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9" r:id="rId3"/>
    <p:sldId id="280" r:id="rId4"/>
    <p:sldId id="308" r:id="rId5"/>
    <p:sldId id="320" r:id="rId6"/>
    <p:sldId id="277" r:id="rId7"/>
    <p:sldId id="273" r:id="rId8"/>
    <p:sldId id="296" r:id="rId9"/>
    <p:sldId id="314" r:id="rId10"/>
    <p:sldId id="275" r:id="rId11"/>
    <p:sldId id="258" r:id="rId12"/>
    <p:sldId id="259" r:id="rId13"/>
    <p:sldId id="276" r:id="rId14"/>
    <p:sldId id="270" r:id="rId15"/>
    <p:sldId id="285" r:id="rId16"/>
    <p:sldId id="286" r:id="rId17"/>
    <p:sldId id="312" r:id="rId18"/>
    <p:sldId id="307" r:id="rId19"/>
    <p:sldId id="315" r:id="rId20"/>
    <p:sldId id="290" r:id="rId21"/>
    <p:sldId id="291" r:id="rId22"/>
    <p:sldId id="310" r:id="rId23"/>
    <p:sldId id="292" r:id="rId24"/>
    <p:sldId id="294" r:id="rId25"/>
    <p:sldId id="298" r:id="rId26"/>
    <p:sldId id="265" r:id="rId27"/>
    <p:sldId id="263" r:id="rId28"/>
    <p:sldId id="278" r:id="rId29"/>
    <p:sldId id="305" r:id="rId30"/>
    <p:sldId id="304" r:id="rId31"/>
    <p:sldId id="318" r:id="rId32"/>
    <p:sldId id="297" r:id="rId33"/>
    <p:sldId id="302" r:id="rId34"/>
    <p:sldId id="319" r:id="rId35"/>
    <p:sldId id="313" r:id="rId36"/>
    <p:sldId id="271" r:id="rId37"/>
    <p:sldId id="316" r:id="rId38"/>
    <p:sldId id="299" r:id="rId39"/>
    <p:sldId id="317" r:id="rId4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FF"/>
    <a:srgbClr val="000080"/>
    <a:srgbClr val="6666FF"/>
    <a:srgbClr val="66CC33"/>
    <a:srgbClr val="CC99FF"/>
    <a:srgbClr val="3300CC"/>
    <a:srgbClr val="336666"/>
    <a:srgbClr val="33CCCC"/>
    <a:srgbClr val="996600"/>
    <a:srgbClr val="CC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85" autoAdjust="0"/>
    <p:restoredTop sz="96448" autoAdjust="0"/>
  </p:normalViewPr>
  <p:slideViewPr>
    <p:cSldViewPr snapToGrid="0" snapToObjects="1">
      <p:cViewPr varScale="1">
        <p:scale>
          <a:sx n="92" d="100"/>
          <a:sy n="92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金額(億円)</c:v>
                </c:pt>
              </c:strCache>
            </c:strRef>
          </c:tx>
          <c:spPr>
            <a:solidFill>
              <a:scrgbClr r="0" g="0" b="0"/>
            </a:solidFill>
          </c:spPr>
          <c:dPt>
            <c:idx val="0"/>
            <c:spPr>
              <a:solidFill>
                <a:srgbClr val="FF0000"/>
              </a:solidFill>
              <a:effectLst/>
            </c:spPr>
          </c:dPt>
          <c:dPt>
            <c:idx val="1"/>
            <c:spPr>
              <a:solidFill>
                <a:srgbClr val="FF6600"/>
              </a:solidFill>
              <a:effectLst/>
            </c:spPr>
          </c:dPt>
          <c:dPt>
            <c:idx val="2"/>
            <c:spPr>
              <a:solidFill>
                <a:srgbClr val="FFFF00"/>
              </a:solidFill>
              <a:effectLst/>
            </c:spPr>
          </c:dPt>
          <c:dPt>
            <c:idx val="3"/>
            <c:spPr>
              <a:solidFill>
                <a:srgbClr val="66CC33"/>
              </a:solidFill>
              <a:effectLst/>
            </c:spPr>
          </c:dPt>
          <c:dPt>
            <c:idx val="4"/>
            <c:spPr>
              <a:solidFill>
                <a:srgbClr val="0080FF"/>
              </a:solidFill>
              <a:effectLst/>
            </c:spPr>
          </c:dPt>
          <c:dPt>
            <c:idx val="5"/>
            <c:spPr>
              <a:solidFill>
                <a:srgbClr val="000080"/>
              </a:solidFill>
              <a:effectLst/>
            </c:spPr>
          </c:dPt>
          <c:dPt>
            <c:idx val="6"/>
            <c:spPr>
              <a:solidFill>
                <a:srgbClr val="660066"/>
              </a:solidFill>
              <a:effectLst/>
            </c:spPr>
          </c:dPt>
          <c:cat>
            <c:strRef>
              <c:f>Sheet1!$A$2:$A$12</c:f>
              <c:strCache>
                <c:ptCount val="7"/>
                <c:pt idx="0">
                  <c:v>入射部</c:v>
                </c:pt>
                <c:pt idx="1">
                  <c:v>主リニアック</c:v>
                </c:pt>
                <c:pt idx="2">
                  <c:v>電磁石・真空</c:v>
                </c:pt>
                <c:pt idx="3">
                  <c:v>制御・モニター</c:v>
                </c:pt>
                <c:pt idx="4">
                  <c:v>挿入光源</c:v>
                </c:pt>
                <c:pt idx="5">
                  <c:v>ビームライン</c:v>
                </c:pt>
                <c:pt idx="6">
                  <c:v>建物・施設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15.0</c:v>
                </c:pt>
                <c:pt idx="1">
                  <c:v>184.0</c:v>
                </c:pt>
                <c:pt idx="2">
                  <c:v>54.0</c:v>
                </c:pt>
                <c:pt idx="3">
                  <c:v>21.0</c:v>
                </c:pt>
                <c:pt idx="4">
                  <c:v>111.0</c:v>
                </c:pt>
                <c:pt idx="5">
                  <c:v>120.0</c:v>
                </c:pt>
                <c:pt idx="6">
                  <c:v>235.0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strRef>
              <c:f>Sheet1!$A$2:$A$12</c:f>
              <c:strCache>
                <c:ptCount val="7"/>
                <c:pt idx="0">
                  <c:v>入射部</c:v>
                </c:pt>
                <c:pt idx="1">
                  <c:v>主リニアック</c:v>
                </c:pt>
                <c:pt idx="2">
                  <c:v>電磁石・真空</c:v>
                </c:pt>
                <c:pt idx="3">
                  <c:v>制御・モニター</c:v>
                </c:pt>
                <c:pt idx="4">
                  <c:v>挿入光源</c:v>
                </c:pt>
                <c:pt idx="5">
                  <c:v>ビームライン</c:v>
                </c:pt>
                <c:pt idx="6">
                  <c:v>建物・施設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127A-195E-3340-AA7A-66F4399FE7AB}" type="datetimeFigureOut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4D3AF-7B4D-D74C-A105-EA4322456EA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EA72-B3F2-3244-8150-95BED16486BD}" type="datetimeFigureOut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2D7C2-7E89-C742-A0FF-74727C1BEA1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39A4-35EB-6C4C-93E8-21B447979C47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2826-7DB0-7848-8FDF-46BA2A0565CE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406A-58C2-1C40-A3F3-B7D50B0E1122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02A9-F71C-A142-8C9B-326C9B5AB822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9C24-D3BF-6E4C-B588-C4ED3D0A223E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6EA1-AC63-8146-B83C-0200868BC6FF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00A7-5063-AA4C-9CF6-91F492DB1603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8CA5-1F78-D244-9ED2-FE5796A4850D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B2C9-C14E-7348-9E68-0163C482EE8D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8CA-33A0-D849-BD54-6B837939EA3E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E62F-2C32-C146-A608-AFD1144AA32F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549D-5918-E346-9596-06DCA0B59D1B}" type="datetime1">
              <a:rPr lang="ja-JP" altLang="en-US" smtClean="0"/>
              <a:pPr/>
              <a:t>11.1.25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08D4-849C-F14D-8DA0-670D0ED5EC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2071" y="1628086"/>
            <a:ext cx="77286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900" dirty="0" smtClean="0">
                <a:latin typeface="Arial"/>
                <a:cs typeface="Arial"/>
              </a:rPr>
              <a:t>STF</a:t>
            </a:r>
            <a:r>
              <a:rPr lang="ja-JP" altLang="en-US" sz="3900" dirty="0" smtClean="0">
                <a:latin typeface="Arial"/>
                <a:cs typeface="Arial"/>
              </a:rPr>
              <a:t>の将来計画</a:t>
            </a:r>
            <a:endParaRPr lang="en-US" altLang="ja-JP" sz="3900" dirty="0" smtClean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6211" y="4211622"/>
            <a:ext cx="5445189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60"/>
              </a:lnSpc>
            </a:pPr>
            <a:r>
              <a:rPr kumimoji="1" lang="en-US" altLang="ja-JP" sz="2800" dirty="0" smtClean="0">
                <a:latin typeface="Arial"/>
                <a:cs typeface="Arial"/>
              </a:rPr>
              <a:t>LC</a:t>
            </a:r>
            <a:r>
              <a:rPr kumimoji="1" lang="ja-JP" altLang="en-US" sz="2800" dirty="0" smtClean="0">
                <a:latin typeface="Arial"/>
                <a:cs typeface="Arial"/>
              </a:rPr>
              <a:t>計画推進委員会</a:t>
            </a:r>
            <a:endParaRPr kumimoji="1" lang="en-US" altLang="ja-JP" sz="2800" dirty="0" smtClean="0">
              <a:latin typeface="Arial"/>
              <a:cs typeface="Arial"/>
            </a:endParaRPr>
          </a:p>
          <a:p>
            <a:pPr algn="ctr">
              <a:lnSpc>
                <a:spcPts val="3860"/>
              </a:lnSpc>
            </a:pPr>
            <a:r>
              <a:rPr lang="en-US" altLang="ja-JP" sz="2800" dirty="0" smtClean="0">
                <a:latin typeface="Arial"/>
                <a:cs typeface="Arial"/>
              </a:rPr>
              <a:t>2011.1.25</a:t>
            </a:r>
          </a:p>
          <a:p>
            <a:pPr algn="ctr">
              <a:lnSpc>
                <a:spcPts val="3860"/>
              </a:lnSpc>
            </a:pPr>
            <a:r>
              <a:rPr kumimoji="1" lang="ja-JP" altLang="en-US" sz="2800" dirty="0" smtClean="0">
                <a:latin typeface="Arial"/>
                <a:cs typeface="Arial"/>
              </a:rPr>
              <a:t>山口誠哉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600"/>
          </a:xfrm>
        </p:spPr>
        <p:txBody>
          <a:bodyPr/>
          <a:lstStyle/>
          <a:p>
            <a:r>
              <a:rPr lang="ja-JP" altLang="en-US" dirty="0" smtClean="0"/>
              <a:t>空洞関係の課題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4213" y="1600200"/>
            <a:ext cx="8172587" cy="396854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HOM</a:t>
            </a:r>
          </a:p>
          <a:p>
            <a:pPr>
              <a:buNone/>
            </a:pPr>
            <a:r>
              <a:rPr lang="en-US" altLang="ja-JP" dirty="0" smtClean="0">
                <a:latin typeface="Arial"/>
                <a:cs typeface="Arial"/>
              </a:rPr>
              <a:t>    - dipole, </a:t>
            </a:r>
            <a:r>
              <a:rPr lang="en-US" altLang="ja-JP" dirty="0" err="1" smtClean="0">
                <a:latin typeface="Arial"/>
                <a:cs typeface="Arial"/>
              </a:rPr>
              <a:t>quadrupole</a:t>
            </a:r>
            <a:r>
              <a:rPr lang="en-US" altLang="ja-JP" dirty="0" smtClean="0">
                <a:latin typeface="Arial"/>
                <a:cs typeface="Arial"/>
              </a:rPr>
              <a:t> → BBU → 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i="1" dirty="0" smtClean="0">
                <a:latin typeface="Symbol" charset="2"/>
                <a:cs typeface="Symbol" charset="2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増大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dirty="0" smtClean="0">
                <a:latin typeface="Arial"/>
                <a:cs typeface="Arial"/>
              </a:rPr>
              <a:t>　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altLang="ja-JP" dirty="0" smtClean="0">
                <a:latin typeface="Arial"/>
                <a:cs typeface="Arial"/>
              </a:rPr>
              <a:t>    - monopole → </a:t>
            </a:r>
            <a:r>
              <a:rPr lang="ja-JP" altLang="en-US" dirty="0" smtClean="0">
                <a:latin typeface="Arial"/>
                <a:cs typeface="Arial"/>
              </a:rPr>
              <a:t>発熱</a:t>
            </a:r>
            <a:r>
              <a:rPr lang="en-US" altLang="ja-JP" dirty="0" smtClean="0">
                <a:latin typeface="Arial"/>
                <a:cs typeface="Arial"/>
              </a:rPr>
              <a:t> (</a:t>
            </a:r>
            <a:r>
              <a:rPr lang="ja-JP" altLang="en-US" dirty="0" smtClean="0">
                <a:latin typeface="Arial"/>
                <a:cs typeface="Arial"/>
              </a:rPr>
              <a:t>約</a:t>
            </a:r>
            <a:r>
              <a:rPr lang="en-US" altLang="ja-JP" dirty="0" smtClean="0">
                <a:latin typeface="Arial"/>
                <a:cs typeface="Arial"/>
              </a:rPr>
              <a:t>100W) → </a:t>
            </a:r>
            <a:r>
              <a:rPr lang="ja-JP" altLang="en-US" dirty="0" smtClean="0">
                <a:latin typeface="Arial"/>
                <a:cs typeface="Arial"/>
              </a:rPr>
              <a:t>クエンチ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HOM</a:t>
            </a:r>
            <a:r>
              <a:rPr lang="ja-JP" altLang="en-US" b="1" dirty="0" smtClean="0">
                <a:solidFill>
                  <a:srgbClr val="FF0000"/>
                </a:solidFill>
                <a:latin typeface="Arial"/>
                <a:cs typeface="Arial"/>
              </a:rPr>
              <a:t>減衰</a:t>
            </a:r>
            <a:r>
              <a:rPr lang="ja-JP" altLang="en-US" dirty="0" smtClean="0">
                <a:latin typeface="Arial"/>
                <a:cs typeface="Arial"/>
              </a:rPr>
              <a:t>が</a:t>
            </a:r>
            <a:r>
              <a:rPr lang="en-US" altLang="ja-JP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altLang="ja-JP" dirty="0" smtClean="0">
                <a:latin typeface="Arial"/>
                <a:cs typeface="Arial"/>
              </a:rPr>
              <a:t>ERL main </a:t>
            </a:r>
            <a:r>
              <a:rPr lang="en-US" altLang="ja-JP" dirty="0" err="1" smtClean="0">
                <a:latin typeface="Arial"/>
                <a:cs typeface="Arial"/>
              </a:rPr>
              <a:t>linac</a:t>
            </a: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における最大の課題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7139" y="3572944"/>
            <a:ext cx="93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(</a:t>
            </a:r>
            <a:r>
              <a:rPr lang="en-US" altLang="ja-JP" sz="2000" dirty="0" smtClean="0">
                <a:latin typeface="Arial"/>
                <a:cs typeface="Arial"/>
              </a:rPr>
              <a:t>TM</a:t>
            </a:r>
            <a:r>
              <a:rPr lang="en-US" altLang="ja-JP" sz="2000" baseline="-25000" dirty="0" smtClean="0">
                <a:latin typeface="Arial"/>
                <a:cs typeface="Arial"/>
              </a:rPr>
              <a:t>0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  <a:endParaRPr kumimoji="1" lang="ja-JP" altLang="en-US" sz="2000" baseline="-25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2979" y="2594827"/>
            <a:ext cx="174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(</a:t>
            </a:r>
            <a:r>
              <a:rPr lang="en-US" altLang="ja-JP" sz="2000" dirty="0" smtClean="0">
                <a:latin typeface="Arial"/>
                <a:cs typeface="Arial"/>
              </a:rPr>
              <a:t>TM</a:t>
            </a:r>
            <a:r>
              <a:rPr lang="en-US" altLang="ja-JP" sz="2000" baseline="-25000" dirty="0" smtClean="0">
                <a:latin typeface="Arial"/>
                <a:cs typeface="Arial"/>
              </a:rPr>
              <a:t>1</a:t>
            </a:r>
            <a:r>
              <a:rPr lang="en-US" altLang="ja-JP" sz="2000" dirty="0" smtClean="0">
                <a:latin typeface="Arial"/>
                <a:cs typeface="Arial"/>
              </a:rPr>
              <a:t>, TE</a:t>
            </a:r>
            <a:r>
              <a:rPr lang="en-US" altLang="ja-JP" sz="2000" baseline="-25000" dirty="0" smtClean="0">
                <a:latin typeface="Arial"/>
                <a:cs typeface="Arial"/>
              </a:rPr>
              <a:t>1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  <a:endParaRPr kumimoji="1" lang="ja-JP" altLang="en-US" sz="2000" baseline="-25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00429" y="2593700"/>
            <a:ext cx="174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(</a:t>
            </a:r>
            <a:r>
              <a:rPr lang="en-US" altLang="ja-JP" sz="2000" dirty="0" smtClean="0">
                <a:latin typeface="Arial"/>
                <a:cs typeface="Arial"/>
              </a:rPr>
              <a:t>TM</a:t>
            </a:r>
            <a:r>
              <a:rPr lang="en-US" altLang="ja-JP" sz="2000" baseline="-25000" dirty="0" smtClean="0">
                <a:latin typeface="Arial"/>
                <a:cs typeface="Arial"/>
              </a:rPr>
              <a:t>2</a:t>
            </a:r>
            <a:r>
              <a:rPr lang="en-US" altLang="ja-JP" sz="2000" dirty="0" smtClean="0">
                <a:latin typeface="Arial"/>
                <a:cs typeface="Arial"/>
              </a:rPr>
              <a:t>, TE</a:t>
            </a:r>
            <a:r>
              <a:rPr lang="en-US" altLang="ja-JP" sz="2000" baseline="-25000" dirty="0" smtClean="0">
                <a:latin typeface="Arial"/>
                <a:cs typeface="Arial"/>
              </a:rPr>
              <a:t>2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  <a:endParaRPr kumimoji="1" lang="ja-JP" altLang="en-US" sz="2000" baseline="-25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2" y="5331914"/>
            <a:ext cx="4260934" cy="10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latin typeface="Arial"/>
                <a:cs typeface="Arial"/>
              </a:rPr>
              <a:t>TESLA</a:t>
            </a:r>
            <a:r>
              <a:rPr lang="ja-JP" altLang="en-US" sz="3200" dirty="0" smtClean="0">
                <a:latin typeface="Arial"/>
                <a:cs typeface="Arial"/>
              </a:rPr>
              <a:t>空洞，</a:t>
            </a:r>
            <a:r>
              <a:rPr lang="en-US" altLang="ja-JP" sz="3200" dirty="0" smtClean="0">
                <a:latin typeface="Arial"/>
                <a:cs typeface="Arial"/>
              </a:rPr>
              <a:t>ERL</a:t>
            </a:r>
            <a:r>
              <a:rPr lang="ja-JP" altLang="en-US" sz="3200" dirty="0" smtClean="0">
                <a:latin typeface="Arial"/>
                <a:cs typeface="Arial"/>
              </a:rPr>
              <a:t>空洞</a:t>
            </a:r>
            <a:r>
              <a:rPr lang="en-US" altLang="ja-JP" sz="3200" dirty="0" smtClean="0">
                <a:latin typeface="Arial"/>
                <a:cs typeface="Arial"/>
              </a:rPr>
              <a:t>(Model 1, 2)</a:t>
            </a:r>
            <a:br>
              <a:rPr lang="en-US" altLang="ja-JP" sz="3200" dirty="0" smtClean="0">
                <a:latin typeface="Arial"/>
                <a:cs typeface="Arial"/>
              </a:rPr>
            </a:br>
            <a:r>
              <a:rPr lang="ja-JP" altLang="en-US" sz="3200" dirty="0" smtClean="0">
                <a:latin typeface="Arial"/>
                <a:cs typeface="Arial"/>
              </a:rPr>
              <a:t>に対する</a:t>
            </a:r>
            <a:r>
              <a:rPr lang="en-US" altLang="ja-JP" sz="3200" dirty="0" smtClean="0">
                <a:latin typeface="Arial"/>
                <a:cs typeface="Arial"/>
              </a:rPr>
              <a:t>HOM-BBU</a:t>
            </a:r>
            <a:r>
              <a:rPr lang="ja-JP" altLang="en-US" sz="3200" dirty="0" smtClean="0">
                <a:latin typeface="Arial"/>
                <a:cs typeface="Arial"/>
              </a:rPr>
              <a:t>閾電流値</a:t>
            </a:r>
            <a:endParaRPr lang="ja-JP" altLang="en-US" sz="3200" dirty="0">
              <a:latin typeface="Arial"/>
              <a:cs typeface="Arial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75" y="2288555"/>
            <a:ext cx="3703421" cy="316107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32994" y="1603008"/>
            <a:ext cx="492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Symbol" charset="2"/>
                <a:cs typeface="Symbol" charset="2"/>
              </a:rPr>
              <a:t>アイリス径：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sz="2000" dirty="0" smtClean="0">
                <a:latin typeface="Arial Bold"/>
                <a:cs typeface="Arial Bold"/>
              </a:rPr>
              <a:t>70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® </a:t>
            </a:r>
            <a:r>
              <a:rPr kumimoji="1" lang="en-US" altLang="ja-JP" sz="2000" dirty="0" smtClean="0">
                <a:latin typeface="Arial Bold"/>
                <a:cs typeface="Arial Bold"/>
              </a:rPr>
              <a:t>80 mm</a:t>
            </a:r>
            <a:r>
              <a:rPr kumimoji="1" lang="ja-JP" altLang="en-US" sz="2000" dirty="0" smtClean="0">
                <a:latin typeface="Arial Bold"/>
                <a:cs typeface="Arial Bold"/>
              </a:rPr>
              <a:t>，両側に吸収体</a:t>
            </a:r>
            <a:endParaRPr kumimoji="1" lang="ja-JP" altLang="en-US" sz="2000" dirty="0">
              <a:latin typeface="Arial Bold"/>
              <a:cs typeface="Arial Bold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175" y="1618126"/>
            <a:ext cx="10397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 Bold"/>
                <a:cs typeface="Arial Bold"/>
              </a:rPr>
              <a:t>Model 2</a:t>
            </a:r>
            <a:endParaRPr kumimoji="1" lang="ja-JP" altLang="en-US" b="1" dirty="0">
              <a:latin typeface="Arial Bold"/>
              <a:cs typeface="Arial Bold"/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196575" y="2091874"/>
            <a:ext cx="5234688" cy="874800"/>
            <a:chOff x="196575" y="2091874"/>
            <a:chExt cx="5234688" cy="8748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575" y="2091874"/>
              <a:ext cx="5234688" cy="874800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96575" y="2091874"/>
              <a:ext cx="667025" cy="253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72175" y="3452796"/>
            <a:ext cx="10397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 Bold"/>
                <a:cs typeface="Arial Bold"/>
              </a:rPr>
              <a:t>Model 1</a:t>
            </a:r>
            <a:endParaRPr kumimoji="1" lang="ja-JP" altLang="en-US" b="1" dirty="0">
              <a:latin typeface="Arial Bold"/>
              <a:cs typeface="Arial Bold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272175" y="4068022"/>
            <a:ext cx="5057700" cy="834350"/>
            <a:chOff x="272175" y="3629600"/>
            <a:chExt cx="5057700" cy="83435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175" y="3635950"/>
              <a:ext cx="5057700" cy="828000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291225" y="3629600"/>
              <a:ext cx="591425" cy="25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72176" y="5034362"/>
            <a:ext cx="13910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 Bold"/>
                <a:cs typeface="Arial Bold"/>
              </a:rPr>
              <a:t>TESLA-like</a:t>
            </a:r>
            <a:endParaRPr kumimoji="1" lang="ja-JP" altLang="en-US" b="1" dirty="0">
              <a:latin typeface="Arial Bold"/>
              <a:cs typeface="Arial Bold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4895626" y="4845150"/>
            <a:ext cx="1439779" cy="960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370783" y="4263338"/>
            <a:ext cx="964622" cy="218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476623" y="2534003"/>
            <a:ext cx="964622" cy="218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906595" y="4475818"/>
            <a:ext cx="107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 Bold"/>
                <a:cs typeface="Arial Bold"/>
              </a:rPr>
              <a:t>20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mA</a:t>
            </a:r>
            <a:endParaRPr kumimoji="1" lang="ja-JP" altLang="en-US" b="1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17075" y="4144442"/>
            <a:ext cx="107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Bold"/>
                <a:cs typeface="Arial Bold"/>
              </a:rPr>
              <a:t>10</a:t>
            </a:r>
            <a:r>
              <a:rPr kumimoji="1" lang="en-US" altLang="ja-JP" b="1" dirty="0" smtClean="0">
                <a:solidFill>
                  <a:srgbClr val="FF0000"/>
                </a:solidFill>
                <a:latin typeface="Arial Bold"/>
                <a:cs typeface="Arial Bold"/>
              </a:rPr>
              <a:t>0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mA</a:t>
            </a:r>
            <a:endParaRPr kumimoji="1" lang="ja-JP" altLang="en-US" b="1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17075" y="2966674"/>
            <a:ext cx="107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Bold"/>
                <a:cs typeface="Arial Bold"/>
              </a:rPr>
              <a:t>60</a:t>
            </a:r>
            <a:r>
              <a:rPr kumimoji="1" lang="en-US" altLang="ja-JP" b="1" dirty="0" smtClean="0">
                <a:solidFill>
                  <a:srgbClr val="FF0000"/>
                </a:solidFill>
                <a:latin typeface="Arial Bold"/>
                <a:cs typeface="Arial Bold"/>
              </a:rPr>
              <a:t>0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mA</a:t>
            </a:r>
            <a:endParaRPr kumimoji="1" lang="ja-JP" altLang="en-US" b="1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21974" y="3361546"/>
            <a:ext cx="405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Large beam pipe(</a:t>
            </a:r>
            <a:r>
              <a:rPr lang="ja-JP" altLang="en-US" sz="2000" dirty="0" smtClean="0">
                <a:latin typeface="Symbol" charset="2"/>
                <a:cs typeface="Symbol" charset="2"/>
              </a:rPr>
              <a:t>片側のビームパイプ：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f</a:t>
            </a:r>
            <a:r>
              <a:rPr lang="en-US" altLang="ja-JP" sz="2000" dirty="0" smtClean="0">
                <a:latin typeface="Arial Bold"/>
                <a:cs typeface="Arial Bold"/>
              </a:rPr>
              <a:t>108 mm)</a:t>
            </a:r>
            <a:r>
              <a:rPr lang="ja-JP" altLang="en-US" sz="2000" dirty="0" smtClean="0">
                <a:latin typeface="Arial Bold"/>
                <a:cs typeface="Arial Bold"/>
              </a:rPr>
              <a:t>，セルは</a:t>
            </a:r>
            <a:r>
              <a:rPr lang="en-US" altLang="ja-JP" sz="2000" dirty="0" smtClean="0">
                <a:latin typeface="Arial Bold"/>
                <a:cs typeface="Arial Bold"/>
              </a:rPr>
              <a:t>TESLA</a:t>
            </a:r>
            <a:r>
              <a:rPr lang="ja-JP" altLang="en-US" sz="2000" dirty="0" smtClean="0">
                <a:latin typeface="Arial Bold"/>
                <a:cs typeface="Arial Bold"/>
              </a:rPr>
              <a:t>型</a:t>
            </a:r>
            <a:endParaRPr kumimoji="1" lang="ja-JP" altLang="en-US" sz="2000" dirty="0"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8" y="2972194"/>
            <a:ext cx="4276944" cy="3146258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457200" y="611645"/>
            <a:ext cx="8353644" cy="847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BBU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発生の閾電流値を上げる方法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459077"/>
            <a:ext cx="7825433" cy="1378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altLang="ja-JP" dirty="0" smtClean="0">
                <a:latin typeface="Arial"/>
                <a:cs typeface="Arial"/>
              </a:rPr>
              <a:t>HOM frequency randomization (T, L)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ja-JP" dirty="0" smtClean="0">
                <a:latin typeface="Arial"/>
                <a:cs typeface="Arial"/>
              </a:rPr>
              <a:t>Polarized Cavity (T)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44" y="3053254"/>
            <a:ext cx="4076700" cy="2946400"/>
          </a:xfrm>
          <a:prstGeom prst="rect">
            <a:avLst/>
          </a:prstGeom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7768" y="5974070"/>
            <a:ext cx="363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/>
                <a:cs typeface="Arial"/>
              </a:rPr>
              <a:t>30mA →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150mA</a:t>
            </a:r>
            <a:r>
              <a:rPr kumimoji="1" lang="en-US" altLang="ja-JP" sz="2000" b="1" dirty="0" smtClean="0">
                <a:latin typeface="Arial"/>
                <a:cs typeface="Arial"/>
              </a:rPr>
              <a:t> !  (</a:t>
            </a:r>
            <a:r>
              <a:rPr kumimoji="1" lang="en-US" altLang="ja-JP" sz="2000" b="1" dirty="0" err="1" smtClean="0">
                <a:latin typeface="Arial"/>
                <a:cs typeface="Arial"/>
              </a:rPr>
              <a:t>Δf</a:t>
            </a:r>
            <a:r>
              <a:rPr kumimoji="1" lang="en-US" altLang="ja-JP" sz="2000" b="1" dirty="0" smtClean="0">
                <a:latin typeface="Arial"/>
                <a:cs typeface="Arial"/>
              </a:rPr>
              <a:t>=1MHz)</a:t>
            </a:r>
            <a:endParaRPr kumimoji="1" lang="ja-JP" altLang="en-US" sz="2000" b="1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13838" y="2710942"/>
            <a:ext cx="365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6GeV JAEA ERL, 15MV/m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27912" y="2715504"/>
            <a:ext cx="332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5GeV ERL (Model 2)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89740" y="274638"/>
            <a:ext cx="8686800" cy="827946"/>
          </a:xfrm>
        </p:spPr>
        <p:txBody>
          <a:bodyPr>
            <a:noAutofit/>
          </a:bodyPr>
          <a:lstStyle/>
          <a:p>
            <a:r>
              <a:rPr lang="en-US" altLang="ja-JP" sz="3400" dirty="0" smtClean="0">
                <a:latin typeface="Arial"/>
                <a:cs typeface="Arial"/>
              </a:rPr>
              <a:t>TESLA</a:t>
            </a:r>
            <a:r>
              <a:rPr lang="ja-JP" altLang="en-US" sz="3400" dirty="0" smtClean="0">
                <a:latin typeface="Arial"/>
                <a:cs typeface="Arial"/>
              </a:rPr>
              <a:t>空洞における</a:t>
            </a:r>
            <a:r>
              <a:rPr lang="en-US" altLang="ja-JP" sz="3400" dirty="0" smtClean="0">
                <a:latin typeface="Arial"/>
                <a:cs typeface="Arial"/>
              </a:rPr>
              <a:t>HOM</a:t>
            </a:r>
            <a:r>
              <a:rPr lang="ja-JP" altLang="en-US" sz="3400" dirty="0" smtClean="0">
                <a:latin typeface="Arial"/>
                <a:cs typeface="Arial"/>
              </a:rPr>
              <a:t>周波数のばらつき</a:t>
            </a:r>
            <a:endParaRPr lang="ja-JP" altLang="en-US" sz="3400" dirty="0">
              <a:latin typeface="Arial"/>
              <a:cs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38" y="1926754"/>
            <a:ext cx="4184643" cy="33792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17911" y="5628741"/>
            <a:ext cx="56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5-6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MHz</a:t>
            </a:r>
            <a:r>
              <a:rPr kumimoji="1" lang="ja-JP" altLang="en-US" sz="2400" dirty="0" smtClean="0">
                <a:latin typeface="Arial"/>
                <a:cs typeface="Arial"/>
              </a:rPr>
              <a:t>の</a:t>
            </a:r>
            <a:r>
              <a:rPr kumimoji="1" lang="en-US" altLang="ja-JP" sz="2400" dirty="0" smtClean="0">
                <a:latin typeface="Arial"/>
                <a:cs typeface="Arial"/>
              </a:rPr>
              <a:t>HOM</a:t>
            </a:r>
            <a:r>
              <a:rPr kumimoji="1" lang="ja-JP" altLang="en-US" sz="2400" dirty="0" smtClean="0">
                <a:latin typeface="Arial"/>
                <a:cs typeface="Arial"/>
              </a:rPr>
              <a:t>周波数分散が存在する！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r>
              <a:rPr lang="ja-JP" altLang="en-US" sz="2400" dirty="0" smtClean="0">
                <a:latin typeface="Arial"/>
                <a:cs typeface="Arial"/>
              </a:rPr>
              <a:t>（最近の空洞はもう少し小さい？要調査）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9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8708D4-849C-F14D-8DA0-670D0ED5EC9C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1116537"/>
            <a:ext cx="286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ex) dipole mode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0" y="1949944"/>
            <a:ext cx="4053272" cy="331423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995564" y="1558518"/>
            <a:ext cx="128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/>
                <a:cs typeface="Arial"/>
              </a:rPr>
              <a:t>TE111</a:t>
            </a:r>
            <a:endParaRPr kumimoji="1" lang="ja-JP" altLang="en-US" sz="2000" b="1" dirty="0"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81917" y="1549834"/>
            <a:ext cx="128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/>
                <a:cs typeface="Arial"/>
              </a:rPr>
              <a:t>TM110</a:t>
            </a:r>
            <a:endParaRPr kumimoji="1" lang="ja-JP" altLang="en-US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690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Arial"/>
                <a:cs typeface="Arial"/>
              </a:rPr>
              <a:t>進行波型加速管</a:t>
            </a:r>
            <a:r>
              <a:rPr lang="en-US" altLang="ja-JP" sz="4000" dirty="0" smtClean="0">
                <a:latin typeface="Arial"/>
                <a:cs typeface="Arial"/>
              </a:rPr>
              <a:t>(</a:t>
            </a:r>
            <a:r>
              <a:rPr lang="ja-JP" altLang="en-US" sz="4000" dirty="0" smtClean="0">
                <a:latin typeface="Arial"/>
                <a:cs typeface="Arial"/>
              </a:rPr>
              <a:t>常伝導</a:t>
            </a:r>
            <a:r>
              <a:rPr lang="en-US" altLang="ja-JP" sz="4000" dirty="0" smtClean="0">
                <a:latin typeface="Arial"/>
                <a:cs typeface="Arial"/>
              </a:rPr>
              <a:t>)</a:t>
            </a:r>
            <a:r>
              <a:rPr lang="ja-JP" altLang="en-US" sz="4000" dirty="0" smtClean="0">
                <a:latin typeface="Arial"/>
                <a:cs typeface="Arial"/>
              </a:rPr>
              <a:t>での適用例</a:t>
            </a:r>
            <a:endParaRPr lang="ja-JP" altLang="en-US" sz="4000" dirty="0">
              <a:latin typeface="Arial"/>
              <a:cs typeface="Arial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446248" y="3855375"/>
            <a:ext cx="4711371" cy="1191155"/>
            <a:chOff x="2094989" y="1455092"/>
            <a:chExt cx="4711371" cy="1191155"/>
          </a:xfrm>
        </p:grpSpPr>
        <p:pic>
          <p:nvPicPr>
            <p:cNvPr id="7" name="図 6" descr="加速管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094989" y="1455092"/>
              <a:ext cx="4491240" cy="1191155"/>
            </a:xfrm>
            <a:prstGeom prst="rect">
              <a:avLst/>
            </a:prstGeom>
          </p:spPr>
        </p:pic>
        <p:cxnSp>
          <p:nvCxnSpPr>
            <p:cNvPr id="9" name="直線コネクタ 8"/>
            <p:cNvCxnSpPr/>
            <p:nvPr/>
          </p:nvCxnSpPr>
          <p:spPr>
            <a:xfrm>
              <a:off x="2433656" y="1939671"/>
              <a:ext cx="44026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433656" y="2209021"/>
              <a:ext cx="4402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16200000" flipH="1">
              <a:off x="2407464" y="2074346"/>
              <a:ext cx="27252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366097" y="1495172"/>
              <a:ext cx="440263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352292" y="2611222"/>
              <a:ext cx="4402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5400000">
              <a:off x="5972569" y="2052403"/>
              <a:ext cx="1117637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094989" y="1830811"/>
              <a:ext cx="483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lang="en-US" altLang="ja-JP" i="1" dirty="0" smtClean="0"/>
                <a:t>a</a:t>
              </a:r>
              <a:endParaRPr kumimoji="1" lang="ja-JP" altLang="en-US" i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047423" y="1841278"/>
              <a:ext cx="483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lang="en-US" altLang="ja-JP" i="1" dirty="0" smtClean="0"/>
                <a:t>b</a:t>
              </a:r>
              <a:endParaRPr kumimoji="1" lang="ja-JP" altLang="en-US" i="1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166348" y="3153440"/>
            <a:ext cx="730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HOM-BBU</a:t>
            </a:r>
            <a:r>
              <a:rPr kumimoji="1" lang="ja-JP" altLang="en-US" sz="2000" dirty="0" smtClean="0">
                <a:latin typeface="Arial"/>
                <a:cs typeface="Arial"/>
              </a:rPr>
              <a:t>対策として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種類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"/>
                <a:cs typeface="Arial"/>
              </a:rPr>
              <a:t>(A~E)</a:t>
            </a:r>
            <a:r>
              <a:rPr kumimoji="1" lang="ja-JP" altLang="en-US" sz="2000" dirty="0" smtClean="0">
                <a:latin typeface="Arial"/>
                <a:cs typeface="Arial"/>
              </a:rPr>
              <a:t>の加速管を使用．</a:t>
            </a:r>
            <a:r>
              <a:rPr kumimoji="1" lang="en-US" altLang="ja-JP" sz="2000" dirty="0" smtClean="0">
                <a:latin typeface="Arial"/>
                <a:cs typeface="Arial"/>
              </a:rPr>
              <a:t>BBU</a:t>
            </a:r>
            <a:r>
              <a:rPr kumimoji="1" lang="ja-JP" altLang="en-US" sz="2000" dirty="0" smtClean="0">
                <a:latin typeface="Arial"/>
                <a:cs typeface="Arial"/>
              </a:rPr>
              <a:t>無し．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78859" y="2691775"/>
            <a:ext cx="428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n"/>
            </a:pPr>
            <a:r>
              <a:rPr kumimoji="1" lang="en-US" altLang="ja-JP" sz="2400" b="1" dirty="0" smtClean="0">
                <a:latin typeface="Arial"/>
                <a:cs typeface="Arial"/>
              </a:rPr>
              <a:t> KEK</a:t>
            </a:r>
            <a:r>
              <a:rPr kumimoji="1" lang="ja-JP" altLang="en-US" sz="2400" b="1" dirty="0" smtClean="0">
                <a:latin typeface="Arial"/>
                <a:cs typeface="Arial"/>
              </a:rPr>
              <a:t>入射器</a:t>
            </a:r>
            <a:r>
              <a:rPr lang="ja-JP" altLang="ja-JP" sz="2400" b="1" dirty="0" smtClean="0">
                <a:latin typeface="Arial"/>
                <a:cs typeface="Arial"/>
              </a:rPr>
              <a:t>　</a:t>
            </a:r>
            <a:r>
              <a:rPr lang="en-US" altLang="ja-JP" sz="2400" dirty="0" smtClean="0">
                <a:latin typeface="Arial"/>
                <a:cs typeface="Arial"/>
              </a:rPr>
              <a:t>(240</a:t>
            </a:r>
            <a:r>
              <a:rPr lang="ja-JP" altLang="en-US" sz="2400" dirty="0" smtClean="0">
                <a:latin typeface="Arial"/>
                <a:cs typeface="Arial"/>
              </a:rPr>
              <a:t>本</a:t>
            </a:r>
            <a:r>
              <a:rPr lang="en-US" altLang="ja-JP" sz="2400" dirty="0" smtClean="0">
                <a:latin typeface="Arial"/>
                <a:cs typeface="Arial"/>
              </a:rPr>
              <a:t>)</a:t>
            </a:r>
            <a:endParaRPr lang="ja-JP" altLang="en-US" sz="2400" dirty="0" smtClean="0"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4348" y="1688495"/>
            <a:ext cx="735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Arial"/>
                <a:cs typeface="Arial"/>
              </a:rPr>
              <a:t>加速管入口付近のセルを数</a:t>
            </a:r>
            <a:r>
              <a:rPr kumimoji="1" lang="en-US" altLang="ja-JP" sz="2000" dirty="0" smtClean="0">
                <a:latin typeface="Arial"/>
                <a:cs typeface="Arial"/>
              </a:rPr>
              <a:t>MHz</a:t>
            </a:r>
            <a:r>
              <a:rPr kumimoji="1" lang="ja-JP" altLang="en-US" sz="2000" dirty="0" smtClean="0">
                <a:latin typeface="Arial"/>
                <a:cs typeface="Arial"/>
              </a:rPr>
              <a:t>ずらすことで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種類</a:t>
            </a:r>
            <a:r>
              <a:rPr kumimoji="1" lang="ja-JP" altLang="en-US" sz="2000" dirty="0" smtClean="0">
                <a:latin typeface="Arial"/>
                <a:cs typeface="Arial"/>
              </a:rPr>
              <a:t>のグループに分けた．これだけでは不十分</a:t>
            </a:r>
            <a:r>
              <a:rPr kumimoji="1" lang="en-US" altLang="ja-JP" sz="2000" dirty="0" smtClean="0">
                <a:latin typeface="Arial"/>
                <a:cs typeface="Arial"/>
              </a:rPr>
              <a:t>(BBU</a:t>
            </a:r>
            <a:r>
              <a:rPr kumimoji="1" lang="ja-JP" altLang="en-US" sz="2000" dirty="0" smtClean="0">
                <a:latin typeface="Arial"/>
                <a:cs typeface="Arial"/>
              </a:rPr>
              <a:t>発生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  <a:r>
              <a:rPr kumimoji="1" lang="ja-JP" altLang="en-US" sz="2000" dirty="0" smtClean="0">
                <a:latin typeface="Arial"/>
                <a:cs typeface="Arial"/>
              </a:rPr>
              <a:t>，さらに</a:t>
            </a:r>
            <a:r>
              <a:rPr lang="ja-JP" altLang="en-US" sz="2000" dirty="0" smtClean="0">
                <a:latin typeface="Arial"/>
                <a:cs typeface="Arial"/>
              </a:rPr>
              <a:t>収束系</a:t>
            </a:r>
            <a:r>
              <a:rPr kumimoji="1" lang="ja-JP" altLang="en-US" sz="2000" dirty="0" smtClean="0">
                <a:latin typeface="Arial"/>
                <a:cs typeface="Arial"/>
              </a:rPr>
              <a:t>を強化した．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0807" y="1226830"/>
            <a:ext cx="323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n"/>
            </a:pPr>
            <a:r>
              <a:rPr kumimoji="1" lang="en-US" altLang="ja-JP" sz="2400" b="1" dirty="0" smtClean="0">
                <a:latin typeface="Arial"/>
                <a:cs typeface="Arial"/>
              </a:rPr>
              <a:t> SLAC</a:t>
            </a:r>
            <a:r>
              <a:rPr kumimoji="1" lang="ja-JP" altLang="en-US" sz="2400" b="1" dirty="0" smtClean="0">
                <a:latin typeface="Arial"/>
                <a:cs typeface="Arial"/>
              </a:rPr>
              <a:t>　</a:t>
            </a:r>
            <a:r>
              <a:rPr kumimoji="1" lang="en-US" altLang="ja-JP" sz="2400" dirty="0" smtClean="0">
                <a:latin typeface="Arial"/>
                <a:cs typeface="Arial"/>
              </a:rPr>
              <a:t>(960</a:t>
            </a:r>
            <a:r>
              <a:rPr kumimoji="1" lang="ja-JP" altLang="en-US" sz="2400" dirty="0" smtClean="0">
                <a:latin typeface="Arial"/>
                <a:cs typeface="Arial"/>
              </a:rPr>
              <a:t>本</a:t>
            </a:r>
            <a:r>
              <a:rPr kumimoji="1" lang="en-US" altLang="ja-JP" sz="2400" dirty="0" smtClean="0">
                <a:latin typeface="Arial"/>
                <a:cs typeface="Arial"/>
              </a:rPr>
              <a:t>)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1829566" y="4834865"/>
            <a:ext cx="2516584" cy="1626963"/>
            <a:chOff x="5924238" y="3404867"/>
            <a:chExt cx="2516584" cy="1626963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924238" y="3404867"/>
              <a:ext cx="2516584" cy="1626963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6889750" y="4715809"/>
              <a:ext cx="1012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/>
                  <a:cs typeface="Arial"/>
                </a:rPr>
                <a:t>2</a:t>
              </a:r>
              <a:r>
                <a:rPr kumimoji="1" lang="en-US" altLang="ja-JP" sz="1400" b="1" i="1" dirty="0" smtClean="0">
                  <a:latin typeface="Arial"/>
                  <a:cs typeface="Arial"/>
                </a:rPr>
                <a:t>a</a:t>
              </a:r>
              <a:r>
                <a:rPr kumimoji="1" lang="en-US" altLang="ja-JP" sz="1400" b="1" dirty="0" smtClean="0">
                  <a:latin typeface="Arial"/>
                  <a:cs typeface="Arial"/>
                </a:rPr>
                <a:t> [mm]</a:t>
              </a:r>
              <a:endParaRPr kumimoji="1" lang="ja-JP" altLang="en-US" sz="1400" b="1" dirty="0">
                <a:latin typeface="Arial"/>
                <a:cs typeface="Arial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558137" y="3708400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A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462887" y="3860800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B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354937" y="3981450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C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255805" y="4125070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D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163024" y="4273580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E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4611915" y="4999575"/>
            <a:ext cx="2601250" cy="1500032"/>
            <a:chOff x="5881905" y="4929020"/>
            <a:chExt cx="2601250" cy="1500032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881905" y="4929020"/>
              <a:ext cx="2601250" cy="1474852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896100" y="6121275"/>
              <a:ext cx="1006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/>
                  <a:cs typeface="Arial"/>
                </a:rPr>
                <a:t>2</a:t>
              </a:r>
              <a:r>
                <a:rPr kumimoji="1" lang="en-US" altLang="ja-JP" sz="1400" b="1" i="1" dirty="0" smtClean="0">
                  <a:latin typeface="Arial"/>
                  <a:cs typeface="Arial"/>
                </a:rPr>
                <a:t>b</a:t>
              </a:r>
              <a:r>
                <a:rPr kumimoji="1" lang="en-US" altLang="ja-JP" sz="1400" b="1" dirty="0" smtClean="0">
                  <a:latin typeface="Arial"/>
                  <a:cs typeface="Arial"/>
                </a:rPr>
                <a:t> [mm]</a:t>
              </a:r>
              <a:endParaRPr kumimoji="1" lang="ja-JP" altLang="en-US" sz="1400" b="1" dirty="0">
                <a:latin typeface="Arial"/>
                <a:cs typeface="Arial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658326" y="5084233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A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582126" y="5236633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B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493226" y="5363633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C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419494" y="5500903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D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326713" y="5649413"/>
              <a:ext cx="312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E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895680" y="2834958"/>
            <a:ext cx="3439223" cy="4320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37"/>
          </a:xfrm>
        </p:spPr>
        <p:txBody>
          <a:bodyPr/>
          <a:lstStyle/>
          <a:p>
            <a:r>
              <a:rPr lang="ja-JP" altLang="en-US" dirty="0" smtClean="0"/>
              <a:t>入力カプラー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928959" y="2834958"/>
            <a:ext cx="1836000" cy="4320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08422" y="3672684"/>
            <a:ext cx="4215133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Arial"/>
                <a:cs typeface="Arial"/>
              </a:rPr>
              <a:t>カプラー通過電力</a:t>
            </a:r>
            <a:endParaRPr lang="en-US" altLang="ja-JP" sz="2400" b="1" dirty="0" smtClean="0">
              <a:latin typeface="Arial"/>
              <a:cs typeface="Arial"/>
            </a:endParaRPr>
          </a:p>
          <a:p>
            <a:r>
              <a:rPr kumimoji="1" lang="ja-JP" altLang="en-US" sz="2400" b="1" dirty="0" smtClean="0">
                <a:latin typeface="Arial"/>
                <a:cs typeface="Arial"/>
              </a:rPr>
              <a:t>　</a:t>
            </a:r>
            <a:r>
              <a:rPr lang="ja-JP" altLang="en-US" sz="2400" b="1" dirty="0" smtClean="0">
                <a:latin typeface="Arial"/>
                <a:cs typeface="Arial"/>
              </a:rPr>
              <a:t>ピーク</a:t>
            </a:r>
            <a:r>
              <a:rPr kumimoji="1" lang="ja-JP" altLang="en-US" sz="2400" b="1" dirty="0" smtClean="0">
                <a:latin typeface="Arial"/>
                <a:cs typeface="Arial"/>
              </a:rPr>
              <a:t>：</a:t>
            </a:r>
            <a:r>
              <a:rPr kumimoji="1" lang="en-US" altLang="ja-JP" sz="2400" b="1" dirty="0" smtClean="0">
                <a:latin typeface="Arial"/>
                <a:cs typeface="Arial"/>
              </a:rPr>
              <a:t>400 kW</a:t>
            </a:r>
            <a:r>
              <a:rPr lang="en-US" altLang="ja-JP" sz="2400" b="1" dirty="0" smtClean="0">
                <a:latin typeface="Arial"/>
                <a:cs typeface="Arial"/>
              </a:rPr>
              <a:t> (1 ms</a:t>
            </a:r>
            <a:r>
              <a:rPr lang="ja-JP" altLang="en-US" sz="2400" b="1" dirty="0" smtClean="0">
                <a:latin typeface="Arial"/>
                <a:cs typeface="Arial"/>
              </a:rPr>
              <a:t>，</a:t>
            </a:r>
            <a:r>
              <a:rPr lang="en-US" altLang="ja-JP" sz="2400" b="1" dirty="0" smtClean="0">
                <a:latin typeface="Arial"/>
                <a:cs typeface="Arial"/>
              </a:rPr>
              <a:t>5 Hz)</a:t>
            </a:r>
            <a:endParaRPr kumimoji="1" lang="en-US" altLang="ja-JP" sz="2400" b="1" dirty="0" smtClean="0">
              <a:latin typeface="Arial"/>
              <a:cs typeface="Arial"/>
            </a:endParaRPr>
          </a:p>
          <a:p>
            <a:r>
              <a:rPr lang="ja-JP" altLang="en-US" sz="2400" b="1" dirty="0" smtClean="0">
                <a:latin typeface="Arial"/>
                <a:cs typeface="Arial"/>
              </a:rPr>
              <a:t>　平均：</a:t>
            </a:r>
            <a:r>
              <a:rPr lang="en-US" altLang="ja-JP" sz="2400" b="1" dirty="0" smtClean="0">
                <a:latin typeface="Arial"/>
                <a:cs typeface="Arial"/>
              </a:rPr>
              <a:t>2 kW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32629" y="1270000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ILC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584731" y="1287931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ERL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cxnSp>
        <p:nvCxnSpPr>
          <p:cNvPr id="94" name="直線コネクタ 93"/>
          <p:cNvCxnSpPr>
            <a:endCxn id="95" idx="3"/>
          </p:cNvCxnSpPr>
          <p:nvPr/>
        </p:nvCxnSpPr>
        <p:spPr>
          <a:xfrm rot="5400000" flipH="1" flipV="1">
            <a:off x="6214577" y="2647094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二等辺三角形 94"/>
          <p:cNvSpPr/>
          <p:nvPr/>
        </p:nvSpPr>
        <p:spPr>
          <a:xfrm flipV="1">
            <a:off x="6515318" y="2228467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6591175" y="2740704"/>
            <a:ext cx="85012" cy="248427"/>
          </a:xfrm>
          <a:prstGeom prst="rect">
            <a:avLst/>
          </a:prstGeom>
          <a:solidFill>
            <a:srgbClr val="660066"/>
          </a:solidFill>
          <a:ln>
            <a:solidFill>
              <a:srgbClr val="0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462734" y="2987361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561177" y="3675674"/>
            <a:ext cx="25369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Arial"/>
                <a:cs typeface="Arial"/>
              </a:rPr>
              <a:t>カプラー通過電力</a:t>
            </a:r>
            <a:endParaRPr lang="en-US" altLang="ja-JP" sz="2400" b="1" dirty="0" smtClean="0">
              <a:latin typeface="Arial"/>
              <a:cs typeface="Arial"/>
            </a:endParaRPr>
          </a:p>
          <a:p>
            <a:r>
              <a:rPr kumimoji="1" lang="ja-JP" altLang="en-US" sz="2400" b="1" dirty="0" smtClean="0">
                <a:latin typeface="Arial"/>
                <a:cs typeface="Arial"/>
              </a:rPr>
              <a:t>　</a:t>
            </a:r>
            <a:r>
              <a:rPr lang="en-US" altLang="ja-JP" sz="2400" b="1" dirty="0" smtClean="0">
                <a:latin typeface="Arial"/>
                <a:cs typeface="Arial"/>
              </a:rPr>
              <a:t>CW</a:t>
            </a:r>
            <a:r>
              <a:rPr kumimoji="1" lang="ja-JP" altLang="en-US" sz="2400" b="1" dirty="0" smtClean="0">
                <a:latin typeface="Arial"/>
                <a:cs typeface="Arial"/>
              </a:rPr>
              <a:t>：</a:t>
            </a:r>
            <a:r>
              <a:rPr lang="en-US" altLang="ja-JP" sz="2400" b="1" dirty="0" smtClean="0">
                <a:latin typeface="Arial"/>
                <a:cs typeface="Arial"/>
              </a:rPr>
              <a:t>25</a:t>
            </a:r>
            <a:r>
              <a:rPr kumimoji="1" lang="en-US" altLang="ja-JP" sz="2400" b="1" dirty="0" smtClean="0">
                <a:latin typeface="Arial"/>
                <a:cs typeface="Arial"/>
              </a:rPr>
              <a:t> kW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174929" y="1994884"/>
            <a:ext cx="113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Klystron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111" name="直線矢印コネクタ 110"/>
          <p:cNvCxnSpPr/>
          <p:nvPr/>
        </p:nvCxnSpPr>
        <p:spPr>
          <a:xfrm rot="10800000" flipV="1">
            <a:off x="3877733" y="2225477"/>
            <a:ext cx="342900" cy="113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 rot="10800000" flipV="1">
            <a:off x="7623018" y="2007339"/>
            <a:ext cx="283882" cy="221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7906900" y="1775613"/>
            <a:ext cx="77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IOT</a:t>
            </a:r>
            <a:endParaRPr kumimoji="1" lang="ja-JP" altLang="en-US" dirty="0"/>
          </a:p>
        </p:txBody>
      </p:sp>
      <p:cxnSp>
        <p:nvCxnSpPr>
          <p:cNvPr id="115" name="直線矢印コネクタ 114"/>
          <p:cNvCxnSpPr/>
          <p:nvPr/>
        </p:nvCxnSpPr>
        <p:spPr>
          <a:xfrm rot="16200000" flipH="1">
            <a:off x="3499526" y="4913360"/>
            <a:ext cx="514755" cy="461761"/>
          </a:xfrm>
          <a:prstGeom prst="straightConnector1">
            <a:avLst/>
          </a:prstGeom>
          <a:ln w="57150" cmpd="sng">
            <a:solidFill>
              <a:schemeClr val="accent5">
                <a:lumMod val="7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4693826" y="2411844"/>
            <a:ext cx="1130920" cy="51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kumimoji="1" lang="en-US" altLang="ja-JP" dirty="0" smtClean="0">
                <a:latin typeface="Arial"/>
                <a:cs typeface="Arial"/>
              </a:rPr>
              <a:t>Input</a:t>
            </a:r>
          </a:p>
          <a:p>
            <a:pPr>
              <a:lnSpc>
                <a:spcPts val="1560"/>
              </a:lnSpc>
            </a:pPr>
            <a:r>
              <a:rPr lang="en-US" altLang="ja-JP" dirty="0" smtClean="0">
                <a:latin typeface="Arial"/>
                <a:cs typeface="Arial"/>
              </a:rPr>
              <a:t>Coupler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117" name="直線矢印コネクタ 116"/>
          <p:cNvCxnSpPr/>
          <p:nvPr/>
        </p:nvCxnSpPr>
        <p:spPr>
          <a:xfrm rot="10800000" flipV="1">
            <a:off x="3994160" y="2670319"/>
            <a:ext cx="697424" cy="221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endCxn id="84" idx="1"/>
          </p:cNvCxnSpPr>
          <p:nvPr/>
        </p:nvCxnSpPr>
        <p:spPr>
          <a:xfrm>
            <a:off x="5584731" y="2769258"/>
            <a:ext cx="625444" cy="95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 rot="5400000">
            <a:off x="5146651" y="4619306"/>
            <a:ext cx="894947" cy="669676"/>
          </a:xfrm>
          <a:prstGeom prst="straightConnector1">
            <a:avLst/>
          </a:prstGeom>
          <a:ln w="57150" cmpd="sng">
            <a:solidFill>
              <a:schemeClr val="accent5">
                <a:lumMod val="7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>
          <a:xfrm>
            <a:off x="3331629" y="5401619"/>
            <a:ext cx="2761096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Arial"/>
                <a:cs typeface="Arial"/>
              </a:rPr>
              <a:t>カプラー通過電力</a:t>
            </a:r>
            <a:endParaRPr lang="en-US" altLang="ja-JP" sz="2400" b="1" dirty="0" smtClean="0">
              <a:latin typeface="Arial"/>
              <a:cs typeface="Arial"/>
            </a:endParaRPr>
          </a:p>
          <a:p>
            <a:r>
              <a:rPr kumimoji="1" lang="ja-JP" altLang="en-US" sz="2400" b="1" dirty="0" smtClean="0">
                <a:latin typeface="Arial"/>
                <a:cs typeface="Arial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ピーク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：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400 kW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　平均：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/>
                <a:cs typeface="Arial"/>
              </a:rPr>
              <a:t>25 kW</a:t>
            </a:r>
            <a:endParaRPr kumimoji="1" lang="ja-JP" alt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976623" y="1775613"/>
            <a:ext cx="159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DRFS</a:t>
            </a:r>
            <a:r>
              <a:rPr kumimoji="1" lang="ja-JP" altLang="en-US" dirty="0" smtClean="0">
                <a:latin typeface="Arial"/>
                <a:cs typeface="Arial"/>
              </a:rPr>
              <a:t>を想定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123" name="図形グループ 122"/>
          <p:cNvGrpSpPr/>
          <p:nvPr/>
        </p:nvGrpSpPr>
        <p:grpSpPr>
          <a:xfrm>
            <a:off x="1176523" y="2225477"/>
            <a:ext cx="449077" cy="840892"/>
            <a:chOff x="1176523" y="2225477"/>
            <a:chExt cx="449077" cy="840892"/>
          </a:xfrm>
        </p:grpSpPr>
        <p:cxnSp>
          <p:nvCxnSpPr>
            <p:cNvPr id="29" name="直線コネクタ 28"/>
            <p:cNvCxnSpPr/>
            <p:nvPr/>
          </p:nvCxnSpPr>
          <p:spPr>
            <a:xfrm flipV="1">
              <a:off x="1595067" y="263436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1218552" y="263137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10800000">
              <a:off x="1206155" y="2634369"/>
              <a:ext cx="403200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 flipV="1">
              <a:off x="1305457" y="2531526"/>
              <a:ext cx="207277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二等辺三角形 34"/>
            <p:cNvSpPr/>
            <p:nvPr/>
          </p:nvSpPr>
          <p:spPr>
            <a:xfrm flipV="1">
              <a:off x="1291166" y="2225477"/>
              <a:ext cx="237067" cy="2497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76523" y="273771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540588" y="274900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" name="図形グループ 123"/>
          <p:cNvGrpSpPr/>
          <p:nvPr/>
        </p:nvGrpSpPr>
        <p:grpSpPr>
          <a:xfrm>
            <a:off x="1976572" y="2225489"/>
            <a:ext cx="449077" cy="840892"/>
            <a:chOff x="1176523" y="2225477"/>
            <a:chExt cx="449077" cy="840892"/>
          </a:xfrm>
        </p:grpSpPr>
        <p:cxnSp>
          <p:nvCxnSpPr>
            <p:cNvPr id="126" name="直線コネクタ 125"/>
            <p:cNvCxnSpPr/>
            <p:nvPr/>
          </p:nvCxnSpPr>
          <p:spPr>
            <a:xfrm flipV="1">
              <a:off x="1595067" y="263436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V="1">
              <a:off x="1218552" y="263137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rot="10800000">
              <a:off x="1206155" y="2634369"/>
              <a:ext cx="403200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rot="5400000" flipH="1" flipV="1">
              <a:off x="1305457" y="2531526"/>
              <a:ext cx="207277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二等辺三角形 129"/>
            <p:cNvSpPr/>
            <p:nvPr/>
          </p:nvSpPr>
          <p:spPr>
            <a:xfrm flipV="1">
              <a:off x="1291166" y="2225477"/>
              <a:ext cx="237067" cy="2497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1176523" y="273771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1540588" y="274900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図形グループ 132"/>
          <p:cNvGrpSpPr/>
          <p:nvPr/>
        </p:nvGrpSpPr>
        <p:grpSpPr>
          <a:xfrm>
            <a:off x="2759689" y="2225501"/>
            <a:ext cx="449077" cy="840892"/>
            <a:chOff x="1176523" y="2225477"/>
            <a:chExt cx="449077" cy="840892"/>
          </a:xfrm>
        </p:grpSpPr>
        <p:cxnSp>
          <p:nvCxnSpPr>
            <p:cNvPr id="134" name="直線コネクタ 133"/>
            <p:cNvCxnSpPr/>
            <p:nvPr/>
          </p:nvCxnSpPr>
          <p:spPr>
            <a:xfrm flipV="1">
              <a:off x="1595067" y="263436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V="1">
              <a:off x="1218552" y="263137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rot="10800000">
              <a:off x="1206155" y="2634369"/>
              <a:ext cx="403200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rot="5400000" flipH="1" flipV="1">
              <a:off x="1305457" y="2531526"/>
              <a:ext cx="207277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二等辺三角形 137"/>
            <p:cNvSpPr/>
            <p:nvPr/>
          </p:nvSpPr>
          <p:spPr>
            <a:xfrm flipV="1">
              <a:off x="1291166" y="2225477"/>
              <a:ext cx="237067" cy="2497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1176523" y="273771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1540588" y="274900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1" name="図形グループ 140"/>
          <p:cNvGrpSpPr/>
          <p:nvPr/>
        </p:nvGrpSpPr>
        <p:grpSpPr>
          <a:xfrm>
            <a:off x="3547039" y="2225513"/>
            <a:ext cx="449077" cy="840892"/>
            <a:chOff x="1176523" y="2225477"/>
            <a:chExt cx="449077" cy="840892"/>
          </a:xfrm>
        </p:grpSpPr>
        <p:cxnSp>
          <p:nvCxnSpPr>
            <p:cNvPr id="142" name="直線コネクタ 141"/>
            <p:cNvCxnSpPr/>
            <p:nvPr/>
          </p:nvCxnSpPr>
          <p:spPr>
            <a:xfrm flipV="1">
              <a:off x="1595067" y="263436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V="1">
              <a:off x="1218552" y="2631379"/>
              <a:ext cx="1588" cy="4320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rot="10800000">
              <a:off x="1206155" y="2634369"/>
              <a:ext cx="403200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rot="5400000" flipH="1" flipV="1">
              <a:off x="1305457" y="2531526"/>
              <a:ext cx="207277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二等辺三角形 145"/>
            <p:cNvSpPr/>
            <p:nvPr/>
          </p:nvSpPr>
          <p:spPr>
            <a:xfrm flipV="1">
              <a:off x="1291166" y="2225477"/>
              <a:ext cx="237067" cy="24976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1176523" y="273771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1540588" y="2749004"/>
              <a:ext cx="85012" cy="248427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0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1035136" y="2986141"/>
            <a:ext cx="3103207" cy="129660"/>
            <a:chOff x="771140" y="2917814"/>
            <a:chExt cx="3103207" cy="129660"/>
          </a:xfrm>
        </p:grpSpPr>
        <p:sp>
          <p:nvSpPr>
            <p:cNvPr id="7" name="角丸四角形 6"/>
            <p:cNvSpPr/>
            <p:nvPr/>
          </p:nvSpPr>
          <p:spPr>
            <a:xfrm>
              <a:off x="771140" y="291781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165460" y="291903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558580" y="291903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1952900" y="292025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2344820" y="291903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2739140" y="292025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3132260" y="292025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3526580" y="2921474"/>
              <a:ext cx="347767" cy="126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0" name="直線コネクタ 149"/>
          <p:cNvCxnSpPr>
            <a:endCxn id="151" idx="3"/>
          </p:cNvCxnSpPr>
          <p:nvPr/>
        </p:nvCxnSpPr>
        <p:spPr>
          <a:xfrm rot="5400000" flipH="1" flipV="1">
            <a:off x="6616724" y="2642873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二等辺三角形 150"/>
          <p:cNvSpPr/>
          <p:nvPr/>
        </p:nvSpPr>
        <p:spPr>
          <a:xfrm flipV="1">
            <a:off x="6917465" y="2224246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6993322" y="2736483"/>
            <a:ext cx="85012" cy="248427"/>
          </a:xfrm>
          <a:prstGeom prst="rect">
            <a:avLst/>
          </a:prstGeom>
          <a:solidFill>
            <a:srgbClr val="660066"/>
          </a:solidFill>
          <a:ln>
            <a:solidFill>
              <a:srgbClr val="0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3" name="直線コネクタ 152"/>
          <p:cNvCxnSpPr>
            <a:endCxn id="154" idx="3"/>
          </p:cNvCxnSpPr>
          <p:nvPr/>
        </p:nvCxnSpPr>
        <p:spPr>
          <a:xfrm rot="5400000" flipH="1" flipV="1">
            <a:off x="7010405" y="2642885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二等辺三角形 153"/>
          <p:cNvSpPr/>
          <p:nvPr/>
        </p:nvSpPr>
        <p:spPr>
          <a:xfrm flipV="1">
            <a:off x="7311146" y="2224258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7387003" y="2736495"/>
            <a:ext cx="85012" cy="248427"/>
          </a:xfrm>
          <a:prstGeom prst="rect">
            <a:avLst/>
          </a:prstGeom>
          <a:solidFill>
            <a:srgbClr val="660066"/>
          </a:solidFill>
          <a:ln>
            <a:solidFill>
              <a:srgbClr val="0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6" name="直線コネクタ 155"/>
          <p:cNvCxnSpPr>
            <a:endCxn id="157" idx="3"/>
          </p:cNvCxnSpPr>
          <p:nvPr/>
        </p:nvCxnSpPr>
        <p:spPr>
          <a:xfrm rot="5400000" flipH="1" flipV="1">
            <a:off x="5836043" y="2649707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二等辺三角形 156"/>
          <p:cNvSpPr/>
          <p:nvPr/>
        </p:nvSpPr>
        <p:spPr>
          <a:xfrm flipV="1">
            <a:off x="6136784" y="2231080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6212641" y="2743317"/>
            <a:ext cx="85012" cy="248427"/>
          </a:xfrm>
          <a:prstGeom prst="rect">
            <a:avLst/>
          </a:prstGeom>
          <a:solidFill>
            <a:srgbClr val="660066"/>
          </a:solidFill>
          <a:ln>
            <a:solidFill>
              <a:srgbClr val="0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7250174" y="2988581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855854" y="2987361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6068414" y="2986141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Crystal_King\Pictures\090906ヒートサイクル\DSCF1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915" y="3564980"/>
            <a:ext cx="4078796" cy="30590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783637"/>
          </a:xfrm>
        </p:spPr>
        <p:txBody>
          <a:bodyPr/>
          <a:lstStyle/>
          <a:p>
            <a:r>
              <a:rPr lang="ja-JP" altLang="en-US" dirty="0" smtClean="0"/>
              <a:t>入力</a:t>
            </a:r>
            <a:r>
              <a:rPr lang="ja-JP" altLang="en-US" dirty="0" smtClean="0">
                <a:latin typeface="Arial"/>
                <a:cs typeface="Arial"/>
              </a:rPr>
              <a:t>カプラー</a:t>
            </a:r>
            <a:r>
              <a:rPr lang="en-US" altLang="ja-JP" dirty="0" smtClean="0">
                <a:latin typeface="Arial"/>
                <a:cs typeface="Arial"/>
              </a:rPr>
              <a:t> (2)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48667" y="3167529"/>
            <a:ext cx="2455339" cy="35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378824" y="3319929"/>
            <a:ext cx="3585883" cy="789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79" y="1842675"/>
            <a:ext cx="4827359" cy="2031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02" y="4467814"/>
            <a:ext cx="4786316" cy="16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748397" y="1102299"/>
            <a:ext cx="3216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000" dirty="0" smtClean="0">
                <a:latin typeface="Arial"/>
                <a:cs typeface="Arial"/>
              </a:rPr>
              <a:t>【ERL</a:t>
            </a:r>
            <a:r>
              <a:rPr lang="ja-JP" altLang="en-US" sz="2000" dirty="0" smtClean="0">
                <a:latin typeface="Arial"/>
                <a:cs typeface="Arial"/>
              </a:rPr>
              <a:t>用カプラー</a:t>
            </a:r>
            <a:r>
              <a:rPr lang="en-US" altLang="ja-JP" sz="2000" dirty="0" smtClean="0">
                <a:latin typeface="Arial"/>
                <a:cs typeface="Arial"/>
              </a:rPr>
              <a:t>】</a:t>
            </a:r>
          </a:p>
          <a:p>
            <a:pPr>
              <a:buNone/>
            </a:pPr>
            <a:r>
              <a:rPr lang="ja-JP" altLang="en-US" sz="2000" dirty="0" smtClean="0">
                <a:latin typeface="Arial"/>
                <a:cs typeface="Arial"/>
              </a:rPr>
              <a:t>・</a:t>
            </a:r>
            <a:r>
              <a:rPr lang="en-US" altLang="ja-JP" sz="2000" dirty="0" smtClean="0">
                <a:latin typeface="Arial"/>
                <a:cs typeface="Arial"/>
              </a:rPr>
              <a:t>LC</a:t>
            </a:r>
            <a:r>
              <a:rPr lang="ja-JP" altLang="en-US" sz="2000" dirty="0" smtClean="0">
                <a:latin typeface="Arial"/>
                <a:cs typeface="Arial"/>
              </a:rPr>
              <a:t>のものをベース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sz="2000" dirty="0" smtClean="0">
                <a:latin typeface="Arial"/>
                <a:cs typeface="Arial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発熱</a:t>
            </a:r>
            <a:r>
              <a:rPr lang="ja-JP" altLang="en-US" sz="2000" dirty="0" smtClean="0">
                <a:latin typeface="Arial"/>
                <a:cs typeface="Arial"/>
              </a:rPr>
              <a:t>対策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sz="2000" dirty="0" smtClean="0">
                <a:latin typeface="Arial"/>
                <a:cs typeface="Arial"/>
              </a:rPr>
              <a:t>　</a:t>
            </a:r>
            <a:r>
              <a:rPr lang="en-US" altLang="ja-JP" sz="2000" dirty="0" smtClean="0">
                <a:latin typeface="Arial"/>
                <a:cs typeface="Arial"/>
              </a:rPr>
              <a:t>- </a:t>
            </a:r>
            <a:r>
              <a:rPr lang="ja-JP" altLang="en-US" sz="2000" dirty="0" smtClean="0">
                <a:latin typeface="Arial"/>
                <a:cs typeface="Arial"/>
              </a:rPr>
              <a:t>同軸管内導体：水冷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sz="2000" dirty="0" smtClean="0">
                <a:latin typeface="Arial"/>
                <a:cs typeface="Arial"/>
              </a:rPr>
              <a:t>　</a:t>
            </a:r>
            <a:r>
              <a:rPr lang="en-US" altLang="ja-JP" sz="2000" dirty="0" smtClean="0">
                <a:latin typeface="Arial"/>
                <a:cs typeface="Arial"/>
              </a:rPr>
              <a:t>- Z=60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W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sz="2000" dirty="0" smtClean="0">
                <a:latin typeface="Arial"/>
                <a:cs typeface="Arial"/>
              </a:rPr>
              <a:t>　</a:t>
            </a:r>
            <a:r>
              <a:rPr lang="en-US" altLang="ja-JP" sz="2000" dirty="0" smtClean="0">
                <a:latin typeface="Arial"/>
                <a:cs typeface="Arial"/>
              </a:rPr>
              <a:t>- </a:t>
            </a:r>
            <a:r>
              <a:rPr lang="ja-JP" altLang="en-US" sz="2000" dirty="0" smtClean="0">
                <a:latin typeface="Arial"/>
                <a:cs typeface="Arial"/>
              </a:rPr>
              <a:t>窓：</a:t>
            </a:r>
            <a:r>
              <a:rPr lang="en-US" altLang="ja-JP" sz="2000" dirty="0" smtClean="0">
                <a:latin typeface="Arial"/>
                <a:cs typeface="Arial"/>
              </a:rPr>
              <a:t>HA997(tanδ=1x10</a:t>
            </a:r>
            <a:r>
              <a:rPr lang="en-US" altLang="ja-JP" sz="2000" baseline="30000" dirty="0" smtClean="0">
                <a:latin typeface="Arial"/>
                <a:cs typeface="Arial"/>
              </a:rPr>
              <a:t>-4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</a:p>
          <a:p>
            <a:pPr>
              <a:buNone/>
            </a:pPr>
            <a:r>
              <a:rPr lang="en-US" altLang="ja-JP" sz="2000" i="1" dirty="0" smtClean="0">
                <a:latin typeface="Arial"/>
                <a:cs typeface="Arial"/>
              </a:rPr>
              <a:t> </a:t>
            </a:r>
            <a:r>
              <a:rPr lang="ja-JP" altLang="en-US" sz="2000" i="1" dirty="0" smtClean="0">
                <a:latin typeface="Arial"/>
                <a:cs typeface="Arial"/>
              </a:rPr>
              <a:t>問題</a:t>
            </a:r>
            <a:r>
              <a:rPr lang="ja-JP" altLang="en-US" sz="2000" dirty="0" smtClean="0">
                <a:latin typeface="Arial"/>
                <a:cs typeface="Arial"/>
              </a:rPr>
              <a:t>　コールド窓のサーマルサイクル試験で</a:t>
            </a:r>
            <a:r>
              <a:rPr lang="ja-JP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真空リーク</a:t>
            </a:r>
            <a:r>
              <a:rPr lang="ja-JP" altLang="en-US" sz="2000" dirty="0" smtClean="0">
                <a:latin typeface="Arial"/>
                <a:cs typeface="Arial"/>
              </a:rPr>
              <a:t>が発生．対応策検討中．</a:t>
            </a:r>
            <a:endParaRPr kumimoji="1" lang="ja-JP" altLang="en-US" sz="2000" dirty="0"/>
          </a:p>
        </p:txBody>
      </p:sp>
      <p:cxnSp>
        <p:nvCxnSpPr>
          <p:cNvPr id="14" name="直線矢印コネクタ 13"/>
          <p:cNvCxnSpPr/>
          <p:nvPr/>
        </p:nvCxnSpPr>
        <p:spPr>
          <a:xfrm rot="16200000" flipH="1">
            <a:off x="6673489" y="4000082"/>
            <a:ext cx="817262" cy="80681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6553200" y="6246647"/>
            <a:ext cx="2157511" cy="42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" y="3883038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ILC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" y="1257899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ERL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結合度可変性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87942" cy="4525963"/>
          </a:xfrm>
        </p:spPr>
        <p:txBody>
          <a:bodyPr/>
          <a:lstStyle/>
          <a:p>
            <a:r>
              <a:rPr lang="ja-JP" altLang="en-US" dirty="0" smtClean="0"/>
              <a:t>要求</a:t>
            </a:r>
            <a:r>
              <a:rPr lang="ja-JP" altLang="en-US" dirty="0" smtClean="0">
                <a:latin typeface="Arial"/>
                <a:cs typeface="Arial"/>
              </a:rPr>
              <a:t>　　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ja-JP" dirty="0" smtClean="0">
                <a:latin typeface="Arial"/>
                <a:cs typeface="Arial"/>
              </a:rPr>
              <a:t>　</a:t>
            </a:r>
            <a:r>
              <a:rPr lang="ja-JP" altLang="en-US" dirty="0" smtClean="0">
                <a:latin typeface="Arial"/>
                <a:cs typeface="Arial"/>
              </a:rPr>
              <a:t>　</a:t>
            </a:r>
            <a:r>
              <a:rPr lang="en-US" altLang="ja-JP" dirty="0" smtClean="0">
                <a:latin typeface="Arial"/>
                <a:cs typeface="Arial"/>
              </a:rPr>
              <a:t>→ </a:t>
            </a:r>
            <a:r>
              <a:rPr lang="en-US" altLang="ja-JP" i="1" dirty="0" smtClean="0">
                <a:latin typeface="Arial"/>
                <a:cs typeface="Arial"/>
              </a:rPr>
              <a:t>Q</a:t>
            </a:r>
            <a:r>
              <a:rPr lang="en-US" altLang="ja-JP" baseline="-25000" dirty="0" smtClean="0">
                <a:latin typeface="Arial"/>
                <a:cs typeface="Arial"/>
              </a:rPr>
              <a:t>L</a:t>
            </a:r>
            <a:r>
              <a:rPr lang="en-US" altLang="ja-JP" dirty="0" smtClean="0">
                <a:latin typeface="Arial"/>
                <a:cs typeface="Arial"/>
              </a:rPr>
              <a:t>=2x10</a:t>
            </a:r>
            <a:r>
              <a:rPr lang="en-US" altLang="ja-JP" baseline="30000" dirty="0" smtClean="0">
                <a:latin typeface="Arial"/>
                <a:cs typeface="Arial"/>
              </a:rPr>
              <a:t>6</a:t>
            </a:r>
            <a:r>
              <a:rPr lang="en-US" altLang="ja-JP" dirty="0" smtClean="0">
                <a:latin typeface="Arial"/>
                <a:cs typeface="Arial"/>
              </a:rPr>
              <a:t>(LC)</a:t>
            </a:r>
            <a:r>
              <a:rPr lang="ja-JP" altLang="en-US" dirty="0" smtClean="0">
                <a:latin typeface="Arial"/>
                <a:cs typeface="Arial"/>
              </a:rPr>
              <a:t>，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ja-JP" dirty="0" smtClean="0">
                <a:latin typeface="Arial"/>
                <a:cs typeface="Arial"/>
              </a:rPr>
              <a:t>　</a:t>
            </a:r>
            <a:r>
              <a:rPr lang="ja-JP" altLang="en-US" dirty="0" smtClean="0">
                <a:latin typeface="Arial"/>
                <a:cs typeface="Arial"/>
              </a:rPr>
              <a:t>　　　　　</a:t>
            </a:r>
            <a:r>
              <a:rPr lang="en-US" altLang="ja-JP" dirty="0" smtClean="0">
                <a:latin typeface="Arial"/>
                <a:cs typeface="Arial"/>
              </a:rPr>
              <a:t> 5x10</a:t>
            </a:r>
            <a:r>
              <a:rPr lang="en-US" altLang="ja-JP" baseline="30000" dirty="0" smtClean="0">
                <a:latin typeface="Arial"/>
                <a:cs typeface="Arial"/>
              </a:rPr>
              <a:t>6 </a:t>
            </a:r>
            <a:r>
              <a:rPr lang="en-US" altLang="ja-JP" dirty="0" smtClean="0">
                <a:latin typeface="Arial"/>
                <a:cs typeface="Arial"/>
              </a:rPr>
              <a:t>~ 2x10</a:t>
            </a:r>
            <a:r>
              <a:rPr lang="en-US" altLang="ja-JP" baseline="30000" dirty="0" smtClean="0">
                <a:latin typeface="Arial"/>
                <a:cs typeface="Arial"/>
              </a:rPr>
              <a:t>7</a:t>
            </a:r>
            <a:r>
              <a:rPr lang="en-US" altLang="ja-JP" dirty="0" smtClean="0">
                <a:latin typeface="Arial"/>
                <a:cs typeface="Arial"/>
              </a:rPr>
              <a:t>(ERL)</a:t>
            </a:r>
            <a:r>
              <a:rPr lang="ja-JP" altLang="en-US" dirty="0" smtClean="0">
                <a:latin typeface="Arial"/>
                <a:cs typeface="Arial"/>
              </a:rPr>
              <a:t>　</a:t>
            </a:r>
            <a:r>
              <a:rPr lang="en-US" altLang="ja-JP" dirty="0" smtClean="0">
                <a:latin typeface="Arial"/>
                <a:cs typeface="Arial"/>
              </a:rPr>
              <a:t>ER</a:t>
            </a:r>
            <a:r>
              <a:rPr lang="ja-JP" altLang="en-US" dirty="0" smtClean="0">
                <a:latin typeface="Arial"/>
                <a:cs typeface="Arial"/>
              </a:rPr>
              <a:t>無しも含む</a:t>
            </a:r>
            <a:endParaRPr lang="en-US" altLang="ja-JP" baseline="30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ja-JP" dirty="0" smtClean="0">
                <a:latin typeface="Arial"/>
                <a:cs typeface="Arial"/>
              </a:rPr>
              <a:t>　</a:t>
            </a:r>
            <a:r>
              <a:rPr lang="ja-JP" altLang="en-US" dirty="0" smtClean="0">
                <a:latin typeface="Arial"/>
                <a:cs typeface="Arial"/>
              </a:rPr>
              <a:t>　</a:t>
            </a:r>
            <a:r>
              <a:rPr lang="en-US" altLang="ja-JP" dirty="0" smtClean="0">
                <a:latin typeface="Arial"/>
                <a:cs typeface="Arial"/>
              </a:rPr>
              <a:t>→ </a:t>
            </a:r>
            <a:r>
              <a:rPr lang="ja-JP" altLang="en-US" dirty="0" smtClean="0">
                <a:latin typeface="Arial"/>
                <a:cs typeface="Arial"/>
              </a:rPr>
              <a:t>カプラー内導体のストローク，</a:t>
            </a:r>
            <a:r>
              <a:rPr lang="en-US" altLang="ja-JP" dirty="0" smtClean="0">
                <a:latin typeface="Arial"/>
                <a:cs typeface="Arial"/>
              </a:rPr>
              <a:t>Δ</a:t>
            </a:r>
            <a:r>
              <a:rPr lang="en-US" altLang="ja-JP" i="1" dirty="0" smtClean="0">
                <a:latin typeface="Arial"/>
                <a:cs typeface="Arial"/>
              </a:rPr>
              <a:t>L</a:t>
            </a:r>
            <a:r>
              <a:rPr lang="en-US" altLang="ja-JP" dirty="0" smtClean="0">
                <a:latin typeface="Arial"/>
                <a:cs typeface="Arial"/>
              </a:rPr>
              <a:t>=±5 mm</a:t>
            </a:r>
            <a:r>
              <a:rPr lang="ja-JP" altLang="en-US" dirty="0" smtClean="0">
                <a:latin typeface="Arial"/>
                <a:cs typeface="Arial"/>
              </a:rPr>
              <a:t>　　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ja-JP" dirty="0" smtClean="0">
                <a:latin typeface="Arial"/>
                <a:cs typeface="Arial"/>
              </a:rPr>
              <a:t>　</a:t>
            </a:r>
            <a:r>
              <a:rPr lang="ja-JP" altLang="en-US" dirty="0" smtClean="0">
                <a:latin typeface="Arial"/>
                <a:cs typeface="Arial"/>
              </a:rPr>
              <a:t>　　　以上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altLang="ja-JP" dirty="0" smtClean="0">
                <a:latin typeface="Arial"/>
                <a:cs typeface="Arial"/>
              </a:rPr>
              <a:t>　</a:t>
            </a:r>
            <a:r>
              <a:rPr lang="ja-JP" altLang="en-US" dirty="0" smtClean="0">
                <a:latin typeface="Arial"/>
                <a:cs typeface="Arial"/>
              </a:rPr>
              <a:t>　　　課題：ベローズの冷却，耐久性など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0896"/>
            <a:ext cx="8229600" cy="911686"/>
          </a:xfrm>
        </p:spPr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HOM</a:t>
            </a:r>
            <a:r>
              <a:rPr lang="ja-JP" altLang="en-US" dirty="0" smtClean="0"/>
              <a:t>カプラー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814" y="1152455"/>
            <a:ext cx="36429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ILC</a:t>
            </a:r>
            <a:r>
              <a:rPr kumimoji="1" lang="ja-JP" altLang="en-US" sz="3200" b="1" i="1" dirty="0" smtClean="0">
                <a:latin typeface="Arial"/>
                <a:cs typeface="Arial"/>
              </a:rPr>
              <a:t>　</a:t>
            </a:r>
            <a:r>
              <a:rPr kumimoji="1" lang="en-US" altLang="ja-JP" sz="3200" dirty="0" smtClean="0">
                <a:latin typeface="Arial"/>
                <a:cs typeface="Arial"/>
              </a:rPr>
              <a:t>(TESLA-like)</a:t>
            </a:r>
            <a:endParaRPr kumimoji="1" lang="ja-JP" altLang="en-US" sz="32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11" y="3290139"/>
            <a:ext cx="8150477" cy="319061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/>
                <a:cs typeface="Arial"/>
              </a:rPr>
              <a:t>◯</a:t>
            </a:r>
            <a:r>
              <a:rPr lang="ja-JP" altLang="en-US" sz="2400" dirty="0" smtClean="0">
                <a:latin typeface="Arial"/>
                <a:cs typeface="Arial"/>
              </a:rPr>
              <a:t>　</a:t>
            </a:r>
            <a:r>
              <a:rPr lang="en-US" altLang="ja-JP" sz="2400" dirty="0" smtClean="0">
                <a:latin typeface="Arial"/>
                <a:cs typeface="Arial"/>
              </a:rPr>
              <a:t>HOM</a:t>
            </a:r>
            <a:r>
              <a:rPr lang="ja-JP" altLang="en-US" sz="2400" dirty="0" smtClean="0">
                <a:latin typeface="Arial"/>
                <a:cs typeface="Arial"/>
              </a:rPr>
              <a:t>カプラー</a:t>
            </a:r>
            <a:endParaRPr lang="en-US" altLang="ja-JP" sz="2400" dirty="0" smtClean="0">
              <a:latin typeface="Arial"/>
              <a:cs typeface="Arial"/>
            </a:endParaRPr>
          </a:p>
          <a:p>
            <a:r>
              <a:rPr lang="ja-JP" altLang="en-US" sz="2400" dirty="0" smtClean="0">
                <a:latin typeface="Arial"/>
                <a:cs typeface="Arial"/>
              </a:rPr>
              <a:t>　　　</a:t>
            </a:r>
            <a:r>
              <a:rPr lang="en-US" altLang="ja-JP" sz="2400" dirty="0" smtClean="0">
                <a:latin typeface="Arial"/>
                <a:cs typeface="Arial"/>
              </a:rPr>
              <a:t>13 MV/</a:t>
            </a:r>
            <a:r>
              <a:rPr lang="en-US" altLang="ja-JP" sz="2400" dirty="0" err="1" smtClean="0">
                <a:latin typeface="Arial"/>
                <a:cs typeface="Arial"/>
              </a:rPr>
              <a:t>m</a:t>
            </a:r>
            <a:r>
              <a:rPr lang="ja-JP" altLang="en-US" sz="2400" dirty="0" smtClean="0">
                <a:latin typeface="Arial"/>
                <a:cs typeface="Arial"/>
              </a:rPr>
              <a:t>で発熱によりクエンチ</a:t>
            </a:r>
            <a:r>
              <a:rPr lang="en-US" altLang="ja-JP" sz="2400" dirty="0" smtClean="0">
                <a:latin typeface="Arial"/>
                <a:cs typeface="Arial"/>
              </a:rPr>
              <a:t> →</a:t>
            </a:r>
            <a:r>
              <a:rPr lang="ja-JP" altLang="en-US" sz="2400" dirty="0" smtClean="0">
                <a:latin typeface="Arial"/>
                <a:cs typeface="Arial"/>
              </a:rPr>
              <a:t>　要改良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980"/>
              </a:lnSpc>
            </a:pPr>
            <a:r>
              <a:rPr lang="en-US" altLang="ja-JP" sz="2400" dirty="0" smtClean="0">
                <a:latin typeface="Arial"/>
                <a:cs typeface="Arial"/>
              </a:rPr>
              <a:t> </a:t>
            </a:r>
          </a:p>
          <a:p>
            <a:r>
              <a:rPr lang="en-US" altLang="ja-JP" sz="2400" dirty="0" smtClean="0">
                <a:latin typeface="Arial"/>
                <a:cs typeface="Arial"/>
              </a:rPr>
              <a:t>◯</a:t>
            </a:r>
            <a:r>
              <a:rPr lang="ja-JP" altLang="en-US" sz="2400" dirty="0" smtClean="0">
                <a:latin typeface="Arial"/>
                <a:cs typeface="Arial"/>
              </a:rPr>
              <a:t>　ケーブルの通過電力</a:t>
            </a:r>
            <a:endParaRPr lang="en-US" altLang="ja-JP" sz="2400" dirty="0" smtClean="0">
              <a:latin typeface="Arial"/>
              <a:cs typeface="Arial"/>
            </a:endParaRPr>
          </a:p>
          <a:p>
            <a:r>
              <a:rPr lang="ja-JP" altLang="ja-JP" sz="24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　　通過電力は，</a:t>
            </a:r>
            <a:r>
              <a:rPr lang="en-US" altLang="ja-JP" sz="2400" dirty="0" smtClean="0">
                <a:latin typeface="Arial"/>
                <a:cs typeface="Arial"/>
              </a:rPr>
              <a:t>ERL</a:t>
            </a:r>
            <a:r>
              <a:rPr lang="ja-JP" altLang="en-US" sz="2400" dirty="0" smtClean="0">
                <a:latin typeface="Arial"/>
                <a:cs typeface="Arial"/>
              </a:rPr>
              <a:t>：約</a:t>
            </a:r>
            <a:r>
              <a:rPr lang="en-US" altLang="ja-JP" sz="2400" dirty="0" smtClean="0">
                <a:latin typeface="Arial"/>
                <a:cs typeface="Arial"/>
              </a:rPr>
              <a:t>100 W</a:t>
            </a:r>
            <a:r>
              <a:rPr lang="ja-JP" altLang="en-US" sz="2400" dirty="0" smtClean="0">
                <a:latin typeface="Arial"/>
                <a:cs typeface="Arial"/>
              </a:rPr>
              <a:t>，</a:t>
            </a:r>
            <a:r>
              <a:rPr lang="en-US" altLang="ja-JP" sz="2400" dirty="0" smtClean="0">
                <a:latin typeface="Arial"/>
                <a:cs typeface="Arial"/>
              </a:rPr>
              <a:t>LC:</a:t>
            </a:r>
            <a:r>
              <a:rPr lang="ja-JP" altLang="en-US" sz="2400" dirty="0" smtClean="0">
                <a:latin typeface="Arial"/>
                <a:cs typeface="Arial"/>
              </a:rPr>
              <a:t>約</a:t>
            </a:r>
            <a:r>
              <a:rPr lang="en-US" altLang="ja-JP" sz="2400" dirty="0" smtClean="0">
                <a:latin typeface="Arial"/>
                <a:cs typeface="Arial"/>
              </a:rPr>
              <a:t>10 W</a:t>
            </a:r>
          </a:p>
          <a:p>
            <a:pPr>
              <a:lnSpc>
                <a:spcPts val="1980"/>
              </a:lnSpc>
            </a:pPr>
            <a:r>
              <a:rPr lang="en-US" altLang="ja-JP" sz="2400" dirty="0" smtClean="0">
                <a:latin typeface="Arial"/>
                <a:cs typeface="Arial"/>
              </a:rPr>
              <a:t>    </a:t>
            </a:r>
          </a:p>
          <a:p>
            <a:r>
              <a:rPr lang="en-US" altLang="ja-JP" sz="2400" dirty="0" smtClean="0">
                <a:latin typeface="Arial"/>
                <a:cs typeface="Arial"/>
              </a:rPr>
              <a:t>◯</a:t>
            </a:r>
            <a:r>
              <a:rPr lang="ja-JP" altLang="en-US" sz="2400" dirty="0" smtClean="0">
                <a:latin typeface="Arial"/>
                <a:cs typeface="Arial"/>
              </a:rPr>
              <a:t>　コネクタ</a:t>
            </a:r>
            <a:endParaRPr lang="en-US" altLang="ja-JP" sz="2400" dirty="0" smtClean="0">
              <a:latin typeface="Arial"/>
              <a:cs typeface="Arial"/>
            </a:endParaRPr>
          </a:p>
          <a:p>
            <a:r>
              <a:rPr lang="ja-JP" altLang="ja-JP" sz="24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　　現在：</a:t>
            </a:r>
            <a:r>
              <a:rPr lang="en-US" altLang="ja-JP" sz="2400" dirty="0" smtClean="0">
                <a:latin typeface="Arial"/>
                <a:cs typeface="Arial"/>
              </a:rPr>
              <a:t>N</a:t>
            </a:r>
            <a:r>
              <a:rPr lang="ja-JP" altLang="en-US" sz="2400" dirty="0" smtClean="0">
                <a:latin typeface="Arial"/>
                <a:cs typeface="Arial"/>
              </a:rPr>
              <a:t>型コネクタ　</a:t>
            </a:r>
            <a:endParaRPr lang="en-US" altLang="ja-JP" sz="2400" dirty="0" smtClean="0">
              <a:latin typeface="Arial"/>
              <a:cs typeface="Arial"/>
            </a:endParaRPr>
          </a:p>
          <a:p>
            <a:r>
              <a:rPr lang="ja-JP" altLang="en-US" sz="2400" dirty="0" smtClean="0">
                <a:latin typeface="Arial"/>
                <a:cs typeface="Arial"/>
              </a:rPr>
              <a:t>　　　　接触抵抗大　</a:t>
            </a:r>
            <a:r>
              <a:rPr lang="en-US" altLang="ja-JP" sz="2400" dirty="0" smtClean="0">
                <a:latin typeface="Arial"/>
                <a:cs typeface="Arial"/>
              </a:rPr>
              <a:t>→</a:t>
            </a:r>
            <a:r>
              <a:rPr lang="ja-JP" altLang="en-US" sz="2400" dirty="0" smtClean="0">
                <a:latin typeface="Arial"/>
                <a:cs typeface="Arial"/>
              </a:rPr>
              <a:t>　発熱　</a:t>
            </a:r>
            <a:r>
              <a:rPr lang="en-US" altLang="ja-JP" sz="2400" dirty="0" smtClean="0">
                <a:latin typeface="Arial"/>
                <a:cs typeface="Arial"/>
              </a:rPr>
              <a:t>→</a:t>
            </a:r>
            <a:r>
              <a:rPr lang="ja-JP" altLang="en-US" sz="2400" dirty="0" smtClean="0">
                <a:latin typeface="Arial"/>
                <a:cs typeface="Arial"/>
              </a:rPr>
              <a:t>　要改良</a:t>
            </a:r>
            <a:endParaRPr lang="en-US" altLang="ja-JP" sz="2400" dirty="0" smtClean="0">
              <a:latin typeface="Arial"/>
              <a:cs typeface="Arial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867" y="1144032"/>
            <a:ext cx="3285028" cy="21570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12" y="1737231"/>
            <a:ext cx="4260934" cy="108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93887" y="2817231"/>
            <a:ext cx="441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ERL</a:t>
            </a:r>
            <a:r>
              <a:rPr lang="ja-JP" altLang="en-US" sz="2000" dirty="0" smtClean="0">
                <a:latin typeface="Arial"/>
                <a:cs typeface="Arial"/>
              </a:rPr>
              <a:t>の入射部用空洞で試験</a:t>
            </a:r>
            <a:endParaRPr kumimoji="1" lang="ja-JP" alt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直線コネクタ 274"/>
          <p:cNvCxnSpPr/>
          <p:nvPr/>
        </p:nvCxnSpPr>
        <p:spPr>
          <a:xfrm rot="16200000" flipH="1" flipV="1">
            <a:off x="2317160" y="5104998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16200000" flipH="1" flipV="1">
            <a:off x="1924873" y="5121930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/>
          <p:nvPr/>
        </p:nvCxnSpPr>
        <p:spPr>
          <a:xfrm rot="16200000" flipH="1" flipV="1">
            <a:off x="1151589" y="5110640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rot="16200000" flipH="1" flipV="1">
            <a:off x="1535407" y="5071128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7" name="直線コネクタ 626"/>
          <p:cNvCxnSpPr/>
          <p:nvPr/>
        </p:nvCxnSpPr>
        <p:spPr>
          <a:xfrm>
            <a:off x="1087862" y="5299914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9" name="直線コネクタ 618"/>
          <p:cNvCxnSpPr/>
          <p:nvPr/>
        </p:nvCxnSpPr>
        <p:spPr>
          <a:xfrm rot="5400000" flipH="1" flipV="1">
            <a:off x="4866595" y="2130242"/>
            <a:ext cx="387268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7" name="直線コネクタ 616"/>
          <p:cNvCxnSpPr/>
          <p:nvPr/>
        </p:nvCxnSpPr>
        <p:spPr>
          <a:xfrm rot="5400000" flipH="1" flipV="1">
            <a:off x="4253947" y="2074659"/>
            <a:ext cx="281913" cy="581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7" name="図形グループ 606"/>
          <p:cNvGrpSpPr/>
          <p:nvPr/>
        </p:nvGrpSpPr>
        <p:grpSpPr>
          <a:xfrm>
            <a:off x="8111093" y="2222705"/>
            <a:ext cx="321444" cy="569054"/>
            <a:chOff x="4234661" y="2364577"/>
            <a:chExt cx="321444" cy="569054"/>
          </a:xfrm>
        </p:grpSpPr>
        <p:cxnSp>
          <p:nvCxnSpPr>
            <p:cNvPr id="608" name="直線コネクタ 607"/>
            <p:cNvCxnSpPr/>
            <p:nvPr/>
          </p:nvCxnSpPr>
          <p:spPr>
            <a:xfrm>
              <a:off x="4234661" y="2918549"/>
              <a:ext cx="140103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9" name="図形グループ 577"/>
            <p:cNvGrpSpPr/>
            <p:nvPr/>
          </p:nvGrpSpPr>
          <p:grpSpPr>
            <a:xfrm>
              <a:off x="4409261" y="2465383"/>
              <a:ext cx="146844" cy="468248"/>
              <a:chOff x="1140632" y="2315044"/>
              <a:chExt cx="146844" cy="468248"/>
            </a:xfrm>
          </p:grpSpPr>
          <p:cxnSp>
            <p:nvCxnSpPr>
              <p:cNvPr id="611" name="直線コネクタ 610"/>
              <p:cNvCxnSpPr/>
              <p:nvPr/>
            </p:nvCxnSpPr>
            <p:spPr>
              <a:xfrm>
                <a:off x="1140632" y="2769798"/>
                <a:ext cx="140103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直線コネクタ 611"/>
              <p:cNvCxnSpPr/>
              <p:nvPr/>
            </p:nvCxnSpPr>
            <p:spPr>
              <a:xfrm rot="5400000" flipH="1" flipV="1">
                <a:off x="1052558" y="2548374"/>
                <a:ext cx="468248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0" name="直線コネクタ 609"/>
            <p:cNvCxnSpPr/>
            <p:nvPr/>
          </p:nvCxnSpPr>
          <p:spPr>
            <a:xfrm rot="5400000" flipH="1" flipV="1">
              <a:off x="3958597" y="2644341"/>
              <a:ext cx="56111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" name="図形グループ 600"/>
          <p:cNvGrpSpPr/>
          <p:nvPr/>
        </p:nvGrpSpPr>
        <p:grpSpPr>
          <a:xfrm>
            <a:off x="7595717" y="2216933"/>
            <a:ext cx="321444" cy="569054"/>
            <a:chOff x="4234661" y="2364577"/>
            <a:chExt cx="321444" cy="569054"/>
          </a:xfrm>
        </p:grpSpPr>
        <p:cxnSp>
          <p:nvCxnSpPr>
            <p:cNvPr id="602" name="直線コネクタ 601"/>
            <p:cNvCxnSpPr/>
            <p:nvPr/>
          </p:nvCxnSpPr>
          <p:spPr>
            <a:xfrm>
              <a:off x="4234661" y="2918549"/>
              <a:ext cx="140103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3" name="図形グループ 577"/>
            <p:cNvGrpSpPr/>
            <p:nvPr/>
          </p:nvGrpSpPr>
          <p:grpSpPr>
            <a:xfrm>
              <a:off x="4409261" y="2465383"/>
              <a:ext cx="146844" cy="468248"/>
              <a:chOff x="1140632" y="2315044"/>
              <a:chExt cx="146844" cy="468248"/>
            </a:xfrm>
          </p:grpSpPr>
          <p:cxnSp>
            <p:nvCxnSpPr>
              <p:cNvPr id="605" name="直線コネクタ 604"/>
              <p:cNvCxnSpPr/>
              <p:nvPr/>
            </p:nvCxnSpPr>
            <p:spPr>
              <a:xfrm>
                <a:off x="1140632" y="2769798"/>
                <a:ext cx="140103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直線コネクタ 605"/>
              <p:cNvCxnSpPr/>
              <p:nvPr/>
            </p:nvCxnSpPr>
            <p:spPr>
              <a:xfrm rot="5400000" flipH="1" flipV="1">
                <a:off x="1052558" y="2548374"/>
                <a:ext cx="468248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4" name="直線コネクタ 603"/>
            <p:cNvCxnSpPr/>
            <p:nvPr/>
          </p:nvCxnSpPr>
          <p:spPr>
            <a:xfrm rot="5400000" flipH="1" flipV="1">
              <a:off x="3958597" y="2644341"/>
              <a:ext cx="56111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5" name="図形グループ 594"/>
          <p:cNvGrpSpPr/>
          <p:nvPr/>
        </p:nvGrpSpPr>
        <p:grpSpPr>
          <a:xfrm>
            <a:off x="7061926" y="2214262"/>
            <a:ext cx="321444" cy="569054"/>
            <a:chOff x="4234661" y="2364577"/>
            <a:chExt cx="321444" cy="569054"/>
          </a:xfrm>
        </p:grpSpPr>
        <p:cxnSp>
          <p:nvCxnSpPr>
            <p:cNvPr id="596" name="直線コネクタ 595"/>
            <p:cNvCxnSpPr/>
            <p:nvPr/>
          </p:nvCxnSpPr>
          <p:spPr>
            <a:xfrm>
              <a:off x="4234661" y="2918549"/>
              <a:ext cx="140103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7" name="図形グループ 577"/>
            <p:cNvGrpSpPr/>
            <p:nvPr/>
          </p:nvGrpSpPr>
          <p:grpSpPr>
            <a:xfrm>
              <a:off x="4409261" y="2465383"/>
              <a:ext cx="146844" cy="468248"/>
              <a:chOff x="1140632" y="2315044"/>
              <a:chExt cx="146844" cy="468248"/>
            </a:xfrm>
          </p:grpSpPr>
          <p:cxnSp>
            <p:nvCxnSpPr>
              <p:cNvPr id="599" name="直線コネクタ 598"/>
              <p:cNvCxnSpPr/>
              <p:nvPr/>
            </p:nvCxnSpPr>
            <p:spPr>
              <a:xfrm>
                <a:off x="1140632" y="2769798"/>
                <a:ext cx="140103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線コネクタ 599"/>
              <p:cNvCxnSpPr/>
              <p:nvPr/>
            </p:nvCxnSpPr>
            <p:spPr>
              <a:xfrm rot="5400000" flipH="1" flipV="1">
                <a:off x="1052558" y="2548374"/>
                <a:ext cx="468248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8" name="直線コネクタ 597"/>
            <p:cNvCxnSpPr/>
            <p:nvPr/>
          </p:nvCxnSpPr>
          <p:spPr>
            <a:xfrm rot="5400000" flipH="1" flipV="1">
              <a:off x="3958597" y="2644341"/>
              <a:ext cx="56111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図形グループ 588"/>
          <p:cNvGrpSpPr/>
          <p:nvPr/>
        </p:nvGrpSpPr>
        <p:grpSpPr>
          <a:xfrm>
            <a:off x="6574966" y="2212195"/>
            <a:ext cx="321444" cy="569054"/>
            <a:chOff x="4234661" y="2364577"/>
            <a:chExt cx="321444" cy="569054"/>
          </a:xfrm>
        </p:grpSpPr>
        <p:cxnSp>
          <p:nvCxnSpPr>
            <p:cNvPr id="590" name="直線コネクタ 589"/>
            <p:cNvCxnSpPr/>
            <p:nvPr/>
          </p:nvCxnSpPr>
          <p:spPr>
            <a:xfrm>
              <a:off x="4234661" y="2918549"/>
              <a:ext cx="140103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1" name="図形グループ 577"/>
            <p:cNvGrpSpPr/>
            <p:nvPr/>
          </p:nvGrpSpPr>
          <p:grpSpPr>
            <a:xfrm>
              <a:off x="4409261" y="2465383"/>
              <a:ext cx="146844" cy="468248"/>
              <a:chOff x="1140632" y="2315044"/>
              <a:chExt cx="146844" cy="468248"/>
            </a:xfrm>
          </p:grpSpPr>
          <p:cxnSp>
            <p:nvCxnSpPr>
              <p:cNvPr id="593" name="直線コネクタ 592"/>
              <p:cNvCxnSpPr/>
              <p:nvPr/>
            </p:nvCxnSpPr>
            <p:spPr>
              <a:xfrm>
                <a:off x="1140632" y="2769798"/>
                <a:ext cx="140103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線コネクタ 593"/>
              <p:cNvCxnSpPr/>
              <p:nvPr/>
            </p:nvCxnSpPr>
            <p:spPr>
              <a:xfrm rot="5400000" flipH="1" flipV="1">
                <a:off x="1052558" y="2548374"/>
                <a:ext cx="468248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2" name="直線コネクタ 591"/>
            <p:cNvCxnSpPr/>
            <p:nvPr/>
          </p:nvCxnSpPr>
          <p:spPr>
            <a:xfrm rot="5400000" flipH="1" flipV="1">
              <a:off x="3958597" y="2644341"/>
              <a:ext cx="56111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" name="図形グループ 582"/>
          <p:cNvGrpSpPr/>
          <p:nvPr/>
        </p:nvGrpSpPr>
        <p:grpSpPr>
          <a:xfrm>
            <a:off x="5885544" y="2222705"/>
            <a:ext cx="321444" cy="569054"/>
            <a:chOff x="4234661" y="2364577"/>
            <a:chExt cx="321444" cy="569054"/>
          </a:xfrm>
        </p:grpSpPr>
        <p:cxnSp>
          <p:nvCxnSpPr>
            <p:cNvPr id="584" name="直線コネクタ 583"/>
            <p:cNvCxnSpPr/>
            <p:nvPr/>
          </p:nvCxnSpPr>
          <p:spPr>
            <a:xfrm>
              <a:off x="4234661" y="2918549"/>
              <a:ext cx="140103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5" name="図形グループ 577"/>
            <p:cNvGrpSpPr/>
            <p:nvPr/>
          </p:nvGrpSpPr>
          <p:grpSpPr>
            <a:xfrm>
              <a:off x="4409261" y="2465383"/>
              <a:ext cx="146844" cy="468248"/>
              <a:chOff x="1140632" y="2315044"/>
              <a:chExt cx="146844" cy="468248"/>
            </a:xfrm>
          </p:grpSpPr>
          <p:cxnSp>
            <p:nvCxnSpPr>
              <p:cNvPr id="587" name="直線コネクタ 586"/>
              <p:cNvCxnSpPr/>
              <p:nvPr/>
            </p:nvCxnSpPr>
            <p:spPr>
              <a:xfrm>
                <a:off x="1140632" y="2769798"/>
                <a:ext cx="140103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直線コネクタ 587"/>
              <p:cNvCxnSpPr/>
              <p:nvPr/>
            </p:nvCxnSpPr>
            <p:spPr>
              <a:xfrm rot="5400000" flipH="1" flipV="1">
                <a:off x="1052558" y="2548374"/>
                <a:ext cx="468248" cy="1588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6" name="直線コネクタ 585"/>
            <p:cNvCxnSpPr/>
            <p:nvPr/>
          </p:nvCxnSpPr>
          <p:spPr>
            <a:xfrm rot="5400000" flipH="1" flipV="1">
              <a:off x="3958597" y="2644341"/>
              <a:ext cx="561116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7" name="直線コネクタ 576"/>
          <p:cNvCxnSpPr/>
          <p:nvPr/>
        </p:nvCxnSpPr>
        <p:spPr>
          <a:xfrm>
            <a:off x="4540473" y="2772442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9" name="直線コネクタ 578"/>
          <p:cNvCxnSpPr/>
          <p:nvPr/>
        </p:nvCxnSpPr>
        <p:spPr>
          <a:xfrm>
            <a:off x="4715073" y="2774030"/>
            <a:ext cx="140103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直線コネクタ 579"/>
          <p:cNvCxnSpPr/>
          <p:nvPr/>
        </p:nvCxnSpPr>
        <p:spPr>
          <a:xfrm rot="5400000" flipH="1" flipV="1">
            <a:off x="4626999" y="2552606"/>
            <a:ext cx="468248" cy="1588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直線コネクタ 580"/>
          <p:cNvCxnSpPr/>
          <p:nvPr/>
        </p:nvCxnSpPr>
        <p:spPr>
          <a:xfrm rot="5400000" flipH="1" flipV="1">
            <a:off x="4274707" y="2501714"/>
            <a:ext cx="563826" cy="581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直線コネクタ 569"/>
          <p:cNvCxnSpPr/>
          <p:nvPr/>
        </p:nvCxnSpPr>
        <p:spPr>
          <a:xfrm flipV="1">
            <a:off x="5220982" y="2968931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直線コネクタ 568"/>
          <p:cNvCxnSpPr/>
          <p:nvPr/>
        </p:nvCxnSpPr>
        <p:spPr>
          <a:xfrm flipV="1">
            <a:off x="5468632" y="2968931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直線コネクタ 465"/>
          <p:cNvCxnSpPr/>
          <p:nvPr/>
        </p:nvCxnSpPr>
        <p:spPr>
          <a:xfrm>
            <a:off x="3193171" y="2766167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直線コネクタ 433"/>
          <p:cNvCxnSpPr/>
          <p:nvPr/>
        </p:nvCxnSpPr>
        <p:spPr>
          <a:xfrm flipV="1">
            <a:off x="1763186" y="2966822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直線コネクタ 432"/>
          <p:cNvCxnSpPr/>
          <p:nvPr/>
        </p:nvCxnSpPr>
        <p:spPr>
          <a:xfrm flipV="1">
            <a:off x="1516194" y="2969820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直線コネクタ 414"/>
          <p:cNvCxnSpPr/>
          <p:nvPr/>
        </p:nvCxnSpPr>
        <p:spPr>
          <a:xfrm>
            <a:off x="966032" y="2768210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1" name="図形グループ 410"/>
          <p:cNvGrpSpPr/>
          <p:nvPr/>
        </p:nvGrpSpPr>
        <p:grpSpPr>
          <a:xfrm>
            <a:off x="3388532" y="2323511"/>
            <a:ext cx="146844" cy="468248"/>
            <a:chOff x="1140632" y="2315044"/>
            <a:chExt cx="146844" cy="468248"/>
          </a:xfrm>
        </p:grpSpPr>
        <p:cxnSp>
          <p:nvCxnSpPr>
            <p:cNvPr id="412" name="直線コネクタ 411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図形グループ 400"/>
          <p:cNvGrpSpPr/>
          <p:nvPr/>
        </p:nvGrpSpPr>
        <p:grpSpPr>
          <a:xfrm>
            <a:off x="1140632" y="2315044"/>
            <a:ext cx="146844" cy="468248"/>
            <a:chOff x="1140632" y="2315044"/>
            <a:chExt cx="146844" cy="468248"/>
          </a:xfrm>
        </p:grpSpPr>
        <p:cxnSp>
          <p:nvCxnSpPr>
            <p:cNvPr id="394" name="直線コネクタ 393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直線コネクタ 234"/>
          <p:cNvCxnSpPr/>
          <p:nvPr/>
        </p:nvCxnSpPr>
        <p:spPr>
          <a:xfrm flipV="1">
            <a:off x="3655690" y="2977252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正方形/長方形 241"/>
          <p:cNvSpPr/>
          <p:nvPr/>
        </p:nvSpPr>
        <p:spPr>
          <a:xfrm>
            <a:off x="3628227" y="304794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6" name="直線コネクタ 235"/>
          <p:cNvCxnSpPr/>
          <p:nvPr/>
        </p:nvCxnSpPr>
        <p:spPr>
          <a:xfrm flipV="1">
            <a:off x="3086581" y="2975287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正方形/長方形 240"/>
          <p:cNvSpPr/>
          <p:nvPr/>
        </p:nvSpPr>
        <p:spPr>
          <a:xfrm>
            <a:off x="3058965" y="304515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0" name="直線コネクタ 289"/>
          <p:cNvCxnSpPr/>
          <p:nvPr/>
        </p:nvCxnSpPr>
        <p:spPr>
          <a:xfrm flipV="1">
            <a:off x="5748032" y="2975281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直線コネクタ 291"/>
          <p:cNvCxnSpPr/>
          <p:nvPr/>
        </p:nvCxnSpPr>
        <p:spPr>
          <a:xfrm rot="10800000">
            <a:off x="5735655" y="2977247"/>
            <a:ext cx="595228" cy="6496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/>
          <p:cNvCxnSpPr/>
          <p:nvPr/>
        </p:nvCxnSpPr>
        <p:spPr>
          <a:xfrm rot="5400000" flipH="1" flipV="1">
            <a:off x="5978689" y="2909670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rot="16200000" flipH="1" flipV="1">
            <a:off x="5918150" y="2578248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正方形/長方形 297"/>
          <p:cNvSpPr/>
          <p:nvPr/>
        </p:nvSpPr>
        <p:spPr>
          <a:xfrm>
            <a:off x="5984951" y="2448074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19</a:t>
            </a:fld>
            <a:endParaRPr lang="ja-JP" altLang="en-US"/>
          </a:p>
        </p:txBody>
      </p:sp>
      <p:cxnSp>
        <p:nvCxnSpPr>
          <p:cNvPr id="5" name="直線コネクタ 4"/>
          <p:cNvCxnSpPr>
            <a:stCxn id="53" idx="0"/>
          </p:cNvCxnSpPr>
          <p:nvPr/>
        </p:nvCxnSpPr>
        <p:spPr>
          <a:xfrm rot="16200000" flipH="1" flipV="1">
            <a:off x="993568" y="2576290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785989" y="3109056"/>
            <a:ext cx="2507543" cy="28385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1245543" y="2977253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998142" y="2975288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0800000">
            <a:off x="989997" y="2977253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 flipH="1" flipV="1">
            <a:off x="1055246" y="2909677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flipV="1">
            <a:off x="1045856" y="2708578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970526" y="3049391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218080" y="3047948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6"/>
          <p:cNvSpPr/>
          <p:nvPr/>
        </p:nvSpPr>
        <p:spPr>
          <a:xfrm>
            <a:off x="877624" y="3208396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1136724" y="3209198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1395035" y="3209198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1654135" y="3209999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066718" y="2446116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299069" y="1832639"/>
            <a:ext cx="180000" cy="252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969212" y="1832639"/>
            <a:ext cx="180000" cy="2520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389693" y="1682886"/>
            <a:ext cx="8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DCPS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247559" y="1673969"/>
            <a:ext cx="208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M.A. modulator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76" name="角丸四角形 175"/>
          <p:cNvSpPr/>
          <p:nvPr/>
        </p:nvSpPr>
        <p:spPr>
          <a:xfrm>
            <a:off x="2959107" y="3210795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/>
          <p:cNvSpPr/>
          <p:nvPr/>
        </p:nvSpPr>
        <p:spPr>
          <a:xfrm>
            <a:off x="3445932" y="3109055"/>
            <a:ext cx="2507543" cy="28385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/>
          <p:cNvCxnSpPr/>
          <p:nvPr/>
        </p:nvCxnSpPr>
        <p:spPr>
          <a:xfrm flipV="1">
            <a:off x="4940365" y="2977252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 flipV="1">
            <a:off x="4455916" y="2975287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 rot="10800000" flipV="1">
            <a:off x="4443540" y="2975281"/>
            <a:ext cx="497869" cy="1972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/>
          <p:nvPr/>
        </p:nvCxnSpPr>
        <p:spPr>
          <a:xfrm rot="5400000" flipH="1" flipV="1">
            <a:off x="4631544" y="2909676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" name="二等辺三角形 257"/>
          <p:cNvSpPr/>
          <p:nvPr/>
        </p:nvSpPr>
        <p:spPr>
          <a:xfrm flipV="1">
            <a:off x="4622154" y="2708577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角丸四角形 6"/>
          <p:cNvSpPr/>
          <p:nvPr/>
        </p:nvSpPr>
        <p:spPr>
          <a:xfrm>
            <a:off x="3537567" y="3208395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角丸四角形 272"/>
          <p:cNvSpPr/>
          <p:nvPr/>
        </p:nvSpPr>
        <p:spPr>
          <a:xfrm>
            <a:off x="4331012" y="3209998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角丸四角形 273"/>
          <p:cNvSpPr/>
          <p:nvPr/>
        </p:nvSpPr>
        <p:spPr>
          <a:xfrm>
            <a:off x="4830701" y="3209998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角丸四角形 275"/>
          <p:cNvSpPr/>
          <p:nvPr/>
        </p:nvSpPr>
        <p:spPr>
          <a:xfrm>
            <a:off x="5348112" y="3210800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8" name="直線コネクタ 237"/>
          <p:cNvCxnSpPr/>
          <p:nvPr/>
        </p:nvCxnSpPr>
        <p:spPr>
          <a:xfrm rot="10800000" flipV="1">
            <a:off x="3078440" y="2975281"/>
            <a:ext cx="582527" cy="1972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 rot="5400000" flipH="1" flipV="1">
            <a:off x="3300306" y="2909676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二等辺三角形 239"/>
          <p:cNvSpPr/>
          <p:nvPr/>
        </p:nvSpPr>
        <p:spPr>
          <a:xfrm flipV="1">
            <a:off x="3290916" y="2708577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6" name="図形グループ 285"/>
          <p:cNvGrpSpPr/>
          <p:nvPr/>
        </p:nvGrpSpPr>
        <p:grpSpPr>
          <a:xfrm>
            <a:off x="3311778" y="2446115"/>
            <a:ext cx="118274" cy="262462"/>
            <a:chOff x="3726661" y="3052175"/>
            <a:chExt cx="118274" cy="262462"/>
          </a:xfrm>
        </p:grpSpPr>
        <p:cxnSp>
          <p:nvCxnSpPr>
            <p:cNvPr id="232" name="直線コネクタ 231"/>
            <p:cNvCxnSpPr>
              <a:stCxn id="277" idx="0"/>
            </p:cNvCxnSpPr>
            <p:nvPr/>
          </p:nvCxnSpPr>
          <p:spPr>
            <a:xfrm rot="16200000" flipH="1" flipV="1">
              <a:off x="3653511" y="3182349"/>
              <a:ext cx="262462" cy="21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正方形/長方形 276"/>
            <p:cNvSpPr/>
            <p:nvPr/>
          </p:nvSpPr>
          <p:spPr>
            <a:xfrm>
              <a:off x="3726661" y="3052175"/>
              <a:ext cx="118274" cy="165584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80" name="直線コネクタ 279"/>
          <p:cNvCxnSpPr>
            <a:stCxn id="281" idx="0"/>
          </p:cNvCxnSpPr>
          <p:nvPr/>
        </p:nvCxnSpPr>
        <p:spPr>
          <a:xfrm rot="16200000" flipH="1" flipV="1">
            <a:off x="4566833" y="2576289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1" name="正方形/長方形 280"/>
          <p:cNvSpPr/>
          <p:nvPr/>
        </p:nvSpPr>
        <p:spPr>
          <a:xfrm>
            <a:off x="4639983" y="2446115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角丸四角形 283"/>
          <p:cNvSpPr/>
          <p:nvPr/>
        </p:nvSpPr>
        <p:spPr>
          <a:xfrm>
            <a:off x="5619050" y="3210794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216"/>
          </a:xfrm>
        </p:spPr>
        <p:txBody>
          <a:bodyPr/>
          <a:lstStyle/>
          <a:p>
            <a:r>
              <a:rPr lang="ja-JP" altLang="en-US" dirty="0" smtClean="0"/>
              <a:t>高周波源の構成と要検討項目</a:t>
            </a:r>
            <a:endParaRPr lang="ja-JP" altLang="en-US" dirty="0"/>
          </a:p>
        </p:txBody>
      </p:sp>
      <p:sp>
        <p:nvSpPr>
          <p:cNvPr id="358" name="正方形/長方形 357"/>
          <p:cNvSpPr/>
          <p:nvPr/>
        </p:nvSpPr>
        <p:spPr>
          <a:xfrm>
            <a:off x="961354" y="5792190"/>
            <a:ext cx="1836000" cy="432000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0" name="直線コネクタ 359"/>
          <p:cNvCxnSpPr>
            <a:endCxn id="361" idx="3"/>
          </p:cNvCxnSpPr>
          <p:nvPr/>
        </p:nvCxnSpPr>
        <p:spPr>
          <a:xfrm rot="5400000" flipH="1" flipV="1">
            <a:off x="865972" y="5604326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二等辺三角形 360"/>
          <p:cNvSpPr/>
          <p:nvPr/>
        </p:nvSpPr>
        <p:spPr>
          <a:xfrm flipV="1">
            <a:off x="1166713" y="5185699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正方形/長方形 361"/>
          <p:cNvSpPr/>
          <p:nvPr/>
        </p:nvSpPr>
        <p:spPr>
          <a:xfrm>
            <a:off x="1242570" y="5697936"/>
            <a:ext cx="85012" cy="248427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角丸四角形 362"/>
          <p:cNvSpPr/>
          <p:nvPr/>
        </p:nvSpPr>
        <p:spPr>
          <a:xfrm>
            <a:off x="1100809" y="5943373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5" name="直線コネクタ 364"/>
          <p:cNvCxnSpPr>
            <a:endCxn id="366" idx="3"/>
          </p:cNvCxnSpPr>
          <p:nvPr/>
        </p:nvCxnSpPr>
        <p:spPr>
          <a:xfrm rot="5400000" flipH="1" flipV="1">
            <a:off x="1246972" y="5604326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>
            <a:endCxn id="370" idx="3"/>
          </p:cNvCxnSpPr>
          <p:nvPr/>
        </p:nvCxnSpPr>
        <p:spPr>
          <a:xfrm rot="5400000" flipH="1" flipV="1">
            <a:off x="1640672" y="5604326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>
            <a:endCxn id="374" idx="3"/>
          </p:cNvCxnSpPr>
          <p:nvPr/>
        </p:nvCxnSpPr>
        <p:spPr>
          <a:xfrm rot="5400000" flipH="1" flipV="1">
            <a:off x="2034372" y="5604326"/>
            <a:ext cx="837902" cy="64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6" name="角丸四角形 375"/>
          <p:cNvSpPr/>
          <p:nvPr/>
        </p:nvSpPr>
        <p:spPr>
          <a:xfrm>
            <a:off x="1888249" y="5944593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角丸四角形 376"/>
          <p:cNvSpPr/>
          <p:nvPr/>
        </p:nvSpPr>
        <p:spPr>
          <a:xfrm>
            <a:off x="2282569" y="5945813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角丸四角形 377"/>
          <p:cNvSpPr/>
          <p:nvPr/>
        </p:nvSpPr>
        <p:spPr>
          <a:xfrm>
            <a:off x="1495129" y="5944593"/>
            <a:ext cx="347767" cy="1260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9" name="直線矢印コネクタ 378"/>
          <p:cNvCxnSpPr/>
          <p:nvPr/>
        </p:nvCxnSpPr>
        <p:spPr>
          <a:xfrm rot="10800000" flipV="1">
            <a:off x="2525726" y="5296263"/>
            <a:ext cx="351409" cy="44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0" name="テキスト ボックス 379"/>
          <p:cNvSpPr txBox="1"/>
          <p:nvPr/>
        </p:nvSpPr>
        <p:spPr>
          <a:xfrm>
            <a:off x="2846157" y="5100736"/>
            <a:ext cx="6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IOT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81" name="正方形/長方形 380"/>
          <p:cNvSpPr/>
          <p:nvPr/>
        </p:nvSpPr>
        <p:spPr>
          <a:xfrm>
            <a:off x="1191427" y="4783270"/>
            <a:ext cx="180000" cy="25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正方形/長方形 381"/>
          <p:cNvSpPr/>
          <p:nvPr/>
        </p:nvSpPr>
        <p:spPr>
          <a:xfrm>
            <a:off x="1577524" y="4779326"/>
            <a:ext cx="180000" cy="25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3" name="正方形/長方形 382"/>
          <p:cNvSpPr/>
          <p:nvPr/>
        </p:nvSpPr>
        <p:spPr>
          <a:xfrm>
            <a:off x="1967000" y="4779320"/>
            <a:ext cx="180000" cy="25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4" name="正方形/長方形 383"/>
          <p:cNvSpPr/>
          <p:nvPr/>
        </p:nvSpPr>
        <p:spPr>
          <a:xfrm>
            <a:off x="2363647" y="4780800"/>
            <a:ext cx="180000" cy="2520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9" name="テキスト ボックス 388"/>
          <p:cNvSpPr txBox="1"/>
          <p:nvPr/>
        </p:nvSpPr>
        <p:spPr>
          <a:xfrm>
            <a:off x="601789" y="1489303"/>
            <a:ext cx="27660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ILC </a:t>
            </a:r>
            <a:r>
              <a:rPr kumimoji="1" lang="en-US" altLang="ja-JP" sz="2400" dirty="0" smtClean="0">
                <a:latin typeface="Arial"/>
                <a:cs typeface="Arial"/>
              </a:rPr>
              <a:t>(DRFS)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390" name="テキスト ボックス 389"/>
          <p:cNvSpPr txBox="1"/>
          <p:nvPr/>
        </p:nvSpPr>
        <p:spPr>
          <a:xfrm>
            <a:off x="630652" y="3636734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ERL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391" name="テキスト ボックス 390"/>
          <p:cNvSpPr txBox="1"/>
          <p:nvPr/>
        </p:nvSpPr>
        <p:spPr>
          <a:xfrm>
            <a:off x="4409182" y="4167944"/>
            <a:ext cx="3665223" cy="219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  <a:buFont typeface="Wingdings" charset="2"/>
              <a:buChar char="n"/>
            </a:pP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  <a:r>
              <a:rPr kumimoji="1" lang="ja-JP" altLang="en-US" sz="2400" dirty="0" smtClean="0">
                <a:latin typeface="Arial"/>
                <a:cs typeface="Arial"/>
              </a:rPr>
              <a:t>大電力高周波源</a:t>
            </a: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ts val="3280"/>
              </a:lnSpc>
            </a:pPr>
            <a:r>
              <a:rPr lang="en-US" altLang="ja-JP" sz="24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</a:t>
            </a:r>
            <a:r>
              <a:rPr kumimoji="1" lang="ja-JP" altLang="en-US" sz="2400" dirty="0" smtClean="0">
                <a:latin typeface="Arial"/>
                <a:cs typeface="Arial"/>
              </a:rPr>
              <a:t>クライストロ</a:t>
            </a:r>
            <a:r>
              <a:rPr lang="ja-JP" altLang="en-US" sz="2400" dirty="0" smtClean="0">
                <a:latin typeface="Arial"/>
                <a:cs typeface="Arial"/>
              </a:rPr>
              <a:t>ン</a:t>
            </a:r>
            <a:r>
              <a:rPr lang="en-US" altLang="ja-JP" sz="2400" dirty="0" smtClean="0">
                <a:latin typeface="Arial"/>
                <a:cs typeface="Arial"/>
              </a:rPr>
              <a:t> / IOT</a:t>
            </a:r>
          </a:p>
          <a:p>
            <a:pPr>
              <a:lnSpc>
                <a:spcPts val="3280"/>
              </a:lnSpc>
              <a:buFont typeface="Wingdings" charset="2"/>
              <a:buChar char="n"/>
            </a:pP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  <a:r>
              <a:rPr kumimoji="1" lang="ja-JP" altLang="en-US" sz="2400" dirty="0" smtClean="0">
                <a:latin typeface="Arial"/>
                <a:cs typeface="Arial"/>
              </a:rPr>
              <a:t>クライストロン電源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3280"/>
              </a:lnSpc>
              <a:buFont typeface="Wingdings" charset="2"/>
              <a:buChar char="n"/>
            </a:pP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  <a:r>
              <a:rPr kumimoji="1" lang="ja-JP" altLang="en-US" sz="2400" dirty="0" smtClean="0">
                <a:latin typeface="Arial"/>
                <a:cs typeface="Arial"/>
              </a:rPr>
              <a:t>立体回路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3280"/>
              </a:lnSpc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 LLRF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392" name="角丸四角形 391"/>
          <p:cNvSpPr/>
          <p:nvPr/>
        </p:nvSpPr>
        <p:spPr>
          <a:xfrm>
            <a:off x="4584429" y="3203668"/>
            <a:ext cx="228511" cy="82792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8" name="直線コネクタ 397"/>
          <p:cNvCxnSpPr/>
          <p:nvPr/>
        </p:nvCxnSpPr>
        <p:spPr>
          <a:xfrm flipV="1">
            <a:off x="1287476" y="2317739"/>
            <a:ext cx="7145061" cy="6137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直線コネクタ 415"/>
          <p:cNvCxnSpPr/>
          <p:nvPr/>
        </p:nvCxnSpPr>
        <p:spPr>
          <a:xfrm rot="5400000" flipH="1" flipV="1">
            <a:off x="689968" y="2494002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正方形/長方形 417"/>
          <p:cNvSpPr/>
          <p:nvPr/>
        </p:nvSpPr>
        <p:spPr>
          <a:xfrm>
            <a:off x="1617220" y="5697936"/>
            <a:ext cx="85012" cy="248427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/>
          <p:cNvSpPr/>
          <p:nvPr/>
        </p:nvSpPr>
        <p:spPr>
          <a:xfrm>
            <a:off x="2010037" y="5697936"/>
            <a:ext cx="85012" cy="248427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/>
          <p:cNvSpPr/>
          <p:nvPr/>
        </p:nvSpPr>
        <p:spPr>
          <a:xfrm>
            <a:off x="2410087" y="5704286"/>
            <a:ext cx="85012" cy="248427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1" name="直線コネクタ 420"/>
          <p:cNvCxnSpPr/>
          <p:nvPr/>
        </p:nvCxnSpPr>
        <p:spPr>
          <a:xfrm>
            <a:off x="1482470" y="2768222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2" name="図形グループ 421"/>
          <p:cNvGrpSpPr/>
          <p:nvPr/>
        </p:nvGrpSpPr>
        <p:grpSpPr>
          <a:xfrm>
            <a:off x="1657070" y="2315056"/>
            <a:ext cx="146844" cy="468248"/>
            <a:chOff x="1140632" y="2315044"/>
            <a:chExt cx="146844" cy="468248"/>
          </a:xfrm>
        </p:grpSpPr>
        <p:cxnSp>
          <p:nvCxnSpPr>
            <p:cNvPr id="423" name="直線コネクタ 422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直線コネクタ 424"/>
          <p:cNvCxnSpPr>
            <a:stCxn id="431" idx="0"/>
          </p:cNvCxnSpPr>
          <p:nvPr/>
        </p:nvCxnSpPr>
        <p:spPr>
          <a:xfrm rot="16200000" flipH="1" flipV="1">
            <a:off x="1510006" y="2576302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直線コネクタ 425"/>
          <p:cNvCxnSpPr/>
          <p:nvPr/>
        </p:nvCxnSpPr>
        <p:spPr>
          <a:xfrm rot="10800000">
            <a:off x="1506435" y="2977265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直線コネクタ 426"/>
          <p:cNvCxnSpPr/>
          <p:nvPr/>
        </p:nvCxnSpPr>
        <p:spPr>
          <a:xfrm rot="5400000" flipH="1" flipV="1">
            <a:off x="1571684" y="2909689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8" name="二等辺三角形 427"/>
          <p:cNvSpPr/>
          <p:nvPr/>
        </p:nvSpPr>
        <p:spPr>
          <a:xfrm flipV="1">
            <a:off x="1562294" y="2708590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/>
          <p:cNvSpPr/>
          <p:nvPr/>
        </p:nvSpPr>
        <p:spPr>
          <a:xfrm>
            <a:off x="1486964" y="3049403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/>
          <p:cNvSpPr/>
          <p:nvPr/>
        </p:nvSpPr>
        <p:spPr>
          <a:xfrm>
            <a:off x="1734518" y="3047960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/>
          <p:cNvSpPr/>
          <p:nvPr/>
        </p:nvSpPr>
        <p:spPr>
          <a:xfrm>
            <a:off x="1583156" y="2446128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2" name="直線コネクタ 431"/>
          <p:cNvCxnSpPr/>
          <p:nvPr/>
        </p:nvCxnSpPr>
        <p:spPr>
          <a:xfrm rot="5400000" flipH="1" flipV="1">
            <a:off x="1206406" y="2494014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直線コネクタ 434"/>
          <p:cNvCxnSpPr/>
          <p:nvPr/>
        </p:nvCxnSpPr>
        <p:spPr>
          <a:xfrm rot="10800000">
            <a:off x="963009" y="2218471"/>
            <a:ext cx="7151784" cy="423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flipV="1">
            <a:off x="2296556" y="2966834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直線コネクタ 438"/>
          <p:cNvCxnSpPr/>
          <p:nvPr/>
        </p:nvCxnSpPr>
        <p:spPr>
          <a:xfrm flipV="1">
            <a:off x="2049564" y="2969832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直線コネクタ 439"/>
          <p:cNvCxnSpPr/>
          <p:nvPr/>
        </p:nvCxnSpPr>
        <p:spPr>
          <a:xfrm>
            <a:off x="2015840" y="2768234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1" name="図形グループ 440"/>
          <p:cNvGrpSpPr/>
          <p:nvPr/>
        </p:nvGrpSpPr>
        <p:grpSpPr>
          <a:xfrm>
            <a:off x="2190440" y="2315068"/>
            <a:ext cx="146844" cy="468248"/>
            <a:chOff x="1140632" y="2315044"/>
            <a:chExt cx="146844" cy="468248"/>
          </a:xfrm>
        </p:grpSpPr>
        <p:cxnSp>
          <p:nvCxnSpPr>
            <p:cNvPr id="442" name="直線コネクタ 441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4" name="直線コネクタ 443"/>
          <p:cNvCxnSpPr>
            <a:stCxn id="450" idx="0"/>
          </p:cNvCxnSpPr>
          <p:nvPr/>
        </p:nvCxnSpPr>
        <p:spPr>
          <a:xfrm rot="16200000" flipH="1" flipV="1">
            <a:off x="2043376" y="2576314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直線コネクタ 444"/>
          <p:cNvCxnSpPr/>
          <p:nvPr/>
        </p:nvCxnSpPr>
        <p:spPr>
          <a:xfrm rot="10800000">
            <a:off x="2039805" y="2977277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 rot="5400000" flipH="1" flipV="1">
            <a:off x="2105054" y="2909701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7" name="二等辺三角形 446"/>
          <p:cNvSpPr/>
          <p:nvPr/>
        </p:nvSpPr>
        <p:spPr>
          <a:xfrm flipV="1">
            <a:off x="2095664" y="2708602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正方形/長方形 447"/>
          <p:cNvSpPr/>
          <p:nvPr/>
        </p:nvSpPr>
        <p:spPr>
          <a:xfrm>
            <a:off x="2020334" y="3049415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/>
          <p:cNvSpPr/>
          <p:nvPr/>
        </p:nvSpPr>
        <p:spPr>
          <a:xfrm>
            <a:off x="2267888" y="3047972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/>
          <p:cNvSpPr/>
          <p:nvPr/>
        </p:nvSpPr>
        <p:spPr>
          <a:xfrm>
            <a:off x="2116526" y="2446140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1" name="直線コネクタ 450"/>
          <p:cNvCxnSpPr/>
          <p:nvPr/>
        </p:nvCxnSpPr>
        <p:spPr>
          <a:xfrm rot="5400000" flipH="1" flipV="1">
            <a:off x="1739776" y="2494026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角丸四角形 176"/>
          <p:cNvSpPr/>
          <p:nvPr/>
        </p:nvSpPr>
        <p:spPr>
          <a:xfrm>
            <a:off x="1925209" y="3209993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2170758" y="3209999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2" name="直線コネクタ 451"/>
          <p:cNvCxnSpPr/>
          <p:nvPr/>
        </p:nvCxnSpPr>
        <p:spPr>
          <a:xfrm flipV="1">
            <a:off x="2792362" y="2964755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/>
          <p:cNvCxnSpPr/>
          <p:nvPr/>
        </p:nvCxnSpPr>
        <p:spPr>
          <a:xfrm flipV="1">
            <a:off x="2545370" y="2967753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直線コネクタ 453"/>
          <p:cNvCxnSpPr/>
          <p:nvPr/>
        </p:nvCxnSpPr>
        <p:spPr>
          <a:xfrm>
            <a:off x="2511646" y="2766155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5" name="図形グループ 454"/>
          <p:cNvGrpSpPr/>
          <p:nvPr/>
        </p:nvGrpSpPr>
        <p:grpSpPr>
          <a:xfrm>
            <a:off x="2686246" y="2312989"/>
            <a:ext cx="146844" cy="468248"/>
            <a:chOff x="1140632" y="2315044"/>
            <a:chExt cx="146844" cy="468248"/>
          </a:xfrm>
        </p:grpSpPr>
        <p:cxnSp>
          <p:nvCxnSpPr>
            <p:cNvPr id="456" name="直線コネクタ 455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線コネクタ 456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8" name="直線コネクタ 457"/>
          <p:cNvCxnSpPr>
            <a:stCxn id="464" idx="0"/>
          </p:cNvCxnSpPr>
          <p:nvPr/>
        </p:nvCxnSpPr>
        <p:spPr>
          <a:xfrm rot="16200000" flipH="1" flipV="1">
            <a:off x="2539182" y="2574235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/>
          <p:cNvCxnSpPr/>
          <p:nvPr/>
        </p:nvCxnSpPr>
        <p:spPr>
          <a:xfrm rot="10800000">
            <a:off x="2535611" y="2975198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直線コネクタ 459"/>
          <p:cNvCxnSpPr/>
          <p:nvPr/>
        </p:nvCxnSpPr>
        <p:spPr>
          <a:xfrm rot="5400000" flipH="1" flipV="1">
            <a:off x="2600860" y="2907622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二等辺三角形 460"/>
          <p:cNvSpPr/>
          <p:nvPr/>
        </p:nvSpPr>
        <p:spPr>
          <a:xfrm flipV="1">
            <a:off x="2591470" y="2706523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/>
          <p:cNvSpPr/>
          <p:nvPr/>
        </p:nvSpPr>
        <p:spPr>
          <a:xfrm>
            <a:off x="2516140" y="3047336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/>
          <p:cNvSpPr/>
          <p:nvPr/>
        </p:nvSpPr>
        <p:spPr>
          <a:xfrm>
            <a:off x="2763694" y="3045893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/>
          <p:cNvSpPr/>
          <p:nvPr/>
        </p:nvSpPr>
        <p:spPr>
          <a:xfrm>
            <a:off x="2612332" y="2444061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5" name="直線コネクタ 464"/>
          <p:cNvCxnSpPr/>
          <p:nvPr/>
        </p:nvCxnSpPr>
        <p:spPr>
          <a:xfrm rot="5400000" flipH="1" flipV="1">
            <a:off x="2235582" y="2491947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2688169" y="3210801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429069" y="3209999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7" name="直線コネクタ 466"/>
          <p:cNvCxnSpPr/>
          <p:nvPr/>
        </p:nvCxnSpPr>
        <p:spPr>
          <a:xfrm rot="5400000" flipH="1" flipV="1">
            <a:off x="2917107" y="2491959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直線コネクタ 468"/>
          <p:cNvCxnSpPr/>
          <p:nvPr/>
        </p:nvCxnSpPr>
        <p:spPr>
          <a:xfrm flipH="1" flipV="1">
            <a:off x="7639896" y="2974694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直線コネクタ 469"/>
          <p:cNvCxnSpPr/>
          <p:nvPr/>
        </p:nvCxnSpPr>
        <p:spPr>
          <a:xfrm flipH="1" flipV="1">
            <a:off x="7886888" y="2977692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直線コネクタ 474"/>
          <p:cNvCxnSpPr/>
          <p:nvPr/>
        </p:nvCxnSpPr>
        <p:spPr>
          <a:xfrm flipH="1" flipV="1">
            <a:off x="6316501" y="2983159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6" name="正方形/長方形 475"/>
          <p:cNvSpPr/>
          <p:nvPr/>
        </p:nvSpPr>
        <p:spPr>
          <a:xfrm flipH="1">
            <a:off x="6289300" y="3053029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7" name="直線コネクタ 476"/>
          <p:cNvCxnSpPr>
            <a:stCxn id="490" idx="0"/>
          </p:cNvCxnSpPr>
          <p:nvPr/>
        </p:nvCxnSpPr>
        <p:spPr>
          <a:xfrm rot="5400000" flipV="1">
            <a:off x="8148095" y="2584162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正方形/長方形 477"/>
          <p:cNvSpPr/>
          <p:nvPr/>
        </p:nvSpPr>
        <p:spPr>
          <a:xfrm flipH="1">
            <a:off x="6110593" y="3116928"/>
            <a:ext cx="2507543" cy="28385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9" name="直線コネクタ 478"/>
          <p:cNvCxnSpPr/>
          <p:nvPr/>
        </p:nvCxnSpPr>
        <p:spPr>
          <a:xfrm flipH="1" flipV="1">
            <a:off x="8157539" y="2985125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直線コネクタ 479"/>
          <p:cNvCxnSpPr/>
          <p:nvPr/>
        </p:nvCxnSpPr>
        <p:spPr>
          <a:xfrm flipH="1" flipV="1">
            <a:off x="8404940" y="2983160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 rot="10800000" flipH="1">
            <a:off x="8149193" y="2985125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直線コネクタ 481"/>
          <p:cNvCxnSpPr/>
          <p:nvPr/>
        </p:nvCxnSpPr>
        <p:spPr>
          <a:xfrm rot="16200000" flipV="1">
            <a:off x="8212682" y="2917549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3" name="二等辺三角形 482"/>
          <p:cNvSpPr/>
          <p:nvPr/>
        </p:nvSpPr>
        <p:spPr>
          <a:xfrm flipH="1" flipV="1">
            <a:off x="8202497" y="2716450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/>
          <p:cNvSpPr/>
          <p:nvPr/>
        </p:nvSpPr>
        <p:spPr>
          <a:xfrm flipH="1">
            <a:off x="8377739" y="3057263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/>
          <p:cNvSpPr/>
          <p:nvPr/>
        </p:nvSpPr>
        <p:spPr>
          <a:xfrm flipH="1">
            <a:off x="8130185" y="3055820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角丸四角形 6"/>
          <p:cNvSpPr/>
          <p:nvPr/>
        </p:nvSpPr>
        <p:spPr>
          <a:xfrm flipH="1">
            <a:off x="8297990" y="3216268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角丸四角形 486"/>
          <p:cNvSpPr/>
          <p:nvPr/>
        </p:nvSpPr>
        <p:spPr>
          <a:xfrm flipH="1">
            <a:off x="8038890" y="3217070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角丸四角形 487"/>
          <p:cNvSpPr/>
          <p:nvPr/>
        </p:nvSpPr>
        <p:spPr>
          <a:xfrm flipH="1">
            <a:off x="7780579" y="3217070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角丸四角形 488"/>
          <p:cNvSpPr/>
          <p:nvPr/>
        </p:nvSpPr>
        <p:spPr>
          <a:xfrm flipH="1">
            <a:off x="7521479" y="3217871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/>
          <p:cNvSpPr/>
          <p:nvPr/>
        </p:nvSpPr>
        <p:spPr>
          <a:xfrm flipH="1">
            <a:off x="8219133" y="2453988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角丸四角形 490"/>
          <p:cNvSpPr/>
          <p:nvPr/>
        </p:nvSpPr>
        <p:spPr>
          <a:xfrm flipH="1">
            <a:off x="6216507" y="3218667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7" name="直線コネクタ 496"/>
          <p:cNvCxnSpPr>
            <a:stCxn id="503" idx="0"/>
          </p:cNvCxnSpPr>
          <p:nvPr/>
        </p:nvCxnSpPr>
        <p:spPr>
          <a:xfrm rot="5400000" flipV="1">
            <a:off x="7631657" y="2584174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直線コネクタ 497"/>
          <p:cNvCxnSpPr/>
          <p:nvPr/>
        </p:nvCxnSpPr>
        <p:spPr>
          <a:xfrm rot="10800000" flipH="1">
            <a:off x="7632755" y="2985137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/>
          <p:cNvCxnSpPr/>
          <p:nvPr/>
        </p:nvCxnSpPr>
        <p:spPr>
          <a:xfrm rot="16200000" flipV="1">
            <a:off x="7696244" y="2917561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0" name="二等辺三角形 499"/>
          <p:cNvSpPr/>
          <p:nvPr/>
        </p:nvSpPr>
        <p:spPr>
          <a:xfrm flipH="1" flipV="1">
            <a:off x="7686059" y="2716462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/>
          <p:cNvSpPr/>
          <p:nvPr/>
        </p:nvSpPr>
        <p:spPr>
          <a:xfrm flipH="1">
            <a:off x="7861301" y="3057275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正方形/長方形 501"/>
          <p:cNvSpPr/>
          <p:nvPr/>
        </p:nvSpPr>
        <p:spPr>
          <a:xfrm flipH="1">
            <a:off x="7613747" y="3055832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/>
          <p:cNvSpPr/>
          <p:nvPr/>
        </p:nvSpPr>
        <p:spPr>
          <a:xfrm flipH="1">
            <a:off x="7702695" y="2454000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6" name="直線コネクタ 505"/>
          <p:cNvCxnSpPr/>
          <p:nvPr/>
        </p:nvCxnSpPr>
        <p:spPr>
          <a:xfrm flipH="1" flipV="1">
            <a:off x="7106526" y="2974706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直線コネクタ 506"/>
          <p:cNvCxnSpPr/>
          <p:nvPr/>
        </p:nvCxnSpPr>
        <p:spPr>
          <a:xfrm flipH="1" flipV="1">
            <a:off x="7353518" y="2977704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直線コネクタ 511"/>
          <p:cNvCxnSpPr>
            <a:stCxn id="518" idx="0"/>
          </p:cNvCxnSpPr>
          <p:nvPr/>
        </p:nvCxnSpPr>
        <p:spPr>
          <a:xfrm rot="5400000" flipV="1">
            <a:off x="7098287" y="2584186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直線コネクタ 512"/>
          <p:cNvCxnSpPr/>
          <p:nvPr/>
        </p:nvCxnSpPr>
        <p:spPr>
          <a:xfrm rot="10800000" flipH="1">
            <a:off x="7099385" y="2985149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直線コネクタ 513"/>
          <p:cNvCxnSpPr/>
          <p:nvPr/>
        </p:nvCxnSpPr>
        <p:spPr>
          <a:xfrm rot="16200000" flipV="1">
            <a:off x="7162874" y="2917573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5" name="二等辺三角形 514"/>
          <p:cNvSpPr/>
          <p:nvPr/>
        </p:nvSpPr>
        <p:spPr>
          <a:xfrm flipH="1" flipV="1">
            <a:off x="7152689" y="2716474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/>
          <p:cNvSpPr/>
          <p:nvPr/>
        </p:nvSpPr>
        <p:spPr>
          <a:xfrm flipH="1">
            <a:off x="7327931" y="305728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/>
          <p:cNvSpPr/>
          <p:nvPr/>
        </p:nvSpPr>
        <p:spPr>
          <a:xfrm flipH="1">
            <a:off x="7080377" y="3055844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/>
          <p:cNvSpPr/>
          <p:nvPr/>
        </p:nvSpPr>
        <p:spPr>
          <a:xfrm flipH="1">
            <a:off x="7169325" y="2454012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角丸四角形 519"/>
          <p:cNvSpPr/>
          <p:nvPr/>
        </p:nvSpPr>
        <p:spPr>
          <a:xfrm flipH="1">
            <a:off x="7250405" y="3217865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角丸四角形 520"/>
          <p:cNvSpPr/>
          <p:nvPr/>
        </p:nvSpPr>
        <p:spPr>
          <a:xfrm flipH="1">
            <a:off x="7004856" y="3217871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610720" y="2972627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 flipV="1">
            <a:off x="6857712" y="2975625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直線コネクタ 527"/>
          <p:cNvCxnSpPr>
            <a:stCxn id="534" idx="0"/>
          </p:cNvCxnSpPr>
          <p:nvPr/>
        </p:nvCxnSpPr>
        <p:spPr>
          <a:xfrm rot="5400000" flipV="1">
            <a:off x="6602481" y="2582107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直線コネクタ 528"/>
          <p:cNvCxnSpPr/>
          <p:nvPr/>
        </p:nvCxnSpPr>
        <p:spPr>
          <a:xfrm rot="10800000" flipH="1">
            <a:off x="6603579" y="2983070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直線コネクタ 529"/>
          <p:cNvCxnSpPr/>
          <p:nvPr/>
        </p:nvCxnSpPr>
        <p:spPr>
          <a:xfrm rot="16200000" flipV="1">
            <a:off x="6667068" y="2915494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1" name="二等辺三角形 530"/>
          <p:cNvSpPr/>
          <p:nvPr/>
        </p:nvSpPr>
        <p:spPr>
          <a:xfrm flipH="1" flipV="1">
            <a:off x="6656883" y="2714395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正方形/長方形 531"/>
          <p:cNvSpPr/>
          <p:nvPr/>
        </p:nvSpPr>
        <p:spPr>
          <a:xfrm flipH="1">
            <a:off x="6832125" y="3055208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正方形/長方形 532"/>
          <p:cNvSpPr/>
          <p:nvPr/>
        </p:nvSpPr>
        <p:spPr>
          <a:xfrm flipH="1">
            <a:off x="6584571" y="3053765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正方形/長方形 533"/>
          <p:cNvSpPr/>
          <p:nvPr/>
        </p:nvSpPr>
        <p:spPr>
          <a:xfrm flipH="1">
            <a:off x="6673519" y="2451933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角丸四角形 535"/>
          <p:cNvSpPr/>
          <p:nvPr/>
        </p:nvSpPr>
        <p:spPr>
          <a:xfrm flipH="1">
            <a:off x="6487445" y="3218673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角丸四角形 536"/>
          <p:cNvSpPr/>
          <p:nvPr/>
        </p:nvSpPr>
        <p:spPr>
          <a:xfrm flipH="1">
            <a:off x="6746545" y="3217871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2" name="直線コネクタ 541"/>
          <p:cNvCxnSpPr/>
          <p:nvPr/>
        </p:nvCxnSpPr>
        <p:spPr>
          <a:xfrm flipV="1">
            <a:off x="4172477" y="2964749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直線コネクタ 542"/>
          <p:cNvCxnSpPr/>
          <p:nvPr/>
        </p:nvCxnSpPr>
        <p:spPr>
          <a:xfrm flipV="1">
            <a:off x="3925485" y="2967747"/>
            <a:ext cx="1043" cy="28385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直線コネクタ 543"/>
          <p:cNvCxnSpPr/>
          <p:nvPr/>
        </p:nvCxnSpPr>
        <p:spPr>
          <a:xfrm>
            <a:off x="3891761" y="2766149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5" name="図形グループ 544"/>
          <p:cNvGrpSpPr/>
          <p:nvPr/>
        </p:nvGrpSpPr>
        <p:grpSpPr>
          <a:xfrm>
            <a:off x="4066361" y="2312983"/>
            <a:ext cx="146844" cy="468248"/>
            <a:chOff x="1140632" y="2315044"/>
            <a:chExt cx="146844" cy="468248"/>
          </a:xfrm>
        </p:grpSpPr>
        <p:cxnSp>
          <p:nvCxnSpPr>
            <p:cNvPr id="546" name="直線コネクタ 545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線コネクタ 546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8" name="直線コネクタ 547"/>
          <p:cNvCxnSpPr>
            <a:stCxn id="554" idx="0"/>
          </p:cNvCxnSpPr>
          <p:nvPr/>
        </p:nvCxnSpPr>
        <p:spPr>
          <a:xfrm rot="16200000" flipH="1" flipV="1">
            <a:off x="3919297" y="2574229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直線コネクタ 548"/>
          <p:cNvCxnSpPr/>
          <p:nvPr/>
        </p:nvCxnSpPr>
        <p:spPr>
          <a:xfrm rot="10800000">
            <a:off x="3915726" y="2975192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直線コネクタ 549"/>
          <p:cNvCxnSpPr/>
          <p:nvPr/>
        </p:nvCxnSpPr>
        <p:spPr>
          <a:xfrm rot="5400000" flipH="1" flipV="1">
            <a:off x="3980975" y="2907616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1" name="二等辺三角形 550"/>
          <p:cNvSpPr/>
          <p:nvPr/>
        </p:nvSpPr>
        <p:spPr>
          <a:xfrm flipV="1">
            <a:off x="3971585" y="2706517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正方形/長方形 551"/>
          <p:cNvSpPr/>
          <p:nvPr/>
        </p:nvSpPr>
        <p:spPr>
          <a:xfrm>
            <a:off x="3896255" y="3047330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正方形/長方形 552"/>
          <p:cNvSpPr/>
          <p:nvPr/>
        </p:nvSpPr>
        <p:spPr>
          <a:xfrm>
            <a:off x="4143809" y="304588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正方形/長方形 553"/>
          <p:cNvSpPr/>
          <p:nvPr/>
        </p:nvSpPr>
        <p:spPr>
          <a:xfrm>
            <a:off x="3992447" y="2444055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5" name="直線コネクタ 554"/>
          <p:cNvCxnSpPr/>
          <p:nvPr/>
        </p:nvCxnSpPr>
        <p:spPr>
          <a:xfrm rot="5400000" flipH="1" flipV="1">
            <a:off x="3615697" y="2491941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6" name="角丸四角形 555"/>
          <p:cNvSpPr/>
          <p:nvPr/>
        </p:nvSpPr>
        <p:spPr>
          <a:xfrm>
            <a:off x="5085629" y="3210794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角丸四角形 270"/>
          <p:cNvSpPr/>
          <p:nvPr/>
        </p:nvSpPr>
        <p:spPr>
          <a:xfrm>
            <a:off x="3796667" y="3209197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角丸四角形 271"/>
          <p:cNvSpPr/>
          <p:nvPr/>
        </p:nvSpPr>
        <p:spPr>
          <a:xfrm>
            <a:off x="4063445" y="3209197"/>
            <a:ext cx="228511" cy="8279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7" name="直線コネクタ 556"/>
          <p:cNvCxnSpPr/>
          <p:nvPr/>
        </p:nvCxnSpPr>
        <p:spPr>
          <a:xfrm>
            <a:off x="5187206" y="2766143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8" name="図形グループ 557"/>
          <p:cNvGrpSpPr/>
          <p:nvPr/>
        </p:nvGrpSpPr>
        <p:grpSpPr>
          <a:xfrm>
            <a:off x="5361806" y="2312977"/>
            <a:ext cx="146844" cy="468248"/>
            <a:chOff x="1140632" y="2315044"/>
            <a:chExt cx="146844" cy="468248"/>
          </a:xfrm>
        </p:grpSpPr>
        <p:cxnSp>
          <p:nvCxnSpPr>
            <p:cNvPr id="559" name="直線コネクタ 558"/>
            <p:cNvCxnSpPr/>
            <p:nvPr/>
          </p:nvCxnSpPr>
          <p:spPr>
            <a:xfrm>
              <a:off x="1140632" y="2769798"/>
              <a:ext cx="140103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線コネクタ 559"/>
            <p:cNvCxnSpPr/>
            <p:nvPr/>
          </p:nvCxnSpPr>
          <p:spPr>
            <a:xfrm rot="5400000" flipH="1" flipV="1">
              <a:off x="1052558" y="2548374"/>
              <a:ext cx="468248" cy="1588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1" name="直線コネクタ 560"/>
          <p:cNvCxnSpPr>
            <a:stCxn id="567" idx="0"/>
          </p:cNvCxnSpPr>
          <p:nvPr/>
        </p:nvCxnSpPr>
        <p:spPr>
          <a:xfrm rot="16200000" flipH="1" flipV="1">
            <a:off x="5214742" y="2574223"/>
            <a:ext cx="262462" cy="211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直線コネクタ 561"/>
          <p:cNvCxnSpPr/>
          <p:nvPr/>
        </p:nvCxnSpPr>
        <p:spPr>
          <a:xfrm rot="10800000">
            <a:off x="5211171" y="2975186"/>
            <a:ext cx="264935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" name="直線コネクタ 562"/>
          <p:cNvCxnSpPr/>
          <p:nvPr/>
        </p:nvCxnSpPr>
        <p:spPr>
          <a:xfrm rot="5400000" flipH="1" flipV="1">
            <a:off x="5276420" y="2907610"/>
            <a:ext cx="136197" cy="1043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4" name="二等辺三角形 563"/>
          <p:cNvSpPr/>
          <p:nvPr/>
        </p:nvSpPr>
        <p:spPr>
          <a:xfrm flipV="1">
            <a:off x="5267030" y="2706511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正方形/長方形 564"/>
          <p:cNvSpPr/>
          <p:nvPr/>
        </p:nvSpPr>
        <p:spPr>
          <a:xfrm>
            <a:off x="5191700" y="3047324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正方形/長方形 565"/>
          <p:cNvSpPr/>
          <p:nvPr/>
        </p:nvSpPr>
        <p:spPr>
          <a:xfrm>
            <a:off x="5439254" y="3045881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正方形/長方形 566"/>
          <p:cNvSpPr/>
          <p:nvPr/>
        </p:nvSpPr>
        <p:spPr>
          <a:xfrm>
            <a:off x="5287892" y="2444049"/>
            <a:ext cx="118274" cy="165584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8" name="直線コネクタ 567"/>
          <p:cNvCxnSpPr/>
          <p:nvPr/>
        </p:nvCxnSpPr>
        <p:spPr>
          <a:xfrm rot="5400000" flipH="1" flipV="1">
            <a:off x="4911142" y="2491935"/>
            <a:ext cx="561116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1" name="正方形/長方形 570"/>
          <p:cNvSpPr/>
          <p:nvPr/>
        </p:nvSpPr>
        <p:spPr>
          <a:xfrm>
            <a:off x="5718654" y="3058581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正方形/長方形 571"/>
          <p:cNvSpPr/>
          <p:nvPr/>
        </p:nvSpPr>
        <p:spPr>
          <a:xfrm>
            <a:off x="4423209" y="305223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正方形/長方形 572"/>
          <p:cNvSpPr/>
          <p:nvPr/>
        </p:nvSpPr>
        <p:spPr>
          <a:xfrm>
            <a:off x="4912159" y="3052237"/>
            <a:ext cx="55860" cy="163236"/>
          </a:xfrm>
          <a:prstGeom prst="rect">
            <a:avLst/>
          </a:prstGeom>
          <a:solidFill>
            <a:srgbClr val="8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二等辺三角形 293"/>
          <p:cNvSpPr/>
          <p:nvPr/>
        </p:nvSpPr>
        <p:spPr>
          <a:xfrm flipV="1">
            <a:off x="5969299" y="2708571"/>
            <a:ext cx="155772" cy="16411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6" name="直線コネクタ 625"/>
          <p:cNvCxnSpPr/>
          <p:nvPr/>
        </p:nvCxnSpPr>
        <p:spPr>
          <a:xfrm rot="5400000" flipH="1" flipV="1">
            <a:off x="744771" y="4971177"/>
            <a:ext cx="67557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正方形/長方形 384"/>
          <p:cNvSpPr/>
          <p:nvPr/>
        </p:nvSpPr>
        <p:spPr>
          <a:xfrm>
            <a:off x="997316" y="4386740"/>
            <a:ext cx="180000" cy="252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2" name="直線コネクタ 631"/>
          <p:cNvCxnSpPr/>
          <p:nvPr/>
        </p:nvCxnSpPr>
        <p:spPr>
          <a:xfrm>
            <a:off x="1475212" y="5306264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3" name="直線コネクタ 632"/>
          <p:cNvCxnSpPr/>
          <p:nvPr/>
        </p:nvCxnSpPr>
        <p:spPr>
          <a:xfrm rot="5400000" flipH="1" flipV="1">
            <a:off x="1132121" y="4977527"/>
            <a:ext cx="67557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" name="正方形/長方形 633"/>
          <p:cNvSpPr/>
          <p:nvPr/>
        </p:nvSpPr>
        <p:spPr>
          <a:xfrm>
            <a:off x="1384666" y="4393090"/>
            <a:ext cx="180000" cy="252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二等辺三角形 365"/>
          <p:cNvSpPr/>
          <p:nvPr/>
        </p:nvSpPr>
        <p:spPr>
          <a:xfrm flipV="1">
            <a:off x="1547713" y="5185699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5" name="直線コネクタ 634"/>
          <p:cNvCxnSpPr/>
          <p:nvPr/>
        </p:nvCxnSpPr>
        <p:spPr>
          <a:xfrm>
            <a:off x="1868912" y="5306264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6" name="直線コネクタ 635"/>
          <p:cNvCxnSpPr/>
          <p:nvPr/>
        </p:nvCxnSpPr>
        <p:spPr>
          <a:xfrm rot="5400000" flipH="1" flipV="1">
            <a:off x="1525821" y="4977527"/>
            <a:ext cx="67557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7" name="正方形/長方形 636"/>
          <p:cNvSpPr/>
          <p:nvPr/>
        </p:nvSpPr>
        <p:spPr>
          <a:xfrm>
            <a:off x="1778366" y="4393090"/>
            <a:ext cx="180000" cy="252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二等辺三角形 369"/>
          <p:cNvSpPr/>
          <p:nvPr/>
        </p:nvSpPr>
        <p:spPr>
          <a:xfrm flipV="1">
            <a:off x="1941413" y="5185699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8" name="直線コネクタ 637"/>
          <p:cNvCxnSpPr/>
          <p:nvPr/>
        </p:nvCxnSpPr>
        <p:spPr>
          <a:xfrm>
            <a:off x="2262612" y="5306264"/>
            <a:ext cx="14010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9" name="直線コネクタ 638"/>
          <p:cNvCxnSpPr/>
          <p:nvPr/>
        </p:nvCxnSpPr>
        <p:spPr>
          <a:xfrm rot="5400000" flipH="1" flipV="1">
            <a:off x="1919521" y="4977527"/>
            <a:ext cx="675573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0" name="正方形/長方形 639"/>
          <p:cNvSpPr/>
          <p:nvPr/>
        </p:nvSpPr>
        <p:spPr>
          <a:xfrm>
            <a:off x="2172066" y="4393090"/>
            <a:ext cx="180000" cy="252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二等辺三角形 373"/>
          <p:cNvSpPr/>
          <p:nvPr/>
        </p:nvSpPr>
        <p:spPr>
          <a:xfrm flipV="1">
            <a:off x="2335113" y="5185699"/>
            <a:ext cx="237067" cy="249767"/>
          </a:xfrm>
          <a:prstGeom prst="triangle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4602758" y="3467457"/>
            <a:ext cx="1045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/>
                <a:cs typeface="Arial"/>
              </a:rPr>
              <a:t>Q-</a:t>
            </a:r>
            <a:r>
              <a:rPr kumimoji="1" lang="en-US" altLang="ja-JP" sz="1600" dirty="0" err="1" smtClean="0">
                <a:latin typeface="Arial"/>
                <a:cs typeface="Arial"/>
              </a:rPr>
              <a:t>mag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cxnSp>
        <p:nvCxnSpPr>
          <p:cNvPr id="282" name="直線矢印コネクタ 281"/>
          <p:cNvCxnSpPr/>
          <p:nvPr/>
        </p:nvCxnSpPr>
        <p:spPr>
          <a:xfrm rot="16200000" flipH="1">
            <a:off x="4652636" y="3328117"/>
            <a:ext cx="276877" cy="152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 noChangeAspect="1"/>
          </p:cNvSpPr>
          <p:nvPr>
            <p:ph idx="1"/>
          </p:nvPr>
        </p:nvSpPr>
        <p:spPr>
          <a:xfrm>
            <a:off x="1077132" y="1600200"/>
            <a:ext cx="7284392" cy="4756150"/>
          </a:xfrm>
        </p:spPr>
        <p:txBody>
          <a:bodyPr>
            <a:normAutofit/>
          </a:bodyPr>
          <a:lstStyle/>
          <a:p>
            <a:pPr>
              <a:buClr>
                <a:srgbClr val="6666FF"/>
              </a:buClr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Intro</a:t>
            </a:r>
          </a:p>
          <a:p>
            <a:pPr>
              <a:buClr>
                <a:srgbClr val="6666FF"/>
              </a:buClr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LC+ERL</a:t>
            </a:r>
            <a:r>
              <a:rPr lang="ja-JP" altLang="en-US" dirty="0" smtClean="0">
                <a:latin typeface="Arial"/>
                <a:cs typeface="Arial"/>
              </a:rPr>
              <a:t>合同加速器計画</a:t>
            </a:r>
            <a:endParaRPr lang="en-US" altLang="ja-JP" dirty="0" smtClean="0">
              <a:latin typeface="Arial"/>
              <a:cs typeface="Arial"/>
            </a:endParaRPr>
          </a:p>
          <a:p>
            <a:pPr marL="723900">
              <a:buClr>
                <a:srgbClr val="FF6600"/>
              </a:buClr>
              <a:buSzPct val="77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仕様</a:t>
            </a:r>
            <a:endParaRPr lang="en-US" altLang="ja-JP" dirty="0" smtClean="0">
              <a:latin typeface="Arial"/>
              <a:cs typeface="Arial"/>
            </a:endParaRPr>
          </a:p>
          <a:p>
            <a:pPr marL="723900">
              <a:buClr>
                <a:srgbClr val="FF6600"/>
              </a:buClr>
              <a:buSzPct val="77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機器の技術的検討</a:t>
            </a:r>
            <a:endParaRPr lang="en-US" altLang="ja-JP" dirty="0" smtClean="0">
              <a:latin typeface="Arial"/>
              <a:cs typeface="Arial"/>
            </a:endParaRPr>
          </a:p>
          <a:p>
            <a:pPr marL="1077913">
              <a:buClr>
                <a:srgbClr val="CC99FF"/>
              </a:buClr>
              <a:buSzPct val="6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空洞</a:t>
            </a:r>
            <a:endParaRPr lang="en-US" altLang="ja-JP" dirty="0" smtClean="0">
              <a:latin typeface="Arial"/>
              <a:cs typeface="Arial"/>
            </a:endParaRPr>
          </a:p>
          <a:p>
            <a:pPr marL="1077913">
              <a:buClr>
                <a:srgbClr val="CC99FF"/>
              </a:buClr>
              <a:buSzPct val="6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RF</a:t>
            </a:r>
          </a:p>
          <a:p>
            <a:pPr marL="1077913">
              <a:buClr>
                <a:srgbClr val="CC99FF"/>
              </a:buClr>
              <a:buSzPct val="6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</a:t>
            </a:r>
            <a:r>
              <a:rPr lang="ja-JP" altLang="en-US" dirty="0" smtClean="0">
                <a:latin typeface="Arial"/>
                <a:cs typeface="Arial"/>
              </a:rPr>
              <a:t>クライオ</a:t>
            </a:r>
            <a:endParaRPr lang="en-US" altLang="ja-JP" dirty="0" smtClean="0">
              <a:latin typeface="Arial"/>
              <a:cs typeface="Arial"/>
            </a:endParaRPr>
          </a:p>
          <a:p>
            <a:pPr>
              <a:buClr>
                <a:srgbClr val="6666FF"/>
              </a:buClr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 STF</a:t>
            </a:r>
            <a:r>
              <a:rPr lang="ja-JP" altLang="en-US" dirty="0" smtClean="0">
                <a:latin typeface="Arial"/>
                <a:cs typeface="Arial"/>
              </a:rPr>
              <a:t>の将来計画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大電力高周波源</a:t>
            </a:r>
            <a:endParaRPr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596452" y="1460015"/>
          <a:ext cx="8351429" cy="268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55"/>
                <a:gridCol w="665684"/>
                <a:gridCol w="936075"/>
                <a:gridCol w="851254"/>
                <a:gridCol w="1535047"/>
                <a:gridCol w="1475909"/>
                <a:gridCol w="1646688"/>
                <a:gridCol w="731717"/>
              </a:tblGrid>
              <a:tr h="51095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電力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[kW]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モード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種類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収束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パービアンス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[A/V</a:t>
                      </a:r>
                      <a:r>
                        <a:rPr kumimoji="1" lang="en-US" altLang="ja-JP" baseline="30000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効率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[%]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9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(A)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LC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800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パルス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クライストロン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700" dirty="0" smtClean="0">
                          <a:latin typeface="Arial"/>
                          <a:cs typeface="Arial"/>
                        </a:rPr>
                        <a:t>将来永久磁石</a:t>
                      </a:r>
                      <a:endParaRPr kumimoji="1" lang="ja-JP" alt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1.16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59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9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(B)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ERL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30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IOT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電磁石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-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63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95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(C)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LC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(A)</a:t>
                      </a:r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と同じ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109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ERL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30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クライストロン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700" dirty="0" smtClean="0">
                          <a:latin typeface="Arial"/>
                          <a:cs typeface="Arial"/>
                        </a:rPr>
                        <a:t>将来永久磁石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0.5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60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574" y="4323482"/>
            <a:ext cx="831522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</a:pPr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課題</a:t>
            </a:r>
            <a:r>
              <a:rPr kumimoji="1" lang="en-US" altLang="ja-JP" sz="2000" dirty="0" smtClean="0"/>
              <a:t>】</a:t>
            </a:r>
          </a:p>
          <a:p>
            <a:r>
              <a:rPr lang="en-US" altLang="ja-JP" sz="2000" dirty="0" smtClean="0"/>
              <a:t>• </a:t>
            </a:r>
            <a:r>
              <a:rPr lang="ja-JP" altLang="en-US" sz="2000" dirty="0" smtClean="0"/>
              <a:t>高出力と低出力で効率を高くすること．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　</a:t>
            </a:r>
            <a:r>
              <a:rPr kumimoji="1" lang="en-US" altLang="ja-JP" sz="2000" dirty="0" smtClean="0"/>
              <a:t>→ </a:t>
            </a:r>
            <a:r>
              <a:rPr kumimoji="1" lang="ja-JP" altLang="en-US" sz="2000" dirty="0" smtClean="0"/>
              <a:t>出力空洞の変更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アイリス追加</a:t>
            </a:r>
            <a:r>
              <a:rPr kumimoji="1" lang="en-US" altLang="ja-JP" sz="2000" dirty="0" smtClean="0"/>
              <a:t> or 3stub)</a:t>
            </a:r>
            <a:r>
              <a:rPr kumimoji="1" lang="ja-JP" altLang="en-US" sz="2000" dirty="0" smtClean="0"/>
              <a:t>だけで可能か</a:t>
            </a:r>
            <a:r>
              <a:rPr kumimoji="1" lang="en-US" altLang="ja-JP" sz="2000" dirty="0" smtClean="0"/>
              <a:t>?</a:t>
            </a:r>
            <a:r>
              <a:rPr kumimoji="1" lang="ja-JP" altLang="en-US" sz="2000" dirty="0" smtClean="0"/>
              <a:t>　要検討．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• </a:t>
            </a:r>
            <a:r>
              <a:rPr lang="ja-JP" altLang="en-US" sz="2000" dirty="0" smtClean="0"/>
              <a:t>永久磁石の使用．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　</a:t>
            </a:r>
            <a:r>
              <a:rPr kumimoji="1" lang="en-US" altLang="ja-JP" sz="2000" dirty="0" smtClean="0"/>
              <a:t>→ CW</a:t>
            </a:r>
            <a:r>
              <a:rPr kumimoji="1" lang="ja-JP" altLang="en-US" sz="2000" dirty="0" smtClean="0"/>
              <a:t>運転では偏磁に起因するビームロスが問題となる．許容範囲か</a:t>
            </a:r>
            <a:r>
              <a:rPr kumimoji="1" lang="en-US" altLang="ja-JP" sz="2000" dirty="0" smtClean="0"/>
              <a:t>?</a:t>
            </a:r>
            <a:r>
              <a:rPr kumimoji="1" lang="ja-JP" altLang="en-US" sz="2000" dirty="0" smtClean="0"/>
              <a:t>　　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　</a:t>
            </a:r>
            <a:r>
              <a:rPr lang="ja-JP" altLang="en-US" sz="2000" dirty="0" smtClean="0"/>
              <a:t>　　　　</a:t>
            </a:r>
            <a:r>
              <a:rPr kumimoji="1" lang="ja-JP" altLang="en-US" sz="2000" dirty="0" smtClean="0"/>
              <a:t>要検討．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1760" y="3420366"/>
            <a:ext cx="39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&amp;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81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電源</a:t>
            </a:r>
            <a:endParaRPr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57200" y="2087695"/>
          <a:ext cx="8229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346"/>
                <a:gridCol w="2411454"/>
                <a:gridCol w="2057400"/>
                <a:gridCol w="2057400"/>
              </a:tblGrid>
              <a:tr h="239306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電圧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[kV]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電流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[A]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電圧安定度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[%]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既存</a:t>
                      </a:r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    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35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1.6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Arial"/>
                          <a:cs typeface="Arial"/>
                        </a:rPr>
                        <a:t>0.3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52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0.3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パルス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120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100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パルス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70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40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5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新規開発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25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2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0.05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Arial"/>
                          <a:cs typeface="Arial"/>
                        </a:rPr>
                        <a:t>パルス</a:t>
                      </a:r>
                      <a:endParaRPr kumimoji="1" lang="en-US" altLang="ja-JP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70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20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7653" y="1080343"/>
            <a:ext cx="449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ILC</a:t>
            </a:r>
            <a:r>
              <a:rPr kumimoji="1" lang="ja-JP" altLang="en-US" sz="2400" dirty="0" smtClean="0">
                <a:latin typeface="Arial"/>
                <a:cs typeface="Arial"/>
              </a:rPr>
              <a:t>：</a:t>
            </a:r>
            <a:r>
              <a:rPr kumimoji="1" lang="en-US" altLang="ja-JP" sz="2400" dirty="0" smtClean="0">
                <a:latin typeface="Arial"/>
                <a:cs typeface="Arial"/>
              </a:rPr>
              <a:t>13</a:t>
            </a:r>
            <a:r>
              <a:rPr kumimoji="1" lang="ja-JP" altLang="en-US" sz="2400" dirty="0" smtClean="0">
                <a:latin typeface="Arial"/>
                <a:cs typeface="Arial"/>
              </a:rPr>
              <a:t>クライストロン</a:t>
            </a:r>
            <a:r>
              <a:rPr kumimoji="1" lang="en-US" altLang="ja-JP" sz="2400" dirty="0" smtClean="0">
                <a:latin typeface="Arial"/>
                <a:cs typeface="Arial"/>
              </a:rPr>
              <a:t> / 1</a:t>
            </a:r>
            <a:r>
              <a:rPr kumimoji="1" lang="ja-JP" altLang="en-US" sz="2400" dirty="0" smtClean="0"/>
              <a:t>電源</a:t>
            </a:r>
            <a:endParaRPr kumimoji="1" lang="en-US" altLang="ja-JP" sz="2400" dirty="0" smtClean="0"/>
          </a:p>
          <a:p>
            <a:r>
              <a:rPr kumimoji="1" lang="en-US" altLang="ja-JP" sz="2400" dirty="0" smtClean="0">
                <a:latin typeface="Arial"/>
                <a:cs typeface="Arial"/>
              </a:rPr>
              <a:t>ERL</a:t>
            </a:r>
            <a:r>
              <a:rPr kumimoji="1" lang="ja-JP" altLang="en-US" sz="2400" dirty="0" smtClean="0">
                <a:latin typeface="Arial"/>
                <a:cs typeface="Arial"/>
              </a:rPr>
              <a:t>：</a:t>
            </a:r>
            <a:r>
              <a:rPr kumimoji="1" lang="en-US" altLang="ja-JP" sz="2400" dirty="0" smtClean="0">
                <a:latin typeface="Arial"/>
                <a:cs typeface="Arial"/>
              </a:rPr>
              <a:t>1 IOT / 1</a:t>
            </a:r>
            <a:r>
              <a:rPr kumimoji="1" lang="ja-JP" altLang="en-US" sz="2400" dirty="0" smtClean="0"/>
              <a:t>電源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1" y="1109547"/>
            <a:ext cx="95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構成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6203" y="5639160"/>
            <a:ext cx="857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n"/>
            </a:pPr>
            <a:r>
              <a:rPr lang="en-US" altLang="ja-JP" dirty="0" smtClean="0"/>
              <a:t> </a:t>
            </a:r>
            <a:r>
              <a:rPr lang="ja-JP" altLang="en-US" dirty="0" smtClean="0"/>
              <a:t>電源が最も両立が難しい．</a:t>
            </a:r>
            <a:endParaRPr lang="en-US" altLang="ja-JP" dirty="0" smtClean="0"/>
          </a:p>
          <a:p>
            <a:pPr>
              <a:buFont typeface="Wingdings" charset="2"/>
              <a:buChar char="n"/>
            </a:pP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パルスの電圧サグを低減するために</a:t>
            </a:r>
            <a:r>
              <a:rPr kumimoji="1" lang="en-US" altLang="ja-JP" dirty="0" smtClean="0">
                <a:latin typeface="Arial"/>
                <a:cs typeface="Arial"/>
              </a:rPr>
              <a:t>CW</a:t>
            </a:r>
            <a:r>
              <a:rPr kumimoji="1" lang="ja-JP" altLang="en-US" dirty="0" smtClean="0"/>
              <a:t>用よりも大きな</a:t>
            </a:r>
            <a:r>
              <a:rPr lang="ja-JP" altLang="en-US" dirty="0" smtClean="0"/>
              <a:t>充電コンデンサーを用いる．</a:t>
            </a:r>
            <a:endParaRPr lang="en-US" altLang="ja-JP" dirty="0" smtClean="0"/>
          </a:p>
          <a:p>
            <a:pPr>
              <a:buFont typeface="Wingdings" charset="2"/>
              <a:buChar char="n"/>
            </a:pPr>
            <a:r>
              <a:rPr lang="en-US" altLang="ja-JP" dirty="0" smtClean="0"/>
              <a:t> </a:t>
            </a:r>
            <a:r>
              <a:rPr lang="ja-JP" altLang="en-US" dirty="0" smtClean="0"/>
              <a:t>試作が必須．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立体回路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22</a:t>
            </a:fld>
            <a:endParaRPr lang="ja-JP" altLang="en-US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57200" y="1779688"/>
          <a:ext cx="8229601" cy="232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75"/>
                <a:gridCol w="1270050"/>
                <a:gridCol w="2890461"/>
                <a:gridCol w="3460615"/>
              </a:tblGrid>
              <a:tr h="580900"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200" b="0" dirty="0" smtClean="0">
                          <a:solidFill>
                            <a:schemeClr val="tx1"/>
                          </a:solidFill>
                        </a:rPr>
                        <a:t>構成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solidFill>
                            <a:schemeClr val="tx1"/>
                          </a:solidFill>
                        </a:rPr>
                        <a:t>サーキュレーターの必要性</a:t>
                      </a:r>
                      <a:endParaRPr kumimoji="1" lang="ja-JP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(A)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LC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 / 1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クライストロン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STF2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で試験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(B)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ERL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 / 1 IOT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err="1" smtClean="0">
                          <a:latin typeface="Arial"/>
                          <a:cs typeface="Arial"/>
                        </a:rPr>
                        <a:t>cERL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で試験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(C)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LC&amp;ERL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200" dirty="0" smtClean="0">
                          <a:latin typeface="Arial"/>
                          <a:cs typeface="Arial"/>
                        </a:rPr>
                        <a:t> / 1</a:t>
                      </a:r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クライストロン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>
                          <a:latin typeface="Arial"/>
                          <a:cs typeface="Arial"/>
                        </a:rPr>
                        <a:t>？</a:t>
                      </a:r>
                      <a:endParaRPr kumimoji="1" lang="ja-JP" altLang="en-US" sz="22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57200" y="4540368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  <a:buFont typeface="Wingdings" charset="2"/>
              <a:buChar char="l"/>
            </a:pP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サーキュレーターを省略できれば</a:t>
            </a:r>
            <a:r>
              <a:rPr kumimoji="1" lang="en-US" altLang="ja-JP" sz="2400" dirty="0" smtClean="0">
                <a:latin typeface="Arial"/>
                <a:cs typeface="Arial"/>
              </a:rPr>
              <a:t>9</a:t>
            </a:r>
            <a:r>
              <a:rPr kumimoji="1" lang="ja-JP" altLang="en-US" sz="2400" dirty="0" smtClean="0"/>
              <a:t>億円の節約になる．</a:t>
            </a:r>
            <a:endParaRPr kumimoji="1" lang="en-US" altLang="ja-JP" sz="2400" dirty="0" smtClean="0"/>
          </a:p>
          <a:p>
            <a:pPr>
              <a:lnSpc>
                <a:spcPts val="3580"/>
              </a:lnSpc>
              <a:buFont typeface="Wingdings" charset="2"/>
              <a:buChar char="l"/>
            </a:pPr>
            <a:r>
              <a:rPr lang="en-US" altLang="ja-JP" sz="2400" dirty="0" smtClean="0"/>
              <a:t> </a:t>
            </a:r>
            <a:r>
              <a:rPr lang="ja-JP" altLang="en-US" sz="2400" dirty="0" smtClean="0"/>
              <a:t>マジック</a:t>
            </a:r>
            <a:r>
              <a:rPr lang="en-US" altLang="ja-JP" sz="2400" dirty="0" smtClean="0">
                <a:latin typeface="Arial"/>
                <a:cs typeface="Arial"/>
              </a:rPr>
              <a:t>T</a:t>
            </a:r>
            <a:r>
              <a:rPr lang="ja-JP" altLang="en-US" sz="2400" dirty="0" smtClean="0"/>
              <a:t>，ダミーロード等の共用可能性の評価が必要．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07"/>
          </a:xfrm>
        </p:spPr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LLRF</a:t>
            </a:r>
            <a:endParaRPr lang="ja-JP" altLang="en-US" dirty="0">
              <a:latin typeface="Arial"/>
              <a:cs typeface="Arial"/>
            </a:endParaRPr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457200" y="1600198"/>
          <a:ext cx="8229600" cy="181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32"/>
                <a:gridCol w="3349195"/>
                <a:gridCol w="3425773"/>
              </a:tblGrid>
              <a:tr h="606402"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振幅・位相安定度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kumimoji="1" lang="en-US" altLang="ja-JP" sz="2400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rms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構成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02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ILC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0.1 %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，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0.1°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/ 1 FB</a:t>
                      </a:r>
                      <a:r>
                        <a:rPr kumimoji="1" lang="ja-JP" altLang="en-U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システム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02"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ERL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0.01 %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，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0.01°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/ 1 FB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システム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153" y="3796244"/>
            <a:ext cx="7737861" cy="223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  <a:spcAft>
                <a:spcPts val="1200"/>
              </a:spcAft>
            </a:pPr>
            <a:r>
              <a:rPr kumimoji="1" lang="en-US" altLang="ja-JP" sz="2200" dirty="0" smtClean="0"/>
              <a:t>【</a:t>
            </a:r>
            <a:r>
              <a:rPr kumimoji="1" lang="ja-JP" altLang="en-US" sz="2200" dirty="0" smtClean="0"/>
              <a:t>課題</a:t>
            </a:r>
            <a:r>
              <a:rPr kumimoji="1" lang="en-US" altLang="ja-JP" sz="2200" dirty="0" smtClean="0"/>
              <a:t>】</a:t>
            </a:r>
          </a:p>
          <a:p>
            <a:pPr>
              <a:lnSpc>
                <a:spcPts val="3240"/>
              </a:lnSpc>
              <a:buFont typeface="Wingdings" charset="2"/>
              <a:buChar char="l"/>
            </a:pPr>
            <a:r>
              <a:rPr lang="en-US" altLang="ja-JP" sz="2200" dirty="0" smtClean="0"/>
              <a:t> RF</a:t>
            </a:r>
            <a:r>
              <a:rPr lang="ja-JP" altLang="en-US" sz="2200" dirty="0" smtClean="0"/>
              <a:t>ケーブルの温度補償．</a:t>
            </a:r>
            <a:endParaRPr lang="en-US" altLang="ja-JP" sz="2200" dirty="0" smtClean="0"/>
          </a:p>
          <a:p>
            <a:pPr>
              <a:lnSpc>
                <a:spcPts val="3240"/>
              </a:lnSpc>
              <a:buFont typeface="Wingdings" charset="2"/>
              <a:buChar char="l"/>
            </a:pPr>
            <a:r>
              <a:rPr kumimoji="1" lang="en-US" altLang="ja-JP" sz="2200" dirty="0" smtClean="0"/>
              <a:t> </a:t>
            </a:r>
            <a:r>
              <a:rPr kumimoji="1" lang="ja-JP" altLang="en-US" sz="2200" dirty="0" smtClean="0"/>
              <a:t>クライストロン入出力の非線形性への対応</a:t>
            </a:r>
            <a:r>
              <a:rPr kumimoji="1" lang="en-US" altLang="ja-JP" sz="2200" dirty="0" smtClean="0"/>
              <a:t>→</a:t>
            </a:r>
            <a:r>
              <a:rPr kumimoji="1" lang="ja-JP" altLang="en-US" sz="2200" dirty="0" smtClean="0"/>
              <a:t>ソフトウェア開発</a:t>
            </a:r>
            <a:endParaRPr kumimoji="1" lang="en-US" altLang="ja-JP" sz="2200" dirty="0" smtClean="0"/>
          </a:p>
          <a:p>
            <a:pPr>
              <a:lnSpc>
                <a:spcPts val="3240"/>
              </a:lnSpc>
              <a:buFont typeface="Wingdings" charset="2"/>
              <a:buChar char="l"/>
            </a:pPr>
            <a:r>
              <a:rPr lang="en-US" altLang="ja-JP" sz="2200" dirty="0" smtClean="0"/>
              <a:t> </a:t>
            </a:r>
            <a:r>
              <a:rPr lang="ja-JP" altLang="en-US" sz="2200" dirty="0" smtClean="0"/>
              <a:t>パルス運転における空洞の離調制御．</a:t>
            </a:r>
            <a:endParaRPr lang="en-US" altLang="ja-JP" sz="2200" dirty="0" smtClean="0"/>
          </a:p>
          <a:p>
            <a:pPr>
              <a:lnSpc>
                <a:spcPts val="3240"/>
              </a:lnSpc>
              <a:buFont typeface="Wingdings" charset="2"/>
              <a:buChar char="l"/>
            </a:pPr>
            <a:r>
              <a:rPr kumimoji="1" lang="en-US" altLang="ja-JP" sz="2200" dirty="0" smtClean="0"/>
              <a:t> RF</a:t>
            </a:r>
            <a:r>
              <a:rPr kumimoji="1" lang="ja-JP" altLang="en-US" sz="2200" dirty="0" smtClean="0"/>
              <a:t>モニター，インターロック系は共用可能性実証．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906851"/>
          </a:xfrm>
        </p:spPr>
        <p:txBody>
          <a:bodyPr/>
          <a:lstStyle/>
          <a:p>
            <a:r>
              <a:rPr lang="ja-JP" altLang="en-US" dirty="0" smtClean="0"/>
              <a:t>クライオ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1489"/>
            <a:ext cx="8229600" cy="537250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altLang="ja-JP" sz="2800" dirty="0" smtClean="0">
                <a:latin typeface="Arial"/>
                <a:cs typeface="Arial"/>
              </a:rPr>
              <a:t>1</a:t>
            </a:r>
            <a:r>
              <a:rPr lang="ja-JP" altLang="en-US" sz="2800" dirty="0" smtClean="0">
                <a:latin typeface="Arial"/>
                <a:cs typeface="Arial"/>
              </a:rPr>
              <a:t>台のクライオスタットに収納する空洞の数が多いほどスペースファクターは良い．運搬，搬入の制約も要考慮．</a:t>
            </a:r>
            <a:endParaRPr lang="en-US" altLang="ja-JP" sz="28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smtClean="0">
                <a:latin typeface="Arial"/>
                <a:cs typeface="Arial"/>
              </a:rPr>
              <a:t>LC</a:t>
            </a:r>
            <a:r>
              <a:rPr lang="ja-JP" altLang="en-US" sz="2800" dirty="0" smtClean="0">
                <a:latin typeface="Arial"/>
                <a:cs typeface="Arial"/>
              </a:rPr>
              <a:t>では</a:t>
            </a:r>
            <a:r>
              <a:rPr lang="en-US" altLang="ja-JP" sz="2800" dirty="0" smtClean="0">
                <a:latin typeface="Arial"/>
                <a:cs typeface="Arial"/>
              </a:rPr>
              <a:t>8~9</a:t>
            </a:r>
            <a:r>
              <a:rPr lang="ja-JP" altLang="en-US" sz="2800" dirty="0" smtClean="0">
                <a:latin typeface="Arial"/>
                <a:cs typeface="Arial"/>
              </a:rPr>
              <a:t>空洞</a:t>
            </a:r>
            <a:r>
              <a:rPr lang="en-US" altLang="ja-JP" sz="2800" dirty="0" smtClean="0">
                <a:latin typeface="Arial"/>
                <a:cs typeface="Arial"/>
              </a:rPr>
              <a:t>/</a:t>
            </a:r>
            <a:r>
              <a:rPr lang="ja-JP" altLang="en-US" sz="2800" dirty="0" smtClean="0">
                <a:latin typeface="Arial"/>
                <a:cs typeface="Arial"/>
              </a:rPr>
              <a:t>クライオスタット，</a:t>
            </a:r>
            <a:r>
              <a:rPr lang="en-US" altLang="ja-JP" sz="2800" dirty="0" smtClean="0">
                <a:latin typeface="Arial"/>
                <a:cs typeface="Arial"/>
              </a:rPr>
              <a:t>ERL</a:t>
            </a:r>
            <a:r>
              <a:rPr lang="ja-JP" altLang="en-US" sz="2800" dirty="0" smtClean="0">
                <a:latin typeface="Arial"/>
                <a:cs typeface="Arial"/>
              </a:rPr>
              <a:t>では</a:t>
            </a:r>
            <a:r>
              <a:rPr lang="en-US" altLang="ja-JP" sz="2800" dirty="0" smtClean="0">
                <a:latin typeface="Arial"/>
                <a:cs typeface="Arial"/>
              </a:rPr>
              <a:t>10</a:t>
            </a:r>
            <a:r>
              <a:rPr lang="ja-JP" altLang="en-US" sz="2800" dirty="0" smtClean="0">
                <a:latin typeface="Arial"/>
                <a:cs typeface="Arial"/>
              </a:rPr>
              <a:t>空洞</a:t>
            </a:r>
            <a:r>
              <a:rPr lang="en-US" altLang="ja-JP" sz="2800" dirty="0" smtClean="0">
                <a:latin typeface="Arial"/>
                <a:cs typeface="Arial"/>
              </a:rPr>
              <a:t>/</a:t>
            </a:r>
            <a:r>
              <a:rPr lang="ja-JP" altLang="en-US" sz="2800" dirty="0" smtClean="0">
                <a:latin typeface="Arial"/>
                <a:cs typeface="Arial"/>
              </a:rPr>
              <a:t>クライオスタット．</a:t>
            </a:r>
            <a:endParaRPr lang="en-US" altLang="ja-JP" sz="28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err="1" smtClean="0">
                <a:latin typeface="Arial"/>
                <a:cs typeface="Arial"/>
              </a:rPr>
              <a:t>cERL</a:t>
            </a:r>
            <a:r>
              <a:rPr lang="ja-JP" altLang="en-US" sz="2800" dirty="0" smtClean="0">
                <a:latin typeface="Arial"/>
                <a:cs typeface="Arial"/>
              </a:rPr>
              <a:t>では</a:t>
            </a:r>
            <a:r>
              <a:rPr lang="en-US" altLang="ja-JP" sz="2800" dirty="0" smtClean="0">
                <a:latin typeface="Arial"/>
                <a:cs typeface="Arial"/>
              </a:rPr>
              <a:t>4 </a:t>
            </a:r>
            <a:r>
              <a:rPr lang="ja-JP" altLang="en-US" sz="2800" dirty="0" smtClean="0">
                <a:latin typeface="Arial"/>
                <a:cs typeface="Arial"/>
              </a:rPr>
              <a:t>空洞</a:t>
            </a:r>
            <a:r>
              <a:rPr lang="en-US" altLang="ja-JP" sz="2800" dirty="0" smtClean="0">
                <a:latin typeface="Arial"/>
                <a:cs typeface="Arial"/>
              </a:rPr>
              <a:t>/</a:t>
            </a:r>
            <a:r>
              <a:rPr lang="ja-JP" altLang="en-US" sz="2800" dirty="0" smtClean="0">
                <a:latin typeface="Arial"/>
                <a:cs typeface="Arial"/>
              </a:rPr>
              <a:t>クライオスタット．これは現有冷凍機の能力による．</a:t>
            </a:r>
            <a:endParaRPr lang="en-US" altLang="ja-JP" sz="28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smtClean="0">
                <a:latin typeface="Arial"/>
                <a:cs typeface="Arial"/>
              </a:rPr>
              <a:t>LC+ERL</a:t>
            </a:r>
            <a:r>
              <a:rPr lang="ja-JP" altLang="en-US" sz="2800" dirty="0" smtClean="0">
                <a:latin typeface="Arial"/>
                <a:cs typeface="Arial"/>
              </a:rPr>
              <a:t>合同加速器では，</a:t>
            </a:r>
            <a:r>
              <a:rPr lang="en-US" altLang="ja-JP" sz="2800" dirty="0" smtClean="0">
                <a:latin typeface="Arial"/>
                <a:cs typeface="Arial"/>
              </a:rPr>
              <a:t>ILC</a:t>
            </a:r>
            <a:r>
              <a:rPr lang="ja-JP" altLang="en-US" sz="2800" dirty="0" smtClean="0">
                <a:latin typeface="Arial"/>
                <a:cs typeface="Arial"/>
              </a:rPr>
              <a:t>仕様の</a:t>
            </a:r>
            <a:r>
              <a:rPr lang="en-US" altLang="ja-JP" sz="2800" dirty="0" smtClean="0">
                <a:latin typeface="Arial"/>
                <a:cs typeface="Arial"/>
              </a:rPr>
              <a:t>8</a:t>
            </a:r>
            <a:r>
              <a:rPr lang="ja-JP" altLang="en-US" sz="2800" dirty="0" smtClean="0">
                <a:latin typeface="Arial"/>
                <a:cs typeface="Arial"/>
              </a:rPr>
              <a:t>空洞</a:t>
            </a:r>
            <a:r>
              <a:rPr lang="en-US" altLang="ja-JP" sz="2800" dirty="0" smtClean="0">
                <a:latin typeface="Arial"/>
                <a:cs typeface="Arial"/>
              </a:rPr>
              <a:t>/</a:t>
            </a:r>
            <a:r>
              <a:rPr lang="ja-JP" altLang="en-US" sz="2800" dirty="0" smtClean="0">
                <a:latin typeface="Arial"/>
                <a:cs typeface="Arial"/>
              </a:rPr>
              <a:t>クライオスタット．冷凍パワー</a:t>
            </a:r>
            <a:r>
              <a:rPr lang="en-US" altLang="ja-JP" sz="2800" dirty="0" smtClean="0">
                <a:latin typeface="Arial"/>
                <a:cs typeface="Arial"/>
              </a:rPr>
              <a:t>(8 kW)</a:t>
            </a:r>
            <a:r>
              <a:rPr lang="ja-JP" altLang="en-US" sz="2800" dirty="0" smtClean="0">
                <a:latin typeface="Arial"/>
                <a:cs typeface="Arial"/>
              </a:rPr>
              <a:t>は既存技術で実現可能．</a:t>
            </a:r>
            <a:endParaRPr lang="en-US" altLang="ja-JP" sz="28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altLang="ja-JP" sz="2800" dirty="0" smtClean="0">
                <a:latin typeface="Arial"/>
                <a:cs typeface="Arial"/>
              </a:rPr>
              <a:t>R&amp;D</a:t>
            </a:r>
            <a:r>
              <a:rPr lang="ja-JP" altLang="en-US" sz="2800" dirty="0" smtClean="0">
                <a:latin typeface="Arial"/>
                <a:cs typeface="Arial"/>
              </a:rPr>
              <a:t>：減圧用排気装置からの油除去，窒素循環装置，冷却性能向上など</a:t>
            </a:r>
            <a:endParaRPr lang="en-US" altLang="ja-JP" sz="28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2800" dirty="0" smtClean="0">
                <a:latin typeface="Arial"/>
                <a:cs typeface="Arial"/>
              </a:rPr>
              <a:t>コストダウンが課題</a:t>
            </a:r>
            <a:endParaRPr lang="en-US" altLang="ja-JP" sz="2800" dirty="0" smtClean="0">
              <a:latin typeface="Arial"/>
              <a:cs typeface="Arial"/>
            </a:endParaRPr>
          </a:p>
          <a:p>
            <a:endParaRPr lang="en-US" altLang="ja-JP" sz="2800" dirty="0" smtClean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92"/>
          </a:xfrm>
        </p:spPr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STF Phase2 </a:t>
            </a:r>
            <a:r>
              <a:rPr lang="ja-JP" altLang="en-US" dirty="0" smtClean="0">
                <a:latin typeface="Arial"/>
                <a:cs typeface="Arial"/>
              </a:rPr>
              <a:t>計画</a:t>
            </a:r>
            <a:r>
              <a:rPr lang="en-US" altLang="ja-JP" dirty="0" smtClean="0">
                <a:latin typeface="Arial"/>
                <a:cs typeface="Arial"/>
              </a:rPr>
              <a:t>(</a:t>
            </a:r>
            <a:r>
              <a:rPr lang="ja-JP" altLang="en-US" dirty="0" smtClean="0">
                <a:latin typeface="Arial"/>
                <a:cs typeface="Arial"/>
              </a:rPr>
              <a:t>旧</a:t>
            </a:r>
            <a:r>
              <a:rPr lang="en-US" altLang="ja-JP" dirty="0" smtClean="0">
                <a:latin typeface="Arial"/>
                <a:cs typeface="Arial"/>
              </a:rPr>
              <a:t>)=(A)</a:t>
            </a:r>
            <a:r>
              <a:rPr lang="ja-JP" altLang="en-US" dirty="0" smtClean="0">
                <a:latin typeface="Arial"/>
                <a:cs typeface="Arial"/>
              </a:rPr>
              <a:t>案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5" name="図 5" descr="STF_accelera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5224"/>
            <a:ext cx="914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直線コネクタ 138"/>
          <p:cNvCxnSpPr/>
          <p:nvPr/>
        </p:nvCxnSpPr>
        <p:spPr>
          <a:xfrm rot="5400000">
            <a:off x="4487710" y="4984440"/>
            <a:ext cx="1101155" cy="18077"/>
          </a:xfrm>
          <a:prstGeom prst="line">
            <a:avLst/>
          </a:prstGeom>
          <a:ln w="15875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2287539" y="4952739"/>
            <a:ext cx="1161996" cy="20642"/>
          </a:xfrm>
          <a:prstGeom prst="line">
            <a:avLst/>
          </a:prstGeom>
          <a:ln w="15875">
            <a:solidFill>
              <a:srgbClr val="FF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7710292" cy="856188"/>
          </a:xfrm>
        </p:spPr>
        <p:txBody>
          <a:bodyPr/>
          <a:lstStyle/>
          <a:p>
            <a:pPr>
              <a:lnSpc>
                <a:spcPts val="4440"/>
              </a:lnSpc>
            </a:pPr>
            <a:r>
              <a:rPr lang="en-US" altLang="ja-JP" dirty="0" smtClean="0">
                <a:latin typeface="Arial"/>
                <a:cs typeface="Arial"/>
              </a:rPr>
              <a:t>CM1</a:t>
            </a:r>
            <a:r>
              <a:rPr lang="ja-JP" altLang="en-US" dirty="0" smtClean="0">
                <a:latin typeface="Arial"/>
                <a:cs typeface="Arial"/>
              </a:rPr>
              <a:t>で終了．</a:t>
            </a:r>
            <a:r>
              <a:rPr lang="en-US" altLang="ja-JP" dirty="0" smtClean="0">
                <a:latin typeface="Arial"/>
                <a:cs typeface="Arial"/>
              </a:rPr>
              <a:t>FEL</a:t>
            </a:r>
            <a:r>
              <a:rPr lang="ja-JP" altLang="en-US" dirty="0" smtClean="0">
                <a:latin typeface="Arial"/>
                <a:cs typeface="Arial"/>
              </a:rPr>
              <a:t>等の利用施設とする．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62143" y="4920237"/>
            <a:ext cx="57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CM1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67376" y="4910823"/>
            <a:ext cx="975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>
                <a:latin typeface="Arial"/>
                <a:cs typeface="Arial"/>
              </a:rPr>
              <a:t>Undulator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96712" y="4910252"/>
            <a:ext cx="119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Beam Dump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66121" y="4921498"/>
            <a:ext cx="587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Gun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92"/>
          </a:xfrm>
        </p:spPr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STF Phase2 </a:t>
            </a:r>
            <a:r>
              <a:rPr lang="ja-JP" altLang="en-US" dirty="0" smtClean="0">
                <a:latin typeface="Arial"/>
                <a:cs typeface="Arial"/>
              </a:rPr>
              <a:t>計画</a:t>
            </a:r>
            <a:r>
              <a:rPr lang="en-US" altLang="ja-JP" dirty="0" smtClean="0">
                <a:latin typeface="Arial"/>
                <a:cs typeface="Arial"/>
              </a:rPr>
              <a:t>(</a:t>
            </a:r>
            <a:r>
              <a:rPr lang="ja-JP" altLang="en-US" dirty="0" smtClean="0">
                <a:latin typeface="Arial"/>
                <a:cs typeface="Arial"/>
              </a:rPr>
              <a:t>新</a:t>
            </a:r>
            <a:r>
              <a:rPr lang="en-US" altLang="ja-JP" dirty="0" smtClean="0">
                <a:latin typeface="Arial"/>
                <a:cs typeface="Arial"/>
              </a:rPr>
              <a:t>)=(C)</a:t>
            </a:r>
            <a:r>
              <a:rPr lang="ja-JP" altLang="en-US" dirty="0" smtClean="0">
                <a:latin typeface="Arial"/>
                <a:cs typeface="Arial"/>
              </a:rPr>
              <a:t>案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395423" y="2797628"/>
            <a:ext cx="182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Arial"/>
                <a:cs typeface="Arial"/>
              </a:rPr>
              <a:t>E</a:t>
            </a:r>
            <a:r>
              <a:rPr kumimoji="1" lang="en-US" altLang="ja-JP" sz="2000" dirty="0" smtClean="0">
                <a:latin typeface="Arial"/>
                <a:cs typeface="Arial"/>
              </a:rPr>
              <a:t>=330 </a:t>
            </a:r>
            <a:r>
              <a:rPr kumimoji="1" lang="en-US" altLang="ja-JP" sz="2000" dirty="0" err="1" smtClean="0">
                <a:latin typeface="Arial"/>
                <a:cs typeface="Arial"/>
              </a:rPr>
              <a:t>MeV</a:t>
            </a:r>
            <a:endParaRPr kumimoji="1" lang="en-US" altLang="ja-JP" sz="2000" dirty="0" smtClean="0">
              <a:latin typeface="Arial"/>
              <a:cs typeface="Arial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02972" y="2804105"/>
            <a:ext cx="182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Arial"/>
                <a:cs typeface="Arial"/>
              </a:rPr>
              <a:t>E</a:t>
            </a:r>
            <a:r>
              <a:rPr kumimoji="1" lang="en-US" altLang="ja-JP" sz="2000" dirty="0" smtClean="0">
                <a:latin typeface="Arial"/>
                <a:cs typeface="Arial"/>
              </a:rPr>
              <a:t>=</a:t>
            </a:r>
            <a:r>
              <a:rPr lang="en-US" altLang="ja-JP" sz="2000" dirty="0" smtClean="0">
                <a:latin typeface="Arial"/>
                <a:cs typeface="Arial"/>
              </a:rPr>
              <a:t>6</a:t>
            </a:r>
            <a:r>
              <a:rPr kumimoji="1" lang="en-US" altLang="ja-JP" sz="2000" dirty="0" smtClean="0">
                <a:latin typeface="Arial"/>
                <a:cs typeface="Arial"/>
              </a:rPr>
              <a:t>0 </a:t>
            </a:r>
            <a:r>
              <a:rPr kumimoji="1" lang="en-US" altLang="ja-JP" sz="2000" dirty="0" err="1" smtClean="0">
                <a:latin typeface="Arial"/>
                <a:cs typeface="Arial"/>
              </a:rPr>
              <a:t>MeV</a:t>
            </a:r>
            <a:endParaRPr kumimoji="1" lang="en-US" altLang="ja-JP" sz="2000" dirty="0" smtClean="0">
              <a:latin typeface="Arial"/>
              <a:cs typeface="Arial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5400000">
            <a:off x="2336653" y="3762132"/>
            <a:ext cx="1103528" cy="29361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>
            <a:off x="4346671" y="3674197"/>
            <a:ext cx="1082465" cy="184167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2655667" y="5000945"/>
            <a:ext cx="932475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940"/>
              </a:lnSpc>
            </a:pPr>
            <a:r>
              <a:rPr lang="en-US" altLang="ja-JP" sz="1200" dirty="0" smtClean="0">
                <a:latin typeface="Arial"/>
                <a:cs typeface="Arial"/>
              </a:rPr>
              <a:t>(</a:t>
            </a:r>
            <a:r>
              <a:rPr lang="en-US" altLang="ja-JP" sz="1200" dirty="0" err="1" smtClean="0">
                <a:latin typeface="Arial"/>
                <a:cs typeface="Arial"/>
              </a:rPr>
              <a:t>linearizer</a:t>
            </a:r>
            <a:r>
              <a:rPr lang="en-US" altLang="ja-JP" sz="1200" dirty="0" smtClean="0">
                <a:latin typeface="Arial"/>
                <a:cs typeface="Arial"/>
              </a:rPr>
              <a:t>)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093019" y="4928052"/>
            <a:ext cx="563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BC2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69854" y="4919376"/>
            <a:ext cx="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BC1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200338" y="5550747"/>
            <a:ext cx="1909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/>
                <a:cs typeface="Arial"/>
              </a:rPr>
              <a:t>低速陽電子実験施設</a:t>
            </a:r>
            <a:endParaRPr kumimoji="1" lang="ja-JP" altLang="en-US" sz="1400" baseline="30000" dirty="0">
              <a:latin typeface="Arial"/>
              <a:cs typeface="Arial"/>
            </a:endParaRPr>
          </a:p>
        </p:txBody>
      </p:sp>
      <p:grpSp>
        <p:nvGrpSpPr>
          <p:cNvPr id="84" name="図形グループ 83"/>
          <p:cNvGrpSpPr/>
          <p:nvPr/>
        </p:nvGrpSpPr>
        <p:grpSpPr>
          <a:xfrm>
            <a:off x="574028" y="3428577"/>
            <a:ext cx="8009565" cy="1519672"/>
            <a:chOff x="1295377" y="3428577"/>
            <a:chExt cx="6452888" cy="1224320"/>
          </a:xfrm>
        </p:grpSpPr>
        <p:cxnSp>
          <p:nvCxnSpPr>
            <p:cNvPr id="135" name="直線コネクタ 134"/>
            <p:cNvCxnSpPr/>
            <p:nvPr/>
          </p:nvCxnSpPr>
          <p:spPr>
            <a:xfrm flipH="1" flipV="1">
              <a:off x="4783654" y="4163768"/>
              <a:ext cx="122238" cy="63322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endCxn id="28" idx="3"/>
            </p:cNvCxnSpPr>
            <p:nvPr/>
          </p:nvCxnSpPr>
          <p:spPr>
            <a:xfrm>
              <a:off x="5951477" y="4127602"/>
              <a:ext cx="1499167" cy="9934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5172052" y="4192568"/>
              <a:ext cx="657248" cy="1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3397227" y="4085445"/>
              <a:ext cx="122238" cy="63322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endCxn id="50" idx="3"/>
            </p:cNvCxnSpPr>
            <p:nvPr/>
          </p:nvCxnSpPr>
          <p:spPr>
            <a:xfrm>
              <a:off x="3640114" y="4094970"/>
              <a:ext cx="122238" cy="63322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51" idx="1"/>
            </p:cNvCxnSpPr>
            <p:nvPr/>
          </p:nvCxnSpPr>
          <p:spPr>
            <a:xfrm rot="10800000" flipH="1">
              <a:off x="3479776" y="4091398"/>
              <a:ext cx="167219" cy="3373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endCxn id="42" idx="3"/>
            </p:cNvCxnSpPr>
            <p:nvPr/>
          </p:nvCxnSpPr>
          <p:spPr>
            <a:xfrm flipV="1">
              <a:off x="2737885" y="4152370"/>
              <a:ext cx="700617" cy="511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/>
            <p:nvPr/>
          </p:nvCxnSpPr>
          <p:spPr>
            <a:xfrm>
              <a:off x="3736954" y="4154468"/>
              <a:ext cx="1006003" cy="1588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2146277" y="3785306"/>
              <a:ext cx="25400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931815" y="3778956"/>
              <a:ext cx="28003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999298" y="4337755"/>
              <a:ext cx="41910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44112" y="4387722"/>
              <a:ext cx="13320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295377" y="3429706"/>
              <a:ext cx="10692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301727" y="4153606"/>
              <a:ext cx="4508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rot="16200000">
              <a:off x="997377" y="3791656"/>
              <a:ext cx="6663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 rot="16200000">
              <a:off x="1482702" y="4175381"/>
              <a:ext cx="4821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 rot="16200000">
              <a:off x="1520352" y="3648781"/>
              <a:ext cx="4068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 rot="16200000">
              <a:off x="2170902" y="3604331"/>
              <a:ext cx="4068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733529" y="3971572"/>
              <a:ext cx="27305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 rot="16200000">
              <a:off x="1913448" y="3878439"/>
              <a:ext cx="243864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631283" y="3956754"/>
              <a:ext cx="3100881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 rot="16200000">
              <a:off x="7418865" y="4055371"/>
              <a:ext cx="601200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 rot="16200000">
              <a:off x="7089192" y="4398191"/>
              <a:ext cx="178475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16200000">
              <a:off x="7512504" y="4385504"/>
              <a:ext cx="178475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572941" y="4325064"/>
              <a:ext cx="163456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207229" y="4458629"/>
              <a:ext cx="423313" cy="57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 rot="16200000">
              <a:off x="4763948" y="3597571"/>
              <a:ext cx="381453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860797" y="4112574"/>
              <a:ext cx="763200" cy="72000"/>
            </a:xfrm>
            <a:prstGeom prst="rect">
              <a:avLst/>
            </a:prstGeom>
            <a:solidFill>
              <a:schemeClr val="accent6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889229" y="4120181"/>
              <a:ext cx="186265" cy="72000"/>
            </a:xfrm>
            <a:prstGeom prst="rect">
              <a:avLst/>
            </a:prstGeom>
            <a:solidFill>
              <a:schemeClr val="accent6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696610" y="4124805"/>
              <a:ext cx="110067" cy="57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207230" y="4109599"/>
              <a:ext cx="243414" cy="5587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946445" y="4029172"/>
              <a:ext cx="243414" cy="5587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>
              <a:stCxn id="33" idx="3"/>
              <a:endCxn id="29" idx="1"/>
            </p:cNvCxnSpPr>
            <p:nvPr/>
          </p:nvCxnSpPr>
          <p:spPr>
            <a:xfrm flipV="1">
              <a:off x="6516497" y="4057109"/>
              <a:ext cx="429948" cy="72286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/>
            <p:cNvSpPr/>
            <p:nvPr/>
          </p:nvSpPr>
          <p:spPr>
            <a:xfrm>
              <a:off x="6352480" y="4103677"/>
              <a:ext cx="164017" cy="514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300606" y="4165059"/>
              <a:ext cx="396000" cy="72000"/>
            </a:xfrm>
            <a:prstGeom prst="rect">
              <a:avLst/>
            </a:prstGeom>
            <a:solidFill>
              <a:srgbClr val="00FFFF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378177" y="412060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194030" y="4126531"/>
              <a:ext cx="120648" cy="55874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702027" y="4126531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479777" y="406300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602014" y="406300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 rot="16200000">
              <a:off x="4469788" y="3596444"/>
              <a:ext cx="381453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5075273" y="4154476"/>
              <a:ext cx="96779" cy="35577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127" idx="1"/>
            </p:cNvCxnSpPr>
            <p:nvPr/>
          </p:nvCxnSpPr>
          <p:spPr>
            <a:xfrm rot="10800000" flipV="1">
              <a:off x="5829302" y="4123395"/>
              <a:ext cx="104193" cy="62420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rot="5400000" flipH="1" flipV="1">
              <a:off x="2443337" y="4329322"/>
              <a:ext cx="435853" cy="1917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rot="16200000" flipV="1">
              <a:off x="3997861" y="4356472"/>
              <a:ext cx="446616" cy="647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 rot="16200000" flipV="1">
              <a:off x="5487926" y="4318957"/>
              <a:ext cx="417807" cy="2265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rot="16200000" flipV="1">
              <a:off x="7157560" y="4387427"/>
              <a:ext cx="446616" cy="647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 rot="16200000" flipV="1">
              <a:off x="3461827" y="4311628"/>
              <a:ext cx="428860" cy="1721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>
              <a:off x="4762477" y="4091795"/>
              <a:ext cx="122238" cy="63322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>
              <a:endCxn id="104" idx="3"/>
            </p:cNvCxnSpPr>
            <p:nvPr/>
          </p:nvCxnSpPr>
          <p:spPr>
            <a:xfrm>
              <a:off x="5005364" y="4101320"/>
              <a:ext cx="122238" cy="63322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105" idx="1"/>
            </p:cNvCxnSpPr>
            <p:nvPr/>
          </p:nvCxnSpPr>
          <p:spPr>
            <a:xfrm rot="10800000" flipH="1">
              <a:off x="4845026" y="4097748"/>
              <a:ext cx="167219" cy="3373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正方形/長方形 102"/>
            <p:cNvSpPr/>
            <p:nvPr/>
          </p:nvSpPr>
          <p:spPr>
            <a:xfrm>
              <a:off x="4743427" y="412695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5067277" y="4132881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4845027" y="406935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4967264" y="4069359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9" name="直線矢印コネクタ 108"/>
            <p:cNvCxnSpPr/>
            <p:nvPr/>
          </p:nvCxnSpPr>
          <p:spPr>
            <a:xfrm rot="16200000" flipV="1">
              <a:off x="4896712" y="4364330"/>
              <a:ext cx="395633" cy="1000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円弧 112"/>
            <p:cNvSpPr/>
            <p:nvPr/>
          </p:nvSpPr>
          <p:spPr>
            <a:xfrm>
              <a:off x="3008846" y="4156011"/>
              <a:ext cx="144491" cy="144000"/>
            </a:xfrm>
            <a:prstGeom prst="arc">
              <a:avLst/>
            </a:prstGeom>
            <a:ln w="15875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矢印コネクタ 89"/>
            <p:cNvCxnSpPr/>
            <p:nvPr/>
          </p:nvCxnSpPr>
          <p:spPr>
            <a:xfrm rot="16200000" flipV="1">
              <a:off x="3065052" y="4403271"/>
              <a:ext cx="442814" cy="564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V="1">
              <a:off x="5810091" y="4190481"/>
              <a:ext cx="263167" cy="1779"/>
            </a:xfrm>
            <a:prstGeom prst="line">
              <a:avLst/>
            </a:prstGeom>
            <a:ln w="15875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正方形/長方形 119"/>
            <p:cNvSpPr/>
            <p:nvPr/>
          </p:nvSpPr>
          <p:spPr>
            <a:xfrm>
              <a:off x="6062512" y="4159967"/>
              <a:ext cx="237827" cy="7250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814958" y="4159350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933494" y="4091634"/>
              <a:ext cx="60325" cy="6352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4839643" y="4219954"/>
              <a:ext cx="117570" cy="92756"/>
            </a:xfrm>
            <a:prstGeom prst="rect">
              <a:avLst/>
            </a:prstGeom>
            <a:solidFill>
              <a:srgbClr val="80FF00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4052283" y="5544056"/>
            <a:ext cx="230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/>
                <a:cs typeface="Arial"/>
              </a:rPr>
              <a:t>パラメトリック</a:t>
            </a:r>
            <a:r>
              <a:rPr lang="en-US" altLang="ja-JP" sz="1400" dirty="0" smtClean="0">
                <a:latin typeface="Arial"/>
                <a:cs typeface="Arial"/>
              </a:rPr>
              <a:t>X</a:t>
            </a:r>
            <a:r>
              <a:rPr lang="ja-JP" altLang="en-US" sz="1400" dirty="0" smtClean="0">
                <a:latin typeface="Arial"/>
                <a:cs typeface="Arial"/>
              </a:rPr>
              <a:t>線実験施設</a:t>
            </a:r>
            <a:endParaRPr kumimoji="1" lang="ja-JP" alt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アンジュレーター　</a:t>
            </a:r>
            <a:r>
              <a:rPr lang="en-US" altLang="ja-JP" dirty="0" smtClean="0">
                <a:latin typeface="Arial"/>
                <a:cs typeface="Arial"/>
              </a:rPr>
              <a:t>XU#MR0</a:t>
            </a:r>
            <a:endParaRPr lang="ja-JP" altLang="en-US" dirty="0">
              <a:latin typeface="Arial"/>
              <a:cs typeface="Arial"/>
            </a:endParaRPr>
          </a:p>
        </p:txBody>
      </p:sp>
      <p:pic>
        <p:nvPicPr>
          <p:cNvPr id="7" name="図 6" descr="アンジュレーター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3740"/>
            <a:ext cx="5123106" cy="3842329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922902" y="1800370"/>
          <a:ext cx="276389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49"/>
                <a:gridCol w="1381949"/>
              </a:tblGrid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Magnet material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NdFeB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Period length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=45 mm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Number of periods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Magnet length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5.4 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Maximum </a:t>
                      </a:r>
                      <a:r>
                        <a:rPr kumimoji="1" lang="en-US" altLang="ja-JP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2.64 </a:t>
                      </a:r>
                      <a:r>
                        <a:rPr kumimoji="1" lang="en-US" altLang="ja-JP" b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Maximum </a:t>
                      </a:r>
                      <a:r>
                        <a:rPr kumimoji="1" lang="en-US" altLang="ja-JP" b="0" i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1.11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52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Minimum gap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cm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57556" y="5903676"/>
            <a:ext cx="374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W=1,550</a:t>
            </a:r>
            <a:r>
              <a:rPr lang="en-US" altLang="ja-JP" sz="2000" dirty="0" smtClean="0">
                <a:latin typeface="Arial"/>
                <a:cs typeface="Arial"/>
              </a:rPr>
              <a:t>, </a:t>
            </a:r>
            <a:r>
              <a:rPr kumimoji="1" lang="en-US" altLang="ja-JP" sz="2000" dirty="0" smtClean="0">
                <a:latin typeface="Arial"/>
                <a:cs typeface="Arial"/>
              </a:rPr>
              <a:t>D=5,400</a:t>
            </a:r>
            <a:r>
              <a:rPr lang="en-US" altLang="ja-JP" sz="2000" dirty="0" smtClean="0">
                <a:latin typeface="Arial"/>
                <a:cs typeface="Arial"/>
              </a:rPr>
              <a:t>, H=2,580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2728" y="1090655"/>
            <a:ext cx="71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ial"/>
                <a:cs typeface="Arial"/>
              </a:rPr>
              <a:t>・</a:t>
            </a:r>
            <a:r>
              <a:rPr kumimoji="1" lang="en-US" altLang="ja-JP" sz="2400" dirty="0" smtClean="0">
                <a:latin typeface="Arial"/>
                <a:cs typeface="Arial"/>
              </a:rPr>
              <a:t> MR</a:t>
            </a:r>
            <a:r>
              <a:rPr kumimoji="1" lang="ja-JP" altLang="en-US" sz="2400" dirty="0" smtClean="0">
                <a:latin typeface="Arial"/>
                <a:cs typeface="Arial"/>
              </a:rPr>
              <a:t>放射光で使用されたものが</a:t>
            </a:r>
            <a:r>
              <a:rPr lang="en-US" altLang="ja-JP" sz="2400" dirty="0" smtClean="0">
                <a:latin typeface="Arial"/>
                <a:cs typeface="Arial"/>
              </a:rPr>
              <a:t>AR</a:t>
            </a:r>
            <a:r>
              <a:rPr lang="ja-JP" altLang="en-US" sz="2400" dirty="0" smtClean="0">
                <a:latin typeface="Arial"/>
                <a:cs typeface="Arial"/>
              </a:rPr>
              <a:t>北に保管中．</a:t>
            </a:r>
            <a:endParaRPr kumimoji="1" lang="ja-JP" alt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3" y="203200"/>
            <a:ext cx="8102600" cy="645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39253" y="6356350"/>
            <a:ext cx="149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土屋公央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87557" y="398420"/>
            <a:ext cx="980146" cy="66656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直角三角形 129"/>
          <p:cNvSpPr/>
          <p:nvPr/>
        </p:nvSpPr>
        <p:spPr>
          <a:xfrm>
            <a:off x="4267200" y="4953000"/>
            <a:ext cx="912812" cy="225425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1676400" y="2003426"/>
            <a:ext cx="1065214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3200400" y="1998000"/>
            <a:ext cx="4572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CD8D289-EE1C-4E45-8BCB-413AFD61BE1D}" type="slidenum">
              <a:rPr lang="ja-JP" altLang="en-US" smtClean="0"/>
              <a:pPr/>
              <a:t>29</a:t>
            </a:fld>
            <a:endParaRPr lang="ja-JP" altLang="en-US"/>
          </a:p>
        </p:txBody>
      </p:sp>
      <p:cxnSp>
        <p:nvCxnSpPr>
          <p:cNvPr id="134" name="直線コネクタ 133"/>
          <p:cNvCxnSpPr/>
          <p:nvPr/>
        </p:nvCxnSpPr>
        <p:spPr>
          <a:xfrm rot="5400000">
            <a:off x="153987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/>
          <p:cNvSpPr/>
          <p:nvPr/>
        </p:nvSpPr>
        <p:spPr>
          <a:xfrm>
            <a:off x="5410200" y="3349624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5638800" y="3349624"/>
            <a:ext cx="381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4724400" y="3358800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38" name="直線コネクタ 137"/>
          <p:cNvCxnSpPr/>
          <p:nvPr/>
        </p:nvCxnSpPr>
        <p:spPr>
          <a:xfrm flipV="1">
            <a:off x="381001" y="1390649"/>
            <a:ext cx="8229599" cy="31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rot="5400000">
            <a:off x="-835819" y="3906044"/>
            <a:ext cx="5027613" cy="31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rot="5400000">
            <a:off x="2135188" y="3905250"/>
            <a:ext cx="5027612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rot="5400000">
            <a:off x="3125787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rot="5400000">
            <a:off x="4116387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 rot="5400000">
            <a:off x="5106988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rot="5400000">
            <a:off x="-2132012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381000" y="1695450"/>
            <a:ext cx="8229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V="1">
            <a:off x="381001" y="6418263"/>
            <a:ext cx="822959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20"/>
          <p:cNvSpPr txBox="1">
            <a:spLocks noChangeArrowheads="1"/>
          </p:cNvSpPr>
          <p:nvPr/>
        </p:nvSpPr>
        <p:spPr bwMode="auto">
          <a:xfrm>
            <a:off x="533401" y="3276600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Calibri" charset="0"/>
              </a:rPr>
              <a:t>Phase2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148" name="テキスト ボックス 23"/>
          <p:cNvSpPr txBox="1">
            <a:spLocks noChangeArrowheads="1"/>
          </p:cNvSpPr>
          <p:nvPr/>
        </p:nvSpPr>
        <p:spPr bwMode="auto">
          <a:xfrm>
            <a:off x="19050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2009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49" name="テキスト ボックス 24"/>
          <p:cNvSpPr txBox="1">
            <a:spLocks noChangeArrowheads="1"/>
          </p:cNvSpPr>
          <p:nvPr/>
        </p:nvSpPr>
        <p:spPr bwMode="auto">
          <a:xfrm>
            <a:off x="28956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2010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50" name="テキスト ボックス 25"/>
          <p:cNvSpPr txBox="1">
            <a:spLocks noChangeArrowheads="1"/>
          </p:cNvSpPr>
          <p:nvPr/>
        </p:nvSpPr>
        <p:spPr bwMode="auto">
          <a:xfrm>
            <a:off x="38862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2011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51" name="テキスト ボックス 26"/>
          <p:cNvSpPr txBox="1">
            <a:spLocks noChangeArrowheads="1"/>
          </p:cNvSpPr>
          <p:nvPr/>
        </p:nvSpPr>
        <p:spPr bwMode="auto">
          <a:xfrm>
            <a:off x="48768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2012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52" name="テキスト ボックス 27"/>
          <p:cNvSpPr txBox="1">
            <a:spLocks noChangeArrowheads="1"/>
          </p:cNvSpPr>
          <p:nvPr/>
        </p:nvSpPr>
        <p:spPr bwMode="auto">
          <a:xfrm>
            <a:off x="58674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2013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53" name="テキスト ボックス 28"/>
          <p:cNvSpPr txBox="1">
            <a:spLocks noChangeArrowheads="1"/>
          </p:cNvSpPr>
          <p:nvPr/>
        </p:nvSpPr>
        <p:spPr bwMode="auto">
          <a:xfrm>
            <a:off x="68580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2014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54" name="テキスト ボックス 38"/>
          <p:cNvSpPr txBox="1">
            <a:spLocks noChangeArrowheads="1"/>
          </p:cNvSpPr>
          <p:nvPr/>
        </p:nvSpPr>
        <p:spPr bwMode="auto">
          <a:xfrm>
            <a:off x="4570412" y="3025774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latin typeface="13" charset="-128"/>
                <a:ea typeface="13" charset="-128"/>
                <a:cs typeface="13" charset="-128"/>
              </a:rPr>
              <a:t>Jacket</a:t>
            </a:r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装荷</a:t>
            </a:r>
          </a:p>
        </p:txBody>
      </p:sp>
      <p:sp>
        <p:nvSpPr>
          <p:cNvPr id="155" name="テキスト ボックス 40"/>
          <p:cNvSpPr txBox="1">
            <a:spLocks noChangeArrowheads="1"/>
          </p:cNvSpPr>
          <p:nvPr/>
        </p:nvSpPr>
        <p:spPr bwMode="auto">
          <a:xfrm>
            <a:off x="5562600" y="3301999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sp>
        <p:nvSpPr>
          <p:cNvPr id="156" name="正方形/長方形 155"/>
          <p:cNvSpPr/>
          <p:nvPr/>
        </p:nvSpPr>
        <p:spPr>
          <a:xfrm>
            <a:off x="3733800" y="3359150"/>
            <a:ext cx="1065214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7" name="テキスト ボックス 36"/>
          <p:cNvSpPr txBox="1">
            <a:spLocks noChangeArrowheads="1"/>
          </p:cNvSpPr>
          <p:nvPr/>
        </p:nvSpPr>
        <p:spPr bwMode="auto">
          <a:xfrm>
            <a:off x="3886200" y="3301999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縦測定</a:t>
            </a:r>
          </a:p>
        </p:txBody>
      </p:sp>
      <p:sp>
        <p:nvSpPr>
          <p:cNvPr id="158" name="テキスト ボックス 46"/>
          <p:cNvSpPr txBox="1">
            <a:spLocks noChangeArrowheads="1"/>
          </p:cNvSpPr>
          <p:nvPr/>
        </p:nvSpPr>
        <p:spPr bwMode="auto">
          <a:xfrm>
            <a:off x="5334000" y="3025774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高圧ガス施設検査</a:t>
            </a:r>
          </a:p>
        </p:txBody>
      </p:sp>
      <p:cxnSp>
        <p:nvCxnSpPr>
          <p:cNvPr id="159" name="直線コネクタ 158"/>
          <p:cNvCxnSpPr/>
          <p:nvPr/>
        </p:nvCxnSpPr>
        <p:spPr>
          <a:xfrm rot="5400000">
            <a:off x="1144587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正方形/長方形 159"/>
          <p:cNvSpPr/>
          <p:nvPr/>
        </p:nvSpPr>
        <p:spPr>
          <a:xfrm>
            <a:off x="5027611" y="3352800"/>
            <a:ext cx="382590" cy="225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1" name="テキスト ボックス 47"/>
          <p:cNvSpPr txBox="1">
            <a:spLocks noChangeArrowheads="1"/>
          </p:cNvSpPr>
          <p:nvPr/>
        </p:nvSpPr>
        <p:spPr bwMode="auto">
          <a:xfrm>
            <a:off x="4876800" y="3301999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組込み</a:t>
            </a:r>
          </a:p>
        </p:txBody>
      </p:sp>
      <p:sp>
        <p:nvSpPr>
          <p:cNvPr id="162" name="正方形/長方形 161"/>
          <p:cNvSpPr/>
          <p:nvPr/>
        </p:nvSpPr>
        <p:spPr>
          <a:xfrm>
            <a:off x="2438400" y="3355975"/>
            <a:ext cx="1219200" cy="22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3" name="テキスト ボックス 30"/>
          <p:cNvSpPr txBox="1">
            <a:spLocks noChangeArrowheads="1"/>
          </p:cNvSpPr>
          <p:nvPr/>
        </p:nvSpPr>
        <p:spPr bwMode="auto">
          <a:xfrm>
            <a:off x="2590800" y="33051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>
                <a:latin typeface="13" charset="-128"/>
                <a:ea typeface="13" charset="-128"/>
                <a:cs typeface="13" charset="-128"/>
              </a:rPr>
              <a:t>9</a:t>
            </a:r>
            <a:r>
              <a:rPr lang="ja-JP" altLang="en-US" sz="1200" b="1" dirty="0">
                <a:latin typeface="13" charset="-128"/>
                <a:ea typeface="13" charset="-128"/>
                <a:cs typeface="13" charset="-128"/>
              </a:rPr>
              <a:t>空洞の製造</a:t>
            </a:r>
          </a:p>
        </p:txBody>
      </p:sp>
      <p:sp>
        <p:nvSpPr>
          <p:cNvPr id="164" name="テキスト ボックス 77"/>
          <p:cNvSpPr txBox="1">
            <a:spLocks noChangeArrowheads="1"/>
          </p:cNvSpPr>
          <p:nvPr/>
        </p:nvSpPr>
        <p:spPr bwMode="auto">
          <a:xfrm>
            <a:off x="3200400" y="5883275"/>
            <a:ext cx="53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製造</a:t>
            </a:r>
          </a:p>
        </p:txBody>
      </p:sp>
      <p:sp>
        <p:nvSpPr>
          <p:cNvPr id="165" name="二等辺三角形 164"/>
          <p:cNvSpPr/>
          <p:nvPr/>
        </p:nvSpPr>
        <p:spPr>
          <a:xfrm flipV="1">
            <a:off x="2786062" y="6035675"/>
            <a:ext cx="107950" cy="968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6" name="テキスト ボックス 77"/>
          <p:cNvSpPr txBox="1">
            <a:spLocks noChangeArrowheads="1"/>
          </p:cNvSpPr>
          <p:nvPr/>
        </p:nvSpPr>
        <p:spPr bwMode="auto">
          <a:xfrm>
            <a:off x="1982787" y="5911850"/>
            <a:ext cx="1065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dirty="0" smtClean="0">
                <a:latin typeface="13" charset="-128"/>
                <a:ea typeface="13" charset="-128"/>
                <a:cs typeface="13" charset="-128"/>
              </a:rPr>
              <a:t>EBW </a:t>
            </a:r>
            <a:r>
              <a:rPr lang="ja-JP" altLang="en-US" sz="1200" dirty="0" smtClean="0">
                <a:latin typeface="13" charset="-128"/>
                <a:ea typeface="13" charset="-128"/>
                <a:cs typeface="13" charset="-128"/>
              </a:rPr>
              <a:t>契約</a:t>
            </a:r>
            <a:endParaRPr lang="ja-JP" altLang="en-US" sz="1200" dirty="0">
              <a:latin typeface="13" charset="-128"/>
              <a:ea typeface="13" charset="-128"/>
              <a:cs typeface="13" charset="-128"/>
            </a:endParaRPr>
          </a:p>
        </p:txBody>
      </p:sp>
      <p:sp>
        <p:nvSpPr>
          <p:cNvPr id="167" name="テキスト ボックス 77"/>
          <p:cNvSpPr txBox="1">
            <a:spLocks noChangeArrowheads="1"/>
          </p:cNvSpPr>
          <p:nvPr/>
        </p:nvSpPr>
        <p:spPr bwMode="auto">
          <a:xfrm>
            <a:off x="3813175" y="5883275"/>
            <a:ext cx="106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据付・調整</a:t>
            </a:r>
          </a:p>
        </p:txBody>
      </p:sp>
      <p:sp>
        <p:nvSpPr>
          <p:cNvPr id="168" name="テキスト ボックス 23"/>
          <p:cNvSpPr txBox="1">
            <a:spLocks noChangeArrowheads="1"/>
          </p:cNvSpPr>
          <p:nvPr/>
        </p:nvSpPr>
        <p:spPr bwMode="auto">
          <a:xfrm>
            <a:off x="762000" y="131445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Calibri" charset="0"/>
              </a:rPr>
              <a:t>C</a:t>
            </a:r>
            <a:r>
              <a:rPr lang="en-US" altLang="ja-JP" sz="2000" b="1" dirty="0" smtClean="0">
                <a:latin typeface="Calibri" charset="0"/>
              </a:rPr>
              <a:t>Y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4265614" y="5562600"/>
            <a:ext cx="1752596" cy="200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0" name="テキスト ボックス 21"/>
          <p:cNvSpPr txBox="1">
            <a:spLocks noChangeArrowheads="1"/>
          </p:cNvSpPr>
          <p:nvPr/>
        </p:nvSpPr>
        <p:spPr bwMode="auto">
          <a:xfrm>
            <a:off x="381001" y="5407025"/>
            <a:ext cx="1141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400" dirty="0">
                <a:latin typeface="Calibri" charset="0"/>
              </a:rPr>
              <a:t>空洞試作</a:t>
            </a:r>
          </a:p>
        </p:txBody>
      </p:sp>
      <p:cxnSp>
        <p:nvCxnSpPr>
          <p:cNvPr id="171" name="直線矢印コネクタ 170"/>
          <p:cNvCxnSpPr/>
          <p:nvPr/>
        </p:nvCxnSpPr>
        <p:spPr>
          <a:xfrm flipV="1">
            <a:off x="2892425" y="6188075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71"/>
          <p:cNvCxnSpPr/>
          <p:nvPr/>
        </p:nvCxnSpPr>
        <p:spPr>
          <a:xfrm>
            <a:off x="3960812" y="6188075"/>
            <a:ext cx="306388" cy="1588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正方形/長方形 172"/>
          <p:cNvSpPr/>
          <p:nvPr/>
        </p:nvSpPr>
        <p:spPr>
          <a:xfrm>
            <a:off x="2362200" y="4953000"/>
            <a:ext cx="1905000" cy="228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4" name="テキスト ボックス 21"/>
          <p:cNvSpPr txBox="1">
            <a:spLocks noChangeArrowheads="1"/>
          </p:cNvSpPr>
          <p:nvPr/>
        </p:nvSpPr>
        <p:spPr bwMode="auto">
          <a:xfrm>
            <a:off x="381001" y="4873625"/>
            <a:ext cx="129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400" dirty="0">
                <a:latin typeface="Calibri" charset="0"/>
              </a:rPr>
              <a:t>空洞製作</a:t>
            </a:r>
            <a:r>
              <a:rPr lang="en-US" altLang="ja-JP" sz="1400" dirty="0">
                <a:latin typeface="Calibri" charset="0"/>
              </a:rPr>
              <a:t>R&amp;D</a:t>
            </a:r>
            <a:endParaRPr lang="ja-JP" altLang="en-US" sz="1400" dirty="0">
              <a:latin typeface="Calibri" charset="0"/>
            </a:endParaRPr>
          </a:p>
        </p:txBody>
      </p:sp>
      <p:cxnSp>
        <p:nvCxnSpPr>
          <p:cNvPr id="175" name="直線矢印コネクタ 174"/>
          <p:cNvCxnSpPr/>
          <p:nvPr/>
        </p:nvCxnSpPr>
        <p:spPr>
          <a:xfrm rot="16200000" flipH="1">
            <a:off x="4077493" y="5220493"/>
            <a:ext cx="381000" cy="303213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82"/>
          <p:cNvSpPr txBox="1">
            <a:spLocks noChangeArrowheads="1"/>
          </p:cNvSpPr>
          <p:nvPr/>
        </p:nvSpPr>
        <p:spPr bwMode="auto">
          <a:xfrm>
            <a:off x="4649788" y="5501015"/>
            <a:ext cx="1141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企業</a:t>
            </a:r>
            <a:r>
              <a:rPr lang="en-US" altLang="ja-JP" sz="1400" dirty="0" smtClean="0">
                <a:solidFill>
                  <a:schemeClr val="bg1"/>
                </a:solidFill>
              </a:rPr>
              <a:t>+KEK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77" name="TextBox 83"/>
          <p:cNvSpPr txBox="1">
            <a:spLocks noChangeArrowheads="1"/>
          </p:cNvSpPr>
          <p:nvPr/>
        </p:nvSpPr>
        <p:spPr bwMode="auto">
          <a:xfrm>
            <a:off x="2057400" y="4876800"/>
            <a:ext cx="2971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/>
              <a:t>EBW</a:t>
            </a:r>
            <a:r>
              <a:rPr lang="ja-JP" altLang="en-US" sz="1400" dirty="0" smtClean="0"/>
              <a:t>条件出し，継手，治</a:t>
            </a:r>
            <a:r>
              <a:rPr lang="ja-JP" altLang="en-US" sz="1400" dirty="0"/>
              <a:t>具</a:t>
            </a:r>
            <a:r>
              <a:rPr lang="ja-JP" altLang="en-US" sz="1400" dirty="0" smtClean="0"/>
              <a:t>設計等</a:t>
            </a:r>
            <a:endParaRPr lang="ja-JP" altLang="en-US" sz="1400" dirty="0"/>
          </a:p>
        </p:txBody>
      </p:sp>
      <p:cxnSp>
        <p:nvCxnSpPr>
          <p:cNvPr id="178" name="直線コネクタ 177"/>
          <p:cNvCxnSpPr/>
          <p:nvPr/>
        </p:nvCxnSpPr>
        <p:spPr>
          <a:xfrm rot="5400000">
            <a:off x="6095999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28"/>
          <p:cNvSpPr txBox="1">
            <a:spLocks noChangeArrowheads="1"/>
          </p:cNvSpPr>
          <p:nvPr/>
        </p:nvSpPr>
        <p:spPr bwMode="auto">
          <a:xfrm>
            <a:off x="7773988" y="1295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Calibri" charset="0"/>
              </a:rPr>
              <a:t>2015</a:t>
            </a:r>
            <a:endParaRPr lang="ja-JP" altLang="en-US" sz="2000" b="1" dirty="0">
              <a:latin typeface="Calibri" charset="0"/>
            </a:endParaRPr>
          </a:p>
        </p:txBody>
      </p:sp>
      <p:sp>
        <p:nvSpPr>
          <p:cNvPr id="180" name="テキスト ボックス 20"/>
          <p:cNvSpPr txBox="1">
            <a:spLocks noChangeArrowheads="1"/>
          </p:cNvSpPr>
          <p:nvPr/>
        </p:nvSpPr>
        <p:spPr bwMode="auto">
          <a:xfrm>
            <a:off x="1676400" y="3276600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libri" charset="0"/>
              </a:rPr>
              <a:t>CM1</a:t>
            </a:r>
            <a:endParaRPr lang="ja-JP" alt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81" name="直角三角形 180"/>
          <p:cNvSpPr/>
          <p:nvPr/>
        </p:nvSpPr>
        <p:spPr>
          <a:xfrm flipH="1">
            <a:off x="4572000" y="3359151"/>
            <a:ext cx="227014" cy="22224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6400800" y="3897313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3" name="正方形/長方形 182"/>
          <p:cNvSpPr/>
          <p:nvPr/>
        </p:nvSpPr>
        <p:spPr>
          <a:xfrm>
            <a:off x="5715000" y="3897313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" name="正方形/長方形 183"/>
          <p:cNvSpPr/>
          <p:nvPr/>
        </p:nvSpPr>
        <p:spPr>
          <a:xfrm>
            <a:off x="4724400" y="3900489"/>
            <a:ext cx="1065214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5" name="テキスト ボックス 36"/>
          <p:cNvSpPr txBox="1">
            <a:spLocks noChangeArrowheads="1"/>
          </p:cNvSpPr>
          <p:nvPr/>
        </p:nvSpPr>
        <p:spPr bwMode="auto">
          <a:xfrm>
            <a:off x="4876800" y="3849688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rgbClr val="FFFFFF"/>
                </a:solidFill>
                <a:latin typeface="13" charset="-128"/>
                <a:ea typeface="13" charset="-128"/>
                <a:cs typeface="13" charset="-128"/>
              </a:rPr>
              <a:t>縦測定</a:t>
            </a:r>
          </a:p>
        </p:txBody>
      </p:sp>
      <p:sp>
        <p:nvSpPr>
          <p:cNvPr id="186" name="正方形/長方形 185"/>
          <p:cNvSpPr/>
          <p:nvPr/>
        </p:nvSpPr>
        <p:spPr>
          <a:xfrm>
            <a:off x="6018211" y="3900489"/>
            <a:ext cx="382590" cy="222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7" name="テキスト ボックス 47"/>
          <p:cNvSpPr txBox="1">
            <a:spLocks noChangeArrowheads="1"/>
          </p:cNvSpPr>
          <p:nvPr/>
        </p:nvSpPr>
        <p:spPr bwMode="auto">
          <a:xfrm>
            <a:off x="5867400" y="3849688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組込み</a:t>
            </a:r>
          </a:p>
        </p:txBody>
      </p:sp>
      <p:sp>
        <p:nvSpPr>
          <p:cNvPr id="188" name="正方形/長方形 187"/>
          <p:cNvSpPr/>
          <p:nvPr/>
        </p:nvSpPr>
        <p:spPr>
          <a:xfrm>
            <a:off x="3429000" y="3900488"/>
            <a:ext cx="1219200" cy="22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9" name="テキスト ボックス 30"/>
          <p:cNvSpPr txBox="1">
            <a:spLocks noChangeArrowheads="1"/>
          </p:cNvSpPr>
          <p:nvPr/>
        </p:nvSpPr>
        <p:spPr bwMode="auto">
          <a:xfrm>
            <a:off x="3581400" y="384968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 smtClean="0">
                <a:latin typeface="13" charset="-128"/>
                <a:ea typeface="13" charset="-128"/>
                <a:cs typeface="13" charset="-128"/>
              </a:rPr>
              <a:t>8</a:t>
            </a:r>
            <a:r>
              <a:rPr lang="ja-JP" altLang="en-US" sz="1200" b="1" dirty="0" smtClean="0">
                <a:latin typeface="13" charset="-128"/>
                <a:ea typeface="13" charset="-128"/>
                <a:cs typeface="13" charset="-128"/>
              </a:rPr>
              <a:t>空洞</a:t>
            </a:r>
            <a:r>
              <a:rPr lang="ja-JP" altLang="en-US" sz="1200" b="1" dirty="0">
                <a:latin typeface="13" charset="-128"/>
                <a:ea typeface="13" charset="-128"/>
                <a:cs typeface="13" charset="-128"/>
              </a:rPr>
              <a:t>の製造</a:t>
            </a:r>
          </a:p>
        </p:txBody>
      </p:sp>
      <p:sp>
        <p:nvSpPr>
          <p:cNvPr id="190" name="テキスト ボックス 20"/>
          <p:cNvSpPr txBox="1">
            <a:spLocks noChangeArrowheads="1"/>
          </p:cNvSpPr>
          <p:nvPr/>
        </p:nvSpPr>
        <p:spPr bwMode="auto">
          <a:xfrm>
            <a:off x="2667000" y="38211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libri" charset="0"/>
              </a:rPr>
              <a:t>CM2</a:t>
            </a:r>
            <a:endParaRPr lang="ja-JP" alt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91" name="直角三角形 190"/>
          <p:cNvSpPr/>
          <p:nvPr/>
        </p:nvSpPr>
        <p:spPr>
          <a:xfrm flipH="1">
            <a:off x="5562600" y="3900489"/>
            <a:ext cx="227014" cy="22224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正方形/長方形 191"/>
          <p:cNvSpPr/>
          <p:nvPr/>
        </p:nvSpPr>
        <p:spPr>
          <a:xfrm>
            <a:off x="6705600" y="4430713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5715000" y="4433889"/>
            <a:ext cx="1065214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4" name="テキスト ボックス 36"/>
          <p:cNvSpPr txBox="1">
            <a:spLocks noChangeArrowheads="1"/>
          </p:cNvSpPr>
          <p:nvPr/>
        </p:nvSpPr>
        <p:spPr bwMode="auto">
          <a:xfrm>
            <a:off x="5867400" y="4383088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rgbClr val="FFFFFF"/>
                </a:solidFill>
                <a:latin typeface="13" charset="-128"/>
                <a:ea typeface="13" charset="-128"/>
                <a:cs typeface="13" charset="-128"/>
              </a:rPr>
              <a:t>縦測定</a:t>
            </a:r>
          </a:p>
        </p:txBody>
      </p:sp>
      <p:sp>
        <p:nvSpPr>
          <p:cNvPr id="195" name="正方形/長方形 194"/>
          <p:cNvSpPr/>
          <p:nvPr/>
        </p:nvSpPr>
        <p:spPr>
          <a:xfrm>
            <a:off x="4419600" y="4433888"/>
            <a:ext cx="1219200" cy="22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6" name="テキスト ボックス 30"/>
          <p:cNvSpPr txBox="1">
            <a:spLocks noChangeArrowheads="1"/>
          </p:cNvSpPr>
          <p:nvPr/>
        </p:nvSpPr>
        <p:spPr bwMode="auto">
          <a:xfrm>
            <a:off x="4419600" y="4383088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 smtClean="0">
                <a:latin typeface="13" charset="-128"/>
                <a:ea typeface="13" charset="-128"/>
                <a:cs typeface="13" charset="-128"/>
              </a:rPr>
              <a:t>4+5</a:t>
            </a:r>
            <a:r>
              <a:rPr lang="ja-JP" altLang="en-US" sz="1200" b="1" dirty="0" smtClean="0">
                <a:latin typeface="13" charset="-128"/>
                <a:ea typeface="13" charset="-128"/>
                <a:cs typeface="13" charset="-128"/>
              </a:rPr>
              <a:t>空洞</a:t>
            </a:r>
            <a:r>
              <a:rPr lang="ja-JP" altLang="en-US" sz="1200" b="1" dirty="0">
                <a:latin typeface="13" charset="-128"/>
                <a:ea typeface="13" charset="-128"/>
                <a:cs typeface="13" charset="-128"/>
              </a:rPr>
              <a:t>の製造</a:t>
            </a:r>
          </a:p>
        </p:txBody>
      </p:sp>
      <p:sp>
        <p:nvSpPr>
          <p:cNvPr id="197" name="テキスト ボックス 20"/>
          <p:cNvSpPr txBox="1">
            <a:spLocks noChangeArrowheads="1"/>
          </p:cNvSpPr>
          <p:nvPr/>
        </p:nvSpPr>
        <p:spPr bwMode="auto">
          <a:xfrm>
            <a:off x="3657600" y="43545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libri" charset="0"/>
              </a:rPr>
              <a:t>CM3</a:t>
            </a:r>
            <a:endParaRPr lang="ja-JP" alt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98" name="直角三角形 197"/>
          <p:cNvSpPr/>
          <p:nvPr/>
        </p:nvSpPr>
        <p:spPr>
          <a:xfrm flipH="1">
            <a:off x="6553200" y="4433889"/>
            <a:ext cx="227014" cy="22224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/>
          <p:cNvSpPr/>
          <p:nvPr/>
        </p:nvSpPr>
        <p:spPr>
          <a:xfrm>
            <a:off x="6629400" y="3895350"/>
            <a:ext cx="381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0" name="テキスト ボックス 40"/>
          <p:cNvSpPr txBox="1">
            <a:spLocks noChangeArrowheads="1"/>
          </p:cNvSpPr>
          <p:nvPr/>
        </p:nvSpPr>
        <p:spPr bwMode="auto">
          <a:xfrm>
            <a:off x="6553200" y="386715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sp>
        <p:nvSpPr>
          <p:cNvPr id="201" name="テキスト ボックス 20"/>
          <p:cNvSpPr txBox="1">
            <a:spLocks noChangeArrowheads="1"/>
          </p:cNvSpPr>
          <p:nvPr/>
        </p:nvSpPr>
        <p:spPr bwMode="auto">
          <a:xfrm>
            <a:off x="533399" y="1924050"/>
            <a:ext cx="1217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latin typeface="Calibri" charset="0"/>
              </a:rPr>
              <a:t>S1 Global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202" name="テキスト ボックス 20"/>
          <p:cNvSpPr txBox="1">
            <a:spLocks noChangeArrowheads="1"/>
          </p:cNvSpPr>
          <p:nvPr/>
        </p:nvSpPr>
        <p:spPr bwMode="auto">
          <a:xfrm>
            <a:off x="457200" y="2557046"/>
            <a:ext cx="1217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600" dirty="0" smtClean="0">
                <a:latin typeface="Calibri" charset="0"/>
              </a:rPr>
              <a:t>量子ビーム</a:t>
            </a:r>
            <a:endParaRPr lang="ja-JP" altLang="en-US" sz="1600" dirty="0">
              <a:latin typeface="Calibri" charset="0"/>
            </a:endParaRPr>
          </a:p>
        </p:txBody>
      </p:sp>
      <p:sp>
        <p:nvSpPr>
          <p:cNvPr id="203" name="テキスト ボックス 40"/>
          <p:cNvSpPr txBox="1">
            <a:spLocks noChangeArrowheads="1"/>
          </p:cNvSpPr>
          <p:nvPr/>
        </p:nvSpPr>
        <p:spPr bwMode="auto">
          <a:xfrm>
            <a:off x="7772400" y="440055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cxnSp>
        <p:nvCxnSpPr>
          <p:cNvPr id="204" name="直線矢印コネクタ 203"/>
          <p:cNvCxnSpPr/>
          <p:nvPr/>
        </p:nvCxnSpPr>
        <p:spPr>
          <a:xfrm rot="5400000">
            <a:off x="4783138" y="3389312"/>
            <a:ext cx="1865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直線矢印コネクタ 204"/>
          <p:cNvCxnSpPr/>
          <p:nvPr/>
        </p:nvCxnSpPr>
        <p:spPr>
          <a:xfrm rot="5400000">
            <a:off x="5392738" y="3347242"/>
            <a:ext cx="1865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 rot="5400000" flipH="1" flipV="1">
            <a:off x="4138610" y="5848355"/>
            <a:ext cx="411164" cy="157153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rot="5400000" flipH="1" flipV="1">
            <a:off x="5621342" y="4965705"/>
            <a:ext cx="868365" cy="385756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38"/>
          <p:cNvSpPr txBox="1">
            <a:spLocks noChangeArrowheads="1"/>
          </p:cNvSpPr>
          <p:nvPr/>
        </p:nvSpPr>
        <p:spPr bwMode="auto">
          <a:xfrm>
            <a:off x="2133600" y="169545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latin typeface="13" charset="-128"/>
                <a:ea typeface="13" charset="-128"/>
                <a:cs typeface="13" charset="-128"/>
              </a:rPr>
              <a:t>Jacket</a:t>
            </a:r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装荷</a:t>
            </a:r>
          </a:p>
        </p:txBody>
      </p:sp>
      <p:sp>
        <p:nvSpPr>
          <p:cNvPr id="209" name="テキスト ボックス 40"/>
          <p:cNvSpPr txBox="1">
            <a:spLocks noChangeArrowheads="1"/>
          </p:cNvSpPr>
          <p:nvPr/>
        </p:nvSpPr>
        <p:spPr bwMode="auto">
          <a:xfrm>
            <a:off x="3200400" y="195262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sp>
        <p:nvSpPr>
          <p:cNvPr id="210" name="テキスト ボックス 36"/>
          <p:cNvSpPr txBox="1">
            <a:spLocks noChangeArrowheads="1"/>
          </p:cNvSpPr>
          <p:nvPr/>
        </p:nvSpPr>
        <p:spPr bwMode="auto">
          <a:xfrm>
            <a:off x="1752600" y="1981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縦測定</a:t>
            </a:r>
          </a:p>
        </p:txBody>
      </p:sp>
      <p:sp>
        <p:nvSpPr>
          <p:cNvPr id="211" name="直角三角形 210"/>
          <p:cNvSpPr/>
          <p:nvPr/>
        </p:nvSpPr>
        <p:spPr>
          <a:xfrm flipH="1">
            <a:off x="2362200" y="2003426"/>
            <a:ext cx="227014" cy="22224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/>
          <p:cNvSpPr/>
          <p:nvPr/>
        </p:nvSpPr>
        <p:spPr>
          <a:xfrm>
            <a:off x="2590800" y="2000250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3" name="正方形/長方形 212"/>
          <p:cNvSpPr/>
          <p:nvPr/>
        </p:nvSpPr>
        <p:spPr>
          <a:xfrm>
            <a:off x="2743201" y="2003426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4" name="テキスト ボックス 47"/>
          <p:cNvSpPr txBox="1">
            <a:spLocks noChangeArrowheads="1"/>
          </p:cNvSpPr>
          <p:nvPr/>
        </p:nvSpPr>
        <p:spPr bwMode="auto">
          <a:xfrm>
            <a:off x="2667000" y="1952625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組込み</a:t>
            </a:r>
          </a:p>
        </p:txBody>
      </p:sp>
      <p:cxnSp>
        <p:nvCxnSpPr>
          <p:cNvPr id="215" name="直線矢印コネクタ 214"/>
          <p:cNvCxnSpPr/>
          <p:nvPr/>
        </p:nvCxnSpPr>
        <p:spPr>
          <a:xfrm rot="5400000">
            <a:off x="2497932" y="2016918"/>
            <a:ext cx="1865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正方形/長方形 215"/>
          <p:cNvSpPr/>
          <p:nvPr/>
        </p:nvSpPr>
        <p:spPr>
          <a:xfrm>
            <a:off x="2514600" y="2617371"/>
            <a:ext cx="685800" cy="22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7" name="テキスト ボックス 30"/>
          <p:cNvSpPr txBox="1">
            <a:spLocks noChangeArrowheads="1"/>
          </p:cNvSpPr>
          <p:nvPr/>
        </p:nvSpPr>
        <p:spPr bwMode="auto">
          <a:xfrm>
            <a:off x="2209800" y="2565797"/>
            <a:ext cx="1146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 smtClean="0">
                <a:latin typeface="13" charset="-128"/>
                <a:ea typeface="13" charset="-128"/>
                <a:cs typeface="13" charset="-128"/>
              </a:rPr>
              <a:t>2</a:t>
            </a:r>
            <a:r>
              <a:rPr lang="ja-JP" altLang="en-US" sz="1200" b="1" dirty="0" smtClean="0">
                <a:latin typeface="13" charset="-128"/>
                <a:ea typeface="13" charset="-128"/>
                <a:cs typeface="13" charset="-128"/>
              </a:rPr>
              <a:t>空洞</a:t>
            </a:r>
            <a:r>
              <a:rPr lang="ja-JP" altLang="en-US" sz="1200" b="1" dirty="0">
                <a:latin typeface="13" charset="-128"/>
                <a:ea typeface="13" charset="-128"/>
                <a:cs typeface="13" charset="-128"/>
              </a:rPr>
              <a:t>の製造</a:t>
            </a:r>
          </a:p>
        </p:txBody>
      </p:sp>
      <p:sp>
        <p:nvSpPr>
          <p:cNvPr id="218" name="正方形/長方形 217"/>
          <p:cNvSpPr/>
          <p:nvPr/>
        </p:nvSpPr>
        <p:spPr>
          <a:xfrm>
            <a:off x="3200400" y="2617372"/>
            <a:ext cx="457200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9" name="テキスト ボックス 36"/>
          <p:cNvSpPr txBox="1">
            <a:spLocks noChangeArrowheads="1"/>
          </p:cNvSpPr>
          <p:nvPr/>
        </p:nvSpPr>
        <p:spPr bwMode="auto">
          <a:xfrm>
            <a:off x="3124200" y="2566571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縦測定</a:t>
            </a:r>
          </a:p>
        </p:txBody>
      </p:sp>
      <p:sp>
        <p:nvSpPr>
          <p:cNvPr id="220" name="正方形/長方形 219"/>
          <p:cNvSpPr/>
          <p:nvPr/>
        </p:nvSpPr>
        <p:spPr>
          <a:xfrm>
            <a:off x="3657600" y="2614196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1" name="正方形/長方形 220"/>
          <p:cNvSpPr/>
          <p:nvPr/>
        </p:nvSpPr>
        <p:spPr>
          <a:xfrm>
            <a:off x="4572000" y="2611946"/>
            <a:ext cx="4572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2" name="テキスト ボックス 40"/>
          <p:cNvSpPr txBox="1">
            <a:spLocks noChangeArrowheads="1"/>
          </p:cNvSpPr>
          <p:nvPr/>
        </p:nvSpPr>
        <p:spPr bwMode="auto">
          <a:xfrm>
            <a:off x="4572000" y="2566571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sp>
        <p:nvSpPr>
          <p:cNvPr id="223" name="正方形/長方形 222"/>
          <p:cNvSpPr/>
          <p:nvPr/>
        </p:nvSpPr>
        <p:spPr>
          <a:xfrm>
            <a:off x="3962400" y="2612396"/>
            <a:ext cx="611189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4" name="テキスト ボックス 47"/>
          <p:cNvSpPr txBox="1">
            <a:spLocks noChangeArrowheads="1"/>
          </p:cNvSpPr>
          <p:nvPr/>
        </p:nvSpPr>
        <p:spPr bwMode="auto">
          <a:xfrm>
            <a:off x="3963990" y="2566571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組込み</a:t>
            </a:r>
          </a:p>
        </p:txBody>
      </p:sp>
      <p:cxnSp>
        <p:nvCxnSpPr>
          <p:cNvPr id="225" name="直線矢印コネクタ 224"/>
          <p:cNvCxnSpPr/>
          <p:nvPr/>
        </p:nvCxnSpPr>
        <p:spPr>
          <a:xfrm rot="16200000" flipH="1">
            <a:off x="4092575" y="3905250"/>
            <a:ext cx="804865" cy="15081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正方形/長方形 225"/>
          <p:cNvSpPr/>
          <p:nvPr/>
        </p:nvSpPr>
        <p:spPr>
          <a:xfrm>
            <a:off x="381000" y="381000"/>
            <a:ext cx="8229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TextBox 104"/>
          <p:cNvSpPr txBox="1"/>
          <p:nvPr/>
        </p:nvSpPr>
        <p:spPr>
          <a:xfrm>
            <a:off x="3374209" y="405824"/>
            <a:ext cx="3152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Calibri" charset="0"/>
              </a:rPr>
              <a:t>STF </a:t>
            </a:r>
            <a:r>
              <a:rPr lang="ja-JP" altLang="en-US" sz="3200" dirty="0" smtClean="0">
                <a:solidFill>
                  <a:schemeClr val="bg1"/>
                </a:solidFill>
                <a:latin typeface="Calibri" charset="0"/>
              </a:rPr>
              <a:t>長期計画</a:t>
            </a:r>
            <a:r>
              <a:rPr lang="en-US" altLang="ja-JP" sz="3200" dirty="0" smtClean="0">
                <a:solidFill>
                  <a:schemeClr val="bg1"/>
                </a:solidFill>
                <a:latin typeface="Calibri" charset="0"/>
              </a:rPr>
              <a:t>(</a:t>
            </a:r>
            <a:r>
              <a:rPr lang="ja-JP" altLang="en-US" sz="3200" dirty="0" smtClean="0">
                <a:solidFill>
                  <a:schemeClr val="bg1"/>
                </a:solidFill>
                <a:latin typeface="Calibri" charset="0"/>
              </a:rPr>
              <a:t>案</a:t>
            </a:r>
            <a:r>
              <a:rPr lang="en-US" altLang="ja-JP" sz="3200" dirty="0" smtClean="0">
                <a:solidFill>
                  <a:schemeClr val="bg1"/>
                </a:solidFill>
                <a:latin typeface="Calibri" charset="0"/>
              </a:rPr>
              <a:t>)</a:t>
            </a:r>
            <a:endParaRPr lang="ja-JP" altLang="en-US" sz="3200" dirty="0" smtClean="0">
              <a:solidFill>
                <a:schemeClr val="bg1"/>
              </a:solidFill>
              <a:latin typeface="Calibri" charset="0"/>
            </a:endParaRPr>
          </a:p>
          <a:p>
            <a:endParaRPr kumimoji="1" lang="ja-JP" altLang="en-US" dirty="0"/>
          </a:p>
        </p:txBody>
      </p:sp>
      <p:cxnSp>
        <p:nvCxnSpPr>
          <p:cNvPr id="228" name="直線矢印コネクタ 227"/>
          <p:cNvCxnSpPr/>
          <p:nvPr/>
        </p:nvCxnSpPr>
        <p:spPr>
          <a:xfrm rot="10800000" flipH="1" flipV="1">
            <a:off x="3352801" y="2761830"/>
            <a:ext cx="227011" cy="120056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直線矢印コネクタ 228"/>
          <p:cNvCxnSpPr/>
          <p:nvPr/>
        </p:nvCxnSpPr>
        <p:spPr>
          <a:xfrm rot="10800000" flipH="1" flipV="1">
            <a:off x="2286001" y="2209800"/>
            <a:ext cx="227011" cy="120056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テキスト ボックス 21"/>
          <p:cNvSpPr txBox="1">
            <a:spLocks noChangeArrowheads="1"/>
          </p:cNvSpPr>
          <p:nvPr/>
        </p:nvSpPr>
        <p:spPr bwMode="auto">
          <a:xfrm>
            <a:off x="381000" y="5943600"/>
            <a:ext cx="1292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b="1" dirty="0" smtClean="0">
                <a:latin typeface="Calibri" charset="0"/>
              </a:rPr>
              <a:t>パイロットプラント</a:t>
            </a:r>
            <a:endParaRPr lang="ja-JP" altLang="en-US" sz="1200" b="1" dirty="0">
              <a:latin typeface="Calibri" charset="0"/>
            </a:endParaRPr>
          </a:p>
        </p:txBody>
      </p:sp>
      <p:cxnSp>
        <p:nvCxnSpPr>
          <p:cNvPr id="231" name="直線矢印コネクタ 230"/>
          <p:cNvCxnSpPr>
            <a:stCxn id="185" idx="2"/>
          </p:cNvCxnSpPr>
          <p:nvPr/>
        </p:nvCxnSpPr>
        <p:spPr>
          <a:xfrm rot="16200000" flipH="1">
            <a:off x="4691857" y="4691856"/>
            <a:ext cx="1436689" cy="304802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118"/>
          <p:cNvSpPr txBox="1"/>
          <p:nvPr/>
        </p:nvSpPr>
        <p:spPr>
          <a:xfrm>
            <a:off x="4576754" y="1828800"/>
            <a:ext cx="136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GDE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TDP2</a:t>
            </a:r>
          </a:p>
        </p:txBody>
      </p:sp>
      <p:cxnSp>
        <p:nvCxnSpPr>
          <p:cNvPr id="233" name="直線矢印コネクタ 232"/>
          <p:cNvCxnSpPr/>
          <p:nvPr/>
        </p:nvCxnSpPr>
        <p:spPr>
          <a:xfrm>
            <a:off x="5029200" y="2293382"/>
            <a:ext cx="533403" cy="4764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正方形/長方形 233"/>
          <p:cNvSpPr/>
          <p:nvPr/>
        </p:nvSpPr>
        <p:spPr>
          <a:xfrm>
            <a:off x="7391400" y="4419600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5" name="正方形/長方形 234"/>
          <p:cNvSpPr/>
          <p:nvPr/>
        </p:nvSpPr>
        <p:spPr>
          <a:xfrm>
            <a:off x="7008811" y="4422776"/>
            <a:ext cx="382590" cy="222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6" name="テキスト ボックス 47"/>
          <p:cNvSpPr txBox="1">
            <a:spLocks noChangeArrowheads="1"/>
          </p:cNvSpPr>
          <p:nvPr/>
        </p:nvSpPr>
        <p:spPr bwMode="auto">
          <a:xfrm>
            <a:off x="6858000" y="4371975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13" charset="-128"/>
                <a:ea typeface="13" charset="-128"/>
                <a:cs typeface="13" charset="-128"/>
              </a:rPr>
              <a:t>組込み</a:t>
            </a:r>
          </a:p>
        </p:txBody>
      </p:sp>
      <p:sp>
        <p:nvSpPr>
          <p:cNvPr id="237" name="正方形/長方形 236"/>
          <p:cNvSpPr/>
          <p:nvPr/>
        </p:nvSpPr>
        <p:spPr>
          <a:xfrm>
            <a:off x="7620000" y="4417637"/>
            <a:ext cx="381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8" name="テキスト ボックス 40"/>
          <p:cNvSpPr txBox="1">
            <a:spLocks noChangeArrowheads="1"/>
          </p:cNvSpPr>
          <p:nvPr/>
        </p:nvSpPr>
        <p:spPr bwMode="auto">
          <a:xfrm>
            <a:off x="7543800" y="43719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13" charset="-128"/>
                <a:ea typeface="13" charset="-128"/>
                <a:cs typeface="13" charset="-128"/>
              </a:rPr>
              <a:t>運転</a:t>
            </a:r>
          </a:p>
        </p:txBody>
      </p:sp>
      <p:cxnSp>
        <p:nvCxnSpPr>
          <p:cNvPr id="239" name="直線矢印コネクタ 238"/>
          <p:cNvCxnSpPr/>
          <p:nvPr/>
        </p:nvCxnSpPr>
        <p:spPr>
          <a:xfrm>
            <a:off x="4341809" y="2296800"/>
            <a:ext cx="687391" cy="1588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prstDash val="sysDash"/>
            <a:round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直角三角形 239"/>
          <p:cNvSpPr/>
          <p:nvPr/>
        </p:nvSpPr>
        <p:spPr>
          <a:xfrm>
            <a:off x="6015600" y="5562600"/>
            <a:ext cx="760408" cy="200025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3429000" y="6424610"/>
            <a:ext cx="32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(2009.11.2 </a:t>
            </a:r>
            <a:r>
              <a:rPr kumimoji="1" lang="ja-JP" altLang="en-US" dirty="0" smtClean="0"/>
              <a:t>機構シンポジウム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80430" y="188640"/>
            <a:ext cx="6683816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宿題</a:t>
            </a:r>
            <a:endParaRPr lang="en-US" altLang="ja-JP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：</a:t>
            </a:r>
            <a:endParaRPr lang="en-US" altLang="ja-JP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２０１２年以後の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ILC Activity(ATF + STF)</a:t>
            </a:r>
          </a:p>
          <a:p>
            <a:pPr algn="ctr"/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の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Proposal</a:t>
            </a:r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を作る</a:t>
            </a:r>
            <a:endParaRPr lang="ja-JP" alt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図 5" descr="名称未設定 2.jpg"/>
          <p:cNvPicPr>
            <a:picLocks noChangeAspect="1"/>
          </p:cNvPicPr>
          <p:nvPr/>
        </p:nvPicPr>
        <p:blipFill>
          <a:blip r:embed="rId2" cstate="print"/>
          <a:srcRect t="20648"/>
          <a:stretch>
            <a:fillRect/>
          </a:stretch>
        </p:blipFill>
        <p:spPr>
          <a:xfrm>
            <a:off x="827584" y="2348880"/>
            <a:ext cx="758950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59060" y="1998000"/>
            <a:ext cx="136800" cy="2001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235059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3584684" y="3349624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13284" y="3349624"/>
            <a:ext cx="381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98884" y="3358800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462073" y="1390649"/>
            <a:ext cx="8229599" cy="31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-754747" y="3906044"/>
            <a:ext cx="5027613" cy="31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2216260" y="3905250"/>
            <a:ext cx="5027612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3206859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4197459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5188060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-2050940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62072" y="1695450"/>
            <a:ext cx="82296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62073" y="6418263"/>
            <a:ext cx="822959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462072" y="3276600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latin typeface="Arial"/>
                <a:cs typeface="Arial"/>
              </a:rPr>
              <a:t>Phase2</a:t>
            </a:r>
            <a:endParaRPr lang="ja-JP" altLang="en-US" b="1" dirty="0">
              <a:latin typeface="Arial"/>
              <a:cs typeface="Arial"/>
            </a:endParaRPr>
          </a:p>
        </p:txBody>
      </p:sp>
      <p:sp>
        <p:nvSpPr>
          <p:cNvPr id="20" name="テキスト ボックス 23"/>
          <p:cNvSpPr txBox="1">
            <a:spLocks noChangeArrowheads="1"/>
          </p:cNvSpPr>
          <p:nvPr/>
        </p:nvSpPr>
        <p:spPr bwMode="auto">
          <a:xfrm>
            <a:off x="1959048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2011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1" name="テキスト ボックス 24"/>
          <p:cNvSpPr txBox="1">
            <a:spLocks noChangeArrowheads="1"/>
          </p:cNvSpPr>
          <p:nvPr/>
        </p:nvSpPr>
        <p:spPr bwMode="auto">
          <a:xfrm>
            <a:off x="2889072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2012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2" name="テキスト ボックス 25"/>
          <p:cNvSpPr txBox="1">
            <a:spLocks noChangeArrowheads="1"/>
          </p:cNvSpPr>
          <p:nvPr/>
        </p:nvSpPr>
        <p:spPr bwMode="auto">
          <a:xfrm>
            <a:off x="3899712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2013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3" name="テキスト ボックス 26"/>
          <p:cNvSpPr txBox="1">
            <a:spLocks noChangeArrowheads="1"/>
          </p:cNvSpPr>
          <p:nvPr/>
        </p:nvSpPr>
        <p:spPr bwMode="auto">
          <a:xfrm>
            <a:off x="4890312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2014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4" name="テキスト ボックス 27"/>
          <p:cNvSpPr txBox="1">
            <a:spLocks noChangeArrowheads="1"/>
          </p:cNvSpPr>
          <p:nvPr/>
        </p:nvSpPr>
        <p:spPr bwMode="auto">
          <a:xfrm>
            <a:off x="5867400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2015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5" name="テキスト ボックス 28"/>
          <p:cNvSpPr txBox="1">
            <a:spLocks noChangeArrowheads="1"/>
          </p:cNvSpPr>
          <p:nvPr/>
        </p:nvSpPr>
        <p:spPr bwMode="auto">
          <a:xfrm>
            <a:off x="6844488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2016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26" name="テキスト ボックス 38"/>
          <p:cNvSpPr txBox="1">
            <a:spLocks noChangeArrowheads="1"/>
          </p:cNvSpPr>
          <p:nvPr/>
        </p:nvSpPr>
        <p:spPr bwMode="auto">
          <a:xfrm>
            <a:off x="2744896" y="3025774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200" dirty="0">
                <a:latin typeface="Arial"/>
                <a:ea typeface="13" charset="-128"/>
                <a:cs typeface="Arial"/>
              </a:rPr>
              <a:t>Jacket</a:t>
            </a:r>
            <a:r>
              <a:rPr lang="ja-JP" altLang="en-US" sz="1200" dirty="0">
                <a:latin typeface="Arial"/>
                <a:ea typeface="13" charset="-128"/>
                <a:cs typeface="Arial"/>
              </a:rPr>
              <a:t>装荷</a:t>
            </a:r>
          </a:p>
        </p:txBody>
      </p:sp>
      <p:sp>
        <p:nvSpPr>
          <p:cNvPr id="27" name="テキスト ボックス 40"/>
          <p:cNvSpPr txBox="1">
            <a:spLocks noChangeArrowheads="1"/>
          </p:cNvSpPr>
          <p:nvPr/>
        </p:nvSpPr>
        <p:spPr bwMode="auto">
          <a:xfrm>
            <a:off x="3737084" y="3301999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Arial"/>
                <a:ea typeface="13" charset="-128"/>
                <a:cs typeface="Arial"/>
              </a:rPr>
              <a:t>運転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908284" y="3359150"/>
            <a:ext cx="1065214" cy="222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29" name="テキスト ボックス 36"/>
          <p:cNvSpPr txBox="1">
            <a:spLocks noChangeArrowheads="1"/>
          </p:cNvSpPr>
          <p:nvPr/>
        </p:nvSpPr>
        <p:spPr bwMode="auto">
          <a:xfrm>
            <a:off x="2060684" y="3301999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Arial"/>
                <a:ea typeface="13" charset="-128"/>
                <a:cs typeface="Arial"/>
              </a:rPr>
              <a:t>縦測定</a:t>
            </a:r>
          </a:p>
        </p:txBody>
      </p:sp>
      <p:sp>
        <p:nvSpPr>
          <p:cNvPr id="30" name="テキスト ボックス 46"/>
          <p:cNvSpPr txBox="1">
            <a:spLocks noChangeArrowheads="1"/>
          </p:cNvSpPr>
          <p:nvPr/>
        </p:nvSpPr>
        <p:spPr bwMode="auto">
          <a:xfrm>
            <a:off x="3508484" y="3025774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Arial"/>
                <a:ea typeface="13" charset="-128"/>
                <a:cs typeface="Arial"/>
              </a:rPr>
              <a:t>高圧ガス施設検査</a:t>
            </a:r>
          </a:p>
        </p:txBody>
      </p:sp>
      <p:cxnSp>
        <p:nvCxnSpPr>
          <p:cNvPr id="31" name="直線コネクタ 30"/>
          <p:cNvCxnSpPr/>
          <p:nvPr/>
        </p:nvCxnSpPr>
        <p:spPr>
          <a:xfrm rot="5400000">
            <a:off x="1225659" y="3903663"/>
            <a:ext cx="5027613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202095" y="3352800"/>
            <a:ext cx="382590" cy="2254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33" name="テキスト ボックス 47"/>
          <p:cNvSpPr txBox="1">
            <a:spLocks noChangeArrowheads="1"/>
          </p:cNvSpPr>
          <p:nvPr/>
        </p:nvSpPr>
        <p:spPr bwMode="auto">
          <a:xfrm>
            <a:off x="3051284" y="3301999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Arial"/>
                <a:ea typeface="13" charset="-128"/>
                <a:cs typeface="Arial"/>
              </a:rPr>
              <a:t>組込み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754297" y="3355975"/>
            <a:ext cx="155575" cy="222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35" name="テキスト ボックス 30"/>
          <p:cNvSpPr txBox="1">
            <a:spLocks noChangeArrowheads="1"/>
          </p:cNvSpPr>
          <p:nvPr/>
        </p:nvSpPr>
        <p:spPr bwMode="auto">
          <a:xfrm>
            <a:off x="1103084" y="3581401"/>
            <a:ext cx="915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 smtClean="0">
                <a:latin typeface="Arial"/>
                <a:ea typeface="13" charset="-128"/>
                <a:cs typeface="Arial"/>
              </a:rPr>
              <a:t>(9</a:t>
            </a:r>
            <a:r>
              <a:rPr lang="ja-JP" altLang="en-US" sz="1200" b="1" dirty="0" smtClean="0">
                <a:latin typeface="Arial"/>
                <a:ea typeface="13" charset="-128"/>
                <a:cs typeface="Arial"/>
              </a:rPr>
              <a:t>空洞</a:t>
            </a:r>
            <a:r>
              <a:rPr lang="en-US" altLang="ja-JP" sz="1200" b="1" dirty="0" smtClean="0">
                <a:latin typeface="Arial"/>
                <a:ea typeface="13" charset="-128"/>
                <a:cs typeface="Arial"/>
              </a:rPr>
              <a:t>)</a:t>
            </a:r>
            <a:endParaRPr lang="ja-JP" altLang="en-US" sz="1200" b="1" dirty="0">
              <a:latin typeface="Arial"/>
              <a:ea typeface="13" charset="-128"/>
              <a:cs typeface="Arial"/>
            </a:endParaRPr>
          </a:p>
        </p:txBody>
      </p:sp>
      <p:sp>
        <p:nvSpPr>
          <p:cNvPr id="36" name="テキスト ボックス 23"/>
          <p:cNvSpPr txBox="1">
            <a:spLocks noChangeArrowheads="1"/>
          </p:cNvSpPr>
          <p:nvPr/>
        </p:nvSpPr>
        <p:spPr bwMode="auto">
          <a:xfrm>
            <a:off x="843072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Arial"/>
                <a:cs typeface="Arial"/>
              </a:rPr>
              <a:t>C</a:t>
            </a:r>
            <a:r>
              <a:rPr lang="en-US" altLang="ja-JP" sz="2000" b="1" dirty="0" smtClean="0">
                <a:latin typeface="Arial"/>
                <a:cs typeface="Arial"/>
              </a:rPr>
              <a:t>Y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440098" y="4792530"/>
            <a:ext cx="5482840" cy="230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38" name="テキスト ボックス 21"/>
          <p:cNvSpPr txBox="1">
            <a:spLocks noChangeArrowheads="1"/>
          </p:cNvSpPr>
          <p:nvPr/>
        </p:nvSpPr>
        <p:spPr bwMode="auto">
          <a:xfrm>
            <a:off x="462073" y="4718015"/>
            <a:ext cx="11414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700" b="1" dirty="0" smtClean="0">
                <a:latin typeface="Arial"/>
                <a:cs typeface="Arial"/>
              </a:rPr>
              <a:t>空洞製作</a:t>
            </a:r>
            <a:endParaRPr lang="ja-JP" altLang="en-US" sz="1700" b="1" dirty="0">
              <a:latin typeface="Arial"/>
              <a:cs typeface="Arial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759061" y="4790880"/>
            <a:ext cx="682623" cy="228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40" name="TextBox 82"/>
          <p:cNvSpPr txBox="1">
            <a:spLocks noChangeArrowheads="1"/>
          </p:cNvSpPr>
          <p:nvPr/>
        </p:nvSpPr>
        <p:spPr bwMode="auto">
          <a:xfrm>
            <a:off x="3148560" y="4744902"/>
            <a:ext cx="1141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Arial"/>
                <a:cs typeface="Arial"/>
              </a:rPr>
              <a:t>KEK</a:t>
            </a:r>
            <a:r>
              <a:rPr lang="ja-JP" altLang="en-US" sz="1400" dirty="0" smtClean="0">
                <a:solidFill>
                  <a:schemeClr val="bg1"/>
                </a:solidFill>
                <a:latin typeface="Arial"/>
                <a:cs typeface="Arial"/>
              </a:rPr>
              <a:t>，企業</a:t>
            </a:r>
            <a:endParaRPr lang="ja-JP" alt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rot="5400000">
            <a:off x="6177071" y="3903663"/>
            <a:ext cx="502761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28"/>
          <p:cNvSpPr txBox="1">
            <a:spLocks noChangeArrowheads="1"/>
          </p:cNvSpPr>
          <p:nvPr/>
        </p:nvSpPr>
        <p:spPr bwMode="auto">
          <a:xfrm>
            <a:off x="7821072" y="1328400"/>
            <a:ext cx="98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latin typeface="Arial"/>
                <a:cs typeface="Arial"/>
              </a:rPr>
              <a:t>2017</a:t>
            </a:r>
            <a:endParaRPr lang="ja-JP" altLang="en-US" sz="2000" b="1" dirty="0">
              <a:latin typeface="Arial"/>
              <a:cs typeface="Arial"/>
            </a:endParaRPr>
          </a:p>
        </p:txBody>
      </p:sp>
      <p:sp>
        <p:nvSpPr>
          <p:cNvPr id="43" name="テキスト ボックス 20"/>
          <p:cNvSpPr txBox="1">
            <a:spLocks noChangeArrowheads="1"/>
          </p:cNvSpPr>
          <p:nvPr/>
        </p:nvSpPr>
        <p:spPr bwMode="auto">
          <a:xfrm>
            <a:off x="607419" y="3539713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CM1</a:t>
            </a:r>
            <a:endParaRPr lang="ja-JP" alt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4" name="直角三角形 43"/>
          <p:cNvSpPr/>
          <p:nvPr/>
        </p:nvSpPr>
        <p:spPr>
          <a:xfrm flipH="1">
            <a:off x="2746484" y="3359151"/>
            <a:ext cx="227014" cy="22224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45" name="テキスト ボックス 20"/>
          <p:cNvSpPr txBox="1">
            <a:spLocks noChangeArrowheads="1"/>
          </p:cNvSpPr>
          <p:nvPr/>
        </p:nvSpPr>
        <p:spPr bwMode="auto">
          <a:xfrm>
            <a:off x="458787" y="1924050"/>
            <a:ext cx="121761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700" b="1" dirty="0" smtClean="0">
                <a:latin typeface="Arial"/>
                <a:cs typeface="Arial"/>
              </a:rPr>
              <a:t>S1 Global</a:t>
            </a:r>
            <a:endParaRPr lang="ja-JP" altLang="en-US" sz="1700" b="1" dirty="0">
              <a:latin typeface="Arial"/>
              <a:cs typeface="Arial"/>
            </a:endParaRPr>
          </a:p>
        </p:txBody>
      </p:sp>
      <p:sp>
        <p:nvSpPr>
          <p:cNvPr id="46" name="テキスト ボックス 20"/>
          <p:cNvSpPr txBox="1">
            <a:spLocks noChangeArrowheads="1"/>
          </p:cNvSpPr>
          <p:nvPr/>
        </p:nvSpPr>
        <p:spPr bwMode="auto">
          <a:xfrm>
            <a:off x="443688" y="2557046"/>
            <a:ext cx="121761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700" b="1" dirty="0" smtClean="0">
                <a:latin typeface="Arial"/>
                <a:cs typeface="Arial"/>
              </a:rPr>
              <a:t>量子ビーム</a:t>
            </a:r>
            <a:endParaRPr lang="ja-JP" altLang="en-US" sz="1700" b="1" dirty="0">
              <a:latin typeface="Arial"/>
              <a:cs typeface="Arial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2957622" y="3389312"/>
            <a:ext cx="1865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5400000">
            <a:off x="3567222" y="3347242"/>
            <a:ext cx="18653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0"/>
          <p:cNvSpPr txBox="1">
            <a:spLocks noChangeArrowheads="1"/>
          </p:cNvSpPr>
          <p:nvPr/>
        </p:nvSpPr>
        <p:spPr bwMode="auto">
          <a:xfrm>
            <a:off x="1681272" y="1933575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Arial"/>
                <a:ea typeface="13" charset="-128"/>
                <a:cs typeface="Arial"/>
              </a:rPr>
              <a:t>運転</a:t>
            </a:r>
          </a:p>
        </p:txBody>
      </p:sp>
      <p:sp>
        <p:nvSpPr>
          <p:cNvPr id="50" name="テキスト ボックス 30"/>
          <p:cNvSpPr txBox="1">
            <a:spLocks noChangeArrowheads="1"/>
          </p:cNvSpPr>
          <p:nvPr/>
        </p:nvSpPr>
        <p:spPr bwMode="auto">
          <a:xfrm>
            <a:off x="766872" y="2819400"/>
            <a:ext cx="1146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b="1" dirty="0" smtClean="0">
                <a:latin typeface="Arial"/>
                <a:ea typeface="13" charset="-128"/>
                <a:cs typeface="Arial"/>
              </a:rPr>
              <a:t>(2</a:t>
            </a:r>
            <a:r>
              <a:rPr lang="ja-JP" altLang="en-US" sz="1200" b="1" dirty="0" smtClean="0">
                <a:latin typeface="Arial"/>
                <a:ea typeface="13" charset="-128"/>
                <a:cs typeface="Arial"/>
              </a:rPr>
              <a:t>空洞</a:t>
            </a:r>
            <a:r>
              <a:rPr lang="en-US" altLang="ja-JP" sz="1200" b="1" dirty="0" smtClean="0">
                <a:latin typeface="Arial"/>
                <a:ea typeface="13" charset="-128"/>
                <a:cs typeface="Arial"/>
              </a:rPr>
              <a:t>)</a:t>
            </a:r>
            <a:endParaRPr lang="ja-JP" altLang="en-US" sz="1200" b="1" dirty="0">
              <a:latin typeface="Arial"/>
              <a:ea typeface="13" charset="-128"/>
              <a:cs typeface="Arial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759060" y="2617372"/>
            <a:ext cx="150812" cy="2254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52" name="テキスト ボックス 36"/>
          <p:cNvSpPr txBox="1">
            <a:spLocks noChangeArrowheads="1"/>
          </p:cNvSpPr>
          <p:nvPr/>
        </p:nvSpPr>
        <p:spPr bwMode="auto">
          <a:xfrm>
            <a:off x="1452672" y="2362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ial"/>
                <a:ea typeface="13" charset="-128"/>
                <a:cs typeface="Arial"/>
              </a:rPr>
              <a:t>縦測定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1832084" y="2614196"/>
            <a:ext cx="303211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62072" y="381000"/>
            <a:ext cx="8229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57" name="TextBox 104"/>
          <p:cNvSpPr txBox="1"/>
          <p:nvPr/>
        </p:nvSpPr>
        <p:spPr>
          <a:xfrm>
            <a:off x="3455281" y="405824"/>
            <a:ext cx="35812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Arial"/>
                <a:cs typeface="Arial"/>
              </a:rPr>
              <a:t>STF</a:t>
            </a:r>
            <a:r>
              <a:rPr lang="ja-JP" altLang="en-US" sz="3200" dirty="0" smtClean="0">
                <a:solidFill>
                  <a:schemeClr val="bg1"/>
                </a:solidFill>
                <a:latin typeface="Arial"/>
                <a:cs typeface="Arial"/>
              </a:rPr>
              <a:t>長期計画</a:t>
            </a:r>
            <a:r>
              <a:rPr lang="en-US" altLang="ja-JP" sz="3200" dirty="0" smtClean="0">
                <a:solidFill>
                  <a:schemeClr val="bg1"/>
                </a:solidFill>
                <a:latin typeface="Arial"/>
                <a:cs typeface="Arial"/>
              </a:rPr>
              <a:t>(C</a:t>
            </a:r>
            <a:r>
              <a:rPr lang="ja-JP" altLang="en-US" sz="3200" dirty="0" smtClean="0">
                <a:solidFill>
                  <a:schemeClr val="bg1"/>
                </a:solidFill>
                <a:latin typeface="Arial"/>
                <a:cs typeface="Arial"/>
              </a:rPr>
              <a:t>案</a:t>
            </a:r>
            <a:r>
              <a:rPr lang="en-US" altLang="ja-JP" sz="3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ja-JP" altLang="en-US" sz="3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58" name="TextBox 118"/>
          <p:cNvSpPr txBox="1"/>
          <p:nvPr/>
        </p:nvSpPr>
        <p:spPr>
          <a:xfrm>
            <a:off x="2671872" y="1828800"/>
            <a:ext cx="1366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Arial"/>
                <a:cs typeface="Arial"/>
              </a:rPr>
              <a:t>GDE</a:t>
            </a:r>
            <a:r>
              <a:rPr lang="en-US" altLang="ja-JP" sz="1500" dirty="0" smtClean="0">
                <a:latin typeface="Arial"/>
                <a:cs typeface="Arial"/>
              </a:rPr>
              <a:t> </a:t>
            </a:r>
            <a:r>
              <a:rPr kumimoji="1" lang="en-US" altLang="ja-JP" sz="1500" dirty="0" smtClean="0">
                <a:latin typeface="Arial"/>
                <a:cs typeface="Arial"/>
              </a:rPr>
              <a:t>TDP2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3203684" y="2293382"/>
            <a:ext cx="533403" cy="4764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直角三角形 59"/>
          <p:cNvSpPr/>
          <p:nvPr/>
        </p:nvSpPr>
        <p:spPr>
          <a:xfrm>
            <a:off x="7908983" y="4792530"/>
            <a:ext cx="760408" cy="230400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1" name="テキスト ボックス 20"/>
          <p:cNvSpPr txBox="1">
            <a:spLocks noChangeArrowheads="1"/>
          </p:cNvSpPr>
          <p:nvPr/>
        </p:nvSpPr>
        <p:spPr bwMode="auto">
          <a:xfrm>
            <a:off x="462072" y="4039670"/>
            <a:ext cx="141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latin typeface="Arial"/>
                <a:cs typeface="Arial"/>
              </a:rPr>
              <a:t>FEL</a:t>
            </a:r>
            <a:r>
              <a:rPr lang="en-US" altLang="ja-JP" sz="1400" dirty="0" smtClean="0">
                <a:latin typeface="Arial"/>
                <a:cs typeface="Arial"/>
              </a:rPr>
              <a:t>(330MeV)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16235" y="4115870"/>
            <a:ext cx="141287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98491" y="3811070"/>
            <a:ext cx="166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latin typeface="Arial"/>
                <a:cs typeface="Arial"/>
              </a:rPr>
              <a:t>u</a:t>
            </a:r>
            <a:r>
              <a:rPr kumimoji="1" lang="en-US" altLang="ja-JP" sz="1600" dirty="0" err="1" smtClean="0">
                <a:latin typeface="Arial"/>
                <a:cs typeface="Arial"/>
              </a:rPr>
              <a:t>ndulator</a:t>
            </a:r>
            <a:r>
              <a:rPr kumimoji="1" lang="ja-JP" altLang="en-US" sz="1600" dirty="0" smtClean="0">
                <a:latin typeface="Arial"/>
                <a:cs typeface="Arial"/>
              </a:rPr>
              <a:t>設置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736944" y="4117874"/>
            <a:ext cx="3937264" cy="23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046404" y="4073760"/>
            <a:ext cx="166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Arial"/>
                <a:cs typeface="Arial"/>
              </a:rPr>
              <a:t>ユーザー運転</a:t>
            </a:r>
            <a:endParaRPr kumimoji="1" lang="ja-JP" alt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テキスト ボックス 20"/>
          <p:cNvSpPr txBox="1">
            <a:spLocks noChangeArrowheads="1"/>
          </p:cNvSpPr>
          <p:nvPr/>
        </p:nvSpPr>
        <p:spPr bwMode="auto">
          <a:xfrm>
            <a:off x="495410" y="5363745"/>
            <a:ext cx="141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 smtClean="0">
                <a:latin typeface="Arial"/>
                <a:cs typeface="Arial"/>
              </a:rPr>
              <a:t>cERL</a:t>
            </a:r>
            <a:endParaRPr lang="ja-JP" altLang="en-US" b="1" dirty="0">
              <a:latin typeface="Arial"/>
              <a:cs typeface="Arial"/>
            </a:endParaRPr>
          </a:p>
        </p:txBody>
      </p:sp>
      <p:sp>
        <p:nvSpPr>
          <p:cNvPr id="67" name="テキスト ボックス 77"/>
          <p:cNvSpPr txBox="1">
            <a:spLocks noChangeArrowheads="1"/>
          </p:cNvSpPr>
          <p:nvPr/>
        </p:nvSpPr>
        <p:spPr bwMode="auto">
          <a:xfrm>
            <a:off x="1838545" y="4752520"/>
            <a:ext cx="723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1400" dirty="0" smtClean="0">
                <a:latin typeface="Arial"/>
                <a:ea typeface="13" charset="-128"/>
                <a:cs typeface="Arial"/>
              </a:rPr>
              <a:t>試作</a:t>
            </a:r>
            <a:endParaRPr lang="ja-JP" altLang="en-US" sz="1400" dirty="0">
              <a:latin typeface="Arial"/>
              <a:ea typeface="13" charset="-128"/>
              <a:cs typeface="Arial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728444" y="4119660"/>
            <a:ext cx="988127" cy="2248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08119" y="4271944"/>
            <a:ext cx="166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/>
                <a:cs typeface="Arial"/>
              </a:rPr>
              <a:t>ビームライン建設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cxnSp>
        <p:nvCxnSpPr>
          <p:cNvPr id="70" name="直線矢印コネクタ 69"/>
          <p:cNvCxnSpPr>
            <a:cxnSpLocks noChangeAspect="1"/>
          </p:cNvCxnSpPr>
          <p:nvPr/>
        </p:nvCxnSpPr>
        <p:spPr>
          <a:xfrm rot="17580000" flipH="1">
            <a:off x="4137466" y="5108531"/>
            <a:ext cx="303717" cy="288000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1760648" y="5455052"/>
            <a:ext cx="1974849" cy="23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3750680" y="5458842"/>
            <a:ext cx="1974849" cy="230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059161" y="5398088"/>
            <a:ext cx="166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/>
                <a:cs typeface="Arial"/>
              </a:rPr>
              <a:t>35MeV (2</a:t>
            </a:r>
            <a:r>
              <a:rPr lang="ja-JP" altLang="en-US" sz="1400" dirty="0" smtClean="0">
                <a:latin typeface="Arial"/>
                <a:cs typeface="Arial"/>
              </a:rPr>
              <a:t>空洞</a:t>
            </a:r>
            <a:r>
              <a:rPr lang="en-US" altLang="ja-JP" sz="1400" dirty="0" smtClean="0">
                <a:latin typeface="Arial"/>
                <a:cs typeface="Arial"/>
              </a:rPr>
              <a:t>)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062705" y="5402479"/>
            <a:ext cx="1669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245MeV (8</a:t>
            </a:r>
            <a:r>
              <a:rPr lang="ja-JP" altLang="en-US" sz="1400" dirty="0" smtClean="0">
                <a:solidFill>
                  <a:srgbClr val="FFFFFF"/>
                </a:solidFill>
                <a:latin typeface="Arial"/>
                <a:cs typeface="Arial"/>
              </a:rPr>
              <a:t>空洞</a:t>
            </a:r>
            <a:r>
              <a:rPr lang="en-US" altLang="ja-JP" sz="14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kumimoji="1" lang="ja-JP" alt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 rot="16200000" flipH="1">
            <a:off x="5817606" y="5380344"/>
            <a:ext cx="980826" cy="327197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20"/>
          <p:cNvSpPr txBox="1">
            <a:spLocks noChangeArrowheads="1"/>
          </p:cNvSpPr>
          <p:nvPr/>
        </p:nvSpPr>
        <p:spPr bwMode="auto">
          <a:xfrm>
            <a:off x="458642" y="5846800"/>
            <a:ext cx="1414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latin typeface="Arial"/>
                <a:cs typeface="Arial"/>
              </a:rPr>
              <a:t>5GeV ‘ERL’</a:t>
            </a:r>
            <a:endParaRPr lang="ja-JP" altLang="en-US" sz="1600" b="1" dirty="0">
              <a:latin typeface="Arial"/>
              <a:cs typeface="Arial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5187096" y="6049450"/>
            <a:ext cx="533403" cy="4764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118"/>
          <p:cNvSpPr txBox="1"/>
          <p:nvPr/>
        </p:nvSpPr>
        <p:spPr>
          <a:xfrm>
            <a:off x="4688889" y="5892967"/>
            <a:ext cx="7594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Arial"/>
                <a:cs typeface="Arial"/>
              </a:rPr>
              <a:t>TDR</a:t>
            </a:r>
            <a:endParaRPr kumimoji="1" lang="en-US" altLang="ja-JP" sz="1500" dirty="0" smtClean="0">
              <a:latin typeface="Arial"/>
              <a:cs typeface="Arial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754614" y="2614063"/>
            <a:ext cx="4572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82" name="テキスト ボックス 40"/>
          <p:cNvSpPr txBox="1">
            <a:spLocks noChangeArrowheads="1"/>
          </p:cNvSpPr>
          <p:nvPr/>
        </p:nvSpPr>
        <p:spPr bwMode="auto">
          <a:xfrm>
            <a:off x="2703214" y="2587738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Arial"/>
                <a:ea typeface="13" charset="-128"/>
                <a:cs typeface="Arial"/>
              </a:rPr>
              <a:t>運転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2511126" y="2616313"/>
            <a:ext cx="2286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5781606" y="6054214"/>
            <a:ext cx="2910066" cy="4764"/>
          </a:xfrm>
          <a:prstGeom prst="straightConnector1">
            <a:avLst/>
          </a:prstGeom>
          <a:ln w="57150" cmpd="sng">
            <a:solidFill>
              <a:schemeClr val="accent5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6007108" y="6034356"/>
            <a:ext cx="967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建設</a:t>
            </a:r>
            <a:endParaRPr kumimoji="1" lang="ja-JP" altLang="en-US" sz="1600" dirty="0"/>
          </a:p>
        </p:txBody>
      </p:sp>
      <p:sp>
        <p:nvSpPr>
          <p:cNvPr id="54" name="正方形/長方形 53"/>
          <p:cNvSpPr/>
          <p:nvPr/>
        </p:nvSpPr>
        <p:spPr>
          <a:xfrm>
            <a:off x="2136884" y="2612396"/>
            <a:ext cx="424823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55" name="テキスト ボックス 47"/>
          <p:cNvSpPr txBox="1">
            <a:spLocks noChangeArrowheads="1"/>
          </p:cNvSpPr>
          <p:nvPr/>
        </p:nvSpPr>
        <p:spPr bwMode="auto">
          <a:xfrm>
            <a:off x="2030524" y="2594087"/>
            <a:ext cx="684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 sz="1200" dirty="0">
                <a:latin typeface="Arial"/>
                <a:ea typeface="13" charset="-128"/>
                <a:cs typeface="Arial"/>
              </a:rPr>
              <a:t>組込み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2736534" y="4118533"/>
            <a:ext cx="988127" cy="2248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/>
              <a:cs typeface="Arial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784987" y="4273558"/>
            <a:ext cx="1099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/>
                <a:cs typeface="Arial"/>
              </a:rPr>
              <a:t>機器製作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88" name="テキスト ボックス 20"/>
          <p:cNvSpPr txBox="1">
            <a:spLocks noChangeArrowheads="1"/>
          </p:cNvSpPr>
          <p:nvPr/>
        </p:nvSpPr>
        <p:spPr bwMode="auto">
          <a:xfrm>
            <a:off x="4930556" y="4984416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CM2</a:t>
            </a:r>
            <a:endParaRPr lang="ja-JP" alt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117968" y="5186240"/>
            <a:ext cx="58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‖</a:t>
            </a:r>
            <a:endParaRPr kumimoji="1" lang="ja-JP" alt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8708D4-849C-F14D-8DA0-670D0ED5EC9C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37"/>
          </a:xfrm>
        </p:spPr>
        <p:txBody>
          <a:bodyPr/>
          <a:lstStyle/>
          <a:p>
            <a:r>
              <a:rPr lang="ja-JP" altLang="en-US" dirty="0" smtClean="0"/>
              <a:t>空洞製造設備</a:t>
            </a:r>
            <a:r>
              <a:rPr lang="en-US" altLang="ja-JP" dirty="0" smtClean="0">
                <a:latin typeface="Arial"/>
                <a:cs typeface="Arial"/>
              </a:rPr>
              <a:t>@</a:t>
            </a:r>
            <a:r>
              <a:rPr lang="ja-JP" altLang="en-US" dirty="0" smtClean="0"/>
              <a:t>旧</a:t>
            </a:r>
            <a:r>
              <a:rPr lang="en-US" altLang="ja-JP" dirty="0" smtClean="0">
                <a:latin typeface="Arial"/>
                <a:cs typeface="Arial"/>
              </a:rPr>
              <a:t>PS</a:t>
            </a:r>
            <a:r>
              <a:rPr lang="ja-JP" altLang="en-US" dirty="0" smtClean="0"/>
              <a:t>エネセン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953" y="1308191"/>
            <a:ext cx="292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化学研磨</a:t>
            </a:r>
            <a:r>
              <a:rPr lang="en-US" altLang="ja-JP" sz="2800" b="1" dirty="0" smtClean="0"/>
              <a:t>(CP)</a:t>
            </a:r>
            <a:r>
              <a:rPr lang="ja-JP" altLang="en-US" sz="2800" b="1" dirty="0" smtClean="0"/>
              <a:t>装置</a:t>
            </a:r>
            <a:r>
              <a:rPr lang="en-US" altLang="ja-JP" sz="2800" b="1" dirty="0" smtClean="0"/>
              <a:t> </a:t>
            </a:r>
            <a:endParaRPr kumimoji="1" lang="ja-JP" altLang="en-US" sz="2800" b="1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4920423" y="3650046"/>
            <a:ext cx="3937742" cy="2797012"/>
            <a:chOff x="5032532" y="3559338"/>
            <a:chExt cx="3937742" cy="2797012"/>
          </a:xfrm>
        </p:grpSpPr>
        <p:pic>
          <p:nvPicPr>
            <p:cNvPr id="9" name="図 8" descr="SST_pho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0926" y="3559338"/>
              <a:ext cx="3729348" cy="2797011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5032532" y="3559338"/>
              <a:ext cx="736850" cy="2797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 descr="縦型旋盤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88352" y="1823608"/>
            <a:ext cx="1842121" cy="275743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838713" y="2742942"/>
            <a:ext cx="32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電子ビーム溶接機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8493" y="1308191"/>
            <a:ext cx="162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プレス機</a:t>
            </a:r>
            <a:endParaRPr kumimoji="1" lang="ja-JP" altLang="en-US" sz="2800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95" y="1831411"/>
            <a:ext cx="2857578" cy="190505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3080833" y="1596598"/>
            <a:ext cx="507519" cy="1588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6949040" y="2526899"/>
            <a:ext cx="618247" cy="1588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769792" y="1300388"/>
            <a:ext cx="182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縦型旋盤</a:t>
            </a:r>
            <a:endParaRPr kumimoji="1" lang="ja-JP" altLang="en-US" sz="2800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9" y="4505756"/>
            <a:ext cx="2630064" cy="175337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189248" y="1778254"/>
            <a:ext cx="257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(2011</a:t>
            </a:r>
            <a:r>
              <a:rPr kumimoji="1" lang="ja-JP" altLang="en-US" dirty="0" smtClean="0">
                <a:latin typeface="Arial"/>
                <a:cs typeface="Arial"/>
              </a:rPr>
              <a:t>年</a:t>
            </a:r>
            <a:r>
              <a:rPr kumimoji="1" lang="en-US" altLang="ja-JP" dirty="0" smtClean="0">
                <a:latin typeface="Arial"/>
                <a:cs typeface="Arial"/>
              </a:rPr>
              <a:t>3</a:t>
            </a:r>
            <a:r>
              <a:rPr kumimoji="1" lang="ja-JP" altLang="en-US" dirty="0" smtClean="0">
                <a:latin typeface="Arial"/>
                <a:cs typeface="Arial"/>
              </a:rPr>
              <a:t>月納入予定</a:t>
            </a:r>
            <a:r>
              <a:rPr kumimoji="1" lang="en-US" altLang="ja-JP" dirty="0" smtClean="0">
                <a:latin typeface="Arial"/>
                <a:cs typeface="Arial"/>
              </a:rPr>
              <a:t>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0314" y="3188965"/>
            <a:ext cx="257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(2011</a:t>
            </a:r>
            <a:r>
              <a:rPr kumimoji="1" lang="ja-JP" altLang="en-US" dirty="0" smtClean="0">
                <a:latin typeface="Arial"/>
                <a:cs typeface="Arial"/>
              </a:rPr>
              <a:t>年</a:t>
            </a:r>
            <a:r>
              <a:rPr kumimoji="1" lang="en-US" altLang="ja-JP" dirty="0" smtClean="0">
                <a:latin typeface="Arial"/>
                <a:cs typeface="Arial"/>
              </a:rPr>
              <a:t>3</a:t>
            </a:r>
            <a:r>
              <a:rPr kumimoji="1" lang="ja-JP" altLang="en-US" dirty="0" smtClean="0">
                <a:latin typeface="Arial"/>
                <a:cs typeface="Arial"/>
              </a:rPr>
              <a:t>月納入予定</a:t>
            </a:r>
            <a:r>
              <a:rPr kumimoji="1" lang="en-US" altLang="ja-JP" dirty="0" smtClean="0">
                <a:latin typeface="Arial"/>
                <a:cs typeface="Arial"/>
              </a:rPr>
              <a:t>)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6414" y="6201649"/>
            <a:ext cx="241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/>
                <a:cs typeface="Arial"/>
              </a:rPr>
              <a:t>KEK</a:t>
            </a:r>
            <a:r>
              <a:rPr kumimoji="1" lang="ja-JP" altLang="en-US" sz="2000" b="1" dirty="0" smtClean="0">
                <a:latin typeface="Arial"/>
                <a:cs typeface="Arial"/>
              </a:rPr>
              <a:t>製</a:t>
            </a:r>
            <a:r>
              <a:rPr lang="ja-JP" altLang="en-US" sz="2000" b="1" dirty="0" smtClean="0"/>
              <a:t>ハーフカップ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07108" y="6017244"/>
            <a:ext cx="109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Arial"/>
                <a:cs typeface="Arial"/>
              </a:rPr>
              <a:t>2010.11</a:t>
            </a:r>
            <a:endParaRPr kumimoji="1" lang="ja-JP" alt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5403513" y="1595010"/>
            <a:ext cx="507519" cy="1588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下矢印 23"/>
          <p:cNvSpPr/>
          <p:nvPr/>
        </p:nvSpPr>
        <p:spPr>
          <a:xfrm>
            <a:off x="1698520" y="3865965"/>
            <a:ext cx="347765" cy="551707"/>
          </a:xfrm>
          <a:prstGeom prst="downArrow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01402" y="6214743"/>
            <a:ext cx="197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/>
                <a:cs typeface="Arial"/>
              </a:rPr>
              <a:t>KEK</a:t>
            </a:r>
            <a:r>
              <a:rPr kumimoji="1" lang="ja-JP" altLang="en-US" sz="2000" b="1" dirty="0" smtClean="0">
                <a:latin typeface="Arial"/>
                <a:cs typeface="Arial"/>
              </a:rPr>
              <a:t>製</a:t>
            </a:r>
            <a:r>
              <a:rPr lang="ja-JP" altLang="en-US" sz="2000" b="1" dirty="0" smtClean="0"/>
              <a:t>ダンベル</a:t>
            </a:r>
            <a:endParaRPr kumimoji="1" lang="ja-JP" altLang="en-US" sz="2000" b="1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692" y="4914956"/>
            <a:ext cx="2009676" cy="1339784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3453128" y="4732912"/>
            <a:ext cx="411324" cy="1564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254484" y="4860712"/>
            <a:ext cx="318200" cy="1409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rot="16200000">
            <a:off x="3338076" y="5127559"/>
            <a:ext cx="347765" cy="551707"/>
          </a:xfrm>
          <a:prstGeom prst="downArrow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5" name="コンテンツ プレースホルダ 3" descr="東カウンターホール図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6042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43088" y="457200"/>
            <a:ext cx="5534025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3200" b="1" dirty="0"/>
              <a:t>コンパクト</a:t>
            </a:r>
            <a:r>
              <a:rPr lang="en-US" altLang="ja-JP" sz="3200" b="1" dirty="0"/>
              <a:t>ERL</a:t>
            </a:r>
            <a:r>
              <a:rPr lang="ja-JP" altLang="en-US" sz="3200" b="1" dirty="0"/>
              <a:t>設備（全体概要）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3314163" y="2744933"/>
            <a:ext cx="2895803" cy="1930535"/>
            <a:chOff x="3314163" y="2744933"/>
            <a:chExt cx="2895803" cy="193053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4163" y="2744933"/>
              <a:ext cx="2895803" cy="1930535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33496" y="3287361"/>
              <a:ext cx="10018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CM2</a:t>
              </a:r>
              <a:endParaRPr kumimoji="1" lang="ja-JP" alt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4732867" y="3143750"/>
            <a:ext cx="1117601" cy="1100048"/>
            <a:chOff x="4732867" y="3143750"/>
            <a:chExt cx="1117601" cy="110004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910668" y="3143750"/>
              <a:ext cx="93980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SC-Q</a:t>
              </a:r>
              <a:endParaRPr kumimoji="1" lang="ja-JP" altLang="en-US" sz="2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rot="5400000">
              <a:off x="4521187" y="3699096"/>
              <a:ext cx="756382" cy="333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3173590" y="6180667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latin typeface="Arial"/>
                <a:cs typeface="Arial"/>
              </a:rPr>
              <a:t>E</a:t>
            </a:r>
            <a:r>
              <a:rPr kumimoji="1" lang="en-US" altLang="ja-JP" sz="2000" b="1" dirty="0" smtClean="0">
                <a:latin typeface="Arial"/>
                <a:cs typeface="Arial"/>
              </a:rPr>
              <a:t>=(15x8)x2+5 = 245 </a:t>
            </a:r>
            <a:r>
              <a:rPr kumimoji="1" lang="en-US" altLang="ja-JP" sz="2000" b="1" dirty="0" err="1" smtClean="0">
                <a:latin typeface="Arial"/>
                <a:cs typeface="Arial"/>
              </a:rPr>
              <a:t>MeV</a:t>
            </a:r>
            <a:endParaRPr kumimoji="1" lang="ja-JP" altLang="en-US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コネクタ 48"/>
          <p:cNvCxnSpPr/>
          <p:nvPr/>
        </p:nvCxnSpPr>
        <p:spPr>
          <a:xfrm rot="3000000">
            <a:off x="1904829" y="4403171"/>
            <a:ext cx="838397" cy="353244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5400000">
            <a:off x="1598924" y="3957674"/>
            <a:ext cx="838397" cy="353244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7560000">
            <a:off x="1699766" y="3311491"/>
            <a:ext cx="838397" cy="353244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図形グループ 52"/>
          <p:cNvGrpSpPr/>
          <p:nvPr/>
        </p:nvGrpSpPr>
        <p:grpSpPr>
          <a:xfrm flipH="1" flipV="1">
            <a:off x="6643775" y="2889625"/>
            <a:ext cx="659149" cy="1930077"/>
            <a:chOff x="1993901" y="2439722"/>
            <a:chExt cx="659149" cy="1930077"/>
          </a:xfrm>
        </p:grpSpPr>
        <p:cxnSp>
          <p:nvCxnSpPr>
            <p:cNvPr id="50" name="直線コネクタ 49"/>
            <p:cNvCxnSpPr/>
            <p:nvPr/>
          </p:nvCxnSpPr>
          <p:spPr>
            <a:xfrm rot="5400000">
              <a:off x="1751324" y="3328482"/>
              <a:ext cx="838397" cy="35324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7560000">
              <a:off x="1852166" y="2682299"/>
              <a:ext cx="838397" cy="35324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3000000">
              <a:off x="2057229" y="3773979"/>
              <a:ext cx="838397" cy="35324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>
            <a:off x="6156304" y="4850999"/>
            <a:ext cx="396896" cy="273154"/>
          </a:xfrm>
          <a:prstGeom prst="line">
            <a:avLst/>
          </a:prstGeom>
          <a:ln w="57150" cmpd="sng">
            <a:solidFill>
              <a:srgbClr val="66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円弧 37"/>
          <p:cNvSpPr/>
          <p:nvPr/>
        </p:nvSpPr>
        <p:spPr>
          <a:xfrm>
            <a:off x="2097316" y="4843999"/>
            <a:ext cx="852644" cy="706534"/>
          </a:xfrm>
          <a:prstGeom prst="arc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0657" y="5361510"/>
            <a:ext cx="2149490" cy="449262"/>
          </a:xfrm>
        </p:spPr>
        <p:txBody>
          <a:bodyPr>
            <a:normAutofit fontScale="90000"/>
          </a:bodyPr>
          <a:lstStyle/>
          <a:p>
            <a:r>
              <a:rPr lang="ja-JP" altLang="en-US" sz="2000" dirty="0" smtClean="0"/>
              <a:t>低速陽電子源施設</a:t>
            </a:r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33</a:t>
            </a:fld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rot="10800000">
            <a:off x="3078790" y="3070669"/>
            <a:ext cx="2968015" cy="1588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図形グループ 8"/>
          <p:cNvGrpSpPr/>
          <p:nvPr/>
        </p:nvGrpSpPr>
        <p:grpSpPr>
          <a:xfrm>
            <a:off x="5114921" y="3069039"/>
            <a:ext cx="1862157" cy="1773818"/>
            <a:chOff x="4797421" y="2287447"/>
            <a:chExt cx="1862157" cy="1773818"/>
          </a:xfrm>
        </p:grpSpPr>
        <p:sp>
          <p:nvSpPr>
            <p:cNvPr id="5" name="円弧 4"/>
            <p:cNvSpPr/>
            <p:nvPr/>
          </p:nvSpPr>
          <p:spPr>
            <a:xfrm>
              <a:off x="4799031" y="2289077"/>
              <a:ext cx="1860547" cy="1772188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flipV="1">
              <a:off x="4797421" y="2287447"/>
              <a:ext cx="1860547" cy="1772188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図形グループ 9"/>
          <p:cNvGrpSpPr/>
          <p:nvPr/>
        </p:nvGrpSpPr>
        <p:grpSpPr>
          <a:xfrm flipH="1">
            <a:off x="2162171" y="3067409"/>
            <a:ext cx="1862157" cy="1773818"/>
            <a:chOff x="4797421" y="2287447"/>
            <a:chExt cx="1862157" cy="1773818"/>
          </a:xfrm>
        </p:grpSpPr>
        <p:sp>
          <p:nvSpPr>
            <p:cNvPr id="11" name="円弧 10"/>
            <p:cNvSpPr/>
            <p:nvPr/>
          </p:nvSpPr>
          <p:spPr>
            <a:xfrm>
              <a:off x="4799031" y="2289077"/>
              <a:ext cx="1860547" cy="1772188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flipV="1">
              <a:off x="4797421" y="2287447"/>
              <a:ext cx="1860547" cy="1772188"/>
            </a:xfrm>
            <a:prstGeom prst="arc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" name="直線コネクタ 16"/>
          <p:cNvCxnSpPr/>
          <p:nvPr/>
        </p:nvCxnSpPr>
        <p:spPr>
          <a:xfrm flipV="1">
            <a:off x="6975468" y="4553492"/>
            <a:ext cx="974732" cy="28610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0800000">
            <a:off x="2162172" y="4842859"/>
            <a:ext cx="4814909" cy="1588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988168" y="4845592"/>
            <a:ext cx="974732" cy="28610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026268" y="4845592"/>
            <a:ext cx="974732" cy="158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187439" y="4848944"/>
            <a:ext cx="974732" cy="286105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2755026" y="5125783"/>
            <a:ext cx="355600" cy="2620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1022339" y="4839596"/>
            <a:ext cx="1146171" cy="1"/>
          </a:xfrm>
          <a:prstGeom prst="line">
            <a:avLst/>
          </a:prstGeom>
          <a:ln w="57150" cmpd="sng">
            <a:solidFill>
              <a:srgbClr val="8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3078790" y="4799369"/>
            <a:ext cx="2968015" cy="10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53580" y="4225622"/>
            <a:ext cx="2790000" cy="400110"/>
          </a:xfrm>
          <a:prstGeom prst="rect">
            <a:avLst/>
          </a:prstGeom>
          <a:noFill/>
          <a:ln w="28575" cmpd="sng">
            <a:solidFill>
              <a:srgbClr val="9966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TESLA-like </a:t>
            </a:r>
            <a:r>
              <a:rPr lang="ja-JP" altLang="en-US" sz="2000" dirty="0" smtClean="0">
                <a:latin typeface="Arial"/>
                <a:cs typeface="Arial"/>
              </a:rPr>
              <a:t>空洞</a:t>
            </a:r>
            <a:r>
              <a:rPr lang="en-US" altLang="ja-JP" sz="2000" dirty="0" smtClean="0">
                <a:latin typeface="Arial"/>
                <a:cs typeface="Arial"/>
              </a:rPr>
              <a:t> 333</a:t>
            </a:r>
            <a:r>
              <a:rPr lang="ja-JP" altLang="en-US" sz="2000" dirty="0" smtClean="0">
                <a:latin typeface="Arial"/>
                <a:cs typeface="Arial"/>
              </a:rPr>
              <a:t>台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889000" y="4752026"/>
            <a:ext cx="154800" cy="154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054100" y="5069526"/>
            <a:ext cx="154800" cy="15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0210" y="522432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ERL</a:t>
            </a:r>
            <a:r>
              <a:rPr kumimoji="1" lang="ja-JP" altLang="en-US" dirty="0" smtClean="0">
                <a:latin typeface="Arial"/>
                <a:cs typeface="Arial"/>
              </a:rPr>
              <a:t>用</a:t>
            </a:r>
            <a:r>
              <a:rPr kumimoji="1" lang="ja-JP" altLang="en-US" dirty="0" smtClean="0"/>
              <a:t>電子銃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6700" y="436882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LC</a:t>
            </a:r>
            <a:r>
              <a:rPr kumimoji="1" lang="ja-JP" altLang="en-US" dirty="0" smtClean="0">
                <a:latin typeface="Arial"/>
                <a:cs typeface="Arial"/>
              </a:rPr>
              <a:t>用</a:t>
            </a:r>
            <a:r>
              <a:rPr kumimoji="1" lang="ja-JP" altLang="en-US" dirty="0" smtClean="0"/>
              <a:t>電子銃</a:t>
            </a:r>
            <a:endParaRPr kumimoji="1" lang="ja-JP" altLang="en-US" dirty="0"/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7062305" y="5124153"/>
            <a:ext cx="1447800" cy="44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SASE-FEL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221521" y="935107"/>
            <a:ext cx="6590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latin typeface="Arial"/>
                <a:cs typeface="Arial"/>
              </a:rPr>
              <a:t>5</a:t>
            </a: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  <a:r>
              <a:rPr kumimoji="1" lang="en-US" altLang="ja-JP" sz="2400" dirty="0" err="1" smtClean="0">
                <a:latin typeface="Arial"/>
                <a:cs typeface="Arial"/>
              </a:rPr>
              <a:t>GeV</a:t>
            </a:r>
            <a:r>
              <a:rPr kumimoji="1" lang="en-US" altLang="ja-JP" sz="2400" dirty="0" smtClean="0">
                <a:latin typeface="Arial"/>
                <a:cs typeface="Arial"/>
              </a:rPr>
              <a:t> ERL	</a:t>
            </a:r>
            <a:r>
              <a:rPr lang="en-US" altLang="ja-JP" sz="2400" dirty="0" smtClean="0">
                <a:latin typeface="Arial"/>
                <a:cs typeface="Arial"/>
              </a:rPr>
              <a:t>	</a:t>
            </a:r>
            <a:r>
              <a:rPr kumimoji="1" lang="en-US" altLang="ja-JP" sz="2400" dirty="0" smtClean="0">
                <a:latin typeface="Arial"/>
                <a:cs typeface="Arial"/>
              </a:rPr>
              <a:t>(CW</a:t>
            </a:r>
            <a:r>
              <a:rPr kumimoji="1" lang="ja-JP" altLang="en-US" sz="2400" dirty="0" smtClean="0">
                <a:latin typeface="Arial"/>
                <a:cs typeface="Arial"/>
              </a:rPr>
              <a:t>，</a:t>
            </a:r>
            <a:r>
              <a:rPr kumimoji="1" lang="en-US" altLang="ja-JP" sz="2400" dirty="0" smtClean="0">
                <a:latin typeface="Arial"/>
                <a:cs typeface="Arial"/>
              </a:rPr>
              <a:t>15 MV/</a:t>
            </a:r>
            <a:r>
              <a:rPr kumimoji="1" lang="en-US" altLang="ja-JP" sz="2400" dirty="0" err="1" smtClean="0">
                <a:latin typeface="Arial"/>
                <a:cs typeface="Arial"/>
              </a:rPr>
              <a:t>m</a:t>
            </a:r>
            <a:r>
              <a:rPr kumimoji="1" lang="en-US" altLang="ja-JP" sz="2400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latin typeface="Arial"/>
                <a:cs typeface="Arial"/>
              </a:rPr>
              <a:t>10 </a:t>
            </a:r>
            <a:r>
              <a:rPr lang="en-US" altLang="ja-JP" sz="2400" dirty="0" err="1" smtClean="0">
                <a:latin typeface="Arial"/>
                <a:cs typeface="Arial"/>
              </a:rPr>
              <a:t>GeV</a:t>
            </a:r>
            <a:r>
              <a:rPr lang="en-US" altLang="ja-JP" sz="2400" dirty="0" smtClean="0">
                <a:latin typeface="Arial"/>
                <a:cs typeface="Arial"/>
              </a:rPr>
              <a:t> FEL		(pulse</a:t>
            </a:r>
            <a:r>
              <a:rPr lang="ja-JP" altLang="en-US" sz="2400" dirty="0" smtClean="0">
                <a:latin typeface="Arial"/>
                <a:cs typeface="Arial"/>
              </a:rPr>
              <a:t>，</a:t>
            </a:r>
            <a:r>
              <a:rPr lang="en-US" altLang="ja-JP" sz="2400" dirty="0" smtClean="0">
                <a:latin typeface="Arial"/>
                <a:cs typeface="Arial"/>
              </a:rPr>
              <a:t>30 MV/</a:t>
            </a:r>
            <a:r>
              <a:rPr lang="en-US" altLang="ja-JP" sz="2400" dirty="0" err="1" smtClean="0">
                <a:latin typeface="Arial"/>
                <a:cs typeface="Arial"/>
              </a:rPr>
              <a:t>m</a:t>
            </a:r>
            <a:r>
              <a:rPr lang="en-US" altLang="ja-JP" sz="2400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latin typeface="Arial"/>
                <a:cs typeface="Arial"/>
              </a:rPr>
              <a:t>10</a:t>
            </a:r>
            <a:r>
              <a:rPr kumimoji="1" lang="en-US" altLang="ja-JP" sz="2400" dirty="0" smtClean="0">
                <a:latin typeface="Arial"/>
                <a:cs typeface="Arial"/>
              </a:rPr>
              <a:t> </a:t>
            </a:r>
            <a:r>
              <a:rPr kumimoji="1" lang="en-US" altLang="ja-JP" sz="2400" dirty="0" err="1" smtClean="0">
                <a:latin typeface="Arial"/>
                <a:cs typeface="Arial"/>
              </a:rPr>
              <a:t>GeV</a:t>
            </a:r>
            <a:r>
              <a:rPr kumimoji="1" lang="en-US" altLang="ja-JP" sz="2400" dirty="0" smtClean="0">
                <a:latin typeface="Arial"/>
                <a:cs typeface="Arial"/>
              </a:rPr>
              <a:t> XFEL-O</a:t>
            </a:r>
            <a:r>
              <a:rPr lang="en-US" altLang="ja-JP" sz="2400" dirty="0" smtClean="0">
                <a:latin typeface="Arial"/>
                <a:cs typeface="Arial"/>
              </a:rPr>
              <a:t>	(CW</a:t>
            </a:r>
            <a:r>
              <a:rPr lang="ja-JP" altLang="en-US" sz="2400" dirty="0" smtClean="0">
                <a:latin typeface="Arial"/>
                <a:cs typeface="Arial"/>
              </a:rPr>
              <a:t>，</a:t>
            </a:r>
            <a:r>
              <a:rPr lang="en-US" altLang="ja-JP" sz="2400" dirty="0" smtClean="0">
                <a:latin typeface="Arial"/>
                <a:cs typeface="Arial"/>
              </a:rPr>
              <a:t>15 MV/</a:t>
            </a:r>
            <a:r>
              <a:rPr lang="en-US" altLang="ja-JP" sz="2400" dirty="0" err="1" smtClean="0">
                <a:latin typeface="Arial"/>
                <a:cs typeface="Arial"/>
              </a:rPr>
              <a:t>m</a:t>
            </a:r>
            <a:r>
              <a:rPr lang="en-US" altLang="ja-JP" sz="2400" dirty="0" smtClean="0">
                <a:latin typeface="Arial"/>
                <a:cs typeface="Arial"/>
              </a:rPr>
              <a:t>, 2 turn)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>
                <a:latin typeface="Arial"/>
                <a:cs typeface="Arial"/>
              </a:rPr>
              <a:t>9 </a:t>
            </a:r>
            <a:r>
              <a:rPr lang="en-US" altLang="ja-JP" sz="2400" dirty="0" err="1" smtClean="0">
                <a:latin typeface="Arial"/>
                <a:cs typeface="Arial"/>
              </a:rPr>
              <a:t>MeV</a:t>
            </a:r>
            <a:r>
              <a:rPr lang="en-US" altLang="ja-JP" sz="2400" dirty="0" smtClean="0">
                <a:latin typeface="Arial"/>
                <a:cs typeface="Arial"/>
              </a:rPr>
              <a:t> slow </a:t>
            </a:r>
            <a:r>
              <a:rPr lang="en-US" altLang="ja-JP" sz="2400" dirty="0" err="1" smtClean="0">
                <a:latin typeface="Arial"/>
                <a:cs typeface="Arial"/>
              </a:rPr>
              <a:t>e</a:t>
            </a:r>
            <a:r>
              <a:rPr lang="en-US" altLang="ja-JP" sz="2400" baseline="30000" dirty="0" smtClean="0">
                <a:latin typeface="Arial"/>
                <a:cs typeface="Arial"/>
              </a:rPr>
              <a:t>+	</a:t>
            </a:r>
            <a:r>
              <a:rPr lang="en-US" altLang="ja-JP" sz="2400" dirty="0" smtClean="0">
                <a:latin typeface="Arial"/>
                <a:cs typeface="Arial"/>
              </a:rPr>
              <a:t>(CW</a:t>
            </a:r>
            <a:r>
              <a:rPr lang="ja-JP" altLang="en-US" sz="2400" dirty="0" smtClean="0">
                <a:latin typeface="Arial"/>
                <a:cs typeface="Arial"/>
              </a:rPr>
              <a:t>，</a:t>
            </a:r>
            <a:r>
              <a:rPr lang="en-US" altLang="ja-JP" sz="2400" dirty="0" smtClean="0">
                <a:latin typeface="Arial"/>
                <a:cs typeface="Arial"/>
              </a:rPr>
              <a:t>pulse)</a:t>
            </a:r>
            <a:endParaRPr kumimoji="1" lang="ja-JP" altLang="en-US" sz="2400" baseline="30000" dirty="0">
              <a:latin typeface="Arial"/>
              <a:cs typeface="Arial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226894" y="5240804"/>
            <a:ext cx="75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Arial"/>
                <a:cs typeface="Arial"/>
              </a:rPr>
              <a:t>Dump</a:t>
            </a:r>
            <a:endParaRPr kumimoji="1" lang="ja-JP" altLang="en-US" sz="1400" b="1" dirty="0">
              <a:latin typeface="Arial"/>
              <a:cs typeface="Arial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7103065" y="5485908"/>
            <a:ext cx="1172238" cy="449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smtClean="0">
                <a:latin typeface="Arial"/>
                <a:ea typeface="+mj-ea"/>
                <a:cs typeface="Arial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FEL-O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2" name="正方形/長方形 41"/>
          <p:cNvSpPr/>
          <p:nvPr/>
        </p:nvSpPr>
        <p:spPr>
          <a:xfrm rot="20520000">
            <a:off x="7937500" y="4451842"/>
            <a:ext cx="144000" cy="144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 rot="1080000" flipV="1">
            <a:off x="7937500" y="5074142"/>
            <a:ext cx="144000" cy="144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 flipV="1">
            <a:off x="7985578" y="4771326"/>
            <a:ext cx="144000" cy="144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 rot="2100000" flipV="1">
            <a:off x="6487402" y="5059029"/>
            <a:ext cx="144000" cy="1440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コスト</a:t>
            </a:r>
            <a:r>
              <a:rPr lang="en-US" altLang="ja-JP" dirty="0" smtClean="0">
                <a:latin typeface="Arial"/>
                <a:cs typeface="Arial"/>
              </a:rPr>
              <a:t>(2.5 </a:t>
            </a:r>
            <a:r>
              <a:rPr lang="en-US" altLang="ja-JP" dirty="0" err="1" smtClean="0">
                <a:latin typeface="Arial"/>
                <a:cs typeface="Arial"/>
              </a:rPr>
              <a:t>GeV</a:t>
            </a:r>
            <a:r>
              <a:rPr lang="en-US" altLang="ja-JP" dirty="0" smtClean="0">
                <a:latin typeface="Arial"/>
                <a:cs typeface="Arial"/>
              </a:rPr>
              <a:t> ERL</a:t>
            </a:r>
            <a:r>
              <a:rPr lang="ja-JP" altLang="en-US" dirty="0" smtClean="0">
                <a:latin typeface="Arial"/>
                <a:cs typeface="Arial"/>
              </a:rPr>
              <a:t>，</a:t>
            </a:r>
            <a:r>
              <a:rPr lang="en-US" altLang="ja-JP" dirty="0" smtClean="0">
                <a:latin typeface="Arial"/>
                <a:cs typeface="Arial"/>
              </a:rPr>
              <a:t>2003)</a:t>
            </a:r>
            <a:endParaRPr lang="ja-JP" altLang="en-US" dirty="0">
              <a:latin typeface="Arial"/>
              <a:cs typeface="Arial"/>
            </a:endParaRPr>
          </a:p>
        </p:txBody>
      </p:sp>
      <p:graphicFrame>
        <p:nvGraphicFramePr>
          <p:cNvPr id="5" name="コンテンツ プレースホルダ 4"/>
          <p:cNvGraphicFramePr>
            <a:graphicFrameLocks noGrp="1" noChangeAspect="1"/>
          </p:cNvGraphicFramePr>
          <p:nvPr>
            <p:ph idx="1"/>
          </p:nvPr>
        </p:nvGraphicFramePr>
        <p:xfrm>
          <a:off x="111639" y="1800933"/>
          <a:ext cx="583379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2748" y="2820992"/>
            <a:ext cx="3084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l"/>
            </a:pPr>
            <a:r>
              <a:rPr kumimoji="1" lang="en-US" altLang="ja-JP" sz="2000" dirty="0" smtClean="0">
                <a:latin typeface="Arial"/>
                <a:cs typeface="Arial"/>
              </a:rPr>
              <a:t> </a:t>
            </a:r>
            <a:r>
              <a:rPr kumimoji="1" lang="ja-JP" altLang="en-US" sz="2000" dirty="0" smtClean="0">
                <a:latin typeface="Arial"/>
                <a:cs typeface="Arial"/>
              </a:rPr>
              <a:t>空洞</a:t>
            </a:r>
            <a:r>
              <a:rPr kumimoji="1" lang="en-US" altLang="ja-JP" sz="2000" dirty="0" smtClean="0">
                <a:latin typeface="Arial"/>
                <a:cs typeface="Arial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250 </a:t>
            </a:r>
            <a:r>
              <a:rPr kumimoji="1" lang="ja-JP" altLang="en-US" sz="2000" dirty="0" smtClean="0">
                <a:latin typeface="Arial"/>
                <a:cs typeface="Arial"/>
              </a:rPr>
              <a:t>台，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kumimoji="1" lang="en-US" altLang="ja-JP" sz="2000" dirty="0" smtClean="0">
                <a:latin typeface="Arial"/>
                <a:cs typeface="Arial"/>
              </a:rPr>
              <a:t> MV/</a:t>
            </a:r>
            <a:r>
              <a:rPr kumimoji="1" lang="en-US" altLang="ja-JP" sz="2000" dirty="0" err="1" smtClean="0">
                <a:latin typeface="Arial"/>
                <a:cs typeface="Arial"/>
              </a:rPr>
              <a:t>m</a:t>
            </a:r>
            <a:endParaRPr kumimoji="1" lang="en-US" altLang="ja-JP" sz="2000" dirty="0" smtClean="0">
              <a:latin typeface="Arial"/>
              <a:cs typeface="Arial"/>
            </a:endParaRPr>
          </a:p>
          <a:p>
            <a:pPr>
              <a:spcAft>
                <a:spcPts val="1200"/>
              </a:spcAft>
              <a:buFont typeface="Wingdings" charset="2"/>
              <a:buChar char="l"/>
            </a:pP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ja-JP" altLang="en-US" sz="2000" dirty="0" smtClean="0">
                <a:latin typeface="Arial"/>
                <a:cs typeface="Arial"/>
              </a:rPr>
              <a:t>総額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740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ja-JP" altLang="en-US" sz="2000" dirty="0" smtClean="0">
                <a:latin typeface="Arial"/>
                <a:cs typeface="Arial"/>
              </a:rPr>
              <a:t>億円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Font typeface="Wingdings" charset="2"/>
              <a:buChar char="l"/>
            </a:pPr>
            <a:r>
              <a:rPr kumimoji="1" lang="en-US" altLang="ja-JP" sz="2000" dirty="0" smtClean="0">
                <a:latin typeface="Arial"/>
                <a:cs typeface="Arial"/>
              </a:rPr>
              <a:t> 5 </a:t>
            </a:r>
            <a:r>
              <a:rPr kumimoji="1" lang="en-US" altLang="ja-JP" sz="2000" dirty="0" err="1" smtClean="0">
                <a:latin typeface="Arial"/>
                <a:cs typeface="Arial"/>
              </a:rPr>
              <a:t>GeV</a:t>
            </a:r>
            <a:r>
              <a:rPr kumimoji="1" lang="en-US" altLang="ja-JP" sz="2000" dirty="0" smtClean="0">
                <a:latin typeface="Arial"/>
                <a:cs typeface="Arial"/>
              </a:rPr>
              <a:t> </a:t>
            </a:r>
            <a:r>
              <a:rPr kumimoji="1" lang="ja-JP" altLang="en-US" sz="2000" dirty="0" smtClean="0">
                <a:latin typeface="Arial"/>
                <a:cs typeface="Arial"/>
              </a:rPr>
              <a:t>増強</a:t>
            </a:r>
            <a:r>
              <a:rPr kumimoji="1" lang="en-US" altLang="ja-JP" sz="2000" dirty="0" smtClean="0">
                <a:latin typeface="Arial"/>
                <a:cs typeface="Arial"/>
              </a:rPr>
              <a:t> (20 MV/</a:t>
            </a:r>
            <a:r>
              <a:rPr kumimoji="1" lang="en-US" altLang="ja-JP" sz="2000" dirty="0" err="1" smtClean="0">
                <a:latin typeface="Arial"/>
                <a:cs typeface="Arial"/>
              </a:rPr>
              <a:t>m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</a:p>
          <a:p>
            <a:r>
              <a:rPr kumimoji="1" lang="en-US" altLang="ja-JP" sz="2000" dirty="0" smtClean="0">
                <a:latin typeface="Arial"/>
                <a:cs typeface="Arial"/>
              </a:rPr>
              <a:t>   </a:t>
            </a:r>
            <a:r>
              <a:rPr kumimoji="1" lang="ja-JP" altLang="en-US" sz="2000" dirty="0" smtClean="0">
                <a:latin typeface="Arial"/>
                <a:cs typeface="Arial"/>
              </a:rPr>
              <a:t>に</a:t>
            </a:r>
            <a:r>
              <a:rPr kumimoji="1" lang="en-US" altLang="ja-JP" sz="2000" dirty="0" smtClean="0">
                <a:latin typeface="Arial"/>
                <a:cs typeface="Arial"/>
              </a:rPr>
              <a:t> 72 </a:t>
            </a:r>
            <a:r>
              <a:rPr kumimoji="1" lang="ja-JP" altLang="en-US" sz="2000" dirty="0" smtClean="0">
                <a:latin typeface="Arial"/>
                <a:cs typeface="Arial"/>
              </a:rPr>
              <a:t>億円</a:t>
            </a:r>
            <a:r>
              <a:rPr kumimoji="1" lang="en-US" altLang="ja-JP" sz="2000" dirty="0" smtClean="0">
                <a:latin typeface="Arial"/>
                <a:cs typeface="Arial"/>
              </a:rPr>
              <a:t> (</a:t>
            </a:r>
            <a:r>
              <a:rPr kumimoji="1" lang="ja-JP" altLang="en-US" sz="2000" dirty="0" smtClean="0">
                <a:latin typeface="Arial"/>
                <a:cs typeface="Arial"/>
              </a:rPr>
              <a:t>冷凍設備</a:t>
            </a:r>
            <a:r>
              <a:rPr kumimoji="1" lang="en-US" altLang="ja-JP" sz="2000" dirty="0" smtClean="0">
                <a:latin typeface="Arial"/>
                <a:cs typeface="Arial"/>
              </a:rPr>
              <a:t>)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4120" y="1558893"/>
            <a:ext cx="102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入射部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35597" y="3334282"/>
            <a:ext cx="159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主リニアック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3187" y="4296987"/>
            <a:ext cx="159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電磁石・真空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83841" y="5344054"/>
            <a:ext cx="159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制御・モニター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4275" y="5361236"/>
            <a:ext cx="128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挿入光源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32241" y="4988833"/>
            <a:ext cx="159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ビームライン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4037" y="3334282"/>
            <a:ext cx="141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建物・施設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R&amp;D</a:t>
            </a:r>
            <a:r>
              <a:rPr lang="ja-JP" altLang="en-US" dirty="0" smtClean="0"/>
              <a:t>費用</a:t>
            </a:r>
            <a:r>
              <a:rPr lang="en-US" altLang="ja-JP" dirty="0" smtClean="0"/>
              <a:t> (2011-2014)</a:t>
            </a:r>
            <a:endParaRPr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457567" y="1471965"/>
          <a:ext cx="625980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353"/>
                <a:gridCol w="3032255"/>
                <a:gridCol w="178419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項目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価格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千円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空洞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入力カプラーの開発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20,000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HOM</a:t>
                      </a:r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カプラーの開発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5,000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RF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共用クライストロンの開発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30,000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latin typeface="Arial"/>
                          <a:cs typeface="Arial"/>
                        </a:rPr>
                        <a:t>永久磁石の評価</a:t>
                      </a:r>
                      <a:endParaRPr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5,000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立体回路の評価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5,000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>
                        <a:latin typeface="Arial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共用電源の開発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60,000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共用</a:t>
                      </a:r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LLRF</a:t>
                      </a:r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システムの開発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40,000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空洞</a:t>
                      </a:r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 / RF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テストスタンドの構築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40,000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クライオ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窒素循環装置の評価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50,000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Arial"/>
                          <a:cs typeface="Arial"/>
                        </a:rPr>
                        <a:t>合計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Arial"/>
                          <a:cs typeface="Arial"/>
                        </a:rPr>
                        <a:t>255,000</a:t>
                      </a:r>
                      <a:endParaRPr kumimoji="1" lang="ja-JP" altLang="en-US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7044"/>
            <a:ext cx="8229600" cy="65036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まとめと提案</a:t>
            </a:r>
            <a:endParaRPr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52362"/>
            <a:ext cx="8229600" cy="5679399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ILC</a:t>
            </a:r>
            <a:r>
              <a:rPr lang="ja-JP" altLang="en-US" sz="2400" dirty="0" smtClean="0">
                <a:latin typeface="Arial"/>
                <a:cs typeface="Arial"/>
              </a:rPr>
              <a:t>の</a:t>
            </a:r>
            <a:r>
              <a:rPr lang="en-US" altLang="ja-JP" sz="2400" dirty="0" smtClean="0">
                <a:latin typeface="Arial"/>
                <a:cs typeface="Arial"/>
              </a:rPr>
              <a:t>R&amp;D</a:t>
            </a:r>
            <a:r>
              <a:rPr lang="ja-JP" altLang="en-US" sz="2400" dirty="0" smtClean="0">
                <a:latin typeface="Arial"/>
                <a:cs typeface="Arial"/>
              </a:rPr>
              <a:t>と</a:t>
            </a:r>
            <a:r>
              <a:rPr lang="en-US" altLang="ja-JP" sz="2400" dirty="0" smtClean="0">
                <a:latin typeface="Arial"/>
                <a:cs typeface="Arial"/>
              </a:rPr>
              <a:t>ERL</a:t>
            </a:r>
            <a:r>
              <a:rPr lang="ja-JP" altLang="en-US" sz="2400" dirty="0" smtClean="0">
                <a:latin typeface="Arial"/>
                <a:cs typeface="Arial"/>
              </a:rPr>
              <a:t>の両立を目指す加速器の技術的検討を始めた．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080"/>
              </a:lnSpc>
              <a:buNone/>
            </a:pPr>
            <a:r>
              <a:rPr lang="ja-JP" altLang="en-US" sz="2400" dirty="0" smtClean="0">
                <a:latin typeface="Arial"/>
                <a:cs typeface="Arial"/>
              </a:rPr>
              <a:t>　</a:t>
            </a:r>
            <a:r>
              <a:rPr lang="ja-JP" altLang="en-US" sz="2000" dirty="0" smtClean="0">
                <a:latin typeface="Arial"/>
                <a:cs typeface="Arial"/>
              </a:rPr>
              <a:t>　　</a:t>
            </a:r>
            <a:endParaRPr lang="en-US" altLang="ja-JP" sz="2000" dirty="0" smtClean="0">
              <a:latin typeface="Arial"/>
              <a:cs typeface="Arial"/>
            </a:endParaRPr>
          </a:p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TESLA</a:t>
            </a:r>
            <a:r>
              <a:rPr lang="ja-JP" altLang="en-US" sz="2400" dirty="0" smtClean="0">
                <a:latin typeface="Arial"/>
                <a:cs typeface="Arial"/>
              </a:rPr>
              <a:t>空洞でも</a:t>
            </a:r>
            <a:r>
              <a:rPr lang="en-US" altLang="ja-JP" sz="2400" dirty="0" smtClean="0">
                <a:latin typeface="Arial"/>
                <a:cs typeface="Arial"/>
              </a:rPr>
              <a:t>HOM</a:t>
            </a:r>
            <a:r>
              <a:rPr lang="ja-JP" altLang="en-US" sz="2400" dirty="0" smtClean="0">
                <a:latin typeface="Arial"/>
                <a:cs typeface="Arial"/>
              </a:rPr>
              <a:t>周波数の</a:t>
            </a:r>
            <a:r>
              <a:rPr lang="en-US" altLang="ja-JP" sz="2400" dirty="0" smtClean="0">
                <a:latin typeface="Arial"/>
                <a:cs typeface="Arial"/>
              </a:rPr>
              <a:t>randomization</a:t>
            </a:r>
            <a:r>
              <a:rPr lang="ja-JP" altLang="en-US" sz="2400" dirty="0" smtClean="0">
                <a:latin typeface="Arial"/>
                <a:cs typeface="Arial"/>
              </a:rPr>
              <a:t>により，</a:t>
            </a:r>
            <a:r>
              <a:rPr lang="en-US" altLang="ja-JP" sz="2400" dirty="0" smtClean="0">
                <a:latin typeface="Arial"/>
                <a:cs typeface="Arial"/>
              </a:rPr>
              <a:t>BBU</a:t>
            </a:r>
            <a:r>
              <a:rPr lang="ja-JP" altLang="en-US" sz="2400" dirty="0" smtClean="0">
                <a:latin typeface="Arial"/>
                <a:cs typeface="Arial"/>
              </a:rPr>
              <a:t>閾電流値を</a:t>
            </a:r>
            <a:r>
              <a:rPr lang="en-US" altLang="ja-JP" sz="2400" dirty="0" smtClean="0">
                <a:latin typeface="Arial"/>
                <a:cs typeface="Arial"/>
              </a:rPr>
              <a:t>200mA</a:t>
            </a:r>
            <a:r>
              <a:rPr lang="ja-JP" altLang="en-US" sz="2400" dirty="0" smtClean="0">
                <a:latin typeface="Arial"/>
                <a:cs typeface="Arial"/>
              </a:rPr>
              <a:t>程度に上げられる可能性がある．必要なら数種類の空洞形状</a:t>
            </a:r>
            <a:r>
              <a:rPr lang="en-US" altLang="ja-JP" sz="2400" dirty="0" smtClean="0">
                <a:latin typeface="Arial"/>
                <a:cs typeface="Arial"/>
              </a:rPr>
              <a:t>(</a:t>
            </a:r>
            <a:r>
              <a:rPr lang="ja-JP" altLang="en-US" sz="2400" dirty="0" smtClean="0">
                <a:latin typeface="Arial"/>
                <a:cs typeface="Arial"/>
              </a:rPr>
              <a:t>寸法</a:t>
            </a:r>
            <a:r>
              <a:rPr lang="en-US" altLang="ja-JP" sz="2400" dirty="0" smtClean="0">
                <a:latin typeface="Arial"/>
                <a:cs typeface="Arial"/>
              </a:rPr>
              <a:t>)</a:t>
            </a:r>
            <a:r>
              <a:rPr lang="ja-JP" altLang="en-US" sz="2400" dirty="0" smtClean="0">
                <a:latin typeface="Arial"/>
                <a:cs typeface="Arial"/>
              </a:rPr>
              <a:t>の採用により</a:t>
            </a:r>
            <a:r>
              <a:rPr lang="en-US" altLang="ja-JP" sz="2400" dirty="0" smtClean="0">
                <a:latin typeface="Arial"/>
                <a:cs typeface="Arial"/>
              </a:rPr>
              <a:t>BBU</a:t>
            </a:r>
            <a:r>
              <a:rPr lang="ja-JP" altLang="en-US" sz="2400" dirty="0" smtClean="0">
                <a:latin typeface="Arial"/>
                <a:cs typeface="Arial"/>
              </a:rPr>
              <a:t>を回避する．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080"/>
              </a:lnSpc>
              <a:buNone/>
            </a:pPr>
            <a:r>
              <a:rPr lang="ja-JP" altLang="en-US" sz="2400" dirty="0" smtClean="0">
                <a:latin typeface="Arial"/>
                <a:cs typeface="Arial"/>
              </a:rPr>
              <a:t>　　　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RF</a:t>
            </a:r>
            <a:r>
              <a:rPr lang="ja-JP" altLang="en-US" sz="2400" dirty="0" smtClean="0">
                <a:latin typeface="Arial"/>
                <a:cs typeface="Arial"/>
              </a:rPr>
              <a:t>源は，</a:t>
            </a:r>
            <a:r>
              <a:rPr lang="en-US" altLang="ja-JP" sz="2400" dirty="0" smtClean="0">
                <a:latin typeface="Arial"/>
                <a:cs typeface="Arial"/>
              </a:rPr>
              <a:t>CW</a:t>
            </a:r>
            <a:r>
              <a:rPr lang="ja-JP" altLang="en-US" sz="2400" dirty="0" smtClean="0">
                <a:latin typeface="Arial"/>
                <a:cs typeface="Arial"/>
              </a:rPr>
              <a:t>とパルスを兼用できるシステムを検討中．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080"/>
              </a:lnSpc>
              <a:buNone/>
            </a:pPr>
            <a:r>
              <a:rPr lang="ja-JP" altLang="en-US" sz="28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　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buClr>
                <a:srgbClr val="FF6600"/>
              </a:buClr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STF Phase2</a:t>
            </a:r>
            <a:r>
              <a:rPr lang="ja-JP" altLang="en-US" sz="2400" dirty="0" smtClean="0">
                <a:latin typeface="Arial"/>
                <a:cs typeface="Arial"/>
              </a:rPr>
              <a:t>は，</a:t>
            </a:r>
            <a:r>
              <a:rPr lang="en-US" altLang="ja-JP" sz="2400" dirty="0" smtClean="0">
                <a:latin typeface="Arial"/>
                <a:cs typeface="Arial"/>
              </a:rPr>
              <a:t>CM1</a:t>
            </a:r>
            <a:r>
              <a:rPr lang="ja-JP" altLang="en-US" sz="2400" dirty="0" smtClean="0">
                <a:latin typeface="Arial"/>
                <a:cs typeface="Arial"/>
              </a:rPr>
              <a:t>で終了．</a:t>
            </a:r>
            <a:r>
              <a:rPr lang="en-US" altLang="ja-JP" sz="2400" dirty="0" smtClean="0">
                <a:latin typeface="Arial"/>
                <a:cs typeface="Arial"/>
              </a:rPr>
              <a:t>FEL</a:t>
            </a:r>
            <a:r>
              <a:rPr lang="ja-JP" altLang="en-US" sz="2400" dirty="0" smtClean="0">
                <a:latin typeface="Arial"/>
                <a:cs typeface="Arial"/>
              </a:rPr>
              <a:t>等の施設としてユーザー運転を行なう．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080"/>
              </a:lnSpc>
              <a:buNone/>
            </a:pPr>
            <a:r>
              <a:rPr lang="ja-JP" altLang="en-US" sz="28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　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buClr>
                <a:srgbClr val="FF6600"/>
              </a:buClr>
              <a:buFont typeface="Wingdings" charset="2"/>
              <a:buChar char="n"/>
            </a:pPr>
            <a:r>
              <a:rPr lang="ja-JP" altLang="en-US" sz="2400" dirty="0" smtClean="0">
                <a:latin typeface="Arial"/>
                <a:cs typeface="Arial"/>
              </a:rPr>
              <a:t>空洞</a:t>
            </a:r>
            <a:r>
              <a:rPr lang="en-US" altLang="ja-JP" sz="2400" dirty="0" smtClean="0">
                <a:latin typeface="Arial"/>
                <a:cs typeface="Arial"/>
              </a:rPr>
              <a:t> (KEK</a:t>
            </a:r>
            <a:r>
              <a:rPr lang="ja-JP" altLang="en-US" sz="2400" dirty="0" smtClean="0">
                <a:latin typeface="Arial"/>
                <a:cs typeface="Arial"/>
              </a:rPr>
              <a:t>製，，，</a:t>
            </a:r>
            <a:r>
              <a:rPr lang="en-US" altLang="ja-JP" sz="2400" dirty="0" smtClean="0">
                <a:latin typeface="Arial"/>
                <a:cs typeface="Arial"/>
              </a:rPr>
              <a:t>) </a:t>
            </a:r>
            <a:r>
              <a:rPr lang="ja-JP" altLang="en-US" sz="2400" dirty="0" smtClean="0">
                <a:latin typeface="Arial"/>
                <a:cs typeface="Arial"/>
              </a:rPr>
              <a:t>の製造は続ける．できた空洞は</a:t>
            </a:r>
            <a:r>
              <a:rPr lang="en-US" altLang="ja-JP" sz="2400" dirty="0" smtClean="0">
                <a:latin typeface="Arial"/>
                <a:cs typeface="Arial"/>
              </a:rPr>
              <a:t> </a:t>
            </a:r>
            <a:r>
              <a:rPr lang="en-US" altLang="ja-JP" sz="2400" dirty="0" err="1" smtClean="0">
                <a:latin typeface="Arial"/>
                <a:cs typeface="Arial"/>
              </a:rPr>
              <a:t>cERL</a:t>
            </a:r>
            <a:r>
              <a:rPr lang="en-US" altLang="ja-JP" sz="2400" dirty="0" smtClean="0">
                <a:latin typeface="Arial"/>
                <a:cs typeface="Arial"/>
              </a:rPr>
              <a:t> (245 </a:t>
            </a:r>
            <a:r>
              <a:rPr lang="en-US" altLang="ja-JP" sz="2400" dirty="0" err="1" smtClean="0">
                <a:latin typeface="Arial"/>
                <a:cs typeface="Arial"/>
              </a:rPr>
              <a:t>MeV</a:t>
            </a:r>
            <a:r>
              <a:rPr lang="en-US" altLang="ja-JP" sz="2400" dirty="0" smtClean="0">
                <a:latin typeface="Arial"/>
                <a:cs typeface="Arial"/>
              </a:rPr>
              <a:t>)</a:t>
            </a:r>
            <a:r>
              <a:rPr lang="ja-JP" altLang="en-US" sz="2400" dirty="0" smtClean="0">
                <a:latin typeface="Arial"/>
                <a:cs typeface="Arial"/>
              </a:rPr>
              <a:t>に組込む</a:t>
            </a:r>
            <a:r>
              <a:rPr lang="en-US" altLang="ja-JP" sz="2400" dirty="0" smtClean="0">
                <a:latin typeface="Arial"/>
                <a:cs typeface="Arial"/>
              </a:rPr>
              <a:t> (CM2)</a:t>
            </a:r>
            <a:r>
              <a:rPr lang="ja-JP" altLang="en-US" sz="2400" dirty="0" smtClean="0">
                <a:latin typeface="Arial"/>
                <a:cs typeface="Arial"/>
              </a:rPr>
              <a:t>．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1080"/>
              </a:lnSpc>
              <a:buNone/>
            </a:pPr>
            <a:r>
              <a:rPr lang="ja-JP" altLang="en-US" sz="2800" dirty="0" smtClean="0">
                <a:latin typeface="Arial"/>
                <a:cs typeface="Arial"/>
              </a:rPr>
              <a:t>　</a:t>
            </a:r>
            <a:r>
              <a:rPr lang="ja-JP" altLang="en-US" sz="2400" dirty="0" smtClean="0">
                <a:latin typeface="Arial"/>
                <a:cs typeface="Arial"/>
              </a:rPr>
              <a:t>　　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buClr>
                <a:srgbClr val="FF6600"/>
              </a:buClr>
              <a:buFont typeface="Wingdings" charset="2"/>
              <a:buChar char="n"/>
            </a:pPr>
            <a:r>
              <a:rPr lang="ja-JP" altLang="en-US" sz="2400" dirty="0" smtClean="0">
                <a:latin typeface="Arial"/>
                <a:cs typeface="Arial"/>
              </a:rPr>
              <a:t>早期に</a:t>
            </a:r>
            <a:r>
              <a:rPr lang="en-US" altLang="ja-JP" sz="2400" dirty="0" smtClean="0">
                <a:latin typeface="Arial"/>
                <a:cs typeface="Arial"/>
              </a:rPr>
              <a:t>(~2020)LC</a:t>
            </a:r>
            <a:r>
              <a:rPr lang="ja-JP" altLang="en-US" sz="2400" dirty="0" smtClean="0">
                <a:latin typeface="Arial"/>
                <a:cs typeface="Arial"/>
              </a:rPr>
              <a:t>がスタートした場合にもこの計画は続ける．</a:t>
            </a:r>
            <a:endParaRPr lang="en-US" altLang="ja-JP" sz="2400" dirty="0" smtClean="0">
              <a:latin typeface="Arial"/>
              <a:cs typeface="Arial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56269" y="3196097"/>
            <a:ext cx="97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おわり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図形グループ 75"/>
          <p:cNvGrpSpPr/>
          <p:nvPr/>
        </p:nvGrpSpPr>
        <p:grpSpPr>
          <a:xfrm>
            <a:off x="2046265" y="2220693"/>
            <a:ext cx="1753919" cy="2042635"/>
            <a:chOff x="1910185" y="1600855"/>
            <a:chExt cx="1753919" cy="2042635"/>
          </a:xfrm>
        </p:grpSpPr>
        <p:sp>
          <p:nvSpPr>
            <p:cNvPr id="72" name="円/楕円 71"/>
            <p:cNvSpPr/>
            <p:nvPr/>
          </p:nvSpPr>
          <p:spPr>
            <a:xfrm>
              <a:off x="2095010" y="1854553"/>
              <a:ext cx="1518665" cy="1528635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910185" y="1600855"/>
              <a:ext cx="1023815" cy="1812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2600654" y="2435741"/>
              <a:ext cx="1063450" cy="1207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8" name="直線コネクタ 47"/>
          <p:cNvCxnSpPr/>
          <p:nvPr/>
        </p:nvCxnSpPr>
        <p:spPr>
          <a:xfrm>
            <a:off x="6537940" y="3491423"/>
            <a:ext cx="921392" cy="1588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9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Bunch Compressor with </a:t>
            </a:r>
            <a:r>
              <a:rPr lang="en-US" altLang="ja-JP" dirty="0" err="1" smtClean="0">
                <a:latin typeface="Arial"/>
                <a:cs typeface="Arial"/>
              </a:rPr>
              <a:t>linearizer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38</a:t>
            </a:fld>
            <a:endParaRPr lang="ja-JP" altLang="en-US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118417" y="4720727"/>
            <a:ext cx="2556100" cy="1540761"/>
            <a:chOff x="4584285" y="3700647"/>
            <a:chExt cx="3520194" cy="212189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84285" y="3700647"/>
              <a:ext cx="3520194" cy="2121895"/>
            </a:xfrm>
            <a:prstGeom prst="rect">
              <a:avLst/>
            </a:prstGeom>
          </p:spPr>
        </p:pic>
        <p:sp>
          <p:nvSpPr>
            <p:cNvPr id="6" name="円/楕円 5"/>
            <p:cNvSpPr/>
            <p:nvPr/>
          </p:nvSpPr>
          <p:spPr>
            <a:xfrm>
              <a:off x="6456000" y="3847196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6540672" y="3906470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625344" y="3965744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714249" y="4025018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794688" y="4092758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875127" y="4160498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955566" y="4228238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031772" y="4295978"/>
              <a:ext cx="97200" cy="973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079991" y="4569547"/>
            <a:ext cx="4697122" cy="131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80"/>
              </a:lnSpc>
              <a:buFont typeface="Wingdings" charset="2"/>
              <a:buChar char="n"/>
            </a:pPr>
            <a:r>
              <a:rPr kumimoji="1" lang="en-US" altLang="ja-JP" sz="2400" dirty="0" smtClean="0">
                <a:latin typeface="Arial"/>
                <a:cs typeface="Arial"/>
              </a:rPr>
              <a:t> 3.9 GHz 9 cell </a:t>
            </a:r>
            <a:r>
              <a:rPr lang="ja-JP" altLang="en-US" sz="2400" dirty="0" smtClean="0">
                <a:latin typeface="Arial"/>
                <a:cs typeface="Arial"/>
              </a:rPr>
              <a:t>空洞</a:t>
            </a:r>
            <a:endParaRPr lang="en-US" altLang="ja-JP" sz="2400" dirty="0" smtClean="0">
              <a:latin typeface="Arial"/>
              <a:cs typeface="Arial"/>
            </a:endParaRPr>
          </a:p>
          <a:p>
            <a:pPr>
              <a:lnSpc>
                <a:spcPts val="3180"/>
              </a:lnSpc>
              <a:buFont typeface="Wingdings" charset="2"/>
              <a:buChar char="n"/>
            </a:pPr>
            <a:r>
              <a:rPr kumimoji="1" lang="en-US" altLang="ja-JP" sz="2400" dirty="0" smtClean="0">
                <a:latin typeface="Arial"/>
                <a:cs typeface="Arial"/>
              </a:rPr>
              <a:t> 3.9 GHz</a:t>
            </a:r>
            <a:r>
              <a:rPr lang="en-US" altLang="ja-JP" sz="2400" dirty="0" smtClean="0">
                <a:latin typeface="Arial"/>
                <a:cs typeface="Arial"/>
              </a:rPr>
              <a:t> </a:t>
            </a:r>
            <a:r>
              <a:rPr kumimoji="1" lang="ja-JP" altLang="en-US" sz="2400" dirty="0" smtClean="0">
                <a:latin typeface="Arial"/>
                <a:cs typeface="Arial"/>
              </a:rPr>
              <a:t>クライストロン</a:t>
            </a:r>
            <a:r>
              <a:rPr kumimoji="1" lang="en-US" altLang="ja-JP" sz="2400" dirty="0" smtClean="0">
                <a:latin typeface="Arial"/>
                <a:cs typeface="Arial"/>
              </a:rPr>
              <a:t> (60 kW)</a:t>
            </a:r>
          </a:p>
          <a:p>
            <a:pPr>
              <a:lnSpc>
                <a:spcPts val="3180"/>
              </a:lnSpc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 </a:t>
            </a:r>
            <a:r>
              <a:rPr lang="ja-JP" altLang="en-US" sz="2400" dirty="0" smtClean="0">
                <a:latin typeface="Arial"/>
                <a:cs typeface="Arial"/>
              </a:rPr>
              <a:t>クライストロン電源</a:t>
            </a:r>
            <a:endParaRPr lang="en-US" altLang="ja-JP" sz="2400" dirty="0" smtClean="0">
              <a:latin typeface="Arial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4840756" y="3125663"/>
            <a:ext cx="613747" cy="317935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38" idx="3"/>
          </p:cNvCxnSpPr>
          <p:nvPr/>
        </p:nvCxnSpPr>
        <p:spPr>
          <a:xfrm>
            <a:off x="6060273" y="3173488"/>
            <a:ext cx="613747" cy="317935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39" idx="1"/>
          </p:cNvCxnSpPr>
          <p:nvPr/>
        </p:nvCxnSpPr>
        <p:spPr>
          <a:xfrm rot="10800000" flipH="1">
            <a:off x="5255228" y="3155553"/>
            <a:ext cx="839594" cy="1693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36" idx="1"/>
          </p:cNvCxnSpPr>
          <p:nvPr/>
        </p:nvCxnSpPr>
        <p:spPr>
          <a:xfrm flipV="1">
            <a:off x="2016025" y="3461689"/>
            <a:ext cx="2729082" cy="256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577083" y="3331953"/>
            <a:ext cx="935222" cy="289205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745107" y="3302219"/>
            <a:ext cx="302887" cy="31893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820520" y="3331953"/>
            <a:ext cx="605764" cy="280539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371133" y="3331953"/>
            <a:ext cx="302887" cy="31893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255233" y="3013014"/>
            <a:ext cx="302887" cy="31893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868975" y="3013014"/>
            <a:ext cx="302887" cy="31893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74875" y="3650892"/>
            <a:ext cx="202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 Bold"/>
                <a:cs typeface="Arial Bold"/>
              </a:rPr>
              <a:t>1.3 GHz cavity</a:t>
            </a:r>
            <a:endParaRPr kumimoji="1" lang="ja-JP" altLang="en-US" sz="2000" dirty="0">
              <a:latin typeface="Arial Bold"/>
              <a:cs typeface="Arial Bold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82050" y="3473839"/>
            <a:ext cx="135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 Bold"/>
                <a:cs typeface="Arial Bold"/>
              </a:rPr>
              <a:t>Chicane</a:t>
            </a:r>
            <a:endParaRPr kumimoji="1" lang="ja-JP" altLang="en-US" sz="2000" dirty="0">
              <a:latin typeface="Arial Bold"/>
              <a:cs typeface="Arial Bold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43358" y="3972733"/>
            <a:ext cx="329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Bold"/>
                <a:cs typeface="Arial Bold"/>
              </a:rPr>
              <a:t>3.9</a:t>
            </a:r>
            <a:r>
              <a:rPr kumimoji="1" lang="en-US" altLang="ja-JP" sz="2000" dirty="0" smtClean="0">
                <a:latin typeface="Arial Bold"/>
                <a:cs typeface="Arial Bold"/>
              </a:rPr>
              <a:t> GHz cavity</a:t>
            </a:r>
            <a:r>
              <a:rPr lang="en-US" altLang="ja-JP" sz="2000" dirty="0" smtClean="0">
                <a:latin typeface="Arial Bold"/>
                <a:cs typeface="Arial Bold"/>
              </a:rPr>
              <a:t> (</a:t>
            </a:r>
            <a:r>
              <a:rPr lang="en-US" altLang="ja-JP" sz="2000" dirty="0" err="1" smtClean="0">
                <a:latin typeface="Arial Bold"/>
                <a:cs typeface="Arial Bold"/>
              </a:rPr>
              <a:t>linearizer</a:t>
            </a:r>
            <a:r>
              <a:rPr lang="en-US" altLang="ja-JP" sz="2000" dirty="0" smtClean="0">
                <a:latin typeface="Arial Bold"/>
                <a:cs typeface="Arial Bold"/>
              </a:rPr>
              <a:t>)</a:t>
            </a:r>
            <a:endParaRPr kumimoji="1" lang="ja-JP" altLang="en-US" sz="2000" dirty="0">
              <a:latin typeface="Arial Bold"/>
              <a:cs typeface="Arial Bold"/>
            </a:endParaRPr>
          </a:p>
        </p:txBody>
      </p:sp>
      <p:grpSp>
        <p:nvGrpSpPr>
          <p:cNvPr id="57" name="図形グループ 56"/>
          <p:cNvGrpSpPr/>
          <p:nvPr/>
        </p:nvGrpSpPr>
        <p:grpSpPr>
          <a:xfrm>
            <a:off x="3086303" y="2203133"/>
            <a:ext cx="812824" cy="843301"/>
            <a:chOff x="712800" y="1225368"/>
            <a:chExt cx="812824" cy="843301"/>
          </a:xfrm>
        </p:grpSpPr>
        <p:cxnSp>
          <p:nvCxnSpPr>
            <p:cNvPr id="54" name="直線コネクタ 53"/>
            <p:cNvCxnSpPr/>
            <p:nvPr/>
          </p:nvCxnSpPr>
          <p:spPr>
            <a:xfrm rot="5400000">
              <a:off x="696767" y="1646225"/>
              <a:ext cx="84330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712800" y="1672347"/>
              <a:ext cx="812824" cy="3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図形グループ 57"/>
          <p:cNvGrpSpPr/>
          <p:nvPr/>
        </p:nvGrpSpPr>
        <p:grpSpPr>
          <a:xfrm>
            <a:off x="4236623" y="2204353"/>
            <a:ext cx="812824" cy="843301"/>
            <a:chOff x="712800" y="1225368"/>
            <a:chExt cx="812824" cy="843301"/>
          </a:xfrm>
        </p:grpSpPr>
        <p:cxnSp>
          <p:nvCxnSpPr>
            <p:cNvPr id="59" name="直線コネクタ 58"/>
            <p:cNvCxnSpPr/>
            <p:nvPr/>
          </p:nvCxnSpPr>
          <p:spPr>
            <a:xfrm rot="5400000">
              <a:off x="696767" y="1646225"/>
              <a:ext cx="84330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712800" y="1672347"/>
              <a:ext cx="812824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図形グループ 60"/>
          <p:cNvGrpSpPr/>
          <p:nvPr/>
        </p:nvGrpSpPr>
        <p:grpSpPr>
          <a:xfrm>
            <a:off x="6559728" y="2205573"/>
            <a:ext cx="812824" cy="843301"/>
            <a:chOff x="712800" y="1225368"/>
            <a:chExt cx="812824" cy="843301"/>
          </a:xfrm>
        </p:grpSpPr>
        <p:cxnSp>
          <p:nvCxnSpPr>
            <p:cNvPr id="62" name="直線コネクタ 61"/>
            <p:cNvCxnSpPr/>
            <p:nvPr/>
          </p:nvCxnSpPr>
          <p:spPr>
            <a:xfrm rot="5400000">
              <a:off x="696767" y="1646225"/>
              <a:ext cx="84330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712800" y="1672347"/>
              <a:ext cx="812824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/>
          <p:cNvCxnSpPr/>
          <p:nvPr/>
        </p:nvCxnSpPr>
        <p:spPr>
          <a:xfrm rot="16200000" flipH="1">
            <a:off x="6627650" y="2581811"/>
            <a:ext cx="654261" cy="113439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236623" y="2311400"/>
            <a:ext cx="811371" cy="706093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図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03" y="1454906"/>
            <a:ext cx="1801333" cy="1678515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3082886" y="1889777"/>
            <a:ext cx="81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latin typeface="Arial"/>
                <a:cs typeface="Arial"/>
              </a:rPr>
              <a:t>ΔE/E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794726" y="2284065"/>
            <a:ext cx="4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err="1" smtClean="0">
                <a:latin typeface="Arial"/>
                <a:cs typeface="Arial"/>
              </a:rPr>
              <a:t>z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29926" y="2285285"/>
            <a:ext cx="4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err="1" smtClean="0">
                <a:latin typeface="Arial"/>
                <a:cs typeface="Arial"/>
              </a:rPr>
              <a:t>z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253031" y="2286505"/>
            <a:ext cx="40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err="1" smtClean="0">
                <a:latin typeface="Arial"/>
                <a:cs typeface="Arial"/>
              </a:rPr>
              <a:t>z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5400000" flipH="1" flipV="1">
            <a:off x="3857768" y="3718494"/>
            <a:ext cx="508478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4233205" y="1890997"/>
            <a:ext cx="81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latin typeface="Arial"/>
                <a:cs typeface="Arial"/>
              </a:rPr>
              <a:t>ΔE/E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601671" y="1892217"/>
            <a:ext cx="77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latin typeface="Arial"/>
                <a:cs typeface="Arial"/>
              </a:rPr>
              <a:t>ΔE/E</a:t>
            </a:r>
            <a:endParaRPr kumimoji="1" lang="ja-JP" altLang="en-US" b="1" i="1" dirty="0">
              <a:latin typeface="Arial"/>
              <a:cs typeface="Arial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236623" y="5903276"/>
            <a:ext cx="445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i="1" dirty="0" smtClean="0">
                <a:latin typeface="Arial"/>
                <a:cs typeface="Arial"/>
              </a:rPr>
              <a:t>これらの機器は</a:t>
            </a:r>
            <a:r>
              <a:rPr kumimoji="1" lang="en-US" altLang="ja-JP" i="1" dirty="0" smtClean="0">
                <a:latin typeface="Arial"/>
                <a:cs typeface="Arial"/>
              </a:rPr>
              <a:t>FLASH</a:t>
            </a:r>
            <a:r>
              <a:rPr lang="ja-JP" altLang="en-US" i="1" dirty="0" smtClean="0">
                <a:latin typeface="Arial"/>
                <a:cs typeface="Arial"/>
              </a:rPr>
              <a:t>用に</a:t>
            </a:r>
            <a:r>
              <a:rPr lang="en-US" altLang="ja-JP" i="1" dirty="0" smtClean="0">
                <a:latin typeface="Arial"/>
                <a:cs typeface="Arial"/>
              </a:rPr>
              <a:t>FNAL</a:t>
            </a:r>
            <a:r>
              <a:rPr lang="ja-JP" altLang="en-US" i="1" dirty="0" smtClean="0">
                <a:latin typeface="Arial"/>
                <a:cs typeface="Arial"/>
              </a:rPr>
              <a:t>が開発済</a:t>
            </a:r>
            <a:endParaRPr kumimoji="1" lang="ja-JP" altLang="en-US" i="1" dirty="0">
              <a:latin typeface="Arial"/>
              <a:cs typeface="Arial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693336" y="5350501"/>
            <a:ext cx="174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3</a:t>
            </a:r>
            <a:r>
              <a:rPr kumimoji="1" lang="en-US" altLang="ja-JP" baseline="30000" dirty="0" smtClean="0">
                <a:latin typeface="Arial"/>
                <a:cs typeface="Arial"/>
              </a:rPr>
              <a:t>rd</a:t>
            </a:r>
            <a:r>
              <a:rPr kumimoji="1" lang="en-US" altLang="ja-JP" dirty="0" smtClean="0">
                <a:latin typeface="Arial"/>
                <a:cs typeface="Arial"/>
              </a:rPr>
              <a:t> harmonics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79" name="直線矢印コネクタ 78"/>
          <p:cNvCxnSpPr>
            <a:cxnSpLocks noChangeAspect="1"/>
          </p:cNvCxnSpPr>
          <p:nvPr/>
        </p:nvCxnSpPr>
        <p:spPr>
          <a:xfrm rot="5400000">
            <a:off x="2073489" y="5762133"/>
            <a:ext cx="258978" cy="12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1214833" y="1172660"/>
            <a:ext cx="236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/>
                <a:cs typeface="Arial"/>
              </a:rPr>
              <a:t>FLASH</a:t>
            </a:r>
            <a:r>
              <a:rPr kumimoji="1" lang="ja-JP" altLang="en-US" sz="1600" dirty="0" smtClean="0"/>
              <a:t>の測定結果</a:t>
            </a:r>
            <a:endParaRPr kumimoji="1" lang="ja-JP" altLang="en-US" sz="1600" dirty="0"/>
          </a:p>
        </p:txBody>
      </p:sp>
      <p:cxnSp>
        <p:nvCxnSpPr>
          <p:cNvPr id="81" name="直線矢印コネクタ 80"/>
          <p:cNvCxnSpPr/>
          <p:nvPr/>
        </p:nvCxnSpPr>
        <p:spPr>
          <a:xfrm rot="16200000" flipV="1">
            <a:off x="3435042" y="3181685"/>
            <a:ext cx="380937" cy="110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5400000" flipH="1" flipV="1">
            <a:off x="4478588" y="3143615"/>
            <a:ext cx="380937" cy="110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5400000" flipH="1" flipV="1">
            <a:off x="6634609" y="3219361"/>
            <a:ext cx="380937" cy="110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4650" y="990600"/>
            <a:ext cx="58547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LC</a:t>
            </a:r>
            <a:r>
              <a:rPr lang="ja-JP" altLang="en-US" dirty="0" smtClean="0">
                <a:latin typeface="Arial"/>
                <a:cs typeface="Arial"/>
              </a:rPr>
              <a:t>グループ内から出た提案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2037" y="2692125"/>
            <a:ext cx="7866713" cy="2954422"/>
          </a:xfrm>
        </p:spPr>
        <p:txBody>
          <a:bodyPr>
            <a:normAutofit/>
          </a:bodyPr>
          <a:lstStyle/>
          <a:p>
            <a:pPr marL="514350" indent="-514350">
              <a:lnSpc>
                <a:spcPts val="4940"/>
              </a:lnSpc>
              <a:buAutoNum type="alphaUcParenBoth"/>
            </a:pPr>
            <a:r>
              <a:rPr lang="en-US" altLang="ja-JP" dirty="0" smtClean="0">
                <a:latin typeface="Arial"/>
                <a:cs typeface="Arial"/>
              </a:rPr>
              <a:t> Phase2 (CM1+CM2+CM3=1 RF unit)</a:t>
            </a:r>
          </a:p>
          <a:p>
            <a:pPr marL="514350" indent="-514350">
              <a:lnSpc>
                <a:spcPts val="4940"/>
              </a:lnSpc>
              <a:buAutoNum type="alphaUcParenBoth"/>
            </a:pPr>
            <a:r>
              <a:rPr lang="en-US" altLang="ja-JP" dirty="0" smtClean="0">
                <a:latin typeface="Arial"/>
                <a:cs typeface="Arial"/>
              </a:rPr>
              <a:t> Phase2 (CM1+CM2)</a:t>
            </a:r>
          </a:p>
          <a:p>
            <a:pPr marL="514350" indent="-514350">
              <a:lnSpc>
                <a:spcPts val="4940"/>
              </a:lnSpc>
              <a:buNone/>
            </a:pPr>
            <a:r>
              <a:rPr lang="en-US" altLang="ja-JP" dirty="0" smtClean="0">
                <a:latin typeface="Arial"/>
                <a:cs typeface="Arial"/>
              </a:rPr>
              <a:t>(C) Phase2 (CM1</a:t>
            </a:r>
            <a:r>
              <a:rPr lang="ja-JP" altLang="en-US" dirty="0" smtClean="0">
                <a:latin typeface="Arial"/>
                <a:cs typeface="Arial"/>
              </a:rPr>
              <a:t>で</a:t>
            </a:r>
            <a:r>
              <a:rPr lang="en-US" altLang="ja-JP" dirty="0" smtClean="0">
                <a:latin typeface="Arial"/>
                <a:cs typeface="Arial"/>
              </a:rPr>
              <a:t>FEL</a:t>
            </a:r>
            <a:r>
              <a:rPr lang="ja-JP" altLang="en-US" dirty="0" smtClean="0">
                <a:latin typeface="Arial"/>
                <a:cs typeface="Arial"/>
              </a:rPr>
              <a:t>等の実験施設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lnSpc>
                <a:spcPts val="4940"/>
              </a:lnSpc>
              <a:buNone/>
            </a:pPr>
            <a:r>
              <a:rPr lang="en-US" altLang="ja-JP" dirty="0" smtClean="0">
                <a:latin typeface="Arial"/>
                <a:cs typeface="Arial"/>
              </a:rPr>
              <a:t>(D) EEHG</a:t>
            </a:r>
            <a:r>
              <a:rPr lang="ja-JP" altLang="en-US" dirty="0" smtClean="0">
                <a:latin typeface="Arial"/>
                <a:cs typeface="Arial"/>
              </a:rPr>
              <a:t>　</a:t>
            </a:r>
            <a:r>
              <a:rPr lang="en-US" altLang="ja-JP" dirty="0" smtClean="0">
                <a:latin typeface="Arial"/>
                <a:cs typeface="Arial"/>
              </a:rPr>
              <a:t>(2-6 CM </a:t>
            </a:r>
            <a:r>
              <a:rPr lang="ja-JP" altLang="en-US" dirty="0" smtClean="0">
                <a:latin typeface="Arial"/>
                <a:cs typeface="Arial"/>
              </a:rPr>
              <a:t>必要</a:t>
            </a:r>
            <a:r>
              <a:rPr lang="en-US" altLang="ja-JP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9862" y="5847890"/>
            <a:ext cx="330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CM = </a:t>
            </a:r>
            <a:r>
              <a:rPr kumimoji="1" lang="en-US" altLang="ja-JP" sz="2400" dirty="0" err="1" smtClean="0">
                <a:latin typeface="Arial"/>
                <a:cs typeface="Arial"/>
              </a:rPr>
              <a:t>Cryo</a:t>
            </a:r>
            <a:r>
              <a:rPr lang="en-US" altLang="ja-JP" sz="2400" dirty="0" err="1" smtClean="0">
                <a:latin typeface="Arial"/>
                <a:cs typeface="Arial"/>
              </a:rPr>
              <a:t>module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6130" y="1642883"/>
            <a:ext cx="763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cs typeface="Arial"/>
              </a:rPr>
              <a:t>2012</a:t>
            </a:r>
            <a:r>
              <a:rPr kumimoji="1" lang="ja-JP" altLang="en-US" sz="2400" dirty="0" smtClean="0">
                <a:latin typeface="Arial"/>
                <a:cs typeface="Arial"/>
              </a:rPr>
              <a:t>年度末までの目標：</a:t>
            </a:r>
            <a:r>
              <a:rPr kumimoji="1" lang="en-US" altLang="ja-JP" sz="2400" dirty="0" smtClean="0">
                <a:latin typeface="Arial"/>
                <a:cs typeface="Arial"/>
              </a:rPr>
              <a:t>Phase2 CM1</a:t>
            </a:r>
            <a:r>
              <a:rPr kumimoji="1" lang="ja-JP" altLang="en-US" sz="2400" dirty="0" smtClean="0">
                <a:latin typeface="Arial"/>
                <a:cs typeface="Arial"/>
              </a:rPr>
              <a:t>でビーム運転を開始する．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457200" y="3120096"/>
            <a:ext cx="80915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308833" y="3285763"/>
            <a:ext cx="211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∵) RD → DRFS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2045" y="3668901"/>
            <a:ext cx="36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Arial"/>
                <a:cs typeface="Arial"/>
              </a:rPr>
              <a:t>再現性の確認，他企業，機関の</a:t>
            </a:r>
            <a:r>
              <a:rPr kumimoji="1" lang="ja-JP" altLang="en-US" dirty="0" smtClean="0">
                <a:latin typeface="Arial"/>
                <a:cs typeface="Arial"/>
              </a:rPr>
              <a:t>空洞</a:t>
            </a:r>
            <a:r>
              <a:rPr kumimoji="1" lang="ja-JP" altLang="en-US" dirty="0" smtClean="0">
                <a:latin typeface="Arial"/>
                <a:cs typeface="Arial"/>
              </a:rPr>
              <a:t>の実証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135068"/>
            <a:ext cx="8229600" cy="844110"/>
          </a:xfrm>
        </p:spPr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LC</a:t>
            </a:r>
            <a:r>
              <a:rPr lang="ja-JP" altLang="en-US" dirty="0" smtClean="0">
                <a:latin typeface="Arial"/>
                <a:cs typeface="Arial"/>
              </a:rPr>
              <a:t>・</a:t>
            </a:r>
            <a:r>
              <a:rPr lang="en-US" altLang="ja-JP" dirty="0" smtClean="0">
                <a:latin typeface="Arial"/>
                <a:cs typeface="Arial"/>
              </a:rPr>
              <a:t>ERL</a:t>
            </a:r>
            <a:r>
              <a:rPr lang="ja-JP" altLang="en-US" dirty="0" smtClean="0">
                <a:latin typeface="Arial"/>
                <a:cs typeface="Arial"/>
              </a:rPr>
              <a:t>合同加速器計画</a:t>
            </a:r>
            <a:endParaRPr lang="ja-JP" altLang="en-US" dirty="0">
              <a:latin typeface="Arial"/>
              <a:cs typeface="Arial"/>
            </a:endParaRPr>
          </a:p>
        </p:txBody>
      </p:sp>
      <p:graphicFrame>
        <p:nvGraphicFramePr>
          <p:cNvPr id="7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2575072"/>
          <a:ext cx="8238664" cy="346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23"/>
                <a:gridCol w="1325723"/>
                <a:gridCol w="1172218"/>
                <a:gridCol w="1465273"/>
                <a:gridCol w="1255948"/>
                <a:gridCol w="2150979"/>
              </a:tblGrid>
              <a:tr h="8665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mode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kumimoji="1" lang="en-US" altLang="ja-JP" sz="1800" baseline="-25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acc</a:t>
                      </a:r>
                      <a:r>
                        <a:rPr kumimoji="1" lang="en-US" altLang="ja-JP" sz="1800" baseline="-25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[MV/</a:t>
                      </a:r>
                      <a:r>
                        <a:rPr kumimoji="1" lang="en-US" altLang="ja-JP" sz="16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kumimoji="1" lang="en-US" altLang="ja-JP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kumimoji="1" lang="en-US" altLang="ja-JP" sz="1800" i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kumimoji="1" lang="en-US" altLang="ja-JP" sz="16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kumimoji="1" lang="en-US" altLang="ja-JP" sz="16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]</a:t>
                      </a:r>
                      <a:endParaRPr kumimoji="1" lang="ja-JP" altLang="en-US" sz="16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Pulse/CW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kumimoji="1" lang="en-US" altLang="ja-JP" sz="20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kumimoji="1" lang="en-US" altLang="ja-JP" sz="2000" i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[</a:t>
                      </a:r>
                      <a:r>
                        <a:rPr kumimoji="1" lang="en-US" altLang="ja-JP" sz="2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GeV</a:t>
                      </a:r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用途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65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kumimoji="1" lang="ja-JP" altLang="en-US" sz="2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pulse</a:t>
                      </a:r>
                      <a:endParaRPr kumimoji="1" lang="ja-JP" altLang="en-US" sz="22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kumimoji="1" lang="en-US" altLang="ja-JP" sz="22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ILC</a:t>
                      </a:r>
                      <a:r>
                        <a:rPr kumimoji="1" lang="ja-JP" altLang="en-US" sz="22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の</a:t>
                      </a:r>
                      <a:r>
                        <a:rPr kumimoji="1" lang="en-US" altLang="ja-JP" sz="22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r>
                        <a:rPr kumimoji="1" lang="ja-JP" altLang="en-US" sz="2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，</a:t>
                      </a:r>
                      <a:endParaRPr kumimoji="1" lang="en-US" altLang="ja-JP" sz="2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SASE-XFEL</a:t>
                      </a:r>
                      <a:endParaRPr kumimoji="1" lang="ja-JP" altLang="en-US" sz="2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65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kumimoji="1" lang="en-US" altLang="ja-JP" sz="2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ERL</a:t>
                      </a:r>
                      <a:endParaRPr kumimoji="1" lang="ja-JP" altLang="en-US" sz="2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65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CW</a:t>
                      </a:r>
                      <a:endParaRPr kumimoji="1" lang="ja-JP" alt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5x2=10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kumimoji="1" lang="en-US" altLang="ja-JP" sz="2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XFEL-O</a:t>
                      </a:r>
                      <a:endParaRPr kumimoji="1" lang="ja-JP" altLang="en-US" sz="2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432924" y="6125517"/>
            <a:ext cx="255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空洞</a:t>
            </a:r>
            <a:r>
              <a:rPr kumimoji="1" lang="ja-JP" altLang="en-US" sz="2400" dirty="0" smtClean="0">
                <a:latin typeface="Arial"/>
                <a:cs typeface="Arial"/>
              </a:rPr>
              <a:t>台数</a:t>
            </a:r>
            <a:r>
              <a:rPr lang="en-US" altLang="ja-JP" sz="2400" dirty="0" smtClean="0">
                <a:latin typeface="Arial"/>
                <a:cs typeface="Arial"/>
              </a:rPr>
              <a:t> = </a:t>
            </a:r>
            <a:r>
              <a:rPr lang="en-US" altLang="ja-JP" sz="2400" b="1" dirty="0" smtClean="0">
                <a:latin typeface="Arial"/>
                <a:cs typeface="Arial"/>
              </a:rPr>
              <a:t>333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320" y="1094618"/>
            <a:ext cx="84324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200" dirty="0" smtClean="0"/>
              <a:t>・</a:t>
            </a:r>
            <a:r>
              <a:rPr lang="en-US" altLang="ja-JP" sz="2200" dirty="0" smtClean="0"/>
              <a:t>2010.9.1</a:t>
            </a:r>
            <a:r>
              <a:rPr lang="ja-JP" altLang="en-US" sz="2200" dirty="0" smtClean="0"/>
              <a:t>，若槻</a:t>
            </a:r>
            <a:r>
              <a:rPr lang="en-US" altLang="ja-JP" sz="2200" dirty="0" smtClean="0"/>
              <a:t>PF</a:t>
            </a:r>
            <a:r>
              <a:rPr lang="ja-JP" altLang="en-US" sz="2200" dirty="0" smtClean="0"/>
              <a:t>施設長，河田</a:t>
            </a:r>
            <a:r>
              <a:rPr lang="en-US" altLang="ja-JP" sz="2200" dirty="0" smtClean="0"/>
              <a:t>ERL</a:t>
            </a:r>
            <a:r>
              <a:rPr lang="ja-JP" altLang="en-US" sz="2200" dirty="0" smtClean="0"/>
              <a:t>推進室長，小林</a:t>
            </a:r>
            <a:r>
              <a:rPr lang="en-US" altLang="ja-JP" sz="2200" dirty="0" smtClean="0"/>
              <a:t>(</a:t>
            </a:r>
            <a:r>
              <a:rPr lang="ja-JP" altLang="en-US" sz="2200" dirty="0" smtClean="0"/>
              <a:t>幸</a:t>
            </a:r>
            <a:r>
              <a:rPr lang="en-US" altLang="ja-JP" sz="2200" dirty="0" smtClean="0"/>
              <a:t>)</a:t>
            </a:r>
            <a:r>
              <a:rPr lang="ja-JP" altLang="en-US" sz="2200" dirty="0" smtClean="0"/>
              <a:t>加・第</a:t>
            </a:r>
            <a:r>
              <a:rPr lang="en-US" altLang="ja-JP" sz="2200" dirty="0" smtClean="0"/>
              <a:t>7</a:t>
            </a:r>
            <a:r>
              <a:rPr lang="ja-JP" altLang="en-US" sz="2200" dirty="0" smtClean="0"/>
              <a:t>系主幹，山口で</a:t>
            </a:r>
            <a:r>
              <a:rPr lang="en-US" altLang="ja-JP" sz="2200" dirty="0" smtClean="0">
                <a:solidFill>
                  <a:srgbClr val="FF0000"/>
                </a:solidFill>
              </a:rPr>
              <a:t>LC</a:t>
            </a:r>
            <a:r>
              <a:rPr lang="ja-JP" altLang="en-US" sz="2200" dirty="0" smtClean="0">
                <a:solidFill>
                  <a:srgbClr val="FF0000"/>
                </a:solidFill>
              </a:rPr>
              <a:t>の</a:t>
            </a:r>
            <a:r>
              <a:rPr lang="en-US" altLang="ja-JP" sz="2200" dirty="0" smtClean="0">
                <a:solidFill>
                  <a:srgbClr val="FF0000"/>
                </a:solidFill>
              </a:rPr>
              <a:t>R&amp;D</a:t>
            </a:r>
            <a:r>
              <a:rPr lang="ja-JP" altLang="en-US" sz="2200" dirty="0" smtClean="0"/>
              <a:t>と</a:t>
            </a:r>
            <a:r>
              <a:rPr lang="en-US" altLang="ja-JP" sz="2200" dirty="0" smtClean="0"/>
              <a:t>ERL</a:t>
            </a:r>
            <a:r>
              <a:rPr lang="ja-JP" altLang="en-US" sz="2200" dirty="0" smtClean="0"/>
              <a:t>の両立案を検討．</a:t>
            </a:r>
            <a:endParaRPr lang="en-US" altLang="ja-JP" sz="2200" dirty="0" smtClean="0"/>
          </a:p>
          <a:p>
            <a:r>
              <a:rPr lang="ja-JP" altLang="en-US" sz="2200" dirty="0" smtClean="0">
                <a:latin typeface="Arial"/>
                <a:cs typeface="Arial"/>
              </a:rPr>
              <a:t>・</a:t>
            </a:r>
            <a:r>
              <a:rPr lang="en-US" altLang="ja-JP" sz="2200" dirty="0" smtClean="0">
                <a:latin typeface="Arial"/>
                <a:cs typeface="Arial"/>
              </a:rPr>
              <a:t>LC</a:t>
            </a:r>
            <a:r>
              <a:rPr lang="ja-JP" altLang="en-US" sz="2200" dirty="0" smtClean="0"/>
              <a:t>の超伝導空洞</a:t>
            </a:r>
            <a:r>
              <a:rPr lang="en-US" altLang="ja-JP" sz="2200" dirty="0" smtClean="0"/>
              <a:t>(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TESLA-like</a:t>
            </a:r>
            <a:r>
              <a:rPr lang="en-US" altLang="ja-JP" sz="2200" dirty="0" smtClean="0"/>
              <a:t>)</a:t>
            </a:r>
            <a:r>
              <a:rPr lang="ja-JP" altLang="en-US" sz="2200" dirty="0" smtClean="0"/>
              <a:t>をベースに以下の運転モードを実現する．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KEK</a:t>
            </a:r>
            <a:r>
              <a:rPr lang="ja-JP" altLang="en-US" dirty="0" smtClean="0"/>
              <a:t>キャンパス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327150"/>
            <a:ext cx="8737600" cy="42037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31" y="2202124"/>
            <a:ext cx="1385979" cy="2232505"/>
          </a:xfrm>
          <a:prstGeom prst="rect">
            <a:avLst/>
          </a:prstGeom>
        </p:spPr>
      </p:pic>
      <p:sp>
        <p:nvSpPr>
          <p:cNvPr id="8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8708D4-849C-F14D-8DA0-670D0ED5EC9C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Arial"/>
                <a:cs typeface="Arial"/>
              </a:rPr>
              <a:t>開発すべき要素技術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205" y="1006329"/>
            <a:ext cx="79883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超伝導加速空洞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kumimoji="1" lang="ja-JP" altLang="en-US" sz="2400" dirty="0" smtClean="0">
                <a:latin typeface="Arial"/>
                <a:cs typeface="Arial"/>
              </a:rPr>
              <a:t>入力カプラー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大電力高周波源</a:t>
            </a:r>
            <a:r>
              <a:rPr lang="en-US" altLang="ja-JP" sz="2400" dirty="0" smtClean="0">
                <a:latin typeface="Arial"/>
                <a:cs typeface="Arial"/>
              </a:rPr>
              <a:t> - </a:t>
            </a:r>
            <a:r>
              <a:rPr lang="ja-JP" altLang="en-US" sz="2400" dirty="0" smtClean="0">
                <a:latin typeface="Arial"/>
                <a:cs typeface="Arial"/>
              </a:rPr>
              <a:t>クライストロン，</a:t>
            </a:r>
            <a:r>
              <a:rPr lang="en-US" altLang="ja-JP" sz="2400" dirty="0" smtClean="0">
                <a:latin typeface="Arial"/>
                <a:cs typeface="Arial"/>
              </a:rPr>
              <a:t>IOT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kumimoji="1" lang="ja-JP" altLang="en-US" sz="2400" dirty="0" smtClean="0">
                <a:latin typeface="Arial"/>
                <a:cs typeface="Arial"/>
              </a:rPr>
              <a:t>電源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立体回路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低電力高周波源</a:t>
            </a:r>
            <a:r>
              <a:rPr lang="en-US" altLang="ja-JP" sz="2400" dirty="0" smtClean="0">
                <a:latin typeface="Arial"/>
                <a:cs typeface="Arial"/>
              </a:rPr>
              <a:t> (LLRF)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kumimoji="1" lang="ja-JP" altLang="en-US" sz="2400" dirty="0" smtClean="0">
                <a:latin typeface="Arial"/>
                <a:cs typeface="Arial"/>
              </a:rPr>
              <a:t>冷凍機システム，クライオモジュール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電子銃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バンチコンプレッサー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>
                <a:latin typeface="Arial"/>
                <a:cs typeface="Arial"/>
              </a:rPr>
              <a:t>ビーム輸送系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モニターシステム</a:t>
            </a:r>
            <a:endParaRPr kumimoji="1"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タイミングシステム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>
                <a:latin typeface="Arial"/>
                <a:cs typeface="Arial"/>
              </a:rPr>
              <a:t>真空システム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冷却水</a:t>
            </a:r>
            <a:r>
              <a:rPr kumimoji="1" lang="ja-JP" altLang="en-US" sz="2400" dirty="0" smtClean="0">
                <a:latin typeface="Arial"/>
                <a:cs typeface="Arial"/>
              </a:rPr>
              <a:t>システム</a:t>
            </a:r>
            <a:endParaRPr lang="en-US" altLang="ja-JP" sz="2400" dirty="0" smtClean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 smtClean="0">
                <a:latin typeface="Arial"/>
                <a:cs typeface="Arial"/>
              </a:rPr>
              <a:t>ビームダンプ</a:t>
            </a:r>
            <a:endParaRPr kumimoji="1" lang="ja-JP" alt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機器の技術的検討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0578"/>
            <a:ext cx="8229600" cy="53304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sz="2800" dirty="0" smtClean="0"/>
              <a:t>まず，空洞，</a:t>
            </a:r>
            <a:r>
              <a:rPr lang="en-US" altLang="ja-JP" sz="2800" dirty="0" smtClean="0"/>
              <a:t>RF</a:t>
            </a:r>
            <a:r>
              <a:rPr lang="ja-JP" altLang="en-US" sz="2800" dirty="0" smtClean="0"/>
              <a:t>，冷凍機についての技術的検討を始めた．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</a:t>
            </a:r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r>
              <a:rPr lang="ja-JP" altLang="en-US" sz="2800" dirty="0" smtClean="0"/>
              <a:t>全体　</a:t>
            </a:r>
            <a:r>
              <a:rPr lang="en-US" altLang="ja-JP" sz="2800" dirty="0" smtClean="0"/>
              <a:t>			</a:t>
            </a:r>
            <a:r>
              <a:rPr lang="ja-JP" altLang="en-US" sz="2800" dirty="0" smtClean="0"/>
              <a:t>小林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幸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，山口</a:t>
            </a:r>
            <a:endParaRPr lang="en-US" altLang="ja-JP" sz="2800" dirty="0" smtClean="0"/>
          </a:p>
          <a:p>
            <a:r>
              <a:rPr lang="ja-JP" altLang="en-US" sz="2800" dirty="0" smtClean="0"/>
              <a:t>ユーザー</a:t>
            </a:r>
            <a:r>
              <a:rPr lang="en-US" altLang="ja-JP" sz="2800" dirty="0" smtClean="0"/>
              <a:t>		</a:t>
            </a:r>
            <a:r>
              <a:rPr lang="ja-JP" altLang="en-US" sz="2800" dirty="0" smtClean="0"/>
              <a:t>河田，足立</a:t>
            </a:r>
            <a:endParaRPr lang="en-US" altLang="ja-JP" sz="2800" dirty="0" smtClean="0"/>
          </a:p>
          <a:p>
            <a:r>
              <a:rPr lang="en-US" altLang="ja-JP" sz="2800" dirty="0" smtClean="0"/>
              <a:t>STF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			</a:t>
            </a:r>
            <a:r>
              <a:rPr lang="ja-JP" altLang="en-US" sz="2800" dirty="0" smtClean="0"/>
              <a:t>早野</a:t>
            </a:r>
            <a:endParaRPr lang="en-US" altLang="ja-JP" sz="2800" dirty="0" smtClean="0"/>
          </a:p>
          <a:p>
            <a:r>
              <a:rPr lang="en-US" altLang="ja-JP" sz="2800" dirty="0" smtClean="0"/>
              <a:t>ERL				(</a:t>
            </a:r>
            <a:r>
              <a:rPr lang="ja-JP" altLang="en-US" sz="2800" dirty="0" smtClean="0"/>
              <a:t>坂中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dirty="0" smtClean="0"/>
              <a:t>空洞　</a:t>
            </a:r>
            <a:r>
              <a:rPr lang="en-US" altLang="ja-JP" sz="2800" dirty="0" smtClean="0"/>
              <a:t>			</a:t>
            </a:r>
            <a:r>
              <a:rPr lang="ja-JP" altLang="en-US" sz="2800" dirty="0" smtClean="0"/>
              <a:t>古屋，加古</a:t>
            </a:r>
            <a:endParaRPr lang="en-US" altLang="ja-JP" sz="2800" dirty="0" smtClean="0"/>
          </a:p>
          <a:p>
            <a:r>
              <a:rPr lang="en-US" altLang="ja-JP" sz="2800" dirty="0" smtClean="0"/>
              <a:t>RF				</a:t>
            </a:r>
            <a:r>
              <a:rPr lang="ja-JP" altLang="en-US" sz="2800" dirty="0" smtClean="0"/>
              <a:t>道園</a:t>
            </a:r>
            <a:endParaRPr lang="en-US" altLang="ja-JP" sz="2800" dirty="0" smtClean="0"/>
          </a:p>
          <a:p>
            <a:r>
              <a:rPr lang="ja-JP" altLang="en-US" sz="2800" dirty="0" smtClean="0"/>
              <a:t>冷凍機</a:t>
            </a:r>
            <a:r>
              <a:rPr lang="en-US" altLang="ja-JP" sz="2800" dirty="0" smtClean="0"/>
              <a:t>			</a:t>
            </a:r>
            <a:r>
              <a:rPr lang="ja-JP" altLang="en-US" sz="2800" dirty="0" smtClean="0"/>
              <a:t>仲井</a:t>
            </a:r>
            <a:r>
              <a:rPr lang="en-US" altLang="ja-JP" sz="2800" dirty="0" smtClean="0"/>
              <a:t> </a:t>
            </a:r>
          </a:p>
          <a:p>
            <a:pPr>
              <a:lnSpc>
                <a:spcPts val="1620"/>
              </a:lnSpc>
              <a:buNone/>
            </a:pPr>
            <a:r>
              <a:rPr lang="en-US" altLang="ja-JP" sz="2800" dirty="0" smtClean="0"/>
              <a:t>  </a:t>
            </a:r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	12/27	</a:t>
            </a:r>
            <a:r>
              <a:rPr lang="ja-JP" altLang="en-US" sz="2800" dirty="0" smtClean="0"/>
              <a:t>検討課題のリストアップ</a:t>
            </a:r>
            <a:r>
              <a:rPr lang="en-US" altLang="ja-JP" sz="2800" dirty="0" smtClean="0"/>
              <a:t> → </a:t>
            </a:r>
            <a:r>
              <a:rPr lang="ja-JP" altLang="en-US" sz="2800" dirty="0" smtClean="0"/>
              <a:t>宿題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	1/12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宿題の報告，議論</a:t>
            </a:r>
            <a:r>
              <a:rPr lang="en-US" altLang="ja-JP" sz="2800" dirty="0" smtClean="0"/>
              <a:t> (</a:t>
            </a:r>
            <a:r>
              <a:rPr lang="ja-JP" altLang="en-US" sz="2800" dirty="0" smtClean="0"/>
              <a:t>ビーム構造，</a:t>
            </a:r>
            <a:r>
              <a:rPr lang="en-US" altLang="ja-JP" sz="2800" dirty="0" smtClean="0"/>
              <a:t>RF)</a:t>
            </a:r>
          </a:p>
          <a:p>
            <a:pPr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	2/1		</a:t>
            </a:r>
            <a:r>
              <a:rPr lang="ja-JP" altLang="en-US" sz="2800" dirty="0" smtClean="0"/>
              <a:t>宿題の報告，議論</a:t>
            </a:r>
            <a:r>
              <a:rPr lang="en-US" altLang="ja-JP" sz="2800" dirty="0" smtClean="0"/>
              <a:t> (</a:t>
            </a:r>
            <a:r>
              <a:rPr lang="ja-JP" altLang="en-US" sz="2800" dirty="0" smtClean="0"/>
              <a:t>空洞，冷凍機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予定</a:t>
            </a:r>
            <a:r>
              <a:rPr lang="en-US" altLang="ja-JP" sz="2800" dirty="0" smtClean="0"/>
              <a:t>)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08D4-849C-F14D-8DA0-670D0ED5EC9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直線コネクタ 144"/>
          <p:cNvCxnSpPr/>
          <p:nvPr/>
        </p:nvCxnSpPr>
        <p:spPr>
          <a:xfrm>
            <a:off x="4891075" y="5845124"/>
            <a:ext cx="580969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5051755" y="2374681"/>
            <a:ext cx="96254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4181633" y="2368261"/>
            <a:ext cx="781229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722030" y="2361839"/>
            <a:ext cx="1016033" cy="1443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207784" y="5839441"/>
            <a:ext cx="580969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572620" y="5819731"/>
            <a:ext cx="780532" cy="663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8708D4-849C-F14D-8DA0-670D0ED5EC9C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902"/>
          </a:xfrm>
        </p:spPr>
        <p:txBody>
          <a:bodyPr/>
          <a:lstStyle/>
          <a:p>
            <a:r>
              <a:rPr lang="ja-JP" altLang="en-US" dirty="0" smtClean="0"/>
              <a:t>ビーム構造</a:t>
            </a:r>
            <a:endParaRPr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744372" y="2276376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94457" y="227848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239447" y="227861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61922" y="2276376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712007" y="227848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956997" y="227861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207082" y="2277492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5400000">
            <a:off x="1471417" y="1771873"/>
            <a:ext cx="71178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3821102" y="2277492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071187" y="2276365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440102" y="2333524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570277" y="2333524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03627" y="2336699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 rot="5400000">
            <a:off x="3894365" y="1881130"/>
            <a:ext cx="493200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1965913" y="2008807"/>
            <a:ext cx="25087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1828103" y="1758555"/>
            <a:ext cx="2312861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826998" y="1520159"/>
            <a:ext cx="4201553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078188" y="2006140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649214" y="2004552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406615" y="1315482"/>
            <a:ext cx="9542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200 ms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944820" y="2276246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194905" y="227835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439895" y="227848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662370" y="2276246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912455" y="227835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157445" y="227848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407530" y="2277362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rot="5400000">
            <a:off x="5671865" y="1771743"/>
            <a:ext cx="71178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8021550" y="2277362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8271635" y="2276235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7640550" y="2333394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7770725" y="2333394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904075" y="2336569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35097" y="1584058"/>
            <a:ext cx="88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969</a:t>
            </a:r>
            <a:r>
              <a:rPr kumimoji="1" lang="en-US" altLang="ja-JP" dirty="0" smtClean="0">
                <a:latin typeface="Arial"/>
                <a:cs typeface="Arial"/>
              </a:rPr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latin typeface="Arial"/>
                <a:cs typeface="Arial"/>
              </a:rPr>
              <a:t>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261314" y="1819762"/>
            <a:ext cx="202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369</a:t>
            </a:r>
            <a:r>
              <a:rPr kumimoji="1" lang="en-US" altLang="ja-JP" dirty="0" smtClean="0">
                <a:latin typeface="Arial"/>
                <a:cs typeface="Arial"/>
              </a:rPr>
              <a:t> ns = 480</a:t>
            </a:r>
            <a:r>
              <a:rPr kumimoji="1" lang="en-US" altLang="ja-JP" i="1" dirty="0" smtClean="0">
                <a:latin typeface="Arial"/>
                <a:cs typeface="Arial"/>
              </a:rPr>
              <a:t>T</a:t>
            </a:r>
            <a:r>
              <a:rPr kumimoji="1" lang="en-US" altLang="ja-JP" baseline="-25000" dirty="0" smtClean="0">
                <a:latin typeface="Arial"/>
                <a:cs typeface="Arial"/>
              </a:rPr>
              <a:t>RF</a:t>
            </a:r>
            <a:endParaRPr kumimoji="1" lang="ja-JP" altLang="en-US" baseline="-25000" dirty="0">
              <a:latin typeface="Arial"/>
              <a:cs typeface="Arial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4009" y="1226710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ILC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6585" y="3154415"/>
            <a:ext cx="1010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latin typeface="Arial"/>
                <a:cs typeface="Arial"/>
              </a:rPr>
              <a:t>ERL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44" name="左中かっこ 43"/>
          <p:cNvSpPr/>
          <p:nvPr/>
        </p:nvSpPr>
        <p:spPr>
          <a:xfrm rot="16200000">
            <a:off x="2853195" y="1498623"/>
            <a:ext cx="233020" cy="231524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96866" y="2819769"/>
            <a:ext cx="1420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2625 bunch</a:t>
            </a:r>
            <a:endParaRPr kumimoji="1" lang="ja-JP" altLang="en-US" dirty="0">
              <a:latin typeface="Arial"/>
              <a:cs typeface="Arial"/>
            </a:endParaRP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1103067" y="3828400"/>
            <a:ext cx="3341594" cy="177824"/>
            <a:chOff x="1103067" y="4261386"/>
            <a:chExt cx="3341594" cy="177824"/>
          </a:xfrm>
        </p:grpSpPr>
        <p:sp>
          <p:nvSpPr>
            <p:cNvPr id="47" name="円/楕円 46"/>
            <p:cNvSpPr/>
            <p:nvPr/>
          </p:nvSpPr>
          <p:spPr>
            <a:xfrm>
              <a:off x="1103067" y="42613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353152" y="42634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598142" y="42636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820617" y="42613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070702" y="42634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315692" y="42636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565777" y="4262502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828446" y="42694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078531" y="42715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323521" y="42717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545996" y="42694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796081" y="42715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4041071" y="42717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4291156" y="4270602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559272" y="3834730"/>
            <a:ext cx="3341594" cy="177824"/>
            <a:chOff x="1103067" y="4261386"/>
            <a:chExt cx="3341594" cy="177824"/>
          </a:xfrm>
        </p:grpSpPr>
        <p:sp>
          <p:nvSpPr>
            <p:cNvPr id="62" name="円/楕円 61"/>
            <p:cNvSpPr/>
            <p:nvPr/>
          </p:nvSpPr>
          <p:spPr>
            <a:xfrm>
              <a:off x="1103067" y="42613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353152" y="42634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598142" y="42636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820617" y="42613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070702" y="42634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315692" y="42636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2565777" y="4262502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828446" y="42694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3078531" y="42715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323521" y="42717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545996" y="4269486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796081" y="427159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4041071" y="4271729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4291156" y="4270602"/>
              <a:ext cx="153505" cy="1674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円/楕円 75"/>
          <p:cNvSpPr/>
          <p:nvPr/>
        </p:nvSpPr>
        <p:spPr>
          <a:xfrm>
            <a:off x="8000778" y="3829386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8250863" y="3828259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rot="5400000">
            <a:off x="2030707" y="3604121"/>
            <a:ext cx="25087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>
            <a:off x="2142982" y="3601454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>
            <a:off x="1728589" y="3599866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2326109" y="3415076"/>
            <a:ext cx="183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0.769</a:t>
            </a:r>
            <a:r>
              <a:rPr kumimoji="1" lang="en-US" altLang="ja-JP" dirty="0" smtClean="0">
                <a:latin typeface="Arial"/>
                <a:cs typeface="Arial"/>
              </a:rPr>
              <a:t> ns = 1</a:t>
            </a:r>
            <a:r>
              <a:rPr kumimoji="1" lang="en-US" altLang="ja-JP" i="1" dirty="0" smtClean="0">
                <a:latin typeface="Arial"/>
                <a:cs typeface="Arial"/>
              </a:rPr>
              <a:t>T</a:t>
            </a:r>
            <a:r>
              <a:rPr kumimoji="1" lang="en-US" altLang="ja-JP" baseline="-25000" dirty="0" smtClean="0">
                <a:latin typeface="Arial"/>
                <a:cs typeface="Arial"/>
              </a:rPr>
              <a:t>RF</a:t>
            </a:r>
            <a:endParaRPr kumimoji="1" lang="ja-JP" altLang="en-US" baseline="-25000" dirty="0">
              <a:latin typeface="Arial"/>
              <a:cs typeface="Arial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 rot="5400000">
            <a:off x="1765628" y="3597791"/>
            <a:ext cx="25087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59106" y="4219154"/>
            <a:ext cx="2306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 smtClean="0">
                <a:latin typeface="Arial"/>
                <a:cs typeface="Arial"/>
              </a:rPr>
              <a:t>SASE-FEL</a:t>
            </a:r>
            <a:endParaRPr kumimoji="1" lang="ja-JP" altLang="en-US" sz="3200" b="1" i="1" dirty="0">
              <a:latin typeface="Arial"/>
              <a:cs typeface="Arial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1231067" y="5742368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976227" y="5743484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2733971" y="575271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3451521" y="575271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コネクタ 87"/>
          <p:cNvCxnSpPr/>
          <p:nvPr/>
        </p:nvCxnSpPr>
        <p:spPr>
          <a:xfrm rot="5400000">
            <a:off x="1932831" y="5518089"/>
            <a:ext cx="250873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2045106" y="5515422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>
            <a:off x="1139039" y="5513834"/>
            <a:ext cx="161259" cy="1588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2228231" y="5329044"/>
            <a:ext cx="433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0.2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latin typeface="Arial"/>
                <a:cs typeface="Arial"/>
              </a:rPr>
              <a:t>s ~ 10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>
                <a:latin typeface="Arial"/>
                <a:cs typeface="Arial"/>
              </a:rPr>
              <a:t>s (100 kHz ~ 5 MHz)</a:t>
            </a:r>
            <a:endParaRPr kumimoji="1" lang="ja-JP" altLang="en-US" baseline="-25000" dirty="0">
              <a:latin typeface="Arial"/>
              <a:cs typeface="Arial"/>
            </a:endParaRPr>
          </a:p>
        </p:txBody>
      </p:sp>
      <p:cxnSp>
        <p:nvCxnSpPr>
          <p:cNvPr id="92" name="直線コネクタ 91"/>
          <p:cNvCxnSpPr/>
          <p:nvPr/>
        </p:nvCxnSpPr>
        <p:spPr>
          <a:xfrm rot="5400000">
            <a:off x="887849" y="5216805"/>
            <a:ext cx="834056" cy="831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5380854" y="5764898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126014" y="5766014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6883758" y="577524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01308" y="577524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9" name="直線コネクタ 98"/>
          <p:cNvCxnSpPr>
            <a:stCxn id="36" idx="6"/>
          </p:cNvCxnSpPr>
          <p:nvPr/>
        </p:nvCxnSpPr>
        <p:spPr>
          <a:xfrm flipV="1">
            <a:off x="8425140" y="2358534"/>
            <a:ext cx="680723" cy="144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122" idx="2"/>
          </p:cNvCxnSpPr>
          <p:nvPr/>
        </p:nvCxnSpPr>
        <p:spPr>
          <a:xfrm rot="10800000" flipH="1">
            <a:off x="8306525" y="5859716"/>
            <a:ext cx="629666" cy="225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図形グループ 102"/>
          <p:cNvGrpSpPr/>
          <p:nvPr/>
        </p:nvGrpSpPr>
        <p:grpSpPr>
          <a:xfrm>
            <a:off x="8470313" y="3909705"/>
            <a:ext cx="317525" cy="57175"/>
            <a:chOff x="7792950" y="2485794"/>
            <a:chExt cx="317525" cy="57175"/>
          </a:xfrm>
        </p:grpSpPr>
        <p:sp>
          <p:nvSpPr>
            <p:cNvPr id="104" name="円/楕円 103"/>
            <p:cNvSpPr/>
            <p:nvPr/>
          </p:nvSpPr>
          <p:spPr>
            <a:xfrm>
              <a:off x="7792950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7923125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8056475" y="248896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7" name="図形グループ 106"/>
          <p:cNvGrpSpPr/>
          <p:nvPr/>
        </p:nvGrpSpPr>
        <p:grpSpPr>
          <a:xfrm>
            <a:off x="707089" y="3886524"/>
            <a:ext cx="317525" cy="57175"/>
            <a:chOff x="7792950" y="2485794"/>
            <a:chExt cx="317525" cy="57175"/>
          </a:xfrm>
        </p:grpSpPr>
        <p:sp>
          <p:nvSpPr>
            <p:cNvPr id="108" name="円/楕円 107"/>
            <p:cNvSpPr/>
            <p:nvPr/>
          </p:nvSpPr>
          <p:spPr>
            <a:xfrm>
              <a:off x="7792950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923125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056475" y="248896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1" name="図形グループ 110"/>
          <p:cNvGrpSpPr/>
          <p:nvPr/>
        </p:nvGrpSpPr>
        <p:grpSpPr>
          <a:xfrm>
            <a:off x="2996755" y="5823194"/>
            <a:ext cx="317525" cy="57175"/>
            <a:chOff x="7792950" y="2485794"/>
            <a:chExt cx="317525" cy="57175"/>
          </a:xfrm>
        </p:grpSpPr>
        <p:sp>
          <p:nvSpPr>
            <p:cNvPr id="112" name="円/楕円 111"/>
            <p:cNvSpPr/>
            <p:nvPr/>
          </p:nvSpPr>
          <p:spPr>
            <a:xfrm>
              <a:off x="7792950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7923125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8056475" y="248896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" name="図形グループ 114"/>
          <p:cNvGrpSpPr/>
          <p:nvPr/>
        </p:nvGrpSpPr>
        <p:grpSpPr>
          <a:xfrm>
            <a:off x="7159404" y="5850945"/>
            <a:ext cx="317525" cy="57175"/>
            <a:chOff x="7792950" y="2485794"/>
            <a:chExt cx="317525" cy="57175"/>
          </a:xfrm>
        </p:grpSpPr>
        <p:sp>
          <p:nvSpPr>
            <p:cNvPr id="116" name="円/楕円 115"/>
            <p:cNvSpPr/>
            <p:nvPr/>
          </p:nvSpPr>
          <p:spPr>
            <a:xfrm>
              <a:off x="7792950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923125" y="248579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8056475" y="248896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9" name="円/楕円 118"/>
          <p:cNvSpPr/>
          <p:nvPr/>
        </p:nvSpPr>
        <p:spPr>
          <a:xfrm>
            <a:off x="4156738" y="575570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8306525" y="5778231"/>
            <a:ext cx="153505" cy="167481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088198" y="6281645"/>
            <a:ext cx="231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60 ~ 3000</a:t>
            </a:r>
            <a:r>
              <a:rPr kumimoji="1" lang="en-US" altLang="ja-JP" dirty="0" smtClean="0">
                <a:latin typeface="Arial"/>
                <a:cs typeface="Arial"/>
              </a:rPr>
              <a:t> bunch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25" name="左中かっこ 124"/>
          <p:cNvSpPr/>
          <p:nvPr/>
        </p:nvSpPr>
        <p:spPr>
          <a:xfrm rot="16200000">
            <a:off x="2652103" y="4675671"/>
            <a:ext cx="233023" cy="2919166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/>
          <p:cNvCxnSpPr/>
          <p:nvPr/>
        </p:nvCxnSpPr>
        <p:spPr>
          <a:xfrm rot="5400000">
            <a:off x="4105393" y="5269824"/>
            <a:ext cx="247244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>
            <a:off x="1288018" y="5269433"/>
            <a:ext cx="2940997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1300298" y="4981547"/>
            <a:ext cx="4171746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3180930" y="4776870"/>
            <a:ext cx="1653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100 ~ 200 ms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 rot="5400000">
            <a:off x="5256452" y="5025627"/>
            <a:ext cx="429595" cy="158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2301032" y="5064338"/>
            <a:ext cx="88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600</a:t>
            </a:r>
            <a:r>
              <a:rPr kumimoji="1" lang="en-US" altLang="ja-JP" dirty="0" smtClean="0">
                <a:latin typeface="Arial"/>
                <a:cs typeface="Arial"/>
              </a:rPr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smtClean="0">
                <a:latin typeface="Arial"/>
                <a:cs typeface="Arial"/>
              </a:rPr>
              <a:t>s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139" name="直線コネクタ 138"/>
          <p:cNvCxnSpPr/>
          <p:nvPr/>
        </p:nvCxnSpPr>
        <p:spPr>
          <a:xfrm rot="5400000">
            <a:off x="4778196" y="2248452"/>
            <a:ext cx="369332" cy="237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rot="5400000">
            <a:off x="4869392" y="2247862"/>
            <a:ext cx="369332" cy="237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 rot="5400000">
            <a:off x="4610495" y="5731592"/>
            <a:ext cx="369332" cy="237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 rot="5400000">
            <a:off x="4701691" y="5731002"/>
            <a:ext cx="369332" cy="237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6959933" y="835225"/>
            <a:ext cx="1694556" cy="92333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RF:</a:t>
            </a:r>
          </a:p>
          <a:p>
            <a:r>
              <a:rPr kumimoji="1" lang="en-US" altLang="ja-JP" i="1" dirty="0" err="1" smtClean="0">
                <a:latin typeface="Arial"/>
                <a:cs typeface="Arial"/>
              </a:rPr>
              <a:t>f</a:t>
            </a:r>
            <a:r>
              <a:rPr kumimoji="1" lang="en-US" altLang="ja-JP" i="1" dirty="0" smtClean="0">
                <a:latin typeface="Arial"/>
                <a:cs typeface="Arial"/>
              </a:rPr>
              <a:t> =</a:t>
            </a:r>
            <a:r>
              <a:rPr kumimoji="1" lang="en-US" altLang="ja-JP" dirty="0" smtClean="0">
                <a:latin typeface="Arial"/>
                <a:cs typeface="Arial"/>
              </a:rPr>
              <a:t> 1.3 GHz</a:t>
            </a:r>
            <a:endParaRPr kumimoji="1" lang="en-US" altLang="ja-JP" i="1" dirty="0" smtClean="0">
              <a:latin typeface="Arial"/>
              <a:cs typeface="Arial"/>
            </a:endParaRPr>
          </a:p>
          <a:p>
            <a:r>
              <a:rPr kumimoji="1" lang="en-US" altLang="ja-JP" i="1" dirty="0" smtClean="0">
                <a:latin typeface="Arial"/>
                <a:cs typeface="Arial"/>
              </a:rPr>
              <a:t>T</a:t>
            </a:r>
            <a:r>
              <a:rPr kumimoji="1" lang="en-US" altLang="ja-JP" baseline="-25000" dirty="0" smtClean="0">
                <a:latin typeface="Arial"/>
                <a:cs typeface="Arial"/>
              </a:rPr>
              <a:t>RF </a:t>
            </a:r>
            <a:r>
              <a:rPr lang="en-US" altLang="ja-JP" dirty="0" smtClean="0">
                <a:latin typeface="Arial"/>
                <a:cs typeface="Arial"/>
              </a:rPr>
              <a:t>= 0.769 ns</a:t>
            </a:r>
            <a:endParaRPr kumimoji="1" lang="ja-JP" altLang="en-US" baseline="-25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2389</Words>
  <Application>Microsoft Macintosh PowerPoint</Application>
  <PresentationFormat>画面に合わせる (4:3)</PresentationFormat>
  <Paragraphs>581</Paragraphs>
  <Slides>39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テーマ</vt:lpstr>
      <vt:lpstr>スライド 1</vt:lpstr>
      <vt:lpstr>目次</vt:lpstr>
      <vt:lpstr>スライド 3</vt:lpstr>
      <vt:lpstr>LCグループ内から出た提案</vt:lpstr>
      <vt:lpstr>LC・ERL合同加速器計画</vt:lpstr>
      <vt:lpstr>KEKキャンパス</vt:lpstr>
      <vt:lpstr>開発すべき要素技術</vt:lpstr>
      <vt:lpstr>機器の技術的検討</vt:lpstr>
      <vt:lpstr>ビーム構造</vt:lpstr>
      <vt:lpstr>空洞関係の課題</vt:lpstr>
      <vt:lpstr>TESLA空洞，ERL空洞(Model 1, 2) に対するHOM-BBU閾電流値</vt:lpstr>
      <vt:lpstr>スライド 12</vt:lpstr>
      <vt:lpstr>TESLA空洞におけるHOM周波数のばらつき</vt:lpstr>
      <vt:lpstr>進行波型加速管(常伝導)での適用例</vt:lpstr>
      <vt:lpstr>入力カプラー</vt:lpstr>
      <vt:lpstr>入力カプラー (2)</vt:lpstr>
      <vt:lpstr>結合度可変性</vt:lpstr>
      <vt:lpstr>HOMカプラー</vt:lpstr>
      <vt:lpstr>高周波源の構成と要検討項目</vt:lpstr>
      <vt:lpstr>大電力高周波源</vt:lpstr>
      <vt:lpstr>電源</vt:lpstr>
      <vt:lpstr>立体回路</vt:lpstr>
      <vt:lpstr>LLRF</vt:lpstr>
      <vt:lpstr>クライオ</vt:lpstr>
      <vt:lpstr>STF Phase2 計画(旧)=(A)案</vt:lpstr>
      <vt:lpstr>STF Phase2 計画(新)=(C)案</vt:lpstr>
      <vt:lpstr>アンジュレーター　XU#MR0</vt:lpstr>
      <vt:lpstr>スライド 28</vt:lpstr>
      <vt:lpstr>スライド 29</vt:lpstr>
      <vt:lpstr>スライド 30</vt:lpstr>
      <vt:lpstr>空洞製造設備@旧PSエネセン</vt:lpstr>
      <vt:lpstr>スライド 32</vt:lpstr>
      <vt:lpstr>低速陽電子源施設</vt:lpstr>
      <vt:lpstr>コスト(2.5 GeV ERL，2003)</vt:lpstr>
      <vt:lpstr>R&amp;D費用 (2011-2014)</vt:lpstr>
      <vt:lpstr>まとめと提案</vt:lpstr>
      <vt:lpstr>スライド 37</vt:lpstr>
      <vt:lpstr>Bunch Compressor with linearizer</vt:lpstr>
      <vt:lpstr>スライド 39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Seiya Yamaguchi</dc:creator>
  <cp:lastModifiedBy>Seiya Yamaguchi</cp:lastModifiedBy>
  <cp:revision>406</cp:revision>
  <dcterms:created xsi:type="dcterms:W3CDTF">2011-01-24T22:51:48Z</dcterms:created>
  <dcterms:modified xsi:type="dcterms:W3CDTF">2011-01-24T23:20:17Z</dcterms:modified>
</cp:coreProperties>
</file>