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commentAuthors.xml" ContentType="application/vnd.openxmlformats-officedocument.presentationml.commentAuthors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png" ContentType="image/png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Default Extension="tiff" ContentType="image/tiff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8"/>
  </p:notesMasterIdLst>
  <p:sldIdLst>
    <p:sldId id="256" r:id="rId2"/>
    <p:sldId id="257" r:id="rId3"/>
    <p:sldId id="362" r:id="rId4"/>
    <p:sldId id="374" r:id="rId5"/>
    <p:sldId id="291" r:id="rId6"/>
    <p:sldId id="292" r:id="rId7"/>
    <p:sldId id="294" r:id="rId8"/>
    <p:sldId id="387" r:id="rId9"/>
    <p:sldId id="388" r:id="rId10"/>
    <p:sldId id="389" r:id="rId11"/>
    <p:sldId id="416" r:id="rId12"/>
    <p:sldId id="390" r:id="rId13"/>
    <p:sldId id="295" r:id="rId14"/>
    <p:sldId id="296" r:id="rId15"/>
    <p:sldId id="393" r:id="rId16"/>
    <p:sldId id="366" r:id="rId17"/>
    <p:sldId id="298" r:id="rId18"/>
    <p:sldId id="367" r:id="rId19"/>
    <p:sldId id="395" r:id="rId20"/>
    <p:sldId id="369" r:id="rId21"/>
    <p:sldId id="370" r:id="rId22"/>
    <p:sldId id="371" r:id="rId23"/>
    <p:sldId id="302" r:id="rId24"/>
    <p:sldId id="346" r:id="rId25"/>
    <p:sldId id="401" r:id="rId26"/>
    <p:sldId id="402" r:id="rId27"/>
    <p:sldId id="403" r:id="rId28"/>
    <p:sldId id="410" r:id="rId29"/>
    <p:sldId id="408" r:id="rId30"/>
    <p:sldId id="377" r:id="rId31"/>
    <p:sldId id="379" r:id="rId32"/>
    <p:sldId id="381" r:id="rId33"/>
    <p:sldId id="317" r:id="rId34"/>
    <p:sldId id="351" r:id="rId35"/>
    <p:sldId id="413" r:id="rId36"/>
    <p:sldId id="414" r:id="rId3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Seiya Yamaguchi" initials="SY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9457" autoAdjust="0"/>
  </p:normalViewPr>
  <p:slideViewPr>
    <p:cSldViewPr snapToObjects="1">
      <p:cViewPr>
        <p:scale>
          <a:sx n="100" d="100"/>
          <a:sy n="100" d="100"/>
        </p:scale>
        <p:origin x="-2600" y="-1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interSettings" Target="printerSettings/printerSettings1.bin"/><Relationship Id="rId40" Type="http://schemas.openxmlformats.org/officeDocument/2006/relationships/commentAuthors" Target="commentAuthors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viewProps" Target="viewProp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tableStyles" Target="tableStyles.xml"/><Relationship Id="rId4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B4B2C-1078-1F46-96D0-9176DA2BA98A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75966-D7C9-F349-AF77-8B79D723BA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89E06-74B4-C147-92DD-CD3BF7F59418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234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03CBBF2-5021-DF49-A7D4-24EFE37080E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1508-603B-384A-9DE2-ADF1CF143832}" type="datetimeFigureOut">
              <a:rPr lang="ja-JP" altLang="en-US" smtClean="0"/>
              <a:pPr/>
              <a:t>10.7.12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Relationship Id="rId3" Type="http://schemas.openxmlformats.org/officeDocument/2006/relationships/image" Target="../media/image33.pdf"/><Relationship Id="rId5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wmf"/><Relationship Id="rId3" Type="http://schemas.openxmlformats.org/officeDocument/2006/relationships/image" Target="../media/image37.jpeg"/><Relationship Id="rId5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41.emf"/><Relationship Id="rId5" Type="http://schemas.openxmlformats.org/officeDocument/2006/relationships/oleObject" Target="???" TargetMode="Externa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df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9" Type="http://schemas.openxmlformats.org/officeDocument/2006/relationships/image" Target="../media/image53.png"/><Relationship Id="rId3" Type="http://schemas.openxmlformats.org/officeDocument/2006/relationships/image" Target="../media/image47.tiff"/><Relationship Id="rId6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???" TargetMode="Externa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5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超伝導</a:t>
            </a:r>
            <a:r>
              <a:rPr lang="en-US" altLang="ja-JP" sz="3200" dirty="0" smtClean="0"/>
              <a:t>RF</a:t>
            </a:r>
            <a:r>
              <a:rPr lang="ja-JP" altLang="en-US" sz="3200" dirty="0" smtClean="0"/>
              <a:t>試験施設</a:t>
            </a:r>
            <a:r>
              <a:rPr lang="en-US" altLang="ja-JP" sz="3200" dirty="0" smtClean="0"/>
              <a:t>KEK-STF</a:t>
            </a:r>
            <a:r>
              <a:rPr lang="ja-JP" altLang="en-US" sz="3200" dirty="0" smtClean="0"/>
              <a:t>の開発状況</a:t>
            </a:r>
            <a:endParaRPr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762000"/>
          </a:xfrm>
        </p:spPr>
        <p:txBody>
          <a:bodyPr/>
          <a:lstStyle/>
          <a:p>
            <a:r>
              <a:rPr lang="en-US" altLang="ja-JP" dirty="0" smtClean="0"/>
              <a:t>H. Hayano 07122010</a:t>
            </a:r>
            <a:endParaRPr lang="ja-JP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25/12/2009</a:t>
            </a:r>
            <a:endParaRPr lang="en-GB" altLang="ja-JP"/>
          </a:p>
        </p:txBody>
      </p:sp>
      <p:pic>
        <p:nvPicPr>
          <p:cNvPr id="1116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8900" y="762000"/>
            <a:ext cx="763270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909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altLang="ja-JP" sz="3200" b="1" dirty="0" smtClean="0">
                <a:latin typeface="Helvetica"/>
                <a:ea typeface="Arial Unicode MS" pitchFamily="-60" charset="0"/>
                <a:cs typeface="Helvetica"/>
              </a:rPr>
              <a:t>WG Layout </a:t>
            </a:r>
            <a:r>
              <a:rPr lang="en-US" altLang="ja-JP" sz="3200" b="1" dirty="0">
                <a:latin typeface="Helvetica"/>
                <a:ea typeface="Arial Unicode MS" pitchFamily="-60" charset="0"/>
                <a:cs typeface="Helvetica"/>
              </a:rPr>
              <a:t>for S1 </a:t>
            </a:r>
            <a:r>
              <a:rPr lang="en-US" altLang="ja-JP" sz="3200" b="1" dirty="0" smtClean="0">
                <a:latin typeface="Helvetica"/>
                <a:ea typeface="Arial Unicode MS" pitchFamily="-60" charset="0"/>
                <a:cs typeface="Helvetica"/>
              </a:rPr>
              <a:t>Global </a:t>
            </a:r>
            <a:r>
              <a:rPr lang="en-US" altLang="ja-JP" sz="3200" b="1" dirty="0" err="1" smtClean="0">
                <a:latin typeface="Helvetica"/>
                <a:ea typeface="Arial Unicode MS" pitchFamily="-60" charset="0"/>
                <a:cs typeface="Helvetica"/>
              </a:rPr>
              <a:t>Cryomodule</a:t>
            </a:r>
            <a:endParaRPr lang="en-US" altLang="ja-JP" sz="3200" b="1" dirty="0">
              <a:latin typeface="Helvetica"/>
              <a:ea typeface="Arial Unicode MS" pitchFamily="-60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895600"/>
            <a:ext cx="3110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module-C</a:t>
            </a:r>
          </a:p>
          <a:p>
            <a:r>
              <a:rPr lang="en-US" altLang="ja-JP" dirty="0" smtClean="0"/>
              <a:t>(DESY,FNAL cavities &amp; couplers)</a:t>
            </a:r>
          </a:p>
          <a:p>
            <a:r>
              <a:rPr kumimoji="1" lang="en-US" altLang="ja-JP" dirty="0" smtClean="0"/>
              <a:t>SLAC VTO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86214" y="2057400"/>
            <a:ext cx="14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module-A</a:t>
            </a:r>
          </a:p>
          <a:p>
            <a:r>
              <a:rPr lang="en-US" altLang="ja-JP" dirty="0" smtClean="0"/>
              <a:t>(KEK cavities)</a:t>
            </a:r>
            <a:endParaRPr kumimoji="1" lang="ja-JP" altLang="en-US" dirty="0"/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pic>
        <p:nvPicPr>
          <p:cNvPr id="12" name="図 11" descr="20100618Di-01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18930"/>
            <a:ext cx="3886200" cy="259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5721" y="641369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導波管組立が進行中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#1st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3936183" cy="2667000"/>
          </a:xfrm>
          <a:prstGeom prst="rect">
            <a:avLst/>
          </a:prstGeom>
        </p:spPr>
      </p:pic>
      <p:pic>
        <p:nvPicPr>
          <p:cNvPr id="3" name="図 2" descr="S1G_tunn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352800"/>
            <a:ext cx="5943600" cy="3146258"/>
          </a:xfrm>
          <a:prstGeom prst="rect">
            <a:avLst/>
          </a:prstGeom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Arial Unicode MS" pitchFamily="-60" charset="0"/>
                <a:cs typeface="Helvetica"/>
              </a:rPr>
              <a:t>DRFS Demonstration at S1 Global Cryomodule test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Arial Unicode MS" pitchFamily="-60" charset="0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383" y="1658034"/>
            <a:ext cx="362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地上部クライストロンギャラリーでの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クライストロン試験運転</a:t>
            </a:r>
            <a:r>
              <a:rPr kumimoji="1" lang="ja-JP" altLang="en-US" dirty="0" smtClean="0"/>
              <a:t>（</a:t>
            </a:r>
            <a:r>
              <a:rPr kumimoji="1" lang="ja-JP" altLang="en-US" dirty="0" smtClean="0"/>
              <a:t>１０</a:t>
            </a:r>
            <a:r>
              <a:rPr kumimoji="1" lang="en-US" altLang="ja-JP" dirty="0" smtClean="0"/>
              <a:t>−</a:t>
            </a:r>
            <a:r>
              <a:rPr kumimoji="1" lang="ja-JP" altLang="en-US" dirty="0" smtClean="0"/>
              <a:t>１１月）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90258" y="5852727"/>
            <a:ext cx="4148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地下トンネルでの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クライオモジュール試験運転</a:t>
            </a:r>
            <a:r>
              <a:rPr kumimoji="1" lang="ja-JP" altLang="en-US" dirty="0" smtClean="0"/>
              <a:t>（</a:t>
            </a:r>
            <a:r>
              <a:rPr lang="ja-JP" altLang="en-US" dirty="0" smtClean="0"/>
              <a:t>１１</a:t>
            </a:r>
            <a:r>
              <a:rPr lang="en-US" altLang="ja-JP" dirty="0" smtClean="0"/>
              <a:t>−</a:t>
            </a:r>
            <a:r>
              <a:rPr kumimoji="1" lang="ja-JP" altLang="en-US" dirty="0" smtClean="0"/>
              <a:t>１２月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73424" y="3888432"/>
            <a:ext cx="3913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高圧電源は地上部に置く事になった。</a:t>
            </a:r>
            <a:endParaRPr kumimoji="1" lang="en-US" altLang="ja-JP" sz="1200" dirty="0" smtClean="0"/>
          </a:p>
          <a:p>
            <a:r>
              <a:rPr lang="ja-JP" altLang="en-US" sz="1200" dirty="0" smtClean="0"/>
              <a:t>トンネル内は変調アノード電源、ソレノイド電源、</a:t>
            </a:r>
            <a:r>
              <a:rPr lang="en-US" altLang="ja-JP" sz="1200" dirty="0" smtClean="0"/>
              <a:t>LLRF</a:t>
            </a:r>
            <a:r>
              <a:rPr lang="ja-JP" altLang="en-US" sz="1200" dirty="0" smtClean="0"/>
              <a:t>など。</a:t>
            </a:r>
            <a:endParaRPr kumimoji="1" lang="ja-JP" alt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2820989" y="1220788"/>
            <a:ext cx="836611" cy="3275806"/>
          </a:xfrm>
          <a:prstGeom prst="rect">
            <a:avLst/>
          </a:prstGeom>
          <a:solidFill>
            <a:srgbClr val="F7F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111867" y="238780"/>
            <a:ext cx="3261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S1G overall schedule</a:t>
            </a:r>
            <a:endParaRPr kumimoji="1" lang="ja-JP" altLang="en-US" sz="2800" b="1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381000" y="1524000"/>
            <a:ext cx="85344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rot="5400000">
            <a:off x="190500" y="2857500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rot="5400000">
            <a:off x="1181894" y="2857500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5400000">
            <a:off x="2173288" y="2857500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rot="5400000">
            <a:off x="3164682" y="2857500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rot="5400000">
            <a:off x="4156076" y="2857500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5147470" y="2857500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5970016" y="2688488"/>
            <a:ext cx="3614460" cy="1752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>
            <a:off x="-799306" y="2857500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9200" y="11869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</a:t>
            </a:r>
            <a:endParaRPr kumimoji="1" lang="ja-JP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33600" y="11869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98830" y="11869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</a:t>
            </a:r>
            <a:endParaRPr kumimoji="1" lang="ja-JP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13230" y="11869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</a:t>
            </a:r>
            <a:endParaRPr kumimoji="1" lang="ja-JP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86127" y="118693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00527" y="118693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11</a:t>
            </a:r>
            <a:endParaRPr kumimoji="1" lang="ja-JP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124254" y="118693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12</a:t>
            </a:r>
            <a:endParaRPr kumimoji="1" lang="ja-JP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228030" y="11869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657600" y="88213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2010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/>
        </p:nvCxnSpPr>
        <p:spPr>
          <a:xfrm>
            <a:off x="381000" y="1219200"/>
            <a:ext cx="85344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77200" y="88213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2011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381000" y="1981200"/>
            <a:ext cx="4587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3836" y="1704201"/>
            <a:ext cx="1690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cryomodule connection</a:t>
            </a:r>
            <a:endParaRPr kumimoji="1" lang="ja-JP" altLang="en-US" sz="1200" b="1" dirty="0"/>
          </a:p>
        </p:txBody>
      </p:sp>
      <p:cxnSp>
        <p:nvCxnSpPr>
          <p:cNvPr id="32" name="直線矢印コネクタ 31"/>
          <p:cNvCxnSpPr/>
          <p:nvPr/>
        </p:nvCxnSpPr>
        <p:spPr>
          <a:xfrm flipV="1">
            <a:off x="1309185" y="2492515"/>
            <a:ext cx="1318630" cy="8184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4819606" y="3477399"/>
            <a:ext cx="2723302" cy="1588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047773" y="4063762"/>
            <a:ext cx="14258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Module-C</a:t>
            </a:r>
          </a:p>
          <a:p>
            <a:r>
              <a:rPr kumimoji="1" lang="en-US" altLang="ja-JP" sz="1000" dirty="0" smtClean="0"/>
              <a:t>coupler + cavity process</a:t>
            </a:r>
          </a:p>
          <a:p>
            <a:r>
              <a:rPr lang="en-US" altLang="ja-JP" sz="1000" dirty="0" smtClean="0"/>
              <a:t>(one-by-one)</a:t>
            </a:r>
            <a:endParaRPr kumimoji="1" lang="ja-JP" alt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1429695" y="2143034"/>
            <a:ext cx="2151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S1G experiment  term1</a:t>
            </a:r>
            <a:endParaRPr kumimoji="1" lang="ja-JP" altLang="en-US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803031" y="1609635"/>
            <a:ext cx="1505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Cryogenics </a:t>
            </a:r>
          </a:p>
          <a:p>
            <a:r>
              <a:rPr kumimoji="1" lang="en-US" altLang="ja-JP" sz="1200" b="1" dirty="0" smtClean="0"/>
              <a:t>regular maintenance</a:t>
            </a:r>
            <a:endParaRPr kumimoji="1" lang="ja-JP" altLang="en-US" sz="1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260883" y="3095409"/>
            <a:ext cx="2151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S1G experiment  term2</a:t>
            </a:r>
            <a:endParaRPr kumimoji="1" lang="ja-JP" altLang="en-US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002122" y="3325099"/>
            <a:ext cx="911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Module-A</a:t>
            </a:r>
          </a:p>
          <a:p>
            <a:r>
              <a:rPr kumimoji="1" lang="en-US" altLang="ja-JP" sz="1000" dirty="0" smtClean="0"/>
              <a:t>coupler+</a:t>
            </a:r>
          </a:p>
          <a:p>
            <a:r>
              <a:rPr kumimoji="1" lang="en-US" altLang="ja-JP" sz="1000" dirty="0" smtClean="0"/>
              <a:t>cavity process</a:t>
            </a:r>
          </a:p>
          <a:p>
            <a:r>
              <a:rPr kumimoji="1" lang="ja-JP" altLang="en-US" sz="1000" dirty="0" smtClean="0"/>
              <a:t>（</a:t>
            </a:r>
            <a:r>
              <a:rPr lang="en-US" altLang="ja-JP" sz="1000" dirty="0" smtClean="0"/>
              <a:t>one-by-one</a:t>
            </a:r>
            <a:r>
              <a:rPr kumimoji="1" lang="ja-JP" altLang="en-US" sz="1000" dirty="0" smtClean="0"/>
              <a:t>）</a:t>
            </a:r>
            <a:endParaRPr kumimoji="1" lang="ja-JP" altLang="en-US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2783001" y="3201988"/>
            <a:ext cx="11606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Module-A</a:t>
            </a:r>
          </a:p>
          <a:p>
            <a:r>
              <a:rPr kumimoji="1" lang="en-US" altLang="ja-JP" sz="1000" dirty="0" smtClean="0"/>
              <a:t>coupler RF process</a:t>
            </a:r>
          </a:p>
          <a:p>
            <a:r>
              <a:rPr kumimoji="1" lang="ja-JP" altLang="en-US" sz="1000" dirty="0" smtClean="0"/>
              <a:t>（</a:t>
            </a:r>
            <a:r>
              <a:rPr lang="en-US" altLang="ja-JP" sz="1000" dirty="0" smtClean="0"/>
              <a:t>one-by-one</a:t>
            </a:r>
            <a:r>
              <a:rPr kumimoji="1" lang="ja-JP" altLang="en-US" sz="1000" dirty="0" smtClean="0"/>
              <a:t>）</a:t>
            </a:r>
            <a:endParaRPr kumimoji="1" lang="ja-JP" altLang="en-US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5310704" y="4617760"/>
            <a:ext cx="2948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11 weeks   S1G main experiment</a:t>
            </a:r>
            <a:endParaRPr kumimoji="1" lang="ja-JP" altLang="en-US" sz="1600" b="1" dirty="0"/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7542908" y="4132421"/>
            <a:ext cx="53429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542908" y="3855422"/>
            <a:ext cx="76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warm-up</a:t>
            </a:r>
            <a:endParaRPr kumimoji="1" lang="ja-JP" altLang="en-US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657600" y="2740322"/>
            <a:ext cx="546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cool </a:t>
            </a:r>
          </a:p>
          <a:p>
            <a:r>
              <a:rPr kumimoji="1" lang="en-US" altLang="ja-JP" sz="1200" b="1" dirty="0" smtClean="0"/>
              <a:t>down</a:t>
            </a:r>
          </a:p>
          <a:p>
            <a:endParaRPr kumimoji="1" lang="ja-JP" altLang="en-US" sz="1200" b="1" dirty="0"/>
          </a:p>
        </p:txBody>
      </p:sp>
      <p:cxnSp>
        <p:nvCxnSpPr>
          <p:cNvPr id="50" name="直線矢印コネクタ 49"/>
          <p:cNvCxnSpPr/>
          <p:nvPr/>
        </p:nvCxnSpPr>
        <p:spPr>
          <a:xfrm>
            <a:off x="3706820" y="3160286"/>
            <a:ext cx="4977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endCxn id="53" idx="2"/>
          </p:cNvCxnSpPr>
          <p:nvPr/>
        </p:nvCxnSpPr>
        <p:spPr>
          <a:xfrm flipV="1">
            <a:off x="903405" y="2348299"/>
            <a:ext cx="40578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84880" y="2071300"/>
            <a:ext cx="848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cool down</a:t>
            </a:r>
          </a:p>
          <a:p>
            <a:endParaRPr kumimoji="1" lang="ja-JP" altLang="en-US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779743" y="3909874"/>
            <a:ext cx="11606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Module-C</a:t>
            </a:r>
          </a:p>
          <a:p>
            <a:r>
              <a:rPr kumimoji="1" lang="en-US" altLang="ja-JP" sz="1000" dirty="0" smtClean="0"/>
              <a:t>coupler RF process</a:t>
            </a:r>
          </a:p>
          <a:p>
            <a:r>
              <a:rPr lang="en-US" altLang="ja-JP" sz="1000" dirty="0" smtClean="0"/>
              <a:t>(one-by-one)</a:t>
            </a:r>
            <a:endParaRPr kumimoji="1" lang="ja-JP" alt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1928713" y="3158698"/>
            <a:ext cx="1013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heat load meas.</a:t>
            </a:r>
          </a:p>
          <a:p>
            <a:r>
              <a:rPr lang="en-US" altLang="ja-JP" sz="1000" dirty="0" smtClean="0">
                <a:solidFill>
                  <a:srgbClr val="FF0000"/>
                </a:solidFill>
              </a:rPr>
              <a:t>(1week)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29198" y="2555657"/>
            <a:ext cx="10699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cavities:</a:t>
            </a:r>
          </a:p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low-power</a:t>
            </a:r>
            <a:r>
              <a:rPr lang="en-US" altLang="ja-JP" sz="1000" dirty="0" smtClean="0">
                <a:solidFill>
                  <a:srgbClr val="FF0000"/>
                </a:solidFill>
              </a:rPr>
              <a:t> check</a:t>
            </a:r>
          </a:p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(6weeks)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cxnSp>
        <p:nvCxnSpPr>
          <p:cNvPr id="54" name="直線コネクタ 53"/>
          <p:cNvCxnSpPr/>
          <p:nvPr/>
        </p:nvCxnSpPr>
        <p:spPr>
          <a:xfrm>
            <a:off x="2895600" y="4939099"/>
            <a:ext cx="218893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rot="5400000" flipH="1" flipV="1">
            <a:off x="2789045" y="4832544"/>
            <a:ext cx="21311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rot="5400000" flipH="1" flipV="1">
            <a:off x="4978778" y="4833337"/>
            <a:ext cx="21311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111867" y="4940687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Parallel operation of RF power</a:t>
            </a:r>
          </a:p>
          <a:p>
            <a:r>
              <a:rPr lang="en-US" altLang="ja-JP" sz="1000" dirty="0" smtClean="0">
                <a:solidFill>
                  <a:srgbClr val="FF0000"/>
                </a:solidFill>
              </a:rPr>
              <a:t>station #1 and #2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03232" y="5766881"/>
            <a:ext cx="3712168" cy="938719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>
                <a:latin typeface="Helvetica"/>
                <a:cs typeface="Helvetica"/>
              </a:rPr>
              <a:t>Only LN2 will be Continuous full day operation.</a:t>
            </a:r>
          </a:p>
          <a:p>
            <a:r>
              <a:rPr kumimoji="1" lang="en-US" altLang="ja-JP" sz="1100" b="1" dirty="0" err="1" smtClean="0">
                <a:latin typeface="Helvetica"/>
                <a:cs typeface="Helvetica"/>
              </a:rPr>
              <a:t>LHe</a:t>
            </a:r>
            <a:r>
              <a:rPr kumimoji="1" lang="en-US" altLang="ja-JP" sz="1100" b="1" dirty="0" smtClean="0">
                <a:latin typeface="Helvetica"/>
                <a:cs typeface="Helvetica"/>
              </a:rPr>
              <a:t> operation will be daytime only.</a:t>
            </a:r>
          </a:p>
          <a:p>
            <a:r>
              <a:rPr lang="en-US" altLang="ja-JP" sz="1100" b="1" dirty="0" smtClean="0">
                <a:latin typeface="Helvetica"/>
                <a:cs typeface="Helvetica"/>
              </a:rPr>
              <a:t>Monday : 2K cool-down,</a:t>
            </a:r>
          </a:p>
          <a:p>
            <a:r>
              <a:rPr lang="en-US" altLang="ja-JP" sz="1100" b="1" dirty="0" smtClean="0">
                <a:latin typeface="Helvetica"/>
                <a:cs typeface="Helvetica"/>
              </a:rPr>
              <a:t>Tuesday – Friday : 12:00 – 19:00  </a:t>
            </a:r>
          </a:p>
          <a:p>
            <a:r>
              <a:rPr lang="en-US" altLang="ja-JP" sz="1100" b="1" dirty="0" smtClean="0">
                <a:latin typeface="Helvetica"/>
                <a:cs typeface="Helvetica"/>
              </a:rPr>
              <a:t>                                 7hours for S1G experiment at 2K.</a:t>
            </a:r>
          </a:p>
          <a:p>
            <a:endParaRPr lang="en-US" altLang="ja-JP" sz="1100" b="1" dirty="0" smtClean="0">
              <a:latin typeface="Helvetica"/>
              <a:cs typeface="Helvetic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93582" y="3558808"/>
            <a:ext cx="1013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heat load meas.</a:t>
            </a:r>
          </a:p>
          <a:p>
            <a:r>
              <a:rPr lang="en-US" altLang="ja-JP" sz="1000" dirty="0" smtClean="0">
                <a:solidFill>
                  <a:srgbClr val="FF0000"/>
                </a:solidFill>
              </a:rPr>
              <a:t>(2weeks)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48053" y="4600545"/>
            <a:ext cx="87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3 weeks</a:t>
            </a:r>
            <a:endParaRPr kumimoji="1" lang="ja-JP" altLang="en-US" sz="16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1329198" y="4617760"/>
            <a:ext cx="87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6 weeks</a:t>
            </a:r>
            <a:endParaRPr kumimoji="1" lang="ja-JP" altLang="en-US" sz="16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2957843" y="4600545"/>
            <a:ext cx="87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4</a:t>
            </a:r>
            <a:r>
              <a:rPr kumimoji="1" lang="en-US" altLang="ja-JP" sz="1600" b="1" dirty="0" smtClean="0"/>
              <a:t> weeks</a:t>
            </a:r>
            <a:endParaRPr kumimoji="1" lang="ja-JP" altLang="en-US" sz="16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2133600" y="5638800"/>
            <a:ext cx="960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000090"/>
                </a:solidFill>
              </a:rPr>
              <a:t>ICHEP2010</a:t>
            </a:r>
          </a:p>
          <a:p>
            <a:r>
              <a:rPr lang="en-US" altLang="ja-JP" sz="1000" dirty="0" smtClean="0">
                <a:solidFill>
                  <a:srgbClr val="000090"/>
                </a:solidFill>
              </a:rPr>
              <a:t>July21-28,Paris</a:t>
            </a:r>
            <a:endParaRPr kumimoji="1" lang="ja-JP" altLang="en-US" sz="1000" dirty="0">
              <a:solidFill>
                <a:srgbClr val="00009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85896" y="6038910"/>
            <a:ext cx="1763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000090"/>
                </a:solidFill>
              </a:rPr>
              <a:t>Domestic Accelerator Meeting</a:t>
            </a:r>
          </a:p>
          <a:p>
            <a:r>
              <a:rPr lang="en-US" altLang="ja-JP" sz="1000" dirty="0" smtClean="0">
                <a:solidFill>
                  <a:srgbClr val="000090"/>
                </a:solidFill>
              </a:rPr>
              <a:t>Aug 2010</a:t>
            </a:r>
            <a:endParaRPr kumimoji="1" lang="ja-JP" altLang="en-US" sz="1000" dirty="0">
              <a:solidFill>
                <a:srgbClr val="00009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73836" y="5638800"/>
            <a:ext cx="1066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000090"/>
                </a:solidFill>
              </a:rPr>
              <a:t>IPAC2010</a:t>
            </a:r>
          </a:p>
          <a:p>
            <a:r>
              <a:rPr lang="en-US" altLang="ja-JP" sz="1000" dirty="0" smtClean="0">
                <a:solidFill>
                  <a:srgbClr val="000090"/>
                </a:solidFill>
              </a:rPr>
              <a:t>May23-28, Kyoto</a:t>
            </a:r>
            <a:endParaRPr kumimoji="1" lang="ja-JP" altLang="en-US" sz="1000" dirty="0">
              <a:solidFill>
                <a:srgbClr val="00009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18957" y="5638800"/>
            <a:ext cx="115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solidFill>
                  <a:srgbClr val="000090"/>
                </a:solidFill>
              </a:rPr>
              <a:t>LINAC</a:t>
            </a:r>
            <a:r>
              <a:rPr kumimoji="1" lang="en-US" altLang="ja-JP" sz="1000" dirty="0" smtClean="0">
                <a:solidFill>
                  <a:srgbClr val="000090"/>
                </a:solidFill>
              </a:rPr>
              <a:t>2010</a:t>
            </a:r>
          </a:p>
          <a:p>
            <a:r>
              <a:rPr lang="en-US" altLang="ja-JP" sz="1000" dirty="0" smtClean="0">
                <a:solidFill>
                  <a:srgbClr val="000090"/>
                </a:solidFill>
              </a:rPr>
              <a:t>Sep12-17, Tsukuba</a:t>
            </a:r>
            <a:endParaRPr kumimoji="1" lang="ja-JP" altLang="en-US" sz="1000" dirty="0">
              <a:solidFill>
                <a:srgbClr val="00009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077200" y="4261147"/>
            <a:ext cx="965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cryomodule</a:t>
            </a:r>
          </a:p>
          <a:p>
            <a:r>
              <a:rPr lang="en-US" altLang="ja-JP" sz="1200" b="1" dirty="0" smtClean="0"/>
              <a:t>disassemble</a:t>
            </a:r>
            <a:endParaRPr kumimoji="1" lang="ja-JP" altLang="en-US" sz="1200" b="1" dirty="0"/>
          </a:p>
        </p:txBody>
      </p:sp>
      <p:cxnSp>
        <p:nvCxnSpPr>
          <p:cNvPr id="71" name="直線矢印コネクタ 70"/>
          <p:cNvCxnSpPr/>
          <p:nvPr/>
        </p:nvCxnSpPr>
        <p:spPr>
          <a:xfrm>
            <a:off x="8228030" y="4259559"/>
            <a:ext cx="68737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435257" y="222370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setting of  power </a:t>
            </a:r>
          </a:p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distribution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cxnSp>
        <p:nvCxnSpPr>
          <p:cNvPr id="72" name="直線矢印コネクタ 71"/>
          <p:cNvCxnSpPr/>
          <p:nvPr/>
        </p:nvCxnSpPr>
        <p:spPr>
          <a:xfrm>
            <a:off x="2627815" y="2743199"/>
            <a:ext cx="47459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627815" y="2481588"/>
            <a:ext cx="76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warm-up</a:t>
            </a:r>
          </a:p>
          <a:p>
            <a:endParaRPr kumimoji="1" lang="ja-JP" altLang="en-US" sz="1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7034735" y="4200435"/>
            <a:ext cx="707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DRFS test.</a:t>
            </a:r>
          </a:p>
          <a:p>
            <a:r>
              <a:rPr lang="en-US" altLang="ja-JP" sz="1000" dirty="0" smtClean="0">
                <a:solidFill>
                  <a:srgbClr val="FF0000"/>
                </a:solidFill>
              </a:rPr>
              <a:t>(3weeks)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cxnSp>
        <p:nvCxnSpPr>
          <p:cNvPr id="77" name="直線矢印コネクタ 76"/>
          <p:cNvCxnSpPr/>
          <p:nvPr/>
        </p:nvCxnSpPr>
        <p:spPr>
          <a:xfrm flipV="1">
            <a:off x="3198830" y="3020198"/>
            <a:ext cx="48457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0" name="直線矢印コネクタ 79"/>
          <p:cNvCxnSpPr/>
          <p:nvPr/>
        </p:nvCxnSpPr>
        <p:spPr>
          <a:xfrm>
            <a:off x="4204520" y="3263098"/>
            <a:ext cx="57748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138553" y="2601823"/>
            <a:ext cx="774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coupler&amp;</a:t>
            </a:r>
          </a:p>
          <a:p>
            <a:r>
              <a:rPr lang="en-US" altLang="ja-JP" sz="1200" b="1" dirty="0" smtClean="0"/>
              <a:t>cavity</a:t>
            </a:r>
            <a:endParaRPr kumimoji="1" lang="en-US" altLang="ja-JP" sz="1200" b="1" dirty="0" smtClean="0"/>
          </a:p>
          <a:p>
            <a:r>
              <a:rPr kumimoji="1" lang="en-US" altLang="ja-JP" sz="1200" b="1" dirty="0" smtClean="0"/>
              <a:t>process</a:t>
            </a:r>
          </a:p>
          <a:p>
            <a:endParaRPr kumimoji="1" lang="ja-JP" altLang="en-US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3089825" y="2555657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coupler RF </a:t>
            </a:r>
          </a:p>
          <a:p>
            <a:r>
              <a:rPr kumimoji="1" lang="en-US" altLang="ja-JP" sz="1200" b="1" dirty="0" smtClean="0"/>
              <a:t>process</a:t>
            </a:r>
          </a:p>
          <a:p>
            <a:endParaRPr kumimoji="1" lang="ja-JP" altLang="en-US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6336859" y="3855422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vector-sum</a:t>
            </a:r>
          </a:p>
          <a:p>
            <a:r>
              <a:rPr lang="en-US" altLang="ja-JP" sz="1000" dirty="0" smtClean="0">
                <a:solidFill>
                  <a:srgbClr val="FF0000"/>
                </a:solidFill>
              </a:rPr>
              <a:t>(2weeks)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989716" y="3558808"/>
            <a:ext cx="805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cavity setup</a:t>
            </a:r>
          </a:p>
          <a:p>
            <a:r>
              <a:rPr lang="en-US" altLang="ja-JP" sz="1000" dirty="0" smtClean="0">
                <a:solidFill>
                  <a:srgbClr val="FF0000"/>
                </a:solidFill>
              </a:rPr>
              <a:t>(4weeks)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77091" y="5269468"/>
            <a:ext cx="1842309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Low power check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393620" y="5269468"/>
            <a:ext cx="1197764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RF process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810149" y="5269468"/>
            <a:ext cx="2261707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S1G Main experiment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sp>
        <p:nvSpPr>
          <p:cNvPr id="81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2743200" y="2364432"/>
            <a:ext cx="3313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i="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2.</a:t>
            </a:r>
            <a:r>
              <a:rPr lang="ja-JP" altLang="en-US" sz="2400" b="1" i="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STF phase-2の</a:t>
            </a:r>
            <a:r>
              <a:rPr lang="ja-JP" altLang="en-US" sz="24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計画</a:t>
            </a:r>
            <a:endParaRPr lang="ja-JP" altLang="en-US" sz="24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3200400"/>
            <a:ext cx="655071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Phase-2:  ILC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加速ユニットの建設担当能力実証と性能実証</a:t>
            </a:r>
            <a:r>
              <a:rPr lang="ja-JP" altLang="en-US" sz="2000" dirty="0" smtClean="0">
                <a:solidFill>
                  <a:srgbClr val="FF0000"/>
                </a:solidFill>
              </a:rPr>
              <a:t>。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ILC</a:t>
            </a:r>
            <a:r>
              <a:rPr lang="ja-JP" altLang="en-US" sz="2000" dirty="0" smtClean="0">
                <a:solidFill>
                  <a:srgbClr val="FF0000"/>
                </a:solidFill>
              </a:rPr>
              <a:t>型クライオモジュールを製作、運転。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ILC</a:t>
            </a:r>
            <a:r>
              <a:rPr lang="ja-JP" altLang="en-US" sz="2000" dirty="0" smtClean="0">
                <a:solidFill>
                  <a:srgbClr val="FF0000"/>
                </a:solidFill>
              </a:rPr>
              <a:t>型ビームを空洞に通し、ビーム負荷空洞を高精度制御、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HOM</a:t>
            </a:r>
            <a:r>
              <a:rPr lang="ja-JP" altLang="en-US" sz="2000" dirty="0" smtClean="0">
                <a:solidFill>
                  <a:srgbClr val="FF0000"/>
                </a:solidFill>
              </a:rPr>
              <a:t>ダンピングを確認。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SC-QUAD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の製作、運転。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ML-BPM</a:t>
            </a:r>
            <a:r>
              <a:rPr lang="ja-JP" altLang="en-US" sz="2000" dirty="0" smtClean="0">
                <a:solidFill>
                  <a:srgbClr val="FF0000"/>
                </a:solidFill>
              </a:rPr>
              <a:t>の組込み、運転。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など。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Phase2_DRF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955"/>
            <a:ext cx="9144000" cy="3789045"/>
          </a:xfrm>
          <a:prstGeom prst="rect">
            <a:avLst/>
          </a:prstGeom>
        </p:spPr>
      </p:pic>
      <p:pic>
        <p:nvPicPr>
          <p:cNvPr id="43012" name="図 5" descr="STF_accelerat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57200"/>
            <a:ext cx="8382000" cy="298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13"/>
          <p:cNvSpPr txBox="1">
            <a:spLocks noChangeArrowheads="1"/>
          </p:cNvSpPr>
          <p:nvPr/>
        </p:nvSpPr>
        <p:spPr bwMode="auto">
          <a:xfrm>
            <a:off x="6019800" y="2085201"/>
            <a:ext cx="2743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000" b="1" dirty="0">
                <a:latin typeface="Helvetica" pitchFamily="-112" charset="0"/>
                <a:ea typeface="Helvetica" pitchFamily="-112" charset="0"/>
                <a:cs typeface="Helvetica" pitchFamily="-112" charset="0"/>
              </a:rPr>
              <a:t>Cavities : 2+26</a:t>
            </a:r>
          </a:p>
          <a:p>
            <a:r>
              <a:rPr lang="en-US" altLang="ja-JP" sz="1000" b="1" dirty="0">
                <a:latin typeface="Helvetica" pitchFamily="-112" charset="0"/>
                <a:ea typeface="Helvetica" pitchFamily="-112" charset="0"/>
                <a:cs typeface="Helvetica" pitchFamily="-112" charset="0"/>
              </a:rPr>
              <a:t>Klystrons : 5MW + 5MW + 10MW</a:t>
            </a:r>
          </a:p>
          <a:p>
            <a:r>
              <a:rPr lang="en-US" altLang="ja-JP" sz="1000" b="1" dirty="0">
                <a:latin typeface="Helvetica" pitchFamily="-112" charset="0"/>
                <a:ea typeface="Helvetica" pitchFamily="-112" charset="0"/>
                <a:cs typeface="Helvetica" pitchFamily="-112" charset="0"/>
              </a:rPr>
              <a:t>Beam : 850MeV, 1ms train</a:t>
            </a:r>
            <a:r>
              <a:rPr lang="ja-JP" altLang="en-US" sz="1000" b="1" dirty="0">
                <a:latin typeface="Helvetica" pitchFamily="-112" charset="0"/>
                <a:ea typeface="Helvetica" pitchFamily="-112" charset="0"/>
                <a:cs typeface="Helvetica" pitchFamily="-112" charset="0"/>
              </a:rPr>
              <a:t>、</a:t>
            </a:r>
            <a:r>
              <a:rPr lang="en-US" altLang="ja-JP" sz="1000" b="1" dirty="0">
                <a:latin typeface="Helvetica" pitchFamily="-112" charset="0"/>
                <a:ea typeface="Helvetica" pitchFamily="-112" charset="0"/>
                <a:cs typeface="Helvetica" pitchFamily="-112" charset="0"/>
              </a:rPr>
              <a:t>9mA</a:t>
            </a:r>
            <a:r>
              <a:rPr lang="ja-JP" altLang="en-US" sz="1000" b="1" dirty="0">
                <a:latin typeface="Helvetica" pitchFamily="-112" charset="0"/>
                <a:ea typeface="Helvetica" pitchFamily="-112" charset="0"/>
                <a:cs typeface="Helvetica" pitchFamily="-112" charset="0"/>
              </a:rPr>
              <a:t>、</a:t>
            </a:r>
            <a:r>
              <a:rPr lang="en-US" altLang="ja-JP" sz="1000" b="1" dirty="0">
                <a:latin typeface="Helvetica" pitchFamily="-112" charset="0"/>
                <a:ea typeface="Helvetica" pitchFamily="-112" charset="0"/>
                <a:cs typeface="Helvetica" pitchFamily="-112" charset="0"/>
              </a:rPr>
              <a:t> 5Hz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43010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STF phase2.0 accelerator</a:t>
            </a:r>
            <a:endParaRPr lang="en-US" altLang="ja-JP" sz="28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3200400" y="3181244"/>
            <a:ext cx="1905000" cy="51244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752600" y="6172200"/>
            <a:ext cx="5957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RDR-RF</a:t>
            </a:r>
            <a:r>
              <a:rPr kumimoji="1" lang="ja-JP" altLang="en-US" sz="2000" dirty="0" smtClean="0"/>
              <a:t>ユニット実証　ー＞</a:t>
            </a:r>
            <a:r>
              <a:rPr kumimoji="1" lang="en-US" altLang="ja-JP" sz="2000" dirty="0" smtClean="0"/>
              <a:t>DRFS-RF</a:t>
            </a:r>
            <a:r>
              <a:rPr kumimoji="1" lang="ja-JP" altLang="en-US" sz="2000" dirty="0" smtClean="0"/>
              <a:t>ユニット実証へ変更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7737" y="238780"/>
            <a:ext cx="2327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DRFS proposal</a:t>
            </a:r>
            <a:endParaRPr kumimoji="1" lang="ja-JP" alt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045725"/>
            <a:ext cx="5354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For single tunnel configuration,</a:t>
            </a:r>
          </a:p>
          <a:p>
            <a:r>
              <a:rPr kumimoji="1" lang="en-US" altLang="ja-JP" b="1" dirty="0" smtClean="0">
                <a:latin typeface="Helvetica"/>
                <a:cs typeface="Helvetica"/>
              </a:rPr>
              <a:t>1 klystron(750kW) is connected to two cavities,</a:t>
            </a:r>
          </a:p>
          <a:p>
            <a:r>
              <a:rPr lang="en-US" altLang="ja-JP" b="1" dirty="0" smtClean="0">
                <a:latin typeface="Helvetica"/>
                <a:cs typeface="Helvetica"/>
              </a:rPr>
              <a:t>13 klystrons are powered by 1 DC-HV </a:t>
            </a:r>
          </a:p>
          <a:p>
            <a:r>
              <a:rPr kumimoji="1" lang="en-US" altLang="ja-JP" b="1" dirty="0" smtClean="0">
                <a:latin typeface="Helvetica"/>
                <a:cs typeface="Helvetica"/>
              </a:rPr>
              <a:t>and 1 modulation anode PS.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pic>
        <p:nvPicPr>
          <p:cNvPr id="15" name="図 14" descr="DRFS-kly-conn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168" y="3861941"/>
            <a:ext cx="3574432" cy="2843659"/>
          </a:xfrm>
          <a:prstGeom prst="rect">
            <a:avLst/>
          </a:prstGeom>
        </p:spPr>
      </p:pic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pic>
        <p:nvPicPr>
          <p:cNvPr id="8" name="図 7" descr="DRFS-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46054"/>
            <a:ext cx="7037138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Phase2_DRF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378904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96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4000" b="1" dirty="0">
                <a:solidFill>
                  <a:srgbClr val="000090"/>
                </a:solidFill>
                <a:latin typeface="Calibri" pitchFamily="-28" charset="0"/>
              </a:rPr>
              <a:t>STF phase 2  Accelerator Layout</a:t>
            </a:r>
            <a:endParaRPr lang="en-US" altLang="ja-JP" sz="4400" b="1" dirty="0">
              <a:solidFill>
                <a:srgbClr val="000090"/>
              </a:solidFill>
              <a:latin typeface="Calibri" pitchFamily="-28" charset="0"/>
            </a:endParaRPr>
          </a:p>
        </p:txBody>
      </p:sp>
      <p:sp>
        <p:nvSpPr>
          <p:cNvPr id="15364" name="Text Box 13"/>
          <p:cNvSpPr txBox="1">
            <a:spLocks noChangeArrowheads="1"/>
          </p:cNvSpPr>
          <p:nvPr/>
        </p:nvSpPr>
        <p:spPr bwMode="auto">
          <a:xfrm>
            <a:off x="609600" y="4267200"/>
            <a:ext cx="3276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1600" b="1" dirty="0">
                <a:latin typeface="Calibri" pitchFamily="-28" charset="0"/>
              </a:rPr>
              <a:t>空洞</a:t>
            </a:r>
            <a:r>
              <a:rPr lang="en-US" altLang="ja-JP" sz="1600" b="1" dirty="0">
                <a:latin typeface="Calibri" pitchFamily="-28" charset="0"/>
              </a:rPr>
              <a:t>:</a:t>
            </a:r>
            <a:r>
              <a:rPr lang="en-US" altLang="ja-JP" sz="1600" b="1" dirty="0" smtClean="0">
                <a:latin typeface="Calibri" pitchFamily="-28" charset="0"/>
              </a:rPr>
              <a:t> Capture Module(2</a:t>
            </a:r>
            <a:r>
              <a:rPr lang="ja-JP" altLang="en-US" sz="1600" b="1" dirty="0" smtClean="0">
                <a:latin typeface="Calibri" pitchFamily="-28" charset="0"/>
              </a:rPr>
              <a:t>台）</a:t>
            </a:r>
            <a:r>
              <a:rPr lang="en-US" altLang="ja-JP" sz="1600" b="1" dirty="0" smtClean="0">
                <a:latin typeface="Calibri" pitchFamily="-28" charset="0"/>
              </a:rPr>
              <a:t>+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　　　　CM1(</a:t>
            </a:r>
            <a:r>
              <a:rPr lang="en-US" altLang="ja-JP" sz="1600" b="1" dirty="0">
                <a:latin typeface="Calibri" pitchFamily="-28" charset="0"/>
              </a:rPr>
              <a:t>8</a:t>
            </a:r>
            <a:r>
              <a:rPr lang="ja-JP" altLang="en-US" sz="1600" b="1" dirty="0" smtClean="0">
                <a:latin typeface="Calibri" pitchFamily="-28" charset="0"/>
              </a:rPr>
              <a:t>台</a:t>
            </a:r>
            <a:r>
              <a:rPr lang="ja-JP" altLang="ja-JP" sz="1600" b="1" dirty="0" smtClean="0">
                <a:latin typeface="Calibri" pitchFamily="-28" charset="0"/>
              </a:rPr>
              <a:t>）</a:t>
            </a:r>
            <a:r>
              <a:rPr lang="en-US" altLang="ja-JP" sz="1600" b="1" dirty="0" smtClean="0">
                <a:latin typeface="Calibri" pitchFamily="-28" charset="0"/>
              </a:rPr>
              <a:t> 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+CM2(8</a:t>
            </a:r>
            <a:r>
              <a:rPr lang="ja-JP" altLang="en-US" sz="1600" b="1" dirty="0" smtClean="0">
                <a:latin typeface="Calibri" pitchFamily="-28" charset="0"/>
              </a:rPr>
              <a:t>台）</a:t>
            </a:r>
            <a:endParaRPr lang="en-US" altLang="ja-JP" sz="1600" b="1" dirty="0" smtClean="0">
              <a:latin typeface="Calibri" pitchFamily="-28" charset="0"/>
            </a:endParaRPr>
          </a:p>
          <a:p>
            <a:r>
              <a:rPr lang="ja-JP" altLang="en-US" sz="1600" b="1" dirty="0" smtClean="0">
                <a:latin typeface="Calibri" pitchFamily="-28" charset="0"/>
              </a:rPr>
              <a:t>ビーム</a:t>
            </a:r>
            <a:r>
              <a:rPr lang="en-US" altLang="ja-JP" sz="1600" b="1" dirty="0">
                <a:latin typeface="Calibri" pitchFamily="-28" charset="0"/>
              </a:rPr>
              <a:t>:</a:t>
            </a:r>
            <a:r>
              <a:rPr lang="en-US" altLang="ja-JP" sz="1600" b="1" dirty="0" smtClean="0">
                <a:latin typeface="Calibri" pitchFamily="-28" charset="0"/>
              </a:rPr>
              <a:t> , 9mA, 5Hz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RF-gun</a:t>
            </a:r>
            <a:r>
              <a:rPr lang="ja-JP" altLang="en-US" sz="1600" b="1" dirty="0" smtClean="0">
                <a:latin typeface="Calibri" pitchFamily="-28" charset="0"/>
              </a:rPr>
              <a:t>出口</a:t>
            </a:r>
            <a:r>
              <a:rPr lang="en-US" altLang="ja-JP" sz="1600" b="1" dirty="0" smtClean="0">
                <a:latin typeface="Calibri" pitchFamily="-28" charset="0"/>
              </a:rPr>
              <a:t>:4.7MeV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Capture Module</a:t>
            </a:r>
            <a:r>
              <a:rPr lang="ja-JP" altLang="en-US" sz="1600" b="1" dirty="0" smtClean="0">
                <a:latin typeface="Calibri" pitchFamily="-28" charset="0"/>
              </a:rPr>
              <a:t>出口</a:t>
            </a:r>
            <a:r>
              <a:rPr lang="en-US" altLang="ja-JP" sz="1600" b="1" dirty="0" smtClean="0">
                <a:latin typeface="Calibri" pitchFamily="-28" charset="0"/>
              </a:rPr>
              <a:t>:21MeV,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CM1</a:t>
            </a:r>
            <a:r>
              <a:rPr lang="ja-JP" altLang="en-US" sz="1600" b="1" dirty="0" smtClean="0">
                <a:latin typeface="Calibri" pitchFamily="-28" charset="0"/>
              </a:rPr>
              <a:t>出口：</a:t>
            </a:r>
            <a:r>
              <a:rPr lang="en-US" altLang="ja-JP" sz="1600" b="1" dirty="0" smtClean="0">
                <a:latin typeface="Calibri" pitchFamily="-28" charset="0"/>
              </a:rPr>
              <a:t>273MeV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CM2</a:t>
            </a:r>
            <a:r>
              <a:rPr lang="ja-JP" altLang="en-US" sz="1600" b="1" dirty="0" smtClean="0">
                <a:latin typeface="Calibri" pitchFamily="-28" charset="0"/>
              </a:rPr>
              <a:t>出口：</a:t>
            </a:r>
            <a:r>
              <a:rPr lang="en-US" altLang="ja-JP" sz="1600" b="1" dirty="0" smtClean="0">
                <a:latin typeface="Calibri" pitchFamily="-28" charset="0"/>
              </a:rPr>
              <a:t>525MeV</a:t>
            </a:r>
            <a:endParaRPr lang="en-US" altLang="ja-JP" sz="1600" b="1" dirty="0">
              <a:latin typeface="Calibri" pitchFamily="-2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191000" y="4267200"/>
            <a:ext cx="480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latin typeface="Calibri" pitchFamily="-28" charset="0"/>
              </a:rPr>
              <a:t>RF-gun</a:t>
            </a:r>
            <a:r>
              <a:rPr lang="ja-JP" altLang="en-US" sz="1600" b="1" dirty="0" smtClean="0">
                <a:latin typeface="Calibri" pitchFamily="-28" charset="0"/>
              </a:rPr>
              <a:t>運転電圧：</a:t>
            </a:r>
            <a:r>
              <a:rPr lang="en-US" altLang="ja-JP" sz="1600" b="1" dirty="0" smtClean="0">
                <a:latin typeface="Calibri" pitchFamily="-28" charset="0"/>
              </a:rPr>
              <a:t> 41.4MV/m (3.5MW</a:t>
            </a:r>
            <a:r>
              <a:rPr lang="ja-JP" altLang="en-US" sz="1600" b="1" dirty="0" smtClean="0">
                <a:latin typeface="Calibri" pitchFamily="-28" charset="0"/>
              </a:rPr>
              <a:t>入力パワー）</a:t>
            </a:r>
            <a:endParaRPr lang="en-US" altLang="ja-JP" sz="1600" b="1" dirty="0" smtClean="0">
              <a:latin typeface="Calibri" pitchFamily="-28" charset="0"/>
            </a:endParaRPr>
          </a:p>
          <a:p>
            <a:r>
              <a:rPr lang="ja-JP" altLang="en-US" sz="1600" b="1" dirty="0" smtClean="0">
                <a:latin typeface="Calibri" pitchFamily="-28" charset="0"/>
              </a:rPr>
              <a:t>空洞運転電圧</a:t>
            </a:r>
            <a:r>
              <a:rPr lang="en-US" altLang="ja-JP" sz="1600" b="1" dirty="0" smtClean="0">
                <a:latin typeface="Calibri" pitchFamily="-28" charset="0"/>
              </a:rPr>
              <a:t>: Capture Module(2</a:t>
            </a:r>
            <a:r>
              <a:rPr lang="ja-JP" altLang="en-US" sz="1600" b="1" dirty="0" smtClean="0">
                <a:latin typeface="Calibri" pitchFamily="-28" charset="0"/>
              </a:rPr>
              <a:t>台）</a:t>
            </a:r>
            <a:r>
              <a:rPr lang="en-US" altLang="ja-JP" sz="1600" b="1" dirty="0" smtClean="0">
                <a:latin typeface="Calibri" pitchFamily="-28" charset="0"/>
              </a:rPr>
              <a:t>:15.2MV/m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                 CM1(</a:t>
            </a:r>
            <a:r>
              <a:rPr lang="en-US" altLang="ja-JP" sz="1600" b="1" dirty="0">
                <a:latin typeface="Calibri" pitchFamily="-28" charset="0"/>
              </a:rPr>
              <a:t>8</a:t>
            </a:r>
            <a:r>
              <a:rPr lang="ja-JP" altLang="en-US" sz="1600" b="1" dirty="0" smtClean="0">
                <a:latin typeface="Calibri" pitchFamily="-28" charset="0"/>
              </a:rPr>
              <a:t>台</a:t>
            </a:r>
            <a:r>
              <a:rPr lang="ja-JP" altLang="ja-JP" sz="1600" b="1" dirty="0" smtClean="0">
                <a:latin typeface="Calibri" pitchFamily="-28" charset="0"/>
              </a:rPr>
              <a:t>）</a:t>
            </a:r>
            <a:r>
              <a:rPr lang="en-US" altLang="ja-JP" sz="1600" b="1" dirty="0" smtClean="0">
                <a:latin typeface="Calibri" pitchFamily="-28" charset="0"/>
              </a:rPr>
              <a:t>:31.5MV/m 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                 CM2(8</a:t>
            </a:r>
            <a:r>
              <a:rPr lang="ja-JP" altLang="en-US" sz="1600" b="1" dirty="0" smtClean="0">
                <a:latin typeface="Calibri" pitchFamily="-28" charset="0"/>
              </a:rPr>
              <a:t>台）</a:t>
            </a:r>
            <a:r>
              <a:rPr lang="en-US" altLang="ja-JP" sz="1600" b="1" dirty="0" smtClean="0">
                <a:latin typeface="Calibri" pitchFamily="-28" charset="0"/>
              </a:rPr>
              <a:t>:31.5MV/m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895600" y="2590800"/>
            <a:ext cx="2286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kocproj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147" y="762000"/>
            <a:ext cx="3853453" cy="2738874"/>
          </a:xfrm>
          <a:prstGeom prst="rect">
            <a:avLst/>
          </a:prstGeom>
        </p:spPr>
      </p:pic>
      <p:pic>
        <p:nvPicPr>
          <p:cNvPr id="44034" name="図 1" descr="STF2_and_Xray-exp_beamline_v0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14662"/>
            <a:ext cx="9144000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400" b="1" dirty="0" smtClean="0">
                <a:solidFill>
                  <a:srgbClr val="000000"/>
                </a:solidFill>
                <a:latin typeface="Helvetica" pitchFamily="-112" charset="0"/>
                <a:ea typeface="Helvetica" pitchFamily="-112" charset="0"/>
                <a:cs typeface="Helvetica" pitchFamily="-112" charset="0"/>
              </a:rPr>
              <a:t>Compact X-ray source experiment using STF2 injector</a:t>
            </a:r>
            <a:endParaRPr lang="en-US" altLang="ja-JP" sz="1600" b="1" dirty="0">
              <a:solidFill>
                <a:srgbClr val="000000"/>
              </a:solidFill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630" y="3867834"/>
            <a:ext cx="38928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Experiment :Oct. 2011 – July 2012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3962400" y="51054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4724400" y="48768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5638800" y="4191000"/>
            <a:ext cx="746170" cy="457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84970" y="4052500"/>
            <a:ext cx="134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generated X-ray</a:t>
            </a:r>
            <a:endParaRPr kumimoji="1" lang="ja-JP" alt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95800" y="4190999"/>
            <a:ext cx="1629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Laser accumulation</a:t>
            </a:r>
            <a:endParaRPr kumimoji="1" lang="ja-JP" alt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59013" y="4828401"/>
            <a:ext cx="1313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electron beams</a:t>
            </a:r>
            <a:endParaRPr kumimoji="1" lang="ja-JP" alt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8875" y="5991999"/>
            <a:ext cx="1842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Photo-cathode RF-gun</a:t>
            </a:r>
            <a:endParaRPr kumimoji="1" lang="ja-JP" alt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785075" y="5853499"/>
            <a:ext cx="2040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superconducting cavities</a:t>
            </a:r>
            <a:endParaRPr kumimoji="1" lang="ja-JP" alt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4061" y="972234"/>
            <a:ext cx="5335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STF phase-2</a:t>
            </a:r>
            <a:r>
              <a:rPr kumimoji="1" lang="ja-JP" altLang="en-US" b="1" dirty="0" smtClean="0"/>
              <a:t>加速器の建設の途上て、「量子ビーム」</a:t>
            </a:r>
            <a:endParaRPr kumimoji="1" lang="en-US" altLang="ja-JP" b="1" dirty="0" smtClean="0"/>
          </a:p>
          <a:p>
            <a:r>
              <a:rPr lang="ja-JP" altLang="en-US" b="1" dirty="0" smtClean="0"/>
              <a:t>課題研究を実証する。</a:t>
            </a:r>
            <a:endParaRPr kumimoji="1" lang="ja-JP" alt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01523" y="1828800"/>
            <a:ext cx="26983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Helvetica"/>
                <a:cs typeface="Helvetica"/>
              </a:rPr>
              <a:t>Use of STF RF gun generated 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    </a:t>
            </a:r>
            <a:r>
              <a:rPr kumimoji="1" lang="en-US" altLang="ja-JP" sz="1400" b="1" dirty="0" smtClean="0">
                <a:latin typeface="Helvetica"/>
                <a:cs typeface="Helvetica"/>
              </a:rPr>
              <a:t>multi-bunch beam,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Collide to laser in a laser 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    storage cavity,</a:t>
            </a:r>
          </a:p>
          <a:p>
            <a:r>
              <a:rPr kumimoji="1" lang="en-US" altLang="ja-JP" sz="1400" b="1" dirty="0" smtClean="0">
                <a:latin typeface="Helvetica"/>
                <a:cs typeface="Helvetica"/>
              </a:rPr>
              <a:t>Generate </a:t>
            </a:r>
            <a:r>
              <a:rPr lang="en-US" altLang="ja-JP" sz="1400" b="1" dirty="0">
                <a:latin typeface="Helvetica"/>
                <a:cs typeface="Helvetica"/>
              </a:rPr>
              <a:t>C</a:t>
            </a:r>
            <a:r>
              <a:rPr kumimoji="1" lang="en-US" altLang="ja-JP" sz="1400" b="1" dirty="0" smtClean="0">
                <a:latin typeface="Helvetica"/>
                <a:cs typeface="Helvetica"/>
              </a:rPr>
              <a:t>ompton 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    </a:t>
            </a:r>
            <a:r>
              <a:rPr kumimoji="1" lang="en-US" altLang="ja-JP" sz="1400" b="1" dirty="0" smtClean="0">
                <a:latin typeface="Helvetica"/>
                <a:cs typeface="Helvetica"/>
              </a:rPr>
              <a:t>scattered X-ray</a:t>
            </a:r>
            <a:endParaRPr kumimoji="1" lang="ja-JP" altLang="en-US" sz="1400" b="1" dirty="0">
              <a:latin typeface="Helvetica"/>
              <a:cs typeface="Helvetica"/>
            </a:endParaRPr>
          </a:p>
        </p:txBody>
      </p:sp>
      <p:pic>
        <p:nvPicPr>
          <p:cNvPr id="21" name="図 20" descr="QB-laser-chamber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005" y="1688860"/>
            <a:ext cx="2111085" cy="1812014"/>
          </a:xfrm>
          <a:prstGeom prst="rect">
            <a:avLst/>
          </a:prstGeom>
        </p:spPr>
      </p:pic>
      <p:cxnSp>
        <p:nvCxnSpPr>
          <p:cNvPr id="23" name="直線矢印コネクタ 22"/>
          <p:cNvCxnSpPr/>
          <p:nvPr/>
        </p:nvCxnSpPr>
        <p:spPr>
          <a:xfrm flipV="1">
            <a:off x="2743200" y="2590800"/>
            <a:ext cx="2235098" cy="66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3657600" y="2445098"/>
            <a:ext cx="838200" cy="30480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rot="16200000" flipH="1">
            <a:off x="4439700" y="2382300"/>
            <a:ext cx="188400" cy="762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rot="16200000" flipH="1">
            <a:off x="3525300" y="2711798"/>
            <a:ext cx="188400" cy="762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2895600" y="2844098"/>
            <a:ext cx="533400" cy="188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785075" y="2291209"/>
            <a:ext cx="633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beam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68190" y="3059906"/>
            <a:ext cx="633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660066"/>
                </a:solidFill>
              </a:rPr>
              <a:t>Laser</a:t>
            </a:r>
            <a:endParaRPr kumimoji="1" lang="ja-JP" altLang="en-US" sz="1400" dirty="0">
              <a:solidFill>
                <a:srgbClr val="660066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" y="3500874"/>
            <a:ext cx="320630" cy="33571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8763000" y="3653274"/>
            <a:ext cx="320630" cy="3052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capture-modu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863504" cy="5481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2971800"/>
            <a:ext cx="322997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90"/>
                </a:solidFill>
              </a:rPr>
              <a:t>キャプチャーモジュール</a:t>
            </a:r>
            <a:endParaRPr kumimoji="1" lang="ja-JP" altLang="en-US" sz="24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297180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</a:t>
            </a:r>
            <a:r>
              <a:rPr kumimoji="1" lang="ja-JP" altLang="en-US" dirty="0" smtClean="0"/>
              <a:t>セル空洞２台：</a:t>
            </a:r>
            <a:r>
              <a:rPr kumimoji="1" lang="en-US" altLang="ja-JP" dirty="0" smtClean="0"/>
              <a:t>15.2MV/m </a:t>
            </a:r>
            <a:r>
              <a:rPr kumimoji="1" lang="ja-JP" altLang="en-US" dirty="0" smtClean="0"/>
              <a:t>運転</a:t>
            </a:r>
            <a:endParaRPr kumimoji="1" lang="ja-JP" altLang="en-US" dirty="0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43971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STF phase2.0 accelerator :Capture Module</a:t>
            </a:r>
            <a:endParaRPr lang="en-US" altLang="ja-JP" sz="28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図 22" descr="FNAL_RFgu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08163"/>
            <a:ext cx="7086600" cy="5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76300"/>
            <a:ext cx="8610600" cy="1562100"/>
          </a:xfrm>
          <a:solidFill>
            <a:schemeClr val="bg1"/>
          </a:solidFill>
        </p:spPr>
        <p:txBody>
          <a:bodyPr/>
          <a:lstStyle/>
          <a:p>
            <a:pPr marL="838200" lvl="1" indent="-381000">
              <a:lnSpc>
                <a:spcPct val="90000"/>
              </a:lnSpc>
              <a:buFont typeface="Arial"/>
              <a:buChar char="•"/>
            </a:pPr>
            <a:r>
              <a:rPr lang="en-US" altLang="ja-JP" sz="1800" b="1" dirty="0" smtClean="0">
                <a:latin typeface="Helvetica"/>
                <a:cs typeface="Helvetica"/>
              </a:rPr>
              <a:t>RF gun cavity and input coupler were fabricated by FNAL. (DESY-FNAL-KEK collaboration)</a:t>
            </a:r>
          </a:p>
          <a:p>
            <a:pPr marL="838200" lvl="1" indent="-381000">
              <a:lnSpc>
                <a:spcPct val="90000"/>
              </a:lnSpc>
              <a:buFont typeface="Arial"/>
              <a:buChar char="•"/>
            </a:pPr>
            <a:r>
              <a:rPr lang="en-US" altLang="ja-JP" sz="1800" b="1" dirty="0" smtClean="0">
                <a:latin typeface="Helvetica"/>
                <a:cs typeface="Helvetica"/>
              </a:rPr>
              <a:t>FNAL delivered gun cavity and input coupler in November 2009.</a:t>
            </a:r>
          </a:p>
          <a:p>
            <a:pPr marL="838200" lvl="1" indent="-381000">
              <a:lnSpc>
                <a:spcPct val="90000"/>
              </a:lnSpc>
              <a:buFont typeface="Arial"/>
              <a:buChar char="•"/>
            </a:pPr>
            <a:r>
              <a:rPr lang="en-US" altLang="ja-JP" sz="1800" b="1" dirty="0" smtClean="0">
                <a:latin typeface="Helvetica"/>
                <a:cs typeface="Helvetica"/>
              </a:rPr>
              <a:t>KEK started the gun assembly in STF tunnel.</a:t>
            </a:r>
          </a:p>
          <a:p>
            <a:pPr marL="838200" lvl="1" indent="-381000">
              <a:lnSpc>
                <a:spcPct val="90000"/>
              </a:lnSpc>
              <a:buFont typeface="Arial"/>
              <a:buChar char="•"/>
            </a:pPr>
            <a:r>
              <a:rPr lang="en-US" altLang="ja-JP" sz="1800" b="1" dirty="0" smtClean="0">
                <a:latin typeface="Helvetica"/>
                <a:cs typeface="Helvetica"/>
              </a:rPr>
              <a:t>RF process in 2010, beam extraction in 2011.</a:t>
            </a:r>
          </a:p>
          <a:p>
            <a:pPr marL="1295400" lvl="2" indent="-381000">
              <a:lnSpc>
                <a:spcPct val="90000"/>
              </a:lnSpc>
              <a:buFontTx/>
              <a:buNone/>
            </a:pPr>
            <a:endParaRPr lang="en-US" altLang="ja-JP" sz="1800" b="1" dirty="0" smtClean="0">
              <a:latin typeface="Helvetica"/>
              <a:cs typeface="Helvetica"/>
            </a:endParaRPr>
          </a:p>
          <a:p>
            <a:pPr marL="533400" indent="-533400">
              <a:lnSpc>
                <a:spcPct val="90000"/>
              </a:lnSpc>
            </a:pPr>
            <a:endParaRPr lang="en-US" altLang="ja-JP" sz="1800" b="1" dirty="0" smtClean="0">
              <a:latin typeface="Helvetica"/>
              <a:cs typeface="Helvetica"/>
            </a:endParaRPr>
          </a:p>
          <a:p>
            <a:pPr marL="533400" indent="-533400">
              <a:lnSpc>
                <a:spcPct val="90000"/>
              </a:lnSpc>
            </a:pPr>
            <a:endParaRPr lang="ja-JP" altLang="en-US" sz="1800" b="1" dirty="0" smtClean="0">
              <a:latin typeface="Helvetica"/>
              <a:cs typeface="Helvetica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824007" y="5496580"/>
            <a:ext cx="2545463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latin typeface="Helvetica"/>
                <a:cs typeface="Helvetica"/>
              </a:rPr>
              <a:t>DESY-FNAL design RF gun,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FNAL fabrication.</a:t>
            </a:r>
            <a:endParaRPr lang="ja-JP" altLang="en-US" sz="1400" b="1" dirty="0">
              <a:latin typeface="Helvetica"/>
              <a:cs typeface="Helvetica"/>
            </a:endParaRPr>
          </a:p>
        </p:txBody>
      </p:sp>
      <p:sp>
        <p:nvSpPr>
          <p:cNvPr id="24581" name="TextBox 23"/>
          <p:cNvSpPr txBox="1">
            <a:spLocks noChangeArrowheads="1"/>
          </p:cNvSpPr>
          <p:nvPr/>
        </p:nvSpPr>
        <p:spPr bwMode="auto">
          <a:xfrm>
            <a:off x="2438400" y="5181600"/>
            <a:ext cx="10695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input coupler</a:t>
            </a:r>
            <a:endParaRPr lang="ja-JP" altLang="en-US" sz="1200" dirty="0">
              <a:latin typeface="Helvetica"/>
              <a:cs typeface="Helvetica"/>
            </a:endParaRPr>
          </a:p>
        </p:txBody>
      </p:sp>
      <p:sp>
        <p:nvSpPr>
          <p:cNvPr id="24582" name="TextBox 24"/>
          <p:cNvSpPr txBox="1">
            <a:spLocks noChangeArrowheads="1"/>
          </p:cNvSpPr>
          <p:nvPr/>
        </p:nvSpPr>
        <p:spPr bwMode="auto">
          <a:xfrm>
            <a:off x="381000" y="2895600"/>
            <a:ext cx="17588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Photocathode insertion</a:t>
            </a:r>
            <a:endParaRPr lang="ja-JP" altLang="en-US" sz="1200" dirty="0">
              <a:latin typeface="Helvetica"/>
              <a:cs typeface="Helvetica"/>
            </a:endParaRPr>
          </a:p>
        </p:txBody>
      </p:sp>
      <p:cxnSp>
        <p:nvCxnSpPr>
          <p:cNvPr id="24583" name="直線矢印コネクタ 26"/>
          <p:cNvCxnSpPr>
            <a:cxnSpLocks noChangeShapeType="1"/>
          </p:cNvCxnSpPr>
          <p:nvPr/>
        </p:nvCxnSpPr>
        <p:spPr bwMode="auto">
          <a:xfrm rot="16200000" flipH="1">
            <a:off x="800100" y="3390900"/>
            <a:ext cx="6096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58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46" y="190500"/>
            <a:ext cx="8173145" cy="685800"/>
          </a:xfrm>
        </p:spPr>
        <p:txBody>
          <a:bodyPr>
            <a:normAutofit fontScale="90000"/>
          </a:bodyPr>
          <a:lstStyle/>
          <a:p>
            <a:pPr lvl="1"/>
            <a:r>
              <a:rPr lang="en-US" altLang="ja-JP" sz="2400" b="1" dirty="0">
                <a:latin typeface="Helvetica"/>
                <a:cs typeface="Helvetica"/>
              </a:rPr>
              <a:t>P</a:t>
            </a:r>
            <a:r>
              <a:rPr lang="en-US" altLang="ja-JP" sz="2400" b="1" dirty="0" smtClean="0">
                <a:latin typeface="Helvetica"/>
                <a:cs typeface="Helvetica"/>
              </a:rPr>
              <a:t>hotocathode RF gun will supply beam into </a:t>
            </a:r>
            <a:r>
              <a:rPr lang="en-US" altLang="ja-JP" sz="2400" b="1" dirty="0" err="1">
                <a:latin typeface="Helvetica"/>
                <a:cs typeface="Helvetica"/>
              </a:rPr>
              <a:t>C</a:t>
            </a:r>
            <a:r>
              <a:rPr lang="en-US" altLang="ja-JP" sz="2400" b="1" dirty="0" err="1" smtClean="0">
                <a:latin typeface="Helvetica"/>
                <a:cs typeface="Helvetica"/>
              </a:rPr>
              <a:t>ryomodules</a:t>
            </a:r>
            <a:r>
              <a:rPr lang="en-US" altLang="ja-JP" sz="2400" b="1" dirty="0" smtClean="0">
                <a:latin typeface="Helvetica"/>
                <a:cs typeface="Helvetica"/>
              </a:rPr>
              <a:t/>
            </a:r>
            <a:br>
              <a:rPr lang="en-US" altLang="ja-JP" sz="2400" b="1" dirty="0" smtClean="0">
                <a:latin typeface="Helvetica"/>
                <a:cs typeface="Helvetica"/>
              </a:rPr>
            </a:br>
            <a:endParaRPr lang="ja-JP" altLang="en-US" sz="2400" dirty="0"/>
          </a:p>
        </p:txBody>
      </p:sp>
      <p:sp>
        <p:nvSpPr>
          <p:cNvPr id="24585" name="TextBox 23"/>
          <p:cNvSpPr txBox="1">
            <a:spLocks noChangeArrowheads="1"/>
          </p:cNvSpPr>
          <p:nvPr/>
        </p:nvSpPr>
        <p:spPr bwMode="auto">
          <a:xfrm>
            <a:off x="4052897" y="2526268"/>
            <a:ext cx="480379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/>
              <a:t>Photocathode RF-gun under assembly in STF</a:t>
            </a:r>
            <a:endParaRPr lang="ja-JP" altLang="en-US" b="1" dirty="0"/>
          </a:p>
        </p:txBody>
      </p:sp>
      <p:sp>
        <p:nvSpPr>
          <p:cNvPr id="24589" name="TextBox 23"/>
          <p:cNvSpPr txBox="1">
            <a:spLocks noChangeArrowheads="1"/>
          </p:cNvSpPr>
          <p:nvPr/>
        </p:nvSpPr>
        <p:spPr bwMode="auto">
          <a:xfrm>
            <a:off x="1219200" y="4419600"/>
            <a:ext cx="889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gun cavity</a:t>
            </a:r>
            <a:endParaRPr lang="ja-JP" altLang="en-US" sz="1200" dirty="0">
              <a:latin typeface="Helvetica"/>
              <a:cs typeface="Helvetica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pic>
        <p:nvPicPr>
          <p:cNvPr id="20" name="図 19" descr="20100409Di-00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991" y="2895600"/>
            <a:ext cx="5600700" cy="3733800"/>
          </a:xfrm>
          <a:prstGeom prst="rect">
            <a:avLst/>
          </a:prstGeom>
        </p:spPr>
      </p:pic>
      <p:cxnSp>
        <p:nvCxnSpPr>
          <p:cNvPr id="25" name="直線矢印コネクタ 24"/>
          <p:cNvCxnSpPr/>
          <p:nvPr/>
        </p:nvCxnSpPr>
        <p:spPr bwMode="auto">
          <a:xfrm>
            <a:off x="2743200" y="4696600"/>
            <a:ext cx="4876800" cy="103899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endCxn id="24590" idx="1"/>
          </p:cNvCxnSpPr>
          <p:nvPr/>
        </p:nvCxnSpPr>
        <p:spPr bwMode="auto">
          <a:xfrm>
            <a:off x="1828800" y="3886200"/>
            <a:ext cx="5515248" cy="1295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590" name="TextBox 23"/>
          <p:cNvSpPr txBox="1">
            <a:spLocks noChangeArrowheads="1"/>
          </p:cNvSpPr>
          <p:nvPr/>
        </p:nvSpPr>
        <p:spPr bwMode="auto">
          <a:xfrm>
            <a:off x="7344048" y="5043100"/>
            <a:ext cx="5780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</a:rPr>
              <a:t>cavity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24591" name="TextBox 24"/>
          <p:cNvSpPr txBox="1">
            <a:spLocks noChangeArrowheads="1"/>
          </p:cNvSpPr>
          <p:nvPr/>
        </p:nvSpPr>
        <p:spPr bwMode="auto">
          <a:xfrm>
            <a:off x="4052897" y="4024699"/>
            <a:ext cx="1762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</a:rPr>
              <a:t>photocathode chamber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24592" name="TextBox 23"/>
          <p:cNvSpPr txBox="1">
            <a:spLocks noChangeArrowheads="1"/>
          </p:cNvSpPr>
          <p:nvPr/>
        </p:nvSpPr>
        <p:spPr bwMode="auto">
          <a:xfrm>
            <a:off x="7922076" y="4454098"/>
            <a:ext cx="10695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</a:rPr>
              <a:t>input coupler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6683486" y="3886200"/>
            <a:ext cx="12385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</a:rPr>
              <a:t>Solenoid magnet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371600"/>
            <a:ext cx="670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　　　　　　　　　　　　　目次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1</a:t>
            </a:r>
            <a:r>
              <a:rPr lang="ja-JP" altLang="en-US" sz="2400" dirty="0" smtClean="0"/>
              <a:t>．</a:t>
            </a:r>
            <a:r>
              <a:rPr lang="en-US" altLang="ja-JP" sz="2400" dirty="0" smtClean="0"/>
              <a:t>‘S1-Global’ cryomodule </a:t>
            </a:r>
            <a:r>
              <a:rPr lang="ja-JP" altLang="en-US" sz="2400" dirty="0" smtClean="0"/>
              <a:t>試験</a:t>
            </a:r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lang="en-US" altLang="ja-JP" sz="2400" dirty="0" smtClean="0"/>
              <a:t>2</a:t>
            </a:r>
            <a:r>
              <a:rPr lang="ja-JP" altLang="en-US" sz="2400" dirty="0" smtClean="0"/>
              <a:t>．</a:t>
            </a:r>
            <a:r>
              <a:rPr lang="ja-JP" altLang="en-US" sz="2400" dirty="0" smtClean="0">
                <a:solidFill>
                  <a:srgbClr val="000000"/>
                </a:solidFill>
                <a:cs typeface="Osaka"/>
              </a:rPr>
              <a:t>STF phase</a:t>
            </a:r>
            <a:r>
              <a:rPr lang="en-US" altLang="ja-JP" sz="2400" dirty="0" smtClean="0">
                <a:solidFill>
                  <a:srgbClr val="000000"/>
                </a:solidFill>
                <a:cs typeface="Osaka"/>
              </a:rPr>
              <a:t>-</a:t>
            </a:r>
            <a:r>
              <a:rPr lang="ja-JP" altLang="en-US" sz="2400" dirty="0" smtClean="0">
                <a:solidFill>
                  <a:srgbClr val="000000"/>
                </a:solidFill>
                <a:cs typeface="Osaka"/>
              </a:rPr>
              <a:t>2</a:t>
            </a:r>
            <a:r>
              <a:rPr lang="ja-JP" altLang="en-US" sz="2400" dirty="0" smtClean="0">
                <a:solidFill>
                  <a:srgbClr val="000000"/>
                </a:solidFill>
                <a:latin typeface="+mn-ea"/>
                <a:cs typeface="Osaka"/>
              </a:rPr>
              <a:t>の計画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3</a:t>
            </a:r>
            <a:r>
              <a:rPr lang="ja-JP" altLang="en-US" sz="2400" dirty="0" smtClean="0"/>
              <a:t>．空洞製造設備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r>
              <a:rPr lang="en-US" altLang="ja-JP" sz="2400" dirty="0" smtClean="0"/>
              <a:t>4. </a:t>
            </a:r>
            <a:r>
              <a:rPr lang="ja-JP" altLang="en-US" sz="2400" dirty="0" smtClean="0"/>
              <a:t>その他のインフラ整備</a:t>
            </a:r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cryo_assembly_phase2_v2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83"/>
            <a:ext cx="9144000" cy="6633633"/>
          </a:xfrm>
          <a:prstGeom prst="rect">
            <a:avLst/>
          </a:prstGeom>
        </p:spPr>
      </p:pic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112183"/>
            <a:ext cx="8305800" cy="609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4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STF phase2.0 Cryomodule assembly in tunnel</a:t>
            </a:r>
            <a:endParaRPr lang="en-US" altLang="ja-JP" sz="24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STF_tunnel_phase2_p#1437A8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966"/>
            <a:ext cx="9144000" cy="5042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139934"/>
            <a:ext cx="521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CM2</a:t>
            </a:r>
            <a:r>
              <a:rPr kumimoji="1" lang="ja-JP" altLang="en-US" dirty="0" smtClean="0"/>
              <a:t>設置時にはアッセンブリーエリアは解体となる。</a:t>
            </a:r>
            <a:endParaRPr kumimoji="1" lang="ja-JP" altLang="en-US" dirty="0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STF phase2.0 accelerator :Tunnel Layout</a:t>
            </a:r>
            <a:endParaRPr lang="en-US" altLang="ja-JP" sz="28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図 1" descr="module_tilt_i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600"/>
            <a:ext cx="86106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8816" y="6096000"/>
            <a:ext cx="84017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+mn-lt"/>
                <a:ea typeface="+mn-ea"/>
                <a:cs typeface="+mn-cs"/>
              </a:rPr>
              <a:t>現在</a:t>
            </a:r>
            <a:r>
              <a:rPr lang="ja-JP" altLang="en-US" sz="1400" dirty="0">
                <a:latin typeface="+mn-lt"/>
                <a:ea typeface="+mn-ea"/>
                <a:cs typeface="+mn-cs"/>
              </a:rPr>
              <a:t>の搬入口を使って</a:t>
            </a:r>
            <a:r>
              <a:rPr lang="en-US" altLang="ja-JP" sz="1400" dirty="0" smtClean="0">
                <a:latin typeface="+mn-lt"/>
                <a:ea typeface="+mn-ea"/>
                <a:cs typeface="+mn-cs"/>
              </a:rPr>
              <a:t>12m</a:t>
            </a:r>
            <a:r>
              <a:rPr lang="ja-JP" altLang="en-US" sz="1400" dirty="0" smtClean="0">
                <a:latin typeface="+mn-lt"/>
                <a:ea typeface="+mn-ea"/>
                <a:cs typeface="+mn-cs"/>
              </a:rPr>
              <a:t>クライオスタット、コールドマスを</a:t>
            </a:r>
            <a:r>
              <a:rPr lang="ja-JP" altLang="en-US" sz="1400" dirty="0">
                <a:latin typeface="+mn-lt"/>
                <a:ea typeface="+mn-ea"/>
                <a:cs typeface="+mn-cs"/>
              </a:rPr>
              <a:t>出し入れ</a:t>
            </a:r>
            <a:r>
              <a:rPr lang="ja-JP" altLang="en-US" sz="1400" dirty="0" smtClean="0">
                <a:latin typeface="+mn-lt"/>
                <a:ea typeface="+mn-ea"/>
                <a:cs typeface="+mn-cs"/>
              </a:rPr>
              <a:t>する場合、</a:t>
            </a:r>
            <a:r>
              <a:rPr lang="en-US" altLang="ja-JP" sz="1400" dirty="0" smtClean="0">
                <a:ln>
                  <a:solidFill>
                    <a:srgbClr val="FF0000"/>
                  </a:solidFill>
                </a:ln>
                <a:solidFill>
                  <a:srgbClr val="FF6600"/>
                </a:solidFill>
                <a:latin typeface="+mn-lt"/>
                <a:ea typeface="+mn-ea"/>
                <a:cs typeface="+mn-cs"/>
              </a:rPr>
              <a:t>52</a:t>
            </a:r>
            <a:r>
              <a:rPr lang="en-US" altLang="ja-JP" sz="1400" dirty="0">
                <a:ln>
                  <a:solidFill>
                    <a:srgbClr val="FF0000"/>
                  </a:solidFill>
                </a:ln>
                <a:solidFill>
                  <a:srgbClr val="FF6600"/>
                </a:solidFill>
                <a:latin typeface="+mn-lt"/>
                <a:ea typeface="+mn-ea"/>
                <a:cs typeface="+mn-cs"/>
              </a:rPr>
              <a:t>° </a:t>
            </a:r>
            <a:r>
              <a:rPr lang="ja-JP" altLang="en-US" sz="1400" dirty="0">
                <a:latin typeface="+mn-lt"/>
                <a:ea typeface="+mn-ea"/>
                <a:cs typeface="+mn-cs"/>
              </a:rPr>
              <a:t>傾けなくてはならない</a:t>
            </a:r>
            <a:r>
              <a:rPr lang="ja-JP" altLang="en-US" sz="1400" dirty="0" smtClean="0">
                <a:latin typeface="+mn-lt"/>
                <a:ea typeface="+mn-ea"/>
                <a:cs typeface="+mn-cs"/>
              </a:rPr>
              <a:t>。</a:t>
            </a:r>
            <a:endParaRPr lang="en-US" altLang="ja-JP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Carry-in of Cryostat and cold-mass</a:t>
            </a:r>
            <a:endParaRPr lang="en-US" altLang="ja-JP" sz="28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995" y="131866"/>
            <a:ext cx="4958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STF Plans for 5 years </a:t>
            </a:r>
            <a:r>
              <a:rPr lang="en-US" altLang="ja-JP" sz="1400" b="1" dirty="0" smtClean="0"/>
              <a:t>(still under discussion)</a:t>
            </a:r>
            <a:endParaRPr lang="ja-JP" altLang="en-US" sz="1400" b="1" dirty="0" smtClean="0"/>
          </a:p>
          <a:p>
            <a:endParaRPr kumimoji="1" lang="ja-JP" altLang="en-US" sz="28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2514600" y="625896"/>
            <a:ext cx="4267200" cy="1588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20000" dir="5400000" rotWithShape="0">
              <a:srgbClr val="660066">
                <a:alpha val="6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33400" y="1295400"/>
            <a:ext cx="838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rot="5400000">
            <a:off x="-1067987" y="3810400"/>
            <a:ext cx="563800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456805" y="3810400"/>
            <a:ext cx="56380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1980804" y="3809605"/>
            <a:ext cx="5638009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>
            <a:off x="3506390" y="3810399"/>
            <a:ext cx="563801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5400000">
            <a:off x="5030390" y="3809603"/>
            <a:ext cx="5638009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400" y="927656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CY2009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926068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CY2010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1400" y="926068"/>
            <a:ext cx="100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CY2011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927656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CY2012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0752" y="926068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CY2013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6559" y="927656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CY2014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533400" y="1600200"/>
            <a:ext cx="1524000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2057400" y="1600200"/>
            <a:ext cx="1218409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4496195" y="2705100"/>
            <a:ext cx="1218409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6323806" y="3505200"/>
            <a:ext cx="838994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8610600" y="4419600"/>
            <a:ext cx="5334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533400" y="2705100"/>
            <a:ext cx="3962795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1751811" y="5600700"/>
            <a:ext cx="4828941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/>
        </p:nvSpPr>
        <p:spPr>
          <a:xfrm>
            <a:off x="533400" y="3505200"/>
            <a:ext cx="5791995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/>
        </p:nvSpPr>
        <p:spPr>
          <a:xfrm>
            <a:off x="2209801" y="4419600"/>
            <a:ext cx="6400800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3353407" y="1720334"/>
            <a:ext cx="26345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S1-Global cryomodule</a:t>
            </a:r>
            <a:endParaRPr kumimoji="1" lang="ja-JP" altLang="en-US" b="1" dirty="0"/>
          </a:p>
        </p:txBody>
      </p:sp>
      <p:cxnSp>
        <p:nvCxnSpPr>
          <p:cNvPr id="33" name="直線コネクタ 32"/>
          <p:cNvCxnSpPr/>
          <p:nvPr/>
        </p:nvCxnSpPr>
        <p:spPr>
          <a:xfrm rot="5400000">
            <a:off x="-989409" y="3885803"/>
            <a:ext cx="259159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307182" y="2590800"/>
            <a:ext cx="22780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07182" y="5180806"/>
            <a:ext cx="22780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-243586" y="3641908"/>
            <a:ext cx="155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STF phase-2</a:t>
            </a:r>
            <a:endParaRPr kumimoji="1" lang="ja-JP" altLang="en-US" b="1" dirty="0"/>
          </a:p>
        </p:txBody>
      </p:sp>
      <p:sp>
        <p:nvSpPr>
          <p:cNvPr id="40" name="角丸四角形 39"/>
          <p:cNvSpPr/>
          <p:nvPr/>
        </p:nvSpPr>
        <p:spPr>
          <a:xfrm>
            <a:off x="6580753" y="5600700"/>
            <a:ext cx="2563247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5714604" y="2705100"/>
            <a:ext cx="24340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Phase2 Injector part</a:t>
            </a:r>
          </a:p>
          <a:p>
            <a:r>
              <a:rPr lang="en-US" altLang="ja-JP" b="1" dirty="0" smtClean="0"/>
              <a:t>(</a:t>
            </a:r>
            <a:r>
              <a:rPr lang="ja-JP" altLang="en-US" b="1" dirty="0" smtClean="0"/>
              <a:t>量子ビーム課題研究</a:t>
            </a:r>
            <a:r>
              <a:rPr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183568" y="3637000"/>
            <a:ext cx="192909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1st Cryomodule </a:t>
            </a:r>
            <a:endParaRPr kumimoji="1" lang="ja-JP" alt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581400" y="4495800"/>
            <a:ext cx="412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Phase2  </a:t>
            </a:r>
            <a:r>
              <a:rPr kumimoji="1" lang="ja-JP" altLang="en-US" b="1" dirty="0" smtClean="0"/>
              <a:t>第２クライオモジュール建設？？</a:t>
            </a:r>
            <a:endParaRPr kumimoji="1" lang="ja-JP" alt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07182" y="172033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クライオモジュール建設</a:t>
            </a:r>
            <a:endParaRPr kumimoji="1" lang="ja-JP" altLang="en-US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209801" y="17203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運転</a:t>
            </a:r>
            <a:endParaRPr kumimoji="1" lang="ja-JP" altLang="en-US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381745" y="2771000"/>
            <a:ext cx="272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phase2 </a:t>
            </a:r>
            <a:r>
              <a:rPr kumimoji="1" lang="ja-JP" altLang="en-US" b="1" dirty="0" smtClean="0"/>
              <a:t>ビーム入射部建設</a:t>
            </a:r>
            <a:endParaRPr kumimoji="1" lang="ja-JP" alt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836992" y="3637000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Phase2　</a:t>
            </a:r>
            <a:r>
              <a:rPr kumimoji="1" lang="ja-JP" altLang="en-US" b="1" dirty="0" smtClean="0"/>
              <a:t>第１クライオモジュール建設</a:t>
            </a:r>
            <a:endParaRPr kumimoji="1" lang="ja-JP" alt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23388" y="564686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空洞製造設備</a:t>
            </a:r>
            <a:endParaRPr kumimoji="1" lang="en-US" altLang="ja-JP" b="1" dirty="0" smtClean="0"/>
          </a:p>
        </p:txBody>
      </p:sp>
      <p:sp>
        <p:nvSpPr>
          <p:cNvPr id="56" name="TextBox 55"/>
          <p:cNvSpPr txBox="1"/>
          <p:nvPr/>
        </p:nvSpPr>
        <p:spPr>
          <a:xfrm>
            <a:off x="2743995" y="564686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設備建設と空洞製造立ち上げ</a:t>
            </a:r>
            <a:endParaRPr kumimoji="1" lang="ja-JP" alt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7342561" y="56468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設備稼動</a:t>
            </a:r>
            <a:endParaRPr kumimoji="1" lang="ja-JP" altLang="en-US" b="1" dirty="0"/>
          </a:p>
        </p:txBody>
      </p:sp>
      <p:cxnSp>
        <p:nvCxnSpPr>
          <p:cNvPr id="51" name="直線矢印コネクタ 50"/>
          <p:cNvCxnSpPr/>
          <p:nvPr/>
        </p:nvCxnSpPr>
        <p:spPr>
          <a:xfrm flipV="1">
            <a:off x="5714604" y="4953000"/>
            <a:ext cx="1067196" cy="647700"/>
          </a:xfrm>
          <a:prstGeom prst="straightConnector1">
            <a:avLst/>
          </a:prstGeom>
          <a:ln w="412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 flipV="1">
            <a:off x="7065995" y="4953000"/>
            <a:ext cx="1067196" cy="647700"/>
          </a:xfrm>
          <a:prstGeom prst="straightConnector1">
            <a:avLst/>
          </a:prstGeom>
          <a:ln w="412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775822" y="2771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運転</a:t>
            </a:r>
            <a:endParaRPr kumimoji="1" lang="ja-JP" alt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6406840" y="3637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運転</a:t>
            </a:r>
            <a:endParaRPr kumimoji="1" lang="ja-JP" alt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8484845" y="449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運転</a:t>
            </a:r>
            <a:endParaRPr kumimoji="1" lang="ja-JP" altLang="en-US" b="1" dirty="0"/>
          </a:p>
        </p:txBody>
      </p:sp>
      <p:sp>
        <p:nvSpPr>
          <p:cNvPr id="46" name="角丸四角形 45"/>
          <p:cNvSpPr/>
          <p:nvPr/>
        </p:nvSpPr>
        <p:spPr>
          <a:xfrm>
            <a:off x="3581400" y="6016198"/>
            <a:ext cx="5562600" cy="308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5225039" y="5983932"/>
            <a:ext cx="156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KEK EBW</a:t>
            </a:r>
            <a:r>
              <a:rPr kumimoji="1" lang="en-US" altLang="ja-JP" b="1" dirty="0" smtClean="0"/>
              <a:t> </a:t>
            </a:r>
            <a:r>
              <a:rPr kumimoji="1" lang="ja-JP" altLang="en-US" b="1" dirty="0" smtClean="0"/>
              <a:t>稼働</a:t>
            </a:r>
            <a:endParaRPr kumimoji="1" lang="ja-JP" alt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1902491" y="63246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1st cavity</a:t>
            </a:r>
            <a:endParaRPr kumimoji="1" lang="ja-JP" alt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3434569" y="6324600"/>
            <a:ext cx="204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2nd cavity, …………..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984212"/>
            <a:ext cx="50217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3</a:t>
            </a:r>
            <a:r>
              <a:rPr lang="ja-JP" altLang="en-US" sz="3200" dirty="0" smtClean="0"/>
              <a:t>．空洞製造設備</a:t>
            </a:r>
            <a:endParaRPr lang="en-US" altLang="ja-JP" sz="3200" dirty="0" smtClean="0"/>
          </a:p>
          <a:p>
            <a:r>
              <a:rPr lang="en-US" altLang="ja-JP" sz="2000" dirty="0" err="1" smtClean="0"/>
              <a:t>　</a:t>
            </a:r>
            <a:r>
              <a:rPr lang="en-US" altLang="ja-JP" sz="2000" dirty="0" smtClean="0"/>
              <a:t>[</a:t>
            </a:r>
            <a:r>
              <a:rPr lang="ja-JP" altLang="en-US" sz="2000" dirty="0" smtClean="0"/>
              <a:t>低コスト、マスプロダクションのための計画</a:t>
            </a:r>
            <a:r>
              <a:rPr lang="en-US" altLang="ja-JP" sz="2000" dirty="0" smtClean="0"/>
              <a:t>]</a:t>
            </a:r>
          </a:p>
          <a:p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1752600" y="4419600"/>
            <a:ext cx="655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メーカーを指導できる空洞製造技術の獲得、技術継承</a:t>
            </a:r>
            <a:endParaRPr lang="en-US" altLang="ja-JP" sz="2000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と大量生産技術の開発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6787" y="1228209"/>
            <a:ext cx="7345362" cy="4992688"/>
          </a:xfrm>
          <a:noFill/>
          <a:ln/>
        </p:spPr>
      </p:pic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altLang="ja-JP" sz="3556" b="1" dirty="0" smtClean="0">
                <a:latin typeface="Helvetica"/>
                <a:cs typeface="Helvetica"/>
              </a:rPr>
              <a:t>R&amp;D Place in KEK</a:t>
            </a:r>
            <a:r>
              <a:rPr lang="en-US" altLang="ja-JP" sz="2800" b="1" dirty="0" smtClean="0">
                <a:latin typeface="Helvetica"/>
                <a:cs typeface="Helvetica"/>
              </a:rPr>
              <a:t/>
            </a:r>
            <a:br>
              <a:rPr lang="en-US" altLang="ja-JP" sz="2800" b="1" dirty="0" smtClean="0">
                <a:latin typeface="Helvetica"/>
                <a:cs typeface="Helvetica"/>
              </a:rPr>
            </a:br>
            <a:r>
              <a:rPr lang="en-US" altLang="ja-JP" sz="1778" b="1" dirty="0" smtClean="0">
                <a:latin typeface="Helvetica"/>
                <a:cs typeface="Helvetica"/>
              </a:rPr>
              <a:t>Refurbishment of ‘P.S. energy center’ building was completed.</a:t>
            </a:r>
            <a:endParaRPr lang="ja-JP" altLang="en-US" sz="1778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6872078" y="1228209"/>
            <a:ext cx="2119312" cy="369332"/>
          </a:xfrm>
          <a:prstGeom prst="rect">
            <a:avLst/>
          </a:prstGeom>
          <a:solidFill>
            <a:srgbClr val="D7FBA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/>
              <a:t>Building 52m </a:t>
            </a:r>
            <a:r>
              <a:rPr lang="en-US" altLang="ja-JP" b="1" dirty="0" err="1" smtClean="0"/>
              <a:t>x</a:t>
            </a:r>
            <a:r>
              <a:rPr lang="en-US" altLang="ja-JP" b="1" dirty="0" smtClean="0"/>
              <a:t> 30m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228600" y="2164834"/>
            <a:ext cx="2992438" cy="400110"/>
          </a:xfrm>
          <a:prstGeom prst="rect">
            <a:avLst/>
          </a:prstGeom>
          <a:solidFill>
            <a:srgbClr val="CCE8EA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Clean room 19m </a:t>
            </a:r>
            <a:r>
              <a:rPr lang="en-US" altLang="ja-JP" sz="20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x</a:t>
            </a:r>
            <a:r>
              <a:rPr lang="en-US" altLang="ja-JP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 14m</a:t>
            </a:r>
            <a:endParaRPr lang="ja-JP" altLang="en-US" sz="20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4006333"/>
            <a:ext cx="2390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Helvetica"/>
                <a:cs typeface="Helvetica"/>
              </a:rPr>
              <a:t>Pilot plant area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rot="16200000" flipV="1">
            <a:off x="5121534" y="3565267"/>
            <a:ext cx="729733" cy="609600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PSエネセン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477000" y="4862807"/>
            <a:ext cx="2514390" cy="18853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637001"/>
            <a:ext cx="371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clean room construction is completed</a:t>
            </a:r>
            <a:endParaRPr kumimoji="1" lang="ja-JP" altLang="en-US" dirty="0"/>
          </a:p>
        </p:txBody>
      </p:sp>
      <p:pic>
        <p:nvPicPr>
          <p:cNvPr id="14" name="図 13" descr="CIMG074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43" y="4006332"/>
            <a:ext cx="3653219" cy="2741837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3505200" y="1597541"/>
            <a:ext cx="2667000" cy="190765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792162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latin typeface="Helvetica"/>
                <a:cs typeface="Helvetica"/>
              </a:rPr>
              <a:t>Pilot plant clean room</a:t>
            </a:r>
            <a:endParaRPr lang="ja-JP" altLang="en-US" sz="3200" b="1" dirty="0">
              <a:latin typeface="Helvetica"/>
              <a:cs typeface="Helvetica"/>
            </a:endParaRPr>
          </a:p>
        </p:txBody>
      </p:sp>
      <p:pic>
        <p:nvPicPr>
          <p:cNvPr id="2693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773238"/>
            <a:ext cx="6624637" cy="4537075"/>
          </a:xfrm>
          <a:noFill/>
          <a:ln/>
        </p:spPr>
      </p:pic>
      <p:pic>
        <p:nvPicPr>
          <p:cNvPr id="269316" name="Picture 6" descr="ples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r="13229"/>
          <a:stretch>
            <a:fillRect/>
          </a:stretch>
        </p:blipFill>
        <p:spPr>
          <a:xfrm>
            <a:off x="0" y="2456657"/>
            <a:ext cx="1264461" cy="1223962"/>
          </a:xfrm>
          <a:noFill/>
          <a:ln/>
        </p:spPr>
      </p:pic>
      <p:pic>
        <p:nvPicPr>
          <p:cNvPr id="269317" name="Picture 7" descr="ples-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 l="7220" r="5815"/>
          <a:stretch>
            <a:fillRect/>
          </a:stretch>
        </p:blipFill>
        <p:spPr>
          <a:xfrm>
            <a:off x="26987" y="5113467"/>
            <a:ext cx="1412875" cy="1043227"/>
          </a:xfrm>
          <a:noFill/>
          <a:ln/>
        </p:spPr>
      </p:pic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2667000" y="1083747"/>
            <a:ext cx="3560764" cy="36933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/>
              <a:t>19m </a:t>
            </a:r>
            <a:r>
              <a:rPr lang="en-US" altLang="ja-JP" b="1" dirty="0" err="1" smtClean="0"/>
              <a:t>x</a:t>
            </a:r>
            <a:r>
              <a:rPr lang="en-US" altLang="ja-JP" b="1" dirty="0" smtClean="0"/>
              <a:t> 14m ISO class-5 clean room</a:t>
            </a:r>
            <a:endParaRPr lang="ja-JP" altLang="en-US" b="1" dirty="0"/>
          </a:p>
        </p:txBody>
      </p:sp>
      <p:sp>
        <p:nvSpPr>
          <p:cNvPr id="269322" name="Line 10"/>
          <p:cNvSpPr>
            <a:spLocks noChangeShapeType="1"/>
          </p:cNvSpPr>
          <p:nvPr/>
        </p:nvSpPr>
        <p:spPr bwMode="auto">
          <a:xfrm flipV="1">
            <a:off x="990601" y="4343400"/>
            <a:ext cx="1295400" cy="949694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9323" name="Line 11"/>
          <p:cNvSpPr>
            <a:spLocks noChangeShapeType="1"/>
          </p:cNvSpPr>
          <p:nvPr/>
        </p:nvSpPr>
        <p:spPr bwMode="auto">
          <a:xfrm flipV="1">
            <a:off x="1264460" y="2643188"/>
            <a:ext cx="2164539" cy="633412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9324" name="Text Box 12"/>
          <p:cNvSpPr txBox="1">
            <a:spLocks noChangeArrowheads="1"/>
          </p:cNvSpPr>
          <p:nvPr/>
        </p:nvSpPr>
        <p:spPr bwMode="auto">
          <a:xfrm>
            <a:off x="6299994" y="2726530"/>
            <a:ext cx="13200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/>
              <a:t>crane 2.8t</a:t>
            </a:r>
            <a:endParaRPr lang="ja-JP" altLang="en-US" b="1" dirty="0"/>
          </a:p>
        </p:txBody>
      </p:sp>
      <p:sp>
        <p:nvSpPr>
          <p:cNvPr id="269325" name="Text Box 13"/>
          <p:cNvSpPr txBox="1">
            <a:spLocks noChangeArrowheads="1"/>
          </p:cNvSpPr>
          <p:nvPr/>
        </p:nvSpPr>
        <p:spPr bwMode="auto">
          <a:xfrm>
            <a:off x="6588124" y="1268413"/>
            <a:ext cx="2403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/>
              <a:t>Electron Beam Welder</a:t>
            </a:r>
            <a:endParaRPr lang="ja-JP" altLang="en-US" b="1" dirty="0"/>
          </a:p>
        </p:txBody>
      </p:sp>
      <p:sp>
        <p:nvSpPr>
          <p:cNvPr id="269326" name="Line 14"/>
          <p:cNvSpPr>
            <a:spLocks noChangeShapeType="1"/>
          </p:cNvSpPr>
          <p:nvPr/>
        </p:nvSpPr>
        <p:spPr bwMode="auto">
          <a:xfrm flipH="1">
            <a:off x="5029200" y="1628774"/>
            <a:ext cx="1558924" cy="1439864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9327" name="Text Box 15"/>
          <p:cNvSpPr txBox="1">
            <a:spLocks noChangeArrowheads="1"/>
          </p:cNvSpPr>
          <p:nvPr/>
        </p:nvSpPr>
        <p:spPr bwMode="auto">
          <a:xfrm>
            <a:off x="304800" y="1018272"/>
            <a:ext cx="1439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/>
              <a:t>Chemical Polish room</a:t>
            </a:r>
            <a:endParaRPr lang="ja-JP" altLang="en-US" b="1" dirty="0"/>
          </a:p>
        </p:txBody>
      </p:sp>
      <p:sp>
        <p:nvSpPr>
          <p:cNvPr id="269328" name="Line 16"/>
          <p:cNvSpPr>
            <a:spLocks noChangeShapeType="1"/>
          </p:cNvSpPr>
          <p:nvPr/>
        </p:nvSpPr>
        <p:spPr bwMode="auto">
          <a:xfrm>
            <a:off x="990600" y="1628775"/>
            <a:ext cx="1676399" cy="100806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0" y="3543984"/>
            <a:ext cx="1439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/>
              <a:t>Press machine</a:t>
            </a:r>
            <a:endParaRPr lang="ja-JP" altLang="en-US" b="1" dirty="0"/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5507038" y="3093242"/>
            <a:ext cx="1081086" cy="1097071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52400" y="5987147"/>
            <a:ext cx="1439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err="1" smtClean="0"/>
              <a:t>Triming</a:t>
            </a:r>
            <a:r>
              <a:rPr lang="en-US" altLang="ja-JP" b="1" dirty="0" smtClean="0"/>
              <a:t> machine</a:t>
            </a:r>
            <a:endParaRPr lang="ja-JP" altLang="en-US" b="1" dirty="0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019800" y="6226151"/>
            <a:ext cx="284400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/>
              <a:t>EBW place and crane girder</a:t>
            </a:r>
            <a:endParaRPr lang="ja-JP" altLang="en-US" b="1" dirty="0"/>
          </a:p>
        </p:txBody>
      </p:sp>
      <p:pic>
        <p:nvPicPr>
          <p:cNvPr id="23" name="図 22" descr="CIMG07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551" y="3795713"/>
            <a:ext cx="3350449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7268" t="11745" r="7915" b="10164"/>
          <a:stretch>
            <a:fillRect/>
          </a:stretch>
        </p:blipFill>
        <p:spPr>
          <a:xfrm>
            <a:off x="-323850" y="2060575"/>
            <a:ext cx="5256213" cy="3743325"/>
          </a:xfrm>
          <a:noFill/>
          <a:ln/>
        </p:spPr>
      </p:pic>
      <p:pic>
        <p:nvPicPr>
          <p:cNvPr id="27238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715000" y="1066801"/>
            <a:ext cx="3036888" cy="2188492"/>
          </a:xfrm>
          <a:noFill/>
          <a:ln/>
        </p:spPr>
      </p:pic>
      <p:sp>
        <p:nvSpPr>
          <p:cNvPr id="272391" name="Text Box 7"/>
          <p:cNvSpPr txBox="1">
            <a:spLocks noChangeArrowheads="1"/>
          </p:cNvSpPr>
          <p:nvPr/>
        </p:nvSpPr>
        <p:spPr bwMode="auto">
          <a:xfrm>
            <a:off x="5715000" y="3255293"/>
            <a:ext cx="3035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DESY EBW; the same company</a:t>
            </a:r>
            <a:endParaRPr lang="ja-JP" altLang="en-US" dirty="0"/>
          </a:p>
        </p:txBody>
      </p:sp>
      <p:sp>
        <p:nvSpPr>
          <p:cNvPr id="272392" name="Text Box 8"/>
          <p:cNvSpPr txBox="1">
            <a:spLocks noChangeArrowheads="1"/>
          </p:cNvSpPr>
          <p:nvPr/>
        </p:nvSpPr>
        <p:spPr bwMode="auto">
          <a:xfrm>
            <a:off x="2514601" y="2087890"/>
            <a:ext cx="24177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 smtClean="0">
                <a:latin typeface="Helvetica"/>
                <a:cs typeface="Helvetica"/>
              </a:rPr>
              <a:t>electron gun in horizontal place. (vertically movable)</a:t>
            </a:r>
            <a:endParaRPr lang="ja-JP" altLang="en-US" sz="1400" dirty="0">
              <a:latin typeface="Helvetica"/>
              <a:cs typeface="Helvetica"/>
            </a:endParaRPr>
          </a:p>
        </p:txBody>
      </p:sp>
      <p:sp>
        <p:nvSpPr>
          <p:cNvPr id="272393" name="Text Box 9"/>
          <p:cNvSpPr txBox="1">
            <a:spLocks noChangeArrowheads="1"/>
          </p:cNvSpPr>
          <p:nvPr/>
        </p:nvSpPr>
        <p:spPr bwMode="auto">
          <a:xfrm>
            <a:off x="457200" y="1628775"/>
            <a:ext cx="1738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electron gun</a:t>
            </a:r>
            <a:endParaRPr lang="ja-JP" altLang="en-US" dirty="0"/>
          </a:p>
        </p:txBody>
      </p:sp>
      <p:sp>
        <p:nvSpPr>
          <p:cNvPr id="272394" name="Line 10"/>
          <p:cNvSpPr>
            <a:spLocks noChangeShapeType="1"/>
          </p:cNvSpPr>
          <p:nvPr/>
        </p:nvSpPr>
        <p:spPr bwMode="auto">
          <a:xfrm>
            <a:off x="1619250" y="1989138"/>
            <a:ext cx="720725" cy="792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2395" name="Line 11"/>
          <p:cNvSpPr>
            <a:spLocks noChangeShapeType="1"/>
          </p:cNvSpPr>
          <p:nvPr/>
        </p:nvSpPr>
        <p:spPr bwMode="auto">
          <a:xfrm flipH="1">
            <a:off x="3348038" y="2611110"/>
            <a:ext cx="215900" cy="45752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0" y="274639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Main facility: Electron Beam Welder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078468"/>
            <a:ext cx="5138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we spent one year for survey of cavity EBW machine.</a:t>
            </a:r>
          </a:p>
          <a:p>
            <a:r>
              <a:rPr lang="en-US" altLang="ja-JP" dirty="0" smtClean="0"/>
              <a:t>After bidding, one EBW machine was ordered.</a:t>
            </a:r>
            <a:endParaRPr kumimoji="1" lang="ja-JP" altLang="en-US" dirty="0"/>
          </a:p>
        </p:txBody>
      </p:sp>
      <p:graphicFrame>
        <p:nvGraphicFramePr>
          <p:cNvPr id="225282" name="Object 2"/>
          <p:cNvGraphicFramePr>
            <a:graphicFrameLocks noChangeAspect="1"/>
          </p:cNvGraphicFramePr>
          <p:nvPr/>
        </p:nvGraphicFramePr>
        <p:xfrm>
          <a:off x="4874910" y="3820557"/>
          <a:ext cx="3779534" cy="2498725"/>
        </p:xfrm>
        <a:graphic>
          <a:graphicData uri="http://schemas.openxmlformats.org/presentationml/2006/ole">
            <p:oleObj spid="_x0000_s225282" name="Word 文書" r:id="rId5" imgW="5397500" imgH="3568700" progId="Word.Document.12">
              <p:link updateAutomatic="1"/>
            </p:oleObj>
          </a:graphicData>
        </a:graphic>
      </p:graphicFrame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838200" y="6319282"/>
            <a:ext cx="6630987" cy="369332"/>
          </a:xfrm>
          <a:prstGeom prst="rect">
            <a:avLst/>
          </a:prstGeom>
          <a:solidFill>
            <a:srgbClr val="D7FBA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err="1" smtClean="0"/>
              <a:t>Steigerwald</a:t>
            </a:r>
            <a:r>
              <a:rPr lang="en-US" altLang="ja-JP" b="1" dirty="0" smtClean="0"/>
              <a:t> 150kV 15kW machine will be delivered in March 2011.</a:t>
            </a:r>
            <a:endParaRPr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en-US" altLang="ja-JP" sz="3200" b="1" dirty="0" smtClean="0">
                <a:latin typeface="Helvetica"/>
                <a:cs typeface="Helvetica"/>
              </a:rPr>
              <a:t>EBW R&amp;D &amp; Press R&amp;D was started </a:t>
            </a:r>
            <a:endParaRPr lang="ja-JP" altLang="en-US" sz="3200" b="1" dirty="0">
              <a:latin typeface="Helvetica"/>
              <a:cs typeface="Helvetica"/>
            </a:endParaRPr>
          </a:p>
        </p:txBody>
      </p:sp>
      <p:sp>
        <p:nvSpPr>
          <p:cNvPr id="11267" name="コンテンツ プレースホルダ 2"/>
          <p:cNvSpPr>
            <a:spLocks noGrp="1"/>
          </p:cNvSpPr>
          <p:nvPr>
            <p:ph idx="1"/>
          </p:nvPr>
        </p:nvSpPr>
        <p:spPr>
          <a:xfrm>
            <a:off x="714375" y="4500563"/>
            <a:ext cx="8215313" cy="214312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1800" dirty="0" smtClean="0"/>
              <a:t>Nov. 2009</a:t>
            </a:r>
            <a:r>
              <a:rPr lang="ja-JP" altLang="en-US" sz="1800" dirty="0" smtClean="0"/>
              <a:t>　</a:t>
            </a:r>
            <a:r>
              <a:rPr lang="en-US" altLang="ja-JP" sz="1800" dirty="0" smtClean="0"/>
              <a:t>SST-EBW</a:t>
            </a:r>
            <a:r>
              <a:rPr lang="ja-JP" altLang="en-US" sz="1800" dirty="0" smtClean="0"/>
              <a:t>　</a:t>
            </a:r>
            <a:r>
              <a:rPr lang="en-US" altLang="ja-JP" sz="1800" dirty="0"/>
              <a:t>V=150 kV / 60 kV</a:t>
            </a:r>
          </a:p>
          <a:p>
            <a:pPr>
              <a:buFontTx/>
              <a:buNone/>
            </a:pPr>
            <a:r>
              <a:rPr lang="en-US" altLang="ja-JP" sz="1800" dirty="0"/>
              <a:t>                </a:t>
            </a:r>
            <a:r>
              <a:rPr lang="en-US" altLang="ja-JP" sz="1800" dirty="0" smtClean="0"/>
              <a:t> EBW test on </a:t>
            </a:r>
            <a:r>
              <a:rPr lang="en-US" altLang="ja-JP" sz="1800" dirty="0" err="1" smtClean="0"/>
              <a:t>Nb</a:t>
            </a:r>
            <a:r>
              <a:rPr lang="en-US" altLang="ja-JP" sz="1800" dirty="0" smtClean="0"/>
              <a:t> plate</a:t>
            </a:r>
            <a:r>
              <a:rPr lang="ja-JP" altLang="en-US" sz="1800" dirty="0" smtClean="0"/>
              <a:t>（</a:t>
            </a:r>
            <a:r>
              <a:rPr lang="en-US" altLang="ja-JP" sz="1800" dirty="0" err="1"/>
              <a:t>t</a:t>
            </a:r>
            <a:r>
              <a:rPr lang="en-US" altLang="ja-JP" sz="1800" dirty="0"/>
              <a:t>=2mm</a:t>
            </a:r>
            <a:r>
              <a:rPr lang="ja-JP" altLang="en-US" sz="1800" dirty="0" smtClean="0"/>
              <a:t>）</a:t>
            </a:r>
            <a:r>
              <a:rPr lang="en-US" altLang="ja-JP" sz="1800" dirty="0" smtClean="0"/>
              <a:t>, EBW test on two-plate join</a:t>
            </a:r>
            <a:r>
              <a:rPr lang="ja-JP" altLang="en-US" sz="1800" dirty="0" smtClean="0"/>
              <a:t>（</a:t>
            </a:r>
            <a:r>
              <a:rPr lang="en-US" altLang="ja-JP" sz="1800" dirty="0" err="1"/>
              <a:t>t</a:t>
            </a:r>
            <a:r>
              <a:rPr lang="en-US" altLang="ja-JP" sz="1800" dirty="0"/>
              <a:t>=2mm</a:t>
            </a:r>
            <a:r>
              <a:rPr lang="ja-JP" altLang="en-US" sz="1800" dirty="0"/>
              <a:t>）</a:t>
            </a:r>
            <a:endParaRPr lang="en-US" altLang="ja-JP" sz="1800" dirty="0" smtClean="0"/>
          </a:p>
          <a:p>
            <a:r>
              <a:rPr lang="en-US" altLang="ja-JP" sz="1800" dirty="0" smtClean="0"/>
              <a:t>Dec. 2009</a:t>
            </a:r>
            <a:r>
              <a:rPr lang="ja-JP" altLang="en-US" sz="1800" dirty="0" smtClean="0"/>
              <a:t>　</a:t>
            </a:r>
            <a:r>
              <a:rPr lang="en-US" altLang="ja-JP" sz="1800" dirty="0" smtClean="0"/>
              <a:t>Mitsubishi-EBW</a:t>
            </a:r>
            <a:r>
              <a:rPr lang="ja-JP" altLang="en-US" sz="1800" dirty="0" smtClean="0"/>
              <a:t>  </a:t>
            </a:r>
            <a:r>
              <a:rPr lang="en-US" altLang="ja-JP" sz="1800" dirty="0"/>
              <a:t>V=60 kV</a:t>
            </a:r>
            <a:endParaRPr lang="en-US" altLang="ja-JP" sz="1800" dirty="0" smtClean="0"/>
          </a:p>
          <a:p>
            <a:pPr>
              <a:buFontTx/>
              <a:buNone/>
            </a:pPr>
            <a:r>
              <a:rPr lang="en-US" altLang="ja-JP" sz="1800" dirty="0" smtClean="0"/>
              <a:t>                 EBW test on </a:t>
            </a:r>
            <a:r>
              <a:rPr lang="en-US" altLang="ja-JP" sz="1800" dirty="0" err="1" smtClean="0"/>
              <a:t>Nb</a:t>
            </a:r>
            <a:r>
              <a:rPr lang="en-US" altLang="ja-JP" sz="1800" dirty="0" smtClean="0"/>
              <a:t> plate</a:t>
            </a:r>
            <a:r>
              <a:rPr lang="ja-JP" altLang="en-US" sz="1800" dirty="0" smtClean="0"/>
              <a:t>（</a:t>
            </a:r>
            <a:r>
              <a:rPr lang="en-US" altLang="ja-JP" sz="1800" dirty="0" err="1" smtClean="0"/>
              <a:t>t</a:t>
            </a:r>
            <a:r>
              <a:rPr lang="en-US" altLang="ja-JP" sz="1800" dirty="0" smtClean="0"/>
              <a:t>=2mm</a:t>
            </a:r>
            <a:r>
              <a:rPr lang="ja-JP" altLang="en-US" sz="1800" dirty="0" smtClean="0"/>
              <a:t>）</a:t>
            </a:r>
            <a:r>
              <a:rPr lang="en-US" altLang="ja-JP" sz="1800" dirty="0" smtClean="0"/>
              <a:t>, EBW test on two-plate join</a:t>
            </a:r>
            <a:r>
              <a:rPr lang="ja-JP" altLang="en-US" sz="1800" dirty="0" smtClean="0"/>
              <a:t>（</a:t>
            </a:r>
            <a:r>
              <a:rPr lang="en-US" altLang="ja-JP" sz="1800" dirty="0" err="1" smtClean="0"/>
              <a:t>t</a:t>
            </a:r>
            <a:r>
              <a:rPr lang="en-US" altLang="ja-JP" sz="1800" dirty="0" smtClean="0"/>
              <a:t>=2mm</a:t>
            </a:r>
            <a:r>
              <a:rPr lang="ja-JP" altLang="en-US" sz="1800" dirty="0" smtClean="0"/>
              <a:t>）</a:t>
            </a:r>
            <a:endParaRPr lang="en-US" altLang="ja-JP" sz="1800" dirty="0" smtClean="0"/>
          </a:p>
          <a:p>
            <a:r>
              <a:rPr lang="en-US" altLang="ja-JP" sz="1800" dirty="0" smtClean="0"/>
              <a:t>Jan. 2010 Mitsubishi-EBW V</a:t>
            </a:r>
            <a:r>
              <a:rPr lang="en-US" altLang="ja-JP" sz="1800" dirty="0"/>
              <a:t>=60 kV</a:t>
            </a:r>
            <a:endParaRPr lang="en-US" altLang="ja-JP" sz="1800" dirty="0" smtClean="0"/>
          </a:p>
          <a:p>
            <a:pPr>
              <a:buFontTx/>
              <a:buNone/>
            </a:pPr>
            <a:r>
              <a:rPr lang="en-US" altLang="ja-JP" sz="1800" dirty="0" smtClean="0"/>
              <a:t>                 EBW test on </a:t>
            </a:r>
            <a:r>
              <a:rPr lang="en-US" altLang="ja-JP" sz="1800" dirty="0" err="1" smtClean="0"/>
              <a:t>Nb</a:t>
            </a:r>
            <a:r>
              <a:rPr lang="en-US" altLang="ja-JP" sz="1800" dirty="0" smtClean="0"/>
              <a:t> plate</a:t>
            </a:r>
            <a:r>
              <a:rPr lang="ja-JP" altLang="en-US" sz="1800" dirty="0" smtClean="0"/>
              <a:t>（</a:t>
            </a:r>
            <a:r>
              <a:rPr lang="en-US" altLang="ja-JP" sz="1800" dirty="0" err="1" smtClean="0"/>
              <a:t>t</a:t>
            </a:r>
            <a:r>
              <a:rPr lang="en-US" altLang="ja-JP" sz="1800" dirty="0" smtClean="0"/>
              <a:t>=2mm</a:t>
            </a:r>
            <a:r>
              <a:rPr lang="ja-JP" altLang="en-US" sz="1800" dirty="0" smtClean="0"/>
              <a:t>）</a:t>
            </a:r>
            <a:r>
              <a:rPr lang="en-US" altLang="ja-JP" sz="1800" dirty="0" smtClean="0"/>
              <a:t>, EBW test on two-plate join</a:t>
            </a:r>
            <a:r>
              <a:rPr lang="ja-JP" altLang="en-US" sz="1800" dirty="0" smtClean="0"/>
              <a:t>（</a:t>
            </a:r>
            <a:r>
              <a:rPr lang="en-US" altLang="ja-JP" sz="1800" dirty="0" err="1" smtClean="0"/>
              <a:t>t</a:t>
            </a:r>
            <a:r>
              <a:rPr lang="en-US" altLang="ja-JP" sz="1800" dirty="0" smtClean="0"/>
              <a:t>=2mm</a:t>
            </a:r>
            <a:r>
              <a:rPr lang="ja-JP" altLang="en-US" sz="1800" dirty="0" smtClean="0"/>
              <a:t>）</a:t>
            </a:r>
            <a:endParaRPr lang="en-US" altLang="ja-JP" sz="1800" dirty="0" smtClean="0"/>
          </a:p>
          <a:p>
            <a:pPr>
              <a:buFontTx/>
              <a:buNone/>
            </a:pPr>
            <a:r>
              <a:rPr lang="en-US" altLang="ja-JP" sz="1800" dirty="0" smtClean="0"/>
              <a:t>                 two-plate hook-edge join</a:t>
            </a:r>
            <a:r>
              <a:rPr lang="ja-JP" altLang="en-US" sz="1800" dirty="0" smtClean="0"/>
              <a:t>（</a:t>
            </a:r>
            <a:r>
              <a:rPr lang="en-US" altLang="ja-JP" sz="1800" dirty="0" err="1"/>
              <a:t>t</a:t>
            </a:r>
            <a:r>
              <a:rPr lang="en-US" altLang="ja-JP" sz="1800" dirty="0"/>
              <a:t>=2mm</a:t>
            </a:r>
            <a:r>
              <a:rPr lang="ja-JP" altLang="en-US" sz="1800" dirty="0"/>
              <a:t>）</a:t>
            </a:r>
          </a:p>
        </p:txBody>
      </p:sp>
      <p:pic>
        <p:nvPicPr>
          <p:cNvPr id="11268" name="Picture 4" descr="H:\home\写真\ILC\ILC2009\20091110Tousei\DSC086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143000"/>
            <a:ext cx="35718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テキスト ボックス 4"/>
          <p:cNvSpPr txBox="1">
            <a:spLocks noChangeArrowheads="1"/>
          </p:cNvSpPr>
          <p:nvPr/>
        </p:nvSpPr>
        <p:spPr bwMode="auto">
          <a:xfrm>
            <a:off x="642938" y="3929063"/>
            <a:ext cx="3211636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 smtClean="0"/>
              <a:t>Tosei-electrobeam</a:t>
            </a:r>
            <a:r>
              <a:rPr lang="en-US" altLang="ja-JP" dirty="0" smtClean="0"/>
              <a:t> co.</a:t>
            </a:r>
            <a:r>
              <a:rPr lang="ja-JP" altLang="en-US" dirty="0" smtClean="0"/>
              <a:t>　</a:t>
            </a:r>
            <a:r>
              <a:rPr lang="en-US" altLang="ja-JP" dirty="0" smtClean="0"/>
              <a:t>SST EBW</a:t>
            </a:r>
            <a:endParaRPr lang="ja-JP" altLang="en-US" dirty="0"/>
          </a:p>
        </p:txBody>
      </p:sp>
      <p:pic>
        <p:nvPicPr>
          <p:cNvPr id="11270" name="Picture 5" descr="IMG_05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143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6" descr="P10209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7525" y="25717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テキスト ボックス 7"/>
          <p:cNvSpPr txBox="1">
            <a:spLocks noChangeArrowheads="1"/>
          </p:cNvSpPr>
          <p:nvPr/>
        </p:nvSpPr>
        <p:spPr bwMode="auto">
          <a:xfrm>
            <a:off x="4500563" y="3357563"/>
            <a:ext cx="2251337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 smtClean="0"/>
              <a:t>Tosei-electrobeam</a:t>
            </a:r>
            <a:r>
              <a:rPr lang="en-US" altLang="ja-JP" dirty="0" smtClean="0"/>
              <a:t> co.</a:t>
            </a:r>
          </a:p>
          <a:p>
            <a:r>
              <a:rPr lang="en-US" altLang="ja-JP" dirty="0" smtClean="0"/>
              <a:t>Mitsubishi-EBW</a:t>
            </a:r>
            <a:endParaRPr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298395"/>
            <a:ext cx="206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using EBW Job-shop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685800" y="4539888"/>
            <a:ext cx="3124200" cy="23135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inspection instruments for fabrication support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3" name="図 2" descr="CIMG07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43000"/>
            <a:ext cx="2895600" cy="2173224"/>
          </a:xfrm>
          <a:prstGeom prst="rect">
            <a:avLst/>
          </a:prstGeom>
        </p:spPr>
      </p:pic>
      <p:pic>
        <p:nvPicPr>
          <p:cNvPr id="4" name="図 3" descr="渦電流スキャン器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2847109" cy="2971800"/>
          </a:xfrm>
          <a:prstGeom prst="rect">
            <a:avLst/>
          </a:prstGeom>
        </p:spPr>
      </p:pic>
      <p:pic>
        <p:nvPicPr>
          <p:cNvPr id="5" name="図 4" descr="New-kyoto-camer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505199"/>
            <a:ext cx="3962400" cy="3056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5463" y="4114800"/>
            <a:ext cx="217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eddy current scanner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74826" y="6488668"/>
            <a:ext cx="243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inner surface inspection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74866" y="1143000"/>
            <a:ext cx="186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optical 3D profiler</a:t>
            </a:r>
            <a:endParaRPr kumimoji="1" lang="ja-JP" altLang="en-US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2097025"/>
            <a:ext cx="2256429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図 9" descr="MHI08_Cell2_Up_t=17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714" y="5375287"/>
            <a:ext cx="2076286" cy="14827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71869" y="6550223"/>
            <a:ext cx="813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MHI</a:t>
            </a:r>
            <a:r>
              <a:rPr kumimoji="1" lang="en-US" altLang="ja-JP" sz="1400" dirty="0" smtClean="0"/>
              <a:t>008</a:t>
            </a:r>
            <a:endParaRPr kumimoji="1" lang="ja-JP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799516" y="3039225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AES001 bump analysis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3" name="図 12" descr="eddy-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983469"/>
            <a:ext cx="1500663" cy="1500663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4" name="図 13" descr="Toshiba-EBW-sea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7200" y="4484132"/>
            <a:ext cx="3352800" cy="23692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84059"/>
            <a:ext cx="228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molding &amp; form-tracer</a:t>
            </a:r>
            <a:endParaRPr kumimoji="1" lang="ja-JP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1467" y="4539888"/>
            <a:ext cx="251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equator seam evaluation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KEK_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143000"/>
            <a:ext cx="6479719" cy="5315852"/>
          </a:xfrm>
          <a:prstGeom prst="rect">
            <a:avLst/>
          </a:prstGeom>
          <a:noFill/>
          <a:effectLst/>
        </p:spPr>
      </p:pic>
      <p:sp>
        <p:nvSpPr>
          <p:cNvPr id="3" name="Oval 12"/>
          <p:cNvSpPr>
            <a:spLocks noChangeArrowheads="1"/>
          </p:cNvSpPr>
          <p:nvPr/>
        </p:nvSpPr>
        <p:spPr bwMode="auto">
          <a:xfrm>
            <a:off x="3429000" y="3581400"/>
            <a:ext cx="689355" cy="616085"/>
          </a:xfrm>
          <a:prstGeom prst="ellipse">
            <a:avLst/>
          </a:prstGeom>
          <a:noFill/>
          <a:ln w="19050" cap="flat" cmpd="sng" algn="ctr">
            <a:solidFill>
              <a:srgbClr val="FFC62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Oval 29"/>
          <p:cNvSpPr>
            <a:spLocks noChangeArrowheads="1"/>
          </p:cNvSpPr>
          <p:nvPr/>
        </p:nvSpPr>
        <p:spPr bwMode="auto">
          <a:xfrm>
            <a:off x="4267200" y="3351989"/>
            <a:ext cx="1066800" cy="458822"/>
          </a:xfrm>
          <a:prstGeom prst="ellipse">
            <a:avLst/>
          </a:prstGeom>
          <a:noFill/>
          <a:ln w="19050" cap="flat" cmpd="sng" algn="ctr">
            <a:solidFill>
              <a:srgbClr val="FFC62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3238499" y="2552698"/>
            <a:ext cx="381001" cy="342902"/>
          </a:xfrm>
          <a:prstGeom prst="ellipse">
            <a:avLst/>
          </a:prstGeom>
          <a:noFill/>
          <a:ln w="19050" cap="flat" cmpd="sng" algn="ctr">
            <a:solidFill>
              <a:srgbClr val="FFC62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409545"/>
            <a:ext cx="228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ILC</a:t>
            </a:r>
            <a:r>
              <a:rPr kumimoji="1" lang="ja-JP" altLang="en-US" sz="2000" b="1" dirty="0" smtClean="0"/>
              <a:t>試験設備の場所</a:t>
            </a:r>
            <a:endParaRPr kumimoji="1" lang="ja-JP" alt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6513984"/>
            <a:ext cx="20168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KEK　</a:t>
            </a:r>
            <a:r>
              <a:rPr kumimoji="1" lang="ja-JP" altLang="en-US" sz="900" dirty="0" smtClean="0"/>
              <a:t>つくばキャンパス（北側上空より）</a:t>
            </a:r>
            <a:endParaRPr kumimoji="1" lang="ja-JP" alt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3175152" y="4050268"/>
            <a:ext cx="50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STF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386560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A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TF/ATF2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7679" y="2552697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 smtClean="0">
                <a:solidFill>
                  <a:srgbClr val="FFFF00"/>
                </a:solidFill>
              </a:rPr>
              <a:t>空洞製造設備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2984212"/>
            <a:ext cx="45223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200" dirty="0" smtClean="0"/>
              <a:t>４</a:t>
            </a:r>
            <a:r>
              <a:rPr lang="ja-JP" altLang="en-US" sz="3200" dirty="0" smtClean="0"/>
              <a:t>．その他のインフラ整備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TextBox 6"/>
          <p:cNvSpPr txBox="1">
            <a:spLocks noChangeArrowheads="1"/>
          </p:cNvSpPr>
          <p:nvPr/>
        </p:nvSpPr>
        <p:spPr bwMode="auto">
          <a:xfrm>
            <a:off x="1665871" y="238780"/>
            <a:ext cx="542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 smtClean="0"/>
              <a:t>Surface treatment : EP system No.2</a:t>
            </a:r>
            <a:endParaRPr lang="ja-JP" altLang="en-US" sz="2800" b="1" dirty="0"/>
          </a:p>
        </p:txBody>
      </p:sp>
      <p:sp>
        <p:nvSpPr>
          <p:cNvPr id="35849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53" name="TextBox 20"/>
          <p:cNvSpPr txBox="1">
            <a:spLocks noChangeArrowheads="1"/>
          </p:cNvSpPr>
          <p:nvPr/>
        </p:nvSpPr>
        <p:spPr bwMode="auto">
          <a:xfrm>
            <a:off x="533400" y="990510"/>
            <a:ext cx="73212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/>
              <a:t>Electro-chemical polish for 500MHz cavity, ILC cavity, ERL cavity, etc</a:t>
            </a:r>
            <a:endParaRPr lang="ja-JP" altLang="en-US" sz="2000" b="1" dirty="0"/>
          </a:p>
        </p:txBody>
      </p:sp>
      <p:sp>
        <p:nvSpPr>
          <p:cNvPr id="35854" name="TextBox 21"/>
          <p:cNvSpPr txBox="1">
            <a:spLocks noChangeArrowheads="1"/>
          </p:cNvSpPr>
          <p:nvPr/>
        </p:nvSpPr>
        <p:spPr bwMode="auto">
          <a:xfrm>
            <a:off x="1066800" y="5135563"/>
            <a:ext cx="43401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/>
              <a:t>500MHz single cell test cavity mounted on the 2</a:t>
            </a:r>
            <a:r>
              <a:rPr lang="en-US" altLang="ja-JP" sz="1400" baseline="30000" dirty="0" smtClean="0"/>
              <a:t>nd</a:t>
            </a:r>
            <a:r>
              <a:rPr lang="en-US" altLang="ja-JP" sz="1400" dirty="0" smtClean="0"/>
              <a:t> EP bed</a:t>
            </a:r>
          </a:p>
          <a:p>
            <a:endParaRPr lang="en-US" altLang="ja-JP" sz="1400" dirty="0" smtClean="0"/>
          </a:p>
          <a:p>
            <a:r>
              <a:rPr lang="en-US" altLang="ja-JP" sz="1400" dirty="0" smtClean="0"/>
              <a:t>Moved from Nomura co. in 2009,</a:t>
            </a:r>
          </a:p>
          <a:p>
            <a:r>
              <a:rPr lang="en-US" altLang="ja-JP" sz="1400" dirty="0" smtClean="0"/>
              <a:t>rebuild in STF with some parts renewal.</a:t>
            </a:r>
            <a:endParaRPr lang="ja-JP" altLang="en-US" sz="1400" dirty="0"/>
          </a:p>
        </p:txBody>
      </p:sp>
      <p:pic>
        <p:nvPicPr>
          <p:cNvPr id="9" name="図 8" descr="20091124Di-0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471" y="4041775"/>
            <a:ext cx="2743200" cy="1828800"/>
          </a:xfrm>
          <a:prstGeom prst="rect">
            <a:avLst/>
          </a:prstGeom>
        </p:spPr>
      </p:pic>
      <p:pic>
        <p:nvPicPr>
          <p:cNvPr id="10" name="図 9" descr="20091124Di-01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71" y="1590675"/>
            <a:ext cx="2743200" cy="1828800"/>
          </a:xfrm>
          <a:prstGeom prst="rect">
            <a:avLst/>
          </a:prstGeom>
        </p:spPr>
      </p:pic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5585296" y="3419475"/>
            <a:ext cx="3185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EP </a:t>
            </a:r>
            <a:r>
              <a:rPr lang="en-US" altLang="ja-JP" sz="1400" dirty="0" smtClean="0"/>
              <a:t>acid tank, pumps, acid heat exchanger</a:t>
            </a:r>
            <a:endParaRPr lang="ja-JP" altLang="en-US" sz="1400" dirty="0"/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5715471" y="5997773"/>
            <a:ext cx="31909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/>
              <a:t>Ultra-sonic (left), water spray rinse (right)</a:t>
            </a:r>
            <a:endParaRPr lang="ja-JP" altLang="en-US" sz="1400" dirty="0"/>
          </a:p>
        </p:txBody>
      </p:sp>
      <p:pic>
        <p:nvPicPr>
          <p:cNvPr id="15" name="図 14" descr="2nd-E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90675"/>
            <a:ext cx="4481382" cy="336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41"/>
          <p:cNvSpPr txBox="1">
            <a:spLocks noChangeArrowheads="1"/>
          </p:cNvSpPr>
          <p:nvPr/>
        </p:nvSpPr>
        <p:spPr bwMode="auto">
          <a:xfrm>
            <a:off x="2209800" y="76200"/>
            <a:ext cx="510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2800" b="1" dirty="0" smtClean="0"/>
              <a:t>Automated Pre-tuning machine</a:t>
            </a:r>
            <a:endParaRPr lang="ja-JP" altLang="en-US" sz="2800" b="1" dirty="0"/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5410200" y="6312932"/>
            <a:ext cx="354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training at FNAL, Feb. 23, 2010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9754" y="4648200"/>
            <a:ext cx="357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DESY-FNAL-KEK collaboration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3150" y="5108377"/>
            <a:ext cx="37667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 smtClean="0">
                <a:latin typeface="Helvetica"/>
                <a:cs typeface="Helvetica"/>
              </a:rPr>
              <a:t>Eccentrisity</a:t>
            </a:r>
            <a:r>
              <a:rPr kumimoji="1" lang="en-US" altLang="ja-JP" sz="1400" b="1" dirty="0" smtClean="0">
                <a:latin typeface="Helvetica"/>
                <a:cs typeface="Helvetica"/>
              </a:rPr>
              <a:t> measurement and correction,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Beam pipe tilt correction,</a:t>
            </a:r>
          </a:p>
          <a:p>
            <a:r>
              <a:rPr kumimoji="1" lang="en-US" altLang="ja-JP" sz="1400" b="1" dirty="0" smtClean="0">
                <a:latin typeface="Helvetica"/>
                <a:cs typeface="Helvetica"/>
              </a:rPr>
              <a:t>Frequency and field flatness corrections</a:t>
            </a:r>
            <a:endParaRPr kumimoji="1" lang="ja-JP" altLang="en-US" sz="1400" b="1" dirty="0"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3150" y="6051322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Helvetica"/>
                <a:cs typeface="Helvetica"/>
              </a:rPr>
              <a:t>KEK-STF will receive 1 pre-tuning machine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on July 2010.</a:t>
            </a:r>
            <a:endParaRPr kumimoji="1" lang="ja-JP" altLang="en-US" sz="1400" b="1" dirty="0">
              <a:latin typeface="Helvetica"/>
              <a:cs typeface="Helvetica"/>
            </a:endParaRPr>
          </a:p>
        </p:txBody>
      </p:sp>
      <p:pic>
        <p:nvPicPr>
          <p:cNvPr id="11" name="図 10" descr="pre-tunin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066800"/>
            <a:ext cx="3429000" cy="2575560"/>
          </a:xfrm>
          <a:prstGeom prst="rect">
            <a:avLst/>
          </a:prstGeom>
        </p:spPr>
      </p:pic>
      <p:pic>
        <p:nvPicPr>
          <p:cNvPr id="12" name="図 11" descr="pretuning-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737372"/>
            <a:ext cx="3429000" cy="2575560"/>
          </a:xfrm>
          <a:prstGeom prst="rect">
            <a:avLst/>
          </a:prstGeom>
        </p:spPr>
      </p:pic>
      <p:pic>
        <p:nvPicPr>
          <p:cNvPr id="13" name="図 12" descr="10-0046-02D_lo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1066800"/>
            <a:ext cx="4924749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962400" y="303213"/>
            <a:ext cx="996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/>
              <a:t>まとめ</a:t>
            </a:r>
          </a:p>
        </p:txBody>
      </p:sp>
      <p:sp>
        <p:nvSpPr>
          <p:cNvPr id="58373" name="TextBox 4"/>
          <p:cNvSpPr txBox="1">
            <a:spLocks noChangeArrowheads="1"/>
          </p:cNvSpPr>
          <p:nvPr/>
        </p:nvSpPr>
        <p:spPr bwMode="auto">
          <a:xfrm>
            <a:off x="8205788" y="6491288"/>
            <a:ext cx="608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1200"/>
              <a:t>終わり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356282" y="1190625"/>
            <a:ext cx="8457518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7" charset="0"/>
              <a:buNone/>
              <a:tabLst/>
              <a:defRPr/>
            </a:pP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7" charset="0"/>
              <a:buChar char="•"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STFのR&amp;D状況</a:t>
            </a:r>
            <a:endParaRPr kumimoji="1" lang="en-US" altLang="ja-JP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       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(a)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S1-Global Cryomodule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試験　：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　　　　　　　　　　　　　　　　　　　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国際協力によるクライオモジュール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を実装し、試験を開始した。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       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(b) STF phase-2の策定</a:t>
            </a:r>
            <a:r>
              <a:rPr lang="ja-JP" altLang="en-US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：</a:t>
            </a:r>
            <a:endParaRPr lang="en-US" altLang="ja-JP" sz="1600" b="1" dirty="0" smtClean="0">
              <a:solidFill>
                <a:srgbClr val="00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altLang="ja-JP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　　　　　　　　　　　　　　　　　　　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2012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年度までのクライオモジュール開発を策定した。</a:t>
            </a:r>
            <a:endParaRPr lang="en-US" altLang="ja-JP" sz="1600" b="1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　　　　　　　　　　　　　　　　　　　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DRFS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システム実証に向け開発を開始した。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       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(c)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saka"/>
                <a:ea typeface="Osaka"/>
                <a:cs typeface="Osaka"/>
              </a:rPr>
              <a:t>メーカーを指導できる空洞製造技術の獲得と大量生産技術の開発：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latin typeface="Osaka"/>
                <a:ea typeface="Osaka"/>
                <a:cs typeface="Osaka"/>
              </a:rPr>
              <a:t>　　　　　　　　　　　　　　　　　</a:t>
            </a:r>
            <a:r>
              <a:rPr lang="ja-JP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　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EBW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の導入を決定、各種製造装置を設備し、空洞製造技術開発を開始した。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7" charset="0"/>
              <a:buNone/>
              <a:tabLst/>
              <a:defRPr/>
            </a:pPr>
            <a:r>
              <a:rPr lang="en-US" altLang="ja-JP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       </a:t>
            </a:r>
            <a:r>
              <a:rPr kumimoji="1" lang="en-US" altLang="ja-JP" sz="1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(</a:t>
            </a:r>
            <a:r>
              <a:rPr lang="en-US" altLang="ja-JP" sz="1600" b="1" dirty="0" err="1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d</a:t>
            </a:r>
            <a:r>
              <a:rPr lang="en-US" altLang="ja-JP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)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インフラ整備</a:t>
            </a:r>
            <a:endParaRPr lang="en-US" altLang="ja-JP" sz="1600" b="1" dirty="0" smtClean="0">
              <a:solidFill>
                <a:srgbClr val="000000"/>
              </a:solidFill>
              <a:latin typeface="Osaka"/>
              <a:ea typeface="Osaka"/>
              <a:cs typeface="Osak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7" charset="0"/>
              <a:buNone/>
              <a:tabLst/>
              <a:defRPr/>
            </a:pPr>
            <a:r>
              <a:rPr kumimoji="1" lang="en-US" altLang="ja-JP" sz="1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                  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第２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EP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設備を運転開始、プリチューニングマシーンを導入中。</a:t>
            </a:r>
            <a:endParaRPr kumimoji="1" lang="ja-JP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3048000" y="762000"/>
            <a:ext cx="2971800" cy="1588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20000" dir="5400000" rotWithShape="0">
              <a:srgbClr val="660066">
                <a:alpha val="6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00515Di-0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20090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706433"/>
            <a:ext cx="2729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Toshiba 9-cell cavity</a:t>
            </a:r>
            <a:endParaRPr kumimoji="1" lang="ja-JP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4865132"/>
            <a:ext cx="265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Hitachi</a:t>
            </a:r>
            <a:r>
              <a:rPr kumimoji="1" lang="en-US" altLang="ja-JP" sz="2400" b="1" dirty="0" smtClean="0"/>
              <a:t> 9-cell cavity</a:t>
            </a:r>
            <a:endParaRPr kumimoji="1" lang="ja-JP" altLang="en-US" sz="2400" b="1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57200" y="274638"/>
            <a:ext cx="8229600" cy="725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KEK-industry collaboration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000125"/>
            <a:ext cx="300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2009-2010 two years program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6172200"/>
            <a:ext cx="521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Press; in the company,  EBW; other job-shop company</a:t>
            </a:r>
          </a:p>
          <a:p>
            <a:r>
              <a:rPr lang="en-US" altLang="ja-JP" dirty="0" smtClean="0"/>
              <a:t>KEK: inspection, vertical test and technical advice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6744" y="2168098"/>
            <a:ext cx="89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8MV/m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5326797"/>
            <a:ext cx="100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35</a:t>
            </a:r>
            <a:r>
              <a:rPr kumimoji="1" lang="en-US" altLang="ja-JP" dirty="0" smtClean="0">
                <a:solidFill>
                  <a:srgbClr val="FF0000"/>
                </a:solidFill>
              </a:rPr>
              <a:t>MV/m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HEP01_9cellcav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81200"/>
            <a:ext cx="5334000" cy="4000500"/>
          </a:xfrm>
          <a:prstGeom prst="rect">
            <a:avLst/>
          </a:prstGeom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457200" y="274638"/>
            <a:ext cx="8229600" cy="725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KEK-IHEP collaboration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110734"/>
            <a:ext cx="4983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IHEP cavity fabrication; EBW by </a:t>
            </a:r>
            <a:r>
              <a:rPr lang="en-US" altLang="ja-JP" dirty="0" smtClean="0"/>
              <a:t>C</a:t>
            </a:r>
            <a:r>
              <a:rPr kumimoji="1" lang="en-US" altLang="ja-JP" dirty="0" smtClean="0"/>
              <a:t>hinese company</a:t>
            </a:r>
          </a:p>
          <a:p>
            <a:r>
              <a:rPr lang="en-US" altLang="ja-JP" dirty="0" smtClean="0"/>
              <a:t>KEK: vertical test collaboration and technical advice</a:t>
            </a:r>
            <a:endParaRPr kumimoji="1" lang="ja-JP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5981700"/>
            <a:ext cx="5347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LL-shape 9 cell without HOM,</a:t>
            </a:r>
          </a:p>
          <a:p>
            <a:r>
              <a:rPr lang="en-US" altLang="ja-JP" dirty="0" smtClean="0"/>
              <a:t>CBP and BCP process, then VT.  VT is scheduled on June</a:t>
            </a:r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3820" y="2438400"/>
            <a:ext cx="170018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IHEP facility</a:t>
            </a:r>
          </a:p>
          <a:p>
            <a:r>
              <a:rPr lang="en-US" altLang="ja-JP" dirty="0" smtClean="0"/>
              <a:t>CBP,</a:t>
            </a:r>
          </a:p>
          <a:p>
            <a:r>
              <a:rPr lang="en-US" altLang="ja-JP" dirty="0" smtClean="0"/>
              <a:t>BCP,</a:t>
            </a:r>
          </a:p>
          <a:p>
            <a:r>
              <a:rPr lang="en-US" altLang="ja-JP" dirty="0" smtClean="0"/>
              <a:t>tuning machine,</a:t>
            </a:r>
          </a:p>
          <a:p>
            <a:r>
              <a:rPr lang="en-US" altLang="ja-JP" dirty="0" smtClean="0"/>
              <a:t>clean room,</a:t>
            </a:r>
          </a:p>
          <a:p>
            <a:r>
              <a:rPr lang="en-US" altLang="ja-JP" dirty="0" err="1" smtClean="0"/>
              <a:t>VT(</a:t>
            </a:r>
            <a:r>
              <a:rPr lang="en-US" altLang="ja-JP" sz="1200" dirty="0" err="1" smtClean="0"/>
              <a:t>He</a:t>
            </a:r>
            <a:r>
              <a:rPr lang="en-US" altLang="ja-JP" sz="1200" dirty="0" smtClean="0"/>
              <a:t> </a:t>
            </a:r>
            <a:r>
              <a:rPr lang="en-US" altLang="ja-JP" sz="1200" dirty="0" err="1" smtClean="0"/>
              <a:t>suppy</a:t>
            </a:r>
            <a:r>
              <a:rPr lang="en-US" altLang="ja-JP" sz="1200" dirty="0" smtClean="0"/>
              <a:t> issue</a:t>
            </a:r>
            <a:r>
              <a:rPr lang="en-US" altLang="ja-JP" dirty="0" smtClean="0"/>
              <a:t>)</a:t>
            </a:r>
          </a:p>
          <a:p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90892" y="4495800"/>
            <a:ext cx="100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20MV/m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2-2-STF_floor_2008_As-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27"/>
            <a:ext cx="9144000" cy="6680345"/>
          </a:xfrm>
          <a:prstGeom prst="rect">
            <a:avLst/>
          </a:prstGeom>
        </p:spPr>
      </p:pic>
      <p:pic>
        <p:nvPicPr>
          <p:cNvPr id="3" name="図 2" descr="2-1-Fig-STF01-building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0" y="609600"/>
            <a:ext cx="2145690" cy="1206573"/>
          </a:xfrm>
          <a:prstGeom prst="rect">
            <a:avLst/>
          </a:prstGeom>
        </p:spPr>
      </p:pic>
      <p:pic>
        <p:nvPicPr>
          <p:cNvPr id="4" name="Picture 8" descr="20070323Di-00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321372"/>
            <a:ext cx="2171700" cy="1447800"/>
          </a:xfrm>
          <a:prstGeom prst="rect">
            <a:avLst/>
          </a:prstGeom>
          <a:noFill/>
        </p:spPr>
      </p:pic>
      <p:pic>
        <p:nvPicPr>
          <p:cNvPr id="6" name="Picture 12" descr="STF_cryogenics_06242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050" y="609600"/>
            <a:ext cx="1822450" cy="1214967"/>
          </a:xfrm>
          <a:prstGeom prst="rect">
            <a:avLst/>
          </a:prstGeom>
          <a:noFill/>
          <a:effectLst/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68137" y="1547568"/>
            <a:ext cx="15635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0" lang="en-US" altLang="ja-JP" sz="1200" b="1" dirty="0">
                <a:solidFill>
                  <a:schemeClr val="bg1"/>
                </a:solidFill>
                <a:latin typeface="Helvetica" pitchFamily="-112" charset="0"/>
              </a:rPr>
              <a:t>Cryogenic liquefier</a:t>
            </a:r>
            <a:endParaRPr kumimoji="0" lang="en-US" altLang="ja-JP" sz="2800" b="1" dirty="0">
              <a:solidFill>
                <a:srgbClr val="000000"/>
              </a:solidFill>
              <a:latin typeface="Helvetica" pitchFamily="-112" charset="0"/>
            </a:endParaRPr>
          </a:p>
        </p:txBody>
      </p:sp>
      <p:pic>
        <p:nvPicPr>
          <p:cNvPr id="8" name="Picture 19" descr="power_source_03222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8640" y="5249426"/>
            <a:ext cx="2265050" cy="150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989400" y="6468896"/>
            <a:ext cx="14588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1200" b="1" dirty="0" smtClean="0">
                <a:solidFill>
                  <a:schemeClr val="bg1"/>
                </a:solidFill>
                <a:latin typeface="Helvetica" pitchFamily="-112" charset="0"/>
              </a:rPr>
              <a:t>RF Power Source</a:t>
            </a:r>
            <a:endParaRPr kumimoji="0" lang="en-US" altLang="ja-JP" sz="2800" b="1" dirty="0">
              <a:solidFill>
                <a:srgbClr val="000000"/>
              </a:solidFill>
              <a:latin typeface="Helvetica" pitchFamily="-112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331892" y="1539174"/>
            <a:ext cx="11163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1200" b="1" dirty="0" smtClean="0">
                <a:solidFill>
                  <a:schemeClr val="bg1"/>
                </a:solidFill>
                <a:latin typeface="Helvetica" pitchFamily="-112" charset="0"/>
              </a:rPr>
              <a:t>STF building</a:t>
            </a:r>
            <a:endParaRPr kumimoji="0" lang="en-US" altLang="ja-JP" sz="2800" b="1" dirty="0">
              <a:solidFill>
                <a:srgbClr val="000000"/>
              </a:solidFill>
              <a:latin typeface="Helvetica" pitchFamily="-112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62000" y="6480535"/>
            <a:ext cx="1866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0" lang="en-US" altLang="ja-JP" sz="1200" b="1" dirty="0" smtClean="0">
                <a:solidFill>
                  <a:schemeClr val="bg1"/>
                </a:solidFill>
                <a:latin typeface="Helvetica" pitchFamily="-112" charset="0"/>
              </a:rPr>
              <a:t>tunnel underground</a:t>
            </a:r>
            <a:endParaRPr kumimoji="0" lang="en-US" altLang="ja-JP" sz="2800" b="1" dirty="0">
              <a:solidFill>
                <a:srgbClr val="000000"/>
              </a:solidFill>
              <a:latin typeface="Helvetica" pitchFamily="-112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057400" y="838200"/>
            <a:ext cx="4770140" cy="1588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20000" dir="5400000" rotWithShape="0">
              <a:srgbClr val="660066">
                <a:alpha val="6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4191000" y="3581400"/>
            <a:ext cx="990600" cy="533400"/>
          </a:xfrm>
          <a:prstGeom prst="rect">
            <a:avLst/>
          </a:prstGeom>
          <a:solidFill>
            <a:srgbClr val="F8FF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91000" y="3750677"/>
            <a:ext cx="95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elvetica"/>
                <a:cs typeface="Helvetica"/>
              </a:rPr>
              <a:t>EP No.2</a:t>
            </a:r>
            <a:endParaRPr kumimoji="1" lang="ja-JP" altLang="en-US" sz="1600" b="1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1676400" y="2615912"/>
            <a:ext cx="631454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1. </a:t>
            </a:r>
            <a:r>
              <a:rPr lang="ja-JP" altLang="en-US" sz="32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</a:t>
            </a:r>
            <a:r>
              <a:rPr lang="en-US" altLang="ja-JP" sz="32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‘S1 Global’ cryomodule </a:t>
            </a:r>
            <a:r>
              <a:rPr lang="ja-JP" altLang="en-US" sz="32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試験</a:t>
            </a:r>
            <a:endParaRPr lang="ja-JP" altLang="en-US" sz="32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473" y="3581400"/>
            <a:ext cx="64224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KEK-STF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がホストし、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国際協力で平均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31.5MV/m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運転の加速モジュールを実証、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</a:rPr>
              <a:t>４つのタイプのチューナーを比較試験、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２つのタイプの入力カップラーを比較試験、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DRFS</a:t>
            </a:r>
            <a:r>
              <a:rPr lang="ja-JP" altLang="en-US" sz="2000" dirty="0" smtClean="0">
                <a:solidFill>
                  <a:srgbClr val="FF0000"/>
                </a:solidFill>
              </a:rPr>
              <a:t>ドライブシステムの始めての実証試験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2" name="Object 2"/>
          <p:cNvGraphicFramePr>
            <a:graphicFrameLocks noChangeAspect="1"/>
          </p:cNvGraphicFramePr>
          <p:nvPr/>
        </p:nvGraphicFramePr>
        <p:xfrm>
          <a:off x="204172" y="3326635"/>
          <a:ext cx="8787428" cy="3363090"/>
        </p:xfrm>
        <a:graphic>
          <a:graphicData uri="http://schemas.openxmlformats.org/presentationml/2006/ole">
            <p:oleObj spid="_x0000_s53250" name="Word 文書" r:id="rId3" imgW="6172200" imgH="2362200" progId="Word.Document.12">
              <p:link updateAutomatic="1"/>
            </p:oleObj>
          </a:graphicData>
        </a:graphic>
      </p:graphicFrame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2070106" y="238780"/>
            <a:ext cx="47339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S1-</a:t>
            </a:r>
            <a:r>
              <a:rPr lang="en-US" altLang="ja-JP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Global cryomodule test</a:t>
            </a:r>
            <a:endParaRPr lang="en-US" altLang="ja-JP" sz="28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204172" y="836196"/>
            <a:ext cx="87357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  <a:latin typeface="Helvetica" pitchFamily="-112" charset="0"/>
                <a:ea typeface="Helvetica" pitchFamily="-112" charset="0"/>
                <a:cs typeface="Helvetica" pitchFamily="-112" charset="0"/>
              </a:rPr>
              <a:t>Demonstration of average gradient 31.5MV/m cryomodule by international collaboration</a:t>
            </a:r>
            <a:endParaRPr lang="ja-JP" altLang="en-US" sz="1600" b="1" dirty="0">
              <a:solidFill>
                <a:srgbClr val="FF0000"/>
              </a:solidFill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204172" y="1513304"/>
            <a:ext cx="66245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Module-C : INFN Cryostat + 2 FNAL cavities + 2 DESY cavities</a:t>
            </a:r>
          </a:p>
          <a:p>
            <a:r>
              <a:rPr lang="en-US" altLang="ja-JP" dirty="0" smtClean="0"/>
              <a:t>Module</a:t>
            </a:r>
            <a:r>
              <a:rPr lang="en-US" altLang="ja-JP" dirty="0"/>
              <a:t>-A :</a:t>
            </a:r>
            <a:r>
              <a:rPr lang="en-US" altLang="ja-JP" dirty="0" smtClean="0"/>
              <a:t> STF short cryostat + </a:t>
            </a:r>
            <a:r>
              <a:rPr lang="en-US" altLang="ja-JP" dirty="0"/>
              <a:t>4</a:t>
            </a:r>
            <a:r>
              <a:rPr lang="en-US" altLang="ja-JP" dirty="0" smtClean="0"/>
              <a:t> KEK TESLA-style cavities</a:t>
            </a:r>
          </a:p>
          <a:p>
            <a:r>
              <a:rPr lang="en-US" altLang="ja-JP" dirty="0" smtClean="0"/>
              <a:t>power </a:t>
            </a:r>
            <a:r>
              <a:rPr lang="en-US" altLang="ja-JP" dirty="0"/>
              <a:t>distribution : 2 SLAC VTO </a:t>
            </a:r>
            <a:r>
              <a:rPr lang="en-US" altLang="ja-JP" dirty="0" smtClean="0"/>
              <a:t>+ STF waveguides</a:t>
            </a:r>
            <a:endParaRPr lang="ja-JP" altLang="en-US" dirty="0"/>
          </a:p>
        </p:txBody>
      </p:sp>
      <p:sp>
        <p:nvSpPr>
          <p:cNvPr id="41994" name="テキスト ボックス 13"/>
          <p:cNvSpPr txBox="1">
            <a:spLocks noChangeArrowheads="1"/>
          </p:cNvSpPr>
          <p:nvPr/>
        </p:nvSpPr>
        <p:spPr bwMode="auto">
          <a:xfrm>
            <a:off x="1233488" y="3132138"/>
            <a:ext cx="67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  <a:latin typeface="Calibri" pitchFamily="-112" charset="0"/>
              </a:rPr>
              <a:t>FNAL</a:t>
            </a:r>
            <a:endParaRPr lang="ja-JP" altLang="en-US" b="1">
              <a:solidFill>
                <a:schemeClr val="bg1"/>
              </a:solidFill>
              <a:latin typeface="Calibri" pitchFamily="-112" charset="0"/>
            </a:endParaRPr>
          </a:p>
        </p:txBody>
      </p:sp>
      <p:sp>
        <p:nvSpPr>
          <p:cNvPr id="41995" name="テキスト ボックス 14"/>
          <p:cNvSpPr txBox="1">
            <a:spLocks noChangeArrowheads="1"/>
          </p:cNvSpPr>
          <p:nvPr/>
        </p:nvSpPr>
        <p:spPr bwMode="auto">
          <a:xfrm>
            <a:off x="3771900" y="3132138"/>
            <a:ext cx="665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  <a:latin typeface="Calibri" pitchFamily="-112" charset="0"/>
              </a:rPr>
              <a:t>DESY</a:t>
            </a:r>
            <a:endParaRPr lang="ja-JP" altLang="en-US" b="1">
              <a:solidFill>
                <a:schemeClr val="bg1"/>
              </a:solidFill>
              <a:latin typeface="Calibri" pitchFamily="-112" charset="0"/>
            </a:endParaRPr>
          </a:p>
        </p:txBody>
      </p:sp>
      <p:sp>
        <p:nvSpPr>
          <p:cNvPr id="41999" name="テキスト ボックス 21"/>
          <p:cNvSpPr txBox="1">
            <a:spLocks noChangeArrowheads="1"/>
          </p:cNvSpPr>
          <p:nvPr/>
        </p:nvSpPr>
        <p:spPr bwMode="auto">
          <a:xfrm>
            <a:off x="1303338" y="3810000"/>
            <a:ext cx="625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latin typeface="Calibri" pitchFamily="-112" charset="0"/>
              </a:rPr>
              <a:t>FNAL</a:t>
            </a:r>
            <a:endParaRPr lang="ja-JP" altLang="en-US" sz="1600" b="1" dirty="0">
              <a:solidFill>
                <a:srgbClr val="FF0000"/>
              </a:solidFill>
              <a:latin typeface="Calibri" pitchFamily="-112" charset="0"/>
            </a:endParaRPr>
          </a:p>
        </p:txBody>
      </p:sp>
      <p:sp>
        <p:nvSpPr>
          <p:cNvPr id="42000" name="テキスト ボックス 22"/>
          <p:cNvSpPr txBox="1">
            <a:spLocks noChangeArrowheads="1"/>
          </p:cNvSpPr>
          <p:nvPr/>
        </p:nvSpPr>
        <p:spPr bwMode="auto">
          <a:xfrm>
            <a:off x="3465512" y="3810000"/>
            <a:ext cx="612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latin typeface="Calibri" pitchFamily="-112" charset="0"/>
              </a:rPr>
              <a:t>DESY</a:t>
            </a:r>
            <a:endParaRPr lang="ja-JP" altLang="en-US" sz="1600" b="1" dirty="0">
              <a:solidFill>
                <a:srgbClr val="FF0000"/>
              </a:solidFill>
              <a:latin typeface="Calibri" pitchFamily="-112" charset="0"/>
            </a:endParaRPr>
          </a:p>
        </p:txBody>
      </p:sp>
      <p:sp>
        <p:nvSpPr>
          <p:cNvPr id="42001" name="テキスト ボックス 23"/>
          <p:cNvSpPr txBox="1">
            <a:spLocks noChangeArrowheads="1"/>
          </p:cNvSpPr>
          <p:nvPr/>
        </p:nvSpPr>
        <p:spPr bwMode="auto">
          <a:xfrm>
            <a:off x="4854639" y="3809584"/>
            <a:ext cx="1041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  <a:latin typeface="Calibri" pitchFamily="-112" charset="0"/>
              </a:rPr>
              <a:t>KEK type1</a:t>
            </a:r>
            <a:endParaRPr lang="ja-JP" altLang="en-US" sz="1600" b="1" dirty="0">
              <a:solidFill>
                <a:srgbClr val="FF0000"/>
              </a:solidFill>
              <a:latin typeface="Calibri" pitchFamily="-112" charset="0"/>
            </a:endParaRPr>
          </a:p>
        </p:txBody>
      </p:sp>
      <p:sp>
        <p:nvSpPr>
          <p:cNvPr id="42002" name="テキスト ボックス 24"/>
          <p:cNvSpPr txBox="1">
            <a:spLocks noChangeArrowheads="1"/>
          </p:cNvSpPr>
          <p:nvPr/>
        </p:nvSpPr>
        <p:spPr bwMode="auto">
          <a:xfrm>
            <a:off x="8208963" y="4900612"/>
            <a:ext cx="784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303BD"/>
                </a:solidFill>
                <a:latin typeface="Calibri" pitchFamily="-112" charset="0"/>
              </a:rPr>
              <a:t>End Cap</a:t>
            </a:r>
            <a:endParaRPr lang="ja-JP" altLang="en-US" sz="1400" b="1" dirty="0">
              <a:solidFill>
                <a:srgbClr val="0303BD"/>
              </a:solidFill>
              <a:latin typeface="Calibri" pitchFamily="-112" charset="0"/>
            </a:endParaRPr>
          </a:p>
        </p:txBody>
      </p:sp>
      <p:sp>
        <p:nvSpPr>
          <p:cNvPr id="42003" name="テキスト ボックス 25"/>
          <p:cNvSpPr txBox="1">
            <a:spLocks noChangeArrowheads="1"/>
          </p:cNvSpPr>
          <p:nvPr/>
        </p:nvSpPr>
        <p:spPr bwMode="auto">
          <a:xfrm>
            <a:off x="152400" y="4838700"/>
            <a:ext cx="1285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00090"/>
                </a:solidFill>
                <a:latin typeface="Calibri" pitchFamily="-112" charset="0"/>
              </a:rPr>
              <a:t>Connection to 2K Cold Box</a:t>
            </a:r>
            <a:endParaRPr lang="ja-JP" altLang="en-US" sz="1400" b="1" dirty="0">
              <a:solidFill>
                <a:srgbClr val="000090"/>
              </a:solidFill>
              <a:latin typeface="Calibri" pitchFamily="-112" charset="0"/>
            </a:endParaRPr>
          </a:p>
        </p:txBody>
      </p:sp>
      <p:sp>
        <p:nvSpPr>
          <p:cNvPr id="42015" name="テキスト ボックス 16"/>
          <p:cNvSpPr txBox="1">
            <a:spLocks noChangeArrowheads="1"/>
          </p:cNvSpPr>
          <p:nvPr/>
        </p:nvSpPr>
        <p:spPr bwMode="auto">
          <a:xfrm>
            <a:off x="6643688" y="3076575"/>
            <a:ext cx="1030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  <a:latin typeface="Calibri" pitchFamily="-112" charset="0"/>
              </a:rPr>
              <a:t>KEK-new</a:t>
            </a:r>
            <a:endParaRPr lang="ja-JP" altLang="en-US" b="1">
              <a:solidFill>
                <a:schemeClr val="bg1"/>
              </a:solidFill>
              <a:latin typeface="Calibri" pitchFamily="-112" charset="0"/>
            </a:endParaRP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34" name="テキスト ボックス 23"/>
          <p:cNvSpPr txBox="1">
            <a:spLocks noChangeArrowheads="1"/>
          </p:cNvSpPr>
          <p:nvPr/>
        </p:nvSpPr>
        <p:spPr bwMode="auto">
          <a:xfrm>
            <a:off x="7489452" y="3810000"/>
            <a:ext cx="1043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  <a:latin typeface="Calibri" pitchFamily="-112" charset="0"/>
              </a:rPr>
              <a:t>KEK type2</a:t>
            </a:r>
            <a:endParaRPr lang="ja-JP" altLang="en-US" sz="1600" b="1" dirty="0">
              <a:solidFill>
                <a:srgbClr val="FF0000"/>
              </a:solidFill>
              <a:latin typeface="Calibri" pitchFamily="-112" charset="0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rot="16200000" flipH="1">
            <a:off x="1661319" y="5090319"/>
            <a:ext cx="723900" cy="220662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1928813" y="4838700"/>
            <a:ext cx="882649" cy="723900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rot="5400000">
            <a:off x="3367087" y="5157787"/>
            <a:ext cx="723900" cy="85726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rot="16200000" flipH="1">
            <a:off x="3706018" y="4904581"/>
            <a:ext cx="723901" cy="592136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rot="5400000">
            <a:off x="5491097" y="5157785"/>
            <a:ext cx="723900" cy="85726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rot="16200000" flipH="1">
            <a:off x="5830028" y="4904579"/>
            <a:ext cx="723901" cy="592136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rot="5400000">
            <a:off x="7305608" y="4848288"/>
            <a:ext cx="723904" cy="704720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rot="16200000" flipH="1">
            <a:off x="7657969" y="5200645"/>
            <a:ext cx="723904" cy="1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95542" y="1174750"/>
            <a:ext cx="4585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Realization of ILC Plug-compatibility concept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873426" y="2485807"/>
            <a:ext cx="44827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/>
              <a:t>Assembly: Jan 2010 </a:t>
            </a:r>
            <a:r>
              <a:rPr lang="en-US" altLang="ja-JP" b="1" dirty="0"/>
              <a:t>-</a:t>
            </a:r>
            <a:r>
              <a:rPr lang="en-US" altLang="ja-JP" b="1" dirty="0" smtClean="0"/>
              <a:t> May </a:t>
            </a:r>
            <a:r>
              <a:rPr lang="en-US" altLang="ja-JP" b="1" dirty="0"/>
              <a:t>2010</a:t>
            </a:r>
            <a:endParaRPr lang="en-US" altLang="ja-JP" b="1" dirty="0" smtClean="0"/>
          </a:p>
          <a:p>
            <a:r>
              <a:rPr lang="en-US" altLang="ja-JP" b="1" dirty="0" smtClean="0"/>
              <a:t>Operation: June </a:t>
            </a:r>
            <a:r>
              <a:rPr lang="en-US" altLang="ja-JP" b="1" dirty="0"/>
              <a:t>2010 – December 2010 </a:t>
            </a:r>
            <a:endParaRPr lang="ja-JP" altLang="en-US" b="1" dirty="0"/>
          </a:p>
        </p:txBody>
      </p:sp>
      <p:sp>
        <p:nvSpPr>
          <p:cNvPr id="26" name="正方形/長方形 25"/>
          <p:cNvSpPr/>
          <p:nvPr/>
        </p:nvSpPr>
        <p:spPr>
          <a:xfrm>
            <a:off x="685800" y="2485807"/>
            <a:ext cx="4670419" cy="6463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6092938" y="1756975"/>
            <a:ext cx="2835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1 AES004  27MV/m(VT)</a:t>
            </a:r>
            <a:r>
              <a:rPr lang="en-US" altLang="ja-JP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25?MV/</a:t>
            </a:r>
            <a:r>
              <a:rPr lang="en-US" altLang="ja-JP" sz="1200" dirty="0" err="1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m</a:t>
            </a:r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(HT)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2 ACC011  33MV/m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3 Z-108      31.3MV/m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4 Z-109      30.7MV/m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5 MHI-05    27.1MV/</a:t>
            </a:r>
            <a:r>
              <a:rPr lang="en-US" altLang="ja-JP" sz="1200" dirty="0" err="1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m</a:t>
            </a:r>
            <a:endParaRPr lang="ja-JP" altLang="en-US" sz="1200" dirty="0" smtClean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6 MHI-06    27.7MV/m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7 MHI-07    33.6MV/m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8 MHI-0</a:t>
            </a:r>
            <a:r>
              <a:rPr lang="en-US" altLang="ja-JP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9</a:t>
            </a:r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   27.0MV/m</a:t>
            </a:r>
            <a:endParaRPr kumimoji="1" lang="ja-JP" altLang="en-US" sz="1200" dirty="0"/>
          </a:p>
        </p:txBody>
      </p:sp>
      <p:sp>
        <p:nvSpPr>
          <p:cNvPr id="28" name="正方形/長方形 27"/>
          <p:cNvSpPr/>
          <p:nvPr/>
        </p:nvSpPr>
        <p:spPr>
          <a:xfrm>
            <a:off x="6092938" y="1756976"/>
            <a:ext cx="2730318" cy="156966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S1G-KEK-cavity-0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2" y="0"/>
            <a:ext cx="91151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561975"/>
          </a:xfrm>
        </p:spPr>
        <p:txBody>
          <a:bodyPr/>
          <a:lstStyle/>
          <a:p>
            <a:r>
              <a:rPr lang="en-US" altLang="ja-JP" sz="2400" b="1" dirty="0" smtClean="0">
                <a:latin typeface="Helvetica"/>
                <a:cs typeface="Helvetica"/>
              </a:rPr>
              <a:t>Cavities assembly for Cryomodule C</a:t>
            </a:r>
            <a:endParaRPr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534400" cy="8382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None/>
            </a:pPr>
            <a:r>
              <a:rPr lang="en-US" altLang="ja-JP" sz="1600" b="1" dirty="0" smtClean="0">
                <a:latin typeface="Helvetica"/>
                <a:cs typeface="Helvetica"/>
              </a:rPr>
              <a:t>Two cavities from FNAL, two cavities from DESY, 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ja-JP" sz="1600" b="1" dirty="0" smtClean="0">
                <a:latin typeface="Helvetica"/>
                <a:cs typeface="Helvetica"/>
              </a:rPr>
              <a:t>FNAL, DESY team assembled 4 cavities, INFN, FNAL team installed blade tuners and </a:t>
            </a:r>
            <a:r>
              <a:rPr lang="en-US" altLang="ja-JP" sz="1600" b="1" dirty="0" err="1" smtClean="0">
                <a:latin typeface="Helvetica"/>
                <a:cs typeface="Helvetica"/>
              </a:rPr>
              <a:t>Saclay</a:t>
            </a:r>
            <a:r>
              <a:rPr lang="en-US" altLang="ja-JP" sz="1600" b="1" dirty="0" smtClean="0">
                <a:latin typeface="Helvetica"/>
                <a:cs typeface="Helvetica"/>
              </a:rPr>
              <a:t> tuners.</a:t>
            </a:r>
            <a:endParaRPr lang="ja-JP" altLang="en-US" sz="1600" b="1" dirty="0" smtClean="0">
              <a:latin typeface="Helvetica"/>
              <a:cs typeface="Helvetica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447800" y="5904636"/>
            <a:ext cx="2527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cavity connection in clean room </a:t>
            </a:r>
          </a:p>
          <a:p>
            <a:r>
              <a:rPr lang="en-US" altLang="ja-JP" sz="1200" b="1" dirty="0" smtClean="0">
                <a:latin typeface="Helvetica"/>
                <a:cs typeface="Helvetica"/>
              </a:rPr>
              <a:t>for module installation</a:t>
            </a:r>
            <a:endParaRPr lang="ja-JP" altLang="en-US" sz="1200" b="1" dirty="0">
              <a:latin typeface="Helvetica"/>
              <a:cs typeface="Helvetica"/>
            </a:endParaRPr>
          </a:p>
        </p:txBody>
      </p:sp>
      <p:pic>
        <p:nvPicPr>
          <p:cNvPr id="19461" name="図 15" descr="20100209Di-00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828800"/>
            <a:ext cx="27686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図 16" descr="20100117Di-00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828800"/>
            <a:ext cx="27686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036332" y="5904636"/>
            <a:ext cx="3266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Tuner installation for FNAL, DESY cavities</a:t>
            </a:r>
          </a:p>
          <a:p>
            <a:r>
              <a:rPr lang="en-US" altLang="ja-JP" sz="1200" b="1" dirty="0" smtClean="0">
                <a:latin typeface="Helvetica"/>
                <a:cs typeface="Helvetica"/>
              </a:rPr>
              <a:t>at outside of clean</a:t>
            </a:r>
            <a:r>
              <a:rPr lang="en-US" altLang="ja-JP" sz="1200" b="1" dirty="0">
                <a:latin typeface="Helvetica"/>
                <a:cs typeface="Helvetica"/>
              </a:rPr>
              <a:t> </a:t>
            </a:r>
            <a:r>
              <a:rPr lang="en-US" altLang="ja-JP" sz="1200" b="1" dirty="0" smtClean="0">
                <a:latin typeface="Helvetica"/>
                <a:cs typeface="Helvetica"/>
              </a:rPr>
              <a:t>room</a:t>
            </a:r>
            <a:endParaRPr lang="ja-JP" altLang="en-US" sz="1200" b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5500" y="5567570"/>
            <a:ext cx="210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FNAL, DESY team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7552" y="5535304"/>
            <a:ext cx="20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INFN, FNAL team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797800" y="5181361"/>
            <a:ext cx="1218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latin typeface="Helvetica"/>
                <a:cs typeface="Helvetica"/>
              </a:rPr>
              <a:t>Carlo </a:t>
            </a:r>
            <a:r>
              <a:rPr kumimoji="1" lang="en-US" altLang="ja-JP" sz="1000" dirty="0" err="1" smtClean="0">
                <a:latin typeface="Helvetica"/>
                <a:cs typeface="Helvetica"/>
              </a:rPr>
              <a:t>Pagani</a:t>
            </a:r>
            <a:endParaRPr kumimoji="1" lang="en-US" altLang="ja-JP" sz="1000" dirty="0" smtClean="0">
              <a:latin typeface="Helvetica"/>
              <a:cs typeface="Helvetica"/>
            </a:endParaRPr>
          </a:p>
          <a:p>
            <a:r>
              <a:rPr lang="en-US" altLang="ja-JP" sz="1000" dirty="0" smtClean="0">
                <a:latin typeface="Helvetica"/>
                <a:cs typeface="Helvetica"/>
              </a:rPr>
              <a:t>Angelo </a:t>
            </a:r>
            <a:r>
              <a:rPr lang="en-US" altLang="ja-JP" sz="1000" dirty="0" err="1" smtClean="0">
                <a:latin typeface="Helvetica"/>
                <a:cs typeface="Helvetica"/>
              </a:rPr>
              <a:t>Bosoti</a:t>
            </a:r>
            <a:endParaRPr lang="en-US" altLang="ja-JP" sz="1000" dirty="0" smtClean="0">
              <a:latin typeface="Helvetica"/>
              <a:cs typeface="Helvetica"/>
            </a:endParaRPr>
          </a:p>
          <a:p>
            <a:r>
              <a:rPr kumimoji="1" lang="en-US" altLang="ja-JP" sz="1000" dirty="0" smtClean="0">
                <a:latin typeface="Helvetica"/>
                <a:cs typeface="Helvetica"/>
              </a:rPr>
              <a:t>Rocco </a:t>
            </a:r>
            <a:r>
              <a:rPr kumimoji="1" lang="en-US" altLang="ja-JP" sz="1000" dirty="0" err="1" smtClean="0">
                <a:latin typeface="Helvetica"/>
                <a:cs typeface="Helvetica"/>
              </a:rPr>
              <a:t>Pararella</a:t>
            </a:r>
            <a:endParaRPr kumimoji="1" lang="en-US" altLang="ja-JP" sz="1000" dirty="0" smtClean="0">
              <a:latin typeface="Helvetica"/>
              <a:cs typeface="Helvetica"/>
            </a:endParaRPr>
          </a:p>
          <a:p>
            <a:r>
              <a:rPr lang="en-US" altLang="ja-JP" sz="1000" dirty="0" smtClean="0">
                <a:latin typeface="Helvetica"/>
                <a:cs typeface="Helvetica"/>
              </a:rPr>
              <a:t>Serena </a:t>
            </a:r>
            <a:r>
              <a:rPr lang="en-US" altLang="ja-JP" sz="1000" dirty="0" err="1" smtClean="0">
                <a:latin typeface="Helvetica"/>
                <a:cs typeface="Helvetica"/>
              </a:rPr>
              <a:t>Barbanotti</a:t>
            </a:r>
            <a:endParaRPr kumimoji="1" lang="ja-JP" altLang="en-US" sz="1000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185" y="5104417"/>
            <a:ext cx="13465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latin typeface="Helvetica"/>
                <a:cs typeface="Helvetica"/>
              </a:rPr>
              <a:t>Tug </a:t>
            </a:r>
            <a:r>
              <a:rPr kumimoji="1" lang="en-US" altLang="ja-JP" sz="1000" dirty="0" err="1" smtClean="0">
                <a:latin typeface="Helvetica"/>
                <a:cs typeface="Helvetica"/>
              </a:rPr>
              <a:t>Arkan</a:t>
            </a:r>
            <a:endParaRPr kumimoji="1" lang="en-US" altLang="ja-JP" sz="1000" dirty="0" smtClean="0">
              <a:latin typeface="Helvetica"/>
              <a:cs typeface="Helvetica"/>
            </a:endParaRPr>
          </a:p>
          <a:p>
            <a:r>
              <a:rPr lang="en-US" altLang="ja-JP" sz="1000" dirty="0" smtClean="0">
                <a:latin typeface="Helvetica"/>
                <a:cs typeface="Helvetica"/>
              </a:rPr>
              <a:t>Brian Smith</a:t>
            </a:r>
          </a:p>
          <a:p>
            <a:r>
              <a:rPr lang="en-US" altLang="ja-JP" sz="1000" dirty="0" smtClean="0">
                <a:latin typeface="Helvetica"/>
                <a:cs typeface="Helvetica"/>
              </a:rPr>
              <a:t>Marco </a:t>
            </a:r>
            <a:r>
              <a:rPr lang="en-US" altLang="ja-JP" sz="1000" dirty="0" err="1" smtClean="0">
                <a:latin typeface="Helvetica"/>
                <a:cs typeface="Helvetica"/>
              </a:rPr>
              <a:t>Battistoni</a:t>
            </a:r>
            <a:endParaRPr lang="en-US" altLang="ja-JP" sz="1000" dirty="0" smtClean="0">
              <a:latin typeface="Helvetica"/>
              <a:cs typeface="Helvetica"/>
            </a:endParaRPr>
          </a:p>
          <a:p>
            <a:r>
              <a:rPr lang="en-US" altLang="ja-JP" sz="1000" dirty="0" smtClean="0">
                <a:latin typeface="Helvetica"/>
                <a:cs typeface="Helvetica"/>
              </a:rPr>
              <a:t>Manuela </a:t>
            </a:r>
            <a:r>
              <a:rPr lang="en-US" altLang="ja-JP" sz="1000" dirty="0" err="1" smtClean="0">
                <a:latin typeface="Helvetica"/>
                <a:cs typeface="Helvetica"/>
              </a:rPr>
              <a:t>Schmoekel</a:t>
            </a:r>
            <a:endParaRPr lang="en-US" altLang="ja-JP" sz="1000" dirty="0" smtClean="0">
              <a:latin typeface="Helvetica"/>
              <a:cs typeface="Helvetica"/>
            </a:endParaRPr>
          </a:p>
          <a:p>
            <a:r>
              <a:rPr lang="en-US" altLang="ja-JP" sz="1000" dirty="0" smtClean="0">
                <a:latin typeface="Helvetica"/>
                <a:cs typeface="Helvetica"/>
              </a:rPr>
              <a:t>Patrick Schilling</a:t>
            </a:r>
          </a:p>
          <a:p>
            <a:endParaRPr kumimoji="1" lang="ja-JP" altLang="en-US" sz="1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00025"/>
            <a:ext cx="8763000" cy="561975"/>
          </a:xfrm>
        </p:spPr>
        <p:txBody>
          <a:bodyPr>
            <a:normAutofit/>
          </a:bodyPr>
          <a:lstStyle/>
          <a:p>
            <a:r>
              <a:rPr lang="en-US" altLang="ja-JP" sz="2400" b="1" dirty="0" smtClean="0">
                <a:latin typeface="Helvetica"/>
                <a:cs typeface="Helvetica"/>
              </a:rPr>
              <a:t>Finish Cryomodule assembly, start cryomodule cool-down</a:t>
            </a:r>
            <a:endParaRPr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143000" y="6428601"/>
            <a:ext cx="2493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Cavity low-power measurement</a:t>
            </a:r>
            <a:endParaRPr lang="ja-JP" altLang="en-US" sz="1200" b="1" dirty="0">
              <a:latin typeface="Helvetica"/>
              <a:cs typeface="Helvetic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48499" y="6382434"/>
            <a:ext cx="42267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collaboration measurement with INFN/FNAL </a:t>
            </a:r>
            <a:r>
              <a:rPr lang="en-US" altLang="ja-JP" sz="1200" b="1" dirty="0" smtClean="0">
                <a:latin typeface="Helvetica"/>
                <a:cs typeface="Helvetica"/>
              </a:rPr>
              <a:t>researcher</a:t>
            </a:r>
            <a:endParaRPr lang="ja-JP" altLang="en-US" sz="1200" b="1" dirty="0">
              <a:latin typeface="Helvetica"/>
              <a:cs typeface="Helvetica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pic>
        <p:nvPicPr>
          <p:cNvPr id="16" name="図 15" descr="20100318Di-02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914400"/>
            <a:ext cx="3721179" cy="2480786"/>
          </a:xfrm>
          <a:prstGeom prst="rect">
            <a:avLst/>
          </a:prstGeom>
        </p:spPr>
      </p:pic>
      <p:pic>
        <p:nvPicPr>
          <p:cNvPr id="17" name="図 16" descr="20100319Di-00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14400"/>
            <a:ext cx="3721179" cy="2480786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24834" y="3395186"/>
            <a:ext cx="37735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Denis </a:t>
            </a:r>
            <a:r>
              <a:rPr lang="en-US" altLang="ja-JP" sz="1200" b="1" dirty="0" err="1" smtClean="0">
                <a:latin typeface="Helvetica"/>
                <a:cs typeface="Helvetica"/>
              </a:rPr>
              <a:t>Kostin</a:t>
            </a:r>
            <a:r>
              <a:rPr lang="en-US" altLang="ja-JP" sz="1200" b="1" dirty="0" smtClean="0">
                <a:latin typeface="Helvetica"/>
                <a:cs typeface="Helvetica"/>
              </a:rPr>
              <a:t> from DESY attached warm couplers</a:t>
            </a:r>
            <a:endParaRPr lang="ja-JP" altLang="en-US" sz="1200" b="1" dirty="0">
              <a:latin typeface="Helvetica"/>
              <a:cs typeface="Helvetica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029200" y="3395186"/>
            <a:ext cx="35712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Waveguides were installed into warm couplers</a:t>
            </a:r>
            <a:endParaRPr lang="ja-JP" altLang="en-US" sz="1200" b="1" dirty="0">
              <a:latin typeface="Helvetica"/>
              <a:cs typeface="Helvetica"/>
            </a:endParaRPr>
          </a:p>
        </p:txBody>
      </p:sp>
      <p:pic>
        <p:nvPicPr>
          <p:cNvPr id="14" name="図 13" descr="20100622Di-00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34" y="3973838"/>
            <a:ext cx="3682144" cy="2454763"/>
          </a:xfrm>
          <a:prstGeom prst="rect">
            <a:avLst/>
          </a:prstGeom>
        </p:spPr>
      </p:pic>
      <p:pic>
        <p:nvPicPr>
          <p:cNvPr id="20" name="図 19" descr="20100706Di-03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973838"/>
            <a:ext cx="3612894" cy="2408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3998</TotalTime>
  <Words>2089</Words>
  <Application>Microsoft Macintosh PowerPoint</Application>
  <PresentationFormat>画面に合わせる (4:3)</PresentationFormat>
  <Paragraphs>362</Paragraphs>
  <Slides>36</Slides>
  <Notes>1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リンクの設定</vt:lpstr>
      </vt:variant>
      <vt:variant>
        <vt:i4>2</vt:i4>
      </vt:variant>
      <vt:variant>
        <vt:lpstr>スライド タイトル</vt:lpstr>
      </vt:variant>
      <vt:variant>
        <vt:i4>36</vt:i4>
      </vt:variant>
    </vt:vector>
  </HeadingPairs>
  <TitlesOfParts>
    <vt:vector size="39" baseType="lpstr">
      <vt:lpstr>Office テーマ</vt:lpstr>
      <vt:lpstr>???</vt:lpstr>
      <vt:lpstr>???</vt:lpstr>
      <vt:lpstr>超伝導RF試験施設KEK-STFの開発状況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Cavities assembly for Cryomodule C</vt:lpstr>
      <vt:lpstr>Finish Cryomodule assembly, start cryomodule cool-down</vt:lpstr>
      <vt:lpstr>WG Layout for S1 Global Cryomodule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Photocathode RF gun will supply beam into Cryomodules </vt:lpstr>
      <vt:lpstr>スライド 20</vt:lpstr>
      <vt:lpstr>スライド 21</vt:lpstr>
      <vt:lpstr>スライド 22</vt:lpstr>
      <vt:lpstr>スライド 23</vt:lpstr>
      <vt:lpstr>スライド 24</vt:lpstr>
      <vt:lpstr>R&amp;D Place in KEK Refurbishment of ‘P.S. energy center’ building was completed.</vt:lpstr>
      <vt:lpstr>Pilot plant clean room</vt:lpstr>
      <vt:lpstr>スライド 27</vt:lpstr>
      <vt:lpstr>EBW R&amp;D &amp; Press R&amp;D was started 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</vt:vector>
  </TitlesOfParts>
  <Company>KEK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ILC超伝導加速システム ILCとSTFの開発状況</dc:title>
  <dc:creator>早野 仁司</dc:creator>
  <cp:lastModifiedBy>早野 仁司</cp:lastModifiedBy>
  <cp:revision>126</cp:revision>
  <dcterms:created xsi:type="dcterms:W3CDTF">2010-07-12T09:26:49Z</dcterms:created>
  <dcterms:modified xsi:type="dcterms:W3CDTF">2010-07-12T10:00:30Z</dcterms:modified>
</cp:coreProperties>
</file>