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wmf" ContentType="image/x-wmf"/>
  <Override PartName="/ppt/slides/slide25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34.xml" ContentType="application/vnd.openxmlformats-officedocument.presentationml.slide+xml"/>
  <Default Extension="pict" ContentType="image/pict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3.xml" ContentType="application/vnd.openxmlformats-officedocument.presentationml.slide+xml"/>
  <Override PartName="/ppt/presProps.xml" ContentType="application/vnd.openxmlformats-officedocument.presentationml.presProps+xml"/>
  <Default Extension="jpeg" ContentType="image/jpeg"/>
  <Default Extension="vml" ContentType="application/vnd.openxmlformats-officedocument.vmlDrawing"/>
  <Override PartName="/ppt/commentAuthors.xml" ContentType="application/vnd.openxmlformats-officedocument.presentationml.commentAuthors+xml"/>
  <Override PartName="/ppt/slides/slide3.xml" ContentType="application/vnd.openxmlformats-officedocument.presentationml.slide+xml"/>
  <Override PartName="/ppt/slides/slide4.xml" ContentType="application/vnd.openxmlformats-officedocument.presentationml.slide+xml"/>
  <Default Extension="png" ContentType="image/png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Default Extension="tiff" ContentType="image/tiff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Default Extension="pdf" ContentType="application/pdf"/>
  <Override PartName="/ppt/slideLayouts/slideLayout12.xml" ContentType="application/vnd.openxmlformats-officedocument.presentationml.slideLayout+xml"/>
  <Override PartName="/ppt/slides/slide19.xml" ContentType="application/vnd.openxmlformats-officedocument.presentationml.slide+xml"/>
  <Override PartName="/ppt/slides/slide12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notesMasterIdLst>
    <p:notesMasterId r:id="rId38"/>
  </p:notesMasterIdLst>
  <p:sldIdLst>
    <p:sldId id="256" r:id="rId2"/>
    <p:sldId id="257" r:id="rId3"/>
    <p:sldId id="362" r:id="rId4"/>
    <p:sldId id="374" r:id="rId5"/>
    <p:sldId id="291" r:id="rId6"/>
    <p:sldId id="292" r:id="rId7"/>
    <p:sldId id="294" r:id="rId8"/>
    <p:sldId id="387" r:id="rId9"/>
    <p:sldId id="388" r:id="rId10"/>
    <p:sldId id="389" r:id="rId11"/>
    <p:sldId id="416" r:id="rId12"/>
    <p:sldId id="390" r:id="rId13"/>
    <p:sldId id="295" r:id="rId14"/>
    <p:sldId id="296" r:id="rId15"/>
    <p:sldId id="393" r:id="rId16"/>
    <p:sldId id="366" r:id="rId17"/>
    <p:sldId id="298" r:id="rId18"/>
    <p:sldId id="367" r:id="rId19"/>
    <p:sldId id="395" r:id="rId20"/>
    <p:sldId id="369" r:id="rId21"/>
    <p:sldId id="370" r:id="rId22"/>
    <p:sldId id="371" r:id="rId23"/>
    <p:sldId id="302" r:id="rId24"/>
    <p:sldId id="346" r:id="rId25"/>
    <p:sldId id="401" r:id="rId26"/>
    <p:sldId id="402" r:id="rId27"/>
    <p:sldId id="403" r:id="rId28"/>
    <p:sldId id="410" r:id="rId29"/>
    <p:sldId id="408" r:id="rId30"/>
    <p:sldId id="377" r:id="rId31"/>
    <p:sldId id="379" r:id="rId32"/>
    <p:sldId id="381" r:id="rId33"/>
    <p:sldId id="317" r:id="rId34"/>
    <p:sldId id="351" r:id="rId35"/>
    <p:sldId id="413" r:id="rId36"/>
    <p:sldId id="414" r:id="rId37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mAuthor id="0" name="Seiya Yamaguchi" initials="SY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9457" autoAdjust="0"/>
  </p:normalViewPr>
  <p:slideViewPr>
    <p:cSldViewPr snapToObjects="1">
      <p:cViewPr>
        <p:scale>
          <a:sx n="100" d="100"/>
          <a:sy n="100" d="100"/>
        </p:scale>
        <p:origin x="-2600" y="-14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5" Type="http://schemas.openxmlformats.org/officeDocument/2006/relationships/slide" Target="slides/slide34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39" Type="http://schemas.openxmlformats.org/officeDocument/2006/relationships/printerSettings" Target="printerSettings/printerSettings1.bin"/><Relationship Id="rId40" Type="http://schemas.openxmlformats.org/officeDocument/2006/relationships/commentAuthors" Target="commentAuthors.xml"/><Relationship Id="rId7" Type="http://schemas.openxmlformats.org/officeDocument/2006/relationships/slide" Target="slides/slide6.xml"/><Relationship Id="rId36" Type="http://schemas.openxmlformats.org/officeDocument/2006/relationships/slide" Target="slides/slide35.xml"/><Relationship Id="rId4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42" Type="http://schemas.openxmlformats.org/officeDocument/2006/relationships/viewProps" Target="viewProps.xml"/><Relationship Id="rId29" Type="http://schemas.openxmlformats.org/officeDocument/2006/relationships/slide" Target="slides/slide28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4" Type="http://schemas.openxmlformats.org/officeDocument/2006/relationships/tableStyles" Target="tableStyles.xml"/><Relationship Id="rId4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38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ict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ict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8B4B2C-1078-1F46-96D0-9176DA2BA98A}" type="datetimeFigureOut">
              <a:rPr lang="ja-JP" altLang="en-US" smtClean="0"/>
              <a:pPr/>
              <a:t>10.7.12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A75966-D7C9-F349-AF77-8B79D723BA96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389E06-74B4-C147-92DD-CD3BF7F59418}" type="slidenum">
              <a:rPr lang="en-US" altLang="ja-JP"/>
              <a:pPr/>
              <a:t>23</a:t>
            </a:fld>
            <a:endParaRPr lang="en-US" altLang="ja-JP"/>
          </a:p>
        </p:txBody>
      </p:sp>
      <p:sp>
        <p:nvSpPr>
          <p:cNvPr id="23449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44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1508-603B-384A-9DE2-ADF1CF143832}" type="datetimeFigureOut">
              <a:rPr lang="ja-JP" altLang="en-US" smtClean="0"/>
              <a:pPr/>
              <a:t>10.7.12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ED41D-2058-B64E-BCCF-D9817EF3EB9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1508-603B-384A-9DE2-ADF1CF143832}" type="datetimeFigureOut">
              <a:rPr lang="ja-JP" altLang="en-US" smtClean="0"/>
              <a:pPr/>
              <a:t>10.7.12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ED41D-2058-B64E-BCCF-D9817EF3EB9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1508-603B-384A-9DE2-ADF1CF143832}" type="datetimeFigureOut">
              <a:rPr lang="ja-JP" altLang="en-US" smtClean="0"/>
              <a:pPr/>
              <a:t>10.7.12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ED41D-2058-B64E-BCCF-D9817EF3EB9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AndTwoObj">
  <p:cSld name="タイトル、コンテンツ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6" name="日付プレースホルダ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フッター プレースホルダ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8" name="スライド番号プレースホルダ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fld id="{D03CBBF2-5021-DF49-A7D4-24EFE37080ED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1508-603B-384A-9DE2-ADF1CF143832}" type="datetimeFigureOut">
              <a:rPr lang="ja-JP" altLang="en-US" smtClean="0"/>
              <a:pPr/>
              <a:t>10.7.12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ED41D-2058-B64E-BCCF-D9817EF3EB9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1508-603B-384A-9DE2-ADF1CF143832}" type="datetimeFigureOut">
              <a:rPr lang="ja-JP" altLang="en-US" smtClean="0"/>
              <a:pPr/>
              <a:t>10.7.12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ED41D-2058-B64E-BCCF-D9817EF3EB9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1508-603B-384A-9DE2-ADF1CF143832}" type="datetimeFigureOut">
              <a:rPr lang="ja-JP" altLang="en-US" smtClean="0"/>
              <a:pPr/>
              <a:t>10.7.12</a:t>
            </a:fld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ED41D-2058-B64E-BCCF-D9817EF3EB9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1508-603B-384A-9DE2-ADF1CF143832}" type="datetimeFigureOut">
              <a:rPr lang="ja-JP" altLang="en-US" smtClean="0"/>
              <a:pPr/>
              <a:t>10.7.12</a:t>
            </a:fld>
            <a:endParaRPr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ED41D-2058-B64E-BCCF-D9817EF3EB9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1508-603B-384A-9DE2-ADF1CF143832}" type="datetimeFigureOut">
              <a:rPr lang="ja-JP" altLang="en-US" smtClean="0"/>
              <a:pPr/>
              <a:t>10.7.12</a:t>
            </a:fld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ED41D-2058-B64E-BCCF-D9817EF3EB9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1508-603B-384A-9DE2-ADF1CF143832}" type="datetimeFigureOut">
              <a:rPr lang="ja-JP" altLang="en-US" smtClean="0"/>
              <a:pPr/>
              <a:t>10.7.12</a:t>
            </a:fld>
            <a:endParaRPr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ED41D-2058-B64E-BCCF-D9817EF3EB9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1508-603B-384A-9DE2-ADF1CF143832}" type="datetimeFigureOut">
              <a:rPr lang="ja-JP" altLang="en-US" smtClean="0"/>
              <a:pPr/>
              <a:t>10.7.12</a:t>
            </a:fld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ED41D-2058-B64E-BCCF-D9817EF3EB9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41508-603B-384A-9DE2-ADF1CF143832}" type="datetimeFigureOut">
              <a:rPr lang="ja-JP" altLang="en-US" smtClean="0"/>
              <a:pPr/>
              <a:t>10.7.12</a:t>
            </a:fld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ED41D-2058-B64E-BCCF-D9817EF3EB9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41508-603B-384A-9DE2-ADF1CF143832}" type="datetimeFigureOut">
              <a:rPr lang="ja-JP" altLang="en-US" smtClean="0"/>
              <a:pPr/>
              <a:t>10.7.12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6ED41D-2058-B64E-BCCF-D9817EF3EB9F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  <p:sldLayoutId r:id="rId12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3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3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3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3" Type="http://schemas.openxmlformats.org/officeDocument/2006/relationships/image" Target="../media/image22.tif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25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3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3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wmf"/><Relationship Id="rId3" Type="http://schemas.openxmlformats.org/officeDocument/2006/relationships/image" Target="../media/image33.pdf"/><Relationship Id="rId5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8.jpe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6.wmf"/><Relationship Id="rId3" Type="http://schemas.openxmlformats.org/officeDocument/2006/relationships/image" Target="../media/image37.jpeg"/><Relationship Id="rId5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2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4.xml"/><Relationship Id="rId3" Type="http://schemas.openxmlformats.org/officeDocument/2006/relationships/image" Target="../media/image41.emf"/><Relationship Id="rId5" Type="http://schemas.openxmlformats.org/officeDocument/2006/relationships/oleObject" Target="???" TargetMode="Externa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jpeg"/><Relationship Id="rId3" Type="http://schemas.openxmlformats.org/officeDocument/2006/relationships/image" Target="../media/image44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df"/><Relationship Id="rId4" Type="http://schemas.openxmlformats.org/officeDocument/2006/relationships/image" Target="../media/image48.png"/><Relationship Id="rId5" Type="http://schemas.openxmlformats.org/officeDocument/2006/relationships/image" Target="../media/image49.png"/><Relationship Id="rId7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jpeg"/><Relationship Id="rId9" Type="http://schemas.openxmlformats.org/officeDocument/2006/relationships/image" Target="../media/image53.png"/><Relationship Id="rId3" Type="http://schemas.openxmlformats.org/officeDocument/2006/relationships/image" Target="../media/image47.tiff"/><Relationship Id="rId6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4.jpeg"/><Relationship Id="rId3" Type="http://schemas.openxmlformats.org/officeDocument/2006/relationships/image" Target="../media/image55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7.jpeg"/><Relationship Id="rId3" Type="http://schemas.openxmlformats.org/officeDocument/2006/relationships/image" Target="../media/image58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image" Target="../media/image6.pn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jpeg"/><Relationship Id="rId5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3" Type="http://schemas.openxmlformats.org/officeDocument/2006/relationships/oleObject" Target="???" TargetMode="Externa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3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Relationship Id="rId5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1470025"/>
          </a:xfrm>
        </p:spPr>
        <p:txBody>
          <a:bodyPr>
            <a:normAutofit/>
          </a:bodyPr>
          <a:lstStyle/>
          <a:p>
            <a:r>
              <a:rPr lang="ja-JP" altLang="en-US" sz="3200" dirty="0" smtClean="0"/>
              <a:t>超伝導</a:t>
            </a:r>
            <a:r>
              <a:rPr lang="en-US" altLang="ja-JP" sz="3200" dirty="0" smtClean="0"/>
              <a:t>RF</a:t>
            </a:r>
            <a:r>
              <a:rPr lang="ja-JP" altLang="en-US" sz="3200" dirty="0" smtClean="0"/>
              <a:t>試験施設</a:t>
            </a:r>
            <a:r>
              <a:rPr lang="en-US" altLang="ja-JP" sz="3200" dirty="0" smtClean="0"/>
              <a:t>KEK-STF</a:t>
            </a:r>
            <a:r>
              <a:rPr lang="ja-JP" altLang="en-US" sz="3200" dirty="0" smtClean="0"/>
              <a:t>の開発状況</a:t>
            </a:r>
            <a:endParaRPr lang="ja-JP" altLang="en-US" sz="32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267200"/>
            <a:ext cx="6400800" cy="762000"/>
          </a:xfrm>
        </p:spPr>
        <p:txBody>
          <a:bodyPr/>
          <a:lstStyle/>
          <a:p>
            <a:r>
              <a:rPr lang="en-US" altLang="ja-JP" dirty="0" smtClean="0"/>
              <a:t>H. Hayano 07122010</a:t>
            </a:r>
            <a:endParaRPr lang="ja-JP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GB"/>
              <a:t>25/12/2009</a:t>
            </a:r>
            <a:endParaRPr lang="en-GB" altLang="ja-JP"/>
          </a:p>
        </p:txBody>
      </p:sp>
      <p:pic>
        <p:nvPicPr>
          <p:cNvPr id="11162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8900" y="762000"/>
            <a:ext cx="7632700" cy="517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16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71909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altLang="ja-JP" sz="3200" b="1" dirty="0" smtClean="0">
                <a:latin typeface="Helvetica"/>
                <a:ea typeface="Arial Unicode MS" pitchFamily="-60" charset="0"/>
                <a:cs typeface="Helvetica"/>
              </a:rPr>
              <a:t>WG Layout </a:t>
            </a:r>
            <a:r>
              <a:rPr lang="en-US" altLang="ja-JP" sz="3200" b="1" dirty="0">
                <a:latin typeface="Helvetica"/>
                <a:ea typeface="Arial Unicode MS" pitchFamily="-60" charset="0"/>
                <a:cs typeface="Helvetica"/>
              </a:rPr>
              <a:t>for S1 </a:t>
            </a:r>
            <a:r>
              <a:rPr lang="en-US" altLang="ja-JP" sz="3200" b="1" dirty="0" smtClean="0">
                <a:latin typeface="Helvetica"/>
                <a:ea typeface="Arial Unicode MS" pitchFamily="-60" charset="0"/>
                <a:cs typeface="Helvetica"/>
              </a:rPr>
              <a:t>Global </a:t>
            </a:r>
            <a:r>
              <a:rPr lang="en-US" altLang="ja-JP" sz="3200" b="1" dirty="0" err="1" smtClean="0">
                <a:latin typeface="Helvetica"/>
                <a:ea typeface="Arial Unicode MS" pitchFamily="-60" charset="0"/>
                <a:cs typeface="Helvetica"/>
              </a:rPr>
              <a:t>Cryomodule</a:t>
            </a:r>
            <a:endParaRPr lang="en-US" altLang="ja-JP" sz="3200" b="1" dirty="0">
              <a:latin typeface="Helvetica"/>
              <a:ea typeface="Arial Unicode MS" pitchFamily="-60" charset="0"/>
              <a:cs typeface="Helvetic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91200" y="2895600"/>
            <a:ext cx="31103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module-C</a:t>
            </a:r>
          </a:p>
          <a:p>
            <a:r>
              <a:rPr lang="en-US" altLang="ja-JP" dirty="0" smtClean="0"/>
              <a:t>(DESY,FNAL cavities &amp; couplers)</a:t>
            </a:r>
          </a:p>
          <a:p>
            <a:r>
              <a:rPr kumimoji="1" lang="en-US" altLang="ja-JP" dirty="0" smtClean="0"/>
              <a:t>SLAC VTO</a:t>
            </a:r>
            <a:endParaRPr kumimoji="1" lang="ja-JP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186214" y="2057400"/>
            <a:ext cx="14227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module-A</a:t>
            </a:r>
          </a:p>
          <a:p>
            <a:r>
              <a:rPr lang="en-US" altLang="ja-JP" dirty="0" smtClean="0"/>
              <a:t>(KEK cavities)</a:t>
            </a:r>
            <a:endParaRPr kumimoji="1" lang="ja-JP" altLang="en-US" dirty="0"/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pic>
        <p:nvPicPr>
          <p:cNvPr id="12" name="図 11" descr="20100618Di-019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3818930"/>
            <a:ext cx="3886200" cy="2590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5721" y="6413698"/>
            <a:ext cx="18004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 smtClean="0"/>
              <a:t>導波管組立が進行中</a:t>
            </a:r>
            <a:endParaRPr kumimoji="1" lang="ja-JP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#1stati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990600"/>
            <a:ext cx="3936183" cy="2667000"/>
          </a:xfrm>
          <a:prstGeom prst="rect">
            <a:avLst/>
          </a:prstGeom>
        </p:spPr>
      </p:pic>
      <p:pic>
        <p:nvPicPr>
          <p:cNvPr id="3" name="図 2" descr="S1G_tunn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3352800"/>
            <a:ext cx="5943600" cy="3146258"/>
          </a:xfrm>
          <a:prstGeom prst="rect">
            <a:avLst/>
          </a:prstGeom>
        </p:spPr>
      </p:pic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487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/>
                <a:ea typeface="Arial Unicode MS" pitchFamily="-60" charset="0"/>
                <a:cs typeface="Helvetica"/>
              </a:rPr>
              <a:t>DRFS Demonstration at S1 Global Cryomodule test</a:t>
            </a:r>
            <a:endParaRPr kumimoji="1" lang="en-US" altLang="ja-JP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/>
              <a:ea typeface="Arial Unicode MS" pitchFamily="-60" charset="0"/>
              <a:cs typeface="Helvetic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93383" y="1658034"/>
            <a:ext cx="36246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地上部クライストロンギャラリーでの</a:t>
            </a:r>
            <a:endParaRPr kumimoji="1" lang="en-US" altLang="ja-JP" dirty="0" smtClean="0"/>
          </a:p>
          <a:p>
            <a:r>
              <a:rPr kumimoji="1" lang="ja-JP" altLang="en-US" dirty="0" smtClean="0"/>
              <a:t>クライストロン試験運転</a:t>
            </a:r>
            <a:r>
              <a:rPr kumimoji="1" lang="ja-JP" altLang="en-US" dirty="0" smtClean="0"/>
              <a:t>（</a:t>
            </a:r>
            <a:r>
              <a:rPr kumimoji="1" lang="ja-JP" altLang="en-US" dirty="0" smtClean="0"/>
              <a:t>１０</a:t>
            </a:r>
            <a:r>
              <a:rPr kumimoji="1" lang="en-US" altLang="ja-JP" dirty="0" smtClean="0"/>
              <a:t>−</a:t>
            </a:r>
            <a:r>
              <a:rPr kumimoji="1" lang="ja-JP" altLang="en-US" dirty="0" smtClean="0"/>
              <a:t>１１月）</a:t>
            </a:r>
            <a:endParaRPr kumimoji="1" lang="ja-JP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690258" y="5852727"/>
            <a:ext cx="41489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地下トンネルでの</a:t>
            </a:r>
            <a:endParaRPr kumimoji="1" lang="en-US" altLang="ja-JP" dirty="0" smtClean="0"/>
          </a:p>
          <a:p>
            <a:r>
              <a:rPr kumimoji="1" lang="ja-JP" altLang="en-US" dirty="0" smtClean="0"/>
              <a:t>クライオモジュール試験運転</a:t>
            </a:r>
            <a:r>
              <a:rPr kumimoji="1" lang="ja-JP" altLang="en-US" dirty="0" smtClean="0"/>
              <a:t>（</a:t>
            </a:r>
            <a:r>
              <a:rPr lang="ja-JP" altLang="en-US" dirty="0" smtClean="0"/>
              <a:t>１１</a:t>
            </a:r>
            <a:r>
              <a:rPr lang="en-US" altLang="ja-JP" dirty="0" smtClean="0"/>
              <a:t>−</a:t>
            </a:r>
            <a:r>
              <a:rPr kumimoji="1" lang="ja-JP" altLang="en-US" dirty="0" smtClean="0"/>
              <a:t>１２月</a:t>
            </a:r>
            <a:r>
              <a:rPr kumimoji="1" lang="ja-JP" altLang="en-US" dirty="0" smtClean="0"/>
              <a:t>）</a:t>
            </a:r>
            <a:endParaRPr kumimoji="1" lang="ja-JP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773424" y="3888432"/>
            <a:ext cx="39133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 smtClean="0"/>
              <a:t>高圧電源は地上部に置く事になった。</a:t>
            </a:r>
            <a:endParaRPr kumimoji="1" lang="en-US" altLang="ja-JP" sz="1200" dirty="0" smtClean="0"/>
          </a:p>
          <a:p>
            <a:r>
              <a:rPr lang="ja-JP" altLang="en-US" sz="1200" dirty="0" smtClean="0"/>
              <a:t>トンネル内は変調アノード電源、ソレノイド電源、</a:t>
            </a:r>
            <a:r>
              <a:rPr lang="en-US" altLang="ja-JP" sz="1200" dirty="0" smtClean="0"/>
              <a:t>LLRF</a:t>
            </a:r>
            <a:r>
              <a:rPr lang="ja-JP" altLang="en-US" sz="1200" dirty="0" smtClean="0"/>
              <a:t>など。</a:t>
            </a:r>
            <a:endParaRPr kumimoji="1" lang="ja-JP" altLang="en-US" sz="1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正方形/長方形 26"/>
          <p:cNvSpPr/>
          <p:nvPr/>
        </p:nvSpPr>
        <p:spPr>
          <a:xfrm>
            <a:off x="2820989" y="1220788"/>
            <a:ext cx="836611" cy="3275806"/>
          </a:xfrm>
          <a:prstGeom prst="rect">
            <a:avLst/>
          </a:prstGeom>
          <a:solidFill>
            <a:srgbClr val="F7FF1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111867" y="238780"/>
            <a:ext cx="32615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dirty="0" smtClean="0"/>
              <a:t>S1G overall schedule</a:t>
            </a:r>
            <a:endParaRPr kumimoji="1" lang="ja-JP" altLang="en-US" sz="2800" b="1" dirty="0"/>
          </a:p>
        </p:txBody>
      </p:sp>
      <p:cxnSp>
        <p:nvCxnSpPr>
          <p:cNvPr id="5" name="直線コネクタ 4"/>
          <p:cNvCxnSpPr/>
          <p:nvPr/>
        </p:nvCxnSpPr>
        <p:spPr>
          <a:xfrm>
            <a:off x="381000" y="1524000"/>
            <a:ext cx="8534400" cy="1588"/>
          </a:xfrm>
          <a:prstGeom prst="line">
            <a:avLst/>
          </a:prstGeom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/>
          <p:cNvCxnSpPr/>
          <p:nvPr/>
        </p:nvCxnSpPr>
        <p:spPr>
          <a:xfrm rot="5400000">
            <a:off x="190500" y="2857500"/>
            <a:ext cx="3276600" cy="1588"/>
          </a:xfrm>
          <a:prstGeom prst="line">
            <a:avLst/>
          </a:prstGeom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 rot="5400000">
            <a:off x="1181894" y="2857500"/>
            <a:ext cx="3276600" cy="1588"/>
          </a:xfrm>
          <a:prstGeom prst="line">
            <a:avLst/>
          </a:prstGeom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/>
        </p:nvCxnSpPr>
        <p:spPr>
          <a:xfrm rot="5400000">
            <a:off x="2173288" y="2857500"/>
            <a:ext cx="3276600" cy="1588"/>
          </a:xfrm>
          <a:prstGeom prst="line">
            <a:avLst/>
          </a:prstGeom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/>
        </p:nvCxnSpPr>
        <p:spPr>
          <a:xfrm rot="5400000">
            <a:off x="3164682" y="2857500"/>
            <a:ext cx="3276600" cy="1588"/>
          </a:xfrm>
          <a:prstGeom prst="line">
            <a:avLst/>
          </a:prstGeom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 rot="5400000">
            <a:off x="4156076" y="2857500"/>
            <a:ext cx="3276600" cy="1588"/>
          </a:xfrm>
          <a:prstGeom prst="line">
            <a:avLst/>
          </a:prstGeom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 rot="5400000">
            <a:off x="5147470" y="2857500"/>
            <a:ext cx="3276600" cy="1588"/>
          </a:xfrm>
          <a:prstGeom prst="line">
            <a:avLst/>
          </a:prstGeom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/>
          <p:cNvCxnSpPr/>
          <p:nvPr/>
        </p:nvCxnSpPr>
        <p:spPr>
          <a:xfrm rot="5400000">
            <a:off x="5970016" y="2688488"/>
            <a:ext cx="3614460" cy="1752"/>
          </a:xfrm>
          <a:prstGeom prst="line">
            <a:avLst/>
          </a:prstGeom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/>
          <p:cNvCxnSpPr/>
          <p:nvPr/>
        </p:nvCxnSpPr>
        <p:spPr>
          <a:xfrm rot="5400000">
            <a:off x="-799306" y="2857500"/>
            <a:ext cx="3276600" cy="1588"/>
          </a:xfrm>
          <a:prstGeom prst="line">
            <a:avLst/>
          </a:prstGeom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219200" y="118693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6</a:t>
            </a:r>
            <a:endParaRPr kumimoji="1" lang="ja-JP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133600" y="118693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7</a:t>
            </a:r>
            <a:endParaRPr kumimoji="1" lang="ja-JP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198830" y="118693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8</a:t>
            </a:r>
            <a:endParaRPr kumimoji="1" lang="ja-JP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4113230" y="118693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9</a:t>
            </a:r>
            <a:endParaRPr kumimoji="1" lang="ja-JP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086127" y="1186934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10</a:t>
            </a:r>
            <a:endParaRPr kumimoji="1" lang="ja-JP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6000527" y="1186934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11</a:t>
            </a:r>
            <a:endParaRPr kumimoji="1" lang="ja-JP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7124254" y="1186934"/>
            <a:ext cx="41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12</a:t>
            </a:r>
            <a:endParaRPr kumimoji="1" lang="ja-JP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8228030" y="1186934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</a:t>
            </a:r>
            <a:endParaRPr kumimoji="1" lang="ja-JP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3657600" y="882134"/>
            <a:ext cx="652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2010</a:t>
            </a:r>
            <a:endParaRPr kumimoji="1" lang="ja-JP" altLang="en-US" dirty="0"/>
          </a:p>
        </p:txBody>
      </p:sp>
      <p:cxnSp>
        <p:nvCxnSpPr>
          <p:cNvPr id="25" name="直線コネクタ 24"/>
          <p:cNvCxnSpPr/>
          <p:nvPr/>
        </p:nvCxnSpPr>
        <p:spPr>
          <a:xfrm>
            <a:off x="381000" y="1219200"/>
            <a:ext cx="8534400" cy="1588"/>
          </a:xfrm>
          <a:prstGeom prst="line">
            <a:avLst/>
          </a:prstGeom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8077200" y="882134"/>
            <a:ext cx="652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2011</a:t>
            </a:r>
            <a:endParaRPr kumimoji="1" lang="ja-JP" altLang="en-US" dirty="0"/>
          </a:p>
        </p:txBody>
      </p:sp>
      <p:cxnSp>
        <p:nvCxnSpPr>
          <p:cNvPr id="29" name="直線矢印コネクタ 28"/>
          <p:cNvCxnSpPr/>
          <p:nvPr/>
        </p:nvCxnSpPr>
        <p:spPr>
          <a:xfrm>
            <a:off x="381000" y="1981200"/>
            <a:ext cx="45878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73836" y="1704201"/>
            <a:ext cx="16903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/>
              <a:t>cryomodule connection</a:t>
            </a:r>
            <a:endParaRPr kumimoji="1" lang="ja-JP" altLang="en-US" sz="1200" b="1" dirty="0"/>
          </a:p>
        </p:txBody>
      </p:sp>
      <p:cxnSp>
        <p:nvCxnSpPr>
          <p:cNvPr id="32" name="直線矢印コネクタ 31"/>
          <p:cNvCxnSpPr/>
          <p:nvPr/>
        </p:nvCxnSpPr>
        <p:spPr>
          <a:xfrm flipV="1">
            <a:off x="1309185" y="2492515"/>
            <a:ext cx="1318630" cy="8184"/>
          </a:xfrm>
          <a:prstGeom prst="straightConnector1">
            <a:avLst/>
          </a:prstGeom>
          <a:ln w="63500" cap="flat" cmpd="sng" algn="ctr">
            <a:solidFill>
              <a:schemeClr val="accent1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直線矢印コネクタ 32"/>
          <p:cNvCxnSpPr/>
          <p:nvPr/>
        </p:nvCxnSpPr>
        <p:spPr>
          <a:xfrm>
            <a:off x="4819606" y="3477399"/>
            <a:ext cx="2723302" cy="1588"/>
          </a:xfrm>
          <a:prstGeom prst="straightConnector1">
            <a:avLst/>
          </a:prstGeom>
          <a:ln w="63500" cap="flat" cmpd="sng" algn="ctr">
            <a:solidFill>
              <a:schemeClr val="accent1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4047773" y="4063762"/>
            <a:ext cx="142580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/>
              <a:t>Module-C</a:t>
            </a:r>
          </a:p>
          <a:p>
            <a:r>
              <a:rPr kumimoji="1" lang="en-US" altLang="ja-JP" sz="1000" dirty="0" smtClean="0"/>
              <a:t>coupler + cavity process</a:t>
            </a:r>
          </a:p>
          <a:p>
            <a:r>
              <a:rPr lang="en-US" altLang="ja-JP" sz="1000" dirty="0" smtClean="0"/>
              <a:t>(one-by-one)</a:t>
            </a:r>
            <a:endParaRPr kumimoji="1" lang="ja-JP" altLang="en-US" sz="1000" dirty="0"/>
          </a:p>
        </p:txBody>
      </p:sp>
      <p:sp>
        <p:nvSpPr>
          <p:cNvPr id="36" name="TextBox 35"/>
          <p:cNvSpPr txBox="1"/>
          <p:nvPr/>
        </p:nvSpPr>
        <p:spPr>
          <a:xfrm>
            <a:off x="1429695" y="2143034"/>
            <a:ext cx="21519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/>
              <a:t>S1G experiment  term1</a:t>
            </a:r>
            <a:endParaRPr kumimoji="1" lang="ja-JP" altLang="en-US" sz="16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2803031" y="1609635"/>
            <a:ext cx="15059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/>
              <a:t>Cryogenics </a:t>
            </a:r>
          </a:p>
          <a:p>
            <a:r>
              <a:rPr kumimoji="1" lang="en-US" altLang="ja-JP" sz="1200" b="1" dirty="0" smtClean="0"/>
              <a:t>regular maintenance</a:t>
            </a:r>
            <a:endParaRPr kumimoji="1" lang="ja-JP" altLang="en-US" sz="12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5260883" y="3095409"/>
            <a:ext cx="21519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/>
              <a:t>S1G experiment  term2</a:t>
            </a:r>
            <a:endParaRPr kumimoji="1" lang="ja-JP" altLang="en-US" sz="16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4002122" y="3325099"/>
            <a:ext cx="9110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/>
              <a:t>Module-A</a:t>
            </a:r>
          </a:p>
          <a:p>
            <a:r>
              <a:rPr kumimoji="1" lang="en-US" altLang="ja-JP" sz="1000" dirty="0" smtClean="0"/>
              <a:t>coupler+</a:t>
            </a:r>
          </a:p>
          <a:p>
            <a:r>
              <a:rPr kumimoji="1" lang="en-US" altLang="ja-JP" sz="1000" dirty="0" smtClean="0"/>
              <a:t>cavity process</a:t>
            </a:r>
          </a:p>
          <a:p>
            <a:r>
              <a:rPr kumimoji="1" lang="ja-JP" altLang="en-US" sz="1000" dirty="0" smtClean="0"/>
              <a:t>（</a:t>
            </a:r>
            <a:r>
              <a:rPr lang="en-US" altLang="ja-JP" sz="1000" dirty="0" smtClean="0"/>
              <a:t>one-by-one</a:t>
            </a:r>
            <a:r>
              <a:rPr kumimoji="1" lang="ja-JP" altLang="en-US" sz="1000" dirty="0" smtClean="0"/>
              <a:t>）</a:t>
            </a:r>
            <a:endParaRPr kumimoji="1" lang="ja-JP" altLang="en-US" sz="1000" dirty="0"/>
          </a:p>
        </p:txBody>
      </p:sp>
      <p:sp>
        <p:nvSpPr>
          <p:cNvPr id="40" name="TextBox 39"/>
          <p:cNvSpPr txBox="1"/>
          <p:nvPr/>
        </p:nvSpPr>
        <p:spPr>
          <a:xfrm>
            <a:off x="2783001" y="3201988"/>
            <a:ext cx="116068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/>
              <a:t>Module-A</a:t>
            </a:r>
          </a:p>
          <a:p>
            <a:r>
              <a:rPr kumimoji="1" lang="en-US" altLang="ja-JP" sz="1000" dirty="0" smtClean="0"/>
              <a:t>coupler RF process</a:t>
            </a:r>
          </a:p>
          <a:p>
            <a:r>
              <a:rPr kumimoji="1" lang="ja-JP" altLang="en-US" sz="1000" dirty="0" smtClean="0"/>
              <a:t>（</a:t>
            </a:r>
            <a:r>
              <a:rPr lang="en-US" altLang="ja-JP" sz="1000" dirty="0" smtClean="0"/>
              <a:t>one-by-one</a:t>
            </a:r>
            <a:r>
              <a:rPr kumimoji="1" lang="ja-JP" altLang="en-US" sz="1000" dirty="0" smtClean="0"/>
              <a:t>）</a:t>
            </a:r>
            <a:endParaRPr kumimoji="1" lang="ja-JP" altLang="en-US" sz="1000" dirty="0"/>
          </a:p>
        </p:txBody>
      </p:sp>
      <p:sp>
        <p:nvSpPr>
          <p:cNvPr id="43" name="TextBox 42"/>
          <p:cNvSpPr txBox="1"/>
          <p:nvPr/>
        </p:nvSpPr>
        <p:spPr>
          <a:xfrm>
            <a:off x="5310704" y="4617760"/>
            <a:ext cx="29485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/>
              <a:t>11 weeks   S1G main experiment</a:t>
            </a:r>
            <a:endParaRPr kumimoji="1" lang="ja-JP" altLang="en-US" sz="1600" b="1" dirty="0"/>
          </a:p>
        </p:txBody>
      </p:sp>
      <p:cxnSp>
        <p:nvCxnSpPr>
          <p:cNvPr id="46" name="直線矢印コネクタ 45"/>
          <p:cNvCxnSpPr/>
          <p:nvPr/>
        </p:nvCxnSpPr>
        <p:spPr>
          <a:xfrm>
            <a:off x="7542908" y="4132421"/>
            <a:ext cx="534292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7542908" y="3855422"/>
            <a:ext cx="7658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/>
              <a:t>warm-up</a:t>
            </a:r>
            <a:endParaRPr kumimoji="1" lang="ja-JP" altLang="en-US" sz="12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3657600" y="2740322"/>
            <a:ext cx="5469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/>
              <a:t>cool </a:t>
            </a:r>
          </a:p>
          <a:p>
            <a:r>
              <a:rPr kumimoji="1" lang="en-US" altLang="ja-JP" sz="1200" b="1" dirty="0" smtClean="0"/>
              <a:t>down</a:t>
            </a:r>
          </a:p>
          <a:p>
            <a:endParaRPr kumimoji="1" lang="ja-JP" altLang="en-US" sz="1200" b="1" dirty="0"/>
          </a:p>
        </p:txBody>
      </p:sp>
      <p:cxnSp>
        <p:nvCxnSpPr>
          <p:cNvPr id="50" name="直線矢印コネクタ 49"/>
          <p:cNvCxnSpPr/>
          <p:nvPr/>
        </p:nvCxnSpPr>
        <p:spPr>
          <a:xfrm>
            <a:off x="3706820" y="3160286"/>
            <a:ext cx="4977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直線矢印コネクタ 51"/>
          <p:cNvCxnSpPr>
            <a:endCxn id="53" idx="2"/>
          </p:cNvCxnSpPr>
          <p:nvPr/>
        </p:nvCxnSpPr>
        <p:spPr>
          <a:xfrm flipV="1">
            <a:off x="903405" y="2348299"/>
            <a:ext cx="40578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884880" y="2071300"/>
            <a:ext cx="8486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/>
              <a:t>cool down</a:t>
            </a:r>
          </a:p>
          <a:p>
            <a:endParaRPr kumimoji="1" lang="ja-JP" altLang="en-US" sz="12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2779743" y="3909874"/>
            <a:ext cx="116068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/>
              <a:t>Module-C</a:t>
            </a:r>
          </a:p>
          <a:p>
            <a:r>
              <a:rPr kumimoji="1" lang="en-US" altLang="ja-JP" sz="1000" dirty="0" smtClean="0"/>
              <a:t>coupler RF process</a:t>
            </a:r>
          </a:p>
          <a:p>
            <a:r>
              <a:rPr lang="en-US" altLang="ja-JP" sz="1000" dirty="0" smtClean="0"/>
              <a:t>(one-by-one)</a:t>
            </a:r>
            <a:endParaRPr kumimoji="1" lang="ja-JP" altLang="en-US" sz="1000" dirty="0"/>
          </a:p>
        </p:txBody>
      </p:sp>
      <p:sp>
        <p:nvSpPr>
          <p:cNvPr id="45" name="TextBox 44"/>
          <p:cNvSpPr txBox="1"/>
          <p:nvPr/>
        </p:nvSpPr>
        <p:spPr>
          <a:xfrm>
            <a:off x="1928713" y="3158698"/>
            <a:ext cx="10130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>
                <a:solidFill>
                  <a:srgbClr val="FF0000"/>
                </a:solidFill>
              </a:rPr>
              <a:t>heat load meas.</a:t>
            </a:r>
          </a:p>
          <a:p>
            <a:r>
              <a:rPr lang="en-US" altLang="ja-JP" sz="1000" dirty="0" smtClean="0">
                <a:solidFill>
                  <a:srgbClr val="FF0000"/>
                </a:solidFill>
              </a:rPr>
              <a:t>(1week)</a:t>
            </a:r>
            <a:endParaRPr kumimoji="1" lang="ja-JP" altLang="en-US" sz="1000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329198" y="2555657"/>
            <a:ext cx="10699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>
                <a:solidFill>
                  <a:srgbClr val="FF0000"/>
                </a:solidFill>
              </a:rPr>
              <a:t>cavities:</a:t>
            </a:r>
          </a:p>
          <a:p>
            <a:r>
              <a:rPr kumimoji="1" lang="en-US" altLang="ja-JP" sz="1000" dirty="0" smtClean="0">
                <a:solidFill>
                  <a:srgbClr val="FF0000"/>
                </a:solidFill>
              </a:rPr>
              <a:t>low-power</a:t>
            </a:r>
            <a:r>
              <a:rPr lang="en-US" altLang="ja-JP" sz="1000" dirty="0" smtClean="0">
                <a:solidFill>
                  <a:srgbClr val="FF0000"/>
                </a:solidFill>
              </a:rPr>
              <a:t> check</a:t>
            </a:r>
          </a:p>
          <a:p>
            <a:r>
              <a:rPr kumimoji="1" lang="en-US" altLang="ja-JP" sz="1000" dirty="0" smtClean="0">
                <a:solidFill>
                  <a:srgbClr val="FF0000"/>
                </a:solidFill>
              </a:rPr>
              <a:t>(6weeks)</a:t>
            </a:r>
            <a:endParaRPr kumimoji="1" lang="ja-JP" altLang="en-US" sz="1000" dirty="0">
              <a:solidFill>
                <a:srgbClr val="FF0000"/>
              </a:solidFill>
            </a:endParaRPr>
          </a:p>
        </p:txBody>
      </p:sp>
      <p:cxnSp>
        <p:nvCxnSpPr>
          <p:cNvPr id="54" name="直線コネクタ 53"/>
          <p:cNvCxnSpPr/>
          <p:nvPr/>
        </p:nvCxnSpPr>
        <p:spPr>
          <a:xfrm>
            <a:off x="2895600" y="4939099"/>
            <a:ext cx="2188939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6" name="直線コネクタ 55"/>
          <p:cNvCxnSpPr/>
          <p:nvPr/>
        </p:nvCxnSpPr>
        <p:spPr>
          <a:xfrm rot="5400000" flipH="1" flipV="1">
            <a:off x="2789045" y="4832544"/>
            <a:ext cx="213111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7" name="直線コネクタ 56"/>
          <p:cNvCxnSpPr/>
          <p:nvPr/>
        </p:nvCxnSpPr>
        <p:spPr>
          <a:xfrm rot="5400000" flipH="1" flipV="1">
            <a:off x="4978778" y="4833337"/>
            <a:ext cx="213111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3111867" y="4940687"/>
            <a:ext cx="17620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>
                <a:solidFill>
                  <a:srgbClr val="FF0000"/>
                </a:solidFill>
              </a:rPr>
              <a:t>Parallel operation of RF power</a:t>
            </a:r>
          </a:p>
          <a:p>
            <a:r>
              <a:rPr lang="en-US" altLang="ja-JP" sz="1000" dirty="0" smtClean="0">
                <a:solidFill>
                  <a:srgbClr val="FF0000"/>
                </a:solidFill>
              </a:rPr>
              <a:t>station #1 and #2</a:t>
            </a:r>
            <a:endParaRPr kumimoji="1" lang="ja-JP" altLang="en-US" sz="1000" dirty="0">
              <a:solidFill>
                <a:srgbClr val="FF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203232" y="5766881"/>
            <a:ext cx="3712168" cy="938719"/>
          </a:xfrm>
          <a:prstGeom prst="rect">
            <a:avLst/>
          </a:prstGeom>
          <a:noFill/>
          <a:ln>
            <a:solidFill>
              <a:srgbClr val="4F81BD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100" b="1" dirty="0" smtClean="0">
                <a:latin typeface="Helvetica"/>
                <a:cs typeface="Helvetica"/>
              </a:rPr>
              <a:t>Only LN2 will be Continuous full day operation.</a:t>
            </a:r>
          </a:p>
          <a:p>
            <a:r>
              <a:rPr kumimoji="1" lang="en-US" altLang="ja-JP" sz="1100" b="1" dirty="0" err="1" smtClean="0">
                <a:latin typeface="Helvetica"/>
                <a:cs typeface="Helvetica"/>
              </a:rPr>
              <a:t>LHe</a:t>
            </a:r>
            <a:r>
              <a:rPr kumimoji="1" lang="en-US" altLang="ja-JP" sz="1100" b="1" dirty="0" smtClean="0">
                <a:latin typeface="Helvetica"/>
                <a:cs typeface="Helvetica"/>
              </a:rPr>
              <a:t> operation will be daytime only.</a:t>
            </a:r>
          </a:p>
          <a:p>
            <a:r>
              <a:rPr lang="en-US" altLang="ja-JP" sz="1100" b="1" dirty="0" smtClean="0">
                <a:latin typeface="Helvetica"/>
                <a:cs typeface="Helvetica"/>
              </a:rPr>
              <a:t>Monday : 2K cool-down,</a:t>
            </a:r>
          </a:p>
          <a:p>
            <a:r>
              <a:rPr lang="en-US" altLang="ja-JP" sz="1100" b="1" dirty="0" smtClean="0">
                <a:latin typeface="Helvetica"/>
                <a:cs typeface="Helvetica"/>
              </a:rPr>
              <a:t>Tuesday – Friday : 12:00 – 19:00  </a:t>
            </a:r>
          </a:p>
          <a:p>
            <a:r>
              <a:rPr lang="en-US" altLang="ja-JP" sz="1100" b="1" dirty="0" smtClean="0">
                <a:latin typeface="Helvetica"/>
                <a:cs typeface="Helvetica"/>
              </a:rPr>
              <a:t>                                 7hours for S1G experiment at 2K.</a:t>
            </a:r>
          </a:p>
          <a:p>
            <a:endParaRPr lang="en-US" altLang="ja-JP" sz="1100" b="1" dirty="0" smtClean="0">
              <a:latin typeface="Helvetica"/>
              <a:cs typeface="Helvetic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793582" y="3558808"/>
            <a:ext cx="10130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>
                <a:solidFill>
                  <a:srgbClr val="FF0000"/>
                </a:solidFill>
              </a:rPr>
              <a:t>heat load meas.</a:t>
            </a:r>
          </a:p>
          <a:p>
            <a:r>
              <a:rPr lang="en-US" altLang="ja-JP" sz="1000" dirty="0" smtClean="0">
                <a:solidFill>
                  <a:srgbClr val="FF0000"/>
                </a:solidFill>
              </a:rPr>
              <a:t>(2weeks)</a:t>
            </a:r>
            <a:endParaRPr kumimoji="1" lang="ja-JP" altLang="en-US" sz="1000" dirty="0">
              <a:solidFill>
                <a:srgbClr val="FF0000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948053" y="4600545"/>
            <a:ext cx="8715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/>
              <a:t>3 weeks</a:t>
            </a:r>
            <a:endParaRPr kumimoji="1" lang="ja-JP" altLang="en-US" sz="1600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1329198" y="4617760"/>
            <a:ext cx="8715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/>
              <a:t>6 weeks</a:t>
            </a:r>
            <a:endParaRPr kumimoji="1" lang="ja-JP" altLang="en-US" sz="16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2957843" y="4600545"/>
            <a:ext cx="8715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b="1" dirty="0" smtClean="0"/>
              <a:t>4</a:t>
            </a:r>
            <a:r>
              <a:rPr kumimoji="1" lang="en-US" altLang="ja-JP" sz="1600" b="1" dirty="0" smtClean="0"/>
              <a:t> weeks</a:t>
            </a:r>
            <a:endParaRPr kumimoji="1" lang="ja-JP" altLang="en-US" sz="1600" b="1" dirty="0"/>
          </a:p>
        </p:txBody>
      </p:sp>
      <p:sp>
        <p:nvSpPr>
          <p:cNvPr id="66" name="TextBox 65"/>
          <p:cNvSpPr txBox="1"/>
          <p:nvPr/>
        </p:nvSpPr>
        <p:spPr>
          <a:xfrm>
            <a:off x="2133600" y="5638800"/>
            <a:ext cx="9608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>
                <a:solidFill>
                  <a:srgbClr val="000090"/>
                </a:solidFill>
              </a:rPr>
              <a:t>ICHEP2010</a:t>
            </a:r>
          </a:p>
          <a:p>
            <a:r>
              <a:rPr lang="en-US" altLang="ja-JP" sz="1000" dirty="0" smtClean="0">
                <a:solidFill>
                  <a:srgbClr val="000090"/>
                </a:solidFill>
              </a:rPr>
              <a:t>July21-28,Paris</a:t>
            </a:r>
            <a:endParaRPr kumimoji="1" lang="ja-JP" altLang="en-US" sz="1000" dirty="0">
              <a:solidFill>
                <a:srgbClr val="000090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785896" y="6038910"/>
            <a:ext cx="17637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>
                <a:solidFill>
                  <a:srgbClr val="000090"/>
                </a:solidFill>
              </a:rPr>
              <a:t>Domestic Accelerator Meeting</a:t>
            </a:r>
          </a:p>
          <a:p>
            <a:r>
              <a:rPr lang="en-US" altLang="ja-JP" sz="1000" dirty="0" smtClean="0">
                <a:solidFill>
                  <a:srgbClr val="000090"/>
                </a:solidFill>
              </a:rPr>
              <a:t>Aug 2010</a:t>
            </a:r>
            <a:endParaRPr kumimoji="1" lang="ja-JP" altLang="en-US" sz="1000" dirty="0">
              <a:solidFill>
                <a:srgbClr val="000090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73836" y="5638800"/>
            <a:ext cx="10664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>
                <a:solidFill>
                  <a:srgbClr val="000090"/>
                </a:solidFill>
              </a:rPr>
              <a:t>IPAC2010</a:t>
            </a:r>
          </a:p>
          <a:p>
            <a:r>
              <a:rPr lang="en-US" altLang="ja-JP" sz="1000" dirty="0" smtClean="0">
                <a:solidFill>
                  <a:srgbClr val="000090"/>
                </a:solidFill>
              </a:rPr>
              <a:t>May23-28, Kyoto</a:t>
            </a:r>
            <a:endParaRPr kumimoji="1" lang="ja-JP" altLang="en-US" sz="1000" dirty="0">
              <a:solidFill>
                <a:srgbClr val="000090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918957" y="5638800"/>
            <a:ext cx="11583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00" dirty="0" smtClean="0">
                <a:solidFill>
                  <a:srgbClr val="000090"/>
                </a:solidFill>
              </a:rPr>
              <a:t>LINAC</a:t>
            </a:r>
            <a:r>
              <a:rPr kumimoji="1" lang="en-US" altLang="ja-JP" sz="1000" dirty="0" smtClean="0">
                <a:solidFill>
                  <a:srgbClr val="000090"/>
                </a:solidFill>
              </a:rPr>
              <a:t>2010</a:t>
            </a:r>
          </a:p>
          <a:p>
            <a:r>
              <a:rPr lang="en-US" altLang="ja-JP" sz="1000" dirty="0" smtClean="0">
                <a:solidFill>
                  <a:srgbClr val="000090"/>
                </a:solidFill>
              </a:rPr>
              <a:t>Sep12-17, Tsukuba</a:t>
            </a:r>
            <a:endParaRPr kumimoji="1" lang="ja-JP" altLang="en-US" sz="1000" dirty="0">
              <a:solidFill>
                <a:srgbClr val="000090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077200" y="4261147"/>
            <a:ext cx="9656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/>
              <a:t>cryomodule</a:t>
            </a:r>
          </a:p>
          <a:p>
            <a:r>
              <a:rPr lang="en-US" altLang="ja-JP" sz="1200" b="1" dirty="0" smtClean="0"/>
              <a:t>disassemble</a:t>
            </a:r>
            <a:endParaRPr kumimoji="1" lang="ja-JP" altLang="en-US" sz="1200" b="1" dirty="0"/>
          </a:p>
        </p:txBody>
      </p:sp>
      <p:cxnSp>
        <p:nvCxnSpPr>
          <p:cNvPr id="71" name="直線矢印コネクタ 70"/>
          <p:cNvCxnSpPr/>
          <p:nvPr/>
        </p:nvCxnSpPr>
        <p:spPr>
          <a:xfrm>
            <a:off x="8228030" y="4259559"/>
            <a:ext cx="68737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4435257" y="222370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>
                <a:solidFill>
                  <a:srgbClr val="FF0000"/>
                </a:solidFill>
              </a:rPr>
              <a:t>setting of  power </a:t>
            </a:r>
          </a:p>
          <a:p>
            <a:r>
              <a:rPr kumimoji="1" lang="en-US" altLang="ja-JP" sz="1000" dirty="0" smtClean="0">
                <a:solidFill>
                  <a:srgbClr val="FF0000"/>
                </a:solidFill>
              </a:rPr>
              <a:t>distribution</a:t>
            </a:r>
            <a:endParaRPr kumimoji="1" lang="ja-JP" altLang="en-US" sz="1000" dirty="0">
              <a:solidFill>
                <a:srgbClr val="FF0000"/>
              </a:solidFill>
            </a:endParaRPr>
          </a:p>
        </p:txBody>
      </p:sp>
      <p:cxnSp>
        <p:nvCxnSpPr>
          <p:cNvPr id="72" name="直線矢印コネクタ 71"/>
          <p:cNvCxnSpPr/>
          <p:nvPr/>
        </p:nvCxnSpPr>
        <p:spPr>
          <a:xfrm>
            <a:off x="2627815" y="2743199"/>
            <a:ext cx="474598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2627815" y="2481588"/>
            <a:ext cx="7658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/>
              <a:t>warm-up</a:t>
            </a:r>
          </a:p>
          <a:p>
            <a:endParaRPr kumimoji="1" lang="ja-JP" altLang="en-US" sz="1200" b="1" dirty="0"/>
          </a:p>
        </p:txBody>
      </p:sp>
      <p:sp>
        <p:nvSpPr>
          <p:cNvPr id="76" name="TextBox 75"/>
          <p:cNvSpPr txBox="1"/>
          <p:nvPr/>
        </p:nvSpPr>
        <p:spPr>
          <a:xfrm>
            <a:off x="7034735" y="4200435"/>
            <a:ext cx="7076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>
                <a:solidFill>
                  <a:srgbClr val="FF0000"/>
                </a:solidFill>
              </a:rPr>
              <a:t>DRFS test.</a:t>
            </a:r>
          </a:p>
          <a:p>
            <a:r>
              <a:rPr lang="en-US" altLang="ja-JP" sz="1000" dirty="0" smtClean="0">
                <a:solidFill>
                  <a:srgbClr val="FF0000"/>
                </a:solidFill>
              </a:rPr>
              <a:t>(3weeks)</a:t>
            </a:r>
            <a:endParaRPr kumimoji="1" lang="ja-JP" altLang="en-US" sz="1000" dirty="0">
              <a:solidFill>
                <a:srgbClr val="FF0000"/>
              </a:solidFill>
            </a:endParaRPr>
          </a:p>
        </p:txBody>
      </p:sp>
      <p:cxnSp>
        <p:nvCxnSpPr>
          <p:cNvPr id="77" name="直線矢印コネクタ 76"/>
          <p:cNvCxnSpPr/>
          <p:nvPr/>
        </p:nvCxnSpPr>
        <p:spPr>
          <a:xfrm flipV="1">
            <a:off x="3198830" y="3020198"/>
            <a:ext cx="48457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0" name="直線矢印コネクタ 79"/>
          <p:cNvCxnSpPr/>
          <p:nvPr/>
        </p:nvCxnSpPr>
        <p:spPr>
          <a:xfrm>
            <a:off x="4204520" y="3263098"/>
            <a:ext cx="577487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4138553" y="2601823"/>
            <a:ext cx="7745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/>
              <a:t>coupler&amp;</a:t>
            </a:r>
          </a:p>
          <a:p>
            <a:r>
              <a:rPr lang="en-US" altLang="ja-JP" sz="1200" b="1" dirty="0" smtClean="0"/>
              <a:t>cavity</a:t>
            </a:r>
            <a:endParaRPr kumimoji="1" lang="en-US" altLang="ja-JP" sz="1200" b="1" dirty="0" smtClean="0"/>
          </a:p>
          <a:p>
            <a:r>
              <a:rPr kumimoji="1" lang="en-US" altLang="ja-JP" sz="1200" b="1" dirty="0" smtClean="0"/>
              <a:t>process</a:t>
            </a:r>
          </a:p>
          <a:p>
            <a:endParaRPr kumimoji="1" lang="ja-JP" altLang="en-US" sz="1200" b="1" dirty="0"/>
          </a:p>
        </p:txBody>
      </p:sp>
      <p:sp>
        <p:nvSpPr>
          <p:cNvPr id="85" name="TextBox 84"/>
          <p:cNvSpPr txBox="1"/>
          <p:nvPr/>
        </p:nvSpPr>
        <p:spPr>
          <a:xfrm>
            <a:off x="3089825" y="2555657"/>
            <a:ext cx="8582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/>
              <a:t>coupler RF </a:t>
            </a:r>
          </a:p>
          <a:p>
            <a:r>
              <a:rPr kumimoji="1" lang="en-US" altLang="ja-JP" sz="1200" b="1" dirty="0" smtClean="0"/>
              <a:t>process</a:t>
            </a:r>
          </a:p>
          <a:p>
            <a:endParaRPr kumimoji="1" lang="ja-JP" altLang="en-US" sz="1200" b="1" dirty="0"/>
          </a:p>
        </p:txBody>
      </p:sp>
      <p:sp>
        <p:nvSpPr>
          <p:cNvPr id="86" name="TextBox 85"/>
          <p:cNvSpPr txBox="1"/>
          <p:nvPr/>
        </p:nvSpPr>
        <p:spPr>
          <a:xfrm>
            <a:off x="6336859" y="3855422"/>
            <a:ext cx="787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>
                <a:solidFill>
                  <a:srgbClr val="FF0000"/>
                </a:solidFill>
              </a:rPr>
              <a:t>vector-sum</a:t>
            </a:r>
          </a:p>
          <a:p>
            <a:r>
              <a:rPr lang="en-US" altLang="ja-JP" sz="1000" dirty="0" smtClean="0">
                <a:solidFill>
                  <a:srgbClr val="FF0000"/>
                </a:solidFill>
              </a:rPr>
              <a:t>(2weeks)</a:t>
            </a:r>
            <a:endParaRPr kumimoji="1" lang="ja-JP" altLang="en-US" sz="1000" dirty="0">
              <a:solidFill>
                <a:srgbClr val="FF0000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4989716" y="3558808"/>
            <a:ext cx="8054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>
                <a:solidFill>
                  <a:srgbClr val="FF0000"/>
                </a:solidFill>
              </a:rPr>
              <a:t>cavity setup</a:t>
            </a:r>
          </a:p>
          <a:p>
            <a:r>
              <a:rPr lang="en-US" altLang="ja-JP" sz="1000" dirty="0" smtClean="0">
                <a:solidFill>
                  <a:srgbClr val="FF0000"/>
                </a:solidFill>
              </a:rPr>
              <a:t>(4weeks)</a:t>
            </a:r>
            <a:endParaRPr kumimoji="1" lang="ja-JP" altLang="en-US" sz="1000" dirty="0">
              <a:solidFill>
                <a:srgbClr val="FF0000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77091" y="5269468"/>
            <a:ext cx="1842309" cy="369332"/>
          </a:xfrm>
          <a:prstGeom prst="rect">
            <a:avLst/>
          </a:prstGeom>
          <a:noFill/>
          <a:ln>
            <a:solidFill>
              <a:srgbClr val="00009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000090"/>
                </a:solidFill>
              </a:rPr>
              <a:t>Low power check</a:t>
            </a:r>
            <a:endParaRPr kumimoji="1" lang="ja-JP" altLang="en-US" b="1" dirty="0">
              <a:solidFill>
                <a:srgbClr val="000090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393620" y="5269468"/>
            <a:ext cx="1197764" cy="369332"/>
          </a:xfrm>
          <a:prstGeom prst="rect">
            <a:avLst/>
          </a:prstGeom>
          <a:noFill/>
          <a:ln>
            <a:solidFill>
              <a:srgbClr val="00009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000090"/>
                </a:solidFill>
              </a:rPr>
              <a:t>RF process</a:t>
            </a:r>
            <a:endParaRPr kumimoji="1" lang="ja-JP" altLang="en-US" b="1" dirty="0">
              <a:solidFill>
                <a:srgbClr val="000090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810149" y="5269468"/>
            <a:ext cx="2261707" cy="369332"/>
          </a:xfrm>
          <a:prstGeom prst="rect">
            <a:avLst/>
          </a:prstGeom>
          <a:noFill/>
          <a:ln>
            <a:solidFill>
              <a:srgbClr val="000090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000090"/>
                </a:solidFill>
              </a:rPr>
              <a:t>S1G Main experiment</a:t>
            </a:r>
            <a:endParaRPr kumimoji="1" lang="ja-JP" altLang="en-US" b="1" dirty="0">
              <a:solidFill>
                <a:srgbClr val="000090"/>
              </a:solidFill>
            </a:endParaRPr>
          </a:p>
        </p:txBody>
      </p:sp>
      <p:sp>
        <p:nvSpPr>
          <p:cNvPr id="81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1"/>
          <p:cNvSpPr txBox="1">
            <a:spLocks noChangeArrowheads="1"/>
          </p:cNvSpPr>
          <p:nvPr/>
        </p:nvSpPr>
        <p:spPr bwMode="auto">
          <a:xfrm>
            <a:off x="2743200" y="2364432"/>
            <a:ext cx="33137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2400" b="1" i="0" dirty="0" smtClean="0">
                <a:solidFill>
                  <a:srgbClr val="000000"/>
                </a:solidFill>
                <a:latin typeface="Osaka"/>
                <a:ea typeface="Osaka"/>
                <a:cs typeface="Osaka"/>
              </a:rPr>
              <a:t>2.</a:t>
            </a:r>
            <a:r>
              <a:rPr lang="ja-JP" altLang="en-US" sz="2400" b="1" i="0" dirty="0" smtClean="0">
                <a:solidFill>
                  <a:srgbClr val="000000"/>
                </a:solidFill>
                <a:latin typeface="Osaka"/>
                <a:ea typeface="Osaka"/>
                <a:cs typeface="Osaka"/>
              </a:rPr>
              <a:t> STF phase-2の</a:t>
            </a:r>
            <a:r>
              <a:rPr lang="ja-JP" altLang="en-US" sz="2400" b="1" dirty="0" smtClean="0">
                <a:solidFill>
                  <a:srgbClr val="000000"/>
                </a:solidFill>
                <a:latin typeface="Osaka"/>
                <a:ea typeface="Osaka"/>
                <a:cs typeface="Osaka"/>
              </a:rPr>
              <a:t>計画</a:t>
            </a:r>
            <a:endParaRPr lang="ja-JP" altLang="en-US" sz="2400" b="1" dirty="0">
              <a:latin typeface="Helvetica" pitchFamily="-112" charset="0"/>
              <a:ea typeface="Helvetica" pitchFamily="-112" charset="0"/>
              <a:cs typeface="Helvetica" pitchFamily="-11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71600" y="3200400"/>
            <a:ext cx="655071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solidFill>
                  <a:srgbClr val="FF0000"/>
                </a:solidFill>
              </a:rPr>
              <a:t>Phase-2:  ILC</a:t>
            </a:r>
            <a:r>
              <a:rPr kumimoji="1" lang="ja-JP" altLang="en-US" sz="2000" dirty="0" smtClean="0">
                <a:solidFill>
                  <a:srgbClr val="FF0000"/>
                </a:solidFill>
              </a:rPr>
              <a:t>加速ユニットの建設担当能力実証と性能実証</a:t>
            </a:r>
            <a:r>
              <a:rPr lang="ja-JP" altLang="en-US" sz="2000" dirty="0" smtClean="0">
                <a:solidFill>
                  <a:srgbClr val="FF0000"/>
                </a:solidFill>
              </a:rPr>
              <a:t>。</a:t>
            </a:r>
            <a:endParaRPr lang="en-US" altLang="ja-JP" sz="2000" dirty="0" smtClean="0">
              <a:solidFill>
                <a:srgbClr val="FF0000"/>
              </a:solidFill>
            </a:endParaRPr>
          </a:p>
          <a:p>
            <a:endParaRPr kumimoji="1" lang="en-US" altLang="ja-JP" sz="2000" dirty="0" smtClean="0">
              <a:solidFill>
                <a:srgbClr val="FF0000"/>
              </a:solidFill>
            </a:endParaRPr>
          </a:p>
          <a:p>
            <a:r>
              <a:rPr lang="en-US" altLang="ja-JP" sz="2000" dirty="0" smtClean="0">
                <a:solidFill>
                  <a:srgbClr val="FF0000"/>
                </a:solidFill>
              </a:rPr>
              <a:t>ILC</a:t>
            </a:r>
            <a:r>
              <a:rPr lang="ja-JP" altLang="en-US" sz="2000" dirty="0" smtClean="0">
                <a:solidFill>
                  <a:srgbClr val="FF0000"/>
                </a:solidFill>
              </a:rPr>
              <a:t>型クライオモジュールを製作、運転。</a:t>
            </a:r>
            <a:endParaRPr lang="en-US" altLang="ja-JP" sz="2000" dirty="0" smtClean="0">
              <a:solidFill>
                <a:srgbClr val="FF0000"/>
              </a:solidFill>
            </a:endParaRPr>
          </a:p>
          <a:p>
            <a:r>
              <a:rPr lang="en-US" altLang="ja-JP" sz="2000" dirty="0" smtClean="0">
                <a:solidFill>
                  <a:srgbClr val="FF0000"/>
                </a:solidFill>
              </a:rPr>
              <a:t>ILC</a:t>
            </a:r>
            <a:r>
              <a:rPr lang="ja-JP" altLang="en-US" sz="2000" dirty="0" smtClean="0">
                <a:solidFill>
                  <a:srgbClr val="FF0000"/>
                </a:solidFill>
              </a:rPr>
              <a:t>型ビームを空洞に通し、ビーム負荷空洞を高精度制御、</a:t>
            </a:r>
            <a:endParaRPr lang="en-US" altLang="ja-JP" sz="2000" dirty="0" smtClean="0">
              <a:solidFill>
                <a:srgbClr val="FF0000"/>
              </a:solidFill>
            </a:endParaRPr>
          </a:p>
          <a:p>
            <a:r>
              <a:rPr lang="en-US" altLang="ja-JP" sz="2000" dirty="0" smtClean="0">
                <a:solidFill>
                  <a:srgbClr val="FF0000"/>
                </a:solidFill>
              </a:rPr>
              <a:t>HOM</a:t>
            </a:r>
            <a:r>
              <a:rPr lang="ja-JP" altLang="en-US" sz="2000" dirty="0" smtClean="0">
                <a:solidFill>
                  <a:srgbClr val="FF0000"/>
                </a:solidFill>
              </a:rPr>
              <a:t>ダンピングを確認。</a:t>
            </a:r>
            <a:endParaRPr lang="en-US" altLang="ja-JP" sz="2000" dirty="0" smtClean="0">
              <a:solidFill>
                <a:srgbClr val="FF0000"/>
              </a:solidFill>
            </a:endParaRPr>
          </a:p>
          <a:p>
            <a:r>
              <a:rPr kumimoji="1" lang="en-US" altLang="ja-JP" sz="2000" dirty="0" smtClean="0">
                <a:solidFill>
                  <a:srgbClr val="FF0000"/>
                </a:solidFill>
              </a:rPr>
              <a:t>SC-QUAD</a:t>
            </a:r>
            <a:r>
              <a:rPr kumimoji="1" lang="ja-JP" altLang="en-US" sz="2000" dirty="0" smtClean="0">
                <a:solidFill>
                  <a:srgbClr val="FF0000"/>
                </a:solidFill>
              </a:rPr>
              <a:t>の製作、運転。</a:t>
            </a:r>
            <a:endParaRPr kumimoji="1" lang="en-US" altLang="ja-JP" sz="2000" dirty="0" smtClean="0">
              <a:solidFill>
                <a:srgbClr val="FF0000"/>
              </a:solidFill>
            </a:endParaRPr>
          </a:p>
          <a:p>
            <a:r>
              <a:rPr lang="en-US" altLang="ja-JP" sz="2000" dirty="0" smtClean="0">
                <a:solidFill>
                  <a:srgbClr val="FF0000"/>
                </a:solidFill>
              </a:rPr>
              <a:t>ML-BPM</a:t>
            </a:r>
            <a:r>
              <a:rPr lang="ja-JP" altLang="en-US" sz="2000" dirty="0" smtClean="0">
                <a:solidFill>
                  <a:srgbClr val="FF0000"/>
                </a:solidFill>
              </a:rPr>
              <a:t>の組込み、運転。</a:t>
            </a:r>
            <a:endParaRPr lang="en-US" altLang="ja-JP" sz="2000" dirty="0" smtClean="0">
              <a:solidFill>
                <a:srgbClr val="FF0000"/>
              </a:solidFill>
            </a:endParaRPr>
          </a:p>
          <a:p>
            <a:r>
              <a:rPr kumimoji="1" lang="ja-JP" altLang="en-US" sz="2000" dirty="0" smtClean="0">
                <a:solidFill>
                  <a:srgbClr val="FF0000"/>
                </a:solidFill>
              </a:rPr>
              <a:t>など。</a:t>
            </a:r>
            <a:endParaRPr kumimoji="1" lang="ja-JP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Phase2_DRF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68955"/>
            <a:ext cx="9144000" cy="3789045"/>
          </a:xfrm>
          <a:prstGeom prst="rect">
            <a:avLst/>
          </a:prstGeom>
        </p:spPr>
      </p:pic>
      <p:pic>
        <p:nvPicPr>
          <p:cNvPr id="43012" name="図 5" descr="STF_accelerato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457200"/>
            <a:ext cx="8382000" cy="2980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3" name="Text Box 13"/>
          <p:cNvSpPr txBox="1">
            <a:spLocks noChangeArrowheads="1"/>
          </p:cNvSpPr>
          <p:nvPr/>
        </p:nvSpPr>
        <p:spPr bwMode="auto">
          <a:xfrm>
            <a:off x="6019800" y="2085201"/>
            <a:ext cx="27432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ja-JP" sz="1000" b="1" dirty="0">
                <a:latin typeface="Helvetica" pitchFamily="-112" charset="0"/>
                <a:ea typeface="Helvetica" pitchFamily="-112" charset="0"/>
                <a:cs typeface="Helvetica" pitchFamily="-112" charset="0"/>
              </a:rPr>
              <a:t>Cavities : 2+26</a:t>
            </a:r>
          </a:p>
          <a:p>
            <a:r>
              <a:rPr lang="en-US" altLang="ja-JP" sz="1000" b="1" dirty="0">
                <a:latin typeface="Helvetica" pitchFamily="-112" charset="0"/>
                <a:ea typeface="Helvetica" pitchFamily="-112" charset="0"/>
                <a:cs typeface="Helvetica" pitchFamily="-112" charset="0"/>
              </a:rPr>
              <a:t>Klystrons : 5MW + 5MW + 10MW</a:t>
            </a:r>
          </a:p>
          <a:p>
            <a:r>
              <a:rPr lang="en-US" altLang="ja-JP" sz="1000" b="1" dirty="0">
                <a:latin typeface="Helvetica" pitchFamily="-112" charset="0"/>
                <a:ea typeface="Helvetica" pitchFamily="-112" charset="0"/>
                <a:cs typeface="Helvetica" pitchFamily="-112" charset="0"/>
              </a:rPr>
              <a:t>Beam : 850MeV, 1ms train</a:t>
            </a:r>
            <a:r>
              <a:rPr lang="ja-JP" altLang="en-US" sz="1000" b="1" dirty="0">
                <a:latin typeface="Helvetica" pitchFamily="-112" charset="0"/>
                <a:ea typeface="Helvetica" pitchFamily="-112" charset="0"/>
                <a:cs typeface="Helvetica" pitchFamily="-112" charset="0"/>
              </a:rPr>
              <a:t>、</a:t>
            </a:r>
            <a:r>
              <a:rPr lang="en-US" altLang="ja-JP" sz="1000" b="1" dirty="0">
                <a:latin typeface="Helvetica" pitchFamily="-112" charset="0"/>
                <a:ea typeface="Helvetica" pitchFamily="-112" charset="0"/>
                <a:cs typeface="Helvetica" pitchFamily="-112" charset="0"/>
              </a:rPr>
              <a:t>9mA</a:t>
            </a:r>
            <a:r>
              <a:rPr lang="ja-JP" altLang="en-US" sz="1000" b="1" dirty="0">
                <a:latin typeface="Helvetica" pitchFamily="-112" charset="0"/>
                <a:ea typeface="Helvetica" pitchFamily="-112" charset="0"/>
                <a:cs typeface="Helvetica" pitchFamily="-112" charset="0"/>
              </a:rPr>
              <a:t>、</a:t>
            </a:r>
            <a:r>
              <a:rPr lang="en-US" altLang="ja-JP" sz="1000" b="1" dirty="0">
                <a:latin typeface="Helvetica" pitchFamily="-112" charset="0"/>
                <a:ea typeface="Helvetica" pitchFamily="-112" charset="0"/>
                <a:cs typeface="Helvetica" pitchFamily="-112" charset="0"/>
              </a:rPr>
              <a:t> 5Hz</a:t>
            </a:r>
          </a:p>
        </p:txBody>
      </p:sp>
      <p:sp>
        <p:nvSpPr>
          <p:cNvPr id="6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sp>
        <p:nvSpPr>
          <p:cNvPr id="43010" name="Rectangle 2"/>
          <p:cNvSpPr txBox="1">
            <a:spLocks noChangeArrowheads="1"/>
          </p:cNvSpPr>
          <p:nvPr/>
        </p:nvSpPr>
        <p:spPr bwMode="auto">
          <a:xfrm>
            <a:off x="685800" y="152400"/>
            <a:ext cx="777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defTabSz="914400"/>
            <a:r>
              <a:rPr lang="en-US" altLang="ja-JP" sz="2800" b="1" dirty="0" smtClean="0">
                <a:latin typeface="Helvetica" pitchFamily="-112" charset="0"/>
                <a:ea typeface="Helvetica" pitchFamily="-112" charset="0"/>
                <a:cs typeface="Helvetica" pitchFamily="-112" charset="0"/>
              </a:rPr>
              <a:t>STF phase2.0 accelerator</a:t>
            </a:r>
            <a:endParaRPr lang="en-US" altLang="ja-JP" sz="2800" b="1" dirty="0">
              <a:latin typeface="Helvetica" pitchFamily="-112" charset="0"/>
              <a:ea typeface="Helvetica" pitchFamily="-112" charset="0"/>
              <a:cs typeface="Helvetica" pitchFamily="-112" charset="0"/>
            </a:endParaRPr>
          </a:p>
        </p:txBody>
      </p:sp>
      <p:sp>
        <p:nvSpPr>
          <p:cNvPr id="11" name="下矢印 10"/>
          <p:cNvSpPr/>
          <p:nvPr/>
        </p:nvSpPr>
        <p:spPr>
          <a:xfrm>
            <a:off x="3200400" y="3181244"/>
            <a:ext cx="1905000" cy="512445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752600" y="6172200"/>
            <a:ext cx="59579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/>
              <a:t>RDR-RF</a:t>
            </a:r>
            <a:r>
              <a:rPr kumimoji="1" lang="ja-JP" altLang="en-US" sz="2000" dirty="0" smtClean="0"/>
              <a:t>ユニット実証　ー＞</a:t>
            </a:r>
            <a:r>
              <a:rPr kumimoji="1" lang="en-US" altLang="ja-JP" sz="2000" dirty="0" smtClean="0"/>
              <a:t>DRFS-RF</a:t>
            </a:r>
            <a:r>
              <a:rPr kumimoji="1" lang="ja-JP" altLang="en-US" sz="2000" dirty="0" smtClean="0"/>
              <a:t>ユニット実証へ変更</a:t>
            </a:r>
            <a:endParaRPr kumimoji="1" lang="ja-JP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47737" y="238780"/>
            <a:ext cx="23275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dirty="0" smtClean="0"/>
              <a:t>DRFS proposal</a:t>
            </a:r>
            <a:endParaRPr kumimoji="1" lang="ja-JP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1045725"/>
            <a:ext cx="53542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latin typeface="Helvetica"/>
                <a:cs typeface="Helvetica"/>
              </a:rPr>
              <a:t>For single tunnel configuration,</a:t>
            </a:r>
          </a:p>
          <a:p>
            <a:r>
              <a:rPr kumimoji="1" lang="en-US" altLang="ja-JP" b="1" dirty="0" smtClean="0">
                <a:latin typeface="Helvetica"/>
                <a:cs typeface="Helvetica"/>
              </a:rPr>
              <a:t>1 klystron(750kW) is connected to two cavities,</a:t>
            </a:r>
          </a:p>
          <a:p>
            <a:r>
              <a:rPr lang="en-US" altLang="ja-JP" b="1" dirty="0" smtClean="0">
                <a:latin typeface="Helvetica"/>
                <a:cs typeface="Helvetica"/>
              </a:rPr>
              <a:t>13 klystrons are powered by 1 DC-HV </a:t>
            </a:r>
          </a:p>
          <a:p>
            <a:r>
              <a:rPr kumimoji="1" lang="en-US" altLang="ja-JP" b="1" dirty="0" smtClean="0">
                <a:latin typeface="Helvetica"/>
                <a:cs typeface="Helvetica"/>
              </a:rPr>
              <a:t>and 1 modulation anode PS.</a:t>
            </a:r>
            <a:endParaRPr kumimoji="1" lang="ja-JP" altLang="en-US" b="1" dirty="0">
              <a:latin typeface="Helvetica"/>
              <a:cs typeface="Helvetica"/>
            </a:endParaRPr>
          </a:p>
        </p:txBody>
      </p:sp>
      <p:pic>
        <p:nvPicPr>
          <p:cNvPr id="15" name="図 14" descr="DRFS-kly-connec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7168" y="3861941"/>
            <a:ext cx="3574432" cy="2843659"/>
          </a:xfrm>
          <a:prstGeom prst="rect">
            <a:avLst/>
          </a:prstGeom>
        </p:spPr>
      </p:pic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pic>
        <p:nvPicPr>
          <p:cNvPr id="8" name="図 7" descr="DRFS-01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2246054"/>
            <a:ext cx="7037138" cy="35814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Phase2_DRF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00"/>
            <a:ext cx="9144000" cy="3789045"/>
          </a:xfrm>
          <a:prstGeom prst="rect">
            <a:avLst/>
          </a:prstGeom>
        </p:spPr>
      </p:pic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609600" y="152400"/>
            <a:ext cx="777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defTabSz="914400"/>
            <a:r>
              <a:rPr lang="en-US" altLang="ja-JP" sz="4000" b="1" dirty="0">
                <a:solidFill>
                  <a:srgbClr val="000090"/>
                </a:solidFill>
                <a:latin typeface="Calibri" pitchFamily="-28" charset="0"/>
              </a:rPr>
              <a:t>STF phase 2  Accelerator Layout</a:t>
            </a:r>
            <a:endParaRPr lang="en-US" altLang="ja-JP" sz="4400" b="1" dirty="0">
              <a:solidFill>
                <a:srgbClr val="000090"/>
              </a:solidFill>
              <a:latin typeface="Calibri" pitchFamily="-28" charset="0"/>
            </a:endParaRPr>
          </a:p>
        </p:txBody>
      </p:sp>
      <p:sp>
        <p:nvSpPr>
          <p:cNvPr id="15364" name="Text Box 13"/>
          <p:cNvSpPr txBox="1">
            <a:spLocks noChangeArrowheads="1"/>
          </p:cNvSpPr>
          <p:nvPr/>
        </p:nvSpPr>
        <p:spPr bwMode="auto">
          <a:xfrm>
            <a:off x="609600" y="4267200"/>
            <a:ext cx="32766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ja-JP" altLang="en-US" sz="1600" b="1" dirty="0">
                <a:latin typeface="Calibri" pitchFamily="-28" charset="0"/>
              </a:rPr>
              <a:t>空洞</a:t>
            </a:r>
            <a:r>
              <a:rPr lang="en-US" altLang="ja-JP" sz="1600" b="1" dirty="0">
                <a:latin typeface="Calibri" pitchFamily="-28" charset="0"/>
              </a:rPr>
              <a:t>:</a:t>
            </a:r>
            <a:r>
              <a:rPr lang="en-US" altLang="ja-JP" sz="1600" b="1" dirty="0" smtClean="0">
                <a:latin typeface="Calibri" pitchFamily="-28" charset="0"/>
              </a:rPr>
              <a:t> Capture Module(2</a:t>
            </a:r>
            <a:r>
              <a:rPr lang="ja-JP" altLang="en-US" sz="1600" b="1" dirty="0" smtClean="0">
                <a:latin typeface="Calibri" pitchFamily="-28" charset="0"/>
              </a:rPr>
              <a:t>台）</a:t>
            </a:r>
            <a:r>
              <a:rPr lang="en-US" altLang="ja-JP" sz="1600" b="1" dirty="0" smtClean="0">
                <a:latin typeface="Calibri" pitchFamily="-28" charset="0"/>
              </a:rPr>
              <a:t>+</a:t>
            </a:r>
          </a:p>
          <a:p>
            <a:r>
              <a:rPr lang="en-US" altLang="ja-JP" sz="1600" b="1" dirty="0" smtClean="0">
                <a:latin typeface="Calibri" pitchFamily="-28" charset="0"/>
              </a:rPr>
              <a:t>　　　　CM1(</a:t>
            </a:r>
            <a:r>
              <a:rPr lang="en-US" altLang="ja-JP" sz="1600" b="1" dirty="0">
                <a:latin typeface="Calibri" pitchFamily="-28" charset="0"/>
              </a:rPr>
              <a:t>8</a:t>
            </a:r>
            <a:r>
              <a:rPr lang="ja-JP" altLang="en-US" sz="1600" b="1" dirty="0" smtClean="0">
                <a:latin typeface="Calibri" pitchFamily="-28" charset="0"/>
              </a:rPr>
              <a:t>台</a:t>
            </a:r>
            <a:r>
              <a:rPr lang="ja-JP" altLang="ja-JP" sz="1600" b="1" dirty="0" smtClean="0">
                <a:latin typeface="Calibri" pitchFamily="-28" charset="0"/>
              </a:rPr>
              <a:t>）</a:t>
            </a:r>
            <a:r>
              <a:rPr lang="en-US" altLang="ja-JP" sz="1600" b="1" dirty="0" smtClean="0">
                <a:latin typeface="Calibri" pitchFamily="-28" charset="0"/>
              </a:rPr>
              <a:t> </a:t>
            </a:r>
          </a:p>
          <a:p>
            <a:r>
              <a:rPr lang="en-US" altLang="ja-JP" sz="1600" b="1" dirty="0" smtClean="0">
                <a:latin typeface="Calibri" pitchFamily="-28" charset="0"/>
              </a:rPr>
              <a:t>          +CM2(8</a:t>
            </a:r>
            <a:r>
              <a:rPr lang="ja-JP" altLang="en-US" sz="1600" b="1" dirty="0" smtClean="0">
                <a:latin typeface="Calibri" pitchFamily="-28" charset="0"/>
              </a:rPr>
              <a:t>台）</a:t>
            </a:r>
            <a:endParaRPr lang="en-US" altLang="ja-JP" sz="1600" b="1" dirty="0" smtClean="0">
              <a:latin typeface="Calibri" pitchFamily="-28" charset="0"/>
            </a:endParaRPr>
          </a:p>
          <a:p>
            <a:r>
              <a:rPr lang="ja-JP" altLang="en-US" sz="1600" b="1" dirty="0" smtClean="0">
                <a:latin typeface="Calibri" pitchFamily="-28" charset="0"/>
              </a:rPr>
              <a:t>ビーム</a:t>
            </a:r>
            <a:r>
              <a:rPr lang="en-US" altLang="ja-JP" sz="1600" b="1" dirty="0">
                <a:latin typeface="Calibri" pitchFamily="-28" charset="0"/>
              </a:rPr>
              <a:t>:</a:t>
            </a:r>
            <a:r>
              <a:rPr lang="en-US" altLang="ja-JP" sz="1600" b="1" dirty="0" smtClean="0">
                <a:latin typeface="Calibri" pitchFamily="-28" charset="0"/>
              </a:rPr>
              <a:t> , 9mA, 5Hz</a:t>
            </a:r>
          </a:p>
          <a:p>
            <a:r>
              <a:rPr lang="en-US" altLang="ja-JP" sz="1600" b="1" dirty="0" smtClean="0">
                <a:latin typeface="Calibri" pitchFamily="-28" charset="0"/>
              </a:rPr>
              <a:t>            RF-gun</a:t>
            </a:r>
            <a:r>
              <a:rPr lang="ja-JP" altLang="en-US" sz="1600" b="1" dirty="0" smtClean="0">
                <a:latin typeface="Calibri" pitchFamily="-28" charset="0"/>
              </a:rPr>
              <a:t>出口</a:t>
            </a:r>
            <a:r>
              <a:rPr lang="en-US" altLang="ja-JP" sz="1600" b="1" dirty="0" smtClean="0">
                <a:latin typeface="Calibri" pitchFamily="-28" charset="0"/>
              </a:rPr>
              <a:t>:4.7MeV</a:t>
            </a:r>
          </a:p>
          <a:p>
            <a:r>
              <a:rPr lang="en-US" altLang="ja-JP" sz="1600" b="1" dirty="0" smtClean="0">
                <a:latin typeface="Calibri" pitchFamily="-28" charset="0"/>
              </a:rPr>
              <a:t>            Capture Module</a:t>
            </a:r>
            <a:r>
              <a:rPr lang="ja-JP" altLang="en-US" sz="1600" b="1" dirty="0" smtClean="0">
                <a:latin typeface="Calibri" pitchFamily="-28" charset="0"/>
              </a:rPr>
              <a:t>出口</a:t>
            </a:r>
            <a:r>
              <a:rPr lang="en-US" altLang="ja-JP" sz="1600" b="1" dirty="0" smtClean="0">
                <a:latin typeface="Calibri" pitchFamily="-28" charset="0"/>
              </a:rPr>
              <a:t>:21MeV,</a:t>
            </a:r>
          </a:p>
          <a:p>
            <a:r>
              <a:rPr lang="en-US" altLang="ja-JP" sz="1600" b="1" dirty="0" smtClean="0">
                <a:latin typeface="Calibri" pitchFamily="-28" charset="0"/>
              </a:rPr>
              <a:t>            CM1</a:t>
            </a:r>
            <a:r>
              <a:rPr lang="ja-JP" altLang="en-US" sz="1600" b="1" dirty="0" smtClean="0">
                <a:latin typeface="Calibri" pitchFamily="-28" charset="0"/>
              </a:rPr>
              <a:t>出口：</a:t>
            </a:r>
            <a:r>
              <a:rPr lang="en-US" altLang="ja-JP" sz="1600" b="1" dirty="0" smtClean="0">
                <a:latin typeface="Calibri" pitchFamily="-28" charset="0"/>
              </a:rPr>
              <a:t>273MeV</a:t>
            </a:r>
          </a:p>
          <a:p>
            <a:r>
              <a:rPr lang="en-US" altLang="ja-JP" sz="1600" b="1" dirty="0" smtClean="0">
                <a:latin typeface="Calibri" pitchFamily="-28" charset="0"/>
              </a:rPr>
              <a:t>            CM2</a:t>
            </a:r>
            <a:r>
              <a:rPr lang="ja-JP" altLang="en-US" sz="1600" b="1" dirty="0" smtClean="0">
                <a:latin typeface="Calibri" pitchFamily="-28" charset="0"/>
              </a:rPr>
              <a:t>出口：</a:t>
            </a:r>
            <a:r>
              <a:rPr lang="en-US" altLang="ja-JP" sz="1600" b="1" dirty="0" smtClean="0">
                <a:latin typeface="Calibri" pitchFamily="-28" charset="0"/>
              </a:rPr>
              <a:t>525MeV</a:t>
            </a:r>
            <a:endParaRPr lang="en-US" altLang="ja-JP" sz="1600" b="1" dirty="0">
              <a:latin typeface="Calibri" pitchFamily="-28" charset="0"/>
            </a:endParaRP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4191000" y="4267200"/>
            <a:ext cx="48006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ja-JP" sz="1600" b="1" dirty="0" smtClean="0">
                <a:latin typeface="Calibri" pitchFamily="-28" charset="0"/>
              </a:rPr>
              <a:t>RF-gun</a:t>
            </a:r>
            <a:r>
              <a:rPr lang="ja-JP" altLang="en-US" sz="1600" b="1" dirty="0" smtClean="0">
                <a:latin typeface="Calibri" pitchFamily="-28" charset="0"/>
              </a:rPr>
              <a:t>運転電圧：</a:t>
            </a:r>
            <a:r>
              <a:rPr lang="en-US" altLang="ja-JP" sz="1600" b="1" dirty="0" smtClean="0">
                <a:latin typeface="Calibri" pitchFamily="-28" charset="0"/>
              </a:rPr>
              <a:t> 41.4MV/m (3.5MW</a:t>
            </a:r>
            <a:r>
              <a:rPr lang="ja-JP" altLang="en-US" sz="1600" b="1" dirty="0" smtClean="0">
                <a:latin typeface="Calibri" pitchFamily="-28" charset="0"/>
              </a:rPr>
              <a:t>入力パワー）</a:t>
            </a:r>
            <a:endParaRPr lang="en-US" altLang="ja-JP" sz="1600" b="1" dirty="0" smtClean="0">
              <a:latin typeface="Calibri" pitchFamily="-28" charset="0"/>
            </a:endParaRPr>
          </a:p>
          <a:p>
            <a:r>
              <a:rPr lang="ja-JP" altLang="en-US" sz="1600" b="1" dirty="0" smtClean="0">
                <a:latin typeface="Calibri" pitchFamily="-28" charset="0"/>
              </a:rPr>
              <a:t>空洞運転電圧</a:t>
            </a:r>
            <a:r>
              <a:rPr lang="en-US" altLang="ja-JP" sz="1600" b="1" dirty="0" smtClean="0">
                <a:latin typeface="Calibri" pitchFamily="-28" charset="0"/>
              </a:rPr>
              <a:t>: Capture Module(2</a:t>
            </a:r>
            <a:r>
              <a:rPr lang="ja-JP" altLang="en-US" sz="1600" b="1" dirty="0" smtClean="0">
                <a:latin typeface="Calibri" pitchFamily="-28" charset="0"/>
              </a:rPr>
              <a:t>台）</a:t>
            </a:r>
            <a:r>
              <a:rPr lang="en-US" altLang="ja-JP" sz="1600" b="1" dirty="0" smtClean="0">
                <a:latin typeface="Calibri" pitchFamily="-28" charset="0"/>
              </a:rPr>
              <a:t>:15.2MV/m</a:t>
            </a:r>
          </a:p>
          <a:p>
            <a:r>
              <a:rPr lang="en-US" altLang="ja-JP" sz="1600" b="1" dirty="0" smtClean="0">
                <a:latin typeface="Calibri" pitchFamily="-28" charset="0"/>
              </a:rPr>
              <a:t>                             CM1(</a:t>
            </a:r>
            <a:r>
              <a:rPr lang="en-US" altLang="ja-JP" sz="1600" b="1" dirty="0">
                <a:latin typeface="Calibri" pitchFamily="-28" charset="0"/>
              </a:rPr>
              <a:t>8</a:t>
            </a:r>
            <a:r>
              <a:rPr lang="ja-JP" altLang="en-US" sz="1600" b="1" dirty="0" smtClean="0">
                <a:latin typeface="Calibri" pitchFamily="-28" charset="0"/>
              </a:rPr>
              <a:t>台</a:t>
            </a:r>
            <a:r>
              <a:rPr lang="ja-JP" altLang="ja-JP" sz="1600" b="1" dirty="0" smtClean="0">
                <a:latin typeface="Calibri" pitchFamily="-28" charset="0"/>
              </a:rPr>
              <a:t>）</a:t>
            </a:r>
            <a:r>
              <a:rPr lang="en-US" altLang="ja-JP" sz="1600" b="1" dirty="0" smtClean="0">
                <a:latin typeface="Calibri" pitchFamily="-28" charset="0"/>
              </a:rPr>
              <a:t>:31.5MV/m </a:t>
            </a:r>
          </a:p>
          <a:p>
            <a:r>
              <a:rPr lang="en-US" altLang="ja-JP" sz="1600" b="1" dirty="0" smtClean="0">
                <a:latin typeface="Calibri" pitchFamily="-28" charset="0"/>
              </a:rPr>
              <a:t>                             CM2(8</a:t>
            </a:r>
            <a:r>
              <a:rPr lang="ja-JP" altLang="en-US" sz="1600" b="1" dirty="0" smtClean="0">
                <a:latin typeface="Calibri" pitchFamily="-28" charset="0"/>
              </a:rPr>
              <a:t>台）</a:t>
            </a:r>
            <a:r>
              <a:rPr lang="en-US" altLang="ja-JP" sz="1600" b="1" dirty="0" smtClean="0">
                <a:latin typeface="Calibri" pitchFamily="-28" charset="0"/>
              </a:rPr>
              <a:t>:31.5MV/m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2895600" y="2590800"/>
            <a:ext cx="2286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 descr="kocprojA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8147" y="762000"/>
            <a:ext cx="3853453" cy="2738874"/>
          </a:xfrm>
          <a:prstGeom prst="rect">
            <a:avLst/>
          </a:prstGeom>
        </p:spPr>
      </p:pic>
      <p:pic>
        <p:nvPicPr>
          <p:cNvPr id="44034" name="図 1" descr="STF2_and_Xray-exp_beamline_v0.pd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14662"/>
            <a:ext cx="9144000" cy="369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Rectangle 2"/>
          <p:cNvSpPr txBox="1">
            <a:spLocks noChangeArrowheads="1"/>
          </p:cNvSpPr>
          <p:nvPr/>
        </p:nvSpPr>
        <p:spPr bwMode="auto">
          <a:xfrm>
            <a:off x="152400" y="152400"/>
            <a:ext cx="8610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defTabSz="914400"/>
            <a:r>
              <a:rPr lang="en-US" altLang="ja-JP" sz="2400" b="1" dirty="0" smtClean="0">
                <a:solidFill>
                  <a:srgbClr val="000000"/>
                </a:solidFill>
                <a:latin typeface="Helvetica" pitchFamily="-112" charset="0"/>
                <a:ea typeface="Helvetica" pitchFamily="-112" charset="0"/>
                <a:cs typeface="Helvetica" pitchFamily="-112" charset="0"/>
              </a:rPr>
              <a:t>Compact X-ray source experiment using STF2 injector</a:t>
            </a:r>
            <a:endParaRPr lang="en-US" altLang="ja-JP" sz="1600" b="1" dirty="0">
              <a:solidFill>
                <a:srgbClr val="000000"/>
              </a:solidFill>
              <a:latin typeface="Helvetica" pitchFamily="-112" charset="0"/>
              <a:ea typeface="Helvetica" pitchFamily="-112" charset="0"/>
              <a:cs typeface="Helvetica" pitchFamily="-11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630" y="3867834"/>
            <a:ext cx="3892863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000090"/>
                </a:solidFill>
              </a:rPr>
              <a:t>Experiment :Oct. 2011 – July 2012</a:t>
            </a:r>
            <a:endParaRPr kumimoji="1" lang="ja-JP" altLang="en-US" b="1" dirty="0">
              <a:solidFill>
                <a:srgbClr val="000090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>
            <a:off x="3962400" y="51054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矢印コネクタ 9"/>
          <p:cNvCxnSpPr/>
          <p:nvPr/>
        </p:nvCxnSpPr>
        <p:spPr>
          <a:xfrm flipV="1">
            <a:off x="4724400" y="4876800"/>
            <a:ext cx="457200" cy="228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/>
          <p:nvPr/>
        </p:nvCxnSpPr>
        <p:spPr>
          <a:xfrm flipV="1">
            <a:off x="5638800" y="4191000"/>
            <a:ext cx="746170" cy="457200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384970" y="4052500"/>
            <a:ext cx="13478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/>
              <a:t>generated X-ray</a:t>
            </a:r>
            <a:endParaRPr kumimoji="1" lang="ja-JP" altLang="en-US" sz="1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495800" y="4190999"/>
            <a:ext cx="16299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/>
              <a:t>Laser accumulation</a:t>
            </a:r>
            <a:endParaRPr kumimoji="1" lang="ja-JP" altLang="en-US" sz="1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259013" y="4828401"/>
            <a:ext cx="13136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b="1" dirty="0" smtClean="0"/>
              <a:t>electron beams</a:t>
            </a:r>
            <a:endParaRPr kumimoji="1" lang="ja-JP" altLang="en-US" sz="1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28875" y="5991999"/>
            <a:ext cx="18429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/>
              <a:t>Photo-cathode RF-gun</a:t>
            </a:r>
            <a:endParaRPr kumimoji="1" lang="ja-JP" altLang="en-US" sz="1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785075" y="5853499"/>
            <a:ext cx="20403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b="1" dirty="0" smtClean="0"/>
              <a:t>superconducting cavities</a:t>
            </a:r>
            <a:endParaRPr kumimoji="1" lang="ja-JP" altLang="en-US" sz="12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274061" y="972234"/>
            <a:ext cx="53352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/>
              <a:t>STF phase-2</a:t>
            </a:r>
            <a:r>
              <a:rPr kumimoji="1" lang="ja-JP" altLang="en-US" b="1" dirty="0" smtClean="0"/>
              <a:t>加速器の建設の途上て、「量子ビーム」</a:t>
            </a:r>
            <a:endParaRPr kumimoji="1" lang="en-US" altLang="ja-JP" b="1" dirty="0" smtClean="0"/>
          </a:p>
          <a:p>
            <a:r>
              <a:rPr lang="ja-JP" altLang="en-US" b="1" dirty="0" smtClean="0"/>
              <a:t>課題研究を実証する。</a:t>
            </a:r>
            <a:endParaRPr kumimoji="1" lang="ja-JP" altLang="en-US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201523" y="1828800"/>
            <a:ext cx="269835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b="1" dirty="0" smtClean="0">
                <a:latin typeface="Helvetica"/>
                <a:cs typeface="Helvetica"/>
              </a:rPr>
              <a:t>Use of STF RF gun generated </a:t>
            </a:r>
          </a:p>
          <a:p>
            <a:r>
              <a:rPr lang="en-US" altLang="ja-JP" sz="1400" b="1" dirty="0" smtClean="0">
                <a:latin typeface="Helvetica"/>
                <a:cs typeface="Helvetica"/>
              </a:rPr>
              <a:t>    </a:t>
            </a:r>
            <a:r>
              <a:rPr kumimoji="1" lang="en-US" altLang="ja-JP" sz="1400" b="1" dirty="0" smtClean="0">
                <a:latin typeface="Helvetica"/>
                <a:cs typeface="Helvetica"/>
              </a:rPr>
              <a:t>multi-bunch beam,</a:t>
            </a:r>
          </a:p>
          <a:p>
            <a:r>
              <a:rPr lang="en-US" altLang="ja-JP" sz="1400" b="1" dirty="0" smtClean="0">
                <a:latin typeface="Helvetica"/>
                <a:cs typeface="Helvetica"/>
              </a:rPr>
              <a:t>Collide to laser in a laser </a:t>
            </a:r>
          </a:p>
          <a:p>
            <a:r>
              <a:rPr lang="en-US" altLang="ja-JP" sz="1400" b="1" dirty="0" smtClean="0">
                <a:latin typeface="Helvetica"/>
                <a:cs typeface="Helvetica"/>
              </a:rPr>
              <a:t>    storage cavity,</a:t>
            </a:r>
          </a:p>
          <a:p>
            <a:r>
              <a:rPr kumimoji="1" lang="en-US" altLang="ja-JP" sz="1400" b="1" dirty="0" smtClean="0">
                <a:latin typeface="Helvetica"/>
                <a:cs typeface="Helvetica"/>
              </a:rPr>
              <a:t>Generate </a:t>
            </a:r>
            <a:r>
              <a:rPr lang="en-US" altLang="ja-JP" sz="1400" b="1" dirty="0">
                <a:latin typeface="Helvetica"/>
                <a:cs typeface="Helvetica"/>
              </a:rPr>
              <a:t>C</a:t>
            </a:r>
            <a:r>
              <a:rPr kumimoji="1" lang="en-US" altLang="ja-JP" sz="1400" b="1" dirty="0" smtClean="0">
                <a:latin typeface="Helvetica"/>
                <a:cs typeface="Helvetica"/>
              </a:rPr>
              <a:t>ompton </a:t>
            </a:r>
          </a:p>
          <a:p>
            <a:r>
              <a:rPr lang="en-US" altLang="ja-JP" sz="1400" b="1" dirty="0" smtClean="0">
                <a:latin typeface="Helvetica"/>
                <a:cs typeface="Helvetica"/>
              </a:rPr>
              <a:t>    </a:t>
            </a:r>
            <a:r>
              <a:rPr kumimoji="1" lang="en-US" altLang="ja-JP" sz="1400" b="1" dirty="0" smtClean="0">
                <a:latin typeface="Helvetica"/>
                <a:cs typeface="Helvetica"/>
              </a:rPr>
              <a:t>scattered X-ray</a:t>
            </a:r>
            <a:endParaRPr kumimoji="1" lang="ja-JP" altLang="en-US" sz="1400" b="1" dirty="0">
              <a:latin typeface="Helvetica"/>
              <a:cs typeface="Helvetica"/>
            </a:endParaRPr>
          </a:p>
        </p:txBody>
      </p:sp>
      <p:pic>
        <p:nvPicPr>
          <p:cNvPr id="21" name="図 20" descr="QB-laser-chamber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4005" y="1688860"/>
            <a:ext cx="2111085" cy="1812014"/>
          </a:xfrm>
          <a:prstGeom prst="rect">
            <a:avLst/>
          </a:prstGeom>
        </p:spPr>
      </p:pic>
      <p:cxnSp>
        <p:nvCxnSpPr>
          <p:cNvPr id="23" name="直線矢印コネクタ 22"/>
          <p:cNvCxnSpPr/>
          <p:nvPr/>
        </p:nvCxnSpPr>
        <p:spPr>
          <a:xfrm flipV="1">
            <a:off x="2743200" y="2590800"/>
            <a:ext cx="2235098" cy="66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直線矢印コネクタ 24"/>
          <p:cNvCxnSpPr/>
          <p:nvPr/>
        </p:nvCxnSpPr>
        <p:spPr>
          <a:xfrm flipV="1">
            <a:off x="3657600" y="2445098"/>
            <a:ext cx="838200" cy="304800"/>
          </a:xfrm>
          <a:prstGeom prst="straightConnector1">
            <a:avLst/>
          </a:prstGeom>
          <a:ln>
            <a:headEnd type="arrow"/>
            <a:tailEnd type="arrow"/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7" name="直線コネクタ 26"/>
          <p:cNvCxnSpPr/>
          <p:nvPr/>
        </p:nvCxnSpPr>
        <p:spPr>
          <a:xfrm rot="16200000" flipH="1">
            <a:off x="4439700" y="2382300"/>
            <a:ext cx="188400" cy="7620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/>
          <p:cNvCxnSpPr/>
          <p:nvPr/>
        </p:nvCxnSpPr>
        <p:spPr>
          <a:xfrm rot="16200000" flipH="1">
            <a:off x="3525300" y="2711798"/>
            <a:ext cx="188400" cy="7620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線矢印コネクタ 31"/>
          <p:cNvCxnSpPr/>
          <p:nvPr/>
        </p:nvCxnSpPr>
        <p:spPr>
          <a:xfrm flipV="1">
            <a:off x="2895600" y="2844098"/>
            <a:ext cx="533400" cy="18840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785075" y="2291209"/>
            <a:ext cx="6337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beam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468190" y="3059906"/>
            <a:ext cx="6337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660066"/>
                </a:solidFill>
              </a:rPr>
              <a:t>Laser</a:t>
            </a:r>
            <a:endParaRPr kumimoji="1" lang="ja-JP" altLang="en-US" sz="1400" dirty="0">
              <a:solidFill>
                <a:srgbClr val="660066"/>
              </a:solidFill>
            </a:endParaRPr>
          </a:p>
        </p:txBody>
      </p:sp>
      <p:sp>
        <p:nvSpPr>
          <p:cNvPr id="35" name="正方形/長方形 34"/>
          <p:cNvSpPr/>
          <p:nvPr/>
        </p:nvSpPr>
        <p:spPr>
          <a:xfrm>
            <a:off x="1" y="3500874"/>
            <a:ext cx="320630" cy="335712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正方形/長方形 35"/>
          <p:cNvSpPr/>
          <p:nvPr/>
        </p:nvSpPr>
        <p:spPr>
          <a:xfrm>
            <a:off x="8763000" y="3653274"/>
            <a:ext cx="320630" cy="305232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capture-module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990600"/>
            <a:ext cx="8863504" cy="54813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00200" y="2971800"/>
            <a:ext cx="3229971" cy="461665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>
                <a:solidFill>
                  <a:srgbClr val="000090"/>
                </a:solidFill>
              </a:rPr>
              <a:t>キャプチャーモジュール</a:t>
            </a:r>
            <a:endParaRPr kumimoji="1" lang="ja-JP" altLang="en-US" sz="2400" dirty="0">
              <a:solidFill>
                <a:srgbClr val="00009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62600" y="2971800"/>
            <a:ext cx="3300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9</a:t>
            </a:r>
            <a:r>
              <a:rPr kumimoji="1" lang="ja-JP" altLang="en-US" dirty="0" smtClean="0"/>
              <a:t>セル空洞２台：</a:t>
            </a:r>
            <a:r>
              <a:rPr kumimoji="1" lang="en-US" altLang="ja-JP" dirty="0" smtClean="0"/>
              <a:t>15.2MV/m </a:t>
            </a:r>
            <a:r>
              <a:rPr kumimoji="1" lang="ja-JP" altLang="en-US" dirty="0" smtClean="0"/>
              <a:t>運転</a:t>
            </a:r>
            <a:endParaRPr kumimoji="1" lang="ja-JP" altLang="en-US" dirty="0"/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943971" y="152400"/>
            <a:ext cx="777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defTabSz="914400"/>
            <a:r>
              <a:rPr lang="en-US" altLang="ja-JP" sz="2800" b="1" dirty="0" smtClean="0">
                <a:latin typeface="Helvetica" pitchFamily="-112" charset="0"/>
                <a:ea typeface="Helvetica" pitchFamily="-112" charset="0"/>
                <a:cs typeface="Helvetica" pitchFamily="-112" charset="0"/>
              </a:rPr>
              <a:t>STF phase2.0 accelerator :Capture Module</a:t>
            </a:r>
            <a:endParaRPr lang="en-US" altLang="ja-JP" sz="2800" b="1" dirty="0">
              <a:latin typeface="Helvetica" pitchFamily="-112" charset="0"/>
              <a:ea typeface="Helvetica" pitchFamily="-112" charset="0"/>
              <a:cs typeface="Helvetica" pitchFamily="-112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図 22" descr="FNAL_RFgun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08163"/>
            <a:ext cx="7086600" cy="504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876300"/>
            <a:ext cx="8610600" cy="1562100"/>
          </a:xfrm>
          <a:solidFill>
            <a:schemeClr val="bg1"/>
          </a:solidFill>
        </p:spPr>
        <p:txBody>
          <a:bodyPr/>
          <a:lstStyle/>
          <a:p>
            <a:pPr marL="838200" lvl="1" indent="-381000">
              <a:lnSpc>
                <a:spcPct val="90000"/>
              </a:lnSpc>
              <a:buFont typeface="Arial"/>
              <a:buChar char="•"/>
            </a:pPr>
            <a:r>
              <a:rPr lang="en-US" altLang="ja-JP" sz="1800" b="1" dirty="0" smtClean="0">
                <a:latin typeface="Helvetica"/>
                <a:cs typeface="Helvetica"/>
              </a:rPr>
              <a:t>RF gun cavity and input coupler were fabricated by FNAL. (DESY-FNAL-KEK collaboration)</a:t>
            </a:r>
          </a:p>
          <a:p>
            <a:pPr marL="838200" lvl="1" indent="-381000">
              <a:lnSpc>
                <a:spcPct val="90000"/>
              </a:lnSpc>
              <a:buFont typeface="Arial"/>
              <a:buChar char="•"/>
            </a:pPr>
            <a:r>
              <a:rPr lang="en-US" altLang="ja-JP" sz="1800" b="1" dirty="0" smtClean="0">
                <a:latin typeface="Helvetica"/>
                <a:cs typeface="Helvetica"/>
              </a:rPr>
              <a:t>FNAL delivered gun cavity and input coupler in November 2009.</a:t>
            </a:r>
          </a:p>
          <a:p>
            <a:pPr marL="838200" lvl="1" indent="-381000">
              <a:lnSpc>
                <a:spcPct val="90000"/>
              </a:lnSpc>
              <a:buFont typeface="Arial"/>
              <a:buChar char="•"/>
            </a:pPr>
            <a:r>
              <a:rPr lang="en-US" altLang="ja-JP" sz="1800" b="1" dirty="0" smtClean="0">
                <a:latin typeface="Helvetica"/>
                <a:cs typeface="Helvetica"/>
              </a:rPr>
              <a:t>KEK started the gun assembly in STF tunnel.</a:t>
            </a:r>
          </a:p>
          <a:p>
            <a:pPr marL="838200" lvl="1" indent="-381000">
              <a:lnSpc>
                <a:spcPct val="90000"/>
              </a:lnSpc>
              <a:buFont typeface="Arial"/>
              <a:buChar char="•"/>
            </a:pPr>
            <a:r>
              <a:rPr lang="en-US" altLang="ja-JP" sz="1800" b="1" dirty="0" smtClean="0">
                <a:latin typeface="Helvetica"/>
                <a:cs typeface="Helvetica"/>
              </a:rPr>
              <a:t>RF process in 2010, beam extraction in 2011.</a:t>
            </a:r>
          </a:p>
          <a:p>
            <a:pPr marL="1295400" lvl="2" indent="-381000">
              <a:lnSpc>
                <a:spcPct val="90000"/>
              </a:lnSpc>
              <a:buFontTx/>
              <a:buNone/>
            </a:pPr>
            <a:endParaRPr lang="en-US" altLang="ja-JP" sz="1800" b="1" dirty="0" smtClean="0">
              <a:latin typeface="Helvetica"/>
              <a:cs typeface="Helvetica"/>
            </a:endParaRPr>
          </a:p>
          <a:p>
            <a:pPr marL="533400" indent="-533400">
              <a:lnSpc>
                <a:spcPct val="90000"/>
              </a:lnSpc>
            </a:pPr>
            <a:endParaRPr lang="en-US" altLang="ja-JP" sz="1800" b="1" dirty="0" smtClean="0">
              <a:latin typeface="Helvetica"/>
              <a:cs typeface="Helvetica"/>
            </a:endParaRPr>
          </a:p>
          <a:p>
            <a:pPr marL="533400" indent="-533400">
              <a:lnSpc>
                <a:spcPct val="90000"/>
              </a:lnSpc>
            </a:pPr>
            <a:endParaRPr lang="ja-JP" altLang="en-US" sz="1800" b="1" dirty="0" smtClean="0">
              <a:latin typeface="Helvetica"/>
              <a:cs typeface="Helvetica"/>
            </a:endParaRPr>
          </a:p>
        </p:txBody>
      </p:sp>
      <p:sp>
        <p:nvSpPr>
          <p:cNvPr id="24580" name="Text Box 6"/>
          <p:cNvSpPr txBox="1">
            <a:spLocks noChangeArrowheads="1"/>
          </p:cNvSpPr>
          <p:nvPr/>
        </p:nvSpPr>
        <p:spPr bwMode="auto">
          <a:xfrm>
            <a:off x="824007" y="5496580"/>
            <a:ext cx="2545463" cy="5232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400" b="1" dirty="0" smtClean="0">
                <a:latin typeface="Helvetica"/>
                <a:cs typeface="Helvetica"/>
              </a:rPr>
              <a:t>DESY-FNAL design RF gun,</a:t>
            </a:r>
          </a:p>
          <a:p>
            <a:r>
              <a:rPr lang="en-US" altLang="ja-JP" sz="1400" b="1" dirty="0" smtClean="0">
                <a:latin typeface="Helvetica"/>
                <a:cs typeface="Helvetica"/>
              </a:rPr>
              <a:t>FNAL fabrication.</a:t>
            </a:r>
            <a:endParaRPr lang="ja-JP" altLang="en-US" sz="1400" b="1" dirty="0">
              <a:latin typeface="Helvetica"/>
              <a:cs typeface="Helvetica"/>
            </a:endParaRPr>
          </a:p>
        </p:txBody>
      </p:sp>
      <p:sp>
        <p:nvSpPr>
          <p:cNvPr id="24581" name="TextBox 23"/>
          <p:cNvSpPr txBox="1">
            <a:spLocks noChangeArrowheads="1"/>
          </p:cNvSpPr>
          <p:nvPr/>
        </p:nvSpPr>
        <p:spPr bwMode="auto">
          <a:xfrm>
            <a:off x="2438400" y="5181600"/>
            <a:ext cx="106952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200" dirty="0" smtClean="0">
                <a:latin typeface="Helvetica"/>
                <a:cs typeface="Helvetica"/>
              </a:rPr>
              <a:t>input coupler</a:t>
            </a:r>
            <a:endParaRPr lang="ja-JP" altLang="en-US" sz="1200" dirty="0">
              <a:latin typeface="Helvetica"/>
              <a:cs typeface="Helvetica"/>
            </a:endParaRPr>
          </a:p>
        </p:txBody>
      </p:sp>
      <p:sp>
        <p:nvSpPr>
          <p:cNvPr id="24582" name="TextBox 24"/>
          <p:cNvSpPr txBox="1">
            <a:spLocks noChangeArrowheads="1"/>
          </p:cNvSpPr>
          <p:nvPr/>
        </p:nvSpPr>
        <p:spPr bwMode="auto">
          <a:xfrm>
            <a:off x="381000" y="2895600"/>
            <a:ext cx="175886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200" dirty="0" smtClean="0">
                <a:latin typeface="Helvetica"/>
                <a:cs typeface="Helvetica"/>
              </a:rPr>
              <a:t>Photocathode insertion</a:t>
            </a:r>
            <a:endParaRPr lang="ja-JP" altLang="en-US" sz="1200" dirty="0">
              <a:latin typeface="Helvetica"/>
              <a:cs typeface="Helvetica"/>
            </a:endParaRPr>
          </a:p>
        </p:txBody>
      </p:sp>
      <p:cxnSp>
        <p:nvCxnSpPr>
          <p:cNvPr id="24583" name="直線矢印コネクタ 26"/>
          <p:cNvCxnSpPr>
            <a:cxnSpLocks noChangeShapeType="1"/>
          </p:cNvCxnSpPr>
          <p:nvPr/>
        </p:nvCxnSpPr>
        <p:spPr bwMode="auto">
          <a:xfrm rot="16200000" flipH="1">
            <a:off x="800100" y="3390900"/>
            <a:ext cx="609600" cy="228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24584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46" y="190500"/>
            <a:ext cx="8173145" cy="685800"/>
          </a:xfrm>
        </p:spPr>
        <p:txBody>
          <a:bodyPr>
            <a:normAutofit fontScale="90000"/>
          </a:bodyPr>
          <a:lstStyle/>
          <a:p>
            <a:pPr lvl="1"/>
            <a:r>
              <a:rPr lang="en-US" altLang="ja-JP" sz="2400" b="1" dirty="0">
                <a:latin typeface="Helvetica"/>
                <a:cs typeface="Helvetica"/>
              </a:rPr>
              <a:t>P</a:t>
            </a:r>
            <a:r>
              <a:rPr lang="en-US" altLang="ja-JP" sz="2400" b="1" dirty="0" smtClean="0">
                <a:latin typeface="Helvetica"/>
                <a:cs typeface="Helvetica"/>
              </a:rPr>
              <a:t>hotocathode RF gun will supply beam into </a:t>
            </a:r>
            <a:r>
              <a:rPr lang="en-US" altLang="ja-JP" sz="2400" b="1" dirty="0" err="1">
                <a:latin typeface="Helvetica"/>
                <a:cs typeface="Helvetica"/>
              </a:rPr>
              <a:t>C</a:t>
            </a:r>
            <a:r>
              <a:rPr lang="en-US" altLang="ja-JP" sz="2400" b="1" dirty="0" err="1" smtClean="0">
                <a:latin typeface="Helvetica"/>
                <a:cs typeface="Helvetica"/>
              </a:rPr>
              <a:t>ryomodules</a:t>
            </a:r>
            <a:r>
              <a:rPr lang="en-US" altLang="ja-JP" sz="2400" b="1" dirty="0" smtClean="0">
                <a:latin typeface="Helvetica"/>
                <a:cs typeface="Helvetica"/>
              </a:rPr>
              <a:t/>
            </a:r>
            <a:br>
              <a:rPr lang="en-US" altLang="ja-JP" sz="2400" b="1" dirty="0" smtClean="0">
                <a:latin typeface="Helvetica"/>
                <a:cs typeface="Helvetica"/>
              </a:rPr>
            </a:br>
            <a:endParaRPr lang="ja-JP" altLang="en-US" sz="2400" dirty="0"/>
          </a:p>
        </p:txBody>
      </p:sp>
      <p:sp>
        <p:nvSpPr>
          <p:cNvPr id="24585" name="TextBox 23"/>
          <p:cNvSpPr txBox="1">
            <a:spLocks noChangeArrowheads="1"/>
          </p:cNvSpPr>
          <p:nvPr/>
        </p:nvSpPr>
        <p:spPr bwMode="auto">
          <a:xfrm>
            <a:off x="4052897" y="2526268"/>
            <a:ext cx="4803794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ja-JP" b="1" dirty="0" smtClean="0"/>
              <a:t>Photocathode RF-gun under assembly in STF</a:t>
            </a:r>
            <a:endParaRPr lang="ja-JP" altLang="en-US" b="1" dirty="0"/>
          </a:p>
        </p:txBody>
      </p:sp>
      <p:sp>
        <p:nvSpPr>
          <p:cNvPr id="24589" name="TextBox 23"/>
          <p:cNvSpPr txBox="1">
            <a:spLocks noChangeArrowheads="1"/>
          </p:cNvSpPr>
          <p:nvPr/>
        </p:nvSpPr>
        <p:spPr bwMode="auto">
          <a:xfrm>
            <a:off x="1219200" y="4419600"/>
            <a:ext cx="88998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200" dirty="0" smtClean="0">
                <a:latin typeface="Helvetica"/>
                <a:cs typeface="Helvetica"/>
              </a:rPr>
              <a:t>gun cavity</a:t>
            </a:r>
            <a:endParaRPr lang="ja-JP" altLang="en-US" sz="1200" dirty="0">
              <a:latin typeface="Helvetica"/>
              <a:cs typeface="Helvetica"/>
            </a:endParaRP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pic>
        <p:nvPicPr>
          <p:cNvPr id="20" name="図 19" descr="20100409Di-009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5991" y="2895600"/>
            <a:ext cx="5600700" cy="3733800"/>
          </a:xfrm>
          <a:prstGeom prst="rect">
            <a:avLst/>
          </a:prstGeom>
        </p:spPr>
      </p:pic>
      <p:cxnSp>
        <p:nvCxnSpPr>
          <p:cNvPr id="25" name="直線矢印コネクタ 24"/>
          <p:cNvCxnSpPr/>
          <p:nvPr/>
        </p:nvCxnSpPr>
        <p:spPr bwMode="auto">
          <a:xfrm>
            <a:off x="2743200" y="4696600"/>
            <a:ext cx="4876800" cy="103899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6" name="直線矢印コネクタ 25"/>
          <p:cNvCxnSpPr>
            <a:endCxn id="24590" idx="1"/>
          </p:cNvCxnSpPr>
          <p:nvPr/>
        </p:nvCxnSpPr>
        <p:spPr bwMode="auto">
          <a:xfrm>
            <a:off x="1828800" y="3886200"/>
            <a:ext cx="5515248" cy="12954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4590" name="TextBox 23"/>
          <p:cNvSpPr txBox="1">
            <a:spLocks noChangeArrowheads="1"/>
          </p:cNvSpPr>
          <p:nvPr/>
        </p:nvSpPr>
        <p:spPr bwMode="auto">
          <a:xfrm>
            <a:off x="7344048" y="5043100"/>
            <a:ext cx="57802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200" dirty="0" smtClean="0">
                <a:solidFill>
                  <a:srgbClr val="FFFF00"/>
                </a:solidFill>
              </a:rPr>
              <a:t>cavity</a:t>
            </a:r>
            <a:endParaRPr lang="ja-JP" altLang="en-US" sz="1200" dirty="0">
              <a:solidFill>
                <a:srgbClr val="FFFF00"/>
              </a:solidFill>
            </a:endParaRPr>
          </a:p>
        </p:txBody>
      </p:sp>
      <p:sp>
        <p:nvSpPr>
          <p:cNvPr id="24591" name="TextBox 24"/>
          <p:cNvSpPr txBox="1">
            <a:spLocks noChangeArrowheads="1"/>
          </p:cNvSpPr>
          <p:nvPr/>
        </p:nvSpPr>
        <p:spPr bwMode="auto">
          <a:xfrm>
            <a:off x="4052897" y="4024699"/>
            <a:ext cx="176202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200" dirty="0" smtClean="0">
                <a:solidFill>
                  <a:srgbClr val="FFFF00"/>
                </a:solidFill>
              </a:rPr>
              <a:t>photocathode chamber</a:t>
            </a:r>
            <a:endParaRPr lang="ja-JP" altLang="en-US" sz="1200" dirty="0">
              <a:solidFill>
                <a:srgbClr val="FFFF00"/>
              </a:solidFill>
            </a:endParaRPr>
          </a:p>
        </p:txBody>
      </p:sp>
      <p:sp>
        <p:nvSpPr>
          <p:cNvPr id="24592" name="TextBox 23"/>
          <p:cNvSpPr txBox="1">
            <a:spLocks noChangeArrowheads="1"/>
          </p:cNvSpPr>
          <p:nvPr/>
        </p:nvSpPr>
        <p:spPr bwMode="auto">
          <a:xfrm>
            <a:off x="7922076" y="4454098"/>
            <a:ext cx="106952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200" dirty="0" smtClean="0">
                <a:solidFill>
                  <a:srgbClr val="FFFF00"/>
                </a:solidFill>
              </a:rPr>
              <a:t>input coupler</a:t>
            </a:r>
            <a:endParaRPr lang="ja-JP" altLang="en-US" sz="1200" dirty="0">
              <a:solidFill>
                <a:srgbClr val="FFFF00"/>
              </a:solidFill>
            </a:endParaRPr>
          </a:p>
        </p:txBody>
      </p:sp>
      <p:sp>
        <p:nvSpPr>
          <p:cNvPr id="22" name="TextBox 23"/>
          <p:cNvSpPr txBox="1">
            <a:spLocks noChangeArrowheads="1"/>
          </p:cNvSpPr>
          <p:nvPr/>
        </p:nvSpPr>
        <p:spPr bwMode="auto">
          <a:xfrm>
            <a:off x="6683486" y="3886200"/>
            <a:ext cx="123859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200" dirty="0" smtClean="0">
                <a:solidFill>
                  <a:srgbClr val="FFFF00"/>
                </a:solidFill>
              </a:rPr>
              <a:t>Solenoid magnet</a:t>
            </a:r>
            <a:endParaRPr lang="ja-JP" altLang="en-US" sz="1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7800" y="1371600"/>
            <a:ext cx="6705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 smtClean="0"/>
              <a:t>　　　　　　　　　　　　　目次</a:t>
            </a:r>
            <a:endParaRPr lang="en-US" altLang="ja-JP" sz="2400" dirty="0" smtClean="0"/>
          </a:p>
          <a:p>
            <a:endParaRPr lang="en-US" altLang="ja-JP" sz="2400" dirty="0" smtClean="0"/>
          </a:p>
          <a:p>
            <a:r>
              <a:rPr lang="en-US" altLang="ja-JP" sz="2400" dirty="0" smtClean="0"/>
              <a:t>1</a:t>
            </a:r>
            <a:r>
              <a:rPr lang="ja-JP" altLang="en-US" sz="2400" dirty="0" smtClean="0"/>
              <a:t>．</a:t>
            </a:r>
            <a:r>
              <a:rPr lang="en-US" altLang="ja-JP" sz="2400" dirty="0" smtClean="0"/>
              <a:t>‘S1-Global’ cryomodule </a:t>
            </a:r>
            <a:r>
              <a:rPr lang="ja-JP" altLang="en-US" sz="2400" dirty="0" smtClean="0"/>
              <a:t>試験</a:t>
            </a:r>
            <a:endParaRPr kumimoji="1" lang="en-US" altLang="ja-JP" sz="2400" dirty="0" smtClean="0"/>
          </a:p>
          <a:p>
            <a:endParaRPr kumimoji="1" lang="en-US" altLang="ja-JP" sz="2400" dirty="0" smtClean="0"/>
          </a:p>
          <a:p>
            <a:r>
              <a:rPr lang="en-US" altLang="ja-JP" sz="2400" dirty="0" smtClean="0"/>
              <a:t>2</a:t>
            </a:r>
            <a:r>
              <a:rPr lang="ja-JP" altLang="en-US" sz="2400" dirty="0" smtClean="0"/>
              <a:t>．</a:t>
            </a:r>
            <a:r>
              <a:rPr lang="ja-JP" altLang="en-US" sz="2400" dirty="0" smtClean="0">
                <a:solidFill>
                  <a:srgbClr val="000000"/>
                </a:solidFill>
                <a:cs typeface="Osaka"/>
              </a:rPr>
              <a:t>STF phase</a:t>
            </a:r>
            <a:r>
              <a:rPr lang="en-US" altLang="ja-JP" sz="2400" dirty="0" smtClean="0">
                <a:solidFill>
                  <a:srgbClr val="000000"/>
                </a:solidFill>
                <a:cs typeface="Osaka"/>
              </a:rPr>
              <a:t>-</a:t>
            </a:r>
            <a:r>
              <a:rPr lang="ja-JP" altLang="en-US" sz="2400" dirty="0" smtClean="0">
                <a:solidFill>
                  <a:srgbClr val="000000"/>
                </a:solidFill>
                <a:cs typeface="Osaka"/>
              </a:rPr>
              <a:t>2</a:t>
            </a:r>
            <a:r>
              <a:rPr lang="ja-JP" altLang="en-US" sz="2400" dirty="0" smtClean="0">
                <a:solidFill>
                  <a:srgbClr val="000000"/>
                </a:solidFill>
                <a:latin typeface="+mn-ea"/>
                <a:cs typeface="Osaka"/>
              </a:rPr>
              <a:t>の計画</a:t>
            </a:r>
            <a:endParaRPr lang="en-US" altLang="ja-JP" sz="2400" dirty="0" smtClean="0"/>
          </a:p>
          <a:p>
            <a:endParaRPr lang="en-US" altLang="ja-JP" sz="2400" dirty="0" smtClean="0"/>
          </a:p>
          <a:p>
            <a:r>
              <a:rPr lang="en-US" altLang="ja-JP" sz="2400" dirty="0" smtClean="0"/>
              <a:t>3</a:t>
            </a:r>
            <a:r>
              <a:rPr lang="ja-JP" altLang="en-US" sz="2400" dirty="0" smtClean="0"/>
              <a:t>．空洞製造設備</a:t>
            </a:r>
            <a:endParaRPr lang="en-US" altLang="ja-JP" sz="2400" dirty="0" smtClean="0"/>
          </a:p>
          <a:p>
            <a:endParaRPr kumimoji="1" lang="en-US" altLang="ja-JP" sz="2400" dirty="0" smtClean="0"/>
          </a:p>
          <a:p>
            <a:r>
              <a:rPr lang="en-US" altLang="ja-JP" sz="2400" dirty="0" smtClean="0"/>
              <a:t>4. </a:t>
            </a:r>
            <a:r>
              <a:rPr lang="ja-JP" altLang="en-US" sz="2400" dirty="0" smtClean="0"/>
              <a:t>その他のインフラ整備</a:t>
            </a:r>
            <a:endParaRPr kumimoji="1" lang="en-US" altLang="ja-JP" sz="2400" dirty="0" smtClean="0"/>
          </a:p>
          <a:p>
            <a:endParaRPr kumimoji="1" lang="ja-JP" altLang="en-US" sz="2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cryo_assembly_phase2_v200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183"/>
            <a:ext cx="9144000" cy="6633633"/>
          </a:xfrm>
          <a:prstGeom prst="rect">
            <a:avLst/>
          </a:prstGeom>
        </p:spPr>
      </p:pic>
      <p:sp>
        <p:nvSpPr>
          <p:cNvPr id="3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457200" y="112183"/>
            <a:ext cx="8305800" cy="6096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defTabSz="914400"/>
            <a:r>
              <a:rPr lang="en-US" altLang="ja-JP" sz="2400" b="1" dirty="0" smtClean="0">
                <a:latin typeface="Helvetica" pitchFamily="-112" charset="0"/>
                <a:ea typeface="Helvetica" pitchFamily="-112" charset="0"/>
                <a:cs typeface="Helvetica" pitchFamily="-112" charset="0"/>
              </a:rPr>
              <a:t>STF phase2.0 Cryomodule assembly in tunnel</a:t>
            </a:r>
            <a:endParaRPr lang="en-US" altLang="ja-JP" sz="2400" b="1" dirty="0">
              <a:latin typeface="Helvetica" pitchFamily="-112" charset="0"/>
              <a:ea typeface="Helvetica" pitchFamily="-112" charset="0"/>
              <a:cs typeface="Helvetica" pitchFamily="-112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STF_tunnel_phase2_p#1437A8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7966"/>
            <a:ext cx="9144000" cy="50420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62200" y="6139934"/>
            <a:ext cx="5213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CM2</a:t>
            </a:r>
            <a:r>
              <a:rPr kumimoji="1" lang="ja-JP" altLang="en-US" dirty="0" smtClean="0"/>
              <a:t>設置時にはアッセンブリーエリアは解体となる。</a:t>
            </a:r>
            <a:endParaRPr kumimoji="1" lang="ja-JP" altLang="en-US" dirty="0"/>
          </a:p>
        </p:txBody>
      </p:sp>
      <p:sp>
        <p:nvSpPr>
          <p:cNvPr id="6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685800" y="152400"/>
            <a:ext cx="777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defTabSz="914400"/>
            <a:r>
              <a:rPr lang="en-US" altLang="ja-JP" sz="2800" b="1" dirty="0" smtClean="0">
                <a:latin typeface="Helvetica" pitchFamily="-112" charset="0"/>
                <a:ea typeface="Helvetica" pitchFamily="-112" charset="0"/>
                <a:cs typeface="Helvetica" pitchFamily="-112" charset="0"/>
              </a:rPr>
              <a:t>STF phase2.0 accelerator :Tunnel Layout</a:t>
            </a:r>
            <a:endParaRPr lang="en-US" altLang="ja-JP" sz="2800" b="1" dirty="0">
              <a:latin typeface="Helvetica" pitchFamily="-112" charset="0"/>
              <a:ea typeface="Helvetica" pitchFamily="-112" charset="0"/>
              <a:cs typeface="Helvetica" pitchFamily="-112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図 1" descr="module_tilt_in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2600"/>
            <a:ext cx="8610600" cy="637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08816" y="6096000"/>
            <a:ext cx="8401784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400" dirty="0" smtClean="0">
                <a:latin typeface="+mn-lt"/>
                <a:ea typeface="+mn-ea"/>
                <a:cs typeface="+mn-cs"/>
              </a:rPr>
              <a:t>現在</a:t>
            </a:r>
            <a:r>
              <a:rPr lang="ja-JP" altLang="en-US" sz="1400" dirty="0">
                <a:latin typeface="+mn-lt"/>
                <a:ea typeface="+mn-ea"/>
                <a:cs typeface="+mn-cs"/>
              </a:rPr>
              <a:t>の搬入口を使って</a:t>
            </a:r>
            <a:r>
              <a:rPr lang="en-US" altLang="ja-JP" sz="1400" dirty="0" smtClean="0">
                <a:latin typeface="+mn-lt"/>
                <a:ea typeface="+mn-ea"/>
                <a:cs typeface="+mn-cs"/>
              </a:rPr>
              <a:t>12m</a:t>
            </a:r>
            <a:r>
              <a:rPr lang="ja-JP" altLang="en-US" sz="1400" dirty="0" smtClean="0">
                <a:latin typeface="+mn-lt"/>
                <a:ea typeface="+mn-ea"/>
                <a:cs typeface="+mn-cs"/>
              </a:rPr>
              <a:t>クライオスタット、コールドマスを</a:t>
            </a:r>
            <a:r>
              <a:rPr lang="ja-JP" altLang="en-US" sz="1400" dirty="0">
                <a:latin typeface="+mn-lt"/>
                <a:ea typeface="+mn-ea"/>
                <a:cs typeface="+mn-cs"/>
              </a:rPr>
              <a:t>出し入れ</a:t>
            </a:r>
            <a:r>
              <a:rPr lang="ja-JP" altLang="en-US" sz="1400" dirty="0" smtClean="0">
                <a:latin typeface="+mn-lt"/>
                <a:ea typeface="+mn-ea"/>
                <a:cs typeface="+mn-cs"/>
              </a:rPr>
              <a:t>する場合、</a:t>
            </a:r>
            <a:r>
              <a:rPr lang="en-US" altLang="ja-JP" sz="1400" dirty="0" smtClean="0">
                <a:ln>
                  <a:solidFill>
                    <a:srgbClr val="FF0000"/>
                  </a:solidFill>
                </a:ln>
                <a:solidFill>
                  <a:srgbClr val="FF6600"/>
                </a:solidFill>
                <a:latin typeface="+mn-lt"/>
                <a:ea typeface="+mn-ea"/>
                <a:cs typeface="+mn-cs"/>
              </a:rPr>
              <a:t>52</a:t>
            </a:r>
            <a:r>
              <a:rPr lang="en-US" altLang="ja-JP" sz="1400" dirty="0">
                <a:ln>
                  <a:solidFill>
                    <a:srgbClr val="FF0000"/>
                  </a:solidFill>
                </a:ln>
                <a:solidFill>
                  <a:srgbClr val="FF6600"/>
                </a:solidFill>
                <a:latin typeface="+mn-lt"/>
                <a:ea typeface="+mn-ea"/>
                <a:cs typeface="+mn-cs"/>
              </a:rPr>
              <a:t>° </a:t>
            </a:r>
            <a:r>
              <a:rPr lang="ja-JP" altLang="en-US" sz="1400" dirty="0">
                <a:latin typeface="+mn-lt"/>
                <a:ea typeface="+mn-ea"/>
                <a:cs typeface="+mn-cs"/>
              </a:rPr>
              <a:t>傾けなくてはならない</a:t>
            </a:r>
            <a:r>
              <a:rPr lang="ja-JP" altLang="en-US" sz="1400" dirty="0" smtClean="0">
                <a:latin typeface="+mn-lt"/>
                <a:ea typeface="+mn-ea"/>
                <a:cs typeface="+mn-cs"/>
              </a:rPr>
              <a:t>。</a:t>
            </a:r>
            <a:endParaRPr lang="en-US" altLang="ja-JP" sz="1400" dirty="0">
              <a:latin typeface="+mn-lt"/>
              <a:ea typeface="+mn-ea"/>
              <a:cs typeface="+mn-cs"/>
            </a:endParaRPr>
          </a:p>
        </p:txBody>
      </p:sp>
      <p:sp>
        <p:nvSpPr>
          <p:cNvPr id="4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685800" y="152400"/>
            <a:ext cx="777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defTabSz="914400"/>
            <a:r>
              <a:rPr lang="en-US" altLang="ja-JP" sz="2800" b="1" dirty="0" smtClean="0">
                <a:latin typeface="Helvetica" pitchFamily="-112" charset="0"/>
                <a:ea typeface="Helvetica" pitchFamily="-112" charset="0"/>
                <a:cs typeface="Helvetica" pitchFamily="-112" charset="0"/>
              </a:rPr>
              <a:t>Carry-in of Cryostat and cold-mass</a:t>
            </a:r>
            <a:endParaRPr lang="en-US" altLang="ja-JP" sz="2800" b="1" dirty="0">
              <a:latin typeface="Helvetica" pitchFamily="-112" charset="0"/>
              <a:ea typeface="Helvetica" pitchFamily="-112" charset="0"/>
              <a:cs typeface="Helvetica" pitchFamily="-112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743995" y="131866"/>
            <a:ext cx="49581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b="1" dirty="0" smtClean="0"/>
              <a:t>STF Plans for 5 years </a:t>
            </a:r>
            <a:r>
              <a:rPr lang="en-US" altLang="ja-JP" sz="1400" b="1" dirty="0" smtClean="0"/>
              <a:t>(still under discussion)</a:t>
            </a:r>
            <a:endParaRPr lang="ja-JP" altLang="en-US" sz="1400" b="1" dirty="0" smtClean="0"/>
          </a:p>
          <a:p>
            <a:endParaRPr kumimoji="1" lang="ja-JP" altLang="en-US" sz="2800" dirty="0"/>
          </a:p>
        </p:txBody>
      </p:sp>
      <p:cxnSp>
        <p:nvCxnSpPr>
          <p:cNvPr id="6" name="直線コネクタ 5"/>
          <p:cNvCxnSpPr/>
          <p:nvPr/>
        </p:nvCxnSpPr>
        <p:spPr>
          <a:xfrm>
            <a:off x="2514600" y="625896"/>
            <a:ext cx="4267200" cy="1588"/>
          </a:xfrm>
          <a:prstGeom prst="line">
            <a:avLst/>
          </a:prstGeom>
          <a:ln w="349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>
            <a:outerShdw blurRad="101600" dist="20000" dir="5400000" rotWithShape="0">
              <a:srgbClr val="660066">
                <a:alpha val="60000"/>
              </a:srgb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>
            <a:off x="533400" y="1295400"/>
            <a:ext cx="83820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 rot="5400000">
            <a:off x="-1067987" y="3810400"/>
            <a:ext cx="5638007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 rot="5400000">
            <a:off x="456805" y="3810400"/>
            <a:ext cx="5638008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/>
          <p:cNvCxnSpPr/>
          <p:nvPr/>
        </p:nvCxnSpPr>
        <p:spPr>
          <a:xfrm rot="5400000">
            <a:off x="1980804" y="3809605"/>
            <a:ext cx="5638009" cy="158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/>
          <p:cNvCxnSpPr/>
          <p:nvPr/>
        </p:nvCxnSpPr>
        <p:spPr>
          <a:xfrm rot="5400000">
            <a:off x="3506390" y="3810399"/>
            <a:ext cx="563801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/>
          <p:cNvCxnSpPr/>
          <p:nvPr/>
        </p:nvCxnSpPr>
        <p:spPr>
          <a:xfrm rot="5400000">
            <a:off x="5030390" y="3809603"/>
            <a:ext cx="5638009" cy="158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33400" y="927656"/>
            <a:ext cx="10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latin typeface="Helvetica"/>
                <a:cs typeface="Helvetica"/>
              </a:rPr>
              <a:t>CY2009</a:t>
            </a:r>
            <a:endParaRPr kumimoji="1" lang="ja-JP" altLang="en-US" b="1" dirty="0">
              <a:latin typeface="Helvetica"/>
              <a:cs typeface="Helvetic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57400" y="926068"/>
            <a:ext cx="10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latin typeface="Helvetica"/>
                <a:cs typeface="Helvetica"/>
              </a:rPr>
              <a:t>CY2010</a:t>
            </a:r>
            <a:endParaRPr kumimoji="1" lang="ja-JP" altLang="en-US" b="1" dirty="0">
              <a:latin typeface="Helvetica"/>
              <a:cs typeface="Helvetic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81400" y="926068"/>
            <a:ext cx="1006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latin typeface="Helvetica"/>
                <a:cs typeface="Helvetica"/>
              </a:rPr>
              <a:t>CY2011</a:t>
            </a:r>
            <a:endParaRPr kumimoji="1" lang="ja-JP" altLang="en-US" b="1" dirty="0">
              <a:latin typeface="Helvetica"/>
              <a:cs typeface="Helvetic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05400" y="927656"/>
            <a:ext cx="10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latin typeface="Helvetica"/>
                <a:cs typeface="Helvetica"/>
              </a:rPr>
              <a:t>CY2012</a:t>
            </a:r>
            <a:endParaRPr kumimoji="1" lang="ja-JP" altLang="en-US" b="1" dirty="0">
              <a:latin typeface="Helvetica"/>
              <a:cs typeface="Helvetic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80752" y="926068"/>
            <a:ext cx="10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latin typeface="Helvetica"/>
                <a:cs typeface="Helvetica"/>
              </a:rPr>
              <a:t>CY2013</a:t>
            </a:r>
            <a:endParaRPr kumimoji="1" lang="ja-JP" altLang="en-US" b="1" dirty="0">
              <a:latin typeface="Helvetica"/>
              <a:cs typeface="Helvetic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96559" y="927656"/>
            <a:ext cx="10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latin typeface="Helvetica"/>
                <a:cs typeface="Helvetica"/>
              </a:rPr>
              <a:t>CY2014</a:t>
            </a:r>
            <a:endParaRPr kumimoji="1" lang="ja-JP" altLang="en-US" b="1" dirty="0">
              <a:latin typeface="Helvetica"/>
              <a:cs typeface="Helvetica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533400" y="1600200"/>
            <a:ext cx="1524000" cy="533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角丸四角形 22"/>
          <p:cNvSpPr/>
          <p:nvPr/>
        </p:nvSpPr>
        <p:spPr>
          <a:xfrm>
            <a:off x="2057400" y="1600200"/>
            <a:ext cx="1218409" cy="533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角丸四角形 23"/>
          <p:cNvSpPr/>
          <p:nvPr/>
        </p:nvSpPr>
        <p:spPr>
          <a:xfrm>
            <a:off x="4496195" y="2705100"/>
            <a:ext cx="1218409" cy="533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角丸四角形 24"/>
          <p:cNvSpPr/>
          <p:nvPr/>
        </p:nvSpPr>
        <p:spPr>
          <a:xfrm>
            <a:off x="6323806" y="3505200"/>
            <a:ext cx="838994" cy="533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角丸四角形 25"/>
          <p:cNvSpPr/>
          <p:nvPr/>
        </p:nvSpPr>
        <p:spPr>
          <a:xfrm>
            <a:off x="8610600" y="4419600"/>
            <a:ext cx="533400" cy="533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角丸四角形 26"/>
          <p:cNvSpPr/>
          <p:nvPr/>
        </p:nvSpPr>
        <p:spPr>
          <a:xfrm>
            <a:off x="533400" y="2705100"/>
            <a:ext cx="3962795" cy="533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角丸四角形 27"/>
          <p:cNvSpPr/>
          <p:nvPr/>
        </p:nvSpPr>
        <p:spPr>
          <a:xfrm>
            <a:off x="1751811" y="5600700"/>
            <a:ext cx="4828941" cy="533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角丸四角形 28"/>
          <p:cNvSpPr/>
          <p:nvPr/>
        </p:nvSpPr>
        <p:spPr>
          <a:xfrm>
            <a:off x="533400" y="3505200"/>
            <a:ext cx="5791995" cy="533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角丸四角形 29"/>
          <p:cNvSpPr/>
          <p:nvPr/>
        </p:nvSpPr>
        <p:spPr>
          <a:xfrm>
            <a:off x="2209801" y="4419600"/>
            <a:ext cx="6400800" cy="533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3353407" y="1720334"/>
            <a:ext cx="2634555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/>
              <a:t>S1-Global cryomodule</a:t>
            </a:r>
            <a:endParaRPr kumimoji="1" lang="ja-JP" altLang="en-US" b="1" dirty="0"/>
          </a:p>
        </p:txBody>
      </p:sp>
      <p:cxnSp>
        <p:nvCxnSpPr>
          <p:cNvPr id="33" name="直線コネクタ 32"/>
          <p:cNvCxnSpPr/>
          <p:nvPr/>
        </p:nvCxnSpPr>
        <p:spPr>
          <a:xfrm rot="5400000">
            <a:off x="-989409" y="3885803"/>
            <a:ext cx="2591594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/>
          <p:cNvCxnSpPr/>
          <p:nvPr/>
        </p:nvCxnSpPr>
        <p:spPr>
          <a:xfrm>
            <a:off x="307182" y="2590800"/>
            <a:ext cx="227806" cy="158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/>
          <p:cNvCxnSpPr/>
          <p:nvPr/>
        </p:nvCxnSpPr>
        <p:spPr>
          <a:xfrm>
            <a:off x="307182" y="5180806"/>
            <a:ext cx="227806" cy="158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 rot="16200000">
            <a:off x="-243586" y="3641908"/>
            <a:ext cx="1557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/>
              <a:t>STF phase-2</a:t>
            </a:r>
            <a:endParaRPr kumimoji="1" lang="ja-JP" altLang="en-US" b="1" dirty="0"/>
          </a:p>
        </p:txBody>
      </p:sp>
      <p:sp>
        <p:nvSpPr>
          <p:cNvPr id="40" name="角丸四角形 39"/>
          <p:cNvSpPr/>
          <p:nvPr/>
        </p:nvSpPr>
        <p:spPr>
          <a:xfrm>
            <a:off x="6580753" y="5600700"/>
            <a:ext cx="2563247" cy="533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5714604" y="2705100"/>
            <a:ext cx="2434042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/>
              <a:t>Phase2 Injector part</a:t>
            </a:r>
          </a:p>
          <a:p>
            <a:r>
              <a:rPr lang="en-US" altLang="ja-JP" b="1" dirty="0" smtClean="0"/>
              <a:t>(</a:t>
            </a:r>
            <a:r>
              <a:rPr lang="ja-JP" altLang="en-US" b="1" dirty="0" smtClean="0"/>
              <a:t>量子ビーム課題研究</a:t>
            </a:r>
            <a:r>
              <a:rPr lang="en-US" altLang="ja-JP" b="1" dirty="0" smtClean="0"/>
              <a:t>)</a:t>
            </a:r>
            <a:endParaRPr kumimoji="1" lang="ja-JP" altLang="en-US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7183568" y="3637000"/>
            <a:ext cx="1929096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altLang="ja-JP" b="1" dirty="0" smtClean="0"/>
              <a:t>1st Cryomodule </a:t>
            </a:r>
            <a:endParaRPr kumimoji="1" lang="ja-JP" altLang="en-US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3581400" y="4495800"/>
            <a:ext cx="4120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/>
              <a:t>Phase2  </a:t>
            </a:r>
            <a:r>
              <a:rPr kumimoji="1" lang="ja-JP" altLang="en-US" b="1" dirty="0" smtClean="0"/>
              <a:t>第２クライオモジュール建設？？</a:t>
            </a:r>
            <a:endParaRPr kumimoji="1" lang="ja-JP" altLang="en-US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307182" y="1720334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b="1" dirty="0" smtClean="0"/>
              <a:t>クライオモジュール建設</a:t>
            </a:r>
            <a:endParaRPr kumimoji="1" lang="ja-JP" altLang="en-US" sz="12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2209801" y="1720334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/>
              <a:t>運転</a:t>
            </a:r>
            <a:endParaRPr kumimoji="1" lang="ja-JP" altLang="en-US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1381745" y="2771000"/>
            <a:ext cx="2724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/>
              <a:t>phase2 </a:t>
            </a:r>
            <a:r>
              <a:rPr kumimoji="1" lang="ja-JP" altLang="en-US" b="1" dirty="0" smtClean="0"/>
              <a:t>ビーム入射部建設</a:t>
            </a:r>
            <a:endParaRPr kumimoji="1" lang="ja-JP" altLang="en-US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1836992" y="3637000"/>
            <a:ext cx="3711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/>
              <a:t>Phase2　</a:t>
            </a:r>
            <a:r>
              <a:rPr kumimoji="1" lang="ja-JP" altLang="en-US" b="1" dirty="0" smtClean="0"/>
              <a:t>第１クライオモジュール建設</a:t>
            </a:r>
            <a:endParaRPr kumimoji="1" lang="ja-JP" altLang="en-US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123388" y="564686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/>
              <a:t>空洞製造設備</a:t>
            </a:r>
            <a:endParaRPr kumimoji="1" lang="en-US" altLang="ja-JP" b="1" dirty="0" smtClean="0"/>
          </a:p>
        </p:txBody>
      </p:sp>
      <p:sp>
        <p:nvSpPr>
          <p:cNvPr id="56" name="TextBox 55"/>
          <p:cNvSpPr txBox="1"/>
          <p:nvPr/>
        </p:nvSpPr>
        <p:spPr>
          <a:xfrm>
            <a:off x="2743995" y="5646866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/>
              <a:t>設備建設と空洞製造立ち上げ</a:t>
            </a:r>
            <a:endParaRPr kumimoji="1" lang="ja-JP" altLang="en-US" b="1" dirty="0"/>
          </a:p>
        </p:txBody>
      </p:sp>
      <p:sp>
        <p:nvSpPr>
          <p:cNvPr id="57" name="TextBox 56"/>
          <p:cNvSpPr txBox="1"/>
          <p:nvPr/>
        </p:nvSpPr>
        <p:spPr>
          <a:xfrm>
            <a:off x="7342561" y="564686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/>
              <a:t>設備稼動</a:t>
            </a:r>
            <a:endParaRPr kumimoji="1" lang="ja-JP" altLang="en-US" b="1" dirty="0"/>
          </a:p>
        </p:txBody>
      </p:sp>
      <p:cxnSp>
        <p:nvCxnSpPr>
          <p:cNvPr id="51" name="直線矢印コネクタ 50"/>
          <p:cNvCxnSpPr/>
          <p:nvPr/>
        </p:nvCxnSpPr>
        <p:spPr>
          <a:xfrm flipV="1">
            <a:off x="5714604" y="4953000"/>
            <a:ext cx="1067196" cy="647700"/>
          </a:xfrm>
          <a:prstGeom prst="straightConnector1">
            <a:avLst/>
          </a:prstGeom>
          <a:ln w="41275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2" name="直線矢印コネクタ 51"/>
          <p:cNvCxnSpPr/>
          <p:nvPr/>
        </p:nvCxnSpPr>
        <p:spPr>
          <a:xfrm flipV="1">
            <a:off x="7065995" y="4953000"/>
            <a:ext cx="1067196" cy="647700"/>
          </a:xfrm>
          <a:prstGeom prst="straightConnector1">
            <a:avLst/>
          </a:prstGeom>
          <a:ln w="41275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775822" y="27710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/>
              <a:t>運転</a:t>
            </a:r>
            <a:endParaRPr kumimoji="1" lang="ja-JP" altLang="en-US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6406840" y="36370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/>
              <a:t>運転</a:t>
            </a:r>
            <a:endParaRPr kumimoji="1" lang="ja-JP" altLang="en-US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8484845" y="44958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/>
              <a:t>運転</a:t>
            </a:r>
            <a:endParaRPr kumimoji="1" lang="ja-JP" altLang="en-US" b="1" dirty="0"/>
          </a:p>
        </p:txBody>
      </p:sp>
      <p:sp>
        <p:nvSpPr>
          <p:cNvPr id="46" name="角丸四角形 45"/>
          <p:cNvSpPr/>
          <p:nvPr/>
        </p:nvSpPr>
        <p:spPr>
          <a:xfrm>
            <a:off x="3581400" y="6016198"/>
            <a:ext cx="5562600" cy="30840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5225039" y="5983932"/>
            <a:ext cx="1563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/>
              <a:t>KEK EBW</a:t>
            </a:r>
            <a:r>
              <a:rPr kumimoji="1" lang="en-US" altLang="ja-JP" b="1" dirty="0" smtClean="0"/>
              <a:t> </a:t>
            </a:r>
            <a:r>
              <a:rPr kumimoji="1" lang="ja-JP" altLang="en-US" b="1" dirty="0" smtClean="0"/>
              <a:t>稼働</a:t>
            </a:r>
            <a:endParaRPr kumimoji="1" lang="ja-JP" altLang="en-US" b="1" dirty="0"/>
          </a:p>
        </p:txBody>
      </p:sp>
      <p:sp>
        <p:nvSpPr>
          <p:cNvPr id="58" name="TextBox 57"/>
          <p:cNvSpPr txBox="1"/>
          <p:nvPr/>
        </p:nvSpPr>
        <p:spPr>
          <a:xfrm>
            <a:off x="1902491" y="6324600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/>
              <a:t>1st cavity</a:t>
            </a:r>
            <a:endParaRPr kumimoji="1" lang="ja-JP" altLang="en-US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3434569" y="6324600"/>
            <a:ext cx="2040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/>
              <a:t>2nd cavity, …………..</a:t>
            </a:r>
            <a:endParaRPr kumimoji="1" lang="ja-JP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2600" y="2984212"/>
            <a:ext cx="502172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200" dirty="0" smtClean="0"/>
              <a:t>3</a:t>
            </a:r>
            <a:r>
              <a:rPr lang="ja-JP" altLang="en-US" sz="3200" dirty="0" smtClean="0"/>
              <a:t>．空洞製造設備</a:t>
            </a:r>
            <a:endParaRPr lang="en-US" altLang="ja-JP" sz="3200" dirty="0" smtClean="0"/>
          </a:p>
          <a:p>
            <a:r>
              <a:rPr lang="en-US" altLang="ja-JP" sz="2000" dirty="0" err="1" smtClean="0"/>
              <a:t>　</a:t>
            </a:r>
            <a:r>
              <a:rPr lang="en-US" altLang="ja-JP" sz="2000" dirty="0" smtClean="0"/>
              <a:t>[</a:t>
            </a:r>
            <a:r>
              <a:rPr lang="ja-JP" altLang="en-US" sz="2000" dirty="0" smtClean="0"/>
              <a:t>低コスト、マスプロダクションのための計画</a:t>
            </a:r>
            <a:r>
              <a:rPr lang="en-US" altLang="ja-JP" sz="2000" dirty="0" smtClean="0"/>
              <a:t>]</a:t>
            </a:r>
          </a:p>
          <a:p>
            <a:endParaRPr kumimoji="1" lang="ja-JP" altLang="en-US" sz="2000" dirty="0"/>
          </a:p>
        </p:txBody>
      </p:sp>
      <p:sp>
        <p:nvSpPr>
          <p:cNvPr id="3" name="正方形/長方形 2"/>
          <p:cNvSpPr/>
          <p:nvPr/>
        </p:nvSpPr>
        <p:spPr>
          <a:xfrm>
            <a:off x="1752600" y="4419600"/>
            <a:ext cx="6553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000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メーカーを指導できる空洞製造技術の獲得、技術継承</a:t>
            </a:r>
            <a:endParaRPr lang="en-US" altLang="ja-JP" sz="2000" dirty="0" smtClean="0">
              <a:solidFill>
                <a:srgbClr val="FF0000"/>
              </a:solidFill>
              <a:latin typeface="Osaka"/>
              <a:ea typeface="Osaka"/>
              <a:cs typeface="Osaka"/>
            </a:endParaRPr>
          </a:p>
          <a:p>
            <a:r>
              <a:rPr lang="ja-JP" altLang="en-US" sz="2000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と大量生産技術の開発</a:t>
            </a:r>
            <a:endParaRPr lang="ja-JP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36787" y="1228209"/>
            <a:ext cx="7345362" cy="4992688"/>
          </a:xfrm>
          <a:noFill/>
          <a:ln/>
        </p:spPr>
      </p:pic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en-US" altLang="ja-JP" sz="3556" b="1" dirty="0" smtClean="0">
                <a:latin typeface="Helvetica"/>
                <a:cs typeface="Helvetica"/>
              </a:rPr>
              <a:t>R&amp;D Place in KEK</a:t>
            </a:r>
            <a:r>
              <a:rPr lang="en-US" altLang="ja-JP" sz="2800" b="1" dirty="0" smtClean="0">
                <a:latin typeface="Helvetica"/>
                <a:cs typeface="Helvetica"/>
              </a:rPr>
              <a:t/>
            </a:r>
            <a:br>
              <a:rPr lang="en-US" altLang="ja-JP" sz="2800" b="1" dirty="0" smtClean="0">
                <a:latin typeface="Helvetica"/>
                <a:cs typeface="Helvetica"/>
              </a:rPr>
            </a:br>
            <a:r>
              <a:rPr lang="en-US" altLang="ja-JP" sz="1778" b="1" dirty="0" smtClean="0">
                <a:latin typeface="Helvetica"/>
                <a:cs typeface="Helvetica"/>
              </a:rPr>
              <a:t>Refurbishment of ‘P.S. energy center’ building was completed.</a:t>
            </a:r>
            <a:endParaRPr lang="ja-JP" altLang="en-US" sz="1778" b="1" dirty="0">
              <a:solidFill>
                <a:srgbClr val="0000FF"/>
              </a:solidFill>
              <a:latin typeface="Helvetica"/>
              <a:cs typeface="Helvetica"/>
            </a:endParaRPr>
          </a:p>
        </p:txBody>
      </p:sp>
      <p:sp>
        <p:nvSpPr>
          <p:cNvPr id="268292" name="Text Box 4"/>
          <p:cNvSpPr txBox="1">
            <a:spLocks noChangeArrowheads="1"/>
          </p:cNvSpPr>
          <p:nvPr/>
        </p:nvSpPr>
        <p:spPr bwMode="auto">
          <a:xfrm>
            <a:off x="6872078" y="1228209"/>
            <a:ext cx="2119312" cy="369332"/>
          </a:xfrm>
          <a:prstGeom prst="rect">
            <a:avLst/>
          </a:prstGeom>
          <a:solidFill>
            <a:srgbClr val="D7FBA3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b="1" dirty="0" smtClean="0"/>
              <a:t>Building 52m </a:t>
            </a:r>
            <a:r>
              <a:rPr lang="en-US" altLang="ja-JP" b="1" dirty="0" err="1" smtClean="0"/>
              <a:t>x</a:t>
            </a:r>
            <a:r>
              <a:rPr lang="en-US" altLang="ja-JP" b="1" dirty="0" smtClean="0"/>
              <a:t> 30m</a:t>
            </a:r>
            <a:endParaRPr lang="ja-JP" altLang="en-US" b="1" dirty="0">
              <a:solidFill>
                <a:srgbClr val="0000FF"/>
              </a:solidFill>
            </a:endParaRPr>
          </a:p>
        </p:txBody>
      </p:sp>
      <p:sp>
        <p:nvSpPr>
          <p:cNvPr id="268293" name="Text Box 5"/>
          <p:cNvSpPr txBox="1">
            <a:spLocks noChangeArrowheads="1"/>
          </p:cNvSpPr>
          <p:nvPr/>
        </p:nvSpPr>
        <p:spPr bwMode="auto">
          <a:xfrm>
            <a:off x="228600" y="2164834"/>
            <a:ext cx="2992438" cy="400110"/>
          </a:xfrm>
          <a:prstGeom prst="rect">
            <a:avLst/>
          </a:prstGeom>
          <a:solidFill>
            <a:srgbClr val="CCE8EA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2000" b="1" dirty="0" smtClean="0">
                <a:solidFill>
                  <a:srgbClr val="0000FF"/>
                </a:solidFill>
                <a:latin typeface="Helvetica"/>
                <a:cs typeface="Helvetica"/>
              </a:rPr>
              <a:t>Clean room 19m </a:t>
            </a:r>
            <a:r>
              <a:rPr lang="en-US" altLang="ja-JP" sz="2000" b="1" dirty="0" err="1" smtClean="0">
                <a:solidFill>
                  <a:srgbClr val="0000FF"/>
                </a:solidFill>
                <a:latin typeface="Helvetica"/>
                <a:cs typeface="Helvetica"/>
              </a:rPr>
              <a:t>x</a:t>
            </a:r>
            <a:r>
              <a:rPr lang="en-US" altLang="ja-JP" sz="2000" b="1" dirty="0" smtClean="0">
                <a:solidFill>
                  <a:srgbClr val="0000FF"/>
                </a:solidFill>
                <a:latin typeface="Helvetica"/>
                <a:cs typeface="Helvetica"/>
              </a:rPr>
              <a:t> 14m</a:t>
            </a:r>
            <a:endParaRPr lang="ja-JP" altLang="en-US" sz="2000" dirty="0">
              <a:latin typeface="Helvetica"/>
              <a:cs typeface="Helvetic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91200" y="4006333"/>
            <a:ext cx="2390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 smtClean="0">
                <a:latin typeface="Helvetica"/>
                <a:cs typeface="Helvetica"/>
              </a:rPr>
              <a:t>Pilot plant area</a:t>
            </a:r>
            <a:endParaRPr kumimoji="1" lang="ja-JP" altLang="en-US" sz="2400" b="1" dirty="0">
              <a:latin typeface="Helvetica"/>
              <a:cs typeface="Helvetica"/>
            </a:endParaRPr>
          </a:p>
        </p:txBody>
      </p:sp>
      <p:cxnSp>
        <p:nvCxnSpPr>
          <p:cNvPr id="9" name="直線矢印コネクタ 8"/>
          <p:cNvCxnSpPr/>
          <p:nvPr/>
        </p:nvCxnSpPr>
        <p:spPr>
          <a:xfrm rot="16200000" flipV="1">
            <a:off x="5121534" y="3565267"/>
            <a:ext cx="729733" cy="609600"/>
          </a:xfrm>
          <a:prstGeom prst="straightConnector1">
            <a:avLst/>
          </a:prstGeom>
          <a:ln w="635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図 10" descr="PSエネセン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6477000" y="4862807"/>
            <a:ext cx="2514390" cy="188536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0" y="3637001"/>
            <a:ext cx="3713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clean room construction is completed</a:t>
            </a:r>
            <a:endParaRPr kumimoji="1" lang="ja-JP" altLang="en-US" dirty="0"/>
          </a:p>
        </p:txBody>
      </p:sp>
      <p:pic>
        <p:nvPicPr>
          <p:cNvPr id="14" name="図 13" descr="CIMG074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543" y="4006332"/>
            <a:ext cx="3653219" cy="2741837"/>
          </a:xfrm>
          <a:prstGeom prst="rect">
            <a:avLst/>
          </a:prstGeom>
        </p:spPr>
      </p:pic>
      <p:sp>
        <p:nvSpPr>
          <p:cNvPr id="19" name="正方形/長方形 18"/>
          <p:cNvSpPr/>
          <p:nvPr/>
        </p:nvSpPr>
        <p:spPr>
          <a:xfrm>
            <a:off x="3505200" y="1597541"/>
            <a:ext cx="2667000" cy="1907659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9"/>
            <a:ext cx="8229600" cy="792162"/>
          </a:xfrm>
        </p:spPr>
        <p:txBody>
          <a:bodyPr>
            <a:normAutofit/>
          </a:bodyPr>
          <a:lstStyle/>
          <a:p>
            <a:r>
              <a:rPr lang="en-US" altLang="ja-JP" sz="3200" b="1" dirty="0" smtClean="0">
                <a:latin typeface="Helvetica"/>
                <a:cs typeface="Helvetica"/>
              </a:rPr>
              <a:t>Pilot plant clean room</a:t>
            </a:r>
            <a:endParaRPr lang="ja-JP" altLang="en-US" sz="3200" b="1" dirty="0">
              <a:latin typeface="Helvetica"/>
              <a:cs typeface="Helvetica"/>
            </a:endParaRPr>
          </a:p>
        </p:txBody>
      </p:sp>
      <p:pic>
        <p:nvPicPr>
          <p:cNvPr id="26931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1773238"/>
            <a:ext cx="6624637" cy="4537075"/>
          </a:xfrm>
          <a:noFill/>
          <a:ln/>
        </p:spPr>
      </p:pic>
      <p:pic>
        <p:nvPicPr>
          <p:cNvPr id="269316" name="Picture 6" descr="ples-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 r="13229"/>
          <a:stretch>
            <a:fillRect/>
          </a:stretch>
        </p:blipFill>
        <p:spPr>
          <a:xfrm>
            <a:off x="0" y="2456657"/>
            <a:ext cx="1264461" cy="1223962"/>
          </a:xfrm>
          <a:noFill/>
          <a:ln/>
        </p:spPr>
      </p:pic>
      <p:pic>
        <p:nvPicPr>
          <p:cNvPr id="269317" name="Picture 7" descr="ples-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 l="7220" r="5815"/>
          <a:stretch>
            <a:fillRect/>
          </a:stretch>
        </p:blipFill>
        <p:spPr>
          <a:xfrm>
            <a:off x="26987" y="5113467"/>
            <a:ext cx="1412875" cy="1043227"/>
          </a:xfrm>
          <a:noFill/>
          <a:ln/>
        </p:spPr>
      </p:pic>
      <p:sp>
        <p:nvSpPr>
          <p:cNvPr id="269318" name="Text Box 6"/>
          <p:cNvSpPr txBox="1">
            <a:spLocks noChangeArrowheads="1"/>
          </p:cNvSpPr>
          <p:nvPr/>
        </p:nvSpPr>
        <p:spPr bwMode="auto">
          <a:xfrm>
            <a:off x="2667000" y="1083747"/>
            <a:ext cx="3560764" cy="36933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b="1" dirty="0" smtClean="0"/>
              <a:t>19m </a:t>
            </a:r>
            <a:r>
              <a:rPr lang="en-US" altLang="ja-JP" b="1" dirty="0" err="1" smtClean="0"/>
              <a:t>x</a:t>
            </a:r>
            <a:r>
              <a:rPr lang="en-US" altLang="ja-JP" b="1" dirty="0" smtClean="0"/>
              <a:t> 14m ISO class-5 clean room</a:t>
            </a:r>
            <a:endParaRPr lang="ja-JP" altLang="en-US" b="1" dirty="0"/>
          </a:p>
        </p:txBody>
      </p:sp>
      <p:sp>
        <p:nvSpPr>
          <p:cNvPr id="269322" name="Line 10"/>
          <p:cNvSpPr>
            <a:spLocks noChangeShapeType="1"/>
          </p:cNvSpPr>
          <p:nvPr/>
        </p:nvSpPr>
        <p:spPr bwMode="auto">
          <a:xfrm flipV="1">
            <a:off x="990601" y="4343400"/>
            <a:ext cx="1295400" cy="949694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269323" name="Line 11"/>
          <p:cNvSpPr>
            <a:spLocks noChangeShapeType="1"/>
          </p:cNvSpPr>
          <p:nvPr/>
        </p:nvSpPr>
        <p:spPr bwMode="auto">
          <a:xfrm flipV="1">
            <a:off x="1264460" y="2643188"/>
            <a:ext cx="2164539" cy="633412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269324" name="Text Box 12"/>
          <p:cNvSpPr txBox="1">
            <a:spLocks noChangeArrowheads="1"/>
          </p:cNvSpPr>
          <p:nvPr/>
        </p:nvSpPr>
        <p:spPr bwMode="auto">
          <a:xfrm>
            <a:off x="6299994" y="2726530"/>
            <a:ext cx="1320006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b="1" dirty="0" smtClean="0"/>
              <a:t>crane 2.8t</a:t>
            </a:r>
            <a:endParaRPr lang="ja-JP" altLang="en-US" b="1" dirty="0"/>
          </a:p>
        </p:txBody>
      </p:sp>
      <p:sp>
        <p:nvSpPr>
          <p:cNvPr id="269325" name="Text Box 13"/>
          <p:cNvSpPr txBox="1">
            <a:spLocks noChangeArrowheads="1"/>
          </p:cNvSpPr>
          <p:nvPr/>
        </p:nvSpPr>
        <p:spPr bwMode="auto">
          <a:xfrm>
            <a:off x="6588124" y="1268413"/>
            <a:ext cx="24034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b="1" dirty="0" smtClean="0"/>
              <a:t>Electron Beam Welder</a:t>
            </a:r>
            <a:endParaRPr lang="ja-JP" altLang="en-US" b="1" dirty="0"/>
          </a:p>
        </p:txBody>
      </p:sp>
      <p:sp>
        <p:nvSpPr>
          <p:cNvPr id="269326" name="Line 14"/>
          <p:cNvSpPr>
            <a:spLocks noChangeShapeType="1"/>
          </p:cNvSpPr>
          <p:nvPr/>
        </p:nvSpPr>
        <p:spPr bwMode="auto">
          <a:xfrm flipH="1">
            <a:off x="5029200" y="1628774"/>
            <a:ext cx="1558924" cy="1439864"/>
          </a:xfrm>
          <a:prstGeom prst="line">
            <a:avLst/>
          </a:prstGeom>
          <a:noFill/>
          <a:ln w="28575">
            <a:solidFill>
              <a:srgbClr val="000090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269327" name="Text Box 15"/>
          <p:cNvSpPr txBox="1">
            <a:spLocks noChangeArrowheads="1"/>
          </p:cNvSpPr>
          <p:nvPr/>
        </p:nvSpPr>
        <p:spPr bwMode="auto">
          <a:xfrm>
            <a:off x="304800" y="1018272"/>
            <a:ext cx="14398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b="1" dirty="0" smtClean="0"/>
              <a:t>Chemical Polish room</a:t>
            </a:r>
            <a:endParaRPr lang="ja-JP" altLang="en-US" b="1" dirty="0"/>
          </a:p>
        </p:txBody>
      </p:sp>
      <p:sp>
        <p:nvSpPr>
          <p:cNvPr id="269328" name="Line 16"/>
          <p:cNvSpPr>
            <a:spLocks noChangeShapeType="1"/>
          </p:cNvSpPr>
          <p:nvPr/>
        </p:nvSpPr>
        <p:spPr bwMode="auto">
          <a:xfrm>
            <a:off x="990600" y="1628775"/>
            <a:ext cx="1676399" cy="1008063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0" y="3543984"/>
            <a:ext cx="14398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b="1" dirty="0" smtClean="0"/>
              <a:t>Press machine</a:t>
            </a:r>
            <a:endParaRPr lang="ja-JP" altLang="en-US" b="1" dirty="0"/>
          </a:p>
        </p:txBody>
      </p:sp>
      <p:sp>
        <p:nvSpPr>
          <p:cNvPr id="19" name="Line 10"/>
          <p:cNvSpPr>
            <a:spLocks noChangeShapeType="1"/>
          </p:cNvSpPr>
          <p:nvPr/>
        </p:nvSpPr>
        <p:spPr bwMode="auto">
          <a:xfrm flipH="1">
            <a:off x="5507038" y="3093242"/>
            <a:ext cx="1081086" cy="1097071"/>
          </a:xfrm>
          <a:prstGeom prst="line">
            <a:avLst/>
          </a:prstGeom>
          <a:noFill/>
          <a:ln w="9525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152400" y="5987147"/>
            <a:ext cx="14398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b="1" dirty="0" err="1" smtClean="0"/>
              <a:t>Triming</a:t>
            </a:r>
            <a:r>
              <a:rPr lang="en-US" altLang="ja-JP" b="1" dirty="0" smtClean="0"/>
              <a:t> machine</a:t>
            </a:r>
            <a:endParaRPr lang="ja-JP" altLang="en-US" b="1" dirty="0"/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6019800" y="6226151"/>
            <a:ext cx="2844007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b="1" dirty="0" smtClean="0"/>
              <a:t>EBW place and crane girder</a:t>
            </a:r>
            <a:endParaRPr lang="ja-JP" altLang="en-US" b="1" dirty="0"/>
          </a:p>
        </p:txBody>
      </p:sp>
      <p:pic>
        <p:nvPicPr>
          <p:cNvPr id="23" name="図 22" descr="CIMG074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3551" y="3795713"/>
            <a:ext cx="3350449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38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l="7268" t="11745" r="7915" b="10164"/>
          <a:stretch>
            <a:fillRect/>
          </a:stretch>
        </p:blipFill>
        <p:spPr>
          <a:xfrm>
            <a:off x="-323850" y="2060575"/>
            <a:ext cx="5256213" cy="3743325"/>
          </a:xfrm>
          <a:noFill/>
          <a:ln/>
        </p:spPr>
      </p:pic>
      <p:pic>
        <p:nvPicPr>
          <p:cNvPr id="272389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5715000" y="1066801"/>
            <a:ext cx="3036888" cy="2188492"/>
          </a:xfrm>
          <a:noFill/>
          <a:ln/>
        </p:spPr>
      </p:pic>
      <p:sp>
        <p:nvSpPr>
          <p:cNvPr id="272391" name="Text Box 7"/>
          <p:cNvSpPr txBox="1">
            <a:spLocks noChangeArrowheads="1"/>
          </p:cNvSpPr>
          <p:nvPr/>
        </p:nvSpPr>
        <p:spPr bwMode="auto">
          <a:xfrm>
            <a:off x="5715000" y="3255293"/>
            <a:ext cx="30353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dirty="0" smtClean="0"/>
              <a:t>DESY EBW; the same company</a:t>
            </a:r>
            <a:endParaRPr lang="ja-JP" altLang="en-US" dirty="0"/>
          </a:p>
        </p:txBody>
      </p:sp>
      <p:sp>
        <p:nvSpPr>
          <p:cNvPr id="272392" name="Text Box 8"/>
          <p:cNvSpPr txBox="1">
            <a:spLocks noChangeArrowheads="1"/>
          </p:cNvSpPr>
          <p:nvPr/>
        </p:nvSpPr>
        <p:spPr bwMode="auto">
          <a:xfrm>
            <a:off x="2514601" y="2087890"/>
            <a:ext cx="24177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1400" dirty="0" smtClean="0">
                <a:latin typeface="Helvetica"/>
                <a:cs typeface="Helvetica"/>
              </a:rPr>
              <a:t>electron gun in horizontal place. (vertically movable)</a:t>
            </a:r>
            <a:endParaRPr lang="ja-JP" altLang="en-US" sz="1400" dirty="0">
              <a:latin typeface="Helvetica"/>
              <a:cs typeface="Helvetica"/>
            </a:endParaRPr>
          </a:p>
        </p:txBody>
      </p:sp>
      <p:sp>
        <p:nvSpPr>
          <p:cNvPr id="272393" name="Text Box 9"/>
          <p:cNvSpPr txBox="1">
            <a:spLocks noChangeArrowheads="1"/>
          </p:cNvSpPr>
          <p:nvPr/>
        </p:nvSpPr>
        <p:spPr bwMode="auto">
          <a:xfrm>
            <a:off x="457200" y="1628775"/>
            <a:ext cx="17383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dirty="0" smtClean="0"/>
              <a:t>electron gun</a:t>
            </a:r>
            <a:endParaRPr lang="ja-JP" altLang="en-US" dirty="0"/>
          </a:p>
        </p:txBody>
      </p:sp>
      <p:sp>
        <p:nvSpPr>
          <p:cNvPr id="272394" name="Line 10"/>
          <p:cNvSpPr>
            <a:spLocks noChangeShapeType="1"/>
          </p:cNvSpPr>
          <p:nvPr/>
        </p:nvSpPr>
        <p:spPr bwMode="auto">
          <a:xfrm>
            <a:off x="1619250" y="1989138"/>
            <a:ext cx="720725" cy="7921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272395" name="Line 11"/>
          <p:cNvSpPr>
            <a:spLocks noChangeShapeType="1"/>
          </p:cNvSpPr>
          <p:nvPr/>
        </p:nvSpPr>
        <p:spPr bwMode="auto">
          <a:xfrm flipH="1">
            <a:off x="3348038" y="2611110"/>
            <a:ext cx="215900" cy="45752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457200" y="274639"/>
            <a:ext cx="8229600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/>
                <a:ea typeface="+mj-ea"/>
                <a:cs typeface="Helvetica"/>
              </a:rPr>
              <a:t>Main facility: Electron Beam Welder</a:t>
            </a:r>
            <a:endParaRPr kumimoji="1" lang="ja-JP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/>
              <a:ea typeface="+mj-ea"/>
              <a:cs typeface="Helvetic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" y="1078468"/>
            <a:ext cx="51380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we spent one year for survey of cavity EBW machine.</a:t>
            </a:r>
          </a:p>
          <a:p>
            <a:r>
              <a:rPr lang="en-US" altLang="ja-JP" dirty="0" smtClean="0"/>
              <a:t>After bidding, one EBW machine was ordered.</a:t>
            </a:r>
            <a:endParaRPr kumimoji="1" lang="ja-JP" altLang="en-US" dirty="0"/>
          </a:p>
        </p:txBody>
      </p:sp>
      <p:graphicFrame>
        <p:nvGraphicFramePr>
          <p:cNvPr id="225282" name="Object 2"/>
          <p:cNvGraphicFramePr>
            <a:graphicFrameLocks noChangeAspect="1"/>
          </p:cNvGraphicFramePr>
          <p:nvPr/>
        </p:nvGraphicFramePr>
        <p:xfrm>
          <a:off x="4874910" y="3820557"/>
          <a:ext cx="3779534" cy="2498725"/>
        </p:xfrm>
        <a:graphic>
          <a:graphicData uri="http://schemas.openxmlformats.org/presentationml/2006/ole">
            <p:oleObj spid="_x0000_s225282" name="Word 文書" r:id="rId5" imgW="5397500" imgH="3568700" progId="Word.Document.12">
              <p:link updateAutomatic="1"/>
            </p:oleObj>
          </a:graphicData>
        </a:graphic>
      </p:graphicFrame>
      <p:sp>
        <p:nvSpPr>
          <p:cNvPr id="272388" name="Text Box 4"/>
          <p:cNvSpPr txBox="1">
            <a:spLocks noChangeArrowheads="1"/>
          </p:cNvSpPr>
          <p:nvPr/>
        </p:nvSpPr>
        <p:spPr bwMode="auto">
          <a:xfrm>
            <a:off x="838200" y="6319282"/>
            <a:ext cx="6630987" cy="369332"/>
          </a:xfrm>
          <a:prstGeom prst="rect">
            <a:avLst/>
          </a:prstGeom>
          <a:solidFill>
            <a:srgbClr val="D7FBA3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b="1" dirty="0" err="1" smtClean="0"/>
              <a:t>Steigerwald</a:t>
            </a:r>
            <a:r>
              <a:rPr lang="en-US" altLang="ja-JP" b="1" dirty="0" smtClean="0"/>
              <a:t> 150kV 15kW machine will be delivered in March 2011.</a:t>
            </a:r>
            <a:endParaRPr lang="ja-JP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87"/>
          </a:xfrm>
        </p:spPr>
        <p:txBody>
          <a:bodyPr/>
          <a:lstStyle/>
          <a:p>
            <a:r>
              <a:rPr lang="en-US" altLang="ja-JP" sz="3200" b="1" dirty="0" smtClean="0">
                <a:latin typeface="Helvetica"/>
                <a:cs typeface="Helvetica"/>
              </a:rPr>
              <a:t>EBW R&amp;D &amp; Press R&amp;D was started </a:t>
            </a:r>
            <a:endParaRPr lang="ja-JP" altLang="en-US" sz="3200" b="1" dirty="0">
              <a:latin typeface="Helvetica"/>
              <a:cs typeface="Helvetica"/>
            </a:endParaRPr>
          </a:p>
        </p:txBody>
      </p:sp>
      <p:sp>
        <p:nvSpPr>
          <p:cNvPr id="11267" name="コンテンツ プレースホルダ 2"/>
          <p:cNvSpPr>
            <a:spLocks noGrp="1"/>
          </p:cNvSpPr>
          <p:nvPr>
            <p:ph idx="1"/>
          </p:nvPr>
        </p:nvSpPr>
        <p:spPr>
          <a:xfrm>
            <a:off x="714375" y="4500563"/>
            <a:ext cx="8215313" cy="2143125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sz="1800" dirty="0" smtClean="0"/>
              <a:t>Nov. 2009</a:t>
            </a:r>
            <a:r>
              <a:rPr lang="ja-JP" altLang="en-US" sz="1800" dirty="0" smtClean="0"/>
              <a:t>　</a:t>
            </a:r>
            <a:r>
              <a:rPr lang="en-US" altLang="ja-JP" sz="1800" dirty="0" smtClean="0"/>
              <a:t>SST-EBW</a:t>
            </a:r>
            <a:r>
              <a:rPr lang="ja-JP" altLang="en-US" sz="1800" dirty="0" smtClean="0"/>
              <a:t>　</a:t>
            </a:r>
            <a:r>
              <a:rPr lang="en-US" altLang="ja-JP" sz="1800" dirty="0"/>
              <a:t>V=150 kV / 60 kV</a:t>
            </a:r>
          </a:p>
          <a:p>
            <a:pPr>
              <a:buFontTx/>
              <a:buNone/>
            </a:pPr>
            <a:r>
              <a:rPr lang="en-US" altLang="ja-JP" sz="1800" dirty="0"/>
              <a:t>                </a:t>
            </a:r>
            <a:r>
              <a:rPr lang="en-US" altLang="ja-JP" sz="1800" dirty="0" smtClean="0"/>
              <a:t> EBW test on </a:t>
            </a:r>
            <a:r>
              <a:rPr lang="en-US" altLang="ja-JP" sz="1800" dirty="0" err="1" smtClean="0"/>
              <a:t>Nb</a:t>
            </a:r>
            <a:r>
              <a:rPr lang="en-US" altLang="ja-JP" sz="1800" dirty="0" smtClean="0"/>
              <a:t> plate</a:t>
            </a:r>
            <a:r>
              <a:rPr lang="ja-JP" altLang="en-US" sz="1800" dirty="0" smtClean="0"/>
              <a:t>（</a:t>
            </a:r>
            <a:r>
              <a:rPr lang="en-US" altLang="ja-JP" sz="1800" dirty="0" err="1"/>
              <a:t>t</a:t>
            </a:r>
            <a:r>
              <a:rPr lang="en-US" altLang="ja-JP" sz="1800" dirty="0"/>
              <a:t>=2mm</a:t>
            </a:r>
            <a:r>
              <a:rPr lang="ja-JP" altLang="en-US" sz="1800" dirty="0" smtClean="0"/>
              <a:t>）</a:t>
            </a:r>
            <a:r>
              <a:rPr lang="en-US" altLang="ja-JP" sz="1800" dirty="0" smtClean="0"/>
              <a:t>, EBW test on two-plate join</a:t>
            </a:r>
            <a:r>
              <a:rPr lang="ja-JP" altLang="en-US" sz="1800" dirty="0" smtClean="0"/>
              <a:t>（</a:t>
            </a:r>
            <a:r>
              <a:rPr lang="en-US" altLang="ja-JP" sz="1800" dirty="0" err="1"/>
              <a:t>t</a:t>
            </a:r>
            <a:r>
              <a:rPr lang="en-US" altLang="ja-JP" sz="1800" dirty="0"/>
              <a:t>=2mm</a:t>
            </a:r>
            <a:r>
              <a:rPr lang="ja-JP" altLang="en-US" sz="1800" dirty="0"/>
              <a:t>）</a:t>
            </a:r>
            <a:endParaRPr lang="en-US" altLang="ja-JP" sz="1800" dirty="0" smtClean="0"/>
          </a:p>
          <a:p>
            <a:r>
              <a:rPr lang="en-US" altLang="ja-JP" sz="1800" dirty="0" smtClean="0"/>
              <a:t>Dec. 2009</a:t>
            </a:r>
            <a:r>
              <a:rPr lang="ja-JP" altLang="en-US" sz="1800" dirty="0" smtClean="0"/>
              <a:t>　</a:t>
            </a:r>
            <a:r>
              <a:rPr lang="en-US" altLang="ja-JP" sz="1800" dirty="0" smtClean="0"/>
              <a:t>Mitsubishi-EBW</a:t>
            </a:r>
            <a:r>
              <a:rPr lang="ja-JP" altLang="en-US" sz="1800" dirty="0" smtClean="0"/>
              <a:t>  </a:t>
            </a:r>
            <a:r>
              <a:rPr lang="en-US" altLang="ja-JP" sz="1800" dirty="0"/>
              <a:t>V=60 kV</a:t>
            </a:r>
            <a:endParaRPr lang="en-US" altLang="ja-JP" sz="1800" dirty="0" smtClean="0"/>
          </a:p>
          <a:p>
            <a:pPr>
              <a:buFontTx/>
              <a:buNone/>
            </a:pPr>
            <a:r>
              <a:rPr lang="en-US" altLang="ja-JP" sz="1800" dirty="0" smtClean="0"/>
              <a:t>                 EBW test on </a:t>
            </a:r>
            <a:r>
              <a:rPr lang="en-US" altLang="ja-JP" sz="1800" dirty="0" err="1" smtClean="0"/>
              <a:t>Nb</a:t>
            </a:r>
            <a:r>
              <a:rPr lang="en-US" altLang="ja-JP" sz="1800" dirty="0" smtClean="0"/>
              <a:t> plate</a:t>
            </a:r>
            <a:r>
              <a:rPr lang="ja-JP" altLang="en-US" sz="1800" dirty="0" smtClean="0"/>
              <a:t>（</a:t>
            </a:r>
            <a:r>
              <a:rPr lang="en-US" altLang="ja-JP" sz="1800" dirty="0" err="1" smtClean="0"/>
              <a:t>t</a:t>
            </a:r>
            <a:r>
              <a:rPr lang="en-US" altLang="ja-JP" sz="1800" dirty="0" smtClean="0"/>
              <a:t>=2mm</a:t>
            </a:r>
            <a:r>
              <a:rPr lang="ja-JP" altLang="en-US" sz="1800" dirty="0" smtClean="0"/>
              <a:t>）</a:t>
            </a:r>
            <a:r>
              <a:rPr lang="en-US" altLang="ja-JP" sz="1800" dirty="0" smtClean="0"/>
              <a:t>, EBW test on two-plate join</a:t>
            </a:r>
            <a:r>
              <a:rPr lang="ja-JP" altLang="en-US" sz="1800" dirty="0" smtClean="0"/>
              <a:t>（</a:t>
            </a:r>
            <a:r>
              <a:rPr lang="en-US" altLang="ja-JP" sz="1800" dirty="0" err="1" smtClean="0"/>
              <a:t>t</a:t>
            </a:r>
            <a:r>
              <a:rPr lang="en-US" altLang="ja-JP" sz="1800" dirty="0" smtClean="0"/>
              <a:t>=2mm</a:t>
            </a:r>
            <a:r>
              <a:rPr lang="ja-JP" altLang="en-US" sz="1800" dirty="0" smtClean="0"/>
              <a:t>）</a:t>
            </a:r>
            <a:endParaRPr lang="en-US" altLang="ja-JP" sz="1800" dirty="0" smtClean="0"/>
          </a:p>
          <a:p>
            <a:r>
              <a:rPr lang="en-US" altLang="ja-JP" sz="1800" dirty="0" smtClean="0"/>
              <a:t>Jan. 2010 Mitsubishi-EBW V</a:t>
            </a:r>
            <a:r>
              <a:rPr lang="en-US" altLang="ja-JP" sz="1800" dirty="0"/>
              <a:t>=60 kV</a:t>
            </a:r>
            <a:endParaRPr lang="en-US" altLang="ja-JP" sz="1800" dirty="0" smtClean="0"/>
          </a:p>
          <a:p>
            <a:pPr>
              <a:buFontTx/>
              <a:buNone/>
            </a:pPr>
            <a:r>
              <a:rPr lang="en-US" altLang="ja-JP" sz="1800" dirty="0" smtClean="0"/>
              <a:t>                 EBW test on </a:t>
            </a:r>
            <a:r>
              <a:rPr lang="en-US" altLang="ja-JP" sz="1800" dirty="0" err="1" smtClean="0"/>
              <a:t>Nb</a:t>
            </a:r>
            <a:r>
              <a:rPr lang="en-US" altLang="ja-JP" sz="1800" dirty="0" smtClean="0"/>
              <a:t> plate</a:t>
            </a:r>
            <a:r>
              <a:rPr lang="ja-JP" altLang="en-US" sz="1800" dirty="0" smtClean="0"/>
              <a:t>（</a:t>
            </a:r>
            <a:r>
              <a:rPr lang="en-US" altLang="ja-JP" sz="1800" dirty="0" err="1" smtClean="0"/>
              <a:t>t</a:t>
            </a:r>
            <a:r>
              <a:rPr lang="en-US" altLang="ja-JP" sz="1800" dirty="0" smtClean="0"/>
              <a:t>=2mm</a:t>
            </a:r>
            <a:r>
              <a:rPr lang="ja-JP" altLang="en-US" sz="1800" dirty="0" smtClean="0"/>
              <a:t>）</a:t>
            </a:r>
            <a:r>
              <a:rPr lang="en-US" altLang="ja-JP" sz="1800" dirty="0" smtClean="0"/>
              <a:t>, EBW test on two-plate join</a:t>
            </a:r>
            <a:r>
              <a:rPr lang="ja-JP" altLang="en-US" sz="1800" dirty="0" smtClean="0"/>
              <a:t>（</a:t>
            </a:r>
            <a:r>
              <a:rPr lang="en-US" altLang="ja-JP" sz="1800" dirty="0" err="1" smtClean="0"/>
              <a:t>t</a:t>
            </a:r>
            <a:r>
              <a:rPr lang="en-US" altLang="ja-JP" sz="1800" dirty="0" smtClean="0"/>
              <a:t>=2mm</a:t>
            </a:r>
            <a:r>
              <a:rPr lang="ja-JP" altLang="en-US" sz="1800" dirty="0" smtClean="0"/>
              <a:t>）</a:t>
            </a:r>
            <a:endParaRPr lang="en-US" altLang="ja-JP" sz="1800" dirty="0" smtClean="0"/>
          </a:p>
          <a:p>
            <a:pPr>
              <a:buFontTx/>
              <a:buNone/>
            </a:pPr>
            <a:r>
              <a:rPr lang="en-US" altLang="ja-JP" sz="1800" dirty="0" smtClean="0"/>
              <a:t>                 two-plate hook-edge join</a:t>
            </a:r>
            <a:r>
              <a:rPr lang="ja-JP" altLang="en-US" sz="1800" dirty="0" smtClean="0"/>
              <a:t>（</a:t>
            </a:r>
            <a:r>
              <a:rPr lang="en-US" altLang="ja-JP" sz="1800" dirty="0" err="1"/>
              <a:t>t</a:t>
            </a:r>
            <a:r>
              <a:rPr lang="en-US" altLang="ja-JP" sz="1800" dirty="0"/>
              <a:t>=2mm</a:t>
            </a:r>
            <a:r>
              <a:rPr lang="ja-JP" altLang="en-US" sz="1800" dirty="0"/>
              <a:t>）</a:t>
            </a:r>
          </a:p>
        </p:txBody>
      </p:sp>
      <p:pic>
        <p:nvPicPr>
          <p:cNvPr id="11268" name="Picture 4" descr="H:\home\写真\ILC\ILC2009\20091110Tousei\DSC086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143000"/>
            <a:ext cx="3571875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テキスト ボックス 4"/>
          <p:cNvSpPr txBox="1">
            <a:spLocks noChangeArrowheads="1"/>
          </p:cNvSpPr>
          <p:nvPr/>
        </p:nvSpPr>
        <p:spPr bwMode="auto">
          <a:xfrm>
            <a:off x="642938" y="3929063"/>
            <a:ext cx="3211636" cy="36933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dirty="0" err="1" smtClean="0"/>
              <a:t>Tosei-electrobeam</a:t>
            </a:r>
            <a:r>
              <a:rPr lang="en-US" altLang="ja-JP" dirty="0" smtClean="0"/>
              <a:t> co.</a:t>
            </a:r>
            <a:r>
              <a:rPr lang="ja-JP" altLang="en-US" dirty="0" smtClean="0"/>
              <a:t>　</a:t>
            </a:r>
            <a:r>
              <a:rPr lang="en-US" altLang="ja-JP" dirty="0" smtClean="0"/>
              <a:t>SST EBW</a:t>
            </a:r>
            <a:endParaRPr lang="ja-JP" altLang="en-US" dirty="0"/>
          </a:p>
        </p:txBody>
      </p:sp>
      <p:pic>
        <p:nvPicPr>
          <p:cNvPr id="11270" name="Picture 5" descr="IMG_054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5" y="1143000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6" descr="P102096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67525" y="2571750"/>
            <a:ext cx="2133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2" name="テキスト ボックス 7"/>
          <p:cNvSpPr txBox="1">
            <a:spLocks noChangeArrowheads="1"/>
          </p:cNvSpPr>
          <p:nvPr/>
        </p:nvSpPr>
        <p:spPr bwMode="auto">
          <a:xfrm>
            <a:off x="4500563" y="3357563"/>
            <a:ext cx="2251337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dirty="0" err="1" smtClean="0"/>
              <a:t>Tosei-electrobeam</a:t>
            </a:r>
            <a:r>
              <a:rPr lang="en-US" altLang="ja-JP" dirty="0" smtClean="0"/>
              <a:t> co.</a:t>
            </a:r>
          </a:p>
          <a:p>
            <a:r>
              <a:rPr lang="en-US" altLang="ja-JP" dirty="0" smtClean="0"/>
              <a:t>Mitsubishi-EBW</a:t>
            </a:r>
            <a:endParaRPr lang="ja-JP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7200" y="4298395"/>
            <a:ext cx="2066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using EBW Job-shop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正方形/長方形 14"/>
          <p:cNvSpPr/>
          <p:nvPr/>
        </p:nvSpPr>
        <p:spPr>
          <a:xfrm>
            <a:off x="685800" y="4539888"/>
            <a:ext cx="3124200" cy="23135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57200" y="115888"/>
            <a:ext cx="8229600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/>
                <a:ea typeface="+mj-ea"/>
                <a:cs typeface="Helvetica"/>
              </a:rPr>
              <a:t>inspection instruments for fabrication support</a:t>
            </a:r>
            <a:endParaRPr kumimoji="1" lang="ja-JP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/>
              <a:ea typeface="+mj-ea"/>
              <a:cs typeface="Helvetica"/>
            </a:endParaRPr>
          </a:p>
        </p:txBody>
      </p:sp>
      <p:pic>
        <p:nvPicPr>
          <p:cNvPr id="3" name="図 2" descr="CIMG073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1143000"/>
            <a:ext cx="2895600" cy="2173224"/>
          </a:xfrm>
          <a:prstGeom prst="rect">
            <a:avLst/>
          </a:prstGeom>
        </p:spPr>
      </p:pic>
      <p:pic>
        <p:nvPicPr>
          <p:cNvPr id="4" name="図 3" descr="渦電流スキャン器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143000"/>
            <a:ext cx="2847109" cy="2971800"/>
          </a:xfrm>
          <a:prstGeom prst="rect">
            <a:avLst/>
          </a:prstGeom>
        </p:spPr>
      </p:pic>
      <p:pic>
        <p:nvPicPr>
          <p:cNvPr id="5" name="図 4" descr="New-kyoto-camer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0" y="3505199"/>
            <a:ext cx="3962400" cy="30567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05463" y="4114800"/>
            <a:ext cx="217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eddy current scanner</a:t>
            </a:r>
            <a:endParaRPr kumimoji="1" lang="ja-JP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274826" y="6488668"/>
            <a:ext cx="2430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inner surface inspection</a:t>
            </a:r>
            <a:endParaRPr kumimoji="1" lang="ja-JP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274866" y="1143000"/>
            <a:ext cx="18691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optical 3D profiler</a:t>
            </a:r>
            <a:endParaRPr kumimoji="1" lang="ja-JP" altLang="en-US" dirty="0"/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05600" y="2097025"/>
            <a:ext cx="2256429" cy="1219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図 9" descr="MHI08_Cell2_Up_t=17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67714" y="5375287"/>
            <a:ext cx="2076286" cy="148271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671869" y="6550223"/>
            <a:ext cx="8133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smtClean="0"/>
              <a:t>MHI</a:t>
            </a:r>
            <a:r>
              <a:rPr kumimoji="1" lang="en-US" altLang="ja-JP" sz="1400" dirty="0" smtClean="0"/>
              <a:t>008</a:t>
            </a:r>
            <a:endParaRPr kumimoji="1" lang="ja-JP" altLang="en-US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6799516" y="3039225"/>
            <a:ext cx="15824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solidFill>
                  <a:schemeClr val="bg1"/>
                </a:solidFill>
              </a:rPr>
              <a:t>AES001 bump analysis</a:t>
            </a:r>
            <a:endParaRPr kumimoji="1" lang="ja-JP" altLang="en-US" sz="1200" dirty="0">
              <a:solidFill>
                <a:schemeClr val="bg1"/>
              </a:solidFill>
            </a:endParaRPr>
          </a:p>
        </p:txBody>
      </p:sp>
      <p:pic>
        <p:nvPicPr>
          <p:cNvPr id="13" name="図 12" descr="eddy-02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800" y="2983469"/>
            <a:ext cx="1500663" cy="1500663"/>
          </a:xfrm>
          <a:prstGeom prst="rect">
            <a:avLst/>
          </a:prstGeom>
          <a:ln>
            <a:solidFill>
              <a:srgbClr val="000090"/>
            </a:solidFill>
          </a:ln>
        </p:spPr>
      </p:pic>
      <p:pic>
        <p:nvPicPr>
          <p:cNvPr id="14" name="図 13" descr="Toshiba-EBW-seam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8"/>
              <a:stretch>
                <a:fillRect/>
              </a:stretch>
            </p:blipFill>
          </mc:Choice>
          <mc:Fallback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457200" y="4484132"/>
            <a:ext cx="3352800" cy="236925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6484059"/>
            <a:ext cx="2289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molding &amp; form-tracer</a:t>
            </a:r>
            <a:endParaRPr kumimoji="1" lang="ja-JP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171467" y="4539888"/>
            <a:ext cx="25138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equator seam evaluation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KEK_vi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143000"/>
            <a:ext cx="6479719" cy="5315852"/>
          </a:xfrm>
          <a:prstGeom prst="rect">
            <a:avLst/>
          </a:prstGeom>
          <a:noFill/>
          <a:effectLst/>
        </p:spPr>
      </p:pic>
      <p:sp>
        <p:nvSpPr>
          <p:cNvPr id="3" name="Oval 12"/>
          <p:cNvSpPr>
            <a:spLocks noChangeArrowheads="1"/>
          </p:cNvSpPr>
          <p:nvPr/>
        </p:nvSpPr>
        <p:spPr bwMode="auto">
          <a:xfrm>
            <a:off x="3429000" y="3581400"/>
            <a:ext cx="689355" cy="616085"/>
          </a:xfrm>
          <a:prstGeom prst="ellipse">
            <a:avLst/>
          </a:prstGeom>
          <a:noFill/>
          <a:ln w="19050" cap="flat" cmpd="sng" algn="ctr">
            <a:solidFill>
              <a:srgbClr val="FFC62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Oval 29"/>
          <p:cNvSpPr>
            <a:spLocks noChangeArrowheads="1"/>
          </p:cNvSpPr>
          <p:nvPr/>
        </p:nvSpPr>
        <p:spPr bwMode="auto">
          <a:xfrm>
            <a:off x="4267200" y="3351989"/>
            <a:ext cx="1066800" cy="458822"/>
          </a:xfrm>
          <a:prstGeom prst="ellipse">
            <a:avLst/>
          </a:prstGeom>
          <a:noFill/>
          <a:ln w="19050" cap="flat" cmpd="sng" algn="ctr">
            <a:solidFill>
              <a:srgbClr val="FFC62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5" name="Oval 12"/>
          <p:cNvSpPr>
            <a:spLocks noChangeArrowheads="1"/>
          </p:cNvSpPr>
          <p:nvPr/>
        </p:nvSpPr>
        <p:spPr bwMode="auto">
          <a:xfrm>
            <a:off x="3238499" y="2552698"/>
            <a:ext cx="381001" cy="342902"/>
          </a:xfrm>
          <a:prstGeom prst="ellipse">
            <a:avLst/>
          </a:prstGeom>
          <a:noFill/>
          <a:ln w="19050" cap="flat" cmpd="sng" algn="ctr">
            <a:solidFill>
              <a:srgbClr val="FFC62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429000" y="409545"/>
            <a:ext cx="2289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b="1" dirty="0" smtClean="0"/>
              <a:t>ILC</a:t>
            </a:r>
            <a:r>
              <a:rPr kumimoji="1" lang="ja-JP" altLang="en-US" sz="2000" b="1" dirty="0" smtClean="0"/>
              <a:t>試験設備の場所</a:t>
            </a:r>
            <a:endParaRPr kumimoji="1" lang="ja-JP" alt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248400" y="6513984"/>
            <a:ext cx="20168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900" dirty="0" smtClean="0"/>
              <a:t>KEK　</a:t>
            </a:r>
            <a:r>
              <a:rPr kumimoji="1" lang="ja-JP" altLang="en-US" sz="900" dirty="0" smtClean="0"/>
              <a:t>つくばキャンパス（北側上空より）</a:t>
            </a:r>
            <a:endParaRPr kumimoji="1" lang="ja-JP" altLang="en-US" sz="900" dirty="0"/>
          </a:p>
        </p:txBody>
      </p:sp>
      <p:sp>
        <p:nvSpPr>
          <p:cNvPr id="8" name="TextBox 7"/>
          <p:cNvSpPr txBox="1"/>
          <p:nvPr/>
        </p:nvSpPr>
        <p:spPr>
          <a:xfrm>
            <a:off x="3175152" y="4050268"/>
            <a:ext cx="5076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FFFF00"/>
                </a:solidFill>
              </a:rPr>
              <a:t>STF</a:t>
            </a:r>
            <a:endParaRPr kumimoji="1" lang="ja-JP" altLang="en-US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19600" y="3865602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solidFill>
                  <a:srgbClr val="FFFF00"/>
                </a:solidFill>
              </a:rPr>
              <a:t>A</a:t>
            </a:r>
            <a:r>
              <a:rPr kumimoji="1" lang="en-US" altLang="ja-JP" b="1" dirty="0" smtClean="0">
                <a:solidFill>
                  <a:srgbClr val="FFFF00"/>
                </a:solidFill>
              </a:rPr>
              <a:t>TF/ATF2</a:t>
            </a:r>
            <a:endParaRPr kumimoji="1" lang="ja-JP" altLang="en-US" b="1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17679" y="2552697"/>
            <a:ext cx="11208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00" b="1" dirty="0" smtClean="0">
                <a:solidFill>
                  <a:srgbClr val="FFFF00"/>
                </a:solidFill>
              </a:rPr>
              <a:t>空洞製造設備</a:t>
            </a:r>
            <a:endParaRPr kumimoji="1" lang="ja-JP" altLang="en-US" sz="1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81200" y="2984212"/>
            <a:ext cx="452239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ja-JP" sz="3200" dirty="0" smtClean="0"/>
              <a:t>４</a:t>
            </a:r>
            <a:r>
              <a:rPr lang="ja-JP" altLang="en-US" sz="3200" dirty="0" smtClean="0"/>
              <a:t>．その他のインフラ整備</a:t>
            </a:r>
            <a:endParaRPr kumimoji="1" lang="ja-JP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8" name="TextBox 6"/>
          <p:cNvSpPr txBox="1">
            <a:spLocks noChangeArrowheads="1"/>
          </p:cNvSpPr>
          <p:nvPr/>
        </p:nvSpPr>
        <p:spPr bwMode="auto">
          <a:xfrm>
            <a:off x="1665871" y="238780"/>
            <a:ext cx="5421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2800" b="1" dirty="0" smtClean="0"/>
              <a:t>Surface treatment : EP system No.2</a:t>
            </a:r>
            <a:endParaRPr lang="ja-JP" altLang="en-US" sz="2800" b="1" dirty="0"/>
          </a:p>
        </p:txBody>
      </p:sp>
      <p:sp>
        <p:nvSpPr>
          <p:cNvPr id="35849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35853" name="TextBox 20"/>
          <p:cNvSpPr txBox="1">
            <a:spLocks noChangeArrowheads="1"/>
          </p:cNvSpPr>
          <p:nvPr/>
        </p:nvSpPr>
        <p:spPr bwMode="auto">
          <a:xfrm>
            <a:off x="533400" y="990510"/>
            <a:ext cx="732128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2000" b="1" dirty="0" smtClean="0"/>
              <a:t>Electro-chemical polish for 500MHz cavity, ILC cavity, ERL cavity, etc</a:t>
            </a:r>
            <a:endParaRPr lang="ja-JP" altLang="en-US" sz="2000" b="1" dirty="0"/>
          </a:p>
        </p:txBody>
      </p:sp>
      <p:sp>
        <p:nvSpPr>
          <p:cNvPr id="35854" name="TextBox 21"/>
          <p:cNvSpPr txBox="1">
            <a:spLocks noChangeArrowheads="1"/>
          </p:cNvSpPr>
          <p:nvPr/>
        </p:nvSpPr>
        <p:spPr bwMode="auto">
          <a:xfrm>
            <a:off x="1066800" y="5135563"/>
            <a:ext cx="434018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400" dirty="0" smtClean="0"/>
              <a:t>500MHz single cell test cavity mounted on the 2</a:t>
            </a:r>
            <a:r>
              <a:rPr lang="en-US" altLang="ja-JP" sz="1400" baseline="30000" dirty="0" smtClean="0"/>
              <a:t>nd</a:t>
            </a:r>
            <a:r>
              <a:rPr lang="en-US" altLang="ja-JP" sz="1400" dirty="0" smtClean="0"/>
              <a:t> EP bed</a:t>
            </a:r>
          </a:p>
          <a:p>
            <a:endParaRPr lang="en-US" altLang="ja-JP" sz="1400" dirty="0" smtClean="0"/>
          </a:p>
          <a:p>
            <a:r>
              <a:rPr lang="en-US" altLang="ja-JP" sz="1400" dirty="0" smtClean="0"/>
              <a:t>Moved from Nomura co. in 2009,</a:t>
            </a:r>
          </a:p>
          <a:p>
            <a:r>
              <a:rPr lang="en-US" altLang="ja-JP" sz="1400" dirty="0" smtClean="0"/>
              <a:t>rebuild in STF with some parts renewal.</a:t>
            </a:r>
            <a:endParaRPr lang="ja-JP" altLang="en-US" sz="1400" dirty="0"/>
          </a:p>
        </p:txBody>
      </p:sp>
      <p:pic>
        <p:nvPicPr>
          <p:cNvPr id="9" name="図 8" descr="20091124Di-014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471" y="4041775"/>
            <a:ext cx="2743200" cy="1828800"/>
          </a:xfrm>
          <a:prstGeom prst="rect">
            <a:avLst/>
          </a:prstGeom>
        </p:spPr>
      </p:pic>
      <p:pic>
        <p:nvPicPr>
          <p:cNvPr id="10" name="図 9" descr="20091124Di-013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471" y="1590675"/>
            <a:ext cx="2743200" cy="1828800"/>
          </a:xfrm>
          <a:prstGeom prst="rect">
            <a:avLst/>
          </a:prstGeom>
        </p:spPr>
      </p:pic>
      <p:sp>
        <p:nvSpPr>
          <p:cNvPr id="12" name="TextBox 21"/>
          <p:cNvSpPr txBox="1">
            <a:spLocks noChangeArrowheads="1"/>
          </p:cNvSpPr>
          <p:nvPr/>
        </p:nvSpPr>
        <p:spPr bwMode="auto">
          <a:xfrm>
            <a:off x="5585296" y="3419475"/>
            <a:ext cx="31854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400" dirty="0"/>
              <a:t>EP </a:t>
            </a:r>
            <a:r>
              <a:rPr lang="en-US" altLang="ja-JP" sz="1400" dirty="0" smtClean="0"/>
              <a:t>acid tank, pumps, acid heat exchanger</a:t>
            </a:r>
            <a:endParaRPr lang="ja-JP" altLang="en-US" sz="1400" dirty="0"/>
          </a:p>
        </p:txBody>
      </p:sp>
      <p:sp>
        <p:nvSpPr>
          <p:cNvPr id="13" name="TextBox 21"/>
          <p:cNvSpPr txBox="1">
            <a:spLocks noChangeArrowheads="1"/>
          </p:cNvSpPr>
          <p:nvPr/>
        </p:nvSpPr>
        <p:spPr bwMode="auto">
          <a:xfrm>
            <a:off x="5715471" y="5997773"/>
            <a:ext cx="319093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400" dirty="0" smtClean="0"/>
              <a:t>Ultra-sonic (left), water spray rinse (right)</a:t>
            </a:r>
            <a:endParaRPr lang="ja-JP" altLang="en-US" sz="1400" dirty="0"/>
          </a:p>
        </p:txBody>
      </p:sp>
      <p:pic>
        <p:nvPicPr>
          <p:cNvPr id="15" name="図 14" descr="2nd-EP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1590675"/>
            <a:ext cx="4481382" cy="3366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041"/>
          <p:cNvSpPr txBox="1">
            <a:spLocks noChangeArrowheads="1"/>
          </p:cNvSpPr>
          <p:nvPr/>
        </p:nvSpPr>
        <p:spPr bwMode="auto">
          <a:xfrm>
            <a:off x="2209800" y="76200"/>
            <a:ext cx="5105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r>
              <a:rPr lang="en-US" altLang="ja-JP" sz="2800" b="1" dirty="0" smtClean="0"/>
              <a:t>Automated Pre-tuning machine</a:t>
            </a:r>
            <a:endParaRPr lang="ja-JP" altLang="en-US" sz="2800" b="1" dirty="0"/>
          </a:p>
        </p:txBody>
      </p:sp>
      <p:sp>
        <p:nvSpPr>
          <p:cNvPr id="25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5410200" y="6312932"/>
            <a:ext cx="3545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latin typeface="Helvetica"/>
                <a:cs typeface="Helvetica"/>
              </a:rPr>
              <a:t>training at FNAL, Feb. 23, 2010</a:t>
            </a:r>
            <a:endParaRPr kumimoji="1" lang="ja-JP" altLang="en-US" b="1" dirty="0">
              <a:latin typeface="Helvetica"/>
              <a:cs typeface="Helvetic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069754" y="4648200"/>
            <a:ext cx="3570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latin typeface="Helvetica"/>
                <a:cs typeface="Helvetica"/>
              </a:rPr>
              <a:t>DESY-FNAL-KEK collaboration</a:t>
            </a:r>
            <a:endParaRPr kumimoji="1" lang="ja-JP" altLang="en-US" b="1" dirty="0">
              <a:latin typeface="Helvetica"/>
              <a:cs typeface="Helvetic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53150" y="5108377"/>
            <a:ext cx="376671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b="1" dirty="0" err="1" smtClean="0">
                <a:latin typeface="Helvetica"/>
                <a:cs typeface="Helvetica"/>
              </a:rPr>
              <a:t>Eccentrisity</a:t>
            </a:r>
            <a:r>
              <a:rPr kumimoji="1" lang="en-US" altLang="ja-JP" sz="1400" b="1" dirty="0" smtClean="0">
                <a:latin typeface="Helvetica"/>
                <a:cs typeface="Helvetica"/>
              </a:rPr>
              <a:t> measurement and correction,</a:t>
            </a:r>
          </a:p>
          <a:p>
            <a:r>
              <a:rPr lang="en-US" altLang="ja-JP" sz="1400" b="1" dirty="0" smtClean="0">
                <a:latin typeface="Helvetica"/>
                <a:cs typeface="Helvetica"/>
              </a:rPr>
              <a:t>Beam pipe tilt correction,</a:t>
            </a:r>
          </a:p>
          <a:p>
            <a:r>
              <a:rPr kumimoji="1" lang="en-US" altLang="ja-JP" sz="1400" b="1" dirty="0" smtClean="0">
                <a:latin typeface="Helvetica"/>
                <a:cs typeface="Helvetica"/>
              </a:rPr>
              <a:t>Frequency and field flatness corrections</a:t>
            </a:r>
            <a:endParaRPr kumimoji="1" lang="ja-JP" altLang="en-US" sz="1400" b="1" dirty="0">
              <a:latin typeface="Helvetica"/>
              <a:cs typeface="Helvetic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53150" y="6051322"/>
            <a:ext cx="38395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b="1" dirty="0" smtClean="0">
                <a:latin typeface="Helvetica"/>
                <a:cs typeface="Helvetica"/>
              </a:rPr>
              <a:t>KEK-STF will receive 1 pre-tuning machine</a:t>
            </a:r>
          </a:p>
          <a:p>
            <a:r>
              <a:rPr lang="en-US" altLang="ja-JP" sz="1400" b="1" dirty="0" smtClean="0">
                <a:latin typeface="Helvetica"/>
                <a:cs typeface="Helvetica"/>
              </a:rPr>
              <a:t>on July 2010.</a:t>
            </a:r>
            <a:endParaRPr kumimoji="1" lang="ja-JP" altLang="en-US" sz="1400" b="1" dirty="0">
              <a:latin typeface="Helvetica"/>
              <a:cs typeface="Helvetica"/>
            </a:endParaRPr>
          </a:p>
        </p:txBody>
      </p:sp>
      <p:pic>
        <p:nvPicPr>
          <p:cNvPr id="11" name="図 10" descr="pre-tuning-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0" y="1066800"/>
            <a:ext cx="3429000" cy="2575560"/>
          </a:xfrm>
          <a:prstGeom prst="rect">
            <a:avLst/>
          </a:prstGeom>
        </p:spPr>
      </p:pic>
      <p:pic>
        <p:nvPicPr>
          <p:cNvPr id="12" name="図 11" descr="pretuning-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200" y="3737372"/>
            <a:ext cx="3429000" cy="2575560"/>
          </a:xfrm>
          <a:prstGeom prst="rect">
            <a:avLst/>
          </a:prstGeom>
        </p:spPr>
      </p:pic>
      <p:pic>
        <p:nvPicPr>
          <p:cNvPr id="13" name="図 12" descr="10-0046-02D_low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999" y="1066800"/>
            <a:ext cx="4924749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Box 1"/>
          <p:cNvSpPr txBox="1">
            <a:spLocks noChangeArrowheads="1"/>
          </p:cNvSpPr>
          <p:nvPr/>
        </p:nvSpPr>
        <p:spPr bwMode="auto">
          <a:xfrm>
            <a:off x="3962400" y="303213"/>
            <a:ext cx="9969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ja-JP" altLang="en-US" sz="2400"/>
              <a:t>まとめ</a:t>
            </a:r>
          </a:p>
        </p:txBody>
      </p:sp>
      <p:sp>
        <p:nvSpPr>
          <p:cNvPr id="58373" name="TextBox 4"/>
          <p:cNvSpPr txBox="1">
            <a:spLocks noChangeArrowheads="1"/>
          </p:cNvSpPr>
          <p:nvPr/>
        </p:nvSpPr>
        <p:spPr bwMode="auto">
          <a:xfrm>
            <a:off x="8205788" y="6491288"/>
            <a:ext cx="6080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ja-JP" altLang="en-US" sz="1200"/>
              <a:t>終わり</a:t>
            </a:r>
          </a:p>
        </p:txBody>
      </p:sp>
      <p:sp>
        <p:nvSpPr>
          <p:cNvPr id="6" name="コンテンツ プレースホルダ 2"/>
          <p:cNvSpPr txBox="1">
            <a:spLocks/>
          </p:cNvSpPr>
          <p:nvPr/>
        </p:nvSpPr>
        <p:spPr bwMode="auto">
          <a:xfrm>
            <a:off x="356282" y="1190625"/>
            <a:ext cx="8457518" cy="557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7" charset="0"/>
              <a:buNone/>
              <a:tabLst/>
              <a:defRPr/>
            </a:pPr>
            <a:endParaRPr kumimoji="1" lang="en-US" altLang="ja-JP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saka"/>
              <a:ea typeface="Osaka"/>
              <a:cs typeface="Osaka"/>
            </a:endParaRPr>
          </a:p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7" charset="0"/>
              <a:buChar char="•"/>
              <a:tabLst/>
              <a:defRPr/>
            </a:pPr>
            <a:r>
              <a:rPr kumimoji="1" lang="ja-JP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STFのR&amp;D状況</a:t>
            </a:r>
            <a:endParaRPr kumimoji="1" lang="en-US" altLang="ja-JP" sz="20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saka"/>
              <a:ea typeface="Osaka"/>
              <a:cs typeface="Osaka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kumimoji="1" lang="en-US" altLang="ja-JP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         </a:t>
            </a:r>
            <a:r>
              <a:rPr kumimoji="1" lang="ja-JP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(a) </a:t>
            </a:r>
            <a:r>
              <a:rPr kumimoji="1" lang="en-US" altLang="ja-JP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S1-Global Cryomodule</a:t>
            </a:r>
            <a:r>
              <a:rPr kumimoji="1" lang="ja-JP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試験　：</a:t>
            </a:r>
            <a:endParaRPr kumimoji="1" lang="en-US" altLang="ja-JP" sz="16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saka"/>
              <a:ea typeface="Osaka"/>
              <a:cs typeface="Osaka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ja-JP" altLang="ja-JP" sz="1600" b="1" dirty="0" smtClean="0">
                <a:solidFill>
                  <a:srgbClr val="000000"/>
                </a:solidFill>
                <a:latin typeface="Osaka"/>
                <a:ea typeface="Osaka"/>
                <a:cs typeface="Osaka"/>
              </a:rPr>
              <a:t>　　　　　　　　　　　　　　　　　　　</a:t>
            </a:r>
            <a:r>
              <a:rPr kumimoji="1" lang="ja-JP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国際協力によるクライオモジュール</a:t>
            </a:r>
            <a:r>
              <a:rPr lang="ja-JP" altLang="en-US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を実装し、試験を開始した。</a:t>
            </a:r>
            <a:endParaRPr kumimoji="1" lang="en-US" altLang="ja-JP" sz="1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Osaka"/>
              <a:ea typeface="Osaka"/>
              <a:cs typeface="Osaka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kumimoji="1" lang="en-US" altLang="ja-JP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         </a:t>
            </a:r>
            <a:r>
              <a:rPr kumimoji="1" lang="ja-JP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(b) STF phase-2の策定</a:t>
            </a:r>
            <a:r>
              <a:rPr lang="ja-JP" altLang="en-US" sz="1600" b="1" dirty="0" smtClean="0">
                <a:solidFill>
                  <a:srgbClr val="000000"/>
                </a:solidFill>
                <a:latin typeface="Osaka"/>
                <a:ea typeface="Osaka"/>
                <a:cs typeface="Osaka"/>
              </a:rPr>
              <a:t>：</a:t>
            </a:r>
            <a:endParaRPr lang="en-US" altLang="ja-JP" sz="1600" b="1" dirty="0" smtClean="0">
              <a:solidFill>
                <a:srgbClr val="000000"/>
              </a:solidFill>
              <a:latin typeface="Osaka"/>
              <a:ea typeface="Osaka"/>
              <a:cs typeface="Osaka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en-US" altLang="ja-JP" sz="1600" b="1" dirty="0" smtClean="0">
                <a:solidFill>
                  <a:srgbClr val="000000"/>
                </a:solidFill>
                <a:latin typeface="Osaka"/>
                <a:ea typeface="Osaka"/>
                <a:cs typeface="Osaka"/>
              </a:rPr>
              <a:t>　　　　　　　　　　　　　　　　　　　</a:t>
            </a:r>
            <a:r>
              <a:rPr lang="en-US" altLang="ja-JP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2012</a:t>
            </a:r>
            <a:r>
              <a:rPr lang="ja-JP" altLang="en-US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年度までのクライオモジュール開発を策定した。</a:t>
            </a:r>
            <a:endParaRPr lang="en-US" altLang="ja-JP" sz="1600" b="1" dirty="0" smtClean="0">
              <a:solidFill>
                <a:srgbClr val="FF0000"/>
              </a:solidFill>
              <a:latin typeface="Osaka"/>
              <a:ea typeface="Osaka"/>
              <a:cs typeface="Osaka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ja-JP" altLang="ja-JP" sz="1600" b="1" dirty="0" smtClean="0">
                <a:solidFill>
                  <a:srgbClr val="000000"/>
                </a:solidFill>
                <a:latin typeface="Osaka"/>
                <a:ea typeface="Osaka"/>
                <a:cs typeface="Osaka"/>
              </a:rPr>
              <a:t>　　　　　　　　　　　　　　　　　　　</a:t>
            </a:r>
            <a:r>
              <a:rPr lang="en-US" altLang="ja-JP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DRFS</a:t>
            </a:r>
            <a:r>
              <a:rPr lang="ja-JP" altLang="en-US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システム実証に向け開発を開始した。</a:t>
            </a:r>
            <a:endParaRPr kumimoji="1" lang="en-US" altLang="ja-JP" sz="1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Osaka"/>
              <a:ea typeface="Osaka"/>
              <a:cs typeface="Osaka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kumimoji="1" lang="en-US" altLang="ja-JP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         </a:t>
            </a:r>
            <a:r>
              <a:rPr kumimoji="1" lang="ja-JP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(c) </a:t>
            </a:r>
            <a:r>
              <a:rPr kumimoji="1" lang="ja-JP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Osaka"/>
                <a:ea typeface="Osaka"/>
                <a:cs typeface="Osaka"/>
              </a:rPr>
              <a:t>メーカーを指導できる空洞製造技術の獲得と大量生産技術の開発：</a:t>
            </a:r>
            <a:endParaRPr kumimoji="1" lang="en-US" altLang="ja-JP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Osaka"/>
              <a:ea typeface="Osaka"/>
              <a:cs typeface="Osaka"/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ja-JP" altLang="ja-JP" sz="1600" b="1" dirty="0" smtClean="0">
                <a:latin typeface="Osaka"/>
                <a:ea typeface="Osaka"/>
                <a:cs typeface="Osaka"/>
              </a:rPr>
              <a:t>　　　　　　　　　　　　　　　　　</a:t>
            </a:r>
            <a:r>
              <a:rPr lang="ja-JP" altLang="ja-JP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　　</a:t>
            </a:r>
            <a:r>
              <a:rPr lang="en-US" altLang="ja-JP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EBW</a:t>
            </a:r>
            <a:r>
              <a:rPr lang="ja-JP" altLang="en-US" sz="1600" b="1" dirty="0" smtClean="0">
                <a:solidFill>
                  <a:srgbClr val="FF0000"/>
                </a:solidFill>
                <a:latin typeface="Osaka"/>
                <a:ea typeface="Osaka"/>
                <a:cs typeface="Osaka"/>
              </a:rPr>
              <a:t>の導入を決定、各種製造装置を設備し、空洞製造技術開発を開始した。</a:t>
            </a:r>
            <a:endParaRPr kumimoji="1" lang="en-US" altLang="ja-JP" sz="1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Osaka"/>
              <a:ea typeface="Osaka"/>
              <a:cs typeface="Osaka"/>
            </a:endParaRPr>
          </a:p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7" charset="0"/>
              <a:buNone/>
              <a:tabLst/>
              <a:defRPr/>
            </a:pPr>
            <a:r>
              <a:rPr lang="en-US" altLang="ja-JP" sz="1600" b="1" dirty="0" smtClean="0">
                <a:solidFill>
                  <a:srgbClr val="000000"/>
                </a:solidFill>
                <a:latin typeface="Osaka"/>
                <a:ea typeface="Osaka"/>
                <a:cs typeface="Osaka"/>
              </a:rPr>
              <a:t>        </a:t>
            </a:r>
            <a:r>
              <a:rPr kumimoji="1" lang="en-US" altLang="ja-JP" sz="16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 </a:t>
            </a:r>
            <a:r>
              <a:rPr kumimoji="1" lang="en-US" altLang="ja-JP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(</a:t>
            </a:r>
            <a:r>
              <a:rPr lang="en-US" altLang="ja-JP" sz="1600" b="1" dirty="0" err="1" smtClean="0">
                <a:solidFill>
                  <a:srgbClr val="000000"/>
                </a:solidFill>
                <a:latin typeface="Osaka"/>
                <a:ea typeface="Osaka"/>
                <a:cs typeface="Osaka"/>
              </a:rPr>
              <a:t>d</a:t>
            </a:r>
            <a:r>
              <a:rPr lang="en-US" altLang="ja-JP" sz="1600" b="1" dirty="0" smtClean="0">
                <a:solidFill>
                  <a:srgbClr val="000000"/>
                </a:solidFill>
                <a:latin typeface="Osaka"/>
                <a:ea typeface="Osaka"/>
                <a:cs typeface="Osaka"/>
              </a:rPr>
              <a:t>) </a:t>
            </a:r>
            <a:r>
              <a:rPr kumimoji="1" lang="ja-JP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インフラ整備</a:t>
            </a:r>
            <a:endParaRPr lang="en-US" altLang="ja-JP" sz="1600" b="1" dirty="0" smtClean="0">
              <a:solidFill>
                <a:srgbClr val="000000"/>
              </a:solidFill>
              <a:latin typeface="Osaka"/>
              <a:ea typeface="Osaka"/>
              <a:cs typeface="Osaka"/>
            </a:endParaRPr>
          </a:p>
          <a:p>
            <a:pPr marL="342900" marR="0" lvl="0" indent="-34290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7" charset="0"/>
              <a:buNone/>
              <a:tabLst/>
              <a:defRPr/>
            </a:pPr>
            <a:r>
              <a:rPr kumimoji="1" lang="en-US" altLang="ja-JP" sz="16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                    </a:t>
            </a:r>
            <a:r>
              <a:rPr kumimoji="1" lang="ja-JP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第２</a:t>
            </a:r>
            <a:r>
              <a:rPr kumimoji="1" lang="en-US" altLang="ja-JP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EP</a:t>
            </a:r>
            <a:r>
              <a:rPr kumimoji="1" lang="ja-JP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saka"/>
                <a:ea typeface="Osaka"/>
                <a:cs typeface="Osaka"/>
              </a:rPr>
              <a:t>設備を運転開始、プリチューニングマシーンを導入中。</a:t>
            </a:r>
            <a:endParaRPr kumimoji="1" lang="ja-JP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Osaka"/>
              <a:ea typeface="Osaka"/>
              <a:cs typeface="Osaka"/>
            </a:endParaRPr>
          </a:p>
        </p:txBody>
      </p:sp>
      <p:cxnSp>
        <p:nvCxnSpPr>
          <p:cNvPr id="8" name="直線コネクタ 7"/>
          <p:cNvCxnSpPr/>
          <p:nvPr/>
        </p:nvCxnSpPr>
        <p:spPr>
          <a:xfrm>
            <a:off x="3048000" y="762000"/>
            <a:ext cx="2971800" cy="1588"/>
          </a:xfrm>
          <a:prstGeom prst="line">
            <a:avLst/>
          </a:prstGeom>
          <a:ln w="349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>
            <a:outerShdw blurRad="101600" dist="20000" dir="5400000" rotWithShape="0">
              <a:srgbClr val="660066">
                <a:alpha val="60000"/>
              </a:srgb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20100515Di-004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371600"/>
            <a:ext cx="7200900" cy="4800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90600" y="1706433"/>
            <a:ext cx="27290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 smtClean="0"/>
              <a:t>Toshiba 9-cell cavity</a:t>
            </a:r>
            <a:endParaRPr kumimoji="1" lang="ja-JP" altLang="en-US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791200" y="4865132"/>
            <a:ext cx="26521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 smtClean="0"/>
              <a:t>Hitachi</a:t>
            </a:r>
            <a:r>
              <a:rPr kumimoji="1" lang="en-US" altLang="ja-JP" sz="2400" b="1" dirty="0" smtClean="0"/>
              <a:t> 9-cell cavity</a:t>
            </a:r>
            <a:endParaRPr kumimoji="1" lang="ja-JP" altLang="en-US" sz="2400" b="1" dirty="0"/>
          </a:p>
        </p:txBody>
      </p:sp>
      <p:sp>
        <p:nvSpPr>
          <p:cNvPr id="5" name="タイトル 1"/>
          <p:cNvSpPr txBox="1">
            <a:spLocks/>
          </p:cNvSpPr>
          <p:nvPr/>
        </p:nvSpPr>
        <p:spPr>
          <a:xfrm>
            <a:off x="457200" y="274638"/>
            <a:ext cx="8229600" cy="725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/>
                <a:ea typeface="+mj-ea"/>
                <a:cs typeface="Helvetica"/>
              </a:rPr>
              <a:t>KEK-industry collaboration</a:t>
            </a:r>
            <a:endParaRPr kumimoji="1" lang="ja-JP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/>
              <a:ea typeface="+mj-ea"/>
              <a:cs typeface="Helvetic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24200" y="1000125"/>
            <a:ext cx="3002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2009-2010 two years program</a:t>
            </a:r>
            <a:endParaRPr kumimoji="1" lang="ja-JP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33600" y="6172200"/>
            <a:ext cx="52193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Press; in the company,  EBW; other job-shop company</a:t>
            </a:r>
          </a:p>
          <a:p>
            <a:r>
              <a:rPr lang="en-US" altLang="ja-JP" dirty="0" smtClean="0"/>
              <a:t>KEK: inspection, vertical test and technical advice</a:t>
            </a:r>
            <a:endParaRPr kumimoji="1" lang="ja-JP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66744" y="2168098"/>
            <a:ext cx="891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8MV/m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86600" y="5326797"/>
            <a:ext cx="1008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35</a:t>
            </a:r>
            <a:r>
              <a:rPr kumimoji="1" lang="en-US" altLang="ja-JP" dirty="0" smtClean="0">
                <a:solidFill>
                  <a:srgbClr val="FF0000"/>
                </a:solidFill>
              </a:rPr>
              <a:t>MV/m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IHEP01_9cellcavit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981200"/>
            <a:ext cx="5334000" cy="4000500"/>
          </a:xfrm>
          <a:prstGeom prst="rect">
            <a:avLst/>
          </a:prstGeom>
        </p:spPr>
      </p:pic>
      <p:sp>
        <p:nvSpPr>
          <p:cNvPr id="3" name="タイトル 1"/>
          <p:cNvSpPr txBox="1">
            <a:spLocks/>
          </p:cNvSpPr>
          <p:nvPr/>
        </p:nvSpPr>
        <p:spPr>
          <a:xfrm>
            <a:off x="457200" y="274638"/>
            <a:ext cx="8229600" cy="725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/>
                <a:ea typeface="+mj-ea"/>
                <a:cs typeface="Helvetica"/>
              </a:rPr>
              <a:t>KEK-IHEP collaboration</a:t>
            </a:r>
            <a:endParaRPr kumimoji="1" lang="ja-JP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/>
              <a:ea typeface="+mj-ea"/>
              <a:cs typeface="Helvetic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33600" y="1110734"/>
            <a:ext cx="49835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IHEP cavity fabrication; EBW by </a:t>
            </a:r>
            <a:r>
              <a:rPr lang="en-US" altLang="ja-JP" dirty="0" smtClean="0"/>
              <a:t>C</a:t>
            </a:r>
            <a:r>
              <a:rPr kumimoji="1" lang="en-US" altLang="ja-JP" dirty="0" smtClean="0"/>
              <a:t>hinese company</a:t>
            </a:r>
          </a:p>
          <a:p>
            <a:r>
              <a:rPr lang="en-US" altLang="ja-JP" dirty="0" smtClean="0"/>
              <a:t>KEK: vertical test collaboration and technical advice</a:t>
            </a:r>
            <a:endParaRPr kumimoji="1" lang="ja-JP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133600" y="5981700"/>
            <a:ext cx="53479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LL-shape 9 cell without HOM,</a:t>
            </a:r>
          </a:p>
          <a:p>
            <a:r>
              <a:rPr lang="en-US" altLang="ja-JP" dirty="0" smtClean="0"/>
              <a:t>CBP and BCP process, then VT.  VT is scheduled on June</a:t>
            </a:r>
            <a:endParaRPr kumimoji="1" lang="ja-JP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443820" y="2438400"/>
            <a:ext cx="1700180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IHEP facility</a:t>
            </a:r>
          </a:p>
          <a:p>
            <a:r>
              <a:rPr lang="en-US" altLang="ja-JP" dirty="0" smtClean="0"/>
              <a:t>CBP,</a:t>
            </a:r>
          </a:p>
          <a:p>
            <a:r>
              <a:rPr lang="en-US" altLang="ja-JP" dirty="0" smtClean="0"/>
              <a:t>BCP,</a:t>
            </a:r>
          </a:p>
          <a:p>
            <a:r>
              <a:rPr lang="en-US" altLang="ja-JP" dirty="0" smtClean="0"/>
              <a:t>tuning machine,</a:t>
            </a:r>
          </a:p>
          <a:p>
            <a:r>
              <a:rPr lang="en-US" altLang="ja-JP" dirty="0" smtClean="0"/>
              <a:t>clean room,</a:t>
            </a:r>
          </a:p>
          <a:p>
            <a:r>
              <a:rPr lang="en-US" altLang="ja-JP" dirty="0" err="1" smtClean="0"/>
              <a:t>VT(</a:t>
            </a:r>
            <a:r>
              <a:rPr lang="en-US" altLang="ja-JP" sz="1200" dirty="0" err="1" smtClean="0"/>
              <a:t>He</a:t>
            </a:r>
            <a:r>
              <a:rPr lang="en-US" altLang="ja-JP" sz="1200" dirty="0" smtClean="0"/>
              <a:t> </a:t>
            </a:r>
            <a:r>
              <a:rPr lang="en-US" altLang="ja-JP" sz="1200" dirty="0" err="1" smtClean="0"/>
              <a:t>suppy</a:t>
            </a:r>
            <a:r>
              <a:rPr lang="en-US" altLang="ja-JP" sz="1200" dirty="0" smtClean="0"/>
              <a:t> issue</a:t>
            </a:r>
            <a:r>
              <a:rPr lang="en-US" altLang="ja-JP" dirty="0" smtClean="0"/>
              <a:t>)</a:t>
            </a:r>
          </a:p>
          <a:p>
            <a:endParaRPr kumimoji="1" lang="ja-JP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590892" y="4495800"/>
            <a:ext cx="1008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20MV/m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2-2-STF_floor_2008_As-i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8827"/>
            <a:ext cx="9144000" cy="6680345"/>
          </a:xfrm>
          <a:prstGeom prst="rect">
            <a:avLst/>
          </a:prstGeom>
        </p:spPr>
      </p:pic>
      <p:pic>
        <p:nvPicPr>
          <p:cNvPr id="3" name="図 2" descr="2-1-Fig-STF01-building.jpg"/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58000" y="609600"/>
            <a:ext cx="2145690" cy="1206573"/>
          </a:xfrm>
          <a:prstGeom prst="rect">
            <a:avLst/>
          </a:prstGeom>
        </p:spPr>
      </p:pic>
      <p:pic>
        <p:nvPicPr>
          <p:cNvPr id="4" name="Picture 8" descr="20070323Di-004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5321372"/>
            <a:ext cx="2171700" cy="1447800"/>
          </a:xfrm>
          <a:prstGeom prst="rect">
            <a:avLst/>
          </a:prstGeom>
          <a:noFill/>
        </p:spPr>
      </p:pic>
      <p:pic>
        <p:nvPicPr>
          <p:cNvPr id="6" name="Picture 12" descr="STF_cryogenics_0624200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6050" y="609600"/>
            <a:ext cx="1822450" cy="1214967"/>
          </a:xfrm>
          <a:prstGeom prst="rect">
            <a:avLst/>
          </a:prstGeom>
          <a:noFill/>
          <a:effectLst/>
        </p:spPr>
      </p:pic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268137" y="1547568"/>
            <a:ext cx="15635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kumimoji="0" lang="en-US" altLang="ja-JP" sz="1200" b="1" dirty="0">
                <a:solidFill>
                  <a:schemeClr val="bg1"/>
                </a:solidFill>
                <a:latin typeface="Helvetica" pitchFamily="-112" charset="0"/>
              </a:rPr>
              <a:t>Cryogenic liquefier</a:t>
            </a:r>
            <a:endParaRPr kumimoji="0" lang="en-US" altLang="ja-JP" sz="2800" b="1" dirty="0">
              <a:solidFill>
                <a:srgbClr val="000000"/>
              </a:solidFill>
              <a:latin typeface="Helvetica" pitchFamily="-112" charset="0"/>
            </a:endParaRPr>
          </a:p>
        </p:txBody>
      </p:sp>
      <p:pic>
        <p:nvPicPr>
          <p:cNvPr id="8" name="Picture 19" descr="power_source_0322200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38640" y="5249426"/>
            <a:ext cx="2265050" cy="1508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6989400" y="6468896"/>
            <a:ext cx="145882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kumimoji="0" lang="en-US" altLang="ja-JP" sz="1200" b="1" dirty="0" smtClean="0">
                <a:solidFill>
                  <a:schemeClr val="bg1"/>
                </a:solidFill>
                <a:latin typeface="Helvetica" pitchFamily="-112" charset="0"/>
              </a:rPr>
              <a:t>RF Power Source</a:t>
            </a:r>
            <a:endParaRPr kumimoji="0" lang="en-US" altLang="ja-JP" sz="2800" b="1" dirty="0">
              <a:solidFill>
                <a:srgbClr val="000000"/>
              </a:solidFill>
              <a:latin typeface="Helvetica" pitchFamily="-112" charset="0"/>
            </a:endParaRP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7331892" y="1539174"/>
            <a:ext cx="111633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kumimoji="0" lang="en-US" altLang="ja-JP" sz="1200" b="1" dirty="0" smtClean="0">
                <a:solidFill>
                  <a:schemeClr val="bg1"/>
                </a:solidFill>
                <a:latin typeface="Helvetica" pitchFamily="-112" charset="0"/>
              </a:rPr>
              <a:t>STF building</a:t>
            </a:r>
            <a:endParaRPr kumimoji="0" lang="en-US" altLang="ja-JP" sz="2800" b="1" dirty="0">
              <a:solidFill>
                <a:srgbClr val="000000"/>
              </a:solidFill>
              <a:latin typeface="Helvetica" pitchFamily="-112" charset="0"/>
            </a:endParaRP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762000" y="6480535"/>
            <a:ext cx="18669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kumimoji="0" lang="en-US" altLang="ja-JP" sz="1200" b="1" dirty="0" smtClean="0">
                <a:solidFill>
                  <a:schemeClr val="bg1"/>
                </a:solidFill>
                <a:latin typeface="Helvetica" pitchFamily="-112" charset="0"/>
              </a:rPr>
              <a:t>tunnel underground</a:t>
            </a:r>
            <a:endParaRPr kumimoji="0" lang="en-US" altLang="ja-JP" sz="2800" b="1" dirty="0">
              <a:solidFill>
                <a:srgbClr val="000000"/>
              </a:solidFill>
              <a:latin typeface="Helvetica" pitchFamily="-112" charset="0"/>
            </a:endParaRPr>
          </a:p>
        </p:txBody>
      </p:sp>
      <p:cxnSp>
        <p:nvCxnSpPr>
          <p:cNvPr id="12" name="直線コネクタ 11"/>
          <p:cNvCxnSpPr/>
          <p:nvPr/>
        </p:nvCxnSpPr>
        <p:spPr>
          <a:xfrm>
            <a:off x="2057400" y="838200"/>
            <a:ext cx="4770140" cy="1588"/>
          </a:xfrm>
          <a:prstGeom prst="line">
            <a:avLst/>
          </a:prstGeom>
          <a:ln w="349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>
            <a:outerShdw blurRad="101600" dist="20000" dir="5400000" rotWithShape="0">
              <a:srgbClr val="660066">
                <a:alpha val="60000"/>
              </a:srgbClr>
            </a:outerShdw>
          </a:effectLst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/>
        </p:nvSpPr>
        <p:spPr>
          <a:xfrm>
            <a:off x="4191000" y="3581400"/>
            <a:ext cx="990600" cy="533400"/>
          </a:xfrm>
          <a:prstGeom prst="rect">
            <a:avLst/>
          </a:prstGeom>
          <a:solidFill>
            <a:srgbClr val="F8FFB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191000" y="3750677"/>
            <a:ext cx="9564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>
                <a:latin typeface="Helvetica"/>
                <a:cs typeface="Helvetica"/>
              </a:rPr>
              <a:t>EP No.2</a:t>
            </a:r>
            <a:endParaRPr kumimoji="1" lang="ja-JP" altLang="en-US" sz="1600" b="1" dirty="0">
              <a:latin typeface="Helvetica"/>
              <a:cs typeface="Helvetic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1"/>
          <p:cNvSpPr txBox="1">
            <a:spLocks noChangeArrowheads="1"/>
          </p:cNvSpPr>
          <p:nvPr/>
        </p:nvSpPr>
        <p:spPr bwMode="auto">
          <a:xfrm>
            <a:off x="1676400" y="2615912"/>
            <a:ext cx="6314549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3200" b="1" dirty="0" smtClean="0">
                <a:solidFill>
                  <a:srgbClr val="000000"/>
                </a:solidFill>
                <a:latin typeface="Osaka"/>
                <a:ea typeface="Osaka"/>
                <a:cs typeface="Osaka"/>
              </a:rPr>
              <a:t>1. </a:t>
            </a:r>
            <a:r>
              <a:rPr lang="ja-JP" altLang="en-US" sz="3200" b="1" dirty="0" smtClean="0">
                <a:solidFill>
                  <a:srgbClr val="000000"/>
                </a:solidFill>
                <a:latin typeface="Osaka"/>
                <a:ea typeface="Osaka"/>
                <a:cs typeface="Osaka"/>
              </a:rPr>
              <a:t> </a:t>
            </a:r>
            <a:r>
              <a:rPr lang="en-US" altLang="ja-JP" sz="3200" b="1" dirty="0" smtClean="0">
                <a:latin typeface="Helvetica" pitchFamily="-112" charset="0"/>
                <a:ea typeface="Helvetica" pitchFamily="-112" charset="0"/>
                <a:cs typeface="Helvetica" pitchFamily="-112" charset="0"/>
              </a:rPr>
              <a:t>‘S1 Global’ cryomodule </a:t>
            </a:r>
            <a:r>
              <a:rPr lang="ja-JP" altLang="en-US" sz="3200" b="1" dirty="0" smtClean="0">
                <a:latin typeface="Helvetica" pitchFamily="-112" charset="0"/>
                <a:ea typeface="Helvetica" pitchFamily="-112" charset="0"/>
                <a:cs typeface="Helvetica" pitchFamily="-112" charset="0"/>
              </a:rPr>
              <a:t>試験</a:t>
            </a:r>
            <a:endParaRPr lang="ja-JP" altLang="en-US" sz="3200" b="1" dirty="0">
              <a:latin typeface="Helvetica" pitchFamily="-112" charset="0"/>
              <a:ea typeface="Helvetica" pitchFamily="-112" charset="0"/>
              <a:cs typeface="Helvetica" pitchFamily="-11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68473" y="3581400"/>
            <a:ext cx="642247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solidFill>
                  <a:srgbClr val="FF0000"/>
                </a:solidFill>
              </a:rPr>
              <a:t>KEK-STF</a:t>
            </a:r>
            <a:r>
              <a:rPr kumimoji="1" lang="ja-JP" altLang="en-US" sz="2000" dirty="0" smtClean="0">
                <a:solidFill>
                  <a:srgbClr val="FF0000"/>
                </a:solidFill>
              </a:rPr>
              <a:t>がホストし、</a:t>
            </a:r>
            <a:endParaRPr kumimoji="1" lang="en-US" altLang="ja-JP" sz="2000" dirty="0" smtClean="0">
              <a:solidFill>
                <a:srgbClr val="FF0000"/>
              </a:solidFill>
            </a:endParaRPr>
          </a:p>
          <a:p>
            <a:r>
              <a:rPr kumimoji="1" lang="ja-JP" altLang="en-US" sz="2000" dirty="0" smtClean="0">
                <a:solidFill>
                  <a:srgbClr val="FF0000"/>
                </a:solidFill>
              </a:rPr>
              <a:t>国際協力で平均</a:t>
            </a:r>
            <a:r>
              <a:rPr kumimoji="1" lang="en-US" altLang="ja-JP" sz="2000" dirty="0" smtClean="0">
                <a:solidFill>
                  <a:srgbClr val="FF0000"/>
                </a:solidFill>
              </a:rPr>
              <a:t>31.5MV/m</a:t>
            </a:r>
            <a:r>
              <a:rPr kumimoji="1" lang="ja-JP" altLang="en-US" sz="2000" dirty="0" smtClean="0">
                <a:solidFill>
                  <a:srgbClr val="FF0000"/>
                </a:solidFill>
              </a:rPr>
              <a:t>運転の加速モジュールを実証、</a:t>
            </a:r>
            <a:endParaRPr kumimoji="1" lang="en-US" altLang="ja-JP" sz="2000" dirty="0" smtClean="0">
              <a:solidFill>
                <a:srgbClr val="FF0000"/>
              </a:solidFill>
            </a:endParaRPr>
          </a:p>
          <a:p>
            <a:r>
              <a:rPr lang="ja-JP" altLang="en-US" sz="2000" dirty="0" smtClean="0">
                <a:solidFill>
                  <a:srgbClr val="FF0000"/>
                </a:solidFill>
              </a:rPr>
              <a:t>４つのタイプのチューナーを比較試験、</a:t>
            </a:r>
            <a:endParaRPr lang="en-US" altLang="ja-JP" sz="2000" dirty="0" smtClean="0">
              <a:solidFill>
                <a:srgbClr val="FF0000"/>
              </a:solidFill>
            </a:endParaRPr>
          </a:p>
          <a:p>
            <a:r>
              <a:rPr kumimoji="1" lang="ja-JP" altLang="en-US" sz="2000" dirty="0" smtClean="0">
                <a:solidFill>
                  <a:srgbClr val="FF0000"/>
                </a:solidFill>
              </a:rPr>
              <a:t>２つのタイプの入力カップラーを比較試験、</a:t>
            </a:r>
            <a:endParaRPr kumimoji="1" lang="en-US" altLang="ja-JP" sz="2000" dirty="0" smtClean="0">
              <a:solidFill>
                <a:srgbClr val="FF0000"/>
              </a:solidFill>
            </a:endParaRPr>
          </a:p>
          <a:p>
            <a:r>
              <a:rPr lang="en-US" altLang="ja-JP" sz="2000" dirty="0" smtClean="0">
                <a:solidFill>
                  <a:srgbClr val="FF0000"/>
                </a:solidFill>
              </a:rPr>
              <a:t>DRFS</a:t>
            </a:r>
            <a:r>
              <a:rPr lang="ja-JP" altLang="en-US" sz="2000" dirty="0" smtClean="0">
                <a:solidFill>
                  <a:srgbClr val="FF0000"/>
                </a:solidFill>
              </a:rPr>
              <a:t>ドライブシステムの始めての実証試験</a:t>
            </a:r>
            <a:endParaRPr kumimoji="1" lang="ja-JP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204172" y="3326635"/>
          <a:ext cx="8787428" cy="3363090"/>
        </p:xfrm>
        <a:graphic>
          <a:graphicData uri="http://schemas.openxmlformats.org/presentationml/2006/ole">
            <p:oleObj spid="_x0000_s53250" name="Word 文書" r:id="rId3" imgW="6172200" imgH="2362200" progId="Word.Document.12">
              <p:link updateAutomatic="1"/>
            </p:oleObj>
          </a:graphicData>
        </a:graphic>
      </p:graphicFrame>
      <p:sp>
        <p:nvSpPr>
          <p:cNvPr id="41986" name="TextBox 1"/>
          <p:cNvSpPr txBox="1">
            <a:spLocks noChangeArrowheads="1"/>
          </p:cNvSpPr>
          <p:nvPr/>
        </p:nvSpPr>
        <p:spPr bwMode="auto">
          <a:xfrm>
            <a:off x="2070106" y="238780"/>
            <a:ext cx="47339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2800" b="1" dirty="0">
                <a:latin typeface="Helvetica" pitchFamily="-112" charset="0"/>
                <a:ea typeface="Helvetica" pitchFamily="-112" charset="0"/>
                <a:cs typeface="Helvetica" pitchFamily="-112" charset="0"/>
              </a:rPr>
              <a:t>S1-</a:t>
            </a:r>
            <a:r>
              <a:rPr lang="en-US" altLang="ja-JP" sz="2800" b="1" dirty="0" smtClean="0">
                <a:latin typeface="Helvetica" pitchFamily="-112" charset="0"/>
                <a:ea typeface="Helvetica" pitchFamily="-112" charset="0"/>
                <a:cs typeface="Helvetica" pitchFamily="-112" charset="0"/>
              </a:rPr>
              <a:t>Global cryomodule test</a:t>
            </a:r>
            <a:endParaRPr lang="en-US" altLang="ja-JP" sz="2800" b="1" dirty="0">
              <a:latin typeface="Helvetica" pitchFamily="-112" charset="0"/>
              <a:ea typeface="Helvetica" pitchFamily="-112" charset="0"/>
              <a:cs typeface="Helvetica" pitchFamily="-112" charset="0"/>
            </a:endParaRPr>
          </a:p>
        </p:txBody>
      </p:sp>
      <p:sp>
        <p:nvSpPr>
          <p:cNvPr id="41988" name="TextBox 3"/>
          <p:cNvSpPr txBox="1">
            <a:spLocks noChangeArrowheads="1"/>
          </p:cNvSpPr>
          <p:nvPr/>
        </p:nvSpPr>
        <p:spPr bwMode="auto">
          <a:xfrm>
            <a:off x="204172" y="836196"/>
            <a:ext cx="873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600" b="1" dirty="0" smtClean="0">
                <a:solidFill>
                  <a:srgbClr val="FF0000"/>
                </a:solidFill>
                <a:latin typeface="Helvetica" pitchFamily="-112" charset="0"/>
                <a:ea typeface="Helvetica" pitchFamily="-112" charset="0"/>
                <a:cs typeface="Helvetica" pitchFamily="-112" charset="0"/>
              </a:rPr>
              <a:t>Demonstration of average gradient 31.5MV/m cryomodule by international collaboration</a:t>
            </a:r>
            <a:endParaRPr lang="ja-JP" altLang="en-US" sz="1600" b="1" dirty="0">
              <a:solidFill>
                <a:srgbClr val="FF0000"/>
              </a:solidFill>
              <a:latin typeface="Helvetica" pitchFamily="-112" charset="0"/>
              <a:ea typeface="Helvetica" pitchFamily="-112" charset="0"/>
              <a:cs typeface="Helvetica" pitchFamily="-112" charset="0"/>
            </a:endParaRPr>
          </a:p>
        </p:txBody>
      </p:sp>
      <p:sp>
        <p:nvSpPr>
          <p:cNvPr id="41989" name="TextBox 4"/>
          <p:cNvSpPr txBox="1">
            <a:spLocks noChangeArrowheads="1"/>
          </p:cNvSpPr>
          <p:nvPr/>
        </p:nvSpPr>
        <p:spPr bwMode="auto">
          <a:xfrm>
            <a:off x="204172" y="1513304"/>
            <a:ext cx="662453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dirty="0" smtClean="0"/>
              <a:t>Module-C : INFN Cryostat + 2 FNAL cavities + 2 DESY cavities</a:t>
            </a:r>
          </a:p>
          <a:p>
            <a:r>
              <a:rPr lang="en-US" altLang="ja-JP" dirty="0" smtClean="0"/>
              <a:t>Module</a:t>
            </a:r>
            <a:r>
              <a:rPr lang="en-US" altLang="ja-JP" dirty="0"/>
              <a:t>-A :</a:t>
            </a:r>
            <a:r>
              <a:rPr lang="en-US" altLang="ja-JP" dirty="0" smtClean="0"/>
              <a:t> STF short cryostat + </a:t>
            </a:r>
            <a:r>
              <a:rPr lang="en-US" altLang="ja-JP" dirty="0"/>
              <a:t>4</a:t>
            </a:r>
            <a:r>
              <a:rPr lang="en-US" altLang="ja-JP" dirty="0" smtClean="0"/>
              <a:t> KEK TESLA-style cavities</a:t>
            </a:r>
          </a:p>
          <a:p>
            <a:r>
              <a:rPr lang="en-US" altLang="ja-JP" dirty="0" smtClean="0"/>
              <a:t>power </a:t>
            </a:r>
            <a:r>
              <a:rPr lang="en-US" altLang="ja-JP" dirty="0"/>
              <a:t>distribution : 2 SLAC VTO </a:t>
            </a:r>
            <a:r>
              <a:rPr lang="en-US" altLang="ja-JP" dirty="0" smtClean="0"/>
              <a:t>+ STF waveguides</a:t>
            </a:r>
            <a:endParaRPr lang="ja-JP" altLang="en-US" dirty="0"/>
          </a:p>
        </p:txBody>
      </p:sp>
      <p:sp>
        <p:nvSpPr>
          <p:cNvPr id="41994" name="テキスト ボックス 13"/>
          <p:cNvSpPr txBox="1">
            <a:spLocks noChangeArrowheads="1"/>
          </p:cNvSpPr>
          <p:nvPr/>
        </p:nvSpPr>
        <p:spPr bwMode="auto">
          <a:xfrm>
            <a:off x="1233488" y="3132138"/>
            <a:ext cx="6794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b="1">
                <a:solidFill>
                  <a:schemeClr val="bg1"/>
                </a:solidFill>
                <a:latin typeface="Calibri" pitchFamily="-112" charset="0"/>
              </a:rPr>
              <a:t>FNAL</a:t>
            </a:r>
            <a:endParaRPr lang="ja-JP" altLang="en-US" b="1">
              <a:solidFill>
                <a:schemeClr val="bg1"/>
              </a:solidFill>
              <a:latin typeface="Calibri" pitchFamily="-112" charset="0"/>
            </a:endParaRPr>
          </a:p>
        </p:txBody>
      </p:sp>
      <p:sp>
        <p:nvSpPr>
          <p:cNvPr id="41995" name="テキスト ボックス 14"/>
          <p:cNvSpPr txBox="1">
            <a:spLocks noChangeArrowheads="1"/>
          </p:cNvSpPr>
          <p:nvPr/>
        </p:nvSpPr>
        <p:spPr bwMode="auto">
          <a:xfrm>
            <a:off x="3771900" y="3132138"/>
            <a:ext cx="6651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b="1">
                <a:solidFill>
                  <a:schemeClr val="bg1"/>
                </a:solidFill>
                <a:latin typeface="Calibri" pitchFamily="-112" charset="0"/>
              </a:rPr>
              <a:t>DESY</a:t>
            </a:r>
            <a:endParaRPr lang="ja-JP" altLang="en-US" b="1">
              <a:solidFill>
                <a:schemeClr val="bg1"/>
              </a:solidFill>
              <a:latin typeface="Calibri" pitchFamily="-112" charset="0"/>
            </a:endParaRPr>
          </a:p>
        </p:txBody>
      </p:sp>
      <p:sp>
        <p:nvSpPr>
          <p:cNvPr id="41999" name="テキスト ボックス 21"/>
          <p:cNvSpPr txBox="1">
            <a:spLocks noChangeArrowheads="1"/>
          </p:cNvSpPr>
          <p:nvPr/>
        </p:nvSpPr>
        <p:spPr bwMode="auto">
          <a:xfrm>
            <a:off x="1303338" y="3810000"/>
            <a:ext cx="6254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600" b="1" dirty="0">
                <a:solidFill>
                  <a:srgbClr val="FF0000"/>
                </a:solidFill>
                <a:latin typeface="Calibri" pitchFamily="-112" charset="0"/>
              </a:rPr>
              <a:t>FNAL</a:t>
            </a:r>
            <a:endParaRPr lang="ja-JP" altLang="en-US" sz="1600" b="1" dirty="0">
              <a:solidFill>
                <a:srgbClr val="FF0000"/>
              </a:solidFill>
              <a:latin typeface="Calibri" pitchFamily="-112" charset="0"/>
            </a:endParaRPr>
          </a:p>
        </p:txBody>
      </p:sp>
      <p:sp>
        <p:nvSpPr>
          <p:cNvPr id="42000" name="テキスト ボックス 22"/>
          <p:cNvSpPr txBox="1">
            <a:spLocks noChangeArrowheads="1"/>
          </p:cNvSpPr>
          <p:nvPr/>
        </p:nvSpPr>
        <p:spPr bwMode="auto">
          <a:xfrm>
            <a:off x="3465512" y="3810000"/>
            <a:ext cx="6127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600" b="1" dirty="0">
                <a:solidFill>
                  <a:srgbClr val="FF0000"/>
                </a:solidFill>
                <a:latin typeface="Calibri" pitchFamily="-112" charset="0"/>
              </a:rPr>
              <a:t>DESY</a:t>
            </a:r>
            <a:endParaRPr lang="ja-JP" altLang="en-US" sz="1600" b="1" dirty="0">
              <a:solidFill>
                <a:srgbClr val="FF0000"/>
              </a:solidFill>
              <a:latin typeface="Calibri" pitchFamily="-112" charset="0"/>
            </a:endParaRPr>
          </a:p>
        </p:txBody>
      </p:sp>
      <p:sp>
        <p:nvSpPr>
          <p:cNvPr id="42001" name="テキスト ボックス 23"/>
          <p:cNvSpPr txBox="1">
            <a:spLocks noChangeArrowheads="1"/>
          </p:cNvSpPr>
          <p:nvPr/>
        </p:nvSpPr>
        <p:spPr bwMode="auto">
          <a:xfrm>
            <a:off x="4854639" y="3809584"/>
            <a:ext cx="104127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600" b="1" dirty="0" smtClean="0">
                <a:solidFill>
                  <a:srgbClr val="FF0000"/>
                </a:solidFill>
                <a:latin typeface="Calibri" pitchFamily="-112" charset="0"/>
              </a:rPr>
              <a:t>KEK type1</a:t>
            </a:r>
            <a:endParaRPr lang="ja-JP" altLang="en-US" sz="1600" b="1" dirty="0">
              <a:solidFill>
                <a:srgbClr val="FF0000"/>
              </a:solidFill>
              <a:latin typeface="Calibri" pitchFamily="-112" charset="0"/>
            </a:endParaRPr>
          </a:p>
        </p:txBody>
      </p:sp>
      <p:sp>
        <p:nvSpPr>
          <p:cNvPr id="42002" name="テキスト ボックス 24"/>
          <p:cNvSpPr txBox="1">
            <a:spLocks noChangeArrowheads="1"/>
          </p:cNvSpPr>
          <p:nvPr/>
        </p:nvSpPr>
        <p:spPr bwMode="auto">
          <a:xfrm>
            <a:off x="8208963" y="4900612"/>
            <a:ext cx="7842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400" b="1" dirty="0">
                <a:solidFill>
                  <a:srgbClr val="0303BD"/>
                </a:solidFill>
                <a:latin typeface="Calibri" pitchFamily="-112" charset="0"/>
              </a:rPr>
              <a:t>End Cap</a:t>
            </a:r>
            <a:endParaRPr lang="ja-JP" altLang="en-US" sz="1400" b="1" dirty="0">
              <a:solidFill>
                <a:srgbClr val="0303BD"/>
              </a:solidFill>
              <a:latin typeface="Calibri" pitchFamily="-112" charset="0"/>
            </a:endParaRPr>
          </a:p>
        </p:txBody>
      </p:sp>
      <p:sp>
        <p:nvSpPr>
          <p:cNvPr id="42003" name="テキスト ボックス 25"/>
          <p:cNvSpPr txBox="1">
            <a:spLocks noChangeArrowheads="1"/>
          </p:cNvSpPr>
          <p:nvPr/>
        </p:nvSpPr>
        <p:spPr bwMode="auto">
          <a:xfrm>
            <a:off x="152400" y="4838700"/>
            <a:ext cx="1285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ja-JP" sz="1400" b="1" dirty="0">
                <a:solidFill>
                  <a:srgbClr val="000090"/>
                </a:solidFill>
                <a:latin typeface="Calibri" pitchFamily="-112" charset="0"/>
              </a:rPr>
              <a:t>Connection to 2K Cold Box</a:t>
            </a:r>
            <a:endParaRPr lang="ja-JP" altLang="en-US" sz="1400" b="1" dirty="0">
              <a:solidFill>
                <a:srgbClr val="000090"/>
              </a:solidFill>
              <a:latin typeface="Calibri" pitchFamily="-112" charset="0"/>
            </a:endParaRPr>
          </a:p>
        </p:txBody>
      </p:sp>
      <p:sp>
        <p:nvSpPr>
          <p:cNvPr id="42015" name="テキスト ボックス 16"/>
          <p:cNvSpPr txBox="1">
            <a:spLocks noChangeArrowheads="1"/>
          </p:cNvSpPr>
          <p:nvPr/>
        </p:nvSpPr>
        <p:spPr bwMode="auto">
          <a:xfrm>
            <a:off x="6643688" y="3076575"/>
            <a:ext cx="10302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b="1">
                <a:solidFill>
                  <a:schemeClr val="bg1"/>
                </a:solidFill>
                <a:latin typeface="Calibri" pitchFamily="-112" charset="0"/>
              </a:rPr>
              <a:t>KEK-new</a:t>
            </a:r>
            <a:endParaRPr lang="ja-JP" altLang="en-US" b="1">
              <a:solidFill>
                <a:schemeClr val="bg1"/>
              </a:solidFill>
              <a:latin typeface="Calibri" pitchFamily="-112" charset="0"/>
            </a:endParaRPr>
          </a:p>
        </p:txBody>
      </p:sp>
      <p:sp>
        <p:nvSpPr>
          <p:cNvPr id="32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sp>
        <p:nvSpPr>
          <p:cNvPr id="34" name="テキスト ボックス 23"/>
          <p:cNvSpPr txBox="1">
            <a:spLocks noChangeArrowheads="1"/>
          </p:cNvSpPr>
          <p:nvPr/>
        </p:nvSpPr>
        <p:spPr bwMode="auto">
          <a:xfrm>
            <a:off x="7489452" y="3810000"/>
            <a:ext cx="10438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600" b="1" dirty="0" smtClean="0">
                <a:solidFill>
                  <a:srgbClr val="FF0000"/>
                </a:solidFill>
                <a:latin typeface="Calibri" pitchFamily="-112" charset="0"/>
              </a:rPr>
              <a:t>KEK type2</a:t>
            </a:r>
            <a:endParaRPr lang="ja-JP" altLang="en-US" sz="1600" b="1" dirty="0">
              <a:solidFill>
                <a:srgbClr val="FF0000"/>
              </a:solidFill>
              <a:latin typeface="Calibri" pitchFamily="-112" charset="0"/>
            </a:endParaRPr>
          </a:p>
        </p:txBody>
      </p:sp>
      <p:cxnSp>
        <p:nvCxnSpPr>
          <p:cNvPr id="36" name="直線矢印コネクタ 35"/>
          <p:cNvCxnSpPr/>
          <p:nvPr/>
        </p:nvCxnSpPr>
        <p:spPr>
          <a:xfrm rot="16200000" flipH="1">
            <a:off x="1661319" y="5090319"/>
            <a:ext cx="723900" cy="220662"/>
          </a:xfrm>
          <a:prstGeom prst="straightConnector1">
            <a:avLst/>
          </a:prstGeom>
          <a:ln w="1270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矢印コネクタ 36"/>
          <p:cNvCxnSpPr/>
          <p:nvPr/>
        </p:nvCxnSpPr>
        <p:spPr>
          <a:xfrm>
            <a:off x="1928813" y="4838700"/>
            <a:ext cx="882649" cy="723900"/>
          </a:xfrm>
          <a:prstGeom prst="straightConnector1">
            <a:avLst/>
          </a:prstGeom>
          <a:ln w="1270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/>
          <p:nvPr/>
        </p:nvCxnSpPr>
        <p:spPr>
          <a:xfrm rot="5400000">
            <a:off x="3367087" y="5157787"/>
            <a:ext cx="723900" cy="85726"/>
          </a:xfrm>
          <a:prstGeom prst="straightConnector1">
            <a:avLst/>
          </a:prstGeom>
          <a:ln w="1270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矢印コネクタ 39"/>
          <p:cNvCxnSpPr/>
          <p:nvPr/>
        </p:nvCxnSpPr>
        <p:spPr>
          <a:xfrm rot="16200000" flipH="1">
            <a:off x="3706018" y="4904581"/>
            <a:ext cx="723901" cy="592136"/>
          </a:xfrm>
          <a:prstGeom prst="straightConnector1">
            <a:avLst/>
          </a:prstGeom>
          <a:ln w="1270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/>
          <p:cNvCxnSpPr/>
          <p:nvPr/>
        </p:nvCxnSpPr>
        <p:spPr>
          <a:xfrm rot="5400000">
            <a:off x="5491097" y="5157785"/>
            <a:ext cx="723900" cy="85726"/>
          </a:xfrm>
          <a:prstGeom prst="straightConnector1">
            <a:avLst/>
          </a:prstGeom>
          <a:ln w="1270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線矢印コネクタ 43"/>
          <p:cNvCxnSpPr/>
          <p:nvPr/>
        </p:nvCxnSpPr>
        <p:spPr>
          <a:xfrm rot="16200000" flipH="1">
            <a:off x="5830028" y="4904579"/>
            <a:ext cx="723901" cy="592136"/>
          </a:xfrm>
          <a:prstGeom prst="straightConnector1">
            <a:avLst/>
          </a:prstGeom>
          <a:ln w="1270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矢印コネクタ 44"/>
          <p:cNvCxnSpPr/>
          <p:nvPr/>
        </p:nvCxnSpPr>
        <p:spPr>
          <a:xfrm rot="5400000">
            <a:off x="7305608" y="4848288"/>
            <a:ext cx="723904" cy="704720"/>
          </a:xfrm>
          <a:prstGeom prst="straightConnector1">
            <a:avLst/>
          </a:prstGeom>
          <a:ln w="1270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直線矢印コネクタ 45"/>
          <p:cNvCxnSpPr/>
          <p:nvPr/>
        </p:nvCxnSpPr>
        <p:spPr>
          <a:xfrm rot="16200000" flipH="1">
            <a:off x="7657969" y="5200645"/>
            <a:ext cx="723904" cy="1"/>
          </a:xfrm>
          <a:prstGeom prst="straightConnector1">
            <a:avLst/>
          </a:prstGeom>
          <a:ln w="12700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195542" y="1174750"/>
            <a:ext cx="45850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dirty="0" smtClean="0">
                <a:solidFill>
                  <a:srgbClr val="FF0000"/>
                </a:solidFill>
              </a:rPr>
              <a:t>Realization of ILC Plug-compatibility concept</a:t>
            </a:r>
            <a:endParaRPr kumimoji="1" lang="ja-JP" altLang="en-US" sz="1600" b="1" dirty="0">
              <a:solidFill>
                <a:srgbClr val="FF0000"/>
              </a:solidFill>
            </a:endParaRPr>
          </a:p>
        </p:txBody>
      </p:sp>
      <p:sp>
        <p:nvSpPr>
          <p:cNvPr id="41987" name="TextBox 2"/>
          <p:cNvSpPr txBox="1">
            <a:spLocks noChangeArrowheads="1"/>
          </p:cNvSpPr>
          <p:nvPr/>
        </p:nvSpPr>
        <p:spPr bwMode="auto">
          <a:xfrm>
            <a:off x="873426" y="2485807"/>
            <a:ext cx="448279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b="1" dirty="0" smtClean="0"/>
              <a:t>Assembly: Jan 2010 </a:t>
            </a:r>
            <a:r>
              <a:rPr lang="en-US" altLang="ja-JP" b="1" dirty="0"/>
              <a:t>-</a:t>
            </a:r>
            <a:r>
              <a:rPr lang="en-US" altLang="ja-JP" b="1" dirty="0" smtClean="0"/>
              <a:t> May </a:t>
            </a:r>
            <a:r>
              <a:rPr lang="en-US" altLang="ja-JP" b="1" dirty="0"/>
              <a:t>2010</a:t>
            </a:r>
            <a:endParaRPr lang="en-US" altLang="ja-JP" b="1" dirty="0" smtClean="0"/>
          </a:p>
          <a:p>
            <a:r>
              <a:rPr lang="en-US" altLang="ja-JP" b="1" dirty="0" smtClean="0"/>
              <a:t>Operation: June </a:t>
            </a:r>
            <a:r>
              <a:rPr lang="en-US" altLang="ja-JP" b="1" dirty="0"/>
              <a:t>2010 – December 2010 </a:t>
            </a:r>
            <a:endParaRPr lang="ja-JP" altLang="en-US" b="1" dirty="0"/>
          </a:p>
        </p:txBody>
      </p:sp>
      <p:sp>
        <p:nvSpPr>
          <p:cNvPr id="26" name="正方形/長方形 25"/>
          <p:cNvSpPr/>
          <p:nvPr/>
        </p:nvSpPr>
        <p:spPr>
          <a:xfrm>
            <a:off x="685800" y="2485807"/>
            <a:ext cx="4670419" cy="646331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6092938" y="1756975"/>
            <a:ext cx="28357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00" dirty="0" smtClean="0">
                <a:solidFill>
                  <a:srgbClr val="000000"/>
                </a:solidFill>
                <a:latin typeface="Helvetica"/>
                <a:ea typeface="Helvetica"/>
                <a:cs typeface="Helvetica"/>
              </a:rPr>
              <a:t>1 AES004  27MV/m(VT)</a:t>
            </a:r>
            <a:r>
              <a:rPr lang="en-US" altLang="ja-JP" sz="1200" dirty="0" smtClean="0">
                <a:solidFill>
                  <a:srgbClr val="000000"/>
                </a:solidFill>
                <a:latin typeface="Helvetica"/>
                <a:ea typeface="Helvetica"/>
                <a:cs typeface="Helvetica"/>
              </a:rPr>
              <a:t> </a:t>
            </a:r>
            <a:r>
              <a:rPr lang="ja-JP" altLang="en-US" sz="1200" dirty="0" smtClean="0">
                <a:solidFill>
                  <a:srgbClr val="000000"/>
                </a:solidFill>
                <a:latin typeface="Helvetica"/>
                <a:ea typeface="Helvetica"/>
                <a:cs typeface="Helvetica"/>
              </a:rPr>
              <a:t>25?MV/</a:t>
            </a:r>
            <a:r>
              <a:rPr lang="en-US" altLang="ja-JP" sz="1200" dirty="0" err="1" smtClean="0">
                <a:solidFill>
                  <a:srgbClr val="000000"/>
                </a:solidFill>
                <a:latin typeface="Helvetica"/>
                <a:ea typeface="Helvetica"/>
                <a:cs typeface="Helvetica"/>
              </a:rPr>
              <a:t>m</a:t>
            </a:r>
            <a:r>
              <a:rPr lang="ja-JP" altLang="en-US" sz="1200" dirty="0" smtClean="0">
                <a:solidFill>
                  <a:srgbClr val="000000"/>
                </a:solidFill>
                <a:latin typeface="Helvetica"/>
                <a:ea typeface="Helvetica"/>
                <a:cs typeface="Helvetica"/>
              </a:rPr>
              <a:t>(HT)</a:t>
            </a:r>
          </a:p>
          <a:p>
            <a:r>
              <a:rPr lang="ja-JP" altLang="en-US" sz="1200" dirty="0" smtClean="0">
                <a:solidFill>
                  <a:srgbClr val="000000"/>
                </a:solidFill>
                <a:latin typeface="Helvetica"/>
                <a:ea typeface="Helvetica"/>
                <a:cs typeface="Helvetica"/>
              </a:rPr>
              <a:t>2 ACC011  33MV/m</a:t>
            </a:r>
          </a:p>
          <a:p>
            <a:r>
              <a:rPr lang="ja-JP" altLang="en-US" sz="1200" dirty="0" smtClean="0">
                <a:solidFill>
                  <a:srgbClr val="000000"/>
                </a:solidFill>
                <a:latin typeface="Helvetica"/>
                <a:ea typeface="Helvetica"/>
                <a:cs typeface="Helvetica"/>
              </a:rPr>
              <a:t>3 Z-108      31.3MV/m</a:t>
            </a:r>
          </a:p>
          <a:p>
            <a:r>
              <a:rPr lang="ja-JP" altLang="en-US" sz="1200" dirty="0" smtClean="0">
                <a:solidFill>
                  <a:srgbClr val="000000"/>
                </a:solidFill>
                <a:latin typeface="Helvetica"/>
                <a:ea typeface="Helvetica"/>
                <a:cs typeface="Helvetica"/>
              </a:rPr>
              <a:t>4 Z-109      30.7MV/m</a:t>
            </a:r>
          </a:p>
          <a:p>
            <a:r>
              <a:rPr lang="ja-JP" altLang="en-US" sz="1200" dirty="0" smtClean="0">
                <a:solidFill>
                  <a:srgbClr val="000000"/>
                </a:solidFill>
                <a:latin typeface="Helvetica"/>
                <a:ea typeface="Helvetica"/>
                <a:cs typeface="Helvetica"/>
              </a:rPr>
              <a:t>5 MHI-05    27.1MV/</a:t>
            </a:r>
            <a:r>
              <a:rPr lang="en-US" altLang="ja-JP" sz="1200" dirty="0" err="1" smtClean="0">
                <a:solidFill>
                  <a:srgbClr val="000000"/>
                </a:solidFill>
                <a:latin typeface="Helvetica"/>
                <a:ea typeface="Helvetica"/>
                <a:cs typeface="Helvetica"/>
              </a:rPr>
              <a:t>m</a:t>
            </a:r>
            <a:endParaRPr lang="ja-JP" altLang="en-US" sz="1200" dirty="0" smtClean="0">
              <a:solidFill>
                <a:srgbClr val="000000"/>
              </a:solidFill>
              <a:latin typeface="Helvetica"/>
              <a:ea typeface="Helvetica"/>
              <a:cs typeface="Helvetica"/>
            </a:endParaRPr>
          </a:p>
          <a:p>
            <a:r>
              <a:rPr lang="ja-JP" altLang="en-US" sz="1200" dirty="0" smtClean="0">
                <a:solidFill>
                  <a:srgbClr val="000000"/>
                </a:solidFill>
                <a:latin typeface="Helvetica"/>
                <a:ea typeface="Helvetica"/>
                <a:cs typeface="Helvetica"/>
              </a:rPr>
              <a:t>6 MHI-06    27.7MV/m</a:t>
            </a:r>
          </a:p>
          <a:p>
            <a:r>
              <a:rPr lang="ja-JP" altLang="en-US" sz="1200" dirty="0" smtClean="0">
                <a:solidFill>
                  <a:srgbClr val="000000"/>
                </a:solidFill>
                <a:latin typeface="Helvetica"/>
                <a:ea typeface="Helvetica"/>
                <a:cs typeface="Helvetica"/>
              </a:rPr>
              <a:t>7 MHI-07    33.6MV/m</a:t>
            </a:r>
          </a:p>
          <a:p>
            <a:r>
              <a:rPr lang="ja-JP" altLang="en-US" sz="1200" dirty="0" smtClean="0">
                <a:solidFill>
                  <a:srgbClr val="000000"/>
                </a:solidFill>
                <a:latin typeface="Helvetica"/>
                <a:ea typeface="Helvetica"/>
                <a:cs typeface="Helvetica"/>
              </a:rPr>
              <a:t>8 MHI-0</a:t>
            </a:r>
            <a:r>
              <a:rPr lang="en-US" altLang="ja-JP" sz="1200" dirty="0" smtClean="0">
                <a:solidFill>
                  <a:srgbClr val="000000"/>
                </a:solidFill>
                <a:latin typeface="Helvetica"/>
                <a:ea typeface="Helvetica"/>
                <a:cs typeface="Helvetica"/>
              </a:rPr>
              <a:t>9</a:t>
            </a:r>
            <a:r>
              <a:rPr lang="ja-JP" altLang="en-US" sz="1200" dirty="0" smtClean="0">
                <a:solidFill>
                  <a:srgbClr val="000000"/>
                </a:solidFill>
                <a:latin typeface="Helvetica"/>
                <a:ea typeface="Helvetica"/>
                <a:cs typeface="Helvetica"/>
              </a:rPr>
              <a:t>    27.0MV/m</a:t>
            </a:r>
            <a:endParaRPr kumimoji="1" lang="ja-JP" altLang="en-US" sz="1200" dirty="0"/>
          </a:p>
        </p:txBody>
      </p:sp>
      <p:sp>
        <p:nvSpPr>
          <p:cNvPr id="28" name="正方形/長方形 27"/>
          <p:cNvSpPr/>
          <p:nvPr/>
        </p:nvSpPr>
        <p:spPr>
          <a:xfrm>
            <a:off x="6092938" y="1756976"/>
            <a:ext cx="2730318" cy="156966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S1G-KEK-cavity-01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2" y="0"/>
            <a:ext cx="911515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229600" cy="561975"/>
          </a:xfrm>
        </p:spPr>
        <p:txBody>
          <a:bodyPr/>
          <a:lstStyle/>
          <a:p>
            <a:r>
              <a:rPr lang="en-US" altLang="ja-JP" sz="2400" b="1" dirty="0" smtClean="0">
                <a:latin typeface="Helvetica"/>
                <a:cs typeface="Helvetica"/>
              </a:rPr>
              <a:t>Cavities assembly for Cryomodule C</a:t>
            </a:r>
            <a:endParaRPr lang="ja-JP" altLang="en-US" sz="2400" b="1" dirty="0">
              <a:latin typeface="Helvetica"/>
              <a:cs typeface="Helvetica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990600"/>
            <a:ext cx="8534400" cy="838200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buNone/>
            </a:pPr>
            <a:r>
              <a:rPr lang="en-US" altLang="ja-JP" sz="1600" b="1" dirty="0" smtClean="0">
                <a:latin typeface="Helvetica"/>
                <a:cs typeface="Helvetica"/>
              </a:rPr>
              <a:t>Two cavities from FNAL, two cavities from DESY, </a:t>
            </a:r>
          </a:p>
          <a:p>
            <a:pPr marL="533400" indent="-533400">
              <a:lnSpc>
                <a:spcPct val="90000"/>
              </a:lnSpc>
              <a:buNone/>
            </a:pPr>
            <a:r>
              <a:rPr lang="en-US" altLang="ja-JP" sz="1600" b="1" dirty="0" smtClean="0">
                <a:latin typeface="Helvetica"/>
                <a:cs typeface="Helvetica"/>
              </a:rPr>
              <a:t>FNAL, DESY team assembled 4 cavities, INFN, FNAL team installed blade tuners and </a:t>
            </a:r>
            <a:r>
              <a:rPr lang="en-US" altLang="ja-JP" sz="1600" b="1" dirty="0" err="1" smtClean="0">
                <a:latin typeface="Helvetica"/>
                <a:cs typeface="Helvetica"/>
              </a:rPr>
              <a:t>Saclay</a:t>
            </a:r>
            <a:r>
              <a:rPr lang="en-US" altLang="ja-JP" sz="1600" b="1" dirty="0" smtClean="0">
                <a:latin typeface="Helvetica"/>
                <a:cs typeface="Helvetica"/>
              </a:rPr>
              <a:t> tuners.</a:t>
            </a:r>
            <a:endParaRPr lang="ja-JP" altLang="en-US" sz="1600" b="1" dirty="0" smtClean="0">
              <a:latin typeface="Helvetica"/>
              <a:cs typeface="Helvetica"/>
            </a:endParaRPr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1447800" y="5904636"/>
            <a:ext cx="25277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200" b="1" dirty="0" smtClean="0">
                <a:latin typeface="Helvetica"/>
                <a:cs typeface="Helvetica"/>
              </a:rPr>
              <a:t>cavity connection in clean room </a:t>
            </a:r>
          </a:p>
          <a:p>
            <a:r>
              <a:rPr lang="en-US" altLang="ja-JP" sz="1200" b="1" dirty="0" smtClean="0">
                <a:latin typeface="Helvetica"/>
                <a:cs typeface="Helvetica"/>
              </a:rPr>
              <a:t>for module installation</a:t>
            </a:r>
            <a:endParaRPr lang="ja-JP" altLang="en-US" sz="1200" b="1" dirty="0">
              <a:latin typeface="Helvetica"/>
              <a:cs typeface="Helvetica"/>
            </a:endParaRPr>
          </a:p>
        </p:txBody>
      </p:sp>
      <p:pic>
        <p:nvPicPr>
          <p:cNvPr id="19461" name="図 15" descr="20100209Di-008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1828800"/>
            <a:ext cx="27686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図 16" descr="20100117Di-003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1828800"/>
            <a:ext cx="27686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036332" y="5904636"/>
            <a:ext cx="32660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200" b="1" dirty="0" smtClean="0">
                <a:latin typeface="Helvetica"/>
                <a:cs typeface="Helvetica"/>
              </a:rPr>
              <a:t>Tuner installation for FNAL, DESY cavities</a:t>
            </a:r>
          </a:p>
          <a:p>
            <a:r>
              <a:rPr lang="en-US" altLang="ja-JP" sz="1200" b="1" dirty="0" smtClean="0">
                <a:latin typeface="Helvetica"/>
                <a:cs typeface="Helvetica"/>
              </a:rPr>
              <a:t>at outside of clean</a:t>
            </a:r>
            <a:r>
              <a:rPr lang="en-US" altLang="ja-JP" sz="1200" b="1" dirty="0">
                <a:latin typeface="Helvetica"/>
                <a:cs typeface="Helvetica"/>
              </a:rPr>
              <a:t> </a:t>
            </a:r>
            <a:r>
              <a:rPr lang="en-US" altLang="ja-JP" sz="1200" b="1" dirty="0" smtClean="0">
                <a:latin typeface="Helvetica"/>
                <a:cs typeface="Helvetica"/>
              </a:rPr>
              <a:t>room</a:t>
            </a:r>
            <a:endParaRPr lang="ja-JP" altLang="en-US" sz="1200" b="1" dirty="0">
              <a:latin typeface="Helvetica"/>
              <a:cs typeface="Helvetic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35500" y="5567570"/>
            <a:ext cx="2104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FF00"/>
                </a:solidFill>
              </a:rPr>
              <a:t>FNAL, DESY team</a:t>
            </a:r>
            <a:endParaRPr kumimoji="1" lang="ja-JP" altLang="en-US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87552" y="5535304"/>
            <a:ext cx="2010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FF00"/>
                </a:solidFill>
              </a:rPr>
              <a:t>INFN, FNAL team</a:t>
            </a:r>
            <a:endParaRPr kumimoji="1" lang="ja-JP" altLang="en-US" dirty="0">
              <a:solidFill>
                <a:srgbClr val="FFFF00"/>
              </a:solidFill>
            </a:endParaRPr>
          </a:p>
        </p:txBody>
      </p:sp>
      <p:sp>
        <p:nvSpPr>
          <p:cNvPr id="12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7797800" y="5181361"/>
            <a:ext cx="1218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>
                <a:latin typeface="Helvetica"/>
                <a:cs typeface="Helvetica"/>
              </a:rPr>
              <a:t>Carlo </a:t>
            </a:r>
            <a:r>
              <a:rPr kumimoji="1" lang="en-US" altLang="ja-JP" sz="1000" dirty="0" err="1" smtClean="0">
                <a:latin typeface="Helvetica"/>
                <a:cs typeface="Helvetica"/>
              </a:rPr>
              <a:t>Pagani</a:t>
            </a:r>
            <a:endParaRPr kumimoji="1" lang="en-US" altLang="ja-JP" sz="1000" dirty="0" smtClean="0">
              <a:latin typeface="Helvetica"/>
              <a:cs typeface="Helvetica"/>
            </a:endParaRPr>
          </a:p>
          <a:p>
            <a:r>
              <a:rPr lang="en-US" altLang="ja-JP" sz="1000" dirty="0" smtClean="0">
                <a:latin typeface="Helvetica"/>
                <a:cs typeface="Helvetica"/>
              </a:rPr>
              <a:t>Angelo </a:t>
            </a:r>
            <a:r>
              <a:rPr lang="en-US" altLang="ja-JP" sz="1000" dirty="0" err="1" smtClean="0">
                <a:latin typeface="Helvetica"/>
                <a:cs typeface="Helvetica"/>
              </a:rPr>
              <a:t>Bosoti</a:t>
            </a:r>
            <a:endParaRPr lang="en-US" altLang="ja-JP" sz="1000" dirty="0" smtClean="0">
              <a:latin typeface="Helvetica"/>
              <a:cs typeface="Helvetica"/>
            </a:endParaRPr>
          </a:p>
          <a:p>
            <a:r>
              <a:rPr kumimoji="1" lang="en-US" altLang="ja-JP" sz="1000" dirty="0" smtClean="0">
                <a:latin typeface="Helvetica"/>
                <a:cs typeface="Helvetica"/>
              </a:rPr>
              <a:t>Rocco </a:t>
            </a:r>
            <a:r>
              <a:rPr kumimoji="1" lang="en-US" altLang="ja-JP" sz="1000" dirty="0" err="1" smtClean="0">
                <a:latin typeface="Helvetica"/>
                <a:cs typeface="Helvetica"/>
              </a:rPr>
              <a:t>Pararella</a:t>
            </a:r>
            <a:endParaRPr kumimoji="1" lang="en-US" altLang="ja-JP" sz="1000" dirty="0" smtClean="0">
              <a:latin typeface="Helvetica"/>
              <a:cs typeface="Helvetica"/>
            </a:endParaRPr>
          </a:p>
          <a:p>
            <a:r>
              <a:rPr lang="en-US" altLang="ja-JP" sz="1000" dirty="0" smtClean="0">
                <a:latin typeface="Helvetica"/>
                <a:cs typeface="Helvetica"/>
              </a:rPr>
              <a:t>Serena </a:t>
            </a:r>
            <a:r>
              <a:rPr lang="en-US" altLang="ja-JP" sz="1000" dirty="0" err="1" smtClean="0">
                <a:latin typeface="Helvetica"/>
                <a:cs typeface="Helvetica"/>
              </a:rPr>
              <a:t>Barbanotti</a:t>
            </a:r>
            <a:endParaRPr kumimoji="1" lang="ja-JP" altLang="en-US" sz="1000" dirty="0">
              <a:latin typeface="Helvetica"/>
              <a:cs typeface="Helvetic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3185" y="5104417"/>
            <a:ext cx="134659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 smtClean="0">
                <a:latin typeface="Helvetica"/>
                <a:cs typeface="Helvetica"/>
              </a:rPr>
              <a:t>Tug </a:t>
            </a:r>
            <a:r>
              <a:rPr kumimoji="1" lang="en-US" altLang="ja-JP" sz="1000" dirty="0" err="1" smtClean="0">
                <a:latin typeface="Helvetica"/>
                <a:cs typeface="Helvetica"/>
              </a:rPr>
              <a:t>Arkan</a:t>
            </a:r>
            <a:endParaRPr kumimoji="1" lang="en-US" altLang="ja-JP" sz="1000" dirty="0" smtClean="0">
              <a:latin typeface="Helvetica"/>
              <a:cs typeface="Helvetica"/>
            </a:endParaRPr>
          </a:p>
          <a:p>
            <a:r>
              <a:rPr lang="en-US" altLang="ja-JP" sz="1000" dirty="0" smtClean="0">
                <a:latin typeface="Helvetica"/>
                <a:cs typeface="Helvetica"/>
              </a:rPr>
              <a:t>Brian Smith</a:t>
            </a:r>
          </a:p>
          <a:p>
            <a:r>
              <a:rPr lang="en-US" altLang="ja-JP" sz="1000" dirty="0" smtClean="0">
                <a:latin typeface="Helvetica"/>
                <a:cs typeface="Helvetica"/>
              </a:rPr>
              <a:t>Marco </a:t>
            </a:r>
            <a:r>
              <a:rPr lang="en-US" altLang="ja-JP" sz="1000" dirty="0" err="1" smtClean="0">
                <a:latin typeface="Helvetica"/>
                <a:cs typeface="Helvetica"/>
              </a:rPr>
              <a:t>Battistoni</a:t>
            </a:r>
            <a:endParaRPr lang="en-US" altLang="ja-JP" sz="1000" dirty="0" smtClean="0">
              <a:latin typeface="Helvetica"/>
              <a:cs typeface="Helvetica"/>
            </a:endParaRPr>
          </a:p>
          <a:p>
            <a:r>
              <a:rPr lang="en-US" altLang="ja-JP" sz="1000" dirty="0" smtClean="0">
                <a:latin typeface="Helvetica"/>
                <a:cs typeface="Helvetica"/>
              </a:rPr>
              <a:t>Manuela </a:t>
            </a:r>
            <a:r>
              <a:rPr lang="en-US" altLang="ja-JP" sz="1000" dirty="0" err="1" smtClean="0">
                <a:latin typeface="Helvetica"/>
                <a:cs typeface="Helvetica"/>
              </a:rPr>
              <a:t>Schmoekel</a:t>
            </a:r>
            <a:endParaRPr lang="en-US" altLang="ja-JP" sz="1000" dirty="0" smtClean="0">
              <a:latin typeface="Helvetica"/>
              <a:cs typeface="Helvetica"/>
            </a:endParaRPr>
          </a:p>
          <a:p>
            <a:r>
              <a:rPr lang="en-US" altLang="ja-JP" sz="1000" dirty="0" smtClean="0">
                <a:latin typeface="Helvetica"/>
                <a:cs typeface="Helvetica"/>
              </a:rPr>
              <a:t>Patrick Schilling</a:t>
            </a:r>
          </a:p>
          <a:p>
            <a:endParaRPr kumimoji="1" lang="ja-JP" altLang="en-US" sz="1000" dirty="0">
              <a:latin typeface="Helvetica"/>
              <a:cs typeface="Helvetic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00025"/>
            <a:ext cx="8763000" cy="561975"/>
          </a:xfrm>
        </p:spPr>
        <p:txBody>
          <a:bodyPr>
            <a:normAutofit/>
          </a:bodyPr>
          <a:lstStyle/>
          <a:p>
            <a:r>
              <a:rPr lang="en-US" altLang="ja-JP" sz="2400" b="1" dirty="0" smtClean="0">
                <a:latin typeface="Helvetica"/>
                <a:cs typeface="Helvetica"/>
              </a:rPr>
              <a:t>Finish Cryomodule assembly, start cryomodule cool-down</a:t>
            </a:r>
            <a:endParaRPr lang="ja-JP" altLang="en-US" sz="2400" b="1" dirty="0">
              <a:latin typeface="Helvetica"/>
              <a:cs typeface="Helvetica"/>
            </a:endParaRPr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1143000" y="6428601"/>
            <a:ext cx="249366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200" b="1" dirty="0" smtClean="0">
                <a:latin typeface="Helvetica"/>
                <a:cs typeface="Helvetica"/>
              </a:rPr>
              <a:t>Cavity low-power measurement</a:t>
            </a:r>
            <a:endParaRPr lang="ja-JP" altLang="en-US" sz="1200" b="1" dirty="0">
              <a:latin typeface="Helvetica"/>
              <a:cs typeface="Helvetica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748499" y="6382434"/>
            <a:ext cx="42267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200" b="1" dirty="0" smtClean="0">
                <a:latin typeface="Helvetica"/>
                <a:cs typeface="Helvetica"/>
              </a:rPr>
              <a:t>collaboration measurement with INFN/FNAL </a:t>
            </a:r>
            <a:r>
              <a:rPr lang="en-US" altLang="ja-JP" sz="1200" b="1" dirty="0" smtClean="0">
                <a:latin typeface="Helvetica"/>
                <a:cs typeface="Helvetica"/>
              </a:rPr>
              <a:t>researcher</a:t>
            </a:r>
            <a:endParaRPr lang="ja-JP" altLang="en-US" sz="1200" b="1" dirty="0">
              <a:latin typeface="Helvetica"/>
              <a:cs typeface="Helvetica"/>
            </a:endParaRPr>
          </a:p>
        </p:txBody>
      </p:sp>
      <p:sp>
        <p:nvSpPr>
          <p:cNvPr id="12" name="Rectangle 20"/>
          <p:cNvSpPr>
            <a:spLocks noChangeArrowheads="1"/>
          </p:cNvSpPr>
          <p:nvPr/>
        </p:nvSpPr>
        <p:spPr bwMode="auto">
          <a:xfrm>
            <a:off x="152400" y="762000"/>
            <a:ext cx="8839200" cy="5943600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ja-JP" altLang="en-US"/>
          </a:p>
        </p:txBody>
      </p:sp>
      <p:pic>
        <p:nvPicPr>
          <p:cNvPr id="16" name="図 15" descr="20100318Di-02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799" y="914400"/>
            <a:ext cx="3721179" cy="2480786"/>
          </a:xfrm>
          <a:prstGeom prst="rect">
            <a:avLst/>
          </a:prstGeom>
        </p:spPr>
      </p:pic>
      <p:pic>
        <p:nvPicPr>
          <p:cNvPr id="17" name="図 16" descr="20100319Di-004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914400"/>
            <a:ext cx="3721179" cy="2480786"/>
          </a:xfrm>
          <a:prstGeom prst="rect">
            <a:avLst/>
          </a:prstGeom>
        </p:spPr>
      </p:pic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724834" y="3395186"/>
            <a:ext cx="3773539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200" b="1" dirty="0" smtClean="0">
                <a:latin typeface="Helvetica"/>
                <a:cs typeface="Helvetica"/>
              </a:rPr>
              <a:t>Denis </a:t>
            </a:r>
            <a:r>
              <a:rPr lang="en-US" altLang="ja-JP" sz="1200" b="1" dirty="0" err="1" smtClean="0">
                <a:latin typeface="Helvetica"/>
                <a:cs typeface="Helvetica"/>
              </a:rPr>
              <a:t>Kostin</a:t>
            </a:r>
            <a:r>
              <a:rPr lang="en-US" altLang="ja-JP" sz="1200" b="1" dirty="0" smtClean="0">
                <a:latin typeface="Helvetica"/>
                <a:cs typeface="Helvetica"/>
              </a:rPr>
              <a:t> from DESY attached warm couplers</a:t>
            </a:r>
            <a:endParaRPr lang="ja-JP" altLang="en-US" sz="1200" b="1" dirty="0">
              <a:latin typeface="Helvetica"/>
              <a:cs typeface="Helvetica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5029200" y="3395186"/>
            <a:ext cx="357126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altLang="ja-JP" sz="1200" b="1" dirty="0" smtClean="0">
                <a:latin typeface="Helvetica"/>
                <a:cs typeface="Helvetica"/>
              </a:rPr>
              <a:t>Waveguides were installed into warm couplers</a:t>
            </a:r>
            <a:endParaRPr lang="ja-JP" altLang="en-US" sz="1200" b="1" dirty="0">
              <a:latin typeface="Helvetica"/>
              <a:cs typeface="Helvetica"/>
            </a:endParaRPr>
          </a:p>
        </p:txBody>
      </p:sp>
      <p:pic>
        <p:nvPicPr>
          <p:cNvPr id="14" name="図 13" descr="20100622Di-002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34" y="3973838"/>
            <a:ext cx="3682144" cy="2454763"/>
          </a:xfrm>
          <a:prstGeom prst="rect">
            <a:avLst/>
          </a:prstGeom>
        </p:spPr>
      </p:pic>
      <p:pic>
        <p:nvPicPr>
          <p:cNvPr id="20" name="図 19" descr="20100706Di-031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9200" y="3973838"/>
            <a:ext cx="3612894" cy="24085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3998</TotalTime>
  <Words>2089</Words>
  <Application>Microsoft Macintosh PowerPoint</Application>
  <PresentationFormat>画面に合わせる (4:3)</PresentationFormat>
  <Paragraphs>362</Paragraphs>
  <Slides>36</Slides>
  <Notes>1</Notes>
  <HiddenSlides>0</HiddenSlides>
  <MMClips>0</MMClips>
  <ScaleCrop>false</ScaleCrop>
  <HeadingPairs>
    <vt:vector size="6" baseType="variant">
      <vt:variant>
        <vt:lpstr>デザイン テンプレート</vt:lpstr>
      </vt:variant>
      <vt:variant>
        <vt:i4>1</vt:i4>
      </vt:variant>
      <vt:variant>
        <vt:lpstr>リンクの設定</vt:lpstr>
      </vt:variant>
      <vt:variant>
        <vt:i4>2</vt:i4>
      </vt:variant>
      <vt:variant>
        <vt:lpstr>スライド タイトル</vt:lpstr>
      </vt:variant>
      <vt:variant>
        <vt:i4>36</vt:i4>
      </vt:variant>
    </vt:vector>
  </HeadingPairs>
  <TitlesOfParts>
    <vt:vector size="39" baseType="lpstr">
      <vt:lpstr>Office テーマ</vt:lpstr>
      <vt:lpstr>???</vt:lpstr>
      <vt:lpstr>???</vt:lpstr>
      <vt:lpstr>超伝導RF試験施設KEK-STFの開発状況</vt:lpstr>
      <vt:lpstr>スライド 2</vt:lpstr>
      <vt:lpstr>スライド 3</vt:lpstr>
      <vt:lpstr>スライド 4</vt:lpstr>
      <vt:lpstr>スライド 5</vt:lpstr>
      <vt:lpstr>スライド 6</vt:lpstr>
      <vt:lpstr>スライド 7</vt:lpstr>
      <vt:lpstr>Cavities assembly for Cryomodule C</vt:lpstr>
      <vt:lpstr>Finish Cryomodule assembly, start cryomodule cool-down</vt:lpstr>
      <vt:lpstr>WG Layout for S1 Global Cryomodule</vt:lpstr>
      <vt:lpstr>スライド 11</vt:lpstr>
      <vt:lpstr>スライド 12</vt:lpstr>
      <vt:lpstr>スライド 13</vt:lpstr>
      <vt:lpstr>スライド 14</vt:lpstr>
      <vt:lpstr>スライド 15</vt:lpstr>
      <vt:lpstr>スライド 16</vt:lpstr>
      <vt:lpstr>スライド 17</vt:lpstr>
      <vt:lpstr>スライド 18</vt:lpstr>
      <vt:lpstr>Photocathode RF gun will supply beam into Cryomodules </vt:lpstr>
      <vt:lpstr>スライド 20</vt:lpstr>
      <vt:lpstr>スライド 21</vt:lpstr>
      <vt:lpstr>スライド 22</vt:lpstr>
      <vt:lpstr>スライド 23</vt:lpstr>
      <vt:lpstr>スライド 24</vt:lpstr>
      <vt:lpstr>R&amp;D Place in KEK Refurbishment of ‘P.S. energy center’ building was completed.</vt:lpstr>
      <vt:lpstr>Pilot plant clean room</vt:lpstr>
      <vt:lpstr>スライド 27</vt:lpstr>
      <vt:lpstr>EBW R&amp;D &amp; Press R&amp;D was started </vt:lpstr>
      <vt:lpstr>スライド 29</vt:lpstr>
      <vt:lpstr>スライド 30</vt:lpstr>
      <vt:lpstr>スライド 31</vt:lpstr>
      <vt:lpstr>スライド 32</vt:lpstr>
      <vt:lpstr>スライド 33</vt:lpstr>
      <vt:lpstr>スライド 34</vt:lpstr>
      <vt:lpstr>スライド 35</vt:lpstr>
      <vt:lpstr>スライド 36</vt:lpstr>
    </vt:vector>
  </TitlesOfParts>
  <Company>KEK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ILC超伝導加速システム ILCとSTFの開発状況</dc:title>
  <dc:creator>早野 仁司</dc:creator>
  <cp:lastModifiedBy>早野 仁司</cp:lastModifiedBy>
  <cp:revision>126</cp:revision>
  <dcterms:created xsi:type="dcterms:W3CDTF">2010-07-12T09:26:49Z</dcterms:created>
  <dcterms:modified xsi:type="dcterms:W3CDTF">2010-07-12T10:00:30Z</dcterms:modified>
</cp:coreProperties>
</file>