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97" r:id="rId3"/>
    <p:sldId id="281" r:id="rId4"/>
    <p:sldId id="282" r:id="rId5"/>
    <p:sldId id="283" r:id="rId6"/>
    <p:sldId id="274" r:id="rId7"/>
    <p:sldId id="275" r:id="rId8"/>
    <p:sldId id="276" r:id="rId9"/>
    <p:sldId id="277" r:id="rId10"/>
    <p:sldId id="331" r:id="rId11"/>
    <p:sldId id="300" r:id="rId12"/>
    <p:sldId id="301" r:id="rId13"/>
    <p:sldId id="302" r:id="rId14"/>
    <p:sldId id="303" r:id="rId15"/>
    <p:sldId id="304" r:id="rId16"/>
    <p:sldId id="305" r:id="rId17"/>
    <p:sldId id="330" r:id="rId18"/>
    <p:sldId id="332"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3E6F0-9F9D-46C8-A46E-CE16F501CD18}" type="datetimeFigureOut">
              <a:rPr kumimoji="1" lang="ja-JP" altLang="en-US" smtClean="0"/>
              <a:pPr/>
              <a:t>2010/7/13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4F0EE-679B-46DD-82D6-98907AF6995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a:xfrm>
            <a:off x="1146175" y="687388"/>
            <a:ext cx="4570413" cy="3427412"/>
          </a:xfrm>
          <a:ln/>
        </p:spPr>
      </p:sp>
      <p:sp>
        <p:nvSpPr>
          <p:cNvPr id="44035" name="Rectangle 3"/>
          <p:cNvSpPr>
            <a:spLocks noGrp="1"/>
          </p:cNvSpPr>
          <p:nvPr>
            <p:ph type="body" idx="1"/>
          </p:nvPr>
        </p:nvSpPr>
        <p:spPr>
          <a:xfrm>
            <a:off x="685800" y="4343400"/>
            <a:ext cx="5486400" cy="4113213"/>
          </a:xfrm>
          <a:noFill/>
          <a:ln/>
        </p:spPr>
        <p:txBody>
          <a:bodyPr/>
          <a:lstStyle/>
          <a:p>
            <a:r>
              <a:rPr lang="en-US" altLang="ja-JP" smtClean="0">
                <a:ea typeface="ＭＳ Ｐゴシック" charset="-128"/>
              </a:rPr>
              <a:t>2/13 </a:t>
            </a:r>
            <a:r>
              <a:rPr lang="ja-JP" altLang="en-US" smtClean="0">
                <a:ea typeface="ＭＳ Ｐゴシック" charset="-128"/>
              </a:rPr>
              <a:t>峠：過去経緯コンテクスト説明の用途に仮挿入（昨年作成ものの改訂版）</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ln/>
        </p:spPr>
      </p:sp>
      <p:sp>
        <p:nvSpPr>
          <p:cNvPr id="45059" name="Rectangle 3"/>
          <p:cNvSpPr>
            <a:spLocks noGrp="1"/>
          </p:cNvSpPr>
          <p:nvPr>
            <p:ph type="body" idx="1"/>
          </p:nvPr>
        </p:nvSpPr>
        <p:spPr>
          <a:noFill/>
          <a:ln/>
        </p:spPr>
        <p:txBody>
          <a:bodyPr/>
          <a:lstStyle/>
          <a:p>
            <a:r>
              <a:rPr lang="en-US" altLang="ja-JP" smtClean="0">
                <a:ea typeface="ＭＳ Ｐゴシック" charset="-128"/>
              </a:rPr>
              <a:t>2/13 </a:t>
            </a:r>
            <a:r>
              <a:rPr lang="ja-JP" altLang="en-US" smtClean="0">
                <a:ea typeface="ＭＳ Ｐゴシック" charset="-128"/>
              </a:rPr>
              <a:t>峠：過去経緯コンテクスト説明の用途に仮挿入（昨年作成ものの改訂版）</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pPr defTabSz="912813">
              <a:spcBef>
                <a:spcPct val="0"/>
              </a:spcBef>
            </a:pPr>
            <a:r>
              <a:rPr lang="en-US" altLang="ja-JP" smtClean="0">
                <a:ea typeface="ＭＳ Ｐゴシック" charset="-128"/>
              </a:rPr>
              <a:t>2/13 </a:t>
            </a:r>
            <a:r>
              <a:rPr lang="ja-JP" altLang="en-US" smtClean="0">
                <a:ea typeface="ＭＳ Ｐゴシック" charset="-128"/>
              </a:rPr>
              <a:t>峠：</a:t>
            </a:r>
            <a:r>
              <a:rPr lang="en-US" altLang="ja-JP" smtClean="0">
                <a:ea typeface="ＭＳ Ｐゴシック" charset="-128"/>
              </a:rPr>
              <a:t>project evolution </a:t>
            </a:r>
            <a:r>
              <a:rPr lang="ja-JP" altLang="en-US" smtClean="0">
                <a:ea typeface="ＭＳ Ｐゴシック" charset="-128"/>
              </a:rPr>
              <a:t>イメージ；いい加減なものですが、仮挿入</a:t>
            </a:r>
          </a:p>
          <a:p>
            <a:pPr defTabSz="912813">
              <a:spcBef>
                <a:spcPct val="0"/>
              </a:spcBef>
            </a:pPr>
            <a:endParaRPr lang="ja-JP" altLang="en-US" smtClean="0">
              <a:ea typeface="ＭＳ Ｐゴシック" charset="-128"/>
            </a:endParaRPr>
          </a:p>
        </p:txBody>
      </p:sp>
      <p:sp>
        <p:nvSpPr>
          <p:cNvPr id="46084"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2B73189D-CAF0-4CC6-9C30-1891CBA4E2A2}" type="slidenum">
              <a:rPr lang="ja-JP" altLang="en-US" sz="1200">
                <a:latin typeface="Calibri" pitchFamily="34" charset="0"/>
              </a:rPr>
              <a:pPr algn="r"/>
              <a:t>14</a:t>
            </a:fld>
            <a:endParaRPr lang="en-US" altLang="ja-JP"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ln/>
        </p:spPr>
      </p:sp>
      <p:sp>
        <p:nvSpPr>
          <p:cNvPr id="47107" name="Rectangle 3"/>
          <p:cNvSpPr>
            <a:spLocks noGrp="1"/>
          </p:cNvSpPr>
          <p:nvPr>
            <p:ph type="body" idx="1"/>
          </p:nvPr>
        </p:nvSpPr>
        <p:spPr>
          <a:noFill/>
          <a:ln/>
        </p:spPr>
        <p:txBody>
          <a:bodyPr/>
          <a:lstStyle/>
          <a:p>
            <a:endParaRPr lang="ja-JP" alt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a:ln/>
        </p:spPr>
      </p:sp>
      <p:sp>
        <p:nvSpPr>
          <p:cNvPr id="48131" name="Rectangle 3"/>
          <p:cNvSpPr>
            <a:spLocks noGrp="1"/>
          </p:cNvSpPr>
          <p:nvPr>
            <p:ph type="body" idx="1"/>
          </p:nvPr>
        </p:nvSpPr>
        <p:spPr>
          <a:noFill/>
          <a:ln/>
        </p:spPr>
        <p:txBody>
          <a:bodyPr/>
          <a:lstStyle/>
          <a:p>
            <a:endParaRPr lang="ja-JP" alt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CDDA37-5DAB-48BF-8BE9-E7E2946B2D0A}" type="datetimeFigureOut">
              <a:rPr kumimoji="1" lang="ja-JP" altLang="en-US" smtClean="0"/>
              <a:pPr/>
              <a:t>2010/7/13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8A9A57-40B0-4670-8007-12C82002B4D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DDA37-5DAB-48BF-8BE9-E7E2946B2D0A}" type="datetimeFigureOut">
              <a:rPr kumimoji="1" lang="ja-JP" altLang="en-US" smtClean="0"/>
              <a:pPr/>
              <a:t>2010/7/13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A9A57-40B0-4670-8007-12C82002B4D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fnal.gov/directorate/icfa/Int'l_HEPCCC.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260648"/>
            <a:ext cx="1842940" cy="584775"/>
          </a:xfrm>
          <a:prstGeom prst="rect">
            <a:avLst/>
          </a:prstGeom>
          <a:solidFill>
            <a:schemeClr val="accent3">
              <a:lumMod val="75000"/>
            </a:schemeClr>
          </a:solidFill>
        </p:spPr>
        <p:txBody>
          <a:bodyPr wrap="none" lIns="91440" tIns="45720" rIns="91440" bIns="45720">
            <a:spAutoFit/>
          </a:bodyPr>
          <a:lstStyle/>
          <a:p>
            <a:pPr algn="ctr"/>
            <a:r>
              <a:rPr lang="en-US" altLang="ja-JP"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ICFA </a:t>
            </a:r>
            <a:r>
              <a:rPr lang="ja-JP"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報告</a:t>
            </a:r>
            <a:endParaRPr lang="ja-JP" alt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テキスト ボックス 2"/>
          <p:cNvSpPr txBox="1"/>
          <p:nvPr/>
        </p:nvSpPr>
        <p:spPr>
          <a:xfrm>
            <a:off x="1043608" y="1556792"/>
            <a:ext cx="184731" cy="369332"/>
          </a:xfrm>
          <a:prstGeom prst="rect">
            <a:avLst/>
          </a:prstGeom>
          <a:noFill/>
        </p:spPr>
        <p:txBody>
          <a:bodyPr wrap="none" rtlCol="0">
            <a:spAutoFit/>
          </a:bodyPr>
          <a:lstStyle/>
          <a:p>
            <a:endParaRPr kumimoji="1" lang="ja-JP" altLang="en-US"/>
          </a:p>
        </p:txBody>
      </p:sp>
      <p:sp>
        <p:nvSpPr>
          <p:cNvPr id="4" name="テキスト ボックス 3"/>
          <p:cNvSpPr txBox="1"/>
          <p:nvPr/>
        </p:nvSpPr>
        <p:spPr>
          <a:xfrm>
            <a:off x="827584" y="1340768"/>
            <a:ext cx="6904134" cy="3354765"/>
          </a:xfrm>
          <a:prstGeom prst="rect">
            <a:avLst/>
          </a:prstGeom>
          <a:noFill/>
        </p:spPr>
        <p:txBody>
          <a:bodyPr wrap="none" rtlCol="0">
            <a:spAutoFit/>
          </a:bodyPr>
          <a:lstStyle/>
          <a:p>
            <a:pPr>
              <a:buFont typeface="Wingdings" pitchFamily="2" charset="2"/>
              <a:buChar char="l"/>
            </a:pPr>
            <a:r>
              <a:rPr kumimoji="1" lang="en-US" altLang="ja-JP" sz="2400" dirty="0" smtClean="0"/>
              <a:t> Funding for particle Physics Schools and Workshops</a:t>
            </a:r>
            <a:endParaRPr lang="en-US" altLang="ja-JP" sz="2400" dirty="0" smtClean="0"/>
          </a:p>
          <a:p>
            <a:pPr>
              <a:buFont typeface="Wingdings" pitchFamily="2" charset="2"/>
              <a:buChar char="l"/>
            </a:pPr>
            <a:r>
              <a:rPr kumimoji="1" lang="en-US" altLang="ja-JP" sz="2400" dirty="0" smtClean="0"/>
              <a:t> Particle Physics Data Preservation</a:t>
            </a:r>
            <a:endParaRPr lang="en-US" altLang="ja-JP" sz="2400" dirty="0" smtClean="0"/>
          </a:p>
          <a:p>
            <a:pPr>
              <a:buFont typeface="Wingdings" pitchFamily="2" charset="2"/>
              <a:buChar char="l"/>
            </a:pPr>
            <a:r>
              <a:rPr kumimoji="1" lang="en-US" altLang="ja-JP" sz="2400" dirty="0" smtClean="0"/>
              <a:t> </a:t>
            </a:r>
            <a:r>
              <a:rPr kumimoji="1" lang="en-US" altLang="ja-JP" sz="2400" dirty="0" err="1" smtClean="0"/>
              <a:t>InterAction</a:t>
            </a:r>
            <a:endParaRPr lang="en-US" altLang="ja-JP" sz="2400" dirty="0" smtClean="0"/>
          </a:p>
          <a:p>
            <a:pPr>
              <a:buFont typeface="Wingdings" pitchFamily="2" charset="2"/>
              <a:buChar char="l"/>
            </a:pPr>
            <a:r>
              <a:rPr kumimoji="1" lang="en-US" altLang="ja-JP" sz="2400" dirty="0" smtClean="0"/>
              <a:t> ICFA Panel Reports</a:t>
            </a:r>
          </a:p>
          <a:p>
            <a:r>
              <a:rPr lang="en-US" altLang="ja-JP" sz="2400" dirty="0" smtClean="0"/>
              <a:t>	</a:t>
            </a:r>
            <a:r>
              <a:rPr lang="en-US" altLang="ja-JP" sz="2000" i="1" dirty="0" smtClean="0">
                <a:solidFill>
                  <a:srgbClr val="0000CC"/>
                </a:solidFill>
              </a:rPr>
              <a:t>Beam Dynamics, Advanced &amp; Novel Accelerators,</a:t>
            </a:r>
          </a:p>
          <a:p>
            <a:r>
              <a:rPr lang="en-US" altLang="ja-JP" sz="2000" i="1" dirty="0" smtClean="0">
                <a:solidFill>
                  <a:srgbClr val="0000CC"/>
                </a:solidFill>
              </a:rPr>
              <a:t>	Instrumentation, Interregional Connectivity</a:t>
            </a:r>
          </a:p>
          <a:p>
            <a:pPr>
              <a:buFont typeface="Wingdings" pitchFamily="2" charset="2"/>
              <a:buChar char="l"/>
            </a:pPr>
            <a:r>
              <a:rPr lang="en-US" altLang="ja-JP" sz="2400" dirty="0" smtClean="0"/>
              <a:t> ICFA-ICUIL Collaboration</a:t>
            </a:r>
          </a:p>
          <a:p>
            <a:pPr>
              <a:buFont typeface="Wingdings" pitchFamily="2" charset="2"/>
              <a:buChar char="l"/>
            </a:pPr>
            <a:r>
              <a:rPr lang="en-US" altLang="ja-JP" sz="2400" dirty="0" smtClean="0"/>
              <a:t> C11 Report</a:t>
            </a:r>
          </a:p>
          <a:p>
            <a:pPr>
              <a:buFont typeface="Wingdings" pitchFamily="2" charset="2"/>
              <a:buChar char="l"/>
            </a:pPr>
            <a:r>
              <a:rPr kumimoji="1" lang="en-US" altLang="ja-JP" sz="2400" dirty="0" smtClean="0"/>
              <a:t> Lab and Regional Reports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2008691" cy="584775"/>
          </a:xfrm>
          <a:prstGeom prst="rect">
            <a:avLst/>
          </a:prstGeom>
          <a:solidFill>
            <a:schemeClr val="accent3">
              <a:lumMod val="75000"/>
            </a:schemeClr>
          </a:solidFill>
        </p:spPr>
        <p:txBody>
          <a:bodyPr wrap="none" lIns="91440" tIns="45720" rIns="91440" bIns="45720">
            <a:spAutoFit/>
          </a:bodyPr>
          <a:lstStyle/>
          <a:p>
            <a:pPr algn="ctr"/>
            <a:r>
              <a:rPr lang="en-US" altLang="ja-JP"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ILCSC </a:t>
            </a:r>
            <a:r>
              <a:rPr lang="ja-JP"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報告</a:t>
            </a:r>
            <a:endParaRPr lang="ja-JP" alt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テキスト ボックス 2"/>
          <p:cNvSpPr txBox="1"/>
          <p:nvPr/>
        </p:nvSpPr>
        <p:spPr>
          <a:xfrm>
            <a:off x="827584" y="620688"/>
            <a:ext cx="7711919" cy="6063198"/>
          </a:xfrm>
          <a:prstGeom prst="rect">
            <a:avLst/>
          </a:prstGeom>
          <a:noFill/>
        </p:spPr>
        <p:txBody>
          <a:bodyPr wrap="none" rtlCol="0">
            <a:spAutoFit/>
          </a:bodyPr>
          <a:lstStyle/>
          <a:p>
            <a:pPr>
              <a:buFont typeface="Wingdings" pitchFamily="2" charset="2"/>
              <a:buChar char="l"/>
            </a:pPr>
            <a:r>
              <a:rPr kumimoji="1" lang="en-US" altLang="ja-JP" sz="2400" dirty="0" smtClean="0"/>
              <a:t> </a:t>
            </a:r>
            <a:r>
              <a:rPr lang="en-US" altLang="ja-JP" sz="2400" dirty="0" smtClean="0"/>
              <a:t>PAC (Project Advisory Committee)</a:t>
            </a:r>
          </a:p>
          <a:p>
            <a:pPr>
              <a:buFont typeface="Wingdings" pitchFamily="2" charset="2"/>
              <a:buChar char="l"/>
            </a:pPr>
            <a:r>
              <a:rPr kumimoji="1" lang="en-US" altLang="ja-JP" sz="2400" dirty="0" smtClean="0"/>
              <a:t> </a:t>
            </a:r>
            <a:r>
              <a:rPr lang="en-US" altLang="ja-JP" sz="2400" dirty="0" smtClean="0"/>
              <a:t>GDE Report</a:t>
            </a:r>
            <a:endParaRPr kumimoji="1" lang="en-US" altLang="ja-JP" sz="2400" dirty="0" smtClean="0"/>
          </a:p>
          <a:p>
            <a:pPr>
              <a:buFont typeface="Wingdings" pitchFamily="2" charset="2"/>
              <a:buChar char="l"/>
            </a:pPr>
            <a:r>
              <a:rPr kumimoji="1" lang="en-US" altLang="ja-JP" sz="2400" dirty="0" smtClean="0"/>
              <a:t> ILC Progress Report</a:t>
            </a:r>
          </a:p>
          <a:p>
            <a:r>
              <a:rPr lang="en-US" altLang="ja-JP" sz="2400" dirty="0" smtClean="0"/>
              <a:t>	</a:t>
            </a:r>
            <a:r>
              <a:rPr lang="en-US" altLang="ja-JP" sz="2000" i="1" dirty="0" smtClean="0">
                <a:solidFill>
                  <a:srgbClr val="0000CC"/>
                </a:solidFill>
              </a:rPr>
              <a:t>Although some of R&amp;D activities will continue past 2012,</a:t>
            </a:r>
          </a:p>
          <a:p>
            <a:r>
              <a:rPr lang="en-US" altLang="ja-JP" sz="2000" i="1" dirty="0" smtClean="0">
                <a:solidFill>
                  <a:srgbClr val="0000CC"/>
                </a:solidFill>
              </a:rPr>
              <a:t>	 </a:t>
            </a:r>
            <a:r>
              <a:rPr lang="en-US" altLang="ja-JP" sz="2000" i="1" dirty="0" err="1" smtClean="0">
                <a:solidFill>
                  <a:srgbClr val="0000CC"/>
                </a:solidFill>
              </a:rPr>
              <a:t>Barish</a:t>
            </a:r>
            <a:r>
              <a:rPr lang="en-US" altLang="ja-JP" sz="2000" i="1" dirty="0" smtClean="0">
                <a:solidFill>
                  <a:srgbClr val="0000CC"/>
                </a:solidFill>
              </a:rPr>
              <a:t> said that GDE was on track to propose the ILC to </a:t>
            </a:r>
          </a:p>
          <a:p>
            <a:r>
              <a:rPr lang="en-US" altLang="ja-JP" sz="2000" i="1" dirty="0" smtClean="0">
                <a:solidFill>
                  <a:srgbClr val="0000CC"/>
                </a:solidFill>
              </a:rPr>
              <a:t>	governments by the end of 2012.</a:t>
            </a:r>
            <a:endParaRPr lang="en-US" altLang="ja-JP" sz="2400" dirty="0" smtClean="0"/>
          </a:p>
          <a:p>
            <a:pPr>
              <a:buFont typeface="Wingdings" pitchFamily="2" charset="2"/>
              <a:buChar char="l"/>
            </a:pPr>
            <a:r>
              <a:rPr kumimoji="1" lang="en-US" altLang="ja-JP" sz="2400" dirty="0" smtClean="0"/>
              <a:t> </a:t>
            </a:r>
            <a:r>
              <a:rPr lang="en-US" altLang="ja-JP" sz="2400" dirty="0" smtClean="0"/>
              <a:t>Research Director’s Report</a:t>
            </a:r>
          </a:p>
          <a:p>
            <a:pPr>
              <a:buFont typeface="Wingdings" pitchFamily="2" charset="2"/>
              <a:buChar char="l"/>
            </a:pPr>
            <a:r>
              <a:rPr kumimoji="1" lang="en-US" altLang="ja-JP" sz="2400" dirty="0" smtClean="0"/>
              <a:t> </a:t>
            </a:r>
            <a:r>
              <a:rPr lang="en-US" altLang="ja-JP" sz="2400" dirty="0" smtClean="0"/>
              <a:t>Support of the ILC Program by Labs</a:t>
            </a:r>
          </a:p>
          <a:p>
            <a:pPr>
              <a:buFont typeface="Wingdings" pitchFamily="2" charset="2"/>
              <a:buChar char="l"/>
            </a:pPr>
            <a:r>
              <a:rPr kumimoji="1" lang="en-US" altLang="ja-JP" sz="2400" dirty="0" smtClean="0"/>
              <a:t> </a:t>
            </a:r>
            <a:r>
              <a:rPr lang="en-US" altLang="ja-JP" sz="2400" dirty="0" smtClean="0"/>
              <a:t>ILC-CLIC Collaboration</a:t>
            </a:r>
            <a:endParaRPr kumimoji="1" lang="en-US" altLang="ja-JP" sz="2400" dirty="0" smtClean="0"/>
          </a:p>
          <a:p>
            <a:pPr>
              <a:buFont typeface="Wingdings" pitchFamily="2" charset="2"/>
              <a:buChar char="l"/>
            </a:pPr>
            <a:r>
              <a:rPr lang="en-US" altLang="ja-JP" sz="2400" dirty="0" smtClean="0"/>
              <a:t> Worldwide Study (J. </a:t>
            </a:r>
            <a:r>
              <a:rPr lang="en-US" altLang="ja-JP" sz="2400" dirty="0" err="1" smtClean="0"/>
              <a:t>Brau</a:t>
            </a:r>
            <a:r>
              <a:rPr lang="en-US" altLang="ja-JP" sz="2400" dirty="0" smtClean="0"/>
              <a:t>, Francois Richard, H. Yamamoto)</a:t>
            </a:r>
          </a:p>
          <a:p>
            <a:pPr>
              <a:buFont typeface="Wingdings" pitchFamily="2" charset="2"/>
              <a:buChar char="l"/>
            </a:pPr>
            <a:r>
              <a:rPr kumimoji="1" lang="en-US" altLang="ja-JP" sz="2400" dirty="0" smtClean="0"/>
              <a:t> ILC Activities Post-2012</a:t>
            </a:r>
          </a:p>
          <a:p>
            <a:r>
              <a:rPr lang="en-US" altLang="ja-JP" sz="2400" dirty="0" smtClean="0"/>
              <a:t>	</a:t>
            </a:r>
            <a:r>
              <a:rPr lang="en-US" altLang="ja-JP" sz="2000" i="1" dirty="0" smtClean="0">
                <a:solidFill>
                  <a:srgbClr val="0000CC"/>
                </a:solidFill>
              </a:rPr>
              <a:t>Funds would be needed to continue R&amp;D past 2012, although</a:t>
            </a:r>
          </a:p>
          <a:p>
            <a:r>
              <a:rPr lang="en-US" altLang="ja-JP" sz="2000" i="1" dirty="0" smtClean="0">
                <a:solidFill>
                  <a:srgbClr val="0000CC"/>
                </a:solidFill>
              </a:rPr>
              <a:t>	at a lower annual rate than prior to 2012.</a:t>
            </a:r>
          </a:p>
          <a:p>
            <a:r>
              <a:rPr kumimoji="1" lang="en-US" altLang="ja-JP" sz="2000" i="1" dirty="0" smtClean="0">
                <a:solidFill>
                  <a:srgbClr val="0000CC"/>
                </a:solidFill>
              </a:rPr>
              <a:t>	The question of holding together the design teams past 2012</a:t>
            </a:r>
          </a:p>
          <a:p>
            <a:r>
              <a:rPr lang="en-US" altLang="ja-JP" sz="2000" i="1" dirty="0" smtClean="0">
                <a:solidFill>
                  <a:srgbClr val="0000CC"/>
                </a:solidFill>
              </a:rPr>
              <a:t>	may need to be addressed. </a:t>
            </a:r>
            <a:endParaRPr lang="en-US" altLang="ja-JP" sz="2400" i="1" dirty="0" smtClean="0"/>
          </a:p>
          <a:p>
            <a:pPr>
              <a:buFont typeface="Wingdings" pitchFamily="2" charset="2"/>
              <a:buChar char="l"/>
            </a:pPr>
            <a:r>
              <a:rPr lang="en-US" altLang="ja-JP" sz="2400" i="1" dirty="0" smtClean="0"/>
              <a:t> </a:t>
            </a:r>
            <a:r>
              <a:rPr lang="en-US" altLang="ja-JP" sz="2400" dirty="0" smtClean="0"/>
              <a:t>Regional Reports</a:t>
            </a:r>
            <a:r>
              <a:rPr lang="en-US" altLang="ja-JP" sz="2400" i="1" dirty="0" smtClean="0"/>
              <a:t> </a:t>
            </a:r>
            <a:r>
              <a:rPr lang="en-US" altLang="ja-JP" sz="2400" dirty="0" smtClean="0"/>
              <a:t>: Americas, Asia, Europe</a:t>
            </a:r>
          </a:p>
          <a:p>
            <a:pPr>
              <a:buFont typeface="Wingdings" pitchFamily="2" charset="2"/>
              <a:buChar char="l"/>
            </a:pPr>
            <a:r>
              <a:rPr kumimoji="1" lang="en-US" altLang="ja-JP" sz="2400" dirty="0" smtClean="0"/>
              <a:t> Site Selection and Governance</a:t>
            </a:r>
            <a:endParaRPr kumimoji="1" lang="ja-JP"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27538" y="0"/>
            <a:ext cx="4716462" cy="1143000"/>
          </a:xfrm>
          <a:prstGeom prst="rect">
            <a:avLst/>
          </a:prstGeom>
          <a:solidFill>
            <a:schemeClr val="accent1"/>
          </a:solidFill>
        </p:spPr>
        <p:txBody>
          <a:bodyPr anchor="ctr"/>
          <a:lstStyle/>
          <a:p>
            <a:pPr algn="ctr">
              <a:defRPr/>
            </a:pPr>
            <a:r>
              <a:rPr lang="en-GB" altLang="ja-JP" sz="2800" b="1" kern="0" dirty="0">
                <a:solidFill>
                  <a:schemeClr val="tx2"/>
                </a:solidFill>
                <a:latin typeface="+mj-lt"/>
                <a:ea typeface="ＭＳ Ｐゴシック" pitchFamily="50" charset="-128"/>
                <a:cs typeface="ＭＳ Ｐゴシック" pitchFamily="29" charset="-128"/>
              </a:rPr>
              <a:t>ILCSC sub-WG</a:t>
            </a:r>
          </a:p>
        </p:txBody>
      </p:sp>
      <p:grpSp>
        <p:nvGrpSpPr>
          <p:cNvPr id="2" name="グループ化 8"/>
          <p:cNvGrpSpPr>
            <a:grpSpLocks/>
          </p:cNvGrpSpPr>
          <p:nvPr/>
        </p:nvGrpSpPr>
        <p:grpSpPr bwMode="auto">
          <a:xfrm>
            <a:off x="1357313" y="1785938"/>
            <a:ext cx="6643687" cy="2520950"/>
            <a:chOff x="1348360" y="1142984"/>
            <a:chExt cx="6643734" cy="2520956"/>
          </a:xfrm>
        </p:grpSpPr>
        <p:sp>
          <p:nvSpPr>
            <p:cNvPr id="5" name="Rectangle 2"/>
            <p:cNvSpPr txBox="1">
              <a:spLocks noChangeArrowheads="1"/>
            </p:cNvSpPr>
            <p:nvPr/>
          </p:nvSpPr>
          <p:spPr>
            <a:xfrm>
              <a:off x="1348360" y="1928798"/>
              <a:ext cx="6643734" cy="1735142"/>
            </a:xfrm>
            <a:prstGeom prst="rect">
              <a:avLst/>
            </a:prstGeom>
            <a:solidFill>
              <a:schemeClr val="accent3">
                <a:lumMod val="20000"/>
                <a:lumOff val="80000"/>
              </a:schemeClr>
            </a:solidFill>
            <a:ln w="28575">
              <a:solidFill>
                <a:srgbClr val="000066"/>
              </a:solidFill>
            </a:ln>
            <a:effectLst>
              <a:outerShdw blurRad="76200" dir="18900000" sy="23000" kx="-1200000" algn="bl" rotWithShape="0">
                <a:prstClr val="black">
                  <a:alpha val="20000"/>
                </a:prstClr>
              </a:outerShdw>
            </a:effectLst>
          </p:spPr>
          <p:txBody>
            <a:bodyPr>
              <a:normAutofit fontScale="90000" lnSpcReduction="10000"/>
            </a:bodyPr>
            <a:lstStyle/>
            <a:p>
              <a:pPr algn="ctr" fontAlgn="auto">
                <a:spcAft>
                  <a:spcPts val="0"/>
                </a:spcAft>
                <a:defRPr/>
              </a:pPr>
              <a:r>
                <a:rPr kumimoji="1" lang="en-US" altLang="ja-JP" sz="4000" dirty="0">
                  <a:latin typeface="+mj-lt"/>
                  <a:ea typeface="+mj-ea"/>
                  <a:cs typeface="+mj-cs"/>
                </a:rPr>
                <a:t>Comprehensive Project Design Guidance of ILC </a:t>
              </a:r>
              <a:br>
                <a:rPr kumimoji="1" lang="en-US" altLang="ja-JP" sz="4000" dirty="0">
                  <a:latin typeface="+mj-lt"/>
                  <a:ea typeface="+mj-ea"/>
                  <a:cs typeface="+mj-cs"/>
                </a:rPr>
              </a:br>
              <a:r>
                <a:rPr kumimoji="1" lang="en-US" altLang="ja-JP" sz="4000" dirty="0">
                  <a:latin typeface="+mj-lt"/>
                  <a:ea typeface="+mj-ea"/>
                  <a:cs typeface="+mj-cs"/>
                </a:rPr>
                <a:t>(Governance, Siting, Construction)</a:t>
              </a:r>
            </a:p>
          </p:txBody>
        </p:sp>
        <p:sp>
          <p:nvSpPr>
            <p:cNvPr id="6" name="二等辺三角形 5"/>
            <p:cNvSpPr/>
            <p:nvPr/>
          </p:nvSpPr>
          <p:spPr>
            <a:xfrm>
              <a:off x="1348360" y="1142984"/>
              <a:ext cx="6643734" cy="785814"/>
            </a:xfrm>
            <a:prstGeom prst="triangle">
              <a:avLst>
                <a:gd name="adj" fmla="val 50411"/>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sp>
        <p:nvSpPr>
          <p:cNvPr id="7" name="正方形/長方形 6"/>
          <p:cNvSpPr/>
          <p:nvPr/>
        </p:nvSpPr>
        <p:spPr bwMode="auto">
          <a:xfrm>
            <a:off x="2500298" y="1285861"/>
            <a:ext cx="4071966" cy="584775"/>
          </a:xfrm>
          <a:prstGeom prst="rect">
            <a:avLst/>
          </a:prstGeom>
          <a:solidFill>
            <a:srgbClr val="6666FF"/>
          </a:solidFill>
          <a:ln>
            <a:solidFill>
              <a:srgbClr val="92D05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ILCSC  Siting WG</a:t>
            </a:r>
          </a:p>
        </p:txBody>
      </p:sp>
      <p:grpSp>
        <p:nvGrpSpPr>
          <p:cNvPr id="4" name="グループ化 9"/>
          <p:cNvGrpSpPr>
            <a:grpSpLocks/>
          </p:cNvGrpSpPr>
          <p:nvPr/>
        </p:nvGrpSpPr>
        <p:grpSpPr bwMode="auto">
          <a:xfrm>
            <a:off x="1357313" y="4286250"/>
            <a:ext cx="6643687" cy="2212975"/>
            <a:chOff x="1348360" y="3643314"/>
            <a:chExt cx="6643734" cy="2212337"/>
          </a:xfrm>
        </p:grpSpPr>
        <p:sp>
          <p:nvSpPr>
            <p:cNvPr id="9" name="二等辺三角形 8"/>
            <p:cNvSpPr/>
            <p:nvPr/>
          </p:nvSpPr>
          <p:spPr>
            <a:xfrm flipV="1">
              <a:off x="1348360" y="3643314"/>
              <a:ext cx="6643734" cy="785586"/>
            </a:xfrm>
            <a:prstGeom prst="triangle">
              <a:avLst>
                <a:gd name="adj" fmla="val 50411"/>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正方形/長方形 9"/>
            <p:cNvSpPr/>
            <p:nvPr/>
          </p:nvSpPr>
          <p:spPr bwMode="auto">
            <a:xfrm>
              <a:off x="3562930" y="4286256"/>
              <a:ext cx="2214595" cy="1569395"/>
            </a:xfrm>
            <a:prstGeom prst="rect">
              <a:avLst/>
            </a:prstGeom>
            <a:solidFill>
              <a:srgbClr val="6666FF"/>
            </a:solidFill>
            <a:ln>
              <a:solidFill>
                <a:srgbClr val="92D05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ILCSC </a:t>
              </a:r>
            </a:p>
            <a:p>
              <a:pPr algn="ctr">
                <a:defRPr/>
              </a:pPr>
              <a:r>
                <a:rPr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rPr>
                <a:t>GDE</a:t>
              </a:r>
            </a:p>
            <a:p>
              <a:pPr algn="ctr">
                <a:defRPr/>
              </a:pPr>
              <a:r>
                <a:rPr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rPr>
                <a:t>RD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214313" y="1643063"/>
            <a:ext cx="8685212" cy="5000625"/>
          </a:xfrm>
        </p:spPr>
        <p:txBody>
          <a:bodyPr/>
          <a:lstStyle/>
          <a:p>
            <a:pPr eaLnBrk="1" hangingPunct="1">
              <a:lnSpc>
                <a:spcPct val="90000"/>
              </a:lnSpc>
              <a:buFont typeface="Wingdings" pitchFamily="2" charset="2"/>
              <a:buChar char="Ø"/>
            </a:pPr>
            <a:r>
              <a:rPr lang="en-US" altLang="ja-JP" sz="2000" b="1" smtClean="0"/>
              <a:t>We are reaching the right time for</a:t>
            </a:r>
            <a:r>
              <a:rPr lang="ja-JP" altLang="en-US" sz="2000" b="1" smtClean="0"/>
              <a:t> </a:t>
            </a:r>
            <a:r>
              <a:rPr lang="en-US" altLang="ja-JP" sz="2000" b="1" smtClean="0"/>
              <a:t>re-examining Comprehensive Project Design Guidance of ILC </a:t>
            </a:r>
          </a:p>
          <a:p>
            <a:pPr eaLnBrk="1" hangingPunct="1">
              <a:lnSpc>
                <a:spcPct val="90000"/>
              </a:lnSpc>
              <a:buFont typeface="Arial" charset="0"/>
              <a:buNone/>
            </a:pPr>
            <a:endParaRPr lang="en-US" altLang="ja-JP" sz="2000" smtClean="0"/>
          </a:p>
          <a:p>
            <a:pPr lvl="1" eaLnBrk="1" hangingPunct="1">
              <a:lnSpc>
                <a:spcPct val="90000"/>
              </a:lnSpc>
            </a:pPr>
            <a:r>
              <a:rPr lang="en-US" altLang="ja-JP" sz="2000" b="1" smtClean="0">
                <a:solidFill>
                  <a:srgbClr val="000066"/>
                </a:solidFill>
              </a:rPr>
              <a:t>In history,</a:t>
            </a:r>
          </a:p>
          <a:p>
            <a:pPr lvl="2" eaLnBrk="1" hangingPunct="1">
              <a:lnSpc>
                <a:spcPct val="90000"/>
              </a:lnSpc>
            </a:pPr>
            <a:r>
              <a:rPr lang="en-US" altLang="ja-JP" sz="2000" b="1" smtClean="0">
                <a:solidFill>
                  <a:srgbClr val="000066"/>
                </a:solidFill>
              </a:rPr>
              <a:t>Early studies</a:t>
            </a:r>
            <a:r>
              <a:rPr lang="ja-JP" altLang="en-US" sz="2000" b="1" smtClean="0">
                <a:solidFill>
                  <a:srgbClr val="000066"/>
                </a:solidFill>
              </a:rPr>
              <a:t> </a:t>
            </a:r>
            <a:r>
              <a:rPr lang="en-US" altLang="ja-JP" sz="2000" b="1" smtClean="0">
                <a:solidFill>
                  <a:srgbClr val="000066"/>
                </a:solidFill>
              </a:rPr>
              <a:t>of LC governance issues were done in 2000’s</a:t>
            </a:r>
          </a:p>
          <a:p>
            <a:pPr lvl="3" eaLnBrk="1" hangingPunct="1">
              <a:lnSpc>
                <a:spcPct val="90000"/>
              </a:lnSpc>
            </a:pPr>
            <a:r>
              <a:rPr lang="en-US" altLang="ja-JP" b="1" smtClean="0">
                <a:solidFill>
                  <a:srgbClr val="000066"/>
                </a:solidFill>
              </a:rPr>
              <a:t>by regional bodies, individually (Asia, Americas, Europe) , </a:t>
            </a:r>
          </a:p>
          <a:p>
            <a:pPr lvl="3" eaLnBrk="1" hangingPunct="1">
              <a:lnSpc>
                <a:spcPct val="90000"/>
              </a:lnSpc>
            </a:pPr>
            <a:r>
              <a:rPr lang="en-US" altLang="ja-JP" b="1" smtClean="0">
                <a:solidFill>
                  <a:srgbClr val="000066"/>
                </a:solidFill>
              </a:rPr>
              <a:t>by OECD GSF Consultative Group on HEP</a:t>
            </a:r>
          </a:p>
          <a:p>
            <a:pPr lvl="3" eaLnBrk="1" hangingPunct="1">
              <a:lnSpc>
                <a:spcPct val="90000"/>
              </a:lnSpc>
            </a:pPr>
            <a:endParaRPr lang="en-US" altLang="ja-JP" b="1" smtClean="0">
              <a:solidFill>
                <a:srgbClr val="000066"/>
              </a:solidFill>
            </a:endParaRPr>
          </a:p>
          <a:p>
            <a:pPr lvl="1" eaLnBrk="1" hangingPunct="1">
              <a:lnSpc>
                <a:spcPct val="90000"/>
              </a:lnSpc>
            </a:pPr>
            <a:r>
              <a:rPr lang="en-US" altLang="ja-JP" sz="2000" b="1" smtClean="0">
                <a:solidFill>
                  <a:srgbClr val="0000CC"/>
                </a:solidFill>
              </a:rPr>
              <a:t>However, no internationally-organized body has yet to give a</a:t>
            </a:r>
            <a:r>
              <a:rPr lang="en-US" altLang="ja-JP" sz="2000" b="1" smtClean="0">
                <a:solidFill>
                  <a:srgbClr val="FF0000"/>
                </a:solidFill>
              </a:rPr>
              <a:t> coherent update</a:t>
            </a:r>
            <a:r>
              <a:rPr lang="en-US" altLang="ja-JP" sz="2000" b="1" smtClean="0">
                <a:solidFill>
                  <a:srgbClr val="0000CC"/>
                </a:solidFill>
              </a:rPr>
              <a:t> since then</a:t>
            </a:r>
          </a:p>
          <a:p>
            <a:pPr lvl="1" eaLnBrk="1" hangingPunct="1">
              <a:lnSpc>
                <a:spcPct val="90000"/>
              </a:lnSpc>
            </a:pPr>
            <a:endParaRPr lang="en-US" altLang="ja-JP" sz="2000" b="1" smtClean="0">
              <a:solidFill>
                <a:srgbClr val="0000CC"/>
              </a:solidFill>
            </a:endParaRPr>
          </a:p>
          <a:p>
            <a:pPr lvl="1" eaLnBrk="1" hangingPunct="1">
              <a:lnSpc>
                <a:spcPct val="90000"/>
              </a:lnSpc>
            </a:pPr>
            <a:r>
              <a:rPr lang="en-US" altLang="ja-JP" sz="2000" b="1" smtClean="0">
                <a:solidFill>
                  <a:srgbClr val="003399"/>
                </a:solidFill>
              </a:rPr>
              <a:t>It is urgent to update our prospects, preference and understanding on the comprehensive project design guidance of ILC</a:t>
            </a:r>
          </a:p>
          <a:p>
            <a:pPr lvl="1" eaLnBrk="1" hangingPunct="1">
              <a:lnSpc>
                <a:spcPct val="90000"/>
              </a:lnSpc>
            </a:pPr>
            <a:endParaRPr lang="en-US" altLang="ja-JP" sz="2000" b="1" smtClean="0">
              <a:solidFill>
                <a:srgbClr val="003399"/>
              </a:solidFill>
            </a:endParaRPr>
          </a:p>
          <a:p>
            <a:pPr lvl="1" eaLnBrk="1" hangingPunct="1">
              <a:lnSpc>
                <a:spcPct val="90000"/>
              </a:lnSpc>
            </a:pPr>
            <a:r>
              <a:rPr lang="en-US" altLang="ja-JP" sz="2000" b="1" smtClean="0">
                <a:solidFill>
                  <a:srgbClr val="0066CC"/>
                </a:solidFill>
              </a:rPr>
              <a:t>An interim report in 2010, with the final version by the end of 2012</a:t>
            </a:r>
          </a:p>
          <a:p>
            <a:pPr lvl="1" eaLnBrk="1" hangingPunct="1">
              <a:lnSpc>
                <a:spcPct val="90000"/>
              </a:lnSpc>
            </a:pPr>
            <a:endParaRPr lang="en-US" altLang="ja-JP" sz="2000" b="1" smtClean="0"/>
          </a:p>
          <a:p>
            <a:pPr lvl="1" eaLnBrk="1" hangingPunct="1">
              <a:lnSpc>
                <a:spcPct val="90000"/>
              </a:lnSpc>
            </a:pPr>
            <a:endParaRPr lang="en-US" altLang="ja-JP" sz="2000" b="1" smtClean="0">
              <a:solidFill>
                <a:srgbClr val="0000CC"/>
              </a:solidFill>
            </a:endParaRPr>
          </a:p>
          <a:p>
            <a:pPr lvl="1" eaLnBrk="1" hangingPunct="1">
              <a:lnSpc>
                <a:spcPct val="90000"/>
              </a:lnSpc>
              <a:buFont typeface="Arial" charset="0"/>
              <a:buNone/>
            </a:pPr>
            <a:endParaRPr lang="en-US" altLang="ja-JP" sz="2000" b="1" smtClean="0"/>
          </a:p>
        </p:txBody>
      </p:sp>
      <p:sp>
        <p:nvSpPr>
          <p:cNvPr id="8" name="タイトル 1"/>
          <p:cNvSpPr txBox="1">
            <a:spLocks/>
          </p:cNvSpPr>
          <p:nvPr/>
        </p:nvSpPr>
        <p:spPr>
          <a:xfrm>
            <a:off x="500063" y="285750"/>
            <a:ext cx="8229600" cy="1143000"/>
          </a:xfrm>
          <a:prstGeom prst="rect">
            <a:avLst/>
          </a:prstGeom>
          <a:solidFill>
            <a:schemeClr val="accent1">
              <a:lumMod val="40000"/>
              <a:lumOff val="60000"/>
            </a:schemeClr>
          </a:solidFill>
        </p:spPr>
        <p:txBody>
          <a:bodyPr>
            <a:normAutofit fontScale="90000" lnSpcReduction="20000"/>
          </a:bodyPr>
          <a:lstStyle/>
          <a:p>
            <a:pPr algn="ctr" fontAlgn="auto">
              <a:spcAft>
                <a:spcPts val="0"/>
              </a:spcAft>
              <a:defRPr/>
            </a:pPr>
            <a:r>
              <a:rPr kumimoji="1" lang="en-US" altLang="ja-JP" sz="4400" dirty="0">
                <a:latin typeface="+mj-lt"/>
                <a:ea typeface="+mj-ea"/>
                <a:cs typeface="+mj-cs"/>
              </a:rPr>
              <a:t>Comprehensive Project Design Guidance (CPDG)-1</a:t>
            </a:r>
            <a:endParaRPr kumimoji="1" lang="ja-JP" alt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3"/>
          <p:cNvSpPr>
            <a:spLocks noGrp="1"/>
          </p:cNvSpPr>
          <p:nvPr>
            <p:ph type="body" idx="4294967295"/>
          </p:nvPr>
        </p:nvSpPr>
        <p:spPr>
          <a:xfrm>
            <a:off x="571472" y="1714488"/>
            <a:ext cx="8286750" cy="5000623"/>
          </a:xfrm>
        </p:spPr>
        <p:txBody>
          <a:bodyPr rtlCol="0">
            <a:noAutofit/>
          </a:bodyPr>
          <a:lstStyle/>
          <a:p>
            <a:pPr lvl="1" eaLnBrk="1" fontAlgn="auto" hangingPunct="1">
              <a:lnSpc>
                <a:spcPct val="80000"/>
              </a:lnSpc>
              <a:spcAft>
                <a:spcPts val="0"/>
              </a:spcAft>
              <a:buFont typeface="Arial" pitchFamily="34" charset="0"/>
              <a:buNone/>
              <a:defRPr/>
            </a:pPr>
            <a:endParaRPr lang="en-US" altLang="ja-JP" sz="2000" b="1" dirty="0" smtClean="0"/>
          </a:p>
          <a:p>
            <a:pPr eaLnBrk="1" fontAlgn="auto" hangingPunct="1">
              <a:lnSpc>
                <a:spcPct val="80000"/>
              </a:lnSpc>
              <a:spcAft>
                <a:spcPts val="0"/>
              </a:spcAft>
              <a:buFont typeface="Arial" pitchFamily="34" charset="0"/>
              <a:buChar char="•"/>
              <a:defRPr/>
            </a:pPr>
            <a:r>
              <a:rPr lang="en-US" altLang="ja-JP" sz="2400" b="1" dirty="0" smtClean="0">
                <a:solidFill>
                  <a:srgbClr val="0000FF"/>
                </a:solidFill>
              </a:rPr>
              <a:t>We do not substitute for the bodies to manage inter-governmental issues </a:t>
            </a:r>
          </a:p>
          <a:p>
            <a:pPr lvl="1" eaLnBrk="1" fontAlgn="auto" hangingPunct="1">
              <a:lnSpc>
                <a:spcPct val="80000"/>
              </a:lnSpc>
              <a:spcAft>
                <a:spcPts val="0"/>
              </a:spcAft>
              <a:buFont typeface="Arial" pitchFamily="34" charset="0"/>
              <a:buChar char="–"/>
              <a:defRPr/>
            </a:pPr>
            <a:r>
              <a:rPr lang="en-US" altLang="ja-JP" sz="2000" b="1" dirty="0" smtClean="0"/>
              <a:t>We focus on what the scientific communities can best do.</a:t>
            </a:r>
          </a:p>
          <a:p>
            <a:pPr lvl="1" eaLnBrk="1" fontAlgn="auto" hangingPunct="1">
              <a:lnSpc>
                <a:spcPct val="80000"/>
              </a:lnSpc>
              <a:spcAft>
                <a:spcPts val="0"/>
              </a:spcAft>
              <a:buFont typeface="Arial" pitchFamily="34" charset="0"/>
              <a:buChar char="–"/>
              <a:defRPr/>
            </a:pPr>
            <a:r>
              <a:rPr lang="en-US" altLang="ja-JP" sz="2000" b="1" dirty="0" smtClean="0"/>
              <a:t>We present our desire from scientific viewpoint, wherever applicable.</a:t>
            </a:r>
          </a:p>
          <a:p>
            <a:pPr lvl="1" eaLnBrk="1" fontAlgn="auto" hangingPunct="1">
              <a:lnSpc>
                <a:spcPct val="80000"/>
              </a:lnSpc>
              <a:spcAft>
                <a:spcPts val="0"/>
              </a:spcAft>
              <a:buFont typeface="Arial" pitchFamily="34" charset="0"/>
              <a:buChar char="–"/>
              <a:defRPr/>
            </a:pPr>
            <a:r>
              <a:rPr lang="en-US" altLang="ja-JP" sz="2000" b="1" dirty="0" smtClean="0"/>
              <a:t>We inform the governments of the outcome of our study, but</a:t>
            </a:r>
          </a:p>
          <a:p>
            <a:pPr lvl="1" eaLnBrk="1" fontAlgn="auto" hangingPunct="1">
              <a:lnSpc>
                <a:spcPct val="80000"/>
              </a:lnSpc>
              <a:spcAft>
                <a:spcPts val="0"/>
              </a:spcAft>
              <a:buFont typeface="Arial" pitchFamily="34" charset="0"/>
              <a:buChar char="–"/>
              <a:defRPr/>
            </a:pPr>
            <a:r>
              <a:rPr lang="en-US" altLang="ja-JP" sz="2000" b="1" dirty="0" smtClean="0"/>
              <a:t>We leave what have to be done by the governments to the governments.</a:t>
            </a:r>
          </a:p>
          <a:p>
            <a:pPr eaLnBrk="1" fontAlgn="auto" hangingPunct="1">
              <a:lnSpc>
                <a:spcPct val="80000"/>
              </a:lnSpc>
              <a:spcAft>
                <a:spcPts val="0"/>
              </a:spcAft>
              <a:buFont typeface="Arial" charset="0"/>
              <a:buNone/>
              <a:defRPr/>
            </a:pPr>
            <a:endParaRPr lang="en-US" altLang="ja-JP" sz="2000" b="1" strike="sngStrike" dirty="0" smtClean="0"/>
          </a:p>
          <a:p>
            <a:pPr eaLnBrk="1" fontAlgn="auto" hangingPunct="1">
              <a:lnSpc>
                <a:spcPct val="80000"/>
              </a:lnSpc>
              <a:spcAft>
                <a:spcPts val="0"/>
              </a:spcAft>
              <a:buFont typeface="Arial" pitchFamily="34" charset="0"/>
              <a:buChar char="•"/>
              <a:defRPr/>
            </a:pPr>
            <a:r>
              <a:rPr lang="en-US" altLang="ja-JP" sz="2400" b="1" dirty="0" smtClean="0">
                <a:solidFill>
                  <a:srgbClr val="0000FF"/>
                </a:solidFill>
              </a:rPr>
              <a:t>We mobilize all relevant scientific bodies adequately</a:t>
            </a:r>
          </a:p>
          <a:p>
            <a:pPr lvl="1" eaLnBrk="1" fontAlgn="auto" hangingPunct="1">
              <a:lnSpc>
                <a:spcPct val="80000"/>
              </a:lnSpc>
              <a:spcAft>
                <a:spcPts val="0"/>
              </a:spcAft>
              <a:buFont typeface="Arial" pitchFamily="34" charset="0"/>
              <a:buChar char="–"/>
              <a:defRPr/>
            </a:pPr>
            <a:r>
              <a:rPr lang="en-US" altLang="ja-JP" sz="2000" b="1" dirty="0" smtClean="0"/>
              <a:t>Bodies to involve:</a:t>
            </a:r>
          </a:p>
          <a:p>
            <a:pPr lvl="2" eaLnBrk="1" fontAlgn="auto" hangingPunct="1">
              <a:lnSpc>
                <a:spcPct val="80000"/>
              </a:lnSpc>
              <a:spcAft>
                <a:spcPts val="0"/>
              </a:spcAft>
              <a:buFont typeface="Arial" pitchFamily="34" charset="0"/>
              <a:buChar char="•"/>
              <a:defRPr/>
            </a:pPr>
            <a:r>
              <a:rPr lang="en-US" altLang="ja-JP" sz="2000" b="1" dirty="0" smtClean="0"/>
              <a:t>ILCSC/ICFA</a:t>
            </a:r>
          </a:p>
          <a:p>
            <a:pPr lvl="2" eaLnBrk="1" fontAlgn="auto" hangingPunct="1">
              <a:lnSpc>
                <a:spcPct val="80000"/>
              </a:lnSpc>
              <a:spcAft>
                <a:spcPts val="0"/>
              </a:spcAft>
              <a:buFont typeface="Arial" pitchFamily="34" charset="0"/>
              <a:buChar char="•"/>
              <a:defRPr/>
            </a:pPr>
            <a:r>
              <a:rPr lang="en-US" altLang="ja-JP" sz="2000" b="1" dirty="0" smtClean="0"/>
              <a:t>GDE and Research Director (for Detectors)</a:t>
            </a:r>
          </a:p>
          <a:p>
            <a:pPr lvl="2" eaLnBrk="1" fontAlgn="auto" hangingPunct="1">
              <a:lnSpc>
                <a:spcPct val="80000"/>
              </a:lnSpc>
              <a:spcAft>
                <a:spcPts val="0"/>
              </a:spcAft>
              <a:buFont typeface="Arial" pitchFamily="34" charset="0"/>
              <a:buChar char="•"/>
              <a:defRPr/>
            </a:pPr>
            <a:r>
              <a:rPr lang="en-US" altLang="ja-JP" sz="2000" b="1" dirty="0" smtClean="0"/>
              <a:t>And their work groups; Any other ad-hoc work groups</a:t>
            </a:r>
          </a:p>
          <a:p>
            <a:pPr lvl="2" eaLnBrk="1" fontAlgn="auto" hangingPunct="1">
              <a:lnSpc>
                <a:spcPct val="80000"/>
              </a:lnSpc>
              <a:spcAft>
                <a:spcPts val="0"/>
              </a:spcAft>
              <a:buFont typeface="Arial" pitchFamily="34" charset="0"/>
              <a:buChar char="•"/>
              <a:defRPr/>
            </a:pPr>
            <a:endParaRPr lang="en-US" altLang="ja-JP" sz="2000" b="1" dirty="0" smtClean="0"/>
          </a:p>
          <a:p>
            <a:pPr lvl="1" eaLnBrk="1" fontAlgn="auto" hangingPunct="1">
              <a:lnSpc>
                <a:spcPct val="80000"/>
              </a:lnSpc>
              <a:spcAft>
                <a:spcPts val="0"/>
              </a:spcAft>
              <a:buFont typeface="Arial" charset="0"/>
              <a:buNone/>
              <a:defRPr/>
            </a:pPr>
            <a:r>
              <a:rPr lang="en-US" altLang="ja-JP" sz="2400" b="1" dirty="0" smtClean="0">
                <a:solidFill>
                  <a:srgbClr val="FF0000"/>
                </a:solidFill>
              </a:rPr>
              <a:t>   </a:t>
            </a:r>
            <a:endParaRPr lang="ja-JP" altLang="en-US" sz="2400" b="1" dirty="0" smtClean="0"/>
          </a:p>
        </p:txBody>
      </p:sp>
      <p:sp>
        <p:nvSpPr>
          <p:cNvPr id="8" name="タイトル 1"/>
          <p:cNvSpPr txBox="1">
            <a:spLocks/>
          </p:cNvSpPr>
          <p:nvPr/>
        </p:nvSpPr>
        <p:spPr>
          <a:xfrm>
            <a:off x="500063" y="285750"/>
            <a:ext cx="8229600" cy="1143000"/>
          </a:xfrm>
          <a:prstGeom prst="rect">
            <a:avLst/>
          </a:prstGeom>
          <a:solidFill>
            <a:schemeClr val="accent1">
              <a:lumMod val="40000"/>
              <a:lumOff val="60000"/>
            </a:schemeClr>
          </a:solidFill>
        </p:spPr>
        <p:txBody>
          <a:bodyPr>
            <a:normAutofit fontScale="90000" lnSpcReduction="20000"/>
          </a:bodyPr>
          <a:lstStyle/>
          <a:p>
            <a:pPr algn="ctr" fontAlgn="auto">
              <a:spcAft>
                <a:spcPts val="0"/>
              </a:spcAft>
              <a:defRPr/>
            </a:pPr>
            <a:r>
              <a:rPr kumimoji="1" lang="en-US" altLang="ja-JP" sz="4400" dirty="0">
                <a:latin typeface="+mj-lt"/>
                <a:ea typeface="+mj-ea"/>
                <a:cs typeface="+mj-cs"/>
              </a:rPr>
              <a:t>Comprehensive Project Design Guidance (CPDG)-2</a:t>
            </a:r>
            <a:endParaRPr kumimoji="1" lang="ja-JP" alt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角丸四角形 173"/>
          <p:cNvSpPr>
            <a:spLocks noChangeArrowheads="1"/>
          </p:cNvSpPr>
          <p:nvPr/>
        </p:nvSpPr>
        <p:spPr bwMode="auto">
          <a:xfrm rot="5400000">
            <a:off x="6670675" y="3259138"/>
            <a:ext cx="3101975" cy="441325"/>
          </a:xfrm>
          <a:prstGeom prst="roundRect">
            <a:avLst>
              <a:gd name="adj" fmla="val 16667"/>
            </a:avLst>
          </a:prstGeom>
          <a:solidFill>
            <a:srgbClr val="FFE89F"/>
          </a:solidFill>
          <a:ln w="25400" algn="ctr">
            <a:solidFill>
              <a:srgbClr val="FFC000"/>
            </a:solidFill>
            <a:round/>
            <a:headEnd/>
            <a:tailEnd/>
          </a:ln>
        </p:spPr>
        <p:txBody>
          <a:bodyPr anchor="ctr"/>
          <a:lstStyle/>
          <a:p>
            <a:pPr algn="ctr"/>
            <a:r>
              <a:rPr lang="en-US" altLang="ja-JP" sz="2400" b="1">
                <a:solidFill>
                  <a:srgbClr val="A3A3FF"/>
                </a:solidFill>
                <a:latin typeface="Calibri" pitchFamily="34" charset="0"/>
              </a:rPr>
              <a:t> FALC</a:t>
            </a:r>
            <a:r>
              <a:rPr lang="ja-JP" altLang="en-US" sz="2400" b="1">
                <a:solidFill>
                  <a:schemeClr val="bg1"/>
                </a:solidFill>
                <a:latin typeface="Calibri" pitchFamily="34" charset="0"/>
              </a:rPr>
              <a:t>　</a:t>
            </a:r>
          </a:p>
        </p:txBody>
      </p:sp>
      <p:grpSp>
        <p:nvGrpSpPr>
          <p:cNvPr id="2" name="グループ化 28"/>
          <p:cNvGrpSpPr>
            <a:grpSpLocks/>
          </p:cNvGrpSpPr>
          <p:nvPr/>
        </p:nvGrpSpPr>
        <p:grpSpPr bwMode="auto">
          <a:xfrm>
            <a:off x="1285875" y="1428750"/>
            <a:ext cx="5659438" cy="4038600"/>
            <a:chOff x="3718560" y="2484120"/>
            <a:chExt cx="4389120" cy="3108960"/>
          </a:xfrm>
        </p:grpSpPr>
        <p:sp>
          <p:nvSpPr>
            <p:cNvPr id="27" name="角丸四角形 26"/>
            <p:cNvSpPr/>
            <p:nvPr/>
          </p:nvSpPr>
          <p:spPr>
            <a:xfrm>
              <a:off x="3718560" y="2484120"/>
              <a:ext cx="4389120" cy="3108960"/>
            </a:xfrm>
            <a:prstGeom prst="roundRect">
              <a:avLst/>
            </a:prstGeom>
            <a:solidFill>
              <a:srgbClr val="9999FF"/>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344" name="Text Box 41"/>
            <p:cNvSpPr txBox="1">
              <a:spLocks noChangeArrowheads="1"/>
            </p:cNvSpPr>
            <p:nvPr/>
          </p:nvSpPr>
          <p:spPr bwMode="auto">
            <a:xfrm>
              <a:off x="5013709" y="2484120"/>
              <a:ext cx="1564439" cy="461524"/>
            </a:xfrm>
            <a:prstGeom prst="rect">
              <a:avLst/>
            </a:prstGeom>
            <a:noFill/>
            <a:ln w="9525">
              <a:noFill/>
              <a:miter lim="800000"/>
              <a:headEnd/>
              <a:tailEnd/>
            </a:ln>
          </p:spPr>
          <p:txBody>
            <a:bodyPr wrap="none">
              <a:spAutoFit/>
            </a:bodyPr>
            <a:lstStyle/>
            <a:p>
              <a:pPr algn="ctr"/>
              <a:r>
                <a:rPr lang="en-US" altLang="ja-JP" sz="2400" b="1">
                  <a:solidFill>
                    <a:srgbClr val="FFFFFF"/>
                  </a:solidFill>
                </a:rPr>
                <a:t>ICFA/ILCSC</a:t>
              </a:r>
              <a:endParaRPr lang="ja-JP" altLang="en-US" sz="2400" b="1">
                <a:solidFill>
                  <a:srgbClr val="FFFFFF"/>
                </a:solidFill>
              </a:endParaRPr>
            </a:p>
          </p:txBody>
        </p:sp>
        <p:grpSp>
          <p:nvGrpSpPr>
            <p:cNvPr id="3" name="グループ化 25"/>
            <p:cNvGrpSpPr>
              <a:grpSpLocks/>
            </p:cNvGrpSpPr>
            <p:nvPr/>
          </p:nvGrpSpPr>
          <p:grpSpPr bwMode="auto">
            <a:xfrm>
              <a:off x="3843179" y="4203860"/>
              <a:ext cx="4139882" cy="1258887"/>
              <a:chOff x="3813493" y="4228466"/>
              <a:chExt cx="4139882" cy="1258887"/>
            </a:xfrm>
          </p:grpSpPr>
          <p:grpSp>
            <p:nvGrpSpPr>
              <p:cNvPr id="4" name="グループ化 22"/>
              <p:cNvGrpSpPr>
                <a:grpSpLocks/>
              </p:cNvGrpSpPr>
              <p:nvPr/>
            </p:nvGrpSpPr>
            <p:grpSpPr bwMode="auto">
              <a:xfrm>
                <a:off x="3813493" y="4272915"/>
                <a:ext cx="1581150" cy="1214438"/>
                <a:chOff x="3935413" y="4029075"/>
                <a:chExt cx="1581150" cy="1214438"/>
              </a:xfrm>
            </p:grpSpPr>
            <p:sp>
              <p:nvSpPr>
                <p:cNvPr id="14353" name="Oval 42"/>
                <p:cNvSpPr>
                  <a:spLocks noChangeArrowheads="1"/>
                </p:cNvSpPr>
                <p:nvPr/>
              </p:nvSpPr>
              <p:spPr bwMode="auto">
                <a:xfrm>
                  <a:off x="3935413" y="4029075"/>
                  <a:ext cx="1581150" cy="1214438"/>
                </a:xfrm>
                <a:prstGeom prst="ellipse">
                  <a:avLst/>
                </a:prstGeom>
                <a:solidFill>
                  <a:srgbClr val="00B0F6"/>
                </a:solidFill>
                <a:ln w="9525">
                  <a:solidFill>
                    <a:schemeClr val="bg1"/>
                  </a:solidFill>
                  <a:round/>
                  <a:headEnd/>
                  <a:tailEnd/>
                </a:ln>
              </p:spPr>
              <p:txBody>
                <a:bodyPr wrap="none" anchor="ctr"/>
                <a:lstStyle/>
                <a:p>
                  <a:endParaRPr lang="ja-JP" altLang="en-US"/>
                </a:p>
              </p:txBody>
            </p:sp>
            <p:sp>
              <p:nvSpPr>
                <p:cNvPr id="14354" name="Rectangle 43"/>
                <p:cNvSpPr>
                  <a:spLocks noChangeArrowheads="1"/>
                </p:cNvSpPr>
                <p:nvPr/>
              </p:nvSpPr>
              <p:spPr bwMode="auto">
                <a:xfrm>
                  <a:off x="4306888" y="4178300"/>
                  <a:ext cx="679450" cy="366713"/>
                </a:xfrm>
                <a:prstGeom prst="rect">
                  <a:avLst/>
                </a:prstGeom>
                <a:noFill/>
                <a:ln w="9525">
                  <a:noFill/>
                  <a:miter lim="800000"/>
                  <a:headEnd/>
                  <a:tailEnd/>
                </a:ln>
              </p:spPr>
              <p:txBody>
                <a:bodyPr wrap="none">
                  <a:spAutoFit/>
                </a:bodyPr>
                <a:lstStyle/>
                <a:p>
                  <a:r>
                    <a:rPr lang="en-US" altLang="ja-JP" b="1">
                      <a:solidFill>
                        <a:schemeClr val="bg1"/>
                      </a:solidFill>
                    </a:rPr>
                    <a:t>GDE</a:t>
                  </a:r>
                  <a:endParaRPr lang="ja-JP" altLang="en-US" b="1">
                    <a:solidFill>
                      <a:schemeClr val="bg1"/>
                    </a:solidFill>
                  </a:endParaRPr>
                </a:p>
              </p:txBody>
            </p:sp>
          </p:grpSp>
          <p:grpSp>
            <p:nvGrpSpPr>
              <p:cNvPr id="5" name="グループ化 23"/>
              <p:cNvGrpSpPr>
                <a:grpSpLocks/>
              </p:cNvGrpSpPr>
              <p:nvPr/>
            </p:nvGrpSpPr>
            <p:grpSpPr bwMode="auto">
              <a:xfrm>
                <a:off x="6372225" y="4228466"/>
                <a:ext cx="1581150" cy="1258887"/>
                <a:chOff x="5762625" y="4040188"/>
                <a:chExt cx="1581150" cy="1258887"/>
              </a:xfrm>
            </p:grpSpPr>
            <p:sp>
              <p:nvSpPr>
                <p:cNvPr id="14351" name="Oval 44"/>
                <p:cNvSpPr>
                  <a:spLocks noChangeArrowheads="1"/>
                </p:cNvSpPr>
                <p:nvPr/>
              </p:nvSpPr>
              <p:spPr bwMode="auto">
                <a:xfrm>
                  <a:off x="5762625" y="4040188"/>
                  <a:ext cx="1581150" cy="1258887"/>
                </a:xfrm>
                <a:prstGeom prst="ellipse">
                  <a:avLst/>
                </a:prstGeom>
                <a:solidFill>
                  <a:srgbClr val="E46C0A"/>
                </a:solidFill>
                <a:ln w="9525">
                  <a:solidFill>
                    <a:schemeClr val="bg1"/>
                  </a:solidFill>
                  <a:round/>
                  <a:headEnd/>
                  <a:tailEnd/>
                </a:ln>
              </p:spPr>
              <p:txBody>
                <a:bodyPr wrap="none" anchor="ctr"/>
                <a:lstStyle/>
                <a:p>
                  <a:endParaRPr lang="ja-JP" altLang="en-US"/>
                </a:p>
              </p:txBody>
            </p:sp>
            <p:sp>
              <p:nvSpPr>
                <p:cNvPr id="14352" name="Rectangle 45"/>
                <p:cNvSpPr>
                  <a:spLocks noChangeArrowheads="1"/>
                </p:cNvSpPr>
                <p:nvPr/>
              </p:nvSpPr>
              <p:spPr bwMode="auto">
                <a:xfrm>
                  <a:off x="6335713" y="4230688"/>
                  <a:ext cx="514350" cy="366712"/>
                </a:xfrm>
                <a:prstGeom prst="rect">
                  <a:avLst/>
                </a:prstGeom>
                <a:noFill/>
                <a:ln w="9525">
                  <a:noFill/>
                  <a:miter lim="800000"/>
                  <a:headEnd/>
                  <a:tailEnd/>
                </a:ln>
              </p:spPr>
              <p:txBody>
                <a:bodyPr wrap="none">
                  <a:spAutoFit/>
                </a:bodyPr>
                <a:lstStyle/>
                <a:p>
                  <a:r>
                    <a:rPr lang="en-US" altLang="ja-JP" b="1">
                      <a:solidFill>
                        <a:schemeClr val="bg1"/>
                      </a:solidFill>
                    </a:rPr>
                    <a:t>RD</a:t>
                  </a:r>
                  <a:endParaRPr lang="ja-JP" altLang="en-US" b="1">
                    <a:solidFill>
                      <a:schemeClr val="bg1"/>
                    </a:solidFill>
                  </a:endParaRPr>
                </a:p>
              </p:txBody>
            </p:sp>
          </p:grpSp>
        </p:grpSp>
        <p:sp>
          <p:nvSpPr>
            <p:cNvPr id="14346" name="Oval 47"/>
            <p:cNvSpPr>
              <a:spLocks noChangeArrowheads="1"/>
            </p:cNvSpPr>
            <p:nvPr/>
          </p:nvSpPr>
          <p:spPr bwMode="auto">
            <a:xfrm>
              <a:off x="5122545" y="2949734"/>
              <a:ext cx="1581150" cy="1019175"/>
            </a:xfrm>
            <a:prstGeom prst="ellipse">
              <a:avLst/>
            </a:prstGeom>
            <a:solidFill>
              <a:srgbClr val="339966"/>
            </a:solidFill>
            <a:ln w="9525">
              <a:solidFill>
                <a:schemeClr val="bg1"/>
              </a:solidFill>
              <a:round/>
              <a:headEnd/>
              <a:tailEnd/>
            </a:ln>
          </p:spPr>
          <p:txBody>
            <a:bodyPr wrap="none" anchor="ctr"/>
            <a:lstStyle/>
            <a:p>
              <a:endParaRPr lang="ja-JP" altLang="en-US"/>
            </a:p>
          </p:txBody>
        </p:sp>
        <p:sp>
          <p:nvSpPr>
            <p:cNvPr id="14347" name="Rectangle 48"/>
            <p:cNvSpPr>
              <a:spLocks noChangeArrowheads="1"/>
            </p:cNvSpPr>
            <p:nvPr/>
          </p:nvSpPr>
          <p:spPr bwMode="auto">
            <a:xfrm>
              <a:off x="5157615" y="3055449"/>
              <a:ext cx="1540156" cy="369219"/>
            </a:xfrm>
            <a:prstGeom prst="rect">
              <a:avLst/>
            </a:prstGeom>
            <a:noFill/>
            <a:ln w="9525">
              <a:noFill/>
              <a:miter lim="800000"/>
              <a:headEnd/>
              <a:tailEnd/>
            </a:ln>
          </p:spPr>
          <p:txBody>
            <a:bodyPr wrap="none">
              <a:spAutoFit/>
            </a:bodyPr>
            <a:lstStyle/>
            <a:p>
              <a:pPr algn="ctr"/>
              <a:r>
                <a:rPr lang="en-US" altLang="ja-JP" b="1">
                  <a:solidFill>
                    <a:schemeClr val="bg1"/>
                  </a:solidFill>
                </a:rPr>
                <a:t>ILCSC-Site WG</a:t>
              </a:r>
              <a:endParaRPr lang="ja-JP" altLang="en-US" b="1">
                <a:solidFill>
                  <a:schemeClr val="bg1"/>
                </a:solidFill>
              </a:endParaRPr>
            </a:p>
          </p:txBody>
        </p:sp>
        <p:sp>
          <p:nvSpPr>
            <p:cNvPr id="25" name="二等辺三角形 24"/>
            <p:cNvSpPr/>
            <p:nvPr/>
          </p:nvSpPr>
          <p:spPr>
            <a:xfrm>
              <a:off x="4731813" y="3404343"/>
              <a:ext cx="2362614" cy="1493376"/>
            </a:xfrm>
            <a:prstGeom prst="triangle">
              <a:avLst>
                <a:gd name="adj" fmla="val 51290"/>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00FF"/>
                </a:solidFill>
              </a:endParaRPr>
            </a:p>
          </p:txBody>
        </p:sp>
      </p:grpSp>
      <p:sp>
        <p:nvSpPr>
          <p:cNvPr id="14340" name="テキスト ボックス 17"/>
          <p:cNvSpPr txBox="1">
            <a:spLocks noChangeArrowheads="1"/>
          </p:cNvSpPr>
          <p:nvPr/>
        </p:nvSpPr>
        <p:spPr bwMode="auto">
          <a:xfrm>
            <a:off x="2286000" y="3357563"/>
            <a:ext cx="4143375" cy="369887"/>
          </a:xfrm>
          <a:prstGeom prst="rect">
            <a:avLst/>
          </a:prstGeom>
          <a:solidFill>
            <a:srgbClr val="B7DEE8">
              <a:alpha val="52156"/>
            </a:srgbClr>
          </a:solidFill>
          <a:ln w="9525">
            <a:noFill/>
            <a:miter lim="800000"/>
            <a:headEnd/>
            <a:tailEnd/>
          </a:ln>
        </p:spPr>
        <p:txBody>
          <a:bodyPr>
            <a:spAutoFit/>
          </a:bodyPr>
          <a:lstStyle/>
          <a:p>
            <a:r>
              <a:rPr kumimoji="1" lang="en-US" altLang="ja-JP"/>
              <a:t>Coordination + Collaboration on </a:t>
            </a:r>
            <a:r>
              <a:rPr lang="en-US" altLang="ja-JP"/>
              <a:t>CPDG</a:t>
            </a:r>
            <a:endParaRPr kumimoji="1" lang="ja-JP" altLang="en-US"/>
          </a:p>
        </p:txBody>
      </p:sp>
      <p:sp>
        <p:nvSpPr>
          <p:cNvPr id="14341" name="テキスト ボックス 18"/>
          <p:cNvSpPr txBox="1">
            <a:spLocks noChangeArrowheads="1"/>
          </p:cNvSpPr>
          <p:nvPr/>
        </p:nvSpPr>
        <p:spPr bwMode="auto">
          <a:xfrm>
            <a:off x="5500688" y="1714500"/>
            <a:ext cx="2732087" cy="928688"/>
          </a:xfrm>
          <a:prstGeom prst="rect">
            <a:avLst/>
          </a:prstGeom>
          <a:solidFill>
            <a:srgbClr val="B7DEE8">
              <a:alpha val="52940"/>
            </a:srgbClr>
          </a:solidFill>
          <a:ln w="9525">
            <a:noFill/>
            <a:miter lim="800000"/>
            <a:headEnd/>
            <a:tailEnd/>
          </a:ln>
        </p:spPr>
        <p:txBody>
          <a:bodyPr>
            <a:spAutoFit/>
          </a:bodyPr>
          <a:lstStyle/>
          <a:p>
            <a:r>
              <a:rPr kumimoji="1" lang="en-US" altLang="ja-JP"/>
              <a:t>R&amp;D level financial support</a:t>
            </a:r>
          </a:p>
          <a:p>
            <a:r>
              <a:rPr lang="en-US" altLang="ja-JP"/>
              <a:t>Reporting / Info sharing</a:t>
            </a:r>
            <a:endParaRPr kumimoji="1" lang="ja-JP" altLang="en-US"/>
          </a:p>
        </p:txBody>
      </p:sp>
      <p:cxnSp>
        <p:nvCxnSpPr>
          <p:cNvPr id="14342" name="直線矢印コネクタ 183"/>
          <p:cNvCxnSpPr>
            <a:cxnSpLocks noChangeShapeType="1"/>
          </p:cNvCxnSpPr>
          <p:nvPr/>
        </p:nvCxnSpPr>
        <p:spPr bwMode="auto">
          <a:xfrm rot="10800000">
            <a:off x="6429375" y="2786063"/>
            <a:ext cx="1700213" cy="22225"/>
          </a:xfrm>
          <a:prstGeom prst="straightConnector1">
            <a:avLst/>
          </a:prstGeom>
          <a:noFill/>
          <a:ln w="38100" cap="rnd">
            <a:solidFill>
              <a:srgbClr val="FFCC00"/>
            </a:solidFill>
            <a:prstDash val="sysDot"/>
            <a:round/>
            <a:headEnd type="arrow" w="med" len="me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idx="4294967295"/>
          </p:nvPr>
        </p:nvSpPr>
        <p:spPr>
          <a:xfrm>
            <a:off x="0" y="214313"/>
            <a:ext cx="9001125" cy="720725"/>
          </a:xfrm>
        </p:spPr>
        <p:txBody>
          <a:bodyPr rtlCol="0">
            <a:normAutofit fontScale="90000"/>
          </a:bodyPr>
          <a:lstStyle/>
          <a:p>
            <a:pPr eaLnBrk="1" fontAlgn="auto" hangingPunct="1">
              <a:spcAft>
                <a:spcPts val="0"/>
              </a:spcAft>
              <a:defRPr/>
            </a:pPr>
            <a:r>
              <a:rPr lang="en-US" altLang="ja-JP" sz="2800" dirty="0" smtClean="0"/>
              <a:t>How we organize this work-1</a:t>
            </a:r>
            <a:br>
              <a:rPr lang="en-US" altLang="ja-JP" sz="2800" dirty="0" smtClean="0"/>
            </a:br>
            <a:r>
              <a:rPr lang="en-US" altLang="ja-JP" sz="2800" dirty="0" smtClean="0"/>
              <a:t> – Work Packages along Three Streams –</a:t>
            </a:r>
            <a:endParaRPr lang="ja-JP" altLang="en-US" sz="2800" dirty="0" smtClean="0"/>
          </a:p>
        </p:txBody>
      </p:sp>
      <p:sp>
        <p:nvSpPr>
          <p:cNvPr id="15363" name="テキスト ボックス 6"/>
          <p:cNvSpPr txBox="1">
            <a:spLocks noChangeArrowheads="1"/>
          </p:cNvSpPr>
          <p:nvPr/>
        </p:nvSpPr>
        <p:spPr bwMode="auto">
          <a:xfrm>
            <a:off x="2489200" y="1406525"/>
            <a:ext cx="1431925" cy="396875"/>
          </a:xfrm>
          <a:prstGeom prst="rect">
            <a:avLst/>
          </a:prstGeom>
          <a:noFill/>
          <a:ln w="9525">
            <a:noFill/>
            <a:miter lim="800000"/>
            <a:headEnd/>
            <a:tailEnd/>
          </a:ln>
        </p:spPr>
        <p:txBody>
          <a:bodyPr wrap="none">
            <a:spAutoFit/>
          </a:bodyPr>
          <a:lstStyle/>
          <a:p>
            <a:pPr defTabSz="457200"/>
            <a:r>
              <a:rPr lang="en-US" altLang="ja-JP" sz="2000">
                <a:latin typeface="Calibri" pitchFamily="34" charset="0"/>
              </a:rPr>
              <a:t>Governance</a:t>
            </a:r>
          </a:p>
        </p:txBody>
      </p:sp>
      <p:sp>
        <p:nvSpPr>
          <p:cNvPr id="15364" name="テキスト ボックス 7"/>
          <p:cNvSpPr txBox="1">
            <a:spLocks noChangeArrowheads="1"/>
          </p:cNvSpPr>
          <p:nvPr/>
        </p:nvSpPr>
        <p:spPr bwMode="auto">
          <a:xfrm>
            <a:off x="4756150" y="1430338"/>
            <a:ext cx="757238" cy="396875"/>
          </a:xfrm>
          <a:prstGeom prst="rect">
            <a:avLst/>
          </a:prstGeom>
          <a:noFill/>
          <a:ln w="9525">
            <a:noFill/>
            <a:miter lim="800000"/>
            <a:headEnd/>
            <a:tailEnd/>
          </a:ln>
        </p:spPr>
        <p:txBody>
          <a:bodyPr wrap="none">
            <a:spAutoFit/>
          </a:bodyPr>
          <a:lstStyle/>
          <a:p>
            <a:pPr defTabSz="457200"/>
            <a:r>
              <a:rPr lang="en-US" altLang="ja-JP" sz="2000">
                <a:latin typeface="Calibri" pitchFamily="34" charset="0"/>
              </a:rPr>
              <a:t>Siting</a:t>
            </a:r>
          </a:p>
        </p:txBody>
      </p:sp>
      <p:sp>
        <p:nvSpPr>
          <p:cNvPr id="15365" name="テキスト ボックス 8"/>
          <p:cNvSpPr txBox="1">
            <a:spLocks noChangeArrowheads="1"/>
          </p:cNvSpPr>
          <p:nvPr/>
        </p:nvSpPr>
        <p:spPr bwMode="auto">
          <a:xfrm>
            <a:off x="6475413" y="1422400"/>
            <a:ext cx="1512887" cy="396875"/>
          </a:xfrm>
          <a:prstGeom prst="rect">
            <a:avLst/>
          </a:prstGeom>
          <a:noFill/>
          <a:ln w="9525">
            <a:noFill/>
            <a:miter lim="800000"/>
            <a:headEnd/>
            <a:tailEnd/>
          </a:ln>
        </p:spPr>
        <p:txBody>
          <a:bodyPr wrap="none">
            <a:spAutoFit/>
          </a:bodyPr>
          <a:lstStyle/>
          <a:p>
            <a:pPr defTabSz="457200"/>
            <a:r>
              <a:rPr lang="en-US" altLang="ja-JP" sz="2000">
                <a:latin typeface="Calibri" pitchFamily="34" charset="0"/>
              </a:rPr>
              <a:t>Construction</a:t>
            </a:r>
          </a:p>
        </p:txBody>
      </p:sp>
      <p:sp>
        <p:nvSpPr>
          <p:cNvPr id="10" name="正方形/長方形 9"/>
          <p:cNvSpPr>
            <a:spLocks noChangeArrowheads="1"/>
          </p:cNvSpPr>
          <p:nvPr/>
        </p:nvSpPr>
        <p:spPr bwMode="auto">
          <a:xfrm>
            <a:off x="2306638" y="1974850"/>
            <a:ext cx="1768475" cy="4657725"/>
          </a:xfrm>
          <a:prstGeom prst="rect">
            <a:avLst/>
          </a:prstGeom>
          <a:solidFill>
            <a:srgbClr val="B3EFF7"/>
          </a:solidFill>
          <a:ln w="9525">
            <a:solidFill>
              <a:srgbClr val="A0BBDC"/>
            </a:solidFill>
            <a:miter lim="800000"/>
            <a:headEnd/>
            <a:tailEnd/>
          </a:ln>
          <a:effectLst>
            <a:outerShdw blurRad="63500" dist="23000" dir="5400000" rotWithShape="0">
              <a:srgbClr val="000000">
                <a:alpha val="34999"/>
              </a:srgbClr>
            </a:outerShdw>
          </a:effectLst>
        </p:spPr>
        <p:txBody>
          <a:bodyPr anchor="ctr"/>
          <a:lstStyle/>
          <a:p>
            <a:pPr algn="ctr" defTabSz="457200">
              <a:defRPr/>
            </a:pPr>
            <a:r>
              <a:rPr lang="en-US" altLang="ja-JP" b="1">
                <a:latin typeface="Calibri" pitchFamily="-110" charset="0"/>
                <a:ea typeface="ＭＳ Ｐゴシック" pitchFamily="-110" charset="-128"/>
              </a:rPr>
              <a:t>High-level organization and its connection to participating parties.</a:t>
            </a:r>
            <a:endParaRPr lang="ja-JP" altLang="en-US" b="1">
              <a:latin typeface="Calibri" pitchFamily="-110" charset="0"/>
              <a:ea typeface="ＭＳ Ｐゴシック" pitchFamily="-110" charset="-128"/>
            </a:endParaRPr>
          </a:p>
        </p:txBody>
      </p:sp>
      <p:sp>
        <p:nvSpPr>
          <p:cNvPr id="11" name="正方形/長方形 10"/>
          <p:cNvSpPr>
            <a:spLocks noChangeArrowheads="1"/>
          </p:cNvSpPr>
          <p:nvPr/>
        </p:nvSpPr>
        <p:spPr bwMode="auto">
          <a:xfrm>
            <a:off x="6483350" y="1997075"/>
            <a:ext cx="1768475" cy="4649788"/>
          </a:xfrm>
          <a:prstGeom prst="rect">
            <a:avLst/>
          </a:prstGeom>
          <a:solidFill>
            <a:srgbClr val="79FFB6"/>
          </a:solidFill>
          <a:ln w="9525">
            <a:solidFill>
              <a:schemeClr val="bg1"/>
            </a:solid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a:latin typeface="Calibri" pitchFamily="34" charset="0"/>
                <a:ea typeface="ＭＳ Ｐゴシック" pitchFamily="50" charset="-128"/>
              </a:rPr>
              <a:t>Technical aspects of construction of the accelerator and detectors.</a:t>
            </a:r>
            <a:endParaRPr lang="ja-JP" altLang="en-US" b="1">
              <a:latin typeface="Calibri" pitchFamily="34" charset="0"/>
              <a:ea typeface="ＭＳ Ｐゴシック" pitchFamily="50" charset="-128"/>
            </a:endParaRPr>
          </a:p>
        </p:txBody>
      </p:sp>
      <p:sp>
        <p:nvSpPr>
          <p:cNvPr id="15368" name="テキスト ボックス 31"/>
          <p:cNvSpPr txBox="1">
            <a:spLocks noChangeArrowheads="1"/>
          </p:cNvSpPr>
          <p:nvPr/>
        </p:nvSpPr>
        <p:spPr bwMode="auto">
          <a:xfrm>
            <a:off x="166688" y="1754188"/>
            <a:ext cx="1590675" cy="366712"/>
          </a:xfrm>
          <a:prstGeom prst="rect">
            <a:avLst/>
          </a:prstGeom>
          <a:solidFill>
            <a:srgbClr val="99CCFF"/>
          </a:solidFill>
          <a:ln w="9525">
            <a:noFill/>
            <a:miter lim="800000"/>
            <a:headEnd/>
            <a:tailEnd/>
          </a:ln>
        </p:spPr>
        <p:txBody>
          <a:bodyPr>
            <a:spAutoFit/>
          </a:bodyPr>
          <a:lstStyle/>
          <a:p>
            <a:pPr defTabSz="457200"/>
            <a:r>
              <a:rPr lang="en-US" altLang="ja-JP">
                <a:latin typeface="Calibri" pitchFamily="34" charset="0"/>
              </a:rPr>
              <a:t>View points</a:t>
            </a:r>
            <a:endParaRPr lang="ja-JP" altLang="en-US">
              <a:latin typeface="Calibri" pitchFamily="34" charset="0"/>
            </a:endParaRPr>
          </a:p>
        </p:txBody>
      </p:sp>
      <p:sp>
        <p:nvSpPr>
          <p:cNvPr id="15369" name="テキスト ボックス 56"/>
          <p:cNvSpPr txBox="1">
            <a:spLocks noChangeArrowheads="1"/>
          </p:cNvSpPr>
          <p:nvPr/>
        </p:nvSpPr>
        <p:spPr bwMode="auto">
          <a:xfrm>
            <a:off x="241300" y="2259013"/>
            <a:ext cx="1878013" cy="366712"/>
          </a:xfrm>
          <a:prstGeom prst="rect">
            <a:avLst/>
          </a:prstGeom>
          <a:noFill/>
          <a:ln w="9525">
            <a:noFill/>
            <a:miter lim="800000"/>
            <a:headEnd/>
            <a:tailEnd/>
          </a:ln>
        </p:spPr>
        <p:txBody>
          <a:bodyPr wrap="none">
            <a:spAutoFit/>
          </a:bodyPr>
          <a:lstStyle/>
          <a:p>
            <a:pPr defTabSz="457200"/>
            <a:r>
              <a:rPr lang="en-US" altLang="ja-JP">
                <a:latin typeface="Calibri" pitchFamily="34" charset="0"/>
              </a:rPr>
              <a:t>Inter-Government</a:t>
            </a:r>
            <a:endParaRPr lang="ja-JP" altLang="en-US">
              <a:latin typeface="Calibri" pitchFamily="34" charset="0"/>
            </a:endParaRPr>
          </a:p>
        </p:txBody>
      </p:sp>
      <p:sp>
        <p:nvSpPr>
          <p:cNvPr id="15370" name="テキスト ボックス 57"/>
          <p:cNvSpPr txBox="1">
            <a:spLocks noChangeArrowheads="1"/>
          </p:cNvSpPr>
          <p:nvPr/>
        </p:nvSpPr>
        <p:spPr bwMode="auto">
          <a:xfrm>
            <a:off x="457200" y="3025775"/>
            <a:ext cx="1525588" cy="915988"/>
          </a:xfrm>
          <a:prstGeom prst="rect">
            <a:avLst/>
          </a:prstGeom>
          <a:noFill/>
          <a:ln w="9525">
            <a:noFill/>
            <a:miter lim="800000"/>
            <a:headEnd/>
            <a:tailEnd/>
          </a:ln>
        </p:spPr>
        <p:txBody>
          <a:bodyPr wrap="none">
            <a:spAutoFit/>
          </a:bodyPr>
          <a:lstStyle/>
          <a:p>
            <a:pPr algn="ctr" defTabSz="457200"/>
            <a:r>
              <a:rPr lang="en-US" altLang="ja-JP">
                <a:latin typeface="Calibri" pitchFamily="34" charset="0"/>
              </a:rPr>
              <a:t>General</a:t>
            </a:r>
            <a:r>
              <a:rPr lang="ja-JP" altLang="en-US">
                <a:latin typeface="Calibri" pitchFamily="34" charset="0"/>
              </a:rPr>
              <a:t> </a:t>
            </a:r>
            <a:r>
              <a:rPr lang="en-US" altLang="ja-JP">
                <a:latin typeface="Calibri" pitchFamily="34" charset="0"/>
              </a:rPr>
              <a:t>issues</a:t>
            </a:r>
          </a:p>
          <a:p>
            <a:pPr algn="ctr" defTabSz="457200"/>
            <a:r>
              <a:rPr lang="en-US" altLang="ja-JP">
                <a:latin typeface="Calibri" pitchFamily="34" charset="0"/>
              </a:rPr>
              <a:t>+ desirable </a:t>
            </a:r>
          </a:p>
          <a:p>
            <a:pPr algn="ctr" defTabSz="457200"/>
            <a:r>
              <a:rPr lang="en-US" altLang="ja-JP">
                <a:latin typeface="Calibri" pitchFamily="34" charset="0"/>
              </a:rPr>
              <a:t>features</a:t>
            </a:r>
            <a:endParaRPr lang="ja-JP" altLang="en-US">
              <a:latin typeface="Calibri" pitchFamily="34" charset="0"/>
            </a:endParaRPr>
          </a:p>
        </p:txBody>
      </p:sp>
      <p:sp>
        <p:nvSpPr>
          <p:cNvPr id="15371" name="テキスト ボックス 58"/>
          <p:cNvSpPr txBox="1">
            <a:spLocks noChangeArrowheads="1"/>
          </p:cNvSpPr>
          <p:nvPr/>
        </p:nvSpPr>
        <p:spPr bwMode="auto">
          <a:xfrm>
            <a:off x="504825" y="4800600"/>
            <a:ext cx="1447800" cy="915988"/>
          </a:xfrm>
          <a:prstGeom prst="rect">
            <a:avLst/>
          </a:prstGeom>
          <a:noFill/>
          <a:ln w="9525">
            <a:noFill/>
            <a:miter lim="800000"/>
            <a:headEnd/>
            <a:tailEnd/>
          </a:ln>
        </p:spPr>
        <p:txBody>
          <a:bodyPr wrap="none">
            <a:spAutoFit/>
          </a:bodyPr>
          <a:lstStyle/>
          <a:p>
            <a:pPr algn="ctr" defTabSz="457200"/>
            <a:r>
              <a:rPr lang="en-US" altLang="ja-JP">
                <a:latin typeface="Calibri" pitchFamily="34" charset="0"/>
              </a:rPr>
              <a:t>Technical</a:t>
            </a:r>
          </a:p>
          <a:p>
            <a:pPr algn="ctr" defTabSz="457200"/>
            <a:r>
              <a:rPr lang="en-US" altLang="ja-JP">
                <a:latin typeface="Calibri" pitchFamily="34" charset="0"/>
              </a:rPr>
              <a:t>requirements</a:t>
            </a:r>
          </a:p>
          <a:p>
            <a:pPr algn="ctr" defTabSz="457200"/>
            <a:endParaRPr lang="ja-JP" altLang="en-US">
              <a:latin typeface="Calibri" pitchFamily="34" charset="0"/>
            </a:endParaRPr>
          </a:p>
        </p:txBody>
      </p:sp>
      <p:sp>
        <p:nvSpPr>
          <p:cNvPr id="15372" name="テキスト ボックス 31"/>
          <p:cNvSpPr txBox="1">
            <a:spLocks noChangeArrowheads="1"/>
          </p:cNvSpPr>
          <p:nvPr/>
        </p:nvSpPr>
        <p:spPr bwMode="auto">
          <a:xfrm>
            <a:off x="1111250" y="1114425"/>
            <a:ext cx="1292225" cy="366713"/>
          </a:xfrm>
          <a:prstGeom prst="rect">
            <a:avLst/>
          </a:prstGeom>
          <a:solidFill>
            <a:srgbClr val="CCFFCC"/>
          </a:solidFill>
          <a:ln w="9525">
            <a:noFill/>
            <a:miter lim="800000"/>
            <a:headEnd/>
            <a:tailEnd/>
          </a:ln>
        </p:spPr>
        <p:txBody>
          <a:bodyPr>
            <a:spAutoFit/>
          </a:bodyPr>
          <a:lstStyle/>
          <a:p>
            <a:pPr defTabSz="457200"/>
            <a:r>
              <a:rPr lang="en-US" altLang="ja-JP">
                <a:latin typeface="Calibri" pitchFamily="34" charset="0"/>
              </a:rPr>
              <a:t>Streams </a:t>
            </a:r>
            <a:r>
              <a:rPr lang="en-US" altLang="ja-JP">
                <a:sym typeface="Wingdings" pitchFamily="2" charset="2"/>
              </a:rPr>
              <a:t></a:t>
            </a:r>
            <a:r>
              <a:rPr lang="en-US" altLang="ja-JP">
                <a:latin typeface="Calibri" pitchFamily="34" charset="0"/>
              </a:rPr>
              <a:t> </a:t>
            </a:r>
          </a:p>
        </p:txBody>
      </p:sp>
      <p:sp>
        <p:nvSpPr>
          <p:cNvPr id="15373" name="Rectangle 13"/>
          <p:cNvSpPr>
            <a:spLocks noChangeArrowheads="1"/>
          </p:cNvSpPr>
          <p:nvPr/>
        </p:nvSpPr>
        <p:spPr bwMode="auto">
          <a:xfrm rot="5400000">
            <a:off x="1322388" y="1749425"/>
            <a:ext cx="407987" cy="366713"/>
          </a:xfrm>
          <a:prstGeom prst="rect">
            <a:avLst/>
          </a:prstGeom>
          <a:noFill/>
          <a:ln w="9525">
            <a:noFill/>
            <a:miter lim="800000"/>
            <a:headEnd/>
            <a:tailEnd/>
          </a:ln>
        </p:spPr>
        <p:txBody>
          <a:bodyPr>
            <a:spAutoFit/>
          </a:bodyPr>
          <a:lstStyle/>
          <a:p>
            <a:r>
              <a:rPr lang="en-US" altLang="ja-JP">
                <a:sym typeface="Wingdings" pitchFamily="2" charset="2"/>
              </a:rPr>
              <a:t></a:t>
            </a:r>
            <a:endParaRPr lang="ja-JP" altLang="en-US">
              <a:sym typeface="Wingdings" pitchFamily="2" charset="2"/>
            </a:endParaRPr>
          </a:p>
        </p:txBody>
      </p:sp>
      <p:sp>
        <p:nvSpPr>
          <p:cNvPr id="2" name="正方形/長方形 10"/>
          <p:cNvSpPr>
            <a:spLocks noChangeArrowheads="1"/>
          </p:cNvSpPr>
          <p:nvPr/>
        </p:nvSpPr>
        <p:spPr bwMode="auto">
          <a:xfrm>
            <a:off x="4379913" y="1987550"/>
            <a:ext cx="1768475" cy="4637088"/>
          </a:xfrm>
          <a:prstGeom prst="rect">
            <a:avLst/>
          </a:prstGeom>
          <a:solidFill>
            <a:srgbClr val="F9B67F"/>
          </a:solidFill>
          <a:ln w="9525">
            <a:solidFill>
              <a:schemeClr val="bg1"/>
            </a:solid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a:latin typeface="Calibri" pitchFamily="34" charset="0"/>
                <a:ea typeface="ＭＳ Ｐゴシック" pitchFamily="50" charset="-128"/>
              </a:rPr>
              <a:t>Technical, social, economical, and selection procedural issues on the site consideration.</a:t>
            </a:r>
            <a:endParaRPr lang="ja-JP" altLang="en-US" b="1">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6"/>
          <p:cNvSpPr txBox="1">
            <a:spLocks noChangeArrowheads="1"/>
          </p:cNvSpPr>
          <p:nvPr/>
        </p:nvSpPr>
        <p:spPr bwMode="auto">
          <a:xfrm>
            <a:off x="2322513" y="1387475"/>
            <a:ext cx="1431925" cy="396875"/>
          </a:xfrm>
          <a:prstGeom prst="rect">
            <a:avLst/>
          </a:prstGeom>
          <a:noFill/>
          <a:ln w="9525">
            <a:noFill/>
            <a:miter lim="800000"/>
            <a:headEnd/>
            <a:tailEnd/>
          </a:ln>
        </p:spPr>
        <p:txBody>
          <a:bodyPr wrap="none">
            <a:spAutoFit/>
          </a:bodyPr>
          <a:lstStyle/>
          <a:p>
            <a:pPr defTabSz="457200"/>
            <a:r>
              <a:rPr lang="en-US" altLang="ja-JP" sz="2000">
                <a:latin typeface="Calibri" pitchFamily="34" charset="0"/>
              </a:rPr>
              <a:t>Governance</a:t>
            </a:r>
          </a:p>
        </p:txBody>
      </p:sp>
      <p:sp>
        <p:nvSpPr>
          <p:cNvPr id="16387" name="テキスト ボックス 7"/>
          <p:cNvSpPr txBox="1">
            <a:spLocks noChangeArrowheads="1"/>
          </p:cNvSpPr>
          <p:nvPr/>
        </p:nvSpPr>
        <p:spPr bwMode="auto">
          <a:xfrm>
            <a:off x="4589463" y="1411288"/>
            <a:ext cx="757237" cy="396875"/>
          </a:xfrm>
          <a:prstGeom prst="rect">
            <a:avLst/>
          </a:prstGeom>
          <a:noFill/>
          <a:ln w="9525">
            <a:noFill/>
            <a:miter lim="800000"/>
            <a:headEnd/>
            <a:tailEnd/>
          </a:ln>
        </p:spPr>
        <p:txBody>
          <a:bodyPr wrap="none">
            <a:spAutoFit/>
          </a:bodyPr>
          <a:lstStyle/>
          <a:p>
            <a:pPr defTabSz="457200"/>
            <a:r>
              <a:rPr lang="en-US" altLang="ja-JP" sz="2000">
                <a:latin typeface="Calibri" pitchFamily="34" charset="0"/>
              </a:rPr>
              <a:t>Siting</a:t>
            </a:r>
          </a:p>
        </p:txBody>
      </p:sp>
      <p:sp>
        <p:nvSpPr>
          <p:cNvPr id="16388" name="テキスト ボックス 8"/>
          <p:cNvSpPr txBox="1">
            <a:spLocks noChangeArrowheads="1"/>
          </p:cNvSpPr>
          <p:nvPr/>
        </p:nvSpPr>
        <p:spPr bwMode="auto">
          <a:xfrm>
            <a:off x="6308725" y="1403350"/>
            <a:ext cx="1512888" cy="396875"/>
          </a:xfrm>
          <a:prstGeom prst="rect">
            <a:avLst/>
          </a:prstGeom>
          <a:noFill/>
          <a:ln w="9525">
            <a:noFill/>
            <a:miter lim="800000"/>
            <a:headEnd/>
            <a:tailEnd/>
          </a:ln>
        </p:spPr>
        <p:txBody>
          <a:bodyPr wrap="none">
            <a:spAutoFit/>
          </a:bodyPr>
          <a:lstStyle/>
          <a:p>
            <a:pPr defTabSz="457200"/>
            <a:r>
              <a:rPr lang="en-US" altLang="ja-JP" sz="2000">
                <a:latin typeface="Calibri" pitchFamily="34" charset="0"/>
              </a:rPr>
              <a:t>Construction</a:t>
            </a:r>
          </a:p>
        </p:txBody>
      </p:sp>
      <p:sp>
        <p:nvSpPr>
          <p:cNvPr id="10" name="正方形/長方形 9"/>
          <p:cNvSpPr>
            <a:spLocks noChangeArrowheads="1"/>
          </p:cNvSpPr>
          <p:nvPr/>
        </p:nvSpPr>
        <p:spPr bwMode="auto">
          <a:xfrm>
            <a:off x="2139950" y="1955800"/>
            <a:ext cx="1768475" cy="4657725"/>
          </a:xfrm>
          <a:prstGeom prst="rect">
            <a:avLst/>
          </a:prstGeom>
          <a:solidFill>
            <a:srgbClr val="B3EFF7"/>
          </a:solidFill>
          <a:ln w="9525">
            <a:solidFill>
              <a:srgbClr val="A0BBDC"/>
            </a:solidFill>
            <a:miter lim="800000"/>
            <a:headEnd/>
            <a:tailEnd/>
          </a:ln>
          <a:effectLst>
            <a:outerShdw blurRad="63500" dist="23000" dir="5400000" rotWithShape="0">
              <a:srgbClr val="000000">
                <a:alpha val="34999"/>
              </a:srgbClr>
            </a:outerShdw>
          </a:effectLst>
        </p:spPr>
        <p:txBody>
          <a:bodyPr anchor="ctr"/>
          <a:lstStyle/>
          <a:p>
            <a:pPr algn="ctr" defTabSz="457200">
              <a:defRPr/>
            </a:pPr>
            <a:r>
              <a:rPr lang="en-US" altLang="ja-JP" b="1">
                <a:latin typeface="Calibri" pitchFamily="-110" charset="0"/>
                <a:ea typeface="ＭＳ Ｐゴシック" pitchFamily="-110" charset="-128"/>
              </a:rPr>
              <a:t>High-level organization and its connection to participating parties.</a:t>
            </a:r>
            <a:endParaRPr lang="ja-JP" altLang="en-US" b="1">
              <a:latin typeface="Calibri" pitchFamily="-110" charset="0"/>
              <a:ea typeface="ＭＳ Ｐゴシック" pitchFamily="-110" charset="-128"/>
            </a:endParaRPr>
          </a:p>
        </p:txBody>
      </p:sp>
      <p:sp>
        <p:nvSpPr>
          <p:cNvPr id="11" name="正方形/長方形 10"/>
          <p:cNvSpPr>
            <a:spLocks noChangeArrowheads="1"/>
          </p:cNvSpPr>
          <p:nvPr/>
        </p:nvSpPr>
        <p:spPr bwMode="auto">
          <a:xfrm>
            <a:off x="6316663" y="1978025"/>
            <a:ext cx="1768475" cy="4649788"/>
          </a:xfrm>
          <a:prstGeom prst="rect">
            <a:avLst/>
          </a:prstGeom>
          <a:solidFill>
            <a:srgbClr val="79FFB6"/>
          </a:solidFill>
          <a:ln w="9525">
            <a:solidFill>
              <a:schemeClr val="bg1"/>
            </a:solid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a:latin typeface="Calibri" pitchFamily="34" charset="0"/>
                <a:ea typeface="ＭＳ Ｐゴシック" pitchFamily="50" charset="-128"/>
              </a:rPr>
              <a:t>Technical aspects of construction of the accelerator and detectors.</a:t>
            </a:r>
            <a:endParaRPr lang="ja-JP" altLang="en-US" b="1">
              <a:latin typeface="Calibri" pitchFamily="34" charset="0"/>
              <a:ea typeface="ＭＳ Ｐゴシック" pitchFamily="50" charset="-128"/>
            </a:endParaRPr>
          </a:p>
        </p:txBody>
      </p:sp>
      <p:sp>
        <p:nvSpPr>
          <p:cNvPr id="16391" name="テキスト ボックス 31"/>
          <p:cNvSpPr txBox="1">
            <a:spLocks noChangeArrowheads="1"/>
          </p:cNvSpPr>
          <p:nvPr/>
        </p:nvSpPr>
        <p:spPr bwMode="auto">
          <a:xfrm>
            <a:off x="0" y="1735138"/>
            <a:ext cx="1590675" cy="366712"/>
          </a:xfrm>
          <a:prstGeom prst="rect">
            <a:avLst/>
          </a:prstGeom>
          <a:solidFill>
            <a:srgbClr val="99CCFF"/>
          </a:solidFill>
          <a:ln w="9525">
            <a:noFill/>
            <a:miter lim="800000"/>
            <a:headEnd/>
            <a:tailEnd/>
          </a:ln>
        </p:spPr>
        <p:txBody>
          <a:bodyPr>
            <a:spAutoFit/>
          </a:bodyPr>
          <a:lstStyle/>
          <a:p>
            <a:pPr defTabSz="457200"/>
            <a:r>
              <a:rPr lang="en-US" altLang="ja-JP">
                <a:latin typeface="Calibri" pitchFamily="34" charset="0"/>
              </a:rPr>
              <a:t>View points</a:t>
            </a:r>
            <a:endParaRPr lang="ja-JP" altLang="en-US">
              <a:latin typeface="Calibri" pitchFamily="34" charset="0"/>
            </a:endParaRPr>
          </a:p>
        </p:txBody>
      </p:sp>
      <p:sp>
        <p:nvSpPr>
          <p:cNvPr id="16392" name="テキスト ボックス 56"/>
          <p:cNvSpPr txBox="1">
            <a:spLocks noChangeArrowheads="1"/>
          </p:cNvSpPr>
          <p:nvPr/>
        </p:nvSpPr>
        <p:spPr bwMode="auto">
          <a:xfrm>
            <a:off x="74613" y="2239963"/>
            <a:ext cx="1878012" cy="366712"/>
          </a:xfrm>
          <a:prstGeom prst="rect">
            <a:avLst/>
          </a:prstGeom>
          <a:noFill/>
          <a:ln w="9525">
            <a:noFill/>
            <a:miter lim="800000"/>
            <a:headEnd/>
            <a:tailEnd/>
          </a:ln>
        </p:spPr>
        <p:txBody>
          <a:bodyPr wrap="none">
            <a:spAutoFit/>
          </a:bodyPr>
          <a:lstStyle/>
          <a:p>
            <a:pPr defTabSz="457200"/>
            <a:r>
              <a:rPr lang="en-US" altLang="ja-JP">
                <a:latin typeface="Calibri" pitchFamily="34" charset="0"/>
              </a:rPr>
              <a:t>Inter-Government</a:t>
            </a:r>
            <a:endParaRPr lang="ja-JP" altLang="en-US">
              <a:latin typeface="Calibri" pitchFamily="34" charset="0"/>
            </a:endParaRPr>
          </a:p>
        </p:txBody>
      </p:sp>
      <p:sp>
        <p:nvSpPr>
          <p:cNvPr id="16393" name="テキスト ボックス 57"/>
          <p:cNvSpPr txBox="1">
            <a:spLocks noChangeArrowheads="1"/>
          </p:cNvSpPr>
          <p:nvPr/>
        </p:nvSpPr>
        <p:spPr bwMode="auto">
          <a:xfrm>
            <a:off x="290513" y="3006725"/>
            <a:ext cx="1525587" cy="915988"/>
          </a:xfrm>
          <a:prstGeom prst="rect">
            <a:avLst/>
          </a:prstGeom>
          <a:noFill/>
          <a:ln w="9525">
            <a:noFill/>
            <a:miter lim="800000"/>
            <a:headEnd/>
            <a:tailEnd/>
          </a:ln>
        </p:spPr>
        <p:txBody>
          <a:bodyPr wrap="none">
            <a:spAutoFit/>
          </a:bodyPr>
          <a:lstStyle/>
          <a:p>
            <a:pPr algn="ctr" defTabSz="457200"/>
            <a:r>
              <a:rPr lang="en-US" altLang="ja-JP">
                <a:latin typeface="Calibri" pitchFamily="34" charset="0"/>
              </a:rPr>
              <a:t>General</a:t>
            </a:r>
            <a:r>
              <a:rPr lang="ja-JP" altLang="en-US">
                <a:latin typeface="Calibri" pitchFamily="34" charset="0"/>
              </a:rPr>
              <a:t> </a:t>
            </a:r>
            <a:r>
              <a:rPr lang="en-US" altLang="ja-JP">
                <a:latin typeface="Calibri" pitchFamily="34" charset="0"/>
              </a:rPr>
              <a:t>issues</a:t>
            </a:r>
          </a:p>
          <a:p>
            <a:pPr algn="ctr" defTabSz="457200"/>
            <a:r>
              <a:rPr lang="en-US" altLang="ja-JP">
                <a:latin typeface="Calibri" pitchFamily="34" charset="0"/>
              </a:rPr>
              <a:t>+ desirable </a:t>
            </a:r>
          </a:p>
          <a:p>
            <a:pPr algn="ctr" defTabSz="457200"/>
            <a:r>
              <a:rPr lang="en-US" altLang="ja-JP">
                <a:latin typeface="Calibri" pitchFamily="34" charset="0"/>
              </a:rPr>
              <a:t>features</a:t>
            </a:r>
            <a:endParaRPr lang="ja-JP" altLang="en-US">
              <a:latin typeface="Calibri" pitchFamily="34" charset="0"/>
            </a:endParaRPr>
          </a:p>
        </p:txBody>
      </p:sp>
      <p:sp>
        <p:nvSpPr>
          <p:cNvPr id="16394" name="テキスト ボックス 58"/>
          <p:cNvSpPr txBox="1">
            <a:spLocks noChangeArrowheads="1"/>
          </p:cNvSpPr>
          <p:nvPr/>
        </p:nvSpPr>
        <p:spPr bwMode="auto">
          <a:xfrm>
            <a:off x="338138" y="4781550"/>
            <a:ext cx="1447800" cy="915988"/>
          </a:xfrm>
          <a:prstGeom prst="rect">
            <a:avLst/>
          </a:prstGeom>
          <a:noFill/>
          <a:ln w="9525">
            <a:noFill/>
            <a:miter lim="800000"/>
            <a:headEnd/>
            <a:tailEnd/>
          </a:ln>
        </p:spPr>
        <p:txBody>
          <a:bodyPr wrap="none">
            <a:spAutoFit/>
          </a:bodyPr>
          <a:lstStyle/>
          <a:p>
            <a:pPr algn="ctr" defTabSz="457200"/>
            <a:r>
              <a:rPr lang="en-US" altLang="ja-JP">
                <a:latin typeface="Calibri" pitchFamily="34" charset="0"/>
              </a:rPr>
              <a:t>Technical</a:t>
            </a:r>
          </a:p>
          <a:p>
            <a:pPr algn="ctr" defTabSz="457200"/>
            <a:r>
              <a:rPr lang="en-US" altLang="ja-JP">
                <a:latin typeface="Calibri" pitchFamily="34" charset="0"/>
              </a:rPr>
              <a:t>requirements</a:t>
            </a:r>
          </a:p>
          <a:p>
            <a:pPr algn="ctr" defTabSz="457200"/>
            <a:endParaRPr lang="ja-JP" altLang="en-US">
              <a:latin typeface="Calibri" pitchFamily="34" charset="0"/>
            </a:endParaRPr>
          </a:p>
        </p:txBody>
      </p:sp>
      <p:sp>
        <p:nvSpPr>
          <p:cNvPr id="16395" name="テキスト ボックス 31"/>
          <p:cNvSpPr txBox="1">
            <a:spLocks noChangeArrowheads="1"/>
          </p:cNvSpPr>
          <p:nvPr/>
        </p:nvSpPr>
        <p:spPr bwMode="auto">
          <a:xfrm>
            <a:off x="944563" y="1095375"/>
            <a:ext cx="1292225" cy="366713"/>
          </a:xfrm>
          <a:prstGeom prst="rect">
            <a:avLst/>
          </a:prstGeom>
          <a:solidFill>
            <a:srgbClr val="CCFFCC"/>
          </a:solidFill>
          <a:ln w="9525">
            <a:noFill/>
            <a:miter lim="800000"/>
            <a:headEnd/>
            <a:tailEnd/>
          </a:ln>
        </p:spPr>
        <p:txBody>
          <a:bodyPr>
            <a:spAutoFit/>
          </a:bodyPr>
          <a:lstStyle/>
          <a:p>
            <a:pPr defTabSz="457200"/>
            <a:r>
              <a:rPr lang="en-US" altLang="ja-JP">
                <a:latin typeface="Calibri" pitchFamily="34" charset="0"/>
              </a:rPr>
              <a:t>Streams </a:t>
            </a:r>
            <a:r>
              <a:rPr lang="en-US" altLang="ja-JP">
                <a:sym typeface="Wingdings" pitchFamily="2" charset="2"/>
              </a:rPr>
              <a:t></a:t>
            </a:r>
            <a:r>
              <a:rPr lang="en-US" altLang="ja-JP">
                <a:latin typeface="Calibri" pitchFamily="34" charset="0"/>
              </a:rPr>
              <a:t> </a:t>
            </a:r>
          </a:p>
        </p:txBody>
      </p:sp>
      <p:sp>
        <p:nvSpPr>
          <p:cNvPr id="16396" name="Rectangle 14"/>
          <p:cNvSpPr>
            <a:spLocks noChangeArrowheads="1"/>
          </p:cNvSpPr>
          <p:nvPr/>
        </p:nvSpPr>
        <p:spPr bwMode="auto">
          <a:xfrm rot="5400000">
            <a:off x="1155700" y="1730376"/>
            <a:ext cx="407987" cy="366712"/>
          </a:xfrm>
          <a:prstGeom prst="rect">
            <a:avLst/>
          </a:prstGeom>
          <a:noFill/>
          <a:ln w="9525">
            <a:noFill/>
            <a:miter lim="800000"/>
            <a:headEnd/>
            <a:tailEnd/>
          </a:ln>
        </p:spPr>
        <p:txBody>
          <a:bodyPr>
            <a:spAutoFit/>
          </a:bodyPr>
          <a:lstStyle/>
          <a:p>
            <a:r>
              <a:rPr lang="en-US" altLang="ja-JP">
                <a:sym typeface="Wingdings" pitchFamily="2" charset="2"/>
              </a:rPr>
              <a:t></a:t>
            </a:r>
            <a:endParaRPr lang="ja-JP" altLang="en-US">
              <a:sym typeface="Wingdings" pitchFamily="2" charset="2"/>
            </a:endParaRPr>
          </a:p>
        </p:txBody>
      </p:sp>
      <p:sp>
        <p:nvSpPr>
          <p:cNvPr id="2" name="正方形/長方形 10"/>
          <p:cNvSpPr>
            <a:spLocks noChangeArrowheads="1"/>
          </p:cNvSpPr>
          <p:nvPr/>
        </p:nvSpPr>
        <p:spPr bwMode="auto">
          <a:xfrm>
            <a:off x="4213225" y="1968500"/>
            <a:ext cx="1768475" cy="4637088"/>
          </a:xfrm>
          <a:prstGeom prst="rect">
            <a:avLst/>
          </a:prstGeom>
          <a:solidFill>
            <a:srgbClr val="F9B67F"/>
          </a:solidFill>
          <a:ln w="9525">
            <a:solidFill>
              <a:schemeClr val="bg1"/>
            </a:solid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a:latin typeface="Calibri" pitchFamily="34" charset="0"/>
                <a:ea typeface="ＭＳ Ｐゴシック" pitchFamily="50" charset="-128"/>
              </a:rPr>
              <a:t>Technical, social, economical, and selection procedural issues on the site consideration.</a:t>
            </a:r>
            <a:endParaRPr lang="ja-JP" altLang="en-US" b="1">
              <a:latin typeface="Calibri" pitchFamily="34" charset="0"/>
              <a:ea typeface="ＭＳ Ｐゴシック" pitchFamily="50" charset="-128"/>
            </a:endParaRPr>
          </a:p>
        </p:txBody>
      </p:sp>
      <p:sp>
        <p:nvSpPr>
          <p:cNvPr id="13" name="正方形/長方形 12"/>
          <p:cNvSpPr>
            <a:spLocks noChangeArrowheads="1"/>
          </p:cNvSpPr>
          <p:nvPr/>
        </p:nvSpPr>
        <p:spPr bwMode="auto">
          <a:xfrm>
            <a:off x="2054225" y="2005013"/>
            <a:ext cx="6292850" cy="654050"/>
          </a:xfrm>
          <a:prstGeom prst="rect">
            <a:avLst/>
          </a:prstGeom>
          <a:solidFill>
            <a:srgbClr val="7575FF">
              <a:alpha val="34000"/>
            </a:srgbClr>
          </a:solidFill>
          <a:ln w="38100">
            <a:noFill/>
            <a:miter lim="800000"/>
            <a:headEnd/>
            <a:tailEnd/>
          </a:ln>
          <a:effectLst>
            <a:outerShdw dist="23000" dir="5400000" rotWithShape="0">
              <a:srgbClr val="000000">
                <a:alpha val="34998"/>
              </a:srgbClr>
            </a:outerShdw>
          </a:effectLst>
        </p:spPr>
        <p:txBody>
          <a:bodyPr anchor="ctr"/>
          <a:lstStyle/>
          <a:p>
            <a:pPr algn="ctr" defTabSz="457200">
              <a:defRPr/>
            </a:pPr>
            <a:endParaRPr lang="ja-JP" altLang="en-US">
              <a:solidFill>
                <a:srgbClr val="FFFFFF"/>
              </a:solidFill>
              <a:latin typeface="Calibri" pitchFamily="-110" charset="0"/>
              <a:ea typeface="ＭＳ Ｐゴシック" pitchFamily="-110" charset="-128"/>
            </a:endParaRPr>
          </a:p>
        </p:txBody>
      </p:sp>
      <p:sp>
        <p:nvSpPr>
          <p:cNvPr id="47" name="正方形/長方形 46"/>
          <p:cNvSpPr>
            <a:spLocks noChangeArrowheads="1"/>
          </p:cNvSpPr>
          <p:nvPr/>
        </p:nvSpPr>
        <p:spPr bwMode="auto">
          <a:xfrm>
            <a:off x="2132013" y="2774950"/>
            <a:ext cx="6096000" cy="387350"/>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IL-0</a:t>
            </a:r>
          </a:p>
        </p:txBody>
      </p:sp>
      <p:sp>
        <p:nvSpPr>
          <p:cNvPr id="42" name="正方形/長方形 41"/>
          <p:cNvSpPr>
            <a:spLocks noChangeArrowheads="1"/>
          </p:cNvSpPr>
          <p:nvPr/>
        </p:nvSpPr>
        <p:spPr bwMode="auto">
          <a:xfrm>
            <a:off x="2160588" y="3257550"/>
            <a:ext cx="1857375"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IL-1, GD-0</a:t>
            </a:r>
          </a:p>
        </p:txBody>
      </p:sp>
      <p:sp>
        <p:nvSpPr>
          <p:cNvPr id="4" name="正方形/長方形 41"/>
          <p:cNvSpPr>
            <a:spLocks noChangeArrowheads="1"/>
          </p:cNvSpPr>
          <p:nvPr/>
        </p:nvSpPr>
        <p:spPr bwMode="auto">
          <a:xfrm>
            <a:off x="4225925" y="3275013"/>
            <a:ext cx="1857375"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RD-2</a:t>
            </a:r>
          </a:p>
        </p:txBody>
      </p:sp>
      <p:sp>
        <p:nvSpPr>
          <p:cNvPr id="5" name="正方形/長方形 41"/>
          <p:cNvSpPr>
            <a:spLocks noChangeArrowheads="1"/>
          </p:cNvSpPr>
          <p:nvPr/>
        </p:nvSpPr>
        <p:spPr bwMode="auto">
          <a:xfrm>
            <a:off x="2160588" y="3689350"/>
            <a:ext cx="3941762"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IL-2</a:t>
            </a:r>
          </a:p>
        </p:txBody>
      </p:sp>
      <p:sp>
        <p:nvSpPr>
          <p:cNvPr id="6" name="正方形/長方形 41"/>
          <p:cNvSpPr>
            <a:spLocks noChangeArrowheads="1"/>
          </p:cNvSpPr>
          <p:nvPr/>
        </p:nvSpPr>
        <p:spPr bwMode="auto">
          <a:xfrm>
            <a:off x="4244975" y="4246563"/>
            <a:ext cx="3941763"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GD-1</a:t>
            </a:r>
          </a:p>
        </p:txBody>
      </p:sp>
      <p:sp>
        <p:nvSpPr>
          <p:cNvPr id="7" name="正方形/長方形 41"/>
          <p:cNvSpPr>
            <a:spLocks noChangeArrowheads="1"/>
          </p:cNvSpPr>
          <p:nvPr/>
        </p:nvSpPr>
        <p:spPr bwMode="auto">
          <a:xfrm>
            <a:off x="2149475" y="4659313"/>
            <a:ext cx="1857375"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GD-2</a:t>
            </a:r>
          </a:p>
        </p:txBody>
      </p:sp>
      <p:sp>
        <p:nvSpPr>
          <p:cNvPr id="8" name="正方形/長方形 41"/>
          <p:cNvSpPr>
            <a:spLocks noChangeArrowheads="1"/>
          </p:cNvSpPr>
          <p:nvPr/>
        </p:nvSpPr>
        <p:spPr bwMode="auto">
          <a:xfrm>
            <a:off x="6348413" y="4649788"/>
            <a:ext cx="1857375"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GD-2</a:t>
            </a:r>
          </a:p>
        </p:txBody>
      </p:sp>
      <p:sp>
        <p:nvSpPr>
          <p:cNvPr id="9" name="正方形/長方形 41"/>
          <p:cNvSpPr>
            <a:spLocks noChangeArrowheads="1"/>
          </p:cNvSpPr>
          <p:nvPr/>
        </p:nvSpPr>
        <p:spPr bwMode="auto">
          <a:xfrm>
            <a:off x="4233863" y="5054600"/>
            <a:ext cx="3941762"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GD-3</a:t>
            </a:r>
          </a:p>
        </p:txBody>
      </p:sp>
      <p:sp>
        <p:nvSpPr>
          <p:cNvPr id="12" name="正方形/長方形 41"/>
          <p:cNvSpPr>
            <a:spLocks noChangeArrowheads="1"/>
          </p:cNvSpPr>
          <p:nvPr/>
        </p:nvSpPr>
        <p:spPr bwMode="auto">
          <a:xfrm>
            <a:off x="4224338" y="5446713"/>
            <a:ext cx="3941762"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GD-4,5,6</a:t>
            </a:r>
          </a:p>
        </p:txBody>
      </p:sp>
      <p:sp>
        <p:nvSpPr>
          <p:cNvPr id="14" name="正方形/長方形 41"/>
          <p:cNvSpPr>
            <a:spLocks noChangeArrowheads="1"/>
          </p:cNvSpPr>
          <p:nvPr/>
        </p:nvSpPr>
        <p:spPr bwMode="auto">
          <a:xfrm>
            <a:off x="4243388" y="6243638"/>
            <a:ext cx="3941762"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RD-3,4,5</a:t>
            </a:r>
          </a:p>
        </p:txBody>
      </p:sp>
      <p:sp>
        <p:nvSpPr>
          <p:cNvPr id="15" name="正方形/長方形 41"/>
          <p:cNvSpPr>
            <a:spLocks noChangeArrowheads="1"/>
          </p:cNvSpPr>
          <p:nvPr/>
        </p:nvSpPr>
        <p:spPr bwMode="auto">
          <a:xfrm>
            <a:off x="2136775" y="5856288"/>
            <a:ext cx="1857375"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RD-1</a:t>
            </a:r>
          </a:p>
        </p:txBody>
      </p:sp>
      <p:sp>
        <p:nvSpPr>
          <p:cNvPr id="16" name="正方形/長方形 41"/>
          <p:cNvSpPr>
            <a:spLocks noChangeArrowheads="1"/>
          </p:cNvSpPr>
          <p:nvPr/>
        </p:nvSpPr>
        <p:spPr bwMode="auto">
          <a:xfrm>
            <a:off x="6275388" y="5846763"/>
            <a:ext cx="1857375" cy="339725"/>
          </a:xfrm>
          <a:prstGeom prst="rect">
            <a:avLst/>
          </a:prstGeom>
          <a:solidFill>
            <a:srgbClr val="FFFF99">
              <a:alpha val="50196"/>
            </a:srgbClr>
          </a:solidFill>
          <a:ln w="9525">
            <a:noFill/>
            <a:miter lim="800000"/>
            <a:headEnd/>
            <a:tailEnd/>
          </a:ln>
          <a:effectLst>
            <a:outerShdw dist="23000" dir="5400000" rotWithShape="0">
              <a:srgbClr val="000000">
                <a:alpha val="34998"/>
              </a:srgbClr>
            </a:outerShdw>
          </a:effectLst>
        </p:spPr>
        <p:txBody>
          <a:bodyPr anchor="ctr"/>
          <a:lstStyle/>
          <a:p>
            <a:pPr algn="ctr" defTabSz="457200">
              <a:defRPr/>
            </a:pPr>
            <a:r>
              <a:rPr lang="en-US" altLang="ja-JP" b="1" dirty="0">
                <a:solidFill>
                  <a:srgbClr val="0000FF"/>
                </a:solidFill>
                <a:effectLst>
                  <a:outerShdw blurRad="38100" dist="38100" dir="2700000" algn="tl">
                    <a:srgbClr val="000000">
                      <a:alpha val="43137"/>
                    </a:srgbClr>
                  </a:outerShdw>
                </a:effectLst>
                <a:latin typeface="Calibri" pitchFamily="34" charset="0"/>
                <a:ea typeface="ＭＳ Ｐゴシック" pitchFamily="50" charset="-128"/>
              </a:rPr>
              <a:t>RD-1</a:t>
            </a:r>
          </a:p>
        </p:txBody>
      </p:sp>
      <p:sp>
        <p:nvSpPr>
          <p:cNvPr id="61" name="正方形/長方形 60"/>
          <p:cNvSpPr>
            <a:spLocks noChangeArrowheads="1"/>
          </p:cNvSpPr>
          <p:nvPr/>
        </p:nvSpPr>
        <p:spPr bwMode="auto">
          <a:xfrm>
            <a:off x="2025650" y="2730500"/>
            <a:ext cx="6302375" cy="1358900"/>
          </a:xfrm>
          <a:prstGeom prst="rect">
            <a:avLst/>
          </a:prstGeom>
          <a:noFill/>
          <a:ln w="38100">
            <a:solidFill>
              <a:srgbClr val="77933C"/>
            </a:solid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ja-JP" altLang="en-US">
              <a:solidFill>
                <a:srgbClr val="FFFFFF"/>
              </a:solidFill>
              <a:latin typeface="Calibri" pitchFamily="-110" charset="0"/>
              <a:ea typeface="ＭＳ Ｐゴシック" pitchFamily="-110" charset="-128"/>
            </a:endParaRPr>
          </a:p>
        </p:txBody>
      </p:sp>
      <p:sp>
        <p:nvSpPr>
          <p:cNvPr id="17" name="正方形/長方形 60"/>
          <p:cNvSpPr>
            <a:spLocks noChangeArrowheads="1"/>
          </p:cNvSpPr>
          <p:nvPr/>
        </p:nvSpPr>
        <p:spPr bwMode="auto">
          <a:xfrm>
            <a:off x="2005013" y="4195763"/>
            <a:ext cx="6302375" cy="2479675"/>
          </a:xfrm>
          <a:prstGeom prst="rect">
            <a:avLst/>
          </a:prstGeom>
          <a:noFill/>
          <a:ln w="38100">
            <a:solidFill>
              <a:srgbClr val="77933C"/>
            </a:solid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ja-JP" altLang="en-US">
              <a:solidFill>
                <a:srgbClr val="FFFFFF"/>
              </a:solidFill>
              <a:latin typeface="Calibri" pitchFamily="-110" charset="0"/>
              <a:ea typeface="ＭＳ Ｐゴシック" pitchFamily="-110" charset="-128"/>
            </a:endParaRPr>
          </a:p>
        </p:txBody>
      </p:sp>
      <p:sp>
        <p:nvSpPr>
          <p:cNvPr id="31" name="タイトル 1"/>
          <p:cNvSpPr txBox="1">
            <a:spLocks/>
          </p:cNvSpPr>
          <p:nvPr/>
        </p:nvSpPr>
        <p:spPr>
          <a:xfrm>
            <a:off x="71438" y="214313"/>
            <a:ext cx="9001125" cy="720725"/>
          </a:xfrm>
          <a:prstGeom prst="rect">
            <a:avLst/>
          </a:prstGeom>
        </p:spPr>
        <p:txBody>
          <a:bodyPr anchor="ctr">
            <a:normAutofit fontScale="90000" lnSpcReduction="20000"/>
          </a:bodyPr>
          <a:lstStyle/>
          <a:p>
            <a:pPr algn="ctr" fontAlgn="auto">
              <a:spcAft>
                <a:spcPts val="0"/>
              </a:spcAft>
              <a:defRPr/>
            </a:pPr>
            <a:r>
              <a:rPr kumimoji="1" lang="en-US" altLang="ja-JP" sz="2800" dirty="0">
                <a:latin typeface="+mj-lt"/>
                <a:ea typeface="+mj-ea"/>
                <a:cs typeface="+mj-cs"/>
              </a:rPr>
              <a:t>How we organize this work-2</a:t>
            </a:r>
            <a:br>
              <a:rPr kumimoji="1" lang="en-US" altLang="ja-JP" sz="2800" dirty="0">
                <a:latin typeface="+mj-lt"/>
                <a:ea typeface="+mj-ea"/>
                <a:cs typeface="+mj-cs"/>
              </a:rPr>
            </a:br>
            <a:r>
              <a:rPr kumimoji="1" lang="en-US" altLang="ja-JP" sz="2800" dirty="0">
                <a:latin typeface="+mj-lt"/>
                <a:ea typeface="+mj-ea"/>
                <a:cs typeface="+mj-cs"/>
              </a:rPr>
              <a:t> – Work Packages along Three Streams –</a:t>
            </a:r>
            <a:endParaRPr kumimoji="1" lang="ja-JP" altLang="en-US" sz="2800" dirty="0">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テキスト ボックス 4"/>
          <p:cNvSpPr txBox="1">
            <a:spLocks noChangeArrowheads="1"/>
          </p:cNvSpPr>
          <p:nvPr/>
        </p:nvSpPr>
        <p:spPr bwMode="auto">
          <a:xfrm>
            <a:off x="2500313" y="214313"/>
            <a:ext cx="4440237" cy="1323975"/>
          </a:xfrm>
          <a:prstGeom prst="rect">
            <a:avLst/>
          </a:prstGeom>
          <a:noFill/>
          <a:ln w="9525">
            <a:noFill/>
            <a:miter lim="800000"/>
            <a:headEnd/>
            <a:tailEnd/>
          </a:ln>
        </p:spPr>
        <p:txBody>
          <a:bodyPr wrap="none">
            <a:spAutoFit/>
          </a:bodyPr>
          <a:lstStyle/>
          <a:p>
            <a:r>
              <a:rPr kumimoji="1" lang="en-US" altLang="ja-JP" sz="2000">
                <a:solidFill>
                  <a:srgbClr val="6600CC"/>
                </a:solidFill>
              </a:rPr>
              <a:t>ILSCS Sub-WG member:</a:t>
            </a:r>
          </a:p>
          <a:p>
            <a:r>
              <a:rPr kumimoji="1" lang="en-US" altLang="ja-JP" sz="2000">
                <a:solidFill>
                  <a:srgbClr val="6600CC"/>
                </a:solidFill>
              </a:rPr>
              <a:t>	P Oddone (Fermi)</a:t>
            </a:r>
          </a:p>
          <a:p>
            <a:r>
              <a:rPr kumimoji="1" lang="en-US" altLang="ja-JP" sz="2000">
                <a:solidFill>
                  <a:srgbClr val="6600CC"/>
                </a:solidFill>
              </a:rPr>
              <a:t>	A Wagner </a:t>
            </a:r>
            <a:r>
              <a:rPr kumimoji="1" lang="en-US" altLang="ja-JP" sz="2000">
                <a:solidFill>
                  <a:srgbClr val="6600CC"/>
                </a:solidFill>
                <a:sym typeface="Wingdings" pitchFamily="2" charset="2"/>
              </a:rPr>
              <a:t> J Minch (DESY)</a:t>
            </a:r>
          </a:p>
          <a:p>
            <a:r>
              <a:rPr kumimoji="1" lang="en-US" altLang="ja-JP" sz="2000">
                <a:solidFill>
                  <a:srgbClr val="6600CC"/>
                </a:solidFill>
                <a:sym typeface="Wingdings" pitchFamily="2" charset="2"/>
              </a:rPr>
              <a:t>	A S (KEK)</a:t>
            </a:r>
            <a:endParaRPr kumimoji="1" lang="ja-JP" altLang="en-US" sz="2000">
              <a:solidFill>
                <a:srgbClr val="6600CC"/>
              </a:solidFill>
            </a:endParaRPr>
          </a:p>
        </p:txBody>
      </p:sp>
      <p:grpSp>
        <p:nvGrpSpPr>
          <p:cNvPr id="2" name="グループ化 26"/>
          <p:cNvGrpSpPr>
            <a:grpSpLocks/>
          </p:cNvGrpSpPr>
          <p:nvPr/>
        </p:nvGrpSpPr>
        <p:grpSpPr bwMode="auto">
          <a:xfrm>
            <a:off x="6929438" y="304800"/>
            <a:ext cx="1303337" cy="1143000"/>
            <a:chOff x="6929438" y="304800"/>
            <a:chExt cx="1303337" cy="1143000"/>
          </a:xfrm>
        </p:grpSpPr>
        <p:sp>
          <p:nvSpPr>
            <p:cNvPr id="6" name="右中かっこ 5"/>
            <p:cNvSpPr/>
            <p:nvPr/>
          </p:nvSpPr>
          <p:spPr>
            <a:xfrm>
              <a:off x="6929438" y="304800"/>
              <a:ext cx="428625" cy="1143000"/>
            </a:xfrm>
            <a:prstGeom prst="rightBrace">
              <a:avLst/>
            </a:prstGeom>
            <a:ln w="28575">
              <a:solidFill>
                <a:srgbClr val="66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ja-JP" altLang="en-US"/>
            </a:p>
          </p:txBody>
        </p:sp>
        <p:sp>
          <p:nvSpPr>
            <p:cNvPr id="42007" name="テキスト ボックス 6"/>
            <p:cNvSpPr txBox="1">
              <a:spLocks noChangeArrowheads="1"/>
            </p:cNvSpPr>
            <p:nvPr/>
          </p:nvSpPr>
          <p:spPr bwMode="auto">
            <a:xfrm>
              <a:off x="7429500" y="614363"/>
              <a:ext cx="803275" cy="523875"/>
            </a:xfrm>
            <a:prstGeom prst="rect">
              <a:avLst/>
            </a:prstGeom>
            <a:noFill/>
            <a:ln w="9525">
              <a:noFill/>
              <a:miter lim="800000"/>
              <a:headEnd/>
              <a:tailEnd/>
            </a:ln>
          </p:spPr>
          <p:txBody>
            <a:bodyPr wrap="none">
              <a:spAutoFit/>
            </a:bodyPr>
            <a:lstStyle/>
            <a:p>
              <a:r>
                <a:rPr kumimoji="1" lang="en-US" altLang="ja-JP" sz="2800">
                  <a:solidFill>
                    <a:srgbClr val="FF0000"/>
                  </a:solidFill>
                </a:rPr>
                <a:t>4 %</a:t>
              </a:r>
              <a:endParaRPr kumimoji="1" lang="ja-JP" altLang="en-US" sz="2800">
                <a:solidFill>
                  <a:srgbClr val="FF0000"/>
                </a:solidFill>
              </a:endParaRPr>
            </a:p>
          </p:txBody>
        </p:sp>
      </p:grpSp>
      <p:grpSp>
        <p:nvGrpSpPr>
          <p:cNvPr id="3" name="グループ化 19"/>
          <p:cNvGrpSpPr>
            <a:grpSpLocks/>
          </p:cNvGrpSpPr>
          <p:nvPr/>
        </p:nvGrpSpPr>
        <p:grpSpPr bwMode="auto">
          <a:xfrm>
            <a:off x="1857375" y="5715000"/>
            <a:ext cx="5429250" cy="1143000"/>
            <a:chOff x="1857346" y="5715016"/>
            <a:chExt cx="5429288" cy="1142984"/>
          </a:xfrm>
        </p:grpSpPr>
        <p:sp>
          <p:nvSpPr>
            <p:cNvPr id="41998" name="テキスト ボックス 7"/>
            <p:cNvSpPr txBox="1">
              <a:spLocks noChangeArrowheads="1"/>
            </p:cNvSpPr>
            <p:nvPr/>
          </p:nvSpPr>
          <p:spPr bwMode="auto">
            <a:xfrm>
              <a:off x="3071802" y="5715016"/>
              <a:ext cx="2903359" cy="830997"/>
            </a:xfrm>
            <a:prstGeom prst="rect">
              <a:avLst/>
            </a:prstGeom>
            <a:noFill/>
            <a:ln w="9525">
              <a:noFill/>
              <a:miter lim="800000"/>
              <a:headEnd/>
              <a:tailEnd/>
            </a:ln>
          </p:spPr>
          <p:txBody>
            <a:bodyPr wrap="none">
              <a:spAutoFit/>
            </a:bodyPr>
            <a:lstStyle/>
            <a:p>
              <a:pPr algn="ctr"/>
              <a:r>
                <a:rPr kumimoji="1" lang="en-US" altLang="ja-JP" sz="2400" b="1"/>
                <a:t>Dark Side Soldiers</a:t>
              </a:r>
            </a:p>
            <a:p>
              <a:pPr algn="ctr"/>
              <a:r>
                <a:rPr kumimoji="1" lang="en-US" altLang="ja-JP" sz="2400" b="1"/>
                <a:t>96 %</a:t>
              </a:r>
            </a:p>
          </p:txBody>
        </p:sp>
        <p:grpSp>
          <p:nvGrpSpPr>
            <p:cNvPr id="4" name="グループ化 15"/>
            <p:cNvGrpSpPr>
              <a:grpSpLocks/>
            </p:cNvGrpSpPr>
            <p:nvPr/>
          </p:nvGrpSpPr>
          <p:grpSpPr bwMode="auto">
            <a:xfrm>
              <a:off x="6072188" y="5786454"/>
              <a:ext cx="1214446" cy="1071546"/>
              <a:chOff x="6072198" y="5786454"/>
              <a:chExt cx="1214446" cy="1071546"/>
            </a:xfrm>
          </p:grpSpPr>
          <p:pic>
            <p:nvPicPr>
              <p:cNvPr id="42004" name="図 10" descr="KagemushaCover.jpg"/>
              <p:cNvPicPr>
                <a:picLocks noChangeAspect="1"/>
              </p:cNvPicPr>
              <p:nvPr/>
            </p:nvPicPr>
            <p:blipFill>
              <a:blip r:embed="rId2" cstate="print"/>
              <a:srcRect t="23000" r="63150" b="50000"/>
              <a:stretch>
                <a:fillRect/>
              </a:stretch>
            </p:blipFill>
            <p:spPr bwMode="auto">
              <a:xfrm>
                <a:off x="6072198" y="5786454"/>
                <a:ext cx="1012035" cy="1071546"/>
              </a:xfrm>
              <a:prstGeom prst="rect">
                <a:avLst/>
              </a:prstGeom>
              <a:noFill/>
              <a:ln w="9525">
                <a:noFill/>
                <a:miter lim="800000"/>
                <a:headEnd/>
                <a:tailEnd/>
              </a:ln>
            </p:spPr>
          </p:pic>
          <p:sp>
            <p:nvSpPr>
              <p:cNvPr id="15" name="正方形/長方形 14"/>
              <p:cNvSpPr/>
              <p:nvPr/>
            </p:nvSpPr>
            <p:spPr>
              <a:xfrm>
                <a:off x="6786578" y="5786453"/>
                <a:ext cx="500065" cy="357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grpSp>
          <p:nvGrpSpPr>
            <p:cNvPr id="5" name="グループ化 18"/>
            <p:cNvGrpSpPr>
              <a:grpSpLocks/>
            </p:cNvGrpSpPr>
            <p:nvPr/>
          </p:nvGrpSpPr>
          <p:grpSpPr bwMode="auto">
            <a:xfrm>
              <a:off x="1857346" y="5786454"/>
              <a:ext cx="1214446" cy="1071546"/>
              <a:chOff x="1857356" y="5786454"/>
              <a:chExt cx="1214446" cy="1071546"/>
            </a:xfrm>
          </p:grpSpPr>
          <p:pic>
            <p:nvPicPr>
              <p:cNvPr id="42001" name="図 11" descr="KagemushaCover.jpg"/>
              <p:cNvPicPr>
                <a:picLocks noChangeAspect="1"/>
              </p:cNvPicPr>
              <p:nvPr/>
            </p:nvPicPr>
            <p:blipFill>
              <a:blip r:embed="rId2" cstate="print"/>
              <a:srcRect l="58527" t="12500" b="59000"/>
              <a:stretch>
                <a:fillRect/>
              </a:stretch>
            </p:blipFill>
            <p:spPr bwMode="auto">
              <a:xfrm>
                <a:off x="1928794" y="5793879"/>
                <a:ext cx="1071570" cy="1064121"/>
              </a:xfrm>
              <a:prstGeom prst="rect">
                <a:avLst/>
              </a:prstGeom>
              <a:noFill/>
              <a:ln w="9525">
                <a:noFill/>
                <a:miter lim="800000"/>
                <a:headEnd/>
                <a:tailEnd/>
              </a:ln>
            </p:spPr>
          </p:pic>
          <p:sp>
            <p:nvSpPr>
              <p:cNvPr id="14" name="正方形/長方形 13"/>
              <p:cNvSpPr/>
              <p:nvPr/>
            </p:nvSpPr>
            <p:spPr>
              <a:xfrm>
                <a:off x="1857356" y="6143635"/>
                <a:ext cx="500066" cy="214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直角三角形 16"/>
              <p:cNvSpPr/>
              <p:nvPr/>
            </p:nvSpPr>
            <p:spPr>
              <a:xfrm flipH="1" flipV="1">
                <a:off x="2786050" y="5786453"/>
                <a:ext cx="285752" cy="4286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grpSp>
      <p:grpSp>
        <p:nvGrpSpPr>
          <p:cNvPr id="7" name="グループ化 25"/>
          <p:cNvGrpSpPr>
            <a:grpSpLocks/>
          </p:cNvGrpSpPr>
          <p:nvPr/>
        </p:nvGrpSpPr>
        <p:grpSpPr bwMode="auto">
          <a:xfrm>
            <a:off x="2000250" y="1643063"/>
            <a:ext cx="5143500" cy="4143375"/>
            <a:chOff x="2071670" y="1643050"/>
            <a:chExt cx="5143500" cy="4143404"/>
          </a:xfrm>
        </p:grpSpPr>
        <p:grpSp>
          <p:nvGrpSpPr>
            <p:cNvPr id="8" name="グループ化 12"/>
            <p:cNvGrpSpPr>
              <a:grpSpLocks/>
            </p:cNvGrpSpPr>
            <p:nvPr/>
          </p:nvGrpSpPr>
          <p:grpSpPr bwMode="auto">
            <a:xfrm>
              <a:off x="2071670" y="1643050"/>
              <a:ext cx="5143500" cy="3857625"/>
              <a:chOff x="2000250" y="1714500"/>
              <a:chExt cx="5143500" cy="3857625"/>
            </a:xfrm>
          </p:grpSpPr>
          <p:pic>
            <p:nvPicPr>
              <p:cNvPr id="41994" name="図 3" descr="supersymmetry5.gif"/>
              <p:cNvPicPr>
                <a:picLocks noChangeAspect="1"/>
              </p:cNvPicPr>
              <p:nvPr/>
            </p:nvPicPr>
            <p:blipFill>
              <a:blip r:embed="rId3" cstate="print"/>
              <a:srcRect/>
              <a:stretch>
                <a:fillRect/>
              </a:stretch>
            </p:blipFill>
            <p:spPr bwMode="auto">
              <a:xfrm>
                <a:off x="2000250" y="1714500"/>
                <a:ext cx="5143500" cy="3857625"/>
              </a:xfrm>
              <a:prstGeom prst="rect">
                <a:avLst/>
              </a:prstGeom>
              <a:noFill/>
              <a:ln w="9525">
                <a:noFill/>
                <a:miter lim="800000"/>
                <a:headEnd/>
                <a:tailEnd/>
              </a:ln>
            </p:spPr>
          </p:pic>
          <p:sp>
            <p:nvSpPr>
              <p:cNvPr id="41995" name="テキスト ボックス 8"/>
              <p:cNvSpPr txBox="1">
                <a:spLocks noChangeArrowheads="1"/>
              </p:cNvSpPr>
              <p:nvPr/>
            </p:nvSpPr>
            <p:spPr bwMode="auto">
              <a:xfrm>
                <a:off x="2000250" y="2071690"/>
                <a:ext cx="1697038" cy="400050"/>
              </a:xfrm>
              <a:prstGeom prst="rect">
                <a:avLst/>
              </a:prstGeom>
              <a:solidFill>
                <a:schemeClr val="tx1"/>
              </a:solidFill>
              <a:ln w="9525">
                <a:noFill/>
                <a:miter lim="800000"/>
                <a:headEnd/>
                <a:tailEnd/>
              </a:ln>
            </p:spPr>
            <p:txBody>
              <a:bodyPr wrap="none">
                <a:spAutoFit/>
              </a:bodyPr>
              <a:lstStyle/>
              <a:p>
                <a:r>
                  <a:rPr kumimoji="1" lang="en-US" altLang="ja-JP" sz="2000" b="1">
                    <a:solidFill>
                      <a:srgbClr val="99CCFF"/>
                    </a:solidFill>
                  </a:rPr>
                  <a:t>Dark Energy</a:t>
                </a:r>
                <a:endParaRPr kumimoji="1" lang="ja-JP" altLang="en-US" sz="2000" b="1">
                  <a:solidFill>
                    <a:srgbClr val="99CCFF"/>
                  </a:solidFill>
                </a:endParaRPr>
              </a:p>
            </p:txBody>
          </p:sp>
          <p:sp>
            <p:nvSpPr>
              <p:cNvPr id="41996" name="テキスト ボックス 10"/>
              <p:cNvSpPr txBox="1">
                <a:spLocks noChangeArrowheads="1"/>
              </p:cNvSpPr>
              <p:nvPr/>
            </p:nvSpPr>
            <p:spPr bwMode="auto">
              <a:xfrm>
                <a:off x="4786313" y="4857750"/>
                <a:ext cx="1593850" cy="400050"/>
              </a:xfrm>
              <a:prstGeom prst="rect">
                <a:avLst/>
              </a:prstGeom>
              <a:solidFill>
                <a:schemeClr val="tx1"/>
              </a:solidFill>
              <a:ln w="9525">
                <a:noFill/>
                <a:miter lim="800000"/>
                <a:headEnd/>
                <a:tailEnd/>
              </a:ln>
            </p:spPr>
            <p:txBody>
              <a:bodyPr wrap="none">
                <a:spAutoFit/>
              </a:bodyPr>
              <a:lstStyle/>
              <a:p>
                <a:r>
                  <a:rPr kumimoji="1" lang="en-US" altLang="ja-JP" sz="2000" b="1">
                    <a:solidFill>
                      <a:srgbClr val="00FF00"/>
                    </a:solidFill>
                  </a:rPr>
                  <a:t>Dark Matter</a:t>
                </a:r>
                <a:endParaRPr kumimoji="1" lang="ja-JP" altLang="en-US" sz="2000" b="1">
                  <a:solidFill>
                    <a:srgbClr val="00FF00"/>
                  </a:solidFill>
                </a:endParaRPr>
              </a:p>
            </p:txBody>
          </p:sp>
          <p:sp>
            <p:nvSpPr>
              <p:cNvPr id="41997" name="テキスト ボックス 11"/>
              <p:cNvSpPr txBox="1">
                <a:spLocks noChangeArrowheads="1"/>
              </p:cNvSpPr>
              <p:nvPr/>
            </p:nvSpPr>
            <p:spPr bwMode="auto">
              <a:xfrm>
                <a:off x="5357813" y="1928813"/>
                <a:ext cx="1747837" cy="400050"/>
              </a:xfrm>
              <a:prstGeom prst="rect">
                <a:avLst/>
              </a:prstGeom>
              <a:solidFill>
                <a:schemeClr val="tx1"/>
              </a:solidFill>
              <a:ln w="9525">
                <a:noFill/>
                <a:miter lim="800000"/>
                <a:headEnd/>
                <a:tailEnd/>
              </a:ln>
            </p:spPr>
            <p:txBody>
              <a:bodyPr wrap="none">
                <a:spAutoFit/>
              </a:bodyPr>
              <a:lstStyle/>
              <a:p>
                <a:r>
                  <a:rPr kumimoji="1" lang="en-US" altLang="ja-JP" sz="2000" b="1">
                    <a:solidFill>
                      <a:srgbClr val="FFC000"/>
                    </a:solidFill>
                  </a:rPr>
                  <a:t>H, He, Li, …..</a:t>
                </a:r>
                <a:endParaRPr kumimoji="1" lang="ja-JP" altLang="en-US" sz="2000" b="1">
                  <a:solidFill>
                    <a:srgbClr val="FFC000"/>
                  </a:solidFill>
                </a:endParaRPr>
              </a:p>
            </p:txBody>
          </p:sp>
        </p:grpSp>
        <p:cxnSp>
          <p:nvCxnSpPr>
            <p:cNvPr id="22" name="直線矢印コネクタ 21"/>
            <p:cNvCxnSpPr>
              <a:stCxn id="17" idx="4"/>
            </p:cNvCxnSpPr>
            <p:nvPr/>
          </p:nvCxnSpPr>
          <p:spPr>
            <a:xfrm rot="5400000" flipH="1" flipV="1">
              <a:off x="2143100" y="4071945"/>
              <a:ext cx="2357455" cy="10715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6200000" flipV="1">
              <a:off x="5107759" y="4607730"/>
              <a:ext cx="1428760" cy="928688"/>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直線矢印コネクタ 24"/>
          <p:cNvCxnSpPr/>
          <p:nvPr/>
        </p:nvCxnSpPr>
        <p:spPr>
          <a:xfrm rot="5400000">
            <a:off x="5750719" y="1678782"/>
            <a:ext cx="2428875" cy="121443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884368" y="3933056"/>
            <a:ext cx="646331" cy="2585323"/>
          </a:xfrm>
          <a:prstGeom prst="rect">
            <a:avLst/>
          </a:prstGeom>
          <a:solidFill>
            <a:schemeClr val="bg1">
              <a:lumMod val="65000"/>
            </a:schemeClr>
          </a:solidFill>
        </p:spPr>
        <p:txBody>
          <a:bodyPr wrap="none" rtlCol="0">
            <a:spAutoFit/>
          </a:bodyPr>
          <a:lstStyle/>
          <a:p>
            <a:r>
              <a:rPr lang="ja-JP" altLang="en-US" b="1" dirty="0" smtClean="0"/>
              <a:t>佐貫</a:t>
            </a:r>
            <a:endParaRPr lang="en-US" altLang="ja-JP" b="1" dirty="0" smtClean="0"/>
          </a:p>
          <a:p>
            <a:r>
              <a:rPr kumimoji="1" lang="ja-JP" altLang="en-US" b="1" dirty="0" smtClean="0"/>
              <a:t>峠</a:t>
            </a:r>
            <a:endParaRPr kumimoji="1" lang="en-US" altLang="ja-JP" b="1" dirty="0" smtClean="0"/>
          </a:p>
          <a:p>
            <a:r>
              <a:rPr lang="ja-JP" altLang="en-US" b="1" dirty="0" smtClean="0"/>
              <a:t>佐伯</a:t>
            </a:r>
            <a:endParaRPr lang="en-US" altLang="ja-JP" b="1" dirty="0" smtClean="0"/>
          </a:p>
          <a:p>
            <a:r>
              <a:rPr kumimoji="1" lang="ja-JP" altLang="en-US" b="1" dirty="0" smtClean="0"/>
              <a:t>大森</a:t>
            </a:r>
            <a:endParaRPr kumimoji="1" lang="en-US" altLang="ja-JP" b="1" dirty="0" smtClean="0"/>
          </a:p>
          <a:p>
            <a:r>
              <a:rPr lang="ja-JP" altLang="en-US" b="1" dirty="0" smtClean="0"/>
              <a:t>藤井</a:t>
            </a:r>
            <a:endParaRPr lang="en-US" altLang="ja-JP" b="1" dirty="0" smtClean="0"/>
          </a:p>
          <a:p>
            <a:r>
              <a:rPr kumimoji="1" lang="ja-JP" altLang="en-US" b="1" dirty="0" smtClean="0"/>
              <a:t>藤本</a:t>
            </a:r>
            <a:endParaRPr kumimoji="1" lang="en-US" altLang="ja-JP" b="1" dirty="0" smtClean="0"/>
          </a:p>
          <a:p>
            <a:r>
              <a:rPr lang="ja-JP" altLang="en-US" b="1" dirty="0" smtClean="0"/>
              <a:t>山下</a:t>
            </a:r>
            <a:endParaRPr lang="en-US" altLang="ja-JP" b="1" dirty="0" smtClean="0"/>
          </a:p>
          <a:p>
            <a:r>
              <a:rPr kumimoji="1" lang="ja-JP" altLang="en-US" b="1" dirty="0" smtClean="0"/>
              <a:t>川越</a:t>
            </a:r>
            <a:endParaRPr kumimoji="1" lang="en-US" altLang="ja-JP" b="1" dirty="0" smtClean="0"/>
          </a:p>
          <a:p>
            <a:r>
              <a:rPr lang="ja-JP" altLang="en-US" b="1" dirty="0" smtClean="0"/>
              <a:t>高橋</a:t>
            </a:r>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80430" y="188640"/>
            <a:ext cx="6683816" cy="2062103"/>
          </a:xfrm>
          <a:prstGeom prst="rect">
            <a:avLst/>
          </a:prstGeom>
          <a:solidFill>
            <a:schemeClr val="accent3">
              <a:lumMod val="75000"/>
            </a:schemeClr>
          </a:solidFill>
        </p:spPr>
        <p:txBody>
          <a:bodyPr wrap="none" lIns="91440" tIns="45720" rIns="91440" bIns="45720">
            <a:spAutoFit/>
          </a:bodyPr>
          <a:lstStyle/>
          <a:p>
            <a:pPr algn="ctr"/>
            <a:r>
              <a:rPr lang="ja-JP"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宿題</a:t>
            </a:r>
            <a:endParaRPr lang="en-US" altLang="ja-JP"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ja-JP"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altLang="ja-JP"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ja-JP"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２０１２年以後の</a:t>
            </a:r>
            <a:r>
              <a:rPr lang="en-US" altLang="ja-JP"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ILC Activity(ATF + STF)</a:t>
            </a:r>
          </a:p>
          <a:p>
            <a:pPr algn="ctr"/>
            <a:r>
              <a:rPr lang="ja-JP"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の</a:t>
            </a:r>
            <a:r>
              <a:rPr lang="en-US" altLang="ja-JP"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Proposal</a:t>
            </a:r>
            <a:r>
              <a:rPr lang="ja-JP"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を作る</a:t>
            </a:r>
            <a:endParaRPr lang="ja-JP" alt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 name="図 2" descr="名称未設定 2.jpg"/>
          <p:cNvPicPr>
            <a:picLocks noChangeAspect="1"/>
          </p:cNvPicPr>
          <p:nvPr/>
        </p:nvPicPr>
        <p:blipFill>
          <a:blip r:embed="rId2" cstate="print"/>
          <a:srcRect t="20648"/>
          <a:stretch>
            <a:fillRect/>
          </a:stretch>
        </p:blipFill>
        <p:spPr>
          <a:xfrm>
            <a:off x="827584" y="2348880"/>
            <a:ext cx="7589508" cy="4320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chemeClr val="accent1"/>
          </a:solidFill>
        </p:spPr>
        <p:txBody>
          <a:bodyPr/>
          <a:lstStyle/>
          <a:p>
            <a:pPr eaLnBrk="1" hangingPunct="1"/>
            <a:r>
              <a:rPr lang="en-GB" altLang="ja-JP" smtClean="0">
                <a:ea typeface="ＭＳ Ｐゴシック" charset="-128"/>
              </a:rPr>
              <a:t>Other Activities</a:t>
            </a:r>
          </a:p>
        </p:txBody>
      </p:sp>
      <p:sp>
        <p:nvSpPr>
          <p:cNvPr id="5" name="Rectangle 3"/>
          <p:cNvSpPr txBox="1">
            <a:spLocks noChangeArrowheads="1"/>
          </p:cNvSpPr>
          <p:nvPr/>
        </p:nvSpPr>
        <p:spPr bwMode="auto">
          <a:xfrm>
            <a:off x="214313" y="1428750"/>
            <a:ext cx="8643937" cy="2000250"/>
          </a:xfrm>
          <a:prstGeom prst="rect">
            <a:avLst/>
          </a:prstGeom>
          <a:noFill/>
          <a:ln w="9525">
            <a:noFill/>
            <a:miter lim="800000"/>
            <a:headEnd/>
            <a:tailEnd/>
          </a:ln>
        </p:spPr>
        <p:txBody>
          <a:bodyPr/>
          <a:lstStyle/>
          <a:p>
            <a:pPr marL="342900" indent="-342900">
              <a:spcBef>
                <a:spcPct val="20000"/>
              </a:spcBef>
              <a:buFontTx/>
              <a:buChar char="•"/>
              <a:defRPr/>
            </a:pPr>
            <a:r>
              <a:rPr lang="en-GB" altLang="ja-JP" sz="2000" kern="0" dirty="0">
                <a:solidFill>
                  <a:srgbClr val="000066"/>
                </a:solidFill>
                <a:latin typeface="+mn-lt"/>
                <a:ea typeface="ＭＳ Ｐゴシック" pitchFamily="50" charset="-128"/>
                <a:cs typeface="ＭＳ Ｐゴシック" pitchFamily="29" charset="-128"/>
                <a:hlinkClick r:id="rId2"/>
              </a:rPr>
              <a:t>Particle Physics Situation --- Now and the Remainder of the Decade</a:t>
            </a:r>
            <a:endParaRPr lang="en-GB" altLang="ja-JP" sz="2000" kern="0" dirty="0">
              <a:solidFill>
                <a:srgbClr val="000066"/>
              </a:solidFill>
              <a:latin typeface="+mn-lt"/>
              <a:ea typeface="ＭＳ Ｐゴシック" pitchFamily="50" charset="-128"/>
              <a:cs typeface="ＭＳ Ｐゴシック" pitchFamily="29" charset="-128"/>
            </a:endParaRPr>
          </a:p>
          <a:p>
            <a:pPr marL="800100" lvl="1" indent="-342900">
              <a:spcBef>
                <a:spcPct val="20000"/>
              </a:spcBef>
              <a:buFont typeface="Wingdings" pitchFamily="2" charset="2"/>
              <a:buChar char="Ø"/>
              <a:defRPr/>
            </a:pPr>
            <a:r>
              <a:rPr lang="en-GB" altLang="ja-JP" kern="0" dirty="0">
                <a:solidFill>
                  <a:srgbClr val="000066"/>
                </a:solidFill>
                <a:latin typeface="Century" pitchFamily="18" charset="0"/>
                <a:ea typeface="ＭＳ Ｐゴシック" pitchFamily="50" charset="-128"/>
                <a:cs typeface="ＭＳ Ｐゴシック" pitchFamily="29" charset="-128"/>
              </a:rPr>
              <a:t>In the past, ICFA has generally only been involved in global, not local, projects, but since particle physics is an international endeavour</a:t>
            </a:r>
            <a:r>
              <a:rPr lang="en-US" altLang="ja-JP" kern="0" dirty="0">
                <a:solidFill>
                  <a:srgbClr val="000066"/>
                </a:solidFill>
                <a:latin typeface="Century" pitchFamily="18" charset="0"/>
                <a:ea typeface="ＭＳ Ｐゴシック" pitchFamily="50" charset="-128"/>
                <a:cs typeface="ＭＳ Ｐゴシック" pitchFamily="29" charset="-128"/>
              </a:rPr>
              <a:t>, </a:t>
            </a:r>
            <a:r>
              <a:rPr lang="en-US" altLang="ja-JP" u="sng" kern="0" dirty="0">
                <a:solidFill>
                  <a:srgbClr val="000066"/>
                </a:solidFill>
                <a:latin typeface="Century" pitchFamily="18" charset="0"/>
                <a:ea typeface="ＭＳ Ｐゴシック" pitchFamily="50" charset="-128"/>
                <a:cs typeface="ＭＳ Ｐゴシック" pitchFamily="29" charset="-128"/>
              </a:rPr>
              <a:t>ICFA</a:t>
            </a:r>
            <a:r>
              <a:rPr lang="en-US" altLang="ja-JP" kern="0" dirty="0">
                <a:solidFill>
                  <a:srgbClr val="000066"/>
                </a:solidFill>
                <a:latin typeface="Century" pitchFamily="18" charset="0"/>
                <a:ea typeface="ＭＳ Ｐゴシック" pitchFamily="50" charset="-128"/>
                <a:cs typeface="ＭＳ Ｐゴシック" pitchFamily="29" charset="-128"/>
              </a:rPr>
              <a:t> </a:t>
            </a:r>
            <a:r>
              <a:rPr lang="en-US" altLang="ja-JP" u="sng" kern="0" dirty="0">
                <a:solidFill>
                  <a:srgbClr val="000066"/>
                </a:solidFill>
                <a:latin typeface="Century" pitchFamily="18" charset="0"/>
                <a:ea typeface="ＭＳ Ｐゴシック" pitchFamily="50" charset="-128"/>
                <a:cs typeface="ＭＳ Ｐゴシック" pitchFamily="29" charset="-128"/>
              </a:rPr>
              <a:t>should perhaps look at the complete picture</a:t>
            </a:r>
            <a:r>
              <a:rPr lang="en-US" altLang="ja-JP" kern="0" dirty="0">
                <a:solidFill>
                  <a:srgbClr val="000066"/>
                </a:solidFill>
                <a:latin typeface="Century" pitchFamily="18" charset="0"/>
                <a:ea typeface="ＭＳ Ｐゴシック" pitchFamily="50" charset="-128"/>
                <a:cs typeface="ＭＳ Ｐゴシック" pitchFamily="29" charset="-128"/>
              </a:rPr>
              <a:t>, even though it has not done so in the past. </a:t>
            </a:r>
          </a:p>
          <a:p>
            <a:pPr marL="800100" lvl="1" indent="-342900">
              <a:spcBef>
                <a:spcPct val="20000"/>
              </a:spcBef>
              <a:buFont typeface="Wingdings" pitchFamily="2" charset="2"/>
              <a:buChar char="Ø"/>
              <a:defRPr/>
            </a:pPr>
            <a:r>
              <a:rPr lang="en-US" altLang="ja-JP" kern="0" dirty="0">
                <a:solidFill>
                  <a:srgbClr val="000066"/>
                </a:solidFill>
                <a:latin typeface="Century" pitchFamily="18" charset="0"/>
                <a:ea typeface="ＭＳ Ｐゴシック" pitchFamily="50" charset="-128"/>
                <a:cs typeface="ＭＳ Ｐゴシック" pitchFamily="29" charset="-128"/>
              </a:rPr>
              <a:t> The consensus was the ICFA should produce a global roadmap.</a:t>
            </a:r>
            <a:endParaRPr lang="en-GB" altLang="ja-JP" sz="2000" kern="0" dirty="0">
              <a:solidFill>
                <a:srgbClr val="000066"/>
              </a:solidFill>
              <a:latin typeface="Century" pitchFamily="18" charset="0"/>
              <a:ea typeface="ＭＳ Ｐゴシック" pitchFamily="50" charset="-128"/>
              <a:cs typeface="ＭＳ Ｐゴシック" pitchFamily="29" charset="-128"/>
            </a:endParaRPr>
          </a:p>
        </p:txBody>
      </p:sp>
      <p:sp>
        <p:nvSpPr>
          <p:cNvPr id="6" name="Rectangle 3"/>
          <p:cNvSpPr txBox="1">
            <a:spLocks noChangeArrowheads="1"/>
          </p:cNvSpPr>
          <p:nvPr/>
        </p:nvSpPr>
        <p:spPr bwMode="auto">
          <a:xfrm>
            <a:off x="214313" y="3643313"/>
            <a:ext cx="8643937" cy="2857500"/>
          </a:xfrm>
          <a:prstGeom prst="rect">
            <a:avLst/>
          </a:prstGeom>
          <a:noFill/>
          <a:ln w="9525">
            <a:noFill/>
            <a:miter lim="800000"/>
            <a:headEnd/>
            <a:tailEnd/>
          </a:ln>
        </p:spPr>
        <p:txBody>
          <a:bodyPr/>
          <a:lstStyle/>
          <a:p>
            <a:pPr marL="342900" indent="-342900">
              <a:spcBef>
                <a:spcPct val="20000"/>
              </a:spcBef>
              <a:buFontTx/>
              <a:buChar char="•"/>
              <a:defRPr/>
            </a:pPr>
            <a:r>
              <a:rPr lang="en-GB" altLang="ja-JP" sz="2000" kern="0" dirty="0">
                <a:solidFill>
                  <a:srgbClr val="000066"/>
                </a:solidFill>
                <a:latin typeface="+mn-lt"/>
                <a:ea typeface="ＭＳ Ｐゴシック" pitchFamily="50" charset="-128"/>
                <a:cs typeface="ＭＳ Ｐゴシック" pitchFamily="29" charset="-128"/>
                <a:hlinkClick r:id="rId2"/>
              </a:rPr>
              <a:t>Revising the ICFA Guideline</a:t>
            </a:r>
            <a:endParaRPr lang="en-GB" altLang="ja-JP" sz="2000" kern="0" dirty="0">
              <a:solidFill>
                <a:srgbClr val="000066"/>
              </a:solidFill>
              <a:latin typeface="+mn-lt"/>
              <a:ea typeface="ＭＳ Ｐゴシック" pitchFamily="50" charset="-128"/>
              <a:cs typeface="ＭＳ Ｐゴシック" pitchFamily="29" charset="-128"/>
            </a:endParaRPr>
          </a:p>
          <a:p>
            <a:pPr marL="800100" lvl="1" indent="-342900">
              <a:spcBef>
                <a:spcPct val="20000"/>
              </a:spcBef>
              <a:buFont typeface="Wingdings" pitchFamily="2" charset="2"/>
              <a:buChar char="Ø"/>
              <a:defRPr/>
            </a:pPr>
            <a:r>
              <a:rPr lang="en-GB" altLang="ja-JP" kern="0" dirty="0">
                <a:solidFill>
                  <a:srgbClr val="000066"/>
                </a:solidFill>
                <a:latin typeface="Century" pitchFamily="18" charset="0"/>
                <a:ea typeface="ＭＳ Ｐゴシック" pitchFamily="50" charset="-128"/>
                <a:cs typeface="ＭＳ Ｐゴシック" pitchFamily="29" charset="-128"/>
              </a:rPr>
              <a:t>Guideline </a:t>
            </a:r>
            <a:r>
              <a:rPr lang="en-GB" altLang="ja-JP" kern="0" dirty="0" smtClean="0">
                <a:solidFill>
                  <a:srgbClr val="000066"/>
                </a:solidFill>
                <a:latin typeface="Century" pitchFamily="18" charset="0"/>
                <a:ea typeface="ＭＳ Ｐゴシック" pitchFamily="50" charset="-128"/>
                <a:cs typeface="ＭＳ Ｐゴシック" pitchFamily="29" charset="-128"/>
              </a:rPr>
              <a:t>#5 </a:t>
            </a:r>
            <a:r>
              <a:rPr lang="en-GB" altLang="ja-JP" kern="0" dirty="0">
                <a:solidFill>
                  <a:srgbClr val="000066"/>
                </a:solidFill>
                <a:latin typeface="Century" pitchFamily="18" charset="0"/>
                <a:ea typeface="ＭＳ Ｐゴシック" pitchFamily="50" charset="-128"/>
                <a:cs typeface="ＭＳ Ｐゴシック" pitchFamily="29" charset="-128"/>
              </a:rPr>
              <a:t>says that experimental groups should not be required to contribute to accelerator or experimental area running costs.</a:t>
            </a:r>
          </a:p>
          <a:p>
            <a:pPr marL="800100" lvl="1" indent="-342900">
              <a:spcBef>
                <a:spcPct val="20000"/>
              </a:spcBef>
              <a:buFont typeface="Wingdings" pitchFamily="2" charset="2"/>
              <a:buChar char="Ø"/>
              <a:defRPr/>
            </a:pPr>
            <a:r>
              <a:rPr lang="en-GB" altLang="ja-JP" kern="0" dirty="0">
                <a:solidFill>
                  <a:srgbClr val="000066"/>
                </a:solidFill>
                <a:latin typeface="Century" pitchFamily="18" charset="0"/>
                <a:ea typeface="ＭＳ Ｐゴシック" pitchFamily="50" charset="-128"/>
                <a:cs typeface="ＭＳ Ｐゴシック" pitchFamily="29" charset="-128"/>
              </a:rPr>
              <a:t>Projects are now becoming larger and more expensive, so costs to the accelerator host country are increasing. </a:t>
            </a:r>
          </a:p>
          <a:p>
            <a:pPr marL="800100" lvl="1" indent="-342900">
              <a:spcBef>
                <a:spcPct val="20000"/>
              </a:spcBef>
              <a:defRPr/>
            </a:pPr>
            <a:r>
              <a:rPr lang="en-GB" altLang="ja-JP" kern="0" dirty="0">
                <a:solidFill>
                  <a:srgbClr val="000066"/>
                </a:solidFill>
                <a:latin typeface="Century" pitchFamily="18" charset="0"/>
                <a:ea typeface="ＭＳ Ｐゴシック" pitchFamily="50" charset="-128"/>
                <a:cs typeface="ＭＳ Ｐゴシック" pitchFamily="29" charset="-128"/>
              </a:rPr>
              <a:t>…………………………………………………………………………………….</a:t>
            </a:r>
            <a:endParaRPr lang="en-US" altLang="ja-JP" kern="0" dirty="0">
              <a:solidFill>
                <a:srgbClr val="000066"/>
              </a:solidFill>
              <a:latin typeface="Century" pitchFamily="18" charset="0"/>
              <a:ea typeface="ＭＳ Ｐゴシック" pitchFamily="50" charset="-128"/>
              <a:cs typeface="ＭＳ Ｐゴシック" pitchFamily="29" charset="-128"/>
            </a:endParaRPr>
          </a:p>
          <a:p>
            <a:pPr marL="800100" lvl="1" indent="-342900">
              <a:spcBef>
                <a:spcPct val="20000"/>
              </a:spcBef>
              <a:buFont typeface="Wingdings" pitchFamily="2" charset="2"/>
              <a:buChar char="Ø"/>
              <a:defRPr/>
            </a:pPr>
            <a:r>
              <a:rPr lang="en-US" altLang="ja-JP" kern="0" dirty="0">
                <a:solidFill>
                  <a:srgbClr val="000066"/>
                </a:solidFill>
                <a:latin typeface="Century" pitchFamily="18" charset="0"/>
                <a:ea typeface="ＭＳ Ｐゴシック" pitchFamily="50" charset="-128"/>
                <a:cs typeface="ＭＳ Ｐゴシック" pitchFamily="29" charset="-128"/>
              </a:rPr>
              <a:t>The general feeling was to not change the existing model at this time. Discussion will continue at the next ICFA meeting.</a:t>
            </a:r>
            <a:endParaRPr lang="en-GB" altLang="ja-JP" sz="2000" kern="0" dirty="0">
              <a:solidFill>
                <a:srgbClr val="000066"/>
              </a:solidFill>
              <a:latin typeface="Century" pitchFamily="18" charset="0"/>
              <a:ea typeface="ＭＳ Ｐゴシック" pitchFamily="50" charset="-128"/>
              <a:cs typeface="ＭＳ Ｐゴシック" pitchFamily="2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5976" y="188640"/>
            <a:ext cx="1902059" cy="584775"/>
          </a:xfrm>
          <a:prstGeom prst="rect">
            <a:avLst/>
          </a:prstGeom>
          <a:solidFill>
            <a:schemeClr val="accent3">
              <a:lumMod val="75000"/>
            </a:schemeClr>
          </a:solidFill>
        </p:spPr>
        <p:txBody>
          <a:bodyPr wrap="none" lIns="91440" tIns="45720" rIns="91440" bIns="45720">
            <a:spAutoFit/>
          </a:bodyPr>
          <a:lstStyle/>
          <a:p>
            <a:pPr algn="ctr"/>
            <a:r>
              <a:rPr lang="en-US" altLang="ja-JP"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FALC </a:t>
            </a:r>
            <a:r>
              <a:rPr lang="ja-JP" alt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報告</a:t>
            </a:r>
            <a:endParaRPr lang="ja-JP" alt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テキスト ボックス 2"/>
          <p:cNvSpPr txBox="1"/>
          <p:nvPr/>
        </p:nvSpPr>
        <p:spPr>
          <a:xfrm>
            <a:off x="899592" y="1052736"/>
            <a:ext cx="6676123" cy="3600986"/>
          </a:xfrm>
          <a:prstGeom prst="rect">
            <a:avLst/>
          </a:prstGeom>
          <a:noFill/>
        </p:spPr>
        <p:txBody>
          <a:bodyPr wrap="none" rtlCol="0">
            <a:spAutoFit/>
          </a:bodyPr>
          <a:lstStyle/>
          <a:p>
            <a:pPr>
              <a:buFont typeface="Wingdings" pitchFamily="2" charset="2"/>
              <a:buChar char="l"/>
            </a:pPr>
            <a:r>
              <a:rPr kumimoji="1" lang="en-US" altLang="ja-JP" sz="2400" dirty="0" smtClean="0"/>
              <a:t> Resource Group Report</a:t>
            </a:r>
            <a:endParaRPr lang="en-US" altLang="ja-JP" sz="2400" dirty="0" smtClean="0"/>
          </a:p>
          <a:p>
            <a:pPr>
              <a:buFont typeface="Wingdings" pitchFamily="2" charset="2"/>
              <a:buChar char="l"/>
            </a:pPr>
            <a:r>
              <a:rPr kumimoji="1" lang="en-US" altLang="ja-JP" sz="2400" dirty="0" smtClean="0"/>
              <a:t> Update on Status of Current and Planned Projects</a:t>
            </a:r>
          </a:p>
          <a:p>
            <a:r>
              <a:rPr lang="en-US" altLang="ja-JP" sz="2000" i="1" dirty="0" smtClean="0">
                <a:solidFill>
                  <a:srgbClr val="0000CC"/>
                </a:solidFill>
              </a:rPr>
              <a:t>	LHC &amp; </a:t>
            </a:r>
            <a:r>
              <a:rPr lang="en-US" altLang="ja-JP" sz="2000" i="1" dirty="0" err="1" smtClean="0">
                <a:solidFill>
                  <a:srgbClr val="0000CC"/>
                </a:solidFill>
              </a:rPr>
              <a:t>sLHC</a:t>
            </a:r>
            <a:r>
              <a:rPr lang="en-US" altLang="ja-JP" sz="2000" i="1" dirty="0" smtClean="0">
                <a:solidFill>
                  <a:srgbClr val="0000CC"/>
                </a:solidFill>
              </a:rPr>
              <a:t>, J-PARC/KEK/SuperKEKB, Project-X,</a:t>
            </a:r>
          </a:p>
          <a:p>
            <a:r>
              <a:rPr lang="en-US" altLang="ja-JP" sz="2000" i="1" dirty="0" smtClean="0">
                <a:solidFill>
                  <a:srgbClr val="0000CC"/>
                </a:solidFill>
              </a:rPr>
              <a:t>	</a:t>
            </a:r>
            <a:r>
              <a:rPr lang="en-US" altLang="ja-JP" sz="2000" i="1" dirty="0" err="1" smtClean="0">
                <a:solidFill>
                  <a:srgbClr val="0000CC"/>
                </a:solidFill>
              </a:rPr>
              <a:t>Astroparticle</a:t>
            </a:r>
            <a:r>
              <a:rPr lang="en-US" altLang="ja-JP" sz="2000" i="1" dirty="0" smtClean="0">
                <a:solidFill>
                  <a:srgbClr val="0000CC"/>
                </a:solidFill>
              </a:rPr>
              <a:t>, Super-B, </a:t>
            </a:r>
          </a:p>
          <a:p>
            <a:r>
              <a:rPr lang="en-US" altLang="ja-JP" sz="2000" i="1" dirty="0" smtClean="0">
                <a:solidFill>
                  <a:srgbClr val="0000CC"/>
                </a:solidFill>
              </a:rPr>
              <a:t>	Report on European Strategy Discussions at CERN</a:t>
            </a:r>
            <a:endParaRPr lang="en-US" altLang="ja-JP" sz="2400" dirty="0" smtClean="0"/>
          </a:p>
          <a:p>
            <a:pPr>
              <a:buFont typeface="Wingdings" pitchFamily="2" charset="2"/>
              <a:buChar char="l"/>
            </a:pPr>
            <a:r>
              <a:rPr kumimoji="1" lang="en-US" altLang="ja-JP" sz="2400" dirty="0" smtClean="0"/>
              <a:t> ILC Progress Report</a:t>
            </a:r>
            <a:endParaRPr lang="en-US" altLang="ja-JP" sz="2400" dirty="0" smtClean="0"/>
          </a:p>
          <a:p>
            <a:pPr>
              <a:buFont typeface="Wingdings" pitchFamily="2" charset="2"/>
              <a:buChar char="l"/>
            </a:pPr>
            <a:r>
              <a:rPr kumimoji="1" lang="en-US" altLang="ja-JP" sz="2400" dirty="0" smtClean="0"/>
              <a:t> GDE Governance Issues</a:t>
            </a:r>
            <a:endParaRPr lang="en-US" altLang="ja-JP" sz="2400" dirty="0" smtClean="0"/>
          </a:p>
          <a:p>
            <a:pPr>
              <a:buFont typeface="Wingdings" pitchFamily="2" charset="2"/>
              <a:buChar char="l"/>
            </a:pPr>
            <a:r>
              <a:rPr kumimoji="1" lang="en-US" altLang="ja-JP" sz="2400" dirty="0" smtClean="0"/>
              <a:t> ILCSC</a:t>
            </a:r>
            <a:endParaRPr lang="en-US" altLang="ja-JP" sz="2400" dirty="0" smtClean="0"/>
          </a:p>
          <a:p>
            <a:pPr>
              <a:buFont typeface="Wingdings" pitchFamily="2" charset="2"/>
              <a:buChar char="l"/>
            </a:pPr>
            <a:r>
              <a:rPr kumimoji="1" lang="en-US" altLang="ja-JP" sz="2400" dirty="0" smtClean="0"/>
              <a:t> Report from ICFA</a:t>
            </a:r>
          </a:p>
          <a:p>
            <a:pPr>
              <a:buFont typeface="Wingdings" pitchFamily="2" charset="2"/>
              <a:buChar char="l"/>
            </a:pPr>
            <a:r>
              <a:rPr lang="en-US" altLang="ja-JP" sz="2400" dirty="0" smtClean="0"/>
              <a:t> Discussion on Participation in Global Projects </a:t>
            </a:r>
            <a:endParaRPr kumimoji="1" lang="ja-JP" altLang="en-US" sz="2400" dirty="0"/>
          </a:p>
        </p:txBody>
      </p:sp>
      <p:sp>
        <p:nvSpPr>
          <p:cNvPr id="4" name="テキスト ボックス 3"/>
          <p:cNvSpPr txBox="1"/>
          <p:nvPr/>
        </p:nvSpPr>
        <p:spPr>
          <a:xfrm>
            <a:off x="1691680" y="4797152"/>
            <a:ext cx="5494709" cy="461665"/>
          </a:xfrm>
          <a:prstGeom prst="rect">
            <a:avLst/>
          </a:prstGeom>
          <a:noFill/>
        </p:spPr>
        <p:txBody>
          <a:bodyPr wrap="none">
            <a:spAutoFit/>
          </a:bodyPr>
          <a:lstStyle/>
          <a:p>
            <a:pPr>
              <a:defRPr/>
            </a:pPr>
            <a:r>
              <a:rPr kumimoji="1" lang="en-US" altLang="ja-JP" sz="2400" b="1" i="1" dirty="0">
                <a:effectLst>
                  <a:outerShdw blurRad="38100" dist="38100" dir="2700000" algn="tl">
                    <a:srgbClr val="000000">
                      <a:alpha val="43137"/>
                    </a:srgbClr>
                  </a:outerShdw>
                </a:effectLst>
                <a:ea typeface="ＭＳ Ｐゴシック" pitchFamily="50" charset="-128"/>
              </a:rPr>
              <a:t>FALC  :  </a:t>
            </a:r>
            <a:r>
              <a:rPr kumimoji="1" lang="en-US" altLang="ja-JP" sz="2400" b="1" i="1" dirty="0">
                <a:solidFill>
                  <a:srgbClr val="FF0000"/>
                </a:solidFill>
                <a:effectLst>
                  <a:outerShdw blurRad="38100" dist="38100" dir="2700000" algn="tl">
                    <a:srgbClr val="000000">
                      <a:alpha val="43137"/>
                    </a:srgbClr>
                  </a:outerShdw>
                </a:effectLst>
                <a:ea typeface="ＭＳ Ｐゴシック" pitchFamily="50" charset="-128"/>
              </a:rPr>
              <a:t>F</a:t>
            </a:r>
            <a:r>
              <a:rPr kumimoji="1" lang="en-US" altLang="ja-JP" sz="2400" b="1" i="1" dirty="0">
                <a:effectLst>
                  <a:outerShdw blurRad="38100" dist="38100" dir="2700000" algn="tl">
                    <a:srgbClr val="000000">
                      <a:alpha val="43137"/>
                    </a:srgbClr>
                  </a:outerShdw>
                </a:effectLst>
                <a:ea typeface="ＭＳ Ｐゴシック" pitchFamily="50" charset="-128"/>
              </a:rPr>
              <a:t>unding </a:t>
            </a:r>
            <a:r>
              <a:rPr kumimoji="1" lang="en-US" altLang="ja-JP" sz="2400" b="1" i="1" dirty="0">
                <a:solidFill>
                  <a:srgbClr val="FF0000"/>
                </a:solidFill>
                <a:effectLst>
                  <a:outerShdw blurRad="38100" dist="38100" dir="2700000" algn="tl">
                    <a:srgbClr val="000000">
                      <a:alpha val="43137"/>
                    </a:srgbClr>
                  </a:outerShdw>
                </a:effectLst>
                <a:ea typeface="ＭＳ Ｐゴシック" pitchFamily="50" charset="-128"/>
              </a:rPr>
              <a:t>A</a:t>
            </a:r>
            <a:r>
              <a:rPr kumimoji="1" lang="en-US" altLang="ja-JP" sz="2400" b="1" i="1" dirty="0">
                <a:effectLst>
                  <a:outerShdw blurRad="38100" dist="38100" dir="2700000" algn="tl">
                    <a:srgbClr val="000000">
                      <a:alpha val="43137"/>
                    </a:srgbClr>
                  </a:outerShdw>
                </a:effectLst>
                <a:ea typeface="ＭＳ Ｐゴシック" pitchFamily="50" charset="-128"/>
              </a:rPr>
              <a:t>gency for </a:t>
            </a:r>
            <a:r>
              <a:rPr kumimoji="1" lang="en-US" altLang="ja-JP" sz="2400" b="1" i="1" dirty="0">
                <a:solidFill>
                  <a:srgbClr val="FF0000"/>
                </a:solidFill>
                <a:effectLst>
                  <a:outerShdw blurRad="38100" dist="38100" dir="2700000" algn="tl">
                    <a:srgbClr val="000000">
                      <a:alpha val="43137"/>
                    </a:srgbClr>
                  </a:outerShdw>
                </a:effectLst>
                <a:ea typeface="ＭＳ Ｐゴシック" pitchFamily="50" charset="-128"/>
              </a:rPr>
              <a:t>L</a:t>
            </a:r>
            <a:r>
              <a:rPr kumimoji="1" lang="en-US" altLang="ja-JP" sz="2400" b="1" i="1" dirty="0">
                <a:solidFill>
                  <a:srgbClr val="000066"/>
                </a:solidFill>
                <a:effectLst>
                  <a:outerShdw blurRad="38100" dist="38100" dir="2700000" algn="tl">
                    <a:srgbClr val="000000">
                      <a:alpha val="43137"/>
                    </a:srgbClr>
                  </a:outerShdw>
                </a:effectLst>
                <a:ea typeface="ＭＳ Ｐゴシック" pitchFamily="50" charset="-128"/>
              </a:rPr>
              <a:t>inear </a:t>
            </a:r>
            <a:r>
              <a:rPr kumimoji="1" lang="en-US" altLang="ja-JP" sz="2400" b="1" i="1" dirty="0">
                <a:solidFill>
                  <a:srgbClr val="FF0000"/>
                </a:solidFill>
                <a:effectLst>
                  <a:outerShdw blurRad="38100" dist="38100" dir="2700000" algn="tl">
                    <a:srgbClr val="000000">
                      <a:alpha val="43137"/>
                    </a:srgbClr>
                  </a:outerShdw>
                </a:effectLst>
                <a:ea typeface="ＭＳ Ｐゴシック" pitchFamily="50" charset="-128"/>
              </a:rPr>
              <a:t>C</a:t>
            </a:r>
            <a:r>
              <a:rPr kumimoji="1" lang="en-US" altLang="ja-JP" sz="2400" b="1" i="1" dirty="0">
                <a:solidFill>
                  <a:srgbClr val="000066"/>
                </a:solidFill>
                <a:effectLst>
                  <a:outerShdw blurRad="38100" dist="38100" dir="2700000" algn="tl">
                    <a:srgbClr val="000000">
                      <a:alpha val="43137"/>
                    </a:srgbClr>
                  </a:outerShdw>
                </a:effectLst>
                <a:ea typeface="ＭＳ Ｐゴシック" pitchFamily="50" charset="-128"/>
              </a:rPr>
              <a:t>ollider</a:t>
            </a:r>
            <a:endParaRPr kumimoji="1" lang="ja-JP" altLang="en-US" sz="2400" b="1" i="1" dirty="0">
              <a:solidFill>
                <a:srgbClr val="000066"/>
              </a:solidFill>
              <a:effectLst>
                <a:outerShdw blurRad="38100" dist="38100" dir="2700000" algn="tl">
                  <a:srgbClr val="000000">
                    <a:alpha val="43137"/>
                  </a:srgbClr>
                </a:outerShdw>
              </a:effectLst>
              <a:ea typeface="ＭＳ Ｐゴシック" pitchFamily="50" charset="-128"/>
            </a:endParaRPr>
          </a:p>
        </p:txBody>
      </p:sp>
      <p:sp>
        <p:nvSpPr>
          <p:cNvPr id="5" name="テキスト ボックス 4"/>
          <p:cNvSpPr txBox="1"/>
          <p:nvPr/>
        </p:nvSpPr>
        <p:spPr>
          <a:xfrm>
            <a:off x="5148064" y="5229200"/>
            <a:ext cx="2005677" cy="461665"/>
          </a:xfrm>
          <a:prstGeom prst="rect">
            <a:avLst/>
          </a:prstGeom>
          <a:noFill/>
        </p:spPr>
        <p:txBody>
          <a:bodyPr wrap="none">
            <a:spAutoFit/>
          </a:bodyPr>
          <a:lstStyle/>
          <a:p>
            <a:pPr>
              <a:defRPr/>
            </a:pPr>
            <a:r>
              <a:rPr kumimoji="1" lang="en-US" altLang="ja-JP" sz="2400" b="1" i="1" dirty="0">
                <a:solidFill>
                  <a:srgbClr val="FF0000"/>
                </a:solidFill>
                <a:effectLst>
                  <a:outerShdw blurRad="38100" dist="38100" dir="2700000" algn="tl">
                    <a:srgbClr val="000000">
                      <a:alpha val="43137"/>
                    </a:srgbClr>
                  </a:outerShdw>
                </a:effectLst>
                <a:ea typeface="ＭＳ Ｐゴシック" pitchFamily="50" charset="-128"/>
              </a:rPr>
              <a:t>L</a:t>
            </a:r>
            <a:r>
              <a:rPr kumimoji="1" lang="en-US" altLang="ja-JP" sz="2400" b="1" i="1" dirty="0">
                <a:solidFill>
                  <a:srgbClr val="000066"/>
                </a:solidFill>
                <a:effectLst>
                  <a:outerShdw blurRad="38100" dist="38100" dir="2700000" algn="tl">
                    <a:srgbClr val="000000">
                      <a:alpha val="43137"/>
                    </a:srgbClr>
                  </a:outerShdw>
                </a:effectLst>
                <a:ea typeface="ＭＳ Ｐゴシック" pitchFamily="50" charset="-128"/>
              </a:rPr>
              <a:t>arge  </a:t>
            </a:r>
            <a:r>
              <a:rPr kumimoji="1" lang="en-US" altLang="ja-JP" sz="2400" b="1" i="1" dirty="0">
                <a:solidFill>
                  <a:srgbClr val="FF0000"/>
                </a:solidFill>
                <a:effectLst>
                  <a:outerShdw blurRad="38100" dist="38100" dir="2700000" algn="tl">
                    <a:srgbClr val="000000">
                      <a:alpha val="43137"/>
                    </a:srgbClr>
                  </a:outerShdw>
                </a:effectLst>
                <a:ea typeface="ＭＳ Ｐゴシック" pitchFamily="50" charset="-128"/>
              </a:rPr>
              <a:t>C</a:t>
            </a:r>
            <a:r>
              <a:rPr kumimoji="1" lang="en-US" altLang="ja-JP" sz="2400" b="1" i="1" dirty="0">
                <a:solidFill>
                  <a:srgbClr val="000066"/>
                </a:solidFill>
                <a:effectLst>
                  <a:outerShdw blurRad="38100" dist="38100" dir="2700000" algn="tl">
                    <a:srgbClr val="000000">
                      <a:alpha val="43137"/>
                    </a:srgbClr>
                  </a:outerShdw>
                </a:effectLst>
                <a:ea typeface="ＭＳ Ｐゴシック" pitchFamily="50" charset="-128"/>
              </a:rPr>
              <a:t>ollider</a:t>
            </a:r>
            <a:endParaRPr kumimoji="1" lang="ja-JP" altLang="en-US" sz="2400" b="1" i="1" dirty="0">
              <a:solidFill>
                <a:srgbClr val="000066"/>
              </a:solidFill>
              <a:effectLst>
                <a:outerShdw blurRad="38100" dist="38100" dir="2700000" algn="tl">
                  <a:srgbClr val="000000">
                    <a:alpha val="43137"/>
                  </a:srgbClr>
                </a:outerShdw>
              </a:effectLst>
              <a:ea typeface="ＭＳ Ｐゴシック" pitchFamily="50" charset="-128"/>
            </a:endParaRPr>
          </a:p>
        </p:txBody>
      </p:sp>
      <p:sp>
        <p:nvSpPr>
          <p:cNvPr id="6" name="テキスト ボックス 5"/>
          <p:cNvSpPr txBox="1"/>
          <p:nvPr/>
        </p:nvSpPr>
        <p:spPr>
          <a:xfrm>
            <a:off x="5148064" y="5733256"/>
            <a:ext cx="2771913" cy="461665"/>
          </a:xfrm>
          <a:prstGeom prst="rect">
            <a:avLst/>
          </a:prstGeom>
          <a:noFill/>
        </p:spPr>
        <p:txBody>
          <a:bodyPr wrap="none">
            <a:spAutoFit/>
          </a:bodyPr>
          <a:lstStyle/>
          <a:p>
            <a:pPr>
              <a:defRPr/>
            </a:pPr>
            <a:r>
              <a:rPr kumimoji="1" lang="en-US" altLang="ja-JP" sz="2400" b="1" i="1" dirty="0">
                <a:solidFill>
                  <a:srgbClr val="FF0000"/>
                </a:solidFill>
                <a:effectLst>
                  <a:outerShdw blurRad="38100" dist="38100" dir="2700000" algn="tl">
                    <a:srgbClr val="000000">
                      <a:alpha val="43137"/>
                    </a:srgbClr>
                  </a:outerShdw>
                </a:effectLst>
                <a:ea typeface="ＭＳ Ｐゴシック" pitchFamily="50" charset="-128"/>
              </a:rPr>
              <a:t>L</a:t>
            </a:r>
            <a:r>
              <a:rPr kumimoji="1" lang="en-US" altLang="ja-JP" sz="2400" b="1" i="1" dirty="0">
                <a:solidFill>
                  <a:srgbClr val="000066"/>
                </a:solidFill>
                <a:effectLst>
                  <a:outerShdw blurRad="38100" dist="38100" dir="2700000" algn="tl">
                    <a:srgbClr val="000000">
                      <a:alpha val="43137"/>
                    </a:srgbClr>
                  </a:outerShdw>
                </a:effectLst>
                <a:ea typeface="ＭＳ Ｐゴシック" pitchFamily="50" charset="-128"/>
              </a:rPr>
              <a:t>arge  </a:t>
            </a:r>
            <a:r>
              <a:rPr kumimoji="1" lang="en-US" altLang="ja-JP" sz="2400" b="1" i="1" dirty="0">
                <a:solidFill>
                  <a:srgbClr val="FF0000"/>
                </a:solidFill>
                <a:effectLst>
                  <a:outerShdw blurRad="38100" dist="38100" dir="2700000" algn="tl">
                    <a:srgbClr val="000000">
                      <a:alpha val="43137"/>
                    </a:srgbClr>
                  </a:outerShdw>
                </a:effectLst>
                <a:ea typeface="ＭＳ Ｐゴシック" pitchFamily="50" charset="-128"/>
              </a:rPr>
              <a:t>C</a:t>
            </a:r>
            <a:r>
              <a:rPr kumimoji="1" lang="en-US" altLang="ja-JP" sz="2400" b="1" i="1" dirty="0">
                <a:solidFill>
                  <a:srgbClr val="000066"/>
                </a:solidFill>
                <a:effectLst>
                  <a:outerShdw blurRad="38100" dist="38100" dir="2700000" algn="tl">
                    <a:srgbClr val="000000">
                      <a:alpha val="43137"/>
                    </a:srgbClr>
                  </a:outerShdw>
                </a:effectLst>
                <a:ea typeface="ＭＳ Ｐゴシック" pitchFamily="50" charset="-128"/>
              </a:rPr>
              <a:t>ollaboration</a:t>
            </a:r>
            <a:endParaRPr kumimoji="1" lang="ja-JP" altLang="en-US" sz="2400" b="1" i="1" dirty="0">
              <a:solidFill>
                <a:srgbClr val="000066"/>
              </a:solidFill>
              <a:effectLst>
                <a:outerShdw blurRad="38100" dist="38100" dir="2700000" algn="tl">
                  <a:srgbClr val="000000">
                    <a:alpha val="43137"/>
                  </a:srgbClr>
                </a:outerShdw>
              </a:effectLst>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USILC_ページ_1.jpg"/>
          <p:cNvPicPr>
            <a:picLocks noChangeAspect="1"/>
          </p:cNvPicPr>
          <p:nvPr/>
        </p:nvPicPr>
        <p:blipFill>
          <a:blip r:embed="rId2" cstate="print"/>
          <a:srcRect t="6213" b="45316"/>
          <a:stretch>
            <a:fillRect/>
          </a:stretch>
        </p:blipFill>
        <p:spPr>
          <a:xfrm>
            <a:off x="0" y="332656"/>
            <a:ext cx="9068834" cy="60486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USILC_ページ_1.jpg"/>
          <p:cNvPicPr>
            <a:picLocks noChangeAspect="1"/>
          </p:cNvPicPr>
          <p:nvPr/>
        </p:nvPicPr>
        <p:blipFill>
          <a:blip r:embed="rId2" cstate="print"/>
          <a:srcRect t="54684"/>
          <a:stretch>
            <a:fillRect/>
          </a:stretch>
        </p:blipFill>
        <p:spPr>
          <a:xfrm>
            <a:off x="0" y="476672"/>
            <a:ext cx="8856984" cy="63813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1196752"/>
            <a:ext cx="8748463" cy="4801314"/>
          </a:xfrm>
          <a:prstGeom prst="rect">
            <a:avLst/>
          </a:prstGeom>
          <a:noFill/>
        </p:spPr>
        <p:txBody>
          <a:bodyPr wrap="square" rtlCol="0">
            <a:spAutoFit/>
          </a:bodyPr>
          <a:lstStyle/>
          <a:p>
            <a:r>
              <a:rPr lang="en-US" altLang="ja-JP" dirty="0" smtClean="0"/>
              <a:t> It is generally agreed that the next lepton collider at the energy frontier will require pooling resources from all over the world for construction, maintenance and operation, even if the host region will provide most (&gt; 50%) of the resources.</a:t>
            </a:r>
            <a:endParaRPr lang="ja-JP" altLang="ja-JP" dirty="0" smtClean="0"/>
          </a:p>
          <a:p>
            <a:r>
              <a:rPr lang="en-US" altLang="ja-JP" dirty="0" smtClean="0"/>
              <a:t> </a:t>
            </a:r>
            <a:endParaRPr lang="ja-JP" altLang="ja-JP" dirty="0" smtClean="0"/>
          </a:p>
          <a:p>
            <a:r>
              <a:rPr lang="ja-JP" altLang="en-US" dirty="0" smtClean="0"/>
              <a:t>・・・・・・・・・・・・・・・・・・・・・・・・・・・・・・・・・・・・・・・・・・・・・・・・・・・・・・・・・・・・・・・・・・・・・・・</a:t>
            </a:r>
            <a:endParaRPr lang="en-US" altLang="ja-JP" dirty="0" smtClean="0"/>
          </a:p>
          <a:p>
            <a:r>
              <a:rPr lang="ja-JP" altLang="en-US" dirty="0" smtClean="0"/>
              <a:t>・・・・・・・・・・・・・・・・・・・・・・・・・・・・・・・・・・・・・・・・・・・・・・・・・・・・・・・・・・・・・・・・・・・・・・・</a:t>
            </a:r>
            <a:endParaRPr lang="en-US" altLang="ja-JP" dirty="0" smtClean="0"/>
          </a:p>
          <a:p>
            <a:r>
              <a:rPr lang="ja-JP" altLang="en-US" dirty="0" smtClean="0"/>
              <a:t>・・・・・・・・・・・・・・・・・・・・・・・・・・・・・・・・・・・・・・・・・・・・・・・・・・・・・・・・・・・・・・・・・・・・・・・</a:t>
            </a:r>
            <a:endParaRPr lang="en-US" altLang="ja-JP" dirty="0" smtClean="0"/>
          </a:p>
          <a:p>
            <a:r>
              <a:rPr lang="en-US" altLang="ja-JP" dirty="0" smtClean="0"/>
              <a:t>  </a:t>
            </a:r>
            <a:endParaRPr lang="ja-JP" altLang="ja-JP" dirty="0" smtClean="0"/>
          </a:p>
          <a:p>
            <a:r>
              <a:rPr lang="en-US" altLang="ja-JP" dirty="0" smtClean="0"/>
              <a:t>In order to proceed further towards a more global approach to the large accelerators needed for particle physics (or even to some </a:t>
            </a:r>
            <a:r>
              <a:rPr lang="en-US" altLang="ja-JP" dirty="0" err="1" smtClean="0"/>
              <a:t>astroparticle</a:t>
            </a:r>
            <a:r>
              <a:rPr lang="en-US" altLang="ja-JP" dirty="0" smtClean="0"/>
              <a:t> physics projects), we could envisage (with FALC) considering as a balanced set of projects (one per region) that would provide an intermediate step towards the full level of globalization needed for the next lepton collider.</a:t>
            </a:r>
            <a:endParaRPr lang="ja-JP" altLang="ja-JP" dirty="0" smtClean="0"/>
          </a:p>
          <a:p>
            <a:r>
              <a:rPr lang="en-US" altLang="ja-JP" dirty="0" smtClean="0"/>
              <a:t> </a:t>
            </a:r>
            <a:endParaRPr lang="ja-JP" altLang="ja-JP" dirty="0" smtClean="0"/>
          </a:p>
          <a:p>
            <a:r>
              <a:rPr lang="en-US" altLang="ja-JP" dirty="0" smtClean="0"/>
              <a:t>This intermediate step could involve the LHC upgrade in Europe, Project X in the United States and Neutrinos or </a:t>
            </a:r>
            <a:r>
              <a:rPr lang="en-US" altLang="ja-JP" dirty="0" err="1" smtClean="0"/>
              <a:t>SuperB</a:t>
            </a:r>
            <a:r>
              <a:rPr lang="en-US" altLang="ja-JP" dirty="0" smtClean="0"/>
              <a:t> (if no </a:t>
            </a:r>
            <a:r>
              <a:rPr lang="en-US" altLang="ja-JP" dirty="0" err="1" smtClean="0"/>
              <a:t>SuperB</a:t>
            </a:r>
            <a:r>
              <a:rPr lang="en-US" altLang="ja-JP" dirty="0" smtClean="0"/>
              <a:t> project in Italy) in the Asian region. These accelerator projects could each adopt the following possible guidelines for governance:</a:t>
            </a:r>
          </a:p>
        </p:txBody>
      </p:sp>
      <p:sp>
        <p:nvSpPr>
          <p:cNvPr id="4" name="テキスト ボックス 3"/>
          <p:cNvSpPr txBox="1"/>
          <p:nvPr/>
        </p:nvSpPr>
        <p:spPr>
          <a:xfrm>
            <a:off x="5076056" y="692696"/>
            <a:ext cx="3749690" cy="400110"/>
          </a:xfrm>
          <a:prstGeom prst="rect">
            <a:avLst/>
          </a:prstGeom>
          <a:noFill/>
        </p:spPr>
        <p:txBody>
          <a:bodyPr wrap="square" rtlCol="0">
            <a:spAutoFit/>
          </a:bodyPr>
          <a:lstStyle/>
          <a:p>
            <a:r>
              <a:rPr lang="en-US" altLang="ja-JP" sz="2000" b="1" i="1" dirty="0" smtClean="0">
                <a:solidFill>
                  <a:srgbClr val="000066"/>
                </a:solidFill>
                <a:effectLst>
                  <a:outerShdw blurRad="38100" dist="38100" dir="2700000" algn="tl">
                    <a:srgbClr val="000000">
                      <a:alpha val="43137"/>
                    </a:srgbClr>
                  </a:outerShdw>
                </a:effectLst>
              </a:rPr>
              <a:t>Michel Spiro: FALC, June CERN</a:t>
            </a:r>
            <a:endParaRPr kumimoji="1" lang="ja-JP" altLang="en-US" sz="2000" b="1" i="1" dirty="0">
              <a:solidFill>
                <a:srgbClr val="000066"/>
              </a:solidFill>
              <a:effectLst>
                <a:outerShdw blurRad="38100" dist="38100" dir="2700000" algn="tl">
                  <a:srgbClr val="000000">
                    <a:alpha val="43137"/>
                  </a:srgbClr>
                </a:outerShdw>
              </a:effectLst>
            </a:endParaRPr>
          </a:p>
        </p:txBody>
      </p:sp>
      <p:cxnSp>
        <p:nvCxnSpPr>
          <p:cNvPr id="6" name="直線コネクタ 5"/>
          <p:cNvCxnSpPr/>
          <p:nvPr/>
        </p:nvCxnSpPr>
        <p:spPr>
          <a:xfrm>
            <a:off x="7308304" y="3356992"/>
            <a:ext cx="7920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1520" y="3645024"/>
            <a:ext cx="82809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1520" y="3933056"/>
            <a:ext cx="80648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1520" y="4221088"/>
            <a:ext cx="13681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94692"/>
            <a:ext cx="9144000" cy="6463308"/>
          </a:xfrm>
          <a:prstGeom prst="rect">
            <a:avLst/>
          </a:prstGeom>
          <a:noFill/>
        </p:spPr>
        <p:txBody>
          <a:bodyPr wrap="square" rtlCol="0">
            <a:spAutoFit/>
          </a:bodyPr>
          <a:lstStyle/>
          <a:p>
            <a:r>
              <a:rPr lang="en-GB" altLang="ja-JP" b="1" u="sng" dirty="0" smtClean="0">
                <a:solidFill>
                  <a:srgbClr val="0000FF"/>
                </a:solidFill>
              </a:rPr>
              <a:t> Identification of Projects: </a:t>
            </a:r>
            <a:endParaRPr lang="ja-JP" altLang="ja-JP" b="1" u="sng" dirty="0" smtClean="0">
              <a:solidFill>
                <a:srgbClr val="0000FF"/>
              </a:solidFill>
            </a:endParaRPr>
          </a:p>
          <a:p>
            <a:r>
              <a:rPr lang="en-US" altLang="ja-JP" dirty="0" smtClean="0"/>
              <a:t>Projects are to be of an intermediate scale, significantly below the cost of the next collider.  Hence it is expected that multiple projects can be regionally balanced.  Regions should nominate possible candidate projects for which they would serve as host for consideration by FALC.  Projects will be at different stages of approval and FALC would have to address projects readiness in the context of the broader menu of potential future projects.</a:t>
            </a:r>
            <a:endParaRPr lang="ja-JP" altLang="ja-JP" dirty="0" smtClean="0"/>
          </a:p>
          <a:p>
            <a:r>
              <a:rPr lang="en-GB" altLang="ja-JP" dirty="0" smtClean="0"/>
              <a:t> </a:t>
            </a:r>
            <a:endParaRPr lang="ja-JP" altLang="ja-JP" dirty="0" smtClean="0"/>
          </a:p>
          <a:p>
            <a:pPr lvl="0"/>
            <a:r>
              <a:rPr lang="en-GB" altLang="ja-JP" b="1" u="sng" dirty="0" smtClean="0">
                <a:solidFill>
                  <a:srgbClr val="0000FF"/>
                </a:solidFill>
              </a:rPr>
              <a:t>Cost Sharing:  </a:t>
            </a:r>
            <a:endParaRPr lang="ja-JP" altLang="ja-JP" b="1" u="sng" dirty="0" smtClean="0">
              <a:solidFill>
                <a:srgbClr val="0000FF"/>
              </a:solidFill>
            </a:endParaRPr>
          </a:p>
          <a:p>
            <a:r>
              <a:rPr lang="en-GB" altLang="ja-JP" dirty="0" smtClean="0"/>
              <a:t>Because of the financial benefits accruing to a host country or region associated with the presence of a user facility, the host country or region should be responsible for the operating cost of the facility.   There are good reasons (financial and scientific) for non-host countries to contribute to and participate in the construction of the new accelerator capabilities.</a:t>
            </a:r>
            <a:endParaRPr lang="ja-JP" altLang="ja-JP" dirty="0" smtClean="0"/>
          </a:p>
          <a:p>
            <a:r>
              <a:rPr lang="en-GB" altLang="ja-JP" dirty="0" smtClean="0"/>
              <a:t> </a:t>
            </a:r>
            <a:endParaRPr lang="ja-JP" altLang="ja-JP" dirty="0" smtClean="0"/>
          </a:p>
          <a:p>
            <a:pPr lvl="0"/>
            <a:r>
              <a:rPr lang="en-GB" altLang="ja-JP" b="1" u="sng" dirty="0" smtClean="0">
                <a:solidFill>
                  <a:srgbClr val="0000FF"/>
                </a:solidFill>
              </a:rPr>
              <a:t>Governance:  </a:t>
            </a:r>
            <a:endParaRPr lang="ja-JP" altLang="ja-JP" b="1" u="sng" dirty="0" smtClean="0">
              <a:solidFill>
                <a:srgbClr val="0000FF"/>
              </a:solidFill>
            </a:endParaRPr>
          </a:p>
          <a:p>
            <a:r>
              <a:rPr lang="en-GB" altLang="ja-JP" dirty="0" smtClean="0"/>
              <a:t>The host country or entity should be the steward of the facility and hence responsible for the construction, maintenance and operation of the facility.  As part of global or bi-lateral </a:t>
            </a:r>
            <a:r>
              <a:rPr lang="en-GB" altLang="ja-JP" dirty="0" err="1" smtClean="0"/>
              <a:t>MoUs</a:t>
            </a:r>
            <a:r>
              <a:rPr lang="en-GB" altLang="ja-JP" dirty="0" smtClean="0"/>
              <a:t>, the host country or entity should negotiate contributions (e.g.; in-kind deliverables and some funds to be spent in the non-host country for non-specified project components) to the accelerator construction project.  </a:t>
            </a:r>
            <a:endParaRPr lang="ja-JP" altLang="ja-JP" dirty="0" smtClean="0"/>
          </a:p>
          <a:p>
            <a:r>
              <a:rPr lang="en-GB" altLang="ja-JP" dirty="0" smtClean="0"/>
              <a:t>The host country or entity has the responsibility to engage the partners early in the design phase to ensure that there is a good understanding of the scope, technical feasibility and risk, project management, and cost and schedule and to utilize expertise world-wide (particularly those from participating countries) to ensure successful and timely completion of the project.</a:t>
            </a:r>
            <a:endParaRPr lang="ja-JP" altLang="ja-JP" dirty="0" smtClean="0"/>
          </a:p>
        </p:txBody>
      </p:sp>
      <p:sp>
        <p:nvSpPr>
          <p:cNvPr id="3" name="テキスト ボックス 2"/>
          <p:cNvSpPr txBox="1"/>
          <p:nvPr/>
        </p:nvSpPr>
        <p:spPr>
          <a:xfrm>
            <a:off x="4283968" y="0"/>
            <a:ext cx="4541778" cy="400110"/>
          </a:xfrm>
          <a:prstGeom prst="rect">
            <a:avLst/>
          </a:prstGeom>
          <a:noFill/>
        </p:spPr>
        <p:txBody>
          <a:bodyPr wrap="square" rtlCol="0">
            <a:spAutoFit/>
          </a:bodyPr>
          <a:lstStyle/>
          <a:p>
            <a:r>
              <a:rPr lang="en-US" altLang="ja-JP" sz="2000" b="1" i="1" dirty="0" smtClean="0">
                <a:solidFill>
                  <a:srgbClr val="000066"/>
                </a:solidFill>
                <a:effectLst>
                  <a:outerShdw blurRad="38100" dist="38100" dir="2700000" algn="tl">
                    <a:srgbClr val="000000">
                      <a:alpha val="43137"/>
                    </a:srgbClr>
                  </a:outerShdw>
                </a:effectLst>
              </a:rPr>
              <a:t>Dennis </a:t>
            </a:r>
            <a:r>
              <a:rPr lang="en-US" altLang="ja-JP" sz="2000" b="1" i="1" dirty="0" err="1" smtClean="0">
                <a:solidFill>
                  <a:srgbClr val="000066"/>
                </a:solidFill>
                <a:effectLst>
                  <a:outerShdw blurRad="38100" dist="38100" dir="2700000" algn="tl">
                    <a:srgbClr val="000000">
                      <a:alpha val="43137"/>
                    </a:srgbClr>
                  </a:outerShdw>
                </a:effectLst>
              </a:rPr>
              <a:t>Kovar</a:t>
            </a:r>
            <a:r>
              <a:rPr lang="en-US" altLang="ja-JP" sz="2000" b="1" i="1" dirty="0" smtClean="0">
                <a:solidFill>
                  <a:srgbClr val="000066"/>
                </a:solidFill>
                <a:effectLst>
                  <a:outerShdw blurRad="38100" dist="38100" dir="2700000" algn="tl">
                    <a:srgbClr val="000000">
                      <a:alpha val="43137"/>
                    </a:srgbClr>
                  </a:outerShdw>
                </a:effectLst>
              </a:rPr>
              <a:t> : FALC, June CERN</a:t>
            </a:r>
            <a:endParaRPr kumimoji="1" lang="ja-JP" altLang="en-US" sz="2000" b="1" i="1" dirty="0">
              <a:solidFill>
                <a:srgbClr val="000066"/>
              </a:solidFill>
              <a:effectLst>
                <a:outerShdw blurRad="38100" dist="38100" dir="2700000" algn="tl">
                  <a:srgbClr val="000000">
                    <a:alpha val="43137"/>
                  </a:srgbClr>
                </a:outerShdw>
              </a:effectLst>
            </a:endParaRPr>
          </a:p>
        </p:txBody>
      </p:sp>
      <p:cxnSp>
        <p:nvCxnSpPr>
          <p:cNvPr id="5" name="直線コネクタ 4"/>
          <p:cNvCxnSpPr/>
          <p:nvPr/>
        </p:nvCxnSpPr>
        <p:spPr>
          <a:xfrm>
            <a:off x="7524328" y="1196752"/>
            <a:ext cx="13681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1484784"/>
            <a:ext cx="88924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0" y="1772816"/>
            <a:ext cx="6115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83568" y="1772816"/>
            <a:ext cx="81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2060848"/>
            <a:ext cx="687625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332656"/>
            <a:ext cx="8424936" cy="5909310"/>
          </a:xfrm>
          <a:prstGeom prst="rect">
            <a:avLst/>
          </a:prstGeom>
          <a:noFill/>
        </p:spPr>
        <p:txBody>
          <a:bodyPr wrap="square" rtlCol="0">
            <a:spAutoFit/>
          </a:bodyPr>
          <a:lstStyle/>
          <a:p>
            <a:r>
              <a:rPr lang="en-GB" altLang="ja-JP" dirty="0" smtClean="0"/>
              <a:t> </a:t>
            </a:r>
            <a:endParaRPr lang="ja-JP" altLang="ja-JP" dirty="0" smtClean="0"/>
          </a:p>
          <a:p>
            <a:r>
              <a:rPr lang="en-GB" altLang="ja-JP" dirty="0" smtClean="0"/>
              <a:t>Cost overruns for non-host country in-kind deliverables are the responsibility of the non-host country.  Cost overruns for the entire project are the responsibility of the host country or entity.  Unfulfilled bi-lateral MOU agreements are the host’s responsibility; however, such situations should be presented to the participating stakeholders to determine if remedial arrangements can be negotiated.  Non-host countries cannot be asked to contribute to cost overruns for which they were not responsible, however, if a problem occurs for which they might contribute, they can (because it is in their self interest) explore the possibility of contributing to the problem solution. </a:t>
            </a:r>
            <a:endParaRPr lang="ja-JP" altLang="ja-JP" dirty="0" smtClean="0"/>
          </a:p>
          <a:p>
            <a:r>
              <a:rPr lang="en-GB" altLang="ja-JP" dirty="0" smtClean="0"/>
              <a:t> </a:t>
            </a:r>
            <a:endParaRPr lang="ja-JP" altLang="ja-JP" dirty="0" smtClean="0"/>
          </a:p>
          <a:p>
            <a:r>
              <a:rPr lang="en-GB" altLang="ja-JP" dirty="0" smtClean="0"/>
              <a:t>There are good reasons for countries to contribute to and participate in the fabrication, maintenance and operation of detectors.  As with the LHC detectors, an international board of agencies (RRB at LHC) organized by the host entity (CERN) should be responsible for the fabrication, maintenance and operation of the detectors.  Lessons learned from the LHC detectors should be utilized.</a:t>
            </a:r>
            <a:endParaRPr lang="ja-JP" altLang="ja-JP" dirty="0" smtClean="0"/>
          </a:p>
          <a:p>
            <a:r>
              <a:rPr lang="en-GB" altLang="ja-JP" dirty="0" smtClean="0"/>
              <a:t> </a:t>
            </a:r>
            <a:endParaRPr lang="ja-JP" altLang="ja-JP" dirty="0" smtClean="0"/>
          </a:p>
          <a:p>
            <a:pPr lvl="0"/>
            <a:r>
              <a:rPr lang="en-GB" altLang="ja-JP" b="1" u="sng" dirty="0" smtClean="0">
                <a:solidFill>
                  <a:srgbClr val="0000FF"/>
                </a:solidFill>
              </a:rPr>
              <a:t>Mechanism for establishing agreement</a:t>
            </a:r>
            <a:r>
              <a:rPr lang="ja-JP" altLang="en-US" b="1" u="sng" dirty="0" smtClean="0">
                <a:solidFill>
                  <a:srgbClr val="0000FF"/>
                </a:solidFill>
              </a:rPr>
              <a:t>：</a:t>
            </a:r>
            <a:endParaRPr lang="ja-JP" altLang="ja-JP" b="1" u="sng" dirty="0" smtClean="0">
              <a:solidFill>
                <a:srgbClr val="0000FF"/>
              </a:solidFill>
            </a:endParaRPr>
          </a:p>
          <a:p>
            <a:r>
              <a:rPr lang="en-GB" altLang="ja-JP" dirty="0" smtClean="0"/>
              <a:t>Bi-lateral </a:t>
            </a:r>
            <a:r>
              <a:rPr lang="en-GB" altLang="ja-JP" dirty="0" err="1" smtClean="0"/>
              <a:t>MoUs</a:t>
            </a:r>
            <a:r>
              <a:rPr lang="en-GB" altLang="ja-JP" dirty="0" smtClean="0"/>
              <a:t> have been utilized in the past and are relatively simple to implement.  The benefits of a global </a:t>
            </a:r>
            <a:r>
              <a:rPr lang="en-GB" altLang="ja-JP" dirty="0" err="1" smtClean="0"/>
              <a:t>MoU</a:t>
            </a:r>
            <a:r>
              <a:rPr lang="en-GB" altLang="ja-JP" dirty="0" smtClean="0"/>
              <a:t> where several countries are part of an agreement for participation in a specified project and program are not clear.  </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671691"/>
            <a:ext cx="8964488" cy="6186309"/>
          </a:xfrm>
          <a:prstGeom prst="rect">
            <a:avLst/>
          </a:prstGeom>
          <a:noFill/>
        </p:spPr>
        <p:txBody>
          <a:bodyPr wrap="square" rtlCol="0">
            <a:spAutoFit/>
          </a:bodyPr>
          <a:lstStyle/>
          <a:p>
            <a:r>
              <a:rPr lang="en-US" altLang="ja-JP" dirty="0" smtClean="0"/>
              <a:t>Common to all these projects are, as Dennis pointed out, </a:t>
            </a:r>
            <a:endParaRPr lang="ja-JP" altLang="ja-JP" dirty="0" smtClean="0"/>
          </a:p>
          <a:p>
            <a:r>
              <a:rPr lang="en-US" altLang="ja-JP" dirty="0" smtClean="0"/>
              <a:t>(1) Openness to entire scientific community, and </a:t>
            </a:r>
            <a:endParaRPr lang="ja-JP" altLang="ja-JP" dirty="0" smtClean="0"/>
          </a:p>
          <a:p>
            <a:r>
              <a:rPr lang="en-US" altLang="ja-JP" dirty="0" smtClean="0"/>
              <a:t>(2) A well-defined stewardship of the host country/region or entity.</a:t>
            </a:r>
            <a:endParaRPr lang="ja-JP" altLang="ja-JP" dirty="0" smtClean="0"/>
          </a:p>
          <a:p>
            <a:r>
              <a:rPr lang="en-US" altLang="ja-JP" dirty="0" smtClean="0"/>
              <a:t>The host entity can be a national laboratory, a CERN-type regional laboratory, an European XFEL-type company or a new type of organization.</a:t>
            </a:r>
            <a:endParaRPr lang="ja-JP" altLang="ja-JP" dirty="0" smtClean="0"/>
          </a:p>
          <a:p>
            <a:r>
              <a:rPr lang="en-US" altLang="ja-JP" dirty="0" smtClean="0"/>
              <a:t>It is preferable that those national/regional facilities are distributed geographically around the world and realized in a timely manner. In this regard the FALC as a forum of exchange of information is quite valuable to avoid unnecessary duplication, however</a:t>
            </a:r>
            <a:r>
              <a:rPr lang="en-US" altLang="ja-JP" dirty="0" smtClean="0">
                <a:solidFill>
                  <a:srgbClr val="0000FF"/>
                </a:solidFill>
              </a:rPr>
              <a:t>, </a:t>
            </a:r>
            <a:r>
              <a:rPr lang="en-US" altLang="ja-JP" b="1" i="1" dirty="0" smtClean="0">
                <a:solidFill>
                  <a:srgbClr val="0000FF"/>
                </a:solidFill>
              </a:rPr>
              <a:t>the decision made by the host country/region should be respected</a:t>
            </a:r>
            <a:r>
              <a:rPr lang="en-US" altLang="ja-JP" b="1" i="1" dirty="0" smtClean="0"/>
              <a:t>.</a:t>
            </a:r>
            <a:endParaRPr lang="ja-JP" altLang="ja-JP" b="1" i="1" dirty="0" smtClean="0"/>
          </a:p>
          <a:p>
            <a:r>
              <a:rPr lang="en-US" altLang="ja-JP" dirty="0" smtClean="0"/>
              <a:t>As a result, regional balance may not be maintained in future, a probable prospect taking recent economical growth in some countries into account. More important is that several facilities open to entire HEP community are in operation somewhere on the globe. </a:t>
            </a:r>
            <a:r>
              <a:rPr lang="en-US" altLang="ja-JP" i="1" dirty="0" smtClean="0">
                <a:solidFill>
                  <a:srgbClr val="FF0000"/>
                </a:solidFill>
              </a:rPr>
              <a:t>The FALC is a forum to exchange information among funding agencies and not a body to select or allocate one project to each region.</a:t>
            </a:r>
            <a:endParaRPr lang="ja-JP" altLang="ja-JP" i="1" dirty="0" smtClean="0">
              <a:solidFill>
                <a:srgbClr val="FF0000"/>
              </a:solidFill>
            </a:endParaRPr>
          </a:p>
          <a:p>
            <a:r>
              <a:rPr lang="en-US" altLang="ja-JP" dirty="0" smtClean="0"/>
              <a:t>Recent discussion on the governance of “intermediate projects” and the definition of “global projects” seems to have started based on a projection that the LHC upgrade needs more “globalization” and may require an “enlargement” of an existing framework. That may be specific to the LHC upgrade, however, not the case for other mid-scale projects like </a:t>
            </a:r>
            <a:r>
              <a:rPr lang="en-US" altLang="ja-JP" dirty="0" err="1" smtClean="0"/>
              <a:t>SuperKEKB</a:t>
            </a:r>
            <a:r>
              <a:rPr lang="en-US" altLang="ja-JP" dirty="0" smtClean="0"/>
              <a:t>.</a:t>
            </a:r>
            <a:endParaRPr lang="ja-JP" altLang="ja-JP" dirty="0" smtClean="0"/>
          </a:p>
          <a:p>
            <a:r>
              <a:rPr lang="en-US" altLang="ja-JP" i="1" dirty="0" smtClean="0">
                <a:solidFill>
                  <a:srgbClr val="FF0000"/>
                </a:solidFill>
              </a:rPr>
              <a:t>The ICFA, the scientific reference point of the FALC, is considered to be an appropriate body</a:t>
            </a:r>
            <a:r>
              <a:rPr lang="en-US" altLang="ja-JP" dirty="0" smtClean="0"/>
              <a:t> to evaluate the LHC upgrade whether it is an issue to be addressed at the FALC or not based on a clear scope of the upgrade that will be provided by the CERN management.</a:t>
            </a:r>
            <a:endParaRPr lang="ja-JP" altLang="ja-JP" dirty="0" smtClean="0"/>
          </a:p>
          <a:p>
            <a:endParaRPr kumimoji="1" lang="ja-JP" altLang="en-US" dirty="0"/>
          </a:p>
        </p:txBody>
      </p:sp>
      <p:sp>
        <p:nvSpPr>
          <p:cNvPr id="3" name="テキスト ボックス 2"/>
          <p:cNvSpPr txBox="1"/>
          <p:nvPr/>
        </p:nvSpPr>
        <p:spPr>
          <a:xfrm>
            <a:off x="5868144" y="0"/>
            <a:ext cx="3275856" cy="400110"/>
          </a:xfrm>
          <a:prstGeom prst="rect">
            <a:avLst/>
          </a:prstGeom>
          <a:noFill/>
        </p:spPr>
        <p:txBody>
          <a:bodyPr wrap="square" rtlCol="0">
            <a:spAutoFit/>
          </a:bodyPr>
          <a:lstStyle/>
          <a:p>
            <a:r>
              <a:rPr lang="en-US" altLang="ja-JP" sz="2000" b="1" i="1" dirty="0" smtClean="0">
                <a:solidFill>
                  <a:srgbClr val="000066"/>
                </a:solidFill>
                <a:effectLst>
                  <a:outerShdw blurRad="38100" dist="38100" dir="2700000" algn="tl">
                    <a:srgbClr val="000000">
                      <a:alpha val="43137"/>
                    </a:srgbClr>
                  </a:outerShdw>
                </a:effectLst>
              </a:rPr>
              <a:t>M Nozaki: FALC, June CERN</a:t>
            </a:r>
            <a:endParaRPr kumimoji="1" lang="ja-JP" altLang="en-US" sz="2000" b="1" i="1" dirty="0">
              <a:solidFill>
                <a:srgbClr val="0000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983</Words>
  <Application>Microsoft Office PowerPoint</Application>
  <PresentationFormat>画面に合わせる (4:3)</PresentationFormat>
  <Paragraphs>201</Paragraphs>
  <Slides>18</Slides>
  <Notes>5</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スライド 1</vt:lpstr>
      <vt:lpstr>Other Activities</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How we organize this work-1  – Work Packages along Three Streams –</vt:lpstr>
      <vt:lpstr>スライド 16</vt:lpstr>
      <vt:lpstr>スライド 17</vt:lpstr>
      <vt:lpstr>スライド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admin</dc:creator>
  <cp:lastModifiedBy>Atsuto Suzuki</cp:lastModifiedBy>
  <cp:revision>24</cp:revision>
  <dcterms:created xsi:type="dcterms:W3CDTF">2010-07-11T10:02:07Z</dcterms:created>
  <dcterms:modified xsi:type="dcterms:W3CDTF">2010-07-13T00:43:43Z</dcterms:modified>
</cp:coreProperties>
</file>