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notesSlides/notesSlide1.xml" ContentType="application/vnd.openxmlformats-officedocument.presentationml.notesSlide+xml"/>
  <Override PartName="/ppt/media/image5.jpeg" ContentType="image/jpeg"/>
  <Override PartName="/ppt/media/image6.jpeg" ContentType="image/jpeg"/>
  <Override PartName="/ppt/notesSlides/notesSlide2.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ヒラギノ角ゴ ProN W3"/>
          <a:ea typeface="ヒラギノ角ゴ ProN W3"/>
          <a:cs typeface="ヒラギノ角ゴ ProN W3"/>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ヒラギノ角ゴ ProN W3"/>
          <a:ea typeface="ヒラギノ角ゴ ProN W3"/>
          <a:cs typeface="ヒラギノ角ゴ ProN W3"/>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ヒラギノ角ゴ ProN W3"/>
          <a:ea typeface="ヒラギノ角ゴ ProN W3"/>
          <a:cs typeface="ヒラギノ角ゴ ProN W3"/>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9" name="Shape 59"/>
          <p:cNvSpPr/>
          <p:nvPr>
            <p:ph type="sldImg"/>
          </p:nvPr>
        </p:nvSpPr>
        <p:spPr>
          <a:xfrm>
            <a:off x="1143000" y="685800"/>
            <a:ext cx="4572000" cy="3429000"/>
          </a:xfrm>
          <a:prstGeom prst="rect">
            <a:avLst/>
          </a:prstGeom>
        </p:spPr>
        <p:txBody>
          <a:bodyPr/>
          <a:lstStyle/>
          <a:p>
            <a:pPr/>
          </a:p>
        </p:txBody>
      </p:sp>
      <p:sp>
        <p:nvSpPr>
          <p:cNvPr id="60" name="Shape 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lvl1pPr marL="57799" marR="57799" defTabSz="1295400">
              <a:buClr>
                <a:srgbClr val="000000"/>
              </a:buClr>
              <a:buFont typeface="Calibri"/>
              <a:defRPr sz="1600">
                <a:uFill>
                  <a:solidFill>
                    <a:srgbClr val="000000"/>
                  </a:solidFill>
                </a:uFill>
                <a:latin typeface="ＭＳ Ｐゴシック"/>
                <a:ea typeface="ＭＳ Ｐゴシック"/>
                <a:cs typeface="ＭＳ Ｐゴシック"/>
                <a:sym typeface="ＭＳ Ｐゴシック"/>
              </a:defRPr>
            </a:lvl1pPr>
          </a:lstStyle>
          <a:p>
            <a:pPr/>
            <a:r>
              <a:t>中央飛跡検出器：Time Projection Chamber (TPC) の大型プロトタイプ（DESY のビーム試験エリアに設置）：国際共同研究グループ（LCTPC Collaboration）のもとに研究開発中。アジアグループは、TPC の心臓部である GEM 読み出し端部検出器（Asian GEM Module）の開発研究を担当。IPNS では、モジュールの設計、組み立て、試験を行っている。 読み出し Pad plane は、中国（清華大学）が製作した。前々回ビーム試験には清華大学からも学生が参加した。ビーム試験用の超伝導ソレノイド（B=1T）は、KEK が提供。H２３年度にKEK低温センター／低温グループのサポートをえて東芝により無冷媒化。H24 ３月末に DESY に返送。2012年６月に励磁試験、以降、ビーム試験のために運用中。2012年12月には、改良型 Asian GEM のビーム試験を DESY、Lund 大学行った。B=3.5T に外挿した位置分解能は、すでに要求性能（2m ドリフトで 100um 以下）を達成した。非一様磁場での運動量分解能の実証、読み出しエレキをモジュール背面へ組み込んだ次世代モジュールの開発が開発課題。日独仏協力で解析ソフト（MarlinTPC）開発も行っている。読み出しエレクトロニクスについては、CERN、Saclay、LUND 大学などとの国際協力で開発を進めている。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lvl1pPr marL="120014" marR="40640" defTabSz="927100">
              <a:buClr>
                <a:srgbClr val="000000"/>
              </a:buClr>
              <a:buFont typeface="Lucida Grande"/>
              <a:defRPr sz="1600">
                <a:uFill>
                  <a:solidFill>
                    <a:srgbClr val="000000"/>
                  </a:solidFill>
                </a:uFill>
                <a:latin typeface="ＭＳ Ｐゴシック"/>
                <a:ea typeface="ＭＳ Ｐゴシック"/>
                <a:cs typeface="ＭＳ Ｐゴシック"/>
                <a:sym typeface="ＭＳ Ｐゴシック"/>
              </a:defRPr>
            </a:lvl1pPr>
          </a:lstStyle>
          <a:p>
            <a:pPr>
              <a:defRPr>
                <a:uFillTx/>
              </a:defRPr>
            </a:pPr>
            <a:r>
              <a:rPr>
                <a:uFill>
                  <a:solidFill>
                    <a:srgbClr val="000000"/>
                  </a:solidFill>
                </a:uFill>
              </a:rPr>
              <a:t>ILD 測定器コンセプトは、Particle Flow Analysis (PFA) に最適化された高精細測定器で、All Silicon の SiD に比して、TPC を中央飛跡検出器に採用した点に特長がある。バーテックス検出器、中央飛跡検出器（TPC）、カロリメターとも、LHC測定器に比べて高精細、低物質で、LHC の一桁上の性能を目指す。200ページを超える DBD は、つい先日完成した。現在、レビュー中。（右下の写真）2012、5月の九州大学での ILD ミーティングの集合写真。</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ILC Physics Title (middle)">
    <p:spTree>
      <p:nvGrpSpPr>
        <p:cNvPr id="1" name=""/>
        <p:cNvGrpSpPr/>
        <p:nvPr/>
      </p:nvGrpSpPr>
      <p:grpSpPr>
        <a:xfrm>
          <a:off x="0" y="0"/>
          <a:ext cx="0" cy="0"/>
          <a:chOff x="0" y="0"/>
          <a:chExt cx="0" cy="0"/>
        </a:xfrm>
      </p:grpSpPr>
      <p:sp>
        <p:nvSpPr>
          <p:cNvPr id="11" name="K.Fujii @ FKPPL/TYL 2013, June, 2013"/>
          <p:cNvSpPr txBox="1"/>
          <p:nvPr/>
        </p:nvSpPr>
        <p:spPr>
          <a:xfrm>
            <a:off x="214122" y="9385300"/>
            <a:ext cx="47498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latin typeface="+mn-lt"/>
                <a:ea typeface="+mn-ea"/>
                <a:cs typeface="+mn-cs"/>
                <a:sym typeface="Helvetica Neue"/>
              </a:defRPr>
            </a:lvl1pPr>
          </a:lstStyle>
          <a:p>
            <a:pPr/>
            <a:r>
              <a:t>K.Fujii @ FKPPL/TYL 2013, June, 2013</a:t>
            </a:r>
          </a:p>
        </p:txBody>
      </p:sp>
      <p:pic>
        <p:nvPicPr>
          <p:cNvPr id="12" name="droppedImage.tiff" descr="droppedImage.tiff"/>
          <p:cNvPicPr>
            <a:picLocks noChangeAspect="1"/>
          </p:cNvPicPr>
          <p:nvPr/>
        </p:nvPicPr>
        <p:blipFill>
          <a:blip r:embed="rId2">
            <a:extLst/>
          </a:blip>
          <a:stretch>
            <a:fillRect/>
          </a:stretch>
        </p:blipFill>
        <p:spPr>
          <a:xfrm>
            <a:off x="139700" y="0"/>
            <a:ext cx="1371600" cy="1371600"/>
          </a:xfrm>
          <a:prstGeom prst="rect">
            <a:avLst/>
          </a:prstGeom>
          <a:ln w="12700">
            <a:miter lim="400000"/>
          </a:ln>
        </p:spPr>
      </p:pic>
      <p:pic>
        <p:nvPicPr>
          <p:cNvPr id="13" name="droppedImage.pdf" descr="droppedImage.pdf"/>
          <p:cNvPicPr>
            <a:picLocks noChangeAspect="1"/>
          </p:cNvPicPr>
          <p:nvPr/>
        </p:nvPicPr>
        <p:blipFill>
          <a:blip r:embed="rId3">
            <a:extLst/>
          </a:blip>
          <a:stretch>
            <a:fillRect/>
          </a:stretch>
        </p:blipFill>
        <p:spPr>
          <a:xfrm>
            <a:off x="10788650" y="104290"/>
            <a:ext cx="2006600" cy="1147478"/>
          </a:xfrm>
          <a:prstGeom prst="rect">
            <a:avLst/>
          </a:prstGeom>
          <a:ln w="12700">
            <a:miter lim="400000"/>
          </a:ln>
        </p:spPr>
      </p:pic>
      <p:sp>
        <p:nvSpPr>
          <p:cNvPr id="14" name="タイトルテキスト"/>
          <p:cNvSpPr txBox="1"/>
          <p:nvPr>
            <p:ph type="title"/>
          </p:nvPr>
        </p:nvSpPr>
        <p:spPr>
          <a:xfrm>
            <a:off x="1270000" y="2971800"/>
            <a:ext cx="10464800" cy="3810000"/>
          </a:xfrm>
          <a:prstGeom prst="rect">
            <a:avLst/>
          </a:prstGeom>
        </p:spPr>
        <p:txBody>
          <a:bodyPr/>
          <a:lstStyle>
            <a:lvl1pPr defTabSz="584200">
              <a:defRPr b="1" sz="8400">
                <a:uFillTx/>
                <a:latin typeface="+mn-lt"/>
                <a:ea typeface="+mn-ea"/>
                <a:cs typeface="+mn-cs"/>
                <a:sym typeface="Helvetica Neue"/>
              </a:defRPr>
            </a:lvl1pPr>
          </a:lstStyle>
          <a:p>
            <a:pPr/>
            <a:r>
              <a:t>タイトルテキスト</a:t>
            </a:r>
          </a:p>
        </p:txBody>
      </p:sp>
      <p:sp>
        <p:nvSpPr>
          <p:cNvPr id="15" name="スライド番号"/>
          <p:cNvSpPr txBox="1"/>
          <p:nvPr>
            <p:ph type="sldNum" sz="quarter" idx="2"/>
          </p:nvPr>
        </p:nvSpPr>
        <p:spPr>
          <a:xfrm>
            <a:off x="12471298" y="9328200"/>
            <a:ext cx="368504" cy="374600"/>
          </a:xfrm>
          <a:prstGeom prst="rect">
            <a:avLst/>
          </a:prstGeom>
        </p:spPr>
        <p:txBody>
          <a:bodyPr anchor="b"/>
          <a:lstStyle>
            <a:lvl1pPr>
              <a:defRPr sz="1800">
                <a:uFillTx/>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p:spTree>
      <p:nvGrpSpPr>
        <p:cNvPr id="1" name=""/>
        <p:cNvGrpSpPr/>
        <p:nvPr/>
      </p:nvGrpSpPr>
      <p:grpSpPr>
        <a:xfrm>
          <a:off x="0" y="0"/>
          <a:ext cx="0" cy="0"/>
          <a:chOff x="0" y="0"/>
          <a:chExt cx="0" cy="0"/>
        </a:xfrm>
      </p:grpSpPr>
      <p:pic>
        <p:nvPicPr>
          <p:cNvPr id="22" name="droppedImage.tiff" descr="droppedImage.tiff"/>
          <p:cNvPicPr>
            <a:picLocks noChangeAspect="1"/>
          </p:cNvPicPr>
          <p:nvPr/>
        </p:nvPicPr>
        <p:blipFill>
          <a:blip r:embed="rId2">
            <a:extLst/>
          </a:blip>
          <a:stretch>
            <a:fillRect/>
          </a:stretch>
        </p:blipFill>
        <p:spPr>
          <a:xfrm>
            <a:off x="139700" y="0"/>
            <a:ext cx="1371600" cy="1371600"/>
          </a:xfrm>
          <a:prstGeom prst="rect">
            <a:avLst/>
          </a:prstGeom>
          <a:ln w="12700">
            <a:miter lim="400000"/>
          </a:ln>
        </p:spPr>
      </p:pic>
      <p:pic>
        <p:nvPicPr>
          <p:cNvPr id="23" name="droppedImage.pdf" descr="droppedImage.pdf"/>
          <p:cNvPicPr>
            <a:picLocks noChangeAspect="1"/>
          </p:cNvPicPr>
          <p:nvPr/>
        </p:nvPicPr>
        <p:blipFill>
          <a:blip r:embed="rId3">
            <a:extLst/>
          </a:blip>
          <a:stretch>
            <a:fillRect/>
          </a:stretch>
        </p:blipFill>
        <p:spPr>
          <a:xfrm>
            <a:off x="10788650" y="104290"/>
            <a:ext cx="2006600" cy="1147478"/>
          </a:xfrm>
          <a:prstGeom prst="rect">
            <a:avLst/>
          </a:prstGeom>
          <a:ln w="12700">
            <a:miter lim="400000"/>
          </a:ln>
        </p:spPr>
      </p:pic>
      <p:sp>
        <p:nvSpPr>
          <p:cNvPr id="24" name="K.Fujii @ FKPPL/TYL 2013, June, 2013"/>
          <p:cNvSpPr txBox="1"/>
          <p:nvPr/>
        </p:nvSpPr>
        <p:spPr>
          <a:xfrm>
            <a:off x="150622" y="9423400"/>
            <a:ext cx="47498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latin typeface="+mn-lt"/>
                <a:ea typeface="+mn-ea"/>
                <a:cs typeface="+mn-cs"/>
                <a:sym typeface="Helvetica Neue"/>
              </a:defRPr>
            </a:lvl1pPr>
          </a:lstStyle>
          <a:p>
            <a:pPr/>
            <a:r>
              <a:t>K.Fujii @ FKPPL/TYL 2013, June, 2013</a:t>
            </a:r>
          </a:p>
        </p:txBody>
      </p:sp>
      <p:sp>
        <p:nvSpPr>
          <p:cNvPr id="25" name="タイトルテキスト"/>
          <p:cNvSpPr txBox="1"/>
          <p:nvPr>
            <p:ph type="title"/>
          </p:nvPr>
        </p:nvSpPr>
        <p:spPr>
          <a:xfrm>
            <a:off x="1625600" y="50800"/>
            <a:ext cx="9055100" cy="1257300"/>
          </a:xfrm>
          <a:prstGeom prst="rect">
            <a:avLst/>
          </a:prstGeom>
        </p:spPr>
        <p:txBody>
          <a:bodyPr anchor="b"/>
          <a:lstStyle>
            <a:lvl1pPr defTabSz="584200">
              <a:defRPr b="1" sz="8400">
                <a:uFillTx/>
                <a:latin typeface="+mn-lt"/>
                <a:ea typeface="+mn-ea"/>
                <a:cs typeface="+mn-cs"/>
                <a:sym typeface="Helvetica Neue"/>
              </a:defRPr>
            </a:lvl1pPr>
          </a:lstStyle>
          <a:p>
            <a:pPr/>
            <a:r>
              <a:t>タイトルテキスト</a:t>
            </a:r>
          </a:p>
        </p:txBody>
      </p:sp>
      <p:sp>
        <p:nvSpPr>
          <p:cNvPr id="26" name="本文レベル1…"/>
          <p:cNvSpPr txBox="1"/>
          <p:nvPr>
            <p:ph type="body" sz="half" idx="1"/>
          </p:nvPr>
        </p:nvSpPr>
        <p:spPr>
          <a:xfrm>
            <a:off x="508000" y="1905000"/>
            <a:ext cx="11976100" cy="3810000"/>
          </a:xfrm>
          <a:prstGeom prst="rect">
            <a:avLst/>
          </a:prstGeom>
        </p:spPr>
        <p:txBody>
          <a:bodyPr anchor="t"/>
          <a:lstStyle>
            <a:lvl1pPr marL="635000" indent="-635000" defTabSz="584200">
              <a:spcBef>
                <a:spcPts val="0"/>
              </a:spcBef>
              <a:buClrTx/>
              <a:buSzPct val="100000"/>
              <a:buFontTx/>
              <a:buBlip>
                <a:blip r:embed="rId4"/>
              </a:buBlip>
              <a:defRPr sz="3600">
                <a:uFillTx/>
                <a:latin typeface="+mn-lt"/>
                <a:ea typeface="+mn-ea"/>
                <a:cs typeface="+mn-cs"/>
                <a:sym typeface="Helvetica Neue"/>
              </a:defRPr>
            </a:lvl1pPr>
            <a:lvl2pPr marL="635000" indent="-635000" defTabSz="584200">
              <a:spcBef>
                <a:spcPts val="0"/>
              </a:spcBef>
              <a:buClrTx/>
              <a:buSzPct val="100000"/>
              <a:buFontTx/>
              <a:buBlip>
                <a:blip r:embed="rId4"/>
              </a:buBlip>
              <a:defRPr sz="3600">
                <a:uFillTx/>
                <a:latin typeface="+mn-lt"/>
                <a:ea typeface="+mn-ea"/>
                <a:cs typeface="+mn-cs"/>
                <a:sym typeface="Helvetica Neue"/>
              </a:defRPr>
            </a:lvl2pPr>
            <a:lvl3pPr marL="635000" indent="-635000" defTabSz="584200">
              <a:spcBef>
                <a:spcPts val="0"/>
              </a:spcBef>
              <a:buClrTx/>
              <a:buSzPct val="100000"/>
              <a:buFontTx/>
              <a:buBlip>
                <a:blip r:embed="rId4"/>
              </a:buBlip>
              <a:defRPr sz="3600">
                <a:uFillTx/>
                <a:latin typeface="+mn-lt"/>
                <a:ea typeface="+mn-ea"/>
                <a:cs typeface="+mn-cs"/>
                <a:sym typeface="Helvetica Neue"/>
              </a:defRPr>
            </a:lvl3pPr>
            <a:lvl4pPr marL="635000" indent="-635000" defTabSz="584200">
              <a:spcBef>
                <a:spcPts val="0"/>
              </a:spcBef>
              <a:buClrTx/>
              <a:buSzPct val="100000"/>
              <a:buFontTx/>
              <a:buBlip>
                <a:blip r:embed="rId4"/>
              </a:buBlip>
              <a:defRPr sz="3600">
                <a:uFillTx/>
                <a:latin typeface="+mn-lt"/>
                <a:ea typeface="+mn-ea"/>
                <a:cs typeface="+mn-cs"/>
                <a:sym typeface="Helvetica Neue"/>
              </a:defRPr>
            </a:lvl4pPr>
            <a:lvl5pPr marL="635000" indent="-635000" defTabSz="584200">
              <a:spcBef>
                <a:spcPts val="0"/>
              </a:spcBef>
              <a:buClrTx/>
              <a:buSzPct val="100000"/>
              <a:buFontTx/>
              <a:buBlip>
                <a:blip r:embed="rId4"/>
              </a:buBlip>
              <a:defRPr sz="3600">
                <a:uFillTx/>
                <a:latin typeface="+mn-lt"/>
                <a:ea typeface="+mn-ea"/>
                <a:cs typeface="+mn-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27" name="スライド番号"/>
          <p:cNvSpPr txBox="1"/>
          <p:nvPr>
            <p:ph type="sldNum" sz="quarter" idx="2"/>
          </p:nvPr>
        </p:nvSpPr>
        <p:spPr>
          <a:xfrm>
            <a:off x="12572898" y="9379000"/>
            <a:ext cx="368504" cy="374600"/>
          </a:xfrm>
          <a:prstGeom prst="rect">
            <a:avLst/>
          </a:prstGeom>
        </p:spPr>
        <p:txBody>
          <a:bodyPr anchor="b"/>
          <a:lstStyle>
            <a:lvl1pPr>
              <a:defRPr sz="1800">
                <a:uFillTx/>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34" name="K.Fujii @ FKPPL/TYL 2013, June, 2013"/>
          <p:cNvSpPr txBox="1"/>
          <p:nvPr/>
        </p:nvSpPr>
        <p:spPr>
          <a:xfrm>
            <a:off x="303022" y="9423400"/>
            <a:ext cx="47498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latin typeface="+mn-lt"/>
                <a:ea typeface="+mn-ea"/>
                <a:cs typeface="+mn-cs"/>
                <a:sym typeface="Helvetica Neue"/>
              </a:defRPr>
            </a:lvl1pPr>
          </a:lstStyle>
          <a:p>
            <a:pPr/>
            <a:r>
              <a:t>K.Fujii @ FKPPL/TYL 2013, June, 2013</a:t>
            </a:r>
          </a:p>
        </p:txBody>
      </p:sp>
      <p:sp>
        <p:nvSpPr>
          <p:cNvPr id="35" name="スライド番号"/>
          <p:cNvSpPr txBox="1"/>
          <p:nvPr>
            <p:ph type="sldNum" sz="quarter" idx="2"/>
          </p:nvPr>
        </p:nvSpPr>
        <p:spPr>
          <a:xfrm>
            <a:off x="12547498" y="9366300"/>
            <a:ext cx="368504" cy="374600"/>
          </a:xfrm>
          <a:prstGeom prst="rect">
            <a:avLst/>
          </a:prstGeom>
        </p:spPr>
        <p:txBody>
          <a:bodyPr anchor="b"/>
          <a:lstStyle>
            <a:lvl1pPr>
              <a:defRPr sz="1800">
                <a:uFillTx/>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42" name="タイトルテキスト"/>
          <p:cNvSpPr txBox="1"/>
          <p:nvPr>
            <p:ph type="title"/>
          </p:nvPr>
        </p:nvSpPr>
        <p:spPr>
          <a:prstGeom prst="rect">
            <a:avLst/>
          </a:prstGeom>
        </p:spPr>
        <p:txBody>
          <a:bodyPr/>
          <a:lstStyle/>
          <a:p>
            <a:pPr/>
            <a:r>
              <a:t>タイトルテキスト</a:t>
            </a:r>
          </a:p>
        </p:txBody>
      </p:sp>
      <p:sp>
        <p:nvSpPr>
          <p:cNvPr id="43" name="本文レベル1…"/>
          <p:cNvSpPr txBox="1"/>
          <p:nvPr>
            <p:ph type="body" idx="1"/>
          </p:nvPr>
        </p:nvSpPr>
        <p:spPr>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4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51" name="タイトルテキスト"/>
          <p:cNvSpPr txBox="1"/>
          <p:nvPr>
            <p:ph type="title"/>
          </p:nvPr>
        </p:nvSpPr>
        <p:spPr>
          <a:xfrm>
            <a:off x="1270000" y="254000"/>
            <a:ext cx="10464800" cy="2438400"/>
          </a:xfrm>
          <a:prstGeom prst="rect">
            <a:avLst/>
          </a:prstGeom>
        </p:spPr>
        <p:txBody>
          <a:bodyPr/>
          <a:lstStyle>
            <a:lvl1pPr defTabSz="584200">
              <a:defRPr sz="8400">
                <a:uFillTx/>
              </a:defRPr>
            </a:lvl1pPr>
          </a:lstStyle>
          <a:p>
            <a:pPr/>
            <a:r>
              <a:t>タイトルテキスト</a:t>
            </a:r>
          </a:p>
        </p:txBody>
      </p:sp>
      <p:sp>
        <p:nvSpPr>
          <p:cNvPr id="52" name="本文レベル1…"/>
          <p:cNvSpPr txBox="1"/>
          <p:nvPr>
            <p:ph type="body" idx="1"/>
          </p:nvPr>
        </p:nvSpPr>
        <p:spPr>
          <a:xfrm>
            <a:off x="1270000" y="2768600"/>
            <a:ext cx="10464800" cy="5715000"/>
          </a:xfrm>
          <a:prstGeom prst="rect">
            <a:avLst/>
          </a:prstGeom>
        </p:spPr>
        <p:txBody>
          <a:bodyPr/>
          <a:lstStyle>
            <a:lvl1pPr marL="889000" defTabSz="584200">
              <a:buClrTx/>
              <a:buFontTx/>
              <a:defRPr sz="4200">
                <a:uFillTx/>
              </a:defRPr>
            </a:lvl1pPr>
            <a:lvl2pPr marL="1333500" defTabSz="584200">
              <a:buClrTx/>
              <a:buFontTx/>
              <a:defRPr sz="4200">
                <a:uFillTx/>
              </a:defRPr>
            </a:lvl2pPr>
            <a:lvl3pPr marL="1778000" defTabSz="584200">
              <a:buClrTx/>
              <a:buFontTx/>
              <a:defRPr sz="4200">
                <a:uFillTx/>
              </a:defRPr>
            </a:lvl3pPr>
            <a:lvl4pPr marL="2222500" defTabSz="584200">
              <a:buClrTx/>
              <a:buFontTx/>
              <a:defRPr sz="4200">
                <a:uFillTx/>
              </a:defRPr>
            </a:lvl4pPr>
            <a:lvl5pPr marL="2667000" defTabSz="584200">
              <a:buClrTx/>
              <a:buFontTx/>
              <a:defRPr sz="4200">
                <a:uFillTx/>
              </a:defRPr>
            </a:lvl5pPr>
          </a:lstStyle>
          <a:p>
            <a:pPr/>
            <a:r>
              <a:t>本文レベル1</a:t>
            </a:r>
          </a:p>
          <a:p>
            <a:pPr lvl="1"/>
            <a:r>
              <a:t>本文レベル2</a:t>
            </a:r>
          </a:p>
          <a:p>
            <a:pPr lvl="2"/>
            <a:r>
              <a:t>本文レベル3</a:t>
            </a:r>
          </a:p>
          <a:p>
            <a:pPr lvl="3"/>
            <a:r>
              <a:t>本文レベル4</a:t>
            </a:r>
          </a:p>
          <a:p>
            <a:pPr lvl="4"/>
            <a:r>
              <a:t>本文レベル5</a:t>
            </a:r>
          </a:p>
        </p:txBody>
      </p:sp>
      <p:sp>
        <p:nvSpPr>
          <p:cNvPr id="53" name="スライド番号"/>
          <p:cNvSpPr txBox="1"/>
          <p:nvPr>
            <p:ph type="sldNum" sz="quarter" idx="2"/>
          </p:nvPr>
        </p:nvSpPr>
        <p:spPr>
          <a:xfrm>
            <a:off x="6288709" y="9296400"/>
            <a:ext cx="414682" cy="330200"/>
          </a:xfrm>
          <a:prstGeom prst="rect">
            <a:avLst/>
          </a:prstGeom>
        </p:spPr>
        <p:txBody>
          <a:bodyPr anchor="b"/>
          <a:lstStyle>
            <a:lvl1pPr>
              <a:defRPr sz="1800">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1270000" y="239712"/>
            <a:ext cx="10452100" cy="2465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タイトルテキスト</a:t>
            </a:r>
          </a:p>
        </p:txBody>
      </p:sp>
      <p:sp>
        <p:nvSpPr>
          <p:cNvPr id="3" name="本文レベル1…"/>
          <p:cNvSpPr txBox="1"/>
          <p:nvPr>
            <p:ph type="body" idx="1"/>
          </p:nvPr>
        </p:nvSpPr>
        <p:spPr>
          <a:xfrm>
            <a:off x="1270000" y="1498600"/>
            <a:ext cx="10452100" cy="825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6128181" y="9283700"/>
            <a:ext cx="748438" cy="584200"/>
          </a:xfrm>
          <a:prstGeom prst="rect">
            <a:avLst/>
          </a:prstGeom>
          <a:ln w="12700">
            <a:miter lim="400000"/>
          </a:ln>
        </p:spPr>
        <p:txBody>
          <a:bodyPr wrap="none" lIns="50800" tIns="50800" rIns="50800" bIns="50800">
            <a:spAutoFit/>
          </a:bodyPr>
          <a:lstStyle>
            <a:lvl1pPr>
              <a:defRPr sz="3800">
                <a:uFill>
                  <a:solidFill>
                    <a:srgbClr val="000000"/>
                  </a:solidFill>
                </a:u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xmlns:p14="http://schemas.microsoft.com/office/powerpoint/2010/main" spd="med" advClick="1"/>
  <p:txStyles>
    <p:titleStyle>
      <a:lvl1pPr marL="0" marR="0" indent="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1pPr>
      <a:lvl2pPr marL="0" marR="0" indent="2286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2pPr>
      <a:lvl3pPr marL="0" marR="0" indent="4572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3pPr>
      <a:lvl4pPr marL="0" marR="0" indent="6858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4pPr>
      <a:lvl5pPr marL="0" marR="0" indent="9144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5pPr>
      <a:lvl6pPr marL="0" marR="0" indent="11430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6pPr>
      <a:lvl7pPr marL="0" marR="0" indent="13716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7pPr>
      <a:lvl8pPr marL="0" marR="0" indent="16002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8pPr>
      <a:lvl9pPr marL="0" marR="0" indent="1828800" algn="ctr" defTabSz="927100" rtl="0" latinLnBrk="0">
        <a:lnSpc>
          <a:spcPct val="100000"/>
        </a:lnSpc>
        <a:spcBef>
          <a:spcPts val="0"/>
        </a:spcBef>
        <a:spcAft>
          <a:spcPts val="0"/>
        </a:spcAft>
        <a:buClrTx/>
        <a:buSzTx/>
        <a:buFontTx/>
        <a:buNone/>
        <a:tabLst/>
        <a:defRPr b="0" baseline="0" cap="none" i="0" spc="0" strike="noStrike" sz="8200" u="none">
          <a:solidFill>
            <a:srgbClr val="000000"/>
          </a:solidFill>
          <a:uFill>
            <a:solidFill>
              <a:srgbClr val="000000"/>
            </a:solidFill>
          </a:uFill>
          <a:latin typeface="+mj-lt"/>
          <a:ea typeface="+mj-ea"/>
          <a:cs typeface="+mj-cs"/>
          <a:sym typeface="ヒラギノ角ゴ Pro W3"/>
        </a:defRPr>
      </a:lvl9pPr>
    </p:titleStyle>
    <p:bodyStyle>
      <a:lvl1pPr marL="736600" marR="0" indent="-5715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1pPr>
      <a:lvl2pPr marL="1181100" marR="0" indent="-5715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2pPr>
      <a:lvl3pPr marL="1625600" marR="0" indent="-5715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3pPr>
      <a:lvl4pPr marL="2070100" marR="0" indent="-5715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4pPr>
      <a:lvl5pPr marL="2514600" marR="0" indent="-5715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5pPr>
      <a:lvl6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6pPr>
      <a:lvl7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7pPr>
      <a:lvl8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8pPr>
      <a:lvl9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b="0" baseline="0" cap="none" i="0" spc="0" strike="noStrike" sz="3800" u="none">
          <a:solidFill>
            <a:srgbClr val="000000"/>
          </a:solidFill>
          <a:uFill>
            <a:solidFill>
              <a:srgbClr val="000000"/>
            </a:solidFill>
          </a:uFill>
          <a:latin typeface="+mj-lt"/>
          <a:ea typeface="+mj-ea"/>
          <a:cs typeface="+mj-cs"/>
          <a:sym typeface="ヒラギノ角ゴ Pro W3"/>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1pPr>
      <a:lvl2pPr marL="0" marR="0" indent="2286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2pPr>
      <a:lvl3pPr marL="0" marR="0" indent="4572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3pPr>
      <a:lvl4pPr marL="0" marR="0" indent="6858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4pPr>
      <a:lvl5pPr marL="0" marR="0" indent="9144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5pPr>
      <a:lvl6pPr marL="0" marR="0" indent="11430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6pPr>
      <a:lvl7pPr marL="0" marR="0" indent="13716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7pPr>
      <a:lvl8pPr marL="0" marR="0" indent="16002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8pPr>
      <a:lvl9pPr marL="0" marR="0" indent="1828800" algn="ctr" defTabSz="584200" latinLnBrk="0">
        <a:lnSpc>
          <a:spcPct val="100000"/>
        </a:lnSpc>
        <a:spcBef>
          <a:spcPts val="0"/>
        </a:spcBef>
        <a:spcAft>
          <a:spcPts val="0"/>
        </a:spcAft>
        <a:buClrTx/>
        <a:buSzTx/>
        <a:buFontTx/>
        <a:buNone/>
        <a:tabLst/>
        <a:defRPr b="0" baseline="0" cap="none" i="0" spc="0" strike="noStrike" sz="3800" u="none">
          <a:solidFill>
            <a:schemeClr val="tx1"/>
          </a:solidFill>
          <a:uFill>
            <a:solidFill>
              <a:srgbClr val="000000"/>
            </a:solidFill>
          </a:uFill>
          <a:latin typeface="+mn-lt"/>
          <a:ea typeface="+mn-ea"/>
          <a:cs typeface="+mn-cs"/>
          <a:sym typeface="ヒラギノ角ゴ Pro W3"/>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38.png"/><Relationship Id="rId6" Type="http://schemas.openxmlformats.org/officeDocument/2006/relationships/image" Target="../media/image3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11.tif"/><Relationship Id="rId5" Type="http://schemas.openxmlformats.org/officeDocument/2006/relationships/image" Target="../media/image41.png"/><Relationship Id="rId6" Type="http://schemas.openxmlformats.org/officeDocument/2006/relationships/image" Target="../media/image12.tif"/><Relationship Id="rId7" Type="http://schemas.openxmlformats.org/officeDocument/2006/relationships/image" Target="../media/image13.tif"/><Relationship Id="rId8" Type="http://schemas.openxmlformats.org/officeDocument/2006/relationships/image" Target="../media/image7.jpeg"/><Relationship Id="rId9" Type="http://schemas.openxmlformats.org/officeDocument/2006/relationships/image" Target="../media/image42.png"/><Relationship Id="rId10" Type="http://schemas.openxmlformats.org/officeDocument/2006/relationships/image" Target="../media/image4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 Id="rId3" Type="http://schemas.openxmlformats.org/officeDocument/2006/relationships/image" Target="../media/image15.tif"/><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6.tif"/><Relationship Id="rId8" Type="http://schemas.openxmlformats.org/officeDocument/2006/relationships/image" Target="../media/image47.png"/><Relationship Id="rId9" Type="http://schemas.openxmlformats.org/officeDocument/2006/relationships/image" Target="../media/image4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12.jpe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17.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4.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0.png"/><Relationship Id="rId4" Type="http://schemas.openxmlformats.org/officeDocument/2006/relationships/image" Target="../media/image19.tif"/><Relationship Id="rId5" Type="http://schemas.openxmlformats.org/officeDocument/2006/relationships/image" Target="../media/image6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ti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jpeg"/><Relationship Id="rId10"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4.png"/><Relationship Id="rId4" Type="http://schemas.openxmlformats.org/officeDocument/2006/relationships/image" Target="../media/image1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14.png"/><Relationship Id="rId13" Type="http://schemas.openxmlformats.org/officeDocument/2006/relationships/image" Target="../media/image6.jpeg"/><Relationship Id="rId14" Type="http://schemas.openxmlformats.org/officeDocument/2006/relationships/image" Target="../media/image26.png"/><Relationship Id="rId15" Type="http://schemas.openxmlformats.org/officeDocument/2006/relationships/image" Target="../media/image2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 name="Toward the Final Design of a TPC for the ILD Detector"/>
          <p:cNvSpPr txBox="1"/>
          <p:nvPr>
            <p:ph type="ctrTitle"/>
          </p:nvPr>
        </p:nvSpPr>
        <p:spPr>
          <a:xfrm>
            <a:off x="1270000" y="1917700"/>
            <a:ext cx="10464800" cy="3810000"/>
          </a:xfrm>
          <a:prstGeom prst="rect">
            <a:avLst/>
          </a:prstGeom>
          <a:effectLst>
            <a:outerShdw sx="100000" sy="100000" kx="0" ky="0" algn="b" rotWithShape="0" blurRad="50800" dist="38100" dir="2700000">
              <a:srgbClr val="929292">
                <a:alpha val="42999"/>
              </a:srgbClr>
            </a:outerShdw>
          </a:effectLst>
        </p:spPr>
        <p:txBody>
          <a:bodyPr/>
          <a:lstStyle/>
          <a:p>
            <a:pPr/>
            <a:r>
              <a:t>Toward the Final Design of a TPC for the ILD Detector</a:t>
            </a:r>
          </a:p>
        </p:txBody>
      </p:sp>
      <p:sp>
        <p:nvSpPr>
          <p:cNvPr id="63" name="スライド番号"/>
          <p:cNvSpPr txBox="1"/>
          <p:nvPr>
            <p:ph type="sldNum" sz="quarter" idx="2"/>
          </p:nvPr>
        </p:nvSpPr>
        <p:spPr>
          <a:xfrm>
            <a:off x="12471298" y="9328200"/>
            <a:ext cx="368504" cy="374600"/>
          </a:xfrm>
          <a:prstGeom prst="rect">
            <a:avLst/>
          </a:prstGeom>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 name="Keisuke Fujii, KEK…"/>
          <p:cNvSpPr txBox="1"/>
          <p:nvPr/>
        </p:nvSpPr>
        <p:spPr>
          <a:xfrm>
            <a:off x="2755177" y="6858000"/>
            <a:ext cx="7475221" cy="13970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Helvetica Neue Medium"/>
                <a:ea typeface="Helvetica Neue Medium"/>
                <a:cs typeface="Helvetica Neue Medium"/>
                <a:sym typeface="Helvetica Neue Medium"/>
              </a:defRPr>
            </a:pPr>
            <a:r>
              <a:t>Keisuke Fujii, KEK</a:t>
            </a:r>
          </a:p>
          <a:p>
            <a:pPr>
              <a:defRPr>
                <a:latin typeface="Helvetica Neue Medium"/>
                <a:ea typeface="Helvetica Neue Medium"/>
                <a:cs typeface="Helvetica Neue Medium"/>
                <a:sym typeface="Helvetica Neue Medium"/>
              </a:defRPr>
            </a:pPr>
            <a:r>
              <a:t>on behalf of the </a:t>
            </a:r>
            <a:r>
              <a:rPr>
                <a:solidFill>
                  <a:srgbClr val="FF2C79"/>
                </a:solidFill>
              </a:rPr>
              <a:t>D_RD_9</a:t>
            </a:r>
            <a:r>
              <a:t> team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四角形"/>
          <p:cNvSpPr/>
          <p:nvPr/>
        </p:nvSpPr>
        <p:spPr>
          <a:xfrm>
            <a:off x="9461500" y="5308600"/>
            <a:ext cx="520700" cy="2959100"/>
          </a:xfrm>
          <a:prstGeom prst="rect">
            <a:avLst/>
          </a:prstGeom>
          <a:solidFill>
            <a:srgbClr val="FFFB00"/>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73" name="Resolution Formula"/>
          <p:cNvSpPr txBox="1"/>
          <p:nvPr>
            <p:ph type="title"/>
          </p:nvPr>
        </p:nvSpPr>
        <p:spPr>
          <a:prstGeom prst="rect">
            <a:avLst/>
          </a:prstGeom>
        </p:spPr>
        <p:txBody>
          <a:bodyPr/>
          <a:lstStyle>
            <a:lvl1pPr>
              <a:defRPr sz="7200"/>
            </a:lvl1pPr>
          </a:lstStyle>
          <a:p>
            <a:pPr/>
            <a:r>
              <a:t>Resolution Formula</a:t>
            </a:r>
          </a:p>
        </p:txBody>
      </p:sp>
      <p:sp>
        <p:nvSpPr>
          <p:cNvPr id="274" name="スライド番号"/>
          <p:cNvSpPr txBox="1"/>
          <p:nvPr>
            <p:ph type="sldNum" sz="quarter" idx="2"/>
          </p:nvPr>
        </p:nvSpPr>
        <p:spPr>
          <a:xfrm>
            <a:off x="12572898" y="9379000"/>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5" name="droppedImage.tiff" descr="droppedImage.tiff"/>
          <p:cNvPicPr>
            <a:picLocks noChangeAspect="1"/>
          </p:cNvPicPr>
          <p:nvPr/>
        </p:nvPicPr>
        <p:blipFill>
          <a:blip r:embed="rId2">
            <a:extLst/>
          </a:blip>
          <a:stretch>
            <a:fillRect/>
          </a:stretch>
        </p:blipFill>
        <p:spPr>
          <a:xfrm>
            <a:off x="2260600" y="2755900"/>
            <a:ext cx="8737600" cy="780619"/>
          </a:xfrm>
          <a:prstGeom prst="rect">
            <a:avLst/>
          </a:prstGeom>
          <a:ln w="12700">
            <a:solidFill>
              <a:srgbClr val="000000"/>
            </a:solidFill>
            <a:miter lim="400000"/>
          </a:ln>
        </p:spPr>
      </p:pic>
      <p:sp>
        <p:nvSpPr>
          <p:cNvPr id="276" name="Since TPC operates on the nice and old “gas physics”; ionization, diffusion, gas amplification and fluctuation, etc., it is possible for the GEM TPC (option (1)) to formulate a fully analytic expression of  its spatial resolution to understand the LP TPC"/>
          <p:cNvSpPr txBox="1"/>
          <p:nvPr/>
        </p:nvSpPr>
        <p:spPr>
          <a:xfrm>
            <a:off x="831144" y="1367648"/>
            <a:ext cx="11595101" cy="1160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570" marR="57570" algn="just" defTabSz="1295400">
              <a:buClr>
                <a:srgbClr val="FFFFFF"/>
              </a:buClr>
              <a:buFont typeface="Arial"/>
              <a:defRPr sz="2400">
                <a:solidFill>
                  <a:srgbClr val="FFFFFF"/>
                </a:solidFill>
                <a:uFill>
                  <a:solidFill>
                    <a:srgbClr val="FFFFFF"/>
                  </a:solidFill>
                </a:uFill>
                <a:latin typeface="Tahoma"/>
                <a:ea typeface="Tahoma"/>
                <a:cs typeface="Tahoma"/>
                <a:sym typeface="Tahoma"/>
              </a:defRPr>
            </a:pPr>
            <a:r>
              <a:rPr b="1" sz="1800">
                <a:solidFill>
                  <a:srgbClr val="000000"/>
                </a:solidFill>
                <a:uFill>
                  <a:solidFill>
                    <a:srgbClr val="000000"/>
                  </a:solidFill>
                </a:uFill>
                <a:latin typeface="Arial"/>
                <a:ea typeface="Arial"/>
                <a:cs typeface="Arial"/>
                <a:sym typeface="Arial"/>
              </a:rPr>
              <a:t>Since TPC operates on the nice and old “gas physics”; ionization, diffusion, gas amplification and fluctuation, etc., it is possible for the GEM TPC (option (1)) to formulate a fully analytic expression of  its spatial resolution</a:t>
            </a:r>
            <a:r>
              <a:rPr b="1" sz="1800">
                <a:latin typeface="Arial"/>
                <a:ea typeface="Arial"/>
                <a:cs typeface="Arial"/>
                <a:sym typeface="Arial"/>
              </a:rPr>
              <a:t> </a:t>
            </a:r>
            <a:r>
              <a:rPr b="1" sz="1800">
                <a:solidFill>
                  <a:srgbClr val="FF2C79"/>
                </a:solidFill>
                <a:uFill>
                  <a:solidFill>
                    <a:srgbClr val="FF2C79"/>
                  </a:solidFill>
                </a:uFill>
                <a:latin typeface="Arial"/>
                <a:ea typeface="Arial"/>
                <a:cs typeface="Arial"/>
                <a:sym typeface="Arial"/>
              </a:rPr>
              <a:t>to understand the LP TPC results, to optimize parameters of the GEM TPC, and to extrapolate them to the  ILD TPC</a:t>
            </a:r>
            <a:r>
              <a:rPr b="1" sz="1800">
                <a:solidFill>
                  <a:srgbClr val="FF2C79"/>
                </a:solidFill>
                <a:uFill>
                  <a:solidFill>
                    <a:srgbClr val="FF2C79"/>
                  </a:solidFill>
                </a:uFill>
                <a:latin typeface="Arial"/>
                <a:ea typeface="Arial"/>
                <a:cs typeface="Arial"/>
                <a:sym typeface="Arial"/>
              </a:rPr>
              <a:t> </a:t>
            </a:r>
            <a:r>
              <a:rPr b="1" sz="1800">
                <a:solidFill>
                  <a:srgbClr val="000000"/>
                </a:solidFill>
                <a:uFill>
                  <a:solidFill>
                    <a:srgbClr val="000000"/>
                  </a:solidFill>
                </a:uFill>
                <a:latin typeface="Arial"/>
                <a:ea typeface="Arial"/>
                <a:cs typeface="Arial"/>
                <a:sym typeface="Arial"/>
              </a:rPr>
              <a:t>(R. Yonamine / KF)</a:t>
            </a:r>
            <a:r>
              <a:rPr b="1" sz="1800">
                <a:solidFill>
                  <a:srgbClr val="FF2C79"/>
                </a:solidFill>
                <a:uFill>
                  <a:solidFill>
                    <a:srgbClr val="FF2C79"/>
                  </a:solidFill>
                </a:uFill>
                <a:latin typeface="Arial"/>
                <a:ea typeface="Arial"/>
                <a:cs typeface="Arial"/>
                <a:sym typeface="Arial"/>
              </a:rPr>
              <a:t> </a:t>
            </a:r>
          </a:p>
        </p:txBody>
      </p:sp>
      <p:pic>
        <p:nvPicPr>
          <p:cNvPr id="277" name="droppedImage.tiff" descr="droppedImage.tiff"/>
          <p:cNvPicPr>
            <a:picLocks noChangeAspect="1"/>
          </p:cNvPicPr>
          <p:nvPr/>
        </p:nvPicPr>
        <p:blipFill>
          <a:blip r:embed="rId3">
            <a:extLst/>
          </a:blip>
          <a:stretch>
            <a:fillRect/>
          </a:stretch>
        </p:blipFill>
        <p:spPr>
          <a:xfrm>
            <a:off x="812800" y="3924300"/>
            <a:ext cx="7188200" cy="1257936"/>
          </a:xfrm>
          <a:prstGeom prst="rect">
            <a:avLst/>
          </a:prstGeom>
          <a:ln w="12700">
            <a:miter lim="400000"/>
          </a:ln>
        </p:spPr>
      </p:pic>
      <p:pic>
        <p:nvPicPr>
          <p:cNvPr id="278" name="droppedImage.tiff" descr="droppedImage.tiff"/>
          <p:cNvPicPr>
            <a:picLocks noChangeAspect="1"/>
          </p:cNvPicPr>
          <p:nvPr/>
        </p:nvPicPr>
        <p:blipFill>
          <a:blip r:embed="rId4">
            <a:extLst/>
          </a:blip>
          <a:stretch>
            <a:fillRect/>
          </a:stretch>
        </p:blipFill>
        <p:spPr>
          <a:xfrm>
            <a:off x="837158" y="5600700"/>
            <a:ext cx="7647484" cy="1155700"/>
          </a:xfrm>
          <a:prstGeom prst="rect">
            <a:avLst/>
          </a:prstGeom>
          <a:ln w="12700">
            <a:miter lim="400000"/>
          </a:ln>
        </p:spPr>
      </p:pic>
      <p:pic>
        <p:nvPicPr>
          <p:cNvPr id="279" name="droppedImage.tiff" descr="droppedImage.tiff"/>
          <p:cNvPicPr>
            <a:picLocks noChangeAspect="1"/>
          </p:cNvPicPr>
          <p:nvPr/>
        </p:nvPicPr>
        <p:blipFill>
          <a:blip r:embed="rId5">
            <a:extLst/>
          </a:blip>
          <a:stretch>
            <a:fillRect/>
          </a:stretch>
        </p:blipFill>
        <p:spPr>
          <a:xfrm>
            <a:off x="806449" y="7695496"/>
            <a:ext cx="3314701" cy="661104"/>
          </a:xfrm>
          <a:prstGeom prst="rect">
            <a:avLst/>
          </a:prstGeom>
          <a:ln w="12700">
            <a:miter lim="400000"/>
          </a:ln>
        </p:spPr>
      </p:pic>
      <p:pic>
        <p:nvPicPr>
          <p:cNvPr id="280" name="droppedImage.tiff" descr="droppedImage.tiff"/>
          <p:cNvPicPr>
            <a:picLocks noChangeAspect="1"/>
          </p:cNvPicPr>
          <p:nvPr/>
        </p:nvPicPr>
        <p:blipFill>
          <a:blip r:embed="rId6">
            <a:extLst/>
          </a:blip>
          <a:stretch>
            <a:fillRect/>
          </a:stretch>
        </p:blipFill>
        <p:spPr>
          <a:xfrm>
            <a:off x="823951" y="8684995"/>
            <a:ext cx="1765301" cy="791010"/>
          </a:xfrm>
          <a:prstGeom prst="rect">
            <a:avLst/>
          </a:prstGeom>
          <a:ln w="12700">
            <a:miter lim="400000"/>
          </a:ln>
        </p:spPr>
      </p:pic>
      <p:pic>
        <p:nvPicPr>
          <p:cNvPr id="281" name="droppedImage.tiff" descr="droppedImage.tiff"/>
          <p:cNvPicPr>
            <a:picLocks noChangeAspect="1"/>
          </p:cNvPicPr>
          <p:nvPr/>
        </p:nvPicPr>
        <p:blipFill>
          <a:blip r:embed="rId7">
            <a:extLst/>
          </a:blip>
          <a:stretch>
            <a:fillRect/>
          </a:stretch>
        </p:blipFill>
        <p:spPr>
          <a:xfrm>
            <a:off x="3448050" y="6781319"/>
            <a:ext cx="4813300" cy="838682"/>
          </a:xfrm>
          <a:prstGeom prst="rect">
            <a:avLst/>
          </a:prstGeom>
          <a:ln w="12700">
            <a:miter lim="400000"/>
          </a:ln>
        </p:spPr>
      </p:pic>
      <p:sp>
        <p:nvSpPr>
          <p:cNvPr id="282" name="[C]: Electronics noise"/>
          <p:cNvSpPr txBox="1"/>
          <p:nvPr/>
        </p:nvSpPr>
        <p:spPr>
          <a:xfrm>
            <a:off x="393700" y="7251700"/>
            <a:ext cx="77597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buClr>
                <a:srgbClr val="FFFFFF"/>
              </a:buClr>
              <a:buFont typeface="Tahoma"/>
              <a:defRPr sz="1800">
                <a:uFill>
                  <a:solidFill>
                    <a:srgbClr val="000000"/>
                  </a:solidFill>
                </a:uFill>
                <a:latin typeface="Helvetica Neue Medium"/>
                <a:ea typeface="Helvetica Neue Medium"/>
                <a:cs typeface="Helvetica Neue Medium"/>
                <a:sym typeface="Helvetica Neue Medium"/>
              </a:defRPr>
            </a:lvl1pPr>
          </a:lstStyle>
          <a:p>
            <a:pPr/>
            <a:r>
              <a:t>[C]: Electronics noise</a:t>
            </a:r>
          </a:p>
        </p:txBody>
      </p:sp>
      <p:pic>
        <p:nvPicPr>
          <p:cNvPr id="283" name="droppedImage.tiff" descr="droppedImage.tiff"/>
          <p:cNvPicPr>
            <a:picLocks noChangeAspect="1"/>
          </p:cNvPicPr>
          <p:nvPr/>
        </p:nvPicPr>
        <p:blipFill>
          <a:blip r:embed="rId8">
            <a:extLst/>
          </a:blip>
          <a:stretch>
            <a:fillRect/>
          </a:stretch>
        </p:blipFill>
        <p:spPr>
          <a:xfrm>
            <a:off x="9289008" y="3975100"/>
            <a:ext cx="2884983" cy="787400"/>
          </a:xfrm>
          <a:prstGeom prst="rect">
            <a:avLst/>
          </a:prstGeom>
          <a:ln w="12700">
            <a:solidFill>
              <a:srgbClr val="000000"/>
            </a:solidFill>
            <a:miter lim="400000"/>
          </a:ln>
        </p:spPr>
      </p:pic>
      <p:sp>
        <p:nvSpPr>
          <p:cNvPr id="284" name="[D]: Angular pad effect"/>
          <p:cNvSpPr txBox="1"/>
          <p:nvPr/>
        </p:nvSpPr>
        <p:spPr>
          <a:xfrm>
            <a:off x="431800" y="8216900"/>
            <a:ext cx="76454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buClr>
                <a:srgbClr val="FFFFFF"/>
              </a:buClr>
              <a:buFont typeface="Tahoma"/>
              <a:defRPr sz="1800">
                <a:uFill>
                  <a:solidFill>
                    <a:srgbClr val="000000"/>
                  </a:solidFill>
                </a:uFill>
                <a:latin typeface="Helvetica Neue Medium"/>
                <a:ea typeface="Helvetica Neue Medium"/>
                <a:cs typeface="Helvetica Neue Medium"/>
                <a:sym typeface="Helvetica Neue Medium"/>
              </a:defRPr>
            </a:lvl1pPr>
          </a:lstStyle>
          <a:p>
            <a:pPr/>
            <a:r>
              <a:t>[D]: Angular pad effect</a:t>
            </a:r>
          </a:p>
        </p:txBody>
      </p:sp>
      <p:pic>
        <p:nvPicPr>
          <p:cNvPr id="285" name="droppedImage.tiff" descr="droppedImage.tiff"/>
          <p:cNvPicPr>
            <a:picLocks noChangeAspect="1"/>
          </p:cNvPicPr>
          <p:nvPr/>
        </p:nvPicPr>
        <p:blipFill>
          <a:blip r:embed="rId9">
            <a:extLst/>
          </a:blip>
          <a:stretch>
            <a:fillRect/>
          </a:stretch>
        </p:blipFill>
        <p:spPr>
          <a:xfrm>
            <a:off x="3536950" y="8127706"/>
            <a:ext cx="4610100" cy="978195"/>
          </a:xfrm>
          <a:prstGeom prst="rect">
            <a:avLst/>
          </a:prstGeom>
          <a:ln w="12700">
            <a:miter lim="400000"/>
          </a:ln>
        </p:spPr>
      </p:pic>
      <p:sp>
        <p:nvSpPr>
          <p:cNvPr id="286" name="[A]: Hodoscope effect/S-shape at the short drift distances"/>
          <p:cNvSpPr txBox="1"/>
          <p:nvPr/>
        </p:nvSpPr>
        <p:spPr>
          <a:xfrm>
            <a:off x="410350" y="3610469"/>
            <a:ext cx="7759701"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buClr>
                <a:srgbClr val="FFFFFF"/>
              </a:buClr>
              <a:buFont typeface="Tahoma"/>
              <a:defRPr sz="1800">
                <a:uFill>
                  <a:solidFill>
                    <a:srgbClr val="000000"/>
                  </a:solidFill>
                </a:uFill>
                <a:latin typeface="Helvetica Neue Medium"/>
                <a:ea typeface="Helvetica Neue Medium"/>
                <a:cs typeface="Helvetica Neue Medium"/>
                <a:sym typeface="Helvetica Neue Medium"/>
              </a:defRPr>
            </a:lvl1pPr>
          </a:lstStyle>
          <a:p>
            <a:pPr/>
            <a:r>
              <a:t>[A]: Hodoscope effect/S-shape at the short drift distances </a:t>
            </a:r>
          </a:p>
        </p:txBody>
      </p:sp>
      <p:sp>
        <p:nvSpPr>
          <p:cNvPr id="287" name="[B]: Diffusion + finite pad size term"/>
          <p:cNvSpPr txBox="1"/>
          <p:nvPr/>
        </p:nvSpPr>
        <p:spPr>
          <a:xfrm>
            <a:off x="406400" y="5143500"/>
            <a:ext cx="77597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buClr>
                <a:srgbClr val="FFFFFF"/>
              </a:buClr>
              <a:buFont typeface="Tahoma"/>
              <a:defRPr sz="1800">
                <a:uFill>
                  <a:solidFill>
                    <a:srgbClr val="000000"/>
                  </a:solidFill>
                </a:uFill>
                <a:latin typeface="Helvetica Neue Medium"/>
                <a:ea typeface="Helvetica Neue Medium"/>
                <a:cs typeface="Helvetica Neue Medium"/>
                <a:sym typeface="Helvetica Neue Medium"/>
              </a:defRPr>
            </a:lvl1pPr>
          </a:lstStyle>
          <a:p>
            <a:pPr/>
            <a:r>
              <a:t>[B]: Diffusion + finite pad size term</a:t>
            </a:r>
          </a:p>
        </p:txBody>
      </p:sp>
      <p:pic>
        <p:nvPicPr>
          <p:cNvPr id="288" name="L.pdf" descr="L.pdf"/>
          <p:cNvPicPr>
            <a:picLocks noChangeAspect="1"/>
          </p:cNvPicPr>
          <p:nvPr/>
        </p:nvPicPr>
        <p:blipFill>
          <a:blip r:embed="rId10">
            <a:extLst/>
          </a:blip>
          <a:stretch>
            <a:fillRect/>
          </a:stretch>
        </p:blipFill>
        <p:spPr>
          <a:xfrm>
            <a:off x="9169400" y="5321300"/>
            <a:ext cx="3117954" cy="3251200"/>
          </a:xfrm>
          <a:prstGeom prst="rect">
            <a:avLst/>
          </a:prstGeom>
          <a:ln w="12700">
            <a:miter lim="400000"/>
          </a:ln>
        </p:spPr>
      </p:pic>
      <p:sp>
        <p:nvSpPr>
          <p:cNvPr id="289" name="The constant term also scales as 1/Neff!"/>
          <p:cNvSpPr txBox="1"/>
          <p:nvPr/>
        </p:nvSpPr>
        <p:spPr>
          <a:xfrm>
            <a:off x="8534400" y="4838700"/>
            <a:ext cx="43815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799" marR="57799" algn="l" defTabSz="1295400">
              <a:buClr>
                <a:srgbClr val="FFFFFF"/>
              </a:buClr>
              <a:buFont typeface="Tahoma"/>
              <a:defRPr sz="1800">
                <a:solidFill>
                  <a:srgbClr val="FF2C79"/>
                </a:solidFill>
                <a:uFill>
                  <a:solidFill>
                    <a:srgbClr val="FF2C79"/>
                  </a:solidFill>
                </a:uFill>
                <a:latin typeface="Helvetica Neue Medium"/>
                <a:ea typeface="Helvetica Neue Medium"/>
                <a:cs typeface="Helvetica Neue Medium"/>
                <a:sym typeface="Helvetica Neue Medium"/>
              </a:defRPr>
            </a:pPr>
            <a:r>
              <a:t>The constant term also scales as 1/N</a:t>
            </a:r>
            <a:r>
              <a:rPr baseline="-5999"/>
              <a:t>eff</a:t>
            </a:r>
            <a:r>
              <a:t>!</a:t>
            </a:r>
          </a:p>
        </p:txBody>
      </p:sp>
      <p:sp>
        <p:nvSpPr>
          <p:cNvPr id="290" name=": effective # electrons"/>
          <p:cNvSpPr txBox="1"/>
          <p:nvPr/>
        </p:nvSpPr>
        <p:spPr>
          <a:xfrm>
            <a:off x="4660900" y="7607300"/>
            <a:ext cx="29972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buClr>
                <a:srgbClr val="FFFFFF"/>
              </a:buClr>
              <a:buFont typeface="Tahoma"/>
              <a:defRPr sz="1800">
                <a:solidFill>
                  <a:srgbClr val="2E467F"/>
                </a:solidFill>
                <a:uFill>
                  <a:solidFill>
                    <a:srgbClr val="2E467F"/>
                  </a:solidFill>
                </a:uFill>
                <a:latin typeface="Helvetica Neue Medium"/>
                <a:ea typeface="Helvetica Neue Medium"/>
                <a:cs typeface="Helvetica Neue Medium"/>
                <a:sym typeface="Helvetica Neue Medium"/>
              </a:defRPr>
            </a:lvl1pPr>
          </a:lstStyle>
          <a:p>
            <a:pPr/>
            <a:r>
              <a:t>: effective # electrons</a:t>
            </a:r>
          </a:p>
        </p:txBody>
      </p:sp>
      <p:sp>
        <p:nvSpPr>
          <p:cNvPr id="291" name=": effective # clusters"/>
          <p:cNvSpPr txBox="1"/>
          <p:nvPr/>
        </p:nvSpPr>
        <p:spPr>
          <a:xfrm>
            <a:off x="4660900" y="9055100"/>
            <a:ext cx="29972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l" defTabSz="1295400">
              <a:buClr>
                <a:srgbClr val="FFFFFF"/>
              </a:buClr>
              <a:buFont typeface="Tahoma"/>
              <a:defRPr sz="1800">
                <a:solidFill>
                  <a:srgbClr val="2E467F"/>
                </a:solidFill>
                <a:uFill>
                  <a:solidFill>
                    <a:srgbClr val="2E467F"/>
                  </a:solidFill>
                </a:uFill>
                <a:latin typeface="Helvetica Neue Medium"/>
                <a:ea typeface="Helvetica Neue Medium"/>
                <a:cs typeface="Helvetica Neue Medium"/>
                <a:sym typeface="Helvetica Neue Medium"/>
              </a:defRPr>
            </a:lvl1pPr>
          </a:lstStyle>
          <a:p>
            <a:pPr/>
            <a:r>
              <a:t>: effective # clusters</a:t>
            </a:r>
          </a:p>
        </p:txBody>
      </p:sp>
      <p:pic>
        <p:nvPicPr>
          <p:cNvPr id="292" name="droppedImage.tiff" descr="droppedImage.tiff"/>
          <p:cNvPicPr>
            <a:picLocks noChangeAspect="1"/>
          </p:cNvPicPr>
          <p:nvPr/>
        </p:nvPicPr>
        <p:blipFill>
          <a:blip r:embed="rId11">
            <a:extLst/>
          </a:blip>
          <a:stretch>
            <a:fillRect/>
          </a:stretch>
        </p:blipFill>
        <p:spPr>
          <a:xfrm>
            <a:off x="8712200" y="8444534"/>
            <a:ext cx="2006600" cy="534367"/>
          </a:xfrm>
          <a:prstGeom prst="rect">
            <a:avLst/>
          </a:prstGeom>
          <a:ln w="12700">
            <a:solidFill>
              <a:srgbClr val="000000"/>
            </a:solidFill>
            <a:miter lim="400000"/>
          </a:ln>
        </p:spPr>
      </p:pic>
      <p:sp>
        <p:nvSpPr>
          <p:cNvPr id="293" name="σrφ quickly deteriorates with φ!"/>
          <p:cNvSpPr txBox="1"/>
          <p:nvPr/>
        </p:nvSpPr>
        <p:spPr>
          <a:xfrm>
            <a:off x="8750300" y="8991600"/>
            <a:ext cx="40132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799" marR="57799" algn="l" defTabSz="1295400">
              <a:buClr>
                <a:srgbClr val="FFFFFF"/>
              </a:buClr>
              <a:buFont typeface="Tahoma"/>
              <a:defRPr sz="1800">
                <a:solidFill>
                  <a:srgbClr val="FF2C79"/>
                </a:solidFill>
                <a:uFill>
                  <a:solidFill>
                    <a:srgbClr val="FF2C79"/>
                  </a:solidFill>
                </a:uFill>
                <a:latin typeface="Helvetica Neue Medium"/>
                <a:ea typeface="Helvetica Neue Medium"/>
                <a:cs typeface="Helvetica Neue Medium"/>
                <a:sym typeface="Helvetica Neue Medium"/>
              </a:defRPr>
            </a:pPr>
            <a:r>
              <a:t>σ</a:t>
            </a:r>
            <a:r>
              <a:rPr baseline="-5999"/>
              <a:t>rφ</a:t>
            </a:r>
            <a:r>
              <a:t> quickly deteriorates with φ!</a:t>
            </a:r>
          </a:p>
        </p:txBody>
      </p:sp>
      <p:sp>
        <p:nvSpPr>
          <p:cNvPr id="294" name="四角形"/>
          <p:cNvSpPr/>
          <p:nvPr/>
        </p:nvSpPr>
        <p:spPr>
          <a:xfrm>
            <a:off x="3441700" y="6972300"/>
            <a:ext cx="596900" cy="533400"/>
          </a:xfrm>
          <a:prstGeom prst="rect">
            <a:avLst/>
          </a:prstGeom>
          <a:ln w="127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95" name="四角形"/>
          <p:cNvSpPr/>
          <p:nvPr/>
        </p:nvSpPr>
        <p:spPr>
          <a:xfrm>
            <a:off x="3441700" y="8420100"/>
            <a:ext cx="596900" cy="533400"/>
          </a:xfrm>
          <a:prstGeom prst="rect">
            <a:avLst/>
          </a:prstGeom>
          <a:ln w="127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9"/>
          <p:cNvSpPr txBox="1"/>
          <p:nvPr/>
        </p:nvSpPr>
        <p:spPr>
          <a:xfrm>
            <a:off x="9324622" y="8882098"/>
            <a:ext cx="3263901"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570" marR="57570" algn="r">
              <a:buClr>
                <a:srgbClr val="FFFFFF"/>
              </a:buClr>
              <a:buFont typeface="Arial"/>
              <a:defRPr sz="1400">
                <a:solidFill>
                  <a:srgbClr val="FFFFFF"/>
                </a:solidFill>
                <a:uFill>
                  <a:solidFill>
                    <a:srgbClr val="FFFFFF"/>
                  </a:solidFill>
                </a:uFill>
                <a:latin typeface="Arial"/>
                <a:ea typeface="Arial"/>
                <a:cs typeface="Arial"/>
                <a:sym typeface="Arial"/>
              </a:defRPr>
            </a:lvl1pPr>
          </a:lstStyle>
          <a:p>
            <a:pPr/>
            <a:r>
              <a:t>9</a:t>
            </a:r>
          </a:p>
        </p:txBody>
      </p:sp>
      <p:sp>
        <p:nvSpPr>
          <p:cNvPr id="298" name="Tracking Code for LP TPC and ILD TPC"/>
          <p:cNvSpPr txBox="1"/>
          <p:nvPr/>
        </p:nvSpPr>
        <p:spPr>
          <a:xfrm>
            <a:off x="1215531" y="280811"/>
            <a:ext cx="10007601"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570" marR="57570">
              <a:buClr>
                <a:srgbClr val="FFFFFF"/>
              </a:buClr>
              <a:buFont typeface="Arial"/>
              <a:defRPr b="1" sz="3600">
                <a:latin typeface="+mn-lt"/>
                <a:ea typeface="+mn-ea"/>
                <a:cs typeface="+mn-cs"/>
                <a:sym typeface="Helvetica Neue"/>
              </a:defRPr>
            </a:lvl1pPr>
          </a:lstStyle>
          <a:p>
            <a:pPr/>
            <a:r>
              <a:t>Tracking Code for LP TPC and ILD TPC</a:t>
            </a:r>
          </a:p>
        </p:txBody>
      </p:sp>
      <p:grpSp>
        <p:nvGrpSpPr>
          <p:cNvPr id="302" name="グループ"/>
          <p:cNvGrpSpPr/>
          <p:nvPr/>
        </p:nvGrpSpPr>
        <p:grpSpPr>
          <a:xfrm>
            <a:off x="7881337" y="1113648"/>
            <a:ext cx="5054601" cy="7518398"/>
            <a:chOff x="0" y="0"/>
            <a:chExt cx="5054599" cy="7518397"/>
          </a:xfrm>
        </p:grpSpPr>
        <p:pic>
          <p:nvPicPr>
            <p:cNvPr id="299" name="image.tiff" descr="image.tiff"/>
            <p:cNvPicPr>
              <a:picLocks noChangeAspect="0"/>
            </p:cNvPicPr>
            <p:nvPr/>
          </p:nvPicPr>
          <p:blipFill>
            <a:blip r:embed="rId2">
              <a:extLst/>
            </a:blip>
            <a:stretch>
              <a:fillRect/>
            </a:stretch>
          </p:blipFill>
          <p:spPr>
            <a:xfrm>
              <a:off x="0" y="0"/>
              <a:ext cx="5053015" cy="2493973"/>
            </a:xfrm>
            <a:prstGeom prst="rect">
              <a:avLst/>
            </a:prstGeom>
            <a:ln w="12700" cap="flat">
              <a:noFill/>
              <a:miter lim="400000"/>
            </a:ln>
            <a:effectLst/>
          </p:spPr>
        </p:pic>
        <p:pic>
          <p:nvPicPr>
            <p:cNvPr id="300" name="image.tiff" descr="image.tiff"/>
            <p:cNvPicPr>
              <a:picLocks noChangeAspect="0"/>
            </p:cNvPicPr>
            <p:nvPr/>
          </p:nvPicPr>
          <p:blipFill>
            <a:blip r:embed="rId3">
              <a:extLst/>
            </a:blip>
            <a:stretch>
              <a:fillRect/>
            </a:stretch>
          </p:blipFill>
          <p:spPr>
            <a:xfrm>
              <a:off x="0" y="2505440"/>
              <a:ext cx="5053015" cy="2416970"/>
            </a:xfrm>
            <a:prstGeom prst="rect">
              <a:avLst/>
            </a:prstGeom>
            <a:ln w="12700" cap="flat">
              <a:noFill/>
              <a:miter lim="400000"/>
            </a:ln>
            <a:effectLst/>
          </p:spPr>
        </p:pic>
        <p:pic>
          <p:nvPicPr>
            <p:cNvPr id="301" name="image.tiff" descr="image.tiff"/>
            <p:cNvPicPr>
              <a:picLocks noChangeAspect="0"/>
            </p:cNvPicPr>
            <p:nvPr/>
          </p:nvPicPr>
          <p:blipFill>
            <a:blip r:embed="rId4">
              <a:extLst/>
            </a:blip>
            <a:stretch>
              <a:fillRect/>
            </a:stretch>
          </p:blipFill>
          <p:spPr>
            <a:xfrm>
              <a:off x="1587" y="4927051"/>
              <a:ext cx="5053013" cy="2591347"/>
            </a:xfrm>
            <a:prstGeom prst="rect">
              <a:avLst/>
            </a:prstGeom>
            <a:ln w="12700" cap="flat">
              <a:noFill/>
              <a:miter lim="400000"/>
            </a:ln>
            <a:effectLst/>
          </p:spPr>
        </p:pic>
      </p:grpSp>
      <p:pic>
        <p:nvPicPr>
          <p:cNvPr id="303" name="droppedImage.tiff" descr="droppedImage.tiff"/>
          <p:cNvPicPr>
            <a:picLocks noChangeAspect="1"/>
          </p:cNvPicPr>
          <p:nvPr/>
        </p:nvPicPr>
        <p:blipFill>
          <a:blip r:embed="rId5">
            <a:extLst/>
          </a:blip>
          <a:stretch>
            <a:fillRect/>
          </a:stretch>
        </p:blipFill>
        <p:spPr>
          <a:xfrm>
            <a:off x="143299" y="6753850"/>
            <a:ext cx="6235702" cy="2999751"/>
          </a:xfrm>
          <a:prstGeom prst="rect">
            <a:avLst/>
          </a:prstGeom>
          <a:ln w="12700">
            <a:miter lim="400000"/>
          </a:ln>
        </p:spPr>
      </p:pic>
      <p:sp>
        <p:nvSpPr>
          <p:cNvPr id="304" name="~100% tracking efficiency"/>
          <p:cNvSpPr txBox="1"/>
          <p:nvPr/>
        </p:nvSpPr>
        <p:spPr>
          <a:xfrm>
            <a:off x="1193800" y="8615020"/>
            <a:ext cx="4445000" cy="3594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27100">
              <a:buClr>
                <a:srgbClr val="000000"/>
              </a:buClr>
              <a:buFont typeface="Arial"/>
              <a:defRPr b="1" sz="2400">
                <a:solidFill>
                  <a:srgbClr val="FF2C79"/>
                </a:solidFill>
                <a:uFill>
                  <a:solidFill>
                    <a:srgbClr val="FF2C79"/>
                  </a:solidFill>
                </a:uFill>
                <a:latin typeface="+mn-lt"/>
                <a:ea typeface="+mn-ea"/>
                <a:cs typeface="+mn-cs"/>
                <a:sym typeface="Helvetica Neue"/>
              </a:defRPr>
            </a:lvl1pPr>
          </a:lstStyle>
          <a:p>
            <a:pPr/>
            <a:r>
              <a:t>~100% tracking efficiency</a:t>
            </a:r>
          </a:p>
        </p:txBody>
      </p:sp>
      <p:pic>
        <p:nvPicPr>
          <p:cNvPr id="305" name="image.png" descr="image.png"/>
          <p:cNvPicPr>
            <a:picLocks noChangeAspect="0"/>
          </p:cNvPicPr>
          <p:nvPr/>
        </p:nvPicPr>
        <p:blipFill>
          <a:blip r:embed="rId6">
            <a:extLst/>
          </a:blip>
          <a:stretch>
            <a:fillRect/>
          </a:stretch>
        </p:blipFill>
        <p:spPr>
          <a:xfrm>
            <a:off x="249004" y="1075831"/>
            <a:ext cx="7484451" cy="5684238"/>
          </a:xfrm>
          <a:prstGeom prst="rect">
            <a:avLst/>
          </a:prstGeom>
          <a:ln w="12700">
            <a:miter lim="400000"/>
          </a:ln>
        </p:spPr>
      </p:pic>
      <p:sp>
        <p:nvSpPr>
          <p:cNvPr id="306" name="Reconstructed Tracks"/>
          <p:cNvSpPr txBox="1"/>
          <p:nvPr/>
        </p:nvSpPr>
        <p:spPr>
          <a:xfrm>
            <a:off x="4279900" y="3022600"/>
            <a:ext cx="2960242" cy="3456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27100">
              <a:buClr>
                <a:srgbClr val="FFFFFF"/>
              </a:buClr>
              <a:buFont typeface="Arial"/>
              <a:defRPr sz="2400">
                <a:solidFill>
                  <a:srgbClr val="FFFFFF"/>
                </a:solidFill>
                <a:uFill>
                  <a:solidFill>
                    <a:srgbClr val="FFFFFF"/>
                  </a:solidFill>
                </a:uFill>
                <a:latin typeface="Arial"/>
                <a:ea typeface="Arial"/>
                <a:cs typeface="Arial"/>
                <a:sym typeface="Arial"/>
              </a:defRPr>
            </a:lvl1pPr>
          </a:lstStyle>
          <a:p>
            <a:pPr/>
            <a:r>
              <a:t>Reconstructed Tracks</a:t>
            </a:r>
          </a:p>
        </p:txBody>
      </p:sp>
      <p:sp>
        <p:nvSpPr>
          <p:cNvPr id="307" name="Tracking Code (MarlinTrk):…"/>
          <p:cNvSpPr txBox="1"/>
          <p:nvPr/>
        </p:nvSpPr>
        <p:spPr>
          <a:xfrm>
            <a:off x="533400" y="1371600"/>
            <a:ext cx="6172200" cy="8511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927100">
              <a:buClr>
                <a:srgbClr val="FFFFFF"/>
              </a:buClr>
              <a:buFont typeface="Arial"/>
              <a:defRPr b="1" i="1" sz="3000">
                <a:solidFill>
                  <a:srgbClr val="FFFFFF"/>
                </a:solidFill>
                <a:uFill>
                  <a:solidFill>
                    <a:srgbClr val="FFFFFF"/>
                  </a:solidFill>
                </a:uFill>
                <a:latin typeface="Arial"/>
                <a:ea typeface="Arial"/>
                <a:cs typeface="Arial"/>
                <a:sym typeface="Arial"/>
              </a:defRPr>
            </a:pPr>
            <a:r>
              <a:t>Tracking Code (MarlinTrk): </a:t>
            </a:r>
          </a:p>
          <a:p>
            <a:pPr algn="l" defTabSz="927100">
              <a:buClr>
                <a:srgbClr val="FFFFFF"/>
              </a:buClr>
              <a:buFont typeface="Arial"/>
              <a:defRPr b="1" i="1" sz="3000">
                <a:solidFill>
                  <a:srgbClr val="FFFFFF"/>
                </a:solidFill>
                <a:uFill>
                  <a:solidFill>
                    <a:srgbClr val="FFFFFF"/>
                  </a:solidFill>
                </a:uFill>
                <a:latin typeface="Arial"/>
                <a:ea typeface="Arial"/>
                <a:cs typeface="Arial"/>
                <a:sym typeface="Arial"/>
              </a:defRPr>
            </a:pPr>
            <a:r>
              <a:t>now fully C++</a:t>
            </a:r>
          </a:p>
        </p:txBody>
      </p:sp>
      <p:sp>
        <p:nvSpPr>
          <p:cNvPr id="308" name="KEK developed Kalman Filter Package (KalTest)"/>
          <p:cNvSpPr txBox="1"/>
          <p:nvPr/>
        </p:nvSpPr>
        <p:spPr>
          <a:xfrm>
            <a:off x="571500" y="2324100"/>
            <a:ext cx="6286500" cy="273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buClr>
                <a:srgbClr val="FFFFFF"/>
              </a:buClr>
              <a:buFont typeface="Arial"/>
              <a:defRPr sz="1800">
                <a:solidFill>
                  <a:srgbClr val="FFFFFF"/>
                </a:solidFill>
                <a:uFill>
                  <a:solidFill>
                    <a:srgbClr val="FFFFFF"/>
                  </a:solidFill>
                </a:uFill>
                <a:latin typeface="+mn-lt"/>
                <a:ea typeface="+mn-ea"/>
                <a:cs typeface="+mn-cs"/>
                <a:sym typeface="Helvetica Neue"/>
              </a:defRPr>
            </a:lvl1pPr>
          </a:lstStyle>
          <a:p>
            <a:pPr/>
            <a:r>
              <a:t>KEK developed Kalman Filter Package (KalTest)</a:t>
            </a:r>
          </a:p>
        </p:txBody>
      </p:sp>
      <p:sp>
        <p:nvSpPr>
          <p:cNvPr id="309" name="The continuous tracking in TPC is very robust against the backgrounds (including the micro curlers) at ILC reaching 100% tracking efficiency (&gt; 1GeV/c) except  the forward region…"/>
          <p:cNvSpPr txBox="1"/>
          <p:nvPr/>
        </p:nvSpPr>
        <p:spPr>
          <a:xfrm>
            <a:off x="365477" y="4574342"/>
            <a:ext cx="7264401" cy="2146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24783" marR="57772" indent="-284162" algn="just">
              <a:lnSpc>
                <a:spcPct val="80000"/>
              </a:lnSpc>
              <a:buClr>
                <a:srgbClr val="FFFFFF"/>
              </a:buClr>
              <a:buSzPct val="100000"/>
              <a:buChar char=""/>
              <a:defRPr>
                <a:solidFill>
                  <a:srgbClr val="FFFFFF"/>
                </a:solidFill>
                <a:latin typeface="Helvetica Neue Medium"/>
                <a:ea typeface="Helvetica Neue Medium"/>
                <a:cs typeface="Helvetica Neue Medium"/>
                <a:sym typeface="Helvetica Neue Medium"/>
              </a:defRPr>
            </a:pPr>
            <a:r>
              <a:rPr sz="1800"/>
              <a:t>The continuous tracking in TPC is very robust against the backgrounds (including the micro curlers) at ILC reaching 100% tracking efficiency (&gt; 1GeV/c) except  the forward region </a:t>
            </a:r>
          </a:p>
          <a:p>
            <a:pPr marL="324783" marR="57772" indent="-284162" algn="just">
              <a:lnSpc>
                <a:spcPct val="80000"/>
              </a:lnSpc>
              <a:spcBef>
                <a:spcPts val="900"/>
              </a:spcBef>
              <a:buClr>
                <a:srgbClr val="FFFFFF"/>
              </a:buClr>
              <a:buSzPct val="100000"/>
              <a:buChar char=""/>
              <a:defRPr>
                <a:solidFill>
                  <a:srgbClr val="FFFFFF"/>
                </a:solidFill>
                <a:latin typeface="Helvetica Neue Medium"/>
                <a:ea typeface="Helvetica Neue Medium"/>
                <a:cs typeface="Helvetica Neue Medium"/>
                <a:sym typeface="Helvetica Neue Medium"/>
              </a:defRPr>
            </a:pPr>
            <a:r>
              <a:rPr sz="1800"/>
              <a:t>A Kalman filter based tracking code for TPC at ILC has been developed (Li Bo/ KF), and implemented in the MarlinTPC code for the beam test data analysis as well as to the new MarlinReco for the ILD physics simulation </a:t>
            </a:r>
          </a:p>
        </p:txBody>
      </p:sp>
      <p:sp>
        <p:nvSpPr>
          <p:cNvPr id="310" name="e+e- → t tbar @1TeV"/>
          <p:cNvSpPr txBox="1"/>
          <p:nvPr/>
        </p:nvSpPr>
        <p:spPr>
          <a:xfrm>
            <a:off x="5448300" y="1841500"/>
            <a:ext cx="2099903"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defTabSz="927100">
              <a:buClr>
                <a:srgbClr val="FFFFFF"/>
              </a:buClr>
              <a:buFont typeface="Arial"/>
              <a:defRPr sz="1800">
                <a:solidFill>
                  <a:srgbClr val="FFFFFF"/>
                </a:solidFill>
                <a:uFill>
                  <a:solidFill>
                    <a:srgbClr val="FFFFFF"/>
                  </a:solidFill>
                </a:uFill>
                <a:latin typeface="Arial"/>
                <a:ea typeface="Arial"/>
                <a:cs typeface="Arial"/>
                <a:sym typeface="Arial"/>
              </a:defRPr>
            </a:pPr>
            <a:r>
              <a:t>e</a:t>
            </a:r>
            <a:r>
              <a:rPr baseline="31999"/>
              <a:t>+</a:t>
            </a:r>
            <a:r>
              <a:t>e</a:t>
            </a:r>
            <a:r>
              <a:rPr baseline="31999"/>
              <a:t>-</a:t>
            </a:r>
            <a:r>
              <a:t> → t tbar @1TeV</a:t>
            </a:r>
          </a:p>
        </p:txBody>
      </p:sp>
      <p:sp>
        <p:nvSpPr>
          <p:cNvPr id="311" name="Despite the more realism (cracks, support structures, and service materials) brought in to the simulator,…"/>
          <p:cNvSpPr txBox="1"/>
          <p:nvPr/>
        </p:nvSpPr>
        <p:spPr>
          <a:xfrm>
            <a:off x="6997700" y="8699500"/>
            <a:ext cx="5702300" cy="10180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927100">
              <a:lnSpc>
                <a:spcPct val="80000"/>
              </a:lnSpc>
              <a:buClr>
                <a:srgbClr val="000000"/>
              </a:buClr>
              <a:buFont typeface="Arial"/>
              <a:defRPr b="1" i="1" sz="1800">
                <a:uFill>
                  <a:solidFill>
                    <a:srgbClr val="000000"/>
                  </a:solidFill>
                </a:uFill>
                <a:latin typeface="Arial"/>
                <a:ea typeface="Arial"/>
                <a:cs typeface="Arial"/>
                <a:sym typeface="Arial"/>
              </a:defRPr>
            </a:pPr>
            <a:r>
              <a:t>Despite the more realism (cracks, support structures, and service materials) brought in to the simulator, </a:t>
            </a:r>
          </a:p>
          <a:p>
            <a:pPr algn="l" defTabSz="927100">
              <a:lnSpc>
                <a:spcPct val="80000"/>
              </a:lnSpc>
              <a:spcBef>
                <a:spcPts val="900"/>
              </a:spcBef>
              <a:buClr>
                <a:srgbClr val="FF2600"/>
              </a:buClr>
              <a:buFont typeface="Arial"/>
              <a:defRPr b="1" i="1" sz="1800">
                <a:solidFill>
                  <a:srgbClr val="FF2600"/>
                </a:solidFill>
                <a:uFill>
                  <a:solidFill>
                    <a:srgbClr val="FF2600"/>
                  </a:solidFill>
                </a:uFill>
                <a:latin typeface="Arial"/>
                <a:ea typeface="Arial"/>
                <a:cs typeface="Arial"/>
                <a:sym typeface="Arial"/>
              </a:defRPr>
            </a:pPr>
            <a:r>
              <a:t>    PFA performance is now better than that of LoI!</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png" descr="image.png"/>
          <p:cNvPicPr>
            <a:picLocks noChangeAspect="0"/>
          </p:cNvPicPr>
          <p:nvPr/>
        </p:nvPicPr>
        <p:blipFill>
          <a:blip r:embed="rId3">
            <a:extLst/>
          </a:blip>
          <a:stretch>
            <a:fillRect/>
          </a:stretch>
        </p:blipFill>
        <p:spPr>
          <a:xfrm>
            <a:off x="609600" y="939800"/>
            <a:ext cx="4140200" cy="2908300"/>
          </a:xfrm>
          <a:prstGeom prst="rect">
            <a:avLst/>
          </a:prstGeom>
          <a:ln w="12700">
            <a:miter lim="400000"/>
          </a:ln>
        </p:spPr>
      </p:pic>
      <p:pic>
        <p:nvPicPr>
          <p:cNvPr id="314" name="droppedImage.tiff" descr="droppedImage.tiff"/>
          <p:cNvPicPr>
            <a:picLocks noChangeAspect="1"/>
          </p:cNvPicPr>
          <p:nvPr/>
        </p:nvPicPr>
        <p:blipFill>
          <a:blip r:embed="rId4">
            <a:extLst/>
          </a:blip>
          <a:stretch>
            <a:fillRect/>
          </a:stretch>
        </p:blipFill>
        <p:spPr>
          <a:xfrm>
            <a:off x="774700" y="3860800"/>
            <a:ext cx="4114206" cy="4394200"/>
          </a:xfrm>
          <a:prstGeom prst="rect">
            <a:avLst/>
          </a:prstGeom>
          <a:ln w="25400"/>
        </p:spPr>
      </p:pic>
      <p:pic>
        <p:nvPicPr>
          <p:cNvPr id="315" name="droppedImage.tiff" descr="droppedImage.tiff"/>
          <p:cNvPicPr>
            <a:picLocks noChangeAspect="1"/>
          </p:cNvPicPr>
          <p:nvPr/>
        </p:nvPicPr>
        <p:blipFill>
          <a:blip r:embed="rId5">
            <a:extLst/>
          </a:blip>
          <a:stretch>
            <a:fillRect/>
          </a:stretch>
        </p:blipFill>
        <p:spPr>
          <a:xfrm>
            <a:off x="745638" y="8181110"/>
            <a:ext cx="4118188" cy="1374882"/>
          </a:xfrm>
          <a:prstGeom prst="rect">
            <a:avLst/>
          </a:prstGeom>
          <a:ln w="25400"/>
        </p:spPr>
      </p:pic>
      <p:pic>
        <p:nvPicPr>
          <p:cNvPr id="316" name="droppedImage.tiff" descr="droppedImage.tiff"/>
          <p:cNvPicPr>
            <a:picLocks noChangeAspect="1"/>
          </p:cNvPicPr>
          <p:nvPr/>
        </p:nvPicPr>
        <p:blipFill>
          <a:blip r:embed="rId6">
            <a:extLst/>
          </a:blip>
          <a:stretch>
            <a:fillRect/>
          </a:stretch>
        </p:blipFill>
        <p:spPr>
          <a:xfrm>
            <a:off x="7404100" y="303696"/>
            <a:ext cx="4118187" cy="4312657"/>
          </a:xfrm>
          <a:prstGeom prst="rect">
            <a:avLst/>
          </a:prstGeom>
          <a:ln w="25400"/>
        </p:spPr>
      </p:pic>
      <p:pic>
        <p:nvPicPr>
          <p:cNvPr id="317" name="droppedImage.tiff" descr="droppedImage.tiff"/>
          <p:cNvPicPr>
            <a:picLocks noChangeAspect="1"/>
          </p:cNvPicPr>
          <p:nvPr/>
        </p:nvPicPr>
        <p:blipFill>
          <a:blip r:embed="rId7">
            <a:extLst/>
          </a:blip>
          <a:stretch>
            <a:fillRect/>
          </a:stretch>
        </p:blipFill>
        <p:spPr>
          <a:xfrm>
            <a:off x="7429500" y="4568387"/>
            <a:ext cx="4118187" cy="4753075"/>
          </a:xfrm>
          <a:prstGeom prst="rect">
            <a:avLst/>
          </a:prstGeom>
          <a:ln w="25400"/>
        </p:spPr>
      </p:pic>
      <p:pic>
        <p:nvPicPr>
          <p:cNvPr id="318" name="image.jpg" descr="image.jpg"/>
          <p:cNvPicPr>
            <a:picLocks noChangeAspect="0"/>
          </p:cNvPicPr>
          <p:nvPr/>
        </p:nvPicPr>
        <p:blipFill>
          <a:blip r:embed="rId8">
            <a:extLst/>
          </a:blip>
          <a:stretch>
            <a:fillRect/>
          </a:stretch>
        </p:blipFill>
        <p:spPr>
          <a:xfrm>
            <a:off x="8755062" y="7212012"/>
            <a:ext cx="4141788" cy="2324101"/>
          </a:xfrm>
          <a:prstGeom prst="rect">
            <a:avLst/>
          </a:prstGeom>
          <a:ln w="12700"/>
        </p:spPr>
      </p:pic>
      <p:sp>
        <p:nvSpPr>
          <p:cNvPr id="319" name="ILD Detailed Baseline Design"/>
          <p:cNvSpPr txBox="1"/>
          <p:nvPr/>
        </p:nvSpPr>
        <p:spPr>
          <a:xfrm>
            <a:off x="228600" y="-50800"/>
            <a:ext cx="67310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defTabSz="927100">
              <a:lnSpc>
                <a:spcPct val="80000"/>
              </a:lnSpc>
              <a:buClr>
                <a:srgbClr val="000000"/>
              </a:buClr>
              <a:buFont typeface="Helvetica Neue"/>
              <a:defRPr sz="8200">
                <a:uFill>
                  <a:solidFill>
                    <a:srgbClr val="000000"/>
                  </a:solidFill>
                </a:uFill>
              </a:defRPr>
            </a:pPr>
            <a:r>
              <a:rPr b="1" i="1" sz="4400">
                <a:latin typeface="+mn-lt"/>
                <a:ea typeface="+mn-ea"/>
                <a:cs typeface="+mn-cs"/>
                <a:sym typeface="Helvetica Neue"/>
              </a:rPr>
              <a:t>ILD</a:t>
            </a:r>
            <a:r>
              <a:rPr b="1" i="1" sz="3400">
                <a:latin typeface="+mn-lt"/>
                <a:ea typeface="+mn-ea"/>
                <a:cs typeface="+mn-cs"/>
                <a:sym typeface="Helvetica Neue"/>
              </a:rPr>
              <a:t> </a:t>
            </a:r>
            <a:r>
              <a:rPr b="1" i="1" sz="3400">
                <a:solidFill>
                  <a:srgbClr val="FF2600"/>
                </a:solidFill>
                <a:uFill>
                  <a:solidFill>
                    <a:srgbClr val="FF2600"/>
                  </a:solidFill>
                </a:uFill>
                <a:latin typeface="+mn-lt"/>
                <a:ea typeface="+mn-ea"/>
                <a:cs typeface="+mn-cs"/>
                <a:sym typeface="Helvetica Neue"/>
              </a:rPr>
              <a:t>D</a:t>
            </a:r>
            <a:r>
              <a:rPr b="1" i="1" sz="3400">
                <a:latin typeface="+mn-lt"/>
                <a:ea typeface="+mn-ea"/>
                <a:cs typeface="+mn-cs"/>
                <a:sym typeface="Helvetica Neue"/>
              </a:rPr>
              <a:t>etailed </a:t>
            </a:r>
            <a:r>
              <a:rPr b="1" i="1" sz="3400">
                <a:solidFill>
                  <a:srgbClr val="FF2600"/>
                </a:solidFill>
                <a:uFill>
                  <a:solidFill>
                    <a:srgbClr val="FF2600"/>
                  </a:solidFill>
                </a:uFill>
                <a:latin typeface="+mn-lt"/>
                <a:ea typeface="+mn-ea"/>
                <a:cs typeface="+mn-cs"/>
                <a:sym typeface="Helvetica Neue"/>
              </a:rPr>
              <a:t>B</a:t>
            </a:r>
            <a:r>
              <a:rPr b="1" i="1" sz="3400">
                <a:latin typeface="+mn-lt"/>
                <a:ea typeface="+mn-ea"/>
                <a:cs typeface="+mn-cs"/>
                <a:sym typeface="Helvetica Neue"/>
              </a:rPr>
              <a:t>aseline </a:t>
            </a:r>
            <a:r>
              <a:rPr b="1" i="1" sz="3400">
                <a:solidFill>
                  <a:srgbClr val="FF2600"/>
                </a:solidFill>
                <a:uFill>
                  <a:solidFill>
                    <a:srgbClr val="FF2600"/>
                  </a:solidFill>
                </a:uFill>
                <a:latin typeface="+mn-lt"/>
                <a:ea typeface="+mn-ea"/>
                <a:cs typeface="+mn-cs"/>
                <a:sym typeface="Helvetica Neue"/>
              </a:rPr>
              <a:t>D</a:t>
            </a:r>
            <a:r>
              <a:rPr b="1" i="1" sz="3400">
                <a:latin typeface="+mn-lt"/>
                <a:ea typeface="+mn-ea"/>
                <a:cs typeface="+mn-cs"/>
                <a:sym typeface="Helvetica Neue"/>
              </a:rPr>
              <a:t>esign</a:t>
            </a:r>
          </a:p>
        </p:txBody>
      </p:sp>
      <p:pic>
        <p:nvPicPr>
          <p:cNvPr id="320" name="image.png" descr="image.png"/>
          <p:cNvPicPr>
            <a:picLocks noChangeAspect="0"/>
          </p:cNvPicPr>
          <p:nvPr/>
        </p:nvPicPr>
        <p:blipFill>
          <a:blip r:embed="rId9">
            <a:extLst/>
          </a:blip>
          <a:stretch>
            <a:fillRect/>
          </a:stretch>
        </p:blipFill>
        <p:spPr>
          <a:xfrm>
            <a:off x="5130094" y="3420180"/>
            <a:ext cx="1143001" cy="1138239"/>
          </a:xfrm>
          <a:prstGeom prst="rect">
            <a:avLst/>
          </a:prstGeom>
          <a:ln w="25400"/>
        </p:spPr>
      </p:pic>
      <p:pic>
        <p:nvPicPr>
          <p:cNvPr id="321" name="image.png" descr="image.png"/>
          <p:cNvPicPr>
            <a:picLocks noChangeAspect="0"/>
          </p:cNvPicPr>
          <p:nvPr/>
        </p:nvPicPr>
        <p:blipFill>
          <a:blip r:embed="rId10">
            <a:extLst/>
          </a:blip>
          <a:stretch>
            <a:fillRect/>
          </a:stretch>
        </p:blipFill>
        <p:spPr>
          <a:xfrm>
            <a:off x="5150732" y="1879600"/>
            <a:ext cx="1117601" cy="1446213"/>
          </a:xfrm>
          <a:prstGeom prst="rect">
            <a:avLst/>
          </a:prstGeom>
          <a:ln w="25400"/>
        </p:spPr>
      </p:pic>
      <p:sp>
        <p:nvSpPr>
          <p:cNvPr id="322" name="Letter of Intent (2009)…"/>
          <p:cNvSpPr txBox="1"/>
          <p:nvPr/>
        </p:nvSpPr>
        <p:spPr>
          <a:xfrm>
            <a:off x="4976107" y="990600"/>
            <a:ext cx="2692401" cy="685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81000" indent="-381000" algn="l" defTabSz="927100">
              <a:buClr>
                <a:srgbClr val="FF2600"/>
              </a:buClr>
              <a:buFont typeface="Arial"/>
              <a:defRPr sz="3800">
                <a:uFill>
                  <a:solidFill>
                    <a:srgbClr val="000000"/>
                  </a:solidFill>
                </a:uFill>
              </a:defRPr>
            </a:pPr>
            <a:r>
              <a:rPr sz="2200">
                <a:solidFill>
                  <a:srgbClr val="FF2600"/>
                </a:solidFill>
                <a:uFill>
                  <a:solidFill>
                    <a:srgbClr val="FF2600"/>
                  </a:solidFill>
                </a:uFill>
                <a:latin typeface="Arial"/>
                <a:ea typeface="Arial"/>
                <a:cs typeface="Arial"/>
                <a:sym typeface="Arial"/>
              </a:rPr>
              <a:t>L</a:t>
            </a:r>
            <a:r>
              <a:rPr sz="2200">
                <a:latin typeface="Arial"/>
                <a:ea typeface="Arial"/>
                <a:cs typeface="Arial"/>
                <a:sym typeface="Arial"/>
              </a:rPr>
              <a:t>etter </a:t>
            </a:r>
            <a:r>
              <a:rPr sz="2200">
                <a:solidFill>
                  <a:srgbClr val="FF2600"/>
                </a:solidFill>
                <a:uFill>
                  <a:solidFill>
                    <a:srgbClr val="FF2600"/>
                  </a:solidFill>
                </a:uFill>
                <a:latin typeface="Arial"/>
                <a:ea typeface="Arial"/>
                <a:cs typeface="Arial"/>
                <a:sym typeface="Arial"/>
              </a:rPr>
              <a:t>o</a:t>
            </a:r>
            <a:r>
              <a:rPr sz="2200">
                <a:latin typeface="Arial"/>
                <a:ea typeface="Arial"/>
                <a:cs typeface="Arial"/>
                <a:sym typeface="Arial"/>
              </a:rPr>
              <a:t>f </a:t>
            </a:r>
            <a:r>
              <a:rPr sz="2200">
                <a:solidFill>
                  <a:srgbClr val="FF2600"/>
                </a:solidFill>
                <a:uFill>
                  <a:solidFill>
                    <a:srgbClr val="FF2600"/>
                  </a:solidFill>
                </a:uFill>
                <a:latin typeface="Arial"/>
                <a:ea typeface="Arial"/>
                <a:cs typeface="Arial"/>
                <a:sym typeface="Arial"/>
              </a:rPr>
              <a:t>I</a:t>
            </a:r>
            <a:r>
              <a:rPr sz="2200">
                <a:latin typeface="Arial"/>
                <a:ea typeface="Arial"/>
                <a:cs typeface="Arial"/>
                <a:sym typeface="Arial"/>
              </a:rPr>
              <a:t>ntent </a:t>
            </a:r>
            <a:r>
              <a:rPr sz="1800">
                <a:latin typeface="Arial"/>
                <a:ea typeface="Arial"/>
                <a:cs typeface="Arial"/>
                <a:sym typeface="Arial"/>
              </a:rPr>
              <a:t>(2009)</a:t>
            </a:r>
            <a:endParaRPr sz="2200">
              <a:latin typeface="Arial"/>
              <a:ea typeface="Arial"/>
              <a:cs typeface="Arial"/>
              <a:sym typeface="Arial"/>
            </a:endParaRPr>
          </a:p>
          <a:p>
            <a:pPr marL="381000" indent="-381000" algn="l" defTabSz="927100">
              <a:buClr>
                <a:srgbClr val="000000"/>
              </a:buClr>
              <a:buFont typeface="Arial"/>
              <a:defRPr sz="1200">
                <a:uFill>
                  <a:solidFill>
                    <a:srgbClr val="000000"/>
                  </a:solidFill>
                </a:uFill>
                <a:latin typeface="Arial"/>
                <a:ea typeface="Arial"/>
                <a:cs typeface="Arial"/>
                <a:sym typeface="Arial"/>
              </a:defRPr>
            </a:pPr>
            <a:r>
              <a:t>~700 signatories</a:t>
            </a:r>
          </a:p>
          <a:p>
            <a:pPr marL="381000" indent="-381000" algn="l" defTabSz="927100">
              <a:buClr>
                <a:srgbClr val="000000"/>
              </a:buClr>
              <a:buFont typeface="Arial"/>
              <a:defRPr sz="1200">
                <a:uFill>
                  <a:solidFill>
                    <a:srgbClr val="000000"/>
                  </a:solidFill>
                </a:uFill>
                <a:latin typeface="Arial"/>
                <a:ea typeface="Arial"/>
                <a:cs typeface="Arial"/>
                <a:sym typeface="Arial"/>
              </a:defRPr>
            </a:pPr>
            <a:r>
              <a:t>~120 from Japan</a:t>
            </a:r>
          </a:p>
        </p:txBody>
      </p:sp>
      <p:sp>
        <p:nvSpPr>
          <p:cNvPr id="323" name="ILD DBD now completed in March 2013!…"/>
          <p:cNvSpPr txBox="1"/>
          <p:nvPr/>
        </p:nvSpPr>
        <p:spPr>
          <a:xfrm rot="20400000">
            <a:off x="1634046" y="4329118"/>
            <a:ext cx="9728201" cy="1447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27100">
              <a:lnSpc>
                <a:spcPct val="90000"/>
              </a:lnSpc>
              <a:buClr>
                <a:srgbClr val="000000"/>
              </a:buClr>
              <a:buFont typeface="Helvetica Neue"/>
              <a:defRPr b="1" i="1" sz="3400">
                <a:solidFill>
                  <a:srgbClr val="2E467F"/>
                </a:solidFill>
                <a:uFill>
                  <a:solidFill>
                    <a:srgbClr val="2E467F"/>
                  </a:solidFill>
                </a:uFill>
                <a:latin typeface="+mn-lt"/>
                <a:ea typeface="+mn-ea"/>
                <a:cs typeface="+mn-cs"/>
                <a:sym typeface="Helvetica Neue"/>
              </a:defRPr>
            </a:pPr>
            <a:r>
              <a:t>ILD DBD now completed in March 2013! </a:t>
            </a:r>
          </a:p>
          <a:p>
            <a:pPr defTabSz="927100">
              <a:lnSpc>
                <a:spcPct val="90000"/>
              </a:lnSpc>
              <a:buClr>
                <a:srgbClr val="000000"/>
              </a:buClr>
              <a:buFont typeface="Helvetica Neue"/>
              <a:defRPr b="1" i="1" sz="3400">
                <a:uFill>
                  <a:solidFill>
                    <a:srgbClr val="000000"/>
                  </a:solidFill>
                </a:uFill>
                <a:latin typeface="+mn-lt"/>
                <a:ea typeface="+mn-ea"/>
                <a:cs typeface="+mn-cs"/>
                <a:sym typeface="Helvetica Neue"/>
              </a:defRPr>
            </a:pPr>
            <a:r>
              <a:t>We are now entering the phase for </a:t>
            </a:r>
          </a:p>
          <a:p>
            <a:pPr defTabSz="927100">
              <a:lnSpc>
                <a:spcPct val="90000"/>
              </a:lnSpc>
              <a:buClr>
                <a:srgbClr val="000000"/>
              </a:buClr>
              <a:buFont typeface="Helvetica Neue"/>
              <a:defRPr b="1" i="1" sz="3400">
                <a:uFill>
                  <a:solidFill>
                    <a:srgbClr val="000000"/>
                  </a:solidFill>
                </a:uFill>
                <a:latin typeface="+mn-lt"/>
                <a:ea typeface="+mn-ea"/>
                <a:cs typeface="+mn-cs"/>
                <a:sym typeface="Helvetica Neue"/>
              </a:defRPr>
            </a:pPr>
            <a:r>
              <a:t>the </a:t>
            </a:r>
            <a:r>
              <a:rPr>
                <a:solidFill>
                  <a:srgbClr val="FF2600"/>
                </a:solidFill>
                <a:uFill>
                  <a:solidFill>
                    <a:srgbClr val="FF2600"/>
                  </a:solidFill>
                </a:uFill>
              </a:rPr>
              <a:t>Final Engineering Design!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Entering New Phase…"/>
          <p:cNvSpPr txBox="1"/>
          <p:nvPr>
            <p:ph type="ctrTitle"/>
          </p:nvPr>
        </p:nvSpPr>
        <p:spPr>
          <a:xfrm>
            <a:off x="876300" y="50800"/>
            <a:ext cx="10464800" cy="2476500"/>
          </a:xfrm>
          <a:prstGeom prst="rect">
            <a:avLst/>
          </a:prstGeom>
        </p:spPr>
        <p:txBody>
          <a:bodyPr/>
          <a:lstStyle/>
          <a:p>
            <a:pPr>
              <a:defRPr sz="7200"/>
            </a:pPr>
            <a:r>
              <a:t>Entering New Phase</a:t>
            </a:r>
          </a:p>
          <a:p>
            <a:pPr>
              <a:defRPr sz="4800"/>
            </a:pPr>
            <a:r>
              <a:t>D_RD_9</a:t>
            </a:r>
          </a:p>
        </p:txBody>
      </p:sp>
      <p:sp>
        <p:nvSpPr>
          <p:cNvPr id="32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9" name="ILD Detailed Baseline Design now completed!…"/>
          <p:cNvSpPr txBox="1"/>
          <p:nvPr/>
        </p:nvSpPr>
        <p:spPr>
          <a:xfrm>
            <a:off x="1634046" y="2849569"/>
            <a:ext cx="9728201" cy="179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27100">
              <a:lnSpc>
                <a:spcPct val="90000"/>
              </a:lnSpc>
              <a:buClr>
                <a:srgbClr val="000000"/>
              </a:buClr>
              <a:buFont typeface="Helvetica Neue"/>
              <a:defRPr b="1" i="1" sz="3400">
                <a:solidFill>
                  <a:srgbClr val="2E467F"/>
                </a:solidFill>
                <a:uFill>
                  <a:solidFill>
                    <a:srgbClr val="2E467F"/>
                  </a:solidFill>
                </a:uFill>
                <a:latin typeface="+mn-lt"/>
                <a:ea typeface="+mn-ea"/>
                <a:cs typeface="+mn-cs"/>
                <a:sym typeface="Helvetica Neue"/>
              </a:defRPr>
            </a:pPr>
            <a:r>
              <a:t>ILD </a:t>
            </a:r>
            <a:r>
              <a:rPr>
                <a:solidFill>
                  <a:srgbClr val="FF2C79"/>
                </a:solidFill>
                <a:uFill>
                  <a:solidFill>
                    <a:srgbClr val="FF2C79"/>
                  </a:solidFill>
                </a:uFill>
              </a:rPr>
              <a:t>D</a:t>
            </a:r>
            <a:r>
              <a:t>etailed </a:t>
            </a:r>
            <a:r>
              <a:rPr>
                <a:solidFill>
                  <a:srgbClr val="FF2C79"/>
                </a:solidFill>
                <a:uFill>
                  <a:solidFill>
                    <a:srgbClr val="FF2C79"/>
                  </a:solidFill>
                </a:uFill>
              </a:rPr>
              <a:t>B</a:t>
            </a:r>
            <a:r>
              <a:t>aseline </a:t>
            </a:r>
            <a:r>
              <a:rPr>
                <a:solidFill>
                  <a:srgbClr val="FF2C79"/>
                </a:solidFill>
                <a:uFill>
                  <a:solidFill>
                    <a:srgbClr val="FF2C79"/>
                  </a:solidFill>
                </a:uFill>
              </a:rPr>
              <a:t>D</a:t>
            </a:r>
            <a:r>
              <a:t>esign now completed! </a:t>
            </a:r>
          </a:p>
          <a:p>
            <a:pPr defTabSz="927100">
              <a:lnSpc>
                <a:spcPct val="90000"/>
              </a:lnSpc>
              <a:spcBef>
                <a:spcPts val="2700"/>
              </a:spcBef>
              <a:buClr>
                <a:srgbClr val="000000"/>
              </a:buClr>
              <a:buFont typeface="Helvetica Neue"/>
              <a:defRPr b="1" i="1" sz="3400">
                <a:uFill>
                  <a:solidFill>
                    <a:srgbClr val="000000"/>
                  </a:solidFill>
                </a:uFill>
                <a:latin typeface="+mn-lt"/>
                <a:ea typeface="+mn-ea"/>
                <a:cs typeface="+mn-cs"/>
                <a:sym typeface="Helvetica Neue"/>
              </a:defRPr>
            </a:pPr>
            <a:r>
              <a:t>We are now entering the phase for </a:t>
            </a:r>
          </a:p>
          <a:p>
            <a:pPr defTabSz="927100">
              <a:lnSpc>
                <a:spcPct val="90000"/>
              </a:lnSpc>
              <a:buClr>
                <a:srgbClr val="000000"/>
              </a:buClr>
              <a:buFont typeface="Helvetica Neue"/>
              <a:defRPr b="1" i="1" sz="3400">
                <a:uFill>
                  <a:solidFill>
                    <a:srgbClr val="000000"/>
                  </a:solidFill>
                </a:uFill>
                <a:latin typeface="+mn-lt"/>
                <a:ea typeface="+mn-ea"/>
                <a:cs typeface="+mn-cs"/>
                <a:sym typeface="Helvetica Neue"/>
              </a:defRPr>
            </a:pPr>
            <a:r>
              <a:t>the </a:t>
            </a:r>
            <a:r>
              <a:rPr>
                <a:solidFill>
                  <a:srgbClr val="FF2600"/>
                </a:solidFill>
                <a:uFill>
                  <a:solidFill>
                    <a:srgbClr val="FF2600"/>
                  </a:solidFill>
                </a:uFill>
              </a:rPr>
              <a:t>Final Engineering Design!</a:t>
            </a:r>
          </a:p>
        </p:txBody>
      </p:sp>
      <p:sp>
        <p:nvSpPr>
          <p:cNvPr id="330" name="In addition to further R&amp;D towards engineering design of the GEM or MM module on each side, we need to work together on the following:…"/>
          <p:cNvSpPr txBox="1"/>
          <p:nvPr/>
        </p:nvSpPr>
        <p:spPr>
          <a:xfrm>
            <a:off x="1638300" y="5187950"/>
            <a:ext cx="9728200" cy="370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927100">
              <a:lnSpc>
                <a:spcPct val="90000"/>
              </a:lnSpc>
              <a:buClr>
                <a:srgbClr val="000000"/>
              </a:buClr>
              <a:buFont typeface="Helvetica Neue"/>
              <a:defRPr sz="2800">
                <a:uFill>
                  <a:solidFill>
                    <a:srgbClr val="000000"/>
                  </a:solidFill>
                </a:uFill>
                <a:latin typeface="Helvetica Neue Medium"/>
                <a:ea typeface="Helvetica Neue Medium"/>
                <a:cs typeface="Helvetica Neue Medium"/>
                <a:sym typeface="Helvetica Neue Medium"/>
              </a:defRPr>
            </a:pPr>
            <a:r>
              <a:t>In addition to further R&amp;D towards engineering design of the GEM or MM module on each side, we need to work together on the following:</a:t>
            </a:r>
          </a:p>
          <a:p>
            <a:pPr lvl="1" marL="381000" indent="-381000" algn="l" defTabSz="927100">
              <a:lnSpc>
                <a:spcPct val="90000"/>
              </a:lnSpc>
              <a:spcBef>
                <a:spcPts val="11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Common tracking and analysis software R&amp;D</a:t>
            </a:r>
          </a:p>
          <a:p>
            <a:pPr lvl="1" marL="381000" indent="-381000" algn="l" defTabSz="927100">
              <a:lnSpc>
                <a:spcPct val="90000"/>
              </a:lnSpc>
              <a:spcBef>
                <a:spcPts val="11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Gating Device</a:t>
            </a:r>
          </a:p>
          <a:p>
            <a:pPr lvl="1" marL="381000" indent="-381000" algn="l" defTabSz="927100">
              <a:lnSpc>
                <a:spcPct val="90000"/>
              </a:lnSpc>
              <a:spcBef>
                <a:spcPts val="11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2-Phase CO2 Cooling</a:t>
            </a:r>
          </a:p>
          <a:p>
            <a:pPr lvl="1" marL="381000" indent="-381000" algn="l" defTabSz="927100">
              <a:lnSpc>
                <a:spcPct val="90000"/>
              </a:lnSpc>
              <a:spcBef>
                <a:spcPts val="11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Readout Electronics: Analog-Digital mixed chip for (semi-)surface mounting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Common Tracking…"/>
          <p:cNvSpPr txBox="1"/>
          <p:nvPr>
            <p:ph type="ctrTitle"/>
          </p:nvPr>
        </p:nvSpPr>
        <p:spPr>
          <a:xfrm>
            <a:off x="1270000" y="1892300"/>
            <a:ext cx="10464800" cy="3810000"/>
          </a:xfrm>
          <a:prstGeom prst="rect">
            <a:avLst/>
          </a:prstGeom>
        </p:spPr>
        <p:txBody>
          <a:bodyPr/>
          <a:lstStyle/>
          <a:p>
            <a:pPr>
              <a:defRPr sz="7200"/>
            </a:pPr>
            <a:r>
              <a:t>Common Tracking</a:t>
            </a:r>
          </a:p>
          <a:p>
            <a:pPr>
              <a:defRPr sz="7200"/>
            </a:pPr>
            <a:r>
              <a:t>and Analysis Software</a:t>
            </a:r>
          </a:p>
        </p:txBody>
      </p:sp>
      <p:sp>
        <p:nvSpPr>
          <p:cNvPr id="33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4" name="to compare different technologies…"/>
          <p:cNvSpPr txBox="1"/>
          <p:nvPr/>
        </p:nvSpPr>
        <p:spPr>
          <a:xfrm>
            <a:off x="1634046" y="5637219"/>
            <a:ext cx="9728201" cy="1447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27100">
              <a:lnSpc>
                <a:spcPct val="90000"/>
              </a:lnSpc>
              <a:buClr>
                <a:srgbClr val="000000"/>
              </a:buClr>
              <a:buFont typeface="Helvetica Neue"/>
              <a:defRPr b="1" i="1" sz="3400">
                <a:uFill>
                  <a:solidFill>
                    <a:srgbClr val="000000"/>
                  </a:solidFill>
                </a:uFill>
                <a:latin typeface="+mn-lt"/>
                <a:ea typeface="+mn-ea"/>
                <a:cs typeface="+mn-cs"/>
                <a:sym typeface="Helvetica Neue"/>
              </a:defRPr>
            </a:pPr>
            <a:r>
              <a:t>to compare different technologies </a:t>
            </a:r>
          </a:p>
          <a:p>
            <a:pPr defTabSz="927100">
              <a:lnSpc>
                <a:spcPct val="90000"/>
              </a:lnSpc>
              <a:buClr>
                <a:srgbClr val="000000"/>
              </a:buClr>
              <a:buFont typeface="Helvetica Neue"/>
              <a:defRPr b="1" i="1" sz="3400">
                <a:uFill>
                  <a:solidFill>
                    <a:srgbClr val="000000"/>
                  </a:solidFill>
                </a:uFill>
                <a:latin typeface="+mn-lt"/>
                <a:ea typeface="+mn-ea"/>
                <a:cs typeface="+mn-cs"/>
                <a:sym typeface="Helvetica Neue"/>
              </a:defRPr>
            </a:pPr>
            <a:r>
              <a:t>on the equal footing</a:t>
            </a:r>
          </a:p>
          <a:p>
            <a:pPr defTabSz="927100">
              <a:lnSpc>
                <a:spcPct val="90000"/>
              </a:lnSpc>
              <a:buClr>
                <a:srgbClr val="000000"/>
              </a:buClr>
              <a:buFont typeface="Helvetica Neue"/>
              <a:defRPr b="1" i="1" sz="3400">
                <a:uFill>
                  <a:solidFill>
                    <a:srgbClr val="000000"/>
                  </a:solidFill>
                </a:uFill>
                <a:latin typeface="+mn-lt"/>
                <a:ea typeface="+mn-ea"/>
                <a:cs typeface="+mn-cs"/>
                <a:sym typeface="Helvetica Neue"/>
              </a:defRPr>
            </a:pPr>
            <a:r>
              <a:t>for eventual technology choice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Kalman Filter Based Track Fitting in Non-uniform B Field"/>
          <p:cNvSpPr txBox="1"/>
          <p:nvPr>
            <p:ph type="title"/>
          </p:nvPr>
        </p:nvSpPr>
        <p:spPr>
          <a:xfrm>
            <a:off x="1625600" y="50800"/>
            <a:ext cx="9055100" cy="1574800"/>
          </a:xfrm>
          <a:prstGeom prst="rect">
            <a:avLst/>
          </a:prstGeom>
        </p:spPr>
        <p:txBody>
          <a:bodyPr/>
          <a:lstStyle>
            <a:lvl1pPr>
              <a:defRPr sz="4800"/>
            </a:lvl1pPr>
          </a:lstStyle>
          <a:p>
            <a:pPr/>
            <a:r>
              <a:t>Kalman Filter Based Track Fitting in Non-uniform B Field</a:t>
            </a:r>
          </a:p>
        </p:txBody>
      </p:sp>
      <p:sp>
        <p:nvSpPr>
          <p:cNvPr id="33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droppedImage.tiff" descr="droppedImage.tiff"/>
          <p:cNvPicPr>
            <a:picLocks noChangeAspect="1"/>
          </p:cNvPicPr>
          <p:nvPr/>
        </p:nvPicPr>
        <p:blipFill>
          <a:blip r:embed="rId2">
            <a:extLst/>
          </a:blip>
          <a:stretch>
            <a:fillRect/>
          </a:stretch>
        </p:blipFill>
        <p:spPr>
          <a:xfrm>
            <a:off x="146050" y="2012950"/>
            <a:ext cx="7150100" cy="5362575"/>
          </a:xfrm>
          <a:prstGeom prst="rect">
            <a:avLst/>
          </a:prstGeom>
          <a:ln w="12700">
            <a:miter lim="400000"/>
          </a:ln>
        </p:spPr>
      </p:pic>
      <p:pic>
        <p:nvPicPr>
          <p:cNvPr id="339" name="droppedImage.tiff" descr="droppedImage.tiff"/>
          <p:cNvPicPr>
            <a:picLocks noChangeAspect="1"/>
          </p:cNvPicPr>
          <p:nvPr/>
        </p:nvPicPr>
        <p:blipFill>
          <a:blip r:embed="rId3">
            <a:extLst/>
          </a:blip>
          <a:stretch>
            <a:fillRect/>
          </a:stretch>
        </p:blipFill>
        <p:spPr>
          <a:xfrm>
            <a:off x="7087441" y="1612900"/>
            <a:ext cx="5999909" cy="5080000"/>
          </a:xfrm>
          <a:prstGeom prst="rect">
            <a:avLst/>
          </a:prstGeom>
          <a:ln w="12700">
            <a:miter lim="400000"/>
          </a:ln>
        </p:spPr>
      </p:pic>
      <p:sp>
        <p:nvSpPr>
          <p:cNvPr id="340" name="arXiv: physics.ins-det/1305.7300"/>
          <p:cNvSpPr txBox="1"/>
          <p:nvPr/>
        </p:nvSpPr>
        <p:spPr>
          <a:xfrm>
            <a:off x="165100" y="1689100"/>
            <a:ext cx="3657600"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uFill>
                  <a:solidFill>
                    <a:srgbClr val="000000"/>
                  </a:solidFill>
                </a:uFill>
                <a:latin typeface="Arial"/>
                <a:ea typeface="Arial"/>
                <a:cs typeface="Arial"/>
                <a:sym typeface="Arial"/>
              </a:defRPr>
            </a:lvl1pPr>
          </a:lstStyle>
          <a:p>
            <a:pPr/>
            <a:r>
              <a:t>arXiv: physics.ins-det/1305.7300</a:t>
            </a:r>
          </a:p>
        </p:txBody>
      </p:sp>
      <p:pic>
        <p:nvPicPr>
          <p:cNvPr id="341" name="droppedImage.tiff" descr="droppedImage.tiff"/>
          <p:cNvPicPr>
            <a:picLocks noChangeAspect="1"/>
          </p:cNvPicPr>
          <p:nvPr/>
        </p:nvPicPr>
        <p:blipFill>
          <a:blip r:embed="rId4">
            <a:extLst/>
          </a:blip>
          <a:stretch>
            <a:fillRect/>
          </a:stretch>
        </p:blipFill>
        <p:spPr>
          <a:xfrm>
            <a:off x="7048500" y="6616700"/>
            <a:ext cx="5600700" cy="2800350"/>
          </a:xfrm>
          <a:prstGeom prst="rect">
            <a:avLst/>
          </a:prstGeom>
          <a:ln w="12700">
            <a:miter lim="400000"/>
          </a:ln>
        </p:spPr>
      </p:pic>
      <p:sp>
        <p:nvSpPr>
          <p:cNvPr id="342" name="Works in B field with &gt;40% non-uniformity !"/>
          <p:cNvSpPr txBox="1"/>
          <p:nvPr/>
        </p:nvSpPr>
        <p:spPr>
          <a:xfrm>
            <a:off x="7302500" y="9448800"/>
            <a:ext cx="5092700"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solidFill>
                  <a:srgbClr val="FF2C79"/>
                </a:solidFill>
                <a:uFill>
                  <a:solidFill>
                    <a:srgbClr val="FF2C79"/>
                  </a:solidFill>
                </a:uFill>
                <a:latin typeface="Arial"/>
                <a:ea typeface="Arial"/>
                <a:cs typeface="Arial"/>
                <a:sym typeface="Arial"/>
              </a:defRPr>
            </a:lvl1pPr>
          </a:lstStyle>
          <a:p>
            <a:pPr/>
            <a:r>
              <a:t>Works in B field with &gt;40% non-uniformity !</a:t>
            </a:r>
          </a:p>
        </p:txBody>
      </p:sp>
      <p:sp>
        <p:nvSpPr>
          <p:cNvPr id="343" name="p=1GeV"/>
          <p:cNvSpPr txBox="1"/>
          <p:nvPr/>
        </p:nvSpPr>
        <p:spPr>
          <a:xfrm>
            <a:off x="7454900" y="7023100"/>
            <a:ext cx="1257300"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uFill>
                  <a:solidFill>
                    <a:srgbClr val="000000"/>
                  </a:solidFill>
                </a:uFill>
                <a:latin typeface="Arial"/>
                <a:ea typeface="Arial"/>
                <a:cs typeface="Arial"/>
                <a:sym typeface="Arial"/>
              </a:defRPr>
            </a:lvl1pPr>
          </a:lstStyle>
          <a:p>
            <a:pPr/>
            <a:r>
              <a:t>p=1GeV</a:t>
            </a:r>
          </a:p>
        </p:txBody>
      </p:sp>
      <p:sp>
        <p:nvSpPr>
          <p:cNvPr id="344" name="Confidence Level"/>
          <p:cNvSpPr txBox="1"/>
          <p:nvPr/>
        </p:nvSpPr>
        <p:spPr>
          <a:xfrm>
            <a:off x="10287000" y="7023100"/>
            <a:ext cx="1257300" cy="47407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uFill>
                  <a:solidFill>
                    <a:srgbClr val="000000"/>
                  </a:solidFill>
                </a:uFill>
                <a:latin typeface="Arial"/>
                <a:ea typeface="Arial"/>
                <a:cs typeface="Arial"/>
                <a:sym typeface="Arial"/>
              </a:defRPr>
            </a:lvl1pPr>
          </a:lstStyle>
          <a:p>
            <a:pPr/>
            <a:r>
              <a:t>Confidence Level</a:t>
            </a:r>
          </a:p>
        </p:txBody>
      </p:sp>
      <p:pic>
        <p:nvPicPr>
          <p:cNvPr id="345" name="droppedImage.tiff" descr="droppedImage.tiff"/>
          <p:cNvPicPr>
            <a:picLocks noChangeAspect="1"/>
          </p:cNvPicPr>
          <p:nvPr/>
        </p:nvPicPr>
        <p:blipFill>
          <a:blip r:embed="rId5">
            <a:extLst/>
          </a:blip>
          <a:stretch>
            <a:fillRect/>
          </a:stretch>
        </p:blipFill>
        <p:spPr>
          <a:xfrm rot="16200000">
            <a:off x="3862658" y="7330440"/>
            <a:ext cx="1862485" cy="2209801"/>
          </a:xfrm>
          <a:prstGeom prst="rect">
            <a:avLst/>
          </a:prstGeom>
          <a:ln w="12700">
            <a:miter lim="400000"/>
          </a:ln>
        </p:spPr>
      </p:pic>
      <p:pic>
        <p:nvPicPr>
          <p:cNvPr id="346" name="droppedImage.tiff" descr="droppedImage.tiff"/>
          <p:cNvPicPr>
            <a:picLocks noChangeAspect="1"/>
          </p:cNvPicPr>
          <p:nvPr/>
        </p:nvPicPr>
        <p:blipFill>
          <a:blip r:embed="rId6">
            <a:extLst/>
          </a:blip>
          <a:stretch>
            <a:fillRect/>
          </a:stretch>
        </p:blipFill>
        <p:spPr>
          <a:xfrm>
            <a:off x="1371600" y="7527033"/>
            <a:ext cx="1955800" cy="186303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Ion Gate"/>
          <p:cNvSpPr txBox="1"/>
          <p:nvPr>
            <p:ph type="ctrTitle"/>
          </p:nvPr>
        </p:nvSpPr>
        <p:spPr>
          <a:prstGeom prst="rect">
            <a:avLst/>
          </a:prstGeom>
        </p:spPr>
        <p:txBody>
          <a:bodyPr/>
          <a:lstStyle/>
          <a:p>
            <a:pPr/>
            <a:r>
              <a:t>Ion Gate</a:t>
            </a:r>
          </a:p>
        </p:txBody>
      </p:sp>
      <p:sp>
        <p:nvSpPr>
          <p:cNvPr id="34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角丸四角形"/>
          <p:cNvSpPr/>
          <p:nvPr/>
        </p:nvSpPr>
        <p:spPr>
          <a:xfrm>
            <a:off x="9220200" y="1257300"/>
            <a:ext cx="3784600" cy="8166100"/>
          </a:xfrm>
          <a:prstGeom prst="roundRect">
            <a:avLst>
              <a:gd name="adj" fmla="val 5034"/>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2" name="角丸四角形"/>
          <p:cNvSpPr/>
          <p:nvPr/>
        </p:nvSpPr>
        <p:spPr>
          <a:xfrm>
            <a:off x="304800" y="4953000"/>
            <a:ext cx="8801100" cy="4470400"/>
          </a:xfrm>
          <a:prstGeom prst="roundRect">
            <a:avLst>
              <a:gd name="adj" fmla="val 4261"/>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3" name="角丸四角形"/>
          <p:cNvSpPr/>
          <p:nvPr/>
        </p:nvSpPr>
        <p:spPr>
          <a:xfrm>
            <a:off x="304800" y="1257300"/>
            <a:ext cx="10033000" cy="3581400"/>
          </a:xfrm>
          <a:prstGeom prst="roundRect">
            <a:avLst>
              <a:gd name="adj" fmla="val 5319"/>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4" name="For the secondary ions from the amplification, we need an ion gate device for the ion feed back ratio of &gt;10-3 (measured both for the triple GEM and Micromegas)  at  the gas gain of 1,000.…"/>
          <p:cNvSpPr txBox="1"/>
          <p:nvPr/>
        </p:nvSpPr>
        <p:spPr>
          <a:xfrm>
            <a:off x="434340" y="5033785"/>
            <a:ext cx="6426201" cy="434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57772" algn="l">
              <a:spcBef>
                <a:spcPts val="900"/>
              </a:spcBef>
              <a:buClr>
                <a:srgbClr val="FFFFFF"/>
              </a:buClr>
              <a:buFont typeface="Wingdings"/>
              <a:defRPr b="1" sz="1800">
                <a:latin typeface="+mn-lt"/>
                <a:ea typeface="+mn-ea"/>
                <a:cs typeface="+mn-cs"/>
                <a:sym typeface="Helvetica Neue"/>
              </a:defRPr>
            </a:pPr>
            <a:r>
              <a:t>For the secondary ions from the amplification, </a:t>
            </a:r>
            <a:r>
              <a:rPr>
                <a:solidFill>
                  <a:srgbClr val="FF2C79"/>
                </a:solidFill>
                <a:uFill>
                  <a:solidFill>
                    <a:srgbClr val="FF2C79"/>
                  </a:solidFill>
                </a:uFill>
              </a:rPr>
              <a:t>we need an ion gate device</a:t>
            </a:r>
            <a:r>
              <a:t> for the ion feed back ratio of &gt;10</a:t>
            </a:r>
            <a:r>
              <a:rPr baseline="30444"/>
              <a:t>-3</a:t>
            </a:r>
            <a:r>
              <a:t> (measured both for the triple GEM and Micromegas) </a:t>
            </a:r>
            <a:r>
              <a:rPr baseline="30444"/>
              <a:t> </a:t>
            </a:r>
            <a:r>
              <a:t>at  the gas gain of 1,000.</a:t>
            </a:r>
          </a:p>
          <a:p>
            <a:pPr marR="57772" algn="l">
              <a:spcBef>
                <a:spcPts val="900"/>
              </a:spcBef>
              <a:buClr>
                <a:srgbClr val="FFFFFF"/>
              </a:buClr>
              <a:buFont typeface="Wingdings"/>
              <a:defRPr b="1" sz="1800">
                <a:latin typeface="+mn-lt"/>
                <a:ea typeface="+mn-ea"/>
                <a:cs typeface="+mn-cs"/>
                <a:sym typeface="Helvetica Neue"/>
              </a:defRPr>
            </a:pPr>
            <a:r>
              <a:t>The current options of the ion gate are limited:</a:t>
            </a:r>
          </a:p>
          <a:p>
            <a:pPr lvl="1" marL="627062" marR="57772" indent="-284162" algn="l">
              <a:spcBef>
                <a:spcPts val="900"/>
              </a:spcBef>
              <a:buClr>
                <a:srgbClr val="FFFFFF"/>
              </a:buClr>
              <a:buSzPct val="70000"/>
              <a:buFont typeface="Wingdings"/>
              <a:buBlip>
                <a:blip r:embed="rId2"/>
              </a:buBlip>
              <a:defRPr b="1" sz="1800">
                <a:latin typeface="+mn-lt"/>
                <a:ea typeface="+mn-ea"/>
                <a:cs typeface="+mn-cs"/>
                <a:sym typeface="Helvetica Neue"/>
              </a:defRPr>
            </a:pPr>
            <a:r>
              <a:t>The traditional </a:t>
            </a:r>
            <a:r>
              <a:rPr>
                <a:solidFill>
                  <a:srgbClr val="FF2C79"/>
                </a:solidFill>
                <a:uFill>
                  <a:solidFill>
                    <a:srgbClr val="FF2C79"/>
                  </a:solidFill>
                </a:uFill>
              </a:rPr>
              <a:t>wire gate</a:t>
            </a:r>
            <a:r>
              <a:rPr>
                <a:solidFill>
                  <a:srgbClr val="FFFB00"/>
                </a:solidFill>
                <a:uFill>
                  <a:solidFill>
                    <a:srgbClr val="FFFB00"/>
                  </a:solidFill>
                </a:uFill>
              </a:rPr>
              <a:t>  </a:t>
            </a:r>
            <a:r>
              <a:t>is expected to work, but introduces mechanical  complications to the MPGD modules. We also need to check ExB effect.</a:t>
            </a:r>
          </a:p>
          <a:p>
            <a:pPr lvl="1" marL="627062" marR="57772" indent="-284162" algn="l">
              <a:spcBef>
                <a:spcPts val="900"/>
              </a:spcBef>
              <a:buClr>
                <a:srgbClr val="FFFFFF"/>
              </a:buClr>
              <a:buSzPct val="70000"/>
              <a:buFont typeface="Wingdings"/>
              <a:buBlip>
                <a:blip r:embed="rId2"/>
              </a:buBlip>
              <a:defRPr b="1" sz="1800">
                <a:latin typeface="+mn-lt"/>
                <a:ea typeface="+mn-ea"/>
                <a:cs typeface="+mn-cs"/>
                <a:sym typeface="Helvetica Neue"/>
              </a:defRPr>
            </a:pPr>
            <a:r>
              <a:rPr>
                <a:solidFill>
                  <a:srgbClr val="FF2C79"/>
                </a:solidFill>
                <a:uFill>
                  <a:solidFill>
                    <a:srgbClr val="FF2C79"/>
                  </a:solidFill>
                </a:uFill>
              </a:rPr>
              <a:t>Thin GEM gate</a:t>
            </a:r>
            <a:r>
              <a:rPr>
                <a:solidFill>
                  <a:srgbClr val="FFFB00"/>
                </a:solidFill>
                <a:uFill>
                  <a:solidFill>
                    <a:srgbClr val="FFFB00"/>
                  </a:solidFill>
                </a:uFill>
              </a:rPr>
              <a:t> </a:t>
            </a:r>
            <a:r>
              <a:t>offers the </a:t>
            </a:r>
            <a:r>
              <a:rPr>
                <a:solidFill>
                  <a:srgbClr val="FF2C79"/>
                </a:solidFill>
                <a:uFill>
                  <a:solidFill>
                    <a:srgbClr val="FF2C79"/>
                  </a:solidFill>
                </a:uFill>
              </a:rPr>
              <a:t>electron transmission</a:t>
            </a:r>
            <a:r>
              <a:t> of only 50%@ 1T  → 30% loss in the  point resolution (Japanese LC TPC group).</a:t>
            </a:r>
          </a:p>
          <a:p>
            <a:pPr lvl="1" marL="627062" marR="57772" indent="-284162" algn="l">
              <a:spcBef>
                <a:spcPts val="900"/>
              </a:spcBef>
              <a:buClr>
                <a:srgbClr val="FFFFFF"/>
              </a:buClr>
              <a:buSzPct val="70000"/>
              <a:buFont typeface="Wingdings"/>
              <a:buBlip>
                <a:blip r:embed="rId2"/>
              </a:buBlip>
              <a:defRPr b="1" sz="1800">
                <a:latin typeface="+mn-lt"/>
                <a:ea typeface="+mn-ea"/>
                <a:cs typeface="+mn-cs"/>
                <a:sym typeface="Helvetica Neue"/>
              </a:defRPr>
            </a:pPr>
            <a:r>
              <a:t>Try a larger geometric aperture with new fabrication method?</a:t>
            </a:r>
          </a:p>
        </p:txBody>
      </p:sp>
      <p:sp>
        <p:nvSpPr>
          <p:cNvPr id="355" name="Effects of Positive Ions and Ion Gating at ILC"/>
          <p:cNvSpPr txBox="1"/>
          <p:nvPr>
            <p:ph type="title"/>
          </p:nvPr>
        </p:nvSpPr>
        <p:spPr>
          <a:xfrm>
            <a:off x="-283" y="-203200"/>
            <a:ext cx="12146846" cy="1088249"/>
          </a:xfrm>
          <a:prstGeom prst="rect">
            <a:avLst/>
          </a:prstGeom>
        </p:spPr>
        <p:txBody>
          <a:bodyPr/>
          <a:lstStyle>
            <a:lvl1pPr>
              <a:defRPr sz="3400">
                <a:effectLst>
                  <a:outerShdw sx="100000" sy="100000" kx="0" ky="0" algn="b" rotWithShape="0" blurRad="12700" dist="25400" dir="2700000">
                    <a:srgbClr val="000000"/>
                  </a:outerShdw>
                </a:effectLst>
                <a:uFill>
                  <a:solidFill>
                    <a:srgbClr val="000000"/>
                  </a:solidFill>
                </a:uFill>
                <a:latin typeface="Arial"/>
                <a:ea typeface="Arial"/>
                <a:cs typeface="Arial"/>
                <a:sym typeface="Arial"/>
              </a:defRPr>
            </a:lvl1pPr>
          </a:lstStyle>
          <a:p>
            <a:pPr>
              <a:defRPr sz="8400">
                <a:effectLst/>
                <a:uFillTx/>
                <a:latin typeface="+mn-lt"/>
                <a:ea typeface="+mn-ea"/>
                <a:cs typeface="+mn-cs"/>
                <a:sym typeface="Helvetica Neue"/>
              </a:defRPr>
            </a:pPr>
            <a:r>
              <a:rPr sz="3400">
                <a:effectLst>
                  <a:outerShdw sx="100000" sy="100000" kx="0" ky="0" algn="b" rotWithShape="0" blurRad="12700" dist="25400" dir="2700000">
                    <a:srgbClr val="000000"/>
                  </a:outerShdw>
                </a:effectLst>
                <a:uFill>
                  <a:solidFill>
                    <a:srgbClr val="000000"/>
                  </a:solidFill>
                </a:uFill>
                <a:latin typeface="Arial"/>
                <a:ea typeface="Arial"/>
                <a:cs typeface="Arial"/>
                <a:sym typeface="Arial"/>
              </a:rPr>
              <a:t>Effects of Positive Ions and Ion Gating at ILC</a:t>
            </a:r>
          </a:p>
        </p:txBody>
      </p:sp>
      <p:pic>
        <p:nvPicPr>
          <p:cNvPr id="356" name="image.jpg" descr="image.jpg"/>
          <p:cNvPicPr>
            <a:picLocks noChangeAspect="0"/>
          </p:cNvPicPr>
          <p:nvPr/>
        </p:nvPicPr>
        <p:blipFill>
          <a:blip r:embed="rId3">
            <a:extLst/>
          </a:blip>
          <a:stretch>
            <a:fillRect/>
          </a:stretch>
        </p:blipFill>
        <p:spPr>
          <a:xfrm>
            <a:off x="9477304" y="5643033"/>
            <a:ext cx="3416301" cy="3530601"/>
          </a:xfrm>
          <a:prstGeom prst="rect">
            <a:avLst/>
          </a:prstGeom>
          <a:ln w="12700">
            <a:miter lim="400000"/>
          </a:ln>
        </p:spPr>
      </p:pic>
      <p:pic>
        <p:nvPicPr>
          <p:cNvPr id="357" name="image.jpg" descr="image.jpg"/>
          <p:cNvPicPr>
            <a:picLocks noChangeAspect="0"/>
          </p:cNvPicPr>
          <p:nvPr/>
        </p:nvPicPr>
        <p:blipFill>
          <a:blip r:embed="rId4">
            <a:extLst/>
          </a:blip>
          <a:stretch>
            <a:fillRect/>
          </a:stretch>
        </p:blipFill>
        <p:spPr>
          <a:xfrm>
            <a:off x="1186744" y="2248746"/>
            <a:ext cx="7112001" cy="2425701"/>
          </a:xfrm>
          <a:prstGeom prst="rect">
            <a:avLst/>
          </a:prstGeom>
          <a:ln w="12700">
            <a:miter lim="400000"/>
          </a:ln>
        </p:spPr>
      </p:pic>
      <p:grpSp>
        <p:nvGrpSpPr>
          <p:cNvPr id="360" name="グループ"/>
          <p:cNvGrpSpPr/>
          <p:nvPr/>
        </p:nvGrpSpPr>
        <p:grpSpPr>
          <a:xfrm>
            <a:off x="9464605" y="1508195"/>
            <a:ext cx="3416302" cy="3962402"/>
            <a:chOff x="0" y="0"/>
            <a:chExt cx="3416301" cy="3962401"/>
          </a:xfrm>
        </p:grpSpPr>
        <p:pic>
          <p:nvPicPr>
            <p:cNvPr id="358" name="image.jpg" descr="image.jpg"/>
            <p:cNvPicPr>
              <a:picLocks noChangeAspect="0"/>
            </p:cNvPicPr>
            <p:nvPr/>
          </p:nvPicPr>
          <p:blipFill>
            <a:blip r:embed="rId5">
              <a:extLst/>
            </a:blip>
            <a:stretch>
              <a:fillRect/>
            </a:stretch>
          </p:blipFill>
          <p:spPr>
            <a:xfrm>
              <a:off x="0" y="0"/>
              <a:ext cx="3416301" cy="2030036"/>
            </a:xfrm>
            <a:prstGeom prst="rect">
              <a:avLst/>
            </a:prstGeom>
            <a:ln w="12700" cap="flat">
              <a:noFill/>
              <a:miter lim="400000"/>
            </a:ln>
            <a:effectLst/>
          </p:spPr>
        </p:pic>
        <p:pic>
          <p:nvPicPr>
            <p:cNvPr id="359" name="image.jpg" descr="image.jpg"/>
            <p:cNvPicPr>
              <a:picLocks noChangeAspect="0"/>
            </p:cNvPicPr>
            <p:nvPr/>
          </p:nvPicPr>
          <p:blipFill>
            <a:blip r:embed="rId6">
              <a:extLst/>
            </a:blip>
            <a:stretch>
              <a:fillRect/>
            </a:stretch>
          </p:blipFill>
          <p:spPr>
            <a:xfrm>
              <a:off x="0" y="2030038"/>
              <a:ext cx="3416302" cy="1932364"/>
            </a:xfrm>
            <a:prstGeom prst="rect">
              <a:avLst/>
            </a:prstGeom>
            <a:ln w="12700" cap="flat">
              <a:noFill/>
              <a:miter lim="400000"/>
            </a:ln>
            <a:effectLst/>
          </p:spPr>
        </p:pic>
      </p:grpSp>
      <p:sp>
        <p:nvSpPr>
          <p:cNvPr id="361" name="Solved the Poisson equation for the simulated ion density distribution with proper boundary conditions and then estimated the distortion of drift electron trajectory by the Langevin equation (D. Arai and KF)"/>
          <p:cNvSpPr txBox="1"/>
          <p:nvPr/>
        </p:nvSpPr>
        <p:spPr>
          <a:xfrm>
            <a:off x="349108" y="1367578"/>
            <a:ext cx="8204201" cy="8942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57772" algn="just">
              <a:buClr>
                <a:srgbClr val="FFFFFF"/>
              </a:buClr>
              <a:buFont typeface="Wingdings"/>
              <a:defRPr b="1" sz="1800">
                <a:latin typeface="Arial"/>
                <a:ea typeface="Arial"/>
                <a:cs typeface="Arial"/>
                <a:sym typeface="Arial"/>
              </a:defRPr>
            </a:lvl1pPr>
          </a:lstStyle>
          <a:p>
            <a:pPr/>
            <a:r>
              <a:t>Solved the Poisson equation for the simulated ion density distribution with proper boundary conditions and then estimated the distortion of drift electron trajectory by the Langevin equation (D. Arai and KF)</a:t>
            </a:r>
          </a:p>
        </p:txBody>
      </p:sp>
      <p:sp>
        <p:nvSpPr>
          <p:cNvPr id="362" name="楕円"/>
          <p:cNvSpPr/>
          <p:nvPr/>
        </p:nvSpPr>
        <p:spPr>
          <a:xfrm>
            <a:off x="3829473" y="3933049"/>
            <a:ext cx="1536701" cy="611858"/>
          </a:xfrm>
          <a:prstGeom prst="ellipse">
            <a:avLst/>
          </a:prstGeom>
          <a:ln w="25400">
            <a:solidFill>
              <a:srgbClr val="FF2600"/>
            </a:solidFill>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63" name="droppedImage.tiff" descr="droppedImage.tiff"/>
          <p:cNvPicPr>
            <a:picLocks noChangeAspect="1"/>
          </p:cNvPicPr>
          <p:nvPr/>
        </p:nvPicPr>
        <p:blipFill>
          <a:blip r:embed="rId7">
            <a:extLst/>
          </a:blip>
          <a:stretch>
            <a:fillRect/>
          </a:stretch>
        </p:blipFill>
        <p:spPr>
          <a:xfrm>
            <a:off x="7070183" y="5365998"/>
            <a:ext cx="1854201" cy="1435919"/>
          </a:xfrm>
          <a:prstGeom prst="rect">
            <a:avLst/>
          </a:prstGeom>
          <a:ln w="12700">
            <a:miter lim="400000"/>
          </a:ln>
        </p:spPr>
      </p:pic>
      <p:pic>
        <p:nvPicPr>
          <p:cNvPr id="364" name="droppedImage.tiff" descr="droppedImage.tiff"/>
          <p:cNvPicPr>
            <a:picLocks noChangeAspect="1"/>
          </p:cNvPicPr>
          <p:nvPr/>
        </p:nvPicPr>
        <p:blipFill>
          <a:blip r:embed="rId8">
            <a:extLst/>
          </a:blip>
          <a:stretch>
            <a:fillRect/>
          </a:stretch>
        </p:blipFill>
        <p:spPr>
          <a:xfrm>
            <a:off x="7073900" y="6915150"/>
            <a:ext cx="1854200" cy="1390650"/>
          </a:xfrm>
          <a:prstGeom prst="rect">
            <a:avLst/>
          </a:prstGeom>
          <a:ln w="12700">
            <a:miter lim="400000"/>
          </a:ln>
        </p:spPr>
      </p:pic>
      <p:pic>
        <p:nvPicPr>
          <p:cNvPr id="365" name="droppedImage.tiff" descr="droppedImage.tiff"/>
          <p:cNvPicPr>
            <a:picLocks noChangeAspect="1"/>
          </p:cNvPicPr>
          <p:nvPr/>
        </p:nvPicPr>
        <p:blipFill>
          <a:blip r:embed="rId9">
            <a:extLst/>
          </a:blip>
          <a:stretch>
            <a:fillRect/>
          </a:stretch>
        </p:blipFill>
        <p:spPr>
          <a:xfrm>
            <a:off x="6439765" y="8425239"/>
            <a:ext cx="2514601" cy="853321"/>
          </a:xfrm>
          <a:prstGeom prst="rect">
            <a:avLst/>
          </a:prstGeom>
          <a:ln w="12700">
            <a:miter lim="400000"/>
          </a:ln>
        </p:spPr>
      </p:pic>
      <p:sp>
        <p:nvSpPr>
          <p:cNvPr id="366" name="スライド番号"/>
          <p:cNvSpPr txBox="1"/>
          <p:nvPr>
            <p:ph type="sldNum" sz="quarter" idx="2"/>
          </p:nvPr>
        </p:nvSpPr>
        <p:spPr>
          <a:xfrm>
            <a:off x="12471298" y="9328200"/>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7" name="wire gate"/>
          <p:cNvSpPr txBox="1"/>
          <p:nvPr/>
        </p:nvSpPr>
        <p:spPr>
          <a:xfrm>
            <a:off x="7442200" y="5959615"/>
            <a:ext cx="112151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1800">
                <a:solidFill>
                  <a:srgbClr val="FFFB00"/>
                </a:solidFill>
                <a:latin typeface="+mn-lt"/>
                <a:ea typeface="+mn-ea"/>
                <a:cs typeface="+mn-cs"/>
                <a:sym typeface="Helvetica Neue"/>
              </a:defRPr>
            </a:pPr>
            <a:r>
              <a:t>wire gate</a:t>
            </a:r>
          </a:p>
        </p:txBody>
      </p:sp>
      <p:sp>
        <p:nvSpPr>
          <p:cNvPr id="368" name="GEM gate"/>
          <p:cNvSpPr txBox="1"/>
          <p:nvPr/>
        </p:nvSpPr>
        <p:spPr>
          <a:xfrm>
            <a:off x="7302500" y="7959865"/>
            <a:ext cx="1189406"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1800">
                <a:solidFill>
                  <a:srgbClr val="FFFB00"/>
                </a:solidFill>
                <a:latin typeface="+mn-lt"/>
                <a:ea typeface="+mn-ea"/>
                <a:cs typeface="+mn-cs"/>
                <a:sym typeface="Helvetica Neue"/>
              </a:defRPr>
            </a:pPr>
            <a:r>
              <a:t>GEM gate</a:t>
            </a:r>
          </a:p>
        </p:txBody>
      </p:sp>
      <p:sp>
        <p:nvSpPr>
          <p:cNvPr id="369" name="New way?"/>
          <p:cNvSpPr txBox="1"/>
          <p:nvPr/>
        </p:nvSpPr>
        <p:spPr>
          <a:xfrm>
            <a:off x="6743699" y="8455165"/>
            <a:ext cx="122758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1800">
                <a:solidFill>
                  <a:srgbClr val="FFFB00"/>
                </a:solidFill>
                <a:latin typeface="+mn-lt"/>
                <a:ea typeface="+mn-ea"/>
                <a:cs typeface="+mn-cs"/>
                <a:sym typeface="Helvetica Neue"/>
              </a:defRPr>
            </a:pPr>
            <a:r>
              <a:t>New way?</a:t>
            </a:r>
          </a:p>
        </p:txBody>
      </p:sp>
      <p:sp>
        <p:nvSpPr>
          <p:cNvPr id="370" name="OK"/>
          <p:cNvSpPr txBox="1"/>
          <p:nvPr/>
        </p:nvSpPr>
        <p:spPr>
          <a:xfrm>
            <a:off x="8128000" y="2956986"/>
            <a:ext cx="552450"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600"/>
                </a:solidFill>
                <a:latin typeface="+mn-lt"/>
                <a:ea typeface="+mn-ea"/>
                <a:cs typeface="+mn-cs"/>
                <a:sym typeface="Helvetica Neue"/>
              </a:defRPr>
            </a:pPr>
            <a:r>
              <a:t>OK</a:t>
            </a:r>
          </a:p>
        </p:txBody>
      </p:sp>
      <p:sp>
        <p:nvSpPr>
          <p:cNvPr id="371" name="Not OK"/>
          <p:cNvSpPr txBox="1"/>
          <p:nvPr/>
        </p:nvSpPr>
        <p:spPr>
          <a:xfrm>
            <a:off x="8128000" y="3477686"/>
            <a:ext cx="1131393"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600"/>
                </a:solidFill>
                <a:latin typeface="+mn-lt"/>
                <a:ea typeface="+mn-ea"/>
                <a:cs typeface="+mn-cs"/>
                <a:sym typeface="Helvetica Neue"/>
              </a:defRPr>
            </a:pPr>
            <a:r>
              <a:t>Not OK</a:t>
            </a:r>
          </a:p>
        </p:txBody>
      </p:sp>
      <p:sp>
        <p:nvSpPr>
          <p:cNvPr id="372" name="Primary Ions"/>
          <p:cNvSpPr txBox="1"/>
          <p:nvPr/>
        </p:nvSpPr>
        <p:spPr>
          <a:xfrm>
            <a:off x="9563100" y="1470718"/>
            <a:ext cx="1714767" cy="4240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i="1" sz="2100">
                <a:solidFill>
                  <a:srgbClr val="2E467F"/>
                </a:solidFill>
                <a:latin typeface="+mn-lt"/>
                <a:ea typeface="+mn-ea"/>
                <a:cs typeface="+mn-cs"/>
                <a:sym typeface="Helvetica Neue"/>
              </a:defRPr>
            </a:pPr>
            <a:r>
              <a:t>Primary Ions</a:t>
            </a:r>
          </a:p>
        </p:txBody>
      </p:sp>
      <p:sp>
        <p:nvSpPr>
          <p:cNvPr id="373" name="Secondary Ion disks"/>
          <p:cNvSpPr txBox="1"/>
          <p:nvPr/>
        </p:nvSpPr>
        <p:spPr>
          <a:xfrm>
            <a:off x="9563100" y="3375718"/>
            <a:ext cx="2673287" cy="4240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i="1" sz="2100">
                <a:solidFill>
                  <a:srgbClr val="2E467F"/>
                </a:solidFill>
                <a:latin typeface="+mn-lt"/>
                <a:ea typeface="+mn-ea"/>
                <a:cs typeface="+mn-cs"/>
                <a:sym typeface="Helvetica Neue"/>
              </a:defRPr>
            </a:pPr>
            <a:r>
              <a:t>Secondary Ion disks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2P CO2 Cooling"/>
          <p:cNvSpPr txBox="1"/>
          <p:nvPr>
            <p:ph type="ctrTitle"/>
          </p:nvPr>
        </p:nvSpPr>
        <p:spPr>
          <a:prstGeom prst="rect">
            <a:avLst/>
          </a:prstGeom>
        </p:spPr>
        <p:txBody>
          <a:bodyPr/>
          <a:lstStyle/>
          <a:p>
            <a:pPr/>
            <a:r>
              <a:t>2P CO2 Cooling</a:t>
            </a:r>
          </a:p>
        </p:txBody>
      </p:sp>
      <p:sp>
        <p:nvSpPr>
          <p:cNvPr id="376"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R&amp;D on Power Pulsing and Cooling"/>
          <p:cNvSpPr txBox="1"/>
          <p:nvPr>
            <p:ph type="title"/>
          </p:nvPr>
        </p:nvSpPr>
        <p:spPr>
          <a:xfrm>
            <a:off x="1625600" y="203200"/>
            <a:ext cx="9055100" cy="787400"/>
          </a:xfrm>
          <a:prstGeom prst="rect">
            <a:avLst/>
          </a:prstGeom>
        </p:spPr>
        <p:txBody>
          <a:bodyPr/>
          <a:lstStyle>
            <a:lvl1pPr>
              <a:defRPr sz="4000"/>
            </a:lvl1pPr>
          </a:lstStyle>
          <a:p>
            <a:pPr/>
            <a:r>
              <a:t>R&amp;D on Power Pulsing and Cooling</a:t>
            </a:r>
          </a:p>
        </p:txBody>
      </p:sp>
      <p:sp>
        <p:nvSpPr>
          <p:cNvPr id="37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0" name="image.png" descr="image.png"/>
          <p:cNvPicPr>
            <a:picLocks noChangeAspect="0"/>
          </p:cNvPicPr>
          <p:nvPr/>
        </p:nvPicPr>
        <p:blipFill>
          <a:blip r:embed="rId2">
            <a:extLst/>
          </a:blip>
          <a:stretch>
            <a:fillRect/>
          </a:stretch>
        </p:blipFill>
        <p:spPr>
          <a:xfrm>
            <a:off x="593513" y="1700106"/>
            <a:ext cx="6743701" cy="4546601"/>
          </a:xfrm>
          <a:prstGeom prst="rect">
            <a:avLst/>
          </a:prstGeom>
          <a:ln w="12700">
            <a:miter lim="400000"/>
          </a:ln>
        </p:spPr>
      </p:pic>
      <p:sp>
        <p:nvSpPr>
          <p:cNvPr id="381" name="Test with Dummy Module"/>
          <p:cNvSpPr txBox="1"/>
          <p:nvPr/>
        </p:nvSpPr>
        <p:spPr>
          <a:xfrm>
            <a:off x="279400" y="1318686"/>
            <a:ext cx="3629140"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latin typeface="+mn-lt"/>
                <a:ea typeface="+mn-ea"/>
                <a:cs typeface="+mn-cs"/>
                <a:sym typeface="Helvetica Neue"/>
              </a:defRPr>
            </a:pPr>
            <a:r>
              <a:t>Test with Dummy Module</a:t>
            </a:r>
          </a:p>
        </p:txBody>
      </p:sp>
      <p:pic>
        <p:nvPicPr>
          <p:cNvPr id="382" name="image.png" descr="image.png"/>
          <p:cNvPicPr>
            <a:picLocks noChangeAspect="0"/>
          </p:cNvPicPr>
          <p:nvPr/>
        </p:nvPicPr>
        <p:blipFill>
          <a:blip r:embed="rId3">
            <a:extLst/>
          </a:blip>
          <a:stretch>
            <a:fillRect/>
          </a:stretch>
        </p:blipFill>
        <p:spPr>
          <a:xfrm>
            <a:off x="8618220" y="1832469"/>
            <a:ext cx="3873501" cy="2908301"/>
          </a:xfrm>
          <a:prstGeom prst="rect">
            <a:avLst/>
          </a:prstGeom>
          <a:effectLst>
            <a:outerShdw sx="100000" sy="100000" kx="0" ky="0" algn="b" rotWithShape="0" blurRad="50800" dist="38100" dir="2700000">
              <a:srgbClr val="929292">
                <a:alpha val="39999"/>
              </a:srgbClr>
            </a:outerShdw>
          </a:effectLst>
        </p:spPr>
      </p:pic>
      <p:sp>
        <p:nvSpPr>
          <p:cNvPr id="383" name="Open 2-Phase CO2 Cooing System for detector cooling tests at KEK"/>
          <p:cNvSpPr txBox="1"/>
          <p:nvPr/>
        </p:nvSpPr>
        <p:spPr>
          <a:xfrm>
            <a:off x="8937977" y="1831904"/>
            <a:ext cx="3594101" cy="558801"/>
          </a:xfrm>
          <a:prstGeom prst="rect">
            <a:avLst/>
          </a:prstGeom>
          <a:ln w="12700"/>
          <a:effectLst>
            <a:outerShdw sx="100000" sy="100000" kx="0" ky="0" algn="b" rotWithShape="0" blurRad="50800" dist="38100" dir="2700000">
              <a:srgbClr val="929292">
                <a:alpha val="39999"/>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defTabSz="1295400">
              <a:buClr>
                <a:srgbClr val="FFFB00"/>
              </a:buClr>
              <a:buFont typeface="Arial"/>
              <a:defRPr b="1" sz="1600">
                <a:solidFill>
                  <a:srgbClr val="FFFB00"/>
                </a:solidFill>
                <a:uFill>
                  <a:solidFill>
                    <a:srgbClr val="FFFB00"/>
                  </a:solidFill>
                </a:uFill>
                <a:latin typeface="+mn-lt"/>
                <a:ea typeface="+mn-ea"/>
                <a:cs typeface="+mn-cs"/>
                <a:sym typeface="Helvetica Neue"/>
              </a:defRPr>
            </a:lvl1pPr>
          </a:lstStyle>
          <a:p>
            <a:pPr/>
            <a:r>
              <a:t>Open 2-Phase CO2 Cooing System for detector cooling tests at KEK</a:t>
            </a:r>
          </a:p>
        </p:txBody>
      </p:sp>
      <p:pic>
        <p:nvPicPr>
          <p:cNvPr id="384" name="image.png" descr="image.png"/>
          <p:cNvPicPr>
            <a:picLocks noChangeAspect="0"/>
          </p:cNvPicPr>
          <p:nvPr/>
        </p:nvPicPr>
        <p:blipFill>
          <a:blip r:embed="rId4">
            <a:extLst/>
          </a:blip>
          <a:stretch>
            <a:fillRect/>
          </a:stretch>
        </p:blipFill>
        <p:spPr>
          <a:xfrm>
            <a:off x="8725182" y="4254500"/>
            <a:ext cx="368301" cy="381000"/>
          </a:xfrm>
          <a:prstGeom prst="rect">
            <a:avLst/>
          </a:prstGeom>
          <a:ln w="25400"/>
        </p:spPr>
      </p:pic>
      <p:pic>
        <p:nvPicPr>
          <p:cNvPr id="385" name="image.jpg" descr="image.jpg"/>
          <p:cNvPicPr>
            <a:picLocks noChangeAspect="0"/>
          </p:cNvPicPr>
          <p:nvPr/>
        </p:nvPicPr>
        <p:blipFill>
          <a:blip r:embed="rId5">
            <a:extLst/>
          </a:blip>
          <a:srcRect l="10864" t="0" r="22593" b="0"/>
          <a:stretch>
            <a:fillRect/>
          </a:stretch>
        </p:blipFill>
        <p:spPr>
          <a:xfrm>
            <a:off x="8628662" y="5339080"/>
            <a:ext cx="3873501" cy="4368801"/>
          </a:xfrm>
          <a:prstGeom prst="rect">
            <a:avLst/>
          </a:prstGeom>
          <a:ln w="12700">
            <a:miter lim="400000"/>
          </a:ln>
        </p:spPr>
      </p:pic>
      <p:sp>
        <p:nvSpPr>
          <p:cNvPr id="386" name="The two phase CO2 cooling…"/>
          <p:cNvSpPr txBox="1"/>
          <p:nvPr/>
        </p:nvSpPr>
        <p:spPr>
          <a:xfrm>
            <a:off x="8767233" y="8828475"/>
            <a:ext cx="3606801"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799" marR="57799" algn="l" defTabSz="1295400">
              <a:buClr>
                <a:srgbClr val="FFFFFF"/>
              </a:buClr>
              <a:buFont typeface="Arial"/>
              <a:defRPr b="1" sz="1600">
                <a:solidFill>
                  <a:srgbClr val="FFFB00"/>
                </a:solidFill>
                <a:uFill>
                  <a:solidFill>
                    <a:srgbClr val="FFFB00"/>
                  </a:solidFill>
                </a:uFill>
                <a:latin typeface="+mn-lt"/>
                <a:ea typeface="+mn-ea"/>
                <a:cs typeface="+mn-cs"/>
                <a:sym typeface="Helvetica Neue"/>
              </a:defRPr>
            </a:pPr>
            <a:r>
              <a:t>The two phase CO2 cooling </a:t>
            </a:r>
          </a:p>
          <a:p>
            <a:pPr marL="57799" marR="57799" algn="l" defTabSz="1295400">
              <a:buClr>
                <a:srgbClr val="FFFFFF"/>
              </a:buClr>
              <a:buFont typeface="Arial"/>
              <a:defRPr b="1" sz="1600">
                <a:solidFill>
                  <a:srgbClr val="FFFB00"/>
                </a:solidFill>
                <a:uFill>
                  <a:solidFill>
                    <a:srgbClr val="FFFB00"/>
                  </a:solidFill>
                </a:uFill>
                <a:latin typeface="+mn-lt"/>
                <a:ea typeface="+mn-ea"/>
                <a:cs typeface="+mn-cs"/>
                <a:sym typeface="Helvetica Neue"/>
              </a:defRPr>
            </a:pPr>
            <a:r>
              <a:t>system  for the LC TPC R&amp;D</a:t>
            </a:r>
          </a:p>
          <a:p>
            <a:pPr marL="57799" marR="57799" algn="l" defTabSz="1295400">
              <a:buClr>
                <a:srgbClr val="FFFFFF"/>
              </a:buClr>
              <a:buFont typeface="Arial"/>
              <a:defRPr b="1" sz="1600">
                <a:solidFill>
                  <a:srgbClr val="FFFB00"/>
                </a:solidFill>
                <a:uFill>
                  <a:solidFill>
                    <a:srgbClr val="FFFB00"/>
                  </a:solidFill>
                </a:uFill>
                <a:latin typeface="+mn-lt"/>
                <a:ea typeface="+mn-ea"/>
                <a:cs typeface="+mn-cs"/>
                <a:sym typeface="Helvetica Neue"/>
              </a:defRPr>
            </a:pPr>
            <a:r>
              <a:t>(Delivered at NIKHEF)</a:t>
            </a:r>
          </a:p>
        </p:txBody>
      </p:sp>
      <p:pic>
        <p:nvPicPr>
          <p:cNvPr id="387" name="droppedImage.pdf" descr="droppedImage.pdf"/>
          <p:cNvPicPr>
            <a:picLocks noChangeAspect="1"/>
          </p:cNvPicPr>
          <p:nvPr/>
        </p:nvPicPr>
        <p:blipFill>
          <a:blip r:embed="rId6">
            <a:extLst/>
          </a:blip>
          <a:stretch>
            <a:fillRect/>
          </a:stretch>
        </p:blipFill>
        <p:spPr>
          <a:xfrm>
            <a:off x="10948296" y="3111500"/>
            <a:ext cx="1892301" cy="2901998"/>
          </a:xfrm>
          <a:prstGeom prst="rect">
            <a:avLst/>
          </a:prstGeom>
          <a:ln w="12700">
            <a:miter lim="400000"/>
          </a:ln>
        </p:spPr>
      </p:pic>
      <p:sp>
        <p:nvSpPr>
          <p:cNvPr id="388" name="2-PCO2 Cooing Circulation System at KEK"/>
          <p:cNvSpPr txBox="1"/>
          <p:nvPr/>
        </p:nvSpPr>
        <p:spPr>
          <a:xfrm>
            <a:off x="11074400" y="5080000"/>
            <a:ext cx="1651000" cy="800100"/>
          </a:xfrm>
          <a:prstGeom prst="rect">
            <a:avLst/>
          </a:prstGeom>
          <a:ln w="12700"/>
          <a:effectLst>
            <a:outerShdw sx="100000" sy="100000" kx="0" ky="0" algn="b" rotWithShape="0" blurRad="50800" dist="38100" dir="2700000">
              <a:srgbClr val="929292">
                <a:alpha val="39999"/>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defTabSz="1295400">
              <a:buClr>
                <a:srgbClr val="FFFB00"/>
              </a:buClr>
              <a:buFont typeface="Arial"/>
              <a:defRPr b="1" sz="1600">
                <a:solidFill>
                  <a:srgbClr val="FFFB00"/>
                </a:solidFill>
                <a:uFill>
                  <a:solidFill>
                    <a:srgbClr val="FFFB00"/>
                  </a:solidFill>
                </a:uFill>
                <a:latin typeface="+mn-lt"/>
                <a:ea typeface="+mn-ea"/>
                <a:cs typeface="+mn-cs"/>
                <a:sym typeface="Helvetica Neue"/>
              </a:defRPr>
            </a:lvl1pPr>
          </a:lstStyle>
          <a:p>
            <a:pPr/>
            <a:r>
              <a:t>2-PCO2 Cooing Circulation System at KEK</a:t>
            </a:r>
          </a:p>
        </p:txBody>
      </p:sp>
      <p:pic>
        <p:nvPicPr>
          <p:cNvPr id="389" name="droppedImage.tiff" descr="droppedImage.tiff"/>
          <p:cNvPicPr>
            <a:picLocks noChangeAspect="1"/>
          </p:cNvPicPr>
          <p:nvPr/>
        </p:nvPicPr>
        <p:blipFill>
          <a:blip r:embed="rId7">
            <a:extLst/>
          </a:blip>
          <a:stretch>
            <a:fillRect/>
          </a:stretch>
        </p:blipFill>
        <p:spPr>
          <a:xfrm>
            <a:off x="6286500" y="7505700"/>
            <a:ext cx="1641082" cy="2032000"/>
          </a:xfrm>
          <a:prstGeom prst="rect">
            <a:avLst/>
          </a:prstGeom>
          <a:ln w="12700">
            <a:miter lim="400000"/>
          </a:ln>
        </p:spPr>
      </p:pic>
      <p:sp>
        <p:nvSpPr>
          <p:cNvPr id="390" name="Cooling Channel R&amp;D"/>
          <p:cNvSpPr txBox="1"/>
          <p:nvPr/>
        </p:nvSpPr>
        <p:spPr>
          <a:xfrm>
            <a:off x="355600" y="6335186"/>
            <a:ext cx="3126728"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latin typeface="+mn-lt"/>
                <a:ea typeface="+mn-ea"/>
                <a:cs typeface="+mn-cs"/>
                <a:sym typeface="Helvetica Neue"/>
              </a:defRPr>
            </a:pPr>
            <a:r>
              <a:t>Cooling Channel R&amp;D</a:t>
            </a:r>
          </a:p>
        </p:txBody>
      </p:sp>
      <p:sp>
        <p:nvSpPr>
          <p:cNvPr id="391" name="TPG: Carbon…"/>
          <p:cNvSpPr txBox="1"/>
          <p:nvPr/>
        </p:nvSpPr>
        <p:spPr>
          <a:xfrm>
            <a:off x="6375400" y="6842265"/>
            <a:ext cx="1511504" cy="679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1800">
                <a:latin typeface="+mn-lt"/>
                <a:ea typeface="+mn-ea"/>
                <a:cs typeface="+mn-cs"/>
                <a:sym typeface="Helvetica Neue"/>
              </a:defRPr>
            </a:pPr>
            <a:r>
              <a:t>TPG: Carbon</a:t>
            </a:r>
          </a:p>
          <a:p>
            <a:pPr lvl="2" indent="0" algn="l">
              <a:buClr>
                <a:srgbClr val="FAFAFA"/>
              </a:buClr>
              <a:buFont typeface="Wingdings"/>
              <a:tabLst>
                <a:tab pos="1371600" algn="l"/>
                <a:tab pos="2654300" algn="l"/>
              </a:tabLst>
              <a:defRPr b="1" sz="1800">
                <a:latin typeface="+mn-lt"/>
                <a:ea typeface="+mn-ea"/>
                <a:cs typeface="+mn-cs"/>
                <a:sym typeface="Helvetica Neue"/>
              </a:defRPr>
            </a:pPr>
            <a:r>
              <a:t>(Momentive)</a:t>
            </a:r>
          </a:p>
        </p:txBody>
      </p:sp>
      <p:sp>
        <p:nvSpPr>
          <p:cNvPr id="392" name="Thermal conductivity ~3 x that of Cu"/>
          <p:cNvSpPr txBox="1"/>
          <p:nvPr/>
        </p:nvSpPr>
        <p:spPr>
          <a:xfrm>
            <a:off x="6400800" y="7505700"/>
            <a:ext cx="1524000" cy="800100"/>
          </a:xfrm>
          <a:prstGeom prst="rect">
            <a:avLst/>
          </a:prstGeom>
          <a:ln w="12700"/>
          <a:effectLst>
            <a:outerShdw sx="100000" sy="100000" kx="0" ky="0" algn="b" rotWithShape="0" blurRad="50800" dist="38100" dir="2700000">
              <a:srgbClr val="929292">
                <a:alpha val="39999"/>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defTabSz="1295400">
              <a:buClr>
                <a:srgbClr val="FFFB00"/>
              </a:buClr>
              <a:buFont typeface="Arial"/>
              <a:defRPr b="1" sz="1600">
                <a:solidFill>
                  <a:srgbClr val="FFFB00"/>
                </a:solidFill>
                <a:uFill>
                  <a:solidFill>
                    <a:srgbClr val="FFFB00"/>
                  </a:solidFill>
                </a:uFill>
                <a:latin typeface="+mn-lt"/>
                <a:ea typeface="+mn-ea"/>
                <a:cs typeface="+mn-cs"/>
                <a:sym typeface="Helvetica Neue"/>
              </a:defRPr>
            </a:lvl1pPr>
          </a:lstStyle>
          <a:p>
            <a:pPr/>
            <a:r>
              <a:t>Thermal conductivity ~3 x that of Cu</a:t>
            </a:r>
          </a:p>
        </p:txBody>
      </p:sp>
      <p:pic>
        <p:nvPicPr>
          <p:cNvPr id="393" name="droppedImage.tiff" descr="droppedImage.tiff"/>
          <p:cNvPicPr>
            <a:picLocks noChangeAspect="1"/>
          </p:cNvPicPr>
          <p:nvPr/>
        </p:nvPicPr>
        <p:blipFill>
          <a:blip r:embed="rId8">
            <a:extLst/>
          </a:blip>
          <a:stretch>
            <a:fillRect/>
          </a:stretch>
        </p:blipFill>
        <p:spPr>
          <a:xfrm>
            <a:off x="2520949" y="8088195"/>
            <a:ext cx="3670301" cy="1170105"/>
          </a:xfrm>
          <a:prstGeom prst="rect">
            <a:avLst/>
          </a:prstGeom>
          <a:ln w="12700">
            <a:miter lim="400000"/>
          </a:ln>
        </p:spPr>
      </p:pic>
      <p:pic>
        <p:nvPicPr>
          <p:cNvPr id="394" name="droppedImage.tiff" descr="droppedImage.tiff"/>
          <p:cNvPicPr>
            <a:picLocks noChangeAspect="1"/>
          </p:cNvPicPr>
          <p:nvPr/>
        </p:nvPicPr>
        <p:blipFill>
          <a:blip r:embed="rId9">
            <a:extLst/>
          </a:blip>
          <a:stretch>
            <a:fillRect/>
          </a:stretch>
        </p:blipFill>
        <p:spPr>
          <a:xfrm>
            <a:off x="681614" y="7061200"/>
            <a:ext cx="5164573" cy="914400"/>
          </a:xfrm>
          <a:prstGeom prst="rect">
            <a:avLst/>
          </a:prstGeom>
          <a:ln w="12700">
            <a:miter lim="400000"/>
          </a:ln>
        </p:spPr>
      </p:pic>
      <p:sp>
        <p:nvSpPr>
          <p:cNvPr id="395" name="線"/>
          <p:cNvSpPr/>
          <p:nvPr/>
        </p:nvSpPr>
        <p:spPr>
          <a:xfrm flipV="1">
            <a:off x="5768379" y="7138491"/>
            <a:ext cx="552848" cy="233959"/>
          </a:xfrm>
          <a:prstGeom prst="line">
            <a:avLst/>
          </a:prstGeom>
          <a:ln w="38100">
            <a:solidFill>
              <a:srgbClr val="0000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396" name="線"/>
          <p:cNvSpPr/>
          <p:nvPr/>
        </p:nvSpPr>
        <p:spPr>
          <a:xfrm flipH="1" flipV="1">
            <a:off x="5543599" y="6841281"/>
            <a:ext cx="120601" cy="311697"/>
          </a:xfrm>
          <a:prstGeom prst="line">
            <a:avLst/>
          </a:prstGeom>
          <a:ln w="38100">
            <a:solidFill>
              <a:srgbClr val="0000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397" name="線"/>
          <p:cNvSpPr/>
          <p:nvPr/>
        </p:nvSpPr>
        <p:spPr>
          <a:xfrm flipH="1" flipV="1">
            <a:off x="5439866" y="6846044"/>
            <a:ext cx="167135" cy="679252"/>
          </a:xfrm>
          <a:prstGeom prst="line">
            <a:avLst/>
          </a:prstGeom>
          <a:ln w="38100">
            <a:solidFill>
              <a:srgbClr val="0000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398" name="cooling pipes"/>
          <p:cNvSpPr txBox="1"/>
          <p:nvPr/>
        </p:nvSpPr>
        <p:spPr>
          <a:xfrm>
            <a:off x="4508500" y="6454915"/>
            <a:ext cx="157391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1800">
                <a:latin typeface="+mn-lt"/>
                <a:ea typeface="+mn-ea"/>
                <a:cs typeface="+mn-cs"/>
                <a:sym typeface="Helvetica Neue"/>
              </a:defRPr>
            </a:pPr>
            <a:r>
              <a:t>cooling pipes</a:t>
            </a:r>
          </a:p>
        </p:txBody>
      </p:sp>
      <p:pic>
        <p:nvPicPr>
          <p:cNvPr id="399" name="droppedImage.tiff" descr="droppedImage.tiff"/>
          <p:cNvPicPr>
            <a:picLocks noChangeAspect="1"/>
          </p:cNvPicPr>
          <p:nvPr/>
        </p:nvPicPr>
        <p:blipFill>
          <a:blip r:embed="rId10">
            <a:extLst/>
          </a:blip>
          <a:stretch>
            <a:fillRect/>
          </a:stretch>
        </p:blipFill>
        <p:spPr>
          <a:xfrm>
            <a:off x="165100" y="7974632"/>
            <a:ext cx="2268279" cy="1714501"/>
          </a:xfrm>
          <a:prstGeom prst="rect">
            <a:avLst/>
          </a:prstGeom>
          <a:ln w="12700">
            <a:miter lim="400000"/>
          </a:ln>
        </p:spPr>
      </p:pic>
      <p:sp>
        <p:nvSpPr>
          <p:cNvPr id="400" name="線"/>
          <p:cNvSpPr/>
          <p:nvPr/>
        </p:nvSpPr>
        <p:spPr>
          <a:xfrm flipV="1">
            <a:off x="2948434" y="6736208"/>
            <a:ext cx="1432868" cy="788344"/>
          </a:xfrm>
          <a:prstGeom prst="line">
            <a:avLst/>
          </a:prstGeom>
          <a:ln w="38100">
            <a:solidFill>
              <a:srgbClr val="0000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401" name="線"/>
          <p:cNvSpPr/>
          <p:nvPr/>
        </p:nvSpPr>
        <p:spPr>
          <a:xfrm flipV="1">
            <a:off x="2753717" y="6683821"/>
            <a:ext cx="1536750" cy="813793"/>
          </a:xfrm>
          <a:prstGeom prst="line">
            <a:avLst/>
          </a:prstGeom>
          <a:ln w="38100">
            <a:solidFill>
              <a:srgbClr val="0000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402" name="Thermal simulation"/>
          <p:cNvSpPr txBox="1"/>
          <p:nvPr/>
        </p:nvSpPr>
        <p:spPr>
          <a:xfrm>
            <a:off x="3606800" y="9160015"/>
            <a:ext cx="2199818"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1800">
                <a:latin typeface="+mn-lt"/>
                <a:ea typeface="+mn-ea"/>
                <a:cs typeface="+mn-cs"/>
                <a:sym typeface="Helvetica Neue"/>
              </a:defRPr>
            </a:pPr>
            <a:r>
              <a:t>Thermal simulation</a:t>
            </a:r>
          </a:p>
        </p:txBody>
      </p:sp>
      <p:sp>
        <p:nvSpPr>
          <p:cNvPr id="403" name="線"/>
          <p:cNvSpPr/>
          <p:nvPr/>
        </p:nvSpPr>
        <p:spPr>
          <a:xfrm flipV="1">
            <a:off x="5698331" y="7233939"/>
            <a:ext cx="657672" cy="549177"/>
          </a:xfrm>
          <a:prstGeom prst="line">
            <a:avLst/>
          </a:prstGeom>
          <a:ln w="38100">
            <a:solidFill>
              <a:srgbClr val="0000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6" name="角丸四角形"/>
          <p:cNvSpPr/>
          <p:nvPr/>
        </p:nvSpPr>
        <p:spPr>
          <a:xfrm>
            <a:off x="6070600" y="1384300"/>
            <a:ext cx="5410200" cy="1752600"/>
          </a:xfrm>
          <a:prstGeom prst="roundRect">
            <a:avLst>
              <a:gd name="adj" fmla="val 10870"/>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7" name="角丸四角形"/>
          <p:cNvSpPr/>
          <p:nvPr/>
        </p:nvSpPr>
        <p:spPr>
          <a:xfrm>
            <a:off x="4800600" y="7251700"/>
            <a:ext cx="4292600" cy="2273300"/>
          </a:xfrm>
          <a:prstGeom prst="roundRect">
            <a:avLst>
              <a:gd name="adj" fmla="val 8380"/>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8" name="角丸四角形"/>
          <p:cNvSpPr/>
          <p:nvPr/>
        </p:nvSpPr>
        <p:spPr>
          <a:xfrm>
            <a:off x="266700" y="5435600"/>
            <a:ext cx="4368800" cy="3771900"/>
          </a:xfrm>
          <a:prstGeom prst="roundRect">
            <a:avLst>
              <a:gd name="adj" fmla="val 5051"/>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69" name="droppedImage.tiff" descr="droppedImage.tiff"/>
          <p:cNvPicPr>
            <a:picLocks noChangeAspect="1"/>
          </p:cNvPicPr>
          <p:nvPr/>
        </p:nvPicPr>
        <p:blipFill>
          <a:blip r:embed="rId2">
            <a:extLst/>
          </a:blip>
          <a:stretch>
            <a:fillRect/>
          </a:stretch>
        </p:blipFill>
        <p:spPr>
          <a:xfrm>
            <a:off x="177800" y="1485900"/>
            <a:ext cx="6123881" cy="4330700"/>
          </a:xfrm>
          <a:prstGeom prst="rect">
            <a:avLst/>
          </a:prstGeom>
          <a:ln w="12700">
            <a:miter lim="400000"/>
          </a:ln>
          <a:effectLst>
            <a:outerShdw sx="100000" sy="100000" kx="0" ky="0" algn="b" rotWithShape="0" blurRad="50800" dist="38100" dir="2700000">
              <a:srgbClr val="929292">
                <a:alpha val="42999"/>
              </a:srgbClr>
            </a:outerShdw>
          </a:effectLst>
        </p:spPr>
      </p:pic>
      <p:sp>
        <p:nvSpPr>
          <p:cNvPr id="70" name="LC-TPC"/>
          <p:cNvSpPr txBox="1"/>
          <p:nvPr>
            <p:ph type="title"/>
          </p:nvPr>
        </p:nvSpPr>
        <p:spPr>
          <a:xfrm>
            <a:off x="1536700" y="12700"/>
            <a:ext cx="9144000" cy="1257300"/>
          </a:xfrm>
          <a:prstGeom prst="rect">
            <a:avLst/>
          </a:prstGeom>
          <a:effectLst>
            <a:outerShdw sx="100000" sy="100000" kx="0" ky="0" algn="b" rotWithShape="0" blurRad="50800" dist="38100" dir="2700000">
              <a:srgbClr val="929292">
                <a:alpha val="42999"/>
              </a:srgbClr>
            </a:outerShdw>
          </a:effectLst>
        </p:spPr>
        <p:txBody>
          <a:bodyPr/>
          <a:lstStyle>
            <a:lvl1pPr>
              <a:defRPr sz="7200"/>
            </a:lvl1pPr>
          </a:lstStyle>
          <a:p>
            <a:pPr/>
            <a:r>
              <a:t>LC-TPC</a:t>
            </a:r>
          </a:p>
        </p:txBody>
      </p:sp>
      <p:sp>
        <p:nvSpPr>
          <p:cNvPr id="71" name="スライド番号"/>
          <p:cNvSpPr txBox="1"/>
          <p:nvPr>
            <p:ph type="sldNum" sz="quarter" idx="2"/>
          </p:nvPr>
        </p:nvSpPr>
        <p:spPr>
          <a:xfrm>
            <a:off x="9798062" y="11030000"/>
            <a:ext cx="253976"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 name="image.png" descr="image.png"/>
          <p:cNvPicPr>
            <a:picLocks noChangeAspect="0"/>
          </p:cNvPicPr>
          <p:nvPr/>
        </p:nvPicPr>
        <p:blipFill>
          <a:blip r:embed="rId3">
            <a:extLst/>
          </a:blip>
          <a:stretch>
            <a:fillRect/>
          </a:stretch>
        </p:blipFill>
        <p:spPr>
          <a:xfrm>
            <a:off x="5835650" y="3313112"/>
            <a:ext cx="5092700" cy="4165601"/>
          </a:xfrm>
          <a:prstGeom prst="rect">
            <a:avLst/>
          </a:prstGeom>
          <a:ln w="12700">
            <a:miter lim="400000"/>
          </a:ln>
          <a:effectLst>
            <a:outerShdw sx="100000" sy="100000" kx="0" ky="0" algn="b" rotWithShape="0" blurRad="50800" dist="38100" dir="2700000">
              <a:srgbClr val="929292">
                <a:alpha val="42999"/>
              </a:srgbClr>
            </a:outerShdw>
          </a:effectLst>
        </p:spPr>
      </p:pic>
      <p:sp>
        <p:nvSpPr>
          <p:cNvPr id="73" name="Micro Pattern Gas Detector readout TPC provides pictorial 3D tracking by ~200 space points with σrφ~100 μm and two-hit separation of ~2mm"/>
          <p:cNvSpPr txBox="1"/>
          <p:nvPr/>
        </p:nvSpPr>
        <p:spPr>
          <a:xfrm>
            <a:off x="4851400" y="7454900"/>
            <a:ext cx="4216400" cy="1871422"/>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buClr>
                <a:srgbClr val="FFFFFF"/>
              </a:buClr>
              <a:buFont typeface="Arial"/>
              <a:defRPr sz="2300">
                <a:uFill>
                  <a:solidFill>
                    <a:srgbClr val="000000"/>
                  </a:solidFill>
                </a:uFill>
                <a:latin typeface="+mn-lt"/>
                <a:ea typeface="+mn-ea"/>
                <a:cs typeface="+mn-cs"/>
                <a:sym typeface="Helvetica Neue"/>
              </a:defRPr>
            </a:pPr>
            <a:r>
              <a:rPr>
                <a:solidFill>
                  <a:srgbClr val="FF2C79"/>
                </a:solidFill>
                <a:uFill>
                  <a:solidFill>
                    <a:srgbClr val="FF2C79"/>
                  </a:solidFill>
                </a:uFill>
              </a:rPr>
              <a:t>M</a:t>
            </a:r>
            <a:r>
              <a:t>icro </a:t>
            </a:r>
            <a:r>
              <a:rPr>
                <a:solidFill>
                  <a:srgbClr val="FF2C79"/>
                </a:solidFill>
                <a:uFill>
                  <a:solidFill>
                    <a:srgbClr val="FF2C79"/>
                  </a:solidFill>
                </a:uFill>
              </a:rPr>
              <a:t>P</a:t>
            </a:r>
            <a:r>
              <a:t>attern </a:t>
            </a:r>
            <a:r>
              <a:rPr>
                <a:solidFill>
                  <a:srgbClr val="FF2C79"/>
                </a:solidFill>
                <a:uFill>
                  <a:solidFill>
                    <a:srgbClr val="FF2C79"/>
                  </a:solidFill>
                </a:uFill>
              </a:rPr>
              <a:t>G</a:t>
            </a:r>
            <a:r>
              <a:t>as </a:t>
            </a:r>
            <a:r>
              <a:rPr>
                <a:solidFill>
                  <a:srgbClr val="FF2C79"/>
                </a:solidFill>
                <a:uFill>
                  <a:solidFill>
                    <a:srgbClr val="FF2C79"/>
                  </a:solidFill>
                </a:uFill>
              </a:rPr>
              <a:t>D</a:t>
            </a:r>
            <a:r>
              <a:t>etector readout TPC provides </a:t>
            </a:r>
            <a:r>
              <a:rPr>
                <a:solidFill>
                  <a:srgbClr val="FF2C79"/>
                </a:solidFill>
                <a:uFill>
                  <a:solidFill>
                    <a:srgbClr val="FF2C79"/>
                  </a:solidFill>
                </a:uFill>
              </a:rPr>
              <a:t>pictorial 3D tracking</a:t>
            </a:r>
            <a:r>
              <a:t> by ~200 space points with </a:t>
            </a:r>
            <a:r>
              <a:rPr>
                <a:solidFill>
                  <a:srgbClr val="FF2C79"/>
                </a:solidFill>
              </a:rPr>
              <a:t>σ</a:t>
            </a:r>
            <a:r>
              <a:rPr baseline="-5999">
                <a:solidFill>
                  <a:srgbClr val="FF2C79"/>
                </a:solidFill>
              </a:rPr>
              <a:t>rφ</a:t>
            </a:r>
            <a:r>
              <a:rPr>
                <a:solidFill>
                  <a:srgbClr val="FF2C79"/>
                </a:solidFill>
              </a:rPr>
              <a:t>~100 μm</a:t>
            </a:r>
            <a:r>
              <a:t> and two-hit separation of </a:t>
            </a:r>
            <a:r>
              <a:rPr>
                <a:solidFill>
                  <a:srgbClr val="FF2C79"/>
                </a:solidFill>
              </a:rPr>
              <a:t>~2mm</a:t>
            </a:r>
          </a:p>
        </p:txBody>
      </p:sp>
      <p:sp>
        <p:nvSpPr>
          <p:cNvPr id="74" name="LC-TPC  (ILD)"/>
          <p:cNvSpPr txBox="1"/>
          <p:nvPr/>
        </p:nvSpPr>
        <p:spPr>
          <a:xfrm>
            <a:off x="5905500" y="3365500"/>
            <a:ext cx="2222500" cy="461059"/>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000000"/>
              </a:buClr>
              <a:buFont typeface="Arial"/>
              <a:defRPr b="1" i="1" sz="2400">
                <a:uFill>
                  <a:solidFill>
                    <a:srgbClr val="000000"/>
                  </a:solidFill>
                </a:uFill>
                <a:latin typeface="+mn-lt"/>
                <a:ea typeface="+mn-ea"/>
                <a:cs typeface="+mn-cs"/>
                <a:sym typeface="Helvetica Neue"/>
              </a:defRPr>
            </a:lvl1pPr>
          </a:lstStyle>
          <a:p>
            <a:pPr/>
            <a:r>
              <a:t>LC-TPC  (ILD)</a:t>
            </a:r>
          </a:p>
        </p:txBody>
      </p:sp>
      <p:sp>
        <p:nvSpPr>
          <p:cNvPr id="75" name="International Large Detector"/>
          <p:cNvSpPr txBox="1"/>
          <p:nvPr/>
        </p:nvSpPr>
        <p:spPr>
          <a:xfrm>
            <a:off x="368300" y="5199457"/>
            <a:ext cx="5041900" cy="42148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p>
            <a:pPr algn="l" defTabSz="914400">
              <a:buClr>
                <a:srgbClr val="000000"/>
              </a:buClr>
              <a:buFont typeface="Arial"/>
              <a:defRPr b="1" i="1" sz="2800">
                <a:solidFill>
                  <a:srgbClr val="FFFB00"/>
                </a:solidFill>
                <a:uFill>
                  <a:solidFill>
                    <a:srgbClr val="FFFB00"/>
                  </a:solidFill>
                </a:uFill>
                <a:latin typeface="+mn-lt"/>
                <a:ea typeface="+mn-ea"/>
                <a:cs typeface="+mn-cs"/>
                <a:sym typeface="Helvetica Neue"/>
              </a:defRPr>
            </a:pPr>
            <a:r>
              <a:rPr>
                <a:solidFill>
                  <a:srgbClr val="FF2C79"/>
                </a:solidFill>
                <a:uFill>
                  <a:solidFill>
                    <a:srgbClr val="FF2C79"/>
                  </a:solidFill>
                </a:uFill>
              </a:rPr>
              <a:t>I</a:t>
            </a:r>
            <a:r>
              <a:rPr>
                <a:solidFill>
                  <a:srgbClr val="2E467F"/>
                </a:solidFill>
                <a:uFill>
                  <a:solidFill>
                    <a:srgbClr val="2E467F"/>
                  </a:solidFill>
                </a:uFill>
              </a:rPr>
              <a:t>nternational</a:t>
            </a:r>
            <a:r>
              <a:t> </a:t>
            </a:r>
            <a:r>
              <a:rPr>
                <a:solidFill>
                  <a:srgbClr val="FF2C79"/>
                </a:solidFill>
                <a:uFill>
                  <a:solidFill>
                    <a:srgbClr val="FF2C79"/>
                  </a:solidFill>
                </a:uFill>
              </a:rPr>
              <a:t>L</a:t>
            </a:r>
            <a:r>
              <a:rPr>
                <a:solidFill>
                  <a:srgbClr val="2E467F"/>
                </a:solidFill>
                <a:uFill>
                  <a:solidFill>
                    <a:srgbClr val="2E467F"/>
                  </a:solidFill>
                </a:uFill>
              </a:rPr>
              <a:t>arge</a:t>
            </a:r>
            <a:r>
              <a:t> </a:t>
            </a:r>
            <a:r>
              <a:rPr>
                <a:solidFill>
                  <a:srgbClr val="FF2C79"/>
                </a:solidFill>
                <a:uFill>
                  <a:solidFill>
                    <a:srgbClr val="FF2C79"/>
                  </a:solidFill>
                </a:uFill>
              </a:rPr>
              <a:t>D</a:t>
            </a:r>
            <a:r>
              <a:rPr>
                <a:solidFill>
                  <a:srgbClr val="2E467F"/>
                </a:solidFill>
                <a:uFill>
                  <a:solidFill>
                    <a:srgbClr val="2E467F"/>
                  </a:solidFill>
                </a:uFill>
              </a:rPr>
              <a:t>etector</a:t>
            </a:r>
          </a:p>
        </p:txBody>
      </p:sp>
      <p:sp>
        <p:nvSpPr>
          <p:cNvPr id="76" name="ILD DBD Completed on March, 2013"/>
          <p:cNvSpPr txBox="1"/>
          <p:nvPr/>
        </p:nvSpPr>
        <p:spPr>
          <a:xfrm>
            <a:off x="279400" y="1841500"/>
            <a:ext cx="3924300" cy="3429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FFFFFF"/>
              </a:buClr>
              <a:buFont typeface="Arial"/>
              <a:defRPr b="1" sz="1600">
                <a:solidFill>
                  <a:srgbClr val="FFFFFF"/>
                </a:solidFill>
                <a:uFill>
                  <a:solidFill>
                    <a:srgbClr val="FFFFFF"/>
                  </a:solidFill>
                </a:uFill>
                <a:latin typeface="+mn-lt"/>
                <a:ea typeface="+mn-ea"/>
                <a:cs typeface="+mn-cs"/>
                <a:sym typeface="Helvetica Neue"/>
              </a:defRPr>
            </a:lvl1pPr>
          </a:lstStyle>
          <a:p>
            <a:pPr/>
            <a:r>
              <a:t>ILD DBD Completed on March, 2013 </a:t>
            </a:r>
          </a:p>
        </p:txBody>
      </p:sp>
      <p:sp>
        <p:nvSpPr>
          <p:cNvPr id="77" name="ILD : optimized for…"/>
          <p:cNvSpPr txBox="1"/>
          <p:nvPr/>
        </p:nvSpPr>
        <p:spPr>
          <a:xfrm>
            <a:off x="635000" y="5880100"/>
            <a:ext cx="3429000" cy="829359"/>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b="1" i="1" sz="2400">
                <a:uFill>
                  <a:solidFill>
                    <a:srgbClr val="000000"/>
                  </a:solidFill>
                </a:uFill>
                <a:latin typeface="+mn-lt"/>
                <a:ea typeface="+mn-ea"/>
                <a:cs typeface="+mn-cs"/>
                <a:sym typeface="Helvetica Neue"/>
              </a:defRPr>
            </a:pPr>
            <a:r>
              <a:t>ILD : optimized for </a:t>
            </a:r>
          </a:p>
          <a:p>
            <a:pPr marL="40639" marR="40639" defTabSz="914400">
              <a:buClr>
                <a:srgbClr val="FFFB00"/>
              </a:buClr>
              <a:buFont typeface="Arial"/>
              <a:defRPr b="1" i="1" sz="2400">
                <a:uFill>
                  <a:solidFill>
                    <a:srgbClr val="000000"/>
                  </a:solidFill>
                </a:uFill>
                <a:latin typeface="+mn-lt"/>
                <a:ea typeface="+mn-ea"/>
                <a:cs typeface="+mn-cs"/>
                <a:sym typeface="Helvetica Neue"/>
              </a:defRPr>
            </a:pPr>
            <a:r>
              <a:rPr>
                <a:solidFill>
                  <a:srgbClr val="FF2C79"/>
                </a:solidFill>
                <a:uFill>
                  <a:solidFill>
                    <a:srgbClr val="FF2C79"/>
                  </a:solidFill>
                </a:uFill>
              </a:rPr>
              <a:t>P</a:t>
            </a:r>
            <a:r>
              <a:t>article </a:t>
            </a:r>
            <a:r>
              <a:rPr>
                <a:solidFill>
                  <a:srgbClr val="FF2C79"/>
                </a:solidFill>
                <a:uFill>
                  <a:solidFill>
                    <a:srgbClr val="FF2C79"/>
                  </a:solidFill>
                </a:uFill>
              </a:rPr>
              <a:t>F</a:t>
            </a:r>
            <a:r>
              <a:t>low </a:t>
            </a:r>
            <a:r>
              <a:rPr>
                <a:solidFill>
                  <a:srgbClr val="FF2C79"/>
                </a:solidFill>
                <a:uFill>
                  <a:solidFill>
                    <a:srgbClr val="FF2C79"/>
                  </a:solidFill>
                </a:uFill>
              </a:rPr>
              <a:t>A</a:t>
            </a:r>
            <a:r>
              <a:t>nalysis</a:t>
            </a:r>
          </a:p>
        </p:txBody>
      </p:sp>
      <p:sp>
        <p:nvSpPr>
          <p:cNvPr id="78" name="Highly efficient tracking in a jetty environment is an essential ingredient for PFA"/>
          <p:cNvSpPr txBox="1"/>
          <p:nvPr/>
        </p:nvSpPr>
        <p:spPr>
          <a:xfrm>
            <a:off x="317500" y="8013700"/>
            <a:ext cx="4178300" cy="119796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FFFFFF"/>
              </a:buClr>
              <a:buFont typeface="Arial"/>
              <a:defRPr sz="2400">
                <a:uFill>
                  <a:solidFill>
                    <a:srgbClr val="000000"/>
                  </a:solidFill>
                </a:uFill>
                <a:latin typeface="+mn-lt"/>
                <a:ea typeface="+mn-ea"/>
                <a:cs typeface="+mn-cs"/>
                <a:sym typeface="Helvetica Neue"/>
              </a:defRPr>
            </a:lvl1pPr>
          </a:lstStyle>
          <a:p>
            <a:pPr/>
            <a:r>
              <a:t>Highly efficient tracking in a jetty environment is an essential ingredient for PFA</a:t>
            </a:r>
          </a:p>
        </p:txBody>
      </p:sp>
      <p:sp>
        <p:nvSpPr>
          <p:cNvPr id="79" name="四角形"/>
          <p:cNvSpPr/>
          <p:nvPr/>
        </p:nvSpPr>
        <p:spPr>
          <a:xfrm>
            <a:off x="488950" y="6781800"/>
            <a:ext cx="3898900" cy="1092200"/>
          </a:xfrm>
          <a:prstGeom prst="rect">
            <a:avLst/>
          </a:prstGeom>
          <a:solidFill>
            <a:srgbClr val="FFFFFF"/>
          </a:solidFill>
          <a:ln w="25400">
            <a:solidFill>
              <a:srgbClr val="FFFFFF">
                <a:alpha val="89802"/>
              </a:srgbClr>
            </a:solidFill>
            <a:miter lim="400000"/>
          </a:ln>
          <a:effectLst>
            <a:outerShdw sx="100000" sy="100000" kx="0" ky="0" algn="b" rotWithShape="0" blurRad="50800" dist="38100" dir="2700000">
              <a:srgbClr val="929292">
                <a:alpha val="42999"/>
              </a:srgbClr>
            </a:outerShdw>
          </a:effectLst>
        </p:spPr>
        <p:txBody>
          <a:bodyPr lIns="50800" tIns="50800" rIns="50800" bIns="50800" anchor="ctr"/>
          <a:lstStyle/>
          <a:p>
            <a:pPr marL="40639" marR="40639" algn="l" defTabSz="914400">
              <a:defRPr sz="2400">
                <a:solidFill>
                  <a:srgbClr val="FFFFFF"/>
                </a:solidFill>
                <a:uFill>
                  <a:solidFill>
                    <a:srgbClr val="FFFFFF"/>
                  </a:solidFill>
                </a:uFill>
                <a:latin typeface="Arial"/>
                <a:ea typeface="Arial"/>
                <a:cs typeface="Arial"/>
                <a:sym typeface="Arial"/>
              </a:defRPr>
            </a:pPr>
          </a:p>
        </p:txBody>
      </p:sp>
      <p:pic>
        <p:nvPicPr>
          <p:cNvPr id="80" name="image.png" descr="image.png"/>
          <p:cNvPicPr>
            <a:picLocks noChangeAspect="0"/>
          </p:cNvPicPr>
          <p:nvPr/>
        </p:nvPicPr>
        <p:blipFill>
          <a:blip r:embed="rId4">
            <a:extLst/>
          </a:blip>
          <a:stretch>
            <a:fillRect/>
          </a:stretch>
        </p:blipFill>
        <p:spPr>
          <a:xfrm>
            <a:off x="660400" y="6761162"/>
            <a:ext cx="3378200" cy="1104901"/>
          </a:xfrm>
          <a:prstGeom prst="rect">
            <a:avLst/>
          </a:prstGeom>
          <a:ln w="12700">
            <a:miter lim="400000"/>
          </a:ln>
          <a:effectLst>
            <a:outerShdw sx="100000" sy="100000" kx="0" ky="0" algn="b" rotWithShape="0" blurRad="50800" dist="38100" dir="2700000">
              <a:srgbClr val="929292">
                <a:alpha val="42999"/>
              </a:srgbClr>
            </a:outerShdw>
          </a:effectLst>
        </p:spPr>
      </p:pic>
      <p:pic>
        <p:nvPicPr>
          <p:cNvPr id="81" name="j0285698.pdf" descr="j0285698.pdf"/>
          <p:cNvPicPr>
            <a:picLocks noChangeAspect="0"/>
          </p:cNvPicPr>
          <p:nvPr/>
        </p:nvPicPr>
        <p:blipFill>
          <a:blip r:embed="rId5">
            <a:extLst/>
          </a:blip>
          <a:stretch>
            <a:fillRect/>
          </a:stretch>
        </p:blipFill>
        <p:spPr>
          <a:xfrm>
            <a:off x="8518525" y="5902325"/>
            <a:ext cx="901700" cy="977900"/>
          </a:xfrm>
          <a:prstGeom prst="rect">
            <a:avLst/>
          </a:prstGeom>
          <a:ln w="12700">
            <a:miter lim="400000"/>
          </a:ln>
          <a:effectLst>
            <a:outerShdw sx="100000" sy="100000" kx="0" ky="0" algn="b" rotWithShape="0" blurRad="50800" dist="38100" dir="2700000">
              <a:srgbClr val="929292">
                <a:alpha val="42999"/>
              </a:srgbClr>
            </a:outerShdw>
          </a:effectLst>
        </p:spPr>
      </p:pic>
      <p:sp>
        <p:nvSpPr>
          <p:cNvPr id="82" name="角丸四角形"/>
          <p:cNvSpPr/>
          <p:nvPr/>
        </p:nvSpPr>
        <p:spPr>
          <a:xfrm>
            <a:off x="9258300" y="8445500"/>
            <a:ext cx="3429000" cy="1206500"/>
          </a:xfrm>
          <a:prstGeom prst="roundRect">
            <a:avLst>
              <a:gd name="adj" fmla="val 15789"/>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83" name="image.tiff" descr="image.tiff"/>
          <p:cNvPicPr>
            <a:picLocks noChangeAspect="0"/>
          </p:cNvPicPr>
          <p:nvPr/>
        </p:nvPicPr>
        <p:blipFill>
          <a:blip r:embed="rId6">
            <a:extLst/>
          </a:blip>
          <a:stretch>
            <a:fillRect/>
          </a:stretch>
        </p:blipFill>
        <p:spPr>
          <a:xfrm>
            <a:off x="9817100" y="5756275"/>
            <a:ext cx="2933701" cy="2857500"/>
          </a:xfrm>
          <a:prstGeom prst="rect">
            <a:avLst/>
          </a:prstGeom>
          <a:ln w="12700">
            <a:miter lim="400000"/>
          </a:ln>
          <a:effectLst>
            <a:outerShdw sx="100000" sy="100000" kx="0" ky="0" algn="b" rotWithShape="0" blurRad="50800" dist="38100" dir="2700000">
              <a:srgbClr val="929292">
                <a:alpha val="42999"/>
              </a:srgbClr>
            </a:outerShdw>
          </a:effectLst>
        </p:spPr>
      </p:pic>
      <p:sp>
        <p:nvSpPr>
          <p:cNvPr id="84" name="楕円"/>
          <p:cNvSpPr/>
          <p:nvPr/>
        </p:nvSpPr>
        <p:spPr>
          <a:xfrm rot="19705898">
            <a:off x="7142906" y="5073906"/>
            <a:ext cx="368301" cy="736601"/>
          </a:xfrm>
          <a:prstGeom prst="ellipse">
            <a:avLst/>
          </a:prstGeom>
          <a:ln w="25400">
            <a:solidFill>
              <a:srgbClr val="FFFB00"/>
            </a:solidFill>
          </a:ln>
          <a:effectLst>
            <a:outerShdw sx="100000" sy="100000" kx="0" ky="0" algn="b" rotWithShape="0" blurRad="50800" dist="38100" dir="2700000">
              <a:srgbClr val="929292">
                <a:alpha val="42999"/>
              </a:srgbClr>
            </a:outerShdw>
          </a:effectLst>
        </p:spPr>
        <p:txBody>
          <a:bodyPr lIns="50800" tIns="50800" rIns="50800" bIns="50800" anchor="ctr"/>
          <a:lstStyle/>
          <a:p>
            <a:pPr marL="40639" marR="40639" algn="l" defTabSz="914400">
              <a:defRPr sz="2400">
                <a:solidFill>
                  <a:srgbClr val="FFFFFF"/>
                </a:solidFill>
                <a:uFill>
                  <a:solidFill>
                    <a:srgbClr val="FFFFFF"/>
                  </a:solidFill>
                </a:uFill>
                <a:latin typeface="Arial"/>
                <a:ea typeface="Arial"/>
                <a:cs typeface="Arial"/>
                <a:sym typeface="Arial"/>
              </a:defRPr>
            </a:pPr>
          </a:p>
        </p:txBody>
      </p:sp>
      <p:sp>
        <p:nvSpPr>
          <p:cNvPr id="85" name="Large Prototype being tested at DESY"/>
          <p:cNvSpPr txBox="1"/>
          <p:nvPr/>
        </p:nvSpPr>
        <p:spPr>
          <a:xfrm>
            <a:off x="9398000" y="8724900"/>
            <a:ext cx="3175000" cy="8382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buClr>
                <a:srgbClr val="FFFFFF"/>
              </a:buClr>
              <a:buFont typeface="Arial"/>
              <a:defRPr sz="2400">
                <a:uFill>
                  <a:solidFill>
                    <a:srgbClr val="000000"/>
                  </a:solidFill>
                </a:uFill>
                <a:latin typeface="+mn-lt"/>
                <a:ea typeface="+mn-ea"/>
                <a:cs typeface="+mn-cs"/>
                <a:sym typeface="Helvetica Neue"/>
              </a:defRPr>
            </a:pPr>
            <a:r>
              <a:rPr b="1" i="1">
                <a:solidFill>
                  <a:srgbClr val="FF2C79"/>
                </a:solidFill>
                <a:uFill>
                  <a:solidFill>
                    <a:srgbClr val="FF2C79"/>
                  </a:solidFill>
                </a:uFill>
              </a:rPr>
              <a:t>L</a:t>
            </a:r>
            <a:r>
              <a:rPr b="1" i="1"/>
              <a:t>arge </a:t>
            </a:r>
            <a:r>
              <a:rPr b="1" i="1">
                <a:solidFill>
                  <a:srgbClr val="FF2C79"/>
                </a:solidFill>
                <a:uFill>
                  <a:solidFill>
                    <a:srgbClr val="FF2C79"/>
                  </a:solidFill>
                </a:uFill>
              </a:rPr>
              <a:t>P</a:t>
            </a:r>
            <a:r>
              <a:rPr b="1" i="1"/>
              <a:t>rototype</a:t>
            </a:r>
            <a:r>
              <a:t> being tested at DESY</a:t>
            </a:r>
          </a:p>
        </p:txBody>
      </p:sp>
      <p:sp>
        <p:nvSpPr>
          <p:cNvPr id="86" name="LP1"/>
          <p:cNvSpPr txBox="1"/>
          <p:nvPr/>
        </p:nvSpPr>
        <p:spPr>
          <a:xfrm>
            <a:off x="12014200" y="5885257"/>
            <a:ext cx="698500" cy="42148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000000"/>
              </a:buClr>
              <a:buFont typeface="Arial"/>
              <a:defRPr b="1" i="1" sz="2800">
                <a:uFill>
                  <a:solidFill>
                    <a:srgbClr val="000000"/>
                  </a:solidFill>
                </a:uFill>
                <a:latin typeface="+mn-lt"/>
                <a:ea typeface="+mn-ea"/>
                <a:cs typeface="+mn-cs"/>
                <a:sym typeface="Helvetica Neue"/>
              </a:defRPr>
            </a:lvl1pPr>
          </a:lstStyle>
          <a:p>
            <a:pPr/>
            <a:r>
              <a:t>LP1</a:t>
            </a:r>
          </a:p>
        </p:txBody>
      </p:sp>
      <p:sp>
        <p:nvSpPr>
          <p:cNvPr id="87" name="線"/>
          <p:cNvSpPr/>
          <p:nvPr/>
        </p:nvSpPr>
        <p:spPr>
          <a:xfrm>
            <a:off x="7315547" y="5149056"/>
            <a:ext cx="3608785" cy="651769"/>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88" name="線"/>
          <p:cNvSpPr/>
          <p:nvPr/>
        </p:nvSpPr>
        <p:spPr>
          <a:xfrm>
            <a:off x="7324377" y="5700712"/>
            <a:ext cx="3110608" cy="2311599"/>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89" name="線"/>
          <p:cNvSpPr/>
          <p:nvPr/>
        </p:nvSpPr>
        <p:spPr>
          <a:xfrm>
            <a:off x="3848844" y="2768649"/>
            <a:ext cx="3369916" cy="2185343"/>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90" name="線"/>
          <p:cNvSpPr/>
          <p:nvPr/>
        </p:nvSpPr>
        <p:spPr>
          <a:xfrm>
            <a:off x="3767187" y="3222922"/>
            <a:ext cx="2769047" cy="3253880"/>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91" name="TPC"/>
          <p:cNvSpPr txBox="1"/>
          <p:nvPr/>
        </p:nvSpPr>
        <p:spPr>
          <a:xfrm>
            <a:off x="2959100" y="2833511"/>
            <a:ext cx="550444" cy="361670"/>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lvl1pPr algn="l" defTabSz="1295400">
              <a:buClr>
                <a:srgbClr val="FFFB00"/>
              </a:buClr>
              <a:buFont typeface="Arial"/>
              <a:defRPr b="1" i="1" sz="1800">
                <a:solidFill>
                  <a:srgbClr val="FFFB00"/>
                </a:solidFill>
                <a:uFill>
                  <a:solidFill>
                    <a:srgbClr val="FFFB00"/>
                  </a:solidFill>
                </a:uFill>
                <a:latin typeface="+mn-lt"/>
                <a:ea typeface="+mn-ea"/>
                <a:cs typeface="+mn-cs"/>
                <a:sym typeface="Helvetica Neue"/>
              </a:defRPr>
            </a:lvl1pPr>
          </a:lstStyle>
          <a:p>
            <a:pPr/>
            <a:r>
              <a:t>TPC</a:t>
            </a:r>
          </a:p>
        </p:txBody>
      </p:sp>
      <p:sp>
        <p:nvSpPr>
          <p:cNvPr id="92" name="Vertex resolution              2-7 times better…"/>
          <p:cNvSpPr txBox="1"/>
          <p:nvPr/>
        </p:nvSpPr>
        <p:spPr>
          <a:xfrm>
            <a:off x="6549566" y="2133600"/>
            <a:ext cx="5041901"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8787" marR="66545" algn="l" defTabSz="927100">
              <a:lnSpc>
                <a:spcPct val="90000"/>
              </a:lnSpc>
              <a:buClr>
                <a:srgbClr val="000000"/>
              </a:buClr>
              <a:buFont typeface="Helvetica Neue Medium"/>
              <a:defRPr sz="1800">
                <a:uFill>
                  <a:solidFill>
                    <a:srgbClr val="000000"/>
                  </a:solidFill>
                </a:uFill>
                <a:latin typeface="Helvetica Neue Medium"/>
                <a:ea typeface="Helvetica Neue Medium"/>
                <a:cs typeface="Helvetica Neue Medium"/>
                <a:sym typeface="Helvetica Neue Medium"/>
              </a:defRPr>
            </a:pPr>
            <a:r>
              <a:t>Vertex resolution              </a:t>
            </a:r>
            <a:r>
              <a:rPr>
                <a:solidFill>
                  <a:srgbClr val="FF2600"/>
                </a:solidFill>
                <a:uFill>
                  <a:solidFill>
                    <a:srgbClr val="FF2600"/>
                  </a:solidFill>
                </a:uFill>
              </a:rPr>
              <a:t>2-7 times better</a:t>
            </a:r>
          </a:p>
          <a:p>
            <a:pPr marL="458787" marR="66545" algn="l" defTabSz="927100">
              <a:lnSpc>
                <a:spcPct val="90000"/>
              </a:lnSpc>
              <a:buClr>
                <a:srgbClr val="000000"/>
              </a:buClr>
              <a:buFont typeface="Helvetica Neue Medium"/>
              <a:defRPr sz="1800">
                <a:uFill>
                  <a:solidFill>
                    <a:srgbClr val="000000"/>
                  </a:solidFill>
                </a:uFill>
                <a:latin typeface="Helvetica Neue Medium"/>
                <a:ea typeface="Helvetica Neue Medium"/>
                <a:cs typeface="Helvetica Neue Medium"/>
                <a:sym typeface="Helvetica Neue Medium"/>
              </a:defRPr>
            </a:pPr>
            <a:r>
              <a:t>Momentum resolution       </a:t>
            </a:r>
            <a:r>
              <a:rPr>
                <a:solidFill>
                  <a:srgbClr val="FF2600"/>
                </a:solidFill>
                <a:uFill>
                  <a:solidFill>
                    <a:srgbClr val="FF2600"/>
                  </a:solidFill>
                </a:uFill>
              </a:rPr>
              <a:t>10 times better</a:t>
            </a:r>
            <a:endParaRPr>
              <a:solidFill>
                <a:srgbClr val="FF2600"/>
              </a:solidFill>
              <a:uFill>
                <a:solidFill>
                  <a:srgbClr val="FF2600"/>
                </a:solidFill>
              </a:uFill>
            </a:endParaRPr>
          </a:p>
          <a:p>
            <a:pPr marL="458787" marR="66545" algn="l" defTabSz="927100">
              <a:lnSpc>
                <a:spcPct val="90000"/>
              </a:lnSpc>
              <a:buClr>
                <a:srgbClr val="000000"/>
              </a:buClr>
              <a:buFont typeface="Helvetica Neue Medium"/>
              <a:defRPr sz="1800">
                <a:uFill>
                  <a:solidFill>
                    <a:srgbClr val="000000"/>
                  </a:solidFill>
                </a:uFill>
                <a:latin typeface="Helvetica Neue Medium"/>
                <a:ea typeface="Helvetica Neue Medium"/>
                <a:cs typeface="Helvetica Neue Medium"/>
                <a:sym typeface="Helvetica Neue Medium"/>
              </a:defRPr>
            </a:pPr>
            <a:r>
              <a:t>Jet energy resolution         </a:t>
            </a:r>
            <a:r>
              <a:rPr>
                <a:solidFill>
                  <a:srgbClr val="FF2600"/>
                </a:solidFill>
                <a:uFill>
                  <a:solidFill>
                    <a:srgbClr val="FF2600"/>
                  </a:solidFill>
                </a:uFill>
              </a:rPr>
              <a:t>2 times better</a:t>
            </a:r>
          </a:p>
        </p:txBody>
      </p:sp>
      <p:sp>
        <p:nvSpPr>
          <p:cNvPr id="93" name="Performance Goals  as compared to LHC detectors"/>
          <p:cNvSpPr txBox="1"/>
          <p:nvPr/>
        </p:nvSpPr>
        <p:spPr>
          <a:xfrm>
            <a:off x="6464617" y="1371211"/>
            <a:ext cx="6375401" cy="7620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L="1587" marR="66545" algn="l" defTabSz="927100">
              <a:lnSpc>
                <a:spcPct val="80000"/>
              </a:lnSpc>
              <a:buClr>
                <a:srgbClr val="0042AA"/>
              </a:buClr>
              <a:buFont typeface="Helvetica Neue"/>
              <a:defRPr b="1" i="1" sz="2300">
                <a:solidFill>
                  <a:srgbClr val="2E467F"/>
                </a:solidFill>
                <a:uFill>
                  <a:solidFill>
                    <a:srgbClr val="2E467F"/>
                  </a:solidFill>
                </a:uFill>
                <a:latin typeface="+mn-lt"/>
                <a:ea typeface="+mn-ea"/>
                <a:cs typeface="+mn-cs"/>
                <a:sym typeface="Helvetica Neue"/>
              </a:defRPr>
            </a:pPr>
            <a:r>
              <a:t>Performance Goals </a:t>
            </a:r>
            <a:br/>
            <a:r>
              <a:t>as compared to LHC detectors</a:t>
            </a:r>
          </a:p>
        </p:txBody>
      </p:sp>
      <p:sp>
        <p:nvSpPr>
          <p:cNvPr id="94" name="線"/>
          <p:cNvSpPr/>
          <p:nvPr/>
        </p:nvSpPr>
        <p:spPr>
          <a:xfrm flipV="1">
            <a:off x="7275859" y="3674913"/>
            <a:ext cx="2412604" cy="1396703"/>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95" name="3.6m"/>
          <p:cNvSpPr txBox="1"/>
          <p:nvPr/>
        </p:nvSpPr>
        <p:spPr>
          <a:xfrm>
            <a:off x="6591300" y="5934215"/>
            <a:ext cx="698500" cy="28547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000000"/>
              </a:buClr>
              <a:buFont typeface="Arial"/>
              <a:defRPr b="1" i="1" sz="1800">
                <a:solidFill>
                  <a:srgbClr val="FFFFFF"/>
                </a:solidFill>
                <a:uFill>
                  <a:solidFill>
                    <a:srgbClr val="FFFFFF"/>
                  </a:solidFill>
                </a:uFill>
                <a:latin typeface="+mn-lt"/>
                <a:ea typeface="+mn-ea"/>
                <a:cs typeface="+mn-cs"/>
                <a:sym typeface="Helvetica Neue"/>
              </a:defRPr>
            </a:lvl1pPr>
          </a:lstStyle>
          <a:p>
            <a:pPr/>
            <a:r>
              <a:t>3.6m</a:t>
            </a:r>
          </a:p>
        </p:txBody>
      </p:sp>
      <p:sp>
        <p:nvSpPr>
          <p:cNvPr id="96" name="線"/>
          <p:cNvSpPr/>
          <p:nvPr/>
        </p:nvSpPr>
        <p:spPr>
          <a:xfrm>
            <a:off x="6451600" y="4851400"/>
            <a:ext cx="1348880" cy="2229743"/>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97" name="4.7m"/>
          <p:cNvSpPr txBox="1"/>
          <p:nvPr/>
        </p:nvSpPr>
        <p:spPr>
          <a:xfrm>
            <a:off x="8420100" y="3819665"/>
            <a:ext cx="698500" cy="28547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000000"/>
              </a:buClr>
              <a:buFont typeface="Arial"/>
              <a:defRPr b="1" i="1" sz="1800">
                <a:solidFill>
                  <a:srgbClr val="FFFFFF"/>
                </a:solidFill>
                <a:uFill>
                  <a:solidFill>
                    <a:srgbClr val="FFFFFF"/>
                  </a:solidFill>
                </a:uFill>
                <a:latin typeface="+mn-lt"/>
                <a:ea typeface="+mn-ea"/>
                <a:cs typeface="+mn-cs"/>
                <a:sym typeface="Helvetica Neue"/>
              </a:defRPr>
            </a:lvl1pPr>
          </a:lstStyle>
          <a:p>
            <a:pPr/>
            <a:r>
              <a:t>4.7m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84"/>
                                        </p:tgtEl>
                                        <p:attrNameLst>
                                          <p:attrName>style.visibility</p:attrName>
                                        </p:attrNameLst>
                                      </p:cBhvr>
                                      <p:to>
                                        <p:strVal val="visible"/>
                                      </p:to>
                                    </p:set>
                                    <p:anim calcmode="lin" valueType="num">
                                      <p:cBhvr>
                                        <p:cTn id="7" dur="200" fill="hold"/>
                                        <p:tgtEl>
                                          <p:spTgt spid="84"/>
                                        </p:tgtEl>
                                        <p:attrNameLst>
                                          <p:attrName>ppt_x</p:attrName>
                                        </p:attrNameLst>
                                      </p:cBhvr>
                                      <p:tavLst>
                                        <p:tav tm="0">
                                          <p:val>
                                            <p:strVal val="#ppt_x"/>
                                          </p:val>
                                        </p:tav>
                                        <p:tav tm="100000">
                                          <p:val>
                                            <p:strVal val="#ppt_x"/>
                                          </p:val>
                                        </p:tav>
                                      </p:tavLst>
                                    </p:anim>
                                    <p:anim calcmode="lin" valueType="num">
                                      <p:cBhvr>
                                        <p:cTn id="8" dur="200" fill="hold"/>
                                        <p:tgtEl>
                                          <p:spTgt spid="84"/>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Class="entr" nodeType="afterEffect" presetSubtype="4" presetID="2" grpId="2" fill="hold">
                                  <p:stCondLst>
                                    <p:cond delay="0"/>
                                  </p:stCondLst>
                                  <p:iterate type="el" backwards="0">
                                    <p:tmAbs val="0"/>
                                  </p:iterate>
                                  <p:childTnLst>
                                    <p:set>
                                      <p:cBhvr>
                                        <p:cTn id="11" fill="hold"/>
                                        <p:tgtEl>
                                          <p:spTgt spid="87"/>
                                        </p:tgtEl>
                                        <p:attrNameLst>
                                          <p:attrName>style.visibility</p:attrName>
                                        </p:attrNameLst>
                                      </p:cBhvr>
                                      <p:to>
                                        <p:strVal val="visible"/>
                                      </p:to>
                                    </p:set>
                                    <p:anim calcmode="lin" valueType="num">
                                      <p:cBhvr>
                                        <p:cTn id="12" dur="1000" fill="hold"/>
                                        <p:tgtEl>
                                          <p:spTgt spid="87"/>
                                        </p:tgtEl>
                                        <p:attrNameLst>
                                          <p:attrName>ppt_x</p:attrName>
                                        </p:attrNameLst>
                                      </p:cBhvr>
                                      <p:tavLst>
                                        <p:tav tm="0">
                                          <p:val>
                                            <p:strVal val="#ppt_x"/>
                                          </p:val>
                                        </p:tav>
                                        <p:tav tm="100000">
                                          <p:val>
                                            <p:strVal val="#ppt_x"/>
                                          </p:val>
                                        </p:tav>
                                      </p:tavLst>
                                    </p:anim>
                                    <p:anim calcmode="lin" valueType="num">
                                      <p:cBhvr>
                                        <p:cTn id="13" dur="1000" fill="hold"/>
                                        <p:tgtEl>
                                          <p:spTgt spid="87"/>
                                        </p:tgtEl>
                                        <p:attrNameLst>
                                          <p:attrName>ppt_y</p:attrName>
                                        </p:attrNameLst>
                                      </p:cBhvr>
                                      <p:tavLst>
                                        <p:tav tm="0">
                                          <p:val>
                                            <p:strVal val="1+#ppt_h/2"/>
                                          </p:val>
                                        </p:tav>
                                        <p:tav tm="100000">
                                          <p:val>
                                            <p:strVal val="#ppt_y"/>
                                          </p:val>
                                        </p:tav>
                                      </p:tavLst>
                                    </p:anim>
                                  </p:childTnLst>
                                </p:cTn>
                              </p:par>
                            </p:childTnLst>
                          </p:cTn>
                        </p:par>
                        <p:par>
                          <p:cTn id="14" fill="hold">
                            <p:stCondLst>
                              <p:cond delay="1200"/>
                            </p:stCondLst>
                            <p:childTnLst>
                              <p:par>
                                <p:cTn id="15" presetClass="entr" nodeType="afterEffect" presetSubtype="4" presetID="2" grpId="3" fill="hold">
                                  <p:stCondLst>
                                    <p:cond delay="0"/>
                                  </p:stCondLst>
                                  <p:iterate type="el" backwards="0">
                                    <p:tmAbs val="0"/>
                                  </p:iterate>
                                  <p:childTnLst>
                                    <p:set>
                                      <p:cBhvr>
                                        <p:cTn id="16" fill="hold"/>
                                        <p:tgtEl>
                                          <p:spTgt spid="88"/>
                                        </p:tgtEl>
                                        <p:attrNameLst>
                                          <p:attrName>style.visibility</p:attrName>
                                        </p:attrNameLst>
                                      </p:cBhvr>
                                      <p:to>
                                        <p:strVal val="visible"/>
                                      </p:to>
                                    </p:set>
                                    <p:anim calcmode="lin" valueType="num">
                                      <p:cBhvr>
                                        <p:cTn id="17" dur="1000" fill="hold"/>
                                        <p:tgtEl>
                                          <p:spTgt spid="88"/>
                                        </p:tgtEl>
                                        <p:attrNameLst>
                                          <p:attrName>ppt_x</p:attrName>
                                        </p:attrNameLst>
                                      </p:cBhvr>
                                      <p:tavLst>
                                        <p:tav tm="0">
                                          <p:val>
                                            <p:strVal val="#ppt_x"/>
                                          </p:val>
                                        </p:tav>
                                        <p:tav tm="100000">
                                          <p:val>
                                            <p:strVal val="#ppt_x"/>
                                          </p:val>
                                        </p:tav>
                                      </p:tavLst>
                                    </p:anim>
                                    <p:anim calcmode="lin" valueType="num">
                                      <p:cBhvr>
                                        <p:cTn id="18" dur="1000" fill="hold"/>
                                        <p:tgtEl>
                                          <p:spTgt spid="88"/>
                                        </p:tgtEl>
                                        <p:attrNameLst>
                                          <p:attrName>ppt_y</p:attrName>
                                        </p:attrNameLst>
                                      </p:cBhvr>
                                      <p:tavLst>
                                        <p:tav tm="0">
                                          <p:val>
                                            <p:strVal val="1+#ppt_h/2"/>
                                          </p:val>
                                        </p:tav>
                                        <p:tav tm="100000">
                                          <p:val>
                                            <p:strVal val="#ppt_y"/>
                                          </p:val>
                                        </p:tav>
                                      </p:tavLst>
                                    </p:anim>
                                  </p:childTnLst>
                                </p:cTn>
                              </p:par>
                            </p:childTnLst>
                          </p:cTn>
                        </p:par>
                        <p:par>
                          <p:cTn id="19" fill="hold">
                            <p:stCondLst>
                              <p:cond delay="2200"/>
                            </p:stCondLst>
                            <p:childTnLst>
                              <p:par>
                                <p:cTn id="20" presetClass="entr" nodeType="afterEffect" presetSubtype="4" presetID="2" grpId="4" fill="hold">
                                  <p:stCondLst>
                                    <p:cond delay="0"/>
                                  </p:stCondLst>
                                  <p:iterate type="el" backwards="0">
                                    <p:tmAbs val="0"/>
                                  </p:iterate>
                                  <p:childTnLst>
                                    <p:set>
                                      <p:cBhvr>
                                        <p:cTn id="21" fill="hold"/>
                                        <p:tgtEl>
                                          <p:spTgt spid="83"/>
                                        </p:tgtEl>
                                        <p:attrNameLst>
                                          <p:attrName>style.visibility</p:attrName>
                                        </p:attrNameLst>
                                      </p:cBhvr>
                                      <p:to>
                                        <p:strVal val="visible"/>
                                      </p:to>
                                    </p:set>
                                    <p:anim calcmode="lin" valueType="num">
                                      <p:cBhvr>
                                        <p:cTn id="22" dur="200" fill="hold"/>
                                        <p:tgtEl>
                                          <p:spTgt spid="83"/>
                                        </p:tgtEl>
                                        <p:attrNameLst>
                                          <p:attrName>ppt_x</p:attrName>
                                        </p:attrNameLst>
                                      </p:cBhvr>
                                      <p:tavLst>
                                        <p:tav tm="0">
                                          <p:val>
                                            <p:strVal val="#ppt_x"/>
                                          </p:val>
                                        </p:tav>
                                        <p:tav tm="100000">
                                          <p:val>
                                            <p:strVal val="#ppt_x"/>
                                          </p:val>
                                        </p:tav>
                                      </p:tavLst>
                                    </p:anim>
                                    <p:anim calcmode="lin" valueType="num">
                                      <p:cBhvr>
                                        <p:cTn id="23" dur="200" fill="hold"/>
                                        <p:tgtEl>
                                          <p:spTgt spid="83"/>
                                        </p:tgtEl>
                                        <p:attrNameLst>
                                          <p:attrName>ppt_y</p:attrName>
                                        </p:attrNameLst>
                                      </p:cBhvr>
                                      <p:tavLst>
                                        <p:tav tm="0">
                                          <p:val>
                                            <p:strVal val="1+#ppt_h/2"/>
                                          </p:val>
                                        </p:tav>
                                        <p:tav tm="100000">
                                          <p:val>
                                            <p:strVal val="#ppt_y"/>
                                          </p:val>
                                        </p:tav>
                                      </p:tavLst>
                                    </p:anim>
                                  </p:childTnLst>
                                </p:cTn>
                              </p:par>
                            </p:childTnLst>
                          </p:cTn>
                        </p:par>
                        <p:par>
                          <p:cTn id="24" fill="hold">
                            <p:stCondLst>
                              <p:cond delay="2400"/>
                            </p:stCondLst>
                            <p:childTnLst>
                              <p:par>
                                <p:cTn id="25" presetClass="entr" nodeType="afterEffect" presetSubtype="4" presetID="2" grpId="5" fill="hold">
                                  <p:stCondLst>
                                    <p:cond delay="0"/>
                                  </p:stCondLst>
                                  <p:iterate type="el" backwards="0">
                                    <p:tmAbs val="0"/>
                                  </p:iterate>
                                  <p:childTnLst>
                                    <p:set>
                                      <p:cBhvr>
                                        <p:cTn id="26" fill="hold"/>
                                        <p:tgtEl>
                                          <p:spTgt spid="86"/>
                                        </p:tgtEl>
                                        <p:attrNameLst>
                                          <p:attrName>style.visibility</p:attrName>
                                        </p:attrNameLst>
                                      </p:cBhvr>
                                      <p:to>
                                        <p:strVal val="visible"/>
                                      </p:to>
                                    </p:set>
                                    <p:anim calcmode="lin" valueType="num">
                                      <p:cBhvr>
                                        <p:cTn id="27" dur="1000" fill="hold"/>
                                        <p:tgtEl>
                                          <p:spTgt spid="86"/>
                                        </p:tgtEl>
                                        <p:attrNameLst>
                                          <p:attrName>ppt_x</p:attrName>
                                        </p:attrNameLst>
                                      </p:cBhvr>
                                      <p:tavLst>
                                        <p:tav tm="0">
                                          <p:val>
                                            <p:strVal val="#ppt_x"/>
                                          </p:val>
                                        </p:tav>
                                        <p:tav tm="100000">
                                          <p:val>
                                            <p:strVal val="#ppt_x"/>
                                          </p:val>
                                        </p:tav>
                                      </p:tavLst>
                                    </p:anim>
                                    <p:anim calcmode="lin" valueType="num">
                                      <p:cBhvr>
                                        <p:cTn id="28" dur="1000" fill="hold"/>
                                        <p:tgtEl>
                                          <p:spTgt spid="86"/>
                                        </p:tgtEl>
                                        <p:attrNameLst>
                                          <p:attrName>ppt_y</p:attrName>
                                        </p:attrNameLst>
                                      </p:cBhvr>
                                      <p:tavLst>
                                        <p:tav tm="0">
                                          <p:val>
                                            <p:strVal val="1+#ppt_h/2"/>
                                          </p:val>
                                        </p:tav>
                                        <p:tav tm="100000">
                                          <p:val>
                                            <p:strVal val="#ppt_y"/>
                                          </p:val>
                                        </p:tav>
                                      </p:tavLst>
                                    </p:anim>
                                  </p:childTnLst>
                                </p:cTn>
                              </p:par>
                            </p:childTnLst>
                          </p:cTn>
                        </p:par>
                        <p:par>
                          <p:cTn id="29" fill="hold">
                            <p:stCondLst>
                              <p:cond delay="3400"/>
                            </p:stCondLst>
                            <p:childTnLst>
                              <p:par>
                                <p:cTn id="30" presetClass="entr" nodeType="afterEffect" presetSubtype="4" presetID="2" grpId="6" fill="hold">
                                  <p:stCondLst>
                                    <p:cond delay="0"/>
                                  </p:stCondLst>
                                  <p:iterate type="el" backwards="0">
                                    <p:tmAbs val="0"/>
                                  </p:iterate>
                                  <p:childTnLst>
                                    <p:set>
                                      <p:cBhvr>
                                        <p:cTn id="31" fill="hold"/>
                                        <p:tgtEl>
                                          <p:spTgt spid="82"/>
                                        </p:tgtEl>
                                        <p:attrNameLst>
                                          <p:attrName>style.visibility</p:attrName>
                                        </p:attrNameLst>
                                      </p:cBhvr>
                                      <p:to>
                                        <p:strVal val="visible"/>
                                      </p:to>
                                    </p:set>
                                    <p:anim calcmode="lin" valueType="num">
                                      <p:cBhvr>
                                        <p:cTn id="32" dur="1000" fill="hold"/>
                                        <p:tgtEl>
                                          <p:spTgt spid="82"/>
                                        </p:tgtEl>
                                        <p:attrNameLst>
                                          <p:attrName>ppt_x</p:attrName>
                                        </p:attrNameLst>
                                      </p:cBhvr>
                                      <p:tavLst>
                                        <p:tav tm="0">
                                          <p:val>
                                            <p:strVal val="#ppt_x"/>
                                          </p:val>
                                        </p:tav>
                                        <p:tav tm="100000">
                                          <p:val>
                                            <p:strVal val="#ppt_x"/>
                                          </p:val>
                                        </p:tav>
                                      </p:tavLst>
                                    </p:anim>
                                    <p:anim calcmode="lin" valueType="num">
                                      <p:cBhvr>
                                        <p:cTn id="33" dur="1000" fill="hold"/>
                                        <p:tgtEl>
                                          <p:spTgt spid="82"/>
                                        </p:tgtEl>
                                        <p:attrNameLst>
                                          <p:attrName>ppt_y</p:attrName>
                                        </p:attrNameLst>
                                      </p:cBhvr>
                                      <p:tavLst>
                                        <p:tav tm="0">
                                          <p:val>
                                            <p:strVal val="1+#ppt_h/2"/>
                                          </p:val>
                                        </p:tav>
                                        <p:tav tm="100000">
                                          <p:val>
                                            <p:strVal val="#ppt_y"/>
                                          </p:val>
                                        </p:tav>
                                      </p:tavLst>
                                    </p:anim>
                                  </p:childTnLst>
                                </p:cTn>
                              </p:par>
                            </p:childTnLst>
                          </p:cTn>
                        </p:par>
                        <p:par>
                          <p:cTn id="34" fill="hold">
                            <p:stCondLst>
                              <p:cond delay="4400"/>
                            </p:stCondLst>
                            <p:childTnLst>
                              <p:par>
                                <p:cTn id="35" presetClass="entr" nodeType="afterEffect" presetSubtype="4" presetID="2" grpId="7" fill="hold">
                                  <p:stCondLst>
                                    <p:cond delay="0"/>
                                  </p:stCondLst>
                                  <p:iterate type="el" backwards="0">
                                    <p:tmAbs val="0"/>
                                  </p:iterate>
                                  <p:childTnLst>
                                    <p:set>
                                      <p:cBhvr>
                                        <p:cTn id="36" fill="hold"/>
                                        <p:tgtEl>
                                          <p:spTgt spid="85"/>
                                        </p:tgtEl>
                                        <p:attrNameLst>
                                          <p:attrName>style.visibility</p:attrName>
                                        </p:attrNameLst>
                                      </p:cBhvr>
                                      <p:to>
                                        <p:strVal val="visible"/>
                                      </p:to>
                                    </p:set>
                                    <p:anim calcmode="lin" valueType="num">
                                      <p:cBhvr>
                                        <p:cTn id="37" dur="200" fill="hold"/>
                                        <p:tgtEl>
                                          <p:spTgt spid="85"/>
                                        </p:tgtEl>
                                        <p:attrNameLst>
                                          <p:attrName>ppt_x</p:attrName>
                                        </p:attrNameLst>
                                      </p:cBhvr>
                                      <p:tavLst>
                                        <p:tav tm="0">
                                          <p:val>
                                            <p:strVal val="#ppt_x"/>
                                          </p:val>
                                        </p:tav>
                                        <p:tav tm="100000">
                                          <p:val>
                                            <p:strVal val="#ppt_x"/>
                                          </p:val>
                                        </p:tav>
                                      </p:tavLst>
                                    </p:anim>
                                    <p:anim calcmode="lin" valueType="num">
                                      <p:cBhvr>
                                        <p:cTn id="38" dur="2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 grpId="1"/>
      <p:bldP build="whole" bldLvl="1" animBg="1" rev="0" advAuto="0" spid="88" grpId="3"/>
      <p:bldP build="whole" bldLvl="1" animBg="1" rev="0" advAuto="0" spid="87" grpId="2"/>
      <p:bldP build="whole" bldLvl="1" animBg="1" rev="0" advAuto="0" spid="86" grpId="5"/>
      <p:bldP build="whole" bldLvl="1" animBg="1" rev="0" advAuto="0" spid="82" grpId="6"/>
      <p:bldP build="whole" bldLvl="1" animBg="1" rev="0" advAuto="0" spid="85" grpId="7"/>
      <p:bldP build="whole" bldLvl="1" animBg="1" rev="0" advAuto="0" spid="83" grpId="4"/>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Readout Electronics"/>
          <p:cNvSpPr txBox="1"/>
          <p:nvPr>
            <p:ph type="ctrTitle"/>
          </p:nvPr>
        </p:nvSpPr>
        <p:spPr>
          <a:prstGeom prst="rect">
            <a:avLst/>
          </a:prstGeom>
        </p:spPr>
        <p:txBody>
          <a:bodyPr/>
          <a:lstStyle/>
          <a:p>
            <a:pPr/>
            <a:r>
              <a:t>Readout Electronics</a:t>
            </a:r>
          </a:p>
        </p:txBody>
      </p:sp>
      <p:sp>
        <p:nvSpPr>
          <p:cNvPr id="406"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9" name="droppedImage.tiff" descr="droppedImage.tiff"/>
          <p:cNvPicPr>
            <a:picLocks noChangeAspect="1"/>
          </p:cNvPicPr>
          <p:nvPr/>
        </p:nvPicPr>
        <p:blipFill>
          <a:blip r:embed="rId2">
            <a:extLst/>
          </a:blip>
          <a:stretch>
            <a:fillRect/>
          </a:stretch>
        </p:blipFill>
        <p:spPr>
          <a:xfrm>
            <a:off x="581852" y="1308100"/>
            <a:ext cx="11828397" cy="7975600"/>
          </a:xfrm>
          <a:prstGeom prst="rect">
            <a:avLst/>
          </a:prstGeom>
          <a:ln w="12700">
            <a:miter lim="400000"/>
          </a:ln>
        </p:spPr>
      </p:pic>
      <p:sp>
        <p:nvSpPr>
          <p:cNvPr id="410" name="S-ALTRO 16 Development…"/>
          <p:cNvSpPr txBox="1"/>
          <p:nvPr>
            <p:ph type="title"/>
          </p:nvPr>
        </p:nvSpPr>
        <p:spPr>
          <a:xfrm>
            <a:off x="1625600" y="0"/>
            <a:ext cx="9055100" cy="1257300"/>
          </a:xfrm>
          <a:prstGeom prst="rect">
            <a:avLst/>
          </a:prstGeom>
        </p:spPr>
        <p:txBody>
          <a:bodyPr/>
          <a:lstStyle/>
          <a:p>
            <a:pPr>
              <a:defRPr sz="4000"/>
            </a:pPr>
            <a:r>
              <a:t>S-ALTRO 16 Development </a:t>
            </a:r>
          </a:p>
          <a:p>
            <a:pPr>
              <a:defRPr sz="4000"/>
            </a:pPr>
            <a:r>
              <a:rPr sz="2400"/>
              <a:t>as a Pre-advanced Stage</a:t>
            </a:r>
          </a:p>
        </p:txBody>
      </p:sp>
      <p:sp>
        <p:nvSpPr>
          <p:cNvPr id="411" name="done"/>
          <p:cNvSpPr/>
          <p:nvPr/>
        </p:nvSpPr>
        <p:spPr>
          <a:xfrm>
            <a:off x="3784600" y="8890000"/>
            <a:ext cx="1447800" cy="342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1800">
                <a:effectLst>
                  <a:outerShdw sx="100000" sy="100000" kx="0" ky="0" algn="b" rotWithShape="0" blurRad="38100" dist="12700" dir="5400000">
                    <a:srgbClr val="000000">
                      <a:alpha val="50000"/>
                    </a:srgbClr>
                  </a:outerShdw>
                </a:effectLst>
                <a:latin typeface="Helvetica Neue Light"/>
                <a:ea typeface="Helvetica Neue Light"/>
                <a:cs typeface="Helvetica Neue Light"/>
                <a:sym typeface="Helvetica Neue Light"/>
              </a:defRPr>
            </a:lvl1pPr>
          </a:lstStyle>
          <a:p>
            <a:pPr/>
            <a:r>
              <a:t>done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4" name="droppedImage.tiff" descr="droppedImage.tiff"/>
          <p:cNvPicPr>
            <a:picLocks noChangeAspect="1"/>
          </p:cNvPicPr>
          <p:nvPr/>
        </p:nvPicPr>
        <p:blipFill>
          <a:blip r:embed="rId2">
            <a:extLst/>
          </a:blip>
          <a:stretch>
            <a:fillRect/>
          </a:stretch>
        </p:blipFill>
        <p:spPr>
          <a:xfrm>
            <a:off x="175108" y="6040297"/>
            <a:ext cx="6835292" cy="2400301"/>
          </a:xfrm>
          <a:prstGeom prst="rect">
            <a:avLst/>
          </a:prstGeom>
          <a:ln w="12700">
            <a:miter lim="400000"/>
          </a:ln>
        </p:spPr>
      </p:pic>
      <p:sp>
        <p:nvSpPr>
          <p:cNvPr id="415" name="Gas detector Signal Processor ?…"/>
          <p:cNvSpPr txBox="1"/>
          <p:nvPr/>
        </p:nvSpPr>
        <p:spPr>
          <a:xfrm>
            <a:off x="1638300" y="0"/>
            <a:ext cx="9055100" cy="125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p>
            <a:pPr>
              <a:defRPr b="1" sz="4000">
                <a:latin typeface="+mn-lt"/>
                <a:ea typeface="+mn-ea"/>
                <a:cs typeface="+mn-cs"/>
                <a:sym typeface="Helvetica Neue"/>
              </a:defRPr>
            </a:pPr>
            <a:r>
              <a:rPr>
                <a:solidFill>
                  <a:srgbClr val="FF2C79"/>
                </a:solidFill>
              </a:rPr>
              <a:t>G</a:t>
            </a:r>
            <a:r>
              <a:t>as </a:t>
            </a:r>
            <a:r>
              <a:rPr>
                <a:solidFill>
                  <a:srgbClr val="FF2C79"/>
                </a:solidFill>
              </a:rPr>
              <a:t>d</a:t>
            </a:r>
            <a:r>
              <a:t>etector </a:t>
            </a:r>
            <a:r>
              <a:rPr>
                <a:solidFill>
                  <a:srgbClr val="FF2C79"/>
                </a:solidFill>
              </a:rPr>
              <a:t>S</a:t>
            </a:r>
            <a:r>
              <a:t>ignal </a:t>
            </a:r>
            <a:r>
              <a:rPr>
                <a:solidFill>
                  <a:srgbClr val="FF2C79"/>
                </a:solidFill>
              </a:rPr>
              <a:t>P</a:t>
            </a:r>
            <a:r>
              <a:t>rocessor ?</a:t>
            </a:r>
          </a:p>
          <a:p>
            <a:pPr>
              <a:defRPr b="1" sz="4000">
                <a:latin typeface="+mn-lt"/>
                <a:ea typeface="+mn-ea"/>
                <a:cs typeface="+mn-cs"/>
                <a:sym typeface="Helvetica Neue"/>
              </a:defRPr>
            </a:pPr>
            <a:r>
              <a:rPr sz="2400"/>
              <a:t>Our path not yet totally clear (definitely need collaboration)</a:t>
            </a:r>
          </a:p>
        </p:txBody>
      </p:sp>
      <p:sp>
        <p:nvSpPr>
          <p:cNvPr id="416" name="Natural successor of S-ALTRO chip…"/>
          <p:cNvSpPr txBox="1"/>
          <p:nvPr/>
        </p:nvSpPr>
        <p:spPr>
          <a:xfrm>
            <a:off x="6826473" y="5918200"/>
            <a:ext cx="5905501" cy="34172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800"/>
              </a:spcBef>
              <a:defRPr sz="2100">
                <a:latin typeface="Helvetica Neue Medium"/>
                <a:ea typeface="Helvetica Neue Medium"/>
                <a:cs typeface="Helvetica Neue Medium"/>
                <a:sym typeface="Helvetica Neue Medium"/>
              </a:defRPr>
            </a:pPr>
            <a:r>
              <a:t>Natural successor of S-ALTRO chip</a:t>
            </a:r>
          </a:p>
          <a:p>
            <a:pPr lvl="1" marL="723900" indent="-381000" algn="l">
              <a:lnSpc>
                <a:spcPct val="90000"/>
              </a:lnSpc>
              <a:spcBef>
                <a:spcPts val="800"/>
              </a:spcBef>
              <a:buSzPct val="70000"/>
              <a:buBlip>
                <a:blip r:embed="rId3"/>
              </a:buBlip>
              <a:defRPr sz="2100">
                <a:latin typeface="Helvetica Neue Medium"/>
                <a:ea typeface="Helvetica Neue Medium"/>
                <a:cs typeface="Helvetica Neue Medium"/>
                <a:sym typeface="Helvetica Neue Medium"/>
              </a:defRPr>
            </a:pPr>
            <a:r>
              <a:t>Very low power ADC: 4mW/ch, complete revision of other sections, too, for </a:t>
            </a:r>
            <a:r>
              <a:rPr>
                <a:solidFill>
                  <a:srgbClr val="FF2C79"/>
                </a:solidFill>
              </a:rPr>
              <a:t>low power consumption</a:t>
            </a:r>
            <a:r>
              <a:t>.</a:t>
            </a:r>
          </a:p>
          <a:p>
            <a:pPr lvl="1" marL="723900" indent="-381000" algn="l">
              <a:lnSpc>
                <a:spcPct val="90000"/>
              </a:lnSpc>
              <a:spcBef>
                <a:spcPts val="800"/>
              </a:spcBef>
              <a:buSzPct val="70000"/>
              <a:buBlip>
                <a:blip r:embed="rId3"/>
              </a:buBlip>
              <a:defRPr sz="2100">
                <a:latin typeface="Helvetica Neue Medium"/>
                <a:ea typeface="Helvetica Neue Medium"/>
                <a:cs typeface="Helvetica Neue Medium"/>
                <a:sym typeface="Helvetica Neue Medium"/>
              </a:defRPr>
            </a:pPr>
            <a:r>
              <a:t> S-ALTRO → GdSP 64 → 128ch / chip ?</a:t>
            </a:r>
          </a:p>
          <a:p>
            <a:pPr lvl="1" marL="723900" indent="-381000" algn="l">
              <a:lnSpc>
                <a:spcPct val="90000"/>
              </a:lnSpc>
              <a:spcBef>
                <a:spcPts val="800"/>
              </a:spcBef>
              <a:buSzPct val="70000"/>
              <a:buBlip>
                <a:blip r:embed="rId3"/>
              </a:buBlip>
              <a:defRPr sz="2100">
                <a:latin typeface="Helvetica Neue Medium"/>
                <a:ea typeface="Helvetica Neue Medium"/>
                <a:cs typeface="Helvetica Neue Medium"/>
                <a:sym typeface="Helvetica Neue Medium"/>
              </a:defRPr>
            </a:pPr>
            <a:r>
              <a:t>Optimized DSP</a:t>
            </a:r>
          </a:p>
          <a:p>
            <a:pPr lvl="1" marL="723900" indent="-381000" algn="l">
              <a:lnSpc>
                <a:spcPct val="90000"/>
              </a:lnSpc>
              <a:spcBef>
                <a:spcPts val="800"/>
              </a:spcBef>
              <a:buSzPct val="70000"/>
              <a:buBlip>
                <a:blip r:embed="rId3"/>
              </a:buBlip>
              <a:defRPr sz="2100">
                <a:latin typeface="Helvetica Neue Medium"/>
                <a:ea typeface="Helvetica Neue Medium"/>
                <a:cs typeface="Helvetica Neue Medium"/>
                <a:sym typeface="Helvetica Neue Medium"/>
              </a:defRPr>
            </a:pPr>
            <a:r>
              <a:t>Fully accommodates power pulsing</a:t>
            </a:r>
          </a:p>
          <a:p>
            <a:pPr lvl="1" marL="723900" indent="-381000" algn="l">
              <a:lnSpc>
                <a:spcPct val="90000"/>
              </a:lnSpc>
              <a:spcBef>
                <a:spcPts val="800"/>
              </a:spcBef>
              <a:buSzPct val="70000"/>
              <a:buBlip>
                <a:blip r:embed="rId3"/>
              </a:buBlip>
              <a:defRPr sz="2100">
                <a:latin typeface="Helvetica Neue Medium"/>
                <a:ea typeface="Helvetica Neue Medium"/>
                <a:cs typeface="Helvetica Neue Medium"/>
                <a:sym typeface="Helvetica Neue Medium"/>
              </a:defRPr>
            </a:pPr>
            <a:r>
              <a:t>Section-by-section power management</a:t>
            </a:r>
          </a:p>
          <a:p>
            <a:pPr lvl="1" marL="723900" indent="-381000" algn="l">
              <a:lnSpc>
                <a:spcPct val="90000"/>
              </a:lnSpc>
              <a:spcBef>
                <a:spcPts val="800"/>
              </a:spcBef>
              <a:buSzPct val="70000"/>
              <a:buBlip>
                <a:blip r:embed="rId3"/>
              </a:buBlip>
              <a:defRPr sz="2100">
                <a:latin typeface="Helvetica Neue Medium"/>
                <a:ea typeface="Helvetica Neue Medium"/>
                <a:cs typeface="Helvetica Neue Medium"/>
                <a:sym typeface="Helvetica Neue Medium"/>
              </a:defRPr>
            </a:pPr>
            <a:r>
              <a:t>Applications: CMS high-η, ILD-TPC, ...?</a:t>
            </a:r>
          </a:p>
        </p:txBody>
      </p:sp>
      <p:pic>
        <p:nvPicPr>
          <p:cNvPr id="417" name="droppedImage.tiff" descr="droppedImage.tiff"/>
          <p:cNvPicPr>
            <a:picLocks noChangeAspect="1"/>
          </p:cNvPicPr>
          <p:nvPr/>
        </p:nvPicPr>
        <p:blipFill>
          <a:blip r:embed="rId4">
            <a:extLst/>
          </a:blip>
          <a:stretch>
            <a:fillRect/>
          </a:stretch>
        </p:blipFill>
        <p:spPr>
          <a:xfrm>
            <a:off x="252672" y="2095500"/>
            <a:ext cx="5870056" cy="3111500"/>
          </a:xfrm>
          <a:prstGeom prst="rect">
            <a:avLst/>
          </a:prstGeom>
          <a:ln w="12700">
            <a:miter lim="400000"/>
          </a:ln>
        </p:spPr>
      </p:pic>
      <p:sp>
        <p:nvSpPr>
          <p:cNvPr id="418" name="S-ALTRO 16 Power Pulsing Test"/>
          <p:cNvSpPr txBox="1"/>
          <p:nvPr/>
        </p:nvSpPr>
        <p:spPr>
          <a:xfrm>
            <a:off x="241300" y="1509186"/>
            <a:ext cx="4528516"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latin typeface="+mn-lt"/>
                <a:ea typeface="+mn-ea"/>
                <a:cs typeface="+mn-cs"/>
                <a:sym typeface="Helvetica Neue"/>
              </a:defRPr>
            </a:pPr>
            <a:r>
              <a:t>S-ALTRO 16 Power Pulsing Test</a:t>
            </a:r>
          </a:p>
        </p:txBody>
      </p:sp>
      <p:pic>
        <p:nvPicPr>
          <p:cNvPr id="419" name="droppedImage.pdf" descr="droppedImage.pdf"/>
          <p:cNvPicPr>
            <a:picLocks noChangeAspect="1"/>
          </p:cNvPicPr>
          <p:nvPr/>
        </p:nvPicPr>
        <p:blipFill>
          <a:blip r:embed="rId5">
            <a:extLst/>
          </a:blip>
          <a:stretch>
            <a:fillRect/>
          </a:stretch>
        </p:blipFill>
        <p:spPr>
          <a:xfrm>
            <a:off x="6553200" y="1676400"/>
            <a:ext cx="4965700" cy="2441860"/>
          </a:xfrm>
          <a:prstGeom prst="rect">
            <a:avLst/>
          </a:prstGeom>
          <a:ln w="12700">
            <a:miter lim="400000"/>
          </a:ln>
        </p:spPr>
      </p:pic>
      <p:pic>
        <p:nvPicPr>
          <p:cNvPr id="420" name="droppedImage.pdf" descr="droppedImage.pdf"/>
          <p:cNvPicPr>
            <a:picLocks noChangeAspect="1"/>
          </p:cNvPicPr>
          <p:nvPr/>
        </p:nvPicPr>
        <p:blipFill>
          <a:blip r:embed="rId6">
            <a:extLst/>
          </a:blip>
          <a:stretch>
            <a:fillRect/>
          </a:stretch>
        </p:blipFill>
        <p:spPr>
          <a:xfrm>
            <a:off x="10452100" y="1511300"/>
            <a:ext cx="2401744" cy="1993900"/>
          </a:xfrm>
          <a:prstGeom prst="rect">
            <a:avLst/>
          </a:prstGeom>
          <a:ln w="12700">
            <a:miter lim="400000"/>
          </a:ln>
        </p:spPr>
      </p:pic>
      <p:sp>
        <p:nvSpPr>
          <p:cNvPr id="421" name="S-ALTRO…"/>
          <p:cNvSpPr txBox="1"/>
          <p:nvPr/>
        </p:nvSpPr>
        <p:spPr>
          <a:xfrm>
            <a:off x="6832600" y="4076700"/>
            <a:ext cx="5905500" cy="12622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700"/>
              </a:spcBef>
              <a:defRPr sz="2100">
                <a:latin typeface="Helvetica Neue Medium"/>
                <a:ea typeface="Helvetica Neue Medium"/>
                <a:cs typeface="Helvetica Neue Medium"/>
                <a:sym typeface="Helvetica Neue Medium"/>
              </a:defRPr>
            </a:pPr>
            <a:r>
              <a:t>S-ALTRO</a:t>
            </a:r>
          </a:p>
          <a:p>
            <a:pPr lvl="1" marL="723900" indent="-381000" algn="l">
              <a:spcBef>
                <a:spcPts val="700"/>
              </a:spcBef>
              <a:buSzPct val="70000"/>
              <a:buBlip>
                <a:blip r:embed="rId3"/>
              </a:buBlip>
              <a:defRPr sz="2100">
                <a:latin typeface="Helvetica Neue Medium"/>
                <a:ea typeface="Helvetica Neue Medium"/>
                <a:cs typeface="Helvetica Neue Medium"/>
                <a:sym typeface="Helvetica Neue Medium"/>
              </a:defRPr>
            </a:pPr>
            <a:r>
              <a:t>756mW / chip if no power pulsing</a:t>
            </a:r>
          </a:p>
          <a:p>
            <a:pPr lvl="1" marL="723900" indent="-381000" algn="l">
              <a:spcBef>
                <a:spcPts val="700"/>
              </a:spcBef>
              <a:buSzPct val="70000"/>
              <a:buBlip>
                <a:blip r:embed="rId3"/>
              </a:buBlip>
              <a:defRPr sz="2100">
                <a:latin typeface="Helvetica Neue Medium"/>
                <a:ea typeface="Helvetica Neue Medium"/>
                <a:cs typeface="Helvetica Neue Medium"/>
                <a:sym typeface="Helvetica Neue Medium"/>
              </a:defRPr>
            </a:pPr>
            <a:r>
              <a:t>28mW / chip if 5Hz power pulsing</a:t>
            </a:r>
          </a:p>
        </p:txBody>
      </p:sp>
      <p:sp>
        <p:nvSpPr>
          <p:cNvPr id="422" name="Still too high!"/>
          <p:cNvSpPr txBox="1"/>
          <p:nvPr/>
        </p:nvSpPr>
        <p:spPr>
          <a:xfrm>
            <a:off x="8229600" y="5306486"/>
            <a:ext cx="1936420"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latin typeface="+mn-lt"/>
                <a:ea typeface="+mn-ea"/>
                <a:cs typeface="+mn-cs"/>
                <a:sym typeface="Helvetica Neue"/>
              </a:defRPr>
            </a:pPr>
            <a:r>
              <a:t>Still too high!</a:t>
            </a:r>
          </a:p>
        </p:txBody>
      </p:sp>
      <p:sp>
        <p:nvSpPr>
          <p:cNvPr id="423" name="Next Step"/>
          <p:cNvSpPr txBox="1"/>
          <p:nvPr/>
        </p:nvSpPr>
        <p:spPr>
          <a:xfrm>
            <a:off x="241299" y="5458886"/>
            <a:ext cx="1477824"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latin typeface="+mn-lt"/>
                <a:ea typeface="+mn-ea"/>
                <a:cs typeface="+mn-cs"/>
                <a:sym typeface="Helvetica Neue"/>
              </a:defRPr>
            </a:pPr>
            <a:r>
              <a:t>Next Step</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ummary"/>
          <p:cNvSpPr txBox="1"/>
          <p:nvPr>
            <p:ph type="ctrTitle"/>
          </p:nvPr>
        </p:nvSpPr>
        <p:spPr>
          <a:prstGeom prst="rect">
            <a:avLst/>
          </a:prstGeom>
        </p:spPr>
        <p:txBody>
          <a:bodyPr/>
          <a:lstStyle/>
          <a:p>
            <a:pPr/>
            <a:r>
              <a:t>Summary</a:t>
            </a:r>
          </a:p>
        </p:txBody>
      </p:sp>
      <p:sp>
        <p:nvSpPr>
          <p:cNvPr id="426"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Now and Future"/>
          <p:cNvSpPr txBox="1"/>
          <p:nvPr>
            <p:ph type="title"/>
          </p:nvPr>
        </p:nvSpPr>
        <p:spPr>
          <a:prstGeom prst="rect">
            <a:avLst/>
          </a:prstGeom>
        </p:spPr>
        <p:txBody>
          <a:bodyPr/>
          <a:lstStyle/>
          <a:p>
            <a:pPr/>
            <a:r>
              <a:t>Now and Future</a:t>
            </a:r>
          </a:p>
        </p:txBody>
      </p:sp>
      <p:sp>
        <p:nvSpPr>
          <p:cNvPr id="42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0" name="The France-Japan collaboration on the LCTPC R&amp;D has…"/>
          <p:cNvSpPr txBox="1"/>
          <p:nvPr/>
        </p:nvSpPr>
        <p:spPr>
          <a:xfrm>
            <a:off x="723900" y="1447800"/>
            <a:ext cx="11544300" cy="7962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3810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The France-Japan collaboration on the LCTPC R&amp;D has </a:t>
            </a:r>
          </a:p>
          <a:p>
            <a:pPr lvl="1" marL="7239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clarified the basic principles to determine the spatial resolution through series of test beam experiments using a Large Prototype TPC and through development of an analytic resolution formula to understand their results, and</a:t>
            </a:r>
          </a:p>
          <a:p>
            <a:pPr lvl="1" marL="7239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demonstrated that both the GEM and the restive anode readout Micromegas modules meet the ILC’s σ</a:t>
            </a:r>
            <a:r>
              <a:rPr baseline="-5999"/>
              <a:t>rφ</a:t>
            </a:r>
            <a:r>
              <a:t> requirement.</a:t>
            </a:r>
          </a:p>
          <a:p>
            <a:pPr marL="3810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In addition to further R&amp;D for solving remaining issues towards the engineering design of the GEM or MM module on each side, we need to work together on the following common issues:</a:t>
            </a:r>
          </a:p>
          <a:p>
            <a:pPr lvl="1" marL="7239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Tracking and analysis software R&amp;D,</a:t>
            </a:r>
          </a:p>
          <a:p>
            <a:pPr lvl="1" marL="7239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Gating Device,</a:t>
            </a:r>
          </a:p>
          <a:p>
            <a:pPr lvl="1" marL="7239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2-Phase CO2 Cooling, and</a:t>
            </a:r>
          </a:p>
          <a:p>
            <a:pPr lvl="1" marL="7239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Readout Electronics: Analog-Digital mixed chip for (semi-)surface mounting.</a:t>
            </a:r>
          </a:p>
          <a:p>
            <a:pPr marL="381000" indent="-381000" algn="l" defTabSz="927100">
              <a:lnSpc>
                <a:spcPct val="90000"/>
              </a:lnSpc>
              <a:spcBef>
                <a:spcPts val="900"/>
              </a:spcBef>
              <a:buClr>
                <a:srgbClr val="000000"/>
              </a:buClr>
              <a:buSzPct val="70000"/>
              <a:buFont typeface="Helvetica Neue"/>
              <a:buBlip>
                <a:blip r:embed="rId2"/>
              </a:buBlip>
              <a:defRPr sz="2800">
                <a:uFill>
                  <a:solidFill>
                    <a:srgbClr val="000000"/>
                  </a:solidFill>
                </a:uFill>
                <a:latin typeface="Helvetica Neue Medium"/>
                <a:ea typeface="Helvetica Neue Medium"/>
                <a:cs typeface="Helvetica Neue Medium"/>
                <a:sym typeface="Helvetica Neue Medium"/>
              </a:defRPr>
            </a:pPr>
            <a:r>
              <a:t>The France-Japan team has been the driving force of the LC-TPC collaboration. This tradition should continue towards the final design of the Linear Collider TPC.</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Backup"/>
          <p:cNvSpPr txBox="1"/>
          <p:nvPr>
            <p:ph type="ctrTitle"/>
          </p:nvPr>
        </p:nvSpPr>
        <p:spPr>
          <a:prstGeom prst="rect">
            <a:avLst/>
          </a:prstGeom>
        </p:spPr>
        <p:txBody>
          <a:bodyPr/>
          <a:lstStyle/>
          <a:p>
            <a:pPr/>
            <a:r>
              <a:t>Backup</a:t>
            </a:r>
          </a:p>
        </p:txBody>
      </p:sp>
      <p:sp>
        <p:nvSpPr>
          <p:cNvPr id="43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角丸四角形"/>
          <p:cNvSpPr/>
          <p:nvPr/>
        </p:nvSpPr>
        <p:spPr>
          <a:xfrm>
            <a:off x="254000" y="1485900"/>
            <a:ext cx="12484100" cy="4292600"/>
          </a:xfrm>
          <a:prstGeom prst="roundRect">
            <a:avLst>
              <a:gd name="adj" fmla="val 4438"/>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36" name="Performance Goals"/>
          <p:cNvSpPr txBox="1"/>
          <p:nvPr>
            <p:ph type="title"/>
          </p:nvPr>
        </p:nvSpPr>
        <p:spPr>
          <a:prstGeom prst="rect">
            <a:avLst/>
          </a:prstGeom>
          <a:effectLst>
            <a:outerShdw sx="100000" sy="100000" kx="0" ky="0" algn="b" rotWithShape="0" blurRad="50800" dist="38100" dir="2700000">
              <a:srgbClr val="929292">
                <a:alpha val="42999"/>
              </a:srgbClr>
            </a:outerShdw>
          </a:effectLst>
        </p:spPr>
        <p:txBody>
          <a:bodyPr/>
          <a:lstStyle>
            <a:lvl1pPr>
              <a:defRPr sz="7200"/>
            </a:lvl1pPr>
          </a:lstStyle>
          <a:p>
            <a:pPr/>
            <a:r>
              <a:t>Performance Goals</a:t>
            </a:r>
          </a:p>
        </p:txBody>
      </p:sp>
      <p:sp>
        <p:nvSpPr>
          <p:cNvPr id="437" name="Momentum Resolution: σ(1/pt) = 2x10-5 (GeV-1)        &gt;200 sampling points along a track with a spatial resolution        better than σrφ~100 μm over the full drift length of &gt;2m        in B=3.5T (recoil mass, H→μ+μ-).…"/>
          <p:cNvSpPr txBox="1"/>
          <p:nvPr>
            <p:ph type="body" idx="1"/>
          </p:nvPr>
        </p:nvSpPr>
        <p:spPr>
          <a:xfrm>
            <a:off x="419100" y="1549400"/>
            <a:ext cx="12153900" cy="4419600"/>
          </a:xfrm>
          <a:prstGeom prst="rect">
            <a:avLst/>
          </a:prstGeom>
          <a:effectLst>
            <a:outerShdw sx="100000" sy="100000" kx="0" ky="0" algn="b" rotWithShape="0" blurRad="50800" dist="38100" dir="2700000">
              <a:srgbClr val="929292">
                <a:alpha val="42999"/>
              </a:srgbClr>
            </a:outerShdw>
          </a:effectLst>
        </p:spPr>
        <p:txBody>
          <a:bodyPr/>
          <a:lstStyle/>
          <a:p>
            <a:pPr lvl="1" marL="379412" indent="-379412">
              <a:spcBef>
                <a:spcPts val="1700"/>
              </a:spcBef>
              <a:buClr>
                <a:srgbClr val="FAFAFA"/>
              </a:buClr>
              <a:buFont typeface="Wingdings"/>
              <a:buBlip>
                <a:blip r:embed="rId2"/>
              </a:buBlip>
              <a:tabLst>
                <a:tab pos="1371600" algn="l"/>
                <a:tab pos="2654300" algn="l"/>
              </a:tabLst>
              <a:defRPr sz="2300"/>
            </a:pPr>
            <a:r>
              <a:rPr b="1">
                <a:solidFill>
                  <a:srgbClr val="2E467F"/>
                </a:solidFill>
              </a:rPr>
              <a:t>Momentum Resolution:</a:t>
            </a:r>
            <a:r>
              <a:t> </a:t>
            </a:r>
            <a:r>
              <a:rPr>
                <a:solidFill>
                  <a:srgbClr val="FF2C79"/>
                </a:solidFill>
              </a:rPr>
              <a:t>σ(1/p</a:t>
            </a:r>
            <a:r>
              <a:rPr baseline="-5999">
                <a:solidFill>
                  <a:srgbClr val="FF2C79"/>
                </a:solidFill>
              </a:rPr>
              <a:t>t</a:t>
            </a:r>
            <a:r>
              <a:rPr>
                <a:solidFill>
                  <a:srgbClr val="FF2C79"/>
                </a:solidFill>
              </a:rPr>
              <a:t>) = 2x10</a:t>
            </a:r>
            <a:r>
              <a:rPr baseline="31999">
                <a:solidFill>
                  <a:srgbClr val="FF2C79"/>
                </a:solidFill>
              </a:rPr>
              <a:t>-5</a:t>
            </a:r>
            <a:r>
              <a:rPr>
                <a:solidFill>
                  <a:srgbClr val="FF2C79"/>
                </a:solidFill>
              </a:rPr>
              <a:t> (GeV</a:t>
            </a:r>
            <a:r>
              <a:rPr baseline="31999">
                <a:solidFill>
                  <a:srgbClr val="FF2C79"/>
                </a:solidFill>
              </a:rPr>
              <a:t>-1</a:t>
            </a:r>
            <a:r>
              <a:rPr>
                <a:solidFill>
                  <a:srgbClr val="FF2C79"/>
                </a:solidFill>
              </a:rPr>
              <a:t>)</a:t>
            </a:r>
            <a:r>
              <a:t> </a:t>
            </a:r>
            <a:br/>
            <a:r>
              <a:t>			   &gt;200 sampling points along a track with a spatial resolution </a:t>
            </a:r>
            <a:br/>
            <a:r>
              <a:t>			   better than </a:t>
            </a:r>
            <a:r>
              <a:rPr>
                <a:solidFill>
                  <a:srgbClr val="FF2C79"/>
                </a:solidFill>
              </a:rPr>
              <a:t>σ</a:t>
            </a:r>
            <a:r>
              <a:rPr baseline="-5999">
                <a:solidFill>
                  <a:srgbClr val="FF2C79"/>
                </a:solidFill>
              </a:rPr>
              <a:t>rφ</a:t>
            </a:r>
            <a:r>
              <a:rPr>
                <a:solidFill>
                  <a:srgbClr val="FF2C79"/>
                </a:solidFill>
              </a:rPr>
              <a:t>~100 μm</a:t>
            </a:r>
            <a:r>
              <a:t> over the full drift length of </a:t>
            </a:r>
            <a:r>
              <a:rPr>
                <a:solidFill>
                  <a:srgbClr val="FF2C79"/>
                </a:solidFill>
              </a:rPr>
              <a:t>&gt;2m</a:t>
            </a:r>
            <a:r>
              <a:t> </a:t>
            </a:r>
            <a:br/>
            <a:r>
              <a:t>			   in B=3.5T (recoil mass, H→</a:t>
            </a:r>
            <a:r>
              <a:rPr>
                <a:uFill>
                  <a:solidFill>
                    <a:srgbClr val="000000"/>
                  </a:solidFill>
                </a:uFill>
              </a:rPr>
              <a:t>μ</a:t>
            </a:r>
            <a:r>
              <a:rPr baseline="31999">
                <a:uFill>
                  <a:solidFill>
                    <a:srgbClr val="000000"/>
                  </a:solidFill>
                </a:uFill>
              </a:rPr>
              <a:t>+</a:t>
            </a:r>
            <a:r>
              <a:rPr>
                <a:uFill>
                  <a:solidFill>
                    <a:srgbClr val="000000"/>
                  </a:solidFill>
                </a:uFill>
              </a:rPr>
              <a:t>μ</a:t>
            </a:r>
            <a:r>
              <a:rPr baseline="31999">
                <a:uFill>
                  <a:solidFill>
                    <a:srgbClr val="000000"/>
                  </a:solidFill>
                </a:uFill>
              </a:rPr>
              <a:t>-</a:t>
            </a:r>
            <a:r>
              <a:t>).</a:t>
            </a:r>
          </a:p>
          <a:p>
            <a:pPr marL="379412" indent="-379412">
              <a:spcBef>
                <a:spcPts val="1700"/>
              </a:spcBef>
              <a:buClr>
                <a:srgbClr val="FAFAFA"/>
              </a:buClr>
              <a:buFont typeface="Wingdings"/>
              <a:buBlip>
                <a:blip r:embed="rId2"/>
              </a:buBlip>
              <a:tabLst>
                <a:tab pos="1371600" algn="l"/>
                <a:tab pos="2654300" algn="l"/>
              </a:tabLst>
              <a:defRPr sz="2300"/>
            </a:pPr>
            <a:r>
              <a:rPr b="1">
                <a:solidFill>
                  <a:srgbClr val="2E467F"/>
                </a:solidFill>
              </a:rPr>
              <a:t>High Efficiency:		</a:t>
            </a:r>
            <a:r>
              <a:t>   2-track separation better than </a:t>
            </a:r>
            <a:r>
              <a:rPr>
                <a:solidFill>
                  <a:srgbClr val="FF2C79"/>
                </a:solidFill>
              </a:rPr>
              <a:t>~2mm</a:t>
            </a:r>
            <a:r>
              <a:t> to assure essentially</a:t>
            </a:r>
            <a:br/>
            <a:r>
              <a:t>			   100% tracking efficiency for PFA in jetty events.</a:t>
            </a:r>
            <a:br/>
            <a:r>
              <a:t>			   High tracking efficiency also requires </a:t>
            </a:r>
            <a:r>
              <a:rPr>
                <a:solidFill>
                  <a:srgbClr val="FF2C79"/>
                </a:solidFill>
              </a:rPr>
              <a:t>minimization of dead 			   spaces</a:t>
            </a:r>
            <a:r>
              <a:t> near the boundaries of readout modules.</a:t>
            </a:r>
          </a:p>
          <a:p>
            <a:pPr marL="379412" indent="-379412">
              <a:spcBef>
                <a:spcPts val="1700"/>
              </a:spcBef>
              <a:buClr>
                <a:srgbClr val="FAFAFA"/>
              </a:buClr>
              <a:buFont typeface="Wingdings"/>
              <a:buBlip>
                <a:blip r:embed="rId2"/>
              </a:buBlip>
              <a:tabLst>
                <a:tab pos="1371600" algn="l"/>
                <a:tab pos="2654300" algn="l"/>
              </a:tabLst>
              <a:defRPr sz="2300"/>
            </a:pPr>
            <a:r>
              <a:rPr b="1">
                <a:solidFill>
                  <a:srgbClr val="2E467F"/>
                </a:solidFill>
              </a:rPr>
              <a:t>Minimum material:</a:t>
            </a:r>
            <a:r>
              <a:rPr>
                <a:solidFill>
                  <a:srgbClr val="2E467F"/>
                </a:solidFill>
              </a:rPr>
              <a:t> 	</a:t>
            </a:r>
            <a:r>
              <a:t>   for PFA calorimeters behind, also to facilitate extrapolation to </a:t>
            </a:r>
            <a:br/>
            <a:r>
              <a:t>			   the inner Si tracker and the vertex detector</a:t>
            </a:r>
          </a:p>
        </p:txBody>
      </p:sp>
      <p:sp>
        <p:nvSpPr>
          <p:cNvPr id="438" name="スライド番号"/>
          <p:cNvSpPr txBox="1"/>
          <p:nvPr>
            <p:ph type="sldNum" sz="quarter" idx="2"/>
          </p:nvPr>
        </p:nvSpPr>
        <p:spPr>
          <a:xfrm>
            <a:off x="12649098" y="9277400"/>
            <a:ext cx="368504" cy="374600"/>
          </a:xfrm>
          <a:prstGeom prst="rect">
            <a:avLst/>
          </a:prstGeom>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9" name="droppedImage.tiff" descr="droppedImage.tiff"/>
          <p:cNvPicPr>
            <a:picLocks noChangeAspect="1"/>
          </p:cNvPicPr>
          <p:nvPr/>
        </p:nvPicPr>
        <p:blipFill>
          <a:blip r:embed="rId3">
            <a:extLst/>
          </a:blip>
          <a:stretch>
            <a:fillRect/>
          </a:stretch>
        </p:blipFill>
        <p:spPr>
          <a:xfrm>
            <a:off x="6013340" y="5969000"/>
            <a:ext cx="3492501" cy="2808486"/>
          </a:xfrm>
          <a:prstGeom prst="rect">
            <a:avLst/>
          </a:prstGeom>
          <a:ln w="12700">
            <a:miter lim="400000"/>
          </a:ln>
        </p:spPr>
      </p:pic>
      <p:pic>
        <p:nvPicPr>
          <p:cNvPr id="440" name="droppedImage.tiff" descr="droppedImage.tiff"/>
          <p:cNvPicPr>
            <a:picLocks noChangeAspect="1"/>
          </p:cNvPicPr>
          <p:nvPr/>
        </p:nvPicPr>
        <p:blipFill>
          <a:blip r:embed="rId4">
            <a:extLst/>
          </a:blip>
          <a:stretch>
            <a:fillRect/>
          </a:stretch>
        </p:blipFill>
        <p:spPr>
          <a:xfrm>
            <a:off x="426839" y="5969000"/>
            <a:ext cx="5597922" cy="2667000"/>
          </a:xfrm>
          <a:prstGeom prst="rect">
            <a:avLst/>
          </a:prstGeom>
          <a:ln w="12700">
            <a:miter lim="400000"/>
          </a:ln>
        </p:spPr>
      </p:pic>
      <p:pic>
        <p:nvPicPr>
          <p:cNvPr id="441" name="image.png" descr="image.png"/>
          <p:cNvPicPr>
            <a:picLocks noChangeAspect="0"/>
          </p:cNvPicPr>
          <p:nvPr/>
        </p:nvPicPr>
        <p:blipFill>
          <a:blip r:embed="rId5">
            <a:extLst/>
          </a:blip>
          <a:stretch>
            <a:fillRect/>
          </a:stretch>
        </p:blipFill>
        <p:spPr>
          <a:xfrm>
            <a:off x="9543062" y="6017542"/>
            <a:ext cx="2959101" cy="2552701"/>
          </a:xfrm>
          <a:prstGeom prst="rect">
            <a:avLst/>
          </a:prstGeom>
          <a:ln w="12700">
            <a:miter lim="400000"/>
          </a:ln>
        </p:spPr>
      </p:pic>
      <p:sp>
        <p:nvSpPr>
          <p:cNvPr id="442" name="Recoil Mass Measurement"/>
          <p:cNvSpPr txBox="1"/>
          <p:nvPr/>
        </p:nvSpPr>
        <p:spPr>
          <a:xfrm>
            <a:off x="1625600" y="8686800"/>
            <a:ext cx="3733800" cy="424064"/>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000000"/>
              </a:buClr>
              <a:buFont typeface="Arial"/>
              <a:defRPr b="1" i="1" sz="2100">
                <a:uFill>
                  <a:solidFill>
                    <a:srgbClr val="000000"/>
                  </a:solidFill>
                </a:uFill>
                <a:latin typeface="+mn-lt"/>
                <a:ea typeface="+mn-ea"/>
                <a:cs typeface="+mn-cs"/>
                <a:sym typeface="Helvetica Neue"/>
              </a:defRPr>
            </a:lvl1pPr>
          </a:lstStyle>
          <a:p>
            <a:pPr/>
            <a:r>
              <a:t>Recoil Mass Measurement</a:t>
            </a:r>
          </a:p>
        </p:txBody>
      </p:sp>
      <p:sp>
        <p:nvSpPr>
          <p:cNvPr id="443" name="H→μ+μ-"/>
          <p:cNvSpPr txBox="1"/>
          <p:nvPr/>
        </p:nvSpPr>
        <p:spPr>
          <a:xfrm>
            <a:off x="7353300" y="8686800"/>
            <a:ext cx="1193800" cy="424064"/>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buClr>
                <a:srgbClr val="000000"/>
              </a:buClr>
              <a:buFont typeface="Arial"/>
              <a:defRPr b="1" i="1" sz="2100">
                <a:uFill>
                  <a:solidFill>
                    <a:srgbClr val="000000"/>
                  </a:solidFill>
                </a:uFill>
                <a:latin typeface="+mn-lt"/>
                <a:ea typeface="+mn-ea"/>
                <a:cs typeface="+mn-cs"/>
                <a:sym typeface="Helvetica Neue"/>
              </a:defRPr>
            </a:pPr>
            <a:r>
              <a:t>H→μ</a:t>
            </a:r>
            <a:r>
              <a:rPr baseline="31999"/>
              <a:t>+</a:t>
            </a:r>
            <a:r>
              <a:t>μ</a:t>
            </a:r>
            <a:r>
              <a:rPr baseline="31999"/>
              <a:t>-</a:t>
            </a:r>
          </a:p>
        </p:txBody>
      </p:sp>
      <p:sp>
        <p:nvSpPr>
          <p:cNvPr id="444" name="Particle Flow Analysis"/>
          <p:cNvSpPr txBox="1"/>
          <p:nvPr/>
        </p:nvSpPr>
        <p:spPr>
          <a:xfrm>
            <a:off x="9740900" y="8686800"/>
            <a:ext cx="2959100" cy="424064"/>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buClr>
                <a:srgbClr val="000000"/>
              </a:buClr>
              <a:buFont typeface="Arial"/>
              <a:defRPr b="1" i="1" sz="2100">
                <a:uFill>
                  <a:solidFill>
                    <a:srgbClr val="000000"/>
                  </a:solidFill>
                </a:uFill>
                <a:latin typeface="+mn-lt"/>
                <a:ea typeface="+mn-ea"/>
                <a:cs typeface="+mn-cs"/>
                <a:sym typeface="Helvetica Neue"/>
              </a:defRPr>
            </a:pPr>
            <a:r>
              <a:rPr>
                <a:solidFill>
                  <a:srgbClr val="FF2C79"/>
                </a:solidFill>
              </a:rPr>
              <a:t>P</a:t>
            </a:r>
            <a:r>
              <a:t>article </a:t>
            </a:r>
            <a:r>
              <a:rPr>
                <a:solidFill>
                  <a:srgbClr val="FF2C79"/>
                </a:solidFill>
                <a:uFill>
                  <a:solidFill>
                    <a:srgbClr val="FF2C79"/>
                  </a:solidFill>
                </a:uFill>
              </a:rPr>
              <a:t>F</a:t>
            </a:r>
            <a:r>
              <a:t>low </a:t>
            </a:r>
            <a:r>
              <a:rPr>
                <a:solidFill>
                  <a:srgbClr val="FF2C79"/>
                </a:solidFill>
                <a:uFill>
                  <a:solidFill>
                    <a:srgbClr val="FF2C79"/>
                  </a:solidFill>
                </a:uFill>
              </a:rPr>
              <a:t>A</a:t>
            </a:r>
            <a:r>
              <a:t>nalysis</a:t>
            </a:r>
          </a:p>
        </p:txBody>
      </p:sp>
      <p:sp>
        <p:nvSpPr>
          <p:cNvPr id="445" name="1-to-1 track- cluster matching for exact Ech subtraction"/>
          <p:cNvSpPr txBox="1"/>
          <p:nvPr/>
        </p:nvSpPr>
        <p:spPr>
          <a:xfrm>
            <a:off x="10019506" y="7454900"/>
            <a:ext cx="1473201"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80000"/>
              </a:lnSpc>
              <a:buClr>
                <a:srgbClr val="FFFFFF"/>
              </a:buClr>
              <a:buFont typeface="Gill Sans"/>
              <a:defRPr b="1" sz="1200">
                <a:uFill>
                  <a:solidFill>
                    <a:srgbClr val="000000"/>
                  </a:solidFill>
                </a:uFill>
                <a:latin typeface="+mn-lt"/>
                <a:ea typeface="+mn-ea"/>
                <a:cs typeface="+mn-cs"/>
                <a:sym typeface="Helvetica Neue"/>
              </a:defRPr>
            </a:lvl1pPr>
          </a:lstStyle>
          <a:p>
            <a:pPr/>
            <a:r>
              <a:t>1-to-1 track- cluster matching for exact Ech subtraction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角丸四角形"/>
          <p:cNvSpPr/>
          <p:nvPr/>
        </p:nvSpPr>
        <p:spPr>
          <a:xfrm>
            <a:off x="6070600" y="1384300"/>
            <a:ext cx="5410200" cy="1752600"/>
          </a:xfrm>
          <a:prstGeom prst="roundRect">
            <a:avLst>
              <a:gd name="adj" fmla="val 10870"/>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00" name="角丸四角形"/>
          <p:cNvSpPr/>
          <p:nvPr/>
        </p:nvSpPr>
        <p:spPr>
          <a:xfrm>
            <a:off x="4800600" y="7251700"/>
            <a:ext cx="4292600" cy="2273300"/>
          </a:xfrm>
          <a:prstGeom prst="roundRect">
            <a:avLst>
              <a:gd name="adj" fmla="val 8380"/>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01" name="角丸四角形"/>
          <p:cNvSpPr/>
          <p:nvPr/>
        </p:nvSpPr>
        <p:spPr>
          <a:xfrm>
            <a:off x="266700" y="5435600"/>
            <a:ext cx="4368800" cy="3771900"/>
          </a:xfrm>
          <a:prstGeom prst="roundRect">
            <a:avLst>
              <a:gd name="adj" fmla="val 5051"/>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102" name="droppedImage.tiff" descr="droppedImage.tiff"/>
          <p:cNvPicPr>
            <a:picLocks noChangeAspect="1"/>
          </p:cNvPicPr>
          <p:nvPr/>
        </p:nvPicPr>
        <p:blipFill>
          <a:blip r:embed="rId2">
            <a:extLst/>
          </a:blip>
          <a:stretch>
            <a:fillRect/>
          </a:stretch>
        </p:blipFill>
        <p:spPr>
          <a:xfrm>
            <a:off x="177800" y="1485900"/>
            <a:ext cx="6123881" cy="4330700"/>
          </a:xfrm>
          <a:prstGeom prst="rect">
            <a:avLst/>
          </a:prstGeom>
          <a:ln w="12700">
            <a:miter lim="400000"/>
          </a:ln>
          <a:effectLst>
            <a:outerShdw sx="100000" sy="100000" kx="0" ky="0" algn="b" rotWithShape="0" blurRad="50800" dist="38100" dir="2700000">
              <a:srgbClr val="929292">
                <a:alpha val="42999"/>
              </a:srgbClr>
            </a:outerShdw>
          </a:effectLst>
        </p:spPr>
      </p:pic>
      <p:sp>
        <p:nvSpPr>
          <p:cNvPr id="103" name="LC-TPC"/>
          <p:cNvSpPr txBox="1"/>
          <p:nvPr>
            <p:ph type="title"/>
          </p:nvPr>
        </p:nvSpPr>
        <p:spPr>
          <a:xfrm>
            <a:off x="1536700" y="12700"/>
            <a:ext cx="9144000" cy="1257300"/>
          </a:xfrm>
          <a:prstGeom prst="rect">
            <a:avLst/>
          </a:prstGeom>
          <a:effectLst>
            <a:outerShdw sx="100000" sy="100000" kx="0" ky="0" algn="b" rotWithShape="0" blurRad="50800" dist="38100" dir="2700000">
              <a:srgbClr val="929292">
                <a:alpha val="42999"/>
              </a:srgbClr>
            </a:outerShdw>
          </a:effectLst>
        </p:spPr>
        <p:txBody>
          <a:bodyPr/>
          <a:lstStyle>
            <a:lvl1pPr>
              <a:defRPr sz="7200"/>
            </a:lvl1pPr>
          </a:lstStyle>
          <a:p>
            <a:pPr/>
            <a:r>
              <a:t>LC-TPC</a:t>
            </a:r>
          </a:p>
        </p:txBody>
      </p:sp>
      <p:sp>
        <p:nvSpPr>
          <p:cNvPr id="104" name="スライド番号"/>
          <p:cNvSpPr txBox="1"/>
          <p:nvPr>
            <p:ph type="sldNum" sz="quarter" idx="2"/>
          </p:nvPr>
        </p:nvSpPr>
        <p:spPr>
          <a:xfrm>
            <a:off x="9804349" y="11030000"/>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 name="image.png" descr="image.png"/>
          <p:cNvPicPr>
            <a:picLocks noChangeAspect="0"/>
          </p:cNvPicPr>
          <p:nvPr/>
        </p:nvPicPr>
        <p:blipFill>
          <a:blip r:embed="rId3">
            <a:extLst/>
          </a:blip>
          <a:stretch>
            <a:fillRect/>
          </a:stretch>
        </p:blipFill>
        <p:spPr>
          <a:xfrm>
            <a:off x="5835650" y="3313112"/>
            <a:ext cx="5092700" cy="4165601"/>
          </a:xfrm>
          <a:prstGeom prst="rect">
            <a:avLst/>
          </a:prstGeom>
          <a:ln w="12700">
            <a:miter lim="400000"/>
          </a:ln>
          <a:effectLst>
            <a:outerShdw sx="100000" sy="100000" kx="0" ky="0" algn="b" rotWithShape="0" blurRad="50800" dist="38100" dir="2700000">
              <a:srgbClr val="929292">
                <a:alpha val="42999"/>
              </a:srgbClr>
            </a:outerShdw>
          </a:effectLst>
        </p:spPr>
      </p:pic>
      <p:sp>
        <p:nvSpPr>
          <p:cNvPr id="106" name="Micro Pattern Gas Detector readout TPC provides pictorial 3D tracking by ~200 space points with σrφ~100 μm and two-hit separation of ~2mm"/>
          <p:cNvSpPr txBox="1"/>
          <p:nvPr/>
        </p:nvSpPr>
        <p:spPr>
          <a:xfrm>
            <a:off x="4851400" y="7454900"/>
            <a:ext cx="4216400" cy="1871422"/>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buClr>
                <a:srgbClr val="FFFFFF"/>
              </a:buClr>
              <a:buFont typeface="Arial"/>
              <a:defRPr sz="2300">
                <a:uFill>
                  <a:solidFill>
                    <a:srgbClr val="000000"/>
                  </a:solidFill>
                </a:uFill>
                <a:latin typeface="+mn-lt"/>
                <a:ea typeface="+mn-ea"/>
                <a:cs typeface="+mn-cs"/>
                <a:sym typeface="Helvetica Neue"/>
              </a:defRPr>
            </a:pPr>
            <a:r>
              <a:rPr>
                <a:solidFill>
                  <a:srgbClr val="FF2C79"/>
                </a:solidFill>
                <a:uFill>
                  <a:solidFill>
                    <a:srgbClr val="FF2C79"/>
                  </a:solidFill>
                </a:uFill>
              </a:rPr>
              <a:t>M</a:t>
            </a:r>
            <a:r>
              <a:t>icro </a:t>
            </a:r>
            <a:r>
              <a:rPr>
                <a:solidFill>
                  <a:srgbClr val="FF2C79"/>
                </a:solidFill>
                <a:uFill>
                  <a:solidFill>
                    <a:srgbClr val="FF2C79"/>
                  </a:solidFill>
                </a:uFill>
              </a:rPr>
              <a:t>P</a:t>
            </a:r>
            <a:r>
              <a:t>attern </a:t>
            </a:r>
            <a:r>
              <a:rPr>
                <a:solidFill>
                  <a:srgbClr val="FF2C79"/>
                </a:solidFill>
                <a:uFill>
                  <a:solidFill>
                    <a:srgbClr val="FF2C79"/>
                  </a:solidFill>
                </a:uFill>
              </a:rPr>
              <a:t>G</a:t>
            </a:r>
            <a:r>
              <a:t>as </a:t>
            </a:r>
            <a:r>
              <a:rPr>
                <a:solidFill>
                  <a:srgbClr val="FF2C79"/>
                </a:solidFill>
                <a:uFill>
                  <a:solidFill>
                    <a:srgbClr val="FF2C79"/>
                  </a:solidFill>
                </a:uFill>
              </a:rPr>
              <a:t>D</a:t>
            </a:r>
            <a:r>
              <a:t>etector readout TPC provides </a:t>
            </a:r>
            <a:r>
              <a:rPr>
                <a:solidFill>
                  <a:srgbClr val="FF2C79"/>
                </a:solidFill>
                <a:uFill>
                  <a:solidFill>
                    <a:srgbClr val="FF2C79"/>
                  </a:solidFill>
                </a:uFill>
              </a:rPr>
              <a:t>pictorial 3D tracking</a:t>
            </a:r>
            <a:r>
              <a:t> by ~200 space points with </a:t>
            </a:r>
            <a:r>
              <a:rPr>
                <a:solidFill>
                  <a:srgbClr val="FF2C79"/>
                </a:solidFill>
              </a:rPr>
              <a:t>σ</a:t>
            </a:r>
            <a:r>
              <a:rPr baseline="-5999">
                <a:solidFill>
                  <a:srgbClr val="FF2C79"/>
                </a:solidFill>
              </a:rPr>
              <a:t>rφ</a:t>
            </a:r>
            <a:r>
              <a:rPr>
                <a:solidFill>
                  <a:srgbClr val="FF2C79"/>
                </a:solidFill>
              </a:rPr>
              <a:t>~100 μm</a:t>
            </a:r>
            <a:r>
              <a:t> and two-hit separation of </a:t>
            </a:r>
            <a:r>
              <a:rPr>
                <a:solidFill>
                  <a:srgbClr val="FF2C79"/>
                </a:solidFill>
              </a:rPr>
              <a:t>~2mm</a:t>
            </a:r>
          </a:p>
        </p:txBody>
      </p:sp>
      <p:sp>
        <p:nvSpPr>
          <p:cNvPr id="107" name="LC-TPC  (ILD)"/>
          <p:cNvSpPr txBox="1"/>
          <p:nvPr/>
        </p:nvSpPr>
        <p:spPr>
          <a:xfrm>
            <a:off x="5905500" y="3365500"/>
            <a:ext cx="2222500" cy="461059"/>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000000"/>
              </a:buClr>
              <a:buFont typeface="Arial"/>
              <a:defRPr b="1" i="1" sz="2400">
                <a:uFill>
                  <a:solidFill>
                    <a:srgbClr val="000000"/>
                  </a:solidFill>
                </a:uFill>
                <a:latin typeface="+mn-lt"/>
                <a:ea typeface="+mn-ea"/>
                <a:cs typeface="+mn-cs"/>
                <a:sym typeface="Helvetica Neue"/>
              </a:defRPr>
            </a:lvl1pPr>
          </a:lstStyle>
          <a:p>
            <a:pPr/>
            <a:r>
              <a:t>LC-TPC  (ILD)</a:t>
            </a:r>
          </a:p>
        </p:txBody>
      </p:sp>
      <p:sp>
        <p:nvSpPr>
          <p:cNvPr id="108" name="International Large Detector"/>
          <p:cNvSpPr txBox="1"/>
          <p:nvPr/>
        </p:nvSpPr>
        <p:spPr>
          <a:xfrm>
            <a:off x="368300" y="5199457"/>
            <a:ext cx="5041900" cy="42148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p>
            <a:pPr algn="l" defTabSz="914400">
              <a:buClr>
                <a:srgbClr val="000000"/>
              </a:buClr>
              <a:buFont typeface="Arial"/>
              <a:defRPr b="1" i="1" sz="2800">
                <a:solidFill>
                  <a:srgbClr val="FFFB00"/>
                </a:solidFill>
                <a:uFill>
                  <a:solidFill>
                    <a:srgbClr val="FFFB00"/>
                  </a:solidFill>
                </a:uFill>
                <a:latin typeface="+mn-lt"/>
                <a:ea typeface="+mn-ea"/>
                <a:cs typeface="+mn-cs"/>
                <a:sym typeface="Helvetica Neue"/>
              </a:defRPr>
            </a:pPr>
            <a:r>
              <a:rPr>
                <a:solidFill>
                  <a:srgbClr val="FF2C79"/>
                </a:solidFill>
                <a:uFill>
                  <a:solidFill>
                    <a:srgbClr val="FF2C79"/>
                  </a:solidFill>
                </a:uFill>
              </a:rPr>
              <a:t>I</a:t>
            </a:r>
            <a:r>
              <a:rPr>
                <a:solidFill>
                  <a:srgbClr val="2E467F"/>
                </a:solidFill>
                <a:uFill>
                  <a:solidFill>
                    <a:srgbClr val="2E467F"/>
                  </a:solidFill>
                </a:uFill>
              </a:rPr>
              <a:t>nternational</a:t>
            </a:r>
            <a:r>
              <a:t> </a:t>
            </a:r>
            <a:r>
              <a:rPr>
                <a:solidFill>
                  <a:srgbClr val="FF2C79"/>
                </a:solidFill>
                <a:uFill>
                  <a:solidFill>
                    <a:srgbClr val="FF2C79"/>
                  </a:solidFill>
                </a:uFill>
              </a:rPr>
              <a:t>L</a:t>
            </a:r>
            <a:r>
              <a:rPr>
                <a:solidFill>
                  <a:srgbClr val="2E467F"/>
                </a:solidFill>
                <a:uFill>
                  <a:solidFill>
                    <a:srgbClr val="2E467F"/>
                  </a:solidFill>
                </a:uFill>
              </a:rPr>
              <a:t>arge</a:t>
            </a:r>
            <a:r>
              <a:t> </a:t>
            </a:r>
            <a:r>
              <a:rPr>
                <a:solidFill>
                  <a:srgbClr val="FF2C79"/>
                </a:solidFill>
                <a:uFill>
                  <a:solidFill>
                    <a:srgbClr val="FF2C79"/>
                  </a:solidFill>
                </a:uFill>
              </a:rPr>
              <a:t>D</a:t>
            </a:r>
            <a:r>
              <a:rPr>
                <a:solidFill>
                  <a:srgbClr val="2E467F"/>
                </a:solidFill>
                <a:uFill>
                  <a:solidFill>
                    <a:srgbClr val="2E467F"/>
                  </a:solidFill>
                </a:uFill>
              </a:rPr>
              <a:t>etector</a:t>
            </a:r>
          </a:p>
        </p:txBody>
      </p:sp>
      <p:sp>
        <p:nvSpPr>
          <p:cNvPr id="109" name="ILD DBD Completed on March, 2013"/>
          <p:cNvSpPr txBox="1"/>
          <p:nvPr/>
        </p:nvSpPr>
        <p:spPr>
          <a:xfrm>
            <a:off x="279400" y="1841500"/>
            <a:ext cx="3924300" cy="3429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FFFFFF"/>
              </a:buClr>
              <a:buFont typeface="Arial"/>
              <a:defRPr b="1" sz="1600">
                <a:solidFill>
                  <a:srgbClr val="FFFFFF"/>
                </a:solidFill>
                <a:uFill>
                  <a:solidFill>
                    <a:srgbClr val="FFFFFF"/>
                  </a:solidFill>
                </a:uFill>
                <a:latin typeface="+mn-lt"/>
                <a:ea typeface="+mn-ea"/>
                <a:cs typeface="+mn-cs"/>
                <a:sym typeface="Helvetica Neue"/>
              </a:defRPr>
            </a:lvl1pPr>
          </a:lstStyle>
          <a:p>
            <a:pPr/>
            <a:r>
              <a:t>ILD DBD Completed on March, 2013 </a:t>
            </a:r>
          </a:p>
        </p:txBody>
      </p:sp>
      <p:sp>
        <p:nvSpPr>
          <p:cNvPr id="110" name="ILD : optimized for…"/>
          <p:cNvSpPr txBox="1"/>
          <p:nvPr/>
        </p:nvSpPr>
        <p:spPr>
          <a:xfrm>
            <a:off x="635000" y="5880100"/>
            <a:ext cx="3429000" cy="829359"/>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b="1" i="1" sz="2400">
                <a:uFill>
                  <a:solidFill>
                    <a:srgbClr val="000000"/>
                  </a:solidFill>
                </a:uFill>
                <a:latin typeface="+mn-lt"/>
                <a:ea typeface="+mn-ea"/>
                <a:cs typeface="+mn-cs"/>
                <a:sym typeface="Helvetica Neue"/>
              </a:defRPr>
            </a:pPr>
            <a:r>
              <a:t>ILD : optimized for </a:t>
            </a:r>
          </a:p>
          <a:p>
            <a:pPr marL="40639" marR="40639" defTabSz="914400">
              <a:buClr>
                <a:srgbClr val="FFFB00"/>
              </a:buClr>
              <a:buFont typeface="Arial"/>
              <a:defRPr b="1" i="1" sz="2400">
                <a:uFill>
                  <a:solidFill>
                    <a:srgbClr val="000000"/>
                  </a:solidFill>
                </a:uFill>
                <a:latin typeface="+mn-lt"/>
                <a:ea typeface="+mn-ea"/>
                <a:cs typeface="+mn-cs"/>
                <a:sym typeface="Helvetica Neue"/>
              </a:defRPr>
            </a:pPr>
            <a:r>
              <a:rPr>
                <a:solidFill>
                  <a:srgbClr val="FF2C79"/>
                </a:solidFill>
                <a:uFill>
                  <a:solidFill>
                    <a:srgbClr val="FF2C79"/>
                  </a:solidFill>
                </a:uFill>
              </a:rPr>
              <a:t>P</a:t>
            </a:r>
            <a:r>
              <a:t>article </a:t>
            </a:r>
            <a:r>
              <a:rPr>
                <a:solidFill>
                  <a:srgbClr val="FF2C79"/>
                </a:solidFill>
                <a:uFill>
                  <a:solidFill>
                    <a:srgbClr val="FF2C79"/>
                  </a:solidFill>
                </a:uFill>
              </a:rPr>
              <a:t>F</a:t>
            </a:r>
            <a:r>
              <a:t>low </a:t>
            </a:r>
            <a:r>
              <a:rPr>
                <a:solidFill>
                  <a:srgbClr val="FF2C79"/>
                </a:solidFill>
                <a:uFill>
                  <a:solidFill>
                    <a:srgbClr val="FF2C79"/>
                  </a:solidFill>
                </a:uFill>
              </a:rPr>
              <a:t>A</a:t>
            </a:r>
            <a:r>
              <a:t>nalysis</a:t>
            </a:r>
          </a:p>
        </p:txBody>
      </p:sp>
      <p:sp>
        <p:nvSpPr>
          <p:cNvPr id="111" name="Highly efficient tracking in a jetty environment is an essential ingredient for PFA"/>
          <p:cNvSpPr txBox="1"/>
          <p:nvPr/>
        </p:nvSpPr>
        <p:spPr>
          <a:xfrm>
            <a:off x="317500" y="8013700"/>
            <a:ext cx="4178300" cy="119796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FFFFFF"/>
              </a:buClr>
              <a:buFont typeface="Arial"/>
              <a:defRPr sz="2400">
                <a:uFill>
                  <a:solidFill>
                    <a:srgbClr val="000000"/>
                  </a:solidFill>
                </a:uFill>
                <a:latin typeface="+mn-lt"/>
                <a:ea typeface="+mn-ea"/>
                <a:cs typeface="+mn-cs"/>
                <a:sym typeface="Helvetica Neue"/>
              </a:defRPr>
            </a:lvl1pPr>
          </a:lstStyle>
          <a:p>
            <a:pPr/>
            <a:r>
              <a:t>Highly efficient tracking in a jetty environment is an essential ingredient for PFA</a:t>
            </a:r>
          </a:p>
        </p:txBody>
      </p:sp>
      <p:sp>
        <p:nvSpPr>
          <p:cNvPr id="112" name="四角形"/>
          <p:cNvSpPr/>
          <p:nvPr/>
        </p:nvSpPr>
        <p:spPr>
          <a:xfrm>
            <a:off x="488950" y="6781800"/>
            <a:ext cx="3898900" cy="1092200"/>
          </a:xfrm>
          <a:prstGeom prst="rect">
            <a:avLst/>
          </a:prstGeom>
          <a:solidFill>
            <a:srgbClr val="FFFFFF"/>
          </a:solidFill>
          <a:ln w="25400">
            <a:solidFill>
              <a:srgbClr val="FFFFFF">
                <a:alpha val="89802"/>
              </a:srgbClr>
            </a:solidFill>
            <a:miter lim="400000"/>
          </a:ln>
          <a:effectLst>
            <a:outerShdw sx="100000" sy="100000" kx="0" ky="0" algn="b" rotWithShape="0" blurRad="50800" dist="38100" dir="2700000">
              <a:srgbClr val="929292">
                <a:alpha val="42999"/>
              </a:srgbClr>
            </a:outerShdw>
          </a:effectLst>
        </p:spPr>
        <p:txBody>
          <a:bodyPr lIns="50800" tIns="50800" rIns="50800" bIns="50800" anchor="ctr"/>
          <a:lstStyle/>
          <a:p>
            <a:pPr marL="40639" marR="40639" algn="l" defTabSz="914400">
              <a:defRPr sz="2400">
                <a:solidFill>
                  <a:srgbClr val="FFFFFF"/>
                </a:solidFill>
                <a:uFill>
                  <a:solidFill>
                    <a:srgbClr val="FFFFFF"/>
                  </a:solidFill>
                </a:uFill>
                <a:latin typeface="Arial"/>
                <a:ea typeface="Arial"/>
                <a:cs typeface="Arial"/>
                <a:sym typeface="Arial"/>
              </a:defRPr>
            </a:pPr>
          </a:p>
        </p:txBody>
      </p:sp>
      <p:pic>
        <p:nvPicPr>
          <p:cNvPr id="113" name="image.png" descr="image.png"/>
          <p:cNvPicPr>
            <a:picLocks noChangeAspect="0"/>
          </p:cNvPicPr>
          <p:nvPr/>
        </p:nvPicPr>
        <p:blipFill>
          <a:blip r:embed="rId4">
            <a:extLst/>
          </a:blip>
          <a:stretch>
            <a:fillRect/>
          </a:stretch>
        </p:blipFill>
        <p:spPr>
          <a:xfrm>
            <a:off x="660400" y="6761162"/>
            <a:ext cx="3378200" cy="1104901"/>
          </a:xfrm>
          <a:prstGeom prst="rect">
            <a:avLst/>
          </a:prstGeom>
          <a:ln w="12700">
            <a:miter lim="400000"/>
          </a:ln>
          <a:effectLst>
            <a:outerShdw sx="100000" sy="100000" kx="0" ky="0" algn="b" rotWithShape="0" blurRad="50800" dist="38100" dir="2700000">
              <a:srgbClr val="929292">
                <a:alpha val="42999"/>
              </a:srgbClr>
            </a:outerShdw>
          </a:effectLst>
        </p:spPr>
      </p:pic>
      <p:pic>
        <p:nvPicPr>
          <p:cNvPr id="114" name="j0285698.pdf" descr="j0285698.pdf"/>
          <p:cNvPicPr>
            <a:picLocks noChangeAspect="0"/>
          </p:cNvPicPr>
          <p:nvPr/>
        </p:nvPicPr>
        <p:blipFill>
          <a:blip r:embed="rId5">
            <a:extLst/>
          </a:blip>
          <a:stretch>
            <a:fillRect/>
          </a:stretch>
        </p:blipFill>
        <p:spPr>
          <a:xfrm>
            <a:off x="8518525" y="5902325"/>
            <a:ext cx="901700" cy="977900"/>
          </a:xfrm>
          <a:prstGeom prst="rect">
            <a:avLst/>
          </a:prstGeom>
          <a:ln w="12700">
            <a:miter lim="400000"/>
          </a:ln>
          <a:effectLst>
            <a:outerShdw sx="100000" sy="100000" kx="0" ky="0" algn="b" rotWithShape="0" blurRad="50800" dist="38100" dir="2700000">
              <a:srgbClr val="929292">
                <a:alpha val="42999"/>
              </a:srgbClr>
            </a:outerShdw>
          </a:effectLst>
        </p:spPr>
      </p:pic>
      <p:sp>
        <p:nvSpPr>
          <p:cNvPr id="115" name="角丸四角形"/>
          <p:cNvSpPr/>
          <p:nvPr/>
        </p:nvSpPr>
        <p:spPr>
          <a:xfrm>
            <a:off x="9258300" y="8445500"/>
            <a:ext cx="3429000" cy="1206500"/>
          </a:xfrm>
          <a:prstGeom prst="roundRect">
            <a:avLst>
              <a:gd name="adj" fmla="val 15789"/>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116" name="image.tiff" descr="image.tiff"/>
          <p:cNvPicPr>
            <a:picLocks noChangeAspect="0"/>
          </p:cNvPicPr>
          <p:nvPr/>
        </p:nvPicPr>
        <p:blipFill>
          <a:blip r:embed="rId6">
            <a:extLst/>
          </a:blip>
          <a:stretch>
            <a:fillRect/>
          </a:stretch>
        </p:blipFill>
        <p:spPr>
          <a:xfrm>
            <a:off x="9817100" y="5756275"/>
            <a:ext cx="2933701" cy="2857500"/>
          </a:xfrm>
          <a:prstGeom prst="rect">
            <a:avLst/>
          </a:prstGeom>
          <a:ln w="12700">
            <a:miter lim="400000"/>
          </a:ln>
          <a:effectLst>
            <a:outerShdw sx="100000" sy="100000" kx="0" ky="0" algn="b" rotWithShape="0" blurRad="50800" dist="38100" dir="2700000">
              <a:srgbClr val="929292">
                <a:alpha val="42999"/>
              </a:srgbClr>
            </a:outerShdw>
          </a:effectLst>
        </p:spPr>
      </p:pic>
      <p:sp>
        <p:nvSpPr>
          <p:cNvPr id="117" name="楕円"/>
          <p:cNvSpPr/>
          <p:nvPr/>
        </p:nvSpPr>
        <p:spPr>
          <a:xfrm rot="19705898">
            <a:off x="7142906" y="5073906"/>
            <a:ext cx="368301" cy="736601"/>
          </a:xfrm>
          <a:prstGeom prst="ellipse">
            <a:avLst/>
          </a:prstGeom>
          <a:ln w="25400">
            <a:solidFill>
              <a:srgbClr val="FFFB00"/>
            </a:solidFill>
          </a:ln>
          <a:effectLst>
            <a:outerShdw sx="100000" sy="100000" kx="0" ky="0" algn="b" rotWithShape="0" blurRad="50800" dist="38100" dir="2700000">
              <a:srgbClr val="929292">
                <a:alpha val="42999"/>
              </a:srgbClr>
            </a:outerShdw>
          </a:effectLst>
        </p:spPr>
        <p:txBody>
          <a:bodyPr lIns="50800" tIns="50800" rIns="50800" bIns="50800" anchor="ctr"/>
          <a:lstStyle/>
          <a:p>
            <a:pPr marL="40639" marR="40639" algn="l" defTabSz="914400">
              <a:defRPr sz="2400">
                <a:solidFill>
                  <a:srgbClr val="FFFFFF"/>
                </a:solidFill>
                <a:uFill>
                  <a:solidFill>
                    <a:srgbClr val="FFFFFF"/>
                  </a:solidFill>
                </a:uFill>
                <a:latin typeface="Arial"/>
                <a:ea typeface="Arial"/>
                <a:cs typeface="Arial"/>
                <a:sym typeface="Arial"/>
              </a:defRPr>
            </a:pPr>
          </a:p>
        </p:txBody>
      </p:sp>
      <p:sp>
        <p:nvSpPr>
          <p:cNvPr id="118" name="Large Prototype being tested at DESY"/>
          <p:cNvSpPr txBox="1"/>
          <p:nvPr/>
        </p:nvSpPr>
        <p:spPr>
          <a:xfrm>
            <a:off x="9398000" y="8724900"/>
            <a:ext cx="3175000" cy="8382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buClr>
                <a:srgbClr val="FFFFFF"/>
              </a:buClr>
              <a:buFont typeface="Arial"/>
              <a:defRPr sz="2400">
                <a:uFill>
                  <a:solidFill>
                    <a:srgbClr val="000000"/>
                  </a:solidFill>
                </a:uFill>
                <a:latin typeface="+mn-lt"/>
                <a:ea typeface="+mn-ea"/>
                <a:cs typeface="+mn-cs"/>
                <a:sym typeface="Helvetica Neue"/>
              </a:defRPr>
            </a:pPr>
            <a:r>
              <a:rPr b="1" i="1">
                <a:solidFill>
                  <a:srgbClr val="FF2C79"/>
                </a:solidFill>
                <a:uFill>
                  <a:solidFill>
                    <a:srgbClr val="FF2C79"/>
                  </a:solidFill>
                </a:uFill>
              </a:rPr>
              <a:t>L</a:t>
            </a:r>
            <a:r>
              <a:rPr b="1" i="1"/>
              <a:t>arge </a:t>
            </a:r>
            <a:r>
              <a:rPr b="1" i="1">
                <a:solidFill>
                  <a:srgbClr val="FF2C79"/>
                </a:solidFill>
                <a:uFill>
                  <a:solidFill>
                    <a:srgbClr val="FF2C79"/>
                  </a:solidFill>
                </a:uFill>
              </a:rPr>
              <a:t>P</a:t>
            </a:r>
            <a:r>
              <a:rPr b="1" i="1"/>
              <a:t>rototype</a:t>
            </a:r>
            <a:r>
              <a:t> being tested at DESY</a:t>
            </a:r>
          </a:p>
        </p:txBody>
      </p:sp>
      <p:sp>
        <p:nvSpPr>
          <p:cNvPr id="119" name="LP1"/>
          <p:cNvSpPr txBox="1"/>
          <p:nvPr/>
        </p:nvSpPr>
        <p:spPr>
          <a:xfrm>
            <a:off x="12014200" y="5885257"/>
            <a:ext cx="698500" cy="42148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000000"/>
              </a:buClr>
              <a:buFont typeface="Arial"/>
              <a:defRPr b="1" i="1" sz="2800">
                <a:uFill>
                  <a:solidFill>
                    <a:srgbClr val="000000"/>
                  </a:solidFill>
                </a:uFill>
                <a:latin typeface="+mn-lt"/>
                <a:ea typeface="+mn-ea"/>
                <a:cs typeface="+mn-cs"/>
                <a:sym typeface="Helvetica Neue"/>
              </a:defRPr>
            </a:lvl1pPr>
          </a:lstStyle>
          <a:p>
            <a:pPr/>
            <a:r>
              <a:t>LP1</a:t>
            </a:r>
          </a:p>
        </p:txBody>
      </p:sp>
      <p:sp>
        <p:nvSpPr>
          <p:cNvPr id="120" name="線"/>
          <p:cNvSpPr/>
          <p:nvPr/>
        </p:nvSpPr>
        <p:spPr>
          <a:xfrm>
            <a:off x="7315547" y="5149056"/>
            <a:ext cx="3608785" cy="651769"/>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21" name="線"/>
          <p:cNvSpPr/>
          <p:nvPr/>
        </p:nvSpPr>
        <p:spPr>
          <a:xfrm>
            <a:off x="7324377" y="5700712"/>
            <a:ext cx="3110608" cy="2311599"/>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22" name="線"/>
          <p:cNvSpPr/>
          <p:nvPr/>
        </p:nvSpPr>
        <p:spPr>
          <a:xfrm>
            <a:off x="3848844" y="2768649"/>
            <a:ext cx="3369916" cy="2185343"/>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23" name="線"/>
          <p:cNvSpPr/>
          <p:nvPr/>
        </p:nvSpPr>
        <p:spPr>
          <a:xfrm>
            <a:off x="3767187" y="3222922"/>
            <a:ext cx="2769047" cy="3253880"/>
          </a:xfrm>
          <a:prstGeom prst="line">
            <a:avLst/>
          </a:prstGeom>
          <a:ln w="38100">
            <a:solidFill>
              <a:srgbClr val="FFFB00"/>
            </a:solidFill>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24" name="TPC"/>
          <p:cNvSpPr txBox="1"/>
          <p:nvPr/>
        </p:nvSpPr>
        <p:spPr>
          <a:xfrm>
            <a:off x="2959100" y="2833511"/>
            <a:ext cx="550444" cy="361670"/>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lvl1pPr algn="l" defTabSz="1295400">
              <a:buClr>
                <a:srgbClr val="FFFB00"/>
              </a:buClr>
              <a:buFont typeface="Arial"/>
              <a:defRPr b="1" i="1" sz="1800">
                <a:solidFill>
                  <a:srgbClr val="FFFB00"/>
                </a:solidFill>
                <a:uFill>
                  <a:solidFill>
                    <a:srgbClr val="FFFB00"/>
                  </a:solidFill>
                </a:uFill>
                <a:latin typeface="+mn-lt"/>
                <a:ea typeface="+mn-ea"/>
                <a:cs typeface="+mn-cs"/>
                <a:sym typeface="Helvetica Neue"/>
              </a:defRPr>
            </a:lvl1pPr>
          </a:lstStyle>
          <a:p>
            <a:pPr/>
            <a:r>
              <a:t>TPC</a:t>
            </a:r>
          </a:p>
        </p:txBody>
      </p:sp>
      <p:sp>
        <p:nvSpPr>
          <p:cNvPr id="125" name="Vertex resolution              2-7 times better…"/>
          <p:cNvSpPr txBox="1"/>
          <p:nvPr/>
        </p:nvSpPr>
        <p:spPr>
          <a:xfrm>
            <a:off x="6549566" y="2133600"/>
            <a:ext cx="5041901"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8787" marR="66545" algn="l" defTabSz="927100">
              <a:lnSpc>
                <a:spcPct val="90000"/>
              </a:lnSpc>
              <a:buClr>
                <a:srgbClr val="000000"/>
              </a:buClr>
              <a:buFont typeface="Helvetica Neue Medium"/>
              <a:defRPr sz="1800">
                <a:uFill>
                  <a:solidFill>
                    <a:srgbClr val="000000"/>
                  </a:solidFill>
                </a:uFill>
                <a:latin typeface="Helvetica Neue Medium"/>
                <a:ea typeface="Helvetica Neue Medium"/>
                <a:cs typeface="Helvetica Neue Medium"/>
                <a:sym typeface="Helvetica Neue Medium"/>
              </a:defRPr>
            </a:pPr>
            <a:r>
              <a:t>Vertex resolution              </a:t>
            </a:r>
            <a:r>
              <a:rPr>
                <a:solidFill>
                  <a:srgbClr val="FF2600"/>
                </a:solidFill>
                <a:uFill>
                  <a:solidFill>
                    <a:srgbClr val="FF2600"/>
                  </a:solidFill>
                </a:uFill>
              </a:rPr>
              <a:t>2-7 times better</a:t>
            </a:r>
          </a:p>
          <a:p>
            <a:pPr marL="458787" marR="66545" algn="l" defTabSz="927100">
              <a:lnSpc>
                <a:spcPct val="90000"/>
              </a:lnSpc>
              <a:buClr>
                <a:srgbClr val="000000"/>
              </a:buClr>
              <a:buFont typeface="Helvetica Neue Medium"/>
              <a:defRPr sz="1800">
                <a:uFill>
                  <a:solidFill>
                    <a:srgbClr val="000000"/>
                  </a:solidFill>
                </a:uFill>
                <a:latin typeface="Helvetica Neue Medium"/>
                <a:ea typeface="Helvetica Neue Medium"/>
                <a:cs typeface="Helvetica Neue Medium"/>
                <a:sym typeface="Helvetica Neue Medium"/>
              </a:defRPr>
            </a:pPr>
            <a:r>
              <a:t>Momentum resolution       </a:t>
            </a:r>
            <a:r>
              <a:rPr>
                <a:solidFill>
                  <a:srgbClr val="FF2600"/>
                </a:solidFill>
                <a:uFill>
                  <a:solidFill>
                    <a:srgbClr val="FF2600"/>
                  </a:solidFill>
                </a:uFill>
              </a:rPr>
              <a:t>10 times better</a:t>
            </a:r>
            <a:endParaRPr>
              <a:solidFill>
                <a:srgbClr val="FF2600"/>
              </a:solidFill>
              <a:uFill>
                <a:solidFill>
                  <a:srgbClr val="FF2600"/>
                </a:solidFill>
              </a:uFill>
            </a:endParaRPr>
          </a:p>
          <a:p>
            <a:pPr marL="458787" marR="66545" algn="l" defTabSz="927100">
              <a:lnSpc>
                <a:spcPct val="90000"/>
              </a:lnSpc>
              <a:buClr>
                <a:srgbClr val="000000"/>
              </a:buClr>
              <a:buFont typeface="Helvetica Neue Medium"/>
              <a:defRPr sz="1800">
                <a:uFill>
                  <a:solidFill>
                    <a:srgbClr val="000000"/>
                  </a:solidFill>
                </a:uFill>
                <a:latin typeface="Helvetica Neue Medium"/>
                <a:ea typeface="Helvetica Neue Medium"/>
                <a:cs typeface="Helvetica Neue Medium"/>
                <a:sym typeface="Helvetica Neue Medium"/>
              </a:defRPr>
            </a:pPr>
            <a:r>
              <a:t>Jet energy resolution         </a:t>
            </a:r>
            <a:r>
              <a:rPr>
                <a:solidFill>
                  <a:srgbClr val="FF2600"/>
                </a:solidFill>
                <a:uFill>
                  <a:solidFill>
                    <a:srgbClr val="FF2600"/>
                  </a:solidFill>
                </a:uFill>
              </a:rPr>
              <a:t>2 times better</a:t>
            </a:r>
          </a:p>
        </p:txBody>
      </p:sp>
      <p:sp>
        <p:nvSpPr>
          <p:cNvPr id="126" name="Performance Goals  as compared to LHC detectors"/>
          <p:cNvSpPr txBox="1"/>
          <p:nvPr/>
        </p:nvSpPr>
        <p:spPr>
          <a:xfrm>
            <a:off x="6464617" y="1371211"/>
            <a:ext cx="6375401" cy="7620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L="1587" marR="66545" algn="l" defTabSz="927100">
              <a:lnSpc>
                <a:spcPct val="80000"/>
              </a:lnSpc>
              <a:buClr>
                <a:srgbClr val="0042AA"/>
              </a:buClr>
              <a:buFont typeface="Helvetica Neue"/>
              <a:defRPr b="1" i="1" sz="2300">
                <a:solidFill>
                  <a:srgbClr val="2E467F"/>
                </a:solidFill>
                <a:uFill>
                  <a:solidFill>
                    <a:srgbClr val="2E467F"/>
                  </a:solidFill>
                </a:uFill>
                <a:latin typeface="+mn-lt"/>
                <a:ea typeface="+mn-ea"/>
                <a:cs typeface="+mn-cs"/>
                <a:sym typeface="Helvetica Neue"/>
              </a:defRPr>
            </a:pPr>
            <a:r>
              <a:t>Performance Goals </a:t>
            </a:r>
            <a:br/>
            <a:r>
              <a:t>as compared to LHC detectors</a:t>
            </a:r>
          </a:p>
        </p:txBody>
      </p:sp>
      <p:sp>
        <p:nvSpPr>
          <p:cNvPr id="127" name="線"/>
          <p:cNvSpPr/>
          <p:nvPr/>
        </p:nvSpPr>
        <p:spPr>
          <a:xfrm flipV="1">
            <a:off x="7275859" y="3674913"/>
            <a:ext cx="2412604" cy="1396703"/>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28" name="3.6m"/>
          <p:cNvSpPr txBox="1"/>
          <p:nvPr/>
        </p:nvSpPr>
        <p:spPr>
          <a:xfrm>
            <a:off x="6591300" y="5934215"/>
            <a:ext cx="698500" cy="28547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000000"/>
              </a:buClr>
              <a:buFont typeface="Arial"/>
              <a:defRPr b="1" i="1" sz="1800">
                <a:solidFill>
                  <a:srgbClr val="FFFFFF"/>
                </a:solidFill>
                <a:uFill>
                  <a:solidFill>
                    <a:srgbClr val="FFFFFF"/>
                  </a:solidFill>
                </a:uFill>
                <a:latin typeface="+mn-lt"/>
                <a:ea typeface="+mn-ea"/>
                <a:cs typeface="+mn-cs"/>
                <a:sym typeface="Helvetica Neue"/>
              </a:defRPr>
            </a:lvl1pPr>
          </a:lstStyle>
          <a:p>
            <a:pPr/>
            <a:r>
              <a:t>3.6m</a:t>
            </a:r>
          </a:p>
        </p:txBody>
      </p:sp>
      <p:sp>
        <p:nvSpPr>
          <p:cNvPr id="129" name="線"/>
          <p:cNvSpPr/>
          <p:nvPr/>
        </p:nvSpPr>
        <p:spPr>
          <a:xfrm>
            <a:off x="6451600" y="4851400"/>
            <a:ext cx="1348880" cy="2229743"/>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30" name="4.7m"/>
          <p:cNvSpPr txBox="1"/>
          <p:nvPr/>
        </p:nvSpPr>
        <p:spPr>
          <a:xfrm>
            <a:off x="8420100" y="3819665"/>
            <a:ext cx="698500" cy="28547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000000"/>
              </a:buClr>
              <a:buFont typeface="Arial"/>
              <a:defRPr b="1" i="1" sz="1800">
                <a:solidFill>
                  <a:srgbClr val="FFFFFF"/>
                </a:solidFill>
                <a:uFill>
                  <a:solidFill>
                    <a:srgbClr val="FFFFFF"/>
                  </a:solidFill>
                </a:uFill>
                <a:latin typeface="+mn-lt"/>
                <a:ea typeface="+mn-ea"/>
                <a:cs typeface="+mn-cs"/>
                <a:sym typeface="Helvetica Neue"/>
              </a:defRPr>
            </a:lvl1pPr>
          </a:lstStyle>
          <a:p>
            <a:pPr/>
            <a:r>
              <a:t>4.7m</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四角形"/>
          <p:cNvSpPr/>
          <p:nvPr/>
        </p:nvSpPr>
        <p:spPr>
          <a:xfrm>
            <a:off x="1816100" y="6210300"/>
            <a:ext cx="5689600" cy="2768600"/>
          </a:xfrm>
          <a:prstGeom prst="rect">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33" name="四角形"/>
          <p:cNvSpPr/>
          <p:nvPr/>
        </p:nvSpPr>
        <p:spPr>
          <a:xfrm>
            <a:off x="6330950" y="1435100"/>
            <a:ext cx="6540500" cy="4279900"/>
          </a:xfrm>
          <a:prstGeom prst="rect">
            <a:avLst/>
          </a:prstGeom>
          <a:solidFill>
            <a:srgbClr val="FFFFFF"/>
          </a:solidFill>
          <a:ln w="25400">
            <a:solidFill>
              <a:srgbClr val="FFFFFF">
                <a:alpha val="89802"/>
              </a:srgbClr>
            </a:solidFill>
            <a:miter lim="400000"/>
          </a:ln>
          <a:effectLst>
            <a:outerShdw sx="100000" sy="100000" kx="0" ky="0" algn="b" rotWithShape="0" blurRad="50800" dist="38100" dir="2700000">
              <a:srgbClr val="929292">
                <a:alpha val="42999"/>
              </a:srgbClr>
            </a:outerShdw>
          </a:effectLst>
        </p:spPr>
        <p:txBody>
          <a:bodyPr lIns="50800" tIns="50800" rIns="50800" bIns="50800" anchor="ctr"/>
          <a:lstStyle/>
          <a:p>
            <a:pPr marL="40639" marR="40639" algn="l" defTabSz="914400">
              <a:defRPr sz="2400">
                <a:solidFill>
                  <a:srgbClr val="FFFFFF"/>
                </a:solidFill>
                <a:uFill>
                  <a:solidFill>
                    <a:srgbClr val="FFFFFF"/>
                  </a:solidFill>
                </a:uFill>
                <a:latin typeface="Arial"/>
                <a:ea typeface="Arial"/>
                <a:cs typeface="Arial"/>
                <a:sym typeface="Arial"/>
              </a:defRPr>
            </a:pPr>
          </a:p>
        </p:txBody>
      </p:sp>
      <p:sp>
        <p:nvSpPr>
          <p:cNvPr id="134" name="Why MPGD Readout?"/>
          <p:cNvSpPr txBox="1"/>
          <p:nvPr>
            <p:ph type="title"/>
          </p:nvPr>
        </p:nvSpPr>
        <p:spPr>
          <a:prstGeom prst="rect">
            <a:avLst/>
          </a:prstGeom>
          <a:effectLst>
            <a:outerShdw sx="100000" sy="100000" kx="0" ky="0" algn="b" rotWithShape="0" blurRad="50800" dist="38100" dir="2700000">
              <a:srgbClr val="7C7B80">
                <a:alpha val="43000"/>
              </a:srgbClr>
            </a:outerShdw>
          </a:effectLst>
        </p:spPr>
        <p:txBody>
          <a:bodyPr/>
          <a:lstStyle>
            <a:lvl1pPr>
              <a:defRPr sz="6400"/>
            </a:lvl1pPr>
          </a:lstStyle>
          <a:p>
            <a:pPr/>
            <a:r>
              <a:t>Why MPGD Readout?</a:t>
            </a:r>
          </a:p>
        </p:txBody>
      </p:sp>
      <p:sp>
        <p:nvSpPr>
          <p:cNvPr id="135" name="We need high (&gt;3 T) B field to confine e+e- pair BG from beam-beam interactions, then ExB is too big for conventional MWPC readout…"/>
          <p:cNvSpPr txBox="1"/>
          <p:nvPr>
            <p:ph type="body" sz="quarter" idx="1"/>
          </p:nvPr>
        </p:nvSpPr>
        <p:spPr>
          <a:xfrm>
            <a:off x="406400" y="1549400"/>
            <a:ext cx="5118100" cy="4533900"/>
          </a:xfrm>
          <a:prstGeom prst="rect">
            <a:avLst/>
          </a:prstGeom>
        </p:spPr>
        <p:txBody>
          <a:bodyPr/>
          <a:lstStyle/>
          <a:p>
            <a:pPr marL="633412" indent="-633412">
              <a:lnSpc>
                <a:spcPct val="90000"/>
              </a:lnSpc>
              <a:spcBef>
                <a:spcPts val="1500"/>
              </a:spcBef>
              <a:buClr>
                <a:srgbClr val="FAFAFA"/>
              </a:buClr>
              <a:buFont typeface="Wingdings"/>
              <a:buBlip>
                <a:blip r:embed="rId2"/>
              </a:buBlip>
              <a:tabLst>
                <a:tab pos="1371600" algn="l"/>
                <a:tab pos="2654300" algn="l"/>
              </a:tabLst>
              <a:defRPr sz="2600">
                <a:latin typeface="Helvetica Neue Medium"/>
                <a:ea typeface="Helvetica Neue Medium"/>
                <a:cs typeface="Helvetica Neue Medium"/>
                <a:sym typeface="Helvetica Neue Medium"/>
              </a:defRPr>
            </a:pPr>
            <a:r>
              <a:t>We need high (&gt;3 T) B field to confine e</a:t>
            </a:r>
            <a:r>
              <a:rPr baseline="31999"/>
              <a:t>+</a:t>
            </a:r>
            <a:r>
              <a:t>e</a:t>
            </a:r>
            <a:r>
              <a:rPr baseline="31999"/>
              <a:t>-</a:t>
            </a:r>
            <a:r>
              <a:t> pair BG from beam-beam interactions, then </a:t>
            </a:r>
            <a:r>
              <a:rPr>
                <a:solidFill>
                  <a:srgbClr val="FF2C79"/>
                </a:solidFill>
              </a:rPr>
              <a:t>ExB is too big </a:t>
            </a:r>
            <a:r>
              <a:t>for conventional</a:t>
            </a:r>
            <a:r>
              <a:rPr>
                <a:solidFill>
                  <a:srgbClr val="FF2C79"/>
                </a:solidFill>
              </a:rPr>
              <a:t> MWPC </a:t>
            </a:r>
            <a:r>
              <a:t>readout</a:t>
            </a:r>
          </a:p>
          <a:p>
            <a:pPr marL="633412" indent="-633412">
              <a:lnSpc>
                <a:spcPct val="90000"/>
              </a:lnSpc>
              <a:spcBef>
                <a:spcPts val="1500"/>
              </a:spcBef>
              <a:buClr>
                <a:srgbClr val="FAFAFA"/>
              </a:buClr>
              <a:buFont typeface="Wingdings"/>
              <a:buBlip>
                <a:blip r:embed="rId2"/>
              </a:buBlip>
              <a:tabLst>
                <a:tab pos="1371600" algn="l"/>
                <a:tab pos="2654300" algn="l"/>
              </a:tabLst>
              <a:defRPr sz="2600">
                <a:latin typeface="Helvetica Neue Medium"/>
                <a:ea typeface="Helvetica Neue Medium"/>
                <a:cs typeface="Helvetica Neue Medium"/>
                <a:sym typeface="Helvetica Neue Medium"/>
              </a:defRPr>
            </a:pPr>
            <a:r>
              <a:t>2mm 2-track separation is difficult with MWPC readout</a:t>
            </a:r>
          </a:p>
          <a:p>
            <a:pPr marL="633412" indent="-633412">
              <a:lnSpc>
                <a:spcPct val="90000"/>
              </a:lnSpc>
              <a:spcBef>
                <a:spcPts val="1500"/>
              </a:spcBef>
              <a:buClr>
                <a:srgbClr val="FAFAFA"/>
              </a:buClr>
              <a:buFont typeface="Wingdings"/>
              <a:buBlip>
                <a:blip r:embed="rId2"/>
              </a:buBlip>
              <a:tabLst>
                <a:tab pos="1371600" algn="l"/>
                <a:tab pos="2654300" algn="l"/>
              </a:tabLst>
              <a:defRPr sz="2600">
                <a:latin typeface="Helvetica Neue Medium"/>
                <a:ea typeface="Helvetica Neue Medium"/>
                <a:cs typeface="Helvetica Neue Medium"/>
                <a:sym typeface="Helvetica Neue Medium"/>
              </a:defRPr>
            </a:pPr>
            <a:r>
              <a:t>Thick frames are unavoidable for MWPC readout</a:t>
            </a:r>
          </a:p>
        </p:txBody>
      </p:sp>
      <p:sp>
        <p:nvSpPr>
          <p:cNvPr id="136" name="スライド番号"/>
          <p:cNvSpPr txBox="1"/>
          <p:nvPr>
            <p:ph type="sldNum" sz="quarter" idx="2"/>
          </p:nvPr>
        </p:nvSpPr>
        <p:spPr>
          <a:xfrm>
            <a:off x="12572949" y="9201200"/>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 name="図形"/>
          <p:cNvSpPr/>
          <p:nvPr/>
        </p:nvSpPr>
        <p:spPr>
          <a:xfrm>
            <a:off x="511104" y="6216791"/>
            <a:ext cx="1206501" cy="431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93"/>
                </a:moveTo>
                <a:lnTo>
                  <a:pt x="0" y="14407"/>
                </a:lnTo>
                <a:lnTo>
                  <a:pt x="12960" y="14407"/>
                </a:lnTo>
                <a:lnTo>
                  <a:pt x="12960" y="21600"/>
                </a:lnTo>
                <a:lnTo>
                  <a:pt x="21600" y="10800"/>
                </a:lnTo>
                <a:lnTo>
                  <a:pt x="12960" y="0"/>
                </a:lnTo>
                <a:lnTo>
                  <a:pt x="12960" y="7193"/>
                </a:lnTo>
                <a:close/>
              </a:path>
            </a:pathLst>
          </a:custGeom>
          <a:blipFill>
            <a:blip r:embed="rId3"/>
          </a:blipFill>
          <a:ln w="25400">
            <a:solidFill>
              <a:srgbClr val="FFFFFF">
                <a:alpha val="89802"/>
              </a:srgbClr>
            </a:solidFill>
          </a:ln>
          <a:effectLst>
            <a:outerShdw sx="100000" sy="100000" kx="0" ky="0" algn="b" rotWithShape="0" blurRad="127000" dist="76200" dir="2700000">
              <a:srgbClr val="7C7B80">
                <a:alpha val="75000"/>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38" name="Micro-Pattern Gas Detectors"/>
          <p:cNvSpPr txBox="1"/>
          <p:nvPr/>
        </p:nvSpPr>
        <p:spPr>
          <a:xfrm>
            <a:off x="2111247" y="6190057"/>
            <a:ext cx="5207001" cy="52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i="1" sz="2800">
                <a:latin typeface="+mn-lt"/>
                <a:ea typeface="+mn-ea"/>
                <a:cs typeface="+mn-cs"/>
                <a:sym typeface="Helvetica Neue"/>
              </a:defRPr>
            </a:pPr>
            <a:r>
              <a:rPr>
                <a:solidFill>
                  <a:srgbClr val="FF2C79"/>
                </a:solidFill>
              </a:rPr>
              <a:t>M</a:t>
            </a:r>
            <a:r>
              <a:rPr>
                <a:solidFill>
                  <a:srgbClr val="2E467F"/>
                </a:solidFill>
              </a:rPr>
              <a:t>icro-</a:t>
            </a:r>
            <a:r>
              <a:rPr>
                <a:solidFill>
                  <a:srgbClr val="FF2C79"/>
                </a:solidFill>
              </a:rPr>
              <a:t>P</a:t>
            </a:r>
            <a:r>
              <a:rPr>
                <a:solidFill>
                  <a:srgbClr val="2E467F"/>
                </a:solidFill>
              </a:rPr>
              <a:t>attern</a:t>
            </a:r>
            <a:r>
              <a:t> </a:t>
            </a:r>
            <a:r>
              <a:rPr>
                <a:solidFill>
                  <a:srgbClr val="FF2C79"/>
                </a:solidFill>
              </a:rPr>
              <a:t>G</a:t>
            </a:r>
            <a:r>
              <a:rPr>
                <a:solidFill>
                  <a:srgbClr val="2E467F"/>
                </a:solidFill>
              </a:rPr>
              <a:t>as</a:t>
            </a:r>
            <a:r>
              <a:t> </a:t>
            </a:r>
            <a:r>
              <a:rPr>
                <a:solidFill>
                  <a:srgbClr val="FF2C79"/>
                </a:solidFill>
              </a:rPr>
              <a:t>D</a:t>
            </a:r>
            <a:r>
              <a:rPr>
                <a:solidFill>
                  <a:srgbClr val="2E467F"/>
                </a:solidFill>
              </a:rPr>
              <a:t>etectors</a:t>
            </a:r>
          </a:p>
        </p:txBody>
      </p:sp>
      <p:pic>
        <p:nvPicPr>
          <p:cNvPr id="139" name="mwpc4T.pdf" descr="mwpc4T.pdf"/>
          <p:cNvPicPr>
            <a:picLocks noChangeAspect="1"/>
          </p:cNvPicPr>
          <p:nvPr/>
        </p:nvPicPr>
        <p:blipFill>
          <a:blip r:embed="rId4">
            <a:extLst/>
          </a:blip>
          <a:stretch>
            <a:fillRect/>
          </a:stretch>
        </p:blipFill>
        <p:spPr>
          <a:xfrm>
            <a:off x="7808502" y="5791200"/>
            <a:ext cx="5077040" cy="3187700"/>
          </a:xfrm>
          <a:prstGeom prst="rect">
            <a:avLst/>
          </a:prstGeom>
          <a:ln w="12700">
            <a:miter lim="400000"/>
          </a:ln>
          <a:effectLst>
            <a:outerShdw sx="100000" sy="100000" kx="0" ky="0" algn="b" rotWithShape="0" blurRad="50800" dist="38100" dir="2700000">
              <a:srgbClr val="7C7B80">
                <a:alpha val="43000"/>
              </a:srgbClr>
            </a:outerShdw>
          </a:effectLst>
        </p:spPr>
      </p:pic>
      <p:pic>
        <p:nvPicPr>
          <p:cNvPr id="140" name="mwpc_ExB.pdf" descr="mwpc_ExB.pdf"/>
          <p:cNvPicPr>
            <a:picLocks noChangeAspect="1"/>
          </p:cNvPicPr>
          <p:nvPr/>
        </p:nvPicPr>
        <p:blipFill>
          <a:blip r:embed="rId5">
            <a:extLst/>
          </a:blip>
          <a:stretch>
            <a:fillRect/>
          </a:stretch>
        </p:blipFill>
        <p:spPr>
          <a:xfrm>
            <a:off x="6159500" y="1447800"/>
            <a:ext cx="6578600" cy="2984500"/>
          </a:xfrm>
          <a:prstGeom prst="rect">
            <a:avLst/>
          </a:prstGeom>
          <a:ln w="12700">
            <a:miter lim="400000"/>
          </a:ln>
        </p:spPr>
      </p:pic>
      <p:sp>
        <p:nvSpPr>
          <p:cNvPr id="141" name="ExB spreads seed electrons along the sense wires, then avalanche fluctuation limits the spatial resolution!"/>
          <p:cNvSpPr txBox="1"/>
          <p:nvPr/>
        </p:nvSpPr>
        <p:spPr>
          <a:xfrm>
            <a:off x="6705600" y="4449420"/>
            <a:ext cx="5803900" cy="1197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Helvetica Neue Medium"/>
                <a:ea typeface="Helvetica Neue Medium"/>
                <a:cs typeface="Helvetica Neue Medium"/>
                <a:sym typeface="Helvetica Neue Medium"/>
              </a:defRPr>
            </a:lvl1pPr>
          </a:lstStyle>
          <a:p>
            <a:pPr/>
            <a:r>
              <a:t>ExB spreads seed electrons along the sense wires, then avalanche fluctuation limits the spatial resolution!</a:t>
            </a:r>
          </a:p>
        </p:txBody>
      </p:sp>
      <p:sp>
        <p:nvSpPr>
          <p:cNvPr id="142" name="De-clustering"/>
          <p:cNvSpPr txBox="1"/>
          <p:nvPr/>
        </p:nvSpPr>
        <p:spPr>
          <a:xfrm>
            <a:off x="9372600" y="8113370"/>
            <a:ext cx="2032000"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Helvetica Neue Medium"/>
                <a:ea typeface="Helvetica Neue Medium"/>
                <a:cs typeface="Helvetica Neue Medium"/>
                <a:sym typeface="Helvetica Neue Medium"/>
              </a:defRPr>
            </a:lvl1pPr>
          </a:lstStyle>
          <a:p>
            <a:pPr/>
            <a:r>
              <a:t>De-clustering</a:t>
            </a:r>
          </a:p>
        </p:txBody>
      </p:sp>
      <p:sp>
        <p:nvSpPr>
          <p:cNvPr id="143" name="線"/>
          <p:cNvSpPr/>
          <p:nvPr/>
        </p:nvSpPr>
        <p:spPr>
          <a:xfrm flipH="1">
            <a:off x="8915400" y="8001000"/>
            <a:ext cx="966766"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grpSp>
        <p:nvGrpSpPr>
          <p:cNvPr id="146" name="グループ"/>
          <p:cNvGrpSpPr/>
          <p:nvPr/>
        </p:nvGrpSpPr>
        <p:grpSpPr>
          <a:xfrm>
            <a:off x="2205037" y="7167562"/>
            <a:ext cx="1441451" cy="1633539"/>
            <a:chOff x="0" y="0"/>
            <a:chExt cx="1441450" cy="1633537"/>
          </a:xfrm>
        </p:grpSpPr>
        <p:pic>
          <p:nvPicPr>
            <p:cNvPr id="144" name="image.png" descr="image.png"/>
            <p:cNvPicPr>
              <a:picLocks noChangeAspect="0"/>
            </p:cNvPicPr>
            <p:nvPr/>
          </p:nvPicPr>
          <p:blipFill>
            <a:blip r:embed="rId6">
              <a:extLst/>
            </a:blip>
            <a:stretch>
              <a:fillRect/>
            </a:stretch>
          </p:blipFill>
          <p:spPr>
            <a:xfrm>
              <a:off x="0" y="0"/>
              <a:ext cx="1441450" cy="783638"/>
            </a:xfrm>
            <a:prstGeom prst="rect">
              <a:avLst/>
            </a:prstGeom>
            <a:ln w="25400" cap="flat">
              <a:solidFill>
                <a:srgbClr val="000000"/>
              </a:solidFill>
              <a:prstDash val="solid"/>
              <a:miter lim="400000"/>
            </a:ln>
            <a:effectLst/>
          </p:spPr>
        </p:pic>
        <p:pic>
          <p:nvPicPr>
            <p:cNvPr id="145" name="image.png" descr="image.png"/>
            <p:cNvPicPr>
              <a:picLocks noChangeAspect="0"/>
            </p:cNvPicPr>
            <p:nvPr/>
          </p:nvPicPr>
          <p:blipFill>
            <a:blip r:embed="rId7">
              <a:extLst/>
            </a:blip>
            <a:stretch>
              <a:fillRect/>
            </a:stretch>
          </p:blipFill>
          <p:spPr>
            <a:xfrm>
              <a:off x="0" y="849180"/>
              <a:ext cx="1437637" cy="784358"/>
            </a:xfrm>
            <a:prstGeom prst="rect">
              <a:avLst/>
            </a:prstGeom>
            <a:ln w="25400" cap="flat">
              <a:solidFill>
                <a:srgbClr val="000000"/>
              </a:solidFill>
              <a:prstDash val="solid"/>
              <a:miter lim="400000"/>
            </a:ln>
            <a:effectLst/>
          </p:spPr>
        </p:pic>
      </p:grpSp>
      <p:grpSp>
        <p:nvGrpSpPr>
          <p:cNvPr id="149" name="グループ"/>
          <p:cNvGrpSpPr/>
          <p:nvPr/>
        </p:nvGrpSpPr>
        <p:grpSpPr>
          <a:xfrm>
            <a:off x="4029075" y="7167562"/>
            <a:ext cx="1349375" cy="1627189"/>
            <a:chOff x="0" y="0"/>
            <a:chExt cx="1349375" cy="1627187"/>
          </a:xfrm>
        </p:grpSpPr>
        <p:pic>
          <p:nvPicPr>
            <p:cNvPr id="147" name="image.png" descr="image.png"/>
            <p:cNvPicPr>
              <a:picLocks noChangeAspect="0"/>
            </p:cNvPicPr>
            <p:nvPr/>
          </p:nvPicPr>
          <p:blipFill>
            <a:blip r:embed="rId8">
              <a:extLst/>
            </a:blip>
            <a:stretch>
              <a:fillRect/>
            </a:stretch>
          </p:blipFill>
          <p:spPr>
            <a:xfrm>
              <a:off x="0" y="856598"/>
              <a:ext cx="1349375" cy="770590"/>
            </a:xfrm>
            <a:prstGeom prst="rect">
              <a:avLst/>
            </a:prstGeom>
            <a:ln w="25400" cap="flat">
              <a:solidFill>
                <a:srgbClr val="000000"/>
              </a:solidFill>
              <a:prstDash val="solid"/>
              <a:miter lim="400000"/>
            </a:ln>
            <a:effectLst/>
          </p:spPr>
        </p:pic>
        <p:pic>
          <p:nvPicPr>
            <p:cNvPr id="148" name="gem01.jpg" descr="gem01.jpg"/>
            <p:cNvPicPr>
              <a:picLocks noChangeAspect="0"/>
            </p:cNvPicPr>
            <p:nvPr/>
          </p:nvPicPr>
          <p:blipFill>
            <a:blip r:embed="rId9">
              <a:extLst/>
            </a:blip>
            <a:stretch>
              <a:fillRect/>
            </a:stretch>
          </p:blipFill>
          <p:spPr>
            <a:xfrm>
              <a:off x="0" y="0"/>
              <a:ext cx="1336027" cy="792267"/>
            </a:xfrm>
            <a:prstGeom prst="rect">
              <a:avLst/>
            </a:prstGeom>
            <a:ln w="25400" cap="flat">
              <a:solidFill>
                <a:srgbClr val="000000"/>
              </a:solidFill>
              <a:prstDash val="solid"/>
              <a:miter lim="400000"/>
            </a:ln>
            <a:effectLst/>
          </p:spPr>
        </p:pic>
      </p:grpSp>
      <p:pic>
        <p:nvPicPr>
          <p:cNvPr id="150" name="ingrid on medipix9.jpg" descr="ingrid on medipix9.jpg"/>
          <p:cNvPicPr>
            <a:picLocks noChangeAspect="0"/>
          </p:cNvPicPr>
          <p:nvPr/>
        </p:nvPicPr>
        <p:blipFill>
          <a:blip r:embed="rId10">
            <a:extLst/>
          </a:blip>
          <a:stretch>
            <a:fillRect/>
          </a:stretch>
        </p:blipFill>
        <p:spPr>
          <a:xfrm>
            <a:off x="5762625" y="7167562"/>
            <a:ext cx="1350963" cy="1620838"/>
          </a:xfrm>
          <a:prstGeom prst="rect">
            <a:avLst/>
          </a:prstGeom>
          <a:ln w="12700">
            <a:solidFill>
              <a:srgbClr val="FFFFFF"/>
            </a:solidFill>
            <a:miter lim="400000"/>
          </a:ln>
        </p:spPr>
      </p:pic>
      <p:sp>
        <p:nvSpPr>
          <p:cNvPr id="151" name="Micromegas"/>
          <p:cNvSpPr txBox="1"/>
          <p:nvPr/>
        </p:nvSpPr>
        <p:spPr>
          <a:xfrm>
            <a:off x="2185174" y="6740665"/>
            <a:ext cx="149705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buClr>
                <a:srgbClr val="FFFFFF"/>
              </a:buClr>
              <a:buFont typeface="Tahoma"/>
              <a:defRPr b="1" i="1" sz="1800">
                <a:solidFill>
                  <a:srgbClr val="2E467F"/>
                </a:solidFill>
                <a:uFill>
                  <a:solidFill>
                    <a:srgbClr val="2E467F"/>
                  </a:solidFill>
                </a:uFill>
                <a:latin typeface="+mn-lt"/>
                <a:ea typeface="+mn-ea"/>
                <a:cs typeface="+mn-cs"/>
                <a:sym typeface="Helvetica Neue"/>
              </a:defRPr>
            </a:lvl1pPr>
          </a:lstStyle>
          <a:p>
            <a:pPr/>
            <a:r>
              <a:t>Micromegas</a:t>
            </a:r>
          </a:p>
        </p:txBody>
      </p:sp>
      <p:sp>
        <p:nvSpPr>
          <p:cNvPr id="152" name="GEM"/>
          <p:cNvSpPr txBox="1"/>
          <p:nvPr/>
        </p:nvSpPr>
        <p:spPr>
          <a:xfrm>
            <a:off x="4363337" y="6740665"/>
            <a:ext cx="688265"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buClr>
                <a:srgbClr val="FFFFFF"/>
              </a:buClr>
              <a:buFont typeface="Tahoma"/>
              <a:defRPr b="1" i="1" sz="1800">
                <a:solidFill>
                  <a:srgbClr val="2E467F"/>
                </a:solidFill>
                <a:uFill>
                  <a:solidFill>
                    <a:srgbClr val="2E467F"/>
                  </a:solidFill>
                </a:uFill>
                <a:latin typeface="+mn-lt"/>
                <a:ea typeface="+mn-ea"/>
                <a:cs typeface="+mn-cs"/>
                <a:sym typeface="Helvetica Neue"/>
              </a:defRPr>
            </a:lvl1pPr>
          </a:lstStyle>
          <a:p>
            <a:pPr/>
            <a:r>
              <a:t>GEM</a:t>
            </a:r>
          </a:p>
        </p:txBody>
      </p:sp>
      <p:sp>
        <p:nvSpPr>
          <p:cNvPr id="153" name="InGrid TimePix"/>
          <p:cNvSpPr txBox="1"/>
          <p:nvPr/>
        </p:nvSpPr>
        <p:spPr>
          <a:xfrm>
            <a:off x="5553580" y="6753365"/>
            <a:ext cx="175491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buClr>
                <a:srgbClr val="FFFFFF"/>
              </a:buClr>
              <a:buFont typeface="Tahoma"/>
              <a:defRPr b="1" i="1" sz="1800">
                <a:solidFill>
                  <a:srgbClr val="2E467F"/>
                </a:solidFill>
                <a:uFill>
                  <a:solidFill>
                    <a:srgbClr val="2E467F"/>
                  </a:solidFill>
                </a:uFill>
                <a:latin typeface="+mn-lt"/>
                <a:ea typeface="+mn-ea"/>
                <a:cs typeface="+mn-cs"/>
                <a:sym typeface="Helvetica Neue"/>
              </a:defRPr>
            </a:lvl1pPr>
          </a:lstStyle>
          <a:p>
            <a:pPr/>
            <a:r>
              <a:t>InGrid TimePix</a:t>
            </a:r>
          </a:p>
        </p:txBody>
      </p:sp>
      <p:sp>
        <p:nvSpPr>
          <p:cNvPr id="154" name="Pre-LCTPC group incl. the FJ team, together, excluded MWPC option with a small protoypte TPC!"/>
          <p:cNvSpPr txBox="1"/>
          <p:nvPr/>
        </p:nvSpPr>
        <p:spPr>
          <a:xfrm>
            <a:off x="3581400" y="9017000"/>
            <a:ext cx="8216900" cy="7620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000000"/>
              </a:buClr>
              <a:buFont typeface="Arial"/>
              <a:defRPr b="1" i="1" sz="2100">
                <a:solidFill>
                  <a:srgbClr val="FF2C79"/>
                </a:solidFill>
                <a:uFill>
                  <a:solidFill>
                    <a:srgbClr val="FF2C79"/>
                  </a:solidFill>
                </a:uFill>
                <a:latin typeface="+mn-lt"/>
                <a:ea typeface="+mn-ea"/>
                <a:cs typeface="+mn-cs"/>
                <a:sym typeface="Helvetica Neue"/>
              </a:defRPr>
            </a:lvl1pPr>
          </a:lstStyle>
          <a:p>
            <a:pPr/>
            <a:r>
              <a:t>Pre-LCTPC group incl. the FJ team, together, excluded MWPC option with a small protoypte TPC!</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角丸四角形"/>
          <p:cNvSpPr/>
          <p:nvPr/>
        </p:nvSpPr>
        <p:spPr>
          <a:xfrm>
            <a:off x="10210800" y="7378700"/>
            <a:ext cx="2565400" cy="2146300"/>
          </a:xfrm>
          <a:prstGeom prst="roundRect">
            <a:avLst>
              <a:gd name="adj" fmla="val 8876"/>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57" name="角丸四角形"/>
          <p:cNvSpPr/>
          <p:nvPr/>
        </p:nvSpPr>
        <p:spPr>
          <a:xfrm>
            <a:off x="10210800" y="4940300"/>
            <a:ext cx="2565400" cy="2349500"/>
          </a:xfrm>
          <a:prstGeom prst="roundRect">
            <a:avLst>
              <a:gd name="adj" fmla="val 8108"/>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58" name="角丸四角形"/>
          <p:cNvSpPr/>
          <p:nvPr/>
        </p:nvSpPr>
        <p:spPr>
          <a:xfrm>
            <a:off x="10210800" y="2857500"/>
            <a:ext cx="2565400" cy="2019300"/>
          </a:xfrm>
          <a:prstGeom prst="roundRect">
            <a:avLst>
              <a:gd name="adj" fmla="val 9434"/>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59" name="四角形"/>
          <p:cNvSpPr/>
          <p:nvPr/>
        </p:nvSpPr>
        <p:spPr>
          <a:xfrm>
            <a:off x="990600" y="8166100"/>
            <a:ext cx="11620500" cy="825500"/>
          </a:xfrm>
          <a:prstGeom prst="rect">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60" name="四角形"/>
          <p:cNvSpPr/>
          <p:nvPr/>
        </p:nvSpPr>
        <p:spPr>
          <a:xfrm>
            <a:off x="990600" y="4940300"/>
            <a:ext cx="11620500" cy="825500"/>
          </a:xfrm>
          <a:prstGeom prst="rect">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61" name="四角形"/>
          <p:cNvSpPr/>
          <p:nvPr/>
        </p:nvSpPr>
        <p:spPr>
          <a:xfrm>
            <a:off x="990600" y="3740150"/>
            <a:ext cx="11620500" cy="1143000"/>
          </a:xfrm>
          <a:prstGeom prst="rect">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62" name="線"/>
          <p:cNvSpPr/>
          <p:nvPr/>
        </p:nvSpPr>
        <p:spPr>
          <a:xfrm>
            <a:off x="203200" y="495300"/>
            <a:ext cx="1295400" cy="2258"/>
          </a:xfrm>
          <a:prstGeom prst="line">
            <a:avLst/>
          </a:prstGeom>
          <a:ln w="3175">
            <a:solidFill>
              <a:srgbClr val="FCFFFF"/>
            </a:solidFill>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63" name="線"/>
          <p:cNvSpPr/>
          <p:nvPr/>
        </p:nvSpPr>
        <p:spPr>
          <a:xfrm>
            <a:off x="203200" y="495300"/>
            <a:ext cx="647700" cy="2258"/>
          </a:xfrm>
          <a:prstGeom prst="line">
            <a:avLst/>
          </a:prstGeom>
          <a:ln w="3175">
            <a:solidFill>
              <a:srgbClr val="FEFFFF"/>
            </a:solidFill>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64" name="4"/>
          <p:cNvSpPr txBox="1"/>
          <p:nvPr/>
        </p:nvSpPr>
        <p:spPr>
          <a:xfrm>
            <a:off x="9527822" y="9377398"/>
            <a:ext cx="3263901"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570" marR="57570" algn="r">
              <a:buClr>
                <a:srgbClr val="FFFFFF"/>
              </a:buClr>
              <a:buFont typeface="Arial"/>
              <a:defRPr sz="1400">
                <a:latin typeface="+mn-lt"/>
                <a:ea typeface="+mn-ea"/>
                <a:cs typeface="+mn-cs"/>
                <a:sym typeface="Helvetica Neue"/>
              </a:defRPr>
            </a:lvl1pPr>
          </a:lstStyle>
          <a:p>
            <a:pPr/>
            <a:r>
              <a:t>4</a:t>
            </a:r>
          </a:p>
        </p:txBody>
      </p:sp>
      <p:sp>
        <p:nvSpPr>
          <p:cNvPr id="165" name="線"/>
          <p:cNvSpPr/>
          <p:nvPr/>
        </p:nvSpPr>
        <p:spPr>
          <a:xfrm>
            <a:off x="203200" y="495300"/>
            <a:ext cx="647700" cy="2258"/>
          </a:xfrm>
          <a:prstGeom prst="line">
            <a:avLst/>
          </a:prstGeom>
          <a:ln w="3175">
            <a:solidFill>
              <a:srgbClr val="FEFFFF"/>
            </a:solidFill>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66" name="I. Analog (Pad) TPC:   Subject to the gas gain fluctuation in the gas       amplification. Need to spread the avalanche      charge for charge centroid.…"/>
          <p:cNvSpPr txBox="1"/>
          <p:nvPr/>
        </p:nvSpPr>
        <p:spPr>
          <a:xfrm>
            <a:off x="511104" y="2609567"/>
            <a:ext cx="9740901" cy="6329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570" marR="57570" algn="l">
              <a:buClr>
                <a:srgbClr val="FFFFFF"/>
              </a:buClr>
              <a:buFont typeface="Arial"/>
              <a:defRPr sz="2200">
                <a:latin typeface="+mn-lt"/>
                <a:ea typeface="+mn-ea"/>
                <a:cs typeface="+mn-cs"/>
                <a:sym typeface="Helvetica Neue"/>
              </a:defRPr>
            </a:pPr>
            <a:r>
              <a:rPr b="1"/>
              <a:t>I. </a:t>
            </a:r>
            <a:r>
              <a:rPr b="1">
                <a:solidFill>
                  <a:srgbClr val="2E467F"/>
                </a:solidFill>
                <a:uFill>
                  <a:solidFill>
                    <a:srgbClr val="2E467F"/>
                  </a:solidFill>
                </a:uFill>
              </a:rPr>
              <a:t>Analog (Pad) TPC</a:t>
            </a:r>
            <a:r>
              <a:rPr b="1"/>
              <a:t>:  	Subject to the gas gain fluctuation in the gas </a:t>
            </a:r>
            <a:br>
              <a:rPr b="1"/>
            </a:br>
            <a:r>
              <a:rPr b="1"/>
              <a:t>					amplification. Need to spread the avalanche</a:t>
            </a:r>
            <a:br>
              <a:rPr b="1"/>
            </a:br>
            <a:r>
              <a:rPr b="1"/>
              <a:t>					charge for charge centroid.</a:t>
            </a:r>
            <a:endParaRPr b="1"/>
          </a:p>
          <a:p>
            <a:pPr lvl="1" marL="57570" marR="57570" algn="l">
              <a:spcBef>
                <a:spcPts val="900"/>
              </a:spcBef>
              <a:defRPr sz="2200">
                <a:latin typeface="+mn-lt"/>
                <a:ea typeface="+mn-ea"/>
                <a:cs typeface="+mn-cs"/>
                <a:sym typeface="Helvetica Neue"/>
              </a:defRPr>
            </a:pPr>
            <a:r>
              <a:rPr b="1"/>
              <a:t>(1) Multi layer GEM with the standard pad (~1x5mm</a:t>
            </a:r>
            <a:r>
              <a:rPr b="1" baseline="31999"/>
              <a:t>2</a:t>
            </a:r>
            <a:r>
              <a:rPr b="1"/>
              <a:t>) readout : </a:t>
            </a:r>
            <a:br>
              <a:rPr b="1"/>
            </a:br>
            <a:r>
              <a:rPr b="1"/>
              <a:t>				(charge spread by diffusion)</a:t>
            </a:r>
            <a:endParaRPr b="1"/>
          </a:p>
          <a:p>
            <a:pPr lvl="5" marL="57570" marR="57570" algn="l">
              <a:defRPr sz="2200">
                <a:latin typeface="+mn-lt"/>
                <a:ea typeface="+mn-ea"/>
                <a:cs typeface="+mn-cs"/>
                <a:sym typeface="Helvetica Neue"/>
              </a:defRPr>
            </a:pPr>
            <a:r>
              <a:rPr b="1">
                <a:solidFill>
                  <a:srgbClr val="FF2C79"/>
                </a:solidFill>
                <a:uFill>
                  <a:solidFill>
                    <a:srgbClr val="FF2C79"/>
                  </a:solidFill>
                </a:uFill>
              </a:rPr>
              <a:t>Asian (KEK-Saga-Tsinghua) Module</a:t>
            </a:r>
            <a:r>
              <a:rPr b="1"/>
              <a:t>, DESY module</a:t>
            </a:r>
            <a:r>
              <a:rPr b="1"/>
              <a:t>  </a:t>
            </a:r>
            <a:endParaRPr b="1"/>
          </a:p>
          <a:p>
            <a:pPr lvl="1" marL="57570" marR="57570" algn="l">
              <a:spcBef>
                <a:spcPts val="1600"/>
              </a:spcBef>
              <a:defRPr sz="2200">
                <a:latin typeface="+mn-lt"/>
                <a:ea typeface="+mn-ea"/>
                <a:cs typeface="+mn-cs"/>
                <a:sym typeface="Helvetica Neue"/>
              </a:defRPr>
            </a:pPr>
            <a:r>
              <a:rPr b="1"/>
              <a:t>(2) Micromrgas with the resistive-anode  (pad: ~3x7mm</a:t>
            </a:r>
            <a:r>
              <a:rPr b="1" baseline="31999"/>
              <a:t>2</a:t>
            </a:r>
            <a:r>
              <a:rPr b="1"/>
              <a:t>) readout :</a:t>
            </a:r>
            <a:endParaRPr b="1" u="sng"/>
          </a:p>
          <a:p>
            <a:pPr lvl="5" marL="57570" marR="57570" algn="l">
              <a:defRPr sz="2200">
                <a:latin typeface="+mn-lt"/>
                <a:ea typeface="+mn-ea"/>
                <a:cs typeface="+mn-cs"/>
                <a:sym typeface="Helvetica Neue"/>
              </a:defRPr>
            </a:pPr>
            <a:r>
              <a:rPr b="1">
                <a:solidFill>
                  <a:srgbClr val="FF2C79"/>
                </a:solidFill>
                <a:uFill>
                  <a:solidFill>
                    <a:srgbClr val="FF2C79"/>
                  </a:solidFill>
                </a:uFill>
              </a:rPr>
              <a:t>Saclay-Carleton Module</a:t>
            </a:r>
          </a:p>
          <a:p>
            <a:pPr marL="57570" marR="57570" algn="l">
              <a:spcBef>
                <a:spcPts val="2500"/>
              </a:spcBef>
              <a:buClr>
                <a:srgbClr val="FFFFFF"/>
              </a:buClr>
              <a:buFont typeface="Arial"/>
              <a:defRPr sz="2200">
                <a:latin typeface="+mn-lt"/>
                <a:ea typeface="+mn-ea"/>
                <a:cs typeface="+mn-cs"/>
                <a:sym typeface="Helvetica Neue"/>
              </a:defRPr>
            </a:pPr>
            <a:r>
              <a:rPr b="1"/>
              <a:t>II. </a:t>
            </a:r>
            <a:r>
              <a:rPr b="1">
                <a:solidFill>
                  <a:srgbClr val="2E467F"/>
                </a:solidFill>
                <a:uFill>
                  <a:solidFill>
                    <a:srgbClr val="2E467F"/>
                  </a:solidFill>
                </a:uFill>
              </a:rPr>
              <a:t>Digital (Pixel) TPC</a:t>
            </a:r>
            <a:r>
              <a:rPr b="1"/>
              <a:t>:	Free from the gas gain fluctuation. Expect </a:t>
            </a:r>
            <a:br>
              <a:rPr b="1"/>
            </a:br>
            <a:r>
              <a:rPr b="1"/>
              <a:t>					20-30% improvement of position resolution </a:t>
            </a:r>
            <a:br>
              <a:rPr b="1"/>
            </a:br>
            <a:r>
              <a:rPr b="1"/>
              <a:t>					in the case of digital readout. </a:t>
            </a:r>
            <a:br>
              <a:rPr b="1"/>
            </a:br>
            <a:r>
              <a:rPr b="1"/>
              <a:t>					No angular pad effect.</a:t>
            </a:r>
            <a:endParaRPr b="1"/>
          </a:p>
          <a:p>
            <a:pPr marL="57570" marR="57570" algn="l">
              <a:buClr>
                <a:srgbClr val="FFFFFF"/>
              </a:buClr>
              <a:buFont typeface="Arial"/>
              <a:defRPr b="1" sz="2200">
                <a:latin typeface="+mn-lt"/>
                <a:ea typeface="+mn-ea"/>
                <a:cs typeface="+mn-cs"/>
                <a:sym typeface="Helvetica Neue"/>
              </a:defRPr>
            </a:pPr>
            <a:r>
              <a:t>					</a:t>
            </a:r>
            <a:r>
              <a:t>Theoretically the best but not yet ready for full </a:t>
            </a:r>
            <a:br/>
            <a:r>
              <a:t>					implementation of a module.</a:t>
            </a:r>
          </a:p>
          <a:p>
            <a:pPr lvl="1" marL="57570" marR="57570" algn="l">
              <a:spcBef>
                <a:spcPts val="900"/>
              </a:spcBef>
              <a:defRPr b="1" sz="2200">
                <a:latin typeface="+mn-lt"/>
                <a:ea typeface="+mn-ea"/>
                <a:cs typeface="+mn-cs"/>
                <a:sym typeface="Helvetica Neue"/>
              </a:defRPr>
            </a:pPr>
            <a:r>
              <a:t>(3) InGrid Micromegas mesh on Timepix chips (pixel: ~50x50μm</a:t>
            </a:r>
            <a:r>
              <a:rPr baseline="31999"/>
              <a:t>2</a:t>
            </a:r>
            <a:r>
              <a:t>)</a:t>
            </a:r>
          </a:p>
          <a:p>
            <a:pPr lvl="5" marL="57570" marR="57570" algn="l">
              <a:defRPr b="1" sz="2200">
                <a:latin typeface="+mn-lt"/>
                <a:ea typeface="+mn-ea"/>
                <a:cs typeface="+mn-cs"/>
                <a:sym typeface="Helvetica Neue"/>
              </a:defRPr>
            </a:pPr>
            <a:r>
              <a:rPr>
                <a:solidFill>
                  <a:srgbClr val="FF2C79"/>
                </a:solidFill>
                <a:uFill>
                  <a:solidFill>
                    <a:srgbClr val="FF2C79"/>
                  </a:solidFill>
                </a:uFill>
              </a:rPr>
              <a:t>NIKHEF-Saclay Module</a:t>
            </a:r>
            <a:r>
              <a:t>,  Bonn-module		</a:t>
            </a:r>
          </a:p>
        </p:txBody>
      </p:sp>
      <p:sp>
        <p:nvSpPr>
          <p:cNvPr id="167" name="線"/>
          <p:cNvSpPr/>
          <p:nvPr/>
        </p:nvSpPr>
        <p:spPr>
          <a:xfrm>
            <a:off x="203200" y="495300"/>
            <a:ext cx="647700" cy="2258"/>
          </a:xfrm>
          <a:prstGeom prst="line">
            <a:avLst/>
          </a:prstGeom>
          <a:ln w="3175">
            <a:solidFill>
              <a:srgbClr val="FEFFFF"/>
            </a:solidFill>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68" name="After the initial stage of R&amp;D with many small TPC prototypes, we are left with three options of MPGD TPC readout technologies for ILC, being tested at the Large prototype  (LP) TPC at DESY."/>
          <p:cNvSpPr txBox="1"/>
          <p:nvPr/>
        </p:nvSpPr>
        <p:spPr>
          <a:xfrm>
            <a:off x="1036884" y="1293102"/>
            <a:ext cx="10922001" cy="11221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7570" marR="57570" algn="just">
              <a:buClr>
                <a:srgbClr val="FFFFFF"/>
              </a:buClr>
              <a:buFont typeface="Arial"/>
              <a:defRPr b="1" sz="2200">
                <a:latin typeface="+mn-lt"/>
                <a:ea typeface="+mn-ea"/>
                <a:cs typeface="+mn-cs"/>
                <a:sym typeface="Helvetica Neue"/>
              </a:defRPr>
            </a:pPr>
            <a:r>
              <a:t>After the initial stage of R&amp;D with many small TPC prototypes, we are left with </a:t>
            </a:r>
            <a:r>
              <a:rPr>
                <a:solidFill>
                  <a:srgbClr val="FF2C79"/>
                </a:solidFill>
              </a:rPr>
              <a:t>three options</a:t>
            </a:r>
            <a:r>
              <a:t> of MPGD TPC readout technologies for ILC, being tested at the Large prototype  (LP) TPC at DESY. </a:t>
            </a:r>
          </a:p>
        </p:txBody>
      </p:sp>
      <p:sp>
        <p:nvSpPr>
          <p:cNvPr id="169" name="線"/>
          <p:cNvSpPr/>
          <p:nvPr/>
        </p:nvSpPr>
        <p:spPr>
          <a:xfrm>
            <a:off x="203200" y="495300"/>
            <a:ext cx="2258" cy="647700"/>
          </a:xfrm>
          <a:prstGeom prst="line">
            <a:avLst/>
          </a:prstGeom>
          <a:ln w="3175">
            <a:solidFill>
              <a:srgbClr val="FDFFFF"/>
            </a:solidFill>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70" name="MPGD Options"/>
          <p:cNvSpPr txBox="1"/>
          <p:nvPr>
            <p:ph type="title"/>
          </p:nvPr>
        </p:nvSpPr>
        <p:spPr>
          <a:xfrm>
            <a:off x="1689100" y="-50800"/>
            <a:ext cx="9055100" cy="1257300"/>
          </a:xfrm>
          <a:prstGeom prst="rect">
            <a:avLst/>
          </a:prstGeom>
          <a:effectLst>
            <a:outerShdw sx="100000" sy="100000" kx="0" ky="0" algn="b" rotWithShape="0" blurRad="50800" dist="38100" dir="2700000">
              <a:srgbClr val="7C7B80">
                <a:alpha val="43000"/>
              </a:srgbClr>
            </a:outerShdw>
          </a:effectLst>
        </p:spPr>
        <p:txBody>
          <a:bodyPr/>
          <a:lstStyle>
            <a:lvl1pPr>
              <a:defRPr sz="6400"/>
            </a:lvl1pPr>
          </a:lstStyle>
          <a:p>
            <a:pPr/>
            <a:r>
              <a:t>MPGD Options</a:t>
            </a:r>
          </a:p>
        </p:txBody>
      </p:sp>
      <p:pic>
        <p:nvPicPr>
          <p:cNvPr id="171" name="image16.jpg" descr="image16.jpg"/>
          <p:cNvPicPr>
            <a:picLocks noChangeAspect="0"/>
          </p:cNvPicPr>
          <p:nvPr/>
        </p:nvPicPr>
        <p:blipFill>
          <a:blip r:embed="rId2">
            <a:extLst/>
          </a:blip>
          <a:srcRect l="15920" t="8301" r="6412" b="9611"/>
          <a:stretch>
            <a:fillRect/>
          </a:stretch>
        </p:blipFill>
        <p:spPr>
          <a:xfrm>
            <a:off x="10431251" y="5473135"/>
            <a:ext cx="2146301" cy="1701801"/>
          </a:xfrm>
          <a:prstGeom prst="rect">
            <a:avLst/>
          </a:prstGeom>
          <a:ln w="12700"/>
        </p:spPr>
      </p:pic>
      <p:pic>
        <p:nvPicPr>
          <p:cNvPr id="172" name="image.png" descr="image.png"/>
          <p:cNvPicPr>
            <a:picLocks noChangeAspect="0"/>
          </p:cNvPicPr>
          <p:nvPr/>
        </p:nvPicPr>
        <p:blipFill>
          <a:blip r:embed="rId3">
            <a:extLst/>
          </a:blip>
          <a:stretch>
            <a:fillRect/>
          </a:stretch>
        </p:blipFill>
        <p:spPr>
          <a:xfrm>
            <a:off x="10424724" y="3338124"/>
            <a:ext cx="2146301" cy="1435101"/>
          </a:xfrm>
          <a:prstGeom prst="rect">
            <a:avLst/>
          </a:prstGeom>
          <a:ln w="12700">
            <a:miter lim="400000"/>
          </a:ln>
          <a:effectLst>
            <a:outerShdw sx="100000" sy="100000" kx="0" ky="0" algn="b" rotWithShape="0" blurRad="50800" dist="38100" dir="2700000">
              <a:srgbClr val="929292">
                <a:alpha val="39999"/>
              </a:srgbClr>
            </a:outerShdw>
          </a:effectLst>
        </p:spPr>
      </p:pic>
      <p:pic>
        <p:nvPicPr>
          <p:cNvPr id="173" name="droppedImage.pdf" descr="droppedImage.pdf"/>
          <p:cNvPicPr>
            <a:picLocks noChangeAspect="1"/>
          </p:cNvPicPr>
          <p:nvPr/>
        </p:nvPicPr>
        <p:blipFill>
          <a:blip r:embed="rId4">
            <a:extLst/>
          </a:blip>
          <a:srcRect l="24561" t="19590" r="19298" b="22514"/>
          <a:stretch>
            <a:fillRect/>
          </a:stretch>
        </p:blipFill>
        <p:spPr>
          <a:xfrm>
            <a:off x="10414000" y="7740650"/>
            <a:ext cx="2167467" cy="1676400"/>
          </a:xfrm>
          <a:prstGeom prst="rect">
            <a:avLst/>
          </a:prstGeom>
          <a:ln w="12700">
            <a:miter lim="400000"/>
          </a:ln>
        </p:spPr>
      </p:pic>
      <p:sp>
        <p:nvSpPr>
          <p:cNvPr id="174" name="Asian GEM module"/>
          <p:cNvSpPr txBox="1"/>
          <p:nvPr/>
        </p:nvSpPr>
        <p:spPr>
          <a:xfrm>
            <a:off x="10312400" y="2870200"/>
            <a:ext cx="2374900" cy="38707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000000"/>
              </a:buClr>
              <a:buFont typeface="Arial"/>
              <a:defRPr b="1" i="1" sz="1800">
                <a:uFill>
                  <a:solidFill>
                    <a:srgbClr val="000000"/>
                  </a:solidFill>
                </a:uFill>
                <a:latin typeface="+mn-lt"/>
                <a:ea typeface="+mn-ea"/>
                <a:cs typeface="+mn-cs"/>
                <a:sym typeface="Helvetica Neue"/>
              </a:defRPr>
            </a:lvl1pPr>
          </a:lstStyle>
          <a:p>
            <a:pPr/>
            <a:r>
              <a:t>Asian GEM module</a:t>
            </a:r>
          </a:p>
        </p:txBody>
      </p:sp>
      <p:sp>
        <p:nvSpPr>
          <p:cNvPr id="175" name="MM (resistive anode)"/>
          <p:cNvSpPr txBox="1"/>
          <p:nvPr/>
        </p:nvSpPr>
        <p:spPr>
          <a:xfrm>
            <a:off x="10274300" y="5105400"/>
            <a:ext cx="2463800" cy="38707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000000"/>
              </a:buClr>
              <a:buFont typeface="Arial"/>
              <a:defRPr b="1" i="1" sz="1800">
                <a:uFill>
                  <a:solidFill>
                    <a:srgbClr val="000000"/>
                  </a:solidFill>
                </a:uFill>
                <a:latin typeface="+mn-lt"/>
                <a:ea typeface="+mn-ea"/>
                <a:cs typeface="+mn-cs"/>
                <a:sym typeface="Helvetica Neue"/>
              </a:defRPr>
            </a:lvl1pPr>
          </a:lstStyle>
          <a:p>
            <a:pPr/>
            <a:r>
              <a:t>MM (resistive anode)</a:t>
            </a:r>
          </a:p>
        </p:txBody>
      </p:sp>
      <p:sp>
        <p:nvSpPr>
          <p:cNvPr id="176" name="InGrid+Timepix"/>
          <p:cNvSpPr txBox="1"/>
          <p:nvPr/>
        </p:nvSpPr>
        <p:spPr>
          <a:xfrm>
            <a:off x="10274300" y="7378700"/>
            <a:ext cx="2463800" cy="38707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buClr>
                <a:srgbClr val="000000"/>
              </a:buClr>
              <a:buFont typeface="Arial"/>
              <a:defRPr b="1" i="1" sz="1800">
                <a:uFill>
                  <a:solidFill>
                    <a:srgbClr val="000000"/>
                  </a:solidFill>
                </a:uFill>
                <a:latin typeface="+mn-lt"/>
                <a:ea typeface="+mn-ea"/>
                <a:cs typeface="+mn-cs"/>
                <a:sym typeface="Helvetica Neue"/>
              </a:defRPr>
            </a:lvl1pPr>
          </a:lstStyle>
          <a:p>
            <a:pPr/>
            <a:r>
              <a:t>InGrid+Timepix</a:t>
            </a:r>
          </a:p>
        </p:txBody>
      </p:sp>
      <p:sp>
        <p:nvSpPr>
          <p:cNvPr id="177" name="→ being tested in Large Prototype at DESY"/>
          <p:cNvSpPr txBox="1"/>
          <p:nvPr/>
        </p:nvSpPr>
        <p:spPr>
          <a:xfrm>
            <a:off x="3530600" y="9118600"/>
            <a:ext cx="6527800" cy="4699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buClr>
                <a:srgbClr val="FFFFFF"/>
              </a:buClr>
              <a:buFont typeface="Arial"/>
              <a:defRPr sz="2400">
                <a:uFill>
                  <a:solidFill>
                    <a:srgbClr val="000000"/>
                  </a:solidFill>
                </a:uFill>
                <a:latin typeface="+mn-lt"/>
                <a:ea typeface="+mn-ea"/>
                <a:cs typeface="+mn-cs"/>
                <a:sym typeface="Helvetica Neue"/>
              </a:defRPr>
            </a:pPr>
            <a:r>
              <a:t>→ being tested in</a:t>
            </a:r>
            <a:r>
              <a:rPr b="1" i="1">
                <a:solidFill>
                  <a:srgbClr val="FF2C79"/>
                </a:solidFill>
                <a:uFill>
                  <a:solidFill>
                    <a:srgbClr val="FF2C79"/>
                  </a:solidFill>
                </a:uFill>
              </a:rPr>
              <a:t> L</a:t>
            </a:r>
            <a:r>
              <a:rPr b="1" i="1"/>
              <a:t>arge </a:t>
            </a:r>
            <a:r>
              <a:rPr b="1" i="1">
                <a:solidFill>
                  <a:srgbClr val="FF2C79"/>
                </a:solidFill>
                <a:uFill>
                  <a:solidFill>
                    <a:srgbClr val="FF2C79"/>
                  </a:solidFill>
                </a:uFill>
              </a:rPr>
              <a:t>P</a:t>
            </a:r>
            <a:r>
              <a:rPr b="1" i="1"/>
              <a:t>rototype</a:t>
            </a:r>
            <a:r>
              <a:t> at DESY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png" descr="image.png"/>
          <p:cNvPicPr>
            <a:picLocks noChangeAspect="0"/>
          </p:cNvPicPr>
          <p:nvPr/>
        </p:nvPicPr>
        <p:blipFill>
          <a:blip r:embed="rId2">
            <a:extLst/>
          </a:blip>
          <a:stretch>
            <a:fillRect/>
          </a:stretch>
        </p:blipFill>
        <p:spPr>
          <a:xfrm>
            <a:off x="1158240" y="1257582"/>
            <a:ext cx="11049001" cy="7708901"/>
          </a:xfrm>
          <a:prstGeom prst="rect">
            <a:avLst/>
          </a:prstGeom>
          <a:ln w="25400"/>
        </p:spPr>
      </p:pic>
      <p:sp>
        <p:nvSpPr>
          <p:cNvPr id="180" name="スライド番号"/>
          <p:cNvSpPr txBox="1"/>
          <p:nvPr>
            <p:ph type="sldNum" sz="quarter" idx="2"/>
          </p:nvPr>
        </p:nvSpPr>
        <p:spPr>
          <a:xfrm>
            <a:off x="12572949" y="9201200"/>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jpg" descr="image.jpg"/>
          <p:cNvPicPr>
            <a:picLocks noChangeAspect="0"/>
          </p:cNvPicPr>
          <p:nvPr/>
        </p:nvPicPr>
        <p:blipFill>
          <a:blip r:embed="rId2">
            <a:extLst/>
          </a:blip>
          <a:stretch>
            <a:fillRect/>
          </a:stretch>
        </p:blipFill>
        <p:spPr>
          <a:xfrm>
            <a:off x="4189588" y="3272649"/>
            <a:ext cx="4511042" cy="3404730"/>
          </a:xfrm>
          <a:prstGeom prst="rect">
            <a:avLst/>
          </a:prstGeom>
          <a:ln w="12700">
            <a:miter lim="400000"/>
          </a:ln>
          <a:effectLst>
            <a:outerShdw sx="100000" sy="100000" kx="0" ky="0" algn="b" rotWithShape="0" blurRad="50800" dist="38100" dir="2700000">
              <a:srgbClr val="929292">
                <a:alpha val="43000"/>
              </a:srgbClr>
            </a:outerShdw>
          </a:effectLst>
        </p:spPr>
      </p:pic>
      <p:sp>
        <p:nvSpPr>
          <p:cNvPr id="183" name="Large Prototype Test Beam Facility at DESY LC TPC Collaboration"/>
          <p:cNvSpPr txBox="1"/>
          <p:nvPr/>
        </p:nvSpPr>
        <p:spPr>
          <a:xfrm>
            <a:off x="1422682" y="369083"/>
            <a:ext cx="9410701" cy="1043786"/>
          </a:xfrm>
          <a:prstGeom prst="rect">
            <a:avLst/>
          </a:prstGeom>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570" marR="57570">
              <a:buClr>
                <a:srgbClr val="FFFFFF"/>
              </a:buClr>
              <a:buFont typeface="Arial"/>
              <a:defRPr b="1">
                <a:latin typeface="+mn-lt"/>
                <a:ea typeface="+mn-ea"/>
                <a:cs typeface="+mn-cs"/>
                <a:sym typeface="Helvetica Neue"/>
              </a:defRPr>
            </a:pPr>
            <a:r>
              <a:rPr sz="3400">
                <a:solidFill>
                  <a:srgbClr val="FF2C79"/>
                </a:solidFill>
              </a:rPr>
              <a:t>L</a:t>
            </a:r>
            <a:r>
              <a:rPr sz="3400"/>
              <a:t>arge </a:t>
            </a:r>
            <a:r>
              <a:rPr sz="3400">
                <a:solidFill>
                  <a:srgbClr val="FF2C79"/>
                </a:solidFill>
              </a:rPr>
              <a:t>P</a:t>
            </a:r>
            <a:r>
              <a:rPr sz="3400"/>
              <a:t>rototype Test Beam Facility at DESY</a:t>
            </a:r>
            <a:br>
              <a:rPr sz="2800">
                <a:solidFill>
                  <a:srgbClr val="FFFDA9"/>
                </a:solidFill>
                <a:uFill>
                  <a:solidFill>
                    <a:srgbClr val="FFFDA9"/>
                  </a:solidFill>
                </a:uFill>
              </a:rPr>
            </a:br>
            <a:r>
              <a:rPr sz="2800"/>
              <a:t>LC TPC Collaboration</a:t>
            </a:r>
          </a:p>
        </p:txBody>
      </p:sp>
      <p:sp>
        <p:nvSpPr>
          <p:cNvPr id="184" name="Magnet: PCMAG and its upgrade…"/>
          <p:cNvSpPr txBox="1"/>
          <p:nvPr/>
        </p:nvSpPr>
        <p:spPr>
          <a:xfrm>
            <a:off x="7755114" y="1748436"/>
            <a:ext cx="4543922" cy="729970"/>
          </a:xfrm>
          <a:prstGeom prst="rect">
            <a:avLst/>
          </a:prstGeom>
          <a:solidFill>
            <a:srgbClr val="FFFDA3"/>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Magnet: PCMAG and its upgrade</a:t>
            </a:r>
          </a:p>
          <a:p>
            <a:pPr marL="57570" marR="57570">
              <a:buClr>
                <a:srgbClr val="FFFFFF"/>
              </a:buClr>
              <a:buFont typeface="Tahoma"/>
              <a:defRPr b="1">
                <a:latin typeface="+mn-lt"/>
                <a:ea typeface="+mn-ea"/>
                <a:cs typeface="+mn-cs"/>
                <a:sym typeface="Helvetica Neue"/>
              </a:defRPr>
            </a:pPr>
            <a:r>
              <a:rPr sz="1800"/>
              <a:t>(</a:t>
            </a:r>
            <a:r>
              <a:rPr sz="1800">
                <a:solidFill>
                  <a:srgbClr val="FF2C79"/>
                </a:solidFill>
                <a:uFill>
                  <a:solidFill>
                    <a:srgbClr val="FF2C79"/>
                  </a:solidFill>
                </a:uFill>
              </a:rPr>
              <a:t>KEK</a:t>
            </a:r>
            <a:r>
              <a:rPr sz="1800"/>
              <a:t>, EUDET/AIDA/</a:t>
            </a:r>
            <a:r>
              <a:rPr sz="1800">
                <a:uFill>
                  <a:solidFill>
                    <a:srgbClr val="000000"/>
                  </a:solidFill>
                </a:uFill>
              </a:rPr>
              <a:t>DESY</a:t>
            </a:r>
            <a:r>
              <a:rPr sz="1800"/>
              <a:t>, CERN)</a:t>
            </a:r>
          </a:p>
        </p:txBody>
      </p:sp>
      <p:sp>
        <p:nvSpPr>
          <p:cNvPr id="185" name="Field cage &amp;…"/>
          <p:cNvSpPr txBox="1"/>
          <p:nvPr/>
        </p:nvSpPr>
        <p:spPr>
          <a:xfrm>
            <a:off x="713739" y="2459636"/>
            <a:ext cx="2616201" cy="1415770"/>
          </a:xfrm>
          <a:prstGeom prst="rect">
            <a:avLst/>
          </a:prstGeom>
          <a:solidFill>
            <a:srgbClr val="FFFDA3"/>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Field cage &amp; </a:t>
            </a:r>
          </a:p>
          <a:p>
            <a:pPr marL="57570" marR="57570">
              <a:buClr>
                <a:srgbClr val="FFFFFF"/>
              </a:buClr>
              <a:buFont typeface="Tahoma"/>
              <a:defRPr b="1" sz="2200">
                <a:latin typeface="+mn-lt"/>
                <a:ea typeface="+mn-ea"/>
                <a:cs typeface="+mn-cs"/>
                <a:sym typeface="Helvetica Neue"/>
              </a:defRPr>
            </a:pPr>
            <a:r>
              <a:t>Mechanics, Gas system</a:t>
            </a:r>
          </a:p>
          <a:p>
            <a:pPr marL="57570" marR="57570">
              <a:buClr>
                <a:srgbClr val="FFFFFF"/>
              </a:buClr>
              <a:buFont typeface="Tahoma"/>
              <a:defRPr b="1">
                <a:latin typeface="+mn-lt"/>
                <a:ea typeface="+mn-ea"/>
                <a:cs typeface="+mn-cs"/>
                <a:sym typeface="Helvetica Neue"/>
              </a:defRPr>
            </a:pPr>
            <a:r>
              <a:rPr sz="1800"/>
              <a:t>(EUDET/</a:t>
            </a:r>
            <a:r>
              <a:rPr sz="1800">
                <a:uFill>
                  <a:solidFill>
                    <a:srgbClr val="000000"/>
                  </a:solidFill>
                </a:uFill>
              </a:rPr>
              <a:t>DESY</a:t>
            </a:r>
            <a:r>
              <a:rPr sz="1800"/>
              <a:t>) </a:t>
            </a:r>
          </a:p>
        </p:txBody>
      </p:sp>
      <p:sp>
        <p:nvSpPr>
          <p:cNvPr id="186" name="MPGD Detector Modules…"/>
          <p:cNvSpPr txBox="1"/>
          <p:nvPr/>
        </p:nvSpPr>
        <p:spPr>
          <a:xfrm>
            <a:off x="8683695" y="7417293"/>
            <a:ext cx="3937001" cy="1022070"/>
          </a:xfrm>
          <a:prstGeom prst="rect">
            <a:avLst/>
          </a:prstGeom>
          <a:solidFill>
            <a:srgbClr val="C6E6E9"/>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570" marR="57570">
              <a:buClr>
                <a:srgbClr val="FFFFFF"/>
              </a:buClr>
              <a:buFont typeface="Tahoma"/>
              <a:defRPr b="1" i="1" sz="2200">
                <a:solidFill>
                  <a:srgbClr val="2E467F"/>
                </a:solidFill>
                <a:latin typeface="+mn-lt"/>
                <a:ea typeface="+mn-ea"/>
                <a:cs typeface="+mn-cs"/>
                <a:sym typeface="Helvetica Neue"/>
              </a:defRPr>
            </a:pPr>
            <a:r>
              <a:t>MPGD Detector Modules</a:t>
            </a:r>
          </a:p>
          <a:p>
            <a:pPr marL="57570" marR="57570">
              <a:buClr>
                <a:srgbClr val="FFFFFF"/>
              </a:buClr>
              <a:buFont typeface="Tahoma"/>
              <a:defRPr b="1">
                <a:latin typeface="+mn-lt"/>
                <a:ea typeface="+mn-ea"/>
                <a:cs typeface="+mn-cs"/>
                <a:sym typeface="Helvetica Neue"/>
              </a:defRPr>
            </a:pPr>
            <a:r>
              <a:rPr sz="1800"/>
              <a:t>(</a:t>
            </a:r>
            <a:r>
              <a:rPr sz="1800">
                <a:uFill>
                  <a:solidFill>
                    <a:srgbClr val="000000"/>
                  </a:solidFill>
                </a:uFill>
              </a:rPr>
              <a:t>DESY</a:t>
            </a:r>
            <a:r>
              <a:rPr sz="1800"/>
              <a:t>, </a:t>
            </a:r>
            <a:r>
              <a:rPr sz="1800">
                <a:solidFill>
                  <a:srgbClr val="FF2C79"/>
                </a:solidFill>
                <a:uFill>
                  <a:solidFill>
                    <a:srgbClr val="FF2C79"/>
                  </a:solidFill>
                </a:uFill>
              </a:rPr>
              <a:t>KEK</a:t>
            </a:r>
            <a:r>
              <a:rPr sz="1800"/>
              <a:t>/Tsinghua, </a:t>
            </a:r>
            <a:endParaRPr sz="1800"/>
          </a:p>
          <a:p>
            <a:pPr marL="57570" marR="57570">
              <a:buClr>
                <a:srgbClr val="FFFFFF"/>
              </a:buClr>
              <a:buFont typeface="Tahoma"/>
              <a:defRPr b="1" sz="1800">
                <a:latin typeface="+mn-lt"/>
                <a:ea typeface="+mn-ea"/>
                <a:cs typeface="+mn-cs"/>
                <a:sym typeface="Helvetica Neue"/>
              </a:defRPr>
            </a:pPr>
            <a:r>
              <a:rPr>
                <a:solidFill>
                  <a:srgbClr val="FF2C79"/>
                </a:solidFill>
              </a:rPr>
              <a:t>Saclay</a:t>
            </a:r>
            <a:r>
              <a:t>/NIKHEF, Bonn)</a:t>
            </a:r>
          </a:p>
        </p:txBody>
      </p:sp>
      <p:sp>
        <p:nvSpPr>
          <p:cNvPr id="187" name="Endplate…"/>
          <p:cNvSpPr txBox="1"/>
          <p:nvPr/>
        </p:nvSpPr>
        <p:spPr>
          <a:xfrm>
            <a:off x="10278281" y="2983441"/>
            <a:ext cx="1351219" cy="729970"/>
          </a:xfrm>
          <a:prstGeom prst="rect">
            <a:avLst/>
          </a:prstGeom>
          <a:solidFill>
            <a:srgbClr val="FFFDA3"/>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Endplate</a:t>
            </a:r>
          </a:p>
          <a:p>
            <a:pPr marL="57570" marR="57570">
              <a:buClr>
                <a:srgbClr val="FFFFFF"/>
              </a:buClr>
              <a:buFont typeface="Tahoma"/>
              <a:defRPr b="1">
                <a:latin typeface="+mn-lt"/>
                <a:ea typeface="+mn-ea"/>
                <a:cs typeface="+mn-cs"/>
                <a:sym typeface="Helvetica Neue"/>
              </a:defRPr>
            </a:pPr>
            <a:r>
              <a:rPr sz="1800"/>
              <a:t>(Cornell) </a:t>
            </a:r>
          </a:p>
        </p:txBody>
      </p:sp>
      <p:sp>
        <p:nvSpPr>
          <p:cNvPr id="188" name="Test beam &amp; Facility…"/>
          <p:cNvSpPr txBox="1"/>
          <p:nvPr/>
        </p:nvSpPr>
        <p:spPr>
          <a:xfrm>
            <a:off x="4530231" y="5815541"/>
            <a:ext cx="4165601" cy="729970"/>
          </a:xfrm>
          <a:prstGeom prst="rect">
            <a:avLst/>
          </a:prstGeom>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772" marR="57772">
              <a:buClr>
                <a:srgbClr val="FFFFFF"/>
              </a:buClr>
              <a:buFont typeface="Tahoma"/>
              <a:defRPr b="1">
                <a:solidFill>
                  <a:srgbClr val="FFFB00"/>
                </a:solidFill>
                <a:latin typeface="+mn-lt"/>
                <a:ea typeface="+mn-ea"/>
                <a:cs typeface="+mn-cs"/>
                <a:sym typeface="Helvetica Neue"/>
              </a:defRPr>
            </a:pPr>
            <a:r>
              <a:rPr sz="2200"/>
              <a:t>Test beam &amp; Facility</a:t>
            </a:r>
            <a:r>
              <a:rPr sz="2200" u="sng"/>
              <a:t> </a:t>
            </a:r>
            <a:endParaRPr sz="2200" u="sng"/>
          </a:p>
          <a:p>
            <a:pPr marL="57772" marR="57772">
              <a:buClr>
                <a:srgbClr val="FFFFFF"/>
              </a:buClr>
              <a:buFont typeface="Tahoma"/>
              <a:defRPr b="1">
                <a:solidFill>
                  <a:srgbClr val="FFFB00"/>
                </a:solidFill>
                <a:latin typeface="+mn-lt"/>
                <a:ea typeface="+mn-ea"/>
                <a:cs typeface="+mn-cs"/>
                <a:sym typeface="Helvetica Neue"/>
              </a:defRPr>
            </a:pPr>
            <a:r>
              <a:rPr sz="1800"/>
              <a:t>(@DESY-T24-1 since 2008)</a:t>
            </a:r>
          </a:p>
        </p:txBody>
      </p:sp>
      <p:sp>
        <p:nvSpPr>
          <p:cNvPr id="189" name="Cosmic trigger…"/>
          <p:cNvSpPr txBox="1"/>
          <p:nvPr/>
        </p:nvSpPr>
        <p:spPr>
          <a:xfrm>
            <a:off x="9674424" y="6216578"/>
            <a:ext cx="2152538" cy="729970"/>
          </a:xfrm>
          <a:prstGeom prst="rect">
            <a:avLst/>
          </a:prstGeom>
          <a:solidFill>
            <a:srgbClr val="FFFDA3"/>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Cosmic trigger</a:t>
            </a:r>
          </a:p>
          <a:p>
            <a:pPr marL="57570" marR="57570">
              <a:buClr>
                <a:srgbClr val="FFFFFF"/>
              </a:buClr>
              <a:buFont typeface="Tahoma"/>
              <a:defRPr b="1">
                <a:latin typeface="+mn-lt"/>
                <a:ea typeface="+mn-ea"/>
                <a:cs typeface="+mn-cs"/>
                <a:sym typeface="Helvetica Neue"/>
              </a:defRPr>
            </a:pPr>
            <a:r>
              <a:rPr sz="1800"/>
              <a:t>(</a:t>
            </a:r>
            <a:r>
              <a:rPr sz="1800">
                <a:solidFill>
                  <a:srgbClr val="FF2C79"/>
                </a:solidFill>
              </a:rPr>
              <a:t>Saclay</a:t>
            </a:r>
            <a:r>
              <a:rPr sz="1800"/>
              <a:t>,</a:t>
            </a:r>
            <a:r>
              <a:rPr sz="1800">
                <a:solidFill>
                  <a:srgbClr val="FF2C79"/>
                </a:solidFill>
                <a:uFill>
                  <a:solidFill>
                    <a:srgbClr val="FF2C79"/>
                  </a:solidFill>
                </a:uFill>
              </a:rPr>
              <a:t>KEK</a:t>
            </a:r>
            <a:r>
              <a:rPr sz="1800"/>
              <a:t> )</a:t>
            </a:r>
          </a:p>
        </p:txBody>
      </p:sp>
      <p:sp>
        <p:nvSpPr>
          <p:cNvPr id="190" name="Two types of Readout Electronics…"/>
          <p:cNvSpPr txBox="1"/>
          <p:nvPr/>
        </p:nvSpPr>
        <p:spPr>
          <a:xfrm>
            <a:off x="715274" y="7639825"/>
            <a:ext cx="5003801" cy="729970"/>
          </a:xfrm>
          <a:prstGeom prst="rect">
            <a:avLst/>
          </a:prstGeom>
          <a:solidFill>
            <a:srgbClr val="C6E6E9"/>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Two types of </a:t>
            </a:r>
            <a:r>
              <a:rPr i="1">
                <a:solidFill>
                  <a:srgbClr val="2E467F"/>
                </a:solidFill>
              </a:rPr>
              <a:t>Readout Electronics</a:t>
            </a:r>
          </a:p>
          <a:p>
            <a:pPr marL="57570" marR="57570">
              <a:buClr>
                <a:srgbClr val="FFFFFF"/>
              </a:buClr>
              <a:buFont typeface="Tahoma"/>
              <a:defRPr b="1">
                <a:latin typeface="+mn-lt"/>
                <a:ea typeface="+mn-ea"/>
                <a:cs typeface="+mn-cs"/>
                <a:sym typeface="Helvetica Neue"/>
              </a:defRPr>
            </a:pPr>
            <a:r>
              <a:rPr sz="1800"/>
              <a:t>(EUDET/AIDA /Lund/</a:t>
            </a:r>
            <a:r>
              <a:rPr sz="1800">
                <a:uFill>
                  <a:solidFill>
                    <a:srgbClr val="000000"/>
                  </a:solidFill>
                </a:uFill>
              </a:rPr>
              <a:t>DESY</a:t>
            </a:r>
            <a:r>
              <a:rPr sz="1800"/>
              <a:t>, </a:t>
            </a:r>
            <a:r>
              <a:rPr sz="1800">
                <a:solidFill>
                  <a:srgbClr val="FF2C79"/>
                </a:solidFill>
                <a:uFill>
                  <a:solidFill>
                    <a:srgbClr val="FF2C79"/>
                  </a:solidFill>
                </a:uFill>
              </a:rPr>
              <a:t>KEK</a:t>
            </a:r>
            <a:r>
              <a:rPr sz="1800"/>
              <a:t>, </a:t>
            </a:r>
            <a:r>
              <a:rPr sz="1800">
                <a:solidFill>
                  <a:srgbClr val="FF2C79"/>
                </a:solidFill>
              </a:rPr>
              <a:t>Saclay</a:t>
            </a:r>
            <a:r>
              <a:rPr sz="1800"/>
              <a:t>)</a:t>
            </a:r>
          </a:p>
        </p:txBody>
      </p:sp>
      <p:sp>
        <p:nvSpPr>
          <p:cNvPr id="191" name="DAQ &amp; Monitoring…"/>
          <p:cNvSpPr txBox="1"/>
          <p:nvPr/>
        </p:nvSpPr>
        <p:spPr>
          <a:xfrm>
            <a:off x="651833" y="4559369"/>
            <a:ext cx="2582534" cy="729970"/>
          </a:xfrm>
          <a:prstGeom prst="rect">
            <a:avLst/>
          </a:prstGeom>
          <a:solidFill>
            <a:srgbClr val="FFFDA3"/>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DAQ &amp; Monitoring</a:t>
            </a:r>
          </a:p>
          <a:p>
            <a:pPr marL="57570" marR="57570">
              <a:buClr>
                <a:srgbClr val="FFFFFF"/>
              </a:buClr>
              <a:buFont typeface="Tahoma"/>
              <a:defRPr b="1">
                <a:latin typeface="+mn-lt"/>
                <a:ea typeface="+mn-ea"/>
                <a:cs typeface="+mn-cs"/>
                <a:sym typeface="Helvetica Neue"/>
              </a:defRPr>
            </a:pPr>
            <a:r>
              <a:rPr sz="1800"/>
              <a:t>(EUDET/</a:t>
            </a:r>
            <a:r>
              <a:rPr sz="1800">
                <a:uFill>
                  <a:solidFill>
                    <a:srgbClr val="000000"/>
                  </a:solidFill>
                </a:uFill>
              </a:rPr>
              <a:t>DESY)</a:t>
            </a:r>
          </a:p>
        </p:txBody>
      </p:sp>
      <p:sp>
        <p:nvSpPr>
          <p:cNvPr id="192" name="Common Software Tools…"/>
          <p:cNvSpPr txBox="1"/>
          <p:nvPr/>
        </p:nvSpPr>
        <p:spPr>
          <a:xfrm>
            <a:off x="5011532" y="8661752"/>
            <a:ext cx="3569325" cy="729970"/>
          </a:xfrm>
          <a:prstGeom prst="rect">
            <a:avLst/>
          </a:prstGeom>
          <a:solidFill>
            <a:srgbClr val="C6E6E9"/>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57570" marR="57570">
              <a:buClr>
                <a:srgbClr val="FFFFFF"/>
              </a:buClr>
              <a:buFont typeface="Tahoma"/>
              <a:defRPr b="1" i="1" sz="2200">
                <a:solidFill>
                  <a:srgbClr val="2E467F"/>
                </a:solidFill>
                <a:latin typeface="+mn-lt"/>
                <a:ea typeface="+mn-ea"/>
                <a:cs typeface="+mn-cs"/>
                <a:sym typeface="Helvetica Neue"/>
              </a:defRPr>
            </a:pPr>
            <a:r>
              <a:t>Common Software Tools</a:t>
            </a:r>
          </a:p>
          <a:p>
            <a:pPr marL="57570" marR="57570">
              <a:buClr>
                <a:srgbClr val="FFFFFF"/>
              </a:buClr>
              <a:buFont typeface="Tahoma"/>
              <a:defRPr b="1">
                <a:latin typeface="+mn-lt"/>
                <a:ea typeface="+mn-ea"/>
                <a:cs typeface="+mn-cs"/>
                <a:sym typeface="Helvetica Neue"/>
              </a:defRPr>
            </a:pPr>
            <a:r>
              <a:rPr sz="1800"/>
              <a:t>(EUDET/AIDA , </a:t>
            </a:r>
            <a:r>
              <a:rPr sz="1800">
                <a:uFill>
                  <a:solidFill>
                    <a:srgbClr val="000000"/>
                  </a:solidFill>
                </a:uFill>
              </a:rPr>
              <a:t>DESY</a:t>
            </a:r>
            <a:r>
              <a:rPr sz="1800"/>
              <a:t>, </a:t>
            </a:r>
            <a:r>
              <a:rPr sz="1800">
                <a:solidFill>
                  <a:srgbClr val="FF2C79"/>
                </a:solidFill>
                <a:uFill>
                  <a:solidFill>
                    <a:srgbClr val="FF2C79"/>
                  </a:solidFill>
                </a:uFill>
              </a:rPr>
              <a:t>KEK</a:t>
            </a:r>
            <a:r>
              <a:rPr sz="1800"/>
              <a:t>, etc)</a:t>
            </a:r>
          </a:p>
        </p:txBody>
      </p:sp>
      <p:sp>
        <p:nvSpPr>
          <p:cNvPr id="193" name="線"/>
          <p:cNvSpPr/>
          <p:nvPr/>
        </p:nvSpPr>
        <p:spPr>
          <a:xfrm>
            <a:off x="3357066" y="3437433"/>
            <a:ext cx="780704" cy="278161"/>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94" name="線"/>
          <p:cNvSpPr/>
          <p:nvPr/>
        </p:nvSpPr>
        <p:spPr>
          <a:xfrm>
            <a:off x="3373983" y="5032920"/>
            <a:ext cx="815607" cy="85745"/>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95" name="線"/>
          <p:cNvSpPr/>
          <p:nvPr/>
        </p:nvSpPr>
        <p:spPr>
          <a:xfrm flipV="1">
            <a:off x="3236912" y="6752034"/>
            <a:ext cx="1074887" cy="879873"/>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96" name="線"/>
          <p:cNvSpPr/>
          <p:nvPr/>
        </p:nvSpPr>
        <p:spPr>
          <a:xfrm flipH="1" flipV="1">
            <a:off x="6703218" y="6696819"/>
            <a:ext cx="48321" cy="1993305"/>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97" name="線"/>
          <p:cNvSpPr/>
          <p:nvPr/>
        </p:nvSpPr>
        <p:spPr>
          <a:xfrm flipH="1" flipV="1">
            <a:off x="8589998" y="6677377"/>
            <a:ext cx="735870" cy="732429"/>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98" name="線"/>
          <p:cNvSpPr/>
          <p:nvPr/>
        </p:nvSpPr>
        <p:spPr>
          <a:xfrm flipH="1" flipV="1">
            <a:off x="8617198" y="5859958"/>
            <a:ext cx="1000969" cy="517278"/>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199" name="線"/>
          <p:cNvSpPr/>
          <p:nvPr/>
        </p:nvSpPr>
        <p:spPr>
          <a:xfrm flipH="1">
            <a:off x="8544421" y="3330773"/>
            <a:ext cx="1624410" cy="805806"/>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00" name="線"/>
          <p:cNvSpPr/>
          <p:nvPr/>
        </p:nvSpPr>
        <p:spPr>
          <a:xfrm flipH="1">
            <a:off x="8589998" y="2556470"/>
            <a:ext cx="930885" cy="652962"/>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01" name="Si strip detector…"/>
          <p:cNvSpPr txBox="1"/>
          <p:nvPr/>
        </p:nvSpPr>
        <p:spPr>
          <a:xfrm>
            <a:off x="4000392" y="1726071"/>
            <a:ext cx="2432972" cy="774701"/>
          </a:xfrm>
          <a:prstGeom prst="rect">
            <a:avLst/>
          </a:prstGeom>
          <a:ln w="38100">
            <a:solidFill>
              <a:srgbClr val="FFD300"/>
            </a:solidFill>
            <a:prstDash val="dash"/>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Si strip detector</a:t>
            </a:r>
          </a:p>
          <a:p>
            <a:pPr marL="57570" marR="57570">
              <a:buClr>
                <a:srgbClr val="FFFFFF"/>
              </a:buClr>
              <a:buFont typeface="Tahoma"/>
              <a:defRPr b="1" sz="1800">
                <a:latin typeface="+mn-lt"/>
                <a:ea typeface="+mn-ea"/>
                <a:cs typeface="+mn-cs"/>
                <a:sym typeface="Helvetica Neue"/>
              </a:defRPr>
            </a:pPr>
            <a:r>
              <a:t>(EUDET/SiLC/DESY)</a:t>
            </a:r>
          </a:p>
        </p:txBody>
      </p:sp>
      <p:sp>
        <p:nvSpPr>
          <p:cNvPr id="202" name="Cathode Laser Calib.…"/>
          <p:cNvSpPr txBox="1"/>
          <p:nvPr/>
        </p:nvSpPr>
        <p:spPr>
          <a:xfrm>
            <a:off x="9160086" y="4103298"/>
            <a:ext cx="3479801" cy="729970"/>
          </a:xfrm>
          <a:prstGeom prst="rect">
            <a:avLst/>
          </a:prstGeom>
          <a:solidFill>
            <a:srgbClr val="FFFDA3"/>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Cathode Laser Calib.</a:t>
            </a:r>
          </a:p>
          <a:p>
            <a:pPr marL="57570" marR="57570">
              <a:buClr>
                <a:srgbClr val="FFFFFF"/>
              </a:buClr>
              <a:buFont typeface="Tahoma"/>
              <a:defRPr b="1">
                <a:latin typeface="+mn-lt"/>
                <a:ea typeface="+mn-ea"/>
                <a:cs typeface="+mn-cs"/>
                <a:sym typeface="Helvetica Neue"/>
              </a:defRPr>
            </a:pPr>
            <a:r>
              <a:rPr sz="1800"/>
              <a:t>(Victoria) </a:t>
            </a:r>
          </a:p>
        </p:txBody>
      </p:sp>
      <p:sp>
        <p:nvSpPr>
          <p:cNvPr id="203" name="Beam Trigger…"/>
          <p:cNvSpPr txBox="1"/>
          <p:nvPr/>
        </p:nvSpPr>
        <p:spPr>
          <a:xfrm>
            <a:off x="9097998" y="5064265"/>
            <a:ext cx="3479801" cy="729970"/>
          </a:xfrm>
          <a:prstGeom prst="rect">
            <a:avLst/>
          </a:prstGeom>
          <a:solidFill>
            <a:srgbClr val="FFFDA3"/>
          </a:solidFill>
          <a:ln w="12700">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Beam Trigger</a:t>
            </a:r>
          </a:p>
          <a:p>
            <a:pPr marL="57570" marR="57570">
              <a:buClr>
                <a:srgbClr val="FFFFFF"/>
              </a:buClr>
              <a:buFont typeface="Tahoma"/>
              <a:defRPr b="1">
                <a:latin typeface="+mn-lt"/>
                <a:ea typeface="+mn-ea"/>
                <a:cs typeface="+mn-cs"/>
                <a:sym typeface="Helvetica Neue"/>
              </a:defRPr>
            </a:pPr>
            <a:r>
              <a:rPr sz="1800"/>
              <a:t>(NIKEFH) </a:t>
            </a:r>
          </a:p>
        </p:txBody>
      </p:sp>
      <p:sp>
        <p:nvSpPr>
          <p:cNvPr id="204" name="2PCO2 cooling system…"/>
          <p:cNvSpPr txBox="1"/>
          <p:nvPr/>
        </p:nvSpPr>
        <p:spPr>
          <a:xfrm>
            <a:off x="391454" y="5889413"/>
            <a:ext cx="3238759" cy="774701"/>
          </a:xfrm>
          <a:prstGeom prst="rect">
            <a:avLst/>
          </a:prstGeom>
          <a:ln w="38100">
            <a:solidFill>
              <a:srgbClr val="FFD300"/>
            </a:solidFill>
            <a:prstDash val="dash"/>
            <a:miter lim="400000"/>
          </a:ln>
          <a:effectLst>
            <a:outerShdw sx="100000" sy="100000" kx="0" ky="0" algn="b" rotWithShape="0" blurRad="50800" dist="38100" dir="2700000">
              <a:srgbClr val="929292">
                <a:alpha val="43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57570" marR="57570">
              <a:buClr>
                <a:srgbClr val="FFFFFF"/>
              </a:buClr>
              <a:buFont typeface="Tahoma"/>
              <a:defRPr b="1" sz="2200">
                <a:latin typeface="+mn-lt"/>
                <a:ea typeface="+mn-ea"/>
                <a:cs typeface="+mn-cs"/>
                <a:sym typeface="Helvetica Neue"/>
              </a:defRPr>
            </a:pPr>
            <a:r>
              <a:t>2PCO2 cooling system</a:t>
            </a:r>
          </a:p>
          <a:p>
            <a:pPr marL="57570" marR="57570">
              <a:buClr>
                <a:srgbClr val="FFFFFF"/>
              </a:buClr>
              <a:buFont typeface="Tahoma"/>
              <a:defRPr b="1">
                <a:latin typeface="+mn-lt"/>
                <a:ea typeface="+mn-ea"/>
                <a:cs typeface="+mn-cs"/>
                <a:sym typeface="Helvetica Neue"/>
              </a:defRPr>
            </a:pPr>
            <a:r>
              <a:rPr sz="1800"/>
              <a:t>(</a:t>
            </a:r>
            <a:r>
              <a:rPr sz="1800">
                <a:solidFill>
                  <a:srgbClr val="FF2C79"/>
                </a:solidFill>
                <a:uFill>
                  <a:solidFill>
                    <a:srgbClr val="FF2C79"/>
                  </a:solidFill>
                </a:uFill>
              </a:rPr>
              <a:t>KEK</a:t>
            </a:r>
            <a:r>
              <a:rPr sz="1800"/>
              <a:t>, </a:t>
            </a:r>
            <a:r>
              <a:rPr sz="1800">
                <a:uFill>
                  <a:solidFill>
                    <a:srgbClr val="000000"/>
                  </a:solidFill>
                </a:uFill>
              </a:rPr>
              <a:t>DESY</a:t>
            </a:r>
            <a:r>
              <a:rPr sz="1800"/>
              <a:t>)</a:t>
            </a:r>
          </a:p>
        </p:txBody>
      </p:sp>
      <p:pic>
        <p:nvPicPr>
          <p:cNvPr id="205" name="image.png" descr="image.png"/>
          <p:cNvPicPr>
            <a:picLocks noChangeAspect="0"/>
          </p:cNvPicPr>
          <p:nvPr/>
        </p:nvPicPr>
        <p:blipFill>
          <a:blip r:embed="rId3">
            <a:extLst/>
          </a:blip>
          <a:stretch>
            <a:fillRect/>
          </a:stretch>
        </p:blipFill>
        <p:spPr>
          <a:xfrm>
            <a:off x="3914140" y="6058746"/>
            <a:ext cx="850901" cy="225779"/>
          </a:xfrm>
          <a:prstGeom prst="rect">
            <a:avLst/>
          </a:prstGeom>
          <a:ln w="12700">
            <a:miter lim="400000"/>
          </a:ln>
          <a:effectLst>
            <a:outerShdw sx="100000" sy="100000" kx="0" ky="0" algn="b" rotWithShape="0" blurRad="50800" dist="38100" dir="2700000">
              <a:srgbClr val="929292">
                <a:alpha val="43000"/>
              </a:srgbClr>
            </a:outerShdw>
          </a:effectLst>
        </p:spPr>
      </p:pic>
      <p:sp>
        <p:nvSpPr>
          <p:cNvPr id="206" name="線"/>
          <p:cNvSpPr/>
          <p:nvPr/>
        </p:nvSpPr>
        <p:spPr>
          <a:xfrm flipH="1" flipV="1">
            <a:off x="8600281" y="5131444"/>
            <a:ext cx="518319" cy="272830"/>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07" name="線"/>
          <p:cNvSpPr/>
          <p:nvPr/>
        </p:nvSpPr>
        <p:spPr>
          <a:xfrm flipH="1">
            <a:off x="8638678" y="4533900"/>
            <a:ext cx="472867" cy="76350"/>
          </a:xfrm>
          <a:prstGeom prst="line">
            <a:avLst/>
          </a:prstGeom>
          <a:ln w="381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08" name="線"/>
          <p:cNvSpPr/>
          <p:nvPr/>
        </p:nvSpPr>
        <p:spPr>
          <a:xfrm>
            <a:off x="5442098" y="2561381"/>
            <a:ext cx="349103" cy="656980"/>
          </a:xfrm>
          <a:prstGeom prst="line">
            <a:avLst/>
          </a:prstGeom>
          <a:ln w="25400">
            <a:solidFill>
              <a:srgbClr val="000000"/>
            </a:solidFill>
            <a:miter lim="400000"/>
            <a:tailEnd type="triangle"/>
          </a:ln>
          <a:effectLst>
            <a:outerShdw sx="100000" sy="100000" kx="0" ky="0" algn="b" rotWithShape="0" blurRad="50800" dist="38100" dir="2700000">
              <a:srgbClr val="929292">
                <a:alpha val="43000"/>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四角形"/>
          <p:cNvSpPr/>
          <p:nvPr/>
        </p:nvSpPr>
        <p:spPr>
          <a:xfrm>
            <a:off x="230293" y="1198880"/>
            <a:ext cx="9118601" cy="8178801"/>
          </a:xfrm>
          <a:prstGeom prst="rect">
            <a:avLst/>
          </a:prstGeom>
          <a:solidFill>
            <a:srgbClr val="C6E6E9"/>
          </a:solidFill>
          <a:ln w="12700">
            <a:miter lim="400000"/>
          </a:ln>
          <a:effectLst>
            <a:outerShdw sx="100000" sy="100000" kx="0" ky="0" algn="b" rotWithShape="0" blurRad="38100" dist="25400" dir="5400000">
              <a:srgbClr val="929292">
                <a:alpha val="34997"/>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11" name="P1000791.jpg" descr="P1000791.jpg"/>
          <p:cNvPicPr>
            <a:picLocks noChangeAspect="0"/>
          </p:cNvPicPr>
          <p:nvPr/>
        </p:nvPicPr>
        <p:blipFill>
          <a:blip r:embed="rId3">
            <a:extLst/>
          </a:blip>
          <a:stretch>
            <a:fillRect/>
          </a:stretch>
        </p:blipFill>
        <p:spPr>
          <a:xfrm>
            <a:off x="442524" y="1415626"/>
            <a:ext cx="8737601" cy="6554331"/>
          </a:xfrm>
          <a:prstGeom prst="rect">
            <a:avLst/>
          </a:prstGeom>
          <a:ln w="12700">
            <a:miter lim="400000"/>
          </a:ln>
          <a:effectLst>
            <a:outerShdw sx="100000" sy="100000" kx="0" ky="0" algn="b" rotWithShape="0" blurRad="50800" dist="38100" dir="2700000">
              <a:srgbClr val="929292">
                <a:alpha val="39999"/>
              </a:srgbClr>
            </a:outerShdw>
          </a:effectLst>
        </p:spPr>
      </p:pic>
      <p:pic>
        <p:nvPicPr>
          <p:cNvPr id="212" name="image.png" descr="image.png"/>
          <p:cNvPicPr>
            <a:picLocks noChangeAspect="0"/>
          </p:cNvPicPr>
          <p:nvPr/>
        </p:nvPicPr>
        <p:blipFill>
          <a:blip r:embed="rId4">
            <a:extLst/>
          </a:blip>
          <a:stretch>
            <a:fillRect/>
          </a:stretch>
        </p:blipFill>
        <p:spPr>
          <a:xfrm>
            <a:off x="7823200" y="580248"/>
            <a:ext cx="5054600" cy="3810001"/>
          </a:xfrm>
          <a:prstGeom prst="rect">
            <a:avLst/>
          </a:prstGeom>
          <a:ln w="12700"/>
          <a:effectLst>
            <a:outerShdw sx="100000" sy="100000" kx="0" ky="0" algn="b" rotWithShape="0" blurRad="50800" dist="38100" dir="2700000">
              <a:srgbClr val="929292">
                <a:alpha val="39999"/>
              </a:srgbClr>
            </a:outerShdw>
          </a:effectLst>
        </p:spPr>
      </p:pic>
      <p:sp>
        <p:nvSpPr>
          <p:cNvPr id="213" name="Can house up-to 7 modules"/>
          <p:cNvSpPr txBox="1"/>
          <p:nvPr/>
        </p:nvSpPr>
        <p:spPr>
          <a:xfrm>
            <a:off x="8609241" y="3719320"/>
            <a:ext cx="3752343" cy="397260"/>
          </a:xfrm>
          <a:prstGeom prst="rect">
            <a:avLst/>
          </a:prstGeom>
          <a:ln w="12700"/>
          <a:extLst>
            <a:ext uri="{C572A759-6A51-4108-AA02-DFA0A04FC94B}">
              <ma14:wrappingTextBoxFlag xmlns:ma14="http://schemas.microsoft.com/office/mac/drawingml/2011/main" val="1"/>
            </a:ext>
          </a:extLst>
        </p:spPr>
        <p:txBody>
          <a:bodyPr wrap="none" lIns="38100" tIns="38100" rIns="38100" bIns="38100" anchor="ctr">
            <a:spAutoFit/>
          </a:bodyPr>
          <a:lstStyle>
            <a:lvl1pPr>
              <a:buClr>
                <a:srgbClr val="FFFB00"/>
              </a:buClr>
              <a:buFont typeface="Arial"/>
              <a:defRPr b="1" sz="2200">
                <a:solidFill>
                  <a:srgbClr val="FFFB00"/>
                </a:solidFill>
                <a:uFill>
                  <a:solidFill>
                    <a:srgbClr val="FFFB00"/>
                  </a:solidFill>
                </a:uFill>
                <a:latin typeface="Arial"/>
                <a:ea typeface="Arial"/>
                <a:cs typeface="Arial"/>
                <a:sym typeface="Arial"/>
              </a:defRPr>
            </a:lvl1pPr>
          </a:lstStyle>
          <a:p>
            <a:pPr/>
            <a:r>
              <a:t>Can house up-to 7 modules</a:t>
            </a:r>
          </a:p>
        </p:txBody>
      </p:sp>
      <p:pic>
        <p:nvPicPr>
          <p:cNvPr id="214" name="image.png" descr="image.png"/>
          <p:cNvPicPr>
            <a:picLocks noChangeAspect="0"/>
          </p:cNvPicPr>
          <p:nvPr/>
        </p:nvPicPr>
        <p:blipFill>
          <a:blip r:embed="rId5">
            <a:extLst/>
          </a:blip>
          <a:stretch>
            <a:fillRect/>
          </a:stretch>
        </p:blipFill>
        <p:spPr>
          <a:xfrm>
            <a:off x="8586329" y="1989102"/>
            <a:ext cx="342901" cy="266701"/>
          </a:xfrm>
          <a:prstGeom prst="rect">
            <a:avLst/>
          </a:prstGeom>
          <a:ln w="12700"/>
        </p:spPr>
      </p:pic>
      <p:pic>
        <p:nvPicPr>
          <p:cNvPr id="215" name="image.png" descr="image.png"/>
          <p:cNvPicPr>
            <a:picLocks noChangeAspect="0"/>
          </p:cNvPicPr>
          <p:nvPr/>
        </p:nvPicPr>
        <p:blipFill>
          <a:blip r:embed="rId6">
            <a:extLst/>
          </a:blip>
          <a:stretch>
            <a:fillRect/>
          </a:stretch>
        </p:blipFill>
        <p:spPr>
          <a:xfrm>
            <a:off x="10302240" y="1472071"/>
            <a:ext cx="927101" cy="254001"/>
          </a:xfrm>
          <a:prstGeom prst="rect">
            <a:avLst/>
          </a:prstGeom>
          <a:ln w="12700"/>
        </p:spPr>
      </p:pic>
      <p:pic>
        <p:nvPicPr>
          <p:cNvPr id="216" name="image.png" descr="image.png"/>
          <p:cNvPicPr>
            <a:picLocks noChangeAspect="0"/>
          </p:cNvPicPr>
          <p:nvPr/>
        </p:nvPicPr>
        <p:blipFill>
          <a:blip r:embed="rId7">
            <a:extLst/>
          </a:blip>
          <a:stretch>
            <a:fillRect/>
          </a:stretch>
        </p:blipFill>
        <p:spPr>
          <a:xfrm>
            <a:off x="10356426" y="1808480"/>
            <a:ext cx="812801" cy="457201"/>
          </a:xfrm>
          <a:prstGeom prst="rect">
            <a:avLst/>
          </a:prstGeom>
          <a:ln w="12700"/>
        </p:spPr>
      </p:pic>
      <p:pic>
        <p:nvPicPr>
          <p:cNvPr id="217" name="image.png" descr="image.png"/>
          <p:cNvPicPr>
            <a:picLocks noChangeAspect="0"/>
          </p:cNvPicPr>
          <p:nvPr/>
        </p:nvPicPr>
        <p:blipFill>
          <a:blip r:embed="rId8">
            <a:extLst/>
          </a:blip>
          <a:stretch>
            <a:fillRect/>
          </a:stretch>
        </p:blipFill>
        <p:spPr>
          <a:xfrm>
            <a:off x="10085493" y="2068124"/>
            <a:ext cx="1143001" cy="1066801"/>
          </a:xfrm>
          <a:prstGeom prst="rect">
            <a:avLst/>
          </a:prstGeom>
          <a:ln w="12700"/>
        </p:spPr>
      </p:pic>
      <p:sp>
        <p:nvSpPr>
          <p:cNvPr id="218" name="Asian GEM…"/>
          <p:cNvSpPr txBox="1"/>
          <p:nvPr/>
        </p:nvSpPr>
        <p:spPr>
          <a:xfrm>
            <a:off x="11176000" y="1364175"/>
            <a:ext cx="1641426" cy="727461"/>
          </a:xfrm>
          <a:prstGeom prst="rect">
            <a:avLst/>
          </a:prstGeom>
          <a:ln w="12700"/>
          <a:extLst>
            <a:ext uri="{C572A759-6A51-4108-AA02-DFA0A04FC94B}">
              <ma14:wrappingTextBoxFlag xmlns:ma14="http://schemas.microsoft.com/office/mac/drawingml/2011/main" val="1"/>
            </a:ext>
          </a:extLst>
        </p:spPr>
        <p:txBody>
          <a:bodyPr wrap="none" lIns="38100" tIns="38100" rIns="38100" bIns="38100" anchor="ctr">
            <a:spAutoFit/>
          </a:bodyPr>
          <a:lstStyle/>
          <a:p>
            <a:pPr>
              <a:buClr>
                <a:srgbClr val="FFFB00"/>
              </a:buClr>
              <a:buFont typeface="Arial"/>
              <a:defRPr b="1" sz="2200">
                <a:solidFill>
                  <a:srgbClr val="FFFB00"/>
                </a:solidFill>
                <a:uFill>
                  <a:solidFill>
                    <a:srgbClr val="FFFB00"/>
                  </a:solidFill>
                </a:uFill>
                <a:latin typeface="Arial"/>
                <a:ea typeface="Arial"/>
                <a:cs typeface="Arial"/>
                <a:sym typeface="Arial"/>
              </a:defRPr>
            </a:pPr>
            <a:r>
              <a:t>Asian GEM </a:t>
            </a:r>
          </a:p>
          <a:p>
            <a:pPr>
              <a:buClr>
                <a:srgbClr val="FFFB00"/>
              </a:buClr>
              <a:buFont typeface="Arial"/>
              <a:defRPr b="1" sz="2200">
                <a:solidFill>
                  <a:srgbClr val="FFFB00"/>
                </a:solidFill>
                <a:uFill>
                  <a:solidFill>
                    <a:srgbClr val="FFFB00"/>
                  </a:solidFill>
                </a:uFill>
                <a:latin typeface="Arial"/>
                <a:ea typeface="Arial"/>
                <a:cs typeface="Arial"/>
                <a:sym typeface="Arial"/>
              </a:defRPr>
            </a:pPr>
            <a:r>
              <a:t>Modules</a:t>
            </a:r>
          </a:p>
        </p:txBody>
      </p:sp>
      <p:pic>
        <p:nvPicPr>
          <p:cNvPr id="219" name="image.png" descr="image.png"/>
          <p:cNvPicPr>
            <a:picLocks noChangeAspect="0"/>
          </p:cNvPicPr>
          <p:nvPr/>
        </p:nvPicPr>
        <p:blipFill>
          <a:blip r:embed="rId9">
            <a:extLst/>
          </a:blip>
          <a:stretch>
            <a:fillRect/>
          </a:stretch>
        </p:blipFill>
        <p:spPr>
          <a:xfrm>
            <a:off x="2959100" y="7200900"/>
            <a:ext cx="419100" cy="977900"/>
          </a:xfrm>
          <a:prstGeom prst="rect">
            <a:avLst/>
          </a:prstGeom>
          <a:ln w="12700"/>
        </p:spPr>
      </p:pic>
      <p:pic>
        <p:nvPicPr>
          <p:cNvPr id="220" name="image.png" descr="image.png"/>
          <p:cNvPicPr>
            <a:picLocks noChangeAspect="0"/>
          </p:cNvPicPr>
          <p:nvPr/>
        </p:nvPicPr>
        <p:blipFill>
          <a:blip r:embed="rId10">
            <a:extLst/>
          </a:blip>
          <a:stretch>
            <a:fillRect/>
          </a:stretch>
        </p:blipFill>
        <p:spPr>
          <a:xfrm>
            <a:off x="10083800" y="1519484"/>
            <a:ext cx="1155700" cy="1676401"/>
          </a:xfrm>
          <a:prstGeom prst="rect">
            <a:avLst/>
          </a:prstGeom>
          <a:ln w="12700">
            <a:miter lim="400000"/>
          </a:ln>
        </p:spPr>
      </p:pic>
      <p:pic>
        <p:nvPicPr>
          <p:cNvPr id="221" name="image.png" descr="image.png"/>
          <p:cNvPicPr>
            <a:picLocks noChangeAspect="0"/>
          </p:cNvPicPr>
          <p:nvPr/>
        </p:nvPicPr>
        <p:blipFill>
          <a:blip r:embed="rId11">
            <a:extLst/>
          </a:blip>
          <a:stretch>
            <a:fillRect/>
          </a:stretch>
        </p:blipFill>
        <p:spPr>
          <a:xfrm>
            <a:off x="435751" y="8064500"/>
            <a:ext cx="1625601" cy="939800"/>
          </a:xfrm>
          <a:prstGeom prst="rect">
            <a:avLst/>
          </a:prstGeom>
          <a:ln w="12700">
            <a:miter lim="400000"/>
          </a:ln>
        </p:spPr>
      </p:pic>
      <p:pic>
        <p:nvPicPr>
          <p:cNvPr id="222" name="image.png" descr="image.png"/>
          <p:cNvPicPr>
            <a:picLocks noChangeAspect="0"/>
          </p:cNvPicPr>
          <p:nvPr/>
        </p:nvPicPr>
        <p:blipFill>
          <a:blip r:embed="rId12">
            <a:extLst/>
          </a:blip>
          <a:stretch>
            <a:fillRect/>
          </a:stretch>
        </p:blipFill>
        <p:spPr>
          <a:xfrm>
            <a:off x="9512017" y="4283004"/>
            <a:ext cx="3833708" cy="2560321"/>
          </a:xfrm>
          <a:prstGeom prst="rect">
            <a:avLst/>
          </a:prstGeom>
          <a:ln w="12700">
            <a:miter lim="400000"/>
          </a:ln>
          <a:effectLst>
            <a:outerShdw sx="100000" sy="100000" kx="0" ky="0" algn="b" rotWithShape="0" blurRad="50800" dist="38100" dir="2700000">
              <a:srgbClr val="929292">
                <a:alpha val="39999"/>
              </a:srgbClr>
            </a:outerShdw>
          </a:effectLst>
        </p:spPr>
      </p:pic>
      <p:sp>
        <p:nvSpPr>
          <p:cNvPr id="223" name="Asian GEM…"/>
          <p:cNvSpPr txBox="1"/>
          <p:nvPr/>
        </p:nvSpPr>
        <p:spPr>
          <a:xfrm>
            <a:off x="10126133" y="4692140"/>
            <a:ext cx="1641427" cy="727460"/>
          </a:xfrm>
          <a:prstGeom prst="rect">
            <a:avLst/>
          </a:prstGeom>
          <a:ln w="12700"/>
          <a:extLst>
            <a:ext uri="{C572A759-6A51-4108-AA02-DFA0A04FC94B}">
              <ma14:wrappingTextBoxFlag xmlns:ma14="http://schemas.microsoft.com/office/mac/drawingml/2011/main" val="1"/>
            </a:ext>
          </a:extLst>
        </p:spPr>
        <p:txBody>
          <a:bodyPr wrap="none" lIns="38100" tIns="38100" rIns="38100" bIns="38100" anchor="ctr">
            <a:spAutoFit/>
          </a:bodyPr>
          <a:lstStyle/>
          <a:p>
            <a:pPr>
              <a:buClr>
                <a:srgbClr val="FFFB00"/>
              </a:buClr>
              <a:buFont typeface="Arial"/>
              <a:defRPr b="1" sz="2200">
                <a:solidFill>
                  <a:srgbClr val="FFFB00"/>
                </a:solidFill>
                <a:uFill>
                  <a:solidFill>
                    <a:srgbClr val="FFFB00"/>
                  </a:solidFill>
                </a:uFill>
                <a:latin typeface="Arial"/>
                <a:ea typeface="Arial"/>
                <a:cs typeface="Arial"/>
                <a:sym typeface="Arial"/>
              </a:defRPr>
            </a:pPr>
            <a:r>
              <a:t>Asian GEM </a:t>
            </a:r>
          </a:p>
          <a:p>
            <a:pPr>
              <a:buClr>
                <a:srgbClr val="FFFB00"/>
              </a:buClr>
              <a:buFont typeface="Arial"/>
              <a:defRPr b="1" sz="2200">
                <a:solidFill>
                  <a:srgbClr val="FFFB00"/>
                </a:solidFill>
                <a:uFill>
                  <a:solidFill>
                    <a:srgbClr val="FFFB00"/>
                  </a:solidFill>
                </a:uFill>
                <a:latin typeface="Arial"/>
                <a:ea typeface="Arial"/>
                <a:cs typeface="Arial"/>
                <a:sym typeface="Arial"/>
              </a:defRPr>
            </a:pPr>
            <a:r>
              <a:t>Module</a:t>
            </a:r>
          </a:p>
        </p:txBody>
      </p:sp>
      <p:sp>
        <p:nvSpPr>
          <p:cNvPr id="224" name="Pad plane PCB from China"/>
          <p:cNvSpPr txBox="1"/>
          <p:nvPr/>
        </p:nvSpPr>
        <p:spPr>
          <a:xfrm>
            <a:off x="10126133" y="5613313"/>
            <a:ext cx="2349501" cy="651261"/>
          </a:xfrm>
          <a:prstGeom prst="rect">
            <a:avLst/>
          </a:prstGeom>
          <a:ln w="12700"/>
          <a:extLst>
            <a:ext uri="{C572A759-6A51-4108-AA02-DFA0A04FC94B}">
              <ma14:wrappingTextBoxFlag xmlns:ma14="http://schemas.microsoft.com/office/mac/drawingml/2011/main" val="1"/>
            </a:ext>
          </a:extLst>
        </p:spPr>
        <p:txBody>
          <a:bodyPr lIns="0" tIns="0" rIns="0" bIns="0" anchor="ctr">
            <a:spAutoFit/>
          </a:bodyPr>
          <a:lstStyle>
            <a:lvl1pPr>
              <a:buClr>
                <a:srgbClr val="FFFB00"/>
              </a:buClr>
              <a:buFont typeface="Arial"/>
              <a:defRPr b="1" sz="2200">
                <a:solidFill>
                  <a:srgbClr val="FFFB00"/>
                </a:solidFill>
                <a:uFill>
                  <a:solidFill>
                    <a:srgbClr val="FFFB00"/>
                  </a:solidFill>
                </a:uFill>
                <a:latin typeface="Arial"/>
                <a:ea typeface="Arial"/>
                <a:cs typeface="Arial"/>
                <a:sym typeface="Arial"/>
              </a:defRPr>
            </a:lvl1pPr>
          </a:lstStyle>
          <a:p>
            <a:pPr/>
            <a:r>
              <a:t>Pad plane PCB from China</a:t>
            </a:r>
          </a:p>
        </p:txBody>
      </p:sp>
      <p:sp>
        <p:nvSpPr>
          <p:cNvPr id="225" name="線"/>
          <p:cNvSpPr/>
          <p:nvPr/>
        </p:nvSpPr>
        <p:spPr>
          <a:xfrm flipH="1">
            <a:off x="6382737" y="3874346"/>
            <a:ext cx="4095610" cy="2908302"/>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pic>
        <p:nvPicPr>
          <p:cNvPr id="226" name="P1000789.jpg" descr="P1000789.jpg"/>
          <p:cNvPicPr>
            <a:picLocks noChangeAspect="0"/>
          </p:cNvPicPr>
          <p:nvPr/>
        </p:nvPicPr>
        <p:blipFill>
          <a:blip r:embed="rId13">
            <a:extLst/>
          </a:blip>
          <a:stretch>
            <a:fillRect/>
          </a:stretch>
        </p:blipFill>
        <p:spPr>
          <a:xfrm>
            <a:off x="1772355" y="1013742"/>
            <a:ext cx="2953175" cy="2212623"/>
          </a:xfrm>
          <a:prstGeom prst="rect">
            <a:avLst/>
          </a:prstGeom>
          <a:ln w="12700">
            <a:miter lim="400000"/>
          </a:ln>
          <a:effectLst>
            <a:outerShdw sx="100000" sy="100000" kx="0" ky="0" algn="b" rotWithShape="0" blurRad="50800" dist="38100" dir="2700000">
              <a:srgbClr val="929292">
                <a:alpha val="42999"/>
              </a:srgbClr>
            </a:outerShdw>
          </a:effectLst>
        </p:spPr>
      </p:pic>
      <p:sp>
        <p:nvSpPr>
          <p:cNvPr id="227" name="PCMAG from KEK modified by Toshiba  under the framework of DESY-KEK collaboration in JFY2011 to allow Liq.He-less operation"/>
          <p:cNvSpPr txBox="1"/>
          <p:nvPr/>
        </p:nvSpPr>
        <p:spPr>
          <a:xfrm>
            <a:off x="559364" y="4140678"/>
            <a:ext cx="3086101" cy="2378460"/>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a:buClr>
                <a:srgbClr val="FFFB00"/>
              </a:buClr>
              <a:buFont typeface="Arial"/>
              <a:defRPr b="1" sz="2200">
                <a:solidFill>
                  <a:srgbClr val="FFFB00"/>
                </a:solidFill>
                <a:uFill>
                  <a:solidFill>
                    <a:srgbClr val="FFFB00"/>
                  </a:solidFill>
                </a:uFill>
                <a:latin typeface="Arial"/>
                <a:ea typeface="Arial"/>
                <a:cs typeface="Arial"/>
                <a:sym typeface="Arial"/>
              </a:defRPr>
            </a:lvl1pPr>
          </a:lstStyle>
          <a:p>
            <a:pPr/>
            <a:r>
              <a:t>PCMAG from KEK modified by Toshiba  under the framework of DESY-KEK collaboration in JFY2011 to allow Liq.He-less operation</a:t>
            </a:r>
          </a:p>
        </p:txBody>
      </p:sp>
      <p:sp>
        <p:nvSpPr>
          <p:cNvPr id="228" name="5GeV electron beam"/>
          <p:cNvSpPr txBox="1"/>
          <p:nvPr/>
        </p:nvSpPr>
        <p:spPr>
          <a:xfrm>
            <a:off x="2257181" y="8332806"/>
            <a:ext cx="2775398" cy="397261"/>
          </a:xfrm>
          <a:prstGeom prst="rect">
            <a:avLst/>
          </a:prstGeom>
          <a:ln w="12700"/>
          <a:extLst>
            <a:ext uri="{C572A759-6A51-4108-AA02-DFA0A04FC94B}">
              <ma14:wrappingTextBoxFlag xmlns:ma14="http://schemas.microsoft.com/office/mac/drawingml/2011/main" val="1"/>
            </a:ext>
          </a:extLst>
        </p:spPr>
        <p:txBody>
          <a:bodyPr wrap="none" lIns="38100" tIns="38100" rIns="38100" bIns="38100" anchor="ctr">
            <a:spAutoFit/>
          </a:bodyPr>
          <a:lstStyle>
            <a:lvl1pPr>
              <a:buClr>
                <a:srgbClr val="FFFB00"/>
              </a:buClr>
              <a:buFont typeface="Arial"/>
              <a:defRPr b="1" sz="2200">
                <a:solidFill>
                  <a:srgbClr val="2E467F"/>
                </a:solidFill>
                <a:uFill>
                  <a:solidFill>
                    <a:srgbClr val="2E467F"/>
                  </a:solidFill>
                </a:uFill>
                <a:latin typeface="Arial"/>
                <a:ea typeface="Arial"/>
                <a:cs typeface="Arial"/>
                <a:sym typeface="Arial"/>
              </a:defRPr>
            </a:lvl1pPr>
          </a:lstStyle>
          <a:p>
            <a:pPr/>
            <a:r>
              <a:t>5GeV electron beam</a:t>
            </a:r>
          </a:p>
        </p:txBody>
      </p:sp>
      <p:sp>
        <p:nvSpPr>
          <p:cNvPr id="229" name="線"/>
          <p:cNvSpPr/>
          <p:nvPr/>
        </p:nvSpPr>
        <p:spPr>
          <a:xfrm flipH="1">
            <a:off x="6278880" y="1168964"/>
            <a:ext cx="3245698" cy="4281312"/>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30" name="線"/>
          <p:cNvSpPr/>
          <p:nvPr/>
        </p:nvSpPr>
        <p:spPr>
          <a:xfrm>
            <a:off x="1867252" y="3264182"/>
            <a:ext cx="1605564" cy="1077384"/>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31" name="線"/>
          <p:cNvSpPr/>
          <p:nvPr/>
        </p:nvSpPr>
        <p:spPr>
          <a:xfrm flipH="1">
            <a:off x="9864231" y="2015926"/>
            <a:ext cx="339872" cy="2477899"/>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32" name="線"/>
          <p:cNvSpPr/>
          <p:nvPr/>
        </p:nvSpPr>
        <p:spPr>
          <a:xfrm>
            <a:off x="10828302" y="2135857"/>
            <a:ext cx="2210366" cy="2251006"/>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33" name="線"/>
          <p:cNvSpPr/>
          <p:nvPr/>
        </p:nvSpPr>
        <p:spPr>
          <a:xfrm flipH="1">
            <a:off x="4194880" y="3271520"/>
            <a:ext cx="512587" cy="1064543"/>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34" name="GM cryo-coolers"/>
          <p:cNvSpPr txBox="1"/>
          <p:nvPr/>
        </p:nvSpPr>
        <p:spPr>
          <a:xfrm>
            <a:off x="2092960" y="1957689"/>
            <a:ext cx="2293678" cy="397260"/>
          </a:xfrm>
          <a:prstGeom prst="rect">
            <a:avLst/>
          </a:prstGeom>
          <a:ln w="12700"/>
          <a:extLst>
            <a:ext uri="{C572A759-6A51-4108-AA02-DFA0A04FC94B}">
              <ma14:wrappingTextBoxFlag xmlns:ma14="http://schemas.microsoft.com/office/mac/drawingml/2011/main" val="1"/>
            </a:ext>
          </a:extLst>
        </p:spPr>
        <p:txBody>
          <a:bodyPr wrap="none" lIns="38100" tIns="38100" rIns="38100" bIns="38100" anchor="ctr">
            <a:spAutoFit/>
          </a:bodyPr>
          <a:lstStyle>
            <a:lvl1pPr>
              <a:buClr>
                <a:srgbClr val="FFFB00"/>
              </a:buClr>
              <a:buFont typeface="Arial"/>
              <a:defRPr b="1" sz="2200">
                <a:solidFill>
                  <a:srgbClr val="FFFB00"/>
                </a:solidFill>
                <a:uFill>
                  <a:solidFill>
                    <a:srgbClr val="FFFB00"/>
                  </a:solidFill>
                </a:uFill>
                <a:latin typeface="Arial"/>
                <a:ea typeface="Arial"/>
                <a:cs typeface="Arial"/>
                <a:sym typeface="Arial"/>
              </a:defRPr>
            </a:lvl1pPr>
          </a:lstStyle>
          <a:p>
            <a:pPr/>
            <a:r>
              <a:t>GM cryo-coolers</a:t>
            </a:r>
          </a:p>
        </p:txBody>
      </p:sp>
      <p:sp>
        <p:nvSpPr>
          <p:cNvPr id="235" name="Large Prototype test beam"/>
          <p:cNvSpPr txBox="1"/>
          <p:nvPr/>
        </p:nvSpPr>
        <p:spPr>
          <a:xfrm>
            <a:off x="1120422" y="8913753"/>
            <a:ext cx="4114801" cy="421830"/>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buClr>
                <a:srgbClr val="000000"/>
              </a:buClr>
              <a:buFont typeface="Arial"/>
              <a:defRPr b="1" i="1" sz="2400">
                <a:uFill>
                  <a:solidFill>
                    <a:srgbClr val="000000"/>
                  </a:solidFill>
                </a:uFill>
                <a:latin typeface="Arial"/>
                <a:ea typeface="Arial"/>
                <a:cs typeface="Arial"/>
                <a:sym typeface="Arial"/>
              </a:defRPr>
            </a:lvl1pPr>
          </a:lstStyle>
          <a:p>
            <a:pPr/>
            <a:r>
              <a:t>Large Prototype test beam</a:t>
            </a:r>
          </a:p>
        </p:txBody>
      </p:sp>
      <p:sp>
        <p:nvSpPr>
          <p:cNvPr id="236" name="Being used for test beam experiments since June 2012"/>
          <p:cNvSpPr txBox="1"/>
          <p:nvPr/>
        </p:nvSpPr>
        <p:spPr>
          <a:xfrm>
            <a:off x="592102" y="6603349"/>
            <a:ext cx="2781301" cy="105766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a:buClr>
                <a:srgbClr val="FFFB00"/>
              </a:buClr>
              <a:buFont typeface="Arial"/>
              <a:defRPr b="1" sz="2200">
                <a:solidFill>
                  <a:srgbClr val="FFFB00"/>
                </a:solidFill>
                <a:uFill>
                  <a:solidFill>
                    <a:srgbClr val="FFFB00"/>
                  </a:solidFill>
                </a:uFill>
                <a:latin typeface="Arial"/>
                <a:ea typeface="Arial"/>
                <a:cs typeface="Arial"/>
                <a:sym typeface="Arial"/>
              </a:defRPr>
            </a:lvl1pPr>
          </a:lstStyle>
          <a:p>
            <a:pPr/>
            <a:r>
              <a:t>Being used for test beam experiments since June 2012</a:t>
            </a:r>
          </a:p>
        </p:txBody>
      </p:sp>
      <p:pic>
        <p:nvPicPr>
          <p:cNvPr id="237" name="image.png" descr="image.png"/>
          <p:cNvPicPr>
            <a:picLocks noChangeAspect="0"/>
          </p:cNvPicPr>
          <p:nvPr/>
        </p:nvPicPr>
        <p:blipFill>
          <a:blip r:embed="rId14">
            <a:extLst/>
          </a:blip>
          <a:stretch>
            <a:fillRect/>
          </a:stretch>
        </p:blipFill>
        <p:spPr>
          <a:xfrm>
            <a:off x="9146258" y="6972300"/>
            <a:ext cx="3729850" cy="2792872"/>
          </a:xfrm>
          <a:prstGeom prst="rect">
            <a:avLst/>
          </a:prstGeom>
          <a:ln w="12700">
            <a:miter lim="400000"/>
          </a:ln>
          <a:effectLst>
            <a:outerShdw sx="100000" sy="100000" kx="0" ky="0" algn="b" rotWithShape="0" blurRad="50800" dist="38100" dir="2700000">
              <a:srgbClr val="929292">
                <a:alpha val="39999"/>
              </a:srgbClr>
            </a:outerShdw>
          </a:effectLst>
        </p:spPr>
      </p:pic>
      <p:sp>
        <p:nvSpPr>
          <p:cNvPr id="238" name="Saclay Micromegas module with 1st prototype…"/>
          <p:cNvSpPr txBox="1"/>
          <p:nvPr/>
        </p:nvSpPr>
        <p:spPr>
          <a:xfrm>
            <a:off x="9351716" y="8331678"/>
            <a:ext cx="3606801" cy="1057660"/>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p>
            <a:pPr>
              <a:buClr>
                <a:srgbClr val="FFFB00"/>
              </a:buClr>
              <a:buFont typeface="Arial"/>
            </a:pPr>
            <a:r>
              <a:rPr b="1" sz="2200">
                <a:solidFill>
                  <a:srgbClr val="FFFB00"/>
                </a:solidFill>
                <a:uFill>
                  <a:solidFill>
                    <a:srgbClr val="FFFB00"/>
                  </a:solidFill>
                </a:uFill>
                <a:latin typeface="Arial"/>
                <a:ea typeface="Arial"/>
                <a:cs typeface="Arial"/>
                <a:sym typeface="Arial"/>
              </a:rPr>
              <a:t>Saclay Micromegas module with 1</a:t>
            </a:r>
            <a:r>
              <a:rPr b="1" baseline="30545" sz="2200">
                <a:solidFill>
                  <a:srgbClr val="FFFB00"/>
                </a:solidFill>
                <a:uFill>
                  <a:solidFill>
                    <a:srgbClr val="FFFB00"/>
                  </a:solidFill>
                </a:uFill>
                <a:latin typeface="Arial"/>
                <a:ea typeface="Arial"/>
                <a:cs typeface="Arial"/>
                <a:sym typeface="Arial"/>
              </a:rPr>
              <a:t>st</a:t>
            </a:r>
            <a:r>
              <a:rPr b="1" sz="2200">
                <a:solidFill>
                  <a:srgbClr val="FFFB00"/>
                </a:solidFill>
                <a:uFill>
                  <a:solidFill>
                    <a:srgbClr val="FFFB00"/>
                  </a:solidFill>
                </a:uFill>
                <a:latin typeface="Arial"/>
                <a:ea typeface="Arial"/>
                <a:cs typeface="Arial"/>
                <a:sym typeface="Arial"/>
              </a:rPr>
              <a:t> prototype </a:t>
            </a:r>
            <a:endParaRPr b="1" sz="2200">
              <a:solidFill>
                <a:srgbClr val="FFFB00"/>
              </a:solidFill>
              <a:uFill>
                <a:solidFill>
                  <a:srgbClr val="FFFB00"/>
                </a:solidFill>
              </a:uFill>
              <a:latin typeface="Arial"/>
              <a:ea typeface="Arial"/>
              <a:cs typeface="Arial"/>
              <a:sym typeface="Arial"/>
            </a:endParaRPr>
          </a:p>
          <a:p>
            <a:pPr>
              <a:buClr>
                <a:srgbClr val="FFFB00"/>
              </a:buClr>
              <a:buFont typeface="Arial"/>
              <a:defRPr b="1" sz="2200">
                <a:solidFill>
                  <a:srgbClr val="FFFB00"/>
                </a:solidFill>
                <a:uFill>
                  <a:solidFill>
                    <a:srgbClr val="FFFB00"/>
                  </a:solidFill>
                </a:uFill>
                <a:latin typeface="Arial"/>
                <a:ea typeface="Arial"/>
                <a:cs typeface="Arial"/>
                <a:sym typeface="Arial"/>
              </a:defRPr>
            </a:pPr>
            <a:r>
              <a:t>of compact electronics</a:t>
            </a:r>
          </a:p>
        </p:txBody>
      </p:sp>
      <p:sp>
        <p:nvSpPr>
          <p:cNvPr id="239" name="Large Prototype"/>
          <p:cNvSpPr txBox="1"/>
          <p:nvPr/>
        </p:nvSpPr>
        <p:spPr>
          <a:xfrm>
            <a:off x="1711960" y="42333"/>
            <a:ext cx="8737601" cy="990601"/>
          </a:xfrm>
          <a:prstGeom prst="rect">
            <a:avLst/>
          </a:prstGeom>
          <a:ln w="12700"/>
          <a:effectLst>
            <a:outerShdw sx="100000" sy="100000" kx="0" ky="0" algn="b" rotWithShape="0" blurRad="38100" dist="25400" dir="5400000">
              <a:srgbClr val="929292">
                <a:alpha val="34997"/>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algn="l">
              <a:buClr>
                <a:srgbClr val="000000"/>
              </a:buClr>
              <a:buFont typeface="Arial"/>
              <a:defRPr b="1" sz="6400">
                <a:uFill>
                  <a:solidFill>
                    <a:srgbClr val="000000"/>
                  </a:solidFill>
                </a:uFill>
                <a:latin typeface="Arial"/>
                <a:ea typeface="Arial"/>
                <a:cs typeface="Arial"/>
                <a:sym typeface="Arial"/>
              </a:defRPr>
            </a:pPr>
            <a:r>
              <a:rPr>
                <a:solidFill>
                  <a:srgbClr val="FF2C79"/>
                </a:solidFill>
                <a:uFill>
                  <a:solidFill>
                    <a:srgbClr val="FF2C79"/>
                  </a:solidFill>
                </a:uFill>
              </a:rPr>
              <a:t>L</a:t>
            </a:r>
            <a:r>
              <a:rPr>
                <a:solidFill>
                  <a:srgbClr val="2E467F"/>
                </a:solidFill>
                <a:uFill>
                  <a:solidFill>
                    <a:srgbClr val="2E467F"/>
                  </a:solidFill>
                </a:uFill>
              </a:rPr>
              <a:t>arge</a:t>
            </a:r>
            <a:r>
              <a:t> </a:t>
            </a:r>
            <a:r>
              <a:rPr>
                <a:solidFill>
                  <a:srgbClr val="FF2C79"/>
                </a:solidFill>
                <a:uFill>
                  <a:solidFill>
                    <a:srgbClr val="FF2C79"/>
                  </a:solidFill>
                </a:uFill>
              </a:rPr>
              <a:t>P</a:t>
            </a:r>
            <a:r>
              <a:rPr>
                <a:solidFill>
                  <a:srgbClr val="2E467F"/>
                </a:solidFill>
                <a:uFill>
                  <a:solidFill>
                    <a:srgbClr val="2E467F"/>
                  </a:solidFill>
                </a:uFill>
              </a:rPr>
              <a:t>rototype</a:t>
            </a:r>
          </a:p>
        </p:txBody>
      </p:sp>
      <p:pic>
        <p:nvPicPr>
          <p:cNvPr id="240" name="droppedImage.pdf" descr="droppedImage.pdf"/>
          <p:cNvPicPr>
            <a:picLocks noChangeAspect="1"/>
          </p:cNvPicPr>
          <p:nvPr/>
        </p:nvPicPr>
        <p:blipFill>
          <a:blip r:embed="rId15">
            <a:extLst/>
          </a:blip>
          <a:stretch>
            <a:fillRect/>
          </a:stretch>
        </p:blipFill>
        <p:spPr>
          <a:xfrm>
            <a:off x="5006061" y="7179733"/>
            <a:ext cx="3606801" cy="2472267"/>
          </a:xfrm>
          <a:prstGeom prst="rect">
            <a:avLst/>
          </a:prstGeom>
          <a:ln w="12700">
            <a:miter lim="400000"/>
          </a:ln>
        </p:spPr>
      </p:pic>
      <p:sp>
        <p:nvSpPr>
          <p:cNvPr id="241" name="線"/>
          <p:cNvSpPr/>
          <p:nvPr/>
        </p:nvSpPr>
        <p:spPr>
          <a:xfrm flipV="1">
            <a:off x="5877123" y="6553200"/>
            <a:ext cx="218877" cy="1744762"/>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42" name="線"/>
          <p:cNvSpPr/>
          <p:nvPr/>
        </p:nvSpPr>
        <p:spPr>
          <a:xfrm flipH="1" flipV="1">
            <a:off x="6556176" y="5473700"/>
            <a:ext cx="1401268" cy="2247355"/>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43" name="線"/>
          <p:cNvSpPr/>
          <p:nvPr/>
        </p:nvSpPr>
        <p:spPr>
          <a:xfrm flipV="1">
            <a:off x="7013227" y="7277199"/>
            <a:ext cx="2359175" cy="881014"/>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44" name="線"/>
          <p:cNvSpPr/>
          <p:nvPr/>
        </p:nvSpPr>
        <p:spPr>
          <a:xfrm>
            <a:off x="6845300" y="8653412"/>
            <a:ext cx="2493417" cy="938710"/>
          </a:xfrm>
          <a:prstGeom prst="line">
            <a:avLst/>
          </a:prstGeom>
          <a:ln w="25400">
            <a:solidFill>
              <a:srgbClr val="C6E6E9"/>
            </a:solidFill>
          </a:ln>
          <a:effectLst>
            <a:outerShdw sx="100000" sy="100000" kx="0" ky="0" algn="b" rotWithShape="0" blurRad="38100" dist="25400" dir="5400000">
              <a:srgbClr val="929292">
                <a:alpha val="37998"/>
              </a:srgbClr>
            </a:outerShdw>
          </a:effectLst>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45" name="Saclay-Carleton  MM modules"/>
          <p:cNvSpPr txBox="1"/>
          <p:nvPr/>
        </p:nvSpPr>
        <p:spPr>
          <a:xfrm>
            <a:off x="5248324" y="8888220"/>
            <a:ext cx="2501901" cy="727460"/>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buClr>
                <a:srgbClr val="FFFB00"/>
              </a:buClr>
              <a:buFont typeface="Arial"/>
              <a:defRPr b="1" sz="2200">
                <a:solidFill>
                  <a:srgbClr val="FFFB00"/>
                </a:solidFill>
                <a:uFill>
                  <a:solidFill>
                    <a:srgbClr val="FFFB00"/>
                  </a:solidFill>
                </a:uFill>
                <a:latin typeface="Arial"/>
                <a:ea typeface="Arial"/>
                <a:cs typeface="Arial"/>
                <a:sym typeface="Arial"/>
              </a:defRPr>
            </a:lvl1pPr>
          </a:lstStyle>
          <a:p>
            <a:pPr/>
            <a:r>
              <a:t>Saclay-Carleton  MM modules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角丸四角形"/>
          <p:cNvSpPr/>
          <p:nvPr/>
        </p:nvSpPr>
        <p:spPr>
          <a:xfrm>
            <a:off x="7023100" y="1308100"/>
            <a:ext cx="5448300" cy="7912100"/>
          </a:xfrm>
          <a:prstGeom prst="roundRect">
            <a:avLst>
              <a:gd name="adj" fmla="val 3497"/>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50" name="角丸四角形"/>
          <p:cNvSpPr/>
          <p:nvPr/>
        </p:nvSpPr>
        <p:spPr>
          <a:xfrm>
            <a:off x="762000" y="1308100"/>
            <a:ext cx="5905500" cy="7912100"/>
          </a:xfrm>
          <a:prstGeom prst="roundRect">
            <a:avLst>
              <a:gd name="adj" fmla="val 3226"/>
            </a:avLst>
          </a:prstGeom>
          <a:solidFill>
            <a:srgbClr val="C6E6E9"/>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51" name="droppedImage.tiff" descr="droppedImage.tiff"/>
          <p:cNvPicPr>
            <a:picLocks noChangeAspect="1"/>
          </p:cNvPicPr>
          <p:nvPr/>
        </p:nvPicPr>
        <p:blipFill>
          <a:blip r:embed="rId2">
            <a:extLst/>
          </a:blip>
          <a:stretch>
            <a:fillRect/>
          </a:stretch>
        </p:blipFill>
        <p:spPr>
          <a:xfrm>
            <a:off x="922287" y="6088780"/>
            <a:ext cx="5451741" cy="2641601"/>
          </a:xfrm>
          <a:prstGeom prst="rect">
            <a:avLst/>
          </a:prstGeom>
          <a:ln w="12700">
            <a:miter lim="400000"/>
          </a:ln>
        </p:spPr>
      </p:pic>
      <p:pic>
        <p:nvPicPr>
          <p:cNvPr id="252" name="droppedImage.tiff" descr="droppedImage.tiff"/>
          <p:cNvPicPr>
            <a:picLocks noChangeAspect="1"/>
          </p:cNvPicPr>
          <p:nvPr/>
        </p:nvPicPr>
        <p:blipFill>
          <a:blip r:embed="rId3">
            <a:extLst/>
          </a:blip>
          <a:stretch>
            <a:fillRect/>
          </a:stretch>
        </p:blipFill>
        <p:spPr>
          <a:xfrm>
            <a:off x="861764" y="2010963"/>
            <a:ext cx="5575301" cy="3382174"/>
          </a:xfrm>
          <a:prstGeom prst="rect">
            <a:avLst/>
          </a:prstGeom>
          <a:ln w="12700">
            <a:miter lim="400000"/>
          </a:ln>
        </p:spPr>
      </p:pic>
      <p:pic>
        <p:nvPicPr>
          <p:cNvPr id="253" name="droppedImage.tiff" descr="droppedImage.tiff"/>
          <p:cNvPicPr>
            <a:picLocks noChangeAspect="1"/>
          </p:cNvPicPr>
          <p:nvPr/>
        </p:nvPicPr>
        <p:blipFill>
          <a:blip r:embed="rId4">
            <a:extLst/>
          </a:blip>
          <a:stretch>
            <a:fillRect/>
          </a:stretch>
        </p:blipFill>
        <p:spPr>
          <a:xfrm>
            <a:off x="7442200" y="5580426"/>
            <a:ext cx="4711700" cy="3404126"/>
          </a:xfrm>
          <a:prstGeom prst="rect">
            <a:avLst/>
          </a:prstGeom>
          <a:ln w="12700">
            <a:miter lim="400000"/>
          </a:ln>
        </p:spPr>
      </p:pic>
      <p:sp>
        <p:nvSpPr>
          <p:cNvPr id="254" name="Spatial Resolution"/>
          <p:cNvSpPr txBox="1"/>
          <p:nvPr>
            <p:ph type="title"/>
          </p:nvPr>
        </p:nvSpPr>
        <p:spPr>
          <a:prstGeom prst="rect">
            <a:avLst/>
          </a:prstGeom>
          <a:effectLst>
            <a:outerShdw sx="100000" sy="100000" kx="0" ky="0" algn="b" rotWithShape="0" blurRad="50800" dist="38100" dir="2700000">
              <a:srgbClr val="929292">
                <a:alpha val="42999"/>
              </a:srgbClr>
            </a:outerShdw>
          </a:effectLst>
        </p:spPr>
        <p:txBody>
          <a:bodyPr/>
          <a:lstStyle>
            <a:lvl1pPr>
              <a:defRPr sz="7200"/>
            </a:lvl1pPr>
          </a:lstStyle>
          <a:p>
            <a:pPr/>
            <a:r>
              <a:t>Spatial Resolution</a:t>
            </a:r>
          </a:p>
        </p:txBody>
      </p:sp>
      <p:sp>
        <p:nvSpPr>
          <p:cNvPr id="255" name="スライド番号"/>
          <p:cNvSpPr txBox="1"/>
          <p:nvPr>
            <p:ph type="sldNum" sz="quarter" idx="2"/>
          </p:nvPr>
        </p:nvSpPr>
        <p:spPr>
          <a:xfrm>
            <a:off x="12572898" y="9379000"/>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6" name="droppedImage.tiff" descr="droppedImage.tiff"/>
          <p:cNvPicPr>
            <a:picLocks noChangeAspect="1"/>
          </p:cNvPicPr>
          <p:nvPr/>
        </p:nvPicPr>
        <p:blipFill>
          <a:blip r:embed="rId5">
            <a:extLst/>
          </a:blip>
          <a:stretch>
            <a:fillRect/>
          </a:stretch>
        </p:blipFill>
        <p:spPr>
          <a:xfrm>
            <a:off x="7429500" y="1917659"/>
            <a:ext cx="4753554" cy="3340101"/>
          </a:xfrm>
          <a:prstGeom prst="rect">
            <a:avLst/>
          </a:prstGeom>
          <a:ln w="12700">
            <a:miter lim="400000"/>
          </a:ln>
        </p:spPr>
      </p:pic>
      <p:sp>
        <p:nvSpPr>
          <p:cNvPr id="257" name="Asian GEM Module"/>
          <p:cNvSpPr txBox="1"/>
          <p:nvPr/>
        </p:nvSpPr>
        <p:spPr>
          <a:xfrm>
            <a:off x="1934633" y="1370940"/>
            <a:ext cx="3454401" cy="435660"/>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buClr>
                <a:srgbClr val="FFFB00"/>
              </a:buClr>
              <a:buFont typeface="Arial"/>
              <a:defRPr b="1" i="1" sz="2400">
                <a:solidFill>
                  <a:srgbClr val="2E467F"/>
                </a:solidFill>
                <a:uFill>
                  <a:solidFill>
                    <a:srgbClr val="2E467F"/>
                  </a:solidFill>
                </a:uFill>
                <a:latin typeface="+mn-lt"/>
                <a:ea typeface="+mn-ea"/>
                <a:cs typeface="+mn-cs"/>
                <a:sym typeface="Helvetica Neue"/>
              </a:defRPr>
            </a:lvl1pPr>
          </a:lstStyle>
          <a:p>
            <a:pPr/>
            <a:r>
              <a:t>Asian GEM Module</a:t>
            </a:r>
          </a:p>
        </p:txBody>
      </p:sp>
      <p:sp>
        <p:nvSpPr>
          <p:cNvPr id="258" name="Saclay-Carleton MM Module"/>
          <p:cNvSpPr txBox="1"/>
          <p:nvPr/>
        </p:nvSpPr>
        <p:spPr>
          <a:xfrm>
            <a:off x="7607300" y="1369670"/>
            <a:ext cx="4381500" cy="435660"/>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buClr>
                <a:srgbClr val="FFFB00"/>
              </a:buClr>
              <a:buFont typeface="Arial"/>
              <a:defRPr b="1" i="1" sz="2400">
                <a:solidFill>
                  <a:srgbClr val="2E467F"/>
                </a:solidFill>
                <a:uFill>
                  <a:solidFill>
                    <a:srgbClr val="2E467F"/>
                  </a:solidFill>
                </a:uFill>
                <a:latin typeface="+mn-lt"/>
                <a:ea typeface="+mn-ea"/>
                <a:cs typeface="+mn-cs"/>
                <a:sym typeface="Helvetica Neue"/>
              </a:defRPr>
            </a:lvl1pPr>
          </a:lstStyle>
          <a:p>
            <a:pPr/>
            <a:r>
              <a:t>Saclay-Carleton MM Module</a:t>
            </a:r>
          </a:p>
        </p:txBody>
      </p:sp>
      <p:sp>
        <p:nvSpPr>
          <p:cNvPr id="259" name="線"/>
          <p:cNvSpPr/>
          <p:nvPr/>
        </p:nvSpPr>
        <p:spPr>
          <a:xfrm flipV="1">
            <a:off x="1574800" y="7581872"/>
            <a:ext cx="4676485" cy="29"/>
          </a:xfrm>
          <a:prstGeom prst="line">
            <a:avLst/>
          </a:prstGeom>
          <a:ln w="25400">
            <a:solidFill>
              <a:srgbClr val="FF2600"/>
            </a:solidFill>
            <a:custDash>
              <a:ds d="200000" sp="200000"/>
            </a:custDash>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60" name="線"/>
          <p:cNvSpPr/>
          <p:nvPr/>
        </p:nvSpPr>
        <p:spPr>
          <a:xfrm flipV="1">
            <a:off x="8077200" y="7721542"/>
            <a:ext cx="3914713" cy="86"/>
          </a:xfrm>
          <a:prstGeom prst="line">
            <a:avLst/>
          </a:prstGeom>
          <a:ln w="25400">
            <a:solidFill>
              <a:srgbClr val="FF2600"/>
            </a:solidFill>
            <a:custDash>
              <a:ds d="200000" sp="200000"/>
            </a:custDash>
            <a:miter lim="400000"/>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61" name="σrφ=100 μm"/>
          <p:cNvSpPr txBox="1"/>
          <p:nvPr/>
        </p:nvSpPr>
        <p:spPr>
          <a:xfrm>
            <a:off x="5918200" y="5522386"/>
            <a:ext cx="1693101"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600"/>
                </a:solidFill>
                <a:latin typeface="+mn-lt"/>
                <a:ea typeface="+mn-ea"/>
                <a:cs typeface="+mn-cs"/>
                <a:sym typeface="Helvetica Neue"/>
              </a:defRPr>
            </a:pPr>
            <a:r>
              <a:t>σ</a:t>
            </a:r>
            <a:r>
              <a:rPr baseline="-5999"/>
              <a:t>rφ</a:t>
            </a:r>
            <a:r>
              <a:t>=100 μm</a:t>
            </a:r>
          </a:p>
        </p:txBody>
      </p:sp>
      <p:sp>
        <p:nvSpPr>
          <p:cNvPr id="262" name="線"/>
          <p:cNvSpPr/>
          <p:nvPr/>
        </p:nvSpPr>
        <p:spPr>
          <a:xfrm flipH="1" flipV="1">
            <a:off x="7124700" y="5956300"/>
            <a:ext cx="923528" cy="1741091"/>
          </a:xfrm>
          <a:prstGeom prst="line">
            <a:avLst/>
          </a:prstGeom>
          <a:ln w="38100">
            <a:solidFill>
              <a:srgbClr val="FF26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63" name="線"/>
          <p:cNvSpPr/>
          <p:nvPr/>
        </p:nvSpPr>
        <p:spPr>
          <a:xfrm flipV="1">
            <a:off x="6320680" y="5983883"/>
            <a:ext cx="432447" cy="1633984"/>
          </a:xfrm>
          <a:prstGeom prst="line">
            <a:avLst/>
          </a:prstGeom>
          <a:ln w="38100">
            <a:solidFill>
              <a:srgbClr val="FF2600"/>
            </a:solidFill>
            <a:miter lim="400000"/>
            <a:headEnd type="stealth"/>
          </a:ln>
        </p:spPr>
        <p:txBody>
          <a:bodyPr lIns="50800" tIns="50800" rIns="50800" bIns="50800" anchor="ctr"/>
          <a:lstStyle/>
          <a:p>
            <a:pPr algn="l" defTabSz="457200">
              <a:defRPr sz="1200">
                <a:latin typeface="ヒラギノ角ゴ ProN W3"/>
                <a:ea typeface="ヒラギノ角ゴ ProN W3"/>
                <a:cs typeface="ヒラギノ角ゴ ProN W3"/>
                <a:sym typeface="ヒラギノ角ゴ ProN W3"/>
              </a:defRPr>
            </a:pPr>
          </a:p>
        </p:txBody>
      </p:sp>
      <p:sp>
        <p:nvSpPr>
          <p:cNvPr id="264" name="B=1T"/>
          <p:cNvSpPr txBox="1"/>
          <p:nvPr/>
        </p:nvSpPr>
        <p:spPr>
          <a:xfrm>
            <a:off x="1993900" y="2334686"/>
            <a:ext cx="917283"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600"/>
                </a:solidFill>
                <a:latin typeface="+mn-lt"/>
                <a:ea typeface="+mn-ea"/>
                <a:cs typeface="+mn-cs"/>
                <a:sym typeface="Helvetica Neue"/>
              </a:defRPr>
            </a:pPr>
            <a:r>
              <a:t>B=1T </a:t>
            </a:r>
          </a:p>
        </p:txBody>
      </p:sp>
      <p:sp>
        <p:nvSpPr>
          <p:cNvPr id="265" name="B=1T"/>
          <p:cNvSpPr txBox="1"/>
          <p:nvPr/>
        </p:nvSpPr>
        <p:spPr>
          <a:xfrm>
            <a:off x="10960099" y="2118786"/>
            <a:ext cx="917284"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600"/>
                </a:solidFill>
                <a:latin typeface="+mn-lt"/>
                <a:ea typeface="+mn-ea"/>
                <a:cs typeface="+mn-cs"/>
                <a:sym typeface="Helvetica Neue"/>
              </a:defRPr>
            </a:pPr>
            <a:r>
              <a:t>B=1T </a:t>
            </a:r>
          </a:p>
        </p:txBody>
      </p:sp>
      <p:sp>
        <p:nvSpPr>
          <p:cNvPr id="266" name="Extrapolation to B=3.5T"/>
          <p:cNvSpPr txBox="1"/>
          <p:nvPr/>
        </p:nvSpPr>
        <p:spPr>
          <a:xfrm>
            <a:off x="1765300" y="5585886"/>
            <a:ext cx="3383484"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600"/>
                </a:solidFill>
                <a:latin typeface="+mn-lt"/>
                <a:ea typeface="+mn-ea"/>
                <a:cs typeface="+mn-cs"/>
                <a:sym typeface="Helvetica Neue"/>
              </a:defRPr>
            </a:pPr>
            <a:r>
              <a:t>Extrapolation to B=3.5T</a:t>
            </a:r>
          </a:p>
        </p:txBody>
      </p:sp>
      <p:sp>
        <p:nvSpPr>
          <p:cNvPr id="267" name="Extrapolation to B=3.5T"/>
          <p:cNvSpPr txBox="1"/>
          <p:nvPr/>
        </p:nvSpPr>
        <p:spPr>
          <a:xfrm>
            <a:off x="8382000" y="5369986"/>
            <a:ext cx="3383484"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600"/>
                </a:solidFill>
                <a:latin typeface="+mn-lt"/>
                <a:ea typeface="+mn-ea"/>
                <a:cs typeface="+mn-cs"/>
                <a:sym typeface="Helvetica Neue"/>
              </a:defRPr>
            </a:pPr>
            <a:r>
              <a:t>Extrapolation to B=3.5T</a:t>
            </a:r>
          </a:p>
        </p:txBody>
      </p:sp>
      <p:sp>
        <p:nvSpPr>
          <p:cNvPr id="268" name="Both options seem to satisfy the σrφ=100μm requirement!"/>
          <p:cNvSpPr txBox="1"/>
          <p:nvPr/>
        </p:nvSpPr>
        <p:spPr>
          <a:xfrm>
            <a:off x="3924300" y="9218086"/>
            <a:ext cx="8043063" cy="448728"/>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solidFill>
                  <a:srgbClr val="FF2C79"/>
                </a:solidFill>
                <a:latin typeface="+mn-lt"/>
                <a:ea typeface="+mn-ea"/>
                <a:cs typeface="+mn-cs"/>
                <a:sym typeface="Helvetica Neue"/>
              </a:defRPr>
            </a:pPr>
            <a:r>
              <a:t>Both options seem to satisfy the σ</a:t>
            </a:r>
            <a:r>
              <a:rPr baseline="-5999"/>
              <a:t>rφ</a:t>
            </a:r>
            <a:r>
              <a:t>=100μm requirement!</a:t>
            </a:r>
          </a:p>
        </p:txBody>
      </p:sp>
      <p:sp>
        <p:nvSpPr>
          <p:cNvPr id="269" name="T2K gas"/>
          <p:cNvSpPr txBox="1"/>
          <p:nvPr/>
        </p:nvSpPr>
        <p:spPr>
          <a:xfrm>
            <a:off x="1993900" y="2829986"/>
            <a:ext cx="1250277"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latin typeface="+mn-lt"/>
                <a:ea typeface="+mn-ea"/>
                <a:cs typeface="+mn-cs"/>
                <a:sym typeface="Helvetica Neue"/>
              </a:defRPr>
            </a:pPr>
            <a:r>
              <a:t>T2K gas</a:t>
            </a:r>
          </a:p>
        </p:txBody>
      </p:sp>
      <p:sp>
        <p:nvSpPr>
          <p:cNvPr id="270" name="T2K gas"/>
          <p:cNvSpPr txBox="1"/>
          <p:nvPr/>
        </p:nvSpPr>
        <p:spPr>
          <a:xfrm>
            <a:off x="10642600" y="4112686"/>
            <a:ext cx="1250277"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0" algn="l">
              <a:spcBef>
                <a:spcPts val="1700"/>
              </a:spcBef>
              <a:buClr>
                <a:srgbClr val="FAFAFA"/>
              </a:buClr>
              <a:buFont typeface="Wingdings"/>
              <a:tabLst>
                <a:tab pos="1371600" algn="l"/>
                <a:tab pos="2654300" algn="l"/>
              </a:tabLst>
              <a:defRPr b="1" sz="2300">
                <a:latin typeface="+mn-lt"/>
                <a:ea typeface="+mn-ea"/>
                <a:cs typeface="+mn-cs"/>
                <a:sym typeface="Helvetica Neue"/>
              </a:defRPr>
            </a:pPr>
            <a:r>
              <a:t>T2K gas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