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5.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6.jpeg" ContentType="image/jpeg"/>
  <Override PartName="/ppt/notesSlides/notesSlide31.xml" ContentType="application/vnd.openxmlformats-officedocument.presentationml.notesSlide+xml"/>
  <Override PartName="/ppt/media/image7.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8.jpeg" ContentType="image/jpeg"/>
  <Override PartName="/ppt/media/image9.jpeg" ContentType="image/jpeg"/>
  <Override PartName="/ppt/media/image10.jpe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a:ea typeface="Helvetica"/>
          <a:cs typeface="Helvetic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a:ea typeface="Helvetica"/>
          <a:cs typeface="Helvetica"/>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Helvetica"/>
          <a:ea typeface="Helvetica"/>
          <a:cs typeface="Helvetic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a:ea typeface="Helvetica"/>
          <a:cs typeface="Helvetic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79" name="Shape 879"/>
          <p:cNvSpPr/>
          <p:nvPr>
            <p:ph type="sldImg"/>
          </p:nvPr>
        </p:nvSpPr>
        <p:spPr>
          <a:xfrm>
            <a:off x="1143000" y="685800"/>
            <a:ext cx="4572000" cy="3429000"/>
          </a:xfrm>
          <a:prstGeom prst="rect">
            <a:avLst/>
          </a:prstGeom>
        </p:spPr>
        <p:txBody>
          <a:bodyPr/>
          <a:lstStyle/>
          <a:p>
            <a:pPr/>
          </a:p>
        </p:txBody>
      </p:sp>
      <p:sp>
        <p:nvSpPr>
          <p:cNvPr id="880" name="Shape 8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hape 886"/>
          <p:cNvSpPr/>
          <p:nvPr>
            <p:ph type="sldImg"/>
          </p:nvPr>
        </p:nvSpPr>
        <p:spPr>
          <a:prstGeom prst="rect">
            <a:avLst/>
          </a:prstGeom>
        </p:spPr>
        <p:txBody>
          <a:bodyPr/>
          <a:lstStyle/>
          <a:p>
            <a:pPr/>
          </a:p>
        </p:txBody>
      </p:sp>
      <p:sp>
        <p:nvSpPr>
          <p:cNvPr id="887" name="Shape 887"/>
          <p:cNvSpPr/>
          <p:nvPr>
            <p:ph type="body" sz="quarter" idx="1"/>
          </p:nvPr>
        </p:nvSpPr>
        <p:spPr>
          <a:prstGeom prst="rect">
            <a:avLst/>
          </a:prstGeom>
        </p:spPr>
        <p:txBody>
          <a:bodyPr/>
          <a:lstStyle/>
          <a:p>
            <a:pPr/>
            <a:r>
              <a:t>250 GeV ILC の物理の意義について、リニアコライダーコラボレーション（LCC）物理作業部会共同議長、高エネルギー加速器研究機構、素粒子原子核研究所の藤井が説明させて頂きます。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8" name="Shape 1108"/>
          <p:cNvSpPr/>
          <p:nvPr>
            <p:ph type="sldImg"/>
          </p:nvPr>
        </p:nvSpPr>
        <p:spPr>
          <a:prstGeom prst="rect">
            <a:avLst/>
          </a:prstGeom>
        </p:spPr>
        <p:txBody>
          <a:bodyPr/>
          <a:lstStyle/>
          <a:p>
            <a:pPr/>
          </a:p>
        </p:txBody>
      </p:sp>
      <p:sp>
        <p:nvSpPr>
          <p:cNvPr id="1109" name="Shape 1109"/>
          <p:cNvSpPr/>
          <p:nvPr>
            <p:ph type="body" sz="quarter" idx="1"/>
          </p:nvPr>
        </p:nvSpPr>
        <p:spPr>
          <a:prstGeom prst="rect">
            <a:avLst/>
          </a:prstGeom>
        </p:spPr>
        <p:txBody>
          <a:bodyPr/>
          <a:lstStyle>
            <a:lvl1pPr>
              <a:lnSpc>
                <a:spcPct val="100000"/>
              </a:lnSpc>
              <a:defRPr sz="1600"/>
            </a:lvl1pPr>
          </a:lstStyle>
          <a:p>
            <a:pPr/>
            <a:r>
              <a:t>2012年のヒッグス発見後、LHC では、衝突エネルギーを 8 TeV から 13 TeV にあげ、2015年から実験を続けています（LHC Run II 実験です）。Run II 実験は、様々な成果を挙げていますが、これまでの所、標準理論を超える物理の兆候は現れていません。LHCの探索領域に簡単に見つかる新粒子はないということです。これは、500 GeV ILC での新粒子発見の可能性が下がったことを意味します。一方、標準理論を超える物理は必ず存在します。そしてその効果は、ヒッグスの性質に標準理論からのズレとして刻印されているはずです。ただし、新粒子の兆候がなかったことから、大きなズレは期待できません。そこで、新しい物理の発見ツールとしてのヒッグスの精密測定への期待が非常に高まりました。また、軽い新粒子がLHCの死角にある可能性は残っています。250 GeV ILC での探索でこれらの新粒子が発見できる可能性があります。</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Shape 1113"/>
          <p:cNvSpPr/>
          <p:nvPr>
            <p:ph type="sldImg"/>
          </p:nvPr>
        </p:nvSpPr>
        <p:spPr>
          <a:prstGeom prst="rect">
            <a:avLst/>
          </a:prstGeom>
        </p:spPr>
        <p:txBody>
          <a:bodyPr/>
          <a:lstStyle/>
          <a:p>
            <a:pPr/>
          </a:p>
        </p:txBody>
      </p:sp>
      <p:sp>
        <p:nvSpPr>
          <p:cNvPr id="1114" name="Shape 1114"/>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宇宙に残されたこれらの謎を解くために必要な我々がまだ知らない物理法則が必ず存在するはずです。それを特定することが ILC の目的です。</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8" name="Shape 1118"/>
          <p:cNvSpPr/>
          <p:nvPr>
            <p:ph type="sldImg"/>
          </p:nvPr>
        </p:nvSpPr>
        <p:spPr>
          <a:prstGeom prst="rect">
            <a:avLst/>
          </a:prstGeom>
        </p:spPr>
        <p:txBody>
          <a:bodyPr/>
          <a:lstStyle/>
          <a:p>
            <a:pPr/>
          </a:p>
        </p:txBody>
      </p:sp>
      <p:sp>
        <p:nvSpPr>
          <p:cNvPr id="1119" name="Shape 1119"/>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なぜその時、ヒッグスが宇宙を満たしたのか？　答えによって素粒子物理学の将来は大きく分岐します。</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5" name="Shape 1175"/>
          <p:cNvSpPr/>
          <p:nvPr>
            <p:ph type="sldImg"/>
          </p:nvPr>
        </p:nvSpPr>
        <p:spPr>
          <a:prstGeom prst="rect">
            <a:avLst/>
          </a:prstGeom>
        </p:spPr>
        <p:txBody>
          <a:bodyPr/>
          <a:lstStyle/>
          <a:p>
            <a:pPr/>
          </a:p>
        </p:txBody>
      </p:sp>
      <p:sp>
        <p:nvSpPr>
          <p:cNvPr id="1176" name="Shape 1176"/>
          <p:cNvSpPr/>
          <p:nvPr>
            <p:ph type="body" sz="quarter" idx="1"/>
          </p:nvPr>
        </p:nvSpPr>
        <p:spPr>
          <a:prstGeom prst="rect">
            <a:avLst/>
          </a:prstGeom>
        </p:spPr>
        <p:txBody>
          <a:bodyPr/>
          <a:lstStyle>
            <a:lvl1pPr>
              <a:lnSpc>
                <a:spcPct val="100000"/>
              </a:lnSpc>
              <a:defRPr sz="1600">
                <a:latin typeface="Avenir Roman"/>
                <a:ea typeface="Avenir Roman"/>
                <a:cs typeface="Avenir Roman"/>
                <a:sym typeface="Avenir Roman"/>
              </a:defRPr>
            </a:lvl1pPr>
          </a:lstStyle>
          <a:p>
            <a:pPr/>
            <a:r>
              <a:t>第１の道は、「新たな次元」の道です。これは、超対称性あるいは余剰次元が存在する場合、つまり時空概念の拡張を伴う道です。超対称性や余剰次元は超弦理論のコアな部品です。よって究極理論へ一直線に繋がります。第２の道は「より深い階層」の道です。これはヒッグス粒子が素粒子でない場合、つまりヒッグス粒子が構造を持った複合粒子である場合です。この場合は、ヒッグス粒子を構成するより深い階層の新しい素粒子の間に働く新しい力が存在することになります。究極理論に向け新たな突破口が開けます。第３の道は、標準理論からのズレが見られなかった場合です。標準理論が恐ろしく微妙なバランスの上に成立していることになります。この微妙なバランスを説明する可能性として「複数宇宙の存在」があります。この場合は、標準理論が究極理論と直結します。ILC は、この岐路にあってどの道に進むかを決めるための加速器です。どの道に進むことになっても、人類の自然観に革命的な変化をもたらすと期待されます。</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Shape 1180"/>
          <p:cNvSpPr/>
          <p:nvPr>
            <p:ph type="sldImg"/>
          </p:nvPr>
        </p:nvSpPr>
        <p:spPr>
          <a:prstGeom prst="rect">
            <a:avLst/>
          </a:prstGeom>
        </p:spPr>
        <p:txBody>
          <a:bodyPr/>
          <a:lstStyle/>
          <a:p>
            <a:pPr/>
          </a:p>
        </p:txBody>
      </p:sp>
      <p:sp>
        <p:nvSpPr>
          <p:cNvPr id="1181" name="Shape 1181"/>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なぜその時、ヒッグスが宇宙を満たしたのか？　答えによって素粒子物理学の将来は大きく分岐します。</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2" name="Shape 1222"/>
          <p:cNvSpPr/>
          <p:nvPr>
            <p:ph type="sldImg"/>
          </p:nvPr>
        </p:nvSpPr>
        <p:spPr>
          <a:prstGeom prst="rect">
            <a:avLst/>
          </a:prstGeom>
        </p:spPr>
        <p:txBody>
          <a:bodyPr/>
          <a:lstStyle/>
          <a:p>
            <a:pPr/>
          </a:p>
        </p:txBody>
      </p:sp>
      <p:sp>
        <p:nvSpPr>
          <p:cNvPr id="1223" name="Shape 1223"/>
          <p:cNvSpPr/>
          <p:nvPr>
            <p:ph type="body" sz="quarter" idx="1"/>
          </p:nvPr>
        </p:nvSpPr>
        <p:spPr>
          <a:prstGeom prst="rect">
            <a:avLst/>
          </a:prstGeom>
        </p:spPr>
        <p:txBody>
          <a:bodyPr/>
          <a:lstStyle/>
          <a:p>
            <a:pPr>
              <a:lnSpc>
                <a:spcPct val="100000"/>
              </a:lnSpc>
              <a:defRPr sz="1600"/>
            </a:pPr>
            <a:r>
              <a:t>このスライドは、250 GeV ILC で期待される、革命的な発見、ノーベル賞級の発見の例を５つ選んだものです。一つ目は、ヒッグスの結合定数を精密測定をした結果、標準理論からのズレが発見され、そのズレが超対称性に特有なパターンを示した場合です。これは、大統一、超弦理論へと一直線に繋がります。二つ目は、ヒッグスの結合定数を精密測定した結果、標準理論からのズレが発見され、そのズレが複合ヒッグスに特有なパターンを示した場合です。この場合は、新しい力が存在することになります。三つ目は、暗黒物質が発見された場合です。電子・陽電子衝突でしか見つからないような新しいタイプの暗黒物質の理論模型が特定されます。四つ目は、ヒグシーノのようなLHCの死角にある超対称性粒子の発見です。超対称性理論模型が特定されることになります。五つ目は、物質粒子の対生成の生成頻度のズレが余剰次元の存在を示した場合です。この場合は重力とゲージ力の統一に繋がります。</a:t>
            </a:r>
          </a:p>
          <a:p>
            <a:pPr>
              <a:lnSpc>
                <a:spcPct val="100000"/>
              </a:lnSpc>
              <a:defRPr sz="1600"/>
            </a:pPr>
            <a:r>
              <a:t>重要なことは、どの場合も、TeV 以上の新物理と宇宙初期のシナリオに大きな影響を与えることです。インフレーション、バリオン数生成、ニュートリノ質量生成、暗黒物質の正体などの謎の答えが変わります。</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Shape 1268"/>
          <p:cNvSpPr/>
          <p:nvPr>
            <p:ph type="sldImg"/>
          </p:nvPr>
        </p:nvSpPr>
        <p:spPr>
          <a:prstGeom prst="rect">
            <a:avLst/>
          </a:prstGeom>
        </p:spPr>
        <p:txBody>
          <a:bodyPr/>
          <a:lstStyle/>
          <a:p>
            <a:pPr/>
          </a:p>
        </p:txBody>
      </p:sp>
      <p:sp>
        <p:nvSpPr>
          <p:cNvPr id="1269" name="Shape 1269"/>
          <p:cNvSpPr/>
          <p:nvPr>
            <p:ph type="body" sz="quarter" idx="1"/>
          </p:nvPr>
        </p:nvSpPr>
        <p:spPr>
          <a:prstGeom prst="rect">
            <a:avLst/>
          </a:prstGeom>
        </p:spPr>
        <p:txBody>
          <a:bodyPr/>
          <a:lstStyle/>
          <a:p>
            <a:pPr>
              <a:lnSpc>
                <a:spcPct val="100000"/>
              </a:lnSpc>
              <a:defRPr sz="1600"/>
            </a:pPr>
            <a:r>
              <a:t>このスライドは、250 GeV ILC で期待される、革命的な発見、ノーベル賞級の発見の例を５つ選んだものです。一つ目は、ヒッグスの結合定数を精密測定をした結果、標準理論からのズレが発見され、そのズレが超対称性に特有なパターンを示した場合です。これは、大統一、超弦理論へと一直線に繋がります。二つ目は、ヒッグスの結合定数を精密測定した結果、標準理論からのズレが発見され、そのズレが複合ヒッグスに特有なパターンを示した場合です。この場合は、新しい力が存在することになります。三つ目は、暗黒物質が発見された場合です。電子・陽電子衝突でしか見つからないような新しいタイプの暗黒物質の理論模型が特定されます。四つ目は、ヒグシーノのようなLHCの死角にある超対称性粒子の発見です。超対称性理論模型が特定されることになります。五つ目は、物質粒子の対生成の生成頻度のズレが余剰次元の存在を示した場合です。この場合は重力とゲージ力の統一に繋がります。</a:t>
            </a:r>
          </a:p>
          <a:p>
            <a:pPr>
              <a:lnSpc>
                <a:spcPct val="100000"/>
              </a:lnSpc>
              <a:defRPr sz="1600"/>
            </a:pPr>
            <a:r>
              <a:t>重要なことは、どの場合も、TeV 以上の新物理と宇宙初期のシナリオに大きな影響を与えることです。インフレーション、バリオン数生成、ニュートリノ質量生成、暗黒物質の正体などの謎の答えが変わります。</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Shape 1302"/>
          <p:cNvSpPr/>
          <p:nvPr>
            <p:ph type="sldImg"/>
          </p:nvPr>
        </p:nvSpPr>
        <p:spPr>
          <a:prstGeom prst="rect">
            <a:avLst/>
          </a:prstGeom>
        </p:spPr>
        <p:txBody>
          <a:bodyPr/>
          <a:lstStyle/>
          <a:p>
            <a:pPr/>
          </a:p>
        </p:txBody>
      </p:sp>
      <p:sp>
        <p:nvSpPr>
          <p:cNvPr id="1303" name="Shape 1303"/>
          <p:cNvSpPr/>
          <p:nvPr>
            <p:ph type="body" sz="quarter" idx="1"/>
          </p:nvPr>
        </p:nvSpPr>
        <p:spPr>
          <a:prstGeom prst="rect">
            <a:avLst/>
          </a:prstGeom>
        </p:spPr>
        <p:txBody>
          <a:bodyPr/>
          <a:lstStyle>
            <a:lvl1pPr>
              <a:lnSpc>
                <a:spcPct val="100000"/>
              </a:lnSpc>
              <a:defRPr sz="1600">
                <a:latin typeface="ヒラギノ角ゴ ProN W3"/>
                <a:ea typeface="ヒラギノ角ゴ ProN W3"/>
                <a:cs typeface="ヒラギノ角ゴ ProN W3"/>
                <a:sym typeface="ヒラギノ角ゴ ProN W3"/>
              </a:defRPr>
            </a:lvl1pPr>
          </a:lstStyle>
          <a:p>
            <a:pPr/>
            <a:r>
              <a:t>今日は時間がないので、最初の三つの例について説明します。</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7" name="Shape 1307"/>
          <p:cNvSpPr/>
          <p:nvPr>
            <p:ph type="sldImg"/>
          </p:nvPr>
        </p:nvSpPr>
        <p:spPr>
          <a:prstGeom prst="rect">
            <a:avLst/>
          </a:prstGeom>
        </p:spPr>
        <p:txBody>
          <a:bodyPr/>
          <a:lstStyle/>
          <a:p>
            <a:pPr/>
          </a:p>
        </p:txBody>
      </p:sp>
      <p:sp>
        <p:nvSpPr>
          <p:cNvPr id="1308" name="Shape 1308"/>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なぜその時、ヒッグスが宇宙を満たしたのか？　答えによって素粒子物理学の将来は大きく分岐します。</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1" name="Shape 1321"/>
          <p:cNvSpPr/>
          <p:nvPr>
            <p:ph type="sldImg"/>
          </p:nvPr>
        </p:nvSpPr>
        <p:spPr>
          <a:prstGeom prst="rect">
            <a:avLst/>
          </a:prstGeom>
        </p:spPr>
        <p:txBody>
          <a:bodyPr/>
          <a:lstStyle/>
          <a:p>
            <a:pPr/>
          </a:p>
        </p:txBody>
      </p:sp>
      <p:sp>
        <p:nvSpPr>
          <p:cNvPr id="1322" name="Shape 1322"/>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なぜその時、ヒッグスが宇宙を満たしたのか？　答えによって素粒子物理学の将来は大きく分岐します。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Shape 895"/>
          <p:cNvSpPr/>
          <p:nvPr>
            <p:ph type="sldImg"/>
          </p:nvPr>
        </p:nvSpPr>
        <p:spPr>
          <a:prstGeom prst="rect">
            <a:avLst/>
          </a:prstGeom>
        </p:spPr>
        <p:txBody>
          <a:bodyPr/>
          <a:lstStyle/>
          <a:p>
            <a:pPr/>
          </a:p>
        </p:txBody>
      </p:sp>
      <p:sp>
        <p:nvSpPr>
          <p:cNvPr id="896" name="Shape 896"/>
          <p:cNvSpPr/>
          <p:nvPr>
            <p:ph type="body" sz="quarter" idx="1"/>
          </p:nvPr>
        </p:nvSpPr>
        <p:spPr>
          <a:prstGeom prst="rect">
            <a:avLst/>
          </a:prstGeom>
        </p:spPr>
        <p:txBody>
          <a:bodyPr/>
          <a:lstStyle/>
          <a:p>
            <a:pPr/>
            <a:r>
              <a:t>素粒子物理学とはという所から話を始めます。素粒子物理学とは、一言で言えば「自然の。。。」となります。その究極の目標は「物質、。。。」です。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1" name="Shape 1361"/>
          <p:cNvSpPr/>
          <p:nvPr>
            <p:ph type="sldImg"/>
          </p:nvPr>
        </p:nvSpPr>
        <p:spPr>
          <a:prstGeom prst="rect">
            <a:avLst/>
          </a:prstGeom>
        </p:spPr>
        <p:txBody>
          <a:bodyPr/>
          <a:lstStyle/>
          <a:p>
            <a:pPr/>
          </a:p>
        </p:txBody>
      </p:sp>
      <p:sp>
        <p:nvSpPr>
          <p:cNvPr id="1362" name="Shape 1362"/>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250 GeV でのヒッグス研究で最も重要な課題は、ヒッグス結合、つまりヒッグス粒子と他の粒子の間の相互作用の強さを表す定数の精密測定です。この図は、横軸に粒子の質量、縦軸にヒッグス結合を、いろいろな標準理論の粒子に対してプロットしたものです。標準理論では、粒子の質量は結合定数に比例するので、対角線上に並びます。ILC はこの直線からのズレを探索します。標準理論を超える物理（Byond the Standard Model）、BSM 物理によって、異なるズレのパターンを示します。この右の図は、ヒッグス結合の測定精度を、主だった粒子を横軸にとって示したものです。赤が高度化された LHC、HL-LHC、High Luminosity LHC、通常 High-Lumi LHC と縮めて呼びますが、その High-Lumi LHC での最終到達精度を示したものです。それに対し、黄緑は。High-Lumi LHC の結果に 250 GeV ILC の結果を加えた場合の精度です。小さいほど良い精度です。ILC の測定を加えると大幅に精度が向上することが分かります。次のページで例示するように、期待されるズレは小さく、ズレを見るには高い精度が必要なので、LHC の精度では不十分で、ILC が必要になります。</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3" name="Shape 1383"/>
          <p:cNvSpPr/>
          <p:nvPr>
            <p:ph type="sldImg"/>
          </p:nvPr>
        </p:nvSpPr>
        <p:spPr>
          <a:prstGeom prst="rect">
            <a:avLst/>
          </a:prstGeom>
        </p:spPr>
        <p:txBody>
          <a:bodyPr/>
          <a:lstStyle/>
          <a:p>
            <a:pPr/>
          </a:p>
        </p:txBody>
      </p:sp>
      <p:sp>
        <p:nvSpPr>
          <p:cNvPr id="1384" name="Shape 1384"/>
          <p:cNvSpPr/>
          <p:nvPr>
            <p:ph type="body" sz="quarter" idx="1"/>
          </p:nvPr>
        </p:nvSpPr>
        <p:spPr>
          <a:prstGeom prst="rect">
            <a:avLst/>
          </a:prstGeom>
        </p:spPr>
        <p:txBody>
          <a:bodyPr/>
          <a:lstStyle>
            <a:lvl1pPr>
              <a:lnSpc>
                <a:spcPct val="100000"/>
              </a:lnSpc>
              <a:defRPr sz="1800"/>
            </a:lvl1pPr>
          </a:lstStyle>
          <a:p>
            <a:pPr/>
            <a:r>
              <a:t>三つの道の違いはズレのパターンの違いとして現れます。この図は、期待されるヒッグス結合のズレを％で、Z、W、ボトムクォーク、タウレプトン、チャームクォークそれぞれについて示したものです。超対称性の場合はボトムとタウが上にズレます。複合ヒッグスの場合には、全体に下がる。複数宇宙の場合には、ズレなし。標準理論の予言通りとなります。ILC の精度があれば、ズレのパターンから進路が決まると期待されます。</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Shape 1435"/>
          <p:cNvSpPr/>
          <p:nvPr>
            <p:ph type="sldImg"/>
          </p:nvPr>
        </p:nvSpPr>
        <p:spPr>
          <a:prstGeom prst="rect">
            <a:avLst/>
          </a:prstGeom>
        </p:spPr>
        <p:txBody>
          <a:bodyPr/>
          <a:lstStyle/>
          <a:p>
            <a:pPr/>
          </a:p>
        </p:txBody>
      </p:sp>
      <p:sp>
        <p:nvSpPr>
          <p:cNvPr id="1436" name="Shape 1436"/>
          <p:cNvSpPr/>
          <p:nvPr>
            <p:ph type="body" sz="quarter" idx="1"/>
          </p:nvPr>
        </p:nvSpPr>
        <p:spPr>
          <a:prstGeom prst="rect">
            <a:avLst/>
          </a:prstGeom>
        </p:spPr>
        <p:txBody>
          <a:bodyPr/>
          <a:lstStyle>
            <a:lvl1pPr>
              <a:lnSpc>
                <a:spcPct val="100000"/>
              </a:lnSpc>
              <a:defRPr sz="1800"/>
            </a:lvl1pPr>
          </a:lstStyle>
          <a:p>
            <a:pPr/>
            <a:r>
              <a:t>三つの道の違いはズレのパターンの違いとして現れます。この図は、期待されるヒッグス結合のズレを％で、Z、W、ボトムクォーク、タウレプトン、チャームクォークそれぞれについて示したものです。超対称性の場合はボトムとタウが上にズレます。複合ヒッグスの場合には、全体に下がる。複数宇宙の場合には、ズレなし。標準理論の予言通りとなります。ILC の精度があれば、ズレのパターンから進路が決まると期待されます。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1" name="Shape 1441"/>
          <p:cNvSpPr/>
          <p:nvPr>
            <p:ph type="sldImg"/>
          </p:nvPr>
        </p:nvSpPr>
        <p:spPr>
          <a:prstGeom prst="rect">
            <a:avLst/>
          </a:prstGeom>
        </p:spPr>
        <p:txBody>
          <a:bodyPr/>
          <a:lstStyle/>
          <a:p>
            <a:pPr/>
          </a:p>
        </p:txBody>
      </p:sp>
      <p:sp>
        <p:nvSpPr>
          <p:cNvPr id="1442" name="Shape 1442"/>
          <p:cNvSpPr/>
          <p:nvPr>
            <p:ph type="body" sz="quarter" idx="1"/>
          </p:nvPr>
        </p:nvSpPr>
        <p:spPr>
          <a:prstGeom prst="rect">
            <a:avLst/>
          </a:prstGeom>
        </p:spPr>
        <p:txBody>
          <a:bodyPr/>
          <a:lstStyle>
            <a:lvl1pPr>
              <a:lnSpc>
                <a:spcPct val="100000"/>
              </a:lnSpc>
              <a:defRPr sz="1600"/>
            </a:lvl1pPr>
          </a:lstStyle>
          <a:p>
            <a:pPr/>
            <a:r>
              <a:t>最初はヒッグスの精密測定です。250 GeV ILC はヒッグス工場として大量のヒッグスを作り、その性質を詳細に調べます。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9" name="Shape 1479"/>
          <p:cNvSpPr/>
          <p:nvPr>
            <p:ph type="sldImg"/>
          </p:nvPr>
        </p:nvSpPr>
        <p:spPr>
          <a:prstGeom prst="rect">
            <a:avLst/>
          </a:prstGeom>
        </p:spPr>
        <p:txBody>
          <a:bodyPr/>
          <a:lstStyle/>
          <a:p>
            <a:pPr/>
          </a:p>
        </p:txBody>
      </p:sp>
      <p:sp>
        <p:nvSpPr>
          <p:cNvPr id="1480" name="Shape 1480"/>
          <p:cNvSpPr/>
          <p:nvPr>
            <p:ph type="body" sz="quarter" idx="1"/>
          </p:nvPr>
        </p:nvSpPr>
        <p:spPr>
          <a:prstGeom prst="rect">
            <a:avLst/>
          </a:prstGeom>
        </p:spPr>
        <p:txBody>
          <a:bodyPr/>
          <a:lstStyle>
            <a:lvl1pPr>
              <a:lnSpc>
                <a:spcPct val="100000"/>
              </a:lnSpc>
              <a:defRPr sz="1800"/>
            </a:lvl1pPr>
          </a:lstStyle>
          <a:p>
            <a:pPr/>
            <a:r>
              <a:t>ヒッグス粒子の生成反応で最も重要なのは、電子と陽電子が衝突してヒッグス粒子とZ粒子ができる反応です。この図は、横軸、衝突エネルギー、の関数としてこの反応の起こりやすさ、生成断面積をプロットしたものです。250 GeV は、この反応が最も起こりやすい、この反応を研究するのに最適なエネルギーです。250 GeV ILC は、この場所で大量のヒッグス粒子を作って精密測定します。</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3" name="Shape 1503"/>
          <p:cNvSpPr/>
          <p:nvPr>
            <p:ph type="sldImg"/>
          </p:nvPr>
        </p:nvSpPr>
        <p:spPr>
          <a:prstGeom prst="rect">
            <a:avLst/>
          </a:prstGeom>
        </p:spPr>
        <p:txBody>
          <a:bodyPr/>
          <a:lstStyle/>
          <a:p>
            <a:pPr/>
          </a:p>
        </p:txBody>
      </p:sp>
      <p:sp>
        <p:nvSpPr>
          <p:cNvPr id="1504" name="Shape 1504"/>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250 GeV でのヒッグス研究で最も重要な課題は、ヒッグス結合、つまりヒッグス粒子と他の粒子の間の相互作用の強さを表す定数の精密測定です。この図は、横軸に粒子の質量、縦軸にヒッグス結合を、いろいろな標準理論の粒子に対してプロットしたものです。標準理論では、粒子の質量は結合定数に比例するので、対角線上に並びます。ILC はこの直線からのズレを探索します。標準理論を超える物理（Byond the Standard Model）、BSM 物理によって、異なるズレのパターンを示します。この右の図は、ヒッグス結合の測定精度を、主だった粒子を横軸にとって示したものです。赤が高度化された LHC、HL-LHC、High Luminosity LHC、通常 High-Lumi LHC と縮めて呼びますが、その High-Lumi LHC での最終到達精度を示したものです。それに対し、黄緑は。High-Lumi LHC の結果に 250 GeV ILC の結果を加えた場合の精度です。小さいほど良い精度です。ILC の測定を加えると大幅に精度が向上することが分かります。次のページで例示するように、期待されるズレは小さく、ズレを見るには高い精度が必要なので、LHC の精度では不十分で、ILC が必要になります。</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7" name="Shape 1527"/>
          <p:cNvSpPr/>
          <p:nvPr>
            <p:ph type="sldImg"/>
          </p:nvPr>
        </p:nvSpPr>
        <p:spPr>
          <a:prstGeom prst="rect">
            <a:avLst/>
          </a:prstGeom>
        </p:spPr>
        <p:txBody>
          <a:bodyPr/>
          <a:lstStyle/>
          <a:p>
            <a:pPr/>
          </a:p>
        </p:txBody>
      </p:sp>
      <p:sp>
        <p:nvSpPr>
          <p:cNvPr id="1528" name="Shape 1528"/>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250 GeV でのヒッグス研究で最も重要な課題は、ヒッグス結合、つまりヒッグス粒子と他の粒子の間の相互作用の強さを表す定数の精密測定です。この図は、横軸に粒子の質量、縦軸にヒッグス結合を、いろいろな標準理論の粒子に対してプロットしたものです。標準理論では、粒子の質量は結合定数に比例するので、一直線上に並びます。ILC はこの直線からのズレを探索します。標準理論を超える物理（Byond the Standard Model）、BSM 物理の違いによって、異なるズレのパターンを示します。この右の図は、ヒッグス結合の測定精度を、主だった粒子を横軸にとって%で示したものです。赤が高度化された LHC、HL-LHC、High Luminosity LHC、通常 High-Lumi LHC と縮めて呼びますが、その High-Lumi LHC での最終到達精度を示したものです。それに対し、黄緑は。High-Lumi LHC の結果に 250 GeV ILC の結果を加えた場合の精度です。小さいほど良い精度です。ILC の測定を加えると大幅に精度が向上することが分かります。次のページで例示するように、期待されるズレは小さく、ズレを見るには高い精度が必要です。LHC の精度では不十分で、ILC が必要になります。</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9" name="Shape 1619"/>
          <p:cNvSpPr/>
          <p:nvPr>
            <p:ph type="sldImg"/>
          </p:nvPr>
        </p:nvSpPr>
        <p:spPr>
          <a:prstGeom prst="rect">
            <a:avLst/>
          </a:prstGeom>
        </p:spPr>
        <p:txBody>
          <a:bodyPr/>
          <a:lstStyle/>
          <a:p>
            <a:pPr/>
          </a:p>
        </p:txBody>
      </p:sp>
      <p:sp>
        <p:nvSpPr>
          <p:cNvPr id="1620" name="Shape 1620"/>
          <p:cNvSpPr/>
          <p:nvPr>
            <p:ph type="body" sz="quarter" idx="1"/>
          </p:nvPr>
        </p:nvSpPr>
        <p:spPr>
          <a:prstGeom prst="rect">
            <a:avLst/>
          </a:prstGeom>
        </p:spPr>
        <p:txBody>
          <a:bodyPr/>
          <a:lstStyle>
            <a:lvl1pPr>
              <a:lnSpc>
                <a:spcPct val="100000"/>
              </a:lnSpc>
              <a:defRPr sz="1800"/>
            </a:lvl1pPr>
          </a:lstStyle>
          <a:p>
            <a:pPr/>
            <a:r>
              <a:t>三つの道の違いはズレのパターンの違いとして現れます。この図は、期待されるヒッグス結合のズレを％で、Z、W、ボトムクォーク、タウレプトン、チャームクォークそれぞれについて示したものです。超対称性の場合はボトムとタウが上にズレます。複合ヒッグスの場合には、全体に下がる。複数宇宙の場合には、ズレなし。標準理論の予言通りとなります。ILC の精度があれば、ズレのパターンから進路が決まると期待されます。</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6" name="Shape 1676"/>
          <p:cNvSpPr/>
          <p:nvPr>
            <p:ph type="sldImg"/>
          </p:nvPr>
        </p:nvSpPr>
        <p:spPr>
          <a:prstGeom prst="rect">
            <a:avLst/>
          </a:prstGeom>
        </p:spPr>
        <p:txBody>
          <a:bodyPr/>
          <a:lstStyle/>
          <a:p>
            <a:pPr/>
          </a:p>
        </p:txBody>
      </p:sp>
      <p:sp>
        <p:nvSpPr>
          <p:cNvPr id="1677" name="Shape 1677"/>
          <p:cNvSpPr/>
          <p:nvPr>
            <p:ph type="body" sz="quarter" idx="1"/>
          </p:nvPr>
        </p:nvSpPr>
        <p:spPr>
          <a:prstGeom prst="rect">
            <a:avLst/>
          </a:prstGeom>
        </p:spPr>
        <p:txBody>
          <a:bodyPr/>
          <a:lstStyle>
            <a:lvl1pPr>
              <a:lnSpc>
                <a:spcPct val="100000"/>
              </a:lnSpc>
              <a:defRPr sz="1600">
                <a:latin typeface="Avenir Roman"/>
                <a:ea typeface="Avenir Roman"/>
                <a:cs typeface="Avenir Roman"/>
                <a:sym typeface="Avenir Roman"/>
              </a:defRPr>
            </a:lvl1pPr>
          </a:lstStyle>
          <a:p>
            <a:pPr/>
            <a:r>
              <a:t>第１の道は、「新たな次元」の道です。これは、超対称性あるいは余剰次元が存在する場合、つまり時空概念の拡張を伴う道です。超対称性や余剰次元は超弦理論のコアな部品です。よって究極理論へ一直線に繋がります。第２の道は「より深い階層」の道です。これはヒッグス粒子が素粒子でない場合、つまりヒッグス粒子が構造を持った複合粒子である場合です。この場合は、ヒッグス粒子を構成するより深い階層の新しい素粒子の間に働く新しい力が存在することになります。究極理論に向け新たな突破口が開けます。第３の道は、標準理論からのズレが見られなかった場合です。標準理論が恐ろしく微妙なバランスの上に成立していることになります。この微妙なバランスを説明する可能性として「複数宇宙の存在」があります。この場合は、標準理論が究極理論と直結します。ILC は、この岐路にあってどの道に進むかを決めるための加速器です。どの道に進むことになっても、人類の自然観に革命的な変化をもたらすと期待されます。</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8" name="Shape 1738"/>
          <p:cNvSpPr/>
          <p:nvPr>
            <p:ph type="sldImg"/>
          </p:nvPr>
        </p:nvSpPr>
        <p:spPr>
          <a:prstGeom prst="rect">
            <a:avLst/>
          </a:prstGeom>
        </p:spPr>
        <p:txBody>
          <a:bodyPr/>
          <a:lstStyle/>
          <a:p>
            <a:pPr/>
          </a:p>
        </p:txBody>
      </p:sp>
      <p:sp>
        <p:nvSpPr>
          <p:cNvPr id="1739" name="Shape 1739"/>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では、なぜ ILC では精密測定が可能なのか？</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Shape 914"/>
          <p:cNvSpPr/>
          <p:nvPr>
            <p:ph type="sldImg"/>
          </p:nvPr>
        </p:nvSpPr>
        <p:spPr>
          <a:prstGeom prst="rect">
            <a:avLst/>
          </a:prstGeom>
        </p:spPr>
        <p:txBody>
          <a:bodyPr/>
          <a:lstStyle/>
          <a:p>
            <a:pPr/>
          </a:p>
        </p:txBody>
      </p:sp>
      <p:sp>
        <p:nvSpPr>
          <p:cNvPr id="915" name="Shape 915"/>
          <p:cNvSpPr/>
          <p:nvPr>
            <p:ph type="body" sz="quarter" idx="1"/>
          </p:nvPr>
        </p:nvSpPr>
        <p:spPr>
          <a:prstGeom prst="rect">
            <a:avLst/>
          </a:prstGeom>
        </p:spPr>
        <p:txBody>
          <a:bodyPr/>
          <a:lstStyle>
            <a:lvl1pPr>
              <a:defRPr sz="1800"/>
            </a:lvl1pPr>
          </a:lstStyle>
          <a:p>
            <a:pPr/>
            <a:r>
              <a:t>統一理論に向けた人類の努力には、長い歴史があります。その成功例をいくつか挙げれば、ニュートンの運動方程式による地上の法則と天上の法則の統一、マックスウェル方程式による電気と磁気の統一、アインシュタインの特殊相対性理論による時間と空間の統一、一般相対性理論による時空と重力の統一、そして場の量子論による粒子性と波動性の統一があります。現代の素粒子物理学もこの統一の系譜の延長上にありま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0" name="Shape 1810"/>
          <p:cNvSpPr/>
          <p:nvPr>
            <p:ph type="sldImg"/>
          </p:nvPr>
        </p:nvSpPr>
        <p:spPr>
          <a:prstGeom prst="rect">
            <a:avLst/>
          </a:prstGeom>
        </p:spPr>
        <p:txBody>
          <a:bodyPr/>
          <a:lstStyle/>
          <a:p>
            <a:pPr/>
          </a:p>
        </p:txBody>
      </p:sp>
      <p:sp>
        <p:nvSpPr>
          <p:cNvPr id="1811" name="Shape 1811"/>
          <p:cNvSpPr/>
          <p:nvPr>
            <p:ph type="body" sz="quarter" idx="1"/>
          </p:nvPr>
        </p:nvSpPr>
        <p:spPr>
          <a:prstGeom prst="rect">
            <a:avLst/>
          </a:prstGeom>
        </p:spPr>
        <p:txBody>
          <a:bodyPr/>
          <a:lstStyle/>
          <a:p>
            <a:pPr>
              <a:lnSpc>
                <a:spcPct val="100000"/>
              </a:lnSpc>
              <a:defRPr sz="1800"/>
            </a:pPr>
            <a:r>
              <a:t>それは、ILC のクリーンな環境のためです。LHC でぶつける陽子はクォークやそれを結びつけるグルーオンで構成される、構造を持った複合粒子なので、陽子の中のどの粒子とどの粒子がどういうエネルギーでぶつかったかわかりません。知りたい物理と関係ない余分な粒子がたくさん出てくるので、反応が複雑です。高いエネルギーを実現できるメリットがありますが精密測定には不向きです。また、理論予測にも大きな不定性が残ります。それに対し ILC は、電子と陽電子というエネルギーが分かっている素粒子同士の衝突なので、初期状態が明確に定義されており、余分な粒子も出てこないので、精密測定に最適です。理論予想との精密な比較ができます。</a:t>
            </a:r>
          </a:p>
          <a:p>
            <a:pPr>
              <a:lnSpc>
                <a:spcPct val="117999"/>
              </a:lnSpc>
              <a:defRPr sz="3000"/>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4" name="Shape 1824"/>
          <p:cNvSpPr/>
          <p:nvPr>
            <p:ph type="sldImg"/>
          </p:nvPr>
        </p:nvSpPr>
        <p:spPr>
          <a:prstGeom prst="rect">
            <a:avLst/>
          </a:prstGeom>
        </p:spPr>
        <p:txBody>
          <a:bodyPr/>
          <a:lstStyle/>
          <a:p>
            <a:pPr/>
          </a:p>
        </p:txBody>
      </p:sp>
      <p:sp>
        <p:nvSpPr>
          <p:cNvPr id="1825" name="Shape 1825"/>
          <p:cNvSpPr/>
          <p:nvPr>
            <p:ph type="body" sz="quarter" idx="1"/>
          </p:nvPr>
        </p:nvSpPr>
        <p:spPr>
          <a:prstGeom prst="rect">
            <a:avLst/>
          </a:prstGeom>
        </p:spPr>
        <p:txBody>
          <a:bodyPr/>
          <a:lstStyle/>
          <a:p>
            <a:pPr defTabSz="584200">
              <a:lnSpc>
                <a:spcPct val="100000"/>
              </a:lnSpc>
              <a:defRPr sz="1600">
                <a:latin typeface="Lucida Grande"/>
                <a:ea typeface="Lucida Grande"/>
                <a:cs typeface="Lucida Grande"/>
                <a:sym typeface="Lucida Grande"/>
              </a:defRPr>
            </a:pPr>
            <a:r>
              <a:t>ILD IA: </a:t>
            </a:r>
          </a:p>
          <a:p>
            <a:pPr defTabSz="584200">
              <a:lnSpc>
                <a:spcPct val="100000"/>
              </a:lnSpc>
              <a:defRPr sz="1600">
                <a:latin typeface="Lucida Grande"/>
                <a:ea typeface="Lucida Grande"/>
                <a:cs typeface="Lucida Grande"/>
                <a:sym typeface="Lucida Grande"/>
              </a:defRPr>
            </a:pPr>
            <a:r>
              <a:t>SiD IB: </a:t>
            </a:r>
          </a:p>
          <a:p>
            <a:pPr defTabSz="584200">
              <a:lnSpc>
                <a:spcPct val="100000"/>
              </a:lnSpc>
              <a:defRPr sz="1600">
                <a:latin typeface="Lucida Grande"/>
                <a:ea typeface="Lucida Grande"/>
                <a:cs typeface="Lucida Grande"/>
                <a:sym typeface="Lucida Grande"/>
              </a:defRPr>
            </a:pPr>
            <a:r>
              <a:t>実働率：~30% </a:t>
            </a:r>
          </a:p>
          <a:p>
            <a:pPr defTabSz="584200">
              <a:lnSpc>
                <a:spcPct val="100000"/>
              </a:lnSpc>
              <a:defRPr sz="1600">
                <a:latin typeface="Lucida Grande"/>
                <a:ea typeface="Lucida Grande"/>
                <a:cs typeface="Lucida Grande"/>
                <a:sym typeface="Lucida Grande"/>
              </a:defRPr>
            </a:pPr>
            <a:r>
              <a:t>学位取得者：年平均：M~10、D~1</a:t>
            </a:r>
          </a:p>
          <a:p>
            <a:pPr defTabSz="584200">
              <a:lnSpc>
                <a:spcPct val="100000"/>
              </a:lnSpc>
              <a:defRPr sz="1600">
                <a:latin typeface="Lucida Grande"/>
                <a:ea typeface="Lucida Grande"/>
                <a:cs typeface="Lucida Grande"/>
                <a:sym typeface="Lucida Grande"/>
              </a:defRPr>
            </a:pPr>
            <a:r>
              <a:t>ATLAS の場合：LoI: ~900、Proposal: ~1500、Now: ~3000</a:t>
            </a:r>
          </a:p>
          <a:p>
            <a:pPr defTabSz="584200">
              <a:lnSpc>
                <a:spcPct val="100000"/>
              </a:lnSpc>
              <a:defRPr sz="1600">
                <a:latin typeface="Lucida Grande"/>
                <a:ea typeface="Lucida Grande"/>
                <a:cs typeface="Lucida Grande"/>
                <a:sym typeface="Lucida Grande"/>
              </a:defRPr>
            </a:pPr>
            <a:r>
              <a:t>こうした加速器の違いに加え、測定器の違いもあります。ILC 測定器の性能は、LHCと比較して、運動量分解能で約10倍、細密度で100倍から1000倍程度高性能です。これは、ILC のクリーンな環境下でしか使えない技術が使えるためです。現在、ILD、SiD という二つの測定器が提案されており、国際的な研究チームによる全体設計と測定器要素の研究開発が進んでいます。</a:t>
            </a:r>
          </a:p>
          <a:p>
            <a:pPr defTabSz="584200">
              <a:lnSpc>
                <a:spcPct val="100000"/>
              </a:lnSpc>
              <a:defRPr sz="1600">
                <a:latin typeface="Lucida Grande"/>
                <a:ea typeface="Lucida Grande"/>
                <a:cs typeface="Lucida Grande"/>
                <a:sym typeface="Lucida Grande"/>
              </a:defRPr>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9" name="Shape 1829"/>
          <p:cNvSpPr/>
          <p:nvPr>
            <p:ph type="sldImg"/>
          </p:nvPr>
        </p:nvSpPr>
        <p:spPr>
          <a:prstGeom prst="rect">
            <a:avLst/>
          </a:prstGeom>
        </p:spPr>
        <p:txBody>
          <a:bodyPr/>
          <a:lstStyle/>
          <a:p>
            <a:pPr/>
          </a:p>
        </p:txBody>
      </p:sp>
      <p:sp>
        <p:nvSpPr>
          <p:cNvPr id="1830" name="Shape 1830"/>
          <p:cNvSpPr/>
          <p:nvPr>
            <p:ph type="body" sz="quarter" idx="1"/>
          </p:nvPr>
        </p:nvSpPr>
        <p:spPr>
          <a:prstGeom prst="rect">
            <a:avLst/>
          </a:prstGeom>
        </p:spPr>
        <p:txBody>
          <a:bodyPr/>
          <a:lstStyle>
            <a:lvl1pPr>
              <a:lnSpc>
                <a:spcPct val="100000"/>
              </a:lnSpc>
              <a:defRPr sz="1600"/>
            </a:lvl1pPr>
          </a:lstStyle>
          <a:p>
            <a:pPr/>
            <a:r>
              <a:t>最初はヒッグスの精密測定です。250 GeV ILC はヒッグス工場として大量のヒッグスを作り、その性質を詳細に調べます。</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6" name="Shape 1836"/>
          <p:cNvSpPr/>
          <p:nvPr>
            <p:ph type="sldImg"/>
          </p:nvPr>
        </p:nvSpPr>
        <p:spPr>
          <a:prstGeom prst="rect">
            <a:avLst/>
          </a:prstGeom>
        </p:spPr>
        <p:txBody>
          <a:bodyPr/>
          <a:lstStyle/>
          <a:p>
            <a:pPr/>
          </a:p>
        </p:txBody>
      </p:sp>
      <p:sp>
        <p:nvSpPr>
          <p:cNvPr id="1837" name="Shape 1837"/>
          <p:cNvSpPr/>
          <p:nvPr>
            <p:ph type="body" sz="quarter" idx="1"/>
          </p:nvPr>
        </p:nvSpPr>
        <p:spPr>
          <a:prstGeom prst="rect">
            <a:avLst/>
          </a:prstGeom>
        </p:spPr>
        <p:txBody>
          <a:bodyPr/>
          <a:lstStyle>
            <a:lvl1pPr>
              <a:lnSpc>
                <a:spcPct val="100000"/>
              </a:lnSpc>
              <a:defRPr sz="1900"/>
            </a:lvl1pPr>
          </a:lstStyle>
          <a:p>
            <a:pPr/>
            <a:r>
              <a:t>ヒッグスの精密測定はこれぐらいにして、最後に、250 GeV ILC での新粒子発見の可能性についてお話しします。ポイントは、過去の最高エネルギー電子陽電子コライダー（CERN の LEP2 209 GeV）に比べ、1000倍のルミノシティ（ざっくり言ってビーム強度）、ビーム偏極、そして先程述べた高性能測定器により、微弱な信号に対する感度が大幅に向上することです。今日は時間がないので、暗黒物質に限って話します。</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5" name="Shape 1925"/>
          <p:cNvSpPr/>
          <p:nvPr>
            <p:ph type="sldImg"/>
          </p:nvPr>
        </p:nvSpPr>
        <p:spPr>
          <a:prstGeom prst="rect">
            <a:avLst/>
          </a:prstGeom>
        </p:spPr>
        <p:txBody>
          <a:bodyPr/>
          <a:lstStyle/>
          <a:p>
            <a:pPr/>
          </a:p>
        </p:txBody>
      </p:sp>
      <p:sp>
        <p:nvSpPr>
          <p:cNvPr id="1926" name="Shape 1926"/>
          <p:cNvSpPr/>
          <p:nvPr>
            <p:ph type="body" sz="quarter" idx="1"/>
          </p:nvPr>
        </p:nvSpPr>
        <p:spPr>
          <a:prstGeom prst="rect">
            <a:avLst/>
          </a:prstGeom>
        </p:spPr>
        <p:txBody>
          <a:bodyPr/>
          <a:lstStyle>
            <a:lvl1pPr>
              <a:lnSpc>
                <a:spcPct val="100000"/>
              </a:lnSpc>
              <a:defRPr sz="1600"/>
            </a:lvl1pPr>
          </a:lstStyle>
          <a:p>
            <a:pPr/>
            <a:r>
              <a:t>ILC での暗黒物質探索の代表的なやり方の一つ目は、ヒッグスの暗黒物質、ダークマターへの崩壊、つまりヒッグスの不可視崩壊の探索です。ILC では初期状態が明確にわかっているので、たとえヒッグス自体が見えなくても、それとともに生成される Z 粒子を引き算することで、見えない粒子の質量が計算できます。この図は、ヒッグスが10%の確率で暗黒物質に崩壊する場合の、そうやって計算した質量（反跳質量）の分布です。白い部分がヒッグスの暗黒物質への崩壊を表しています。こうして ILC はヒッグスの暗黒物質への崩壊を 0.3 % まで抑えることができます。これは High-Lumi LHC の20倍の感度です。もう一つの暗黒物質探索の方法は、暗黒物質を対生成する方法です。暗黒物質だけだと何も見えませんから、衝突前の電子または陽電子から光子が一つ出てくる事象、単光子生成事象を探します。この図の薄黄色の部分は、横軸に暗黒物質の質量、縦軸に暗黒物質生成を媒介する新粒子の質量を取った時、High-Lumi LHC や他の直接探索実験の後、ILC に残される領域を示しています。赤線で囲った部分が 250 GeV ILC で探索可能な領域です。250 GeV でもかなり発見の可能性があると言えます。</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2" name="Shape 1952"/>
          <p:cNvSpPr/>
          <p:nvPr>
            <p:ph type="sldImg"/>
          </p:nvPr>
        </p:nvSpPr>
        <p:spPr>
          <a:prstGeom prst="rect">
            <a:avLst/>
          </a:prstGeom>
        </p:spPr>
        <p:txBody>
          <a:bodyPr/>
          <a:lstStyle/>
          <a:p>
            <a:pPr/>
          </a:p>
        </p:txBody>
      </p:sp>
      <p:sp>
        <p:nvSpPr>
          <p:cNvPr id="1953" name="Shape 1953"/>
          <p:cNvSpPr/>
          <p:nvPr>
            <p:ph type="body" sz="quarter" idx="1"/>
          </p:nvPr>
        </p:nvSpPr>
        <p:spPr>
          <a:prstGeom prst="rect">
            <a:avLst/>
          </a:prstGeom>
        </p:spPr>
        <p:txBody>
          <a:bodyPr/>
          <a:lstStyle>
            <a:lvl1pPr>
              <a:lnSpc>
                <a:spcPct val="100000"/>
              </a:lnSpc>
            </a:lvl1pPr>
          </a:lstStyle>
          <a:p>
            <a:pPr/>
            <a:r>
              <a:t>今日は時間の関係でお話しできませんでしたが、250 GeV ILCでできることは非常にたくさんあります。</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9" name="Shape 1969"/>
          <p:cNvSpPr/>
          <p:nvPr>
            <p:ph type="sldImg"/>
          </p:nvPr>
        </p:nvSpPr>
        <p:spPr>
          <a:prstGeom prst="rect">
            <a:avLst/>
          </a:prstGeom>
        </p:spPr>
        <p:txBody>
          <a:bodyPr/>
          <a:lstStyle/>
          <a:p>
            <a:pPr/>
          </a:p>
        </p:txBody>
      </p:sp>
      <p:sp>
        <p:nvSpPr>
          <p:cNvPr id="1970" name="Shape 1970"/>
          <p:cNvSpPr/>
          <p:nvPr>
            <p:ph type="body" sz="quarter" idx="1"/>
          </p:nvPr>
        </p:nvSpPr>
        <p:spPr>
          <a:prstGeom prst="rect">
            <a:avLst/>
          </a:prstGeom>
        </p:spPr>
        <p:txBody>
          <a:bodyPr/>
          <a:lstStyle>
            <a:lvl1pPr defTabSz="914400">
              <a:lnSpc>
                <a:spcPct val="100000"/>
              </a:lnSpc>
              <a:defRPr sz="1200"/>
            </a:lvl1pPr>
          </a:lstStyle>
          <a:p>
            <a:pPr/>
            <a:r>
              <a:t>このスライドは、それらの一部を示したものです。ヒッグスについての研究、電弱力の力の粒子の生成反応の研究、新粒子探索、物質粒子の対生成の研究、強い力の研究などいっぱいあります。</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9" name="Shape 1989"/>
          <p:cNvSpPr/>
          <p:nvPr>
            <p:ph type="sldImg"/>
          </p:nvPr>
        </p:nvSpPr>
        <p:spPr>
          <a:prstGeom prst="rect">
            <a:avLst/>
          </a:prstGeom>
        </p:spPr>
        <p:txBody>
          <a:bodyPr/>
          <a:lstStyle/>
          <a:p>
            <a:pPr/>
          </a:p>
        </p:txBody>
      </p:sp>
      <p:sp>
        <p:nvSpPr>
          <p:cNvPr id="1990" name="Shape 1990"/>
          <p:cNvSpPr/>
          <p:nvPr>
            <p:ph type="body" sz="quarter" idx="1"/>
          </p:nvPr>
        </p:nvSpPr>
        <p:spPr>
          <a:prstGeom prst="rect">
            <a:avLst/>
          </a:prstGeom>
        </p:spPr>
        <p:txBody>
          <a:bodyPr/>
          <a:lstStyle>
            <a:lvl1pPr>
              <a:lnSpc>
                <a:spcPct val="100000"/>
              </a:lnSpc>
              <a:defRPr sz="2000"/>
            </a:lvl1pPr>
          </a:lstStyle>
          <a:p>
            <a:pPr/>
            <a:r>
              <a:t>これらの課題の研究から、たくさんの論文、たくさんの博士号取得者を生み出します。LHC の ATLAS 実験の例を引けば、大学院生数で約1200人、毎年約200人の博士号取得者を生み出していますが、ILCでも同じことが起こるはずです。</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4" name="Shape 1994"/>
          <p:cNvSpPr/>
          <p:nvPr>
            <p:ph type="sldImg"/>
          </p:nvPr>
        </p:nvSpPr>
        <p:spPr>
          <a:prstGeom prst="rect">
            <a:avLst/>
          </a:prstGeom>
        </p:spPr>
        <p:txBody>
          <a:bodyPr/>
          <a:lstStyle/>
          <a:p>
            <a:pPr/>
          </a:p>
        </p:txBody>
      </p:sp>
      <p:sp>
        <p:nvSpPr>
          <p:cNvPr id="1995" name="Shape 1995"/>
          <p:cNvSpPr/>
          <p:nvPr>
            <p:ph type="body" sz="quarter" idx="1"/>
          </p:nvPr>
        </p:nvSpPr>
        <p:spPr>
          <a:prstGeom prst="rect">
            <a:avLst/>
          </a:prstGeom>
        </p:spPr>
        <p:txBody>
          <a:bodyPr/>
          <a:lstStyle/>
          <a:p>
            <a:pPr/>
            <a:r>
              <a:t>まとめます。</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5" name="Shape 2015"/>
          <p:cNvSpPr/>
          <p:nvPr>
            <p:ph type="sldImg"/>
          </p:nvPr>
        </p:nvSpPr>
        <p:spPr>
          <a:prstGeom prst="rect">
            <a:avLst/>
          </a:prstGeom>
        </p:spPr>
        <p:txBody>
          <a:bodyPr/>
          <a:lstStyle/>
          <a:p>
            <a:pPr/>
          </a:p>
        </p:txBody>
      </p:sp>
      <p:sp>
        <p:nvSpPr>
          <p:cNvPr id="2016" name="Shape 2016"/>
          <p:cNvSpPr/>
          <p:nvPr>
            <p:ph type="body" sz="quarter" idx="1"/>
          </p:nvPr>
        </p:nvSpPr>
        <p:spPr>
          <a:prstGeom prst="rect">
            <a:avLst/>
          </a:prstGeom>
        </p:spPr>
        <p:txBody>
          <a:bodyPr/>
          <a:lstStyle/>
          <a:p>
            <a:pPr>
              <a:lnSpc>
                <a:spcPct val="125000"/>
              </a:lnSpc>
              <a:defRPr sz="2000">
                <a:latin typeface="Avenir Roman"/>
                <a:ea typeface="Avenir Roman"/>
                <a:cs typeface="Avenir Roman"/>
                <a:sym typeface="Avenir Roman"/>
              </a:defRPr>
            </a:pPr>
            <a:r>
              <a:t>。。。</a:t>
            </a:r>
          </a:p>
          <a:p>
            <a:pPr>
              <a:lnSpc>
                <a:spcPct val="125000"/>
              </a:lnSpc>
              <a:defRPr sz="2000">
                <a:latin typeface="Avenir Roman"/>
                <a:ea typeface="Avenir Roman"/>
                <a:cs typeface="Avenir Roman"/>
                <a:sym typeface="Avenir Roman"/>
              </a:defRPr>
            </a:pPr>
            <a:r>
              <a:t>以上です。ご静聴、ありがとうございました。</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Shape 972"/>
          <p:cNvSpPr/>
          <p:nvPr>
            <p:ph type="sldImg"/>
          </p:nvPr>
        </p:nvSpPr>
        <p:spPr>
          <a:prstGeom prst="rect">
            <a:avLst/>
          </a:prstGeom>
        </p:spPr>
        <p:txBody>
          <a:bodyPr/>
          <a:lstStyle/>
          <a:p>
            <a:pPr/>
          </a:p>
        </p:txBody>
      </p:sp>
      <p:sp>
        <p:nvSpPr>
          <p:cNvPr id="973" name="Shape 973"/>
          <p:cNvSpPr/>
          <p:nvPr>
            <p:ph type="body" sz="quarter" idx="1"/>
          </p:nvPr>
        </p:nvSpPr>
        <p:spPr>
          <a:prstGeom prst="rect">
            <a:avLst/>
          </a:prstGeom>
        </p:spPr>
        <p:txBody>
          <a:bodyPr/>
          <a:lstStyle>
            <a:lvl1pPr>
              <a:lnSpc>
                <a:spcPct val="100000"/>
              </a:lnSpc>
              <a:defRPr sz="1600">
                <a:latin typeface="Avenir Roman"/>
                <a:ea typeface="Avenir Roman"/>
                <a:cs typeface="Avenir Roman"/>
                <a:sym typeface="Avenir Roman"/>
              </a:defRPr>
            </a:lvl1pPr>
          </a:lstStyle>
          <a:p>
            <a:pPr/>
            <a:r>
              <a:t>究極の統一理論への道は、全ての物質、全ての力、そして時空もが統一されていたと考えられる、宇宙誕生の瞬間へと時間を遡る努力だと言えます。現在、自然には、重力、強い力、弱い力、電磁気力の４つの基本的な力があることが知られています。これらの４つの力の内、弱い力と電磁気力は、宇宙誕生のおよそ１００億分の一秒後、電弱力という一つの力が枝分かれしたものです。この枝分かれは、後でお話するヒッグスが宇宙を遍く満たしたことで起きました。これを電弱対称性の破れと呼びます。次のページで説明する素粒子の標準理論は、電弱対称性の破れ以降の世界を記述する理論です。ILC は、この電弱対称性の破れが起きた頃の素粒子世界を調べ、標準理論を超える物理を解明するための加速器です。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0" name="Shape 2020"/>
          <p:cNvSpPr/>
          <p:nvPr>
            <p:ph type="sldImg"/>
          </p:nvPr>
        </p:nvSpPr>
        <p:spPr>
          <a:prstGeom prst="rect">
            <a:avLst/>
          </a:prstGeom>
        </p:spPr>
        <p:txBody>
          <a:bodyPr/>
          <a:lstStyle/>
          <a:p>
            <a:pPr/>
          </a:p>
        </p:txBody>
      </p:sp>
      <p:sp>
        <p:nvSpPr>
          <p:cNvPr id="2021" name="Shape 2021"/>
          <p:cNvSpPr/>
          <p:nvPr>
            <p:ph type="body" sz="quarter" idx="1"/>
          </p:nvPr>
        </p:nvSpPr>
        <p:spPr>
          <a:prstGeom prst="rect">
            <a:avLst/>
          </a:prstGeom>
        </p:spPr>
        <p:txBody>
          <a:bodyPr/>
          <a:lstStyle/>
          <a:p>
            <a:pPr/>
            <a:r>
              <a:t>まとめます。</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5" name="Shape 2025"/>
          <p:cNvSpPr/>
          <p:nvPr>
            <p:ph type="sldImg"/>
          </p:nvPr>
        </p:nvSpPr>
        <p:spPr>
          <a:prstGeom prst="rect">
            <a:avLst/>
          </a:prstGeom>
        </p:spPr>
        <p:txBody>
          <a:bodyPr/>
          <a:lstStyle/>
          <a:p>
            <a:pPr/>
          </a:p>
        </p:txBody>
      </p:sp>
      <p:sp>
        <p:nvSpPr>
          <p:cNvPr id="2026" name="Shape 2026"/>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なぜその時、ヒッグスが宇宙を満たしたのか？　答えによって素粒子物理学の将来は大きく分岐します。</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5" name="Shape 2055"/>
          <p:cNvSpPr/>
          <p:nvPr>
            <p:ph type="sldImg"/>
          </p:nvPr>
        </p:nvSpPr>
        <p:spPr>
          <a:prstGeom prst="rect">
            <a:avLst/>
          </a:prstGeom>
        </p:spPr>
        <p:txBody>
          <a:bodyPr/>
          <a:lstStyle/>
          <a:p>
            <a:pPr/>
          </a:p>
        </p:txBody>
      </p:sp>
      <p:sp>
        <p:nvSpPr>
          <p:cNvPr id="2056" name="Shape 2056"/>
          <p:cNvSpPr/>
          <p:nvPr>
            <p:ph type="body" sz="quarter" idx="1"/>
          </p:nvPr>
        </p:nvSpPr>
        <p:spPr>
          <a:prstGeom prst="rect">
            <a:avLst/>
          </a:prstGeom>
        </p:spPr>
        <p:txBody>
          <a:bodyPr/>
          <a:lstStyle/>
          <a:p>
            <a:pPr>
              <a:lnSpc>
                <a:spcPct val="100000"/>
              </a:lnSpc>
              <a:defRPr sz="1600"/>
            </a:pPr>
            <a:r>
              <a:t>このスライドは、250 GeV ILC で期待される、革命的な発見、ノーベル賞級の発見の例を５つ選んだものです。一つ目は、ヒッグスの結合定数を精密測定をした結果、標準理論からのズレが発見され、そのズレが超対称性に特有なパターンを示した場合です。これは、大統一、超弦理論へと一直線に繋がります。二つ目は、ヒッグスの結合定数を精密測定した結果、標準理論からのズレが発見され、そのズレが複合ヒッグスに特有なパターンを示した場合です。この場合は、新しい力が存在することになります。三つ目は、暗黒物質が発見された場合です。電子・陽電子衝突でしか見つからないような新しいタイプの暗黒物質の理論模型が特定されます。四つ目は、ヒグシーノのようなLHCの死角にある超対称性粒子の発見です。超対称性理論模型が特定されることになります。五つ目は、物質粒子の対生成の生成頻度のズレが余剰次元の存在を示した場合です。この場合は重力とゲージ力の統一に繋がります。</a:t>
            </a:r>
          </a:p>
          <a:p>
            <a:pPr>
              <a:lnSpc>
                <a:spcPct val="100000"/>
              </a:lnSpc>
              <a:defRPr sz="1600"/>
            </a:pPr>
            <a:r>
              <a:t>重要なことは、どの場合も、TeV 以上の新物理と宇宙初期のシナリオに大きな影響を与えることです。インフレーション、バリオン数生成、ニュートリノ質量生成、暗黒物質の正体などの謎の答えが変わります。</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9" name="Shape 2089"/>
          <p:cNvSpPr/>
          <p:nvPr>
            <p:ph type="sldImg"/>
          </p:nvPr>
        </p:nvSpPr>
        <p:spPr>
          <a:prstGeom prst="rect">
            <a:avLst/>
          </a:prstGeom>
        </p:spPr>
        <p:txBody>
          <a:bodyPr/>
          <a:lstStyle/>
          <a:p>
            <a:pPr/>
          </a:p>
        </p:txBody>
      </p:sp>
      <p:sp>
        <p:nvSpPr>
          <p:cNvPr id="2090" name="Shape 2090"/>
          <p:cNvSpPr/>
          <p:nvPr>
            <p:ph type="body" sz="quarter" idx="1"/>
          </p:nvPr>
        </p:nvSpPr>
        <p:spPr>
          <a:prstGeom prst="rect">
            <a:avLst/>
          </a:prstGeom>
        </p:spPr>
        <p:txBody>
          <a:bodyPr/>
          <a:lstStyle>
            <a:lvl1pPr>
              <a:lnSpc>
                <a:spcPct val="100000"/>
              </a:lnSpc>
              <a:defRPr sz="1600">
                <a:latin typeface="ヒラギノ角ゴ ProN W3"/>
                <a:ea typeface="ヒラギノ角ゴ ProN W3"/>
                <a:cs typeface="ヒラギノ角ゴ ProN W3"/>
                <a:sym typeface="ヒラギノ角ゴ ProN W3"/>
              </a:defRPr>
            </a:lvl1pPr>
          </a:lstStyle>
          <a:p>
            <a:pPr/>
            <a:r>
              <a:t>今日は時間がないので、最初の三つの例について説明します。</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4" name="Shape 2094"/>
          <p:cNvSpPr/>
          <p:nvPr>
            <p:ph type="sldImg"/>
          </p:nvPr>
        </p:nvSpPr>
        <p:spPr>
          <a:prstGeom prst="rect">
            <a:avLst/>
          </a:prstGeom>
        </p:spPr>
        <p:txBody>
          <a:bodyPr/>
          <a:lstStyle/>
          <a:p>
            <a:pPr/>
          </a:p>
        </p:txBody>
      </p:sp>
      <p:sp>
        <p:nvSpPr>
          <p:cNvPr id="2095" name="Shape 2095"/>
          <p:cNvSpPr/>
          <p:nvPr>
            <p:ph type="body" sz="quarter" idx="1"/>
          </p:nvPr>
        </p:nvSpPr>
        <p:spPr>
          <a:prstGeom prst="rect">
            <a:avLst/>
          </a:prstGeom>
        </p:spPr>
        <p:txBody>
          <a:bodyPr/>
          <a:lstStyle>
            <a:lvl1pPr>
              <a:lnSpc>
                <a:spcPct val="100000"/>
              </a:lnSpc>
            </a:lvl1pPr>
          </a:lstStyle>
          <a:p>
            <a:pPr/>
            <a:r>
              <a:t>今日は時間の関係でお話しできませんでしたが、250 GeV ILCでできることは非常にたくさんあります。</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1" name="Shape 2111"/>
          <p:cNvSpPr/>
          <p:nvPr>
            <p:ph type="sldImg"/>
          </p:nvPr>
        </p:nvSpPr>
        <p:spPr>
          <a:prstGeom prst="rect">
            <a:avLst/>
          </a:prstGeom>
        </p:spPr>
        <p:txBody>
          <a:bodyPr/>
          <a:lstStyle/>
          <a:p>
            <a:pPr/>
          </a:p>
        </p:txBody>
      </p:sp>
      <p:sp>
        <p:nvSpPr>
          <p:cNvPr id="2112" name="Shape 2112"/>
          <p:cNvSpPr/>
          <p:nvPr>
            <p:ph type="body" sz="quarter" idx="1"/>
          </p:nvPr>
        </p:nvSpPr>
        <p:spPr>
          <a:prstGeom prst="rect">
            <a:avLst/>
          </a:prstGeom>
        </p:spPr>
        <p:txBody>
          <a:bodyPr/>
          <a:lstStyle>
            <a:lvl1pPr defTabSz="914400">
              <a:lnSpc>
                <a:spcPct val="100000"/>
              </a:lnSpc>
              <a:defRPr sz="1200"/>
            </a:lvl1pPr>
          </a:lstStyle>
          <a:p>
            <a:pPr/>
            <a:r>
              <a:t>このスライドは、それらの一部を示したものです。ヒッグスについての研究、電弱力の力の粒子の生成反応の研究、新粒子探索、物質粒子の対生成の研究、強い力の研究などいっぱいあります。</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1" name="Shape 2131"/>
          <p:cNvSpPr/>
          <p:nvPr>
            <p:ph type="sldImg"/>
          </p:nvPr>
        </p:nvSpPr>
        <p:spPr>
          <a:prstGeom prst="rect">
            <a:avLst/>
          </a:prstGeom>
        </p:spPr>
        <p:txBody>
          <a:bodyPr/>
          <a:lstStyle/>
          <a:p>
            <a:pPr/>
          </a:p>
        </p:txBody>
      </p:sp>
      <p:sp>
        <p:nvSpPr>
          <p:cNvPr id="2132" name="Shape 2132"/>
          <p:cNvSpPr/>
          <p:nvPr>
            <p:ph type="body" sz="quarter" idx="1"/>
          </p:nvPr>
        </p:nvSpPr>
        <p:spPr>
          <a:prstGeom prst="rect">
            <a:avLst/>
          </a:prstGeom>
        </p:spPr>
        <p:txBody>
          <a:bodyPr/>
          <a:lstStyle>
            <a:lvl1pPr>
              <a:lnSpc>
                <a:spcPct val="100000"/>
              </a:lnSpc>
              <a:defRPr sz="2000"/>
            </a:lvl1pPr>
          </a:lstStyle>
          <a:p>
            <a:pPr/>
            <a:r>
              <a:t>これらの課題の研究から、たくさんの論文、たくさんの博士号取得者を生み出します。LHC の ATLAS 実験の例を引けば、大学院生数で約1200人、毎年約200人の博士号取得者を生み出していますが、ILCでも同じことが起こるはずです。</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9" name="Shape 2289"/>
          <p:cNvSpPr/>
          <p:nvPr>
            <p:ph type="sldImg"/>
          </p:nvPr>
        </p:nvSpPr>
        <p:spPr>
          <a:prstGeom prst="rect">
            <a:avLst/>
          </a:prstGeom>
        </p:spPr>
        <p:txBody>
          <a:bodyPr/>
          <a:lstStyle/>
          <a:p>
            <a:pPr/>
          </a:p>
        </p:txBody>
      </p:sp>
      <p:sp>
        <p:nvSpPr>
          <p:cNvPr id="2290" name="Shape 2290"/>
          <p:cNvSpPr/>
          <p:nvPr>
            <p:ph type="body" sz="quarter" idx="1"/>
          </p:nvPr>
        </p:nvSpPr>
        <p:spPr>
          <a:prstGeom prst="rect">
            <a:avLst/>
          </a:prstGeom>
        </p:spPr>
        <p:txBody>
          <a:bodyPr/>
          <a:lstStyle/>
          <a:p>
            <a:pPr lvl="1" indent="0">
              <a:lnSpc>
                <a:spcPct val="100000"/>
              </a:lnSpc>
              <a:defRPr sz="1200">
                <a:latin typeface="Calibri"/>
                <a:ea typeface="Calibri"/>
                <a:cs typeface="Calibri"/>
                <a:sym typeface="Calibri"/>
              </a:defRPr>
            </a:pPr>
            <a:r>
              <a:t>4点結合の足のひとつが真空期待値を得ることで3点結合になる </a:t>
            </a:r>
            <a:r>
              <a:rPr>
                <a:latin typeface="Wingdings"/>
                <a:ea typeface="Wingdings"/>
                <a:cs typeface="Wingdings"/>
                <a:sym typeface="Wingdings"/>
              </a:rPr>
              <a:t> </a:t>
            </a:r>
            <a:r>
              <a:t>真空凝縮の直接検証</a:t>
            </a:r>
            <a:endParaRPr sz="1100"/>
          </a:p>
          <a:p>
            <a:pPr lvl="1" indent="0">
              <a:lnSpc>
                <a:spcPct val="100000"/>
              </a:lnSpc>
              <a:defRPr sz="1200">
                <a:latin typeface="Calibri"/>
                <a:ea typeface="Calibri"/>
                <a:cs typeface="Calibri"/>
                <a:sym typeface="Calibri"/>
              </a:defRPr>
            </a:pPr>
            <a:r>
              <a:t>宇宙の成り立ちと密接に関係 </a:t>
            </a:r>
            <a:r>
              <a:rPr>
                <a:latin typeface="Wingdings"/>
                <a:ea typeface="Wingdings"/>
                <a:cs typeface="Wingdings"/>
                <a:sym typeface="Wingdings"/>
              </a:rPr>
              <a:t> </a:t>
            </a:r>
            <a:r>
              <a:t>宇宙初期は対称性を保った状態、低温になる過程で相転移が起きてヒッグス・ポテンシャルは現在の形に</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Shape 999"/>
          <p:cNvSpPr/>
          <p:nvPr>
            <p:ph type="sldImg"/>
          </p:nvPr>
        </p:nvSpPr>
        <p:spPr>
          <a:prstGeom prst="rect">
            <a:avLst/>
          </a:prstGeom>
        </p:spPr>
        <p:txBody>
          <a:bodyPr/>
          <a:lstStyle/>
          <a:p>
            <a:pPr/>
          </a:p>
        </p:txBody>
      </p:sp>
      <p:sp>
        <p:nvSpPr>
          <p:cNvPr id="1000" name="Shape 1000"/>
          <p:cNvSpPr/>
          <p:nvPr>
            <p:ph type="body" sz="quarter" idx="1"/>
          </p:nvPr>
        </p:nvSpPr>
        <p:spPr>
          <a:prstGeom prst="rect">
            <a:avLst/>
          </a:prstGeom>
        </p:spPr>
        <p:txBody>
          <a:bodyPr/>
          <a:lstStyle>
            <a:lvl1pPr>
              <a:lnSpc>
                <a:spcPct val="100000"/>
              </a:lnSpc>
              <a:defRPr sz="1600"/>
            </a:lvl1pPr>
          </a:lstStyle>
          <a:p>
            <a:pPr/>
            <a:r>
              <a:t>現在の到達点である素粒子の標準理論の世界像は、自然が物質粒子、力の粒子、ヒッグス粒子からなるとするものです。物質粒子には電子の仲間のレプトンと陽子や中性子を構成する基本粒子の仲間のクォークがあります。力の粒子は、その性質がゲージ対称性という数学的枠組みで決まるのでゲージ粒子とも呼ばれます。電磁気力は光子、弱い力はW粒子とZ粒子、強い力はグルーオンで伝達されます。これだけだと、標準理論の素粒子は質量を持てません。そこで現実に合わせるため、宇宙を遍く満たすことで質量を生むヒッグス粒子が導入されました。ヒッグス粒子は、その存在が予言されてから数十年を経て、ようやく2012年に欧州原子核研究機構 CERN の大型ハドロンコライダー（LHC）で発見されました。これを持って標準理論が完成しました。</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Shape 1061"/>
          <p:cNvSpPr/>
          <p:nvPr>
            <p:ph type="sldImg"/>
          </p:nvPr>
        </p:nvSpPr>
        <p:spPr>
          <a:prstGeom prst="rect">
            <a:avLst/>
          </a:prstGeom>
        </p:spPr>
        <p:txBody>
          <a:bodyPr/>
          <a:lstStyle/>
          <a:p>
            <a:pPr/>
          </a:p>
        </p:txBody>
      </p:sp>
      <p:sp>
        <p:nvSpPr>
          <p:cNvPr id="1062" name="Shape 1062"/>
          <p:cNvSpPr/>
          <p:nvPr>
            <p:ph type="body" sz="quarter" idx="1"/>
          </p:nvPr>
        </p:nvSpPr>
        <p:spPr>
          <a:prstGeom prst="rect">
            <a:avLst/>
          </a:prstGeom>
        </p:spPr>
        <p:txBody>
          <a:bodyPr/>
          <a:lstStyle>
            <a:lvl1pPr>
              <a:lnSpc>
                <a:spcPct val="100000"/>
              </a:lnSpc>
              <a:defRPr sz="1600"/>
            </a:lvl1pPr>
          </a:lstStyle>
          <a:p>
            <a:pPr/>
            <a:r>
              <a:t>しかし、標準理論では説明できない多く謎が残されています。宇宙のエネルギー組成で言うと、標準理論が説明できるのはわずか 5% で、残りの 95% は、暗黒物質（ダークマター）27%、暗黒エネルギー（ダークエネルギー）68% からなり、正体不明です。また、宇宙の誕生直後には物質と反物質は同じだけ存在していたと考えられますが、私たちの周りには反物質はほとんど見当たりません。標準理論はニュートリノの質量や混合も説明しません。標準理論の一応の完成は、宇宙創成の瞬間に向けた新たな旅の始まりなのです。ILC は、電弱スケール（ヒッグスが宇宙を満たしたエネルギースケール）近辺を調べます。電弱スケールは、宇宙誕生の瞬間への道半ばに見えます。電弱スケール近辺の研究はなぜ重要なのでしょうか？</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2" name="Shape 1072"/>
          <p:cNvSpPr/>
          <p:nvPr>
            <p:ph type="sldImg"/>
          </p:nvPr>
        </p:nvSpPr>
        <p:spPr>
          <a:prstGeom prst="rect">
            <a:avLst/>
          </a:prstGeom>
        </p:spPr>
        <p:txBody>
          <a:bodyPr/>
          <a:lstStyle/>
          <a:p>
            <a:pPr/>
          </a:p>
        </p:txBody>
      </p:sp>
      <p:sp>
        <p:nvSpPr>
          <p:cNvPr id="1073" name="Shape 1073"/>
          <p:cNvSpPr/>
          <p:nvPr>
            <p:ph type="body" sz="quarter" idx="1"/>
          </p:nvPr>
        </p:nvSpPr>
        <p:spPr>
          <a:prstGeom prst="rect">
            <a:avLst/>
          </a:prstGeom>
        </p:spPr>
        <p:txBody>
          <a:bodyPr/>
          <a:lstStyle>
            <a:lvl1pPr>
              <a:lnSpc>
                <a:spcPct val="100000"/>
              </a:lnSpc>
              <a:defRPr sz="1800"/>
            </a:lvl1pPr>
          </a:lstStyle>
          <a:p>
            <a:pPr/>
            <a:r>
              <a:t>標準理論は、相対論的場の量子論という土台の上に立つ、２本柱：ゲージ原理という柱と、質量生成を担う電弱対称性の破れという柱で支えられています。２本柱の内１本目、ゲージ原理は精密に検証されています。一方、２本めの電弱対称性の破れの柱の検証は、ヒッグス粒子発見で始まったばかりです。宇宙を満たすヒッグスの正体は不明です。ヒッグスは複数いるかも知れないし、そもそも素粒子でないかもしれない。取り分け、標準理論は「なぜヒッグスが宇宙を満たしたのか」という質問に答えられません。ヒッグスが宇宙を満たした電弱スケールがこれらヒッグスにまつわる謎を解く鍵です。</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Shape 1098"/>
          <p:cNvSpPr/>
          <p:nvPr>
            <p:ph type="sldImg"/>
          </p:nvPr>
        </p:nvSpPr>
        <p:spPr>
          <a:prstGeom prst="rect">
            <a:avLst/>
          </a:prstGeom>
        </p:spPr>
        <p:txBody>
          <a:bodyPr/>
          <a:lstStyle/>
          <a:p>
            <a:pPr/>
          </a:p>
        </p:txBody>
      </p:sp>
      <p:sp>
        <p:nvSpPr>
          <p:cNvPr id="1099" name="Shape 1099"/>
          <p:cNvSpPr/>
          <p:nvPr>
            <p:ph type="body" sz="quarter" idx="1"/>
          </p:nvPr>
        </p:nvSpPr>
        <p:spPr>
          <a:prstGeom prst="rect">
            <a:avLst/>
          </a:prstGeom>
        </p:spPr>
        <p:txBody>
          <a:bodyPr/>
          <a:lstStyle>
            <a:lvl1pPr>
              <a:lnSpc>
                <a:spcPct val="100000"/>
              </a:lnSpc>
              <a:defRPr sz="1800"/>
            </a:lvl1pPr>
          </a:lstStyle>
          <a:p>
            <a:pPr/>
            <a:r>
              <a:t>標準理論は、相対論的場の量子論という土台の上に立つ、２本柱：ゲージ原理という柱と、質量生成を担う電弱対称性の破れという柱で支えられています。２本柱の内１本目、ゲージ原理は精密に検証されています。一方、２本めの電弱対称性の破れの柱の検証は、ヒッグス粒子発見で始まったばかりです。宇宙を満たすヒッグスの正体は不明です。ヒッグスは複数いるかも知れないし、そもそも素粒子でないかもしれない。取り分け、標準理論は「なぜヒッグスが宇宙を満たしたのか」という質問に答えられません。ヒッグスが宇宙を満たした電弱スケールがこれらヒッグスにまつわる謎を解く鍵です。</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Shape 1103"/>
          <p:cNvSpPr/>
          <p:nvPr>
            <p:ph type="sldImg"/>
          </p:nvPr>
        </p:nvSpPr>
        <p:spPr>
          <a:prstGeom prst="rect">
            <a:avLst/>
          </a:prstGeom>
        </p:spPr>
        <p:txBody>
          <a:bodyPr/>
          <a:lstStyle/>
          <a:p>
            <a:pPr/>
          </a:p>
        </p:txBody>
      </p:sp>
      <p:sp>
        <p:nvSpPr>
          <p:cNvPr id="1104" name="Shape 1104"/>
          <p:cNvSpPr/>
          <p:nvPr>
            <p:ph type="body" sz="quarter" idx="1"/>
          </p:nvPr>
        </p:nvSpPr>
        <p:spPr>
          <a:prstGeom prst="rect">
            <a:avLst/>
          </a:prstGeom>
        </p:spPr>
        <p:txBody>
          <a:bodyPr/>
          <a:lstStyle>
            <a:lvl1pPr defTabSz="584200">
              <a:lnSpc>
                <a:spcPct val="100000"/>
              </a:lnSpc>
              <a:defRPr sz="1400">
                <a:latin typeface="Lucida Grande"/>
                <a:ea typeface="Lucida Grande"/>
                <a:cs typeface="Lucida Grande"/>
                <a:sym typeface="Lucida Grande"/>
              </a:defRPr>
            </a:lvl1pPr>
          </a:lstStyle>
          <a:p>
            <a:pPr/>
            <a:r>
              <a:t>なぜその時、ヒッグスが宇宙を満たしたのか？　答えによって素粒子物理学の将来は大きく分岐します。</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jpe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 &amp; サブタイトル">
    <p:spTree>
      <p:nvGrpSpPr>
        <p:cNvPr id="1" name=""/>
        <p:cNvGrpSpPr/>
        <p:nvPr/>
      </p:nvGrpSpPr>
      <p:grpSpPr>
        <a:xfrm>
          <a:off x="0" y="0"/>
          <a:ext cx="0" cy="0"/>
          <a:chOff x="0" y="0"/>
          <a:chExt cx="0" cy="0"/>
        </a:xfrm>
      </p:grpSpPr>
      <p:sp>
        <p:nvSpPr>
          <p:cNvPr id="11" name="タイトルテキスト"/>
          <p:cNvSpPr txBox="1"/>
          <p:nvPr>
            <p:ph type="title"/>
          </p:nvPr>
        </p:nvSpPr>
        <p:spPr>
          <a:xfrm>
            <a:off x="1270000" y="1638300"/>
            <a:ext cx="10464800" cy="3302000"/>
          </a:xfrm>
          <a:prstGeom prst="rect">
            <a:avLst/>
          </a:prstGeom>
        </p:spPr>
        <p:txBody>
          <a:bodyPr anchor="b"/>
          <a:lstStyle/>
          <a:p>
            <a:pPr/>
            <a:r>
              <a:t>タイトルテキスト</a:t>
            </a:r>
          </a:p>
        </p:txBody>
      </p:sp>
      <p:sp>
        <p:nvSpPr>
          <p:cNvPr id="12" name="本文レベル1…"/>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本文レベル1</a:t>
            </a:r>
          </a:p>
          <a:p>
            <a:pPr lvl="1"/>
            <a:r>
              <a:t>本文レベル2</a:t>
            </a:r>
          </a:p>
          <a:p>
            <a:pPr lvl="2"/>
            <a:r>
              <a:t>本文レベル3</a:t>
            </a:r>
          </a:p>
          <a:p>
            <a:pPr lvl="3"/>
            <a:r>
              <a:t>本文レベル4</a:t>
            </a:r>
          </a:p>
          <a:p>
            <a:pPr lvl="4"/>
            <a:r>
              <a:t>本文レベル5</a:t>
            </a:r>
          </a:p>
        </p:txBody>
      </p:sp>
      <p:sp>
        <p:nvSpPr>
          <p:cNvPr id="1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3" name="本文レベル1…"/>
          <p:cNvSpPr txBox="1"/>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Helvetica"/>
                <a:ea typeface="Helvetica"/>
                <a:cs typeface="Helvetica"/>
                <a:sym typeface="Helvetica"/>
              </a:defRPr>
            </a:lvl1pPr>
            <a:lvl2pPr marL="740832" indent="-296332" algn="ctr">
              <a:spcBef>
                <a:spcPts val="0"/>
              </a:spcBef>
              <a:defRPr sz="2400">
                <a:latin typeface="Helvetica"/>
                <a:ea typeface="Helvetica"/>
                <a:cs typeface="Helvetica"/>
                <a:sym typeface="Helvetica"/>
              </a:defRPr>
            </a:lvl2pPr>
            <a:lvl3pPr marL="1185332" indent="-296332" algn="ctr">
              <a:spcBef>
                <a:spcPts val="0"/>
              </a:spcBef>
              <a:defRPr sz="2400">
                <a:latin typeface="Helvetica"/>
                <a:ea typeface="Helvetica"/>
                <a:cs typeface="Helvetica"/>
                <a:sym typeface="Helvetica"/>
              </a:defRPr>
            </a:lvl3pPr>
            <a:lvl4pPr marL="1629833" indent="-296332" algn="ctr">
              <a:spcBef>
                <a:spcPts val="0"/>
              </a:spcBef>
              <a:defRPr sz="2400">
                <a:latin typeface="Helvetica"/>
                <a:ea typeface="Helvetica"/>
                <a:cs typeface="Helvetica"/>
                <a:sym typeface="Helvetica"/>
              </a:defRPr>
            </a:lvl4pPr>
            <a:lvl5pPr marL="2074333" indent="-296333" algn="ctr">
              <a:spcBef>
                <a:spcPts val="0"/>
              </a:spcBef>
              <a:defRPr sz="2400">
                <a:latin typeface="Helvetica"/>
                <a:ea typeface="Helvetica"/>
                <a:cs typeface="Helvetica"/>
                <a:sym typeface="Helvetica"/>
              </a:defRPr>
            </a:lvl5pPr>
          </a:lstStyle>
          <a:p>
            <a:pPr/>
            <a:r>
              <a:t>本文レベル1</a:t>
            </a:r>
          </a:p>
          <a:p>
            <a:pPr lvl="1"/>
            <a:r>
              <a:t>本文レベル2</a:t>
            </a:r>
          </a:p>
          <a:p>
            <a:pPr lvl="2"/>
            <a:r>
              <a:t>本文レベル3</a:t>
            </a:r>
          </a:p>
          <a:p>
            <a:pPr lvl="3"/>
            <a:r>
              <a:t>本文レベル4</a:t>
            </a:r>
          </a:p>
          <a:p>
            <a:pPr lvl="4"/>
            <a:r>
              <a:t>本文レベル5</a:t>
            </a:r>
          </a:p>
        </p:txBody>
      </p:sp>
      <p:sp>
        <p:nvSpPr>
          <p:cNvPr id="94" name="“ここに引用を入力してください。”"/>
          <p:cNvSpPr txBox="1"/>
          <p:nvPr>
            <p:ph type="body" sz="quarter" idx="21"/>
          </p:nvPr>
        </p:nvSpPr>
        <p:spPr>
          <a:xfrm>
            <a:off x="1270000" y="4267200"/>
            <a:ext cx="10464800" cy="685800"/>
          </a:xfrm>
          <a:prstGeom prst="rect">
            <a:avLst/>
          </a:prstGeom>
        </p:spPr>
        <p:txBody>
          <a:bodyPr/>
          <a:lstStyle/>
          <a:p>
            <a:pPr/>
          </a:p>
        </p:txBody>
      </p:sp>
      <p:sp>
        <p:nvSpPr>
          <p:cNvPr id="9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2" name="イメージ"/>
          <p:cNvSpPr/>
          <p:nvPr>
            <p:ph type="pic" idx="21"/>
          </p:nvPr>
        </p:nvSpPr>
        <p:spPr>
          <a:xfrm>
            <a:off x="0" y="0"/>
            <a:ext cx="13004800" cy="9753600"/>
          </a:xfrm>
          <a:prstGeom prst="rect">
            <a:avLst/>
          </a:prstGeom>
        </p:spPr>
        <p:txBody>
          <a:bodyPr lIns="91439" tIns="45719" rIns="91439" bIns="45719" anchor="t">
            <a:noAutofit/>
          </a:bodyPr>
          <a:lstStyle/>
          <a:p>
            <a:pPr/>
          </a:p>
        </p:txBody>
      </p:sp>
      <p:sp>
        <p:nvSpPr>
          <p:cNvPr id="10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スライド番号"/>
          <p:cNvSpPr txBox="1"/>
          <p:nvPr>
            <p:ph type="sldNum" sz="quarter" idx="2"/>
          </p:nvPr>
        </p:nvSpPr>
        <p:spPr>
          <a:xfrm>
            <a:off x="12484485" y="9278946"/>
            <a:ext cx="414682" cy="3302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サブタイトル">
    <p:spTree>
      <p:nvGrpSpPr>
        <p:cNvPr id="1" name=""/>
        <p:cNvGrpSpPr/>
        <p:nvPr/>
      </p:nvGrpSpPr>
      <p:grpSpPr>
        <a:xfrm>
          <a:off x="0" y="0"/>
          <a:ext cx="0" cy="0"/>
          <a:chOff x="0" y="0"/>
          <a:chExt cx="0" cy="0"/>
        </a:xfrm>
      </p:grpSpPr>
      <p:sp>
        <p:nvSpPr>
          <p:cNvPr id="117" name="タイトルテキスト"/>
          <p:cNvSpPr txBox="1"/>
          <p:nvPr>
            <p:ph type="title"/>
          </p:nvPr>
        </p:nvSpPr>
        <p:spPr>
          <a:xfrm>
            <a:off x="1270000" y="1638300"/>
            <a:ext cx="10464801" cy="3302000"/>
          </a:xfrm>
          <a:prstGeom prst="rect">
            <a:avLst/>
          </a:prstGeom>
        </p:spPr>
        <p:txBody>
          <a:bodyPr anchor="b"/>
          <a:lstStyle>
            <a:lvl1pPr>
              <a:defRPr sz="7800"/>
            </a:lvl1pPr>
          </a:lstStyle>
          <a:p>
            <a:pPr/>
            <a:r>
              <a:t>タイトルテキスト</a:t>
            </a:r>
          </a:p>
        </p:txBody>
      </p:sp>
      <p:sp>
        <p:nvSpPr>
          <p:cNvPr id="118" name="本文レベル1…"/>
          <p:cNvSpPr txBox="1"/>
          <p:nvPr>
            <p:ph type="body" sz="quarter" idx="1"/>
          </p:nvPr>
        </p:nvSpPr>
        <p:spPr>
          <a:xfrm>
            <a:off x="1270000" y="5029200"/>
            <a:ext cx="10464801" cy="1130300"/>
          </a:xfrm>
          <a:prstGeom prst="rect">
            <a:avLst/>
          </a:prstGeom>
        </p:spPr>
        <p:txBody>
          <a:bodyPr anchor="t"/>
          <a:lstStyle>
            <a:lvl1pPr marL="0" indent="0" algn="ctr">
              <a:spcBef>
                <a:spcPts val="0"/>
              </a:spcBef>
              <a:buSzTx/>
              <a:buNone/>
              <a:defRPr sz="3000"/>
            </a:lvl1pPr>
            <a:lvl2pPr marL="0" indent="0" algn="ctr">
              <a:spcBef>
                <a:spcPts val="0"/>
              </a:spcBef>
              <a:buSzTx/>
              <a:buNone/>
              <a:defRPr sz="3000"/>
            </a:lvl2pPr>
            <a:lvl3pPr marL="0" indent="0" algn="ctr">
              <a:spcBef>
                <a:spcPts val="0"/>
              </a:spcBef>
              <a:buSzTx/>
              <a:buNone/>
              <a:defRPr sz="3000"/>
            </a:lvl3pPr>
            <a:lvl4pPr marL="0" indent="0" algn="ctr">
              <a:spcBef>
                <a:spcPts val="0"/>
              </a:spcBef>
              <a:buSzTx/>
              <a:buNone/>
              <a:defRPr sz="3000"/>
            </a:lvl4pPr>
            <a:lvl5pPr marL="0" indent="0" algn="ctr">
              <a:spcBef>
                <a:spcPts val="0"/>
              </a:spcBef>
              <a:buSzTx/>
              <a:buNone/>
              <a:defRPr sz="3000"/>
            </a:lvl5pPr>
          </a:lstStyle>
          <a:p>
            <a:pPr/>
            <a:r>
              <a:t>本文レベル1</a:t>
            </a:r>
          </a:p>
          <a:p>
            <a:pPr lvl="1"/>
            <a:r>
              <a:t>本文レベル2</a:t>
            </a:r>
          </a:p>
          <a:p>
            <a:pPr lvl="2"/>
            <a:r>
              <a:t>本文レベル3</a:t>
            </a:r>
          </a:p>
          <a:p>
            <a:pPr lvl="3"/>
            <a:r>
              <a:t>本文レベル4</a:t>
            </a:r>
          </a:p>
          <a:p>
            <a:pPr lvl="4"/>
            <a:r>
              <a:t>本文レベル5</a:t>
            </a:r>
          </a:p>
        </p:txBody>
      </p:sp>
      <p:sp>
        <p:nvSpPr>
          <p:cNvPr id="119" name="スライド番号"/>
          <p:cNvSpPr txBox="1"/>
          <p:nvPr>
            <p:ph type="sldNum" sz="quarter" idx="2"/>
          </p:nvPr>
        </p:nvSpPr>
        <p:spPr>
          <a:xfrm>
            <a:off x="6305397" y="9251950"/>
            <a:ext cx="381306" cy="3048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サブタイトル">
    <p:spTree>
      <p:nvGrpSpPr>
        <p:cNvPr id="1" name=""/>
        <p:cNvGrpSpPr/>
        <p:nvPr/>
      </p:nvGrpSpPr>
      <p:grpSpPr>
        <a:xfrm>
          <a:off x="0" y="0"/>
          <a:ext cx="0" cy="0"/>
          <a:chOff x="0" y="0"/>
          <a:chExt cx="0" cy="0"/>
        </a:xfrm>
      </p:grpSpPr>
      <p:sp>
        <p:nvSpPr>
          <p:cNvPr id="126" name="タイトルテキスト"/>
          <p:cNvSpPr txBox="1"/>
          <p:nvPr>
            <p:ph type="title"/>
          </p:nvPr>
        </p:nvSpPr>
        <p:spPr>
          <a:xfrm>
            <a:off x="1270000" y="1638300"/>
            <a:ext cx="10464801" cy="3302000"/>
          </a:xfrm>
          <a:prstGeom prst="rect">
            <a:avLst/>
          </a:prstGeom>
        </p:spPr>
        <p:txBody>
          <a:bodyPr anchor="b"/>
          <a:lstStyle>
            <a:lvl1pPr>
              <a:defRPr sz="7600"/>
            </a:lvl1pPr>
          </a:lstStyle>
          <a:p>
            <a:pPr/>
            <a:r>
              <a:t>タイトルテキスト</a:t>
            </a:r>
          </a:p>
        </p:txBody>
      </p:sp>
      <p:sp>
        <p:nvSpPr>
          <p:cNvPr id="127" name="本文レベル1…"/>
          <p:cNvSpPr txBox="1"/>
          <p:nvPr>
            <p:ph type="body" sz="quarter" idx="1"/>
          </p:nvPr>
        </p:nvSpPr>
        <p:spPr>
          <a:xfrm>
            <a:off x="1270000" y="5029200"/>
            <a:ext cx="10464801" cy="11303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本文レベル1</a:t>
            </a:r>
          </a:p>
          <a:p>
            <a:pPr lvl="1"/>
            <a:r>
              <a:t>本文レベル2</a:t>
            </a:r>
          </a:p>
          <a:p>
            <a:pPr lvl="2"/>
            <a:r>
              <a:t>本文レベル3</a:t>
            </a:r>
          </a:p>
          <a:p>
            <a:pPr lvl="3"/>
            <a:r>
              <a:t>本文レベル4</a:t>
            </a:r>
          </a:p>
          <a:p>
            <a:pPr lvl="4"/>
            <a:r>
              <a:t>本文レベル5</a:t>
            </a:r>
          </a:p>
        </p:txBody>
      </p:sp>
      <p:sp>
        <p:nvSpPr>
          <p:cNvPr id="128" name="スライド番号"/>
          <p:cNvSpPr txBox="1"/>
          <p:nvPr>
            <p:ph type="sldNum" sz="quarter" idx="2"/>
          </p:nvPr>
        </p:nvSpPr>
        <p:spPr>
          <a:xfrm>
            <a:off x="6322085" y="9251950"/>
            <a:ext cx="347930" cy="279400"/>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135" name="タイトルテキスト"/>
          <p:cNvSpPr txBox="1"/>
          <p:nvPr>
            <p:ph type="title"/>
          </p:nvPr>
        </p:nvSpPr>
        <p:spPr>
          <a:xfrm>
            <a:off x="1270000" y="2971800"/>
            <a:ext cx="10464801" cy="3810000"/>
          </a:xfrm>
          <a:prstGeom prst="rect">
            <a:avLst/>
          </a:prstGeom>
        </p:spPr>
        <p:txBody>
          <a:bodyPr/>
          <a:lstStyle>
            <a:lvl1pPr defTabSz="747776">
              <a:defRPr sz="7800">
                <a:latin typeface="+mn-lt"/>
                <a:ea typeface="+mn-ea"/>
                <a:cs typeface="+mn-cs"/>
                <a:sym typeface="ヒラギノ角ゴ Pro W3"/>
              </a:defRPr>
            </a:lvl1pPr>
          </a:lstStyle>
          <a:p>
            <a:pPr/>
            <a:r>
              <a:t>タイトルテキスト</a:t>
            </a:r>
          </a:p>
        </p:txBody>
      </p:sp>
      <p:sp>
        <p:nvSpPr>
          <p:cNvPr id="136" name="スライド番号"/>
          <p:cNvSpPr txBox="1"/>
          <p:nvPr>
            <p:ph type="sldNum" sz="quarter" idx="2"/>
          </p:nvPr>
        </p:nvSpPr>
        <p:spPr>
          <a:xfrm>
            <a:off x="12460857" y="9205595"/>
            <a:ext cx="368765" cy="351998"/>
          </a:xfrm>
          <a:prstGeom prst="rect">
            <a:avLst/>
          </a:prstGeom>
        </p:spPr>
        <p:txBody>
          <a:bodyPr lIns="65022" tIns="65022" rIns="65022" bIns="65022" anchor="ctr"/>
          <a:lstStyle>
            <a:lvl1pPr algn="r" defTabSz="1170432">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3" name="タイトルテキスト"/>
          <p:cNvSpPr txBox="1"/>
          <p:nvPr>
            <p:ph type="title"/>
          </p:nvPr>
        </p:nvSpPr>
        <p:spPr>
          <a:prstGeom prst="rect">
            <a:avLst/>
          </a:prstGeom>
        </p:spPr>
        <p:txBody>
          <a:bodyPr/>
          <a:lstStyle>
            <a:lvl1pPr>
              <a:defRPr>
                <a:latin typeface="Helvetica Light"/>
                <a:ea typeface="Helvetica Light"/>
                <a:cs typeface="Helvetica Light"/>
                <a:sym typeface="Helvetica Light"/>
              </a:defRPr>
            </a:lvl1pPr>
          </a:lstStyle>
          <a:p>
            <a:pPr/>
            <a:r>
              <a:t>タイトルテキスト</a:t>
            </a:r>
          </a:p>
        </p:txBody>
      </p:sp>
      <p:sp>
        <p:nvSpPr>
          <p:cNvPr id="144" name="本文レベル1…"/>
          <p:cNvSpPr txBox="1"/>
          <p:nvPr>
            <p:ph type="body" idx="1"/>
          </p:nvPr>
        </p:nvSpPr>
        <p:spPr>
          <a:prstGeom prst="rect">
            <a:avLst/>
          </a:prstGeom>
        </p:spPr>
        <p:txBody>
          <a:bodyPr/>
          <a:lstStyle>
            <a:lvl1pPr>
              <a:defRPr>
                <a:latin typeface="Helvetica Light"/>
                <a:ea typeface="Helvetica Light"/>
                <a:cs typeface="Helvetica Light"/>
                <a:sym typeface="Helvetica Light"/>
              </a:defRPr>
            </a:lvl1pPr>
            <a:lvl2pPr>
              <a:defRPr>
                <a:latin typeface="Helvetica Light"/>
                <a:ea typeface="Helvetica Light"/>
                <a:cs typeface="Helvetica Light"/>
                <a:sym typeface="Helvetica Light"/>
              </a:defRPr>
            </a:lvl2pPr>
            <a:lvl3pPr>
              <a:defRPr>
                <a:latin typeface="Helvetica Light"/>
                <a:ea typeface="Helvetica Light"/>
                <a:cs typeface="Helvetica Light"/>
                <a:sym typeface="Helvetica Light"/>
              </a:defRPr>
            </a:lvl3pPr>
            <a:lvl4pPr>
              <a:defRPr>
                <a:latin typeface="Helvetica Light"/>
                <a:ea typeface="Helvetica Light"/>
                <a:cs typeface="Helvetica Light"/>
                <a:sym typeface="Helvetica Light"/>
              </a:defRPr>
            </a:lvl4pPr>
            <a:lvl5pPr>
              <a:defRPr>
                <a:latin typeface="Helvetica Light"/>
                <a:ea typeface="Helvetica Light"/>
                <a:cs typeface="Helvetica Light"/>
                <a:sym typeface="Helvetica Light"/>
              </a:defRPr>
            </a:lvl5pPr>
          </a:lstStyle>
          <a:p>
            <a:pPr/>
            <a:r>
              <a:t>本文レベル1</a:t>
            </a:r>
          </a:p>
          <a:p>
            <a:pPr lvl="1"/>
            <a:r>
              <a:t>本文レベル2</a:t>
            </a:r>
          </a:p>
          <a:p>
            <a:pPr lvl="2"/>
            <a:r>
              <a:t>本文レベル3</a:t>
            </a:r>
          </a:p>
          <a:p>
            <a:pPr lvl="3"/>
            <a:r>
              <a:t>本文レベル4</a:t>
            </a:r>
          </a:p>
          <a:p>
            <a:pPr lvl="4"/>
            <a:r>
              <a:t>本文レベル5</a:t>
            </a:r>
          </a:p>
        </p:txBody>
      </p:sp>
      <p:sp>
        <p:nvSpPr>
          <p:cNvPr id="145" name="スライド番号"/>
          <p:cNvSpPr txBox="1"/>
          <p:nvPr>
            <p:ph type="sldNum" sz="quarter" idx="2"/>
          </p:nvPr>
        </p:nvSpPr>
        <p:spPr>
          <a:xfrm>
            <a:off x="6311798" y="9251950"/>
            <a:ext cx="368504" cy="3810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pic>
        <p:nvPicPr>
          <p:cNvPr id="152" name="image.jpeg" descr="image.jpeg"/>
          <p:cNvPicPr>
            <a:picLocks noChangeAspect="1"/>
          </p:cNvPicPr>
          <p:nvPr/>
        </p:nvPicPr>
        <p:blipFill>
          <a:blip r:embed="rId2">
            <a:extLst/>
          </a:blip>
          <a:stretch>
            <a:fillRect/>
          </a:stretch>
        </p:blipFill>
        <p:spPr>
          <a:xfrm>
            <a:off x="11870976" y="20489"/>
            <a:ext cx="1038884" cy="1038884"/>
          </a:xfrm>
          <a:prstGeom prst="rect">
            <a:avLst/>
          </a:prstGeom>
          <a:ln w="12700">
            <a:miter lim="400000"/>
          </a:ln>
        </p:spPr>
      </p:pic>
      <p:pic>
        <p:nvPicPr>
          <p:cNvPr id="153" name="image.jpeg" descr="image.jpeg"/>
          <p:cNvPicPr>
            <a:picLocks noChangeAspect="1"/>
          </p:cNvPicPr>
          <p:nvPr/>
        </p:nvPicPr>
        <p:blipFill>
          <a:blip r:embed="rId3">
            <a:extLst/>
          </a:blip>
          <a:stretch>
            <a:fillRect/>
          </a:stretch>
        </p:blipFill>
        <p:spPr>
          <a:xfrm>
            <a:off x="144117" y="176219"/>
            <a:ext cx="1417963" cy="819633"/>
          </a:xfrm>
          <a:prstGeom prst="rect">
            <a:avLst/>
          </a:prstGeom>
          <a:ln w="12700">
            <a:miter lim="400000"/>
          </a:ln>
        </p:spPr>
      </p:pic>
      <p:sp>
        <p:nvSpPr>
          <p:cNvPr id="154" name="Roman Pöschl"/>
          <p:cNvSpPr txBox="1"/>
          <p:nvPr/>
        </p:nvSpPr>
        <p:spPr>
          <a:xfrm>
            <a:off x="195344" y="9321972"/>
            <a:ext cx="3034684" cy="318199"/>
          </a:xfrm>
          <a:prstGeom prst="rect">
            <a:avLst/>
          </a:prstGeom>
          <a:ln w="12700">
            <a:miter lim="400000"/>
          </a:ln>
          <a:extLst>
            <a:ext uri="{C572A759-6A51-4108-AA02-DFA0A04FC94B}">
              <ma14:wrappingTextBoxFlag xmlns:ma14="http://schemas.microsoft.com/office/mac/drawingml/2011/main" val="1"/>
            </a:ext>
          </a:extLst>
        </p:spPr>
        <p:txBody>
          <a:bodyPr lIns="60407" tIns="60407" rIns="60407" bIns="60407" anchor="ctr">
            <a:spAutoFit/>
          </a:bodyPr>
          <a:lstStyle>
            <a:lvl1pPr algn="l" defTabSz="590133">
              <a:tabLst>
                <a:tab pos="927100" algn="l"/>
                <a:tab pos="1866900" algn="l"/>
                <a:tab pos="2794000" algn="l"/>
              </a:tabLst>
              <a:defRPr sz="1400">
                <a:solidFill>
                  <a:srgbClr val="898989"/>
                </a:solidFill>
                <a:latin typeface="Arial"/>
                <a:ea typeface="Arial"/>
                <a:cs typeface="Arial"/>
                <a:sym typeface="Arial"/>
              </a:defRPr>
            </a:lvl1pPr>
          </a:lstStyle>
          <a:p>
            <a:pPr/>
            <a:r>
              <a:t>Roman Pöschl</a:t>
            </a:r>
          </a:p>
        </p:txBody>
      </p:sp>
      <p:sp>
        <p:nvSpPr>
          <p:cNvPr id="155" name="ILD Meeting 14/12/16"/>
          <p:cNvSpPr txBox="1"/>
          <p:nvPr/>
        </p:nvSpPr>
        <p:spPr>
          <a:xfrm>
            <a:off x="4354967" y="9321972"/>
            <a:ext cx="5020239" cy="318199"/>
          </a:xfrm>
          <a:prstGeom prst="rect">
            <a:avLst/>
          </a:prstGeom>
          <a:ln w="12700">
            <a:miter lim="400000"/>
          </a:ln>
          <a:extLst>
            <a:ext uri="{C572A759-6A51-4108-AA02-DFA0A04FC94B}">
              <ma14:wrappingTextBoxFlag xmlns:ma14="http://schemas.microsoft.com/office/mac/drawingml/2011/main" val="1"/>
            </a:ext>
          </a:extLst>
        </p:spPr>
        <p:txBody>
          <a:bodyPr lIns="60407" tIns="60407" rIns="60407" bIns="60407" anchor="ctr">
            <a:spAutoFit/>
          </a:bodyPr>
          <a:lstStyle>
            <a:lvl1pPr defTabSz="590133">
              <a:tabLst>
                <a:tab pos="927100" algn="l"/>
                <a:tab pos="1866900" algn="l"/>
                <a:tab pos="2794000" algn="l"/>
                <a:tab pos="3733800" algn="l"/>
                <a:tab pos="4660900" algn="l"/>
              </a:tabLst>
              <a:defRPr sz="1400">
                <a:solidFill>
                  <a:srgbClr val="898989"/>
                </a:solidFill>
                <a:latin typeface="Arial"/>
                <a:ea typeface="Arial"/>
                <a:cs typeface="Arial"/>
                <a:sym typeface="Arial"/>
              </a:defRPr>
            </a:lvl1pPr>
          </a:lstStyle>
          <a:p>
            <a:pPr/>
            <a:r>
              <a:t>ILD Meeting 14/12/16 </a:t>
            </a:r>
          </a:p>
        </p:txBody>
      </p:sp>
      <p:sp>
        <p:nvSpPr>
          <p:cNvPr id="156" name="線"/>
          <p:cNvSpPr/>
          <p:nvPr/>
        </p:nvSpPr>
        <p:spPr>
          <a:xfrm>
            <a:off x="4780" y="1077812"/>
            <a:ext cx="13009583" cy="2052"/>
          </a:xfrm>
          <a:prstGeom prst="line">
            <a:avLst/>
          </a:prstGeom>
          <a:ln w="3175" cap="sq">
            <a:solidFill>
              <a:srgbClr val="E75112"/>
            </a:solidFill>
            <a:miter/>
          </a:ln>
        </p:spPr>
        <p:txBody>
          <a:bodyPr lIns="45718" tIns="45718" rIns="45718" bIns="45718"/>
          <a:lstStyle/>
          <a:p>
            <a:pPr/>
          </a:p>
        </p:txBody>
      </p:sp>
      <p:sp>
        <p:nvSpPr>
          <p:cNvPr id="157" name="スライド番号"/>
          <p:cNvSpPr txBox="1"/>
          <p:nvPr>
            <p:ph type="sldNum" sz="quarter" idx="2"/>
          </p:nvPr>
        </p:nvSpPr>
        <p:spPr>
          <a:xfrm>
            <a:off x="12494566" y="9377299"/>
            <a:ext cx="331283" cy="318198"/>
          </a:xfrm>
          <a:prstGeom prst="rect">
            <a:avLst/>
          </a:prstGeom>
        </p:spPr>
        <p:txBody>
          <a:bodyPr lIns="60407" tIns="60407" rIns="60407" bIns="60407" anchor="ctr"/>
          <a:lstStyle>
            <a:lvl1pPr algn="r" defTabSz="590133">
              <a:tabLst>
                <a:tab pos="927100" algn="l"/>
                <a:tab pos="1866900" algn="l"/>
                <a:tab pos="2794000" algn="l"/>
              </a:tabLst>
              <a:defRPr sz="1400">
                <a:solidFill>
                  <a:srgbClr val="89898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pic>
        <p:nvPicPr>
          <p:cNvPr id="164" name="image.jpeg" descr="image.jpeg"/>
          <p:cNvPicPr>
            <a:picLocks noChangeAspect="1"/>
          </p:cNvPicPr>
          <p:nvPr/>
        </p:nvPicPr>
        <p:blipFill>
          <a:blip r:embed="rId2">
            <a:extLst/>
          </a:blip>
          <a:stretch>
            <a:fillRect/>
          </a:stretch>
        </p:blipFill>
        <p:spPr>
          <a:xfrm>
            <a:off x="11870976" y="20489"/>
            <a:ext cx="1038884" cy="1038884"/>
          </a:xfrm>
          <a:prstGeom prst="rect">
            <a:avLst/>
          </a:prstGeom>
          <a:ln w="12700">
            <a:miter lim="400000"/>
          </a:ln>
        </p:spPr>
      </p:pic>
      <p:pic>
        <p:nvPicPr>
          <p:cNvPr id="165" name="image.jpeg" descr="image.jpeg"/>
          <p:cNvPicPr>
            <a:picLocks noChangeAspect="1"/>
          </p:cNvPicPr>
          <p:nvPr/>
        </p:nvPicPr>
        <p:blipFill>
          <a:blip r:embed="rId3">
            <a:extLst/>
          </a:blip>
          <a:stretch>
            <a:fillRect/>
          </a:stretch>
        </p:blipFill>
        <p:spPr>
          <a:xfrm>
            <a:off x="144117" y="176219"/>
            <a:ext cx="1417963" cy="819633"/>
          </a:xfrm>
          <a:prstGeom prst="rect">
            <a:avLst/>
          </a:prstGeom>
          <a:ln w="12700">
            <a:miter lim="400000"/>
          </a:ln>
        </p:spPr>
      </p:pic>
      <p:sp>
        <p:nvSpPr>
          <p:cNvPr id="166" name="Roman Pöschl"/>
          <p:cNvSpPr txBox="1"/>
          <p:nvPr/>
        </p:nvSpPr>
        <p:spPr>
          <a:xfrm>
            <a:off x="195344" y="9321972"/>
            <a:ext cx="3034684" cy="318199"/>
          </a:xfrm>
          <a:prstGeom prst="rect">
            <a:avLst/>
          </a:prstGeom>
          <a:ln w="12700">
            <a:miter lim="400000"/>
          </a:ln>
          <a:extLst>
            <a:ext uri="{C572A759-6A51-4108-AA02-DFA0A04FC94B}">
              <ma14:wrappingTextBoxFlag xmlns:ma14="http://schemas.microsoft.com/office/mac/drawingml/2011/main" val="1"/>
            </a:ext>
          </a:extLst>
        </p:spPr>
        <p:txBody>
          <a:bodyPr lIns="60407" tIns="60407" rIns="60407" bIns="60407" anchor="ctr">
            <a:spAutoFit/>
          </a:bodyPr>
          <a:lstStyle>
            <a:lvl1pPr algn="l" defTabSz="590133">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sz="1400">
                <a:solidFill>
                  <a:srgbClr val="898989"/>
                </a:solidFill>
                <a:latin typeface="Arial"/>
                <a:ea typeface="Arial"/>
                <a:cs typeface="Arial"/>
                <a:sym typeface="Arial"/>
              </a:defRPr>
            </a:lvl1pPr>
          </a:lstStyle>
          <a:p>
            <a:pPr/>
            <a:r>
              <a:t>Roman Pöschl</a:t>
            </a:r>
          </a:p>
        </p:txBody>
      </p:sp>
      <p:sp>
        <p:nvSpPr>
          <p:cNvPr id="167" name="ILD Meeting 7/3/17"/>
          <p:cNvSpPr txBox="1"/>
          <p:nvPr/>
        </p:nvSpPr>
        <p:spPr>
          <a:xfrm>
            <a:off x="4354967" y="9321972"/>
            <a:ext cx="5020239" cy="318199"/>
          </a:xfrm>
          <a:prstGeom prst="rect">
            <a:avLst/>
          </a:prstGeom>
          <a:ln w="12700">
            <a:miter lim="400000"/>
          </a:ln>
          <a:extLst>
            <a:ext uri="{C572A759-6A51-4108-AA02-DFA0A04FC94B}">
              <ma14:wrappingTextBoxFlag xmlns:ma14="http://schemas.microsoft.com/office/mac/drawingml/2011/main" val="1"/>
            </a:ext>
          </a:extLst>
        </p:spPr>
        <p:txBody>
          <a:bodyPr lIns="60407" tIns="60407" rIns="60407" bIns="60407" anchor="ctr">
            <a:spAutoFit/>
          </a:bodyPr>
          <a:lstStyle>
            <a:lvl1pPr defTabSz="590133">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sz="1400">
                <a:solidFill>
                  <a:srgbClr val="898989"/>
                </a:solidFill>
                <a:latin typeface="Arial"/>
                <a:ea typeface="Arial"/>
                <a:cs typeface="Arial"/>
                <a:sym typeface="Arial"/>
              </a:defRPr>
            </a:lvl1pPr>
          </a:lstStyle>
          <a:p>
            <a:pPr/>
            <a:r>
              <a:t>ILD Meeting 7/3/17 </a:t>
            </a:r>
          </a:p>
        </p:txBody>
      </p:sp>
      <p:sp>
        <p:nvSpPr>
          <p:cNvPr id="168" name="線"/>
          <p:cNvSpPr/>
          <p:nvPr/>
        </p:nvSpPr>
        <p:spPr>
          <a:xfrm>
            <a:off x="4780" y="1077812"/>
            <a:ext cx="13009583" cy="2052"/>
          </a:xfrm>
          <a:prstGeom prst="line">
            <a:avLst/>
          </a:prstGeom>
          <a:ln w="3175" cap="sq">
            <a:solidFill>
              <a:srgbClr val="E75112"/>
            </a:solidFill>
            <a:miter/>
          </a:ln>
        </p:spPr>
        <p:txBody>
          <a:bodyPr lIns="45718" tIns="45718" rIns="45718" bIns="45718"/>
          <a:lstStyle/>
          <a:p>
            <a:pPr/>
          </a:p>
        </p:txBody>
      </p:sp>
      <p:sp>
        <p:nvSpPr>
          <p:cNvPr id="169" name="タイトルテキスト"/>
          <p:cNvSpPr txBox="1"/>
          <p:nvPr>
            <p:ph type="title"/>
          </p:nvPr>
        </p:nvSpPr>
        <p:spPr>
          <a:xfrm>
            <a:off x="1010875" y="235643"/>
            <a:ext cx="11702275" cy="645461"/>
          </a:xfrm>
          <a:prstGeom prst="rect">
            <a:avLst/>
          </a:prstGeom>
        </p:spPr>
        <p:txBody>
          <a:bodyPr lIns="0" tIns="0" rIns="0" bIns="0"/>
          <a:lstStyle>
            <a:lvl1pPr defTabSz="590133">
              <a:lnSpc>
                <a:spcPct val="93000"/>
              </a:lnSpc>
              <a:defRPr b="1" sz="3200">
                <a:solidFill>
                  <a:srgbClr val="FF6633"/>
                </a:solidFill>
                <a:latin typeface="Arial"/>
                <a:ea typeface="Arial"/>
                <a:cs typeface="Arial"/>
                <a:sym typeface="Arial"/>
              </a:defRPr>
            </a:lvl1pPr>
          </a:lstStyle>
          <a:p>
            <a:pPr/>
            <a:r>
              <a:t>タイトルテキスト</a:t>
            </a:r>
          </a:p>
        </p:txBody>
      </p:sp>
      <p:sp>
        <p:nvSpPr>
          <p:cNvPr id="170" name="本文レベル1…"/>
          <p:cNvSpPr txBox="1"/>
          <p:nvPr>
            <p:ph type="body" idx="1"/>
          </p:nvPr>
        </p:nvSpPr>
        <p:spPr>
          <a:xfrm>
            <a:off x="652286" y="1719172"/>
            <a:ext cx="11702275" cy="6434101"/>
          </a:xfrm>
          <a:prstGeom prst="rect">
            <a:avLst/>
          </a:prstGeom>
        </p:spPr>
        <p:txBody>
          <a:bodyPr lIns="0" tIns="0" rIns="0" bIns="0" anchor="t"/>
          <a:lstStyle>
            <a:lvl1pPr marL="442600" indent="-442600" defTabSz="590133">
              <a:lnSpc>
                <a:spcPct val="93000"/>
              </a:lnSpc>
              <a:spcBef>
                <a:spcPts val="1900"/>
              </a:spcBef>
              <a:buSzTx/>
              <a:buNone/>
              <a:defRPr sz="4400">
                <a:latin typeface="Arial"/>
                <a:ea typeface="Arial"/>
                <a:cs typeface="Arial"/>
                <a:sym typeface="Arial"/>
              </a:defRPr>
            </a:lvl1pPr>
            <a:lvl2pPr marL="442600" indent="0" defTabSz="590133">
              <a:lnSpc>
                <a:spcPct val="93000"/>
              </a:lnSpc>
              <a:spcBef>
                <a:spcPts val="1900"/>
              </a:spcBef>
              <a:buSzTx/>
              <a:buNone/>
              <a:defRPr sz="4400">
                <a:latin typeface="Arial"/>
                <a:ea typeface="Arial"/>
                <a:cs typeface="Arial"/>
                <a:sym typeface="Arial"/>
              </a:defRPr>
            </a:lvl2pPr>
            <a:lvl3pPr marL="442600" indent="0" defTabSz="590133">
              <a:lnSpc>
                <a:spcPct val="93000"/>
              </a:lnSpc>
              <a:spcBef>
                <a:spcPts val="1900"/>
              </a:spcBef>
              <a:buSzTx/>
              <a:buNone/>
              <a:defRPr sz="4400">
                <a:latin typeface="Arial"/>
                <a:ea typeface="Arial"/>
                <a:cs typeface="Arial"/>
                <a:sym typeface="Arial"/>
              </a:defRPr>
            </a:lvl3pPr>
            <a:lvl4pPr marL="442600" indent="0" defTabSz="590133">
              <a:lnSpc>
                <a:spcPct val="93000"/>
              </a:lnSpc>
              <a:spcBef>
                <a:spcPts val="1900"/>
              </a:spcBef>
              <a:buSzTx/>
              <a:buNone/>
              <a:defRPr sz="4400">
                <a:latin typeface="Arial"/>
                <a:ea typeface="Arial"/>
                <a:cs typeface="Arial"/>
                <a:sym typeface="Arial"/>
              </a:defRPr>
            </a:lvl4pPr>
            <a:lvl5pPr marL="442600" indent="0" defTabSz="590133">
              <a:lnSpc>
                <a:spcPct val="93000"/>
              </a:lnSpc>
              <a:spcBef>
                <a:spcPts val="1900"/>
              </a:spcBef>
              <a:buSzTx/>
              <a:buNone/>
              <a:defRPr sz="4400">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171" name="スライド番号"/>
          <p:cNvSpPr txBox="1"/>
          <p:nvPr>
            <p:ph type="sldNum" sz="quarter" idx="2"/>
          </p:nvPr>
        </p:nvSpPr>
        <p:spPr>
          <a:xfrm>
            <a:off x="12494566" y="9377299"/>
            <a:ext cx="331283" cy="318198"/>
          </a:xfrm>
          <a:prstGeom prst="rect">
            <a:avLst/>
          </a:prstGeom>
        </p:spPr>
        <p:txBody>
          <a:bodyPr lIns="60407" tIns="60407" rIns="60407" bIns="60407" anchor="ctr"/>
          <a:lstStyle>
            <a:lvl1pPr algn="r" defTabSz="590133">
              <a:tabLst>
                <a:tab pos="584200" algn="l"/>
                <a:tab pos="1168400" algn="l"/>
                <a:tab pos="1765300" algn="l"/>
                <a:tab pos="2349500" algn="l"/>
                <a:tab pos="2946400" algn="l"/>
                <a:tab pos="3530600" algn="l"/>
                <a:tab pos="4127500" algn="l"/>
                <a:tab pos="4711700" algn="l"/>
                <a:tab pos="5308600" algn="l"/>
                <a:tab pos="5892800" algn="l"/>
                <a:tab pos="6489700" algn="l"/>
                <a:tab pos="7073900" algn="l"/>
                <a:tab pos="7670800" algn="l"/>
                <a:tab pos="8255000" algn="l"/>
                <a:tab pos="8851900" algn="l"/>
                <a:tab pos="9436100" algn="l"/>
                <a:tab pos="10020300" algn="l"/>
                <a:tab pos="10617200" algn="l"/>
                <a:tab pos="11201400" algn="l"/>
                <a:tab pos="11798300" algn="l"/>
              </a:tabLst>
              <a:defRPr sz="1400">
                <a:solidFill>
                  <a:srgbClr val="898989"/>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178" name="タイトルテキスト"/>
          <p:cNvSpPr txBox="1"/>
          <p:nvPr>
            <p:ph type="title"/>
          </p:nvPr>
        </p:nvSpPr>
        <p:spPr>
          <a:xfrm>
            <a:off x="1270000" y="2971800"/>
            <a:ext cx="10464801" cy="3810000"/>
          </a:xfrm>
          <a:prstGeom prst="rect">
            <a:avLst/>
          </a:prstGeom>
        </p:spPr>
        <p:txBody>
          <a:bodyPr/>
          <a:lstStyle>
            <a:lvl1pPr>
              <a:defRPr b="1" sz="7600">
                <a:latin typeface="+mj-lt"/>
                <a:ea typeface="+mj-ea"/>
                <a:cs typeface="+mj-cs"/>
                <a:sym typeface="Helvetica Neue"/>
              </a:defRPr>
            </a:lvl1pPr>
          </a:lstStyle>
          <a:p>
            <a:pPr/>
            <a:r>
              <a:t>タイトルテキスト</a:t>
            </a:r>
          </a:p>
        </p:txBody>
      </p:sp>
      <p:pic>
        <p:nvPicPr>
          <p:cNvPr id="179"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
        <p:nvSpPr>
          <p:cNvPr id="180" name="スライド番号"/>
          <p:cNvSpPr txBox="1"/>
          <p:nvPr>
            <p:ph type="sldNum" sz="quarter" idx="2"/>
          </p:nvPr>
        </p:nvSpPr>
        <p:spPr>
          <a:xfrm>
            <a:off x="12499543" y="9258300"/>
            <a:ext cx="312014" cy="299822"/>
          </a:xfrm>
          <a:prstGeom prst="rect">
            <a:avLst/>
          </a:prstGeom>
        </p:spPr>
        <p:txBody>
          <a:bodyPr/>
          <a:lstStyle>
            <a:lvl1pPr>
              <a:defRPr sz="14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0" name="イメージ"/>
          <p:cNvSpPr/>
          <p:nvPr>
            <p:ph type="pic" idx="21"/>
          </p:nvPr>
        </p:nvSpPr>
        <p:spPr>
          <a:xfrm>
            <a:off x="1606550" y="635000"/>
            <a:ext cx="9779000" cy="5918200"/>
          </a:xfrm>
          <a:prstGeom prst="rect">
            <a:avLst/>
          </a:prstGeom>
        </p:spPr>
        <p:txBody>
          <a:bodyPr lIns="91439" tIns="45719" rIns="91439" bIns="45719" anchor="t">
            <a:noAutofit/>
          </a:bodyPr>
          <a:lstStyle/>
          <a:p>
            <a:pPr/>
          </a:p>
        </p:txBody>
      </p:sp>
      <p:sp>
        <p:nvSpPr>
          <p:cNvPr id="21" name="タイトルテキスト"/>
          <p:cNvSpPr txBox="1"/>
          <p:nvPr>
            <p:ph type="title"/>
          </p:nvPr>
        </p:nvSpPr>
        <p:spPr>
          <a:xfrm>
            <a:off x="1270000" y="6718300"/>
            <a:ext cx="10464800" cy="1422400"/>
          </a:xfrm>
          <a:prstGeom prst="rect">
            <a:avLst/>
          </a:prstGeom>
        </p:spPr>
        <p:txBody>
          <a:bodyPr anchor="b"/>
          <a:lstStyle/>
          <a:p>
            <a:pPr/>
            <a:r>
              <a:t>タイトルテキスト</a:t>
            </a:r>
          </a:p>
        </p:txBody>
      </p:sp>
      <p:sp>
        <p:nvSpPr>
          <p:cNvPr id="22" name="本文レベル1…"/>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本文レベル1</a:t>
            </a:r>
          </a:p>
          <a:p>
            <a:pPr lvl="1"/>
            <a:r>
              <a:t>本文レベル2</a:t>
            </a:r>
          </a:p>
          <a:p>
            <a:pPr lvl="2"/>
            <a:r>
              <a:t>本文レベル3</a:t>
            </a:r>
          </a:p>
          <a:p>
            <a:pPr lvl="3"/>
            <a:r>
              <a:t>本文レベル4</a:t>
            </a:r>
          </a:p>
          <a:p>
            <a:pPr lvl="4"/>
            <a:r>
              <a:t>本文レベル5</a:t>
            </a:r>
          </a:p>
        </p:txBody>
      </p:sp>
      <p:sp>
        <p:nvSpPr>
          <p:cNvPr id="23" name="スライド番号"/>
          <p:cNvSpPr txBox="1"/>
          <p:nvPr>
            <p:ph type="sldNum" sz="quarter" idx="2"/>
          </p:nvPr>
        </p:nvSpPr>
        <p:spPr>
          <a:xfrm>
            <a:off x="6288709" y="9245600"/>
            <a:ext cx="414682" cy="330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187" name="タイトルテキスト"/>
          <p:cNvSpPr txBox="1"/>
          <p:nvPr>
            <p:ph type="title"/>
          </p:nvPr>
        </p:nvSpPr>
        <p:spPr>
          <a:xfrm>
            <a:off x="952500" y="444500"/>
            <a:ext cx="11099801" cy="2159001"/>
          </a:xfrm>
          <a:prstGeom prst="rect">
            <a:avLst/>
          </a:prstGeom>
        </p:spPr>
        <p:txBody>
          <a:bodyPr/>
          <a:lstStyle>
            <a:lvl1pPr>
              <a:defRPr sz="7800"/>
            </a:lvl1pPr>
          </a:lstStyle>
          <a:p>
            <a:pPr/>
            <a:r>
              <a:t>タイトルテキスト</a:t>
            </a:r>
          </a:p>
        </p:txBody>
      </p:sp>
      <p:sp>
        <p:nvSpPr>
          <p:cNvPr id="188" name="本文レベル1…"/>
          <p:cNvSpPr txBox="1"/>
          <p:nvPr>
            <p:ph type="body" idx="1"/>
          </p:nvPr>
        </p:nvSpPr>
        <p:spPr>
          <a:xfrm>
            <a:off x="952500" y="2603500"/>
            <a:ext cx="11099801" cy="6286500"/>
          </a:xfrm>
          <a:prstGeom prst="rect">
            <a:avLst/>
          </a:prstGeom>
        </p:spPr>
        <p:txBody>
          <a:bodyPr/>
          <a:lstStyle>
            <a:lvl1pPr marL="419803" indent="-419803">
              <a:defRPr sz="3400"/>
            </a:lvl1pPr>
            <a:lvl2pPr marL="864304" indent="-419803">
              <a:defRPr sz="3400"/>
            </a:lvl2pPr>
            <a:lvl3pPr marL="1308804" indent="-419804">
              <a:defRPr sz="3400"/>
            </a:lvl3pPr>
            <a:lvl4pPr marL="1753304" indent="-419804">
              <a:defRPr sz="3400"/>
            </a:lvl4pPr>
            <a:lvl5pPr marL="2197804" indent="-419804">
              <a:defRPr sz="3400"/>
            </a:lvl5pPr>
          </a:lstStyle>
          <a:p>
            <a:pPr/>
            <a:r>
              <a:t>本文レベル1</a:t>
            </a:r>
          </a:p>
          <a:p>
            <a:pPr lvl="1"/>
            <a:r>
              <a:t>本文レベル2</a:t>
            </a:r>
          </a:p>
          <a:p>
            <a:pPr lvl="2"/>
            <a:r>
              <a:t>本文レベル3</a:t>
            </a:r>
          </a:p>
          <a:p>
            <a:pPr lvl="3"/>
            <a:r>
              <a:t>本文レベル4</a:t>
            </a:r>
          </a:p>
          <a:p>
            <a:pPr lvl="4"/>
            <a:r>
              <a:t>本文レベル5</a:t>
            </a:r>
          </a:p>
        </p:txBody>
      </p:sp>
      <p:sp>
        <p:nvSpPr>
          <p:cNvPr id="189" name="スライド番号"/>
          <p:cNvSpPr txBox="1"/>
          <p:nvPr>
            <p:ph type="sldNum" sz="quarter" idx="2"/>
          </p:nvPr>
        </p:nvSpPr>
        <p:spPr>
          <a:xfrm>
            <a:off x="6305397" y="9251950"/>
            <a:ext cx="381306" cy="3048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196" name="タイトルテキスト"/>
          <p:cNvSpPr txBox="1"/>
          <p:nvPr>
            <p:ph type="title"/>
          </p:nvPr>
        </p:nvSpPr>
        <p:spPr>
          <a:xfrm>
            <a:off x="1270000" y="2971800"/>
            <a:ext cx="10464801" cy="3810000"/>
          </a:xfrm>
          <a:prstGeom prst="rect">
            <a:avLst/>
          </a:prstGeom>
        </p:spPr>
        <p:txBody>
          <a:bodyPr/>
          <a:lstStyle>
            <a:lvl1pPr defTabSz="747776">
              <a:defRPr sz="7600">
                <a:latin typeface="+mn-lt"/>
                <a:ea typeface="+mn-ea"/>
                <a:cs typeface="+mn-cs"/>
                <a:sym typeface="ヒラギノ角ゴ Pro W3"/>
              </a:defRPr>
            </a:lvl1pPr>
          </a:lstStyle>
          <a:p>
            <a:pPr/>
            <a:r>
              <a:t>タイトルテキスト</a:t>
            </a:r>
          </a:p>
        </p:txBody>
      </p:sp>
      <p:sp>
        <p:nvSpPr>
          <p:cNvPr id="197" name="スライド番号"/>
          <p:cNvSpPr txBox="1"/>
          <p:nvPr>
            <p:ph type="sldNum" sz="quarter" idx="2"/>
          </p:nvPr>
        </p:nvSpPr>
        <p:spPr>
          <a:xfrm>
            <a:off x="12489109" y="9217880"/>
            <a:ext cx="340513" cy="327428"/>
          </a:xfrm>
          <a:prstGeom prst="rect">
            <a:avLst/>
          </a:prstGeom>
        </p:spPr>
        <p:txBody>
          <a:bodyPr lIns="65022" tIns="65022" rIns="65022" bIns="65022" anchor="ctr"/>
          <a:lstStyle>
            <a:lvl1pPr algn="r" defTabSz="1170432">
              <a:defRPr sz="14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サブタイトル">
    <p:spTree>
      <p:nvGrpSpPr>
        <p:cNvPr id="1" name=""/>
        <p:cNvGrpSpPr/>
        <p:nvPr/>
      </p:nvGrpSpPr>
      <p:grpSpPr>
        <a:xfrm>
          <a:off x="0" y="0"/>
          <a:ext cx="0" cy="0"/>
          <a:chOff x="0" y="0"/>
          <a:chExt cx="0" cy="0"/>
        </a:xfrm>
      </p:grpSpPr>
      <p:sp>
        <p:nvSpPr>
          <p:cNvPr id="204" name="タイトルテキスト"/>
          <p:cNvSpPr txBox="1"/>
          <p:nvPr>
            <p:ph type="title"/>
          </p:nvPr>
        </p:nvSpPr>
        <p:spPr>
          <a:xfrm>
            <a:off x="1270000" y="1638300"/>
            <a:ext cx="10464801" cy="3302000"/>
          </a:xfrm>
          <a:prstGeom prst="rect">
            <a:avLst/>
          </a:prstGeom>
        </p:spPr>
        <p:txBody>
          <a:bodyPr anchor="b"/>
          <a:lstStyle>
            <a:lvl1pPr>
              <a:defRPr sz="7400"/>
            </a:lvl1pPr>
          </a:lstStyle>
          <a:p>
            <a:pPr/>
            <a:r>
              <a:t>タイトルテキスト</a:t>
            </a:r>
          </a:p>
        </p:txBody>
      </p:sp>
      <p:sp>
        <p:nvSpPr>
          <p:cNvPr id="205" name="本文レベル1…"/>
          <p:cNvSpPr txBox="1"/>
          <p:nvPr>
            <p:ph type="body" sz="quarter" idx="1"/>
          </p:nvPr>
        </p:nvSpPr>
        <p:spPr>
          <a:xfrm>
            <a:off x="1270000" y="5029200"/>
            <a:ext cx="10464801" cy="1130300"/>
          </a:xfrm>
          <a:prstGeom prst="rect">
            <a:avLst/>
          </a:prstGeom>
        </p:spPr>
        <p:txBody>
          <a:bodyPr anchor="t"/>
          <a:lstStyle>
            <a:lvl1pPr marL="0" indent="0" algn="ctr">
              <a:spcBef>
                <a:spcPts val="0"/>
              </a:spcBef>
              <a:buSzTx/>
              <a:buNone/>
              <a:defRPr sz="2400"/>
            </a:lvl1pPr>
            <a:lvl2pPr marL="0" indent="0" algn="ctr">
              <a:spcBef>
                <a:spcPts val="0"/>
              </a:spcBef>
              <a:buSzTx/>
              <a:buNone/>
              <a:defRPr sz="2400"/>
            </a:lvl2pPr>
            <a:lvl3pPr marL="0" indent="0" algn="ctr">
              <a:spcBef>
                <a:spcPts val="0"/>
              </a:spcBef>
              <a:buSzTx/>
              <a:buNone/>
              <a:defRPr sz="2400"/>
            </a:lvl3pPr>
            <a:lvl4pPr marL="0" indent="0" algn="ctr">
              <a:spcBef>
                <a:spcPts val="0"/>
              </a:spcBef>
              <a:buSzTx/>
              <a:buNone/>
              <a:defRPr sz="2400"/>
            </a:lvl4pPr>
            <a:lvl5pPr marL="0" indent="0" algn="ctr">
              <a:spcBef>
                <a:spcPts val="0"/>
              </a:spcBef>
              <a:buSzTx/>
              <a:buNone/>
              <a:defRPr sz="2400"/>
            </a:lvl5pPr>
          </a:lstStyle>
          <a:p>
            <a:pPr/>
            <a:r>
              <a:t>本文レベル1</a:t>
            </a:r>
          </a:p>
          <a:p>
            <a:pPr lvl="1"/>
            <a:r>
              <a:t>本文レベル2</a:t>
            </a:r>
          </a:p>
          <a:p>
            <a:pPr lvl="2"/>
            <a:r>
              <a:t>本文レベル3</a:t>
            </a:r>
          </a:p>
          <a:p>
            <a:pPr lvl="3"/>
            <a:r>
              <a:t>本文レベル4</a:t>
            </a:r>
          </a:p>
          <a:p>
            <a:pPr lvl="4"/>
            <a:r>
              <a:t>本文レベル5</a:t>
            </a:r>
          </a:p>
        </p:txBody>
      </p:sp>
      <p:sp>
        <p:nvSpPr>
          <p:cNvPr id="206" name="スライド番号"/>
          <p:cNvSpPr txBox="1"/>
          <p:nvPr>
            <p:ph type="sldNum" sz="quarter" idx="2"/>
          </p:nvPr>
        </p:nvSpPr>
        <p:spPr>
          <a:xfrm>
            <a:off x="6338773" y="9251950"/>
            <a:ext cx="314554" cy="254000"/>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213" name="タイトルテキスト"/>
          <p:cNvSpPr txBox="1"/>
          <p:nvPr>
            <p:ph type="title"/>
          </p:nvPr>
        </p:nvSpPr>
        <p:spPr>
          <a:xfrm>
            <a:off x="1270000" y="2971800"/>
            <a:ext cx="10464800" cy="3810000"/>
          </a:xfrm>
          <a:prstGeom prst="rect">
            <a:avLst/>
          </a:prstGeom>
        </p:spPr>
        <p:txBody>
          <a:bodyPr/>
          <a:lstStyle>
            <a:lvl1pPr>
              <a:defRPr b="1" sz="8400">
                <a:latin typeface="+mj-lt"/>
                <a:ea typeface="+mj-ea"/>
                <a:cs typeface="+mj-cs"/>
                <a:sym typeface="Helvetica Neue"/>
              </a:defRPr>
            </a:lvl1pPr>
          </a:lstStyle>
          <a:p>
            <a:pPr/>
            <a:r>
              <a:t>タイトルテキスト</a:t>
            </a:r>
          </a:p>
        </p:txBody>
      </p:sp>
      <p:sp>
        <p:nvSpPr>
          <p:cNvPr id="214" name="スライド番号"/>
          <p:cNvSpPr txBox="1"/>
          <p:nvPr>
            <p:ph type="sldNum" sz="quarter" idx="2"/>
          </p:nvPr>
        </p:nvSpPr>
        <p:spPr>
          <a:xfrm>
            <a:off x="12419968" y="9296400"/>
            <a:ext cx="414682" cy="330200"/>
          </a:xfrm>
          <a:prstGeom prst="rect">
            <a:avLst/>
          </a:prstGeom>
        </p:spPr>
        <p:txBody>
          <a:bodyPr/>
          <a:lstStyle>
            <a:lvl1pPr>
              <a:defRPr>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221" name="タイトルテキスト"/>
          <p:cNvSpPr txBox="1"/>
          <p:nvPr>
            <p:ph type="title"/>
          </p:nvPr>
        </p:nvSpPr>
        <p:spPr>
          <a:xfrm>
            <a:off x="1269999" y="2971800"/>
            <a:ext cx="10464804" cy="3810000"/>
          </a:xfrm>
          <a:prstGeom prst="rect">
            <a:avLst/>
          </a:prstGeom>
        </p:spPr>
        <p:txBody>
          <a:bodyPr/>
          <a:lstStyle>
            <a:lvl1pPr defTabSz="747776">
              <a:defRPr>
                <a:latin typeface="+mn-lt"/>
                <a:ea typeface="+mn-ea"/>
                <a:cs typeface="+mn-cs"/>
                <a:sym typeface="ヒラギノ角ゴ Pro W3"/>
              </a:defRPr>
            </a:lvl1pPr>
          </a:lstStyle>
          <a:p>
            <a:pPr/>
            <a:r>
              <a:t>タイトルテキスト</a:t>
            </a:r>
          </a:p>
        </p:txBody>
      </p:sp>
      <p:sp>
        <p:nvSpPr>
          <p:cNvPr id="222" name="スライド番号"/>
          <p:cNvSpPr txBox="1"/>
          <p:nvPr>
            <p:ph type="sldNum" sz="quarter" idx="2"/>
          </p:nvPr>
        </p:nvSpPr>
        <p:spPr>
          <a:xfrm>
            <a:off x="12432605" y="9186961"/>
            <a:ext cx="397018" cy="389266"/>
          </a:xfrm>
          <a:prstGeom prst="rect">
            <a:avLst/>
          </a:prstGeom>
        </p:spPr>
        <p:txBody>
          <a:bodyPr lIns="65022" tIns="65022" rIns="65022" bIns="65022" anchor="ctr"/>
          <a:lstStyle>
            <a:lvl1pPr algn="r" defTabSz="1170432">
              <a:defRPr>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229" name="タイトルテキスト"/>
          <p:cNvSpPr txBox="1"/>
          <p:nvPr>
            <p:ph type="title"/>
          </p:nvPr>
        </p:nvSpPr>
        <p:spPr>
          <a:xfrm>
            <a:off x="650238" y="390595"/>
            <a:ext cx="11704325" cy="1625602"/>
          </a:xfrm>
          <a:prstGeom prst="rect">
            <a:avLst/>
          </a:prstGeom>
        </p:spPr>
        <p:txBody>
          <a:bodyPr lIns="65022" tIns="65022" rIns="65022" bIns="65022"/>
          <a:lstStyle>
            <a:lvl1pPr defTabSz="650240">
              <a:defRPr sz="6200">
                <a:latin typeface="Helvetica"/>
                <a:ea typeface="Helvetica"/>
                <a:cs typeface="Helvetica"/>
                <a:sym typeface="Helvetica"/>
              </a:defRPr>
            </a:lvl1pPr>
          </a:lstStyle>
          <a:p>
            <a:pPr/>
            <a:r>
              <a:t>タイトルテキスト</a:t>
            </a:r>
          </a:p>
        </p:txBody>
      </p:sp>
      <p:sp>
        <p:nvSpPr>
          <p:cNvPr id="230" name="本文レベル1…"/>
          <p:cNvSpPr txBox="1"/>
          <p:nvPr>
            <p:ph type="body" idx="1"/>
          </p:nvPr>
        </p:nvSpPr>
        <p:spPr>
          <a:xfrm>
            <a:off x="650238" y="2275838"/>
            <a:ext cx="11704325" cy="6436929"/>
          </a:xfrm>
          <a:prstGeom prst="rect">
            <a:avLst/>
          </a:prstGeom>
        </p:spPr>
        <p:txBody>
          <a:bodyPr lIns="65022" tIns="65022" rIns="65022" bIns="65022" anchor="t"/>
          <a:lstStyle>
            <a:lvl1pPr marL="471487" indent="-471487" defTabSz="650240">
              <a:spcBef>
                <a:spcPts val="1000"/>
              </a:spcBef>
              <a:buSzPct val="100000"/>
              <a:buFont typeface="Arial"/>
              <a:defRPr sz="4400">
                <a:latin typeface="Helvetica"/>
                <a:ea typeface="Helvetica"/>
                <a:cs typeface="Helvetica"/>
                <a:sym typeface="Helvetica"/>
              </a:defRPr>
            </a:lvl1pPr>
            <a:lvl2pPr marL="906234" indent="-449033" defTabSz="650240">
              <a:spcBef>
                <a:spcPts val="1000"/>
              </a:spcBef>
              <a:buSzPct val="100000"/>
              <a:buFont typeface="Arial"/>
              <a:buChar char="–"/>
              <a:defRPr sz="4400">
                <a:latin typeface="Helvetica"/>
                <a:ea typeface="Helvetica"/>
                <a:cs typeface="Helvetica"/>
                <a:sym typeface="Helvetica"/>
              </a:defRPr>
            </a:lvl2pPr>
            <a:lvl3pPr indent="-419100" defTabSz="650240">
              <a:spcBef>
                <a:spcPts val="1000"/>
              </a:spcBef>
              <a:buSzPct val="100000"/>
              <a:buFont typeface="Arial"/>
              <a:defRPr sz="4400">
                <a:latin typeface="Helvetica"/>
                <a:ea typeface="Helvetica"/>
                <a:cs typeface="Helvetica"/>
                <a:sym typeface="Helvetica"/>
              </a:defRPr>
            </a:lvl3pPr>
            <a:lvl4pPr marL="1874520" indent="-502919" defTabSz="650240">
              <a:spcBef>
                <a:spcPts val="1000"/>
              </a:spcBef>
              <a:buSzPct val="100000"/>
              <a:buFont typeface="Arial"/>
              <a:buChar char="–"/>
              <a:defRPr sz="4400">
                <a:latin typeface="Helvetica"/>
                <a:ea typeface="Helvetica"/>
                <a:cs typeface="Helvetica"/>
                <a:sym typeface="Helvetica"/>
              </a:defRPr>
            </a:lvl4pPr>
            <a:lvl5pPr marL="2331720" indent="-502920" defTabSz="650240">
              <a:spcBef>
                <a:spcPts val="1000"/>
              </a:spcBef>
              <a:buSzPct val="100000"/>
              <a:buFont typeface="Arial"/>
              <a:buChar char="»"/>
              <a:defRPr sz="4400">
                <a:latin typeface="Helvetica"/>
                <a:ea typeface="Helvetica"/>
                <a:cs typeface="Helvetica"/>
                <a:sym typeface="Helvetica"/>
              </a:defRPr>
            </a:lvl5pPr>
          </a:lstStyle>
          <a:p>
            <a:pPr/>
            <a:r>
              <a:t>本文レベル1</a:t>
            </a:r>
          </a:p>
          <a:p>
            <a:pPr lvl="1"/>
            <a:r>
              <a:t>本文レベル2</a:t>
            </a:r>
          </a:p>
          <a:p>
            <a:pPr lvl="2"/>
            <a:r>
              <a:t>本文レベル3</a:t>
            </a:r>
          </a:p>
          <a:p>
            <a:pPr lvl="3"/>
            <a:r>
              <a:t>本文レベル4</a:t>
            </a:r>
          </a:p>
          <a:p>
            <a:pPr lvl="4"/>
            <a:r>
              <a:t>本文レベル5</a:t>
            </a:r>
          </a:p>
        </p:txBody>
      </p:sp>
      <p:sp>
        <p:nvSpPr>
          <p:cNvPr id="231" name="スライド番号"/>
          <p:cNvSpPr txBox="1"/>
          <p:nvPr>
            <p:ph type="sldNum" sz="quarter" idx="2"/>
          </p:nvPr>
        </p:nvSpPr>
        <p:spPr>
          <a:xfrm>
            <a:off x="11985795" y="9114113"/>
            <a:ext cx="368765" cy="371345"/>
          </a:xfrm>
          <a:prstGeom prst="rect">
            <a:avLst/>
          </a:prstGeom>
        </p:spPr>
        <p:txBody>
          <a:bodyPr lIns="65022" tIns="65022" rIns="65022" bIns="65022" anchor="ctr"/>
          <a:lstStyle>
            <a:lvl1pPr algn="r" defTabSz="650240">
              <a:defRPr sz="16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238" name="タイトルテキスト"/>
          <p:cNvSpPr txBox="1"/>
          <p:nvPr>
            <p:ph type="title"/>
          </p:nvPr>
        </p:nvSpPr>
        <p:spPr>
          <a:xfrm>
            <a:off x="1270000" y="239710"/>
            <a:ext cx="10464801" cy="2465392"/>
          </a:xfrm>
          <a:prstGeom prst="rect">
            <a:avLst/>
          </a:prstGeom>
        </p:spPr>
        <p:txBody>
          <a:bodyPr/>
          <a:lstStyle>
            <a:lvl1pPr defTabSz="914400">
              <a:defRPr>
                <a:uFill>
                  <a:solidFill>
                    <a:srgbClr val="000000"/>
                  </a:solidFill>
                </a:uFill>
                <a:latin typeface="+mn-lt"/>
                <a:ea typeface="+mn-ea"/>
                <a:cs typeface="+mn-cs"/>
                <a:sym typeface="ヒラギノ角ゴ Pro W3"/>
              </a:defRPr>
            </a:lvl1pPr>
          </a:lstStyle>
          <a:p>
            <a:pPr/>
            <a:r>
              <a:t>タイトルテキスト</a:t>
            </a:r>
          </a:p>
        </p:txBody>
      </p:sp>
      <p:sp>
        <p:nvSpPr>
          <p:cNvPr id="239" name="本文レベル1…"/>
          <p:cNvSpPr txBox="1"/>
          <p:nvPr>
            <p:ph type="body" idx="1"/>
          </p:nvPr>
        </p:nvSpPr>
        <p:spPr>
          <a:xfrm>
            <a:off x="1270000" y="1498600"/>
            <a:ext cx="10464801" cy="8255001"/>
          </a:xfrm>
          <a:prstGeom prst="rect">
            <a:avLst/>
          </a:prstGeom>
        </p:spPr>
        <p:txBody>
          <a:bodyPr/>
          <a:lstStyle>
            <a:lvl1pPr marL="7093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1pPr>
            <a:lvl2pPr marL="1153884" indent="-544283"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2pPr>
            <a:lvl3pPr marL="15983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3pPr>
            <a:lvl4pPr marL="20428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4pPr>
            <a:lvl5pPr marL="24873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5pPr>
          </a:lstStyle>
          <a:p>
            <a:pPr/>
            <a:r>
              <a:t>本文レベル1</a:t>
            </a:r>
          </a:p>
          <a:p>
            <a:pPr lvl="1"/>
            <a:r>
              <a:t>本文レベル2</a:t>
            </a:r>
          </a:p>
          <a:p>
            <a:pPr lvl="2"/>
            <a:r>
              <a:t>本文レベル3</a:t>
            </a:r>
          </a:p>
          <a:p>
            <a:pPr lvl="3"/>
            <a:r>
              <a:t>本文レベル4</a:t>
            </a:r>
          </a:p>
          <a:p>
            <a:pPr lvl="4"/>
            <a:r>
              <a:t>本文レベル5</a:t>
            </a:r>
          </a:p>
        </p:txBody>
      </p:sp>
      <p:sp>
        <p:nvSpPr>
          <p:cNvPr id="240" name="スライド番号"/>
          <p:cNvSpPr txBox="1"/>
          <p:nvPr>
            <p:ph type="sldNum" sz="quarter" idx="2"/>
          </p:nvPr>
        </p:nvSpPr>
        <p:spPr>
          <a:xfrm>
            <a:off x="6111494" y="9283700"/>
            <a:ext cx="781813" cy="609600"/>
          </a:xfrm>
          <a:prstGeom prst="rect">
            <a:avLst/>
          </a:prstGeom>
        </p:spPr>
        <p:txBody>
          <a:bodyPr/>
          <a:lstStyle>
            <a:lvl1pPr>
              <a:defRPr sz="4000">
                <a:uFill>
                  <a:solidFill>
                    <a:srgbClr val="000000"/>
                  </a:solidFill>
                </a:uFill>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タイトルとコンテンツ">
    <p:spTree>
      <p:nvGrpSpPr>
        <p:cNvPr id="1" name=""/>
        <p:cNvGrpSpPr/>
        <p:nvPr/>
      </p:nvGrpSpPr>
      <p:grpSpPr>
        <a:xfrm>
          <a:off x="0" y="0"/>
          <a:ext cx="0" cy="0"/>
          <a:chOff x="0" y="0"/>
          <a:chExt cx="0" cy="0"/>
        </a:xfrm>
      </p:grpSpPr>
      <p:sp>
        <p:nvSpPr>
          <p:cNvPr id="247" name="タイトルテキスト"/>
          <p:cNvSpPr txBox="1"/>
          <p:nvPr>
            <p:ph type="title"/>
          </p:nvPr>
        </p:nvSpPr>
        <p:spPr>
          <a:xfrm>
            <a:off x="650238" y="130950"/>
            <a:ext cx="11704325" cy="2144892"/>
          </a:xfrm>
          <a:prstGeom prst="rect">
            <a:avLst/>
          </a:prstGeom>
        </p:spPr>
        <p:txBody>
          <a:bodyPr lIns="65022" tIns="65022" rIns="65022" bIns="65022"/>
          <a:lstStyle>
            <a:lvl1pPr defTabSz="914400">
              <a:defRPr sz="6200">
                <a:uFill>
                  <a:solidFill>
                    <a:srgbClr val="000000"/>
                  </a:solidFill>
                </a:uFill>
                <a:latin typeface="Arial"/>
                <a:ea typeface="Arial"/>
                <a:cs typeface="Arial"/>
                <a:sym typeface="Arial"/>
              </a:defRPr>
            </a:lvl1pPr>
          </a:lstStyle>
          <a:p>
            <a:pPr/>
            <a:r>
              <a:t>タイトルテキスト</a:t>
            </a:r>
          </a:p>
        </p:txBody>
      </p:sp>
      <p:sp>
        <p:nvSpPr>
          <p:cNvPr id="248" name="本文レベル1…"/>
          <p:cNvSpPr txBox="1"/>
          <p:nvPr>
            <p:ph type="body" idx="1"/>
          </p:nvPr>
        </p:nvSpPr>
        <p:spPr>
          <a:xfrm>
            <a:off x="650238" y="2275838"/>
            <a:ext cx="11704325" cy="7477763"/>
          </a:xfrm>
          <a:prstGeom prst="rect">
            <a:avLst/>
          </a:prstGeom>
        </p:spPr>
        <p:txBody>
          <a:bodyPr lIns="65022" tIns="65022" rIns="65022" bIns="65022" anchor="t"/>
          <a:lstStyle>
            <a:lvl1pPr marL="471487" indent="-471487" defTabSz="914400">
              <a:spcBef>
                <a:spcPts val="700"/>
              </a:spcBef>
              <a:buSzPct val="100000"/>
              <a:buFont typeface="Arial"/>
              <a:defRPr sz="4400">
                <a:uFill>
                  <a:solidFill>
                    <a:srgbClr val="000000"/>
                  </a:solidFill>
                </a:uFill>
                <a:latin typeface="Arial"/>
                <a:ea typeface="Arial"/>
                <a:cs typeface="Arial"/>
                <a:sym typeface="Arial"/>
              </a:defRPr>
            </a:lvl1pPr>
            <a:lvl2pPr marL="906234" indent="-449033" defTabSz="914400">
              <a:spcBef>
                <a:spcPts val="700"/>
              </a:spcBef>
              <a:buSzPct val="100000"/>
              <a:buFont typeface="Arial"/>
              <a:buChar char="–"/>
              <a:defRPr sz="4400">
                <a:uFill>
                  <a:solidFill>
                    <a:srgbClr val="000000"/>
                  </a:solidFill>
                </a:uFill>
                <a:latin typeface="Arial"/>
                <a:ea typeface="Arial"/>
                <a:cs typeface="Arial"/>
                <a:sym typeface="Arial"/>
              </a:defRPr>
            </a:lvl2pPr>
            <a:lvl3pPr indent="-419100" defTabSz="914400">
              <a:spcBef>
                <a:spcPts val="700"/>
              </a:spcBef>
              <a:buSzPct val="100000"/>
              <a:buFont typeface="Arial"/>
              <a:defRPr sz="4400">
                <a:uFill>
                  <a:solidFill>
                    <a:srgbClr val="000000"/>
                  </a:solidFill>
                </a:uFill>
                <a:latin typeface="Arial"/>
                <a:ea typeface="Arial"/>
                <a:cs typeface="Arial"/>
                <a:sym typeface="Arial"/>
              </a:defRPr>
            </a:lvl3pPr>
            <a:lvl4pPr marL="1874520" indent="-502919" defTabSz="914400">
              <a:spcBef>
                <a:spcPts val="700"/>
              </a:spcBef>
              <a:buSzPct val="100000"/>
              <a:buFont typeface="Arial"/>
              <a:buChar char="–"/>
              <a:defRPr sz="4400">
                <a:uFill>
                  <a:solidFill>
                    <a:srgbClr val="000000"/>
                  </a:solidFill>
                </a:uFill>
                <a:latin typeface="Arial"/>
                <a:ea typeface="Arial"/>
                <a:cs typeface="Arial"/>
                <a:sym typeface="Arial"/>
              </a:defRPr>
            </a:lvl4pPr>
            <a:lvl5pPr marL="2331720" indent="-502920" defTabSz="914400">
              <a:spcBef>
                <a:spcPts val="700"/>
              </a:spcBef>
              <a:buSzPct val="100000"/>
              <a:buFont typeface="Arial"/>
              <a:buChar char="»"/>
              <a:defRPr sz="4400">
                <a:uFill>
                  <a:solidFill>
                    <a:srgbClr val="000000"/>
                  </a:solidFill>
                </a:u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249" name="スライド番号"/>
          <p:cNvSpPr txBox="1"/>
          <p:nvPr>
            <p:ph type="sldNum" sz="quarter" idx="2"/>
          </p:nvPr>
        </p:nvSpPr>
        <p:spPr>
          <a:xfrm>
            <a:off x="11985796" y="9123787"/>
            <a:ext cx="368765" cy="351998"/>
          </a:xfrm>
          <a:prstGeom prst="rect">
            <a:avLst/>
          </a:prstGeom>
        </p:spPr>
        <p:txBody>
          <a:bodyPr lIns="65022" tIns="65022" rIns="65022" bIns="65022" anchor="ctr"/>
          <a:lstStyle>
            <a:lvl1pPr algn="r" defTabSz="914400">
              <a:defRPr sz="1600">
                <a:solidFill>
                  <a:srgbClr val="888888"/>
                </a:solidFill>
                <a:uFill>
                  <a:solidFill>
                    <a:srgbClr val="888888"/>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サブタイトル">
    <p:spTree>
      <p:nvGrpSpPr>
        <p:cNvPr id="1" name=""/>
        <p:cNvGrpSpPr/>
        <p:nvPr/>
      </p:nvGrpSpPr>
      <p:grpSpPr>
        <a:xfrm>
          <a:off x="0" y="0"/>
          <a:ext cx="0" cy="0"/>
          <a:chOff x="0" y="0"/>
          <a:chExt cx="0" cy="0"/>
        </a:xfrm>
      </p:grpSpPr>
      <p:sp>
        <p:nvSpPr>
          <p:cNvPr id="256" name="タイトルテキスト"/>
          <p:cNvSpPr txBox="1"/>
          <p:nvPr>
            <p:ph type="title"/>
          </p:nvPr>
        </p:nvSpPr>
        <p:spPr>
          <a:xfrm>
            <a:off x="1270000" y="1638300"/>
            <a:ext cx="10464801" cy="3302000"/>
          </a:xfrm>
          <a:prstGeom prst="rect">
            <a:avLst/>
          </a:prstGeom>
        </p:spPr>
        <p:txBody>
          <a:bodyPr anchor="b"/>
          <a:lstStyle>
            <a:lvl1pPr>
              <a:defRPr b="1">
                <a:latin typeface="+mj-lt"/>
                <a:ea typeface="+mj-ea"/>
                <a:cs typeface="+mj-cs"/>
                <a:sym typeface="Helvetica Neue"/>
              </a:defRPr>
            </a:lvl1pPr>
          </a:lstStyle>
          <a:p>
            <a:pPr/>
            <a:r>
              <a:t>タイトルテキスト</a:t>
            </a:r>
          </a:p>
        </p:txBody>
      </p:sp>
      <p:sp>
        <p:nvSpPr>
          <p:cNvPr id="257" name="本文レベル1…"/>
          <p:cNvSpPr txBox="1"/>
          <p:nvPr>
            <p:ph type="body" sz="half" idx="1"/>
          </p:nvPr>
        </p:nvSpPr>
        <p:spPr>
          <a:xfrm>
            <a:off x="1270000" y="5384800"/>
            <a:ext cx="10464801" cy="3746500"/>
          </a:xfrm>
          <a:prstGeom prst="rect">
            <a:avLst/>
          </a:prstGeom>
        </p:spPr>
        <p:txBody>
          <a:bodyPr anchor="t"/>
          <a:lstStyle>
            <a:lvl1pPr marL="0" indent="0" algn="ctr">
              <a:spcBef>
                <a:spcPts val="0"/>
              </a:spcBef>
              <a:buSzTx/>
              <a:buNone/>
              <a:defRPr sz="3400">
                <a:latin typeface="+mj-lt"/>
                <a:ea typeface="+mj-ea"/>
                <a:cs typeface="+mj-cs"/>
                <a:sym typeface="Helvetica Neue"/>
              </a:defRPr>
            </a:lvl1pPr>
            <a:lvl2pPr marL="0" indent="0" algn="ctr">
              <a:spcBef>
                <a:spcPts val="0"/>
              </a:spcBef>
              <a:buSzTx/>
              <a:buNone/>
              <a:defRPr sz="3400">
                <a:latin typeface="+mj-lt"/>
                <a:ea typeface="+mj-ea"/>
                <a:cs typeface="+mj-cs"/>
                <a:sym typeface="Helvetica Neue"/>
              </a:defRPr>
            </a:lvl2pPr>
            <a:lvl3pPr marL="0" indent="0" algn="ctr">
              <a:spcBef>
                <a:spcPts val="0"/>
              </a:spcBef>
              <a:buSzTx/>
              <a:buNone/>
              <a:defRPr sz="3400">
                <a:latin typeface="+mj-lt"/>
                <a:ea typeface="+mj-ea"/>
                <a:cs typeface="+mj-cs"/>
                <a:sym typeface="Helvetica Neue"/>
              </a:defRPr>
            </a:lvl3pPr>
            <a:lvl4pPr marL="0" indent="0" algn="ctr">
              <a:spcBef>
                <a:spcPts val="0"/>
              </a:spcBef>
              <a:buSzTx/>
              <a:buNone/>
              <a:defRPr sz="3400">
                <a:latin typeface="+mj-lt"/>
                <a:ea typeface="+mj-ea"/>
                <a:cs typeface="+mj-cs"/>
                <a:sym typeface="Helvetica Neue"/>
              </a:defRPr>
            </a:lvl4pPr>
            <a:lvl5pPr marL="0" indent="0" algn="ctr">
              <a:spcBef>
                <a:spcPts val="0"/>
              </a:spcBef>
              <a:buSzTx/>
              <a:buNone/>
              <a:defRPr sz="34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258" name="スライド番号"/>
          <p:cNvSpPr txBox="1"/>
          <p:nvPr>
            <p:ph type="sldNum" sz="quarter" idx="2"/>
          </p:nvPr>
        </p:nvSpPr>
        <p:spPr>
          <a:xfrm>
            <a:off x="6305397" y="9296400"/>
            <a:ext cx="381306" cy="304800"/>
          </a:xfrm>
          <a:prstGeom prst="rect">
            <a:avLst/>
          </a:prstGeom>
        </p:spPr>
        <p:txBody>
          <a:bodyPr/>
          <a:lstStyle>
            <a:lvl1pPr>
              <a:defRPr sz="1600">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265" name="タイトルテキスト"/>
          <p:cNvSpPr txBox="1"/>
          <p:nvPr>
            <p:ph type="title"/>
          </p:nvPr>
        </p:nvSpPr>
        <p:spPr>
          <a:xfrm>
            <a:off x="1270000" y="2971800"/>
            <a:ext cx="10464801" cy="3810000"/>
          </a:xfrm>
          <a:prstGeom prst="rect">
            <a:avLst/>
          </a:prstGeom>
        </p:spPr>
        <p:txBody>
          <a:bodyPr/>
          <a:lstStyle>
            <a:lvl1pPr>
              <a:defRPr b="1" sz="7400">
                <a:latin typeface="+mj-lt"/>
                <a:ea typeface="+mj-ea"/>
                <a:cs typeface="+mj-cs"/>
                <a:sym typeface="Helvetica Neue"/>
              </a:defRPr>
            </a:lvl1pPr>
          </a:lstStyle>
          <a:p>
            <a:pPr/>
            <a:r>
              <a:t>タイトルテキスト</a:t>
            </a:r>
          </a:p>
        </p:txBody>
      </p:sp>
      <p:pic>
        <p:nvPicPr>
          <p:cNvPr id="266"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
        <p:nvSpPr>
          <p:cNvPr id="267" name="スライド番号"/>
          <p:cNvSpPr txBox="1"/>
          <p:nvPr>
            <p:ph type="sldNum" sz="quarter" idx="2"/>
          </p:nvPr>
        </p:nvSpPr>
        <p:spPr>
          <a:xfrm>
            <a:off x="12513665" y="9258300"/>
            <a:ext cx="283770" cy="275133"/>
          </a:xfrm>
          <a:prstGeom prst="rect">
            <a:avLst/>
          </a:prstGeom>
        </p:spPr>
        <p:txBody>
          <a:bodyPr/>
          <a:lstStyle>
            <a:lvl1pPr>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0" name="タイトルテキスト"/>
          <p:cNvSpPr txBox="1"/>
          <p:nvPr>
            <p:ph type="title"/>
          </p:nvPr>
        </p:nvSpPr>
        <p:spPr>
          <a:xfrm>
            <a:off x="1270000" y="3225800"/>
            <a:ext cx="10464800" cy="3302000"/>
          </a:xfrm>
          <a:prstGeom prst="rect">
            <a:avLst/>
          </a:prstGeom>
        </p:spPr>
        <p:txBody>
          <a:bodyPr/>
          <a:lstStyle/>
          <a:p>
            <a:pPr/>
            <a:r>
              <a:t>タイトルテキスト</a:t>
            </a:r>
          </a:p>
        </p:txBody>
      </p:sp>
      <p:sp>
        <p:nvSpPr>
          <p:cNvPr id="3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274" name="タイトルテキスト"/>
          <p:cNvSpPr txBox="1"/>
          <p:nvPr>
            <p:ph type="title"/>
          </p:nvPr>
        </p:nvSpPr>
        <p:spPr>
          <a:xfrm>
            <a:off x="1270000" y="254000"/>
            <a:ext cx="10452101" cy="1371601"/>
          </a:xfrm>
          <a:prstGeom prst="rect">
            <a:avLst/>
          </a:prstGeom>
        </p:spPr>
        <p:txBody>
          <a:bodyPr/>
          <a:lstStyle>
            <a:lvl1pPr defTabSz="747776">
              <a:defRPr b="1" sz="6000">
                <a:latin typeface="+mj-lt"/>
                <a:ea typeface="+mj-ea"/>
                <a:cs typeface="+mj-cs"/>
                <a:sym typeface="Helvetica Neue"/>
              </a:defRPr>
            </a:lvl1pPr>
          </a:lstStyle>
          <a:p>
            <a:pPr/>
            <a:r>
              <a:t>タイトルテキスト</a:t>
            </a:r>
          </a:p>
        </p:txBody>
      </p:sp>
      <p:sp>
        <p:nvSpPr>
          <p:cNvPr id="275" name="本文レベル1…"/>
          <p:cNvSpPr txBox="1"/>
          <p:nvPr>
            <p:ph type="body" idx="1"/>
          </p:nvPr>
        </p:nvSpPr>
        <p:spPr>
          <a:xfrm>
            <a:off x="317500" y="2019300"/>
            <a:ext cx="12382501" cy="7099300"/>
          </a:xfrm>
          <a:prstGeom prst="rect">
            <a:avLst/>
          </a:prstGeom>
        </p:spPr>
        <p:txBody>
          <a:bodyPr anchor="t"/>
          <a:lstStyle>
            <a:lvl1pPr marL="793750" indent="-476250" defTabSz="747776">
              <a:spcBef>
                <a:spcPts val="800"/>
              </a:spcBef>
              <a:buSzPct val="171000"/>
              <a:defRPr sz="2000">
                <a:latin typeface="+mj-lt"/>
                <a:ea typeface="+mj-ea"/>
                <a:cs typeface="+mj-cs"/>
                <a:sym typeface="Helvetica Neue"/>
              </a:defRPr>
            </a:lvl1pPr>
            <a:lvl2pPr marL="1238250" indent="-476250" defTabSz="747776">
              <a:spcBef>
                <a:spcPts val="800"/>
              </a:spcBef>
              <a:buSzPct val="171000"/>
              <a:defRPr sz="2000">
                <a:latin typeface="+mj-lt"/>
                <a:ea typeface="+mj-ea"/>
                <a:cs typeface="+mj-cs"/>
                <a:sym typeface="Helvetica Neue"/>
              </a:defRPr>
            </a:lvl2pPr>
            <a:lvl3pPr marL="1682750" indent="-476250" defTabSz="747776">
              <a:spcBef>
                <a:spcPts val="800"/>
              </a:spcBef>
              <a:buSzPct val="171000"/>
              <a:defRPr sz="2000">
                <a:latin typeface="+mj-lt"/>
                <a:ea typeface="+mj-ea"/>
                <a:cs typeface="+mj-cs"/>
                <a:sym typeface="Helvetica Neue"/>
              </a:defRPr>
            </a:lvl3pPr>
            <a:lvl4pPr marL="2127250" indent="-476250" defTabSz="747776">
              <a:spcBef>
                <a:spcPts val="800"/>
              </a:spcBef>
              <a:buSzPct val="171000"/>
              <a:defRPr sz="2000">
                <a:latin typeface="+mj-lt"/>
                <a:ea typeface="+mj-ea"/>
                <a:cs typeface="+mj-cs"/>
                <a:sym typeface="Helvetica Neue"/>
              </a:defRPr>
            </a:lvl4pPr>
            <a:lvl5pPr marL="2571750" indent="-476250" defTabSz="747776">
              <a:spcBef>
                <a:spcPts val="800"/>
              </a:spcBef>
              <a:buSzPct val="171000"/>
              <a:defRPr sz="20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pic>
        <p:nvPicPr>
          <p:cNvPr id="276"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
        <p:nvSpPr>
          <p:cNvPr id="277" name="スライド番号"/>
          <p:cNvSpPr txBox="1"/>
          <p:nvPr>
            <p:ph type="sldNum" sz="quarter" idx="2"/>
          </p:nvPr>
        </p:nvSpPr>
        <p:spPr>
          <a:xfrm>
            <a:off x="12381026" y="9398000"/>
            <a:ext cx="269648" cy="250089"/>
          </a:xfrm>
          <a:prstGeom prst="rect">
            <a:avLst/>
          </a:prstGeom>
        </p:spPr>
        <p:txBody>
          <a:bodyPr/>
          <a:lstStyle>
            <a:lvl1pPr defTabSz="747776">
              <a:defRPr sz="11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284" name="タイトルテキスト"/>
          <p:cNvSpPr txBox="1"/>
          <p:nvPr>
            <p:ph type="title"/>
          </p:nvPr>
        </p:nvSpPr>
        <p:spPr>
          <a:xfrm>
            <a:off x="-3" y="1"/>
            <a:ext cx="13004805" cy="800907"/>
          </a:xfrm>
          <a:prstGeom prst="rect">
            <a:avLst/>
          </a:prstGeom>
        </p:spPr>
        <p:txBody>
          <a:bodyPr lIns="65022" tIns="65022" rIns="65022" bIns="65022"/>
          <a:lstStyle>
            <a:lvl1pPr defTabSz="457200">
              <a:defRPr b="1" sz="5200">
                <a:solidFill>
                  <a:srgbClr val="000090"/>
                </a:solidFill>
                <a:latin typeface="Arial"/>
                <a:ea typeface="Arial"/>
                <a:cs typeface="Arial"/>
                <a:sym typeface="Arial"/>
              </a:defRPr>
            </a:lvl1pPr>
          </a:lstStyle>
          <a:p>
            <a:pPr/>
            <a:r>
              <a:t>タイトルテキスト</a:t>
            </a:r>
          </a:p>
        </p:txBody>
      </p:sp>
      <p:sp>
        <p:nvSpPr>
          <p:cNvPr id="285" name="本文レベル1…"/>
          <p:cNvSpPr txBox="1"/>
          <p:nvPr>
            <p:ph type="body" idx="1"/>
          </p:nvPr>
        </p:nvSpPr>
        <p:spPr>
          <a:xfrm>
            <a:off x="142075" y="1379961"/>
            <a:ext cx="12725728" cy="8373641"/>
          </a:xfrm>
          <a:prstGeom prst="rect">
            <a:avLst/>
          </a:prstGeom>
        </p:spPr>
        <p:txBody>
          <a:bodyPr lIns="65022" tIns="65022" rIns="65022" bIns="65022" anchor="t"/>
          <a:lstStyle>
            <a:lvl1pPr marL="419100" indent="-419100" defTabSz="457200">
              <a:spcBef>
                <a:spcPts val="400"/>
              </a:spcBef>
              <a:buSzPct val="100000"/>
              <a:buFont typeface="Arial"/>
              <a:defRPr sz="2200">
                <a:solidFill>
                  <a:srgbClr val="4A452A"/>
                </a:solidFill>
                <a:latin typeface="Arial"/>
                <a:ea typeface="Arial"/>
                <a:cs typeface="Arial"/>
                <a:sym typeface="Arial"/>
              </a:defRPr>
            </a:lvl1pPr>
            <a:lvl2pPr marL="806450" indent="-349250" defTabSz="457200">
              <a:spcBef>
                <a:spcPts val="400"/>
              </a:spcBef>
              <a:buSzPct val="100000"/>
              <a:buFont typeface="Arial"/>
              <a:buChar char="–"/>
              <a:defRPr sz="2200">
                <a:solidFill>
                  <a:srgbClr val="4A452A"/>
                </a:solidFill>
                <a:latin typeface="Arial"/>
                <a:ea typeface="Arial"/>
                <a:cs typeface="Arial"/>
                <a:sym typeface="Arial"/>
              </a:defRPr>
            </a:lvl2pPr>
            <a:lvl3pPr marL="1193800" indent="-279400" defTabSz="457200">
              <a:spcBef>
                <a:spcPts val="400"/>
              </a:spcBef>
              <a:buSzPct val="100000"/>
              <a:buFont typeface="Arial"/>
              <a:defRPr sz="2200">
                <a:solidFill>
                  <a:srgbClr val="4A452A"/>
                </a:solidFill>
                <a:latin typeface="Arial"/>
                <a:ea typeface="Arial"/>
                <a:cs typeface="Arial"/>
                <a:sym typeface="Arial"/>
              </a:defRPr>
            </a:lvl3pPr>
            <a:lvl4pPr marL="1651000" indent="-279400" defTabSz="457200">
              <a:spcBef>
                <a:spcPts val="400"/>
              </a:spcBef>
              <a:buSzPct val="100000"/>
              <a:buFont typeface="Arial"/>
              <a:buChar char="–"/>
              <a:defRPr sz="2200">
                <a:solidFill>
                  <a:srgbClr val="4A452A"/>
                </a:solidFill>
                <a:latin typeface="Arial"/>
                <a:ea typeface="Arial"/>
                <a:cs typeface="Arial"/>
                <a:sym typeface="Arial"/>
              </a:defRPr>
            </a:lvl4pPr>
            <a:lvl5pPr marL="2108200" indent="-279400" defTabSz="457200">
              <a:spcBef>
                <a:spcPts val="400"/>
              </a:spcBef>
              <a:buSzPct val="100000"/>
              <a:buFont typeface="Arial"/>
              <a:buChar char="»"/>
              <a:defRPr sz="2200">
                <a:solidFill>
                  <a:srgbClr val="4A452A"/>
                </a:solid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pic>
        <p:nvPicPr>
          <p:cNvPr id="286"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
        <p:nvSpPr>
          <p:cNvPr id="287" name="スライド番号"/>
          <p:cNvSpPr txBox="1"/>
          <p:nvPr>
            <p:ph type="sldNum" sz="quarter" idx="2"/>
          </p:nvPr>
        </p:nvSpPr>
        <p:spPr>
          <a:xfrm>
            <a:off x="12664288" y="9400524"/>
            <a:ext cx="340512" cy="327428"/>
          </a:xfrm>
          <a:prstGeom prst="rect">
            <a:avLst/>
          </a:prstGeom>
        </p:spPr>
        <p:txBody>
          <a:bodyPr lIns="65022" tIns="65022" rIns="65022" bIns="65022" anchor="b"/>
          <a:lstStyle>
            <a:lvl1pPr algn="r" defTabSz="457200">
              <a:defRPr b="1"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294" name="タイトルテキスト"/>
          <p:cNvSpPr txBox="1"/>
          <p:nvPr>
            <p:ph type="title"/>
          </p:nvPr>
        </p:nvSpPr>
        <p:spPr>
          <a:xfrm>
            <a:off x="-3" y="1"/>
            <a:ext cx="13004805" cy="800907"/>
          </a:xfrm>
          <a:prstGeom prst="rect">
            <a:avLst/>
          </a:prstGeom>
        </p:spPr>
        <p:txBody>
          <a:bodyPr lIns="65022" tIns="65022" rIns="65022" bIns="65022"/>
          <a:lstStyle>
            <a:lvl1pPr defTabSz="585216">
              <a:defRPr b="1" sz="5200">
                <a:solidFill>
                  <a:srgbClr val="000090"/>
                </a:solidFill>
                <a:latin typeface="Arial"/>
                <a:ea typeface="Arial"/>
                <a:cs typeface="Arial"/>
                <a:sym typeface="Arial"/>
              </a:defRPr>
            </a:lvl1pPr>
          </a:lstStyle>
          <a:p>
            <a:pPr/>
            <a:r>
              <a:t>タイトルテキスト</a:t>
            </a:r>
          </a:p>
        </p:txBody>
      </p:sp>
      <p:pic>
        <p:nvPicPr>
          <p:cNvPr id="295" name="index_e.gif" descr="index_e.gif"/>
          <p:cNvPicPr>
            <a:picLocks noChangeAspect="1"/>
          </p:cNvPicPr>
          <p:nvPr/>
        </p:nvPicPr>
        <p:blipFill>
          <a:blip r:embed="rId2">
            <a:extLst/>
          </a:blip>
          <a:stretch>
            <a:fillRect/>
          </a:stretch>
        </p:blipFill>
        <p:spPr>
          <a:xfrm>
            <a:off x="12063410" y="42085"/>
            <a:ext cx="958431" cy="705223"/>
          </a:xfrm>
          <a:prstGeom prst="rect">
            <a:avLst/>
          </a:prstGeom>
          <a:ln w="12700">
            <a:miter lim="400000"/>
          </a:ln>
        </p:spPr>
      </p:pic>
      <p:pic>
        <p:nvPicPr>
          <p:cNvPr id="296" name="図 6" descr="図 6"/>
          <p:cNvPicPr>
            <a:picLocks noChangeAspect="1"/>
          </p:cNvPicPr>
          <p:nvPr/>
        </p:nvPicPr>
        <p:blipFill>
          <a:blip r:embed="rId3">
            <a:alphaModFix amt="36999"/>
            <a:extLst/>
          </a:blip>
          <a:srcRect l="966" t="39404" r="0" b="38571"/>
          <a:stretch>
            <a:fillRect/>
          </a:stretch>
        </p:blipFill>
        <p:spPr>
          <a:xfrm>
            <a:off x="62706" y="-40749"/>
            <a:ext cx="12879226" cy="2148116"/>
          </a:xfrm>
          <a:prstGeom prst="rect">
            <a:avLst/>
          </a:prstGeom>
          <a:ln w="12700">
            <a:miter lim="400000"/>
          </a:ln>
        </p:spPr>
      </p:pic>
      <p:sp>
        <p:nvSpPr>
          <p:cNvPr id="297" name="スライド番号"/>
          <p:cNvSpPr txBox="1"/>
          <p:nvPr>
            <p:ph type="sldNum" sz="quarter" idx="2"/>
          </p:nvPr>
        </p:nvSpPr>
        <p:spPr>
          <a:xfrm>
            <a:off x="12636035" y="9375955"/>
            <a:ext cx="368765" cy="351997"/>
          </a:xfrm>
          <a:prstGeom prst="rect">
            <a:avLst/>
          </a:prstGeom>
        </p:spPr>
        <p:txBody>
          <a:bodyPr lIns="65022" tIns="65022" rIns="65022" bIns="65022" anchor="b"/>
          <a:lstStyle>
            <a:lvl1pPr algn="r" defTabSz="585216">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タイトルとコンテンツ">
    <p:spTree>
      <p:nvGrpSpPr>
        <p:cNvPr id="1" name=""/>
        <p:cNvGrpSpPr/>
        <p:nvPr/>
      </p:nvGrpSpPr>
      <p:grpSpPr>
        <a:xfrm>
          <a:off x="0" y="0"/>
          <a:ext cx="0" cy="0"/>
          <a:chOff x="0" y="0"/>
          <a:chExt cx="0" cy="0"/>
        </a:xfrm>
      </p:grpSpPr>
      <p:sp>
        <p:nvSpPr>
          <p:cNvPr id="304" name="タイトルテキスト"/>
          <p:cNvSpPr txBox="1"/>
          <p:nvPr>
            <p:ph type="title"/>
          </p:nvPr>
        </p:nvSpPr>
        <p:spPr>
          <a:xfrm>
            <a:off x="650240" y="130950"/>
            <a:ext cx="11704320" cy="2144892"/>
          </a:xfrm>
          <a:prstGeom prst="rect">
            <a:avLst/>
          </a:prstGeom>
        </p:spPr>
        <p:txBody>
          <a:bodyPr lIns="65022" tIns="65022" rIns="65022" bIns="65022"/>
          <a:lstStyle>
            <a:lvl1pPr defTabSz="914400">
              <a:defRPr sz="6000">
                <a:uFill>
                  <a:solidFill>
                    <a:srgbClr val="000000"/>
                  </a:solidFill>
                </a:uFill>
                <a:latin typeface="Arial"/>
                <a:ea typeface="Arial"/>
                <a:cs typeface="Arial"/>
                <a:sym typeface="Arial"/>
              </a:defRPr>
            </a:lvl1pPr>
          </a:lstStyle>
          <a:p>
            <a:pPr/>
            <a:r>
              <a:t>タイトルテキスト</a:t>
            </a:r>
          </a:p>
        </p:txBody>
      </p:sp>
      <p:sp>
        <p:nvSpPr>
          <p:cNvPr id="305" name="本文レベル1…"/>
          <p:cNvSpPr txBox="1"/>
          <p:nvPr>
            <p:ph type="body" idx="1"/>
          </p:nvPr>
        </p:nvSpPr>
        <p:spPr>
          <a:xfrm>
            <a:off x="650240" y="2275838"/>
            <a:ext cx="11704320" cy="7477762"/>
          </a:xfrm>
          <a:prstGeom prst="rect">
            <a:avLst/>
          </a:prstGeom>
        </p:spPr>
        <p:txBody>
          <a:bodyPr lIns="65022" tIns="65022" rIns="65022" bIns="65022" anchor="t"/>
          <a:lstStyle>
            <a:lvl1pPr marL="450056" indent="-450056" defTabSz="914400">
              <a:spcBef>
                <a:spcPts val="700"/>
              </a:spcBef>
              <a:buSzPct val="100000"/>
              <a:buFont typeface="Arial"/>
              <a:defRPr sz="4200">
                <a:uFill>
                  <a:solidFill>
                    <a:srgbClr val="000000"/>
                  </a:solidFill>
                </a:uFill>
                <a:latin typeface="Arial"/>
                <a:ea typeface="Arial"/>
                <a:cs typeface="Arial"/>
                <a:sym typeface="Arial"/>
              </a:defRPr>
            </a:lvl1pPr>
            <a:lvl2pPr marL="885825" indent="-428625" defTabSz="914400">
              <a:spcBef>
                <a:spcPts val="700"/>
              </a:spcBef>
              <a:buSzPct val="100000"/>
              <a:buFont typeface="Arial"/>
              <a:buChar char="–"/>
              <a:defRPr sz="4200">
                <a:uFill>
                  <a:solidFill>
                    <a:srgbClr val="000000"/>
                  </a:solidFill>
                </a:uFill>
                <a:latin typeface="Arial"/>
                <a:ea typeface="Arial"/>
                <a:cs typeface="Arial"/>
                <a:sym typeface="Arial"/>
              </a:defRPr>
            </a:lvl2pPr>
            <a:lvl3pPr marL="1314450" indent="-400050" defTabSz="914400">
              <a:spcBef>
                <a:spcPts val="700"/>
              </a:spcBef>
              <a:buSzPct val="100000"/>
              <a:buFont typeface="Arial"/>
              <a:defRPr sz="4200">
                <a:uFill>
                  <a:solidFill>
                    <a:srgbClr val="000000"/>
                  </a:solidFill>
                </a:uFill>
                <a:latin typeface="Arial"/>
                <a:ea typeface="Arial"/>
                <a:cs typeface="Arial"/>
                <a:sym typeface="Arial"/>
              </a:defRPr>
            </a:lvl3pPr>
            <a:lvl4pPr marL="1851660" indent="-480060" defTabSz="914400">
              <a:spcBef>
                <a:spcPts val="700"/>
              </a:spcBef>
              <a:buSzPct val="100000"/>
              <a:buFont typeface="Arial"/>
              <a:buChar char="–"/>
              <a:defRPr sz="4200">
                <a:uFill>
                  <a:solidFill>
                    <a:srgbClr val="000000"/>
                  </a:solidFill>
                </a:uFill>
                <a:latin typeface="Arial"/>
                <a:ea typeface="Arial"/>
                <a:cs typeface="Arial"/>
                <a:sym typeface="Arial"/>
              </a:defRPr>
            </a:lvl4pPr>
            <a:lvl5pPr marL="2308860" indent="-480060" defTabSz="914400">
              <a:spcBef>
                <a:spcPts val="700"/>
              </a:spcBef>
              <a:buSzPct val="100000"/>
              <a:buFont typeface="Arial"/>
              <a:buChar char="»"/>
              <a:defRPr sz="4200">
                <a:uFill>
                  <a:solidFill>
                    <a:srgbClr val="000000"/>
                  </a:solidFill>
                </a:u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306" name="スライド番号"/>
          <p:cNvSpPr txBox="1"/>
          <p:nvPr>
            <p:ph type="sldNum" sz="quarter" idx="2"/>
          </p:nvPr>
        </p:nvSpPr>
        <p:spPr>
          <a:xfrm>
            <a:off x="12014048" y="9136072"/>
            <a:ext cx="340513" cy="327429"/>
          </a:xfrm>
          <a:prstGeom prst="rect">
            <a:avLst/>
          </a:prstGeom>
        </p:spPr>
        <p:txBody>
          <a:bodyPr lIns="65022" tIns="65022" rIns="65022" bIns="65022" anchor="ctr"/>
          <a:lstStyle>
            <a:lvl1pPr algn="r" defTabSz="914400">
              <a:defRPr sz="1400">
                <a:solidFill>
                  <a:srgbClr val="888888"/>
                </a:solidFill>
                <a:uFill>
                  <a:solidFill>
                    <a:srgbClr val="888888"/>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3" name="タイトルテキスト"/>
          <p:cNvSpPr txBox="1"/>
          <p:nvPr>
            <p:ph type="title"/>
          </p:nvPr>
        </p:nvSpPr>
        <p:spPr>
          <a:xfrm>
            <a:off x="1267966" y="211326"/>
            <a:ext cx="10468867" cy="2535941"/>
          </a:xfrm>
          <a:prstGeom prst="rect">
            <a:avLst/>
          </a:prstGeom>
        </p:spPr>
        <p:txBody>
          <a:bodyPr lIns="0" tIns="0" rIns="0" bIns="0"/>
          <a:lstStyle>
            <a:lvl1pPr defTabSz="455168">
              <a:defRPr sz="7000">
                <a:solidFill>
                  <a:srgbClr val="FFFFFF"/>
                </a:solidFill>
                <a:latin typeface="Chalkboard"/>
                <a:ea typeface="Chalkboard"/>
                <a:cs typeface="Chalkboard"/>
                <a:sym typeface="Chalkboard"/>
              </a:defRPr>
            </a:lvl1pPr>
          </a:lstStyle>
          <a:p>
            <a:pPr/>
            <a:r>
              <a:t>タイトルテキスト</a:t>
            </a:r>
          </a:p>
        </p:txBody>
      </p:sp>
      <p:sp>
        <p:nvSpPr>
          <p:cNvPr id="314" name="本文レベル1…"/>
          <p:cNvSpPr txBox="1"/>
          <p:nvPr>
            <p:ph type="body" idx="1"/>
          </p:nvPr>
        </p:nvSpPr>
        <p:spPr>
          <a:xfrm>
            <a:off x="1267966" y="2942334"/>
            <a:ext cx="10468867" cy="5738372"/>
          </a:xfrm>
          <a:prstGeom prst="rect">
            <a:avLst/>
          </a:prstGeom>
        </p:spPr>
        <p:txBody>
          <a:bodyPr lIns="65022" tIns="65022" rIns="65022" bIns="65022"/>
          <a:lstStyle>
            <a:lvl1pPr marL="768552" indent="-412952" defTabSz="455168">
              <a:spcBef>
                <a:spcPts val="2900"/>
              </a:spcBef>
              <a:buSzPct val="43000"/>
              <a:buBlip>
                <a:blip r:embed="rId3"/>
              </a:buBlip>
              <a:defRPr sz="3400">
                <a:solidFill>
                  <a:srgbClr val="FFFFFF"/>
                </a:solidFill>
                <a:latin typeface="Chalkboard"/>
                <a:ea typeface="Chalkboard"/>
                <a:cs typeface="Chalkboard"/>
                <a:sym typeface="Chalkboard"/>
              </a:defRPr>
            </a:lvl1pPr>
            <a:lvl2pPr marL="1200352" indent="-412952" defTabSz="455168">
              <a:spcBef>
                <a:spcPts val="2900"/>
              </a:spcBef>
              <a:buSzPct val="43000"/>
              <a:buBlip>
                <a:blip r:embed="rId3"/>
              </a:buBlip>
              <a:defRPr sz="3400">
                <a:solidFill>
                  <a:srgbClr val="FFFFFF"/>
                </a:solidFill>
                <a:latin typeface="Chalkboard"/>
                <a:ea typeface="Chalkboard"/>
                <a:cs typeface="Chalkboard"/>
                <a:sym typeface="Chalkboard"/>
              </a:defRPr>
            </a:lvl2pPr>
            <a:lvl3pPr marL="1619452" indent="-412952" defTabSz="455168">
              <a:spcBef>
                <a:spcPts val="2900"/>
              </a:spcBef>
              <a:buSzPct val="43000"/>
              <a:buBlip>
                <a:blip r:embed="rId3"/>
              </a:buBlip>
              <a:defRPr sz="3400">
                <a:solidFill>
                  <a:srgbClr val="FFFFFF"/>
                </a:solidFill>
                <a:latin typeface="Chalkboard"/>
                <a:ea typeface="Chalkboard"/>
                <a:cs typeface="Chalkboard"/>
                <a:sym typeface="Chalkboard"/>
              </a:defRPr>
            </a:lvl3pPr>
            <a:lvl4pPr marL="2063953" indent="-412953" defTabSz="455168">
              <a:spcBef>
                <a:spcPts val="2900"/>
              </a:spcBef>
              <a:buSzPct val="43000"/>
              <a:buBlip>
                <a:blip r:embed="rId3"/>
              </a:buBlip>
              <a:defRPr sz="3400">
                <a:solidFill>
                  <a:srgbClr val="FFFFFF"/>
                </a:solidFill>
                <a:latin typeface="Chalkboard"/>
                <a:ea typeface="Chalkboard"/>
                <a:cs typeface="Chalkboard"/>
                <a:sym typeface="Chalkboard"/>
              </a:defRPr>
            </a:lvl4pPr>
            <a:lvl5pPr marL="2521153" indent="-412953" defTabSz="455168">
              <a:spcBef>
                <a:spcPts val="2900"/>
              </a:spcBef>
              <a:buSzPct val="43000"/>
              <a:buBlip>
                <a:blip r:embed="rId3"/>
              </a:buBlip>
              <a:defRPr sz="3400">
                <a:solidFill>
                  <a:srgbClr val="FFFFFF"/>
                </a:solidFill>
                <a:latin typeface="Chalkboard"/>
                <a:ea typeface="Chalkboard"/>
                <a:cs typeface="Chalkboard"/>
                <a:sym typeface="Chalkboard"/>
              </a:defRPr>
            </a:lvl5pPr>
          </a:lstStyle>
          <a:p>
            <a:pPr/>
            <a:r>
              <a:t>本文レベル1</a:t>
            </a:r>
          </a:p>
          <a:p>
            <a:pPr lvl="1"/>
            <a:r>
              <a:t>本文レベル2</a:t>
            </a:r>
          </a:p>
          <a:p>
            <a:pPr lvl="2"/>
            <a:r>
              <a:t>本文レベル3</a:t>
            </a:r>
          </a:p>
          <a:p>
            <a:pPr lvl="3"/>
            <a:r>
              <a:t>本文レベル4</a:t>
            </a:r>
          </a:p>
          <a:p>
            <a:pPr lvl="4"/>
            <a:r>
              <a:t>本文レベル5</a:t>
            </a:r>
          </a:p>
        </p:txBody>
      </p:sp>
      <p:sp>
        <p:nvSpPr>
          <p:cNvPr id="315" name="スライド番号"/>
          <p:cNvSpPr txBox="1"/>
          <p:nvPr>
            <p:ph type="sldNum" sz="quarter" idx="2"/>
          </p:nvPr>
        </p:nvSpPr>
        <p:spPr>
          <a:xfrm>
            <a:off x="6336829" y="9282176"/>
            <a:ext cx="301308" cy="361538"/>
          </a:xfrm>
          <a:prstGeom prst="rect">
            <a:avLst/>
          </a:prstGeom>
        </p:spPr>
        <p:txBody>
          <a:bodyPr lIns="48766" tIns="48766" rIns="48766" bIns="48766"/>
          <a:lstStyle>
            <a:lvl1pPr defTabSz="455168">
              <a:defRPr sz="1600">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322" name="タイトルテキスト"/>
          <p:cNvSpPr txBox="1"/>
          <p:nvPr>
            <p:ph type="title"/>
          </p:nvPr>
        </p:nvSpPr>
        <p:spPr>
          <a:xfrm>
            <a:off x="1270000" y="2971800"/>
            <a:ext cx="10464801" cy="3810000"/>
          </a:xfrm>
          <a:prstGeom prst="rect">
            <a:avLst/>
          </a:prstGeom>
        </p:spPr>
        <p:txBody>
          <a:bodyPr/>
          <a:lstStyle>
            <a:lvl1pPr>
              <a:defRPr b="1">
                <a:latin typeface="+mj-lt"/>
                <a:ea typeface="+mj-ea"/>
                <a:cs typeface="+mj-cs"/>
                <a:sym typeface="Helvetica Neue"/>
              </a:defRPr>
            </a:lvl1pPr>
          </a:lstStyle>
          <a:p>
            <a:pPr/>
            <a:r>
              <a:t>タイトルテキスト</a:t>
            </a:r>
          </a:p>
        </p:txBody>
      </p:sp>
      <p:sp>
        <p:nvSpPr>
          <p:cNvPr id="323" name="スライド番号"/>
          <p:cNvSpPr txBox="1"/>
          <p:nvPr>
            <p:ph type="sldNum" sz="quarter" idx="2"/>
          </p:nvPr>
        </p:nvSpPr>
        <p:spPr>
          <a:xfrm>
            <a:off x="12485420" y="9334500"/>
            <a:ext cx="340260" cy="324511"/>
          </a:xfrm>
          <a:prstGeom prst="rect">
            <a:avLst/>
          </a:prstGeom>
        </p:spPr>
        <p:txBody>
          <a:bodyPr/>
          <a:lstStyle>
            <a:lvl1pPr>
              <a:defRPr sz="16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330" name="タイトルテキスト"/>
          <p:cNvSpPr txBox="1"/>
          <p:nvPr>
            <p:ph type="title"/>
          </p:nvPr>
        </p:nvSpPr>
        <p:spPr>
          <a:xfrm>
            <a:off x="1270000" y="2971800"/>
            <a:ext cx="10464801" cy="3810000"/>
          </a:xfrm>
          <a:prstGeom prst="rect">
            <a:avLst/>
          </a:prstGeom>
        </p:spPr>
        <p:txBody>
          <a:bodyPr/>
          <a:lstStyle>
            <a:lvl1pPr>
              <a:defRPr b="1" sz="7600">
                <a:latin typeface="+mj-lt"/>
                <a:ea typeface="+mj-ea"/>
                <a:cs typeface="+mj-cs"/>
                <a:sym typeface="Helvetica Neue"/>
              </a:defRPr>
            </a:lvl1pPr>
          </a:lstStyle>
          <a:p>
            <a:pPr/>
            <a:r>
              <a:t>タイトルテキスト</a:t>
            </a:r>
          </a:p>
        </p:txBody>
      </p:sp>
      <p:sp>
        <p:nvSpPr>
          <p:cNvPr id="331" name="スライド番号"/>
          <p:cNvSpPr txBox="1"/>
          <p:nvPr>
            <p:ph type="sldNum" sz="quarter" idx="2"/>
          </p:nvPr>
        </p:nvSpPr>
        <p:spPr>
          <a:xfrm>
            <a:off x="12499543" y="9258300"/>
            <a:ext cx="312014" cy="299822"/>
          </a:xfrm>
          <a:prstGeom prst="rect">
            <a:avLst/>
          </a:prstGeom>
        </p:spPr>
        <p:txBody>
          <a:bodyPr/>
          <a:lstStyle>
            <a:lvl1pPr>
              <a:defRPr sz="14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338" name="タイトルテキスト"/>
          <p:cNvSpPr txBox="1"/>
          <p:nvPr>
            <p:ph type="title"/>
          </p:nvPr>
        </p:nvSpPr>
        <p:spPr>
          <a:xfrm>
            <a:off x="-3" y="1"/>
            <a:ext cx="13004805" cy="800907"/>
          </a:xfrm>
          <a:prstGeom prst="rect">
            <a:avLst/>
          </a:prstGeom>
        </p:spPr>
        <p:txBody>
          <a:bodyPr lIns="65022" tIns="65022" rIns="65022" bIns="65022"/>
          <a:lstStyle>
            <a:lvl1pPr defTabSz="457200">
              <a:defRPr b="1" sz="5600">
                <a:solidFill>
                  <a:srgbClr val="000090"/>
                </a:solidFill>
                <a:latin typeface="Arial"/>
                <a:ea typeface="Arial"/>
                <a:cs typeface="Arial"/>
                <a:sym typeface="Arial"/>
              </a:defRPr>
            </a:lvl1pPr>
          </a:lstStyle>
          <a:p>
            <a:pPr/>
            <a:r>
              <a:t>タイトルテキスト</a:t>
            </a:r>
          </a:p>
        </p:txBody>
      </p:sp>
      <p:pic>
        <p:nvPicPr>
          <p:cNvPr id="339" name="index_e.gif" descr="index_e.gif"/>
          <p:cNvPicPr>
            <a:picLocks noChangeAspect="1"/>
          </p:cNvPicPr>
          <p:nvPr/>
        </p:nvPicPr>
        <p:blipFill>
          <a:blip r:embed="rId2">
            <a:extLst/>
          </a:blip>
          <a:stretch>
            <a:fillRect/>
          </a:stretch>
        </p:blipFill>
        <p:spPr>
          <a:xfrm>
            <a:off x="12063410" y="42085"/>
            <a:ext cx="958431" cy="705223"/>
          </a:xfrm>
          <a:prstGeom prst="rect">
            <a:avLst/>
          </a:prstGeom>
          <a:ln w="12700">
            <a:miter lim="400000"/>
          </a:ln>
        </p:spPr>
      </p:pic>
      <p:sp>
        <p:nvSpPr>
          <p:cNvPr id="340" name="スライド番号"/>
          <p:cNvSpPr txBox="1"/>
          <p:nvPr>
            <p:ph type="sldNum" sz="quarter" idx="2"/>
          </p:nvPr>
        </p:nvSpPr>
        <p:spPr>
          <a:xfrm>
            <a:off x="12607783" y="9338686"/>
            <a:ext cx="397017" cy="389266"/>
          </a:xfrm>
          <a:prstGeom prst="rect">
            <a:avLst/>
          </a:prstGeom>
        </p:spPr>
        <p:txBody>
          <a:bodyPr lIns="65022" tIns="65022" rIns="65022" bIns="65022" anchor="b"/>
          <a:lstStyle>
            <a:lvl1pPr algn="r" defTabSz="4572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347" name="タイトルテキスト"/>
          <p:cNvSpPr txBox="1"/>
          <p:nvPr>
            <p:ph type="title"/>
          </p:nvPr>
        </p:nvSpPr>
        <p:spPr>
          <a:xfrm>
            <a:off x="1270000" y="254000"/>
            <a:ext cx="10452100" cy="1371600"/>
          </a:xfrm>
          <a:prstGeom prst="rect">
            <a:avLst/>
          </a:prstGeom>
        </p:spPr>
        <p:txBody>
          <a:bodyPr/>
          <a:lstStyle>
            <a:lvl1pPr>
              <a:defRPr b="1" sz="6200">
                <a:latin typeface="+mj-lt"/>
                <a:ea typeface="+mj-ea"/>
                <a:cs typeface="+mj-cs"/>
                <a:sym typeface="Helvetica Neue"/>
              </a:defRPr>
            </a:lvl1pPr>
          </a:lstStyle>
          <a:p>
            <a:pPr/>
            <a:r>
              <a:t>タイトルテキスト</a:t>
            </a:r>
          </a:p>
        </p:txBody>
      </p:sp>
      <p:sp>
        <p:nvSpPr>
          <p:cNvPr id="348" name="本文レベル1…"/>
          <p:cNvSpPr txBox="1"/>
          <p:nvPr>
            <p:ph type="body" idx="1"/>
          </p:nvPr>
        </p:nvSpPr>
        <p:spPr>
          <a:xfrm>
            <a:off x="317500" y="2019300"/>
            <a:ext cx="12382501" cy="7099300"/>
          </a:xfrm>
          <a:prstGeom prst="rect">
            <a:avLst/>
          </a:prstGeom>
        </p:spPr>
        <p:txBody>
          <a:bodyPr anchor="t"/>
          <a:lstStyle>
            <a:lvl1pPr marL="841375" indent="-523875">
              <a:spcBef>
                <a:spcPts val="700"/>
              </a:spcBef>
              <a:buSzPct val="171000"/>
              <a:defRPr sz="2200">
                <a:latin typeface="+mj-lt"/>
                <a:ea typeface="+mj-ea"/>
                <a:cs typeface="+mj-cs"/>
                <a:sym typeface="Helvetica Neue"/>
              </a:defRPr>
            </a:lvl1pPr>
            <a:lvl2pPr marL="1285875" indent="-523875">
              <a:spcBef>
                <a:spcPts val="700"/>
              </a:spcBef>
              <a:buSzPct val="171000"/>
              <a:defRPr sz="2200">
                <a:latin typeface="+mj-lt"/>
                <a:ea typeface="+mj-ea"/>
                <a:cs typeface="+mj-cs"/>
                <a:sym typeface="Helvetica Neue"/>
              </a:defRPr>
            </a:lvl2pPr>
            <a:lvl3pPr marL="1730375" indent="-523875">
              <a:spcBef>
                <a:spcPts val="700"/>
              </a:spcBef>
              <a:buSzPct val="171000"/>
              <a:defRPr sz="2200">
                <a:latin typeface="+mj-lt"/>
                <a:ea typeface="+mj-ea"/>
                <a:cs typeface="+mj-cs"/>
                <a:sym typeface="Helvetica Neue"/>
              </a:defRPr>
            </a:lvl3pPr>
            <a:lvl4pPr marL="2174875" indent="-523875">
              <a:spcBef>
                <a:spcPts val="700"/>
              </a:spcBef>
              <a:buSzPct val="171000"/>
              <a:defRPr sz="2200">
                <a:latin typeface="+mj-lt"/>
                <a:ea typeface="+mj-ea"/>
                <a:cs typeface="+mj-cs"/>
                <a:sym typeface="Helvetica Neue"/>
              </a:defRPr>
            </a:lvl4pPr>
            <a:lvl5pPr marL="2619375" indent="-523875">
              <a:spcBef>
                <a:spcPts val="700"/>
              </a:spcBef>
              <a:buSzPct val="171000"/>
              <a:defRPr sz="22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349" name="スライド番号"/>
          <p:cNvSpPr txBox="1"/>
          <p:nvPr>
            <p:ph type="sldNum" sz="quarter" idx="2"/>
          </p:nvPr>
        </p:nvSpPr>
        <p:spPr>
          <a:xfrm>
            <a:off x="12373965" y="9398000"/>
            <a:ext cx="283770" cy="275133"/>
          </a:xfrm>
          <a:prstGeom prst="rect">
            <a:avLst/>
          </a:prstGeom>
        </p:spPr>
        <p:txBody>
          <a:bodyPr/>
          <a:lstStyle>
            <a:lvl1pPr>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p:spTree>
      <p:nvGrpSpPr>
        <p:cNvPr id="1" name=""/>
        <p:cNvGrpSpPr/>
        <p:nvPr/>
      </p:nvGrpSpPr>
      <p:grpSpPr>
        <a:xfrm>
          <a:off x="0" y="0"/>
          <a:ext cx="0" cy="0"/>
          <a:chOff x="0" y="0"/>
          <a:chExt cx="0" cy="0"/>
        </a:xfrm>
      </p:grpSpPr>
      <p:pic>
        <p:nvPicPr>
          <p:cNvPr id="356" name="image1.tif" descr="image1.tif"/>
          <p:cNvPicPr>
            <a:picLocks noChangeAspect="1"/>
          </p:cNvPicPr>
          <p:nvPr/>
        </p:nvPicPr>
        <p:blipFill>
          <a:blip r:embed="rId2">
            <a:extLst/>
          </a:blip>
          <a:stretch>
            <a:fillRect/>
          </a:stretch>
        </p:blipFill>
        <p:spPr>
          <a:xfrm>
            <a:off x="280875" y="281430"/>
            <a:ext cx="3588438" cy="673888"/>
          </a:xfrm>
          <a:prstGeom prst="rect">
            <a:avLst/>
          </a:prstGeom>
          <a:ln w="12700">
            <a:miter lim="400000"/>
          </a:ln>
        </p:spPr>
      </p:pic>
      <p:pic>
        <p:nvPicPr>
          <p:cNvPr id="357" name="image2.tif" descr="image2.tif"/>
          <p:cNvPicPr>
            <a:picLocks noChangeAspect="1"/>
          </p:cNvPicPr>
          <p:nvPr/>
        </p:nvPicPr>
        <p:blipFill>
          <a:blip r:embed="rId3">
            <a:extLst/>
          </a:blip>
          <a:stretch>
            <a:fillRect/>
          </a:stretch>
        </p:blipFill>
        <p:spPr>
          <a:xfrm>
            <a:off x="1182253" y="900471"/>
            <a:ext cx="10640292" cy="49263"/>
          </a:xfrm>
          <a:prstGeom prst="rect">
            <a:avLst/>
          </a:prstGeom>
          <a:ln w="12700">
            <a:miter lim="400000"/>
          </a:ln>
        </p:spPr>
      </p:pic>
      <p:sp>
        <p:nvSpPr>
          <p:cNvPr id="358" name="タイトルテキスト"/>
          <p:cNvSpPr txBox="1"/>
          <p:nvPr>
            <p:ph type="title"/>
          </p:nvPr>
        </p:nvSpPr>
        <p:spPr>
          <a:xfrm>
            <a:off x="975360" y="3029937"/>
            <a:ext cx="11054082" cy="2090705"/>
          </a:xfrm>
          <a:prstGeom prst="rect">
            <a:avLst/>
          </a:prstGeom>
        </p:spPr>
        <p:txBody>
          <a:bodyPr lIns="59111" tIns="59111" rIns="59111" bIns="59111" anchor="t"/>
          <a:lstStyle>
            <a:lvl1pPr defTabSz="650240">
              <a:defRPr sz="6000">
                <a:latin typeface="Helvetica"/>
                <a:ea typeface="Helvetica"/>
                <a:cs typeface="Helvetica"/>
                <a:sym typeface="Helvetica"/>
              </a:defRPr>
            </a:lvl1pPr>
          </a:lstStyle>
          <a:p>
            <a:pPr/>
            <a:r>
              <a:t>タイトルテキスト</a:t>
            </a:r>
          </a:p>
        </p:txBody>
      </p:sp>
      <p:sp>
        <p:nvSpPr>
          <p:cNvPr id="359" name="本文レベル1…"/>
          <p:cNvSpPr txBox="1"/>
          <p:nvPr>
            <p:ph type="body" sz="quarter" idx="1"/>
          </p:nvPr>
        </p:nvSpPr>
        <p:spPr>
          <a:xfrm>
            <a:off x="1950720" y="5527038"/>
            <a:ext cx="9103361" cy="2492589"/>
          </a:xfrm>
          <a:prstGeom prst="rect">
            <a:avLst/>
          </a:prstGeom>
        </p:spPr>
        <p:txBody>
          <a:bodyPr lIns="0" tIns="0" rIns="0" bIns="0" anchor="t"/>
          <a:lstStyle>
            <a:lvl1pPr marL="0" indent="0" algn="ctr" defTabSz="650240">
              <a:spcBef>
                <a:spcPts val="900"/>
              </a:spcBef>
              <a:buSzTx/>
              <a:buNone/>
              <a:defRPr b="1" sz="3800">
                <a:solidFill>
                  <a:srgbClr val="888888"/>
                </a:solidFill>
                <a:latin typeface="Arial"/>
                <a:ea typeface="Arial"/>
                <a:cs typeface="Arial"/>
                <a:sym typeface="Arial"/>
              </a:defRPr>
            </a:lvl1pPr>
            <a:lvl2pPr marL="0" indent="0" algn="ctr" defTabSz="650240">
              <a:spcBef>
                <a:spcPts val="900"/>
              </a:spcBef>
              <a:buSzTx/>
              <a:buNone/>
              <a:defRPr b="1" sz="3800">
                <a:solidFill>
                  <a:srgbClr val="888888"/>
                </a:solidFill>
                <a:latin typeface="Arial"/>
                <a:ea typeface="Arial"/>
                <a:cs typeface="Arial"/>
                <a:sym typeface="Arial"/>
              </a:defRPr>
            </a:lvl2pPr>
            <a:lvl3pPr marL="0" indent="0" algn="ctr" defTabSz="650240">
              <a:spcBef>
                <a:spcPts val="900"/>
              </a:spcBef>
              <a:buSzTx/>
              <a:buNone/>
              <a:defRPr b="1" sz="3800">
                <a:solidFill>
                  <a:srgbClr val="888888"/>
                </a:solidFill>
                <a:latin typeface="Arial"/>
                <a:ea typeface="Arial"/>
                <a:cs typeface="Arial"/>
                <a:sym typeface="Arial"/>
              </a:defRPr>
            </a:lvl3pPr>
            <a:lvl4pPr marL="0" indent="0" algn="ctr" defTabSz="650240">
              <a:spcBef>
                <a:spcPts val="900"/>
              </a:spcBef>
              <a:buSzTx/>
              <a:buNone/>
              <a:defRPr b="1" sz="3800">
                <a:solidFill>
                  <a:srgbClr val="888888"/>
                </a:solidFill>
                <a:latin typeface="Arial"/>
                <a:ea typeface="Arial"/>
                <a:cs typeface="Arial"/>
                <a:sym typeface="Arial"/>
              </a:defRPr>
            </a:lvl4pPr>
            <a:lvl5pPr marL="0" indent="0" algn="ctr" defTabSz="650240">
              <a:spcBef>
                <a:spcPts val="900"/>
              </a:spcBef>
              <a:buSzTx/>
              <a:buNone/>
              <a:defRPr b="1" sz="3800">
                <a:solidFill>
                  <a:srgbClr val="888888"/>
                </a:solid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360" name="スライド番号"/>
          <p:cNvSpPr txBox="1"/>
          <p:nvPr>
            <p:ph type="sldNum" sz="quarter" idx="2"/>
          </p:nvPr>
        </p:nvSpPr>
        <p:spPr>
          <a:xfrm>
            <a:off x="1182253" y="9201094"/>
            <a:ext cx="210469" cy="197384"/>
          </a:xfrm>
          <a:prstGeom prst="rect">
            <a:avLst/>
          </a:prstGeom>
        </p:spPr>
        <p:txBody>
          <a:bodyPr lIns="0" tIns="0" rIns="0" bIns="0" anchor="ctr"/>
          <a:lstStyle>
            <a:lvl1pPr algn="l" defTabSz="650240">
              <a:defRPr sz="1400">
                <a:solidFill>
                  <a:srgbClr val="692A36"/>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38" name="イメージ"/>
          <p:cNvSpPr/>
          <p:nvPr>
            <p:ph type="pic" sz="half" idx="21"/>
          </p:nvPr>
        </p:nvSpPr>
        <p:spPr>
          <a:xfrm>
            <a:off x="6718300" y="635000"/>
            <a:ext cx="5334000" cy="8229600"/>
          </a:xfrm>
          <a:prstGeom prst="rect">
            <a:avLst/>
          </a:prstGeom>
        </p:spPr>
        <p:txBody>
          <a:bodyPr lIns="91439" tIns="45719" rIns="91439" bIns="45719" anchor="t">
            <a:noAutofit/>
          </a:bodyPr>
          <a:lstStyle/>
          <a:p>
            <a:pPr/>
          </a:p>
        </p:txBody>
      </p:sp>
      <p:sp>
        <p:nvSpPr>
          <p:cNvPr id="39" name="タイトルテキスト"/>
          <p:cNvSpPr txBox="1"/>
          <p:nvPr>
            <p:ph type="title"/>
          </p:nvPr>
        </p:nvSpPr>
        <p:spPr>
          <a:xfrm>
            <a:off x="952500" y="635000"/>
            <a:ext cx="5334000" cy="3987800"/>
          </a:xfrm>
          <a:prstGeom prst="rect">
            <a:avLst/>
          </a:prstGeom>
        </p:spPr>
        <p:txBody>
          <a:bodyPr anchor="b"/>
          <a:lstStyle>
            <a:lvl1pPr>
              <a:defRPr sz="6000"/>
            </a:lvl1pPr>
          </a:lstStyle>
          <a:p>
            <a:pPr/>
            <a:r>
              <a:t>タイトルテキスト</a:t>
            </a:r>
          </a:p>
        </p:txBody>
      </p:sp>
      <p:sp>
        <p:nvSpPr>
          <p:cNvPr id="40" name="本文レベル1…"/>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本文レベル1</a:t>
            </a:r>
          </a:p>
          <a:p>
            <a:pPr lvl="1"/>
            <a:r>
              <a:t>本文レベル2</a:t>
            </a:r>
          </a:p>
          <a:p>
            <a:pPr lvl="2"/>
            <a:r>
              <a:t>本文レベル3</a:t>
            </a:r>
          </a:p>
          <a:p>
            <a:pPr lvl="3"/>
            <a:r>
              <a:t>本文レベル4</a:t>
            </a:r>
          </a:p>
          <a:p>
            <a:pPr lvl="4"/>
            <a:r>
              <a:t>本文レベル5</a:t>
            </a:r>
          </a:p>
        </p:txBody>
      </p:sp>
      <p:sp>
        <p:nvSpPr>
          <p:cNvPr id="4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367" name="タイトルテキスト"/>
          <p:cNvSpPr txBox="1"/>
          <p:nvPr>
            <p:ph type="title"/>
          </p:nvPr>
        </p:nvSpPr>
        <p:spPr>
          <a:xfrm>
            <a:off x="1270000" y="239711"/>
            <a:ext cx="10464800" cy="2465391"/>
          </a:xfrm>
          <a:prstGeom prst="rect">
            <a:avLst/>
          </a:prstGeom>
        </p:spPr>
        <p:txBody>
          <a:bodyPr/>
          <a:lstStyle>
            <a:lvl1pPr defTabSz="914400">
              <a:defRPr>
                <a:uFill>
                  <a:solidFill>
                    <a:srgbClr val="000000"/>
                  </a:solidFill>
                </a:uFill>
                <a:latin typeface="+mn-lt"/>
                <a:ea typeface="+mn-ea"/>
                <a:cs typeface="+mn-cs"/>
                <a:sym typeface="ヒラギノ角ゴ Pro W3"/>
              </a:defRPr>
            </a:lvl1pPr>
          </a:lstStyle>
          <a:p>
            <a:pPr/>
            <a:r>
              <a:t>タイトルテキスト</a:t>
            </a:r>
          </a:p>
        </p:txBody>
      </p:sp>
      <p:sp>
        <p:nvSpPr>
          <p:cNvPr id="368" name="本文レベル1…"/>
          <p:cNvSpPr txBox="1"/>
          <p:nvPr>
            <p:ph type="body" idx="1"/>
          </p:nvPr>
        </p:nvSpPr>
        <p:spPr>
          <a:xfrm>
            <a:off x="1270000" y="1498600"/>
            <a:ext cx="10464800" cy="8255000"/>
          </a:xfrm>
          <a:prstGeom prst="rect">
            <a:avLst/>
          </a:prstGeom>
        </p:spPr>
        <p:txBody>
          <a:bodyPr/>
          <a:lstStyle>
            <a:lvl1pPr marL="7093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1pPr>
            <a:lvl2pPr marL="11538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2pPr>
            <a:lvl3pPr marL="15983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3pPr>
            <a:lvl4pPr marL="20428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4pPr>
            <a:lvl5pPr marL="2487384" indent="-544284" defTabSz="914400">
              <a:spcBef>
                <a:spcPts val="2400"/>
              </a:spcBef>
              <a:buClr>
                <a:srgbClr val="000000"/>
              </a:buClr>
              <a:buSzPct val="171000"/>
              <a:buFont typeface="ヒラギノ角ゴ Pro W3"/>
              <a:defRPr sz="4000">
                <a:uFill>
                  <a:solidFill>
                    <a:srgbClr val="000000"/>
                  </a:solidFill>
                </a:uFill>
                <a:latin typeface="+mn-lt"/>
                <a:ea typeface="+mn-ea"/>
                <a:cs typeface="+mn-cs"/>
                <a:sym typeface="ヒラギノ角ゴ Pro W3"/>
              </a:defRPr>
            </a:lvl5pPr>
          </a:lstStyle>
          <a:p>
            <a:pPr/>
            <a:r>
              <a:t>本文レベル1</a:t>
            </a:r>
          </a:p>
          <a:p>
            <a:pPr lvl="1"/>
            <a:r>
              <a:t>本文レベル2</a:t>
            </a:r>
          </a:p>
          <a:p>
            <a:pPr lvl="2"/>
            <a:r>
              <a:t>本文レベル3</a:t>
            </a:r>
          </a:p>
          <a:p>
            <a:pPr lvl="3"/>
            <a:r>
              <a:t>本文レベル4</a:t>
            </a:r>
          </a:p>
          <a:p>
            <a:pPr lvl="4"/>
            <a:r>
              <a:t>本文レベル5</a:t>
            </a:r>
          </a:p>
        </p:txBody>
      </p:sp>
      <p:sp>
        <p:nvSpPr>
          <p:cNvPr id="369" name="スライド番号"/>
          <p:cNvSpPr txBox="1"/>
          <p:nvPr>
            <p:ph type="sldNum" sz="quarter" idx="2"/>
          </p:nvPr>
        </p:nvSpPr>
        <p:spPr>
          <a:xfrm>
            <a:off x="6111494" y="9283699"/>
            <a:ext cx="781813" cy="609600"/>
          </a:xfrm>
          <a:prstGeom prst="rect">
            <a:avLst/>
          </a:prstGeom>
        </p:spPr>
        <p:txBody>
          <a:bodyPr/>
          <a:lstStyle>
            <a:lvl1pPr>
              <a:defRPr sz="4000">
                <a:uFill>
                  <a:solidFill>
                    <a:srgbClr val="000000"/>
                  </a:solidFill>
                </a:uFill>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376" name="タイトルテキスト"/>
          <p:cNvSpPr txBox="1"/>
          <p:nvPr>
            <p:ph type="title"/>
          </p:nvPr>
        </p:nvSpPr>
        <p:spPr>
          <a:xfrm>
            <a:off x="952500" y="254000"/>
            <a:ext cx="11099800" cy="2159000"/>
          </a:xfrm>
          <a:prstGeom prst="rect">
            <a:avLst/>
          </a:prstGeom>
        </p:spPr>
        <p:txBody>
          <a:bodyPr/>
          <a:lstStyle>
            <a:lvl1pPr>
              <a:defRPr>
                <a:solidFill>
                  <a:srgbClr val="FFFFFF"/>
                </a:solidFill>
                <a:effectLst>
                  <a:outerShdw sx="100000" sy="100000" kx="0" ky="0" algn="b" rotWithShape="0" blurRad="127000" dist="76200" dir="2700000">
                    <a:srgbClr val="000000">
                      <a:alpha val="75000"/>
                    </a:srgbClr>
                  </a:outerShdw>
                </a:effectLst>
              </a:defRPr>
            </a:lvl1pPr>
          </a:lstStyle>
          <a:p>
            <a:pPr/>
            <a:r>
              <a:t>タイトルテキスト</a:t>
            </a:r>
          </a:p>
        </p:txBody>
      </p:sp>
      <p:sp>
        <p:nvSpPr>
          <p:cNvPr id="377" name="本文レベル1…"/>
          <p:cNvSpPr txBox="1"/>
          <p:nvPr>
            <p:ph type="body" idx="1"/>
          </p:nvPr>
        </p:nvSpPr>
        <p:spPr>
          <a:xfrm>
            <a:off x="952500" y="2590800"/>
            <a:ext cx="11099800" cy="6286500"/>
          </a:xfrm>
          <a:prstGeom prst="rect">
            <a:avLst/>
          </a:prstGeom>
        </p:spPr>
        <p:txBody>
          <a:bodyPr/>
          <a:lstStyle>
            <a:lvl1pPr>
              <a:buSzPct val="145000"/>
              <a:defRPr sz="3200">
                <a:solidFill>
                  <a:srgbClr val="FFFFFF"/>
                </a:solidFill>
                <a:effectLst>
                  <a:outerShdw sx="100000" sy="100000" kx="0" ky="0" algn="b" rotWithShape="0" blurRad="127000" dist="76200" dir="2700000">
                    <a:srgbClr val="000000">
                      <a:alpha val="75000"/>
                    </a:srgbClr>
                  </a:outerShdw>
                </a:effectLst>
              </a:defRPr>
            </a:lvl1pPr>
            <a:lvl2pPr>
              <a:buSzPct val="145000"/>
              <a:defRPr sz="3200">
                <a:solidFill>
                  <a:srgbClr val="FFFFFF"/>
                </a:solidFill>
                <a:effectLst>
                  <a:outerShdw sx="100000" sy="100000" kx="0" ky="0" algn="b" rotWithShape="0" blurRad="127000" dist="76200" dir="2700000">
                    <a:srgbClr val="000000">
                      <a:alpha val="75000"/>
                    </a:srgbClr>
                  </a:outerShdw>
                </a:effectLst>
              </a:defRPr>
            </a:lvl2pPr>
            <a:lvl3pPr>
              <a:buSzPct val="145000"/>
              <a:defRPr sz="3200">
                <a:solidFill>
                  <a:srgbClr val="FFFFFF"/>
                </a:solidFill>
                <a:effectLst>
                  <a:outerShdw sx="100000" sy="100000" kx="0" ky="0" algn="b" rotWithShape="0" blurRad="127000" dist="76200" dir="2700000">
                    <a:srgbClr val="000000">
                      <a:alpha val="75000"/>
                    </a:srgbClr>
                  </a:outerShdw>
                </a:effectLst>
              </a:defRPr>
            </a:lvl3pPr>
            <a:lvl4pPr>
              <a:buSzPct val="145000"/>
              <a:defRPr sz="3200">
                <a:solidFill>
                  <a:srgbClr val="FFFFFF"/>
                </a:solidFill>
                <a:effectLst>
                  <a:outerShdw sx="100000" sy="100000" kx="0" ky="0" algn="b" rotWithShape="0" blurRad="127000" dist="76200" dir="2700000">
                    <a:srgbClr val="000000">
                      <a:alpha val="75000"/>
                    </a:srgbClr>
                  </a:outerShdw>
                </a:effectLst>
              </a:defRPr>
            </a:lvl4pPr>
            <a:lvl5pPr>
              <a:buSzPct val="145000"/>
              <a:defRPr sz="3200">
                <a:solidFill>
                  <a:srgbClr val="FFFFFF"/>
                </a:solidFill>
                <a:effectLst>
                  <a:outerShdw sx="100000" sy="100000" kx="0" ky="0" algn="b" rotWithShape="0" blurRad="127000" dist="76200" dir="2700000">
                    <a:srgbClr val="000000">
                      <a:alpha val="75000"/>
                    </a:srgbClr>
                  </a:outerShdw>
                </a:effectLst>
              </a:defRPr>
            </a:lvl5pPr>
          </a:lstStyle>
          <a:p>
            <a:pPr/>
            <a:r>
              <a:t>本文レベル1</a:t>
            </a:r>
          </a:p>
          <a:p>
            <a:pPr lvl="1"/>
            <a:r>
              <a:t>本文レベル2</a:t>
            </a:r>
          </a:p>
          <a:p>
            <a:pPr lvl="2"/>
            <a:r>
              <a:t>本文レベル3</a:t>
            </a:r>
          </a:p>
          <a:p>
            <a:pPr lvl="3"/>
            <a:r>
              <a:t>本文レベル4</a:t>
            </a:r>
          </a:p>
          <a:p>
            <a:pPr lvl="4"/>
            <a:r>
              <a:t>本文レベル5</a:t>
            </a:r>
          </a:p>
        </p:txBody>
      </p:sp>
      <p:sp>
        <p:nvSpPr>
          <p:cNvPr id="378" name="スライド番号"/>
          <p:cNvSpPr txBox="1"/>
          <p:nvPr>
            <p:ph type="sldNum" sz="quarter" idx="2"/>
          </p:nvPr>
        </p:nvSpPr>
        <p:spPr>
          <a:xfrm>
            <a:off x="6328884" y="9296400"/>
            <a:ext cx="340259" cy="324306"/>
          </a:xfrm>
          <a:prstGeom prst="rect">
            <a:avLst/>
          </a:prstGeom>
        </p:spPr>
        <p:txBody>
          <a:bodyPr/>
          <a:lstStyle>
            <a:lvl1pPr>
              <a:defRPr sz="1600">
                <a:solidFill>
                  <a:srgbClr val="FFFFFF"/>
                </a:solidFill>
                <a:effectLst>
                  <a:outerShdw sx="100000" sy="100000" kx="0" ky="0" algn="b" rotWithShape="0" blurRad="127000" dist="76200" dir="2700000">
                    <a:srgbClr val="000000">
                      <a:alpha val="75000"/>
                    </a:srgbClr>
                  </a:outerShdw>
                </a:effectLst>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385" name="タイトルテキスト"/>
          <p:cNvSpPr txBox="1"/>
          <p:nvPr>
            <p:ph type="title"/>
          </p:nvPr>
        </p:nvSpPr>
        <p:spPr>
          <a:xfrm>
            <a:off x="1270000" y="254000"/>
            <a:ext cx="10452101" cy="1371601"/>
          </a:xfrm>
          <a:prstGeom prst="rect">
            <a:avLst/>
          </a:prstGeom>
        </p:spPr>
        <p:txBody>
          <a:bodyPr>
            <a:noAutofit/>
          </a:bodyPr>
          <a:lstStyle>
            <a:lvl1pPr>
              <a:defRPr b="1" sz="64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r>
              <a:t>タイトルテキスト</a:t>
            </a:r>
          </a:p>
        </p:txBody>
      </p:sp>
      <p:sp>
        <p:nvSpPr>
          <p:cNvPr id="386" name="本文レベル1…"/>
          <p:cNvSpPr txBox="1"/>
          <p:nvPr>
            <p:ph type="body" idx="1"/>
          </p:nvPr>
        </p:nvSpPr>
        <p:spPr>
          <a:xfrm>
            <a:off x="317500" y="2019300"/>
            <a:ext cx="12382501" cy="7099300"/>
          </a:xfrm>
          <a:prstGeom prst="rect">
            <a:avLst/>
          </a:prstGeom>
        </p:spPr>
        <p:txBody>
          <a:bodyPr anchor="t">
            <a:noAutofit/>
          </a:bodyPr>
          <a:lstStyle>
            <a:lvl1pPr marL="841375" indent="-523875">
              <a:spcBef>
                <a:spcPts val="700"/>
              </a:spcBef>
              <a:buSzPct val="171000"/>
              <a:defRPr sz="22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vl2pPr marL="1285875" indent="-523875">
              <a:spcBef>
                <a:spcPts val="700"/>
              </a:spcBef>
              <a:buSzPct val="171000"/>
              <a:defRPr sz="22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2pPr>
            <a:lvl3pPr marL="1730375" indent="-523875">
              <a:spcBef>
                <a:spcPts val="700"/>
              </a:spcBef>
              <a:buSzPct val="171000"/>
              <a:defRPr sz="22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3pPr>
            <a:lvl4pPr marL="2174875" indent="-523875">
              <a:spcBef>
                <a:spcPts val="700"/>
              </a:spcBef>
              <a:buSzPct val="171000"/>
              <a:defRPr sz="22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4pPr>
            <a:lvl5pPr marL="2619375" indent="-523875">
              <a:spcBef>
                <a:spcPts val="700"/>
              </a:spcBef>
              <a:buSzPct val="171000"/>
              <a:defRPr sz="22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387" name="スライド番号"/>
          <p:cNvSpPr txBox="1"/>
          <p:nvPr>
            <p:ph type="sldNum" sz="quarter" idx="2"/>
          </p:nvPr>
        </p:nvSpPr>
        <p:spPr>
          <a:xfrm>
            <a:off x="12246864" y="9398000"/>
            <a:ext cx="537973" cy="548133"/>
          </a:xfrm>
          <a:prstGeom prst="rect">
            <a:avLst/>
          </a:prstGeom>
        </p:spPr>
        <p:txBody>
          <a:bodyPr/>
          <a:lstStyle>
            <a:lvl1pPr>
              <a:defRPr sz="3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394" name="タイトルテキスト"/>
          <p:cNvSpPr txBox="1"/>
          <p:nvPr>
            <p:ph type="title"/>
          </p:nvPr>
        </p:nvSpPr>
        <p:spPr>
          <a:xfrm>
            <a:off x="1270000" y="254000"/>
            <a:ext cx="10452101" cy="1371601"/>
          </a:xfrm>
          <a:prstGeom prst="rect">
            <a:avLst/>
          </a:prstGeom>
        </p:spPr>
        <p:txBody>
          <a:bodyPr>
            <a:noAutofit/>
          </a:bodyPr>
          <a:lstStyle>
            <a:lvl1pPr defTabSz="747776">
              <a:defRPr b="1" sz="6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r>
              <a:t>タイトルテキスト</a:t>
            </a:r>
          </a:p>
        </p:txBody>
      </p:sp>
      <p:sp>
        <p:nvSpPr>
          <p:cNvPr id="395" name="本文レベル1…"/>
          <p:cNvSpPr txBox="1"/>
          <p:nvPr>
            <p:ph type="body" idx="1"/>
          </p:nvPr>
        </p:nvSpPr>
        <p:spPr>
          <a:xfrm>
            <a:off x="317500" y="2019300"/>
            <a:ext cx="12382501" cy="7099300"/>
          </a:xfrm>
          <a:prstGeom prst="rect">
            <a:avLst/>
          </a:prstGeom>
        </p:spPr>
        <p:txBody>
          <a:bodyPr anchor="t">
            <a:noAutofit/>
          </a:bodyPr>
          <a:lstStyle>
            <a:lvl1pPr marL="698500" indent="-381000" defTabSz="747776">
              <a:spcBef>
                <a:spcPts val="800"/>
              </a:spcBef>
              <a:buSzPct val="171000"/>
              <a:defRPr sz="16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vl2pPr marL="1143000" indent="-381000" defTabSz="747776">
              <a:spcBef>
                <a:spcPts val="800"/>
              </a:spcBef>
              <a:buSzPct val="171000"/>
              <a:defRPr sz="16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2pPr>
            <a:lvl3pPr marL="1587500" indent="-381000" defTabSz="747776">
              <a:spcBef>
                <a:spcPts val="800"/>
              </a:spcBef>
              <a:buSzPct val="171000"/>
              <a:defRPr sz="16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3pPr>
            <a:lvl4pPr marL="2032000" indent="-381000" defTabSz="747776">
              <a:spcBef>
                <a:spcPts val="800"/>
              </a:spcBef>
              <a:buSzPct val="171000"/>
              <a:defRPr sz="16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4pPr>
            <a:lvl5pPr marL="2476500" indent="-381000" defTabSz="747776">
              <a:spcBef>
                <a:spcPts val="800"/>
              </a:spcBef>
              <a:buSzPct val="171000"/>
              <a:defRPr sz="16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396" name="スライド番号"/>
          <p:cNvSpPr txBox="1"/>
          <p:nvPr>
            <p:ph type="sldNum" sz="quarter" idx="2"/>
          </p:nvPr>
        </p:nvSpPr>
        <p:spPr>
          <a:xfrm>
            <a:off x="12388087" y="9398000"/>
            <a:ext cx="255525" cy="250445"/>
          </a:xfrm>
          <a:prstGeom prst="rect">
            <a:avLst/>
          </a:prstGeom>
        </p:spPr>
        <p:txBody>
          <a:bodyPr/>
          <a:lstStyle>
            <a:lvl1pPr defTabSz="747776">
              <a:defRPr sz="1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403" name="タイトルテキスト"/>
          <p:cNvSpPr txBox="1"/>
          <p:nvPr>
            <p:ph type="title"/>
          </p:nvPr>
        </p:nvSpPr>
        <p:spPr>
          <a:xfrm>
            <a:off x="-1" y="1"/>
            <a:ext cx="13004803" cy="800907"/>
          </a:xfrm>
          <a:prstGeom prst="rect">
            <a:avLst/>
          </a:prstGeom>
        </p:spPr>
        <p:txBody>
          <a:bodyPr lIns="65023" tIns="65023" rIns="65023" bIns="65023"/>
          <a:lstStyle>
            <a:lvl1pPr defTabSz="585216">
              <a:defRPr b="1" sz="5200">
                <a:solidFill>
                  <a:srgbClr val="000090"/>
                </a:solidFill>
                <a:latin typeface="Arial"/>
                <a:ea typeface="Arial"/>
                <a:cs typeface="Arial"/>
                <a:sym typeface="Arial"/>
              </a:defRPr>
            </a:lvl1pPr>
          </a:lstStyle>
          <a:p>
            <a:pPr/>
            <a:r>
              <a:t>タイトルテキスト</a:t>
            </a:r>
          </a:p>
        </p:txBody>
      </p:sp>
      <p:sp>
        <p:nvSpPr>
          <p:cNvPr id="404" name="線"/>
          <p:cNvSpPr/>
          <p:nvPr/>
        </p:nvSpPr>
        <p:spPr>
          <a:xfrm>
            <a:off x="-1" y="821033"/>
            <a:ext cx="13004803" cy="1"/>
          </a:xfrm>
          <a:prstGeom prst="line">
            <a:avLst/>
          </a:prstGeom>
          <a:ln w="3175">
            <a:solidFill>
              <a:srgbClr val="4C4C4C"/>
            </a:solidFill>
            <a:bevel/>
          </a:ln>
        </p:spPr>
        <p:txBody>
          <a:bodyPr lIns="65023" tIns="65023" rIns="65023" bIns="65023"/>
          <a:lstStyle/>
          <a:p>
            <a:pPr algn="l" defTabSz="585216">
              <a:defRPr sz="30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pic>
        <p:nvPicPr>
          <p:cNvPr id="405" name="index_e.gif"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406" name="スライド番号"/>
          <p:cNvSpPr txBox="1"/>
          <p:nvPr>
            <p:ph type="sldNum" sz="quarter" idx="2"/>
          </p:nvPr>
        </p:nvSpPr>
        <p:spPr>
          <a:xfrm>
            <a:off x="11399587" y="9020317"/>
            <a:ext cx="1605213" cy="650749"/>
          </a:xfrm>
          <a:prstGeom prst="rect">
            <a:avLst/>
          </a:prstGeom>
        </p:spPr>
        <p:txBody>
          <a:bodyPr wrap="square" lIns="65023" tIns="65023" rIns="65023" bIns="65023"/>
          <a:lstStyle>
            <a:lvl1pPr algn="r" defTabSz="585216">
              <a:defRPr b="1" sz="3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413" name="タイトルテキスト"/>
          <p:cNvSpPr txBox="1"/>
          <p:nvPr>
            <p:ph type="title"/>
          </p:nvPr>
        </p:nvSpPr>
        <p:spPr>
          <a:xfrm>
            <a:off x="1270000" y="2971800"/>
            <a:ext cx="10464801" cy="3810000"/>
          </a:xfrm>
          <a:prstGeom prst="rect">
            <a:avLst/>
          </a:prstGeom>
        </p:spPr>
        <p:txBody>
          <a:bodyPr>
            <a:noAutofit/>
          </a:bodyPr>
          <a:lstStyle>
            <a:lvl1pPr>
              <a:defRPr b="1" sz="7600">
                <a:latin typeface="+mj-lt"/>
                <a:ea typeface="+mj-ea"/>
                <a:cs typeface="+mj-cs"/>
                <a:sym typeface="Helvetica Neue"/>
              </a:defRPr>
            </a:lvl1pPr>
          </a:lstStyle>
          <a:p>
            <a:pPr/>
            <a:r>
              <a:t>タイトルテキスト</a:t>
            </a:r>
          </a:p>
        </p:txBody>
      </p:sp>
      <p:sp>
        <p:nvSpPr>
          <p:cNvPr id="414" name="スライド番号"/>
          <p:cNvSpPr txBox="1"/>
          <p:nvPr>
            <p:ph type="sldNum" sz="quarter" idx="2"/>
          </p:nvPr>
        </p:nvSpPr>
        <p:spPr>
          <a:xfrm>
            <a:off x="12499543" y="9258300"/>
            <a:ext cx="312014" cy="299822"/>
          </a:xfrm>
          <a:prstGeom prst="rect">
            <a:avLst/>
          </a:prstGeom>
        </p:spPr>
        <p:txBody>
          <a:bodyPr/>
          <a:lstStyle>
            <a:lvl1pPr>
              <a:defRPr sz="14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421" name="タイトルテキスト"/>
          <p:cNvSpPr txBox="1"/>
          <p:nvPr>
            <p:ph type="title"/>
          </p:nvPr>
        </p:nvSpPr>
        <p:spPr>
          <a:xfrm>
            <a:off x="0" y="1"/>
            <a:ext cx="13004801" cy="800907"/>
          </a:xfrm>
          <a:prstGeom prst="rect">
            <a:avLst/>
          </a:prstGeom>
        </p:spPr>
        <p:txBody>
          <a:bodyPr lIns="65023" tIns="65023" rIns="65023" bIns="65023"/>
          <a:lstStyle>
            <a:lvl1pPr defTabSz="457200">
              <a:defRPr b="1" sz="4800">
                <a:solidFill>
                  <a:srgbClr val="000090"/>
                </a:solidFill>
                <a:latin typeface="Arial"/>
                <a:ea typeface="Arial"/>
                <a:cs typeface="Arial"/>
                <a:sym typeface="Arial"/>
              </a:defRPr>
            </a:lvl1pPr>
          </a:lstStyle>
          <a:p>
            <a:pPr/>
            <a:r>
              <a:t>タイトルテキスト</a:t>
            </a:r>
          </a:p>
        </p:txBody>
      </p:sp>
      <p:pic>
        <p:nvPicPr>
          <p:cNvPr id="422" name="index_e.gif"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423" name="スライド番号"/>
          <p:cNvSpPr txBox="1"/>
          <p:nvPr>
            <p:ph type="sldNum" sz="quarter" idx="2"/>
          </p:nvPr>
        </p:nvSpPr>
        <p:spPr>
          <a:xfrm>
            <a:off x="11399587" y="9344953"/>
            <a:ext cx="1605213" cy="352001"/>
          </a:xfrm>
          <a:prstGeom prst="rect">
            <a:avLst/>
          </a:prstGeom>
        </p:spPr>
        <p:txBody>
          <a:bodyPr wrap="square" lIns="65023" tIns="65023" rIns="65023" bIns="65023"/>
          <a:lstStyle>
            <a:lvl1pPr algn="r" defTabSz="457200">
              <a:defRPr b="1" sz="1600">
                <a:latin typeface="Arial"/>
                <a:ea typeface="Arial"/>
                <a:cs typeface="Arial"/>
                <a:sym typeface="Arial"/>
              </a:defRPr>
            </a:lvl1pPr>
          </a:lstStyle>
          <a:p>
            <a:pPr/>
            <a:fld id="{86CB4B4D-7CA3-9044-876B-883B54F8677D}" type="slidenum"/>
          </a:p>
        </p:txBody>
      </p:sp>
      <p:pic>
        <p:nvPicPr>
          <p:cNvPr id="424" name="図 6" descr="図 6"/>
          <p:cNvPicPr>
            <a:picLocks noChangeAspect="1"/>
          </p:cNvPicPr>
          <p:nvPr/>
        </p:nvPicPr>
        <p:blipFill>
          <a:blip r:embed="rId3">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タイトルとコンテンツ">
    <p:spTree>
      <p:nvGrpSpPr>
        <p:cNvPr id="1" name=""/>
        <p:cNvGrpSpPr/>
        <p:nvPr/>
      </p:nvGrpSpPr>
      <p:grpSpPr>
        <a:xfrm>
          <a:off x="0" y="0"/>
          <a:ext cx="0" cy="0"/>
          <a:chOff x="0" y="0"/>
          <a:chExt cx="0" cy="0"/>
        </a:xfrm>
      </p:grpSpPr>
      <p:sp>
        <p:nvSpPr>
          <p:cNvPr id="431" name="タイトルテキスト"/>
          <p:cNvSpPr txBox="1"/>
          <p:nvPr>
            <p:ph type="title"/>
          </p:nvPr>
        </p:nvSpPr>
        <p:spPr>
          <a:xfrm>
            <a:off x="650240" y="130952"/>
            <a:ext cx="11704320" cy="2144888"/>
          </a:xfrm>
          <a:prstGeom prst="rect">
            <a:avLst/>
          </a:prstGeom>
        </p:spPr>
        <p:txBody>
          <a:bodyPr lIns="65023" tIns="65023" rIns="65023" bIns="65023"/>
          <a:lstStyle>
            <a:lvl1pPr defTabSz="1170432">
              <a:defRPr sz="6000">
                <a:uFill>
                  <a:solidFill>
                    <a:srgbClr val="000000"/>
                  </a:solidFill>
                </a:uFill>
                <a:latin typeface="Arial"/>
                <a:ea typeface="Arial"/>
                <a:cs typeface="Arial"/>
                <a:sym typeface="Arial"/>
              </a:defRPr>
            </a:lvl1pPr>
          </a:lstStyle>
          <a:p>
            <a:pPr/>
            <a:r>
              <a:t>タイトルテキスト</a:t>
            </a:r>
          </a:p>
        </p:txBody>
      </p:sp>
      <p:sp>
        <p:nvSpPr>
          <p:cNvPr id="432" name="本文レベル1…"/>
          <p:cNvSpPr txBox="1"/>
          <p:nvPr>
            <p:ph type="body" idx="1"/>
          </p:nvPr>
        </p:nvSpPr>
        <p:spPr>
          <a:xfrm>
            <a:off x="650240" y="2275840"/>
            <a:ext cx="11704320" cy="7477760"/>
          </a:xfrm>
          <a:prstGeom prst="rect">
            <a:avLst/>
          </a:prstGeom>
        </p:spPr>
        <p:txBody>
          <a:bodyPr lIns="65023" tIns="65023" rIns="65023" bIns="65023" anchor="t"/>
          <a:lstStyle>
            <a:lvl1pPr marL="450056" indent="-450056" defTabSz="1170432">
              <a:spcBef>
                <a:spcPts val="900"/>
              </a:spcBef>
              <a:buSzPct val="100000"/>
              <a:buFont typeface="Arial"/>
              <a:defRPr sz="4200">
                <a:uFill>
                  <a:solidFill>
                    <a:srgbClr val="000000"/>
                  </a:solidFill>
                </a:uFill>
                <a:latin typeface="Arial"/>
                <a:ea typeface="Arial"/>
                <a:cs typeface="Arial"/>
                <a:sym typeface="Arial"/>
              </a:defRPr>
            </a:lvl1pPr>
            <a:lvl2pPr marL="885825" indent="-428625" defTabSz="1170432">
              <a:spcBef>
                <a:spcPts val="900"/>
              </a:spcBef>
              <a:buSzPct val="100000"/>
              <a:buFont typeface="Arial"/>
              <a:buChar char="–"/>
              <a:defRPr sz="4200">
                <a:uFill>
                  <a:solidFill>
                    <a:srgbClr val="000000"/>
                  </a:solidFill>
                </a:uFill>
                <a:latin typeface="Arial"/>
                <a:ea typeface="Arial"/>
                <a:cs typeface="Arial"/>
                <a:sym typeface="Arial"/>
              </a:defRPr>
            </a:lvl2pPr>
            <a:lvl3pPr marL="1314450" indent="-400050" defTabSz="1170432">
              <a:spcBef>
                <a:spcPts val="900"/>
              </a:spcBef>
              <a:buSzPct val="100000"/>
              <a:buFont typeface="Arial"/>
              <a:defRPr sz="4200">
                <a:uFill>
                  <a:solidFill>
                    <a:srgbClr val="000000"/>
                  </a:solidFill>
                </a:uFill>
                <a:latin typeface="Arial"/>
                <a:ea typeface="Arial"/>
                <a:cs typeface="Arial"/>
                <a:sym typeface="Arial"/>
              </a:defRPr>
            </a:lvl3pPr>
            <a:lvl4pPr marL="1851660" indent="-480060" defTabSz="1170432">
              <a:spcBef>
                <a:spcPts val="900"/>
              </a:spcBef>
              <a:buSzPct val="100000"/>
              <a:buFont typeface="Arial"/>
              <a:buChar char="–"/>
              <a:defRPr sz="4200">
                <a:uFill>
                  <a:solidFill>
                    <a:srgbClr val="000000"/>
                  </a:solidFill>
                </a:uFill>
                <a:latin typeface="Arial"/>
                <a:ea typeface="Arial"/>
                <a:cs typeface="Arial"/>
                <a:sym typeface="Arial"/>
              </a:defRPr>
            </a:lvl4pPr>
            <a:lvl5pPr marL="2308860" indent="-480060" defTabSz="1170432">
              <a:spcBef>
                <a:spcPts val="900"/>
              </a:spcBef>
              <a:buSzPct val="100000"/>
              <a:buFont typeface="Arial"/>
              <a:buChar char="»"/>
              <a:defRPr sz="4200">
                <a:uFill>
                  <a:solidFill>
                    <a:srgbClr val="000000"/>
                  </a:solidFill>
                </a:u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433" name="スライド番号"/>
          <p:cNvSpPr txBox="1"/>
          <p:nvPr>
            <p:ph type="sldNum" sz="quarter" idx="2"/>
          </p:nvPr>
        </p:nvSpPr>
        <p:spPr>
          <a:xfrm>
            <a:off x="9320107" y="9136070"/>
            <a:ext cx="3034454" cy="327433"/>
          </a:xfrm>
          <a:prstGeom prst="rect">
            <a:avLst/>
          </a:prstGeom>
        </p:spPr>
        <p:txBody>
          <a:bodyPr wrap="square" lIns="65023" tIns="65023" rIns="65023" bIns="65023" anchor="ctr"/>
          <a:lstStyle>
            <a:lvl1pPr algn="r" defTabSz="1170432">
              <a:defRPr sz="1400">
                <a:solidFill>
                  <a:srgbClr val="888888"/>
                </a:solidFill>
                <a:uFill>
                  <a:solidFill>
                    <a:srgbClr val="888888"/>
                  </a:solidFill>
                </a:uFill>
                <a:latin typeface="Arial"/>
                <a:ea typeface="Arial"/>
                <a:cs typeface="Arial"/>
                <a:sym typeface="Arial"/>
              </a:defRPr>
            </a:lvl1pPr>
          </a:lstStyle>
          <a:p>
            <a:pPr/>
            <a:fld id="{86CB4B4D-7CA3-9044-876B-883B54F8677D}" type="slidenum"/>
          </a:p>
        </p:txBody>
      </p:sp>
      <p:pic>
        <p:nvPicPr>
          <p:cNvPr id="434"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441" name="タイトルテキスト"/>
          <p:cNvSpPr txBox="1"/>
          <p:nvPr>
            <p:ph type="title"/>
          </p:nvPr>
        </p:nvSpPr>
        <p:spPr>
          <a:xfrm>
            <a:off x="1270000" y="254000"/>
            <a:ext cx="10452101" cy="1371601"/>
          </a:xfrm>
          <a:prstGeom prst="rect">
            <a:avLst/>
          </a:prstGeom>
        </p:spPr>
        <p:txBody>
          <a:bodyPr>
            <a:noAutofit/>
          </a:bodyPr>
          <a:lstStyle>
            <a:lvl1pPr defTabSz="747776">
              <a:defRPr b="1" sz="6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r>
              <a:t>タイトルテキスト</a:t>
            </a:r>
          </a:p>
        </p:txBody>
      </p:sp>
      <p:sp>
        <p:nvSpPr>
          <p:cNvPr id="442" name="本文レベル1…"/>
          <p:cNvSpPr txBox="1"/>
          <p:nvPr>
            <p:ph type="body" idx="1"/>
          </p:nvPr>
        </p:nvSpPr>
        <p:spPr>
          <a:xfrm>
            <a:off x="317500" y="2019300"/>
            <a:ext cx="12382501" cy="7099300"/>
          </a:xfrm>
          <a:prstGeom prst="rect">
            <a:avLst/>
          </a:prstGeom>
        </p:spPr>
        <p:txBody>
          <a:bodyPr anchor="t">
            <a:noAutofit/>
          </a:bodyPr>
          <a:lstStyle>
            <a:lvl1pPr marL="793750" indent="-476250" defTabSz="747776">
              <a:spcBef>
                <a:spcPts val="800"/>
              </a:spcBef>
              <a:buSzPct val="171000"/>
              <a:defRPr sz="2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vl2pPr marL="1238250" indent="-476250" defTabSz="747776">
              <a:spcBef>
                <a:spcPts val="800"/>
              </a:spcBef>
              <a:buSzPct val="171000"/>
              <a:defRPr sz="2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2pPr>
            <a:lvl3pPr marL="1682750" indent="-476250" defTabSz="747776">
              <a:spcBef>
                <a:spcPts val="800"/>
              </a:spcBef>
              <a:buSzPct val="171000"/>
              <a:defRPr sz="2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3pPr>
            <a:lvl4pPr marL="2127250" indent="-476250" defTabSz="747776">
              <a:spcBef>
                <a:spcPts val="800"/>
              </a:spcBef>
              <a:buSzPct val="171000"/>
              <a:defRPr sz="2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4pPr>
            <a:lvl5pPr marL="2571750" indent="-476250" defTabSz="747776">
              <a:spcBef>
                <a:spcPts val="800"/>
              </a:spcBef>
              <a:buSzPct val="171000"/>
              <a:defRPr sz="2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443" name="スライド番号"/>
          <p:cNvSpPr txBox="1"/>
          <p:nvPr>
            <p:ph type="sldNum" sz="quarter" idx="2"/>
          </p:nvPr>
        </p:nvSpPr>
        <p:spPr>
          <a:xfrm>
            <a:off x="12381026" y="9398000"/>
            <a:ext cx="269648" cy="250089"/>
          </a:xfrm>
          <a:prstGeom prst="rect">
            <a:avLst/>
          </a:prstGeom>
        </p:spPr>
        <p:txBody>
          <a:bodyPr/>
          <a:lstStyle>
            <a:lvl1pPr defTabSz="747776">
              <a:defRPr sz="11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450" name="タイトルテキスト"/>
          <p:cNvSpPr txBox="1"/>
          <p:nvPr>
            <p:ph type="title"/>
          </p:nvPr>
        </p:nvSpPr>
        <p:spPr>
          <a:xfrm>
            <a:off x="-1" y="1"/>
            <a:ext cx="13004803" cy="800907"/>
          </a:xfrm>
          <a:prstGeom prst="rect">
            <a:avLst/>
          </a:prstGeom>
        </p:spPr>
        <p:txBody>
          <a:bodyPr lIns="65023" tIns="65023" rIns="65023" bIns="65023"/>
          <a:lstStyle>
            <a:lvl1pPr defTabSz="585216">
              <a:defRPr b="1" sz="5200">
                <a:solidFill>
                  <a:srgbClr val="000090"/>
                </a:solidFill>
                <a:latin typeface="Arial"/>
                <a:ea typeface="Arial"/>
                <a:cs typeface="Arial"/>
                <a:sym typeface="Arial"/>
              </a:defRPr>
            </a:lvl1pPr>
          </a:lstStyle>
          <a:p>
            <a:pPr/>
            <a:r>
              <a:t>タイトルテキスト</a:t>
            </a:r>
          </a:p>
        </p:txBody>
      </p:sp>
      <p:sp>
        <p:nvSpPr>
          <p:cNvPr id="451" name="本文レベル1…"/>
          <p:cNvSpPr txBox="1"/>
          <p:nvPr>
            <p:ph type="body" idx="1"/>
          </p:nvPr>
        </p:nvSpPr>
        <p:spPr>
          <a:xfrm>
            <a:off x="142075" y="1379962"/>
            <a:ext cx="12725729" cy="8373638"/>
          </a:xfrm>
          <a:prstGeom prst="rect">
            <a:avLst/>
          </a:prstGeom>
        </p:spPr>
        <p:txBody>
          <a:bodyPr lIns="65023" tIns="65023" rIns="65023" bIns="65023" anchor="t"/>
          <a:lstStyle>
            <a:lvl1pPr marL="419100" indent="-419100" defTabSz="585216">
              <a:spcBef>
                <a:spcPts val="500"/>
              </a:spcBef>
              <a:buSzPct val="100000"/>
              <a:buFont typeface="Arial"/>
              <a:defRPr sz="2200">
                <a:solidFill>
                  <a:srgbClr val="4A452A"/>
                </a:solidFill>
                <a:latin typeface="Arial"/>
                <a:ea typeface="Arial"/>
                <a:cs typeface="Arial"/>
                <a:sym typeface="Arial"/>
              </a:defRPr>
            </a:lvl1pPr>
            <a:lvl2pPr marL="806450" indent="-349250" defTabSz="585216">
              <a:spcBef>
                <a:spcPts val="500"/>
              </a:spcBef>
              <a:buSzPct val="100000"/>
              <a:buFont typeface="Arial"/>
              <a:buChar char="–"/>
              <a:defRPr sz="2200">
                <a:solidFill>
                  <a:srgbClr val="4A452A"/>
                </a:solidFill>
                <a:latin typeface="Arial"/>
                <a:ea typeface="Arial"/>
                <a:cs typeface="Arial"/>
                <a:sym typeface="Arial"/>
              </a:defRPr>
            </a:lvl2pPr>
            <a:lvl3pPr marL="1193800" indent="-279400" defTabSz="585216">
              <a:spcBef>
                <a:spcPts val="500"/>
              </a:spcBef>
              <a:buSzPct val="100000"/>
              <a:buFont typeface="Arial"/>
              <a:defRPr sz="2200">
                <a:solidFill>
                  <a:srgbClr val="4A452A"/>
                </a:solidFill>
                <a:latin typeface="Arial"/>
                <a:ea typeface="Arial"/>
                <a:cs typeface="Arial"/>
                <a:sym typeface="Arial"/>
              </a:defRPr>
            </a:lvl3pPr>
            <a:lvl4pPr marL="1651000" indent="-279400" defTabSz="585216">
              <a:spcBef>
                <a:spcPts val="500"/>
              </a:spcBef>
              <a:buSzPct val="100000"/>
              <a:buFont typeface="Arial"/>
              <a:buChar char="–"/>
              <a:defRPr sz="2200">
                <a:solidFill>
                  <a:srgbClr val="4A452A"/>
                </a:solidFill>
                <a:latin typeface="Arial"/>
                <a:ea typeface="Arial"/>
                <a:cs typeface="Arial"/>
                <a:sym typeface="Arial"/>
              </a:defRPr>
            </a:lvl4pPr>
            <a:lvl5pPr marL="2108200" indent="-279400" defTabSz="585216">
              <a:spcBef>
                <a:spcPts val="500"/>
              </a:spcBef>
              <a:buSzPct val="100000"/>
              <a:buFont typeface="Arial"/>
              <a:buChar char="»"/>
              <a:defRPr sz="2200">
                <a:solidFill>
                  <a:srgbClr val="4A452A"/>
                </a:solid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452" name="スライド番号"/>
          <p:cNvSpPr txBox="1"/>
          <p:nvPr>
            <p:ph type="sldNum" sz="quarter" idx="2"/>
          </p:nvPr>
        </p:nvSpPr>
        <p:spPr>
          <a:xfrm>
            <a:off x="11399587" y="9020317"/>
            <a:ext cx="1605213" cy="650749"/>
          </a:xfrm>
          <a:prstGeom prst="rect">
            <a:avLst/>
          </a:prstGeom>
        </p:spPr>
        <p:txBody>
          <a:bodyPr wrap="square" lIns="65023" tIns="65023" rIns="65023" bIns="65023"/>
          <a:lstStyle>
            <a:lvl1pPr algn="r" defTabSz="585216">
              <a:defRPr b="1" sz="3400">
                <a:latin typeface="Helvetica"/>
                <a:ea typeface="Helvetica"/>
                <a:cs typeface="Helvetica"/>
                <a:sym typeface="Helvetica"/>
              </a:defRPr>
            </a:lvl1pPr>
          </a:lstStyle>
          <a:p>
            <a:pPr/>
            <a:fld id="{86CB4B4D-7CA3-9044-876B-883B54F8677D}" type="slidenum"/>
          </a:p>
        </p:txBody>
      </p:sp>
      <p:sp>
        <p:nvSpPr>
          <p:cNvPr id="453" name="線"/>
          <p:cNvSpPr/>
          <p:nvPr/>
        </p:nvSpPr>
        <p:spPr>
          <a:xfrm>
            <a:off x="-1" y="821033"/>
            <a:ext cx="13004803" cy="1"/>
          </a:xfrm>
          <a:prstGeom prst="line">
            <a:avLst/>
          </a:prstGeom>
          <a:ln w="3175">
            <a:solidFill>
              <a:srgbClr val="4C4C4C"/>
            </a:solidFill>
            <a:bevel/>
          </a:ln>
        </p:spPr>
        <p:txBody>
          <a:bodyPr lIns="65023" tIns="65023" rIns="65023" bIns="65023"/>
          <a:lstStyle/>
          <a:p>
            <a:pPr algn="l" defTabSz="585216">
              <a:defRPr sz="30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48" name="タイトルテキスト"/>
          <p:cNvSpPr txBox="1"/>
          <p:nvPr>
            <p:ph type="title"/>
          </p:nvPr>
        </p:nvSpPr>
        <p:spPr>
          <a:prstGeom prst="rect">
            <a:avLst/>
          </a:prstGeom>
        </p:spPr>
        <p:txBody>
          <a:bodyPr/>
          <a:lstStyle/>
          <a:p>
            <a:pPr/>
            <a:r>
              <a:t>タイトルテキスト</a:t>
            </a:r>
          </a:p>
        </p:txBody>
      </p:sp>
      <p:sp>
        <p:nvSpPr>
          <p:cNvPr id="4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460" name="タイトルテキスト"/>
          <p:cNvSpPr txBox="1"/>
          <p:nvPr>
            <p:ph type="title"/>
          </p:nvPr>
        </p:nvSpPr>
        <p:spPr>
          <a:xfrm>
            <a:off x="-1" y="1"/>
            <a:ext cx="13004801" cy="800907"/>
          </a:xfrm>
          <a:prstGeom prst="rect">
            <a:avLst/>
          </a:prstGeom>
        </p:spPr>
        <p:txBody>
          <a:bodyPr lIns="65023" tIns="65023" rIns="65023" bIns="65023"/>
          <a:lstStyle>
            <a:lvl1pPr defTabSz="457200">
              <a:defRPr b="1" sz="5200">
                <a:solidFill>
                  <a:srgbClr val="000090"/>
                </a:solidFill>
                <a:latin typeface="Arial"/>
                <a:ea typeface="Arial"/>
                <a:cs typeface="Arial"/>
                <a:sym typeface="Arial"/>
              </a:defRPr>
            </a:lvl1pPr>
          </a:lstStyle>
          <a:p>
            <a:pPr/>
            <a:r>
              <a:t>タイトルテキスト</a:t>
            </a:r>
          </a:p>
        </p:txBody>
      </p:sp>
      <p:pic>
        <p:nvPicPr>
          <p:cNvPr id="461" name="index_e.gif"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462" name="スライド番号"/>
          <p:cNvSpPr txBox="1"/>
          <p:nvPr>
            <p:ph type="sldNum" sz="quarter" idx="2"/>
          </p:nvPr>
        </p:nvSpPr>
        <p:spPr>
          <a:xfrm>
            <a:off x="11399587" y="9375951"/>
            <a:ext cx="1605213" cy="352001"/>
          </a:xfrm>
          <a:prstGeom prst="rect">
            <a:avLst/>
          </a:prstGeom>
        </p:spPr>
        <p:txBody>
          <a:bodyPr wrap="square" lIns="65023" tIns="65023" rIns="65023" bIns="65023" anchor="b"/>
          <a:lstStyle>
            <a:lvl1pPr algn="r" defTabSz="45720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469" name="タイトルテキスト"/>
          <p:cNvSpPr txBox="1"/>
          <p:nvPr>
            <p:ph type="title"/>
          </p:nvPr>
        </p:nvSpPr>
        <p:spPr>
          <a:xfrm>
            <a:off x="-1" y="1"/>
            <a:ext cx="13004801" cy="800907"/>
          </a:xfrm>
          <a:prstGeom prst="rect">
            <a:avLst/>
          </a:prstGeom>
        </p:spPr>
        <p:txBody>
          <a:bodyPr lIns="65023" tIns="65023" rIns="65023" bIns="65023"/>
          <a:lstStyle>
            <a:lvl1pPr defTabSz="585216">
              <a:defRPr b="1" sz="5200">
                <a:solidFill>
                  <a:srgbClr val="000090"/>
                </a:solidFill>
                <a:latin typeface="Arial"/>
                <a:ea typeface="Arial"/>
                <a:cs typeface="Arial"/>
                <a:sym typeface="Arial"/>
              </a:defRPr>
            </a:lvl1pPr>
          </a:lstStyle>
          <a:p>
            <a:pPr/>
            <a:r>
              <a:t>タイトルテキスト</a:t>
            </a:r>
          </a:p>
        </p:txBody>
      </p:sp>
      <p:pic>
        <p:nvPicPr>
          <p:cNvPr id="470" name="index_e.gif"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471" name="スライド番号"/>
          <p:cNvSpPr txBox="1"/>
          <p:nvPr>
            <p:ph type="sldNum" sz="quarter" idx="2"/>
          </p:nvPr>
        </p:nvSpPr>
        <p:spPr>
          <a:xfrm>
            <a:off x="11399587" y="9375951"/>
            <a:ext cx="1605213" cy="352001"/>
          </a:xfrm>
          <a:prstGeom prst="rect">
            <a:avLst/>
          </a:prstGeom>
        </p:spPr>
        <p:txBody>
          <a:bodyPr wrap="square" lIns="65023" tIns="65023" rIns="65023" bIns="65023" anchor="b"/>
          <a:lstStyle>
            <a:lvl1pPr algn="r" defTabSz="585216">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p:spTree>
      <p:nvGrpSpPr>
        <p:cNvPr id="1" name=""/>
        <p:cNvGrpSpPr/>
        <p:nvPr/>
      </p:nvGrpSpPr>
      <p:grpSpPr>
        <a:xfrm>
          <a:off x="0" y="0"/>
          <a:ext cx="0" cy="0"/>
          <a:chOff x="0" y="0"/>
          <a:chExt cx="0" cy="0"/>
        </a:xfrm>
      </p:grpSpPr>
      <p:pic>
        <p:nvPicPr>
          <p:cNvPr id="478" name="図 6" descr="図 6"/>
          <p:cNvPicPr>
            <a:picLocks noChangeAspect="1"/>
          </p:cNvPicPr>
          <p:nvPr/>
        </p:nvPicPr>
        <p:blipFill>
          <a:blip r:embed="rId2">
            <a:extLst/>
          </a:blip>
          <a:srcRect l="966" t="39404" r="0" b="38571"/>
          <a:stretch>
            <a:fillRect/>
          </a:stretch>
        </p:blipFill>
        <p:spPr>
          <a:xfrm>
            <a:off x="62706" y="111651"/>
            <a:ext cx="12879226" cy="2148116"/>
          </a:xfrm>
          <a:prstGeom prst="rect">
            <a:avLst/>
          </a:prstGeom>
          <a:ln w="12700">
            <a:miter lim="400000"/>
          </a:ln>
        </p:spPr>
      </p:pic>
      <p:sp>
        <p:nvSpPr>
          <p:cNvPr id="479" name="本文レベル1…"/>
          <p:cNvSpPr txBox="1"/>
          <p:nvPr>
            <p:ph type="body" sz="half" idx="1"/>
          </p:nvPr>
        </p:nvSpPr>
        <p:spPr>
          <a:xfrm>
            <a:off x="516865" y="1727041"/>
            <a:ext cx="11971070" cy="3808400"/>
          </a:xfrm>
          <a:prstGeom prst="rect">
            <a:avLst/>
          </a:prstGeom>
        </p:spPr>
        <p:txBody>
          <a:bodyPr lIns="50778" tIns="50778" rIns="50778" bIns="50778" anchor="t">
            <a:noAutofit/>
          </a:bodyPr>
          <a:lstStyle>
            <a:lvl1pPr marL="564444" indent="-564444">
              <a:spcBef>
                <a:spcPts val="0"/>
              </a:spcBef>
              <a:buSzPct val="100000"/>
              <a:buBlip>
                <a:blip r:embed="rId3"/>
              </a:buBlip>
              <a:defRPr sz="3200">
                <a:latin typeface="+mj-lt"/>
                <a:ea typeface="+mj-ea"/>
                <a:cs typeface="+mj-cs"/>
                <a:sym typeface="Helvetica Neue"/>
              </a:defRPr>
            </a:lvl1pPr>
            <a:lvl2pPr marL="564444" indent="-564444">
              <a:spcBef>
                <a:spcPts val="0"/>
              </a:spcBef>
              <a:buSzPct val="100000"/>
              <a:buBlip>
                <a:blip r:embed="rId3"/>
              </a:buBlip>
              <a:defRPr sz="3200">
                <a:latin typeface="+mj-lt"/>
                <a:ea typeface="+mj-ea"/>
                <a:cs typeface="+mj-cs"/>
                <a:sym typeface="Helvetica Neue"/>
              </a:defRPr>
            </a:lvl2pPr>
            <a:lvl3pPr marL="564444" indent="-564444">
              <a:spcBef>
                <a:spcPts val="0"/>
              </a:spcBef>
              <a:buSzPct val="100000"/>
              <a:buBlip>
                <a:blip r:embed="rId3"/>
              </a:buBlip>
              <a:defRPr sz="3200">
                <a:latin typeface="+mj-lt"/>
                <a:ea typeface="+mj-ea"/>
                <a:cs typeface="+mj-cs"/>
                <a:sym typeface="Helvetica Neue"/>
              </a:defRPr>
            </a:lvl3pPr>
            <a:lvl4pPr marL="564444" indent="-564444">
              <a:spcBef>
                <a:spcPts val="0"/>
              </a:spcBef>
              <a:buSzPct val="100000"/>
              <a:buBlip>
                <a:blip r:embed="rId3"/>
              </a:buBlip>
              <a:defRPr sz="3200">
                <a:latin typeface="+mj-lt"/>
                <a:ea typeface="+mj-ea"/>
                <a:cs typeface="+mj-cs"/>
                <a:sym typeface="Helvetica Neue"/>
              </a:defRPr>
            </a:lvl4pPr>
            <a:lvl5pPr marL="564444" indent="-564444">
              <a:spcBef>
                <a:spcPts val="0"/>
              </a:spcBef>
              <a:buSzPct val="100000"/>
              <a:buBlip>
                <a:blip r:embed="rId3"/>
              </a:buBlip>
              <a:defRPr sz="32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480" name="スライド番号"/>
          <p:cNvSpPr txBox="1"/>
          <p:nvPr>
            <p:ph type="sldNum" sz="quarter" idx="2"/>
          </p:nvPr>
        </p:nvSpPr>
        <p:spPr>
          <a:xfrm>
            <a:off x="12449400" y="9294431"/>
            <a:ext cx="396706" cy="399247"/>
          </a:xfrm>
          <a:prstGeom prst="rect">
            <a:avLst/>
          </a:prstGeom>
        </p:spPr>
        <p:txBody>
          <a:bodyPr lIns="50778" tIns="50778" rIns="50778" bIns="50778"/>
          <a:lstStyle>
            <a:lvl1pPr>
              <a:defRPr sz="2000">
                <a:latin typeface="+mj-lt"/>
                <a:ea typeface="+mj-ea"/>
                <a:cs typeface="+mj-cs"/>
                <a:sym typeface="Helvetica Neue"/>
              </a:defRPr>
            </a:lvl1pPr>
          </a:lstStyle>
          <a:p>
            <a:pPr/>
            <a:fld id="{86CB4B4D-7CA3-9044-876B-883B54F8677D}" type="slidenum"/>
          </a:p>
        </p:txBody>
      </p:sp>
      <p:sp>
        <p:nvSpPr>
          <p:cNvPr id="481" name="タイトルテキスト"/>
          <p:cNvSpPr txBox="1"/>
          <p:nvPr>
            <p:ph type="title"/>
          </p:nvPr>
        </p:nvSpPr>
        <p:spPr>
          <a:xfrm>
            <a:off x="1976752" y="197468"/>
            <a:ext cx="9051296" cy="980171"/>
          </a:xfrm>
          <a:prstGeom prst="rect">
            <a:avLst/>
          </a:prstGeom>
        </p:spPr>
        <p:txBody>
          <a:bodyPr lIns="50778" tIns="50778" rIns="50778" bIns="50778" anchor="b">
            <a:noAutofit/>
          </a:bodyPr>
          <a:lstStyle>
            <a:lvl1pPr>
              <a:defRPr b="1" sz="6200">
                <a:latin typeface="+mj-lt"/>
                <a:ea typeface="+mj-ea"/>
                <a:cs typeface="+mj-cs"/>
                <a:sym typeface="Helvetica Neue"/>
              </a:defRPr>
            </a:lvl1pPr>
          </a:lstStyle>
          <a:p>
            <a:pPr/>
            <a:r>
              <a:t>タイトルテキスト</a:t>
            </a:r>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488" name="タイトルテキスト"/>
          <p:cNvSpPr txBox="1"/>
          <p:nvPr>
            <p:ph type="title"/>
          </p:nvPr>
        </p:nvSpPr>
        <p:spPr>
          <a:xfrm>
            <a:off x="1270000" y="2971800"/>
            <a:ext cx="10464801" cy="3810000"/>
          </a:xfrm>
          <a:prstGeom prst="rect">
            <a:avLst/>
          </a:prstGeom>
        </p:spPr>
        <p:txBody>
          <a:bodyPr>
            <a:noAutofit/>
          </a:bodyPr>
          <a:lstStyle>
            <a:lvl1pPr defTabSz="747776">
              <a:defRPr b="1" sz="76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r>
              <a:t>タイトルテキスト</a:t>
            </a:r>
          </a:p>
        </p:txBody>
      </p:sp>
      <p:sp>
        <p:nvSpPr>
          <p:cNvPr id="489" name="スライド番号"/>
          <p:cNvSpPr txBox="1"/>
          <p:nvPr>
            <p:ph type="sldNum" sz="quarter" idx="2"/>
          </p:nvPr>
        </p:nvSpPr>
        <p:spPr>
          <a:xfrm>
            <a:off x="12499543" y="9258300"/>
            <a:ext cx="312014" cy="299822"/>
          </a:xfrm>
          <a:prstGeom prst="rect">
            <a:avLst/>
          </a:prstGeom>
        </p:spPr>
        <p:txBody>
          <a:bodyPr/>
          <a:lstStyle>
            <a:lvl1pPr defTabSz="747776">
              <a:defRPr sz="14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496" name="タイトルテキスト"/>
          <p:cNvSpPr txBox="1"/>
          <p:nvPr>
            <p:ph type="title"/>
          </p:nvPr>
        </p:nvSpPr>
        <p:spPr>
          <a:xfrm>
            <a:off x="1270000" y="2971800"/>
            <a:ext cx="10464801" cy="3810000"/>
          </a:xfrm>
          <a:prstGeom prst="rect">
            <a:avLst/>
          </a:prstGeom>
        </p:spPr>
        <p:txBody>
          <a:bodyPr>
            <a:noAutofit/>
          </a:bodyPr>
          <a:lstStyle>
            <a:lvl1pPr defTabSz="747776">
              <a:defRPr b="1" sz="74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r>
              <a:t>タイトルテキスト</a:t>
            </a:r>
          </a:p>
        </p:txBody>
      </p:sp>
      <p:sp>
        <p:nvSpPr>
          <p:cNvPr id="497" name="スライド番号"/>
          <p:cNvSpPr txBox="1"/>
          <p:nvPr>
            <p:ph type="sldNum" sz="quarter" idx="2"/>
          </p:nvPr>
        </p:nvSpPr>
        <p:spPr>
          <a:xfrm>
            <a:off x="12386564" y="9258300"/>
            <a:ext cx="537973" cy="548133"/>
          </a:xfrm>
          <a:prstGeom prst="rect">
            <a:avLst/>
          </a:prstGeom>
        </p:spPr>
        <p:txBody>
          <a:bodyPr/>
          <a:lstStyle>
            <a:lvl1pPr defTabSz="747776">
              <a:defRPr sz="30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504" name="タイトルテキスト"/>
          <p:cNvSpPr txBox="1"/>
          <p:nvPr>
            <p:ph type="title"/>
          </p:nvPr>
        </p:nvSpPr>
        <p:spPr>
          <a:xfrm>
            <a:off x="894079" y="519290"/>
            <a:ext cx="11216641" cy="1885246"/>
          </a:xfrm>
          <a:prstGeom prst="rect">
            <a:avLst/>
          </a:prstGeom>
        </p:spPr>
        <p:txBody>
          <a:bodyPr lIns="65023" tIns="65023" rIns="65023" bIns="65023"/>
          <a:lstStyle>
            <a:lvl1pPr algn="l" defTabSz="1300480">
              <a:lnSpc>
                <a:spcPct val="90000"/>
              </a:lnSpc>
              <a:defRPr sz="6200">
                <a:latin typeface="Helvetica"/>
                <a:ea typeface="Helvetica"/>
                <a:cs typeface="Helvetica"/>
                <a:sym typeface="Helvetica"/>
              </a:defRPr>
            </a:lvl1pPr>
          </a:lstStyle>
          <a:p>
            <a:pPr/>
            <a:r>
              <a:t>タイトルテキスト</a:t>
            </a:r>
          </a:p>
        </p:txBody>
      </p:sp>
      <p:sp>
        <p:nvSpPr>
          <p:cNvPr id="505" name="スライド番号"/>
          <p:cNvSpPr txBox="1"/>
          <p:nvPr>
            <p:ph type="sldNum" sz="quarter" idx="2"/>
          </p:nvPr>
        </p:nvSpPr>
        <p:spPr>
          <a:xfrm>
            <a:off x="11741952" y="9114114"/>
            <a:ext cx="368769" cy="371349"/>
          </a:xfrm>
          <a:prstGeom prst="rect">
            <a:avLst/>
          </a:prstGeom>
        </p:spPr>
        <p:txBody>
          <a:bodyPr lIns="65023" tIns="65023" rIns="65023" bIns="65023" anchor="ctr"/>
          <a:lstStyle>
            <a:lvl1pPr algn="r" defTabSz="650240">
              <a:defRPr sz="16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セクション見出し">
    <p:spTree>
      <p:nvGrpSpPr>
        <p:cNvPr id="1" name=""/>
        <p:cNvGrpSpPr/>
        <p:nvPr/>
      </p:nvGrpSpPr>
      <p:grpSpPr>
        <a:xfrm>
          <a:off x="0" y="0"/>
          <a:ext cx="0" cy="0"/>
          <a:chOff x="0" y="0"/>
          <a:chExt cx="0" cy="0"/>
        </a:xfrm>
      </p:grpSpPr>
      <p:sp>
        <p:nvSpPr>
          <p:cNvPr id="512" name="タイトルテキスト"/>
          <p:cNvSpPr txBox="1"/>
          <p:nvPr>
            <p:ph type="title"/>
          </p:nvPr>
        </p:nvSpPr>
        <p:spPr>
          <a:xfrm>
            <a:off x="3586870" y="2431629"/>
            <a:ext cx="5824026" cy="4057227"/>
          </a:xfrm>
          <a:prstGeom prst="rect">
            <a:avLst/>
          </a:prstGeom>
        </p:spPr>
        <p:txBody>
          <a:bodyPr lIns="45016" tIns="45016" rIns="45016" bIns="45016" anchor="b"/>
          <a:lstStyle>
            <a:lvl1pPr algn="l" defTabSz="675249">
              <a:lnSpc>
                <a:spcPct val="90000"/>
              </a:lnSpc>
              <a:defRPr sz="4400">
                <a:latin typeface="Gadugi"/>
                <a:ea typeface="Gadugi"/>
                <a:cs typeface="Gadugi"/>
                <a:sym typeface="Gadugi"/>
              </a:defRPr>
            </a:lvl1pPr>
          </a:lstStyle>
          <a:p>
            <a:pPr/>
            <a:r>
              <a:t>タイトルテキスト</a:t>
            </a:r>
          </a:p>
        </p:txBody>
      </p:sp>
      <p:sp>
        <p:nvSpPr>
          <p:cNvPr id="513" name="本文レベル1…"/>
          <p:cNvSpPr txBox="1"/>
          <p:nvPr>
            <p:ph type="body" sz="quarter" idx="1"/>
          </p:nvPr>
        </p:nvSpPr>
        <p:spPr>
          <a:xfrm>
            <a:off x="3586870" y="6527238"/>
            <a:ext cx="5824026" cy="2133600"/>
          </a:xfrm>
          <a:prstGeom prst="rect">
            <a:avLst/>
          </a:prstGeom>
        </p:spPr>
        <p:txBody>
          <a:bodyPr lIns="45016" tIns="45016" rIns="45016" bIns="45016" anchor="t"/>
          <a:lstStyle>
            <a:lvl1pPr marL="0" indent="0" defTabSz="675249">
              <a:lnSpc>
                <a:spcPct val="90000"/>
              </a:lnSpc>
              <a:spcBef>
                <a:spcPts val="600"/>
              </a:spcBef>
              <a:buSzTx/>
              <a:buNone/>
              <a:defRPr sz="1600">
                <a:latin typeface="Gadugi"/>
                <a:ea typeface="Gadugi"/>
                <a:cs typeface="Gadugi"/>
                <a:sym typeface="Gadugi"/>
              </a:defRPr>
            </a:lvl1pPr>
            <a:lvl2pPr marL="0" indent="342900" defTabSz="675249">
              <a:lnSpc>
                <a:spcPct val="90000"/>
              </a:lnSpc>
              <a:spcBef>
                <a:spcPts val="600"/>
              </a:spcBef>
              <a:buSzTx/>
              <a:buNone/>
              <a:defRPr sz="1600">
                <a:latin typeface="Gadugi"/>
                <a:ea typeface="Gadugi"/>
                <a:cs typeface="Gadugi"/>
                <a:sym typeface="Gadugi"/>
              </a:defRPr>
            </a:lvl2pPr>
            <a:lvl3pPr marL="0" indent="685800" defTabSz="675249">
              <a:lnSpc>
                <a:spcPct val="90000"/>
              </a:lnSpc>
              <a:spcBef>
                <a:spcPts val="600"/>
              </a:spcBef>
              <a:buSzTx/>
              <a:buNone/>
              <a:defRPr sz="1600">
                <a:latin typeface="Gadugi"/>
                <a:ea typeface="Gadugi"/>
                <a:cs typeface="Gadugi"/>
                <a:sym typeface="Gadugi"/>
              </a:defRPr>
            </a:lvl3pPr>
            <a:lvl4pPr marL="0" indent="1028700" defTabSz="675249">
              <a:lnSpc>
                <a:spcPct val="90000"/>
              </a:lnSpc>
              <a:spcBef>
                <a:spcPts val="600"/>
              </a:spcBef>
              <a:buSzTx/>
              <a:buNone/>
              <a:defRPr sz="1600">
                <a:latin typeface="Gadugi"/>
                <a:ea typeface="Gadugi"/>
                <a:cs typeface="Gadugi"/>
                <a:sym typeface="Gadugi"/>
              </a:defRPr>
            </a:lvl4pPr>
            <a:lvl5pPr marL="0" indent="1371600" defTabSz="675249">
              <a:lnSpc>
                <a:spcPct val="90000"/>
              </a:lnSpc>
              <a:spcBef>
                <a:spcPts val="600"/>
              </a:spcBef>
              <a:buSzTx/>
              <a:buNone/>
              <a:defRPr sz="1600">
                <a:latin typeface="Gadugi"/>
                <a:ea typeface="Gadugi"/>
                <a:cs typeface="Gadugi"/>
                <a:sym typeface="Gadugi"/>
              </a:defRPr>
            </a:lvl5pPr>
          </a:lstStyle>
          <a:p>
            <a:pPr/>
            <a:r>
              <a:t>本文レベル1</a:t>
            </a:r>
          </a:p>
          <a:p>
            <a:pPr lvl="1"/>
            <a:r>
              <a:t>本文レベル2</a:t>
            </a:r>
          </a:p>
          <a:p>
            <a:pPr lvl="2"/>
            <a:r>
              <a:t>本文レベル3</a:t>
            </a:r>
          </a:p>
          <a:p>
            <a:pPr lvl="3"/>
            <a:r>
              <a:t>本文レベル4</a:t>
            </a:r>
          </a:p>
          <a:p>
            <a:pPr lvl="4"/>
            <a:r>
              <a:t>本文レベル5</a:t>
            </a:r>
          </a:p>
        </p:txBody>
      </p:sp>
      <p:sp>
        <p:nvSpPr>
          <p:cNvPr id="514" name="正方形/長方形 6"/>
          <p:cNvSpPr/>
          <p:nvPr/>
        </p:nvSpPr>
        <p:spPr>
          <a:xfrm>
            <a:off x="3126153" y="-1"/>
            <a:ext cx="6752494" cy="424444"/>
          </a:xfrm>
          <a:prstGeom prst="rect">
            <a:avLst/>
          </a:prstGeom>
          <a:solidFill>
            <a:srgbClr val="002060"/>
          </a:solidFill>
          <a:ln w="3175">
            <a:solidFill>
              <a:srgbClr val="002060"/>
            </a:solidFill>
            <a:miter/>
          </a:ln>
        </p:spPr>
        <p:txBody>
          <a:bodyPr lIns="45016" tIns="45016" rIns="45016" bIns="45016" anchor="ctr"/>
          <a:lstStyle/>
          <a:p>
            <a:pPr defTabSz="450166">
              <a:defRPr sz="1600">
                <a:solidFill>
                  <a:srgbClr val="FFFFFF"/>
                </a:solidFill>
                <a:latin typeface="Gadugi"/>
                <a:ea typeface="Gadugi"/>
                <a:cs typeface="Gadugi"/>
                <a:sym typeface="Gadugi"/>
              </a:defRPr>
            </a:pPr>
          </a:p>
        </p:txBody>
      </p:sp>
      <p:sp>
        <p:nvSpPr>
          <p:cNvPr id="515" name="スライド番号"/>
          <p:cNvSpPr txBox="1"/>
          <p:nvPr>
            <p:ph type="sldNum" sz="quarter" idx="2"/>
          </p:nvPr>
        </p:nvSpPr>
        <p:spPr>
          <a:xfrm>
            <a:off x="9198669" y="9191273"/>
            <a:ext cx="215744" cy="217034"/>
          </a:xfrm>
          <a:prstGeom prst="rect">
            <a:avLst/>
          </a:prstGeom>
        </p:spPr>
        <p:txBody>
          <a:bodyPr lIns="45016" tIns="45016" rIns="45016" bIns="45016" anchor="ctr"/>
          <a:lstStyle>
            <a:lvl1pPr algn="r" defTabSz="450166">
              <a:defRPr sz="800">
                <a:solidFill>
                  <a:srgbClr val="888888"/>
                </a:solidFill>
                <a:latin typeface="Gadugi"/>
                <a:ea typeface="Gadugi"/>
                <a:cs typeface="Gadugi"/>
                <a:sym typeface="Gadug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スライド">
    <p:spTree>
      <p:nvGrpSpPr>
        <p:cNvPr id="1" name=""/>
        <p:cNvGrpSpPr/>
        <p:nvPr/>
      </p:nvGrpSpPr>
      <p:grpSpPr>
        <a:xfrm>
          <a:off x="0" y="0"/>
          <a:ext cx="0" cy="0"/>
          <a:chOff x="0" y="0"/>
          <a:chExt cx="0" cy="0"/>
        </a:xfrm>
      </p:grpSpPr>
      <p:sp>
        <p:nvSpPr>
          <p:cNvPr id="522" name="タイトルテキスト"/>
          <p:cNvSpPr txBox="1"/>
          <p:nvPr>
            <p:ph type="title"/>
          </p:nvPr>
        </p:nvSpPr>
        <p:spPr>
          <a:xfrm>
            <a:off x="975359" y="1596249"/>
            <a:ext cx="11054082" cy="3395699"/>
          </a:xfrm>
          <a:prstGeom prst="rect">
            <a:avLst/>
          </a:prstGeom>
        </p:spPr>
        <p:txBody>
          <a:bodyPr lIns="65023" tIns="65023" rIns="65023" bIns="65023" anchor="b"/>
          <a:lstStyle>
            <a:lvl1pPr defTabSz="1300480">
              <a:lnSpc>
                <a:spcPct val="90000"/>
              </a:lnSpc>
              <a:defRPr sz="8400">
                <a:latin typeface="Helvetica"/>
                <a:ea typeface="Helvetica"/>
                <a:cs typeface="Helvetica"/>
                <a:sym typeface="Helvetica"/>
              </a:defRPr>
            </a:lvl1pPr>
          </a:lstStyle>
          <a:p>
            <a:pPr/>
            <a:r>
              <a:t>タイトルテキスト</a:t>
            </a:r>
          </a:p>
        </p:txBody>
      </p:sp>
      <p:sp>
        <p:nvSpPr>
          <p:cNvPr id="523" name="本文レベル1…"/>
          <p:cNvSpPr txBox="1"/>
          <p:nvPr>
            <p:ph type="body" sz="quarter" idx="1"/>
          </p:nvPr>
        </p:nvSpPr>
        <p:spPr>
          <a:xfrm>
            <a:off x="1625599" y="5122898"/>
            <a:ext cx="9753601" cy="2354862"/>
          </a:xfrm>
          <a:prstGeom prst="rect">
            <a:avLst/>
          </a:prstGeom>
        </p:spPr>
        <p:txBody>
          <a:bodyPr lIns="65023" tIns="65023" rIns="65023" bIns="65023" anchor="t"/>
          <a:lstStyle>
            <a:lvl1pPr marL="0" indent="0" algn="ctr" defTabSz="1300480">
              <a:lnSpc>
                <a:spcPct val="90000"/>
              </a:lnSpc>
              <a:spcBef>
                <a:spcPts val="1400"/>
              </a:spcBef>
              <a:buSzTx/>
              <a:buNone/>
              <a:defRPr sz="3400">
                <a:latin typeface="Helvetica"/>
                <a:ea typeface="Helvetica"/>
                <a:cs typeface="Helvetica"/>
                <a:sym typeface="Helvetica"/>
              </a:defRPr>
            </a:lvl1pPr>
            <a:lvl2pPr marL="0" indent="457200" algn="ctr" defTabSz="1300480">
              <a:lnSpc>
                <a:spcPct val="90000"/>
              </a:lnSpc>
              <a:spcBef>
                <a:spcPts val="1400"/>
              </a:spcBef>
              <a:buSzTx/>
              <a:buNone/>
              <a:defRPr sz="3400">
                <a:latin typeface="Helvetica"/>
                <a:ea typeface="Helvetica"/>
                <a:cs typeface="Helvetica"/>
                <a:sym typeface="Helvetica"/>
              </a:defRPr>
            </a:lvl2pPr>
            <a:lvl3pPr marL="0" indent="914400" algn="ctr" defTabSz="1300480">
              <a:lnSpc>
                <a:spcPct val="90000"/>
              </a:lnSpc>
              <a:spcBef>
                <a:spcPts val="1400"/>
              </a:spcBef>
              <a:buSzTx/>
              <a:buNone/>
              <a:defRPr sz="3400">
                <a:latin typeface="Helvetica"/>
                <a:ea typeface="Helvetica"/>
                <a:cs typeface="Helvetica"/>
                <a:sym typeface="Helvetica"/>
              </a:defRPr>
            </a:lvl3pPr>
            <a:lvl4pPr marL="0" indent="1371600" algn="ctr" defTabSz="1300480">
              <a:lnSpc>
                <a:spcPct val="90000"/>
              </a:lnSpc>
              <a:spcBef>
                <a:spcPts val="1400"/>
              </a:spcBef>
              <a:buSzTx/>
              <a:buNone/>
              <a:defRPr sz="3400">
                <a:latin typeface="Helvetica"/>
                <a:ea typeface="Helvetica"/>
                <a:cs typeface="Helvetica"/>
                <a:sym typeface="Helvetica"/>
              </a:defRPr>
            </a:lvl4pPr>
            <a:lvl5pPr marL="0" indent="1828800" algn="ctr" defTabSz="1300480">
              <a:lnSpc>
                <a:spcPct val="90000"/>
              </a:lnSpc>
              <a:spcBef>
                <a:spcPts val="1400"/>
              </a:spcBef>
              <a:buSzTx/>
              <a:buNone/>
              <a:defRPr sz="3400">
                <a:latin typeface="Helvetica"/>
                <a:ea typeface="Helvetica"/>
                <a:cs typeface="Helvetica"/>
                <a:sym typeface="Helvetica"/>
              </a:defRPr>
            </a:lvl5pPr>
          </a:lstStyle>
          <a:p>
            <a:pPr/>
            <a:r>
              <a:t>本文レベル1</a:t>
            </a:r>
          </a:p>
          <a:p>
            <a:pPr lvl="1"/>
            <a:r>
              <a:t>本文レベル2</a:t>
            </a:r>
          </a:p>
          <a:p>
            <a:pPr lvl="2"/>
            <a:r>
              <a:t>本文レベル3</a:t>
            </a:r>
          </a:p>
          <a:p>
            <a:pPr lvl="3"/>
            <a:r>
              <a:t>本文レベル4</a:t>
            </a:r>
          </a:p>
          <a:p>
            <a:pPr lvl="4"/>
            <a:r>
              <a:t>本文レベル5</a:t>
            </a:r>
          </a:p>
        </p:txBody>
      </p:sp>
      <p:sp>
        <p:nvSpPr>
          <p:cNvPr id="524" name="スライド番号"/>
          <p:cNvSpPr txBox="1"/>
          <p:nvPr>
            <p:ph type="sldNum" sz="quarter" idx="2"/>
          </p:nvPr>
        </p:nvSpPr>
        <p:spPr>
          <a:xfrm>
            <a:off x="11741952" y="9114114"/>
            <a:ext cx="368769" cy="371349"/>
          </a:xfrm>
          <a:prstGeom prst="rect">
            <a:avLst/>
          </a:prstGeom>
        </p:spPr>
        <p:txBody>
          <a:bodyPr lIns="65023" tIns="65023" rIns="65023" bIns="65023" anchor="ctr"/>
          <a:lstStyle>
            <a:lvl1pPr algn="r" defTabSz="650240">
              <a:defRPr sz="16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531" name="タイトルテキスト"/>
          <p:cNvSpPr txBox="1"/>
          <p:nvPr>
            <p:ph type="title"/>
          </p:nvPr>
        </p:nvSpPr>
        <p:spPr>
          <a:xfrm>
            <a:off x="3347720" y="519291"/>
            <a:ext cx="6309361" cy="1885246"/>
          </a:xfrm>
          <a:prstGeom prst="rect">
            <a:avLst/>
          </a:prstGeom>
        </p:spPr>
        <p:txBody>
          <a:bodyPr lIns="48767" tIns="48767" rIns="48767" bIns="48767"/>
          <a:lstStyle>
            <a:lvl1pPr algn="l" defTabSz="731519">
              <a:lnSpc>
                <a:spcPct val="90000"/>
              </a:lnSpc>
              <a:defRPr sz="3400">
                <a:latin typeface="Helvetica"/>
                <a:ea typeface="Helvetica"/>
                <a:cs typeface="Helvetica"/>
                <a:sym typeface="Helvetica"/>
              </a:defRPr>
            </a:lvl1pPr>
          </a:lstStyle>
          <a:p>
            <a:pPr/>
            <a:r>
              <a:t>タイトルテキスト</a:t>
            </a:r>
          </a:p>
        </p:txBody>
      </p:sp>
      <p:sp>
        <p:nvSpPr>
          <p:cNvPr id="532" name="本文レベル1…"/>
          <p:cNvSpPr txBox="1"/>
          <p:nvPr>
            <p:ph type="body" sz="half" idx="1"/>
          </p:nvPr>
        </p:nvSpPr>
        <p:spPr>
          <a:xfrm>
            <a:off x="3347720" y="2596444"/>
            <a:ext cx="6309361" cy="6188571"/>
          </a:xfrm>
          <a:prstGeom prst="rect">
            <a:avLst/>
          </a:prstGeom>
        </p:spPr>
        <p:txBody>
          <a:bodyPr lIns="48767" tIns="48767" rIns="48767" bIns="48767" anchor="t"/>
          <a:lstStyle>
            <a:lvl1pPr marL="179614" indent="-179614" defTabSz="731519">
              <a:lnSpc>
                <a:spcPct val="90000"/>
              </a:lnSpc>
              <a:spcBef>
                <a:spcPts val="700"/>
              </a:spcBef>
              <a:buSzPct val="100000"/>
              <a:buFont typeface="Arial"/>
              <a:defRPr sz="2200">
                <a:latin typeface="Helvetica"/>
                <a:ea typeface="Helvetica"/>
                <a:cs typeface="Helvetica"/>
                <a:sym typeface="Helvetica"/>
              </a:defRPr>
            </a:lvl1pPr>
            <a:lvl2pPr marL="552450" indent="-209550" defTabSz="731519">
              <a:lnSpc>
                <a:spcPct val="90000"/>
              </a:lnSpc>
              <a:spcBef>
                <a:spcPts val="700"/>
              </a:spcBef>
              <a:buSzPct val="100000"/>
              <a:buFont typeface="Arial"/>
              <a:defRPr sz="2200">
                <a:latin typeface="Helvetica"/>
                <a:ea typeface="Helvetica"/>
                <a:cs typeface="Helvetica"/>
                <a:sym typeface="Helvetica"/>
              </a:defRPr>
            </a:lvl2pPr>
            <a:lvl3pPr marL="937260" indent="-251460" defTabSz="731519">
              <a:lnSpc>
                <a:spcPct val="90000"/>
              </a:lnSpc>
              <a:spcBef>
                <a:spcPts val="700"/>
              </a:spcBef>
              <a:buSzPct val="100000"/>
              <a:buFont typeface="Arial"/>
              <a:defRPr sz="2200">
                <a:latin typeface="Helvetica"/>
                <a:ea typeface="Helvetica"/>
                <a:cs typeface="Helvetica"/>
                <a:sym typeface="Helvetica"/>
              </a:defRPr>
            </a:lvl3pPr>
            <a:lvl4pPr marL="1318846" indent="-290146" defTabSz="731519">
              <a:lnSpc>
                <a:spcPct val="90000"/>
              </a:lnSpc>
              <a:spcBef>
                <a:spcPts val="700"/>
              </a:spcBef>
              <a:buSzPct val="100000"/>
              <a:buFont typeface="Arial"/>
              <a:defRPr sz="2200">
                <a:latin typeface="Helvetica"/>
                <a:ea typeface="Helvetica"/>
                <a:cs typeface="Helvetica"/>
                <a:sym typeface="Helvetica"/>
              </a:defRPr>
            </a:lvl4pPr>
            <a:lvl5pPr marL="1661746" indent="-290146" defTabSz="731519">
              <a:lnSpc>
                <a:spcPct val="90000"/>
              </a:lnSpc>
              <a:spcBef>
                <a:spcPts val="700"/>
              </a:spcBef>
              <a:buSzPct val="100000"/>
              <a:buFont typeface="Arial"/>
              <a:defRPr sz="2200">
                <a:latin typeface="Helvetica"/>
                <a:ea typeface="Helvetica"/>
                <a:cs typeface="Helvetica"/>
                <a:sym typeface="Helvetica"/>
              </a:defRPr>
            </a:lvl5pPr>
          </a:lstStyle>
          <a:p>
            <a:pPr/>
            <a:r>
              <a:t>本文レベル1</a:t>
            </a:r>
          </a:p>
          <a:p>
            <a:pPr lvl="1"/>
            <a:r>
              <a:t>本文レベル2</a:t>
            </a:r>
          </a:p>
          <a:p>
            <a:pPr lvl="2"/>
            <a:r>
              <a:t>本文レベル3</a:t>
            </a:r>
          </a:p>
          <a:p>
            <a:pPr lvl="3"/>
            <a:r>
              <a:t>本文レベル4</a:t>
            </a:r>
          </a:p>
          <a:p>
            <a:pPr lvl="4"/>
            <a:r>
              <a:t>本文レベル5</a:t>
            </a:r>
          </a:p>
        </p:txBody>
      </p:sp>
      <p:sp>
        <p:nvSpPr>
          <p:cNvPr id="533" name="スライド番号"/>
          <p:cNvSpPr txBox="1"/>
          <p:nvPr>
            <p:ph type="sldNum" sz="quarter" idx="2"/>
          </p:nvPr>
        </p:nvSpPr>
        <p:spPr>
          <a:xfrm>
            <a:off x="9419707" y="9181171"/>
            <a:ext cx="237374" cy="237237"/>
          </a:xfrm>
          <a:prstGeom prst="rect">
            <a:avLst/>
          </a:prstGeom>
        </p:spPr>
        <p:txBody>
          <a:bodyPr lIns="48767" tIns="48767" rIns="48767" bIns="48767" anchor="ctr"/>
          <a:lstStyle>
            <a:lvl1pPr algn="r" defTabSz="487680">
              <a:defRPr sz="9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スライド">
    <p:spTree>
      <p:nvGrpSpPr>
        <p:cNvPr id="1" name=""/>
        <p:cNvGrpSpPr/>
        <p:nvPr/>
      </p:nvGrpSpPr>
      <p:grpSpPr>
        <a:xfrm>
          <a:off x="0" y="0"/>
          <a:ext cx="0" cy="0"/>
          <a:chOff x="0" y="0"/>
          <a:chExt cx="0" cy="0"/>
        </a:xfrm>
      </p:grpSpPr>
      <p:sp>
        <p:nvSpPr>
          <p:cNvPr id="540" name="タイトルテキスト"/>
          <p:cNvSpPr txBox="1"/>
          <p:nvPr>
            <p:ph type="title"/>
          </p:nvPr>
        </p:nvSpPr>
        <p:spPr>
          <a:xfrm>
            <a:off x="975359" y="1848599"/>
            <a:ext cx="11054082" cy="3134491"/>
          </a:xfrm>
          <a:prstGeom prst="rect">
            <a:avLst/>
          </a:prstGeom>
        </p:spPr>
        <p:txBody>
          <a:bodyPr lIns="60022" tIns="60022" rIns="60022" bIns="60022" anchor="b"/>
          <a:lstStyle>
            <a:lvl1pPr defTabSz="1300480">
              <a:lnSpc>
                <a:spcPct val="90000"/>
              </a:lnSpc>
              <a:defRPr sz="8400">
                <a:latin typeface="Helvetica"/>
                <a:ea typeface="Helvetica"/>
                <a:cs typeface="Helvetica"/>
                <a:sym typeface="Helvetica"/>
              </a:defRPr>
            </a:lvl1pPr>
          </a:lstStyle>
          <a:p>
            <a:pPr/>
            <a:r>
              <a:t>タイトルテキスト</a:t>
            </a:r>
          </a:p>
        </p:txBody>
      </p:sp>
      <p:sp>
        <p:nvSpPr>
          <p:cNvPr id="541" name="本文レベル1…"/>
          <p:cNvSpPr txBox="1"/>
          <p:nvPr>
            <p:ph type="body" sz="quarter" idx="1"/>
          </p:nvPr>
        </p:nvSpPr>
        <p:spPr>
          <a:xfrm>
            <a:off x="1625599" y="5103967"/>
            <a:ext cx="9753601" cy="2173719"/>
          </a:xfrm>
          <a:prstGeom prst="rect">
            <a:avLst/>
          </a:prstGeom>
        </p:spPr>
        <p:txBody>
          <a:bodyPr lIns="60022" tIns="60022" rIns="60022" bIns="60022" anchor="t"/>
          <a:lstStyle>
            <a:lvl1pPr marL="0" indent="0" algn="ctr" defTabSz="1300480">
              <a:lnSpc>
                <a:spcPct val="90000"/>
              </a:lnSpc>
              <a:spcBef>
                <a:spcPts val="1400"/>
              </a:spcBef>
              <a:buSzTx/>
              <a:buNone/>
              <a:defRPr sz="3400">
                <a:latin typeface="Helvetica"/>
                <a:ea typeface="Helvetica"/>
                <a:cs typeface="Helvetica"/>
                <a:sym typeface="Helvetica"/>
              </a:defRPr>
            </a:lvl1pPr>
            <a:lvl2pPr marL="0" indent="457200" algn="ctr" defTabSz="1300480">
              <a:lnSpc>
                <a:spcPct val="90000"/>
              </a:lnSpc>
              <a:spcBef>
                <a:spcPts val="1400"/>
              </a:spcBef>
              <a:buSzTx/>
              <a:buNone/>
              <a:defRPr sz="3400">
                <a:latin typeface="Helvetica"/>
                <a:ea typeface="Helvetica"/>
                <a:cs typeface="Helvetica"/>
                <a:sym typeface="Helvetica"/>
              </a:defRPr>
            </a:lvl2pPr>
            <a:lvl3pPr marL="0" indent="914400" algn="ctr" defTabSz="1300480">
              <a:lnSpc>
                <a:spcPct val="90000"/>
              </a:lnSpc>
              <a:spcBef>
                <a:spcPts val="1400"/>
              </a:spcBef>
              <a:buSzTx/>
              <a:buNone/>
              <a:defRPr sz="3400">
                <a:latin typeface="Helvetica"/>
                <a:ea typeface="Helvetica"/>
                <a:cs typeface="Helvetica"/>
                <a:sym typeface="Helvetica"/>
              </a:defRPr>
            </a:lvl3pPr>
            <a:lvl4pPr marL="0" indent="1371600" algn="ctr" defTabSz="1300480">
              <a:lnSpc>
                <a:spcPct val="90000"/>
              </a:lnSpc>
              <a:spcBef>
                <a:spcPts val="1400"/>
              </a:spcBef>
              <a:buSzTx/>
              <a:buNone/>
              <a:defRPr sz="3400">
                <a:latin typeface="Helvetica"/>
                <a:ea typeface="Helvetica"/>
                <a:cs typeface="Helvetica"/>
                <a:sym typeface="Helvetica"/>
              </a:defRPr>
            </a:lvl4pPr>
            <a:lvl5pPr marL="0" indent="1828800" algn="ctr" defTabSz="1300480">
              <a:lnSpc>
                <a:spcPct val="90000"/>
              </a:lnSpc>
              <a:spcBef>
                <a:spcPts val="1400"/>
              </a:spcBef>
              <a:buSzTx/>
              <a:buNone/>
              <a:defRPr sz="3400">
                <a:latin typeface="Helvetica"/>
                <a:ea typeface="Helvetica"/>
                <a:cs typeface="Helvetica"/>
                <a:sym typeface="Helvetica"/>
              </a:defRPr>
            </a:lvl5pPr>
          </a:lstStyle>
          <a:p>
            <a:pPr/>
            <a:r>
              <a:t>本文レベル1</a:t>
            </a:r>
          </a:p>
          <a:p>
            <a:pPr lvl="1"/>
            <a:r>
              <a:t>本文レベル2</a:t>
            </a:r>
          </a:p>
          <a:p>
            <a:pPr lvl="2"/>
            <a:r>
              <a:t>本文レベル3</a:t>
            </a:r>
          </a:p>
          <a:p>
            <a:pPr lvl="3"/>
            <a:r>
              <a:t>本文レベル4</a:t>
            </a:r>
          </a:p>
          <a:p>
            <a:pPr lvl="4"/>
            <a:r>
              <a:t>本文レベル5</a:t>
            </a:r>
          </a:p>
        </p:txBody>
      </p:sp>
      <p:sp>
        <p:nvSpPr>
          <p:cNvPr id="542" name="スライド番号"/>
          <p:cNvSpPr txBox="1"/>
          <p:nvPr>
            <p:ph type="sldNum" sz="quarter" idx="2"/>
          </p:nvPr>
        </p:nvSpPr>
        <p:spPr>
          <a:xfrm>
            <a:off x="11751956" y="8778887"/>
            <a:ext cx="358766" cy="361345"/>
          </a:xfrm>
          <a:prstGeom prst="rect">
            <a:avLst/>
          </a:prstGeom>
        </p:spPr>
        <p:txBody>
          <a:bodyPr lIns="60022" tIns="60022" rIns="60022" bIns="60022" anchor="ctr"/>
          <a:lstStyle>
            <a:lvl1pPr algn="r" defTabSz="1300480">
              <a:defRPr sz="16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56" name="タイトルテキスト"/>
          <p:cNvSpPr txBox="1"/>
          <p:nvPr>
            <p:ph type="title"/>
          </p:nvPr>
        </p:nvSpPr>
        <p:spPr>
          <a:prstGeom prst="rect">
            <a:avLst/>
          </a:prstGeom>
        </p:spPr>
        <p:txBody>
          <a:bodyPr/>
          <a:lstStyle/>
          <a:p>
            <a:pPr/>
            <a:r>
              <a:t>タイトルテキスト</a:t>
            </a:r>
          </a:p>
        </p:txBody>
      </p:sp>
      <p:sp>
        <p:nvSpPr>
          <p:cNvPr id="57" name="本文レベル1…"/>
          <p:cNvSpPr txBox="1"/>
          <p:nvPr>
            <p:ph type="body" idx="1"/>
          </p:nvPr>
        </p:nvSpPr>
        <p:spPr>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5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549" name="タイトルテキスト"/>
          <p:cNvSpPr txBox="1"/>
          <p:nvPr>
            <p:ph type="title"/>
          </p:nvPr>
        </p:nvSpPr>
        <p:spPr>
          <a:xfrm>
            <a:off x="650239" y="390596"/>
            <a:ext cx="11704322" cy="1625601"/>
          </a:xfrm>
          <a:prstGeom prst="rect">
            <a:avLst/>
          </a:prstGeom>
        </p:spPr>
        <p:txBody>
          <a:bodyPr lIns="65023" tIns="65023" rIns="65023" bIns="65023"/>
          <a:lstStyle>
            <a:lvl1pPr defTabSz="1300480">
              <a:defRPr sz="6200">
                <a:latin typeface="Helvetica"/>
                <a:ea typeface="Helvetica"/>
                <a:cs typeface="Helvetica"/>
                <a:sym typeface="Helvetica"/>
              </a:defRPr>
            </a:lvl1pPr>
          </a:lstStyle>
          <a:p>
            <a:pPr/>
            <a:r>
              <a:t>タイトルテキスト</a:t>
            </a:r>
          </a:p>
        </p:txBody>
      </p:sp>
      <p:sp>
        <p:nvSpPr>
          <p:cNvPr id="550" name="本文レベル1…"/>
          <p:cNvSpPr txBox="1"/>
          <p:nvPr>
            <p:ph type="body" idx="1"/>
          </p:nvPr>
        </p:nvSpPr>
        <p:spPr>
          <a:xfrm>
            <a:off x="650239" y="2275842"/>
            <a:ext cx="11704322" cy="6436927"/>
          </a:xfrm>
          <a:prstGeom prst="rect">
            <a:avLst/>
          </a:prstGeom>
        </p:spPr>
        <p:txBody>
          <a:bodyPr lIns="65023" tIns="65023" rIns="65023" bIns="65023" anchor="t"/>
          <a:lstStyle>
            <a:lvl1pPr marL="471487" indent="-471487" defTabSz="1300480">
              <a:spcBef>
                <a:spcPts val="1000"/>
              </a:spcBef>
              <a:buSzPct val="100000"/>
              <a:buFont typeface="Arial"/>
              <a:defRPr sz="4400">
                <a:latin typeface="Helvetica"/>
                <a:ea typeface="Helvetica"/>
                <a:cs typeface="Helvetica"/>
                <a:sym typeface="Helvetica"/>
              </a:defRPr>
            </a:lvl1pPr>
            <a:lvl2pPr marL="906235" indent="-449035" defTabSz="1300480">
              <a:spcBef>
                <a:spcPts val="1000"/>
              </a:spcBef>
              <a:buSzPct val="100000"/>
              <a:buFont typeface="Arial"/>
              <a:buChar char="–"/>
              <a:defRPr sz="4400">
                <a:latin typeface="Helvetica"/>
                <a:ea typeface="Helvetica"/>
                <a:cs typeface="Helvetica"/>
                <a:sym typeface="Helvetica"/>
              </a:defRPr>
            </a:lvl2pPr>
            <a:lvl3pPr indent="-419100" defTabSz="1300480">
              <a:spcBef>
                <a:spcPts val="1000"/>
              </a:spcBef>
              <a:buSzPct val="100000"/>
              <a:buFont typeface="Arial"/>
              <a:defRPr sz="4400">
                <a:latin typeface="Helvetica"/>
                <a:ea typeface="Helvetica"/>
                <a:cs typeface="Helvetica"/>
                <a:sym typeface="Helvetica"/>
              </a:defRPr>
            </a:lvl3pPr>
            <a:lvl4pPr marL="1874520" indent="-502920" defTabSz="1300480">
              <a:spcBef>
                <a:spcPts val="1000"/>
              </a:spcBef>
              <a:buSzPct val="100000"/>
              <a:buFont typeface="Arial"/>
              <a:buChar char="–"/>
              <a:defRPr sz="4400">
                <a:latin typeface="Helvetica"/>
                <a:ea typeface="Helvetica"/>
                <a:cs typeface="Helvetica"/>
                <a:sym typeface="Helvetica"/>
              </a:defRPr>
            </a:lvl4pPr>
            <a:lvl5pPr marL="2331720" indent="-502920" defTabSz="1300480">
              <a:spcBef>
                <a:spcPts val="1000"/>
              </a:spcBef>
              <a:buSzPct val="100000"/>
              <a:buFont typeface="Arial"/>
              <a:buChar char="»"/>
              <a:defRPr sz="4400">
                <a:latin typeface="Helvetica"/>
                <a:ea typeface="Helvetica"/>
                <a:cs typeface="Helvetica"/>
                <a:sym typeface="Helvetica"/>
              </a:defRPr>
            </a:lvl5pPr>
          </a:lstStyle>
          <a:p>
            <a:pPr/>
            <a:r>
              <a:t>本文レベル1</a:t>
            </a:r>
          </a:p>
          <a:p>
            <a:pPr lvl="1"/>
            <a:r>
              <a:t>本文レベル2</a:t>
            </a:r>
          </a:p>
          <a:p>
            <a:pPr lvl="2"/>
            <a:r>
              <a:t>本文レベル3</a:t>
            </a:r>
          </a:p>
          <a:p>
            <a:pPr lvl="3"/>
            <a:r>
              <a:t>本文レベル4</a:t>
            </a:r>
          </a:p>
          <a:p>
            <a:pPr lvl="4"/>
            <a:r>
              <a:t>本文レベル5</a:t>
            </a:r>
          </a:p>
        </p:txBody>
      </p:sp>
      <p:sp>
        <p:nvSpPr>
          <p:cNvPr id="551" name="スライド番号"/>
          <p:cNvSpPr txBox="1"/>
          <p:nvPr>
            <p:ph type="sldNum" sz="quarter" idx="2"/>
          </p:nvPr>
        </p:nvSpPr>
        <p:spPr>
          <a:xfrm>
            <a:off x="11985791" y="9114114"/>
            <a:ext cx="368769" cy="371349"/>
          </a:xfrm>
          <a:prstGeom prst="rect">
            <a:avLst/>
          </a:prstGeom>
        </p:spPr>
        <p:txBody>
          <a:bodyPr lIns="65023" tIns="65023" rIns="65023" bIns="65023" anchor="ctr"/>
          <a:lstStyle>
            <a:lvl1pPr algn="r" defTabSz="1300480">
              <a:defRPr sz="1600">
                <a:solidFill>
                  <a:srgbClr val="888888"/>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8" name="タイトルテキスト"/>
          <p:cNvSpPr txBox="1"/>
          <p:nvPr>
            <p:ph type="title"/>
          </p:nvPr>
        </p:nvSpPr>
        <p:spPr>
          <a:xfrm>
            <a:off x="1267968" y="211328"/>
            <a:ext cx="10468865" cy="2535937"/>
          </a:xfrm>
          <a:prstGeom prst="rect">
            <a:avLst/>
          </a:prstGeom>
        </p:spPr>
        <p:txBody>
          <a:bodyPr lIns="0" tIns="0" rIns="0" bIns="0">
            <a:noAutofit/>
          </a:bodyPr>
          <a:lstStyle>
            <a:lvl1pPr defTabSz="455168">
              <a:defRPr sz="7000">
                <a:solidFill>
                  <a:srgbClr val="FFFFFF"/>
                </a:solidFill>
                <a:effectLst>
                  <a:outerShdw sx="100000" sy="100000" kx="0" ky="0" algn="b" rotWithShape="0" blurRad="127000" dist="76200" dir="2700000">
                    <a:srgbClr val="000000">
                      <a:alpha val="75000"/>
                    </a:srgbClr>
                  </a:outerShdw>
                </a:effectLst>
                <a:latin typeface="Chalkboard"/>
                <a:ea typeface="Chalkboard"/>
                <a:cs typeface="Chalkboard"/>
                <a:sym typeface="Chalkboard"/>
              </a:defRPr>
            </a:lvl1pPr>
          </a:lstStyle>
          <a:p>
            <a:pPr/>
            <a:r>
              <a:t>タイトルテキスト</a:t>
            </a:r>
          </a:p>
        </p:txBody>
      </p:sp>
      <p:sp>
        <p:nvSpPr>
          <p:cNvPr id="559" name="本文レベル1…"/>
          <p:cNvSpPr txBox="1"/>
          <p:nvPr>
            <p:ph type="body" idx="1"/>
          </p:nvPr>
        </p:nvSpPr>
        <p:spPr>
          <a:xfrm>
            <a:off x="1267968" y="2942336"/>
            <a:ext cx="10468865" cy="5738369"/>
          </a:xfrm>
          <a:prstGeom prst="rect">
            <a:avLst/>
          </a:prstGeom>
        </p:spPr>
        <p:txBody>
          <a:bodyPr lIns="65023" tIns="65023" rIns="65023" bIns="65023">
            <a:noAutofit/>
          </a:bodyPr>
          <a:lstStyle>
            <a:lvl1pPr marL="768553" indent="-412953" defTabSz="455168">
              <a:spcBef>
                <a:spcPts val="2900"/>
              </a:spcBef>
              <a:buSzPct val="43000"/>
              <a:buBlip>
                <a:blip r:embed="rId3"/>
              </a:buBlip>
              <a:defRPr sz="3400">
                <a:solidFill>
                  <a:srgbClr val="FFFFFF"/>
                </a:solidFill>
                <a:effectLst>
                  <a:outerShdw sx="100000" sy="100000" kx="0" ky="0" algn="b" rotWithShape="0" blurRad="127000" dist="76200" dir="2700000">
                    <a:srgbClr val="000000">
                      <a:alpha val="75000"/>
                    </a:srgbClr>
                  </a:outerShdw>
                </a:effectLst>
                <a:latin typeface="Chalkboard"/>
                <a:ea typeface="Chalkboard"/>
                <a:cs typeface="Chalkboard"/>
                <a:sym typeface="Chalkboard"/>
              </a:defRPr>
            </a:lvl1pPr>
            <a:lvl2pPr marL="1200353" indent="-412953" defTabSz="455168">
              <a:spcBef>
                <a:spcPts val="2900"/>
              </a:spcBef>
              <a:buSzPct val="43000"/>
              <a:buBlip>
                <a:blip r:embed="rId3"/>
              </a:buBlip>
              <a:defRPr sz="3400">
                <a:solidFill>
                  <a:srgbClr val="FFFFFF"/>
                </a:solidFill>
                <a:effectLst>
                  <a:outerShdw sx="100000" sy="100000" kx="0" ky="0" algn="b" rotWithShape="0" blurRad="127000" dist="76200" dir="2700000">
                    <a:srgbClr val="000000">
                      <a:alpha val="75000"/>
                    </a:srgbClr>
                  </a:outerShdw>
                </a:effectLst>
                <a:latin typeface="Chalkboard"/>
                <a:ea typeface="Chalkboard"/>
                <a:cs typeface="Chalkboard"/>
                <a:sym typeface="Chalkboard"/>
              </a:defRPr>
            </a:lvl2pPr>
            <a:lvl3pPr marL="1619453" indent="-412953" defTabSz="455168">
              <a:spcBef>
                <a:spcPts val="2900"/>
              </a:spcBef>
              <a:buSzPct val="43000"/>
              <a:buBlip>
                <a:blip r:embed="rId3"/>
              </a:buBlip>
              <a:defRPr sz="3400">
                <a:solidFill>
                  <a:srgbClr val="FFFFFF"/>
                </a:solidFill>
                <a:effectLst>
                  <a:outerShdw sx="100000" sy="100000" kx="0" ky="0" algn="b" rotWithShape="0" blurRad="127000" dist="76200" dir="2700000">
                    <a:srgbClr val="000000">
                      <a:alpha val="75000"/>
                    </a:srgbClr>
                  </a:outerShdw>
                </a:effectLst>
                <a:latin typeface="Chalkboard"/>
                <a:ea typeface="Chalkboard"/>
                <a:cs typeface="Chalkboard"/>
                <a:sym typeface="Chalkboard"/>
              </a:defRPr>
            </a:lvl3pPr>
            <a:lvl4pPr marL="2063953" indent="-412953" defTabSz="455168">
              <a:spcBef>
                <a:spcPts val="2900"/>
              </a:spcBef>
              <a:buSzPct val="43000"/>
              <a:buBlip>
                <a:blip r:embed="rId3"/>
              </a:buBlip>
              <a:defRPr sz="3400">
                <a:solidFill>
                  <a:srgbClr val="FFFFFF"/>
                </a:solidFill>
                <a:effectLst>
                  <a:outerShdw sx="100000" sy="100000" kx="0" ky="0" algn="b" rotWithShape="0" blurRad="127000" dist="76200" dir="2700000">
                    <a:srgbClr val="000000">
                      <a:alpha val="75000"/>
                    </a:srgbClr>
                  </a:outerShdw>
                </a:effectLst>
                <a:latin typeface="Chalkboard"/>
                <a:ea typeface="Chalkboard"/>
                <a:cs typeface="Chalkboard"/>
                <a:sym typeface="Chalkboard"/>
              </a:defRPr>
            </a:lvl4pPr>
            <a:lvl5pPr marL="2521153" indent="-412953" defTabSz="455168">
              <a:spcBef>
                <a:spcPts val="2900"/>
              </a:spcBef>
              <a:buSzPct val="43000"/>
              <a:buBlip>
                <a:blip r:embed="rId3"/>
              </a:buBlip>
              <a:defRPr sz="3400">
                <a:solidFill>
                  <a:srgbClr val="FFFFFF"/>
                </a:solidFill>
                <a:effectLst>
                  <a:outerShdw sx="100000" sy="100000" kx="0" ky="0" algn="b" rotWithShape="0" blurRad="127000" dist="76200" dir="2700000">
                    <a:srgbClr val="000000">
                      <a:alpha val="75000"/>
                    </a:srgbClr>
                  </a:outerShdw>
                </a:effectLst>
                <a:latin typeface="Chalkboard"/>
                <a:ea typeface="Chalkboard"/>
                <a:cs typeface="Chalkboard"/>
                <a:sym typeface="Chalkboard"/>
              </a:defRPr>
            </a:lvl5pPr>
          </a:lstStyle>
          <a:p>
            <a:pPr/>
            <a:r>
              <a:t>本文レベル1</a:t>
            </a:r>
          </a:p>
          <a:p>
            <a:pPr lvl="1"/>
            <a:r>
              <a:t>本文レベル2</a:t>
            </a:r>
          </a:p>
          <a:p>
            <a:pPr lvl="2"/>
            <a:r>
              <a:t>本文レベル3</a:t>
            </a:r>
          </a:p>
          <a:p>
            <a:pPr lvl="3"/>
            <a:r>
              <a:t>本文レベル4</a:t>
            </a:r>
          </a:p>
          <a:p>
            <a:pPr lvl="4"/>
            <a:r>
              <a:t>本文レベル5</a:t>
            </a:r>
          </a:p>
        </p:txBody>
      </p:sp>
      <p:sp>
        <p:nvSpPr>
          <p:cNvPr id="560" name="スライド番号"/>
          <p:cNvSpPr txBox="1"/>
          <p:nvPr>
            <p:ph type="sldNum" sz="quarter" idx="2"/>
          </p:nvPr>
        </p:nvSpPr>
        <p:spPr>
          <a:xfrm>
            <a:off x="6336827" y="9282176"/>
            <a:ext cx="301312" cy="361542"/>
          </a:xfrm>
          <a:prstGeom prst="rect">
            <a:avLst/>
          </a:prstGeom>
        </p:spPr>
        <p:txBody>
          <a:bodyPr lIns="48767" tIns="48767" rIns="48767" bIns="48767"/>
          <a:lstStyle>
            <a:lvl1pPr defTabSz="455168">
              <a:defRPr sz="1600">
                <a:solidFill>
                  <a:srgbClr val="FFFFFF"/>
                </a:solidFill>
                <a:effectLst>
                  <a:outerShdw sx="100000" sy="100000" kx="0" ky="0" algn="b" rotWithShape="0" blurRad="127000" dist="76200" dir="2700000">
                    <a:srgbClr val="000000">
                      <a:alpha val="75000"/>
                    </a:srgbClr>
                  </a:outerShdw>
                </a:effectLst>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タイトルとコンテンツ">
    <p:spTree>
      <p:nvGrpSpPr>
        <p:cNvPr id="1" name=""/>
        <p:cNvGrpSpPr/>
        <p:nvPr/>
      </p:nvGrpSpPr>
      <p:grpSpPr>
        <a:xfrm>
          <a:off x="0" y="0"/>
          <a:ext cx="0" cy="0"/>
          <a:chOff x="0" y="0"/>
          <a:chExt cx="0" cy="0"/>
        </a:xfrm>
      </p:grpSpPr>
      <p:sp>
        <p:nvSpPr>
          <p:cNvPr id="567" name="スライド番号"/>
          <p:cNvSpPr txBox="1"/>
          <p:nvPr>
            <p:ph type="sldNum" sz="quarter" idx="2"/>
          </p:nvPr>
        </p:nvSpPr>
        <p:spPr>
          <a:xfrm>
            <a:off x="9320107" y="9136070"/>
            <a:ext cx="3034454" cy="327433"/>
          </a:xfrm>
          <a:prstGeom prst="rect">
            <a:avLst/>
          </a:prstGeom>
        </p:spPr>
        <p:txBody>
          <a:bodyPr wrap="square" lIns="65023" tIns="65023" rIns="65023" bIns="65023" anchor="ctr"/>
          <a:lstStyle>
            <a:lvl1pPr algn="r" defTabSz="914400">
              <a:defRPr sz="1400">
                <a:solidFill>
                  <a:srgbClr val="888888"/>
                </a:solidFill>
                <a:uFill>
                  <a:solidFill>
                    <a:srgbClr val="888888"/>
                  </a:solidFill>
                </a:uFill>
                <a:latin typeface="Arial"/>
                <a:ea typeface="Arial"/>
                <a:cs typeface="Arial"/>
                <a:sym typeface="Arial"/>
              </a:defRPr>
            </a:lvl1pPr>
          </a:lstStyle>
          <a:p>
            <a:pPr/>
            <a:fld id="{86CB4B4D-7CA3-9044-876B-883B54F8677D}" type="slidenum"/>
          </a:p>
        </p:txBody>
      </p:sp>
      <p:pic>
        <p:nvPicPr>
          <p:cNvPr id="568"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575" name="タイトルテキスト"/>
          <p:cNvSpPr txBox="1"/>
          <p:nvPr>
            <p:ph type="title"/>
          </p:nvPr>
        </p:nvSpPr>
        <p:spPr>
          <a:xfrm>
            <a:off x="1270000" y="2971800"/>
            <a:ext cx="10464801" cy="3810000"/>
          </a:xfrm>
          <a:prstGeom prst="rect">
            <a:avLst/>
          </a:prstGeom>
        </p:spPr>
        <p:txBody>
          <a:bodyPr>
            <a:noAutofit/>
          </a:bodyPr>
          <a:lstStyle>
            <a:lvl1pPr>
              <a:defRPr b="1" sz="7400">
                <a:latin typeface="+mj-lt"/>
                <a:ea typeface="+mj-ea"/>
                <a:cs typeface="+mj-cs"/>
                <a:sym typeface="Helvetica Neue"/>
              </a:defRPr>
            </a:lvl1pPr>
          </a:lstStyle>
          <a:p>
            <a:pPr/>
            <a:r>
              <a:t>タイトルテキスト</a:t>
            </a:r>
          </a:p>
        </p:txBody>
      </p:sp>
      <p:sp>
        <p:nvSpPr>
          <p:cNvPr id="576" name="スライド番号"/>
          <p:cNvSpPr txBox="1"/>
          <p:nvPr>
            <p:ph type="sldNum" sz="quarter" idx="2"/>
          </p:nvPr>
        </p:nvSpPr>
        <p:spPr>
          <a:xfrm>
            <a:off x="12386564" y="9258300"/>
            <a:ext cx="537973" cy="548133"/>
          </a:xfrm>
          <a:prstGeom prst="rect">
            <a:avLst/>
          </a:prstGeom>
        </p:spPr>
        <p:txBody>
          <a:bodyPr/>
          <a:lstStyle>
            <a:lvl1pPr>
              <a:defRPr sz="3000">
                <a:latin typeface="+mj-lt"/>
                <a:ea typeface="+mj-ea"/>
                <a:cs typeface="+mj-cs"/>
                <a:sym typeface="Helvetica Neue"/>
              </a:defRPr>
            </a:lvl1pPr>
          </a:lstStyle>
          <a:p>
            <a:pPr/>
            <a:fld id="{86CB4B4D-7CA3-9044-876B-883B54F8677D}" type="slidenum"/>
          </a:p>
        </p:txBody>
      </p:sp>
      <p:pic>
        <p:nvPicPr>
          <p:cNvPr id="577"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584" name="タイトルテキスト"/>
          <p:cNvSpPr txBox="1"/>
          <p:nvPr>
            <p:ph type="title"/>
          </p:nvPr>
        </p:nvSpPr>
        <p:spPr>
          <a:xfrm>
            <a:off x="215900" y="76200"/>
            <a:ext cx="12560301" cy="1054101"/>
          </a:xfrm>
          <a:prstGeom prst="rect">
            <a:avLst/>
          </a:prstGeom>
        </p:spPr>
        <p:txBody>
          <a:bodyPr>
            <a:noAutofit/>
          </a:bodyPr>
          <a:lstStyle>
            <a:lvl1pPr>
              <a:defRPr b="1" sz="64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r>
              <a:t>タイトルテキスト</a:t>
            </a:r>
          </a:p>
        </p:txBody>
      </p:sp>
      <p:sp>
        <p:nvSpPr>
          <p:cNvPr id="585" name="本文レベル1…"/>
          <p:cNvSpPr txBox="1"/>
          <p:nvPr>
            <p:ph type="body" idx="1"/>
          </p:nvPr>
        </p:nvSpPr>
        <p:spPr>
          <a:xfrm>
            <a:off x="596900" y="1397000"/>
            <a:ext cx="11811001" cy="7404101"/>
          </a:xfrm>
          <a:prstGeom prst="rect">
            <a:avLst/>
          </a:prstGeom>
        </p:spPr>
        <p:txBody>
          <a:bodyPr anchor="t">
            <a:noAutofit/>
          </a:bodyPr>
          <a:lstStyle>
            <a:lvl1pPr marL="817562" indent="-500062">
              <a:spcBef>
                <a:spcPts val="700"/>
              </a:spcBef>
              <a:buSzPct val="171000"/>
              <a:defRPr sz="28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vl2pPr marL="1262062" indent="-500062">
              <a:spcBef>
                <a:spcPts val="700"/>
              </a:spcBef>
              <a:buSzPct val="171000"/>
              <a:defRPr sz="28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2pPr>
            <a:lvl3pPr marL="1706562" indent="-500062">
              <a:spcBef>
                <a:spcPts val="700"/>
              </a:spcBef>
              <a:buSzPct val="171000"/>
              <a:defRPr sz="28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3pPr>
            <a:lvl4pPr marL="2151062" indent="-500062">
              <a:spcBef>
                <a:spcPts val="700"/>
              </a:spcBef>
              <a:buSzPct val="171000"/>
              <a:defRPr sz="28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4pPr>
            <a:lvl5pPr marL="2595562" indent="-500062">
              <a:spcBef>
                <a:spcPts val="700"/>
              </a:spcBef>
              <a:buSzPct val="171000"/>
              <a:defRPr sz="2800">
                <a:solidFill>
                  <a:srgbClr val="FFFFFF"/>
                </a:solidFill>
                <a:effectLst>
                  <a:outerShdw sx="100000" sy="100000" kx="0" ky="0" algn="b" rotWithShape="0" blurRad="127000" dist="76200" dir="2700000">
                    <a:srgbClr val="000000">
                      <a:alpha val="75000"/>
                    </a:srgbClr>
                  </a:outerShdw>
                </a:effectLst>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586" name="スライド番号"/>
          <p:cNvSpPr txBox="1"/>
          <p:nvPr>
            <p:ph type="sldNum" sz="quarter" idx="2"/>
          </p:nvPr>
        </p:nvSpPr>
        <p:spPr>
          <a:xfrm>
            <a:off x="6322085" y="9296400"/>
            <a:ext cx="347930" cy="279400"/>
          </a:xfrm>
          <a:prstGeom prst="rect">
            <a:avLst/>
          </a:prstGeom>
        </p:spPr>
        <p:txBody>
          <a:bodyPr/>
          <a:lstStyle>
            <a:lvl1pPr>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601" name="グループ"/>
          <p:cNvGrpSpPr/>
          <p:nvPr/>
        </p:nvGrpSpPr>
        <p:grpSpPr>
          <a:xfrm>
            <a:off x="-1" y="-1"/>
            <a:ext cx="13000286" cy="9742313"/>
            <a:chOff x="0" y="0"/>
            <a:chExt cx="13000284" cy="9742311"/>
          </a:xfrm>
        </p:grpSpPr>
        <p:grpSp>
          <p:nvGrpSpPr>
            <p:cNvPr id="598" name="グループ"/>
            <p:cNvGrpSpPr/>
            <p:nvPr/>
          </p:nvGrpSpPr>
          <p:grpSpPr>
            <a:xfrm>
              <a:off x="3901440" y="5034844"/>
              <a:ext cx="9092072" cy="4707468"/>
              <a:chOff x="0" y="0"/>
              <a:chExt cx="9092071" cy="4707466"/>
            </a:xfrm>
          </p:grpSpPr>
          <p:sp>
            <p:nvSpPr>
              <p:cNvPr id="593" name="図形"/>
              <p:cNvSpPr/>
              <p:nvPr/>
            </p:nvSpPr>
            <p:spPr>
              <a:xfrm>
                <a:off x="0" y="934719"/>
                <a:ext cx="6506917"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594" name="図形"/>
              <p:cNvSpPr/>
              <p:nvPr/>
            </p:nvSpPr>
            <p:spPr>
              <a:xfrm>
                <a:off x="5513493" y="995680"/>
                <a:ext cx="2842543" cy="183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595" name="図形"/>
              <p:cNvSpPr/>
              <p:nvPr/>
            </p:nvSpPr>
            <p:spPr>
              <a:xfrm>
                <a:off x="2646115" y="2519680"/>
                <a:ext cx="6432410" cy="218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596" name="図形"/>
              <p:cNvSpPr/>
              <p:nvPr/>
            </p:nvSpPr>
            <p:spPr>
              <a:xfrm>
                <a:off x="2302933" y="0"/>
                <a:ext cx="6789139" cy="4707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597" name="図形"/>
              <p:cNvSpPr/>
              <p:nvPr/>
            </p:nvSpPr>
            <p:spPr>
              <a:xfrm>
                <a:off x="6260817" y="196426"/>
                <a:ext cx="2817708" cy="12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D86"/>
                  </a:gs>
                </a:gsLst>
                <a:lin ang="135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599" name="図形"/>
            <p:cNvSpPr/>
            <p:nvPr/>
          </p:nvSpPr>
          <p:spPr>
            <a:xfrm>
              <a:off x="7500338" y="3027680"/>
              <a:ext cx="4120445" cy="3470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B82"/>
                </a:gs>
              </a:gsLst>
              <a:lin ang="135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600" name="四角形"/>
            <p:cNvSpPr/>
            <p:nvPr/>
          </p:nvSpPr>
          <p:spPr>
            <a:xfrm>
              <a:off x="0" y="0"/>
              <a:ext cx="13000285"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602" name="スライド番号"/>
          <p:cNvSpPr txBox="1"/>
          <p:nvPr>
            <p:ph type="sldNum" sz="quarter" idx="2"/>
          </p:nvPr>
        </p:nvSpPr>
        <p:spPr>
          <a:xfrm>
            <a:off x="12021311" y="9214329"/>
            <a:ext cx="333249" cy="358649"/>
          </a:xfrm>
          <a:prstGeom prst="rect">
            <a:avLst/>
          </a:prstGeom>
        </p:spPr>
        <p:txBody>
          <a:bodyPr lIns="65023" tIns="65023" rIns="65023" bIns="65023" anchor="b"/>
          <a:lstStyle>
            <a:lvl1pPr algn="r" defTabSz="1300480">
              <a:defRPr sz="1600">
                <a:solidFill>
                  <a:srgbClr val="FFFFFF"/>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617" name="グループ"/>
          <p:cNvGrpSpPr/>
          <p:nvPr/>
        </p:nvGrpSpPr>
        <p:grpSpPr>
          <a:xfrm>
            <a:off x="-1" y="-1"/>
            <a:ext cx="13000286" cy="9742313"/>
            <a:chOff x="0" y="0"/>
            <a:chExt cx="13000284" cy="9742311"/>
          </a:xfrm>
        </p:grpSpPr>
        <p:grpSp>
          <p:nvGrpSpPr>
            <p:cNvPr id="614" name="グループ"/>
            <p:cNvGrpSpPr/>
            <p:nvPr/>
          </p:nvGrpSpPr>
          <p:grpSpPr>
            <a:xfrm>
              <a:off x="3901440" y="5034844"/>
              <a:ext cx="9092072" cy="4707468"/>
              <a:chOff x="0" y="0"/>
              <a:chExt cx="9092071" cy="4707466"/>
            </a:xfrm>
          </p:grpSpPr>
          <p:sp>
            <p:nvSpPr>
              <p:cNvPr id="609" name="図形"/>
              <p:cNvSpPr/>
              <p:nvPr/>
            </p:nvSpPr>
            <p:spPr>
              <a:xfrm>
                <a:off x="0" y="934719"/>
                <a:ext cx="6506917" cy="3772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610" name="図形"/>
              <p:cNvSpPr/>
              <p:nvPr/>
            </p:nvSpPr>
            <p:spPr>
              <a:xfrm>
                <a:off x="5513493" y="995680"/>
                <a:ext cx="2842543" cy="1831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611" name="図形"/>
              <p:cNvSpPr/>
              <p:nvPr/>
            </p:nvSpPr>
            <p:spPr>
              <a:xfrm>
                <a:off x="2646115" y="2519680"/>
                <a:ext cx="6432410" cy="218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612" name="図形"/>
              <p:cNvSpPr/>
              <p:nvPr/>
            </p:nvSpPr>
            <p:spPr>
              <a:xfrm>
                <a:off x="2302933" y="0"/>
                <a:ext cx="6789139" cy="4707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613" name="図形"/>
              <p:cNvSpPr/>
              <p:nvPr/>
            </p:nvSpPr>
            <p:spPr>
              <a:xfrm>
                <a:off x="6260817" y="196426"/>
                <a:ext cx="2817708" cy="12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D86"/>
                  </a:gs>
                </a:gsLst>
                <a:lin ang="135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615" name="図形"/>
            <p:cNvSpPr/>
            <p:nvPr/>
          </p:nvSpPr>
          <p:spPr>
            <a:xfrm>
              <a:off x="7500338" y="3027680"/>
              <a:ext cx="4120445" cy="3470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B82"/>
                </a:gs>
              </a:gsLst>
              <a:lin ang="135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616" name="四角形"/>
            <p:cNvSpPr/>
            <p:nvPr/>
          </p:nvSpPr>
          <p:spPr>
            <a:xfrm>
              <a:off x="0" y="0"/>
              <a:ext cx="13000285" cy="400981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618" name="スライド番号"/>
          <p:cNvSpPr txBox="1"/>
          <p:nvPr>
            <p:ph type="sldNum" sz="quarter" idx="2"/>
          </p:nvPr>
        </p:nvSpPr>
        <p:spPr>
          <a:xfrm>
            <a:off x="12021311" y="9205298"/>
            <a:ext cx="333249" cy="358649"/>
          </a:xfrm>
          <a:prstGeom prst="rect">
            <a:avLst/>
          </a:prstGeom>
        </p:spPr>
        <p:txBody>
          <a:bodyPr lIns="65023" tIns="65023" rIns="65023" bIns="65023" anchor="b"/>
          <a:lstStyle>
            <a:lvl1pPr algn="r" defTabSz="1300480">
              <a:defRPr sz="1600">
                <a:solidFill>
                  <a:srgbClr val="FFFFFF"/>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5" name="スライド番号"/>
          <p:cNvSpPr txBox="1"/>
          <p:nvPr>
            <p:ph type="sldNum" sz="quarter" idx="2"/>
          </p:nvPr>
        </p:nvSpPr>
        <p:spPr>
          <a:xfrm>
            <a:off x="6285653" y="8779792"/>
            <a:ext cx="3034455" cy="520701"/>
          </a:xfrm>
          <a:prstGeom prst="rect">
            <a:avLst/>
          </a:prstGeom>
        </p:spPr>
        <p:txBody>
          <a:bodyPr lIns="65023" tIns="65023" rIns="65023" bIns="65023" anchor="ctr"/>
          <a:lstStyle>
            <a:lvl1pPr algn="r" defTabSz="1300480">
              <a:defRPr sz="1600">
                <a:solidFill>
                  <a:srgbClr val="898989"/>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632" name="タイトルテキスト"/>
          <p:cNvSpPr txBox="1"/>
          <p:nvPr>
            <p:ph type="title"/>
          </p:nvPr>
        </p:nvSpPr>
        <p:spPr>
          <a:xfrm>
            <a:off x="975359" y="3136507"/>
            <a:ext cx="11054082" cy="1970063"/>
          </a:xfrm>
          <a:prstGeom prst="rect">
            <a:avLst/>
          </a:prstGeom>
        </p:spPr>
        <p:txBody>
          <a:bodyPr lIns="0" tIns="0" rIns="0" bIns="0"/>
          <a:lstStyle>
            <a:lvl1pPr defTabSz="417514">
              <a:lnSpc>
                <a:spcPct val="93000"/>
              </a:lnSpc>
              <a:defRPr sz="5600">
                <a:solidFill>
                  <a:srgbClr val="FFFFFF"/>
                </a:solidFill>
                <a:latin typeface="Arial"/>
                <a:ea typeface="Arial"/>
                <a:cs typeface="Arial"/>
                <a:sym typeface="Arial"/>
              </a:defRPr>
            </a:lvl1pPr>
          </a:lstStyle>
          <a:p>
            <a:pPr/>
            <a:r>
              <a:t>タイトルテキスト</a:t>
            </a:r>
          </a:p>
        </p:txBody>
      </p:sp>
      <p:sp>
        <p:nvSpPr>
          <p:cNvPr id="633" name="本文レベル1…"/>
          <p:cNvSpPr txBox="1"/>
          <p:nvPr>
            <p:ph type="body" sz="quarter" idx="1"/>
          </p:nvPr>
        </p:nvSpPr>
        <p:spPr>
          <a:xfrm>
            <a:off x="1950719" y="5489518"/>
            <a:ext cx="9103361" cy="2348758"/>
          </a:xfrm>
          <a:prstGeom prst="rect">
            <a:avLst/>
          </a:prstGeom>
        </p:spPr>
        <p:txBody>
          <a:bodyPr lIns="0" tIns="0" rIns="0" bIns="0" anchor="t"/>
          <a:lstStyle>
            <a:lvl1pPr marL="313135" indent="-313135" algn="ctr" defTabSz="417514">
              <a:lnSpc>
                <a:spcPct val="93000"/>
              </a:lnSpc>
              <a:spcBef>
                <a:spcPts val="0"/>
              </a:spcBef>
              <a:buSzTx/>
              <a:buNone/>
              <a:defRPr sz="2800">
                <a:solidFill>
                  <a:srgbClr val="FFFFFF"/>
                </a:solidFill>
                <a:latin typeface="Arial"/>
                <a:ea typeface="Arial"/>
                <a:cs typeface="Arial"/>
                <a:sym typeface="Arial"/>
              </a:defRPr>
            </a:lvl1pPr>
            <a:lvl2pPr marL="313135" indent="144064" algn="ctr" defTabSz="417514">
              <a:lnSpc>
                <a:spcPct val="93000"/>
              </a:lnSpc>
              <a:spcBef>
                <a:spcPts val="0"/>
              </a:spcBef>
              <a:buSzTx/>
              <a:buNone/>
              <a:defRPr sz="2800">
                <a:solidFill>
                  <a:srgbClr val="FFFFFF"/>
                </a:solidFill>
                <a:latin typeface="Arial"/>
                <a:ea typeface="Arial"/>
                <a:cs typeface="Arial"/>
                <a:sym typeface="Arial"/>
              </a:defRPr>
            </a:lvl2pPr>
            <a:lvl3pPr marL="313135" indent="601264" algn="ctr" defTabSz="417514">
              <a:lnSpc>
                <a:spcPct val="93000"/>
              </a:lnSpc>
              <a:spcBef>
                <a:spcPts val="0"/>
              </a:spcBef>
              <a:buSzTx/>
              <a:buNone/>
              <a:defRPr sz="2800">
                <a:solidFill>
                  <a:srgbClr val="FFFFFF"/>
                </a:solidFill>
                <a:latin typeface="Arial"/>
                <a:ea typeface="Arial"/>
                <a:cs typeface="Arial"/>
                <a:sym typeface="Arial"/>
              </a:defRPr>
            </a:lvl3pPr>
            <a:lvl4pPr marL="313135" indent="1058464" algn="ctr" defTabSz="417514">
              <a:lnSpc>
                <a:spcPct val="93000"/>
              </a:lnSpc>
              <a:spcBef>
                <a:spcPts val="0"/>
              </a:spcBef>
              <a:buSzTx/>
              <a:buNone/>
              <a:defRPr sz="2800">
                <a:solidFill>
                  <a:srgbClr val="FFFFFF"/>
                </a:solidFill>
                <a:latin typeface="Arial"/>
                <a:ea typeface="Arial"/>
                <a:cs typeface="Arial"/>
                <a:sym typeface="Arial"/>
              </a:defRPr>
            </a:lvl4pPr>
            <a:lvl5pPr marL="313135" indent="1515664" algn="ctr" defTabSz="417514">
              <a:lnSpc>
                <a:spcPct val="93000"/>
              </a:lnSpc>
              <a:spcBef>
                <a:spcPts val="0"/>
              </a:spcBef>
              <a:buSzTx/>
              <a:buNone/>
              <a:defRPr sz="2800">
                <a:solidFill>
                  <a:srgbClr val="FFFFFF"/>
                </a:solid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634" name="スライド番号"/>
          <p:cNvSpPr txBox="1"/>
          <p:nvPr>
            <p:ph type="sldNum" sz="quarter" idx="2"/>
          </p:nvPr>
        </p:nvSpPr>
        <p:spPr>
          <a:xfrm>
            <a:off x="12193558" y="8662125"/>
            <a:ext cx="165101" cy="184027"/>
          </a:xfrm>
          <a:prstGeom prst="rect">
            <a:avLst/>
          </a:prstGeom>
        </p:spPr>
        <p:txBody>
          <a:bodyPr lIns="0" tIns="0" rIns="0" bIns="0"/>
          <a:lstStyle>
            <a:lvl1pPr algn="r" defTabSz="417514">
              <a:lnSpc>
                <a:spcPct val="93000"/>
              </a:lnSpc>
              <a:tabLst>
                <a:tab pos="406400" algn="l"/>
                <a:tab pos="825500" algn="l"/>
                <a:tab pos="1244600" algn="l"/>
                <a:tab pos="1663700" algn="l"/>
                <a:tab pos="2082800" algn="l"/>
                <a:tab pos="2501900" algn="l"/>
                <a:tab pos="2921000" algn="l"/>
              </a:tabLst>
              <a:defRPr sz="1200">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41" name="タイトルテキスト"/>
          <p:cNvSpPr txBox="1"/>
          <p:nvPr>
            <p:ph type="title"/>
          </p:nvPr>
        </p:nvSpPr>
        <p:spPr>
          <a:xfrm>
            <a:off x="1267968" y="211328"/>
            <a:ext cx="10468865" cy="2535937"/>
          </a:xfrm>
          <a:prstGeom prst="rect">
            <a:avLst/>
          </a:prstGeom>
        </p:spPr>
        <p:txBody>
          <a:bodyPr lIns="0" tIns="0" rIns="0" bIns="0">
            <a:noAutofit/>
          </a:bodyPr>
          <a:lstStyle>
            <a:lvl1pPr defTabSz="455168">
              <a:defRPr sz="7000">
                <a:solidFill>
                  <a:srgbClr val="FFFFFF"/>
                </a:solidFill>
                <a:latin typeface="Chalkboard"/>
                <a:ea typeface="Chalkboard"/>
                <a:cs typeface="Chalkboard"/>
                <a:sym typeface="Chalkboard"/>
              </a:defRPr>
            </a:lvl1pPr>
          </a:lstStyle>
          <a:p>
            <a:pPr/>
            <a:r>
              <a:t>タイトルテキスト</a:t>
            </a:r>
          </a:p>
        </p:txBody>
      </p:sp>
      <p:sp>
        <p:nvSpPr>
          <p:cNvPr id="642" name="本文レベル1…"/>
          <p:cNvSpPr txBox="1"/>
          <p:nvPr>
            <p:ph type="body" idx="1"/>
          </p:nvPr>
        </p:nvSpPr>
        <p:spPr>
          <a:xfrm>
            <a:off x="1267968" y="2942336"/>
            <a:ext cx="10468865" cy="5738369"/>
          </a:xfrm>
          <a:prstGeom prst="rect">
            <a:avLst/>
          </a:prstGeom>
        </p:spPr>
        <p:txBody>
          <a:bodyPr lIns="65023" tIns="65023" rIns="65023" bIns="65023">
            <a:noAutofit/>
          </a:bodyPr>
          <a:lstStyle>
            <a:lvl1pPr marL="768553" indent="-412953" defTabSz="455168">
              <a:spcBef>
                <a:spcPts val="2900"/>
              </a:spcBef>
              <a:buSzPct val="43000"/>
              <a:buBlip>
                <a:blip r:embed="rId3"/>
              </a:buBlip>
              <a:defRPr sz="3400">
                <a:solidFill>
                  <a:srgbClr val="FFFFFF"/>
                </a:solidFill>
                <a:latin typeface="Chalkboard"/>
                <a:ea typeface="Chalkboard"/>
                <a:cs typeface="Chalkboard"/>
                <a:sym typeface="Chalkboard"/>
              </a:defRPr>
            </a:lvl1pPr>
            <a:lvl2pPr marL="1200353" indent="-412953" defTabSz="455168">
              <a:spcBef>
                <a:spcPts val="2900"/>
              </a:spcBef>
              <a:buSzPct val="43000"/>
              <a:buBlip>
                <a:blip r:embed="rId3"/>
              </a:buBlip>
              <a:defRPr sz="3400">
                <a:solidFill>
                  <a:srgbClr val="FFFFFF"/>
                </a:solidFill>
                <a:latin typeface="Chalkboard"/>
                <a:ea typeface="Chalkboard"/>
                <a:cs typeface="Chalkboard"/>
                <a:sym typeface="Chalkboard"/>
              </a:defRPr>
            </a:lvl2pPr>
            <a:lvl3pPr marL="1619453" indent="-412953" defTabSz="455168">
              <a:spcBef>
                <a:spcPts val="2900"/>
              </a:spcBef>
              <a:buSzPct val="43000"/>
              <a:buBlip>
                <a:blip r:embed="rId3"/>
              </a:buBlip>
              <a:defRPr sz="3400">
                <a:solidFill>
                  <a:srgbClr val="FFFFFF"/>
                </a:solidFill>
                <a:latin typeface="Chalkboard"/>
                <a:ea typeface="Chalkboard"/>
                <a:cs typeface="Chalkboard"/>
                <a:sym typeface="Chalkboard"/>
              </a:defRPr>
            </a:lvl3pPr>
            <a:lvl4pPr marL="2063953" indent="-412953" defTabSz="455168">
              <a:spcBef>
                <a:spcPts val="2900"/>
              </a:spcBef>
              <a:buSzPct val="43000"/>
              <a:buBlip>
                <a:blip r:embed="rId3"/>
              </a:buBlip>
              <a:defRPr sz="3400">
                <a:solidFill>
                  <a:srgbClr val="FFFFFF"/>
                </a:solidFill>
                <a:latin typeface="Chalkboard"/>
                <a:ea typeface="Chalkboard"/>
                <a:cs typeface="Chalkboard"/>
                <a:sym typeface="Chalkboard"/>
              </a:defRPr>
            </a:lvl4pPr>
            <a:lvl5pPr marL="2521153" indent="-412953" defTabSz="455168">
              <a:spcBef>
                <a:spcPts val="2900"/>
              </a:spcBef>
              <a:buSzPct val="43000"/>
              <a:buBlip>
                <a:blip r:embed="rId3"/>
              </a:buBlip>
              <a:defRPr sz="3400">
                <a:solidFill>
                  <a:srgbClr val="FFFFFF"/>
                </a:solidFill>
                <a:latin typeface="Chalkboard"/>
                <a:ea typeface="Chalkboard"/>
                <a:cs typeface="Chalkboard"/>
                <a:sym typeface="Chalkboard"/>
              </a:defRPr>
            </a:lvl5pPr>
          </a:lstStyle>
          <a:p>
            <a:pPr/>
            <a:r>
              <a:t>本文レベル1</a:t>
            </a:r>
          </a:p>
          <a:p>
            <a:pPr lvl="1"/>
            <a:r>
              <a:t>本文レベル2</a:t>
            </a:r>
          </a:p>
          <a:p>
            <a:pPr lvl="2"/>
            <a:r>
              <a:t>本文レベル3</a:t>
            </a:r>
          </a:p>
          <a:p>
            <a:pPr lvl="3"/>
            <a:r>
              <a:t>本文レベル4</a:t>
            </a:r>
          </a:p>
          <a:p>
            <a:pPr lvl="4"/>
            <a:r>
              <a:t>本文レベル5</a:t>
            </a:r>
          </a:p>
        </p:txBody>
      </p:sp>
      <p:sp>
        <p:nvSpPr>
          <p:cNvPr id="643" name="スライド番号"/>
          <p:cNvSpPr txBox="1"/>
          <p:nvPr>
            <p:ph type="sldNum" sz="quarter" idx="2"/>
          </p:nvPr>
        </p:nvSpPr>
        <p:spPr>
          <a:xfrm>
            <a:off x="6336827" y="9282176"/>
            <a:ext cx="301312" cy="361542"/>
          </a:xfrm>
          <a:prstGeom prst="rect">
            <a:avLst/>
          </a:prstGeom>
        </p:spPr>
        <p:txBody>
          <a:bodyPr lIns="48767" tIns="48767" rIns="48767" bIns="48767"/>
          <a:lstStyle>
            <a:lvl1pPr defTabSz="455168">
              <a:defRPr sz="1600">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5" name="イメージ"/>
          <p:cNvSpPr/>
          <p:nvPr>
            <p:ph type="pic" sz="half" idx="21"/>
          </p:nvPr>
        </p:nvSpPr>
        <p:spPr>
          <a:xfrm>
            <a:off x="6718300" y="2603500"/>
            <a:ext cx="5334000" cy="6286500"/>
          </a:xfrm>
          <a:prstGeom prst="rect">
            <a:avLst/>
          </a:prstGeom>
        </p:spPr>
        <p:txBody>
          <a:bodyPr lIns="91439" tIns="45719" rIns="91439" bIns="45719" anchor="t">
            <a:noAutofit/>
          </a:bodyPr>
          <a:lstStyle/>
          <a:p>
            <a:pPr/>
          </a:p>
        </p:txBody>
      </p:sp>
      <p:sp>
        <p:nvSpPr>
          <p:cNvPr id="66" name="タイトルテキスト"/>
          <p:cNvSpPr txBox="1"/>
          <p:nvPr>
            <p:ph type="title"/>
          </p:nvPr>
        </p:nvSpPr>
        <p:spPr>
          <a:prstGeom prst="rect">
            <a:avLst/>
          </a:prstGeom>
        </p:spPr>
        <p:txBody>
          <a:bodyPr/>
          <a:lstStyle/>
          <a:p>
            <a:pPr/>
            <a:r>
              <a:t>タイトルテキスト</a:t>
            </a:r>
          </a:p>
        </p:txBody>
      </p:sp>
      <p:sp>
        <p:nvSpPr>
          <p:cNvPr id="67" name="本文レベル1…"/>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本文レベル1</a:t>
            </a:r>
          </a:p>
          <a:p>
            <a:pPr lvl="1"/>
            <a:r>
              <a:t>本文レベル2</a:t>
            </a:r>
          </a:p>
          <a:p>
            <a:pPr lvl="2"/>
            <a:r>
              <a:t>本文レベル3</a:t>
            </a:r>
          </a:p>
          <a:p>
            <a:pPr lvl="3"/>
            <a:r>
              <a:t>本文レベル4</a:t>
            </a:r>
          </a:p>
          <a:p>
            <a:pPr lvl="4"/>
            <a:r>
              <a:t>本文レベル5</a:t>
            </a:r>
          </a:p>
        </p:txBody>
      </p:sp>
      <p:sp>
        <p:nvSpPr>
          <p:cNvPr id="6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650" name="タイトルテキスト"/>
          <p:cNvSpPr txBox="1"/>
          <p:nvPr>
            <p:ph type="title"/>
          </p:nvPr>
        </p:nvSpPr>
        <p:spPr>
          <a:xfrm>
            <a:off x="1270000" y="239712"/>
            <a:ext cx="10464800" cy="2465388"/>
          </a:xfrm>
          <a:prstGeom prst="rect">
            <a:avLst/>
          </a:prstGeom>
        </p:spPr>
        <p:txBody>
          <a:bodyPr>
            <a:noAutofit/>
          </a:bodyPr>
          <a:lstStyle>
            <a:lvl1pPr defTabSz="914400">
              <a:defRPr sz="8400">
                <a:uFill>
                  <a:solidFill>
                    <a:srgbClr val="000000"/>
                  </a:solidFill>
                </a:uFill>
                <a:latin typeface="+mn-lt"/>
                <a:ea typeface="+mn-ea"/>
                <a:cs typeface="+mn-cs"/>
                <a:sym typeface="ヒラギノ角ゴ Pro W3"/>
              </a:defRPr>
            </a:lvl1pPr>
          </a:lstStyle>
          <a:p>
            <a:pPr/>
            <a:r>
              <a:t>タイトルテキスト</a:t>
            </a:r>
          </a:p>
        </p:txBody>
      </p:sp>
      <p:sp>
        <p:nvSpPr>
          <p:cNvPr id="651" name="本文レベル1…"/>
          <p:cNvSpPr txBox="1"/>
          <p:nvPr>
            <p:ph type="body" idx="1"/>
          </p:nvPr>
        </p:nvSpPr>
        <p:spPr>
          <a:xfrm>
            <a:off x="1270000" y="1498600"/>
            <a:ext cx="10464800" cy="8255000"/>
          </a:xfrm>
          <a:prstGeom prst="rect">
            <a:avLst/>
          </a:prstGeom>
        </p:spPr>
        <p:txBody>
          <a:bodyPr>
            <a:noAutofit/>
          </a:bodyPr>
          <a:lstStyle>
            <a:lvl1pPr marL="7366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1pPr>
            <a:lvl2pPr marL="11811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2pPr>
            <a:lvl3pPr marL="16256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3pPr>
            <a:lvl4pPr marL="20701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4pPr>
            <a:lvl5pPr marL="25146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5pPr>
          </a:lstStyle>
          <a:p>
            <a:pPr/>
            <a:r>
              <a:t>本文レベル1</a:t>
            </a:r>
          </a:p>
          <a:p>
            <a:pPr lvl="1"/>
            <a:r>
              <a:t>本文レベル2</a:t>
            </a:r>
          </a:p>
          <a:p>
            <a:pPr lvl="2"/>
            <a:r>
              <a:t>本文レベル3</a:t>
            </a:r>
          </a:p>
          <a:p>
            <a:pPr lvl="3"/>
            <a:r>
              <a:t>本文レベル4</a:t>
            </a:r>
          </a:p>
          <a:p>
            <a:pPr lvl="4"/>
            <a:r>
              <a:t>本文レベル5</a:t>
            </a:r>
          </a:p>
        </p:txBody>
      </p:sp>
      <p:sp>
        <p:nvSpPr>
          <p:cNvPr id="652" name="スライド番号"/>
          <p:cNvSpPr txBox="1"/>
          <p:nvPr>
            <p:ph type="sldNum" sz="quarter" idx="2"/>
          </p:nvPr>
        </p:nvSpPr>
        <p:spPr>
          <a:xfrm>
            <a:off x="6094806" y="9283700"/>
            <a:ext cx="815188" cy="635000"/>
          </a:xfrm>
          <a:prstGeom prst="rect">
            <a:avLst/>
          </a:prstGeom>
        </p:spPr>
        <p:txBody>
          <a:bodyPr/>
          <a:lstStyle>
            <a:lvl1pPr>
              <a:defRPr sz="4200">
                <a:uFill>
                  <a:solidFill>
                    <a:srgbClr val="000000"/>
                  </a:solidFill>
                </a:uFill>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659" name="タイトルテキスト"/>
          <p:cNvSpPr txBox="1"/>
          <p:nvPr>
            <p:ph type="title"/>
          </p:nvPr>
        </p:nvSpPr>
        <p:spPr>
          <a:xfrm>
            <a:off x="215900" y="76200"/>
            <a:ext cx="12560301" cy="1054101"/>
          </a:xfrm>
          <a:prstGeom prst="rect">
            <a:avLst/>
          </a:prstGeom>
        </p:spPr>
        <p:txBody>
          <a:bodyPr>
            <a:noAutofit/>
          </a:bodyPr>
          <a:lstStyle>
            <a:lvl1pPr>
              <a:defRPr b="1" sz="6400">
                <a:latin typeface="+mj-lt"/>
                <a:ea typeface="+mj-ea"/>
                <a:cs typeface="+mj-cs"/>
                <a:sym typeface="Helvetica Neue"/>
              </a:defRPr>
            </a:lvl1pPr>
          </a:lstStyle>
          <a:p>
            <a:pPr/>
            <a:r>
              <a:t>タイトルテキスト</a:t>
            </a:r>
          </a:p>
        </p:txBody>
      </p:sp>
      <p:sp>
        <p:nvSpPr>
          <p:cNvPr id="660" name="本文レベル1…"/>
          <p:cNvSpPr txBox="1"/>
          <p:nvPr>
            <p:ph type="body" idx="1"/>
          </p:nvPr>
        </p:nvSpPr>
        <p:spPr>
          <a:xfrm>
            <a:off x="596900" y="1397000"/>
            <a:ext cx="11811001" cy="7404101"/>
          </a:xfrm>
          <a:prstGeom prst="rect">
            <a:avLst/>
          </a:prstGeom>
        </p:spPr>
        <p:txBody>
          <a:bodyPr anchor="t">
            <a:noAutofit/>
          </a:bodyPr>
          <a:lstStyle>
            <a:lvl1pPr marL="853281" indent="-535781">
              <a:spcBef>
                <a:spcPts val="700"/>
              </a:spcBef>
              <a:buSzPct val="171000"/>
              <a:defRPr sz="3000">
                <a:latin typeface="+mj-lt"/>
                <a:ea typeface="+mj-ea"/>
                <a:cs typeface="+mj-cs"/>
                <a:sym typeface="Helvetica Neue"/>
              </a:defRPr>
            </a:lvl1pPr>
            <a:lvl2pPr marL="1297781" indent="-535781">
              <a:spcBef>
                <a:spcPts val="700"/>
              </a:spcBef>
              <a:buSzPct val="171000"/>
              <a:defRPr sz="3000">
                <a:latin typeface="+mj-lt"/>
                <a:ea typeface="+mj-ea"/>
                <a:cs typeface="+mj-cs"/>
                <a:sym typeface="Helvetica Neue"/>
              </a:defRPr>
            </a:lvl2pPr>
            <a:lvl3pPr marL="1742281" indent="-535781">
              <a:spcBef>
                <a:spcPts val="700"/>
              </a:spcBef>
              <a:buSzPct val="171000"/>
              <a:defRPr sz="3000">
                <a:latin typeface="+mj-lt"/>
                <a:ea typeface="+mj-ea"/>
                <a:cs typeface="+mj-cs"/>
                <a:sym typeface="Helvetica Neue"/>
              </a:defRPr>
            </a:lvl3pPr>
            <a:lvl4pPr marL="2186781" indent="-535781">
              <a:spcBef>
                <a:spcPts val="700"/>
              </a:spcBef>
              <a:buSzPct val="171000"/>
              <a:defRPr sz="3000">
                <a:latin typeface="+mj-lt"/>
                <a:ea typeface="+mj-ea"/>
                <a:cs typeface="+mj-cs"/>
                <a:sym typeface="Helvetica Neue"/>
              </a:defRPr>
            </a:lvl4pPr>
            <a:lvl5pPr marL="2631281" indent="-535781">
              <a:spcBef>
                <a:spcPts val="700"/>
              </a:spcBef>
              <a:buSzPct val="171000"/>
              <a:defRPr sz="30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pic>
        <p:nvPicPr>
          <p:cNvPr id="661"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
        <p:nvSpPr>
          <p:cNvPr id="662" name="スライド番号"/>
          <p:cNvSpPr txBox="1"/>
          <p:nvPr>
            <p:ph type="sldNum" sz="quarter" idx="2"/>
          </p:nvPr>
        </p:nvSpPr>
        <p:spPr>
          <a:xfrm>
            <a:off x="6305397" y="9296400"/>
            <a:ext cx="381306" cy="304800"/>
          </a:xfrm>
          <a:prstGeom prst="rect">
            <a:avLst/>
          </a:prstGeom>
        </p:spPr>
        <p:txBody>
          <a:bodyPr/>
          <a:lstStyle>
            <a:lvl1pPr>
              <a:defRPr sz="1600">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669" name="タイトルテキスト"/>
          <p:cNvSpPr txBox="1"/>
          <p:nvPr>
            <p:ph type="title"/>
          </p:nvPr>
        </p:nvSpPr>
        <p:spPr>
          <a:xfrm>
            <a:off x="1270000" y="2971800"/>
            <a:ext cx="10464800" cy="3810000"/>
          </a:xfrm>
          <a:prstGeom prst="rect">
            <a:avLst/>
          </a:prstGeom>
        </p:spPr>
        <p:txBody>
          <a:bodyPr>
            <a:noAutofit/>
          </a:bodyPr>
          <a:lstStyle>
            <a:lvl1pPr>
              <a:defRPr b="1" sz="7800">
                <a:latin typeface="+mj-lt"/>
                <a:ea typeface="+mj-ea"/>
                <a:cs typeface="+mj-cs"/>
                <a:sym typeface="Helvetica Neue"/>
              </a:defRPr>
            </a:lvl1pPr>
          </a:lstStyle>
          <a:p>
            <a:pPr/>
            <a:r>
              <a:t>タイトルテキスト</a:t>
            </a:r>
          </a:p>
        </p:txBody>
      </p:sp>
      <p:sp>
        <p:nvSpPr>
          <p:cNvPr id="670" name="スライド番号"/>
          <p:cNvSpPr txBox="1"/>
          <p:nvPr>
            <p:ph type="sldNum" sz="quarter" idx="2"/>
          </p:nvPr>
        </p:nvSpPr>
        <p:spPr>
          <a:xfrm>
            <a:off x="12485420" y="9258300"/>
            <a:ext cx="340260" cy="324511"/>
          </a:xfrm>
          <a:prstGeom prst="rect">
            <a:avLst/>
          </a:prstGeom>
        </p:spPr>
        <p:txBody>
          <a:bodyPr/>
          <a:lstStyle>
            <a:lvl1pPr>
              <a:defRPr sz="1600">
                <a:latin typeface="+mj-lt"/>
                <a:ea typeface="+mj-ea"/>
                <a:cs typeface="+mj-cs"/>
                <a:sym typeface="Helvetica Neue"/>
              </a:defRPr>
            </a:lvl1pPr>
          </a:lstStyle>
          <a:p>
            <a:pPr/>
            <a:fld id="{86CB4B4D-7CA3-9044-876B-883B54F8677D}" type="slidenum"/>
          </a:p>
        </p:txBody>
      </p:sp>
      <p:pic>
        <p:nvPicPr>
          <p:cNvPr id="671"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678" name="タイトルテキスト"/>
          <p:cNvSpPr txBox="1"/>
          <p:nvPr>
            <p:ph type="title"/>
          </p:nvPr>
        </p:nvSpPr>
        <p:spPr>
          <a:xfrm>
            <a:off x="1270000" y="2971800"/>
            <a:ext cx="10464801" cy="3810000"/>
          </a:xfrm>
          <a:prstGeom prst="rect">
            <a:avLst/>
          </a:prstGeom>
        </p:spPr>
        <p:txBody>
          <a:bodyPr>
            <a:noAutofit/>
          </a:bodyPr>
          <a:lstStyle>
            <a:lvl1pPr defTabSz="747776">
              <a:defRPr b="1" sz="7600">
                <a:latin typeface="+mj-lt"/>
                <a:ea typeface="+mj-ea"/>
                <a:cs typeface="+mj-cs"/>
                <a:sym typeface="Helvetica Neue"/>
              </a:defRPr>
            </a:lvl1pPr>
          </a:lstStyle>
          <a:p>
            <a:pPr/>
            <a:r>
              <a:t>タイトルテキスト</a:t>
            </a:r>
          </a:p>
        </p:txBody>
      </p:sp>
      <p:sp>
        <p:nvSpPr>
          <p:cNvPr id="679" name="スライド番号"/>
          <p:cNvSpPr txBox="1"/>
          <p:nvPr>
            <p:ph type="sldNum" sz="quarter" idx="2"/>
          </p:nvPr>
        </p:nvSpPr>
        <p:spPr>
          <a:xfrm>
            <a:off x="12499543" y="9258300"/>
            <a:ext cx="312014" cy="299822"/>
          </a:xfrm>
          <a:prstGeom prst="rect">
            <a:avLst/>
          </a:prstGeom>
        </p:spPr>
        <p:txBody>
          <a:bodyPr/>
          <a:lstStyle>
            <a:lvl1pPr defTabSz="747776">
              <a:defRPr sz="1400">
                <a:latin typeface="+mj-lt"/>
                <a:ea typeface="+mj-ea"/>
                <a:cs typeface="+mj-cs"/>
                <a:sym typeface="Helvetica Neue"/>
              </a:defRPr>
            </a:lvl1pPr>
          </a:lstStyle>
          <a:p>
            <a:pPr/>
            <a:fld id="{86CB4B4D-7CA3-9044-876B-883B54F8677D}" type="slidenum"/>
          </a:p>
        </p:txBody>
      </p:sp>
      <p:pic>
        <p:nvPicPr>
          <p:cNvPr id="680"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687" name="タイトルテキスト"/>
          <p:cNvSpPr txBox="1"/>
          <p:nvPr>
            <p:ph type="title"/>
          </p:nvPr>
        </p:nvSpPr>
        <p:spPr>
          <a:xfrm>
            <a:off x="1270000" y="2971800"/>
            <a:ext cx="10464801" cy="3810000"/>
          </a:xfrm>
          <a:prstGeom prst="rect">
            <a:avLst/>
          </a:prstGeom>
        </p:spPr>
        <p:txBody>
          <a:bodyPr>
            <a:noAutofit/>
          </a:bodyPr>
          <a:lstStyle>
            <a:lvl1pPr defTabSz="747776">
              <a:defRPr b="1" sz="7400">
                <a:latin typeface="+mj-lt"/>
                <a:ea typeface="+mj-ea"/>
                <a:cs typeface="+mj-cs"/>
                <a:sym typeface="Helvetica Neue"/>
              </a:defRPr>
            </a:lvl1pPr>
          </a:lstStyle>
          <a:p>
            <a:pPr/>
            <a:r>
              <a:t>タイトルテキスト</a:t>
            </a:r>
          </a:p>
        </p:txBody>
      </p:sp>
      <p:sp>
        <p:nvSpPr>
          <p:cNvPr id="688" name="スライド番号"/>
          <p:cNvSpPr txBox="1"/>
          <p:nvPr>
            <p:ph type="sldNum" sz="quarter" idx="2"/>
          </p:nvPr>
        </p:nvSpPr>
        <p:spPr>
          <a:xfrm>
            <a:off x="12513665" y="9258300"/>
            <a:ext cx="283770" cy="275133"/>
          </a:xfrm>
          <a:prstGeom prst="rect">
            <a:avLst/>
          </a:prstGeom>
        </p:spPr>
        <p:txBody>
          <a:bodyPr/>
          <a:lstStyle>
            <a:lvl1pPr defTabSz="747776">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695" name="タイトルテキスト"/>
          <p:cNvSpPr txBox="1"/>
          <p:nvPr>
            <p:ph type="title"/>
          </p:nvPr>
        </p:nvSpPr>
        <p:spPr>
          <a:xfrm>
            <a:off x="1270000" y="254000"/>
            <a:ext cx="10452101" cy="1371601"/>
          </a:xfrm>
          <a:prstGeom prst="rect">
            <a:avLst/>
          </a:prstGeom>
        </p:spPr>
        <p:txBody>
          <a:bodyPr>
            <a:noAutofit/>
          </a:bodyPr>
          <a:lstStyle>
            <a:lvl1pPr defTabSz="747776">
              <a:defRPr b="1" sz="6000">
                <a:latin typeface="+mj-lt"/>
                <a:ea typeface="+mj-ea"/>
                <a:cs typeface="+mj-cs"/>
                <a:sym typeface="Helvetica Neue"/>
              </a:defRPr>
            </a:lvl1pPr>
          </a:lstStyle>
          <a:p>
            <a:pPr/>
            <a:r>
              <a:t>タイトルテキスト</a:t>
            </a:r>
          </a:p>
        </p:txBody>
      </p:sp>
      <p:sp>
        <p:nvSpPr>
          <p:cNvPr id="696" name="本文レベル1…"/>
          <p:cNvSpPr txBox="1"/>
          <p:nvPr>
            <p:ph type="body" idx="1"/>
          </p:nvPr>
        </p:nvSpPr>
        <p:spPr>
          <a:xfrm>
            <a:off x="317500" y="2019300"/>
            <a:ext cx="12382501" cy="7099300"/>
          </a:xfrm>
          <a:prstGeom prst="rect">
            <a:avLst/>
          </a:prstGeom>
        </p:spPr>
        <p:txBody>
          <a:bodyPr anchor="t">
            <a:noAutofit/>
          </a:bodyPr>
          <a:lstStyle>
            <a:lvl1pPr marL="698500" indent="-381000" defTabSz="747776">
              <a:spcBef>
                <a:spcPts val="800"/>
              </a:spcBef>
              <a:buSzPct val="171000"/>
              <a:defRPr sz="1600">
                <a:latin typeface="+mj-lt"/>
                <a:ea typeface="+mj-ea"/>
                <a:cs typeface="+mj-cs"/>
                <a:sym typeface="Helvetica Neue"/>
              </a:defRPr>
            </a:lvl1pPr>
            <a:lvl2pPr marL="1143000" indent="-381000" defTabSz="747776">
              <a:spcBef>
                <a:spcPts val="800"/>
              </a:spcBef>
              <a:buSzPct val="171000"/>
              <a:defRPr sz="1600">
                <a:latin typeface="+mj-lt"/>
                <a:ea typeface="+mj-ea"/>
                <a:cs typeface="+mj-cs"/>
                <a:sym typeface="Helvetica Neue"/>
              </a:defRPr>
            </a:lvl2pPr>
            <a:lvl3pPr marL="1587500" indent="-381000" defTabSz="747776">
              <a:spcBef>
                <a:spcPts val="800"/>
              </a:spcBef>
              <a:buSzPct val="171000"/>
              <a:defRPr sz="1600">
                <a:latin typeface="+mj-lt"/>
                <a:ea typeface="+mj-ea"/>
                <a:cs typeface="+mj-cs"/>
                <a:sym typeface="Helvetica Neue"/>
              </a:defRPr>
            </a:lvl3pPr>
            <a:lvl4pPr marL="2032000" indent="-381000" defTabSz="747776">
              <a:spcBef>
                <a:spcPts val="800"/>
              </a:spcBef>
              <a:buSzPct val="171000"/>
              <a:defRPr sz="1600">
                <a:latin typeface="+mj-lt"/>
                <a:ea typeface="+mj-ea"/>
                <a:cs typeface="+mj-cs"/>
                <a:sym typeface="Helvetica Neue"/>
              </a:defRPr>
            </a:lvl4pPr>
            <a:lvl5pPr marL="2476500" indent="-381000" defTabSz="747776">
              <a:spcBef>
                <a:spcPts val="800"/>
              </a:spcBef>
              <a:buSzPct val="171000"/>
              <a:defRPr sz="16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697" name="スライド番号"/>
          <p:cNvSpPr txBox="1"/>
          <p:nvPr>
            <p:ph type="sldNum" sz="quarter" idx="2"/>
          </p:nvPr>
        </p:nvSpPr>
        <p:spPr>
          <a:xfrm>
            <a:off x="12388087" y="9398000"/>
            <a:ext cx="255525" cy="250445"/>
          </a:xfrm>
          <a:prstGeom prst="rect">
            <a:avLst/>
          </a:prstGeom>
        </p:spPr>
        <p:txBody>
          <a:bodyPr/>
          <a:lstStyle>
            <a:lvl1pPr defTabSz="747776">
              <a:defRPr sz="10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704" name="タイトルテキスト"/>
          <p:cNvSpPr txBox="1"/>
          <p:nvPr>
            <p:ph type="title"/>
          </p:nvPr>
        </p:nvSpPr>
        <p:spPr>
          <a:xfrm>
            <a:off x="1270000" y="254000"/>
            <a:ext cx="10452101" cy="1371601"/>
          </a:xfrm>
          <a:prstGeom prst="rect">
            <a:avLst/>
          </a:prstGeom>
        </p:spPr>
        <p:txBody>
          <a:bodyPr>
            <a:noAutofit/>
          </a:bodyPr>
          <a:lstStyle>
            <a:lvl1pPr>
              <a:defRPr b="1" sz="6400">
                <a:latin typeface="+mj-lt"/>
                <a:ea typeface="+mj-ea"/>
                <a:cs typeface="+mj-cs"/>
                <a:sym typeface="Helvetica Neue"/>
              </a:defRPr>
            </a:lvl1pPr>
          </a:lstStyle>
          <a:p>
            <a:pPr/>
            <a:r>
              <a:t>タイトルテキスト</a:t>
            </a:r>
          </a:p>
        </p:txBody>
      </p:sp>
      <p:sp>
        <p:nvSpPr>
          <p:cNvPr id="705" name="本文レベル1…"/>
          <p:cNvSpPr txBox="1"/>
          <p:nvPr>
            <p:ph type="body" idx="1"/>
          </p:nvPr>
        </p:nvSpPr>
        <p:spPr>
          <a:xfrm>
            <a:off x="317500" y="2019300"/>
            <a:ext cx="12382501" cy="7099300"/>
          </a:xfrm>
          <a:prstGeom prst="rect">
            <a:avLst/>
          </a:prstGeom>
        </p:spPr>
        <p:txBody>
          <a:bodyPr anchor="t">
            <a:noAutofit/>
          </a:bodyPr>
          <a:lstStyle>
            <a:lvl1pPr marL="841375" indent="-523875">
              <a:spcBef>
                <a:spcPts val="700"/>
              </a:spcBef>
              <a:buSzPct val="171000"/>
              <a:defRPr sz="2200">
                <a:latin typeface="+mj-lt"/>
                <a:ea typeface="+mj-ea"/>
                <a:cs typeface="+mj-cs"/>
                <a:sym typeface="Helvetica Neue"/>
              </a:defRPr>
            </a:lvl1pPr>
            <a:lvl2pPr marL="1285875" indent="-523875">
              <a:spcBef>
                <a:spcPts val="700"/>
              </a:spcBef>
              <a:buSzPct val="171000"/>
              <a:defRPr sz="2200">
                <a:latin typeface="+mj-lt"/>
                <a:ea typeface="+mj-ea"/>
                <a:cs typeface="+mj-cs"/>
                <a:sym typeface="Helvetica Neue"/>
              </a:defRPr>
            </a:lvl2pPr>
            <a:lvl3pPr marL="1730375" indent="-523875">
              <a:spcBef>
                <a:spcPts val="700"/>
              </a:spcBef>
              <a:buSzPct val="171000"/>
              <a:defRPr sz="2200">
                <a:latin typeface="+mj-lt"/>
                <a:ea typeface="+mj-ea"/>
                <a:cs typeface="+mj-cs"/>
                <a:sym typeface="Helvetica Neue"/>
              </a:defRPr>
            </a:lvl3pPr>
            <a:lvl4pPr marL="2174875" indent="-523875">
              <a:spcBef>
                <a:spcPts val="700"/>
              </a:spcBef>
              <a:buSzPct val="171000"/>
              <a:defRPr sz="2200">
                <a:latin typeface="+mj-lt"/>
                <a:ea typeface="+mj-ea"/>
                <a:cs typeface="+mj-cs"/>
                <a:sym typeface="Helvetica Neue"/>
              </a:defRPr>
            </a:lvl4pPr>
            <a:lvl5pPr marL="2619375" indent="-523875">
              <a:spcBef>
                <a:spcPts val="700"/>
              </a:spcBef>
              <a:buSzPct val="171000"/>
              <a:defRPr sz="22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706" name="スライド番号"/>
          <p:cNvSpPr txBox="1"/>
          <p:nvPr>
            <p:ph type="sldNum" sz="quarter" idx="2"/>
          </p:nvPr>
        </p:nvSpPr>
        <p:spPr>
          <a:xfrm>
            <a:off x="12373965" y="9398000"/>
            <a:ext cx="283770" cy="275133"/>
          </a:xfrm>
          <a:prstGeom prst="rect">
            <a:avLst/>
          </a:prstGeom>
        </p:spPr>
        <p:txBody>
          <a:bodyPr/>
          <a:lstStyle>
            <a:lvl1pPr>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713" name="タイトルテキスト"/>
          <p:cNvSpPr txBox="1"/>
          <p:nvPr>
            <p:ph type="title"/>
          </p:nvPr>
        </p:nvSpPr>
        <p:spPr>
          <a:xfrm>
            <a:off x="-1" y="1"/>
            <a:ext cx="13004803" cy="800907"/>
          </a:xfrm>
          <a:prstGeom prst="rect">
            <a:avLst/>
          </a:prstGeom>
        </p:spPr>
        <p:txBody>
          <a:bodyPr lIns="65023" tIns="65023" rIns="65023" bIns="65023"/>
          <a:lstStyle>
            <a:lvl1pPr defTabSz="585216">
              <a:defRPr b="1" sz="5200">
                <a:solidFill>
                  <a:srgbClr val="000090"/>
                </a:solidFill>
                <a:latin typeface="Arial"/>
                <a:ea typeface="Arial"/>
                <a:cs typeface="Arial"/>
                <a:sym typeface="Arial"/>
              </a:defRPr>
            </a:lvl1pPr>
          </a:lstStyle>
          <a:p>
            <a:pPr/>
            <a:r>
              <a:t>タイトルテキスト</a:t>
            </a:r>
          </a:p>
        </p:txBody>
      </p:sp>
      <p:sp>
        <p:nvSpPr>
          <p:cNvPr id="714" name="線"/>
          <p:cNvSpPr/>
          <p:nvPr/>
        </p:nvSpPr>
        <p:spPr>
          <a:xfrm>
            <a:off x="-1" y="821033"/>
            <a:ext cx="13004803" cy="1"/>
          </a:xfrm>
          <a:prstGeom prst="line">
            <a:avLst/>
          </a:prstGeom>
          <a:ln w="3175">
            <a:solidFill>
              <a:srgbClr val="4C4C4C"/>
            </a:solidFill>
            <a:bevel/>
          </a:ln>
        </p:spPr>
        <p:txBody>
          <a:bodyPr lIns="65023" tIns="65023" rIns="65023" bIns="65023"/>
          <a:lstStyle/>
          <a:p>
            <a:pPr algn="l" defTabSz="585216">
              <a:defRPr sz="1200"/>
            </a:pPr>
          </a:p>
        </p:txBody>
      </p:sp>
      <p:pic>
        <p:nvPicPr>
          <p:cNvPr id="715" name="index_e.gif"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716" name="スライド番号"/>
          <p:cNvSpPr txBox="1"/>
          <p:nvPr>
            <p:ph type="sldNum" sz="quarter" idx="2"/>
          </p:nvPr>
        </p:nvSpPr>
        <p:spPr>
          <a:xfrm>
            <a:off x="11399587" y="9020317"/>
            <a:ext cx="1605213" cy="650749"/>
          </a:xfrm>
          <a:prstGeom prst="rect">
            <a:avLst/>
          </a:prstGeom>
        </p:spPr>
        <p:txBody>
          <a:bodyPr wrap="square" lIns="65023" tIns="65023" rIns="65023" bIns="65023"/>
          <a:lstStyle>
            <a:lvl1pPr algn="r" defTabSz="585216">
              <a:defRPr b="1" sz="3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middle)">
    <p:spTree>
      <p:nvGrpSpPr>
        <p:cNvPr id="1" name=""/>
        <p:cNvGrpSpPr/>
        <p:nvPr/>
      </p:nvGrpSpPr>
      <p:grpSpPr>
        <a:xfrm>
          <a:off x="0" y="0"/>
          <a:ext cx="0" cy="0"/>
          <a:chOff x="0" y="0"/>
          <a:chExt cx="0" cy="0"/>
        </a:xfrm>
      </p:grpSpPr>
      <p:sp>
        <p:nvSpPr>
          <p:cNvPr id="723" name="タイトルテキスト"/>
          <p:cNvSpPr txBox="1"/>
          <p:nvPr>
            <p:ph type="title"/>
          </p:nvPr>
        </p:nvSpPr>
        <p:spPr>
          <a:xfrm>
            <a:off x="1270000" y="2971800"/>
            <a:ext cx="10464801" cy="3810000"/>
          </a:xfrm>
          <a:prstGeom prst="rect">
            <a:avLst/>
          </a:prstGeom>
        </p:spPr>
        <p:txBody>
          <a:bodyPr>
            <a:noAutofit/>
          </a:bodyPr>
          <a:lstStyle>
            <a:lvl1pPr>
              <a:defRPr b="1" sz="7600">
                <a:latin typeface="+mj-lt"/>
                <a:ea typeface="+mj-ea"/>
                <a:cs typeface="+mj-cs"/>
                <a:sym typeface="Helvetica Neue"/>
              </a:defRPr>
            </a:lvl1pPr>
          </a:lstStyle>
          <a:p>
            <a:pPr/>
            <a:r>
              <a:t>タイトルテキスト</a:t>
            </a:r>
          </a:p>
        </p:txBody>
      </p:sp>
      <p:sp>
        <p:nvSpPr>
          <p:cNvPr id="724" name="スライド番号"/>
          <p:cNvSpPr txBox="1"/>
          <p:nvPr>
            <p:ph type="sldNum" sz="quarter" idx="2"/>
          </p:nvPr>
        </p:nvSpPr>
        <p:spPr>
          <a:xfrm>
            <a:off x="12499543" y="9258300"/>
            <a:ext cx="312014" cy="299822"/>
          </a:xfrm>
          <a:prstGeom prst="rect">
            <a:avLst/>
          </a:prstGeom>
        </p:spPr>
        <p:txBody>
          <a:bodyPr/>
          <a:lstStyle>
            <a:lvl1pPr>
              <a:defRPr sz="1400">
                <a:latin typeface="+mj-lt"/>
                <a:ea typeface="+mj-ea"/>
                <a:cs typeface="+mj-cs"/>
                <a:sym typeface="Helvetica Neue"/>
              </a:defRPr>
            </a:lvl1pPr>
          </a:lstStyle>
          <a:p>
            <a:pPr/>
            <a:fld id="{86CB4B4D-7CA3-9044-876B-883B54F8677D}" type="slidenum"/>
          </a:p>
        </p:txBody>
      </p:sp>
      <p:pic>
        <p:nvPicPr>
          <p:cNvPr id="725"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732" name="タイトルテキスト"/>
          <p:cNvSpPr txBox="1"/>
          <p:nvPr>
            <p:ph type="title"/>
          </p:nvPr>
        </p:nvSpPr>
        <p:spPr>
          <a:xfrm>
            <a:off x="1270000" y="254000"/>
            <a:ext cx="10452101" cy="1371601"/>
          </a:xfrm>
          <a:prstGeom prst="rect">
            <a:avLst/>
          </a:prstGeom>
        </p:spPr>
        <p:txBody>
          <a:bodyPr>
            <a:noAutofit/>
          </a:bodyPr>
          <a:lstStyle>
            <a:lvl1pPr defTabSz="747776">
              <a:defRPr b="1" sz="6000">
                <a:latin typeface="+mj-lt"/>
                <a:ea typeface="+mj-ea"/>
                <a:cs typeface="+mj-cs"/>
                <a:sym typeface="Helvetica Neue"/>
              </a:defRPr>
            </a:lvl1pPr>
          </a:lstStyle>
          <a:p>
            <a:pPr/>
            <a:r>
              <a:t>タイトルテキスト</a:t>
            </a:r>
          </a:p>
        </p:txBody>
      </p:sp>
      <p:sp>
        <p:nvSpPr>
          <p:cNvPr id="733" name="本文レベル1…"/>
          <p:cNvSpPr txBox="1"/>
          <p:nvPr>
            <p:ph type="body" idx="1"/>
          </p:nvPr>
        </p:nvSpPr>
        <p:spPr>
          <a:xfrm>
            <a:off x="317500" y="2019300"/>
            <a:ext cx="12382501" cy="7099300"/>
          </a:xfrm>
          <a:prstGeom prst="rect">
            <a:avLst/>
          </a:prstGeom>
        </p:spPr>
        <p:txBody>
          <a:bodyPr anchor="t">
            <a:noAutofit/>
          </a:bodyPr>
          <a:lstStyle>
            <a:lvl1pPr marL="793750" indent="-476250" defTabSz="747776">
              <a:spcBef>
                <a:spcPts val="800"/>
              </a:spcBef>
              <a:buSzPct val="171000"/>
              <a:defRPr sz="2000">
                <a:latin typeface="+mj-lt"/>
                <a:ea typeface="+mj-ea"/>
                <a:cs typeface="+mj-cs"/>
                <a:sym typeface="Helvetica Neue"/>
              </a:defRPr>
            </a:lvl1pPr>
            <a:lvl2pPr marL="1238250" indent="-476250" defTabSz="747776">
              <a:spcBef>
                <a:spcPts val="800"/>
              </a:spcBef>
              <a:buSzPct val="171000"/>
              <a:defRPr sz="2000">
                <a:latin typeface="+mj-lt"/>
                <a:ea typeface="+mj-ea"/>
                <a:cs typeface="+mj-cs"/>
                <a:sym typeface="Helvetica Neue"/>
              </a:defRPr>
            </a:lvl2pPr>
            <a:lvl3pPr marL="1682750" indent="-476250" defTabSz="747776">
              <a:spcBef>
                <a:spcPts val="800"/>
              </a:spcBef>
              <a:buSzPct val="171000"/>
              <a:defRPr sz="2000">
                <a:latin typeface="+mj-lt"/>
                <a:ea typeface="+mj-ea"/>
                <a:cs typeface="+mj-cs"/>
                <a:sym typeface="Helvetica Neue"/>
              </a:defRPr>
            </a:lvl3pPr>
            <a:lvl4pPr marL="2127250" indent="-476250" defTabSz="747776">
              <a:spcBef>
                <a:spcPts val="800"/>
              </a:spcBef>
              <a:buSzPct val="171000"/>
              <a:defRPr sz="2000">
                <a:latin typeface="+mj-lt"/>
                <a:ea typeface="+mj-ea"/>
                <a:cs typeface="+mj-cs"/>
                <a:sym typeface="Helvetica Neue"/>
              </a:defRPr>
            </a:lvl4pPr>
            <a:lvl5pPr marL="2571750" indent="-476250" defTabSz="747776">
              <a:spcBef>
                <a:spcPts val="800"/>
              </a:spcBef>
              <a:buSzPct val="171000"/>
              <a:defRPr sz="20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734" name="スライド番号"/>
          <p:cNvSpPr txBox="1"/>
          <p:nvPr>
            <p:ph type="sldNum" sz="quarter" idx="2"/>
          </p:nvPr>
        </p:nvSpPr>
        <p:spPr>
          <a:xfrm>
            <a:off x="12381026" y="9398000"/>
            <a:ext cx="269648" cy="250089"/>
          </a:xfrm>
          <a:prstGeom prst="rect">
            <a:avLst/>
          </a:prstGeom>
        </p:spPr>
        <p:txBody>
          <a:bodyPr/>
          <a:lstStyle>
            <a:lvl1pPr defTabSz="747776">
              <a:defRPr sz="11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5" name="本文レベル1…"/>
          <p:cNvSpPr txBox="1"/>
          <p:nvPr>
            <p:ph type="body" idx="1"/>
          </p:nvPr>
        </p:nvSpPr>
        <p:spPr>
          <a:xfrm>
            <a:off x="952500" y="1270000"/>
            <a:ext cx="11099800" cy="7213600"/>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7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741" name="タイトルテキスト"/>
          <p:cNvSpPr txBox="1"/>
          <p:nvPr>
            <p:ph type="title"/>
          </p:nvPr>
        </p:nvSpPr>
        <p:spPr>
          <a:xfrm>
            <a:off x="-1" y="1"/>
            <a:ext cx="13004803" cy="800907"/>
          </a:xfrm>
          <a:prstGeom prst="rect">
            <a:avLst/>
          </a:prstGeom>
        </p:spPr>
        <p:txBody>
          <a:bodyPr lIns="65023" tIns="65023" rIns="65023" bIns="65023"/>
          <a:lstStyle>
            <a:lvl1pPr defTabSz="585216">
              <a:defRPr b="1" sz="5200">
                <a:solidFill>
                  <a:srgbClr val="000090"/>
                </a:solidFill>
                <a:latin typeface="Arial"/>
                <a:ea typeface="Arial"/>
                <a:cs typeface="Arial"/>
                <a:sym typeface="Arial"/>
              </a:defRPr>
            </a:lvl1pPr>
          </a:lstStyle>
          <a:p>
            <a:pPr/>
            <a:r>
              <a:t>タイトルテキスト</a:t>
            </a:r>
          </a:p>
        </p:txBody>
      </p:sp>
      <p:sp>
        <p:nvSpPr>
          <p:cNvPr id="742" name="本文レベル1…"/>
          <p:cNvSpPr txBox="1"/>
          <p:nvPr>
            <p:ph type="body" idx="1"/>
          </p:nvPr>
        </p:nvSpPr>
        <p:spPr>
          <a:xfrm>
            <a:off x="142075" y="1379962"/>
            <a:ext cx="12725729" cy="8373638"/>
          </a:xfrm>
          <a:prstGeom prst="rect">
            <a:avLst/>
          </a:prstGeom>
        </p:spPr>
        <p:txBody>
          <a:bodyPr lIns="65023" tIns="65023" rIns="65023" bIns="65023" anchor="t"/>
          <a:lstStyle>
            <a:lvl1pPr marL="419100" indent="-419100" defTabSz="585216">
              <a:spcBef>
                <a:spcPts val="500"/>
              </a:spcBef>
              <a:buSzPct val="100000"/>
              <a:buFont typeface="Arial"/>
              <a:defRPr sz="2200">
                <a:solidFill>
                  <a:srgbClr val="4A452A"/>
                </a:solidFill>
                <a:latin typeface="Arial"/>
                <a:ea typeface="Arial"/>
                <a:cs typeface="Arial"/>
                <a:sym typeface="Arial"/>
              </a:defRPr>
            </a:lvl1pPr>
            <a:lvl2pPr marL="806450" indent="-349250" defTabSz="585216">
              <a:spcBef>
                <a:spcPts val="500"/>
              </a:spcBef>
              <a:buSzPct val="100000"/>
              <a:buFont typeface="Arial"/>
              <a:buChar char="–"/>
              <a:defRPr sz="2200">
                <a:solidFill>
                  <a:srgbClr val="4A452A"/>
                </a:solidFill>
                <a:latin typeface="Arial"/>
                <a:ea typeface="Arial"/>
                <a:cs typeface="Arial"/>
                <a:sym typeface="Arial"/>
              </a:defRPr>
            </a:lvl2pPr>
            <a:lvl3pPr marL="1193800" indent="-279400" defTabSz="585216">
              <a:spcBef>
                <a:spcPts val="500"/>
              </a:spcBef>
              <a:buSzPct val="100000"/>
              <a:buFont typeface="Arial"/>
              <a:defRPr sz="2200">
                <a:solidFill>
                  <a:srgbClr val="4A452A"/>
                </a:solidFill>
                <a:latin typeface="Arial"/>
                <a:ea typeface="Arial"/>
                <a:cs typeface="Arial"/>
                <a:sym typeface="Arial"/>
              </a:defRPr>
            </a:lvl3pPr>
            <a:lvl4pPr marL="1651000" indent="-279400" defTabSz="585216">
              <a:spcBef>
                <a:spcPts val="500"/>
              </a:spcBef>
              <a:buSzPct val="100000"/>
              <a:buFont typeface="Arial"/>
              <a:buChar char="–"/>
              <a:defRPr sz="2200">
                <a:solidFill>
                  <a:srgbClr val="4A452A"/>
                </a:solidFill>
                <a:latin typeface="Arial"/>
                <a:ea typeface="Arial"/>
                <a:cs typeface="Arial"/>
                <a:sym typeface="Arial"/>
              </a:defRPr>
            </a:lvl4pPr>
            <a:lvl5pPr marL="2108200" indent="-279400" defTabSz="585216">
              <a:spcBef>
                <a:spcPts val="500"/>
              </a:spcBef>
              <a:buSzPct val="100000"/>
              <a:buFont typeface="Arial"/>
              <a:buChar char="»"/>
              <a:defRPr sz="2200">
                <a:solidFill>
                  <a:srgbClr val="4A452A"/>
                </a:solidFill>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743" name="スライド番号"/>
          <p:cNvSpPr txBox="1"/>
          <p:nvPr>
            <p:ph type="sldNum" sz="quarter" idx="2"/>
          </p:nvPr>
        </p:nvSpPr>
        <p:spPr>
          <a:xfrm>
            <a:off x="11399587" y="9020317"/>
            <a:ext cx="1605213" cy="650749"/>
          </a:xfrm>
          <a:prstGeom prst="rect">
            <a:avLst/>
          </a:prstGeom>
        </p:spPr>
        <p:txBody>
          <a:bodyPr wrap="square" lIns="65023" tIns="65023" rIns="65023" bIns="65023"/>
          <a:lstStyle>
            <a:lvl1pPr algn="r" defTabSz="585216">
              <a:defRPr b="1" sz="3400">
                <a:latin typeface="Helvetica"/>
                <a:ea typeface="Helvetica"/>
                <a:cs typeface="Helvetica"/>
                <a:sym typeface="Helvetica"/>
              </a:defRPr>
            </a:lvl1pPr>
          </a:lstStyle>
          <a:p>
            <a:pPr/>
            <a:fld id="{86CB4B4D-7CA3-9044-876B-883B54F8677D}" type="slidenum"/>
          </a:p>
        </p:txBody>
      </p:sp>
      <p:sp>
        <p:nvSpPr>
          <p:cNvPr id="744" name="線"/>
          <p:cNvSpPr/>
          <p:nvPr/>
        </p:nvSpPr>
        <p:spPr>
          <a:xfrm>
            <a:off x="-1" y="821033"/>
            <a:ext cx="13004803" cy="1"/>
          </a:xfrm>
          <a:prstGeom prst="line">
            <a:avLst/>
          </a:prstGeom>
          <a:ln w="3175">
            <a:solidFill>
              <a:srgbClr val="4C4C4C"/>
            </a:solidFill>
            <a:bevel/>
          </a:ln>
        </p:spPr>
        <p:txBody>
          <a:bodyPr lIns="65023" tIns="65023" rIns="65023" bIns="65023"/>
          <a:lstStyle/>
          <a:p>
            <a:pPr algn="l" defTabSz="585216">
              <a:defRPr sz="1200"/>
            </a:pPr>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Title">
    <p:spTree>
      <p:nvGrpSpPr>
        <p:cNvPr id="1" name=""/>
        <p:cNvGrpSpPr/>
        <p:nvPr/>
      </p:nvGrpSpPr>
      <p:grpSpPr>
        <a:xfrm>
          <a:off x="0" y="0"/>
          <a:ext cx="0" cy="0"/>
          <a:chOff x="0" y="0"/>
          <a:chExt cx="0" cy="0"/>
        </a:xfrm>
      </p:grpSpPr>
      <p:sp>
        <p:nvSpPr>
          <p:cNvPr id="751" name="タイトルテキスト"/>
          <p:cNvSpPr txBox="1"/>
          <p:nvPr>
            <p:ph type="title"/>
          </p:nvPr>
        </p:nvSpPr>
        <p:spPr>
          <a:xfrm>
            <a:off x="1627648" y="52827"/>
            <a:ext cx="9051297" cy="1256773"/>
          </a:xfrm>
          <a:prstGeom prst="rect">
            <a:avLst/>
          </a:prstGeom>
        </p:spPr>
        <p:txBody>
          <a:bodyPr lIns="50778" tIns="50778" rIns="50778" bIns="50778" anchor="b">
            <a:noAutofit/>
          </a:bodyPr>
          <a:lstStyle>
            <a:lvl1pPr>
              <a:defRPr b="1" sz="8200">
                <a:latin typeface="+mj-lt"/>
                <a:ea typeface="+mj-ea"/>
                <a:cs typeface="+mj-cs"/>
                <a:sym typeface="Helvetica Neue"/>
              </a:defRPr>
            </a:lvl1pPr>
          </a:lstStyle>
          <a:p>
            <a:pPr/>
            <a:r>
              <a:t>タイトルテキスト</a:t>
            </a:r>
          </a:p>
        </p:txBody>
      </p:sp>
      <p:sp>
        <p:nvSpPr>
          <p:cNvPr id="752" name="本文レベル1…"/>
          <p:cNvSpPr txBox="1"/>
          <p:nvPr>
            <p:ph type="body" sz="half" idx="1"/>
          </p:nvPr>
        </p:nvSpPr>
        <p:spPr>
          <a:xfrm>
            <a:off x="510518" y="1906248"/>
            <a:ext cx="11971069" cy="3808400"/>
          </a:xfrm>
          <a:prstGeom prst="rect">
            <a:avLst/>
          </a:prstGeom>
        </p:spPr>
        <p:txBody>
          <a:bodyPr lIns="50778" tIns="50778" rIns="50778" bIns="50778" anchor="t">
            <a:noAutofit/>
          </a:bodyPr>
          <a:lstStyle>
            <a:lvl1pPr marL="564444" indent="-564444">
              <a:spcBef>
                <a:spcPts val="0"/>
              </a:spcBef>
              <a:buSzPct val="100000"/>
              <a:buBlip>
                <a:blip r:embed="rId2"/>
              </a:buBlip>
              <a:defRPr sz="3200">
                <a:latin typeface="+mj-lt"/>
                <a:ea typeface="+mj-ea"/>
                <a:cs typeface="+mj-cs"/>
                <a:sym typeface="Helvetica Neue"/>
              </a:defRPr>
            </a:lvl1pPr>
            <a:lvl2pPr marL="564444" indent="-564444">
              <a:spcBef>
                <a:spcPts val="0"/>
              </a:spcBef>
              <a:buSzPct val="100000"/>
              <a:buBlip>
                <a:blip r:embed="rId2"/>
              </a:buBlip>
              <a:defRPr sz="3200">
                <a:latin typeface="+mj-lt"/>
                <a:ea typeface="+mj-ea"/>
                <a:cs typeface="+mj-cs"/>
                <a:sym typeface="Helvetica Neue"/>
              </a:defRPr>
            </a:lvl2pPr>
            <a:lvl3pPr marL="564444" indent="-564444">
              <a:spcBef>
                <a:spcPts val="0"/>
              </a:spcBef>
              <a:buSzPct val="100000"/>
              <a:buBlip>
                <a:blip r:embed="rId2"/>
              </a:buBlip>
              <a:defRPr sz="3200">
                <a:latin typeface="+mj-lt"/>
                <a:ea typeface="+mj-ea"/>
                <a:cs typeface="+mj-cs"/>
                <a:sym typeface="Helvetica Neue"/>
              </a:defRPr>
            </a:lvl3pPr>
            <a:lvl4pPr marL="564444" indent="-564444">
              <a:spcBef>
                <a:spcPts val="0"/>
              </a:spcBef>
              <a:buSzPct val="100000"/>
              <a:buBlip>
                <a:blip r:embed="rId2"/>
              </a:buBlip>
              <a:defRPr sz="3200">
                <a:latin typeface="+mj-lt"/>
                <a:ea typeface="+mj-ea"/>
                <a:cs typeface="+mj-cs"/>
                <a:sym typeface="Helvetica Neue"/>
              </a:defRPr>
            </a:lvl4pPr>
            <a:lvl5pPr marL="564444" indent="-564444">
              <a:spcBef>
                <a:spcPts val="0"/>
              </a:spcBef>
              <a:buSzPct val="100000"/>
              <a:buBlip>
                <a:blip r:embed="rId2"/>
              </a:buBlip>
              <a:defRPr sz="32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753" name="スライド番号"/>
          <p:cNvSpPr txBox="1"/>
          <p:nvPr>
            <p:ph type="sldNum" sz="quarter" idx="2"/>
          </p:nvPr>
        </p:nvSpPr>
        <p:spPr>
          <a:xfrm>
            <a:off x="12449400" y="9294431"/>
            <a:ext cx="396706" cy="399247"/>
          </a:xfrm>
          <a:prstGeom prst="rect">
            <a:avLst/>
          </a:prstGeom>
        </p:spPr>
        <p:txBody>
          <a:bodyPr lIns="50778" tIns="50778" rIns="50778" bIns="50778"/>
          <a:lstStyle>
            <a:lvl1pPr>
              <a:defRPr sz="2000">
                <a:latin typeface="+mj-lt"/>
                <a:ea typeface="+mj-ea"/>
                <a:cs typeface="+mj-cs"/>
                <a:sym typeface="Helvetica Neue"/>
              </a:defRPr>
            </a:lvl1pPr>
          </a:lstStyle>
          <a:p>
            <a:pPr/>
            <a:fld id="{86CB4B4D-7CA3-9044-876B-883B54F8677D}" type="slidenum"/>
          </a:p>
        </p:txBody>
      </p:sp>
      <p:sp>
        <p:nvSpPr>
          <p:cNvPr id="754" name="K.Fujii @ FKPPL/TYL 2018, May 9, 2018"/>
          <p:cNvSpPr txBox="1"/>
          <p:nvPr/>
        </p:nvSpPr>
        <p:spPr>
          <a:xfrm>
            <a:off x="216763" y="9383341"/>
            <a:ext cx="4747806" cy="304801"/>
          </a:xfrm>
          <a:prstGeom prst="rect">
            <a:avLst/>
          </a:prstGeom>
          <a:ln w="12700">
            <a:miter lim="400000"/>
          </a:ln>
          <a:extLst>
            <a:ext uri="{C572A759-6A51-4108-AA02-DFA0A04FC94B}">
              <ma14:wrappingTextBoxFlag xmlns:ma14="http://schemas.microsoft.com/office/mac/drawingml/2011/main" val="1"/>
            </a:ext>
          </a:extLst>
        </p:spPr>
        <p:txBody>
          <a:bodyPr lIns="50778" tIns="50778" rIns="50778" bIns="50778" anchor="ctr">
            <a:spAutoFit/>
          </a:bodyPr>
          <a:lstStyle>
            <a:lvl1pPr algn="l">
              <a:defRPr sz="1200">
                <a:latin typeface="+mj-lt"/>
                <a:ea typeface="+mj-ea"/>
                <a:cs typeface="+mj-cs"/>
                <a:sym typeface="Helvetica Neue"/>
              </a:defRPr>
            </a:lvl1pPr>
          </a:lstStyle>
          <a:p>
            <a:pPr/>
            <a:r>
              <a:t>K.Fujii @ FKPPL/TYL 2018, May 9, 2018</a:t>
            </a:r>
          </a:p>
        </p:txBody>
      </p:sp>
      <p:pic>
        <p:nvPicPr>
          <p:cNvPr id="755" name="図 6" descr="図 6"/>
          <p:cNvPicPr>
            <a:picLocks noChangeAspect="1"/>
          </p:cNvPicPr>
          <p:nvPr/>
        </p:nvPicPr>
        <p:blipFill>
          <a:blip r:embed="rId3">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白紙">
    <p:spTree>
      <p:nvGrpSpPr>
        <p:cNvPr id="1" name=""/>
        <p:cNvGrpSpPr/>
        <p:nvPr/>
      </p:nvGrpSpPr>
      <p:grpSpPr>
        <a:xfrm>
          <a:off x="0" y="0"/>
          <a:ext cx="0" cy="0"/>
          <a:chOff x="0" y="0"/>
          <a:chExt cx="0" cy="0"/>
        </a:xfrm>
      </p:grpSpPr>
      <p:sp>
        <p:nvSpPr>
          <p:cNvPr id="762" name="スライド番号"/>
          <p:cNvSpPr txBox="1"/>
          <p:nvPr>
            <p:ph type="sldNum" sz="quarter" idx="2"/>
          </p:nvPr>
        </p:nvSpPr>
        <p:spPr>
          <a:xfrm>
            <a:off x="12046556" y="9236541"/>
            <a:ext cx="308004" cy="313437"/>
          </a:xfrm>
          <a:prstGeom prst="rect">
            <a:avLst/>
          </a:prstGeom>
          <a:ln>
            <a:round/>
          </a:ln>
        </p:spPr>
        <p:txBody>
          <a:bodyPr lIns="48767" tIns="48767" rIns="48767" bIns="48767" anchor="ctr"/>
          <a:lstStyle>
            <a:lvl1pPr algn="r" defTabSz="1016000">
              <a:defRPr sz="1400">
                <a:solidFill>
                  <a:srgbClr val="9A9A9A"/>
                </a:solidFill>
                <a:uFill>
                  <a:solidFill>
                    <a:srgbClr val="9A9A9A"/>
                  </a:solidFill>
                </a:u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pic>
        <p:nvPicPr>
          <p:cNvPr id="769" name="index_e.gif" descr="index_e.gif"/>
          <p:cNvPicPr>
            <a:picLocks noChangeAspect="1"/>
          </p:cNvPicPr>
          <p:nvPr/>
        </p:nvPicPr>
        <p:blipFill>
          <a:blip r:embed="rId2">
            <a:extLst/>
          </a:blip>
          <a:srcRect l="0" t="0" r="0" b="0"/>
          <a:stretch>
            <a:fillRect/>
          </a:stretch>
        </p:blipFill>
        <p:spPr>
          <a:xfrm>
            <a:off x="12063410" y="42085"/>
            <a:ext cx="958429" cy="705221"/>
          </a:xfrm>
          <a:prstGeom prst="rect">
            <a:avLst/>
          </a:prstGeom>
          <a:ln w="12700">
            <a:miter lim="400000"/>
          </a:ln>
        </p:spPr>
      </p:pic>
      <p:sp>
        <p:nvSpPr>
          <p:cNvPr id="770" name="スライド番号"/>
          <p:cNvSpPr txBox="1"/>
          <p:nvPr>
            <p:ph type="sldNum" sz="quarter" idx="2"/>
          </p:nvPr>
        </p:nvSpPr>
        <p:spPr>
          <a:xfrm>
            <a:off x="11116119" y="9176701"/>
            <a:ext cx="1605214" cy="389271"/>
          </a:xfrm>
          <a:prstGeom prst="rect">
            <a:avLst/>
          </a:prstGeom>
        </p:spPr>
        <p:txBody>
          <a:bodyPr wrap="square" lIns="65023" tIns="65023" rIns="65023" bIns="65023" anchor="b"/>
          <a:lstStyle>
            <a:lvl1pPr algn="r" defTabSz="457200">
              <a:defRPr>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LC Physics">
    <p:spTree>
      <p:nvGrpSpPr>
        <p:cNvPr id="1" name=""/>
        <p:cNvGrpSpPr/>
        <p:nvPr/>
      </p:nvGrpSpPr>
      <p:grpSpPr>
        <a:xfrm>
          <a:off x="0" y="0"/>
          <a:ext cx="0" cy="0"/>
          <a:chOff x="0" y="0"/>
          <a:chExt cx="0" cy="0"/>
        </a:xfrm>
      </p:grpSpPr>
      <p:sp>
        <p:nvSpPr>
          <p:cNvPr id="777" name="タイトルテキスト"/>
          <p:cNvSpPr txBox="1"/>
          <p:nvPr>
            <p:ph type="title"/>
          </p:nvPr>
        </p:nvSpPr>
        <p:spPr>
          <a:xfrm>
            <a:off x="1270000" y="254000"/>
            <a:ext cx="10452101" cy="1371601"/>
          </a:xfrm>
          <a:prstGeom prst="rect">
            <a:avLst/>
          </a:prstGeom>
        </p:spPr>
        <p:txBody>
          <a:bodyPr>
            <a:noAutofit/>
          </a:bodyPr>
          <a:lstStyle>
            <a:lvl1pPr>
              <a:defRPr b="1" sz="6400">
                <a:latin typeface="+mj-lt"/>
                <a:ea typeface="+mj-ea"/>
                <a:cs typeface="+mj-cs"/>
                <a:sym typeface="Helvetica Neue"/>
              </a:defRPr>
            </a:lvl1pPr>
          </a:lstStyle>
          <a:p>
            <a:pPr/>
            <a:r>
              <a:t>タイトルテキスト</a:t>
            </a:r>
          </a:p>
        </p:txBody>
      </p:sp>
      <p:sp>
        <p:nvSpPr>
          <p:cNvPr id="778" name="本文レベル1…"/>
          <p:cNvSpPr txBox="1"/>
          <p:nvPr>
            <p:ph type="body" idx="1"/>
          </p:nvPr>
        </p:nvSpPr>
        <p:spPr>
          <a:xfrm>
            <a:off x="317500" y="2019300"/>
            <a:ext cx="12382501" cy="7099300"/>
          </a:xfrm>
          <a:prstGeom prst="rect">
            <a:avLst/>
          </a:prstGeom>
        </p:spPr>
        <p:txBody>
          <a:bodyPr anchor="t">
            <a:noAutofit/>
          </a:bodyPr>
          <a:lstStyle>
            <a:lvl1pPr marL="793750" indent="-476250">
              <a:spcBef>
                <a:spcPts val="700"/>
              </a:spcBef>
              <a:buSzPct val="171000"/>
              <a:defRPr sz="2000">
                <a:latin typeface="+mj-lt"/>
                <a:ea typeface="+mj-ea"/>
                <a:cs typeface="+mj-cs"/>
                <a:sym typeface="Helvetica Neue"/>
              </a:defRPr>
            </a:lvl1pPr>
            <a:lvl2pPr marL="1238250" indent="-476250">
              <a:spcBef>
                <a:spcPts val="700"/>
              </a:spcBef>
              <a:buSzPct val="171000"/>
              <a:defRPr sz="2000">
                <a:latin typeface="+mj-lt"/>
                <a:ea typeface="+mj-ea"/>
                <a:cs typeface="+mj-cs"/>
                <a:sym typeface="Helvetica Neue"/>
              </a:defRPr>
            </a:lvl2pPr>
            <a:lvl3pPr marL="1682750" indent="-476250">
              <a:spcBef>
                <a:spcPts val="700"/>
              </a:spcBef>
              <a:buSzPct val="171000"/>
              <a:defRPr sz="2000">
                <a:latin typeface="+mj-lt"/>
                <a:ea typeface="+mj-ea"/>
                <a:cs typeface="+mj-cs"/>
                <a:sym typeface="Helvetica Neue"/>
              </a:defRPr>
            </a:lvl3pPr>
            <a:lvl4pPr marL="2127250" indent="-476250">
              <a:spcBef>
                <a:spcPts val="700"/>
              </a:spcBef>
              <a:buSzPct val="171000"/>
              <a:defRPr sz="2000">
                <a:latin typeface="+mj-lt"/>
                <a:ea typeface="+mj-ea"/>
                <a:cs typeface="+mj-cs"/>
                <a:sym typeface="Helvetica Neue"/>
              </a:defRPr>
            </a:lvl4pPr>
            <a:lvl5pPr marL="2571750" indent="-476250">
              <a:spcBef>
                <a:spcPts val="700"/>
              </a:spcBef>
              <a:buSzPct val="171000"/>
              <a:defRPr sz="2000">
                <a:latin typeface="+mj-lt"/>
                <a:ea typeface="+mj-ea"/>
                <a:cs typeface="+mj-cs"/>
                <a:sym typeface="Helvetica Neue"/>
              </a:defRPr>
            </a:lvl5pPr>
          </a:lstStyle>
          <a:p>
            <a:pPr/>
            <a:r>
              <a:t>本文レベル1</a:t>
            </a:r>
          </a:p>
          <a:p>
            <a:pPr lvl="1"/>
            <a:r>
              <a:t>本文レベル2</a:t>
            </a:r>
          </a:p>
          <a:p>
            <a:pPr lvl="2"/>
            <a:r>
              <a:t>本文レベル3</a:t>
            </a:r>
          </a:p>
          <a:p>
            <a:pPr lvl="3"/>
            <a:r>
              <a:t>本文レベル4</a:t>
            </a:r>
          </a:p>
          <a:p>
            <a:pPr lvl="4"/>
            <a:r>
              <a:t>本文レベル5</a:t>
            </a:r>
          </a:p>
        </p:txBody>
      </p:sp>
      <p:sp>
        <p:nvSpPr>
          <p:cNvPr id="779" name="スライド番号"/>
          <p:cNvSpPr txBox="1"/>
          <p:nvPr>
            <p:ph type="sldNum" sz="quarter" idx="2"/>
          </p:nvPr>
        </p:nvSpPr>
        <p:spPr>
          <a:xfrm>
            <a:off x="12381026" y="9398000"/>
            <a:ext cx="269648" cy="250089"/>
          </a:xfrm>
          <a:prstGeom prst="rect">
            <a:avLst/>
          </a:prstGeom>
        </p:spPr>
        <p:txBody>
          <a:bodyPr/>
          <a:lstStyle>
            <a:lvl1pPr>
              <a:defRPr sz="1100">
                <a:latin typeface="+mj-lt"/>
                <a:ea typeface="+mj-ea"/>
                <a:cs typeface="+mj-cs"/>
                <a:sym typeface="Helvetica Neue"/>
              </a:defRPr>
            </a:lvl1pPr>
          </a:lstStyle>
          <a:p>
            <a:pPr/>
            <a:fld id="{86CB4B4D-7CA3-9044-876B-883B54F8677D}" type="slidenum"/>
          </a:p>
        </p:txBody>
      </p:sp>
      <p:pic>
        <p:nvPicPr>
          <p:cNvPr id="780"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787" name="タイトルテキスト"/>
          <p:cNvSpPr txBox="1"/>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pPr/>
            <a:r>
              <a:t>タイトルテキスト</a:t>
            </a:r>
          </a:p>
        </p:txBody>
      </p:sp>
      <p:sp>
        <p:nvSpPr>
          <p:cNvPr id="788" name="本文レベル1…"/>
          <p:cNvSpPr txBox="1"/>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latin typeface="Gill Sans"/>
                <a:ea typeface="Gill Sans"/>
                <a:cs typeface="Gill Sans"/>
                <a:sym typeface="Gill Sans"/>
              </a:defRPr>
            </a:lvl1pPr>
            <a:lvl2pPr marL="1333500" indent="-571500">
              <a:spcBef>
                <a:spcPts val="2400"/>
              </a:spcBef>
              <a:buSzPct val="171000"/>
              <a:defRPr sz="4200">
                <a:latin typeface="Gill Sans"/>
                <a:ea typeface="Gill Sans"/>
                <a:cs typeface="Gill Sans"/>
                <a:sym typeface="Gill Sans"/>
              </a:defRPr>
            </a:lvl2pPr>
            <a:lvl3pPr marL="1778000" indent="-571500">
              <a:spcBef>
                <a:spcPts val="2400"/>
              </a:spcBef>
              <a:buSzPct val="171000"/>
              <a:defRPr sz="4200">
                <a:latin typeface="Gill Sans"/>
                <a:ea typeface="Gill Sans"/>
                <a:cs typeface="Gill Sans"/>
                <a:sym typeface="Gill Sans"/>
              </a:defRPr>
            </a:lvl3pPr>
            <a:lvl4pPr marL="2222500" indent="-571500">
              <a:spcBef>
                <a:spcPts val="2400"/>
              </a:spcBef>
              <a:buSzPct val="171000"/>
              <a:defRPr sz="4200">
                <a:latin typeface="Gill Sans"/>
                <a:ea typeface="Gill Sans"/>
                <a:cs typeface="Gill Sans"/>
                <a:sym typeface="Gill Sans"/>
              </a:defRPr>
            </a:lvl4pPr>
            <a:lvl5pPr marL="2667000" indent="-571500">
              <a:spcBef>
                <a:spcPts val="2400"/>
              </a:spcBef>
              <a:buSzPct val="171000"/>
              <a:defRPr sz="4200">
                <a:latin typeface="Gill Sans"/>
                <a:ea typeface="Gill Sans"/>
                <a:cs typeface="Gill Sans"/>
                <a:sym typeface="Gill Sans"/>
              </a:defRPr>
            </a:lvl5pPr>
          </a:lstStyle>
          <a:p>
            <a:pPr/>
            <a:r>
              <a:t>本文レベル1</a:t>
            </a:r>
          </a:p>
          <a:p>
            <a:pPr lvl="1"/>
            <a:r>
              <a:t>本文レベル2</a:t>
            </a:r>
          </a:p>
          <a:p>
            <a:pPr lvl="2"/>
            <a:r>
              <a:t>本文レベル3</a:t>
            </a:r>
          </a:p>
          <a:p>
            <a:pPr lvl="3"/>
            <a:r>
              <a:t>本文レベル4</a:t>
            </a:r>
          </a:p>
          <a:p>
            <a:pPr lvl="4"/>
            <a:r>
              <a:t>本文レベル5</a:t>
            </a:r>
          </a:p>
        </p:txBody>
      </p:sp>
      <p:sp>
        <p:nvSpPr>
          <p:cNvPr id="789" name="スライド番号"/>
          <p:cNvSpPr txBox="1"/>
          <p:nvPr>
            <p:ph type="sldNum" sz="quarter" idx="2"/>
          </p:nvPr>
        </p:nvSpPr>
        <p:spPr>
          <a:xfrm>
            <a:off x="6324600" y="9258300"/>
            <a:ext cx="342900" cy="368300"/>
          </a:xfrm>
          <a:prstGeom prst="rect">
            <a:avLst/>
          </a:prstGeom>
        </p:spPr>
        <p:txBody>
          <a:bodyPr/>
          <a:lstStyle>
            <a:lvl1pPr>
              <a:defRPr>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白紙 コピー 1">
    <p:spTree>
      <p:nvGrpSpPr>
        <p:cNvPr id="1" name=""/>
        <p:cNvGrpSpPr/>
        <p:nvPr/>
      </p:nvGrpSpPr>
      <p:grpSpPr>
        <a:xfrm>
          <a:off x="0" y="0"/>
          <a:ext cx="0" cy="0"/>
          <a:chOff x="0" y="0"/>
          <a:chExt cx="0" cy="0"/>
        </a:xfrm>
      </p:grpSpPr>
      <p:sp>
        <p:nvSpPr>
          <p:cNvPr id="796" name="スライド番号"/>
          <p:cNvSpPr txBox="1"/>
          <p:nvPr>
            <p:ph type="sldNum" sz="quarter" idx="2"/>
          </p:nvPr>
        </p:nvSpPr>
        <p:spPr>
          <a:xfrm>
            <a:off x="12075814" y="9256711"/>
            <a:ext cx="238722" cy="221954"/>
          </a:xfrm>
          <a:prstGeom prst="rect">
            <a:avLst/>
          </a:prstGeom>
        </p:spPr>
        <p:txBody>
          <a:bodyPr lIns="0" tIns="0" rIns="0" bIns="0"/>
          <a:lstStyle>
            <a:lvl1pPr>
              <a:defRPr sz="16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sp>
        <p:nvSpPr>
          <p:cNvPr id="803" name="タイトルテキスト"/>
          <p:cNvSpPr txBox="1"/>
          <p:nvPr>
            <p:ph type="title"/>
          </p:nvPr>
        </p:nvSpPr>
        <p:spPr>
          <a:xfrm>
            <a:off x="650239" y="130952"/>
            <a:ext cx="11704322" cy="2144888"/>
          </a:xfrm>
          <a:prstGeom prst="rect">
            <a:avLst/>
          </a:prstGeom>
        </p:spPr>
        <p:txBody>
          <a:bodyPr lIns="65023" tIns="65023" rIns="65023" bIns="65023"/>
          <a:lstStyle>
            <a:lvl1pPr defTabSz="914400">
              <a:defRPr sz="6200">
                <a:latin typeface="Arial"/>
                <a:ea typeface="Arial"/>
                <a:cs typeface="Arial"/>
                <a:sym typeface="Arial"/>
              </a:defRPr>
            </a:lvl1pPr>
          </a:lstStyle>
          <a:p>
            <a:pPr/>
            <a:r>
              <a:t>タイトルテキスト</a:t>
            </a:r>
          </a:p>
        </p:txBody>
      </p:sp>
      <p:sp>
        <p:nvSpPr>
          <p:cNvPr id="804" name="本文レベル1…"/>
          <p:cNvSpPr txBox="1"/>
          <p:nvPr>
            <p:ph type="body" idx="1"/>
          </p:nvPr>
        </p:nvSpPr>
        <p:spPr>
          <a:xfrm>
            <a:off x="650239" y="2275839"/>
            <a:ext cx="11704322" cy="7477761"/>
          </a:xfrm>
          <a:prstGeom prst="rect">
            <a:avLst/>
          </a:prstGeom>
        </p:spPr>
        <p:txBody>
          <a:bodyPr lIns="65023" tIns="65023" rIns="65023" bIns="65023" anchor="t"/>
          <a:lstStyle>
            <a:lvl1pPr marL="471487" indent="-471487" defTabSz="914400">
              <a:spcBef>
                <a:spcPts val="700"/>
              </a:spcBef>
              <a:buSzPct val="100000"/>
              <a:buFont typeface="Arial"/>
              <a:defRPr sz="4400">
                <a:latin typeface="Arial"/>
                <a:ea typeface="Arial"/>
                <a:cs typeface="Arial"/>
                <a:sym typeface="Arial"/>
              </a:defRPr>
            </a:lvl1pPr>
            <a:lvl2pPr marL="906235" indent="-449035" defTabSz="914400">
              <a:spcBef>
                <a:spcPts val="700"/>
              </a:spcBef>
              <a:buSzPct val="100000"/>
              <a:buFont typeface="Arial"/>
              <a:buChar char="–"/>
              <a:defRPr sz="4400">
                <a:latin typeface="Arial"/>
                <a:ea typeface="Arial"/>
                <a:cs typeface="Arial"/>
                <a:sym typeface="Arial"/>
              </a:defRPr>
            </a:lvl2pPr>
            <a:lvl3pPr indent="-419100" defTabSz="914400">
              <a:spcBef>
                <a:spcPts val="700"/>
              </a:spcBef>
              <a:buSzPct val="100000"/>
              <a:buFont typeface="Arial"/>
              <a:defRPr sz="4400">
                <a:latin typeface="Arial"/>
                <a:ea typeface="Arial"/>
                <a:cs typeface="Arial"/>
                <a:sym typeface="Arial"/>
              </a:defRPr>
            </a:lvl3pPr>
            <a:lvl4pPr marL="1874520" indent="-502920" defTabSz="914400">
              <a:spcBef>
                <a:spcPts val="700"/>
              </a:spcBef>
              <a:buSzPct val="100000"/>
              <a:buFont typeface="Arial"/>
              <a:buChar char="–"/>
              <a:defRPr sz="4400">
                <a:latin typeface="Arial"/>
                <a:ea typeface="Arial"/>
                <a:cs typeface="Arial"/>
                <a:sym typeface="Arial"/>
              </a:defRPr>
            </a:lvl4pPr>
            <a:lvl5pPr marL="2331720" indent="-502920" defTabSz="914400">
              <a:spcBef>
                <a:spcPts val="700"/>
              </a:spcBef>
              <a:buSzPct val="100000"/>
              <a:buFont typeface="Arial"/>
              <a:buChar char="»"/>
              <a:defRPr sz="4400">
                <a:latin typeface="Arial"/>
                <a:ea typeface="Arial"/>
                <a:cs typeface="Arial"/>
                <a:sym typeface="Arial"/>
              </a:defRPr>
            </a:lvl5pPr>
          </a:lstStyle>
          <a:p>
            <a:pPr/>
            <a:r>
              <a:t>本文レベル1</a:t>
            </a:r>
          </a:p>
          <a:p>
            <a:pPr lvl="1"/>
            <a:r>
              <a:t>本文レベル2</a:t>
            </a:r>
          </a:p>
          <a:p>
            <a:pPr lvl="2"/>
            <a:r>
              <a:t>本文レベル3</a:t>
            </a:r>
          </a:p>
          <a:p>
            <a:pPr lvl="3"/>
            <a:r>
              <a:t>本文レベル4</a:t>
            </a:r>
          </a:p>
          <a:p>
            <a:pPr lvl="4"/>
            <a:r>
              <a:t>本文レベル5</a:t>
            </a:r>
          </a:p>
        </p:txBody>
      </p:sp>
      <p:sp>
        <p:nvSpPr>
          <p:cNvPr id="805" name="スライド番号"/>
          <p:cNvSpPr txBox="1"/>
          <p:nvPr>
            <p:ph type="sldNum" sz="quarter" idx="2"/>
          </p:nvPr>
        </p:nvSpPr>
        <p:spPr>
          <a:xfrm>
            <a:off x="9320107" y="9123786"/>
            <a:ext cx="3034454" cy="352001"/>
          </a:xfrm>
          <a:prstGeom prst="rect">
            <a:avLst/>
          </a:prstGeom>
        </p:spPr>
        <p:txBody>
          <a:bodyPr wrap="square" lIns="65023" tIns="65023" rIns="65023" bIns="65023" anchor="ctr"/>
          <a:lstStyle>
            <a:lvl1pPr algn="r" defTabSz="914400">
              <a:defRPr sz="16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spTree>
      <p:nvGrpSpPr>
        <p:cNvPr id="1" name=""/>
        <p:cNvGrpSpPr/>
        <p:nvPr/>
      </p:nvGrpSpPr>
      <p:grpSpPr>
        <a:xfrm>
          <a:off x="0" y="0"/>
          <a:ext cx="0" cy="0"/>
          <a:chOff x="0" y="0"/>
          <a:chExt cx="0" cy="0"/>
        </a:xfrm>
      </p:grpSpPr>
      <p:sp>
        <p:nvSpPr>
          <p:cNvPr id="812" name="タイトルテキスト"/>
          <p:cNvSpPr txBox="1"/>
          <p:nvPr>
            <p:ph type="title"/>
          </p:nvPr>
        </p:nvSpPr>
        <p:spPr>
          <a:xfrm>
            <a:off x="1270000" y="239712"/>
            <a:ext cx="10464800" cy="2465388"/>
          </a:xfrm>
          <a:prstGeom prst="rect">
            <a:avLst/>
          </a:prstGeom>
        </p:spPr>
        <p:txBody>
          <a:bodyPr>
            <a:noAutofit/>
          </a:bodyPr>
          <a:lstStyle>
            <a:lvl1pPr defTabSz="914400">
              <a:defRPr sz="8400">
                <a:uFill>
                  <a:solidFill>
                    <a:srgbClr val="000000"/>
                  </a:solidFill>
                </a:uFill>
                <a:latin typeface="+mn-lt"/>
                <a:ea typeface="+mn-ea"/>
                <a:cs typeface="+mn-cs"/>
                <a:sym typeface="ヒラギノ角ゴ Pro W3"/>
              </a:defRPr>
            </a:lvl1pPr>
          </a:lstStyle>
          <a:p>
            <a:pPr/>
            <a:r>
              <a:t>タイトルテキスト</a:t>
            </a:r>
          </a:p>
        </p:txBody>
      </p:sp>
      <p:sp>
        <p:nvSpPr>
          <p:cNvPr id="813" name="本文レベル1…"/>
          <p:cNvSpPr txBox="1"/>
          <p:nvPr>
            <p:ph type="body" idx="1"/>
          </p:nvPr>
        </p:nvSpPr>
        <p:spPr>
          <a:xfrm>
            <a:off x="1270000" y="1498600"/>
            <a:ext cx="10464800" cy="8255000"/>
          </a:xfrm>
          <a:prstGeom prst="rect">
            <a:avLst/>
          </a:prstGeom>
        </p:spPr>
        <p:txBody>
          <a:bodyPr>
            <a:noAutofit/>
          </a:bodyPr>
          <a:lstStyle>
            <a:lvl1pPr marL="7366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1pPr>
            <a:lvl2pPr marL="11811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2pPr>
            <a:lvl3pPr marL="16256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3pPr>
            <a:lvl4pPr marL="20701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4pPr>
            <a:lvl5pPr marL="2514600" indent="-571500" defTabSz="914400">
              <a:spcBef>
                <a:spcPts val="2400"/>
              </a:spcBef>
              <a:buClr>
                <a:srgbClr val="000000"/>
              </a:buClr>
              <a:buSzPct val="171000"/>
              <a:buFont typeface="ヒラギノ角ゴ Pro W3"/>
              <a:defRPr sz="4200">
                <a:uFill>
                  <a:solidFill>
                    <a:srgbClr val="000000"/>
                  </a:solidFill>
                </a:uFill>
                <a:latin typeface="+mn-lt"/>
                <a:ea typeface="+mn-ea"/>
                <a:cs typeface="+mn-cs"/>
                <a:sym typeface="ヒラギノ角ゴ Pro W3"/>
              </a:defRPr>
            </a:lvl5pPr>
          </a:lstStyle>
          <a:p>
            <a:pPr/>
            <a:r>
              <a:t>本文レベル1</a:t>
            </a:r>
          </a:p>
          <a:p>
            <a:pPr lvl="1"/>
            <a:r>
              <a:t>本文レベル2</a:t>
            </a:r>
          </a:p>
          <a:p>
            <a:pPr lvl="2"/>
            <a:r>
              <a:t>本文レベル3</a:t>
            </a:r>
          </a:p>
          <a:p>
            <a:pPr lvl="3"/>
            <a:r>
              <a:t>本文レベル4</a:t>
            </a:r>
          </a:p>
          <a:p>
            <a:pPr lvl="4"/>
            <a:r>
              <a:t>本文レベル5</a:t>
            </a:r>
          </a:p>
        </p:txBody>
      </p:sp>
      <p:sp>
        <p:nvSpPr>
          <p:cNvPr id="814" name="スライド番号"/>
          <p:cNvSpPr txBox="1"/>
          <p:nvPr>
            <p:ph type="sldNum" sz="quarter" idx="2"/>
          </p:nvPr>
        </p:nvSpPr>
        <p:spPr>
          <a:xfrm>
            <a:off x="6094806" y="9283700"/>
            <a:ext cx="815188" cy="635000"/>
          </a:xfrm>
          <a:prstGeom prst="rect">
            <a:avLst/>
          </a:prstGeom>
        </p:spPr>
        <p:txBody>
          <a:bodyPr/>
          <a:lstStyle>
            <a:lvl1pPr>
              <a:defRPr sz="4200">
                <a:uFill>
                  <a:solidFill>
                    <a:srgbClr val="000000"/>
                  </a:solidFill>
                </a:uFill>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821" name="スライド番号"/>
          <p:cNvSpPr txBox="1"/>
          <p:nvPr>
            <p:ph type="sldNum" sz="quarter" idx="2"/>
          </p:nvPr>
        </p:nvSpPr>
        <p:spPr>
          <a:xfrm>
            <a:off x="6145606" y="9283700"/>
            <a:ext cx="713588" cy="533400"/>
          </a:xfrm>
          <a:prstGeom prst="rect">
            <a:avLst/>
          </a:prstGeom>
        </p:spPr>
        <p:txBody>
          <a:bodyPr lIns="0" tIns="0" rIns="0" bIns="0"/>
          <a:lstStyle>
            <a:lvl1pPr>
              <a:defRPr sz="4200">
                <a:uFill>
                  <a:solidFill>
                    <a:srgbClr val="000000"/>
                  </a:solidFill>
                </a:uFill>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 点）">
    <p:spTree>
      <p:nvGrpSpPr>
        <p:cNvPr id="1" name=""/>
        <p:cNvGrpSpPr/>
        <p:nvPr/>
      </p:nvGrpSpPr>
      <p:grpSpPr>
        <a:xfrm>
          <a:off x="0" y="0"/>
          <a:ext cx="0" cy="0"/>
          <a:chOff x="0" y="0"/>
          <a:chExt cx="0" cy="0"/>
        </a:xfrm>
      </p:grpSpPr>
      <p:sp>
        <p:nvSpPr>
          <p:cNvPr id="83" name="イメージ"/>
          <p:cNvSpPr/>
          <p:nvPr>
            <p:ph type="pic" sz="quarter" idx="21"/>
          </p:nvPr>
        </p:nvSpPr>
        <p:spPr>
          <a:xfrm>
            <a:off x="6718300" y="5092700"/>
            <a:ext cx="5334000" cy="3771900"/>
          </a:xfrm>
          <a:prstGeom prst="rect">
            <a:avLst/>
          </a:prstGeom>
        </p:spPr>
        <p:txBody>
          <a:bodyPr lIns="91439" tIns="45719" rIns="91439" bIns="45719" anchor="t">
            <a:noAutofit/>
          </a:bodyPr>
          <a:lstStyle/>
          <a:p>
            <a:pPr/>
          </a:p>
        </p:txBody>
      </p:sp>
      <p:sp>
        <p:nvSpPr>
          <p:cNvPr id="84" name="イメージ"/>
          <p:cNvSpPr/>
          <p:nvPr>
            <p:ph type="pic" sz="quarter" idx="22"/>
          </p:nvPr>
        </p:nvSpPr>
        <p:spPr>
          <a:xfrm>
            <a:off x="6724518" y="889000"/>
            <a:ext cx="5334003" cy="3771900"/>
          </a:xfrm>
          <a:prstGeom prst="rect">
            <a:avLst/>
          </a:prstGeom>
        </p:spPr>
        <p:txBody>
          <a:bodyPr lIns="91439" tIns="45719" rIns="91439" bIns="45719" anchor="t">
            <a:noAutofit/>
          </a:bodyPr>
          <a:lstStyle/>
          <a:p>
            <a:pPr/>
          </a:p>
        </p:txBody>
      </p:sp>
      <p:sp>
        <p:nvSpPr>
          <p:cNvPr id="85" name="イメージ"/>
          <p:cNvSpPr/>
          <p:nvPr>
            <p:ph type="pic" sz="half" idx="23"/>
          </p:nvPr>
        </p:nvSpPr>
        <p:spPr>
          <a:xfrm>
            <a:off x="952500" y="889000"/>
            <a:ext cx="5334000" cy="7975600"/>
          </a:xfrm>
          <a:prstGeom prst="rect">
            <a:avLst/>
          </a:prstGeom>
        </p:spPr>
        <p:txBody>
          <a:bodyPr lIns="91439" tIns="45719" rIns="91439" bIns="45719" anchor="t">
            <a:noAutofit/>
          </a:bodyPr>
          <a:lstStyle/>
          <a:p>
            <a:pPr/>
          </a:p>
        </p:txBody>
      </p:sp>
      <p:sp>
        <p:nvSpPr>
          <p:cNvPr id="8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828" name="スライド番号"/>
          <p:cNvSpPr txBox="1"/>
          <p:nvPr>
            <p:ph type="sldNum" sz="quarter" idx="2"/>
          </p:nvPr>
        </p:nvSpPr>
        <p:spPr>
          <a:xfrm>
            <a:off x="12547498" y="9366300"/>
            <a:ext cx="368504" cy="374600"/>
          </a:xfrm>
          <a:prstGeom prst="rect">
            <a:avLst/>
          </a:prstGeom>
        </p:spPr>
        <p:txBody>
          <a:bodyPr anchor="b"/>
          <a:lstStyle>
            <a:lvl1pPr>
              <a:defRPr>
                <a:latin typeface="+mj-lt"/>
                <a:ea typeface="+mj-ea"/>
                <a:cs typeface="+mj-cs"/>
                <a:sym typeface="Helvetica Neue"/>
              </a:defRPr>
            </a:lvl1pPr>
          </a:lstStyle>
          <a:p>
            <a:pPr/>
            <a:fld id="{86CB4B4D-7CA3-9044-876B-883B54F8677D}" type="slidenum"/>
          </a:p>
        </p:txBody>
      </p:sp>
      <p:pic>
        <p:nvPicPr>
          <p:cNvPr id="829" name="図 6" descr="図 6"/>
          <p:cNvPicPr>
            <a:picLocks noChangeAspect="1"/>
          </p:cNvPicPr>
          <p:nvPr/>
        </p:nvPicPr>
        <p:blipFill>
          <a:blip r:embed="rId2">
            <a:alphaModFix amt="36999"/>
            <a:extLst/>
          </a:blip>
          <a:srcRect l="966" t="39404" r="0" b="38571"/>
          <a:stretch>
            <a:fillRect/>
          </a:stretch>
        </p:blipFill>
        <p:spPr>
          <a:xfrm>
            <a:off x="62706" y="-40749"/>
            <a:ext cx="12879226" cy="2148116"/>
          </a:xfrm>
          <a:prstGeom prst="rect">
            <a:avLst/>
          </a:prstGeom>
          <a:ln w="12700">
            <a:miter lim="400000"/>
          </a:ln>
        </p:spPr>
      </p:pic>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spTree>
      <p:nvGrpSpPr>
        <p:cNvPr id="1" name=""/>
        <p:cNvGrpSpPr/>
        <p:nvPr/>
      </p:nvGrpSpPr>
      <p:grpSpPr>
        <a:xfrm>
          <a:off x="0" y="0"/>
          <a:ext cx="0" cy="0"/>
          <a:chOff x="0" y="0"/>
          <a:chExt cx="0" cy="0"/>
        </a:xfrm>
      </p:grpSpPr>
      <p:pic>
        <p:nvPicPr>
          <p:cNvPr id="836" name="図 6" descr="図 6"/>
          <p:cNvPicPr>
            <a:picLocks noChangeAspect="1"/>
          </p:cNvPicPr>
          <p:nvPr/>
        </p:nvPicPr>
        <p:blipFill>
          <a:blip r:embed="rId2">
            <a:extLst/>
          </a:blip>
          <a:srcRect l="966" t="39404" r="0" b="38571"/>
          <a:stretch>
            <a:fillRect/>
          </a:stretch>
        </p:blipFill>
        <p:spPr>
          <a:xfrm>
            <a:off x="-1" y="348330"/>
            <a:ext cx="12879227" cy="2148115"/>
          </a:xfrm>
          <a:prstGeom prst="rect">
            <a:avLst/>
          </a:prstGeom>
          <a:ln w="12700">
            <a:miter lim="400000"/>
          </a:ln>
        </p:spPr>
      </p:pic>
      <p:sp>
        <p:nvSpPr>
          <p:cNvPr id="837" name="タイトルテキスト"/>
          <p:cNvSpPr txBox="1"/>
          <p:nvPr>
            <p:ph type="title"/>
          </p:nvPr>
        </p:nvSpPr>
        <p:spPr>
          <a:xfrm>
            <a:off x="716799" y="689045"/>
            <a:ext cx="11216642" cy="865480"/>
          </a:xfrm>
          <a:prstGeom prst="rect">
            <a:avLst/>
          </a:prstGeom>
        </p:spPr>
        <p:txBody>
          <a:bodyPr lIns="65023" tIns="65023" rIns="65023" bIns="65023"/>
          <a:lstStyle>
            <a:lvl1pPr algn="l" defTabSz="1300480">
              <a:lnSpc>
                <a:spcPct val="90000"/>
              </a:lnSpc>
              <a:defRPr b="1" sz="5000">
                <a:latin typeface="Helvetica"/>
                <a:ea typeface="Helvetica"/>
                <a:cs typeface="Helvetica"/>
                <a:sym typeface="Helvetica"/>
              </a:defRPr>
            </a:lvl1pPr>
          </a:lstStyle>
          <a:p>
            <a:pPr/>
            <a:r>
              <a:t>タイトルテキスト</a:t>
            </a:r>
          </a:p>
        </p:txBody>
      </p:sp>
      <p:sp>
        <p:nvSpPr>
          <p:cNvPr id="838" name="本文レベル1…"/>
          <p:cNvSpPr txBox="1"/>
          <p:nvPr>
            <p:ph type="body" idx="1"/>
          </p:nvPr>
        </p:nvSpPr>
        <p:spPr>
          <a:xfrm>
            <a:off x="894079" y="2047999"/>
            <a:ext cx="11216641" cy="7207582"/>
          </a:xfrm>
          <a:prstGeom prst="rect">
            <a:avLst/>
          </a:prstGeom>
        </p:spPr>
        <p:txBody>
          <a:bodyPr lIns="65023" tIns="65023" rIns="65023" bIns="65023"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pPr/>
            <a:r>
              <a:t>本文レベル1</a:t>
            </a:r>
          </a:p>
          <a:p>
            <a:pPr lvl="1"/>
            <a:r>
              <a:t>本文レベル2</a:t>
            </a:r>
          </a:p>
          <a:p>
            <a:pPr lvl="2"/>
            <a:r>
              <a:t>本文レベル3</a:t>
            </a:r>
          </a:p>
          <a:p>
            <a:pPr lvl="3"/>
            <a:r>
              <a:t>本文レベル4</a:t>
            </a:r>
          </a:p>
          <a:p>
            <a:pPr lvl="4"/>
            <a:r>
              <a:t>本文レベル5</a:t>
            </a:r>
          </a:p>
        </p:txBody>
      </p:sp>
      <p:sp>
        <p:nvSpPr>
          <p:cNvPr id="839" name="スライド番号"/>
          <p:cNvSpPr txBox="1"/>
          <p:nvPr>
            <p:ph type="sldNum" sz="quarter" idx="2"/>
          </p:nvPr>
        </p:nvSpPr>
        <p:spPr>
          <a:xfrm>
            <a:off x="11761994" y="9114114"/>
            <a:ext cx="348727" cy="371349"/>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6" name="タイトルテキスト"/>
          <p:cNvSpPr txBox="1"/>
          <p:nvPr>
            <p:ph type="title"/>
          </p:nvPr>
        </p:nvSpPr>
        <p:spPr>
          <a:xfrm>
            <a:off x="1267968" y="211328"/>
            <a:ext cx="10468865" cy="2535937"/>
          </a:xfrm>
          <a:prstGeom prst="rect">
            <a:avLst/>
          </a:prstGeom>
        </p:spPr>
        <p:txBody>
          <a:bodyPr lIns="0" tIns="0" rIns="0" bIns="0">
            <a:noAutofit/>
          </a:bodyPr>
          <a:lstStyle>
            <a:lvl1pPr defTabSz="455168">
              <a:defRPr sz="7000">
                <a:solidFill>
                  <a:srgbClr val="FFFFFF"/>
                </a:solidFill>
                <a:latin typeface="Chalkboard"/>
                <a:ea typeface="Chalkboard"/>
                <a:cs typeface="Chalkboard"/>
                <a:sym typeface="Chalkboard"/>
              </a:defRPr>
            </a:lvl1pPr>
          </a:lstStyle>
          <a:p>
            <a:pPr/>
            <a:r>
              <a:t>タイトルテキスト</a:t>
            </a:r>
          </a:p>
        </p:txBody>
      </p:sp>
      <p:sp>
        <p:nvSpPr>
          <p:cNvPr id="847" name="本文レベル1…"/>
          <p:cNvSpPr txBox="1"/>
          <p:nvPr>
            <p:ph type="body" idx="1"/>
          </p:nvPr>
        </p:nvSpPr>
        <p:spPr>
          <a:xfrm>
            <a:off x="1267968" y="2942336"/>
            <a:ext cx="10468865" cy="5738369"/>
          </a:xfrm>
          <a:prstGeom prst="rect">
            <a:avLst/>
          </a:prstGeom>
        </p:spPr>
        <p:txBody>
          <a:bodyPr lIns="65023" tIns="65023" rIns="65023" bIns="65023">
            <a:noAutofit/>
          </a:bodyPr>
          <a:lstStyle>
            <a:lvl1pPr marL="768553" indent="-412953" defTabSz="455168">
              <a:spcBef>
                <a:spcPts val="2900"/>
              </a:spcBef>
              <a:buSzPct val="43000"/>
              <a:buBlip>
                <a:blip r:embed="rId3"/>
              </a:buBlip>
              <a:defRPr sz="3400">
                <a:solidFill>
                  <a:srgbClr val="FFFFFF"/>
                </a:solidFill>
                <a:latin typeface="Chalkboard"/>
                <a:ea typeface="Chalkboard"/>
                <a:cs typeface="Chalkboard"/>
                <a:sym typeface="Chalkboard"/>
              </a:defRPr>
            </a:lvl1pPr>
            <a:lvl2pPr marL="1200353" indent="-412953" defTabSz="455168">
              <a:spcBef>
                <a:spcPts val="2900"/>
              </a:spcBef>
              <a:buSzPct val="43000"/>
              <a:buBlip>
                <a:blip r:embed="rId3"/>
              </a:buBlip>
              <a:defRPr sz="3400">
                <a:solidFill>
                  <a:srgbClr val="FFFFFF"/>
                </a:solidFill>
                <a:latin typeface="Chalkboard"/>
                <a:ea typeface="Chalkboard"/>
                <a:cs typeface="Chalkboard"/>
                <a:sym typeface="Chalkboard"/>
              </a:defRPr>
            </a:lvl2pPr>
            <a:lvl3pPr marL="1619453" indent="-412953" defTabSz="455168">
              <a:spcBef>
                <a:spcPts val="2900"/>
              </a:spcBef>
              <a:buSzPct val="43000"/>
              <a:buBlip>
                <a:blip r:embed="rId3"/>
              </a:buBlip>
              <a:defRPr sz="3400">
                <a:solidFill>
                  <a:srgbClr val="FFFFFF"/>
                </a:solidFill>
                <a:latin typeface="Chalkboard"/>
                <a:ea typeface="Chalkboard"/>
                <a:cs typeface="Chalkboard"/>
                <a:sym typeface="Chalkboard"/>
              </a:defRPr>
            </a:lvl3pPr>
            <a:lvl4pPr marL="2063953" indent="-412953" defTabSz="455168">
              <a:spcBef>
                <a:spcPts val="2900"/>
              </a:spcBef>
              <a:buSzPct val="43000"/>
              <a:buBlip>
                <a:blip r:embed="rId3"/>
              </a:buBlip>
              <a:defRPr sz="3400">
                <a:solidFill>
                  <a:srgbClr val="FFFFFF"/>
                </a:solidFill>
                <a:latin typeface="Chalkboard"/>
                <a:ea typeface="Chalkboard"/>
                <a:cs typeface="Chalkboard"/>
                <a:sym typeface="Chalkboard"/>
              </a:defRPr>
            </a:lvl4pPr>
            <a:lvl5pPr marL="2521153" indent="-412953" defTabSz="455168">
              <a:spcBef>
                <a:spcPts val="2900"/>
              </a:spcBef>
              <a:buSzPct val="43000"/>
              <a:buBlip>
                <a:blip r:embed="rId3"/>
              </a:buBlip>
              <a:defRPr sz="3400">
                <a:solidFill>
                  <a:srgbClr val="FFFFFF"/>
                </a:solidFill>
                <a:latin typeface="Chalkboard"/>
                <a:ea typeface="Chalkboard"/>
                <a:cs typeface="Chalkboard"/>
                <a:sym typeface="Chalkboard"/>
              </a:defRPr>
            </a:lvl5pPr>
          </a:lstStyle>
          <a:p>
            <a:pPr/>
            <a:r>
              <a:t>本文レベル1</a:t>
            </a:r>
          </a:p>
          <a:p>
            <a:pPr lvl="1"/>
            <a:r>
              <a:t>本文レベル2</a:t>
            </a:r>
          </a:p>
          <a:p>
            <a:pPr lvl="2"/>
            <a:r>
              <a:t>本文レベル3</a:t>
            </a:r>
          </a:p>
          <a:p>
            <a:pPr lvl="3"/>
            <a:r>
              <a:t>本文レベル4</a:t>
            </a:r>
          </a:p>
          <a:p>
            <a:pPr lvl="4"/>
            <a:r>
              <a:t>本文レベル5</a:t>
            </a:r>
          </a:p>
        </p:txBody>
      </p:sp>
      <p:sp>
        <p:nvSpPr>
          <p:cNvPr id="848" name="スライド番号"/>
          <p:cNvSpPr txBox="1"/>
          <p:nvPr>
            <p:ph type="sldNum" sz="quarter" idx="2"/>
          </p:nvPr>
        </p:nvSpPr>
        <p:spPr>
          <a:xfrm>
            <a:off x="6336827" y="9310778"/>
            <a:ext cx="301312" cy="361542"/>
          </a:xfrm>
          <a:prstGeom prst="rect">
            <a:avLst/>
          </a:prstGeom>
        </p:spPr>
        <p:txBody>
          <a:bodyPr lIns="48767" tIns="48767" rIns="48767" bIns="48767" anchor="b"/>
          <a:lstStyle>
            <a:lvl1pPr defTabSz="455168">
              <a:defRPr sz="1600">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amp; 箇条書き">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55" name="タイトルテキスト"/>
          <p:cNvSpPr txBox="1"/>
          <p:nvPr>
            <p:ph type="title"/>
          </p:nvPr>
        </p:nvSpPr>
        <p:spPr>
          <a:xfrm>
            <a:off x="1267968" y="211328"/>
            <a:ext cx="10468865" cy="2535937"/>
          </a:xfrm>
          <a:prstGeom prst="rect">
            <a:avLst/>
          </a:prstGeom>
        </p:spPr>
        <p:txBody>
          <a:bodyPr lIns="48767" tIns="48767" rIns="48767" bIns="48767">
            <a:noAutofit/>
          </a:bodyPr>
          <a:lstStyle>
            <a:lvl1pPr defTabSz="455168">
              <a:defRPr sz="7000">
                <a:solidFill>
                  <a:srgbClr val="FFFFFF"/>
                </a:solidFill>
                <a:latin typeface="Chalkboard"/>
                <a:ea typeface="Chalkboard"/>
                <a:cs typeface="Chalkboard"/>
                <a:sym typeface="Chalkboard"/>
              </a:defRPr>
            </a:lvl1pPr>
          </a:lstStyle>
          <a:p>
            <a:pPr/>
            <a:r>
              <a:t>タイトルテキスト</a:t>
            </a:r>
          </a:p>
        </p:txBody>
      </p:sp>
      <p:sp>
        <p:nvSpPr>
          <p:cNvPr id="856" name="本文レベル1…"/>
          <p:cNvSpPr txBox="1"/>
          <p:nvPr>
            <p:ph type="body" idx="1"/>
          </p:nvPr>
        </p:nvSpPr>
        <p:spPr>
          <a:xfrm>
            <a:off x="1267968" y="2942336"/>
            <a:ext cx="10468865" cy="5738369"/>
          </a:xfrm>
          <a:prstGeom prst="rect">
            <a:avLst/>
          </a:prstGeom>
        </p:spPr>
        <p:txBody>
          <a:bodyPr lIns="48767" tIns="48767" rIns="48767" bIns="48767">
            <a:noAutofit/>
          </a:bodyPr>
          <a:lstStyle>
            <a:lvl1pPr marL="769687" indent="-414087" defTabSz="455168">
              <a:spcBef>
                <a:spcPts val="2900"/>
              </a:spcBef>
              <a:buSzPct val="43000"/>
              <a:buBlip>
                <a:blip r:embed="rId3"/>
              </a:buBlip>
              <a:defRPr sz="3400">
                <a:solidFill>
                  <a:srgbClr val="FFFFFF"/>
                </a:solidFill>
                <a:latin typeface="Chalkboard"/>
                <a:ea typeface="Chalkboard"/>
                <a:cs typeface="Chalkboard"/>
                <a:sym typeface="Chalkboard"/>
              </a:defRPr>
            </a:lvl1pPr>
            <a:lvl2pPr marL="1201487" indent="-414087" defTabSz="455168">
              <a:spcBef>
                <a:spcPts val="2900"/>
              </a:spcBef>
              <a:buSzPct val="43000"/>
              <a:buBlip>
                <a:blip r:embed="rId3"/>
              </a:buBlip>
              <a:defRPr sz="3400">
                <a:solidFill>
                  <a:srgbClr val="FFFFFF"/>
                </a:solidFill>
                <a:latin typeface="Chalkboard"/>
                <a:ea typeface="Chalkboard"/>
                <a:cs typeface="Chalkboard"/>
                <a:sym typeface="Chalkboard"/>
              </a:defRPr>
            </a:lvl2pPr>
            <a:lvl3pPr marL="1620587" indent="-414087" defTabSz="455168">
              <a:spcBef>
                <a:spcPts val="2900"/>
              </a:spcBef>
              <a:buSzPct val="43000"/>
              <a:buBlip>
                <a:blip r:embed="rId3"/>
              </a:buBlip>
              <a:defRPr sz="3400">
                <a:solidFill>
                  <a:srgbClr val="FFFFFF"/>
                </a:solidFill>
                <a:latin typeface="Chalkboard"/>
                <a:ea typeface="Chalkboard"/>
                <a:cs typeface="Chalkboard"/>
                <a:sym typeface="Chalkboard"/>
              </a:defRPr>
            </a:lvl3pPr>
            <a:lvl4pPr marL="2065087" indent="-414087" defTabSz="455168">
              <a:spcBef>
                <a:spcPts val="2900"/>
              </a:spcBef>
              <a:buSzPct val="43000"/>
              <a:buBlip>
                <a:blip r:embed="rId3"/>
              </a:buBlip>
              <a:defRPr sz="3400">
                <a:solidFill>
                  <a:srgbClr val="FFFFFF"/>
                </a:solidFill>
                <a:latin typeface="Chalkboard"/>
                <a:ea typeface="Chalkboard"/>
                <a:cs typeface="Chalkboard"/>
                <a:sym typeface="Chalkboard"/>
              </a:defRPr>
            </a:lvl4pPr>
            <a:lvl5pPr marL="2522287" indent="-414087" defTabSz="455168">
              <a:spcBef>
                <a:spcPts val="2900"/>
              </a:spcBef>
              <a:buSzPct val="43000"/>
              <a:buBlip>
                <a:blip r:embed="rId3"/>
              </a:buBlip>
              <a:defRPr sz="3400">
                <a:solidFill>
                  <a:srgbClr val="FFFFFF"/>
                </a:solidFill>
                <a:latin typeface="Chalkboard"/>
                <a:ea typeface="Chalkboard"/>
                <a:cs typeface="Chalkboard"/>
                <a:sym typeface="Chalkboard"/>
              </a:defRPr>
            </a:lvl5pPr>
          </a:lstStyle>
          <a:p>
            <a:pPr/>
            <a:r>
              <a:t>本文レベル1</a:t>
            </a:r>
          </a:p>
          <a:p>
            <a:pPr lvl="1"/>
            <a:r>
              <a:t>本文レベル2</a:t>
            </a:r>
          </a:p>
          <a:p>
            <a:pPr lvl="2"/>
            <a:r>
              <a:t>本文レベル3</a:t>
            </a:r>
          </a:p>
          <a:p>
            <a:pPr lvl="3"/>
            <a:r>
              <a:t>本文レベル4</a:t>
            </a:r>
          </a:p>
          <a:p>
            <a:pPr lvl="4"/>
            <a:r>
              <a:t>本文レベル5</a:t>
            </a:r>
          </a:p>
        </p:txBody>
      </p:sp>
      <p:sp>
        <p:nvSpPr>
          <p:cNvPr id="857" name="スライド番号"/>
          <p:cNvSpPr txBox="1"/>
          <p:nvPr>
            <p:ph type="sldNum" sz="quarter" idx="2"/>
          </p:nvPr>
        </p:nvSpPr>
        <p:spPr>
          <a:xfrm>
            <a:off x="6353814" y="9265919"/>
            <a:ext cx="301313" cy="361543"/>
          </a:xfrm>
          <a:prstGeom prst="rect">
            <a:avLst/>
          </a:prstGeom>
        </p:spPr>
        <p:txBody>
          <a:bodyPr lIns="48767" tIns="48767" rIns="48767" bIns="48767"/>
          <a:lstStyle>
            <a:lvl1pPr defTabSz="455168">
              <a:defRPr sz="1600">
                <a:solidFill>
                  <a:srgbClr val="FFFFFF"/>
                </a:solidFill>
                <a:latin typeface="Chalkboard"/>
                <a:ea typeface="Chalkboard"/>
                <a:cs typeface="Chalkboard"/>
                <a:sym typeface="Chalkboar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ends">
    <p:spTree>
      <p:nvGrpSpPr>
        <p:cNvPr id="1" name=""/>
        <p:cNvGrpSpPr/>
        <p:nvPr/>
      </p:nvGrpSpPr>
      <p:grpSpPr>
        <a:xfrm>
          <a:off x="0" y="0"/>
          <a:ext cx="0" cy="0"/>
          <a:chOff x="0" y="0"/>
          <a:chExt cx="0" cy="0"/>
        </a:xfrm>
      </p:grpSpPr>
      <p:sp>
        <p:nvSpPr>
          <p:cNvPr id="864" name="四角形"/>
          <p:cNvSpPr/>
          <p:nvPr/>
        </p:nvSpPr>
        <p:spPr>
          <a:xfrm>
            <a:off x="593795" y="1562382"/>
            <a:ext cx="623148" cy="675076"/>
          </a:xfrm>
          <a:prstGeom prst="rect">
            <a:avLst/>
          </a:prstGeom>
          <a:solidFill>
            <a:srgbClr val="FFD600"/>
          </a:solidFill>
          <a:ln w="12700">
            <a:miter lim="400000"/>
          </a:ln>
        </p:spPr>
        <p:txBody>
          <a:bodyPr lIns="65023" tIns="65023" rIns="65023" bIns="65023" anchor="ctr"/>
          <a:lstStyle/>
          <a:p>
            <a:pPr marL="57799" marR="57799" algn="l" defTabSz="1300480">
              <a:defRPr sz="3200">
                <a:uFill>
                  <a:solidFill>
                    <a:srgbClr val="000000"/>
                  </a:solidFill>
                </a:uFill>
                <a:latin typeface="Times Roman"/>
                <a:ea typeface="Times Roman"/>
                <a:cs typeface="Times Roman"/>
                <a:sym typeface="Times Roman"/>
              </a:defRPr>
            </a:pPr>
          </a:p>
        </p:txBody>
      </p:sp>
      <p:sp>
        <p:nvSpPr>
          <p:cNvPr id="865" name="四角形"/>
          <p:cNvSpPr/>
          <p:nvPr/>
        </p:nvSpPr>
        <p:spPr>
          <a:xfrm>
            <a:off x="1137920" y="1562382"/>
            <a:ext cx="467361" cy="675076"/>
          </a:xfrm>
          <a:prstGeom prst="rect">
            <a:avLst/>
          </a:prstGeom>
          <a:gradFill>
            <a:gsLst>
              <a:gs pos="0">
                <a:srgbClr val="FFD600"/>
              </a:gs>
              <a:gs pos="100000">
                <a:srgbClr val="FFFFFF"/>
              </a:gs>
            </a:gsLst>
          </a:gradFill>
          <a:ln w="12700">
            <a:miter lim="400000"/>
          </a:ln>
        </p:spPr>
        <p:txBody>
          <a:bodyPr lIns="65023" tIns="65023" rIns="65023" bIns="65023" anchor="ctr"/>
          <a:lstStyle/>
          <a:p>
            <a:pPr marL="57799" marR="57799" algn="l" defTabSz="1300480">
              <a:defRPr sz="3200">
                <a:uFill>
                  <a:solidFill>
                    <a:srgbClr val="000000"/>
                  </a:solidFill>
                </a:uFill>
                <a:latin typeface="Times Roman"/>
                <a:ea typeface="Times Roman"/>
                <a:cs typeface="Times Roman"/>
                <a:sym typeface="Times Roman"/>
              </a:defRPr>
            </a:pPr>
          </a:p>
        </p:txBody>
      </p:sp>
      <p:sp>
        <p:nvSpPr>
          <p:cNvPr id="866" name="四角形"/>
          <p:cNvSpPr/>
          <p:nvPr/>
        </p:nvSpPr>
        <p:spPr>
          <a:xfrm>
            <a:off x="769902" y="2162951"/>
            <a:ext cx="600570" cy="675076"/>
          </a:xfrm>
          <a:prstGeom prst="rect">
            <a:avLst/>
          </a:prstGeom>
          <a:solidFill>
            <a:srgbClr val="434ED6"/>
          </a:solidFill>
          <a:ln w="12700">
            <a:miter lim="400000"/>
          </a:ln>
        </p:spPr>
        <p:txBody>
          <a:bodyPr lIns="65023" tIns="65023" rIns="65023" bIns="65023" anchor="ctr"/>
          <a:lstStyle/>
          <a:p>
            <a:pPr marL="57799" marR="57799" algn="l" defTabSz="1300480">
              <a:defRPr sz="3200">
                <a:uFill>
                  <a:solidFill>
                    <a:srgbClr val="000000"/>
                  </a:solidFill>
                </a:uFill>
                <a:latin typeface="Times Roman"/>
                <a:ea typeface="Times Roman"/>
                <a:cs typeface="Times Roman"/>
                <a:sym typeface="Times Roman"/>
              </a:defRPr>
            </a:pPr>
          </a:p>
        </p:txBody>
      </p:sp>
      <p:sp>
        <p:nvSpPr>
          <p:cNvPr id="867" name="四角形"/>
          <p:cNvSpPr/>
          <p:nvPr/>
        </p:nvSpPr>
        <p:spPr>
          <a:xfrm>
            <a:off x="1295964" y="2162951"/>
            <a:ext cx="520193" cy="675076"/>
          </a:xfrm>
          <a:prstGeom prst="rect">
            <a:avLst/>
          </a:prstGeom>
          <a:gradFill>
            <a:gsLst>
              <a:gs pos="0">
                <a:srgbClr val="434ED6"/>
              </a:gs>
              <a:gs pos="100000">
                <a:srgbClr val="FFFFFF"/>
              </a:gs>
            </a:gsLst>
          </a:gradFill>
          <a:ln w="12700">
            <a:miter lim="400000"/>
          </a:ln>
        </p:spPr>
        <p:txBody>
          <a:bodyPr lIns="65023" tIns="65023" rIns="65023" bIns="65023" anchor="ctr"/>
          <a:lstStyle/>
          <a:p>
            <a:pPr marL="57799" marR="57799" algn="l" defTabSz="1300480">
              <a:defRPr sz="3200">
                <a:uFill>
                  <a:solidFill>
                    <a:srgbClr val="000000"/>
                  </a:solidFill>
                </a:uFill>
                <a:latin typeface="Times Roman"/>
                <a:ea typeface="Times Roman"/>
                <a:cs typeface="Times Roman"/>
                <a:sym typeface="Times Roman"/>
              </a:defRPr>
            </a:pPr>
          </a:p>
        </p:txBody>
      </p:sp>
      <p:sp>
        <p:nvSpPr>
          <p:cNvPr id="868" name="四角形"/>
          <p:cNvSpPr/>
          <p:nvPr/>
        </p:nvSpPr>
        <p:spPr>
          <a:xfrm>
            <a:off x="178816" y="2064511"/>
            <a:ext cx="796996" cy="600570"/>
          </a:xfrm>
          <a:prstGeom prst="rect">
            <a:avLst/>
          </a:prstGeom>
          <a:gradFill>
            <a:gsLst>
              <a:gs pos="0">
                <a:srgbClr val="FFFFFF"/>
              </a:gs>
              <a:gs pos="100000">
                <a:srgbClr val="FF2600"/>
              </a:gs>
            </a:gsLst>
            <a:lin ang="18900000"/>
          </a:gradFill>
          <a:ln w="12700">
            <a:miter lim="400000"/>
          </a:ln>
        </p:spPr>
        <p:txBody>
          <a:bodyPr lIns="65023" tIns="65023" rIns="65023" bIns="65023" anchor="ctr"/>
          <a:lstStyle/>
          <a:p>
            <a:pPr marL="57799" marR="57799" algn="l" defTabSz="1300480">
              <a:defRPr sz="3200">
                <a:uFill>
                  <a:solidFill>
                    <a:srgbClr val="000000"/>
                  </a:solidFill>
                </a:uFill>
                <a:latin typeface="Times Roman"/>
                <a:ea typeface="Times Roman"/>
                <a:cs typeface="Times Roman"/>
                <a:sym typeface="Times Roman"/>
              </a:defRPr>
            </a:pPr>
          </a:p>
        </p:txBody>
      </p:sp>
      <p:sp>
        <p:nvSpPr>
          <p:cNvPr id="869" name="四角形"/>
          <p:cNvSpPr/>
          <p:nvPr/>
        </p:nvSpPr>
        <p:spPr>
          <a:xfrm>
            <a:off x="1089152" y="1414272"/>
            <a:ext cx="45156" cy="1496907"/>
          </a:xfrm>
          <a:prstGeom prst="rect">
            <a:avLst/>
          </a:prstGeom>
          <a:solidFill>
            <a:srgbClr val="252525"/>
          </a:solidFill>
          <a:ln w="12700">
            <a:miter lim="400000"/>
          </a:ln>
        </p:spPr>
        <p:txBody>
          <a:bodyPr lIns="65023" tIns="65023" rIns="65023" bIns="65023" anchor="ctr"/>
          <a:lstStyle/>
          <a:p>
            <a:pPr marL="57799" marR="57799" algn="l" defTabSz="1300480">
              <a:defRPr sz="3200">
                <a:uFill>
                  <a:solidFill>
                    <a:srgbClr val="000000"/>
                  </a:solidFill>
                </a:uFill>
                <a:latin typeface="Times Roman"/>
                <a:ea typeface="Times Roman"/>
                <a:cs typeface="Times Roman"/>
                <a:sym typeface="Times Roman"/>
              </a:defRPr>
            </a:pPr>
          </a:p>
        </p:txBody>
      </p:sp>
      <p:sp>
        <p:nvSpPr>
          <p:cNvPr id="870" name="四角形"/>
          <p:cNvSpPr/>
          <p:nvPr/>
        </p:nvSpPr>
        <p:spPr>
          <a:xfrm flipH="1" rot="10800000">
            <a:off x="654755" y="2600960"/>
            <a:ext cx="12350046" cy="65476"/>
          </a:xfrm>
          <a:prstGeom prst="rect">
            <a:avLst/>
          </a:prstGeom>
          <a:gradFill>
            <a:gsLst>
              <a:gs pos="0">
                <a:srgbClr val="252525"/>
              </a:gs>
              <a:gs pos="100000">
                <a:srgbClr val="FFFFFF"/>
              </a:gs>
            </a:gsLst>
          </a:gradFill>
          <a:ln w="12700">
            <a:miter lim="400000"/>
          </a:ln>
        </p:spPr>
        <p:txBody>
          <a:bodyPr lIns="65023" tIns="65023" rIns="65023" bIns="65023" anchor="ctr"/>
          <a:lstStyle/>
          <a:p>
            <a:pPr marL="57799" marR="57799" algn="l" defTabSz="1300480">
              <a:defRPr sz="3200">
                <a:uFill>
                  <a:solidFill>
                    <a:srgbClr val="000000"/>
                  </a:solidFill>
                </a:uFill>
                <a:latin typeface="Times Roman"/>
                <a:ea typeface="Times Roman"/>
                <a:cs typeface="Times Roman"/>
                <a:sym typeface="Times Roman"/>
              </a:defRPr>
            </a:pPr>
          </a:p>
        </p:txBody>
      </p:sp>
      <p:sp>
        <p:nvSpPr>
          <p:cNvPr id="871" name="タイトルテキスト"/>
          <p:cNvSpPr txBox="1"/>
          <p:nvPr>
            <p:ph type="title"/>
          </p:nvPr>
        </p:nvSpPr>
        <p:spPr>
          <a:xfrm>
            <a:off x="1636889" y="0"/>
            <a:ext cx="11083433" cy="2503876"/>
          </a:xfrm>
          <a:prstGeom prst="rect">
            <a:avLst/>
          </a:prstGeom>
        </p:spPr>
        <p:txBody>
          <a:bodyPr lIns="65023" tIns="65023" rIns="65023" bIns="65023" anchor="b">
            <a:noAutofit/>
          </a:bodyPr>
          <a:lstStyle>
            <a:lvl1pPr marL="57799" marR="57799" algn="l" defTabSz="1300480">
              <a:defRPr sz="6000">
                <a:solidFill>
                  <a:srgbClr val="4349AA"/>
                </a:solidFill>
                <a:uFill>
                  <a:solidFill>
                    <a:srgbClr val="4349AA"/>
                  </a:solidFill>
                </a:uFill>
                <a:latin typeface="Osaka"/>
                <a:ea typeface="Osaka"/>
                <a:cs typeface="Osaka"/>
                <a:sym typeface="Osaka"/>
              </a:defRPr>
            </a:lvl1pPr>
          </a:lstStyle>
          <a:p>
            <a:pPr/>
            <a:r>
              <a:t>タイトルテキスト</a:t>
            </a:r>
          </a:p>
        </p:txBody>
      </p:sp>
      <p:sp>
        <p:nvSpPr>
          <p:cNvPr id="872" name="本文レベル1…"/>
          <p:cNvSpPr txBox="1"/>
          <p:nvPr>
            <p:ph type="body" idx="1"/>
          </p:nvPr>
        </p:nvSpPr>
        <p:spPr>
          <a:xfrm>
            <a:off x="1682044" y="2869635"/>
            <a:ext cx="11054081" cy="6883965"/>
          </a:xfrm>
          <a:prstGeom prst="rect">
            <a:avLst/>
          </a:prstGeom>
        </p:spPr>
        <p:txBody>
          <a:bodyPr lIns="65023" tIns="65023" rIns="65023" bIns="65023" anchor="t">
            <a:noAutofit/>
          </a:bodyPr>
          <a:lstStyle>
            <a:lvl1pPr marL="464222" marR="57799" indent="-423582" defTabSz="1300480">
              <a:spcBef>
                <a:spcPts val="1200"/>
              </a:spcBef>
              <a:buClr>
                <a:srgbClr val="434ED6"/>
              </a:buClr>
              <a:buSzPct val="60000"/>
              <a:buChar char=""/>
              <a:defRPr sz="4200">
                <a:uFill>
                  <a:solidFill>
                    <a:srgbClr val="000000"/>
                  </a:solidFill>
                </a:uFill>
                <a:latin typeface="Osaka"/>
                <a:ea typeface="Osaka"/>
                <a:cs typeface="Osaka"/>
                <a:sym typeface="Osaka"/>
              </a:defRPr>
            </a:lvl1pPr>
            <a:lvl2pPr marL="859789" marR="57799" indent="-361949" defTabSz="1300480">
              <a:spcBef>
                <a:spcPts val="1100"/>
              </a:spcBef>
              <a:buClr>
                <a:srgbClr val="FF2600"/>
              </a:buClr>
              <a:buSzPct val="55000"/>
              <a:buChar char=""/>
              <a:defRPr sz="3800">
                <a:uFill>
                  <a:solidFill>
                    <a:srgbClr val="000000"/>
                  </a:solidFill>
                </a:uFill>
                <a:latin typeface="Osaka"/>
                <a:ea typeface="Osaka"/>
                <a:cs typeface="Osaka"/>
                <a:sym typeface="Osaka"/>
              </a:defRPr>
            </a:lvl2pPr>
            <a:lvl3pPr marL="1236393" marR="57799" indent="-281353" defTabSz="1300480">
              <a:spcBef>
                <a:spcPts val="900"/>
              </a:spcBef>
              <a:buClr>
                <a:srgbClr val="434ED6"/>
              </a:buClr>
              <a:buSzPct val="50000"/>
              <a:buChar char=""/>
              <a:defRPr sz="3200">
                <a:uFill>
                  <a:solidFill>
                    <a:srgbClr val="000000"/>
                  </a:solidFill>
                </a:uFill>
                <a:latin typeface="Osaka"/>
                <a:ea typeface="Osaka"/>
                <a:cs typeface="Osaka"/>
                <a:sym typeface="Osaka"/>
              </a:defRPr>
            </a:lvl3pPr>
            <a:lvl4pPr marL="1703185" marR="57799" indent="-290945" defTabSz="1300480">
              <a:spcBef>
                <a:spcPts val="700"/>
              </a:spcBef>
              <a:buClr>
                <a:srgbClr val="FFD600"/>
              </a:buClr>
              <a:buSzPct val="55000"/>
              <a:buChar char=""/>
              <a:defRPr sz="2800">
                <a:uFill>
                  <a:solidFill>
                    <a:srgbClr val="000000"/>
                  </a:solidFill>
                </a:uFill>
                <a:latin typeface="Osaka"/>
                <a:ea typeface="Osaka"/>
                <a:cs typeface="Osaka"/>
                <a:sym typeface="Osaka"/>
              </a:defRPr>
            </a:lvl4pPr>
            <a:lvl5pPr marL="2160385" marR="57799" indent="-290945" defTabSz="1300480">
              <a:spcBef>
                <a:spcPts val="700"/>
              </a:spcBef>
              <a:buClr>
                <a:srgbClr val="00E6B7"/>
              </a:buClr>
              <a:buSzPct val="50000"/>
              <a:buChar char=""/>
              <a:defRPr sz="2800">
                <a:uFill>
                  <a:solidFill>
                    <a:srgbClr val="000000"/>
                  </a:solidFill>
                </a:uFill>
                <a:latin typeface="Osaka"/>
                <a:ea typeface="Osaka"/>
                <a:cs typeface="Osaka"/>
                <a:sym typeface="Osaka"/>
              </a:defRPr>
            </a:lvl5pPr>
          </a:lstStyle>
          <a:p>
            <a:pPr/>
            <a:r>
              <a:t>本文レベル1</a:t>
            </a:r>
          </a:p>
          <a:p>
            <a:pPr lvl="1"/>
            <a:r>
              <a:t>本文レベル2</a:t>
            </a:r>
          </a:p>
          <a:p>
            <a:pPr lvl="2"/>
            <a:r>
              <a:t>本文レベル3</a:t>
            </a:r>
          </a:p>
          <a:p>
            <a:pPr lvl="3"/>
            <a:r>
              <a:t>本文レベル4</a:t>
            </a:r>
          </a:p>
          <a:p>
            <a:pPr lvl="4"/>
            <a:r>
              <a:t>本文レベル5</a:t>
            </a:r>
          </a:p>
        </p:txBody>
      </p:sp>
      <p:sp>
        <p:nvSpPr>
          <p:cNvPr id="873" name="スライド番号"/>
          <p:cNvSpPr txBox="1"/>
          <p:nvPr>
            <p:ph type="sldNum" sz="quarter" idx="2"/>
          </p:nvPr>
        </p:nvSpPr>
        <p:spPr>
          <a:xfrm>
            <a:off x="10815509" y="9304063"/>
            <a:ext cx="368769" cy="352002"/>
          </a:xfrm>
          <a:prstGeom prst="rect">
            <a:avLst/>
          </a:prstGeom>
        </p:spPr>
        <p:txBody>
          <a:bodyPr lIns="65023" tIns="65023" rIns="65023" bIns="65023" anchor="b"/>
          <a:lstStyle>
            <a:lvl1pPr defTabSz="829055">
              <a:defRPr sz="1600">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6288709" y="9251950"/>
            <a:ext cx="414682" cy="330200"/>
          </a:xfrm>
          <a:prstGeom prst="rect">
            <a:avLst/>
          </a:prstGeom>
          <a:ln w="12700">
            <a:miter lim="400000"/>
          </a:ln>
        </p:spPr>
        <p:txBody>
          <a:bodyPr wrap="none" lIns="50800" tIns="50800" rIns="50800" bIns="50800">
            <a:spAutoFit/>
          </a:bodyPr>
          <a:lstStyle>
            <a:lvl1pPr>
              <a:defRPr sz="1800">
                <a:latin typeface="ヒラギノ角ゴ ProN W3"/>
                <a:ea typeface="ヒラギノ角ゴ ProN W3"/>
                <a:cs typeface="ヒラギノ角ゴ ProN W3"/>
                <a:sym typeface="ヒラギノ角ゴ ProN W3"/>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ヒラギノ角ゴ ProN W3"/>
          <a:ea typeface="ヒラギノ角ゴ ProN W3"/>
          <a:cs typeface="ヒラギノ角ゴ ProN W3"/>
          <a:sym typeface="ヒラギノ角ゴ ProN W3"/>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ヒラギノ角ゴ ProN W3"/>
          <a:ea typeface="ヒラギノ角ゴ ProN W3"/>
          <a:cs typeface="ヒラギノ角ゴ ProN W3"/>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ヒラギノ角ゴ ProN W3"/>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210.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90.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90.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211.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3.tif"/><Relationship Id="rId3" Type="http://schemas.openxmlformats.org/officeDocument/2006/relationships/image" Target="../media/image2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34.png"/><Relationship Id="rId9" Type="http://schemas.openxmlformats.org/officeDocument/2006/relationships/image" Target="../media/image3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47.png"/><Relationship Id="rId7" Type="http://schemas.openxmlformats.org/officeDocument/2006/relationships/image" Target="../media/image5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55.png"/><Relationship Id="rId5" Type="http://schemas.openxmlformats.org/officeDocument/2006/relationships/image" Target="../media/image5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4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6.xml"/><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4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65.png"/><Relationship Id="rId3" Type="http://schemas.openxmlformats.org/officeDocument/2006/relationships/image" Target="../media/image68.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6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jpeg"/><Relationship Id="rId4" Type="http://schemas.openxmlformats.org/officeDocument/2006/relationships/image" Target="../media/image8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1.xml"/><Relationship Id="rId3" Type="http://schemas.openxmlformats.org/officeDocument/2006/relationships/image" Target="../media/image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84.png"/><Relationship Id="rId3" Type="http://schemas.openxmlformats.org/officeDocument/2006/relationships/hyperlink" Target="http://www.starwars.com" TargetMode="External"/></Relationships>

</file>

<file path=ppt/slides/_rels/slide45.xml.rels><?xml version="1.0" encoding="UTF-8"?>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4.png"/><Relationship Id="rId6" Type="http://schemas.openxmlformats.org/officeDocument/2006/relationships/image" Target="../media/image98.png"/><Relationship Id="rId7" Type="http://schemas.openxmlformats.org/officeDocument/2006/relationships/image" Target="../media/image93.png"/><Relationship Id="rId8" Type="http://schemas.openxmlformats.org/officeDocument/2006/relationships/image" Target="../media/image99.png"/><Relationship Id="rId9" Type="http://schemas.openxmlformats.org/officeDocument/2006/relationships/image" Target="../media/image10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04.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04.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105.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8.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png"/><Relationship Id="rId3" Type="http://schemas.openxmlformats.org/officeDocument/2006/relationships/image" Target="../media/image8.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2.png"/><Relationship Id="rId3" Type="http://schemas.openxmlformats.org/officeDocument/2006/relationships/image" Target="../media/image9.jpeg"/><Relationship Id="rId4" Type="http://schemas.openxmlformats.org/officeDocument/2006/relationships/image" Target="../media/image1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9.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8.png"/><Relationship Id="rId8" Type="http://schemas.openxmlformats.org/officeDocument/2006/relationships/image" Target="../media/image34.png"/><Relationship Id="rId9" Type="http://schemas.openxmlformats.org/officeDocument/2006/relationships/image" Target="../media/image3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104.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04.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105.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 Id="rId3" Type="http://schemas.openxmlformats.org/officeDocument/2006/relationships/image" Target="../media/image76.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77.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8.png"/><Relationship Id="rId3" Type="http://schemas.openxmlformats.org/officeDocument/2006/relationships/image" Target="../media/image119.png"/><Relationship Id="rId4" Type="http://schemas.openxmlformats.org/officeDocument/2006/relationships/image" Target="../media/image70.png"/><Relationship Id="rId5" Type="http://schemas.openxmlformats.org/officeDocument/2006/relationships/image" Target="../media/image76.png"/><Relationship Id="rId6" Type="http://schemas.openxmlformats.org/officeDocument/2006/relationships/image" Target="../media/image120.png"/><Relationship Id="rId7" Type="http://schemas.openxmlformats.org/officeDocument/2006/relationships/image" Target="../media/image7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8.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tif"/><Relationship Id="rId3" Type="http://schemas.openxmlformats.org/officeDocument/2006/relationships/image" Target="../media/image96.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94.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1.jpe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30.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1.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6.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7.png"/><Relationship Id="rId3" Type="http://schemas.openxmlformats.org/officeDocument/2006/relationships/image" Target="../media/image138.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9.png"/><Relationship Id="rId3" Type="http://schemas.openxmlformats.org/officeDocument/2006/relationships/image" Target="../media/image71.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2.png"/><Relationship Id="rId3" Type="http://schemas.openxmlformats.org/officeDocument/2006/relationships/image" Target="../media/image107.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3.png"/><Relationship Id="rId3" Type="http://schemas.openxmlformats.org/officeDocument/2006/relationships/image" Target="../media/image144.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45.png"/><Relationship Id="rId3" Type="http://schemas.openxmlformats.org/officeDocument/2006/relationships/image" Target="../media/image146.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65.png"/><Relationship Id="rId3" Type="http://schemas.openxmlformats.org/officeDocument/2006/relationships/image" Target="../media/image145.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image" Target="../media/image59.png"/><Relationship Id="rId9" Type="http://schemas.openxmlformats.org/officeDocument/2006/relationships/image" Target="../media/image151.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78.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8.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59.png"/><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2.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59.png"/><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2.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7.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4.png"/><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5.png"/><Relationship Id="rId3" Type="http://schemas.openxmlformats.org/officeDocument/2006/relationships/image" Target="../media/image2.tif"/><Relationship Id="rId4" Type="http://schemas.openxmlformats.org/officeDocument/2006/relationships/image" Target="../media/image170.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71.png"/><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image" Target="../media/image175.png"/><Relationship Id="rId7" Type="http://schemas.openxmlformats.org/officeDocument/2006/relationships/image" Target="../media/image176.png"/><Relationship Id="rId8" Type="http://schemas.openxmlformats.org/officeDocument/2006/relationships/image" Target="../media/image177.png"/><Relationship Id="rId9" Type="http://schemas.openxmlformats.org/officeDocument/2006/relationships/image" Target="../media/image178.png"/><Relationship Id="rId10" Type="http://schemas.openxmlformats.org/officeDocument/2006/relationships/image" Target="../media/image179.png"/><Relationship Id="rId11" Type="http://schemas.openxmlformats.org/officeDocument/2006/relationships/image" Target="../media/image180.png"/><Relationship Id="rId12" Type="http://schemas.openxmlformats.org/officeDocument/2006/relationships/image" Target="../media/image181.png"/><Relationship Id="rId13" Type="http://schemas.openxmlformats.org/officeDocument/2006/relationships/image" Target="../media/image182.png"/><Relationship Id="rId14" Type="http://schemas.openxmlformats.org/officeDocument/2006/relationships/image" Target="../media/image183.png"/><Relationship Id="rId15" Type="http://schemas.openxmlformats.org/officeDocument/2006/relationships/image" Target="../media/image184.png"/><Relationship Id="rId16" Type="http://schemas.openxmlformats.org/officeDocument/2006/relationships/image" Target="../media/image185.png"/><Relationship Id="rId17" Type="http://schemas.openxmlformats.org/officeDocument/2006/relationships/image" Target="../media/image186.png"/><Relationship Id="rId18" Type="http://schemas.openxmlformats.org/officeDocument/2006/relationships/image" Target="../media/image187.png"/><Relationship Id="rId19" Type="http://schemas.openxmlformats.org/officeDocument/2006/relationships/image" Target="../media/image188.png"/><Relationship Id="rId20" Type="http://schemas.openxmlformats.org/officeDocument/2006/relationships/image" Target="../media/image189.png"/><Relationship Id="rId21" Type="http://schemas.openxmlformats.org/officeDocument/2006/relationships/image" Target="../media/image190.png"/><Relationship Id="rId22" Type="http://schemas.openxmlformats.org/officeDocument/2006/relationships/image" Target="../media/image191.png"/><Relationship Id="rId23" Type="http://schemas.openxmlformats.org/officeDocument/2006/relationships/image" Target="../media/image192.png"/><Relationship Id="rId24" Type="http://schemas.openxmlformats.org/officeDocument/2006/relationships/image" Target="../media/image193.png"/><Relationship Id="rId25" Type="http://schemas.openxmlformats.org/officeDocument/2006/relationships/image" Target="../media/image194.png"/><Relationship Id="rId26" Type="http://schemas.openxmlformats.org/officeDocument/2006/relationships/image" Target="../media/image195.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6.png"/><Relationship Id="rId3" Type="http://schemas.openxmlformats.org/officeDocument/2006/relationships/image" Target="../media/image197.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8.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9.png"/><Relationship Id="rId3" Type="http://schemas.openxmlformats.org/officeDocument/2006/relationships/image" Target="../media/image200.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01.png"/><Relationship Id="rId3" Type="http://schemas.openxmlformats.org/officeDocument/2006/relationships/image" Target="../media/image202.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203.png"/><Relationship Id="rId3" Type="http://schemas.openxmlformats.org/officeDocument/2006/relationships/image" Target="../media/image13.jpeg"/><Relationship Id="rId4" Type="http://schemas.openxmlformats.org/officeDocument/2006/relationships/image" Target="../media/image204.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8.png"/><Relationship Id="rId3" Type="http://schemas.openxmlformats.org/officeDocument/2006/relationships/image" Target="../media/image205.png"/><Relationship Id="rId4" Type="http://schemas.openxmlformats.org/officeDocument/2006/relationships/image" Target="../media/image71.png"/><Relationship Id="rId5" Type="http://schemas.openxmlformats.org/officeDocument/2006/relationships/image" Target="../media/image206.png"/><Relationship Id="rId6" Type="http://schemas.openxmlformats.org/officeDocument/2006/relationships/image" Target="../media/image207.png"/><Relationship Id="rId7" Type="http://schemas.openxmlformats.org/officeDocument/2006/relationships/image" Target="../media/image208.png"/><Relationship Id="rId8" Type="http://schemas.openxmlformats.org/officeDocument/2006/relationships/image" Target="../media/image20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2" name="D:\ILC.jpg" descr="D:\ILC.jpg"/>
          <p:cNvPicPr>
            <a:picLocks noChangeAspect="1"/>
          </p:cNvPicPr>
          <p:nvPr/>
        </p:nvPicPr>
        <p:blipFill>
          <a:blip r:embed="rId3">
            <a:extLst/>
          </a:blip>
          <a:stretch>
            <a:fillRect/>
          </a:stretch>
        </p:blipFill>
        <p:spPr>
          <a:xfrm>
            <a:off x="349371" y="2653063"/>
            <a:ext cx="12306058" cy="4795150"/>
          </a:xfrm>
          <a:prstGeom prst="rect">
            <a:avLst/>
          </a:prstGeom>
          <a:ln w="12700">
            <a:miter lim="400000"/>
          </a:ln>
        </p:spPr>
      </p:pic>
      <p:sp>
        <p:nvSpPr>
          <p:cNvPr id="883" name="250 GeV ILC の物理の意義"/>
          <p:cNvSpPr txBox="1"/>
          <p:nvPr>
            <p:ph type="ctrTitle"/>
          </p:nvPr>
        </p:nvSpPr>
        <p:spPr>
          <a:xfrm>
            <a:off x="1270000" y="286892"/>
            <a:ext cx="10464800" cy="1244377"/>
          </a:xfrm>
          <a:prstGeom prst="rect">
            <a:avLst/>
          </a:prstGeom>
        </p:spPr>
        <p:txBody>
          <a:bodyPr/>
          <a:lstStyle>
            <a:lvl1pPr defTabSz="456376">
              <a:defRPr b="1" sz="7533">
                <a:latin typeface="+mj-lt"/>
                <a:ea typeface="+mj-ea"/>
                <a:cs typeface="+mj-cs"/>
                <a:sym typeface="Helvetica Neue"/>
              </a:defRPr>
            </a:lvl1pPr>
          </a:lstStyle>
          <a:p>
            <a:pPr/>
            <a:r>
              <a:t>ILC で宇宙を読み解く</a:t>
            </a:r>
          </a:p>
        </p:txBody>
      </p:sp>
      <p:sp>
        <p:nvSpPr>
          <p:cNvPr id="884" name="高エネルギー加速器研究機構…"/>
          <p:cNvSpPr txBox="1"/>
          <p:nvPr>
            <p:ph type="subTitle" sz="quarter" idx="1"/>
          </p:nvPr>
        </p:nvSpPr>
        <p:spPr>
          <a:xfrm>
            <a:off x="1270000" y="7875786"/>
            <a:ext cx="10464800" cy="1624994"/>
          </a:xfrm>
          <a:prstGeom prst="rect">
            <a:avLst/>
          </a:prstGeom>
        </p:spPr>
        <p:txBody>
          <a:bodyPr/>
          <a:lstStyle/>
          <a:p>
            <a:pPr defTabSz="446561">
              <a:lnSpc>
                <a:spcPct val="108000"/>
              </a:lnSpc>
              <a:defRPr sz="2500"/>
            </a:pPr>
            <a:r>
              <a:t>高エネルギー加速器研究機構　素粒子原子核研究所</a:t>
            </a:r>
          </a:p>
          <a:p>
            <a:pPr defTabSz="446561">
              <a:lnSpc>
                <a:spcPct val="108000"/>
              </a:lnSpc>
              <a:defRPr sz="2500"/>
            </a:pPr>
            <a:r>
              <a:t>藤井恵介</a:t>
            </a:r>
          </a:p>
          <a:p>
            <a:pPr defTabSz="446561">
              <a:lnSpc>
                <a:spcPct val="108000"/>
              </a:lnSpc>
              <a:defRPr sz="2500"/>
            </a:pPr>
            <a:r>
              <a:t>2020/09/06 KEK virtual Open House</a:t>
            </a:r>
          </a:p>
        </p:txBody>
      </p:sp>
      <p:sp>
        <p:nvSpPr>
          <p:cNvPr id="885" name="- 究極の統一を求めて -"/>
          <p:cNvSpPr txBox="1"/>
          <p:nvPr/>
        </p:nvSpPr>
        <p:spPr>
          <a:xfrm>
            <a:off x="4213764" y="1701613"/>
            <a:ext cx="4577272" cy="5238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331470" defTabSz="609600">
              <a:defRPr sz="3350">
                <a:latin typeface="ヒラギノ角ゴ Pro W6"/>
                <a:ea typeface="ヒラギノ角ゴ Pro W6"/>
                <a:cs typeface="ヒラギノ角ゴ Pro W6"/>
                <a:sym typeface="ヒラギノ角ゴ Pro W6"/>
              </a:defRPr>
            </a:lvl1pPr>
          </a:lstStyle>
          <a:p>
            <a:pPr/>
            <a:r>
              <a:t>- 究極の統一を求めて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01" name="LHC は電弱スケールの…"/>
          <p:cNvSpPr txBox="1"/>
          <p:nvPr>
            <p:ph type="title"/>
          </p:nvPr>
        </p:nvSpPr>
        <p:spPr>
          <a:xfrm>
            <a:off x="1270000" y="672403"/>
            <a:ext cx="10464800" cy="8408794"/>
          </a:xfrm>
          <a:prstGeom prst="rect">
            <a:avLst/>
          </a:prstGeom>
        </p:spPr>
        <p:txBody>
          <a:bodyPr/>
          <a:lstStyle/>
          <a:p>
            <a:pPr defTabSz="457200">
              <a:spcBef>
                <a:spcPts val="4200"/>
              </a:spcBef>
              <a:defRPr sz="7000"/>
            </a:pPr>
            <a:r>
              <a:t>LHC は電弱スケールの</a:t>
            </a:r>
          </a:p>
          <a:p>
            <a:pPr defTabSz="457200">
              <a:spcBef>
                <a:spcPts val="4200"/>
              </a:spcBef>
              <a:defRPr sz="7000"/>
            </a:pPr>
            <a:r>
              <a:t>謎を解くために作られた</a:t>
            </a:r>
          </a:p>
        </p:txBody>
      </p:sp>
      <p:sp>
        <p:nvSpPr>
          <p:cNvPr id="1102"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28"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29" name="イメージ" descr="イメージ"/>
          <p:cNvPicPr>
            <a:picLocks noChangeAspect="1"/>
          </p:cNvPicPr>
          <p:nvPr/>
        </p:nvPicPr>
        <p:blipFill>
          <a:blip r:embed="rId2">
            <a:extLst/>
          </a:blip>
          <a:stretch>
            <a:fillRect/>
          </a:stretch>
        </p:blipFill>
        <p:spPr>
          <a:xfrm>
            <a:off x="126766" y="1937962"/>
            <a:ext cx="8028495" cy="7529246"/>
          </a:xfrm>
          <a:prstGeom prst="rect">
            <a:avLst/>
          </a:prstGeom>
          <a:ln w="12700">
            <a:miter lim="400000"/>
          </a:ln>
        </p:spPr>
      </p:pic>
      <p:sp>
        <p:nvSpPr>
          <p:cNvPr id="2730" name="テキスト"/>
          <p:cNvSpPr txBox="1"/>
          <p:nvPr/>
        </p:nvSpPr>
        <p:spPr>
          <a:xfrm>
            <a:off x="4064813" y="2017975"/>
            <a:ext cx="152401" cy="424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atin typeface="Times Roman"/>
                <a:ea typeface="Times Roman"/>
                <a:cs typeface="Times Roman"/>
                <a:sym typeface="Times Roman"/>
              </a:defRPr>
            </a:lvl1pPr>
          </a:lstStyle>
          <a:p>
            <a:pPr/>
            <a:r>
              <a:t> </a:t>
            </a:r>
          </a:p>
        </p:txBody>
      </p:sp>
      <p:sp>
        <p:nvSpPr>
          <p:cNvPr id="2731" name="WIMP 探索"/>
          <p:cNvSpPr txBox="1"/>
          <p:nvPr/>
        </p:nvSpPr>
        <p:spPr>
          <a:xfrm>
            <a:off x="1138992" y="-8562"/>
            <a:ext cx="10726816" cy="1094025"/>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b="1" sz="6400">
                <a:solidFill>
                  <a:srgbClr val="0042AA"/>
                </a:solidFill>
                <a:uFill>
                  <a:solidFill>
                    <a:srgbClr val="0042AA"/>
                  </a:solidFill>
                </a:uFill>
                <a:latin typeface="+mj-lt"/>
                <a:ea typeface="+mj-ea"/>
                <a:cs typeface="+mj-cs"/>
                <a:sym typeface="Helvetica Neue"/>
              </a:defRPr>
            </a:lvl1pPr>
          </a:lstStyle>
          <a:p>
            <a:pPr/>
            <a:r>
              <a:t>WIMP 探索</a:t>
            </a:r>
          </a:p>
        </p:txBody>
      </p:sp>
      <p:sp>
        <p:nvSpPr>
          <p:cNvPr id="2732" name="薄い黄色の領域 = ILC 探索に残される領域…"/>
          <p:cNvSpPr txBox="1"/>
          <p:nvPr/>
        </p:nvSpPr>
        <p:spPr>
          <a:xfrm>
            <a:off x="8092740" y="5052540"/>
            <a:ext cx="4698748" cy="1511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pPr>
            <a:r>
              <a:t>薄い黄色の領域 </a:t>
            </a:r>
            <a:br/>
            <a:r>
              <a:t>　= ILC 探索に残される領域</a:t>
            </a:r>
          </a:p>
          <a:p>
            <a:pPr algn="l">
              <a:defRPr b="1" sz="2400"/>
            </a:pPr>
            <a:r>
              <a:t>    (HL-LHC や 他の直接探索の後)</a:t>
            </a:r>
          </a:p>
        </p:txBody>
      </p:sp>
      <p:sp>
        <p:nvSpPr>
          <p:cNvPr id="2733" name="単光子生成探索"/>
          <p:cNvSpPr txBox="1"/>
          <p:nvPr/>
        </p:nvSpPr>
        <p:spPr>
          <a:xfrm>
            <a:off x="483712" y="1287939"/>
            <a:ext cx="4175320" cy="542794"/>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585216">
              <a:spcBef>
                <a:spcPts val="600"/>
              </a:spcBef>
              <a:defRPr b="1" sz="3100">
                <a:solidFill>
                  <a:srgbClr val="FFFFFF"/>
                </a:solidFill>
                <a:latin typeface="+mj-lt"/>
                <a:ea typeface="+mj-ea"/>
                <a:cs typeface="+mj-cs"/>
                <a:sym typeface="Helvetica Neue"/>
              </a:defRPr>
            </a:lvl1pPr>
          </a:lstStyle>
          <a:p>
            <a:pPr/>
            <a:r>
              <a:t>　単光子生成探索</a:t>
            </a:r>
          </a:p>
        </p:txBody>
      </p:sp>
      <p:sp>
        <p:nvSpPr>
          <p:cNvPr id="2734" name="媒介粒子質量 [GeV]"/>
          <p:cNvSpPr txBox="1"/>
          <p:nvPr/>
        </p:nvSpPr>
        <p:spPr>
          <a:xfrm rot="16200000">
            <a:off x="-1912101" y="4953847"/>
            <a:ext cx="4998399" cy="406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媒介粒子質量 [GeV]</a:t>
            </a:r>
          </a:p>
        </p:txBody>
      </p:sp>
      <p:grpSp>
        <p:nvGrpSpPr>
          <p:cNvPr id="2737" name="薄い黄色の領域 = ILC 探索に残される領域…"/>
          <p:cNvGrpSpPr/>
          <p:nvPr/>
        </p:nvGrpSpPr>
        <p:grpSpPr>
          <a:xfrm>
            <a:off x="7789378" y="7203609"/>
            <a:ext cx="4829072" cy="1655631"/>
            <a:chOff x="0" y="0"/>
            <a:chExt cx="4829070" cy="1655630"/>
          </a:xfrm>
        </p:grpSpPr>
        <p:sp>
          <p:nvSpPr>
            <p:cNvPr id="2736" name="薄い黄色の領域 = ILC 探索に残される領域…"/>
            <p:cNvSpPr txBox="1"/>
            <p:nvPr/>
          </p:nvSpPr>
          <p:spPr>
            <a:xfrm>
              <a:off x="165100" y="101599"/>
              <a:ext cx="4498871" cy="1249232"/>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80000"/>
                </a:lnSpc>
                <a:defRPr b="1">
                  <a:solidFill>
                    <a:srgbClr val="FF2C79"/>
                  </a:solidFill>
                  <a:latin typeface="+mj-lt"/>
                  <a:ea typeface="+mj-ea"/>
                  <a:cs typeface="+mj-cs"/>
                  <a:sym typeface="Helvetica Neue"/>
                </a:defRPr>
              </a:pPr>
              <a:r>
                <a:t>250 GeV ILC で</a:t>
              </a:r>
              <a:br/>
              <a:r>
                <a:t>発見の可能性がある</a:t>
              </a:r>
            </a:p>
          </p:txBody>
        </p:sp>
        <p:pic>
          <p:nvPicPr>
            <p:cNvPr id="2735" name="薄い黄色の領域 = ILC 探索に残される領域…" descr="薄い黄色の領域 = ILC 探索に残される領域…"/>
            <p:cNvPicPr>
              <a:picLocks noChangeAspect="0"/>
            </p:cNvPicPr>
            <p:nvPr/>
          </p:nvPicPr>
          <p:blipFill>
            <a:blip r:embed="rId3">
              <a:extLst/>
            </a:blip>
            <a:stretch>
              <a:fillRect/>
            </a:stretch>
          </p:blipFill>
          <p:spPr>
            <a:xfrm>
              <a:off x="0" y="0"/>
              <a:ext cx="4829071" cy="1655631"/>
            </a:xfrm>
            <a:prstGeom prst="rect">
              <a:avLst/>
            </a:prstGeom>
            <a:effectLst/>
          </p:spPr>
        </p:pic>
      </p:grpSp>
      <p:sp>
        <p:nvSpPr>
          <p:cNvPr id="2738" name="角丸四角形"/>
          <p:cNvSpPr/>
          <p:nvPr/>
        </p:nvSpPr>
        <p:spPr>
          <a:xfrm>
            <a:off x="2403430" y="6500247"/>
            <a:ext cx="1483459" cy="1176713"/>
          </a:xfrm>
          <a:prstGeom prst="roundRect">
            <a:avLst>
              <a:gd name="adj" fmla="val 16189"/>
            </a:avLst>
          </a:prstGeom>
          <a:ln w="114300">
            <a:solidFill>
              <a:srgbClr val="FF2600"/>
            </a:solidFill>
          </a:ln>
        </p:spPr>
        <p:txBody>
          <a:bodyPr lIns="50800" tIns="50800" rIns="50800" bIns="50800" anchor="ctr"/>
          <a:lstStyle/>
          <a:p>
            <a:pPr/>
          </a:p>
        </p:txBody>
      </p:sp>
      <p:sp>
        <p:nvSpPr>
          <p:cNvPr id="2739" name="線"/>
          <p:cNvSpPr/>
          <p:nvPr/>
        </p:nvSpPr>
        <p:spPr>
          <a:xfrm flipH="1" flipV="1">
            <a:off x="2273695" y="4699593"/>
            <a:ext cx="381718" cy="1744484"/>
          </a:xfrm>
          <a:prstGeom prst="line">
            <a:avLst/>
          </a:prstGeom>
          <a:ln w="25400">
            <a:solidFill>
              <a:srgbClr val="FF2600"/>
            </a:solidFill>
          </a:ln>
        </p:spPr>
        <p:txBody>
          <a:bodyPr lIns="45718" tIns="45718" rIns="45718" bIns="45718"/>
          <a:lstStyle/>
          <a:p>
            <a:pPr/>
          </a:p>
        </p:txBody>
      </p:sp>
      <p:grpSp>
        <p:nvGrpSpPr>
          <p:cNvPr id="2742" name="ILC250"/>
          <p:cNvGrpSpPr/>
          <p:nvPr/>
        </p:nvGrpSpPr>
        <p:grpSpPr>
          <a:xfrm>
            <a:off x="1483074" y="3958297"/>
            <a:ext cx="1962959" cy="1078939"/>
            <a:chOff x="0" y="0"/>
            <a:chExt cx="1962958" cy="1078938"/>
          </a:xfrm>
        </p:grpSpPr>
        <p:sp>
          <p:nvSpPr>
            <p:cNvPr id="2741" name="ILC250"/>
            <p:cNvSpPr txBox="1"/>
            <p:nvPr/>
          </p:nvSpPr>
          <p:spPr>
            <a:xfrm>
              <a:off x="165100" y="101600"/>
              <a:ext cx="1632759" cy="672539"/>
            </a:xfrm>
            <a:prstGeom prst="rect">
              <a:avLst/>
            </a:prstGeom>
            <a:solidFill>
              <a:srgbClr val="FFFFFF">
                <a:alpha val="9700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i="1">
                  <a:solidFill>
                    <a:srgbClr val="FF2600"/>
                  </a:solidFill>
                  <a:latin typeface="+mj-lt"/>
                  <a:ea typeface="+mj-ea"/>
                  <a:cs typeface="+mj-cs"/>
                  <a:sym typeface="Helvetica Neue"/>
                </a:defRPr>
              </a:lvl1pPr>
            </a:lstStyle>
            <a:p>
              <a:pPr/>
              <a:r>
                <a:t>ILC250</a:t>
              </a:r>
            </a:p>
          </p:txBody>
        </p:sp>
        <p:pic>
          <p:nvPicPr>
            <p:cNvPr id="2740" name="ILC250" descr="ILC250"/>
            <p:cNvPicPr>
              <a:picLocks noChangeAspect="0"/>
            </p:cNvPicPr>
            <p:nvPr/>
          </p:nvPicPr>
          <p:blipFill>
            <a:blip r:embed="rId4">
              <a:alphaModFix amt="97000"/>
              <a:extLst/>
            </a:blip>
            <a:stretch>
              <a:fillRect/>
            </a:stretch>
          </p:blipFill>
          <p:spPr>
            <a:xfrm>
              <a:off x="0" y="0"/>
              <a:ext cx="1962959" cy="1078939"/>
            </a:xfrm>
            <a:prstGeom prst="rect">
              <a:avLst/>
            </a:prstGeom>
            <a:effectLst/>
          </p:spPr>
        </p:pic>
      </p:grpSp>
      <p:sp>
        <p:nvSpPr>
          <p:cNvPr id="2743" name="線"/>
          <p:cNvSpPr/>
          <p:nvPr/>
        </p:nvSpPr>
        <p:spPr>
          <a:xfrm flipH="1" flipV="1">
            <a:off x="4541545" y="6281738"/>
            <a:ext cx="3524072" cy="1"/>
          </a:xfrm>
          <a:prstGeom prst="line">
            <a:avLst/>
          </a:prstGeom>
          <a:ln w="25400">
            <a:solidFill>
              <a:schemeClr val="accent1"/>
            </a:solidFill>
            <a:tailEnd type="triangle"/>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744" name="角丸四角形"/>
          <p:cNvSpPr/>
          <p:nvPr/>
        </p:nvSpPr>
        <p:spPr>
          <a:xfrm>
            <a:off x="2403430" y="5574508"/>
            <a:ext cx="2752716" cy="2102452"/>
          </a:xfrm>
          <a:prstGeom prst="roundRect">
            <a:avLst>
              <a:gd name="adj" fmla="val 9061"/>
            </a:avLst>
          </a:prstGeom>
          <a:ln w="114300">
            <a:solidFill>
              <a:srgbClr val="FF2600"/>
            </a:solidFill>
            <a:prstDash val="sysDot"/>
            <a:miter lim="400000"/>
          </a:ln>
        </p:spPr>
        <p:txBody>
          <a:bodyPr lIns="50800" tIns="50800" rIns="50800" bIns="50800" anchor="ctr"/>
          <a:lstStyle/>
          <a:p>
            <a:pPr/>
          </a:p>
        </p:txBody>
      </p:sp>
      <p:sp>
        <p:nvSpPr>
          <p:cNvPr id="2745" name="線"/>
          <p:cNvSpPr/>
          <p:nvPr/>
        </p:nvSpPr>
        <p:spPr>
          <a:xfrm flipV="1">
            <a:off x="4535136" y="3871530"/>
            <a:ext cx="381806" cy="1649287"/>
          </a:xfrm>
          <a:prstGeom prst="line">
            <a:avLst/>
          </a:prstGeom>
          <a:ln w="25400">
            <a:solidFill>
              <a:srgbClr val="FF2600"/>
            </a:solidFill>
          </a:ln>
        </p:spPr>
        <p:txBody>
          <a:bodyPr lIns="45718" tIns="45718" rIns="45718" bIns="45718"/>
          <a:lstStyle/>
          <a:p>
            <a:pPr/>
          </a:p>
        </p:txBody>
      </p:sp>
      <p:grpSp>
        <p:nvGrpSpPr>
          <p:cNvPr id="2748" name="ILC250"/>
          <p:cNvGrpSpPr/>
          <p:nvPr/>
        </p:nvGrpSpPr>
        <p:grpSpPr>
          <a:xfrm>
            <a:off x="4257914" y="3113651"/>
            <a:ext cx="2491845" cy="1078939"/>
            <a:chOff x="0" y="0"/>
            <a:chExt cx="2491844" cy="1078938"/>
          </a:xfrm>
        </p:grpSpPr>
        <p:sp>
          <p:nvSpPr>
            <p:cNvPr id="2747" name="ILC250"/>
            <p:cNvSpPr txBox="1"/>
            <p:nvPr/>
          </p:nvSpPr>
          <p:spPr>
            <a:xfrm>
              <a:off x="165100" y="101600"/>
              <a:ext cx="2161645" cy="672539"/>
            </a:xfrm>
            <a:prstGeom prst="rect">
              <a:avLst/>
            </a:prstGeom>
            <a:solidFill>
              <a:srgbClr val="FFFFFF">
                <a:alpha val="9700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i="1">
                  <a:solidFill>
                    <a:srgbClr val="FF2600"/>
                  </a:solidFill>
                  <a:latin typeface="+mj-lt"/>
                  <a:ea typeface="+mj-ea"/>
                  <a:cs typeface="+mj-cs"/>
                  <a:sym typeface="Helvetica Neue"/>
                </a:defRPr>
              </a:lvl1pPr>
            </a:lstStyle>
            <a:p>
              <a:pPr/>
              <a:r>
                <a:t>ILC1000</a:t>
              </a:r>
            </a:p>
          </p:txBody>
        </p:sp>
        <p:pic>
          <p:nvPicPr>
            <p:cNvPr id="2746" name="ILC250" descr="ILC250"/>
            <p:cNvPicPr>
              <a:picLocks noChangeAspect="0"/>
            </p:cNvPicPr>
            <p:nvPr/>
          </p:nvPicPr>
          <p:blipFill>
            <a:blip r:embed="rId5">
              <a:alphaModFix amt="97000"/>
              <a:extLst/>
            </a:blip>
            <a:stretch>
              <a:fillRect/>
            </a:stretch>
          </p:blipFill>
          <p:spPr>
            <a:xfrm>
              <a:off x="0" y="0"/>
              <a:ext cx="2491845" cy="1078939"/>
            </a:xfrm>
            <a:prstGeom prst="rect">
              <a:avLst/>
            </a:prstGeom>
            <a:effectLst/>
          </p:spPr>
        </p:pic>
      </p:gr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50" name="Gauge Higgs Unification"/>
          <p:cNvSpPr txBox="1"/>
          <p:nvPr/>
        </p:nvSpPr>
        <p:spPr>
          <a:xfrm>
            <a:off x="1080149" y="108819"/>
            <a:ext cx="10844502" cy="895202"/>
          </a:xfrm>
          <a:prstGeom prst="rect">
            <a:avLst/>
          </a:prstGeom>
          <a:ln w="12700">
            <a:miter lim="400000"/>
          </a:ln>
          <a:extLst>
            <a:ext uri="{C572A759-6A51-4108-AA02-DFA0A04FC94B}">
              <ma14:wrappingTextBoxFlag xmlns:ma14="http://schemas.microsoft.com/office/mac/drawingml/2011/main" val="1"/>
            </a:ext>
          </a:extLst>
        </p:spPr>
        <p:txBody>
          <a:bodyPr lIns="50778" tIns="50778" rIns="50778" bIns="50778" anchor="ctr">
            <a:spAutoFit/>
          </a:bodyPr>
          <a:lstStyle>
            <a:lvl1pPr>
              <a:defRPr b="1" i="1" sz="5200">
                <a:latin typeface="+mj-lt"/>
                <a:ea typeface="+mj-ea"/>
                <a:cs typeface="+mj-cs"/>
                <a:sym typeface="Helvetica Neue"/>
              </a:defRPr>
            </a:lvl1pPr>
          </a:lstStyle>
          <a:p>
            <a:pPr/>
            <a:r>
              <a:t>Gauge Higgs Unification</a:t>
            </a:r>
          </a:p>
        </p:txBody>
      </p:sp>
      <p:sp>
        <p:nvSpPr>
          <p:cNvPr id="2751" name="スライド番号"/>
          <p:cNvSpPr txBox="1"/>
          <p:nvPr>
            <p:ph type="sldNum" sz="quarter" idx="2"/>
          </p:nvPr>
        </p:nvSpPr>
        <p:spPr>
          <a:xfrm>
            <a:off x="12513027" y="9294431"/>
            <a:ext cx="269452" cy="3992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52" name="PL B 775 (2017) 297 (arXiv:1705.05282) : Funatsu, Hatanaka, Hosotani, Orikasa"/>
          <p:cNvSpPr txBox="1"/>
          <p:nvPr/>
        </p:nvSpPr>
        <p:spPr>
          <a:xfrm>
            <a:off x="1000449" y="1138088"/>
            <a:ext cx="11003903" cy="454221"/>
          </a:xfrm>
          <a:prstGeom prst="rect">
            <a:avLst/>
          </a:prstGeom>
          <a:ln w="12700">
            <a:miter lim="400000"/>
          </a:ln>
          <a:extLst>
            <a:ext uri="{C572A759-6A51-4108-AA02-DFA0A04FC94B}">
              <ma14:wrappingTextBoxFlag xmlns:ma14="http://schemas.microsoft.com/office/mac/drawingml/2011/main" val="1"/>
            </a:ext>
          </a:extLst>
        </p:spPr>
        <p:txBody>
          <a:bodyPr lIns="59013" tIns="59013" rIns="59013" bIns="59013">
            <a:spAutoFit/>
          </a:bodyPr>
          <a:lstStyle/>
          <a:p>
            <a:pPr defTabSz="590133">
              <a:lnSpc>
                <a:spcPct val="93000"/>
              </a:lnSpc>
              <a:defRPr sz="2200">
                <a:latin typeface="+mj-lt"/>
                <a:ea typeface="+mj-ea"/>
                <a:cs typeface="+mj-cs"/>
                <a:sym typeface="Helvetica Neue"/>
              </a:defRPr>
            </a:pPr>
            <a:r>
              <a:t>PL B 775 (2017) 297 (arXiv:1705.05282) : Funatsu, Hatanaka, </a:t>
            </a:r>
            <a:r>
              <a:rPr b="1">
                <a:solidFill>
                  <a:srgbClr val="0433FF"/>
                </a:solidFill>
              </a:rPr>
              <a:t>Hosotani</a:t>
            </a:r>
            <a:r>
              <a:t>, Orikasa</a:t>
            </a:r>
          </a:p>
        </p:txBody>
      </p:sp>
      <p:pic>
        <p:nvPicPr>
          <p:cNvPr id="2753" name="イメージ" descr="イメージ"/>
          <p:cNvPicPr>
            <a:picLocks noChangeAspect="1"/>
          </p:cNvPicPr>
          <p:nvPr/>
        </p:nvPicPr>
        <p:blipFill>
          <a:blip r:embed="rId2">
            <a:extLst/>
          </a:blip>
          <a:stretch>
            <a:fillRect/>
          </a:stretch>
        </p:blipFill>
        <p:spPr>
          <a:xfrm>
            <a:off x="1047546" y="1693579"/>
            <a:ext cx="10909707" cy="8182281"/>
          </a:xfrm>
          <a:prstGeom prst="rect">
            <a:avLst/>
          </a:prstGeom>
          <a:ln w="12700">
            <a:miter lim="400000"/>
          </a:ln>
        </p:spPr>
      </p:pic>
      <p:sp>
        <p:nvSpPr>
          <p:cNvPr id="2754" name="Y. Hosotani @ New Higgs WG meeting, Osaka, 18-19 Aug. 2017"/>
          <p:cNvSpPr txBox="1"/>
          <p:nvPr/>
        </p:nvSpPr>
        <p:spPr>
          <a:xfrm>
            <a:off x="3984405" y="9302131"/>
            <a:ext cx="6658858" cy="391027"/>
          </a:xfrm>
          <a:prstGeom prst="rect">
            <a:avLst/>
          </a:prstGeom>
          <a:ln w="12700">
            <a:miter lim="400000"/>
          </a:ln>
          <a:extLst>
            <a:ext uri="{C572A759-6A51-4108-AA02-DFA0A04FC94B}">
              <ma14:wrappingTextBoxFlag xmlns:ma14="http://schemas.microsoft.com/office/mac/drawingml/2011/main" val="1"/>
            </a:ext>
          </a:extLst>
        </p:spPr>
        <p:txBody>
          <a:bodyPr wrap="none" lIns="59013" tIns="59013" rIns="59013" bIns="59013">
            <a:spAutoFit/>
          </a:bodyPr>
          <a:lstStyle>
            <a:lvl1pPr defTabSz="590133">
              <a:lnSpc>
                <a:spcPct val="93000"/>
              </a:lnSpc>
              <a:defRPr sz="1800">
                <a:latin typeface="+mj-lt"/>
                <a:ea typeface="+mj-ea"/>
                <a:cs typeface="+mj-cs"/>
                <a:sym typeface="Helvetica Neue"/>
              </a:defRPr>
            </a:lvl1pPr>
          </a:lstStyle>
          <a:p>
            <a:pPr/>
            <a:r>
              <a:t>Y. Hosotani @ New Higgs WG meeting, Osaka, 18-19 Aug. 2017</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56" name="Linear vs Circular…"/>
          <p:cNvSpPr txBox="1"/>
          <p:nvPr/>
        </p:nvSpPr>
        <p:spPr>
          <a:xfrm>
            <a:off x="1990293" y="3546072"/>
            <a:ext cx="9024214" cy="26614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8400">
                <a:solidFill>
                  <a:srgbClr val="2E467F"/>
                </a:solidFill>
                <a:latin typeface="+mj-lt"/>
                <a:ea typeface="+mj-ea"/>
                <a:cs typeface="+mj-cs"/>
                <a:sym typeface="Helvetica Neue"/>
              </a:defRPr>
            </a:pPr>
            <a:r>
              <a:t>Linear vs Circular</a:t>
            </a:r>
          </a:p>
          <a:p>
            <a:pPr>
              <a:defRPr b="1" sz="8400">
                <a:solidFill>
                  <a:srgbClr val="2E467F"/>
                </a:solidFill>
                <a:latin typeface="+mj-lt"/>
                <a:ea typeface="+mj-ea"/>
                <a:cs typeface="+mj-cs"/>
                <a:sym typeface="Helvetica Neue"/>
              </a:defRPr>
            </a:pPr>
            <a:r>
              <a:t>Discussion</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58" name="スライド番号"/>
          <p:cNvSpPr txBox="1"/>
          <p:nvPr>
            <p:ph type="sldNum" sz="quarter" idx="2"/>
          </p:nvPr>
        </p:nvSpPr>
        <p:spPr>
          <a:xfrm>
            <a:off x="12443096" y="9311332"/>
            <a:ext cx="279351" cy="330201"/>
          </a:xfrm>
          <a:prstGeom prst="rect">
            <a:avLst/>
          </a:prstGeom>
          <a:extLst>
            <a:ext uri="{C572A759-6A51-4108-AA02-DFA0A04FC94B}">
              <ma14:wrappingTextBoxFlag xmlns:ma14="http://schemas.microsoft.com/office/mac/drawingml/2011/main" val="1"/>
            </a:ext>
          </a:extLst>
        </p:spPr>
        <p:txBody>
          <a:bodyPr anchor="t"/>
          <a:lstStyle>
            <a:lvl1pPr>
              <a:defRPr>
                <a:latin typeface="ヒラギノ角ゴ ProN W3"/>
                <a:ea typeface="ヒラギノ角ゴ ProN W3"/>
                <a:cs typeface="ヒラギノ角ゴ ProN W3"/>
                <a:sym typeface="ヒラギノ角ゴ ProN W3"/>
              </a:defRPr>
            </a:lvl1pPr>
          </a:lstStyle>
          <a:p>
            <a:pPr/>
            <a:fld id="{86CB4B4D-7CA3-9044-876B-883B54F8677D}" type="slidenum"/>
          </a:p>
        </p:txBody>
      </p:sp>
      <p:sp>
        <p:nvSpPr>
          <p:cNvPr id="2759" name="Political support: ILC has been considered in depth over a number of years by the government of Japan,…"/>
          <p:cNvSpPr txBox="1"/>
          <p:nvPr/>
        </p:nvSpPr>
        <p:spPr>
          <a:xfrm>
            <a:off x="88897" y="214375"/>
            <a:ext cx="12827006" cy="9324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algn="l" defTabSz="585216">
              <a:defRPr sz="2000"/>
            </a:pPr>
            <a:r>
              <a:rPr b="1">
                <a:solidFill>
                  <a:srgbClr val="2E467F"/>
                </a:solidFill>
              </a:rPr>
              <a:t>Political support:</a:t>
            </a:r>
            <a:r>
              <a:rPr b="1"/>
              <a:t> </a:t>
            </a:r>
            <a:r>
              <a:t>ILC has been considered in depth over a number of years by the government of Japan,</a:t>
            </a:r>
          </a:p>
          <a:p>
            <a:pPr algn="l" defTabSz="585216">
              <a:defRPr sz="2000"/>
            </a:pPr>
            <a:r>
              <a:t>                             which, </a:t>
            </a:r>
            <a:r>
              <a:rPr b="1">
                <a:solidFill>
                  <a:schemeClr val="accent5"/>
                </a:solidFill>
              </a:rPr>
              <a:t>for the first time, officially showed its interest in the ILC</a:t>
            </a:r>
            <a:r>
              <a:rPr>
                <a:solidFill>
                  <a:schemeClr val="accent5"/>
                </a:solidFill>
              </a:rPr>
              <a:t>.</a:t>
            </a:r>
            <a:endParaRPr>
              <a:solidFill>
                <a:schemeClr val="accent5"/>
              </a:solidFill>
            </a:endParaRPr>
          </a:p>
          <a:p>
            <a:pPr algn="l" defTabSz="585216">
              <a:defRPr sz="2000"/>
            </a:pPr>
            <a:r>
              <a:t>                  Politicians, governments, and funding agencies in Japan have been discussing the ILC</a:t>
            </a:r>
          </a:p>
          <a:p>
            <a:pPr algn="l" defTabSz="585216">
              <a:defRPr sz="2000"/>
            </a:pPr>
            <a:r>
              <a:t>                             with their counterparts in Europe and the US for a number of years, and have been </a:t>
            </a:r>
          </a:p>
          <a:p>
            <a:pPr algn="l" defTabSz="585216">
              <a:defRPr sz="2000"/>
            </a:pPr>
            <a:r>
              <a:t>                             encouraged by these discussions.</a:t>
            </a:r>
          </a:p>
          <a:p>
            <a:pPr algn="l" defTabSz="585216">
              <a:defRPr sz="2000"/>
            </a:pPr>
            <a:r>
              <a:t>                  </a:t>
            </a:r>
            <a:r>
              <a:rPr b="1"/>
              <a:t>Other large collider projects have not yet reached a similar stage</a:t>
            </a:r>
            <a:r>
              <a:t>.</a:t>
            </a:r>
          </a:p>
          <a:p>
            <a:pPr algn="l" defTabSz="585216">
              <a:spcBef>
                <a:spcPts val="700"/>
              </a:spcBef>
              <a:defRPr sz="2000">
                <a:solidFill>
                  <a:srgbClr val="2E467F"/>
                </a:solidFill>
              </a:defRPr>
            </a:pPr>
            <a:r>
              <a:rPr b="1"/>
              <a:t>Technical maturity:</a:t>
            </a:r>
          </a:p>
          <a:p>
            <a:pPr algn="l" defTabSz="585216">
              <a:defRPr sz="2000"/>
            </a:pPr>
            <a:r>
              <a:t>                  The RDR (CDR equivalent) for the ILC was published in 2007 and the </a:t>
            </a:r>
            <a:r>
              <a:rPr b="1"/>
              <a:t>TDR in 2013</a:t>
            </a:r>
            <a:r>
              <a:t>.</a:t>
            </a:r>
          </a:p>
          <a:p>
            <a:pPr algn="l" defTabSz="585216">
              <a:defRPr sz="2000"/>
            </a:pPr>
            <a:r>
              <a:t>                  </a:t>
            </a:r>
            <a:r>
              <a:rPr b="1"/>
              <a:t>Circular collider projects have only recently published their CDRs.</a:t>
            </a:r>
          </a:p>
          <a:p>
            <a:pPr algn="l" defTabSz="585216">
              <a:defRPr sz="2000"/>
            </a:pPr>
            <a:r>
              <a:t>                  The ILC's quoted performance and costs are deeply understood and thus reliable.</a:t>
            </a:r>
          </a:p>
          <a:p>
            <a:pPr algn="l" defTabSz="585216">
              <a:spcBef>
                <a:spcPts val="700"/>
              </a:spcBef>
              <a:defRPr sz="2000"/>
            </a:pPr>
            <a:r>
              <a:rPr b="1">
                <a:solidFill>
                  <a:srgbClr val="2E467F"/>
                </a:solidFill>
              </a:rPr>
              <a:t>Timeline:</a:t>
            </a:r>
            <a:r>
              <a:rPr b="1"/>
              <a:t> </a:t>
            </a:r>
            <a:r>
              <a:t> Given a go-ahead, the ILC will very soon be ready to start construction. First collisions can occur </a:t>
            </a:r>
            <a:br/>
            <a:r>
              <a:t>                             within around 15 years from now.</a:t>
            </a:r>
          </a:p>
          <a:p>
            <a:pPr algn="l" defTabSz="585216">
              <a:defRPr sz="2000"/>
            </a:pPr>
            <a:r>
              <a:t>                  </a:t>
            </a:r>
            <a:r>
              <a:rPr b="1"/>
              <a:t>According to current run plans, the ILC will complete its 2 ab-1 250 GeV run at about the time</a:t>
            </a:r>
            <a:r>
              <a:t> </a:t>
            </a:r>
          </a:p>
          <a:p>
            <a:pPr algn="l" defTabSz="585216">
              <a:defRPr sz="2000"/>
            </a:pPr>
            <a:r>
              <a:t>                             </a:t>
            </a:r>
            <a:r>
              <a:rPr b="1"/>
              <a:t>FCCee begins its ZH run.</a:t>
            </a:r>
          </a:p>
          <a:p>
            <a:pPr algn="l" defTabSz="585216">
              <a:spcBef>
                <a:spcPts val="700"/>
              </a:spcBef>
              <a:defRPr sz="2000"/>
            </a:pPr>
            <a:r>
              <a:rPr b="1">
                <a:solidFill>
                  <a:srgbClr val="2E467F"/>
                </a:solidFill>
              </a:rPr>
              <a:t>Physics: </a:t>
            </a:r>
            <a:r>
              <a:t>  Beam polarization is a powerful tool not available at high energy circular colliders.</a:t>
            </a:r>
          </a:p>
          <a:p>
            <a:pPr algn="l" defTabSz="585216">
              <a:defRPr sz="2000"/>
            </a:pPr>
            <a:r>
              <a:t>                  When measuring Higgs couplings, </a:t>
            </a:r>
            <a:r>
              <a:rPr b="1">
                <a:solidFill>
                  <a:schemeClr val="accent5"/>
                </a:solidFill>
              </a:rPr>
              <a:t>polarization compensates for the lower integrated </a:t>
            </a:r>
            <a:endParaRPr b="1">
              <a:solidFill>
                <a:schemeClr val="accent5"/>
              </a:solidFill>
            </a:endParaRPr>
          </a:p>
          <a:p>
            <a:pPr algn="l" defTabSz="585216">
              <a:defRPr sz="2000"/>
            </a:pPr>
            <a:r>
              <a:rPr b="1">
                <a:solidFill>
                  <a:schemeClr val="accent5"/>
                </a:solidFill>
              </a:rPr>
              <a:t>                            luminosity at 250 GeV compared to FCCee (2 vs 5 ab-1)</a:t>
            </a:r>
            <a:r>
              <a:t> not just by the increased rates </a:t>
            </a:r>
          </a:p>
          <a:p>
            <a:pPr algn="l" defTabSz="585216">
              <a:defRPr sz="2000"/>
            </a:pPr>
            <a:r>
              <a:t>                            but also by its power to remove some correlations among different EFT operators.</a:t>
            </a:r>
          </a:p>
          <a:p>
            <a:pPr algn="l" defTabSz="585216">
              <a:defRPr sz="2000"/>
            </a:pPr>
            <a:r>
              <a:t>                  In the case that ILC observes new phenomena other than in the Higgs couplings, polarization </a:t>
            </a:r>
          </a:p>
          <a:p>
            <a:pPr algn="l" defTabSz="585216">
              <a:defRPr sz="2000"/>
            </a:pPr>
            <a:r>
              <a:t>                            will play an essential role in determining their chiral properties.</a:t>
            </a:r>
          </a:p>
          <a:p>
            <a:pPr algn="l" defTabSz="585216">
              <a:defRPr sz="2000"/>
            </a:pPr>
            <a:r>
              <a:t>                  Polarization will also allow </a:t>
            </a:r>
            <a:r>
              <a:rPr b="1"/>
              <a:t>systematic uncertainties</a:t>
            </a:r>
            <a:r>
              <a:t> on many measurements </a:t>
            </a:r>
            <a:r>
              <a:rPr b="1"/>
              <a:t>to be significantly </a:t>
            </a:r>
            <a:endParaRPr b="1"/>
          </a:p>
          <a:p>
            <a:pPr algn="l" defTabSz="585216">
              <a:defRPr sz="2000"/>
            </a:pPr>
            <a:r>
              <a:rPr b="1"/>
              <a:t>                            reduced</a:t>
            </a:r>
            <a:r>
              <a:t>.</a:t>
            </a:r>
          </a:p>
          <a:p>
            <a:pPr algn="l" defTabSz="585216">
              <a:spcBef>
                <a:spcPts val="700"/>
              </a:spcBef>
              <a:defRPr sz="2000"/>
            </a:pPr>
            <a:r>
              <a:rPr b="1">
                <a:solidFill>
                  <a:srgbClr val="2E467F"/>
                </a:solidFill>
              </a:rPr>
              <a:t>Upgradeability:</a:t>
            </a:r>
            <a:r>
              <a:t> The ILC's collision energy can be readily upgraded to 500 GeV and above.</a:t>
            </a:r>
          </a:p>
          <a:p>
            <a:pPr algn="l" defTabSz="585216">
              <a:defRPr sz="2000"/>
            </a:pPr>
            <a:r>
              <a:t>                  </a:t>
            </a:r>
            <a:r>
              <a:rPr b="1"/>
              <a:t>A technical design for a 500 GeV stage exists.</a:t>
            </a:r>
          </a:p>
          <a:p>
            <a:pPr algn="l" defTabSz="585216">
              <a:defRPr sz="2000"/>
            </a:pPr>
            <a:r>
              <a:t>                  Likewise, </a:t>
            </a:r>
            <a:r>
              <a:rPr b="1">
                <a:solidFill>
                  <a:schemeClr val="accent5"/>
                </a:solidFill>
              </a:rPr>
              <a:t>a technical design exists for upgrading the luminosity:</a:t>
            </a:r>
            <a:endParaRPr b="1">
              <a:solidFill>
                <a:schemeClr val="accent5"/>
              </a:solidFill>
            </a:endParaRPr>
          </a:p>
          <a:p>
            <a:pPr algn="l" defTabSz="585216">
              <a:defRPr sz="2000"/>
            </a:pPr>
            <a:r>
              <a:t>                           </a:t>
            </a:r>
            <a:r>
              <a:rPr b="1"/>
              <a:t>- by a factor 2 by doubling the number of bunches per pulse,</a:t>
            </a:r>
          </a:p>
          <a:p>
            <a:pPr algn="l" defTabSz="585216">
              <a:defRPr sz="2000"/>
            </a:pPr>
            <a:r>
              <a:t>                           </a:t>
            </a:r>
            <a:r>
              <a:rPr b="1"/>
              <a:t>- another factor 2 by doubling the repetition rate.</a:t>
            </a:r>
          </a:p>
          <a:p>
            <a:pPr algn="l" defTabSz="585216">
              <a:defRPr sz="2000"/>
            </a:pPr>
            <a:r>
              <a:t>                  The ILC250 infrastructure is reusable. It provides long-term perspectives beyond current technologies </a:t>
            </a:r>
            <a:br/>
            <a:r>
              <a:t>                           (e.g. a plasma-based accelerator).</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2761" name="表"/>
          <p:cNvGraphicFramePr/>
          <p:nvPr/>
        </p:nvGraphicFramePr>
        <p:xfrm>
          <a:off x="952500" y="1270000"/>
          <a:ext cx="11099801" cy="6522144"/>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774950"/>
                <a:gridCol w="2774950"/>
                <a:gridCol w="2774950"/>
                <a:gridCol w="2774950"/>
              </a:tblGrid>
              <a:tr h="1304428">
                <a:tc>
                  <a:txBody>
                    <a:bodyPr/>
                    <a:lstStyle/>
                    <a:p>
                      <a:pPr defTabSz="914400">
                        <a:defRPr sz="2000">
                          <a:latin typeface="+mj-lt"/>
                          <a:ea typeface="+mj-ea"/>
                          <a:cs typeface="+mj-cs"/>
                          <a:sym typeface="Helvetica Neue"/>
                        </a:defRPr>
                      </a:pPr>
                    </a:p>
                  </a:txBody>
                  <a:tcPr marL="50800" marR="50800" marT="50800" marB="50800" anchor="ctr" anchorCtr="0" horzOverflow="overflow">
                    <a:solidFill>
                      <a:srgbClr val="004D80"/>
                    </a:solidFill>
                  </a:tcPr>
                </a:tc>
                <a:tc>
                  <a:txBody>
                    <a:bodyPr/>
                    <a:lstStyle/>
                    <a:p>
                      <a:pPr defTabSz="914400">
                        <a:defRPr b="0">
                          <a:solidFill>
                            <a:srgbClr val="000000"/>
                          </a:solidFill>
                        </a:defRPr>
                      </a:pPr>
                      <a:r>
                        <a:rPr b="1" sz="2000">
                          <a:solidFill>
                            <a:srgbClr val="FFFFFF"/>
                          </a:solidFill>
                          <a:latin typeface="+mj-lt"/>
                          <a:ea typeface="+mj-ea"/>
                          <a:cs typeface="+mj-cs"/>
                          <a:sym typeface="Helvetica Neue"/>
                        </a:rPr>
                        <a:t>Base Line
1312 bunches
(5 Hz)</a:t>
                      </a:r>
                    </a:p>
                  </a:txBody>
                  <a:tcPr marL="50800" marR="50800" marT="50800" marB="50800" anchor="ctr" anchorCtr="0" horzOverflow="overflow">
                    <a:solidFill>
                      <a:srgbClr val="004D80"/>
                    </a:solidFill>
                  </a:tcPr>
                </a:tc>
                <a:tc>
                  <a:txBody>
                    <a:bodyPr/>
                    <a:lstStyle/>
                    <a:p>
                      <a:pPr defTabSz="914400">
                        <a:defRPr b="0">
                          <a:solidFill>
                            <a:srgbClr val="000000"/>
                          </a:solidFill>
                        </a:defRPr>
                      </a:pPr>
                      <a:r>
                        <a:rPr b="1" sz="2000">
                          <a:solidFill>
                            <a:srgbClr val="FFFFFF"/>
                          </a:solidFill>
                          <a:latin typeface="+mj-lt"/>
                          <a:ea typeface="+mj-ea"/>
                          <a:cs typeface="+mj-cs"/>
                          <a:sym typeface="Helvetica Neue"/>
                        </a:rPr>
                        <a:t>Lumi-Up
2625 bunches
(5 Hz)</a:t>
                      </a:r>
                    </a:p>
                  </a:txBody>
                  <a:tcPr marL="50800" marR="50800" marT="50800" marB="50800" anchor="ctr" anchorCtr="0" horzOverflow="overflow">
                    <a:solidFill>
                      <a:srgbClr val="004D80"/>
                    </a:solidFill>
                  </a:tcPr>
                </a:tc>
                <a:tc>
                  <a:txBody>
                    <a:bodyPr/>
                    <a:lstStyle/>
                    <a:p>
                      <a:pPr defTabSz="914400">
                        <a:defRPr b="0">
                          <a:solidFill>
                            <a:srgbClr val="000000"/>
                          </a:solidFill>
                        </a:defRPr>
                      </a:pPr>
                      <a:r>
                        <a:rPr b="1" sz="2000">
                          <a:solidFill>
                            <a:srgbClr val="FFFFFF"/>
                          </a:solidFill>
                          <a:latin typeface="+mj-lt"/>
                          <a:ea typeface="+mj-ea"/>
                          <a:cs typeface="+mj-cs"/>
                          <a:sym typeface="Helvetica Neue"/>
                        </a:rPr>
                        <a:t>(Lumi+E-Up)
2625 bunches
(High Rep)</a:t>
                      </a:r>
                    </a:p>
                  </a:txBody>
                  <a:tcPr marL="50800" marR="50800" marT="50800" marB="50800" anchor="ctr" anchorCtr="0" horzOverflow="overflow">
                    <a:solidFill>
                      <a:srgbClr val="004D80"/>
                    </a:solidFill>
                  </a:tcPr>
                </a:tc>
              </a:tr>
              <a:tr h="1304428">
                <a:tc>
                  <a:txBody>
                    <a:bodyPr/>
                    <a:lstStyle/>
                    <a:p>
                      <a:pPr defTabSz="914400">
                        <a:defRPr b="0">
                          <a:solidFill>
                            <a:srgbClr val="000000"/>
                          </a:solidFill>
                        </a:defRPr>
                      </a:pPr>
                      <a:r>
                        <a:rPr b="1" sz="2000">
                          <a:solidFill>
                            <a:srgbClr val="FFFFFF"/>
                          </a:solidFill>
                          <a:latin typeface="+mj-lt"/>
                          <a:ea typeface="+mj-ea"/>
                          <a:cs typeface="+mj-cs"/>
                          <a:sym typeface="Helvetica Neue"/>
                        </a:rPr>
                        <a:t>250 GeV (H20)</a:t>
                      </a:r>
                    </a:p>
                  </a:txBody>
                  <a:tcPr marL="50800" marR="50800" marT="50800" marB="50800" anchor="ctr" anchorCtr="0" horzOverflow="overflow">
                    <a:solidFill>
                      <a:srgbClr val="0076BA"/>
                    </a:solidFill>
                  </a:tcPr>
                </a:tc>
                <a:tc>
                  <a:txBody>
                    <a:bodyPr/>
                    <a:lstStyle/>
                    <a:p>
                      <a:pPr defTabSz="914400">
                        <a:defRPr sz="2000">
                          <a:latin typeface="+mj-lt"/>
                          <a:ea typeface="+mj-ea"/>
                          <a:cs typeface="+mj-cs"/>
                          <a:sym typeface="Helvetica Neue"/>
                        </a:defRPr>
                      </a:pPr>
                      <a:r>
                        <a:t>0.82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defRPr sz="2000">
                          <a:latin typeface="+mj-lt"/>
                          <a:ea typeface="+mj-ea"/>
                          <a:cs typeface="+mj-cs"/>
                          <a:sym typeface="Helvetica Neue"/>
                        </a:defRPr>
                      </a:pPr>
                      <a:r>
                        <a:t>1.64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defRPr sz="2000">
                          <a:latin typeface="+mj-lt"/>
                          <a:ea typeface="+mj-ea"/>
                          <a:cs typeface="+mj-cs"/>
                          <a:sym typeface="Helvetica Neue"/>
                        </a:defRPr>
                      </a:pPr>
                      <a:r>
                        <a:t>3.28 x 10</a:t>
                      </a:r>
                      <a:r>
                        <a:rPr baseline="31999"/>
                        <a:t>34</a:t>
                      </a:r>
                    </a:p>
                    <a:p>
                      <a:pPr defTabSz="914400">
                        <a:defRPr sz="2000">
                          <a:latin typeface="+mj-lt"/>
                          <a:ea typeface="+mj-ea"/>
                          <a:cs typeface="+mj-cs"/>
                          <a:sym typeface="Helvetica Neue"/>
                        </a:defRPr>
                      </a:pPr>
                      <a:r>
                        <a:t>(10 Hz)</a:t>
                      </a:r>
                    </a:p>
                  </a:txBody>
                  <a:tcPr marL="50800" marR="50800" marT="50800" marB="50800" anchor="ctr" anchorCtr="0" horzOverflow="overflow"/>
                </a:tc>
              </a:tr>
              <a:tr h="1304428">
                <a:tc>
                  <a:txBody>
                    <a:bodyPr/>
                    <a:lstStyle/>
                    <a:p>
                      <a:pPr defTabSz="914400">
                        <a:defRPr b="0">
                          <a:solidFill>
                            <a:srgbClr val="000000"/>
                          </a:solidFill>
                        </a:defRPr>
                      </a:pPr>
                      <a:r>
                        <a:rPr b="1" sz="2000">
                          <a:solidFill>
                            <a:srgbClr val="FFFFFF"/>
                          </a:solidFill>
                          <a:latin typeface="+mj-lt"/>
                          <a:ea typeface="+mj-ea"/>
                          <a:cs typeface="+mj-cs"/>
                          <a:sym typeface="Helvetica Neue"/>
                        </a:rPr>
                        <a:t>350 GeV (H20)</a:t>
                      </a:r>
                    </a:p>
                  </a:txBody>
                  <a:tcPr marL="50800" marR="50800" marT="50800" marB="50800" anchor="ctr" anchorCtr="0" horzOverflow="overflow">
                    <a:solidFill>
                      <a:srgbClr val="0076BA"/>
                    </a:solidFill>
                  </a:tcPr>
                </a:tc>
                <a:tc>
                  <a:txBody>
                    <a:bodyPr/>
                    <a:lstStyle/>
                    <a:p>
                      <a:pPr defTabSz="914400">
                        <a:defRPr sz="2000">
                          <a:latin typeface="+mj-lt"/>
                          <a:ea typeface="+mj-ea"/>
                          <a:cs typeface="+mj-cs"/>
                          <a:sym typeface="Helvetica Neue"/>
                        </a:defRPr>
                      </a:pPr>
                      <a:r>
                        <a:t>1.0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defRPr sz="2000">
                          <a:latin typeface="+mj-lt"/>
                          <a:ea typeface="+mj-ea"/>
                          <a:cs typeface="+mj-cs"/>
                          <a:sym typeface="Helvetica Neue"/>
                        </a:defRPr>
                      </a:pPr>
                      <a:r>
                        <a:t>2.0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defRPr sz="2000">
                          <a:latin typeface="+mj-lt"/>
                          <a:ea typeface="+mj-ea"/>
                          <a:cs typeface="+mj-cs"/>
                          <a:sym typeface="Helvetica Neue"/>
                        </a:defRPr>
                      </a:pPr>
                      <a:r>
                        <a:t>2.8 x 10</a:t>
                      </a:r>
                      <a:r>
                        <a:rPr baseline="31999"/>
                        <a:t>34</a:t>
                      </a:r>
                    </a:p>
                    <a:p>
                      <a:pPr defTabSz="914400">
                        <a:defRPr sz="2000">
                          <a:latin typeface="+mj-lt"/>
                          <a:ea typeface="+mj-ea"/>
                          <a:cs typeface="+mj-cs"/>
                          <a:sym typeface="Helvetica Neue"/>
                        </a:defRPr>
                      </a:pPr>
                      <a:r>
                        <a:t>(7 Hz)</a:t>
                      </a:r>
                    </a:p>
                  </a:txBody>
                  <a:tcPr marL="50800" marR="50800" marT="50800" marB="50800" anchor="ctr" anchorCtr="0" horzOverflow="overflow"/>
                </a:tc>
              </a:tr>
              <a:tr h="1304428">
                <a:tc>
                  <a:txBody>
                    <a:bodyPr/>
                    <a:lstStyle/>
                    <a:p>
                      <a:pPr defTabSz="914400">
                        <a:defRPr b="0">
                          <a:solidFill>
                            <a:srgbClr val="000000"/>
                          </a:solidFill>
                        </a:defRPr>
                      </a:pPr>
                      <a:r>
                        <a:rPr b="1" sz="2000">
                          <a:solidFill>
                            <a:srgbClr val="FFFFFF"/>
                          </a:solidFill>
                          <a:latin typeface="+mj-lt"/>
                          <a:ea typeface="+mj-ea"/>
                          <a:cs typeface="+mj-cs"/>
                          <a:sym typeface="Helvetica Neue"/>
                        </a:rPr>
                        <a:t>500 GeV (H20)</a:t>
                      </a:r>
                    </a:p>
                  </a:txBody>
                  <a:tcPr marL="50800" marR="50800" marT="50800" marB="50800" anchor="ctr" anchorCtr="0" horzOverflow="overflow">
                    <a:solidFill>
                      <a:srgbClr val="0076BA"/>
                    </a:solidFill>
                  </a:tcPr>
                </a:tc>
                <a:tc>
                  <a:txBody>
                    <a:bodyPr/>
                    <a:lstStyle/>
                    <a:p>
                      <a:pPr defTabSz="914400">
                        <a:defRPr sz="2000">
                          <a:latin typeface="+mj-lt"/>
                          <a:ea typeface="+mj-ea"/>
                          <a:cs typeface="+mj-cs"/>
                          <a:sym typeface="Helvetica Neue"/>
                        </a:defRPr>
                      </a:pPr>
                      <a:r>
                        <a:t>1.8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defRPr sz="2000">
                          <a:latin typeface="+mj-lt"/>
                          <a:ea typeface="+mj-ea"/>
                          <a:cs typeface="+mj-cs"/>
                          <a:sym typeface="Helvetica Neue"/>
                        </a:defRPr>
                      </a:pPr>
                      <a:r>
                        <a:t>3.6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r>
                        <a:rPr sz="2000">
                          <a:latin typeface="+mj-lt"/>
                          <a:ea typeface="+mj-ea"/>
                          <a:cs typeface="+mj-cs"/>
                          <a:sym typeface="Helvetica Neue"/>
                        </a:rPr>
                        <a:t>—</a:t>
                      </a:r>
                    </a:p>
                  </a:txBody>
                  <a:tcPr marL="50800" marR="50800" marT="50800" marB="50800" anchor="ctr" anchorCtr="0" horzOverflow="overflow"/>
                </a:tc>
              </a:tr>
              <a:tr h="1304428">
                <a:tc>
                  <a:txBody>
                    <a:bodyPr/>
                    <a:lstStyle/>
                    <a:p>
                      <a:pPr defTabSz="914400">
                        <a:defRPr b="0">
                          <a:solidFill>
                            <a:srgbClr val="000000"/>
                          </a:solidFill>
                        </a:defRPr>
                      </a:pPr>
                      <a:r>
                        <a:rPr b="1" sz="2000">
                          <a:solidFill>
                            <a:srgbClr val="FFFFFF"/>
                          </a:solidFill>
                          <a:latin typeface="+mj-lt"/>
                          <a:ea typeface="+mj-ea"/>
                          <a:cs typeface="+mj-cs"/>
                          <a:sym typeface="Helvetica Neue"/>
                        </a:rPr>
                        <a:t>250 GeV (New)</a:t>
                      </a:r>
                    </a:p>
                  </a:txBody>
                  <a:tcPr marL="50800" marR="50800" marT="50800" marB="50800" anchor="ctr" anchorCtr="0" horzOverflow="overflow">
                    <a:solidFill>
                      <a:srgbClr val="0076BA"/>
                    </a:solidFill>
                  </a:tcPr>
                </a:tc>
                <a:tc>
                  <a:txBody>
                    <a:bodyPr/>
                    <a:lstStyle/>
                    <a:p>
                      <a:pPr defTabSz="914400">
                        <a:defRPr sz="2000">
                          <a:latin typeface="+mj-lt"/>
                          <a:ea typeface="+mj-ea"/>
                          <a:cs typeface="+mj-cs"/>
                          <a:sym typeface="Helvetica Neue"/>
                        </a:defRPr>
                      </a:pPr>
                      <a:r>
                        <a:t>1.35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defRPr sz="2000">
                          <a:latin typeface="+mj-lt"/>
                          <a:ea typeface="+mj-ea"/>
                          <a:cs typeface="+mj-cs"/>
                          <a:sym typeface="Helvetica Neue"/>
                        </a:defRPr>
                      </a:pPr>
                      <a:r>
                        <a:t>2.7 x 10</a:t>
                      </a:r>
                      <a:r>
                        <a:rPr baseline="31999"/>
                        <a:t>34</a:t>
                      </a:r>
                    </a:p>
                    <a:p>
                      <a:pPr defTabSz="914400">
                        <a:defRPr sz="2000">
                          <a:latin typeface="+mj-lt"/>
                          <a:ea typeface="+mj-ea"/>
                          <a:cs typeface="+mj-cs"/>
                          <a:sym typeface="Helvetica Neue"/>
                        </a:defRPr>
                      </a:pPr>
                      <a:r>
                        <a:t>(5 Hz)</a:t>
                      </a:r>
                    </a:p>
                  </a:txBody>
                  <a:tcPr marL="50800" marR="50800" marT="50800" marB="50800" anchor="ctr" anchorCtr="0" horzOverflow="overflow"/>
                </a:tc>
                <a:tc>
                  <a:txBody>
                    <a:bodyPr/>
                    <a:lstStyle/>
                    <a:p>
                      <a:pPr defTabSz="914400">
                        <a:defRPr sz="2000">
                          <a:latin typeface="+mj-lt"/>
                          <a:ea typeface="+mj-ea"/>
                          <a:cs typeface="+mj-cs"/>
                          <a:sym typeface="Helvetica Neue"/>
                        </a:defRPr>
                      </a:pPr>
                      <a:r>
                        <a:t>5.4 x 10</a:t>
                      </a:r>
                      <a:r>
                        <a:rPr baseline="31999"/>
                        <a:t>34</a:t>
                      </a:r>
                    </a:p>
                    <a:p>
                      <a:pPr defTabSz="914400">
                        <a:defRPr sz="2000">
                          <a:latin typeface="+mj-lt"/>
                          <a:ea typeface="+mj-ea"/>
                          <a:cs typeface="+mj-cs"/>
                          <a:sym typeface="Helvetica Neue"/>
                        </a:defRPr>
                      </a:pPr>
                      <a:r>
                        <a:t>(10 Hz)</a:t>
                      </a:r>
                    </a:p>
                  </a:txBody>
                  <a:tcPr marL="50800" marR="50800" marT="50800" marB="50800" anchor="ctr" anchorCtr="0" horzOverflow="overflow"/>
                </a:tc>
              </a:tr>
            </a:tbl>
          </a:graphicData>
        </a:graphic>
      </p:graphicFrame>
      <p:sp>
        <p:nvSpPr>
          <p:cNvPr id="2762" name="E-Up = E-Up to 500 GeV"/>
          <p:cNvSpPr txBox="1"/>
          <p:nvPr/>
        </p:nvSpPr>
        <p:spPr>
          <a:xfrm>
            <a:off x="9170720" y="558365"/>
            <a:ext cx="3298902"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atin typeface="+mj-lt"/>
                <a:ea typeface="+mj-ea"/>
                <a:cs typeface="+mj-cs"/>
                <a:sym typeface="Helvetica Neue"/>
              </a:defRPr>
            </a:lvl1pPr>
          </a:lstStyle>
          <a:p>
            <a:pPr/>
            <a:r>
              <a:t>E-Up = E-Up to 500 GeV</a:t>
            </a:r>
          </a:p>
        </p:txBody>
      </p:sp>
      <p:sp>
        <p:nvSpPr>
          <p:cNvPr id="2763" name="Lumi-Up = # bunches x 2"/>
          <p:cNvSpPr txBox="1"/>
          <p:nvPr/>
        </p:nvSpPr>
        <p:spPr>
          <a:xfrm>
            <a:off x="9111347" y="133609"/>
            <a:ext cx="3417647" cy="4363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atin typeface="+mj-lt"/>
                <a:ea typeface="+mj-ea"/>
                <a:cs typeface="+mj-cs"/>
                <a:sym typeface="Helvetica Neue"/>
              </a:defRPr>
            </a:lvl1pPr>
          </a:lstStyle>
          <a:p>
            <a:pPr/>
            <a:r>
              <a:t>Lumi-Up = # bunches x 2</a:t>
            </a:r>
          </a:p>
        </p:txBody>
      </p:sp>
      <p:sp>
        <p:nvSpPr>
          <p:cNvPr id="2764" name="H20 numbers from arXiv: 1506.07830 with revision according to Change Request 5 (approved by Change Control Board in 2015)"/>
          <p:cNvSpPr txBox="1"/>
          <p:nvPr/>
        </p:nvSpPr>
        <p:spPr>
          <a:xfrm>
            <a:off x="384722" y="7882039"/>
            <a:ext cx="12235356"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200">
                <a:latin typeface="ヒラギノ角ゴ ProN W6"/>
                <a:ea typeface="ヒラギノ角ゴ ProN W6"/>
                <a:cs typeface="ヒラギノ角ゴ ProN W6"/>
                <a:sym typeface="ヒラギノ角ゴ ProN W6"/>
              </a:defRPr>
            </a:lvl1pPr>
          </a:lstStyle>
          <a:p>
            <a:pPr/>
            <a:r>
              <a:t>H20 numbers from arXiv: 1506.07830 with revision according to Change Request 5 (approved by Change Control Board in 2015)</a:t>
            </a:r>
          </a:p>
        </p:txBody>
      </p:sp>
      <p:sp>
        <p:nvSpPr>
          <p:cNvPr id="2765" name="250 GeV (New) numbers based on arXiv: 1711.00568"/>
          <p:cNvSpPr txBox="1"/>
          <p:nvPr/>
        </p:nvSpPr>
        <p:spPr>
          <a:xfrm>
            <a:off x="364737" y="8790491"/>
            <a:ext cx="8211034"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200">
                <a:latin typeface="ヒラギノ角ゴ ProN W6"/>
                <a:ea typeface="ヒラギノ角ゴ ProN W6"/>
                <a:cs typeface="ヒラギノ角ゴ ProN W6"/>
                <a:sym typeface="ヒラギノ角ゴ ProN W6"/>
              </a:defRPr>
            </a:lvl1pPr>
          </a:lstStyle>
          <a:p>
            <a:pPr/>
            <a:r>
              <a:t>250 GeV (New) numbers based on arXiv: 1711.00568</a:t>
            </a:r>
          </a:p>
        </p:txBody>
      </p:sp>
      <p:sp>
        <p:nvSpPr>
          <p:cNvPr id="2766" name="Design Luminosity"/>
          <p:cNvSpPr txBox="1"/>
          <p:nvPr/>
        </p:nvSpPr>
        <p:spPr>
          <a:xfrm>
            <a:off x="317500" y="322223"/>
            <a:ext cx="571182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5000">
                <a:solidFill>
                  <a:srgbClr val="2E467F"/>
                </a:solidFill>
                <a:latin typeface="+mj-lt"/>
                <a:ea typeface="+mj-ea"/>
                <a:cs typeface="+mj-cs"/>
                <a:sym typeface="Helvetica Neue"/>
              </a:defRPr>
            </a:lvl1pPr>
          </a:lstStyle>
          <a:p>
            <a:pPr/>
            <a:r>
              <a:t>Design Luminosity</a:t>
            </a:r>
          </a:p>
        </p:txBody>
      </p:sp>
      <p:sp>
        <p:nvSpPr>
          <p:cNvPr id="2767" name="2018/10/21"/>
          <p:cNvSpPr txBox="1"/>
          <p:nvPr/>
        </p:nvSpPr>
        <p:spPr>
          <a:xfrm>
            <a:off x="144677" y="-31491"/>
            <a:ext cx="1564387"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200">
                <a:latin typeface="+mj-lt"/>
                <a:ea typeface="+mj-ea"/>
                <a:cs typeface="+mj-cs"/>
                <a:sym typeface="Helvetica Neue"/>
              </a:defRPr>
            </a:lvl1pPr>
          </a:lstStyle>
          <a:p>
            <a:pPr/>
            <a:r>
              <a:t>2018/10/21</a:t>
            </a:r>
          </a:p>
        </p:txBody>
      </p:sp>
      <p:grpSp>
        <p:nvGrpSpPr>
          <p:cNvPr id="2770" name="New Luminosity Upgrade Scenarios now in the long document."/>
          <p:cNvGrpSpPr/>
          <p:nvPr/>
        </p:nvGrpSpPr>
        <p:grpSpPr>
          <a:xfrm>
            <a:off x="3547975" y="9137171"/>
            <a:ext cx="9282532" cy="677328"/>
            <a:chOff x="0" y="0"/>
            <a:chExt cx="9282531" cy="677327"/>
          </a:xfrm>
        </p:grpSpPr>
        <p:sp>
          <p:nvSpPr>
            <p:cNvPr id="2769" name="New Luminosity Upgrade Scenarios now in the long document."/>
            <p:cNvSpPr txBox="1"/>
            <p:nvPr/>
          </p:nvSpPr>
          <p:spPr>
            <a:xfrm>
              <a:off x="76199" y="50800"/>
              <a:ext cx="9130133" cy="47412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indent="228600">
                <a:defRPr b="1" sz="2300">
                  <a:solidFill>
                    <a:schemeClr val="accent5"/>
                  </a:solidFill>
                  <a:latin typeface="+mj-lt"/>
                  <a:ea typeface="+mj-ea"/>
                  <a:cs typeface="+mj-cs"/>
                  <a:sym typeface="Helvetica Neue"/>
                </a:defRPr>
              </a:lvl1pPr>
            </a:lstStyle>
            <a:p>
              <a:pPr/>
              <a:r>
                <a:t>New Luminosity Upgrade Scenarios now in the long document.</a:t>
              </a:r>
            </a:p>
          </p:txBody>
        </p:sp>
        <p:pic>
          <p:nvPicPr>
            <p:cNvPr id="2768" name="New Luminosity Upgrade Scenarios now in the long document. New Luminosity Upgrade Scenarios now in the long document." descr="New Luminosity Upgrade Scenarios now in the long document. New Luminosity Upgrade Scenarios now in the long document."/>
            <p:cNvPicPr>
              <a:picLocks noChangeAspect="0"/>
            </p:cNvPicPr>
            <p:nvPr/>
          </p:nvPicPr>
          <p:blipFill>
            <a:blip r:embed="rId2">
              <a:extLst/>
            </a:blip>
            <a:stretch>
              <a:fillRect/>
            </a:stretch>
          </p:blipFill>
          <p:spPr>
            <a:xfrm>
              <a:off x="-1" y="0"/>
              <a:ext cx="9282533" cy="677328"/>
            </a:xfrm>
            <a:prstGeom prst="rect">
              <a:avLst/>
            </a:prstGeom>
            <a:effectLst/>
          </p:spPr>
        </p:pic>
      </p:gr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772" name="イメージ" descr="イメージ"/>
          <p:cNvPicPr>
            <a:picLocks noChangeAspect="1"/>
          </p:cNvPicPr>
          <p:nvPr/>
        </p:nvPicPr>
        <p:blipFill>
          <a:blip r:embed="rId2">
            <a:extLst/>
          </a:blip>
          <a:stretch>
            <a:fillRect/>
          </a:stretch>
        </p:blipFill>
        <p:spPr>
          <a:xfrm>
            <a:off x="400050" y="361950"/>
            <a:ext cx="12204701" cy="9029701"/>
          </a:xfrm>
          <a:prstGeom prst="rect">
            <a:avLst/>
          </a:prstGeom>
          <a:ln w="12700">
            <a:miter lim="400000"/>
          </a:ln>
        </p:spPr>
      </p:pic>
      <p:sp>
        <p:nvSpPr>
          <p:cNvPr id="2773" name="星形"/>
          <p:cNvSpPr/>
          <p:nvPr/>
        </p:nvSpPr>
        <p:spPr>
          <a:xfrm>
            <a:off x="7371016" y="3812729"/>
            <a:ext cx="288562" cy="313253"/>
          </a:xfrm>
          <a:prstGeom prst="star5">
            <a:avLst>
              <a:gd name="adj" fmla="val 19100"/>
              <a:gd name="hf" fmla="val 105146"/>
              <a:gd name="vf" fmla="val 110557"/>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74" name="H20 2015"/>
          <p:cNvSpPr txBox="1"/>
          <p:nvPr/>
        </p:nvSpPr>
        <p:spPr>
          <a:xfrm>
            <a:off x="10252372" y="3827695"/>
            <a:ext cx="1079933" cy="279401"/>
          </a:xfrm>
          <a:prstGeom prst="rect">
            <a:avLst/>
          </a:prstGeom>
          <a:solidFill>
            <a:srgbClr val="F8BA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atin typeface="ヒラギノ角ゴ ProN W6"/>
                <a:ea typeface="ヒラギノ角ゴ ProN W6"/>
                <a:cs typeface="ヒラギノ角ゴ ProN W6"/>
                <a:sym typeface="ヒラギノ角ゴ ProN W6"/>
              </a:defRPr>
            </a:lvl1pPr>
          </a:lstStyle>
          <a:p>
            <a:pPr/>
            <a:r>
              <a:t>H20 2015</a:t>
            </a:r>
          </a:p>
        </p:txBody>
      </p:sp>
      <p:sp>
        <p:nvSpPr>
          <p:cNvPr id="2775" name="四角形"/>
          <p:cNvSpPr/>
          <p:nvPr/>
        </p:nvSpPr>
        <p:spPr>
          <a:xfrm>
            <a:off x="6893555" y="3780543"/>
            <a:ext cx="4829160" cy="373705"/>
          </a:xfrm>
          <a:prstGeom prst="rect">
            <a:avLst/>
          </a:prstGeom>
          <a:ln w="25400">
            <a:solidFill>
              <a:srgbClr val="FF26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76" name="線"/>
          <p:cNvSpPr/>
          <p:nvPr/>
        </p:nvSpPr>
        <p:spPr>
          <a:xfrm flipV="1">
            <a:off x="5535767" y="5899268"/>
            <a:ext cx="826266" cy="186497"/>
          </a:xfrm>
          <a:prstGeom prst="line">
            <a:avLst/>
          </a:prstGeom>
          <a:ln w="12700">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77" name="線"/>
          <p:cNvSpPr/>
          <p:nvPr/>
        </p:nvSpPr>
        <p:spPr>
          <a:xfrm>
            <a:off x="4759767" y="6089998"/>
            <a:ext cx="762702" cy="1"/>
          </a:xfrm>
          <a:prstGeom prst="line">
            <a:avLst/>
          </a:prstGeom>
          <a:ln w="12700">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78" name="星形"/>
          <p:cNvSpPr/>
          <p:nvPr/>
        </p:nvSpPr>
        <p:spPr>
          <a:xfrm>
            <a:off x="4608095" y="5890534"/>
            <a:ext cx="288562" cy="313253"/>
          </a:xfrm>
          <a:prstGeom prst="star5">
            <a:avLst>
              <a:gd name="adj" fmla="val 19100"/>
              <a:gd name="hf" fmla="val 105146"/>
              <a:gd name="vf" fmla="val 110557"/>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79" name="星形"/>
          <p:cNvSpPr/>
          <p:nvPr/>
        </p:nvSpPr>
        <p:spPr>
          <a:xfrm>
            <a:off x="5392283" y="5903234"/>
            <a:ext cx="288561" cy="313253"/>
          </a:xfrm>
          <a:prstGeom prst="star5">
            <a:avLst>
              <a:gd name="adj" fmla="val 19100"/>
              <a:gd name="hf" fmla="val 105146"/>
              <a:gd name="vf" fmla="val 110557"/>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0" name="星形"/>
          <p:cNvSpPr/>
          <p:nvPr/>
        </p:nvSpPr>
        <p:spPr>
          <a:xfrm>
            <a:off x="6235617" y="5734499"/>
            <a:ext cx="288561" cy="313254"/>
          </a:xfrm>
          <a:prstGeom prst="star5">
            <a:avLst>
              <a:gd name="adj" fmla="val 19100"/>
              <a:gd name="hf" fmla="val 105146"/>
              <a:gd name="vf" fmla="val 110557"/>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1" name="星形"/>
          <p:cNvSpPr/>
          <p:nvPr/>
        </p:nvSpPr>
        <p:spPr>
          <a:xfrm>
            <a:off x="7837738" y="5463493"/>
            <a:ext cx="288562" cy="313253"/>
          </a:xfrm>
          <a:prstGeom prst="star5">
            <a:avLst>
              <a:gd name="adj" fmla="val 19100"/>
              <a:gd name="hf" fmla="val 105146"/>
              <a:gd name="vf" fmla="val 110557"/>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2" name="多角形"/>
          <p:cNvSpPr/>
          <p:nvPr/>
        </p:nvSpPr>
        <p:spPr>
          <a:xfrm>
            <a:off x="4642927" y="5490357"/>
            <a:ext cx="218898" cy="208184"/>
          </a:xfrm>
          <a:prstGeom prst="pentagon">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3" name="図形"/>
          <p:cNvSpPr/>
          <p:nvPr/>
        </p:nvSpPr>
        <p:spPr>
          <a:xfrm>
            <a:off x="4640052" y="6011105"/>
            <a:ext cx="216625" cy="216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4" name="図形"/>
          <p:cNvSpPr/>
          <p:nvPr/>
        </p:nvSpPr>
        <p:spPr>
          <a:xfrm>
            <a:off x="6945871" y="5239443"/>
            <a:ext cx="216624" cy="216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5" name="ILC - New 250 GeV (Lumi or E Up) 2018"/>
          <p:cNvSpPr txBox="1"/>
          <p:nvPr/>
        </p:nvSpPr>
        <p:spPr>
          <a:xfrm>
            <a:off x="7501549" y="5208055"/>
            <a:ext cx="3925266" cy="279401"/>
          </a:xfrm>
          <a:prstGeom prst="rect">
            <a:avLst/>
          </a:prstGeom>
          <a:solidFill>
            <a:srgbClr val="F8BA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atin typeface="ヒラギノ角ゴ ProN W6"/>
                <a:ea typeface="ヒラギノ角ゴ ProN W6"/>
                <a:cs typeface="ヒラギノ角ゴ ProN W6"/>
                <a:sym typeface="ヒラギノ角ゴ ProN W6"/>
              </a:defRPr>
            </a:lvl1pPr>
          </a:lstStyle>
          <a:p>
            <a:pPr/>
            <a:r>
              <a:t>ILC - New 250 GeV (Lumi or E Up) 2018</a:t>
            </a:r>
          </a:p>
        </p:txBody>
      </p:sp>
      <p:sp>
        <p:nvSpPr>
          <p:cNvPr id="2786" name="多角形"/>
          <p:cNvSpPr/>
          <p:nvPr/>
        </p:nvSpPr>
        <p:spPr>
          <a:xfrm>
            <a:off x="6944734" y="4945417"/>
            <a:ext cx="218897" cy="208184"/>
          </a:xfrm>
          <a:prstGeom prst="pentagon">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7" name="ILC - New 250 GeV (Lumi + E Up) 2018"/>
          <p:cNvSpPr txBox="1"/>
          <p:nvPr/>
        </p:nvSpPr>
        <p:spPr>
          <a:xfrm>
            <a:off x="7493154" y="4896546"/>
            <a:ext cx="3840456" cy="279401"/>
          </a:xfrm>
          <a:prstGeom prst="rect">
            <a:avLst/>
          </a:prstGeom>
          <a:solidFill>
            <a:srgbClr val="F8BA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atin typeface="ヒラギノ角ゴ ProN W6"/>
                <a:ea typeface="ヒラギノ角ゴ ProN W6"/>
                <a:cs typeface="ヒラギノ角ゴ ProN W6"/>
                <a:sym typeface="ヒラギノ角ゴ ProN W6"/>
              </a:defRPr>
            </a:lvl1pPr>
          </a:lstStyle>
          <a:p>
            <a:pPr/>
            <a:r>
              <a:t>ILC - New 250 GeV (Lumi + E Up) 2018</a:t>
            </a:r>
          </a:p>
        </p:txBody>
      </p:sp>
      <p:sp>
        <p:nvSpPr>
          <p:cNvPr id="2788" name="四角形"/>
          <p:cNvSpPr/>
          <p:nvPr/>
        </p:nvSpPr>
        <p:spPr>
          <a:xfrm>
            <a:off x="6893555" y="4881503"/>
            <a:ext cx="4829160" cy="626960"/>
          </a:xfrm>
          <a:prstGeom prst="rect">
            <a:avLst/>
          </a:prstGeom>
          <a:ln w="25400">
            <a:solidFill>
              <a:srgbClr val="FF26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89" name="ILC - New 250 GeV (base) 2018"/>
          <p:cNvSpPr txBox="1"/>
          <p:nvPr/>
        </p:nvSpPr>
        <p:spPr>
          <a:xfrm>
            <a:off x="5500934" y="8065555"/>
            <a:ext cx="3141168" cy="279401"/>
          </a:xfrm>
          <a:prstGeom prst="rect">
            <a:avLst/>
          </a:prstGeom>
          <a:solidFill>
            <a:srgbClr val="F8BA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atin typeface="ヒラギノ角ゴ ProN W6"/>
                <a:ea typeface="ヒラギノ角ゴ ProN W6"/>
                <a:cs typeface="ヒラギノ角ゴ ProN W6"/>
                <a:sym typeface="ヒラギノ角ゴ ProN W6"/>
              </a:defRPr>
            </a:lvl1pPr>
          </a:lstStyle>
          <a:p>
            <a:pPr/>
            <a:r>
              <a:t>ILC - New 250 GeV (base) 2018</a:t>
            </a:r>
          </a:p>
        </p:txBody>
      </p:sp>
      <p:sp>
        <p:nvSpPr>
          <p:cNvPr id="2790" name="正方形"/>
          <p:cNvSpPr/>
          <p:nvPr/>
        </p:nvSpPr>
        <p:spPr>
          <a:xfrm>
            <a:off x="4658324" y="6506857"/>
            <a:ext cx="188104" cy="188103"/>
          </a:xfrm>
          <a:prstGeom prst="rect">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91" name="正方形"/>
          <p:cNvSpPr/>
          <p:nvPr/>
        </p:nvSpPr>
        <p:spPr>
          <a:xfrm>
            <a:off x="4963124" y="8111204"/>
            <a:ext cx="188104" cy="188103"/>
          </a:xfrm>
          <a:prstGeom prst="rect">
            <a:avLst/>
          </a:prstGeom>
          <a:solidFill>
            <a:srgbClr val="F8BA00"/>
          </a:solidFill>
          <a:ln w="3175">
            <a:solidFill>
              <a:srgbClr val="0000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sp>
        <p:nvSpPr>
          <p:cNvPr id="2792" name="四角形"/>
          <p:cNvSpPr/>
          <p:nvPr/>
        </p:nvSpPr>
        <p:spPr>
          <a:xfrm>
            <a:off x="4861555" y="8056503"/>
            <a:ext cx="3992349" cy="306019"/>
          </a:xfrm>
          <a:prstGeom prst="rect">
            <a:avLst/>
          </a:prstGeom>
          <a:ln w="25400">
            <a:solidFill>
              <a:srgbClr val="FF2600"/>
            </a:solidFill>
            <a:miter lim="400000"/>
          </a:ln>
        </p:spPr>
        <p:txBody>
          <a:bodyPr lIns="50800" tIns="50800" rIns="50800" bIns="50800" anchor="ctr"/>
          <a:lstStyle/>
          <a:p>
            <a:pPr>
              <a:defRPr sz="2000">
                <a:solidFill>
                  <a:srgbClr val="FFFFFF"/>
                </a:solidFill>
                <a:latin typeface="ヒラギノ角ゴ ProN W3"/>
                <a:ea typeface="ヒラギノ角ゴ ProN W3"/>
                <a:cs typeface="ヒラギノ角ゴ ProN W3"/>
                <a:sym typeface="ヒラギノ角ゴ ProN W3"/>
              </a:defRPr>
            </a:pPr>
          </a:p>
        </p:txBody>
      </p:sp>
      <p:grpSp>
        <p:nvGrpSpPr>
          <p:cNvPr id="2795" name="Single IP"/>
          <p:cNvGrpSpPr/>
          <p:nvPr/>
        </p:nvGrpSpPr>
        <p:grpSpPr>
          <a:xfrm>
            <a:off x="3487952" y="2043295"/>
            <a:ext cx="1522848" cy="723901"/>
            <a:chOff x="0" y="0"/>
            <a:chExt cx="1522846" cy="723900"/>
          </a:xfrm>
        </p:grpSpPr>
        <p:sp>
          <p:nvSpPr>
            <p:cNvPr id="2794" name="Single IP"/>
            <p:cNvSpPr txBox="1"/>
            <p:nvPr/>
          </p:nvSpPr>
          <p:spPr>
            <a:xfrm>
              <a:off x="101600" y="63500"/>
              <a:ext cx="1319647" cy="457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200">
                  <a:solidFill>
                    <a:schemeClr val="accent5"/>
                  </a:solidFill>
                </a:defRPr>
              </a:lvl1pPr>
            </a:lstStyle>
            <a:p>
              <a:pPr/>
              <a:r>
                <a:t>Single IP</a:t>
              </a:r>
            </a:p>
          </p:txBody>
        </p:sp>
        <p:pic>
          <p:nvPicPr>
            <p:cNvPr id="2793" name="Single IP Single IP" descr="Single IP Single IP"/>
            <p:cNvPicPr>
              <a:picLocks noChangeAspect="0"/>
            </p:cNvPicPr>
            <p:nvPr/>
          </p:nvPicPr>
          <p:blipFill>
            <a:blip r:embed="rId3">
              <a:extLst/>
            </a:blip>
            <a:stretch>
              <a:fillRect/>
            </a:stretch>
          </p:blipFill>
          <p:spPr>
            <a:xfrm>
              <a:off x="0" y="0"/>
              <a:ext cx="1522847" cy="723900"/>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06" name="スライド番号"/>
          <p:cNvSpPr txBox="1"/>
          <p:nvPr>
            <p:ph type="sldNum" sz="quarter" idx="4294967295"/>
          </p:nvPr>
        </p:nvSpPr>
        <p:spPr>
          <a:xfrm>
            <a:off x="12536322" y="9258300"/>
            <a:ext cx="238456" cy="324511"/>
          </a:xfrm>
          <a:prstGeom prst="rect">
            <a:avLst/>
          </a:prstGeom>
          <a:extLst>
            <a:ext uri="{C572A759-6A51-4108-AA02-DFA0A04FC94B}">
              <ma14:wrappingTextBoxFlag xmlns:ma14="http://schemas.microsoft.com/office/mac/drawingml/2011/main" val="1"/>
            </a:ext>
          </a:extLst>
        </p:spPr>
        <p:txBody>
          <a:bodyPr/>
          <a:lstStyle>
            <a:lvl1pPr defTabSz="830861">
              <a:defRPr sz="1600">
                <a:latin typeface="+mj-lt"/>
                <a:ea typeface="+mj-ea"/>
                <a:cs typeface="+mj-cs"/>
                <a:sym typeface="Helvetica Neue"/>
              </a:defRPr>
            </a:lvl1pPr>
          </a:lstStyle>
          <a:p>
            <a:pPr/>
            <a:fld id="{86CB4B4D-7CA3-9044-876B-883B54F8677D}" type="slidenum"/>
          </a:p>
        </p:txBody>
      </p:sp>
      <p:sp>
        <p:nvSpPr>
          <p:cNvPr id="1107" name="これまでの所、LHC では標準理論を超える物理の兆候は見えていない…"/>
          <p:cNvSpPr txBox="1"/>
          <p:nvPr/>
        </p:nvSpPr>
        <p:spPr>
          <a:xfrm>
            <a:off x="609164" y="392290"/>
            <a:ext cx="11786473" cy="89690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1500"/>
              </a:spcBef>
              <a:defRPr sz="3000">
                <a:latin typeface="+mj-lt"/>
                <a:ea typeface="+mj-ea"/>
                <a:cs typeface="+mj-cs"/>
                <a:sym typeface="Helvetica Neue"/>
              </a:defRPr>
            </a:pPr>
            <a:r>
              <a:t>2012年のヒッグス発見後、LHC では、衝突エネルギーを 8 TeV から 13 TeV にあげ、2015年から実験を続けている（LHC Run II 実験）。様々な成果を挙げているが、</a:t>
            </a:r>
            <a:r>
              <a:rPr b="1"/>
              <a:t>これまでの所、標準理論を超える物理の兆候は現れていない。</a:t>
            </a:r>
          </a:p>
          <a:p>
            <a:pPr marL="800100" indent="-571500" algn="l">
              <a:spcBef>
                <a:spcPts val="1500"/>
              </a:spcBef>
              <a:buClr>
                <a:srgbClr val="000000"/>
              </a:buClr>
              <a:buSzPct val="100000"/>
              <a:buChar char="→"/>
              <a:defRPr b="1" sz="3000">
                <a:latin typeface="+mj-lt"/>
                <a:ea typeface="+mj-ea"/>
                <a:cs typeface="+mj-cs"/>
                <a:sym typeface="Helvetica Neue"/>
              </a:defRPr>
            </a:pPr>
            <a:r>
              <a:t>LHC 探索領域に簡単に見つかる新粒子はない。</a:t>
            </a:r>
          </a:p>
          <a:p>
            <a:pPr marL="1460500" indent="-571500" algn="l">
              <a:spcBef>
                <a:spcPts val="500"/>
              </a:spcBef>
              <a:buClr>
                <a:schemeClr val="accent5"/>
              </a:buClr>
              <a:buSzPct val="100000"/>
              <a:buChar char="→"/>
              <a:defRPr b="1" sz="3000">
                <a:solidFill>
                  <a:schemeClr val="accent5"/>
                </a:solidFill>
                <a:latin typeface="+mj-lt"/>
                <a:ea typeface="+mj-ea"/>
                <a:cs typeface="+mj-cs"/>
                <a:sym typeface="Helvetica Neue"/>
              </a:defRPr>
            </a:pPr>
            <a:r>
              <a:t>500 GeV ILC での新粒子発見の可能性は下がった。</a:t>
            </a:r>
          </a:p>
          <a:p>
            <a:pPr marL="800100" indent="-571500" algn="l">
              <a:spcBef>
                <a:spcPts val="1500"/>
              </a:spcBef>
              <a:buClr>
                <a:srgbClr val="000000"/>
              </a:buClr>
              <a:buSzPct val="100000"/>
              <a:buChar char="→"/>
              <a:defRPr b="1" sz="3000">
                <a:latin typeface="+mj-lt"/>
                <a:ea typeface="+mj-ea"/>
                <a:cs typeface="+mj-cs"/>
                <a:sym typeface="Helvetica Neue"/>
              </a:defRPr>
            </a:pPr>
            <a:r>
              <a:t>標準理論を超える物理は必ず存在する。その効果はヒッグスの性質に標準理論からのズレとして刻印されている。新粒子の兆候がないことから大きなズレは期待できない。</a:t>
            </a:r>
          </a:p>
          <a:p>
            <a:pPr lvl="1" marL="1287721" indent="-398721" algn="l">
              <a:spcBef>
                <a:spcPts val="500"/>
              </a:spcBef>
              <a:buClr>
                <a:schemeClr val="accent5"/>
              </a:buClr>
              <a:buSzPct val="100000"/>
              <a:buChar char="→"/>
              <a:defRPr b="1" sz="4300">
                <a:solidFill>
                  <a:schemeClr val="accent5"/>
                </a:solidFill>
                <a:latin typeface="+mj-lt"/>
                <a:ea typeface="+mj-ea"/>
                <a:cs typeface="+mj-cs"/>
                <a:sym typeface="Helvetica Neue"/>
              </a:defRPr>
            </a:pPr>
            <a:r>
              <a:rPr sz="3000"/>
              <a:t>新物理発見ツールとしての</a:t>
            </a:r>
            <a:br>
              <a:rPr sz="3000"/>
            </a:br>
            <a:r>
              <a:t>ヒッグスの精密測定 </a:t>
            </a:r>
            <a:r>
              <a:rPr sz="3000"/>
              <a:t>への期待が非常に高まった。</a:t>
            </a:r>
          </a:p>
          <a:p>
            <a:pPr marL="800100" indent="-571500" algn="l">
              <a:spcBef>
                <a:spcPts val="1500"/>
              </a:spcBef>
              <a:buClr>
                <a:srgbClr val="000000"/>
              </a:buClr>
              <a:buSzPct val="100000"/>
              <a:buChar char="→"/>
              <a:defRPr b="1" sz="3000">
                <a:latin typeface="+mj-lt"/>
                <a:ea typeface="+mj-ea"/>
                <a:cs typeface="+mj-cs"/>
                <a:sym typeface="Helvetica Neue"/>
              </a:defRPr>
            </a:pPr>
            <a:r>
              <a:t>軽い新粒子が LHC の死角にある可能性はある。</a:t>
            </a:r>
          </a:p>
          <a:p>
            <a:pPr lvl="1" marL="1460500" indent="-571500" algn="l">
              <a:spcBef>
                <a:spcPts val="500"/>
              </a:spcBef>
              <a:buClr>
                <a:schemeClr val="accent5"/>
              </a:buClr>
              <a:buSzPct val="100000"/>
              <a:buChar char="→"/>
              <a:defRPr b="1" sz="3000">
                <a:solidFill>
                  <a:schemeClr val="accent5"/>
                </a:solidFill>
                <a:latin typeface="+mj-lt"/>
                <a:ea typeface="+mj-ea"/>
                <a:cs typeface="+mj-cs"/>
                <a:sym typeface="Helvetica Neue"/>
              </a:defRPr>
            </a:pPr>
            <a:r>
              <a:t>250 GeV ILC での探索で発見の可能性がある。</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11" name="250 GeV ILC の物理…"/>
          <p:cNvSpPr txBox="1"/>
          <p:nvPr>
            <p:ph type="title"/>
          </p:nvPr>
        </p:nvSpPr>
        <p:spPr>
          <a:xfrm>
            <a:off x="1270000" y="1594024"/>
            <a:ext cx="10464801" cy="6565553"/>
          </a:xfrm>
          <a:prstGeom prst="rect">
            <a:avLst/>
          </a:prstGeom>
        </p:spPr>
        <p:txBody>
          <a:bodyPr/>
          <a:lstStyle/>
          <a:p>
            <a:pPr defTabSz="830862">
              <a:defRPr sz="7800"/>
            </a:pPr>
            <a:r>
              <a:t>250 GeV ILC の物理</a:t>
            </a:r>
          </a:p>
          <a:p>
            <a:pPr defTabSz="457200">
              <a:defRPr b="0" sz="2600">
                <a:effectLst>
                  <a:outerShdw sx="100000" sy="100000" kx="0" ky="0" algn="b" rotWithShape="0" blurRad="127000" dist="76200" dir="2700000">
                    <a:srgbClr val="000000">
                      <a:alpha val="75000"/>
                    </a:srgbClr>
                  </a:outerShdw>
                </a:effectLst>
                <a:latin typeface="Helvetica"/>
                <a:ea typeface="Helvetica"/>
                <a:cs typeface="Helvetica"/>
                <a:sym typeface="Helvetica"/>
              </a:defRPr>
            </a:pPr>
            <a:r>
              <a:t>宇宙に残された謎を理解するために必要な</a:t>
            </a:r>
          </a:p>
          <a:p>
            <a:pPr defTabSz="457200">
              <a:defRPr b="0" sz="2600">
                <a:effectLst>
                  <a:outerShdw sx="100000" sy="100000" kx="0" ky="0" algn="b" rotWithShape="0" blurRad="127000" dist="76200" dir="2700000">
                    <a:srgbClr val="000000">
                      <a:alpha val="75000"/>
                    </a:srgbClr>
                  </a:outerShdw>
                </a:effectLst>
                <a:latin typeface="Helvetica"/>
                <a:ea typeface="Helvetica"/>
                <a:cs typeface="Helvetica"/>
                <a:sym typeface="Helvetica"/>
              </a:defRPr>
            </a:pPr>
            <a:r>
              <a:t>我々がまだ知らない</a:t>
            </a:r>
          </a:p>
          <a:p>
            <a:pPr defTabSz="457200">
              <a:defRPr b="0" sz="2600">
                <a:effectLst>
                  <a:outerShdw sx="100000" sy="100000" kx="0" ky="0" algn="b" rotWithShape="0" blurRad="127000" dist="76200" dir="2700000">
                    <a:srgbClr val="000000">
                      <a:alpha val="75000"/>
                    </a:srgbClr>
                  </a:outerShdw>
                </a:effectLst>
                <a:latin typeface="Helvetica"/>
                <a:ea typeface="Helvetica"/>
                <a:cs typeface="Helvetica"/>
                <a:sym typeface="Helvetica"/>
              </a:defRPr>
            </a:pPr>
            <a:r>
              <a:t>物理法則が必ず存在する</a:t>
            </a:r>
          </a:p>
          <a:p>
            <a:pPr defTabSz="457200">
              <a:defRPr b="0" sz="2600">
                <a:effectLst>
                  <a:outerShdw sx="100000" sy="100000" kx="0" ky="0" algn="b" rotWithShape="0" blurRad="127000" dist="76200" dir="2700000">
                    <a:srgbClr val="000000">
                      <a:alpha val="75000"/>
                    </a:srgbClr>
                  </a:outerShdw>
                </a:effectLst>
                <a:latin typeface="Helvetica"/>
                <a:ea typeface="Helvetica"/>
                <a:cs typeface="Helvetica"/>
                <a:sym typeface="Helvetica"/>
              </a:defRPr>
            </a:pPr>
          </a:p>
          <a:p>
            <a:pPr defTabSz="457200">
              <a:defRPr b="0" sz="2600">
                <a:effectLst>
                  <a:outerShdw sx="100000" sy="100000" kx="0" ky="0" algn="b" rotWithShape="0" blurRad="127000" dist="76200" dir="2700000">
                    <a:srgbClr val="000000">
                      <a:alpha val="75000"/>
                    </a:srgbClr>
                  </a:outerShdw>
                </a:effectLst>
                <a:latin typeface="Helvetica"/>
                <a:ea typeface="Helvetica"/>
                <a:cs typeface="Helvetica"/>
                <a:sym typeface="Helvetica"/>
              </a:defRPr>
            </a:pPr>
            <a:r>
              <a:t>それを特定することがILCの目的</a:t>
            </a:r>
          </a:p>
        </p:txBody>
      </p:sp>
      <p:sp>
        <p:nvSpPr>
          <p:cNvPr id="1112"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なぜヒッグスが宇宙を…"/>
          <p:cNvSpPr txBox="1"/>
          <p:nvPr>
            <p:ph type="title"/>
          </p:nvPr>
        </p:nvSpPr>
        <p:spPr>
          <a:xfrm>
            <a:off x="1270000" y="672403"/>
            <a:ext cx="10464800" cy="8408794"/>
          </a:xfrm>
          <a:prstGeom prst="rect">
            <a:avLst/>
          </a:prstGeom>
        </p:spPr>
        <p:txBody>
          <a:bodyPr/>
          <a:lstStyle/>
          <a:p>
            <a:pPr defTabSz="830862">
              <a:defRPr sz="6700"/>
            </a:pPr>
            <a:r>
              <a:t>なぜヒッグスが宇宙を</a:t>
            </a:r>
          </a:p>
          <a:p>
            <a:pPr defTabSz="830862">
              <a:defRPr sz="6700"/>
            </a:pPr>
            <a:r>
              <a:t>満たしたのか？</a:t>
            </a:r>
          </a:p>
          <a:p>
            <a:pPr defTabSz="457200">
              <a:spcBef>
                <a:spcPts val="4200"/>
              </a:spcBef>
              <a:defRPr sz="7000"/>
            </a:pPr>
            <a:r>
              <a:rPr>
                <a:solidFill>
                  <a:schemeClr val="accent5"/>
                </a:solidFill>
              </a:rPr>
              <a:t>答えによって</a:t>
            </a:r>
            <a:endParaRPr>
              <a:solidFill>
                <a:schemeClr val="accent5"/>
              </a:solidFill>
            </a:endParaRPr>
          </a:p>
          <a:p>
            <a:pPr defTabSz="457200">
              <a:defRPr sz="7000"/>
            </a:pPr>
            <a:r>
              <a:rPr>
                <a:solidFill>
                  <a:schemeClr val="accent5"/>
                </a:solidFill>
              </a:rPr>
              <a:t>素粒子物理学の将来</a:t>
            </a:r>
            <a:br>
              <a:rPr>
                <a:solidFill>
                  <a:schemeClr val="accent5"/>
                </a:solidFill>
              </a:rPr>
            </a:br>
            <a:r>
              <a:rPr>
                <a:solidFill>
                  <a:schemeClr val="accent5"/>
                </a:solidFill>
              </a:rPr>
              <a:t>（究極の統一への道）は</a:t>
            </a:r>
            <a:endParaRPr>
              <a:solidFill>
                <a:schemeClr val="accent5"/>
              </a:solidFill>
            </a:endParaRPr>
          </a:p>
          <a:p>
            <a:pPr defTabSz="457200">
              <a:defRPr sz="7000"/>
            </a:pPr>
            <a:r>
              <a:rPr>
                <a:solidFill>
                  <a:schemeClr val="accent5"/>
                </a:solidFill>
              </a:rPr>
              <a:t>大きく分岐</a:t>
            </a:r>
          </a:p>
        </p:txBody>
      </p:sp>
      <p:sp>
        <p:nvSpPr>
          <p:cNvPr id="1117"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スライド番号"/>
          <p:cNvSpPr txBox="1"/>
          <p:nvPr>
            <p:ph type="sldNum" sz="quarter" idx="2"/>
          </p:nvPr>
        </p:nvSpPr>
        <p:spPr>
          <a:xfrm>
            <a:off x="12069433" y="9300979"/>
            <a:ext cx="854188" cy="403044"/>
          </a:xfrm>
          <a:prstGeom prst="rect">
            <a:avLst/>
          </a:prstGeom>
          <a:extLst>
            <a:ext uri="{C572A759-6A51-4108-AA02-DFA0A04FC94B}">
              <ma14:wrappingTextBoxFlag xmlns:ma14="http://schemas.microsoft.com/office/mac/drawingml/2011/main" val="1"/>
            </a:ext>
          </a:extLst>
        </p:spPr>
        <p:txBody>
          <a:bodyPr wrap="square" lIns="65022" tIns="65022" rIns="65022" bIns="65022" anchor="ctr"/>
          <a:lstStyle>
            <a:lvl1pPr algn="r" defTabSz="649961">
              <a:defRPr>
                <a:solidFill>
                  <a:srgbClr val="000090"/>
                </a:solidFill>
                <a:latin typeface="+mj-lt"/>
                <a:ea typeface="+mj-ea"/>
                <a:cs typeface="+mj-cs"/>
                <a:sym typeface="Helvetica Neue"/>
              </a:defRPr>
            </a:lvl1pPr>
          </a:lstStyle>
          <a:p>
            <a:pPr/>
            <a:fld id="{86CB4B4D-7CA3-9044-876B-883B54F8677D}" type="slidenum"/>
          </a:p>
        </p:txBody>
      </p:sp>
      <p:sp>
        <p:nvSpPr>
          <p:cNvPr id="1122" name="四角形"/>
          <p:cNvSpPr/>
          <p:nvPr/>
        </p:nvSpPr>
        <p:spPr>
          <a:xfrm>
            <a:off x="201108" y="1191104"/>
            <a:ext cx="3813560" cy="5675336"/>
          </a:xfrm>
          <a:prstGeom prst="rect">
            <a:avLst/>
          </a:prstGeom>
          <a:solidFill>
            <a:srgbClr val="76D6FF">
              <a:alpha val="10588"/>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pic>
        <p:nvPicPr>
          <p:cNvPr id="1123" name="イメージ" descr="イメージ"/>
          <p:cNvPicPr>
            <a:picLocks noChangeAspect="1"/>
          </p:cNvPicPr>
          <p:nvPr/>
        </p:nvPicPr>
        <p:blipFill>
          <a:blip r:embed="rId3">
            <a:extLst/>
          </a:blip>
          <a:stretch>
            <a:fillRect/>
          </a:stretch>
        </p:blipFill>
        <p:spPr>
          <a:xfrm>
            <a:off x="1162841" y="2192658"/>
            <a:ext cx="1710705" cy="4070442"/>
          </a:xfrm>
          <a:prstGeom prst="rect">
            <a:avLst/>
          </a:prstGeom>
          <a:ln w="12700">
            <a:miter lim="400000"/>
          </a:ln>
        </p:spPr>
      </p:pic>
      <p:sp>
        <p:nvSpPr>
          <p:cNvPr id="1124" name="四角形"/>
          <p:cNvSpPr/>
          <p:nvPr/>
        </p:nvSpPr>
        <p:spPr>
          <a:xfrm>
            <a:off x="4193229" y="1209277"/>
            <a:ext cx="4566897" cy="5675336"/>
          </a:xfrm>
          <a:prstGeom prst="rect">
            <a:avLst/>
          </a:prstGeom>
          <a:solidFill>
            <a:srgbClr val="76D6FF">
              <a:alpha val="10588"/>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sp>
        <p:nvSpPr>
          <p:cNvPr id="1125" name="四角形"/>
          <p:cNvSpPr/>
          <p:nvPr/>
        </p:nvSpPr>
        <p:spPr>
          <a:xfrm>
            <a:off x="4720499" y="5545925"/>
            <a:ext cx="3841578" cy="1286506"/>
          </a:xfrm>
          <a:prstGeom prst="rect">
            <a:avLst/>
          </a:prstGeom>
          <a:solidFill>
            <a:srgbClr val="FF8AD8">
              <a:alpha val="22497"/>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pic>
        <p:nvPicPr>
          <p:cNvPr id="1126" name="イメージ" descr="イメージ"/>
          <p:cNvPicPr>
            <a:picLocks noChangeAspect="1"/>
          </p:cNvPicPr>
          <p:nvPr/>
        </p:nvPicPr>
        <p:blipFill>
          <a:blip r:embed="rId4">
            <a:extLst/>
          </a:blip>
          <a:stretch>
            <a:fillRect/>
          </a:stretch>
        </p:blipFill>
        <p:spPr>
          <a:xfrm>
            <a:off x="4709163" y="1379397"/>
            <a:ext cx="3637273" cy="5352121"/>
          </a:xfrm>
          <a:prstGeom prst="rect">
            <a:avLst/>
          </a:prstGeom>
          <a:ln w="12700">
            <a:miter lim="400000"/>
          </a:ln>
        </p:spPr>
      </p:pic>
      <p:sp>
        <p:nvSpPr>
          <p:cNvPr id="1127" name="四角形"/>
          <p:cNvSpPr/>
          <p:nvPr/>
        </p:nvSpPr>
        <p:spPr>
          <a:xfrm>
            <a:off x="8938686" y="1209277"/>
            <a:ext cx="3866978" cy="5675336"/>
          </a:xfrm>
          <a:prstGeom prst="rect">
            <a:avLst/>
          </a:prstGeom>
          <a:solidFill>
            <a:srgbClr val="76D6FF">
              <a:alpha val="10588"/>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grpSp>
        <p:nvGrpSpPr>
          <p:cNvPr id="1134" name="グループ"/>
          <p:cNvGrpSpPr/>
          <p:nvPr/>
        </p:nvGrpSpPr>
        <p:grpSpPr>
          <a:xfrm>
            <a:off x="1453417" y="6250706"/>
            <a:ext cx="10148765" cy="3310569"/>
            <a:chOff x="0" y="0"/>
            <a:chExt cx="10148763" cy="3310567"/>
          </a:xfrm>
        </p:grpSpPr>
        <p:sp>
          <p:nvSpPr>
            <p:cNvPr id="1128" name="線"/>
            <p:cNvSpPr/>
            <p:nvPr/>
          </p:nvSpPr>
          <p:spPr>
            <a:xfrm flipH="1">
              <a:off x="765599" y="330541"/>
              <a:ext cx="4298798" cy="298002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21544" y="0"/>
                  </a:moveTo>
                  <a:cubicBezTo>
                    <a:pt x="21600" y="4424"/>
                    <a:pt x="20905" y="10722"/>
                    <a:pt x="14007" y="12645"/>
                  </a:cubicBezTo>
                  <a:cubicBezTo>
                    <a:pt x="8586" y="13993"/>
                    <a:pt x="0" y="12102"/>
                    <a:pt x="0" y="21600"/>
                  </a:cubicBezTo>
                </a:path>
              </a:pathLst>
            </a:custGeom>
            <a:noFill/>
            <a:ln w="7239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400">
                  <a:solidFill>
                    <a:srgbClr val="FF2600"/>
                  </a:solidFill>
                </a:defRPr>
              </a:pPr>
            </a:p>
          </p:txBody>
        </p:sp>
        <p:sp>
          <p:nvSpPr>
            <p:cNvPr id="1129" name="線"/>
            <p:cNvSpPr/>
            <p:nvPr/>
          </p:nvSpPr>
          <p:spPr>
            <a:xfrm>
              <a:off x="5084734" y="330541"/>
              <a:ext cx="4298799" cy="298002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21544" y="0"/>
                  </a:moveTo>
                  <a:cubicBezTo>
                    <a:pt x="21600" y="4424"/>
                    <a:pt x="20905" y="10722"/>
                    <a:pt x="14007" y="12645"/>
                  </a:cubicBezTo>
                  <a:cubicBezTo>
                    <a:pt x="8586" y="13993"/>
                    <a:pt x="0" y="12102"/>
                    <a:pt x="0" y="21600"/>
                  </a:cubicBezTo>
                </a:path>
              </a:pathLst>
            </a:custGeom>
            <a:noFill/>
            <a:ln w="7239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400">
                  <a:solidFill>
                    <a:srgbClr val="FF2600"/>
                  </a:solidFill>
                </a:defRPr>
              </a:pPr>
            </a:p>
          </p:txBody>
        </p:sp>
        <p:sp>
          <p:nvSpPr>
            <p:cNvPr id="1130" name="線"/>
            <p:cNvSpPr/>
            <p:nvPr/>
          </p:nvSpPr>
          <p:spPr>
            <a:xfrm flipV="1">
              <a:off x="5048982" y="349825"/>
              <a:ext cx="1" cy="2457658"/>
            </a:xfrm>
            <a:prstGeom prst="line">
              <a:avLst/>
            </a:prstGeom>
            <a:noFill/>
            <a:ln w="7239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400">
                  <a:solidFill>
                    <a:srgbClr val="FF2600"/>
                  </a:solidFill>
                </a:defRPr>
              </a:pPr>
            </a:p>
          </p:txBody>
        </p:sp>
        <p:sp>
          <p:nvSpPr>
            <p:cNvPr id="1131" name="三角形"/>
            <p:cNvSpPr/>
            <p:nvPr/>
          </p:nvSpPr>
          <p:spPr>
            <a:xfrm>
              <a:off x="-1" y="0"/>
              <a:ext cx="1534341" cy="36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sp>
          <p:nvSpPr>
            <p:cNvPr id="1132" name="三角形"/>
            <p:cNvSpPr/>
            <p:nvPr/>
          </p:nvSpPr>
          <p:spPr>
            <a:xfrm>
              <a:off x="4281812" y="0"/>
              <a:ext cx="1534340" cy="36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sp>
          <p:nvSpPr>
            <p:cNvPr id="1133" name="三角形"/>
            <p:cNvSpPr/>
            <p:nvPr/>
          </p:nvSpPr>
          <p:spPr>
            <a:xfrm>
              <a:off x="8614424" y="0"/>
              <a:ext cx="1534340" cy="36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grpSp>
      <p:grpSp>
        <p:nvGrpSpPr>
          <p:cNvPr id="1137" name="第一の道： 「新たな次元」"/>
          <p:cNvGrpSpPr/>
          <p:nvPr/>
        </p:nvGrpSpPr>
        <p:grpSpPr>
          <a:xfrm>
            <a:off x="461691" y="8237128"/>
            <a:ext cx="4321649" cy="1045259"/>
            <a:chOff x="0" y="0"/>
            <a:chExt cx="4321648" cy="1045258"/>
          </a:xfrm>
        </p:grpSpPr>
        <p:sp>
          <p:nvSpPr>
            <p:cNvPr id="1136" name="第一の道： 「新たな次元」"/>
            <p:cNvSpPr txBox="1"/>
            <p:nvPr/>
          </p:nvSpPr>
          <p:spPr>
            <a:xfrm>
              <a:off x="215900" y="139700"/>
              <a:ext cx="3889849" cy="48645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b="1" sz="2400">
                  <a:latin typeface="+mj-lt"/>
                  <a:ea typeface="+mj-ea"/>
                  <a:cs typeface="+mj-cs"/>
                  <a:sym typeface="Helvetica Neue"/>
                </a:defRPr>
              </a:pPr>
              <a:r>
                <a:rPr i="1"/>
                <a:t>第一の道： </a:t>
              </a:r>
              <a:r>
                <a:rPr i="1">
                  <a:solidFill>
                    <a:schemeClr val="accent5"/>
                  </a:solidFill>
                </a:rPr>
                <a:t>「新たな次元」</a:t>
              </a:r>
            </a:p>
          </p:txBody>
        </p:sp>
        <p:pic>
          <p:nvPicPr>
            <p:cNvPr id="1135" name="第一の道： 「新たな次元」 第一の道： 「新たな次元」" descr="第一の道： 「新たな次元」 第一の道： 「新たな次元」"/>
            <p:cNvPicPr>
              <a:picLocks noChangeAspect="0"/>
            </p:cNvPicPr>
            <p:nvPr/>
          </p:nvPicPr>
          <p:blipFill>
            <a:blip r:embed="rId5">
              <a:extLst/>
            </a:blip>
            <a:stretch>
              <a:fillRect/>
            </a:stretch>
          </p:blipFill>
          <p:spPr>
            <a:xfrm>
              <a:off x="0" y="0"/>
              <a:ext cx="4321649" cy="1045259"/>
            </a:xfrm>
            <a:prstGeom prst="rect">
              <a:avLst/>
            </a:prstGeom>
            <a:effectLst/>
          </p:spPr>
        </p:pic>
      </p:grpSp>
      <p:grpSp>
        <p:nvGrpSpPr>
          <p:cNvPr id="1140" name="第三の道：「複数宇宙？」"/>
          <p:cNvGrpSpPr/>
          <p:nvPr/>
        </p:nvGrpSpPr>
        <p:grpSpPr>
          <a:xfrm>
            <a:off x="7903302" y="8264457"/>
            <a:ext cx="4853137" cy="990601"/>
            <a:chOff x="0" y="0"/>
            <a:chExt cx="4853135" cy="990599"/>
          </a:xfrm>
        </p:grpSpPr>
        <p:sp>
          <p:nvSpPr>
            <p:cNvPr id="1139" name="第三の道：「複数宇宙？」"/>
            <p:cNvSpPr txBox="1"/>
            <p:nvPr/>
          </p:nvSpPr>
          <p:spPr>
            <a:xfrm>
              <a:off x="215900" y="139699"/>
              <a:ext cx="4421336"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400">
                  <a:latin typeface="+mj-lt"/>
                  <a:ea typeface="+mj-ea"/>
                  <a:cs typeface="+mj-cs"/>
                  <a:sym typeface="Helvetica Neue"/>
                </a:defRPr>
              </a:pPr>
              <a:r>
                <a:rPr i="1"/>
                <a:t>第三の道：</a:t>
              </a:r>
              <a:r>
                <a:rPr i="1">
                  <a:solidFill>
                    <a:schemeClr val="accent5"/>
                  </a:solidFill>
                </a:rPr>
                <a:t>「複数宇宙？」</a:t>
              </a:r>
            </a:p>
          </p:txBody>
        </p:sp>
        <p:pic>
          <p:nvPicPr>
            <p:cNvPr id="1138" name="第三の道：「複数宇宙？」 第三の道：「複数宇宙？」" descr="第三の道：「複数宇宙？」 第三の道：「複数宇宙？」"/>
            <p:cNvPicPr>
              <a:picLocks noChangeAspect="0"/>
            </p:cNvPicPr>
            <p:nvPr/>
          </p:nvPicPr>
          <p:blipFill>
            <a:blip r:embed="rId6">
              <a:extLst/>
            </a:blip>
            <a:stretch>
              <a:fillRect/>
            </a:stretch>
          </p:blipFill>
          <p:spPr>
            <a:xfrm>
              <a:off x="0" y="-1"/>
              <a:ext cx="4853136" cy="990601"/>
            </a:xfrm>
            <a:prstGeom prst="rect">
              <a:avLst/>
            </a:prstGeom>
            <a:effectLst/>
          </p:spPr>
        </p:pic>
      </p:grpSp>
      <p:grpSp>
        <p:nvGrpSpPr>
          <p:cNvPr id="1143" name="第二の道：「より深い階層」"/>
          <p:cNvGrpSpPr/>
          <p:nvPr/>
        </p:nvGrpSpPr>
        <p:grpSpPr>
          <a:xfrm>
            <a:off x="4202687" y="7098048"/>
            <a:ext cx="4599426" cy="990600"/>
            <a:chOff x="0" y="0"/>
            <a:chExt cx="4599425" cy="990599"/>
          </a:xfrm>
        </p:grpSpPr>
        <p:sp>
          <p:nvSpPr>
            <p:cNvPr id="1142" name="第二の道：「より深い階層」"/>
            <p:cNvSpPr txBox="1"/>
            <p:nvPr/>
          </p:nvSpPr>
          <p:spPr>
            <a:xfrm>
              <a:off x="215900" y="139699"/>
              <a:ext cx="4167626"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400">
                  <a:latin typeface="+mj-lt"/>
                  <a:ea typeface="+mj-ea"/>
                  <a:cs typeface="+mj-cs"/>
                  <a:sym typeface="Helvetica Neue"/>
                </a:defRPr>
              </a:pPr>
              <a:r>
                <a:rPr i="1"/>
                <a:t>第二の道</a:t>
              </a:r>
              <a:r>
                <a:rPr b="0" i="1"/>
                <a:t>：</a:t>
              </a:r>
              <a:r>
                <a:rPr i="1">
                  <a:solidFill>
                    <a:schemeClr val="accent5"/>
                  </a:solidFill>
                </a:rPr>
                <a:t>「より深い階層」</a:t>
              </a:r>
            </a:p>
          </p:txBody>
        </p:sp>
        <p:pic>
          <p:nvPicPr>
            <p:cNvPr id="1141" name="第二の道：「より深い階層」 第二の道：「より深い階層」" descr="第二の道：「より深い階層」 第二の道：「より深い階層」"/>
            <p:cNvPicPr>
              <a:picLocks noChangeAspect="0"/>
            </p:cNvPicPr>
            <p:nvPr/>
          </p:nvPicPr>
          <p:blipFill>
            <a:blip r:embed="rId7">
              <a:extLst/>
            </a:blip>
            <a:stretch>
              <a:fillRect/>
            </a:stretch>
          </p:blipFill>
          <p:spPr>
            <a:xfrm>
              <a:off x="0" y="-1"/>
              <a:ext cx="4599426" cy="990601"/>
            </a:xfrm>
            <a:prstGeom prst="rect">
              <a:avLst/>
            </a:prstGeom>
            <a:effectLst/>
          </p:spPr>
        </p:pic>
      </p:grpSp>
      <p:sp>
        <p:nvSpPr>
          <p:cNvPr id="1144" name="岐路に立つ素粒子物理学"/>
          <p:cNvSpPr txBox="1"/>
          <p:nvPr/>
        </p:nvSpPr>
        <p:spPr>
          <a:xfrm>
            <a:off x="1492472" y="147795"/>
            <a:ext cx="10019856" cy="9398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L="1587" marR="66545" defTabSz="914400">
              <a:buClr>
                <a:srgbClr val="0042AA"/>
              </a:buClr>
              <a:buFont typeface="Helvetica Neue"/>
              <a:defRPr b="1" i="1" sz="6400">
                <a:solidFill>
                  <a:srgbClr val="2E467F"/>
                </a:solidFill>
                <a:uFill>
                  <a:solidFill>
                    <a:srgbClr val="0042AA"/>
                  </a:solidFill>
                </a:uFill>
                <a:latin typeface="+mj-lt"/>
                <a:ea typeface="+mj-ea"/>
                <a:cs typeface="+mj-cs"/>
                <a:sym typeface="Helvetica Neue"/>
              </a:defRPr>
            </a:lvl1pPr>
          </a:lstStyle>
          <a:p>
            <a:pPr/>
            <a:r>
              <a:t>岐路に立つ素粒子物理学</a:t>
            </a:r>
          </a:p>
        </p:txBody>
      </p:sp>
      <p:sp>
        <p:nvSpPr>
          <p:cNvPr id="1145" name="時空概念の拡張…"/>
          <p:cNvSpPr txBox="1"/>
          <p:nvPr/>
        </p:nvSpPr>
        <p:spPr>
          <a:xfrm>
            <a:off x="211990" y="1208326"/>
            <a:ext cx="416846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solidFill>
                  <a:schemeClr val="accent5"/>
                </a:solidFill>
                <a:latin typeface="+mj-lt"/>
                <a:ea typeface="+mj-ea"/>
                <a:cs typeface="+mj-cs"/>
                <a:sym typeface="Helvetica Neue"/>
              </a:defRPr>
            </a:pPr>
            <a:r>
              <a:t>時空概念の拡張</a:t>
            </a:r>
          </a:p>
          <a:p>
            <a:pPr algn="l">
              <a:defRPr b="1" sz="2400">
                <a:solidFill>
                  <a:srgbClr val="008F00"/>
                </a:solidFill>
                <a:latin typeface="+mj-lt"/>
                <a:ea typeface="+mj-ea"/>
                <a:cs typeface="+mj-cs"/>
                <a:sym typeface="Helvetica Neue"/>
              </a:defRPr>
            </a:pPr>
            <a:r>
              <a:t>超対称性または余剰次元</a:t>
            </a:r>
          </a:p>
        </p:txBody>
      </p:sp>
      <p:sp>
        <p:nvSpPr>
          <p:cNvPr id="1146" name="物質構造の拡張…"/>
          <p:cNvSpPr txBox="1"/>
          <p:nvPr/>
        </p:nvSpPr>
        <p:spPr>
          <a:xfrm>
            <a:off x="6441374" y="1235656"/>
            <a:ext cx="231875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b="1" sz="2400">
                <a:solidFill>
                  <a:schemeClr val="accent5"/>
                </a:solidFill>
                <a:latin typeface="+mj-lt"/>
                <a:ea typeface="+mj-ea"/>
                <a:cs typeface="+mj-cs"/>
                <a:sym typeface="Helvetica Neue"/>
              </a:defRPr>
            </a:pPr>
            <a:r>
              <a:t>物質構造の拡張</a:t>
            </a:r>
          </a:p>
          <a:p>
            <a:pPr algn="r">
              <a:defRPr b="1" sz="2400">
                <a:solidFill>
                  <a:srgbClr val="008F00"/>
                </a:solidFill>
                <a:latin typeface="+mj-lt"/>
                <a:ea typeface="+mj-ea"/>
                <a:cs typeface="+mj-cs"/>
                <a:sym typeface="Helvetica Neue"/>
              </a:defRPr>
            </a:pPr>
            <a:r>
              <a:t>複合ヒッグス</a:t>
            </a:r>
          </a:p>
        </p:txBody>
      </p:sp>
      <p:sp>
        <p:nvSpPr>
          <p:cNvPr id="1147" name="全く新しい原理？ 複数宇宙＋人間原理？"/>
          <p:cNvSpPr txBox="1"/>
          <p:nvPr/>
        </p:nvSpPr>
        <p:spPr>
          <a:xfrm>
            <a:off x="9102242" y="1180997"/>
            <a:ext cx="3539868" cy="9182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b="1" sz="2400">
                <a:solidFill>
                  <a:schemeClr val="accent5"/>
                </a:solidFill>
                <a:latin typeface="+mj-lt"/>
                <a:ea typeface="+mj-ea"/>
                <a:cs typeface="+mj-cs"/>
                <a:sym typeface="Helvetica Neue"/>
              </a:defRPr>
            </a:pPr>
            <a:r>
              <a:t>全く新しい原理？</a:t>
            </a:r>
            <a:br/>
            <a:r>
              <a:rPr>
                <a:solidFill>
                  <a:srgbClr val="008F00"/>
                </a:solidFill>
              </a:rPr>
              <a:t>複数宇宙＋人間原理？</a:t>
            </a:r>
          </a:p>
        </p:txBody>
      </p:sp>
      <p:grpSp>
        <p:nvGrpSpPr>
          <p:cNvPr id="1150" name="ILC"/>
          <p:cNvGrpSpPr/>
          <p:nvPr/>
        </p:nvGrpSpPr>
        <p:grpSpPr>
          <a:xfrm>
            <a:off x="5805786" y="8455179"/>
            <a:ext cx="1393228" cy="998318"/>
            <a:chOff x="0" y="0"/>
            <a:chExt cx="1393227" cy="998317"/>
          </a:xfrm>
        </p:grpSpPr>
        <p:sp>
          <p:nvSpPr>
            <p:cNvPr id="1149" name="ILC"/>
            <p:cNvSpPr txBox="1"/>
            <p:nvPr/>
          </p:nvSpPr>
          <p:spPr>
            <a:xfrm>
              <a:off x="50800" y="38100"/>
              <a:ext cx="1291628" cy="84591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i="1" sz="4800">
                  <a:solidFill>
                    <a:srgbClr val="0433FF"/>
                  </a:solidFill>
                  <a:latin typeface="+mj-lt"/>
                  <a:ea typeface="+mj-ea"/>
                  <a:cs typeface="+mj-cs"/>
                  <a:sym typeface="Helvetica Neue"/>
                </a:defRPr>
              </a:lvl1pPr>
            </a:lstStyle>
            <a:p>
              <a:pPr/>
              <a:r>
                <a:t>ILC</a:t>
              </a:r>
            </a:p>
          </p:txBody>
        </p:sp>
        <p:pic>
          <p:nvPicPr>
            <p:cNvPr id="1148" name="ILC ILC" descr="ILC ILC"/>
            <p:cNvPicPr>
              <a:picLocks noChangeAspect="0"/>
            </p:cNvPicPr>
            <p:nvPr/>
          </p:nvPicPr>
          <p:blipFill>
            <a:blip r:embed="rId8">
              <a:extLst/>
            </a:blip>
            <a:stretch>
              <a:fillRect/>
            </a:stretch>
          </p:blipFill>
          <p:spPr>
            <a:xfrm>
              <a:off x="0" y="0"/>
              <a:ext cx="1393228" cy="998318"/>
            </a:xfrm>
            <a:prstGeom prst="rect">
              <a:avLst/>
            </a:prstGeom>
            <a:effectLst/>
          </p:spPr>
        </p:pic>
      </p:grpSp>
      <p:sp>
        <p:nvSpPr>
          <p:cNvPr id="1151" name="標準理論からのズレが見られなかった場合"/>
          <p:cNvSpPr txBox="1"/>
          <p:nvPr/>
        </p:nvSpPr>
        <p:spPr>
          <a:xfrm>
            <a:off x="11247219" y="6867150"/>
            <a:ext cx="177325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defRPr i="0"/>
            </a:pPr>
            <a:r>
              <a:rPr i="1"/>
              <a:t>標準理論からのズレが見られなかった場合</a:t>
            </a:r>
          </a:p>
        </p:txBody>
      </p:sp>
      <p:sp>
        <p:nvSpPr>
          <p:cNvPr id="1152" name="新しい階層"/>
          <p:cNvSpPr txBox="1"/>
          <p:nvPr/>
        </p:nvSpPr>
        <p:spPr>
          <a:xfrm>
            <a:off x="4827276" y="5598073"/>
            <a:ext cx="2167907" cy="374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2100">
                <a:solidFill>
                  <a:schemeClr val="accent5"/>
                </a:solidFill>
                <a:latin typeface="+mj-lt"/>
                <a:ea typeface="+mj-ea"/>
                <a:cs typeface="+mj-cs"/>
                <a:sym typeface="Helvetica Neue"/>
              </a:defRPr>
            </a:lvl1pPr>
          </a:lstStyle>
          <a:p>
            <a:pPr/>
            <a:r>
              <a:t>新しい階層</a:t>
            </a:r>
          </a:p>
        </p:txBody>
      </p:sp>
      <p:sp>
        <p:nvSpPr>
          <p:cNvPr id="1153" name="新しい強い力"/>
          <p:cNvSpPr txBox="1"/>
          <p:nvPr/>
        </p:nvSpPr>
        <p:spPr>
          <a:xfrm>
            <a:off x="5117972" y="5960578"/>
            <a:ext cx="1586516"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r>
              <a:t>新しい強い力</a:t>
            </a:r>
          </a:p>
        </p:txBody>
      </p:sp>
      <p:sp>
        <p:nvSpPr>
          <p:cNvPr id="1154" name="原子核"/>
          <p:cNvSpPr txBox="1"/>
          <p:nvPr/>
        </p:nvSpPr>
        <p:spPr>
          <a:xfrm>
            <a:off x="4360805" y="2785418"/>
            <a:ext cx="854188"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defRPr i="0"/>
            </a:pPr>
            <a:r>
              <a:rPr i="1"/>
              <a:t>原子核</a:t>
            </a:r>
          </a:p>
        </p:txBody>
      </p:sp>
      <p:sp>
        <p:nvSpPr>
          <p:cNvPr id="1155" name="核子"/>
          <p:cNvSpPr txBox="1"/>
          <p:nvPr/>
        </p:nvSpPr>
        <p:spPr>
          <a:xfrm>
            <a:off x="4360805" y="4009881"/>
            <a:ext cx="854188"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r>
              <a:t>核子</a:t>
            </a:r>
          </a:p>
        </p:txBody>
      </p:sp>
      <p:sp>
        <p:nvSpPr>
          <p:cNvPr id="1156" name="原子"/>
          <p:cNvSpPr txBox="1"/>
          <p:nvPr/>
        </p:nvSpPr>
        <p:spPr>
          <a:xfrm>
            <a:off x="4360805" y="1834927"/>
            <a:ext cx="854188"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r>
              <a:t>原子</a:t>
            </a:r>
          </a:p>
        </p:txBody>
      </p:sp>
      <p:sp>
        <p:nvSpPr>
          <p:cNvPr id="1157" name="クォーク"/>
          <p:cNvSpPr txBox="1"/>
          <p:nvPr/>
        </p:nvSpPr>
        <p:spPr>
          <a:xfrm>
            <a:off x="4827276" y="5267319"/>
            <a:ext cx="854188"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クォーク</a:t>
            </a:r>
          </a:p>
        </p:txBody>
      </p:sp>
      <p:sp>
        <p:nvSpPr>
          <p:cNvPr id="1158" name="レプトン"/>
          <p:cNvSpPr txBox="1"/>
          <p:nvPr/>
        </p:nvSpPr>
        <p:spPr>
          <a:xfrm>
            <a:off x="5967012" y="5267319"/>
            <a:ext cx="854188"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レプトン</a:t>
            </a:r>
          </a:p>
        </p:txBody>
      </p:sp>
      <p:sp>
        <p:nvSpPr>
          <p:cNvPr id="1159" name="ゲージ粒子"/>
          <p:cNvSpPr txBox="1"/>
          <p:nvPr/>
        </p:nvSpPr>
        <p:spPr>
          <a:xfrm>
            <a:off x="6767202" y="4730198"/>
            <a:ext cx="1070775"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ゲージ粒子</a:t>
            </a:r>
          </a:p>
        </p:txBody>
      </p:sp>
      <p:sp>
        <p:nvSpPr>
          <p:cNvPr id="1160" name="ヒッグス粒子"/>
          <p:cNvSpPr txBox="1"/>
          <p:nvPr/>
        </p:nvSpPr>
        <p:spPr>
          <a:xfrm>
            <a:off x="7624967" y="5274751"/>
            <a:ext cx="1203213"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ヒッグス粒子</a:t>
            </a:r>
          </a:p>
        </p:txBody>
      </p:sp>
      <p:sp>
        <p:nvSpPr>
          <p:cNvPr id="1161" name="電子"/>
          <p:cNvSpPr txBox="1"/>
          <p:nvPr/>
        </p:nvSpPr>
        <p:spPr>
          <a:xfrm>
            <a:off x="6665114" y="2335933"/>
            <a:ext cx="465240"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solidFill>
                  <a:srgbClr val="008F00"/>
                </a:solidFill>
                <a:latin typeface="+mj-lt"/>
                <a:ea typeface="+mj-ea"/>
                <a:cs typeface="+mj-cs"/>
                <a:sym typeface="Helvetica Neue"/>
              </a:defRPr>
            </a:lvl1pPr>
          </a:lstStyle>
          <a:p>
            <a:pPr/>
            <a:r>
              <a:t>電子</a:t>
            </a:r>
          </a:p>
        </p:txBody>
      </p:sp>
      <p:sp>
        <p:nvSpPr>
          <p:cNvPr id="1162" name="線"/>
          <p:cNvSpPr/>
          <p:nvPr/>
        </p:nvSpPr>
        <p:spPr>
          <a:xfrm flipV="1">
            <a:off x="1717396" y="5300392"/>
            <a:ext cx="1" cy="970013"/>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163" name="線"/>
          <p:cNvSpPr/>
          <p:nvPr/>
        </p:nvSpPr>
        <p:spPr>
          <a:xfrm flipV="1">
            <a:off x="1717396" y="5651824"/>
            <a:ext cx="618582" cy="618581"/>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164" name="線"/>
          <p:cNvSpPr/>
          <p:nvPr/>
        </p:nvSpPr>
        <p:spPr>
          <a:xfrm flipV="1">
            <a:off x="1717396" y="5656109"/>
            <a:ext cx="264877" cy="614296"/>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165" name="x"/>
          <p:cNvSpPr txBox="1"/>
          <p:nvPr/>
        </p:nvSpPr>
        <p:spPr>
          <a:xfrm>
            <a:off x="2308622" y="5458791"/>
            <a:ext cx="27218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j-lt"/>
                <a:ea typeface="+mj-ea"/>
                <a:cs typeface="+mj-cs"/>
                <a:sym typeface="Helvetica Neue"/>
              </a:defRPr>
            </a:lvl1pPr>
          </a:lstStyle>
          <a:p>
            <a:pPr/>
            <a:r>
              <a:t>x</a:t>
            </a:r>
          </a:p>
        </p:txBody>
      </p:sp>
      <p:sp>
        <p:nvSpPr>
          <p:cNvPr id="1166" name="y"/>
          <p:cNvSpPr txBox="1"/>
          <p:nvPr/>
        </p:nvSpPr>
        <p:spPr>
          <a:xfrm>
            <a:off x="1571346" y="4860348"/>
            <a:ext cx="26670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j-lt"/>
                <a:ea typeface="+mj-ea"/>
                <a:cs typeface="+mj-cs"/>
                <a:sym typeface="Helvetica Neue"/>
              </a:defRPr>
            </a:lvl1pPr>
          </a:lstStyle>
          <a:p>
            <a:pPr/>
            <a:r>
              <a:t>y</a:t>
            </a:r>
          </a:p>
        </p:txBody>
      </p:sp>
      <p:sp>
        <p:nvSpPr>
          <p:cNvPr id="1167" name="z"/>
          <p:cNvSpPr txBox="1"/>
          <p:nvPr/>
        </p:nvSpPr>
        <p:spPr>
          <a:xfrm>
            <a:off x="1914086" y="5380528"/>
            <a:ext cx="26060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j-lt"/>
                <a:ea typeface="+mj-ea"/>
                <a:cs typeface="+mj-cs"/>
                <a:sym typeface="Helvetica Neue"/>
              </a:defRPr>
            </a:lvl1pPr>
          </a:lstStyle>
          <a:p>
            <a:pPr/>
            <a:r>
              <a:t>z</a:t>
            </a:r>
          </a:p>
        </p:txBody>
      </p:sp>
      <p:sp>
        <p:nvSpPr>
          <p:cNvPr id="1168" name="線"/>
          <p:cNvSpPr/>
          <p:nvPr/>
        </p:nvSpPr>
        <p:spPr>
          <a:xfrm flipH="1">
            <a:off x="1158178" y="6270238"/>
            <a:ext cx="559219" cy="1"/>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169" name="新たな次元の方向"/>
          <p:cNvSpPr txBox="1"/>
          <p:nvPr/>
        </p:nvSpPr>
        <p:spPr>
          <a:xfrm>
            <a:off x="258854" y="5579459"/>
            <a:ext cx="1263651" cy="528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60000"/>
              </a:lnSpc>
              <a:defRPr b="1" sz="1600">
                <a:latin typeface="+mj-lt"/>
                <a:ea typeface="+mj-ea"/>
                <a:cs typeface="+mj-cs"/>
                <a:sym typeface="Helvetica Neue"/>
              </a:defRPr>
            </a:lvl1pPr>
          </a:lstStyle>
          <a:p>
            <a:pPr/>
            <a:r>
              <a:t>新たな次元の方向</a:t>
            </a:r>
          </a:p>
        </p:txBody>
      </p:sp>
      <p:pic>
        <p:nvPicPr>
          <p:cNvPr id="1170" name="イメージ" descr="イメージ"/>
          <p:cNvPicPr>
            <a:picLocks noChangeAspect="1"/>
          </p:cNvPicPr>
          <p:nvPr/>
        </p:nvPicPr>
        <p:blipFill>
          <a:blip r:embed="rId9">
            <a:extLst/>
          </a:blip>
          <a:stretch>
            <a:fillRect/>
          </a:stretch>
        </p:blipFill>
        <p:spPr>
          <a:xfrm>
            <a:off x="9348118" y="2797437"/>
            <a:ext cx="3048115" cy="2755088"/>
          </a:xfrm>
          <a:prstGeom prst="rect">
            <a:avLst/>
          </a:prstGeom>
          <a:ln w="12700">
            <a:miter lim="400000"/>
          </a:ln>
        </p:spPr>
      </p:pic>
      <p:sp>
        <p:nvSpPr>
          <p:cNvPr id="1171" name="究極理論へ一直線"/>
          <p:cNvSpPr txBox="1"/>
          <p:nvPr/>
        </p:nvSpPr>
        <p:spPr>
          <a:xfrm>
            <a:off x="833689" y="2285133"/>
            <a:ext cx="2421398"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200">
                <a:solidFill>
                  <a:srgbClr val="0433FF"/>
                </a:solidFill>
                <a:latin typeface="+mj-lt"/>
                <a:ea typeface="+mj-ea"/>
                <a:cs typeface="+mj-cs"/>
                <a:sym typeface="Helvetica Neue"/>
              </a:defRPr>
            </a:lvl1pPr>
          </a:lstStyle>
          <a:p>
            <a:pPr/>
            <a:r>
              <a:t>究極理論へ一直線</a:t>
            </a:r>
          </a:p>
        </p:txBody>
      </p:sp>
      <p:sp>
        <p:nvSpPr>
          <p:cNvPr id="1172" name="究極理論へ 新たな突破口"/>
          <p:cNvSpPr txBox="1"/>
          <p:nvPr/>
        </p:nvSpPr>
        <p:spPr>
          <a:xfrm>
            <a:off x="6796742" y="2783189"/>
            <a:ext cx="1796994" cy="788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b="1" sz="2200">
                <a:solidFill>
                  <a:srgbClr val="0433FF"/>
                </a:solidFill>
                <a:latin typeface="+mj-lt"/>
                <a:ea typeface="+mj-ea"/>
                <a:cs typeface="+mj-cs"/>
                <a:sym typeface="Helvetica Neue"/>
              </a:defRPr>
            </a:pPr>
            <a:r>
              <a:t>究極理論へ</a:t>
            </a:r>
            <a:br/>
            <a:r>
              <a:t>新たな突破口</a:t>
            </a:r>
          </a:p>
        </p:txBody>
      </p:sp>
      <p:sp>
        <p:nvSpPr>
          <p:cNvPr id="1173" name="標準理論と究極理論が直結？"/>
          <p:cNvSpPr txBox="1"/>
          <p:nvPr/>
        </p:nvSpPr>
        <p:spPr>
          <a:xfrm>
            <a:off x="10880909" y="2228862"/>
            <a:ext cx="2046856" cy="726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b="1" sz="2100">
                <a:solidFill>
                  <a:srgbClr val="0433FF"/>
                </a:solidFill>
                <a:latin typeface="+mj-lt"/>
                <a:ea typeface="+mj-ea"/>
                <a:cs typeface="+mj-cs"/>
                <a:sym typeface="Helvetica Neue"/>
              </a:defRPr>
            </a:lvl1pPr>
          </a:lstStyle>
          <a:p>
            <a:pPr/>
            <a:r>
              <a:t>標準理論と究極理論が直結？</a:t>
            </a:r>
          </a:p>
        </p:txBody>
      </p:sp>
      <p:sp>
        <p:nvSpPr>
          <p:cNvPr id="1174" name="BSM=Beyond the Standard Model"/>
          <p:cNvSpPr txBox="1"/>
          <p:nvPr/>
        </p:nvSpPr>
        <p:spPr>
          <a:xfrm>
            <a:off x="333864" y="9397308"/>
            <a:ext cx="4769025" cy="275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200">
                <a:latin typeface="+mj-lt"/>
                <a:ea typeface="+mj-ea"/>
                <a:cs typeface="+mj-cs"/>
                <a:sym typeface="Helvetica Neue"/>
              </a:defRPr>
            </a:lvl1pPr>
          </a:lstStyle>
          <a:p>
            <a:pPr/>
            <a:r>
              <a:t>※: 超対称性 = 物質粒子と力の粒子を入れ換える新しいタイプの次元</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78" name="ILC が進路を決める"/>
          <p:cNvSpPr txBox="1"/>
          <p:nvPr>
            <p:ph type="title"/>
          </p:nvPr>
        </p:nvSpPr>
        <p:spPr>
          <a:xfrm>
            <a:off x="1270000" y="672403"/>
            <a:ext cx="10464800" cy="8408794"/>
          </a:xfrm>
          <a:prstGeom prst="rect">
            <a:avLst/>
          </a:prstGeom>
        </p:spPr>
        <p:txBody>
          <a:bodyPr/>
          <a:lstStyle>
            <a:lvl1pPr defTabSz="457200">
              <a:spcBef>
                <a:spcPts val="4200"/>
              </a:spcBef>
              <a:defRPr sz="7000"/>
            </a:lvl1pPr>
          </a:lstStyle>
          <a:p>
            <a:pPr/>
            <a:r>
              <a:t>ILC が進路を決める</a:t>
            </a:r>
          </a:p>
        </p:txBody>
      </p:sp>
      <p:sp>
        <p:nvSpPr>
          <p:cNvPr id="1179"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83" name="ILCでの５つのノーベル賞のシナリオ"/>
          <p:cNvSpPr txBox="1"/>
          <p:nvPr/>
        </p:nvSpPr>
        <p:spPr>
          <a:xfrm>
            <a:off x="-51018" y="103350"/>
            <a:ext cx="13106836" cy="886098"/>
          </a:xfrm>
          <a:prstGeom prst="rect">
            <a:avLst/>
          </a:prstGeom>
          <a:solidFill>
            <a:srgbClr val="2E467F"/>
          </a:solidFill>
          <a:ln w="38100">
            <a:solidFill>
              <a:srgbClr val="FFFFFF"/>
            </a:solidFill>
          </a:ln>
          <a:extLst>
            <a:ext uri="{C572A759-6A51-4108-AA02-DFA0A04FC94B}">
              <ma14:wrappingTextBoxFlag xmlns:ma14="http://schemas.microsoft.com/office/mac/drawingml/2011/main" val="1"/>
            </a:ext>
          </a:extLst>
        </p:spPr>
        <p:txBody>
          <a:bodyPr lIns="45719" rIns="45719">
            <a:normAutofit fontScale="100000" lnSpcReduction="0"/>
          </a:bodyPr>
          <a:lstStyle/>
          <a:p>
            <a:pPr defTabSz="496569">
              <a:lnSpc>
                <a:spcPct val="90000"/>
              </a:lnSpc>
              <a:defRPr b="1" i="1" sz="4000">
                <a:solidFill>
                  <a:srgbClr val="FFFFFF"/>
                </a:solidFill>
                <a:latin typeface="+mj-lt"/>
                <a:ea typeface="+mj-ea"/>
                <a:cs typeface="+mj-cs"/>
                <a:sym typeface="Helvetica Neue"/>
              </a:defRPr>
            </a:pPr>
            <a:r>
              <a:t>250 GeV ILC </a:t>
            </a:r>
            <a:r>
              <a:t>の物理 </a:t>
            </a:r>
            <a:r>
              <a:t>-</a:t>
            </a:r>
            <a:r>
              <a:t>５つのノーベル賞級発見の例 </a:t>
            </a:r>
            <a:r>
              <a:t>- </a:t>
            </a:r>
          </a:p>
        </p:txBody>
      </p:sp>
      <p:sp>
        <p:nvSpPr>
          <p:cNvPr id="1184" name="正方形/長方形 4"/>
          <p:cNvSpPr txBox="1"/>
          <p:nvPr/>
        </p:nvSpPr>
        <p:spPr>
          <a:xfrm>
            <a:off x="193358" y="1415079"/>
            <a:ext cx="6502401" cy="1247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400"/>
              </a:spcBef>
              <a:buSzPct val="100000"/>
              <a:buChar char="✓"/>
              <a:defRPr sz="2800">
                <a:latin typeface="ヒラギノ角ゴ ProN W6"/>
                <a:ea typeface="ヒラギノ角ゴ ProN W6"/>
                <a:cs typeface="ヒラギノ角ゴ ProN W6"/>
                <a:sym typeface="ヒラギノ角ゴ ProN W6"/>
              </a:defRPr>
            </a:pPr>
            <a:r>
              <a:t>ヒッグスから</a:t>
            </a:r>
            <a:r>
              <a:rPr>
                <a:solidFill>
                  <a:srgbClr val="C00000"/>
                </a:solidFill>
              </a:rPr>
              <a:t>超対称性</a:t>
            </a: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超対称模型の特徴を示す</a:t>
            </a:r>
          </a:p>
        </p:txBody>
      </p:sp>
      <p:sp>
        <p:nvSpPr>
          <p:cNvPr id="1185" name="正方形/長方形 5"/>
          <p:cNvSpPr txBox="1"/>
          <p:nvPr/>
        </p:nvSpPr>
        <p:spPr>
          <a:xfrm>
            <a:off x="193358" y="2855804"/>
            <a:ext cx="6502401" cy="1247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80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複合ヒッグス</a:t>
            </a:r>
            <a:endParaRPr>
              <a:solidFill>
                <a:schemeClr val="accent5"/>
              </a:solidFill>
            </a:endParaRP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複合ヒッグス模型の特徴を示す</a:t>
            </a:r>
          </a:p>
        </p:txBody>
      </p:sp>
      <p:sp>
        <p:nvSpPr>
          <p:cNvPr id="1186" name="正方形/長方形 8"/>
          <p:cNvSpPr txBox="1"/>
          <p:nvPr/>
        </p:nvSpPr>
        <p:spPr>
          <a:xfrm>
            <a:off x="193358" y="7263183"/>
            <a:ext cx="6502401" cy="904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lgn="l">
              <a:spcBef>
                <a:spcPts val="5000"/>
              </a:spcBef>
              <a:buSzPct val="100000"/>
              <a:buChar char="✓"/>
              <a:defRPr sz="2800">
                <a:solidFill>
                  <a:srgbClr val="C00000"/>
                </a:solidFill>
                <a:latin typeface="ヒラギノ角ゴ ProN W6"/>
                <a:ea typeface="ヒラギノ角ゴ ProN W6"/>
                <a:cs typeface="ヒラギノ角ゴ ProN W6"/>
                <a:sym typeface="ヒラギノ角ゴ ProN W6"/>
              </a:defRPr>
            </a:lvl1pPr>
            <a:lvl2pPr marL="444500" algn="l">
              <a:spcBef>
                <a:spcPts val="400"/>
              </a:spcBef>
              <a:defRPr sz="1800">
                <a:latin typeface="ヒラギノ角ゴ ProN W6"/>
                <a:ea typeface="ヒラギノ角ゴ ProN W6"/>
                <a:cs typeface="ヒラギノ角ゴ ProN W6"/>
                <a:sym typeface="ヒラギノ角ゴ ProN W6"/>
              </a:defRPr>
            </a:lvl2pPr>
          </a:lstStyle>
          <a:p>
            <a:pPr>
              <a:defRPr>
                <a:solidFill>
                  <a:srgbClr val="000000"/>
                </a:solidFill>
              </a:defRPr>
            </a:pPr>
            <a:r>
              <a:rPr>
                <a:solidFill>
                  <a:srgbClr val="C00000"/>
                </a:solidFill>
              </a:rPr>
              <a:t>余剰次元</a:t>
            </a:r>
            <a:endParaRPr>
              <a:solidFill>
                <a:schemeClr val="accent5"/>
              </a:solidFill>
            </a:endParaRPr>
          </a:p>
          <a:p>
            <a:pPr lvl="1"/>
            <a:r>
              <a:t>物質粒子対生成の生成頻度のズレが余剰次元の存在を示す</a:t>
            </a:r>
          </a:p>
        </p:txBody>
      </p:sp>
      <p:sp>
        <p:nvSpPr>
          <p:cNvPr id="1187" name="正方形/長方形 11"/>
          <p:cNvSpPr txBox="1"/>
          <p:nvPr/>
        </p:nvSpPr>
        <p:spPr>
          <a:xfrm>
            <a:off x="193358" y="4364530"/>
            <a:ext cx="6502401"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44500" indent="-444500" algn="l">
              <a:buSzPct val="100000"/>
              <a:buChar char="✓"/>
              <a:defRPr sz="2800">
                <a:latin typeface="ヒラギノ角ゴ ProN W6"/>
                <a:ea typeface="ヒラギノ角ゴ ProN W6"/>
                <a:cs typeface="ヒラギノ角ゴ ProN W6"/>
                <a:sym typeface="ヒラギノ角ゴ ProN W6"/>
              </a:defRPr>
            </a:pPr>
            <a:r>
              <a:rPr>
                <a:solidFill>
                  <a:srgbClr val="C00000"/>
                </a:solidFill>
              </a:rPr>
              <a:t>暗黒物質</a:t>
            </a:r>
            <a:r>
              <a:t>の発見</a:t>
            </a:r>
            <a:endParaRPr sz="2400"/>
          </a:p>
          <a:p>
            <a:pPr marL="444500" algn="l">
              <a:buFont typeface="Wingdings"/>
              <a:defRPr sz="2800">
                <a:latin typeface="ヒラギノ角ゴ ProN W6"/>
                <a:ea typeface="ヒラギノ角ゴ ProN W6"/>
                <a:cs typeface="ヒラギノ角ゴ ProN W6"/>
                <a:sym typeface="ヒラギノ角ゴ ProN W6"/>
              </a:defRPr>
            </a:pPr>
            <a:r>
              <a:rPr sz="1800"/>
              <a:t>ヒッグスが暗黒物質に崩壊</a:t>
            </a:r>
            <a:br>
              <a:rPr sz="1800"/>
            </a:br>
            <a:r>
              <a:rPr sz="1800"/>
              <a:t>単一光子過程での暗黒物質生成</a:t>
            </a:r>
          </a:p>
        </p:txBody>
      </p:sp>
      <p:sp>
        <p:nvSpPr>
          <p:cNvPr id="1188" name="正方形/長方形 12"/>
          <p:cNvSpPr txBox="1"/>
          <p:nvPr/>
        </p:nvSpPr>
        <p:spPr>
          <a:xfrm>
            <a:off x="193358" y="5868592"/>
            <a:ext cx="6502401"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62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超対称性粒子</a:t>
            </a:r>
            <a:r>
              <a:t>の直接生成</a:t>
            </a:r>
          </a:p>
          <a:p>
            <a:pPr lvl="1" marL="444500" algn="l">
              <a:spcBef>
                <a:spcPts val="500"/>
              </a:spcBef>
              <a:defRPr sz="1800">
                <a:solidFill>
                  <a:srgbClr val="0433FF"/>
                </a:solidFill>
                <a:latin typeface="ヒラギノ角ゴ ProN W6"/>
                <a:ea typeface="ヒラギノ角ゴ ProN W6"/>
                <a:cs typeface="ヒラギノ角ゴ ProN W6"/>
                <a:sym typeface="ヒラギノ角ゴ ProN W6"/>
              </a:defRPr>
            </a:pPr>
            <a:r>
              <a:t>ヒグシーノ</a:t>
            </a:r>
            <a:r>
              <a:t>(</a:t>
            </a:r>
            <a:r>
              <a:t>ヒッグス粒子の超対称パートナー）</a:t>
            </a:r>
            <a:r>
              <a:rPr>
                <a:solidFill>
                  <a:srgbClr val="000000"/>
                </a:solidFill>
              </a:rPr>
              <a:t>が暗黒物質の場合、</a:t>
            </a:r>
            <a:r>
              <a:rPr>
                <a:solidFill>
                  <a:srgbClr val="000000"/>
                </a:solidFill>
              </a:rPr>
              <a:t>LHC</a:t>
            </a:r>
            <a:r>
              <a:rPr>
                <a:solidFill>
                  <a:srgbClr val="000000"/>
                </a:solidFill>
              </a:rPr>
              <a:t>の超対称性探索の死角に入りやすい</a:t>
            </a:r>
          </a:p>
        </p:txBody>
      </p:sp>
      <p:pic>
        <p:nvPicPr>
          <p:cNvPr id="1189" name="イメージ" descr="イメージ"/>
          <p:cNvPicPr>
            <a:picLocks noChangeAspect="1"/>
          </p:cNvPicPr>
          <p:nvPr/>
        </p:nvPicPr>
        <p:blipFill>
          <a:blip r:embed="rId3">
            <a:extLst/>
          </a:blip>
          <a:stretch>
            <a:fillRect/>
          </a:stretch>
        </p:blipFill>
        <p:spPr>
          <a:xfrm>
            <a:off x="5223524" y="4793760"/>
            <a:ext cx="1623062" cy="1322708"/>
          </a:xfrm>
          <a:prstGeom prst="rect">
            <a:avLst/>
          </a:prstGeom>
          <a:ln w="12700">
            <a:miter lim="400000"/>
          </a:ln>
        </p:spPr>
      </p:pic>
      <p:pic>
        <p:nvPicPr>
          <p:cNvPr id="1190" name="イメージ" descr="イメージ"/>
          <p:cNvPicPr>
            <a:picLocks noChangeAspect="1"/>
          </p:cNvPicPr>
          <p:nvPr/>
        </p:nvPicPr>
        <p:blipFill>
          <a:blip r:embed="rId4">
            <a:extLst/>
          </a:blip>
          <a:stretch>
            <a:fillRect/>
          </a:stretch>
        </p:blipFill>
        <p:spPr>
          <a:xfrm>
            <a:off x="7403855" y="4938622"/>
            <a:ext cx="1276059" cy="1032980"/>
          </a:xfrm>
          <a:prstGeom prst="rect">
            <a:avLst/>
          </a:prstGeom>
          <a:ln w="12700">
            <a:miter lim="400000"/>
          </a:ln>
        </p:spPr>
      </p:pic>
      <p:pic>
        <p:nvPicPr>
          <p:cNvPr id="1191" name="イメージ" descr="イメージ"/>
          <p:cNvPicPr>
            <a:picLocks noChangeAspect="1"/>
          </p:cNvPicPr>
          <p:nvPr/>
        </p:nvPicPr>
        <p:blipFill>
          <a:blip r:embed="rId5">
            <a:extLst/>
          </a:blip>
          <a:stretch>
            <a:fillRect/>
          </a:stretch>
        </p:blipFill>
        <p:spPr>
          <a:xfrm>
            <a:off x="7016638" y="5868592"/>
            <a:ext cx="1836425" cy="1541438"/>
          </a:xfrm>
          <a:prstGeom prst="rect">
            <a:avLst/>
          </a:prstGeom>
          <a:ln w="12700">
            <a:miter lim="400000"/>
          </a:ln>
        </p:spPr>
      </p:pic>
      <p:pic>
        <p:nvPicPr>
          <p:cNvPr id="1192" name="イメージ" descr="イメージ"/>
          <p:cNvPicPr>
            <a:picLocks noChangeAspect="1"/>
          </p:cNvPicPr>
          <p:nvPr/>
        </p:nvPicPr>
        <p:blipFill>
          <a:blip r:embed="rId6">
            <a:extLst/>
          </a:blip>
          <a:stretch>
            <a:fillRect/>
          </a:stretch>
        </p:blipFill>
        <p:spPr>
          <a:xfrm>
            <a:off x="7051323" y="7551604"/>
            <a:ext cx="1434553" cy="924198"/>
          </a:xfrm>
          <a:prstGeom prst="rect">
            <a:avLst/>
          </a:prstGeom>
          <a:ln w="12700">
            <a:miter lim="400000"/>
          </a:ln>
        </p:spPr>
      </p:pic>
      <p:sp>
        <p:nvSpPr>
          <p:cNvPr id="1193" name="仮想 Z’ 効果"/>
          <p:cNvSpPr txBox="1"/>
          <p:nvPr/>
        </p:nvSpPr>
        <p:spPr>
          <a:xfrm>
            <a:off x="7070818" y="7410029"/>
            <a:ext cx="1395563" cy="2744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357186">
              <a:defRPr b="1" i="1" sz="1200">
                <a:latin typeface="Arial"/>
                <a:ea typeface="Arial"/>
                <a:cs typeface="Arial"/>
                <a:sym typeface="Arial"/>
              </a:defRPr>
            </a:pPr>
            <a:r>
              <a:t>仮想 Z’ </a:t>
            </a:r>
            <a:r>
              <a:t>などの</a:t>
            </a:r>
            <a:r>
              <a:t>効果</a:t>
            </a:r>
          </a:p>
        </p:txBody>
      </p:sp>
      <p:sp>
        <p:nvSpPr>
          <p:cNvPr id="1194" name="右矢印 22"/>
          <p:cNvSpPr/>
          <p:nvPr/>
        </p:nvSpPr>
        <p:spPr>
          <a:xfrm>
            <a:off x="9242935" y="172746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195" name="テキスト ボックス 23"/>
          <p:cNvSpPr txBox="1"/>
          <p:nvPr/>
        </p:nvSpPr>
        <p:spPr>
          <a:xfrm>
            <a:off x="9765727" y="1777131"/>
            <a:ext cx="25527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大統一、超弦理論</a:t>
            </a:r>
          </a:p>
        </p:txBody>
      </p:sp>
      <p:sp>
        <p:nvSpPr>
          <p:cNvPr id="1196" name="右矢印 24"/>
          <p:cNvSpPr/>
          <p:nvPr/>
        </p:nvSpPr>
        <p:spPr>
          <a:xfrm>
            <a:off x="9242935" y="361118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197" name="右矢印 25"/>
          <p:cNvSpPr/>
          <p:nvPr/>
        </p:nvSpPr>
        <p:spPr>
          <a:xfrm>
            <a:off x="9241959" y="519522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198" name="右矢印 26"/>
          <p:cNvSpPr/>
          <p:nvPr/>
        </p:nvSpPr>
        <p:spPr>
          <a:xfrm>
            <a:off x="9241959" y="7636172"/>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199" name="右矢印 27"/>
          <p:cNvSpPr/>
          <p:nvPr/>
        </p:nvSpPr>
        <p:spPr>
          <a:xfrm>
            <a:off x="9241959" y="648183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00" name="テキスト ボックス 28"/>
          <p:cNvSpPr txBox="1"/>
          <p:nvPr/>
        </p:nvSpPr>
        <p:spPr>
          <a:xfrm>
            <a:off x="9741760" y="3617628"/>
            <a:ext cx="1333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新しい力</a:t>
            </a:r>
          </a:p>
        </p:txBody>
      </p:sp>
      <p:sp>
        <p:nvSpPr>
          <p:cNvPr id="1201" name="テキスト ボックス 29"/>
          <p:cNvSpPr txBox="1"/>
          <p:nvPr/>
        </p:nvSpPr>
        <p:spPr>
          <a:xfrm>
            <a:off x="9690501" y="4827424"/>
            <a:ext cx="22479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ヒラギノ角ゴ ProN W6"/>
                <a:ea typeface="ヒラギノ角ゴ ProN W6"/>
                <a:cs typeface="ヒラギノ角ゴ ProN W6"/>
                <a:sym typeface="ヒラギノ角ゴ ProN W6"/>
              </a:defRPr>
            </a:pPr>
            <a:r>
              <a:t>新しいタイプの</a:t>
            </a:r>
          </a:p>
          <a:p>
            <a:pPr>
              <a:defRPr sz="2400">
                <a:latin typeface="ヒラギノ角ゴ ProN W6"/>
                <a:ea typeface="ヒラギノ角ゴ ProN W6"/>
                <a:cs typeface="ヒラギノ角ゴ ProN W6"/>
                <a:sym typeface="ヒラギノ角ゴ ProN W6"/>
              </a:defRPr>
            </a:pPr>
            <a:r>
              <a:t>暗黒物質模型</a:t>
            </a:r>
          </a:p>
        </p:txBody>
      </p:sp>
      <p:sp>
        <p:nvSpPr>
          <p:cNvPr id="1202" name="テキスト ボックス 30"/>
          <p:cNvSpPr txBox="1"/>
          <p:nvPr/>
        </p:nvSpPr>
        <p:spPr>
          <a:xfrm>
            <a:off x="9863861" y="5715404"/>
            <a:ext cx="216027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ヒラギノ角ゴ ProN W6"/>
                <a:ea typeface="ヒラギノ角ゴ ProN W6"/>
                <a:cs typeface="ヒラギノ角ゴ ProN W6"/>
                <a:sym typeface="ヒラギノ角ゴ ProN W6"/>
              </a:defRPr>
            </a:lvl1pPr>
          </a:lstStyle>
          <a:p>
            <a:pPr/>
            <a:r>
              <a:t>ヒッグスポータル等</a:t>
            </a:r>
          </a:p>
        </p:txBody>
      </p:sp>
      <p:sp>
        <p:nvSpPr>
          <p:cNvPr id="1203" name="テキスト ボックス 31"/>
          <p:cNvSpPr txBox="1"/>
          <p:nvPr/>
        </p:nvSpPr>
        <p:spPr>
          <a:xfrm>
            <a:off x="9756003" y="6506159"/>
            <a:ext cx="25527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超対称模型の特定</a:t>
            </a:r>
          </a:p>
        </p:txBody>
      </p:sp>
      <p:sp>
        <p:nvSpPr>
          <p:cNvPr id="1204" name="テキスト ボックス 32"/>
          <p:cNvSpPr txBox="1"/>
          <p:nvPr/>
        </p:nvSpPr>
        <p:spPr>
          <a:xfrm>
            <a:off x="9707811" y="7665557"/>
            <a:ext cx="31531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重力とゲージ力の統一</a:t>
            </a:r>
          </a:p>
        </p:txBody>
      </p:sp>
      <p:sp>
        <p:nvSpPr>
          <p:cNvPr id="1205" name="スライド番号"/>
          <p:cNvSpPr txBox="1"/>
          <p:nvPr>
            <p:ph type="sldNum" sz="quarter" idx="2"/>
          </p:nvPr>
        </p:nvSpPr>
        <p:spPr>
          <a:xfrm>
            <a:off x="12666520" y="9323396"/>
            <a:ext cx="245518" cy="374370"/>
          </a:xfrm>
          <a:prstGeom prst="rect">
            <a:avLst/>
          </a:prstGeom>
          <a:extLst>
            <a:ext uri="{C572A759-6A51-4108-AA02-DFA0A04FC94B}">
              <ma14:wrappingTextBoxFlag xmlns:ma14="http://schemas.microsoft.com/office/mac/drawingml/2011/main" val="1"/>
            </a:ext>
          </a:extLst>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pic>
        <p:nvPicPr>
          <p:cNvPr id="1206" name="イメージ" descr="イメージ"/>
          <p:cNvPicPr>
            <a:picLocks noChangeAspect="1"/>
          </p:cNvPicPr>
          <p:nvPr/>
        </p:nvPicPr>
        <p:blipFill>
          <a:blip r:embed="rId7">
            <a:extLst/>
          </a:blip>
          <a:stretch>
            <a:fillRect/>
          </a:stretch>
        </p:blipFill>
        <p:spPr>
          <a:xfrm>
            <a:off x="6977446" y="1224153"/>
            <a:ext cx="2160271" cy="1846858"/>
          </a:xfrm>
          <a:prstGeom prst="rect">
            <a:avLst/>
          </a:prstGeom>
          <a:ln w="12700">
            <a:miter lim="400000"/>
          </a:ln>
        </p:spPr>
      </p:pic>
      <p:sp>
        <p:nvSpPr>
          <p:cNvPr id="1207" name="b と τ (ダウン型物質粒子)が上にずれる"/>
          <p:cNvSpPr txBox="1"/>
          <p:nvPr/>
        </p:nvSpPr>
        <p:spPr>
          <a:xfrm>
            <a:off x="7518865" y="2347088"/>
            <a:ext cx="1506837" cy="265454"/>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b と τ が上にずれる</a:t>
            </a:r>
          </a:p>
        </p:txBody>
      </p:sp>
      <p:pic>
        <p:nvPicPr>
          <p:cNvPr id="1208" name="イメージ" descr="イメージ"/>
          <p:cNvPicPr>
            <a:picLocks noChangeAspect="1"/>
          </p:cNvPicPr>
          <p:nvPr/>
        </p:nvPicPr>
        <p:blipFill>
          <a:blip r:embed="rId8">
            <a:extLst/>
          </a:blip>
          <a:stretch>
            <a:fillRect/>
          </a:stretch>
        </p:blipFill>
        <p:spPr>
          <a:xfrm>
            <a:off x="6977446" y="3121101"/>
            <a:ext cx="2160271" cy="1820403"/>
          </a:xfrm>
          <a:prstGeom prst="rect">
            <a:avLst/>
          </a:prstGeom>
          <a:ln w="12700">
            <a:miter lim="400000"/>
          </a:ln>
        </p:spPr>
      </p:pic>
      <p:sp>
        <p:nvSpPr>
          <p:cNvPr id="1209" name="全体に下にずれる"/>
          <p:cNvSpPr txBox="1"/>
          <p:nvPr/>
        </p:nvSpPr>
        <p:spPr>
          <a:xfrm>
            <a:off x="7545733" y="3744486"/>
            <a:ext cx="1506838" cy="231775"/>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全体に下にずれる</a:t>
            </a:r>
          </a:p>
        </p:txBody>
      </p:sp>
      <p:grpSp>
        <p:nvGrpSpPr>
          <p:cNvPr id="1212" name="第一の道：「新たな次元」"/>
          <p:cNvGrpSpPr/>
          <p:nvPr/>
        </p:nvGrpSpPr>
        <p:grpSpPr>
          <a:xfrm>
            <a:off x="9848807" y="2145067"/>
            <a:ext cx="3404998" cy="914401"/>
            <a:chOff x="0" y="0"/>
            <a:chExt cx="3404996" cy="914399"/>
          </a:xfrm>
        </p:grpSpPr>
        <p:sp>
          <p:nvSpPr>
            <p:cNvPr id="1211" name="第一の道：「新たな次元」"/>
            <p:cNvSpPr txBox="1"/>
            <p:nvPr/>
          </p:nvSpPr>
          <p:spPr>
            <a:xfrm>
              <a:off x="215900" y="139700"/>
              <a:ext cx="2973197"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1800">
                  <a:latin typeface="+mj-lt"/>
                  <a:ea typeface="+mj-ea"/>
                  <a:cs typeface="+mj-cs"/>
                  <a:sym typeface="Helvetica Neue"/>
                </a:defRPr>
              </a:pPr>
              <a:r>
                <a:rPr i="1"/>
                <a:t>第一の道：</a:t>
              </a:r>
              <a:r>
                <a:rPr i="1">
                  <a:solidFill>
                    <a:schemeClr val="accent5"/>
                  </a:solidFill>
                </a:rPr>
                <a:t>「新たな次元」</a:t>
              </a:r>
            </a:p>
          </p:txBody>
        </p:sp>
        <p:pic>
          <p:nvPicPr>
            <p:cNvPr id="1210" name="第一の道：「新たな次元」 第一の道：「新たな次元」" descr="第一の道：「新たな次元」 第一の道：「新たな次元」"/>
            <p:cNvPicPr>
              <a:picLocks noChangeAspect="0"/>
            </p:cNvPicPr>
            <p:nvPr/>
          </p:nvPicPr>
          <p:blipFill>
            <a:blip r:embed="rId9">
              <a:extLst/>
            </a:blip>
            <a:stretch>
              <a:fillRect/>
            </a:stretch>
          </p:blipFill>
          <p:spPr>
            <a:xfrm>
              <a:off x="-1" y="-1"/>
              <a:ext cx="3404998" cy="914401"/>
            </a:xfrm>
            <a:prstGeom prst="rect">
              <a:avLst/>
            </a:prstGeom>
            <a:effectLst/>
          </p:spPr>
        </p:pic>
      </p:grpSp>
      <p:grpSp>
        <p:nvGrpSpPr>
          <p:cNvPr id="1215" name="第一の道：「新たな次元」"/>
          <p:cNvGrpSpPr/>
          <p:nvPr/>
        </p:nvGrpSpPr>
        <p:grpSpPr>
          <a:xfrm>
            <a:off x="9765727" y="6902088"/>
            <a:ext cx="3404998" cy="914401"/>
            <a:chOff x="0" y="0"/>
            <a:chExt cx="3404996" cy="914399"/>
          </a:xfrm>
        </p:grpSpPr>
        <p:sp>
          <p:nvSpPr>
            <p:cNvPr id="1214" name="第一の道：「新たな次元」"/>
            <p:cNvSpPr txBox="1"/>
            <p:nvPr/>
          </p:nvSpPr>
          <p:spPr>
            <a:xfrm>
              <a:off x="215900" y="139700"/>
              <a:ext cx="2973197"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1800">
                  <a:latin typeface="+mj-lt"/>
                  <a:ea typeface="+mj-ea"/>
                  <a:cs typeface="+mj-cs"/>
                  <a:sym typeface="Helvetica Neue"/>
                </a:defRPr>
              </a:pPr>
              <a:r>
                <a:rPr i="1"/>
                <a:t>第一の道：</a:t>
              </a:r>
              <a:r>
                <a:rPr i="1">
                  <a:solidFill>
                    <a:schemeClr val="accent5"/>
                  </a:solidFill>
                </a:rPr>
                <a:t>「新たな次元」</a:t>
              </a:r>
            </a:p>
          </p:txBody>
        </p:sp>
        <p:pic>
          <p:nvPicPr>
            <p:cNvPr id="1213" name="第一の道：「新たな次元」 第一の道：「新たな次元」" descr="第一の道：「新たな次元」 第一の道：「新たな次元」"/>
            <p:cNvPicPr>
              <a:picLocks noChangeAspect="0"/>
            </p:cNvPicPr>
            <p:nvPr/>
          </p:nvPicPr>
          <p:blipFill>
            <a:blip r:embed="rId9">
              <a:extLst/>
            </a:blip>
            <a:stretch>
              <a:fillRect/>
            </a:stretch>
          </p:blipFill>
          <p:spPr>
            <a:xfrm>
              <a:off x="-1" y="-1"/>
              <a:ext cx="3404998" cy="914401"/>
            </a:xfrm>
            <a:prstGeom prst="rect">
              <a:avLst/>
            </a:prstGeom>
            <a:effectLst/>
          </p:spPr>
        </p:pic>
      </p:grpSp>
      <p:grpSp>
        <p:nvGrpSpPr>
          <p:cNvPr id="1218" name="第一の道：「新たな次元」"/>
          <p:cNvGrpSpPr/>
          <p:nvPr/>
        </p:nvGrpSpPr>
        <p:grpSpPr>
          <a:xfrm>
            <a:off x="9765727" y="8112742"/>
            <a:ext cx="3404998" cy="914401"/>
            <a:chOff x="0" y="0"/>
            <a:chExt cx="3404996" cy="914399"/>
          </a:xfrm>
        </p:grpSpPr>
        <p:sp>
          <p:nvSpPr>
            <p:cNvPr id="1217" name="第一の道：「新たな次元」"/>
            <p:cNvSpPr txBox="1"/>
            <p:nvPr/>
          </p:nvSpPr>
          <p:spPr>
            <a:xfrm>
              <a:off x="215900" y="139700"/>
              <a:ext cx="2973197"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1800">
                  <a:latin typeface="+mj-lt"/>
                  <a:ea typeface="+mj-ea"/>
                  <a:cs typeface="+mj-cs"/>
                  <a:sym typeface="Helvetica Neue"/>
                </a:defRPr>
              </a:pPr>
              <a:r>
                <a:rPr i="1"/>
                <a:t>第一の道：</a:t>
              </a:r>
              <a:r>
                <a:rPr i="1">
                  <a:solidFill>
                    <a:schemeClr val="accent5"/>
                  </a:solidFill>
                </a:rPr>
                <a:t>「新たな次元」</a:t>
              </a:r>
            </a:p>
          </p:txBody>
        </p:sp>
        <p:pic>
          <p:nvPicPr>
            <p:cNvPr id="1216" name="第一の道：「新たな次元」 第一の道：「新たな次元」" descr="第一の道：「新たな次元」 第一の道：「新たな次元」"/>
            <p:cNvPicPr>
              <a:picLocks noChangeAspect="0"/>
            </p:cNvPicPr>
            <p:nvPr/>
          </p:nvPicPr>
          <p:blipFill>
            <a:blip r:embed="rId9">
              <a:extLst/>
            </a:blip>
            <a:stretch>
              <a:fillRect/>
            </a:stretch>
          </p:blipFill>
          <p:spPr>
            <a:xfrm>
              <a:off x="-1" y="-1"/>
              <a:ext cx="3404998" cy="914401"/>
            </a:xfrm>
            <a:prstGeom prst="rect">
              <a:avLst/>
            </a:prstGeom>
            <a:effectLst/>
          </p:spPr>
        </p:pic>
      </p:grpSp>
      <p:grpSp>
        <p:nvGrpSpPr>
          <p:cNvPr id="1221" name="第二の道：「より深い階層」"/>
          <p:cNvGrpSpPr/>
          <p:nvPr/>
        </p:nvGrpSpPr>
        <p:grpSpPr>
          <a:xfrm>
            <a:off x="9848818" y="4009512"/>
            <a:ext cx="3550966" cy="914401"/>
            <a:chOff x="0" y="0"/>
            <a:chExt cx="3550965" cy="914399"/>
          </a:xfrm>
        </p:grpSpPr>
        <p:sp>
          <p:nvSpPr>
            <p:cNvPr id="1220" name="第二の道：「より深い階層」"/>
            <p:cNvSpPr txBox="1"/>
            <p:nvPr/>
          </p:nvSpPr>
          <p:spPr>
            <a:xfrm>
              <a:off x="215900" y="139700"/>
              <a:ext cx="3119166"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sz="1800">
                  <a:latin typeface="+mj-lt"/>
                  <a:ea typeface="+mj-ea"/>
                  <a:cs typeface="+mj-cs"/>
                  <a:sym typeface="Helvetica Neue"/>
                </a:defRPr>
              </a:pPr>
              <a:r>
                <a:rPr i="1"/>
                <a:t>第二の道</a:t>
              </a:r>
              <a:r>
                <a:rPr b="0" i="1"/>
                <a:t>：</a:t>
              </a:r>
              <a:r>
                <a:rPr i="1">
                  <a:solidFill>
                    <a:schemeClr val="accent5"/>
                  </a:solidFill>
                </a:rPr>
                <a:t>「より深い階層」</a:t>
              </a:r>
            </a:p>
          </p:txBody>
        </p:sp>
        <p:pic>
          <p:nvPicPr>
            <p:cNvPr id="1219" name="第二の道：「より深い階層」 第二の道：「より深い階層」" descr="第二の道：「より深い階層」 第二の道：「より深い階層」"/>
            <p:cNvPicPr>
              <a:picLocks noChangeAspect="0"/>
            </p:cNvPicPr>
            <p:nvPr/>
          </p:nvPicPr>
          <p:blipFill>
            <a:blip r:embed="rId10">
              <a:extLst/>
            </a:blip>
            <a:stretch>
              <a:fillRect/>
            </a:stretch>
          </p:blipFill>
          <p:spPr>
            <a:xfrm>
              <a:off x="0" y="-1"/>
              <a:ext cx="3550966" cy="914401"/>
            </a:xfrm>
            <a:prstGeom prst="rect">
              <a:avLst/>
            </a:prstGeom>
            <a:effectLst/>
          </p:spPr>
        </p:pic>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25" name="ILCでの５つのノーベル賞のシナリオ"/>
          <p:cNvSpPr txBox="1"/>
          <p:nvPr/>
        </p:nvSpPr>
        <p:spPr>
          <a:xfrm>
            <a:off x="-51018" y="103350"/>
            <a:ext cx="13106836" cy="886098"/>
          </a:xfrm>
          <a:prstGeom prst="rect">
            <a:avLst/>
          </a:prstGeom>
          <a:solidFill>
            <a:srgbClr val="2E467F"/>
          </a:solidFill>
          <a:ln w="38100">
            <a:solidFill>
              <a:srgbClr val="FFFFFF"/>
            </a:solidFill>
          </a:ln>
          <a:extLst>
            <a:ext uri="{C572A759-6A51-4108-AA02-DFA0A04FC94B}">
              <ma14:wrappingTextBoxFlag xmlns:ma14="http://schemas.microsoft.com/office/mac/drawingml/2011/main" val="1"/>
            </a:ext>
          </a:extLst>
        </p:spPr>
        <p:txBody>
          <a:bodyPr lIns="45719" rIns="45719">
            <a:normAutofit fontScale="100000" lnSpcReduction="0"/>
          </a:bodyPr>
          <a:lstStyle/>
          <a:p>
            <a:pPr defTabSz="496569">
              <a:lnSpc>
                <a:spcPct val="90000"/>
              </a:lnSpc>
              <a:defRPr b="1" i="1" sz="4000">
                <a:solidFill>
                  <a:srgbClr val="FFFFFF"/>
                </a:solidFill>
                <a:latin typeface="+mj-lt"/>
                <a:ea typeface="+mj-ea"/>
                <a:cs typeface="+mj-cs"/>
                <a:sym typeface="Helvetica Neue"/>
              </a:defRPr>
            </a:pPr>
            <a:r>
              <a:t>250 GeV ILC </a:t>
            </a:r>
            <a:r>
              <a:t>の物理 </a:t>
            </a:r>
            <a:r>
              <a:t>-</a:t>
            </a:r>
            <a:r>
              <a:t>５つのノーベル賞級発見の例 </a:t>
            </a:r>
            <a:r>
              <a:t>- </a:t>
            </a:r>
          </a:p>
        </p:txBody>
      </p:sp>
      <p:sp>
        <p:nvSpPr>
          <p:cNvPr id="1226" name="正方形/長方形 4"/>
          <p:cNvSpPr txBox="1"/>
          <p:nvPr/>
        </p:nvSpPr>
        <p:spPr>
          <a:xfrm>
            <a:off x="193358" y="1415079"/>
            <a:ext cx="6502401" cy="1247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400"/>
              </a:spcBef>
              <a:buSzPct val="100000"/>
              <a:buChar char="✓"/>
              <a:defRPr sz="2800">
                <a:latin typeface="ヒラギノ角ゴ ProN W6"/>
                <a:ea typeface="ヒラギノ角ゴ ProN W6"/>
                <a:cs typeface="ヒラギノ角ゴ ProN W6"/>
                <a:sym typeface="ヒラギノ角ゴ ProN W6"/>
              </a:defRPr>
            </a:pPr>
            <a:r>
              <a:t>ヒッグスから</a:t>
            </a:r>
            <a:r>
              <a:rPr>
                <a:solidFill>
                  <a:srgbClr val="C00000"/>
                </a:solidFill>
              </a:rPr>
              <a:t>超対称性</a:t>
            </a: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超対称模型の特徴を示す</a:t>
            </a:r>
          </a:p>
        </p:txBody>
      </p:sp>
      <p:sp>
        <p:nvSpPr>
          <p:cNvPr id="1227" name="正方形/長方形 5"/>
          <p:cNvSpPr txBox="1"/>
          <p:nvPr/>
        </p:nvSpPr>
        <p:spPr>
          <a:xfrm>
            <a:off x="193358" y="2855804"/>
            <a:ext cx="6502401" cy="1247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80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複合ヒッグス</a:t>
            </a:r>
            <a:endParaRPr>
              <a:solidFill>
                <a:schemeClr val="accent5"/>
              </a:solidFill>
            </a:endParaRP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複合ヒッグス模型の特徴を示す</a:t>
            </a:r>
          </a:p>
        </p:txBody>
      </p:sp>
      <p:sp>
        <p:nvSpPr>
          <p:cNvPr id="1228" name="正方形/長方形 8"/>
          <p:cNvSpPr txBox="1"/>
          <p:nvPr/>
        </p:nvSpPr>
        <p:spPr>
          <a:xfrm>
            <a:off x="193358" y="7263183"/>
            <a:ext cx="6502401" cy="904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lgn="l">
              <a:spcBef>
                <a:spcPts val="5000"/>
              </a:spcBef>
              <a:buSzPct val="100000"/>
              <a:buChar char="✓"/>
              <a:defRPr sz="2800">
                <a:solidFill>
                  <a:srgbClr val="C00000"/>
                </a:solidFill>
                <a:latin typeface="ヒラギノ角ゴ ProN W6"/>
                <a:ea typeface="ヒラギノ角ゴ ProN W6"/>
                <a:cs typeface="ヒラギノ角ゴ ProN W6"/>
                <a:sym typeface="ヒラギノ角ゴ ProN W6"/>
              </a:defRPr>
            </a:lvl1pPr>
            <a:lvl2pPr marL="444500" algn="l">
              <a:spcBef>
                <a:spcPts val="400"/>
              </a:spcBef>
              <a:defRPr sz="1800">
                <a:latin typeface="ヒラギノ角ゴ ProN W6"/>
                <a:ea typeface="ヒラギノ角ゴ ProN W6"/>
                <a:cs typeface="ヒラギノ角ゴ ProN W6"/>
                <a:sym typeface="ヒラギノ角ゴ ProN W6"/>
              </a:defRPr>
            </a:lvl2pPr>
          </a:lstStyle>
          <a:p>
            <a:pPr>
              <a:defRPr>
                <a:solidFill>
                  <a:srgbClr val="000000"/>
                </a:solidFill>
              </a:defRPr>
            </a:pPr>
            <a:r>
              <a:rPr>
                <a:solidFill>
                  <a:srgbClr val="C00000"/>
                </a:solidFill>
              </a:rPr>
              <a:t>余剰次元</a:t>
            </a:r>
            <a:endParaRPr>
              <a:solidFill>
                <a:schemeClr val="accent5"/>
              </a:solidFill>
            </a:endParaRPr>
          </a:p>
          <a:p>
            <a:pPr lvl="1"/>
            <a:r>
              <a:t>物質粒子対生成の生成頻度のズレが余剰次元の存在を示す</a:t>
            </a:r>
          </a:p>
        </p:txBody>
      </p:sp>
      <p:sp>
        <p:nvSpPr>
          <p:cNvPr id="1229" name="正方形/長方形 11"/>
          <p:cNvSpPr txBox="1"/>
          <p:nvPr/>
        </p:nvSpPr>
        <p:spPr>
          <a:xfrm>
            <a:off x="193358" y="4364530"/>
            <a:ext cx="6502401"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44500" indent="-444500" algn="l">
              <a:buSzPct val="100000"/>
              <a:buChar char="✓"/>
              <a:defRPr sz="2800">
                <a:latin typeface="ヒラギノ角ゴ ProN W6"/>
                <a:ea typeface="ヒラギノ角ゴ ProN W6"/>
                <a:cs typeface="ヒラギノ角ゴ ProN W6"/>
                <a:sym typeface="ヒラギノ角ゴ ProN W6"/>
              </a:defRPr>
            </a:pPr>
            <a:r>
              <a:rPr>
                <a:solidFill>
                  <a:srgbClr val="C00000"/>
                </a:solidFill>
              </a:rPr>
              <a:t>暗黒物質</a:t>
            </a:r>
            <a:r>
              <a:t>の発見</a:t>
            </a:r>
            <a:endParaRPr sz="2400"/>
          </a:p>
          <a:p>
            <a:pPr marL="444500" algn="l">
              <a:buFont typeface="Wingdings"/>
              <a:defRPr sz="2800">
                <a:latin typeface="ヒラギノ角ゴ ProN W6"/>
                <a:ea typeface="ヒラギノ角ゴ ProN W6"/>
                <a:cs typeface="ヒラギノ角ゴ ProN W6"/>
                <a:sym typeface="ヒラギノ角ゴ ProN W6"/>
              </a:defRPr>
            </a:pPr>
            <a:r>
              <a:rPr sz="1800"/>
              <a:t>ヒッグスが暗黒物質に崩壊</a:t>
            </a:r>
            <a:br>
              <a:rPr sz="1800"/>
            </a:br>
            <a:r>
              <a:rPr sz="1800"/>
              <a:t>単一光子過程での暗黒物質生成</a:t>
            </a:r>
          </a:p>
        </p:txBody>
      </p:sp>
      <p:sp>
        <p:nvSpPr>
          <p:cNvPr id="1230" name="正方形/長方形 12"/>
          <p:cNvSpPr txBox="1"/>
          <p:nvPr/>
        </p:nvSpPr>
        <p:spPr>
          <a:xfrm>
            <a:off x="193358" y="5868592"/>
            <a:ext cx="6502401"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62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超対称性粒子</a:t>
            </a:r>
            <a:r>
              <a:t>の直接生成</a:t>
            </a:r>
          </a:p>
          <a:p>
            <a:pPr lvl="1" marL="444500" algn="l">
              <a:spcBef>
                <a:spcPts val="500"/>
              </a:spcBef>
              <a:defRPr sz="1800">
                <a:solidFill>
                  <a:srgbClr val="0433FF"/>
                </a:solidFill>
                <a:latin typeface="ヒラギノ角ゴ ProN W6"/>
                <a:ea typeface="ヒラギノ角ゴ ProN W6"/>
                <a:cs typeface="ヒラギノ角ゴ ProN W6"/>
                <a:sym typeface="ヒラギノ角ゴ ProN W6"/>
              </a:defRPr>
            </a:pPr>
            <a:r>
              <a:t>ヒグシーノ</a:t>
            </a:r>
            <a:r>
              <a:t>(</a:t>
            </a:r>
            <a:r>
              <a:t>ヒッグス粒子の超対称パートナー）</a:t>
            </a:r>
            <a:r>
              <a:rPr>
                <a:solidFill>
                  <a:srgbClr val="000000"/>
                </a:solidFill>
              </a:rPr>
              <a:t>が暗黒物質の場合、</a:t>
            </a:r>
            <a:r>
              <a:rPr>
                <a:solidFill>
                  <a:srgbClr val="000000"/>
                </a:solidFill>
              </a:rPr>
              <a:t>LHC</a:t>
            </a:r>
            <a:r>
              <a:rPr>
                <a:solidFill>
                  <a:srgbClr val="000000"/>
                </a:solidFill>
              </a:rPr>
              <a:t>の超対称性探索の死角に入りやすい</a:t>
            </a:r>
          </a:p>
        </p:txBody>
      </p:sp>
      <p:pic>
        <p:nvPicPr>
          <p:cNvPr id="1231" name="イメージ" descr="イメージ"/>
          <p:cNvPicPr>
            <a:picLocks noChangeAspect="1"/>
          </p:cNvPicPr>
          <p:nvPr/>
        </p:nvPicPr>
        <p:blipFill>
          <a:blip r:embed="rId3">
            <a:extLst/>
          </a:blip>
          <a:stretch>
            <a:fillRect/>
          </a:stretch>
        </p:blipFill>
        <p:spPr>
          <a:xfrm>
            <a:off x="5223524" y="4793760"/>
            <a:ext cx="1623062" cy="1322708"/>
          </a:xfrm>
          <a:prstGeom prst="rect">
            <a:avLst/>
          </a:prstGeom>
          <a:ln w="12700">
            <a:miter lim="400000"/>
          </a:ln>
        </p:spPr>
      </p:pic>
      <p:pic>
        <p:nvPicPr>
          <p:cNvPr id="1232" name="イメージ" descr="イメージ"/>
          <p:cNvPicPr>
            <a:picLocks noChangeAspect="1"/>
          </p:cNvPicPr>
          <p:nvPr/>
        </p:nvPicPr>
        <p:blipFill>
          <a:blip r:embed="rId4">
            <a:extLst/>
          </a:blip>
          <a:stretch>
            <a:fillRect/>
          </a:stretch>
        </p:blipFill>
        <p:spPr>
          <a:xfrm>
            <a:off x="7403855" y="4938622"/>
            <a:ext cx="1276059" cy="1032980"/>
          </a:xfrm>
          <a:prstGeom prst="rect">
            <a:avLst/>
          </a:prstGeom>
          <a:ln w="12700">
            <a:miter lim="400000"/>
          </a:ln>
        </p:spPr>
      </p:pic>
      <p:pic>
        <p:nvPicPr>
          <p:cNvPr id="1233" name="イメージ" descr="イメージ"/>
          <p:cNvPicPr>
            <a:picLocks noChangeAspect="1"/>
          </p:cNvPicPr>
          <p:nvPr/>
        </p:nvPicPr>
        <p:blipFill>
          <a:blip r:embed="rId5">
            <a:extLst/>
          </a:blip>
          <a:stretch>
            <a:fillRect/>
          </a:stretch>
        </p:blipFill>
        <p:spPr>
          <a:xfrm>
            <a:off x="7016638" y="5868592"/>
            <a:ext cx="1836425" cy="1541438"/>
          </a:xfrm>
          <a:prstGeom prst="rect">
            <a:avLst/>
          </a:prstGeom>
          <a:ln w="12700">
            <a:miter lim="400000"/>
          </a:ln>
        </p:spPr>
      </p:pic>
      <p:pic>
        <p:nvPicPr>
          <p:cNvPr id="1234" name="イメージ" descr="イメージ"/>
          <p:cNvPicPr>
            <a:picLocks noChangeAspect="1"/>
          </p:cNvPicPr>
          <p:nvPr/>
        </p:nvPicPr>
        <p:blipFill>
          <a:blip r:embed="rId6">
            <a:extLst/>
          </a:blip>
          <a:stretch>
            <a:fillRect/>
          </a:stretch>
        </p:blipFill>
        <p:spPr>
          <a:xfrm>
            <a:off x="7051323" y="7551604"/>
            <a:ext cx="1434553" cy="924198"/>
          </a:xfrm>
          <a:prstGeom prst="rect">
            <a:avLst/>
          </a:prstGeom>
          <a:ln w="12700">
            <a:miter lim="400000"/>
          </a:ln>
        </p:spPr>
      </p:pic>
      <p:sp>
        <p:nvSpPr>
          <p:cNvPr id="1235" name="仮想 Z’ 効果"/>
          <p:cNvSpPr txBox="1"/>
          <p:nvPr/>
        </p:nvSpPr>
        <p:spPr>
          <a:xfrm>
            <a:off x="7070818" y="7410029"/>
            <a:ext cx="1395563" cy="2744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357186">
              <a:defRPr b="1" i="1" sz="1200">
                <a:latin typeface="Arial"/>
                <a:ea typeface="Arial"/>
                <a:cs typeface="Arial"/>
                <a:sym typeface="Arial"/>
              </a:defRPr>
            </a:pPr>
            <a:r>
              <a:t>仮想 Z’ </a:t>
            </a:r>
            <a:r>
              <a:t>などの</a:t>
            </a:r>
            <a:r>
              <a:t>効果</a:t>
            </a:r>
          </a:p>
        </p:txBody>
      </p:sp>
      <p:sp>
        <p:nvSpPr>
          <p:cNvPr id="1236" name="右矢印 22"/>
          <p:cNvSpPr/>
          <p:nvPr/>
        </p:nvSpPr>
        <p:spPr>
          <a:xfrm>
            <a:off x="9242935" y="172746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37" name="テキスト ボックス 23"/>
          <p:cNvSpPr txBox="1"/>
          <p:nvPr/>
        </p:nvSpPr>
        <p:spPr>
          <a:xfrm>
            <a:off x="9765727" y="1777131"/>
            <a:ext cx="25527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大統一、超弦理論</a:t>
            </a:r>
          </a:p>
        </p:txBody>
      </p:sp>
      <p:sp>
        <p:nvSpPr>
          <p:cNvPr id="1238" name="右矢印 24"/>
          <p:cNvSpPr/>
          <p:nvPr/>
        </p:nvSpPr>
        <p:spPr>
          <a:xfrm>
            <a:off x="9242935" y="361118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39" name="右矢印 25"/>
          <p:cNvSpPr/>
          <p:nvPr/>
        </p:nvSpPr>
        <p:spPr>
          <a:xfrm>
            <a:off x="9241959" y="519522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40" name="右矢印 26"/>
          <p:cNvSpPr/>
          <p:nvPr/>
        </p:nvSpPr>
        <p:spPr>
          <a:xfrm>
            <a:off x="9241959" y="7636172"/>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41" name="右矢印 27"/>
          <p:cNvSpPr/>
          <p:nvPr/>
        </p:nvSpPr>
        <p:spPr>
          <a:xfrm>
            <a:off x="9241959" y="648183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42" name="テキスト ボックス 28"/>
          <p:cNvSpPr txBox="1"/>
          <p:nvPr/>
        </p:nvSpPr>
        <p:spPr>
          <a:xfrm>
            <a:off x="9741760" y="3617628"/>
            <a:ext cx="1333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新しい力</a:t>
            </a:r>
          </a:p>
        </p:txBody>
      </p:sp>
      <p:sp>
        <p:nvSpPr>
          <p:cNvPr id="1243" name="テキスト ボックス 29"/>
          <p:cNvSpPr txBox="1"/>
          <p:nvPr/>
        </p:nvSpPr>
        <p:spPr>
          <a:xfrm>
            <a:off x="9690501" y="4827424"/>
            <a:ext cx="22479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ヒラギノ角ゴ ProN W6"/>
                <a:ea typeface="ヒラギノ角ゴ ProN W6"/>
                <a:cs typeface="ヒラギノ角ゴ ProN W6"/>
                <a:sym typeface="ヒラギノ角ゴ ProN W6"/>
              </a:defRPr>
            </a:pPr>
            <a:r>
              <a:t>新しいタイプの</a:t>
            </a:r>
          </a:p>
          <a:p>
            <a:pPr>
              <a:defRPr sz="2400">
                <a:latin typeface="ヒラギノ角ゴ ProN W6"/>
                <a:ea typeface="ヒラギノ角ゴ ProN W6"/>
                <a:cs typeface="ヒラギノ角ゴ ProN W6"/>
                <a:sym typeface="ヒラギノ角ゴ ProN W6"/>
              </a:defRPr>
            </a:pPr>
            <a:r>
              <a:t>暗黒物質模型</a:t>
            </a:r>
          </a:p>
        </p:txBody>
      </p:sp>
      <p:sp>
        <p:nvSpPr>
          <p:cNvPr id="1244" name="テキスト ボックス 30"/>
          <p:cNvSpPr txBox="1"/>
          <p:nvPr/>
        </p:nvSpPr>
        <p:spPr>
          <a:xfrm>
            <a:off x="9863861" y="5715404"/>
            <a:ext cx="216027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ヒラギノ角ゴ ProN W6"/>
                <a:ea typeface="ヒラギノ角ゴ ProN W6"/>
                <a:cs typeface="ヒラギノ角ゴ ProN W6"/>
                <a:sym typeface="ヒラギノ角ゴ ProN W6"/>
              </a:defRPr>
            </a:lvl1pPr>
          </a:lstStyle>
          <a:p>
            <a:pPr/>
            <a:r>
              <a:t>ヒッグスポータル等</a:t>
            </a:r>
          </a:p>
        </p:txBody>
      </p:sp>
      <p:sp>
        <p:nvSpPr>
          <p:cNvPr id="1245" name="テキスト ボックス 31"/>
          <p:cNvSpPr txBox="1"/>
          <p:nvPr/>
        </p:nvSpPr>
        <p:spPr>
          <a:xfrm>
            <a:off x="9756003" y="6506159"/>
            <a:ext cx="25527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超対称模型の特定</a:t>
            </a:r>
          </a:p>
        </p:txBody>
      </p:sp>
      <p:sp>
        <p:nvSpPr>
          <p:cNvPr id="1246" name="テキスト ボックス 32"/>
          <p:cNvSpPr txBox="1"/>
          <p:nvPr/>
        </p:nvSpPr>
        <p:spPr>
          <a:xfrm>
            <a:off x="9707811" y="7665557"/>
            <a:ext cx="31531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重力とゲージ力の統一</a:t>
            </a:r>
          </a:p>
        </p:txBody>
      </p:sp>
      <p:sp>
        <p:nvSpPr>
          <p:cNvPr id="1247" name="スライド番号"/>
          <p:cNvSpPr txBox="1"/>
          <p:nvPr>
            <p:ph type="sldNum" sz="quarter" idx="2"/>
          </p:nvPr>
        </p:nvSpPr>
        <p:spPr>
          <a:xfrm>
            <a:off x="12666520" y="9323396"/>
            <a:ext cx="245518" cy="374370"/>
          </a:xfrm>
          <a:prstGeom prst="rect">
            <a:avLst/>
          </a:prstGeom>
          <a:extLst>
            <a:ext uri="{C572A759-6A51-4108-AA02-DFA0A04FC94B}">
              <ma14:wrappingTextBoxFlag xmlns:ma14="http://schemas.microsoft.com/office/mac/drawingml/2011/main" val="1"/>
            </a:ext>
          </a:extLst>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pic>
        <p:nvPicPr>
          <p:cNvPr id="1248" name="イメージ" descr="イメージ"/>
          <p:cNvPicPr>
            <a:picLocks noChangeAspect="1"/>
          </p:cNvPicPr>
          <p:nvPr/>
        </p:nvPicPr>
        <p:blipFill>
          <a:blip r:embed="rId7">
            <a:extLst/>
          </a:blip>
          <a:stretch>
            <a:fillRect/>
          </a:stretch>
        </p:blipFill>
        <p:spPr>
          <a:xfrm>
            <a:off x="6977446" y="1224153"/>
            <a:ext cx="2160271" cy="1846858"/>
          </a:xfrm>
          <a:prstGeom prst="rect">
            <a:avLst/>
          </a:prstGeom>
          <a:ln w="12700">
            <a:miter lim="400000"/>
          </a:ln>
        </p:spPr>
      </p:pic>
      <p:sp>
        <p:nvSpPr>
          <p:cNvPr id="1249" name="b と τ (ダウン型物質粒子)が上にずれる"/>
          <p:cNvSpPr txBox="1"/>
          <p:nvPr/>
        </p:nvSpPr>
        <p:spPr>
          <a:xfrm>
            <a:off x="7518865" y="2347088"/>
            <a:ext cx="1506837" cy="265454"/>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b と τ が上にずれる</a:t>
            </a:r>
          </a:p>
        </p:txBody>
      </p:sp>
      <p:pic>
        <p:nvPicPr>
          <p:cNvPr id="1250" name="イメージ" descr="イメージ"/>
          <p:cNvPicPr>
            <a:picLocks noChangeAspect="1"/>
          </p:cNvPicPr>
          <p:nvPr/>
        </p:nvPicPr>
        <p:blipFill>
          <a:blip r:embed="rId8">
            <a:extLst/>
          </a:blip>
          <a:stretch>
            <a:fillRect/>
          </a:stretch>
        </p:blipFill>
        <p:spPr>
          <a:xfrm>
            <a:off x="6977446" y="3121101"/>
            <a:ext cx="2160271" cy="1820403"/>
          </a:xfrm>
          <a:prstGeom prst="rect">
            <a:avLst/>
          </a:prstGeom>
          <a:ln w="12700">
            <a:miter lim="400000"/>
          </a:ln>
        </p:spPr>
      </p:pic>
      <p:sp>
        <p:nvSpPr>
          <p:cNvPr id="1251" name="全体に下にずれる"/>
          <p:cNvSpPr txBox="1"/>
          <p:nvPr/>
        </p:nvSpPr>
        <p:spPr>
          <a:xfrm>
            <a:off x="7545733" y="3744486"/>
            <a:ext cx="1506838" cy="231775"/>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全体に下にずれる</a:t>
            </a:r>
          </a:p>
        </p:txBody>
      </p:sp>
      <p:grpSp>
        <p:nvGrpSpPr>
          <p:cNvPr id="1254" name="第一の道：「新たな次元」"/>
          <p:cNvGrpSpPr/>
          <p:nvPr/>
        </p:nvGrpSpPr>
        <p:grpSpPr>
          <a:xfrm>
            <a:off x="9848807" y="2145067"/>
            <a:ext cx="3404998" cy="914401"/>
            <a:chOff x="0" y="0"/>
            <a:chExt cx="3404996" cy="914399"/>
          </a:xfrm>
        </p:grpSpPr>
        <p:sp>
          <p:nvSpPr>
            <p:cNvPr id="1253" name="第一の道：「新たな次元」"/>
            <p:cNvSpPr txBox="1"/>
            <p:nvPr/>
          </p:nvSpPr>
          <p:spPr>
            <a:xfrm>
              <a:off x="215900" y="139700"/>
              <a:ext cx="2973197"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1800">
                  <a:latin typeface="+mj-lt"/>
                  <a:ea typeface="+mj-ea"/>
                  <a:cs typeface="+mj-cs"/>
                  <a:sym typeface="Helvetica Neue"/>
                </a:defRPr>
              </a:pPr>
              <a:r>
                <a:rPr i="1"/>
                <a:t>第一の道：</a:t>
              </a:r>
              <a:r>
                <a:rPr i="1">
                  <a:solidFill>
                    <a:schemeClr val="accent5"/>
                  </a:solidFill>
                </a:rPr>
                <a:t>「新たな次元」</a:t>
              </a:r>
            </a:p>
          </p:txBody>
        </p:sp>
        <p:pic>
          <p:nvPicPr>
            <p:cNvPr id="1252" name="第一の道：「新たな次元」 第一の道：「新たな次元」" descr="第一の道：「新たな次元」 第一の道：「新たな次元」"/>
            <p:cNvPicPr>
              <a:picLocks noChangeAspect="0"/>
            </p:cNvPicPr>
            <p:nvPr/>
          </p:nvPicPr>
          <p:blipFill>
            <a:blip r:embed="rId9">
              <a:extLst/>
            </a:blip>
            <a:stretch>
              <a:fillRect/>
            </a:stretch>
          </p:blipFill>
          <p:spPr>
            <a:xfrm>
              <a:off x="-1" y="-1"/>
              <a:ext cx="3404998" cy="914401"/>
            </a:xfrm>
            <a:prstGeom prst="rect">
              <a:avLst/>
            </a:prstGeom>
            <a:effectLst/>
          </p:spPr>
        </p:pic>
      </p:grpSp>
      <p:grpSp>
        <p:nvGrpSpPr>
          <p:cNvPr id="1257" name="第一の道：「新たな次元」"/>
          <p:cNvGrpSpPr/>
          <p:nvPr/>
        </p:nvGrpSpPr>
        <p:grpSpPr>
          <a:xfrm>
            <a:off x="9765727" y="6902088"/>
            <a:ext cx="3404998" cy="914401"/>
            <a:chOff x="0" y="0"/>
            <a:chExt cx="3404996" cy="914399"/>
          </a:xfrm>
        </p:grpSpPr>
        <p:sp>
          <p:nvSpPr>
            <p:cNvPr id="1256" name="第一の道：「新たな次元」"/>
            <p:cNvSpPr txBox="1"/>
            <p:nvPr/>
          </p:nvSpPr>
          <p:spPr>
            <a:xfrm>
              <a:off x="215900" y="139700"/>
              <a:ext cx="2973197"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1800">
                  <a:latin typeface="+mj-lt"/>
                  <a:ea typeface="+mj-ea"/>
                  <a:cs typeface="+mj-cs"/>
                  <a:sym typeface="Helvetica Neue"/>
                </a:defRPr>
              </a:pPr>
              <a:r>
                <a:rPr i="1"/>
                <a:t>第一の道：</a:t>
              </a:r>
              <a:r>
                <a:rPr i="1">
                  <a:solidFill>
                    <a:schemeClr val="accent5"/>
                  </a:solidFill>
                </a:rPr>
                <a:t>「新たな次元」</a:t>
              </a:r>
            </a:p>
          </p:txBody>
        </p:sp>
        <p:pic>
          <p:nvPicPr>
            <p:cNvPr id="1255" name="第一の道：「新たな次元」 第一の道：「新たな次元」" descr="第一の道：「新たな次元」 第一の道：「新たな次元」"/>
            <p:cNvPicPr>
              <a:picLocks noChangeAspect="0"/>
            </p:cNvPicPr>
            <p:nvPr/>
          </p:nvPicPr>
          <p:blipFill>
            <a:blip r:embed="rId9">
              <a:extLst/>
            </a:blip>
            <a:stretch>
              <a:fillRect/>
            </a:stretch>
          </p:blipFill>
          <p:spPr>
            <a:xfrm>
              <a:off x="-1" y="-1"/>
              <a:ext cx="3404998" cy="914401"/>
            </a:xfrm>
            <a:prstGeom prst="rect">
              <a:avLst/>
            </a:prstGeom>
            <a:effectLst/>
          </p:spPr>
        </p:pic>
      </p:grpSp>
      <p:grpSp>
        <p:nvGrpSpPr>
          <p:cNvPr id="1260" name="第一の道：「新たな次元」"/>
          <p:cNvGrpSpPr/>
          <p:nvPr/>
        </p:nvGrpSpPr>
        <p:grpSpPr>
          <a:xfrm>
            <a:off x="9765727" y="8112742"/>
            <a:ext cx="3404998" cy="914401"/>
            <a:chOff x="0" y="0"/>
            <a:chExt cx="3404996" cy="914399"/>
          </a:xfrm>
        </p:grpSpPr>
        <p:sp>
          <p:nvSpPr>
            <p:cNvPr id="1259" name="第一の道：「新たな次元」"/>
            <p:cNvSpPr txBox="1"/>
            <p:nvPr/>
          </p:nvSpPr>
          <p:spPr>
            <a:xfrm>
              <a:off x="215900" y="139700"/>
              <a:ext cx="2973197"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1800">
                  <a:latin typeface="+mj-lt"/>
                  <a:ea typeface="+mj-ea"/>
                  <a:cs typeface="+mj-cs"/>
                  <a:sym typeface="Helvetica Neue"/>
                </a:defRPr>
              </a:pPr>
              <a:r>
                <a:rPr i="1"/>
                <a:t>第一の道：</a:t>
              </a:r>
              <a:r>
                <a:rPr i="1">
                  <a:solidFill>
                    <a:schemeClr val="accent5"/>
                  </a:solidFill>
                </a:rPr>
                <a:t>「新たな次元」</a:t>
              </a:r>
            </a:p>
          </p:txBody>
        </p:sp>
        <p:pic>
          <p:nvPicPr>
            <p:cNvPr id="1258" name="第一の道：「新たな次元」 第一の道：「新たな次元」" descr="第一の道：「新たな次元」 第一の道：「新たな次元」"/>
            <p:cNvPicPr>
              <a:picLocks noChangeAspect="0"/>
            </p:cNvPicPr>
            <p:nvPr/>
          </p:nvPicPr>
          <p:blipFill>
            <a:blip r:embed="rId9">
              <a:extLst/>
            </a:blip>
            <a:stretch>
              <a:fillRect/>
            </a:stretch>
          </p:blipFill>
          <p:spPr>
            <a:xfrm>
              <a:off x="-1" y="-1"/>
              <a:ext cx="3404998" cy="914401"/>
            </a:xfrm>
            <a:prstGeom prst="rect">
              <a:avLst/>
            </a:prstGeom>
            <a:effectLst/>
          </p:spPr>
        </p:pic>
      </p:grpSp>
      <p:grpSp>
        <p:nvGrpSpPr>
          <p:cNvPr id="1263" name="第二の道：「より深い階層」"/>
          <p:cNvGrpSpPr/>
          <p:nvPr/>
        </p:nvGrpSpPr>
        <p:grpSpPr>
          <a:xfrm>
            <a:off x="9848818" y="4009512"/>
            <a:ext cx="3550966" cy="914401"/>
            <a:chOff x="0" y="0"/>
            <a:chExt cx="3550965" cy="914399"/>
          </a:xfrm>
        </p:grpSpPr>
        <p:sp>
          <p:nvSpPr>
            <p:cNvPr id="1262" name="第二の道：「より深い階層」"/>
            <p:cNvSpPr txBox="1"/>
            <p:nvPr/>
          </p:nvSpPr>
          <p:spPr>
            <a:xfrm>
              <a:off x="215900" y="139700"/>
              <a:ext cx="3119166" cy="355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sz="1800">
                  <a:latin typeface="+mj-lt"/>
                  <a:ea typeface="+mj-ea"/>
                  <a:cs typeface="+mj-cs"/>
                  <a:sym typeface="Helvetica Neue"/>
                </a:defRPr>
              </a:pPr>
              <a:r>
                <a:rPr i="1"/>
                <a:t>第二の道</a:t>
              </a:r>
              <a:r>
                <a:rPr b="0" i="1"/>
                <a:t>：</a:t>
              </a:r>
              <a:r>
                <a:rPr i="1">
                  <a:solidFill>
                    <a:schemeClr val="accent5"/>
                  </a:solidFill>
                </a:rPr>
                <a:t>「より深い階層」</a:t>
              </a:r>
            </a:p>
          </p:txBody>
        </p:sp>
        <p:pic>
          <p:nvPicPr>
            <p:cNvPr id="1261" name="第二の道：「より深い階層」 第二の道：「より深い階層」" descr="第二の道：「より深い階層」 第二の道：「より深い階層」"/>
            <p:cNvPicPr>
              <a:picLocks noChangeAspect="0"/>
            </p:cNvPicPr>
            <p:nvPr/>
          </p:nvPicPr>
          <p:blipFill>
            <a:blip r:embed="rId10">
              <a:extLst/>
            </a:blip>
            <a:stretch>
              <a:fillRect/>
            </a:stretch>
          </p:blipFill>
          <p:spPr>
            <a:xfrm>
              <a:off x="0" y="-1"/>
              <a:ext cx="3550966" cy="914401"/>
            </a:xfrm>
            <a:prstGeom prst="rect">
              <a:avLst/>
            </a:prstGeom>
            <a:effectLst/>
          </p:spPr>
        </p:pic>
      </p:grpSp>
      <p:sp>
        <p:nvSpPr>
          <p:cNvPr id="1264" name="四角形"/>
          <p:cNvSpPr/>
          <p:nvPr/>
        </p:nvSpPr>
        <p:spPr>
          <a:xfrm>
            <a:off x="171065" y="1155947"/>
            <a:ext cx="12662670" cy="4565196"/>
          </a:xfrm>
          <a:prstGeom prst="rect">
            <a:avLst/>
          </a:prstGeom>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grpSp>
        <p:nvGrpSpPr>
          <p:cNvPr id="1267" name="正方形/長方形 33"/>
          <p:cNvGrpSpPr/>
          <p:nvPr/>
        </p:nvGrpSpPr>
        <p:grpSpPr>
          <a:xfrm>
            <a:off x="299678" y="8376946"/>
            <a:ext cx="12242355" cy="1513840"/>
            <a:chOff x="0" y="0"/>
            <a:chExt cx="12242354" cy="1513839"/>
          </a:xfrm>
        </p:grpSpPr>
        <p:sp>
          <p:nvSpPr>
            <p:cNvPr id="1266" name="正方形/長方形 33"/>
            <p:cNvSpPr/>
            <p:nvPr/>
          </p:nvSpPr>
          <p:spPr>
            <a:xfrm>
              <a:off x="215900" y="139700"/>
              <a:ext cx="11810555" cy="9550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2900">
                  <a:solidFill>
                    <a:srgbClr val="C00000"/>
                  </a:solidFill>
                  <a:latin typeface="ヒラギノ角ゴ ProN W6"/>
                  <a:ea typeface="ヒラギノ角ゴ ProN W6"/>
                  <a:cs typeface="ヒラギノ角ゴ ProN W6"/>
                  <a:sym typeface="ヒラギノ角ゴ ProN W6"/>
                </a:defRPr>
              </a:pPr>
              <a:r>
                <a:t>どの場合も、</a:t>
              </a:r>
              <a:r>
                <a:t>道が決まり、</a:t>
              </a:r>
              <a:r>
                <a:t>新物理と宇宙初期のシナリオに大きく影響</a:t>
              </a:r>
            </a:p>
            <a:p>
              <a:pPr>
                <a:defRPr sz="2200">
                  <a:solidFill>
                    <a:srgbClr val="0433FF"/>
                  </a:solidFill>
                  <a:latin typeface="ヒラギノ角ゴ ProN W6"/>
                  <a:ea typeface="ヒラギノ角ゴ ProN W6"/>
                  <a:cs typeface="ヒラギノ角ゴ ProN W6"/>
                  <a:sym typeface="ヒラギノ角ゴ ProN W6"/>
                </a:defRPr>
              </a:pPr>
              <a:r>
                <a:t>インフレーション、バリオン数生成、ニュートリノ質量生成、暗黒物質の正体 …</a:t>
              </a:r>
            </a:p>
          </p:txBody>
        </p:sp>
        <p:pic>
          <p:nvPicPr>
            <p:cNvPr id="1265" name="正方形/長方形 33" descr="正方形/長方形 33"/>
            <p:cNvPicPr>
              <a:picLocks noChangeAspect="0"/>
            </p:cNvPicPr>
            <p:nvPr/>
          </p:nvPicPr>
          <p:blipFill>
            <a:blip r:embed="rId11">
              <a:extLst/>
            </a:blip>
            <a:stretch>
              <a:fillRect/>
            </a:stretch>
          </p:blipFill>
          <p:spPr>
            <a:xfrm>
              <a:off x="0" y="0"/>
              <a:ext cx="12242355" cy="1513840"/>
            </a:xfrm>
            <a:prstGeom prst="rect">
              <a:avLst/>
            </a:prstGeom>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71" name="ILCでの５つのノーベル賞のシナリオ"/>
          <p:cNvSpPr txBox="1"/>
          <p:nvPr/>
        </p:nvSpPr>
        <p:spPr>
          <a:xfrm>
            <a:off x="-51018" y="103350"/>
            <a:ext cx="13106836" cy="886098"/>
          </a:xfrm>
          <a:prstGeom prst="rect">
            <a:avLst/>
          </a:prstGeom>
          <a:solidFill>
            <a:srgbClr val="2E467F"/>
          </a:solidFill>
          <a:ln w="38100">
            <a:solidFill>
              <a:srgbClr val="FFFFFF"/>
            </a:solidFill>
          </a:ln>
          <a:extLst>
            <a:ext uri="{C572A759-6A51-4108-AA02-DFA0A04FC94B}">
              <ma14:wrappingTextBoxFlag xmlns:ma14="http://schemas.microsoft.com/office/mac/drawingml/2011/main" val="1"/>
            </a:ext>
          </a:extLst>
        </p:spPr>
        <p:txBody>
          <a:bodyPr lIns="45719" rIns="45719">
            <a:normAutofit fontScale="100000" lnSpcReduction="0"/>
          </a:bodyPr>
          <a:lstStyle/>
          <a:p>
            <a:pPr defTabSz="496569">
              <a:lnSpc>
                <a:spcPct val="90000"/>
              </a:lnSpc>
              <a:defRPr b="1" i="1" sz="4000">
                <a:solidFill>
                  <a:srgbClr val="FFFFFF"/>
                </a:solidFill>
                <a:latin typeface="+mj-lt"/>
                <a:ea typeface="+mj-ea"/>
                <a:cs typeface="+mj-cs"/>
                <a:sym typeface="Helvetica Neue"/>
              </a:defRPr>
            </a:pPr>
            <a:r>
              <a:t>250 GeV ILC </a:t>
            </a:r>
            <a:r>
              <a:t>の物理 </a:t>
            </a:r>
            <a:r>
              <a:t>-</a:t>
            </a:r>
            <a:r>
              <a:t>５つのノーベル賞級発見の例 </a:t>
            </a:r>
            <a:r>
              <a:t>- </a:t>
            </a:r>
          </a:p>
        </p:txBody>
      </p:sp>
      <p:sp>
        <p:nvSpPr>
          <p:cNvPr id="1272" name="正方形/長方形 4"/>
          <p:cNvSpPr txBox="1"/>
          <p:nvPr/>
        </p:nvSpPr>
        <p:spPr>
          <a:xfrm>
            <a:off x="193358" y="1415079"/>
            <a:ext cx="6502401" cy="1247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400"/>
              </a:spcBef>
              <a:buSzPct val="100000"/>
              <a:buChar char="✓"/>
              <a:defRPr sz="2800">
                <a:latin typeface="ヒラギノ角ゴ ProN W6"/>
                <a:ea typeface="ヒラギノ角ゴ ProN W6"/>
                <a:cs typeface="ヒラギノ角ゴ ProN W6"/>
                <a:sym typeface="ヒラギノ角ゴ ProN W6"/>
              </a:defRPr>
            </a:pPr>
            <a:r>
              <a:t>ヒッグスから</a:t>
            </a:r>
            <a:r>
              <a:rPr>
                <a:solidFill>
                  <a:srgbClr val="C00000"/>
                </a:solidFill>
              </a:rPr>
              <a:t>超対称性</a:t>
            </a: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超対称模型の特徴を示す</a:t>
            </a:r>
          </a:p>
        </p:txBody>
      </p:sp>
      <p:sp>
        <p:nvSpPr>
          <p:cNvPr id="1273" name="正方形/長方形 5"/>
          <p:cNvSpPr txBox="1"/>
          <p:nvPr/>
        </p:nvSpPr>
        <p:spPr>
          <a:xfrm>
            <a:off x="193358" y="2855804"/>
            <a:ext cx="6502401" cy="1247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80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複合ヒッグス</a:t>
            </a:r>
            <a:endParaRPr>
              <a:solidFill>
                <a:schemeClr val="accent5"/>
              </a:solidFill>
            </a:endParaRP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複合ヒッグス模型の特徴を示す</a:t>
            </a:r>
          </a:p>
        </p:txBody>
      </p:sp>
      <p:sp>
        <p:nvSpPr>
          <p:cNvPr id="1274" name="正方形/長方形 8"/>
          <p:cNvSpPr txBox="1"/>
          <p:nvPr/>
        </p:nvSpPr>
        <p:spPr>
          <a:xfrm>
            <a:off x="193358" y="7263183"/>
            <a:ext cx="6502401" cy="904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lgn="l">
              <a:spcBef>
                <a:spcPts val="5000"/>
              </a:spcBef>
              <a:buSzPct val="100000"/>
              <a:buChar char="✓"/>
              <a:defRPr sz="2800">
                <a:solidFill>
                  <a:srgbClr val="C00000"/>
                </a:solidFill>
                <a:latin typeface="ヒラギノ角ゴ ProN W6"/>
                <a:ea typeface="ヒラギノ角ゴ ProN W6"/>
                <a:cs typeface="ヒラギノ角ゴ ProN W6"/>
                <a:sym typeface="ヒラギノ角ゴ ProN W6"/>
              </a:defRPr>
            </a:lvl1pPr>
            <a:lvl2pPr marL="444500" algn="l">
              <a:spcBef>
                <a:spcPts val="400"/>
              </a:spcBef>
              <a:defRPr sz="1800">
                <a:latin typeface="ヒラギノ角ゴ ProN W6"/>
                <a:ea typeface="ヒラギノ角ゴ ProN W6"/>
                <a:cs typeface="ヒラギノ角ゴ ProN W6"/>
                <a:sym typeface="ヒラギノ角ゴ ProN W6"/>
              </a:defRPr>
            </a:lvl2pPr>
          </a:lstStyle>
          <a:p>
            <a:pPr>
              <a:defRPr>
                <a:solidFill>
                  <a:srgbClr val="000000"/>
                </a:solidFill>
              </a:defRPr>
            </a:pPr>
            <a:r>
              <a:rPr>
                <a:solidFill>
                  <a:srgbClr val="C00000"/>
                </a:solidFill>
              </a:rPr>
              <a:t>余剰次元</a:t>
            </a:r>
            <a:endParaRPr>
              <a:solidFill>
                <a:schemeClr val="accent5"/>
              </a:solidFill>
            </a:endParaRPr>
          </a:p>
          <a:p>
            <a:pPr lvl="1"/>
            <a:r>
              <a:t>物質粒子対生成の生成頻度のズレが余剰次元の存在を示す</a:t>
            </a:r>
          </a:p>
        </p:txBody>
      </p:sp>
      <p:sp>
        <p:nvSpPr>
          <p:cNvPr id="1275" name="正方形/長方形 11"/>
          <p:cNvSpPr txBox="1"/>
          <p:nvPr/>
        </p:nvSpPr>
        <p:spPr>
          <a:xfrm>
            <a:off x="193358" y="4364530"/>
            <a:ext cx="6502401"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44500" indent="-444500" algn="l">
              <a:buSzPct val="100000"/>
              <a:buChar char="✓"/>
              <a:defRPr sz="2800">
                <a:latin typeface="ヒラギノ角ゴ ProN W6"/>
                <a:ea typeface="ヒラギノ角ゴ ProN W6"/>
                <a:cs typeface="ヒラギノ角ゴ ProN W6"/>
                <a:sym typeface="ヒラギノ角ゴ ProN W6"/>
              </a:defRPr>
            </a:pPr>
            <a:r>
              <a:rPr>
                <a:solidFill>
                  <a:srgbClr val="C00000"/>
                </a:solidFill>
              </a:rPr>
              <a:t>暗黒物質</a:t>
            </a:r>
            <a:r>
              <a:t>の発見</a:t>
            </a:r>
            <a:endParaRPr sz="2400"/>
          </a:p>
          <a:p>
            <a:pPr marL="444500" algn="l">
              <a:buFont typeface="Wingdings"/>
              <a:defRPr sz="2800">
                <a:latin typeface="ヒラギノ角ゴ ProN W6"/>
                <a:ea typeface="ヒラギノ角ゴ ProN W6"/>
                <a:cs typeface="ヒラギノ角ゴ ProN W6"/>
                <a:sym typeface="ヒラギノ角ゴ ProN W6"/>
              </a:defRPr>
            </a:pPr>
            <a:r>
              <a:rPr sz="1800"/>
              <a:t>ヒッグスが暗黒物質に崩壊</a:t>
            </a:r>
            <a:br>
              <a:rPr sz="1800"/>
            </a:br>
            <a:r>
              <a:rPr sz="1800"/>
              <a:t>単一光子過程での暗黒物質生成</a:t>
            </a:r>
          </a:p>
        </p:txBody>
      </p:sp>
      <p:sp>
        <p:nvSpPr>
          <p:cNvPr id="1276" name="正方形/長方形 12"/>
          <p:cNvSpPr txBox="1"/>
          <p:nvPr/>
        </p:nvSpPr>
        <p:spPr>
          <a:xfrm>
            <a:off x="193358" y="5868592"/>
            <a:ext cx="6502401"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62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超対称性粒子</a:t>
            </a:r>
            <a:r>
              <a:t>の直接生成</a:t>
            </a:r>
          </a:p>
          <a:p>
            <a:pPr lvl="1" marL="444500" algn="l">
              <a:spcBef>
                <a:spcPts val="500"/>
              </a:spcBef>
              <a:defRPr sz="1800">
                <a:solidFill>
                  <a:srgbClr val="0433FF"/>
                </a:solidFill>
                <a:latin typeface="ヒラギノ角ゴ ProN W6"/>
                <a:ea typeface="ヒラギノ角ゴ ProN W6"/>
                <a:cs typeface="ヒラギノ角ゴ ProN W6"/>
                <a:sym typeface="ヒラギノ角ゴ ProN W6"/>
              </a:defRPr>
            </a:pPr>
            <a:r>
              <a:t>ヒグシーノ</a:t>
            </a:r>
            <a:r>
              <a:t>(</a:t>
            </a:r>
            <a:r>
              <a:t>ヒッグス粒子の超対称パートナー）</a:t>
            </a:r>
            <a:r>
              <a:rPr>
                <a:solidFill>
                  <a:srgbClr val="000000"/>
                </a:solidFill>
              </a:rPr>
              <a:t>が暗黒物質の場合、</a:t>
            </a:r>
            <a:r>
              <a:rPr>
                <a:solidFill>
                  <a:srgbClr val="000000"/>
                </a:solidFill>
              </a:rPr>
              <a:t>LHC</a:t>
            </a:r>
            <a:r>
              <a:rPr>
                <a:solidFill>
                  <a:srgbClr val="000000"/>
                </a:solidFill>
              </a:rPr>
              <a:t>の超対称性探索の死角に入りやすい</a:t>
            </a:r>
          </a:p>
        </p:txBody>
      </p:sp>
      <p:pic>
        <p:nvPicPr>
          <p:cNvPr id="1277" name="イメージ" descr="イメージ"/>
          <p:cNvPicPr>
            <a:picLocks noChangeAspect="1"/>
          </p:cNvPicPr>
          <p:nvPr/>
        </p:nvPicPr>
        <p:blipFill>
          <a:blip r:embed="rId3">
            <a:extLst/>
          </a:blip>
          <a:stretch>
            <a:fillRect/>
          </a:stretch>
        </p:blipFill>
        <p:spPr>
          <a:xfrm>
            <a:off x="5223524" y="4793760"/>
            <a:ext cx="1623062" cy="1322708"/>
          </a:xfrm>
          <a:prstGeom prst="rect">
            <a:avLst/>
          </a:prstGeom>
          <a:ln w="12700">
            <a:miter lim="400000"/>
          </a:ln>
        </p:spPr>
      </p:pic>
      <p:pic>
        <p:nvPicPr>
          <p:cNvPr id="1278" name="イメージ" descr="イメージ"/>
          <p:cNvPicPr>
            <a:picLocks noChangeAspect="1"/>
          </p:cNvPicPr>
          <p:nvPr/>
        </p:nvPicPr>
        <p:blipFill>
          <a:blip r:embed="rId4">
            <a:extLst/>
          </a:blip>
          <a:stretch>
            <a:fillRect/>
          </a:stretch>
        </p:blipFill>
        <p:spPr>
          <a:xfrm>
            <a:off x="7403855" y="4938622"/>
            <a:ext cx="1276059" cy="1032980"/>
          </a:xfrm>
          <a:prstGeom prst="rect">
            <a:avLst/>
          </a:prstGeom>
          <a:ln w="12700">
            <a:miter lim="400000"/>
          </a:ln>
        </p:spPr>
      </p:pic>
      <p:pic>
        <p:nvPicPr>
          <p:cNvPr id="1279" name="イメージ" descr="イメージ"/>
          <p:cNvPicPr>
            <a:picLocks noChangeAspect="1"/>
          </p:cNvPicPr>
          <p:nvPr/>
        </p:nvPicPr>
        <p:blipFill>
          <a:blip r:embed="rId5">
            <a:extLst/>
          </a:blip>
          <a:stretch>
            <a:fillRect/>
          </a:stretch>
        </p:blipFill>
        <p:spPr>
          <a:xfrm>
            <a:off x="7016638" y="5868592"/>
            <a:ext cx="1836425" cy="1541438"/>
          </a:xfrm>
          <a:prstGeom prst="rect">
            <a:avLst/>
          </a:prstGeom>
          <a:ln w="12700">
            <a:miter lim="400000"/>
          </a:ln>
        </p:spPr>
      </p:pic>
      <p:pic>
        <p:nvPicPr>
          <p:cNvPr id="1280" name="イメージ" descr="イメージ"/>
          <p:cNvPicPr>
            <a:picLocks noChangeAspect="1"/>
          </p:cNvPicPr>
          <p:nvPr/>
        </p:nvPicPr>
        <p:blipFill>
          <a:blip r:embed="rId6">
            <a:extLst/>
          </a:blip>
          <a:stretch>
            <a:fillRect/>
          </a:stretch>
        </p:blipFill>
        <p:spPr>
          <a:xfrm>
            <a:off x="7051323" y="7551604"/>
            <a:ext cx="1434553" cy="924198"/>
          </a:xfrm>
          <a:prstGeom prst="rect">
            <a:avLst/>
          </a:prstGeom>
          <a:ln w="12700">
            <a:miter lim="400000"/>
          </a:ln>
        </p:spPr>
      </p:pic>
      <p:sp>
        <p:nvSpPr>
          <p:cNvPr id="1281" name="仮想 Z’ 効果"/>
          <p:cNvSpPr txBox="1"/>
          <p:nvPr/>
        </p:nvSpPr>
        <p:spPr>
          <a:xfrm>
            <a:off x="7070818" y="7410029"/>
            <a:ext cx="1395563" cy="2744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357186">
              <a:defRPr b="1" i="1" sz="1200">
                <a:latin typeface="Arial"/>
                <a:ea typeface="Arial"/>
                <a:cs typeface="Arial"/>
                <a:sym typeface="Arial"/>
              </a:defRPr>
            </a:pPr>
            <a:r>
              <a:t>仮想 Z’ </a:t>
            </a:r>
            <a:r>
              <a:t>などの</a:t>
            </a:r>
            <a:r>
              <a:t>効果</a:t>
            </a:r>
          </a:p>
        </p:txBody>
      </p:sp>
      <p:sp>
        <p:nvSpPr>
          <p:cNvPr id="1282" name="右矢印 22"/>
          <p:cNvSpPr/>
          <p:nvPr/>
        </p:nvSpPr>
        <p:spPr>
          <a:xfrm>
            <a:off x="9242935" y="172746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83" name="テキスト ボックス 23"/>
          <p:cNvSpPr txBox="1"/>
          <p:nvPr/>
        </p:nvSpPr>
        <p:spPr>
          <a:xfrm>
            <a:off x="9765727" y="1777131"/>
            <a:ext cx="25527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大統一、超弦理論</a:t>
            </a:r>
          </a:p>
        </p:txBody>
      </p:sp>
      <p:sp>
        <p:nvSpPr>
          <p:cNvPr id="1284" name="右矢印 24"/>
          <p:cNvSpPr/>
          <p:nvPr/>
        </p:nvSpPr>
        <p:spPr>
          <a:xfrm>
            <a:off x="9242935" y="361118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85" name="右矢印 25"/>
          <p:cNvSpPr/>
          <p:nvPr/>
        </p:nvSpPr>
        <p:spPr>
          <a:xfrm>
            <a:off x="9241959" y="519522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86" name="右矢印 26"/>
          <p:cNvSpPr/>
          <p:nvPr/>
        </p:nvSpPr>
        <p:spPr>
          <a:xfrm>
            <a:off x="9241959" y="7636172"/>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87" name="右矢印 27"/>
          <p:cNvSpPr/>
          <p:nvPr/>
        </p:nvSpPr>
        <p:spPr>
          <a:xfrm>
            <a:off x="9241959" y="648183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1288" name="テキスト ボックス 28"/>
          <p:cNvSpPr txBox="1"/>
          <p:nvPr/>
        </p:nvSpPr>
        <p:spPr>
          <a:xfrm>
            <a:off x="9741760" y="3617628"/>
            <a:ext cx="1333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新しい力</a:t>
            </a:r>
          </a:p>
        </p:txBody>
      </p:sp>
      <p:sp>
        <p:nvSpPr>
          <p:cNvPr id="1289" name="テキスト ボックス 29"/>
          <p:cNvSpPr txBox="1"/>
          <p:nvPr/>
        </p:nvSpPr>
        <p:spPr>
          <a:xfrm>
            <a:off x="9690501" y="4827424"/>
            <a:ext cx="22479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ヒラギノ角ゴ ProN W6"/>
                <a:ea typeface="ヒラギノ角ゴ ProN W6"/>
                <a:cs typeface="ヒラギノ角ゴ ProN W6"/>
                <a:sym typeface="ヒラギノ角ゴ ProN W6"/>
              </a:defRPr>
            </a:pPr>
            <a:r>
              <a:t>新しいタイプの</a:t>
            </a:r>
          </a:p>
          <a:p>
            <a:pPr>
              <a:defRPr sz="2400">
                <a:latin typeface="ヒラギノ角ゴ ProN W6"/>
                <a:ea typeface="ヒラギノ角ゴ ProN W6"/>
                <a:cs typeface="ヒラギノ角ゴ ProN W6"/>
                <a:sym typeface="ヒラギノ角ゴ ProN W6"/>
              </a:defRPr>
            </a:pPr>
            <a:r>
              <a:t>暗黒物質模型</a:t>
            </a:r>
          </a:p>
        </p:txBody>
      </p:sp>
      <p:sp>
        <p:nvSpPr>
          <p:cNvPr id="1290" name="テキスト ボックス 30"/>
          <p:cNvSpPr txBox="1"/>
          <p:nvPr/>
        </p:nvSpPr>
        <p:spPr>
          <a:xfrm>
            <a:off x="9863861" y="5715404"/>
            <a:ext cx="216027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ヒラギノ角ゴ ProN W6"/>
                <a:ea typeface="ヒラギノ角ゴ ProN W6"/>
                <a:cs typeface="ヒラギノ角ゴ ProN W6"/>
                <a:sym typeface="ヒラギノ角ゴ ProN W6"/>
              </a:defRPr>
            </a:lvl1pPr>
          </a:lstStyle>
          <a:p>
            <a:pPr/>
            <a:r>
              <a:t>ヒッグスポータル等</a:t>
            </a:r>
          </a:p>
        </p:txBody>
      </p:sp>
      <p:sp>
        <p:nvSpPr>
          <p:cNvPr id="1291" name="テキスト ボックス 31"/>
          <p:cNvSpPr txBox="1"/>
          <p:nvPr/>
        </p:nvSpPr>
        <p:spPr>
          <a:xfrm>
            <a:off x="9756003" y="6506159"/>
            <a:ext cx="25527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超対称模型の特定</a:t>
            </a:r>
          </a:p>
        </p:txBody>
      </p:sp>
      <p:sp>
        <p:nvSpPr>
          <p:cNvPr id="1292" name="テキスト ボックス 32"/>
          <p:cNvSpPr txBox="1"/>
          <p:nvPr/>
        </p:nvSpPr>
        <p:spPr>
          <a:xfrm>
            <a:off x="9707811" y="7665557"/>
            <a:ext cx="31531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重力とゲージ力の統一</a:t>
            </a:r>
          </a:p>
        </p:txBody>
      </p:sp>
      <p:grpSp>
        <p:nvGrpSpPr>
          <p:cNvPr id="1295" name="正方形/長方形 33"/>
          <p:cNvGrpSpPr/>
          <p:nvPr/>
        </p:nvGrpSpPr>
        <p:grpSpPr>
          <a:xfrm>
            <a:off x="299678" y="8376946"/>
            <a:ext cx="12242355" cy="1513840"/>
            <a:chOff x="0" y="0"/>
            <a:chExt cx="12242354" cy="1513839"/>
          </a:xfrm>
        </p:grpSpPr>
        <p:sp>
          <p:nvSpPr>
            <p:cNvPr id="1294" name="正方形/長方形 33"/>
            <p:cNvSpPr/>
            <p:nvPr/>
          </p:nvSpPr>
          <p:spPr>
            <a:xfrm>
              <a:off x="215900" y="139700"/>
              <a:ext cx="11810555" cy="9550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2900">
                  <a:solidFill>
                    <a:srgbClr val="C00000"/>
                  </a:solidFill>
                  <a:latin typeface="ヒラギノ角ゴ ProN W6"/>
                  <a:ea typeface="ヒラギノ角ゴ ProN W6"/>
                  <a:cs typeface="ヒラギノ角ゴ ProN W6"/>
                  <a:sym typeface="ヒラギノ角ゴ ProN W6"/>
                </a:defRPr>
              </a:pPr>
              <a:r>
                <a:t>どの場合も、</a:t>
              </a:r>
              <a:r>
                <a:t>道が決まり、</a:t>
              </a:r>
              <a:r>
                <a:t>新物理と宇宙初期のシナリオに大きく影響</a:t>
              </a:r>
            </a:p>
            <a:p>
              <a:pPr>
                <a:defRPr sz="2200">
                  <a:solidFill>
                    <a:srgbClr val="0433FF"/>
                  </a:solidFill>
                  <a:latin typeface="ヒラギノ角ゴ ProN W6"/>
                  <a:ea typeface="ヒラギノ角ゴ ProN W6"/>
                  <a:cs typeface="ヒラギノ角ゴ ProN W6"/>
                  <a:sym typeface="ヒラギノ角ゴ ProN W6"/>
                </a:defRPr>
              </a:pPr>
              <a:r>
                <a:t>インフレーション、バリオン数生成、ニュートリノ質量生成、暗黒物質の正体 …</a:t>
              </a:r>
            </a:p>
          </p:txBody>
        </p:sp>
        <p:pic>
          <p:nvPicPr>
            <p:cNvPr id="1293" name="正方形/長方形 33" descr="正方形/長方形 33"/>
            <p:cNvPicPr>
              <a:picLocks noChangeAspect="0"/>
            </p:cNvPicPr>
            <p:nvPr/>
          </p:nvPicPr>
          <p:blipFill>
            <a:blip r:embed="rId7">
              <a:extLst/>
            </a:blip>
            <a:stretch>
              <a:fillRect/>
            </a:stretch>
          </p:blipFill>
          <p:spPr>
            <a:xfrm>
              <a:off x="0" y="0"/>
              <a:ext cx="12242355" cy="1513840"/>
            </a:xfrm>
            <a:prstGeom prst="rect">
              <a:avLst/>
            </a:prstGeom>
            <a:effectLst/>
          </p:spPr>
        </p:pic>
      </p:grpSp>
      <p:sp>
        <p:nvSpPr>
          <p:cNvPr id="1296" name="スライド番号"/>
          <p:cNvSpPr txBox="1"/>
          <p:nvPr>
            <p:ph type="sldNum" sz="quarter" idx="2"/>
          </p:nvPr>
        </p:nvSpPr>
        <p:spPr>
          <a:xfrm>
            <a:off x="12666520" y="9323396"/>
            <a:ext cx="245518" cy="374370"/>
          </a:xfrm>
          <a:prstGeom prst="rect">
            <a:avLst/>
          </a:prstGeom>
          <a:extLst>
            <a:ext uri="{C572A759-6A51-4108-AA02-DFA0A04FC94B}">
              <ma14:wrappingTextBoxFlag xmlns:ma14="http://schemas.microsoft.com/office/mac/drawingml/2011/main" val="1"/>
            </a:ext>
          </a:extLst>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pic>
        <p:nvPicPr>
          <p:cNvPr id="1297" name="イメージ" descr="イメージ"/>
          <p:cNvPicPr>
            <a:picLocks noChangeAspect="1"/>
          </p:cNvPicPr>
          <p:nvPr/>
        </p:nvPicPr>
        <p:blipFill>
          <a:blip r:embed="rId8">
            <a:extLst/>
          </a:blip>
          <a:stretch>
            <a:fillRect/>
          </a:stretch>
        </p:blipFill>
        <p:spPr>
          <a:xfrm>
            <a:off x="6977446" y="1224153"/>
            <a:ext cx="2160271" cy="1846858"/>
          </a:xfrm>
          <a:prstGeom prst="rect">
            <a:avLst/>
          </a:prstGeom>
          <a:ln w="12700">
            <a:miter lim="400000"/>
          </a:ln>
        </p:spPr>
      </p:pic>
      <p:sp>
        <p:nvSpPr>
          <p:cNvPr id="1298" name="b と τ (ダウン型物質粒子)が上にずれる"/>
          <p:cNvSpPr txBox="1"/>
          <p:nvPr/>
        </p:nvSpPr>
        <p:spPr>
          <a:xfrm>
            <a:off x="7518865" y="2347088"/>
            <a:ext cx="1506837" cy="265454"/>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b と τ が上にずれる</a:t>
            </a:r>
          </a:p>
        </p:txBody>
      </p:sp>
      <p:pic>
        <p:nvPicPr>
          <p:cNvPr id="1299" name="イメージ" descr="イメージ"/>
          <p:cNvPicPr>
            <a:picLocks noChangeAspect="1"/>
          </p:cNvPicPr>
          <p:nvPr/>
        </p:nvPicPr>
        <p:blipFill>
          <a:blip r:embed="rId9">
            <a:extLst/>
          </a:blip>
          <a:stretch>
            <a:fillRect/>
          </a:stretch>
        </p:blipFill>
        <p:spPr>
          <a:xfrm>
            <a:off x="6977446" y="3121101"/>
            <a:ext cx="2160271" cy="1820403"/>
          </a:xfrm>
          <a:prstGeom prst="rect">
            <a:avLst/>
          </a:prstGeom>
          <a:ln w="12700">
            <a:miter lim="400000"/>
          </a:ln>
        </p:spPr>
      </p:pic>
      <p:sp>
        <p:nvSpPr>
          <p:cNvPr id="1300" name="全体に下にずれる"/>
          <p:cNvSpPr txBox="1"/>
          <p:nvPr/>
        </p:nvSpPr>
        <p:spPr>
          <a:xfrm>
            <a:off x="7545733" y="3744486"/>
            <a:ext cx="1506838" cy="231775"/>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全体に下にずれる</a:t>
            </a:r>
          </a:p>
        </p:txBody>
      </p:sp>
      <p:sp>
        <p:nvSpPr>
          <p:cNvPr id="1301" name="四角形"/>
          <p:cNvSpPr/>
          <p:nvPr/>
        </p:nvSpPr>
        <p:spPr>
          <a:xfrm>
            <a:off x="171065" y="1155947"/>
            <a:ext cx="12662670" cy="4565196"/>
          </a:xfrm>
          <a:prstGeom prst="rect">
            <a:avLst/>
          </a:prstGeom>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5" name="どの道が正しいかにより他の大きな謎（暗黒物質、消えた反物質、ニュートリノの質量／混合、暗黒エネルギー等） の答えも変わる"/>
          <p:cNvSpPr txBox="1"/>
          <p:nvPr>
            <p:ph type="title"/>
          </p:nvPr>
        </p:nvSpPr>
        <p:spPr>
          <a:xfrm>
            <a:off x="1270000" y="861122"/>
            <a:ext cx="10464800" cy="8031356"/>
          </a:xfrm>
          <a:prstGeom prst="rect">
            <a:avLst/>
          </a:prstGeom>
        </p:spPr>
        <p:txBody>
          <a:bodyPr/>
          <a:lstStyle/>
          <a:p>
            <a:pPr defTabSz="457200">
              <a:spcBef>
                <a:spcPts val="4200"/>
              </a:spcBef>
              <a:defRPr sz="7000"/>
            </a:pPr>
            <a:r>
              <a:rPr>
                <a:solidFill>
                  <a:schemeClr val="accent5"/>
                </a:solidFill>
              </a:rPr>
              <a:t>どの道が正しいかにより他の大きな謎</a:t>
            </a:r>
            <a:r>
              <a:rPr sz="5600"/>
              <a:t>（暗黒物質、消えた反物質、ニュートリノの質量／混合、暗黒エネルギー等）</a:t>
            </a:r>
            <a:br>
              <a:rPr>
                <a:solidFill>
                  <a:schemeClr val="accent5"/>
                </a:solidFill>
              </a:rPr>
            </a:br>
            <a:r>
              <a:rPr>
                <a:solidFill>
                  <a:schemeClr val="accent5"/>
                </a:solidFill>
              </a:rPr>
              <a:t>の答えも変わる</a:t>
            </a:r>
          </a:p>
        </p:txBody>
      </p:sp>
      <p:sp>
        <p:nvSpPr>
          <p:cNvPr id="1306"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スライド番号"/>
          <p:cNvSpPr txBox="1"/>
          <p:nvPr>
            <p:ph type="sldNum" sz="quarter" idx="2"/>
          </p:nvPr>
        </p:nvSpPr>
        <p:spPr>
          <a:xfrm>
            <a:off x="12520012" y="9294431"/>
            <a:ext cx="255482" cy="39924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0" name="素粒子物理学とは"/>
          <p:cNvSpPr txBox="1"/>
          <p:nvPr>
            <p:ph type="title"/>
          </p:nvPr>
        </p:nvSpPr>
        <p:spPr>
          <a:xfrm>
            <a:off x="1976752" y="349680"/>
            <a:ext cx="9051296" cy="980171"/>
          </a:xfrm>
          <a:prstGeom prst="rect">
            <a:avLst/>
          </a:prstGeom>
        </p:spPr>
        <p:txBody>
          <a:bodyPr/>
          <a:lstStyle>
            <a:lvl1pPr>
              <a:lnSpc>
                <a:spcPct val="90000"/>
              </a:lnSpc>
              <a:defRPr>
                <a:solidFill>
                  <a:srgbClr val="2E467F"/>
                </a:solidFill>
              </a:defRPr>
            </a:lvl1pPr>
          </a:lstStyle>
          <a:p>
            <a:pPr/>
            <a:r>
              <a:t>素粒子物理学とは</a:t>
            </a:r>
          </a:p>
        </p:txBody>
      </p:sp>
      <p:sp>
        <p:nvSpPr>
          <p:cNvPr id="891" name="自然の究極の構成要素を探求し…"/>
          <p:cNvSpPr txBox="1"/>
          <p:nvPr/>
        </p:nvSpPr>
        <p:spPr>
          <a:xfrm>
            <a:off x="861568" y="2102299"/>
            <a:ext cx="11281665" cy="12405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defTabSz="455168">
              <a:defRPr b="1">
                <a:latin typeface="+mj-lt"/>
                <a:ea typeface="+mj-ea"/>
                <a:cs typeface="+mj-cs"/>
                <a:sym typeface="Helvetica Neue"/>
              </a:defRPr>
            </a:pPr>
            <a:r>
              <a:t>自然の究極の構成要素を探求し</a:t>
            </a:r>
          </a:p>
          <a:p>
            <a:pPr defTabSz="455168">
              <a:defRPr b="1">
                <a:latin typeface="+mj-lt"/>
                <a:ea typeface="+mj-ea"/>
                <a:cs typeface="+mj-cs"/>
                <a:sym typeface="Helvetica Neue"/>
              </a:defRPr>
            </a:pPr>
            <a:r>
              <a:t>その間の相互作用を解明することを目的とする学問</a:t>
            </a:r>
          </a:p>
        </p:txBody>
      </p:sp>
      <p:grpSp>
        <p:nvGrpSpPr>
          <p:cNvPr id="894" name="最終目標…"/>
          <p:cNvGrpSpPr/>
          <p:nvPr/>
        </p:nvGrpSpPr>
        <p:grpSpPr>
          <a:xfrm>
            <a:off x="1760852" y="4133757"/>
            <a:ext cx="9483096" cy="4781550"/>
            <a:chOff x="0" y="0"/>
            <a:chExt cx="9483094" cy="4781549"/>
          </a:xfrm>
        </p:grpSpPr>
        <p:sp>
          <p:nvSpPr>
            <p:cNvPr id="893" name="最終目標…"/>
            <p:cNvSpPr txBox="1"/>
            <p:nvPr/>
          </p:nvSpPr>
          <p:spPr>
            <a:xfrm>
              <a:off x="215900" y="139700"/>
              <a:ext cx="9051295" cy="4222750"/>
            </a:xfrm>
            <a:prstGeom prst="rect">
              <a:avLst/>
            </a:prstGeom>
            <a:noFill/>
            <a:ln>
              <a:noFill/>
            </a:ln>
            <a:effectLst/>
            <a:extLst>
              <a:ext uri="{C572A759-6A51-4108-AA02-DFA0A04FC94B}">
                <ma14:wrappingTextBoxFlag xmlns:ma14="http://schemas.microsoft.com/office/mac/drawingml/2011/main" val="1"/>
              </a:ext>
            </a:extLst>
          </p:spPr>
          <p:txBody>
            <a:bodyPr wrap="square" lIns="266700" tIns="266700" rIns="266700" bIns="266700" numCol="1" anchor="ctr">
              <a:spAutoFit/>
            </a:bodyPr>
            <a:lstStyle/>
            <a:p>
              <a:pPr lvl="1">
                <a:defRPr b="1" sz="4600">
                  <a:solidFill>
                    <a:srgbClr val="0433FF"/>
                  </a:solidFill>
                  <a:latin typeface="+mj-lt"/>
                  <a:ea typeface="+mj-ea"/>
                  <a:cs typeface="+mj-cs"/>
                  <a:sym typeface="Helvetica Neue"/>
                </a:defRPr>
              </a:pPr>
              <a:r>
                <a:t>最終目標</a:t>
              </a:r>
            </a:p>
            <a:p>
              <a:pPr defTabSz="455168">
                <a:spcBef>
                  <a:spcPts val="2400"/>
                </a:spcBef>
                <a:defRPr b="1" sz="5300">
                  <a:solidFill>
                    <a:schemeClr val="accent5"/>
                  </a:solidFill>
                  <a:latin typeface="+mj-lt"/>
                  <a:ea typeface="+mj-ea"/>
                  <a:cs typeface="+mj-cs"/>
                  <a:sym typeface="Helvetica Neue"/>
                </a:defRPr>
              </a:pPr>
              <a:r>
                <a:t>物質、力、そして時空</a:t>
              </a:r>
            </a:p>
            <a:p>
              <a:pPr defTabSz="455168">
                <a:defRPr b="1" sz="4100">
                  <a:latin typeface="+mj-lt"/>
                  <a:ea typeface="+mj-ea"/>
                  <a:cs typeface="+mj-cs"/>
                  <a:sym typeface="Helvetica Neue"/>
                </a:defRPr>
              </a:pPr>
              <a:r>
                <a:t>の全てを一つの原理にまとめる</a:t>
              </a:r>
            </a:p>
            <a:p>
              <a:pPr defTabSz="455168">
                <a:spcBef>
                  <a:spcPts val="2200"/>
                </a:spcBef>
                <a:defRPr b="1" sz="5300">
                  <a:solidFill>
                    <a:schemeClr val="accent5"/>
                  </a:solidFill>
                  <a:latin typeface="+mj-lt"/>
                  <a:ea typeface="+mj-ea"/>
                  <a:cs typeface="+mj-cs"/>
                  <a:sym typeface="Helvetica Neue"/>
                </a:defRPr>
              </a:pPr>
              <a:r>
                <a:t>究極の統一</a:t>
              </a:r>
            </a:p>
          </p:txBody>
        </p:sp>
        <p:pic>
          <p:nvPicPr>
            <p:cNvPr id="892" name="最終目標… 最終目標物質、力、そして時空の全てを一つの原理にまとめる究極の統一" descr="最終目標… 最終目標物質、力、そして時空の全てを一つの原理にまとめる究極の統一"/>
            <p:cNvPicPr>
              <a:picLocks noChangeAspect="0"/>
            </p:cNvPicPr>
            <p:nvPr/>
          </p:nvPicPr>
          <p:blipFill>
            <a:blip r:embed="rId3">
              <a:extLst/>
            </a:blip>
            <a:stretch>
              <a:fillRect/>
            </a:stretch>
          </p:blipFill>
          <p:spPr>
            <a:xfrm>
              <a:off x="0" y="0"/>
              <a:ext cx="9483095" cy="4781550"/>
            </a:xfrm>
            <a:prstGeom prst="rect">
              <a:avLst/>
            </a:prstGeom>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0" name="究極の統一への正しい道はどれか？"/>
          <p:cNvSpPr txBox="1"/>
          <p:nvPr>
            <p:ph type="title"/>
          </p:nvPr>
        </p:nvSpPr>
        <p:spPr>
          <a:xfrm>
            <a:off x="1270000" y="3129762"/>
            <a:ext cx="10464800" cy="3494076"/>
          </a:xfrm>
          <a:prstGeom prst="rect">
            <a:avLst/>
          </a:prstGeom>
        </p:spPr>
        <p:txBody>
          <a:bodyPr/>
          <a:lstStyle>
            <a:lvl1pPr defTabSz="457200">
              <a:spcBef>
                <a:spcPts val="4200"/>
              </a:spcBef>
              <a:defRPr sz="7000"/>
            </a:lvl1pPr>
          </a:lstStyle>
          <a:p>
            <a:pPr/>
            <a:r>
              <a:t>究極の統一への正しい道はどれか？</a:t>
            </a:r>
          </a:p>
        </p:txBody>
      </p:sp>
      <p:sp>
        <p:nvSpPr>
          <p:cNvPr id="1311"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grpSp>
        <p:nvGrpSpPr>
          <p:cNvPr id="1314" name="第一の道：「新たな次元」"/>
          <p:cNvGrpSpPr/>
          <p:nvPr/>
        </p:nvGrpSpPr>
        <p:grpSpPr>
          <a:xfrm>
            <a:off x="384611" y="249232"/>
            <a:ext cx="4599426" cy="990601"/>
            <a:chOff x="0" y="0"/>
            <a:chExt cx="4599425" cy="990599"/>
          </a:xfrm>
        </p:grpSpPr>
        <p:sp>
          <p:nvSpPr>
            <p:cNvPr id="1313" name="第一の道：「新たな次元」"/>
            <p:cNvSpPr txBox="1"/>
            <p:nvPr/>
          </p:nvSpPr>
          <p:spPr>
            <a:xfrm>
              <a:off x="215900" y="139699"/>
              <a:ext cx="4167626"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2400">
                  <a:latin typeface="+mj-lt"/>
                  <a:ea typeface="+mj-ea"/>
                  <a:cs typeface="+mj-cs"/>
                  <a:sym typeface="Helvetica Neue"/>
                </a:defRPr>
              </a:pPr>
              <a:r>
                <a:rPr i="1"/>
                <a:t>第一の道：</a:t>
              </a:r>
              <a:r>
                <a:rPr i="1">
                  <a:solidFill>
                    <a:schemeClr val="accent5"/>
                  </a:solidFill>
                </a:rPr>
                <a:t>「新たな次元」</a:t>
              </a:r>
            </a:p>
          </p:txBody>
        </p:sp>
        <p:pic>
          <p:nvPicPr>
            <p:cNvPr id="1312" name="第一の道：「新たな次元」 第一の道：「新たな次元」" descr="第一の道：「新たな次元」 第一の道：「新たな次元」"/>
            <p:cNvPicPr>
              <a:picLocks noChangeAspect="0"/>
            </p:cNvPicPr>
            <p:nvPr/>
          </p:nvPicPr>
          <p:blipFill>
            <a:blip r:embed="rId3">
              <a:extLst/>
            </a:blip>
            <a:stretch>
              <a:fillRect/>
            </a:stretch>
          </p:blipFill>
          <p:spPr>
            <a:xfrm>
              <a:off x="0" y="-1"/>
              <a:ext cx="4599426" cy="990601"/>
            </a:xfrm>
            <a:prstGeom prst="rect">
              <a:avLst/>
            </a:prstGeom>
            <a:effectLst/>
          </p:spPr>
        </p:pic>
      </p:grpSp>
      <p:grpSp>
        <p:nvGrpSpPr>
          <p:cNvPr id="1317" name="第三の道：「複数宇宙？」"/>
          <p:cNvGrpSpPr/>
          <p:nvPr/>
        </p:nvGrpSpPr>
        <p:grpSpPr>
          <a:xfrm>
            <a:off x="356060" y="2286105"/>
            <a:ext cx="4599426" cy="990601"/>
            <a:chOff x="0" y="0"/>
            <a:chExt cx="4599425" cy="990599"/>
          </a:xfrm>
        </p:grpSpPr>
        <p:sp>
          <p:nvSpPr>
            <p:cNvPr id="1316" name="第三の道：「複数宇宙？」"/>
            <p:cNvSpPr txBox="1"/>
            <p:nvPr/>
          </p:nvSpPr>
          <p:spPr>
            <a:xfrm>
              <a:off x="215900" y="139699"/>
              <a:ext cx="4167626"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sz="2400">
                  <a:latin typeface="+mj-lt"/>
                  <a:ea typeface="+mj-ea"/>
                  <a:cs typeface="+mj-cs"/>
                  <a:sym typeface="Helvetica Neue"/>
                </a:defRPr>
              </a:pPr>
              <a:r>
                <a:rPr i="1"/>
                <a:t>第三の道：</a:t>
              </a:r>
              <a:r>
                <a:rPr i="1">
                  <a:solidFill>
                    <a:schemeClr val="accent5"/>
                  </a:solidFill>
                </a:rPr>
                <a:t>「複数宇宙？」</a:t>
              </a:r>
            </a:p>
          </p:txBody>
        </p:sp>
        <p:pic>
          <p:nvPicPr>
            <p:cNvPr id="1315" name="第三の道：「複数宇宙？」 第三の道：「複数宇宙？」" descr="第三の道：「複数宇宙？」 第三の道：「複数宇宙？」"/>
            <p:cNvPicPr>
              <a:picLocks noChangeAspect="0"/>
            </p:cNvPicPr>
            <p:nvPr/>
          </p:nvPicPr>
          <p:blipFill>
            <a:blip r:embed="rId3">
              <a:extLst/>
            </a:blip>
            <a:stretch>
              <a:fillRect/>
            </a:stretch>
          </p:blipFill>
          <p:spPr>
            <a:xfrm>
              <a:off x="0" y="-1"/>
              <a:ext cx="4599426" cy="990601"/>
            </a:xfrm>
            <a:prstGeom prst="rect">
              <a:avLst/>
            </a:prstGeom>
            <a:effectLst/>
          </p:spPr>
        </p:pic>
      </p:grpSp>
      <p:grpSp>
        <p:nvGrpSpPr>
          <p:cNvPr id="1320" name="第二の道：「より深い階層」"/>
          <p:cNvGrpSpPr/>
          <p:nvPr/>
        </p:nvGrpSpPr>
        <p:grpSpPr>
          <a:xfrm>
            <a:off x="368338" y="1240257"/>
            <a:ext cx="4599426" cy="990601"/>
            <a:chOff x="0" y="0"/>
            <a:chExt cx="4599425" cy="990599"/>
          </a:xfrm>
        </p:grpSpPr>
        <p:sp>
          <p:nvSpPr>
            <p:cNvPr id="1319" name="第二の道：「より深い階層」"/>
            <p:cNvSpPr txBox="1"/>
            <p:nvPr/>
          </p:nvSpPr>
          <p:spPr>
            <a:xfrm>
              <a:off x="215900" y="139699"/>
              <a:ext cx="4167626"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sz="2400">
                  <a:latin typeface="+mj-lt"/>
                  <a:ea typeface="+mj-ea"/>
                  <a:cs typeface="+mj-cs"/>
                  <a:sym typeface="Helvetica Neue"/>
                </a:defRPr>
              </a:pPr>
              <a:r>
                <a:rPr i="1"/>
                <a:t>第二の道</a:t>
              </a:r>
              <a:r>
                <a:rPr b="0" i="1"/>
                <a:t>：</a:t>
              </a:r>
              <a:r>
                <a:rPr i="1">
                  <a:solidFill>
                    <a:schemeClr val="accent5"/>
                  </a:solidFill>
                </a:rPr>
                <a:t>「より深い階層」</a:t>
              </a:r>
            </a:p>
          </p:txBody>
        </p:sp>
        <p:pic>
          <p:nvPicPr>
            <p:cNvPr id="1318" name="第二の道：「より深い階層」 第二の道：「より深い階層」" descr="第二の道：「より深い階層」 第二の道：「より深い階層」"/>
            <p:cNvPicPr>
              <a:picLocks noChangeAspect="0"/>
            </p:cNvPicPr>
            <p:nvPr/>
          </p:nvPicPr>
          <p:blipFill>
            <a:blip r:embed="rId3">
              <a:extLst/>
            </a:blip>
            <a:stretch>
              <a:fillRect/>
            </a:stretch>
          </p:blipFill>
          <p:spPr>
            <a:xfrm>
              <a:off x="0" y="-1"/>
              <a:ext cx="4599426" cy="990601"/>
            </a:xfrm>
            <a:prstGeom prst="rect">
              <a:avLst/>
            </a:prstGeom>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26" name="イメージ"/>
          <p:cNvGrpSpPr/>
          <p:nvPr/>
        </p:nvGrpSpPr>
        <p:grpSpPr>
          <a:xfrm>
            <a:off x="706842" y="411857"/>
            <a:ext cx="11591116" cy="8318598"/>
            <a:chOff x="0" y="0"/>
            <a:chExt cx="11591114" cy="8318596"/>
          </a:xfrm>
        </p:grpSpPr>
        <p:pic>
          <p:nvPicPr>
            <p:cNvPr id="1325" name="イメージ" descr="イメージ"/>
            <p:cNvPicPr>
              <a:picLocks noChangeAspect="1"/>
            </p:cNvPicPr>
            <p:nvPr/>
          </p:nvPicPr>
          <p:blipFill>
            <a:blip r:embed="rId2">
              <a:extLst/>
            </a:blip>
            <a:stretch>
              <a:fillRect/>
            </a:stretch>
          </p:blipFill>
          <p:spPr>
            <a:xfrm>
              <a:off x="101600" y="63500"/>
              <a:ext cx="11387915" cy="8051897"/>
            </a:xfrm>
            <a:prstGeom prst="rect">
              <a:avLst/>
            </a:prstGeom>
            <a:ln>
              <a:noFill/>
            </a:ln>
            <a:effectLst/>
          </p:spPr>
        </p:pic>
        <p:pic>
          <p:nvPicPr>
            <p:cNvPr id="1324" name="イメージ" descr="イメージ"/>
            <p:cNvPicPr>
              <a:picLocks noChangeAspect="0"/>
            </p:cNvPicPr>
            <p:nvPr/>
          </p:nvPicPr>
          <p:blipFill>
            <a:blip r:embed="rId3">
              <a:extLst/>
            </a:blip>
            <a:stretch>
              <a:fillRect/>
            </a:stretch>
          </p:blipFill>
          <p:spPr>
            <a:xfrm>
              <a:off x="0" y="0"/>
              <a:ext cx="11591115" cy="8318597"/>
            </a:xfrm>
            <a:prstGeom prst="rect">
              <a:avLst/>
            </a:prstGeom>
            <a:effectLst/>
          </p:spPr>
        </p:pic>
      </p:grpSp>
      <p:grpSp>
        <p:nvGrpSpPr>
          <p:cNvPr id="1329" name="ヒッグスはどれとも言えない微妙な所に見つかった！"/>
          <p:cNvGrpSpPr/>
          <p:nvPr/>
        </p:nvGrpSpPr>
        <p:grpSpPr>
          <a:xfrm>
            <a:off x="844550" y="8710063"/>
            <a:ext cx="11315700" cy="850900"/>
            <a:chOff x="0" y="0"/>
            <a:chExt cx="11315700" cy="850899"/>
          </a:xfrm>
        </p:grpSpPr>
        <p:sp>
          <p:nvSpPr>
            <p:cNvPr id="1328" name="ヒッグスはどれとも言えない微妙な所に見つかった！"/>
            <p:cNvSpPr txBox="1"/>
            <p:nvPr/>
          </p:nvSpPr>
          <p:spPr>
            <a:xfrm>
              <a:off x="101600" y="63500"/>
              <a:ext cx="11112500" cy="5842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a:solidFill>
                    <a:schemeClr val="accent5"/>
                  </a:solidFill>
                </a:defRPr>
              </a:lvl1pPr>
            </a:lstStyle>
            <a:p>
              <a:pPr/>
              <a:r>
                <a:t>ヒッグスはどれとも言えない微妙な所に見つかった！</a:t>
              </a:r>
            </a:p>
          </p:txBody>
        </p:sp>
        <p:pic>
          <p:nvPicPr>
            <p:cNvPr id="1327" name="ヒッグスはどれとも言えない微妙な所に見つかった！ ヒッグスはどれとも言えない微妙な所に見つかった！" descr="ヒッグスはどれとも言えない微妙な所に見つかった！ ヒッグスはどれとも言えない微妙な所に見つかった！"/>
            <p:cNvPicPr>
              <a:picLocks noChangeAspect="0"/>
            </p:cNvPicPr>
            <p:nvPr/>
          </p:nvPicPr>
          <p:blipFill>
            <a:blip r:embed="rId4">
              <a:extLst/>
            </a:blip>
            <a:stretch>
              <a:fillRect/>
            </a:stretch>
          </p:blipFill>
          <p:spPr>
            <a:xfrm>
              <a:off x="0" y="0"/>
              <a:ext cx="11315700" cy="850900"/>
            </a:xfrm>
            <a:prstGeom prst="rect">
              <a:avLst/>
            </a:prstGeom>
            <a:effectLst/>
          </p:spPr>
        </p:pic>
      </p:grpSp>
      <p:sp>
        <p:nvSpPr>
          <p:cNvPr id="1330" name="ヒッグス発見以前は、ヒッグスが見つかればその質量からどの道に進むべきかが分かると期待していた"/>
          <p:cNvSpPr txBox="1"/>
          <p:nvPr/>
        </p:nvSpPr>
        <p:spPr>
          <a:xfrm>
            <a:off x="1215434" y="416945"/>
            <a:ext cx="10573932"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30862">
              <a:defRPr b="1" sz="2800">
                <a:solidFill>
                  <a:srgbClr val="2E467F"/>
                </a:solidFill>
                <a:latin typeface="+mj-lt"/>
                <a:ea typeface="+mj-ea"/>
                <a:cs typeface="+mj-cs"/>
                <a:sym typeface="Helvetica Neue"/>
              </a:defRPr>
            </a:lvl1pPr>
          </a:lstStyle>
          <a:p>
            <a:pPr/>
            <a:r>
              <a:t>ヒッグス発見以前は、ヒッグスが見つかればその質量からどの道に進むべきかが分かると期待していた</a:t>
            </a:r>
          </a:p>
        </p:txBody>
      </p:sp>
      <p:sp>
        <p:nvSpPr>
          <p:cNvPr id="1331" name="125 GeV"/>
          <p:cNvSpPr txBox="1"/>
          <p:nvPr/>
        </p:nvSpPr>
        <p:spPr>
          <a:xfrm>
            <a:off x="6092229" y="7222028"/>
            <a:ext cx="1964741" cy="63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112888" algn="l" defTabSz="830862">
              <a:spcBef>
                <a:spcPts val="300"/>
              </a:spcBef>
              <a:buClr>
                <a:srgbClr val="FF2600"/>
              </a:buClr>
              <a:buFont typeface="Tahoma"/>
              <a:tabLst>
                <a:tab pos="609600" algn="l"/>
                <a:tab pos="2844800" algn="l"/>
                <a:tab pos="2882900" algn="l"/>
              </a:tabLst>
              <a:defRPr b="1" i="1" sz="3500">
                <a:solidFill>
                  <a:srgbClr val="FF2600"/>
                </a:solidFill>
                <a:uFill>
                  <a:solidFill>
                    <a:srgbClr val="FF2C79"/>
                  </a:solidFill>
                </a:uFill>
                <a:latin typeface="+mj-lt"/>
                <a:ea typeface="+mj-ea"/>
                <a:cs typeface="+mj-cs"/>
                <a:sym typeface="Helvetica Neue"/>
              </a:defRPr>
            </a:lvl1pPr>
          </a:lstStyle>
          <a:p>
            <a:pPr/>
            <a:r>
              <a:t>125 GeV</a:t>
            </a:r>
          </a:p>
        </p:txBody>
      </p:sp>
      <p:sp>
        <p:nvSpPr>
          <p:cNvPr id="1332" name="矢印"/>
          <p:cNvSpPr/>
          <p:nvPr/>
        </p:nvSpPr>
        <p:spPr>
          <a:xfrm rot="16200000">
            <a:off x="6953948" y="6825987"/>
            <a:ext cx="368303" cy="419103"/>
          </a:xfrm>
          <a:prstGeom prst="rightArrow">
            <a:avLst>
              <a:gd name="adj1" fmla="val 32000"/>
              <a:gd name="adj2" fmla="val 194207"/>
            </a:avLst>
          </a:prstGeom>
          <a:solidFill>
            <a:srgbClr val="FF2600"/>
          </a:solidFill>
          <a:ln w="3175">
            <a:solidFill>
              <a:srgbClr val="FFFFFF"/>
            </a:solidFill>
          </a:ln>
          <a:effectLst>
            <a:outerShdw sx="100000" sy="100000" kx="0" ky="0" algn="b" rotWithShape="0" blurRad="0" dist="0" dir="5400000">
              <a:srgbClr val="929292">
                <a:alpha val="34997"/>
              </a:srgbClr>
            </a:outerShdw>
          </a:effectLst>
        </p:spPr>
        <p:txBody>
          <a:bodyPr lIns="50800" tIns="50800" rIns="50800" bIns="50800" anchor="ctr"/>
          <a:lstStyle/>
          <a:p>
            <a:pPr marR="73980" algn="l" defTabSz="1842346">
              <a:defRPr sz="2200">
                <a:solidFill>
                  <a:srgbClr val="FFFFFF"/>
                </a:solidFill>
                <a:uFill>
                  <a:solidFill>
                    <a:srgbClr val="FFFFFF"/>
                  </a:solidFill>
                </a:uFill>
                <a:latin typeface="+mj-lt"/>
                <a:ea typeface="+mj-ea"/>
                <a:cs typeface="+mj-cs"/>
                <a:sym typeface="Helvetica Neue"/>
              </a:defRPr>
            </a:pPr>
          </a:p>
        </p:txBody>
      </p:sp>
      <p:sp>
        <p:nvSpPr>
          <p:cNvPr id="1333" name="超対称性"/>
          <p:cNvSpPr txBox="1"/>
          <p:nvPr/>
        </p:nvSpPr>
        <p:spPr>
          <a:xfrm>
            <a:off x="1743466" y="3783077"/>
            <a:ext cx="2271611" cy="190804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a:defRPr b="1"/>
            </a:pPr>
          </a:p>
          <a:p>
            <a:pPr algn="l">
              <a:defRPr b="1"/>
            </a:pPr>
            <a:r>
              <a:t>超対称性　　　　</a:t>
            </a:r>
          </a:p>
        </p:txBody>
      </p:sp>
      <p:sp>
        <p:nvSpPr>
          <p:cNvPr id="1334" name="超対称性"/>
          <p:cNvSpPr txBox="1"/>
          <p:nvPr/>
        </p:nvSpPr>
        <p:spPr>
          <a:xfrm>
            <a:off x="1755449" y="5728106"/>
            <a:ext cx="3892708" cy="5872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a:defRPr b="1"/>
            </a:lvl1pPr>
          </a:lstStyle>
          <a:p>
            <a:pPr/>
            <a:r>
              <a:t>複合ヒッグス</a:t>
            </a:r>
          </a:p>
        </p:txBody>
      </p:sp>
      <p:sp>
        <p:nvSpPr>
          <p:cNvPr id="1335" name="超対称性"/>
          <p:cNvSpPr txBox="1"/>
          <p:nvPr/>
        </p:nvSpPr>
        <p:spPr>
          <a:xfrm>
            <a:off x="1622597" y="2930298"/>
            <a:ext cx="4422981" cy="5554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defRPr b="1" sz="3300"/>
            </a:lvl1pPr>
          </a:lstStyle>
          <a:p>
            <a:pPr/>
            <a:r>
              <a:t>ずっと標準理論のまま</a:t>
            </a:r>
          </a:p>
        </p:txBody>
      </p:sp>
      <p:grpSp>
        <p:nvGrpSpPr>
          <p:cNvPr id="1338" name="第一の道：「新たな次元」"/>
          <p:cNvGrpSpPr/>
          <p:nvPr/>
        </p:nvGrpSpPr>
        <p:grpSpPr>
          <a:xfrm>
            <a:off x="313033" y="3902737"/>
            <a:ext cx="2391019" cy="457201"/>
            <a:chOff x="0" y="0"/>
            <a:chExt cx="2391018" cy="457199"/>
          </a:xfrm>
        </p:grpSpPr>
        <p:sp>
          <p:nvSpPr>
            <p:cNvPr id="1337" name="第一の道：「新たな次元」"/>
            <p:cNvSpPr txBox="1"/>
            <p:nvPr/>
          </p:nvSpPr>
          <p:spPr>
            <a:xfrm>
              <a:off x="50800" y="38099"/>
              <a:ext cx="2289419" cy="304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a:defRPr b="1" sz="1400">
                  <a:latin typeface="+mj-lt"/>
                  <a:ea typeface="+mj-ea"/>
                  <a:cs typeface="+mj-cs"/>
                  <a:sym typeface="Helvetica Neue"/>
                </a:defRPr>
              </a:pPr>
              <a:r>
                <a:rPr i="1"/>
                <a:t>第一の道：</a:t>
              </a:r>
              <a:r>
                <a:rPr i="1">
                  <a:solidFill>
                    <a:schemeClr val="accent5"/>
                  </a:solidFill>
                </a:rPr>
                <a:t>「新たな次元」</a:t>
              </a:r>
            </a:p>
          </p:txBody>
        </p:sp>
        <p:pic>
          <p:nvPicPr>
            <p:cNvPr id="1336" name="第一の道：「新たな次元」 第一の道：「新たな次元」" descr="第一の道：「新たな次元」 第一の道：「新たな次元」"/>
            <p:cNvPicPr>
              <a:picLocks noChangeAspect="0"/>
            </p:cNvPicPr>
            <p:nvPr/>
          </p:nvPicPr>
          <p:blipFill>
            <a:blip r:embed="rId5">
              <a:extLst/>
            </a:blip>
            <a:stretch>
              <a:fillRect/>
            </a:stretch>
          </p:blipFill>
          <p:spPr>
            <a:xfrm>
              <a:off x="0" y="0"/>
              <a:ext cx="2391019" cy="457200"/>
            </a:xfrm>
            <a:prstGeom prst="rect">
              <a:avLst/>
            </a:prstGeom>
            <a:effectLst/>
          </p:spPr>
        </p:pic>
      </p:grpSp>
      <p:grpSp>
        <p:nvGrpSpPr>
          <p:cNvPr id="1341" name="第二の道：「より深い階層」"/>
          <p:cNvGrpSpPr/>
          <p:nvPr/>
        </p:nvGrpSpPr>
        <p:grpSpPr>
          <a:xfrm>
            <a:off x="326344" y="5351154"/>
            <a:ext cx="2575323" cy="457201"/>
            <a:chOff x="0" y="0"/>
            <a:chExt cx="2575321" cy="457199"/>
          </a:xfrm>
        </p:grpSpPr>
        <p:sp>
          <p:nvSpPr>
            <p:cNvPr id="1340" name="第二の道：「より深い階層」"/>
            <p:cNvSpPr txBox="1"/>
            <p:nvPr/>
          </p:nvSpPr>
          <p:spPr>
            <a:xfrm>
              <a:off x="50800" y="38099"/>
              <a:ext cx="2473722" cy="304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sz="1400">
                  <a:latin typeface="+mj-lt"/>
                  <a:ea typeface="+mj-ea"/>
                  <a:cs typeface="+mj-cs"/>
                  <a:sym typeface="Helvetica Neue"/>
                </a:defRPr>
              </a:pPr>
              <a:r>
                <a:rPr i="1"/>
                <a:t>第二の道</a:t>
              </a:r>
              <a:r>
                <a:rPr b="0" i="1"/>
                <a:t>：</a:t>
              </a:r>
              <a:r>
                <a:rPr i="1">
                  <a:solidFill>
                    <a:schemeClr val="accent5"/>
                  </a:solidFill>
                </a:rPr>
                <a:t>「より深い階層」</a:t>
              </a:r>
            </a:p>
          </p:txBody>
        </p:sp>
        <p:pic>
          <p:nvPicPr>
            <p:cNvPr id="1339" name="第二の道：「より深い階層」 第二の道：「より深い階層」" descr="第二の道：「より深い階層」 第二の道：「より深い階層」"/>
            <p:cNvPicPr>
              <a:picLocks noChangeAspect="0"/>
            </p:cNvPicPr>
            <p:nvPr/>
          </p:nvPicPr>
          <p:blipFill>
            <a:blip r:embed="rId6">
              <a:extLst/>
            </a:blip>
            <a:stretch>
              <a:fillRect/>
            </a:stretch>
          </p:blipFill>
          <p:spPr>
            <a:xfrm>
              <a:off x="0" y="0"/>
              <a:ext cx="2575322" cy="457200"/>
            </a:xfrm>
            <a:prstGeom prst="rect">
              <a:avLst/>
            </a:prstGeom>
            <a:effectLst/>
          </p:spPr>
        </p:pic>
      </p:grpSp>
      <p:grpSp>
        <p:nvGrpSpPr>
          <p:cNvPr id="1344" name="第三の道：「複数宇宙？」"/>
          <p:cNvGrpSpPr/>
          <p:nvPr/>
        </p:nvGrpSpPr>
        <p:grpSpPr>
          <a:xfrm>
            <a:off x="292936" y="2520837"/>
            <a:ext cx="2431213" cy="457200"/>
            <a:chOff x="0" y="0"/>
            <a:chExt cx="2431211" cy="457199"/>
          </a:xfrm>
        </p:grpSpPr>
        <p:sp>
          <p:nvSpPr>
            <p:cNvPr id="1343" name="第三の道：「複数宇宙？」"/>
            <p:cNvSpPr txBox="1"/>
            <p:nvPr/>
          </p:nvSpPr>
          <p:spPr>
            <a:xfrm>
              <a:off x="50800" y="38099"/>
              <a:ext cx="2329612" cy="304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a:defRPr b="1" sz="1400">
                  <a:latin typeface="+mj-lt"/>
                  <a:ea typeface="+mj-ea"/>
                  <a:cs typeface="+mj-cs"/>
                  <a:sym typeface="Helvetica Neue"/>
                </a:defRPr>
              </a:pPr>
              <a:r>
                <a:rPr i="1"/>
                <a:t>第三の道：</a:t>
              </a:r>
              <a:r>
                <a:rPr i="1">
                  <a:solidFill>
                    <a:schemeClr val="accent5"/>
                  </a:solidFill>
                </a:rPr>
                <a:t>「複数宇宙？」</a:t>
              </a:r>
            </a:p>
          </p:txBody>
        </p:sp>
        <p:pic>
          <p:nvPicPr>
            <p:cNvPr id="1342" name="第三の道：「複数宇宙？」 第三の道：「複数宇宙？」" descr="第三の道：「複数宇宙？」 第三の道：「複数宇宙？」"/>
            <p:cNvPicPr>
              <a:picLocks noChangeAspect="0"/>
            </p:cNvPicPr>
            <p:nvPr/>
          </p:nvPicPr>
          <p:blipFill>
            <a:blip r:embed="rId7">
              <a:extLst/>
            </a:blip>
            <a:stretch>
              <a:fillRect/>
            </a:stretch>
          </p:blipFill>
          <p:spPr>
            <a:xfrm>
              <a:off x="0" y="0"/>
              <a:ext cx="2431212" cy="457200"/>
            </a:xfrm>
            <a:prstGeom prst="rect">
              <a:avLst/>
            </a:prstGeom>
            <a:effectLst/>
          </p:spPr>
        </p:pic>
      </p:grpSp>
      <p:sp>
        <p:nvSpPr>
          <p:cNvPr id="1345" name="超対称性"/>
          <p:cNvSpPr txBox="1"/>
          <p:nvPr/>
        </p:nvSpPr>
        <p:spPr>
          <a:xfrm>
            <a:off x="4111178" y="1740775"/>
            <a:ext cx="6053843" cy="55549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defRPr b="1" sz="3300">
                <a:solidFill>
                  <a:srgbClr val="0433FF"/>
                </a:solidFill>
              </a:defRPr>
            </a:lvl1pPr>
          </a:lstStyle>
          <a:p>
            <a:pPr/>
            <a:r>
              <a:t>期待されるヒッグス質量の範囲</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7" name="スライド番号"/>
          <p:cNvSpPr txBox="1"/>
          <p:nvPr>
            <p:ph type="sldNum" sz="quarter" idx="2"/>
          </p:nvPr>
        </p:nvSpPr>
        <p:spPr>
          <a:xfrm>
            <a:off x="12471298" y="9258300"/>
            <a:ext cx="368504" cy="374600"/>
          </a:xfrm>
          <a:prstGeom prst="rect">
            <a:avLst/>
          </a:prstGeom>
          <a:extLst>
            <a:ext uri="{C572A759-6A51-4108-AA02-DFA0A04FC94B}">
              <ma14:wrappingTextBoxFlag xmlns:ma14="http://schemas.microsoft.com/office/mac/drawingml/2011/main" val="1"/>
            </a:ext>
          </a:extLst>
        </p:spPr>
        <p:txBody>
          <a:bodyPr/>
          <a:lstStyle>
            <a:lvl1pPr defTabSz="830862">
              <a:defRPr sz="1800"/>
            </a:lvl1pPr>
          </a:lstStyle>
          <a:p>
            <a:pPr/>
            <a:fld id="{86CB4B4D-7CA3-9044-876B-883B54F8677D}" type="slidenum"/>
          </a:p>
        </p:txBody>
      </p:sp>
      <p:sp>
        <p:nvSpPr>
          <p:cNvPr id="1348" name="四角形"/>
          <p:cNvSpPr/>
          <p:nvPr/>
        </p:nvSpPr>
        <p:spPr>
          <a:xfrm>
            <a:off x="161624" y="2389088"/>
            <a:ext cx="7550528" cy="6091392"/>
          </a:xfrm>
          <a:prstGeom prst="rect">
            <a:avLst/>
          </a:prstGeom>
          <a:solidFill>
            <a:srgbClr val="FFFFFF">
              <a:alpha val="89802"/>
            </a:srgbClr>
          </a:solidFill>
          <a:ln w="3175">
            <a:solidFill>
              <a:srgbClr val="FFFFFF">
                <a:alpha val="89802"/>
              </a:srgbClr>
            </a:solidFill>
            <a:miter lim="400000"/>
          </a:ln>
          <a:effectLst>
            <a:outerShdw sx="100000" sy="100000" kx="0" ky="0" algn="b" rotWithShape="0" blurRad="25400" dist="12700" dir="2700000">
              <a:srgbClr val="000000">
                <a:alpha val="42999"/>
              </a:srgbClr>
            </a:outerShdw>
          </a:effectLst>
        </p:spPr>
        <p:txBody>
          <a:bodyPr lIns="50800" tIns="50800" rIns="50800" bIns="50800" anchor="ctr"/>
          <a:lstStyle/>
          <a:p>
            <a:pPr defTabSz="649111">
              <a:defRPr>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Neue"/>
              </a:defRPr>
            </a:pPr>
          </a:p>
        </p:txBody>
      </p:sp>
      <p:sp>
        <p:nvSpPr>
          <p:cNvPr id="1349" name="ヒッグス結合を測る必要あり"/>
          <p:cNvSpPr txBox="1"/>
          <p:nvPr>
            <p:ph type="title"/>
          </p:nvPr>
        </p:nvSpPr>
        <p:spPr>
          <a:xfrm>
            <a:off x="83978" y="852045"/>
            <a:ext cx="12836844" cy="1137514"/>
          </a:xfrm>
          <a:prstGeom prst="rect">
            <a:avLst/>
          </a:prstGeom>
        </p:spPr>
        <p:txBody>
          <a:bodyPr/>
          <a:lstStyle>
            <a:lvl1pPr defTabSz="830862">
              <a:defRPr sz="6000">
                <a:solidFill>
                  <a:srgbClr val="2E467F"/>
                </a:solidFill>
              </a:defRPr>
            </a:lvl1pPr>
          </a:lstStyle>
          <a:p>
            <a:pPr/>
            <a:r>
              <a:t>ヒッグス結合を測る必要あり</a:t>
            </a:r>
          </a:p>
        </p:txBody>
      </p:sp>
      <p:sp>
        <p:nvSpPr>
          <p:cNvPr id="1350" name="BSM=Beyond the Standard Model"/>
          <p:cNvSpPr txBox="1"/>
          <p:nvPr/>
        </p:nvSpPr>
        <p:spPr>
          <a:xfrm>
            <a:off x="7986792" y="2341689"/>
            <a:ext cx="4769025" cy="674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600">
                <a:solidFill>
                  <a:srgbClr val="FF2600"/>
                </a:solidFill>
                <a:latin typeface="+mj-lt"/>
                <a:ea typeface="+mj-ea"/>
                <a:cs typeface="+mj-cs"/>
                <a:sym typeface="Helvetica Neue"/>
              </a:defRPr>
            </a:pPr>
            <a:r>
              <a:rPr>
                <a:solidFill>
                  <a:srgbClr val="000000"/>
                </a:solidFill>
              </a:rPr>
              <a:t>※: </a:t>
            </a:r>
            <a:r>
              <a:t>ヒッグス結合 </a:t>
            </a:r>
            <a:r>
              <a:rPr>
                <a:solidFill>
                  <a:srgbClr val="000000"/>
                </a:solidFill>
              </a:rPr>
              <a:t>= </a:t>
            </a:r>
            <a:r>
              <a:rPr>
                <a:solidFill>
                  <a:srgbClr val="000000"/>
                </a:solidFill>
              </a:rPr>
              <a:t>ヒッグス粒子と他の粒子の間の</a:t>
            </a:r>
            <a:endParaRPr>
              <a:solidFill>
                <a:srgbClr val="000000"/>
              </a:solidFill>
            </a:endParaRPr>
          </a:p>
          <a:p>
            <a:pPr algn="l">
              <a:defRPr b="1" sz="1600">
                <a:solidFill>
                  <a:srgbClr val="FF2600"/>
                </a:solidFill>
                <a:latin typeface="+mj-lt"/>
                <a:ea typeface="+mj-ea"/>
                <a:cs typeface="+mj-cs"/>
                <a:sym typeface="Helvetica Neue"/>
              </a:defRPr>
            </a:pPr>
            <a:r>
              <a:rPr>
                <a:solidFill>
                  <a:srgbClr val="000000"/>
                </a:solidFill>
              </a:rPr>
              <a:t>                               相互作用の強さを表す定数</a:t>
            </a:r>
          </a:p>
        </p:txBody>
      </p:sp>
      <p:sp>
        <p:nvSpPr>
          <p:cNvPr id="1351" name="質量 (GeV)"/>
          <p:cNvSpPr txBox="1"/>
          <p:nvPr/>
        </p:nvSpPr>
        <p:spPr>
          <a:xfrm>
            <a:off x="3601069" y="8012167"/>
            <a:ext cx="162148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質量 (GeV)</a:t>
            </a:r>
          </a:p>
        </p:txBody>
      </p:sp>
      <p:sp>
        <p:nvSpPr>
          <p:cNvPr id="1352" name="ヒッグス結合"/>
          <p:cNvSpPr txBox="1"/>
          <p:nvPr/>
        </p:nvSpPr>
        <p:spPr>
          <a:xfrm rot="16200000">
            <a:off x="-341025" y="5080000"/>
            <a:ext cx="19431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ヒッグス結合</a:t>
            </a:r>
          </a:p>
        </p:txBody>
      </p:sp>
      <p:sp>
        <p:nvSpPr>
          <p:cNvPr id="1353" name="直線からのズレ…"/>
          <p:cNvSpPr txBox="1"/>
          <p:nvPr/>
        </p:nvSpPr>
        <p:spPr>
          <a:xfrm>
            <a:off x="1651613" y="2913211"/>
            <a:ext cx="3454909"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400">
                <a:solidFill>
                  <a:schemeClr val="accent5"/>
                </a:solidFill>
              </a:defRPr>
            </a:pPr>
            <a:r>
              <a:t>直線からのズレ</a:t>
            </a:r>
          </a:p>
          <a:p>
            <a:pPr algn="l">
              <a:defRPr b="1" sz="2400">
                <a:solidFill>
                  <a:schemeClr val="accent5"/>
                </a:solidFill>
              </a:defRPr>
            </a:pPr>
            <a:r>
              <a:t>＝標準理論を超える物理</a:t>
            </a:r>
          </a:p>
        </p:txBody>
      </p:sp>
      <p:sp>
        <p:nvSpPr>
          <p:cNvPr id="1354" name="ヒッグス結合の…"/>
          <p:cNvSpPr txBox="1"/>
          <p:nvPr/>
        </p:nvSpPr>
        <p:spPr>
          <a:xfrm>
            <a:off x="4340736" y="5739205"/>
            <a:ext cx="2247901" cy="7721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70000"/>
              </a:lnSpc>
              <a:defRPr b="1" sz="2400">
                <a:solidFill>
                  <a:srgbClr val="942192"/>
                </a:solidFill>
              </a:defRPr>
            </a:pPr>
            <a:r>
              <a:t>ヒッグス結合の</a:t>
            </a:r>
          </a:p>
          <a:p>
            <a:pPr algn="l">
              <a:lnSpc>
                <a:spcPct val="70000"/>
              </a:lnSpc>
              <a:defRPr b="1" sz="2400">
                <a:solidFill>
                  <a:srgbClr val="942192"/>
                </a:solidFill>
              </a:defRPr>
            </a:pPr>
            <a:r>
              <a:t>精密測定</a:t>
            </a:r>
          </a:p>
        </p:txBody>
      </p:sp>
      <p:sp>
        <p:nvSpPr>
          <p:cNvPr id="1355" name="BSM=Beyond the Standard Model"/>
          <p:cNvSpPr txBox="1"/>
          <p:nvPr/>
        </p:nvSpPr>
        <p:spPr>
          <a:xfrm>
            <a:off x="7986792" y="3055794"/>
            <a:ext cx="4769025" cy="674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600">
                <a:solidFill>
                  <a:srgbClr val="FF2600"/>
                </a:solidFill>
                <a:latin typeface="+mj-lt"/>
                <a:ea typeface="+mj-ea"/>
                <a:cs typeface="+mj-cs"/>
                <a:sym typeface="Helvetica Neue"/>
              </a:defRPr>
            </a:pPr>
            <a:r>
              <a:rPr>
                <a:solidFill>
                  <a:srgbClr val="000000"/>
                </a:solidFill>
              </a:rPr>
              <a:t>※: </a:t>
            </a:r>
            <a:r>
              <a:t>BSM </a:t>
            </a:r>
            <a:r>
              <a:t>物理 </a:t>
            </a:r>
            <a:r>
              <a:rPr>
                <a:solidFill>
                  <a:srgbClr val="000000"/>
                </a:solidFill>
              </a:rPr>
              <a:t>= </a:t>
            </a:r>
            <a:r>
              <a:t>B</a:t>
            </a:r>
            <a:r>
              <a:rPr>
                <a:solidFill>
                  <a:srgbClr val="000000"/>
                </a:solidFill>
              </a:rPr>
              <a:t>eyond the </a:t>
            </a:r>
            <a:r>
              <a:t>S</a:t>
            </a:r>
            <a:r>
              <a:rPr>
                <a:solidFill>
                  <a:srgbClr val="000000"/>
                </a:solidFill>
              </a:rPr>
              <a:t>tandard </a:t>
            </a:r>
            <a:r>
              <a:t>M</a:t>
            </a:r>
            <a:r>
              <a:rPr>
                <a:solidFill>
                  <a:srgbClr val="000000"/>
                </a:solidFill>
              </a:rPr>
              <a:t>odel</a:t>
            </a:r>
            <a:br>
              <a:rPr>
                <a:solidFill>
                  <a:srgbClr val="000000"/>
                </a:solidFill>
              </a:rPr>
            </a:br>
            <a:r>
              <a:rPr>
                <a:solidFill>
                  <a:srgbClr val="000000"/>
                </a:solidFill>
              </a:rPr>
              <a:t>　　　　　　　 (標準理論を超える物理)</a:t>
            </a:r>
          </a:p>
        </p:txBody>
      </p:sp>
      <p:sp>
        <p:nvSpPr>
          <p:cNvPr id="1356" name="標準理論を超える物理の効果はヒッグス結合の 標準理論の予想からのズレとして現れる"/>
          <p:cNvSpPr txBox="1"/>
          <p:nvPr/>
        </p:nvSpPr>
        <p:spPr>
          <a:xfrm>
            <a:off x="8306441" y="4821442"/>
            <a:ext cx="3921882" cy="4508308"/>
          </a:xfrm>
          <a:prstGeom prst="rect">
            <a:avLst/>
          </a:prstGeom>
          <a:ln w="50800">
            <a:solidFill>
              <a:schemeClr val="accent1"/>
            </a:solidFill>
          </a:ln>
          <a:extLst>
            <a:ext uri="{C572A759-6A51-4108-AA02-DFA0A04FC94B}">
              <ma14:wrappingTextBoxFlag xmlns:ma14="http://schemas.microsoft.com/office/mac/drawingml/2011/main" val="1"/>
            </a:ext>
          </a:extLst>
        </p:spPr>
        <p:txBody>
          <a:bodyPr lIns="279400" tIns="279400" rIns="279400" bIns="279400">
            <a:spAutoFit/>
          </a:bodyPr>
          <a:lstStyle/>
          <a:p>
            <a:pPr marL="112888" algn="l" defTabSz="830862">
              <a:spcBef>
                <a:spcPts val="300"/>
              </a:spcBef>
              <a:buClr>
                <a:srgbClr val="FF2600"/>
              </a:buClr>
              <a:buFont typeface="Tahoma"/>
              <a:tabLst>
                <a:tab pos="609600" algn="l"/>
                <a:tab pos="2844800" algn="l"/>
                <a:tab pos="2882900" algn="l"/>
              </a:tabLst>
              <a:defRPr b="1" i="1" sz="3500">
                <a:solidFill>
                  <a:srgbClr val="000090"/>
                </a:solidFill>
                <a:uFill>
                  <a:solidFill>
                    <a:srgbClr val="FF2C79"/>
                  </a:solidFill>
                </a:uFill>
                <a:latin typeface="+mj-lt"/>
                <a:ea typeface="+mj-ea"/>
                <a:cs typeface="+mj-cs"/>
                <a:sym typeface="Helvetica Neue"/>
              </a:defRPr>
            </a:pPr>
            <a:r>
              <a:t>標準理論を超える物理の効果はヒッグス結合の</a:t>
            </a:r>
            <a:br/>
            <a:r>
              <a:t>標準理論の予想からのズレとして現れる</a:t>
            </a:r>
          </a:p>
        </p:txBody>
      </p:sp>
      <p:sp>
        <p:nvSpPr>
          <p:cNvPr id="1357" name="BSM=Beyond the Standard Model"/>
          <p:cNvSpPr txBox="1"/>
          <p:nvPr/>
        </p:nvSpPr>
        <p:spPr>
          <a:xfrm>
            <a:off x="7986792" y="3794211"/>
            <a:ext cx="4769025" cy="625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b="1" sz="1600">
                <a:solidFill>
                  <a:srgbClr val="FF2600"/>
                </a:solidFill>
                <a:latin typeface="+mj-lt"/>
                <a:ea typeface="+mj-ea"/>
                <a:cs typeface="+mj-cs"/>
                <a:sym typeface="Helvetica Neue"/>
              </a:defRPr>
            </a:pPr>
            <a:r>
              <a:rPr>
                <a:solidFill>
                  <a:srgbClr val="000000"/>
                </a:solidFill>
              </a:rPr>
              <a:t>※: </a:t>
            </a:r>
            <a:r>
              <a:t>HL-LHC</a:t>
            </a:r>
            <a:r>
              <a:rPr>
                <a:solidFill>
                  <a:srgbClr val="000000"/>
                </a:solidFill>
              </a:rPr>
              <a:t> </a:t>
            </a:r>
            <a:r>
              <a:rPr>
                <a:solidFill>
                  <a:srgbClr val="000000"/>
                </a:solidFill>
              </a:rPr>
              <a:t>= </a:t>
            </a:r>
            <a:r>
              <a:t>H</a:t>
            </a:r>
            <a:r>
              <a:rPr>
                <a:solidFill>
                  <a:srgbClr val="000000"/>
                </a:solidFill>
              </a:rPr>
              <a:t>igh </a:t>
            </a:r>
            <a:r>
              <a:t>L</a:t>
            </a:r>
            <a:r>
              <a:rPr>
                <a:solidFill>
                  <a:srgbClr val="000000"/>
                </a:solidFill>
              </a:rPr>
              <a:t>uminosity </a:t>
            </a:r>
            <a:r>
              <a:t>LHC</a:t>
            </a:r>
            <a:br>
              <a:rPr>
                <a:solidFill>
                  <a:srgbClr val="000000"/>
                </a:solidFill>
              </a:rPr>
            </a:br>
            <a:r>
              <a:rPr>
                <a:solidFill>
                  <a:srgbClr val="000000"/>
                </a:solidFill>
              </a:rPr>
              <a:t>　　　　　　 (高度化後のLHC)</a:t>
            </a:r>
          </a:p>
        </p:txBody>
      </p:sp>
      <p:pic>
        <p:nvPicPr>
          <p:cNvPr id="1358" name="イメージ" descr="イメージ"/>
          <p:cNvPicPr>
            <a:picLocks noChangeAspect="1"/>
          </p:cNvPicPr>
          <p:nvPr/>
        </p:nvPicPr>
        <p:blipFill>
          <a:blip r:embed="rId3">
            <a:extLst/>
          </a:blip>
          <a:stretch>
            <a:fillRect/>
          </a:stretch>
        </p:blipFill>
        <p:spPr>
          <a:xfrm>
            <a:off x="928645" y="2708800"/>
            <a:ext cx="6515611" cy="5350369"/>
          </a:xfrm>
          <a:prstGeom prst="rect">
            <a:avLst/>
          </a:prstGeom>
          <a:ln w="12700">
            <a:miter lim="400000"/>
          </a:ln>
        </p:spPr>
      </p:pic>
      <p:sp>
        <p:nvSpPr>
          <p:cNvPr id="1359" name="質量だけでなく"/>
          <p:cNvSpPr txBox="1"/>
          <p:nvPr/>
        </p:nvSpPr>
        <p:spPr>
          <a:xfrm>
            <a:off x="525378" y="343611"/>
            <a:ext cx="2603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30862">
              <a:defRPr b="1" sz="2800">
                <a:solidFill>
                  <a:srgbClr val="2E467F"/>
                </a:solidFill>
                <a:latin typeface="+mj-lt"/>
                <a:ea typeface="+mj-ea"/>
                <a:cs typeface="+mj-cs"/>
                <a:sym typeface="Helvetica Neue"/>
              </a:defRPr>
            </a:lvl1pPr>
          </a:lstStyle>
          <a:p>
            <a:pPr/>
            <a:r>
              <a:t>質量だけでなく</a:t>
            </a:r>
          </a:p>
        </p:txBody>
      </p:sp>
      <p:sp>
        <p:nvSpPr>
          <p:cNvPr id="1360" name="SM: 標準理論      → 一直線"/>
          <p:cNvSpPr txBox="1"/>
          <p:nvPr/>
        </p:nvSpPr>
        <p:spPr>
          <a:xfrm>
            <a:off x="4427415" y="4413487"/>
            <a:ext cx="2159227" cy="92662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4497" algn="l" defTabSz="830862">
              <a:spcBef>
                <a:spcPts val="300"/>
              </a:spcBef>
              <a:buClr>
                <a:srgbClr val="FF2600"/>
              </a:buClr>
              <a:buFont typeface="Tahoma"/>
              <a:tabLst>
                <a:tab pos="609600" algn="l"/>
                <a:tab pos="2844800" algn="l"/>
                <a:tab pos="2882900" algn="l"/>
              </a:tabLst>
              <a:defRPr b="1" i="1" sz="3400">
                <a:solidFill>
                  <a:srgbClr val="FF2C79"/>
                </a:solidFill>
                <a:uFill>
                  <a:solidFill>
                    <a:srgbClr val="FF2C79"/>
                  </a:solidFill>
                </a:uFill>
                <a:latin typeface="+mj-lt"/>
                <a:ea typeface="+mj-ea"/>
                <a:cs typeface="+mj-cs"/>
                <a:sym typeface="Helvetica Neue"/>
              </a:defRPr>
            </a:pPr>
            <a:r>
              <a:t>SM: </a:t>
            </a:r>
            <a:r>
              <a:rPr sz="1900"/>
              <a:t>標準理論</a:t>
            </a:r>
            <a:br>
              <a:rPr sz="1900"/>
            </a:br>
            <a:r>
              <a:rPr sz="1900"/>
              <a:t>　　　  → 一直線</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64" name="四角形"/>
          <p:cNvSpPr/>
          <p:nvPr/>
        </p:nvSpPr>
        <p:spPr>
          <a:xfrm>
            <a:off x="8742953" y="3105029"/>
            <a:ext cx="4171362"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365" name="イメージ" descr="イメージ"/>
          <p:cNvPicPr>
            <a:picLocks noChangeAspect="1"/>
          </p:cNvPicPr>
          <p:nvPr/>
        </p:nvPicPr>
        <p:blipFill>
          <a:blip r:embed="rId3">
            <a:extLst/>
          </a:blip>
          <a:stretch>
            <a:fillRect/>
          </a:stretch>
        </p:blipFill>
        <p:spPr>
          <a:xfrm>
            <a:off x="8737865" y="3893401"/>
            <a:ext cx="4181539" cy="3550808"/>
          </a:xfrm>
          <a:prstGeom prst="rect">
            <a:avLst/>
          </a:prstGeom>
          <a:ln w="12700">
            <a:miter lim="400000"/>
          </a:ln>
        </p:spPr>
      </p:pic>
      <p:sp>
        <p:nvSpPr>
          <p:cNvPr id="1366" name="四角形"/>
          <p:cNvSpPr/>
          <p:nvPr/>
        </p:nvSpPr>
        <p:spPr>
          <a:xfrm>
            <a:off x="4448854" y="3105029"/>
            <a:ext cx="4171361"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367" name="イメージ" descr="イメージ"/>
          <p:cNvPicPr>
            <a:picLocks noChangeAspect="1"/>
          </p:cNvPicPr>
          <p:nvPr/>
        </p:nvPicPr>
        <p:blipFill>
          <a:blip r:embed="rId4">
            <a:extLst/>
          </a:blip>
          <a:stretch>
            <a:fillRect/>
          </a:stretch>
        </p:blipFill>
        <p:spPr>
          <a:xfrm>
            <a:off x="4395529" y="3893401"/>
            <a:ext cx="4213742" cy="3550808"/>
          </a:xfrm>
          <a:prstGeom prst="rect">
            <a:avLst/>
          </a:prstGeom>
          <a:ln w="12700">
            <a:miter lim="400000"/>
          </a:ln>
        </p:spPr>
      </p:pic>
      <p:sp>
        <p:nvSpPr>
          <p:cNvPr id="1368" name="四角形"/>
          <p:cNvSpPr/>
          <p:nvPr/>
        </p:nvSpPr>
        <p:spPr>
          <a:xfrm>
            <a:off x="94643" y="3105029"/>
            <a:ext cx="4171364"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369" name="イメージ" descr="イメージ"/>
          <p:cNvPicPr>
            <a:picLocks noChangeAspect="1"/>
          </p:cNvPicPr>
          <p:nvPr/>
        </p:nvPicPr>
        <p:blipFill>
          <a:blip r:embed="rId5">
            <a:extLst/>
          </a:blip>
          <a:stretch>
            <a:fillRect/>
          </a:stretch>
        </p:blipFill>
        <p:spPr>
          <a:xfrm>
            <a:off x="103633" y="3893401"/>
            <a:ext cx="4153384" cy="3550808"/>
          </a:xfrm>
          <a:prstGeom prst="rect">
            <a:avLst/>
          </a:prstGeom>
          <a:ln w="12700">
            <a:miter lim="400000"/>
          </a:ln>
        </p:spPr>
      </p:pic>
      <p:sp>
        <p:nvSpPr>
          <p:cNvPr id="1370"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71" name="超対称性"/>
          <p:cNvSpPr txBox="1"/>
          <p:nvPr/>
        </p:nvSpPr>
        <p:spPr>
          <a:xfrm>
            <a:off x="1639772" y="3105027"/>
            <a:ext cx="1361945" cy="4348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超対称性</a:t>
            </a:r>
          </a:p>
        </p:txBody>
      </p:sp>
      <p:sp>
        <p:nvSpPr>
          <p:cNvPr id="1372" name="複合ヒッグス"/>
          <p:cNvSpPr txBox="1"/>
          <p:nvPr/>
        </p:nvSpPr>
        <p:spPr>
          <a:xfrm>
            <a:off x="5814131" y="3105029"/>
            <a:ext cx="1971545" cy="434844"/>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複合ヒッグス</a:t>
            </a:r>
          </a:p>
        </p:txBody>
      </p:sp>
      <p:sp>
        <p:nvSpPr>
          <p:cNvPr id="1373" name="図形"/>
          <p:cNvSpPr/>
          <p:nvPr/>
        </p:nvSpPr>
        <p:spPr>
          <a:xfrm>
            <a:off x="6815518" y="5732536"/>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sp>
        <p:nvSpPr>
          <p:cNvPr id="1374" name="複数宇宙？…"/>
          <p:cNvSpPr txBox="1"/>
          <p:nvPr/>
        </p:nvSpPr>
        <p:spPr>
          <a:xfrm>
            <a:off x="10109716" y="3105029"/>
            <a:ext cx="1666745" cy="79798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defTabSz="457200">
              <a:defRPr b="1" sz="2400">
                <a:solidFill>
                  <a:schemeClr val="accent5"/>
                </a:solidFill>
                <a:latin typeface="+mj-lt"/>
                <a:ea typeface="+mj-ea"/>
                <a:cs typeface="+mj-cs"/>
                <a:sym typeface="Helvetica Neue"/>
              </a:defRPr>
            </a:pPr>
            <a:r>
              <a:t>複数宇宙？</a:t>
            </a:r>
            <a:endParaRPr i="1"/>
          </a:p>
          <a:p>
            <a:pPr defTabSz="457200">
              <a:defRPr b="1" sz="1400">
                <a:solidFill>
                  <a:schemeClr val="accent5"/>
                </a:solidFill>
                <a:latin typeface="+mj-lt"/>
                <a:ea typeface="+mj-ea"/>
                <a:cs typeface="+mj-cs"/>
                <a:sym typeface="Helvetica Neue"/>
              </a:defRPr>
            </a:pPr>
            <a:r>
              <a:t>(標準理論)</a:t>
            </a:r>
          </a:p>
        </p:txBody>
      </p:sp>
      <p:sp>
        <p:nvSpPr>
          <p:cNvPr id="1375" name="ズレがない場合"/>
          <p:cNvSpPr txBox="1"/>
          <p:nvPr/>
        </p:nvSpPr>
        <p:spPr>
          <a:xfrm>
            <a:off x="9832205" y="5955244"/>
            <a:ext cx="2156335"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ズレがない場合</a:t>
            </a:r>
          </a:p>
        </p:txBody>
      </p:sp>
      <p:sp>
        <p:nvSpPr>
          <p:cNvPr id="1376" name="図形"/>
          <p:cNvSpPr/>
          <p:nvPr/>
        </p:nvSpPr>
        <p:spPr>
          <a:xfrm flipH="1" rot="10800000">
            <a:off x="2595950" y="4800903"/>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sp>
        <p:nvSpPr>
          <p:cNvPr id="1377" name="どの道に進むのか？"/>
          <p:cNvSpPr txBox="1"/>
          <p:nvPr/>
        </p:nvSpPr>
        <p:spPr>
          <a:xfrm>
            <a:off x="548688" y="487360"/>
            <a:ext cx="11907425" cy="18415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R="66544" indent="1587" algn="l" defTabSz="914400">
              <a:defRPr b="1" sz="5400">
                <a:solidFill>
                  <a:srgbClr val="2E467F"/>
                </a:solidFill>
                <a:uFill>
                  <a:solidFill>
                    <a:srgbClr val="0042AA"/>
                  </a:solidFill>
                </a:uFill>
                <a:latin typeface="+mj-lt"/>
                <a:ea typeface="+mj-ea"/>
                <a:cs typeface="+mj-cs"/>
                <a:sym typeface="Helvetica Neue"/>
              </a:defRPr>
            </a:pPr>
            <a:r>
              <a:t>３つの道の違いは</a:t>
            </a:r>
          </a:p>
          <a:p>
            <a:pPr marR="66544" indent="1587" defTabSz="914400">
              <a:defRPr b="1" sz="5400">
                <a:solidFill>
                  <a:srgbClr val="2E467F"/>
                </a:solidFill>
                <a:uFill>
                  <a:solidFill>
                    <a:srgbClr val="0042AA"/>
                  </a:solidFill>
                </a:uFill>
                <a:latin typeface="+mj-lt"/>
                <a:ea typeface="+mj-ea"/>
                <a:cs typeface="+mj-cs"/>
                <a:sym typeface="Helvetica Neue"/>
              </a:defRPr>
            </a:pPr>
            <a:r>
              <a:t>ズレのパターンの違いとして現れる</a:t>
            </a:r>
          </a:p>
        </p:txBody>
      </p:sp>
      <p:sp>
        <p:nvSpPr>
          <p:cNvPr id="1378" name="全体に下にずれる"/>
          <p:cNvSpPr txBox="1"/>
          <p:nvPr/>
        </p:nvSpPr>
        <p:spPr>
          <a:xfrm>
            <a:off x="5721737" y="5257951"/>
            <a:ext cx="2156335"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全体に下にずれる</a:t>
            </a:r>
          </a:p>
        </p:txBody>
      </p:sp>
      <p:sp>
        <p:nvSpPr>
          <p:cNvPr id="1379" name="b と τ (ダウン型物質粒子)が上にずれる"/>
          <p:cNvSpPr txBox="1"/>
          <p:nvPr/>
        </p:nvSpPr>
        <p:spPr>
          <a:xfrm>
            <a:off x="1267891" y="6053763"/>
            <a:ext cx="252404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b と τ (ダウン型物質粒子)が上にずれる</a:t>
            </a:r>
          </a:p>
        </p:txBody>
      </p:sp>
      <p:grpSp>
        <p:nvGrpSpPr>
          <p:cNvPr id="1382" name="ヒッグス粒子と他の標準理論の粒子との相互作用の強さ（＝結合定数）を精密測定 → ずれのパターンから進路が決まる！…"/>
          <p:cNvGrpSpPr/>
          <p:nvPr/>
        </p:nvGrpSpPr>
        <p:grpSpPr>
          <a:xfrm>
            <a:off x="2095892" y="8440740"/>
            <a:ext cx="8813016" cy="1165094"/>
            <a:chOff x="0" y="0"/>
            <a:chExt cx="8813015" cy="1165093"/>
          </a:xfrm>
        </p:grpSpPr>
        <p:sp>
          <p:nvSpPr>
            <p:cNvPr id="1381" name="ヒッグス粒子と他の標準理論の粒子との相互作用の強さ（＝結合定数）を精密測定 → ずれのパターンから進路が決まる！…"/>
            <p:cNvSpPr txBox="1"/>
            <p:nvPr/>
          </p:nvSpPr>
          <p:spPr>
            <a:xfrm>
              <a:off x="215900" y="139699"/>
              <a:ext cx="8381216" cy="606295"/>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747776">
                <a:defRPr b="1" sz="3500">
                  <a:solidFill>
                    <a:srgbClr val="FF2C79"/>
                  </a:solidFill>
                  <a:latin typeface="+mj-lt"/>
                  <a:ea typeface="+mj-ea"/>
                  <a:cs typeface="+mj-cs"/>
                  <a:sym typeface="Helvetica Neue"/>
                </a:defRPr>
              </a:lvl1pPr>
            </a:lstStyle>
            <a:p>
              <a:pPr/>
              <a:r>
                <a:t>ズレのパターンから進路が決まる</a:t>
              </a:r>
            </a:p>
          </p:txBody>
        </p:sp>
        <p:pic>
          <p:nvPicPr>
            <p:cNvPr id="1380" name="ヒッグス粒子と他の標準理論の粒子との相互作用の強さ（＝結合定数）を精密測定 → ずれのパターンから進路が決まる！…" descr="ヒッグス粒子と他の標準理論の粒子との相互作用の強さ（＝結合定数）を精密測定 → ずれのパターンから進路が決まる！…"/>
            <p:cNvPicPr>
              <a:picLocks noChangeAspect="0"/>
            </p:cNvPicPr>
            <p:nvPr/>
          </p:nvPicPr>
          <p:blipFill>
            <a:blip r:embed="rId6">
              <a:extLst/>
            </a:blip>
            <a:stretch>
              <a:fillRect/>
            </a:stretch>
          </p:blipFill>
          <p:spPr>
            <a:xfrm>
              <a:off x="0" y="0"/>
              <a:ext cx="8813016" cy="1165094"/>
            </a:xfrm>
            <a:prstGeom prst="rect">
              <a:avLst/>
            </a:prstGeom>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86"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
        <p:nvSpPr>
          <p:cNvPr id="1387" name="四角形"/>
          <p:cNvSpPr/>
          <p:nvPr/>
        </p:nvSpPr>
        <p:spPr>
          <a:xfrm>
            <a:off x="201452" y="1269189"/>
            <a:ext cx="7643306" cy="6503362"/>
          </a:xfrm>
          <a:prstGeom prst="rect">
            <a:avLst/>
          </a:prstGeom>
          <a:solidFill>
            <a:srgbClr val="FFFFFF">
              <a:alpha val="89802"/>
            </a:srgbClr>
          </a:solidFill>
          <a:ln w="3175">
            <a:solidFill>
              <a:srgbClr val="FFFFFF">
                <a:alpha val="89802"/>
              </a:srgbClr>
            </a:solidFill>
            <a:miter lim="400000"/>
          </a:ln>
          <a:effectLst>
            <a:outerShdw sx="100000" sy="100000" kx="0" ky="0" algn="b" rotWithShape="0" blurRad="12700" dist="0" dir="2700000">
              <a:srgbClr val="000000">
                <a:alpha val="42999"/>
              </a:srgbClr>
            </a:outerShdw>
          </a:effectLst>
        </p:spPr>
        <p:txBody>
          <a:bodyPr lIns="50800" tIns="50800" rIns="50800" bIns="50800" anchor="ctr"/>
          <a:lstStyle/>
          <a:p>
            <a:pPr defTabSz="649111">
              <a:defRPr sz="3400">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Neue"/>
              </a:defRPr>
            </a:pPr>
          </a:p>
        </p:txBody>
      </p:sp>
      <p:sp>
        <p:nvSpPr>
          <p:cNvPr id="1388" name="SM :標準理論"/>
          <p:cNvSpPr txBox="1"/>
          <p:nvPr/>
        </p:nvSpPr>
        <p:spPr>
          <a:xfrm>
            <a:off x="3939265" y="4034604"/>
            <a:ext cx="2214699" cy="5081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44497" algn="l" defTabSz="830862">
              <a:spcBef>
                <a:spcPts val="300"/>
              </a:spcBef>
              <a:buClr>
                <a:srgbClr val="FF2600"/>
              </a:buClr>
              <a:buFont typeface="Tahoma"/>
              <a:tabLst>
                <a:tab pos="609600" algn="l"/>
                <a:tab pos="2844800" algn="l"/>
                <a:tab pos="2882900" algn="l"/>
              </a:tabLst>
              <a:defRPr b="1" i="1" sz="3400">
                <a:solidFill>
                  <a:srgbClr val="FF2C79"/>
                </a:solidFill>
                <a:uFill>
                  <a:solidFill>
                    <a:srgbClr val="FF2C79"/>
                  </a:solidFill>
                </a:uFill>
                <a:latin typeface="+mj-lt"/>
                <a:ea typeface="+mj-ea"/>
                <a:cs typeface="+mj-cs"/>
                <a:sym typeface="Helvetica Neue"/>
              </a:defRPr>
            </a:pPr>
            <a:r>
              <a:t>SM :</a:t>
            </a:r>
            <a:r>
              <a:rPr sz="1900"/>
              <a:t>標準理論</a:t>
            </a:r>
          </a:p>
        </p:txBody>
      </p:sp>
      <p:sp>
        <p:nvSpPr>
          <p:cNvPr id="1389" name="しかし、これには高い精度が必要"/>
          <p:cNvSpPr txBox="1"/>
          <p:nvPr>
            <p:ph type="title"/>
          </p:nvPr>
        </p:nvSpPr>
        <p:spPr>
          <a:xfrm>
            <a:off x="584396" y="193277"/>
            <a:ext cx="11836008" cy="1081025"/>
          </a:xfrm>
          <a:prstGeom prst="rect">
            <a:avLst/>
          </a:prstGeom>
        </p:spPr>
        <p:txBody>
          <a:bodyPr anchor="t"/>
          <a:lstStyle>
            <a:lvl1pPr defTabSz="830862">
              <a:defRPr i="1" sz="5600">
                <a:solidFill>
                  <a:srgbClr val="2E467F"/>
                </a:solidFill>
              </a:defRPr>
            </a:lvl1pPr>
          </a:lstStyle>
          <a:p>
            <a:pPr/>
            <a:r>
              <a:t>しかし、これには高い精度が必要</a:t>
            </a:r>
          </a:p>
        </p:txBody>
      </p:sp>
      <p:sp>
        <p:nvSpPr>
          <p:cNvPr id="1390" name="ヒッグス結合と質量の関係"/>
          <p:cNvSpPr txBox="1"/>
          <p:nvPr/>
        </p:nvSpPr>
        <p:spPr>
          <a:xfrm>
            <a:off x="267568" y="1373079"/>
            <a:ext cx="5411069"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defTabSz="830862">
              <a:spcBef>
                <a:spcPts val="300"/>
              </a:spcBef>
              <a:buClr>
                <a:srgbClr val="FF2600"/>
              </a:buClr>
              <a:buFont typeface="Tahoma"/>
              <a:tabLst>
                <a:tab pos="609600" algn="l"/>
                <a:tab pos="2844800" algn="l"/>
                <a:tab pos="2882900" algn="l"/>
              </a:tabLst>
              <a:defRPr b="1" i="1" sz="3400">
                <a:solidFill>
                  <a:srgbClr val="2E467F"/>
                </a:solidFill>
                <a:uFill>
                  <a:solidFill>
                    <a:srgbClr val="FF2C79"/>
                  </a:solidFill>
                </a:uFill>
                <a:latin typeface="+mj-lt"/>
                <a:ea typeface="+mj-ea"/>
                <a:cs typeface="+mj-cs"/>
                <a:sym typeface="Helvetica Neue"/>
              </a:defRPr>
            </a:lvl1pPr>
          </a:lstStyle>
          <a:p>
            <a:pPr/>
            <a:r>
              <a:t>ヒッグス結合と質量の関係</a:t>
            </a:r>
          </a:p>
        </p:txBody>
      </p:sp>
      <p:sp>
        <p:nvSpPr>
          <p:cNvPr id="1391" name="ズレの大きさは新しい物理のエネルギースケール(Λ)による"/>
          <p:cNvSpPr txBox="1"/>
          <p:nvPr/>
        </p:nvSpPr>
        <p:spPr>
          <a:xfrm>
            <a:off x="8199718" y="1370418"/>
            <a:ext cx="4030997" cy="7723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300480">
              <a:lnSpc>
                <a:spcPct val="90000"/>
              </a:lnSpc>
              <a:defRPr b="1" i="1" sz="2400">
                <a:solidFill>
                  <a:srgbClr val="660066"/>
                </a:solidFill>
                <a:latin typeface="Arial"/>
                <a:ea typeface="Arial"/>
                <a:cs typeface="Arial"/>
                <a:sym typeface="Arial"/>
              </a:defRPr>
            </a:lvl1pPr>
          </a:lstStyle>
          <a:p>
            <a:pPr>
              <a:defRPr b="0">
                <a:solidFill>
                  <a:srgbClr val="000000"/>
                </a:solidFill>
                <a:latin typeface="Helvetica"/>
                <a:ea typeface="Helvetica"/>
                <a:cs typeface="Helvetica"/>
                <a:sym typeface="Helvetica"/>
              </a:defRPr>
            </a:pPr>
            <a:r>
              <a:rPr b="1">
                <a:solidFill>
                  <a:srgbClr val="660066"/>
                </a:solidFill>
                <a:latin typeface="Arial"/>
                <a:ea typeface="Arial"/>
                <a:cs typeface="Arial"/>
                <a:sym typeface="Arial"/>
              </a:rPr>
              <a:t>ズレの大きさは新しい物理のエネルギースケール(Λ)による</a:t>
            </a:r>
          </a:p>
        </p:txBody>
      </p:sp>
      <p:sp>
        <p:nvSpPr>
          <p:cNvPr id="1392" name="楕円"/>
          <p:cNvSpPr/>
          <p:nvPr/>
        </p:nvSpPr>
        <p:spPr>
          <a:xfrm>
            <a:off x="11809382" y="5283829"/>
            <a:ext cx="735932" cy="513531"/>
          </a:xfrm>
          <a:prstGeom prst="ellipse">
            <a:avLst/>
          </a:prstGeom>
          <a:solidFill>
            <a:srgbClr val="FFFF66"/>
          </a:solidFill>
          <a:ln w="12700">
            <a:miter lim="400000"/>
          </a:ln>
        </p:spPr>
        <p:txBody>
          <a:bodyPr lIns="65023" tIns="65023" rIns="65023" bIns="65023" anchor="ctr"/>
          <a:lstStyle/>
          <a:p>
            <a:pPr defTabSz="457200">
              <a:defRPr sz="2200">
                <a:latin typeface="Arial"/>
                <a:ea typeface="Arial"/>
                <a:cs typeface="Arial"/>
                <a:sym typeface="Arial"/>
              </a:defRPr>
            </a:pPr>
          </a:p>
        </p:txBody>
      </p:sp>
      <p:pic>
        <p:nvPicPr>
          <p:cNvPr id="1393" name="latex-image-1.pdf" descr="latex-image-1.pdf"/>
          <p:cNvPicPr>
            <a:picLocks noChangeAspect="1"/>
          </p:cNvPicPr>
          <p:nvPr/>
        </p:nvPicPr>
        <p:blipFill>
          <a:blip r:embed="rId2">
            <a:extLst/>
          </a:blip>
          <a:stretch>
            <a:fillRect/>
          </a:stretch>
        </p:blipFill>
        <p:spPr>
          <a:xfrm>
            <a:off x="8317518" y="4995933"/>
            <a:ext cx="4520075" cy="679820"/>
          </a:xfrm>
          <a:prstGeom prst="rect">
            <a:avLst/>
          </a:prstGeom>
          <a:ln w="12700">
            <a:miter lim="400000"/>
          </a:ln>
        </p:spPr>
      </p:pic>
      <p:sp>
        <p:nvSpPr>
          <p:cNvPr id="1394" name="例 1: 最小超対称性模型  (MSSM : tanβ=5, radiative correction factor ≈ 1)"/>
          <p:cNvSpPr txBox="1"/>
          <p:nvPr/>
        </p:nvSpPr>
        <p:spPr>
          <a:xfrm>
            <a:off x="8096779" y="3952511"/>
            <a:ext cx="4520075" cy="10838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300480">
              <a:defRPr sz="2200"/>
            </a:pPr>
            <a:r>
              <a:rPr u="sng"/>
              <a:t>例 1:</a:t>
            </a:r>
            <a:r>
              <a:rPr>
                <a:latin typeface="Arial"/>
                <a:ea typeface="Arial"/>
                <a:cs typeface="Arial"/>
                <a:sym typeface="Arial"/>
              </a:rPr>
              <a:t> </a:t>
            </a:r>
            <a:r>
              <a:rPr b="1">
                <a:solidFill>
                  <a:srgbClr val="0433FF"/>
                </a:solidFill>
                <a:latin typeface="Arial"/>
                <a:ea typeface="Arial"/>
                <a:cs typeface="Arial"/>
                <a:sym typeface="Arial"/>
              </a:rPr>
              <a:t>最小超対称性模型</a:t>
            </a:r>
            <a:br>
              <a:rPr b="1">
                <a:solidFill>
                  <a:srgbClr val="0433FF"/>
                </a:solidFill>
                <a:latin typeface="Arial"/>
                <a:ea typeface="Arial"/>
                <a:cs typeface="Arial"/>
                <a:sym typeface="Arial"/>
              </a:rPr>
            </a:br>
            <a:r>
              <a:rPr>
                <a:latin typeface="Arial"/>
                <a:ea typeface="Arial"/>
                <a:cs typeface="Arial"/>
                <a:sym typeface="Arial"/>
              </a:rPr>
              <a:t> </a:t>
            </a:r>
            <a:r>
              <a:rPr sz="2000">
                <a:latin typeface="Arial"/>
                <a:ea typeface="Arial"/>
                <a:cs typeface="Arial"/>
                <a:sym typeface="Arial"/>
              </a:rPr>
              <a:t>(MSSM : tanβ=5, radiative correction factor ≈ 1)</a:t>
            </a:r>
          </a:p>
        </p:txBody>
      </p:sp>
      <p:sp>
        <p:nvSpPr>
          <p:cNvPr id="1395" name="例 2: 最小複合ヒッグス模型"/>
          <p:cNvSpPr txBox="1"/>
          <p:nvPr/>
        </p:nvSpPr>
        <p:spPr>
          <a:xfrm>
            <a:off x="8110399" y="6188869"/>
            <a:ext cx="4492835" cy="3312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300480">
              <a:defRPr sz="2200"/>
            </a:pPr>
            <a:r>
              <a:rPr u="sng"/>
              <a:t>例</a:t>
            </a:r>
            <a:r>
              <a:rPr u="sng">
                <a:latin typeface="Arial"/>
                <a:ea typeface="Arial"/>
                <a:cs typeface="Arial"/>
                <a:sym typeface="Arial"/>
              </a:rPr>
              <a:t> 2:</a:t>
            </a:r>
            <a:r>
              <a:rPr>
                <a:latin typeface="Arial"/>
                <a:ea typeface="Arial"/>
                <a:cs typeface="Arial"/>
                <a:sym typeface="Arial"/>
              </a:rPr>
              <a:t> </a:t>
            </a:r>
            <a:r>
              <a:rPr b="1">
                <a:solidFill>
                  <a:srgbClr val="0433FF"/>
                </a:solidFill>
                <a:latin typeface="Arial"/>
                <a:ea typeface="Arial"/>
                <a:cs typeface="Arial"/>
                <a:sym typeface="Arial"/>
              </a:rPr>
              <a:t>最小複合ヒッグス模型</a:t>
            </a:r>
          </a:p>
        </p:txBody>
      </p:sp>
      <p:sp>
        <p:nvSpPr>
          <p:cNvPr id="1396" name="楕円"/>
          <p:cNvSpPr/>
          <p:nvPr/>
        </p:nvSpPr>
        <p:spPr>
          <a:xfrm>
            <a:off x="11009903" y="7274381"/>
            <a:ext cx="635118" cy="589020"/>
          </a:xfrm>
          <a:prstGeom prst="ellipse">
            <a:avLst/>
          </a:prstGeom>
          <a:solidFill>
            <a:srgbClr val="FFFF66"/>
          </a:solidFill>
          <a:ln w="12700">
            <a:miter lim="400000"/>
          </a:ln>
        </p:spPr>
        <p:txBody>
          <a:bodyPr lIns="65023" tIns="65023" rIns="65023" bIns="65023" anchor="ctr"/>
          <a:lstStyle/>
          <a:p>
            <a:pPr defTabSz="457200">
              <a:defRPr sz="2200">
                <a:latin typeface="Arial"/>
                <a:ea typeface="Arial"/>
                <a:cs typeface="Arial"/>
                <a:sym typeface="Arial"/>
              </a:defRPr>
            </a:pPr>
          </a:p>
        </p:txBody>
      </p:sp>
      <p:pic>
        <p:nvPicPr>
          <p:cNvPr id="1397" name="latex-image-1.pdf" descr="latex-image-1.pdf"/>
          <p:cNvPicPr>
            <a:picLocks noChangeAspect="1"/>
          </p:cNvPicPr>
          <p:nvPr/>
        </p:nvPicPr>
        <p:blipFill>
          <a:blip r:embed="rId3">
            <a:extLst/>
          </a:blip>
          <a:stretch>
            <a:fillRect/>
          </a:stretch>
        </p:blipFill>
        <p:spPr>
          <a:xfrm>
            <a:off x="8420257" y="6943287"/>
            <a:ext cx="3589919" cy="685879"/>
          </a:xfrm>
          <a:prstGeom prst="rect">
            <a:avLst/>
          </a:prstGeom>
          <a:ln w="12700">
            <a:miter lim="400000"/>
          </a:ln>
        </p:spPr>
      </p:pic>
      <p:sp>
        <p:nvSpPr>
          <p:cNvPr id="1398" name="重いヒッグスの質量"/>
          <p:cNvSpPr txBox="1"/>
          <p:nvPr/>
        </p:nvSpPr>
        <p:spPr>
          <a:xfrm>
            <a:off x="10689196" y="5701645"/>
            <a:ext cx="1971549" cy="3332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585216">
              <a:defRPr sz="1600">
                <a:latin typeface="Arial"/>
                <a:ea typeface="Arial"/>
                <a:cs typeface="Arial"/>
                <a:sym typeface="Arial"/>
              </a:defRPr>
            </a:lvl1pPr>
          </a:lstStyle>
          <a:p>
            <a:pPr/>
            <a:r>
              <a:t>重いヒッグスの質量</a:t>
            </a:r>
          </a:p>
        </p:txBody>
      </p:sp>
      <p:sp>
        <p:nvSpPr>
          <p:cNvPr id="1399" name="複合スケール"/>
          <p:cNvSpPr txBox="1"/>
          <p:nvPr/>
        </p:nvSpPr>
        <p:spPr>
          <a:xfrm>
            <a:off x="10689196" y="7694913"/>
            <a:ext cx="1345693" cy="3332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585216">
              <a:defRPr sz="16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複合スケール</a:t>
            </a:r>
          </a:p>
        </p:txBody>
      </p:sp>
      <p:grpSp>
        <p:nvGrpSpPr>
          <p:cNvPr id="1402" name="新しい物理のエネルギースケール＝1 TeV → ズレは高々 ~10%…"/>
          <p:cNvGrpSpPr/>
          <p:nvPr/>
        </p:nvGrpSpPr>
        <p:grpSpPr>
          <a:xfrm>
            <a:off x="978204" y="8177646"/>
            <a:ext cx="11048392" cy="1698318"/>
            <a:chOff x="0" y="0"/>
            <a:chExt cx="11048391" cy="1698316"/>
          </a:xfrm>
        </p:grpSpPr>
        <p:sp>
          <p:nvSpPr>
            <p:cNvPr id="1401" name="新しい物理のエネルギースケール＝1 TeV → ズレは高々 ~10%…"/>
            <p:cNvSpPr txBox="1"/>
            <p:nvPr/>
          </p:nvSpPr>
          <p:spPr>
            <a:xfrm>
              <a:off x="215900" y="139700"/>
              <a:ext cx="10616592" cy="1139517"/>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sz="2200">
                  <a:solidFill>
                    <a:schemeClr val="accent5"/>
                  </a:solidFill>
                  <a:latin typeface="+mj-lt"/>
                  <a:ea typeface="+mj-ea"/>
                  <a:cs typeface="+mj-cs"/>
                  <a:sym typeface="Helvetica Neue"/>
                </a:defRPr>
              </a:pPr>
              <a:r>
                <a:t>新しい物理のエネルギースケール＝1 TeV → </a:t>
              </a:r>
              <a:r>
                <a:rPr b="1"/>
                <a:t>ズレは高々 ~10%</a:t>
              </a:r>
              <a:r>
                <a:t>  </a:t>
              </a:r>
            </a:p>
            <a:p>
              <a:pPr defTabSz="1300480">
                <a:defRPr sz="3400">
                  <a:solidFill>
                    <a:schemeClr val="accent5"/>
                  </a:solidFill>
                  <a:latin typeface="+mj-lt"/>
                  <a:ea typeface="+mj-ea"/>
                  <a:cs typeface="+mj-cs"/>
                  <a:sym typeface="Helvetica Neue"/>
                </a:defRPr>
              </a:pPr>
              <a:r>
                <a:rPr b="1" i="1"/>
                <a:t>ズレを見るには 1%-レベルの精度が必要</a:t>
              </a:r>
            </a:p>
          </p:txBody>
        </p:sp>
        <p:pic>
          <p:nvPicPr>
            <p:cNvPr id="1400" name="新しい物理のエネルギースケール＝1 TeV → ズレは高々 ~10%… 新しい物理のエネルギースケール＝1 TeV → ズレは高々 ~10%  ズレを見るには 1%-レベルの精度が必要" descr="新しい物理のエネルギースケール＝1 TeV → ズレは高々 ~10%… 新しい物理のエネルギースケール＝1 TeV → ズレは高々 ~10%  ズレを見るには 1%-レベルの精度が必要"/>
            <p:cNvPicPr>
              <a:picLocks noChangeAspect="0"/>
            </p:cNvPicPr>
            <p:nvPr/>
          </p:nvPicPr>
          <p:blipFill>
            <a:blip r:embed="rId4">
              <a:extLst/>
            </a:blip>
            <a:stretch>
              <a:fillRect/>
            </a:stretch>
          </p:blipFill>
          <p:spPr>
            <a:xfrm>
              <a:off x="0" y="0"/>
              <a:ext cx="11048392" cy="1698317"/>
            </a:xfrm>
            <a:prstGeom prst="rect">
              <a:avLst/>
            </a:prstGeom>
            <a:effectLst/>
          </p:spPr>
        </p:pic>
      </p:grpSp>
      <p:sp>
        <p:nvSpPr>
          <p:cNvPr id="1403" name="脱結合定理  Λ↑ → SM"/>
          <p:cNvSpPr txBox="1"/>
          <p:nvPr/>
        </p:nvSpPr>
        <p:spPr>
          <a:xfrm>
            <a:off x="8162098" y="2548703"/>
            <a:ext cx="4389437" cy="12052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300480">
              <a:lnSpc>
                <a:spcPct val="90000"/>
              </a:lnSpc>
              <a:defRPr b="1" i="1" sz="3400">
                <a:solidFill>
                  <a:srgbClr val="FF2C79"/>
                </a:solidFill>
              </a:defRPr>
            </a:pPr>
            <a:r>
              <a:t>脱結合定理 </a:t>
            </a:r>
            <a:br/>
            <a:r>
              <a:t>Λ↑ → SM</a:t>
            </a:r>
          </a:p>
        </p:txBody>
      </p:sp>
      <p:pic>
        <p:nvPicPr>
          <p:cNvPr id="1404" name="イメージ" descr="イメージ"/>
          <p:cNvPicPr>
            <a:picLocks noChangeAspect="1"/>
          </p:cNvPicPr>
          <p:nvPr/>
        </p:nvPicPr>
        <p:blipFill>
          <a:blip r:embed="rId5">
            <a:extLst/>
          </a:blip>
          <a:stretch>
            <a:fillRect/>
          </a:stretch>
        </p:blipFill>
        <p:spPr>
          <a:xfrm>
            <a:off x="676176" y="1980033"/>
            <a:ext cx="6515611" cy="5350369"/>
          </a:xfrm>
          <a:prstGeom prst="rect">
            <a:avLst/>
          </a:prstGeom>
          <a:ln w="12700">
            <a:miter lim="400000"/>
          </a:ln>
        </p:spPr>
      </p:pic>
      <p:sp>
        <p:nvSpPr>
          <p:cNvPr id="1405" name="粒子の質量 (GeV)"/>
          <p:cNvSpPr txBox="1"/>
          <p:nvPr/>
        </p:nvSpPr>
        <p:spPr>
          <a:xfrm>
            <a:off x="2729263" y="7259829"/>
            <a:ext cx="308569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atin typeface="ヒラギノ角ゴ Pro W6"/>
                <a:ea typeface="ヒラギノ角ゴ Pro W6"/>
                <a:cs typeface="ヒラギノ角ゴ Pro W6"/>
                <a:sym typeface="ヒラギノ角ゴ Pro W6"/>
              </a:defRPr>
            </a:lvl1pPr>
          </a:lstStyle>
          <a:p>
            <a:pPr/>
            <a:r>
              <a:t>粒子の質量 (GeV)</a:t>
            </a:r>
          </a:p>
        </p:txBody>
      </p:sp>
      <p:sp>
        <p:nvSpPr>
          <p:cNvPr id="1406" name="ヒッグス結合"/>
          <p:cNvSpPr txBox="1"/>
          <p:nvPr/>
        </p:nvSpPr>
        <p:spPr>
          <a:xfrm rot="16200000">
            <a:off x="-709325" y="4272206"/>
            <a:ext cx="22479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atin typeface="ヒラギノ角ゴ Pro W6"/>
                <a:ea typeface="ヒラギノ角ゴ Pro W6"/>
                <a:cs typeface="ヒラギノ角ゴ Pro W6"/>
                <a:sym typeface="ヒラギノ角ゴ Pro W6"/>
              </a:defRPr>
            </a:lvl1pPr>
          </a:lstStyle>
          <a:p>
            <a:pPr/>
            <a:r>
              <a:t>ヒッグス結合</a:t>
            </a:r>
          </a:p>
        </p:txBody>
      </p:sp>
      <p:sp>
        <p:nvSpPr>
          <p:cNvPr id="1407" name="円形"/>
          <p:cNvSpPr/>
          <p:nvPr/>
        </p:nvSpPr>
        <p:spPr>
          <a:xfrm>
            <a:off x="5067300" y="2755900"/>
            <a:ext cx="1068324" cy="1068324"/>
          </a:xfrm>
          <a:prstGeom prst="ellipse">
            <a:avLst/>
          </a:prstGeom>
          <a:ln w="25400">
            <a:solidFill>
              <a:srgbClr val="000000"/>
            </a:solidFill>
            <a:prstDash val="sysDot"/>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1408" name="線"/>
          <p:cNvSpPr/>
          <p:nvPr/>
        </p:nvSpPr>
        <p:spPr>
          <a:xfrm>
            <a:off x="5954555" y="3675220"/>
            <a:ext cx="2315049" cy="3730749"/>
          </a:xfrm>
          <a:prstGeom prst="line">
            <a:avLst/>
          </a:prstGeom>
          <a:ln w="25400">
            <a:solidFill>
              <a:srgbClr val="000000"/>
            </a:solidFill>
            <a:prstDash val="sysDot"/>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1409" name="線"/>
          <p:cNvSpPr/>
          <p:nvPr/>
        </p:nvSpPr>
        <p:spPr>
          <a:xfrm>
            <a:off x="3882064" y="5232091"/>
            <a:ext cx="4209243" cy="207503"/>
          </a:xfrm>
          <a:prstGeom prst="line">
            <a:avLst/>
          </a:prstGeom>
          <a:ln w="25400">
            <a:solidFill>
              <a:srgbClr val="000000"/>
            </a:solidFill>
            <a:prstDash val="sysDot"/>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1410" name="V=W/Z"/>
          <p:cNvSpPr txBox="1"/>
          <p:nvPr/>
        </p:nvSpPr>
        <p:spPr>
          <a:xfrm>
            <a:off x="9423006" y="7706555"/>
            <a:ext cx="789274"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1800">
                <a:latin typeface="Times Roman"/>
                <a:ea typeface="Times Roman"/>
                <a:cs typeface="Times Roman"/>
                <a:sym typeface="Times Roman"/>
              </a:defRPr>
            </a:lvl1pPr>
          </a:lstStyle>
          <a:p>
            <a:pPr/>
            <a:r>
              <a:t>V=W/Z</a:t>
            </a:r>
          </a:p>
        </p:txBody>
      </p:sp>
      <p:sp>
        <p:nvSpPr>
          <p:cNvPr id="1411" name="ヒッグス結合の…"/>
          <p:cNvSpPr txBox="1"/>
          <p:nvPr/>
        </p:nvSpPr>
        <p:spPr>
          <a:xfrm>
            <a:off x="1609888" y="3106158"/>
            <a:ext cx="2247901" cy="7721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70000"/>
              </a:lnSpc>
              <a:defRPr b="1" sz="2400">
                <a:solidFill>
                  <a:srgbClr val="942192"/>
                </a:solidFill>
              </a:defRPr>
            </a:pPr>
            <a:r>
              <a:t>ヒッグス結合の</a:t>
            </a:r>
          </a:p>
          <a:p>
            <a:pPr algn="l">
              <a:lnSpc>
                <a:spcPct val="70000"/>
              </a:lnSpc>
              <a:defRPr b="1" sz="2400">
                <a:solidFill>
                  <a:srgbClr val="942192"/>
                </a:solidFill>
              </a:defRPr>
            </a:pPr>
            <a:r>
              <a:t>精密測定</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四角形"/>
          <p:cNvSpPr/>
          <p:nvPr/>
        </p:nvSpPr>
        <p:spPr>
          <a:xfrm>
            <a:off x="8742953" y="2343029"/>
            <a:ext cx="4171362"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414" name="イメージ" descr="イメージ"/>
          <p:cNvPicPr>
            <a:picLocks noChangeAspect="1"/>
          </p:cNvPicPr>
          <p:nvPr/>
        </p:nvPicPr>
        <p:blipFill>
          <a:blip r:embed="rId3">
            <a:extLst/>
          </a:blip>
          <a:stretch>
            <a:fillRect/>
          </a:stretch>
        </p:blipFill>
        <p:spPr>
          <a:xfrm>
            <a:off x="8737865" y="3131401"/>
            <a:ext cx="4181539" cy="3550808"/>
          </a:xfrm>
          <a:prstGeom prst="rect">
            <a:avLst/>
          </a:prstGeom>
          <a:ln w="12700">
            <a:miter lim="400000"/>
          </a:ln>
        </p:spPr>
      </p:pic>
      <p:sp>
        <p:nvSpPr>
          <p:cNvPr id="1415" name="四角形"/>
          <p:cNvSpPr/>
          <p:nvPr/>
        </p:nvSpPr>
        <p:spPr>
          <a:xfrm>
            <a:off x="4448854" y="2343029"/>
            <a:ext cx="4171361"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416" name="イメージ" descr="イメージ"/>
          <p:cNvPicPr>
            <a:picLocks noChangeAspect="1"/>
          </p:cNvPicPr>
          <p:nvPr/>
        </p:nvPicPr>
        <p:blipFill>
          <a:blip r:embed="rId4">
            <a:extLst/>
          </a:blip>
          <a:stretch>
            <a:fillRect/>
          </a:stretch>
        </p:blipFill>
        <p:spPr>
          <a:xfrm>
            <a:off x="4395529" y="3131401"/>
            <a:ext cx="4213742" cy="3550808"/>
          </a:xfrm>
          <a:prstGeom prst="rect">
            <a:avLst/>
          </a:prstGeom>
          <a:ln w="12700">
            <a:miter lim="400000"/>
          </a:ln>
        </p:spPr>
      </p:pic>
      <p:sp>
        <p:nvSpPr>
          <p:cNvPr id="1417" name="四角形"/>
          <p:cNvSpPr/>
          <p:nvPr/>
        </p:nvSpPr>
        <p:spPr>
          <a:xfrm>
            <a:off x="94643" y="2343029"/>
            <a:ext cx="4171364"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418" name="イメージ" descr="イメージ"/>
          <p:cNvPicPr>
            <a:picLocks noChangeAspect="1"/>
          </p:cNvPicPr>
          <p:nvPr/>
        </p:nvPicPr>
        <p:blipFill>
          <a:blip r:embed="rId5">
            <a:extLst/>
          </a:blip>
          <a:stretch>
            <a:fillRect/>
          </a:stretch>
        </p:blipFill>
        <p:spPr>
          <a:xfrm>
            <a:off x="103633" y="3131401"/>
            <a:ext cx="4153384" cy="3550808"/>
          </a:xfrm>
          <a:prstGeom prst="rect">
            <a:avLst/>
          </a:prstGeom>
          <a:ln w="12700">
            <a:miter lim="400000"/>
          </a:ln>
        </p:spPr>
      </p:pic>
      <p:sp>
        <p:nvSpPr>
          <p:cNvPr id="1419" name="スライド番号"/>
          <p:cNvSpPr txBox="1"/>
          <p:nvPr>
            <p:ph type="sldNum" sz="quarter" idx="2"/>
          </p:nvPr>
        </p:nvSpPr>
        <p:spPr>
          <a:xfrm>
            <a:off x="12484028" y="9278946"/>
            <a:ext cx="415596"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0" name="超対称性"/>
          <p:cNvSpPr txBox="1"/>
          <p:nvPr/>
        </p:nvSpPr>
        <p:spPr>
          <a:xfrm>
            <a:off x="1639772" y="2343027"/>
            <a:ext cx="1361945" cy="4348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超対称性</a:t>
            </a:r>
          </a:p>
        </p:txBody>
      </p:sp>
      <p:sp>
        <p:nvSpPr>
          <p:cNvPr id="1421" name="複合ヒッグス"/>
          <p:cNvSpPr txBox="1"/>
          <p:nvPr/>
        </p:nvSpPr>
        <p:spPr>
          <a:xfrm>
            <a:off x="5814131" y="2343029"/>
            <a:ext cx="1971545" cy="434844"/>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複合ヒッグス</a:t>
            </a:r>
          </a:p>
        </p:txBody>
      </p:sp>
      <p:sp>
        <p:nvSpPr>
          <p:cNvPr id="1422" name="図形"/>
          <p:cNvSpPr/>
          <p:nvPr/>
        </p:nvSpPr>
        <p:spPr>
          <a:xfrm>
            <a:off x="6815518" y="4970536"/>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sp>
        <p:nvSpPr>
          <p:cNvPr id="1423" name="複数宇宙？…"/>
          <p:cNvSpPr txBox="1"/>
          <p:nvPr/>
        </p:nvSpPr>
        <p:spPr>
          <a:xfrm>
            <a:off x="10109716" y="2343029"/>
            <a:ext cx="1666745" cy="79798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defTabSz="457200">
              <a:defRPr b="1" sz="2400">
                <a:solidFill>
                  <a:schemeClr val="accent5"/>
                </a:solidFill>
                <a:latin typeface="+mj-lt"/>
                <a:ea typeface="+mj-ea"/>
                <a:cs typeface="+mj-cs"/>
                <a:sym typeface="Helvetica Neue"/>
              </a:defRPr>
            </a:pPr>
            <a:r>
              <a:t>複数宇宙？</a:t>
            </a:r>
            <a:endParaRPr i="1"/>
          </a:p>
          <a:p>
            <a:pPr defTabSz="457200">
              <a:defRPr b="1" sz="1400">
                <a:solidFill>
                  <a:schemeClr val="accent5"/>
                </a:solidFill>
                <a:latin typeface="+mj-lt"/>
                <a:ea typeface="+mj-ea"/>
                <a:cs typeface="+mj-cs"/>
                <a:sym typeface="Helvetica Neue"/>
              </a:defRPr>
            </a:pPr>
            <a:r>
              <a:t>(標準理論)</a:t>
            </a:r>
          </a:p>
        </p:txBody>
      </p:sp>
      <p:sp>
        <p:nvSpPr>
          <p:cNvPr id="1424" name="ズレがない場合"/>
          <p:cNvSpPr txBox="1"/>
          <p:nvPr/>
        </p:nvSpPr>
        <p:spPr>
          <a:xfrm>
            <a:off x="9832205" y="5193244"/>
            <a:ext cx="2156335"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ズレがない場合</a:t>
            </a:r>
          </a:p>
        </p:txBody>
      </p:sp>
      <p:sp>
        <p:nvSpPr>
          <p:cNvPr id="1425" name="図形"/>
          <p:cNvSpPr/>
          <p:nvPr/>
        </p:nvSpPr>
        <p:spPr>
          <a:xfrm flipH="1" rot="10800000">
            <a:off x="2595950" y="4038903"/>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sp>
        <p:nvSpPr>
          <p:cNvPr id="1426" name="どの道に進むのか？"/>
          <p:cNvSpPr txBox="1"/>
          <p:nvPr/>
        </p:nvSpPr>
        <p:spPr>
          <a:xfrm>
            <a:off x="548688" y="314526"/>
            <a:ext cx="11907425" cy="18415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R="66544" indent="1587" algn="l" defTabSz="914400">
              <a:defRPr b="1" sz="5400">
                <a:solidFill>
                  <a:srgbClr val="2E467F"/>
                </a:solidFill>
                <a:uFill>
                  <a:solidFill>
                    <a:srgbClr val="0042AA"/>
                  </a:solidFill>
                </a:uFill>
                <a:latin typeface="+mj-lt"/>
                <a:ea typeface="+mj-ea"/>
                <a:cs typeface="+mj-cs"/>
                <a:sym typeface="Helvetica Neue"/>
              </a:defRPr>
            </a:pPr>
            <a:r>
              <a:t>３つの道の違いは</a:t>
            </a:r>
          </a:p>
          <a:p>
            <a:pPr marR="66544" indent="1587" defTabSz="914400">
              <a:defRPr b="1" sz="5400">
                <a:solidFill>
                  <a:srgbClr val="2E467F"/>
                </a:solidFill>
                <a:uFill>
                  <a:solidFill>
                    <a:srgbClr val="0042AA"/>
                  </a:solidFill>
                </a:uFill>
                <a:latin typeface="+mj-lt"/>
                <a:ea typeface="+mj-ea"/>
                <a:cs typeface="+mj-cs"/>
                <a:sym typeface="Helvetica Neue"/>
              </a:defRPr>
            </a:pPr>
            <a:r>
              <a:t>ズレのパターンの違いとして現れる</a:t>
            </a:r>
          </a:p>
        </p:txBody>
      </p:sp>
      <p:sp>
        <p:nvSpPr>
          <p:cNvPr id="1427" name="全体に下にずれる"/>
          <p:cNvSpPr txBox="1"/>
          <p:nvPr/>
        </p:nvSpPr>
        <p:spPr>
          <a:xfrm>
            <a:off x="5721737" y="4495951"/>
            <a:ext cx="2156335"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全体に下にずれる</a:t>
            </a:r>
          </a:p>
        </p:txBody>
      </p:sp>
      <p:sp>
        <p:nvSpPr>
          <p:cNvPr id="1428" name="b と τ (ダウン型物質粒子)が上にずれる"/>
          <p:cNvSpPr txBox="1"/>
          <p:nvPr/>
        </p:nvSpPr>
        <p:spPr>
          <a:xfrm>
            <a:off x="1267891" y="5291763"/>
            <a:ext cx="252404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b と τ (ダウン型物質粒子)が上にずれる</a:t>
            </a:r>
          </a:p>
        </p:txBody>
      </p:sp>
      <p:grpSp>
        <p:nvGrpSpPr>
          <p:cNvPr id="1431" name="ヒッグス粒子と他の標準理論の粒子との相互作用の強さ（＝結合定数）を精密測定 → ずれのパターンから進路が決まる！…"/>
          <p:cNvGrpSpPr/>
          <p:nvPr/>
        </p:nvGrpSpPr>
        <p:grpSpPr>
          <a:xfrm>
            <a:off x="2095892" y="6884064"/>
            <a:ext cx="8813016" cy="1165094"/>
            <a:chOff x="0" y="0"/>
            <a:chExt cx="8813015" cy="1165093"/>
          </a:xfrm>
        </p:grpSpPr>
        <p:sp>
          <p:nvSpPr>
            <p:cNvPr id="1430" name="ヒッグス粒子と他の標準理論の粒子との相互作用の強さ（＝結合定数）を精密測定 → ずれのパターンから進路が決まる！…"/>
            <p:cNvSpPr txBox="1"/>
            <p:nvPr/>
          </p:nvSpPr>
          <p:spPr>
            <a:xfrm>
              <a:off x="215900" y="139699"/>
              <a:ext cx="8381216" cy="606295"/>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747776">
                <a:defRPr b="1" sz="3500">
                  <a:solidFill>
                    <a:srgbClr val="FF2C79"/>
                  </a:solidFill>
                  <a:latin typeface="+mj-lt"/>
                  <a:ea typeface="+mj-ea"/>
                  <a:cs typeface="+mj-cs"/>
                  <a:sym typeface="Helvetica Neue"/>
                </a:defRPr>
              </a:lvl1pPr>
            </a:lstStyle>
            <a:p>
              <a:pPr/>
              <a:r>
                <a:t>ズレのパターンから進路が決まる</a:t>
              </a:r>
            </a:p>
          </p:txBody>
        </p:sp>
        <p:pic>
          <p:nvPicPr>
            <p:cNvPr id="1429" name="ヒッグス粒子と他の標準理論の粒子との相互作用の強さ（＝結合定数）を精密測定 → ずれのパターンから進路が決まる！…" descr="ヒッグス粒子と他の標準理論の粒子との相互作用の強さ（＝結合定数）を精密測定 → ずれのパターンから進路が決まる！…"/>
            <p:cNvPicPr>
              <a:picLocks noChangeAspect="0"/>
            </p:cNvPicPr>
            <p:nvPr/>
          </p:nvPicPr>
          <p:blipFill>
            <a:blip r:embed="rId6">
              <a:extLst/>
            </a:blip>
            <a:stretch>
              <a:fillRect/>
            </a:stretch>
          </p:blipFill>
          <p:spPr>
            <a:xfrm>
              <a:off x="0" y="0"/>
              <a:ext cx="8813016" cy="1165094"/>
            </a:xfrm>
            <a:prstGeom prst="rect">
              <a:avLst/>
            </a:prstGeom>
            <a:effectLst/>
          </p:spPr>
        </p:pic>
      </p:grpSp>
      <p:grpSp>
        <p:nvGrpSpPr>
          <p:cNvPr id="1434" name="しかし、新しい物理のエネルギースケール＝1 TeV → ズレは高々 ~10%…"/>
          <p:cNvGrpSpPr/>
          <p:nvPr/>
        </p:nvGrpSpPr>
        <p:grpSpPr>
          <a:xfrm>
            <a:off x="978204" y="8076993"/>
            <a:ext cx="11048392" cy="1698318"/>
            <a:chOff x="0" y="0"/>
            <a:chExt cx="11048391" cy="1698316"/>
          </a:xfrm>
        </p:grpSpPr>
        <p:sp>
          <p:nvSpPr>
            <p:cNvPr id="1433" name="しかし、新しい物理のエネルギースケール＝1 TeV → ズレは高々 ~10%…"/>
            <p:cNvSpPr txBox="1"/>
            <p:nvPr/>
          </p:nvSpPr>
          <p:spPr>
            <a:xfrm>
              <a:off x="215900" y="139700"/>
              <a:ext cx="10616592" cy="1139517"/>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sz="2200">
                  <a:solidFill>
                    <a:schemeClr val="accent5"/>
                  </a:solidFill>
                  <a:latin typeface="+mj-lt"/>
                  <a:ea typeface="+mj-ea"/>
                  <a:cs typeface="+mj-cs"/>
                  <a:sym typeface="Helvetica Neue"/>
                </a:defRPr>
              </a:pPr>
              <a:r>
                <a:t>しかし、新しい物理のエネルギースケール＝1 TeV → </a:t>
              </a:r>
              <a:r>
                <a:rPr b="1"/>
                <a:t>ズレは高々 ~10%</a:t>
              </a:r>
              <a:r>
                <a:t>  </a:t>
              </a:r>
            </a:p>
            <a:p>
              <a:pPr defTabSz="1300480">
                <a:defRPr sz="3400">
                  <a:solidFill>
                    <a:schemeClr val="accent5"/>
                  </a:solidFill>
                  <a:latin typeface="+mj-lt"/>
                  <a:ea typeface="+mj-ea"/>
                  <a:cs typeface="+mj-cs"/>
                  <a:sym typeface="Helvetica Neue"/>
                </a:defRPr>
              </a:pPr>
              <a:r>
                <a:rPr b="1" i="1"/>
                <a:t>ズレを見るには 1%-レベルの精度が必要</a:t>
              </a:r>
            </a:p>
          </p:txBody>
        </p:sp>
        <p:pic>
          <p:nvPicPr>
            <p:cNvPr id="1432" name="しかし、新しい物理のエネルギースケール＝1 TeV → ズレは高々 ~10%… しかし、新しい物理のエネルギースケール＝1 TeV → ズレは高々 ~10%  ズレを見るには 1%-レベルの精度が必要" descr="しかし、新しい物理のエネルギースケール＝1 TeV → ズレは高々 ~10%… しかし、新しい物理のエネルギースケール＝1 TeV → ズレは高々 ~10%  ズレを見るには 1%-レベルの精度が必要"/>
            <p:cNvPicPr>
              <a:picLocks noChangeAspect="0"/>
            </p:cNvPicPr>
            <p:nvPr/>
          </p:nvPicPr>
          <p:blipFill>
            <a:blip r:embed="rId7">
              <a:extLst/>
            </a:blip>
            <a:stretch>
              <a:fillRect/>
            </a:stretch>
          </p:blipFill>
          <p:spPr>
            <a:xfrm>
              <a:off x="0" y="0"/>
              <a:ext cx="11048392" cy="1698317"/>
            </a:xfrm>
            <a:prstGeom prst="rect">
              <a:avLst/>
            </a:prstGeom>
            <a:effectLst/>
          </p:spPr>
        </p:pic>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8" name="ヒッグス工場…"/>
          <p:cNvSpPr txBox="1"/>
          <p:nvPr>
            <p:ph type="title"/>
          </p:nvPr>
        </p:nvSpPr>
        <p:spPr>
          <a:xfrm>
            <a:off x="1270000" y="1594024"/>
            <a:ext cx="10464801" cy="6565552"/>
          </a:xfrm>
          <a:prstGeom prst="rect">
            <a:avLst/>
          </a:prstGeom>
        </p:spPr>
        <p:txBody>
          <a:bodyPr/>
          <a:lstStyle/>
          <a:p>
            <a:pPr defTabSz="830861">
              <a:defRPr sz="8800">
                <a:latin typeface="Helvetica"/>
                <a:ea typeface="Helvetica"/>
                <a:cs typeface="Helvetica"/>
                <a:sym typeface="Helvetica"/>
              </a:defRPr>
            </a:pPr>
            <a:r>
              <a:t>ヒッグス工場</a:t>
            </a:r>
          </a:p>
          <a:p>
            <a:pPr defTabSz="830861">
              <a:defRPr sz="8800">
                <a:latin typeface="Helvetica"/>
                <a:ea typeface="Helvetica"/>
                <a:cs typeface="Helvetica"/>
                <a:sym typeface="Helvetica"/>
              </a:defRPr>
            </a:pPr>
            <a:r>
              <a:t>としての</a:t>
            </a:r>
          </a:p>
          <a:p>
            <a:pPr defTabSz="830861">
              <a:defRPr i="1" sz="8800"/>
            </a:pPr>
            <a:r>
              <a:t>250 GeV ILC</a:t>
            </a:r>
          </a:p>
        </p:txBody>
      </p:sp>
      <p:sp>
        <p:nvSpPr>
          <p:cNvPr id="1439" name="スライド番号"/>
          <p:cNvSpPr txBox="1"/>
          <p:nvPr>
            <p:ph type="sldNum" sz="quarter" idx="4294967295"/>
          </p:nvPr>
        </p:nvSpPr>
        <p:spPr>
          <a:xfrm>
            <a:off x="12513665" y="9258300"/>
            <a:ext cx="283770" cy="275133"/>
          </a:xfrm>
          <a:prstGeom prst="rect">
            <a:avLst/>
          </a:prstGeom>
          <a:extLst>
            <a:ext uri="{C572A759-6A51-4108-AA02-DFA0A04FC94B}">
              <ma14:wrappingTextBoxFlag xmlns:ma14="http://schemas.microsoft.com/office/mac/drawingml/2011/main" val="1"/>
            </a:ext>
          </a:extLst>
        </p:spPr>
        <p:txBody>
          <a:bodyPr/>
          <a:lstStyle>
            <a:lvl1pPr defTabSz="830861">
              <a:defRPr sz="1200">
                <a:latin typeface="+mj-lt"/>
                <a:ea typeface="+mj-ea"/>
                <a:cs typeface="+mj-cs"/>
                <a:sym typeface="Helvetica Neue"/>
              </a:defRPr>
            </a:lvl1pPr>
          </a:lstStyle>
          <a:p>
            <a:pPr/>
            <a:fld id="{86CB4B4D-7CA3-9044-876B-883B54F8677D}" type="slidenum"/>
          </a:p>
        </p:txBody>
      </p:sp>
      <p:sp>
        <p:nvSpPr>
          <p:cNvPr id="1440" name="ヒッグス粒子を大量に作って調べる！"/>
          <p:cNvSpPr txBox="1"/>
          <p:nvPr/>
        </p:nvSpPr>
        <p:spPr>
          <a:xfrm>
            <a:off x="307049" y="356925"/>
            <a:ext cx="10005442" cy="603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30861">
              <a:lnSpc>
                <a:spcPct val="70000"/>
              </a:lnSpc>
              <a:defRPr sz="3900">
                <a:solidFill>
                  <a:srgbClr val="2E467F"/>
                </a:solidFill>
              </a:defRPr>
            </a:lvl1pPr>
          </a:lstStyle>
          <a:p>
            <a:pPr/>
            <a:r>
              <a:t>ヒッグス粒子を大量に作って精度よく測る！</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44" name="四角形"/>
          <p:cNvSpPr/>
          <p:nvPr/>
        </p:nvSpPr>
        <p:spPr>
          <a:xfrm>
            <a:off x="634998" y="1511300"/>
            <a:ext cx="11734805" cy="7239001"/>
          </a:xfrm>
          <a:prstGeom prst="rect">
            <a:avLst/>
          </a:prstGeom>
          <a:solidFill>
            <a:srgbClr val="C6E6E9"/>
          </a:solidFill>
          <a:ln w="3175">
            <a:solidFill>
              <a:srgbClr val="C2E2E5"/>
            </a:solidFill>
            <a:miter lim="400000"/>
          </a:ln>
          <a:effectLst>
            <a:outerShdw sx="100000" sy="100000" kx="0" ky="0" algn="b" rotWithShape="0" blurRad="0" dist="0" dir="5400000">
              <a:srgbClr val="929292">
                <a:alpha val="34997"/>
              </a:srgbClr>
            </a:outerShdw>
          </a:effectLst>
        </p:spPr>
        <p:txBody>
          <a:bodyPr lIns="50800" tIns="50800" rIns="50800" bIns="50800" anchor="ctr"/>
          <a:lstStyle/>
          <a:p>
            <a:pPr marR="73980" algn="l" defTabSz="1842346">
              <a:defRPr sz="2400">
                <a:uFill>
                  <a:solidFill>
                    <a:srgbClr val="000000"/>
                  </a:solidFill>
                </a:uFill>
                <a:latin typeface="+mj-lt"/>
                <a:ea typeface="+mj-ea"/>
                <a:cs typeface="+mj-cs"/>
                <a:sym typeface="Helvetica Neue"/>
              </a:defRPr>
            </a:pPr>
          </a:p>
        </p:txBody>
      </p:sp>
      <p:pic>
        <p:nvPicPr>
          <p:cNvPr id="1445" name="higgs_xsec_P-08_03_mh125_250.png" descr="higgs_xsec_P-08_03_mh125_250.png"/>
          <p:cNvPicPr>
            <a:picLocks noChangeAspect="1"/>
          </p:cNvPicPr>
          <p:nvPr/>
        </p:nvPicPr>
        <p:blipFill>
          <a:blip r:embed="rId2">
            <a:extLst/>
          </a:blip>
          <a:stretch>
            <a:fillRect/>
          </a:stretch>
        </p:blipFill>
        <p:spPr>
          <a:xfrm rot="5400000">
            <a:off x="1002167" y="2222613"/>
            <a:ext cx="5653766" cy="5892805"/>
          </a:xfrm>
          <a:prstGeom prst="rect">
            <a:avLst/>
          </a:prstGeom>
          <a:ln w="12700">
            <a:miter lim="400000"/>
          </a:ln>
        </p:spPr>
      </p:pic>
      <p:sp>
        <p:nvSpPr>
          <p:cNvPr id="1446" name="250GeVは特別なエネルギー １ヒッグス生成断面積が最大！"/>
          <p:cNvSpPr txBox="1"/>
          <p:nvPr/>
        </p:nvSpPr>
        <p:spPr>
          <a:xfrm>
            <a:off x="1267743" y="136077"/>
            <a:ext cx="10452101" cy="13310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30861">
              <a:lnSpc>
                <a:spcPct val="70000"/>
              </a:lnSpc>
              <a:defRPr b="1" sz="5400">
                <a:latin typeface="+mj-lt"/>
                <a:ea typeface="+mj-ea"/>
                <a:cs typeface="+mj-cs"/>
                <a:sym typeface="Helvetica Neue"/>
              </a:defRPr>
            </a:pPr>
            <a:r>
              <a:rPr i="1"/>
              <a:t>250</a:t>
            </a:r>
            <a:r>
              <a:rPr i="1">
                <a:solidFill>
                  <a:srgbClr val="2E467F"/>
                </a:solidFill>
              </a:rPr>
              <a:t> </a:t>
            </a:r>
            <a:r>
              <a:rPr i="1"/>
              <a:t>GeV</a:t>
            </a:r>
            <a:r>
              <a:t> は特別なエネルギー</a:t>
            </a:r>
            <a:br/>
            <a:r>
              <a:rPr sz="2400">
                <a:solidFill>
                  <a:srgbClr val="2E467F"/>
                </a:solidFill>
              </a:rPr>
              <a:t>１ヒッグス生成断面積が最大！</a:t>
            </a:r>
          </a:p>
        </p:txBody>
      </p:sp>
      <p:pic>
        <p:nvPicPr>
          <p:cNvPr id="1447" name="ZHdiagram.pdf" descr="ZHdiagram.pdf"/>
          <p:cNvPicPr>
            <a:picLocks noChangeAspect="1"/>
          </p:cNvPicPr>
          <p:nvPr/>
        </p:nvPicPr>
        <p:blipFill>
          <a:blip r:embed="rId3">
            <a:extLst/>
          </a:blip>
          <a:stretch>
            <a:fillRect/>
          </a:stretch>
        </p:blipFill>
        <p:spPr>
          <a:xfrm>
            <a:off x="8813800" y="2121406"/>
            <a:ext cx="2571565" cy="1676403"/>
          </a:xfrm>
          <a:prstGeom prst="rect">
            <a:avLst/>
          </a:prstGeom>
          <a:ln w="12700">
            <a:miter lim="400000"/>
          </a:ln>
        </p:spPr>
      </p:pic>
      <p:sp>
        <p:nvSpPr>
          <p:cNvPr id="1448" name="線"/>
          <p:cNvSpPr/>
          <p:nvPr/>
        </p:nvSpPr>
        <p:spPr>
          <a:xfrm flipV="1">
            <a:off x="5127691" y="3039988"/>
            <a:ext cx="3550668" cy="2449057"/>
          </a:xfrm>
          <a:prstGeom prst="line">
            <a:avLst/>
          </a:prstGeom>
          <a:ln w="12700">
            <a:solidFill>
              <a:srgbClr val="FF2600"/>
            </a:solidFill>
            <a:custDash>
              <a:ds d="200000" sp="200000"/>
            </a:custDash>
            <a:miter lim="400000"/>
            <a:headEnd type="stealth"/>
          </a:ln>
        </p:spPr>
        <p:txBody>
          <a:bodyPr lIns="45718" tIns="45718" rIns="45718" bIns="45718"/>
          <a:lstStyle/>
          <a:p>
            <a:pPr/>
          </a:p>
        </p:txBody>
      </p:sp>
      <p:sp>
        <p:nvSpPr>
          <p:cNvPr id="1449" name="線"/>
          <p:cNvSpPr/>
          <p:nvPr/>
        </p:nvSpPr>
        <p:spPr>
          <a:xfrm flipV="1">
            <a:off x="6349998" y="4910908"/>
            <a:ext cx="2346247" cy="418108"/>
          </a:xfrm>
          <a:prstGeom prst="line">
            <a:avLst/>
          </a:prstGeom>
          <a:ln w="12700">
            <a:solidFill>
              <a:srgbClr val="0433FF"/>
            </a:solidFill>
            <a:custDash>
              <a:ds d="200000" sp="200000"/>
            </a:custDash>
            <a:miter lim="400000"/>
            <a:headEnd type="stealth"/>
          </a:ln>
        </p:spPr>
        <p:txBody>
          <a:bodyPr lIns="45718" tIns="45718" rIns="45718" bIns="45718"/>
          <a:lstStyle/>
          <a:p>
            <a:pPr/>
          </a:p>
        </p:txBody>
      </p:sp>
      <p:pic>
        <p:nvPicPr>
          <p:cNvPr id="1450" name="nunuHdiagram.pdf" descr="nunuHdiagram.pdf"/>
          <p:cNvPicPr>
            <a:picLocks noChangeAspect="1"/>
          </p:cNvPicPr>
          <p:nvPr/>
        </p:nvPicPr>
        <p:blipFill>
          <a:blip r:embed="rId4">
            <a:extLst/>
          </a:blip>
          <a:stretch>
            <a:fillRect/>
          </a:stretch>
        </p:blipFill>
        <p:spPr>
          <a:xfrm>
            <a:off x="8699500" y="3986481"/>
            <a:ext cx="2781300" cy="2036074"/>
          </a:xfrm>
          <a:prstGeom prst="rect">
            <a:avLst/>
          </a:prstGeom>
          <a:ln w="12700">
            <a:miter lim="400000"/>
          </a:ln>
        </p:spPr>
      </p:pic>
      <p:sp>
        <p:nvSpPr>
          <p:cNvPr id="1451" name="250 GeV 断面積最大：(約50万個: 2 ab-1)"/>
          <p:cNvSpPr txBox="1"/>
          <p:nvPr/>
        </p:nvSpPr>
        <p:spPr>
          <a:xfrm>
            <a:off x="1000693" y="8108843"/>
            <a:ext cx="5892803"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44496" algn="l" defTabSz="1842346">
              <a:tabLst>
                <a:tab pos="787400" algn="l"/>
                <a:tab pos="3644900" algn="l"/>
                <a:tab pos="3695700" algn="l"/>
              </a:tabLst>
              <a:defRPr sz="2000">
                <a:solidFill>
                  <a:srgbClr val="2E467F"/>
                </a:solidFill>
                <a:uFill>
                  <a:solidFill>
                    <a:srgbClr val="2E467F"/>
                  </a:solidFill>
                </a:uFill>
              </a:defRPr>
            </a:pPr>
            <a:r>
              <a:t>250 GeV でヒッグスの断面積最大：(約50万個: 2 ab</a:t>
            </a:r>
            <a:r>
              <a:rPr baseline="31999"/>
              <a:t>-1</a:t>
            </a:r>
            <a:r>
              <a:t>)</a:t>
            </a:r>
          </a:p>
        </p:txBody>
      </p:sp>
      <p:sp>
        <p:nvSpPr>
          <p:cNvPr id="1452" name="生成断面積（＝ヒッグスの出来やすさ）"/>
          <p:cNvSpPr txBox="1"/>
          <p:nvPr/>
        </p:nvSpPr>
        <p:spPr>
          <a:xfrm>
            <a:off x="793023" y="1693903"/>
            <a:ext cx="8175415" cy="304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842346">
              <a:defRPr sz="2400">
                <a:solidFill>
                  <a:srgbClr val="2E467F"/>
                </a:solidFill>
                <a:uFill>
                  <a:solidFill>
                    <a:srgbClr val="2E467F"/>
                  </a:solidFill>
                </a:uFill>
              </a:defRPr>
            </a:lvl1pPr>
          </a:lstStyle>
          <a:p>
            <a:pPr/>
            <a:r>
              <a:t>生成断面積（＝ヒッグスの出来やすさ）</a:t>
            </a:r>
          </a:p>
        </p:txBody>
      </p:sp>
      <p:sp>
        <p:nvSpPr>
          <p:cNvPr id="1453" name="線"/>
          <p:cNvSpPr/>
          <p:nvPr/>
        </p:nvSpPr>
        <p:spPr>
          <a:xfrm>
            <a:off x="6350000" y="6907349"/>
            <a:ext cx="2280720" cy="254366"/>
          </a:xfrm>
          <a:prstGeom prst="line">
            <a:avLst/>
          </a:prstGeom>
          <a:ln w="12700">
            <a:solidFill>
              <a:srgbClr val="00F900"/>
            </a:solidFill>
            <a:custDash>
              <a:ds d="200000" sp="200000"/>
            </a:custDash>
            <a:miter lim="400000"/>
            <a:headEnd type="stealth"/>
          </a:ln>
        </p:spPr>
        <p:txBody>
          <a:bodyPr lIns="45718" tIns="45718" rIns="45718" bIns="45718"/>
          <a:lstStyle/>
          <a:p>
            <a:pPr/>
          </a:p>
        </p:txBody>
      </p:sp>
      <p:pic>
        <p:nvPicPr>
          <p:cNvPr id="1454" name="eeHdiagram.pdf" descr="eeHdiagram.pdf"/>
          <p:cNvPicPr>
            <a:picLocks noChangeAspect="1"/>
          </p:cNvPicPr>
          <p:nvPr/>
        </p:nvPicPr>
        <p:blipFill>
          <a:blip r:embed="rId5">
            <a:extLst/>
          </a:blip>
          <a:stretch>
            <a:fillRect/>
          </a:stretch>
        </p:blipFill>
        <p:spPr>
          <a:xfrm>
            <a:off x="8699500" y="6077127"/>
            <a:ext cx="2781300" cy="2007262"/>
          </a:xfrm>
          <a:prstGeom prst="rect">
            <a:avLst/>
          </a:prstGeom>
          <a:ln w="12700">
            <a:miter lim="400000"/>
          </a:ln>
        </p:spPr>
      </p:pic>
      <p:grpSp>
        <p:nvGrpSpPr>
          <p:cNvPr id="1457" name="大量のヒッグス粒子を生成し、精密測定する！"/>
          <p:cNvGrpSpPr/>
          <p:nvPr/>
        </p:nvGrpSpPr>
        <p:grpSpPr>
          <a:xfrm>
            <a:off x="811730" y="8643792"/>
            <a:ext cx="11381343" cy="990601"/>
            <a:chOff x="0" y="0"/>
            <a:chExt cx="11381342" cy="990599"/>
          </a:xfrm>
        </p:grpSpPr>
        <p:sp>
          <p:nvSpPr>
            <p:cNvPr id="1456" name="大量のヒッグス粒子を生成し、精密測定する！"/>
            <p:cNvSpPr txBox="1"/>
            <p:nvPr/>
          </p:nvSpPr>
          <p:spPr>
            <a:xfrm>
              <a:off x="215900" y="139699"/>
              <a:ext cx="10949543"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42346">
                <a:defRPr b="1" sz="3200">
                  <a:solidFill>
                    <a:srgbClr val="FF2C79"/>
                  </a:solidFill>
                  <a:uFill>
                    <a:solidFill>
                      <a:srgbClr val="FF2C79"/>
                    </a:solidFill>
                  </a:uFill>
                  <a:latin typeface="+mj-lt"/>
                  <a:ea typeface="+mj-ea"/>
                  <a:cs typeface="+mj-cs"/>
                  <a:sym typeface="Helvetica Neue"/>
                </a:defRPr>
              </a:lvl1pPr>
            </a:lstStyle>
            <a:p>
              <a:pPr/>
              <a:r>
                <a:t>大量のヒッグス粒子を生成し、精密測定する！</a:t>
              </a:r>
            </a:p>
          </p:txBody>
        </p:sp>
        <p:pic>
          <p:nvPicPr>
            <p:cNvPr id="1455" name="大量のヒッグス粒子を生成し、精密測定する！" descr="大量のヒッグス粒子を生成し、精密測定する！"/>
            <p:cNvPicPr>
              <a:picLocks noChangeAspect="0"/>
            </p:cNvPicPr>
            <p:nvPr/>
          </p:nvPicPr>
          <p:blipFill>
            <a:blip r:embed="rId6">
              <a:extLst/>
            </a:blip>
            <a:stretch>
              <a:fillRect/>
            </a:stretch>
          </p:blipFill>
          <p:spPr>
            <a:xfrm>
              <a:off x="0" y="-1"/>
              <a:ext cx="11381343" cy="990601"/>
            </a:xfrm>
            <a:prstGeom prst="rect">
              <a:avLst/>
            </a:prstGeom>
            <a:effectLst/>
          </p:spPr>
        </p:pic>
      </p:grpSp>
      <p:sp>
        <p:nvSpPr>
          <p:cNvPr id="1458" name="重心系エネルギー(GeV)"/>
          <p:cNvSpPr txBox="1"/>
          <p:nvPr/>
        </p:nvSpPr>
        <p:spPr>
          <a:xfrm>
            <a:off x="2886612" y="7414915"/>
            <a:ext cx="3832759" cy="431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ヒラギノ角ゴ ProN W6"/>
                <a:ea typeface="ヒラギノ角ゴ ProN W6"/>
                <a:cs typeface="ヒラギノ角ゴ ProN W6"/>
                <a:sym typeface="ヒラギノ角ゴ ProN W6"/>
              </a:defRPr>
            </a:lvl1pPr>
          </a:lstStyle>
          <a:p>
            <a:pPr/>
            <a:r>
              <a:t>重心系エネルギー(GeV)</a:t>
            </a:r>
          </a:p>
        </p:txBody>
      </p:sp>
      <p:sp>
        <p:nvSpPr>
          <p:cNvPr id="1459" name="生成断面積 (fb)"/>
          <p:cNvSpPr txBox="1"/>
          <p:nvPr/>
        </p:nvSpPr>
        <p:spPr>
          <a:xfrm rot="16200000">
            <a:off x="-892671" y="4788016"/>
            <a:ext cx="3988235" cy="431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ヒラギノ角ゴ ProN W6"/>
                <a:ea typeface="ヒラギノ角ゴ ProN W6"/>
                <a:cs typeface="ヒラギノ角ゴ ProN W6"/>
                <a:sym typeface="ヒラギノ角ゴ ProN W6"/>
              </a:defRPr>
            </a:lvl1pPr>
          </a:lstStyle>
          <a:p>
            <a:pPr/>
            <a:r>
              <a:t>生成断面積 (fb)</a:t>
            </a:r>
          </a:p>
        </p:txBody>
      </p:sp>
      <p:sp>
        <p:nvSpPr>
          <p:cNvPr id="1460" name="矢印"/>
          <p:cNvSpPr/>
          <p:nvPr/>
        </p:nvSpPr>
        <p:spPr>
          <a:xfrm rot="16200000">
            <a:off x="2418587" y="7420864"/>
            <a:ext cx="368303" cy="419103"/>
          </a:xfrm>
          <a:prstGeom prst="rightArrow">
            <a:avLst>
              <a:gd name="adj1" fmla="val 32000"/>
              <a:gd name="adj2" fmla="val 194207"/>
            </a:avLst>
          </a:prstGeom>
          <a:solidFill>
            <a:srgbClr val="FF2600"/>
          </a:solidFill>
          <a:ln w="3175">
            <a:solidFill>
              <a:srgbClr val="FFFFFF"/>
            </a:solidFill>
          </a:ln>
          <a:effectLst>
            <a:outerShdw sx="100000" sy="100000" kx="0" ky="0" algn="b" rotWithShape="0" blurRad="0" dist="0" dir="5400000">
              <a:srgbClr val="929292">
                <a:alpha val="34997"/>
              </a:srgbClr>
            </a:outerShdw>
          </a:effectLst>
        </p:spPr>
        <p:txBody>
          <a:bodyPr lIns="50800" tIns="50800" rIns="50800" bIns="50800" anchor="ctr"/>
          <a:lstStyle/>
          <a:p>
            <a:pPr marR="73980" algn="l" defTabSz="1842346">
              <a:defRPr sz="2200">
                <a:solidFill>
                  <a:srgbClr val="FFFFFF"/>
                </a:solidFill>
                <a:uFill>
                  <a:solidFill>
                    <a:srgbClr val="FFFFFF"/>
                  </a:solidFill>
                </a:uFill>
                <a:latin typeface="+mj-lt"/>
                <a:ea typeface="+mj-ea"/>
                <a:cs typeface="+mj-cs"/>
                <a:sym typeface="Helvetica Neue"/>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2" name="四角形"/>
          <p:cNvSpPr/>
          <p:nvPr/>
        </p:nvSpPr>
        <p:spPr>
          <a:xfrm>
            <a:off x="217021" y="1360258"/>
            <a:ext cx="12570758" cy="7633332"/>
          </a:xfrm>
          <a:prstGeom prst="rect">
            <a:avLst/>
          </a:prstGeom>
          <a:solidFill>
            <a:srgbClr val="C6E6E9"/>
          </a:solidFill>
          <a:ln w="3175">
            <a:solidFill>
              <a:srgbClr val="C2E2E5"/>
            </a:solidFill>
            <a:miter lim="400000"/>
          </a:ln>
          <a:effectLst>
            <a:outerShdw sx="100000" sy="100000" kx="0" ky="0" algn="b" rotWithShape="0" blurRad="0" dist="0" dir="5400000">
              <a:srgbClr val="929292">
                <a:alpha val="34997"/>
              </a:srgbClr>
            </a:outerShdw>
          </a:effectLst>
        </p:spPr>
        <p:txBody>
          <a:bodyPr lIns="50800" tIns="50800" rIns="50800" bIns="50800" anchor="ctr"/>
          <a:lstStyle/>
          <a:p>
            <a:pPr marR="73980" algn="l" defTabSz="1842346">
              <a:defRPr sz="2400">
                <a:uFill>
                  <a:solidFill>
                    <a:srgbClr val="000000"/>
                  </a:solidFill>
                </a:uFill>
                <a:latin typeface="+mj-lt"/>
                <a:ea typeface="+mj-ea"/>
                <a:cs typeface="+mj-cs"/>
                <a:sym typeface="Helvetica Neue"/>
              </a:defRPr>
            </a:pPr>
          </a:p>
        </p:txBody>
      </p:sp>
      <p:sp>
        <p:nvSpPr>
          <p:cNvPr id="1463" name="四角形"/>
          <p:cNvSpPr/>
          <p:nvPr/>
        </p:nvSpPr>
        <p:spPr>
          <a:xfrm>
            <a:off x="500766" y="1614614"/>
            <a:ext cx="7840569" cy="7124620"/>
          </a:xfrm>
          <a:prstGeom prst="rect">
            <a:avLst/>
          </a:prstGeom>
          <a:solidFill>
            <a:srgbClr val="FFFFFF"/>
          </a:solidFill>
          <a:ln w="12700">
            <a:miter lim="400000"/>
          </a:ln>
        </p:spPr>
        <p:txBody>
          <a:bodyPr lIns="50800" tIns="50800" rIns="50800" bIns="50800" anchor="ctr"/>
          <a:lstStyle/>
          <a:p>
            <a:pPr/>
          </a:p>
        </p:txBody>
      </p:sp>
      <p:sp>
        <p:nvSpPr>
          <p:cNvPr id="1464" name="250GeVは特別なエネルギー １ヒッグス生成断面積が最大！"/>
          <p:cNvSpPr txBox="1"/>
          <p:nvPr/>
        </p:nvSpPr>
        <p:spPr>
          <a:xfrm>
            <a:off x="1276349" y="1093"/>
            <a:ext cx="10452102" cy="1331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30861">
              <a:lnSpc>
                <a:spcPct val="70000"/>
              </a:lnSpc>
              <a:defRPr b="1" sz="5400">
                <a:latin typeface="+mj-lt"/>
                <a:ea typeface="+mj-ea"/>
                <a:cs typeface="+mj-cs"/>
                <a:sym typeface="Helvetica Neue"/>
              </a:defRPr>
            </a:pPr>
            <a:r>
              <a:rPr i="1"/>
              <a:t>250</a:t>
            </a:r>
            <a:r>
              <a:rPr i="1">
                <a:solidFill>
                  <a:srgbClr val="2E467F"/>
                </a:solidFill>
              </a:rPr>
              <a:t> </a:t>
            </a:r>
            <a:r>
              <a:rPr i="1"/>
              <a:t>GeV</a:t>
            </a:r>
            <a:r>
              <a:t> は特別なエネルギー</a:t>
            </a:r>
            <a:br/>
            <a:r>
              <a:rPr sz="2400">
                <a:solidFill>
                  <a:srgbClr val="2E467F"/>
                </a:solidFill>
              </a:rPr>
              <a:t>ヒッグス生成断面積が最大！</a:t>
            </a:r>
          </a:p>
        </p:txBody>
      </p:sp>
      <p:pic>
        <p:nvPicPr>
          <p:cNvPr id="1465" name="ZHdiagram.pdf" descr="ZHdiagram.pdf"/>
          <p:cNvPicPr>
            <a:picLocks noChangeAspect="1"/>
          </p:cNvPicPr>
          <p:nvPr/>
        </p:nvPicPr>
        <p:blipFill>
          <a:blip r:embed="rId3">
            <a:extLst/>
          </a:blip>
          <a:stretch>
            <a:fillRect/>
          </a:stretch>
        </p:blipFill>
        <p:spPr>
          <a:xfrm>
            <a:off x="9166366" y="2633686"/>
            <a:ext cx="2946306" cy="1920695"/>
          </a:xfrm>
          <a:prstGeom prst="rect">
            <a:avLst/>
          </a:prstGeom>
          <a:ln w="12700">
            <a:miter lim="400000"/>
          </a:ln>
        </p:spPr>
      </p:pic>
      <p:sp>
        <p:nvSpPr>
          <p:cNvPr id="1466" name="250 GeV 断面積最大：(約50万個: 2 ab-1)"/>
          <p:cNvSpPr txBox="1"/>
          <p:nvPr/>
        </p:nvSpPr>
        <p:spPr>
          <a:xfrm>
            <a:off x="9063317" y="8103088"/>
            <a:ext cx="3152405"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indent="144496" algn="l" defTabSz="1842346">
              <a:lnSpc>
                <a:spcPct val="110000"/>
              </a:lnSpc>
              <a:tabLst>
                <a:tab pos="787400" algn="l"/>
                <a:tab pos="3644900" algn="l"/>
                <a:tab pos="3695700" algn="l"/>
              </a:tabLst>
              <a:defRPr sz="2900">
                <a:solidFill>
                  <a:srgbClr val="2E467F"/>
                </a:solidFill>
                <a:uFill>
                  <a:solidFill>
                    <a:srgbClr val="2E467F"/>
                  </a:solidFill>
                </a:uFill>
              </a:defRPr>
            </a:pPr>
            <a:r>
              <a:t>(約50万個: 2 ab</a:t>
            </a:r>
            <a:r>
              <a:rPr baseline="31999"/>
              <a:t>-1</a:t>
            </a:r>
            <a:r>
              <a:t>)</a:t>
            </a:r>
          </a:p>
        </p:txBody>
      </p:sp>
      <p:grpSp>
        <p:nvGrpSpPr>
          <p:cNvPr id="1469" name="大量のヒッグス粒子を生成し、精密測定する！"/>
          <p:cNvGrpSpPr/>
          <p:nvPr/>
        </p:nvGrpSpPr>
        <p:grpSpPr>
          <a:xfrm>
            <a:off x="811730" y="8886764"/>
            <a:ext cx="11381343" cy="990601"/>
            <a:chOff x="0" y="0"/>
            <a:chExt cx="11381342" cy="990599"/>
          </a:xfrm>
        </p:grpSpPr>
        <p:sp>
          <p:nvSpPr>
            <p:cNvPr id="1468" name="大量のヒッグス粒子を生成し、精密測定する！"/>
            <p:cNvSpPr txBox="1"/>
            <p:nvPr/>
          </p:nvSpPr>
          <p:spPr>
            <a:xfrm>
              <a:off x="215900" y="139699"/>
              <a:ext cx="10949543"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42346">
                <a:defRPr b="1" sz="3200">
                  <a:solidFill>
                    <a:srgbClr val="FF2C79"/>
                  </a:solidFill>
                  <a:uFill>
                    <a:solidFill>
                      <a:srgbClr val="FF2C79"/>
                    </a:solidFill>
                  </a:uFill>
                  <a:latin typeface="+mj-lt"/>
                  <a:ea typeface="+mj-ea"/>
                  <a:cs typeface="+mj-cs"/>
                  <a:sym typeface="Helvetica Neue"/>
                </a:defRPr>
              </a:lvl1pPr>
            </a:lstStyle>
            <a:p>
              <a:pPr/>
              <a:r>
                <a:t>大量のヒッグス粒子を生成し、精密測定する！</a:t>
              </a:r>
            </a:p>
          </p:txBody>
        </p:sp>
        <p:pic>
          <p:nvPicPr>
            <p:cNvPr id="1467" name="大量のヒッグス粒子を生成し、精密測定する！" descr="大量のヒッグス粒子を生成し、精密測定する！"/>
            <p:cNvPicPr>
              <a:picLocks noChangeAspect="0"/>
            </p:cNvPicPr>
            <p:nvPr/>
          </p:nvPicPr>
          <p:blipFill>
            <a:blip r:embed="rId4">
              <a:extLst/>
            </a:blip>
            <a:stretch>
              <a:fillRect/>
            </a:stretch>
          </p:blipFill>
          <p:spPr>
            <a:xfrm>
              <a:off x="0" y="-1"/>
              <a:ext cx="11381343" cy="990601"/>
            </a:xfrm>
            <a:prstGeom prst="rect">
              <a:avLst/>
            </a:prstGeom>
            <a:effectLst/>
          </p:spPr>
        </p:pic>
      </p:grpSp>
      <p:sp>
        <p:nvSpPr>
          <p:cNvPr id="1470" name="BSM=Beyond the Standard Model"/>
          <p:cNvSpPr txBox="1"/>
          <p:nvPr/>
        </p:nvSpPr>
        <p:spPr>
          <a:xfrm>
            <a:off x="9060193" y="1614614"/>
            <a:ext cx="3725586" cy="3370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600">
                <a:solidFill>
                  <a:srgbClr val="FF2600"/>
                </a:solidFill>
                <a:latin typeface="+mj-lt"/>
                <a:ea typeface="+mj-ea"/>
                <a:cs typeface="+mj-cs"/>
                <a:sym typeface="Helvetica Neue"/>
              </a:defRPr>
            </a:pPr>
            <a:r>
              <a:rPr>
                <a:solidFill>
                  <a:srgbClr val="000000"/>
                </a:solidFill>
              </a:rPr>
              <a:t>※: </a:t>
            </a:r>
            <a:r>
              <a:rPr>
                <a:solidFill>
                  <a:srgbClr val="000000"/>
                </a:solidFill>
              </a:rPr>
              <a:t>生成断面積 </a:t>
            </a:r>
            <a:r>
              <a:rPr>
                <a:solidFill>
                  <a:srgbClr val="000000"/>
                </a:solidFill>
              </a:rPr>
              <a:t>= </a:t>
            </a:r>
            <a:r>
              <a:rPr>
                <a:solidFill>
                  <a:srgbClr val="000000"/>
                </a:solidFill>
              </a:rPr>
              <a:t>ヒッグスの出来やすさ</a:t>
            </a:r>
          </a:p>
        </p:txBody>
      </p:sp>
      <p:sp>
        <p:nvSpPr>
          <p:cNvPr id="1471" name="重心系エネルギー(GeV)"/>
          <p:cNvSpPr txBox="1"/>
          <p:nvPr/>
        </p:nvSpPr>
        <p:spPr>
          <a:xfrm>
            <a:off x="8723140" y="4934977"/>
            <a:ext cx="3832758"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latin typeface="ヒラギノ角ゴ ProN W6"/>
                <a:ea typeface="ヒラギノ角ゴ ProN W6"/>
                <a:cs typeface="ヒラギノ角ゴ ProN W6"/>
                <a:sym typeface="ヒラギノ角ゴ ProN W6"/>
              </a:defRPr>
            </a:pPr>
            <a:r>
              <a:t>ILC での</a:t>
            </a:r>
          </a:p>
          <a:p>
            <a:pPr>
              <a:defRPr sz="2600">
                <a:latin typeface="ヒラギノ角ゴ ProN W6"/>
                <a:ea typeface="ヒラギノ角ゴ ProN W6"/>
                <a:cs typeface="ヒラギノ角ゴ ProN W6"/>
                <a:sym typeface="ヒラギノ角ゴ ProN W6"/>
              </a:defRPr>
            </a:pPr>
            <a:r>
              <a:t>１ヒッグス生成で</a:t>
            </a:r>
          </a:p>
          <a:p>
            <a:pPr>
              <a:defRPr sz="2600">
                <a:latin typeface="ヒラギノ角ゴ ProN W6"/>
                <a:ea typeface="ヒラギノ角ゴ ProN W6"/>
                <a:cs typeface="ヒラギノ角ゴ ProN W6"/>
                <a:sym typeface="ヒラギノ角ゴ ProN W6"/>
              </a:defRPr>
            </a:pPr>
            <a:r>
              <a:t>最も重要な反応過程</a:t>
            </a:r>
          </a:p>
        </p:txBody>
      </p:sp>
      <p:pic>
        <p:nvPicPr>
          <p:cNvPr id="1472" name="sigma_h_nofeyn_zh.pdf" descr="sigma_h_nofeyn_zh.pdf"/>
          <p:cNvPicPr>
            <a:picLocks noChangeAspect="1"/>
          </p:cNvPicPr>
          <p:nvPr/>
        </p:nvPicPr>
        <p:blipFill>
          <a:blip r:embed="rId5">
            <a:extLst/>
          </a:blip>
          <a:stretch>
            <a:fillRect/>
          </a:stretch>
        </p:blipFill>
        <p:spPr>
          <a:xfrm>
            <a:off x="1176344" y="1762146"/>
            <a:ext cx="7007664" cy="6319912"/>
          </a:xfrm>
          <a:prstGeom prst="rect">
            <a:avLst/>
          </a:prstGeom>
          <a:ln w="12700">
            <a:miter lim="400000"/>
          </a:ln>
        </p:spPr>
      </p:pic>
      <p:sp>
        <p:nvSpPr>
          <p:cNvPr id="1473" name="重心系エネルギー(GeV)"/>
          <p:cNvSpPr txBox="1"/>
          <p:nvPr/>
        </p:nvSpPr>
        <p:spPr>
          <a:xfrm>
            <a:off x="3363199" y="8268510"/>
            <a:ext cx="3832758" cy="431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ヒラギノ角ゴ ProN W6"/>
                <a:ea typeface="ヒラギノ角ゴ ProN W6"/>
                <a:cs typeface="ヒラギノ角ゴ ProN W6"/>
                <a:sym typeface="ヒラギノ角ゴ ProN W6"/>
              </a:defRPr>
            </a:lvl1pPr>
          </a:lstStyle>
          <a:p>
            <a:pPr/>
            <a:r>
              <a:t>重心系エネルギー(GeV)</a:t>
            </a:r>
          </a:p>
        </p:txBody>
      </p:sp>
      <p:sp>
        <p:nvSpPr>
          <p:cNvPr id="1474" name="生成断面積 (fb)"/>
          <p:cNvSpPr txBox="1"/>
          <p:nvPr/>
        </p:nvSpPr>
        <p:spPr>
          <a:xfrm rot="16200000">
            <a:off x="-1077507" y="4839538"/>
            <a:ext cx="3988235" cy="431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ヒラギノ角ゴ ProN W6"/>
                <a:ea typeface="ヒラギノ角ゴ ProN W6"/>
                <a:cs typeface="ヒラギノ角ゴ ProN W6"/>
                <a:sym typeface="ヒラギノ角ゴ ProN W6"/>
              </a:defRPr>
            </a:lvl1pPr>
          </a:lstStyle>
          <a:p>
            <a:pPr/>
            <a:r>
              <a:t>生成断面積 (fb)</a:t>
            </a:r>
          </a:p>
        </p:txBody>
      </p:sp>
      <p:sp>
        <p:nvSpPr>
          <p:cNvPr id="1475" name="矢印"/>
          <p:cNvSpPr/>
          <p:nvPr/>
        </p:nvSpPr>
        <p:spPr>
          <a:xfrm rot="16200000">
            <a:off x="2954110" y="8203772"/>
            <a:ext cx="368303" cy="419103"/>
          </a:xfrm>
          <a:prstGeom prst="rightArrow">
            <a:avLst>
              <a:gd name="adj1" fmla="val 32000"/>
              <a:gd name="adj2" fmla="val 194207"/>
            </a:avLst>
          </a:prstGeom>
          <a:solidFill>
            <a:srgbClr val="FF2600"/>
          </a:solidFill>
          <a:ln w="3175">
            <a:solidFill>
              <a:srgbClr val="FFFFFF"/>
            </a:solidFill>
          </a:ln>
          <a:effectLst>
            <a:outerShdw sx="100000" sy="100000" kx="0" ky="0" algn="b" rotWithShape="0" blurRad="0" dist="0" dir="5400000">
              <a:srgbClr val="929292">
                <a:alpha val="34997"/>
              </a:srgbClr>
            </a:outerShdw>
          </a:effectLst>
        </p:spPr>
        <p:txBody>
          <a:bodyPr lIns="50800" tIns="50800" rIns="50800" bIns="50800" anchor="ctr"/>
          <a:lstStyle/>
          <a:p>
            <a:pPr marR="73980" algn="l" defTabSz="1842346">
              <a:defRPr sz="2200">
                <a:solidFill>
                  <a:srgbClr val="FFFFFF"/>
                </a:solidFill>
                <a:uFill>
                  <a:solidFill>
                    <a:srgbClr val="FFFFFF"/>
                  </a:solidFill>
                </a:uFill>
                <a:latin typeface="+mj-lt"/>
                <a:ea typeface="+mj-ea"/>
                <a:cs typeface="+mj-cs"/>
                <a:sym typeface="Helvetica Neue"/>
              </a:defRPr>
            </a:pPr>
          </a:p>
        </p:txBody>
      </p:sp>
      <p:sp>
        <p:nvSpPr>
          <p:cNvPr id="1476" name="線"/>
          <p:cNvSpPr/>
          <p:nvPr/>
        </p:nvSpPr>
        <p:spPr>
          <a:xfrm flipV="1">
            <a:off x="3160954" y="2473506"/>
            <a:ext cx="1" cy="4897192"/>
          </a:xfrm>
          <a:prstGeom prst="line">
            <a:avLst/>
          </a:prstGeom>
          <a:ln w="25400" cap="rnd">
            <a:solidFill>
              <a:schemeClr val="accent1"/>
            </a:solidFill>
            <a:custDash>
              <a:ds d="100000" sp="200000"/>
            </a:custDash>
          </a:ln>
        </p:spPr>
        <p:txBody>
          <a:bodyPr lIns="45718" tIns="45718" rIns="45718" bIns="45718"/>
          <a:lstStyle/>
          <a:p>
            <a:pPr/>
          </a:p>
        </p:txBody>
      </p:sp>
      <p:sp>
        <p:nvSpPr>
          <p:cNvPr id="1477" name="ここが最大"/>
          <p:cNvSpPr txBox="1"/>
          <p:nvPr/>
        </p:nvSpPr>
        <p:spPr>
          <a:xfrm>
            <a:off x="3989362" y="2658307"/>
            <a:ext cx="176530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atin typeface="ヒラギノ角ゴ ProN W6"/>
                <a:ea typeface="ヒラギノ角ゴ ProN W6"/>
                <a:cs typeface="ヒラギノ角ゴ ProN W6"/>
                <a:sym typeface="ヒラギノ角ゴ ProN W6"/>
              </a:defRPr>
            </a:lvl1pPr>
          </a:lstStyle>
          <a:p>
            <a:pPr/>
            <a:r>
              <a:t>ここが最大</a:t>
            </a:r>
          </a:p>
        </p:txBody>
      </p:sp>
      <p:sp>
        <p:nvSpPr>
          <p:cNvPr id="1478" name="線"/>
          <p:cNvSpPr/>
          <p:nvPr/>
        </p:nvSpPr>
        <p:spPr>
          <a:xfrm flipH="1">
            <a:off x="3281773" y="2918283"/>
            <a:ext cx="595751" cy="595751"/>
          </a:xfrm>
          <a:prstGeom prst="line">
            <a:avLst/>
          </a:prstGeom>
          <a:ln w="25400">
            <a:solidFill>
              <a:schemeClr val="accent1"/>
            </a:solidFill>
            <a:tailEnd type="triangle"/>
          </a:ln>
          <a:effectLst>
            <a:outerShdw sx="100000" sy="100000" kx="0" ky="0" algn="b" rotWithShape="0" blurRad="38100" dist="25400" dir="5400000">
              <a:srgbClr val="000000">
                <a:alpha val="50000"/>
              </a:srgbClr>
            </a:outerShdw>
          </a:effectLst>
        </p:spPr>
        <p:txBody>
          <a:bodyPr lIns="45718" tIns="45718" rIns="45718" bIns="45718"/>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82" name="スライド番号"/>
          <p:cNvSpPr txBox="1"/>
          <p:nvPr>
            <p:ph type="sldNum" sz="quarter" idx="2"/>
          </p:nvPr>
        </p:nvSpPr>
        <p:spPr>
          <a:xfrm>
            <a:off x="12471298" y="9258300"/>
            <a:ext cx="368504" cy="374600"/>
          </a:xfrm>
          <a:prstGeom prst="rect">
            <a:avLst/>
          </a:prstGeom>
          <a:extLst>
            <a:ext uri="{C572A759-6A51-4108-AA02-DFA0A04FC94B}">
              <ma14:wrappingTextBoxFlag xmlns:ma14="http://schemas.microsoft.com/office/mac/drawingml/2011/main" val="1"/>
            </a:ext>
          </a:extLst>
        </p:spPr>
        <p:txBody>
          <a:bodyPr/>
          <a:lstStyle>
            <a:lvl1pPr defTabSz="830862">
              <a:defRPr sz="1800"/>
            </a:lvl1pPr>
          </a:lstStyle>
          <a:p>
            <a:pPr/>
            <a:fld id="{86CB4B4D-7CA3-9044-876B-883B54F8677D}" type="slidenum"/>
          </a:p>
        </p:txBody>
      </p:sp>
      <p:sp>
        <p:nvSpPr>
          <p:cNvPr id="1483" name="四角形"/>
          <p:cNvSpPr/>
          <p:nvPr/>
        </p:nvSpPr>
        <p:spPr>
          <a:xfrm>
            <a:off x="161624" y="2109688"/>
            <a:ext cx="7550528" cy="6091392"/>
          </a:xfrm>
          <a:prstGeom prst="rect">
            <a:avLst/>
          </a:prstGeom>
          <a:solidFill>
            <a:srgbClr val="FFFFFF">
              <a:alpha val="89802"/>
            </a:srgbClr>
          </a:solidFill>
          <a:ln w="3175">
            <a:solidFill>
              <a:srgbClr val="FFFFFF">
                <a:alpha val="89802"/>
              </a:srgbClr>
            </a:solidFill>
            <a:miter lim="400000"/>
          </a:ln>
          <a:effectLst>
            <a:outerShdw sx="100000" sy="100000" kx="0" ky="0" algn="b" rotWithShape="0" blurRad="25400" dist="12700" dir="2700000">
              <a:srgbClr val="000000">
                <a:alpha val="42999"/>
              </a:srgbClr>
            </a:outerShdw>
          </a:effectLst>
        </p:spPr>
        <p:txBody>
          <a:bodyPr lIns="50800" tIns="50800" rIns="50800" bIns="50800" anchor="ctr"/>
          <a:lstStyle/>
          <a:p>
            <a:pPr defTabSz="649111">
              <a:defRPr>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Neue"/>
              </a:defRPr>
            </a:pPr>
          </a:p>
        </p:txBody>
      </p:sp>
      <p:sp>
        <p:nvSpPr>
          <p:cNvPr id="1484" name="ヒッグス結合"/>
          <p:cNvSpPr txBox="1"/>
          <p:nvPr>
            <p:ph type="title"/>
          </p:nvPr>
        </p:nvSpPr>
        <p:spPr>
          <a:xfrm>
            <a:off x="1270000" y="25118"/>
            <a:ext cx="10464800" cy="1137514"/>
          </a:xfrm>
          <a:prstGeom prst="rect">
            <a:avLst/>
          </a:prstGeom>
        </p:spPr>
        <p:txBody>
          <a:bodyPr/>
          <a:lstStyle>
            <a:lvl1pPr defTabSz="830862">
              <a:defRPr sz="7000"/>
            </a:lvl1pPr>
          </a:lstStyle>
          <a:p>
            <a:pPr/>
            <a:r>
              <a:t>ヒッグス結合</a:t>
            </a:r>
          </a:p>
        </p:txBody>
      </p:sp>
      <p:sp>
        <p:nvSpPr>
          <p:cNvPr id="1485" name="異なる BSM 物理は…"/>
          <p:cNvSpPr txBox="1"/>
          <p:nvPr/>
        </p:nvSpPr>
        <p:spPr>
          <a:xfrm>
            <a:off x="4739460" y="6107677"/>
            <a:ext cx="2561109" cy="9065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algn="l" defTabSz="830862">
              <a:lnSpc>
                <a:spcPct val="80000"/>
              </a:lnSpc>
              <a:spcBef>
                <a:spcPts val="300"/>
              </a:spcBef>
              <a:buClr>
                <a:srgbClr val="FF2600"/>
              </a:buClr>
              <a:buFont typeface="Tahoma"/>
              <a:tabLst>
                <a:tab pos="609600" algn="l"/>
                <a:tab pos="2844800" algn="l"/>
                <a:tab pos="2882900" algn="l"/>
              </a:tabLst>
              <a:defRPr b="1" sz="1800">
                <a:solidFill>
                  <a:srgbClr val="000090"/>
                </a:solidFill>
                <a:uFill>
                  <a:solidFill>
                    <a:srgbClr val="FF2C79"/>
                  </a:solidFill>
                </a:uFill>
                <a:latin typeface="+mj-lt"/>
                <a:ea typeface="+mj-ea"/>
                <a:cs typeface="+mj-cs"/>
                <a:sym typeface="Helvetica Neue"/>
              </a:defRPr>
            </a:pPr>
            <a:r>
              <a:t>異なる BSM 物理は</a:t>
            </a:r>
          </a:p>
          <a:p>
            <a:pPr marL="112888" algn="l" defTabSz="830862">
              <a:lnSpc>
                <a:spcPct val="80000"/>
              </a:lnSpc>
              <a:spcBef>
                <a:spcPts val="300"/>
              </a:spcBef>
              <a:buClr>
                <a:srgbClr val="FF2600"/>
              </a:buClr>
              <a:buFont typeface="Tahoma"/>
              <a:tabLst>
                <a:tab pos="609600" algn="l"/>
                <a:tab pos="2844800" algn="l"/>
                <a:tab pos="2882900" algn="l"/>
              </a:tabLst>
              <a:defRPr b="1" sz="1800">
                <a:solidFill>
                  <a:srgbClr val="000090"/>
                </a:solidFill>
                <a:uFill>
                  <a:solidFill>
                    <a:srgbClr val="FF2C79"/>
                  </a:solidFill>
                </a:uFill>
                <a:latin typeface="+mj-lt"/>
                <a:ea typeface="+mj-ea"/>
                <a:cs typeface="+mj-cs"/>
                <a:sym typeface="Helvetica Neue"/>
              </a:defRPr>
            </a:pPr>
            <a:r>
              <a:t>異なるズレのパターンを示す</a:t>
            </a:r>
          </a:p>
        </p:txBody>
      </p:sp>
      <p:grpSp>
        <p:nvGrpSpPr>
          <p:cNvPr id="1488" name="高い精度が必要 → LHCでは不十分 → ILC"/>
          <p:cNvGrpSpPr/>
          <p:nvPr/>
        </p:nvGrpSpPr>
        <p:grpSpPr>
          <a:xfrm>
            <a:off x="2725548" y="8694740"/>
            <a:ext cx="7553704" cy="1137514"/>
            <a:chOff x="0" y="0"/>
            <a:chExt cx="7553702" cy="1137512"/>
          </a:xfrm>
        </p:grpSpPr>
        <p:sp>
          <p:nvSpPr>
            <p:cNvPr id="1487" name="高い精度が必要 → LHCでは不十分 → ILC"/>
            <p:cNvSpPr txBox="1"/>
            <p:nvPr/>
          </p:nvSpPr>
          <p:spPr>
            <a:xfrm>
              <a:off x="215900" y="139700"/>
              <a:ext cx="7121903" cy="578713"/>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sz="2800">
                  <a:solidFill>
                    <a:srgbClr val="FF2C79"/>
                  </a:solidFill>
                  <a:latin typeface="+mj-lt"/>
                  <a:ea typeface="+mj-ea"/>
                  <a:cs typeface="+mj-cs"/>
                  <a:sym typeface="Helvetica Neue"/>
                </a:defRPr>
              </a:pPr>
              <a:r>
                <a:rPr b="1" i="1"/>
                <a:t>高い精度が必要</a:t>
              </a:r>
              <a:r>
                <a:t> → LHCでは不十分 → </a:t>
              </a:r>
              <a:r>
                <a:rPr b="1" i="1"/>
                <a:t>ILC</a:t>
              </a:r>
              <a:r>
                <a:t> </a:t>
              </a:r>
            </a:p>
          </p:txBody>
        </p:sp>
        <p:pic>
          <p:nvPicPr>
            <p:cNvPr id="1486" name="高い精度が必要 → LHCでは不十分 → ILC 高い精度が必要 → LHCでは不十分 → ILC " descr="高い精度が必要 → LHCでは不十分 → ILC 高い精度が必要 → LHCでは不十分 → ILC "/>
            <p:cNvPicPr>
              <a:picLocks noChangeAspect="0"/>
            </p:cNvPicPr>
            <p:nvPr/>
          </p:nvPicPr>
          <p:blipFill>
            <a:blip r:embed="rId3">
              <a:extLst/>
            </a:blip>
            <a:stretch>
              <a:fillRect/>
            </a:stretch>
          </p:blipFill>
          <p:spPr>
            <a:xfrm>
              <a:off x="0" y="0"/>
              <a:ext cx="7553703" cy="1137513"/>
            </a:xfrm>
            <a:prstGeom prst="rect">
              <a:avLst/>
            </a:prstGeom>
            <a:effectLst/>
          </p:spPr>
        </p:pic>
      </p:grpSp>
      <p:sp>
        <p:nvSpPr>
          <p:cNvPr id="1489" name="BSM=Beyond the Standard Model"/>
          <p:cNvSpPr txBox="1"/>
          <p:nvPr/>
        </p:nvSpPr>
        <p:spPr>
          <a:xfrm>
            <a:off x="7986792" y="1325689"/>
            <a:ext cx="4769025" cy="674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600">
                <a:solidFill>
                  <a:srgbClr val="FF2600"/>
                </a:solidFill>
                <a:latin typeface="+mj-lt"/>
                <a:ea typeface="+mj-ea"/>
                <a:cs typeface="+mj-cs"/>
                <a:sym typeface="Helvetica Neue"/>
              </a:defRPr>
            </a:pPr>
            <a:r>
              <a:rPr>
                <a:solidFill>
                  <a:srgbClr val="000000"/>
                </a:solidFill>
              </a:rPr>
              <a:t>※: </a:t>
            </a:r>
            <a:r>
              <a:t>ヒッグス結合 </a:t>
            </a:r>
            <a:r>
              <a:rPr>
                <a:solidFill>
                  <a:srgbClr val="000000"/>
                </a:solidFill>
              </a:rPr>
              <a:t>= </a:t>
            </a:r>
            <a:r>
              <a:rPr>
                <a:solidFill>
                  <a:srgbClr val="000000"/>
                </a:solidFill>
              </a:rPr>
              <a:t>ヒッグス粒子と他の粒子の間の</a:t>
            </a:r>
            <a:endParaRPr>
              <a:solidFill>
                <a:srgbClr val="000000"/>
              </a:solidFill>
            </a:endParaRPr>
          </a:p>
          <a:p>
            <a:pPr algn="l">
              <a:defRPr b="1" sz="1600">
                <a:solidFill>
                  <a:srgbClr val="FF2600"/>
                </a:solidFill>
                <a:latin typeface="+mj-lt"/>
                <a:ea typeface="+mj-ea"/>
                <a:cs typeface="+mj-cs"/>
                <a:sym typeface="Helvetica Neue"/>
              </a:defRPr>
            </a:pPr>
            <a:r>
              <a:rPr>
                <a:solidFill>
                  <a:srgbClr val="000000"/>
                </a:solidFill>
              </a:rPr>
              <a:t>                               相互作用の強さを表す定数</a:t>
            </a:r>
          </a:p>
        </p:txBody>
      </p:sp>
      <p:sp>
        <p:nvSpPr>
          <p:cNvPr id="1490" name="質量 (GeV)"/>
          <p:cNvSpPr txBox="1"/>
          <p:nvPr/>
        </p:nvSpPr>
        <p:spPr>
          <a:xfrm>
            <a:off x="3601069" y="7732767"/>
            <a:ext cx="162148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質量 (GeV)</a:t>
            </a:r>
          </a:p>
        </p:txBody>
      </p:sp>
      <p:sp>
        <p:nvSpPr>
          <p:cNvPr id="1491" name="ヒッグス結合"/>
          <p:cNvSpPr txBox="1"/>
          <p:nvPr/>
        </p:nvSpPr>
        <p:spPr>
          <a:xfrm rot="16200000">
            <a:off x="-341025" y="4800600"/>
            <a:ext cx="19431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ヒッグス結合</a:t>
            </a:r>
          </a:p>
        </p:txBody>
      </p:sp>
      <p:sp>
        <p:nvSpPr>
          <p:cNvPr id="1492" name="直線からのズレ…"/>
          <p:cNvSpPr txBox="1"/>
          <p:nvPr/>
        </p:nvSpPr>
        <p:spPr>
          <a:xfrm>
            <a:off x="1651613" y="2633811"/>
            <a:ext cx="3454909"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400">
                <a:solidFill>
                  <a:schemeClr val="accent5"/>
                </a:solidFill>
              </a:defRPr>
            </a:pPr>
            <a:r>
              <a:t>直線からのズレ</a:t>
            </a:r>
          </a:p>
          <a:p>
            <a:pPr algn="l">
              <a:defRPr b="1" sz="2400">
                <a:solidFill>
                  <a:schemeClr val="accent5"/>
                </a:solidFill>
              </a:defRPr>
            </a:pPr>
            <a:r>
              <a:t>＝標準理論を超える物理</a:t>
            </a:r>
          </a:p>
        </p:txBody>
      </p:sp>
      <p:sp>
        <p:nvSpPr>
          <p:cNvPr id="1493" name="ILCによる…"/>
          <p:cNvSpPr txBox="1"/>
          <p:nvPr/>
        </p:nvSpPr>
        <p:spPr>
          <a:xfrm>
            <a:off x="4428530" y="4968590"/>
            <a:ext cx="1519685" cy="8166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70000"/>
              </a:lnSpc>
              <a:defRPr b="1" sz="2400">
                <a:solidFill>
                  <a:srgbClr val="942192"/>
                </a:solidFill>
              </a:defRPr>
            </a:pPr>
            <a:r>
              <a:t>ILCによる</a:t>
            </a:r>
          </a:p>
          <a:p>
            <a:pPr algn="l">
              <a:lnSpc>
                <a:spcPct val="70000"/>
              </a:lnSpc>
              <a:defRPr b="1" sz="2400">
                <a:solidFill>
                  <a:srgbClr val="942192"/>
                </a:solidFill>
              </a:defRPr>
            </a:pPr>
            <a:r>
              <a:t>精密測定</a:t>
            </a:r>
          </a:p>
        </p:txBody>
      </p:sp>
      <p:pic>
        <p:nvPicPr>
          <p:cNvPr id="1494" name="イメージ" descr="イメージ"/>
          <p:cNvPicPr>
            <a:picLocks noChangeAspect="1"/>
          </p:cNvPicPr>
          <p:nvPr/>
        </p:nvPicPr>
        <p:blipFill>
          <a:blip r:embed="rId4">
            <a:extLst/>
          </a:blip>
          <a:stretch>
            <a:fillRect/>
          </a:stretch>
        </p:blipFill>
        <p:spPr>
          <a:xfrm>
            <a:off x="7774852" y="3744634"/>
            <a:ext cx="5192906" cy="3767385"/>
          </a:xfrm>
          <a:prstGeom prst="rect">
            <a:avLst/>
          </a:prstGeom>
          <a:ln w="12700">
            <a:miter lim="400000"/>
          </a:ln>
        </p:spPr>
      </p:pic>
      <p:sp>
        <p:nvSpPr>
          <p:cNvPr id="1495" name="BSM=Beyond the Standard Model"/>
          <p:cNvSpPr txBox="1"/>
          <p:nvPr/>
        </p:nvSpPr>
        <p:spPr>
          <a:xfrm>
            <a:off x="7986792" y="2039794"/>
            <a:ext cx="4769025" cy="674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600">
                <a:solidFill>
                  <a:srgbClr val="FF2600"/>
                </a:solidFill>
                <a:latin typeface="+mj-lt"/>
                <a:ea typeface="+mj-ea"/>
                <a:cs typeface="+mj-cs"/>
                <a:sym typeface="Helvetica Neue"/>
              </a:defRPr>
            </a:pPr>
            <a:r>
              <a:rPr>
                <a:solidFill>
                  <a:srgbClr val="000000"/>
                </a:solidFill>
              </a:rPr>
              <a:t>※: </a:t>
            </a:r>
            <a:r>
              <a:t>BSM </a:t>
            </a:r>
            <a:r>
              <a:t>物理 </a:t>
            </a:r>
            <a:r>
              <a:rPr>
                <a:solidFill>
                  <a:srgbClr val="000000"/>
                </a:solidFill>
              </a:rPr>
              <a:t>= </a:t>
            </a:r>
            <a:r>
              <a:t>B</a:t>
            </a:r>
            <a:r>
              <a:rPr>
                <a:solidFill>
                  <a:srgbClr val="000000"/>
                </a:solidFill>
              </a:rPr>
              <a:t>eyond the </a:t>
            </a:r>
            <a:r>
              <a:t>S</a:t>
            </a:r>
            <a:r>
              <a:rPr>
                <a:solidFill>
                  <a:srgbClr val="000000"/>
                </a:solidFill>
              </a:rPr>
              <a:t>tandard </a:t>
            </a:r>
            <a:r>
              <a:t>M</a:t>
            </a:r>
            <a:r>
              <a:rPr>
                <a:solidFill>
                  <a:srgbClr val="000000"/>
                </a:solidFill>
              </a:rPr>
              <a:t>odel</a:t>
            </a:r>
            <a:br>
              <a:rPr>
                <a:solidFill>
                  <a:srgbClr val="000000"/>
                </a:solidFill>
              </a:rPr>
            </a:br>
            <a:r>
              <a:rPr>
                <a:solidFill>
                  <a:srgbClr val="000000"/>
                </a:solidFill>
              </a:rPr>
              <a:t>　　　　　　　 (標準理論を超える物理)</a:t>
            </a:r>
          </a:p>
        </p:txBody>
      </p:sp>
      <p:sp>
        <p:nvSpPr>
          <p:cNvPr id="1496" name="小さい程良い精度"/>
          <p:cNvSpPr txBox="1"/>
          <p:nvPr/>
        </p:nvSpPr>
        <p:spPr>
          <a:xfrm>
            <a:off x="9690107" y="6100470"/>
            <a:ext cx="2146301" cy="35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vl1pPr>
          </a:lstStyle>
          <a:p>
            <a:pPr/>
            <a:r>
              <a:t>小さい程良い精度</a:t>
            </a:r>
          </a:p>
        </p:txBody>
      </p:sp>
      <p:sp>
        <p:nvSpPr>
          <p:cNvPr id="1497" name="HL-LHC"/>
          <p:cNvSpPr txBox="1"/>
          <p:nvPr/>
        </p:nvSpPr>
        <p:spPr>
          <a:xfrm>
            <a:off x="8801350" y="5243802"/>
            <a:ext cx="1072922" cy="419101"/>
          </a:xfrm>
          <a:prstGeom prst="rect">
            <a:avLst/>
          </a:prstGeom>
          <a:solidFill>
            <a:srgbClr val="FFFFFF"/>
          </a:solidFill>
          <a:ln w="12700">
            <a:solidFill>
              <a:srgbClr val="000000"/>
            </a:solidFill>
            <a:bevel/>
          </a:ln>
          <a:extLst>
            <a:ext uri="{C572A759-6A51-4108-AA02-DFA0A04FC94B}">
              <ma14:wrappingTextBoxFlag xmlns:ma14="http://schemas.microsoft.com/office/mac/drawingml/2011/main" val="1"/>
            </a:ext>
          </a:extLst>
        </p:spPr>
        <p:txBody>
          <a:bodyPr lIns="50800" tIns="50800" rIns="50800" bIns="50800" anchor="ctr">
            <a:spAutoFit/>
          </a:bodyPr>
          <a:lstStyle>
            <a:lvl1pPr>
              <a:defRPr b="1" sz="2000">
                <a:solidFill>
                  <a:srgbClr val="FF2600"/>
                </a:solidFill>
              </a:defRPr>
            </a:lvl1pPr>
          </a:lstStyle>
          <a:p>
            <a:pPr/>
            <a:r>
              <a:t>HL-LHC</a:t>
            </a:r>
          </a:p>
        </p:txBody>
      </p:sp>
      <p:sp>
        <p:nvSpPr>
          <p:cNvPr id="1498" name="+ ILC250"/>
          <p:cNvSpPr txBox="1"/>
          <p:nvPr/>
        </p:nvSpPr>
        <p:spPr>
          <a:xfrm>
            <a:off x="11004880" y="6773126"/>
            <a:ext cx="1279617" cy="317501"/>
          </a:xfrm>
          <a:prstGeom prst="rect">
            <a:avLst/>
          </a:prstGeom>
          <a:solidFill>
            <a:srgbClr val="FFFFFF"/>
          </a:solidFill>
          <a:ln w="12700">
            <a:solidFill>
              <a:srgbClr val="000000"/>
            </a:solidFill>
            <a:bevel/>
          </a:ln>
          <a:extLst>
            <a:ext uri="{C572A759-6A51-4108-AA02-DFA0A04FC94B}">
              <ma14:wrappingTextBoxFlag xmlns:ma14="http://schemas.microsoft.com/office/mac/drawingml/2011/main" val="1"/>
            </a:ext>
          </a:extLst>
        </p:spPr>
        <p:txBody>
          <a:bodyPr lIns="0" tIns="0" rIns="0" bIns="0" anchor="ctr">
            <a:spAutoFit/>
          </a:bodyPr>
          <a:lstStyle>
            <a:lvl1pPr>
              <a:defRPr b="1" sz="2000">
                <a:solidFill>
                  <a:srgbClr val="00F900"/>
                </a:solidFill>
              </a:defRPr>
            </a:lvl1pPr>
          </a:lstStyle>
          <a:p>
            <a:pPr/>
            <a:r>
              <a:t>+ ILC250</a:t>
            </a:r>
          </a:p>
        </p:txBody>
      </p:sp>
      <p:sp>
        <p:nvSpPr>
          <p:cNvPr id="1499" name="標準理論を超える物理の効果はヒッグス結合の 標準理論の予想からのズレとして現れる"/>
          <p:cNvSpPr txBox="1"/>
          <p:nvPr/>
        </p:nvSpPr>
        <p:spPr>
          <a:xfrm>
            <a:off x="530136" y="1254366"/>
            <a:ext cx="7069658" cy="8166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algn="l" defTabSz="830862">
              <a:spcBef>
                <a:spcPts val="300"/>
              </a:spcBef>
              <a:buClr>
                <a:srgbClr val="FF2600"/>
              </a:buClr>
              <a:buFont typeface="Tahoma"/>
              <a:tabLst>
                <a:tab pos="609600" algn="l"/>
                <a:tab pos="2844800" algn="l"/>
                <a:tab pos="2882900" algn="l"/>
              </a:tabLst>
              <a:defRPr b="1" i="1" sz="2400">
                <a:solidFill>
                  <a:srgbClr val="000090"/>
                </a:solidFill>
                <a:uFill>
                  <a:solidFill>
                    <a:srgbClr val="FF2C79"/>
                  </a:solidFill>
                </a:uFill>
                <a:latin typeface="+mj-lt"/>
                <a:ea typeface="+mj-ea"/>
                <a:cs typeface="+mj-cs"/>
                <a:sym typeface="Helvetica Neue"/>
              </a:defRPr>
            </a:pPr>
            <a:r>
              <a:t>標準理論を超える物理の効果はヒッグス結合の</a:t>
            </a:r>
            <a:br/>
            <a:r>
              <a:t>標準理論の予想からのズレとして現れる</a:t>
            </a:r>
          </a:p>
        </p:txBody>
      </p:sp>
      <p:sp>
        <p:nvSpPr>
          <p:cNvPr id="1500" name="BSM=Beyond the Standard Model"/>
          <p:cNvSpPr txBox="1"/>
          <p:nvPr/>
        </p:nvSpPr>
        <p:spPr>
          <a:xfrm>
            <a:off x="7986792" y="2778211"/>
            <a:ext cx="4769025" cy="625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b="1" sz="1600">
                <a:solidFill>
                  <a:srgbClr val="FF2600"/>
                </a:solidFill>
                <a:latin typeface="+mj-lt"/>
                <a:ea typeface="+mj-ea"/>
                <a:cs typeface="+mj-cs"/>
                <a:sym typeface="Helvetica Neue"/>
              </a:defRPr>
            </a:pPr>
            <a:r>
              <a:rPr>
                <a:solidFill>
                  <a:srgbClr val="000000"/>
                </a:solidFill>
              </a:rPr>
              <a:t>※: </a:t>
            </a:r>
            <a:r>
              <a:t>HL-LHC</a:t>
            </a:r>
            <a:r>
              <a:rPr>
                <a:solidFill>
                  <a:srgbClr val="000000"/>
                </a:solidFill>
              </a:rPr>
              <a:t> </a:t>
            </a:r>
            <a:r>
              <a:rPr>
                <a:solidFill>
                  <a:srgbClr val="000000"/>
                </a:solidFill>
              </a:rPr>
              <a:t>= </a:t>
            </a:r>
            <a:r>
              <a:t>H</a:t>
            </a:r>
            <a:r>
              <a:rPr>
                <a:solidFill>
                  <a:srgbClr val="000000"/>
                </a:solidFill>
              </a:rPr>
              <a:t>igh </a:t>
            </a:r>
            <a:r>
              <a:t>L</a:t>
            </a:r>
            <a:r>
              <a:rPr>
                <a:solidFill>
                  <a:srgbClr val="000000"/>
                </a:solidFill>
              </a:rPr>
              <a:t>uminosity </a:t>
            </a:r>
            <a:r>
              <a:t>LHC</a:t>
            </a:r>
            <a:br>
              <a:rPr>
                <a:solidFill>
                  <a:srgbClr val="000000"/>
                </a:solidFill>
              </a:rPr>
            </a:br>
            <a:r>
              <a:rPr>
                <a:solidFill>
                  <a:srgbClr val="000000"/>
                </a:solidFill>
              </a:rPr>
              <a:t>　　　　　　 (高度化後のLHC)</a:t>
            </a:r>
          </a:p>
        </p:txBody>
      </p:sp>
      <p:sp>
        <p:nvSpPr>
          <p:cNvPr id="1501" name="次のページで見るように 期待されるズレは小さい"/>
          <p:cNvSpPr txBox="1"/>
          <p:nvPr/>
        </p:nvSpPr>
        <p:spPr>
          <a:xfrm>
            <a:off x="8185961" y="7660916"/>
            <a:ext cx="4052688" cy="918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5216">
              <a:defRPr b="1" sz="2400">
                <a:latin typeface="+mj-lt"/>
                <a:ea typeface="+mj-ea"/>
                <a:cs typeface="+mj-cs"/>
                <a:sym typeface="Helvetica Neue"/>
              </a:defRPr>
            </a:pPr>
            <a:r>
              <a:t>次のページで見るように</a:t>
            </a:r>
            <a:br/>
            <a:r>
              <a:t>期待されるズレは小さい</a:t>
            </a:r>
          </a:p>
        </p:txBody>
      </p:sp>
      <p:pic>
        <p:nvPicPr>
          <p:cNvPr id="1502" name="イメージ" descr="イメージ"/>
          <p:cNvPicPr>
            <a:picLocks noChangeAspect="1"/>
          </p:cNvPicPr>
          <p:nvPr/>
        </p:nvPicPr>
        <p:blipFill>
          <a:blip r:embed="rId5">
            <a:extLst/>
          </a:blip>
          <a:stretch>
            <a:fillRect/>
          </a:stretch>
        </p:blipFill>
        <p:spPr>
          <a:xfrm>
            <a:off x="928645" y="2429400"/>
            <a:ext cx="6515611" cy="535036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スライド番号"/>
          <p:cNvSpPr txBox="1"/>
          <p:nvPr>
            <p:ph type="sldNum" sz="quarter" idx="2"/>
          </p:nvPr>
        </p:nvSpPr>
        <p:spPr>
          <a:xfrm>
            <a:off x="12559580" y="9278946"/>
            <a:ext cx="264492"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9" name="これまでの成功の例"/>
          <p:cNvSpPr txBox="1"/>
          <p:nvPr/>
        </p:nvSpPr>
        <p:spPr>
          <a:xfrm>
            <a:off x="4845050" y="1202056"/>
            <a:ext cx="33147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これまでの成功の例</a:t>
            </a:r>
          </a:p>
        </p:txBody>
      </p:sp>
      <p:sp>
        <p:nvSpPr>
          <p:cNvPr id="900" name="ニュートンの…"/>
          <p:cNvSpPr txBox="1"/>
          <p:nvPr/>
        </p:nvSpPr>
        <p:spPr>
          <a:xfrm>
            <a:off x="630718" y="1726555"/>
            <a:ext cx="3508384"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3200"/>
            </a:pPr>
            <a:r>
              <a:t>ニュートンの</a:t>
            </a:r>
          </a:p>
          <a:p>
            <a:pPr algn="l">
              <a:defRPr b="1" sz="3200"/>
            </a:pPr>
            <a:r>
              <a:t>運動方程式</a:t>
            </a:r>
          </a:p>
        </p:txBody>
      </p:sp>
      <p:sp>
        <p:nvSpPr>
          <p:cNvPr id="901" name="地上の法則と天上の法則の統一 （りんご）   （天体）"/>
          <p:cNvSpPr txBox="1"/>
          <p:nvPr/>
        </p:nvSpPr>
        <p:spPr>
          <a:xfrm>
            <a:off x="4390400" y="1814819"/>
            <a:ext cx="5803901" cy="9410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70000"/>
              </a:lnSpc>
              <a:defRPr sz="3200"/>
            </a:pPr>
            <a:r>
              <a:rPr b="1">
                <a:solidFill>
                  <a:schemeClr val="accent5"/>
                </a:solidFill>
              </a:rPr>
              <a:t>地上の法則と天上の法則</a:t>
            </a:r>
            <a:r>
              <a:t>の統一</a:t>
            </a:r>
            <a:br/>
            <a:r>
              <a:rPr sz="2300"/>
              <a:t>（りんご）　　　（天体）</a:t>
            </a:r>
          </a:p>
        </p:txBody>
      </p:sp>
      <p:sp>
        <p:nvSpPr>
          <p:cNvPr id="902" name="特殊相対論：時間と空間の統一 → 時空"/>
          <p:cNvSpPr txBox="1"/>
          <p:nvPr/>
        </p:nvSpPr>
        <p:spPr>
          <a:xfrm>
            <a:off x="4493984" y="4460943"/>
            <a:ext cx="7248923" cy="591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200"/>
            </a:pPr>
            <a:r>
              <a:t>特殊相対論：</a:t>
            </a:r>
            <a:r>
              <a:rPr b="1">
                <a:solidFill>
                  <a:schemeClr val="accent5"/>
                </a:solidFill>
              </a:rPr>
              <a:t>時間と空間</a:t>
            </a:r>
            <a:r>
              <a:t>の統一 → 時空</a:t>
            </a:r>
          </a:p>
        </p:txBody>
      </p:sp>
      <p:sp>
        <p:nvSpPr>
          <p:cNvPr id="903" name="マックスウェル…"/>
          <p:cNvSpPr txBox="1"/>
          <p:nvPr/>
        </p:nvSpPr>
        <p:spPr>
          <a:xfrm>
            <a:off x="630718" y="3144107"/>
            <a:ext cx="3508384"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3200"/>
            </a:pPr>
            <a:r>
              <a:t>マックスウェル</a:t>
            </a:r>
          </a:p>
          <a:p>
            <a:pPr algn="l">
              <a:defRPr b="1" sz="3200"/>
            </a:pPr>
            <a:r>
              <a:t>方程式</a:t>
            </a:r>
          </a:p>
        </p:txBody>
      </p:sp>
      <p:sp>
        <p:nvSpPr>
          <p:cNvPr id="904" name="電気と磁気の統一 → 電磁気学"/>
          <p:cNvSpPr txBox="1"/>
          <p:nvPr/>
        </p:nvSpPr>
        <p:spPr>
          <a:xfrm>
            <a:off x="4480689" y="3110981"/>
            <a:ext cx="5623323" cy="5919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rPr b="1">
                <a:solidFill>
                  <a:schemeClr val="accent5"/>
                </a:solidFill>
              </a:rPr>
              <a:t>電気と磁気</a:t>
            </a:r>
            <a:r>
              <a:t>の統一 → 電磁気学</a:t>
            </a:r>
          </a:p>
        </p:txBody>
      </p:sp>
      <p:sp>
        <p:nvSpPr>
          <p:cNvPr id="905" name="アンシュタインの…"/>
          <p:cNvSpPr txBox="1"/>
          <p:nvPr/>
        </p:nvSpPr>
        <p:spPr>
          <a:xfrm>
            <a:off x="630718" y="4561660"/>
            <a:ext cx="3508384"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3200"/>
            </a:pPr>
            <a:r>
              <a:t>アンシュタインの</a:t>
            </a:r>
          </a:p>
          <a:p>
            <a:pPr algn="l">
              <a:defRPr b="1" sz="3200"/>
            </a:pPr>
            <a:r>
              <a:t>相対性理論</a:t>
            </a:r>
          </a:p>
        </p:txBody>
      </p:sp>
      <p:sp>
        <p:nvSpPr>
          <p:cNvPr id="906" name="一般相対論：時空と重力の統一       （重力を時空の幾何学に）"/>
          <p:cNvSpPr txBox="1"/>
          <p:nvPr/>
        </p:nvSpPr>
        <p:spPr>
          <a:xfrm>
            <a:off x="4384808" y="5111954"/>
            <a:ext cx="8482957"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200"/>
            </a:pPr>
            <a:r>
              <a:t>一般相対論：</a:t>
            </a:r>
            <a:r>
              <a:rPr b="1">
                <a:solidFill>
                  <a:schemeClr val="accent5"/>
                </a:solidFill>
              </a:rPr>
              <a:t>時空と重力</a:t>
            </a:r>
            <a:r>
              <a:t>の統一</a:t>
            </a:r>
            <a:br/>
            <a:r>
              <a:t>　　　　　　（重力を時空の幾何学に）</a:t>
            </a:r>
          </a:p>
        </p:txBody>
      </p:sp>
      <p:sp>
        <p:nvSpPr>
          <p:cNvPr id="907" name="他の力も時空の幾何学に統一しようとするも成功を見ずに他界"/>
          <p:cNvSpPr txBox="1"/>
          <p:nvPr/>
        </p:nvSpPr>
        <p:spPr>
          <a:xfrm>
            <a:off x="4454416" y="6820549"/>
            <a:ext cx="8140751"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2200"/>
            </a:lvl1pPr>
          </a:lstStyle>
          <a:p>
            <a:pPr/>
            <a:r>
              <a:t>他の力も時空の幾何学に統一しようとするも成功を見ずに他界</a:t>
            </a:r>
          </a:p>
        </p:txBody>
      </p:sp>
      <p:sp>
        <p:nvSpPr>
          <p:cNvPr id="908" name="統一の系譜"/>
          <p:cNvSpPr txBox="1"/>
          <p:nvPr>
            <p:ph type="title" idx="4294967295"/>
          </p:nvPr>
        </p:nvSpPr>
        <p:spPr>
          <a:xfrm>
            <a:off x="1976752" y="66323"/>
            <a:ext cx="9051296" cy="980171"/>
          </a:xfrm>
          <a:prstGeom prst="rect">
            <a:avLst/>
          </a:prstGeom>
        </p:spPr>
        <p:txBody>
          <a:bodyPr lIns="50778" tIns="50778" rIns="50778" bIns="50778" anchor="b">
            <a:noAutofit/>
          </a:bodyPr>
          <a:lstStyle>
            <a:lvl1pPr>
              <a:lnSpc>
                <a:spcPct val="90000"/>
              </a:lnSpc>
              <a:defRPr b="1" sz="6200">
                <a:solidFill>
                  <a:srgbClr val="2E467F"/>
                </a:solidFill>
                <a:latin typeface="+mj-lt"/>
                <a:ea typeface="+mj-ea"/>
                <a:cs typeface="+mj-cs"/>
                <a:sym typeface="Helvetica Neue"/>
              </a:defRPr>
            </a:lvl1pPr>
          </a:lstStyle>
          <a:p>
            <a:pPr/>
            <a:r>
              <a:t>統一の系譜</a:t>
            </a:r>
          </a:p>
        </p:txBody>
      </p:sp>
      <p:sp>
        <p:nvSpPr>
          <p:cNvPr id="909" name="場の量子論"/>
          <p:cNvSpPr txBox="1"/>
          <p:nvPr/>
        </p:nvSpPr>
        <p:spPr>
          <a:xfrm>
            <a:off x="630718" y="7523765"/>
            <a:ext cx="3508384"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3200"/>
            </a:lvl1pPr>
          </a:lstStyle>
          <a:p>
            <a:pPr/>
            <a:r>
              <a:t>場の量子論</a:t>
            </a:r>
          </a:p>
        </p:txBody>
      </p:sp>
      <p:sp>
        <p:nvSpPr>
          <p:cNvPr id="910" name="粒子性と波動性の統一"/>
          <p:cNvSpPr txBox="1"/>
          <p:nvPr/>
        </p:nvSpPr>
        <p:spPr>
          <a:xfrm>
            <a:off x="4413250" y="7523765"/>
            <a:ext cx="41783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200"/>
            </a:pPr>
            <a:r>
              <a:rPr b="1">
                <a:solidFill>
                  <a:schemeClr val="accent5"/>
                </a:solidFill>
              </a:rPr>
              <a:t>粒子性と波動性</a:t>
            </a:r>
            <a:r>
              <a:t>の統一</a:t>
            </a:r>
          </a:p>
        </p:txBody>
      </p:sp>
      <p:sp>
        <p:nvSpPr>
          <p:cNvPr id="911" name="その後の歩み：量子力学を受け入れ、先に重力以外の３つの力の統一を目指す"/>
          <p:cNvSpPr txBox="1"/>
          <p:nvPr/>
        </p:nvSpPr>
        <p:spPr>
          <a:xfrm>
            <a:off x="1844541" y="9122776"/>
            <a:ext cx="10430451"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2200"/>
            </a:lvl1pPr>
          </a:lstStyle>
          <a:p>
            <a:pPr/>
            <a:r>
              <a:t>その後の歩み：量子力学を受け入れ、先に重力以外の３つの力の統一を目指す</a:t>
            </a:r>
          </a:p>
        </p:txBody>
      </p:sp>
      <p:sp>
        <p:nvSpPr>
          <p:cNvPr id="912" name="変形し運動する時空：時空は空っぽの入れ物ではない！"/>
          <p:cNvSpPr txBox="1"/>
          <p:nvPr/>
        </p:nvSpPr>
        <p:spPr>
          <a:xfrm>
            <a:off x="4900330" y="6364826"/>
            <a:ext cx="7248922"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2200">
                <a:solidFill>
                  <a:srgbClr val="5FAD00"/>
                </a:solidFill>
              </a:defRPr>
            </a:lvl1pPr>
          </a:lstStyle>
          <a:p>
            <a:pPr/>
            <a:r>
              <a:t>変形し運動する時空：時空は空っぽの入れ物ではない！</a:t>
            </a:r>
          </a:p>
        </p:txBody>
      </p:sp>
      <p:sp>
        <p:nvSpPr>
          <p:cNvPr id="913" name="時空は粒子を作ったり消したりする能力を持つ：時空は空っぽの入れ物ではない！"/>
          <p:cNvSpPr txBox="1"/>
          <p:nvPr/>
        </p:nvSpPr>
        <p:spPr>
          <a:xfrm>
            <a:off x="4900330" y="8184770"/>
            <a:ext cx="7248922"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2200">
                <a:solidFill>
                  <a:srgbClr val="5FAD00"/>
                </a:solidFill>
              </a:defRPr>
            </a:lvl1pPr>
          </a:lstStyle>
          <a:p>
            <a:pPr/>
            <a:r>
              <a:t>時空は粒子を作ったり消したりする能力を持つ：時空は空っぽの入れ物ではない！</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06" name="スライド番号"/>
          <p:cNvSpPr txBox="1"/>
          <p:nvPr>
            <p:ph type="sldNum" sz="quarter" idx="2"/>
          </p:nvPr>
        </p:nvSpPr>
        <p:spPr>
          <a:xfrm>
            <a:off x="12471298" y="9258300"/>
            <a:ext cx="368504" cy="374600"/>
          </a:xfrm>
          <a:prstGeom prst="rect">
            <a:avLst/>
          </a:prstGeom>
          <a:extLst>
            <a:ext uri="{C572A759-6A51-4108-AA02-DFA0A04FC94B}">
              <ma14:wrappingTextBoxFlag xmlns:ma14="http://schemas.microsoft.com/office/mac/drawingml/2011/main" val="1"/>
            </a:ext>
          </a:extLst>
        </p:spPr>
        <p:txBody>
          <a:bodyPr/>
          <a:lstStyle>
            <a:lvl1pPr defTabSz="830862">
              <a:defRPr sz="1800"/>
            </a:lvl1pPr>
          </a:lstStyle>
          <a:p>
            <a:pPr/>
            <a:fld id="{86CB4B4D-7CA3-9044-876B-883B54F8677D}" type="slidenum"/>
          </a:p>
        </p:txBody>
      </p:sp>
      <p:sp>
        <p:nvSpPr>
          <p:cNvPr id="1507" name="四角形"/>
          <p:cNvSpPr/>
          <p:nvPr/>
        </p:nvSpPr>
        <p:spPr>
          <a:xfrm>
            <a:off x="161624" y="2109688"/>
            <a:ext cx="7550528" cy="6091392"/>
          </a:xfrm>
          <a:prstGeom prst="rect">
            <a:avLst/>
          </a:prstGeom>
          <a:solidFill>
            <a:srgbClr val="FFFFFF">
              <a:alpha val="89802"/>
            </a:srgbClr>
          </a:solidFill>
          <a:ln w="3175">
            <a:solidFill>
              <a:srgbClr val="FFFFFF">
                <a:alpha val="89802"/>
              </a:srgbClr>
            </a:solidFill>
            <a:miter lim="400000"/>
          </a:ln>
          <a:effectLst>
            <a:outerShdw sx="100000" sy="100000" kx="0" ky="0" algn="b" rotWithShape="0" blurRad="25400" dist="12700" dir="2700000">
              <a:srgbClr val="000000">
                <a:alpha val="42999"/>
              </a:srgbClr>
            </a:outerShdw>
          </a:effectLst>
        </p:spPr>
        <p:txBody>
          <a:bodyPr lIns="50800" tIns="50800" rIns="50800" bIns="50800" anchor="ctr"/>
          <a:lstStyle/>
          <a:p>
            <a:pPr defTabSz="649111">
              <a:defRPr>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Neue"/>
              </a:defRPr>
            </a:pPr>
          </a:p>
        </p:txBody>
      </p:sp>
      <p:sp>
        <p:nvSpPr>
          <p:cNvPr id="1508" name="ヒッグス結合"/>
          <p:cNvSpPr txBox="1"/>
          <p:nvPr>
            <p:ph type="title"/>
          </p:nvPr>
        </p:nvSpPr>
        <p:spPr>
          <a:xfrm>
            <a:off x="1270000" y="25118"/>
            <a:ext cx="10464800" cy="1137514"/>
          </a:xfrm>
          <a:prstGeom prst="rect">
            <a:avLst/>
          </a:prstGeom>
        </p:spPr>
        <p:txBody>
          <a:bodyPr/>
          <a:lstStyle>
            <a:lvl1pPr defTabSz="830862">
              <a:defRPr sz="7000"/>
            </a:lvl1pPr>
          </a:lstStyle>
          <a:p>
            <a:pPr/>
            <a:r>
              <a:t>ヒッグス結合</a:t>
            </a:r>
          </a:p>
        </p:txBody>
      </p:sp>
      <p:sp>
        <p:nvSpPr>
          <p:cNvPr id="1509" name="異なる BSM 物理は…"/>
          <p:cNvSpPr txBox="1"/>
          <p:nvPr/>
        </p:nvSpPr>
        <p:spPr>
          <a:xfrm>
            <a:off x="4739460" y="6107677"/>
            <a:ext cx="2561109" cy="9065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12888" algn="l" defTabSz="830862">
              <a:lnSpc>
                <a:spcPct val="80000"/>
              </a:lnSpc>
              <a:spcBef>
                <a:spcPts val="300"/>
              </a:spcBef>
              <a:buClr>
                <a:srgbClr val="FF2600"/>
              </a:buClr>
              <a:buFont typeface="Tahoma"/>
              <a:tabLst>
                <a:tab pos="609600" algn="l"/>
                <a:tab pos="2844800" algn="l"/>
                <a:tab pos="2882900" algn="l"/>
              </a:tabLst>
              <a:defRPr b="1" sz="1800">
                <a:solidFill>
                  <a:srgbClr val="000090"/>
                </a:solidFill>
                <a:uFill>
                  <a:solidFill>
                    <a:srgbClr val="FF2C79"/>
                  </a:solidFill>
                </a:uFill>
                <a:latin typeface="+mj-lt"/>
                <a:ea typeface="+mj-ea"/>
                <a:cs typeface="+mj-cs"/>
                <a:sym typeface="Helvetica Neue"/>
              </a:defRPr>
            </a:pPr>
            <a:r>
              <a:t>異なる BSM 物理は</a:t>
            </a:r>
          </a:p>
          <a:p>
            <a:pPr marL="112888" algn="l" defTabSz="830862">
              <a:lnSpc>
                <a:spcPct val="80000"/>
              </a:lnSpc>
              <a:spcBef>
                <a:spcPts val="300"/>
              </a:spcBef>
              <a:buClr>
                <a:srgbClr val="FF2600"/>
              </a:buClr>
              <a:buFont typeface="Tahoma"/>
              <a:tabLst>
                <a:tab pos="609600" algn="l"/>
                <a:tab pos="2844800" algn="l"/>
                <a:tab pos="2882900" algn="l"/>
              </a:tabLst>
              <a:defRPr b="1" sz="1800">
                <a:solidFill>
                  <a:srgbClr val="000090"/>
                </a:solidFill>
                <a:uFill>
                  <a:solidFill>
                    <a:srgbClr val="FF2C79"/>
                  </a:solidFill>
                </a:uFill>
                <a:latin typeface="+mj-lt"/>
                <a:ea typeface="+mj-ea"/>
                <a:cs typeface="+mj-cs"/>
                <a:sym typeface="Helvetica Neue"/>
              </a:defRPr>
            </a:pPr>
            <a:r>
              <a:t>異なるズレのパターンを示す</a:t>
            </a:r>
          </a:p>
        </p:txBody>
      </p:sp>
      <p:grpSp>
        <p:nvGrpSpPr>
          <p:cNvPr id="1512" name="高い精度が必要 → LHCでは不十分 → ILC"/>
          <p:cNvGrpSpPr/>
          <p:nvPr/>
        </p:nvGrpSpPr>
        <p:grpSpPr>
          <a:xfrm>
            <a:off x="2725548" y="8694740"/>
            <a:ext cx="7553704" cy="1137514"/>
            <a:chOff x="0" y="0"/>
            <a:chExt cx="7553702" cy="1137512"/>
          </a:xfrm>
        </p:grpSpPr>
        <p:sp>
          <p:nvSpPr>
            <p:cNvPr id="1511" name="高い精度が必要 → LHCでは不十分 → ILC"/>
            <p:cNvSpPr txBox="1"/>
            <p:nvPr/>
          </p:nvSpPr>
          <p:spPr>
            <a:xfrm>
              <a:off x="215900" y="139700"/>
              <a:ext cx="7121903" cy="578713"/>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1300480">
                <a:defRPr sz="2800">
                  <a:solidFill>
                    <a:srgbClr val="FF2C79"/>
                  </a:solidFill>
                  <a:latin typeface="+mj-lt"/>
                  <a:ea typeface="+mj-ea"/>
                  <a:cs typeface="+mj-cs"/>
                  <a:sym typeface="Helvetica Neue"/>
                </a:defRPr>
              </a:pPr>
              <a:r>
                <a:rPr b="1" i="1"/>
                <a:t>高い精度が必要</a:t>
              </a:r>
              <a:r>
                <a:t> → LHCでは不十分 → </a:t>
              </a:r>
              <a:r>
                <a:rPr b="1" i="1"/>
                <a:t>ILC</a:t>
              </a:r>
              <a:r>
                <a:t> </a:t>
              </a:r>
            </a:p>
          </p:txBody>
        </p:sp>
        <p:pic>
          <p:nvPicPr>
            <p:cNvPr id="1510" name="高い精度が必要 → LHCでは不十分 → ILC 高い精度が必要 → LHCでは不十分 → ILC " descr="高い精度が必要 → LHCでは不十分 → ILC 高い精度が必要 → LHCでは不十分 → ILC "/>
            <p:cNvPicPr>
              <a:picLocks noChangeAspect="0"/>
            </p:cNvPicPr>
            <p:nvPr/>
          </p:nvPicPr>
          <p:blipFill>
            <a:blip r:embed="rId3">
              <a:extLst/>
            </a:blip>
            <a:stretch>
              <a:fillRect/>
            </a:stretch>
          </p:blipFill>
          <p:spPr>
            <a:xfrm>
              <a:off x="0" y="0"/>
              <a:ext cx="7553703" cy="1137513"/>
            </a:xfrm>
            <a:prstGeom prst="rect">
              <a:avLst/>
            </a:prstGeom>
            <a:effectLst/>
          </p:spPr>
        </p:pic>
      </p:grpSp>
      <p:sp>
        <p:nvSpPr>
          <p:cNvPr id="1513" name="BSM=Beyond the Standard Model"/>
          <p:cNvSpPr txBox="1"/>
          <p:nvPr/>
        </p:nvSpPr>
        <p:spPr>
          <a:xfrm>
            <a:off x="7986792" y="1325689"/>
            <a:ext cx="4769025" cy="674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600">
                <a:solidFill>
                  <a:srgbClr val="FF2600"/>
                </a:solidFill>
                <a:latin typeface="+mj-lt"/>
                <a:ea typeface="+mj-ea"/>
                <a:cs typeface="+mj-cs"/>
                <a:sym typeface="Helvetica Neue"/>
              </a:defRPr>
            </a:pPr>
            <a:r>
              <a:rPr>
                <a:solidFill>
                  <a:srgbClr val="000000"/>
                </a:solidFill>
              </a:rPr>
              <a:t>※: </a:t>
            </a:r>
            <a:r>
              <a:t>ヒッグス結合 </a:t>
            </a:r>
            <a:r>
              <a:rPr>
                <a:solidFill>
                  <a:srgbClr val="000000"/>
                </a:solidFill>
              </a:rPr>
              <a:t>= </a:t>
            </a:r>
            <a:r>
              <a:rPr>
                <a:solidFill>
                  <a:srgbClr val="000000"/>
                </a:solidFill>
              </a:rPr>
              <a:t>ヒッグス粒子と他の粒子の間の</a:t>
            </a:r>
            <a:endParaRPr>
              <a:solidFill>
                <a:srgbClr val="000000"/>
              </a:solidFill>
            </a:endParaRPr>
          </a:p>
          <a:p>
            <a:pPr algn="l">
              <a:defRPr b="1" sz="1600">
                <a:solidFill>
                  <a:srgbClr val="FF2600"/>
                </a:solidFill>
                <a:latin typeface="+mj-lt"/>
                <a:ea typeface="+mj-ea"/>
                <a:cs typeface="+mj-cs"/>
                <a:sym typeface="Helvetica Neue"/>
              </a:defRPr>
            </a:pPr>
            <a:r>
              <a:rPr>
                <a:solidFill>
                  <a:srgbClr val="000000"/>
                </a:solidFill>
              </a:rPr>
              <a:t>                               相互作用の強さを表す定数</a:t>
            </a:r>
          </a:p>
        </p:txBody>
      </p:sp>
      <p:sp>
        <p:nvSpPr>
          <p:cNvPr id="1514" name="質量 (GeV)"/>
          <p:cNvSpPr txBox="1"/>
          <p:nvPr/>
        </p:nvSpPr>
        <p:spPr>
          <a:xfrm>
            <a:off x="3601069" y="7732767"/>
            <a:ext cx="162148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質量 (GeV)</a:t>
            </a:r>
          </a:p>
        </p:txBody>
      </p:sp>
      <p:sp>
        <p:nvSpPr>
          <p:cNvPr id="1515" name="ヒッグス結合"/>
          <p:cNvSpPr txBox="1"/>
          <p:nvPr/>
        </p:nvSpPr>
        <p:spPr>
          <a:xfrm rot="16200000">
            <a:off x="-341025" y="4800600"/>
            <a:ext cx="19431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ヒッグス結合</a:t>
            </a:r>
          </a:p>
        </p:txBody>
      </p:sp>
      <p:sp>
        <p:nvSpPr>
          <p:cNvPr id="1516" name="直線からのズレ…"/>
          <p:cNvSpPr txBox="1"/>
          <p:nvPr/>
        </p:nvSpPr>
        <p:spPr>
          <a:xfrm>
            <a:off x="1651613" y="2633811"/>
            <a:ext cx="3454909"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400">
                <a:solidFill>
                  <a:schemeClr val="accent5"/>
                </a:solidFill>
              </a:defRPr>
            </a:pPr>
            <a:r>
              <a:t>直線からのズレ</a:t>
            </a:r>
          </a:p>
          <a:p>
            <a:pPr algn="l">
              <a:defRPr b="1" sz="2400">
                <a:solidFill>
                  <a:schemeClr val="accent5"/>
                </a:solidFill>
              </a:defRPr>
            </a:pPr>
            <a:r>
              <a:t>＝標準理論を超える物理</a:t>
            </a:r>
          </a:p>
        </p:txBody>
      </p:sp>
      <p:sp>
        <p:nvSpPr>
          <p:cNvPr id="1517" name="ILCによる…"/>
          <p:cNvSpPr txBox="1"/>
          <p:nvPr/>
        </p:nvSpPr>
        <p:spPr>
          <a:xfrm>
            <a:off x="4428530" y="4968590"/>
            <a:ext cx="1519685" cy="8166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70000"/>
              </a:lnSpc>
              <a:defRPr b="1" sz="2400">
                <a:solidFill>
                  <a:srgbClr val="942192"/>
                </a:solidFill>
              </a:defRPr>
            </a:pPr>
            <a:r>
              <a:t>ILCによる</a:t>
            </a:r>
          </a:p>
          <a:p>
            <a:pPr algn="l">
              <a:lnSpc>
                <a:spcPct val="70000"/>
              </a:lnSpc>
              <a:defRPr b="1" sz="2400">
                <a:solidFill>
                  <a:srgbClr val="942192"/>
                </a:solidFill>
              </a:defRPr>
            </a:pPr>
            <a:r>
              <a:t>精密測定</a:t>
            </a:r>
          </a:p>
        </p:txBody>
      </p:sp>
      <p:pic>
        <p:nvPicPr>
          <p:cNvPr id="1518" name="イメージ" descr="イメージ"/>
          <p:cNvPicPr>
            <a:picLocks noChangeAspect="1"/>
          </p:cNvPicPr>
          <p:nvPr/>
        </p:nvPicPr>
        <p:blipFill>
          <a:blip r:embed="rId4">
            <a:extLst/>
          </a:blip>
          <a:stretch>
            <a:fillRect/>
          </a:stretch>
        </p:blipFill>
        <p:spPr>
          <a:xfrm>
            <a:off x="7774852" y="3744634"/>
            <a:ext cx="5192906" cy="3767385"/>
          </a:xfrm>
          <a:prstGeom prst="rect">
            <a:avLst/>
          </a:prstGeom>
          <a:ln w="12700">
            <a:miter lim="400000"/>
          </a:ln>
        </p:spPr>
      </p:pic>
      <p:sp>
        <p:nvSpPr>
          <p:cNvPr id="1519" name="BSM=Beyond the Standard Model"/>
          <p:cNvSpPr txBox="1"/>
          <p:nvPr/>
        </p:nvSpPr>
        <p:spPr>
          <a:xfrm>
            <a:off x="7986792" y="2039794"/>
            <a:ext cx="4769025" cy="674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600">
                <a:solidFill>
                  <a:srgbClr val="FF2600"/>
                </a:solidFill>
                <a:latin typeface="+mj-lt"/>
                <a:ea typeface="+mj-ea"/>
                <a:cs typeface="+mj-cs"/>
                <a:sym typeface="Helvetica Neue"/>
              </a:defRPr>
            </a:pPr>
            <a:r>
              <a:rPr>
                <a:solidFill>
                  <a:srgbClr val="000000"/>
                </a:solidFill>
              </a:rPr>
              <a:t>※: </a:t>
            </a:r>
            <a:r>
              <a:t>BSM </a:t>
            </a:r>
            <a:r>
              <a:t>物理 </a:t>
            </a:r>
            <a:r>
              <a:rPr>
                <a:solidFill>
                  <a:srgbClr val="000000"/>
                </a:solidFill>
              </a:rPr>
              <a:t>= </a:t>
            </a:r>
            <a:r>
              <a:t>B</a:t>
            </a:r>
            <a:r>
              <a:rPr>
                <a:solidFill>
                  <a:srgbClr val="000000"/>
                </a:solidFill>
              </a:rPr>
              <a:t>eyond the </a:t>
            </a:r>
            <a:r>
              <a:t>S</a:t>
            </a:r>
            <a:r>
              <a:rPr>
                <a:solidFill>
                  <a:srgbClr val="000000"/>
                </a:solidFill>
              </a:rPr>
              <a:t>tandard </a:t>
            </a:r>
            <a:r>
              <a:t>M</a:t>
            </a:r>
            <a:r>
              <a:rPr>
                <a:solidFill>
                  <a:srgbClr val="000000"/>
                </a:solidFill>
              </a:rPr>
              <a:t>odel</a:t>
            </a:r>
            <a:br>
              <a:rPr>
                <a:solidFill>
                  <a:srgbClr val="000000"/>
                </a:solidFill>
              </a:rPr>
            </a:br>
            <a:r>
              <a:rPr>
                <a:solidFill>
                  <a:srgbClr val="000000"/>
                </a:solidFill>
              </a:rPr>
              <a:t>　　　　　　　 (標準理論を超える物理)</a:t>
            </a:r>
          </a:p>
        </p:txBody>
      </p:sp>
      <p:sp>
        <p:nvSpPr>
          <p:cNvPr id="1520" name="小さい程良い精度"/>
          <p:cNvSpPr txBox="1"/>
          <p:nvPr/>
        </p:nvSpPr>
        <p:spPr>
          <a:xfrm>
            <a:off x="9690107" y="6100470"/>
            <a:ext cx="2146301" cy="355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vl1pPr>
          </a:lstStyle>
          <a:p>
            <a:pPr/>
            <a:r>
              <a:t>小さい程良い精度</a:t>
            </a:r>
          </a:p>
        </p:txBody>
      </p:sp>
      <p:sp>
        <p:nvSpPr>
          <p:cNvPr id="1521" name="HL-LHC"/>
          <p:cNvSpPr txBox="1"/>
          <p:nvPr/>
        </p:nvSpPr>
        <p:spPr>
          <a:xfrm>
            <a:off x="8801350" y="5243802"/>
            <a:ext cx="1072922" cy="419101"/>
          </a:xfrm>
          <a:prstGeom prst="rect">
            <a:avLst/>
          </a:prstGeom>
          <a:solidFill>
            <a:srgbClr val="FFFFFF"/>
          </a:solidFill>
          <a:ln w="12700">
            <a:solidFill>
              <a:srgbClr val="000000"/>
            </a:solidFill>
            <a:bevel/>
          </a:ln>
          <a:extLst>
            <a:ext uri="{C572A759-6A51-4108-AA02-DFA0A04FC94B}">
              <ma14:wrappingTextBoxFlag xmlns:ma14="http://schemas.microsoft.com/office/mac/drawingml/2011/main" val="1"/>
            </a:ext>
          </a:extLst>
        </p:spPr>
        <p:txBody>
          <a:bodyPr lIns="50800" tIns="50800" rIns="50800" bIns="50800" anchor="ctr">
            <a:spAutoFit/>
          </a:bodyPr>
          <a:lstStyle>
            <a:lvl1pPr>
              <a:defRPr b="1" sz="2000">
                <a:solidFill>
                  <a:srgbClr val="FF2600"/>
                </a:solidFill>
              </a:defRPr>
            </a:lvl1pPr>
          </a:lstStyle>
          <a:p>
            <a:pPr/>
            <a:r>
              <a:t>HL-LHC</a:t>
            </a:r>
          </a:p>
        </p:txBody>
      </p:sp>
      <p:sp>
        <p:nvSpPr>
          <p:cNvPr id="1522" name="+ ILC250"/>
          <p:cNvSpPr txBox="1"/>
          <p:nvPr/>
        </p:nvSpPr>
        <p:spPr>
          <a:xfrm>
            <a:off x="11004880" y="6773126"/>
            <a:ext cx="1279617" cy="317501"/>
          </a:xfrm>
          <a:prstGeom prst="rect">
            <a:avLst/>
          </a:prstGeom>
          <a:solidFill>
            <a:srgbClr val="FFFFFF"/>
          </a:solidFill>
          <a:ln w="12700">
            <a:solidFill>
              <a:srgbClr val="000000"/>
            </a:solidFill>
            <a:bevel/>
          </a:ln>
          <a:extLst>
            <a:ext uri="{C572A759-6A51-4108-AA02-DFA0A04FC94B}">
              <ma14:wrappingTextBoxFlag xmlns:ma14="http://schemas.microsoft.com/office/mac/drawingml/2011/main" val="1"/>
            </a:ext>
          </a:extLst>
        </p:spPr>
        <p:txBody>
          <a:bodyPr lIns="0" tIns="0" rIns="0" bIns="0" anchor="ctr">
            <a:spAutoFit/>
          </a:bodyPr>
          <a:lstStyle>
            <a:lvl1pPr>
              <a:defRPr b="1" sz="2000">
                <a:solidFill>
                  <a:srgbClr val="00F900"/>
                </a:solidFill>
              </a:defRPr>
            </a:lvl1pPr>
          </a:lstStyle>
          <a:p>
            <a:pPr/>
            <a:r>
              <a:t>+ ILC250</a:t>
            </a:r>
          </a:p>
        </p:txBody>
      </p:sp>
      <p:sp>
        <p:nvSpPr>
          <p:cNvPr id="1523" name="BSM=Beyond the Standard Model"/>
          <p:cNvSpPr txBox="1"/>
          <p:nvPr/>
        </p:nvSpPr>
        <p:spPr>
          <a:xfrm>
            <a:off x="7986792" y="2778211"/>
            <a:ext cx="4769025" cy="6253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b="1" sz="1600">
                <a:solidFill>
                  <a:srgbClr val="FF2600"/>
                </a:solidFill>
                <a:latin typeface="+mj-lt"/>
                <a:ea typeface="+mj-ea"/>
                <a:cs typeface="+mj-cs"/>
                <a:sym typeface="Helvetica Neue"/>
              </a:defRPr>
            </a:pPr>
            <a:r>
              <a:rPr>
                <a:solidFill>
                  <a:srgbClr val="000000"/>
                </a:solidFill>
              </a:rPr>
              <a:t>※: </a:t>
            </a:r>
            <a:r>
              <a:t>HL-LHC</a:t>
            </a:r>
            <a:r>
              <a:rPr>
                <a:solidFill>
                  <a:srgbClr val="000000"/>
                </a:solidFill>
              </a:rPr>
              <a:t> </a:t>
            </a:r>
            <a:r>
              <a:rPr>
                <a:solidFill>
                  <a:srgbClr val="000000"/>
                </a:solidFill>
              </a:rPr>
              <a:t>= </a:t>
            </a:r>
            <a:r>
              <a:t>H</a:t>
            </a:r>
            <a:r>
              <a:rPr>
                <a:solidFill>
                  <a:srgbClr val="000000"/>
                </a:solidFill>
              </a:rPr>
              <a:t>igh </a:t>
            </a:r>
            <a:r>
              <a:t>L</a:t>
            </a:r>
            <a:r>
              <a:rPr>
                <a:solidFill>
                  <a:srgbClr val="000000"/>
                </a:solidFill>
              </a:rPr>
              <a:t>uminosity </a:t>
            </a:r>
            <a:r>
              <a:t>LHC</a:t>
            </a:r>
            <a:br>
              <a:rPr>
                <a:solidFill>
                  <a:srgbClr val="000000"/>
                </a:solidFill>
              </a:rPr>
            </a:br>
            <a:r>
              <a:rPr>
                <a:solidFill>
                  <a:srgbClr val="000000"/>
                </a:solidFill>
              </a:rPr>
              <a:t>　　　　　　 (高度化後のLHC)</a:t>
            </a:r>
          </a:p>
        </p:txBody>
      </p:sp>
      <p:sp>
        <p:nvSpPr>
          <p:cNvPr id="1524" name="次のページで見るように 期待されるズレは小さい"/>
          <p:cNvSpPr txBox="1"/>
          <p:nvPr/>
        </p:nvSpPr>
        <p:spPr>
          <a:xfrm>
            <a:off x="8185961" y="7660916"/>
            <a:ext cx="4052688" cy="918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5216">
              <a:defRPr b="1" sz="2400">
                <a:latin typeface="+mj-lt"/>
                <a:ea typeface="+mj-ea"/>
                <a:cs typeface="+mj-cs"/>
                <a:sym typeface="Helvetica Neue"/>
              </a:defRPr>
            </a:pPr>
            <a:r>
              <a:t>次のページで見るように</a:t>
            </a:r>
            <a:br/>
            <a:r>
              <a:t>期待されるズレは小さい</a:t>
            </a:r>
          </a:p>
        </p:txBody>
      </p:sp>
      <p:pic>
        <p:nvPicPr>
          <p:cNvPr id="1525" name="イメージ" descr="イメージ"/>
          <p:cNvPicPr>
            <a:picLocks noChangeAspect="1"/>
          </p:cNvPicPr>
          <p:nvPr/>
        </p:nvPicPr>
        <p:blipFill>
          <a:blip r:embed="rId5">
            <a:extLst/>
          </a:blip>
          <a:stretch>
            <a:fillRect/>
          </a:stretch>
        </p:blipFill>
        <p:spPr>
          <a:xfrm>
            <a:off x="928645" y="2429400"/>
            <a:ext cx="6515611" cy="5350369"/>
          </a:xfrm>
          <a:prstGeom prst="rect">
            <a:avLst/>
          </a:prstGeom>
          <a:ln w="12700">
            <a:miter lim="400000"/>
          </a:ln>
        </p:spPr>
      </p:pic>
      <p:sp>
        <p:nvSpPr>
          <p:cNvPr id="1526" name="質量-ヒッグス結合関係"/>
          <p:cNvSpPr txBox="1"/>
          <p:nvPr/>
        </p:nvSpPr>
        <p:spPr>
          <a:xfrm>
            <a:off x="75145" y="1485146"/>
            <a:ext cx="5340895" cy="545539"/>
          </a:xfrm>
          <a:prstGeom prst="rect">
            <a:avLst/>
          </a:prstGeom>
          <a:ln w="12700">
            <a:miter lim="400000"/>
          </a:ln>
          <a:effectLst>
            <a:outerShdw sx="100000" sy="100000" kx="0" ky="0" algn="b" rotWithShape="0" blurRad="25400" dist="12700" dir="2700000">
              <a:srgbClr val="929292">
                <a:alpha val="42999"/>
              </a:srgbClr>
            </a:outerShdw>
          </a:effectLst>
          <a:extLst>
            <a:ext uri="{C572A759-6A51-4108-AA02-DFA0A04FC94B}">
              <ma14:wrappingTextBoxFlag xmlns:ma14="http://schemas.microsoft.com/office/mac/drawingml/2011/main" val="1"/>
            </a:ext>
          </a:extLst>
        </p:spPr>
        <p:txBody>
          <a:bodyPr lIns="0" tIns="0" rIns="0" bIns="0">
            <a:spAutoFit/>
          </a:bodyPr>
          <a:lstStyle>
            <a:lvl1pPr marL="112888" defTabSz="830862">
              <a:spcBef>
                <a:spcPts val="300"/>
              </a:spcBef>
              <a:buClr>
                <a:srgbClr val="FF2600"/>
              </a:buClr>
              <a:buFont typeface="Tahoma"/>
              <a:tabLst>
                <a:tab pos="609600" algn="l"/>
                <a:tab pos="2844800" algn="l"/>
                <a:tab pos="2882900" algn="l"/>
              </a:tabLst>
              <a:defRPr b="1" i="1">
                <a:solidFill>
                  <a:srgbClr val="0433FF"/>
                </a:solidFill>
                <a:uFill>
                  <a:solidFill>
                    <a:srgbClr val="FF2C79"/>
                  </a:solidFill>
                </a:uFill>
                <a:latin typeface="+mj-lt"/>
                <a:ea typeface="+mj-ea"/>
                <a:cs typeface="+mj-cs"/>
                <a:sym typeface="Helvetica Neue"/>
              </a:defRPr>
            </a:lvl1pPr>
          </a:lstStyle>
          <a:p>
            <a:pPr/>
            <a:r>
              <a:t>質量-ヒッグス結合関係</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30" name="不明.pdf" descr="不明.pdf"/>
          <p:cNvPicPr>
            <a:picLocks noChangeAspect="1"/>
          </p:cNvPicPr>
          <p:nvPr/>
        </p:nvPicPr>
        <p:blipFill>
          <a:blip r:embed="rId2">
            <a:extLst/>
          </a:blip>
          <a:stretch>
            <a:fillRect/>
          </a:stretch>
        </p:blipFill>
        <p:spPr>
          <a:xfrm>
            <a:off x="1086602" y="-55820"/>
            <a:ext cx="10831596" cy="7870578"/>
          </a:xfrm>
          <a:prstGeom prst="rect">
            <a:avLst/>
          </a:prstGeom>
          <a:ln w="12700">
            <a:miter lim="400000"/>
          </a:ln>
        </p:spPr>
      </p:pic>
      <p:grpSp>
        <p:nvGrpSpPr>
          <p:cNvPr id="1533" name="ILC allows model-independent fit to extract all the major Higgs couplings！"/>
          <p:cNvGrpSpPr/>
          <p:nvPr/>
        </p:nvGrpSpPr>
        <p:grpSpPr>
          <a:xfrm>
            <a:off x="582074" y="9021860"/>
            <a:ext cx="11840652" cy="1059877"/>
            <a:chOff x="0" y="0"/>
            <a:chExt cx="11840650" cy="1059876"/>
          </a:xfrm>
        </p:grpSpPr>
        <p:sp>
          <p:nvSpPr>
            <p:cNvPr id="1532" name="ILC allows model-independent fit to extract all the major Higgs couplings！"/>
            <p:cNvSpPr txBox="1"/>
            <p:nvPr/>
          </p:nvSpPr>
          <p:spPr>
            <a:xfrm>
              <a:off x="215900" y="139700"/>
              <a:ext cx="11408851" cy="501077"/>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algn="l" defTabSz="585216">
                <a:spcBef>
                  <a:spcPts val="500"/>
                </a:spcBef>
                <a:defRPr b="1" i="1" sz="2400">
                  <a:solidFill>
                    <a:srgbClr val="FF2C79"/>
                  </a:solidFill>
                  <a:latin typeface="Arial"/>
                  <a:ea typeface="Arial"/>
                  <a:cs typeface="Arial"/>
                  <a:sym typeface="Arial"/>
                </a:defRPr>
              </a:lvl1pPr>
            </a:lstStyle>
            <a:p>
              <a:pPr/>
              <a:r>
                <a:t>ILC allows model-independent fit to extract all the major Higgs couplings！</a:t>
              </a:r>
            </a:p>
          </p:txBody>
        </p:sp>
        <p:pic>
          <p:nvPicPr>
            <p:cNvPr id="1531" name="ILC allows model-independent fit to extract all the major Higgs couplings！ ILC allows model-independent fit to extract all the major Higgs couplings！" descr="ILC allows model-independent fit to extract all the major Higgs couplings！ ILC allows model-independent fit to extract all the major Higgs couplings！"/>
            <p:cNvPicPr>
              <a:picLocks noChangeAspect="0"/>
            </p:cNvPicPr>
            <p:nvPr/>
          </p:nvPicPr>
          <p:blipFill>
            <a:blip r:embed="rId3">
              <a:extLst/>
            </a:blip>
            <a:stretch>
              <a:fillRect/>
            </a:stretch>
          </p:blipFill>
          <p:spPr>
            <a:xfrm>
              <a:off x="0" y="0"/>
              <a:ext cx="11840651" cy="1059877"/>
            </a:xfrm>
            <a:prstGeom prst="rect">
              <a:avLst/>
            </a:prstGeom>
            <a:effectLst/>
          </p:spPr>
        </p:pic>
      </p:grpSp>
      <p:sp>
        <p:nvSpPr>
          <p:cNvPr id="1534" name="Top Yukawa…"/>
          <p:cNvSpPr txBox="1"/>
          <p:nvPr/>
        </p:nvSpPr>
        <p:spPr>
          <a:xfrm>
            <a:off x="11271805" y="5065216"/>
            <a:ext cx="168646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600"/>
            </a:pPr>
            <a:r>
              <a:t>Top Yukawa</a:t>
            </a:r>
          </a:p>
          <a:p>
            <a:pPr algn="l" defTabSz="585216">
              <a:defRPr sz="1600"/>
            </a:pPr>
            <a:r>
              <a:t>Not accessible at 250 GeV.</a:t>
            </a:r>
          </a:p>
          <a:p>
            <a:pPr algn="l" defTabSz="585216">
              <a:defRPr sz="1600"/>
            </a:pPr>
            <a:r>
              <a:t>Can reach 3% at 550 GeV.</a:t>
            </a:r>
          </a:p>
        </p:txBody>
      </p:sp>
      <p:pic>
        <p:nvPicPr>
          <p:cNvPr id="1535" name="イメージ" descr="イメージ"/>
          <p:cNvPicPr>
            <a:picLocks noChangeAspect="1"/>
          </p:cNvPicPr>
          <p:nvPr/>
        </p:nvPicPr>
        <p:blipFill>
          <a:blip r:embed="rId4">
            <a:extLst/>
          </a:blip>
          <a:srcRect l="0" t="0" r="0" b="0"/>
          <a:stretch>
            <a:fillRect/>
          </a:stretch>
        </p:blipFill>
        <p:spPr>
          <a:xfrm>
            <a:off x="11329224" y="3778264"/>
            <a:ext cx="1571767" cy="1122691"/>
          </a:xfrm>
          <a:prstGeom prst="rect">
            <a:avLst/>
          </a:prstGeom>
          <a:ln w="12700">
            <a:miter lim="400000"/>
          </a:ln>
        </p:spPr>
      </p:pic>
      <p:sp>
        <p:nvSpPr>
          <p:cNvPr id="1536" name="Self-coupling…"/>
          <p:cNvSpPr txBox="1"/>
          <p:nvPr/>
        </p:nvSpPr>
        <p:spPr>
          <a:xfrm>
            <a:off x="11271805" y="2071430"/>
            <a:ext cx="168646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600"/>
            </a:pPr>
            <a:r>
              <a:t>Self-coupling</a:t>
            </a:r>
          </a:p>
          <a:p>
            <a:pPr algn="l" defTabSz="585216">
              <a:defRPr sz="1600"/>
            </a:pPr>
            <a:r>
              <a:t>Not accessible at 250 GeV.</a:t>
            </a:r>
          </a:p>
          <a:p>
            <a:pPr algn="l" defTabSz="585216">
              <a:defRPr sz="1600"/>
            </a:pPr>
            <a:r>
              <a:t>Can reach 26% at 500 GeV.</a:t>
            </a:r>
          </a:p>
        </p:txBody>
      </p:sp>
      <p:pic>
        <p:nvPicPr>
          <p:cNvPr id="1537" name="イメージ" descr="イメージ"/>
          <p:cNvPicPr>
            <a:picLocks noChangeAspect="1"/>
          </p:cNvPicPr>
          <p:nvPr/>
        </p:nvPicPr>
        <p:blipFill>
          <a:blip r:embed="rId5">
            <a:extLst/>
          </a:blip>
          <a:stretch>
            <a:fillRect/>
          </a:stretch>
        </p:blipFill>
        <p:spPr>
          <a:xfrm>
            <a:off x="11279485" y="734253"/>
            <a:ext cx="1571626" cy="1454863"/>
          </a:xfrm>
          <a:prstGeom prst="rect">
            <a:avLst/>
          </a:prstGeom>
          <a:ln w="12700">
            <a:miter lim="400000"/>
          </a:ln>
        </p:spPr>
      </p:pic>
      <p:sp>
        <p:nvSpPr>
          <p:cNvPr id="1538" name="線"/>
          <p:cNvSpPr/>
          <p:nvPr/>
        </p:nvSpPr>
        <p:spPr>
          <a:xfrm flipH="1">
            <a:off x="10168770" y="4459637"/>
            <a:ext cx="1020718"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39" name="線"/>
          <p:cNvSpPr/>
          <p:nvPr/>
        </p:nvSpPr>
        <p:spPr>
          <a:xfrm flipH="1">
            <a:off x="10771028" y="2567304"/>
            <a:ext cx="466656"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40" name="FIG. 2. Projected Higgs boson coupling uncertainties for the ILC program at 250 GeV and an energy upgrade to 500 GeV, using the highly model-independent analysis presented in [3]. This analysis makes use of data on e+e− → W+W− in addition to Higgs boson "/>
          <p:cNvSpPr txBox="1"/>
          <p:nvPr/>
        </p:nvSpPr>
        <p:spPr>
          <a:xfrm>
            <a:off x="316230" y="7473964"/>
            <a:ext cx="12372339" cy="16088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3000"/>
              </a:lnSpc>
              <a:spcBef>
                <a:spcPts val="1200"/>
              </a:spcBef>
              <a:defRPr sz="1400">
                <a:latin typeface="Times Roman"/>
                <a:ea typeface="Times Roman"/>
                <a:cs typeface="Times Roman"/>
                <a:sym typeface="Times Roman"/>
              </a:defRPr>
            </a:pPr>
            <a:r>
              <a:t>FIG. 2. Projected Higgs boson coupling uncertainties for the ILC program at 250 GeV and an energy upgrade to 500 GeV, using the highly model-independent analysis presented in [3]. This analysis makes use of data on e</a:t>
            </a:r>
            <a:r>
              <a:rPr baseline="35714"/>
              <a:t>+</a:t>
            </a:r>
            <a:r>
              <a:t>e</a:t>
            </a:r>
            <a:r>
              <a:rPr baseline="35714"/>
              <a:t>− </a:t>
            </a:r>
            <a:r>
              <a:t>→ W</a:t>
            </a:r>
            <a:r>
              <a:rPr baseline="35714"/>
              <a:t>+</a:t>
            </a:r>
            <a:r>
              <a:t>W</a:t>
            </a:r>
            <a:r>
              <a:rPr baseline="35714"/>
              <a:t>− </a:t>
            </a:r>
            <a:r>
              <a:t>in addition to Higgs boson observables and also incorporates projected LHC results, as described in the text. Results are obtained assuming integrated luminosities of 2 ab</a:t>
            </a:r>
            <a:r>
              <a:rPr baseline="35714"/>
              <a:t>−1 </a:t>
            </a:r>
            <a:r>
              <a:t>at 250 GeV and 4 ab</a:t>
            </a:r>
            <a:r>
              <a:rPr baseline="35714"/>
              <a:t>−1 </a:t>
            </a:r>
            <a:r>
              <a:t>at 500 GeV. All estimates of uncertainties are de- rived from full detector simulation. Note that the projected uncertainties in the Higgs couplings to Zγ, μμ, tt, and the self-coupling are divided by the indicated factors to fit on the scale of this plot. The scenario S1* refers to analyses with our current understanding; the scenario S2* refers to more optimistic assumptions in which experimental errors decrease with experience. A full explanation of the analysis and assumptions underlying these estimates is given in [6].</a:t>
            </a:r>
          </a:p>
        </p:txBody>
      </p:sp>
      <p:grpSp>
        <p:nvGrpSpPr>
          <p:cNvPr id="1543" name="arXiv: 1901.09829"/>
          <p:cNvGrpSpPr/>
          <p:nvPr/>
        </p:nvGrpSpPr>
        <p:grpSpPr>
          <a:xfrm>
            <a:off x="11084569" y="48935"/>
            <a:ext cx="1961457" cy="533401"/>
            <a:chOff x="0" y="0"/>
            <a:chExt cx="1961455" cy="533400"/>
          </a:xfrm>
        </p:grpSpPr>
        <p:sp>
          <p:nvSpPr>
            <p:cNvPr id="1542" name="arXiv: 1901.09829"/>
            <p:cNvSpPr txBox="1"/>
            <p:nvPr/>
          </p:nvSpPr>
          <p:spPr>
            <a:xfrm>
              <a:off x="63500" y="38100"/>
              <a:ext cx="1834456" cy="3683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600"/>
              </a:lvl1pPr>
            </a:lstStyle>
            <a:p>
              <a:pPr/>
              <a:r>
                <a:t>arXiv: 1901.09829</a:t>
              </a:r>
            </a:p>
          </p:txBody>
        </p:sp>
        <p:pic>
          <p:nvPicPr>
            <p:cNvPr id="1541" name="arXiv: 1901.09829 arXiv: 1901.09829" descr="arXiv: 1901.09829 arXiv: 1901.09829"/>
            <p:cNvPicPr>
              <a:picLocks noChangeAspect="0"/>
            </p:cNvPicPr>
            <p:nvPr/>
          </p:nvPicPr>
          <p:blipFill>
            <a:blip r:embed="rId6">
              <a:extLst/>
            </a:blip>
            <a:stretch>
              <a:fillRect/>
            </a:stretch>
          </p:blipFill>
          <p:spPr>
            <a:xfrm>
              <a:off x="0" y="0"/>
              <a:ext cx="1961456" cy="533400"/>
            </a:xfrm>
            <a:prstGeom prst="rect">
              <a:avLst/>
            </a:prstGeom>
            <a:effectLst/>
          </p:spPr>
        </p:pic>
      </p:grpSp>
      <p:sp>
        <p:nvSpPr>
          <p:cNvPr id="1544" name="四角形"/>
          <p:cNvSpPr/>
          <p:nvPr/>
        </p:nvSpPr>
        <p:spPr>
          <a:xfrm>
            <a:off x="3007194" y="394868"/>
            <a:ext cx="2263474" cy="298556"/>
          </a:xfrm>
          <a:prstGeom prst="rect">
            <a:avLst/>
          </a:prstGeom>
          <a:ln w="50800">
            <a:solidFill>
              <a:srgbClr val="FF2600"/>
            </a:solidFill>
          </a:ln>
        </p:spPr>
        <p:txBody>
          <a:bodyPr lIns="50800" tIns="50800" rIns="50800" bIns="50800" anchor="ctr"/>
          <a:lstStyle/>
          <a:p>
            <a:pPr/>
          </a:p>
        </p:txBody>
      </p:sp>
      <p:pic>
        <p:nvPicPr>
          <p:cNvPr id="1545" name="線 線" descr="線 線"/>
          <p:cNvPicPr>
            <a:picLocks noChangeAspect="0"/>
          </p:cNvPicPr>
          <p:nvPr/>
        </p:nvPicPr>
        <p:blipFill>
          <a:blip r:embed="rId7">
            <a:extLst/>
          </a:blip>
          <a:stretch>
            <a:fillRect/>
          </a:stretch>
        </p:blipFill>
        <p:spPr>
          <a:xfrm>
            <a:off x="2929768" y="4956949"/>
            <a:ext cx="7840732" cy="101601"/>
          </a:xfrm>
          <a:prstGeom prst="rect">
            <a:avLst/>
          </a:prstGeom>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48" name="不明.pdf" descr="不明.pdf"/>
          <p:cNvPicPr>
            <a:picLocks noChangeAspect="1"/>
          </p:cNvPicPr>
          <p:nvPr/>
        </p:nvPicPr>
        <p:blipFill>
          <a:blip r:embed="rId2">
            <a:extLst/>
          </a:blip>
          <a:stretch>
            <a:fillRect/>
          </a:stretch>
        </p:blipFill>
        <p:spPr>
          <a:xfrm>
            <a:off x="1060627" y="10132"/>
            <a:ext cx="10883546" cy="7908327"/>
          </a:xfrm>
          <a:prstGeom prst="rect">
            <a:avLst/>
          </a:prstGeom>
          <a:ln w="12700">
            <a:miter lim="400000"/>
          </a:ln>
        </p:spPr>
      </p:pic>
      <p:grpSp>
        <p:nvGrpSpPr>
          <p:cNvPr id="1551" name="ILC なら目標の 1%-レベルの精度が主要なヒッグス結合の全てについて達成可能"/>
          <p:cNvGrpSpPr/>
          <p:nvPr/>
        </p:nvGrpSpPr>
        <p:grpSpPr>
          <a:xfrm>
            <a:off x="270277" y="7600451"/>
            <a:ext cx="12464246" cy="2159127"/>
            <a:chOff x="0" y="0"/>
            <a:chExt cx="12464244" cy="2159125"/>
          </a:xfrm>
        </p:grpSpPr>
        <p:sp>
          <p:nvSpPr>
            <p:cNvPr id="1550" name="ILC なら目標の 1%-レベルの精度が主要なヒッグス結合の全てについて達成可能"/>
            <p:cNvSpPr txBox="1"/>
            <p:nvPr/>
          </p:nvSpPr>
          <p:spPr>
            <a:xfrm>
              <a:off x="215900" y="139699"/>
              <a:ext cx="12032445" cy="1600328"/>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585216">
                <a:lnSpc>
                  <a:spcPct val="80000"/>
                </a:lnSpc>
                <a:defRPr b="1" i="1" sz="4700">
                  <a:solidFill>
                    <a:schemeClr val="accent5"/>
                  </a:solidFill>
                  <a:latin typeface="Arial"/>
                  <a:ea typeface="Arial"/>
                  <a:cs typeface="Arial"/>
                  <a:sym typeface="Arial"/>
                </a:defRPr>
              </a:lvl1pPr>
            </a:lstStyle>
            <a:p>
              <a:pPr/>
              <a:r>
                <a:t>ILC なら目標の 1%-レベルの精度が主要なヒッグス結合の全てについて達成可能</a:t>
              </a:r>
            </a:p>
          </p:txBody>
        </p:sp>
        <p:pic>
          <p:nvPicPr>
            <p:cNvPr id="1549" name="ILC なら目標の 1%-レベルの精度が主要なヒッグス結合の全てについて達成可能 ILC なら目標の 1%-レベルの精度が主要なヒッグス結合の全てについて達成可能" descr="ILC なら目標の 1%-レベルの精度が主要なヒッグス結合の全てについて達成可能 ILC なら目標の 1%-レベルの精度が主要なヒッグス結合の全てについて達成可能"/>
            <p:cNvPicPr>
              <a:picLocks noChangeAspect="0"/>
            </p:cNvPicPr>
            <p:nvPr/>
          </p:nvPicPr>
          <p:blipFill>
            <a:blip r:embed="rId3">
              <a:extLst/>
            </a:blip>
            <a:stretch>
              <a:fillRect/>
            </a:stretch>
          </p:blipFill>
          <p:spPr>
            <a:xfrm>
              <a:off x="0" y="0"/>
              <a:ext cx="12464245" cy="2159126"/>
            </a:xfrm>
            <a:prstGeom prst="rect">
              <a:avLst/>
            </a:prstGeom>
            <a:effectLst/>
          </p:spPr>
        </p:pic>
      </p:grpSp>
      <p:sp>
        <p:nvSpPr>
          <p:cNvPr id="1552" name="トップ湯川結合…"/>
          <p:cNvSpPr txBox="1"/>
          <p:nvPr/>
        </p:nvSpPr>
        <p:spPr>
          <a:xfrm>
            <a:off x="11271805" y="5630366"/>
            <a:ext cx="1686464"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400"/>
            </a:pPr>
            <a:r>
              <a:t>トップ湯川結合</a:t>
            </a:r>
          </a:p>
          <a:p>
            <a:pPr algn="l" defTabSz="585216">
              <a:defRPr sz="1400"/>
            </a:pPr>
            <a:r>
              <a:t>250 GeVでは測れない</a:t>
            </a:r>
          </a:p>
          <a:p>
            <a:pPr algn="l" defTabSz="585216">
              <a:defRPr sz="1400"/>
            </a:pPr>
            <a:r>
              <a:t>560 GeVなら 3% の誤差で測れる</a:t>
            </a:r>
          </a:p>
        </p:txBody>
      </p:sp>
      <p:sp>
        <p:nvSpPr>
          <p:cNvPr id="1553" name="線"/>
          <p:cNvSpPr/>
          <p:nvPr/>
        </p:nvSpPr>
        <p:spPr>
          <a:xfrm flipH="1">
            <a:off x="9739241" y="4799365"/>
            <a:ext cx="1437521"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54" name="線"/>
          <p:cNvSpPr/>
          <p:nvPr/>
        </p:nvSpPr>
        <p:spPr>
          <a:xfrm>
            <a:off x="7162079" y="3964063"/>
            <a:ext cx="1" cy="979762"/>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55" name="LHCでは 測定困難"/>
          <p:cNvSpPr txBox="1"/>
          <p:nvPr/>
        </p:nvSpPr>
        <p:spPr>
          <a:xfrm>
            <a:off x="6742034" y="3273431"/>
            <a:ext cx="1207242"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600"/>
            </a:pPr>
            <a:r>
              <a:t>LHCでは</a:t>
            </a:r>
            <a:br/>
            <a:r>
              <a:t>測定困難</a:t>
            </a:r>
          </a:p>
        </p:txBody>
      </p:sp>
      <p:sp>
        <p:nvSpPr>
          <p:cNvPr id="1556" name="線"/>
          <p:cNvSpPr/>
          <p:nvPr/>
        </p:nvSpPr>
        <p:spPr>
          <a:xfrm>
            <a:off x="8176163" y="3388846"/>
            <a:ext cx="1" cy="1882008"/>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57" name="LHC-ILC 相乗効果"/>
          <p:cNvSpPr txBox="1"/>
          <p:nvPr/>
        </p:nvSpPr>
        <p:spPr>
          <a:xfrm>
            <a:off x="7882834" y="2799082"/>
            <a:ext cx="983016"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1600"/>
            </a:lvl1pPr>
          </a:lstStyle>
          <a:p>
            <a:pPr/>
            <a:r>
              <a:t>LHC-ILC 相乗効果</a:t>
            </a:r>
          </a:p>
        </p:txBody>
      </p:sp>
      <p:pic>
        <p:nvPicPr>
          <p:cNvPr id="1558" name="イメージ" descr="イメージ"/>
          <p:cNvPicPr>
            <a:picLocks noChangeAspect="1"/>
          </p:cNvPicPr>
          <p:nvPr/>
        </p:nvPicPr>
        <p:blipFill>
          <a:blip r:embed="rId4">
            <a:extLst/>
          </a:blip>
          <a:srcRect l="0" t="0" r="0" b="0"/>
          <a:stretch>
            <a:fillRect/>
          </a:stretch>
        </p:blipFill>
        <p:spPr>
          <a:xfrm>
            <a:off x="11329224" y="4400564"/>
            <a:ext cx="1571767" cy="1122691"/>
          </a:xfrm>
          <a:prstGeom prst="rect">
            <a:avLst/>
          </a:prstGeom>
          <a:ln w="12700">
            <a:miter lim="400000"/>
          </a:ln>
        </p:spPr>
      </p:pic>
      <p:sp>
        <p:nvSpPr>
          <p:cNvPr id="1559" name="ヒッグス自己結合…"/>
          <p:cNvSpPr txBox="1"/>
          <p:nvPr/>
        </p:nvSpPr>
        <p:spPr>
          <a:xfrm>
            <a:off x="11271805" y="2636580"/>
            <a:ext cx="1686464" cy="142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400"/>
            </a:pPr>
            <a:r>
              <a:t>ヒッグス自己結合</a:t>
            </a:r>
          </a:p>
          <a:p>
            <a:pPr algn="l" defTabSz="585216">
              <a:defRPr sz="1400"/>
            </a:pPr>
            <a:r>
              <a:t>250 GeVでは測れない</a:t>
            </a:r>
          </a:p>
          <a:p>
            <a:pPr algn="l" defTabSz="585216">
              <a:defRPr sz="1400"/>
            </a:pPr>
            <a:r>
              <a:t>500 GeVなら 26% の誤差で測れる</a:t>
            </a:r>
          </a:p>
        </p:txBody>
      </p:sp>
      <p:sp>
        <p:nvSpPr>
          <p:cNvPr id="1560" name="線"/>
          <p:cNvSpPr/>
          <p:nvPr/>
        </p:nvSpPr>
        <p:spPr>
          <a:xfrm flipH="1">
            <a:off x="10439231" y="3393919"/>
            <a:ext cx="757923"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pic>
        <p:nvPicPr>
          <p:cNvPr id="1561" name="イメージ" descr="イメージ"/>
          <p:cNvPicPr>
            <a:picLocks noChangeAspect="1"/>
          </p:cNvPicPr>
          <p:nvPr/>
        </p:nvPicPr>
        <p:blipFill>
          <a:blip r:embed="rId5">
            <a:extLst/>
          </a:blip>
          <a:stretch>
            <a:fillRect/>
          </a:stretch>
        </p:blipFill>
        <p:spPr>
          <a:xfrm>
            <a:off x="11279485" y="1129162"/>
            <a:ext cx="1571626" cy="1454863"/>
          </a:xfrm>
          <a:prstGeom prst="rect">
            <a:avLst/>
          </a:prstGeom>
          <a:ln w="12700">
            <a:miter lim="400000"/>
          </a:ln>
        </p:spPr>
      </p:pic>
      <p:grpSp>
        <p:nvGrpSpPr>
          <p:cNvPr id="1564" name="arXiv: 1901.09829"/>
          <p:cNvGrpSpPr/>
          <p:nvPr/>
        </p:nvGrpSpPr>
        <p:grpSpPr>
          <a:xfrm>
            <a:off x="11084569" y="102597"/>
            <a:ext cx="1961457" cy="533401"/>
            <a:chOff x="0" y="0"/>
            <a:chExt cx="1961455" cy="533400"/>
          </a:xfrm>
        </p:grpSpPr>
        <p:sp>
          <p:nvSpPr>
            <p:cNvPr id="1563" name="arXiv: 1901.09829"/>
            <p:cNvSpPr txBox="1"/>
            <p:nvPr/>
          </p:nvSpPr>
          <p:spPr>
            <a:xfrm>
              <a:off x="63500" y="38100"/>
              <a:ext cx="1834456" cy="3683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600"/>
              </a:lvl1pPr>
            </a:lstStyle>
            <a:p>
              <a:pPr/>
              <a:r>
                <a:t>arXiv: 1901.09829</a:t>
              </a:r>
            </a:p>
          </p:txBody>
        </p:sp>
        <p:pic>
          <p:nvPicPr>
            <p:cNvPr id="1562" name="arXiv: 1901.09829 arXiv: 1901.09829" descr="arXiv: 1901.09829 arXiv: 1901.09829"/>
            <p:cNvPicPr>
              <a:picLocks noChangeAspect="0"/>
            </p:cNvPicPr>
            <p:nvPr/>
          </p:nvPicPr>
          <p:blipFill>
            <a:blip r:embed="rId6">
              <a:extLst/>
            </a:blip>
            <a:stretch>
              <a:fillRect/>
            </a:stretch>
          </p:blipFill>
          <p:spPr>
            <a:xfrm>
              <a:off x="0" y="0"/>
              <a:ext cx="1961456" cy="533400"/>
            </a:xfrm>
            <a:prstGeom prst="rect">
              <a:avLst/>
            </a:prstGeom>
            <a:effectLst/>
          </p:spPr>
        </p:pic>
      </p:grpSp>
      <p:sp>
        <p:nvSpPr>
          <p:cNvPr id="1565" name="四角形"/>
          <p:cNvSpPr/>
          <p:nvPr/>
        </p:nvSpPr>
        <p:spPr>
          <a:xfrm>
            <a:off x="3107075" y="531072"/>
            <a:ext cx="2151792" cy="298557"/>
          </a:xfrm>
          <a:prstGeom prst="rect">
            <a:avLst/>
          </a:prstGeom>
          <a:ln w="50800">
            <a:solidFill>
              <a:srgbClr val="FF2600"/>
            </a:solidFill>
          </a:ln>
        </p:spPr>
        <p:txBody>
          <a:bodyPr lIns="50800" tIns="50800" rIns="50800" bIns="50800" anchor="ctr"/>
          <a:lstStyle/>
          <a:p>
            <a:pPr/>
          </a:p>
        </p:txBody>
      </p:sp>
      <p:pic>
        <p:nvPicPr>
          <p:cNvPr id="1566" name="線 線" descr="線 線"/>
          <p:cNvPicPr>
            <a:picLocks noChangeAspect="0"/>
          </p:cNvPicPr>
          <p:nvPr/>
        </p:nvPicPr>
        <p:blipFill>
          <a:blip r:embed="rId7">
            <a:extLst/>
          </a:blip>
          <a:stretch>
            <a:fillRect/>
          </a:stretch>
        </p:blipFill>
        <p:spPr>
          <a:xfrm>
            <a:off x="3097784" y="5980324"/>
            <a:ext cx="7840733" cy="101601"/>
          </a:xfrm>
          <a:prstGeom prst="rect">
            <a:avLst/>
          </a:prstGeom>
        </p:spPr>
      </p:pic>
      <p:sp>
        <p:nvSpPr>
          <p:cNvPr id="1568" name="ヒッグス結合の測定精度[%]"/>
          <p:cNvSpPr txBox="1"/>
          <p:nvPr/>
        </p:nvSpPr>
        <p:spPr>
          <a:xfrm rot="16200000">
            <a:off x="-1620250" y="3423468"/>
            <a:ext cx="6732384" cy="58511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200">
                <a:latin typeface="+mj-lt"/>
                <a:ea typeface="+mj-ea"/>
                <a:cs typeface="+mj-cs"/>
                <a:sym typeface="Helvetica Neue"/>
              </a:defRPr>
            </a:lvl1pPr>
          </a:lstStyle>
          <a:p>
            <a:pPr/>
            <a:r>
              <a:t>ヒッグス結合の測定精度[%]</a:t>
            </a:r>
          </a:p>
        </p:txBody>
      </p:sp>
      <p:grpSp>
        <p:nvGrpSpPr>
          <p:cNvPr id="1571" name="棒が短い方が良い精度"/>
          <p:cNvGrpSpPr/>
          <p:nvPr/>
        </p:nvGrpSpPr>
        <p:grpSpPr>
          <a:xfrm>
            <a:off x="3222519" y="2309555"/>
            <a:ext cx="3873501" cy="1016001"/>
            <a:chOff x="0" y="0"/>
            <a:chExt cx="3873500" cy="1015999"/>
          </a:xfrm>
        </p:grpSpPr>
        <p:sp>
          <p:nvSpPr>
            <p:cNvPr id="1570" name="棒が短い方が良い精度"/>
            <p:cNvSpPr txBox="1"/>
            <p:nvPr/>
          </p:nvSpPr>
          <p:spPr>
            <a:xfrm>
              <a:off x="215900" y="139700"/>
              <a:ext cx="3441700" cy="457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lvl1pPr>
            </a:lstStyle>
            <a:p>
              <a:pPr/>
              <a:r>
                <a:t>棒が短い方が良い精度</a:t>
              </a:r>
            </a:p>
          </p:txBody>
        </p:sp>
        <p:pic>
          <p:nvPicPr>
            <p:cNvPr id="1569" name="棒が短い方が良い精度 棒が短い方が良い精度" descr="棒が短い方が良い精度 棒が短い方が良い精度"/>
            <p:cNvPicPr>
              <a:picLocks noChangeAspect="0"/>
            </p:cNvPicPr>
            <p:nvPr/>
          </p:nvPicPr>
          <p:blipFill>
            <a:blip r:embed="rId8">
              <a:extLst/>
            </a:blip>
            <a:stretch>
              <a:fillRect/>
            </a:stretch>
          </p:blipFill>
          <p:spPr>
            <a:xfrm>
              <a:off x="0" y="-1"/>
              <a:ext cx="3873500" cy="1016001"/>
            </a:xfrm>
            <a:prstGeom prst="rect">
              <a:avLst/>
            </a:prstGeom>
            <a:effectLst/>
          </p:spPr>
        </p:pic>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73" name="不明.pdf" descr="不明.pdf"/>
          <p:cNvPicPr>
            <a:picLocks noChangeAspect="1"/>
          </p:cNvPicPr>
          <p:nvPr/>
        </p:nvPicPr>
        <p:blipFill>
          <a:blip r:embed="rId2">
            <a:extLst/>
          </a:blip>
          <a:stretch>
            <a:fillRect/>
          </a:stretch>
        </p:blipFill>
        <p:spPr>
          <a:xfrm>
            <a:off x="1060627" y="10132"/>
            <a:ext cx="10883546" cy="7908327"/>
          </a:xfrm>
          <a:prstGeom prst="rect">
            <a:avLst/>
          </a:prstGeom>
          <a:ln w="12700">
            <a:miter lim="400000"/>
          </a:ln>
        </p:spPr>
      </p:pic>
      <p:grpSp>
        <p:nvGrpSpPr>
          <p:cNvPr id="1576" name="ILC なら目標の 1%-レベルの精度が主要なヒッグス結合の全てについて達成可能"/>
          <p:cNvGrpSpPr/>
          <p:nvPr/>
        </p:nvGrpSpPr>
        <p:grpSpPr>
          <a:xfrm>
            <a:off x="270277" y="8922954"/>
            <a:ext cx="12464246" cy="1059878"/>
            <a:chOff x="0" y="0"/>
            <a:chExt cx="12464244" cy="1059876"/>
          </a:xfrm>
        </p:grpSpPr>
        <p:sp>
          <p:nvSpPr>
            <p:cNvPr id="1575" name="ILC なら目標の 1%-レベルの精度が主要なヒッグス結合の全てについて達成可能"/>
            <p:cNvSpPr txBox="1"/>
            <p:nvPr/>
          </p:nvSpPr>
          <p:spPr>
            <a:xfrm>
              <a:off x="215900" y="139700"/>
              <a:ext cx="12032445" cy="501077"/>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lvl1pPr defTabSz="585216">
                <a:spcBef>
                  <a:spcPts val="500"/>
                </a:spcBef>
                <a:defRPr b="1" i="1" sz="2400">
                  <a:solidFill>
                    <a:schemeClr val="accent5"/>
                  </a:solidFill>
                  <a:latin typeface="Arial"/>
                  <a:ea typeface="Arial"/>
                  <a:cs typeface="Arial"/>
                  <a:sym typeface="Arial"/>
                </a:defRPr>
              </a:lvl1pPr>
            </a:lstStyle>
            <a:p>
              <a:pPr/>
              <a:r>
                <a:t>ILC なら目標の 1%-レベルの精度が主要なヒッグス結合の全てについて達成可能</a:t>
              </a:r>
            </a:p>
          </p:txBody>
        </p:sp>
        <p:pic>
          <p:nvPicPr>
            <p:cNvPr id="1574" name="ILC なら目標の 1%-レベルの精度が主要なヒッグス結合の全てについて達成可能 ILC なら目標の 1%-レベルの精度が主要なヒッグス結合の全てについて達成可能" descr="ILC なら目標の 1%-レベルの精度が主要なヒッグス結合の全てについて達成可能 ILC なら目標の 1%-レベルの精度が主要なヒッグス結合の全てについて達成可能"/>
            <p:cNvPicPr>
              <a:picLocks noChangeAspect="0"/>
            </p:cNvPicPr>
            <p:nvPr/>
          </p:nvPicPr>
          <p:blipFill>
            <a:blip r:embed="rId3">
              <a:extLst/>
            </a:blip>
            <a:stretch>
              <a:fillRect/>
            </a:stretch>
          </p:blipFill>
          <p:spPr>
            <a:xfrm>
              <a:off x="0" y="0"/>
              <a:ext cx="12464245" cy="1059877"/>
            </a:xfrm>
            <a:prstGeom prst="rect">
              <a:avLst/>
            </a:prstGeom>
            <a:effectLst/>
          </p:spPr>
        </p:pic>
      </p:grpSp>
      <p:sp>
        <p:nvSpPr>
          <p:cNvPr id="1577" name="Top Yukawa…"/>
          <p:cNvSpPr txBox="1"/>
          <p:nvPr/>
        </p:nvSpPr>
        <p:spPr>
          <a:xfrm>
            <a:off x="11271805" y="5687516"/>
            <a:ext cx="168646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600"/>
            </a:pPr>
            <a:r>
              <a:t>Top Yukawa</a:t>
            </a:r>
          </a:p>
          <a:p>
            <a:pPr algn="l" defTabSz="585216">
              <a:defRPr sz="1600"/>
            </a:pPr>
            <a:r>
              <a:t>Not accessible at 250 GeV.</a:t>
            </a:r>
          </a:p>
          <a:p>
            <a:pPr algn="l" defTabSz="585216">
              <a:defRPr sz="1600"/>
            </a:pPr>
            <a:r>
              <a:t>Can reach 3% at 550 GeV.</a:t>
            </a:r>
          </a:p>
        </p:txBody>
      </p:sp>
      <p:sp>
        <p:nvSpPr>
          <p:cNvPr id="1578" name="線"/>
          <p:cNvSpPr/>
          <p:nvPr/>
        </p:nvSpPr>
        <p:spPr>
          <a:xfrm flipH="1">
            <a:off x="9739241" y="4799365"/>
            <a:ext cx="1437521"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79" name="線"/>
          <p:cNvSpPr/>
          <p:nvPr/>
        </p:nvSpPr>
        <p:spPr>
          <a:xfrm>
            <a:off x="7162079" y="3964063"/>
            <a:ext cx="1" cy="979762"/>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80" name="LHCでは 測定困難"/>
          <p:cNvSpPr txBox="1"/>
          <p:nvPr/>
        </p:nvSpPr>
        <p:spPr>
          <a:xfrm>
            <a:off x="6742034" y="3273431"/>
            <a:ext cx="1207242"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600"/>
            </a:pPr>
            <a:r>
              <a:t>LHCでは</a:t>
            </a:r>
            <a:br/>
            <a:r>
              <a:t>測定困難</a:t>
            </a:r>
          </a:p>
        </p:txBody>
      </p:sp>
      <p:sp>
        <p:nvSpPr>
          <p:cNvPr id="1581" name="線"/>
          <p:cNvSpPr/>
          <p:nvPr/>
        </p:nvSpPr>
        <p:spPr>
          <a:xfrm>
            <a:off x="8176163" y="3388846"/>
            <a:ext cx="1" cy="1882008"/>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sp>
        <p:nvSpPr>
          <p:cNvPr id="1582" name="LHC-ILC 相乗効果"/>
          <p:cNvSpPr txBox="1"/>
          <p:nvPr/>
        </p:nvSpPr>
        <p:spPr>
          <a:xfrm>
            <a:off x="7882834" y="2799082"/>
            <a:ext cx="983016" cy="54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1600"/>
            </a:lvl1pPr>
          </a:lstStyle>
          <a:p>
            <a:pPr/>
            <a:r>
              <a:t>LHC-ILC 相乗効果</a:t>
            </a:r>
          </a:p>
        </p:txBody>
      </p:sp>
      <p:pic>
        <p:nvPicPr>
          <p:cNvPr id="1583" name="イメージ" descr="イメージ"/>
          <p:cNvPicPr>
            <a:picLocks noChangeAspect="1"/>
          </p:cNvPicPr>
          <p:nvPr/>
        </p:nvPicPr>
        <p:blipFill>
          <a:blip r:embed="rId4">
            <a:extLst/>
          </a:blip>
          <a:srcRect l="0" t="0" r="0" b="0"/>
          <a:stretch>
            <a:fillRect/>
          </a:stretch>
        </p:blipFill>
        <p:spPr>
          <a:xfrm>
            <a:off x="11329224" y="4400564"/>
            <a:ext cx="1571767" cy="1122691"/>
          </a:xfrm>
          <a:prstGeom prst="rect">
            <a:avLst/>
          </a:prstGeom>
          <a:ln w="12700">
            <a:miter lim="400000"/>
          </a:ln>
        </p:spPr>
      </p:pic>
      <p:sp>
        <p:nvSpPr>
          <p:cNvPr id="1584" name="Self-coupling…"/>
          <p:cNvSpPr txBox="1"/>
          <p:nvPr/>
        </p:nvSpPr>
        <p:spPr>
          <a:xfrm>
            <a:off x="11271805" y="2693730"/>
            <a:ext cx="168646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600"/>
            </a:pPr>
            <a:r>
              <a:t>Self-coupling</a:t>
            </a:r>
          </a:p>
          <a:p>
            <a:pPr algn="l" defTabSz="585216">
              <a:defRPr sz="1600"/>
            </a:pPr>
            <a:r>
              <a:t>Not accessible at 250 GeV.</a:t>
            </a:r>
          </a:p>
          <a:p>
            <a:pPr algn="l" defTabSz="585216">
              <a:defRPr sz="1600"/>
            </a:pPr>
            <a:r>
              <a:t>Can reach 26% at 500 GeV.</a:t>
            </a:r>
          </a:p>
        </p:txBody>
      </p:sp>
      <p:sp>
        <p:nvSpPr>
          <p:cNvPr id="1585" name="線"/>
          <p:cNvSpPr/>
          <p:nvPr/>
        </p:nvSpPr>
        <p:spPr>
          <a:xfrm flipH="1">
            <a:off x="10439231" y="3393919"/>
            <a:ext cx="757923" cy="1"/>
          </a:xfrm>
          <a:prstGeom prst="line">
            <a:avLst/>
          </a:prstGeom>
          <a:ln w="25400">
            <a:solidFill>
              <a:srgbClr val="000000"/>
            </a:solidFill>
            <a:miter lim="400000"/>
            <a:tailEnd type="triangle"/>
          </a:ln>
        </p:spPr>
        <p:txBody>
          <a:bodyPr lIns="50800" tIns="50800" rIns="50800" bIns="50800" anchor="ctr"/>
          <a:lstStyle/>
          <a:p>
            <a:pPr>
              <a:defRPr sz="2400">
                <a:latin typeface="ヒラギノ角ゴ ProN W3"/>
                <a:ea typeface="ヒラギノ角ゴ ProN W3"/>
                <a:cs typeface="ヒラギノ角ゴ ProN W3"/>
                <a:sym typeface="ヒラギノ角ゴ ProN W3"/>
              </a:defRPr>
            </a:pPr>
          </a:p>
        </p:txBody>
      </p:sp>
      <p:pic>
        <p:nvPicPr>
          <p:cNvPr id="1586" name="イメージ" descr="イメージ"/>
          <p:cNvPicPr>
            <a:picLocks noChangeAspect="1"/>
          </p:cNvPicPr>
          <p:nvPr/>
        </p:nvPicPr>
        <p:blipFill>
          <a:blip r:embed="rId5">
            <a:extLst/>
          </a:blip>
          <a:stretch>
            <a:fillRect/>
          </a:stretch>
        </p:blipFill>
        <p:spPr>
          <a:xfrm>
            <a:off x="11279485" y="1129162"/>
            <a:ext cx="1571626" cy="1454863"/>
          </a:xfrm>
          <a:prstGeom prst="rect">
            <a:avLst/>
          </a:prstGeom>
          <a:ln w="12700">
            <a:miter lim="400000"/>
          </a:ln>
        </p:spPr>
      </p:pic>
      <p:sp>
        <p:nvSpPr>
          <p:cNvPr id="1587" name="FIG. 1. Projected Higgs boson coupling uncertainties for the LHC and ILC using the model-dependent assumptions appropriate to the LHC Higgs coupling fit. The dark- and light-red bars represent the projections in the scenarios S1 and S2 presented in [9, 1"/>
          <p:cNvSpPr txBox="1"/>
          <p:nvPr/>
        </p:nvSpPr>
        <p:spPr>
          <a:xfrm>
            <a:off x="373096" y="7478115"/>
            <a:ext cx="12258608"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ts val="3200"/>
              </a:lnSpc>
              <a:spcBef>
                <a:spcPts val="1200"/>
              </a:spcBef>
              <a:defRPr sz="1500">
                <a:latin typeface="Times Roman"/>
                <a:ea typeface="Times Roman"/>
                <a:cs typeface="Times Roman"/>
                <a:sym typeface="Times Roman"/>
              </a:defRPr>
            </a:lvl1pPr>
          </a:lstStyle>
          <a:p>
            <a:pPr/>
            <a:r>
              <a:t>FIG. 1. Projected Higgs boson coupling uncertainties for the LHC and ILC using the model-dependent assumptions appropriate to the LHC Higgs coupling fit. The dark- and light-red bars represent the projections in the scenarios S1 and S2 presented in [9, 10]. The scenario S1 refers to analyses with our current understanding; the scenario S2 refers to more optimistic assumptions in which experimental errors decrease with experience. The dark- and light-green bars represent the projections in the ILC scenarios in similar S1 and S2 scenarios defined in [6]. The dark- and light-blue bars show the projections for scenarios S1 and S2 when data from the 500 GeV run of the ILC is included. The same integrated luminosities are assumed as for Figure 2. The projected uncertainties in the Higgs couplings to μμ, tt, and the self-coupling are divided by the indicated factors to fit on the scale of this plot.</a:t>
            </a:r>
          </a:p>
        </p:txBody>
      </p:sp>
      <p:grpSp>
        <p:nvGrpSpPr>
          <p:cNvPr id="1590" name="arXiv: 1901.09829"/>
          <p:cNvGrpSpPr/>
          <p:nvPr/>
        </p:nvGrpSpPr>
        <p:grpSpPr>
          <a:xfrm>
            <a:off x="11084569" y="102597"/>
            <a:ext cx="1961457" cy="533401"/>
            <a:chOff x="0" y="0"/>
            <a:chExt cx="1961455" cy="533400"/>
          </a:xfrm>
        </p:grpSpPr>
        <p:sp>
          <p:nvSpPr>
            <p:cNvPr id="1589" name="arXiv: 1901.09829"/>
            <p:cNvSpPr txBox="1"/>
            <p:nvPr/>
          </p:nvSpPr>
          <p:spPr>
            <a:xfrm>
              <a:off x="63500" y="38100"/>
              <a:ext cx="1834456" cy="3683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600"/>
              </a:lvl1pPr>
            </a:lstStyle>
            <a:p>
              <a:pPr/>
              <a:r>
                <a:t>arXiv: 1901.09829</a:t>
              </a:r>
            </a:p>
          </p:txBody>
        </p:sp>
        <p:pic>
          <p:nvPicPr>
            <p:cNvPr id="1588" name="arXiv: 1901.09829 arXiv: 1901.09829" descr="arXiv: 1901.09829 arXiv: 1901.09829"/>
            <p:cNvPicPr>
              <a:picLocks noChangeAspect="0"/>
            </p:cNvPicPr>
            <p:nvPr/>
          </p:nvPicPr>
          <p:blipFill>
            <a:blip r:embed="rId6">
              <a:extLst/>
            </a:blip>
            <a:stretch>
              <a:fillRect/>
            </a:stretch>
          </p:blipFill>
          <p:spPr>
            <a:xfrm>
              <a:off x="0" y="0"/>
              <a:ext cx="1961456" cy="533400"/>
            </a:xfrm>
            <a:prstGeom prst="rect">
              <a:avLst/>
            </a:prstGeom>
            <a:effectLst/>
          </p:spPr>
        </p:pic>
      </p:grpSp>
      <p:sp>
        <p:nvSpPr>
          <p:cNvPr id="1591" name="四角形"/>
          <p:cNvSpPr/>
          <p:nvPr/>
        </p:nvSpPr>
        <p:spPr>
          <a:xfrm>
            <a:off x="3107075" y="531072"/>
            <a:ext cx="2151792" cy="298557"/>
          </a:xfrm>
          <a:prstGeom prst="rect">
            <a:avLst/>
          </a:prstGeom>
          <a:ln w="50800">
            <a:solidFill>
              <a:srgbClr val="FF2600"/>
            </a:solidFill>
          </a:ln>
        </p:spPr>
        <p:txBody>
          <a:bodyPr lIns="50800" tIns="50800" rIns="50800" bIns="50800" anchor="ctr"/>
          <a:lstStyle/>
          <a:p>
            <a:pPr/>
          </a:p>
        </p:txBody>
      </p:sp>
      <p:pic>
        <p:nvPicPr>
          <p:cNvPr id="1592" name="線 線" descr="線 線"/>
          <p:cNvPicPr>
            <a:picLocks noChangeAspect="0"/>
          </p:cNvPicPr>
          <p:nvPr/>
        </p:nvPicPr>
        <p:blipFill>
          <a:blip r:embed="rId7">
            <a:extLst/>
          </a:blip>
          <a:stretch>
            <a:fillRect/>
          </a:stretch>
        </p:blipFill>
        <p:spPr>
          <a:xfrm>
            <a:off x="3097784" y="5980324"/>
            <a:ext cx="7840733" cy="101601"/>
          </a:xfrm>
          <a:prstGeom prst="rect">
            <a:avLst/>
          </a:prstGeom>
        </p:spPr>
      </p:pic>
      <p:sp>
        <p:nvSpPr>
          <p:cNvPr id="1594" name="ヒッグス結合の測定精度[%]"/>
          <p:cNvSpPr txBox="1"/>
          <p:nvPr/>
        </p:nvSpPr>
        <p:spPr>
          <a:xfrm rot="16200000">
            <a:off x="-1620250" y="3423468"/>
            <a:ext cx="6732384" cy="58511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200">
                <a:latin typeface="+mj-lt"/>
                <a:ea typeface="+mj-ea"/>
                <a:cs typeface="+mj-cs"/>
                <a:sym typeface="Helvetica Neue"/>
              </a:defRPr>
            </a:lvl1pPr>
          </a:lstStyle>
          <a:p>
            <a:pPr/>
            <a:r>
              <a:t>ヒッグス結合の測定精度[%]</a:t>
            </a:r>
          </a:p>
        </p:txBody>
      </p:sp>
      <p:grpSp>
        <p:nvGrpSpPr>
          <p:cNvPr id="1597" name="棒が短い方が良い精度"/>
          <p:cNvGrpSpPr/>
          <p:nvPr/>
        </p:nvGrpSpPr>
        <p:grpSpPr>
          <a:xfrm>
            <a:off x="3222519" y="2309555"/>
            <a:ext cx="3873501" cy="1016001"/>
            <a:chOff x="0" y="0"/>
            <a:chExt cx="3873500" cy="1015999"/>
          </a:xfrm>
        </p:grpSpPr>
        <p:sp>
          <p:nvSpPr>
            <p:cNvPr id="1596" name="棒が短い方が良い精度"/>
            <p:cNvSpPr txBox="1"/>
            <p:nvPr/>
          </p:nvSpPr>
          <p:spPr>
            <a:xfrm>
              <a:off x="215900" y="139700"/>
              <a:ext cx="3441700" cy="457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2600"/>
              </a:lvl1pPr>
            </a:lstStyle>
            <a:p>
              <a:pPr/>
              <a:r>
                <a:t>棒が短い方が良い精度</a:t>
              </a:r>
            </a:p>
          </p:txBody>
        </p:sp>
        <p:pic>
          <p:nvPicPr>
            <p:cNvPr id="1595" name="棒が短い方が良い精度 棒が短い方が良い精度" descr="棒が短い方が良い精度 棒が短い方が良い精度"/>
            <p:cNvPicPr>
              <a:picLocks noChangeAspect="0"/>
            </p:cNvPicPr>
            <p:nvPr/>
          </p:nvPicPr>
          <p:blipFill>
            <a:blip r:embed="rId8">
              <a:extLst/>
            </a:blip>
            <a:stretch>
              <a:fillRect/>
            </a:stretch>
          </p:blipFill>
          <p:spPr>
            <a:xfrm>
              <a:off x="0" y="-1"/>
              <a:ext cx="3873500" cy="1016001"/>
            </a:xfrm>
            <a:prstGeom prst="rect">
              <a:avLst/>
            </a:prstGeom>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9" name="四角形"/>
          <p:cNvSpPr/>
          <p:nvPr/>
        </p:nvSpPr>
        <p:spPr>
          <a:xfrm>
            <a:off x="8742953" y="2724029"/>
            <a:ext cx="4171362"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600" name="イメージ" descr="イメージ"/>
          <p:cNvPicPr>
            <a:picLocks noChangeAspect="1"/>
          </p:cNvPicPr>
          <p:nvPr/>
        </p:nvPicPr>
        <p:blipFill>
          <a:blip r:embed="rId3">
            <a:extLst/>
          </a:blip>
          <a:stretch>
            <a:fillRect/>
          </a:stretch>
        </p:blipFill>
        <p:spPr>
          <a:xfrm>
            <a:off x="8737865" y="3512401"/>
            <a:ext cx="4181539" cy="3550808"/>
          </a:xfrm>
          <a:prstGeom prst="rect">
            <a:avLst/>
          </a:prstGeom>
          <a:ln w="12700">
            <a:miter lim="400000"/>
          </a:ln>
        </p:spPr>
      </p:pic>
      <p:sp>
        <p:nvSpPr>
          <p:cNvPr id="1601" name="四角形"/>
          <p:cNvSpPr/>
          <p:nvPr/>
        </p:nvSpPr>
        <p:spPr>
          <a:xfrm>
            <a:off x="4448854" y="2724029"/>
            <a:ext cx="4171361"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602" name="イメージ" descr="イメージ"/>
          <p:cNvPicPr>
            <a:picLocks noChangeAspect="1"/>
          </p:cNvPicPr>
          <p:nvPr/>
        </p:nvPicPr>
        <p:blipFill>
          <a:blip r:embed="rId4">
            <a:extLst/>
          </a:blip>
          <a:stretch>
            <a:fillRect/>
          </a:stretch>
        </p:blipFill>
        <p:spPr>
          <a:xfrm>
            <a:off x="4395529" y="3512401"/>
            <a:ext cx="4213742" cy="3550808"/>
          </a:xfrm>
          <a:prstGeom prst="rect">
            <a:avLst/>
          </a:prstGeom>
          <a:ln w="12700">
            <a:miter lim="400000"/>
          </a:ln>
        </p:spPr>
      </p:pic>
      <p:sp>
        <p:nvSpPr>
          <p:cNvPr id="1603" name="四角形"/>
          <p:cNvSpPr/>
          <p:nvPr/>
        </p:nvSpPr>
        <p:spPr>
          <a:xfrm>
            <a:off x="94643" y="2724029"/>
            <a:ext cx="4171364"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604" name="イメージ" descr="イメージ"/>
          <p:cNvPicPr>
            <a:picLocks noChangeAspect="1"/>
          </p:cNvPicPr>
          <p:nvPr/>
        </p:nvPicPr>
        <p:blipFill>
          <a:blip r:embed="rId5">
            <a:extLst/>
          </a:blip>
          <a:stretch>
            <a:fillRect/>
          </a:stretch>
        </p:blipFill>
        <p:spPr>
          <a:xfrm>
            <a:off x="103633" y="3512401"/>
            <a:ext cx="4153384" cy="3550808"/>
          </a:xfrm>
          <a:prstGeom prst="rect">
            <a:avLst/>
          </a:prstGeom>
          <a:ln w="12700">
            <a:miter lim="400000"/>
          </a:ln>
        </p:spPr>
      </p:pic>
      <p:sp>
        <p:nvSpPr>
          <p:cNvPr id="1605"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06" name="超対称性"/>
          <p:cNvSpPr txBox="1"/>
          <p:nvPr/>
        </p:nvSpPr>
        <p:spPr>
          <a:xfrm>
            <a:off x="1639772" y="2724027"/>
            <a:ext cx="1361945" cy="4348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超対称性</a:t>
            </a:r>
          </a:p>
        </p:txBody>
      </p:sp>
      <p:sp>
        <p:nvSpPr>
          <p:cNvPr id="1607" name="複合ヒッグス"/>
          <p:cNvSpPr txBox="1"/>
          <p:nvPr/>
        </p:nvSpPr>
        <p:spPr>
          <a:xfrm>
            <a:off x="5814131" y="2724029"/>
            <a:ext cx="1971545" cy="434844"/>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複合ヒッグス</a:t>
            </a:r>
          </a:p>
        </p:txBody>
      </p:sp>
      <p:sp>
        <p:nvSpPr>
          <p:cNvPr id="1608" name="図形"/>
          <p:cNvSpPr/>
          <p:nvPr/>
        </p:nvSpPr>
        <p:spPr>
          <a:xfrm>
            <a:off x="6815518" y="5351536"/>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sp>
        <p:nvSpPr>
          <p:cNvPr id="1609" name="複数宇宙？…"/>
          <p:cNvSpPr txBox="1"/>
          <p:nvPr/>
        </p:nvSpPr>
        <p:spPr>
          <a:xfrm>
            <a:off x="10109716" y="2724029"/>
            <a:ext cx="1666745" cy="79798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defTabSz="457200">
              <a:defRPr b="1" sz="2400">
                <a:solidFill>
                  <a:schemeClr val="accent5"/>
                </a:solidFill>
                <a:latin typeface="+mj-lt"/>
                <a:ea typeface="+mj-ea"/>
                <a:cs typeface="+mj-cs"/>
                <a:sym typeface="Helvetica Neue"/>
              </a:defRPr>
            </a:pPr>
            <a:r>
              <a:t>複数宇宙？</a:t>
            </a:r>
            <a:endParaRPr i="1"/>
          </a:p>
          <a:p>
            <a:pPr defTabSz="457200">
              <a:defRPr b="1" sz="1400">
                <a:solidFill>
                  <a:schemeClr val="accent5"/>
                </a:solidFill>
                <a:latin typeface="+mj-lt"/>
                <a:ea typeface="+mj-ea"/>
                <a:cs typeface="+mj-cs"/>
                <a:sym typeface="Helvetica Neue"/>
              </a:defRPr>
            </a:pPr>
            <a:r>
              <a:t>(標準理論)</a:t>
            </a:r>
          </a:p>
        </p:txBody>
      </p:sp>
      <p:sp>
        <p:nvSpPr>
          <p:cNvPr id="1610" name="ズレがない場合"/>
          <p:cNvSpPr txBox="1"/>
          <p:nvPr/>
        </p:nvSpPr>
        <p:spPr>
          <a:xfrm>
            <a:off x="9832205" y="5574244"/>
            <a:ext cx="2156335"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ズレがない場合</a:t>
            </a:r>
          </a:p>
        </p:txBody>
      </p:sp>
      <p:sp>
        <p:nvSpPr>
          <p:cNvPr id="1611" name="図形"/>
          <p:cNvSpPr/>
          <p:nvPr/>
        </p:nvSpPr>
        <p:spPr>
          <a:xfrm flipH="1" rot="10800000">
            <a:off x="2595950" y="4419903"/>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sp>
        <p:nvSpPr>
          <p:cNvPr id="1612" name="どの道に進むのか？"/>
          <p:cNvSpPr txBox="1"/>
          <p:nvPr/>
        </p:nvSpPr>
        <p:spPr>
          <a:xfrm>
            <a:off x="2270847" y="352668"/>
            <a:ext cx="8463106" cy="9398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b="1" sz="6400">
                <a:solidFill>
                  <a:srgbClr val="0042AA"/>
                </a:solidFill>
                <a:uFill>
                  <a:solidFill>
                    <a:srgbClr val="0042AA"/>
                  </a:solidFill>
                </a:uFill>
                <a:latin typeface="+mj-lt"/>
                <a:ea typeface="+mj-ea"/>
                <a:cs typeface="+mj-cs"/>
                <a:sym typeface="Helvetica Neue"/>
              </a:defRPr>
            </a:lvl1pPr>
          </a:lstStyle>
          <a:p>
            <a:pPr/>
            <a:r>
              <a:t>どの道に進むのか？</a:t>
            </a:r>
          </a:p>
        </p:txBody>
      </p:sp>
      <p:sp>
        <p:nvSpPr>
          <p:cNvPr id="1613" name="ILC の測定精度があると三つの道に対するヒッグス結合定数…"/>
          <p:cNvSpPr txBox="1"/>
          <p:nvPr/>
        </p:nvSpPr>
        <p:spPr>
          <a:xfrm>
            <a:off x="2804414" y="1719563"/>
            <a:ext cx="7395973" cy="406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b="1" sz="2400">
                <a:latin typeface="+mj-lt"/>
                <a:ea typeface="+mj-ea"/>
                <a:cs typeface="+mj-cs"/>
                <a:sym typeface="Helvetica Neue"/>
              </a:defRPr>
            </a:lvl1pPr>
          </a:lstStyle>
          <a:p>
            <a:pPr/>
            <a:r>
              <a:t>３つの道の違いはズレのパターンの違いとして現れる</a:t>
            </a:r>
          </a:p>
        </p:txBody>
      </p:sp>
      <p:sp>
        <p:nvSpPr>
          <p:cNvPr id="1614" name="全体に下にずれる"/>
          <p:cNvSpPr txBox="1"/>
          <p:nvPr/>
        </p:nvSpPr>
        <p:spPr>
          <a:xfrm>
            <a:off x="5721737" y="4876951"/>
            <a:ext cx="2156335"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全体に下にずれる</a:t>
            </a:r>
          </a:p>
        </p:txBody>
      </p:sp>
      <p:sp>
        <p:nvSpPr>
          <p:cNvPr id="1615" name="b と τ (ダウン型物質粒子)が上にずれる"/>
          <p:cNvSpPr txBox="1"/>
          <p:nvPr/>
        </p:nvSpPr>
        <p:spPr>
          <a:xfrm>
            <a:off x="1267891" y="5672763"/>
            <a:ext cx="2524040"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b と τ (ダウン型物質粒子)が上にずれる</a:t>
            </a:r>
          </a:p>
        </p:txBody>
      </p:sp>
      <p:grpSp>
        <p:nvGrpSpPr>
          <p:cNvPr id="1618" name="ヒッグス粒子と他の標準理論の粒子との相互作用の強さ（＝結合定数）を精密測定 → ずれのパターンから進路が決まる！…"/>
          <p:cNvGrpSpPr/>
          <p:nvPr/>
        </p:nvGrpSpPr>
        <p:grpSpPr>
          <a:xfrm>
            <a:off x="246264" y="7607407"/>
            <a:ext cx="12512272" cy="1920551"/>
            <a:chOff x="0" y="0"/>
            <a:chExt cx="12512271" cy="1920550"/>
          </a:xfrm>
        </p:grpSpPr>
        <p:sp>
          <p:nvSpPr>
            <p:cNvPr id="1617" name="ヒッグス粒子と他の標準理論の粒子との相互作用の強さ（＝結合定数）を精密測定 → ずれのパターンから進路が決まる！…"/>
            <p:cNvSpPr txBox="1"/>
            <p:nvPr/>
          </p:nvSpPr>
          <p:spPr>
            <a:xfrm>
              <a:off x="215900" y="139700"/>
              <a:ext cx="12080472" cy="1361751"/>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defTabSz="747776">
                <a:defRPr b="1" sz="3500">
                  <a:solidFill>
                    <a:srgbClr val="FF2C79"/>
                  </a:solidFill>
                  <a:latin typeface="+mj-lt"/>
                  <a:ea typeface="+mj-ea"/>
                  <a:cs typeface="+mj-cs"/>
                  <a:sym typeface="Helvetica Neue"/>
                </a:defRPr>
              </a:pPr>
              <a:r>
                <a:t>ILC なら、ズレを見るのに必要な精度が得られ、</a:t>
              </a:r>
            </a:p>
            <a:p>
              <a:pPr defTabSz="747776">
                <a:defRPr b="1" sz="3500">
                  <a:solidFill>
                    <a:srgbClr val="FF2C79"/>
                  </a:solidFill>
                  <a:latin typeface="+mj-lt"/>
                  <a:ea typeface="+mj-ea"/>
                  <a:cs typeface="+mj-cs"/>
                  <a:sym typeface="Helvetica Neue"/>
                </a:defRPr>
              </a:pPr>
              <a:r>
                <a:t>ズレのパターンから進路が決まる！</a:t>
              </a:r>
            </a:p>
          </p:txBody>
        </p:sp>
        <p:pic>
          <p:nvPicPr>
            <p:cNvPr id="1616" name="ヒッグス粒子と他の標準理論の粒子との相互作用の強さ（＝結合定数）を精密測定 → ずれのパターンから進路が決まる！…" descr="ヒッグス粒子と他の標準理論の粒子との相互作用の強さ（＝結合定数）を精密測定 → ずれのパターンから進路が決まる！…"/>
            <p:cNvPicPr>
              <a:picLocks noChangeAspect="0"/>
            </p:cNvPicPr>
            <p:nvPr/>
          </p:nvPicPr>
          <p:blipFill>
            <a:blip r:embed="rId6">
              <a:extLst/>
            </a:blip>
            <a:stretch>
              <a:fillRect/>
            </a:stretch>
          </p:blipFill>
          <p:spPr>
            <a:xfrm>
              <a:off x="0" y="0"/>
              <a:ext cx="12512272" cy="1920551"/>
            </a:xfrm>
            <a:prstGeom prst="rect">
              <a:avLst/>
            </a:prstGeom>
            <a:effectLst/>
          </p:spPr>
        </p:pic>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22" name="スライド番号"/>
          <p:cNvSpPr txBox="1"/>
          <p:nvPr>
            <p:ph type="sldNum" sz="quarter" idx="2"/>
          </p:nvPr>
        </p:nvSpPr>
        <p:spPr>
          <a:xfrm>
            <a:off x="12069433" y="9300979"/>
            <a:ext cx="854188" cy="403044"/>
          </a:xfrm>
          <a:prstGeom prst="rect">
            <a:avLst/>
          </a:prstGeom>
          <a:extLst>
            <a:ext uri="{C572A759-6A51-4108-AA02-DFA0A04FC94B}">
              <ma14:wrappingTextBoxFlag xmlns:ma14="http://schemas.microsoft.com/office/mac/drawingml/2011/main" val="1"/>
            </a:ext>
          </a:extLst>
        </p:spPr>
        <p:txBody>
          <a:bodyPr wrap="square" lIns="65022" tIns="65022" rIns="65022" bIns="65022" anchor="ctr"/>
          <a:lstStyle>
            <a:lvl1pPr algn="r" defTabSz="649961">
              <a:defRPr>
                <a:solidFill>
                  <a:srgbClr val="000090"/>
                </a:solidFill>
                <a:latin typeface="+mj-lt"/>
                <a:ea typeface="+mj-ea"/>
                <a:cs typeface="+mj-cs"/>
                <a:sym typeface="Helvetica Neue"/>
              </a:defRPr>
            </a:lvl1pPr>
          </a:lstStyle>
          <a:p>
            <a:pPr/>
            <a:fld id="{86CB4B4D-7CA3-9044-876B-883B54F8677D}" type="slidenum"/>
          </a:p>
        </p:txBody>
      </p:sp>
      <p:sp>
        <p:nvSpPr>
          <p:cNvPr id="1623" name="四角形"/>
          <p:cNvSpPr/>
          <p:nvPr/>
        </p:nvSpPr>
        <p:spPr>
          <a:xfrm>
            <a:off x="201108" y="1191104"/>
            <a:ext cx="3813560" cy="5675336"/>
          </a:xfrm>
          <a:prstGeom prst="rect">
            <a:avLst/>
          </a:prstGeom>
          <a:solidFill>
            <a:srgbClr val="76D6FF">
              <a:alpha val="10588"/>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pic>
        <p:nvPicPr>
          <p:cNvPr id="1624" name="イメージ" descr="イメージ"/>
          <p:cNvPicPr>
            <a:picLocks noChangeAspect="1"/>
          </p:cNvPicPr>
          <p:nvPr/>
        </p:nvPicPr>
        <p:blipFill>
          <a:blip r:embed="rId3">
            <a:extLst/>
          </a:blip>
          <a:stretch>
            <a:fillRect/>
          </a:stretch>
        </p:blipFill>
        <p:spPr>
          <a:xfrm>
            <a:off x="1162841" y="2192658"/>
            <a:ext cx="1710705" cy="4070442"/>
          </a:xfrm>
          <a:prstGeom prst="rect">
            <a:avLst/>
          </a:prstGeom>
          <a:ln w="12700">
            <a:miter lim="400000"/>
          </a:ln>
        </p:spPr>
      </p:pic>
      <p:sp>
        <p:nvSpPr>
          <p:cNvPr id="1625" name="四角形"/>
          <p:cNvSpPr/>
          <p:nvPr/>
        </p:nvSpPr>
        <p:spPr>
          <a:xfrm>
            <a:off x="4193229" y="1209277"/>
            <a:ext cx="4566897" cy="5675336"/>
          </a:xfrm>
          <a:prstGeom prst="rect">
            <a:avLst/>
          </a:prstGeom>
          <a:solidFill>
            <a:srgbClr val="76D6FF">
              <a:alpha val="10588"/>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sp>
        <p:nvSpPr>
          <p:cNvPr id="1626" name="四角形"/>
          <p:cNvSpPr/>
          <p:nvPr/>
        </p:nvSpPr>
        <p:spPr>
          <a:xfrm>
            <a:off x="4720499" y="5545925"/>
            <a:ext cx="3841578" cy="1286506"/>
          </a:xfrm>
          <a:prstGeom prst="rect">
            <a:avLst/>
          </a:prstGeom>
          <a:solidFill>
            <a:srgbClr val="FF8AD8">
              <a:alpha val="22497"/>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pic>
        <p:nvPicPr>
          <p:cNvPr id="1627" name="イメージ" descr="イメージ"/>
          <p:cNvPicPr>
            <a:picLocks noChangeAspect="1"/>
          </p:cNvPicPr>
          <p:nvPr/>
        </p:nvPicPr>
        <p:blipFill>
          <a:blip r:embed="rId4">
            <a:extLst/>
          </a:blip>
          <a:stretch>
            <a:fillRect/>
          </a:stretch>
        </p:blipFill>
        <p:spPr>
          <a:xfrm>
            <a:off x="4709163" y="1379397"/>
            <a:ext cx="3637273" cy="5352121"/>
          </a:xfrm>
          <a:prstGeom prst="rect">
            <a:avLst/>
          </a:prstGeom>
          <a:ln w="12700">
            <a:miter lim="400000"/>
          </a:ln>
        </p:spPr>
      </p:pic>
      <p:sp>
        <p:nvSpPr>
          <p:cNvPr id="1628" name="四角形"/>
          <p:cNvSpPr/>
          <p:nvPr/>
        </p:nvSpPr>
        <p:spPr>
          <a:xfrm>
            <a:off x="8938686" y="1209277"/>
            <a:ext cx="3866978" cy="5675336"/>
          </a:xfrm>
          <a:prstGeom prst="rect">
            <a:avLst/>
          </a:prstGeom>
          <a:solidFill>
            <a:srgbClr val="76D6FF">
              <a:alpha val="10588"/>
            </a:srgbClr>
          </a:solidFill>
          <a:ln w="12700">
            <a:miter lim="400000"/>
          </a:ln>
        </p:spPr>
        <p:txBody>
          <a:bodyPr lIns="50800" tIns="50800" rIns="50800" bIns="50800" anchor="ctr"/>
          <a:lstStyle/>
          <a:p>
            <a:pPr>
              <a:defRPr sz="4200">
                <a:latin typeface="+mn-lt"/>
                <a:ea typeface="+mn-ea"/>
                <a:cs typeface="+mn-cs"/>
                <a:sym typeface="ヒラギノ角ゴ Pro W3"/>
              </a:defRPr>
            </a:pPr>
          </a:p>
        </p:txBody>
      </p:sp>
      <p:grpSp>
        <p:nvGrpSpPr>
          <p:cNvPr id="1635" name="グループ"/>
          <p:cNvGrpSpPr/>
          <p:nvPr/>
        </p:nvGrpSpPr>
        <p:grpSpPr>
          <a:xfrm>
            <a:off x="1453417" y="6250706"/>
            <a:ext cx="10148765" cy="3310569"/>
            <a:chOff x="0" y="0"/>
            <a:chExt cx="10148763" cy="3310567"/>
          </a:xfrm>
        </p:grpSpPr>
        <p:sp>
          <p:nvSpPr>
            <p:cNvPr id="1629" name="線"/>
            <p:cNvSpPr/>
            <p:nvPr/>
          </p:nvSpPr>
          <p:spPr>
            <a:xfrm flipH="1">
              <a:off x="765599" y="330541"/>
              <a:ext cx="4298798" cy="298002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21544" y="0"/>
                  </a:moveTo>
                  <a:cubicBezTo>
                    <a:pt x="21600" y="4424"/>
                    <a:pt x="20905" y="10722"/>
                    <a:pt x="14007" y="12645"/>
                  </a:cubicBezTo>
                  <a:cubicBezTo>
                    <a:pt x="8586" y="13993"/>
                    <a:pt x="0" y="12102"/>
                    <a:pt x="0" y="21600"/>
                  </a:cubicBezTo>
                </a:path>
              </a:pathLst>
            </a:custGeom>
            <a:noFill/>
            <a:ln w="7239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400">
                  <a:solidFill>
                    <a:srgbClr val="FF2600"/>
                  </a:solidFill>
                </a:defRPr>
              </a:pPr>
            </a:p>
          </p:txBody>
        </p:sp>
        <p:sp>
          <p:nvSpPr>
            <p:cNvPr id="1630" name="線"/>
            <p:cNvSpPr/>
            <p:nvPr/>
          </p:nvSpPr>
          <p:spPr>
            <a:xfrm>
              <a:off x="5084734" y="330541"/>
              <a:ext cx="4298799" cy="2980027"/>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21544" y="0"/>
                  </a:moveTo>
                  <a:cubicBezTo>
                    <a:pt x="21600" y="4424"/>
                    <a:pt x="20905" y="10722"/>
                    <a:pt x="14007" y="12645"/>
                  </a:cubicBezTo>
                  <a:cubicBezTo>
                    <a:pt x="8586" y="13993"/>
                    <a:pt x="0" y="12102"/>
                    <a:pt x="0" y="21600"/>
                  </a:cubicBezTo>
                </a:path>
              </a:pathLst>
            </a:custGeom>
            <a:noFill/>
            <a:ln w="7239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400">
                  <a:solidFill>
                    <a:srgbClr val="FF2600"/>
                  </a:solidFill>
                </a:defRPr>
              </a:pPr>
            </a:p>
          </p:txBody>
        </p:sp>
        <p:sp>
          <p:nvSpPr>
            <p:cNvPr id="1631" name="線"/>
            <p:cNvSpPr/>
            <p:nvPr/>
          </p:nvSpPr>
          <p:spPr>
            <a:xfrm flipV="1">
              <a:off x="5048982" y="349825"/>
              <a:ext cx="1" cy="2457658"/>
            </a:xfrm>
            <a:prstGeom prst="line">
              <a:avLst/>
            </a:prstGeom>
            <a:noFill/>
            <a:ln w="723900" cap="flat">
              <a:solidFill>
                <a:schemeClr val="accent1"/>
              </a:solidFill>
              <a:prstDash val="solid"/>
              <a:bevel/>
            </a:ln>
            <a:effectLst/>
          </p:spPr>
          <p:txBody>
            <a:bodyPr wrap="square" lIns="45718" tIns="45718" rIns="45718" bIns="45718" numCol="1" anchor="t">
              <a:noAutofit/>
            </a:bodyPr>
            <a:lstStyle/>
            <a:p>
              <a:pPr marR="331470" algn="just" defTabSz="457200">
                <a:lnSpc>
                  <a:spcPct val="120000"/>
                </a:lnSpc>
                <a:defRPr sz="2400">
                  <a:solidFill>
                    <a:srgbClr val="FF2600"/>
                  </a:solidFill>
                </a:defRPr>
              </a:pPr>
            </a:p>
          </p:txBody>
        </p:sp>
        <p:sp>
          <p:nvSpPr>
            <p:cNvPr id="1632" name="三角形"/>
            <p:cNvSpPr/>
            <p:nvPr/>
          </p:nvSpPr>
          <p:spPr>
            <a:xfrm>
              <a:off x="-1" y="0"/>
              <a:ext cx="1534341" cy="36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sp>
          <p:nvSpPr>
            <p:cNvPr id="1633" name="三角形"/>
            <p:cNvSpPr/>
            <p:nvPr/>
          </p:nvSpPr>
          <p:spPr>
            <a:xfrm>
              <a:off x="4281812" y="0"/>
              <a:ext cx="1534340" cy="36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sp>
          <p:nvSpPr>
            <p:cNvPr id="1634" name="三角形"/>
            <p:cNvSpPr/>
            <p:nvPr/>
          </p:nvSpPr>
          <p:spPr>
            <a:xfrm>
              <a:off x="8614424" y="0"/>
              <a:ext cx="1534340" cy="366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2B63BA"/>
            </a:solidFill>
            <a:ln w="12700" cap="flat">
              <a:noFill/>
              <a:miter lim="400000"/>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grpSp>
      <p:grpSp>
        <p:nvGrpSpPr>
          <p:cNvPr id="1638" name="第一の道： 「新たな次元」"/>
          <p:cNvGrpSpPr/>
          <p:nvPr/>
        </p:nvGrpSpPr>
        <p:grpSpPr>
          <a:xfrm>
            <a:off x="461691" y="8237128"/>
            <a:ext cx="4321649" cy="1045259"/>
            <a:chOff x="0" y="0"/>
            <a:chExt cx="4321648" cy="1045258"/>
          </a:xfrm>
        </p:grpSpPr>
        <p:sp>
          <p:nvSpPr>
            <p:cNvPr id="1637" name="第一の道： 「新たな次元」"/>
            <p:cNvSpPr txBox="1"/>
            <p:nvPr/>
          </p:nvSpPr>
          <p:spPr>
            <a:xfrm>
              <a:off x="215900" y="139700"/>
              <a:ext cx="3889849" cy="48645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defRPr b="1" sz="2400">
                  <a:latin typeface="+mj-lt"/>
                  <a:ea typeface="+mj-ea"/>
                  <a:cs typeface="+mj-cs"/>
                  <a:sym typeface="Helvetica Neue"/>
                </a:defRPr>
              </a:pPr>
              <a:r>
                <a:rPr i="1"/>
                <a:t>第一の道： </a:t>
              </a:r>
              <a:r>
                <a:rPr i="1">
                  <a:solidFill>
                    <a:schemeClr val="accent5"/>
                  </a:solidFill>
                </a:rPr>
                <a:t>「新たな次元」</a:t>
              </a:r>
            </a:p>
          </p:txBody>
        </p:sp>
        <p:pic>
          <p:nvPicPr>
            <p:cNvPr id="1636" name="第一の道： 「新たな次元」 第一の道： 「新たな次元」" descr="第一の道： 「新たな次元」 第一の道： 「新たな次元」"/>
            <p:cNvPicPr>
              <a:picLocks noChangeAspect="0"/>
            </p:cNvPicPr>
            <p:nvPr/>
          </p:nvPicPr>
          <p:blipFill>
            <a:blip r:embed="rId5">
              <a:extLst/>
            </a:blip>
            <a:stretch>
              <a:fillRect/>
            </a:stretch>
          </p:blipFill>
          <p:spPr>
            <a:xfrm>
              <a:off x="0" y="0"/>
              <a:ext cx="4321649" cy="1045259"/>
            </a:xfrm>
            <a:prstGeom prst="rect">
              <a:avLst/>
            </a:prstGeom>
            <a:effectLst/>
          </p:spPr>
        </p:pic>
      </p:grpSp>
      <p:grpSp>
        <p:nvGrpSpPr>
          <p:cNvPr id="1641" name="第三の道：「複数宇宙？」"/>
          <p:cNvGrpSpPr/>
          <p:nvPr/>
        </p:nvGrpSpPr>
        <p:grpSpPr>
          <a:xfrm>
            <a:off x="7903302" y="8264457"/>
            <a:ext cx="4853137" cy="990601"/>
            <a:chOff x="0" y="0"/>
            <a:chExt cx="4853135" cy="990599"/>
          </a:xfrm>
        </p:grpSpPr>
        <p:sp>
          <p:nvSpPr>
            <p:cNvPr id="1640" name="第三の道：「複数宇宙？」"/>
            <p:cNvSpPr txBox="1"/>
            <p:nvPr/>
          </p:nvSpPr>
          <p:spPr>
            <a:xfrm>
              <a:off x="215900" y="139699"/>
              <a:ext cx="4421336"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400">
                  <a:latin typeface="+mj-lt"/>
                  <a:ea typeface="+mj-ea"/>
                  <a:cs typeface="+mj-cs"/>
                  <a:sym typeface="Helvetica Neue"/>
                </a:defRPr>
              </a:pPr>
              <a:r>
                <a:rPr i="1"/>
                <a:t>第三の道：</a:t>
              </a:r>
              <a:r>
                <a:rPr i="1">
                  <a:solidFill>
                    <a:schemeClr val="accent5"/>
                  </a:solidFill>
                </a:rPr>
                <a:t>「複数宇宙？」</a:t>
              </a:r>
            </a:p>
          </p:txBody>
        </p:sp>
        <p:pic>
          <p:nvPicPr>
            <p:cNvPr id="1639" name="第三の道：「複数宇宙？」 第三の道：「複数宇宙？」" descr="第三の道：「複数宇宙？」 第三の道：「複数宇宙？」"/>
            <p:cNvPicPr>
              <a:picLocks noChangeAspect="0"/>
            </p:cNvPicPr>
            <p:nvPr/>
          </p:nvPicPr>
          <p:blipFill>
            <a:blip r:embed="rId6">
              <a:extLst/>
            </a:blip>
            <a:stretch>
              <a:fillRect/>
            </a:stretch>
          </p:blipFill>
          <p:spPr>
            <a:xfrm>
              <a:off x="0" y="-1"/>
              <a:ext cx="4853136" cy="990601"/>
            </a:xfrm>
            <a:prstGeom prst="rect">
              <a:avLst/>
            </a:prstGeom>
            <a:effectLst/>
          </p:spPr>
        </p:pic>
      </p:grpSp>
      <p:grpSp>
        <p:nvGrpSpPr>
          <p:cNvPr id="1644" name="第二の道：「より深い階層」"/>
          <p:cNvGrpSpPr/>
          <p:nvPr/>
        </p:nvGrpSpPr>
        <p:grpSpPr>
          <a:xfrm>
            <a:off x="4202687" y="7098048"/>
            <a:ext cx="4599426" cy="990600"/>
            <a:chOff x="0" y="0"/>
            <a:chExt cx="4599425" cy="990599"/>
          </a:xfrm>
        </p:grpSpPr>
        <p:sp>
          <p:nvSpPr>
            <p:cNvPr id="1643" name="第二の道：「より深い階層」"/>
            <p:cNvSpPr txBox="1"/>
            <p:nvPr/>
          </p:nvSpPr>
          <p:spPr>
            <a:xfrm>
              <a:off x="215900" y="139699"/>
              <a:ext cx="4167626" cy="431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b="1" sz="2400">
                  <a:latin typeface="+mj-lt"/>
                  <a:ea typeface="+mj-ea"/>
                  <a:cs typeface="+mj-cs"/>
                  <a:sym typeface="Helvetica Neue"/>
                </a:defRPr>
              </a:pPr>
              <a:r>
                <a:rPr i="1"/>
                <a:t>第二の道</a:t>
              </a:r>
              <a:r>
                <a:rPr b="0" i="1"/>
                <a:t>：</a:t>
              </a:r>
              <a:r>
                <a:rPr i="1">
                  <a:solidFill>
                    <a:schemeClr val="accent5"/>
                  </a:solidFill>
                </a:rPr>
                <a:t>「より深い階層」</a:t>
              </a:r>
            </a:p>
          </p:txBody>
        </p:sp>
        <p:pic>
          <p:nvPicPr>
            <p:cNvPr id="1642" name="第二の道：「より深い階層」 第二の道：「より深い階層」" descr="第二の道：「より深い階層」 第二の道：「より深い階層」"/>
            <p:cNvPicPr>
              <a:picLocks noChangeAspect="0"/>
            </p:cNvPicPr>
            <p:nvPr/>
          </p:nvPicPr>
          <p:blipFill>
            <a:blip r:embed="rId7">
              <a:extLst/>
            </a:blip>
            <a:stretch>
              <a:fillRect/>
            </a:stretch>
          </p:blipFill>
          <p:spPr>
            <a:xfrm>
              <a:off x="0" y="-1"/>
              <a:ext cx="4599426" cy="990601"/>
            </a:xfrm>
            <a:prstGeom prst="rect">
              <a:avLst/>
            </a:prstGeom>
            <a:effectLst/>
          </p:spPr>
        </p:pic>
      </p:grpSp>
      <p:sp>
        <p:nvSpPr>
          <p:cNvPr id="1645" name="岐路に立つ素粒子物理学"/>
          <p:cNvSpPr txBox="1"/>
          <p:nvPr/>
        </p:nvSpPr>
        <p:spPr>
          <a:xfrm>
            <a:off x="1492472" y="147795"/>
            <a:ext cx="10019856" cy="9398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L="1587" marR="66545" defTabSz="914400">
              <a:buClr>
                <a:srgbClr val="0042AA"/>
              </a:buClr>
              <a:buFont typeface="Helvetica Neue"/>
              <a:defRPr b="1" i="1" sz="6400">
                <a:solidFill>
                  <a:srgbClr val="2E467F"/>
                </a:solidFill>
                <a:uFill>
                  <a:solidFill>
                    <a:srgbClr val="0042AA"/>
                  </a:solidFill>
                </a:uFill>
                <a:latin typeface="+mj-lt"/>
                <a:ea typeface="+mj-ea"/>
                <a:cs typeface="+mj-cs"/>
                <a:sym typeface="Helvetica Neue"/>
              </a:defRPr>
            </a:lvl1pPr>
          </a:lstStyle>
          <a:p>
            <a:pPr/>
            <a:r>
              <a:t>岐路に立つ素粒子物理学</a:t>
            </a:r>
          </a:p>
        </p:txBody>
      </p:sp>
      <p:sp>
        <p:nvSpPr>
          <p:cNvPr id="1646" name="時空概念の拡張…"/>
          <p:cNvSpPr txBox="1"/>
          <p:nvPr/>
        </p:nvSpPr>
        <p:spPr>
          <a:xfrm>
            <a:off x="211990" y="1208326"/>
            <a:ext cx="416846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solidFill>
                  <a:schemeClr val="accent5"/>
                </a:solidFill>
                <a:latin typeface="+mj-lt"/>
                <a:ea typeface="+mj-ea"/>
                <a:cs typeface="+mj-cs"/>
                <a:sym typeface="Helvetica Neue"/>
              </a:defRPr>
            </a:pPr>
            <a:r>
              <a:t>時空概念の拡張</a:t>
            </a:r>
          </a:p>
          <a:p>
            <a:pPr algn="l">
              <a:defRPr b="1" sz="2400">
                <a:solidFill>
                  <a:srgbClr val="008F00"/>
                </a:solidFill>
                <a:latin typeface="+mj-lt"/>
                <a:ea typeface="+mj-ea"/>
                <a:cs typeface="+mj-cs"/>
                <a:sym typeface="Helvetica Neue"/>
              </a:defRPr>
            </a:pPr>
            <a:r>
              <a:t>超対称性または余剰次元</a:t>
            </a:r>
          </a:p>
        </p:txBody>
      </p:sp>
      <p:sp>
        <p:nvSpPr>
          <p:cNvPr id="1647" name="物質構造の拡張…"/>
          <p:cNvSpPr txBox="1"/>
          <p:nvPr/>
        </p:nvSpPr>
        <p:spPr>
          <a:xfrm>
            <a:off x="6441374" y="1235656"/>
            <a:ext cx="2318752"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b="1" sz="2400">
                <a:solidFill>
                  <a:schemeClr val="accent5"/>
                </a:solidFill>
                <a:latin typeface="+mj-lt"/>
                <a:ea typeface="+mj-ea"/>
                <a:cs typeface="+mj-cs"/>
                <a:sym typeface="Helvetica Neue"/>
              </a:defRPr>
            </a:pPr>
            <a:r>
              <a:t>物質構造の拡張</a:t>
            </a:r>
          </a:p>
          <a:p>
            <a:pPr algn="r">
              <a:defRPr b="1" sz="2400">
                <a:solidFill>
                  <a:srgbClr val="008F00"/>
                </a:solidFill>
                <a:latin typeface="+mj-lt"/>
                <a:ea typeface="+mj-ea"/>
                <a:cs typeface="+mj-cs"/>
                <a:sym typeface="Helvetica Neue"/>
              </a:defRPr>
            </a:pPr>
            <a:r>
              <a:t>複合ヒッグス</a:t>
            </a:r>
          </a:p>
        </p:txBody>
      </p:sp>
      <p:sp>
        <p:nvSpPr>
          <p:cNvPr id="1648" name="全く新しい原理？ 複数宇宙＋人間原理？"/>
          <p:cNvSpPr txBox="1"/>
          <p:nvPr/>
        </p:nvSpPr>
        <p:spPr>
          <a:xfrm>
            <a:off x="9102242" y="1180997"/>
            <a:ext cx="3539868" cy="9182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b="1" sz="2400">
                <a:solidFill>
                  <a:schemeClr val="accent5"/>
                </a:solidFill>
                <a:latin typeface="+mj-lt"/>
                <a:ea typeface="+mj-ea"/>
                <a:cs typeface="+mj-cs"/>
                <a:sym typeface="Helvetica Neue"/>
              </a:defRPr>
            </a:pPr>
            <a:r>
              <a:t>全く新しい原理？</a:t>
            </a:r>
            <a:br/>
            <a:r>
              <a:rPr>
                <a:solidFill>
                  <a:srgbClr val="008F00"/>
                </a:solidFill>
              </a:rPr>
              <a:t>複数宇宙＋人間原理？</a:t>
            </a:r>
          </a:p>
        </p:txBody>
      </p:sp>
      <p:grpSp>
        <p:nvGrpSpPr>
          <p:cNvPr id="1651" name="ILC"/>
          <p:cNvGrpSpPr/>
          <p:nvPr/>
        </p:nvGrpSpPr>
        <p:grpSpPr>
          <a:xfrm>
            <a:off x="5805786" y="8455179"/>
            <a:ext cx="1393228" cy="998318"/>
            <a:chOff x="0" y="0"/>
            <a:chExt cx="1393227" cy="998317"/>
          </a:xfrm>
        </p:grpSpPr>
        <p:sp>
          <p:nvSpPr>
            <p:cNvPr id="1650" name="ILC"/>
            <p:cNvSpPr txBox="1"/>
            <p:nvPr/>
          </p:nvSpPr>
          <p:spPr>
            <a:xfrm>
              <a:off x="50800" y="38100"/>
              <a:ext cx="1291628" cy="84591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i="1" sz="4800">
                  <a:solidFill>
                    <a:srgbClr val="0433FF"/>
                  </a:solidFill>
                  <a:latin typeface="+mj-lt"/>
                  <a:ea typeface="+mj-ea"/>
                  <a:cs typeface="+mj-cs"/>
                  <a:sym typeface="Helvetica Neue"/>
                </a:defRPr>
              </a:lvl1pPr>
            </a:lstStyle>
            <a:p>
              <a:pPr/>
              <a:r>
                <a:t>ILC</a:t>
              </a:r>
            </a:p>
          </p:txBody>
        </p:sp>
        <p:pic>
          <p:nvPicPr>
            <p:cNvPr id="1649" name="ILC ILC" descr="ILC ILC"/>
            <p:cNvPicPr>
              <a:picLocks noChangeAspect="0"/>
            </p:cNvPicPr>
            <p:nvPr/>
          </p:nvPicPr>
          <p:blipFill>
            <a:blip r:embed="rId8">
              <a:extLst/>
            </a:blip>
            <a:stretch>
              <a:fillRect/>
            </a:stretch>
          </p:blipFill>
          <p:spPr>
            <a:xfrm>
              <a:off x="0" y="0"/>
              <a:ext cx="1393228" cy="998318"/>
            </a:xfrm>
            <a:prstGeom prst="rect">
              <a:avLst/>
            </a:prstGeom>
            <a:effectLst/>
          </p:spPr>
        </p:pic>
      </p:grpSp>
      <p:sp>
        <p:nvSpPr>
          <p:cNvPr id="1652" name="標準理論からのズレが見られなかった場合"/>
          <p:cNvSpPr txBox="1"/>
          <p:nvPr/>
        </p:nvSpPr>
        <p:spPr>
          <a:xfrm>
            <a:off x="11247219" y="6867150"/>
            <a:ext cx="177325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defRPr i="0"/>
            </a:pPr>
            <a:r>
              <a:rPr i="1"/>
              <a:t>標準理論からのズレが見られなかった場合</a:t>
            </a:r>
          </a:p>
        </p:txBody>
      </p:sp>
      <p:sp>
        <p:nvSpPr>
          <p:cNvPr id="1653" name="新しい階層"/>
          <p:cNvSpPr txBox="1"/>
          <p:nvPr/>
        </p:nvSpPr>
        <p:spPr>
          <a:xfrm>
            <a:off x="4827276" y="5598073"/>
            <a:ext cx="2167907" cy="374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2100">
                <a:solidFill>
                  <a:schemeClr val="accent5"/>
                </a:solidFill>
                <a:latin typeface="+mj-lt"/>
                <a:ea typeface="+mj-ea"/>
                <a:cs typeface="+mj-cs"/>
                <a:sym typeface="Helvetica Neue"/>
              </a:defRPr>
            </a:lvl1pPr>
          </a:lstStyle>
          <a:p>
            <a:pPr/>
            <a:r>
              <a:t>新しい階層</a:t>
            </a:r>
          </a:p>
        </p:txBody>
      </p:sp>
      <p:sp>
        <p:nvSpPr>
          <p:cNvPr id="1654" name="新しい強い力"/>
          <p:cNvSpPr txBox="1"/>
          <p:nvPr/>
        </p:nvSpPr>
        <p:spPr>
          <a:xfrm>
            <a:off x="5117972" y="5960578"/>
            <a:ext cx="1586516"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r>
              <a:t>新しい強い力</a:t>
            </a:r>
          </a:p>
        </p:txBody>
      </p:sp>
      <p:sp>
        <p:nvSpPr>
          <p:cNvPr id="1655" name="原子核"/>
          <p:cNvSpPr txBox="1"/>
          <p:nvPr/>
        </p:nvSpPr>
        <p:spPr>
          <a:xfrm>
            <a:off x="4360805" y="2785418"/>
            <a:ext cx="854188"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defRPr i="0"/>
            </a:pPr>
            <a:r>
              <a:rPr i="1"/>
              <a:t>原子核</a:t>
            </a:r>
          </a:p>
        </p:txBody>
      </p:sp>
      <p:sp>
        <p:nvSpPr>
          <p:cNvPr id="1656" name="核子"/>
          <p:cNvSpPr txBox="1"/>
          <p:nvPr/>
        </p:nvSpPr>
        <p:spPr>
          <a:xfrm>
            <a:off x="4360805" y="4009881"/>
            <a:ext cx="854188"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r>
              <a:t>核子</a:t>
            </a:r>
          </a:p>
        </p:txBody>
      </p:sp>
      <p:sp>
        <p:nvSpPr>
          <p:cNvPr id="1657" name="原子"/>
          <p:cNvSpPr txBox="1"/>
          <p:nvPr/>
        </p:nvSpPr>
        <p:spPr>
          <a:xfrm>
            <a:off x="4360805" y="1834927"/>
            <a:ext cx="854188"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800">
                <a:latin typeface="+mj-lt"/>
                <a:ea typeface="+mj-ea"/>
                <a:cs typeface="+mj-cs"/>
                <a:sym typeface="Helvetica Neue"/>
              </a:defRPr>
            </a:lvl1pPr>
          </a:lstStyle>
          <a:p>
            <a:pPr/>
            <a:r>
              <a:t>原子</a:t>
            </a:r>
          </a:p>
        </p:txBody>
      </p:sp>
      <p:sp>
        <p:nvSpPr>
          <p:cNvPr id="1658" name="クォーク"/>
          <p:cNvSpPr txBox="1"/>
          <p:nvPr/>
        </p:nvSpPr>
        <p:spPr>
          <a:xfrm>
            <a:off x="4827276" y="5267319"/>
            <a:ext cx="854188"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クォーク</a:t>
            </a:r>
          </a:p>
        </p:txBody>
      </p:sp>
      <p:sp>
        <p:nvSpPr>
          <p:cNvPr id="1659" name="レプトン"/>
          <p:cNvSpPr txBox="1"/>
          <p:nvPr/>
        </p:nvSpPr>
        <p:spPr>
          <a:xfrm>
            <a:off x="5967012" y="5267319"/>
            <a:ext cx="854188"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レプトン</a:t>
            </a:r>
          </a:p>
        </p:txBody>
      </p:sp>
      <p:sp>
        <p:nvSpPr>
          <p:cNvPr id="1660" name="ゲージ粒子"/>
          <p:cNvSpPr txBox="1"/>
          <p:nvPr/>
        </p:nvSpPr>
        <p:spPr>
          <a:xfrm>
            <a:off x="6767202" y="4730198"/>
            <a:ext cx="1070775"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ゲージ粒子</a:t>
            </a:r>
          </a:p>
        </p:txBody>
      </p:sp>
      <p:sp>
        <p:nvSpPr>
          <p:cNvPr id="1661" name="ヒッグス粒子"/>
          <p:cNvSpPr txBox="1"/>
          <p:nvPr/>
        </p:nvSpPr>
        <p:spPr>
          <a:xfrm>
            <a:off x="7624967" y="5274751"/>
            <a:ext cx="1203213"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latin typeface="+mj-lt"/>
                <a:ea typeface="+mj-ea"/>
                <a:cs typeface="+mj-cs"/>
                <a:sym typeface="Helvetica Neue"/>
              </a:defRPr>
            </a:lvl1pPr>
          </a:lstStyle>
          <a:p>
            <a:pPr/>
            <a:r>
              <a:t>ヒッグス粒子</a:t>
            </a:r>
          </a:p>
        </p:txBody>
      </p:sp>
      <p:sp>
        <p:nvSpPr>
          <p:cNvPr id="1662" name="電子"/>
          <p:cNvSpPr txBox="1"/>
          <p:nvPr/>
        </p:nvSpPr>
        <p:spPr>
          <a:xfrm>
            <a:off x="6665114" y="2335933"/>
            <a:ext cx="465240" cy="27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i="1" sz="1400">
                <a:solidFill>
                  <a:srgbClr val="008F00"/>
                </a:solidFill>
                <a:latin typeface="+mj-lt"/>
                <a:ea typeface="+mj-ea"/>
                <a:cs typeface="+mj-cs"/>
                <a:sym typeface="Helvetica Neue"/>
              </a:defRPr>
            </a:lvl1pPr>
          </a:lstStyle>
          <a:p>
            <a:pPr/>
            <a:r>
              <a:t>電子</a:t>
            </a:r>
          </a:p>
        </p:txBody>
      </p:sp>
      <p:sp>
        <p:nvSpPr>
          <p:cNvPr id="1663" name="線"/>
          <p:cNvSpPr/>
          <p:nvPr/>
        </p:nvSpPr>
        <p:spPr>
          <a:xfrm flipV="1">
            <a:off x="1717396" y="5300392"/>
            <a:ext cx="1" cy="970013"/>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664" name="線"/>
          <p:cNvSpPr/>
          <p:nvPr/>
        </p:nvSpPr>
        <p:spPr>
          <a:xfrm flipV="1">
            <a:off x="1717396" y="5651824"/>
            <a:ext cx="618582" cy="618581"/>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665" name="線"/>
          <p:cNvSpPr/>
          <p:nvPr/>
        </p:nvSpPr>
        <p:spPr>
          <a:xfrm flipV="1">
            <a:off x="1717396" y="5656109"/>
            <a:ext cx="264877" cy="614296"/>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666" name="x"/>
          <p:cNvSpPr txBox="1"/>
          <p:nvPr/>
        </p:nvSpPr>
        <p:spPr>
          <a:xfrm>
            <a:off x="2308622" y="5458791"/>
            <a:ext cx="27218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j-lt"/>
                <a:ea typeface="+mj-ea"/>
                <a:cs typeface="+mj-cs"/>
                <a:sym typeface="Helvetica Neue"/>
              </a:defRPr>
            </a:lvl1pPr>
          </a:lstStyle>
          <a:p>
            <a:pPr/>
            <a:r>
              <a:t>x</a:t>
            </a:r>
          </a:p>
        </p:txBody>
      </p:sp>
      <p:sp>
        <p:nvSpPr>
          <p:cNvPr id="1667" name="y"/>
          <p:cNvSpPr txBox="1"/>
          <p:nvPr/>
        </p:nvSpPr>
        <p:spPr>
          <a:xfrm>
            <a:off x="1571346" y="4860348"/>
            <a:ext cx="26670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j-lt"/>
                <a:ea typeface="+mj-ea"/>
                <a:cs typeface="+mj-cs"/>
                <a:sym typeface="Helvetica Neue"/>
              </a:defRPr>
            </a:lvl1pPr>
          </a:lstStyle>
          <a:p>
            <a:pPr/>
            <a:r>
              <a:t>y</a:t>
            </a:r>
          </a:p>
        </p:txBody>
      </p:sp>
      <p:sp>
        <p:nvSpPr>
          <p:cNvPr id="1668" name="z"/>
          <p:cNvSpPr txBox="1"/>
          <p:nvPr/>
        </p:nvSpPr>
        <p:spPr>
          <a:xfrm>
            <a:off x="1914086" y="5380528"/>
            <a:ext cx="26060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mj-lt"/>
                <a:ea typeface="+mj-ea"/>
                <a:cs typeface="+mj-cs"/>
                <a:sym typeface="Helvetica Neue"/>
              </a:defRPr>
            </a:lvl1pPr>
          </a:lstStyle>
          <a:p>
            <a:pPr/>
            <a:r>
              <a:t>z</a:t>
            </a:r>
          </a:p>
        </p:txBody>
      </p:sp>
      <p:sp>
        <p:nvSpPr>
          <p:cNvPr id="1669" name="線"/>
          <p:cNvSpPr/>
          <p:nvPr/>
        </p:nvSpPr>
        <p:spPr>
          <a:xfrm flipH="1">
            <a:off x="1158178" y="6270238"/>
            <a:ext cx="559219" cy="1"/>
          </a:xfrm>
          <a:prstGeom prst="line">
            <a:avLst/>
          </a:prstGeom>
          <a:ln w="25400">
            <a:solidFill>
              <a:schemeClr val="accent1"/>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marR="331470" algn="just" defTabSz="457200">
              <a:lnSpc>
                <a:spcPct val="120000"/>
              </a:lnSpc>
              <a:defRPr sz="2400">
                <a:solidFill>
                  <a:srgbClr val="FF2600"/>
                </a:solidFill>
              </a:defRPr>
            </a:pPr>
          </a:p>
        </p:txBody>
      </p:sp>
      <p:sp>
        <p:nvSpPr>
          <p:cNvPr id="1670" name="新たな次元の方向"/>
          <p:cNvSpPr txBox="1"/>
          <p:nvPr/>
        </p:nvSpPr>
        <p:spPr>
          <a:xfrm>
            <a:off x="258854" y="5579459"/>
            <a:ext cx="1263651" cy="528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60000"/>
              </a:lnSpc>
              <a:defRPr b="1" sz="1600">
                <a:latin typeface="+mj-lt"/>
                <a:ea typeface="+mj-ea"/>
                <a:cs typeface="+mj-cs"/>
                <a:sym typeface="Helvetica Neue"/>
              </a:defRPr>
            </a:lvl1pPr>
          </a:lstStyle>
          <a:p>
            <a:pPr/>
            <a:r>
              <a:t>新たな次元の方向</a:t>
            </a:r>
          </a:p>
        </p:txBody>
      </p:sp>
      <p:pic>
        <p:nvPicPr>
          <p:cNvPr id="1671" name="イメージ" descr="イメージ"/>
          <p:cNvPicPr>
            <a:picLocks noChangeAspect="1"/>
          </p:cNvPicPr>
          <p:nvPr/>
        </p:nvPicPr>
        <p:blipFill>
          <a:blip r:embed="rId9">
            <a:extLst/>
          </a:blip>
          <a:stretch>
            <a:fillRect/>
          </a:stretch>
        </p:blipFill>
        <p:spPr>
          <a:xfrm>
            <a:off x="9348118" y="2797437"/>
            <a:ext cx="3048115" cy="2755088"/>
          </a:xfrm>
          <a:prstGeom prst="rect">
            <a:avLst/>
          </a:prstGeom>
          <a:ln w="12700">
            <a:miter lim="400000"/>
          </a:ln>
        </p:spPr>
      </p:pic>
      <p:sp>
        <p:nvSpPr>
          <p:cNvPr id="1672" name="究極理論へ一直線"/>
          <p:cNvSpPr txBox="1"/>
          <p:nvPr/>
        </p:nvSpPr>
        <p:spPr>
          <a:xfrm>
            <a:off x="833689" y="2285133"/>
            <a:ext cx="2421398"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200">
                <a:solidFill>
                  <a:srgbClr val="0433FF"/>
                </a:solidFill>
                <a:latin typeface="+mj-lt"/>
                <a:ea typeface="+mj-ea"/>
                <a:cs typeface="+mj-cs"/>
                <a:sym typeface="Helvetica Neue"/>
              </a:defRPr>
            </a:lvl1pPr>
          </a:lstStyle>
          <a:p>
            <a:pPr/>
            <a:r>
              <a:t>究極理論へ一直線</a:t>
            </a:r>
          </a:p>
        </p:txBody>
      </p:sp>
      <p:sp>
        <p:nvSpPr>
          <p:cNvPr id="1673" name="究極理論へ 新たな突破口"/>
          <p:cNvSpPr txBox="1"/>
          <p:nvPr/>
        </p:nvSpPr>
        <p:spPr>
          <a:xfrm>
            <a:off x="6796742" y="2783189"/>
            <a:ext cx="1796994" cy="788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b="1" sz="2200">
                <a:solidFill>
                  <a:srgbClr val="0433FF"/>
                </a:solidFill>
                <a:latin typeface="+mj-lt"/>
                <a:ea typeface="+mj-ea"/>
                <a:cs typeface="+mj-cs"/>
                <a:sym typeface="Helvetica Neue"/>
              </a:defRPr>
            </a:pPr>
            <a:r>
              <a:t>究極理論へ</a:t>
            </a:r>
            <a:br/>
            <a:r>
              <a:t>新たな突破口</a:t>
            </a:r>
          </a:p>
        </p:txBody>
      </p:sp>
      <p:sp>
        <p:nvSpPr>
          <p:cNvPr id="1674" name="標準理論と究極理論が直結？"/>
          <p:cNvSpPr txBox="1"/>
          <p:nvPr/>
        </p:nvSpPr>
        <p:spPr>
          <a:xfrm>
            <a:off x="10880909" y="2228862"/>
            <a:ext cx="2046856" cy="726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80000"/>
              </a:lnSpc>
              <a:defRPr b="1" sz="2100">
                <a:solidFill>
                  <a:srgbClr val="0433FF"/>
                </a:solidFill>
                <a:latin typeface="+mj-lt"/>
                <a:ea typeface="+mj-ea"/>
                <a:cs typeface="+mj-cs"/>
                <a:sym typeface="Helvetica Neue"/>
              </a:defRPr>
            </a:lvl1pPr>
          </a:lstStyle>
          <a:p>
            <a:pPr/>
            <a:r>
              <a:t>標準理論と究極理論が直結？</a:t>
            </a:r>
          </a:p>
        </p:txBody>
      </p:sp>
      <p:sp>
        <p:nvSpPr>
          <p:cNvPr id="1675" name="BSM=Beyond the Standard Model"/>
          <p:cNvSpPr txBox="1"/>
          <p:nvPr/>
        </p:nvSpPr>
        <p:spPr>
          <a:xfrm>
            <a:off x="333864" y="9397308"/>
            <a:ext cx="4769025" cy="275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200">
                <a:latin typeface="+mj-lt"/>
                <a:ea typeface="+mj-ea"/>
                <a:cs typeface="+mj-cs"/>
                <a:sym typeface="Helvetica Neue"/>
              </a:defRPr>
            </a:lvl1pPr>
          </a:lstStyle>
          <a:p>
            <a:pPr/>
            <a:r>
              <a:t>※: 超対称性 = 物質粒子と力の粒子を入れ換える新しいタイプの次元</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79"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80" name="イメージ" descr="イメージ"/>
          <p:cNvPicPr>
            <a:picLocks noChangeAspect="1"/>
          </p:cNvPicPr>
          <p:nvPr/>
        </p:nvPicPr>
        <p:blipFill>
          <a:blip r:embed="rId2">
            <a:extLst/>
          </a:blip>
          <a:stretch>
            <a:fillRect/>
          </a:stretch>
        </p:blipFill>
        <p:spPr>
          <a:xfrm>
            <a:off x="1737016" y="1844764"/>
            <a:ext cx="9288051" cy="3110028"/>
          </a:xfrm>
          <a:prstGeom prst="rect">
            <a:avLst/>
          </a:prstGeom>
          <a:ln w="12700">
            <a:miter lim="400000"/>
          </a:ln>
        </p:spPr>
      </p:pic>
      <p:sp>
        <p:nvSpPr>
          <p:cNvPr id="1681" name="EFT 解析の新物理への感度"/>
          <p:cNvSpPr txBox="1"/>
          <p:nvPr/>
        </p:nvSpPr>
        <p:spPr>
          <a:xfrm>
            <a:off x="790475" y="129261"/>
            <a:ext cx="11423850" cy="8128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sz="5400">
                <a:solidFill>
                  <a:srgbClr val="0042AA"/>
                </a:solidFill>
                <a:uFill>
                  <a:solidFill>
                    <a:srgbClr val="0042AA"/>
                  </a:solidFill>
                </a:uFill>
                <a:latin typeface="ヒラギノ角ゴ Pro W6"/>
                <a:ea typeface="ヒラギノ角ゴ Pro W6"/>
                <a:cs typeface="ヒラギノ角ゴ Pro W6"/>
                <a:sym typeface="ヒラギノ角ゴ Pro W6"/>
              </a:defRPr>
            </a:lvl1pPr>
          </a:lstStyle>
          <a:p>
            <a:pPr/>
            <a:r>
              <a:t>ヒッグス結合に現れる新物理の効果</a:t>
            </a:r>
          </a:p>
        </p:txBody>
      </p:sp>
      <p:sp>
        <p:nvSpPr>
          <p:cNvPr id="1682" name="いくつかの典型的な BSM 模型を例にして"/>
          <p:cNvSpPr txBox="1"/>
          <p:nvPr/>
        </p:nvSpPr>
        <p:spPr>
          <a:xfrm>
            <a:off x="3182213" y="961008"/>
            <a:ext cx="6640374" cy="45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sz="2700">
                <a:latin typeface="ヒラギノ角ゴ Pro W6"/>
                <a:ea typeface="ヒラギノ角ゴ Pro W6"/>
                <a:cs typeface="ヒラギノ角ゴ Pro W6"/>
                <a:sym typeface="ヒラギノ角ゴ Pro W6"/>
              </a:defRPr>
            </a:lvl1pPr>
          </a:lstStyle>
          <a:p>
            <a:pPr/>
            <a:r>
              <a:t>いくつかの典型的な BSM 模型を例にして</a:t>
            </a:r>
          </a:p>
        </p:txBody>
      </p:sp>
      <p:sp>
        <p:nvSpPr>
          <p:cNvPr id="1683" name="9 つのサンプル BSM 模型の場合の期待されるずれ (%)"/>
          <p:cNvSpPr txBox="1"/>
          <p:nvPr/>
        </p:nvSpPr>
        <p:spPr>
          <a:xfrm>
            <a:off x="633987" y="1509750"/>
            <a:ext cx="9657845"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2800">
                <a:solidFill>
                  <a:srgbClr val="0433FF"/>
                </a:solidFill>
                <a:latin typeface="ヒラギノ角ゴ Pro W6"/>
                <a:ea typeface="ヒラギノ角ゴ Pro W6"/>
                <a:cs typeface="ヒラギノ角ゴ Pro W6"/>
                <a:sym typeface="ヒラギノ角ゴ Pro W6"/>
              </a:defRPr>
            </a:lvl1pPr>
          </a:lstStyle>
          <a:p>
            <a:pPr/>
            <a:r>
              <a:t>9 つのサンプル BSM 模型の場合の期待されるずれ (%)</a:t>
            </a:r>
          </a:p>
        </p:txBody>
      </p:sp>
      <p:sp>
        <p:nvSpPr>
          <p:cNvPr id="1684" name="いずれの模型の場合も 新粒子は HL-LHC の探索範囲外にある"/>
          <p:cNvSpPr txBox="1"/>
          <p:nvPr/>
        </p:nvSpPr>
        <p:spPr>
          <a:xfrm>
            <a:off x="2350632" y="8858977"/>
            <a:ext cx="8303536" cy="844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2300">
                <a:solidFill>
                  <a:schemeClr val="accent5"/>
                </a:solidFill>
                <a:latin typeface="ヒラギノ角ゴ Pro W6"/>
                <a:ea typeface="ヒラギノ角ゴ Pro W6"/>
                <a:cs typeface="ヒラギノ角ゴ Pro W6"/>
                <a:sym typeface="ヒラギノ角ゴ Pro W6"/>
              </a:defRPr>
            </a:pPr>
            <a:r>
              <a:t>いずれの模型の場合も新粒子は HL-LHC の探索範囲外にある</a:t>
            </a:r>
            <a:br/>
            <a:r>
              <a:t>→ ヒッグス結合測定が唯一のプローブ</a:t>
            </a:r>
          </a:p>
        </p:txBody>
      </p:sp>
      <p:grpSp>
        <p:nvGrpSpPr>
          <p:cNvPr id="1687" name="arXiv: 1710.07621"/>
          <p:cNvGrpSpPr/>
          <p:nvPr/>
        </p:nvGrpSpPr>
        <p:grpSpPr>
          <a:xfrm>
            <a:off x="10691954" y="1231625"/>
            <a:ext cx="2050140" cy="463275"/>
            <a:chOff x="0" y="-1"/>
            <a:chExt cx="2050139" cy="463273"/>
          </a:xfrm>
        </p:grpSpPr>
        <p:sp>
          <p:nvSpPr>
            <p:cNvPr id="1685" name="arXiv: 1710.07621"/>
            <p:cNvSpPr txBox="1"/>
            <p:nvPr/>
          </p:nvSpPr>
          <p:spPr>
            <a:xfrm>
              <a:off x="25400" y="25401"/>
              <a:ext cx="1999336" cy="3870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atin typeface="+mj-lt"/>
                  <a:ea typeface="+mj-ea"/>
                  <a:cs typeface="+mj-cs"/>
                  <a:sym typeface="Helvetica Neue"/>
                </a:defRPr>
              </a:lvl1pPr>
            </a:lstStyle>
            <a:p>
              <a:pPr/>
              <a:r>
                <a:t>arXiv: 1710.07621</a:t>
              </a:r>
            </a:p>
          </p:txBody>
        </p:sp>
        <p:pic>
          <p:nvPicPr>
            <p:cNvPr id="1686" name="arXiv: 1710.07621" descr="arXiv: 1710.07621"/>
            <p:cNvPicPr>
              <a:picLocks noChangeAspect="1"/>
            </p:cNvPicPr>
            <p:nvPr/>
          </p:nvPicPr>
          <p:blipFill>
            <a:blip r:embed="rId3">
              <a:extLst/>
            </a:blip>
            <a:stretch>
              <a:fillRect/>
            </a:stretch>
          </p:blipFill>
          <p:spPr>
            <a:xfrm>
              <a:off x="-1" y="-2"/>
              <a:ext cx="2050140" cy="463275"/>
            </a:xfrm>
            <a:prstGeom prst="rect">
              <a:avLst/>
            </a:prstGeom>
            <a:ln w="12700" cap="flat">
              <a:noFill/>
              <a:miter lim="400000"/>
            </a:ln>
            <a:effectLst/>
          </p:spPr>
        </p:pic>
      </p:grpSp>
      <p:sp>
        <p:nvSpPr>
          <p:cNvPr id="1688" name="いずれの模型の場合も 新粒子は HL-LHC の探索範囲外にある"/>
          <p:cNvSpPr txBox="1"/>
          <p:nvPr/>
        </p:nvSpPr>
        <p:spPr>
          <a:xfrm>
            <a:off x="1050238" y="4981604"/>
            <a:ext cx="8399521" cy="2783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5216">
              <a:lnSpc>
                <a:spcPct val="80000"/>
              </a:lnSpc>
              <a:defRPr sz="2400">
                <a:latin typeface="+mn-lt"/>
                <a:ea typeface="+mn-ea"/>
                <a:cs typeface="+mn-cs"/>
                <a:sym typeface="ヒラギノ角ゴ Pro W3"/>
              </a:defRPr>
            </a:pPr>
            <a:r>
              <a:t>これら９つの理論模型は以下のように大きく分類できる：</a:t>
            </a:r>
          </a:p>
          <a:p>
            <a:pPr algn="l" defTabSz="585216">
              <a:lnSpc>
                <a:spcPct val="80000"/>
              </a:lnSpc>
              <a:defRPr sz="2400">
                <a:solidFill>
                  <a:schemeClr val="accent5"/>
                </a:solidFill>
                <a:latin typeface="+mn-lt"/>
                <a:ea typeface="+mn-ea"/>
                <a:cs typeface="+mn-cs"/>
                <a:sym typeface="ヒラギノ角ゴ Pro W3"/>
              </a:defRPr>
            </a:pPr>
            <a:r>
              <a:t>時空概念の拡張</a:t>
            </a:r>
          </a:p>
          <a:p>
            <a:pPr lvl="2" algn="l" defTabSz="585216">
              <a:lnSpc>
                <a:spcPct val="80000"/>
              </a:lnSpc>
              <a:defRPr sz="2400">
                <a:latin typeface="+mn-lt"/>
                <a:ea typeface="+mn-ea"/>
                <a:cs typeface="+mn-cs"/>
                <a:sym typeface="ヒラギノ角ゴ Pro W3"/>
              </a:defRPr>
            </a:pPr>
            <a:r>
              <a:t>　　超対称性（１）</a:t>
            </a:r>
          </a:p>
          <a:p>
            <a:pPr lvl="2" algn="l" defTabSz="585216">
              <a:lnSpc>
                <a:spcPct val="80000"/>
              </a:lnSpc>
              <a:defRPr sz="2400">
                <a:latin typeface="+mn-lt"/>
                <a:ea typeface="+mn-ea"/>
                <a:cs typeface="+mn-cs"/>
                <a:sym typeface="ヒラギノ角ゴ Pro W3"/>
              </a:defRPr>
            </a:pPr>
            <a:r>
              <a:t>　　余剰次元（８）</a:t>
            </a:r>
          </a:p>
          <a:p>
            <a:pPr lvl="2" algn="l" defTabSz="585216">
              <a:lnSpc>
                <a:spcPct val="80000"/>
              </a:lnSpc>
              <a:defRPr sz="2400">
                <a:solidFill>
                  <a:schemeClr val="accent5"/>
                </a:solidFill>
                <a:latin typeface="+mn-lt"/>
                <a:ea typeface="+mn-ea"/>
                <a:cs typeface="+mn-cs"/>
                <a:sym typeface="ヒラギノ角ゴ Pro W3"/>
              </a:defRPr>
            </a:pPr>
            <a:r>
              <a:t>物質構造の拡張（複合ヒッグス模型）</a:t>
            </a:r>
          </a:p>
          <a:p>
            <a:pPr lvl="2" algn="l" defTabSz="585216">
              <a:lnSpc>
                <a:spcPct val="80000"/>
              </a:lnSpc>
              <a:defRPr sz="2400">
                <a:latin typeface="+mn-lt"/>
                <a:ea typeface="+mn-ea"/>
                <a:cs typeface="+mn-cs"/>
                <a:sym typeface="ヒラギノ角ゴ Pro W3"/>
              </a:defRPr>
            </a:pPr>
            <a:r>
              <a:t>　　複合ヒッグス模型（５）</a:t>
            </a:r>
          </a:p>
          <a:p>
            <a:pPr lvl="2" algn="l" defTabSz="585216">
              <a:lnSpc>
                <a:spcPct val="80000"/>
              </a:lnSpc>
              <a:defRPr sz="2400">
                <a:latin typeface="+mn-lt"/>
                <a:ea typeface="+mn-ea"/>
                <a:cs typeface="+mn-cs"/>
                <a:sym typeface="ヒラギノ角ゴ Pro W3"/>
              </a:defRPr>
            </a:pPr>
            <a:r>
              <a:t>　　リトルヒッグス（６、７)</a:t>
            </a:r>
          </a:p>
        </p:txBody>
      </p:sp>
      <p:sp>
        <p:nvSpPr>
          <p:cNvPr id="1689" name="いずれの模型の場合も 新粒子は HL-LHC の探索範囲外にある"/>
          <p:cNvSpPr txBox="1"/>
          <p:nvPr/>
        </p:nvSpPr>
        <p:spPr>
          <a:xfrm>
            <a:off x="632432" y="7921712"/>
            <a:ext cx="12294764"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2000"/>
            </a:pPr>
            <a:r>
              <a:t>これらの分類とは直交する分類:  ヒッグス多重項構造が拡張された拡張ヒッグス模型</a:t>
            </a:r>
          </a:p>
          <a:p>
            <a:pPr algn="l" defTabSz="585216">
              <a:defRPr sz="2000"/>
            </a:pPr>
            <a:r>
              <a:t>の例として（二重項二つを含む拡張ヒッグス模型：２、３、４）（一重項を含む拡張ヒッグス模型：９）</a:t>
            </a:r>
          </a:p>
        </p:txBody>
      </p:sp>
      <p:grpSp>
        <p:nvGrpSpPr>
          <p:cNvPr id="1692" name="LHC の精度を大幅改善 → BSM に対するより高い感度！"/>
          <p:cNvGrpSpPr/>
          <p:nvPr/>
        </p:nvGrpSpPr>
        <p:grpSpPr>
          <a:xfrm>
            <a:off x="6933969" y="5534654"/>
            <a:ext cx="5699711" cy="2384599"/>
            <a:chOff x="0" y="0"/>
            <a:chExt cx="5699710" cy="2384598"/>
          </a:xfrm>
        </p:grpSpPr>
        <p:sp>
          <p:nvSpPr>
            <p:cNvPr id="1690" name="LHC の精度を大幅改善 → BSM に対するより高い感度！"/>
            <p:cNvSpPr txBox="1"/>
            <p:nvPr/>
          </p:nvSpPr>
          <p:spPr>
            <a:xfrm>
              <a:off x="215899" y="212875"/>
              <a:ext cx="5267912" cy="16794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l" defTabSz="585216">
                <a:defRPr b="1" sz="2000">
                  <a:solidFill>
                    <a:srgbClr val="FF2C79"/>
                  </a:solidFill>
                </a:defRPr>
              </a:pPr>
              <a:r>
                <a:t>期待されるずれの大きさは高々10%程度</a:t>
              </a:r>
              <a:br/>
              <a:r>
                <a:t>→ ずれを見るには高い精度が必要</a:t>
              </a:r>
              <a:endParaRPr i="1">
                <a:latin typeface="Arial"/>
                <a:ea typeface="Arial"/>
                <a:cs typeface="Arial"/>
                <a:sym typeface="Arial"/>
              </a:endParaRPr>
            </a:p>
            <a:p>
              <a:pPr algn="l" defTabSz="585216">
                <a:defRPr b="1" sz="2000">
                  <a:solidFill>
                    <a:srgbClr val="FF2C79"/>
                  </a:solidFill>
                </a:defRPr>
              </a:pPr>
              <a:r>
                <a:t>異なる新物理は異なるずれのパターンを示す</a:t>
              </a:r>
              <a:endParaRPr i="1">
                <a:latin typeface="Arial"/>
                <a:ea typeface="Arial"/>
                <a:cs typeface="Arial"/>
                <a:sym typeface="Arial"/>
              </a:endParaRPr>
            </a:p>
            <a:p>
              <a:pPr algn="l" defTabSz="585216">
                <a:defRPr b="1" sz="2000">
                  <a:solidFill>
                    <a:srgbClr val="FF2C79"/>
                  </a:solidFill>
                </a:defRPr>
              </a:pPr>
              <a:r>
                <a:t>→ パターンから新物理の方向性が分かる</a:t>
              </a:r>
            </a:p>
          </p:txBody>
        </p:sp>
        <p:pic>
          <p:nvPicPr>
            <p:cNvPr id="1691" name="LHC の精度を大幅改善 → BSM に対するより高い感度！" descr="LHC の精度を大幅改善 → BSM に対するより高い感度！"/>
            <p:cNvPicPr>
              <a:picLocks noChangeAspect="1"/>
            </p:cNvPicPr>
            <p:nvPr/>
          </p:nvPicPr>
          <p:blipFill>
            <a:blip r:embed="rId4">
              <a:extLst/>
            </a:blip>
            <a:stretch>
              <a:fillRect/>
            </a:stretch>
          </p:blipFill>
          <p:spPr>
            <a:xfrm>
              <a:off x="-1" y="0"/>
              <a:ext cx="5699712" cy="238459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694" name="イメージ" descr="イメージ"/>
          <p:cNvPicPr>
            <a:picLocks noChangeAspect="1"/>
          </p:cNvPicPr>
          <p:nvPr/>
        </p:nvPicPr>
        <p:blipFill>
          <a:blip r:embed="rId2">
            <a:extLst/>
          </a:blip>
          <a:stretch>
            <a:fillRect/>
          </a:stretch>
        </p:blipFill>
        <p:spPr>
          <a:xfrm>
            <a:off x="6023736" y="5163723"/>
            <a:ext cx="5486482" cy="3983767"/>
          </a:xfrm>
          <a:prstGeom prst="rect">
            <a:avLst/>
          </a:prstGeom>
          <a:ln w="12700">
            <a:miter lim="400000"/>
          </a:ln>
        </p:spPr>
      </p:pic>
      <p:pic>
        <p:nvPicPr>
          <p:cNvPr id="1695" name="イメージ" descr="イメージ"/>
          <p:cNvPicPr>
            <a:picLocks noChangeAspect="1"/>
          </p:cNvPicPr>
          <p:nvPr/>
        </p:nvPicPr>
        <p:blipFill>
          <a:blip r:embed="rId3">
            <a:extLst/>
          </a:blip>
          <a:stretch>
            <a:fillRect/>
          </a:stretch>
        </p:blipFill>
        <p:spPr>
          <a:xfrm>
            <a:off x="564916" y="5163723"/>
            <a:ext cx="5486482" cy="3983767"/>
          </a:xfrm>
          <a:prstGeom prst="rect">
            <a:avLst/>
          </a:prstGeom>
          <a:ln w="12700">
            <a:miter lim="400000"/>
          </a:ln>
        </p:spPr>
      </p:pic>
      <p:pic>
        <p:nvPicPr>
          <p:cNvPr id="1696" name="イメージ" descr="イメージ"/>
          <p:cNvPicPr>
            <a:picLocks noChangeAspect="1"/>
          </p:cNvPicPr>
          <p:nvPr/>
        </p:nvPicPr>
        <p:blipFill>
          <a:blip r:embed="rId4">
            <a:extLst/>
          </a:blip>
          <a:stretch>
            <a:fillRect/>
          </a:stretch>
        </p:blipFill>
        <p:spPr>
          <a:xfrm>
            <a:off x="774564" y="2032723"/>
            <a:ext cx="7606466" cy="2538458"/>
          </a:xfrm>
          <a:prstGeom prst="rect">
            <a:avLst/>
          </a:prstGeom>
          <a:ln w="12700">
            <a:miter lim="400000"/>
          </a:ln>
        </p:spPr>
      </p:pic>
      <p:grpSp>
        <p:nvGrpSpPr>
          <p:cNvPr id="1699" name="arXiv: 1710.07621"/>
          <p:cNvGrpSpPr/>
          <p:nvPr/>
        </p:nvGrpSpPr>
        <p:grpSpPr>
          <a:xfrm>
            <a:off x="10549396" y="1631544"/>
            <a:ext cx="2050136" cy="463270"/>
            <a:chOff x="0" y="0"/>
            <a:chExt cx="2050135" cy="463269"/>
          </a:xfrm>
        </p:grpSpPr>
        <p:sp>
          <p:nvSpPr>
            <p:cNvPr id="1698" name="arXiv: 1710.07621"/>
            <p:cNvSpPr txBox="1"/>
            <p:nvPr/>
          </p:nvSpPr>
          <p:spPr>
            <a:xfrm>
              <a:off x="12700" y="12700"/>
              <a:ext cx="2024736" cy="41247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atin typeface="+mj-lt"/>
                  <a:ea typeface="+mj-ea"/>
                  <a:cs typeface="+mj-cs"/>
                  <a:sym typeface="Helvetica Neue"/>
                </a:defRPr>
              </a:lvl1pPr>
            </a:lstStyle>
            <a:p>
              <a:pPr/>
              <a:r>
                <a:t>arXiv: 1710.07621</a:t>
              </a:r>
            </a:p>
          </p:txBody>
        </p:sp>
        <p:pic>
          <p:nvPicPr>
            <p:cNvPr id="1697" name="arXiv: 1710.07621 arXiv: 1710.07621" descr="arXiv: 1710.07621 arXiv: 1710.07621"/>
            <p:cNvPicPr>
              <a:picLocks noChangeAspect="0"/>
            </p:cNvPicPr>
            <p:nvPr/>
          </p:nvPicPr>
          <p:blipFill>
            <a:blip r:embed="rId5">
              <a:extLst/>
            </a:blip>
            <a:stretch>
              <a:fillRect/>
            </a:stretch>
          </p:blipFill>
          <p:spPr>
            <a:xfrm>
              <a:off x="0" y="0"/>
              <a:ext cx="2050136" cy="463270"/>
            </a:xfrm>
            <a:prstGeom prst="rect">
              <a:avLst/>
            </a:prstGeom>
            <a:effectLst/>
          </p:spPr>
        </p:pic>
      </p:grpSp>
      <p:pic>
        <p:nvPicPr>
          <p:cNvPr id="1700" name="イメージ" descr="イメージ"/>
          <p:cNvPicPr>
            <a:picLocks noChangeAspect="1"/>
          </p:cNvPicPr>
          <p:nvPr/>
        </p:nvPicPr>
        <p:blipFill>
          <a:blip r:embed="rId6">
            <a:extLst/>
          </a:blip>
          <a:stretch>
            <a:fillRect/>
          </a:stretch>
        </p:blipFill>
        <p:spPr>
          <a:xfrm>
            <a:off x="11507529" y="5891481"/>
            <a:ext cx="1416885" cy="391905"/>
          </a:xfrm>
          <a:prstGeom prst="rect">
            <a:avLst/>
          </a:prstGeom>
          <a:ln w="12700">
            <a:miter lim="400000"/>
          </a:ln>
        </p:spPr>
      </p:pic>
      <p:sp>
        <p:nvSpPr>
          <p:cNvPr id="1701" name="σ を単位に表した BSM 模型間の分離能力"/>
          <p:cNvSpPr txBox="1"/>
          <p:nvPr/>
        </p:nvSpPr>
        <p:spPr>
          <a:xfrm>
            <a:off x="782422" y="9133247"/>
            <a:ext cx="4250483" cy="568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lnSpc>
                <a:spcPct val="80000"/>
              </a:lnSpc>
              <a:defRPr sz="1600">
                <a:solidFill>
                  <a:schemeClr val="accent5"/>
                </a:solidFill>
                <a:latin typeface="ヒラギノ角ゴ Pro W6"/>
                <a:ea typeface="ヒラギノ角ゴ Pro W6"/>
                <a:cs typeface="ヒラギノ角ゴ Pro W6"/>
                <a:sym typeface="ヒラギノ角ゴ Pro W6"/>
              </a:defRPr>
            </a:lvl1pPr>
          </a:lstStyle>
          <a:p>
            <a:pPr/>
            <a:r>
              <a:t>ほとんどの理論模型について3σ以上の感度で区別可能＠250 GeV</a:t>
            </a:r>
          </a:p>
        </p:txBody>
      </p:sp>
      <p:sp>
        <p:nvSpPr>
          <p:cNvPr id="1702" name="σ を単位に表した BSM 模型間の分離能力"/>
          <p:cNvSpPr txBox="1"/>
          <p:nvPr/>
        </p:nvSpPr>
        <p:spPr>
          <a:xfrm>
            <a:off x="5995476" y="9133247"/>
            <a:ext cx="4250482" cy="568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lnSpc>
                <a:spcPct val="80000"/>
              </a:lnSpc>
              <a:defRPr sz="1600">
                <a:solidFill>
                  <a:schemeClr val="accent5"/>
                </a:solidFill>
                <a:latin typeface="ヒラギノ角ゴ Pro W6"/>
                <a:ea typeface="ヒラギノ角ゴ Pro W6"/>
                <a:cs typeface="ヒラギノ角ゴ Pro W6"/>
                <a:sym typeface="ヒラギノ角ゴ Pro W6"/>
              </a:defRPr>
            </a:lvl1pPr>
          </a:lstStyle>
          <a:p>
            <a:pPr/>
            <a:r>
              <a:t>ほぼ全ての理論模型について4σ以上の感度で区別可能＠500 GeV</a:t>
            </a:r>
          </a:p>
        </p:txBody>
      </p:sp>
      <p:sp>
        <p:nvSpPr>
          <p:cNvPr id="1703" name="σ を単位に表した BSM 模型間の分離能力"/>
          <p:cNvSpPr txBox="1"/>
          <p:nvPr/>
        </p:nvSpPr>
        <p:spPr>
          <a:xfrm>
            <a:off x="478730" y="4897023"/>
            <a:ext cx="81727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b="1" sz="2800">
                <a:solidFill>
                  <a:srgbClr val="0433FF"/>
                </a:solidFill>
              </a:defRPr>
            </a:lvl1pPr>
          </a:lstStyle>
          <a:p>
            <a:pPr/>
            <a:r>
              <a:t>σ を単位に表した BSM 模型間の分離能力</a:t>
            </a:r>
          </a:p>
        </p:txBody>
      </p:sp>
      <p:sp>
        <p:nvSpPr>
          <p:cNvPr id="1704" name="9 つのサンプル BSM 模型の場合の期待されるずれ (%)"/>
          <p:cNvSpPr txBox="1"/>
          <p:nvPr/>
        </p:nvSpPr>
        <p:spPr>
          <a:xfrm>
            <a:off x="491430" y="1596478"/>
            <a:ext cx="899732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b="1" sz="2800">
                <a:solidFill>
                  <a:srgbClr val="0433FF"/>
                </a:solidFill>
              </a:defRPr>
            </a:lvl1pPr>
          </a:lstStyle>
          <a:p>
            <a:pPr/>
            <a:r>
              <a:t>9 つのサンプル BSM 模型の場合の期待されるずれ (%)</a:t>
            </a:r>
          </a:p>
        </p:txBody>
      </p:sp>
      <p:sp>
        <p:nvSpPr>
          <p:cNvPr id="1705" name="いずれの模型の場合も新粒子は HL-LHC の探索範囲外にある → ヒッグス結合測定が唯一のプローブ"/>
          <p:cNvSpPr txBox="1"/>
          <p:nvPr/>
        </p:nvSpPr>
        <p:spPr>
          <a:xfrm>
            <a:off x="8692480" y="2356992"/>
            <a:ext cx="4250482"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800">
                <a:solidFill>
                  <a:schemeClr val="accent5"/>
                </a:solidFill>
                <a:latin typeface="ヒラギノ角ゴ Pro W6"/>
                <a:ea typeface="ヒラギノ角ゴ Pro W6"/>
                <a:cs typeface="ヒラギノ角ゴ Pro W6"/>
                <a:sym typeface="ヒラギノ角ゴ Pro W6"/>
              </a:defRPr>
            </a:pPr>
            <a:r>
              <a:t>いずれの模型の場合も新粒子は HL-LHC の探索範囲外にある</a:t>
            </a:r>
            <a:br/>
            <a:r>
              <a:t>→ ヒッグス結合測定が唯一のプローブ</a:t>
            </a:r>
          </a:p>
        </p:txBody>
      </p:sp>
      <p:grpSp>
        <p:nvGrpSpPr>
          <p:cNvPr id="1708" name="LHC の精度を大幅改善 → BSM に対するより高い感度！"/>
          <p:cNvGrpSpPr/>
          <p:nvPr/>
        </p:nvGrpSpPr>
        <p:grpSpPr>
          <a:xfrm>
            <a:off x="8316812" y="3415316"/>
            <a:ext cx="4738039" cy="1831845"/>
            <a:chOff x="0" y="0"/>
            <a:chExt cx="4738037" cy="1831843"/>
          </a:xfrm>
        </p:grpSpPr>
        <p:sp>
          <p:nvSpPr>
            <p:cNvPr id="1707" name="LHC の精度を大幅改善 → BSM に対するより高い感度！"/>
            <p:cNvSpPr txBox="1"/>
            <p:nvPr/>
          </p:nvSpPr>
          <p:spPr>
            <a:xfrm>
              <a:off x="215900" y="139699"/>
              <a:ext cx="4306238" cy="1273045"/>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l" defTabSz="585216">
                <a:defRPr sz="1600">
                  <a:solidFill>
                    <a:srgbClr val="FF2C79"/>
                  </a:solidFill>
                  <a:latin typeface="ヒラギノ角ゴ Pro W6"/>
                  <a:ea typeface="ヒラギノ角ゴ Pro W6"/>
                  <a:cs typeface="ヒラギノ角ゴ Pro W6"/>
                  <a:sym typeface="ヒラギノ角ゴ Pro W6"/>
                </a:defRPr>
              </a:pPr>
              <a:r>
                <a:t>期待されるずれの大きさは高々10%程度</a:t>
              </a:r>
              <a:br/>
              <a:r>
                <a:t>→ ずれを見るには高い精度が必要</a:t>
              </a:r>
            </a:p>
            <a:p>
              <a:pPr algn="l" defTabSz="585216">
                <a:defRPr sz="1600">
                  <a:solidFill>
                    <a:srgbClr val="FF2C79"/>
                  </a:solidFill>
                  <a:latin typeface="ヒラギノ角ゴ Pro W6"/>
                  <a:ea typeface="ヒラギノ角ゴ Pro W6"/>
                  <a:cs typeface="ヒラギノ角ゴ Pro W6"/>
                  <a:sym typeface="ヒラギノ角ゴ Pro W6"/>
                </a:defRPr>
              </a:pPr>
              <a:r>
                <a:t>異なる新物理は異なるずれのパターンを示す</a:t>
              </a:r>
            </a:p>
            <a:p>
              <a:pPr algn="l" defTabSz="585216">
                <a:defRPr sz="1600">
                  <a:solidFill>
                    <a:srgbClr val="FF2C79"/>
                  </a:solidFill>
                  <a:latin typeface="ヒラギノ角ゴ Pro W6"/>
                  <a:ea typeface="ヒラギノ角ゴ Pro W6"/>
                  <a:cs typeface="ヒラギノ角ゴ Pro W6"/>
                  <a:sym typeface="ヒラギノ角ゴ Pro W6"/>
                </a:defRPr>
              </a:pPr>
              <a:r>
                <a:t>→ パターンから新物理の方向性が分かる</a:t>
              </a:r>
            </a:p>
          </p:txBody>
        </p:sp>
        <p:pic>
          <p:nvPicPr>
            <p:cNvPr id="1706" name="LHC の精度を大幅改善 → BSM に対するより高い感度！" descr="LHC の精度を大幅改善 → BSM に対するより高い感度！"/>
            <p:cNvPicPr>
              <a:picLocks noChangeAspect="0"/>
            </p:cNvPicPr>
            <p:nvPr/>
          </p:nvPicPr>
          <p:blipFill>
            <a:blip r:embed="rId7">
              <a:extLst/>
            </a:blip>
            <a:stretch>
              <a:fillRect/>
            </a:stretch>
          </p:blipFill>
          <p:spPr>
            <a:xfrm>
              <a:off x="0" y="-1"/>
              <a:ext cx="4738038" cy="1831845"/>
            </a:xfrm>
            <a:prstGeom prst="rect">
              <a:avLst/>
            </a:prstGeom>
            <a:effectLst/>
          </p:spPr>
        </p:pic>
      </p:grpSp>
      <p:sp>
        <p:nvSpPr>
          <p:cNvPr id="1709" name="ヒッグス結合測定の新物理への感度"/>
          <p:cNvSpPr txBox="1"/>
          <p:nvPr/>
        </p:nvSpPr>
        <p:spPr>
          <a:xfrm>
            <a:off x="1138994" y="134956"/>
            <a:ext cx="10726813" cy="7366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L="1587" marR="66545" defTabSz="914400">
              <a:buClr>
                <a:srgbClr val="0042AA"/>
              </a:buClr>
              <a:buFont typeface="Helvetica Neue"/>
              <a:defRPr b="1" i="1" sz="4800">
                <a:solidFill>
                  <a:srgbClr val="0042AA"/>
                </a:solidFill>
                <a:uFill>
                  <a:solidFill>
                    <a:srgbClr val="0042AA"/>
                  </a:solidFill>
                </a:uFill>
                <a:latin typeface="+mj-lt"/>
                <a:ea typeface="+mj-ea"/>
                <a:cs typeface="+mj-cs"/>
                <a:sym typeface="Helvetica Neue"/>
              </a:defRPr>
            </a:lvl1pPr>
          </a:lstStyle>
          <a:p>
            <a:pPr/>
            <a:r>
              <a:t>ヒッグス結合測定の新物理への感度</a:t>
            </a:r>
          </a:p>
        </p:txBody>
      </p:sp>
      <p:sp>
        <p:nvSpPr>
          <p:cNvPr id="1710" name="大雑把な方向だけでなくもっと細かいとこまで分かる"/>
          <p:cNvSpPr txBox="1"/>
          <p:nvPr/>
        </p:nvSpPr>
        <p:spPr>
          <a:xfrm>
            <a:off x="2335593" y="989330"/>
            <a:ext cx="8333614" cy="450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b="1" sz="2700"/>
            </a:lvl1pPr>
          </a:lstStyle>
          <a:p>
            <a:pPr/>
            <a:r>
              <a:t>大雑把な方向だけでなくもっと細かいとこまで分かる</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12"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13" name="四角形"/>
          <p:cNvSpPr/>
          <p:nvPr/>
        </p:nvSpPr>
        <p:spPr>
          <a:xfrm>
            <a:off x="8742953" y="2724029"/>
            <a:ext cx="4171362"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sp>
        <p:nvSpPr>
          <p:cNvPr id="1714" name="四角形"/>
          <p:cNvSpPr/>
          <p:nvPr/>
        </p:nvSpPr>
        <p:spPr>
          <a:xfrm>
            <a:off x="4448854" y="2724029"/>
            <a:ext cx="4171361"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sp>
        <p:nvSpPr>
          <p:cNvPr id="1715" name="四角形"/>
          <p:cNvSpPr/>
          <p:nvPr/>
        </p:nvSpPr>
        <p:spPr>
          <a:xfrm>
            <a:off x="94643" y="2724029"/>
            <a:ext cx="4171364" cy="4610647"/>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pic>
        <p:nvPicPr>
          <p:cNvPr id="1716" name="イメージ" descr="イメージ"/>
          <p:cNvPicPr>
            <a:picLocks noChangeAspect="1"/>
          </p:cNvPicPr>
          <p:nvPr/>
        </p:nvPicPr>
        <p:blipFill>
          <a:blip r:embed="rId2">
            <a:extLst/>
          </a:blip>
          <a:stretch>
            <a:fillRect/>
          </a:stretch>
        </p:blipFill>
        <p:spPr>
          <a:xfrm>
            <a:off x="4437307" y="3536181"/>
            <a:ext cx="4126337" cy="3406060"/>
          </a:xfrm>
          <a:prstGeom prst="rect">
            <a:avLst/>
          </a:prstGeom>
          <a:ln w="12700">
            <a:miter lim="400000"/>
          </a:ln>
        </p:spPr>
      </p:pic>
      <p:pic>
        <p:nvPicPr>
          <p:cNvPr id="1717" name="イメージ" descr="イメージ"/>
          <p:cNvPicPr>
            <a:picLocks noChangeAspect="1"/>
          </p:cNvPicPr>
          <p:nvPr/>
        </p:nvPicPr>
        <p:blipFill>
          <a:blip r:embed="rId3">
            <a:extLst/>
          </a:blip>
          <a:stretch>
            <a:fillRect/>
          </a:stretch>
        </p:blipFill>
        <p:spPr>
          <a:xfrm>
            <a:off x="102653" y="3499549"/>
            <a:ext cx="4155345" cy="3479328"/>
          </a:xfrm>
          <a:prstGeom prst="rect">
            <a:avLst/>
          </a:prstGeom>
          <a:ln w="12700">
            <a:miter lim="400000"/>
          </a:ln>
        </p:spPr>
      </p:pic>
      <p:sp>
        <p:nvSpPr>
          <p:cNvPr id="1718" name="超対称性"/>
          <p:cNvSpPr txBox="1"/>
          <p:nvPr/>
        </p:nvSpPr>
        <p:spPr>
          <a:xfrm>
            <a:off x="1848937" y="2724029"/>
            <a:ext cx="1361945" cy="434844"/>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超対称性</a:t>
            </a:r>
          </a:p>
        </p:txBody>
      </p:sp>
      <p:sp>
        <p:nvSpPr>
          <p:cNvPr id="1719" name="複合ヒッグス"/>
          <p:cNvSpPr txBox="1"/>
          <p:nvPr/>
        </p:nvSpPr>
        <p:spPr>
          <a:xfrm>
            <a:off x="5814131" y="2724029"/>
            <a:ext cx="1971545" cy="434844"/>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defTabSz="457200">
              <a:defRPr b="1" sz="2400">
                <a:solidFill>
                  <a:schemeClr val="accent5"/>
                </a:solidFill>
                <a:latin typeface="+mj-lt"/>
                <a:ea typeface="+mj-ea"/>
                <a:cs typeface="+mj-cs"/>
                <a:sym typeface="Helvetica Neue"/>
              </a:defRPr>
            </a:lvl1pPr>
          </a:lstStyle>
          <a:p>
            <a:pPr/>
            <a:r>
              <a:t>複合ヒッグス</a:t>
            </a:r>
          </a:p>
        </p:txBody>
      </p:sp>
      <p:sp>
        <p:nvSpPr>
          <p:cNvPr id="1720" name="図形"/>
          <p:cNvSpPr/>
          <p:nvPr/>
        </p:nvSpPr>
        <p:spPr>
          <a:xfrm>
            <a:off x="7102178" y="5269748"/>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pic>
        <p:nvPicPr>
          <p:cNvPr id="1721" name="イメージ" descr="イメージ"/>
          <p:cNvPicPr>
            <a:picLocks noChangeAspect="1"/>
          </p:cNvPicPr>
          <p:nvPr/>
        </p:nvPicPr>
        <p:blipFill>
          <a:blip r:embed="rId4">
            <a:extLst/>
          </a:blip>
          <a:stretch>
            <a:fillRect/>
          </a:stretch>
        </p:blipFill>
        <p:spPr>
          <a:xfrm>
            <a:off x="8803064" y="3558690"/>
            <a:ext cx="4280055" cy="3640312"/>
          </a:xfrm>
          <a:prstGeom prst="rect">
            <a:avLst/>
          </a:prstGeom>
          <a:ln w="12700">
            <a:miter lim="400000"/>
          </a:ln>
        </p:spPr>
      </p:pic>
      <p:sp>
        <p:nvSpPr>
          <p:cNvPr id="1722" name="複数宇宙？…"/>
          <p:cNvSpPr txBox="1"/>
          <p:nvPr/>
        </p:nvSpPr>
        <p:spPr>
          <a:xfrm>
            <a:off x="10109716" y="2724029"/>
            <a:ext cx="1666745" cy="79798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defTabSz="457200">
              <a:defRPr b="1" sz="2400">
                <a:solidFill>
                  <a:schemeClr val="accent5"/>
                </a:solidFill>
                <a:latin typeface="+mj-lt"/>
                <a:ea typeface="+mj-ea"/>
                <a:cs typeface="+mj-cs"/>
                <a:sym typeface="Helvetica Neue"/>
              </a:defRPr>
            </a:pPr>
            <a:r>
              <a:t>複数宇宙？</a:t>
            </a:r>
            <a:endParaRPr i="1"/>
          </a:p>
          <a:p>
            <a:pPr defTabSz="457200">
              <a:defRPr b="1" sz="1400">
                <a:solidFill>
                  <a:schemeClr val="accent5"/>
                </a:solidFill>
                <a:latin typeface="+mj-lt"/>
                <a:ea typeface="+mj-ea"/>
                <a:cs typeface="+mj-cs"/>
                <a:sym typeface="Helvetica Neue"/>
              </a:defRPr>
            </a:pPr>
            <a:r>
              <a:t>(標準理論)</a:t>
            </a:r>
          </a:p>
        </p:txBody>
      </p:sp>
      <p:sp>
        <p:nvSpPr>
          <p:cNvPr id="1723" name="ズレがない場合"/>
          <p:cNvSpPr txBox="1"/>
          <p:nvPr/>
        </p:nvSpPr>
        <p:spPr>
          <a:xfrm>
            <a:off x="9832205" y="5574244"/>
            <a:ext cx="2156335"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ズレがない場合</a:t>
            </a:r>
          </a:p>
        </p:txBody>
      </p:sp>
      <p:sp>
        <p:nvSpPr>
          <p:cNvPr id="1724" name="図形"/>
          <p:cNvSpPr/>
          <p:nvPr/>
        </p:nvSpPr>
        <p:spPr>
          <a:xfrm flipH="1" rot="10800000">
            <a:off x="2298985" y="4393448"/>
            <a:ext cx="309454" cy="913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80"/>
                </a:moveTo>
                <a:lnTo>
                  <a:pt x="5400" y="17280"/>
                </a:lnTo>
                <a:lnTo>
                  <a:pt x="5400" y="0"/>
                </a:lnTo>
                <a:lnTo>
                  <a:pt x="16200" y="0"/>
                </a:lnTo>
                <a:lnTo>
                  <a:pt x="16200" y="17280"/>
                </a:lnTo>
                <a:lnTo>
                  <a:pt x="21600" y="17280"/>
                </a:lnTo>
                <a:lnTo>
                  <a:pt x="10800" y="21600"/>
                </a:lnTo>
                <a:close/>
              </a:path>
            </a:pathLst>
          </a:custGeom>
          <a:solidFill>
            <a:srgbClr val="000090">
              <a:alpha val="50000"/>
            </a:srgbClr>
          </a:solidFill>
          <a:ln w="12700">
            <a:miter lim="400000"/>
          </a:ln>
        </p:spPr>
        <p:txBody>
          <a:bodyPr lIns="50800" tIns="50800" rIns="50800" bIns="50800" anchor="ctr"/>
          <a:lstStyle/>
          <a:p>
            <a:pPr defTabSz="457200">
              <a:defRPr sz="2000">
                <a:latin typeface="Arial"/>
                <a:ea typeface="Arial"/>
                <a:cs typeface="Arial"/>
                <a:sym typeface="Arial"/>
              </a:defRPr>
            </a:pPr>
          </a:p>
        </p:txBody>
      </p:sp>
      <p:sp>
        <p:nvSpPr>
          <p:cNvPr id="1725" name="どの道に進むのか？"/>
          <p:cNvSpPr txBox="1"/>
          <p:nvPr/>
        </p:nvSpPr>
        <p:spPr>
          <a:xfrm>
            <a:off x="2270847" y="352668"/>
            <a:ext cx="8463106" cy="9398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b="1" sz="6400">
                <a:solidFill>
                  <a:srgbClr val="0042AA"/>
                </a:solidFill>
                <a:uFill>
                  <a:solidFill>
                    <a:srgbClr val="0042AA"/>
                  </a:solidFill>
                </a:uFill>
                <a:latin typeface="+mj-lt"/>
                <a:ea typeface="+mj-ea"/>
                <a:cs typeface="+mj-cs"/>
                <a:sym typeface="Helvetica Neue"/>
              </a:defRPr>
            </a:lvl1pPr>
          </a:lstStyle>
          <a:p>
            <a:pPr/>
            <a:r>
              <a:t>どの道に進むのか？</a:t>
            </a:r>
          </a:p>
        </p:txBody>
      </p:sp>
      <p:sp>
        <p:nvSpPr>
          <p:cNvPr id="1726" name="ILC の測定精度があると三つの道に対するヒッグス結合定数…"/>
          <p:cNvSpPr txBox="1"/>
          <p:nvPr/>
        </p:nvSpPr>
        <p:spPr>
          <a:xfrm>
            <a:off x="2804414" y="1719563"/>
            <a:ext cx="7395973" cy="406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b="1" sz="2400">
                <a:latin typeface="+mj-lt"/>
                <a:ea typeface="+mj-ea"/>
                <a:cs typeface="+mj-cs"/>
                <a:sym typeface="Helvetica Neue"/>
              </a:defRPr>
            </a:lvl1pPr>
          </a:lstStyle>
          <a:p>
            <a:pPr/>
            <a:r>
              <a:t>３つの道の違いはズレのパターンの違いとして現れる</a:t>
            </a:r>
          </a:p>
        </p:txBody>
      </p:sp>
      <p:sp>
        <p:nvSpPr>
          <p:cNvPr id="1727" name="全体に下にずれる"/>
          <p:cNvSpPr txBox="1"/>
          <p:nvPr/>
        </p:nvSpPr>
        <p:spPr>
          <a:xfrm>
            <a:off x="5721737" y="4876951"/>
            <a:ext cx="2156335" cy="30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全体に下にずれる</a:t>
            </a:r>
          </a:p>
        </p:txBody>
      </p:sp>
      <p:sp>
        <p:nvSpPr>
          <p:cNvPr id="1728" name="b と τ (ダウン型物質粒子)が上にずれる"/>
          <p:cNvSpPr txBox="1"/>
          <p:nvPr/>
        </p:nvSpPr>
        <p:spPr>
          <a:xfrm>
            <a:off x="1059822" y="5589123"/>
            <a:ext cx="2524039"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1600"/>
            </a:lvl1pPr>
          </a:lstStyle>
          <a:p>
            <a:pPr/>
            <a:r>
              <a:t>b と τ (ダウン型物質粒子)が上にずれる</a:t>
            </a:r>
          </a:p>
        </p:txBody>
      </p:sp>
      <p:grpSp>
        <p:nvGrpSpPr>
          <p:cNvPr id="1731" name="ヒッグス粒子と他の標準理論の粒子との相互作用の強さ（＝結合定数）を精密測定 → ずれのパターンから進路が決まる！…"/>
          <p:cNvGrpSpPr/>
          <p:nvPr/>
        </p:nvGrpSpPr>
        <p:grpSpPr>
          <a:xfrm>
            <a:off x="246264" y="7943957"/>
            <a:ext cx="12512272" cy="1247451"/>
            <a:chOff x="0" y="0"/>
            <a:chExt cx="12512271" cy="1247450"/>
          </a:xfrm>
        </p:grpSpPr>
        <p:sp>
          <p:nvSpPr>
            <p:cNvPr id="1730" name="ヒッグス粒子と他の標準理論の粒子との相互作用の強さ（＝結合定数）を精密測定 → ずれのパターンから進路が決まる！…"/>
            <p:cNvSpPr txBox="1"/>
            <p:nvPr/>
          </p:nvSpPr>
          <p:spPr>
            <a:xfrm>
              <a:off x="215900" y="139700"/>
              <a:ext cx="12080472" cy="688651"/>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747776">
                <a:defRPr b="1" sz="3500">
                  <a:solidFill>
                    <a:srgbClr val="FF2C79"/>
                  </a:solidFill>
                  <a:latin typeface="+mj-lt"/>
                  <a:ea typeface="+mj-ea"/>
                  <a:cs typeface="+mj-cs"/>
                  <a:sym typeface="Helvetica Neue"/>
                </a:defRPr>
              </a:lvl1pPr>
            </a:lstStyle>
            <a:p>
              <a:pPr/>
              <a:r>
                <a:t>ILC の精度があれば、ズレのパターンから進路が決まる</a:t>
              </a:r>
            </a:p>
          </p:txBody>
        </p:sp>
        <p:pic>
          <p:nvPicPr>
            <p:cNvPr id="1729" name="ヒッグス粒子と他の標準理論の粒子との相互作用の強さ（＝結合定数）を精密測定 → ずれのパターンから進路が決まる！…" descr="ヒッグス粒子と他の標準理論の粒子との相互作用の強さ（＝結合定数）を精密測定 → ずれのパターンから進路が決まる！…"/>
            <p:cNvPicPr>
              <a:picLocks noChangeAspect="0"/>
            </p:cNvPicPr>
            <p:nvPr/>
          </p:nvPicPr>
          <p:blipFill>
            <a:blip r:embed="rId5">
              <a:extLst/>
            </a:blip>
            <a:stretch>
              <a:fillRect/>
            </a:stretch>
          </p:blipFill>
          <p:spPr>
            <a:xfrm>
              <a:off x="0" y="0"/>
              <a:ext cx="12512272" cy="1247451"/>
            </a:xfrm>
            <a:prstGeom prst="rect">
              <a:avLst/>
            </a:prstGeom>
            <a:effectLst/>
          </p:spPr>
        </p:pic>
      </p:grpSp>
      <p:sp>
        <p:nvSpPr>
          <p:cNvPr id="1732" name="H20 Scenario"/>
          <p:cNvSpPr txBox="1"/>
          <p:nvPr/>
        </p:nvSpPr>
        <p:spPr>
          <a:xfrm>
            <a:off x="217722" y="132060"/>
            <a:ext cx="2156333" cy="365451"/>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457200">
              <a:defRPr b="1" i="1" sz="1600">
                <a:solidFill>
                  <a:srgbClr val="0433FF"/>
                </a:solidFill>
                <a:latin typeface="+mj-lt"/>
                <a:ea typeface="+mj-ea"/>
                <a:cs typeface="+mj-cs"/>
                <a:sym typeface="Helvetica Neue"/>
              </a:defRPr>
            </a:lvl1pPr>
          </a:lstStyle>
          <a:p>
            <a:pPr/>
            <a:r>
              <a:t>H20 Scenario</a:t>
            </a:r>
          </a:p>
        </p:txBody>
      </p:sp>
      <p:sp>
        <p:nvSpPr>
          <p:cNvPr id="1733" name="arXiv: 1506.05992"/>
          <p:cNvSpPr txBox="1"/>
          <p:nvPr/>
        </p:nvSpPr>
        <p:spPr>
          <a:xfrm>
            <a:off x="252608" y="540849"/>
            <a:ext cx="2086562" cy="299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30861">
              <a:defRPr sz="1400">
                <a:latin typeface="+mj-lt"/>
                <a:ea typeface="+mj-ea"/>
                <a:cs typeface="+mj-cs"/>
                <a:sym typeface="Helvetica Neue"/>
              </a:defRPr>
            </a:lvl1pPr>
          </a:lstStyle>
          <a:p>
            <a:pPr/>
            <a:r>
              <a:t>arXiv: 1506.05992</a:t>
            </a:r>
          </a:p>
        </p:txBody>
      </p:sp>
      <p:sp>
        <p:nvSpPr>
          <p:cNvPr id="1734" name="arXiv: 1506.07830"/>
          <p:cNvSpPr txBox="1"/>
          <p:nvPr/>
        </p:nvSpPr>
        <p:spPr>
          <a:xfrm>
            <a:off x="252608" y="823943"/>
            <a:ext cx="2086562" cy="299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30861">
              <a:defRPr sz="1400">
                <a:latin typeface="+mj-lt"/>
                <a:ea typeface="+mj-ea"/>
                <a:cs typeface="+mj-cs"/>
                <a:sym typeface="Helvetica Neue"/>
              </a:defRPr>
            </a:lvl1pPr>
          </a:lstStyle>
          <a:p>
            <a:pPr/>
            <a:r>
              <a:t>arXiv: 1506.07830</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36" name="なぜ ILC では…"/>
          <p:cNvSpPr txBox="1"/>
          <p:nvPr>
            <p:ph type="title"/>
          </p:nvPr>
        </p:nvSpPr>
        <p:spPr>
          <a:xfrm>
            <a:off x="826603" y="1594024"/>
            <a:ext cx="11351594" cy="6565553"/>
          </a:xfrm>
          <a:prstGeom prst="rect">
            <a:avLst/>
          </a:prstGeom>
        </p:spPr>
        <p:txBody>
          <a:bodyPr/>
          <a:lstStyle/>
          <a:p>
            <a:pPr defTabSz="830862">
              <a:defRPr b="0" sz="7800">
                <a:latin typeface="ヒラギノ角ゴ Pro W6"/>
                <a:ea typeface="ヒラギノ角ゴ Pro W6"/>
                <a:cs typeface="ヒラギノ角ゴ Pro W6"/>
                <a:sym typeface="ヒラギノ角ゴ Pro W6"/>
              </a:defRPr>
            </a:pPr>
            <a:r>
              <a:t>なぜ ILC では</a:t>
            </a:r>
          </a:p>
          <a:p>
            <a:pPr defTabSz="830862">
              <a:defRPr b="0" sz="7800">
                <a:latin typeface="ヒラギノ角ゴ Pro W6"/>
                <a:ea typeface="ヒラギノ角ゴ Pro W6"/>
                <a:cs typeface="ヒラギノ角ゴ Pro W6"/>
                <a:sym typeface="ヒラギノ角ゴ Pro W6"/>
              </a:defRPr>
            </a:pPr>
            <a:r>
              <a:t>精密測定が可能なのか？</a:t>
            </a:r>
          </a:p>
        </p:txBody>
      </p:sp>
      <p:sp>
        <p:nvSpPr>
          <p:cNvPr id="1737"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図形"/>
          <p:cNvSpPr/>
          <p:nvPr/>
        </p:nvSpPr>
        <p:spPr>
          <a:xfrm>
            <a:off x="3469878" y="2420351"/>
            <a:ext cx="7138552" cy="6319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a:gsLst>
              <a:gs pos="0">
                <a:srgbClr val="0000FF">
                  <a:alpha val="50000"/>
                </a:srgbClr>
              </a:gs>
              <a:gs pos="47000">
                <a:srgbClr val="3399FF">
                  <a:alpha val="50000"/>
                </a:srgbClr>
              </a:gs>
              <a:gs pos="100000">
                <a:srgbClr val="FFFFFF">
                  <a:alpha val="50000"/>
                </a:srgbClr>
              </a:gs>
            </a:gsLst>
            <a:lin ang="5400000"/>
          </a:gradFill>
          <a:ln w="12700">
            <a:solidFill>
              <a:srgbClr val="7F7F7F"/>
            </a:solidFill>
            <a:bevel/>
          </a:ln>
        </p:spPr>
        <p:txBody>
          <a:bodyPr lIns="65023" tIns="65023" rIns="65023" bIns="65023" anchor="ctr"/>
          <a:lstStyle/>
          <a:p>
            <a:pPr defTabSz="457200">
              <a:defRPr sz="2400">
                <a:solidFill>
                  <a:srgbClr val="FFFFFF"/>
                </a:solidFill>
                <a:latin typeface="Arial"/>
                <a:ea typeface="Arial"/>
                <a:cs typeface="Arial"/>
                <a:sym typeface="Arial"/>
              </a:defRPr>
            </a:pPr>
          </a:p>
        </p:txBody>
      </p:sp>
      <p:pic>
        <p:nvPicPr>
          <p:cNvPr id="918" name="イメージ" descr="イメージ"/>
          <p:cNvPicPr>
            <a:picLocks noChangeAspect="1"/>
          </p:cNvPicPr>
          <p:nvPr/>
        </p:nvPicPr>
        <p:blipFill>
          <a:blip r:embed="rId3">
            <a:extLst/>
          </a:blip>
          <a:stretch>
            <a:fillRect/>
          </a:stretch>
        </p:blipFill>
        <p:spPr>
          <a:xfrm>
            <a:off x="5309164" y="5652834"/>
            <a:ext cx="3408586" cy="966193"/>
          </a:xfrm>
          <a:prstGeom prst="rect">
            <a:avLst/>
          </a:prstGeom>
          <a:ln w="12700">
            <a:miter lim="400000"/>
          </a:ln>
        </p:spPr>
      </p:pic>
      <p:pic>
        <p:nvPicPr>
          <p:cNvPr id="919" name="イメージ" descr="イメージ"/>
          <p:cNvPicPr>
            <a:picLocks noChangeAspect="1"/>
          </p:cNvPicPr>
          <p:nvPr/>
        </p:nvPicPr>
        <p:blipFill>
          <a:blip r:embed="rId4">
            <a:extLst/>
          </a:blip>
          <a:stretch>
            <a:fillRect/>
          </a:stretch>
        </p:blipFill>
        <p:spPr>
          <a:xfrm>
            <a:off x="4727136" y="5471249"/>
            <a:ext cx="3514404" cy="929776"/>
          </a:xfrm>
          <a:prstGeom prst="rect">
            <a:avLst/>
          </a:prstGeom>
          <a:ln w="12700">
            <a:miter lim="400000"/>
          </a:ln>
        </p:spPr>
      </p:pic>
      <p:sp>
        <p:nvSpPr>
          <p:cNvPr id="920" name="大統一？"/>
          <p:cNvSpPr txBox="1"/>
          <p:nvPr/>
        </p:nvSpPr>
        <p:spPr>
          <a:xfrm>
            <a:off x="7639850" y="7627577"/>
            <a:ext cx="1361949" cy="434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大統一？</a:t>
            </a:r>
          </a:p>
        </p:txBody>
      </p:sp>
      <p:sp>
        <p:nvSpPr>
          <p:cNvPr id="921" name="量子重力（超弦理論）？"/>
          <p:cNvSpPr txBox="1"/>
          <p:nvPr/>
        </p:nvSpPr>
        <p:spPr>
          <a:xfrm>
            <a:off x="7421510" y="8654578"/>
            <a:ext cx="3495549" cy="434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量子重力（超弦理論）？</a:t>
            </a:r>
          </a:p>
        </p:txBody>
      </p:sp>
      <p:sp>
        <p:nvSpPr>
          <p:cNvPr id="922" name="10-43 秒"/>
          <p:cNvSpPr txBox="1"/>
          <p:nvPr/>
        </p:nvSpPr>
        <p:spPr>
          <a:xfrm>
            <a:off x="1331681" y="8240077"/>
            <a:ext cx="11649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457200">
              <a:defRPr sz="2400"/>
            </a:pPr>
            <a:r>
              <a:rPr>
                <a:latin typeface="Arial"/>
                <a:ea typeface="Arial"/>
                <a:cs typeface="Arial"/>
                <a:sym typeface="Arial"/>
              </a:rPr>
              <a:t>10</a:t>
            </a:r>
            <a:r>
              <a:rPr baseline="30500">
                <a:latin typeface="Arial"/>
                <a:ea typeface="Arial"/>
                <a:cs typeface="Arial"/>
                <a:sym typeface="Arial"/>
              </a:rPr>
              <a:t>-43</a:t>
            </a:r>
            <a:r>
              <a:rPr>
                <a:latin typeface="Arial"/>
                <a:ea typeface="Arial"/>
                <a:cs typeface="Arial"/>
                <a:sym typeface="Arial"/>
              </a:rPr>
              <a:t> 秒</a:t>
            </a:r>
          </a:p>
        </p:txBody>
      </p:sp>
      <p:sp>
        <p:nvSpPr>
          <p:cNvPr id="923" name="10-10 秒"/>
          <p:cNvSpPr txBox="1"/>
          <p:nvPr/>
        </p:nvSpPr>
        <p:spPr>
          <a:xfrm>
            <a:off x="1348949" y="5743817"/>
            <a:ext cx="1164951"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457200">
              <a:defRPr sz="2400"/>
            </a:pPr>
            <a:r>
              <a:rPr>
                <a:latin typeface="Arial"/>
                <a:ea typeface="Arial"/>
                <a:cs typeface="Arial"/>
                <a:sym typeface="Arial"/>
              </a:rPr>
              <a:t>10</a:t>
            </a:r>
            <a:r>
              <a:rPr baseline="30500">
                <a:latin typeface="Arial"/>
                <a:ea typeface="Arial"/>
                <a:cs typeface="Arial"/>
                <a:sym typeface="Arial"/>
              </a:rPr>
              <a:t>-10</a:t>
            </a:r>
            <a:r>
              <a:rPr>
                <a:latin typeface="Arial"/>
                <a:ea typeface="Arial"/>
                <a:cs typeface="Arial"/>
                <a:sym typeface="Arial"/>
              </a:rPr>
              <a:t> 秒</a:t>
            </a:r>
          </a:p>
        </p:txBody>
      </p:sp>
      <p:sp>
        <p:nvSpPr>
          <p:cNvPr id="924" name="38 万年"/>
          <p:cNvSpPr txBox="1"/>
          <p:nvPr/>
        </p:nvSpPr>
        <p:spPr>
          <a:xfrm>
            <a:off x="1331681" y="4184822"/>
            <a:ext cx="1176063" cy="47567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38 万年</a:t>
            </a:r>
          </a:p>
        </p:txBody>
      </p:sp>
      <p:sp>
        <p:nvSpPr>
          <p:cNvPr id="925" name="138 億年"/>
          <p:cNvSpPr txBox="1"/>
          <p:nvPr/>
        </p:nvSpPr>
        <p:spPr>
          <a:xfrm>
            <a:off x="1230391" y="2173176"/>
            <a:ext cx="1345578"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138 億年</a:t>
            </a:r>
          </a:p>
        </p:txBody>
      </p:sp>
      <p:sp>
        <p:nvSpPr>
          <p:cNvPr id="926" name="線"/>
          <p:cNvSpPr/>
          <p:nvPr/>
        </p:nvSpPr>
        <p:spPr>
          <a:xfrm flipH="1" flipV="1">
            <a:off x="1012324" y="1370798"/>
            <a:ext cx="50702" cy="7175694"/>
          </a:xfrm>
          <a:prstGeom prst="line">
            <a:avLst/>
          </a:prstGeom>
          <a:ln w="88900">
            <a:solidFill>
              <a:srgbClr val="000000"/>
            </a:solidFill>
            <a:tailEnd type="triangle"/>
          </a:ln>
        </p:spPr>
        <p:txBody>
          <a:bodyPr lIns="65023" tIns="65023" rIns="65023" bIns="65023"/>
          <a:lstStyle/>
          <a:p>
            <a:pPr algn="l" defTabSz="457200">
              <a:defRPr sz="1600"/>
            </a:pPr>
          </a:p>
        </p:txBody>
      </p:sp>
      <p:sp>
        <p:nvSpPr>
          <p:cNvPr id="927" name="10-36 秒"/>
          <p:cNvSpPr txBox="1"/>
          <p:nvPr/>
        </p:nvSpPr>
        <p:spPr>
          <a:xfrm>
            <a:off x="1348949" y="7363814"/>
            <a:ext cx="1164950" cy="475677"/>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457200">
              <a:defRPr sz="2400"/>
            </a:pPr>
            <a:r>
              <a:rPr>
                <a:latin typeface="Arial"/>
                <a:ea typeface="Arial"/>
                <a:cs typeface="Arial"/>
                <a:sym typeface="Arial"/>
              </a:rPr>
              <a:t>10</a:t>
            </a:r>
            <a:r>
              <a:rPr baseline="30500">
                <a:latin typeface="Arial"/>
                <a:ea typeface="Arial"/>
                <a:cs typeface="Arial"/>
                <a:sym typeface="Arial"/>
              </a:rPr>
              <a:t>-36</a:t>
            </a:r>
            <a:r>
              <a:rPr>
                <a:latin typeface="Arial"/>
                <a:ea typeface="Arial"/>
                <a:cs typeface="Arial"/>
                <a:sym typeface="Arial"/>
              </a:rPr>
              <a:t> 秒</a:t>
            </a:r>
          </a:p>
        </p:txBody>
      </p:sp>
      <p:sp>
        <p:nvSpPr>
          <p:cNvPr id="928" name="線"/>
          <p:cNvSpPr/>
          <p:nvPr/>
        </p:nvSpPr>
        <p:spPr>
          <a:xfrm>
            <a:off x="805693" y="2464666"/>
            <a:ext cx="441581" cy="1"/>
          </a:xfrm>
          <a:prstGeom prst="line">
            <a:avLst/>
          </a:prstGeom>
          <a:ln w="50800">
            <a:solidFill>
              <a:srgbClr val="000000"/>
            </a:solidFill>
            <a:bevel/>
          </a:ln>
        </p:spPr>
        <p:txBody>
          <a:bodyPr lIns="65023" tIns="65023" rIns="65023" bIns="65023"/>
          <a:lstStyle/>
          <a:p>
            <a:pPr algn="l" defTabSz="457200">
              <a:defRPr sz="1600"/>
            </a:pPr>
          </a:p>
        </p:txBody>
      </p:sp>
      <p:sp>
        <p:nvSpPr>
          <p:cNvPr id="929" name="線"/>
          <p:cNvSpPr/>
          <p:nvPr/>
        </p:nvSpPr>
        <p:spPr>
          <a:xfrm>
            <a:off x="788811" y="4470910"/>
            <a:ext cx="441581" cy="1"/>
          </a:xfrm>
          <a:prstGeom prst="line">
            <a:avLst/>
          </a:prstGeom>
          <a:ln w="50800">
            <a:solidFill>
              <a:srgbClr val="000000"/>
            </a:solidFill>
            <a:bevel/>
          </a:ln>
        </p:spPr>
        <p:txBody>
          <a:bodyPr lIns="65023" tIns="65023" rIns="65023" bIns="65023"/>
          <a:lstStyle/>
          <a:p>
            <a:pPr algn="l" defTabSz="457200">
              <a:defRPr sz="1600"/>
            </a:pPr>
          </a:p>
        </p:txBody>
      </p:sp>
      <p:sp>
        <p:nvSpPr>
          <p:cNvPr id="930" name="線"/>
          <p:cNvSpPr/>
          <p:nvPr/>
        </p:nvSpPr>
        <p:spPr>
          <a:xfrm>
            <a:off x="819322" y="6047030"/>
            <a:ext cx="441581" cy="1"/>
          </a:xfrm>
          <a:prstGeom prst="line">
            <a:avLst/>
          </a:prstGeom>
          <a:ln w="50800">
            <a:solidFill>
              <a:srgbClr val="000000"/>
            </a:solidFill>
            <a:bevel/>
          </a:ln>
        </p:spPr>
        <p:txBody>
          <a:bodyPr lIns="65023" tIns="65023" rIns="65023" bIns="65023"/>
          <a:lstStyle/>
          <a:p>
            <a:pPr algn="l" defTabSz="457200">
              <a:defRPr sz="1600"/>
            </a:pPr>
          </a:p>
        </p:txBody>
      </p:sp>
      <p:sp>
        <p:nvSpPr>
          <p:cNvPr id="931" name="線"/>
          <p:cNvSpPr/>
          <p:nvPr/>
        </p:nvSpPr>
        <p:spPr>
          <a:xfrm>
            <a:off x="890101" y="7626449"/>
            <a:ext cx="441581" cy="1"/>
          </a:xfrm>
          <a:prstGeom prst="line">
            <a:avLst/>
          </a:prstGeom>
          <a:ln w="50800">
            <a:solidFill>
              <a:srgbClr val="000000"/>
            </a:solidFill>
            <a:bevel/>
          </a:ln>
        </p:spPr>
        <p:txBody>
          <a:bodyPr lIns="65023" tIns="65023" rIns="65023" bIns="65023"/>
          <a:lstStyle/>
          <a:p>
            <a:pPr algn="l" defTabSz="457200">
              <a:defRPr sz="1600"/>
            </a:pPr>
          </a:p>
        </p:txBody>
      </p:sp>
      <p:sp>
        <p:nvSpPr>
          <p:cNvPr id="932" name="線"/>
          <p:cNvSpPr/>
          <p:nvPr/>
        </p:nvSpPr>
        <p:spPr>
          <a:xfrm>
            <a:off x="842235" y="8501594"/>
            <a:ext cx="441581" cy="1"/>
          </a:xfrm>
          <a:prstGeom prst="line">
            <a:avLst/>
          </a:prstGeom>
          <a:ln w="50800">
            <a:solidFill>
              <a:srgbClr val="000000"/>
            </a:solidFill>
            <a:bevel/>
          </a:ln>
        </p:spPr>
        <p:txBody>
          <a:bodyPr lIns="65023" tIns="65023" rIns="65023" bIns="65023"/>
          <a:lstStyle/>
          <a:p>
            <a:pPr algn="l" defTabSz="457200">
              <a:defRPr sz="1600"/>
            </a:pPr>
          </a:p>
        </p:txBody>
      </p:sp>
      <p:pic>
        <p:nvPicPr>
          <p:cNvPr id="933" name="planck-cmb-with-alpha.png" descr="planck-cmb-with-alpha.png"/>
          <p:cNvPicPr>
            <a:picLocks noChangeAspect="1"/>
          </p:cNvPicPr>
          <p:nvPr/>
        </p:nvPicPr>
        <p:blipFill>
          <a:blip r:embed="rId5">
            <a:extLst/>
          </a:blip>
          <a:stretch>
            <a:fillRect/>
          </a:stretch>
        </p:blipFill>
        <p:spPr>
          <a:xfrm>
            <a:off x="4778727" y="3766831"/>
            <a:ext cx="4447314" cy="1259767"/>
          </a:xfrm>
          <a:prstGeom prst="rect">
            <a:avLst/>
          </a:prstGeom>
          <a:ln w="12700">
            <a:miter lim="400000"/>
          </a:ln>
        </p:spPr>
      </p:pic>
      <p:pic>
        <p:nvPicPr>
          <p:cNvPr id="934" name="visible-skymap-edited.png" descr="visible-skymap-edited.png"/>
          <p:cNvPicPr>
            <a:picLocks noChangeAspect="1"/>
          </p:cNvPicPr>
          <p:nvPr/>
        </p:nvPicPr>
        <p:blipFill>
          <a:blip r:embed="rId6">
            <a:extLst/>
          </a:blip>
          <a:stretch>
            <a:fillRect/>
          </a:stretch>
        </p:blipFill>
        <p:spPr>
          <a:xfrm>
            <a:off x="3479741" y="1610936"/>
            <a:ext cx="7128689" cy="1618829"/>
          </a:xfrm>
          <a:prstGeom prst="rect">
            <a:avLst/>
          </a:prstGeom>
          <a:ln w="12700">
            <a:miter lim="400000"/>
          </a:ln>
        </p:spPr>
      </p:pic>
      <p:sp>
        <p:nvSpPr>
          <p:cNvPr id="935" name="物質の統一"/>
          <p:cNvSpPr txBox="1"/>
          <p:nvPr/>
        </p:nvSpPr>
        <p:spPr>
          <a:xfrm>
            <a:off x="2831562" y="7376023"/>
            <a:ext cx="2064513" cy="487681"/>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lvl1pPr defTabSz="505742">
              <a:lnSpc>
                <a:spcPct val="80000"/>
              </a:lnSpc>
              <a:defRPr b="1" i="1" sz="2400">
                <a:solidFill>
                  <a:srgbClr val="0433FF"/>
                </a:solidFill>
                <a:latin typeface="+mj-lt"/>
                <a:ea typeface="+mj-ea"/>
                <a:cs typeface="+mj-cs"/>
                <a:sym typeface="Helvetica Neue"/>
              </a:defRPr>
            </a:lvl1pPr>
          </a:lstStyle>
          <a:p>
            <a:pPr/>
            <a:r>
              <a:t>物質の統一</a:t>
            </a:r>
          </a:p>
        </p:txBody>
      </p:sp>
      <p:sp>
        <p:nvSpPr>
          <p:cNvPr id="936" name="力の統一"/>
          <p:cNvSpPr txBox="1"/>
          <p:nvPr/>
        </p:nvSpPr>
        <p:spPr>
          <a:xfrm>
            <a:off x="2723148" y="6961241"/>
            <a:ext cx="2064513" cy="487681"/>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lvl1pPr defTabSz="505742">
              <a:lnSpc>
                <a:spcPct val="80000"/>
              </a:lnSpc>
              <a:defRPr b="1" i="1" sz="2400">
                <a:solidFill>
                  <a:srgbClr val="0433FF"/>
                </a:solidFill>
                <a:latin typeface="+mj-lt"/>
                <a:ea typeface="+mj-ea"/>
                <a:cs typeface="+mj-cs"/>
                <a:sym typeface="Helvetica Neue"/>
              </a:defRPr>
            </a:lvl1pPr>
          </a:lstStyle>
          <a:p>
            <a:pPr/>
            <a:r>
              <a:t>力の統一</a:t>
            </a:r>
          </a:p>
        </p:txBody>
      </p:sp>
      <p:sp>
        <p:nvSpPr>
          <p:cNvPr id="937" name="物質と力の統一"/>
          <p:cNvSpPr txBox="1"/>
          <p:nvPr/>
        </p:nvSpPr>
        <p:spPr>
          <a:xfrm>
            <a:off x="3868458" y="8009136"/>
            <a:ext cx="2243837" cy="487681"/>
          </a:xfrm>
          <a:prstGeom prst="rect">
            <a:avLst/>
          </a:prstGeom>
          <a:ln w="12700">
            <a:miter lim="400000"/>
          </a:ln>
          <a:extLst>
            <a:ext uri="{C572A759-6A51-4108-AA02-DFA0A04FC94B}">
              <ma14:wrappingTextBoxFlag xmlns:ma14="http://schemas.microsoft.com/office/mac/drawingml/2011/main" val="1"/>
            </a:ext>
          </a:extLst>
        </p:spPr>
        <p:txBody>
          <a:bodyPr wrap="none" lIns="48768" tIns="48768" rIns="48768" bIns="48768" anchor="ctr">
            <a:spAutoFit/>
          </a:bodyPr>
          <a:lstStyle>
            <a:lvl1pPr defTabSz="505742">
              <a:lnSpc>
                <a:spcPct val="80000"/>
              </a:lnSpc>
              <a:defRPr b="1" i="1" sz="2400">
                <a:solidFill>
                  <a:srgbClr val="0433FF"/>
                </a:solidFill>
                <a:latin typeface="+mj-lt"/>
                <a:ea typeface="+mj-ea"/>
                <a:cs typeface="+mj-cs"/>
                <a:sym typeface="Helvetica Neue"/>
              </a:defRPr>
            </a:lvl1pPr>
          </a:lstStyle>
          <a:p>
            <a:pPr/>
            <a:r>
              <a:t>物質と力の統一</a:t>
            </a:r>
          </a:p>
        </p:txBody>
      </p:sp>
      <p:sp>
        <p:nvSpPr>
          <p:cNvPr id="938" name="宇宙年齢"/>
          <p:cNvSpPr txBox="1"/>
          <p:nvPr/>
        </p:nvSpPr>
        <p:spPr>
          <a:xfrm rot="16200000">
            <a:off x="-487730" y="5047707"/>
            <a:ext cx="1766995" cy="43484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24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宇宙年齢</a:t>
            </a:r>
          </a:p>
        </p:txBody>
      </p:sp>
      <p:sp>
        <p:nvSpPr>
          <p:cNvPr id="939" name="宇宙誕生の瞬間へと遡り、物質、力、時空の統一を目指す"/>
          <p:cNvSpPr txBox="1"/>
          <p:nvPr/>
        </p:nvSpPr>
        <p:spPr>
          <a:xfrm>
            <a:off x="1828683" y="1103623"/>
            <a:ext cx="9414804"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sz="2400">
                <a:latin typeface="+mn-lt"/>
                <a:ea typeface="+mn-ea"/>
                <a:cs typeface="+mn-cs"/>
                <a:sym typeface="ヒラギノ角ゴ Pro W3"/>
              </a:defRPr>
            </a:lvl1pPr>
          </a:lstStyle>
          <a:p>
            <a:pPr/>
            <a:r>
              <a:t>宇宙誕生の瞬間へと遡り、物質、力、時空の統一を目指す</a:t>
            </a:r>
          </a:p>
        </p:txBody>
      </p:sp>
      <p:sp>
        <p:nvSpPr>
          <p:cNvPr id="940" name="超大統一？"/>
          <p:cNvSpPr txBox="1"/>
          <p:nvPr/>
        </p:nvSpPr>
        <p:spPr>
          <a:xfrm>
            <a:off x="7364457" y="8139177"/>
            <a:ext cx="1666749" cy="434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超大統一？</a:t>
            </a:r>
          </a:p>
        </p:txBody>
      </p:sp>
      <p:sp>
        <p:nvSpPr>
          <p:cNvPr id="941" name="これ以前は光では見えない…"/>
          <p:cNvSpPr txBox="1"/>
          <p:nvPr/>
        </p:nvSpPr>
        <p:spPr>
          <a:xfrm>
            <a:off x="10038232" y="4518954"/>
            <a:ext cx="2925573" cy="729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1800">
                <a:latin typeface="+mj-lt"/>
                <a:ea typeface="+mj-ea"/>
                <a:cs typeface="+mj-cs"/>
                <a:sym typeface="Helvetica Neue"/>
              </a:defRPr>
            </a:pPr>
            <a:r>
              <a:t>これ以前は光では見えない</a:t>
            </a:r>
          </a:p>
          <a:p>
            <a:pPr algn="l">
              <a:defRPr b="1" sz="1800">
                <a:latin typeface="+mj-lt"/>
                <a:ea typeface="+mj-ea"/>
                <a:cs typeface="+mj-cs"/>
                <a:sym typeface="Helvetica Neue"/>
              </a:defRPr>
            </a:pPr>
            <a:r>
              <a:t>→ </a:t>
            </a:r>
            <a:r>
              <a:rPr>
                <a:solidFill>
                  <a:srgbClr val="0433FF"/>
                </a:solidFill>
              </a:rPr>
              <a:t>加速器で探索</a:t>
            </a:r>
          </a:p>
        </p:txBody>
      </p:sp>
      <p:sp>
        <p:nvSpPr>
          <p:cNvPr id="942" name="晴れ上がり"/>
          <p:cNvSpPr txBox="1"/>
          <p:nvPr/>
        </p:nvSpPr>
        <p:spPr>
          <a:xfrm>
            <a:off x="2673683" y="4225599"/>
            <a:ext cx="1539749" cy="409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晴れ上がり</a:t>
            </a:r>
          </a:p>
        </p:txBody>
      </p:sp>
      <p:sp>
        <p:nvSpPr>
          <p:cNvPr id="943" name="現在"/>
          <p:cNvSpPr txBox="1"/>
          <p:nvPr/>
        </p:nvSpPr>
        <p:spPr>
          <a:xfrm>
            <a:off x="2669798" y="2173176"/>
            <a:ext cx="701549" cy="4094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現在</a:t>
            </a:r>
          </a:p>
        </p:txBody>
      </p:sp>
      <p:sp>
        <p:nvSpPr>
          <p:cNvPr id="944" name="矢印"/>
          <p:cNvSpPr/>
          <p:nvPr/>
        </p:nvSpPr>
        <p:spPr>
          <a:xfrm rot="5400000">
            <a:off x="8460657" y="6997080"/>
            <a:ext cx="2241172" cy="557195"/>
          </a:xfrm>
          <a:prstGeom prst="rightArrow">
            <a:avLst>
              <a:gd name="adj1" fmla="val 32000"/>
              <a:gd name="adj2" fmla="val 145874"/>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945" name="暗黒物質を種とする…"/>
          <p:cNvSpPr txBox="1"/>
          <p:nvPr/>
        </p:nvSpPr>
        <p:spPr>
          <a:xfrm>
            <a:off x="1926957" y="3224965"/>
            <a:ext cx="2064513" cy="803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80000"/>
              </a:lnSpc>
              <a:defRPr sz="1500">
                <a:latin typeface="+mn-lt"/>
                <a:ea typeface="+mn-ea"/>
                <a:cs typeface="+mn-cs"/>
                <a:sym typeface="ヒラギノ角ゴ Pro W3"/>
              </a:defRPr>
            </a:pPr>
            <a:r>
              <a:t>暗黒物質を種とする</a:t>
            </a:r>
          </a:p>
          <a:p>
            <a:pPr algn="l">
              <a:lnSpc>
                <a:spcPct val="80000"/>
              </a:lnSpc>
              <a:defRPr sz="1500">
                <a:latin typeface="+mn-lt"/>
                <a:ea typeface="+mn-ea"/>
                <a:cs typeface="+mn-cs"/>
                <a:sym typeface="ヒラギノ角ゴ Pro W3"/>
              </a:defRPr>
            </a:pPr>
            <a:r>
              <a:t>銀河や銀河団からなる宇宙の大規模構造形成</a:t>
            </a:r>
          </a:p>
        </p:txBody>
      </p:sp>
      <p:sp>
        <p:nvSpPr>
          <p:cNvPr id="946" name="電弱対称性の破れ"/>
          <p:cNvSpPr txBox="1"/>
          <p:nvPr/>
        </p:nvSpPr>
        <p:spPr>
          <a:xfrm>
            <a:off x="2558850" y="5743817"/>
            <a:ext cx="2377949" cy="409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電弱対称性の破れ</a:t>
            </a:r>
          </a:p>
        </p:txBody>
      </p:sp>
      <p:sp>
        <p:nvSpPr>
          <p:cNvPr id="947" name="標準理論の世界"/>
          <p:cNvSpPr txBox="1"/>
          <p:nvPr/>
        </p:nvSpPr>
        <p:spPr>
          <a:xfrm>
            <a:off x="10496614" y="5398756"/>
            <a:ext cx="2098549" cy="4094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200">
                <a:solidFill>
                  <a:schemeClr val="accent5"/>
                </a:solidFill>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標準理論の世界</a:t>
            </a:r>
          </a:p>
        </p:txBody>
      </p:sp>
      <p:grpSp>
        <p:nvGrpSpPr>
          <p:cNvPr id="952" name="グループ"/>
          <p:cNvGrpSpPr/>
          <p:nvPr/>
        </p:nvGrpSpPr>
        <p:grpSpPr>
          <a:xfrm>
            <a:off x="5142613" y="2093204"/>
            <a:ext cx="3524337" cy="7584391"/>
            <a:chOff x="0" y="0"/>
            <a:chExt cx="3524335" cy="7584390"/>
          </a:xfrm>
        </p:grpSpPr>
        <p:sp>
          <p:nvSpPr>
            <p:cNvPr id="948" name="線"/>
            <p:cNvSpPr/>
            <p:nvPr/>
          </p:nvSpPr>
          <p:spPr>
            <a:xfrm flipH="1">
              <a:off x="-1" y="51982"/>
              <a:ext cx="1898759" cy="7532409"/>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21600"/>
                  </a:moveTo>
                  <a:cubicBezTo>
                    <a:pt x="82" y="20172"/>
                    <a:pt x="-2" y="20153"/>
                    <a:pt x="9" y="18288"/>
                  </a:cubicBezTo>
                  <a:cubicBezTo>
                    <a:pt x="5223" y="17206"/>
                    <a:pt x="9423" y="17945"/>
                    <a:pt x="13022" y="14897"/>
                  </a:cubicBezTo>
                  <a:cubicBezTo>
                    <a:pt x="16620" y="11849"/>
                    <a:pt x="21270" y="5563"/>
                    <a:pt x="21598"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p>
          </p:txBody>
        </p:sp>
        <p:sp>
          <p:nvSpPr>
            <p:cNvPr id="949" name="線"/>
            <p:cNvSpPr/>
            <p:nvPr/>
          </p:nvSpPr>
          <p:spPr>
            <a:xfrm flipH="1">
              <a:off x="1211638" y="0"/>
              <a:ext cx="1091892" cy="6408390"/>
            </a:xfrm>
            <a:custGeom>
              <a:avLst/>
              <a:gdLst/>
              <a:ahLst/>
              <a:cxnLst>
                <a:cxn ang="0">
                  <a:pos x="wd2" y="hd2"/>
                </a:cxn>
                <a:cxn ang="5400000">
                  <a:pos x="wd2" y="hd2"/>
                </a:cxn>
                <a:cxn ang="10800000">
                  <a:pos x="wd2" y="hd2"/>
                </a:cxn>
                <a:cxn ang="16200000">
                  <a:pos x="wd2" y="hd2"/>
                </a:cxn>
              </a:cxnLst>
              <a:rect l="0" t="0" r="r" b="b"/>
              <a:pathLst>
                <a:path w="21270" h="21600" fill="norm" stroke="1"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p>
          </p:txBody>
        </p:sp>
        <p:sp>
          <p:nvSpPr>
            <p:cNvPr id="950" name="線"/>
            <p:cNvSpPr/>
            <p:nvPr/>
          </p:nvSpPr>
          <p:spPr>
            <a:xfrm flipH="1">
              <a:off x="2290788" y="41556"/>
              <a:ext cx="545614" cy="5754324"/>
            </a:xfrm>
            <a:custGeom>
              <a:avLst/>
              <a:gdLst/>
              <a:ahLst/>
              <a:cxnLst>
                <a:cxn ang="0">
                  <a:pos x="wd2" y="hd2"/>
                </a:cxn>
                <a:cxn ang="5400000">
                  <a:pos x="wd2" y="hd2"/>
                </a:cxn>
                <a:cxn ang="10800000">
                  <a:pos x="wd2" y="hd2"/>
                </a:cxn>
                <a:cxn ang="16200000">
                  <a:pos x="wd2" y="hd2"/>
                </a:cxn>
              </a:cxnLst>
              <a:rect l="0" t="0" r="r" b="b"/>
              <a:pathLst>
                <a:path w="19838" h="21600" fill="norm" stroke="1"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p>
          </p:txBody>
        </p:sp>
        <p:sp>
          <p:nvSpPr>
            <p:cNvPr id="951" name="線"/>
            <p:cNvSpPr/>
            <p:nvPr/>
          </p:nvSpPr>
          <p:spPr>
            <a:xfrm flipH="1">
              <a:off x="2858450" y="77096"/>
              <a:ext cx="665886" cy="3978948"/>
            </a:xfrm>
            <a:custGeom>
              <a:avLst/>
              <a:gdLst/>
              <a:ahLst/>
              <a:cxnLst>
                <a:cxn ang="0">
                  <a:pos x="wd2" y="hd2"/>
                </a:cxn>
                <a:cxn ang="5400000">
                  <a:pos x="wd2" y="hd2"/>
                </a:cxn>
                <a:cxn ang="10800000">
                  <a:pos x="wd2" y="hd2"/>
                </a:cxn>
                <a:cxn ang="16200000">
                  <a:pos x="wd2" y="hd2"/>
                </a:cxn>
              </a:cxnLst>
              <a:rect l="0" t="0" r="r" b="b"/>
              <a:pathLst>
                <a:path w="21600" h="21186" fill="norm" stroke="1" extrusionOk="0">
                  <a:moveTo>
                    <a:pt x="21600" y="21186"/>
                  </a:moveTo>
                  <a:cubicBezTo>
                    <a:pt x="12844" y="20424"/>
                    <a:pt x="8384" y="21600"/>
                    <a:pt x="3478" y="18017"/>
                  </a:cubicBezTo>
                  <a:cubicBezTo>
                    <a:pt x="395" y="14155"/>
                    <a:pt x="86" y="8734"/>
                    <a:pt x="0" y="0"/>
                  </a:cubicBezTo>
                </a:path>
              </a:pathLst>
            </a:custGeom>
            <a:noFill/>
            <a:ln w="76200" cap="flat">
              <a:solidFill>
                <a:srgbClr val="008000"/>
              </a:solidFill>
              <a:prstDash val="solid"/>
              <a:bevel/>
            </a:ln>
            <a:effectLst/>
          </p:spPr>
          <p:txBody>
            <a:bodyPr wrap="square" lIns="65023" tIns="65023" rIns="65023" bIns="65023" numCol="1" anchor="ctr">
              <a:noAutofit/>
            </a:bodyPr>
            <a:lstStyle/>
            <a:p>
              <a:pPr defTabSz="457200">
                <a:defRPr sz="2400">
                  <a:solidFill>
                    <a:srgbClr val="FFFFFF"/>
                  </a:solidFill>
                  <a:latin typeface="Arial"/>
                  <a:ea typeface="Arial"/>
                  <a:cs typeface="Arial"/>
                  <a:sym typeface="Arial"/>
                </a:defRPr>
              </a:pPr>
            </a:p>
          </p:txBody>
        </p:sp>
      </p:grpSp>
      <p:sp>
        <p:nvSpPr>
          <p:cNvPr id="953" name="大砂漠？"/>
          <p:cNvSpPr txBox="1"/>
          <p:nvPr/>
        </p:nvSpPr>
        <p:spPr>
          <a:xfrm>
            <a:off x="5676539" y="6897592"/>
            <a:ext cx="1176063" cy="326137"/>
          </a:xfrm>
          <a:prstGeom prst="rect">
            <a:avLst/>
          </a:prstGeom>
          <a:solidFill>
            <a:srgbClr val="C6E6E9"/>
          </a:solidFill>
          <a:ln w="12700">
            <a:miter lim="400000"/>
          </a:ln>
          <a:extLst>
            <a:ext uri="{C572A759-6A51-4108-AA02-DFA0A04FC94B}">
              <ma14:wrappingTextBoxFlag xmlns:ma14="http://schemas.microsoft.com/office/mac/drawingml/2011/main" val="1"/>
            </a:ext>
          </a:extLst>
        </p:spPr>
        <p:txBody>
          <a:bodyPr lIns="48768" tIns="48768" rIns="48768" bIns="48768" anchor="ctr">
            <a:spAutoFit/>
          </a:bodyPr>
          <a:lstStyle>
            <a:lvl1pPr defTabSz="505742">
              <a:lnSpc>
                <a:spcPct val="80000"/>
              </a:lnSpc>
              <a:defRPr b="1" i="1" sz="1800">
                <a:solidFill>
                  <a:srgbClr val="0433FF"/>
                </a:solidFill>
                <a:latin typeface="+mj-lt"/>
                <a:ea typeface="+mj-ea"/>
                <a:cs typeface="+mj-cs"/>
                <a:sym typeface="Helvetica Neue"/>
              </a:defRPr>
            </a:lvl1pPr>
          </a:lstStyle>
          <a:p>
            <a:pPr/>
            <a:r>
              <a:t>大砂漠？</a:t>
            </a:r>
          </a:p>
        </p:txBody>
      </p:sp>
      <p:sp>
        <p:nvSpPr>
          <p:cNvPr id="954" name="弱い力"/>
          <p:cNvSpPr txBox="1"/>
          <p:nvPr/>
        </p:nvSpPr>
        <p:spPr>
          <a:xfrm>
            <a:off x="7026895" y="2036728"/>
            <a:ext cx="1057149" cy="4348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弱い力</a:t>
            </a:r>
          </a:p>
        </p:txBody>
      </p:sp>
      <p:sp>
        <p:nvSpPr>
          <p:cNvPr id="955" name="電磁気力"/>
          <p:cNvSpPr txBox="1"/>
          <p:nvPr/>
        </p:nvSpPr>
        <p:spPr>
          <a:xfrm>
            <a:off x="8251133" y="2036728"/>
            <a:ext cx="1361949" cy="4348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電磁気力</a:t>
            </a:r>
          </a:p>
        </p:txBody>
      </p:sp>
      <p:sp>
        <p:nvSpPr>
          <p:cNvPr id="956" name="強い力"/>
          <p:cNvSpPr txBox="1"/>
          <p:nvPr/>
        </p:nvSpPr>
        <p:spPr>
          <a:xfrm>
            <a:off x="5687198" y="2036728"/>
            <a:ext cx="1057149" cy="4348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強い力</a:t>
            </a:r>
          </a:p>
        </p:txBody>
      </p:sp>
      <p:sp>
        <p:nvSpPr>
          <p:cNvPr id="957" name="重力"/>
          <p:cNvSpPr txBox="1"/>
          <p:nvPr/>
        </p:nvSpPr>
        <p:spPr>
          <a:xfrm>
            <a:off x="4614202" y="2036728"/>
            <a:ext cx="752349" cy="4348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重力</a:t>
            </a:r>
          </a:p>
        </p:txBody>
      </p:sp>
      <p:sp>
        <p:nvSpPr>
          <p:cNvPr id="958" name="ILCで調べる"/>
          <p:cNvSpPr txBox="1"/>
          <p:nvPr/>
        </p:nvSpPr>
        <p:spPr>
          <a:xfrm>
            <a:off x="5993762" y="6087129"/>
            <a:ext cx="1788644" cy="53799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2200">
                <a:latin typeface="+mj-lt"/>
                <a:ea typeface="+mj-ea"/>
                <a:cs typeface="+mj-cs"/>
                <a:sym typeface="Helvetica Neue"/>
              </a:defRPr>
            </a:lvl1pPr>
          </a:lstStyle>
          <a:p>
            <a:pPr/>
            <a:r>
              <a:t>ILCで調べる</a:t>
            </a:r>
          </a:p>
        </p:txBody>
      </p:sp>
      <p:sp>
        <p:nvSpPr>
          <p:cNvPr id="959" name="宇宙誕生"/>
          <p:cNvSpPr txBox="1"/>
          <p:nvPr/>
        </p:nvSpPr>
        <p:spPr>
          <a:xfrm>
            <a:off x="2510982" y="8296870"/>
            <a:ext cx="1260349" cy="409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宇宙誕生</a:t>
            </a:r>
          </a:p>
        </p:txBody>
      </p:sp>
      <p:sp>
        <p:nvSpPr>
          <p:cNvPr id="960" name="物質・力・時空の統一"/>
          <p:cNvSpPr txBox="1"/>
          <p:nvPr/>
        </p:nvSpPr>
        <p:spPr>
          <a:xfrm>
            <a:off x="3342600" y="8845052"/>
            <a:ext cx="3866500" cy="459486"/>
          </a:xfrm>
          <a:prstGeom prst="rect">
            <a:avLst/>
          </a:prstGeom>
          <a:solidFill>
            <a:srgbClr val="FFFFFF"/>
          </a:solidFill>
          <a:ln w="12700">
            <a:solidFill>
              <a:srgbClr val="FF2600"/>
            </a:solidFill>
            <a:bevel/>
          </a:ln>
          <a:extLst>
            <a:ext uri="{C572A759-6A51-4108-AA02-DFA0A04FC94B}">
              <ma14:wrappingTextBoxFlag xmlns:ma14="http://schemas.microsoft.com/office/mac/drawingml/2011/main" val="1"/>
            </a:ext>
          </a:extLst>
        </p:spPr>
        <p:txBody>
          <a:bodyPr lIns="48767" tIns="48767" rIns="48767" bIns="48767" anchor="ctr">
            <a:spAutoFit/>
          </a:bodyPr>
          <a:lstStyle>
            <a:lvl1pPr defTabSz="505742">
              <a:lnSpc>
                <a:spcPct val="80000"/>
              </a:lnSpc>
              <a:defRPr b="1" i="1" sz="2700">
                <a:solidFill>
                  <a:srgbClr val="FF2600"/>
                </a:solidFill>
                <a:latin typeface="+mj-lt"/>
                <a:ea typeface="+mj-ea"/>
                <a:cs typeface="+mj-cs"/>
                <a:sym typeface="Helvetica Neue"/>
              </a:defRPr>
            </a:lvl1pPr>
          </a:lstStyle>
          <a:p>
            <a:pPr/>
            <a:r>
              <a:t>物質・力・時空の統一</a:t>
            </a:r>
          </a:p>
        </p:txBody>
      </p:sp>
      <p:sp>
        <p:nvSpPr>
          <p:cNvPr id="961" name="線"/>
          <p:cNvSpPr/>
          <p:nvPr/>
        </p:nvSpPr>
        <p:spPr>
          <a:xfrm>
            <a:off x="8834977" y="6160353"/>
            <a:ext cx="4067309" cy="1"/>
          </a:xfrm>
          <a:prstGeom prst="line">
            <a:avLst/>
          </a:prstGeom>
          <a:ln w="25400" cap="rnd">
            <a:solidFill>
              <a:schemeClr val="accent1"/>
            </a:solidFill>
            <a:custDash>
              <a:ds d="100000" sp="200000"/>
            </a:custDash>
          </a:ln>
        </p:spPr>
        <p:txBody>
          <a:bodyPr lIns="45718" tIns="45718" rIns="45718" bIns="45718"/>
          <a:lstStyle/>
          <a:p>
            <a:pPr/>
          </a:p>
        </p:txBody>
      </p:sp>
      <p:sp>
        <p:nvSpPr>
          <p:cNvPr id="962" name="矢印"/>
          <p:cNvSpPr/>
          <p:nvPr/>
        </p:nvSpPr>
        <p:spPr>
          <a:xfrm flipH="1" rot="16200000">
            <a:off x="8964598" y="4789180"/>
            <a:ext cx="1234367" cy="558273"/>
          </a:xfrm>
          <a:prstGeom prst="rightArrow">
            <a:avLst>
              <a:gd name="adj1" fmla="val 32000"/>
              <a:gd name="adj2" fmla="val 145592"/>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
        <p:nvSpPr>
          <p:cNvPr id="963" name="線"/>
          <p:cNvSpPr/>
          <p:nvPr/>
        </p:nvSpPr>
        <p:spPr>
          <a:xfrm>
            <a:off x="9288256" y="4396714"/>
            <a:ext cx="3690890" cy="1"/>
          </a:xfrm>
          <a:prstGeom prst="line">
            <a:avLst/>
          </a:prstGeom>
          <a:ln w="25400" cap="rnd">
            <a:solidFill>
              <a:schemeClr val="accent1"/>
            </a:solidFill>
            <a:custDash>
              <a:ds d="100000" sp="200000"/>
            </a:custDash>
          </a:ln>
        </p:spPr>
        <p:txBody>
          <a:bodyPr lIns="45718" tIns="45718" rIns="45718" bIns="45718"/>
          <a:lstStyle/>
          <a:p>
            <a:pPr/>
          </a:p>
        </p:txBody>
      </p:sp>
      <p:sp>
        <p:nvSpPr>
          <p:cNvPr id="964" name="現在の到達点"/>
          <p:cNvSpPr txBox="1"/>
          <p:nvPr/>
        </p:nvSpPr>
        <p:spPr>
          <a:xfrm>
            <a:off x="10444736" y="5955629"/>
            <a:ext cx="1819149" cy="40944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200">
                <a:solidFill>
                  <a:srgbClr val="0433FF"/>
                </a:solidFill>
                <a:latin typeface="Arial"/>
                <a:ea typeface="Arial"/>
                <a:cs typeface="Arial"/>
                <a:sym typeface="Arial"/>
              </a:defRPr>
            </a:lvl1pPr>
          </a:lstStyle>
          <a:p>
            <a:pPr/>
            <a:r>
              <a:t>現在の到達点</a:t>
            </a:r>
          </a:p>
        </p:txBody>
      </p:sp>
      <p:sp>
        <p:nvSpPr>
          <p:cNvPr id="965" name="標準理論を超える物理"/>
          <p:cNvSpPr txBox="1"/>
          <p:nvPr/>
        </p:nvSpPr>
        <p:spPr>
          <a:xfrm>
            <a:off x="9884633" y="6542927"/>
            <a:ext cx="2925573" cy="409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2200">
                <a:solidFill>
                  <a:schemeClr val="accent5"/>
                </a:solidFill>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標準理論を超える物理</a:t>
            </a:r>
          </a:p>
        </p:txBody>
      </p:sp>
      <p:sp>
        <p:nvSpPr>
          <p:cNvPr id="966" name="スライド番号"/>
          <p:cNvSpPr txBox="1"/>
          <p:nvPr>
            <p:ph type="sldNum" sz="quarter" idx="2"/>
          </p:nvPr>
        </p:nvSpPr>
        <p:spPr>
          <a:xfrm>
            <a:off x="11116119" y="9316401"/>
            <a:ext cx="1605214"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7" name="電弱力"/>
          <p:cNvSpPr txBox="1"/>
          <p:nvPr/>
        </p:nvSpPr>
        <p:spPr>
          <a:xfrm>
            <a:off x="7307333" y="6843236"/>
            <a:ext cx="1057149" cy="4348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sz="24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電弱力</a:t>
            </a:r>
          </a:p>
        </p:txBody>
      </p:sp>
      <p:grpSp>
        <p:nvGrpSpPr>
          <p:cNvPr id="970" name="その時、ヒッグスが宇宙を満たした"/>
          <p:cNvGrpSpPr/>
          <p:nvPr/>
        </p:nvGrpSpPr>
        <p:grpSpPr>
          <a:xfrm>
            <a:off x="1235690" y="6201310"/>
            <a:ext cx="4463115" cy="685801"/>
            <a:chOff x="0" y="0"/>
            <a:chExt cx="4463113" cy="685799"/>
          </a:xfrm>
        </p:grpSpPr>
        <p:sp>
          <p:nvSpPr>
            <p:cNvPr id="969" name="その時、ヒッグスが宇宙を満たした"/>
            <p:cNvSpPr txBox="1"/>
            <p:nvPr/>
          </p:nvSpPr>
          <p:spPr>
            <a:xfrm>
              <a:off x="114300" y="76200"/>
              <a:ext cx="4234514" cy="3810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lnSpc>
                  <a:spcPct val="80000"/>
                </a:lnSpc>
                <a:defRPr sz="2000">
                  <a:solidFill>
                    <a:schemeClr val="accent5"/>
                  </a:solidFill>
                  <a:latin typeface="ヒラギノ角ゴ Pro W6"/>
                  <a:ea typeface="ヒラギノ角ゴ Pro W6"/>
                  <a:cs typeface="ヒラギノ角ゴ Pro W6"/>
                  <a:sym typeface="ヒラギノ角ゴ Pro W6"/>
                </a:defRPr>
              </a:lvl1pPr>
            </a:lstStyle>
            <a:p>
              <a:pPr/>
              <a:r>
                <a:t>その時、ヒッグスが宇宙を満たした</a:t>
              </a:r>
            </a:p>
          </p:txBody>
        </p:sp>
        <p:pic>
          <p:nvPicPr>
            <p:cNvPr id="968" name="その時、ヒッグスが宇宙を満たした その時、ヒッグスが宇宙を満たした" descr="その時、ヒッグスが宇宙を満たした その時、ヒッグスが宇宙を満たした"/>
            <p:cNvPicPr>
              <a:picLocks noChangeAspect="0"/>
            </p:cNvPicPr>
            <p:nvPr/>
          </p:nvPicPr>
          <p:blipFill>
            <a:blip r:embed="rId7">
              <a:extLst/>
            </a:blip>
            <a:stretch>
              <a:fillRect/>
            </a:stretch>
          </p:blipFill>
          <p:spPr>
            <a:xfrm>
              <a:off x="0" y="-1"/>
              <a:ext cx="4463114" cy="685801"/>
            </a:xfrm>
            <a:prstGeom prst="rect">
              <a:avLst/>
            </a:prstGeom>
            <a:effectLst/>
          </p:spPr>
        </p:pic>
      </p:grpSp>
      <p:sp>
        <p:nvSpPr>
          <p:cNvPr id="971" name="究極の統一を求めて"/>
          <p:cNvSpPr txBox="1"/>
          <p:nvPr/>
        </p:nvSpPr>
        <p:spPr>
          <a:xfrm>
            <a:off x="2883887" y="124452"/>
            <a:ext cx="7200901"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90000"/>
              </a:lnSpc>
              <a:defRPr b="1" sz="6200">
                <a:solidFill>
                  <a:srgbClr val="2E467F"/>
                </a:solidFill>
                <a:latin typeface="+mj-lt"/>
                <a:ea typeface="+mj-ea"/>
                <a:cs typeface="+mj-cs"/>
                <a:sym typeface="Helvetica Neue"/>
              </a:defRPr>
            </a:lvl1pPr>
          </a:lstStyle>
          <a:p>
            <a:pPr/>
            <a:r>
              <a:t>究極の統一を求めて</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41" name="重心系エネルギー 250 GeV…"/>
          <p:cNvSpPr txBox="1"/>
          <p:nvPr/>
        </p:nvSpPr>
        <p:spPr>
          <a:xfrm>
            <a:off x="6730435" y="4165035"/>
            <a:ext cx="6111806" cy="1400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2200">
                <a:solidFill>
                  <a:srgbClr val="FFFFFF"/>
                </a:solidFill>
                <a:latin typeface="Garamond"/>
                <a:ea typeface="Garamond"/>
                <a:cs typeface="Garamond"/>
                <a:sym typeface="Garamond"/>
              </a:defRPr>
            </a:pPr>
            <a:r>
              <a:rPr>
                <a:solidFill>
                  <a:srgbClr val="000514"/>
                </a:solidFill>
                <a:latin typeface="Helvetica"/>
                <a:ea typeface="Helvetica"/>
                <a:cs typeface="Helvetica"/>
                <a:sym typeface="Helvetica"/>
              </a:rPr>
              <a:t>重心系エネルギー</a:t>
            </a:r>
            <a:r>
              <a:rPr>
                <a:solidFill>
                  <a:srgbClr val="000514"/>
                </a:solidFill>
                <a:latin typeface="Verdana"/>
                <a:ea typeface="Verdana"/>
                <a:cs typeface="Verdana"/>
                <a:sym typeface="Verdana"/>
              </a:rPr>
              <a:t> 250 GeV</a:t>
            </a:r>
            <a:endParaRPr>
              <a:solidFill>
                <a:srgbClr val="000514"/>
              </a:solidFill>
              <a:latin typeface="Verdana"/>
              <a:ea typeface="Verdana"/>
              <a:cs typeface="Verdana"/>
              <a:sym typeface="Verdana"/>
            </a:endParaRPr>
          </a:p>
          <a:p>
            <a:pPr defTabSz="914400">
              <a:spcBef>
                <a:spcPts val="700"/>
              </a:spcBef>
              <a:defRPr sz="2200">
                <a:solidFill>
                  <a:srgbClr val="FFFFFF"/>
                </a:solidFill>
                <a:latin typeface="Garamond"/>
                <a:ea typeface="Garamond"/>
                <a:cs typeface="Garamond"/>
                <a:sym typeface="Garamond"/>
              </a:defRPr>
            </a:pPr>
            <a:r>
              <a:rPr>
                <a:solidFill>
                  <a:srgbClr val="FF0000"/>
                </a:solidFill>
                <a:latin typeface="Helvetica"/>
                <a:ea typeface="Helvetica"/>
                <a:cs typeface="Helvetica"/>
                <a:sym typeface="Helvetica"/>
              </a:rPr>
              <a:t>１衝突１反応</a:t>
            </a:r>
            <a:endParaRPr>
              <a:solidFill>
                <a:srgbClr val="FF0000"/>
              </a:solidFill>
              <a:latin typeface="Verdana"/>
              <a:ea typeface="Verdana"/>
              <a:cs typeface="Verdana"/>
              <a:sym typeface="Verdana"/>
            </a:endParaRPr>
          </a:p>
          <a:p>
            <a:pPr defTabSz="914400">
              <a:defRPr sz="2200">
                <a:solidFill>
                  <a:srgbClr val="FFFFFF"/>
                </a:solidFill>
                <a:latin typeface="Garamond"/>
                <a:ea typeface="Garamond"/>
                <a:cs typeface="Garamond"/>
                <a:sym typeface="Garamond"/>
              </a:defRPr>
            </a:pPr>
            <a:r>
              <a:rPr>
                <a:solidFill>
                  <a:srgbClr val="FF0000"/>
                </a:solidFill>
                <a:latin typeface="Helvetica"/>
                <a:ea typeface="Helvetica"/>
                <a:cs typeface="Helvetica"/>
                <a:sym typeface="Helvetica"/>
              </a:rPr>
              <a:t>重心系＝実験室系</a:t>
            </a:r>
          </a:p>
        </p:txBody>
      </p:sp>
      <p:sp>
        <p:nvSpPr>
          <p:cNvPr id="1742" name="重心系エネルギー 7-14 TeV…"/>
          <p:cNvSpPr txBox="1"/>
          <p:nvPr/>
        </p:nvSpPr>
        <p:spPr>
          <a:xfrm>
            <a:off x="200942" y="4101535"/>
            <a:ext cx="6062134" cy="1400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2200">
                <a:solidFill>
                  <a:srgbClr val="FFFFFF"/>
                </a:solidFill>
                <a:latin typeface="Garamond"/>
                <a:ea typeface="Garamond"/>
                <a:cs typeface="Garamond"/>
                <a:sym typeface="Garamond"/>
              </a:defRPr>
            </a:pPr>
            <a:r>
              <a:rPr>
                <a:solidFill>
                  <a:srgbClr val="0000FF"/>
                </a:solidFill>
                <a:latin typeface="Helvetica"/>
                <a:ea typeface="Helvetica"/>
                <a:cs typeface="Helvetica"/>
                <a:sym typeface="Helvetica"/>
              </a:rPr>
              <a:t>重心系エネルギー</a:t>
            </a:r>
            <a:r>
              <a:rPr>
                <a:solidFill>
                  <a:srgbClr val="0000FF"/>
                </a:solidFill>
                <a:latin typeface="Verdana"/>
                <a:ea typeface="Verdana"/>
                <a:cs typeface="Verdana"/>
                <a:sym typeface="Verdana"/>
              </a:rPr>
              <a:t> 7-14 TeV</a:t>
            </a:r>
            <a:endParaRPr>
              <a:solidFill>
                <a:srgbClr val="0000FF"/>
              </a:solidFill>
              <a:latin typeface="Verdana"/>
              <a:ea typeface="Verdana"/>
              <a:cs typeface="Verdana"/>
              <a:sym typeface="Verdana"/>
            </a:endParaRPr>
          </a:p>
          <a:p>
            <a:pPr defTabSz="914400">
              <a:spcBef>
                <a:spcPts val="700"/>
              </a:spcBef>
              <a:defRPr sz="2200">
                <a:solidFill>
                  <a:srgbClr val="FFFFFF"/>
                </a:solidFill>
                <a:latin typeface="Garamond"/>
                <a:ea typeface="Garamond"/>
                <a:cs typeface="Garamond"/>
                <a:sym typeface="Garamond"/>
              </a:defRPr>
            </a:pPr>
            <a:r>
              <a:rPr>
                <a:solidFill>
                  <a:srgbClr val="000514"/>
                </a:solidFill>
                <a:latin typeface="Helvetica"/>
                <a:ea typeface="Helvetica"/>
                <a:cs typeface="Helvetica"/>
                <a:sym typeface="Helvetica"/>
              </a:rPr>
              <a:t>衝突毎に複数回反応</a:t>
            </a:r>
            <a:endParaRPr>
              <a:solidFill>
                <a:srgbClr val="000514"/>
              </a:solidFill>
              <a:latin typeface="Verdana"/>
              <a:ea typeface="Verdana"/>
              <a:cs typeface="Verdana"/>
              <a:sym typeface="Verdana"/>
            </a:endParaRPr>
          </a:p>
          <a:p>
            <a:pPr defTabSz="914400">
              <a:defRPr sz="2200">
                <a:solidFill>
                  <a:srgbClr val="0433FF"/>
                </a:solidFill>
                <a:latin typeface="Garamond"/>
                <a:ea typeface="Garamond"/>
                <a:cs typeface="Garamond"/>
                <a:sym typeface="Garamond"/>
              </a:defRPr>
            </a:pPr>
            <a:r>
              <a:rPr>
                <a:latin typeface="Helvetica"/>
                <a:ea typeface="Helvetica"/>
                <a:cs typeface="Helvetica"/>
                <a:sym typeface="Helvetica"/>
              </a:rPr>
              <a:t>初期状態不定性</a:t>
            </a:r>
          </a:p>
        </p:txBody>
      </p:sp>
      <p:pic>
        <p:nvPicPr>
          <p:cNvPr id="1743" name="image.jpg" descr="image.jpg"/>
          <p:cNvPicPr>
            <a:picLocks noChangeAspect="1"/>
          </p:cNvPicPr>
          <p:nvPr/>
        </p:nvPicPr>
        <p:blipFill>
          <a:blip r:embed="rId3">
            <a:extLst/>
          </a:blip>
          <a:stretch>
            <a:fillRect/>
          </a:stretch>
        </p:blipFill>
        <p:spPr>
          <a:xfrm>
            <a:off x="1054382" y="5328355"/>
            <a:ext cx="4251396" cy="3756943"/>
          </a:xfrm>
          <a:prstGeom prst="rect">
            <a:avLst/>
          </a:prstGeom>
          <a:ln w="12700">
            <a:miter lim="400000"/>
          </a:ln>
        </p:spPr>
      </p:pic>
      <p:pic>
        <p:nvPicPr>
          <p:cNvPr id="1744" name="event-v2" descr="event-v2"/>
          <p:cNvPicPr>
            <a:picLocks noChangeAspect="1"/>
          </p:cNvPicPr>
          <p:nvPr/>
        </p:nvPicPr>
        <p:blipFill>
          <a:blip r:embed="rId4">
            <a:extLst/>
          </a:blip>
          <a:srcRect l="1683" t="0" r="1683" b="0"/>
          <a:stretch>
            <a:fillRect/>
          </a:stretch>
        </p:blipFill>
        <p:spPr>
          <a:xfrm>
            <a:off x="7342293" y="5341902"/>
            <a:ext cx="5010010" cy="3754685"/>
          </a:xfrm>
          <a:prstGeom prst="rect">
            <a:avLst/>
          </a:prstGeom>
          <a:ln w="12700">
            <a:miter lim="400000"/>
          </a:ln>
        </p:spPr>
      </p:pic>
      <p:sp>
        <p:nvSpPr>
          <p:cNvPr id="1745" name="楕円"/>
          <p:cNvSpPr/>
          <p:nvPr/>
        </p:nvSpPr>
        <p:spPr>
          <a:xfrm>
            <a:off x="422204" y="2540000"/>
            <a:ext cx="641210" cy="1011485"/>
          </a:xfrm>
          <a:prstGeom prst="ellipse">
            <a:avLst/>
          </a:prstGeom>
          <a:ln w="381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46" name="楕円"/>
          <p:cNvSpPr/>
          <p:nvPr/>
        </p:nvSpPr>
        <p:spPr>
          <a:xfrm>
            <a:off x="5305777" y="2280355"/>
            <a:ext cx="641210" cy="1011486"/>
          </a:xfrm>
          <a:prstGeom prst="ellipse">
            <a:avLst/>
          </a:prstGeom>
          <a:ln w="381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47" name="楕円"/>
          <p:cNvSpPr/>
          <p:nvPr/>
        </p:nvSpPr>
        <p:spPr>
          <a:xfrm>
            <a:off x="686364" y="2765777"/>
            <a:ext cx="160303" cy="139983"/>
          </a:xfrm>
          <a:prstGeom prst="ellipse">
            <a:avLst/>
          </a:prstGeom>
          <a:solidFill>
            <a:srgbClr val="00FF00"/>
          </a:solidFill>
          <a:ln w="254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48" name="楕円"/>
          <p:cNvSpPr/>
          <p:nvPr/>
        </p:nvSpPr>
        <p:spPr>
          <a:xfrm>
            <a:off x="573475" y="2984782"/>
            <a:ext cx="158045" cy="137725"/>
          </a:xfrm>
          <a:prstGeom prst="ellipse">
            <a:avLst/>
          </a:prstGeom>
          <a:solidFill>
            <a:srgbClr val="0000FF"/>
          </a:solidFill>
          <a:ln w="254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49" name="楕円"/>
          <p:cNvSpPr/>
          <p:nvPr/>
        </p:nvSpPr>
        <p:spPr>
          <a:xfrm>
            <a:off x="697653" y="3192497"/>
            <a:ext cx="162561" cy="139983"/>
          </a:xfrm>
          <a:prstGeom prst="ellipse">
            <a:avLst/>
          </a:prstGeom>
          <a:solidFill>
            <a:srgbClr val="FF0000"/>
          </a:solidFill>
          <a:ln w="254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50" name="楕円"/>
          <p:cNvSpPr/>
          <p:nvPr/>
        </p:nvSpPr>
        <p:spPr>
          <a:xfrm>
            <a:off x="5545102" y="2458720"/>
            <a:ext cx="160303" cy="139983"/>
          </a:xfrm>
          <a:prstGeom prst="ellipse">
            <a:avLst/>
          </a:prstGeom>
          <a:solidFill>
            <a:srgbClr val="00FF00"/>
          </a:solidFill>
          <a:ln w="254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51" name="楕円"/>
          <p:cNvSpPr/>
          <p:nvPr/>
        </p:nvSpPr>
        <p:spPr>
          <a:xfrm>
            <a:off x="5466079" y="2698044"/>
            <a:ext cx="158046" cy="137725"/>
          </a:xfrm>
          <a:prstGeom prst="ellipse">
            <a:avLst/>
          </a:prstGeom>
          <a:solidFill>
            <a:srgbClr val="0000FF"/>
          </a:solidFill>
          <a:ln w="254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52" name="楕円"/>
          <p:cNvSpPr/>
          <p:nvPr/>
        </p:nvSpPr>
        <p:spPr>
          <a:xfrm>
            <a:off x="5592515" y="2984782"/>
            <a:ext cx="160303" cy="137725"/>
          </a:xfrm>
          <a:prstGeom prst="ellipse">
            <a:avLst/>
          </a:prstGeom>
          <a:solidFill>
            <a:srgbClr val="FF0000"/>
          </a:solidFill>
          <a:ln w="25400">
            <a:solidFill>
              <a:srgbClr val="000514"/>
            </a:solidFill>
          </a:ln>
        </p:spPr>
        <p:txBody>
          <a:bodyPr lIns="65023" tIns="65023" rIns="65023" bIns="65023"/>
          <a:lstStyle/>
          <a:p>
            <a:pPr algn="l" defTabSz="914400">
              <a:defRPr sz="2200">
                <a:solidFill>
                  <a:srgbClr val="FFFFFF"/>
                </a:solidFill>
                <a:latin typeface="Verdana"/>
                <a:ea typeface="Verdana"/>
                <a:cs typeface="Verdana"/>
                <a:sym typeface="Verdana"/>
              </a:defRPr>
            </a:pPr>
          </a:p>
        </p:txBody>
      </p:sp>
      <p:sp>
        <p:nvSpPr>
          <p:cNvPr id="1753" name="線"/>
          <p:cNvSpPr/>
          <p:nvPr/>
        </p:nvSpPr>
        <p:spPr>
          <a:xfrm flipH="1">
            <a:off x="3185724" y="3045742"/>
            <a:ext cx="2336801" cy="9032"/>
          </a:xfrm>
          <a:prstGeom prst="line">
            <a:avLst/>
          </a:prstGeom>
          <a:ln w="38100">
            <a:solidFill>
              <a:srgbClr val="000514"/>
            </a:solidFill>
            <a:tailEnd type="triangle"/>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54" name="線"/>
          <p:cNvSpPr/>
          <p:nvPr/>
        </p:nvSpPr>
        <p:spPr>
          <a:xfrm>
            <a:off x="860213" y="3242169"/>
            <a:ext cx="3086309" cy="1"/>
          </a:xfrm>
          <a:prstGeom prst="line">
            <a:avLst/>
          </a:prstGeom>
          <a:ln w="38100">
            <a:solidFill>
              <a:srgbClr val="6D6D6D"/>
            </a:solidFill>
            <a:tailEnd type="triangle"/>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nvGrpSpPr>
          <p:cNvPr id="1758" name="グループ"/>
          <p:cNvGrpSpPr/>
          <p:nvPr/>
        </p:nvGrpSpPr>
        <p:grpSpPr>
          <a:xfrm>
            <a:off x="3852177" y="3251394"/>
            <a:ext cx="1376428" cy="554836"/>
            <a:chOff x="0" y="0"/>
            <a:chExt cx="1376426" cy="554835"/>
          </a:xfrm>
        </p:grpSpPr>
        <p:sp>
          <p:nvSpPr>
            <p:cNvPr id="1755" name="線"/>
            <p:cNvSpPr/>
            <p:nvPr/>
          </p:nvSpPr>
          <p:spPr>
            <a:xfrm flipH="1" flipV="1">
              <a:off x="29108" y="13464"/>
              <a:ext cx="1185001" cy="367231"/>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56" name="線"/>
            <p:cNvSpPr/>
            <p:nvPr/>
          </p:nvSpPr>
          <p:spPr>
            <a:xfrm flipH="1" flipV="1">
              <a:off x="-1" y="-1"/>
              <a:ext cx="1376428" cy="175155"/>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57" name="線"/>
            <p:cNvSpPr/>
            <p:nvPr/>
          </p:nvSpPr>
          <p:spPr>
            <a:xfrm flipH="1" flipV="1">
              <a:off x="1933" y="33493"/>
              <a:ext cx="1135495" cy="521343"/>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sp>
        <p:nvSpPr>
          <p:cNvPr id="1759" name="線"/>
          <p:cNvSpPr/>
          <p:nvPr/>
        </p:nvSpPr>
        <p:spPr>
          <a:xfrm>
            <a:off x="812800" y="2847057"/>
            <a:ext cx="3081867" cy="1"/>
          </a:xfrm>
          <a:prstGeom prst="line">
            <a:avLst/>
          </a:prstGeom>
          <a:ln w="38100">
            <a:solidFill>
              <a:srgbClr val="000514"/>
            </a:solidFill>
            <a:tailEnd type="triangle"/>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nvGrpSpPr>
          <p:cNvPr id="1763" name="グループ"/>
          <p:cNvGrpSpPr/>
          <p:nvPr/>
        </p:nvGrpSpPr>
        <p:grpSpPr>
          <a:xfrm>
            <a:off x="3905944" y="2249596"/>
            <a:ext cx="1381316" cy="554762"/>
            <a:chOff x="0" y="0"/>
            <a:chExt cx="1381314" cy="554761"/>
          </a:xfrm>
        </p:grpSpPr>
        <p:sp>
          <p:nvSpPr>
            <p:cNvPr id="1760" name="線"/>
            <p:cNvSpPr/>
            <p:nvPr/>
          </p:nvSpPr>
          <p:spPr>
            <a:xfrm flipH="1">
              <a:off x="31484" y="169812"/>
              <a:ext cx="1184222" cy="370472"/>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61" name="線"/>
            <p:cNvSpPr/>
            <p:nvPr/>
          </p:nvSpPr>
          <p:spPr>
            <a:xfrm flipH="1">
              <a:off x="4846" y="378593"/>
              <a:ext cx="1376469" cy="176169"/>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62" name="線"/>
            <p:cNvSpPr/>
            <p:nvPr/>
          </p:nvSpPr>
          <p:spPr>
            <a:xfrm flipH="1">
              <a:off x="0" y="-1"/>
              <a:ext cx="1135469" cy="523250"/>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sp>
        <p:nvSpPr>
          <p:cNvPr id="1764" name="線"/>
          <p:cNvSpPr/>
          <p:nvPr/>
        </p:nvSpPr>
        <p:spPr>
          <a:xfrm flipH="1">
            <a:off x="2530217" y="2748618"/>
            <a:ext cx="2749974" cy="20321"/>
          </a:xfrm>
          <a:prstGeom prst="line">
            <a:avLst/>
          </a:prstGeom>
          <a:ln w="38100">
            <a:solidFill>
              <a:srgbClr val="000514"/>
            </a:solidFill>
            <a:tailEnd type="triangle"/>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65" name="線"/>
          <p:cNvSpPr/>
          <p:nvPr/>
        </p:nvSpPr>
        <p:spPr>
          <a:xfrm flipH="1">
            <a:off x="2749973" y="2539999"/>
            <a:ext cx="2761263" cy="6775"/>
          </a:xfrm>
          <a:prstGeom prst="line">
            <a:avLst/>
          </a:prstGeom>
          <a:ln w="38100">
            <a:solidFill>
              <a:srgbClr val="000514"/>
            </a:solidFill>
            <a:tailEnd type="triangle"/>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66" name="線"/>
          <p:cNvSpPr/>
          <p:nvPr/>
        </p:nvSpPr>
        <p:spPr>
          <a:xfrm>
            <a:off x="686364" y="3045742"/>
            <a:ext cx="2336801" cy="9032"/>
          </a:xfrm>
          <a:prstGeom prst="line">
            <a:avLst/>
          </a:prstGeom>
          <a:ln w="38100">
            <a:solidFill>
              <a:srgbClr val="000514"/>
            </a:solidFill>
            <a:tailEnd type="triangle"/>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nvGrpSpPr>
          <p:cNvPr id="1770" name="グループ"/>
          <p:cNvGrpSpPr/>
          <p:nvPr/>
        </p:nvGrpSpPr>
        <p:grpSpPr>
          <a:xfrm>
            <a:off x="1374268" y="1956675"/>
            <a:ext cx="1381584" cy="556968"/>
            <a:chOff x="0" y="0"/>
            <a:chExt cx="1381583" cy="556967"/>
          </a:xfrm>
        </p:grpSpPr>
        <p:sp>
          <p:nvSpPr>
            <p:cNvPr id="1767" name="線"/>
            <p:cNvSpPr/>
            <p:nvPr/>
          </p:nvSpPr>
          <p:spPr>
            <a:xfrm>
              <a:off x="165505" y="170231"/>
              <a:ext cx="1184600" cy="372202"/>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68" name="線"/>
            <p:cNvSpPr/>
            <p:nvPr/>
          </p:nvSpPr>
          <p:spPr>
            <a:xfrm>
              <a:off x="-1" y="379486"/>
              <a:ext cx="1376757" cy="177482"/>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69" name="線"/>
            <p:cNvSpPr/>
            <p:nvPr/>
          </p:nvSpPr>
          <p:spPr>
            <a:xfrm>
              <a:off x="245650" y="0"/>
              <a:ext cx="1135934" cy="525371"/>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grpSp>
        <p:nvGrpSpPr>
          <p:cNvPr id="1774" name="グループ"/>
          <p:cNvGrpSpPr/>
          <p:nvPr/>
        </p:nvGrpSpPr>
        <p:grpSpPr>
          <a:xfrm>
            <a:off x="1157495" y="2192207"/>
            <a:ext cx="1379379" cy="557329"/>
            <a:chOff x="0" y="0"/>
            <a:chExt cx="1379377" cy="557327"/>
          </a:xfrm>
        </p:grpSpPr>
        <p:sp>
          <p:nvSpPr>
            <p:cNvPr id="1771" name="線"/>
            <p:cNvSpPr/>
            <p:nvPr/>
          </p:nvSpPr>
          <p:spPr>
            <a:xfrm>
              <a:off x="165159" y="170189"/>
              <a:ext cx="1182798" cy="372597"/>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72" name="線"/>
            <p:cNvSpPr/>
            <p:nvPr/>
          </p:nvSpPr>
          <p:spPr>
            <a:xfrm>
              <a:off x="-1" y="379369"/>
              <a:ext cx="1374570" cy="177959"/>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73" name="線"/>
            <p:cNvSpPr/>
            <p:nvPr/>
          </p:nvSpPr>
          <p:spPr>
            <a:xfrm>
              <a:off x="245113" y="0"/>
              <a:ext cx="1134265" cy="525735"/>
            </a:xfrm>
            <a:prstGeom prst="line">
              <a:avLst/>
            </a:prstGeom>
            <a:noFill/>
            <a:ln w="38100" cap="flat">
              <a:solidFill>
                <a:srgbClr val="6D6D6D"/>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sp>
        <p:nvSpPr>
          <p:cNvPr id="1775" name="p"/>
          <p:cNvSpPr txBox="1"/>
          <p:nvPr/>
        </p:nvSpPr>
        <p:spPr>
          <a:xfrm>
            <a:off x="5550182" y="1646484"/>
            <a:ext cx="760872" cy="6132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lvl1pPr defTabSz="914400">
              <a:defRPr sz="3200">
                <a:latin typeface="Verdana"/>
                <a:ea typeface="Verdana"/>
                <a:cs typeface="Verdana"/>
                <a:sym typeface="Verdana"/>
              </a:defRPr>
            </a:lvl1pPr>
          </a:lstStyle>
          <a:p>
            <a:pPr>
              <a:defRPr>
                <a:solidFill>
                  <a:srgbClr val="FFFFFF"/>
                </a:solidFill>
                <a:latin typeface="Garamond"/>
                <a:ea typeface="Garamond"/>
                <a:cs typeface="Garamond"/>
                <a:sym typeface="Garamond"/>
              </a:defRPr>
            </a:pPr>
            <a:r>
              <a:rPr>
                <a:solidFill>
                  <a:srgbClr val="000000"/>
                </a:solidFill>
                <a:latin typeface="Verdana"/>
                <a:ea typeface="Verdana"/>
                <a:cs typeface="Verdana"/>
                <a:sym typeface="Verdana"/>
              </a:rPr>
              <a:t>p</a:t>
            </a:r>
          </a:p>
        </p:txBody>
      </p:sp>
      <p:sp>
        <p:nvSpPr>
          <p:cNvPr id="1776" name="p"/>
          <p:cNvSpPr txBox="1"/>
          <p:nvPr/>
        </p:nvSpPr>
        <p:spPr>
          <a:xfrm>
            <a:off x="422204" y="1815253"/>
            <a:ext cx="760872" cy="6132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lvl1pPr defTabSz="914400">
              <a:defRPr sz="3200">
                <a:latin typeface="Verdana"/>
                <a:ea typeface="Verdana"/>
                <a:cs typeface="Verdana"/>
                <a:sym typeface="Verdana"/>
              </a:defRPr>
            </a:lvl1pPr>
          </a:lstStyle>
          <a:p>
            <a:pPr>
              <a:defRPr>
                <a:solidFill>
                  <a:srgbClr val="FFFFFF"/>
                </a:solidFill>
                <a:latin typeface="Garamond"/>
                <a:ea typeface="Garamond"/>
                <a:cs typeface="Garamond"/>
                <a:sym typeface="Garamond"/>
              </a:defRPr>
            </a:pPr>
            <a:r>
              <a:rPr>
                <a:solidFill>
                  <a:srgbClr val="000000"/>
                </a:solidFill>
                <a:latin typeface="Verdana"/>
                <a:ea typeface="Verdana"/>
                <a:cs typeface="Verdana"/>
                <a:sym typeface="Verdana"/>
              </a:rPr>
              <a:t>p</a:t>
            </a:r>
          </a:p>
        </p:txBody>
      </p:sp>
      <p:sp>
        <p:nvSpPr>
          <p:cNvPr id="1777" name="LHC: 複合粒子同士の衝突"/>
          <p:cNvSpPr txBox="1"/>
          <p:nvPr/>
        </p:nvSpPr>
        <p:spPr>
          <a:xfrm>
            <a:off x="552916" y="1123758"/>
            <a:ext cx="5357621" cy="539454"/>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p>
            <a:pPr defTabSz="914400">
              <a:defRPr b="1" sz="2800">
                <a:solidFill>
                  <a:srgbClr val="FFFFFF"/>
                </a:solidFill>
                <a:latin typeface="+mj-lt"/>
                <a:ea typeface="+mj-ea"/>
                <a:cs typeface="+mj-cs"/>
                <a:sym typeface="Helvetica Neue"/>
              </a:defRPr>
            </a:pPr>
            <a:r>
              <a:rPr>
                <a:solidFill>
                  <a:srgbClr val="0000FF"/>
                </a:solidFill>
              </a:rPr>
              <a:t>LHC: </a:t>
            </a:r>
            <a:r>
              <a:rPr>
                <a:solidFill>
                  <a:srgbClr val="0000FF"/>
                </a:solidFill>
              </a:rPr>
              <a:t>複合粒子同士の衝突</a:t>
            </a:r>
          </a:p>
        </p:txBody>
      </p:sp>
      <p:sp>
        <p:nvSpPr>
          <p:cNvPr id="1778" name="線"/>
          <p:cNvSpPr/>
          <p:nvPr/>
        </p:nvSpPr>
        <p:spPr>
          <a:xfrm flipV="1">
            <a:off x="3038618" y="1811293"/>
            <a:ext cx="901655" cy="1186847"/>
          </a:xfrm>
          <a:prstGeom prst="line">
            <a:avLst/>
          </a:prstGeom>
          <a:ln w="38100">
            <a:solidFill>
              <a:srgbClr val="FF2600"/>
            </a:solidFill>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79" name="線"/>
          <p:cNvSpPr/>
          <p:nvPr/>
        </p:nvSpPr>
        <p:spPr>
          <a:xfrm flipV="1">
            <a:off x="3081950" y="1908784"/>
            <a:ext cx="1183694" cy="1079619"/>
          </a:xfrm>
          <a:prstGeom prst="line">
            <a:avLst/>
          </a:prstGeom>
          <a:ln w="38100">
            <a:solidFill>
              <a:srgbClr val="FF2600"/>
            </a:solidFill>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80" name="ILC: 素粒子同士の衝突"/>
          <p:cNvSpPr txBox="1"/>
          <p:nvPr/>
        </p:nvSpPr>
        <p:spPr>
          <a:xfrm>
            <a:off x="7355840" y="1104900"/>
            <a:ext cx="5014525" cy="539453"/>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p>
            <a:pPr defTabSz="914400">
              <a:defRPr b="1" sz="2800">
                <a:solidFill>
                  <a:srgbClr val="FFFFFF"/>
                </a:solidFill>
                <a:latin typeface="+mj-lt"/>
                <a:ea typeface="+mj-ea"/>
                <a:cs typeface="+mj-cs"/>
                <a:sym typeface="Helvetica Neue"/>
              </a:defRPr>
            </a:pPr>
            <a:r>
              <a:rPr>
                <a:solidFill>
                  <a:srgbClr val="FF0000"/>
                </a:solidFill>
              </a:rPr>
              <a:t>ILC: 素粒子同士の</a:t>
            </a:r>
            <a:r>
              <a:rPr>
                <a:solidFill>
                  <a:srgbClr val="FF0000"/>
                </a:solidFill>
              </a:rPr>
              <a:t>衝突</a:t>
            </a:r>
          </a:p>
        </p:txBody>
      </p:sp>
      <p:grpSp>
        <p:nvGrpSpPr>
          <p:cNvPr id="1793" name="グループ"/>
          <p:cNvGrpSpPr/>
          <p:nvPr/>
        </p:nvGrpSpPr>
        <p:grpSpPr>
          <a:xfrm>
            <a:off x="7195537" y="1620199"/>
            <a:ext cx="5055165" cy="2426944"/>
            <a:chOff x="0" y="0"/>
            <a:chExt cx="5055164" cy="2426943"/>
          </a:xfrm>
        </p:grpSpPr>
        <p:sp>
          <p:nvSpPr>
            <p:cNvPr id="1781" name="楕円"/>
            <p:cNvSpPr/>
            <p:nvPr/>
          </p:nvSpPr>
          <p:spPr>
            <a:xfrm>
              <a:off x="0" y="1117875"/>
              <a:ext cx="160481" cy="138884"/>
            </a:xfrm>
            <a:prstGeom prst="ellipse">
              <a:avLst/>
            </a:prstGeom>
            <a:solidFill>
              <a:srgbClr val="0000FF"/>
            </a:solidFill>
            <a:ln w="25400" cap="flat">
              <a:solidFill>
                <a:srgbClr val="000514"/>
              </a:solidFill>
              <a:prstDash val="solid"/>
              <a:round/>
            </a:ln>
            <a:effectLst/>
          </p:spPr>
          <p:txBody>
            <a:bodyPr wrap="square" lIns="65023" tIns="65023" rIns="65023" bIns="65023" numCol="1" anchor="t">
              <a:noAutofit/>
            </a:bodyPr>
            <a:lstStyle/>
            <a:p>
              <a:pPr algn="l" defTabSz="914400">
                <a:defRPr sz="2200">
                  <a:solidFill>
                    <a:srgbClr val="FFFFFF"/>
                  </a:solidFill>
                  <a:latin typeface="Verdana"/>
                  <a:ea typeface="Verdana"/>
                  <a:cs typeface="Verdana"/>
                  <a:sym typeface="Verdana"/>
                </a:defRPr>
              </a:pPr>
            </a:p>
          </p:txBody>
        </p:sp>
        <p:sp>
          <p:nvSpPr>
            <p:cNvPr id="1782" name="楕円"/>
            <p:cNvSpPr/>
            <p:nvPr/>
          </p:nvSpPr>
          <p:spPr>
            <a:xfrm>
              <a:off x="4894683" y="1127796"/>
              <a:ext cx="160482" cy="138884"/>
            </a:xfrm>
            <a:prstGeom prst="ellipse">
              <a:avLst/>
            </a:prstGeom>
            <a:solidFill>
              <a:srgbClr val="FF0000"/>
            </a:solidFill>
            <a:ln w="25400" cap="flat">
              <a:solidFill>
                <a:srgbClr val="000514"/>
              </a:solidFill>
              <a:prstDash val="solid"/>
              <a:round/>
            </a:ln>
            <a:effectLst/>
          </p:spPr>
          <p:txBody>
            <a:bodyPr wrap="square" lIns="65023" tIns="65023" rIns="65023" bIns="65023" numCol="1" anchor="t">
              <a:noAutofit/>
            </a:bodyPr>
            <a:lstStyle/>
            <a:p>
              <a:pPr algn="l" defTabSz="914400">
                <a:defRPr sz="2200">
                  <a:solidFill>
                    <a:srgbClr val="FFFFFF"/>
                  </a:solidFill>
                  <a:latin typeface="Verdana"/>
                  <a:ea typeface="Verdana"/>
                  <a:cs typeface="Verdana"/>
                  <a:sym typeface="Verdana"/>
                </a:defRPr>
              </a:pPr>
            </a:p>
          </p:txBody>
        </p:sp>
        <p:grpSp>
          <p:nvGrpSpPr>
            <p:cNvPr id="1786" name="グループ"/>
            <p:cNvGrpSpPr/>
            <p:nvPr/>
          </p:nvGrpSpPr>
          <p:grpSpPr>
            <a:xfrm>
              <a:off x="2560067" y="0"/>
              <a:ext cx="1367813" cy="1187317"/>
              <a:chOff x="0" y="0"/>
              <a:chExt cx="1367811" cy="1187316"/>
            </a:xfrm>
          </p:grpSpPr>
          <p:sp>
            <p:nvSpPr>
              <p:cNvPr id="1783" name="線"/>
              <p:cNvSpPr/>
              <p:nvPr/>
            </p:nvSpPr>
            <p:spPr>
              <a:xfrm flipV="1">
                <a:off x="0" y="340482"/>
                <a:ext cx="1367812" cy="846835"/>
              </a:xfrm>
              <a:prstGeom prst="line">
                <a:avLst/>
              </a:prstGeom>
              <a:noFill/>
              <a:ln w="38100" cap="flat">
                <a:solidFill>
                  <a:srgbClr val="FF2600"/>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84" name="線"/>
              <p:cNvSpPr/>
              <p:nvPr/>
            </p:nvSpPr>
            <p:spPr>
              <a:xfrm flipV="1">
                <a:off x="42280" y="0"/>
                <a:ext cx="1087210" cy="1174085"/>
              </a:xfrm>
              <a:prstGeom prst="line">
                <a:avLst/>
              </a:prstGeom>
              <a:noFill/>
              <a:ln w="38100" cap="flat">
                <a:solidFill>
                  <a:srgbClr val="FF2600"/>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85" name="線"/>
              <p:cNvSpPr/>
              <p:nvPr/>
            </p:nvSpPr>
            <p:spPr>
              <a:xfrm flipV="1">
                <a:off x="74326" y="68037"/>
                <a:ext cx="1291654" cy="1109368"/>
              </a:xfrm>
              <a:prstGeom prst="line">
                <a:avLst/>
              </a:prstGeom>
              <a:noFill/>
              <a:ln w="38100" cap="flat">
                <a:solidFill>
                  <a:srgbClr val="FF2600"/>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sp>
          <p:nvSpPr>
            <p:cNvPr id="1787" name="線"/>
            <p:cNvSpPr/>
            <p:nvPr/>
          </p:nvSpPr>
          <p:spPr>
            <a:xfrm flipH="1">
              <a:off x="2649838" y="1207156"/>
              <a:ext cx="2095826" cy="11163"/>
            </a:xfrm>
            <a:prstGeom prst="line">
              <a:avLst/>
            </a:prstGeom>
            <a:noFill/>
            <a:ln w="38100" cap="flat">
              <a:solidFill>
                <a:srgbClr val="000514"/>
              </a:solidFill>
              <a:prstDash val="solid"/>
              <a:round/>
              <a:tailEnd type="triangle" w="med" len="me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88" name="線"/>
            <p:cNvSpPr/>
            <p:nvPr/>
          </p:nvSpPr>
          <p:spPr>
            <a:xfrm>
              <a:off x="276013" y="1197237"/>
              <a:ext cx="2177061" cy="11162"/>
            </a:xfrm>
            <a:prstGeom prst="line">
              <a:avLst/>
            </a:prstGeom>
            <a:noFill/>
            <a:ln w="38100" cap="flat">
              <a:solidFill>
                <a:srgbClr val="000514"/>
              </a:solidFill>
              <a:prstDash val="solid"/>
              <a:round/>
              <a:tailEnd type="triangle" w="med" len="me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nvGrpSpPr>
            <p:cNvPr id="1792" name="グループ"/>
            <p:cNvGrpSpPr/>
            <p:nvPr/>
          </p:nvGrpSpPr>
          <p:grpSpPr>
            <a:xfrm>
              <a:off x="1114822" y="1264220"/>
              <a:ext cx="1389772" cy="1162724"/>
              <a:chOff x="0" y="0"/>
              <a:chExt cx="1389771" cy="1162722"/>
            </a:xfrm>
          </p:grpSpPr>
          <p:sp>
            <p:nvSpPr>
              <p:cNvPr id="1789" name="線"/>
              <p:cNvSpPr/>
              <p:nvPr/>
            </p:nvSpPr>
            <p:spPr>
              <a:xfrm flipH="1">
                <a:off x="12998" y="0"/>
                <a:ext cx="1376774" cy="833092"/>
              </a:xfrm>
              <a:prstGeom prst="line">
                <a:avLst/>
              </a:prstGeom>
              <a:noFill/>
              <a:ln w="38100" cap="flat">
                <a:solidFill>
                  <a:srgbClr val="FF2600"/>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90" name="線"/>
              <p:cNvSpPr/>
              <p:nvPr/>
            </p:nvSpPr>
            <p:spPr>
              <a:xfrm flipH="1">
                <a:off x="234970" y="12325"/>
                <a:ext cx="1112242" cy="1150398"/>
              </a:xfrm>
              <a:prstGeom prst="line">
                <a:avLst/>
              </a:prstGeom>
              <a:noFill/>
              <a:ln w="38100" cap="flat">
                <a:solidFill>
                  <a:srgbClr val="FF2600"/>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91" name="線"/>
              <p:cNvSpPr/>
              <p:nvPr/>
            </p:nvSpPr>
            <p:spPr>
              <a:xfrm flipH="1">
                <a:off x="0" y="8315"/>
                <a:ext cx="1315245" cy="1081293"/>
              </a:xfrm>
              <a:prstGeom prst="line">
                <a:avLst/>
              </a:prstGeom>
              <a:noFill/>
              <a:ln w="38100" cap="flat">
                <a:solidFill>
                  <a:srgbClr val="FF2600"/>
                </a:solidFill>
                <a:prstDash val="solid"/>
                <a:roun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grpSp>
      </p:grpSp>
      <p:sp>
        <p:nvSpPr>
          <p:cNvPr id="1794" name="線"/>
          <p:cNvSpPr/>
          <p:nvPr/>
        </p:nvSpPr>
        <p:spPr>
          <a:xfrm>
            <a:off x="3060031" y="3077200"/>
            <a:ext cx="885941" cy="914964"/>
          </a:xfrm>
          <a:prstGeom prst="line">
            <a:avLst/>
          </a:prstGeom>
          <a:ln w="38100">
            <a:solidFill>
              <a:srgbClr val="FF2600"/>
            </a:solidFill>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95" name="線"/>
          <p:cNvSpPr/>
          <p:nvPr/>
        </p:nvSpPr>
        <p:spPr>
          <a:xfrm>
            <a:off x="3045742" y="3096668"/>
            <a:ext cx="748405" cy="1030550"/>
          </a:xfrm>
          <a:prstGeom prst="line">
            <a:avLst/>
          </a:prstGeom>
          <a:ln w="38100">
            <a:solidFill>
              <a:srgbClr val="FF2600"/>
            </a:solidFill>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796" name="素粒子同士の衝突であり、余分な粒子が出てこない…"/>
          <p:cNvSpPr txBox="1"/>
          <p:nvPr/>
        </p:nvSpPr>
        <p:spPr>
          <a:xfrm>
            <a:off x="7350593" y="9151022"/>
            <a:ext cx="4109353" cy="904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914400">
              <a:defRPr sz="2200">
                <a:solidFill>
                  <a:srgbClr val="FFFFFF"/>
                </a:solidFill>
                <a:latin typeface="Garamond"/>
                <a:ea typeface="Garamond"/>
                <a:cs typeface="Garamond"/>
                <a:sym typeface="Garamond"/>
              </a:defRPr>
            </a:pPr>
            <a:r>
              <a:rPr sz="1400">
                <a:solidFill>
                  <a:srgbClr val="000514"/>
                </a:solidFill>
                <a:latin typeface="Helvetica"/>
                <a:ea typeface="Helvetica"/>
                <a:cs typeface="Helvetica"/>
                <a:sym typeface="Helvetica"/>
              </a:rPr>
              <a:t>素粒子同士の衝突であり、余分な粒子が出てこない</a:t>
            </a:r>
            <a:endParaRPr sz="1400">
              <a:solidFill>
                <a:srgbClr val="000514"/>
              </a:solidFill>
              <a:latin typeface="Helvetica"/>
              <a:ea typeface="Helvetica"/>
              <a:cs typeface="Helvetica"/>
              <a:sym typeface="Helvetica"/>
            </a:endParaRPr>
          </a:p>
          <a:p>
            <a:pPr algn="l" defTabSz="914400">
              <a:defRPr sz="2200">
                <a:solidFill>
                  <a:srgbClr val="FFFFFF"/>
                </a:solidFill>
                <a:latin typeface="Garamond"/>
                <a:ea typeface="Garamond"/>
                <a:cs typeface="Garamond"/>
                <a:sym typeface="Garamond"/>
              </a:defRPr>
            </a:pPr>
            <a:r>
              <a:rPr sz="1400">
                <a:solidFill>
                  <a:srgbClr val="000514"/>
                </a:solidFill>
                <a:latin typeface="Helvetica"/>
                <a:ea typeface="Helvetica"/>
                <a:cs typeface="Helvetica"/>
                <a:sym typeface="Helvetica"/>
              </a:rPr>
              <a:t>新現象を見逃す事がない。</a:t>
            </a:r>
            <a:r>
              <a:rPr sz="1400">
                <a:solidFill>
                  <a:srgbClr val="000514"/>
                </a:solidFill>
                <a:latin typeface="Comic Sans MS"/>
                <a:ea typeface="Comic Sans MS"/>
                <a:cs typeface="Comic Sans MS"/>
                <a:sym typeface="Comic Sans MS"/>
              </a:rPr>
              <a:t> </a:t>
            </a:r>
          </a:p>
        </p:txBody>
      </p:sp>
      <p:sp>
        <p:nvSpPr>
          <p:cNvPr id="1797" name="陽子は複合粒子 ⇒ 相互作用が複雑…"/>
          <p:cNvSpPr txBox="1"/>
          <p:nvPr/>
        </p:nvSpPr>
        <p:spPr>
          <a:xfrm>
            <a:off x="1010740" y="9136802"/>
            <a:ext cx="4109353" cy="60634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914400">
              <a:defRPr sz="2200">
                <a:solidFill>
                  <a:srgbClr val="FFFFFF"/>
                </a:solidFill>
                <a:latin typeface="Garamond"/>
                <a:ea typeface="Garamond"/>
                <a:cs typeface="Garamond"/>
                <a:sym typeface="Garamond"/>
              </a:defRPr>
            </a:pPr>
            <a:r>
              <a:rPr sz="1400">
                <a:solidFill>
                  <a:srgbClr val="000514"/>
                </a:solidFill>
                <a:latin typeface="Helvetica"/>
                <a:ea typeface="Helvetica"/>
                <a:cs typeface="Helvetica"/>
                <a:sym typeface="Helvetica"/>
              </a:rPr>
              <a:t>陽子は複合粒子　</a:t>
            </a:r>
            <a:r>
              <a:rPr sz="1400">
                <a:solidFill>
                  <a:srgbClr val="000514"/>
                </a:solidFill>
              </a:rPr>
              <a:t>⇒ </a:t>
            </a:r>
            <a:r>
              <a:rPr sz="1400">
                <a:solidFill>
                  <a:srgbClr val="000514"/>
                </a:solidFill>
                <a:latin typeface="Helvetica"/>
                <a:ea typeface="Helvetica"/>
                <a:cs typeface="Helvetica"/>
                <a:sym typeface="Helvetica"/>
              </a:rPr>
              <a:t>相互作用が複雑</a:t>
            </a:r>
            <a:endParaRPr sz="1400">
              <a:solidFill>
                <a:srgbClr val="000514"/>
              </a:solidFill>
            </a:endParaRPr>
          </a:p>
          <a:p>
            <a:pPr algn="l" defTabSz="914400">
              <a:defRPr sz="1400">
                <a:solidFill>
                  <a:srgbClr val="FFFFFF"/>
                </a:solidFill>
                <a:latin typeface="Garamond"/>
                <a:ea typeface="Garamond"/>
                <a:cs typeface="Garamond"/>
                <a:sym typeface="Garamond"/>
              </a:defRPr>
            </a:pPr>
            <a:r>
              <a:rPr>
                <a:solidFill>
                  <a:srgbClr val="000514"/>
                </a:solidFill>
                <a:latin typeface="Helvetica"/>
                <a:ea typeface="Helvetica"/>
                <a:cs typeface="Helvetica"/>
                <a:sym typeface="Helvetica"/>
              </a:rPr>
              <a:t>到達可能なエネルギーは高い</a:t>
            </a:r>
          </a:p>
        </p:txBody>
      </p:sp>
      <p:sp>
        <p:nvSpPr>
          <p:cNvPr id="1798" name="ILCのクリーンな環境"/>
          <p:cNvSpPr txBox="1"/>
          <p:nvPr/>
        </p:nvSpPr>
        <p:spPr>
          <a:xfrm>
            <a:off x="2632920" y="96153"/>
            <a:ext cx="7482079"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000">
                <a:solidFill>
                  <a:srgbClr val="2E467F"/>
                </a:solidFill>
                <a:latin typeface="ヒラギノ角ゴ Pro W6"/>
                <a:ea typeface="ヒラギノ角ゴ Pro W6"/>
                <a:cs typeface="ヒラギノ角ゴ Pro W6"/>
                <a:sym typeface="ヒラギノ角ゴ Pro W6"/>
              </a:defRPr>
            </a:lvl1pPr>
          </a:lstStyle>
          <a:p>
            <a:pPr/>
            <a:r>
              <a:t>ILCのクリーンな環境</a:t>
            </a:r>
          </a:p>
        </p:txBody>
      </p:sp>
      <p:sp>
        <p:nvSpPr>
          <p:cNvPr id="1799" name="線"/>
          <p:cNvSpPr/>
          <p:nvPr/>
        </p:nvSpPr>
        <p:spPr>
          <a:xfrm>
            <a:off x="3110831" y="3102600"/>
            <a:ext cx="960242" cy="647722"/>
          </a:xfrm>
          <a:prstGeom prst="line">
            <a:avLst/>
          </a:prstGeom>
          <a:ln w="38100">
            <a:solidFill>
              <a:srgbClr val="FF2600"/>
            </a:solidFill>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800" name="線"/>
          <p:cNvSpPr/>
          <p:nvPr/>
        </p:nvSpPr>
        <p:spPr>
          <a:xfrm flipV="1">
            <a:off x="3055965" y="1819367"/>
            <a:ext cx="647936" cy="1151987"/>
          </a:xfrm>
          <a:prstGeom prst="line">
            <a:avLst/>
          </a:prstGeom>
          <a:ln w="38100">
            <a:solidFill>
              <a:srgbClr val="FF2600"/>
            </a:solidFill>
          </a:ln>
        </p:spPr>
        <p:txBody>
          <a:bodyPr lIns="65023" tIns="65023" rIns="65023" bIns="65023"/>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801" name="e-"/>
          <p:cNvSpPr txBox="1"/>
          <p:nvPr/>
        </p:nvSpPr>
        <p:spPr>
          <a:xfrm>
            <a:off x="6967746" y="2082585"/>
            <a:ext cx="760872" cy="6386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p>
            <a:pPr defTabSz="914400">
              <a:defRPr sz="3400">
                <a:latin typeface="Verdana"/>
                <a:ea typeface="Verdana"/>
                <a:cs typeface="Verdana"/>
                <a:sym typeface="Verdana"/>
              </a:defRPr>
            </a:pPr>
            <a:r>
              <a:t>e</a:t>
            </a:r>
            <a:r>
              <a:rPr baseline="31999"/>
              <a:t>-</a:t>
            </a:r>
          </a:p>
        </p:txBody>
      </p:sp>
      <p:sp>
        <p:nvSpPr>
          <p:cNvPr id="1802" name="e+"/>
          <p:cNvSpPr txBox="1"/>
          <p:nvPr/>
        </p:nvSpPr>
        <p:spPr>
          <a:xfrm>
            <a:off x="11828076" y="2088935"/>
            <a:ext cx="760872" cy="638669"/>
          </a:xfrm>
          <a:prstGeom prst="rect">
            <a:avLst/>
          </a:prstGeom>
          <a:ln w="12700">
            <a:miter lim="400000"/>
          </a:ln>
          <a:extLst>
            <a:ext uri="{C572A759-6A51-4108-AA02-DFA0A04FC94B}">
              <ma14:wrappingTextBoxFlag xmlns:ma14="http://schemas.microsoft.com/office/mac/drawingml/2011/main" val="1"/>
            </a:ext>
          </a:extLst>
        </p:spPr>
        <p:txBody>
          <a:bodyPr lIns="58983" tIns="58983" rIns="58983" bIns="58983">
            <a:spAutoFit/>
          </a:bodyPr>
          <a:lstStyle/>
          <a:p>
            <a:pPr defTabSz="914400">
              <a:defRPr sz="3400">
                <a:latin typeface="Verdana"/>
                <a:ea typeface="Verdana"/>
                <a:cs typeface="Verdana"/>
                <a:sym typeface="Verdana"/>
              </a:defRPr>
            </a:pPr>
            <a:r>
              <a:t>e</a:t>
            </a:r>
            <a:r>
              <a:rPr baseline="31999"/>
              <a:t>+</a:t>
            </a:r>
          </a:p>
        </p:txBody>
      </p:sp>
      <p:sp>
        <p:nvSpPr>
          <p:cNvPr id="1803" name="QCD BG：大"/>
          <p:cNvSpPr txBox="1"/>
          <p:nvPr/>
        </p:nvSpPr>
        <p:spPr>
          <a:xfrm>
            <a:off x="4145700" y="5624523"/>
            <a:ext cx="1981506" cy="499160"/>
          </a:xfrm>
          <a:prstGeom prst="rect">
            <a:avLst/>
          </a:prstGeom>
          <a:solidFill>
            <a:srgbClr val="FFFFFF"/>
          </a:solidFill>
          <a:ln w="38100">
            <a:solidFill>
              <a:srgbClr val="0433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0433FF"/>
                </a:solidFill>
                <a:latin typeface="+mj-lt"/>
                <a:ea typeface="+mj-ea"/>
                <a:cs typeface="+mj-cs"/>
                <a:sym typeface="Helvetica Neue"/>
              </a:defRPr>
            </a:lvl1pPr>
          </a:lstStyle>
          <a:p>
            <a:pPr/>
            <a:r>
              <a:t>QCD BG：大</a:t>
            </a:r>
          </a:p>
        </p:txBody>
      </p:sp>
      <p:sp>
        <p:nvSpPr>
          <p:cNvPr id="1804" name="QCD BG：無し"/>
          <p:cNvSpPr txBox="1"/>
          <p:nvPr/>
        </p:nvSpPr>
        <p:spPr>
          <a:xfrm>
            <a:off x="10173426" y="5624523"/>
            <a:ext cx="2286306" cy="499160"/>
          </a:xfrm>
          <a:prstGeom prst="rect">
            <a:avLst/>
          </a:prstGeom>
          <a:solidFill>
            <a:srgbClr val="FFFFFF"/>
          </a:solidFill>
          <a:ln w="38100">
            <a:solidFill>
              <a:srgbClr val="FF26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mj-lt"/>
                <a:ea typeface="+mj-ea"/>
                <a:cs typeface="+mj-cs"/>
                <a:sym typeface="Helvetica Neue"/>
              </a:defRPr>
            </a:lvl1pPr>
          </a:lstStyle>
          <a:p>
            <a:pPr/>
            <a:r>
              <a:t>QCD BG：無し</a:t>
            </a:r>
          </a:p>
        </p:txBody>
      </p:sp>
      <p:sp>
        <p:nvSpPr>
          <p:cNvPr id="1805" name="偏極ビーム"/>
          <p:cNvSpPr txBox="1"/>
          <p:nvPr/>
        </p:nvSpPr>
        <p:spPr>
          <a:xfrm>
            <a:off x="8107585" y="5651852"/>
            <a:ext cx="1639825" cy="444501"/>
          </a:xfrm>
          <a:prstGeom prst="rect">
            <a:avLst/>
          </a:prstGeom>
          <a:solidFill>
            <a:srgbClr val="FFFFFF"/>
          </a:solidFill>
          <a:ln w="38100">
            <a:solidFill>
              <a:srgbClr val="FF26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solidFill>
                  <a:srgbClr val="FF2600"/>
                </a:solidFill>
                <a:latin typeface="+mj-lt"/>
                <a:ea typeface="+mj-ea"/>
                <a:cs typeface="+mj-cs"/>
                <a:sym typeface="Helvetica Neue"/>
              </a:defRPr>
            </a:lvl1pPr>
          </a:lstStyle>
          <a:p>
            <a:pPr/>
            <a:r>
              <a:t>偏極ビーム</a:t>
            </a:r>
          </a:p>
        </p:txBody>
      </p:sp>
      <p:sp>
        <p:nvSpPr>
          <p:cNvPr id="1806" name="明快に定義された…"/>
          <p:cNvSpPr txBox="1"/>
          <p:nvPr/>
        </p:nvSpPr>
        <p:spPr>
          <a:xfrm>
            <a:off x="10021179" y="3254186"/>
            <a:ext cx="2590801" cy="779781"/>
          </a:xfrm>
          <a:prstGeom prst="rect">
            <a:avLst/>
          </a:prstGeom>
          <a:solidFill>
            <a:srgbClr val="FFFFFF"/>
          </a:solidFill>
          <a:ln w="38100">
            <a:solidFill>
              <a:srgbClr val="FF26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60000"/>
              </a:lnSpc>
              <a:defRPr b="1" sz="2400">
                <a:solidFill>
                  <a:srgbClr val="FF2600"/>
                </a:solidFill>
                <a:latin typeface="+mj-lt"/>
                <a:ea typeface="+mj-ea"/>
                <a:cs typeface="+mj-cs"/>
                <a:sym typeface="Helvetica Neue"/>
              </a:defRPr>
            </a:pPr>
            <a:r>
              <a:t>明快に定義された</a:t>
            </a:r>
          </a:p>
          <a:p>
            <a:pPr>
              <a:lnSpc>
                <a:spcPct val="60000"/>
              </a:lnSpc>
              <a:defRPr b="1" sz="2400">
                <a:solidFill>
                  <a:srgbClr val="FF2600"/>
                </a:solidFill>
                <a:latin typeface="+mj-lt"/>
                <a:ea typeface="+mj-ea"/>
                <a:cs typeface="+mj-cs"/>
                <a:sym typeface="Helvetica Neue"/>
              </a:defRPr>
            </a:pPr>
            <a:r>
              <a:t>初期状態</a:t>
            </a:r>
          </a:p>
        </p:txBody>
      </p:sp>
      <p:sp>
        <p:nvSpPr>
          <p:cNvPr id="1807" name="スライド番号"/>
          <p:cNvSpPr txBox="1"/>
          <p:nvPr>
            <p:ph type="sldNum" sz="quarter" idx="2"/>
          </p:nvPr>
        </p:nvSpPr>
        <p:spPr>
          <a:xfrm>
            <a:off x="12177007" y="9376763"/>
            <a:ext cx="679310" cy="352002"/>
          </a:xfrm>
          <a:prstGeom prst="rect">
            <a:avLst/>
          </a:prstGeom>
          <a:extLst>
            <a:ext uri="{C572A759-6A51-4108-AA02-DFA0A04FC94B}">
              <ma14:wrappingTextBoxFlag xmlns:ma14="http://schemas.microsoft.com/office/mac/drawingml/2011/main" val="1"/>
            </a:ext>
          </a:extLst>
        </p:spPr>
        <p:txBody>
          <a:bodyPr wrap="square" lIns="65023" tIns="65023" rIns="65023" bIns="65023" anchor="b"/>
          <a:lstStyle>
            <a:lvl1pPr algn="r" defTabSz="914400">
              <a:defRPr sz="1600">
                <a:latin typeface="Arial"/>
                <a:ea typeface="Arial"/>
                <a:cs typeface="Arial"/>
                <a:sym typeface="Arial"/>
              </a:defRPr>
            </a:lvl1pPr>
          </a:lstStyle>
          <a:p>
            <a:pPr/>
            <a:fld id="{86CB4B4D-7CA3-9044-876B-883B54F8677D}" type="slidenum"/>
          </a:p>
        </p:txBody>
      </p:sp>
      <p:sp>
        <p:nvSpPr>
          <p:cNvPr id="1808" name="※: BG = Back Ground     (背景事象)"/>
          <p:cNvSpPr txBox="1"/>
          <p:nvPr/>
        </p:nvSpPr>
        <p:spPr>
          <a:xfrm>
            <a:off x="5422563" y="6399352"/>
            <a:ext cx="1707351" cy="4789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300">
                <a:solidFill>
                  <a:srgbClr val="FF2600"/>
                </a:solidFill>
                <a:latin typeface="+mj-lt"/>
                <a:ea typeface="+mj-ea"/>
                <a:cs typeface="+mj-cs"/>
                <a:sym typeface="Helvetica Neue"/>
              </a:defRPr>
            </a:pPr>
            <a:r>
              <a:rPr>
                <a:solidFill>
                  <a:srgbClr val="000000"/>
                </a:solidFill>
              </a:rPr>
              <a:t>※: </a:t>
            </a:r>
            <a:r>
              <a:t>BG</a:t>
            </a:r>
            <a:r>
              <a:t> </a:t>
            </a:r>
            <a:r>
              <a:rPr>
                <a:solidFill>
                  <a:srgbClr val="000000"/>
                </a:solidFill>
              </a:rPr>
              <a:t>= </a:t>
            </a:r>
            <a:r>
              <a:t>B</a:t>
            </a:r>
            <a:r>
              <a:rPr>
                <a:solidFill>
                  <a:srgbClr val="000000"/>
                </a:solidFill>
              </a:rPr>
              <a:t>ack </a:t>
            </a:r>
            <a:r>
              <a:t>G</a:t>
            </a:r>
            <a:r>
              <a:rPr>
                <a:solidFill>
                  <a:srgbClr val="000000"/>
                </a:solidFill>
              </a:rPr>
              <a:t>round</a:t>
            </a:r>
            <a:br>
              <a:rPr>
                <a:solidFill>
                  <a:srgbClr val="000000"/>
                </a:solidFill>
              </a:rPr>
            </a:br>
            <a:r>
              <a:rPr>
                <a:solidFill>
                  <a:srgbClr val="000000"/>
                </a:solidFill>
              </a:rPr>
              <a:t>　　　　(背景事象)</a:t>
            </a:r>
          </a:p>
        </p:txBody>
      </p:sp>
      <p:sp>
        <p:nvSpPr>
          <p:cNvPr id="1809" name="※: QCD = Quantum                   Chromo-                  Dynamics…"/>
          <p:cNvSpPr txBox="1"/>
          <p:nvPr/>
        </p:nvSpPr>
        <p:spPr>
          <a:xfrm>
            <a:off x="5422563" y="7033374"/>
            <a:ext cx="1802944" cy="11800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300">
                <a:solidFill>
                  <a:srgbClr val="FF2600"/>
                </a:solidFill>
                <a:latin typeface="+mj-lt"/>
                <a:ea typeface="+mj-ea"/>
                <a:cs typeface="+mj-cs"/>
                <a:sym typeface="Helvetica Neue"/>
              </a:defRPr>
            </a:pPr>
            <a:r>
              <a:rPr>
                <a:solidFill>
                  <a:srgbClr val="000000"/>
                </a:solidFill>
              </a:rPr>
              <a:t>※: </a:t>
            </a:r>
            <a:r>
              <a:t>QCD</a:t>
            </a:r>
            <a:r>
              <a:t> </a:t>
            </a:r>
            <a:r>
              <a:rPr>
                <a:solidFill>
                  <a:srgbClr val="000000"/>
                </a:solidFill>
              </a:rPr>
              <a:t>= </a:t>
            </a:r>
            <a:r>
              <a:t>Q</a:t>
            </a:r>
            <a:r>
              <a:rPr>
                <a:solidFill>
                  <a:srgbClr val="000000"/>
                </a:solidFill>
              </a:rPr>
              <a:t>u</a:t>
            </a:r>
            <a:r>
              <a:rPr>
                <a:solidFill>
                  <a:srgbClr val="000000"/>
                </a:solidFill>
              </a:rPr>
              <a:t>antum </a:t>
            </a:r>
            <a:br>
              <a:rPr>
                <a:solidFill>
                  <a:srgbClr val="000000"/>
                </a:solidFill>
              </a:rPr>
            </a:br>
            <a:r>
              <a:rPr>
                <a:solidFill>
                  <a:srgbClr val="000000"/>
                </a:solidFill>
              </a:rPr>
              <a:t>                 </a:t>
            </a:r>
            <a:r>
              <a:t>C</a:t>
            </a:r>
            <a:r>
              <a:rPr>
                <a:solidFill>
                  <a:srgbClr val="000000"/>
                </a:solidFill>
              </a:rPr>
              <a:t>hromo-</a:t>
            </a:r>
            <a:br>
              <a:rPr>
                <a:solidFill>
                  <a:srgbClr val="000000"/>
                </a:solidFill>
              </a:rPr>
            </a:br>
            <a:r>
              <a:rPr>
                <a:solidFill>
                  <a:srgbClr val="000000"/>
                </a:solidFill>
              </a:rPr>
              <a:t>                 </a:t>
            </a:r>
            <a:r>
              <a:t>D</a:t>
            </a:r>
            <a:r>
              <a:rPr>
                <a:solidFill>
                  <a:srgbClr val="000000"/>
                </a:solidFill>
              </a:rPr>
              <a:t>ynamics</a:t>
            </a:r>
            <a:endParaRPr>
              <a:solidFill>
                <a:srgbClr val="000000"/>
              </a:solidFill>
            </a:endParaRPr>
          </a:p>
          <a:p>
            <a:pPr algn="l">
              <a:spcBef>
                <a:spcPts val="400"/>
              </a:spcBef>
              <a:defRPr sz="1300">
                <a:solidFill>
                  <a:srgbClr val="FF2600"/>
                </a:solidFill>
                <a:latin typeface="+mj-lt"/>
                <a:ea typeface="+mj-ea"/>
                <a:cs typeface="+mj-cs"/>
                <a:sym typeface="Helvetica Neue"/>
              </a:defRPr>
            </a:pPr>
            <a:r>
              <a:rPr>
                <a:solidFill>
                  <a:srgbClr val="000000"/>
                </a:solidFill>
              </a:rPr>
              <a:t>(標準理論の中の強い力を表す部分)</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13" name="201202-ILC&amp;SiD.jpg" descr="201202-ILC&amp;SiD.jpg"/>
          <p:cNvPicPr>
            <a:picLocks noChangeAspect="1"/>
          </p:cNvPicPr>
          <p:nvPr/>
        </p:nvPicPr>
        <p:blipFill>
          <a:blip r:embed="rId3">
            <a:extLst/>
          </a:blip>
          <a:stretch>
            <a:fillRect/>
          </a:stretch>
        </p:blipFill>
        <p:spPr>
          <a:xfrm>
            <a:off x="2604771" y="3136973"/>
            <a:ext cx="8894849" cy="7789347"/>
          </a:xfrm>
          <a:prstGeom prst="rect">
            <a:avLst/>
          </a:prstGeom>
          <a:ln w="12700">
            <a:miter lim="400000"/>
          </a:ln>
        </p:spPr>
      </p:pic>
      <p:sp>
        <p:nvSpPr>
          <p:cNvPr id="1814" name="四角形"/>
          <p:cNvSpPr/>
          <p:nvPr/>
        </p:nvSpPr>
        <p:spPr>
          <a:xfrm>
            <a:off x="7365234" y="2152196"/>
            <a:ext cx="5898769" cy="2021967"/>
          </a:xfrm>
          <a:prstGeom prst="rect">
            <a:avLst/>
          </a:prstGeom>
          <a:solidFill>
            <a:srgbClr val="F5F5F5"/>
          </a:solidFill>
          <a:ln w="12700"/>
        </p:spPr>
        <p:txBody>
          <a:bodyPr lIns="50800" tIns="50800" rIns="50800" bIns="50800" anchor="ctr"/>
          <a:lstStyle/>
          <a:p>
            <a:pPr marL="40639" marR="40639" defTabSz="914400">
              <a:defRPr sz="4000">
                <a:uFill>
                  <a:solidFill>
                    <a:srgbClr val="000000"/>
                  </a:solidFill>
                </a:uFill>
                <a:latin typeface="+mn-lt"/>
                <a:ea typeface="+mn-ea"/>
                <a:cs typeface="+mn-cs"/>
                <a:sym typeface="ヒラギノ角ゴ Pro W3"/>
              </a:defRPr>
            </a:pPr>
          </a:p>
        </p:txBody>
      </p:sp>
      <p:sp>
        <p:nvSpPr>
          <p:cNvPr id="1815" name="ILD"/>
          <p:cNvSpPr txBox="1"/>
          <p:nvPr/>
        </p:nvSpPr>
        <p:spPr>
          <a:xfrm>
            <a:off x="10895990" y="4188089"/>
            <a:ext cx="911684"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b="1" i="1" sz="4000">
                <a:uFill>
                  <a:solidFill>
                    <a:srgbClr val="000000"/>
                  </a:solidFill>
                </a:uFill>
                <a:latin typeface="+mj-lt"/>
                <a:ea typeface="+mj-ea"/>
                <a:cs typeface="+mj-cs"/>
                <a:sym typeface="Helvetica Neue"/>
              </a:defRPr>
            </a:lvl1pPr>
          </a:lstStyle>
          <a:p>
            <a:pPr/>
            <a:r>
              <a:t>ILD</a:t>
            </a:r>
          </a:p>
        </p:txBody>
      </p:sp>
      <p:sp>
        <p:nvSpPr>
          <p:cNvPr id="1816" name="大きな半径 (中央飛跡検出器：TPC)…"/>
          <p:cNvSpPr txBox="1"/>
          <p:nvPr/>
        </p:nvSpPr>
        <p:spPr>
          <a:xfrm>
            <a:off x="7608539" y="2316103"/>
            <a:ext cx="5412158" cy="153828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71764" marR="40639" indent="-232077" algn="l" defTabSz="914400">
              <a:lnSpc>
                <a:spcPct val="90000"/>
              </a:lnSpc>
              <a:spcBef>
                <a:spcPts val="500"/>
              </a:spcBef>
              <a:buClr>
                <a:srgbClr val="FF2600"/>
              </a:buClr>
              <a:buSzPct val="100000"/>
              <a:buFont typeface="Arial"/>
              <a:buChar char="•"/>
              <a:defRPr sz="4000">
                <a:uFill>
                  <a:solidFill>
                    <a:srgbClr val="000000"/>
                  </a:solidFill>
                </a:uFill>
                <a:latin typeface="+mn-lt"/>
                <a:ea typeface="+mn-ea"/>
                <a:cs typeface="+mn-cs"/>
                <a:sym typeface="ヒラギノ角ゴ Pro W3"/>
              </a:defRPr>
            </a:pPr>
            <a:r>
              <a:rPr sz="2000">
                <a:solidFill>
                  <a:srgbClr val="FF2600"/>
                </a:solidFill>
                <a:uFill>
                  <a:solidFill>
                    <a:srgbClr val="FF2600"/>
                  </a:solidFill>
                </a:uFill>
                <a:latin typeface="Helvetica Neue Medium"/>
                <a:ea typeface="Helvetica Neue Medium"/>
                <a:cs typeface="Helvetica Neue Medium"/>
                <a:sym typeface="Helvetica Neue Medium"/>
              </a:rPr>
              <a:t>大きな半径 </a:t>
            </a:r>
            <a:r>
              <a:rPr sz="2000">
                <a:solidFill>
                  <a:srgbClr val="275D90"/>
                </a:solidFill>
                <a:uFill>
                  <a:solidFill>
                    <a:srgbClr val="275D90"/>
                  </a:solidFill>
                </a:uFill>
                <a:latin typeface="Helvetica Neue Medium"/>
                <a:ea typeface="Helvetica Neue Medium"/>
                <a:cs typeface="Helvetica Neue Medium"/>
                <a:sym typeface="Helvetica Neue Medium"/>
              </a:rPr>
              <a:t>(中央飛跡検出器：</a:t>
            </a:r>
            <a:r>
              <a:rPr b="1" i="1" sz="2000">
                <a:solidFill>
                  <a:srgbClr val="275D90"/>
                </a:solidFill>
                <a:uFill>
                  <a:solidFill>
                    <a:srgbClr val="275D90"/>
                  </a:solidFill>
                </a:uFill>
                <a:latin typeface="+mj-lt"/>
                <a:ea typeface="+mj-ea"/>
                <a:cs typeface="+mj-cs"/>
                <a:sym typeface="Helvetica Neue"/>
              </a:rPr>
              <a:t>TPC</a:t>
            </a:r>
            <a:r>
              <a:rPr b="1" sz="2000">
                <a:solidFill>
                  <a:srgbClr val="275D90"/>
                </a:solidFill>
                <a:uFill>
                  <a:solidFill>
                    <a:srgbClr val="275D90"/>
                  </a:solidFill>
                </a:uFill>
                <a:latin typeface="+mj-lt"/>
                <a:ea typeface="+mj-ea"/>
                <a:cs typeface="+mj-cs"/>
                <a:sym typeface="Helvetica Neue"/>
              </a:rPr>
              <a:t>)</a:t>
            </a:r>
            <a:r>
              <a:rPr b="1" i="1" sz="2000">
                <a:solidFill>
                  <a:srgbClr val="275D90"/>
                </a:solidFill>
                <a:uFill>
                  <a:solidFill>
                    <a:srgbClr val="275D90"/>
                  </a:solidFill>
                </a:uFill>
                <a:latin typeface="+mj-lt"/>
                <a:ea typeface="+mj-ea"/>
                <a:cs typeface="+mj-cs"/>
                <a:sym typeface="Helvetica Neue"/>
              </a:rPr>
              <a:t> </a:t>
            </a:r>
            <a:endParaRPr b="1" i="1" sz="2000">
              <a:solidFill>
                <a:srgbClr val="275D90"/>
              </a:solidFill>
              <a:uFill>
                <a:solidFill>
                  <a:srgbClr val="275D90"/>
                </a:solidFill>
              </a:uFill>
              <a:latin typeface="+mj-lt"/>
              <a:ea typeface="+mj-ea"/>
              <a:cs typeface="+mj-cs"/>
              <a:sym typeface="Helvetica Neue"/>
            </a:endParaRPr>
          </a:p>
          <a:p>
            <a:pPr marL="322216" marR="40639" indent="-282528" algn="l" defTabSz="914400">
              <a:lnSpc>
                <a:spcPct val="90000"/>
              </a:lnSpc>
              <a:spcBef>
                <a:spcPts val="500"/>
              </a:spcBef>
              <a:buClr>
                <a:srgbClr val="000000"/>
              </a:buClr>
              <a:buSzPct val="100000"/>
              <a:buFont typeface="Arial"/>
              <a:buChar char="–"/>
              <a:defRPr sz="3000">
                <a:uFill>
                  <a:solidFill>
                    <a:srgbClr val="000000"/>
                  </a:solidFill>
                </a:uFill>
                <a:latin typeface="Helvetica Neue Medium"/>
                <a:ea typeface="Helvetica Neue Medium"/>
                <a:cs typeface="Helvetica Neue Medium"/>
                <a:sym typeface="Helvetica Neue Medium"/>
              </a:defRPr>
            </a:pPr>
            <a:r>
              <a:rPr b="1" i="1" sz="2000">
                <a:solidFill>
                  <a:srgbClr val="275D90"/>
                </a:solidFill>
                <a:uFill>
                  <a:solidFill>
                    <a:srgbClr val="275D90"/>
                  </a:solidFill>
                </a:uFill>
                <a:latin typeface="+mj-lt"/>
                <a:ea typeface="+mj-ea"/>
                <a:cs typeface="+mj-cs"/>
                <a:sym typeface="Helvetica Neue"/>
              </a:rPr>
              <a:t>LOI 署名者</a:t>
            </a:r>
            <a:r>
              <a:rPr b="1" sz="2000">
                <a:solidFill>
                  <a:srgbClr val="275D90"/>
                </a:solidFill>
                <a:uFill>
                  <a:solidFill>
                    <a:srgbClr val="275D90"/>
                  </a:solidFill>
                </a:uFill>
                <a:latin typeface="+mj-lt"/>
                <a:ea typeface="+mj-ea"/>
                <a:cs typeface="+mj-cs"/>
                <a:sym typeface="Helvetica Neue"/>
              </a:rPr>
              <a:t>:</a:t>
            </a:r>
            <a:r>
              <a:rPr b="1" i="1" sz="2000">
                <a:solidFill>
                  <a:srgbClr val="275D90"/>
                </a:solidFill>
                <a:uFill>
                  <a:solidFill>
                    <a:srgbClr val="275D90"/>
                  </a:solidFill>
                </a:uFill>
                <a:latin typeface="+mj-lt"/>
                <a:ea typeface="+mj-ea"/>
                <a:cs typeface="+mj-cs"/>
                <a:sym typeface="Helvetica Neue"/>
              </a:rPr>
              <a:t> </a:t>
            </a:r>
            <a:r>
              <a:t>32ヶ国, 151機関, </a:t>
            </a:r>
            <a:br/>
            <a:r>
              <a:t>~700人</a:t>
            </a:r>
          </a:p>
        </p:txBody>
      </p:sp>
      <p:sp>
        <p:nvSpPr>
          <p:cNvPr id="1817" name="四角形"/>
          <p:cNvSpPr/>
          <p:nvPr/>
        </p:nvSpPr>
        <p:spPr>
          <a:xfrm>
            <a:off x="-88452" y="7708255"/>
            <a:ext cx="5091909" cy="1847376"/>
          </a:xfrm>
          <a:prstGeom prst="rect">
            <a:avLst/>
          </a:prstGeom>
          <a:solidFill>
            <a:srgbClr val="F5F5F5"/>
          </a:solidFill>
          <a:ln w="12700"/>
        </p:spPr>
        <p:txBody>
          <a:bodyPr lIns="50800" tIns="50800" rIns="50800" bIns="50800" anchor="ctr"/>
          <a:lstStyle/>
          <a:p>
            <a:pPr marL="40639" marR="40639" defTabSz="914400">
              <a:defRPr sz="4000">
                <a:uFill>
                  <a:solidFill>
                    <a:srgbClr val="000000"/>
                  </a:solidFill>
                </a:uFill>
                <a:latin typeface="+mn-lt"/>
                <a:ea typeface="+mn-ea"/>
                <a:cs typeface="+mn-cs"/>
                <a:sym typeface="ヒラギノ角ゴ Pro W3"/>
              </a:defRPr>
            </a:pPr>
          </a:p>
        </p:txBody>
      </p:sp>
      <p:sp>
        <p:nvSpPr>
          <p:cNvPr id="1818" name="高磁場 (中央飛跡検出器：Si strip)…"/>
          <p:cNvSpPr txBox="1"/>
          <p:nvPr/>
        </p:nvSpPr>
        <p:spPr>
          <a:xfrm>
            <a:off x="56005" y="7802729"/>
            <a:ext cx="4802996" cy="15382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71764" marR="40639" indent="-232077" algn="l" defTabSz="914400">
              <a:lnSpc>
                <a:spcPct val="90000"/>
              </a:lnSpc>
              <a:spcBef>
                <a:spcPts val="500"/>
              </a:spcBef>
              <a:buClr>
                <a:srgbClr val="FF2600"/>
              </a:buClr>
              <a:buSzPct val="100000"/>
              <a:buFont typeface="Arial"/>
              <a:buChar char="•"/>
              <a:defRPr sz="4000">
                <a:uFill>
                  <a:solidFill>
                    <a:srgbClr val="000000"/>
                  </a:solidFill>
                </a:uFill>
                <a:latin typeface="+mn-lt"/>
                <a:ea typeface="+mn-ea"/>
                <a:cs typeface="+mn-cs"/>
                <a:sym typeface="ヒラギノ角ゴ Pro W3"/>
              </a:defRPr>
            </a:pPr>
            <a:r>
              <a:rPr sz="2000">
                <a:solidFill>
                  <a:srgbClr val="FF2600"/>
                </a:solidFill>
                <a:uFill>
                  <a:solidFill>
                    <a:srgbClr val="FF2600"/>
                  </a:solidFill>
                </a:uFill>
                <a:latin typeface="Helvetica Neue Medium"/>
                <a:ea typeface="Helvetica Neue Medium"/>
                <a:cs typeface="Helvetica Neue Medium"/>
                <a:sym typeface="Helvetica Neue Medium"/>
              </a:rPr>
              <a:t>高磁場 </a:t>
            </a:r>
            <a:r>
              <a:rPr sz="2000">
                <a:solidFill>
                  <a:srgbClr val="275D90"/>
                </a:solidFill>
                <a:uFill>
                  <a:solidFill>
                    <a:srgbClr val="275D90"/>
                  </a:solidFill>
                </a:uFill>
                <a:latin typeface="Helvetica Neue Medium"/>
                <a:ea typeface="Helvetica Neue Medium"/>
                <a:cs typeface="Helvetica Neue Medium"/>
                <a:sym typeface="Helvetica Neue Medium"/>
              </a:rPr>
              <a:t>(中央飛跡検出器：</a:t>
            </a:r>
            <a:r>
              <a:rPr b="1" i="1" sz="2000">
                <a:solidFill>
                  <a:srgbClr val="275D90"/>
                </a:solidFill>
                <a:uFill>
                  <a:solidFill>
                    <a:srgbClr val="275D90"/>
                  </a:solidFill>
                </a:uFill>
                <a:latin typeface="+mj-lt"/>
                <a:ea typeface="+mj-ea"/>
                <a:cs typeface="+mj-cs"/>
                <a:sym typeface="Helvetica Neue"/>
              </a:rPr>
              <a:t>Si strip</a:t>
            </a:r>
            <a:r>
              <a:rPr b="1" sz="2000">
                <a:solidFill>
                  <a:srgbClr val="275D90"/>
                </a:solidFill>
                <a:uFill>
                  <a:solidFill>
                    <a:srgbClr val="275D90"/>
                  </a:solidFill>
                </a:uFill>
                <a:latin typeface="+mj-lt"/>
                <a:ea typeface="+mj-ea"/>
                <a:cs typeface="+mj-cs"/>
                <a:sym typeface="Helvetica Neue"/>
              </a:rPr>
              <a:t>)</a:t>
            </a:r>
            <a:endParaRPr sz="2000">
              <a:solidFill>
                <a:srgbClr val="275D90"/>
              </a:solidFill>
              <a:uFill>
                <a:solidFill>
                  <a:srgbClr val="275D90"/>
                </a:solidFill>
              </a:uFill>
              <a:latin typeface="Helvetica Neue Medium"/>
              <a:ea typeface="Helvetica Neue Medium"/>
              <a:cs typeface="Helvetica Neue Medium"/>
              <a:sym typeface="Helvetica Neue Medium"/>
            </a:endParaRPr>
          </a:p>
          <a:p>
            <a:pPr marL="322216" marR="40639" indent="-282528" algn="l" defTabSz="914400">
              <a:lnSpc>
                <a:spcPct val="90000"/>
              </a:lnSpc>
              <a:spcBef>
                <a:spcPts val="500"/>
              </a:spcBef>
              <a:buClr>
                <a:srgbClr val="000000"/>
              </a:buClr>
              <a:buSzPct val="100000"/>
              <a:buFont typeface="Arial"/>
              <a:buChar char="–"/>
              <a:defRPr sz="3000">
                <a:uFill>
                  <a:solidFill>
                    <a:srgbClr val="000000"/>
                  </a:solidFill>
                </a:uFill>
                <a:latin typeface="Helvetica Neue Medium"/>
                <a:ea typeface="Helvetica Neue Medium"/>
                <a:cs typeface="Helvetica Neue Medium"/>
                <a:sym typeface="Helvetica Neue Medium"/>
              </a:defRPr>
            </a:pPr>
            <a:r>
              <a:rPr b="1" i="1" sz="2000">
                <a:solidFill>
                  <a:srgbClr val="275D90"/>
                </a:solidFill>
                <a:uFill>
                  <a:solidFill>
                    <a:srgbClr val="275D90"/>
                  </a:solidFill>
                </a:uFill>
                <a:latin typeface="+mj-lt"/>
                <a:ea typeface="+mj-ea"/>
                <a:cs typeface="+mj-cs"/>
                <a:sym typeface="Helvetica Neue"/>
              </a:rPr>
              <a:t>LOI 署名者</a:t>
            </a:r>
            <a:r>
              <a:rPr b="1" sz="2000">
                <a:solidFill>
                  <a:srgbClr val="275D90"/>
                </a:solidFill>
                <a:uFill>
                  <a:solidFill>
                    <a:srgbClr val="275D90"/>
                  </a:solidFill>
                </a:uFill>
                <a:latin typeface="+mj-lt"/>
                <a:ea typeface="+mj-ea"/>
                <a:cs typeface="+mj-cs"/>
                <a:sym typeface="Helvetica Neue"/>
              </a:rPr>
              <a:t>:</a:t>
            </a:r>
            <a:r>
              <a:rPr b="1" i="1" sz="2000">
                <a:solidFill>
                  <a:srgbClr val="275D90"/>
                </a:solidFill>
                <a:uFill>
                  <a:solidFill>
                    <a:srgbClr val="275D90"/>
                  </a:solidFill>
                </a:uFill>
                <a:latin typeface="+mj-lt"/>
                <a:ea typeface="+mj-ea"/>
                <a:cs typeface="+mj-cs"/>
                <a:sym typeface="Helvetica Neue"/>
              </a:rPr>
              <a:t> </a:t>
            </a:r>
            <a:r>
              <a:t>18ヶ国, 77機関, ~240人</a:t>
            </a:r>
          </a:p>
        </p:txBody>
      </p:sp>
      <p:sp>
        <p:nvSpPr>
          <p:cNvPr id="1819" name="SiD"/>
          <p:cNvSpPr txBox="1"/>
          <p:nvPr/>
        </p:nvSpPr>
        <p:spPr>
          <a:xfrm>
            <a:off x="601064" y="7123390"/>
            <a:ext cx="931421" cy="635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39687" marR="40639" defTabSz="914400">
              <a:buClr>
                <a:srgbClr val="000000"/>
              </a:buClr>
              <a:buFont typeface="Helvetica Neue"/>
              <a:defRPr b="1" i="1" sz="4000">
                <a:uFill>
                  <a:solidFill>
                    <a:srgbClr val="000000"/>
                  </a:solidFill>
                </a:uFill>
                <a:latin typeface="+mj-lt"/>
                <a:ea typeface="+mj-ea"/>
                <a:cs typeface="+mj-cs"/>
                <a:sym typeface="Helvetica Neue"/>
              </a:defRPr>
            </a:lvl1pPr>
          </a:lstStyle>
          <a:p>
            <a:pPr/>
            <a:r>
              <a:t>SiD</a:t>
            </a:r>
          </a:p>
        </p:txBody>
      </p:sp>
      <p:sp>
        <p:nvSpPr>
          <p:cNvPr id="1820" name="技術設計報告書 (TDR) に記載されている２つの測定器提案（国際的に設計開発が進行中）"/>
          <p:cNvSpPr txBox="1"/>
          <p:nvPr/>
        </p:nvSpPr>
        <p:spPr>
          <a:xfrm>
            <a:off x="825541" y="1066800"/>
            <a:ext cx="11353718"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defRPr b="1" sz="2200">
                <a:solidFill>
                  <a:srgbClr val="2E467F"/>
                </a:solidFill>
                <a:uFill>
                  <a:solidFill>
                    <a:srgbClr val="FF2600"/>
                  </a:solidFill>
                </a:uFill>
                <a:latin typeface="+mj-lt"/>
                <a:ea typeface="+mj-ea"/>
                <a:cs typeface="+mj-cs"/>
                <a:sym typeface="Helvetica Neue"/>
              </a:defRPr>
            </a:lvl1pPr>
          </a:lstStyle>
          <a:p>
            <a:pPr/>
            <a:r>
              <a:t>技術設計報告書 (TDR) に記載されている２つの測定器提案（国際的に設計開発が進行中）</a:t>
            </a:r>
          </a:p>
        </p:txBody>
      </p:sp>
      <p:sp>
        <p:nvSpPr>
          <p:cNvPr id="1821" name="高性能測定器"/>
          <p:cNvSpPr txBox="1"/>
          <p:nvPr/>
        </p:nvSpPr>
        <p:spPr>
          <a:xfrm>
            <a:off x="4083050" y="175679"/>
            <a:ext cx="4838700"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200">
                <a:solidFill>
                  <a:srgbClr val="2E467F"/>
                </a:solidFill>
                <a:latin typeface="ヒラギノ角ゴ Pro W6"/>
                <a:ea typeface="ヒラギノ角ゴ Pro W6"/>
                <a:cs typeface="ヒラギノ角ゴ Pro W6"/>
                <a:sym typeface="ヒラギノ角ゴ Pro W6"/>
              </a:defRPr>
            </a:lvl1pPr>
          </a:lstStyle>
          <a:p>
            <a:pPr/>
            <a:r>
              <a:t>高性能測定器</a:t>
            </a:r>
          </a:p>
        </p:txBody>
      </p:sp>
      <p:sp>
        <p:nvSpPr>
          <p:cNvPr id="1822" name="ILC 測定器の性能は、LHC と比較して運動量分解能で~10倍、細密度で100~1000倍程度。…"/>
          <p:cNvSpPr/>
          <p:nvPr/>
        </p:nvSpPr>
        <p:spPr>
          <a:xfrm>
            <a:off x="376316" y="2186719"/>
            <a:ext cx="6271198" cy="1809750"/>
          </a:xfrm>
          <a:prstGeom prst="rect">
            <a:avLst/>
          </a:prstGeom>
          <a:solidFill>
            <a:srgbClr val="FFFFFF"/>
          </a:solidFill>
          <a:ln w="25400">
            <a:solidFill>
              <a:schemeClr val="accent1"/>
            </a:solidFill>
            <a:bevel/>
          </a:ln>
          <a:extLst>
            <a:ext uri="{C572A759-6A51-4108-AA02-DFA0A04FC94B}">
              <ma14:wrappingTextBoxFlag xmlns:ma14="http://schemas.microsoft.com/office/mac/drawingml/2011/main" val="1"/>
            </a:ext>
          </a:extLst>
        </p:spPr>
        <p:txBody>
          <a:bodyPr lIns="50800" tIns="50800" rIns="50800" bIns="50800">
            <a:spAutoFit/>
          </a:bodyPr>
          <a:lstStyle/>
          <a:p>
            <a:pPr marL="342900" indent="-342900" algn="l">
              <a:spcBef>
                <a:spcPts val="1500"/>
              </a:spcBef>
              <a:buSzPct val="200000"/>
              <a:buChar char="•"/>
              <a:defRPr sz="2100">
                <a:latin typeface="+mn-lt"/>
                <a:ea typeface="+mn-ea"/>
                <a:cs typeface="+mn-cs"/>
                <a:sym typeface="ヒラギノ角ゴ Pro W3"/>
              </a:defRPr>
            </a:pPr>
            <a:r>
              <a:t>ILC 測定器の性能は、LHC と比較して</a:t>
            </a:r>
            <a:r>
              <a:rPr>
                <a:latin typeface="ヒラギノ角ゴ Pro W6"/>
                <a:ea typeface="ヒラギノ角ゴ Pro W6"/>
                <a:cs typeface="ヒラギノ角ゴ Pro W6"/>
                <a:sym typeface="ヒラギノ角ゴ Pro W6"/>
              </a:rPr>
              <a:t>運動量分解能で~10倍</a:t>
            </a:r>
            <a:r>
              <a:t>、</a:t>
            </a:r>
            <a:r>
              <a:rPr>
                <a:latin typeface="ヒラギノ角ゴ Pro W6"/>
                <a:ea typeface="ヒラギノ角ゴ Pro W6"/>
                <a:cs typeface="ヒラギノ角ゴ Pro W6"/>
                <a:sym typeface="ヒラギノ角ゴ Pro W6"/>
              </a:rPr>
              <a:t>細密度で100~1000倍程度</a:t>
            </a:r>
            <a:r>
              <a:t>。</a:t>
            </a:r>
          </a:p>
          <a:p>
            <a:pPr marL="342900" indent="-342900" algn="l">
              <a:spcBef>
                <a:spcPts val="1500"/>
              </a:spcBef>
              <a:buSzPct val="200000"/>
              <a:buChar char="•"/>
              <a:defRPr sz="2100">
                <a:latin typeface="+mn-lt"/>
                <a:ea typeface="+mn-ea"/>
                <a:cs typeface="+mn-cs"/>
                <a:sym typeface="ヒラギノ角ゴ Pro W3"/>
              </a:defRPr>
            </a:pPr>
            <a:r>
              <a:t>これは</a:t>
            </a:r>
            <a:r>
              <a:rPr>
                <a:latin typeface="ヒラギノ角ゴ Pro W6"/>
                <a:ea typeface="ヒラギノ角ゴ Pro W6"/>
                <a:cs typeface="ヒラギノ角ゴ Pro W6"/>
                <a:sym typeface="ヒラギノ角ゴ Pro W6"/>
              </a:rPr>
              <a:t>ILCのクリーンな環境があって初めて可能</a:t>
            </a:r>
            <a:r>
              <a:t>。同じことは LHC 環境では不可能。</a:t>
            </a:r>
          </a:p>
        </p:txBody>
      </p:sp>
      <p:sp>
        <p:nvSpPr>
          <p:cNvPr id="1823" name="スライド番号"/>
          <p:cNvSpPr txBox="1"/>
          <p:nvPr>
            <p:ph type="sldNum" sz="quarter" idx="4294967295"/>
          </p:nvPr>
        </p:nvSpPr>
        <p:spPr>
          <a:xfrm>
            <a:off x="12430492" y="9309898"/>
            <a:ext cx="414681" cy="330201"/>
          </a:xfrm>
          <a:prstGeom prst="rect">
            <a:avLst/>
          </a:prstGeom>
          <a:extLst>
            <a:ext uri="{C572A759-6A51-4108-AA02-DFA0A04FC94B}">
              <ma14:wrappingTextBoxFlag xmlns:ma14="http://schemas.microsoft.com/office/mac/drawingml/2011/main" val="1"/>
            </a:ext>
          </a:extLst>
        </p:spPr>
        <p:txBody>
          <a:bodyPr/>
          <a:lstStyle>
            <a:lvl1pPr>
              <a:defRPr sz="1600">
                <a:latin typeface="+mn-lt"/>
                <a:ea typeface="+mn-ea"/>
                <a:cs typeface="+mn-cs"/>
                <a:sym typeface="ヒラギノ角ゴ Pro W3"/>
              </a:defRPr>
            </a:lvl1p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7" name="ヒッグス工場…"/>
          <p:cNvSpPr txBox="1"/>
          <p:nvPr>
            <p:ph type="title"/>
          </p:nvPr>
        </p:nvSpPr>
        <p:spPr>
          <a:xfrm>
            <a:off x="1270000" y="1594024"/>
            <a:ext cx="10464801" cy="6565552"/>
          </a:xfrm>
          <a:prstGeom prst="rect">
            <a:avLst/>
          </a:prstGeom>
        </p:spPr>
        <p:txBody>
          <a:bodyPr/>
          <a:lstStyle/>
          <a:p>
            <a:pPr defTabSz="830861">
              <a:defRPr sz="8800">
                <a:latin typeface="Helvetica"/>
                <a:ea typeface="Helvetica"/>
                <a:cs typeface="Helvetica"/>
                <a:sym typeface="Helvetica"/>
              </a:defRPr>
            </a:pPr>
            <a:r>
              <a:t>ILCの物理は</a:t>
            </a:r>
          </a:p>
          <a:p>
            <a:pPr defTabSz="830861">
              <a:defRPr sz="8800">
                <a:latin typeface="Helvetica"/>
                <a:ea typeface="Helvetica"/>
                <a:cs typeface="Helvetica"/>
                <a:sym typeface="Helvetica"/>
              </a:defRPr>
            </a:pPr>
            <a:r>
              <a:t>ヒッグス</a:t>
            </a:r>
            <a:br/>
            <a:r>
              <a:t>だけじゃない！</a:t>
            </a:r>
          </a:p>
        </p:txBody>
      </p:sp>
      <p:sp>
        <p:nvSpPr>
          <p:cNvPr id="1828" name="スライド番号"/>
          <p:cNvSpPr txBox="1"/>
          <p:nvPr>
            <p:ph type="sldNum" sz="quarter" idx="4294967295"/>
          </p:nvPr>
        </p:nvSpPr>
        <p:spPr>
          <a:xfrm>
            <a:off x="12513665" y="9258300"/>
            <a:ext cx="283770" cy="275133"/>
          </a:xfrm>
          <a:prstGeom prst="rect">
            <a:avLst/>
          </a:prstGeom>
          <a:extLst>
            <a:ext uri="{C572A759-6A51-4108-AA02-DFA0A04FC94B}">
              <ma14:wrappingTextBoxFlag xmlns:ma14="http://schemas.microsoft.com/office/mac/drawingml/2011/main" val="1"/>
            </a:ext>
          </a:extLst>
        </p:spPr>
        <p:txBody>
          <a:bodyPr/>
          <a:lstStyle>
            <a:lvl1pPr defTabSz="830861">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32" name="新粒子直接探索"/>
          <p:cNvSpPr txBox="1"/>
          <p:nvPr>
            <p:ph type="title"/>
          </p:nvPr>
        </p:nvSpPr>
        <p:spPr>
          <a:xfrm>
            <a:off x="1270000" y="1328743"/>
            <a:ext cx="10464800" cy="2100652"/>
          </a:xfrm>
          <a:prstGeom prst="rect">
            <a:avLst/>
          </a:prstGeom>
        </p:spPr>
        <p:txBody>
          <a:bodyPr/>
          <a:lstStyle/>
          <a:p>
            <a:pPr algn="l" defTabSz="614837">
              <a:defRPr i="1" sz="5254">
                <a:solidFill>
                  <a:srgbClr val="2E467F"/>
                </a:solidFill>
              </a:defRPr>
            </a:pPr>
            <a:r>
              <a:t>250 GeV ILCでの</a:t>
            </a:r>
          </a:p>
          <a:p>
            <a:pPr defTabSz="614837">
              <a:defRPr i="1" sz="6808">
                <a:solidFill>
                  <a:srgbClr val="2E467F"/>
                </a:solidFill>
              </a:defRPr>
            </a:pPr>
            <a:r>
              <a:t>新粒子発見の可能性</a:t>
            </a:r>
          </a:p>
        </p:txBody>
      </p:sp>
      <p:sp>
        <p:nvSpPr>
          <p:cNvPr id="1833" name="スライド番号"/>
          <p:cNvSpPr txBox="1"/>
          <p:nvPr>
            <p:ph type="sldNum" sz="quarter" idx="4294967295"/>
          </p:nvPr>
        </p:nvSpPr>
        <p:spPr>
          <a:xfrm>
            <a:off x="12544082" y="9258300"/>
            <a:ext cx="222936" cy="299822"/>
          </a:xfrm>
          <a:prstGeom prst="rect">
            <a:avLst/>
          </a:prstGeom>
          <a:extLst>
            <a:ext uri="{C572A759-6A51-4108-AA02-DFA0A04FC94B}">
              <ma14:wrappingTextBoxFlag xmlns:ma14="http://schemas.microsoft.com/office/mac/drawingml/2011/main" val="1"/>
            </a:ext>
          </a:extLst>
        </p:spPr>
        <p:txBody>
          <a:bodyPr/>
          <a:lstStyle>
            <a:lvl1pPr defTabSz="830861">
              <a:defRPr sz="1400">
                <a:latin typeface="+mj-lt"/>
                <a:ea typeface="+mj-ea"/>
                <a:cs typeface="+mj-cs"/>
                <a:sym typeface="Helvetica Neue"/>
              </a:defRPr>
            </a:lvl1pPr>
          </a:lstStyle>
          <a:p>
            <a:pPr/>
            <a:fld id="{86CB4B4D-7CA3-9044-876B-883B54F8677D}" type="slidenum"/>
          </a:p>
        </p:txBody>
      </p:sp>
      <p:sp>
        <p:nvSpPr>
          <p:cNvPr id="1834" name="LEP2 に比べて 103 高いルミノシティ…"/>
          <p:cNvSpPr txBox="1"/>
          <p:nvPr/>
        </p:nvSpPr>
        <p:spPr>
          <a:xfrm>
            <a:off x="1376844" y="3981453"/>
            <a:ext cx="10251112" cy="3852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913694" indent="-469193" algn="l" defTabSz="830861">
              <a:spcBef>
                <a:spcPts val="500"/>
              </a:spcBef>
              <a:buSzPct val="75000"/>
              <a:buChar char="•"/>
              <a:defRPr sz="3000">
                <a:latin typeface="+mj-lt"/>
                <a:ea typeface="+mj-ea"/>
                <a:cs typeface="+mj-cs"/>
                <a:sym typeface="Helvetica Neue"/>
              </a:defRPr>
            </a:pPr>
            <a:r>
              <a:t>過去の最高エネルギー電子陽電子コライダー（CERN の LEP2）に比べて 10</a:t>
            </a:r>
            <a:r>
              <a:rPr baseline="31999"/>
              <a:t>3</a:t>
            </a:r>
            <a:r>
              <a:t> 倍高いルミノシティ</a:t>
            </a:r>
            <a:endParaRPr b="1"/>
          </a:p>
          <a:p>
            <a:pPr lvl="1" marL="913694" indent="-469193" algn="l" defTabSz="830861">
              <a:spcBef>
                <a:spcPts val="500"/>
              </a:spcBef>
              <a:buSzPct val="75000"/>
              <a:buChar char="•"/>
              <a:defRPr sz="3000">
                <a:latin typeface="+mj-lt"/>
                <a:ea typeface="+mj-ea"/>
                <a:cs typeface="+mj-cs"/>
                <a:sym typeface="Helvetica Neue"/>
              </a:defRPr>
            </a:pPr>
            <a:r>
              <a:t>ビーム偏極</a:t>
            </a:r>
            <a:endParaRPr b="1"/>
          </a:p>
          <a:p>
            <a:pPr lvl="1" marL="913694" indent="-469193" algn="l" defTabSz="830861">
              <a:spcBef>
                <a:spcPts val="500"/>
              </a:spcBef>
              <a:buSzPct val="75000"/>
              <a:buChar char="•"/>
              <a:defRPr sz="3000">
                <a:latin typeface="+mj-lt"/>
                <a:ea typeface="+mj-ea"/>
                <a:cs typeface="+mj-cs"/>
                <a:sym typeface="Helvetica Neue"/>
              </a:defRPr>
            </a:pPr>
            <a:r>
              <a:t>より高性能な測定器</a:t>
            </a:r>
          </a:p>
          <a:p>
            <a:pPr lvl="1" marL="913694" indent="-469193" algn="l" defTabSz="830861">
              <a:spcBef>
                <a:spcPts val="500"/>
              </a:spcBef>
              <a:buSzPct val="75000"/>
              <a:buChar char="•"/>
              <a:defRPr sz="3000">
                <a:latin typeface="+mj-lt"/>
                <a:ea typeface="+mj-ea"/>
                <a:cs typeface="+mj-cs"/>
                <a:sym typeface="Helvetica Neue"/>
              </a:defRPr>
            </a:pPr>
            <a:r>
              <a:t>トリガー無し事象収集</a:t>
            </a:r>
            <a:endParaRPr b="1"/>
          </a:p>
          <a:p>
            <a:pPr lvl="1" algn="l" defTabSz="830861">
              <a:spcBef>
                <a:spcPts val="1500"/>
              </a:spcBef>
              <a:defRPr sz="3000">
                <a:latin typeface="+mj-lt"/>
                <a:ea typeface="+mj-ea"/>
                <a:cs typeface="+mj-cs"/>
                <a:sym typeface="Helvetica Neue"/>
              </a:defRPr>
            </a:pPr>
            <a:r>
              <a:t>により、</a:t>
            </a:r>
            <a:r>
              <a:rPr b="1">
                <a:solidFill>
                  <a:schemeClr val="accent5"/>
                </a:solidFill>
              </a:rPr>
              <a:t>微弱な信号に対する感度が大きく向上</a:t>
            </a:r>
            <a:r>
              <a:t>する。</a:t>
            </a:r>
          </a:p>
        </p:txBody>
      </p:sp>
      <p:sp>
        <p:nvSpPr>
          <p:cNvPr id="1835" name="ルミノシティー ＝ ビーム強度の単位…"/>
          <p:cNvSpPr txBox="1"/>
          <p:nvPr/>
        </p:nvSpPr>
        <p:spPr>
          <a:xfrm>
            <a:off x="8034598" y="8385677"/>
            <a:ext cx="4542275" cy="6959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00526" indent="-200526">
              <a:lnSpc>
                <a:spcPct val="70000"/>
              </a:lnSpc>
              <a:buSzPct val="100000"/>
              <a:buChar char="※"/>
              <a:defRPr sz="2000"/>
            </a:pPr>
            <a:r>
              <a:t> ルミノシティー ＝ ビーム強度の単位</a:t>
            </a:r>
          </a:p>
          <a:p>
            <a:pPr>
              <a:lnSpc>
                <a:spcPct val="70000"/>
              </a:lnSpc>
              <a:defRPr sz="1700"/>
            </a:pPr>
            <a:r>
              <a:t>反応頻度＝ルミノシティ × 反応断面積</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9" name="宇宙はダーク！"/>
          <p:cNvSpPr txBox="1"/>
          <p:nvPr>
            <p:ph type="title"/>
          </p:nvPr>
        </p:nvSpPr>
        <p:spPr>
          <a:xfrm>
            <a:off x="1463040" y="589137"/>
            <a:ext cx="10078720" cy="2422344"/>
          </a:xfrm>
          <a:prstGeom prst="rect">
            <a:avLst/>
          </a:prstGeom>
          <a:effectLst>
            <a:outerShdw sx="100000" sy="100000" kx="0" ky="0" algn="b" rotWithShape="0" blurRad="63500" dist="38100" dir="2700000">
              <a:srgbClr val="000000">
                <a:alpha val="42999"/>
              </a:srgbClr>
            </a:outerShdw>
          </a:effectLst>
        </p:spPr>
        <p:txBody>
          <a:bodyPr/>
          <a:lstStyle>
            <a:lvl1pPr>
              <a:defRPr>
                <a:solidFill>
                  <a:srgbClr val="FFFB00"/>
                </a:solidFill>
                <a:latin typeface="+mn-lt"/>
                <a:ea typeface="+mn-ea"/>
                <a:cs typeface="+mn-cs"/>
                <a:sym typeface="ヒラギノ角ゴ Pro W3"/>
              </a:defRPr>
            </a:lvl1pPr>
          </a:lstStyle>
          <a:p>
            <a:pPr/>
            <a:r>
              <a:t>宇宙はダーク！</a:t>
            </a:r>
          </a:p>
        </p:txBody>
      </p:sp>
      <p:pic>
        <p:nvPicPr>
          <p:cNvPr id="1840" name="droppedImage.pdf" descr="droppedImage.pdf"/>
          <p:cNvPicPr>
            <a:picLocks noChangeAspect="1"/>
          </p:cNvPicPr>
          <p:nvPr/>
        </p:nvPicPr>
        <p:blipFill>
          <a:blip r:embed="rId2">
            <a:extLst/>
          </a:blip>
          <a:stretch>
            <a:fillRect/>
          </a:stretch>
        </p:blipFill>
        <p:spPr>
          <a:xfrm>
            <a:off x="5153152" y="2851961"/>
            <a:ext cx="2698497" cy="4640478"/>
          </a:xfrm>
          <a:prstGeom prst="rect">
            <a:avLst/>
          </a:prstGeom>
          <a:ln w="12700">
            <a:miter lim="400000"/>
          </a:ln>
          <a:effectLst>
            <a:outerShdw sx="100000" sy="100000" kx="0" ky="0" algn="b" rotWithShape="0" blurRad="152400" dist="38100" dir="2700000">
              <a:srgbClr val="000000">
                <a:alpha val="75000"/>
              </a:srgbClr>
            </a:outerShdw>
          </a:effectLst>
        </p:spPr>
      </p:pic>
      <p:sp>
        <p:nvSpPr>
          <p:cNvPr id="1841" name="www.starwars.com"/>
          <p:cNvSpPr txBox="1"/>
          <p:nvPr/>
        </p:nvSpPr>
        <p:spPr>
          <a:xfrm>
            <a:off x="5998464" y="7283760"/>
            <a:ext cx="1607122" cy="330201"/>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nchor="ctr">
            <a:spAutoFit/>
          </a:bodyPr>
          <a:lstStyle>
            <a:lvl1pPr defTabSz="455168">
              <a:defRPr sz="1400">
                <a:solidFill>
                  <a:srgbClr val="FCFFF5"/>
                </a:solidFill>
                <a:effectLst>
                  <a:outerShdw sx="100000" sy="100000" kx="0" ky="0" algn="b" rotWithShape="0" blurRad="127000" dist="76200" dir="2700000">
                    <a:srgbClr val="000000">
                      <a:alpha val="75000"/>
                    </a:srgbClr>
                  </a:outerShdw>
                </a:effectLst>
                <a:latin typeface="Times New Roman"/>
                <a:ea typeface="Times New Roman"/>
                <a:cs typeface="Times New Roman"/>
                <a:sym typeface="Times New Roman"/>
                <a:hlinkClick r:id="rId3" invalidUrl="" action="" tgtFrame="" tooltip="" history="1" highlightClick="0" endSnd="0"/>
              </a:defRPr>
            </a:lvl1pPr>
          </a:lstStyle>
          <a:p>
            <a:pPr>
              <a:defRPr>
                <a:solidFill>
                  <a:srgbClr val="FFFFFF"/>
                </a:solidFill>
              </a:defRPr>
            </a:pPr>
            <a:r>
              <a:rPr>
                <a:solidFill>
                  <a:srgbClr val="FCFFF5"/>
                </a:solidFill>
                <a:hlinkClick r:id="rId3" invalidUrl="" action="" tgtFrame="" tooltip="" history="1" highlightClick="0" endSnd="0"/>
              </a:rPr>
              <a:t>www.starwars.com</a:t>
            </a:r>
          </a:p>
        </p:txBody>
      </p:sp>
      <p:sp>
        <p:nvSpPr>
          <p:cNvPr id="1842" name="ILCで暗黒物質を作る"/>
          <p:cNvSpPr txBox="1"/>
          <p:nvPr/>
        </p:nvSpPr>
        <p:spPr>
          <a:xfrm>
            <a:off x="1463040" y="7997952"/>
            <a:ext cx="10078720" cy="922021"/>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lstStyle>
            <a:lvl1pPr defTabSz="455168">
              <a:buClr>
                <a:srgbClr val="FFFED5"/>
              </a:buClr>
              <a:buFont typeface="Tahoma"/>
              <a:defRPr sz="3400">
                <a:solidFill>
                  <a:srgbClr val="FFFB00"/>
                </a:solidFill>
                <a:latin typeface="+mn-lt"/>
                <a:ea typeface="+mn-ea"/>
                <a:cs typeface="+mn-cs"/>
                <a:sym typeface="ヒラギノ角ゴ Pro W3"/>
              </a:defRPr>
            </a:lvl1pPr>
          </a:lstStyle>
          <a:p>
            <a:pPr/>
            <a:r>
              <a:t>ILCで暗黒物質を作る</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44" name="暗黒物質の正体は？ 加速器で暗黒物質粒子を作って調べる！"/>
          <p:cNvSpPr txBox="1"/>
          <p:nvPr>
            <p:ph type="title"/>
          </p:nvPr>
        </p:nvSpPr>
        <p:spPr>
          <a:xfrm>
            <a:off x="1303866" y="0"/>
            <a:ext cx="10452609" cy="2227073"/>
          </a:xfrm>
          <a:prstGeom prst="rect">
            <a:avLst/>
          </a:prstGeom>
          <a:effectLst>
            <a:outerShdw sx="100000" sy="100000" kx="0" ky="0" algn="b" rotWithShape="0" blurRad="63500" dist="38100" dir="2700000">
              <a:srgbClr val="000000">
                <a:alpha val="42999"/>
              </a:srgbClr>
            </a:outerShdw>
          </a:effectLst>
        </p:spPr>
        <p:txBody>
          <a:bodyPr lIns="0" tIns="0" rIns="0" bIns="0"/>
          <a:lstStyle/>
          <a:p>
            <a:pPr>
              <a:defRPr>
                <a:solidFill>
                  <a:srgbClr val="FFFB00"/>
                </a:solidFill>
                <a:latin typeface="+mn-lt"/>
                <a:ea typeface="+mn-ea"/>
                <a:cs typeface="+mn-cs"/>
                <a:sym typeface="ヒラギノ角ゴ Pro W3"/>
              </a:defRPr>
            </a:pPr>
            <a:r>
              <a:t>暗黒物質の正体は？</a:t>
            </a:r>
            <a:br/>
            <a:r>
              <a:rPr sz="2800"/>
              <a:t>加速器で暗黒物質粒子を作って調べる！</a:t>
            </a:r>
          </a:p>
        </p:txBody>
      </p:sp>
      <p:sp>
        <p:nvSpPr>
          <p:cNvPr id="1845" name="NASA/WMAP Science Team"/>
          <p:cNvSpPr txBox="1"/>
          <p:nvPr/>
        </p:nvSpPr>
        <p:spPr>
          <a:xfrm>
            <a:off x="2698496" y="4728210"/>
            <a:ext cx="2698497" cy="313437"/>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650240">
              <a:tabLst>
                <a:tab pos="495300" algn="l"/>
                <a:tab pos="1003300" algn="l"/>
                <a:tab pos="1511300" algn="l"/>
                <a:tab pos="2006600" algn="l"/>
                <a:tab pos="2527300" algn="l"/>
                <a:tab pos="3035300" algn="l"/>
                <a:tab pos="3543300" algn="l"/>
                <a:tab pos="4038600" algn="l"/>
                <a:tab pos="4546600" algn="l"/>
                <a:tab pos="5054600" algn="l"/>
                <a:tab pos="5549900" algn="l"/>
                <a:tab pos="6057900" algn="l"/>
              </a:tabLst>
              <a:defRPr i="1" sz="1400">
                <a:solidFill>
                  <a:srgbClr val="FFFFFF"/>
                </a:solidFill>
              </a:defRPr>
            </a:lvl1pPr>
          </a:lstStyle>
          <a:p>
            <a:pPr/>
            <a:r>
              <a:t>NASA/WMAP Science Team</a:t>
            </a:r>
          </a:p>
        </p:txBody>
      </p:sp>
      <p:sp>
        <p:nvSpPr>
          <p:cNvPr id="1846" name="WMAP衛星"/>
          <p:cNvSpPr txBox="1"/>
          <p:nvPr/>
        </p:nvSpPr>
        <p:spPr>
          <a:xfrm>
            <a:off x="308864" y="1690624"/>
            <a:ext cx="2019971" cy="422657"/>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wrap="none" lIns="48767" tIns="48767" rIns="48767" bIns="48767" anchor="ctr">
            <a:spAutoFit/>
          </a:bodyPr>
          <a:lstStyle>
            <a:lvl1pPr marL="162560" algn="l" defTabSz="585216">
              <a:lnSpc>
                <a:spcPts val="2800"/>
              </a:lnSpc>
              <a:spcBef>
                <a:spcPts val="200"/>
              </a:spcBef>
              <a:tabLst>
                <a:tab pos="736600" algn="l"/>
              </a:tabLst>
              <a:defRPr sz="2400">
                <a:solidFill>
                  <a:srgbClr val="FFFFFF"/>
                </a:solidFill>
                <a:latin typeface="+mn-lt"/>
                <a:ea typeface="+mn-ea"/>
                <a:cs typeface="+mn-cs"/>
                <a:sym typeface="ヒラギノ角ゴ Pro W3"/>
              </a:defRPr>
            </a:lvl1pPr>
          </a:lstStyle>
          <a:p>
            <a:pPr/>
            <a:r>
              <a:t>WMAP衛星</a:t>
            </a:r>
          </a:p>
        </p:txBody>
      </p:sp>
      <p:pic>
        <p:nvPicPr>
          <p:cNvPr id="1847" name="wmap.png" descr="wmap.png"/>
          <p:cNvPicPr>
            <a:picLocks noChangeAspect="1"/>
          </p:cNvPicPr>
          <p:nvPr/>
        </p:nvPicPr>
        <p:blipFill>
          <a:blip r:embed="rId2">
            <a:extLst/>
          </a:blip>
          <a:stretch>
            <a:fillRect/>
          </a:stretch>
        </p:blipFill>
        <p:spPr>
          <a:xfrm>
            <a:off x="975360" y="2480989"/>
            <a:ext cx="4268555" cy="2474526"/>
          </a:xfrm>
          <a:prstGeom prst="rect">
            <a:avLst/>
          </a:prstGeom>
          <a:ln w="12700">
            <a:miter lim="400000"/>
          </a:ln>
          <a:effectLst>
            <a:outerShdw sx="100000" sy="100000" kx="0" ky="0" algn="b" rotWithShape="0" blurRad="152400" dist="88900" dir="2700000">
              <a:srgbClr val="000000">
                <a:alpha val="75000"/>
              </a:srgbClr>
            </a:outerShdw>
          </a:effectLst>
        </p:spPr>
      </p:pic>
      <p:sp>
        <p:nvSpPr>
          <p:cNvPr id="1848" name="四角形"/>
          <p:cNvSpPr/>
          <p:nvPr/>
        </p:nvSpPr>
        <p:spPr>
          <a:xfrm>
            <a:off x="5900928" y="3251200"/>
            <a:ext cx="6274817" cy="4925568"/>
          </a:xfrm>
          <a:prstGeom prst="rect">
            <a:avLst/>
          </a:prstGeom>
          <a:solidFill>
            <a:srgbClr val="FFFFFF">
              <a:alpha val="90000"/>
            </a:srgbClr>
          </a:solidFill>
          <a:ln w="25400">
            <a:solidFill>
              <a:srgbClr val="FFFFFF">
                <a:alpha val="90000"/>
              </a:srgbClr>
            </a:solidFill>
            <a:miter lim="400000"/>
          </a:ln>
          <a:effectLst>
            <a:outerShdw sx="100000" sy="100000" kx="0" ky="0" algn="b" rotWithShape="0" blurRad="152400" dist="88900" dir="2700000">
              <a:srgbClr val="000000">
                <a:alpha val="75000"/>
              </a:srgbClr>
            </a:outerShdw>
          </a:effectLst>
        </p:spPr>
        <p:txBody>
          <a:bodyPr lIns="48767" tIns="48767" rIns="48767" bIns="48767" anchor="ctr"/>
          <a:lstStyle/>
          <a:p>
            <a:pPr defTabSz="585216">
              <a:lnSpc>
                <a:spcPts val="4500"/>
              </a:lnSpc>
              <a:tabLst>
                <a:tab pos="1066800" algn="l"/>
              </a:tabLst>
              <a:defRPr sz="38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849" name="J.Feng 2005"/>
          <p:cNvSpPr txBox="1"/>
          <p:nvPr/>
        </p:nvSpPr>
        <p:spPr>
          <a:xfrm>
            <a:off x="11114334" y="8274303"/>
            <a:ext cx="1641857" cy="292609"/>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585216">
              <a:lnSpc>
                <a:spcPts val="1600"/>
              </a:lnSpc>
              <a:tabLst>
                <a:tab pos="1066800" algn="l"/>
              </a:tabLst>
              <a:defRPr sz="1400">
                <a:solidFill>
                  <a:srgbClr val="FFFFFF"/>
                </a:solidFill>
                <a:latin typeface="+mn-lt"/>
                <a:ea typeface="+mn-ea"/>
                <a:cs typeface="+mn-cs"/>
                <a:sym typeface="ヒラギノ角ゴ Pro W3"/>
              </a:defRPr>
            </a:lvl1pPr>
          </a:lstStyle>
          <a:p>
            <a:pPr/>
            <a:r>
              <a:t>J.Feng 2005</a:t>
            </a:r>
          </a:p>
        </p:txBody>
      </p:sp>
      <p:pic>
        <p:nvPicPr>
          <p:cNvPr id="1850" name="droppedImage.png" descr="droppedImage.png"/>
          <p:cNvPicPr>
            <a:picLocks noChangeAspect="1"/>
          </p:cNvPicPr>
          <p:nvPr/>
        </p:nvPicPr>
        <p:blipFill>
          <a:blip r:embed="rId3">
            <a:extLst/>
          </a:blip>
          <a:stretch>
            <a:fillRect/>
          </a:stretch>
        </p:blipFill>
        <p:spPr>
          <a:xfrm>
            <a:off x="6047232" y="3381247"/>
            <a:ext cx="5984545" cy="4714242"/>
          </a:xfrm>
          <a:prstGeom prst="rect">
            <a:avLst/>
          </a:prstGeom>
          <a:ln w="12700">
            <a:miter lim="400000"/>
          </a:ln>
        </p:spPr>
      </p:pic>
      <p:sp>
        <p:nvSpPr>
          <p:cNvPr id="1851" name="暗黒物質は一番軽い超対称粒子か？"/>
          <p:cNvSpPr txBox="1"/>
          <p:nvPr/>
        </p:nvSpPr>
        <p:spPr>
          <a:xfrm>
            <a:off x="5396991" y="8420607"/>
            <a:ext cx="5575809" cy="422657"/>
          </a:xfrm>
          <a:prstGeom prst="rect">
            <a:avLst/>
          </a:prstGeom>
          <a:ln w="12700">
            <a:miter lim="400000"/>
          </a:ln>
          <a:effectLst>
            <a:outerShdw sx="100000" sy="100000" kx="0" ky="0" algn="b" rotWithShape="0" blurRad="88900" dist="635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marL="146304" defTabSz="585216">
              <a:lnSpc>
                <a:spcPts val="2200"/>
              </a:lnSpc>
              <a:tabLst>
                <a:tab pos="711200" algn="l"/>
                <a:tab pos="4572000" algn="l"/>
              </a:tabLst>
              <a:defRPr sz="2400">
                <a:solidFill>
                  <a:srgbClr val="FFFFFF"/>
                </a:solidFill>
                <a:latin typeface="+mn-lt"/>
                <a:ea typeface="+mn-ea"/>
                <a:cs typeface="+mn-cs"/>
                <a:sym typeface="ヒラギノ角ゴ Pro W3"/>
              </a:defRPr>
            </a:lvl1pPr>
          </a:lstStyle>
          <a:p>
            <a:pPr/>
            <a:r>
              <a:t>暗黒物質は一番軽い超対称粒子か？</a:t>
            </a:r>
          </a:p>
        </p:txBody>
      </p:sp>
      <p:sp>
        <p:nvSpPr>
          <p:cNvPr id="1852" name="宇宙背景輻射の観測"/>
          <p:cNvSpPr txBox="1"/>
          <p:nvPr/>
        </p:nvSpPr>
        <p:spPr>
          <a:xfrm>
            <a:off x="633984" y="2305811"/>
            <a:ext cx="3299969" cy="33020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marL="162560" algn="l" defTabSz="585216">
              <a:lnSpc>
                <a:spcPts val="1900"/>
              </a:lnSpc>
              <a:spcBef>
                <a:spcPts val="200"/>
              </a:spcBef>
              <a:tabLst>
                <a:tab pos="736600" algn="l"/>
              </a:tabLst>
              <a:defRPr sz="1600">
                <a:solidFill>
                  <a:srgbClr val="FFFFFF"/>
                </a:solidFill>
                <a:latin typeface="+mn-lt"/>
                <a:ea typeface="+mn-ea"/>
                <a:cs typeface="+mn-cs"/>
                <a:sym typeface="ヒラギノ角ゴ Pro W3"/>
              </a:defRPr>
            </a:lvl1pPr>
          </a:lstStyle>
          <a:p>
            <a:pPr/>
            <a:r>
              <a:t>宇宙背景輻射の観測</a:t>
            </a:r>
          </a:p>
        </p:txBody>
      </p:sp>
      <p:sp>
        <p:nvSpPr>
          <p:cNvPr id="1853" name="WMAP/Planck v.s. LHC/ILC"/>
          <p:cNvSpPr txBox="1"/>
          <p:nvPr/>
        </p:nvSpPr>
        <p:spPr>
          <a:xfrm>
            <a:off x="5088128" y="2552192"/>
            <a:ext cx="4672298" cy="422657"/>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wrap="none" lIns="48767" tIns="48767" rIns="48767" bIns="48767" anchor="ctr">
            <a:spAutoFit/>
          </a:bodyPr>
          <a:lstStyle>
            <a:lvl1pPr marL="162560" algn="l" defTabSz="585216">
              <a:lnSpc>
                <a:spcPts val="2800"/>
              </a:lnSpc>
              <a:spcBef>
                <a:spcPts val="200"/>
              </a:spcBef>
              <a:tabLst>
                <a:tab pos="736600" algn="l"/>
              </a:tabLst>
              <a:defRPr sz="2400">
                <a:solidFill>
                  <a:srgbClr val="FFFFFF"/>
                </a:solidFill>
                <a:latin typeface="+mn-lt"/>
                <a:ea typeface="+mn-ea"/>
                <a:cs typeface="+mn-cs"/>
                <a:sym typeface="ヒラギノ角ゴ Pro W3"/>
              </a:defRPr>
            </a:lvl1pPr>
          </a:lstStyle>
          <a:p>
            <a:pPr/>
            <a:r>
              <a:t>WMAP/Planck v.s. LHC/ILC</a:t>
            </a:r>
          </a:p>
        </p:txBody>
      </p:sp>
      <p:sp>
        <p:nvSpPr>
          <p:cNvPr id="1854" name="宇宙観測と加速器実験の比較がこの疑問に答える！"/>
          <p:cNvSpPr txBox="1"/>
          <p:nvPr/>
        </p:nvSpPr>
        <p:spPr>
          <a:xfrm>
            <a:off x="5722111" y="8989567"/>
            <a:ext cx="7006337" cy="357633"/>
          </a:xfrm>
          <a:prstGeom prst="rect">
            <a:avLst/>
          </a:prstGeom>
          <a:ln w="12700">
            <a:miter lim="400000"/>
          </a:ln>
          <a:effectLst>
            <a:outerShdw sx="100000" sy="100000" kx="0" ky="0" algn="b" rotWithShape="0" blurRad="88900" dist="635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marL="146304" defTabSz="585216">
              <a:lnSpc>
                <a:spcPts val="1700"/>
              </a:lnSpc>
              <a:tabLst>
                <a:tab pos="711200" algn="l"/>
                <a:tab pos="4572000" algn="l"/>
              </a:tabLst>
              <a:defRPr sz="2000">
                <a:solidFill>
                  <a:srgbClr val="FFFFFF"/>
                </a:solidFill>
                <a:latin typeface="+mn-lt"/>
                <a:ea typeface="+mn-ea"/>
                <a:cs typeface="+mn-cs"/>
                <a:sym typeface="ヒラギノ角ゴ Pro W3"/>
              </a:defRPr>
            </a:lvl1pPr>
          </a:lstStyle>
          <a:p>
            <a:pPr/>
            <a:r>
              <a:t>宇宙観測と加速器実験の比較がこの疑問に答える！</a:t>
            </a:r>
          </a:p>
        </p:txBody>
      </p:sp>
      <p:pic>
        <p:nvPicPr>
          <p:cNvPr id="1855" name="droppedImage.pdf" descr="droppedImage.pdf"/>
          <p:cNvPicPr>
            <a:picLocks noChangeAspect="1"/>
          </p:cNvPicPr>
          <p:nvPr/>
        </p:nvPicPr>
        <p:blipFill>
          <a:blip r:embed="rId4">
            <a:extLst/>
          </a:blip>
          <a:stretch>
            <a:fillRect/>
          </a:stretch>
        </p:blipFill>
        <p:spPr>
          <a:xfrm>
            <a:off x="-11818112" y="-4356608"/>
            <a:ext cx="36949888" cy="18438824"/>
          </a:xfrm>
          <a:prstGeom prst="rect">
            <a:avLst/>
          </a:prstGeom>
          <a:ln w="12700">
            <a:miter lim="400000"/>
          </a:ln>
        </p:spPr>
      </p:pic>
      <p:sp>
        <p:nvSpPr>
          <p:cNvPr id="1856" name="Planck衛星"/>
          <p:cNvSpPr txBox="1"/>
          <p:nvPr/>
        </p:nvSpPr>
        <p:spPr>
          <a:xfrm>
            <a:off x="10680192" y="617728"/>
            <a:ext cx="1979981" cy="422657"/>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wrap="none" lIns="48767" tIns="48767" rIns="48767" bIns="48767" anchor="ctr">
            <a:spAutoFit/>
          </a:bodyPr>
          <a:lstStyle>
            <a:lvl1pPr marL="162560" algn="l" defTabSz="585216">
              <a:lnSpc>
                <a:spcPts val="2800"/>
              </a:lnSpc>
              <a:spcBef>
                <a:spcPts val="200"/>
              </a:spcBef>
              <a:tabLst>
                <a:tab pos="736600" algn="l"/>
              </a:tabLst>
              <a:defRPr sz="2400">
                <a:solidFill>
                  <a:srgbClr val="FFFFFF"/>
                </a:solidFill>
                <a:latin typeface="+mn-lt"/>
                <a:ea typeface="+mn-ea"/>
                <a:cs typeface="+mn-cs"/>
                <a:sym typeface="ヒラギノ角ゴ Pro W3"/>
              </a:defRPr>
            </a:lvl1pPr>
          </a:lstStyle>
          <a:p>
            <a:pPr/>
            <a:r>
              <a:t>Planck衛星</a:t>
            </a:r>
          </a:p>
        </p:txBody>
      </p:sp>
      <p:sp>
        <p:nvSpPr>
          <p:cNvPr id="1857" name="© European Space Agency"/>
          <p:cNvSpPr txBox="1"/>
          <p:nvPr/>
        </p:nvSpPr>
        <p:spPr>
          <a:xfrm>
            <a:off x="10489020" y="1054354"/>
            <a:ext cx="2405889" cy="313437"/>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650240">
              <a:tabLst>
                <a:tab pos="495300" algn="l"/>
                <a:tab pos="1003300" algn="l"/>
                <a:tab pos="1511300" algn="l"/>
                <a:tab pos="2006600" algn="l"/>
                <a:tab pos="2527300" algn="l"/>
                <a:tab pos="3035300" algn="l"/>
                <a:tab pos="3543300" algn="l"/>
                <a:tab pos="4038600" algn="l"/>
                <a:tab pos="4546600" algn="l"/>
                <a:tab pos="5054600" algn="l"/>
                <a:tab pos="5549900" algn="l"/>
                <a:tab pos="6057900" algn="l"/>
              </a:tabLst>
              <a:defRPr i="1" sz="1400">
                <a:solidFill>
                  <a:srgbClr val="FFFFFF"/>
                </a:solidFill>
              </a:defRPr>
            </a:lvl1pPr>
          </a:lstStyle>
          <a:p>
            <a:pPr/>
            <a:r>
              <a:t>© European Space Agency</a:t>
            </a:r>
          </a:p>
        </p:txBody>
      </p:sp>
      <p:pic>
        <p:nvPicPr>
          <p:cNvPr id="1858" name="droppedImage.png" descr="droppedImage.png"/>
          <p:cNvPicPr>
            <a:picLocks noChangeAspect="1"/>
          </p:cNvPicPr>
          <p:nvPr/>
        </p:nvPicPr>
        <p:blipFill>
          <a:blip r:embed="rId5">
            <a:extLst/>
          </a:blip>
          <a:stretch>
            <a:fillRect/>
          </a:stretch>
        </p:blipFill>
        <p:spPr>
          <a:xfrm>
            <a:off x="9843007" y="1397336"/>
            <a:ext cx="3088641" cy="1986265"/>
          </a:xfrm>
          <a:prstGeom prst="rect">
            <a:avLst/>
          </a:prstGeom>
          <a:ln w="12700">
            <a:miter lim="400000"/>
          </a:ln>
        </p:spPr>
      </p:pic>
      <p:pic>
        <p:nvPicPr>
          <p:cNvPr id="1859" name="イメージ" descr="イメージ"/>
          <p:cNvPicPr>
            <a:picLocks noChangeAspect="1"/>
          </p:cNvPicPr>
          <p:nvPr/>
        </p:nvPicPr>
        <p:blipFill>
          <a:blip r:embed="rId6">
            <a:extLst/>
          </a:blip>
          <a:stretch>
            <a:fillRect/>
          </a:stretch>
        </p:blipFill>
        <p:spPr>
          <a:xfrm>
            <a:off x="354317" y="5794455"/>
            <a:ext cx="3048500" cy="2698246"/>
          </a:xfrm>
          <a:prstGeom prst="rect">
            <a:avLst/>
          </a:prstGeom>
          <a:ln w="12700">
            <a:miter lim="400000"/>
          </a:ln>
          <a:effectLst>
            <a:outerShdw sx="100000" sy="100000" kx="0" ky="0" algn="b" rotWithShape="0" blurRad="63500" dist="38100" dir="2700000">
              <a:srgbClr val="000000">
                <a:alpha val="42999"/>
              </a:srgbClr>
            </a:outerShdw>
          </a:effectLst>
        </p:spPr>
      </p:pic>
      <p:pic>
        <p:nvPicPr>
          <p:cNvPr id="1860" name="イメージ" descr="イメージ"/>
          <p:cNvPicPr>
            <a:picLocks noChangeAspect="1"/>
          </p:cNvPicPr>
          <p:nvPr/>
        </p:nvPicPr>
        <p:blipFill>
          <a:blip r:embed="rId7">
            <a:extLst/>
          </a:blip>
          <a:stretch>
            <a:fillRect/>
          </a:stretch>
        </p:blipFill>
        <p:spPr>
          <a:xfrm>
            <a:off x="3394800" y="5794455"/>
            <a:ext cx="2073821" cy="2698246"/>
          </a:xfrm>
          <a:prstGeom prst="rect">
            <a:avLst/>
          </a:prstGeom>
          <a:ln w="12700">
            <a:miter lim="400000"/>
          </a:ln>
        </p:spPr>
      </p:pic>
      <p:sp>
        <p:nvSpPr>
          <p:cNvPr id="1861" name="Planck衛星"/>
          <p:cNvSpPr txBox="1"/>
          <p:nvPr/>
        </p:nvSpPr>
        <p:spPr>
          <a:xfrm>
            <a:off x="601472" y="5039360"/>
            <a:ext cx="1979981" cy="422657"/>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wrap="none" lIns="48767" tIns="48767" rIns="48767" bIns="48767" anchor="ctr">
            <a:spAutoFit/>
          </a:bodyPr>
          <a:lstStyle>
            <a:lvl1pPr marL="162560" algn="l" defTabSz="585216">
              <a:lnSpc>
                <a:spcPts val="2800"/>
              </a:lnSpc>
              <a:spcBef>
                <a:spcPts val="200"/>
              </a:spcBef>
              <a:tabLst>
                <a:tab pos="736600" algn="l"/>
              </a:tabLst>
              <a:defRPr sz="2400">
                <a:solidFill>
                  <a:srgbClr val="FFFFFF"/>
                </a:solidFill>
                <a:latin typeface="+mn-lt"/>
                <a:ea typeface="+mn-ea"/>
                <a:cs typeface="+mn-cs"/>
                <a:sym typeface="ヒラギノ角ゴ Pro W3"/>
              </a:defRPr>
            </a:lvl1pPr>
          </a:lstStyle>
          <a:p>
            <a:pPr/>
            <a:r>
              <a:t>Planck衛星</a:t>
            </a:r>
          </a:p>
        </p:txBody>
      </p:sp>
      <p:sp>
        <p:nvSpPr>
          <p:cNvPr id="1862" name="© European Space Agency"/>
          <p:cNvSpPr txBox="1"/>
          <p:nvPr/>
        </p:nvSpPr>
        <p:spPr>
          <a:xfrm>
            <a:off x="410300" y="5475985"/>
            <a:ext cx="2405889" cy="313437"/>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650240">
              <a:tabLst>
                <a:tab pos="495300" algn="l"/>
                <a:tab pos="1003300" algn="l"/>
                <a:tab pos="1511300" algn="l"/>
                <a:tab pos="2006600" algn="l"/>
                <a:tab pos="2527300" algn="l"/>
                <a:tab pos="3035300" algn="l"/>
                <a:tab pos="3543300" algn="l"/>
                <a:tab pos="4038600" algn="l"/>
                <a:tab pos="4546600" algn="l"/>
                <a:tab pos="5054600" algn="l"/>
                <a:tab pos="5549900" algn="l"/>
                <a:tab pos="6057900" algn="l"/>
              </a:tabLst>
              <a:defRPr i="1" sz="1400">
                <a:solidFill>
                  <a:srgbClr val="FFFFFF"/>
                </a:solidFill>
              </a:defRPr>
            </a:lvl1pPr>
          </a:lstStyle>
          <a:p>
            <a:pPr/>
            <a:r>
              <a:t>© European Space Agency</a:t>
            </a:r>
          </a:p>
        </p:txBody>
      </p:sp>
      <p:pic>
        <p:nvPicPr>
          <p:cNvPr id="1863" name="イメージ" descr="イメージ"/>
          <p:cNvPicPr>
            <a:picLocks noChangeAspect="1"/>
          </p:cNvPicPr>
          <p:nvPr/>
        </p:nvPicPr>
        <p:blipFill>
          <a:blip r:embed="rId8">
            <a:extLst/>
          </a:blip>
          <a:stretch>
            <a:fillRect/>
          </a:stretch>
        </p:blipFill>
        <p:spPr>
          <a:xfrm>
            <a:off x="855132" y="8747218"/>
            <a:ext cx="3951524" cy="570775"/>
          </a:xfrm>
          <a:prstGeom prst="rect">
            <a:avLst/>
          </a:prstGeom>
          <a:ln w="12700">
            <a:miter lim="400000"/>
          </a:ln>
        </p:spPr>
      </p:pic>
      <p:sp>
        <p:nvSpPr>
          <p:cNvPr id="1864" name="暗黒物質"/>
          <p:cNvSpPr txBox="1"/>
          <p:nvPr/>
        </p:nvSpPr>
        <p:spPr>
          <a:xfrm>
            <a:off x="1276096" y="6000595"/>
            <a:ext cx="1284165" cy="65024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lstStyle>
            <a:lvl1pPr defTabSz="455168">
              <a:lnSpc>
                <a:spcPct val="70000"/>
              </a:lnSpc>
              <a:defRPr sz="1600">
                <a:solidFill>
                  <a:srgbClr val="FFFFFF"/>
                </a:solidFill>
                <a:latin typeface="Chalkboard"/>
                <a:ea typeface="Chalkboard"/>
                <a:cs typeface="Chalkboard"/>
                <a:sym typeface="Chalkboard"/>
              </a:defRPr>
            </a:lvl1pPr>
          </a:lstStyle>
          <a:p>
            <a:pPr/>
            <a:r>
              <a:t>暗黒物質</a:t>
            </a:r>
          </a:p>
        </p:txBody>
      </p:sp>
      <p:sp>
        <p:nvSpPr>
          <p:cNvPr id="1865" name="暗黒エネルギー"/>
          <p:cNvSpPr txBox="1"/>
          <p:nvPr/>
        </p:nvSpPr>
        <p:spPr>
          <a:xfrm>
            <a:off x="676766" y="7189414"/>
            <a:ext cx="1872956" cy="65024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lstStyle>
            <a:lvl1pPr defTabSz="455168">
              <a:lnSpc>
                <a:spcPct val="70000"/>
              </a:lnSpc>
              <a:defRPr sz="1600">
                <a:solidFill>
                  <a:srgbClr val="FFFFFF"/>
                </a:solidFill>
                <a:latin typeface="Chalkboard"/>
                <a:ea typeface="Chalkboard"/>
                <a:cs typeface="Chalkboard"/>
                <a:sym typeface="Chalkboard"/>
              </a:defRPr>
            </a:lvl1pPr>
          </a:lstStyle>
          <a:p>
            <a:pPr/>
            <a:r>
              <a:t>暗黒エネルギー</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7" name="四角形"/>
          <p:cNvSpPr/>
          <p:nvPr/>
        </p:nvSpPr>
        <p:spPr>
          <a:xfrm>
            <a:off x="10712070" y="76278"/>
            <a:ext cx="1928377" cy="2121173"/>
          </a:xfrm>
          <a:prstGeom prst="rect">
            <a:avLst/>
          </a:prstGeom>
          <a:solidFill>
            <a:srgbClr val="FFFFFF">
              <a:alpha val="90000"/>
            </a:srgbClr>
          </a:solidFill>
          <a:ln w="25400">
            <a:solidFill>
              <a:srgbClr val="FFFFFF">
                <a:alpha val="90000"/>
              </a:srgbClr>
            </a:solidFill>
            <a:miter lim="400000"/>
          </a:ln>
          <a:effectLst>
            <a:outerShdw sx="100000" sy="100000" kx="0" ky="0" algn="b" rotWithShape="0" blurRad="152400" dist="88900" dir="2700000">
              <a:srgbClr val="000000">
                <a:alpha val="75000"/>
              </a:srgbClr>
            </a:outerShdw>
          </a:effectLst>
        </p:spPr>
        <p:txBody>
          <a:bodyPr lIns="48767" tIns="48767" rIns="48767" bIns="48767" anchor="ctr"/>
          <a:lstStyle/>
          <a:p>
            <a:pPr defTabSz="585216">
              <a:lnSpc>
                <a:spcPts val="4500"/>
              </a:lnSpc>
              <a:tabLst>
                <a:tab pos="1066800" algn="l"/>
              </a:tabLst>
              <a:defRPr sz="38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868" name="四角形"/>
          <p:cNvSpPr/>
          <p:nvPr/>
        </p:nvSpPr>
        <p:spPr>
          <a:xfrm>
            <a:off x="9579187" y="6519498"/>
            <a:ext cx="3274569" cy="2338013"/>
          </a:xfrm>
          <a:prstGeom prst="rect">
            <a:avLst/>
          </a:prstGeom>
          <a:solidFill>
            <a:srgbClr val="FFFFFF">
              <a:alpha val="90000"/>
            </a:srgbClr>
          </a:solidFill>
          <a:ln w="25400">
            <a:solidFill>
              <a:srgbClr val="FFFFFF">
                <a:alpha val="90000"/>
              </a:srgbClr>
            </a:solidFill>
            <a:miter lim="400000"/>
          </a:ln>
          <a:effectLst>
            <a:outerShdw sx="100000" sy="100000" kx="0" ky="0" algn="b" rotWithShape="0" blurRad="152400" dist="88900" dir="2700000">
              <a:srgbClr val="000000">
                <a:alpha val="75000"/>
              </a:srgbClr>
            </a:outerShdw>
          </a:effectLst>
        </p:spPr>
        <p:txBody>
          <a:bodyPr lIns="48767" tIns="48767" rIns="48767" bIns="48767" anchor="ctr"/>
          <a:lstStyle/>
          <a:p>
            <a:pPr defTabSz="585216">
              <a:lnSpc>
                <a:spcPts val="4500"/>
              </a:lnSpc>
              <a:tabLst>
                <a:tab pos="1066800" algn="l"/>
              </a:tabLst>
              <a:defRPr sz="38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1869" name="暗黒物質の正体は？ 加速器で暗黒物質粒子を作って調べる！"/>
          <p:cNvSpPr txBox="1"/>
          <p:nvPr>
            <p:ph type="title"/>
          </p:nvPr>
        </p:nvSpPr>
        <p:spPr>
          <a:xfrm>
            <a:off x="1276096" y="-4592"/>
            <a:ext cx="10452608" cy="2227073"/>
          </a:xfrm>
          <a:prstGeom prst="rect">
            <a:avLst/>
          </a:prstGeom>
          <a:effectLst>
            <a:outerShdw sx="100000" sy="100000" kx="0" ky="0" algn="b" rotWithShape="0" blurRad="63500" dist="38100" dir="2700000">
              <a:srgbClr val="000000">
                <a:alpha val="42999"/>
              </a:srgbClr>
            </a:outerShdw>
          </a:effectLst>
        </p:spPr>
        <p:txBody>
          <a:bodyPr lIns="0" tIns="0" rIns="0" bIns="0"/>
          <a:lstStyle/>
          <a:p>
            <a:pPr>
              <a:defRPr>
                <a:solidFill>
                  <a:srgbClr val="FFFB00"/>
                </a:solidFill>
                <a:latin typeface="+mn-lt"/>
                <a:ea typeface="+mn-ea"/>
                <a:cs typeface="+mn-cs"/>
                <a:sym typeface="ヒラギノ角ゴ Pro W3"/>
              </a:defRPr>
            </a:pPr>
            <a:r>
              <a:t>暗黒物質の正体は？</a:t>
            </a:r>
            <a:br/>
            <a:r>
              <a:rPr sz="2800"/>
              <a:t>加速器で暗黒物質粒子を作って調べる！</a:t>
            </a:r>
          </a:p>
        </p:txBody>
      </p:sp>
      <p:sp>
        <p:nvSpPr>
          <p:cNvPr id="1870" name="宇宙背景輻射の観測"/>
          <p:cNvSpPr txBox="1"/>
          <p:nvPr/>
        </p:nvSpPr>
        <p:spPr>
          <a:xfrm>
            <a:off x="633984" y="2305811"/>
            <a:ext cx="3299969" cy="33020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marL="162560" algn="l" defTabSz="585216">
              <a:lnSpc>
                <a:spcPts val="1900"/>
              </a:lnSpc>
              <a:spcBef>
                <a:spcPts val="200"/>
              </a:spcBef>
              <a:tabLst>
                <a:tab pos="736600" algn="l"/>
              </a:tabLst>
              <a:defRPr sz="1600">
                <a:solidFill>
                  <a:srgbClr val="FFFFFF"/>
                </a:solidFill>
                <a:latin typeface="+mn-lt"/>
                <a:ea typeface="+mn-ea"/>
                <a:cs typeface="+mn-cs"/>
                <a:sym typeface="ヒラギノ角ゴ Pro W3"/>
              </a:defRPr>
            </a:lvl1pPr>
          </a:lstStyle>
          <a:p>
            <a:pPr/>
            <a:r>
              <a:t>宇宙背景輻射の観測</a:t>
            </a:r>
          </a:p>
        </p:txBody>
      </p:sp>
      <p:pic>
        <p:nvPicPr>
          <p:cNvPr id="1871" name="droppedImage.pdf" descr="droppedImage.pdf"/>
          <p:cNvPicPr>
            <a:picLocks noChangeAspect="1"/>
          </p:cNvPicPr>
          <p:nvPr/>
        </p:nvPicPr>
        <p:blipFill>
          <a:blip r:embed="rId2">
            <a:extLst/>
          </a:blip>
          <a:stretch>
            <a:fillRect/>
          </a:stretch>
        </p:blipFill>
        <p:spPr>
          <a:xfrm>
            <a:off x="-8253144" y="-4589301"/>
            <a:ext cx="36949888" cy="18438824"/>
          </a:xfrm>
          <a:prstGeom prst="rect">
            <a:avLst/>
          </a:prstGeom>
          <a:ln w="12700">
            <a:miter lim="400000"/>
          </a:ln>
        </p:spPr>
      </p:pic>
      <p:pic>
        <p:nvPicPr>
          <p:cNvPr id="1872" name="droppedImage.png" descr="droppedImage.png"/>
          <p:cNvPicPr>
            <a:picLocks noChangeAspect="1"/>
          </p:cNvPicPr>
          <p:nvPr/>
        </p:nvPicPr>
        <p:blipFill>
          <a:blip r:embed="rId3">
            <a:extLst/>
          </a:blip>
          <a:stretch>
            <a:fillRect/>
          </a:stretch>
        </p:blipFill>
        <p:spPr>
          <a:xfrm>
            <a:off x="373858" y="2719343"/>
            <a:ext cx="4195773" cy="2698247"/>
          </a:xfrm>
          <a:prstGeom prst="rect">
            <a:avLst/>
          </a:prstGeom>
          <a:ln w="12700">
            <a:miter lim="400000"/>
          </a:ln>
        </p:spPr>
      </p:pic>
      <p:pic>
        <p:nvPicPr>
          <p:cNvPr id="1873" name="イメージ" descr="イメージ"/>
          <p:cNvPicPr>
            <a:picLocks noChangeAspect="1"/>
          </p:cNvPicPr>
          <p:nvPr/>
        </p:nvPicPr>
        <p:blipFill>
          <a:blip r:embed="rId4">
            <a:extLst/>
          </a:blip>
          <a:stretch>
            <a:fillRect/>
          </a:stretch>
        </p:blipFill>
        <p:spPr>
          <a:xfrm>
            <a:off x="354317" y="5794455"/>
            <a:ext cx="3048500" cy="2698246"/>
          </a:xfrm>
          <a:prstGeom prst="rect">
            <a:avLst/>
          </a:prstGeom>
          <a:ln w="12700">
            <a:miter lim="400000"/>
          </a:ln>
          <a:effectLst>
            <a:outerShdw sx="100000" sy="100000" kx="0" ky="0" algn="b" rotWithShape="0" blurRad="63500" dist="38100" dir="2700000">
              <a:srgbClr val="000000">
                <a:alpha val="42999"/>
              </a:srgbClr>
            </a:outerShdw>
          </a:effectLst>
        </p:spPr>
      </p:pic>
      <p:pic>
        <p:nvPicPr>
          <p:cNvPr id="1874" name="イメージ" descr="イメージ"/>
          <p:cNvPicPr>
            <a:picLocks noChangeAspect="1"/>
          </p:cNvPicPr>
          <p:nvPr/>
        </p:nvPicPr>
        <p:blipFill>
          <a:blip r:embed="rId5">
            <a:extLst/>
          </a:blip>
          <a:stretch>
            <a:fillRect/>
          </a:stretch>
        </p:blipFill>
        <p:spPr>
          <a:xfrm>
            <a:off x="3394800" y="5794455"/>
            <a:ext cx="2073821" cy="2698246"/>
          </a:xfrm>
          <a:prstGeom prst="rect">
            <a:avLst/>
          </a:prstGeom>
          <a:ln w="12700">
            <a:miter lim="400000"/>
          </a:ln>
        </p:spPr>
      </p:pic>
      <p:sp>
        <p:nvSpPr>
          <p:cNvPr id="1875" name="Planck衛星"/>
          <p:cNvSpPr txBox="1"/>
          <p:nvPr/>
        </p:nvSpPr>
        <p:spPr>
          <a:xfrm>
            <a:off x="216869" y="1799824"/>
            <a:ext cx="1979982" cy="422657"/>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wrap="none" lIns="48767" tIns="48767" rIns="48767" bIns="48767" anchor="ctr">
            <a:spAutoFit/>
          </a:bodyPr>
          <a:lstStyle>
            <a:lvl1pPr marL="162560" algn="l" defTabSz="585216">
              <a:lnSpc>
                <a:spcPts val="2800"/>
              </a:lnSpc>
              <a:spcBef>
                <a:spcPts val="200"/>
              </a:spcBef>
              <a:tabLst>
                <a:tab pos="736600" algn="l"/>
              </a:tabLst>
              <a:defRPr sz="2400">
                <a:solidFill>
                  <a:srgbClr val="FFFFFF"/>
                </a:solidFill>
                <a:latin typeface="+mn-lt"/>
                <a:ea typeface="+mn-ea"/>
                <a:cs typeface="+mn-cs"/>
                <a:sym typeface="ヒラギノ角ゴ Pro W3"/>
              </a:defRPr>
            </a:lvl1pPr>
          </a:lstStyle>
          <a:p>
            <a:pPr/>
            <a:r>
              <a:t>Planck衛星</a:t>
            </a:r>
          </a:p>
        </p:txBody>
      </p:sp>
      <p:sp>
        <p:nvSpPr>
          <p:cNvPr id="1876" name="© European Space Agency"/>
          <p:cNvSpPr txBox="1"/>
          <p:nvPr/>
        </p:nvSpPr>
        <p:spPr>
          <a:xfrm>
            <a:off x="410300" y="5475985"/>
            <a:ext cx="2405889" cy="313437"/>
          </a:xfrm>
          <a:prstGeom prst="rect">
            <a:avLst/>
          </a:prstGeom>
          <a:ln w="12700">
            <a:miter lim="400000"/>
          </a:ln>
          <a:effectLst>
            <a:outerShdw sx="100000" sy="100000" kx="0" ky="0" algn="b" rotWithShape="0" blurRad="63500" dist="38100" dir="2700000">
              <a:srgbClr val="000000">
                <a:alpha val="42999"/>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650240">
              <a:tabLst>
                <a:tab pos="495300" algn="l"/>
                <a:tab pos="1003300" algn="l"/>
                <a:tab pos="1511300" algn="l"/>
                <a:tab pos="2006600" algn="l"/>
                <a:tab pos="2527300" algn="l"/>
                <a:tab pos="3035300" algn="l"/>
                <a:tab pos="3543300" algn="l"/>
                <a:tab pos="4038600" algn="l"/>
                <a:tab pos="4546600" algn="l"/>
                <a:tab pos="5054600" algn="l"/>
                <a:tab pos="5549900" algn="l"/>
                <a:tab pos="6057900" algn="l"/>
              </a:tabLst>
              <a:defRPr i="1" sz="1400">
                <a:solidFill>
                  <a:srgbClr val="FFFFFF"/>
                </a:solidFill>
              </a:defRPr>
            </a:lvl1pPr>
          </a:lstStyle>
          <a:p>
            <a:pPr/>
            <a:r>
              <a:t>© European Space Agency</a:t>
            </a:r>
          </a:p>
        </p:txBody>
      </p:sp>
      <p:sp>
        <p:nvSpPr>
          <p:cNvPr id="1877" name="暗黒物質"/>
          <p:cNvSpPr txBox="1"/>
          <p:nvPr/>
        </p:nvSpPr>
        <p:spPr>
          <a:xfrm>
            <a:off x="1276096" y="6000595"/>
            <a:ext cx="1284165" cy="65024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lstStyle>
            <a:lvl1pPr defTabSz="455168">
              <a:lnSpc>
                <a:spcPct val="70000"/>
              </a:lnSpc>
              <a:defRPr sz="1600">
                <a:solidFill>
                  <a:srgbClr val="FFFFFF"/>
                </a:solidFill>
                <a:latin typeface="Chalkboard"/>
                <a:ea typeface="Chalkboard"/>
                <a:cs typeface="Chalkboard"/>
                <a:sym typeface="Chalkboard"/>
              </a:defRPr>
            </a:lvl1pPr>
          </a:lstStyle>
          <a:p>
            <a:pPr/>
            <a:r>
              <a:t>暗黒物質</a:t>
            </a:r>
          </a:p>
        </p:txBody>
      </p:sp>
      <p:sp>
        <p:nvSpPr>
          <p:cNvPr id="1878" name="暗黒エネルギー"/>
          <p:cNvSpPr txBox="1"/>
          <p:nvPr/>
        </p:nvSpPr>
        <p:spPr>
          <a:xfrm>
            <a:off x="676766" y="7189414"/>
            <a:ext cx="1872956" cy="650241"/>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lstStyle>
            <a:lvl1pPr defTabSz="455168">
              <a:lnSpc>
                <a:spcPct val="70000"/>
              </a:lnSpc>
              <a:defRPr sz="1600">
                <a:solidFill>
                  <a:srgbClr val="FFFFFF"/>
                </a:solidFill>
                <a:latin typeface="Chalkboard"/>
                <a:ea typeface="Chalkboard"/>
                <a:cs typeface="Chalkboard"/>
                <a:sym typeface="Chalkboard"/>
              </a:defRPr>
            </a:lvl1pPr>
          </a:lstStyle>
          <a:p>
            <a:pPr/>
            <a:r>
              <a:t>暗黒エネルギー</a:t>
            </a:r>
          </a:p>
        </p:txBody>
      </p:sp>
      <p:sp>
        <p:nvSpPr>
          <p:cNvPr id="1879" name="四角形"/>
          <p:cNvSpPr/>
          <p:nvPr/>
        </p:nvSpPr>
        <p:spPr>
          <a:xfrm>
            <a:off x="9623275" y="2482031"/>
            <a:ext cx="3274569" cy="2772160"/>
          </a:xfrm>
          <a:prstGeom prst="rect">
            <a:avLst/>
          </a:prstGeom>
          <a:solidFill>
            <a:srgbClr val="FFFFFF">
              <a:alpha val="90000"/>
            </a:srgbClr>
          </a:solidFill>
          <a:ln w="25400">
            <a:solidFill>
              <a:srgbClr val="FFFFFF">
                <a:alpha val="90000"/>
              </a:srgbClr>
            </a:solidFill>
            <a:miter lim="400000"/>
          </a:ln>
          <a:effectLst>
            <a:outerShdw sx="100000" sy="100000" kx="0" ky="0" algn="b" rotWithShape="0" blurRad="152400" dist="88900" dir="2700000">
              <a:srgbClr val="000000">
                <a:alpha val="75000"/>
              </a:srgbClr>
            </a:outerShdw>
          </a:effectLst>
        </p:spPr>
        <p:txBody>
          <a:bodyPr lIns="48767" tIns="48767" rIns="48767" bIns="48767" anchor="ctr"/>
          <a:lstStyle/>
          <a:p>
            <a:pPr defTabSz="585216">
              <a:lnSpc>
                <a:spcPts val="4500"/>
              </a:lnSpc>
              <a:tabLst>
                <a:tab pos="1066800" algn="l"/>
              </a:tabLst>
              <a:defRPr sz="38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1880" name="イメージ" descr="イメージ"/>
          <p:cNvPicPr>
            <a:picLocks noChangeAspect="1"/>
          </p:cNvPicPr>
          <p:nvPr/>
        </p:nvPicPr>
        <p:blipFill>
          <a:blip r:embed="rId6">
            <a:extLst/>
          </a:blip>
          <a:stretch>
            <a:fillRect/>
          </a:stretch>
        </p:blipFill>
        <p:spPr>
          <a:xfrm>
            <a:off x="10899723" y="279827"/>
            <a:ext cx="1553071" cy="1658235"/>
          </a:xfrm>
          <a:prstGeom prst="rect">
            <a:avLst/>
          </a:prstGeom>
          <a:ln w="12700">
            <a:miter lim="400000"/>
          </a:ln>
        </p:spPr>
      </p:pic>
      <p:sp>
        <p:nvSpPr>
          <p:cNvPr id="1881" name="暗黒物質は一番軽い超対称粒子か？"/>
          <p:cNvSpPr txBox="1"/>
          <p:nvPr/>
        </p:nvSpPr>
        <p:spPr>
          <a:xfrm>
            <a:off x="293613" y="8869567"/>
            <a:ext cx="5575809" cy="422657"/>
          </a:xfrm>
          <a:prstGeom prst="rect">
            <a:avLst/>
          </a:prstGeom>
          <a:ln w="12700">
            <a:miter lim="400000"/>
          </a:ln>
          <a:effectLst>
            <a:outerShdw sx="100000" sy="100000" kx="0" ky="0" algn="b" rotWithShape="0" blurRad="88900" dist="635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marL="146304" defTabSz="585216">
              <a:lnSpc>
                <a:spcPts val="2200"/>
              </a:lnSpc>
              <a:tabLst>
                <a:tab pos="711200" algn="l"/>
                <a:tab pos="4572000" algn="l"/>
              </a:tabLst>
              <a:defRPr sz="2400">
                <a:solidFill>
                  <a:srgbClr val="FFFFFF"/>
                </a:solidFill>
                <a:latin typeface="+mn-lt"/>
                <a:ea typeface="+mn-ea"/>
                <a:cs typeface="+mn-cs"/>
                <a:sym typeface="ヒラギノ角ゴ Pro W3"/>
              </a:defRPr>
            </a:lvl1pPr>
          </a:lstStyle>
          <a:p>
            <a:pPr/>
            <a:r>
              <a:t>暗黒物質は一番軽い超対称粒子か？</a:t>
            </a:r>
          </a:p>
        </p:txBody>
      </p:sp>
      <p:sp>
        <p:nvSpPr>
          <p:cNvPr id="1882" name="主としてレプトンや電弱ゲージボソンに結合するDM探索"/>
          <p:cNvSpPr txBox="1"/>
          <p:nvPr/>
        </p:nvSpPr>
        <p:spPr>
          <a:xfrm>
            <a:off x="5742953" y="2719343"/>
            <a:ext cx="3532303"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FFFFFF"/>
                </a:solidFill>
                <a:latin typeface="+mn-lt"/>
                <a:ea typeface="+mn-ea"/>
                <a:cs typeface="+mn-cs"/>
                <a:sym typeface="ヒラギノ角ゴ Pro W3"/>
              </a:defRPr>
            </a:lvl1pPr>
          </a:lstStyle>
          <a:p>
            <a:pPr/>
            <a:r>
              <a:t>暗黒物質 (Dark Matter) はヒッグスから生まれたか？</a:t>
            </a:r>
          </a:p>
        </p:txBody>
      </p:sp>
      <p:sp>
        <p:nvSpPr>
          <p:cNvPr id="1883" name="主としてレプトンや電弱ゲージボソンに結合するDM探索"/>
          <p:cNvSpPr txBox="1"/>
          <p:nvPr/>
        </p:nvSpPr>
        <p:spPr>
          <a:xfrm>
            <a:off x="5845708" y="6650836"/>
            <a:ext cx="3894692"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solidFill>
                  <a:srgbClr val="FFFB00"/>
                </a:solidFill>
                <a:latin typeface="+mn-lt"/>
                <a:ea typeface="+mn-ea"/>
                <a:cs typeface="+mn-cs"/>
                <a:sym typeface="ヒラギノ角ゴ Pro W3"/>
              </a:defRPr>
            </a:lvl1pPr>
          </a:lstStyle>
          <a:p>
            <a:pPr/>
            <a:r>
              <a:t>ILCで暗黒物質対生成</a:t>
            </a:r>
          </a:p>
        </p:txBody>
      </p:sp>
      <p:sp>
        <p:nvSpPr>
          <p:cNvPr id="1884" name="主としてレプトンや電弱ゲージボソンに結合するDM探索"/>
          <p:cNvSpPr txBox="1"/>
          <p:nvPr/>
        </p:nvSpPr>
        <p:spPr>
          <a:xfrm>
            <a:off x="5281772" y="2242312"/>
            <a:ext cx="4195773"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solidFill>
                  <a:srgbClr val="FFFB00"/>
                </a:solidFill>
                <a:latin typeface="+mn-lt"/>
                <a:ea typeface="+mn-ea"/>
                <a:cs typeface="+mn-cs"/>
                <a:sym typeface="ヒラギノ角ゴ Pro W3"/>
              </a:defRPr>
            </a:lvl1pPr>
          </a:lstStyle>
          <a:p>
            <a:pPr/>
            <a:r>
              <a:t>ヒッグスの不可視崩壊</a:t>
            </a:r>
          </a:p>
        </p:txBody>
      </p:sp>
      <p:pic>
        <p:nvPicPr>
          <p:cNvPr id="1885" name="イメージ" descr="イメージ"/>
          <p:cNvPicPr>
            <a:picLocks noChangeAspect="1"/>
          </p:cNvPicPr>
          <p:nvPr/>
        </p:nvPicPr>
        <p:blipFill>
          <a:blip r:embed="rId7">
            <a:extLst/>
          </a:blip>
          <a:stretch>
            <a:fillRect/>
          </a:stretch>
        </p:blipFill>
        <p:spPr>
          <a:xfrm>
            <a:off x="9856779" y="6615218"/>
            <a:ext cx="2651703" cy="2146573"/>
          </a:xfrm>
          <a:prstGeom prst="rect">
            <a:avLst/>
          </a:prstGeom>
          <a:ln w="12700">
            <a:miter lim="400000"/>
          </a:ln>
        </p:spPr>
      </p:pic>
      <p:pic>
        <p:nvPicPr>
          <p:cNvPr id="1886" name="イメージ" descr="イメージ"/>
          <p:cNvPicPr>
            <a:picLocks noChangeAspect="1"/>
          </p:cNvPicPr>
          <p:nvPr/>
        </p:nvPicPr>
        <p:blipFill>
          <a:blip r:embed="rId8">
            <a:extLst/>
          </a:blip>
          <a:stretch>
            <a:fillRect/>
          </a:stretch>
        </p:blipFill>
        <p:spPr>
          <a:xfrm>
            <a:off x="9827298" y="2643895"/>
            <a:ext cx="3004412" cy="2448432"/>
          </a:xfrm>
          <a:prstGeom prst="rect">
            <a:avLst/>
          </a:prstGeom>
          <a:ln w="12700">
            <a:miter lim="400000"/>
          </a:ln>
        </p:spPr>
      </p:pic>
      <p:sp>
        <p:nvSpPr>
          <p:cNvPr id="1887" name="主としてレプトンや電弱ゲージボソンに結合するDM探索"/>
          <p:cNvSpPr txBox="1"/>
          <p:nvPr/>
        </p:nvSpPr>
        <p:spPr>
          <a:xfrm>
            <a:off x="5860501" y="7408823"/>
            <a:ext cx="3038316" cy="73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FFFFFF"/>
                </a:solidFill>
                <a:latin typeface="+mn-lt"/>
                <a:ea typeface="+mn-ea"/>
                <a:cs typeface="+mn-cs"/>
                <a:sym typeface="ヒラギノ角ゴ Pro W3"/>
              </a:defRPr>
            </a:lvl1pPr>
          </a:lstStyle>
          <a:p>
            <a:pPr/>
            <a:r>
              <a:t>暗黒物質は電子・陽電子衝突で生まれるか？</a:t>
            </a:r>
          </a:p>
        </p:txBody>
      </p:sp>
      <p:pic>
        <p:nvPicPr>
          <p:cNvPr id="1888" name="イメージ" descr="イメージ"/>
          <p:cNvPicPr>
            <a:picLocks noChangeAspect="1"/>
          </p:cNvPicPr>
          <p:nvPr/>
        </p:nvPicPr>
        <p:blipFill>
          <a:blip r:embed="rId9">
            <a:extLst/>
          </a:blip>
          <a:stretch>
            <a:fillRect/>
          </a:stretch>
        </p:blipFill>
        <p:spPr>
          <a:xfrm>
            <a:off x="5872613" y="3797832"/>
            <a:ext cx="2651703" cy="2512671"/>
          </a:xfrm>
          <a:prstGeom prst="rect">
            <a:avLst/>
          </a:prstGeom>
          <a:ln w="12700">
            <a:miter lim="400000"/>
          </a:ln>
        </p:spPr>
      </p:pic>
      <p:sp>
        <p:nvSpPr>
          <p:cNvPr id="1889" name="主としてレプトンや電弱ゲージボソンに結合するDM探索"/>
          <p:cNvSpPr txBox="1"/>
          <p:nvPr/>
        </p:nvSpPr>
        <p:spPr>
          <a:xfrm>
            <a:off x="8706422" y="5442608"/>
            <a:ext cx="4195773" cy="73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FFFB00"/>
                </a:solidFill>
                <a:latin typeface="+mn-lt"/>
                <a:ea typeface="+mn-ea"/>
                <a:cs typeface="+mn-cs"/>
                <a:sym typeface="ヒラギノ角ゴ Pro W3"/>
              </a:defRPr>
            </a:lvl1pPr>
          </a:lstStyle>
          <a:p>
            <a:pPr/>
            <a:r>
              <a:t>ILCでは、見えない粒子もバランスの悪い事象として見える</a:t>
            </a:r>
          </a:p>
        </p:txBody>
      </p:sp>
      <p:sp>
        <p:nvSpPr>
          <p:cNvPr id="1890" name="主としてレプトンや電弱ゲージボソンに結合するDM探索"/>
          <p:cNvSpPr txBox="1"/>
          <p:nvPr/>
        </p:nvSpPr>
        <p:spPr>
          <a:xfrm>
            <a:off x="8706422" y="9065690"/>
            <a:ext cx="4195773" cy="35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FFFB00"/>
                </a:solidFill>
                <a:latin typeface="+mn-lt"/>
                <a:ea typeface="+mn-ea"/>
                <a:cs typeface="+mn-cs"/>
                <a:sym typeface="ヒラギノ角ゴ Pro W3"/>
              </a:defRPr>
            </a:lvl1pPr>
          </a:lstStyle>
          <a:p>
            <a:pPr/>
            <a:r>
              <a:t>光子だけのバランスの悪い事象</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2" name="Recoil_mass_Right_250GeV_250invfb_Rebin4_withsignal_BF10.pdf" descr="Recoil_mass_Right_250GeV_250invfb_Rebin4_withsignal_BF10.pdf"/>
          <p:cNvPicPr>
            <a:picLocks noChangeAspect="1"/>
          </p:cNvPicPr>
          <p:nvPr/>
        </p:nvPicPr>
        <p:blipFill>
          <a:blip r:embed="rId3">
            <a:extLst/>
          </a:blip>
          <a:stretch>
            <a:fillRect/>
          </a:stretch>
        </p:blipFill>
        <p:spPr>
          <a:xfrm>
            <a:off x="213949" y="4084554"/>
            <a:ext cx="5955902" cy="4275227"/>
          </a:xfrm>
          <a:prstGeom prst="rect">
            <a:avLst/>
          </a:prstGeom>
          <a:ln w="12700">
            <a:miter lim="400000"/>
          </a:ln>
        </p:spPr>
      </p:pic>
      <p:sp>
        <p:nvSpPr>
          <p:cNvPr id="1893" name="四角形"/>
          <p:cNvSpPr/>
          <p:nvPr/>
        </p:nvSpPr>
        <p:spPr>
          <a:xfrm>
            <a:off x="5618828" y="7935193"/>
            <a:ext cx="367180" cy="860844"/>
          </a:xfrm>
          <a:prstGeom prst="rect">
            <a:avLst/>
          </a:prstGeom>
          <a:solidFill>
            <a:srgbClr val="FFFFFF"/>
          </a:solidFill>
          <a:ln w="12700">
            <a:miter lim="400000"/>
          </a:ln>
        </p:spPr>
        <p:txBody>
          <a:bodyPr lIns="50800" tIns="50800" rIns="50800" bIns="50800" anchor="ctr"/>
          <a:lstStyle/>
          <a:p>
            <a:pPr defTabSz="457200">
              <a:defRPr sz="2200">
                <a:solidFill>
                  <a:srgbClr val="FFFFFF"/>
                </a:solidFill>
              </a:defRPr>
            </a:pPr>
          </a:p>
        </p:txBody>
      </p:sp>
      <p:sp>
        <p:nvSpPr>
          <p:cNvPr id="1894" name="暗黒物質（WIMP）探索 @ ILC"/>
          <p:cNvSpPr txBox="1"/>
          <p:nvPr>
            <p:ph type="title"/>
          </p:nvPr>
        </p:nvSpPr>
        <p:spPr>
          <a:xfrm>
            <a:off x="-1" y="101599"/>
            <a:ext cx="13004802" cy="800911"/>
          </a:xfrm>
          <a:prstGeom prst="rect">
            <a:avLst/>
          </a:prstGeom>
        </p:spPr>
        <p:txBody>
          <a:bodyPr/>
          <a:lstStyle>
            <a:lvl1pPr defTabSz="567659">
              <a:defRPr sz="4100">
                <a:solidFill>
                  <a:srgbClr val="2E467F"/>
                </a:solidFill>
                <a:latin typeface="+mj-lt"/>
                <a:ea typeface="+mj-ea"/>
                <a:cs typeface="+mj-cs"/>
                <a:sym typeface="Helvetica Neue"/>
              </a:defRPr>
            </a:lvl1pPr>
          </a:lstStyle>
          <a:p>
            <a:pPr/>
            <a:r>
              <a:t>暗黒物質（WIMP）探索 @ 250 GeV ILC</a:t>
            </a:r>
          </a:p>
        </p:txBody>
      </p:sp>
      <p:sp>
        <p:nvSpPr>
          <p:cNvPr id="1895" name="スライド番号"/>
          <p:cNvSpPr txBox="1"/>
          <p:nvPr>
            <p:ph type="sldNum" sz="quarter" idx="4294967295"/>
          </p:nvPr>
        </p:nvSpPr>
        <p:spPr>
          <a:xfrm>
            <a:off x="12578122" y="9332294"/>
            <a:ext cx="368765" cy="351997"/>
          </a:xfrm>
          <a:prstGeom prst="rect">
            <a:avLst/>
          </a:prstGeom>
          <a:extLst>
            <a:ext uri="{C572A759-6A51-4108-AA02-DFA0A04FC94B}">
              <ma14:wrappingTextBoxFlag xmlns:ma14="http://schemas.microsoft.com/office/mac/drawingml/2011/main" val="1"/>
            </a:ext>
          </a:extLst>
        </p:spPr>
        <p:txBody>
          <a:bodyPr lIns="65022" tIns="65022" rIns="65022" bIns="65022" anchor="b">
            <a:normAutofit fontScale="100000" lnSpcReduction="0"/>
          </a:bodyPr>
          <a:lstStyle>
            <a:lvl1pPr algn="r" defTabSz="585216">
              <a:lnSpc>
                <a:spcPct val="90000"/>
              </a:lnSpc>
              <a:defRPr sz="1600">
                <a:latin typeface="Arial"/>
                <a:ea typeface="Arial"/>
                <a:cs typeface="Arial"/>
                <a:sym typeface="Arial"/>
              </a:defRPr>
            </a:lvl1pPr>
          </a:lstStyle>
          <a:p>
            <a:pPr/>
            <a:fld id="{86CB4B4D-7CA3-9044-876B-883B54F8677D}" type="slidenum"/>
          </a:p>
        </p:txBody>
      </p:sp>
      <p:sp>
        <p:nvSpPr>
          <p:cNvPr id="1896" name="Weakly Interacting Massive Particle"/>
          <p:cNvSpPr txBox="1"/>
          <p:nvPr/>
        </p:nvSpPr>
        <p:spPr>
          <a:xfrm>
            <a:off x="369134" y="809358"/>
            <a:ext cx="12266532" cy="464840"/>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585216">
              <a:spcBef>
                <a:spcPts val="500"/>
              </a:spcBef>
              <a:defRPr b="1" sz="2200">
                <a:solidFill>
                  <a:srgbClr val="FF2600"/>
                </a:solidFill>
                <a:latin typeface="+mj-lt"/>
                <a:ea typeface="+mj-ea"/>
                <a:cs typeface="+mj-cs"/>
                <a:sym typeface="Helvetica Neue"/>
              </a:defRPr>
            </a:pPr>
            <a:r>
              <a:t>W</a:t>
            </a:r>
            <a:r>
              <a:rPr>
                <a:solidFill>
                  <a:srgbClr val="000000"/>
                </a:solidFill>
              </a:rPr>
              <a:t>eakly </a:t>
            </a:r>
            <a:r>
              <a:t>I</a:t>
            </a:r>
            <a:r>
              <a:rPr>
                <a:solidFill>
                  <a:srgbClr val="000000"/>
                </a:solidFill>
              </a:rPr>
              <a:t>nteracting </a:t>
            </a:r>
            <a:r>
              <a:t>M</a:t>
            </a:r>
            <a:r>
              <a:rPr>
                <a:solidFill>
                  <a:srgbClr val="000000"/>
                </a:solidFill>
              </a:rPr>
              <a:t>assive </a:t>
            </a:r>
            <a:r>
              <a:t>P</a:t>
            </a:r>
            <a:r>
              <a:rPr>
                <a:solidFill>
                  <a:srgbClr val="000000"/>
                </a:solidFill>
              </a:rPr>
              <a:t>article</a:t>
            </a:r>
          </a:p>
        </p:txBody>
      </p:sp>
      <p:sp>
        <p:nvSpPr>
          <p:cNvPr id="1897" name="MDM &lt; Mh /2"/>
          <p:cNvSpPr txBox="1"/>
          <p:nvPr/>
        </p:nvSpPr>
        <p:spPr>
          <a:xfrm>
            <a:off x="2831605" y="5738581"/>
            <a:ext cx="2070431" cy="551530"/>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585216">
              <a:spcBef>
                <a:spcPts val="500"/>
              </a:spcBef>
              <a:defRPr b="1" i="1" sz="2800">
                <a:solidFill>
                  <a:srgbClr val="FF2C79"/>
                </a:solidFill>
                <a:latin typeface="+mj-lt"/>
                <a:ea typeface="+mj-ea"/>
                <a:cs typeface="+mj-cs"/>
                <a:sym typeface="Helvetica Neue"/>
              </a:defRPr>
            </a:pPr>
            <a:r>
              <a:t>M</a:t>
            </a:r>
            <a:r>
              <a:rPr baseline="-5998"/>
              <a:t>DM</a:t>
            </a:r>
            <a:r>
              <a:t> &lt;</a:t>
            </a:r>
            <a:r>
              <a:rPr>
                <a:latin typeface="Arial"/>
                <a:ea typeface="Arial"/>
                <a:cs typeface="Arial"/>
                <a:sym typeface="Arial"/>
              </a:rPr>
              <a:t> M</a:t>
            </a:r>
            <a:r>
              <a:rPr baseline="-5998">
                <a:latin typeface="Arial"/>
                <a:ea typeface="Arial"/>
                <a:cs typeface="Arial"/>
                <a:sym typeface="Arial"/>
              </a:rPr>
              <a:t>h </a:t>
            </a:r>
            <a:r>
              <a:rPr>
                <a:latin typeface="Arial"/>
                <a:ea typeface="Arial"/>
                <a:cs typeface="Arial"/>
                <a:sym typeface="Arial"/>
              </a:rPr>
              <a:t>/2</a:t>
            </a:r>
          </a:p>
        </p:txBody>
      </p:sp>
      <p:grpSp>
        <p:nvGrpSpPr>
          <p:cNvPr id="1900" name="探索可能 BRinv：0.3% まで!"/>
          <p:cNvGrpSpPr/>
          <p:nvPr/>
        </p:nvGrpSpPr>
        <p:grpSpPr>
          <a:xfrm>
            <a:off x="213949" y="8434489"/>
            <a:ext cx="5955902" cy="1049041"/>
            <a:chOff x="0" y="0"/>
            <a:chExt cx="5955901" cy="1049039"/>
          </a:xfrm>
        </p:grpSpPr>
        <p:sp>
          <p:nvSpPr>
            <p:cNvPr id="1899" name="探索可能 BRinv：0.3% まで!"/>
            <p:cNvSpPr txBox="1"/>
            <p:nvPr/>
          </p:nvSpPr>
          <p:spPr>
            <a:xfrm>
              <a:off x="215900" y="139700"/>
              <a:ext cx="5524102" cy="490240"/>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585216">
                <a:spcBef>
                  <a:spcPts val="500"/>
                </a:spcBef>
                <a:defRPr b="1" sz="2200">
                  <a:solidFill>
                    <a:srgbClr val="FF2C79"/>
                  </a:solidFill>
                  <a:latin typeface="+mj-lt"/>
                  <a:ea typeface="+mj-ea"/>
                  <a:cs typeface="+mj-cs"/>
                  <a:sym typeface="Helvetica Neue"/>
                </a:defRPr>
              </a:lvl1pPr>
            </a:lstStyle>
            <a:p>
              <a:pPr/>
              <a:r>
                <a:t>探索可能不可視崩壊の分岐比：0.3% まで</a:t>
              </a:r>
            </a:p>
          </p:txBody>
        </p:sp>
        <p:pic>
          <p:nvPicPr>
            <p:cNvPr id="1898" name="探索可能 BRinv：0.3% まで!" descr="探索可能 BRinv：0.3% まで!"/>
            <p:cNvPicPr>
              <a:picLocks noChangeAspect="0"/>
            </p:cNvPicPr>
            <p:nvPr/>
          </p:nvPicPr>
          <p:blipFill>
            <a:blip r:embed="rId4">
              <a:extLst/>
            </a:blip>
            <a:stretch>
              <a:fillRect/>
            </a:stretch>
          </p:blipFill>
          <p:spPr>
            <a:xfrm>
              <a:off x="0" y="0"/>
              <a:ext cx="5955902" cy="1049040"/>
            </a:xfrm>
            <a:prstGeom prst="rect">
              <a:avLst/>
            </a:prstGeom>
            <a:effectLst/>
          </p:spPr>
        </p:pic>
      </p:grpSp>
      <p:sp>
        <p:nvSpPr>
          <p:cNvPr id="1901" name="2. ヒッグスの不可視崩壊"/>
          <p:cNvSpPr txBox="1"/>
          <p:nvPr/>
        </p:nvSpPr>
        <p:spPr>
          <a:xfrm>
            <a:off x="709981" y="1527540"/>
            <a:ext cx="3874595" cy="502203"/>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585216">
              <a:spcBef>
                <a:spcPts val="600"/>
              </a:spcBef>
              <a:defRPr b="1" sz="2400">
                <a:solidFill>
                  <a:srgbClr val="FFFFFF"/>
                </a:solidFill>
                <a:latin typeface="+mj-lt"/>
                <a:ea typeface="+mj-ea"/>
                <a:cs typeface="+mj-cs"/>
                <a:sym typeface="Helvetica Neue"/>
              </a:defRPr>
            </a:lvl1pPr>
          </a:lstStyle>
          <a:p>
            <a:pPr/>
            <a:r>
              <a:t>１. ヒッグスの不可視崩壊</a:t>
            </a:r>
          </a:p>
        </p:txBody>
      </p:sp>
      <p:sp>
        <p:nvSpPr>
          <p:cNvPr id="1902" name="3. 単光子生成探索"/>
          <p:cNvSpPr txBox="1"/>
          <p:nvPr/>
        </p:nvSpPr>
        <p:spPr>
          <a:xfrm>
            <a:off x="7185322" y="1527538"/>
            <a:ext cx="4175322" cy="502204"/>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585216">
              <a:spcBef>
                <a:spcPts val="600"/>
              </a:spcBef>
              <a:defRPr b="1" i="1" sz="2400">
                <a:solidFill>
                  <a:srgbClr val="FFFFFF"/>
                </a:solidFill>
                <a:latin typeface="+mj-lt"/>
                <a:ea typeface="+mj-ea"/>
                <a:cs typeface="+mj-cs"/>
                <a:sym typeface="Helvetica Neue"/>
              </a:defRPr>
            </a:pPr>
            <a:r>
              <a:t>２. </a:t>
            </a:r>
            <a:r>
              <a:rPr i="0"/>
              <a:t>単光子生成探索</a:t>
            </a:r>
          </a:p>
        </p:txBody>
      </p:sp>
      <p:sp>
        <p:nvSpPr>
          <p:cNvPr id="1903" name="反跳質量 [GeV]"/>
          <p:cNvSpPr txBox="1"/>
          <p:nvPr/>
        </p:nvSpPr>
        <p:spPr>
          <a:xfrm>
            <a:off x="3772646" y="8037081"/>
            <a:ext cx="2214304"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反跳質量 [GeV]</a:t>
            </a:r>
          </a:p>
        </p:txBody>
      </p:sp>
      <p:sp>
        <p:nvSpPr>
          <p:cNvPr id="1904" name="媒介粒子質量 [GeV]"/>
          <p:cNvSpPr txBox="1"/>
          <p:nvPr/>
        </p:nvSpPr>
        <p:spPr>
          <a:xfrm rot="16200000">
            <a:off x="-1529362" y="6047542"/>
            <a:ext cx="4088505" cy="3492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1900">
                <a:latin typeface="ヒラギノ角ゴ ProN W6"/>
                <a:ea typeface="ヒラギノ角ゴ ProN W6"/>
                <a:cs typeface="ヒラギノ角ゴ ProN W6"/>
                <a:sym typeface="ヒラギノ角ゴ ProN W6"/>
              </a:defRPr>
            </a:lvl1pPr>
          </a:lstStyle>
          <a:p>
            <a:pPr/>
            <a:r>
              <a:t>事象数</a:t>
            </a:r>
          </a:p>
        </p:txBody>
      </p:sp>
      <p:pic>
        <p:nvPicPr>
          <p:cNvPr id="1905" name="イメージ" descr="イメージ"/>
          <p:cNvPicPr>
            <a:picLocks noChangeAspect="1"/>
          </p:cNvPicPr>
          <p:nvPr/>
        </p:nvPicPr>
        <p:blipFill>
          <a:blip r:embed="rId5">
            <a:extLst/>
          </a:blip>
          <a:stretch>
            <a:fillRect/>
          </a:stretch>
        </p:blipFill>
        <p:spPr>
          <a:xfrm>
            <a:off x="3811178" y="1817823"/>
            <a:ext cx="3004412" cy="2448432"/>
          </a:xfrm>
          <a:prstGeom prst="rect">
            <a:avLst/>
          </a:prstGeom>
          <a:ln w="12700">
            <a:miter lim="400000"/>
          </a:ln>
        </p:spPr>
      </p:pic>
      <p:sp>
        <p:nvSpPr>
          <p:cNvPr id="1906" name="主としてレプトンや電弱ゲージボソンに結合するDM探索"/>
          <p:cNvSpPr txBox="1"/>
          <p:nvPr/>
        </p:nvSpPr>
        <p:spPr>
          <a:xfrm>
            <a:off x="7016991" y="2097591"/>
            <a:ext cx="5472806" cy="511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2000"/>
            </a:lvl1pPr>
          </a:lstStyle>
          <a:p>
            <a:pPr/>
            <a:r>
              <a:t>様々なタイプの暗黒物質に感度を持つ探索</a:t>
            </a:r>
          </a:p>
        </p:txBody>
      </p:sp>
      <p:sp>
        <p:nvSpPr>
          <p:cNvPr id="1907" name="主としてレプトンや電弱ゲージボソンに結合するDM探索"/>
          <p:cNvSpPr txBox="1"/>
          <p:nvPr/>
        </p:nvSpPr>
        <p:spPr>
          <a:xfrm>
            <a:off x="3210780" y="9213847"/>
            <a:ext cx="5183276" cy="58889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585216">
              <a:spcBef>
                <a:spcPts val="500"/>
              </a:spcBef>
              <a:defRPr b="1" baseline="30798" sz="3000">
                <a:solidFill>
                  <a:schemeClr val="accent5"/>
                </a:solidFill>
                <a:latin typeface="+mj-lt"/>
                <a:ea typeface="+mj-ea"/>
                <a:cs typeface="+mj-cs"/>
                <a:sym typeface="Helvetica Neue"/>
              </a:defRPr>
            </a:lvl1pPr>
          </a:lstStyle>
          <a:p>
            <a:pPr/>
            <a:r>
              <a:t>HL-LHC の 20倍の感度</a:t>
            </a:r>
          </a:p>
        </p:txBody>
      </p:sp>
      <p:sp>
        <p:nvSpPr>
          <p:cNvPr id="1908" name="主としてレプトンや電弱ゲージボソンに結合するDM探索"/>
          <p:cNvSpPr txBox="1"/>
          <p:nvPr/>
        </p:nvSpPr>
        <p:spPr>
          <a:xfrm>
            <a:off x="850171" y="2531043"/>
            <a:ext cx="2759607"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000"/>
            </a:pPr>
            <a:r>
              <a:t>暗黒物質 (D</a:t>
            </a:r>
            <a:r>
              <a:rPr b="0"/>
              <a:t>ark</a:t>
            </a:r>
            <a:r>
              <a:t> M</a:t>
            </a:r>
            <a:r>
              <a:rPr b="0"/>
              <a:t>atter</a:t>
            </a:r>
            <a:r>
              <a:t>) がヒッグスとのみ相互作用する場合に有効</a:t>
            </a:r>
          </a:p>
        </p:txBody>
      </p:sp>
      <p:pic>
        <p:nvPicPr>
          <p:cNvPr id="1909" name="イメージ" descr="イメージ"/>
          <p:cNvPicPr>
            <a:picLocks noChangeAspect="1"/>
          </p:cNvPicPr>
          <p:nvPr/>
        </p:nvPicPr>
        <p:blipFill>
          <a:blip r:embed="rId6">
            <a:extLst/>
          </a:blip>
          <a:stretch>
            <a:fillRect/>
          </a:stretch>
        </p:blipFill>
        <p:spPr>
          <a:xfrm>
            <a:off x="6350332" y="3683677"/>
            <a:ext cx="4970426" cy="4661341"/>
          </a:xfrm>
          <a:prstGeom prst="rect">
            <a:avLst/>
          </a:prstGeom>
          <a:ln w="12700">
            <a:miter lim="400000"/>
          </a:ln>
        </p:spPr>
      </p:pic>
      <p:pic>
        <p:nvPicPr>
          <p:cNvPr id="1910" name="イメージ" descr="イメージ"/>
          <p:cNvPicPr>
            <a:picLocks noChangeAspect="1"/>
          </p:cNvPicPr>
          <p:nvPr/>
        </p:nvPicPr>
        <p:blipFill>
          <a:blip r:embed="rId7">
            <a:extLst/>
          </a:blip>
          <a:stretch>
            <a:fillRect/>
          </a:stretch>
        </p:blipFill>
        <p:spPr>
          <a:xfrm>
            <a:off x="10995794" y="2574687"/>
            <a:ext cx="1872333" cy="1515667"/>
          </a:xfrm>
          <a:prstGeom prst="rect">
            <a:avLst/>
          </a:prstGeom>
          <a:ln w="12700">
            <a:miter lim="400000"/>
          </a:ln>
        </p:spPr>
      </p:pic>
      <p:sp>
        <p:nvSpPr>
          <p:cNvPr id="1911" name="角丸四角形"/>
          <p:cNvSpPr/>
          <p:nvPr/>
        </p:nvSpPr>
        <p:spPr>
          <a:xfrm>
            <a:off x="7645669" y="6432860"/>
            <a:ext cx="1011173" cy="762810"/>
          </a:xfrm>
          <a:prstGeom prst="roundRect">
            <a:avLst>
              <a:gd name="adj" fmla="val 24973"/>
            </a:avLst>
          </a:prstGeom>
          <a:ln w="38100">
            <a:solidFill>
              <a:srgbClr val="FF2600"/>
            </a:solidFill>
          </a:ln>
        </p:spPr>
        <p:txBody>
          <a:bodyPr lIns="50800" tIns="50800" rIns="50800" bIns="50800" anchor="ctr"/>
          <a:lstStyle/>
          <a:p>
            <a:pPr/>
          </a:p>
        </p:txBody>
      </p:sp>
      <p:sp>
        <p:nvSpPr>
          <p:cNvPr id="1912" name="線"/>
          <p:cNvSpPr/>
          <p:nvPr/>
        </p:nvSpPr>
        <p:spPr>
          <a:xfrm flipH="1" flipV="1">
            <a:off x="7514111" y="5254910"/>
            <a:ext cx="324696" cy="1177673"/>
          </a:xfrm>
          <a:prstGeom prst="line">
            <a:avLst/>
          </a:prstGeom>
          <a:ln w="25400">
            <a:solidFill>
              <a:srgbClr val="FF2600"/>
            </a:solidFill>
          </a:ln>
        </p:spPr>
        <p:txBody>
          <a:bodyPr lIns="45718" tIns="45718" rIns="45718" bIns="45718"/>
          <a:lstStyle/>
          <a:p>
            <a:pPr/>
          </a:p>
        </p:txBody>
      </p:sp>
      <p:grpSp>
        <p:nvGrpSpPr>
          <p:cNvPr id="1915" name="ILC250"/>
          <p:cNvGrpSpPr/>
          <p:nvPr/>
        </p:nvGrpSpPr>
        <p:grpSpPr>
          <a:xfrm>
            <a:off x="7308804" y="4925802"/>
            <a:ext cx="1308601" cy="600760"/>
            <a:chOff x="0" y="0"/>
            <a:chExt cx="1308600" cy="600758"/>
          </a:xfrm>
        </p:grpSpPr>
        <p:sp>
          <p:nvSpPr>
            <p:cNvPr id="1914" name="ILC250"/>
            <p:cNvSpPr txBox="1"/>
            <p:nvPr/>
          </p:nvSpPr>
          <p:spPr>
            <a:xfrm>
              <a:off x="76200" y="50800"/>
              <a:ext cx="1156201" cy="384859"/>
            </a:xfrm>
            <a:prstGeom prst="rect">
              <a:avLst/>
            </a:prstGeom>
            <a:solidFill>
              <a:srgbClr val="FFFFFF">
                <a:alpha val="97000"/>
              </a:srgbClr>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1" i="1" sz="2400">
                  <a:solidFill>
                    <a:srgbClr val="FF2600"/>
                  </a:solidFill>
                  <a:latin typeface="+mj-lt"/>
                  <a:ea typeface="+mj-ea"/>
                  <a:cs typeface="+mj-cs"/>
                  <a:sym typeface="Helvetica Neue"/>
                </a:defRPr>
              </a:lvl1pPr>
            </a:lstStyle>
            <a:p>
              <a:pPr/>
              <a:r>
                <a:t>ILC250</a:t>
              </a:r>
            </a:p>
          </p:txBody>
        </p:sp>
        <p:pic>
          <p:nvPicPr>
            <p:cNvPr id="1913" name="ILC250" descr="ILC250"/>
            <p:cNvPicPr>
              <a:picLocks noChangeAspect="0"/>
            </p:cNvPicPr>
            <p:nvPr/>
          </p:nvPicPr>
          <p:blipFill>
            <a:blip r:embed="rId8">
              <a:alphaModFix amt="97000"/>
              <a:extLst/>
            </a:blip>
            <a:stretch>
              <a:fillRect/>
            </a:stretch>
          </p:blipFill>
          <p:spPr>
            <a:xfrm>
              <a:off x="0" y="0"/>
              <a:ext cx="1308601" cy="600759"/>
            </a:xfrm>
            <a:prstGeom prst="rect">
              <a:avLst/>
            </a:prstGeom>
            <a:effectLst/>
          </p:spPr>
        </p:pic>
      </p:grpSp>
      <p:sp>
        <p:nvSpPr>
          <p:cNvPr id="1916" name="線"/>
          <p:cNvSpPr/>
          <p:nvPr/>
        </p:nvSpPr>
        <p:spPr>
          <a:xfrm flipH="1">
            <a:off x="8793776" y="5299550"/>
            <a:ext cx="947813" cy="1436589"/>
          </a:xfrm>
          <a:prstGeom prst="line">
            <a:avLst/>
          </a:prstGeom>
          <a:ln w="25400">
            <a:solidFill>
              <a:schemeClr val="accent1"/>
            </a:solidFill>
            <a:tailEnd type="triangle"/>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1917" name="BSM=Beyond the Standard Model"/>
          <p:cNvSpPr txBox="1"/>
          <p:nvPr/>
        </p:nvSpPr>
        <p:spPr>
          <a:xfrm>
            <a:off x="6893824" y="9375507"/>
            <a:ext cx="6002539" cy="3245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600">
                <a:solidFill>
                  <a:srgbClr val="FF2600"/>
                </a:solidFill>
                <a:latin typeface="+mj-lt"/>
                <a:ea typeface="+mj-ea"/>
                <a:cs typeface="+mj-cs"/>
                <a:sym typeface="Helvetica Neue"/>
              </a:defRPr>
            </a:pPr>
            <a:r>
              <a:rPr>
                <a:solidFill>
                  <a:srgbClr val="000000"/>
                </a:solidFill>
              </a:rPr>
              <a:t>※: </a:t>
            </a:r>
            <a:r>
              <a:t>HL-LHC</a:t>
            </a:r>
            <a:r>
              <a:t> </a:t>
            </a:r>
            <a:r>
              <a:rPr>
                <a:solidFill>
                  <a:srgbClr val="000000"/>
                </a:solidFill>
              </a:rPr>
              <a:t>= </a:t>
            </a:r>
            <a:r>
              <a:t>H</a:t>
            </a:r>
            <a:r>
              <a:rPr>
                <a:solidFill>
                  <a:srgbClr val="000000"/>
                </a:solidFill>
              </a:rPr>
              <a:t>igh </a:t>
            </a:r>
            <a:r>
              <a:t>L</a:t>
            </a:r>
            <a:r>
              <a:rPr>
                <a:solidFill>
                  <a:srgbClr val="000000"/>
                </a:solidFill>
              </a:rPr>
              <a:t>uminosity </a:t>
            </a:r>
            <a:r>
              <a:t>LHC </a:t>
            </a:r>
            <a:r>
              <a:rPr>
                <a:solidFill>
                  <a:srgbClr val="000000"/>
                </a:solidFill>
              </a:rPr>
              <a:t>(高度化された LHC)</a:t>
            </a:r>
          </a:p>
        </p:txBody>
      </p:sp>
      <p:sp>
        <p:nvSpPr>
          <p:cNvPr id="1918" name="反跳質量 [GeV]"/>
          <p:cNvSpPr txBox="1"/>
          <p:nvPr/>
        </p:nvSpPr>
        <p:spPr>
          <a:xfrm>
            <a:off x="7908677" y="8054979"/>
            <a:ext cx="2214304"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DM 質量 [GeV]</a:t>
            </a:r>
          </a:p>
        </p:txBody>
      </p:sp>
      <p:sp>
        <p:nvSpPr>
          <p:cNvPr id="1919" name="反跳質量 [GeV]"/>
          <p:cNvSpPr txBox="1"/>
          <p:nvPr/>
        </p:nvSpPr>
        <p:spPr>
          <a:xfrm rot="16200000">
            <a:off x="5360856" y="5581781"/>
            <a:ext cx="262994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媒介粒子 質量 [GeV]</a:t>
            </a:r>
          </a:p>
        </p:txBody>
      </p:sp>
      <p:grpSp>
        <p:nvGrpSpPr>
          <p:cNvPr id="1922" name="探索可能 DM 質量： MDM ~ Ecm/2 まで!"/>
          <p:cNvGrpSpPr/>
          <p:nvPr/>
        </p:nvGrpSpPr>
        <p:grpSpPr>
          <a:xfrm>
            <a:off x="7010155" y="8434490"/>
            <a:ext cx="5769878" cy="1049040"/>
            <a:chOff x="0" y="0"/>
            <a:chExt cx="5769876" cy="1049039"/>
          </a:xfrm>
        </p:grpSpPr>
        <p:sp>
          <p:nvSpPr>
            <p:cNvPr id="1921" name="探索可能 DM 質量： MDM ~ Ecm/2 まで!"/>
            <p:cNvSpPr txBox="1"/>
            <p:nvPr/>
          </p:nvSpPr>
          <p:spPr>
            <a:xfrm>
              <a:off x="215900" y="139700"/>
              <a:ext cx="5338077" cy="490240"/>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algn="l" defTabSz="585216">
                <a:spcBef>
                  <a:spcPts val="500"/>
                </a:spcBef>
                <a:defRPr b="1" sz="2200">
                  <a:solidFill>
                    <a:srgbClr val="FF2C79"/>
                  </a:solidFill>
                  <a:latin typeface="+mj-lt"/>
                  <a:ea typeface="+mj-ea"/>
                  <a:cs typeface="+mj-cs"/>
                  <a:sym typeface="Helvetica Neue"/>
                </a:defRPr>
              </a:lvl1pPr>
            </a:lstStyle>
            <a:p>
              <a:pPr/>
              <a:r>
                <a:t>250 GeV でもかなり発見の可能性がある</a:t>
              </a:r>
            </a:p>
          </p:txBody>
        </p:sp>
        <p:pic>
          <p:nvPicPr>
            <p:cNvPr id="1920" name="探索可能 DM 質量： MDM ~ Ecm/2 まで!" descr="探索可能 DM 質量： MDM ~ Ecm/2 まで!"/>
            <p:cNvPicPr>
              <a:picLocks noChangeAspect="0"/>
            </p:cNvPicPr>
            <p:nvPr/>
          </p:nvPicPr>
          <p:blipFill>
            <a:blip r:embed="rId9">
              <a:extLst/>
            </a:blip>
            <a:stretch>
              <a:fillRect/>
            </a:stretch>
          </p:blipFill>
          <p:spPr>
            <a:xfrm>
              <a:off x="0" y="0"/>
              <a:ext cx="5769877" cy="1049040"/>
            </a:xfrm>
            <a:prstGeom prst="rect">
              <a:avLst/>
            </a:prstGeom>
            <a:effectLst/>
          </p:spPr>
        </p:pic>
      </p:grpSp>
      <p:sp>
        <p:nvSpPr>
          <p:cNvPr id="1923" name="薄い黄色の領域 = ILC 探索に残される領域…"/>
          <p:cNvSpPr txBox="1"/>
          <p:nvPr/>
        </p:nvSpPr>
        <p:spPr>
          <a:xfrm>
            <a:off x="9388588" y="4398009"/>
            <a:ext cx="3166889" cy="957582"/>
          </a:xfrm>
          <a:prstGeom prst="rect">
            <a:avLst/>
          </a:prstGeom>
          <a:solidFill>
            <a:srgbClr val="FFFFFF"/>
          </a:solidFill>
          <a:ln w="25400">
            <a:solidFill>
              <a:srgbClr val="000000"/>
            </a:solidFill>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sz="1600"/>
            </a:pPr>
            <a:r>
              <a:t>薄い黄色の領域 </a:t>
            </a:r>
            <a:br/>
            <a:r>
              <a:t>　= ILC 探索に残される領域</a:t>
            </a:r>
          </a:p>
          <a:p>
            <a:pPr algn="l">
              <a:lnSpc>
                <a:spcPct val="80000"/>
              </a:lnSpc>
              <a:defRPr sz="1600"/>
            </a:pPr>
            <a:r>
              <a:t>    (HL-LHC や 他の直接探索の後)</a:t>
            </a:r>
          </a:p>
        </p:txBody>
      </p:sp>
      <p:sp>
        <p:nvSpPr>
          <p:cNvPr id="1924" name="主としてレプトンや電弱ゲージボソンに結合するDM探索"/>
          <p:cNvSpPr txBox="1"/>
          <p:nvPr/>
        </p:nvSpPr>
        <p:spPr>
          <a:xfrm>
            <a:off x="7320543" y="2570520"/>
            <a:ext cx="2630022"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1400">
                <a:solidFill>
                  <a:srgbClr val="5FAD00"/>
                </a:solidFill>
              </a:defRPr>
            </a:lvl1pPr>
          </a:lstStyle>
          <a:p>
            <a:pPr/>
            <a:r>
              <a:t>特に直接探索や、LHC での探索では発見が難しいレプトンや電弱ゲージボソンに結合する暗黒物質の探索に有効</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8"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29" name="イメージ" descr="イメージ"/>
          <p:cNvPicPr>
            <a:picLocks noChangeAspect="1"/>
          </p:cNvPicPr>
          <p:nvPr/>
        </p:nvPicPr>
        <p:blipFill>
          <a:blip r:embed="rId2">
            <a:extLst/>
          </a:blip>
          <a:stretch>
            <a:fillRect/>
          </a:stretch>
        </p:blipFill>
        <p:spPr>
          <a:xfrm>
            <a:off x="126766" y="1937962"/>
            <a:ext cx="8028495" cy="7529246"/>
          </a:xfrm>
          <a:prstGeom prst="rect">
            <a:avLst/>
          </a:prstGeom>
          <a:ln w="12700">
            <a:miter lim="400000"/>
          </a:ln>
        </p:spPr>
      </p:pic>
      <p:sp>
        <p:nvSpPr>
          <p:cNvPr id="1930" name="テキスト"/>
          <p:cNvSpPr txBox="1"/>
          <p:nvPr/>
        </p:nvSpPr>
        <p:spPr>
          <a:xfrm>
            <a:off x="4064813" y="2017975"/>
            <a:ext cx="152401" cy="424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atin typeface="Times Roman"/>
                <a:ea typeface="Times Roman"/>
                <a:cs typeface="Times Roman"/>
                <a:sym typeface="Times Roman"/>
              </a:defRPr>
            </a:lvl1pPr>
          </a:lstStyle>
          <a:p>
            <a:pPr/>
            <a:r>
              <a:t> </a:t>
            </a:r>
          </a:p>
        </p:txBody>
      </p:sp>
      <p:sp>
        <p:nvSpPr>
          <p:cNvPr id="1931" name="WIMP 探索"/>
          <p:cNvSpPr txBox="1"/>
          <p:nvPr/>
        </p:nvSpPr>
        <p:spPr>
          <a:xfrm>
            <a:off x="1138992" y="-8562"/>
            <a:ext cx="10726816" cy="1094025"/>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b="1" sz="6400">
                <a:solidFill>
                  <a:srgbClr val="0042AA"/>
                </a:solidFill>
                <a:uFill>
                  <a:solidFill>
                    <a:srgbClr val="0042AA"/>
                  </a:solidFill>
                </a:uFill>
                <a:latin typeface="+mj-lt"/>
                <a:ea typeface="+mj-ea"/>
                <a:cs typeface="+mj-cs"/>
                <a:sym typeface="Helvetica Neue"/>
              </a:defRPr>
            </a:lvl1pPr>
          </a:lstStyle>
          <a:p>
            <a:pPr/>
            <a:r>
              <a:t>WIMP 探索</a:t>
            </a:r>
          </a:p>
        </p:txBody>
      </p:sp>
      <p:sp>
        <p:nvSpPr>
          <p:cNvPr id="1932" name="薄い黄色の領域 = ILC 探索に残される領域…"/>
          <p:cNvSpPr txBox="1"/>
          <p:nvPr/>
        </p:nvSpPr>
        <p:spPr>
          <a:xfrm>
            <a:off x="8092740" y="5052540"/>
            <a:ext cx="4698748" cy="1511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sz="2400"/>
            </a:pPr>
            <a:r>
              <a:t>薄い黄色の領域 </a:t>
            </a:r>
            <a:br/>
            <a:r>
              <a:t>　= ILC 探索に残される領域</a:t>
            </a:r>
          </a:p>
          <a:p>
            <a:pPr algn="l">
              <a:defRPr b="1" sz="2400"/>
            </a:pPr>
            <a:r>
              <a:t>    (HL-LHC や 他の直接探索の後)</a:t>
            </a:r>
          </a:p>
        </p:txBody>
      </p:sp>
      <p:sp>
        <p:nvSpPr>
          <p:cNvPr id="1933" name="単光子生成探索"/>
          <p:cNvSpPr txBox="1"/>
          <p:nvPr/>
        </p:nvSpPr>
        <p:spPr>
          <a:xfrm>
            <a:off x="483712" y="1287939"/>
            <a:ext cx="4175320" cy="542794"/>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585216">
              <a:spcBef>
                <a:spcPts val="600"/>
              </a:spcBef>
              <a:defRPr b="1" sz="3100">
                <a:solidFill>
                  <a:srgbClr val="FFFFFF"/>
                </a:solidFill>
                <a:latin typeface="+mj-lt"/>
                <a:ea typeface="+mj-ea"/>
                <a:cs typeface="+mj-cs"/>
                <a:sym typeface="Helvetica Neue"/>
              </a:defRPr>
            </a:lvl1pPr>
          </a:lstStyle>
          <a:p>
            <a:pPr/>
            <a:r>
              <a:t>　単光子生成探索</a:t>
            </a:r>
          </a:p>
        </p:txBody>
      </p:sp>
      <p:sp>
        <p:nvSpPr>
          <p:cNvPr id="1934" name="媒介粒子質量 [GeV]"/>
          <p:cNvSpPr txBox="1"/>
          <p:nvPr/>
        </p:nvSpPr>
        <p:spPr>
          <a:xfrm rot="16200000">
            <a:off x="-1912101" y="4953847"/>
            <a:ext cx="4998399" cy="4064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媒介粒子質量 [GeV]</a:t>
            </a:r>
          </a:p>
        </p:txBody>
      </p:sp>
      <p:grpSp>
        <p:nvGrpSpPr>
          <p:cNvPr id="1937" name="薄い黄色の領域 = ILC 探索に残される領域…"/>
          <p:cNvGrpSpPr/>
          <p:nvPr/>
        </p:nvGrpSpPr>
        <p:grpSpPr>
          <a:xfrm>
            <a:off x="7789378" y="7203609"/>
            <a:ext cx="4829072" cy="1655631"/>
            <a:chOff x="0" y="0"/>
            <a:chExt cx="4829070" cy="1655630"/>
          </a:xfrm>
        </p:grpSpPr>
        <p:sp>
          <p:nvSpPr>
            <p:cNvPr id="1936" name="薄い黄色の領域 = ILC 探索に残される領域…"/>
            <p:cNvSpPr txBox="1"/>
            <p:nvPr/>
          </p:nvSpPr>
          <p:spPr>
            <a:xfrm>
              <a:off x="165100" y="101599"/>
              <a:ext cx="4498871" cy="1249232"/>
            </a:xfrm>
            <a:prstGeom prst="rect">
              <a:avLst/>
            </a:pr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80000"/>
                </a:lnSpc>
                <a:defRPr b="1">
                  <a:solidFill>
                    <a:srgbClr val="FF2C79"/>
                  </a:solidFill>
                  <a:latin typeface="+mj-lt"/>
                  <a:ea typeface="+mj-ea"/>
                  <a:cs typeface="+mj-cs"/>
                  <a:sym typeface="Helvetica Neue"/>
                </a:defRPr>
              </a:pPr>
              <a:r>
                <a:t>250 GeV ILC で</a:t>
              </a:r>
              <a:br/>
              <a:r>
                <a:t>発見の可能性がある</a:t>
              </a:r>
            </a:p>
          </p:txBody>
        </p:sp>
        <p:pic>
          <p:nvPicPr>
            <p:cNvPr id="1935" name="薄い黄色の領域 = ILC 探索に残される領域…" descr="薄い黄色の領域 = ILC 探索に残される領域…"/>
            <p:cNvPicPr>
              <a:picLocks noChangeAspect="0"/>
            </p:cNvPicPr>
            <p:nvPr/>
          </p:nvPicPr>
          <p:blipFill>
            <a:blip r:embed="rId3">
              <a:extLst/>
            </a:blip>
            <a:stretch>
              <a:fillRect/>
            </a:stretch>
          </p:blipFill>
          <p:spPr>
            <a:xfrm>
              <a:off x="0" y="0"/>
              <a:ext cx="4829071" cy="1655631"/>
            </a:xfrm>
            <a:prstGeom prst="rect">
              <a:avLst/>
            </a:prstGeom>
            <a:effectLst/>
          </p:spPr>
        </p:pic>
      </p:grpSp>
      <p:sp>
        <p:nvSpPr>
          <p:cNvPr id="1938" name="角丸四角形"/>
          <p:cNvSpPr/>
          <p:nvPr/>
        </p:nvSpPr>
        <p:spPr>
          <a:xfrm>
            <a:off x="2403430" y="6500247"/>
            <a:ext cx="1483459" cy="1176713"/>
          </a:xfrm>
          <a:prstGeom prst="roundRect">
            <a:avLst>
              <a:gd name="adj" fmla="val 16189"/>
            </a:avLst>
          </a:prstGeom>
          <a:ln w="114300">
            <a:solidFill>
              <a:srgbClr val="FF2600"/>
            </a:solidFill>
          </a:ln>
        </p:spPr>
        <p:txBody>
          <a:bodyPr lIns="50800" tIns="50800" rIns="50800" bIns="50800" anchor="ctr"/>
          <a:lstStyle/>
          <a:p>
            <a:pPr/>
          </a:p>
        </p:txBody>
      </p:sp>
      <p:sp>
        <p:nvSpPr>
          <p:cNvPr id="1939" name="線"/>
          <p:cNvSpPr/>
          <p:nvPr/>
        </p:nvSpPr>
        <p:spPr>
          <a:xfrm flipH="1" flipV="1">
            <a:off x="2273695" y="4699593"/>
            <a:ext cx="381718" cy="1744484"/>
          </a:xfrm>
          <a:prstGeom prst="line">
            <a:avLst/>
          </a:prstGeom>
          <a:ln w="25400">
            <a:solidFill>
              <a:srgbClr val="FF2600"/>
            </a:solidFill>
          </a:ln>
        </p:spPr>
        <p:txBody>
          <a:bodyPr lIns="45718" tIns="45718" rIns="45718" bIns="45718"/>
          <a:lstStyle/>
          <a:p>
            <a:pPr/>
          </a:p>
        </p:txBody>
      </p:sp>
      <p:grpSp>
        <p:nvGrpSpPr>
          <p:cNvPr id="1942" name="ILC250"/>
          <p:cNvGrpSpPr/>
          <p:nvPr/>
        </p:nvGrpSpPr>
        <p:grpSpPr>
          <a:xfrm>
            <a:off x="1483074" y="3958297"/>
            <a:ext cx="1962959" cy="1078939"/>
            <a:chOff x="0" y="0"/>
            <a:chExt cx="1962958" cy="1078938"/>
          </a:xfrm>
        </p:grpSpPr>
        <p:sp>
          <p:nvSpPr>
            <p:cNvPr id="1941" name="ILC250"/>
            <p:cNvSpPr txBox="1"/>
            <p:nvPr/>
          </p:nvSpPr>
          <p:spPr>
            <a:xfrm>
              <a:off x="165100" y="101600"/>
              <a:ext cx="1632759" cy="672539"/>
            </a:xfrm>
            <a:prstGeom prst="rect">
              <a:avLst/>
            </a:prstGeom>
            <a:solidFill>
              <a:srgbClr val="FFFFFF">
                <a:alpha val="9700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i="1">
                  <a:solidFill>
                    <a:srgbClr val="FF2600"/>
                  </a:solidFill>
                  <a:latin typeface="+mj-lt"/>
                  <a:ea typeface="+mj-ea"/>
                  <a:cs typeface="+mj-cs"/>
                  <a:sym typeface="Helvetica Neue"/>
                </a:defRPr>
              </a:lvl1pPr>
            </a:lstStyle>
            <a:p>
              <a:pPr/>
              <a:r>
                <a:t>ILC250</a:t>
              </a:r>
            </a:p>
          </p:txBody>
        </p:sp>
        <p:pic>
          <p:nvPicPr>
            <p:cNvPr id="1940" name="ILC250" descr="ILC250"/>
            <p:cNvPicPr>
              <a:picLocks noChangeAspect="0"/>
            </p:cNvPicPr>
            <p:nvPr/>
          </p:nvPicPr>
          <p:blipFill>
            <a:blip r:embed="rId4">
              <a:alphaModFix amt="97000"/>
              <a:extLst/>
            </a:blip>
            <a:stretch>
              <a:fillRect/>
            </a:stretch>
          </p:blipFill>
          <p:spPr>
            <a:xfrm>
              <a:off x="0" y="0"/>
              <a:ext cx="1962959" cy="1078939"/>
            </a:xfrm>
            <a:prstGeom prst="rect">
              <a:avLst/>
            </a:prstGeom>
            <a:effectLst/>
          </p:spPr>
        </p:pic>
      </p:grpSp>
      <p:sp>
        <p:nvSpPr>
          <p:cNvPr id="1943" name="線"/>
          <p:cNvSpPr/>
          <p:nvPr/>
        </p:nvSpPr>
        <p:spPr>
          <a:xfrm flipH="1" flipV="1">
            <a:off x="4541545" y="6281738"/>
            <a:ext cx="3524072" cy="1"/>
          </a:xfrm>
          <a:prstGeom prst="line">
            <a:avLst/>
          </a:prstGeom>
          <a:ln w="25400">
            <a:solidFill>
              <a:schemeClr val="accent1"/>
            </a:solidFill>
            <a:tailEnd type="triangle"/>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1944" name="角丸四角形"/>
          <p:cNvSpPr/>
          <p:nvPr/>
        </p:nvSpPr>
        <p:spPr>
          <a:xfrm>
            <a:off x="2403430" y="5574508"/>
            <a:ext cx="2752716" cy="2102452"/>
          </a:xfrm>
          <a:prstGeom prst="roundRect">
            <a:avLst>
              <a:gd name="adj" fmla="val 9061"/>
            </a:avLst>
          </a:prstGeom>
          <a:ln w="114300">
            <a:solidFill>
              <a:srgbClr val="FF2600"/>
            </a:solidFill>
            <a:prstDash val="sysDot"/>
            <a:miter lim="400000"/>
          </a:ln>
        </p:spPr>
        <p:txBody>
          <a:bodyPr lIns="50800" tIns="50800" rIns="50800" bIns="50800" anchor="ctr"/>
          <a:lstStyle/>
          <a:p>
            <a:pPr/>
          </a:p>
        </p:txBody>
      </p:sp>
      <p:sp>
        <p:nvSpPr>
          <p:cNvPr id="1945" name="線"/>
          <p:cNvSpPr/>
          <p:nvPr/>
        </p:nvSpPr>
        <p:spPr>
          <a:xfrm flipV="1">
            <a:off x="4535136" y="3871530"/>
            <a:ext cx="381806" cy="1649287"/>
          </a:xfrm>
          <a:prstGeom prst="line">
            <a:avLst/>
          </a:prstGeom>
          <a:ln w="25400">
            <a:solidFill>
              <a:srgbClr val="FF2600"/>
            </a:solidFill>
          </a:ln>
        </p:spPr>
        <p:txBody>
          <a:bodyPr lIns="45718" tIns="45718" rIns="45718" bIns="45718"/>
          <a:lstStyle/>
          <a:p>
            <a:pPr/>
          </a:p>
        </p:txBody>
      </p:sp>
      <p:grpSp>
        <p:nvGrpSpPr>
          <p:cNvPr id="1948" name="ILC250"/>
          <p:cNvGrpSpPr/>
          <p:nvPr/>
        </p:nvGrpSpPr>
        <p:grpSpPr>
          <a:xfrm>
            <a:off x="4257914" y="3113651"/>
            <a:ext cx="2491845" cy="1078939"/>
            <a:chOff x="0" y="0"/>
            <a:chExt cx="2491844" cy="1078938"/>
          </a:xfrm>
        </p:grpSpPr>
        <p:sp>
          <p:nvSpPr>
            <p:cNvPr id="1947" name="ILC250"/>
            <p:cNvSpPr txBox="1"/>
            <p:nvPr/>
          </p:nvSpPr>
          <p:spPr>
            <a:xfrm>
              <a:off x="165100" y="101600"/>
              <a:ext cx="2161645" cy="672539"/>
            </a:xfrm>
            <a:prstGeom prst="rect">
              <a:avLst/>
            </a:prstGeom>
            <a:solidFill>
              <a:srgbClr val="FFFFFF">
                <a:alpha val="9700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i="1">
                  <a:solidFill>
                    <a:srgbClr val="FF2600"/>
                  </a:solidFill>
                  <a:latin typeface="+mj-lt"/>
                  <a:ea typeface="+mj-ea"/>
                  <a:cs typeface="+mj-cs"/>
                  <a:sym typeface="Helvetica Neue"/>
                </a:defRPr>
              </a:lvl1pPr>
            </a:lstStyle>
            <a:p>
              <a:pPr/>
              <a:r>
                <a:t>ILC1000</a:t>
              </a:r>
            </a:p>
          </p:txBody>
        </p:sp>
        <p:pic>
          <p:nvPicPr>
            <p:cNvPr id="1946" name="ILC250" descr="ILC250"/>
            <p:cNvPicPr>
              <a:picLocks noChangeAspect="0"/>
            </p:cNvPicPr>
            <p:nvPr/>
          </p:nvPicPr>
          <p:blipFill>
            <a:blip r:embed="rId5">
              <a:alphaModFix amt="97000"/>
              <a:extLst/>
            </a:blip>
            <a:stretch>
              <a:fillRect/>
            </a:stretch>
          </p:blipFill>
          <p:spPr>
            <a:xfrm>
              <a:off x="0" y="0"/>
              <a:ext cx="2491845" cy="1078939"/>
            </a:xfrm>
            <a:prstGeom prst="rect">
              <a:avLst/>
            </a:prstGeom>
            <a:effectLst/>
          </p:spPr>
        </p:pic>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0" name="標準理論からのずれが…"/>
          <p:cNvSpPr txBox="1"/>
          <p:nvPr>
            <p:ph type="title"/>
          </p:nvPr>
        </p:nvSpPr>
        <p:spPr>
          <a:prstGeom prst="rect">
            <a:avLst/>
          </a:prstGeom>
        </p:spPr>
        <p:txBody>
          <a:bodyPr>
            <a:noAutofit/>
          </a:bodyPr>
          <a:lstStyle/>
          <a:p>
            <a:pPr>
              <a:defRPr sz="6000"/>
            </a:pPr>
            <a:r>
              <a:t>250 GeV ILCでできることは</a:t>
            </a:r>
          </a:p>
          <a:p>
            <a:pPr>
              <a:defRPr sz="6000"/>
            </a:pPr>
            <a:r>
              <a:t>非常にたくさんある！</a:t>
            </a:r>
          </a:p>
        </p:txBody>
      </p:sp>
      <p:sp>
        <p:nvSpPr>
          <p:cNvPr id="1951" name="スライド番号"/>
          <p:cNvSpPr txBox="1"/>
          <p:nvPr>
            <p:ph type="sldNum" sz="quarter" idx="4294967295"/>
          </p:nvPr>
        </p:nvSpPr>
        <p:spPr>
          <a:xfrm>
            <a:off x="12499543" y="9258300"/>
            <a:ext cx="312014" cy="299822"/>
          </a:xfrm>
          <a:prstGeom prst="rect">
            <a:avLst/>
          </a:prstGeom>
          <a:extLst>
            <a:ext uri="{C572A759-6A51-4108-AA02-DFA0A04FC94B}">
              <ma14:wrappingTextBoxFlag xmlns:ma14="http://schemas.microsoft.com/office/mac/drawingml/2011/main" val="1"/>
            </a:ext>
          </a:extLst>
        </p:spPr>
        <p:txBody>
          <a:bodyPr/>
          <a:lstStyle>
            <a:lvl1pPr defTabSz="830861">
              <a:defRPr sz="14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スライド番号"/>
          <p:cNvSpPr txBox="1"/>
          <p:nvPr>
            <p:ph type="sldNum" sz="quarter" idx="2"/>
          </p:nvPr>
        </p:nvSpPr>
        <p:spPr>
          <a:xfrm>
            <a:off x="12559580" y="9278946"/>
            <a:ext cx="264492"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6" name="現在の到達点＝標準理論"/>
          <p:cNvSpPr txBox="1"/>
          <p:nvPr>
            <p:ph type="title" idx="4294967295"/>
          </p:nvPr>
        </p:nvSpPr>
        <p:spPr>
          <a:xfrm>
            <a:off x="1976752" y="90008"/>
            <a:ext cx="9051296" cy="980171"/>
          </a:xfrm>
          <a:prstGeom prst="rect">
            <a:avLst/>
          </a:prstGeom>
        </p:spPr>
        <p:txBody>
          <a:bodyPr lIns="50778" tIns="50778" rIns="50778" bIns="50778" anchor="b">
            <a:noAutofit/>
          </a:bodyPr>
          <a:lstStyle>
            <a:lvl1pPr>
              <a:lnSpc>
                <a:spcPct val="90000"/>
              </a:lnSpc>
              <a:defRPr b="1" sz="6200">
                <a:solidFill>
                  <a:srgbClr val="2E467F"/>
                </a:solidFill>
                <a:latin typeface="+mj-lt"/>
                <a:ea typeface="+mj-ea"/>
                <a:cs typeface="+mj-cs"/>
                <a:sym typeface="Helvetica Neue"/>
              </a:defRPr>
            </a:lvl1pPr>
          </a:lstStyle>
          <a:p>
            <a:pPr/>
            <a:r>
              <a:t>現在の到達点＝標準理論</a:t>
            </a:r>
          </a:p>
        </p:txBody>
      </p:sp>
      <p:pic>
        <p:nvPicPr>
          <p:cNvPr id="977" name="イメージ" descr="イメージ"/>
          <p:cNvPicPr>
            <a:picLocks noChangeAspect="1"/>
          </p:cNvPicPr>
          <p:nvPr/>
        </p:nvPicPr>
        <p:blipFill>
          <a:blip r:embed="rId3">
            <a:extLst/>
          </a:blip>
          <a:stretch>
            <a:fillRect/>
          </a:stretch>
        </p:blipFill>
        <p:spPr>
          <a:xfrm>
            <a:off x="8455628" y="5266595"/>
            <a:ext cx="4556509" cy="4542866"/>
          </a:xfrm>
          <a:prstGeom prst="rect">
            <a:avLst/>
          </a:prstGeom>
          <a:ln w="12700">
            <a:miter lim="400000"/>
          </a:ln>
        </p:spPr>
      </p:pic>
      <p:sp>
        <p:nvSpPr>
          <p:cNvPr id="978" name="CERN がLHCでの…"/>
          <p:cNvSpPr txBox="1"/>
          <p:nvPr/>
        </p:nvSpPr>
        <p:spPr>
          <a:xfrm>
            <a:off x="10915004" y="5718744"/>
            <a:ext cx="1943101" cy="641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sz="1600">
                <a:solidFill>
                  <a:srgbClr val="FFFB00"/>
                </a:solidFill>
                <a:effectLst>
                  <a:outerShdw sx="100000" sy="100000" kx="0" ky="0" algn="b" rotWithShape="0" blurRad="127000" dist="76200" dir="2700000">
                    <a:srgbClr val="000000">
                      <a:alpha val="75000"/>
                    </a:srgbClr>
                  </a:outerShdw>
                </a:effectLst>
                <a:latin typeface="+mj-lt"/>
                <a:ea typeface="+mj-ea"/>
                <a:cs typeface="+mj-cs"/>
                <a:sym typeface="Helvetica Neue"/>
              </a:defRPr>
            </a:pPr>
            <a:r>
              <a:t>CERN がLHCでの</a:t>
            </a:r>
          </a:p>
          <a:p>
            <a:pPr algn="l">
              <a:defRPr b="1" sz="1600">
                <a:solidFill>
                  <a:srgbClr val="FFFB00"/>
                </a:solidFill>
                <a:effectLst>
                  <a:outerShdw sx="100000" sy="100000" kx="0" ky="0" algn="b" rotWithShape="0" blurRad="127000" dist="76200" dir="2700000">
                    <a:srgbClr val="000000">
                      <a:alpha val="75000"/>
                    </a:srgbClr>
                  </a:outerShdw>
                </a:effectLst>
                <a:latin typeface="+mj-lt"/>
                <a:ea typeface="+mj-ea"/>
                <a:cs typeface="+mj-cs"/>
                <a:sym typeface="Helvetica Neue"/>
              </a:defRPr>
            </a:pPr>
            <a:r>
              <a:t>ヒッグス発見を発表</a:t>
            </a:r>
          </a:p>
        </p:txBody>
      </p:sp>
      <p:sp>
        <p:nvSpPr>
          <p:cNvPr id="979" name="四角形"/>
          <p:cNvSpPr/>
          <p:nvPr/>
        </p:nvSpPr>
        <p:spPr>
          <a:xfrm>
            <a:off x="7081965" y="4559300"/>
            <a:ext cx="5324898" cy="558800"/>
          </a:xfrm>
          <a:prstGeom prst="rect">
            <a:avLst/>
          </a:prstGeom>
          <a:solidFill>
            <a:srgbClr val="FFFDA3"/>
          </a:solidFill>
          <a:ln w="12700">
            <a:miter lim="400000"/>
          </a:ln>
          <a:effectLst>
            <a:reflection blurRad="0" stA="50000" stPos="0" endA="0" endPos="40000" dist="0" dir="5400000" fadeDir="5400000" sx="100000" sy="-100000" kx="0" ky="0" algn="bl" rotWithShape="0"/>
          </a:effectLst>
        </p:spPr>
        <p:txBody>
          <a:bodyPr lIns="50800" tIns="50800" rIns="50800" bIns="50800" anchor="ctr"/>
          <a:lstStyle/>
          <a:p>
            <a:pPr>
              <a:defRPr sz="4000">
                <a:latin typeface="+mn-lt"/>
                <a:ea typeface="+mn-ea"/>
                <a:cs typeface="+mn-cs"/>
                <a:sym typeface="ヒラギノ角ゴ Pro W3"/>
              </a:defRPr>
            </a:pPr>
          </a:p>
        </p:txBody>
      </p:sp>
      <p:sp>
        <p:nvSpPr>
          <p:cNvPr id="980" name="→ 2012年 LHCで発見: 標準理論完成"/>
          <p:cNvSpPr txBox="1"/>
          <p:nvPr/>
        </p:nvSpPr>
        <p:spPr>
          <a:xfrm>
            <a:off x="7123589" y="4632241"/>
            <a:ext cx="5241651" cy="4377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a:latin typeface="+mj-lt"/>
                <a:ea typeface="+mj-ea"/>
                <a:cs typeface="+mj-cs"/>
                <a:sym typeface="Helvetica Neue"/>
              </a:defRPr>
            </a:pPr>
            <a:r>
              <a:t>→ </a:t>
            </a:r>
            <a:r>
              <a:rPr b="1"/>
              <a:t>2012年 LHCで発見</a:t>
            </a:r>
            <a:r>
              <a:t>: 標準理論完成</a:t>
            </a:r>
          </a:p>
        </p:txBody>
      </p:sp>
      <p:sp>
        <p:nvSpPr>
          <p:cNvPr id="981" name="(γ,W/Z, g)"/>
          <p:cNvSpPr txBox="1"/>
          <p:nvPr/>
        </p:nvSpPr>
        <p:spPr>
          <a:xfrm>
            <a:off x="3263399" y="2708712"/>
            <a:ext cx="1464311"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a:latin typeface="+mn-lt"/>
                <a:ea typeface="+mn-ea"/>
                <a:cs typeface="+mn-cs"/>
                <a:sym typeface="ヒラギノ角ゴ Pro W3"/>
              </a:defRPr>
            </a:lvl1pPr>
          </a:lstStyle>
          <a:p>
            <a:pPr/>
            <a:r>
              <a:t>(γ,W/Z, g)</a:t>
            </a:r>
          </a:p>
        </p:txBody>
      </p:sp>
      <p:sp>
        <p:nvSpPr>
          <p:cNvPr id="982" name="1995年 FNAL Tevatron によるトップ (t) 発見…"/>
          <p:cNvSpPr txBox="1"/>
          <p:nvPr/>
        </p:nvSpPr>
        <p:spPr>
          <a:xfrm>
            <a:off x="7066893" y="2127824"/>
            <a:ext cx="467715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600">
                <a:latin typeface="ヒラギノ角ゴ Pro W6"/>
                <a:ea typeface="ヒラギノ角ゴ Pro W6"/>
                <a:cs typeface="ヒラギノ角ゴ Pro W6"/>
                <a:sym typeface="ヒラギノ角ゴ Pro W6"/>
              </a:defRPr>
            </a:pPr>
            <a:r>
              <a:t>1995年 FNAL Tevatron によるトップ (t) 発見</a:t>
            </a:r>
          </a:p>
          <a:p>
            <a:pPr algn="l">
              <a:defRPr sz="1600">
                <a:latin typeface="+mn-lt"/>
                <a:ea typeface="+mn-ea"/>
                <a:cs typeface="+mn-cs"/>
                <a:sym typeface="ヒラギノ角ゴ Pro W3"/>
              </a:defRPr>
            </a:pPr>
            <a:r>
              <a:t>→３世代全ての物質粒子が完結</a:t>
            </a:r>
          </a:p>
        </p:txBody>
      </p:sp>
      <p:sp>
        <p:nvSpPr>
          <p:cNvPr id="983" name="1983年 CERN (欧州) SPPS によるW/Z発見…"/>
          <p:cNvSpPr txBox="1"/>
          <p:nvPr/>
        </p:nvSpPr>
        <p:spPr>
          <a:xfrm>
            <a:off x="7091303" y="3075232"/>
            <a:ext cx="4624983"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600">
                <a:latin typeface="ヒラギノ角ゴ Pro W6"/>
                <a:ea typeface="ヒラギノ角ゴ Pro W6"/>
                <a:cs typeface="ヒラギノ角ゴ Pro W6"/>
                <a:sym typeface="ヒラギノ角ゴ Pro W6"/>
              </a:defRPr>
            </a:pPr>
            <a:r>
              <a:t>1983年 CERN (欧州) SPPS によるW/Z発見</a:t>
            </a:r>
          </a:p>
          <a:p>
            <a:pPr algn="l">
              <a:defRPr sz="1600">
                <a:latin typeface="+mn-lt"/>
                <a:ea typeface="+mn-ea"/>
                <a:cs typeface="+mn-cs"/>
                <a:sym typeface="ヒラギノ角ゴ Pro W3"/>
              </a:defRPr>
            </a:pPr>
            <a:r>
              <a:t>→電/弱/強全てのゲージ粒子が完結</a:t>
            </a:r>
          </a:p>
          <a:p>
            <a:pPr algn="l">
              <a:defRPr sz="1600">
                <a:latin typeface="+mn-lt"/>
                <a:ea typeface="+mn-ea"/>
                <a:cs typeface="+mn-cs"/>
                <a:sym typeface="ヒラギノ角ゴ Pro W3"/>
              </a:defRPr>
            </a:pPr>
            <a:r>
              <a:t>→</a:t>
            </a:r>
            <a:r>
              <a:rPr>
                <a:latin typeface="ヒラギノ角ゴ Pro W6"/>
                <a:ea typeface="ヒラギノ角ゴ Pro W6"/>
                <a:cs typeface="ヒラギノ角ゴ Pro W6"/>
                <a:sym typeface="ヒラギノ角ゴ Pro W6"/>
              </a:rPr>
              <a:t>CERN LEP、SLAC (米国) SLC により</a:t>
            </a:r>
            <a:br>
              <a:rPr>
                <a:latin typeface="ヒラギノ角ゴ Pro W6"/>
                <a:ea typeface="ヒラギノ角ゴ Pro W6"/>
                <a:cs typeface="ヒラギノ角ゴ Pro W6"/>
                <a:sym typeface="ヒラギノ角ゴ Pro W6"/>
              </a:rPr>
            </a:br>
            <a:r>
              <a:rPr>
                <a:latin typeface="ヒラギノ角ゴ Pro W6"/>
                <a:ea typeface="ヒラギノ角ゴ Pro W6"/>
                <a:cs typeface="ヒラギノ角ゴ Pro W6"/>
                <a:sym typeface="ヒラギノ角ゴ Pro W6"/>
              </a:rPr>
              <a:t>   ゲージ原理確立</a:t>
            </a:r>
          </a:p>
        </p:txBody>
      </p:sp>
      <p:sp>
        <p:nvSpPr>
          <p:cNvPr id="984" name="ゲージ粒子"/>
          <p:cNvSpPr txBox="1"/>
          <p:nvPr/>
        </p:nvSpPr>
        <p:spPr>
          <a:xfrm>
            <a:off x="700615" y="2675432"/>
            <a:ext cx="23865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vl1pPr>
          </a:lstStyle>
          <a:p>
            <a:pPr/>
            <a:r>
              <a:t>ゲージ粒子</a:t>
            </a:r>
          </a:p>
        </p:txBody>
      </p:sp>
      <p:sp>
        <p:nvSpPr>
          <p:cNvPr id="985" name="質量を生む粒子"/>
          <p:cNvSpPr txBox="1"/>
          <p:nvPr/>
        </p:nvSpPr>
        <p:spPr>
          <a:xfrm>
            <a:off x="745135" y="4445053"/>
            <a:ext cx="33147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b="1"/>
            </a:lvl1pPr>
          </a:lstStyle>
          <a:p>
            <a:pPr/>
            <a:r>
              <a:t>質量を生む粒子</a:t>
            </a:r>
          </a:p>
        </p:txBody>
      </p:sp>
      <p:sp>
        <p:nvSpPr>
          <p:cNvPr id="986" name="電磁気力も弱い力も強い力も…"/>
          <p:cNvSpPr txBox="1"/>
          <p:nvPr/>
        </p:nvSpPr>
        <p:spPr>
          <a:xfrm>
            <a:off x="1549865" y="3207419"/>
            <a:ext cx="4475354" cy="11696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80000"/>
              </a:lnSpc>
              <a:defRPr sz="2300"/>
            </a:pPr>
            <a:r>
              <a:t>電磁気力も弱い力も強い力も</a:t>
            </a:r>
          </a:p>
          <a:p>
            <a:pPr algn="l">
              <a:lnSpc>
                <a:spcPct val="80000"/>
              </a:lnSpc>
              <a:defRPr sz="2300"/>
            </a:pPr>
            <a:r>
              <a:rPr b="1">
                <a:solidFill>
                  <a:schemeClr val="accent5"/>
                </a:solidFill>
              </a:rPr>
              <a:t>ゲージ対称性</a:t>
            </a:r>
            <a:r>
              <a:t>で決まるゲージ粒子</a:t>
            </a:r>
          </a:p>
          <a:p>
            <a:pPr algn="l">
              <a:lnSpc>
                <a:spcPct val="80000"/>
              </a:lnSpc>
              <a:defRPr sz="2300"/>
            </a:pPr>
            <a:r>
              <a:t>で伝達される</a:t>
            </a:r>
          </a:p>
        </p:txBody>
      </p:sp>
      <p:sp>
        <p:nvSpPr>
          <p:cNvPr id="987" name="宇宙をヒッグスが遍く満たすことで…"/>
          <p:cNvSpPr txBox="1"/>
          <p:nvPr/>
        </p:nvSpPr>
        <p:spPr>
          <a:xfrm>
            <a:off x="1689969" y="5072763"/>
            <a:ext cx="4787901" cy="8445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sz="2300">
                <a:solidFill>
                  <a:schemeClr val="accent5"/>
                </a:solidFill>
              </a:defRPr>
            </a:pPr>
            <a:r>
              <a:t>宇宙をヒッグスが遍く満たすことで</a:t>
            </a:r>
          </a:p>
          <a:p>
            <a:pPr algn="l">
              <a:defRPr b="1" sz="2300">
                <a:solidFill>
                  <a:schemeClr val="accent5"/>
                </a:solidFill>
              </a:defRPr>
            </a:pPr>
            <a:r>
              <a:t>素粒子が質量を持つ</a:t>
            </a:r>
          </a:p>
        </p:txBody>
      </p:sp>
      <p:sp>
        <p:nvSpPr>
          <p:cNvPr id="988" name="物質粒子"/>
          <p:cNvSpPr txBox="1"/>
          <p:nvPr/>
        </p:nvSpPr>
        <p:spPr>
          <a:xfrm>
            <a:off x="776877" y="1991045"/>
            <a:ext cx="19431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vl1pPr>
          </a:lstStyle>
          <a:p>
            <a:pPr/>
            <a:r>
              <a:t>物質粒子</a:t>
            </a:r>
          </a:p>
        </p:txBody>
      </p:sp>
      <p:sp>
        <p:nvSpPr>
          <p:cNvPr id="989" name="(クォークとレプトン)"/>
          <p:cNvSpPr txBox="1"/>
          <p:nvPr/>
        </p:nvSpPr>
        <p:spPr>
          <a:xfrm>
            <a:off x="2884722" y="2092645"/>
            <a:ext cx="2555749"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a:latin typeface="+mn-lt"/>
                <a:ea typeface="+mn-ea"/>
                <a:cs typeface="+mn-cs"/>
                <a:sym typeface="ヒラギノ角ゴ Pro W3"/>
              </a:defRPr>
            </a:lvl1pPr>
          </a:lstStyle>
          <a:p>
            <a:pPr/>
            <a:r>
              <a:t>(クォークとレプトン)</a:t>
            </a:r>
          </a:p>
        </p:txBody>
      </p:sp>
      <p:sp>
        <p:nvSpPr>
          <p:cNvPr id="990" name="(H: ヒッグス粒子)"/>
          <p:cNvSpPr txBox="1"/>
          <p:nvPr/>
        </p:nvSpPr>
        <p:spPr>
          <a:xfrm>
            <a:off x="4202360" y="4507495"/>
            <a:ext cx="241683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200">
                <a:latin typeface="ヒラギノ角ゴ Pro W6"/>
                <a:ea typeface="ヒラギノ角ゴ Pro W6"/>
                <a:cs typeface="ヒラギノ角ゴ Pro W6"/>
                <a:sym typeface="ヒラギノ角ゴ Pro W6"/>
              </a:defRPr>
            </a:lvl1pPr>
          </a:lstStyle>
          <a:p>
            <a:pPr/>
            <a:r>
              <a:t>(H: ヒッグス粒子)</a:t>
            </a:r>
          </a:p>
        </p:txBody>
      </p:sp>
      <p:sp>
        <p:nvSpPr>
          <p:cNvPr id="991" name="物質粒子、力の粒子、ヒッグス粒子からなる世界像"/>
          <p:cNvSpPr txBox="1"/>
          <p:nvPr/>
        </p:nvSpPr>
        <p:spPr>
          <a:xfrm>
            <a:off x="2063750" y="1289312"/>
            <a:ext cx="8877301"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atin typeface="+mn-lt"/>
                <a:ea typeface="+mn-ea"/>
                <a:cs typeface="+mn-cs"/>
                <a:sym typeface="ヒラギノ角ゴ Pro W3"/>
              </a:defRPr>
            </a:lvl1pPr>
          </a:lstStyle>
          <a:p>
            <a:pPr/>
            <a:r>
              <a:t>物質粒子、力の粒子、ヒッグス粒子からなる世界像</a:t>
            </a:r>
          </a:p>
        </p:txBody>
      </p:sp>
      <p:sp>
        <p:nvSpPr>
          <p:cNvPr id="992" name="※ 質量＝動かしにくさ"/>
          <p:cNvSpPr txBox="1"/>
          <p:nvPr/>
        </p:nvSpPr>
        <p:spPr>
          <a:xfrm>
            <a:off x="741219" y="6260826"/>
            <a:ext cx="2861311"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t>※ </a:t>
            </a:r>
            <a:r>
              <a:t>質量＝動かしにくさ</a:t>
            </a:r>
          </a:p>
        </p:txBody>
      </p:sp>
      <p:sp>
        <p:nvSpPr>
          <p:cNvPr id="993" name="真空に充満したヒッグスとぶつかりやすい粒子ほど動かしにくい＝重い"/>
          <p:cNvSpPr txBox="1"/>
          <p:nvPr/>
        </p:nvSpPr>
        <p:spPr>
          <a:xfrm>
            <a:off x="4461496" y="6802004"/>
            <a:ext cx="3765551" cy="111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2000">
                <a:solidFill>
                  <a:srgbClr val="5FAD00"/>
                </a:solidFill>
              </a:defRPr>
            </a:lvl1pPr>
          </a:lstStyle>
          <a:p>
            <a:pPr/>
            <a:r>
              <a:t>真空に充満したヒッグスとぶつかりやすい粒子ほど動かしにくい＝重い</a:t>
            </a:r>
          </a:p>
        </p:txBody>
      </p:sp>
      <p:sp>
        <p:nvSpPr>
          <p:cNvPr id="994" name="四角形"/>
          <p:cNvSpPr/>
          <p:nvPr/>
        </p:nvSpPr>
        <p:spPr>
          <a:xfrm>
            <a:off x="485441" y="1898424"/>
            <a:ext cx="6441472" cy="4172391"/>
          </a:xfrm>
          <a:prstGeom prst="rect">
            <a:avLst/>
          </a:prstGeom>
          <a:ln w="63500">
            <a:solidFill>
              <a:schemeClr val="accent1"/>
            </a:solidFill>
            <a:bevel/>
          </a:ln>
        </p:spPr>
        <p:txBody>
          <a:bodyPr lIns="50800" tIns="50800" rIns="50800" bIns="50800" anchor="ctr"/>
          <a:lstStyle/>
          <a:p>
            <a:pPr>
              <a:defRPr sz="4000">
                <a:latin typeface="+mn-lt"/>
                <a:ea typeface="+mn-ea"/>
                <a:cs typeface="+mn-cs"/>
                <a:sym typeface="ヒラギノ角ゴ Pro W3"/>
              </a:defRPr>
            </a:pPr>
          </a:p>
        </p:txBody>
      </p:sp>
      <p:pic>
        <p:nvPicPr>
          <p:cNvPr id="995" name="イメージ" descr="イメージ"/>
          <p:cNvPicPr>
            <a:picLocks noChangeAspect="1"/>
          </p:cNvPicPr>
          <p:nvPr/>
        </p:nvPicPr>
        <p:blipFill>
          <a:blip r:embed="rId4">
            <a:extLst/>
          </a:blip>
          <a:stretch>
            <a:fillRect/>
          </a:stretch>
        </p:blipFill>
        <p:spPr>
          <a:xfrm>
            <a:off x="519710" y="6673089"/>
            <a:ext cx="3765441" cy="2994737"/>
          </a:xfrm>
          <a:prstGeom prst="rect">
            <a:avLst/>
          </a:prstGeom>
          <a:ln w="12700">
            <a:miter lim="400000"/>
          </a:ln>
        </p:spPr>
      </p:pic>
      <p:sp>
        <p:nvSpPr>
          <p:cNvPr id="996" name="※  真空＝エネルギー最低の状態"/>
          <p:cNvSpPr txBox="1"/>
          <p:nvPr/>
        </p:nvSpPr>
        <p:spPr>
          <a:xfrm>
            <a:off x="4524809" y="8234295"/>
            <a:ext cx="370577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  </a:t>
            </a:r>
            <a:r>
              <a:t>真空＝エネルギー最低の状態</a:t>
            </a:r>
          </a:p>
        </p:txBody>
      </p:sp>
      <p:sp>
        <p:nvSpPr>
          <p:cNvPr id="997" name="LHC = Large Hadron Collider (大型ハドロンコライダー)"/>
          <p:cNvSpPr txBox="1"/>
          <p:nvPr/>
        </p:nvSpPr>
        <p:spPr>
          <a:xfrm>
            <a:off x="4543732" y="8627812"/>
            <a:ext cx="3667924"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00526" indent="-200526" algn="r">
              <a:buSzPct val="100000"/>
              <a:buChar char="※"/>
              <a:defRPr sz="2000"/>
            </a:pPr>
            <a:r>
              <a:t> </a:t>
            </a:r>
            <a:r>
              <a:rPr>
                <a:solidFill>
                  <a:srgbClr val="FF2600"/>
                </a:solidFill>
              </a:rPr>
              <a:t>LHC</a:t>
            </a:r>
            <a:r>
              <a:t> = </a:t>
            </a:r>
            <a:r>
              <a:rPr>
                <a:solidFill>
                  <a:srgbClr val="FF2600"/>
                </a:solidFill>
              </a:rPr>
              <a:t>L</a:t>
            </a:r>
            <a:r>
              <a:t>arge </a:t>
            </a:r>
            <a:r>
              <a:rPr>
                <a:solidFill>
                  <a:srgbClr val="FF2600"/>
                </a:solidFill>
              </a:rPr>
              <a:t>H</a:t>
            </a:r>
            <a:r>
              <a:t>adron </a:t>
            </a:r>
            <a:r>
              <a:rPr>
                <a:solidFill>
                  <a:srgbClr val="FF2600"/>
                </a:solidFill>
              </a:rPr>
              <a:t>C</a:t>
            </a:r>
            <a:r>
              <a:t>ollider</a:t>
            </a:r>
            <a:br/>
            <a:r>
              <a:rPr sz="1800"/>
              <a:t>(大型ハドロンコライダー)</a:t>
            </a:r>
          </a:p>
        </p:txBody>
      </p:sp>
      <p:sp>
        <p:nvSpPr>
          <p:cNvPr id="998" name="2012年7月4日"/>
          <p:cNvSpPr txBox="1"/>
          <p:nvPr/>
        </p:nvSpPr>
        <p:spPr>
          <a:xfrm>
            <a:off x="10674502" y="5289172"/>
            <a:ext cx="1794257"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solidFill>
                  <a:srgbClr val="FFFB00"/>
                </a:solidFill>
                <a:effectLst>
                  <a:outerShdw sx="100000" sy="100000" kx="0" ky="0" algn="b" rotWithShape="0" blurRad="127000" dist="76200" dir="2700000">
                    <a:srgbClr val="000000">
                      <a:alpha val="75000"/>
                    </a:srgbClr>
                  </a:outerShdw>
                </a:effectLst>
                <a:latin typeface="+mj-lt"/>
                <a:ea typeface="+mj-ea"/>
                <a:cs typeface="+mj-cs"/>
                <a:sym typeface="Helvetica Neue"/>
              </a:defRPr>
            </a:lvl1pPr>
          </a:lstStyle>
          <a:p>
            <a:pPr/>
            <a:r>
              <a:t> 2012年7月4日</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5" name="image9.png" descr="image9.png"/>
          <p:cNvPicPr>
            <a:picLocks noChangeAspect="1"/>
          </p:cNvPicPr>
          <p:nvPr/>
        </p:nvPicPr>
        <p:blipFill>
          <a:blip r:embed="rId3">
            <a:extLst/>
          </a:blip>
          <a:stretch>
            <a:fillRect/>
          </a:stretch>
        </p:blipFill>
        <p:spPr>
          <a:xfrm>
            <a:off x="3183104" y="408446"/>
            <a:ext cx="3617474" cy="2987091"/>
          </a:xfrm>
          <a:prstGeom prst="rect">
            <a:avLst/>
          </a:prstGeom>
          <a:ln w="12700">
            <a:miter lim="400000"/>
          </a:ln>
        </p:spPr>
      </p:pic>
      <p:sp>
        <p:nvSpPr>
          <p:cNvPr id="1956" name="ヒッグス精密測定…"/>
          <p:cNvSpPr txBox="1"/>
          <p:nvPr/>
        </p:nvSpPr>
        <p:spPr>
          <a:xfrm>
            <a:off x="146286" y="678000"/>
            <a:ext cx="2959499" cy="8914601"/>
          </a:xfrm>
          <a:prstGeom prst="rect">
            <a:avLst/>
          </a:prstGeom>
          <a:ln w="25400">
            <a:solidFill>
              <a:srgbClr val="FF0000"/>
            </a:solidFill>
          </a:ln>
          <a:extLst>
            <a:ext uri="{C572A759-6A51-4108-AA02-DFA0A04FC94B}">
              <ma14:wrappingTextBoxFlag xmlns:ma14="http://schemas.microsoft.com/office/mac/drawingml/2011/main" val="1"/>
            </a:ext>
          </a:extLst>
        </p:spPr>
        <p:txBody>
          <a:bodyPr lIns="56225" tIns="56225" rIns="56225" bIns="56225">
            <a:spAutoFit/>
          </a:bodyPr>
          <a:lstStyle/>
          <a:p>
            <a:pPr algn="l" defTabSz="1180267">
              <a:defRPr b="1" spc="-1" sz="1400">
                <a:solidFill>
                  <a:srgbClr val="FF0000"/>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ヒッグス精密測定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ヒッグス粒子は特別</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部分生成断面積:</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q q )</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光子の角分布: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CP効果</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ν ν</a:t>
            </a:r>
            <a:r>
              <a:rPr baseline="32818"/>
              <a:t> </a:t>
            </a:r>
            <a:r>
              <a:t>)</a:t>
            </a:r>
          </a:p>
          <a:p>
            <a:pPr algn="l" defTabSz="1180267">
              <a:defRPr spc="-1" sz="1100">
                <a:uFill>
                  <a:solidFill>
                    <a:srgbClr val="FFFFFF"/>
                  </a:solidFill>
                </a:uFill>
                <a:latin typeface="Arial"/>
                <a:ea typeface="Arial"/>
                <a:cs typeface="Arial"/>
                <a:sym typeface="Arial"/>
              </a:defRPr>
            </a:pPr>
            <a:r>
              <a:t>H → (W → q q) (W → q q)</a:t>
            </a:r>
          </a:p>
          <a:p>
            <a:pPr algn="l" defTabSz="1180267">
              <a:defRPr spc="-1" sz="1100">
                <a:uFill>
                  <a:solidFill>
                    <a:srgbClr val="FFFFFF"/>
                  </a:solidFill>
                </a:uFill>
                <a:latin typeface="Arial"/>
                <a:ea typeface="Arial"/>
                <a:cs typeface="Arial"/>
                <a:sym typeface="Arial"/>
              </a:defRPr>
            </a:pPr>
            <a:r>
              <a:t>H → (W → q q) (W → l ν )</a:t>
            </a:r>
          </a:p>
          <a:p>
            <a:pPr algn="l" defTabSz="1180267">
              <a:defRPr spc="-1" sz="1100">
                <a:uFill>
                  <a:solidFill>
                    <a:srgbClr val="FFFFFF"/>
                  </a:solidFill>
                </a:uFill>
                <a:latin typeface="Arial"/>
                <a:ea typeface="Arial"/>
                <a:cs typeface="Arial"/>
                <a:sym typeface="Arial"/>
              </a:defRPr>
            </a:pPr>
            <a:r>
              <a:t>H → (Z → q q) (Z → q q )</a:t>
            </a:r>
          </a:p>
          <a:p>
            <a:pPr algn="l" defTabSz="1180267">
              <a:defRPr spc="-1" sz="1100">
                <a:uFill>
                  <a:solidFill>
                    <a:srgbClr val="FFFFFF"/>
                  </a:solidFill>
                </a:uFill>
                <a:latin typeface="Arial"/>
                <a:ea typeface="Arial"/>
                <a:cs typeface="Arial"/>
                <a:sym typeface="Arial"/>
              </a:defRPr>
            </a:pPr>
            <a:r>
              <a:t>H → (Z → q q) (Z → l l )</a:t>
            </a:r>
          </a:p>
          <a:p>
            <a:pPr algn="l" defTabSz="1180267">
              <a:defRPr spc="-1" sz="1100">
                <a:uFill>
                  <a:solidFill>
                    <a:srgbClr val="FFFFFF"/>
                  </a:solidFill>
                </a:uFill>
                <a:latin typeface="Arial"/>
                <a:ea typeface="Arial"/>
                <a:cs typeface="Arial"/>
                <a:sym typeface="Arial"/>
              </a:defRPr>
            </a:pPr>
            <a:r>
              <a:t>H → (Z → l l) (Z → l l )</a:t>
            </a:r>
          </a:p>
        </p:txBody>
      </p:sp>
      <p:sp>
        <p:nvSpPr>
          <p:cNvPr id="1957" name="電弱相互作用精密検証…"/>
          <p:cNvSpPr txBox="1"/>
          <p:nvPr/>
        </p:nvSpPr>
        <p:spPr>
          <a:xfrm>
            <a:off x="3309959" y="3423920"/>
            <a:ext cx="3363764" cy="6171689"/>
          </a:xfrm>
          <a:prstGeom prst="rect">
            <a:avLst/>
          </a:prstGeom>
          <a:ln w="25400">
            <a:solidFill>
              <a:srgbClr val="0070C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lnSpc>
                <a:spcPct val="90000"/>
              </a:lnSpc>
              <a:defRPr b="1" spc="-1" sz="1400">
                <a:solidFill>
                  <a:srgbClr val="0070C0"/>
                </a:solidFill>
                <a:uFill>
                  <a:solidFill>
                    <a:srgbClr val="FFFFFF"/>
                  </a:solidFill>
                </a:uFill>
                <a:latin typeface="+mj-lt"/>
                <a:ea typeface="+mj-ea"/>
                <a:cs typeface="+mj-cs"/>
                <a:sym typeface="Helvetica Neue"/>
              </a:defRPr>
            </a:pPr>
            <a:r>
              <a:t>電弱相互作用精密検証</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ILC</a:t>
            </a:r>
            <a:r>
              <a:rPr>
                <a:latin typeface="DejaVu Sans"/>
                <a:ea typeface="DejaVu Sans"/>
                <a:cs typeface="DejaVu Sans"/>
                <a:sym typeface="DejaVu Sans"/>
              </a:rPr>
              <a:t>で確実にできる測定</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LEPの3桁上の統計量</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ヒッグス精密測定と密接に関係</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rPr>
                <a:latin typeface="DejaVu Sans"/>
                <a:ea typeface="DejaVu Sans"/>
                <a:cs typeface="DejaVu Sans"/>
                <a:sym typeface="DejaVu Sans"/>
              </a:rPr>
              <a:t>偏極が非常に重要</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q q)</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l ν ) (W → l ν )</a:t>
            </a:r>
            <a:endParaRPr spc="0"/>
          </a:p>
          <a:p>
            <a:pPr algn="l" defTabSz="1180267">
              <a:lnSpc>
                <a:spcPct val="90000"/>
              </a:lnSpc>
              <a:defRPr spc="-1" sz="1100">
                <a:uFill>
                  <a:solidFill>
                    <a:srgbClr val="FFFFFF"/>
                  </a:solidFill>
                </a:uFill>
                <a:latin typeface="+mj-lt"/>
                <a:ea typeface="+mj-ea"/>
                <a:cs typeface="+mj-cs"/>
                <a:sym typeface="Helvetica Neue"/>
              </a:defRPr>
            </a:pPr>
            <a:r>
              <a:t>Wボソンの崩壊分岐比、質量、幅:</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光子の角分布: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γ </a:t>
            </a:r>
            <a:endParaRPr spc="0"/>
          </a:p>
          <a:p>
            <a:pPr algn="l" defTabSz="1180267">
              <a:lnSpc>
                <a:spcPct val="90000"/>
              </a:lnSpc>
              <a:defRPr spc="-1" sz="1100">
                <a:uFill>
                  <a:solidFill>
                    <a:srgbClr val="FFFFFF"/>
                  </a:solidFill>
                </a:uFill>
                <a:latin typeface="+mj-lt"/>
                <a:ea typeface="+mj-ea"/>
                <a:cs typeface="+mj-cs"/>
                <a:sym typeface="Helvetica Neue"/>
              </a:defRPr>
            </a:pPr>
            <a:r>
              <a:t>角分布: e</a:t>
            </a:r>
            <a:r>
              <a:rPr baseline="32818"/>
              <a:t>+</a:t>
            </a:r>
            <a:r>
              <a:t>e</a:t>
            </a:r>
            <a:r>
              <a:rPr baseline="32818"/>
              <a:t>-</a:t>
            </a:r>
            <a:r>
              <a:t> → γ γ</a:t>
            </a:r>
          </a:p>
        </p:txBody>
      </p:sp>
      <p:sp>
        <p:nvSpPr>
          <p:cNvPr id="1958" name="量子色力学・核物理…"/>
          <p:cNvSpPr txBox="1"/>
          <p:nvPr/>
        </p:nvSpPr>
        <p:spPr>
          <a:xfrm>
            <a:off x="9689600" y="5208370"/>
            <a:ext cx="3066373" cy="4419175"/>
          </a:xfrm>
          <a:prstGeom prst="rect">
            <a:avLst/>
          </a:prstGeom>
          <a:ln w="25400">
            <a:solidFill>
              <a:srgbClr val="8B4935"/>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C00000"/>
                </a:solidFill>
                <a:uFill>
                  <a:solidFill>
                    <a:srgbClr val="FFFFFF"/>
                  </a:solidFill>
                </a:uFill>
                <a:latin typeface="Arial"/>
                <a:ea typeface="Arial"/>
                <a:cs typeface="Arial"/>
                <a:sym typeface="Arial"/>
              </a:defRPr>
            </a:pPr>
            <a:r>
              <a:t>量子色力学・核物理</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背景事象の詳細な理解</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新粒子発見に重要</a:t>
            </a:r>
            <a:endParaRPr spc="0"/>
          </a:p>
          <a:p>
            <a:pPr algn="l" defTabSz="1180267">
              <a:defRPr spc="-1" sz="1100">
                <a:uFill>
                  <a:solidFill>
                    <a:srgbClr val="FFFFFF"/>
                  </a:solidFill>
                </a:uFill>
                <a:latin typeface="Arial"/>
                <a:ea typeface="Arial"/>
                <a:cs typeface="Arial"/>
                <a:sym typeface="Arial"/>
              </a:defRPr>
            </a:pPr>
            <a:r>
              <a:t>α</a:t>
            </a:r>
            <a:r>
              <a:rPr baseline="-28090"/>
              <a:t>S</a:t>
            </a:r>
            <a:r>
              <a:t> (q</a:t>
            </a:r>
            <a:r>
              <a:rPr baseline="32818"/>
              <a:t>2</a:t>
            </a:r>
            <a:r>
              <a:t>) 測定</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b b g, b b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c c, c c g, c c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q q g, q q g g</a:t>
            </a:r>
          </a:p>
          <a:p>
            <a:pPr algn="l" defTabSz="1180267">
              <a:defRPr spc="-1" sz="1100">
                <a:uFill>
                  <a:solidFill>
                    <a:srgbClr val="FFFFFF"/>
                  </a:solidFill>
                </a:uFill>
                <a:latin typeface="Arial"/>
                <a:ea typeface="Arial"/>
                <a:cs typeface="Arial"/>
                <a:sym typeface="Arial"/>
              </a:defRPr>
            </a:pPr>
            <a:endParaRPr spc="0"/>
          </a:p>
          <a:p>
            <a:pPr algn="l" defTabSz="1180267">
              <a:defRPr spc="-1" sz="1100">
                <a:uFill>
                  <a:solidFill>
                    <a:srgbClr val="FFFFFF"/>
                  </a:solidFill>
                </a:uFill>
                <a:latin typeface="Arial"/>
                <a:ea typeface="Arial"/>
                <a:cs typeface="Arial"/>
                <a:sym typeface="Arial"/>
              </a:defRPr>
            </a:pPr>
            <a:r>
              <a:t>フラグメンテーション関数測定</a:t>
            </a:r>
            <a:endParaRPr spc="0"/>
          </a:p>
          <a:p>
            <a:pPr algn="l" defTabSz="1180267">
              <a:defRPr spc="-1" sz="1100">
                <a:uFill>
                  <a:solidFill>
                    <a:srgbClr val="FFFFFF"/>
                  </a:solidFill>
                </a:uFill>
                <a:latin typeface="Arial"/>
                <a:ea typeface="Arial"/>
                <a:cs typeface="Arial"/>
                <a:sym typeface="Arial"/>
              </a:defRPr>
            </a:pPr>
            <a:r>
              <a:t>b, c, s, q, gluon</a:t>
            </a:r>
            <a:endParaRPr spc="0"/>
          </a:p>
          <a:p>
            <a:pPr algn="l" defTabSz="1180267">
              <a:defRPr spc="-1" sz="1100">
                <a:uFill>
                  <a:solidFill>
                    <a:srgbClr val="FFFFFF"/>
                  </a:solidFill>
                </a:uFill>
                <a:latin typeface="Arial"/>
                <a:ea typeface="Arial"/>
                <a:cs typeface="Arial"/>
                <a:sym typeface="Arial"/>
              </a:defRPr>
            </a:pPr>
            <a:r>
              <a:t>ハドロン内およびハドロン系での粒子相関</a:t>
            </a:r>
            <a:endParaRPr spc="0"/>
          </a:p>
          <a:p>
            <a:pPr algn="l" defTabSz="1180267">
              <a:defRPr spc="-1" sz="1100">
                <a:uFill>
                  <a:solidFill>
                    <a:srgbClr val="FFFFFF"/>
                  </a:solidFill>
                </a:uFill>
                <a:latin typeface="Arial"/>
                <a:ea typeface="Arial"/>
                <a:cs typeface="Arial"/>
                <a:sym typeface="Arial"/>
              </a:defRPr>
            </a:pPr>
            <a:r>
              <a:t>b,c,s,u,dバリオン、メソンの生成と崩壊</a:t>
            </a:r>
            <a:endParaRPr spc="0"/>
          </a:p>
          <a:p>
            <a:pPr algn="l" defTabSz="1180267">
              <a:defRPr spc="-1" sz="1100">
                <a:uFill>
                  <a:solidFill>
                    <a:srgbClr val="FFFFFF"/>
                  </a:solidFill>
                </a:uFill>
                <a:latin typeface="Arial"/>
                <a:ea typeface="Arial"/>
                <a:cs typeface="Arial"/>
                <a:sym typeface="Arial"/>
              </a:defRPr>
            </a:pPr>
            <a:r>
              <a:t>エキゾッチクハドロン探索: </a:t>
            </a:r>
            <a:endParaRPr spc="0"/>
          </a:p>
          <a:p>
            <a:pPr algn="l" defTabSz="1180267">
              <a:defRPr spc="-1" sz="1100">
                <a:uFill>
                  <a:solidFill>
                    <a:srgbClr val="FFFFFF"/>
                  </a:solidFill>
                </a:uFill>
                <a:latin typeface="Arial"/>
                <a:ea typeface="Arial"/>
                <a:cs typeface="Arial"/>
                <a:sym typeface="Arial"/>
              </a:defRPr>
            </a:pPr>
            <a:r>
              <a:rPr spc="0"/>
              <a:t>　</a:t>
            </a:r>
            <a:r>
              <a:t>テトラクォーク、ペンタクォーク、</a:t>
            </a:r>
            <a:br/>
            <a:r>
              <a:t>　グルーボール、等</a:t>
            </a:r>
            <a:endParaRPr spc="0"/>
          </a:p>
          <a:p>
            <a:pPr algn="l" defTabSz="1180267">
              <a:defRPr spc="-1" sz="1100">
                <a:uFill>
                  <a:solidFill>
                    <a:srgbClr val="FFFFFF"/>
                  </a:solidFill>
                </a:uFill>
                <a:latin typeface="Arial"/>
                <a:ea typeface="Arial"/>
                <a:cs typeface="Arial"/>
                <a:sym typeface="Arial"/>
              </a:defRPr>
            </a:pPr>
            <a:r>
              <a:t>2光子衝突におけるジェット生成</a:t>
            </a:r>
            <a:endParaRPr spc="0"/>
          </a:p>
          <a:p>
            <a:pPr algn="l" defTabSz="1180267">
              <a:defRPr spc="-1" sz="1100">
                <a:uFill>
                  <a:solidFill>
                    <a:srgbClr val="FFFFFF"/>
                  </a:solidFill>
                </a:uFill>
                <a:latin typeface="Arial"/>
                <a:ea typeface="Arial"/>
                <a:cs typeface="Arial"/>
                <a:sym typeface="Arial"/>
              </a:defRPr>
            </a:pPr>
            <a:r>
              <a:t>2光子衝突におけるb,c,s,u,dバリオン、メソンの生成と崩壊</a:t>
            </a:r>
            <a:endParaRPr spc="0"/>
          </a:p>
          <a:p>
            <a:pPr algn="l" defTabSz="1180267">
              <a:defRPr spc="-1" sz="1100">
                <a:uFill>
                  <a:solidFill>
                    <a:srgbClr val="FFFFFF"/>
                  </a:solidFill>
                </a:uFill>
                <a:latin typeface="Arial"/>
                <a:ea typeface="Arial"/>
                <a:cs typeface="Arial"/>
                <a:sym typeface="Arial"/>
              </a:defRPr>
            </a:pPr>
            <a:r>
              <a:t>2光子衝突におけるレプトン生成</a:t>
            </a:r>
          </a:p>
        </p:txBody>
      </p:sp>
      <p:sp>
        <p:nvSpPr>
          <p:cNvPr id="1959" name="新粒子探索…"/>
          <p:cNvSpPr txBox="1"/>
          <p:nvPr/>
        </p:nvSpPr>
        <p:spPr>
          <a:xfrm>
            <a:off x="6895331" y="234436"/>
            <a:ext cx="2566312" cy="5417078"/>
          </a:xfrm>
          <a:prstGeom prst="rect">
            <a:avLst/>
          </a:prstGeom>
          <a:ln w="25400">
            <a:solidFill>
              <a:srgbClr val="7030A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7030A0"/>
                </a:solidFill>
                <a:uFill>
                  <a:solidFill>
                    <a:srgbClr val="FFFFFF"/>
                  </a:solidFill>
                </a:uFill>
                <a:latin typeface="Arial"/>
                <a:ea typeface="Arial"/>
                <a:cs typeface="Arial"/>
                <a:sym typeface="Arial"/>
              </a:defRPr>
            </a:pPr>
            <a:r>
              <a:rPr>
                <a:latin typeface="DejaVu Sans"/>
                <a:ea typeface="DejaVu Sans"/>
                <a:cs typeface="DejaVu Sans"/>
                <a:sym typeface="DejaVu Sans"/>
              </a:rPr>
              <a:t>新粒子探索</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新物理の直接的証拠の発見可能性</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新たなヒッグス粒子探索</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e</a:t>
            </a:r>
            <a:r>
              <a:rPr baseline="32818"/>
              <a:t>+</a:t>
            </a:r>
            <a:r>
              <a:t>e</a:t>
            </a:r>
            <a:r>
              <a:rPr baseline="32818"/>
              <a:t>-</a:t>
            </a:r>
            <a:r>
              <a:t>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μ</a:t>
            </a:r>
            <a:r>
              <a:rPr baseline="32818"/>
              <a:t>+</a:t>
            </a:r>
            <a:r>
              <a:t>μ</a:t>
            </a:r>
            <a:r>
              <a:rPr baseline="32818"/>
              <a:t>- </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q q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A H</a:t>
            </a:r>
            <a:endParaRPr spc="0"/>
          </a:p>
          <a:p>
            <a:pPr algn="l" defTabSz="1180267">
              <a:defRPr spc="-1" sz="1100">
                <a:uFill>
                  <a:solidFill>
                    <a:srgbClr val="FFFFFF"/>
                  </a:solidFill>
                </a:uFill>
                <a:latin typeface="Arial"/>
                <a:ea typeface="Arial"/>
                <a:cs typeface="Arial"/>
                <a:sym typeface="Arial"/>
              </a:defRPr>
            </a:pPr>
            <a:r>
              <a:t>1荷電ヒッグス粒子探索: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a:t>
            </a:r>
            <a:r>
              <a:rPr baseline="32818"/>
              <a:t>- </a:t>
            </a:r>
            <a:r>
              <a:t> H</a:t>
            </a:r>
            <a:r>
              <a:rPr baseline="32818"/>
              <a:t>+, </a:t>
            </a:r>
            <a:r>
              <a:t>H → </a:t>
            </a:r>
            <a:r>
              <a:rPr baseline="32818"/>
              <a:t> </a:t>
            </a:r>
            <a:r>
              <a:t>τ</a:t>
            </a:r>
            <a:r>
              <a:rPr baseline="32818"/>
              <a:t>+</a:t>
            </a:r>
            <a:r>
              <a:t> ν, c s , c b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W</a:t>
            </a:r>
            <a:r>
              <a:rPr baseline="32818"/>
              <a:t>- </a:t>
            </a:r>
            <a:r>
              <a:t>H</a:t>
            </a:r>
            <a:r>
              <a:rPr baseline="32818"/>
              <a:t>+</a:t>
            </a:r>
            <a:endParaRPr spc="0"/>
          </a:p>
          <a:p>
            <a:pPr algn="l" defTabSz="1180267">
              <a:defRPr spc="-1" sz="1100">
                <a:uFill>
                  <a:solidFill>
                    <a:srgbClr val="FFFFFF"/>
                  </a:solidFill>
                </a:uFill>
                <a:latin typeface="Arial"/>
                <a:ea typeface="Arial"/>
                <a:cs typeface="Arial"/>
                <a:sym typeface="Arial"/>
              </a:defRPr>
            </a:pPr>
            <a:r>
              <a:t>2荷電ヒッグス粒子探索: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a:t>
            </a:r>
            <a:r>
              <a:rPr baseline="32818"/>
              <a:t>+</a:t>
            </a:r>
            <a:r>
              <a:t> W</a:t>
            </a:r>
            <a:r>
              <a:rPr baseline="32818"/>
              <a:t>+</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 X	e</a:t>
            </a:r>
            <a:r>
              <a:rPr baseline="32818"/>
              <a:t>+</a:t>
            </a:r>
            <a:r>
              <a:t>e</a:t>
            </a:r>
            <a:r>
              <a:rPr baseline="32818"/>
              <a:t>-</a:t>
            </a:r>
            <a:r>
              <a:t> → μ</a:t>
            </a:r>
            <a:r>
              <a:rPr baseline="32818"/>
              <a:t>+</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r>
              <a:t> + X</a:t>
            </a:r>
            <a:endParaRPr spc="0"/>
          </a:p>
          <a:p>
            <a:pPr algn="l" defTabSz="1180267">
              <a:defRPr spc="-1" sz="1100">
                <a:uFill>
                  <a:solidFill>
                    <a:srgbClr val="FFFFFF"/>
                  </a:solidFill>
                </a:uFill>
                <a:latin typeface="Arial"/>
                <a:ea typeface="Arial"/>
                <a:cs typeface="Arial"/>
                <a:sym typeface="Arial"/>
              </a:defRPr>
            </a:pPr>
            <a:r>
              <a:t>励起レプトン探索</a:t>
            </a:r>
            <a:endParaRPr spc="0"/>
          </a:p>
          <a:p>
            <a:pPr algn="l" defTabSz="1180267">
              <a:defRPr spc="-1" sz="1100">
                <a:uFill>
                  <a:solidFill>
                    <a:srgbClr val="FFFFFF"/>
                  </a:solidFill>
                </a:uFill>
                <a:latin typeface="Arial"/>
                <a:ea typeface="Arial"/>
                <a:cs typeface="Arial"/>
                <a:sym typeface="Arial"/>
              </a:defRPr>
            </a:pPr>
            <a:r>
              <a:t>長寿命粒子探索</a:t>
            </a:r>
            <a:endParaRPr spc="0"/>
          </a:p>
          <a:p>
            <a:pPr algn="l" defTabSz="1180267">
              <a:defRPr spc="-1" sz="1100">
                <a:uFill>
                  <a:solidFill>
                    <a:srgbClr val="FFFFFF"/>
                  </a:solidFill>
                </a:uFill>
                <a:latin typeface="Arial"/>
                <a:ea typeface="Arial"/>
                <a:cs typeface="Arial"/>
                <a:sym typeface="Arial"/>
              </a:defRPr>
            </a:pPr>
            <a:r>
              <a:t>重イオン粒子探索</a:t>
            </a:r>
            <a:endParaRPr spc="0"/>
          </a:p>
          <a:p>
            <a:pPr algn="l" defTabSz="1180267">
              <a:defRPr spc="-1" sz="1100">
                <a:uFill>
                  <a:solidFill>
                    <a:srgbClr val="FFFFFF"/>
                  </a:solidFill>
                </a:uFill>
                <a:latin typeface="Arial"/>
                <a:ea typeface="Arial"/>
                <a:cs typeface="Arial"/>
                <a:sym typeface="Arial"/>
              </a:defRPr>
            </a:pPr>
            <a:r>
              <a:t>新粒子探索: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 </a:t>
            </a:r>
            <a:r>
              <a:t>e</a:t>
            </a:r>
            <a:r>
              <a:rPr baseline="32818"/>
              <a:t> </a:t>
            </a:r>
            <a:r>
              <a:t> + X	e</a:t>
            </a:r>
            <a:r>
              <a:rPr baseline="32818"/>
              <a:t>+</a:t>
            </a:r>
            <a:r>
              <a:t>e</a:t>
            </a:r>
            <a:r>
              <a:rPr baseline="32818"/>
              <a:t>-</a:t>
            </a:r>
            <a:r>
              <a:t> → μ</a:t>
            </a:r>
            <a:r>
              <a:rPr baseline="32818"/>
              <a:t> </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 </a:t>
            </a:r>
            <a:r>
              <a:t>τ + X	e</a:t>
            </a:r>
            <a:r>
              <a:rPr baseline="32818"/>
              <a:t>+</a:t>
            </a:r>
            <a:r>
              <a:t>e</a:t>
            </a:r>
            <a:r>
              <a:rPr baseline="32818"/>
              <a:t>-</a:t>
            </a:r>
            <a:r>
              <a:t> → e</a:t>
            </a:r>
            <a:r>
              <a:rPr baseline="32818"/>
              <a:t> </a:t>
            </a:r>
            <a:r>
              <a:t>μ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 τ + X	e</a:t>
            </a:r>
            <a:r>
              <a:rPr baseline="32818"/>
              <a:t>+</a:t>
            </a:r>
            <a:r>
              <a:t>e</a:t>
            </a:r>
            <a:r>
              <a:rPr baseline="32818"/>
              <a:t>-</a:t>
            </a:r>
            <a:r>
              <a:t> → μ τ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 X	e</a:t>
            </a:r>
            <a:r>
              <a:rPr baseline="32818"/>
              <a:t>+</a:t>
            </a:r>
            <a:r>
              <a:t>e</a:t>
            </a:r>
            <a:r>
              <a:rPr baseline="32818"/>
              <a:t>-</a:t>
            </a:r>
            <a:r>
              <a:t> →</a:t>
            </a:r>
            <a:r>
              <a:rPr baseline="32818"/>
              <a:t> </a:t>
            </a:r>
            <a:r>
              <a:t>c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 X	e</a:t>
            </a:r>
            <a:r>
              <a:rPr baseline="32818"/>
              <a:t>+</a:t>
            </a:r>
            <a:r>
              <a:t>e</a:t>
            </a:r>
            <a:r>
              <a:rPr baseline="32818"/>
              <a:t>-</a:t>
            </a:r>
            <a:r>
              <a:t> →</a:t>
            </a:r>
            <a:r>
              <a:rPr baseline="32818"/>
              <a:t> </a:t>
            </a:r>
            <a:r>
              <a:t>b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q + X	e</a:t>
            </a:r>
            <a:r>
              <a:rPr baseline="32818"/>
              <a:t>+</a:t>
            </a:r>
            <a:r>
              <a:t>e</a:t>
            </a:r>
            <a:r>
              <a:rPr baseline="32818"/>
              <a:t>-</a:t>
            </a:r>
            <a:r>
              <a:t> →</a:t>
            </a:r>
            <a:r>
              <a:rPr baseline="32818"/>
              <a:t> </a:t>
            </a:r>
            <a:r>
              <a:t>c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g g + X	e</a:t>
            </a:r>
            <a:r>
              <a:rPr baseline="32818"/>
              <a:t>+</a:t>
            </a:r>
            <a:r>
              <a:t>e</a:t>
            </a:r>
            <a:r>
              <a:rPr baseline="32818"/>
              <a:t>-</a:t>
            </a:r>
            <a:r>
              <a:t> → e</a:t>
            </a:r>
            <a:r>
              <a:rPr baseline="32818"/>
              <a:t> </a:t>
            </a:r>
            <a:r>
              <a:t>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μ q</a:t>
            </a:r>
            <a:r>
              <a:rPr baseline="32818"/>
              <a:t> </a:t>
            </a:r>
            <a:r>
              <a:t>+ X	e</a:t>
            </a:r>
            <a:r>
              <a:rPr baseline="32818"/>
              <a:t>+</a:t>
            </a:r>
            <a:r>
              <a:t>e</a:t>
            </a:r>
            <a:r>
              <a:rPr baseline="32818"/>
              <a:t>-</a:t>
            </a:r>
            <a:r>
              <a:t> →</a:t>
            </a:r>
            <a:r>
              <a:rPr baseline="32818"/>
              <a:t> </a:t>
            </a:r>
            <a:r>
              <a:t>τ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 + X	e</a:t>
            </a:r>
            <a:r>
              <a:rPr baseline="32818"/>
              <a:t>+</a:t>
            </a:r>
            <a:r>
              <a:t>e</a:t>
            </a:r>
            <a:r>
              <a:rPr baseline="32818"/>
              <a:t>-</a:t>
            </a:r>
            <a:r>
              <a:t> →</a:t>
            </a:r>
            <a:r>
              <a:rPr baseline="32818"/>
              <a:t> </a:t>
            </a:r>
            <a:r>
              <a:t>Z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γ + X</a:t>
            </a:r>
          </a:p>
        </p:txBody>
      </p:sp>
      <p:grpSp>
        <p:nvGrpSpPr>
          <p:cNvPr id="1962" name="CustomShape 5"/>
          <p:cNvGrpSpPr/>
          <p:nvPr/>
        </p:nvGrpSpPr>
        <p:grpSpPr>
          <a:xfrm>
            <a:off x="-3230" y="112530"/>
            <a:ext cx="3485973" cy="459562"/>
            <a:chOff x="0" y="0"/>
            <a:chExt cx="3485971" cy="459560"/>
          </a:xfrm>
        </p:grpSpPr>
        <p:sp>
          <p:nvSpPr>
            <p:cNvPr id="1960" name="四角形"/>
            <p:cNvSpPr/>
            <p:nvPr/>
          </p:nvSpPr>
          <p:spPr>
            <a:xfrm>
              <a:off x="0" y="0"/>
              <a:ext cx="3485972" cy="459561"/>
            </a:xfrm>
            <a:prstGeom prst="rect">
              <a:avLst/>
            </a:prstGeom>
            <a:noFill/>
            <a:ln w="3175" cap="flat">
              <a:solidFill>
                <a:srgbClr val="FFC000"/>
              </a:solidFill>
              <a:prstDash val="solid"/>
              <a:round/>
            </a:ln>
            <a:effectLst/>
          </p:spPr>
          <p:txBody>
            <a:bodyPr wrap="square" lIns="0" tIns="0" rIns="0" bIns="0" numCol="1" anchor="t">
              <a:noAutofit/>
            </a:bodyPr>
            <a:lstStyle/>
            <a:p>
              <a:pPr defTabSz="1180267">
                <a:defRPr spc="-1" sz="2200">
                  <a:uFill>
                    <a:solidFill>
                      <a:srgbClr val="FFFFFF"/>
                    </a:solidFill>
                  </a:uFill>
                  <a:latin typeface="Arial"/>
                  <a:ea typeface="Arial"/>
                  <a:cs typeface="Arial"/>
                  <a:sym typeface="Arial"/>
                </a:defRPr>
              </a:pPr>
            </a:p>
          </p:txBody>
        </p:sp>
        <p:sp>
          <p:nvSpPr>
            <p:cNvPr id="1961" name="非常に多くの研究対象"/>
            <p:cNvSpPr/>
            <p:nvPr/>
          </p:nvSpPr>
          <p:spPr>
            <a:xfrm>
              <a:off x="0" y="0"/>
              <a:ext cx="348597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8084" tIns="58084" rIns="58084" bIns="58084" numCol="1" anchor="t">
              <a:spAutoFit/>
            </a:bodyPr>
            <a:lstStyle>
              <a:lvl1pPr defTabSz="1180267">
                <a:defRPr spc="-1" sz="2400">
                  <a:solidFill>
                    <a:srgbClr val="FF3333"/>
                  </a:solidFill>
                  <a:uFill>
                    <a:solidFill>
                      <a:srgbClr val="FFFFFF"/>
                    </a:solidFill>
                  </a:uFill>
                  <a:latin typeface="ヒラギノ角ゴ Pro W6"/>
                  <a:ea typeface="ヒラギノ角ゴ Pro W6"/>
                  <a:cs typeface="ヒラギノ角ゴ Pro W6"/>
                  <a:sym typeface="ヒラギノ角ゴ Pro W6"/>
                </a:defRPr>
              </a:lvl1pPr>
            </a:lstStyle>
            <a:p>
              <a:pPr/>
              <a:r>
                <a:t>非常に多くの研究対象</a:t>
              </a:r>
            </a:p>
          </p:txBody>
        </p:sp>
      </p:grpSp>
      <p:sp>
        <p:nvSpPr>
          <p:cNvPr id="1963" name="2-フェルミオン過程…"/>
          <p:cNvSpPr txBox="1"/>
          <p:nvPr/>
        </p:nvSpPr>
        <p:spPr>
          <a:xfrm>
            <a:off x="9683250" y="212217"/>
            <a:ext cx="3066373" cy="3138619"/>
          </a:xfrm>
          <a:prstGeom prst="rect">
            <a:avLst/>
          </a:prstGeom>
          <a:ln w="25400">
            <a:solidFill>
              <a:srgbClr val="00B05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00B050"/>
                </a:solidFill>
                <a:uFill>
                  <a:solidFill>
                    <a:srgbClr val="FFFFFF"/>
                  </a:solidFill>
                </a:uFill>
                <a:latin typeface="Arial"/>
                <a:ea typeface="Arial"/>
                <a:cs typeface="Arial"/>
                <a:sym typeface="Arial"/>
              </a:defRPr>
            </a:pPr>
            <a:r>
              <a:t>2-</a:t>
            </a:r>
            <a:r>
              <a:rPr>
                <a:latin typeface="DejaVu Sans"/>
                <a:ea typeface="DejaVu Sans"/>
                <a:cs typeface="DejaVu Sans"/>
                <a:sym typeface="DejaVu Sans"/>
              </a:rPr>
              <a:t>フェルミオン過程</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新たな力の発見可能性</a:t>
            </a:r>
            <a:endParaRPr spc="0"/>
          </a:p>
          <a:p>
            <a:pPr marL="217996" indent="-217636"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LEPの3桁上の統計量</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偏極が非常に重要</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断面積と</a:t>
            </a:r>
            <a:r>
              <a:t>角分布:</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e</a:t>
            </a:r>
            <a:r>
              <a:rPr baseline="32818"/>
              <a:t>+</a:t>
            </a:r>
            <a:r>
              <a:t>e</a:t>
            </a:r>
            <a:r>
              <a:rPr baseline="32818"/>
              <a:t>-</a:t>
            </a:r>
            <a:r>
              <a:t> → μ</a:t>
            </a:r>
            <a:r>
              <a:rPr baseline="32818"/>
              <a:t>+</a:t>
            </a:r>
            <a:r>
              <a:t>μ</a:t>
            </a:r>
            <a:r>
              <a:rPr baseline="32818"/>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e</a:t>
            </a:r>
            <a:r>
              <a:rPr baseline="32818"/>
              <a:t>+</a:t>
            </a:r>
            <a:r>
              <a:t>e</a:t>
            </a:r>
            <a:r>
              <a:rPr baseline="32818"/>
              <a:t>-</a:t>
            </a:r>
            <a:r>
              <a:t> →</a:t>
            </a:r>
            <a:r>
              <a:rPr baseline="32818"/>
              <a:t> </a:t>
            </a:r>
            <a:r>
              <a:t>c c</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s s	e</a:t>
            </a:r>
            <a:r>
              <a:rPr baseline="32818"/>
              <a:t>+</a:t>
            </a:r>
            <a:r>
              <a:t>e</a:t>
            </a:r>
            <a:r>
              <a:rPr baseline="32818"/>
              <a:t>-</a:t>
            </a:r>
            <a:r>
              <a:t> →</a:t>
            </a:r>
            <a:r>
              <a:rPr baseline="32818"/>
              <a:t> </a:t>
            </a:r>
            <a:r>
              <a:t>q q</a:t>
            </a:r>
            <a:endParaRPr spc="0"/>
          </a:p>
          <a:p>
            <a:pPr algn="l" defTabSz="1180267">
              <a:defRPr baseline="32818" spc="-1" sz="1100">
                <a:uFill>
                  <a:solidFill>
                    <a:srgbClr val="FFFFFF"/>
                  </a:solidFill>
                </a:uFill>
                <a:latin typeface="Arial"/>
                <a:ea typeface="Arial"/>
                <a:cs typeface="Arial"/>
                <a:sym typeface="Arial"/>
              </a:defRPr>
            </a:pPr>
            <a:r>
              <a:t> </a:t>
            </a:r>
            <a:r>
              <a:rPr baseline="0"/>
              <a:t>τの崩壊分岐比</a:t>
            </a:r>
            <a:endParaRPr spc="0"/>
          </a:p>
          <a:p>
            <a:pPr algn="l" defTabSz="1180267">
              <a:defRPr spc="-1" sz="1100">
                <a:uFill>
                  <a:solidFill>
                    <a:srgbClr val="FFFFFF"/>
                  </a:solidFill>
                </a:uFill>
                <a:latin typeface="Arial"/>
                <a:ea typeface="Arial"/>
                <a:cs typeface="Arial"/>
                <a:sym typeface="Arial"/>
              </a:defRPr>
            </a:pPr>
            <a:r>
              <a:t>τの偏極 </a:t>
            </a:r>
            <a:endParaRPr spc="0"/>
          </a:p>
          <a:p>
            <a:pPr algn="l" defTabSz="1180267">
              <a:defRPr spc="-1" sz="1100">
                <a:uFill>
                  <a:solidFill>
                    <a:srgbClr val="FFFFFF"/>
                  </a:solidFill>
                </a:uFill>
                <a:latin typeface="Arial"/>
                <a:ea typeface="Arial"/>
                <a:cs typeface="Arial"/>
                <a:sym typeface="Arial"/>
              </a:defRPr>
            </a:pPr>
            <a:r>
              <a:t>τ の寿命</a:t>
            </a:r>
            <a:endParaRPr spc="0"/>
          </a:p>
          <a:p>
            <a:pPr algn="l" defTabSz="1180267">
              <a:defRPr spc="-1" sz="1100">
                <a:uFill>
                  <a:solidFill>
                    <a:srgbClr val="FFFFFF"/>
                  </a:solidFill>
                </a:uFill>
                <a:latin typeface="Arial"/>
                <a:ea typeface="Arial"/>
                <a:cs typeface="Arial"/>
                <a:sym typeface="Arial"/>
              </a:defRPr>
            </a:pPr>
            <a:r>
              <a:t>クォークとレプトンの複合粒子可能性</a:t>
            </a:r>
            <a:endParaRPr spc="0"/>
          </a:p>
          <a:p>
            <a:pPr algn="l" defTabSz="1180267">
              <a:defRPr spc="-1" sz="1100">
                <a:uFill>
                  <a:solidFill>
                    <a:srgbClr val="FFFFFF"/>
                  </a:solidFill>
                </a:uFill>
                <a:latin typeface="Arial"/>
                <a:ea typeface="Arial"/>
                <a:cs typeface="Arial"/>
                <a:sym typeface="Arial"/>
              </a:defRPr>
            </a:pPr>
            <a:r>
              <a:t>余剰次元探索</a:t>
            </a:r>
          </a:p>
        </p:txBody>
      </p:sp>
      <p:pic>
        <p:nvPicPr>
          <p:cNvPr id="1964" name="イメージ" descr="イメージ"/>
          <p:cNvPicPr>
            <a:picLocks noChangeAspect="1"/>
          </p:cNvPicPr>
          <p:nvPr/>
        </p:nvPicPr>
        <p:blipFill>
          <a:blip r:embed="rId4">
            <a:extLst/>
          </a:blip>
          <a:stretch>
            <a:fillRect/>
          </a:stretch>
        </p:blipFill>
        <p:spPr>
          <a:xfrm>
            <a:off x="6963859" y="5787029"/>
            <a:ext cx="2429255" cy="2039041"/>
          </a:xfrm>
          <a:prstGeom prst="rect">
            <a:avLst/>
          </a:prstGeom>
          <a:ln w="12700">
            <a:miter lim="400000"/>
          </a:ln>
        </p:spPr>
      </p:pic>
      <p:pic>
        <p:nvPicPr>
          <p:cNvPr id="1965" name="イメージ" descr="イメージ"/>
          <p:cNvPicPr>
            <a:picLocks noChangeAspect="1"/>
          </p:cNvPicPr>
          <p:nvPr/>
        </p:nvPicPr>
        <p:blipFill>
          <a:blip r:embed="rId5">
            <a:extLst/>
          </a:blip>
          <a:stretch>
            <a:fillRect/>
          </a:stretch>
        </p:blipFill>
        <p:spPr>
          <a:xfrm>
            <a:off x="11475964" y="3519970"/>
            <a:ext cx="1195895" cy="770444"/>
          </a:xfrm>
          <a:prstGeom prst="rect">
            <a:avLst/>
          </a:prstGeom>
          <a:ln w="12700">
            <a:miter lim="400000"/>
          </a:ln>
        </p:spPr>
      </p:pic>
      <p:pic>
        <p:nvPicPr>
          <p:cNvPr id="1966" name="イメージ" descr="イメージ"/>
          <p:cNvPicPr>
            <a:picLocks noChangeAspect="1"/>
          </p:cNvPicPr>
          <p:nvPr/>
        </p:nvPicPr>
        <p:blipFill>
          <a:blip r:embed="rId6">
            <a:extLst/>
          </a:blip>
          <a:stretch>
            <a:fillRect/>
          </a:stretch>
        </p:blipFill>
        <p:spPr>
          <a:xfrm>
            <a:off x="7138041" y="7860283"/>
            <a:ext cx="2080890" cy="1695813"/>
          </a:xfrm>
          <a:prstGeom prst="rect">
            <a:avLst/>
          </a:prstGeom>
          <a:ln w="12700">
            <a:miter lim="400000"/>
          </a:ln>
        </p:spPr>
      </p:pic>
      <p:pic>
        <p:nvPicPr>
          <p:cNvPr id="1967" name="イメージ" descr="イメージ"/>
          <p:cNvPicPr>
            <a:picLocks noChangeAspect="1"/>
          </p:cNvPicPr>
          <p:nvPr/>
        </p:nvPicPr>
        <p:blipFill>
          <a:blip r:embed="rId7">
            <a:extLst/>
          </a:blip>
          <a:stretch>
            <a:fillRect/>
          </a:stretch>
        </p:blipFill>
        <p:spPr>
          <a:xfrm>
            <a:off x="9670550" y="3763113"/>
            <a:ext cx="1435203" cy="1161809"/>
          </a:xfrm>
          <a:prstGeom prst="rect">
            <a:avLst/>
          </a:prstGeom>
          <a:ln w="12700">
            <a:miter lim="400000"/>
          </a:ln>
        </p:spPr>
      </p:pic>
      <p:sp>
        <p:nvSpPr>
          <p:cNvPr id="1968" name="スライド番号"/>
          <p:cNvSpPr txBox="1"/>
          <p:nvPr>
            <p:ph type="sldNum" sz="quarter" idx="2"/>
          </p:nvPr>
        </p:nvSpPr>
        <p:spPr>
          <a:xfrm>
            <a:off x="9943816" y="9292732"/>
            <a:ext cx="3033180" cy="520701"/>
          </a:xfrm>
          <a:prstGeom prst="rect">
            <a:avLst/>
          </a:prstGeom>
          <a:extLst>
            <a:ext uri="{C572A759-6A51-4108-AA02-DFA0A04FC94B}">
              <ma14:wrappingTextBoxFlag xmlns:ma14="http://schemas.microsoft.com/office/mac/drawingml/2011/main" val="1"/>
            </a:ext>
          </a:extLst>
        </p:spPr>
        <p:txBody>
          <a:bodyPr lIns="59013" tIns="59013" rIns="59013" bIns="59013" anchor="ctr"/>
          <a:lstStyle>
            <a:lvl1pPr algn="r" defTabSz="1180267">
              <a:defRPr sz="1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2" name="image9.png" descr="image9.png"/>
          <p:cNvPicPr>
            <a:picLocks noChangeAspect="1"/>
          </p:cNvPicPr>
          <p:nvPr/>
        </p:nvPicPr>
        <p:blipFill>
          <a:blip r:embed="rId3">
            <a:extLst/>
          </a:blip>
          <a:stretch>
            <a:fillRect/>
          </a:stretch>
        </p:blipFill>
        <p:spPr>
          <a:xfrm>
            <a:off x="3183104" y="408446"/>
            <a:ext cx="3617474" cy="2987091"/>
          </a:xfrm>
          <a:prstGeom prst="rect">
            <a:avLst/>
          </a:prstGeom>
          <a:ln w="12700">
            <a:miter lim="400000"/>
          </a:ln>
        </p:spPr>
      </p:pic>
      <p:sp>
        <p:nvSpPr>
          <p:cNvPr id="1973" name="ヒッグス精密測定…"/>
          <p:cNvSpPr txBox="1"/>
          <p:nvPr/>
        </p:nvSpPr>
        <p:spPr>
          <a:xfrm>
            <a:off x="146286" y="678000"/>
            <a:ext cx="2959499" cy="8914601"/>
          </a:xfrm>
          <a:prstGeom prst="rect">
            <a:avLst/>
          </a:prstGeom>
          <a:ln w="25400">
            <a:solidFill>
              <a:srgbClr val="FF0000"/>
            </a:solidFill>
          </a:ln>
          <a:extLst>
            <a:ext uri="{C572A759-6A51-4108-AA02-DFA0A04FC94B}">
              <ma14:wrappingTextBoxFlag xmlns:ma14="http://schemas.microsoft.com/office/mac/drawingml/2011/main" val="1"/>
            </a:ext>
          </a:extLst>
        </p:spPr>
        <p:txBody>
          <a:bodyPr lIns="56225" tIns="56225" rIns="56225" bIns="56225">
            <a:spAutoFit/>
          </a:bodyPr>
          <a:lstStyle/>
          <a:p>
            <a:pPr algn="l" defTabSz="1180267">
              <a:defRPr b="1" spc="-1" sz="1400">
                <a:solidFill>
                  <a:srgbClr val="FF0000"/>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ヒッグス精密測定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ヒッグス粒子は特別</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部分生成断面積:</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q q )</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光子の角分布: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CP効果</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ν ν</a:t>
            </a:r>
            <a:r>
              <a:rPr baseline="32818"/>
              <a:t> </a:t>
            </a:r>
            <a:r>
              <a:t>)</a:t>
            </a:r>
          </a:p>
          <a:p>
            <a:pPr algn="l" defTabSz="1180267">
              <a:defRPr spc="-1" sz="1100">
                <a:uFill>
                  <a:solidFill>
                    <a:srgbClr val="FFFFFF"/>
                  </a:solidFill>
                </a:uFill>
                <a:latin typeface="Arial"/>
                <a:ea typeface="Arial"/>
                <a:cs typeface="Arial"/>
                <a:sym typeface="Arial"/>
              </a:defRPr>
            </a:pPr>
            <a:r>
              <a:t>H → (W → q q) (W → q q)</a:t>
            </a:r>
          </a:p>
          <a:p>
            <a:pPr algn="l" defTabSz="1180267">
              <a:defRPr spc="-1" sz="1100">
                <a:uFill>
                  <a:solidFill>
                    <a:srgbClr val="FFFFFF"/>
                  </a:solidFill>
                </a:uFill>
                <a:latin typeface="Arial"/>
                <a:ea typeface="Arial"/>
                <a:cs typeface="Arial"/>
                <a:sym typeface="Arial"/>
              </a:defRPr>
            </a:pPr>
            <a:r>
              <a:t>H → (W → q q) (W → l ν )</a:t>
            </a:r>
          </a:p>
          <a:p>
            <a:pPr algn="l" defTabSz="1180267">
              <a:defRPr spc="-1" sz="1100">
                <a:uFill>
                  <a:solidFill>
                    <a:srgbClr val="FFFFFF"/>
                  </a:solidFill>
                </a:uFill>
                <a:latin typeface="Arial"/>
                <a:ea typeface="Arial"/>
                <a:cs typeface="Arial"/>
                <a:sym typeface="Arial"/>
              </a:defRPr>
            </a:pPr>
            <a:r>
              <a:t>H → (Z → q q) (Z → q q )</a:t>
            </a:r>
          </a:p>
          <a:p>
            <a:pPr algn="l" defTabSz="1180267">
              <a:defRPr spc="-1" sz="1100">
                <a:uFill>
                  <a:solidFill>
                    <a:srgbClr val="FFFFFF"/>
                  </a:solidFill>
                </a:uFill>
                <a:latin typeface="Arial"/>
                <a:ea typeface="Arial"/>
                <a:cs typeface="Arial"/>
                <a:sym typeface="Arial"/>
              </a:defRPr>
            </a:pPr>
            <a:r>
              <a:t>H → (Z → q q) (Z → l l )</a:t>
            </a:r>
          </a:p>
          <a:p>
            <a:pPr algn="l" defTabSz="1180267">
              <a:defRPr spc="-1" sz="1100">
                <a:uFill>
                  <a:solidFill>
                    <a:srgbClr val="FFFFFF"/>
                  </a:solidFill>
                </a:uFill>
                <a:latin typeface="Arial"/>
                <a:ea typeface="Arial"/>
                <a:cs typeface="Arial"/>
                <a:sym typeface="Arial"/>
              </a:defRPr>
            </a:pPr>
            <a:r>
              <a:t>H → (Z → l l) (Z → l l )</a:t>
            </a:r>
          </a:p>
        </p:txBody>
      </p:sp>
      <p:sp>
        <p:nvSpPr>
          <p:cNvPr id="1974" name="電弱相互作用精密検証…"/>
          <p:cNvSpPr txBox="1"/>
          <p:nvPr/>
        </p:nvSpPr>
        <p:spPr>
          <a:xfrm>
            <a:off x="3309959" y="3423920"/>
            <a:ext cx="3363764" cy="6171689"/>
          </a:xfrm>
          <a:prstGeom prst="rect">
            <a:avLst/>
          </a:prstGeom>
          <a:ln w="25400">
            <a:solidFill>
              <a:srgbClr val="0070C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lnSpc>
                <a:spcPct val="90000"/>
              </a:lnSpc>
              <a:defRPr b="1" spc="-1" sz="1400">
                <a:solidFill>
                  <a:srgbClr val="0070C0"/>
                </a:solidFill>
                <a:uFill>
                  <a:solidFill>
                    <a:srgbClr val="FFFFFF"/>
                  </a:solidFill>
                </a:uFill>
                <a:latin typeface="+mj-lt"/>
                <a:ea typeface="+mj-ea"/>
                <a:cs typeface="+mj-cs"/>
                <a:sym typeface="Helvetica Neue"/>
              </a:defRPr>
            </a:pPr>
            <a:r>
              <a:t>電弱相互作用精密検証</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ILC</a:t>
            </a:r>
            <a:r>
              <a:rPr>
                <a:latin typeface="DejaVu Sans"/>
                <a:ea typeface="DejaVu Sans"/>
                <a:cs typeface="DejaVu Sans"/>
                <a:sym typeface="DejaVu Sans"/>
              </a:rPr>
              <a:t>で確実にできる測定</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LEPの3桁上の統計量</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ヒッグス精密測定と密接に関係</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rPr>
                <a:latin typeface="DejaVu Sans"/>
                <a:ea typeface="DejaVu Sans"/>
                <a:cs typeface="DejaVu Sans"/>
                <a:sym typeface="DejaVu Sans"/>
              </a:rPr>
              <a:t>偏極が非常に重要</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q q)</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l ν ) (W → l ν )</a:t>
            </a:r>
            <a:endParaRPr spc="0"/>
          </a:p>
          <a:p>
            <a:pPr algn="l" defTabSz="1180267">
              <a:lnSpc>
                <a:spcPct val="90000"/>
              </a:lnSpc>
              <a:defRPr spc="-1" sz="1100">
                <a:uFill>
                  <a:solidFill>
                    <a:srgbClr val="FFFFFF"/>
                  </a:solidFill>
                </a:uFill>
                <a:latin typeface="+mj-lt"/>
                <a:ea typeface="+mj-ea"/>
                <a:cs typeface="+mj-cs"/>
                <a:sym typeface="Helvetica Neue"/>
              </a:defRPr>
            </a:pPr>
            <a:r>
              <a:t>Wボソンの崩壊分岐比、質量、幅:</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光子の角分布: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γ </a:t>
            </a:r>
            <a:endParaRPr spc="0"/>
          </a:p>
          <a:p>
            <a:pPr algn="l" defTabSz="1180267">
              <a:lnSpc>
                <a:spcPct val="90000"/>
              </a:lnSpc>
              <a:defRPr spc="-1" sz="1100">
                <a:uFill>
                  <a:solidFill>
                    <a:srgbClr val="FFFFFF"/>
                  </a:solidFill>
                </a:uFill>
                <a:latin typeface="+mj-lt"/>
                <a:ea typeface="+mj-ea"/>
                <a:cs typeface="+mj-cs"/>
                <a:sym typeface="Helvetica Neue"/>
              </a:defRPr>
            </a:pPr>
            <a:r>
              <a:t>角分布: e</a:t>
            </a:r>
            <a:r>
              <a:rPr baseline="32818"/>
              <a:t>+</a:t>
            </a:r>
            <a:r>
              <a:t>e</a:t>
            </a:r>
            <a:r>
              <a:rPr baseline="32818"/>
              <a:t>-</a:t>
            </a:r>
            <a:r>
              <a:t> → γ γ</a:t>
            </a:r>
          </a:p>
        </p:txBody>
      </p:sp>
      <p:sp>
        <p:nvSpPr>
          <p:cNvPr id="1975" name="量子色力学・核物理…"/>
          <p:cNvSpPr txBox="1"/>
          <p:nvPr/>
        </p:nvSpPr>
        <p:spPr>
          <a:xfrm>
            <a:off x="9689600" y="5208370"/>
            <a:ext cx="3066373" cy="4419175"/>
          </a:xfrm>
          <a:prstGeom prst="rect">
            <a:avLst/>
          </a:prstGeom>
          <a:ln w="25400">
            <a:solidFill>
              <a:srgbClr val="8B4935"/>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C00000"/>
                </a:solidFill>
                <a:uFill>
                  <a:solidFill>
                    <a:srgbClr val="FFFFFF"/>
                  </a:solidFill>
                </a:uFill>
                <a:latin typeface="Arial"/>
                <a:ea typeface="Arial"/>
                <a:cs typeface="Arial"/>
                <a:sym typeface="Arial"/>
              </a:defRPr>
            </a:pPr>
            <a:r>
              <a:t>量子色力学・核物理</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背景事象の詳細な理解</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新粒子発見に重要</a:t>
            </a:r>
            <a:endParaRPr spc="0"/>
          </a:p>
          <a:p>
            <a:pPr algn="l" defTabSz="1180267">
              <a:defRPr spc="-1" sz="1100">
                <a:uFill>
                  <a:solidFill>
                    <a:srgbClr val="FFFFFF"/>
                  </a:solidFill>
                </a:uFill>
                <a:latin typeface="Arial"/>
                <a:ea typeface="Arial"/>
                <a:cs typeface="Arial"/>
                <a:sym typeface="Arial"/>
              </a:defRPr>
            </a:pPr>
            <a:r>
              <a:t>α</a:t>
            </a:r>
            <a:r>
              <a:rPr baseline="-28090"/>
              <a:t>S</a:t>
            </a:r>
            <a:r>
              <a:t> (q</a:t>
            </a:r>
            <a:r>
              <a:rPr baseline="32818"/>
              <a:t>2</a:t>
            </a:r>
            <a:r>
              <a:t>) 測定</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b b g, b b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c c, c c g, c c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q q g, q q g g</a:t>
            </a:r>
          </a:p>
          <a:p>
            <a:pPr algn="l" defTabSz="1180267">
              <a:defRPr spc="-1" sz="1100">
                <a:uFill>
                  <a:solidFill>
                    <a:srgbClr val="FFFFFF"/>
                  </a:solidFill>
                </a:uFill>
                <a:latin typeface="Arial"/>
                <a:ea typeface="Arial"/>
                <a:cs typeface="Arial"/>
                <a:sym typeface="Arial"/>
              </a:defRPr>
            </a:pPr>
            <a:endParaRPr spc="0"/>
          </a:p>
          <a:p>
            <a:pPr algn="l" defTabSz="1180267">
              <a:defRPr spc="-1" sz="1100">
                <a:uFill>
                  <a:solidFill>
                    <a:srgbClr val="FFFFFF"/>
                  </a:solidFill>
                </a:uFill>
                <a:latin typeface="Arial"/>
                <a:ea typeface="Arial"/>
                <a:cs typeface="Arial"/>
                <a:sym typeface="Arial"/>
              </a:defRPr>
            </a:pPr>
            <a:r>
              <a:t>フラグメンテーション関数測定</a:t>
            </a:r>
            <a:endParaRPr spc="0"/>
          </a:p>
          <a:p>
            <a:pPr algn="l" defTabSz="1180267">
              <a:defRPr spc="-1" sz="1100">
                <a:uFill>
                  <a:solidFill>
                    <a:srgbClr val="FFFFFF"/>
                  </a:solidFill>
                </a:uFill>
                <a:latin typeface="Arial"/>
                <a:ea typeface="Arial"/>
                <a:cs typeface="Arial"/>
                <a:sym typeface="Arial"/>
              </a:defRPr>
            </a:pPr>
            <a:r>
              <a:t>b, c, s, q, gluon</a:t>
            </a:r>
            <a:endParaRPr spc="0"/>
          </a:p>
          <a:p>
            <a:pPr algn="l" defTabSz="1180267">
              <a:defRPr spc="-1" sz="1100">
                <a:uFill>
                  <a:solidFill>
                    <a:srgbClr val="FFFFFF"/>
                  </a:solidFill>
                </a:uFill>
                <a:latin typeface="Arial"/>
                <a:ea typeface="Arial"/>
                <a:cs typeface="Arial"/>
                <a:sym typeface="Arial"/>
              </a:defRPr>
            </a:pPr>
            <a:r>
              <a:t>ハドロン内およびハドロン系での粒子相関</a:t>
            </a:r>
            <a:endParaRPr spc="0"/>
          </a:p>
          <a:p>
            <a:pPr algn="l" defTabSz="1180267">
              <a:defRPr spc="-1" sz="1100">
                <a:uFill>
                  <a:solidFill>
                    <a:srgbClr val="FFFFFF"/>
                  </a:solidFill>
                </a:uFill>
                <a:latin typeface="Arial"/>
                <a:ea typeface="Arial"/>
                <a:cs typeface="Arial"/>
                <a:sym typeface="Arial"/>
              </a:defRPr>
            </a:pPr>
            <a:r>
              <a:t>b,c,s,u,dバリオン、メソンの生成と崩壊</a:t>
            </a:r>
            <a:endParaRPr spc="0"/>
          </a:p>
          <a:p>
            <a:pPr algn="l" defTabSz="1180267">
              <a:defRPr spc="-1" sz="1100">
                <a:uFill>
                  <a:solidFill>
                    <a:srgbClr val="FFFFFF"/>
                  </a:solidFill>
                </a:uFill>
                <a:latin typeface="Arial"/>
                <a:ea typeface="Arial"/>
                <a:cs typeface="Arial"/>
                <a:sym typeface="Arial"/>
              </a:defRPr>
            </a:pPr>
            <a:r>
              <a:t>エキゾッチクハドロン探索: </a:t>
            </a:r>
            <a:endParaRPr spc="0"/>
          </a:p>
          <a:p>
            <a:pPr algn="l" defTabSz="1180267">
              <a:defRPr spc="-1" sz="1100">
                <a:uFill>
                  <a:solidFill>
                    <a:srgbClr val="FFFFFF"/>
                  </a:solidFill>
                </a:uFill>
                <a:latin typeface="Arial"/>
                <a:ea typeface="Arial"/>
                <a:cs typeface="Arial"/>
                <a:sym typeface="Arial"/>
              </a:defRPr>
            </a:pPr>
            <a:r>
              <a:rPr spc="0"/>
              <a:t>　</a:t>
            </a:r>
            <a:r>
              <a:t>テトラクォーク、ペンタクォーク、</a:t>
            </a:r>
            <a:br/>
            <a:r>
              <a:t>　グルーボール、等</a:t>
            </a:r>
            <a:endParaRPr spc="0"/>
          </a:p>
          <a:p>
            <a:pPr algn="l" defTabSz="1180267">
              <a:defRPr spc="-1" sz="1100">
                <a:uFill>
                  <a:solidFill>
                    <a:srgbClr val="FFFFFF"/>
                  </a:solidFill>
                </a:uFill>
                <a:latin typeface="Arial"/>
                <a:ea typeface="Arial"/>
                <a:cs typeface="Arial"/>
                <a:sym typeface="Arial"/>
              </a:defRPr>
            </a:pPr>
            <a:r>
              <a:t>2光子衝突におけるジェット生成</a:t>
            </a:r>
            <a:endParaRPr spc="0"/>
          </a:p>
          <a:p>
            <a:pPr algn="l" defTabSz="1180267">
              <a:defRPr spc="-1" sz="1100">
                <a:uFill>
                  <a:solidFill>
                    <a:srgbClr val="FFFFFF"/>
                  </a:solidFill>
                </a:uFill>
                <a:latin typeface="Arial"/>
                <a:ea typeface="Arial"/>
                <a:cs typeface="Arial"/>
                <a:sym typeface="Arial"/>
              </a:defRPr>
            </a:pPr>
            <a:r>
              <a:t>2光子衝突におけるb,c,s,u,dバリオン、メソンの生成と崩壊</a:t>
            </a:r>
            <a:endParaRPr spc="0"/>
          </a:p>
          <a:p>
            <a:pPr algn="l" defTabSz="1180267">
              <a:defRPr spc="-1" sz="1100">
                <a:uFill>
                  <a:solidFill>
                    <a:srgbClr val="FFFFFF"/>
                  </a:solidFill>
                </a:uFill>
                <a:latin typeface="Arial"/>
                <a:ea typeface="Arial"/>
                <a:cs typeface="Arial"/>
                <a:sym typeface="Arial"/>
              </a:defRPr>
            </a:pPr>
            <a:r>
              <a:t>2光子衝突におけるレプトン生成</a:t>
            </a:r>
          </a:p>
        </p:txBody>
      </p:sp>
      <p:sp>
        <p:nvSpPr>
          <p:cNvPr id="1976" name="新粒子探索…"/>
          <p:cNvSpPr txBox="1"/>
          <p:nvPr/>
        </p:nvSpPr>
        <p:spPr>
          <a:xfrm>
            <a:off x="6895331" y="234436"/>
            <a:ext cx="2566312" cy="5417078"/>
          </a:xfrm>
          <a:prstGeom prst="rect">
            <a:avLst/>
          </a:prstGeom>
          <a:ln w="25400">
            <a:solidFill>
              <a:srgbClr val="7030A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7030A0"/>
                </a:solidFill>
                <a:uFill>
                  <a:solidFill>
                    <a:srgbClr val="FFFFFF"/>
                  </a:solidFill>
                </a:uFill>
                <a:latin typeface="Arial"/>
                <a:ea typeface="Arial"/>
                <a:cs typeface="Arial"/>
                <a:sym typeface="Arial"/>
              </a:defRPr>
            </a:pPr>
            <a:r>
              <a:rPr>
                <a:latin typeface="DejaVu Sans"/>
                <a:ea typeface="DejaVu Sans"/>
                <a:cs typeface="DejaVu Sans"/>
                <a:sym typeface="DejaVu Sans"/>
              </a:rPr>
              <a:t>新粒子探索</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新物理の直接的証拠の発見可能性</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新たなヒッグス粒子探索</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e</a:t>
            </a:r>
            <a:r>
              <a:rPr baseline="32818"/>
              <a:t>+</a:t>
            </a:r>
            <a:r>
              <a:t>e</a:t>
            </a:r>
            <a:r>
              <a:rPr baseline="32818"/>
              <a:t>-</a:t>
            </a:r>
            <a:r>
              <a:t>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μ</a:t>
            </a:r>
            <a:r>
              <a:rPr baseline="32818"/>
              <a:t>+</a:t>
            </a:r>
            <a:r>
              <a:t>μ</a:t>
            </a:r>
            <a:r>
              <a:rPr baseline="32818"/>
              <a:t>- </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q q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A H</a:t>
            </a:r>
            <a:endParaRPr spc="0"/>
          </a:p>
          <a:p>
            <a:pPr algn="l" defTabSz="1180267">
              <a:defRPr spc="-1" sz="1100">
                <a:uFill>
                  <a:solidFill>
                    <a:srgbClr val="FFFFFF"/>
                  </a:solidFill>
                </a:uFill>
                <a:latin typeface="Arial"/>
                <a:ea typeface="Arial"/>
                <a:cs typeface="Arial"/>
                <a:sym typeface="Arial"/>
              </a:defRPr>
            </a:pPr>
            <a:r>
              <a:t>1荷電ヒッグス粒子探索: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a:t>
            </a:r>
            <a:r>
              <a:rPr baseline="32818"/>
              <a:t>- </a:t>
            </a:r>
            <a:r>
              <a:t> H</a:t>
            </a:r>
            <a:r>
              <a:rPr baseline="32818"/>
              <a:t>+, </a:t>
            </a:r>
            <a:r>
              <a:t>H → </a:t>
            </a:r>
            <a:r>
              <a:rPr baseline="32818"/>
              <a:t> </a:t>
            </a:r>
            <a:r>
              <a:t>τ</a:t>
            </a:r>
            <a:r>
              <a:rPr baseline="32818"/>
              <a:t>+</a:t>
            </a:r>
            <a:r>
              <a:t> ν, c s , c b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W</a:t>
            </a:r>
            <a:r>
              <a:rPr baseline="32818"/>
              <a:t>- </a:t>
            </a:r>
            <a:r>
              <a:t>H</a:t>
            </a:r>
            <a:r>
              <a:rPr baseline="32818"/>
              <a:t>+</a:t>
            </a:r>
            <a:endParaRPr spc="0"/>
          </a:p>
          <a:p>
            <a:pPr algn="l" defTabSz="1180267">
              <a:defRPr spc="-1" sz="1100">
                <a:uFill>
                  <a:solidFill>
                    <a:srgbClr val="FFFFFF"/>
                  </a:solidFill>
                </a:uFill>
                <a:latin typeface="Arial"/>
                <a:ea typeface="Arial"/>
                <a:cs typeface="Arial"/>
                <a:sym typeface="Arial"/>
              </a:defRPr>
            </a:pPr>
            <a:r>
              <a:t>2荷電ヒッグス粒子探索: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a:t>
            </a:r>
            <a:r>
              <a:rPr baseline="32818"/>
              <a:t>+</a:t>
            </a:r>
            <a:r>
              <a:t> W</a:t>
            </a:r>
            <a:r>
              <a:rPr baseline="32818"/>
              <a:t>+</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 X	e</a:t>
            </a:r>
            <a:r>
              <a:rPr baseline="32818"/>
              <a:t>+</a:t>
            </a:r>
            <a:r>
              <a:t>e</a:t>
            </a:r>
            <a:r>
              <a:rPr baseline="32818"/>
              <a:t>-</a:t>
            </a:r>
            <a:r>
              <a:t> → μ</a:t>
            </a:r>
            <a:r>
              <a:rPr baseline="32818"/>
              <a:t>+</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r>
              <a:t> + X</a:t>
            </a:r>
            <a:endParaRPr spc="0"/>
          </a:p>
          <a:p>
            <a:pPr algn="l" defTabSz="1180267">
              <a:defRPr spc="-1" sz="1100">
                <a:uFill>
                  <a:solidFill>
                    <a:srgbClr val="FFFFFF"/>
                  </a:solidFill>
                </a:uFill>
                <a:latin typeface="Arial"/>
                <a:ea typeface="Arial"/>
                <a:cs typeface="Arial"/>
                <a:sym typeface="Arial"/>
              </a:defRPr>
            </a:pPr>
            <a:r>
              <a:t>励起レプトン探索</a:t>
            </a:r>
            <a:endParaRPr spc="0"/>
          </a:p>
          <a:p>
            <a:pPr algn="l" defTabSz="1180267">
              <a:defRPr spc="-1" sz="1100">
                <a:uFill>
                  <a:solidFill>
                    <a:srgbClr val="FFFFFF"/>
                  </a:solidFill>
                </a:uFill>
                <a:latin typeface="Arial"/>
                <a:ea typeface="Arial"/>
                <a:cs typeface="Arial"/>
                <a:sym typeface="Arial"/>
              </a:defRPr>
            </a:pPr>
            <a:r>
              <a:t>長寿命粒子探索</a:t>
            </a:r>
            <a:endParaRPr spc="0"/>
          </a:p>
          <a:p>
            <a:pPr algn="l" defTabSz="1180267">
              <a:defRPr spc="-1" sz="1100">
                <a:uFill>
                  <a:solidFill>
                    <a:srgbClr val="FFFFFF"/>
                  </a:solidFill>
                </a:uFill>
                <a:latin typeface="Arial"/>
                <a:ea typeface="Arial"/>
                <a:cs typeface="Arial"/>
                <a:sym typeface="Arial"/>
              </a:defRPr>
            </a:pPr>
            <a:r>
              <a:t>重イオン粒子探索</a:t>
            </a:r>
            <a:endParaRPr spc="0"/>
          </a:p>
          <a:p>
            <a:pPr algn="l" defTabSz="1180267">
              <a:defRPr spc="-1" sz="1100">
                <a:uFill>
                  <a:solidFill>
                    <a:srgbClr val="FFFFFF"/>
                  </a:solidFill>
                </a:uFill>
                <a:latin typeface="Arial"/>
                <a:ea typeface="Arial"/>
                <a:cs typeface="Arial"/>
                <a:sym typeface="Arial"/>
              </a:defRPr>
            </a:pPr>
            <a:r>
              <a:t>新粒子探索: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 </a:t>
            </a:r>
            <a:r>
              <a:t>e</a:t>
            </a:r>
            <a:r>
              <a:rPr baseline="32818"/>
              <a:t> </a:t>
            </a:r>
            <a:r>
              <a:t> + X	e</a:t>
            </a:r>
            <a:r>
              <a:rPr baseline="32818"/>
              <a:t>+</a:t>
            </a:r>
            <a:r>
              <a:t>e</a:t>
            </a:r>
            <a:r>
              <a:rPr baseline="32818"/>
              <a:t>-</a:t>
            </a:r>
            <a:r>
              <a:t> → μ</a:t>
            </a:r>
            <a:r>
              <a:rPr baseline="32818"/>
              <a:t> </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 </a:t>
            </a:r>
            <a:r>
              <a:t>τ + X	e</a:t>
            </a:r>
            <a:r>
              <a:rPr baseline="32818"/>
              <a:t>+</a:t>
            </a:r>
            <a:r>
              <a:t>e</a:t>
            </a:r>
            <a:r>
              <a:rPr baseline="32818"/>
              <a:t>-</a:t>
            </a:r>
            <a:r>
              <a:t> → e</a:t>
            </a:r>
            <a:r>
              <a:rPr baseline="32818"/>
              <a:t> </a:t>
            </a:r>
            <a:r>
              <a:t>μ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 τ + X	e</a:t>
            </a:r>
            <a:r>
              <a:rPr baseline="32818"/>
              <a:t>+</a:t>
            </a:r>
            <a:r>
              <a:t>e</a:t>
            </a:r>
            <a:r>
              <a:rPr baseline="32818"/>
              <a:t>-</a:t>
            </a:r>
            <a:r>
              <a:t> → μ τ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 X	e</a:t>
            </a:r>
            <a:r>
              <a:rPr baseline="32818"/>
              <a:t>+</a:t>
            </a:r>
            <a:r>
              <a:t>e</a:t>
            </a:r>
            <a:r>
              <a:rPr baseline="32818"/>
              <a:t>-</a:t>
            </a:r>
            <a:r>
              <a:t> →</a:t>
            </a:r>
            <a:r>
              <a:rPr baseline="32818"/>
              <a:t> </a:t>
            </a:r>
            <a:r>
              <a:t>c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 X	e</a:t>
            </a:r>
            <a:r>
              <a:rPr baseline="32818"/>
              <a:t>+</a:t>
            </a:r>
            <a:r>
              <a:t>e</a:t>
            </a:r>
            <a:r>
              <a:rPr baseline="32818"/>
              <a:t>-</a:t>
            </a:r>
            <a:r>
              <a:t> →</a:t>
            </a:r>
            <a:r>
              <a:rPr baseline="32818"/>
              <a:t> </a:t>
            </a:r>
            <a:r>
              <a:t>b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q + X	e</a:t>
            </a:r>
            <a:r>
              <a:rPr baseline="32818"/>
              <a:t>+</a:t>
            </a:r>
            <a:r>
              <a:t>e</a:t>
            </a:r>
            <a:r>
              <a:rPr baseline="32818"/>
              <a:t>-</a:t>
            </a:r>
            <a:r>
              <a:t> →</a:t>
            </a:r>
            <a:r>
              <a:rPr baseline="32818"/>
              <a:t> </a:t>
            </a:r>
            <a:r>
              <a:t>c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g g + X	e</a:t>
            </a:r>
            <a:r>
              <a:rPr baseline="32818"/>
              <a:t>+</a:t>
            </a:r>
            <a:r>
              <a:t>e</a:t>
            </a:r>
            <a:r>
              <a:rPr baseline="32818"/>
              <a:t>-</a:t>
            </a:r>
            <a:r>
              <a:t> → e</a:t>
            </a:r>
            <a:r>
              <a:rPr baseline="32818"/>
              <a:t> </a:t>
            </a:r>
            <a:r>
              <a:t>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μ q</a:t>
            </a:r>
            <a:r>
              <a:rPr baseline="32818"/>
              <a:t> </a:t>
            </a:r>
            <a:r>
              <a:t>+ X	e</a:t>
            </a:r>
            <a:r>
              <a:rPr baseline="32818"/>
              <a:t>+</a:t>
            </a:r>
            <a:r>
              <a:t>e</a:t>
            </a:r>
            <a:r>
              <a:rPr baseline="32818"/>
              <a:t>-</a:t>
            </a:r>
            <a:r>
              <a:t> →</a:t>
            </a:r>
            <a:r>
              <a:rPr baseline="32818"/>
              <a:t> </a:t>
            </a:r>
            <a:r>
              <a:t>τ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 + X	e</a:t>
            </a:r>
            <a:r>
              <a:rPr baseline="32818"/>
              <a:t>+</a:t>
            </a:r>
            <a:r>
              <a:t>e</a:t>
            </a:r>
            <a:r>
              <a:rPr baseline="32818"/>
              <a:t>-</a:t>
            </a:r>
            <a:r>
              <a:t> →</a:t>
            </a:r>
            <a:r>
              <a:rPr baseline="32818"/>
              <a:t> </a:t>
            </a:r>
            <a:r>
              <a:t>Z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γ + X</a:t>
            </a:r>
          </a:p>
        </p:txBody>
      </p:sp>
      <p:grpSp>
        <p:nvGrpSpPr>
          <p:cNvPr id="1979" name="CustomShape 5"/>
          <p:cNvGrpSpPr/>
          <p:nvPr/>
        </p:nvGrpSpPr>
        <p:grpSpPr>
          <a:xfrm>
            <a:off x="-3230" y="112530"/>
            <a:ext cx="3485973" cy="459562"/>
            <a:chOff x="0" y="0"/>
            <a:chExt cx="3485971" cy="459560"/>
          </a:xfrm>
        </p:grpSpPr>
        <p:sp>
          <p:nvSpPr>
            <p:cNvPr id="1977" name="四角形"/>
            <p:cNvSpPr/>
            <p:nvPr/>
          </p:nvSpPr>
          <p:spPr>
            <a:xfrm>
              <a:off x="0" y="0"/>
              <a:ext cx="3485972" cy="459561"/>
            </a:xfrm>
            <a:prstGeom prst="rect">
              <a:avLst/>
            </a:prstGeom>
            <a:noFill/>
            <a:ln w="3175" cap="flat">
              <a:solidFill>
                <a:srgbClr val="FFC000"/>
              </a:solidFill>
              <a:prstDash val="solid"/>
              <a:round/>
            </a:ln>
            <a:effectLst/>
          </p:spPr>
          <p:txBody>
            <a:bodyPr wrap="square" lIns="0" tIns="0" rIns="0" bIns="0" numCol="1" anchor="t">
              <a:noAutofit/>
            </a:bodyPr>
            <a:lstStyle/>
            <a:p>
              <a:pPr defTabSz="1180267">
                <a:defRPr spc="-1" sz="2200">
                  <a:uFill>
                    <a:solidFill>
                      <a:srgbClr val="FFFFFF"/>
                    </a:solidFill>
                  </a:uFill>
                  <a:latin typeface="Arial"/>
                  <a:ea typeface="Arial"/>
                  <a:cs typeface="Arial"/>
                  <a:sym typeface="Arial"/>
                </a:defRPr>
              </a:pPr>
            </a:p>
          </p:txBody>
        </p:sp>
        <p:sp>
          <p:nvSpPr>
            <p:cNvPr id="1978" name="非常に多くの研究対象"/>
            <p:cNvSpPr/>
            <p:nvPr/>
          </p:nvSpPr>
          <p:spPr>
            <a:xfrm>
              <a:off x="0" y="0"/>
              <a:ext cx="348597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8084" tIns="58084" rIns="58084" bIns="58084" numCol="1" anchor="t">
              <a:spAutoFit/>
            </a:bodyPr>
            <a:lstStyle>
              <a:lvl1pPr defTabSz="1180267">
                <a:defRPr spc="-1" sz="2400">
                  <a:solidFill>
                    <a:srgbClr val="FF3333"/>
                  </a:solidFill>
                  <a:uFill>
                    <a:solidFill>
                      <a:srgbClr val="FFFFFF"/>
                    </a:solidFill>
                  </a:uFill>
                  <a:latin typeface="ヒラギノ角ゴ Pro W6"/>
                  <a:ea typeface="ヒラギノ角ゴ Pro W6"/>
                  <a:cs typeface="ヒラギノ角ゴ Pro W6"/>
                  <a:sym typeface="ヒラギノ角ゴ Pro W6"/>
                </a:defRPr>
              </a:lvl1pPr>
            </a:lstStyle>
            <a:p>
              <a:pPr/>
              <a:r>
                <a:t>非常に多くの研究対象</a:t>
              </a:r>
            </a:p>
          </p:txBody>
        </p:sp>
      </p:grpSp>
      <p:sp>
        <p:nvSpPr>
          <p:cNvPr id="1980" name="2-フェルミオン過程…"/>
          <p:cNvSpPr txBox="1"/>
          <p:nvPr/>
        </p:nvSpPr>
        <p:spPr>
          <a:xfrm>
            <a:off x="9683250" y="212217"/>
            <a:ext cx="3066373" cy="3138619"/>
          </a:xfrm>
          <a:prstGeom prst="rect">
            <a:avLst/>
          </a:prstGeom>
          <a:ln w="25400">
            <a:solidFill>
              <a:srgbClr val="00B05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00B050"/>
                </a:solidFill>
                <a:uFill>
                  <a:solidFill>
                    <a:srgbClr val="FFFFFF"/>
                  </a:solidFill>
                </a:uFill>
                <a:latin typeface="Arial"/>
                <a:ea typeface="Arial"/>
                <a:cs typeface="Arial"/>
                <a:sym typeface="Arial"/>
              </a:defRPr>
            </a:pPr>
            <a:r>
              <a:t>2-</a:t>
            </a:r>
            <a:r>
              <a:rPr>
                <a:latin typeface="DejaVu Sans"/>
                <a:ea typeface="DejaVu Sans"/>
                <a:cs typeface="DejaVu Sans"/>
                <a:sym typeface="DejaVu Sans"/>
              </a:rPr>
              <a:t>フェルミオン過程</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新たな力の発見可能性</a:t>
            </a:r>
            <a:endParaRPr spc="0"/>
          </a:p>
          <a:p>
            <a:pPr marL="217996" indent="-217636"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LEPの3桁上の統計量</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偏極が非常に重要</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断面積と</a:t>
            </a:r>
            <a:r>
              <a:t>角分布:</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e</a:t>
            </a:r>
            <a:r>
              <a:rPr baseline="32818"/>
              <a:t>+</a:t>
            </a:r>
            <a:r>
              <a:t>e</a:t>
            </a:r>
            <a:r>
              <a:rPr baseline="32818"/>
              <a:t>-</a:t>
            </a:r>
            <a:r>
              <a:t> → μ</a:t>
            </a:r>
            <a:r>
              <a:rPr baseline="32818"/>
              <a:t>+</a:t>
            </a:r>
            <a:r>
              <a:t>μ</a:t>
            </a:r>
            <a:r>
              <a:rPr baseline="32818"/>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e</a:t>
            </a:r>
            <a:r>
              <a:rPr baseline="32818"/>
              <a:t>+</a:t>
            </a:r>
            <a:r>
              <a:t>e</a:t>
            </a:r>
            <a:r>
              <a:rPr baseline="32818"/>
              <a:t>-</a:t>
            </a:r>
            <a:r>
              <a:t> →</a:t>
            </a:r>
            <a:r>
              <a:rPr baseline="32818"/>
              <a:t> </a:t>
            </a:r>
            <a:r>
              <a:t>c c</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s s	e</a:t>
            </a:r>
            <a:r>
              <a:rPr baseline="32818"/>
              <a:t>+</a:t>
            </a:r>
            <a:r>
              <a:t>e</a:t>
            </a:r>
            <a:r>
              <a:rPr baseline="32818"/>
              <a:t>-</a:t>
            </a:r>
            <a:r>
              <a:t> →</a:t>
            </a:r>
            <a:r>
              <a:rPr baseline="32818"/>
              <a:t> </a:t>
            </a:r>
            <a:r>
              <a:t>q q</a:t>
            </a:r>
            <a:endParaRPr spc="0"/>
          </a:p>
          <a:p>
            <a:pPr algn="l" defTabSz="1180267">
              <a:defRPr baseline="32818" spc="-1" sz="1100">
                <a:uFill>
                  <a:solidFill>
                    <a:srgbClr val="FFFFFF"/>
                  </a:solidFill>
                </a:uFill>
                <a:latin typeface="Arial"/>
                <a:ea typeface="Arial"/>
                <a:cs typeface="Arial"/>
                <a:sym typeface="Arial"/>
              </a:defRPr>
            </a:pPr>
            <a:r>
              <a:t> </a:t>
            </a:r>
            <a:r>
              <a:rPr baseline="0"/>
              <a:t>τの崩壊分岐比</a:t>
            </a:r>
            <a:endParaRPr spc="0"/>
          </a:p>
          <a:p>
            <a:pPr algn="l" defTabSz="1180267">
              <a:defRPr spc="-1" sz="1100">
                <a:uFill>
                  <a:solidFill>
                    <a:srgbClr val="FFFFFF"/>
                  </a:solidFill>
                </a:uFill>
                <a:latin typeface="Arial"/>
                <a:ea typeface="Arial"/>
                <a:cs typeface="Arial"/>
                <a:sym typeface="Arial"/>
              </a:defRPr>
            </a:pPr>
            <a:r>
              <a:t>τの偏極 </a:t>
            </a:r>
            <a:endParaRPr spc="0"/>
          </a:p>
          <a:p>
            <a:pPr algn="l" defTabSz="1180267">
              <a:defRPr spc="-1" sz="1100">
                <a:uFill>
                  <a:solidFill>
                    <a:srgbClr val="FFFFFF"/>
                  </a:solidFill>
                </a:uFill>
                <a:latin typeface="Arial"/>
                <a:ea typeface="Arial"/>
                <a:cs typeface="Arial"/>
                <a:sym typeface="Arial"/>
              </a:defRPr>
            </a:pPr>
            <a:r>
              <a:t>τ の寿命</a:t>
            </a:r>
            <a:endParaRPr spc="0"/>
          </a:p>
          <a:p>
            <a:pPr algn="l" defTabSz="1180267">
              <a:defRPr spc="-1" sz="1100">
                <a:uFill>
                  <a:solidFill>
                    <a:srgbClr val="FFFFFF"/>
                  </a:solidFill>
                </a:uFill>
                <a:latin typeface="Arial"/>
                <a:ea typeface="Arial"/>
                <a:cs typeface="Arial"/>
                <a:sym typeface="Arial"/>
              </a:defRPr>
            </a:pPr>
            <a:r>
              <a:t>クォークとレプトンの複合粒子可能性</a:t>
            </a:r>
            <a:endParaRPr spc="0"/>
          </a:p>
          <a:p>
            <a:pPr algn="l" defTabSz="1180267">
              <a:defRPr spc="-1" sz="1100">
                <a:uFill>
                  <a:solidFill>
                    <a:srgbClr val="FFFFFF"/>
                  </a:solidFill>
                </a:uFill>
                <a:latin typeface="Arial"/>
                <a:ea typeface="Arial"/>
                <a:cs typeface="Arial"/>
                <a:sym typeface="Arial"/>
              </a:defRPr>
            </a:pPr>
            <a:r>
              <a:t>余剰次元探索</a:t>
            </a:r>
          </a:p>
        </p:txBody>
      </p:sp>
      <p:pic>
        <p:nvPicPr>
          <p:cNvPr id="1981" name="イメージ" descr="イメージ"/>
          <p:cNvPicPr>
            <a:picLocks noChangeAspect="1"/>
          </p:cNvPicPr>
          <p:nvPr/>
        </p:nvPicPr>
        <p:blipFill>
          <a:blip r:embed="rId4">
            <a:extLst/>
          </a:blip>
          <a:stretch>
            <a:fillRect/>
          </a:stretch>
        </p:blipFill>
        <p:spPr>
          <a:xfrm>
            <a:off x="6963859" y="5787029"/>
            <a:ext cx="2429255" cy="2039041"/>
          </a:xfrm>
          <a:prstGeom prst="rect">
            <a:avLst/>
          </a:prstGeom>
          <a:ln w="12700">
            <a:miter lim="400000"/>
          </a:ln>
        </p:spPr>
      </p:pic>
      <p:pic>
        <p:nvPicPr>
          <p:cNvPr id="1982" name="イメージ" descr="イメージ"/>
          <p:cNvPicPr>
            <a:picLocks noChangeAspect="1"/>
          </p:cNvPicPr>
          <p:nvPr/>
        </p:nvPicPr>
        <p:blipFill>
          <a:blip r:embed="rId5">
            <a:extLst/>
          </a:blip>
          <a:stretch>
            <a:fillRect/>
          </a:stretch>
        </p:blipFill>
        <p:spPr>
          <a:xfrm>
            <a:off x="11475964" y="3519970"/>
            <a:ext cx="1195895" cy="770444"/>
          </a:xfrm>
          <a:prstGeom prst="rect">
            <a:avLst/>
          </a:prstGeom>
          <a:ln w="12700">
            <a:miter lim="400000"/>
          </a:ln>
        </p:spPr>
      </p:pic>
      <p:pic>
        <p:nvPicPr>
          <p:cNvPr id="1983" name="イメージ" descr="イメージ"/>
          <p:cNvPicPr>
            <a:picLocks noChangeAspect="1"/>
          </p:cNvPicPr>
          <p:nvPr/>
        </p:nvPicPr>
        <p:blipFill>
          <a:blip r:embed="rId6">
            <a:extLst/>
          </a:blip>
          <a:stretch>
            <a:fillRect/>
          </a:stretch>
        </p:blipFill>
        <p:spPr>
          <a:xfrm>
            <a:off x="7138041" y="7860283"/>
            <a:ext cx="2080890" cy="1695813"/>
          </a:xfrm>
          <a:prstGeom prst="rect">
            <a:avLst/>
          </a:prstGeom>
          <a:ln w="12700">
            <a:miter lim="400000"/>
          </a:ln>
        </p:spPr>
      </p:pic>
      <p:pic>
        <p:nvPicPr>
          <p:cNvPr id="1984" name="イメージ" descr="イメージ"/>
          <p:cNvPicPr>
            <a:picLocks noChangeAspect="1"/>
          </p:cNvPicPr>
          <p:nvPr/>
        </p:nvPicPr>
        <p:blipFill>
          <a:blip r:embed="rId7">
            <a:extLst/>
          </a:blip>
          <a:stretch>
            <a:fillRect/>
          </a:stretch>
        </p:blipFill>
        <p:spPr>
          <a:xfrm>
            <a:off x="9670550" y="3763113"/>
            <a:ext cx="1435203" cy="1161809"/>
          </a:xfrm>
          <a:prstGeom prst="rect">
            <a:avLst/>
          </a:prstGeom>
          <a:ln w="12700">
            <a:miter lim="400000"/>
          </a:ln>
        </p:spPr>
      </p:pic>
      <p:grpSp>
        <p:nvGrpSpPr>
          <p:cNvPr id="1987" name="たくさんの論文、たくさんのPh.D…"/>
          <p:cNvGrpSpPr/>
          <p:nvPr/>
        </p:nvGrpSpPr>
        <p:grpSpPr>
          <a:xfrm rot="19955061">
            <a:off x="994937" y="3791351"/>
            <a:ext cx="10002020" cy="2438402"/>
            <a:chOff x="0" y="0"/>
            <a:chExt cx="10002018" cy="2438400"/>
          </a:xfrm>
        </p:grpSpPr>
        <p:sp>
          <p:nvSpPr>
            <p:cNvPr id="1986" name="たくさんの論文、たくさんのPh.D…"/>
            <p:cNvSpPr txBox="1"/>
            <p:nvPr/>
          </p:nvSpPr>
          <p:spPr>
            <a:xfrm>
              <a:off x="76200" y="50799"/>
              <a:ext cx="9849619" cy="2222502"/>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chemeClr val="accent5"/>
                  </a:solidFill>
                </a:defRPr>
              </a:pPr>
              <a:r>
                <a:t>たくさんの論文、たくさんのPh.D</a:t>
              </a:r>
            </a:p>
            <a:p>
              <a:pPr/>
              <a:r>
                <a:t>LHC ATLAS実験の例: 大学院学生数 = 約1200人</a:t>
              </a:r>
            </a:p>
            <a:p>
              <a:pPr/>
              <a:r>
                <a:t>毎年約200人の博士号取得者</a:t>
              </a:r>
            </a:p>
          </p:txBody>
        </p:sp>
        <p:pic>
          <p:nvPicPr>
            <p:cNvPr id="1985" name="たくさんの論文、たくさんのPh.D… たくさんの論文、たくさんのPh.DLHC ATLAS実験の例: 大学院学生数 = 約1200人毎年約200人の博士号取得者" descr="たくさんの論文、たくさんのPh.D… たくさんの論文、たくさんのPh.DLHC ATLAS実験の例: 大学院学生数 = 約1200人毎年約200人の博士号取得者"/>
            <p:cNvPicPr>
              <a:picLocks noChangeAspect="0"/>
            </p:cNvPicPr>
            <p:nvPr/>
          </p:nvPicPr>
          <p:blipFill>
            <a:blip r:embed="rId8">
              <a:extLst/>
            </a:blip>
            <a:stretch>
              <a:fillRect/>
            </a:stretch>
          </p:blipFill>
          <p:spPr>
            <a:xfrm>
              <a:off x="0" y="-1"/>
              <a:ext cx="10002019" cy="2438402"/>
            </a:xfrm>
            <a:prstGeom prst="rect">
              <a:avLst/>
            </a:prstGeom>
            <a:effectLst/>
          </p:spPr>
        </p:pic>
      </p:grpSp>
      <p:sp>
        <p:nvSpPr>
          <p:cNvPr id="1988" name="スライド番号"/>
          <p:cNvSpPr txBox="1"/>
          <p:nvPr>
            <p:ph type="sldNum" sz="quarter" idx="2"/>
          </p:nvPr>
        </p:nvSpPr>
        <p:spPr>
          <a:xfrm>
            <a:off x="9997810" y="9333227"/>
            <a:ext cx="3033180" cy="520701"/>
          </a:xfrm>
          <a:prstGeom prst="rect">
            <a:avLst/>
          </a:prstGeom>
          <a:extLst>
            <a:ext uri="{C572A759-6A51-4108-AA02-DFA0A04FC94B}">
              <ma14:wrappingTextBoxFlag xmlns:ma14="http://schemas.microsoft.com/office/mac/drawingml/2011/main" val="1"/>
            </a:ext>
          </a:extLst>
        </p:spPr>
        <p:txBody>
          <a:bodyPr lIns="59013" tIns="59013" rIns="59013" bIns="59013" anchor="ctr"/>
          <a:lstStyle>
            <a:lvl1pPr algn="r" defTabSz="1180267">
              <a:defRPr sz="1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2" name="まとめ"/>
          <p:cNvSpPr txBox="1"/>
          <p:nvPr>
            <p:ph type="title"/>
          </p:nvPr>
        </p:nvSpPr>
        <p:spPr>
          <a:xfrm>
            <a:off x="1270000" y="1594024"/>
            <a:ext cx="10464801" cy="6565552"/>
          </a:xfrm>
          <a:prstGeom prst="rect">
            <a:avLst/>
          </a:prstGeom>
        </p:spPr>
        <p:txBody>
          <a:bodyPr/>
          <a:lstStyle>
            <a:lvl1pPr defTabSz="830861">
              <a:defRPr b="0" sz="7800">
                <a:latin typeface="ヒラギノ角ゴ Pro W6"/>
                <a:ea typeface="ヒラギノ角ゴ Pro W6"/>
                <a:cs typeface="ヒラギノ角ゴ Pro W6"/>
                <a:sym typeface="ヒラギノ角ゴ Pro W6"/>
              </a:defRPr>
            </a:lvl1pPr>
          </a:lstStyle>
          <a:p>
            <a:pPr/>
            <a:r>
              <a:t>まとめ</a:t>
            </a:r>
          </a:p>
        </p:txBody>
      </p:sp>
      <p:sp>
        <p:nvSpPr>
          <p:cNvPr id="1993" name="スライド番号"/>
          <p:cNvSpPr txBox="1"/>
          <p:nvPr>
            <p:ph type="sldNum" sz="quarter" idx="4294967295"/>
          </p:nvPr>
        </p:nvSpPr>
        <p:spPr>
          <a:xfrm>
            <a:off x="12513664" y="9258300"/>
            <a:ext cx="283770" cy="275133"/>
          </a:xfrm>
          <a:prstGeom prst="rect">
            <a:avLst/>
          </a:prstGeom>
          <a:extLst>
            <a:ext uri="{C572A759-6A51-4108-AA02-DFA0A04FC94B}">
              <ma14:wrappingTextBoxFlag xmlns:ma14="http://schemas.microsoft.com/office/mac/drawingml/2011/main" val="1"/>
            </a:ext>
          </a:extLst>
        </p:spPr>
        <p:txBody>
          <a:bodyPr/>
          <a:lstStyle>
            <a:lvl1pPr defTabSz="830861">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97" name="ILCで期待される成果"/>
          <p:cNvSpPr txBox="1"/>
          <p:nvPr>
            <p:ph type="title"/>
          </p:nvPr>
        </p:nvSpPr>
        <p:spPr>
          <a:xfrm>
            <a:off x="1983232" y="162560"/>
            <a:ext cx="9022080" cy="1495553"/>
          </a:xfrm>
          <a:prstGeom prst="rect">
            <a:avLst/>
          </a:prstGeom>
          <a:effectLst>
            <a:outerShdw sx="100000" sy="100000" kx="0" ky="0" algn="b" rotWithShape="0" blurRad="152400" dist="88900" dir="2700000">
              <a:srgbClr val="000000">
                <a:alpha val="75000"/>
              </a:srgbClr>
            </a:outerShdw>
          </a:effectLst>
        </p:spPr>
        <p:txBody>
          <a:bodyPr/>
          <a:lstStyle>
            <a:lvl1pPr>
              <a:lnSpc>
                <a:spcPct val="70000"/>
              </a:lnSpc>
              <a:defRPr>
                <a:solidFill>
                  <a:srgbClr val="FFFB00"/>
                </a:solidFill>
                <a:latin typeface="+mn-lt"/>
                <a:ea typeface="+mn-ea"/>
                <a:cs typeface="+mn-cs"/>
                <a:sym typeface="ヒラギノ角ゴ Pro W3"/>
              </a:defRPr>
            </a:lvl1pPr>
          </a:lstStyle>
          <a:p>
            <a:pPr/>
            <a:r>
              <a:t>ILCで期待される成果</a:t>
            </a:r>
          </a:p>
        </p:txBody>
      </p:sp>
      <p:sp>
        <p:nvSpPr>
          <p:cNvPr id="1998" name="超対称性が発見されると、宇宙誕生直後、大統一のエネルギーまで成り立つ理論が手に入る！"/>
          <p:cNvSpPr txBox="1"/>
          <p:nvPr/>
        </p:nvSpPr>
        <p:spPr>
          <a:xfrm>
            <a:off x="1284874" y="5283199"/>
            <a:ext cx="10436354" cy="1235457"/>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defRPr sz="3400">
                <a:solidFill>
                  <a:srgbClr val="FFFFFF"/>
                </a:solidFill>
                <a:latin typeface="+mn-lt"/>
                <a:ea typeface="+mn-ea"/>
                <a:cs typeface="+mn-cs"/>
                <a:sym typeface="ヒラギノ角ゴ Pro W3"/>
              </a:defRPr>
            </a:lvl1pPr>
          </a:lstStyle>
          <a:p>
            <a:pPr/>
            <a:r>
              <a:t>超対称性が発見されると、宇宙誕生直後、大統一のエネルギーまで成り立つ理論が手に入る！</a:t>
            </a:r>
          </a:p>
        </p:txBody>
      </p:sp>
      <p:sp>
        <p:nvSpPr>
          <p:cNvPr id="1999" name="究極理論、宇宙創成の謎が射程に入ってくる！"/>
          <p:cNvSpPr txBox="1"/>
          <p:nvPr/>
        </p:nvSpPr>
        <p:spPr>
          <a:xfrm>
            <a:off x="1658762" y="7897367"/>
            <a:ext cx="9688577" cy="55880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3400">
                <a:solidFill>
                  <a:srgbClr val="FFFB00"/>
                </a:solidFill>
                <a:latin typeface="+mn-lt"/>
                <a:ea typeface="+mn-ea"/>
                <a:cs typeface="+mn-cs"/>
                <a:sym typeface="ヒラギノ角ゴ Pro W3"/>
              </a:defRPr>
            </a:lvl1pPr>
          </a:lstStyle>
          <a:p>
            <a:pPr>
              <a:defRPr>
                <a:solidFill>
                  <a:srgbClr val="FFFFFF"/>
                </a:solidFill>
              </a:defRPr>
            </a:pPr>
            <a:r>
              <a:rPr>
                <a:solidFill>
                  <a:srgbClr val="FFFB00"/>
                </a:solidFill>
              </a:rPr>
              <a:t>究極理論、宇宙創成の謎が射程に入ってくる！</a:t>
            </a:r>
          </a:p>
        </p:txBody>
      </p:sp>
      <p:sp>
        <p:nvSpPr>
          <p:cNvPr id="2000" name="質量の起源（ヒッグス粒子）の解明：2012年 LHC でのヒッグス粒子の発見で新しい段階に入った！…"/>
          <p:cNvSpPr txBox="1"/>
          <p:nvPr>
            <p:ph type="body" sz="half" idx="1"/>
          </p:nvPr>
        </p:nvSpPr>
        <p:spPr>
          <a:xfrm>
            <a:off x="1024128" y="1723136"/>
            <a:ext cx="10940289" cy="3397504"/>
          </a:xfrm>
          <a:prstGeom prst="rect">
            <a:avLst/>
          </a:prstGeom>
          <a:effectLst>
            <a:outerShdw sx="100000" sy="100000" kx="0" ky="0" algn="b" rotWithShape="0" blurRad="152400" dist="88900" dir="2700000">
              <a:srgbClr val="000000">
                <a:alpha val="75000"/>
              </a:srgbClr>
            </a:outerShdw>
          </a:effectLst>
        </p:spPr>
        <p:txBody>
          <a:bodyPr anchor="t"/>
          <a:lstStyle/>
          <a:p>
            <a:pPr marL="780699" indent="-425099">
              <a:spcBef>
                <a:spcPts val="1000"/>
              </a:spcBef>
              <a:buBlip>
                <a:blip r:embed="rId2"/>
              </a:buBlip>
              <a:defRPr sz="3000">
                <a:latin typeface="+mn-lt"/>
                <a:ea typeface="+mn-ea"/>
                <a:cs typeface="+mn-cs"/>
                <a:sym typeface="ヒラギノ角ゴ Pro W3"/>
              </a:defRPr>
            </a:pPr>
            <a:r>
              <a:t>質量の起源（ヒッグス粒子）の解明：2012年</a:t>
            </a:r>
            <a:br/>
            <a:r>
              <a:t>LHC でのヒッグス粒子の発見で新しい段階に入った！</a:t>
            </a:r>
          </a:p>
          <a:p>
            <a:pPr marL="780699" indent="-425099">
              <a:spcBef>
                <a:spcPts val="1000"/>
              </a:spcBef>
              <a:buBlip>
                <a:blip r:embed="rId2"/>
              </a:buBlip>
              <a:defRPr sz="3000">
                <a:latin typeface="+mn-lt"/>
                <a:ea typeface="+mn-ea"/>
                <a:cs typeface="+mn-cs"/>
                <a:sym typeface="ヒラギノ角ゴ Pro W3"/>
              </a:defRPr>
            </a:pPr>
            <a:r>
              <a:t>力の大統一の検証</a:t>
            </a:r>
          </a:p>
          <a:p>
            <a:pPr marL="726245" indent="-370645">
              <a:spcBef>
                <a:spcPts val="1000"/>
              </a:spcBef>
              <a:buFont typeface="Chalkboard"/>
              <a:buBlip>
                <a:blip r:embed="rId2"/>
              </a:buBlip>
              <a:defRPr sz="3000">
                <a:latin typeface="+mn-lt"/>
                <a:ea typeface="+mn-ea"/>
                <a:cs typeface="+mn-cs"/>
                <a:sym typeface="ヒラギノ角ゴ Pro W3"/>
              </a:defRPr>
            </a:pPr>
            <a:r>
              <a:t>超対称性粒子の発見とその性質の解明</a:t>
            </a:r>
          </a:p>
          <a:p>
            <a:pPr marL="726245" indent="-370645">
              <a:spcBef>
                <a:spcPts val="1000"/>
              </a:spcBef>
              <a:buFont typeface="Chalkboard"/>
              <a:buBlip>
                <a:blip r:embed="rId2"/>
              </a:buBlip>
              <a:defRPr sz="3000">
                <a:latin typeface="+mn-lt"/>
                <a:ea typeface="+mn-ea"/>
                <a:cs typeface="+mn-cs"/>
                <a:sym typeface="ヒラギノ角ゴ Pro W3"/>
              </a:defRPr>
            </a:pPr>
            <a:r>
              <a:t>ダークマター（暗黒物質）の正体の解明</a:t>
            </a:r>
          </a:p>
        </p:txBody>
      </p:sp>
      <p:sp>
        <p:nvSpPr>
          <p:cNvPr id="2001" name="矢印"/>
          <p:cNvSpPr/>
          <p:nvPr/>
        </p:nvSpPr>
        <p:spPr>
          <a:xfrm rot="5400000">
            <a:off x="6006591" y="6762495"/>
            <a:ext cx="975361" cy="942849"/>
          </a:xfrm>
          <a:prstGeom prst="rightArrow">
            <a:avLst>
              <a:gd name="adj1" fmla="val 32000"/>
              <a:gd name="adj2" fmla="val 45517"/>
            </a:avLst>
          </a:prstGeom>
          <a:blipFill>
            <a:blip r:embed="rId3"/>
          </a:blipFill>
          <a:ln w="25400">
            <a:solidFill>
              <a:srgbClr val="FFFFFF"/>
            </a:solidFill>
            <a:miter lim="400000"/>
          </a:ln>
          <a:effectLst>
            <a:outerShdw sx="100000" sy="100000" kx="0" ky="0" algn="b" rotWithShape="0" blurRad="152400" dist="88900" dir="2700000">
              <a:srgbClr val="000000">
                <a:alpha val="75000"/>
              </a:srgbClr>
            </a:outerShdw>
          </a:effectLst>
        </p:spPr>
        <p:txBody>
          <a:bodyPr lIns="48767" tIns="48767" rIns="48767" bIns="48767" anchor="ctr"/>
          <a:lstStyle/>
          <a:p>
            <a:pPr defTabSz="455168">
              <a:lnSpc>
                <a:spcPct val="70000"/>
              </a:lnSpc>
              <a:defRPr sz="4000">
                <a:solidFill>
                  <a:srgbClr val="FFFFFF"/>
                </a:solidFill>
                <a:effectLst>
                  <a:outerShdw sx="100000" sy="100000" kx="0" ky="0" algn="b" rotWithShape="0" blurRad="63500" dist="25400" dir="2700000">
                    <a:srgbClr val="000000">
                      <a:alpha val="70000"/>
                    </a:srgbClr>
                  </a:outerShdw>
                </a:effectLst>
                <a:latin typeface="+mn-lt"/>
                <a:ea typeface="+mn-ea"/>
                <a:cs typeface="+mn-cs"/>
                <a:sym typeface="ヒラギノ角ゴ Pro W3"/>
              </a:defRPr>
            </a:pPr>
          </a:p>
        </p:txBody>
      </p:sp>
      <p:sp>
        <p:nvSpPr>
          <p:cNvPr id="2002" name="ILC による物理革命"/>
          <p:cNvSpPr txBox="1"/>
          <p:nvPr/>
        </p:nvSpPr>
        <p:spPr>
          <a:xfrm>
            <a:off x="3738063" y="8808879"/>
            <a:ext cx="5528674" cy="630936"/>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455168">
              <a:lnSpc>
                <a:spcPct val="70000"/>
              </a:lnSpc>
              <a:defRPr sz="4200">
                <a:solidFill>
                  <a:srgbClr val="FFFB00"/>
                </a:solidFill>
                <a:latin typeface="ヒラギノ角ゴ Pro W6"/>
                <a:ea typeface="ヒラギノ角ゴ Pro W6"/>
                <a:cs typeface="ヒラギノ角ゴ Pro W6"/>
                <a:sym typeface="ヒラギノ角ゴ Pro W6"/>
              </a:defRPr>
            </a:lvl1pPr>
          </a:lstStyle>
          <a:p>
            <a:pPr>
              <a:defRPr>
                <a:solidFill>
                  <a:srgbClr val="FFFFFF"/>
                </a:solidFill>
              </a:defRPr>
            </a:pPr>
            <a:r>
              <a:rPr>
                <a:solidFill>
                  <a:srgbClr val="FFFB00"/>
                </a:solidFill>
              </a:rPr>
              <a:t>ILC による物理革命</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04" name="究極理論（根本法則）"/>
          <p:cNvSpPr txBox="1"/>
          <p:nvPr/>
        </p:nvSpPr>
        <p:spPr>
          <a:xfrm>
            <a:off x="1106059" y="4451096"/>
            <a:ext cx="9688577" cy="55880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3400">
                <a:solidFill>
                  <a:srgbClr val="FFFB00"/>
                </a:solidFill>
                <a:latin typeface="+mn-lt"/>
                <a:ea typeface="+mn-ea"/>
                <a:cs typeface="+mn-cs"/>
                <a:sym typeface="ヒラギノ角ゴ Pro W3"/>
              </a:defRPr>
            </a:lvl1pPr>
          </a:lstStyle>
          <a:p>
            <a:pPr>
              <a:defRPr>
                <a:solidFill>
                  <a:srgbClr val="FFFFFF"/>
                </a:solidFill>
              </a:defRPr>
            </a:pPr>
            <a:r>
              <a:rPr>
                <a:solidFill>
                  <a:srgbClr val="FFFB00"/>
                </a:solidFill>
              </a:rPr>
              <a:t>究極理論（根本法則）</a:t>
            </a:r>
          </a:p>
        </p:txBody>
      </p:sp>
      <p:sp>
        <p:nvSpPr>
          <p:cNvPr id="2005" name="自然の語る物語の中心テーマは対称性…"/>
          <p:cNvSpPr txBox="1"/>
          <p:nvPr>
            <p:ph type="body" sz="half" idx="1"/>
          </p:nvPr>
        </p:nvSpPr>
        <p:spPr>
          <a:xfrm>
            <a:off x="373888" y="747776"/>
            <a:ext cx="12240768" cy="3169920"/>
          </a:xfrm>
          <a:prstGeom prst="rect">
            <a:avLst/>
          </a:prstGeom>
          <a:effectLst>
            <a:outerShdw sx="100000" sy="100000" kx="0" ky="0" algn="b" rotWithShape="0" blurRad="152400" dist="88900" dir="2700000">
              <a:srgbClr val="000000">
                <a:alpha val="75000"/>
              </a:srgbClr>
            </a:outerShdw>
          </a:effectLst>
        </p:spPr>
        <p:txBody>
          <a:bodyPr anchor="t"/>
          <a:lstStyle/>
          <a:p>
            <a:pPr marL="776650" indent="-421050">
              <a:spcBef>
                <a:spcPts val="1200"/>
              </a:spcBef>
              <a:buBlip>
                <a:blip r:embed="rId2"/>
              </a:buBlip>
              <a:defRPr sz="2600">
                <a:latin typeface="+mn-lt"/>
                <a:ea typeface="+mn-ea"/>
                <a:cs typeface="+mn-cs"/>
                <a:sym typeface="ヒラギノ角ゴ Pro W3"/>
              </a:defRPr>
            </a:pPr>
            <a:r>
              <a:t>自然の語る物語の中心テーマは対称性</a:t>
            </a:r>
          </a:p>
          <a:p>
            <a:pPr marL="776650" indent="-421050">
              <a:spcBef>
                <a:spcPts val="1200"/>
              </a:spcBef>
              <a:buBlip>
                <a:blip r:embed="rId2"/>
              </a:buBlip>
              <a:defRPr sz="2600">
                <a:latin typeface="+mn-lt"/>
                <a:ea typeface="+mn-ea"/>
                <a:cs typeface="+mn-cs"/>
                <a:sym typeface="ヒラギノ角ゴ Pro W3"/>
              </a:defRPr>
            </a:pPr>
            <a:r>
              <a:t>物質粒子の統一：物質粒子を対称性で移り合う１つの仲間に入れること</a:t>
            </a:r>
          </a:p>
          <a:p>
            <a:pPr marL="776650" indent="-421050">
              <a:spcBef>
                <a:spcPts val="1200"/>
              </a:spcBef>
              <a:buBlip>
                <a:blip r:embed="rId2"/>
              </a:buBlip>
              <a:defRPr sz="2600">
                <a:latin typeface="+mn-lt"/>
                <a:ea typeface="+mn-ea"/>
                <a:cs typeface="+mn-cs"/>
                <a:sym typeface="ヒラギノ角ゴ Pro W3"/>
              </a:defRPr>
            </a:pPr>
            <a:r>
              <a:t>力の統一：力の粒子を対称性で移り合う１つの仲間に入れること</a:t>
            </a:r>
          </a:p>
          <a:p>
            <a:pPr marL="776650" indent="-421050">
              <a:spcBef>
                <a:spcPts val="1200"/>
              </a:spcBef>
              <a:buBlip>
                <a:blip r:embed="rId2"/>
              </a:buBlip>
              <a:defRPr sz="2600">
                <a:latin typeface="+mn-lt"/>
                <a:ea typeface="+mn-ea"/>
                <a:cs typeface="+mn-cs"/>
                <a:sym typeface="ヒラギノ角ゴ Pro W3"/>
              </a:defRPr>
            </a:pPr>
            <a:r>
              <a:t>十分大きな対称性を要求すると法則（方程式）の形は一意的に決まってしまう</a:t>
            </a:r>
          </a:p>
        </p:txBody>
      </p:sp>
      <p:sp>
        <p:nvSpPr>
          <p:cNvPr id="2006" name="矢印"/>
          <p:cNvSpPr/>
          <p:nvPr/>
        </p:nvSpPr>
        <p:spPr>
          <a:xfrm rot="5400000">
            <a:off x="6006591" y="4112767"/>
            <a:ext cx="975361" cy="942849"/>
          </a:xfrm>
          <a:prstGeom prst="rightArrow">
            <a:avLst>
              <a:gd name="adj1" fmla="val 32000"/>
              <a:gd name="adj2" fmla="val 45517"/>
            </a:avLst>
          </a:prstGeom>
          <a:blipFill>
            <a:blip r:embed="rId3"/>
          </a:blipFill>
          <a:ln w="25400">
            <a:solidFill>
              <a:srgbClr val="FFFFFF"/>
            </a:solidFill>
            <a:miter lim="400000"/>
          </a:ln>
          <a:effectLst>
            <a:outerShdw sx="100000" sy="100000" kx="0" ky="0" algn="b" rotWithShape="0" blurRad="152400" dist="88900" dir="2700000">
              <a:srgbClr val="000000">
                <a:alpha val="75000"/>
              </a:srgbClr>
            </a:outerShdw>
          </a:effectLst>
        </p:spPr>
        <p:txBody>
          <a:bodyPr lIns="48767" tIns="48767" rIns="48767" bIns="48767" anchor="ctr"/>
          <a:lstStyle/>
          <a:p>
            <a:pPr defTabSz="455168">
              <a:defRPr sz="4000">
                <a:solidFill>
                  <a:srgbClr val="FFFFFF"/>
                </a:solidFill>
                <a:effectLst>
                  <a:outerShdw sx="100000" sy="100000" kx="0" ky="0" algn="b" rotWithShape="0" blurRad="63500" dist="25400" dir="2700000">
                    <a:srgbClr val="000000">
                      <a:alpha val="70000"/>
                    </a:srgbClr>
                  </a:outerShdw>
                </a:effectLst>
                <a:latin typeface="+mn-lt"/>
                <a:ea typeface="+mn-ea"/>
                <a:cs typeface="+mn-cs"/>
                <a:sym typeface="ヒラギノ角ゴ Pro W3"/>
              </a:defRPr>
            </a:pPr>
          </a:p>
        </p:txBody>
      </p:sp>
      <p:sp>
        <p:nvSpPr>
          <p:cNvPr id="2007" name="唯一の基本構成要素が物質も力も、そして時空すら作り上げる完全な対称性に支配された世界"/>
          <p:cNvSpPr txBox="1"/>
          <p:nvPr/>
        </p:nvSpPr>
        <p:spPr>
          <a:xfrm>
            <a:off x="1658762" y="5315711"/>
            <a:ext cx="9688577" cy="1105409"/>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3400">
                <a:solidFill>
                  <a:srgbClr val="FFFB00"/>
                </a:solidFill>
                <a:latin typeface="+mn-lt"/>
                <a:ea typeface="+mn-ea"/>
                <a:cs typeface="+mn-cs"/>
                <a:sym typeface="ヒラギノ角ゴ Pro W3"/>
              </a:defRPr>
            </a:lvl1pPr>
          </a:lstStyle>
          <a:p>
            <a:pPr>
              <a:defRPr>
                <a:solidFill>
                  <a:srgbClr val="FFFFFF"/>
                </a:solidFill>
              </a:defRPr>
            </a:pPr>
            <a:r>
              <a:rPr>
                <a:solidFill>
                  <a:srgbClr val="FFFB00"/>
                </a:solidFill>
              </a:rPr>
              <a:t>唯一の基本構成要素が物質も力も、そして時空すら作り上げる完全な対称性に支配された世界</a:t>
            </a:r>
          </a:p>
        </p:txBody>
      </p:sp>
      <p:sp>
        <p:nvSpPr>
          <p:cNvPr id="2008" name="これが正夢かどうか次の世代の課題！"/>
          <p:cNvSpPr txBox="1"/>
          <p:nvPr/>
        </p:nvSpPr>
        <p:spPr>
          <a:xfrm>
            <a:off x="2821039" y="8966610"/>
            <a:ext cx="8843265" cy="55880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3400">
                <a:solidFill>
                  <a:srgbClr val="FFFB00"/>
                </a:solidFill>
                <a:latin typeface="+mn-lt"/>
                <a:ea typeface="+mn-ea"/>
                <a:cs typeface="+mn-cs"/>
                <a:sym typeface="ヒラギノ角ゴ Pro W3"/>
              </a:defRPr>
            </a:lvl1pPr>
          </a:lstStyle>
          <a:p>
            <a:pPr>
              <a:defRPr>
                <a:solidFill>
                  <a:srgbClr val="FFFFFF"/>
                </a:solidFill>
              </a:defRPr>
            </a:pPr>
            <a:r>
              <a:rPr>
                <a:solidFill>
                  <a:srgbClr val="FFFB00"/>
                </a:solidFill>
              </a:rPr>
              <a:t>これが正夢かどうか次の世代の課題！</a:t>
            </a:r>
          </a:p>
        </p:txBody>
      </p:sp>
      <p:sp>
        <p:nvSpPr>
          <p:cNvPr id="2009" name="矢印"/>
          <p:cNvSpPr/>
          <p:nvPr/>
        </p:nvSpPr>
        <p:spPr>
          <a:xfrm rot="5400000">
            <a:off x="6006591" y="7835392"/>
            <a:ext cx="975361" cy="942849"/>
          </a:xfrm>
          <a:prstGeom prst="rightArrow">
            <a:avLst>
              <a:gd name="adj1" fmla="val 32000"/>
              <a:gd name="adj2" fmla="val 45517"/>
            </a:avLst>
          </a:prstGeom>
          <a:blipFill>
            <a:blip r:embed="rId4"/>
          </a:blipFill>
          <a:ln w="25400">
            <a:solidFill>
              <a:srgbClr val="FFFFFF"/>
            </a:solidFill>
            <a:miter lim="400000"/>
          </a:ln>
          <a:effectLst>
            <a:outerShdw sx="100000" sy="100000" kx="0" ky="0" algn="b" rotWithShape="0" blurRad="152400" dist="88900" dir="2700000">
              <a:srgbClr val="000000">
                <a:alpha val="75000"/>
              </a:srgbClr>
            </a:outerShdw>
          </a:effectLst>
        </p:spPr>
        <p:txBody>
          <a:bodyPr lIns="48767" tIns="48767" rIns="48767" bIns="48767" anchor="ctr"/>
          <a:lstStyle/>
          <a:p>
            <a:pPr defTabSz="455168">
              <a:defRPr sz="4000">
                <a:solidFill>
                  <a:srgbClr val="FFFFFF"/>
                </a:solidFill>
                <a:effectLst>
                  <a:outerShdw sx="100000" sy="100000" kx="0" ky="0" algn="b" rotWithShape="0" blurRad="63500" dist="25400" dir="2700000">
                    <a:srgbClr val="000000">
                      <a:alpha val="70000"/>
                    </a:srgbClr>
                  </a:outerShdw>
                </a:effectLst>
                <a:latin typeface="+mn-lt"/>
                <a:ea typeface="+mn-ea"/>
                <a:cs typeface="+mn-cs"/>
                <a:sym typeface="ヒラギノ角ゴ Pro W3"/>
              </a:defRPr>
            </a:pPr>
          </a:p>
        </p:txBody>
      </p:sp>
      <p:sp>
        <p:nvSpPr>
          <p:cNvPr id="2010" name="私がほんとに知りたいのは神が今ある以外の形で宇宙（物理法則）をつくりえたかどうか？（アインシュタインの言葉）"/>
          <p:cNvSpPr txBox="1"/>
          <p:nvPr/>
        </p:nvSpPr>
        <p:spPr>
          <a:xfrm>
            <a:off x="1154826" y="6686295"/>
            <a:ext cx="10680193" cy="96520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3000">
                <a:solidFill>
                  <a:srgbClr val="FFFFFF"/>
                </a:solidFill>
                <a:latin typeface="+mn-lt"/>
                <a:ea typeface="+mn-ea"/>
                <a:cs typeface="+mn-cs"/>
                <a:sym typeface="ヒラギノ角ゴ Pro W3"/>
              </a:defRPr>
            </a:lvl1pPr>
          </a:lstStyle>
          <a:p>
            <a:pPr/>
            <a:r>
              <a:t>私がほんとに知りたいのは神が今ある以外の形で宇宙（物理法則）をつくりえたかどうか？（アインシュタインの言葉）</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2" name="将来の素粒子物理学の拠点としての ILC"/>
          <p:cNvSpPr txBox="1"/>
          <p:nvPr/>
        </p:nvSpPr>
        <p:spPr>
          <a:xfrm>
            <a:off x="954103" y="316347"/>
            <a:ext cx="11096594"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solidFill>
                  <a:srgbClr val="2E467F"/>
                </a:solidFill>
                <a:latin typeface="ヒラギノ角ゴ Pro W6"/>
                <a:ea typeface="ヒラギノ角ゴ Pro W6"/>
                <a:cs typeface="ヒラギノ角ゴ Pro W6"/>
                <a:sym typeface="ヒラギノ角ゴ Pro W6"/>
              </a:defRPr>
            </a:pPr>
            <a:r>
              <a:t>将来の素粒子物理学の拠点としての </a:t>
            </a:r>
            <a:r>
              <a:rPr b="1" i="1">
                <a:latin typeface="+mj-lt"/>
                <a:ea typeface="+mj-ea"/>
                <a:cs typeface="+mj-cs"/>
                <a:sym typeface="Helvetica Neue"/>
              </a:rPr>
              <a:t>ILC</a:t>
            </a:r>
          </a:p>
        </p:txBody>
      </p:sp>
      <p:sp>
        <p:nvSpPr>
          <p:cNvPr id="2013" name="我々は電弱スケールを越え、宇宙創成の瞬間に向けた新たな道に踏み出す段階に来ている。時空概念の拡張の道に進むのか、物質構造の拡張（より深い階層）の道に進むのか、それとも全く新しい原理が必要になるのか、我々は今この分岐点に立っている。…"/>
          <p:cNvSpPr txBox="1"/>
          <p:nvPr/>
        </p:nvSpPr>
        <p:spPr>
          <a:xfrm>
            <a:off x="503731" y="1484249"/>
            <a:ext cx="11997338" cy="76338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5168">
              <a:lnSpc>
                <a:spcPct val="90000"/>
              </a:lnSpc>
              <a:spcBef>
                <a:spcPts val="2300"/>
              </a:spcBef>
              <a:defRPr sz="2800">
                <a:latin typeface="+mn-lt"/>
                <a:ea typeface="+mn-ea"/>
                <a:cs typeface="+mn-cs"/>
                <a:sym typeface="ヒラギノ角ゴ Pro W3"/>
              </a:defRPr>
            </a:pPr>
            <a:r>
              <a:t>我々は電弱スケールを越え、宇宙創成の瞬間に向けた新たな道に踏み出す段階に来ている。</a:t>
            </a:r>
            <a:r>
              <a:rPr>
                <a:latin typeface="ヒラギノ角ゴ Pro W6"/>
                <a:ea typeface="ヒラギノ角ゴ Pro W6"/>
                <a:cs typeface="ヒラギノ角ゴ Pro W6"/>
                <a:sym typeface="ヒラギノ角ゴ Pro W6"/>
              </a:rPr>
              <a:t>時空概念の拡張の道に進むのか、物質構造の拡張（より深い階層）の道に進むのか、それとも全く新しい原理が必要になるのか、</a:t>
            </a:r>
            <a:r>
              <a:t>我々は今この</a:t>
            </a:r>
            <a:r>
              <a:rPr>
                <a:latin typeface="ヒラギノ角ゴ Pro W6"/>
                <a:ea typeface="ヒラギノ角ゴ Pro W6"/>
                <a:cs typeface="ヒラギノ角ゴ Pro W6"/>
                <a:sym typeface="ヒラギノ角ゴ Pro W6"/>
              </a:rPr>
              <a:t>分岐点</a:t>
            </a:r>
            <a:r>
              <a:t>に立っている。</a:t>
            </a:r>
          </a:p>
          <a:p>
            <a:pPr algn="just" defTabSz="455168">
              <a:lnSpc>
                <a:spcPct val="90000"/>
              </a:lnSpc>
              <a:spcBef>
                <a:spcPts val="2300"/>
              </a:spcBef>
              <a:defRPr sz="2800">
                <a:latin typeface="+mn-lt"/>
                <a:ea typeface="+mn-ea"/>
                <a:cs typeface="+mn-cs"/>
                <a:sym typeface="ヒラギノ角ゴ Pro W3"/>
              </a:defRPr>
            </a:pPr>
            <a:r>
              <a:rPr i="1">
                <a:latin typeface="+mj-lt"/>
                <a:ea typeface="+mj-ea"/>
                <a:cs typeface="+mj-cs"/>
                <a:sym typeface="Helvetica Neue"/>
              </a:rPr>
              <a:t>250 GeV ILC</a:t>
            </a:r>
            <a:r>
              <a:rPr>
                <a:latin typeface="+mj-lt"/>
                <a:ea typeface="+mj-ea"/>
                <a:cs typeface="+mj-cs"/>
                <a:sym typeface="Helvetica Neue"/>
              </a:rPr>
              <a:t> </a:t>
            </a:r>
            <a:r>
              <a:t>は、最高エネルギーの電子・陽電子衝突による</a:t>
            </a:r>
            <a:r>
              <a:rPr>
                <a:latin typeface="ヒラギノ角ゴ Pro W6"/>
                <a:ea typeface="ヒラギノ角ゴ Pro W6"/>
                <a:cs typeface="ヒラギノ角ゴ Pro W6"/>
                <a:sym typeface="ヒラギノ角ゴ Pro W6"/>
              </a:rPr>
              <a:t>ヒッグス粒子の精密測定や新粒子発見（暗黒物質や超対称性粒子）を通して素粒子物理学の進路を決め、宇宙創成の瞬間に向けた道を切り開く</a:t>
            </a:r>
            <a:r>
              <a:t>加速器である。そこで得られた結果によっては、自然のより統一的な理解を求め、さらにエネルギー・フロンティアを押し広げる必要が生じるかもしれない。しかし、それを見極めることこそが宇宙創成の瞬間への道であり、素粒子物理学の王道である。</a:t>
            </a:r>
          </a:p>
          <a:p>
            <a:pPr algn="just" defTabSz="455168">
              <a:lnSpc>
                <a:spcPct val="90000"/>
              </a:lnSpc>
              <a:spcBef>
                <a:spcPts val="2300"/>
              </a:spcBef>
              <a:defRPr sz="2800">
                <a:latin typeface="+mn-lt"/>
                <a:ea typeface="+mn-ea"/>
                <a:cs typeface="+mn-cs"/>
                <a:sym typeface="ヒラギノ角ゴ Pro W3"/>
              </a:defRPr>
            </a:pPr>
            <a:r>
              <a:rPr b="1" i="1">
                <a:latin typeface="+mj-lt"/>
                <a:ea typeface="+mj-ea"/>
                <a:cs typeface="+mj-cs"/>
                <a:sym typeface="Helvetica Neue"/>
              </a:rPr>
              <a:t>250 GeV</a:t>
            </a:r>
            <a:r>
              <a:rPr b="1">
                <a:latin typeface="+mj-lt"/>
                <a:ea typeface="+mj-ea"/>
                <a:cs typeface="+mj-cs"/>
                <a:sym typeface="Helvetica Neue"/>
              </a:rPr>
              <a:t> </a:t>
            </a:r>
            <a:r>
              <a:rPr>
                <a:latin typeface="ヒラギノ角ゴ Pro W6"/>
                <a:ea typeface="ヒラギノ角ゴ Pro W6"/>
                <a:cs typeface="ヒラギノ角ゴ Pro W6"/>
                <a:sym typeface="ヒラギノ角ゴ Pro W6"/>
              </a:rPr>
              <a:t>の </a:t>
            </a:r>
            <a:r>
              <a:rPr b="1" i="1">
                <a:latin typeface="+mj-lt"/>
                <a:ea typeface="+mj-ea"/>
                <a:cs typeface="+mj-cs"/>
                <a:sym typeface="Helvetica Neue"/>
              </a:rPr>
              <a:t>ILC</a:t>
            </a:r>
            <a:r>
              <a:rPr>
                <a:latin typeface="ヒラギノ角ゴ Pro W6"/>
                <a:ea typeface="ヒラギノ角ゴ Pro W6"/>
                <a:cs typeface="ヒラギノ角ゴ Pro W6"/>
                <a:sym typeface="ヒラギノ角ゴ Pro W6"/>
              </a:rPr>
              <a:t> 計画は</a:t>
            </a:r>
            <a:r>
              <a:t>、電子・陽電子リニアコライダーとして、</a:t>
            </a:r>
            <a:r>
              <a:rPr>
                <a:latin typeface="+mj-lt"/>
                <a:ea typeface="+mj-ea"/>
                <a:cs typeface="+mj-cs"/>
                <a:sym typeface="Helvetica Neue"/>
              </a:rPr>
              <a:t>250 GeV</a:t>
            </a:r>
            <a:r>
              <a:t>をはるかに超える高いエネルギーへと展開する将来性を備え、</a:t>
            </a:r>
            <a:r>
              <a:rPr>
                <a:latin typeface="ヒラギノ角ゴ Pro W6"/>
                <a:ea typeface="ヒラギノ角ゴ Pro W6"/>
                <a:cs typeface="ヒラギノ角ゴ Pro W6"/>
                <a:sym typeface="ヒラギノ角ゴ Pro W6"/>
              </a:rPr>
              <a:t>将来の長きに渡って世界をリードする国際素粒子物理学の拠点となる。</a:t>
            </a:r>
          </a:p>
        </p:txBody>
      </p:sp>
      <p:sp>
        <p:nvSpPr>
          <p:cNvPr id="2014" name="スライド番号"/>
          <p:cNvSpPr txBox="1"/>
          <p:nvPr>
            <p:ph type="sldNum" sz="quarter" idx="2"/>
          </p:nvPr>
        </p:nvSpPr>
        <p:spPr>
          <a:xfrm>
            <a:off x="11399587" y="9344953"/>
            <a:ext cx="1605213" cy="413840"/>
          </a:xfrm>
          <a:prstGeom prst="rect">
            <a:avLst/>
          </a:prstGeom>
          <a:extLst>
            <a:ext uri="{C572A759-6A51-4108-AA02-DFA0A04FC94B}">
              <ma14:wrappingTextBoxFlag xmlns:ma14="http://schemas.microsoft.com/office/mac/drawingml/2011/main" val="1"/>
            </a:ext>
          </a:extLst>
        </p:spPr>
        <p:txBody>
          <a:bodyPr anchor="t"/>
          <a:lstStyle>
            <a:lvl1pPr defTabSz="650240">
              <a:defRPr b="1" sz="2000">
                <a:solidFill>
                  <a:srgbClr val="000000"/>
                </a:solidFill>
                <a:uFill>
                  <a:solidFill>
                    <a:srgbClr val="000000"/>
                  </a:solidFill>
                </a:uFill>
              </a:defRPr>
            </a:lvl1p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8" name="まとめ"/>
          <p:cNvSpPr txBox="1"/>
          <p:nvPr>
            <p:ph type="title"/>
          </p:nvPr>
        </p:nvSpPr>
        <p:spPr>
          <a:xfrm>
            <a:off x="1270000" y="1594024"/>
            <a:ext cx="10464801" cy="6565552"/>
          </a:xfrm>
          <a:prstGeom prst="rect">
            <a:avLst/>
          </a:prstGeom>
        </p:spPr>
        <p:txBody>
          <a:bodyPr/>
          <a:lstStyle>
            <a:lvl1pPr defTabSz="830861">
              <a:defRPr b="0" sz="7800">
                <a:latin typeface="ヒラギノ角ゴ Pro W6"/>
                <a:ea typeface="ヒラギノ角ゴ Pro W6"/>
                <a:cs typeface="ヒラギノ角ゴ Pro W6"/>
                <a:sym typeface="ヒラギノ角ゴ Pro W6"/>
              </a:defRPr>
            </a:lvl1pPr>
          </a:lstStyle>
          <a:p>
            <a:pPr/>
            <a:r>
              <a:t>付録</a:t>
            </a:r>
          </a:p>
        </p:txBody>
      </p:sp>
      <p:sp>
        <p:nvSpPr>
          <p:cNvPr id="2019" name="スライド番号"/>
          <p:cNvSpPr txBox="1"/>
          <p:nvPr>
            <p:ph type="sldNum" sz="quarter" idx="4294967295"/>
          </p:nvPr>
        </p:nvSpPr>
        <p:spPr>
          <a:xfrm>
            <a:off x="12513664" y="9258300"/>
            <a:ext cx="283770" cy="275133"/>
          </a:xfrm>
          <a:prstGeom prst="rect">
            <a:avLst/>
          </a:prstGeom>
          <a:extLst>
            <a:ext uri="{C572A759-6A51-4108-AA02-DFA0A04FC94B}">
              <ma14:wrappingTextBoxFlag xmlns:ma14="http://schemas.microsoft.com/office/mac/drawingml/2011/main" val="1"/>
            </a:ext>
          </a:extLst>
        </p:spPr>
        <p:txBody>
          <a:bodyPr/>
          <a:lstStyle>
            <a:lvl1pPr defTabSz="830861">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23" name="ILC が進路を決める"/>
          <p:cNvSpPr txBox="1"/>
          <p:nvPr>
            <p:ph type="title"/>
          </p:nvPr>
        </p:nvSpPr>
        <p:spPr>
          <a:xfrm>
            <a:off x="1270000" y="672403"/>
            <a:ext cx="10464800" cy="8408794"/>
          </a:xfrm>
          <a:prstGeom prst="rect">
            <a:avLst/>
          </a:prstGeom>
        </p:spPr>
        <p:txBody>
          <a:bodyPr/>
          <a:lstStyle>
            <a:lvl1pPr defTabSz="457200">
              <a:spcBef>
                <a:spcPts val="4200"/>
              </a:spcBef>
              <a:defRPr sz="7000"/>
            </a:lvl1pPr>
          </a:lstStyle>
          <a:p>
            <a:pPr/>
            <a:r>
              <a:t>ILC が進路を決める</a:t>
            </a:r>
          </a:p>
        </p:txBody>
      </p:sp>
      <p:sp>
        <p:nvSpPr>
          <p:cNvPr id="2024"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defRPr sz="1600"/>
            </a:lvl1p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28" name="ILCでの５つのノーベル賞のシナリオ"/>
          <p:cNvSpPr txBox="1"/>
          <p:nvPr/>
        </p:nvSpPr>
        <p:spPr>
          <a:xfrm>
            <a:off x="-51018" y="103350"/>
            <a:ext cx="13106836" cy="886098"/>
          </a:xfrm>
          <a:prstGeom prst="rect">
            <a:avLst/>
          </a:prstGeom>
          <a:solidFill>
            <a:srgbClr val="2E467F"/>
          </a:solidFill>
          <a:ln w="38100">
            <a:solidFill>
              <a:srgbClr val="FFFFFF"/>
            </a:solidFill>
          </a:ln>
          <a:extLst>
            <a:ext uri="{C572A759-6A51-4108-AA02-DFA0A04FC94B}">
              <ma14:wrappingTextBoxFlag xmlns:ma14="http://schemas.microsoft.com/office/mac/drawingml/2011/main" val="1"/>
            </a:ext>
          </a:extLst>
        </p:spPr>
        <p:txBody>
          <a:bodyPr lIns="45719" rIns="45719">
            <a:normAutofit fontScale="100000" lnSpcReduction="0"/>
          </a:bodyPr>
          <a:lstStyle/>
          <a:p>
            <a:pPr defTabSz="496569">
              <a:lnSpc>
                <a:spcPct val="90000"/>
              </a:lnSpc>
              <a:defRPr b="1" i="1" sz="4000">
                <a:solidFill>
                  <a:srgbClr val="FFFFFF"/>
                </a:solidFill>
                <a:latin typeface="+mj-lt"/>
                <a:ea typeface="+mj-ea"/>
                <a:cs typeface="+mj-cs"/>
                <a:sym typeface="Helvetica Neue"/>
              </a:defRPr>
            </a:pPr>
            <a:r>
              <a:t>250 GeV ILC </a:t>
            </a:r>
            <a:r>
              <a:t>の物理 </a:t>
            </a:r>
            <a:r>
              <a:t>-</a:t>
            </a:r>
            <a:r>
              <a:t>５つのノーベル賞級発見の例 </a:t>
            </a:r>
            <a:r>
              <a:t>- </a:t>
            </a:r>
          </a:p>
        </p:txBody>
      </p:sp>
      <p:sp>
        <p:nvSpPr>
          <p:cNvPr id="2029" name="正方形/長方形 4"/>
          <p:cNvSpPr txBox="1"/>
          <p:nvPr/>
        </p:nvSpPr>
        <p:spPr>
          <a:xfrm>
            <a:off x="193358" y="1415079"/>
            <a:ext cx="6502401" cy="1247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400"/>
              </a:spcBef>
              <a:buSzPct val="100000"/>
              <a:buChar char="✓"/>
              <a:defRPr sz="2800">
                <a:latin typeface="ヒラギノ角ゴ ProN W6"/>
                <a:ea typeface="ヒラギノ角ゴ ProN W6"/>
                <a:cs typeface="ヒラギノ角ゴ ProN W6"/>
                <a:sym typeface="ヒラギノ角ゴ ProN W6"/>
              </a:defRPr>
            </a:pPr>
            <a:r>
              <a:t>ヒッグスから</a:t>
            </a:r>
            <a:r>
              <a:rPr>
                <a:solidFill>
                  <a:srgbClr val="C00000"/>
                </a:solidFill>
              </a:rPr>
              <a:t>超対称性</a:t>
            </a: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超対称模型の特徴を示す</a:t>
            </a:r>
          </a:p>
        </p:txBody>
      </p:sp>
      <p:sp>
        <p:nvSpPr>
          <p:cNvPr id="2030" name="正方形/長方形 5"/>
          <p:cNvSpPr txBox="1"/>
          <p:nvPr/>
        </p:nvSpPr>
        <p:spPr>
          <a:xfrm>
            <a:off x="193358" y="2855804"/>
            <a:ext cx="6502401" cy="1247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80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複合ヒッグス</a:t>
            </a:r>
            <a:endParaRPr>
              <a:solidFill>
                <a:schemeClr val="accent5"/>
              </a:solidFill>
            </a:endParaRP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複合ヒッグス模型の特徴を示す</a:t>
            </a:r>
          </a:p>
        </p:txBody>
      </p:sp>
      <p:sp>
        <p:nvSpPr>
          <p:cNvPr id="2031" name="正方形/長方形 8"/>
          <p:cNvSpPr txBox="1"/>
          <p:nvPr/>
        </p:nvSpPr>
        <p:spPr>
          <a:xfrm>
            <a:off x="193358" y="7263183"/>
            <a:ext cx="6502401" cy="904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lgn="l">
              <a:spcBef>
                <a:spcPts val="5000"/>
              </a:spcBef>
              <a:buSzPct val="100000"/>
              <a:buChar char="✓"/>
              <a:defRPr sz="2800">
                <a:solidFill>
                  <a:srgbClr val="C00000"/>
                </a:solidFill>
                <a:latin typeface="ヒラギノ角ゴ ProN W6"/>
                <a:ea typeface="ヒラギノ角ゴ ProN W6"/>
                <a:cs typeface="ヒラギノ角ゴ ProN W6"/>
                <a:sym typeface="ヒラギノ角ゴ ProN W6"/>
              </a:defRPr>
            </a:lvl1pPr>
            <a:lvl2pPr marL="444500" algn="l">
              <a:spcBef>
                <a:spcPts val="400"/>
              </a:spcBef>
              <a:defRPr sz="1800">
                <a:latin typeface="ヒラギノ角ゴ ProN W6"/>
                <a:ea typeface="ヒラギノ角ゴ ProN W6"/>
                <a:cs typeface="ヒラギノ角ゴ ProN W6"/>
                <a:sym typeface="ヒラギノ角ゴ ProN W6"/>
              </a:defRPr>
            </a:lvl2pPr>
          </a:lstStyle>
          <a:p>
            <a:pPr>
              <a:defRPr>
                <a:solidFill>
                  <a:srgbClr val="000000"/>
                </a:solidFill>
              </a:defRPr>
            </a:pPr>
            <a:r>
              <a:rPr>
                <a:solidFill>
                  <a:srgbClr val="C00000"/>
                </a:solidFill>
              </a:rPr>
              <a:t>余剰次元</a:t>
            </a:r>
            <a:endParaRPr>
              <a:solidFill>
                <a:schemeClr val="accent5"/>
              </a:solidFill>
            </a:endParaRPr>
          </a:p>
          <a:p>
            <a:pPr lvl="1"/>
            <a:r>
              <a:t>物質粒子対生成の生成頻度のズレが余剰次元の存在を示す</a:t>
            </a:r>
          </a:p>
        </p:txBody>
      </p:sp>
      <p:sp>
        <p:nvSpPr>
          <p:cNvPr id="2032" name="正方形/長方形 11"/>
          <p:cNvSpPr txBox="1"/>
          <p:nvPr/>
        </p:nvSpPr>
        <p:spPr>
          <a:xfrm>
            <a:off x="193358" y="4364530"/>
            <a:ext cx="6502401"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44500" indent="-444500" algn="l">
              <a:buSzPct val="100000"/>
              <a:buChar char="✓"/>
              <a:defRPr sz="2800">
                <a:latin typeface="ヒラギノ角ゴ ProN W6"/>
                <a:ea typeface="ヒラギノ角ゴ ProN W6"/>
                <a:cs typeface="ヒラギノ角ゴ ProN W6"/>
                <a:sym typeface="ヒラギノ角ゴ ProN W6"/>
              </a:defRPr>
            </a:pPr>
            <a:r>
              <a:rPr>
                <a:solidFill>
                  <a:srgbClr val="C00000"/>
                </a:solidFill>
              </a:rPr>
              <a:t>暗黒物質</a:t>
            </a:r>
            <a:r>
              <a:t>の発見</a:t>
            </a:r>
            <a:endParaRPr sz="2400"/>
          </a:p>
          <a:p>
            <a:pPr marL="444500" algn="l">
              <a:buFont typeface="Wingdings"/>
              <a:defRPr sz="2800">
                <a:latin typeface="ヒラギノ角ゴ ProN W6"/>
                <a:ea typeface="ヒラギノ角ゴ ProN W6"/>
                <a:cs typeface="ヒラギノ角ゴ ProN W6"/>
                <a:sym typeface="ヒラギノ角ゴ ProN W6"/>
              </a:defRPr>
            </a:pPr>
            <a:r>
              <a:rPr sz="1800"/>
              <a:t>ヒッグスが暗黒物質に崩壊</a:t>
            </a:r>
            <a:br>
              <a:rPr sz="1800"/>
            </a:br>
            <a:r>
              <a:rPr sz="1800"/>
              <a:t>単一光子過程での暗黒物質生成</a:t>
            </a:r>
          </a:p>
        </p:txBody>
      </p:sp>
      <p:sp>
        <p:nvSpPr>
          <p:cNvPr id="2033" name="正方形/長方形 12"/>
          <p:cNvSpPr txBox="1"/>
          <p:nvPr/>
        </p:nvSpPr>
        <p:spPr>
          <a:xfrm>
            <a:off x="193358" y="5868592"/>
            <a:ext cx="6502401"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62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超対称性粒子</a:t>
            </a:r>
            <a:r>
              <a:t>の直接生成</a:t>
            </a:r>
          </a:p>
          <a:p>
            <a:pPr lvl="1" marL="444500" algn="l">
              <a:spcBef>
                <a:spcPts val="500"/>
              </a:spcBef>
              <a:defRPr sz="1800">
                <a:solidFill>
                  <a:srgbClr val="0433FF"/>
                </a:solidFill>
                <a:latin typeface="ヒラギノ角ゴ ProN W6"/>
                <a:ea typeface="ヒラギノ角ゴ ProN W6"/>
                <a:cs typeface="ヒラギノ角ゴ ProN W6"/>
                <a:sym typeface="ヒラギノ角ゴ ProN W6"/>
              </a:defRPr>
            </a:pPr>
            <a:r>
              <a:t>ヒグシーノ</a:t>
            </a:r>
            <a:r>
              <a:t>(</a:t>
            </a:r>
            <a:r>
              <a:t>ヒッグス粒子の超対称パートナー）</a:t>
            </a:r>
            <a:r>
              <a:rPr>
                <a:solidFill>
                  <a:srgbClr val="000000"/>
                </a:solidFill>
              </a:rPr>
              <a:t>が暗黒物質の場合、</a:t>
            </a:r>
            <a:r>
              <a:rPr>
                <a:solidFill>
                  <a:srgbClr val="000000"/>
                </a:solidFill>
              </a:rPr>
              <a:t>LHC</a:t>
            </a:r>
            <a:r>
              <a:rPr>
                <a:solidFill>
                  <a:srgbClr val="000000"/>
                </a:solidFill>
              </a:rPr>
              <a:t>の超対称性探索の死角に入りやすい</a:t>
            </a:r>
          </a:p>
        </p:txBody>
      </p:sp>
      <p:pic>
        <p:nvPicPr>
          <p:cNvPr id="2034" name="イメージ" descr="イメージ"/>
          <p:cNvPicPr>
            <a:picLocks noChangeAspect="1"/>
          </p:cNvPicPr>
          <p:nvPr/>
        </p:nvPicPr>
        <p:blipFill>
          <a:blip r:embed="rId3">
            <a:extLst/>
          </a:blip>
          <a:stretch>
            <a:fillRect/>
          </a:stretch>
        </p:blipFill>
        <p:spPr>
          <a:xfrm>
            <a:off x="5223524" y="4793760"/>
            <a:ext cx="1623062" cy="1322708"/>
          </a:xfrm>
          <a:prstGeom prst="rect">
            <a:avLst/>
          </a:prstGeom>
          <a:ln w="12700">
            <a:miter lim="400000"/>
          </a:ln>
        </p:spPr>
      </p:pic>
      <p:pic>
        <p:nvPicPr>
          <p:cNvPr id="2035" name="イメージ" descr="イメージ"/>
          <p:cNvPicPr>
            <a:picLocks noChangeAspect="1"/>
          </p:cNvPicPr>
          <p:nvPr/>
        </p:nvPicPr>
        <p:blipFill>
          <a:blip r:embed="rId4">
            <a:extLst/>
          </a:blip>
          <a:stretch>
            <a:fillRect/>
          </a:stretch>
        </p:blipFill>
        <p:spPr>
          <a:xfrm>
            <a:off x="7403855" y="4938622"/>
            <a:ext cx="1276059" cy="1032980"/>
          </a:xfrm>
          <a:prstGeom prst="rect">
            <a:avLst/>
          </a:prstGeom>
          <a:ln w="12700">
            <a:miter lim="400000"/>
          </a:ln>
        </p:spPr>
      </p:pic>
      <p:pic>
        <p:nvPicPr>
          <p:cNvPr id="2036" name="イメージ" descr="イメージ"/>
          <p:cNvPicPr>
            <a:picLocks noChangeAspect="1"/>
          </p:cNvPicPr>
          <p:nvPr/>
        </p:nvPicPr>
        <p:blipFill>
          <a:blip r:embed="rId5">
            <a:extLst/>
          </a:blip>
          <a:stretch>
            <a:fillRect/>
          </a:stretch>
        </p:blipFill>
        <p:spPr>
          <a:xfrm>
            <a:off x="7016638" y="5868592"/>
            <a:ext cx="1836425" cy="1541438"/>
          </a:xfrm>
          <a:prstGeom prst="rect">
            <a:avLst/>
          </a:prstGeom>
          <a:ln w="12700">
            <a:miter lim="400000"/>
          </a:ln>
        </p:spPr>
      </p:pic>
      <p:pic>
        <p:nvPicPr>
          <p:cNvPr id="2037" name="イメージ" descr="イメージ"/>
          <p:cNvPicPr>
            <a:picLocks noChangeAspect="1"/>
          </p:cNvPicPr>
          <p:nvPr/>
        </p:nvPicPr>
        <p:blipFill>
          <a:blip r:embed="rId6">
            <a:extLst/>
          </a:blip>
          <a:stretch>
            <a:fillRect/>
          </a:stretch>
        </p:blipFill>
        <p:spPr>
          <a:xfrm>
            <a:off x="7051323" y="7551604"/>
            <a:ext cx="1434553" cy="924198"/>
          </a:xfrm>
          <a:prstGeom prst="rect">
            <a:avLst/>
          </a:prstGeom>
          <a:ln w="12700">
            <a:miter lim="400000"/>
          </a:ln>
        </p:spPr>
      </p:pic>
      <p:sp>
        <p:nvSpPr>
          <p:cNvPr id="2038" name="仮想 Z’ 効果"/>
          <p:cNvSpPr txBox="1"/>
          <p:nvPr/>
        </p:nvSpPr>
        <p:spPr>
          <a:xfrm>
            <a:off x="7070818" y="7410029"/>
            <a:ext cx="1395563" cy="2744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357186">
              <a:defRPr b="1" i="1" sz="1200">
                <a:latin typeface="Arial"/>
                <a:ea typeface="Arial"/>
                <a:cs typeface="Arial"/>
                <a:sym typeface="Arial"/>
              </a:defRPr>
            </a:pPr>
            <a:r>
              <a:t>仮想 Z’ </a:t>
            </a:r>
            <a:r>
              <a:t>などの</a:t>
            </a:r>
            <a:r>
              <a:t>効果</a:t>
            </a:r>
          </a:p>
        </p:txBody>
      </p:sp>
      <p:sp>
        <p:nvSpPr>
          <p:cNvPr id="2039" name="右矢印 22"/>
          <p:cNvSpPr/>
          <p:nvPr/>
        </p:nvSpPr>
        <p:spPr>
          <a:xfrm>
            <a:off x="9242935" y="172746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40" name="テキスト ボックス 23"/>
          <p:cNvSpPr txBox="1"/>
          <p:nvPr/>
        </p:nvSpPr>
        <p:spPr>
          <a:xfrm>
            <a:off x="9765727" y="1777131"/>
            <a:ext cx="25527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大統一、超弦理論</a:t>
            </a:r>
          </a:p>
        </p:txBody>
      </p:sp>
      <p:sp>
        <p:nvSpPr>
          <p:cNvPr id="2041" name="右矢印 24"/>
          <p:cNvSpPr/>
          <p:nvPr/>
        </p:nvSpPr>
        <p:spPr>
          <a:xfrm>
            <a:off x="9242935" y="361118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42" name="右矢印 25"/>
          <p:cNvSpPr/>
          <p:nvPr/>
        </p:nvSpPr>
        <p:spPr>
          <a:xfrm>
            <a:off x="9241959" y="519522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43" name="右矢印 26"/>
          <p:cNvSpPr/>
          <p:nvPr/>
        </p:nvSpPr>
        <p:spPr>
          <a:xfrm>
            <a:off x="9241959" y="7636172"/>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44" name="右矢印 27"/>
          <p:cNvSpPr/>
          <p:nvPr/>
        </p:nvSpPr>
        <p:spPr>
          <a:xfrm>
            <a:off x="9241959" y="648183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45" name="テキスト ボックス 28"/>
          <p:cNvSpPr txBox="1"/>
          <p:nvPr/>
        </p:nvSpPr>
        <p:spPr>
          <a:xfrm>
            <a:off x="9741760" y="3617628"/>
            <a:ext cx="1333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新しい力</a:t>
            </a:r>
          </a:p>
        </p:txBody>
      </p:sp>
      <p:sp>
        <p:nvSpPr>
          <p:cNvPr id="2046" name="テキスト ボックス 29"/>
          <p:cNvSpPr txBox="1"/>
          <p:nvPr/>
        </p:nvSpPr>
        <p:spPr>
          <a:xfrm>
            <a:off x="9690501" y="4827424"/>
            <a:ext cx="22479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ヒラギノ角ゴ ProN W6"/>
                <a:ea typeface="ヒラギノ角ゴ ProN W6"/>
                <a:cs typeface="ヒラギノ角ゴ ProN W6"/>
                <a:sym typeface="ヒラギノ角ゴ ProN W6"/>
              </a:defRPr>
            </a:pPr>
            <a:r>
              <a:t>新しいタイプの</a:t>
            </a:r>
          </a:p>
          <a:p>
            <a:pPr>
              <a:defRPr sz="2400">
                <a:latin typeface="ヒラギノ角ゴ ProN W6"/>
                <a:ea typeface="ヒラギノ角ゴ ProN W6"/>
                <a:cs typeface="ヒラギノ角ゴ ProN W6"/>
                <a:sym typeface="ヒラギノ角ゴ ProN W6"/>
              </a:defRPr>
            </a:pPr>
            <a:r>
              <a:t>暗黒物質模型</a:t>
            </a:r>
          </a:p>
        </p:txBody>
      </p:sp>
      <p:sp>
        <p:nvSpPr>
          <p:cNvPr id="2047" name="テキスト ボックス 30"/>
          <p:cNvSpPr txBox="1"/>
          <p:nvPr/>
        </p:nvSpPr>
        <p:spPr>
          <a:xfrm>
            <a:off x="9863861" y="5715404"/>
            <a:ext cx="216027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ヒラギノ角ゴ ProN W6"/>
                <a:ea typeface="ヒラギノ角ゴ ProN W6"/>
                <a:cs typeface="ヒラギノ角ゴ ProN W6"/>
                <a:sym typeface="ヒラギノ角ゴ ProN W6"/>
              </a:defRPr>
            </a:lvl1pPr>
          </a:lstStyle>
          <a:p>
            <a:pPr/>
            <a:r>
              <a:t>ヒッグスポータル等</a:t>
            </a:r>
          </a:p>
        </p:txBody>
      </p:sp>
      <p:sp>
        <p:nvSpPr>
          <p:cNvPr id="2048" name="テキスト ボックス 31"/>
          <p:cNvSpPr txBox="1"/>
          <p:nvPr/>
        </p:nvSpPr>
        <p:spPr>
          <a:xfrm>
            <a:off x="9756003" y="6506159"/>
            <a:ext cx="25527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超対称模型の特定</a:t>
            </a:r>
          </a:p>
        </p:txBody>
      </p:sp>
      <p:sp>
        <p:nvSpPr>
          <p:cNvPr id="2049" name="テキスト ボックス 32"/>
          <p:cNvSpPr txBox="1"/>
          <p:nvPr/>
        </p:nvSpPr>
        <p:spPr>
          <a:xfrm>
            <a:off x="9707811" y="7665557"/>
            <a:ext cx="31531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重力とゲージ力の統一</a:t>
            </a:r>
          </a:p>
        </p:txBody>
      </p:sp>
      <p:sp>
        <p:nvSpPr>
          <p:cNvPr id="2050" name="スライド番号"/>
          <p:cNvSpPr txBox="1"/>
          <p:nvPr>
            <p:ph type="sldNum" sz="quarter" idx="2"/>
          </p:nvPr>
        </p:nvSpPr>
        <p:spPr>
          <a:xfrm>
            <a:off x="12666520" y="9323396"/>
            <a:ext cx="245518" cy="374370"/>
          </a:xfrm>
          <a:prstGeom prst="rect">
            <a:avLst/>
          </a:prstGeom>
          <a:extLst>
            <a:ext uri="{C572A759-6A51-4108-AA02-DFA0A04FC94B}">
              <ma14:wrappingTextBoxFlag xmlns:ma14="http://schemas.microsoft.com/office/mac/drawingml/2011/main" val="1"/>
            </a:ext>
          </a:extLst>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pic>
        <p:nvPicPr>
          <p:cNvPr id="2051" name="イメージ" descr="イメージ"/>
          <p:cNvPicPr>
            <a:picLocks noChangeAspect="1"/>
          </p:cNvPicPr>
          <p:nvPr/>
        </p:nvPicPr>
        <p:blipFill>
          <a:blip r:embed="rId7">
            <a:extLst/>
          </a:blip>
          <a:stretch>
            <a:fillRect/>
          </a:stretch>
        </p:blipFill>
        <p:spPr>
          <a:xfrm>
            <a:off x="6977446" y="1224153"/>
            <a:ext cx="2160271" cy="1846858"/>
          </a:xfrm>
          <a:prstGeom prst="rect">
            <a:avLst/>
          </a:prstGeom>
          <a:ln w="12700">
            <a:miter lim="400000"/>
          </a:ln>
        </p:spPr>
      </p:pic>
      <p:sp>
        <p:nvSpPr>
          <p:cNvPr id="2052" name="b と τ (ダウン型物質粒子)が上にずれる"/>
          <p:cNvSpPr txBox="1"/>
          <p:nvPr/>
        </p:nvSpPr>
        <p:spPr>
          <a:xfrm>
            <a:off x="7518865" y="2347088"/>
            <a:ext cx="1506837" cy="265454"/>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b と τ が上にずれる</a:t>
            </a:r>
          </a:p>
        </p:txBody>
      </p:sp>
      <p:pic>
        <p:nvPicPr>
          <p:cNvPr id="2053" name="イメージ" descr="イメージ"/>
          <p:cNvPicPr>
            <a:picLocks noChangeAspect="1"/>
          </p:cNvPicPr>
          <p:nvPr/>
        </p:nvPicPr>
        <p:blipFill>
          <a:blip r:embed="rId8">
            <a:extLst/>
          </a:blip>
          <a:stretch>
            <a:fillRect/>
          </a:stretch>
        </p:blipFill>
        <p:spPr>
          <a:xfrm>
            <a:off x="6977446" y="3121101"/>
            <a:ext cx="2160271" cy="1820403"/>
          </a:xfrm>
          <a:prstGeom prst="rect">
            <a:avLst/>
          </a:prstGeom>
          <a:ln w="12700">
            <a:miter lim="400000"/>
          </a:ln>
        </p:spPr>
      </p:pic>
      <p:sp>
        <p:nvSpPr>
          <p:cNvPr id="2054" name="全体に下にずれる"/>
          <p:cNvSpPr txBox="1"/>
          <p:nvPr/>
        </p:nvSpPr>
        <p:spPr>
          <a:xfrm>
            <a:off x="7545733" y="3744486"/>
            <a:ext cx="1506838" cy="231775"/>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全体に下にずれる</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58" name="ILCでの５つのノーベル賞のシナリオ"/>
          <p:cNvSpPr txBox="1"/>
          <p:nvPr/>
        </p:nvSpPr>
        <p:spPr>
          <a:xfrm>
            <a:off x="-51018" y="103350"/>
            <a:ext cx="13106836" cy="886098"/>
          </a:xfrm>
          <a:prstGeom prst="rect">
            <a:avLst/>
          </a:prstGeom>
          <a:solidFill>
            <a:srgbClr val="2E467F"/>
          </a:solidFill>
          <a:ln w="38100">
            <a:solidFill>
              <a:srgbClr val="FFFFFF"/>
            </a:solidFill>
          </a:ln>
          <a:extLst>
            <a:ext uri="{C572A759-6A51-4108-AA02-DFA0A04FC94B}">
              <ma14:wrappingTextBoxFlag xmlns:ma14="http://schemas.microsoft.com/office/mac/drawingml/2011/main" val="1"/>
            </a:ext>
          </a:extLst>
        </p:spPr>
        <p:txBody>
          <a:bodyPr lIns="45719" rIns="45719">
            <a:normAutofit fontScale="100000" lnSpcReduction="0"/>
          </a:bodyPr>
          <a:lstStyle/>
          <a:p>
            <a:pPr defTabSz="496569">
              <a:lnSpc>
                <a:spcPct val="90000"/>
              </a:lnSpc>
              <a:defRPr b="1" i="1" sz="4000">
                <a:solidFill>
                  <a:srgbClr val="FFFFFF"/>
                </a:solidFill>
                <a:latin typeface="+mj-lt"/>
                <a:ea typeface="+mj-ea"/>
                <a:cs typeface="+mj-cs"/>
                <a:sym typeface="Helvetica Neue"/>
              </a:defRPr>
            </a:pPr>
            <a:r>
              <a:t>250 GeV ILC </a:t>
            </a:r>
            <a:r>
              <a:t>の物理 </a:t>
            </a:r>
            <a:r>
              <a:t>-</a:t>
            </a:r>
            <a:r>
              <a:t>５つのノーベル賞級発見の例 </a:t>
            </a:r>
            <a:r>
              <a:t>- </a:t>
            </a:r>
          </a:p>
        </p:txBody>
      </p:sp>
      <p:sp>
        <p:nvSpPr>
          <p:cNvPr id="2059" name="正方形/長方形 4"/>
          <p:cNvSpPr txBox="1"/>
          <p:nvPr/>
        </p:nvSpPr>
        <p:spPr>
          <a:xfrm>
            <a:off x="193358" y="1415079"/>
            <a:ext cx="6502401" cy="1247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400"/>
              </a:spcBef>
              <a:buSzPct val="100000"/>
              <a:buChar char="✓"/>
              <a:defRPr sz="2800">
                <a:latin typeface="ヒラギノ角ゴ ProN W6"/>
                <a:ea typeface="ヒラギノ角ゴ ProN W6"/>
                <a:cs typeface="ヒラギノ角ゴ ProN W6"/>
                <a:sym typeface="ヒラギノ角ゴ ProN W6"/>
              </a:defRPr>
            </a:pPr>
            <a:r>
              <a:t>ヒッグスから</a:t>
            </a:r>
            <a:r>
              <a:rPr>
                <a:solidFill>
                  <a:srgbClr val="C00000"/>
                </a:solidFill>
              </a:rPr>
              <a:t>超対称性</a:t>
            </a: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超対称模型の特徴を示す</a:t>
            </a:r>
          </a:p>
        </p:txBody>
      </p:sp>
      <p:sp>
        <p:nvSpPr>
          <p:cNvPr id="2060" name="正方形/長方形 5"/>
          <p:cNvSpPr txBox="1"/>
          <p:nvPr/>
        </p:nvSpPr>
        <p:spPr>
          <a:xfrm>
            <a:off x="193358" y="2855804"/>
            <a:ext cx="6502401" cy="1247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80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複合ヒッグス</a:t>
            </a:r>
            <a:endParaRPr>
              <a:solidFill>
                <a:schemeClr val="accent5"/>
              </a:solidFill>
            </a:endParaRPr>
          </a:p>
          <a:p>
            <a:pPr lvl="1" marL="444500" algn="l">
              <a:spcBef>
                <a:spcPts val="400"/>
              </a:spcBef>
              <a:defRPr sz="1800">
                <a:latin typeface="ヒラギノ角ゴ ProN W6"/>
                <a:ea typeface="ヒラギノ角ゴ ProN W6"/>
                <a:cs typeface="ヒラギノ角ゴ ProN W6"/>
                <a:sym typeface="ヒラギノ角ゴ ProN W6"/>
              </a:defRPr>
            </a:pPr>
            <a:r>
              <a:t>ヒッグス結合定数のズレが発見され、そのパターンが</a:t>
            </a:r>
            <a:br/>
            <a:r>
              <a:t>複合ヒッグス模型の特徴を示す</a:t>
            </a:r>
          </a:p>
        </p:txBody>
      </p:sp>
      <p:sp>
        <p:nvSpPr>
          <p:cNvPr id="2061" name="正方形/長方形 8"/>
          <p:cNvSpPr txBox="1"/>
          <p:nvPr/>
        </p:nvSpPr>
        <p:spPr>
          <a:xfrm>
            <a:off x="193358" y="7263183"/>
            <a:ext cx="6502401" cy="904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lgn="l">
              <a:spcBef>
                <a:spcPts val="5000"/>
              </a:spcBef>
              <a:buSzPct val="100000"/>
              <a:buChar char="✓"/>
              <a:defRPr sz="2800">
                <a:solidFill>
                  <a:srgbClr val="C00000"/>
                </a:solidFill>
                <a:latin typeface="ヒラギノ角ゴ ProN W6"/>
                <a:ea typeface="ヒラギノ角ゴ ProN W6"/>
                <a:cs typeface="ヒラギノ角ゴ ProN W6"/>
                <a:sym typeface="ヒラギノ角ゴ ProN W6"/>
              </a:defRPr>
            </a:lvl1pPr>
            <a:lvl2pPr marL="444500" algn="l">
              <a:spcBef>
                <a:spcPts val="400"/>
              </a:spcBef>
              <a:defRPr sz="1800">
                <a:latin typeface="ヒラギノ角ゴ ProN W6"/>
                <a:ea typeface="ヒラギノ角ゴ ProN W6"/>
                <a:cs typeface="ヒラギノ角ゴ ProN W6"/>
                <a:sym typeface="ヒラギノ角ゴ ProN W6"/>
              </a:defRPr>
            </a:lvl2pPr>
          </a:lstStyle>
          <a:p>
            <a:pPr>
              <a:defRPr>
                <a:solidFill>
                  <a:srgbClr val="000000"/>
                </a:solidFill>
              </a:defRPr>
            </a:pPr>
            <a:r>
              <a:rPr>
                <a:solidFill>
                  <a:srgbClr val="C00000"/>
                </a:solidFill>
              </a:rPr>
              <a:t>余剰次元</a:t>
            </a:r>
            <a:endParaRPr>
              <a:solidFill>
                <a:schemeClr val="accent5"/>
              </a:solidFill>
            </a:endParaRPr>
          </a:p>
          <a:p>
            <a:pPr lvl="1"/>
            <a:r>
              <a:t>物質粒子対生成の生成頻度のズレが余剰次元の存在を示す</a:t>
            </a:r>
          </a:p>
        </p:txBody>
      </p:sp>
      <p:sp>
        <p:nvSpPr>
          <p:cNvPr id="2062" name="正方形/長方形 11"/>
          <p:cNvSpPr txBox="1"/>
          <p:nvPr/>
        </p:nvSpPr>
        <p:spPr>
          <a:xfrm>
            <a:off x="193358" y="4364530"/>
            <a:ext cx="6502401"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44500" indent="-444500" algn="l">
              <a:buSzPct val="100000"/>
              <a:buChar char="✓"/>
              <a:defRPr sz="2800">
                <a:latin typeface="ヒラギノ角ゴ ProN W6"/>
                <a:ea typeface="ヒラギノ角ゴ ProN W6"/>
                <a:cs typeface="ヒラギノ角ゴ ProN W6"/>
                <a:sym typeface="ヒラギノ角ゴ ProN W6"/>
              </a:defRPr>
            </a:pPr>
            <a:r>
              <a:rPr>
                <a:solidFill>
                  <a:srgbClr val="C00000"/>
                </a:solidFill>
              </a:rPr>
              <a:t>暗黒物質</a:t>
            </a:r>
            <a:r>
              <a:t>の発見</a:t>
            </a:r>
            <a:endParaRPr sz="2400"/>
          </a:p>
          <a:p>
            <a:pPr marL="444500" algn="l">
              <a:buFont typeface="Wingdings"/>
              <a:defRPr sz="2800">
                <a:latin typeface="ヒラギノ角ゴ ProN W6"/>
                <a:ea typeface="ヒラギノ角ゴ ProN W6"/>
                <a:cs typeface="ヒラギノ角ゴ ProN W6"/>
                <a:sym typeface="ヒラギノ角ゴ ProN W6"/>
              </a:defRPr>
            </a:pPr>
            <a:r>
              <a:rPr sz="1800"/>
              <a:t>ヒッグスが暗黒物質に崩壊</a:t>
            </a:r>
            <a:br>
              <a:rPr sz="1800"/>
            </a:br>
            <a:r>
              <a:rPr sz="1800"/>
              <a:t>単一光子過程での暗黒物質生成</a:t>
            </a:r>
          </a:p>
        </p:txBody>
      </p:sp>
      <p:sp>
        <p:nvSpPr>
          <p:cNvPr id="2063" name="正方形/長方形 12"/>
          <p:cNvSpPr txBox="1"/>
          <p:nvPr/>
        </p:nvSpPr>
        <p:spPr>
          <a:xfrm>
            <a:off x="193358" y="5868592"/>
            <a:ext cx="6502401"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spcBef>
                <a:spcPts val="6200"/>
              </a:spcBef>
              <a:buSzPct val="100000"/>
              <a:buChar char="✓"/>
              <a:defRPr sz="2800">
                <a:latin typeface="ヒラギノ角ゴ ProN W6"/>
                <a:ea typeface="ヒラギノ角ゴ ProN W6"/>
                <a:cs typeface="ヒラギノ角ゴ ProN W6"/>
                <a:sym typeface="ヒラギノ角ゴ ProN W6"/>
              </a:defRPr>
            </a:pPr>
            <a:r>
              <a:rPr>
                <a:solidFill>
                  <a:srgbClr val="C00000"/>
                </a:solidFill>
              </a:rPr>
              <a:t>超対称性粒子</a:t>
            </a:r>
            <a:r>
              <a:t>の直接生成</a:t>
            </a:r>
          </a:p>
          <a:p>
            <a:pPr lvl="1" marL="444500" algn="l">
              <a:spcBef>
                <a:spcPts val="500"/>
              </a:spcBef>
              <a:defRPr sz="1800">
                <a:solidFill>
                  <a:srgbClr val="0433FF"/>
                </a:solidFill>
                <a:latin typeface="ヒラギノ角ゴ ProN W6"/>
                <a:ea typeface="ヒラギノ角ゴ ProN W6"/>
                <a:cs typeface="ヒラギノ角ゴ ProN W6"/>
                <a:sym typeface="ヒラギノ角ゴ ProN W6"/>
              </a:defRPr>
            </a:pPr>
            <a:r>
              <a:t>ヒグシーノ</a:t>
            </a:r>
            <a:r>
              <a:t>(</a:t>
            </a:r>
            <a:r>
              <a:t>ヒッグス粒子の超対称パートナー）</a:t>
            </a:r>
            <a:r>
              <a:rPr>
                <a:solidFill>
                  <a:srgbClr val="000000"/>
                </a:solidFill>
              </a:rPr>
              <a:t>が暗黒物質の場合、</a:t>
            </a:r>
            <a:r>
              <a:rPr>
                <a:solidFill>
                  <a:srgbClr val="000000"/>
                </a:solidFill>
              </a:rPr>
              <a:t>LHC</a:t>
            </a:r>
            <a:r>
              <a:rPr>
                <a:solidFill>
                  <a:srgbClr val="000000"/>
                </a:solidFill>
              </a:rPr>
              <a:t>の超対称性探索の死角に入りやすい</a:t>
            </a:r>
          </a:p>
        </p:txBody>
      </p:sp>
      <p:pic>
        <p:nvPicPr>
          <p:cNvPr id="2064" name="イメージ" descr="イメージ"/>
          <p:cNvPicPr>
            <a:picLocks noChangeAspect="1"/>
          </p:cNvPicPr>
          <p:nvPr/>
        </p:nvPicPr>
        <p:blipFill>
          <a:blip r:embed="rId3">
            <a:extLst/>
          </a:blip>
          <a:stretch>
            <a:fillRect/>
          </a:stretch>
        </p:blipFill>
        <p:spPr>
          <a:xfrm>
            <a:off x="5223524" y="4793760"/>
            <a:ext cx="1623062" cy="1322708"/>
          </a:xfrm>
          <a:prstGeom prst="rect">
            <a:avLst/>
          </a:prstGeom>
          <a:ln w="12700">
            <a:miter lim="400000"/>
          </a:ln>
        </p:spPr>
      </p:pic>
      <p:pic>
        <p:nvPicPr>
          <p:cNvPr id="2065" name="イメージ" descr="イメージ"/>
          <p:cNvPicPr>
            <a:picLocks noChangeAspect="1"/>
          </p:cNvPicPr>
          <p:nvPr/>
        </p:nvPicPr>
        <p:blipFill>
          <a:blip r:embed="rId4">
            <a:extLst/>
          </a:blip>
          <a:stretch>
            <a:fillRect/>
          </a:stretch>
        </p:blipFill>
        <p:spPr>
          <a:xfrm>
            <a:off x="7403855" y="4938622"/>
            <a:ext cx="1276059" cy="1032980"/>
          </a:xfrm>
          <a:prstGeom prst="rect">
            <a:avLst/>
          </a:prstGeom>
          <a:ln w="12700">
            <a:miter lim="400000"/>
          </a:ln>
        </p:spPr>
      </p:pic>
      <p:pic>
        <p:nvPicPr>
          <p:cNvPr id="2066" name="イメージ" descr="イメージ"/>
          <p:cNvPicPr>
            <a:picLocks noChangeAspect="1"/>
          </p:cNvPicPr>
          <p:nvPr/>
        </p:nvPicPr>
        <p:blipFill>
          <a:blip r:embed="rId5">
            <a:extLst/>
          </a:blip>
          <a:stretch>
            <a:fillRect/>
          </a:stretch>
        </p:blipFill>
        <p:spPr>
          <a:xfrm>
            <a:off x="7016638" y="5868592"/>
            <a:ext cx="1836425" cy="1541438"/>
          </a:xfrm>
          <a:prstGeom prst="rect">
            <a:avLst/>
          </a:prstGeom>
          <a:ln w="12700">
            <a:miter lim="400000"/>
          </a:ln>
        </p:spPr>
      </p:pic>
      <p:pic>
        <p:nvPicPr>
          <p:cNvPr id="2067" name="イメージ" descr="イメージ"/>
          <p:cNvPicPr>
            <a:picLocks noChangeAspect="1"/>
          </p:cNvPicPr>
          <p:nvPr/>
        </p:nvPicPr>
        <p:blipFill>
          <a:blip r:embed="rId6">
            <a:extLst/>
          </a:blip>
          <a:stretch>
            <a:fillRect/>
          </a:stretch>
        </p:blipFill>
        <p:spPr>
          <a:xfrm>
            <a:off x="7051323" y="7551604"/>
            <a:ext cx="1434553" cy="924198"/>
          </a:xfrm>
          <a:prstGeom prst="rect">
            <a:avLst/>
          </a:prstGeom>
          <a:ln w="12700">
            <a:miter lim="400000"/>
          </a:ln>
        </p:spPr>
      </p:pic>
      <p:sp>
        <p:nvSpPr>
          <p:cNvPr id="2068" name="仮想 Z’ 効果"/>
          <p:cNvSpPr txBox="1"/>
          <p:nvPr/>
        </p:nvSpPr>
        <p:spPr>
          <a:xfrm>
            <a:off x="7070818" y="7410029"/>
            <a:ext cx="1395563" cy="2744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357186">
              <a:defRPr b="1" i="1" sz="1200">
                <a:latin typeface="Arial"/>
                <a:ea typeface="Arial"/>
                <a:cs typeface="Arial"/>
                <a:sym typeface="Arial"/>
              </a:defRPr>
            </a:pPr>
            <a:r>
              <a:t>仮想 Z’ </a:t>
            </a:r>
            <a:r>
              <a:t>などの</a:t>
            </a:r>
            <a:r>
              <a:t>効果</a:t>
            </a:r>
          </a:p>
        </p:txBody>
      </p:sp>
      <p:sp>
        <p:nvSpPr>
          <p:cNvPr id="2069" name="右矢印 22"/>
          <p:cNvSpPr/>
          <p:nvPr/>
        </p:nvSpPr>
        <p:spPr>
          <a:xfrm>
            <a:off x="9242935" y="172746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70" name="テキスト ボックス 23"/>
          <p:cNvSpPr txBox="1"/>
          <p:nvPr/>
        </p:nvSpPr>
        <p:spPr>
          <a:xfrm>
            <a:off x="9765727" y="1777131"/>
            <a:ext cx="25527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大統一、超弦理論</a:t>
            </a:r>
          </a:p>
        </p:txBody>
      </p:sp>
      <p:sp>
        <p:nvSpPr>
          <p:cNvPr id="2071" name="右矢印 24"/>
          <p:cNvSpPr/>
          <p:nvPr/>
        </p:nvSpPr>
        <p:spPr>
          <a:xfrm>
            <a:off x="9242935" y="3611186"/>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72" name="右矢印 25"/>
          <p:cNvSpPr/>
          <p:nvPr/>
        </p:nvSpPr>
        <p:spPr>
          <a:xfrm>
            <a:off x="9241959" y="519522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73" name="右矢印 26"/>
          <p:cNvSpPr/>
          <p:nvPr/>
        </p:nvSpPr>
        <p:spPr>
          <a:xfrm>
            <a:off x="9241959" y="7636172"/>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74" name="右矢印 27"/>
          <p:cNvSpPr/>
          <p:nvPr/>
        </p:nvSpPr>
        <p:spPr>
          <a:xfrm>
            <a:off x="9241959" y="6481830"/>
            <a:ext cx="332509" cy="484633"/>
          </a:xfrm>
          <a:prstGeom prst="rightArrow">
            <a:avLst>
              <a:gd name="adj1" fmla="val 50000"/>
              <a:gd name="adj2" fmla="val 50000"/>
            </a:avLst>
          </a:prstGeom>
          <a:ln w="12700">
            <a:solidFill>
              <a:srgbClr val="0000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sp>
        <p:nvSpPr>
          <p:cNvPr id="2075" name="テキスト ボックス 28"/>
          <p:cNvSpPr txBox="1"/>
          <p:nvPr/>
        </p:nvSpPr>
        <p:spPr>
          <a:xfrm>
            <a:off x="9741760" y="3617628"/>
            <a:ext cx="1333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新しい力</a:t>
            </a:r>
          </a:p>
        </p:txBody>
      </p:sp>
      <p:sp>
        <p:nvSpPr>
          <p:cNvPr id="2076" name="テキスト ボックス 29"/>
          <p:cNvSpPr txBox="1"/>
          <p:nvPr/>
        </p:nvSpPr>
        <p:spPr>
          <a:xfrm>
            <a:off x="9690501" y="4827424"/>
            <a:ext cx="2247901" cy="863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ヒラギノ角ゴ ProN W6"/>
                <a:ea typeface="ヒラギノ角ゴ ProN W6"/>
                <a:cs typeface="ヒラギノ角ゴ ProN W6"/>
                <a:sym typeface="ヒラギノ角ゴ ProN W6"/>
              </a:defRPr>
            </a:pPr>
            <a:r>
              <a:t>新しいタイプの</a:t>
            </a:r>
          </a:p>
          <a:p>
            <a:pPr>
              <a:defRPr sz="2400">
                <a:latin typeface="ヒラギノ角ゴ ProN W6"/>
                <a:ea typeface="ヒラギノ角ゴ ProN W6"/>
                <a:cs typeface="ヒラギノ角ゴ ProN W6"/>
                <a:sym typeface="ヒラギノ角ゴ ProN W6"/>
              </a:defRPr>
            </a:pPr>
            <a:r>
              <a:t>暗黒物質模型</a:t>
            </a:r>
          </a:p>
        </p:txBody>
      </p:sp>
      <p:sp>
        <p:nvSpPr>
          <p:cNvPr id="2077" name="テキスト ボックス 30"/>
          <p:cNvSpPr txBox="1"/>
          <p:nvPr/>
        </p:nvSpPr>
        <p:spPr>
          <a:xfrm>
            <a:off x="9863861" y="5715404"/>
            <a:ext cx="2160271"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atin typeface="ヒラギノ角ゴ ProN W6"/>
                <a:ea typeface="ヒラギノ角ゴ ProN W6"/>
                <a:cs typeface="ヒラギノ角ゴ ProN W6"/>
                <a:sym typeface="ヒラギノ角ゴ ProN W6"/>
              </a:defRPr>
            </a:lvl1pPr>
          </a:lstStyle>
          <a:p>
            <a:pPr/>
            <a:r>
              <a:t>ヒッグスポータル等</a:t>
            </a:r>
          </a:p>
        </p:txBody>
      </p:sp>
      <p:sp>
        <p:nvSpPr>
          <p:cNvPr id="2078" name="テキスト ボックス 31"/>
          <p:cNvSpPr txBox="1"/>
          <p:nvPr/>
        </p:nvSpPr>
        <p:spPr>
          <a:xfrm>
            <a:off x="9756003" y="6506159"/>
            <a:ext cx="25527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超対称模型の特定</a:t>
            </a:r>
          </a:p>
        </p:txBody>
      </p:sp>
      <p:sp>
        <p:nvSpPr>
          <p:cNvPr id="2079" name="テキスト ボックス 32"/>
          <p:cNvSpPr txBox="1"/>
          <p:nvPr/>
        </p:nvSpPr>
        <p:spPr>
          <a:xfrm>
            <a:off x="9707811" y="7665557"/>
            <a:ext cx="31531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ヒラギノ角ゴ ProN W6"/>
                <a:ea typeface="ヒラギノ角ゴ ProN W6"/>
                <a:cs typeface="ヒラギノ角ゴ ProN W6"/>
                <a:sym typeface="ヒラギノ角ゴ ProN W6"/>
              </a:defRPr>
            </a:lvl1pPr>
          </a:lstStyle>
          <a:p>
            <a:pPr/>
            <a:r>
              <a:t>重力とゲージ力の統一</a:t>
            </a:r>
          </a:p>
        </p:txBody>
      </p:sp>
      <p:grpSp>
        <p:nvGrpSpPr>
          <p:cNvPr id="2082" name="正方形/長方形 33"/>
          <p:cNvGrpSpPr/>
          <p:nvPr/>
        </p:nvGrpSpPr>
        <p:grpSpPr>
          <a:xfrm>
            <a:off x="299678" y="8376946"/>
            <a:ext cx="12242355" cy="1513840"/>
            <a:chOff x="0" y="0"/>
            <a:chExt cx="12242354" cy="1513839"/>
          </a:xfrm>
        </p:grpSpPr>
        <p:sp>
          <p:nvSpPr>
            <p:cNvPr id="2081" name="正方形/長方形 33"/>
            <p:cNvSpPr/>
            <p:nvPr/>
          </p:nvSpPr>
          <p:spPr>
            <a:xfrm>
              <a:off x="215900" y="139700"/>
              <a:ext cx="11810555" cy="95504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2900">
                  <a:solidFill>
                    <a:srgbClr val="C00000"/>
                  </a:solidFill>
                  <a:latin typeface="ヒラギノ角ゴ ProN W6"/>
                  <a:ea typeface="ヒラギノ角ゴ ProN W6"/>
                  <a:cs typeface="ヒラギノ角ゴ ProN W6"/>
                  <a:sym typeface="ヒラギノ角ゴ ProN W6"/>
                </a:defRPr>
              </a:pPr>
              <a:r>
                <a:t>どの場合も、</a:t>
              </a:r>
              <a:r>
                <a:t>道が決まり、</a:t>
              </a:r>
              <a:r>
                <a:t>新物理と宇宙初期のシナリオに大きく影響</a:t>
              </a:r>
            </a:p>
            <a:p>
              <a:pPr>
                <a:defRPr sz="2200">
                  <a:solidFill>
                    <a:srgbClr val="0433FF"/>
                  </a:solidFill>
                  <a:latin typeface="ヒラギノ角ゴ ProN W6"/>
                  <a:ea typeface="ヒラギノ角ゴ ProN W6"/>
                  <a:cs typeface="ヒラギノ角ゴ ProN W6"/>
                  <a:sym typeface="ヒラギノ角ゴ ProN W6"/>
                </a:defRPr>
              </a:pPr>
              <a:r>
                <a:t>インフレーション、バリオン数生成、ニュートリノ質量生成、暗黒物質の正体 …</a:t>
              </a:r>
            </a:p>
          </p:txBody>
        </p:sp>
        <p:pic>
          <p:nvPicPr>
            <p:cNvPr id="2080" name="正方形/長方形 33" descr="正方形/長方形 33"/>
            <p:cNvPicPr>
              <a:picLocks noChangeAspect="0"/>
            </p:cNvPicPr>
            <p:nvPr/>
          </p:nvPicPr>
          <p:blipFill>
            <a:blip r:embed="rId7">
              <a:extLst/>
            </a:blip>
            <a:stretch>
              <a:fillRect/>
            </a:stretch>
          </p:blipFill>
          <p:spPr>
            <a:xfrm>
              <a:off x="0" y="0"/>
              <a:ext cx="12242355" cy="1513840"/>
            </a:xfrm>
            <a:prstGeom prst="rect">
              <a:avLst/>
            </a:prstGeom>
            <a:effectLst/>
          </p:spPr>
        </p:pic>
      </p:grpSp>
      <p:sp>
        <p:nvSpPr>
          <p:cNvPr id="2083" name="スライド番号"/>
          <p:cNvSpPr txBox="1"/>
          <p:nvPr>
            <p:ph type="sldNum" sz="quarter" idx="2"/>
          </p:nvPr>
        </p:nvSpPr>
        <p:spPr>
          <a:xfrm>
            <a:off x="12666520" y="9323396"/>
            <a:ext cx="245518" cy="374370"/>
          </a:xfrm>
          <a:prstGeom prst="rect">
            <a:avLst/>
          </a:prstGeom>
          <a:extLst>
            <a:ext uri="{C572A759-6A51-4108-AA02-DFA0A04FC94B}">
              <ma14:wrappingTextBoxFlag xmlns:ma14="http://schemas.microsoft.com/office/mac/drawingml/2011/main" val="1"/>
            </a:ext>
          </a:extLst>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pic>
        <p:nvPicPr>
          <p:cNvPr id="2084" name="イメージ" descr="イメージ"/>
          <p:cNvPicPr>
            <a:picLocks noChangeAspect="1"/>
          </p:cNvPicPr>
          <p:nvPr/>
        </p:nvPicPr>
        <p:blipFill>
          <a:blip r:embed="rId8">
            <a:extLst/>
          </a:blip>
          <a:stretch>
            <a:fillRect/>
          </a:stretch>
        </p:blipFill>
        <p:spPr>
          <a:xfrm>
            <a:off x="6977446" y="1224153"/>
            <a:ext cx="2160271" cy="1846858"/>
          </a:xfrm>
          <a:prstGeom prst="rect">
            <a:avLst/>
          </a:prstGeom>
          <a:ln w="12700">
            <a:miter lim="400000"/>
          </a:ln>
        </p:spPr>
      </p:pic>
      <p:sp>
        <p:nvSpPr>
          <p:cNvPr id="2085" name="b と τ (ダウン型物質粒子)が上にずれる"/>
          <p:cNvSpPr txBox="1"/>
          <p:nvPr/>
        </p:nvSpPr>
        <p:spPr>
          <a:xfrm>
            <a:off x="7518865" y="2347088"/>
            <a:ext cx="1506837" cy="265454"/>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b と τ が上にずれる</a:t>
            </a:r>
          </a:p>
        </p:txBody>
      </p:sp>
      <p:pic>
        <p:nvPicPr>
          <p:cNvPr id="2086" name="イメージ" descr="イメージ"/>
          <p:cNvPicPr>
            <a:picLocks noChangeAspect="1"/>
          </p:cNvPicPr>
          <p:nvPr/>
        </p:nvPicPr>
        <p:blipFill>
          <a:blip r:embed="rId9">
            <a:extLst/>
          </a:blip>
          <a:stretch>
            <a:fillRect/>
          </a:stretch>
        </p:blipFill>
        <p:spPr>
          <a:xfrm>
            <a:off x="6977446" y="3121101"/>
            <a:ext cx="2160271" cy="1820403"/>
          </a:xfrm>
          <a:prstGeom prst="rect">
            <a:avLst/>
          </a:prstGeom>
          <a:ln w="12700">
            <a:miter lim="400000"/>
          </a:ln>
        </p:spPr>
      </p:pic>
      <p:sp>
        <p:nvSpPr>
          <p:cNvPr id="2087" name="全体に下にずれる"/>
          <p:cNvSpPr txBox="1"/>
          <p:nvPr/>
        </p:nvSpPr>
        <p:spPr>
          <a:xfrm>
            <a:off x="7545733" y="3744486"/>
            <a:ext cx="1506838" cy="231775"/>
          </a:xfrm>
          <a:prstGeom prst="rect">
            <a:avLst/>
          </a:prstGeom>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algn="l" defTabSz="456406">
              <a:defRPr b="1" sz="1200">
                <a:latin typeface="+mj-lt"/>
                <a:ea typeface="+mj-ea"/>
                <a:cs typeface="+mj-cs"/>
                <a:sym typeface="Helvetica Neue"/>
              </a:defRPr>
            </a:lvl1pPr>
          </a:lstStyle>
          <a:p>
            <a:pPr/>
            <a:r>
              <a:t>全体に下にずれる</a:t>
            </a:r>
          </a:p>
        </p:txBody>
      </p:sp>
      <p:sp>
        <p:nvSpPr>
          <p:cNvPr id="2088" name="四角形"/>
          <p:cNvSpPr/>
          <p:nvPr/>
        </p:nvSpPr>
        <p:spPr>
          <a:xfrm>
            <a:off x="171065" y="1155947"/>
            <a:ext cx="12662670" cy="4565196"/>
          </a:xfrm>
          <a:prstGeom prst="rect">
            <a:avLst/>
          </a:prstGeom>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02" name="標準理論の世界を表す式"/>
          <p:cNvSpPr txBox="1"/>
          <p:nvPr>
            <p:ph type="title"/>
          </p:nvPr>
        </p:nvSpPr>
        <p:spPr>
          <a:xfrm>
            <a:off x="585216" y="97536"/>
            <a:ext cx="11834368" cy="1072897"/>
          </a:xfrm>
          <a:prstGeom prst="rect">
            <a:avLst/>
          </a:prstGeom>
          <a:effectLst>
            <a:outerShdw sx="100000" sy="100000" kx="0" ky="0" algn="b" rotWithShape="0" blurRad="152400" dist="88900" dir="2700000">
              <a:srgbClr val="000000">
                <a:alpha val="75000"/>
              </a:srgbClr>
            </a:outerShdw>
          </a:effectLst>
        </p:spPr>
        <p:txBody>
          <a:bodyPr/>
          <a:lstStyle>
            <a:lvl1pPr>
              <a:defRPr sz="4600">
                <a:solidFill>
                  <a:srgbClr val="FFFB00"/>
                </a:solidFill>
                <a:latin typeface="+mj-lt"/>
                <a:ea typeface="+mj-ea"/>
                <a:cs typeface="+mj-cs"/>
                <a:sym typeface="Helvetica Neue"/>
              </a:defRPr>
            </a:lvl1pPr>
          </a:lstStyle>
          <a:p>
            <a:pPr/>
            <a:r>
              <a:t>標準理論の世界を表す式</a:t>
            </a:r>
          </a:p>
        </p:txBody>
      </p:sp>
      <p:sp>
        <p:nvSpPr>
          <p:cNvPr id="1003" name="これまでに素粒子とその間に働く力について分かっていることの集大成…"/>
          <p:cNvSpPr txBox="1"/>
          <p:nvPr/>
        </p:nvSpPr>
        <p:spPr>
          <a:xfrm>
            <a:off x="764683" y="1115822"/>
            <a:ext cx="11476736" cy="796036"/>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p>
            <a:pPr defTabSz="455168">
              <a:defRPr sz="2200">
                <a:solidFill>
                  <a:srgbClr val="FFFFFF"/>
                </a:solidFill>
                <a:latin typeface="+mj-lt"/>
                <a:ea typeface="+mj-ea"/>
                <a:cs typeface="+mj-cs"/>
                <a:sym typeface="Helvetica Neue"/>
              </a:defRPr>
            </a:pPr>
            <a:r>
              <a:t>これまでに素粒子とその間に働く力について分かっていることの集大成</a:t>
            </a:r>
          </a:p>
          <a:p>
            <a:pPr defTabSz="455168">
              <a:defRPr sz="2200">
                <a:solidFill>
                  <a:srgbClr val="FFFFFF"/>
                </a:solidFill>
                <a:latin typeface="+mj-lt"/>
                <a:ea typeface="+mj-ea"/>
                <a:cs typeface="+mj-cs"/>
                <a:sym typeface="Helvetica Neue"/>
              </a:defRPr>
            </a:pPr>
            <a:r>
              <a:t>素粒子物理学の歴史は「世界はラグランジアンと呼ばれる数式で表せる」ことを示唆</a:t>
            </a:r>
          </a:p>
        </p:txBody>
      </p:sp>
      <p:sp>
        <p:nvSpPr>
          <p:cNvPr id="1004" name="標準理論のラグランジアンの概形"/>
          <p:cNvSpPr txBox="1"/>
          <p:nvPr/>
        </p:nvSpPr>
        <p:spPr>
          <a:xfrm>
            <a:off x="520843" y="2176272"/>
            <a:ext cx="11200384" cy="601473"/>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3000">
                <a:solidFill>
                  <a:srgbClr val="FFFB00"/>
                </a:solidFill>
                <a:latin typeface="+mj-lt"/>
                <a:ea typeface="+mj-ea"/>
                <a:cs typeface="+mj-cs"/>
                <a:sym typeface="Helvetica Neue"/>
              </a:defRPr>
            </a:lvl1pPr>
          </a:lstStyle>
          <a:p>
            <a:pPr/>
            <a:r>
              <a:t>標準理論のラグランジアンの概形</a:t>
            </a:r>
          </a:p>
        </p:txBody>
      </p:sp>
      <p:pic>
        <p:nvPicPr>
          <p:cNvPr id="1005" name="droppedImage.pdf" descr="droppedImage.pdf"/>
          <p:cNvPicPr>
            <a:picLocks noChangeAspect="1"/>
          </p:cNvPicPr>
          <p:nvPr/>
        </p:nvPicPr>
        <p:blipFill>
          <a:blip r:embed="rId2">
            <a:extLst/>
          </a:blip>
          <a:stretch>
            <a:fillRect/>
          </a:stretch>
        </p:blipFill>
        <p:spPr>
          <a:xfrm>
            <a:off x="3023616" y="5055615"/>
            <a:ext cx="4979823" cy="1024129"/>
          </a:xfrm>
          <a:prstGeom prst="rect">
            <a:avLst/>
          </a:prstGeom>
          <a:ln w="12700">
            <a:miter lim="400000"/>
          </a:ln>
          <a:effectLst>
            <a:outerShdw sx="100000" sy="100000" kx="0" ky="0" algn="b" rotWithShape="0" blurRad="152400" dist="88900" dir="2700000">
              <a:srgbClr val="000000">
                <a:alpha val="75000"/>
              </a:srgbClr>
            </a:outerShdw>
          </a:effectLst>
        </p:spPr>
      </p:pic>
      <p:sp>
        <p:nvSpPr>
          <p:cNvPr id="1006" name="物質粒子（物質場）と…"/>
          <p:cNvSpPr txBox="1"/>
          <p:nvPr/>
        </p:nvSpPr>
        <p:spPr>
          <a:xfrm>
            <a:off x="2731008" y="2909824"/>
            <a:ext cx="3722625" cy="89408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p>
            <a:pPr defTabSz="455168">
              <a:lnSpc>
                <a:spcPct val="70000"/>
              </a:lnSpc>
              <a:defRPr sz="2200">
                <a:solidFill>
                  <a:srgbClr val="FFFFFF"/>
                </a:solidFill>
                <a:latin typeface="+mj-lt"/>
                <a:ea typeface="+mj-ea"/>
                <a:cs typeface="+mj-cs"/>
                <a:sym typeface="Helvetica Neue"/>
              </a:defRPr>
            </a:pPr>
            <a:r>
              <a:t>物質粒子（物質場）と</a:t>
            </a:r>
          </a:p>
          <a:p>
            <a:pPr defTabSz="455168">
              <a:lnSpc>
                <a:spcPct val="70000"/>
              </a:lnSpc>
              <a:defRPr sz="2200">
                <a:solidFill>
                  <a:srgbClr val="FFFFFF"/>
                </a:solidFill>
                <a:latin typeface="+mj-lt"/>
                <a:ea typeface="+mj-ea"/>
                <a:cs typeface="+mj-cs"/>
                <a:sym typeface="Helvetica Neue"/>
              </a:defRPr>
            </a:pPr>
            <a:r>
              <a:rPr>
                <a:solidFill>
                  <a:srgbClr val="FFFDA3"/>
                </a:solidFill>
              </a:rPr>
              <a:t>ゲージ力</a:t>
            </a:r>
            <a:r>
              <a:t>の部分</a:t>
            </a:r>
          </a:p>
        </p:txBody>
      </p:sp>
      <p:sp>
        <p:nvSpPr>
          <p:cNvPr id="1007" name="力の粒子（ゲージ場）の部分"/>
          <p:cNvSpPr txBox="1"/>
          <p:nvPr/>
        </p:nvSpPr>
        <p:spPr>
          <a:xfrm>
            <a:off x="7006335" y="3121152"/>
            <a:ext cx="4421633" cy="471425"/>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defTabSz="455168">
              <a:lnSpc>
                <a:spcPct val="70000"/>
              </a:lnSpc>
              <a:defRPr sz="2200">
                <a:solidFill>
                  <a:srgbClr val="FFFFFF"/>
                </a:solidFill>
                <a:latin typeface="+mj-lt"/>
                <a:ea typeface="+mj-ea"/>
                <a:cs typeface="+mj-cs"/>
                <a:sym typeface="Helvetica Neue"/>
              </a:defRPr>
            </a:lvl1pPr>
          </a:lstStyle>
          <a:p>
            <a:pPr/>
            <a:r>
              <a:t>力の粒子（ゲージ場）の部分</a:t>
            </a:r>
          </a:p>
        </p:txBody>
      </p:sp>
      <p:sp>
        <p:nvSpPr>
          <p:cNvPr id="1008" name="ヒッグス場と…"/>
          <p:cNvSpPr txBox="1"/>
          <p:nvPr/>
        </p:nvSpPr>
        <p:spPr>
          <a:xfrm>
            <a:off x="8566911" y="5136895"/>
            <a:ext cx="2974849" cy="894081"/>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p>
            <a:pPr defTabSz="455168">
              <a:lnSpc>
                <a:spcPct val="70000"/>
              </a:lnSpc>
              <a:defRPr sz="2200">
                <a:solidFill>
                  <a:srgbClr val="FFFFFF"/>
                </a:solidFill>
                <a:latin typeface="+mj-lt"/>
                <a:ea typeface="+mj-ea"/>
                <a:cs typeface="+mj-cs"/>
                <a:sym typeface="Helvetica Neue"/>
              </a:defRPr>
            </a:pPr>
            <a:r>
              <a:t>ヒッグス場と</a:t>
            </a:r>
          </a:p>
          <a:p>
            <a:pPr defTabSz="455168">
              <a:lnSpc>
                <a:spcPct val="70000"/>
              </a:lnSpc>
              <a:defRPr sz="2200">
                <a:solidFill>
                  <a:srgbClr val="FFFFFF"/>
                </a:solidFill>
                <a:latin typeface="+mj-lt"/>
                <a:ea typeface="+mj-ea"/>
                <a:cs typeface="+mj-cs"/>
                <a:sym typeface="Helvetica Neue"/>
              </a:defRPr>
            </a:pPr>
            <a:r>
              <a:rPr>
                <a:solidFill>
                  <a:srgbClr val="FFFDA3"/>
                </a:solidFill>
              </a:rPr>
              <a:t>ヒッグス力</a:t>
            </a:r>
            <a:r>
              <a:t>の部分</a:t>
            </a:r>
          </a:p>
        </p:txBody>
      </p:sp>
      <p:sp>
        <p:nvSpPr>
          <p:cNvPr id="1009" name="ヒッグス場と物質場の相互作用（＝湯川力）の部分"/>
          <p:cNvSpPr txBox="1"/>
          <p:nvPr/>
        </p:nvSpPr>
        <p:spPr>
          <a:xfrm>
            <a:off x="8176768" y="6544563"/>
            <a:ext cx="4366448" cy="712217"/>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p>
            <a:pPr defTabSz="455168">
              <a:lnSpc>
                <a:spcPct val="70000"/>
              </a:lnSpc>
              <a:defRPr sz="2200">
                <a:solidFill>
                  <a:srgbClr val="FFFFFF"/>
                </a:solidFill>
                <a:latin typeface="+mj-lt"/>
                <a:ea typeface="+mj-ea"/>
                <a:cs typeface="+mj-cs"/>
                <a:sym typeface="Helvetica Neue"/>
              </a:defRPr>
            </a:pPr>
            <a:r>
              <a:t>ヒッグス場と物質場の相互作用（＝</a:t>
            </a:r>
            <a:r>
              <a:rPr>
                <a:solidFill>
                  <a:srgbClr val="FFFDA3"/>
                </a:solidFill>
              </a:rPr>
              <a:t>湯川力</a:t>
            </a:r>
            <a:r>
              <a:t>）の部分</a:t>
            </a:r>
          </a:p>
        </p:txBody>
      </p:sp>
      <p:pic>
        <p:nvPicPr>
          <p:cNvPr id="1010" name="droppedImage.pdf" descr="droppedImage.pdf"/>
          <p:cNvPicPr>
            <a:picLocks noChangeAspect="1"/>
          </p:cNvPicPr>
          <p:nvPr/>
        </p:nvPicPr>
        <p:blipFill>
          <a:blip r:embed="rId3">
            <a:extLst/>
          </a:blip>
          <a:stretch>
            <a:fillRect/>
          </a:stretch>
        </p:blipFill>
        <p:spPr>
          <a:xfrm>
            <a:off x="3039872" y="6104127"/>
            <a:ext cx="4366448" cy="959105"/>
          </a:xfrm>
          <a:prstGeom prst="rect">
            <a:avLst/>
          </a:prstGeom>
          <a:ln w="12700">
            <a:miter lim="400000"/>
          </a:ln>
          <a:effectLst>
            <a:outerShdw sx="100000" sy="100000" kx="0" ky="0" algn="b" rotWithShape="0" blurRad="152400" dist="88900" dir="2700000">
              <a:srgbClr val="000000">
                <a:alpha val="75000"/>
              </a:srgbClr>
            </a:outerShdw>
          </a:effectLst>
        </p:spPr>
      </p:pic>
      <p:sp>
        <p:nvSpPr>
          <p:cNvPr id="1011" name="中学の理科や高校の物理で習ういろいろな公式や現象の全てがこれから導かれる"/>
          <p:cNvSpPr txBox="1"/>
          <p:nvPr/>
        </p:nvSpPr>
        <p:spPr>
          <a:xfrm>
            <a:off x="764032" y="7559040"/>
            <a:ext cx="11476737" cy="471425"/>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2200">
                <a:solidFill>
                  <a:srgbClr val="FFFFFF"/>
                </a:solidFill>
                <a:latin typeface="+mj-lt"/>
                <a:ea typeface="+mj-ea"/>
                <a:cs typeface="+mj-cs"/>
                <a:sym typeface="Helvetica Neue"/>
              </a:defRPr>
            </a:lvl1pPr>
          </a:lstStyle>
          <a:p>
            <a:pPr/>
            <a:r>
              <a:t>中学の理科や高校の物理で習ういろいろな公式や現象の全てがこれから導かれる</a:t>
            </a:r>
          </a:p>
        </p:txBody>
      </p:sp>
      <p:sp>
        <p:nvSpPr>
          <p:cNvPr id="1012" name="これは、すばらしい進歩だが、まだ足りない → もっと単純にもっと美しく"/>
          <p:cNvSpPr txBox="1"/>
          <p:nvPr/>
        </p:nvSpPr>
        <p:spPr>
          <a:xfrm>
            <a:off x="764032" y="8111743"/>
            <a:ext cx="11476737" cy="471425"/>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2200">
                <a:solidFill>
                  <a:srgbClr val="FFFDA3"/>
                </a:solidFill>
                <a:latin typeface="+mj-lt"/>
                <a:ea typeface="+mj-ea"/>
                <a:cs typeface="+mj-cs"/>
                <a:sym typeface="Helvetica Neue"/>
              </a:defRPr>
            </a:lvl1pPr>
          </a:lstStyle>
          <a:p>
            <a:pPr/>
            <a:r>
              <a:t>これは、すばらしい進歩だが、まだ足りない　→　もっと単純にもっと美しく</a:t>
            </a:r>
          </a:p>
        </p:txBody>
      </p:sp>
      <p:sp>
        <p:nvSpPr>
          <p:cNvPr id="1013" name="線"/>
          <p:cNvSpPr/>
          <p:nvPr/>
        </p:nvSpPr>
        <p:spPr>
          <a:xfrm>
            <a:off x="5023103" y="3803903"/>
            <a:ext cx="292609" cy="438913"/>
          </a:xfrm>
          <a:prstGeom prst="line">
            <a:avLst/>
          </a:prstGeom>
          <a:ln w="25400">
            <a:solidFill>
              <a:srgbClr val="FFFFFF"/>
            </a:solidFill>
            <a:custDash>
              <a:ds d="200000" sp="200000"/>
            </a:custDash>
            <a:miter lim="400000"/>
          </a:ln>
        </p:spPr>
        <p:txBody>
          <a:bodyPr lIns="65023" tIns="65023" rIns="65023" bIns="65023" anchor="ctr"/>
          <a:lstStyle/>
          <a:p>
            <a:pPr algn="l" defTabSz="585216">
              <a:defRPr sz="1400">
                <a:latin typeface="ヒラギノ角ゴ ProN W3"/>
                <a:ea typeface="ヒラギノ角ゴ ProN W3"/>
                <a:cs typeface="ヒラギノ角ゴ ProN W3"/>
                <a:sym typeface="ヒラギノ角ゴ ProN W3"/>
              </a:defRPr>
            </a:pPr>
          </a:p>
        </p:txBody>
      </p:sp>
      <p:sp>
        <p:nvSpPr>
          <p:cNvPr id="1014" name="線"/>
          <p:cNvSpPr/>
          <p:nvPr/>
        </p:nvSpPr>
        <p:spPr>
          <a:xfrm>
            <a:off x="8062976" y="3803903"/>
            <a:ext cx="292609" cy="438913"/>
          </a:xfrm>
          <a:prstGeom prst="line">
            <a:avLst/>
          </a:prstGeom>
          <a:ln w="25400">
            <a:solidFill>
              <a:srgbClr val="FFFFFF"/>
            </a:solidFill>
            <a:custDash>
              <a:ds d="200000" sp="200000"/>
            </a:custDash>
            <a:miter lim="400000"/>
          </a:ln>
        </p:spPr>
        <p:txBody>
          <a:bodyPr lIns="65023" tIns="65023" rIns="65023" bIns="65023" anchor="ctr"/>
          <a:lstStyle/>
          <a:p>
            <a:pPr algn="l" defTabSz="585216">
              <a:defRPr sz="1400">
                <a:latin typeface="ヒラギノ角ゴ ProN W3"/>
                <a:ea typeface="ヒラギノ角ゴ ProN W3"/>
                <a:cs typeface="ヒラギノ角ゴ ProN W3"/>
                <a:sym typeface="ヒラギノ角ゴ ProN W3"/>
              </a:defRPr>
            </a:pPr>
          </a:p>
        </p:txBody>
      </p:sp>
      <p:sp>
        <p:nvSpPr>
          <p:cNvPr id="1015" name="線"/>
          <p:cNvSpPr/>
          <p:nvPr/>
        </p:nvSpPr>
        <p:spPr>
          <a:xfrm flipV="1">
            <a:off x="8128000" y="5592060"/>
            <a:ext cx="540375" cy="4"/>
          </a:xfrm>
          <a:prstGeom prst="line">
            <a:avLst/>
          </a:prstGeom>
          <a:ln w="25400">
            <a:solidFill>
              <a:srgbClr val="FFFFFF"/>
            </a:solidFill>
            <a:custDash>
              <a:ds d="200000" sp="200000"/>
            </a:custDash>
            <a:miter lim="400000"/>
          </a:ln>
        </p:spPr>
        <p:txBody>
          <a:bodyPr lIns="65023" tIns="65023" rIns="65023" bIns="65023" anchor="ctr"/>
          <a:lstStyle/>
          <a:p>
            <a:pPr algn="l" defTabSz="585216">
              <a:defRPr sz="1400">
                <a:latin typeface="ヒラギノ角ゴ ProN W3"/>
                <a:ea typeface="ヒラギノ角ゴ ProN W3"/>
                <a:cs typeface="ヒラギノ角ゴ ProN W3"/>
                <a:sym typeface="ヒラギノ角ゴ ProN W3"/>
              </a:defRPr>
            </a:pPr>
          </a:p>
        </p:txBody>
      </p:sp>
      <p:sp>
        <p:nvSpPr>
          <p:cNvPr id="1016" name="線"/>
          <p:cNvSpPr/>
          <p:nvPr/>
        </p:nvSpPr>
        <p:spPr>
          <a:xfrm flipV="1">
            <a:off x="7591552" y="6713728"/>
            <a:ext cx="540375" cy="3"/>
          </a:xfrm>
          <a:prstGeom prst="line">
            <a:avLst/>
          </a:prstGeom>
          <a:ln w="25400">
            <a:solidFill>
              <a:srgbClr val="FFFFFF"/>
            </a:solidFill>
            <a:custDash>
              <a:ds d="200000" sp="200000"/>
            </a:custDash>
            <a:miter lim="400000"/>
          </a:ln>
        </p:spPr>
        <p:txBody>
          <a:bodyPr lIns="65023" tIns="65023" rIns="65023" bIns="65023" anchor="ctr"/>
          <a:lstStyle/>
          <a:p>
            <a:pPr algn="l" defTabSz="585216">
              <a:defRPr sz="1400">
                <a:latin typeface="ヒラギノ角ゴ ProN W3"/>
                <a:ea typeface="ヒラギノ角ゴ ProN W3"/>
                <a:cs typeface="ヒラギノ角ゴ ProN W3"/>
                <a:sym typeface="ヒラギノ角ゴ ProN W3"/>
              </a:defRPr>
            </a:pPr>
          </a:p>
        </p:txBody>
      </p:sp>
      <p:sp>
        <p:nvSpPr>
          <p:cNvPr id="1017" name="注）重力は標準理論に含まれない！ ＝ 不完全"/>
          <p:cNvSpPr txBox="1"/>
          <p:nvPr/>
        </p:nvSpPr>
        <p:spPr>
          <a:xfrm>
            <a:off x="5785035" y="8889660"/>
            <a:ext cx="6475164" cy="432614"/>
          </a:xfrm>
          <a:prstGeom prst="rect">
            <a:avLst/>
          </a:prstGeom>
          <a:ln w="12700">
            <a:miter lim="400000"/>
          </a:ln>
          <a:effectLst>
            <a:outerShdw sx="100000" sy="100000" kx="0" ky="0" algn="b" rotWithShape="0" blurRad="152400" dist="88900" dir="2700000">
              <a:srgbClr val="000000">
                <a:alpha val="75000"/>
              </a:srgbClr>
            </a:outerShdw>
          </a:effectLst>
          <a:extLst>
            <a:ext uri="{C572A759-6A51-4108-AA02-DFA0A04FC94B}">
              <ma14:wrappingTextBoxFlag xmlns:ma14="http://schemas.microsoft.com/office/mac/drawingml/2011/main" val="1"/>
            </a:ext>
          </a:extLst>
        </p:spPr>
        <p:txBody>
          <a:bodyPr lIns="48767" tIns="48767" rIns="48767" bIns="48767" anchor="ctr">
            <a:spAutoFit/>
          </a:bodyPr>
          <a:lstStyle>
            <a:lvl1pPr algn="l" defTabSz="455168">
              <a:lnSpc>
                <a:spcPct val="70000"/>
              </a:lnSpc>
              <a:defRPr sz="2200">
                <a:solidFill>
                  <a:srgbClr val="FFFFFF"/>
                </a:solidFill>
                <a:latin typeface="+mj-lt"/>
                <a:ea typeface="+mj-ea"/>
                <a:cs typeface="+mj-cs"/>
                <a:sym typeface="Helvetica Neue"/>
              </a:defRPr>
            </a:lvl1pPr>
          </a:lstStyle>
          <a:p>
            <a:pPr/>
            <a:r>
              <a:t>注）重力は標準理論に含まれない！ ＝ 不完全</a:t>
            </a:r>
          </a:p>
        </p:txBody>
      </p:sp>
      <p:pic>
        <p:nvPicPr>
          <p:cNvPr id="1018" name="droppedImage.pdf" descr="droppedImage.pdf"/>
          <p:cNvPicPr>
            <a:picLocks noChangeAspect="1"/>
          </p:cNvPicPr>
          <p:nvPr/>
        </p:nvPicPr>
        <p:blipFill>
          <a:blip r:embed="rId4">
            <a:extLst/>
          </a:blip>
          <a:stretch>
            <a:fillRect/>
          </a:stretch>
        </p:blipFill>
        <p:spPr>
          <a:xfrm>
            <a:off x="2519680" y="3938204"/>
            <a:ext cx="7201408" cy="1389512"/>
          </a:xfrm>
          <a:prstGeom prst="rect">
            <a:avLst/>
          </a:prstGeom>
          <a:ln w="12700">
            <a:miter lim="400000"/>
          </a:ln>
          <a:effectLst>
            <a:outerShdw sx="100000" sy="100000" kx="0" ky="0" algn="b" rotWithShape="0" blurRad="152400" dist="88900" dir="2700000">
              <a:srgbClr val="000000">
                <a:alpha val="75000"/>
              </a:srgbClr>
            </a:outerShdw>
          </a:effectLst>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2" name="標準理論からのずれが…"/>
          <p:cNvSpPr txBox="1"/>
          <p:nvPr>
            <p:ph type="title"/>
          </p:nvPr>
        </p:nvSpPr>
        <p:spPr>
          <a:prstGeom prst="rect">
            <a:avLst/>
          </a:prstGeom>
        </p:spPr>
        <p:txBody>
          <a:bodyPr>
            <a:noAutofit/>
          </a:bodyPr>
          <a:lstStyle/>
          <a:p>
            <a:pPr>
              <a:defRPr sz="6000"/>
            </a:pPr>
            <a:r>
              <a:t>250 GeV ILCでできることは</a:t>
            </a:r>
          </a:p>
          <a:p>
            <a:pPr>
              <a:defRPr sz="6000"/>
            </a:pPr>
            <a:r>
              <a:t>非常にたくさんある！</a:t>
            </a:r>
          </a:p>
        </p:txBody>
      </p:sp>
      <p:sp>
        <p:nvSpPr>
          <p:cNvPr id="2093" name="スライド番号"/>
          <p:cNvSpPr txBox="1"/>
          <p:nvPr>
            <p:ph type="sldNum" sz="quarter" idx="4294967295"/>
          </p:nvPr>
        </p:nvSpPr>
        <p:spPr>
          <a:xfrm>
            <a:off x="12499543" y="9258300"/>
            <a:ext cx="312014" cy="299822"/>
          </a:xfrm>
          <a:prstGeom prst="rect">
            <a:avLst/>
          </a:prstGeom>
          <a:extLst>
            <a:ext uri="{C572A759-6A51-4108-AA02-DFA0A04FC94B}">
              <ma14:wrappingTextBoxFlag xmlns:ma14="http://schemas.microsoft.com/office/mac/drawingml/2011/main" val="1"/>
            </a:ext>
          </a:extLst>
        </p:spPr>
        <p:txBody>
          <a:bodyPr/>
          <a:lstStyle>
            <a:lvl1pPr defTabSz="830861">
              <a:defRPr sz="14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7" name="image9.png" descr="image9.png"/>
          <p:cNvPicPr>
            <a:picLocks noChangeAspect="1"/>
          </p:cNvPicPr>
          <p:nvPr/>
        </p:nvPicPr>
        <p:blipFill>
          <a:blip r:embed="rId3">
            <a:extLst/>
          </a:blip>
          <a:stretch>
            <a:fillRect/>
          </a:stretch>
        </p:blipFill>
        <p:spPr>
          <a:xfrm>
            <a:off x="3183104" y="408446"/>
            <a:ext cx="3617474" cy="2987091"/>
          </a:xfrm>
          <a:prstGeom prst="rect">
            <a:avLst/>
          </a:prstGeom>
          <a:ln w="12700">
            <a:miter lim="400000"/>
          </a:ln>
        </p:spPr>
      </p:pic>
      <p:sp>
        <p:nvSpPr>
          <p:cNvPr id="2098" name="ヒッグス精密測定…"/>
          <p:cNvSpPr txBox="1"/>
          <p:nvPr/>
        </p:nvSpPr>
        <p:spPr>
          <a:xfrm>
            <a:off x="146286" y="678000"/>
            <a:ext cx="2959499" cy="8914601"/>
          </a:xfrm>
          <a:prstGeom prst="rect">
            <a:avLst/>
          </a:prstGeom>
          <a:ln w="25400">
            <a:solidFill>
              <a:srgbClr val="FF0000"/>
            </a:solidFill>
          </a:ln>
          <a:extLst>
            <a:ext uri="{C572A759-6A51-4108-AA02-DFA0A04FC94B}">
              <ma14:wrappingTextBoxFlag xmlns:ma14="http://schemas.microsoft.com/office/mac/drawingml/2011/main" val="1"/>
            </a:ext>
          </a:extLst>
        </p:spPr>
        <p:txBody>
          <a:bodyPr lIns="56225" tIns="56225" rIns="56225" bIns="56225">
            <a:spAutoFit/>
          </a:bodyPr>
          <a:lstStyle/>
          <a:p>
            <a:pPr algn="l" defTabSz="1180267">
              <a:defRPr b="1" spc="-1" sz="1400">
                <a:solidFill>
                  <a:srgbClr val="FF0000"/>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ヒッグス精密測定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ヒッグス粒子は特別</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部分生成断面積:</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q q )</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光子の角分布: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CP効果</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ν ν</a:t>
            </a:r>
            <a:r>
              <a:rPr baseline="32818"/>
              <a:t> </a:t>
            </a:r>
            <a:r>
              <a:t>)</a:t>
            </a:r>
          </a:p>
          <a:p>
            <a:pPr algn="l" defTabSz="1180267">
              <a:defRPr spc="-1" sz="1100">
                <a:uFill>
                  <a:solidFill>
                    <a:srgbClr val="FFFFFF"/>
                  </a:solidFill>
                </a:uFill>
                <a:latin typeface="Arial"/>
                <a:ea typeface="Arial"/>
                <a:cs typeface="Arial"/>
                <a:sym typeface="Arial"/>
              </a:defRPr>
            </a:pPr>
            <a:r>
              <a:t>H → (W → q q) (W → q q)</a:t>
            </a:r>
          </a:p>
          <a:p>
            <a:pPr algn="l" defTabSz="1180267">
              <a:defRPr spc="-1" sz="1100">
                <a:uFill>
                  <a:solidFill>
                    <a:srgbClr val="FFFFFF"/>
                  </a:solidFill>
                </a:uFill>
                <a:latin typeface="Arial"/>
                <a:ea typeface="Arial"/>
                <a:cs typeface="Arial"/>
                <a:sym typeface="Arial"/>
              </a:defRPr>
            </a:pPr>
            <a:r>
              <a:t>H → (W → q q) (W → l ν )</a:t>
            </a:r>
          </a:p>
          <a:p>
            <a:pPr algn="l" defTabSz="1180267">
              <a:defRPr spc="-1" sz="1100">
                <a:uFill>
                  <a:solidFill>
                    <a:srgbClr val="FFFFFF"/>
                  </a:solidFill>
                </a:uFill>
                <a:latin typeface="Arial"/>
                <a:ea typeface="Arial"/>
                <a:cs typeface="Arial"/>
                <a:sym typeface="Arial"/>
              </a:defRPr>
            </a:pPr>
            <a:r>
              <a:t>H → (Z → q q) (Z → q q )</a:t>
            </a:r>
          </a:p>
          <a:p>
            <a:pPr algn="l" defTabSz="1180267">
              <a:defRPr spc="-1" sz="1100">
                <a:uFill>
                  <a:solidFill>
                    <a:srgbClr val="FFFFFF"/>
                  </a:solidFill>
                </a:uFill>
                <a:latin typeface="Arial"/>
                <a:ea typeface="Arial"/>
                <a:cs typeface="Arial"/>
                <a:sym typeface="Arial"/>
              </a:defRPr>
            </a:pPr>
            <a:r>
              <a:t>H → (Z → q q) (Z → l l )</a:t>
            </a:r>
          </a:p>
          <a:p>
            <a:pPr algn="l" defTabSz="1180267">
              <a:defRPr spc="-1" sz="1100">
                <a:uFill>
                  <a:solidFill>
                    <a:srgbClr val="FFFFFF"/>
                  </a:solidFill>
                </a:uFill>
                <a:latin typeface="Arial"/>
                <a:ea typeface="Arial"/>
                <a:cs typeface="Arial"/>
                <a:sym typeface="Arial"/>
              </a:defRPr>
            </a:pPr>
            <a:r>
              <a:t>H → (Z → l l) (Z → l l )</a:t>
            </a:r>
          </a:p>
        </p:txBody>
      </p:sp>
      <p:sp>
        <p:nvSpPr>
          <p:cNvPr id="2099" name="電弱相互作用精密検証…"/>
          <p:cNvSpPr txBox="1"/>
          <p:nvPr/>
        </p:nvSpPr>
        <p:spPr>
          <a:xfrm>
            <a:off x="3309959" y="3423920"/>
            <a:ext cx="3363764" cy="6171689"/>
          </a:xfrm>
          <a:prstGeom prst="rect">
            <a:avLst/>
          </a:prstGeom>
          <a:ln w="25400">
            <a:solidFill>
              <a:srgbClr val="0070C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lnSpc>
                <a:spcPct val="90000"/>
              </a:lnSpc>
              <a:defRPr b="1" spc="-1" sz="1400">
                <a:solidFill>
                  <a:srgbClr val="0070C0"/>
                </a:solidFill>
                <a:uFill>
                  <a:solidFill>
                    <a:srgbClr val="FFFFFF"/>
                  </a:solidFill>
                </a:uFill>
                <a:latin typeface="+mj-lt"/>
                <a:ea typeface="+mj-ea"/>
                <a:cs typeface="+mj-cs"/>
                <a:sym typeface="Helvetica Neue"/>
              </a:defRPr>
            </a:pPr>
            <a:r>
              <a:t>電弱相互作用精密検証</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ILC</a:t>
            </a:r>
            <a:r>
              <a:rPr>
                <a:latin typeface="DejaVu Sans"/>
                <a:ea typeface="DejaVu Sans"/>
                <a:cs typeface="DejaVu Sans"/>
                <a:sym typeface="DejaVu Sans"/>
              </a:rPr>
              <a:t>で確実にできる測定</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LEPの3桁上の統計量</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ヒッグス精密測定と密接に関係</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rPr>
                <a:latin typeface="DejaVu Sans"/>
                <a:ea typeface="DejaVu Sans"/>
                <a:cs typeface="DejaVu Sans"/>
                <a:sym typeface="DejaVu Sans"/>
              </a:rPr>
              <a:t>偏極が非常に重要</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q q)</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l ν ) (W → l ν )</a:t>
            </a:r>
            <a:endParaRPr spc="0"/>
          </a:p>
          <a:p>
            <a:pPr algn="l" defTabSz="1180267">
              <a:lnSpc>
                <a:spcPct val="90000"/>
              </a:lnSpc>
              <a:defRPr spc="-1" sz="1100">
                <a:uFill>
                  <a:solidFill>
                    <a:srgbClr val="FFFFFF"/>
                  </a:solidFill>
                </a:uFill>
                <a:latin typeface="+mj-lt"/>
                <a:ea typeface="+mj-ea"/>
                <a:cs typeface="+mj-cs"/>
                <a:sym typeface="Helvetica Neue"/>
              </a:defRPr>
            </a:pPr>
            <a:r>
              <a:t>Wボソンの崩壊分岐比、質量、幅:</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光子の角分布: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γ </a:t>
            </a:r>
            <a:endParaRPr spc="0"/>
          </a:p>
          <a:p>
            <a:pPr algn="l" defTabSz="1180267">
              <a:lnSpc>
                <a:spcPct val="90000"/>
              </a:lnSpc>
              <a:defRPr spc="-1" sz="1100">
                <a:uFill>
                  <a:solidFill>
                    <a:srgbClr val="FFFFFF"/>
                  </a:solidFill>
                </a:uFill>
                <a:latin typeface="+mj-lt"/>
                <a:ea typeface="+mj-ea"/>
                <a:cs typeface="+mj-cs"/>
                <a:sym typeface="Helvetica Neue"/>
              </a:defRPr>
            </a:pPr>
            <a:r>
              <a:t>角分布: e</a:t>
            </a:r>
            <a:r>
              <a:rPr baseline="32818"/>
              <a:t>+</a:t>
            </a:r>
            <a:r>
              <a:t>e</a:t>
            </a:r>
            <a:r>
              <a:rPr baseline="32818"/>
              <a:t>-</a:t>
            </a:r>
            <a:r>
              <a:t> → γ γ</a:t>
            </a:r>
          </a:p>
        </p:txBody>
      </p:sp>
      <p:sp>
        <p:nvSpPr>
          <p:cNvPr id="2100" name="量子色力学・核物理…"/>
          <p:cNvSpPr txBox="1"/>
          <p:nvPr/>
        </p:nvSpPr>
        <p:spPr>
          <a:xfrm>
            <a:off x="9689600" y="5208370"/>
            <a:ext cx="3066373" cy="4419175"/>
          </a:xfrm>
          <a:prstGeom prst="rect">
            <a:avLst/>
          </a:prstGeom>
          <a:ln w="25400">
            <a:solidFill>
              <a:srgbClr val="8B4935"/>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C00000"/>
                </a:solidFill>
                <a:uFill>
                  <a:solidFill>
                    <a:srgbClr val="FFFFFF"/>
                  </a:solidFill>
                </a:uFill>
                <a:latin typeface="Arial"/>
                <a:ea typeface="Arial"/>
                <a:cs typeface="Arial"/>
                <a:sym typeface="Arial"/>
              </a:defRPr>
            </a:pPr>
            <a:r>
              <a:t>量子色力学・核物理</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背景事象の詳細な理解</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新粒子発見に重要</a:t>
            </a:r>
            <a:endParaRPr spc="0"/>
          </a:p>
          <a:p>
            <a:pPr algn="l" defTabSz="1180267">
              <a:defRPr spc="-1" sz="1100">
                <a:uFill>
                  <a:solidFill>
                    <a:srgbClr val="FFFFFF"/>
                  </a:solidFill>
                </a:uFill>
                <a:latin typeface="Arial"/>
                <a:ea typeface="Arial"/>
                <a:cs typeface="Arial"/>
                <a:sym typeface="Arial"/>
              </a:defRPr>
            </a:pPr>
            <a:r>
              <a:t>α</a:t>
            </a:r>
            <a:r>
              <a:rPr baseline="-28090"/>
              <a:t>S</a:t>
            </a:r>
            <a:r>
              <a:t> (q</a:t>
            </a:r>
            <a:r>
              <a:rPr baseline="32818"/>
              <a:t>2</a:t>
            </a:r>
            <a:r>
              <a:t>) 測定</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b b g, b b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c c, c c g, c c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q q g, q q g g</a:t>
            </a:r>
          </a:p>
          <a:p>
            <a:pPr algn="l" defTabSz="1180267">
              <a:defRPr spc="-1" sz="1100">
                <a:uFill>
                  <a:solidFill>
                    <a:srgbClr val="FFFFFF"/>
                  </a:solidFill>
                </a:uFill>
                <a:latin typeface="Arial"/>
                <a:ea typeface="Arial"/>
                <a:cs typeface="Arial"/>
                <a:sym typeface="Arial"/>
              </a:defRPr>
            </a:pPr>
            <a:endParaRPr spc="0"/>
          </a:p>
          <a:p>
            <a:pPr algn="l" defTabSz="1180267">
              <a:defRPr spc="-1" sz="1100">
                <a:uFill>
                  <a:solidFill>
                    <a:srgbClr val="FFFFFF"/>
                  </a:solidFill>
                </a:uFill>
                <a:latin typeface="Arial"/>
                <a:ea typeface="Arial"/>
                <a:cs typeface="Arial"/>
                <a:sym typeface="Arial"/>
              </a:defRPr>
            </a:pPr>
            <a:r>
              <a:t>フラグメンテーション関数測定</a:t>
            </a:r>
            <a:endParaRPr spc="0"/>
          </a:p>
          <a:p>
            <a:pPr algn="l" defTabSz="1180267">
              <a:defRPr spc="-1" sz="1100">
                <a:uFill>
                  <a:solidFill>
                    <a:srgbClr val="FFFFFF"/>
                  </a:solidFill>
                </a:uFill>
                <a:latin typeface="Arial"/>
                <a:ea typeface="Arial"/>
                <a:cs typeface="Arial"/>
                <a:sym typeface="Arial"/>
              </a:defRPr>
            </a:pPr>
            <a:r>
              <a:t>b, c, s, q, gluon</a:t>
            </a:r>
            <a:endParaRPr spc="0"/>
          </a:p>
          <a:p>
            <a:pPr algn="l" defTabSz="1180267">
              <a:defRPr spc="-1" sz="1100">
                <a:uFill>
                  <a:solidFill>
                    <a:srgbClr val="FFFFFF"/>
                  </a:solidFill>
                </a:uFill>
                <a:latin typeface="Arial"/>
                <a:ea typeface="Arial"/>
                <a:cs typeface="Arial"/>
                <a:sym typeface="Arial"/>
              </a:defRPr>
            </a:pPr>
            <a:r>
              <a:t>ハドロン内およびハドロン系での粒子相関</a:t>
            </a:r>
            <a:endParaRPr spc="0"/>
          </a:p>
          <a:p>
            <a:pPr algn="l" defTabSz="1180267">
              <a:defRPr spc="-1" sz="1100">
                <a:uFill>
                  <a:solidFill>
                    <a:srgbClr val="FFFFFF"/>
                  </a:solidFill>
                </a:uFill>
                <a:latin typeface="Arial"/>
                <a:ea typeface="Arial"/>
                <a:cs typeface="Arial"/>
                <a:sym typeface="Arial"/>
              </a:defRPr>
            </a:pPr>
            <a:r>
              <a:t>b,c,s,u,dバリオン、メソンの生成と崩壊</a:t>
            </a:r>
            <a:endParaRPr spc="0"/>
          </a:p>
          <a:p>
            <a:pPr algn="l" defTabSz="1180267">
              <a:defRPr spc="-1" sz="1100">
                <a:uFill>
                  <a:solidFill>
                    <a:srgbClr val="FFFFFF"/>
                  </a:solidFill>
                </a:uFill>
                <a:latin typeface="Arial"/>
                <a:ea typeface="Arial"/>
                <a:cs typeface="Arial"/>
                <a:sym typeface="Arial"/>
              </a:defRPr>
            </a:pPr>
            <a:r>
              <a:t>エキゾッチクハドロン探索: </a:t>
            </a:r>
            <a:endParaRPr spc="0"/>
          </a:p>
          <a:p>
            <a:pPr algn="l" defTabSz="1180267">
              <a:defRPr spc="-1" sz="1100">
                <a:uFill>
                  <a:solidFill>
                    <a:srgbClr val="FFFFFF"/>
                  </a:solidFill>
                </a:uFill>
                <a:latin typeface="Arial"/>
                <a:ea typeface="Arial"/>
                <a:cs typeface="Arial"/>
                <a:sym typeface="Arial"/>
              </a:defRPr>
            </a:pPr>
            <a:r>
              <a:rPr spc="0"/>
              <a:t>　</a:t>
            </a:r>
            <a:r>
              <a:t>テトラクォーク、ペンタクォーク、</a:t>
            </a:r>
            <a:br/>
            <a:r>
              <a:t>　グルーボール、等</a:t>
            </a:r>
            <a:endParaRPr spc="0"/>
          </a:p>
          <a:p>
            <a:pPr algn="l" defTabSz="1180267">
              <a:defRPr spc="-1" sz="1100">
                <a:uFill>
                  <a:solidFill>
                    <a:srgbClr val="FFFFFF"/>
                  </a:solidFill>
                </a:uFill>
                <a:latin typeface="Arial"/>
                <a:ea typeface="Arial"/>
                <a:cs typeface="Arial"/>
                <a:sym typeface="Arial"/>
              </a:defRPr>
            </a:pPr>
            <a:r>
              <a:t>2光子衝突におけるジェット生成</a:t>
            </a:r>
            <a:endParaRPr spc="0"/>
          </a:p>
          <a:p>
            <a:pPr algn="l" defTabSz="1180267">
              <a:defRPr spc="-1" sz="1100">
                <a:uFill>
                  <a:solidFill>
                    <a:srgbClr val="FFFFFF"/>
                  </a:solidFill>
                </a:uFill>
                <a:latin typeface="Arial"/>
                <a:ea typeface="Arial"/>
                <a:cs typeface="Arial"/>
                <a:sym typeface="Arial"/>
              </a:defRPr>
            </a:pPr>
            <a:r>
              <a:t>2光子衝突におけるb,c,s,u,dバリオン、メソンの生成と崩壊</a:t>
            </a:r>
            <a:endParaRPr spc="0"/>
          </a:p>
          <a:p>
            <a:pPr algn="l" defTabSz="1180267">
              <a:defRPr spc="-1" sz="1100">
                <a:uFill>
                  <a:solidFill>
                    <a:srgbClr val="FFFFFF"/>
                  </a:solidFill>
                </a:uFill>
                <a:latin typeface="Arial"/>
                <a:ea typeface="Arial"/>
                <a:cs typeface="Arial"/>
                <a:sym typeface="Arial"/>
              </a:defRPr>
            </a:pPr>
            <a:r>
              <a:t>2光子衝突におけるレプトン生成</a:t>
            </a:r>
          </a:p>
        </p:txBody>
      </p:sp>
      <p:sp>
        <p:nvSpPr>
          <p:cNvPr id="2101" name="新粒子探索…"/>
          <p:cNvSpPr txBox="1"/>
          <p:nvPr/>
        </p:nvSpPr>
        <p:spPr>
          <a:xfrm>
            <a:off x="6895331" y="234436"/>
            <a:ext cx="2566312" cy="5417078"/>
          </a:xfrm>
          <a:prstGeom prst="rect">
            <a:avLst/>
          </a:prstGeom>
          <a:ln w="25400">
            <a:solidFill>
              <a:srgbClr val="7030A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7030A0"/>
                </a:solidFill>
                <a:uFill>
                  <a:solidFill>
                    <a:srgbClr val="FFFFFF"/>
                  </a:solidFill>
                </a:uFill>
                <a:latin typeface="Arial"/>
                <a:ea typeface="Arial"/>
                <a:cs typeface="Arial"/>
                <a:sym typeface="Arial"/>
              </a:defRPr>
            </a:pPr>
            <a:r>
              <a:rPr>
                <a:latin typeface="DejaVu Sans"/>
                <a:ea typeface="DejaVu Sans"/>
                <a:cs typeface="DejaVu Sans"/>
                <a:sym typeface="DejaVu Sans"/>
              </a:rPr>
              <a:t>新粒子探索</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新物理の直接的証拠の発見可能性</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新たなヒッグス粒子探索</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e</a:t>
            </a:r>
            <a:r>
              <a:rPr baseline="32818"/>
              <a:t>+</a:t>
            </a:r>
            <a:r>
              <a:t>e</a:t>
            </a:r>
            <a:r>
              <a:rPr baseline="32818"/>
              <a:t>-</a:t>
            </a:r>
            <a:r>
              <a:t>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μ</a:t>
            </a:r>
            <a:r>
              <a:rPr baseline="32818"/>
              <a:t>+</a:t>
            </a:r>
            <a:r>
              <a:t>μ</a:t>
            </a:r>
            <a:r>
              <a:rPr baseline="32818"/>
              <a:t>- </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q q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A H</a:t>
            </a:r>
            <a:endParaRPr spc="0"/>
          </a:p>
          <a:p>
            <a:pPr algn="l" defTabSz="1180267">
              <a:defRPr spc="-1" sz="1100">
                <a:uFill>
                  <a:solidFill>
                    <a:srgbClr val="FFFFFF"/>
                  </a:solidFill>
                </a:uFill>
                <a:latin typeface="Arial"/>
                <a:ea typeface="Arial"/>
                <a:cs typeface="Arial"/>
                <a:sym typeface="Arial"/>
              </a:defRPr>
            </a:pPr>
            <a:r>
              <a:t>1荷電ヒッグス粒子探索: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a:t>
            </a:r>
            <a:r>
              <a:rPr baseline="32818"/>
              <a:t>- </a:t>
            </a:r>
            <a:r>
              <a:t> H</a:t>
            </a:r>
            <a:r>
              <a:rPr baseline="32818"/>
              <a:t>+, </a:t>
            </a:r>
            <a:r>
              <a:t>H → </a:t>
            </a:r>
            <a:r>
              <a:rPr baseline="32818"/>
              <a:t> </a:t>
            </a:r>
            <a:r>
              <a:t>τ</a:t>
            </a:r>
            <a:r>
              <a:rPr baseline="32818"/>
              <a:t>+</a:t>
            </a:r>
            <a:r>
              <a:t> ν, c s , c b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W</a:t>
            </a:r>
            <a:r>
              <a:rPr baseline="32818"/>
              <a:t>- </a:t>
            </a:r>
            <a:r>
              <a:t>H</a:t>
            </a:r>
            <a:r>
              <a:rPr baseline="32818"/>
              <a:t>+</a:t>
            </a:r>
            <a:endParaRPr spc="0"/>
          </a:p>
          <a:p>
            <a:pPr algn="l" defTabSz="1180267">
              <a:defRPr spc="-1" sz="1100">
                <a:uFill>
                  <a:solidFill>
                    <a:srgbClr val="FFFFFF"/>
                  </a:solidFill>
                </a:uFill>
                <a:latin typeface="Arial"/>
                <a:ea typeface="Arial"/>
                <a:cs typeface="Arial"/>
                <a:sym typeface="Arial"/>
              </a:defRPr>
            </a:pPr>
            <a:r>
              <a:t>2荷電ヒッグス粒子探索: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a:t>
            </a:r>
            <a:r>
              <a:rPr baseline="32818"/>
              <a:t>+</a:t>
            </a:r>
            <a:r>
              <a:t> W</a:t>
            </a:r>
            <a:r>
              <a:rPr baseline="32818"/>
              <a:t>+</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 X	e</a:t>
            </a:r>
            <a:r>
              <a:rPr baseline="32818"/>
              <a:t>+</a:t>
            </a:r>
            <a:r>
              <a:t>e</a:t>
            </a:r>
            <a:r>
              <a:rPr baseline="32818"/>
              <a:t>-</a:t>
            </a:r>
            <a:r>
              <a:t> → μ</a:t>
            </a:r>
            <a:r>
              <a:rPr baseline="32818"/>
              <a:t>+</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r>
              <a:t> + X</a:t>
            </a:r>
            <a:endParaRPr spc="0"/>
          </a:p>
          <a:p>
            <a:pPr algn="l" defTabSz="1180267">
              <a:defRPr spc="-1" sz="1100">
                <a:uFill>
                  <a:solidFill>
                    <a:srgbClr val="FFFFFF"/>
                  </a:solidFill>
                </a:uFill>
                <a:latin typeface="Arial"/>
                <a:ea typeface="Arial"/>
                <a:cs typeface="Arial"/>
                <a:sym typeface="Arial"/>
              </a:defRPr>
            </a:pPr>
            <a:r>
              <a:t>励起レプトン探索</a:t>
            </a:r>
            <a:endParaRPr spc="0"/>
          </a:p>
          <a:p>
            <a:pPr algn="l" defTabSz="1180267">
              <a:defRPr spc="-1" sz="1100">
                <a:uFill>
                  <a:solidFill>
                    <a:srgbClr val="FFFFFF"/>
                  </a:solidFill>
                </a:uFill>
                <a:latin typeface="Arial"/>
                <a:ea typeface="Arial"/>
                <a:cs typeface="Arial"/>
                <a:sym typeface="Arial"/>
              </a:defRPr>
            </a:pPr>
            <a:r>
              <a:t>長寿命粒子探索</a:t>
            </a:r>
            <a:endParaRPr spc="0"/>
          </a:p>
          <a:p>
            <a:pPr algn="l" defTabSz="1180267">
              <a:defRPr spc="-1" sz="1100">
                <a:uFill>
                  <a:solidFill>
                    <a:srgbClr val="FFFFFF"/>
                  </a:solidFill>
                </a:uFill>
                <a:latin typeface="Arial"/>
                <a:ea typeface="Arial"/>
                <a:cs typeface="Arial"/>
                <a:sym typeface="Arial"/>
              </a:defRPr>
            </a:pPr>
            <a:r>
              <a:t>重イオン粒子探索</a:t>
            </a:r>
            <a:endParaRPr spc="0"/>
          </a:p>
          <a:p>
            <a:pPr algn="l" defTabSz="1180267">
              <a:defRPr spc="-1" sz="1100">
                <a:uFill>
                  <a:solidFill>
                    <a:srgbClr val="FFFFFF"/>
                  </a:solidFill>
                </a:uFill>
                <a:latin typeface="Arial"/>
                <a:ea typeface="Arial"/>
                <a:cs typeface="Arial"/>
                <a:sym typeface="Arial"/>
              </a:defRPr>
            </a:pPr>
            <a:r>
              <a:t>新粒子探索: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 </a:t>
            </a:r>
            <a:r>
              <a:t>e</a:t>
            </a:r>
            <a:r>
              <a:rPr baseline="32818"/>
              <a:t> </a:t>
            </a:r>
            <a:r>
              <a:t> + X	e</a:t>
            </a:r>
            <a:r>
              <a:rPr baseline="32818"/>
              <a:t>+</a:t>
            </a:r>
            <a:r>
              <a:t>e</a:t>
            </a:r>
            <a:r>
              <a:rPr baseline="32818"/>
              <a:t>-</a:t>
            </a:r>
            <a:r>
              <a:t> → μ</a:t>
            </a:r>
            <a:r>
              <a:rPr baseline="32818"/>
              <a:t> </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 </a:t>
            </a:r>
            <a:r>
              <a:t>τ + X	e</a:t>
            </a:r>
            <a:r>
              <a:rPr baseline="32818"/>
              <a:t>+</a:t>
            </a:r>
            <a:r>
              <a:t>e</a:t>
            </a:r>
            <a:r>
              <a:rPr baseline="32818"/>
              <a:t>-</a:t>
            </a:r>
            <a:r>
              <a:t> → e</a:t>
            </a:r>
            <a:r>
              <a:rPr baseline="32818"/>
              <a:t> </a:t>
            </a:r>
            <a:r>
              <a:t>μ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 τ + X	e</a:t>
            </a:r>
            <a:r>
              <a:rPr baseline="32818"/>
              <a:t>+</a:t>
            </a:r>
            <a:r>
              <a:t>e</a:t>
            </a:r>
            <a:r>
              <a:rPr baseline="32818"/>
              <a:t>-</a:t>
            </a:r>
            <a:r>
              <a:t> → μ τ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 X	e</a:t>
            </a:r>
            <a:r>
              <a:rPr baseline="32818"/>
              <a:t>+</a:t>
            </a:r>
            <a:r>
              <a:t>e</a:t>
            </a:r>
            <a:r>
              <a:rPr baseline="32818"/>
              <a:t>-</a:t>
            </a:r>
            <a:r>
              <a:t> →</a:t>
            </a:r>
            <a:r>
              <a:rPr baseline="32818"/>
              <a:t> </a:t>
            </a:r>
            <a:r>
              <a:t>c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 X	e</a:t>
            </a:r>
            <a:r>
              <a:rPr baseline="32818"/>
              <a:t>+</a:t>
            </a:r>
            <a:r>
              <a:t>e</a:t>
            </a:r>
            <a:r>
              <a:rPr baseline="32818"/>
              <a:t>-</a:t>
            </a:r>
            <a:r>
              <a:t> →</a:t>
            </a:r>
            <a:r>
              <a:rPr baseline="32818"/>
              <a:t> </a:t>
            </a:r>
            <a:r>
              <a:t>b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q + X	e</a:t>
            </a:r>
            <a:r>
              <a:rPr baseline="32818"/>
              <a:t>+</a:t>
            </a:r>
            <a:r>
              <a:t>e</a:t>
            </a:r>
            <a:r>
              <a:rPr baseline="32818"/>
              <a:t>-</a:t>
            </a:r>
            <a:r>
              <a:t> →</a:t>
            </a:r>
            <a:r>
              <a:rPr baseline="32818"/>
              <a:t> </a:t>
            </a:r>
            <a:r>
              <a:t>c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g g + X	e</a:t>
            </a:r>
            <a:r>
              <a:rPr baseline="32818"/>
              <a:t>+</a:t>
            </a:r>
            <a:r>
              <a:t>e</a:t>
            </a:r>
            <a:r>
              <a:rPr baseline="32818"/>
              <a:t>-</a:t>
            </a:r>
            <a:r>
              <a:t> → e</a:t>
            </a:r>
            <a:r>
              <a:rPr baseline="32818"/>
              <a:t> </a:t>
            </a:r>
            <a:r>
              <a:t>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μ q</a:t>
            </a:r>
            <a:r>
              <a:rPr baseline="32818"/>
              <a:t> </a:t>
            </a:r>
            <a:r>
              <a:t>+ X	e</a:t>
            </a:r>
            <a:r>
              <a:rPr baseline="32818"/>
              <a:t>+</a:t>
            </a:r>
            <a:r>
              <a:t>e</a:t>
            </a:r>
            <a:r>
              <a:rPr baseline="32818"/>
              <a:t>-</a:t>
            </a:r>
            <a:r>
              <a:t> →</a:t>
            </a:r>
            <a:r>
              <a:rPr baseline="32818"/>
              <a:t> </a:t>
            </a:r>
            <a:r>
              <a:t>τ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 + X	e</a:t>
            </a:r>
            <a:r>
              <a:rPr baseline="32818"/>
              <a:t>+</a:t>
            </a:r>
            <a:r>
              <a:t>e</a:t>
            </a:r>
            <a:r>
              <a:rPr baseline="32818"/>
              <a:t>-</a:t>
            </a:r>
            <a:r>
              <a:t> →</a:t>
            </a:r>
            <a:r>
              <a:rPr baseline="32818"/>
              <a:t> </a:t>
            </a:r>
            <a:r>
              <a:t>Z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γ + X</a:t>
            </a:r>
          </a:p>
        </p:txBody>
      </p:sp>
      <p:grpSp>
        <p:nvGrpSpPr>
          <p:cNvPr id="2104" name="CustomShape 5"/>
          <p:cNvGrpSpPr/>
          <p:nvPr/>
        </p:nvGrpSpPr>
        <p:grpSpPr>
          <a:xfrm>
            <a:off x="-3230" y="112530"/>
            <a:ext cx="3485973" cy="459562"/>
            <a:chOff x="0" y="0"/>
            <a:chExt cx="3485971" cy="459560"/>
          </a:xfrm>
        </p:grpSpPr>
        <p:sp>
          <p:nvSpPr>
            <p:cNvPr id="2102" name="四角形"/>
            <p:cNvSpPr/>
            <p:nvPr/>
          </p:nvSpPr>
          <p:spPr>
            <a:xfrm>
              <a:off x="0" y="0"/>
              <a:ext cx="3485972" cy="459561"/>
            </a:xfrm>
            <a:prstGeom prst="rect">
              <a:avLst/>
            </a:prstGeom>
            <a:noFill/>
            <a:ln w="3175" cap="flat">
              <a:solidFill>
                <a:srgbClr val="FFC000"/>
              </a:solidFill>
              <a:prstDash val="solid"/>
              <a:round/>
            </a:ln>
            <a:effectLst/>
          </p:spPr>
          <p:txBody>
            <a:bodyPr wrap="square" lIns="0" tIns="0" rIns="0" bIns="0" numCol="1" anchor="t">
              <a:noAutofit/>
            </a:bodyPr>
            <a:lstStyle/>
            <a:p>
              <a:pPr defTabSz="1180267">
                <a:defRPr spc="-1" sz="2200">
                  <a:uFill>
                    <a:solidFill>
                      <a:srgbClr val="FFFFFF"/>
                    </a:solidFill>
                  </a:uFill>
                  <a:latin typeface="Arial"/>
                  <a:ea typeface="Arial"/>
                  <a:cs typeface="Arial"/>
                  <a:sym typeface="Arial"/>
                </a:defRPr>
              </a:pPr>
            </a:p>
          </p:txBody>
        </p:sp>
        <p:sp>
          <p:nvSpPr>
            <p:cNvPr id="2103" name="非常に多くの研究対象"/>
            <p:cNvSpPr/>
            <p:nvPr/>
          </p:nvSpPr>
          <p:spPr>
            <a:xfrm>
              <a:off x="0" y="0"/>
              <a:ext cx="348597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8084" tIns="58084" rIns="58084" bIns="58084" numCol="1" anchor="t">
              <a:spAutoFit/>
            </a:bodyPr>
            <a:lstStyle>
              <a:lvl1pPr defTabSz="1180267">
                <a:defRPr spc="-1" sz="2400">
                  <a:solidFill>
                    <a:srgbClr val="FF3333"/>
                  </a:solidFill>
                  <a:uFill>
                    <a:solidFill>
                      <a:srgbClr val="FFFFFF"/>
                    </a:solidFill>
                  </a:uFill>
                  <a:latin typeface="ヒラギノ角ゴ Pro W6"/>
                  <a:ea typeface="ヒラギノ角ゴ Pro W6"/>
                  <a:cs typeface="ヒラギノ角ゴ Pro W6"/>
                  <a:sym typeface="ヒラギノ角ゴ Pro W6"/>
                </a:defRPr>
              </a:lvl1pPr>
            </a:lstStyle>
            <a:p>
              <a:pPr/>
              <a:r>
                <a:t>非常に多くの研究対象</a:t>
              </a:r>
            </a:p>
          </p:txBody>
        </p:sp>
      </p:grpSp>
      <p:sp>
        <p:nvSpPr>
          <p:cNvPr id="2105" name="2-フェルミオン過程…"/>
          <p:cNvSpPr txBox="1"/>
          <p:nvPr/>
        </p:nvSpPr>
        <p:spPr>
          <a:xfrm>
            <a:off x="9683250" y="212217"/>
            <a:ext cx="3066373" cy="3138619"/>
          </a:xfrm>
          <a:prstGeom prst="rect">
            <a:avLst/>
          </a:prstGeom>
          <a:ln w="25400">
            <a:solidFill>
              <a:srgbClr val="00B05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00B050"/>
                </a:solidFill>
                <a:uFill>
                  <a:solidFill>
                    <a:srgbClr val="FFFFFF"/>
                  </a:solidFill>
                </a:uFill>
                <a:latin typeface="Arial"/>
                <a:ea typeface="Arial"/>
                <a:cs typeface="Arial"/>
                <a:sym typeface="Arial"/>
              </a:defRPr>
            </a:pPr>
            <a:r>
              <a:t>2-</a:t>
            </a:r>
            <a:r>
              <a:rPr>
                <a:latin typeface="DejaVu Sans"/>
                <a:ea typeface="DejaVu Sans"/>
                <a:cs typeface="DejaVu Sans"/>
                <a:sym typeface="DejaVu Sans"/>
              </a:rPr>
              <a:t>フェルミオン過程</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新たな力の発見可能性</a:t>
            </a:r>
            <a:endParaRPr spc="0"/>
          </a:p>
          <a:p>
            <a:pPr marL="217996" indent="-217636"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LEPの3桁上の統計量</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偏極が非常に重要</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断面積と</a:t>
            </a:r>
            <a:r>
              <a:t>角分布:</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e</a:t>
            </a:r>
            <a:r>
              <a:rPr baseline="32818"/>
              <a:t>+</a:t>
            </a:r>
            <a:r>
              <a:t>e</a:t>
            </a:r>
            <a:r>
              <a:rPr baseline="32818"/>
              <a:t>-</a:t>
            </a:r>
            <a:r>
              <a:t> → μ</a:t>
            </a:r>
            <a:r>
              <a:rPr baseline="32818"/>
              <a:t>+</a:t>
            </a:r>
            <a:r>
              <a:t>μ</a:t>
            </a:r>
            <a:r>
              <a:rPr baseline="32818"/>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e</a:t>
            </a:r>
            <a:r>
              <a:rPr baseline="32818"/>
              <a:t>+</a:t>
            </a:r>
            <a:r>
              <a:t>e</a:t>
            </a:r>
            <a:r>
              <a:rPr baseline="32818"/>
              <a:t>-</a:t>
            </a:r>
            <a:r>
              <a:t> →</a:t>
            </a:r>
            <a:r>
              <a:rPr baseline="32818"/>
              <a:t> </a:t>
            </a:r>
            <a:r>
              <a:t>c c</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s s	e</a:t>
            </a:r>
            <a:r>
              <a:rPr baseline="32818"/>
              <a:t>+</a:t>
            </a:r>
            <a:r>
              <a:t>e</a:t>
            </a:r>
            <a:r>
              <a:rPr baseline="32818"/>
              <a:t>-</a:t>
            </a:r>
            <a:r>
              <a:t> →</a:t>
            </a:r>
            <a:r>
              <a:rPr baseline="32818"/>
              <a:t> </a:t>
            </a:r>
            <a:r>
              <a:t>q q</a:t>
            </a:r>
            <a:endParaRPr spc="0"/>
          </a:p>
          <a:p>
            <a:pPr algn="l" defTabSz="1180267">
              <a:defRPr baseline="32818" spc="-1" sz="1100">
                <a:uFill>
                  <a:solidFill>
                    <a:srgbClr val="FFFFFF"/>
                  </a:solidFill>
                </a:uFill>
                <a:latin typeface="Arial"/>
                <a:ea typeface="Arial"/>
                <a:cs typeface="Arial"/>
                <a:sym typeface="Arial"/>
              </a:defRPr>
            </a:pPr>
            <a:r>
              <a:t> </a:t>
            </a:r>
            <a:r>
              <a:rPr baseline="0"/>
              <a:t>τの崩壊分岐比</a:t>
            </a:r>
            <a:endParaRPr spc="0"/>
          </a:p>
          <a:p>
            <a:pPr algn="l" defTabSz="1180267">
              <a:defRPr spc="-1" sz="1100">
                <a:uFill>
                  <a:solidFill>
                    <a:srgbClr val="FFFFFF"/>
                  </a:solidFill>
                </a:uFill>
                <a:latin typeface="Arial"/>
                <a:ea typeface="Arial"/>
                <a:cs typeface="Arial"/>
                <a:sym typeface="Arial"/>
              </a:defRPr>
            </a:pPr>
            <a:r>
              <a:t>τの偏極 </a:t>
            </a:r>
            <a:endParaRPr spc="0"/>
          </a:p>
          <a:p>
            <a:pPr algn="l" defTabSz="1180267">
              <a:defRPr spc="-1" sz="1100">
                <a:uFill>
                  <a:solidFill>
                    <a:srgbClr val="FFFFFF"/>
                  </a:solidFill>
                </a:uFill>
                <a:latin typeface="Arial"/>
                <a:ea typeface="Arial"/>
                <a:cs typeface="Arial"/>
                <a:sym typeface="Arial"/>
              </a:defRPr>
            </a:pPr>
            <a:r>
              <a:t>τ の寿命</a:t>
            </a:r>
            <a:endParaRPr spc="0"/>
          </a:p>
          <a:p>
            <a:pPr algn="l" defTabSz="1180267">
              <a:defRPr spc="-1" sz="1100">
                <a:uFill>
                  <a:solidFill>
                    <a:srgbClr val="FFFFFF"/>
                  </a:solidFill>
                </a:uFill>
                <a:latin typeface="Arial"/>
                <a:ea typeface="Arial"/>
                <a:cs typeface="Arial"/>
                <a:sym typeface="Arial"/>
              </a:defRPr>
            </a:pPr>
            <a:r>
              <a:t>クォークとレプトンの複合粒子可能性</a:t>
            </a:r>
            <a:endParaRPr spc="0"/>
          </a:p>
          <a:p>
            <a:pPr algn="l" defTabSz="1180267">
              <a:defRPr spc="-1" sz="1100">
                <a:uFill>
                  <a:solidFill>
                    <a:srgbClr val="FFFFFF"/>
                  </a:solidFill>
                </a:uFill>
                <a:latin typeface="Arial"/>
                <a:ea typeface="Arial"/>
                <a:cs typeface="Arial"/>
                <a:sym typeface="Arial"/>
              </a:defRPr>
            </a:pPr>
            <a:r>
              <a:t>余剰次元探索</a:t>
            </a:r>
          </a:p>
        </p:txBody>
      </p:sp>
      <p:pic>
        <p:nvPicPr>
          <p:cNvPr id="2106" name="イメージ" descr="イメージ"/>
          <p:cNvPicPr>
            <a:picLocks noChangeAspect="1"/>
          </p:cNvPicPr>
          <p:nvPr/>
        </p:nvPicPr>
        <p:blipFill>
          <a:blip r:embed="rId4">
            <a:extLst/>
          </a:blip>
          <a:stretch>
            <a:fillRect/>
          </a:stretch>
        </p:blipFill>
        <p:spPr>
          <a:xfrm>
            <a:off x="6963859" y="5787029"/>
            <a:ext cx="2429255" cy="2039041"/>
          </a:xfrm>
          <a:prstGeom prst="rect">
            <a:avLst/>
          </a:prstGeom>
          <a:ln w="12700">
            <a:miter lim="400000"/>
          </a:ln>
        </p:spPr>
      </p:pic>
      <p:pic>
        <p:nvPicPr>
          <p:cNvPr id="2107" name="イメージ" descr="イメージ"/>
          <p:cNvPicPr>
            <a:picLocks noChangeAspect="1"/>
          </p:cNvPicPr>
          <p:nvPr/>
        </p:nvPicPr>
        <p:blipFill>
          <a:blip r:embed="rId5">
            <a:extLst/>
          </a:blip>
          <a:stretch>
            <a:fillRect/>
          </a:stretch>
        </p:blipFill>
        <p:spPr>
          <a:xfrm>
            <a:off x="11475964" y="3519970"/>
            <a:ext cx="1195895" cy="770444"/>
          </a:xfrm>
          <a:prstGeom prst="rect">
            <a:avLst/>
          </a:prstGeom>
          <a:ln w="12700">
            <a:miter lim="400000"/>
          </a:ln>
        </p:spPr>
      </p:pic>
      <p:pic>
        <p:nvPicPr>
          <p:cNvPr id="2108" name="イメージ" descr="イメージ"/>
          <p:cNvPicPr>
            <a:picLocks noChangeAspect="1"/>
          </p:cNvPicPr>
          <p:nvPr/>
        </p:nvPicPr>
        <p:blipFill>
          <a:blip r:embed="rId6">
            <a:extLst/>
          </a:blip>
          <a:stretch>
            <a:fillRect/>
          </a:stretch>
        </p:blipFill>
        <p:spPr>
          <a:xfrm>
            <a:off x="7138041" y="7860283"/>
            <a:ext cx="2080890" cy="1695813"/>
          </a:xfrm>
          <a:prstGeom prst="rect">
            <a:avLst/>
          </a:prstGeom>
          <a:ln w="12700">
            <a:miter lim="400000"/>
          </a:ln>
        </p:spPr>
      </p:pic>
      <p:pic>
        <p:nvPicPr>
          <p:cNvPr id="2109" name="イメージ" descr="イメージ"/>
          <p:cNvPicPr>
            <a:picLocks noChangeAspect="1"/>
          </p:cNvPicPr>
          <p:nvPr/>
        </p:nvPicPr>
        <p:blipFill>
          <a:blip r:embed="rId7">
            <a:extLst/>
          </a:blip>
          <a:stretch>
            <a:fillRect/>
          </a:stretch>
        </p:blipFill>
        <p:spPr>
          <a:xfrm>
            <a:off x="9670550" y="3763113"/>
            <a:ext cx="1435203" cy="1161809"/>
          </a:xfrm>
          <a:prstGeom prst="rect">
            <a:avLst/>
          </a:prstGeom>
          <a:ln w="12700">
            <a:miter lim="400000"/>
          </a:ln>
        </p:spPr>
      </p:pic>
      <p:sp>
        <p:nvSpPr>
          <p:cNvPr id="2110" name="スライド番号"/>
          <p:cNvSpPr txBox="1"/>
          <p:nvPr>
            <p:ph type="sldNum" sz="quarter" idx="2"/>
          </p:nvPr>
        </p:nvSpPr>
        <p:spPr>
          <a:xfrm>
            <a:off x="9943816" y="9292732"/>
            <a:ext cx="3033180" cy="520701"/>
          </a:xfrm>
          <a:prstGeom prst="rect">
            <a:avLst/>
          </a:prstGeom>
          <a:extLst>
            <a:ext uri="{C572A759-6A51-4108-AA02-DFA0A04FC94B}">
              <ma14:wrappingTextBoxFlag xmlns:ma14="http://schemas.microsoft.com/office/mac/drawingml/2011/main" val="1"/>
            </a:ext>
          </a:extLst>
        </p:spPr>
        <p:txBody>
          <a:bodyPr lIns="59013" tIns="59013" rIns="59013" bIns="59013" anchor="ctr"/>
          <a:lstStyle>
            <a:lvl1pPr algn="r" defTabSz="1180267">
              <a:defRPr sz="1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4" name="image9.png" descr="image9.png"/>
          <p:cNvPicPr>
            <a:picLocks noChangeAspect="1"/>
          </p:cNvPicPr>
          <p:nvPr/>
        </p:nvPicPr>
        <p:blipFill>
          <a:blip r:embed="rId3">
            <a:extLst/>
          </a:blip>
          <a:stretch>
            <a:fillRect/>
          </a:stretch>
        </p:blipFill>
        <p:spPr>
          <a:xfrm>
            <a:off x="3183104" y="408446"/>
            <a:ext cx="3617474" cy="2987091"/>
          </a:xfrm>
          <a:prstGeom prst="rect">
            <a:avLst/>
          </a:prstGeom>
          <a:ln w="12700">
            <a:miter lim="400000"/>
          </a:ln>
        </p:spPr>
      </p:pic>
      <p:sp>
        <p:nvSpPr>
          <p:cNvPr id="2115" name="ヒッグス精密測定…"/>
          <p:cNvSpPr txBox="1"/>
          <p:nvPr/>
        </p:nvSpPr>
        <p:spPr>
          <a:xfrm>
            <a:off x="146286" y="678000"/>
            <a:ext cx="2959499" cy="8914601"/>
          </a:xfrm>
          <a:prstGeom prst="rect">
            <a:avLst/>
          </a:prstGeom>
          <a:ln w="25400">
            <a:solidFill>
              <a:srgbClr val="FF0000"/>
            </a:solidFill>
          </a:ln>
          <a:extLst>
            <a:ext uri="{C572A759-6A51-4108-AA02-DFA0A04FC94B}">
              <ma14:wrappingTextBoxFlag xmlns:ma14="http://schemas.microsoft.com/office/mac/drawingml/2011/main" val="1"/>
            </a:ext>
          </a:extLst>
        </p:spPr>
        <p:txBody>
          <a:bodyPr lIns="56225" tIns="56225" rIns="56225" bIns="56225">
            <a:spAutoFit/>
          </a:bodyPr>
          <a:lstStyle/>
          <a:p>
            <a:pPr algn="l" defTabSz="1180267">
              <a:defRPr b="1" spc="-1" sz="1400">
                <a:solidFill>
                  <a:srgbClr val="FF0000"/>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ヒッグス精密測定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ヒッグス粒子は特別</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包含断面積</a:t>
            </a:r>
            <a:r>
              <a:t>: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Zボソンの角分布:  e</a:t>
            </a:r>
            <a:r>
              <a:rPr baseline="32818"/>
              <a:t>+</a:t>
            </a:r>
            <a:r>
              <a:t>e</a:t>
            </a:r>
            <a:r>
              <a:rPr baseline="32818"/>
              <a:t>-</a:t>
            </a:r>
            <a:r>
              <a:t> → H (Z → q q )</a:t>
            </a:r>
            <a:endParaRPr spc="0"/>
          </a:p>
          <a:p>
            <a:pPr algn="l" defTabSz="1180267">
              <a:defRPr spc="-1" sz="1100">
                <a:uFill>
                  <a:solidFill>
                    <a:srgbClr val="FFFFFF"/>
                  </a:solidFill>
                </a:uFill>
                <a:latin typeface="Arial"/>
                <a:ea typeface="Arial"/>
                <a:cs typeface="Arial"/>
                <a:sym typeface="Arial"/>
              </a:defRPr>
            </a:pPr>
            <a:r>
              <a:t>部分生成断面積:</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e</a:t>
            </a:r>
            <a:r>
              <a:rPr baseline="32818"/>
              <a:t>+</a:t>
            </a:r>
            <a:r>
              <a:t>e</a:t>
            </a:r>
            <a:r>
              <a:rPr baseline="32818"/>
              <a:t>-</a:t>
            </a:r>
            <a:r>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μ</a:t>
            </a:r>
            <a:r>
              <a:rPr baseline="32818"/>
              <a:t>+</a:t>
            </a:r>
            <a:r>
              <a:t>μ</a:t>
            </a:r>
            <a:r>
              <a:rPr baseline="32818"/>
              <a:t>- </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b b)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c c)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g g)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μ</a:t>
            </a:r>
            <a:r>
              <a:rPr baseline="32818"/>
              <a:t>+</a:t>
            </a:r>
            <a:r>
              <a:t>μ</a:t>
            </a:r>
            <a:r>
              <a:rPr baseline="32818"/>
              <a:t>-</a:t>
            </a:r>
            <a:r>
              <a:t>)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W W)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Z Z)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invisible) (Z → q q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“exotic”) (Z → q q )</a:t>
            </a:r>
            <a:endParaRPr spc="0"/>
          </a:p>
          <a:p>
            <a:pPr algn="l" defTabSz="1180267">
              <a:defRPr spc="-1" sz="1100">
                <a:uFill>
                  <a:solidFill>
                    <a:srgbClr val="FFFFFF"/>
                  </a:solidFill>
                </a:uFill>
                <a:latin typeface="Arial"/>
                <a:ea typeface="Arial"/>
                <a:cs typeface="Arial"/>
                <a:sym typeface="Arial"/>
              </a:defRPr>
            </a:pPr>
            <a:r>
              <a:t>包含断面積: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光子の角分布: e</a:t>
            </a:r>
            <a:r>
              <a:rPr baseline="32818"/>
              <a:t>+</a:t>
            </a:r>
            <a:r>
              <a:t>e</a:t>
            </a:r>
            <a:r>
              <a:rPr baseline="32818"/>
              <a:t>-</a:t>
            </a:r>
            <a:r>
              <a:t> → γ H</a:t>
            </a:r>
            <a:endParaRPr spc="0"/>
          </a:p>
          <a:p>
            <a:pPr algn="l" defTabSz="1180267">
              <a:defRPr spc="-1" sz="1100">
                <a:uFill>
                  <a:solidFill>
                    <a:srgbClr val="FFFFFF"/>
                  </a:solidFill>
                </a:uFill>
                <a:latin typeface="Arial"/>
                <a:ea typeface="Arial"/>
                <a:cs typeface="Arial"/>
                <a:sym typeface="Arial"/>
              </a:defRPr>
            </a:pPr>
            <a:r>
              <a:t>CP効果</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q q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e</a:t>
            </a:r>
            <a:r>
              <a:rPr baseline="32818"/>
              <a:t>+</a:t>
            </a:r>
            <a:r>
              <a:t>e</a:t>
            </a:r>
            <a:r>
              <a:rPr baseline="32818"/>
              <a:t>-</a:t>
            </a:r>
            <a:r>
              <a:t> )</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μ</a:t>
            </a:r>
            <a:r>
              <a:rPr baseline="32818"/>
              <a:t>+</a:t>
            </a:r>
            <a:r>
              <a:t>μ</a:t>
            </a:r>
            <a:r>
              <a:rPr baseline="32818"/>
              <a:t>- </a:t>
            </a:r>
            <a:r>
              <a:t>)</a:t>
            </a:r>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 → τ</a:t>
            </a:r>
            <a:r>
              <a:rPr baseline="32818"/>
              <a:t>+</a:t>
            </a:r>
            <a:r>
              <a:t> τ</a:t>
            </a:r>
            <a:r>
              <a:rPr baseline="32818"/>
              <a:t>-</a:t>
            </a:r>
            <a:r>
              <a:t>) (Z → ν ν</a:t>
            </a:r>
            <a:r>
              <a:rPr baseline="32818"/>
              <a:t> </a:t>
            </a:r>
            <a:r>
              <a:t>)</a:t>
            </a:r>
          </a:p>
          <a:p>
            <a:pPr algn="l" defTabSz="1180267">
              <a:defRPr spc="-1" sz="1100">
                <a:uFill>
                  <a:solidFill>
                    <a:srgbClr val="FFFFFF"/>
                  </a:solidFill>
                </a:uFill>
                <a:latin typeface="Arial"/>
                <a:ea typeface="Arial"/>
                <a:cs typeface="Arial"/>
                <a:sym typeface="Arial"/>
              </a:defRPr>
            </a:pPr>
            <a:r>
              <a:t>H → (W → q q) (W → q q)</a:t>
            </a:r>
          </a:p>
          <a:p>
            <a:pPr algn="l" defTabSz="1180267">
              <a:defRPr spc="-1" sz="1100">
                <a:uFill>
                  <a:solidFill>
                    <a:srgbClr val="FFFFFF"/>
                  </a:solidFill>
                </a:uFill>
                <a:latin typeface="Arial"/>
                <a:ea typeface="Arial"/>
                <a:cs typeface="Arial"/>
                <a:sym typeface="Arial"/>
              </a:defRPr>
            </a:pPr>
            <a:r>
              <a:t>H → (W → q q) (W → l ν )</a:t>
            </a:r>
          </a:p>
          <a:p>
            <a:pPr algn="l" defTabSz="1180267">
              <a:defRPr spc="-1" sz="1100">
                <a:uFill>
                  <a:solidFill>
                    <a:srgbClr val="FFFFFF"/>
                  </a:solidFill>
                </a:uFill>
                <a:latin typeface="Arial"/>
                <a:ea typeface="Arial"/>
                <a:cs typeface="Arial"/>
                <a:sym typeface="Arial"/>
              </a:defRPr>
            </a:pPr>
            <a:r>
              <a:t>H → (Z → q q) (Z → q q )</a:t>
            </a:r>
          </a:p>
          <a:p>
            <a:pPr algn="l" defTabSz="1180267">
              <a:defRPr spc="-1" sz="1100">
                <a:uFill>
                  <a:solidFill>
                    <a:srgbClr val="FFFFFF"/>
                  </a:solidFill>
                </a:uFill>
                <a:latin typeface="Arial"/>
                <a:ea typeface="Arial"/>
                <a:cs typeface="Arial"/>
                <a:sym typeface="Arial"/>
              </a:defRPr>
            </a:pPr>
            <a:r>
              <a:t>H → (Z → q q) (Z → l l )</a:t>
            </a:r>
          </a:p>
          <a:p>
            <a:pPr algn="l" defTabSz="1180267">
              <a:defRPr spc="-1" sz="1100">
                <a:uFill>
                  <a:solidFill>
                    <a:srgbClr val="FFFFFF"/>
                  </a:solidFill>
                </a:uFill>
                <a:latin typeface="Arial"/>
                <a:ea typeface="Arial"/>
                <a:cs typeface="Arial"/>
                <a:sym typeface="Arial"/>
              </a:defRPr>
            </a:pPr>
            <a:r>
              <a:t>H → (Z → l l) (Z → l l )</a:t>
            </a:r>
          </a:p>
        </p:txBody>
      </p:sp>
      <p:sp>
        <p:nvSpPr>
          <p:cNvPr id="2116" name="電弱相互作用精密検証…"/>
          <p:cNvSpPr txBox="1"/>
          <p:nvPr/>
        </p:nvSpPr>
        <p:spPr>
          <a:xfrm>
            <a:off x="3309959" y="3423920"/>
            <a:ext cx="3363764" cy="6171689"/>
          </a:xfrm>
          <a:prstGeom prst="rect">
            <a:avLst/>
          </a:prstGeom>
          <a:ln w="25400">
            <a:solidFill>
              <a:srgbClr val="0070C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lnSpc>
                <a:spcPct val="90000"/>
              </a:lnSpc>
              <a:defRPr b="1" spc="-1" sz="1400">
                <a:solidFill>
                  <a:srgbClr val="0070C0"/>
                </a:solidFill>
                <a:uFill>
                  <a:solidFill>
                    <a:srgbClr val="FFFFFF"/>
                  </a:solidFill>
                </a:uFill>
                <a:latin typeface="+mj-lt"/>
                <a:ea typeface="+mj-ea"/>
                <a:cs typeface="+mj-cs"/>
                <a:sym typeface="Helvetica Neue"/>
              </a:defRPr>
            </a:pPr>
            <a:r>
              <a:t>電弱相互作用精密検証</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ILC</a:t>
            </a:r>
            <a:r>
              <a:rPr>
                <a:latin typeface="DejaVu Sans"/>
                <a:ea typeface="DejaVu Sans"/>
                <a:cs typeface="DejaVu Sans"/>
                <a:sym typeface="DejaVu Sans"/>
              </a:rPr>
              <a:t>で確実にできる測定</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LEPの3桁上の統計量</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t>ヒッグス精密測定と密接に関係</a:t>
            </a:r>
            <a:endParaRPr spc="0"/>
          </a:p>
          <a:p>
            <a:pPr marL="199860" indent="-199500" algn="l" defTabSz="1180267">
              <a:lnSpc>
                <a:spcPct val="90000"/>
              </a:lnSpc>
              <a:buClr>
                <a:srgbClr val="FF00FF"/>
              </a:buClr>
              <a:buSzPct val="100000"/>
              <a:buFont typeface="Arial"/>
              <a:buChar char="•"/>
              <a:defRPr b="1" spc="-1" sz="1400">
                <a:solidFill>
                  <a:srgbClr val="FF00FF"/>
                </a:solidFill>
                <a:uFill>
                  <a:solidFill>
                    <a:srgbClr val="FFFFFF"/>
                  </a:solidFill>
                </a:uFill>
                <a:latin typeface="+mj-lt"/>
                <a:ea typeface="+mj-ea"/>
                <a:cs typeface="+mj-cs"/>
                <a:sym typeface="Helvetica Neue"/>
              </a:defRPr>
            </a:pPr>
            <a:r>
              <a:rPr>
                <a:latin typeface="DejaVu Sans"/>
                <a:ea typeface="DejaVu Sans"/>
                <a:cs typeface="DejaVu Sans"/>
                <a:sym typeface="DejaVu Sans"/>
              </a:rPr>
              <a:t>偏極が非常に重要</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q q)</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(W → l ν ) (W → l ν )</a:t>
            </a:r>
            <a:endParaRPr spc="0"/>
          </a:p>
          <a:p>
            <a:pPr algn="l" defTabSz="1180267">
              <a:lnSpc>
                <a:spcPct val="90000"/>
              </a:lnSpc>
              <a:defRPr spc="-1" sz="1100">
                <a:uFill>
                  <a:solidFill>
                    <a:srgbClr val="FFFFFF"/>
                  </a:solidFill>
                </a:uFill>
                <a:latin typeface="+mj-lt"/>
                <a:ea typeface="+mj-ea"/>
                <a:cs typeface="+mj-cs"/>
                <a:sym typeface="Helvetica Neue"/>
              </a:defRPr>
            </a:pPr>
            <a:r>
              <a:t>Wボソンの崩壊分岐比、質量、幅:</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(W → q q) (W → l ν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異常3重ゲージ結合のCP保存測定: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異常3重ゲージ結合のCPの破れ測定:</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q q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q q) (Z → l l )</a:t>
            </a:r>
            <a:endParaRPr spc="0"/>
          </a:p>
          <a:p>
            <a:pPr algn="l" defTabSz="1180267">
              <a:lnSpc>
                <a:spcPct val="90000"/>
              </a:lnSpc>
              <a:defRPr spc="-1" sz="1100">
                <a:uFill>
                  <a:solidFill>
                    <a:srgbClr val="FFFFFF"/>
                  </a:solidFill>
                </a:uFill>
                <a:latin typeface="+mj-lt"/>
                <a:ea typeface="+mj-ea"/>
                <a:cs typeface="+mj-cs"/>
                <a:sym typeface="Helvetica Neue"/>
              </a:defRPr>
            </a:pPr>
            <a:r>
              <a:t>e</a:t>
            </a:r>
            <a:r>
              <a:rPr baseline="32818"/>
              <a:t>+</a:t>
            </a:r>
            <a:r>
              <a:t>e</a:t>
            </a:r>
            <a:r>
              <a:rPr baseline="32818"/>
              <a:t>-</a:t>
            </a:r>
            <a:r>
              <a:t> → (Z → l l ) (Z → l l )</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光子の角分布: e</a:t>
            </a:r>
            <a:r>
              <a:rPr baseline="32818"/>
              <a:t>+</a:t>
            </a:r>
            <a:r>
              <a:t>e</a:t>
            </a:r>
            <a:r>
              <a:rPr baseline="32818"/>
              <a:t>-</a:t>
            </a:r>
            <a:r>
              <a:t> → γ Z</a:t>
            </a:r>
            <a:endParaRPr spc="0"/>
          </a:p>
          <a:p>
            <a:pPr algn="l" defTabSz="1180267">
              <a:lnSpc>
                <a:spcPct val="90000"/>
              </a:lnSpc>
              <a:defRPr spc="-1" sz="1100">
                <a:uFill>
                  <a:solidFill>
                    <a:srgbClr val="FFFFFF"/>
                  </a:solidFill>
                </a:uFill>
                <a:latin typeface="+mj-lt"/>
                <a:ea typeface="+mj-ea"/>
                <a:cs typeface="+mj-cs"/>
                <a:sym typeface="Helvetica Neue"/>
              </a:defRPr>
            </a:pPr>
            <a:r>
              <a:t>断面積: e</a:t>
            </a:r>
            <a:r>
              <a:rPr baseline="32818"/>
              <a:t>+</a:t>
            </a:r>
            <a:r>
              <a:t>e</a:t>
            </a:r>
            <a:r>
              <a:rPr baseline="32818"/>
              <a:t>-</a:t>
            </a:r>
            <a:r>
              <a:t> → γ γ </a:t>
            </a:r>
            <a:endParaRPr spc="0"/>
          </a:p>
          <a:p>
            <a:pPr algn="l" defTabSz="1180267">
              <a:lnSpc>
                <a:spcPct val="90000"/>
              </a:lnSpc>
              <a:defRPr spc="-1" sz="1100">
                <a:uFill>
                  <a:solidFill>
                    <a:srgbClr val="FFFFFF"/>
                  </a:solidFill>
                </a:uFill>
                <a:latin typeface="+mj-lt"/>
                <a:ea typeface="+mj-ea"/>
                <a:cs typeface="+mj-cs"/>
                <a:sym typeface="Helvetica Neue"/>
              </a:defRPr>
            </a:pPr>
            <a:r>
              <a:t>角分布: e</a:t>
            </a:r>
            <a:r>
              <a:rPr baseline="32818"/>
              <a:t>+</a:t>
            </a:r>
            <a:r>
              <a:t>e</a:t>
            </a:r>
            <a:r>
              <a:rPr baseline="32818"/>
              <a:t>-</a:t>
            </a:r>
            <a:r>
              <a:t> → γ γ</a:t>
            </a:r>
          </a:p>
        </p:txBody>
      </p:sp>
      <p:sp>
        <p:nvSpPr>
          <p:cNvPr id="2117" name="量子色力学・核物理…"/>
          <p:cNvSpPr txBox="1"/>
          <p:nvPr/>
        </p:nvSpPr>
        <p:spPr>
          <a:xfrm>
            <a:off x="9689600" y="5208370"/>
            <a:ext cx="3066373" cy="4419175"/>
          </a:xfrm>
          <a:prstGeom prst="rect">
            <a:avLst/>
          </a:prstGeom>
          <a:ln w="25400">
            <a:solidFill>
              <a:srgbClr val="8B4935"/>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C00000"/>
                </a:solidFill>
                <a:uFill>
                  <a:solidFill>
                    <a:srgbClr val="FFFFFF"/>
                  </a:solidFill>
                </a:uFill>
                <a:latin typeface="Arial"/>
                <a:ea typeface="Arial"/>
                <a:cs typeface="Arial"/>
                <a:sym typeface="Arial"/>
              </a:defRPr>
            </a:pPr>
            <a:r>
              <a:t>量子色力学・核物理</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ILC</a:t>
            </a:r>
            <a:r>
              <a:rPr>
                <a:latin typeface="DejaVu Sans"/>
                <a:ea typeface="DejaVu Sans"/>
                <a:cs typeface="DejaVu Sans"/>
                <a:sym typeface="DejaVu Sans"/>
              </a:rPr>
              <a:t>で確実にできる測定</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背景事象の詳細な理解</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新粒子発見に重要</a:t>
            </a:r>
            <a:endParaRPr spc="0"/>
          </a:p>
          <a:p>
            <a:pPr algn="l" defTabSz="1180267">
              <a:defRPr spc="-1" sz="1100">
                <a:uFill>
                  <a:solidFill>
                    <a:srgbClr val="FFFFFF"/>
                  </a:solidFill>
                </a:uFill>
                <a:latin typeface="Arial"/>
                <a:ea typeface="Arial"/>
                <a:cs typeface="Arial"/>
                <a:sym typeface="Arial"/>
              </a:defRPr>
            </a:pPr>
            <a:r>
              <a:t>α</a:t>
            </a:r>
            <a:r>
              <a:rPr baseline="-28090"/>
              <a:t>S</a:t>
            </a:r>
            <a:r>
              <a:t> (q</a:t>
            </a:r>
            <a:r>
              <a:rPr baseline="32818"/>
              <a:t>2</a:t>
            </a:r>
            <a:r>
              <a:t>) 測定</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b b g, b b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c c, c c g, c c g g</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q q g, q q g g</a:t>
            </a:r>
          </a:p>
          <a:p>
            <a:pPr algn="l" defTabSz="1180267">
              <a:defRPr spc="-1" sz="1100">
                <a:uFill>
                  <a:solidFill>
                    <a:srgbClr val="FFFFFF"/>
                  </a:solidFill>
                </a:uFill>
                <a:latin typeface="Arial"/>
                <a:ea typeface="Arial"/>
                <a:cs typeface="Arial"/>
                <a:sym typeface="Arial"/>
              </a:defRPr>
            </a:pPr>
            <a:endParaRPr spc="0"/>
          </a:p>
          <a:p>
            <a:pPr algn="l" defTabSz="1180267">
              <a:defRPr spc="-1" sz="1100">
                <a:uFill>
                  <a:solidFill>
                    <a:srgbClr val="FFFFFF"/>
                  </a:solidFill>
                </a:uFill>
                <a:latin typeface="Arial"/>
                <a:ea typeface="Arial"/>
                <a:cs typeface="Arial"/>
                <a:sym typeface="Arial"/>
              </a:defRPr>
            </a:pPr>
            <a:r>
              <a:t>フラグメンテーション関数測定</a:t>
            </a:r>
            <a:endParaRPr spc="0"/>
          </a:p>
          <a:p>
            <a:pPr algn="l" defTabSz="1180267">
              <a:defRPr spc="-1" sz="1100">
                <a:uFill>
                  <a:solidFill>
                    <a:srgbClr val="FFFFFF"/>
                  </a:solidFill>
                </a:uFill>
                <a:latin typeface="Arial"/>
                <a:ea typeface="Arial"/>
                <a:cs typeface="Arial"/>
                <a:sym typeface="Arial"/>
              </a:defRPr>
            </a:pPr>
            <a:r>
              <a:t>b, c, s, q, gluon</a:t>
            </a:r>
            <a:endParaRPr spc="0"/>
          </a:p>
          <a:p>
            <a:pPr algn="l" defTabSz="1180267">
              <a:defRPr spc="-1" sz="1100">
                <a:uFill>
                  <a:solidFill>
                    <a:srgbClr val="FFFFFF"/>
                  </a:solidFill>
                </a:uFill>
                <a:latin typeface="Arial"/>
                <a:ea typeface="Arial"/>
                <a:cs typeface="Arial"/>
                <a:sym typeface="Arial"/>
              </a:defRPr>
            </a:pPr>
            <a:r>
              <a:t>ハドロン内およびハドロン系での粒子相関</a:t>
            </a:r>
            <a:endParaRPr spc="0"/>
          </a:p>
          <a:p>
            <a:pPr algn="l" defTabSz="1180267">
              <a:defRPr spc="-1" sz="1100">
                <a:uFill>
                  <a:solidFill>
                    <a:srgbClr val="FFFFFF"/>
                  </a:solidFill>
                </a:uFill>
                <a:latin typeface="Arial"/>
                <a:ea typeface="Arial"/>
                <a:cs typeface="Arial"/>
                <a:sym typeface="Arial"/>
              </a:defRPr>
            </a:pPr>
            <a:r>
              <a:t>b,c,s,u,dバリオン、メソンの生成と崩壊</a:t>
            </a:r>
            <a:endParaRPr spc="0"/>
          </a:p>
          <a:p>
            <a:pPr algn="l" defTabSz="1180267">
              <a:defRPr spc="-1" sz="1100">
                <a:uFill>
                  <a:solidFill>
                    <a:srgbClr val="FFFFFF"/>
                  </a:solidFill>
                </a:uFill>
                <a:latin typeface="Arial"/>
                <a:ea typeface="Arial"/>
                <a:cs typeface="Arial"/>
                <a:sym typeface="Arial"/>
              </a:defRPr>
            </a:pPr>
            <a:r>
              <a:t>エキゾッチクハドロン探索: </a:t>
            </a:r>
            <a:endParaRPr spc="0"/>
          </a:p>
          <a:p>
            <a:pPr algn="l" defTabSz="1180267">
              <a:defRPr spc="-1" sz="1100">
                <a:uFill>
                  <a:solidFill>
                    <a:srgbClr val="FFFFFF"/>
                  </a:solidFill>
                </a:uFill>
                <a:latin typeface="Arial"/>
                <a:ea typeface="Arial"/>
                <a:cs typeface="Arial"/>
                <a:sym typeface="Arial"/>
              </a:defRPr>
            </a:pPr>
            <a:r>
              <a:rPr spc="0"/>
              <a:t>　</a:t>
            </a:r>
            <a:r>
              <a:t>テトラクォーク、ペンタクォーク、</a:t>
            </a:r>
            <a:br/>
            <a:r>
              <a:t>　グルーボール、等</a:t>
            </a:r>
            <a:endParaRPr spc="0"/>
          </a:p>
          <a:p>
            <a:pPr algn="l" defTabSz="1180267">
              <a:defRPr spc="-1" sz="1100">
                <a:uFill>
                  <a:solidFill>
                    <a:srgbClr val="FFFFFF"/>
                  </a:solidFill>
                </a:uFill>
                <a:latin typeface="Arial"/>
                <a:ea typeface="Arial"/>
                <a:cs typeface="Arial"/>
                <a:sym typeface="Arial"/>
              </a:defRPr>
            </a:pPr>
            <a:r>
              <a:t>2光子衝突におけるジェット生成</a:t>
            </a:r>
            <a:endParaRPr spc="0"/>
          </a:p>
          <a:p>
            <a:pPr algn="l" defTabSz="1180267">
              <a:defRPr spc="-1" sz="1100">
                <a:uFill>
                  <a:solidFill>
                    <a:srgbClr val="FFFFFF"/>
                  </a:solidFill>
                </a:uFill>
                <a:latin typeface="Arial"/>
                <a:ea typeface="Arial"/>
                <a:cs typeface="Arial"/>
                <a:sym typeface="Arial"/>
              </a:defRPr>
            </a:pPr>
            <a:r>
              <a:t>2光子衝突におけるb,c,s,u,dバリオン、メソンの生成と崩壊</a:t>
            </a:r>
            <a:endParaRPr spc="0"/>
          </a:p>
          <a:p>
            <a:pPr algn="l" defTabSz="1180267">
              <a:defRPr spc="-1" sz="1100">
                <a:uFill>
                  <a:solidFill>
                    <a:srgbClr val="FFFFFF"/>
                  </a:solidFill>
                </a:uFill>
                <a:latin typeface="Arial"/>
                <a:ea typeface="Arial"/>
                <a:cs typeface="Arial"/>
                <a:sym typeface="Arial"/>
              </a:defRPr>
            </a:pPr>
            <a:r>
              <a:t>2光子衝突におけるレプトン生成</a:t>
            </a:r>
          </a:p>
        </p:txBody>
      </p:sp>
      <p:sp>
        <p:nvSpPr>
          <p:cNvPr id="2118" name="新粒子探索…"/>
          <p:cNvSpPr txBox="1"/>
          <p:nvPr/>
        </p:nvSpPr>
        <p:spPr>
          <a:xfrm>
            <a:off x="6895331" y="234436"/>
            <a:ext cx="2566312" cy="5417078"/>
          </a:xfrm>
          <a:prstGeom prst="rect">
            <a:avLst/>
          </a:prstGeom>
          <a:ln w="25400">
            <a:solidFill>
              <a:srgbClr val="7030A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7030A0"/>
                </a:solidFill>
                <a:uFill>
                  <a:solidFill>
                    <a:srgbClr val="FFFFFF"/>
                  </a:solidFill>
                </a:uFill>
                <a:latin typeface="Arial"/>
                <a:ea typeface="Arial"/>
                <a:cs typeface="Arial"/>
                <a:sym typeface="Arial"/>
              </a:defRPr>
            </a:pPr>
            <a:r>
              <a:rPr>
                <a:latin typeface="DejaVu Sans"/>
                <a:ea typeface="DejaVu Sans"/>
                <a:cs typeface="DejaVu Sans"/>
                <a:sym typeface="DejaVu Sans"/>
              </a:rPr>
              <a:t>新粒子探索</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新物理の直接的証拠の発見可能性</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新たなヒッグス粒子探索</a:t>
            </a:r>
            <a:r>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e</a:t>
            </a:r>
            <a:r>
              <a:rPr baseline="32818"/>
              <a:t>+</a:t>
            </a:r>
            <a:r>
              <a:t>e</a:t>
            </a:r>
            <a:r>
              <a:rPr baseline="32818"/>
              <a:t>-</a:t>
            </a:r>
            <a:r>
              <a:t>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μ</a:t>
            </a:r>
            <a:r>
              <a:rPr baseline="32818"/>
              <a:t>+</a:t>
            </a:r>
            <a:r>
              <a:t>μ</a:t>
            </a:r>
            <a:r>
              <a:rPr baseline="32818"/>
              <a:t>- </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(Z → q q )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A H</a:t>
            </a:r>
            <a:endParaRPr spc="0"/>
          </a:p>
          <a:p>
            <a:pPr algn="l" defTabSz="1180267">
              <a:defRPr spc="-1" sz="1100">
                <a:uFill>
                  <a:solidFill>
                    <a:srgbClr val="FFFFFF"/>
                  </a:solidFill>
                </a:uFill>
                <a:latin typeface="Arial"/>
                <a:ea typeface="Arial"/>
                <a:cs typeface="Arial"/>
                <a:sym typeface="Arial"/>
              </a:defRPr>
            </a:pPr>
            <a:r>
              <a:t>1荷電ヒッグス粒子探索: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H</a:t>
            </a:r>
            <a:r>
              <a:rPr baseline="32818"/>
              <a:t>- </a:t>
            </a:r>
            <a:r>
              <a:t> H</a:t>
            </a:r>
            <a:r>
              <a:rPr baseline="32818"/>
              <a:t>+, </a:t>
            </a:r>
            <a:r>
              <a:t>H → </a:t>
            </a:r>
            <a:r>
              <a:rPr baseline="32818"/>
              <a:t> </a:t>
            </a:r>
            <a:r>
              <a:t>τ</a:t>
            </a:r>
            <a:r>
              <a:rPr baseline="32818"/>
              <a:t>+</a:t>
            </a:r>
            <a:r>
              <a:t> ν, c s , c b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W</a:t>
            </a:r>
            <a:r>
              <a:rPr baseline="32818"/>
              <a:t>- </a:t>
            </a:r>
            <a:r>
              <a:t>H</a:t>
            </a:r>
            <a:r>
              <a:rPr baseline="32818"/>
              <a:t>+</a:t>
            </a:r>
            <a:endParaRPr spc="0"/>
          </a:p>
          <a:p>
            <a:pPr algn="l" defTabSz="1180267">
              <a:defRPr spc="-1" sz="1100">
                <a:uFill>
                  <a:solidFill>
                    <a:srgbClr val="FFFFFF"/>
                  </a:solidFill>
                </a:uFill>
                <a:latin typeface="Arial"/>
                <a:ea typeface="Arial"/>
                <a:cs typeface="Arial"/>
                <a:sym typeface="Arial"/>
              </a:defRPr>
            </a:pPr>
            <a:r>
              <a:t>2荷電ヒッグス粒子探索: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a:t>
            </a:r>
            <a:r>
              <a:rPr baseline="32818"/>
              <a:t>+</a:t>
            </a:r>
            <a:r>
              <a:t> W</a:t>
            </a:r>
            <a:r>
              <a:rPr baseline="32818"/>
              <a:t>+</a:t>
            </a:r>
            <a:r>
              <a:t>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 X	e</a:t>
            </a:r>
            <a:r>
              <a:rPr baseline="32818"/>
              <a:t>+</a:t>
            </a:r>
            <a:r>
              <a:t>e</a:t>
            </a:r>
            <a:r>
              <a:rPr baseline="32818"/>
              <a:t>-</a:t>
            </a:r>
            <a:r>
              <a:t> → μ</a:t>
            </a:r>
            <a:r>
              <a:rPr baseline="32818"/>
              <a:t>+</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r>
              <a:t> + X</a:t>
            </a:r>
            <a:endParaRPr spc="0"/>
          </a:p>
          <a:p>
            <a:pPr algn="l" defTabSz="1180267">
              <a:defRPr spc="-1" sz="1100">
                <a:uFill>
                  <a:solidFill>
                    <a:srgbClr val="FFFFFF"/>
                  </a:solidFill>
                </a:uFill>
                <a:latin typeface="Arial"/>
                <a:ea typeface="Arial"/>
                <a:cs typeface="Arial"/>
                <a:sym typeface="Arial"/>
              </a:defRPr>
            </a:pPr>
            <a:r>
              <a:t>励起レプトン探索</a:t>
            </a:r>
            <a:endParaRPr spc="0"/>
          </a:p>
          <a:p>
            <a:pPr algn="l" defTabSz="1180267">
              <a:defRPr spc="-1" sz="1100">
                <a:uFill>
                  <a:solidFill>
                    <a:srgbClr val="FFFFFF"/>
                  </a:solidFill>
                </a:uFill>
                <a:latin typeface="Arial"/>
                <a:ea typeface="Arial"/>
                <a:cs typeface="Arial"/>
                <a:sym typeface="Arial"/>
              </a:defRPr>
            </a:pPr>
            <a:r>
              <a:t>長寿命粒子探索</a:t>
            </a:r>
            <a:endParaRPr spc="0"/>
          </a:p>
          <a:p>
            <a:pPr algn="l" defTabSz="1180267">
              <a:defRPr spc="-1" sz="1100">
                <a:uFill>
                  <a:solidFill>
                    <a:srgbClr val="FFFFFF"/>
                  </a:solidFill>
                </a:uFill>
                <a:latin typeface="Arial"/>
                <a:ea typeface="Arial"/>
                <a:cs typeface="Arial"/>
                <a:sym typeface="Arial"/>
              </a:defRPr>
            </a:pPr>
            <a:r>
              <a:t>重イオン粒子探索</a:t>
            </a:r>
            <a:endParaRPr spc="0"/>
          </a:p>
          <a:p>
            <a:pPr algn="l" defTabSz="1180267">
              <a:defRPr spc="-1" sz="1100">
                <a:uFill>
                  <a:solidFill>
                    <a:srgbClr val="FFFFFF"/>
                  </a:solidFill>
                </a:uFill>
                <a:latin typeface="Arial"/>
                <a:ea typeface="Arial"/>
                <a:cs typeface="Arial"/>
                <a:sym typeface="Arial"/>
              </a:defRPr>
            </a:pPr>
            <a:r>
              <a:t>新粒子探索:</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 </a:t>
            </a:r>
            <a:r>
              <a:t>e</a:t>
            </a:r>
            <a:r>
              <a:rPr baseline="32818"/>
              <a:t> </a:t>
            </a:r>
            <a:r>
              <a:t> + X	e</a:t>
            </a:r>
            <a:r>
              <a:rPr baseline="32818"/>
              <a:t>+</a:t>
            </a:r>
            <a:r>
              <a:t>e</a:t>
            </a:r>
            <a:r>
              <a:rPr baseline="32818"/>
              <a:t>-</a:t>
            </a:r>
            <a:r>
              <a:t> → μ</a:t>
            </a:r>
            <a:r>
              <a:rPr baseline="32818"/>
              <a:t> </a:t>
            </a:r>
            <a:r>
              <a:t>μ</a:t>
            </a:r>
            <a:r>
              <a:rPr baseline="32818"/>
              <a:t> </a:t>
            </a:r>
            <a:r>
              <a:t>+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 </a:t>
            </a:r>
            <a:r>
              <a:t>τ + X	e</a:t>
            </a:r>
            <a:r>
              <a:rPr baseline="32818"/>
              <a:t>+</a:t>
            </a:r>
            <a:r>
              <a:t>e</a:t>
            </a:r>
            <a:r>
              <a:rPr baseline="32818"/>
              <a:t>-</a:t>
            </a:r>
            <a:r>
              <a:t> → e</a:t>
            </a:r>
            <a:r>
              <a:rPr baseline="32818"/>
              <a:t> </a:t>
            </a:r>
            <a:r>
              <a:t>μ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 τ + X	e</a:t>
            </a:r>
            <a:r>
              <a:rPr baseline="32818"/>
              <a:t>+</a:t>
            </a:r>
            <a:r>
              <a:t>e</a:t>
            </a:r>
            <a:r>
              <a:rPr baseline="32818"/>
              <a:t>-</a:t>
            </a:r>
            <a:r>
              <a:t> → μ τ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 X	e</a:t>
            </a:r>
            <a:r>
              <a:rPr baseline="32818"/>
              <a:t>+</a:t>
            </a:r>
            <a:r>
              <a:t>e</a:t>
            </a:r>
            <a:r>
              <a:rPr baseline="32818"/>
              <a:t>-</a:t>
            </a:r>
            <a:r>
              <a:t> →</a:t>
            </a:r>
            <a:r>
              <a:rPr baseline="32818"/>
              <a:t> </a:t>
            </a:r>
            <a:r>
              <a:t>c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q q + X	e</a:t>
            </a:r>
            <a:r>
              <a:rPr baseline="32818"/>
              <a:t>+</a:t>
            </a:r>
            <a:r>
              <a:t>e</a:t>
            </a:r>
            <a:r>
              <a:rPr baseline="32818"/>
              <a:t>-</a:t>
            </a:r>
            <a:r>
              <a:t> →</a:t>
            </a:r>
            <a:r>
              <a:rPr baseline="32818"/>
              <a:t> </a:t>
            </a:r>
            <a:r>
              <a:t>b c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q + X	e</a:t>
            </a:r>
            <a:r>
              <a:rPr baseline="32818"/>
              <a:t>+</a:t>
            </a:r>
            <a:r>
              <a:t>e</a:t>
            </a:r>
            <a:r>
              <a:rPr baseline="32818"/>
              <a:t>-</a:t>
            </a:r>
            <a:r>
              <a:t> →</a:t>
            </a:r>
            <a:r>
              <a:rPr baseline="32818"/>
              <a:t> </a:t>
            </a:r>
            <a:r>
              <a:t>c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g g + X	e</a:t>
            </a:r>
            <a:r>
              <a:rPr baseline="32818"/>
              <a:t>+</a:t>
            </a:r>
            <a:r>
              <a:t>e</a:t>
            </a:r>
            <a:r>
              <a:rPr baseline="32818"/>
              <a:t>-</a:t>
            </a:r>
            <a:r>
              <a:t> → e</a:t>
            </a:r>
            <a:r>
              <a:rPr baseline="32818"/>
              <a:t> </a:t>
            </a:r>
            <a:r>
              <a:t>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μ q</a:t>
            </a:r>
            <a:r>
              <a:rPr baseline="32818"/>
              <a:t> </a:t>
            </a:r>
            <a:r>
              <a:t>+ X	e</a:t>
            </a:r>
            <a:r>
              <a:rPr baseline="32818"/>
              <a:t>+</a:t>
            </a:r>
            <a:r>
              <a:t>e</a:t>
            </a:r>
            <a:r>
              <a:rPr baseline="32818"/>
              <a:t>-</a:t>
            </a:r>
            <a:r>
              <a:t> →</a:t>
            </a:r>
            <a:r>
              <a:rPr baseline="32818"/>
              <a:t> </a:t>
            </a:r>
            <a:r>
              <a:t>τ q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W + X	e</a:t>
            </a:r>
            <a:r>
              <a:rPr baseline="32818"/>
              <a:t>+</a:t>
            </a:r>
            <a:r>
              <a:t>e</a:t>
            </a:r>
            <a:r>
              <a:rPr baseline="32818"/>
              <a:t>-</a:t>
            </a:r>
            <a:r>
              <a:t> →</a:t>
            </a:r>
            <a:r>
              <a:rPr baseline="32818"/>
              <a:t> </a:t>
            </a:r>
            <a:r>
              <a:t>Z + X</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γ + X</a:t>
            </a:r>
          </a:p>
        </p:txBody>
      </p:sp>
      <p:grpSp>
        <p:nvGrpSpPr>
          <p:cNvPr id="2121" name="CustomShape 5"/>
          <p:cNvGrpSpPr/>
          <p:nvPr/>
        </p:nvGrpSpPr>
        <p:grpSpPr>
          <a:xfrm>
            <a:off x="-3230" y="112530"/>
            <a:ext cx="3485973" cy="459562"/>
            <a:chOff x="0" y="0"/>
            <a:chExt cx="3485971" cy="459560"/>
          </a:xfrm>
        </p:grpSpPr>
        <p:sp>
          <p:nvSpPr>
            <p:cNvPr id="2119" name="四角形"/>
            <p:cNvSpPr/>
            <p:nvPr/>
          </p:nvSpPr>
          <p:spPr>
            <a:xfrm>
              <a:off x="0" y="0"/>
              <a:ext cx="3485972" cy="459561"/>
            </a:xfrm>
            <a:prstGeom prst="rect">
              <a:avLst/>
            </a:prstGeom>
            <a:noFill/>
            <a:ln w="3175" cap="flat">
              <a:solidFill>
                <a:srgbClr val="FFC000"/>
              </a:solidFill>
              <a:prstDash val="solid"/>
              <a:round/>
            </a:ln>
            <a:effectLst/>
          </p:spPr>
          <p:txBody>
            <a:bodyPr wrap="square" lIns="0" tIns="0" rIns="0" bIns="0" numCol="1" anchor="t">
              <a:noAutofit/>
            </a:bodyPr>
            <a:lstStyle/>
            <a:p>
              <a:pPr defTabSz="1180267">
                <a:defRPr spc="-1" sz="2200">
                  <a:uFill>
                    <a:solidFill>
                      <a:srgbClr val="FFFFFF"/>
                    </a:solidFill>
                  </a:uFill>
                  <a:latin typeface="Arial"/>
                  <a:ea typeface="Arial"/>
                  <a:cs typeface="Arial"/>
                  <a:sym typeface="Arial"/>
                </a:defRPr>
              </a:pPr>
            </a:p>
          </p:txBody>
        </p:sp>
        <p:sp>
          <p:nvSpPr>
            <p:cNvPr id="2120" name="非常に多くの研究対象"/>
            <p:cNvSpPr/>
            <p:nvPr/>
          </p:nvSpPr>
          <p:spPr>
            <a:xfrm>
              <a:off x="0" y="0"/>
              <a:ext cx="348597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8084" tIns="58084" rIns="58084" bIns="58084" numCol="1" anchor="t">
              <a:spAutoFit/>
            </a:bodyPr>
            <a:lstStyle>
              <a:lvl1pPr defTabSz="1180267">
                <a:defRPr spc="-1" sz="2400">
                  <a:solidFill>
                    <a:srgbClr val="FF3333"/>
                  </a:solidFill>
                  <a:uFill>
                    <a:solidFill>
                      <a:srgbClr val="FFFFFF"/>
                    </a:solidFill>
                  </a:uFill>
                  <a:latin typeface="ヒラギノ角ゴ Pro W6"/>
                  <a:ea typeface="ヒラギノ角ゴ Pro W6"/>
                  <a:cs typeface="ヒラギノ角ゴ Pro W6"/>
                  <a:sym typeface="ヒラギノ角ゴ Pro W6"/>
                </a:defRPr>
              </a:lvl1pPr>
            </a:lstStyle>
            <a:p>
              <a:pPr/>
              <a:r>
                <a:t>非常に多くの研究対象</a:t>
              </a:r>
            </a:p>
          </p:txBody>
        </p:sp>
      </p:grpSp>
      <p:sp>
        <p:nvSpPr>
          <p:cNvPr id="2122" name="2-フェルミオン過程…"/>
          <p:cNvSpPr txBox="1"/>
          <p:nvPr/>
        </p:nvSpPr>
        <p:spPr>
          <a:xfrm>
            <a:off x="9683250" y="212217"/>
            <a:ext cx="3066373" cy="3138619"/>
          </a:xfrm>
          <a:prstGeom prst="rect">
            <a:avLst/>
          </a:prstGeom>
          <a:ln w="25400">
            <a:solidFill>
              <a:srgbClr val="00B050"/>
            </a:solidFill>
          </a:ln>
          <a:extLst>
            <a:ext uri="{C572A759-6A51-4108-AA02-DFA0A04FC94B}">
              <ma14:wrappingTextBoxFlag xmlns:ma14="http://schemas.microsoft.com/office/mac/drawingml/2011/main" val="1"/>
            </a:ext>
          </a:extLst>
        </p:spPr>
        <p:txBody>
          <a:bodyPr lIns="58084" tIns="58084" rIns="58084" bIns="58084">
            <a:spAutoFit/>
          </a:bodyPr>
          <a:lstStyle/>
          <a:p>
            <a:pPr algn="l" defTabSz="1180267">
              <a:defRPr b="1" spc="-1" sz="1400">
                <a:solidFill>
                  <a:srgbClr val="00B050"/>
                </a:solidFill>
                <a:uFill>
                  <a:solidFill>
                    <a:srgbClr val="FFFFFF"/>
                  </a:solidFill>
                </a:uFill>
                <a:latin typeface="Arial"/>
                <a:ea typeface="Arial"/>
                <a:cs typeface="Arial"/>
                <a:sym typeface="Arial"/>
              </a:defRPr>
            </a:pPr>
            <a:r>
              <a:t>2-</a:t>
            </a:r>
            <a:r>
              <a:rPr>
                <a:latin typeface="DejaVu Sans"/>
                <a:ea typeface="DejaVu Sans"/>
                <a:cs typeface="DejaVu Sans"/>
                <a:sym typeface="DejaVu Sans"/>
              </a:rPr>
              <a:t>フェルミオン過程</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新たな力の発見可能性</a:t>
            </a:r>
            <a:endParaRPr spc="0"/>
          </a:p>
          <a:p>
            <a:pPr marL="217996" indent="-217636"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t>LEPの3桁上の統計量</a:t>
            </a:r>
            <a:endParaRPr spc="0"/>
          </a:p>
          <a:p>
            <a:pPr marL="199860" indent="-199500" algn="l" defTabSz="1180267">
              <a:buClr>
                <a:srgbClr val="FF00FF"/>
              </a:buClr>
              <a:buSzPct val="100000"/>
              <a:buFont typeface="Arial"/>
              <a:buChar char="•"/>
              <a:defRPr b="1" spc="-1" sz="1400">
                <a:solidFill>
                  <a:srgbClr val="FF00FF"/>
                </a:solidFill>
                <a:uFill>
                  <a:solidFill>
                    <a:srgbClr val="FFFFFF"/>
                  </a:solidFill>
                </a:uFill>
                <a:latin typeface="Arial"/>
                <a:ea typeface="Arial"/>
                <a:cs typeface="Arial"/>
                <a:sym typeface="Arial"/>
              </a:defRPr>
            </a:pPr>
            <a:r>
              <a:rPr>
                <a:latin typeface="DejaVu Sans"/>
                <a:ea typeface="DejaVu Sans"/>
                <a:cs typeface="DejaVu Sans"/>
                <a:sym typeface="DejaVu Sans"/>
              </a:rPr>
              <a:t>偏極が非常に重要</a:t>
            </a:r>
            <a:endParaRPr spc="0"/>
          </a:p>
          <a:p>
            <a:pPr algn="l" defTabSz="1180267">
              <a:defRPr spc="-1" sz="1100">
                <a:uFill>
                  <a:solidFill>
                    <a:srgbClr val="FFFFFF"/>
                  </a:solidFill>
                </a:uFill>
                <a:latin typeface="Arial"/>
                <a:ea typeface="Arial"/>
                <a:cs typeface="Arial"/>
                <a:sym typeface="Arial"/>
              </a:defRPr>
            </a:pPr>
            <a:r>
              <a:rPr>
                <a:latin typeface="DejaVu Sans"/>
                <a:ea typeface="DejaVu Sans"/>
                <a:cs typeface="DejaVu Sans"/>
                <a:sym typeface="DejaVu Sans"/>
              </a:rPr>
              <a:t>断面積と</a:t>
            </a:r>
            <a:r>
              <a:t>角分布:</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 e</a:t>
            </a:r>
            <a:r>
              <a:rPr baseline="32818"/>
              <a:t>+</a:t>
            </a:r>
            <a:r>
              <a:t>e</a:t>
            </a:r>
            <a:r>
              <a:rPr baseline="32818"/>
              <a:t>-</a:t>
            </a:r>
            <a:r>
              <a:t> 	e</a:t>
            </a:r>
            <a:r>
              <a:rPr baseline="32818"/>
              <a:t>+</a:t>
            </a:r>
            <a:r>
              <a:t>e</a:t>
            </a:r>
            <a:r>
              <a:rPr baseline="32818"/>
              <a:t>-</a:t>
            </a:r>
            <a:r>
              <a:t> → μ</a:t>
            </a:r>
            <a:r>
              <a:rPr baseline="32818"/>
              <a:t>+</a:t>
            </a:r>
            <a:r>
              <a:t>μ</a:t>
            </a:r>
            <a:r>
              <a:rPr baseline="32818"/>
              <a:t>- </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τ</a:t>
            </a:r>
            <a:r>
              <a:rPr baseline="32818"/>
              <a:t>+</a:t>
            </a:r>
            <a:r>
              <a:t> τ</a:t>
            </a:r>
            <a:r>
              <a:rPr baseline="32818"/>
              <a:t>-</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b b	e</a:t>
            </a:r>
            <a:r>
              <a:rPr baseline="32818"/>
              <a:t>+</a:t>
            </a:r>
            <a:r>
              <a:t>e</a:t>
            </a:r>
            <a:r>
              <a:rPr baseline="32818"/>
              <a:t>-</a:t>
            </a:r>
            <a:r>
              <a:t> →</a:t>
            </a:r>
            <a:r>
              <a:rPr baseline="32818"/>
              <a:t> </a:t>
            </a:r>
            <a:r>
              <a:t>c c</a:t>
            </a:r>
            <a:endParaRPr spc="0"/>
          </a:p>
          <a:p>
            <a:pPr algn="l" defTabSz="1180267">
              <a:defRPr spc="-1" sz="1100">
                <a:uFill>
                  <a:solidFill>
                    <a:srgbClr val="FFFFFF"/>
                  </a:solidFill>
                </a:uFill>
                <a:latin typeface="Arial"/>
                <a:ea typeface="Arial"/>
                <a:cs typeface="Arial"/>
                <a:sym typeface="Arial"/>
              </a:defRPr>
            </a:pPr>
            <a:r>
              <a:t>e</a:t>
            </a:r>
            <a:r>
              <a:rPr baseline="32818"/>
              <a:t>+</a:t>
            </a:r>
            <a:r>
              <a:t>e</a:t>
            </a:r>
            <a:r>
              <a:rPr baseline="32818"/>
              <a:t>-</a:t>
            </a:r>
            <a:r>
              <a:t> →</a:t>
            </a:r>
            <a:r>
              <a:rPr baseline="32818"/>
              <a:t> </a:t>
            </a:r>
            <a:r>
              <a:t>s s	e</a:t>
            </a:r>
            <a:r>
              <a:rPr baseline="32818"/>
              <a:t>+</a:t>
            </a:r>
            <a:r>
              <a:t>e</a:t>
            </a:r>
            <a:r>
              <a:rPr baseline="32818"/>
              <a:t>-</a:t>
            </a:r>
            <a:r>
              <a:t> →</a:t>
            </a:r>
            <a:r>
              <a:rPr baseline="32818"/>
              <a:t> </a:t>
            </a:r>
            <a:r>
              <a:t>q q</a:t>
            </a:r>
            <a:endParaRPr spc="0"/>
          </a:p>
          <a:p>
            <a:pPr algn="l" defTabSz="1180267">
              <a:defRPr baseline="32818" spc="-1" sz="1100">
                <a:uFill>
                  <a:solidFill>
                    <a:srgbClr val="FFFFFF"/>
                  </a:solidFill>
                </a:uFill>
                <a:latin typeface="Arial"/>
                <a:ea typeface="Arial"/>
                <a:cs typeface="Arial"/>
                <a:sym typeface="Arial"/>
              </a:defRPr>
            </a:pPr>
            <a:r>
              <a:t> </a:t>
            </a:r>
            <a:r>
              <a:rPr baseline="0"/>
              <a:t>τの崩壊分岐比</a:t>
            </a:r>
            <a:endParaRPr spc="0"/>
          </a:p>
          <a:p>
            <a:pPr algn="l" defTabSz="1180267">
              <a:defRPr spc="-1" sz="1100">
                <a:uFill>
                  <a:solidFill>
                    <a:srgbClr val="FFFFFF"/>
                  </a:solidFill>
                </a:uFill>
                <a:latin typeface="Arial"/>
                <a:ea typeface="Arial"/>
                <a:cs typeface="Arial"/>
                <a:sym typeface="Arial"/>
              </a:defRPr>
            </a:pPr>
            <a:r>
              <a:t>τの偏極 </a:t>
            </a:r>
            <a:endParaRPr spc="0"/>
          </a:p>
          <a:p>
            <a:pPr algn="l" defTabSz="1180267">
              <a:defRPr spc="-1" sz="1100">
                <a:uFill>
                  <a:solidFill>
                    <a:srgbClr val="FFFFFF"/>
                  </a:solidFill>
                </a:uFill>
                <a:latin typeface="Arial"/>
                <a:ea typeface="Arial"/>
                <a:cs typeface="Arial"/>
                <a:sym typeface="Arial"/>
              </a:defRPr>
            </a:pPr>
            <a:r>
              <a:t>τ の寿命</a:t>
            </a:r>
            <a:endParaRPr spc="0"/>
          </a:p>
          <a:p>
            <a:pPr algn="l" defTabSz="1180267">
              <a:defRPr spc="-1" sz="1100">
                <a:uFill>
                  <a:solidFill>
                    <a:srgbClr val="FFFFFF"/>
                  </a:solidFill>
                </a:uFill>
                <a:latin typeface="Arial"/>
                <a:ea typeface="Arial"/>
                <a:cs typeface="Arial"/>
                <a:sym typeface="Arial"/>
              </a:defRPr>
            </a:pPr>
            <a:r>
              <a:t>クォークとレプトンの複合粒子可能性</a:t>
            </a:r>
            <a:endParaRPr spc="0"/>
          </a:p>
          <a:p>
            <a:pPr algn="l" defTabSz="1180267">
              <a:defRPr spc="-1" sz="1100">
                <a:uFill>
                  <a:solidFill>
                    <a:srgbClr val="FFFFFF"/>
                  </a:solidFill>
                </a:uFill>
                <a:latin typeface="Arial"/>
                <a:ea typeface="Arial"/>
                <a:cs typeface="Arial"/>
                <a:sym typeface="Arial"/>
              </a:defRPr>
            </a:pPr>
            <a:r>
              <a:t>余剰次元探索</a:t>
            </a:r>
          </a:p>
        </p:txBody>
      </p:sp>
      <p:pic>
        <p:nvPicPr>
          <p:cNvPr id="2123" name="イメージ" descr="イメージ"/>
          <p:cNvPicPr>
            <a:picLocks noChangeAspect="1"/>
          </p:cNvPicPr>
          <p:nvPr/>
        </p:nvPicPr>
        <p:blipFill>
          <a:blip r:embed="rId4">
            <a:extLst/>
          </a:blip>
          <a:stretch>
            <a:fillRect/>
          </a:stretch>
        </p:blipFill>
        <p:spPr>
          <a:xfrm>
            <a:off x="6963859" y="5787029"/>
            <a:ext cx="2429255" cy="2039041"/>
          </a:xfrm>
          <a:prstGeom prst="rect">
            <a:avLst/>
          </a:prstGeom>
          <a:ln w="12700">
            <a:miter lim="400000"/>
          </a:ln>
        </p:spPr>
      </p:pic>
      <p:pic>
        <p:nvPicPr>
          <p:cNvPr id="2124" name="イメージ" descr="イメージ"/>
          <p:cNvPicPr>
            <a:picLocks noChangeAspect="1"/>
          </p:cNvPicPr>
          <p:nvPr/>
        </p:nvPicPr>
        <p:blipFill>
          <a:blip r:embed="rId5">
            <a:extLst/>
          </a:blip>
          <a:stretch>
            <a:fillRect/>
          </a:stretch>
        </p:blipFill>
        <p:spPr>
          <a:xfrm>
            <a:off x="11475964" y="3519970"/>
            <a:ext cx="1195895" cy="770444"/>
          </a:xfrm>
          <a:prstGeom prst="rect">
            <a:avLst/>
          </a:prstGeom>
          <a:ln w="12700">
            <a:miter lim="400000"/>
          </a:ln>
        </p:spPr>
      </p:pic>
      <p:pic>
        <p:nvPicPr>
          <p:cNvPr id="2125" name="イメージ" descr="イメージ"/>
          <p:cNvPicPr>
            <a:picLocks noChangeAspect="1"/>
          </p:cNvPicPr>
          <p:nvPr/>
        </p:nvPicPr>
        <p:blipFill>
          <a:blip r:embed="rId6">
            <a:extLst/>
          </a:blip>
          <a:stretch>
            <a:fillRect/>
          </a:stretch>
        </p:blipFill>
        <p:spPr>
          <a:xfrm>
            <a:off x="7138041" y="7860283"/>
            <a:ext cx="2080890" cy="1695813"/>
          </a:xfrm>
          <a:prstGeom prst="rect">
            <a:avLst/>
          </a:prstGeom>
          <a:ln w="12700">
            <a:miter lim="400000"/>
          </a:ln>
        </p:spPr>
      </p:pic>
      <p:pic>
        <p:nvPicPr>
          <p:cNvPr id="2126" name="イメージ" descr="イメージ"/>
          <p:cNvPicPr>
            <a:picLocks noChangeAspect="1"/>
          </p:cNvPicPr>
          <p:nvPr/>
        </p:nvPicPr>
        <p:blipFill>
          <a:blip r:embed="rId7">
            <a:extLst/>
          </a:blip>
          <a:stretch>
            <a:fillRect/>
          </a:stretch>
        </p:blipFill>
        <p:spPr>
          <a:xfrm>
            <a:off x="9670550" y="3763113"/>
            <a:ext cx="1435203" cy="1161809"/>
          </a:xfrm>
          <a:prstGeom prst="rect">
            <a:avLst/>
          </a:prstGeom>
          <a:ln w="12700">
            <a:miter lim="400000"/>
          </a:ln>
        </p:spPr>
      </p:pic>
      <p:grpSp>
        <p:nvGrpSpPr>
          <p:cNvPr id="2129" name="たくさんの論文、たくさんのPh.D…"/>
          <p:cNvGrpSpPr/>
          <p:nvPr/>
        </p:nvGrpSpPr>
        <p:grpSpPr>
          <a:xfrm rot="19955061">
            <a:off x="994937" y="3791351"/>
            <a:ext cx="10002020" cy="2438402"/>
            <a:chOff x="0" y="0"/>
            <a:chExt cx="10002018" cy="2438400"/>
          </a:xfrm>
        </p:grpSpPr>
        <p:sp>
          <p:nvSpPr>
            <p:cNvPr id="2128" name="たくさんの論文、たくさんのPh.D…"/>
            <p:cNvSpPr txBox="1"/>
            <p:nvPr/>
          </p:nvSpPr>
          <p:spPr>
            <a:xfrm>
              <a:off x="76200" y="50799"/>
              <a:ext cx="9849619" cy="2222502"/>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chemeClr val="accent5"/>
                  </a:solidFill>
                </a:defRPr>
              </a:pPr>
              <a:r>
                <a:t>たくさんの論文、たくさんのPh.D</a:t>
              </a:r>
            </a:p>
            <a:p>
              <a:pPr/>
              <a:r>
                <a:t>LHC ATLAS実験の例: 大学院学生数 = 約1200人</a:t>
              </a:r>
            </a:p>
            <a:p>
              <a:pPr/>
              <a:r>
                <a:t>毎年約200人の博士号取得者</a:t>
              </a:r>
            </a:p>
          </p:txBody>
        </p:sp>
        <p:pic>
          <p:nvPicPr>
            <p:cNvPr id="2127" name="たくさんの論文、たくさんのPh.D… たくさんの論文、たくさんのPh.DLHC ATLAS実験の例: 大学院学生数 = 約1200人毎年約200人の博士号取得者" descr="たくさんの論文、たくさんのPh.D… たくさんの論文、たくさんのPh.DLHC ATLAS実験の例: 大学院学生数 = 約1200人毎年約200人の博士号取得者"/>
            <p:cNvPicPr>
              <a:picLocks noChangeAspect="0"/>
            </p:cNvPicPr>
            <p:nvPr/>
          </p:nvPicPr>
          <p:blipFill>
            <a:blip r:embed="rId8">
              <a:extLst/>
            </a:blip>
            <a:stretch>
              <a:fillRect/>
            </a:stretch>
          </p:blipFill>
          <p:spPr>
            <a:xfrm>
              <a:off x="0" y="-1"/>
              <a:ext cx="10002019" cy="2438402"/>
            </a:xfrm>
            <a:prstGeom prst="rect">
              <a:avLst/>
            </a:prstGeom>
            <a:effectLst/>
          </p:spPr>
        </p:pic>
      </p:grpSp>
      <p:sp>
        <p:nvSpPr>
          <p:cNvPr id="2130" name="スライド番号"/>
          <p:cNvSpPr txBox="1"/>
          <p:nvPr>
            <p:ph type="sldNum" sz="quarter" idx="2"/>
          </p:nvPr>
        </p:nvSpPr>
        <p:spPr>
          <a:xfrm>
            <a:off x="9997810" y="9333227"/>
            <a:ext cx="3033180" cy="520701"/>
          </a:xfrm>
          <a:prstGeom prst="rect">
            <a:avLst/>
          </a:prstGeom>
          <a:extLst>
            <a:ext uri="{C572A759-6A51-4108-AA02-DFA0A04FC94B}">
              <ma14:wrappingTextBoxFlag xmlns:ma14="http://schemas.microsoft.com/office/mac/drawingml/2011/main" val="1"/>
            </a:ext>
          </a:extLst>
        </p:spPr>
        <p:txBody>
          <a:bodyPr lIns="59013" tIns="59013" rIns="59013" bIns="59013" anchor="ctr"/>
          <a:lstStyle>
            <a:lvl1pPr algn="r" defTabSz="1180267">
              <a:defRPr sz="1400">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34" name="Backup"/>
          <p:cNvSpPr txBox="1"/>
          <p:nvPr>
            <p:ph type="title"/>
          </p:nvPr>
        </p:nvSpPr>
        <p:spPr>
          <a:prstGeom prst="rect">
            <a:avLst/>
          </a:prstGeom>
        </p:spPr>
        <p:txBody>
          <a:bodyPr/>
          <a:lstStyle/>
          <a:p>
            <a:pPr/>
            <a:r>
              <a:t>Backup</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36" name="スライド番号"/>
          <p:cNvSpPr txBox="1"/>
          <p:nvPr>
            <p:ph type="sldNum" sz="quarter" idx="4294967295"/>
          </p:nvPr>
        </p:nvSpPr>
        <p:spPr>
          <a:xfrm>
            <a:off x="12544082" y="9258300"/>
            <a:ext cx="222936" cy="299822"/>
          </a:xfrm>
          <a:prstGeom prst="rect">
            <a:avLst/>
          </a:prstGeom>
          <a:extLst>
            <a:ext uri="{C572A759-6A51-4108-AA02-DFA0A04FC94B}">
              <ma14:wrappingTextBoxFlag xmlns:ma14="http://schemas.microsoft.com/office/mac/drawingml/2011/main" val="1"/>
            </a:ext>
          </a:extLst>
        </p:spPr>
        <p:txBody>
          <a:bodyPr/>
          <a:lstStyle>
            <a:lvl1pPr defTabSz="830861">
              <a:defRPr sz="1400">
                <a:latin typeface="+mj-lt"/>
                <a:ea typeface="+mj-ea"/>
                <a:cs typeface="+mj-cs"/>
                <a:sym typeface="Helvetica Neue"/>
              </a:defRPr>
            </a:lvl1pPr>
          </a:lstStyle>
          <a:p>
            <a:pPr/>
            <a:fld id="{86CB4B4D-7CA3-9044-876B-883B54F8677D}" type="slidenum"/>
          </a:p>
        </p:txBody>
      </p:sp>
      <p:sp>
        <p:nvSpPr>
          <p:cNvPr id="2137" name="トップクォークの電弱結合の精密測定…"/>
          <p:cNvSpPr txBox="1"/>
          <p:nvPr/>
        </p:nvSpPr>
        <p:spPr>
          <a:xfrm>
            <a:off x="1212775" y="1975574"/>
            <a:ext cx="10579250" cy="48482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68300" indent="-368300" algn="l" defTabSz="830861">
              <a:buClr>
                <a:srgbClr val="000000"/>
              </a:buClr>
              <a:buSzPct val="100000"/>
              <a:buChar char="•"/>
              <a:defRPr b="1" sz="3300">
                <a:latin typeface="+mj-lt"/>
                <a:ea typeface="+mj-ea"/>
                <a:cs typeface="+mj-cs"/>
                <a:sym typeface="Helvetica Neue"/>
              </a:defRPr>
            </a:pPr>
            <a:r>
              <a:t>トップクォークの電弱結合の精密測定</a:t>
            </a:r>
          </a:p>
          <a:p>
            <a:pPr lvl="1" indent="381000" algn="l" defTabSz="830861">
              <a:defRPr sz="2800">
                <a:latin typeface="Helvetica Neue Medium"/>
                <a:ea typeface="Helvetica Neue Medium"/>
                <a:cs typeface="Helvetica Neue Medium"/>
                <a:sym typeface="Helvetica Neue Medium"/>
              </a:defRPr>
            </a:pPr>
            <a:r>
              <a:t>ヒッグス結合のズレを見てから</a:t>
            </a:r>
            <a:br/>
            <a:r>
              <a:t>（複合ヒッグスの場合のモデルのさらなる絞り込み）</a:t>
            </a:r>
          </a:p>
          <a:p>
            <a:pPr marL="368300" indent="-368300" algn="l" defTabSz="830861">
              <a:spcBef>
                <a:spcPts val="1500"/>
              </a:spcBef>
              <a:buClr>
                <a:srgbClr val="000000"/>
              </a:buClr>
              <a:buSzPct val="100000"/>
              <a:buChar char="•"/>
              <a:defRPr b="1" sz="3300">
                <a:latin typeface="+mj-lt"/>
                <a:ea typeface="+mj-ea"/>
                <a:cs typeface="+mj-cs"/>
                <a:sym typeface="Helvetica Neue"/>
              </a:defRPr>
            </a:pPr>
            <a:r>
              <a:t>トップクォーク質量の精密測定</a:t>
            </a:r>
          </a:p>
          <a:p>
            <a:pPr lvl="1" indent="381000" algn="l" defTabSz="830861">
              <a:buClr>
                <a:srgbClr val="000000"/>
              </a:buClr>
              <a:defRPr b="1" sz="2800">
                <a:solidFill>
                  <a:schemeClr val="accent5"/>
                </a:solidFill>
                <a:latin typeface="+mj-lt"/>
                <a:ea typeface="+mj-ea"/>
                <a:cs typeface="+mj-cs"/>
                <a:sym typeface="Helvetica Neue"/>
              </a:defRPr>
            </a:pPr>
            <a:r>
              <a:t>LHCでの質量測定の精度向上 (Δmt &lt; 300 MeV)</a:t>
            </a:r>
          </a:p>
          <a:p>
            <a:pPr lvl="1" indent="381000" algn="l" defTabSz="830861">
              <a:buClr>
                <a:srgbClr val="000000"/>
              </a:buClr>
              <a:defRPr sz="2800">
                <a:latin typeface="Helvetica Neue Medium"/>
                <a:ea typeface="Helvetica Neue Medium"/>
                <a:cs typeface="Helvetica Neue Medium"/>
                <a:sym typeface="Helvetica Neue Medium"/>
              </a:defRPr>
            </a:pPr>
            <a:r>
              <a:t>BSM 理論計算による予測のための入力の精度としては当面十分（ILC 250 の結果によってはさらなる精度が必要になる可能性はある）</a:t>
            </a:r>
          </a:p>
        </p:txBody>
      </p:sp>
      <p:sp>
        <p:nvSpPr>
          <p:cNvPr id="2138" name="トップクォークについて"/>
          <p:cNvSpPr txBox="1"/>
          <p:nvPr/>
        </p:nvSpPr>
        <p:spPr>
          <a:xfrm>
            <a:off x="2007361" y="437565"/>
            <a:ext cx="8990077"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30861">
              <a:defRPr b="1" i="1" sz="6400">
                <a:latin typeface="+mj-lt"/>
                <a:ea typeface="+mj-ea"/>
                <a:cs typeface="+mj-cs"/>
                <a:sym typeface="Helvetica Neue"/>
              </a:defRPr>
            </a:lvl1pPr>
          </a:lstStyle>
          <a:p>
            <a:pPr/>
            <a:r>
              <a:t>トップクォークについて</a:t>
            </a:r>
          </a:p>
        </p:txBody>
      </p:sp>
      <p:grpSp>
        <p:nvGrpSpPr>
          <p:cNvPr id="2141" name="ヒッグスの精密測定が優先度１…"/>
          <p:cNvGrpSpPr/>
          <p:nvPr/>
        </p:nvGrpSpPr>
        <p:grpSpPr>
          <a:xfrm>
            <a:off x="1682750" y="7447425"/>
            <a:ext cx="9639300" cy="2070101"/>
            <a:chOff x="0" y="0"/>
            <a:chExt cx="9639300" cy="2070099"/>
          </a:xfrm>
        </p:grpSpPr>
        <p:sp>
          <p:nvSpPr>
            <p:cNvPr id="2140" name="ヒッグスの精密測定が優先度１…"/>
            <p:cNvSpPr txBox="1"/>
            <p:nvPr/>
          </p:nvSpPr>
          <p:spPr>
            <a:xfrm>
              <a:off x="215900" y="139699"/>
              <a:ext cx="9207500" cy="1511301"/>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30861">
                <a:buClr>
                  <a:srgbClr val="000000"/>
                </a:buClr>
                <a:defRPr b="1" sz="5100">
                  <a:solidFill>
                    <a:schemeClr val="accent5"/>
                  </a:solidFill>
                  <a:latin typeface="+mj-lt"/>
                  <a:ea typeface="+mj-ea"/>
                  <a:cs typeface="+mj-cs"/>
                  <a:sym typeface="Helvetica Neue"/>
                </a:defRPr>
              </a:pPr>
              <a:r>
                <a:t>ヒッグスの精密測定が優先度１</a:t>
              </a:r>
            </a:p>
            <a:p>
              <a:pPr defTabSz="830861">
                <a:buClr>
                  <a:srgbClr val="000000"/>
                </a:buClr>
                <a:defRPr b="1" sz="3200">
                  <a:solidFill>
                    <a:schemeClr val="accent5"/>
                  </a:solidFill>
                  <a:latin typeface="+mj-lt"/>
                  <a:ea typeface="+mj-ea"/>
                  <a:cs typeface="+mj-cs"/>
                  <a:sym typeface="Helvetica Neue"/>
                </a:defRPr>
              </a:pPr>
              <a:r>
                <a:t>トップの精密測定の緊急性は下がった</a:t>
              </a:r>
            </a:p>
          </p:txBody>
        </p:sp>
        <p:pic>
          <p:nvPicPr>
            <p:cNvPr id="2139" name="ヒッグスの精密測定が優先度１… ヒッグスの精密測定が優先度１トップの精密測定の緊急性は下がった" descr="ヒッグスの精密測定が優先度１… ヒッグスの精密測定が優先度１トップの精密測定の緊急性は下がった"/>
            <p:cNvPicPr>
              <a:picLocks noChangeAspect="0"/>
            </p:cNvPicPr>
            <p:nvPr/>
          </p:nvPicPr>
          <p:blipFill>
            <a:blip r:embed="rId2">
              <a:extLst/>
            </a:blip>
            <a:stretch>
              <a:fillRect/>
            </a:stretch>
          </p:blipFill>
          <p:spPr>
            <a:xfrm>
              <a:off x="0" y="-1"/>
              <a:ext cx="9639300" cy="2070101"/>
            </a:xfrm>
            <a:prstGeom prst="rect">
              <a:avLst/>
            </a:prstGeom>
            <a:effectLst/>
          </p:spPr>
        </p:pic>
      </p:gr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43" name="新しい展開：EFT 形式による解析"/>
          <p:cNvSpPr txBox="1"/>
          <p:nvPr/>
        </p:nvSpPr>
        <p:spPr>
          <a:xfrm>
            <a:off x="319440" y="339931"/>
            <a:ext cx="1236592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1">
              <a:defRPr sz="4600">
                <a:solidFill>
                  <a:srgbClr val="2E467F"/>
                </a:solidFill>
                <a:latin typeface="ヒラギノ角ゴ Pro W6"/>
                <a:ea typeface="ヒラギノ角ゴ Pro W6"/>
                <a:cs typeface="ヒラギノ角ゴ Pro W6"/>
                <a:sym typeface="ヒラギノ角ゴ Pro W6"/>
              </a:defRPr>
            </a:lvl1pPr>
          </a:lstStyle>
          <a:p>
            <a:pPr/>
            <a:r>
              <a:t>新しい展開： 有効場理論(EFT)による解析</a:t>
            </a:r>
          </a:p>
        </p:txBody>
      </p:sp>
      <p:sp>
        <p:nvSpPr>
          <p:cNvPr id="2144" name="解: EFT (有効場理論)     hZZ 結合と hWW 結合を関係付ける"/>
          <p:cNvSpPr txBox="1"/>
          <p:nvPr/>
        </p:nvSpPr>
        <p:spPr>
          <a:xfrm>
            <a:off x="479572" y="4309307"/>
            <a:ext cx="6128067"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3100">
                <a:latin typeface="ＭＳ Ｐゴシック"/>
                <a:ea typeface="ＭＳ Ｐゴシック"/>
                <a:cs typeface="ＭＳ Ｐゴシック"/>
                <a:sym typeface="ＭＳ Ｐゴシック"/>
              </a:defRPr>
            </a:pPr>
            <a:r>
              <a:t>解: </a:t>
            </a:r>
            <a:r>
              <a:rPr b="1" i="1">
                <a:solidFill>
                  <a:schemeClr val="accent5"/>
                </a:solidFill>
                <a:latin typeface="Helvetica"/>
                <a:ea typeface="Helvetica"/>
                <a:cs typeface="Helvetica"/>
                <a:sym typeface="Helvetica"/>
              </a:rPr>
              <a:t>E</a:t>
            </a:r>
            <a:r>
              <a:rPr b="1" i="1" sz="1400">
                <a:solidFill>
                  <a:schemeClr val="accent5"/>
                </a:solidFill>
                <a:latin typeface="Helvetica"/>
                <a:ea typeface="Helvetica"/>
                <a:cs typeface="Helvetica"/>
                <a:sym typeface="Helvetica"/>
              </a:rPr>
              <a:t>ffective</a:t>
            </a:r>
            <a:r>
              <a:rPr b="1" i="1">
                <a:solidFill>
                  <a:schemeClr val="accent5"/>
                </a:solidFill>
                <a:latin typeface="Helvetica"/>
                <a:ea typeface="Helvetica"/>
                <a:cs typeface="Helvetica"/>
                <a:sym typeface="Helvetica"/>
              </a:rPr>
              <a:t>F</a:t>
            </a:r>
            <a:r>
              <a:rPr b="1" i="1" sz="1400">
                <a:solidFill>
                  <a:schemeClr val="accent5"/>
                </a:solidFill>
                <a:latin typeface="Helvetica"/>
                <a:ea typeface="Helvetica"/>
                <a:cs typeface="Helvetica"/>
                <a:sym typeface="Helvetica"/>
              </a:rPr>
              <a:t>ield</a:t>
            </a:r>
            <a:r>
              <a:rPr b="1" i="1">
                <a:solidFill>
                  <a:schemeClr val="accent5"/>
                </a:solidFill>
                <a:latin typeface="Helvetica"/>
                <a:ea typeface="Helvetica"/>
                <a:cs typeface="Helvetica"/>
                <a:sym typeface="Helvetica"/>
              </a:rPr>
              <a:t>T</a:t>
            </a:r>
            <a:r>
              <a:rPr b="1" i="1" sz="1400">
                <a:solidFill>
                  <a:schemeClr val="accent5"/>
                </a:solidFill>
                <a:latin typeface="Helvetica"/>
                <a:ea typeface="Helvetica"/>
                <a:cs typeface="Helvetica"/>
                <a:sym typeface="Helvetica"/>
              </a:rPr>
              <a:t>heory</a:t>
            </a:r>
            <a:r>
              <a:rPr b="1" i="1">
                <a:solidFill>
                  <a:schemeClr val="accent5"/>
                </a:solidFill>
                <a:latin typeface="Helvetica"/>
                <a:ea typeface="Helvetica"/>
                <a:cs typeface="Helvetica"/>
                <a:sym typeface="Helvetica"/>
              </a:rPr>
              <a:t> </a:t>
            </a:r>
            <a:r>
              <a:rPr>
                <a:solidFill>
                  <a:schemeClr val="accent5"/>
                </a:solidFill>
              </a:rPr>
              <a:t>(有効場理論)</a:t>
            </a:r>
            <a:br>
              <a:rPr>
                <a:solidFill>
                  <a:schemeClr val="accent5"/>
                </a:solidFill>
              </a:rPr>
            </a:br>
            <a:r>
              <a:rPr b="1">
                <a:latin typeface="Helvetica"/>
                <a:ea typeface="Helvetica"/>
                <a:cs typeface="Helvetica"/>
                <a:sym typeface="Helvetica"/>
              </a:rPr>
              <a:t>   </a:t>
            </a:r>
            <a:r>
              <a:rPr b="1" sz="2600">
                <a:latin typeface="Helvetica"/>
                <a:ea typeface="Helvetica"/>
                <a:cs typeface="Helvetica"/>
                <a:sym typeface="Helvetica"/>
              </a:rPr>
              <a:t> hZZ </a:t>
            </a:r>
            <a:r>
              <a:rPr sz="2600"/>
              <a:t>結合と</a:t>
            </a:r>
            <a:r>
              <a:rPr b="1" sz="2600">
                <a:latin typeface="Helvetica"/>
                <a:ea typeface="Helvetica"/>
                <a:cs typeface="Helvetica"/>
                <a:sym typeface="Helvetica"/>
              </a:rPr>
              <a:t> hWW </a:t>
            </a:r>
            <a:r>
              <a:rPr sz="2600"/>
              <a:t>結合を関係付ける</a:t>
            </a:r>
          </a:p>
        </p:txBody>
      </p:sp>
      <p:sp>
        <p:nvSpPr>
          <p:cNvPr id="2145" name="ILCでは決めるべきEFT係数がずっと少ない！…"/>
          <p:cNvSpPr txBox="1"/>
          <p:nvPr/>
        </p:nvSpPr>
        <p:spPr>
          <a:xfrm>
            <a:off x="7143263" y="5047726"/>
            <a:ext cx="5511958" cy="20925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spcBef>
                <a:spcPts val="700"/>
              </a:spcBef>
              <a:defRPr b="1" sz="2000">
                <a:latin typeface="+mj-lt"/>
                <a:ea typeface="+mj-ea"/>
                <a:cs typeface="+mj-cs"/>
                <a:sym typeface="Helvetica Neue"/>
              </a:defRPr>
            </a:pPr>
            <a:r>
              <a:t>ILC</a:t>
            </a:r>
            <a:r>
              <a:rPr b="0">
                <a:latin typeface="ＭＳ Ｐゴシック"/>
                <a:ea typeface="ＭＳ Ｐゴシック"/>
                <a:cs typeface="ＭＳ Ｐゴシック"/>
                <a:sym typeface="ＭＳ Ｐゴシック"/>
              </a:rPr>
              <a:t>では決めるべき</a:t>
            </a:r>
            <a:r>
              <a:t>EFT</a:t>
            </a:r>
            <a:r>
              <a:rPr b="0">
                <a:latin typeface="ＭＳ Ｐゴシック"/>
                <a:ea typeface="ＭＳ Ｐゴシック"/>
                <a:cs typeface="ＭＳ Ｐゴシック"/>
                <a:sym typeface="ＭＳ Ｐゴシック"/>
              </a:rPr>
              <a:t>係数がずっと少ない！</a:t>
            </a:r>
          </a:p>
          <a:p>
            <a:pPr algn="l">
              <a:lnSpc>
                <a:spcPct val="120000"/>
              </a:lnSpc>
              <a:spcBef>
                <a:spcPts val="700"/>
              </a:spcBef>
              <a:defRPr b="1" i="1" sz="2000">
                <a:solidFill>
                  <a:schemeClr val="accent5"/>
                </a:solidFill>
                <a:latin typeface="+mj-lt"/>
                <a:ea typeface="+mj-ea"/>
                <a:cs typeface="+mj-cs"/>
                <a:sym typeface="Helvetica Neue"/>
              </a:defRPr>
            </a:pPr>
            <a:r>
              <a:t>W</a:t>
            </a:r>
            <a:r>
              <a:rPr baseline="-5998"/>
              <a:t>L</a:t>
            </a:r>
            <a:r>
              <a:t>, Z</a:t>
            </a:r>
            <a:r>
              <a:rPr baseline="-5998"/>
              <a:t>L</a:t>
            </a:r>
            <a:r>
              <a:t> </a:t>
            </a:r>
            <a:r>
              <a:rPr b="0" i="0">
                <a:latin typeface="ＭＳ Ｐゴシック"/>
                <a:ea typeface="ＭＳ Ｐゴシック"/>
                <a:cs typeface="ＭＳ Ｐゴシック"/>
                <a:sym typeface="ＭＳ Ｐゴシック"/>
              </a:rPr>
              <a:t>はヒッグスセクターからの NGB (南部ゴールドストーンボソン).</a:t>
            </a:r>
            <a:r>
              <a:rPr b="0" i="0">
                <a:solidFill>
                  <a:srgbClr val="000000"/>
                </a:solidFill>
                <a:latin typeface="ＭＳ Ｐゴシック"/>
                <a:ea typeface="ＭＳ Ｐゴシック"/>
                <a:cs typeface="ＭＳ Ｐゴシック"/>
                <a:sym typeface="ＭＳ Ｐゴシック"/>
              </a:rPr>
              <a:t> W/Z を含むあらゆる標準理論過程を使える</a:t>
            </a:r>
            <a:r>
              <a:rPr b="0" i="0">
                <a:latin typeface="ＭＳ Ｐゴシック"/>
                <a:ea typeface="ＭＳ Ｐゴシック"/>
                <a:cs typeface="ＭＳ Ｐゴシック"/>
                <a:sym typeface="ＭＳ Ｐゴシック"/>
              </a:rPr>
              <a:t>→ ILC250 でヒッグス結合のモデル非依存な精密測定が可能. </a:t>
            </a:r>
            <a:r>
              <a:rPr b="0" i="0" sz="1800">
                <a:solidFill>
                  <a:srgbClr val="000000"/>
                </a:solidFill>
                <a:latin typeface="ＭＳ Ｐゴシック"/>
                <a:ea typeface="ＭＳ Ｐゴシック"/>
                <a:cs typeface="ＭＳ Ｐゴシック"/>
                <a:sym typeface="ＭＳ Ｐゴシック"/>
              </a:rPr>
              <a:t>(反跳質量法による σ 測定が鍵であることはこれまで通り！ )</a:t>
            </a:r>
          </a:p>
        </p:txBody>
      </p:sp>
      <p:sp>
        <p:nvSpPr>
          <p:cNvPr id="2146" name="EFT: BSM物理の効果は、重いBSM場 (質量 M) を積分してしまうことで (q2/M2) のべき級数展開で表現できる. →エネルギースケール対しMが十分大きければ、標準理論のラグランジアンに SU(2)xU(1) 不変な次元6演算子を加えることで一般的に表現できる."/>
          <p:cNvSpPr txBox="1"/>
          <p:nvPr/>
        </p:nvSpPr>
        <p:spPr>
          <a:xfrm>
            <a:off x="848063" y="5644521"/>
            <a:ext cx="5511960" cy="14274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spcBef>
                <a:spcPts val="700"/>
              </a:spcBef>
              <a:defRPr sz="1800">
                <a:latin typeface="ＭＳ Ｐゴシック"/>
                <a:ea typeface="ＭＳ Ｐゴシック"/>
                <a:cs typeface="ＭＳ Ｐゴシック"/>
                <a:sym typeface="ＭＳ Ｐゴシック"/>
              </a:defRPr>
            </a:pPr>
            <a:r>
              <a:t>EFT: BSM物理の効果は、重いBSM場 (質量 M) を積分してしまうことで (q</a:t>
            </a:r>
            <a:r>
              <a:rPr baseline="31999"/>
              <a:t>2</a:t>
            </a:r>
            <a:r>
              <a:t>/M</a:t>
            </a:r>
            <a:r>
              <a:rPr baseline="31999"/>
              <a:t>2</a:t>
            </a:r>
            <a:r>
              <a:t>) のべき級数展開で表現できる. →エネルギースケール対しMが十分大きければ、標準理論のラグランジアンに SU(2)xU(1) 不変な次元6演算子を加えることで一般的に表現できる.</a:t>
            </a:r>
          </a:p>
        </p:txBody>
      </p:sp>
      <p:pic>
        <p:nvPicPr>
          <p:cNvPr id="2147" name="イメージ" descr="イメージ"/>
          <p:cNvPicPr>
            <a:picLocks noChangeAspect="1"/>
          </p:cNvPicPr>
          <p:nvPr/>
        </p:nvPicPr>
        <p:blipFill>
          <a:blip r:embed="rId2">
            <a:extLst/>
          </a:blip>
          <a:stretch>
            <a:fillRect/>
          </a:stretch>
        </p:blipFill>
        <p:spPr>
          <a:xfrm>
            <a:off x="8184739" y="1652982"/>
            <a:ext cx="3429004" cy="457203"/>
          </a:xfrm>
          <a:prstGeom prst="rect">
            <a:avLst/>
          </a:prstGeom>
          <a:ln w="12700">
            <a:miter lim="400000"/>
          </a:ln>
        </p:spPr>
      </p:pic>
      <p:sp>
        <p:nvSpPr>
          <p:cNvPr id="2148" name="SU(2)xU(1) 不変…"/>
          <p:cNvSpPr txBox="1"/>
          <p:nvPr/>
        </p:nvSpPr>
        <p:spPr>
          <a:xfrm>
            <a:off x="9672301" y="2816646"/>
            <a:ext cx="2561045"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228600" algn="l">
              <a:defRPr b="1" sz="2400">
                <a:solidFill>
                  <a:schemeClr val="accent5"/>
                </a:solidFill>
                <a:latin typeface="+mj-lt"/>
                <a:ea typeface="+mj-ea"/>
                <a:cs typeface="+mj-cs"/>
                <a:sym typeface="Helvetica Neue"/>
              </a:defRPr>
            </a:pPr>
            <a:r>
              <a:t>SU(2)xU(1</a:t>
            </a:r>
            <a:r>
              <a:rPr b="0">
                <a:latin typeface="ＭＳ Ｐゴシック"/>
                <a:ea typeface="ＭＳ Ｐゴシック"/>
                <a:cs typeface="ＭＳ Ｐゴシック"/>
                <a:sym typeface="ＭＳ Ｐゴシック"/>
              </a:rPr>
              <a:t>) 不変</a:t>
            </a:r>
          </a:p>
          <a:p>
            <a:pPr indent="228600" algn="l">
              <a:defRPr sz="2400">
                <a:solidFill>
                  <a:schemeClr val="accent5"/>
                </a:solidFill>
                <a:latin typeface="ＭＳ Ｐゴシック"/>
                <a:ea typeface="ＭＳ Ｐゴシック"/>
                <a:cs typeface="ＭＳ Ｐゴシック"/>
                <a:sym typeface="ＭＳ Ｐゴシック"/>
              </a:defRPr>
            </a:pPr>
            <a:r>
              <a:t>次元6演算子</a:t>
            </a:r>
          </a:p>
        </p:txBody>
      </p:sp>
      <p:sp>
        <p:nvSpPr>
          <p:cNvPr id="2149" name="線"/>
          <p:cNvSpPr/>
          <p:nvPr/>
        </p:nvSpPr>
        <p:spPr>
          <a:xfrm flipV="1">
            <a:off x="10845798" y="2144764"/>
            <a:ext cx="2" cy="457203"/>
          </a:xfrm>
          <a:prstGeom prst="line">
            <a:avLst/>
          </a:prstGeom>
          <a:ln w="25400">
            <a:solidFill>
              <a:srgbClr val="000000"/>
            </a:solidFill>
            <a:miter lim="400000"/>
            <a:tailEnd type="triangle"/>
          </a:ln>
        </p:spPr>
        <p:txBody>
          <a:bodyPr lIns="45718" tIns="45718" rIns="45718" bIns="45718"/>
          <a:lstStyle/>
          <a:p>
            <a:pPr/>
          </a:p>
        </p:txBody>
      </p:sp>
      <p:sp>
        <p:nvSpPr>
          <p:cNvPr id="2150" name="決めるべき多数のEFT 係数：…"/>
          <p:cNvSpPr txBox="1"/>
          <p:nvPr/>
        </p:nvSpPr>
        <p:spPr>
          <a:xfrm>
            <a:off x="7491752" y="3752842"/>
            <a:ext cx="4814979" cy="9594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spcBef>
                <a:spcPts val="700"/>
              </a:spcBef>
              <a:defRPr sz="2800">
                <a:solidFill>
                  <a:srgbClr val="0433FF"/>
                </a:solidFill>
                <a:latin typeface="ＭＳ Ｐゴシック"/>
                <a:ea typeface="ＭＳ Ｐゴシック"/>
                <a:cs typeface="ＭＳ Ｐゴシック"/>
                <a:sym typeface="ＭＳ Ｐゴシック"/>
              </a:defRPr>
            </a:pPr>
            <a:r>
              <a:t>決めるべき多数の </a:t>
            </a:r>
            <a:r>
              <a:rPr b="1">
                <a:latin typeface="+mj-lt"/>
                <a:ea typeface="+mj-ea"/>
                <a:cs typeface="+mj-cs"/>
                <a:sym typeface="Helvetica Neue"/>
              </a:rPr>
              <a:t>EFT </a:t>
            </a:r>
            <a:r>
              <a:t>係数：</a:t>
            </a:r>
            <a:endParaRPr b="1">
              <a:latin typeface="+mj-lt"/>
              <a:ea typeface="+mj-ea"/>
              <a:cs typeface="+mj-cs"/>
              <a:sym typeface="Helvetica Neue"/>
            </a:endParaRPr>
          </a:p>
          <a:p>
            <a:pPr algn="l">
              <a:lnSpc>
                <a:spcPct val="80000"/>
              </a:lnSpc>
              <a:spcBef>
                <a:spcPts val="700"/>
              </a:spcBef>
              <a:defRPr b="1" sz="2800">
                <a:latin typeface="+mj-lt"/>
                <a:ea typeface="+mj-ea"/>
                <a:cs typeface="+mj-cs"/>
                <a:sym typeface="Helvetica Neue"/>
              </a:defRPr>
            </a:pPr>
            <a:r>
              <a:t>~50 </a:t>
            </a:r>
            <a:r>
              <a:rPr b="0">
                <a:latin typeface="ＭＳ Ｐゴシック"/>
                <a:ea typeface="ＭＳ Ｐゴシック"/>
                <a:cs typeface="ＭＳ Ｐゴシック"/>
                <a:sym typeface="ＭＳ Ｐゴシック"/>
              </a:rPr>
              <a:t>個 ＠</a:t>
            </a:r>
            <a:r>
              <a:t> LHC、17 </a:t>
            </a:r>
            <a:r>
              <a:rPr b="0">
                <a:latin typeface="ＭＳ Ｐゴシック"/>
                <a:ea typeface="ＭＳ Ｐゴシック"/>
                <a:cs typeface="ＭＳ Ｐゴシック"/>
                <a:sym typeface="ＭＳ Ｐゴシック"/>
              </a:rPr>
              <a:t>個 ＠</a:t>
            </a:r>
            <a:r>
              <a:t> ILC</a:t>
            </a:r>
          </a:p>
        </p:txBody>
      </p:sp>
      <p:sp>
        <p:nvSpPr>
          <p:cNvPr id="2151" name="ビーム偏極により使える物理量が２倍に.…"/>
          <p:cNvSpPr txBox="1"/>
          <p:nvPr/>
        </p:nvSpPr>
        <p:spPr>
          <a:xfrm>
            <a:off x="6933109" y="7388642"/>
            <a:ext cx="5932266" cy="8268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5216">
              <a:lnSpc>
                <a:spcPct val="120000"/>
              </a:lnSpc>
              <a:defRPr sz="2400">
                <a:latin typeface="ＭＳ Ｐゴシック"/>
                <a:ea typeface="ＭＳ Ｐゴシック"/>
                <a:cs typeface="ＭＳ Ｐゴシック"/>
                <a:sym typeface="ＭＳ Ｐゴシック"/>
              </a:defRPr>
            </a:pPr>
            <a:r>
              <a:t>ビーム偏極により使える物理量が２倍に.</a:t>
            </a:r>
            <a:endParaRPr b="1" i="1">
              <a:latin typeface="Helvetica"/>
              <a:ea typeface="Helvetica"/>
              <a:cs typeface="Helvetica"/>
              <a:sym typeface="Helvetica"/>
            </a:endParaRPr>
          </a:p>
          <a:p>
            <a:pPr algn="l" defTabSz="585216">
              <a:lnSpc>
                <a:spcPct val="120000"/>
              </a:lnSpc>
              <a:defRPr sz="2400">
                <a:solidFill>
                  <a:schemeClr val="accent5"/>
                </a:solidFill>
                <a:latin typeface="ＭＳ Ｐゴシック"/>
                <a:ea typeface="ＭＳ Ｐゴシック"/>
                <a:cs typeface="ＭＳ Ｐゴシック"/>
                <a:sym typeface="ＭＳ Ｐゴシック"/>
              </a:defRPr>
            </a:pPr>
            <a:r>
              <a:t>→ </a:t>
            </a:r>
            <a:r>
              <a:rPr b="1" i="1">
                <a:latin typeface="+mj-lt"/>
                <a:ea typeface="+mj-ea"/>
                <a:cs typeface="+mj-cs"/>
                <a:sym typeface="Helvetica Neue"/>
              </a:rPr>
              <a:t>EFT </a:t>
            </a:r>
            <a:r>
              <a:t>の有効性のテストも可能.</a:t>
            </a:r>
          </a:p>
        </p:txBody>
      </p:sp>
      <p:sp>
        <p:nvSpPr>
          <p:cNvPr id="2152" name="LHC Run II の結果は、M:大を示唆.…"/>
          <p:cNvSpPr txBox="1"/>
          <p:nvPr/>
        </p:nvSpPr>
        <p:spPr>
          <a:xfrm>
            <a:off x="919357" y="7430430"/>
            <a:ext cx="551196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200"/>
              </a:spcBef>
              <a:defRPr b="1" sz="2400">
                <a:latin typeface="+mj-lt"/>
                <a:ea typeface="+mj-ea"/>
                <a:cs typeface="+mj-cs"/>
                <a:sym typeface="Helvetica Neue"/>
              </a:defRPr>
            </a:pPr>
            <a:r>
              <a:t>LHC Run II </a:t>
            </a:r>
            <a:r>
              <a:rPr b="0">
                <a:latin typeface="ＭＳ Ｐゴシック"/>
                <a:ea typeface="ＭＳ Ｐゴシック"/>
                <a:cs typeface="ＭＳ Ｐゴシック"/>
                <a:sym typeface="ＭＳ Ｐゴシック"/>
              </a:rPr>
              <a:t>の結果は、</a:t>
            </a:r>
            <a:r>
              <a:t>M:</a:t>
            </a:r>
            <a:r>
              <a:rPr b="0">
                <a:latin typeface="ＭＳ Ｐゴシック"/>
                <a:ea typeface="ＭＳ Ｐゴシック"/>
                <a:cs typeface="ＭＳ Ｐゴシック"/>
                <a:sym typeface="ＭＳ Ｐゴシック"/>
              </a:rPr>
              <a:t>大を示唆.</a:t>
            </a:r>
          </a:p>
          <a:p>
            <a:pPr algn="l">
              <a:spcBef>
                <a:spcPts val="200"/>
              </a:spcBef>
              <a:defRPr b="1" sz="2400">
                <a:latin typeface="+mj-lt"/>
                <a:ea typeface="+mj-ea"/>
                <a:cs typeface="+mj-cs"/>
                <a:sym typeface="Helvetica Neue"/>
              </a:defRPr>
            </a:pPr>
            <a:r>
              <a:t>250 GeV </a:t>
            </a:r>
            <a:r>
              <a:rPr b="0">
                <a:latin typeface="ＭＳ Ｐゴシック"/>
                <a:ea typeface="ＭＳ Ｐゴシック"/>
                <a:cs typeface="ＭＳ Ｐゴシック"/>
                <a:sym typeface="ＭＳ Ｐゴシック"/>
              </a:rPr>
              <a:t>では、</a:t>
            </a:r>
            <a:r>
              <a:t>EFT </a:t>
            </a:r>
            <a:r>
              <a:rPr b="0">
                <a:latin typeface="ＭＳ Ｐゴシック"/>
                <a:ea typeface="ＭＳ Ｐゴシック"/>
                <a:cs typeface="ＭＳ Ｐゴシック"/>
                <a:sym typeface="ＭＳ Ｐゴシック"/>
              </a:rPr>
              <a:t>の有効性がより確からしい</a:t>
            </a:r>
          </a:p>
        </p:txBody>
      </p:sp>
      <p:grpSp>
        <p:nvGrpSpPr>
          <p:cNvPr id="2155" name="図形グループ 2"/>
          <p:cNvGrpSpPr/>
          <p:nvPr/>
        </p:nvGrpSpPr>
        <p:grpSpPr>
          <a:xfrm>
            <a:off x="2596663" y="8578280"/>
            <a:ext cx="7151642" cy="1035312"/>
            <a:chOff x="0" y="0"/>
            <a:chExt cx="7151641" cy="1035310"/>
          </a:xfrm>
        </p:grpSpPr>
        <p:sp>
          <p:nvSpPr>
            <p:cNvPr id="2153" name="250 GeV だけでヒッグス結合の絶対測定が可能！"/>
            <p:cNvSpPr txBox="1"/>
            <p:nvPr/>
          </p:nvSpPr>
          <p:spPr>
            <a:xfrm>
              <a:off x="517662" y="180041"/>
              <a:ext cx="6633980" cy="451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algn="l" defTabSz="585216">
                <a:spcBef>
                  <a:spcPts val="500"/>
                </a:spcBef>
                <a:defRPr b="1" sz="2200">
                  <a:solidFill>
                    <a:srgbClr val="FF2C79"/>
                  </a:solidFill>
                  <a:latin typeface="Arial"/>
                  <a:ea typeface="Arial"/>
                  <a:cs typeface="Arial"/>
                  <a:sym typeface="Arial"/>
                </a:defRPr>
              </a:pPr>
              <a:r>
                <a:t>250 GeV </a:t>
              </a:r>
              <a:r>
                <a:rPr b="0">
                  <a:latin typeface="ＭＳ Ｐゴシック"/>
                  <a:ea typeface="ＭＳ Ｐゴシック"/>
                  <a:cs typeface="ＭＳ Ｐゴシック"/>
                  <a:sym typeface="ＭＳ Ｐゴシック"/>
                </a:rPr>
                <a:t>だけでヒッグス結合の絶対測定が可能！</a:t>
              </a:r>
            </a:p>
          </p:txBody>
        </p:sp>
        <p:pic>
          <p:nvPicPr>
            <p:cNvPr id="2154" name="250 GeV だけでヒッグス結合の絶対測定が可能！" descr="250 GeV だけでヒッグス結合の絶対測定が可能！"/>
            <p:cNvPicPr>
              <a:picLocks noChangeAspect="1"/>
            </p:cNvPicPr>
            <p:nvPr/>
          </p:nvPicPr>
          <p:blipFill>
            <a:blip r:embed="rId3">
              <a:extLst/>
            </a:blip>
            <a:stretch>
              <a:fillRect/>
            </a:stretch>
          </p:blipFill>
          <p:spPr>
            <a:xfrm>
              <a:off x="-1" y="0"/>
              <a:ext cx="7065783" cy="1035311"/>
            </a:xfrm>
            <a:prstGeom prst="rect">
              <a:avLst/>
            </a:prstGeom>
            <a:ln w="12700" cap="flat">
              <a:noFill/>
              <a:miter lim="400000"/>
            </a:ln>
            <a:effectLst/>
          </p:spPr>
        </p:pic>
      </p:grpSp>
      <p:sp>
        <p:nvSpPr>
          <p:cNvPr id="2156" name="250 GeV ILCの潜在的問題:  ヒッグス結合の絶対値測定に必要な Γh (ヒッグス全崩壊幅) 決定には&gt;350GeVが必要と言われていた"/>
          <p:cNvSpPr txBox="1"/>
          <p:nvPr/>
        </p:nvSpPr>
        <p:spPr>
          <a:xfrm>
            <a:off x="792388" y="1479239"/>
            <a:ext cx="6140721" cy="1102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lnSpc>
                <a:spcPct val="120000"/>
              </a:lnSpc>
              <a:defRPr b="1" sz="2400">
                <a:solidFill>
                  <a:srgbClr val="0433FF"/>
                </a:solidFill>
              </a:defRPr>
            </a:pPr>
            <a:r>
              <a:t>250 GeV ILC</a:t>
            </a:r>
            <a:r>
              <a:rPr b="0">
                <a:latin typeface="ＭＳ Ｐゴシック"/>
                <a:ea typeface="ＭＳ Ｐゴシック"/>
                <a:cs typeface="ＭＳ Ｐゴシック"/>
                <a:sym typeface="ＭＳ Ｐゴシック"/>
              </a:rPr>
              <a:t>の潜在的問題:</a:t>
            </a:r>
            <a:r>
              <a:rPr b="0">
                <a:solidFill>
                  <a:srgbClr val="000000"/>
                </a:solidFill>
                <a:latin typeface="ＭＳ Ｐゴシック"/>
                <a:ea typeface="ＭＳ Ｐゴシック"/>
                <a:cs typeface="ＭＳ Ｐゴシック"/>
                <a:sym typeface="ＭＳ Ｐゴシック"/>
              </a:rPr>
              <a:t> </a:t>
            </a:r>
          </a:p>
          <a:p>
            <a:pPr algn="l" defTabSz="585216">
              <a:lnSpc>
                <a:spcPct val="120000"/>
              </a:lnSpc>
              <a:defRPr sz="2000">
                <a:latin typeface="ＭＳ Ｐゴシック"/>
                <a:ea typeface="ＭＳ Ｐゴシック"/>
                <a:cs typeface="ＭＳ Ｐゴシック"/>
                <a:sym typeface="ＭＳ Ｐゴシック"/>
              </a:defRPr>
            </a:pPr>
            <a:r>
              <a:t>ヒッグス結合の絶対値測定に必要な Γ</a:t>
            </a:r>
            <a:r>
              <a:rPr baseline="-5998"/>
              <a:t>h</a:t>
            </a:r>
            <a:r>
              <a:t> (ヒッグス全崩壊幅) 決定には&gt;350GeVが必要と言われていた.</a:t>
            </a:r>
          </a:p>
        </p:txBody>
      </p:sp>
      <p:pic>
        <p:nvPicPr>
          <p:cNvPr id="2157" name="イメージ" descr="イメージ"/>
          <p:cNvPicPr>
            <a:picLocks noChangeAspect="1"/>
          </p:cNvPicPr>
          <p:nvPr/>
        </p:nvPicPr>
        <p:blipFill>
          <a:blip r:embed="rId4">
            <a:extLst/>
          </a:blip>
          <a:stretch>
            <a:fillRect/>
          </a:stretch>
        </p:blipFill>
        <p:spPr>
          <a:xfrm>
            <a:off x="1042126" y="3668004"/>
            <a:ext cx="2674069" cy="265000"/>
          </a:xfrm>
          <a:prstGeom prst="rect">
            <a:avLst/>
          </a:prstGeom>
          <a:ln w="12700">
            <a:miter lim="400000"/>
          </a:ln>
        </p:spPr>
      </p:pic>
      <p:pic>
        <p:nvPicPr>
          <p:cNvPr id="2158" name="イメージ" descr="イメージ"/>
          <p:cNvPicPr>
            <a:picLocks noChangeAspect="1"/>
          </p:cNvPicPr>
          <p:nvPr/>
        </p:nvPicPr>
        <p:blipFill>
          <a:blip r:embed="rId5">
            <a:extLst/>
          </a:blip>
          <a:stretch>
            <a:fillRect/>
          </a:stretch>
        </p:blipFill>
        <p:spPr>
          <a:xfrm>
            <a:off x="1027745" y="2893915"/>
            <a:ext cx="2346095" cy="569441"/>
          </a:xfrm>
          <a:prstGeom prst="rect">
            <a:avLst/>
          </a:prstGeom>
          <a:ln w="12700">
            <a:miter lim="400000"/>
          </a:ln>
        </p:spPr>
      </p:pic>
      <p:sp>
        <p:nvSpPr>
          <p:cNvPr id="2159" name="断面積：小…"/>
          <p:cNvSpPr txBox="1"/>
          <p:nvPr/>
        </p:nvSpPr>
        <p:spPr>
          <a:xfrm>
            <a:off x="5437392" y="2939241"/>
            <a:ext cx="1384328"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800">
                <a:latin typeface="ヒラギノ角ゴ Pro W6"/>
                <a:ea typeface="ヒラギノ角ゴ Pro W6"/>
                <a:cs typeface="ヒラギノ角ゴ Pro W6"/>
                <a:sym typeface="ヒラギノ角ゴ Pro W6"/>
              </a:defRPr>
            </a:pPr>
            <a:r>
              <a:t>断面積：小 </a:t>
            </a:r>
            <a:endParaRPr b="1">
              <a:latin typeface="Helvetica"/>
              <a:ea typeface="Helvetica"/>
              <a:cs typeface="Helvetica"/>
              <a:sym typeface="Helvetica"/>
            </a:endParaRPr>
          </a:p>
          <a:p>
            <a:pPr algn="l" defTabSz="585216">
              <a:defRPr sz="1800">
                <a:latin typeface="ヒラギノ角ゴ Pro W6"/>
                <a:ea typeface="ヒラギノ角ゴ Pro W6"/>
                <a:cs typeface="ヒラギノ角ゴ Pro W6"/>
                <a:sym typeface="ヒラギノ角ゴ Pro W6"/>
              </a:defRPr>
            </a:pPr>
            <a:r>
              <a:t>@ </a:t>
            </a:r>
            <a:r>
              <a:rPr b="1">
                <a:latin typeface="Helvetica"/>
                <a:ea typeface="Helvetica"/>
                <a:cs typeface="Helvetica"/>
                <a:sym typeface="Helvetica"/>
              </a:rPr>
              <a:t>250GeV</a:t>
            </a:r>
          </a:p>
        </p:txBody>
      </p:sp>
      <p:sp>
        <p:nvSpPr>
          <p:cNvPr id="2160" name="線"/>
          <p:cNvSpPr/>
          <p:nvPr/>
        </p:nvSpPr>
        <p:spPr>
          <a:xfrm flipH="1">
            <a:off x="3654846" y="3510096"/>
            <a:ext cx="455150" cy="253795"/>
          </a:xfrm>
          <a:prstGeom prst="line">
            <a:avLst/>
          </a:prstGeom>
          <a:ln w="25400">
            <a:solidFill>
              <a:schemeClr val="accent1"/>
            </a:solidFill>
            <a:bevel/>
            <a:tailEnd type="triangle"/>
          </a:ln>
        </p:spPr>
        <p:txBody>
          <a:bodyPr lIns="45718" tIns="45718" rIns="45718" bIns="45718"/>
          <a:lstStyle/>
          <a:p>
            <a:pPr/>
          </a:p>
        </p:txBody>
      </p:sp>
      <p:pic>
        <p:nvPicPr>
          <p:cNvPr id="2161" name="イメージ" descr="イメージ"/>
          <p:cNvPicPr>
            <a:picLocks noChangeAspect="1"/>
          </p:cNvPicPr>
          <p:nvPr/>
        </p:nvPicPr>
        <p:blipFill>
          <a:blip r:embed="rId6">
            <a:extLst/>
          </a:blip>
          <a:stretch>
            <a:fillRect/>
          </a:stretch>
        </p:blipFill>
        <p:spPr>
          <a:xfrm>
            <a:off x="3876266" y="2910801"/>
            <a:ext cx="1401055" cy="1197968"/>
          </a:xfrm>
          <a:prstGeom prst="rect">
            <a:avLst/>
          </a:prstGeom>
          <a:ln w="12700">
            <a:miter lim="400000"/>
          </a:ln>
        </p:spPr>
      </p:pic>
      <p:sp>
        <p:nvSpPr>
          <p:cNvPr id="2162" name="スライド番号"/>
          <p:cNvSpPr txBox="1"/>
          <p:nvPr>
            <p:ph type="sldNum" sz="quarter" idx="4294967295"/>
          </p:nvPr>
        </p:nvSpPr>
        <p:spPr>
          <a:xfrm>
            <a:off x="12544082" y="9258300"/>
            <a:ext cx="222936" cy="299822"/>
          </a:xfrm>
          <a:prstGeom prst="rect">
            <a:avLst/>
          </a:prstGeom>
          <a:extLst>
            <a:ext uri="{C572A759-6A51-4108-AA02-DFA0A04FC94B}">
              <ma14:wrappingTextBoxFlag xmlns:ma14="http://schemas.microsoft.com/office/mac/drawingml/2011/main" val="1"/>
            </a:ext>
          </a:extLst>
        </p:spPr>
        <p:txBody>
          <a:bodyPr/>
          <a:lstStyle>
            <a:lvl1pPr>
              <a:defRPr sz="14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64"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65" name="イメージ" descr="イメージ"/>
          <p:cNvPicPr>
            <a:picLocks noChangeAspect="1"/>
          </p:cNvPicPr>
          <p:nvPr/>
        </p:nvPicPr>
        <p:blipFill>
          <a:blip r:embed="rId2">
            <a:extLst/>
          </a:blip>
          <a:stretch>
            <a:fillRect/>
          </a:stretch>
        </p:blipFill>
        <p:spPr>
          <a:xfrm>
            <a:off x="332002" y="2823235"/>
            <a:ext cx="12340796" cy="5948958"/>
          </a:xfrm>
          <a:prstGeom prst="rect">
            <a:avLst/>
          </a:prstGeom>
          <a:ln w="12700">
            <a:miter lim="400000"/>
          </a:ln>
        </p:spPr>
      </p:pic>
      <p:sp>
        <p:nvSpPr>
          <p:cNvPr id="2166" name="e+e-→W+W- (TGC)"/>
          <p:cNvSpPr txBox="1"/>
          <p:nvPr/>
        </p:nvSpPr>
        <p:spPr>
          <a:xfrm>
            <a:off x="523279" y="2128338"/>
            <a:ext cx="11958242"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4800">
                <a:solidFill>
                  <a:schemeClr val="accent5"/>
                </a:solidFill>
                <a:latin typeface="+mj-lt"/>
                <a:ea typeface="+mj-ea"/>
                <a:cs typeface="+mj-cs"/>
                <a:sym typeface="Helvetica Neue"/>
              </a:defRPr>
            </a:pPr>
            <a:r>
              <a:t>e</a:t>
            </a:r>
            <a:r>
              <a:rPr baseline="31999"/>
              <a:t>+</a:t>
            </a:r>
            <a:r>
              <a:t>e</a:t>
            </a:r>
            <a:r>
              <a:rPr baseline="31999"/>
              <a:t>-</a:t>
            </a:r>
            <a:r>
              <a:t>→W</a:t>
            </a:r>
            <a:r>
              <a:rPr baseline="31999"/>
              <a:t>+</a:t>
            </a:r>
            <a:r>
              <a:t>W</a:t>
            </a:r>
            <a:r>
              <a:rPr baseline="31999"/>
              <a:t>-</a:t>
            </a:r>
            <a:r>
              <a:t> (</a:t>
            </a:r>
            <a:r>
              <a:rPr b="0" sz="4400">
                <a:latin typeface="ＭＳ Ｐゴシック"/>
                <a:ea typeface="ＭＳ Ｐゴシック"/>
                <a:cs typeface="ＭＳ Ｐゴシック"/>
                <a:sym typeface="ＭＳ Ｐゴシック"/>
              </a:rPr>
              <a:t>3点ゲージ結合</a:t>
            </a:r>
            <a:r>
              <a:rPr sz="4400"/>
              <a:t>：T</a:t>
            </a:r>
            <a:r>
              <a:rPr sz="2400"/>
              <a:t>riple </a:t>
            </a:r>
            <a:r>
              <a:rPr sz="4400"/>
              <a:t>G</a:t>
            </a:r>
            <a:r>
              <a:rPr sz="2400"/>
              <a:t>auge </a:t>
            </a:r>
            <a:r>
              <a:rPr sz="4400"/>
              <a:t>C</a:t>
            </a:r>
            <a:r>
              <a:rPr sz="2400"/>
              <a:t>ouplings</a:t>
            </a:r>
            <a:r>
              <a:t>)</a:t>
            </a:r>
          </a:p>
        </p:txBody>
      </p:sp>
      <p:sp>
        <p:nvSpPr>
          <p:cNvPr id="2167" name="ヒッグス以外の反応の例"/>
          <p:cNvSpPr txBox="1"/>
          <p:nvPr/>
        </p:nvSpPr>
        <p:spPr>
          <a:xfrm>
            <a:off x="332002" y="451149"/>
            <a:ext cx="12340796" cy="150495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sz="4300">
                <a:solidFill>
                  <a:srgbClr val="2E467F"/>
                </a:solidFill>
                <a:uFill>
                  <a:solidFill>
                    <a:srgbClr val="0042AA"/>
                  </a:solidFill>
                </a:uFill>
                <a:latin typeface="ヒラギノ角ゴ Pro W6"/>
                <a:ea typeface="ヒラギノ角ゴ Pro W6"/>
                <a:cs typeface="ヒラギノ角ゴ Pro W6"/>
                <a:sym typeface="ヒラギノ角ゴ Pro W6"/>
              </a:defRPr>
            </a:lvl1pPr>
          </a:lstStyle>
          <a:p>
            <a:pPr/>
            <a:r>
              <a:t>ヒッグス結合の有効場理論による解析で活躍するヒッグス以外の反応の例</a:t>
            </a:r>
          </a:p>
        </p:txBody>
      </p:sp>
      <p:grpSp>
        <p:nvGrpSpPr>
          <p:cNvPr id="2170" name="arXiv: 1710.07621"/>
          <p:cNvGrpSpPr/>
          <p:nvPr/>
        </p:nvGrpSpPr>
        <p:grpSpPr>
          <a:xfrm>
            <a:off x="11039002" y="13624"/>
            <a:ext cx="1840694" cy="413211"/>
            <a:chOff x="0" y="-1"/>
            <a:chExt cx="1840692" cy="413210"/>
          </a:xfrm>
        </p:grpSpPr>
        <p:sp>
          <p:nvSpPr>
            <p:cNvPr id="2168" name="arXiv: 1710.07621"/>
            <p:cNvSpPr txBox="1"/>
            <p:nvPr/>
          </p:nvSpPr>
          <p:spPr>
            <a:xfrm>
              <a:off x="25400" y="25400"/>
              <a:ext cx="1789888" cy="33700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600">
                  <a:latin typeface="+mj-lt"/>
                  <a:ea typeface="+mj-ea"/>
                  <a:cs typeface="+mj-cs"/>
                  <a:sym typeface="Helvetica Neue"/>
                </a:defRPr>
              </a:lvl1pPr>
            </a:lstStyle>
            <a:p>
              <a:pPr/>
              <a:r>
                <a:t>arXiv: 1710.07621</a:t>
              </a:r>
            </a:p>
          </p:txBody>
        </p:sp>
        <p:pic>
          <p:nvPicPr>
            <p:cNvPr id="2169" name="arXiv: 1710.07621" descr="arXiv: 1710.07621"/>
            <p:cNvPicPr>
              <a:picLocks noChangeAspect="1"/>
            </p:cNvPicPr>
            <p:nvPr/>
          </p:nvPicPr>
          <p:blipFill>
            <a:blip r:embed="rId3">
              <a:extLst/>
            </a:blip>
            <a:stretch>
              <a:fillRect/>
            </a:stretch>
          </p:blipFill>
          <p:spPr>
            <a:xfrm>
              <a:off x="-1" y="-2"/>
              <a:ext cx="1840693" cy="413211"/>
            </a:xfrm>
            <a:prstGeom prst="rect">
              <a:avLst/>
            </a:prstGeom>
            <a:ln w="12700" cap="flat">
              <a:noFill/>
              <a:miter lim="400000"/>
            </a:ln>
            <a:effectLst/>
          </p:spPr>
        </p:pic>
      </p:grpSp>
      <p:grpSp>
        <p:nvGrpSpPr>
          <p:cNvPr id="2173" name="図形グループ 1"/>
          <p:cNvGrpSpPr/>
          <p:nvPr/>
        </p:nvGrpSpPr>
        <p:grpSpPr>
          <a:xfrm>
            <a:off x="6935524" y="8794495"/>
            <a:ext cx="5570558" cy="1035312"/>
            <a:chOff x="0" y="0"/>
            <a:chExt cx="5570557" cy="1035310"/>
          </a:xfrm>
        </p:grpSpPr>
        <p:sp>
          <p:nvSpPr>
            <p:cNvPr id="2171" name="HL-LHC, LEP2 からの大幅な精度改善!"/>
            <p:cNvSpPr txBox="1"/>
            <p:nvPr/>
          </p:nvSpPr>
          <p:spPr>
            <a:xfrm>
              <a:off x="215900" y="139699"/>
              <a:ext cx="5138758" cy="451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algn="l" defTabSz="585216">
                <a:spcBef>
                  <a:spcPts val="500"/>
                </a:spcBef>
                <a:defRPr b="1" i="1" sz="2200">
                  <a:solidFill>
                    <a:srgbClr val="FF2C79"/>
                  </a:solidFill>
                  <a:latin typeface="Arial"/>
                  <a:ea typeface="Arial"/>
                  <a:cs typeface="Arial"/>
                  <a:sym typeface="Arial"/>
                </a:defRPr>
              </a:pPr>
              <a:r>
                <a:t>HL-LHC, LEP2 </a:t>
              </a:r>
              <a:r>
                <a:rPr b="0" i="0">
                  <a:latin typeface="ＭＳ Ｐゴシック"/>
                  <a:ea typeface="ＭＳ Ｐゴシック"/>
                  <a:cs typeface="ＭＳ Ｐゴシック"/>
                  <a:sym typeface="ＭＳ Ｐゴシック"/>
                </a:rPr>
                <a:t>からの大幅な精度改善!</a:t>
              </a:r>
            </a:p>
          </p:txBody>
        </p:sp>
        <p:pic>
          <p:nvPicPr>
            <p:cNvPr id="2172" name="HL-LHC, LEP2 からの大幅な精度改善!" descr="HL-LHC, LEP2 からの大幅な精度改善!"/>
            <p:cNvPicPr>
              <a:picLocks noChangeAspect="1"/>
            </p:cNvPicPr>
            <p:nvPr/>
          </p:nvPicPr>
          <p:blipFill>
            <a:blip r:embed="rId4">
              <a:extLst/>
            </a:blip>
            <a:stretch>
              <a:fillRect/>
            </a:stretch>
          </p:blipFill>
          <p:spPr>
            <a:xfrm>
              <a:off x="-1" y="0"/>
              <a:ext cx="5570559" cy="1035311"/>
            </a:xfrm>
            <a:prstGeom prst="rect">
              <a:avLst/>
            </a:prstGeom>
            <a:ln w="12700" cap="flat">
              <a:noFill/>
              <a:miter lim="400000"/>
            </a:ln>
            <a:effectLst/>
          </p:spPr>
        </p:pic>
      </p:grpSp>
      <p:sp>
        <p:nvSpPr>
          <p:cNvPr id="2174" name="異常TGC結合の制限 (68%信頼度)"/>
          <p:cNvSpPr txBox="1"/>
          <p:nvPr/>
        </p:nvSpPr>
        <p:spPr>
          <a:xfrm>
            <a:off x="1097610" y="6621216"/>
            <a:ext cx="5570558"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atin typeface="ヒラギノ角ゴ ProN W6"/>
                <a:ea typeface="ヒラギノ角ゴ ProN W6"/>
                <a:cs typeface="ヒラギノ角ゴ ProN W6"/>
                <a:sym typeface="ヒラギノ角ゴ ProN W6"/>
              </a:defRPr>
            </a:lvl1pPr>
          </a:lstStyle>
          <a:p>
            <a:pPr/>
            <a:r>
              <a:t>異常TGC結合の制限 (68%信頼度) </a:t>
            </a:r>
          </a:p>
        </p:txBody>
      </p:sp>
      <p:sp>
        <p:nvSpPr>
          <p:cNvPr id="2175" name="異常TGC結合の制限 (68%信頼度)"/>
          <p:cNvSpPr txBox="1"/>
          <p:nvPr/>
        </p:nvSpPr>
        <p:spPr>
          <a:xfrm>
            <a:off x="7259487" y="6621216"/>
            <a:ext cx="5570556"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atin typeface="ヒラギノ角ゴ ProN W6"/>
                <a:ea typeface="ヒラギノ角ゴ ProN W6"/>
                <a:cs typeface="ヒラギノ角ゴ ProN W6"/>
                <a:sym typeface="ヒラギノ角ゴ ProN W6"/>
              </a:defRPr>
            </a:lvl1pPr>
          </a:lstStyle>
          <a:p>
            <a:pPr/>
            <a:r>
              <a:t>異常TGC結合の制限 (68%信頼度)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77"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8" name="イメージ" descr="イメージ"/>
          <p:cNvPicPr>
            <a:picLocks noChangeAspect="1"/>
          </p:cNvPicPr>
          <p:nvPr/>
        </p:nvPicPr>
        <p:blipFill>
          <a:blip r:embed="rId2">
            <a:extLst/>
          </a:blip>
          <a:stretch>
            <a:fillRect/>
          </a:stretch>
        </p:blipFill>
        <p:spPr>
          <a:xfrm>
            <a:off x="1737016" y="1844764"/>
            <a:ext cx="9288051" cy="3110028"/>
          </a:xfrm>
          <a:prstGeom prst="rect">
            <a:avLst/>
          </a:prstGeom>
          <a:ln w="12700">
            <a:miter lim="400000"/>
          </a:ln>
        </p:spPr>
      </p:pic>
      <p:sp>
        <p:nvSpPr>
          <p:cNvPr id="2179" name="EFT 解析の新物理への感度"/>
          <p:cNvSpPr txBox="1"/>
          <p:nvPr/>
        </p:nvSpPr>
        <p:spPr>
          <a:xfrm>
            <a:off x="1138992" y="129261"/>
            <a:ext cx="10726816" cy="8128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sz="5400">
                <a:solidFill>
                  <a:srgbClr val="0042AA"/>
                </a:solidFill>
                <a:uFill>
                  <a:solidFill>
                    <a:srgbClr val="0042AA"/>
                  </a:solidFill>
                </a:uFill>
                <a:latin typeface="ＭＳ Ｐゴシック"/>
                <a:ea typeface="ＭＳ Ｐゴシック"/>
                <a:cs typeface="ＭＳ Ｐゴシック"/>
                <a:sym typeface="ＭＳ Ｐゴシック"/>
              </a:defRPr>
            </a:lvl1pPr>
          </a:lstStyle>
          <a:p>
            <a:pPr/>
            <a:r>
              <a:t>ヒッグス結合に現れる新物理の効果</a:t>
            </a:r>
          </a:p>
        </p:txBody>
      </p:sp>
      <p:sp>
        <p:nvSpPr>
          <p:cNvPr id="2180" name="いくつかの典型的な BSM 模型を例にして"/>
          <p:cNvSpPr txBox="1"/>
          <p:nvPr/>
        </p:nvSpPr>
        <p:spPr>
          <a:xfrm>
            <a:off x="3454250" y="964182"/>
            <a:ext cx="6096298"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sz="2700">
                <a:latin typeface="ＭＳ Ｐゴシック"/>
                <a:ea typeface="ＭＳ Ｐゴシック"/>
                <a:cs typeface="ＭＳ Ｐゴシック"/>
                <a:sym typeface="ＭＳ Ｐゴシック"/>
              </a:defRPr>
            </a:lvl1pPr>
          </a:lstStyle>
          <a:p>
            <a:pPr/>
            <a:r>
              <a:t>いくつかの典型的な BSM 模型を例にして</a:t>
            </a:r>
          </a:p>
        </p:txBody>
      </p:sp>
      <p:sp>
        <p:nvSpPr>
          <p:cNvPr id="2181" name="9 つのサンプル BSM 模型の場合の期待されるずれ (%)"/>
          <p:cNvSpPr txBox="1"/>
          <p:nvPr/>
        </p:nvSpPr>
        <p:spPr>
          <a:xfrm>
            <a:off x="633987" y="1509749"/>
            <a:ext cx="8997330"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2800">
                <a:solidFill>
                  <a:srgbClr val="0433FF"/>
                </a:solidFill>
                <a:latin typeface="ＭＳ Ｐゴシック"/>
                <a:ea typeface="ＭＳ Ｐゴシック"/>
                <a:cs typeface="ＭＳ Ｐゴシック"/>
                <a:sym typeface="ＭＳ Ｐゴシック"/>
              </a:defRPr>
            </a:lvl1pPr>
          </a:lstStyle>
          <a:p>
            <a:pPr/>
            <a:r>
              <a:t>9 つのサンプル BSM 模型の場合の期待されるずれ (%)</a:t>
            </a:r>
          </a:p>
        </p:txBody>
      </p:sp>
      <p:sp>
        <p:nvSpPr>
          <p:cNvPr id="2182" name="いずれの模型の場合も 新粒子は HL-LHC の探索範囲外にある"/>
          <p:cNvSpPr txBox="1"/>
          <p:nvPr/>
        </p:nvSpPr>
        <p:spPr>
          <a:xfrm>
            <a:off x="2238013" y="8835159"/>
            <a:ext cx="8528774" cy="844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2300">
                <a:solidFill>
                  <a:schemeClr val="accent5"/>
                </a:solidFill>
                <a:latin typeface="ヒラギノ角ゴ Pro W6"/>
                <a:ea typeface="ヒラギノ角ゴ Pro W6"/>
                <a:cs typeface="ヒラギノ角ゴ Pro W6"/>
                <a:sym typeface="ヒラギノ角ゴ Pro W6"/>
              </a:defRPr>
            </a:pPr>
            <a:r>
              <a:t>いずれの模型の場合も新粒子は HL-LHC の探索範囲外にある</a:t>
            </a:r>
            <a:br/>
            <a:r>
              <a:t>                  → ヒッグス結合測定が唯一のプローブ</a:t>
            </a:r>
          </a:p>
        </p:txBody>
      </p:sp>
      <p:grpSp>
        <p:nvGrpSpPr>
          <p:cNvPr id="2185" name="arXiv: 1710.07621"/>
          <p:cNvGrpSpPr/>
          <p:nvPr/>
        </p:nvGrpSpPr>
        <p:grpSpPr>
          <a:xfrm>
            <a:off x="10691954" y="1231625"/>
            <a:ext cx="2050140" cy="463275"/>
            <a:chOff x="0" y="-1"/>
            <a:chExt cx="2050139" cy="463273"/>
          </a:xfrm>
        </p:grpSpPr>
        <p:sp>
          <p:nvSpPr>
            <p:cNvPr id="2183" name="arXiv: 1710.07621"/>
            <p:cNvSpPr txBox="1"/>
            <p:nvPr/>
          </p:nvSpPr>
          <p:spPr>
            <a:xfrm>
              <a:off x="25400" y="25401"/>
              <a:ext cx="1999336" cy="3870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atin typeface="+mj-lt"/>
                  <a:ea typeface="+mj-ea"/>
                  <a:cs typeface="+mj-cs"/>
                  <a:sym typeface="Helvetica Neue"/>
                </a:defRPr>
              </a:lvl1pPr>
            </a:lstStyle>
            <a:p>
              <a:pPr/>
              <a:r>
                <a:t>arXiv: 1710.07621</a:t>
              </a:r>
            </a:p>
          </p:txBody>
        </p:sp>
        <p:pic>
          <p:nvPicPr>
            <p:cNvPr id="2184" name="arXiv: 1710.07621" descr="arXiv: 1710.07621"/>
            <p:cNvPicPr>
              <a:picLocks noChangeAspect="1"/>
            </p:cNvPicPr>
            <p:nvPr/>
          </p:nvPicPr>
          <p:blipFill>
            <a:blip r:embed="rId3">
              <a:extLst/>
            </a:blip>
            <a:stretch>
              <a:fillRect/>
            </a:stretch>
          </p:blipFill>
          <p:spPr>
            <a:xfrm>
              <a:off x="-1" y="-2"/>
              <a:ext cx="2050140" cy="463275"/>
            </a:xfrm>
            <a:prstGeom prst="rect">
              <a:avLst/>
            </a:prstGeom>
            <a:ln w="12700" cap="flat">
              <a:noFill/>
              <a:miter lim="400000"/>
            </a:ln>
            <a:effectLst/>
          </p:spPr>
        </p:pic>
      </p:grpSp>
      <p:sp>
        <p:nvSpPr>
          <p:cNvPr id="2186" name="いずれの模型の場合も 新粒子は HL-LHC の探索範囲外にある"/>
          <p:cNvSpPr txBox="1"/>
          <p:nvPr/>
        </p:nvSpPr>
        <p:spPr>
          <a:xfrm>
            <a:off x="680428" y="5204863"/>
            <a:ext cx="8398192" cy="2560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585216">
              <a:lnSpc>
                <a:spcPct val="80000"/>
              </a:lnSpc>
              <a:defRPr sz="2200">
                <a:latin typeface="+mn-lt"/>
                <a:ea typeface="+mn-ea"/>
                <a:cs typeface="+mn-cs"/>
                <a:sym typeface="ヒラギノ角ゴ Pro W3"/>
              </a:defRPr>
            </a:pPr>
            <a:r>
              <a:t>これら９つの理論模型は以下のように大きく分類できる：</a:t>
            </a:r>
          </a:p>
          <a:p>
            <a:pPr algn="l" defTabSz="585216">
              <a:lnSpc>
                <a:spcPct val="80000"/>
              </a:lnSpc>
              <a:defRPr sz="2200">
                <a:solidFill>
                  <a:schemeClr val="accent5"/>
                </a:solidFill>
                <a:latin typeface="+mn-lt"/>
                <a:ea typeface="+mn-ea"/>
                <a:cs typeface="+mn-cs"/>
                <a:sym typeface="ヒラギノ角ゴ Pro W3"/>
              </a:defRPr>
            </a:pPr>
            <a:r>
              <a:t>時空概念の拡張</a:t>
            </a:r>
          </a:p>
          <a:p>
            <a:pPr lvl="2" algn="l" defTabSz="585216">
              <a:lnSpc>
                <a:spcPct val="80000"/>
              </a:lnSpc>
              <a:defRPr sz="2200">
                <a:latin typeface="+mn-lt"/>
                <a:ea typeface="+mn-ea"/>
                <a:cs typeface="+mn-cs"/>
                <a:sym typeface="ヒラギノ角ゴ Pro W3"/>
              </a:defRPr>
            </a:pPr>
            <a:r>
              <a:t>　　超対称性（１）</a:t>
            </a:r>
          </a:p>
          <a:p>
            <a:pPr lvl="2" algn="l" defTabSz="585216">
              <a:lnSpc>
                <a:spcPct val="80000"/>
              </a:lnSpc>
              <a:defRPr sz="2200">
                <a:latin typeface="+mn-lt"/>
                <a:ea typeface="+mn-ea"/>
                <a:cs typeface="+mn-cs"/>
                <a:sym typeface="ヒラギノ角ゴ Pro W3"/>
              </a:defRPr>
            </a:pPr>
            <a:r>
              <a:t>　　余剰次元（８）</a:t>
            </a:r>
          </a:p>
          <a:p>
            <a:pPr lvl="2" algn="l" defTabSz="585216">
              <a:lnSpc>
                <a:spcPct val="80000"/>
              </a:lnSpc>
              <a:defRPr sz="2200">
                <a:solidFill>
                  <a:schemeClr val="accent5"/>
                </a:solidFill>
                <a:latin typeface="+mn-lt"/>
                <a:ea typeface="+mn-ea"/>
                <a:cs typeface="+mn-cs"/>
                <a:sym typeface="ヒラギノ角ゴ Pro W3"/>
              </a:defRPr>
            </a:pPr>
            <a:r>
              <a:t>物質構造の拡張（複合ヒッグス模型）</a:t>
            </a:r>
          </a:p>
          <a:p>
            <a:pPr lvl="2" algn="l" defTabSz="585216">
              <a:lnSpc>
                <a:spcPct val="80000"/>
              </a:lnSpc>
              <a:defRPr sz="2200">
                <a:latin typeface="+mn-lt"/>
                <a:ea typeface="+mn-ea"/>
                <a:cs typeface="+mn-cs"/>
                <a:sym typeface="ヒラギノ角ゴ Pro W3"/>
              </a:defRPr>
            </a:pPr>
            <a:r>
              <a:t>　　複合ヒッグス模型（５）</a:t>
            </a:r>
          </a:p>
          <a:p>
            <a:pPr lvl="2" algn="l" defTabSz="585216">
              <a:lnSpc>
                <a:spcPct val="80000"/>
              </a:lnSpc>
              <a:defRPr sz="2200">
                <a:latin typeface="+mn-lt"/>
                <a:ea typeface="+mn-ea"/>
                <a:cs typeface="+mn-cs"/>
                <a:sym typeface="ヒラギノ角ゴ Pro W3"/>
              </a:defRPr>
            </a:pPr>
            <a:r>
              <a:t>　　リトルヒッグス（６、７)</a:t>
            </a:r>
          </a:p>
        </p:txBody>
      </p:sp>
      <p:sp>
        <p:nvSpPr>
          <p:cNvPr id="2187" name="いずれの模型の場合も 新粒子は HL-LHC の探索範囲外にある"/>
          <p:cNvSpPr txBox="1"/>
          <p:nvPr/>
        </p:nvSpPr>
        <p:spPr>
          <a:xfrm>
            <a:off x="664705" y="7993030"/>
            <a:ext cx="11675390" cy="717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defRPr sz="1900">
                <a:latin typeface="+mn-lt"/>
                <a:ea typeface="+mn-ea"/>
                <a:cs typeface="+mn-cs"/>
                <a:sym typeface="ヒラギノ角ゴ Pro W3"/>
              </a:defRPr>
            </a:pPr>
            <a:r>
              <a:t>これらの分類とは直交する分類:  ヒッグス多重項構造が拡張された拡張ヒッグス模型</a:t>
            </a:r>
          </a:p>
          <a:p>
            <a:pPr algn="l" defTabSz="585216">
              <a:defRPr sz="1900">
                <a:latin typeface="+mn-lt"/>
                <a:ea typeface="+mn-ea"/>
                <a:cs typeface="+mn-cs"/>
                <a:sym typeface="ヒラギノ角ゴ Pro W3"/>
              </a:defRPr>
            </a:pPr>
            <a:r>
              <a:t>の例として（二重項二つを含む拡張ヒッグス模型：２、３、４）（一重項を含む拡張ヒッグス模型：９）</a:t>
            </a:r>
          </a:p>
        </p:txBody>
      </p:sp>
      <p:grpSp>
        <p:nvGrpSpPr>
          <p:cNvPr id="2190" name="LHC の精度を大幅改善 → BSM に対するより高い感度！"/>
          <p:cNvGrpSpPr/>
          <p:nvPr/>
        </p:nvGrpSpPr>
        <p:grpSpPr>
          <a:xfrm>
            <a:off x="6933969" y="5534654"/>
            <a:ext cx="5699711" cy="2384599"/>
            <a:chOff x="0" y="0"/>
            <a:chExt cx="5699710" cy="2384598"/>
          </a:xfrm>
        </p:grpSpPr>
        <p:sp>
          <p:nvSpPr>
            <p:cNvPr id="2188" name="LHC の精度を大幅改善 → BSM に対するより高い感度！"/>
            <p:cNvSpPr txBox="1"/>
            <p:nvPr/>
          </p:nvSpPr>
          <p:spPr>
            <a:xfrm>
              <a:off x="215899" y="225576"/>
              <a:ext cx="5267912" cy="1654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l" defTabSz="585216">
                <a:spcBef>
                  <a:spcPts val="500"/>
                </a:spcBef>
                <a:defRPr sz="2000">
                  <a:solidFill>
                    <a:srgbClr val="FF2C79"/>
                  </a:solidFill>
                  <a:latin typeface="ヒラギノ角ゴ Pro W6"/>
                  <a:ea typeface="ヒラギノ角ゴ Pro W6"/>
                  <a:cs typeface="ヒラギノ角ゴ Pro W6"/>
                  <a:sym typeface="ヒラギノ角ゴ Pro W6"/>
                </a:defRPr>
              </a:pPr>
              <a:r>
                <a:t>期待されるずれの大きさは高々10%程度</a:t>
              </a:r>
              <a:br/>
              <a:r>
                <a:t>→ ずれを見るには高い精度が必要</a:t>
              </a:r>
              <a:endParaRPr>
                <a:latin typeface="+mn-lt"/>
                <a:ea typeface="+mn-ea"/>
                <a:cs typeface="+mn-cs"/>
                <a:sym typeface="ヒラギノ角ゴ Pro W3"/>
              </a:endParaRPr>
            </a:p>
            <a:p>
              <a:pPr algn="l" defTabSz="585216">
                <a:spcBef>
                  <a:spcPts val="500"/>
                </a:spcBef>
                <a:defRPr sz="2000">
                  <a:solidFill>
                    <a:srgbClr val="FF2C79"/>
                  </a:solidFill>
                  <a:latin typeface="ヒラギノ角ゴ Pro W6"/>
                  <a:ea typeface="ヒラギノ角ゴ Pro W6"/>
                  <a:cs typeface="ヒラギノ角ゴ Pro W6"/>
                  <a:sym typeface="ヒラギノ角ゴ Pro W6"/>
                </a:defRPr>
              </a:pPr>
              <a:r>
                <a:t>異なる新物理は異なるずれのパターンを示す</a:t>
              </a:r>
              <a:endParaRPr>
                <a:latin typeface="+mn-lt"/>
                <a:ea typeface="+mn-ea"/>
                <a:cs typeface="+mn-cs"/>
                <a:sym typeface="ヒラギノ角ゴ Pro W3"/>
              </a:endParaRPr>
            </a:p>
            <a:p>
              <a:pPr algn="l" defTabSz="585216">
                <a:spcBef>
                  <a:spcPts val="500"/>
                </a:spcBef>
                <a:defRPr sz="2000">
                  <a:solidFill>
                    <a:srgbClr val="FF2C79"/>
                  </a:solidFill>
                  <a:latin typeface="ヒラギノ角ゴ Pro W6"/>
                  <a:ea typeface="ヒラギノ角ゴ Pro W6"/>
                  <a:cs typeface="ヒラギノ角ゴ Pro W6"/>
                  <a:sym typeface="ヒラギノ角ゴ Pro W6"/>
                </a:defRPr>
              </a:pPr>
              <a:r>
                <a:t>→ パターンから新物理の方向性が分かる</a:t>
              </a:r>
            </a:p>
          </p:txBody>
        </p:sp>
        <p:pic>
          <p:nvPicPr>
            <p:cNvPr id="2189" name="LHC の精度を大幅改善 → BSM に対するより高い感度！" descr="LHC の精度を大幅改善 → BSM に対するより高い感度！"/>
            <p:cNvPicPr>
              <a:picLocks noChangeAspect="1"/>
            </p:cNvPicPr>
            <p:nvPr/>
          </p:nvPicPr>
          <p:blipFill>
            <a:blip r:embed="rId4">
              <a:extLst/>
            </a:blip>
            <a:stretch>
              <a:fillRect/>
            </a:stretch>
          </p:blipFill>
          <p:spPr>
            <a:xfrm>
              <a:off x="-1" y="0"/>
              <a:ext cx="5699712" cy="238459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192" name="イメージ" descr="イメージ"/>
          <p:cNvPicPr>
            <a:picLocks noChangeAspect="1"/>
          </p:cNvPicPr>
          <p:nvPr/>
        </p:nvPicPr>
        <p:blipFill>
          <a:blip r:embed="rId2">
            <a:extLst/>
          </a:blip>
          <a:stretch>
            <a:fillRect/>
          </a:stretch>
        </p:blipFill>
        <p:spPr>
          <a:xfrm>
            <a:off x="660748" y="2040253"/>
            <a:ext cx="7808697" cy="2614679"/>
          </a:xfrm>
          <a:prstGeom prst="rect">
            <a:avLst/>
          </a:prstGeom>
          <a:ln w="12700">
            <a:miter lim="400000"/>
          </a:ln>
        </p:spPr>
      </p:pic>
      <p:sp>
        <p:nvSpPr>
          <p:cNvPr id="2193" name="ヒッグス結合測定の新物理への感度"/>
          <p:cNvSpPr txBox="1"/>
          <p:nvPr/>
        </p:nvSpPr>
        <p:spPr>
          <a:xfrm>
            <a:off x="1138994" y="134956"/>
            <a:ext cx="10726813" cy="7366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L="1587" marR="66545" defTabSz="914400">
              <a:buClr>
                <a:srgbClr val="0042AA"/>
              </a:buClr>
              <a:buFont typeface="Helvetica Neue"/>
              <a:defRPr b="1" i="1" sz="4800">
                <a:solidFill>
                  <a:srgbClr val="0042AA"/>
                </a:solidFill>
                <a:uFill>
                  <a:solidFill>
                    <a:srgbClr val="0042AA"/>
                  </a:solidFill>
                </a:uFill>
                <a:latin typeface="+mj-lt"/>
                <a:ea typeface="+mj-ea"/>
                <a:cs typeface="+mj-cs"/>
                <a:sym typeface="Helvetica Neue"/>
              </a:defRPr>
            </a:lvl1pPr>
          </a:lstStyle>
          <a:p>
            <a:pPr/>
            <a:r>
              <a:t>ヒッグス結合測定の新物理への感度</a:t>
            </a:r>
          </a:p>
        </p:txBody>
      </p:sp>
      <p:sp>
        <p:nvSpPr>
          <p:cNvPr id="2194" name="いくつかの典型的な BSM 模型を例にして"/>
          <p:cNvSpPr txBox="1"/>
          <p:nvPr/>
        </p:nvSpPr>
        <p:spPr>
          <a:xfrm>
            <a:off x="3241221" y="1046480"/>
            <a:ext cx="652235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b="1" sz="2700"/>
            </a:lvl1pPr>
          </a:lstStyle>
          <a:p>
            <a:pPr/>
            <a:r>
              <a:t>いくつかの典型的な BSM 模型を例にして</a:t>
            </a:r>
          </a:p>
        </p:txBody>
      </p:sp>
      <p:sp>
        <p:nvSpPr>
          <p:cNvPr id="2195" name="9 つのサンプル BSM 模型の場合の期待されるずれ (%)"/>
          <p:cNvSpPr txBox="1"/>
          <p:nvPr/>
        </p:nvSpPr>
        <p:spPr>
          <a:xfrm>
            <a:off x="491430" y="1596478"/>
            <a:ext cx="899732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b="1" sz="2800">
                <a:solidFill>
                  <a:srgbClr val="0433FF"/>
                </a:solidFill>
              </a:defRPr>
            </a:lvl1pPr>
          </a:lstStyle>
          <a:p>
            <a:pPr/>
            <a:r>
              <a:t>9 つのサンプル BSM 模型の場合の期待されるずれ (%)</a:t>
            </a:r>
          </a:p>
        </p:txBody>
      </p:sp>
      <p:grpSp>
        <p:nvGrpSpPr>
          <p:cNvPr id="2198" name="arXiv: 1710.07621"/>
          <p:cNvGrpSpPr/>
          <p:nvPr/>
        </p:nvGrpSpPr>
        <p:grpSpPr>
          <a:xfrm>
            <a:off x="10549396" y="1787608"/>
            <a:ext cx="2050136" cy="463270"/>
            <a:chOff x="0" y="0"/>
            <a:chExt cx="2050135" cy="463269"/>
          </a:xfrm>
        </p:grpSpPr>
        <p:sp>
          <p:nvSpPr>
            <p:cNvPr id="2197" name="arXiv: 1710.07621"/>
            <p:cNvSpPr txBox="1"/>
            <p:nvPr/>
          </p:nvSpPr>
          <p:spPr>
            <a:xfrm>
              <a:off x="12700" y="12700"/>
              <a:ext cx="2024736" cy="41247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atin typeface="+mj-lt"/>
                  <a:ea typeface="+mj-ea"/>
                  <a:cs typeface="+mj-cs"/>
                  <a:sym typeface="Helvetica Neue"/>
                </a:defRPr>
              </a:lvl1pPr>
            </a:lstStyle>
            <a:p>
              <a:pPr/>
              <a:r>
                <a:t>arXiv: 1710.07621</a:t>
              </a:r>
            </a:p>
          </p:txBody>
        </p:sp>
        <p:pic>
          <p:nvPicPr>
            <p:cNvPr id="2196" name="arXiv: 1710.07621 arXiv: 1710.07621" descr="arXiv: 1710.07621 arXiv: 1710.07621"/>
            <p:cNvPicPr>
              <a:picLocks noChangeAspect="0"/>
            </p:cNvPicPr>
            <p:nvPr/>
          </p:nvPicPr>
          <p:blipFill>
            <a:blip r:embed="rId3">
              <a:extLst/>
            </a:blip>
            <a:stretch>
              <a:fillRect/>
            </a:stretch>
          </p:blipFill>
          <p:spPr>
            <a:xfrm>
              <a:off x="0" y="0"/>
              <a:ext cx="2050136" cy="463270"/>
            </a:xfrm>
            <a:prstGeom prst="rect">
              <a:avLst/>
            </a:prstGeom>
            <a:effectLst/>
          </p:spPr>
        </p:pic>
      </p:grpSp>
      <p:sp>
        <p:nvSpPr>
          <p:cNvPr id="2199" name="いずれの模型の場合も新粒子は HL-LHC の探索範囲外にある → ヒッグス結合測定が唯一のプローブ"/>
          <p:cNvSpPr txBox="1"/>
          <p:nvPr/>
        </p:nvSpPr>
        <p:spPr>
          <a:xfrm>
            <a:off x="8692480" y="2224912"/>
            <a:ext cx="4250482" cy="1280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lnSpc>
                <a:spcPct val="120000"/>
              </a:lnSpc>
              <a:defRPr sz="1800">
                <a:solidFill>
                  <a:schemeClr val="accent5"/>
                </a:solidFill>
              </a:defRPr>
            </a:pPr>
            <a:r>
              <a:t>いずれの模型の場合も新粒子は HL-LHC の探索範囲外にある</a:t>
            </a:r>
            <a:br/>
            <a:r>
              <a:t>→ ヒッグス結合測定が唯一のプローブ</a:t>
            </a:r>
          </a:p>
        </p:txBody>
      </p:sp>
      <p:grpSp>
        <p:nvGrpSpPr>
          <p:cNvPr id="2202" name="LHC の精度を大幅改善 → BSM に対するより高い感度！"/>
          <p:cNvGrpSpPr/>
          <p:nvPr/>
        </p:nvGrpSpPr>
        <p:grpSpPr>
          <a:xfrm>
            <a:off x="8580590" y="2964757"/>
            <a:ext cx="4474261" cy="2377945"/>
            <a:chOff x="0" y="0"/>
            <a:chExt cx="4474259" cy="2377944"/>
          </a:xfrm>
        </p:grpSpPr>
        <p:sp>
          <p:nvSpPr>
            <p:cNvPr id="2201" name="LHC の精度を大幅改善 → BSM に対するより高い感度！"/>
            <p:cNvSpPr txBox="1"/>
            <p:nvPr/>
          </p:nvSpPr>
          <p:spPr>
            <a:xfrm>
              <a:off x="215900" y="139700"/>
              <a:ext cx="4042460" cy="1819145"/>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l" defTabSz="585216">
                <a:spcBef>
                  <a:spcPts val="500"/>
                </a:spcBef>
                <a:defRPr sz="1600">
                  <a:solidFill>
                    <a:srgbClr val="FF2C79"/>
                  </a:solidFill>
                </a:defRPr>
              </a:pPr>
              <a:r>
                <a:t>期待されるずれの大きさは高々10%程度</a:t>
              </a:r>
              <a:br/>
              <a:r>
                <a:t>→ ずれを見るには高い精度が必要</a:t>
              </a:r>
              <a:endParaRPr b="1" i="1">
                <a:latin typeface="Arial"/>
                <a:ea typeface="Arial"/>
                <a:cs typeface="Arial"/>
                <a:sym typeface="Arial"/>
              </a:endParaRPr>
            </a:p>
            <a:p>
              <a:pPr algn="l" defTabSz="585216">
                <a:spcBef>
                  <a:spcPts val="500"/>
                </a:spcBef>
                <a:defRPr sz="1600">
                  <a:solidFill>
                    <a:srgbClr val="FF2C79"/>
                  </a:solidFill>
                </a:defRPr>
              </a:pPr>
              <a:r>
                <a:t>異なる新物理は異なるずれのパターンを示す</a:t>
              </a:r>
              <a:endParaRPr b="1" i="1">
                <a:latin typeface="Arial"/>
                <a:ea typeface="Arial"/>
                <a:cs typeface="Arial"/>
                <a:sym typeface="Arial"/>
              </a:endParaRPr>
            </a:p>
            <a:p>
              <a:pPr algn="l" defTabSz="585216">
                <a:spcBef>
                  <a:spcPts val="500"/>
                </a:spcBef>
                <a:defRPr sz="1600">
                  <a:solidFill>
                    <a:srgbClr val="FF2C79"/>
                  </a:solidFill>
                </a:defRPr>
              </a:pPr>
              <a:r>
                <a:t>→ パターンから新物理の方向性が分かる</a:t>
              </a:r>
            </a:p>
          </p:txBody>
        </p:sp>
        <p:pic>
          <p:nvPicPr>
            <p:cNvPr id="2200" name="LHC の精度を大幅改善 → BSM に対するより高い感度！" descr="LHC の精度を大幅改善 → BSM に対するより高い感度！"/>
            <p:cNvPicPr>
              <a:picLocks noChangeAspect="0"/>
            </p:cNvPicPr>
            <p:nvPr/>
          </p:nvPicPr>
          <p:blipFill>
            <a:blip r:embed="rId4">
              <a:extLst/>
            </a:blip>
            <a:stretch>
              <a:fillRect/>
            </a:stretch>
          </p:blipFill>
          <p:spPr>
            <a:xfrm>
              <a:off x="0" y="0"/>
              <a:ext cx="4474260" cy="2377945"/>
            </a:xfrm>
            <a:prstGeom prst="rect">
              <a:avLst/>
            </a:prstGeom>
            <a:effectLst/>
          </p:spPr>
        </p:pic>
      </p:grpSp>
      <p:pic>
        <p:nvPicPr>
          <p:cNvPr id="2203" name="イメージ" descr="イメージ"/>
          <p:cNvPicPr>
            <a:picLocks noChangeAspect="1"/>
          </p:cNvPicPr>
          <p:nvPr/>
        </p:nvPicPr>
        <p:blipFill>
          <a:blip r:embed="rId5">
            <a:extLst/>
          </a:blip>
          <a:stretch>
            <a:fillRect/>
          </a:stretch>
        </p:blipFill>
        <p:spPr>
          <a:xfrm>
            <a:off x="405522" y="5393116"/>
            <a:ext cx="5004283" cy="3640962"/>
          </a:xfrm>
          <a:prstGeom prst="rect">
            <a:avLst/>
          </a:prstGeom>
          <a:ln w="12700">
            <a:miter lim="400000"/>
          </a:ln>
        </p:spPr>
      </p:pic>
      <p:pic>
        <p:nvPicPr>
          <p:cNvPr id="2204" name="イメージ" descr="イメージ"/>
          <p:cNvPicPr>
            <a:picLocks noChangeAspect="1"/>
          </p:cNvPicPr>
          <p:nvPr/>
        </p:nvPicPr>
        <p:blipFill>
          <a:blip r:embed="rId6">
            <a:extLst/>
          </a:blip>
          <a:stretch>
            <a:fillRect/>
          </a:stretch>
        </p:blipFill>
        <p:spPr>
          <a:xfrm>
            <a:off x="5623954" y="5321742"/>
            <a:ext cx="5214747" cy="3783709"/>
          </a:xfrm>
          <a:prstGeom prst="rect">
            <a:avLst/>
          </a:prstGeom>
          <a:ln w="12700">
            <a:miter lim="400000"/>
          </a:ln>
        </p:spPr>
      </p:pic>
      <p:sp>
        <p:nvSpPr>
          <p:cNvPr id="2205" name="σ を単位に表した BSM 模型間の分離能力"/>
          <p:cNvSpPr txBox="1"/>
          <p:nvPr/>
        </p:nvSpPr>
        <p:spPr>
          <a:xfrm>
            <a:off x="478730" y="4897023"/>
            <a:ext cx="81727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b="1" sz="2800">
                <a:solidFill>
                  <a:srgbClr val="0433FF"/>
                </a:solidFill>
              </a:defRPr>
            </a:lvl1pPr>
          </a:lstStyle>
          <a:p>
            <a:pPr/>
            <a:r>
              <a:t>σ を単位に表した BSM 模型間の分離能力</a:t>
            </a:r>
          </a:p>
        </p:txBody>
      </p:sp>
      <p:sp>
        <p:nvSpPr>
          <p:cNvPr id="2206" name="σ を単位に表した BSM 模型間の分離能力"/>
          <p:cNvSpPr txBox="1"/>
          <p:nvPr/>
        </p:nvSpPr>
        <p:spPr>
          <a:xfrm>
            <a:off x="782422" y="9024027"/>
            <a:ext cx="425048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1600">
                <a:solidFill>
                  <a:schemeClr val="accent5"/>
                </a:solidFill>
              </a:defRPr>
            </a:lvl1pPr>
          </a:lstStyle>
          <a:p>
            <a:pPr/>
            <a:r>
              <a:t>ほとんどの理論模型について3σ以上の感度で区別可能＠250 GeV</a:t>
            </a:r>
          </a:p>
        </p:txBody>
      </p:sp>
      <p:sp>
        <p:nvSpPr>
          <p:cNvPr id="2207" name="σ を単位に表した BSM 模型間の分離能力"/>
          <p:cNvSpPr txBox="1"/>
          <p:nvPr/>
        </p:nvSpPr>
        <p:spPr>
          <a:xfrm>
            <a:off x="5995476" y="9024027"/>
            <a:ext cx="425048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1600">
                <a:solidFill>
                  <a:schemeClr val="accent5"/>
                </a:solidFill>
              </a:defRPr>
            </a:lvl1pPr>
          </a:lstStyle>
          <a:p>
            <a:pPr/>
            <a:r>
              <a:t>ほぼ全ての理論模型について4σ以上の感度で区別可能＠500 GeV</a:t>
            </a:r>
          </a:p>
        </p:txBody>
      </p:sp>
      <p:pic>
        <p:nvPicPr>
          <p:cNvPr id="2208" name="イメージ" descr="イメージ"/>
          <p:cNvPicPr>
            <a:picLocks noChangeAspect="1"/>
          </p:cNvPicPr>
          <p:nvPr/>
        </p:nvPicPr>
        <p:blipFill>
          <a:blip r:embed="rId7">
            <a:extLst/>
          </a:blip>
          <a:stretch>
            <a:fillRect/>
          </a:stretch>
        </p:blipFill>
        <p:spPr>
          <a:xfrm>
            <a:off x="11052850" y="6056581"/>
            <a:ext cx="1416885" cy="391905"/>
          </a:xfrm>
          <a:prstGeom prst="rect">
            <a:avLst/>
          </a:prstGeom>
          <a:ln w="12700">
            <a:miter lim="400000"/>
          </a:ln>
        </p:spPr>
      </p:pic>
      <p:sp>
        <p:nvSpPr>
          <p:cNvPr id="2209" name="スライド番号"/>
          <p:cNvSpPr txBox="1"/>
          <p:nvPr>
            <p:ph type="sldNum" sz="quarter" idx="2"/>
          </p:nvPr>
        </p:nvSpPr>
        <p:spPr>
          <a:xfrm>
            <a:off x="11674898" y="9165405"/>
            <a:ext cx="1015438" cy="403045"/>
          </a:xfrm>
          <a:prstGeom prst="rect">
            <a:avLst/>
          </a:prstGeom>
          <a:extLst>
            <a:ext uri="{C572A759-6A51-4108-AA02-DFA0A04FC94B}">
              <ma14:wrappingTextBoxFlag xmlns:ma14="http://schemas.microsoft.com/office/mac/drawingml/2011/main" val="1"/>
            </a:ext>
          </a:extLst>
        </p:spPr>
        <p:txBody>
          <a:bodyPr wrap="square" lIns="65022" tIns="65022" rIns="65022" bIns="65022" anchor="ctr"/>
          <a:lstStyle>
            <a:lvl1pPr algn="r" defTabSz="649961">
              <a:defRPr>
                <a:solidFill>
                  <a:srgbClr val="000090"/>
                </a:solidFill>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211" name="models500_S2s-J.pdf" descr="models500_S2s-J.pdf"/>
          <p:cNvPicPr>
            <a:picLocks noChangeAspect="1"/>
          </p:cNvPicPr>
          <p:nvPr/>
        </p:nvPicPr>
        <p:blipFill>
          <a:blip r:embed="rId2">
            <a:extLst/>
          </a:blip>
          <a:stretch>
            <a:fillRect/>
          </a:stretch>
        </p:blipFill>
        <p:spPr>
          <a:xfrm rot="16200000">
            <a:off x="6473863" y="4629508"/>
            <a:ext cx="3605423" cy="5012418"/>
          </a:xfrm>
          <a:prstGeom prst="rect">
            <a:avLst/>
          </a:prstGeom>
          <a:ln w="12700">
            <a:miter lim="400000"/>
          </a:ln>
        </p:spPr>
      </p:pic>
      <p:pic>
        <p:nvPicPr>
          <p:cNvPr id="2212" name="models250_S2s-J.pdf" descr="models250_S2s-J.pdf"/>
          <p:cNvPicPr>
            <a:picLocks noChangeAspect="1"/>
          </p:cNvPicPr>
          <p:nvPr/>
        </p:nvPicPr>
        <p:blipFill>
          <a:blip r:embed="rId3">
            <a:extLst/>
          </a:blip>
          <a:stretch>
            <a:fillRect/>
          </a:stretch>
        </p:blipFill>
        <p:spPr>
          <a:xfrm rot="16200000">
            <a:off x="1563388" y="4629508"/>
            <a:ext cx="3605424" cy="5012418"/>
          </a:xfrm>
          <a:prstGeom prst="rect">
            <a:avLst/>
          </a:prstGeom>
          <a:ln w="12700">
            <a:miter lim="400000"/>
          </a:ln>
        </p:spPr>
      </p:pic>
      <p:pic>
        <p:nvPicPr>
          <p:cNvPr id="2213" name="イメージ" descr="イメージ"/>
          <p:cNvPicPr>
            <a:picLocks noChangeAspect="1"/>
          </p:cNvPicPr>
          <p:nvPr/>
        </p:nvPicPr>
        <p:blipFill>
          <a:blip r:embed="rId4">
            <a:extLst/>
          </a:blip>
          <a:stretch>
            <a:fillRect/>
          </a:stretch>
        </p:blipFill>
        <p:spPr>
          <a:xfrm>
            <a:off x="660748" y="2040253"/>
            <a:ext cx="7808697" cy="2614679"/>
          </a:xfrm>
          <a:prstGeom prst="rect">
            <a:avLst/>
          </a:prstGeom>
          <a:ln w="12700">
            <a:miter lim="400000"/>
          </a:ln>
        </p:spPr>
      </p:pic>
      <p:sp>
        <p:nvSpPr>
          <p:cNvPr id="2214" name="9 つのサンプル BSM 模型の場合の期待されるずれ (%)"/>
          <p:cNvSpPr txBox="1"/>
          <p:nvPr/>
        </p:nvSpPr>
        <p:spPr>
          <a:xfrm>
            <a:off x="491430" y="1596478"/>
            <a:ext cx="8997327"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b="1" sz="2800">
                <a:solidFill>
                  <a:srgbClr val="0433FF"/>
                </a:solidFill>
              </a:defRPr>
            </a:lvl1pPr>
          </a:lstStyle>
          <a:p>
            <a:pPr/>
            <a:r>
              <a:t>9 つのサンプル BSM 模型の場合の期待されるずれ (%)</a:t>
            </a:r>
          </a:p>
        </p:txBody>
      </p:sp>
      <p:grpSp>
        <p:nvGrpSpPr>
          <p:cNvPr id="2217" name="arXiv: 1710.07621"/>
          <p:cNvGrpSpPr/>
          <p:nvPr/>
        </p:nvGrpSpPr>
        <p:grpSpPr>
          <a:xfrm>
            <a:off x="10549396" y="1787608"/>
            <a:ext cx="2050136" cy="463270"/>
            <a:chOff x="0" y="0"/>
            <a:chExt cx="2050135" cy="463269"/>
          </a:xfrm>
        </p:grpSpPr>
        <p:sp>
          <p:nvSpPr>
            <p:cNvPr id="2216" name="arXiv: 1710.07621"/>
            <p:cNvSpPr txBox="1"/>
            <p:nvPr/>
          </p:nvSpPr>
          <p:spPr>
            <a:xfrm>
              <a:off x="12700" y="12700"/>
              <a:ext cx="2024736" cy="41247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atin typeface="+mj-lt"/>
                  <a:ea typeface="+mj-ea"/>
                  <a:cs typeface="+mj-cs"/>
                  <a:sym typeface="Helvetica Neue"/>
                </a:defRPr>
              </a:lvl1pPr>
            </a:lstStyle>
            <a:p>
              <a:pPr/>
              <a:r>
                <a:t>arXiv: 1710.07621</a:t>
              </a:r>
            </a:p>
          </p:txBody>
        </p:sp>
        <p:pic>
          <p:nvPicPr>
            <p:cNvPr id="2215" name="arXiv: 1710.07621 arXiv: 1710.07621" descr="arXiv: 1710.07621 arXiv: 1710.07621"/>
            <p:cNvPicPr>
              <a:picLocks noChangeAspect="0"/>
            </p:cNvPicPr>
            <p:nvPr/>
          </p:nvPicPr>
          <p:blipFill>
            <a:blip r:embed="rId5">
              <a:extLst/>
            </a:blip>
            <a:stretch>
              <a:fillRect/>
            </a:stretch>
          </p:blipFill>
          <p:spPr>
            <a:xfrm>
              <a:off x="0" y="0"/>
              <a:ext cx="2050136" cy="463270"/>
            </a:xfrm>
            <a:prstGeom prst="rect">
              <a:avLst/>
            </a:prstGeom>
            <a:effectLst/>
          </p:spPr>
        </p:pic>
      </p:grpSp>
      <p:sp>
        <p:nvSpPr>
          <p:cNvPr id="2218" name="いずれの模型の場合も新粒子は HL-LHC の探索範囲外にある → ヒッグス結合測定が唯一のプローブ"/>
          <p:cNvSpPr txBox="1"/>
          <p:nvPr/>
        </p:nvSpPr>
        <p:spPr>
          <a:xfrm>
            <a:off x="8692480" y="2425572"/>
            <a:ext cx="4250482" cy="8788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lnSpc>
                <a:spcPct val="120000"/>
              </a:lnSpc>
              <a:defRPr sz="1800">
                <a:solidFill>
                  <a:schemeClr val="accent5"/>
                </a:solidFill>
                <a:latin typeface="ＭＳ Ｐゴシック"/>
                <a:ea typeface="ＭＳ Ｐゴシック"/>
                <a:cs typeface="ＭＳ Ｐゴシック"/>
                <a:sym typeface="ＭＳ Ｐゴシック"/>
              </a:defRPr>
            </a:pPr>
            <a:r>
              <a:t>いずれの模型の場合も新粒子は HL-LHC の探索範囲外にある</a:t>
            </a:r>
            <a:br/>
            <a:r>
              <a:t>→ ヒッグス結合測定が唯一のプローブ</a:t>
            </a:r>
          </a:p>
        </p:txBody>
      </p:sp>
      <p:grpSp>
        <p:nvGrpSpPr>
          <p:cNvPr id="2221" name="LHC の精度を大幅改善 → BSM に対するより高い感度！"/>
          <p:cNvGrpSpPr/>
          <p:nvPr/>
        </p:nvGrpSpPr>
        <p:grpSpPr>
          <a:xfrm>
            <a:off x="8580590" y="3326707"/>
            <a:ext cx="4474261" cy="1654045"/>
            <a:chOff x="0" y="0"/>
            <a:chExt cx="4474259" cy="1654044"/>
          </a:xfrm>
        </p:grpSpPr>
        <p:sp>
          <p:nvSpPr>
            <p:cNvPr id="2220" name="LHC の精度を大幅改善 → BSM に対するより高い感度！"/>
            <p:cNvSpPr txBox="1"/>
            <p:nvPr/>
          </p:nvSpPr>
          <p:spPr>
            <a:xfrm>
              <a:off x="215900" y="139700"/>
              <a:ext cx="4042460" cy="1095245"/>
            </a:xfrm>
            <a:prstGeom prst="rect">
              <a:avLst/>
            </a:prstGeom>
            <a:noFill/>
            <a:ln>
              <a:noFill/>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p>
              <a:pPr algn="l" defTabSz="585216">
                <a:spcBef>
                  <a:spcPts val="500"/>
                </a:spcBef>
                <a:defRPr sz="1600">
                  <a:solidFill>
                    <a:srgbClr val="FF2C79"/>
                  </a:solidFill>
                  <a:latin typeface="ＭＳ Ｐゴシック"/>
                  <a:ea typeface="ＭＳ Ｐゴシック"/>
                  <a:cs typeface="ＭＳ Ｐゴシック"/>
                  <a:sym typeface="ＭＳ Ｐゴシック"/>
                </a:defRPr>
              </a:pPr>
              <a:r>
                <a:t>期待されるずれの大きさは高々10%程度</a:t>
              </a:r>
              <a:br/>
              <a:r>
                <a:t>→ ずれを見るには高い精度が必要</a:t>
              </a:r>
              <a:endParaRPr b="1" i="1">
                <a:latin typeface="Arial"/>
                <a:ea typeface="Arial"/>
                <a:cs typeface="Arial"/>
                <a:sym typeface="Arial"/>
              </a:endParaRPr>
            </a:p>
            <a:p>
              <a:pPr algn="l" defTabSz="585216">
                <a:spcBef>
                  <a:spcPts val="500"/>
                </a:spcBef>
                <a:defRPr sz="1600">
                  <a:solidFill>
                    <a:srgbClr val="FF2C79"/>
                  </a:solidFill>
                  <a:latin typeface="ＭＳ Ｐゴシック"/>
                  <a:ea typeface="ＭＳ Ｐゴシック"/>
                  <a:cs typeface="ＭＳ Ｐゴシック"/>
                  <a:sym typeface="ＭＳ Ｐゴシック"/>
                </a:defRPr>
              </a:pPr>
              <a:r>
                <a:t>異なる新物理は異なるずれのパターンを示す</a:t>
              </a:r>
              <a:endParaRPr b="1" i="1">
                <a:latin typeface="Arial"/>
                <a:ea typeface="Arial"/>
                <a:cs typeface="Arial"/>
                <a:sym typeface="Arial"/>
              </a:endParaRPr>
            </a:p>
            <a:p>
              <a:pPr algn="l" defTabSz="585216">
                <a:spcBef>
                  <a:spcPts val="500"/>
                </a:spcBef>
                <a:defRPr sz="1600">
                  <a:solidFill>
                    <a:srgbClr val="FF2C79"/>
                  </a:solidFill>
                  <a:latin typeface="ＭＳ Ｐゴシック"/>
                  <a:ea typeface="ＭＳ Ｐゴシック"/>
                  <a:cs typeface="ＭＳ Ｐゴシック"/>
                  <a:sym typeface="ＭＳ Ｐゴシック"/>
                </a:defRPr>
              </a:pPr>
              <a:r>
                <a:t>→ パターンから新物理の方向性が分かる</a:t>
              </a:r>
            </a:p>
          </p:txBody>
        </p:sp>
        <p:pic>
          <p:nvPicPr>
            <p:cNvPr id="2219" name="LHC の精度を大幅改善 → BSM に対するより高い感度！" descr="LHC の精度を大幅改善 → BSM に対するより高い感度！"/>
            <p:cNvPicPr>
              <a:picLocks noChangeAspect="0"/>
            </p:cNvPicPr>
            <p:nvPr/>
          </p:nvPicPr>
          <p:blipFill>
            <a:blip r:embed="rId6">
              <a:extLst/>
            </a:blip>
            <a:stretch>
              <a:fillRect/>
            </a:stretch>
          </p:blipFill>
          <p:spPr>
            <a:xfrm>
              <a:off x="0" y="0"/>
              <a:ext cx="4474260" cy="1654045"/>
            </a:xfrm>
            <a:prstGeom prst="rect">
              <a:avLst/>
            </a:prstGeom>
            <a:effectLst/>
          </p:spPr>
        </p:pic>
      </p:grpSp>
      <p:sp>
        <p:nvSpPr>
          <p:cNvPr id="2222" name="σ を単位に表した BSM 模型間の分離能力"/>
          <p:cNvSpPr txBox="1"/>
          <p:nvPr/>
        </p:nvSpPr>
        <p:spPr>
          <a:xfrm>
            <a:off x="478730" y="4897023"/>
            <a:ext cx="817273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b="1" sz="2800">
                <a:solidFill>
                  <a:srgbClr val="0433FF"/>
                </a:solidFill>
              </a:defRPr>
            </a:lvl1pPr>
          </a:lstStyle>
          <a:p>
            <a:pPr/>
            <a:r>
              <a:t>σ を単位に表した BSM 模型間の分離能力</a:t>
            </a:r>
          </a:p>
        </p:txBody>
      </p:sp>
      <p:sp>
        <p:nvSpPr>
          <p:cNvPr id="2223" name="σ を単位に表した BSM 模型間の分離能力"/>
          <p:cNvSpPr txBox="1"/>
          <p:nvPr/>
        </p:nvSpPr>
        <p:spPr>
          <a:xfrm>
            <a:off x="782422" y="9112927"/>
            <a:ext cx="4250483"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1600">
                <a:solidFill>
                  <a:schemeClr val="accent5"/>
                </a:solidFill>
                <a:latin typeface="ＭＳ Ｐゴシック"/>
                <a:ea typeface="ＭＳ Ｐゴシック"/>
                <a:cs typeface="ＭＳ Ｐゴシック"/>
                <a:sym typeface="ＭＳ Ｐゴシック"/>
              </a:defRPr>
            </a:lvl1pPr>
          </a:lstStyle>
          <a:p>
            <a:pPr/>
            <a:r>
              <a:t>ほとんどの理論模型について3σ以上の感度で区別可能＠250 GeV</a:t>
            </a:r>
          </a:p>
        </p:txBody>
      </p:sp>
      <p:sp>
        <p:nvSpPr>
          <p:cNvPr id="2224" name="σ を単位に表した BSM 模型間の分離能力"/>
          <p:cNvSpPr txBox="1"/>
          <p:nvPr/>
        </p:nvSpPr>
        <p:spPr>
          <a:xfrm>
            <a:off x="5995476" y="9112927"/>
            <a:ext cx="425048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defRPr sz="1600">
                <a:solidFill>
                  <a:schemeClr val="accent5"/>
                </a:solidFill>
                <a:latin typeface="ＭＳ Ｐゴシック"/>
                <a:ea typeface="ＭＳ Ｐゴシック"/>
                <a:cs typeface="ＭＳ Ｐゴシック"/>
                <a:sym typeface="ＭＳ Ｐゴシック"/>
              </a:defRPr>
            </a:lvl1pPr>
          </a:lstStyle>
          <a:p>
            <a:pPr/>
            <a:r>
              <a:t>ほぼ全ての理論模型について5σ以上の感度で区別可能＠500 GeV</a:t>
            </a:r>
          </a:p>
        </p:txBody>
      </p:sp>
      <p:pic>
        <p:nvPicPr>
          <p:cNvPr id="2225" name="イメージ" descr="イメージ"/>
          <p:cNvPicPr>
            <a:picLocks noChangeAspect="1"/>
          </p:cNvPicPr>
          <p:nvPr/>
        </p:nvPicPr>
        <p:blipFill>
          <a:blip r:embed="rId7">
            <a:extLst/>
          </a:blip>
          <a:stretch>
            <a:fillRect/>
          </a:stretch>
        </p:blipFill>
        <p:spPr>
          <a:xfrm>
            <a:off x="11052850" y="6056581"/>
            <a:ext cx="1416885" cy="391905"/>
          </a:xfrm>
          <a:prstGeom prst="rect">
            <a:avLst/>
          </a:prstGeom>
          <a:ln w="12700">
            <a:miter lim="400000"/>
          </a:ln>
        </p:spPr>
      </p:pic>
      <p:sp>
        <p:nvSpPr>
          <p:cNvPr id="2226" name="スライド番号"/>
          <p:cNvSpPr txBox="1"/>
          <p:nvPr>
            <p:ph type="sldNum" sz="quarter" idx="2"/>
          </p:nvPr>
        </p:nvSpPr>
        <p:spPr>
          <a:xfrm>
            <a:off x="11674898" y="9165405"/>
            <a:ext cx="1015438" cy="403045"/>
          </a:xfrm>
          <a:prstGeom prst="rect">
            <a:avLst/>
          </a:prstGeom>
          <a:extLst>
            <a:ext uri="{C572A759-6A51-4108-AA02-DFA0A04FC94B}">
              <ma14:wrappingTextBoxFlag xmlns:ma14="http://schemas.microsoft.com/office/mac/drawingml/2011/main" val="1"/>
            </a:ext>
          </a:extLst>
        </p:spPr>
        <p:txBody>
          <a:bodyPr wrap="square" lIns="65022" tIns="65022" rIns="65022" bIns="65022" anchor="ctr"/>
          <a:lstStyle>
            <a:lvl1pPr algn="r" defTabSz="649961">
              <a:defRPr>
                <a:solidFill>
                  <a:srgbClr val="000090"/>
                </a:solidFill>
                <a:latin typeface="+mj-lt"/>
                <a:ea typeface="+mj-ea"/>
                <a:cs typeface="+mj-cs"/>
                <a:sym typeface="Helvetica Neue"/>
              </a:defRPr>
            </a:lvl1pPr>
          </a:lstStyle>
          <a:p>
            <a:pPr/>
            <a:fld id="{86CB4B4D-7CA3-9044-876B-883B54F8677D}" type="slidenum"/>
          </a:p>
        </p:txBody>
      </p:sp>
      <p:sp>
        <p:nvSpPr>
          <p:cNvPr id="2227" name="ヒッグス結合測定の新物理への感度"/>
          <p:cNvSpPr txBox="1"/>
          <p:nvPr/>
        </p:nvSpPr>
        <p:spPr>
          <a:xfrm>
            <a:off x="1138994" y="134956"/>
            <a:ext cx="10726813" cy="7366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L="1587" marR="66545" defTabSz="914400">
              <a:buClr>
                <a:srgbClr val="0042AA"/>
              </a:buClr>
              <a:buFont typeface="Helvetica Neue"/>
              <a:defRPr b="1" i="1" sz="4800">
                <a:solidFill>
                  <a:srgbClr val="0042AA"/>
                </a:solidFill>
                <a:uFill>
                  <a:solidFill>
                    <a:srgbClr val="0042AA"/>
                  </a:solidFill>
                </a:uFill>
                <a:latin typeface="+mj-lt"/>
                <a:ea typeface="+mj-ea"/>
                <a:cs typeface="+mj-cs"/>
                <a:sym typeface="Helvetica Neue"/>
              </a:defRPr>
            </a:lvl1pPr>
          </a:lstStyle>
          <a:p>
            <a:pPr/>
            <a:r>
              <a:t>ヒッグス結合測定の新物理への感度</a:t>
            </a:r>
          </a:p>
        </p:txBody>
      </p:sp>
      <p:sp>
        <p:nvSpPr>
          <p:cNvPr id="2228" name="いくつかの典型的な BSM 模型を例にして"/>
          <p:cNvSpPr txBox="1"/>
          <p:nvPr/>
        </p:nvSpPr>
        <p:spPr>
          <a:xfrm>
            <a:off x="3241221" y="1046480"/>
            <a:ext cx="652235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defRPr b="1" sz="2700"/>
            </a:lvl1pPr>
          </a:lstStyle>
          <a:p>
            <a:pPr/>
            <a:r>
              <a:t>いくつかの典型的な BSM 模型を例にして</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スライド番号"/>
          <p:cNvSpPr txBox="1"/>
          <p:nvPr>
            <p:ph type="sldNum" sz="quarter" idx="2"/>
          </p:nvPr>
        </p:nvSpPr>
        <p:spPr>
          <a:xfrm>
            <a:off x="12559580" y="9278946"/>
            <a:ext cx="264492"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1" name="イメージ" descr="イメージ"/>
          <p:cNvPicPr>
            <a:picLocks noChangeAspect="1"/>
          </p:cNvPicPr>
          <p:nvPr/>
        </p:nvPicPr>
        <p:blipFill>
          <a:blip r:embed="rId3">
            <a:extLst/>
          </a:blip>
          <a:stretch>
            <a:fillRect/>
          </a:stretch>
        </p:blipFill>
        <p:spPr>
          <a:xfrm>
            <a:off x="1013149" y="1500161"/>
            <a:ext cx="4514849" cy="2727722"/>
          </a:xfrm>
          <a:prstGeom prst="rect">
            <a:avLst/>
          </a:prstGeom>
          <a:ln w="12700">
            <a:miter lim="400000"/>
          </a:ln>
        </p:spPr>
      </p:pic>
      <p:sp>
        <p:nvSpPr>
          <p:cNvPr id="1022" name="残された多くの謎"/>
          <p:cNvSpPr txBox="1"/>
          <p:nvPr>
            <p:ph type="title" idx="4294967295"/>
          </p:nvPr>
        </p:nvSpPr>
        <p:spPr>
          <a:xfrm>
            <a:off x="1627648" y="116300"/>
            <a:ext cx="9051297" cy="980172"/>
          </a:xfrm>
          <a:prstGeom prst="rect">
            <a:avLst/>
          </a:prstGeom>
        </p:spPr>
        <p:txBody>
          <a:bodyPr lIns="50778" tIns="50778" rIns="50778" bIns="50778" anchor="b">
            <a:noAutofit/>
          </a:bodyPr>
          <a:lstStyle>
            <a:lvl1pPr>
              <a:lnSpc>
                <a:spcPct val="90000"/>
              </a:lnSpc>
              <a:defRPr b="1" sz="6200">
                <a:solidFill>
                  <a:srgbClr val="2E467F"/>
                </a:solidFill>
                <a:latin typeface="+mj-lt"/>
                <a:ea typeface="+mj-ea"/>
                <a:cs typeface="+mj-cs"/>
                <a:sym typeface="Helvetica Neue"/>
              </a:defRPr>
            </a:lvl1pPr>
          </a:lstStyle>
          <a:p>
            <a:pPr/>
            <a:r>
              <a:t>残された多くの謎</a:t>
            </a:r>
          </a:p>
        </p:txBody>
      </p:sp>
      <p:sp>
        <p:nvSpPr>
          <p:cNvPr id="1023" name="暗黒物質…"/>
          <p:cNvSpPr txBox="1"/>
          <p:nvPr/>
        </p:nvSpPr>
        <p:spPr>
          <a:xfrm>
            <a:off x="6542039" y="1540060"/>
            <a:ext cx="5833136"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558800" indent="-558800" algn="l">
              <a:buSzPct val="80000"/>
              <a:buBlip>
                <a:blip r:embed="rId4"/>
              </a:buBlip>
              <a:defRPr>
                <a:latin typeface="+mn-lt"/>
                <a:ea typeface="+mn-ea"/>
                <a:cs typeface="+mn-cs"/>
                <a:sym typeface="ヒラギノ角ゴ Pro W3"/>
              </a:defRPr>
            </a:pPr>
            <a:r>
              <a:rPr>
                <a:latin typeface="ヒラギノ角ゴ Pro W6"/>
                <a:ea typeface="ヒラギノ角ゴ Pro W6"/>
                <a:cs typeface="ヒラギノ角ゴ Pro W6"/>
                <a:sym typeface="ヒラギノ角ゴ Pro W6"/>
              </a:rPr>
              <a:t>暗黒物質</a:t>
            </a:r>
            <a:endParaRPr>
              <a:latin typeface="ヒラギノ角ゴ Pro W6"/>
              <a:ea typeface="ヒラギノ角ゴ Pro W6"/>
              <a:cs typeface="ヒラギノ角ゴ Pro W6"/>
              <a:sym typeface="ヒラギノ角ゴ Pro W6"/>
            </a:endParaRPr>
          </a:p>
          <a:p>
            <a:pPr marL="558800" indent="-558800" algn="l">
              <a:buSzPct val="80000"/>
              <a:buBlip>
                <a:blip r:embed="rId4"/>
              </a:buBlip>
              <a:defRPr>
                <a:latin typeface="+mn-lt"/>
                <a:ea typeface="+mn-ea"/>
                <a:cs typeface="+mn-cs"/>
                <a:sym typeface="ヒラギノ角ゴ Pro W3"/>
              </a:defRPr>
            </a:pPr>
            <a:r>
              <a:rPr>
                <a:latin typeface="ヒラギノ角ゴ Pro W6"/>
                <a:ea typeface="ヒラギノ角ゴ Pro W6"/>
                <a:cs typeface="ヒラギノ角ゴ Pro W6"/>
                <a:sym typeface="ヒラギノ角ゴ Pro W6"/>
              </a:rPr>
              <a:t>消えた反物質の謎</a:t>
            </a:r>
            <a:endParaRPr>
              <a:latin typeface="ヒラギノ角ゴ Pro W6"/>
              <a:ea typeface="ヒラギノ角ゴ Pro W6"/>
              <a:cs typeface="ヒラギノ角ゴ Pro W6"/>
              <a:sym typeface="ヒラギノ角ゴ Pro W6"/>
            </a:endParaRPr>
          </a:p>
          <a:p>
            <a:pPr marL="558800" indent="-558800" algn="l">
              <a:buSzPct val="80000"/>
              <a:buBlip>
                <a:blip r:embed="rId4"/>
              </a:buBlip>
              <a:defRPr>
                <a:latin typeface="+mn-lt"/>
                <a:ea typeface="+mn-ea"/>
                <a:cs typeface="+mn-cs"/>
                <a:sym typeface="ヒラギノ角ゴ Pro W3"/>
              </a:defRPr>
            </a:pPr>
            <a:r>
              <a:rPr>
                <a:latin typeface="ヒラギノ角ゴ Pro W6"/>
                <a:ea typeface="ヒラギノ角ゴ Pro W6"/>
                <a:cs typeface="ヒラギノ角ゴ Pro W6"/>
                <a:sym typeface="ヒラギノ角ゴ Pro W6"/>
              </a:rPr>
              <a:t>ニュートリノ質量/混合</a:t>
            </a:r>
            <a:endParaRPr>
              <a:latin typeface="ヒラギノ角ゴ Pro W6"/>
              <a:ea typeface="ヒラギノ角ゴ Pro W6"/>
              <a:cs typeface="ヒラギノ角ゴ Pro W6"/>
              <a:sym typeface="ヒラギノ角ゴ Pro W6"/>
            </a:endParaRPr>
          </a:p>
          <a:p>
            <a:pPr marL="558800" indent="-558800" algn="l">
              <a:buSzPct val="80000"/>
              <a:buBlip>
                <a:blip r:embed="rId4"/>
              </a:buBlip>
              <a:defRPr>
                <a:latin typeface="+mn-lt"/>
                <a:ea typeface="+mn-ea"/>
                <a:cs typeface="+mn-cs"/>
                <a:sym typeface="ヒラギノ角ゴ Pro W3"/>
              </a:defRPr>
            </a:pPr>
            <a:r>
              <a:rPr>
                <a:latin typeface="ヒラギノ角ゴ Pro W6"/>
                <a:ea typeface="ヒラギノ角ゴ Pro W6"/>
                <a:cs typeface="ヒラギノ角ゴ Pro W6"/>
                <a:sym typeface="ヒラギノ角ゴ Pro W6"/>
              </a:rPr>
              <a:t>暗黒エネルギー</a:t>
            </a:r>
            <a:endParaRPr>
              <a:latin typeface="ヒラギノ角ゴ Pro W6"/>
              <a:ea typeface="ヒラギノ角ゴ Pro W6"/>
              <a:cs typeface="ヒラギノ角ゴ Pro W6"/>
              <a:sym typeface="ヒラギノ角ゴ Pro W6"/>
            </a:endParaRPr>
          </a:p>
          <a:p>
            <a:pPr marL="558800" indent="-558800" algn="l">
              <a:buSzPct val="80000"/>
              <a:buBlip>
                <a:blip r:embed="rId4"/>
              </a:buBlip>
              <a:defRPr>
                <a:latin typeface="+mn-lt"/>
                <a:ea typeface="+mn-ea"/>
                <a:cs typeface="+mn-cs"/>
                <a:sym typeface="ヒラギノ角ゴ Pro W3"/>
              </a:defRPr>
            </a:pPr>
            <a:r>
              <a:rPr>
                <a:latin typeface="ヒラギノ角ゴ Pro W6"/>
                <a:ea typeface="ヒラギノ角ゴ Pro W6"/>
                <a:cs typeface="ヒラギノ角ゴ Pro W6"/>
                <a:sym typeface="ヒラギノ角ゴ Pro W6"/>
              </a:rPr>
              <a:t>…</a:t>
            </a:r>
          </a:p>
        </p:txBody>
      </p:sp>
      <p:sp>
        <p:nvSpPr>
          <p:cNvPr id="1024" name="電弱スケール (＝ヒッグスが宇宙を満たしたエネルギースケール) は道半ば…"/>
          <p:cNvSpPr txBox="1"/>
          <p:nvPr/>
        </p:nvSpPr>
        <p:spPr>
          <a:xfrm>
            <a:off x="6662818" y="7325847"/>
            <a:ext cx="6256979" cy="1715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0817" indent="-372533" algn="l">
              <a:lnSpc>
                <a:spcPct val="90000"/>
              </a:lnSpc>
              <a:spcBef>
                <a:spcPts val="800"/>
              </a:spcBef>
              <a:buSzPct val="100000"/>
              <a:buChar char="→"/>
              <a:defRPr sz="2400">
                <a:latin typeface="+mj-lt"/>
                <a:ea typeface="+mj-ea"/>
                <a:cs typeface="+mj-cs"/>
                <a:sym typeface="Helvetica Neue"/>
              </a:defRPr>
            </a:pPr>
            <a:r>
              <a:rPr b="1">
                <a:solidFill>
                  <a:srgbClr val="0433FF"/>
                </a:solidFill>
              </a:rPr>
              <a:t>電弱スケール </a:t>
            </a:r>
            <a:r>
              <a:t>(＝ヒッグスが宇宙を満たしたエネルギースケール) </a:t>
            </a:r>
            <a:r>
              <a:rPr b="1"/>
              <a:t>は道半ば</a:t>
            </a:r>
          </a:p>
          <a:p>
            <a:pPr marL="480817" indent="-372533" algn="l">
              <a:spcBef>
                <a:spcPts val="1800"/>
              </a:spcBef>
              <a:buSzPct val="100000"/>
              <a:buChar char="→"/>
              <a:defRPr b="1" sz="3400">
                <a:latin typeface="+mj-lt"/>
                <a:ea typeface="+mj-ea"/>
                <a:cs typeface="+mj-cs"/>
                <a:sym typeface="Helvetica Neue"/>
              </a:defRPr>
            </a:pPr>
            <a:r>
              <a:t>なぜ電弱スケールは重要か？</a:t>
            </a:r>
          </a:p>
        </p:txBody>
      </p:sp>
      <p:sp>
        <p:nvSpPr>
          <p:cNvPr id="1025" name="標準理論が説明できるのは宇宙の5%"/>
          <p:cNvSpPr txBox="1"/>
          <p:nvPr/>
        </p:nvSpPr>
        <p:spPr>
          <a:xfrm>
            <a:off x="393874" y="4430164"/>
            <a:ext cx="5753399"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2700">
                <a:solidFill>
                  <a:schemeClr val="accent5"/>
                </a:solidFill>
              </a:defRPr>
            </a:lvl1pPr>
          </a:lstStyle>
          <a:p>
            <a:pPr/>
            <a:r>
              <a:t>標準理論が説明できるのは宇宙の5%</a:t>
            </a:r>
          </a:p>
        </p:txBody>
      </p:sp>
      <p:sp>
        <p:nvSpPr>
          <p:cNvPr id="1026" name="四角形"/>
          <p:cNvSpPr/>
          <p:nvPr/>
        </p:nvSpPr>
        <p:spPr>
          <a:xfrm>
            <a:off x="-43224" y="5273512"/>
            <a:ext cx="6463497" cy="4104672"/>
          </a:xfrm>
          <a:prstGeom prst="rect">
            <a:avLst/>
          </a:prstGeom>
          <a:solidFill>
            <a:srgbClr val="C6E6E9"/>
          </a:solidFill>
          <a:ln w="3175"/>
          <a:effectLst>
            <a:outerShdw sx="100000" sy="100000" kx="0" ky="0" algn="b" rotWithShape="0" blurRad="38100" dist="38100" dir="2700000">
              <a:srgbClr val="989996">
                <a:alpha val="43000"/>
              </a:srgbClr>
            </a:outerShdw>
          </a:effectLst>
        </p:spPr>
        <p:txBody>
          <a:bodyPr lIns="72248" tIns="72248" rIns="72248" bIns="72248" anchor="ctr"/>
          <a:lstStyle/>
          <a:p>
            <a:pPr marL="40639" marR="40639" algn="l" defTabSz="914400">
              <a:defRPr sz="3200">
                <a:solidFill>
                  <a:srgbClr val="FFFFFF"/>
                </a:solidFill>
                <a:effectLst>
                  <a:outerShdw sx="100000" sy="100000" kx="0" ky="0" algn="b" rotWithShape="0" blurRad="127000" dist="76200" dir="2700000">
                    <a:srgbClr val="000000">
                      <a:alpha val="75000"/>
                    </a:srgbClr>
                  </a:outerShdw>
                </a:effectLst>
                <a:uFill>
                  <a:solidFill>
                    <a:srgbClr val="000000"/>
                  </a:solidFill>
                </a:uFill>
                <a:latin typeface="Arial"/>
                <a:ea typeface="Arial"/>
                <a:cs typeface="Arial"/>
                <a:sym typeface="Arial"/>
              </a:defRPr>
            </a:pPr>
          </a:p>
        </p:txBody>
      </p:sp>
      <p:sp>
        <p:nvSpPr>
          <p:cNvPr id="1027" name="図形"/>
          <p:cNvSpPr/>
          <p:nvPr/>
        </p:nvSpPr>
        <p:spPr>
          <a:xfrm>
            <a:off x="1763524" y="6015856"/>
            <a:ext cx="3001906" cy="2657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54" y="21600"/>
                </a:moveTo>
                <a:cubicBezTo>
                  <a:pt x="11469" y="21600"/>
                  <a:pt x="11446" y="21132"/>
                  <a:pt x="12099" y="20468"/>
                </a:cubicBezTo>
                <a:cubicBezTo>
                  <a:pt x="12751" y="19803"/>
                  <a:pt x="13607" y="20104"/>
                  <a:pt x="14570" y="17616"/>
                </a:cubicBezTo>
                <a:cubicBezTo>
                  <a:pt x="15533" y="15127"/>
                  <a:pt x="16785" y="8311"/>
                  <a:pt x="17877" y="5536"/>
                </a:cubicBezTo>
                <a:cubicBezTo>
                  <a:pt x="18914" y="2691"/>
                  <a:pt x="19979" y="1482"/>
                  <a:pt x="21600" y="0"/>
                </a:cubicBezTo>
                <a:lnTo>
                  <a:pt x="0" y="54"/>
                </a:lnTo>
                <a:cubicBezTo>
                  <a:pt x="1148" y="1482"/>
                  <a:pt x="1964" y="2159"/>
                  <a:pt x="3262" y="4829"/>
                </a:cubicBezTo>
                <a:cubicBezTo>
                  <a:pt x="4298" y="7343"/>
                  <a:pt x="5795" y="14984"/>
                  <a:pt x="6753" y="17598"/>
                </a:cubicBezTo>
                <a:cubicBezTo>
                  <a:pt x="7712" y="20211"/>
                  <a:pt x="8565" y="19735"/>
                  <a:pt x="9171" y="20376"/>
                </a:cubicBezTo>
                <a:cubicBezTo>
                  <a:pt x="9776" y="21016"/>
                  <a:pt x="9839" y="21600"/>
                  <a:pt x="10654" y="21600"/>
                </a:cubicBezTo>
                <a:close/>
              </a:path>
            </a:pathLst>
          </a:custGeom>
          <a:gradFill>
            <a:gsLst>
              <a:gs pos="0">
                <a:srgbClr val="0000FF">
                  <a:alpha val="50000"/>
                </a:srgbClr>
              </a:gs>
              <a:gs pos="47000">
                <a:srgbClr val="3399FF">
                  <a:alpha val="50000"/>
                </a:srgbClr>
              </a:gs>
              <a:gs pos="100000">
                <a:srgbClr val="FFFFFF">
                  <a:alpha val="50000"/>
                </a:srgbClr>
              </a:gs>
            </a:gsLst>
            <a:lin ang="5400000"/>
          </a:gradFill>
          <a:ln w="3175">
            <a:solidFill>
              <a:srgbClr val="7F7F7F"/>
            </a:solidFill>
            <a:bevel/>
          </a:ln>
        </p:spPr>
        <p:txBody>
          <a:bodyPr lIns="65023" tIns="65023" rIns="65023" bIns="65023" anchor="ctr"/>
          <a:lstStyle/>
          <a:p>
            <a:pPr defTabSz="457200">
              <a:defRPr sz="2200">
                <a:solidFill>
                  <a:srgbClr val="FFFFFF"/>
                </a:solidFill>
                <a:latin typeface="Arial"/>
                <a:ea typeface="Arial"/>
                <a:cs typeface="Arial"/>
                <a:sym typeface="Arial"/>
              </a:defRPr>
            </a:pPr>
          </a:p>
        </p:txBody>
      </p:sp>
      <p:pic>
        <p:nvPicPr>
          <p:cNvPr id="1028" name="イメージ" descr="イメージ"/>
          <p:cNvPicPr>
            <a:picLocks noChangeAspect="1"/>
          </p:cNvPicPr>
          <p:nvPr/>
        </p:nvPicPr>
        <p:blipFill>
          <a:blip r:embed="rId5">
            <a:extLst/>
          </a:blip>
          <a:stretch>
            <a:fillRect/>
          </a:stretch>
        </p:blipFill>
        <p:spPr>
          <a:xfrm>
            <a:off x="2505850" y="7298821"/>
            <a:ext cx="1477879" cy="390990"/>
          </a:xfrm>
          <a:prstGeom prst="rect">
            <a:avLst/>
          </a:prstGeom>
          <a:ln w="12700">
            <a:miter lim="400000"/>
          </a:ln>
        </p:spPr>
      </p:pic>
      <p:pic>
        <p:nvPicPr>
          <p:cNvPr id="1029" name="planck-cmb-with-alpha.png" descr="planck-cmb-with-alpha.png"/>
          <p:cNvPicPr>
            <a:picLocks noChangeAspect="1"/>
          </p:cNvPicPr>
          <p:nvPr/>
        </p:nvPicPr>
        <p:blipFill>
          <a:blip r:embed="rId6">
            <a:extLst/>
          </a:blip>
          <a:stretch>
            <a:fillRect/>
          </a:stretch>
        </p:blipFill>
        <p:spPr>
          <a:xfrm>
            <a:off x="2313921" y="6582078"/>
            <a:ext cx="1870186" cy="529758"/>
          </a:xfrm>
          <a:prstGeom prst="rect">
            <a:avLst/>
          </a:prstGeom>
          <a:ln w="12700">
            <a:miter lim="400000"/>
          </a:ln>
        </p:spPr>
      </p:pic>
      <p:pic>
        <p:nvPicPr>
          <p:cNvPr id="1030" name="visible-skymap-edited.png" descr="visible-skymap-edited.png"/>
          <p:cNvPicPr>
            <a:picLocks noChangeAspect="1"/>
          </p:cNvPicPr>
          <p:nvPr/>
        </p:nvPicPr>
        <p:blipFill>
          <a:blip r:embed="rId7">
            <a:extLst/>
          </a:blip>
          <a:stretch>
            <a:fillRect/>
          </a:stretch>
        </p:blipFill>
        <p:spPr>
          <a:xfrm>
            <a:off x="1767671" y="5675481"/>
            <a:ext cx="2997759" cy="680751"/>
          </a:xfrm>
          <a:prstGeom prst="rect">
            <a:avLst/>
          </a:prstGeom>
          <a:ln w="12700">
            <a:miter lim="400000"/>
          </a:ln>
        </p:spPr>
      </p:pic>
      <p:grpSp>
        <p:nvGrpSpPr>
          <p:cNvPr id="1042" name="グループ"/>
          <p:cNvGrpSpPr/>
          <p:nvPr/>
        </p:nvGrpSpPr>
        <p:grpSpPr>
          <a:xfrm>
            <a:off x="458611" y="5574498"/>
            <a:ext cx="1789757" cy="4091025"/>
            <a:chOff x="0" y="0"/>
            <a:chExt cx="1789755" cy="4091024"/>
          </a:xfrm>
        </p:grpSpPr>
        <p:sp>
          <p:nvSpPr>
            <p:cNvPr id="1031" name="線"/>
            <p:cNvSpPr/>
            <p:nvPr/>
          </p:nvSpPr>
          <p:spPr>
            <a:xfrm flipH="1" flipV="1">
              <a:off x="93991" y="-1"/>
              <a:ext cx="21322" cy="3017526"/>
            </a:xfrm>
            <a:prstGeom prst="line">
              <a:avLst/>
            </a:prstGeom>
            <a:noFill/>
            <a:ln w="38100" cap="flat">
              <a:solidFill>
                <a:srgbClr val="000000"/>
              </a:solidFill>
              <a:prstDash val="solid"/>
              <a:round/>
              <a:tailEnd type="triangle" w="med" len="med"/>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032" name="線"/>
            <p:cNvSpPr/>
            <p:nvPr/>
          </p:nvSpPr>
          <p:spPr>
            <a:xfrm>
              <a:off x="7099" y="459993"/>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033" name="線"/>
            <p:cNvSpPr/>
            <p:nvPr/>
          </p:nvSpPr>
          <p:spPr>
            <a:xfrm>
              <a:off x="0" y="1303659"/>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034" name="線"/>
            <p:cNvSpPr/>
            <p:nvPr/>
          </p:nvSpPr>
          <p:spPr>
            <a:xfrm>
              <a:off x="12830" y="1966450"/>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035" name="線"/>
            <p:cNvSpPr/>
            <p:nvPr/>
          </p:nvSpPr>
          <p:spPr>
            <a:xfrm>
              <a:off x="42594" y="2630627"/>
              <a:ext cx="185695"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036" name="線"/>
            <p:cNvSpPr/>
            <p:nvPr/>
          </p:nvSpPr>
          <p:spPr>
            <a:xfrm>
              <a:off x="22466" y="2998643"/>
              <a:ext cx="185694" cy="1"/>
            </a:xfrm>
            <a:prstGeom prst="line">
              <a:avLst/>
            </a:prstGeom>
            <a:noFill/>
            <a:ln w="38100" cap="flat">
              <a:solidFill>
                <a:srgbClr val="000000"/>
              </a:solidFill>
              <a:prstDash val="solid"/>
              <a:bevel/>
            </a:ln>
            <a:effectLst/>
          </p:spPr>
          <p:txBody>
            <a:bodyPr wrap="square" lIns="65023" tIns="65023" rIns="65023" bIns="65023" numCol="1" anchor="t">
              <a:noAutofit/>
            </a:bodyPr>
            <a:lstStyle/>
            <a:p>
              <a:pPr algn="l" defTabSz="455168">
                <a:defRPr sz="1400">
                  <a:solidFill>
                    <a:srgbClr val="FFFFFF"/>
                  </a:solidFill>
                  <a:effectLst>
                    <a:outerShdw sx="100000" sy="100000" kx="0" ky="0" algn="b" rotWithShape="0" blurRad="127000" dist="76200" dir="2700000">
                      <a:srgbClr val="000000">
                        <a:alpha val="75000"/>
                      </a:srgbClr>
                    </a:outerShdw>
                  </a:effectLst>
                  <a:latin typeface="+mn-lt"/>
                  <a:ea typeface="+mn-ea"/>
                  <a:cs typeface="+mn-cs"/>
                  <a:sym typeface="ヒラギノ角ゴ Pro W3"/>
                </a:defRPr>
              </a:pPr>
            </a:p>
          </p:txBody>
        </p:sp>
        <p:sp>
          <p:nvSpPr>
            <p:cNvPr id="1037" name="10-43 秒"/>
            <p:cNvSpPr/>
            <p:nvPr/>
          </p:nvSpPr>
          <p:spPr>
            <a:xfrm>
              <a:off x="194689" y="282102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l" defTabSz="457200">
                <a:defRPr sz="1200"/>
              </a:pPr>
              <a:r>
                <a:rPr>
                  <a:latin typeface="Arial"/>
                  <a:ea typeface="Arial"/>
                  <a:cs typeface="Arial"/>
                  <a:sym typeface="Arial"/>
                </a:rPr>
                <a:t>10</a:t>
              </a:r>
              <a:r>
                <a:rPr baseline="29000">
                  <a:latin typeface="Arial"/>
                  <a:ea typeface="Arial"/>
                  <a:cs typeface="Arial"/>
                  <a:sym typeface="Arial"/>
                </a:rPr>
                <a:t>-43</a:t>
              </a:r>
              <a:r>
                <a:rPr>
                  <a:latin typeface="Arial"/>
                  <a:ea typeface="Arial"/>
                  <a:cs typeface="Arial"/>
                  <a:sym typeface="Arial"/>
                </a:rPr>
                <a:t> 秒</a:t>
              </a:r>
            </a:p>
          </p:txBody>
        </p:sp>
        <p:sp>
          <p:nvSpPr>
            <p:cNvPr id="1038" name="10-10 秒"/>
            <p:cNvSpPr/>
            <p:nvPr/>
          </p:nvSpPr>
          <p:spPr>
            <a:xfrm>
              <a:off x="519755" y="178663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defTabSz="457200">
                <a:defRPr sz="1200"/>
              </a:pPr>
              <a:r>
                <a:rPr>
                  <a:latin typeface="Arial"/>
                  <a:ea typeface="Arial"/>
                  <a:cs typeface="Arial"/>
                  <a:sym typeface="Arial"/>
                </a:rPr>
                <a:t>10</a:t>
              </a:r>
              <a:r>
                <a:rPr baseline="29000">
                  <a:latin typeface="Arial"/>
                  <a:ea typeface="Arial"/>
                  <a:cs typeface="Arial"/>
                  <a:sym typeface="Arial"/>
                </a:rPr>
                <a:t>-10</a:t>
              </a:r>
              <a:r>
                <a:rPr>
                  <a:latin typeface="Arial"/>
                  <a:ea typeface="Arial"/>
                  <a:cs typeface="Arial"/>
                  <a:sym typeface="Arial"/>
                </a:rPr>
                <a:t> 秒</a:t>
              </a:r>
            </a:p>
          </p:txBody>
        </p:sp>
        <p:sp>
          <p:nvSpPr>
            <p:cNvPr id="1039" name="38万年"/>
            <p:cNvSpPr/>
            <p:nvPr/>
          </p:nvSpPr>
          <p:spPr>
            <a:xfrm>
              <a:off x="156852" y="112725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2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38万年</a:t>
              </a:r>
            </a:p>
          </p:txBody>
        </p:sp>
        <p:sp>
          <p:nvSpPr>
            <p:cNvPr id="1040" name="138億年"/>
            <p:cNvSpPr/>
            <p:nvPr/>
          </p:nvSpPr>
          <p:spPr>
            <a:xfrm>
              <a:off x="127160" y="25886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457200">
                <a:defRPr sz="12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138億年</a:t>
              </a:r>
            </a:p>
          </p:txBody>
        </p:sp>
        <p:sp>
          <p:nvSpPr>
            <p:cNvPr id="1041" name="10-36 秒"/>
            <p:cNvSpPr/>
            <p:nvPr/>
          </p:nvSpPr>
          <p:spPr>
            <a:xfrm>
              <a:off x="519755" y="244601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defTabSz="457200">
                <a:defRPr sz="1200"/>
              </a:pPr>
              <a:r>
                <a:rPr>
                  <a:latin typeface="Arial"/>
                  <a:ea typeface="Arial"/>
                  <a:cs typeface="Arial"/>
                  <a:sym typeface="Arial"/>
                </a:rPr>
                <a:t>10</a:t>
              </a:r>
              <a:r>
                <a:rPr baseline="29000">
                  <a:latin typeface="Arial"/>
                  <a:ea typeface="Arial"/>
                  <a:cs typeface="Arial"/>
                  <a:sym typeface="Arial"/>
                </a:rPr>
                <a:t>-36</a:t>
              </a:r>
              <a:r>
                <a:rPr>
                  <a:latin typeface="Arial"/>
                  <a:ea typeface="Arial"/>
                  <a:cs typeface="Arial"/>
                  <a:sym typeface="Arial"/>
                </a:rPr>
                <a:t> 秒</a:t>
              </a:r>
            </a:p>
          </p:txBody>
        </p:sp>
      </p:grpSp>
      <p:sp>
        <p:nvSpPr>
          <p:cNvPr id="1043" name="宇宙年齢"/>
          <p:cNvSpPr txBox="1"/>
          <p:nvPr/>
        </p:nvSpPr>
        <p:spPr>
          <a:xfrm rot="16200000">
            <a:off x="-308734" y="6984447"/>
            <a:ext cx="1157004" cy="307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sz="14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宇宙年齢</a:t>
            </a:r>
          </a:p>
        </p:txBody>
      </p:sp>
      <p:sp>
        <p:nvSpPr>
          <p:cNvPr id="1044" name="晴れ上がり"/>
          <p:cNvSpPr txBox="1"/>
          <p:nvPr/>
        </p:nvSpPr>
        <p:spPr>
          <a:xfrm>
            <a:off x="1298156" y="6734795"/>
            <a:ext cx="904749" cy="282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1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晴れ上がり</a:t>
            </a:r>
          </a:p>
        </p:txBody>
      </p:sp>
      <p:sp>
        <p:nvSpPr>
          <p:cNvPr id="1045" name="現在"/>
          <p:cNvSpPr txBox="1"/>
          <p:nvPr/>
        </p:nvSpPr>
        <p:spPr>
          <a:xfrm>
            <a:off x="1296811" y="5891412"/>
            <a:ext cx="447549" cy="2824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1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現在</a:t>
            </a:r>
          </a:p>
        </p:txBody>
      </p:sp>
      <p:pic>
        <p:nvPicPr>
          <p:cNvPr id="1046" name="イメージ" descr="イメージ"/>
          <p:cNvPicPr>
            <a:picLocks noChangeAspect="1"/>
          </p:cNvPicPr>
          <p:nvPr/>
        </p:nvPicPr>
        <p:blipFill>
          <a:blip r:embed="rId8">
            <a:extLst/>
          </a:blip>
          <a:stretch>
            <a:fillRect/>
          </a:stretch>
        </p:blipFill>
        <p:spPr>
          <a:xfrm>
            <a:off x="2532135" y="7306258"/>
            <a:ext cx="1439779" cy="408119"/>
          </a:xfrm>
          <a:prstGeom prst="rect">
            <a:avLst/>
          </a:prstGeom>
          <a:ln w="12700">
            <a:miter lim="400000"/>
          </a:ln>
        </p:spPr>
      </p:pic>
      <p:grpSp>
        <p:nvGrpSpPr>
          <p:cNvPr id="1051" name="グループ"/>
          <p:cNvGrpSpPr/>
          <p:nvPr/>
        </p:nvGrpSpPr>
        <p:grpSpPr>
          <a:xfrm>
            <a:off x="2465179" y="5878285"/>
            <a:ext cx="1483819" cy="2895126"/>
            <a:chOff x="0" y="0"/>
            <a:chExt cx="1483818" cy="2895125"/>
          </a:xfrm>
        </p:grpSpPr>
        <p:sp>
          <p:nvSpPr>
            <p:cNvPr id="1047" name="線"/>
            <p:cNvSpPr/>
            <p:nvPr/>
          </p:nvSpPr>
          <p:spPr>
            <a:xfrm flipH="1">
              <a:off x="511281" y="0"/>
              <a:ext cx="459164" cy="2694858"/>
            </a:xfrm>
            <a:custGeom>
              <a:avLst/>
              <a:gdLst/>
              <a:ahLst/>
              <a:cxnLst>
                <a:cxn ang="0">
                  <a:pos x="wd2" y="hd2"/>
                </a:cxn>
                <a:cxn ang="5400000">
                  <a:pos x="wd2" y="hd2"/>
                </a:cxn>
                <a:cxn ang="10800000">
                  <a:pos x="wd2" y="hd2"/>
                </a:cxn>
                <a:cxn ang="16200000">
                  <a:pos x="wd2" y="hd2"/>
                </a:cxn>
              </a:cxnLst>
              <a:rect l="0" t="0" r="r" b="b"/>
              <a:pathLst>
                <a:path w="21270" h="21600" fill="norm" stroke="1" extrusionOk="0">
                  <a:moveTo>
                    <a:pt x="8127" y="21600"/>
                  </a:moveTo>
                  <a:cubicBezTo>
                    <a:pt x="3687" y="20596"/>
                    <a:pt x="5162" y="20885"/>
                    <a:pt x="0" y="19555"/>
                  </a:cubicBezTo>
                  <a:cubicBezTo>
                    <a:pt x="8522" y="19180"/>
                    <a:pt x="16909" y="19013"/>
                    <a:pt x="18152" y="15940"/>
                  </a:cubicBezTo>
                  <a:cubicBezTo>
                    <a:pt x="19394" y="12866"/>
                    <a:pt x="21600" y="6669"/>
                    <a:pt x="21229" y="0"/>
                  </a:cubicBezTo>
                </a:path>
              </a:pathLst>
            </a:custGeom>
            <a:noFill/>
            <a:ln w="25400" cap="flat">
              <a:solidFill>
                <a:srgbClr val="008000"/>
              </a:solidFill>
              <a:prstDash val="solid"/>
              <a:bevel/>
            </a:ln>
            <a:effectLst/>
          </p:spPr>
          <p:txBody>
            <a:bodyPr wrap="square" lIns="65023" tIns="65023" rIns="65023" bIns="65023" numCol="1" anchor="ctr">
              <a:noAutofit/>
            </a:bodyPr>
            <a:lstStyle/>
            <a:p>
              <a:pPr defTabSz="457200">
                <a:defRPr sz="2200">
                  <a:solidFill>
                    <a:srgbClr val="FFFFFF"/>
                  </a:solidFill>
                  <a:latin typeface="Arial"/>
                  <a:ea typeface="Arial"/>
                  <a:cs typeface="Arial"/>
                  <a:sym typeface="Arial"/>
                </a:defRPr>
              </a:pPr>
            </a:p>
          </p:txBody>
        </p:sp>
        <p:sp>
          <p:nvSpPr>
            <p:cNvPr id="1048" name="線"/>
            <p:cNvSpPr/>
            <p:nvPr/>
          </p:nvSpPr>
          <p:spPr>
            <a:xfrm flipH="1">
              <a:off x="965086" y="17474"/>
              <a:ext cx="229442" cy="2419811"/>
            </a:xfrm>
            <a:custGeom>
              <a:avLst/>
              <a:gdLst/>
              <a:ahLst/>
              <a:cxnLst>
                <a:cxn ang="0">
                  <a:pos x="wd2" y="hd2"/>
                </a:cxn>
                <a:cxn ang="5400000">
                  <a:pos x="wd2" y="hd2"/>
                </a:cxn>
                <a:cxn ang="10800000">
                  <a:pos x="wd2" y="hd2"/>
                </a:cxn>
                <a:cxn ang="16200000">
                  <a:pos x="wd2" y="hd2"/>
                </a:cxn>
              </a:cxnLst>
              <a:rect l="0" t="0" r="r" b="b"/>
              <a:pathLst>
                <a:path w="19838" h="21600" fill="norm" stroke="1" extrusionOk="0">
                  <a:moveTo>
                    <a:pt x="19606" y="21600"/>
                  </a:moveTo>
                  <a:cubicBezTo>
                    <a:pt x="11019" y="21190"/>
                    <a:pt x="6702" y="20701"/>
                    <a:pt x="3441" y="19634"/>
                  </a:cubicBezTo>
                  <a:cubicBezTo>
                    <a:pt x="179" y="18567"/>
                    <a:pt x="-131" y="17501"/>
                    <a:pt x="35" y="15196"/>
                  </a:cubicBezTo>
                  <a:cubicBezTo>
                    <a:pt x="9149" y="14840"/>
                    <a:pt x="13240" y="14642"/>
                    <a:pt x="16455" y="13681"/>
                  </a:cubicBezTo>
                  <a:cubicBezTo>
                    <a:pt x="21469" y="11934"/>
                    <a:pt x="19552" y="6162"/>
                    <a:pt x="19110" y="0"/>
                  </a:cubicBezTo>
                </a:path>
              </a:pathLst>
            </a:custGeom>
            <a:noFill/>
            <a:ln w="25400" cap="flat">
              <a:solidFill>
                <a:srgbClr val="008000"/>
              </a:solidFill>
              <a:prstDash val="solid"/>
              <a:bevel/>
            </a:ln>
            <a:effectLst/>
          </p:spPr>
          <p:txBody>
            <a:bodyPr wrap="square" lIns="65023" tIns="65023" rIns="65023" bIns="65023" numCol="1" anchor="ctr">
              <a:noAutofit/>
            </a:bodyPr>
            <a:lstStyle/>
            <a:p>
              <a:pPr defTabSz="457200">
                <a:defRPr sz="2200">
                  <a:solidFill>
                    <a:srgbClr val="FFFFFF"/>
                  </a:solidFill>
                  <a:latin typeface="Arial"/>
                  <a:ea typeface="Arial"/>
                  <a:cs typeface="Arial"/>
                  <a:sym typeface="Arial"/>
                </a:defRPr>
              </a:pPr>
            </a:p>
          </p:txBody>
        </p:sp>
        <p:sp>
          <p:nvSpPr>
            <p:cNvPr id="1049" name="線"/>
            <p:cNvSpPr/>
            <p:nvPr/>
          </p:nvSpPr>
          <p:spPr>
            <a:xfrm flipH="1">
              <a:off x="1203800" y="32420"/>
              <a:ext cx="280019" cy="1673229"/>
            </a:xfrm>
            <a:custGeom>
              <a:avLst/>
              <a:gdLst/>
              <a:ahLst/>
              <a:cxnLst>
                <a:cxn ang="0">
                  <a:pos x="wd2" y="hd2"/>
                </a:cxn>
                <a:cxn ang="5400000">
                  <a:pos x="wd2" y="hd2"/>
                </a:cxn>
                <a:cxn ang="10800000">
                  <a:pos x="wd2" y="hd2"/>
                </a:cxn>
                <a:cxn ang="16200000">
                  <a:pos x="wd2" y="hd2"/>
                </a:cxn>
              </a:cxnLst>
              <a:rect l="0" t="0" r="r" b="b"/>
              <a:pathLst>
                <a:path w="21600" h="21186" fill="norm" stroke="1" extrusionOk="0">
                  <a:moveTo>
                    <a:pt x="21600" y="21186"/>
                  </a:moveTo>
                  <a:cubicBezTo>
                    <a:pt x="12844" y="20424"/>
                    <a:pt x="8384" y="21600"/>
                    <a:pt x="3478" y="18017"/>
                  </a:cubicBezTo>
                  <a:cubicBezTo>
                    <a:pt x="395" y="14155"/>
                    <a:pt x="86" y="8734"/>
                    <a:pt x="0" y="0"/>
                  </a:cubicBezTo>
                </a:path>
              </a:pathLst>
            </a:custGeom>
            <a:noFill/>
            <a:ln w="25400" cap="flat">
              <a:solidFill>
                <a:srgbClr val="008000"/>
              </a:solidFill>
              <a:prstDash val="solid"/>
              <a:bevel/>
            </a:ln>
            <a:effectLst/>
          </p:spPr>
          <p:txBody>
            <a:bodyPr wrap="square" lIns="65023" tIns="65023" rIns="65023" bIns="65023" numCol="1" anchor="ctr">
              <a:noAutofit/>
            </a:bodyPr>
            <a:lstStyle/>
            <a:p>
              <a:pPr defTabSz="457200">
                <a:defRPr sz="2200">
                  <a:solidFill>
                    <a:srgbClr val="FFFFFF"/>
                  </a:solidFill>
                  <a:latin typeface="Arial"/>
                  <a:ea typeface="Arial"/>
                  <a:cs typeface="Arial"/>
                  <a:sym typeface="Arial"/>
                </a:defRPr>
              </a:pPr>
            </a:p>
          </p:txBody>
        </p:sp>
        <p:sp>
          <p:nvSpPr>
            <p:cNvPr id="1050" name="線"/>
            <p:cNvSpPr/>
            <p:nvPr/>
          </p:nvSpPr>
          <p:spPr>
            <a:xfrm flipH="1">
              <a:off x="0" y="36963"/>
              <a:ext cx="800367" cy="2858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 y="21600"/>
                  </a:moveTo>
                  <a:cubicBezTo>
                    <a:pt x="18" y="21351"/>
                    <a:pt x="1" y="21102"/>
                    <a:pt x="0" y="20853"/>
                  </a:cubicBezTo>
                  <a:cubicBezTo>
                    <a:pt x="0" y="20579"/>
                    <a:pt x="20" y="20305"/>
                    <a:pt x="60" y="20031"/>
                  </a:cubicBezTo>
                  <a:cubicBezTo>
                    <a:pt x="5263" y="18845"/>
                    <a:pt x="9453" y="19655"/>
                    <a:pt x="13043" y="16317"/>
                  </a:cubicBezTo>
                  <a:cubicBezTo>
                    <a:pt x="16633" y="12978"/>
                    <a:pt x="21273" y="6094"/>
                    <a:pt x="21600" y="0"/>
                  </a:cubicBezTo>
                </a:path>
              </a:pathLst>
            </a:custGeom>
            <a:noFill/>
            <a:ln w="25400" cap="flat">
              <a:solidFill>
                <a:srgbClr val="008000"/>
              </a:solidFill>
              <a:prstDash val="solid"/>
              <a:bevel/>
            </a:ln>
            <a:effectLst/>
          </p:spPr>
          <p:txBody>
            <a:bodyPr wrap="square" lIns="65023" tIns="65023" rIns="65023" bIns="65023" numCol="1" anchor="ctr">
              <a:noAutofit/>
            </a:bodyPr>
            <a:lstStyle/>
            <a:p>
              <a:pPr defTabSz="457200">
                <a:defRPr sz="2200">
                  <a:solidFill>
                    <a:srgbClr val="FFFFFF"/>
                  </a:solidFill>
                  <a:latin typeface="Arial"/>
                  <a:ea typeface="Arial"/>
                  <a:cs typeface="Arial"/>
                  <a:sym typeface="Arial"/>
                </a:defRPr>
              </a:pPr>
            </a:p>
          </p:txBody>
        </p:sp>
      </p:grpSp>
      <p:sp>
        <p:nvSpPr>
          <p:cNvPr id="1052" name="電弱対称性の破れ"/>
          <p:cNvSpPr txBox="1"/>
          <p:nvPr/>
        </p:nvSpPr>
        <p:spPr>
          <a:xfrm>
            <a:off x="1272223" y="7369093"/>
            <a:ext cx="1361949" cy="282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1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電弱対称性の破れ</a:t>
            </a:r>
          </a:p>
        </p:txBody>
      </p:sp>
      <p:sp>
        <p:nvSpPr>
          <p:cNvPr id="1053" name="ILCで調べる"/>
          <p:cNvSpPr txBox="1"/>
          <p:nvPr/>
        </p:nvSpPr>
        <p:spPr>
          <a:xfrm>
            <a:off x="2747878" y="7460273"/>
            <a:ext cx="1002272" cy="3642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101600" tIns="101600" rIns="101600" bIns="101600" anchor="ctr">
            <a:spAutoFit/>
          </a:bodyPr>
          <a:lstStyle>
            <a:lvl1pPr>
              <a:defRPr b="1" sz="1100">
                <a:latin typeface="+mj-lt"/>
                <a:ea typeface="+mj-ea"/>
                <a:cs typeface="+mj-cs"/>
                <a:sym typeface="Helvetica Neue"/>
              </a:defRPr>
            </a:lvl1pPr>
          </a:lstStyle>
          <a:p>
            <a:pPr/>
            <a:r>
              <a:t>ILCで調べる</a:t>
            </a:r>
          </a:p>
        </p:txBody>
      </p:sp>
      <p:sp>
        <p:nvSpPr>
          <p:cNvPr id="1054" name="物質・力・時空の統一"/>
          <p:cNvSpPr txBox="1"/>
          <p:nvPr/>
        </p:nvSpPr>
        <p:spPr>
          <a:xfrm>
            <a:off x="1695996" y="8762100"/>
            <a:ext cx="2985058" cy="364237"/>
          </a:xfrm>
          <a:prstGeom prst="rect">
            <a:avLst/>
          </a:prstGeom>
          <a:solidFill>
            <a:srgbClr val="FFFFFF"/>
          </a:solidFill>
          <a:ln w="12700">
            <a:solidFill>
              <a:srgbClr val="FF2600"/>
            </a:solidFill>
            <a:bevel/>
          </a:ln>
          <a:extLst>
            <a:ext uri="{C572A759-6A51-4108-AA02-DFA0A04FC94B}">
              <ma14:wrappingTextBoxFlag xmlns:ma14="http://schemas.microsoft.com/office/mac/drawingml/2011/main" val="1"/>
            </a:ext>
          </a:extLst>
        </p:spPr>
        <p:txBody>
          <a:bodyPr lIns="48767" tIns="48767" rIns="48767" bIns="48767" anchor="ctr">
            <a:spAutoFit/>
          </a:bodyPr>
          <a:lstStyle>
            <a:lvl1pPr defTabSz="505742">
              <a:lnSpc>
                <a:spcPct val="80000"/>
              </a:lnSpc>
              <a:defRPr b="1" i="1" sz="2000">
                <a:solidFill>
                  <a:srgbClr val="FF2600"/>
                </a:solidFill>
                <a:latin typeface="+mj-lt"/>
                <a:ea typeface="+mj-ea"/>
                <a:cs typeface="+mj-cs"/>
                <a:sym typeface="Helvetica Neue"/>
              </a:defRPr>
            </a:lvl1pPr>
          </a:lstStyle>
          <a:p>
            <a:pPr/>
            <a:r>
              <a:t>物質・力・時空の統一</a:t>
            </a:r>
          </a:p>
        </p:txBody>
      </p:sp>
      <p:sp>
        <p:nvSpPr>
          <p:cNvPr id="1055" name="宇宙誕生"/>
          <p:cNvSpPr txBox="1"/>
          <p:nvPr/>
        </p:nvSpPr>
        <p:spPr>
          <a:xfrm>
            <a:off x="1276542" y="8400805"/>
            <a:ext cx="752349" cy="2824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1200">
                <a:solidFill>
                  <a:srgbClr val="008000"/>
                </a:solidFill>
                <a:latin typeface="Arial"/>
                <a:ea typeface="Arial"/>
                <a:cs typeface="Arial"/>
                <a:sym typeface="Arial"/>
              </a:defRPr>
            </a:lvl1pPr>
          </a:lstStyle>
          <a:p>
            <a:pPr>
              <a:defRPr>
                <a:solidFill>
                  <a:srgbClr val="000000"/>
                </a:solidFill>
                <a:latin typeface="Helvetica"/>
                <a:ea typeface="Helvetica"/>
                <a:cs typeface="Helvetica"/>
                <a:sym typeface="Helvetica"/>
              </a:defRPr>
            </a:pPr>
            <a:r>
              <a:rPr>
                <a:solidFill>
                  <a:srgbClr val="008000"/>
                </a:solidFill>
                <a:latin typeface="Arial"/>
                <a:ea typeface="Arial"/>
                <a:cs typeface="Arial"/>
                <a:sym typeface="Arial"/>
              </a:rPr>
              <a:t>宇宙誕生</a:t>
            </a:r>
          </a:p>
        </p:txBody>
      </p:sp>
      <p:sp>
        <p:nvSpPr>
          <p:cNvPr id="1056" name="線"/>
          <p:cNvSpPr/>
          <p:nvPr/>
        </p:nvSpPr>
        <p:spPr>
          <a:xfrm>
            <a:off x="3988657" y="7555991"/>
            <a:ext cx="2307391" cy="1"/>
          </a:xfrm>
          <a:prstGeom prst="line">
            <a:avLst/>
          </a:prstGeom>
          <a:ln w="25400" cap="rnd">
            <a:solidFill>
              <a:schemeClr val="accent1"/>
            </a:solidFill>
            <a:custDash>
              <a:ds d="100000" sp="200000"/>
            </a:custDash>
          </a:ln>
        </p:spPr>
        <p:txBody>
          <a:bodyPr lIns="45718" tIns="45718" rIns="45718" bIns="45718"/>
          <a:lstStyle/>
          <a:p>
            <a:pPr/>
          </a:p>
        </p:txBody>
      </p:sp>
      <p:sp>
        <p:nvSpPr>
          <p:cNvPr id="1057" name="現在の到達点 ＝電弱スケール"/>
          <p:cNvSpPr txBox="1"/>
          <p:nvPr/>
        </p:nvSpPr>
        <p:spPr>
          <a:xfrm>
            <a:off x="4102857" y="7289592"/>
            <a:ext cx="2078991" cy="87020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457200">
              <a:defRPr b="1" sz="2200">
                <a:solidFill>
                  <a:srgbClr val="0433FF"/>
                </a:solidFill>
                <a:latin typeface="Arial"/>
                <a:ea typeface="Arial"/>
                <a:cs typeface="Arial"/>
                <a:sym typeface="Arial"/>
              </a:defRPr>
            </a:pPr>
            <a:r>
              <a:t>現在の到達点</a:t>
            </a:r>
            <a:br/>
            <a:r>
              <a:t>＝電弱スケール</a:t>
            </a:r>
          </a:p>
        </p:txBody>
      </p:sp>
      <p:sp>
        <p:nvSpPr>
          <p:cNvPr id="1058" name="標準理論の世界"/>
          <p:cNvSpPr txBox="1"/>
          <p:nvPr/>
        </p:nvSpPr>
        <p:spPr>
          <a:xfrm>
            <a:off x="4512286" y="6755107"/>
            <a:ext cx="1565149" cy="3332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457200">
              <a:defRPr b="1" sz="1600">
                <a:solidFill>
                  <a:schemeClr val="accent5"/>
                </a:solidFill>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標準理論の世界</a:t>
            </a:r>
          </a:p>
        </p:txBody>
      </p:sp>
      <p:sp>
        <p:nvSpPr>
          <p:cNvPr id="1059" name="標準理論を超える物理"/>
          <p:cNvSpPr txBox="1"/>
          <p:nvPr/>
        </p:nvSpPr>
        <p:spPr>
          <a:xfrm>
            <a:off x="3905885" y="8337555"/>
            <a:ext cx="2166621" cy="3332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457200">
              <a:defRPr b="1" sz="1600">
                <a:solidFill>
                  <a:schemeClr val="accent5"/>
                </a:solidFill>
              </a:defRPr>
            </a:pPr>
            <a:r>
              <a:rPr>
                <a:latin typeface="Arial"/>
                <a:ea typeface="Arial"/>
                <a:cs typeface="Arial"/>
                <a:sym typeface="Arial"/>
              </a:rPr>
              <a:t>標準理論を超える</a:t>
            </a:r>
            <a:r>
              <a:t>物理</a:t>
            </a:r>
          </a:p>
        </p:txBody>
      </p:sp>
      <p:sp>
        <p:nvSpPr>
          <p:cNvPr id="1060" name="標準理論の（一応の）完成…"/>
          <p:cNvSpPr txBox="1"/>
          <p:nvPr/>
        </p:nvSpPr>
        <p:spPr>
          <a:xfrm>
            <a:off x="6900140" y="5231156"/>
            <a:ext cx="5782336" cy="1701801"/>
          </a:xfrm>
          <a:prstGeom prst="rect">
            <a:avLst/>
          </a:prstGeom>
          <a:ln w="50800">
            <a:solidFill>
              <a:schemeClr val="accent1"/>
            </a:solidFill>
            <a:miter lim="400000"/>
          </a:ln>
          <a:extLst>
            <a:ext uri="{C572A759-6A51-4108-AA02-DFA0A04FC94B}">
              <ma14:wrappingTextBoxFlag xmlns:ma14="http://schemas.microsoft.com/office/mac/drawingml/2011/main" val="1"/>
            </a:ext>
          </a:extLst>
        </p:spPr>
        <p:txBody>
          <a:bodyPr lIns="114300" tIns="114300" rIns="114300" bIns="114300" anchor="ctr">
            <a:spAutoFit/>
          </a:bodyPr>
          <a:lstStyle/>
          <a:p>
            <a:pPr algn="l">
              <a:defRPr sz="2800">
                <a:latin typeface="+mn-lt"/>
                <a:ea typeface="+mn-ea"/>
                <a:cs typeface="+mn-cs"/>
                <a:sym typeface="ヒラギノ角ゴ Pro W3"/>
              </a:defRPr>
            </a:pPr>
            <a:r>
              <a:rPr>
                <a:latin typeface="ヒラギノ角ゴ Pro W6"/>
                <a:ea typeface="ヒラギノ角ゴ Pro W6"/>
                <a:cs typeface="ヒラギノ角ゴ Pro W6"/>
                <a:sym typeface="ヒラギノ角ゴ Pro W6"/>
              </a:rPr>
              <a:t>標準理論の（一応の）完成</a:t>
            </a:r>
            <a:endParaRPr>
              <a:latin typeface="ヒラギノ角ゴ Pro W6"/>
              <a:ea typeface="ヒラギノ角ゴ Pro W6"/>
              <a:cs typeface="ヒラギノ角ゴ Pro W6"/>
              <a:sym typeface="ヒラギノ角ゴ Pro W6"/>
            </a:endParaRPr>
          </a:p>
          <a:p>
            <a:pPr algn="l">
              <a:defRPr sz="2800">
                <a:latin typeface="ヒラギノ角ゴ Pro W6"/>
                <a:ea typeface="ヒラギノ角ゴ Pro W6"/>
                <a:cs typeface="ヒラギノ角ゴ Pro W6"/>
                <a:sym typeface="ヒラギノ角ゴ Pro W6"/>
              </a:defRPr>
            </a:pPr>
            <a:r>
              <a:t>　　</a:t>
            </a:r>
            <a:r>
              <a:t>＝ 宇宙創成の瞬間に向けた</a:t>
            </a:r>
            <a:br/>
            <a:r>
              <a:t>　　　 新たな旅の始まり</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230" name="イメージ" descr="イメージ"/>
          <p:cNvPicPr>
            <a:picLocks noChangeAspect="1"/>
          </p:cNvPicPr>
          <p:nvPr/>
        </p:nvPicPr>
        <p:blipFill>
          <a:blip r:embed="rId2">
            <a:extLst/>
          </a:blip>
          <a:stretch>
            <a:fillRect/>
          </a:stretch>
        </p:blipFill>
        <p:spPr>
          <a:xfrm>
            <a:off x="350509" y="6366173"/>
            <a:ext cx="10262925" cy="3279612"/>
          </a:xfrm>
          <a:prstGeom prst="rect">
            <a:avLst/>
          </a:prstGeom>
          <a:ln w="12700">
            <a:miter lim="400000"/>
          </a:ln>
        </p:spPr>
      </p:pic>
      <p:sp>
        <p:nvSpPr>
          <p:cNvPr id="2231" name="ヒッグスの不可視／エキゾチック崩壊"/>
          <p:cNvSpPr txBox="1"/>
          <p:nvPr>
            <p:ph type="title"/>
          </p:nvPr>
        </p:nvSpPr>
        <p:spPr>
          <a:xfrm>
            <a:off x="-1" y="101599"/>
            <a:ext cx="13004802" cy="800911"/>
          </a:xfrm>
          <a:prstGeom prst="rect">
            <a:avLst/>
          </a:prstGeom>
        </p:spPr>
        <p:txBody>
          <a:bodyPr/>
          <a:lstStyle/>
          <a:p>
            <a:pPr>
              <a:defRPr b="0" sz="4300">
                <a:latin typeface="ＭＳ Ｐゴシック"/>
                <a:ea typeface="ＭＳ Ｐゴシック"/>
                <a:cs typeface="ＭＳ Ｐゴシック"/>
                <a:sym typeface="ＭＳ Ｐゴシック"/>
              </a:defRPr>
            </a:pPr>
            <a:r>
              <a:t>ヒッグスの不可視／エキゾチック崩壊</a:t>
            </a:r>
            <a:r>
              <a:rPr baseline="31999"/>
              <a:t>※1</a:t>
            </a:r>
          </a:p>
        </p:txBody>
      </p:sp>
      <p:pic>
        <p:nvPicPr>
          <p:cNvPr id="2232" name="Recoil_mass_Right_250GeV_250invfb_Rebin4_withsignal_BF10.pdf" descr="Recoil_mass_Right_250GeV_250invfb_Rebin4_withsignal_BF10.pdf"/>
          <p:cNvPicPr>
            <a:picLocks noChangeAspect="1"/>
          </p:cNvPicPr>
          <p:nvPr/>
        </p:nvPicPr>
        <p:blipFill>
          <a:blip r:embed="rId3">
            <a:extLst/>
          </a:blip>
          <a:stretch>
            <a:fillRect/>
          </a:stretch>
        </p:blipFill>
        <p:spPr>
          <a:xfrm>
            <a:off x="877918" y="2435923"/>
            <a:ext cx="4796996" cy="3443348"/>
          </a:xfrm>
          <a:prstGeom prst="rect">
            <a:avLst/>
          </a:prstGeom>
          <a:ln w="12700">
            <a:miter lim="400000"/>
          </a:ln>
        </p:spPr>
      </p:pic>
      <p:sp>
        <p:nvSpPr>
          <p:cNvPr id="2233" name="BR(Hinvis.) &lt; 0.3% at 95%CL 2ab-1@ 250GeV"/>
          <p:cNvSpPr txBox="1"/>
          <p:nvPr/>
        </p:nvSpPr>
        <p:spPr>
          <a:xfrm>
            <a:off x="6454952" y="2697246"/>
            <a:ext cx="5106226" cy="911864"/>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585216">
              <a:spcBef>
                <a:spcPts val="500"/>
              </a:spcBef>
              <a:defRPr sz="2200">
                <a:solidFill>
                  <a:srgbClr val="FF2C79"/>
                </a:solidFill>
                <a:latin typeface="ＭＳ Ｐゴシック"/>
                <a:ea typeface="ＭＳ Ｐゴシック"/>
                <a:cs typeface="ＭＳ Ｐゴシック"/>
                <a:sym typeface="ＭＳ Ｐゴシック"/>
              </a:defRPr>
            </a:pPr>
            <a:r>
              <a:t>H</a:t>
            </a:r>
            <a:r>
              <a:rPr>
                <a:latin typeface="Wingdings"/>
                <a:ea typeface="Wingdings"/>
                <a:cs typeface="Wingdings"/>
                <a:sym typeface="Wingdings"/>
              </a:rPr>
              <a:t></a:t>
            </a:r>
            <a:r>
              <a:t>不可視状態の分岐比</a:t>
            </a:r>
            <a:r>
              <a:rPr b="1" i="1">
                <a:latin typeface="Arial"/>
                <a:ea typeface="Arial"/>
                <a:cs typeface="Arial"/>
                <a:sym typeface="Arial"/>
              </a:rPr>
              <a:t>（BR） &lt; 0.3%  </a:t>
            </a:r>
            <a:br>
              <a:rPr b="1" i="1">
                <a:latin typeface="Arial"/>
                <a:ea typeface="Arial"/>
                <a:cs typeface="Arial"/>
                <a:sym typeface="Arial"/>
              </a:rPr>
            </a:br>
            <a:r>
              <a:rPr b="1" i="1">
                <a:latin typeface="Arial"/>
                <a:ea typeface="Arial"/>
                <a:cs typeface="Arial"/>
                <a:sym typeface="Arial"/>
              </a:rPr>
              <a:t>    </a:t>
            </a:r>
            <a:r>
              <a:t>95%信頼度 </a:t>
            </a:r>
            <a:r>
              <a:rPr b="1" i="1">
                <a:latin typeface="Arial"/>
                <a:ea typeface="Arial"/>
                <a:cs typeface="Arial"/>
                <a:sym typeface="Arial"/>
              </a:rPr>
              <a:t>2ab</a:t>
            </a:r>
            <a:r>
              <a:rPr b="1" baseline="31999" i="1">
                <a:latin typeface="Arial"/>
                <a:ea typeface="Arial"/>
                <a:cs typeface="Arial"/>
                <a:sym typeface="Arial"/>
              </a:rPr>
              <a:t>-1</a:t>
            </a:r>
            <a:r>
              <a:rPr b="1" i="1">
                <a:latin typeface="Arial"/>
                <a:ea typeface="Arial"/>
                <a:cs typeface="Arial"/>
                <a:sym typeface="Arial"/>
              </a:rPr>
              <a:t>@ 250GeV </a:t>
            </a:r>
          </a:p>
        </p:txBody>
      </p:sp>
      <p:sp>
        <p:nvSpPr>
          <p:cNvPr id="2234" name="MDM &lt; Mh /2"/>
          <p:cNvSpPr txBox="1"/>
          <p:nvPr/>
        </p:nvSpPr>
        <p:spPr>
          <a:xfrm>
            <a:off x="2590562" y="3585770"/>
            <a:ext cx="2070431" cy="551530"/>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585216">
              <a:spcBef>
                <a:spcPts val="500"/>
              </a:spcBef>
              <a:defRPr b="1" i="1" sz="2800">
                <a:solidFill>
                  <a:srgbClr val="FF2C79"/>
                </a:solidFill>
                <a:latin typeface="+mj-lt"/>
                <a:ea typeface="+mj-ea"/>
                <a:cs typeface="+mj-cs"/>
                <a:sym typeface="Helvetica Neue"/>
              </a:defRPr>
            </a:pPr>
            <a:r>
              <a:t>M</a:t>
            </a:r>
            <a:r>
              <a:rPr baseline="-5998"/>
              <a:t>DM</a:t>
            </a:r>
            <a:r>
              <a:t> &lt;</a:t>
            </a:r>
            <a:r>
              <a:rPr>
                <a:latin typeface="Arial"/>
                <a:ea typeface="Arial"/>
                <a:cs typeface="Arial"/>
                <a:sym typeface="Arial"/>
              </a:rPr>
              <a:t> M</a:t>
            </a:r>
            <a:r>
              <a:rPr baseline="-5998">
                <a:latin typeface="Arial"/>
                <a:ea typeface="Arial"/>
                <a:cs typeface="Arial"/>
                <a:sym typeface="Arial"/>
              </a:rPr>
              <a:t>h </a:t>
            </a:r>
            <a:r>
              <a:rPr>
                <a:latin typeface="Arial"/>
                <a:ea typeface="Arial"/>
                <a:cs typeface="Arial"/>
                <a:sym typeface="Arial"/>
              </a:rPr>
              <a:t>/2</a:t>
            </a:r>
          </a:p>
        </p:txBody>
      </p:sp>
      <p:sp>
        <p:nvSpPr>
          <p:cNvPr id="2235" name="ヒッグスの不可視崩壊"/>
          <p:cNvSpPr txBox="1"/>
          <p:nvPr/>
        </p:nvSpPr>
        <p:spPr>
          <a:xfrm>
            <a:off x="709981" y="1923326"/>
            <a:ext cx="4175320" cy="447545"/>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585216">
              <a:spcBef>
                <a:spcPts val="600"/>
              </a:spcBef>
              <a:defRPr sz="2400">
                <a:solidFill>
                  <a:srgbClr val="FFFFFF"/>
                </a:solidFill>
                <a:latin typeface="ＭＳ Ｐゴシック"/>
                <a:ea typeface="ＭＳ Ｐゴシック"/>
                <a:cs typeface="ＭＳ Ｐゴシック"/>
                <a:sym typeface="ＭＳ Ｐゴシック"/>
              </a:defRPr>
            </a:lvl1pPr>
          </a:lstStyle>
          <a:p>
            <a:pPr/>
            <a:r>
              <a:t>ヒッグスの不可視崩壊</a:t>
            </a:r>
          </a:p>
        </p:txBody>
      </p:sp>
      <p:sp>
        <p:nvSpPr>
          <p:cNvPr id="2236" name="反跳質量法でタグづけされたヒッグス粒子を使ってありとあらゆるエキゾチック崩壊の探索が可能"/>
          <p:cNvSpPr txBox="1"/>
          <p:nvPr/>
        </p:nvSpPr>
        <p:spPr>
          <a:xfrm>
            <a:off x="1971450" y="1008424"/>
            <a:ext cx="9061900" cy="744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5216">
              <a:lnSpc>
                <a:spcPct val="120000"/>
              </a:lnSpc>
              <a:defRPr sz="2300">
                <a:latin typeface="ＭＳ Ｐゴシック"/>
                <a:ea typeface="ＭＳ Ｐゴシック"/>
                <a:cs typeface="ＭＳ Ｐゴシック"/>
                <a:sym typeface="ＭＳ Ｐゴシック"/>
              </a:defRPr>
            </a:pPr>
            <a:r>
              <a:t>反跳質量法でタグづけされたヒッグス粒子を使って</a:t>
            </a:r>
          </a:p>
          <a:p>
            <a:pPr defTabSz="585216">
              <a:lnSpc>
                <a:spcPct val="120000"/>
              </a:lnSpc>
              <a:defRPr sz="2300">
                <a:latin typeface="ＭＳ Ｐゴシック"/>
                <a:ea typeface="ＭＳ Ｐゴシック"/>
                <a:cs typeface="ＭＳ Ｐゴシック"/>
                <a:sym typeface="ＭＳ Ｐゴシック"/>
              </a:defRPr>
            </a:pPr>
            <a:r>
              <a:t>ありとあらゆるエキゾチック崩壊の探索が可能</a:t>
            </a:r>
          </a:p>
        </p:txBody>
      </p:sp>
      <p:sp>
        <p:nvSpPr>
          <p:cNvPr id="2237" name="暗黒物質のモデル構築の有望な方法…"/>
          <p:cNvSpPr txBox="1"/>
          <p:nvPr/>
        </p:nvSpPr>
        <p:spPr>
          <a:xfrm>
            <a:off x="5694221" y="3791715"/>
            <a:ext cx="7207833" cy="744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5216">
              <a:lnSpc>
                <a:spcPct val="120000"/>
              </a:lnSpc>
              <a:defRPr sz="2300">
                <a:latin typeface="ＭＳ Ｐゴシック"/>
                <a:ea typeface="ＭＳ Ｐゴシック"/>
                <a:cs typeface="ＭＳ Ｐゴシック"/>
                <a:sym typeface="ＭＳ Ｐゴシック"/>
              </a:defRPr>
            </a:pPr>
            <a:r>
              <a:t>暗黒物質（ダークマター：DM）のモデル構築の有望な方法</a:t>
            </a:r>
          </a:p>
          <a:p>
            <a:pPr defTabSz="585216">
              <a:lnSpc>
                <a:spcPct val="120000"/>
              </a:lnSpc>
              <a:defRPr sz="2300">
                <a:latin typeface="ＭＳ Ｐゴシック"/>
                <a:ea typeface="ＭＳ Ｐゴシック"/>
                <a:cs typeface="ＭＳ Ｐゴシック"/>
                <a:sym typeface="ＭＳ Ｐゴシック"/>
              </a:defRPr>
            </a:pPr>
            <a:r>
              <a:t>＝隠れたセクターの存在の仮定</a:t>
            </a:r>
          </a:p>
        </p:txBody>
      </p:sp>
      <p:sp>
        <p:nvSpPr>
          <p:cNvPr id="2238" name="ヒッグスのエキゾチック崩壊"/>
          <p:cNvSpPr txBox="1"/>
          <p:nvPr/>
        </p:nvSpPr>
        <p:spPr>
          <a:xfrm>
            <a:off x="709981" y="5848710"/>
            <a:ext cx="4175320" cy="447545"/>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585216">
              <a:spcBef>
                <a:spcPts val="600"/>
              </a:spcBef>
              <a:defRPr sz="2400">
                <a:solidFill>
                  <a:srgbClr val="FFFFFF"/>
                </a:solidFill>
                <a:latin typeface="ＭＳ Ｐゴシック"/>
                <a:ea typeface="ＭＳ Ｐゴシック"/>
                <a:cs typeface="ＭＳ Ｐゴシック"/>
                <a:sym typeface="ＭＳ Ｐゴシック"/>
              </a:defRPr>
            </a:lvl1pPr>
          </a:lstStyle>
          <a:p>
            <a:pPr/>
            <a:r>
              <a:t>ヒッグスのエキゾチック崩壊</a:t>
            </a:r>
          </a:p>
        </p:txBody>
      </p:sp>
      <p:grpSp>
        <p:nvGrpSpPr>
          <p:cNvPr id="2241" name="Liu, Wang, Zhang…"/>
          <p:cNvGrpSpPr/>
          <p:nvPr/>
        </p:nvGrpSpPr>
        <p:grpSpPr>
          <a:xfrm>
            <a:off x="10656372" y="6364524"/>
            <a:ext cx="2116891" cy="755375"/>
            <a:chOff x="0" y="-1"/>
            <a:chExt cx="2116890" cy="755374"/>
          </a:xfrm>
        </p:grpSpPr>
        <p:sp>
          <p:nvSpPr>
            <p:cNvPr id="2239" name="Liu, Wang, Zhang…"/>
            <p:cNvSpPr txBox="1"/>
            <p:nvPr/>
          </p:nvSpPr>
          <p:spPr>
            <a:xfrm>
              <a:off x="57176" y="25401"/>
              <a:ext cx="2002537" cy="6791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sz="1800">
                  <a:latin typeface="+mj-lt"/>
                  <a:ea typeface="+mj-ea"/>
                  <a:cs typeface="+mj-cs"/>
                  <a:sym typeface="Helvetica Neue"/>
                </a:defRPr>
              </a:pPr>
              <a:r>
                <a:t>Liu, Wang, Zhang</a:t>
              </a:r>
            </a:p>
            <a:p>
              <a:pPr>
                <a:defRPr b="1" sz="1800">
                  <a:latin typeface="+mj-lt"/>
                  <a:ea typeface="+mj-ea"/>
                  <a:cs typeface="+mj-cs"/>
                  <a:sym typeface="Helvetica Neue"/>
                </a:defRPr>
              </a:pPr>
              <a:r>
                <a:t>arXiv: 1612.09284</a:t>
              </a:r>
            </a:p>
          </p:txBody>
        </p:sp>
        <p:pic>
          <p:nvPicPr>
            <p:cNvPr id="2240" name="Liu, Wang, Zhang…" descr="Liu, Wang, Zhang…"/>
            <p:cNvPicPr>
              <a:picLocks noChangeAspect="1"/>
            </p:cNvPicPr>
            <p:nvPr/>
          </p:nvPicPr>
          <p:blipFill>
            <a:blip r:embed="rId4">
              <a:extLst/>
            </a:blip>
            <a:stretch>
              <a:fillRect/>
            </a:stretch>
          </p:blipFill>
          <p:spPr>
            <a:xfrm>
              <a:off x="0" y="-2"/>
              <a:ext cx="2116891" cy="755376"/>
            </a:xfrm>
            <a:prstGeom prst="rect">
              <a:avLst/>
            </a:prstGeom>
            <a:ln w="12700" cap="flat">
              <a:noFill/>
              <a:miter lim="400000"/>
            </a:ln>
            <a:effectLst/>
          </p:spPr>
        </p:pic>
      </p:grpSp>
      <p:sp>
        <p:nvSpPr>
          <p:cNvPr id="2242" name="ヒッグスポータル ニュートリノポータル…"/>
          <p:cNvSpPr txBox="1"/>
          <p:nvPr/>
        </p:nvSpPr>
        <p:spPr>
          <a:xfrm>
            <a:off x="6507619" y="4599787"/>
            <a:ext cx="5000893" cy="1316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spcBef>
                <a:spcPts val="700"/>
              </a:spcBef>
              <a:defRPr sz="2000">
                <a:latin typeface="ＭＳ Ｐゴシック"/>
                <a:ea typeface="ＭＳ Ｐゴシック"/>
                <a:cs typeface="ＭＳ Ｐゴシック"/>
                <a:sym typeface="ＭＳ Ｐゴシック"/>
              </a:defRPr>
            </a:pPr>
            <a:r>
              <a:t>ヒッグスポータル　　　　　ニュートリノポータル　</a:t>
            </a:r>
            <a:endParaRPr>
              <a:latin typeface="+mj-lt"/>
              <a:ea typeface="+mj-ea"/>
              <a:cs typeface="+mj-cs"/>
              <a:sym typeface="Helvetica Neue"/>
            </a:endParaRPr>
          </a:p>
          <a:p>
            <a:pPr algn="l">
              <a:lnSpc>
                <a:spcPct val="80000"/>
              </a:lnSpc>
              <a:spcBef>
                <a:spcPts val="700"/>
              </a:spcBef>
              <a:defRPr sz="2000">
                <a:latin typeface="+mj-lt"/>
                <a:ea typeface="+mj-ea"/>
                <a:cs typeface="+mj-cs"/>
                <a:sym typeface="Helvetica Neue"/>
              </a:defRPr>
            </a:pPr>
          </a:p>
          <a:p>
            <a:pPr algn="l">
              <a:lnSpc>
                <a:spcPct val="80000"/>
              </a:lnSpc>
              <a:spcBef>
                <a:spcPts val="700"/>
              </a:spcBef>
              <a:defRPr sz="2000">
                <a:latin typeface="+mj-lt"/>
                <a:ea typeface="+mj-ea"/>
                <a:cs typeface="+mj-cs"/>
                <a:sym typeface="Helvetica Neue"/>
              </a:defRPr>
            </a:pPr>
          </a:p>
          <a:p>
            <a:pPr algn="l">
              <a:lnSpc>
                <a:spcPct val="80000"/>
              </a:lnSpc>
              <a:spcBef>
                <a:spcPts val="700"/>
              </a:spcBef>
              <a:defRPr sz="2000">
                <a:latin typeface="ＭＳ Ｐゴシック"/>
                <a:ea typeface="ＭＳ Ｐゴシック"/>
                <a:cs typeface="ＭＳ Ｐゴシック"/>
                <a:sym typeface="ＭＳ Ｐゴシック"/>
              </a:defRPr>
            </a:pPr>
            <a:r>
              <a:t>の場合の格好の探索場所</a:t>
            </a:r>
          </a:p>
        </p:txBody>
      </p:sp>
      <p:pic>
        <p:nvPicPr>
          <p:cNvPr id="2243" name="イメージ" descr="イメージ"/>
          <p:cNvPicPr>
            <a:picLocks noChangeAspect="1"/>
          </p:cNvPicPr>
          <p:nvPr/>
        </p:nvPicPr>
        <p:blipFill>
          <a:blip r:embed="rId5">
            <a:extLst/>
          </a:blip>
          <a:stretch>
            <a:fillRect/>
          </a:stretch>
        </p:blipFill>
        <p:spPr>
          <a:xfrm>
            <a:off x="6915515" y="5056906"/>
            <a:ext cx="1328991" cy="401790"/>
          </a:xfrm>
          <a:prstGeom prst="rect">
            <a:avLst/>
          </a:prstGeom>
          <a:ln w="12700">
            <a:miter lim="400000"/>
          </a:ln>
        </p:spPr>
      </p:pic>
      <p:pic>
        <p:nvPicPr>
          <p:cNvPr id="2244" name="イメージ" descr="イメージ"/>
          <p:cNvPicPr>
            <a:picLocks noChangeAspect="1"/>
          </p:cNvPicPr>
          <p:nvPr/>
        </p:nvPicPr>
        <p:blipFill>
          <a:blip r:embed="rId6">
            <a:extLst/>
          </a:blip>
          <a:stretch>
            <a:fillRect/>
          </a:stretch>
        </p:blipFill>
        <p:spPr>
          <a:xfrm>
            <a:off x="9485103" y="5056906"/>
            <a:ext cx="1421712" cy="401790"/>
          </a:xfrm>
          <a:prstGeom prst="rect">
            <a:avLst/>
          </a:prstGeom>
          <a:ln w="12700">
            <a:miter lim="400000"/>
          </a:ln>
        </p:spPr>
      </p:pic>
      <p:sp>
        <p:nvSpPr>
          <p:cNvPr id="2245" name="BR= 0.1%…"/>
          <p:cNvSpPr txBox="1"/>
          <p:nvPr/>
        </p:nvSpPr>
        <p:spPr>
          <a:xfrm>
            <a:off x="10550639" y="7543188"/>
            <a:ext cx="2261097" cy="9255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585216">
              <a:lnSpc>
                <a:spcPct val="90000"/>
              </a:lnSpc>
              <a:defRPr sz="2200">
                <a:solidFill>
                  <a:srgbClr val="FF2C79"/>
                </a:solidFill>
                <a:latin typeface="ＭＳ Ｐゴシック"/>
                <a:ea typeface="ＭＳ Ｐゴシック"/>
                <a:cs typeface="ＭＳ Ｐゴシック"/>
                <a:sym typeface="ＭＳ Ｐゴシック"/>
              </a:defRPr>
            </a:pPr>
            <a:r>
              <a:t>分岐比(BR)= 0.1% </a:t>
            </a:r>
          </a:p>
          <a:p>
            <a:pPr algn="l" defTabSz="585216">
              <a:lnSpc>
                <a:spcPct val="90000"/>
              </a:lnSpc>
              <a:defRPr sz="2200">
                <a:solidFill>
                  <a:srgbClr val="FF2C79"/>
                </a:solidFill>
                <a:latin typeface="ＭＳ Ｐゴシック"/>
                <a:ea typeface="ＭＳ Ｐゴシック"/>
                <a:cs typeface="ＭＳ Ｐゴシック"/>
                <a:sym typeface="ＭＳ Ｐゴシック"/>
              </a:defRPr>
            </a:pPr>
            <a:r>
              <a:t>→ 500 事象</a:t>
            </a:r>
          </a:p>
          <a:p>
            <a:pPr algn="l" defTabSz="585216">
              <a:lnSpc>
                <a:spcPct val="90000"/>
              </a:lnSpc>
              <a:defRPr b="1" i="1" sz="2200">
                <a:solidFill>
                  <a:srgbClr val="FF2C79"/>
                </a:solidFill>
                <a:latin typeface="Arial"/>
                <a:ea typeface="Arial"/>
                <a:cs typeface="Arial"/>
                <a:sym typeface="Arial"/>
              </a:defRPr>
            </a:pPr>
            <a:r>
              <a:t>2ab</a:t>
            </a:r>
            <a:r>
              <a:rPr baseline="31999"/>
              <a:t>-1</a:t>
            </a:r>
            <a:r>
              <a:t>@ 250GeV </a:t>
            </a:r>
          </a:p>
        </p:txBody>
      </p:sp>
      <p:sp>
        <p:nvSpPr>
          <p:cNvPr id="2246" name="反跳質量 [GeV]"/>
          <p:cNvSpPr txBox="1"/>
          <p:nvPr/>
        </p:nvSpPr>
        <p:spPr>
          <a:xfrm>
            <a:off x="3720693" y="5505715"/>
            <a:ext cx="221430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反跳質量 [GeV]</a:t>
            </a:r>
          </a:p>
        </p:txBody>
      </p:sp>
      <p:sp>
        <p:nvSpPr>
          <p:cNvPr id="2247" name="ヒッグスの種々のエキゾチック崩壊の分岐比に対する95% 信頼度の上限値"/>
          <p:cNvSpPr txBox="1"/>
          <p:nvPr/>
        </p:nvSpPr>
        <p:spPr>
          <a:xfrm>
            <a:off x="2921061" y="6366173"/>
            <a:ext cx="6329353" cy="254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latin typeface="ヒラギノ角ゴ ProN W6"/>
                <a:ea typeface="ヒラギノ角ゴ ProN W6"/>
                <a:cs typeface="ヒラギノ角ゴ ProN W6"/>
                <a:sym typeface="ヒラギノ角ゴ ProN W6"/>
              </a:defRPr>
            </a:lvl1pPr>
          </a:lstStyle>
          <a:p>
            <a:pPr/>
            <a:r>
              <a:t>ヒッグスの種々のエキゾチック崩壊の分岐比に対する95% 信頼度の上限値</a:t>
            </a:r>
          </a:p>
        </p:txBody>
      </p:sp>
      <p:sp>
        <p:nvSpPr>
          <p:cNvPr id="2248" name="媒介粒子質量 [GeV]"/>
          <p:cNvSpPr txBox="1"/>
          <p:nvPr/>
        </p:nvSpPr>
        <p:spPr>
          <a:xfrm rot="16200000">
            <a:off x="-212182" y="3709137"/>
            <a:ext cx="2639961"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1600">
                <a:latin typeface="ヒラギノ角ゴ ProN W6"/>
                <a:ea typeface="ヒラギノ角ゴ ProN W6"/>
                <a:cs typeface="ヒラギノ角ゴ ProN W6"/>
                <a:sym typeface="ヒラギノ角ゴ ProN W6"/>
              </a:defRPr>
            </a:lvl1pPr>
          </a:lstStyle>
          <a:p>
            <a:pPr/>
            <a:r>
              <a:t>事象数</a:t>
            </a:r>
          </a:p>
        </p:txBody>
      </p:sp>
      <p:sp>
        <p:nvSpPr>
          <p:cNvPr id="2249" name="媒介粒子質量 [GeV]"/>
          <p:cNvSpPr txBox="1"/>
          <p:nvPr/>
        </p:nvSpPr>
        <p:spPr>
          <a:xfrm rot="16200000">
            <a:off x="-842928" y="7701178"/>
            <a:ext cx="2639962" cy="609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1600">
                <a:latin typeface="ヒラギノ角ゴ ProN W6"/>
                <a:ea typeface="ヒラギノ角ゴ ProN W6"/>
                <a:cs typeface="ヒラギノ角ゴ ProN W6"/>
                <a:sym typeface="ヒラギノ角ゴ ProN W6"/>
              </a:defRPr>
            </a:lvl1pPr>
          </a:lstStyle>
          <a:p>
            <a:pPr/>
            <a:r>
              <a:t>エキゾチック崩壊の分岐比に対する制限</a:t>
            </a:r>
          </a:p>
        </p:txBody>
      </p:sp>
      <p:sp>
        <p:nvSpPr>
          <p:cNvPr id="2250" name="※1: エキゾチック崩壊＝標準理論にはない崩壊"/>
          <p:cNvSpPr txBox="1"/>
          <p:nvPr/>
        </p:nvSpPr>
        <p:spPr>
          <a:xfrm>
            <a:off x="6657539" y="1950250"/>
            <a:ext cx="5951737"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5216">
              <a:lnSpc>
                <a:spcPct val="120000"/>
              </a:lnSpc>
              <a:defRPr sz="2300">
                <a:solidFill>
                  <a:srgbClr val="0800F5"/>
                </a:solidFill>
                <a:latin typeface="ＭＳ Ｐゴシック"/>
                <a:ea typeface="ＭＳ Ｐゴシック"/>
                <a:cs typeface="ＭＳ Ｐゴシック"/>
                <a:sym typeface="ＭＳ Ｐゴシック"/>
              </a:defRPr>
            </a:lvl1pPr>
          </a:lstStyle>
          <a:p>
            <a:pPr/>
            <a:r>
              <a:t>※1: エキゾチック崩壊＝標準理論にはない崩壊</a:t>
            </a:r>
          </a:p>
        </p:txBody>
      </p:sp>
      <p:sp>
        <p:nvSpPr>
          <p:cNvPr id="2251" name="標準理論からのズレが見られなかった場合"/>
          <p:cNvSpPr txBox="1"/>
          <p:nvPr/>
        </p:nvSpPr>
        <p:spPr>
          <a:xfrm>
            <a:off x="10607665" y="3130706"/>
            <a:ext cx="2214304" cy="30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z="1600">
                <a:latin typeface="ＭＳ Ｐゴシック"/>
                <a:ea typeface="ＭＳ Ｐゴシック"/>
                <a:cs typeface="ＭＳ Ｐゴシック"/>
                <a:sym typeface="ＭＳ Ｐゴシック"/>
              </a:defRPr>
            </a:lvl1pPr>
          </a:lstStyle>
          <a:p>
            <a:pPr/>
            <a:r>
              <a:t>HL-LHC の20倍の感度</a:t>
            </a:r>
          </a:p>
        </p:txBody>
      </p:sp>
      <p:pic>
        <p:nvPicPr>
          <p:cNvPr id="2252" name="イメージ" descr="イメージ"/>
          <p:cNvPicPr>
            <a:picLocks noChangeAspect="1"/>
          </p:cNvPicPr>
          <p:nvPr/>
        </p:nvPicPr>
        <p:blipFill>
          <a:blip r:embed="rId7">
            <a:extLst/>
          </a:blip>
          <a:stretch>
            <a:fillRect/>
          </a:stretch>
        </p:blipFill>
        <p:spPr>
          <a:xfrm>
            <a:off x="300367" y="436619"/>
            <a:ext cx="1614863" cy="1316026"/>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54" name="角丸四角形"/>
          <p:cNvSpPr/>
          <p:nvPr/>
        </p:nvSpPr>
        <p:spPr>
          <a:xfrm>
            <a:off x="4010523" y="5612967"/>
            <a:ext cx="8919696" cy="4007983"/>
          </a:xfrm>
          <a:prstGeom prst="roundRect">
            <a:avLst>
              <a:gd name="adj" fmla="val 7612"/>
            </a:avLst>
          </a:prstGeom>
          <a:solidFill>
            <a:srgbClr val="C6E6E9"/>
          </a:solidFill>
          <a:ln w="12700">
            <a:miter lim="400000"/>
          </a:ln>
        </p:spPr>
        <p:txBody>
          <a:bodyPr lIns="50800" tIns="50800" rIns="50800" bIns="50800" anchor="ctr"/>
          <a:lstStyle/>
          <a:p>
            <a:pPr defTabSz="830861">
              <a:defRPr sz="3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pic>
        <p:nvPicPr>
          <p:cNvPr id="2255" name="HHXSec_l.pdf" descr="HHXSec_l.pdf"/>
          <p:cNvPicPr>
            <a:picLocks noChangeAspect="1"/>
          </p:cNvPicPr>
          <p:nvPr/>
        </p:nvPicPr>
        <p:blipFill>
          <a:blip r:embed="rId3">
            <a:extLst/>
          </a:blip>
          <a:stretch>
            <a:fillRect/>
          </a:stretch>
        </p:blipFill>
        <p:spPr>
          <a:xfrm>
            <a:off x="7177365" y="790877"/>
            <a:ext cx="6085126" cy="4410913"/>
          </a:xfrm>
          <a:prstGeom prst="rect">
            <a:avLst/>
          </a:prstGeom>
          <a:ln w="12700">
            <a:miter lim="400000"/>
          </a:ln>
        </p:spPr>
      </p:pic>
      <p:sp>
        <p:nvSpPr>
          <p:cNvPr id="2256" name="ヒッグスの３点自己結合"/>
          <p:cNvSpPr txBox="1"/>
          <p:nvPr>
            <p:ph type="title"/>
          </p:nvPr>
        </p:nvSpPr>
        <p:spPr>
          <a:xfrm>
            <a:off x="-1" y="20319"/>
            <a:ext cx="13004802" cy="800910"/>
          </a:xfrm>
          <a:prstGeom prst="rect">
            <a:avLst/>
          </a:prstGeom>
        </p:spPr>
        <p:txBody>
          <a:bodyPr/>
          <a:lstStyle>
            <a:lvl1pPr defTabSz="448055">
              <a:defRPr b="0" sz="4600">
                <a:solidFill>
                  <a:srgbClr val="2E467F"/>
                </a:solidFill>
                <a:latin typeface="ヒラギノ角ゴ Pro W6"/>
                <a:ea typeface="ヒラギノ角ゴ Pro W6"/>
                <a:cs typeface="ヒラギノ角ゴ Pro W6"/>
                <a:sym typeface="ヒラギノ角ゴ Pro W6"/>
              </a:defRPr>
            </a:lvl1pPr>
          </a:lstStyle>
          <a:p>
            <a:pPr/>
            <a:r>
              <a:t>ヒッグスの３点自己結合</a:t>
            </a:r>
          </a:p>
        </p:txBody>
      </p:sp>
      <p:pic>
        <p:nvPicPr>
          <p:cNvPr id="2257" name="image27.png" descr="image27.png"/>
          <p:cNvPicPr>
            <a:picLocks noChangeAspect="1"/>
          </p:cNvPicPr>
          <p:nvPr/>
        </p:nvPicPr>
        <p:blipFill>
          <a:blip r:embed="rId4">
            <a:extLst/>
          </a:blip>
          <a:stretch>
            <a:fillRect/>
          </a:stretch>
        </p:blipFill>
        <p:spPr>
          <a:xfrm>
            <a:off x="5083773" y="1055344"/>
            <a:ext cx="1779660" cy="2285521"/>
          </a:xfrm>
          <a:prstGeom prst="rect">
            <a:avLst/>
          </a:prstGeom>
          <a:ln w="12700">
            <a:miter lim="400000"/>
          </a:ln>
        </p:spPr>
      </p:pic>
      <p:sp>
        <p:nvSpPr>
          <p:cNvPr id="2258" name="ILC では２通りの測り方がある："/>
          <p:cNvSpPr txBox="1"/>
          <p:nvPr/>
        </p:nvSpPr>
        <p:spPr>
          <a:xfrm>
            <a:off x="282021" y="3595299"/>
            <a:ext cx="6197650" cy="465121"/>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457200">
              <a:defRPr sz="2200">
                <a:latin typeface="+mj-lt"/>
                <a:ea typeface="+mj-ea"/>
                <a:cs typeface="+mj-cs"/>
                <a:sym typeface="Helvetica Neue"/>
              </a:defRPr>
            </a:pPr>
            <a:r>
              <a:t>ILC </a:t>
            </a:r>
            <a:r>
              <a:rPr>
                <a:latin typeface="ＭＳ Ｐゴシック"/>
                <a:ea typeface="ＭＳ Ｐゴシック"/>
                <a:cs typeface="ＭＳ Ｐゴシック"/>
                <a:sym typeface="ＭＳ Ｐゴシック"/>
              </a:rPr>
              <a:t>では２通りの測り方がある：</a:t>
            </a:r>
          </a:p>
        </p:txBody>
      </p:sp>
      <p:sp>
        <p:nvSpPr>
          <p:cNvPr id="2259" name="スライド番号"/>
          <p:cNvSpPr txBox="1"/>
          <p:nvPr>
            <p:ph type="sldNum" sz="quarter" idx="4294967295"/>
          </p:nvPr>
        </p:nvSpPr>
        <p:spPr>
          <a:xfrm>
            <a:off x="12700115" y="9314447"/>
            <a:ext cx="261336" cy="327429"/>
          </a:xfrm>
          <a:prstGeom prst="rect">
            <a:avLst/>
          </a:prstGeom>
          <a:extLst>
            <a:ext uri="{C572A759-6A51-4108-AA02-DFA0A04FC94B}">
              <ma14:wrappingTextBoxFlag xmlns:ma14="http://schemas.microsoft.com/office/mac/drawingml/2011/main" val="1"/>
            </a:ext>
          </a:extLst>
        </p:spPr>
        <p:txBody>
          <a:bodyPr lIns="65022" tIns="65022" rIns="65022" bIns="65022" anchor="b">
            <a:normAutofit fontScale="100000" lnSpcReduction="0"/>
          </a:bodyPr>
          <a:lstStyle>
            <a:lvl1pPr algn="r" defTabSz="457200">
              <a:lnSpc>
                <a:spcPct val="90000"/>
              </a:lnSpc>
              <a:defRPr b="1" sz="1400">
                <a:latin typeface="Arial"/>
                <a:ea typeface="Arial"/>
                <a:cs typeface="Arial"/>
                <a:sym typeface="Arial"/>
              </a:defRPr>
            </a:lvl1pPr>
          </a:lstStyle>
          <a:p>
            <a:pPr/>
            <a:fld id="{86CB4B4D-7CA3-9044-876B-883B54F8677D}" type="slidenum"/>
          </a:p>
        </p:txBody>
      </p:sp>
      <p:sp>
        <p:nvSpPr>
          <p:cNvPr id="2260" name="線"/>
          <p:cNvSpPr/>
          <p:nvPr/>
        </p:nvSpPr>
        <p:spPr>
          <a:xfrm>
            <a:off x="9019785" y="2363918"/>
            <a:ext cx="4" cy="2141468"/>
          </a:xfrm>
          <a:prstGeom prst="line">
            <a:avLst/>
          </a:prstGeom>
          <a:ln w="3175">
            <a:solidFill>
              <a:srgbClr val="808251"/>
            </a:solidFill>
            <a:miter lim="400000"/>
          </a:ln>
        </p:spPr>
        <p:txBody>
          <a:bodyPr lIns="45718" tIns="45718" rIns="45718" bIns="45718"/>
          <a:lstStyle/>
          <a:p>
            <a:pPr/>
          </a:p>
        </p:txBody>
      </p:sp>
      <p:sp>
        <p:nvSpPr>
          <p:cNvPr id="2261" name="線"/>
          <p:cNvSpPr/>
          <p:nvPr/>
        </p:nvSpPr>
        <p:spPr>
          <a:xfrm>
            <a:off x="10866890" y="1574910"/>
            <a:ext cx="3" cy="2842847"/>
          </a:xfrm>
          <a:prstGeom prst="line">
            <a:avLst/>
          </a:prstGeom>
          <a:ln w="3175">
            <a:solidFill>
              <a:srgbClr val="808251"/>
            </a:solidFill>
            <a:miter lim="400000"/>
          </a:ln>
        </p:spPr>
        <p:txBody>
          <a:bodyPr lIns="45718" tIns="45718" rIns="45718" bIns="45718"/>
          <a:lstStyle/>
          <a:p>
            <a:pPr/>
          </a:p>
        </p:txBody>
      </p:sp>
      <p:pic>
        <p:nvPicPr>
          <p:cNvPr id="2262" name="pasted9.pdf" descr="pasted9.pdf"/>
          <p:cNvPicPr>
            <a:picLocks noChangeAspect="1"/>
          </p:cNvPicPr>
          <p:nvPr/>
        </p:nvPicPr>
        <p:blipFill>
          <a:blip r:embed="rId5">
            <a:extLst/>
          </a:blip>
          <a:stretch>
            <a:fillRect/>
          </a:stretch>
        </p:blipFill>
        <p:spPr>
          <a:xfrm>
            <a:off x="772451" y="2177625"/>
            <a:ext cx="1312751" cy="1312334"/>
          </a:xfrm>
          <a:prstGeom prst="rect">
            <a:avLst/>
          </a:prstGeom>
          <a:ln w="12700">
            <a:miter lim="400000"/>
          </a:ln>
        </p:spPr>
      </p:pic>
      <p:pic>
        <p:nvPicPr>
          <p:cNvPr id="2263" name="pasted10.pdf" descr="pasted10.pdf"/>
          <p:cNvPicPr>
            <a:picLocks noChangeAspect="1"/>
          </p:cNvPicPr>
          <p:nvPr/>
        </p:nvPicPr>
        <p:blipFill>
          <a:blip r:embed="rId6">
            <a:extLst/>
          </a:blip>
          <a:stretch>
            <a:fillRect/>
          </a:stretch>
        </p:blipFill>
        <p:spPr>
          <a:xfrm>
            <a:off x="3381904" y="2157783"/>
            <a:ext cx="1359299" cy="1389914"/>
          </a:xfrm>
          <a:prstGeom prst="rect">
            <a:avLst/>
          </a:prstGeom>
          <a:ln w="12700">
            <a:miter lim="400000"/>
          </a:ln>
        </p:spPr>
      </p:pic>
      <p:grpSp>
        <p:nvGrpSpPr>
          <p:cNvPr id="2266" name="図形"/>
          <p:cNvGrpSpPr/>
          <p:nvPr/>
        </p:nvGrpSpPr>
        <p:grpSpPr>
          <a:xfrm>
            <a:off x="2518698" y="2663798"/>
            <a:ext cx="684941" cy="363115"/>
            <a:chOff x="0" y="0"/>
            <a:chExt cx="684939" cy="363114"/>
          </a:xfrm>
        </p:grpSpPr>
        <p:sp>
          <p:nvSpPr>
            <p:cNvPr id="2264" name="図形"/>
            <p:cNvSpPr/>
            <p:nvPr/>
          </p:nvSpPr>
          <p:spPr>
            <a:xfrm>
              <a:off x="-1" y="-1"/>
              <a:ext cx="684940" cy="363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93"/>
                  </a:moveTo>
                  <a:lnTo>
                    <a:pt x="0" y="14407"/>
                  </a:lnTo>
                  <a:lnTo>
                    <a:pt x="12960" y="14407"/>
                  </a:lnTo>
                  <a:lnTo>
                    <a:pt x="12960" y="21600"/>
                  </a:lnTo>
                  <a:lnTo>
                    <a:pt x="21600" y="10800"/>
                  </a:lnTo>
                  <a:lnTo>
                    <a:pt x="12960" y="0"/>
                  </a:lnTo>
                  <a:lnTo>
                    <a:pt x="12960" y="7193"/>
                  </a:lnTo>
                  <a:close/>
                </a:path>
              </a:pathLst>
            </a:custGeom>
            <a:blipFill rotWithShape="1">
              <a:blip r:embed="rId7"/>
              <a:srcRect l="0" t="0" r="0" b="0"/>
              <a:tile tx="0" ty="0" sx="100000" sy="100000" flip="none" algn="tl"/>
            </a:blipFill>
            <a:ln w="12700" cap="flat">
              <a:noFill/>
              <a:miter lim="400000"/>
            </a:ln>
            <a:effectLst/>
          </p:spPr>
          <p:txBody>
            <a:bodyPr wrap="square" lIns="50800" tIns="50800" rIns="50800" bIns="50800" numCol="1" anchor="ctr">
              <a:noAutofit/>
            </a:bodyPr>
            <a:lstStyle/>
            <a:p>
              <a:pPr defTabSz="506013">
                <a:lnSpc>
                  <a:spcPts val="3600"/>
                </a:lnSpc>
                <a:tabLst>
                  <a:tab pos="914400" algn="l"/>
                </a:tabLst>
                <a:defRPr sz="3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Neue"/>
                </a:defRPr>
              </a:pPr>
            </a:p>
          </p:txBody>
        </p:sp>
        <p:sp>
          <p:nvSpPr>
            <p:cNvPr id="2265" name="図形"/>
            <p:cNvSpPr/>
            <p:nvPr/>
          </p:nvSpPr>
          <p:spPr>
            <a:xfrm>
              <a:off x="-1" y="-1"/>
              <a:ext cx="684940" cy="363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93"/>
                  </a:moveTo>
                  <a:lnTo>
                    <a:pt x="0" y="14407"/>
                  </a:lnTo>
                  <a:lnTo>
                    <a:pt x="12960" y="14407"/>
                  </a:lnTo>
                  <a:lnTo>
                    <a:pt x="12960" y="21600"/>
                  </a:lnTo>
                  <a:lnTo>
                    <a:pt x="21600" y="10800"/>
                  </a:lnTo>
                  <a:lnTo>
                    <a:pt x="12960" y="0"/>
                  </a:lnTo>
                  <a:lnTo>
                    <a:pt x="12960" y="7193"/>
                  </a:lnTo>
                  <a:close/>
                </a:path>
              </a:pathLst>
            </a:custGeom>
            <a:noFill/>
            <a:ln w="3175" cap="flat">
              <a:solidFill>
                <a:srgbClr val="FFFFFF">
                  <a:alpha val="90000"/>
                </a:srgbClr>
              </a:solidFill>
              <a:prstDash val="solid"/>
              <a:miter lim="400000"/>
            </a:ln>
            <a:effectLst/>
          </p:spPr>
          <p:txBody>
            <a:bodyPr wrap="square" lIns="50800" tIns="50800" rIns="50800" bIns="50800" numCol="1" anchor="ctr">
              <a:noAutofit/>
            </a:bodyPr>
            <a:lstStyle/>
            <a:p>
              <a:pPr defTabSz="506013">
                <a:lnSpc>
                  <a:spcPts val="3600"/>
                </a:lnSpc>
                <a:tabLst>
                  <a:tab pos="914400" algn="l"/>
                </a:tabLst>
                <a:defRPr sz="3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Neue"/>
                </a:defRPr>
              </a:pPr>
            </a:p>
          </p:txBody>
        </p:sp>
      </p:grpSp>
      <p:sp>
        <p:nvSpPr>
          <p:cNvPr id="2267" name="ヒッグスの３点自己結合は電弱対称性の破れの中心にある. それ自体重要！"/>
          <p:cNvSpPr txBox="1"/>
          <p:nvPr/>
        </p:nvSpPr>
        <p:spPr>
          <a:xfrm>
            <a:off x="253279" y="1151601"/>
            <a:ext cx="4979513"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200">
                <a:latin typeface="ＭＳ Ｐゴシック"/>
                <a:ea typeface="ＭＳ Ｐゴシック"/>
                <a:cs typeface="ＭＳ Ｐゴシック"/>
                <a:sym typeface="ＭＳ Ｐゴシック"/>
              </a:defRPr>
            </a:lvl1pPr>
          </a:lstStyle>
          <a:p>
            <a:pPr/>
            <a:r>
              <a:t>ヒッグスの３点自己結合は電弱対称性の破れの中心にある. それ自体重要！</a:t>
            </a:r>
          </a:p>
        </p:txBody>
      </p:sp>
      <p:pic>
        <p:nvPicPr>
          <p:cNvPr id="2268" name="pasted12.pdf" descr="pasted12.pdf"/>
          <p:cNvPicPr>
            <a:picLocks noChangeAspect="1"/>
          </p:cNvPicPr>
          <p:nvPr/>
        </p:nvPicPr>
        <p:blipFill>
          <a:blip r:embed="rId8">
            <a:extLst/>
          </a:blip>
          <a:stretch>
            <a:fillRect/>
          </a:stretch>
        </p:blipFill>
        <p:spPr>
          <a:xfrm>
            <a:off x="1130015" y="4075877"/>
            <a:ext cx="1858700" cy="1537837"/>
          </a:xfrm>
          <a:prstGeom prst="rect">
            <a:avLst/>
          </a:prstGeom>
          <a:ln w="12700">
            <a:miter lim="400000"/>
          </a:ln>
        </p:spPr>
      </p:pic>
      <p:sp>
        <p:nvSpPr>
          <p:cNvPr id="2269" name="ILCでも難しい測定…"/>
          <p:cNvSpPr txBox="1"/>
          <p:nvPr/>
        </p:nvSpPr>
        <p:spPr>
          <a:xfrm>
            <a:off x="378296" y="5700147"/>
            <a:ext cx="3416327" cy="2593845"/>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457200">
              <a:defRPr sz="2100">
                <a:latin typeface="+mj-lt"/>
                <a:ea typeface="+mj-ea"/>
                <a:cs typeface="+mj-cs"/>
                <a:sym typeface="Helvetica Neue"/>
              </a:defRPr>
            </a:pPr>
            <a:r>
              <a:t>ILC</a:t>
            </a:r>
            <a:r>
              <a:rPr>
                <a:latin typeface="ＭＳ Ｐゴシック"/>
                <a:ea typeface="ＭＳ Ｐゴシック"/>
                <a:cs typeface="ＭＳ Ｐゴシック"/>
                <a:sym typeface="ＭＳ Ｐゴシック"/>
              </a:rPr>
              <a:t>でも難しい測定</a:t>
            </a:r>
          </a:p>
          <a:p>
            <a:pPr marL="349250" indent="-349250" algn="l" defTabSz="457200">
              <a:buSzPct val="100000"/>
              <a:buFont typeface="Arial"/>
              <a:buChar char="•"/>
              <a:defRPr sz="2100">
                <a:latin typeface="ＭＳ Ｐゴシック"/>
                <a:ea typeface="ＭＳ Ｐゴシック"/>
                <a:cs typeface="ＭＳ Ｐゴシック"/>
                <a:sym typeface="ＭＳ Ｐゴシック"/>
              </a:defRPr>
            </a:pPr>
            <a:r>
              <a:t>非常に小さい断面積</a:t>
            </a:r>
            <a:endParaRPr>
              <a:latin typeface="+mj-lt"/>
              <a:ea typeface="+mj-ea"/>
              <a:cs typeface="+mj-cs"/>
              <a:sym typeface="Helvetica Neue"/>
            </a:endParaRPr>
          </a:p>
          <a:p>
            <a:pPr marL="349250" indent="-349250" algn="l" defTabSz="457200">
              <a:buSzPct val="100000"/>
              <a:buFont typeface="Arial"/>
              <a:buChar char="•"/>
              <a:defRPr sz="2100">
                <a:solidFill>
                  <a:srgbClr val="0433FF"/>
                </a:solidFill>
                <a:latin typeface="ＭＳ Ｐゴシック"/>
                <a:ea typeface="ＭＳ Ｐゴシック"/>
                <a:cs typeface="ＭＳ Ｐゴシック"/>
                <a:sym typeface="ＭＳ Ｐゴシック"/>
              </a:defRPr>
            </a:pPr>
            <a:r>
              <a:t>自己結合を含まない散乱振幅の希釈効果による感度の低下</a:t>
            </a:r>
            <a:endParaRPr b="1" i="1">
              <a:latin typeface="+mj-lt"/>
              <a:ea typeface="+mj-ea"/>
              <a:cs typeface="+mj-cs"/>
              <a:sym typeface="Helvetica Neue"/>
            </a:endParaRPr>
          </a:p>
          <a:p>
            <a:pPr marL="349250" indent="-349250" algn="l" defTabSz="457200">
              <a:buSzPct val="100000"/>
              <a:buFont typeface="Arial"/>
              <a:buChar char="•"/>
              <a:defRPr sz="2100">
                <a:latin typeface="ＭＳ Ｐゴシック"/>
                <a:ea typeface="ＭＳ Ｐゴシック"/>
                <a:cs typeface="ＭＳ Ｐゴシック"/>
                <a:sym typeface="ＭＳ Ｐゴシック"/>
              </a:defRPr>
            </a:pPr>
            <a:r>
              <a:t>自己結合以外に現れるBSM効果の分離（EFTで可能: 同じことはLHCでは難しい）</a:t>
            </a:r>
          </a:p>
        </p:txBody>
      </p:sp>
      <p:pic>
        <p:nvPicPr>
          <p:cNvPr id="2270" name="イメージ" descr="イメージ"/>
          <p:cNvPicPr>
            <a:picLocks noChangeAspect="1"/>
          </p:cNvPicPr>
          <p:nvPr/>
        </p:nvPicPr>
        <p:blipFill>
          <a:blip r:embed="rId9">
            <a:extLst/>
          </a:blip>
          <a:stretch>
            <a:fillRect/>
          </a:stretch>
        </p:blipFill>
        <p:spPr>
          <a:xfrm>
            <a:off x="4567118" y="4173018"/>
            <a:ext cx="1779659" cy="1372601"/>
          </a:xfrm>
          <a:prstGeom prst="rect">
            <a:avLst/>
          </a:prstGeom>
          <a:ln w="12700">
            <a:miter lim="400000"/>
          </a:ln>
        </p:spPr>
      </p:pic>
      <p:graphicFrame>
        <p:nvGraphicFramePr>
          <p:cNvPr id="2271" name="表"/>
          <p:cNvGraphicFramePr/>
          <p:nvPr/>
        </p:nvGraphicFramePr>
        <p:xfrm>
          <a:off x="4217137" y="5879834"/>
          <a:ext cx="4258978" cy="19873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19659"/>
                <a:gridCol w="1419659"/>
                <a:gridCol w="1419659"/>
              </a:tblGrid>
              <a:tr h="662450">
                <a:tc>
                  <a:txBody>
                    <a:bodyPr/>
                    <a:lstStyle/>
                    <a:p>
                      <a:pPr defTabSz="914400">
                        <a:tabLst>
                          <a:tab pos="914400" algn="l"/>
                        </a:tabLst>
                        <a:defRPr sz="2400">
                          <a:solidFill>
                            <a:srgbClr val="93741C"/>
                          </a:solidFill>
                          <a:latin typeface="Palatino"/>
                          <a:ea typeface="Palatino"/>
                          <a:cs typeface="Palatino"/>
                          <a:sym typeface="Palatino"/>
                        </a:defRPr>
                      </a:pP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pPr>
                      <a:r>
                        <a:rPr sz="2200">
                          <a:solidFill>
                            <a:srgbClr val="0433FF"/>
                          </a:solidFill>
                          <a:latin typeface="Palatino"/>
                          <a:ea typeface="Palatino"/>
                          <a:cs typeface="Palatino"/>
                          <a:sym typeface="Palatino"/>
                        </a:rPr>
                        <a:t>500 GeV</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pPr>
                      <a:r>
                        <a:rPr sz="2200">
                          <a:solidFill>
                            <a:srgbClr val="FF2600"/>
                          </a:solidFill>
                          <a:latin typeface="Palatino"/>
                          <a:ea typeface="Palatino"/>
                          <a:cs typeface="Palatino"/>
                          <a:sym typeface="Palatino"/>
                        </a:rPr>
                        <a:t>+ 1 TeV</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tr>
              <a:tr h="662450">
                <a:tc>
                  <a:txBody>
                    <a:bodyPr/>
                    <a:lstStyle/>
                    <a:p>
                      <a:pPr defTabSz="914400">
                        <a:tabLst>
                          <a:tab pos="914400" algn="l"/>
                        </a:tabLst>
                      </a:pPr>
                      <a:r>
                        <a:rPr sz="2200">
                          <a:solidFill>
                            <a:srgbClr val="FF2600"/>
                          </a:solidFill>
                          <a:latin typeface="Palatino"/>
                          <a:ea typeface="Palatino"/>
                          <a:cs typeface="Palatino"/>
                          <a:sym typeface="Palatino"/>
                        </a:rPr>
                        <a:t>Snowmass</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pPr>
                      <a:r>
                        <a:rPr sz="2200">
                          <a:solidFill>
                            <a:srgbClr val="0433FF"/>
                          </a:solidFill>
                          <a:latin typeface="Palatino"/>
                          <a:ea typeface="Palatino"/>
                          <a:cs typeface="Palatino"/>
                          <a:sym typeface="Palatino"/>
                        </a:rPr>
                        <a:t>46%</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pPr>
                      <a:r>
                        <a:rPr sz="2200">
                          <a:solidFill>
                            <a:srgbClr val="FF2600"/>
                          </a:solidFill>
                          <a:latin typeface="Palatino"/>
                          <a:ea typeface="Palatino"/>
                          <a:cs typeface="Palatino"/>
                          <a:sym typeface="Palatino"/>
                        </a:rPr>
                        <a:t>13%</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tr>
              <a:tr h="662450">
                <a:tc>
                  <a:txBody>
                    <a:bodyPr/>
                    <a:lstStyle/>
                    <a:p>
                      <a:pPr defTabSz="914400">
                        <a:tabLst>
                          <a:tab pos="914400" algn="l"/>
                        </a:tabLst>
                      </a:pPr>
                      <a:r>
                        <a:rPr b="1" sz="2200">
                          <a:solidFill>
                            <a:srgbClr val="FF2600"/>
                          </a:solidFill>
                          <a:sym typeface="Helvetica"/>
                        </a:rPr>
                        <a:t>H20</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pPr>
                      <a:r>
                        <a:rPr b="1" sz="2200">
                          <a:solidFill>
                            <a:srgbClr val="0433FF"/>
                          </a:solidFill>
                          <a:sym typeface="Helvetica"/>
                        </a:rPr>
                        <a:t>26%</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pPr>
                      <a:r>
                        <a:rPr sz="2200">
                          <a:solidFill>
                            <a:srgbClr val="FF2600"/>
                          </a:solidFill>
                          <a:sym typeface="Helvetica"/>
                        </a:rPr>
                        <a:t>10%</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tr>
            </a:tbl>
          </a:graphicData>
        </a:graphic>
      </p:graphicFrame>
      <p:graphicFrame>
        <p:nvGraphicFramePr>
          <p:cNvPr id="2272" name="表"/>
          <p:cNvGraphicFramePr/>
          <p:nvPr/>
        </p:nvGraphicFramePr>
        <p:xfrm>
          <a:off x="8907543" y="5898943"/>
          <a:ext cx="3922249" cy="154138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61124"/>
                <a:gridCol w="1961124"/>
              </a:tblGrid>
              <a:tr h="935490">
                <a:tc>
                  <a:txBody>
                    <a:bodyPr/>
                    <a:lstStyle/>
                    <a:p>
                      <a:pPr defTabSz="914400">
                        <a:tabLst>
                          <a:tab pos="914400" algn="l"/>
                        </a:tabLst>
                        <a:defRPr sz="2200">
                          <a:solidFill>
                            <a:srgbClr val="0433FF"/>
                          </a:solidFill>
                          <a:latin typeface="Palatino"/>
                          <a:ea typeface="Palatino"/>
                          <a:cs typeface="Palatino"/>
                          <a:sym typeface="Palatino"/>
                        </a:defRPr>
                      </a:pPr>
                      <a:r>
                        <a:t>1.4 TeV</a:t>
                      </a:r>
                    </a:p>
                    <a:p>
                      <a:pPr defTabSz="914400">
                        <a:tabLst>
                          <a:tab pos="914400" algn="l"/>
                        </a:tabLst>
                        <a:defRPr sz="2200">
                          <a:solidFill>
                            <a:srgbClr val="0433FF"/>
                          </a:solidFill>
                          <a:latin typeface="Palatino"/>
                          <a:ea typeface="Palatino"/>
                          <a:cs typeface="Palatino"/>
                          <a:sym typeface="Palatino"/>
                        </a:defRPr>
                      </a:pPr>
                      <a:r>
                        <a:t>(1.5 ab</a:t>
                      </a:r>
                      <a:r>
                        <a:rPr baseline="31999"/>
                        <a:t>-1</a:t>
                      </a:r>
                      <a:r>
                        <a:t>)</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defRPr sz="2200">
                          <a:solidFill>
                            <a:srgbClr val="FF2600"/>
                          </a:solidFill>
                          <a:latin typeface="Palatino"/>
                          <a:ea typeface="Palatino"/>
                          <a:cs typeface="Palatino"/>
                          <a:sym typeface="Palatino"/>
                        </a:defRPr>
                      </a:pPr>
                      <a:r>
                        <a:t>+3 TeV</a:t>
                      </a:r>
                    </a:p>
                    <a:p>
                      <a:pPr defTabSz="914400">
                        <a:tabLst>
                          <a:tab pos="914400" algn="l"/>
                        </a:tabLst>
                        <a:defRPr sz="2200">
                          <a:solidFill>
                            <a:srgbClr val="FF2600"/>
                          </a:solidFill>
                          <a:latin typeface="Palatino"/>
                          <a:ea typeface="Palatino"/>
                          <a:cs typeface="Palatino"/>
                          <a:sym typeface="Palatino"/>
                        </a:defRPr>
                      </a:pPr>
                      <a:r>
                        <a:t>(2 ab</a:t>
                      </a:r>
                      <a:r>
                        <a:rPr baseline="31999"/>
                        <a:t>-1</a:t>
                      </a:r>
                      <a:r>
                        <a:t>)</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tr>
              <a:tr h="605899">
                <a:tc>
                  <a:txBody>
                    <a:bodyPr/>
                    <a:lstStyle/>
                    <a:p>
                      <a:pPr defTabSz="914400">
                        <a:tabLst>
                          <a:tab pos="914400" algn="l"/>
                        </a:tabLst>
                      </a:pPr>
                      <a:r>
                        <a:rPr sz="2200">
                          <a:solidFill>
                            <a:srgbClr val="0433FF"/>
                          </a:solidFill>
                          <a:latin typeface="Palatino"/>
                          <a:ea typeface="Palatino"/>
                          <a:cs typeface="Palatino"/>
                          <a:sym typeface="Palatino"/>
                        </a:rPr>
                        <a:t>21%</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tcPr>
                </a:tc>
                <a:tc>
                  <a:txBody>
                    <a:bodyPr/>
                    <a:lstStyle/>
                    <a:p>
                      <a:pPr defTabSz="914400">
                        <a:tabLst>
                          <a:tab pos="914400" algn="l"/>
                        </a:tabLst>
                      </a:pPr>
                      <a:r>
                        <a:rPr sz="2200">
                          <a:solidFill>
                            <a:srgbClr val="FF2600"/>
                          </a:solidFill>
                          <a:latin typeface="Palatino"/>
                          <a:ea typeface="Palatino"/>
                          <a:cs typeface="Palatino"/>
                          <a:sym typeface="Palatino"/>
                        </a:rPr>
                        <a:t>10%</a:t>
                      </a:r>
                    </a:p>
                  </a:txBody>
                  <a:tcPr marL="50800" marR="50800" marT="50800" marB="50800" anchor="ctr" anchorCtr="0" horzOverflow="overflow">
                    <a:lnL w="12700">
                      <a:solidFill>
                        <a:srgbClr val="808251"/>
                      </a:solidFill>
                      <a:miter lim="400000"/>
                    </a:lnL>
                    <a:lnR w="12700">
                      <a:solidFill>
                        <a:srgbClr val="808251"/>
                      </a:solidFill>
                      <a:miter lim="400000"/>
                    </a:lnR>
                    <a:lnT w="12700">
                      <a:solidFill>
                        <a:srgbClr val="808251"/>
                      </a:solidFill>
                      <a:miter lim="400000"/>
                    </a:lnT>
                    <a:lnB w="12700">
                      <a:solidFill>
                        <a:srgbClr val="808251"/>
                      </a:solidFill>
                      <a:miter lim="400000"/>
                    </a:lnB>
                    <a:solidFill>
                      <a:srgbClr val="FFFDA3"/>
                    </a:solidFill>
                  </a:tcPr>
                </a:tc>
              </a:tr>
            </a:tbl>
          </a:graphicData>
        </a:graphic>
      </p:graphicFrame>
      <p:sp>
        <p:nvSpPr>
          <p:cNvPr id="2273" name="J. Tian, LC-REP-2013-003"/>
          <p:cNvSpPr txBox="1"/>
          <p:nvPr/>
        </p:nvSpPr>
        <p:spPr>
          <a:xfrm>
            <a:off x="4339937" y="8567935"/>
            <a:ext cx="2902097" cy="2229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12887" algn="l" defTabSz="1295400">
              <a:tabLst>
                <a:tab pos="558800" algn="l"/>
                <a:tab pos="2565400" algn="l"/>
                <a:tab pos="2603500" algn="l"/>
              </a:tabLst>
              <a:defRPr sz="1600">
                <a:uFill>
                  <a:solidFill>
                    <a:srgbClr val="000000"/>
                  </a:solidFill>
                </a:uFill>
                <a:latin typeface="+mj-lt"/>
                <a:ea typeface="+mj-ea"/>
                <a:cs typeface="+mj-cs"/>
                <a:sym typeface="Helvetica Neue"/>
              </a:defRPr>
            </a:lvl1pPr>
          </a:lstStyle>
          <a:p>
            <a:pPr/>
            <a:r>
              <a:t>J. Tian, LC-REP-2013-003</a:t>
            </a:r>
          </a:p>
        </p:txBody>
      </p:sp>
      <p:sp>
        <p:nvSpPr>
          <p:cNvPr id="2274" name="C. Dürig @ ALCW16"/>
          <p:cNvSpPr txBox="1"/>
          <p:nvPr/>
        </p:nvSpPr>
        <p:spPr>
          <a:xfrm>
            <a:off x="4324001" y="8917726"/>
            <a:ext cx="2265895" cy="2229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12887" algn="l" defTabSz="1295400">
              <a:tabLst>
                <a:tab pos="558800" algn="l"/>
                <a:tab pos="2565400" algn="l"/>
                <a:tab pos="2603500" algn="l"/>
              </a:tabLst>
              <a:defRPr sz="1600">
                <a:uFill>
                  <a:solidFill>
                    <a:srgbClr val="000000"/>
                  </a:solidFill>
                </a:uFill>
                <a:latin typeface="+mj-lt"/>
                <a:ea typeface="+mj-ea"/>
                <a:cs typeface="+mj-cs"/>
                <a:sym typeface="Helvetica Neue"/>
              </a:defRPr>
            </a:lvl1pPr>
          </a:lstStyle>
          <a:p>
            <a:pPr/>
            <a:r>
              <a:t>C. Dürig @ ALCW16</a:t>
            </a:r>
          </a:p>
        </p:txBody>
      </p:sp>
      <p:sp>
        <p:nvSpPr>
          <p:cNvPr id="2275" name="H20 arXiv: 1506.07870"/>
          <p:cNvSpPr txBox="1"/>
          <p:nvPr/>
        </p:nvSpPr>
        <p:spPr>
          <a:xfrm>
            <a:off x="4324001" y="8218144"/>
            <a:ext cx="2933972" cy="2229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12887" algn="l" defTabSz="1295400">
              <a:tabLst>
                <a:tab pos="558800" algn="l"/>
                <a:tab pos="2565400" algn="l"/>
                <a:tab pos="2603500" algn="l"/>
              </a:tabLst>
              <a:defRPr sz="1600">
                <a:uFill>
                  <a:solidFill>
                    <a:srgbClr val="000000"/>
                  </a:solidFill>
                </a:uFill>
                <a:latin typeface="+mj-lt"/>
                <a:ea typeface="+mj-ea"/>
                <a:cs typeface="+mj-cs"/>
                <a:sym typeface="Helvetica Neue"/>
              </a:defRPr>
            </a:lvl1pPr>
          </a:lstStyle>
          <a:p>
            <a:pPr/>
            <a:r>
              <a:t>H20 arXiv: 1506.07870</a:t>
            </a:r>
          </a:p>
        </p:txBody>
      </p:sp>
      <p:sp>
        <p:nvSpPr>
          <p:cNvPr id="2276" name="M. Kurata, LC-REP-2014-025"/>
          <p:cNvSpPr txBox="1"/>
          <p:nvPr/>
        </p:nvSpPr>
        <p:spPr>
          <a:xfrm>
            <a:off x="4324001" y="9277445"/>
            <a:ext cx="3676553" cy="2229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12887" algn="l" defTabSz="1295400">
              <a:tabLst>
                <a:tab pos="558800" algn="l"/>
                <a:tab pos="2565400" algn="l"/>
                <a:tab pos="2603500" algn="l"/>
              </a:tabLst>
              <a:defRPr sz="1600">
                <a:uFill>
                  <a:solidFill>
                    <a:srgbClr val="000000"/>
                  </a:solidFill>
                </a:uFill>
                <a:latin typeface="+mj-lt"/>
                <a:ea typeface="+mj-ea"/>
                <a:cs typeface="+mj-cs"/>
                <a:sym typeface="Helvetica Neue"/>
              </a:defRPr>
            </a:lvl1pPr>
          </a:lstStyle>
          <a:p>
            <a:pPr/>
            <a:r>
              <a:t>M. Kurata, LC-REP-2014-025</a:t>
            </a:r>
          </a:p>
        </p:txBody>
      </p:sp>
      <p:sp>
        <p:nvSpPr>
          <p:cNvPr id="2277" name="(arXiv: 1307.5288)"/>
          <p:cNvSpPr txBox="1"/>
          <p:nvPr/>
        </p:nvSpPr>
        <p:spPr>
          <a:xfrm>
            <a:off x="8833246" y="7490097"/>
            <a:ext cx="2018997" cy="2229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112887" algn="l" defTabSz="1295400">
              <a:tabLst>
                <a:tab pos="558800" algn="l"/>
                <a:tab pos="2565400" algn="l"/>
                <a:tab pos="2603500" algn="l"/>
              </a:tabLst>
              <a:defRPr sz="1600">
                <a:uFill>
                  <a:solidFill>
                    <a:srgbClr val="000000"/>
                  </a:solidFill>
                </a:uFill>
                <a:latin typeface="+mj-lt"/>
                <a:ea typeface="+mj-ea"/>
                <a:cs typeface="+mj-cs"/>
                <a:sym typeface="Helvetica Neue"/>
              </a:defRPr>
            </a:lvl1pPr>
          </a:lstStyle>
          <a:p>
            <a:pPr/>
            <a:r>
              <a:t>(arXiv: 1307.5288)</a:t>
            </a:r>
          </a:p>
        </p:txBody>
      </p:sp>
      <p:sp>
        <p:nvSpPr>
          <p:cNvPr id="2278" name="ILC"/>
          <p:cNvSpPr txBox="1"/>
          <p:nvPr/>
        </p:nvSpPr>
        <p:spPr>
          <a:xfrm>
            <a:off x="7616838" y="5317918"/>
            <a:ext cx="756475" cy="5872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nchor="ctr">
            <a:spAutoFit/>
          </a:bodyPr>
          <a:lstStyle>
            <a:lvl1pPr algn="l" defTabSz="1016000">
              <a:defRPr b="1" i="1" sz="3000">
                <a:solidFill>
                  <a:srgbClr val="0433FF"/>
                </a:solidFill>
                <a:uFill>
                  <a:solidFill>
                    <a:srgbClr val="010101"/>
                  </a:solidFill>
                </a:uFill>
              </a:defRPr>
            </a:lvl1pPr>
          </a:lstStyle>
          <a:p>
            <a:pPr/>
            <a:r>
              <a:t>ILC</a:t>
            </a:r>
          </a:p>
        </p:txBody>
      </p:sp>
      <p:sp>
        <p:nvSpPr>
          <p:cNvPr id="2279" name="CLIC"/>
          <p:cNvSpPr txBox="1"/>
          <p:nvPr/>
        </p:nvSpPr>
        <p:spPr>
          <a:xfrm>
            <a:off x="11630586" y="5317918"/>
            <a:ext cx="1031621" cy="5872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nchor="ctr">
            <a:spAutoFit/>
          </a:bodyPr>
          <a:lstStyle>
            <a:lvl1pPr algn="l" defTabSz="1016000">
              <a:defRPr b="1" i="1" sz="3000">
                <a:solidFill>
                  <a:srgbClr val="0433FF"/>
                </a:solidFill>
                <a:uFill>
                  <a:solidFill>
                    <a:srgbClr val="010101"/>
                  </a:solidFill>
                </a:uFill>
              </a:defRPr>
            </a:lvl1pPr>
          </a:lstStyle>
          <a:p>
            <a:pPr/>
            <a:r>
              <a:t>CLIC</a:t>
            </a:r>
          </a:p>
        </p:txBody>
      </p:sp>
      <p:sp>
        <p:nvSpPr>
          <p:cNvPr id="2280" name="四角形"/>
          <p:cNvSpPr/>
          <p:nvPr/>
        </p:nvSpPr>
        <p:spPr>
          <a:xfrm>
            <a:off x="5616883" y="7375397"/>
            <a:ext cx="1430531" cy="699561"/>
          </a:xfrm>
          <a:prstGeom prst="rect">
            <a:avLst/>
          </a:prstGeom>
          <a:ln w="25400">
            <a:solidFill>
              <a:srgbClr val="FF2600"/>
            </a:solidFill>
          </a:ln>
        </p:spPr>
        <p:txBody>
          <a:bodyPr lIns="50800" tIns="50800" rIns="50800" bIns="50800" anchor="ctr"/>
          <a:lstStyle/>
          <a:p>
            <a:pPr defTabSz="58521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281" name="電弱バリオン数生成のシナリオでは、大きなずれが期待される→ もし+100% のずれなら Δλ/λ=14%"/>
          <p:cNvSpPr txBox="1"/>
          <p:nvPr/>
        </p:nvSpPr>
        <p:spPr>
          <a:xfrm>
            <a:off x="7565194" y="8932371"/>
            <a:ext cx="4979512" cy="548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12887" algn="l" defTabSz="1295400">
              <a:lnSpc>
                <a:spcPct val="120000"/>
              </a:lnSpc>
              <a:tabLst>
                <a:tab pos="558800" algn="l"/>
                <a:tab pos="2565400" algn="l"/>
                <a:tab pos="2603500" algn="l"/>
              </a:tabLst>
              <a:defRPr sz="1600">
                <a:uFill>
                  <a:solidFill>
                    <a:srgbClr val="000000"/>
                  </a:solidFill>
                </a:uFill>
                <a:latin typeface="ＭＳ Ｐゴシック"/>
                <a:ea typeface="ＭＳ Ｐゴシック"/>
                <a:cs typeface="ＭＳ Ｐゴシック"/>
                <a:sym typeface="ＭＳ Ｐゴシック"/>
              </a:defRPr>
            </a:pPr>
            <a:r>
              <a:t>電弱バリオン数生成のシナリオでは、大きなずれが期待される→ </a:t>
            </a:r>
            <a:r>
              <a:rPr>
                <a:solidFill>
                  <a:schemeClr val="accent5"/>
                </a:solidFill>
              </a:rPr>
              <a:t>もし+100% のずれなら Δλ/λ=14%</a:t>
            </a:r>
          </a:p>
        </p:txBody>
      </p:sp>
      <p:grpSp>
        <p:nvGrpSpPr>
          <p:cNvPr id="2284" name="O(10)% 測定に向け努力継続中"/>
          <p:cNvGrpSpPr/>
          <p:nvPr/>
        </p:nvGrpSpPr>
        <p:grpSpPr>
          <a:xfrm>
            <a:off x="7442944" y="8000364"/>
            <a:ext cx="4799603" cy="1059881"/>
            <a:chOff x="0" y="0"/>
            <a:chExt cx="4799601" cy="1059879"/>
          </a:xfrm>
        </p:grpSpPr>
        <p:sp>
          <p:nvSpPr>
            <p:cNvPr id="2282" name="O(10)% 測定に向け努力継続中"/>
            <p:cNvSpPr txBox="1"/>
            <p:nvPr/>
          </p:nvSpPr>
          <p:spPr>
            <a:xfrm>
              <a:off x="215899" y="139700"/>
              <a:ext cx="4367803" cy="47567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algn="l" defTabSz="457200">
                <a:defRPr b="1" i="1" sz="2400">
                  <a:solidFill>
                    <a:srgbClr val="FF2600"/>
                  </a:solidFill>
                  <a:latin typeface="Arial"/>
                  <a:ea typeface="Arial"/>
                  <a:cs typeface="Arial"/>
                  <a:sym typeface="Arial"/>
                </a:defRPr>
              </a:pPr>
              <a:r>
                <a:t>O(10)% </a:t>
              </a:r>
              <a:r>
                <a:rPr b="0" i="0">
                  <a:latin typeface="ＭＳ Ｐゴシック"/>
                  <a:ea typeface="ＭＳ Ｐゴシック"/>
                  <a:cs typeface="ＭＳ Ｐゴシック"/>
                  <a:sym typeface="ＭＳ Ｐゴシック"/>
                </a:rPr>
                <a:t>測定に向け努力継続中</a:t>
              </a:r>
            </a:p>
          </p:txBody>
        </p:sp>
        <p:pic>
          <p:nvPicPr>
            <p:cNvPr id="2283" name="O(10)% 測定に向け努力継続中" descr="O(10)% 測定に向け努力継続中"/>
            <p:cNvPicPr>
              <a:picLocks noChangeAspect="1"/>
            </p:cNvPicPr>
            <p:nvPr/>
          </p:nvPicPr>
          <p:blipFill>
            <a:blip r:embed="rId10">
              <a:extLst/>
            </a:blip>
            <a:stretch>
              <a:fillRect/>
            </a:stretch>
          </p:blipFill>
          <p:spPr>
            <a:xfrm>
              <a:off x="-1" y="0"/>
              <a:ext cx="4799603" cy="1059880"/>
            </a:xfrm>
            <a:prstGeom prst="rect">
              <a:avLst/>
            </a:prstGeom>
            <a:ln w="12700" cap="flat">
              <a:noFill/>
              <a:miter lim="400000"/>
            </a:ln>
            <a:effectLst/>
          </p:spPr>
        </p:pic>
      </p:grpSp>
      <p:sp>
        <p:nvSpPr>
          <p:cNvPr id="2285" name="重心系エネルギー(GeV)"/>
          <p:cNvSpPr txBox="1"/>
          <p:nvPr/>
        </p:nvSpPr>
        <p:spPr>
          <a:xfrm>
            <a:off x="8717267" y="4702175"/>
            <a:ext cx="4048203" cy="3492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atin typeface="ヒラギノ角ゴ ProN W6"/>
                <a:ea typeface="ヒラギノ角ゴ ProN W6"/>
                <a:cs typeface="ヒラギノ角ゴ ProN W6"/>
                <a:sym typeface="ヒラギノ角ゴ ProN W6"/>
              </a:defRPr>
            </a:lvl1pPr>
          </a:lstStyle>
          <a:p>
            <a:pPr/>
            <a:r>
              <a:t>重心系エネルギー(GeV)</a:t>
            </a:r>
          </a:p>
        </p:txBody>
      </p:sp>
      <p:sp>
        <p:nvSpPr>
          <p:cNvPr id="2286" name="生成断面積 (fb)"/>
          <p:cNvSpPr txBox="1"/>
          <p:nvPr/>
        </p:nvSpPr>
        <p:spPr>
          <a:xfrm rot="16200000">
            <a:off x="5403662" y="2643293"/>
            <a:ext cx="3988236" cy="3810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latin typeface="ヒラギノ角ゴ ProN W6"/>
                <a:ea typeface="ヒラギノ角ゴ ProN W6"/>
                <a:cs typeface="ヒラギノ角ゴ ProN W6"/>
                <a:sym typeface="ヒラギノ角ゴ ProN W6"/>
              </a:defRPr>
            </a:lvl1pPr>
          </a:lstStyle>
          <a:p>
            <a:pPr/>
            <a:r>
              <a:t>生成断面積 (fb)</a:t>
            </a:r>
          </a:p>
        </p:txBody>
      </p:sp>
      <p:sp>
        <p:nvSpPr>
          <p:cNvPr id="2287" name="500 GeV"/>
          <p:cNvSpPr txBox="1"/>
          <p:nvPr/>
        </p:nvSpPr>
        <p:spPr>
          <a:xfrm>
            <a:off x="439767" y="4078163"/>
            <a:ext cx="1455931"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500 GeV</a:t>
            </a:r>
          </a:p>
        </p:txBody>
      </p:sp>
      <p:sp>
        <p:nvSpPr>
          <p:cNvPr id="2288" name="1 TeV"/>
          <p:cNvSpPr txBox="1"/>
          <p:nvPr/>
        </p:nvSpPr>
        <p:spPr>
          <a:xfrm>
            <a:off x="4622363" y="4078163"/>
            <a:ext cx="1455932"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1 TeV</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92" name="その他"/>
          <p:cNvSpPr txBox="1"/>
          <p:nvPr>
            <p:ph type="title"/>
          </p:nvPr>
        </p:nvSpPr>
        <p:spPr>
          <a:xfrm>
            <a:off x="1270000" y="2971800"/>
            <a:ext cx="10464801" cy="3810000"/>
          </a:xfrm>
          <a:prstGeom prst="rect">
            <a:avLst/>
          </a:prstGeom>
        </p:spPr>
        <p:txBody>
          <a:bodyPr/>
          <a:lstStyle>
            <a:lvl1pPr>
              <a:defRPr b="0">
                <a:latin typeface="Helvetica"/>
                <a:ea typeface="Helvetica"/>
                <a:cs typeface="Helvetica"/>
                <a:sym typeface="Helvetica"/>
              </a:defRPr>
            </a:lvl1pPr>
          </a:lstStyle>
          <a:p>
            <a:pPr/>
            <a:r>
              <a:t>その他</a:t>
            </a:r>
          </a:p>
        </p:txBody>
      </p:sp>
      <p:sp>
        <p:nvSpPr>
          <p:cNvPr id="2293" name="スライド番号"/>
          <p:cNvSpPr txBox="1"/>
          <p:nvPr>
            <p:ph type="sldNum" sz="quarter" idx="4294967295"/>
          </p:nvPr>
        </p:nvSpPr>
        <p:spPr>
          <a:xfrm>
            <a:off x="12536322" y="9334500"/>
            <a:ext cx="238456" cy="324511"/>
          </a:xfrm>
          <a:prstGeom prst="rect">
            <a:avLst/>
          </a:prstGeom>
          <a:extLst>
            <a:ext uri="{C572A759-6A51-4108-AA02-DFA0A04FC94B}">
              <ma14:wrappingTextBoxFlag xmlns:ma14="http://schemas.microsoft.com/office/mac/drawingml/2011/main" val="1"/>
            </a:ext>
          </a:extLst>
        </p:spPr>
        <p:txBody>
          <a:bodyPr/>
          <a:lstStyle>
            <a:lvl1pPr>
              <a:defRPr sz="16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95"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96" name="イメージ" descr="イメージ"/>
          <p:cNvPicPr>
            <a:picLocks noChangeAspect="1"/>
          </p:cNvPicPr>
          <p:nvPr/>
        </p:nvPicPr>
        <p:blipFill>
          <a:blip r:embed="rId2">
            <a:extLst/>
          </a:blip>
          <a:stretch>
            <a:fillRect/>
          </a:stretch>
        </p:blipFill>
        <p:spPr>
          <a:xfrm>
            <a:off x="-95250" y="1651823"/>
            <a:ext cx="13004800" cy="6297554"/>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98" name="四角形"/>
          <p:cNvSpPr/>
          <p:nvPr/>
        </p:nvSpPr>
        <p:spPr>
          <a:xfrm>
            <a:off x="7912768" y="4856477"/>
            <a:ext cx="5016626" cy="3482442"/>
          </a:xfrm>
          <a:prstGeom prst="rect">
            <a:avLst/>
          </a:prstGeom>
          <a:solidFill>
            <a:srgbClr val="76D6FF">
              <a:alpha val="10588"/>
            </a:srgbClr>
          </a:solidFill>
          <a:ln w="12700">
            <a:miter lim="400000"/>
          </a:ln>
        </p:spPr>
        <p:txBody>
          <a:bodyPr lIns="50800" tIns="50800" rIns="50800" bIns="50800" anchor="ctr"/>
          <a:lstStyle/>
          <a:p>
            <a:pPr>
              <a:defRPr sz="4000">
                <a:latin typeface="+mn-lt"/>
                <a:ea typeface="+mn-ea"/>
                <a:cs typeface="+mn-cs"/>
                <a:sym typeface="ヒラギノ角ゴ Pro W3"/>
              </a:defRPr>
            </a:pPr>
          </a:p>
        </p:txBody>
      </p:sp>
      <p:sp>
        <p:nvSpPr>
          <p:cNvPr id="2299" name="反跳質量測定…"/>
          <p:cNvSpPr txBox="1"/>
          <p:nvPr/>
        </p:nvSpPr>
        <p:spPr>
          <a:xfrm>
            <a:off x="690580" y="-27687"/>
            <a:ext cx="11623640" cy="180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90000"/>
              </a:lnSpc>
              <a:buClr>
                <a:srgbClr val="FFFED5"/>
              </a:buClr>
              <a:buFont typeface="Tahoma"/>
              <a:defRPr b="1" i="1" sz="5500">
                <a:solidFill>
                  <a:srgbClr val="2E467F"/>
                </a:solidFill>
                <a:latin typeface="+mj-lt"/>
                <a:ea typeface="+mj-ea"/>
                <a:cs typeface="+mj-cs"/>
                <a:sym typeface="Helvetica Neue"/>
              </a:defRPr>
            </a:pPr>
            <a:r>
              <a:rPr>
                <a:solidFill>
                  <a:srgbClr val="000000"/>
                </a:solidFill>
              </a:rPr>
              <a:t>反跳質量測定</a:t>
            </a:r>
            <a:endParaRPr>
              <a:solidFill>
                <a:srgbClr val="000000"/>
              </a:solidFill>
            </a:endParaRPr>
          </a:p>
          <a:p>
            <a:pPr>
              <a:lnSpc>
                <a:spcPct val="90000"/>
              </a:lnSpc>
              <a:buClr>
                <a:srgbClr val="FFFED5"/>
              </a:buClr>
              <a:buFont typeface="Tahoma"/>
              <a:defRPr b="1" i="1" sz="4600">
                <a:solidFill>
                  <a:srgbClr val="2E467F"/>
                </a:solidFill>
                <a:latin typeface="+mj-lt"/>
                <a:ea typeface="+mj-ea"/>
                <a:cs typeface="+mj-cs"/>
                <a:sym typeface="Helvetica Neue"/>
              </a:defRPr>
            </a:pPr>
            <a:r>
              <a:rPr sz="2800">
                <a:solidFill>
                  <a:srgbClr val="0433FF"/>
                </a:solidFill>
              </a:rPr>
              <a:t>ヒッグスの様々な分岐比、結合定数、全幅のモデル非依存な決定への鍵</a:t>
            </a:r>
          </a:p>
        </p:txBody>
      </p:sp>
      <p:sp>
        <p:nvSpPr>
          <p:cNvPr id="2300" name="250 GeV ILC での反跳質量分布"/>
          <p:cNvSpPr txBox="1"/>
          <p:nvPr/>
        </p:nvSpPr>
        <p:spPr>
          <a:xfrm>
            <a:off x="384137" y="2162667"/>
            <a:ext cx="5185512" cy="431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2C79"/>
              </a:buClr>
              <a:buFont typeface="Helvetica"/>
              <a:defRPr b="1" sz="2800">
                <a:solidFill>
                  <a:srgbClr val="2E467F"/>
                </a:solidFill>
                <a:uFill>
                  <a:solidFill>
                    <a:srgbClr val="2E467F"/>
                  </a:solidFill>
                </a:uFill>
              </a:defRPr>
            </a:lvl1pPr>
          </a:lstStyle>
          <a:p>
            <a:pPr/>
            <a:r>
              <a:t>250 GeV ILC での反跳質量分布</a:t>
            </a:r>
          </a:p>
        </p:txBody>
      </p:sp>
      <p:sp>
        <p:nvSpPr>
          <p:cNvPr id="2301" name="→ ヒッグスの不可視崩壊も検出可能"/>
          <p:cNvSpPr txBox="1"/>
          <p:nvPr/>
        </p:nvSpPr>
        <p:spPr>
          <a:xfrm>
            <a:off x="8119922" y="6913130"/>
            <a:ext cx="4747943"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4349AA"/>
              </a:buClr>
              <a:buFont typeface="Helvetica"/>
              <a:defRPr b="1" sz="2000">
                <a:uFill>
                  <a:solidFill>
                    <a:srgbClr val="4349AA"/>
                  </a:solidFill>
                </a:uFill>
              </a:defRPr>
            </a:lvl1pPr>
          </a:lstStyle>
          <a:p>
            <a:pPr/>
            <a:r>
              <a:t>→ ヒッグスの不可視崩壊も検出可能</a:t>
            </a:r>
          </a:p>
        </p:txBody>
      </p:sp>
      <p:pic>
        <p:nvPicPr>
          <p:cNvPr id="2302" name="XZe+e-m+mHZ.pdf" descr="XZe+e-m+mHZ.pdf"/>
          <p:cNvPicPr>
            <a:picLocks noChangeAspect="1"/>
          </p:cNvPicPr>
          <p:nvPr/>
        </p:nvPicPr>
        <p:blipFill>
          <a:blip r:embed="rId2">
            <a:extLst/>
          </a:blip>
          <a:stretch>
            <a:fillRect/>
          </a:stretch>
        </p:blipFill>
        <p:spPr>
          <a:xfrm>
            <a:off x="8455062" y="1751092"/>
            <a:ext cx="3839817" cy="2324101"/>
          </a:xfrm>
          <a:prstGeom prst="rect">
            <a:avLst/>
          </a:prstGeom>
          <a:ln w="3175"/>
        </p:spPr>
      </p:pic>
      <p:pic>
        <p:nvPicPr>
          <p:cNvPr id="2303" name="droppedImage.pdf" descr="droppedImage.pdf"/>
          <p:cNvPicPr>
            <a:picLocks noChangeAspect="1"/>
          </p:cNvPicPr>
          <p:nvPr/>
        </p:nvPicPr>
        <p:blipFill>
          <a:blip r:embed="rId3">
            <a:extLst/>
          </a:blip>
          <a:stretch>
            <a:fillRect/>
          </a:stretch>
        </p:blipFill>
        <p:spPr>
          <a:xfrm>
            <a:off x="7866015" y="3938022"/>
            <a:ext cx="4747943" cy="812800"/>
          </a:xfrm>
          <a:prstGeom prst="rect">
            <a:avLst/>
          </a:prstGeom>
          <a:ln w="12700">
            <a:miter lim="400000"/>
          </a:ln>
        </p:spPr>
      </p:pic>
      <p:grpSp>
        <p:nvGrpSpPr>
          <p:cNvPr id="2306" name="σ(HZ)のモデル非依存な絶対測定 → ヒッグス結合の絶対測定"/>
          <p:cNvGrpSpPr/>
          <p:nvPr/>
        </p:nvGrpSpPr>
        <p:grpSpPr>
          <a:xfrm>
            <a:off x="986908" y="8755381"/>
            <a:ext cx="11030984" cy="1016001"/>
            <a:chOff x="0" y="0"/>
            <a:chExt cx="11030983" cy="1016000"/>
          </a:xfrm>
        </p:grpSpPr>
        <p:sp>
          <p:nvSpPr>
            <p:cNvPr id="2305" name="σ(HZ)のモデル非依存な絶対測定 → ヒッグス結合の絶対測定"/>
            <p:cNvSpPr txBox="1"/>
            <p:nvPr/>
          </p:nvSpPr>
          <p:spPr>
            <a:xfrm>
              <a:off x="215900" y="139700"/>
              <a:ext cx="10599184" cy="457200"/>
            </a:xfrm>
            <a:prstGeom prst="rect">
              <a:avLst/>
            </a:prstGeom>
            <a:no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lnSpc>
                  <a:spcPct val="80000"/>
                </a:lnSpc>
                <a:buClr>
                  <a:srgbClr val="FF40FF"/>
                </a:buClr>
                <a:buFont typeface="Helvetica"/>
                <a:defRPr b="1" sz="2800">
                  <a:solidFill>
                    <a:srgbClr val="FF2C79"/>
                  </a:solidFill>
                  <a:uFill>
                    <a:solidFill>
                      <a:srgbClr val="FF2C79"/>
                    </a:solidFill>
                  </a:uFill>
                </a:defRPr>
              </a:lvl1pPr>
            </a:lstStyle>
            <a:p>
              <a:pPr/>
              <a:r>
                <a:t>σ(HZ)のモデル非依存な絶対測定 → ヒッグス結合の絶対測定</a:t>
              </a:r>
            </a:p>
          </p:txBody>
        </p:sp>
        <p:pic>
          <p:nvPicPr>
            <p:cNvPr id="2304" name="σ(HZ)のモデル非依存な絶対測定 → ヒッグス結合の絶対測定 σ(HZ)のモデル非依存な絶対測定 → ヒッグス結合の絶対測定" descr="σ(HZ)のモデル非依存な絶対測定 → ヒッグス結合の絶対測定 σ(HZ)のモデル非依存な絶対測定 → ヒッグス結合の絶対測定"/>
            <p:cNvPicPr>
              <a:picLocks noChangeAspect="0"/>
            </p:cNvPicPr>
            <p:nvPr/>
          </p:nvPicPr>
          <p:blipFill>
            <a:blip r:embed="rId4">
              <a:extLst/>
            </a:blip>
            <a:stretch>
              <a:fillRect/>
            </a:stretch>
          </p:blipFill>
          <p:spPr>
            <a:xfrm>
              <a:off x="0" y="0"/>
              <a:ext cx="11030984" cy="1016000"/>
            </a:xfrm>
            <a:prstGeom prst="rect">
              <a:avLst/>
            </a:prstGeom>
            <a:effectLst/>
          </p:spPr>
        </p:pic>
      </p:grpSp>
      <p:sp>
        <p:nvSpPr>
          <p:cNvPr id="2307" name="250 GeV は反跳質量測定に最適"/>
          <p:cNvSpPr txBox="1"/>
          <p:nvPr/>
        </p:nvSpPr>
        <p:spPr>
          <a:xfrm>
            <a:off x="8452734" y="7703311"/>
            <a:ext cx="4082319" cy="330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4349AA"/>
              </a:buClr>
              <a:buFont typeface="Helvetica"/>
              <a:defRPr b="1" sz="2200">
                <a:solidFill>
                  <a:schemeClr val="accent5"/>
                </a:solidFill>
                <a:uFill>
                  <a:solidFill>
                    <a:srgbClr val="4349AA"/>
                  </a:solidFill>
                </a:uFill>
              </a:defRPr>
            </a:lvl1pPr>
          </a:lstStyle>
          <a:p>
            <a:pPr/>
            <a:r>
              <a:t>250 GeV は反跳質量測定に最適</a:t>
            </a:r>
          </a:p>
        </p:txBody>
      </p:sp>
      <p:sp>
        <p:nvSpPr>
          <p:cNvPr id="2308" name="ヒッグスを直接見なくても…"/>
          <p:cNvSpPr txBox="1"/>
          <p:nvPr/>
        </p:nvSpPr>
        <p:spPr>
          <a:xfrm>
            <a:off x="8133420" y="5087747"/>
            <a:ext cx="4483101" cy="609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790649">
              <a:lnSpc>
                <a:spcPct val="90000"/>
              </a:lnSpc>
              <a:buClr>
                <a:srgbClr val="4349AA"/>
              </a:buClr>
              <a:buFont typeface="Helvetica"/>
              <a:defRPr b="1" sz="2000">
                <a:uFill>
                  <a:solidFill>
                    <a:srgbClr val="4349AA"/>
                  </a:solidFill>
                </a:uFill>
              </a:defRPr>
            </a:pPr>
            <a:r>
              <a:t>ヒッグスを直接見なくても</a:t>
            </a:r>
          </a:p>
          <a:p>
            <a:pPr algn="l" defTabSz="790649">
              <a:lnSpc>
                <a:spcPct val="90000"/>
              </a:lnSpc>
              <a:buClr>
                <a:srgbClr val="4349AA"/>
              </a:buClr>
              <a:buFont typeface="Helvetica"/>
              <a:defRPr b="1" sz="2000">
                <a:uFill>
                  <a:solidFill>
                    <a:srgbClr val="4349AA"/>
                  </a:solidFill>
                </a:uFill>
              </a:defRPr>
            </a:pPr>
            <a:r>
              <a:t>ヒッグス生成の検出が可能</a:t>
            </a:r>
          </a:p>
        </p:txBody>
      </p:sp>
      <p:sp>
        <p:nvSpPr>
          <p:cNvPr id="2309" name="→ ヒッグスの崩壊モードに依らず…"/>
          <p:cNvSpPr txBox="1"/>
          <p:nvPr/>
        </p:nvSpPr>
        <p:spPr>
          <a:xfrm>
            <a:off x="8133420" y="5972809"/>
            <a:ext cx="4720946" cy="6451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defTabSz="790649">
              <a:lnSpc>
                <a:spcPct val="70000"/>
              </a:lnSpc>
              <a:buClr>
                <a:srgbClr val="4349AA"/>
              </a:buClr>
              <a:buFont typeface="Helvetica"/>
              <a:defRPr b="1" sz="2000">
                <a:solidFill>
                  <a:schemeClr val="accent5"/>
                </a:solidFill>
                <a:uFill>
                  <a:solidFill>
                    <a:srgbClr val="4349AA"/>
                  </a:solidFill>
                </a:uFill>
              </a:defRPr>
            </a:pPr>
            <a:r>
              <a:t>→ ヒッグスの崩壊モードに依らず</a:t>
            </a:r>
          </a:p>
          <a:p>
            <a:pPr algn="l" defTabSz="790649">
              <a:lnSpc>
                <a:spcPct val="70000"/>
              </a:lnSpc>
              <a:buClr>
                <a:srgbClr val="4349AA"/>
              </a:buClr>
              <a:buFont typeface="Helvetica"/>
              <a:defRPr b="1" sz="2000">
                <a:solidFill>
                  <a:schemeClr val="accent5"/>
                </a:solidFill>
                <a:uFill>
                  <a:solidFill>
                    <a:srgbClr val="4349AA"/>
                  </a:solidFill>
                </a:uFill>
              </a:defRPr>
            </a:pPr>
            <a:r>
              <a:t>　 ヒッグス生成断面積の絶対測定が可能</a:t>
            </a:r>
          </a:p>
        </p:txBody>
      </p:sp>
      <p:pic>
        <p:nvPicPr>
          <p:cNvPr id="2310" name="イメージ" descr="イメージ"/>
          <p:cNvPicPr>
            <a:picLocks noChangeAspect="1"/>
          </p:cNvPicPr>
          <p:nvPr/>
        </p:nvPicPr>
        <p:blipFill>
          <a:blip r:embed="rId5">
            <a:extLst/>
          </a:blip>
          <a:stretch>
            <a:fillRect/>
          </a:stretch>
        </p:blipFill>
        <p:spPr>
          <a:xfrm>
            <a:off x="463137" y="2644795"/>
            <a:ext cx="7275984" cy="5241504"/>
          </a:xfrm>
          <a:prstGeom prst="rect">
            <a:avLst/>
          </a:prstGeom>
          <a:ln w="12700">
            <a:miter lim="400000"/>
          </a:ln>
        </p:spPr>
      </p:pic>
      <p:sp>
        <p:nvSpPr>
          <p:cNvPr id="2311" name="反跳質量 (GeV)"/>
          <p:cNvSpPr txBox="1"/>
          <p:nvPr/>
        </p:nvSpPr>
        <p:spPr>
          <a:xfrm>
            <a:off x="4738878" y="7886837"/>
            <a:ext cx="2667001" cy="482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790649">
              <a:buClr>
                <a:srgbClr val="FF2C79"/>
              </a:buClr>
              <a:buFont typeface="Helvetica"/>
              <a:defRPr b="1" sz="2800">
                <a:solidFill>
                  <a:srgbClr val="2E467F"/>
                </a:solidFill>
                <a:uFill>
                  <a:solidFill>
                    <a:srgbClr val="2E467F"/>
                  </a:solidFill>
                </a:uFill>
              </a:defRPr>
            </a:lvl1pPr>
          </a:lstStyle>
          <a:p>
            <a:pPr/>
            <a:r>
              <a:t>反跳質量 (GeV)</a:t>
            </a:r>
          </a:p>
        </p:txBody>
      </p:sp>
      <p:sp>
        <p:nvSpPr>
          <p:cNvPr id="2312" name="PRD94.113002 (2016)"/>
          <p:cNvSpPr txBox="1"/>
          <p:nvPr/>
        </p:nvSpPr>
        <p:spPr>
          <a:xfrm>
            <a:off x="588841" y="8149677"/>
            <a:ext cx="1892301"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790649">
              <a:buClr>
                <a:srgbClr val="2E467F"/>
              </a:buClr>
              <a:buFont typeface="Helvetica"/>
              <a:tabLst>
                <a:tab pos="330200" algn="l"/>
                <a:tab pos="1562100" algn="l"/>
                <a:tab pos="1587500" algn="l"/>
              </a:tabLst>
              <a:defRPr sz="1100">
                <a:solidFill>
                  <a:srgbClr val="2E467F"/>
                </a:solidFill>
                <a:uFill>
                  <a:solidFill>
                    <a:srgbClr val="2E467F"/>
                  </a:solidFill>
                </a:uFill>
                <a:latin typeface="+mj-lt"/>
                <a:ea typeface="+mj-ea"/>
                <a:cs typeface="+mj-cs"/>
                <a:sym typeface="Helvetica Neue"/>
              </a:defRPr>
            </a:lvl1pPr>
          </a:lstStyle>
          <a:p>
            <a:pPr/>
            <a:r>
              <a:t>PRD94.113002 (2016)</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14"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15" name="イメージ" descr="イメージ"/>
          <p:cNvPicPr>
            <a:picLocks noChangeAspect="1"/>
          </p:cNvPicPr>
          <p:nvPr/>
        </p:nvPicPr>
        <p:blipFill>
          <a:blip r:embed="rId2">
            <a:extLst/>
          </a:blip>
          <a:stretch>
            <a:fillRect/>
          </a:stretch>
        </p:blipFill>
        <p:spPr>
          <a:xfrm>
            <a:off x="720589" y="1083978"/>
            <a:ext cx="11563623" cy="8382097"/>
          </a:xfrm>
          <a:prstGeom prst="rect">
            <a:avLst/>
          </a:prstGeom>
          <a:ln w="12700">
            <a:miter lim="400000"/>
          </a:ln>
        </p:spPr>
      </p:pic>
      <p:sp>
        <p:nvSpPr>
          <p:cNvPr id="2316" name="同じ積分ルミノシティなら"/>
          <p:cNvSpPr txBox="1"/>
          <p:nvPr/>
        </p:nvSpPr>
        <p:spPr>
          <a:xfrm>
            <a:off x="1369266" y="304689"/>
            <a:ext cx="10266268" cy="9398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sz="6400">
                <a:solidFill>
                  <a:srgbClr val="0042AA"/>
                </a:solidFill>
                <a:uFill>
                  <a:solidFill>
                    <a:srgbClr val="0042AA"/>
                  </a:solidFill>
                </a:uFill>
              </a:defRPr>
            </a:lvl1pPr>
          </a:lstStyle>
          <a:p>
            <a:pPr/>
            <a:r>
              <a:t>同じ積分ルミノシティなら</a:t>
            </a:r>
          </a:p>
        </p:txBody>
      </p:sp>
      <p:sp>
        <p:nvSpPr>
          <p:cNvPr id="2317" name="Junping Tian"/>
          <p:cNvSpPr txBox="1"/>
          <p:nvPr/>
        </p:nvSpPr>
        <p:spPr>
          <a:xfrm>
            <a:off x="9975612" y="1989099"/>
            <a:ext cx="989534"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830861">
              <a:defRPr sz="1200">
                <a:latin typeface="+mj-lt"/>
                <a:ea typeface="+mj-ea"/>
                <a:cs typeface="+mj-cs"/>
                <a:sym typeface="Helvetica Neue"/>
              </a:defRPr>
            </a:lvl1pPr>
          </a:lstStyle>
          <a:p>
            <a:pPr/>
            <a:r>
              <a:t>Junping Tian</a:t>
            </a:r>
          </a:p>
        </p:txBody>
      </p:sp>
      <p:sp>
        <p:nvSpPr>
          <p:cNvPr id="2318" name="ヒッグス結合および崩壊幅の測定精度 [%]"/>
          <p:cNvSpPr txBox="1"/>
          <p:nvPr/>
        </p:nvSpPr>
        <p:spPr>
          <a:xfrm rot="16200000">
            <a:off x="-1428244" y="5059126"/>
            <a:ext cx="6439271" cy="431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latin typeface="ヒラギノ角ゴ ProN W6"/>
                <a:ea typeface="ヒラギノ角ゴ ProN W6"/>
                <a:cs typeface="ヒラギノ角ゴ ProN W6"/>
                <a:sym typeface="ヒラギノ角ゴ ProN W6"/>
              </a:defRPr>
            </a:lvl1pPr>
          </a:lstStyle>
          <a:p>
            <a:pPr/>
            <a:r>
              <a:t>ヒッグス結合および崩壊幅の測定精度 [%]</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20"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321" name="κ-形式 対 EFT-形式"/>
          <p:cNvSpPr txBox="1"/>
          <p:nvPr/>
        </p:nvSpPr>
        <p:spPr>
          <a:xfrm>
            <a:off x="822571" y="73128"/>
            <a:ext cx="11359658" cy="1042095"/>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R="66544" indent="1587" defTabSz="914400">
              <a:defRPr b="1" i="1" sz="5900">
                <a:solidFill>
                  <a:srgbClr val="0042AA"/>
                </a:solidFill>
                <a:uFill>
                  <a:solidFill>
                    <a:srgbClr val="0042AA"/>
                  </a:solidFill>
                </a:uFill>
                <a:latin typeface="+mj-lt"/>
                <a:ea typeface="+mj-ea"/>
                <a:cs typeface="+mj-cs"/>
                <a:sym typeface="Helvetica Neue"/>
              </a:defRPr>
            </a:pPr>
            <a:r>
              <a:t>κ-</a:t>
            </a:r>
            <a:r>
              <a:rPr b="0" i="0">
                <a:latin typeface="Helvetica"/>
                <a:ea typeface="Helvetica"/>
                <a:cs typeface="Helvetica"/>
                <a:sym typeface="Helvetica"/>
              </a:rPr>
              <a:t>形式 対</a:t>
            </a:r>
            <a:r>
              <a:t> EFT-</a:t>
            </a:r>
            <a:r>
              <a:rPr b="0" i="0">
                <a:latin typeface="Helvetica"/>
                <a:ea typeface="Helvetica"/>
                <a:cs typeface="Helvetica"/>
                <a:sym typeface="Helvetica"/>
              </a:rPr>
              <a:t>形式</a:t>
            </a:r>
          </a:p>
        </p:txBody>
      </p:sp>
      <p:pic>
        <p:nvPicPr>
          <p:cNvPr id="2322" name="イメージ" descr="イメージ"/>
          <p:cNvPicPr>
            <a:picLocks noChangeAspect="1"/>
          </p:cNvPicPr>
          <p:nvPr/>
        </p:nvPicPr>
        <p:blipFill>
          <a:blip r:embed="rId2">
            <a:extLst/>
          </a:blip>
          <a:stretch>
            <a:fillRect/>
          </a:stretch>
        </p:blipFill>
        <p:spPr>
          <a:xfrm>
            <a:off x="1144921" y="1466344"/>
            <a:ext cx="10714960" cy="7818574"/>
          </a:xfrm>
          <a:prstGeom prst="rect">
            <a:avLst/>
          </a:prstGeom>
          <a:ln w="12700">
            <a:miter lim="400000"/>
          </a:ln>
        </p:spPr>
      </p:pic>
      <p:grpSp>
        <p:nvGrpSpPr>
          <p:cNvPr id="2325" name="Table 1 from arXiv: 1710.07621"/>
          <p:cNvGrpSpPr/>
          <p:nvPr/>
        </p:nvGrpSpPr>
        <p:grpSpPr>
          <a:xfrm>
            <a:off x="9281866" y="9204191"/>
            <a:ext cx="3085901" cy="413211"/>
            <a:chOff x="0" y="0"/>
            <a:chExt cx="3085900" cy="413210"/>
          </a:xfrm>
        </p:grpSpPr>
        <p:sp>
          <p:nvSpPr>
            <p:cNvPr id="2323" name="Table 1 from arXiv: 1710.07621"/>
            <p:cNvSpPr txBox="1"/>
            <p:nvPr/>
          </p:nvSpPr>
          <p:spPr>
            <a:xfrm>
              <a:off x="124865" y="22455"/>
              <a:ext cx="2836169" cy="3429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pPr/>
              <a:r>
                <a:t>arXiv: 1710.07621 の表１より</a:t>
              </a:r>
            </a:p>
          </p:txBody>
        </p:sp>
        <p:pic>
          <p:nvPicPr>
            <p:cNvPr id="2324" name="Table 1 from arXiv: 1710.07621" descr="Table 1 from arXiv: 1710.07621"/>
            <p:cNvPicPr>
              <a:picLocks noChangeAspect="1"/>
            </p:cNvPicPr>
            <p:nvPr/>
          </p:nvPicPr>
          <p:blipFill>
            <a:blip r:embed="rId3">
              <a:extLst/>
            </a:blip>
            <a:stretch>
              <a:fillRect/>
            </a:stretch>
          </p:blipFill>
          <p:spPr>
            <a:xfrm>
              <a:off x="0" y="0"/>
              <a:ext cx="3085901" cy="413211"/>
            </a:xfrm>
            <a:prstGeom prst="rect">
              <a:avLst/>
            </a:prstGeom>
            <a:ln w="12700" cap="flat">
              <a:noFill/>
              <a:miter lim="400000"/>
            </a:ln>
            <a:effectLst/>
          </p:spPr>
        </p:pic>
      </p:grpSp>
      <p:sp>
        <p:nvSpPr>
          <p:cNvPr id="2326" name="相対誤差（%）の比較"/>
          <p:cNvSpPr txBox="1"/>
          <p:nvPr/>
        </p:nvSpPr>
        <p:spPr>
          <a:xfrm>
            <a:off x="4812548" y="1021033"/>
            <a:ext cx="3379701"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5216">
              <a:lnSpc>
                <a:spcPct val="80000"/>
              </a:lnSpc>
              <a:defRPr sz="2600"/>
            </a:lvl1pPr>
          </a:lstStyle>
          <a:p>
            <a:pPr/>
            <a:r>
              <a:t>相対誤差（%）の比較</a:t>
            </a:r>
          </a:p>
        </p:txBody>
      </p:sp>
      <p:sp>
        <p:nvSpPr>
          <p:cNvPr id="2327" name="κ fit: Higgs data;  EFT fit: Higgs+EWPO+TGC data"/>
          <p:cNvSpPr txBox="1"/>
          <p:nvPr/>
        </p:nvSpPr>
        <p:spPr>
          <a:xfrm>
            <a:off x="194342" y="9245697"/>
            <a:ext cx="8532040" cy="33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30861">
              <a:spcBef>
                <a:spcPts val="3000"/>
              </a:spcBef>
              <a:defRPr sz="1500">
                <a:solidFill>
                  <a:schemeClr val="accent5"/>
                </a:solidFill>
              </a:defRPr>
            </a:lvl1pPr>
          </a:lstStyle>
          <a:p>
            <a:pPr/>
            <a:r>
              <a:t>κ フィット: ヒッグスデータのみ;  EFT フィット: ヒッグス+電弱精密測定+３点ゲージ結合測定</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29"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0" name="イメージ" descr="イメージ"/>
          <p:cNvPicPr>
            <a:picLocks noChangeAspect="1"/>
          </p:cNvPicPr>
          <p:nvPr/>
        </p:nvPicPr>
        <p:blipFill>
          <a:blip r:embed="rId2">
            <a:extLst/>
          </a:blip>
          <a:stretch>
            <a:fillRect/>
          </a:stretch>
        </p:blipFill>
        <p:spPr>
          <a:xfrm>
            <a:off x="1181100" y="1358834"/>
            <a:ext cx="10642601" cy="8305801"/>
          </a:xfrm>
          <a:prstGeom prst="rect">
            <a:avLst/>
          </a:prstGeom>
          <a:ln w="12700">
            <a:miter lim="400000"/>
          </a:ln>
        </p:spPr>
      </p:pic>
      <p:sp>
        <p:nvSpPr>
          <p:cNvPr id="2331" name="ILC250 vs Others"/>
          <p:cNvSpPr txBox="1"/>
          <p:nvPr/>
        </p:nvSpPr>
        <p:spPr>
          <a:xfrm>
            <a:off x="1138992" y="44245"/>
            <a:ext cx="10726816" cy="11049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R="66544" indent="1587" defTabSz="914400">
              <a:defRPr b="1" i="1" sz="6400">
                <a:solidFill>
                  <a:srgbClr val="0042AA"/>
                </a:solidFill>
                <a:uFill>
                  <a:solidFill>
                    <a:srgbClr val="0042AA"/>
                  </a:solidFill>
                </a:uFill>
                <a:latin typeface="+mj-lt"/>
                <a:ea typeface="+mj-ea"/>
                <a:cs typeface="+mj-cs"/>
                <a:sym typeface="Helvetica Neue"/>
              </a:defRPr>
            </a:pPr>
            <a:r>
              <a:t>ILC</a:t>
            </a:r>
            <a:r>
              <a:t> </a:t>
            </a:r>
            <a:r>
              <a:t>250</a:t>
            </a:r>
            <a:r>
              <a:rPr b="0" i="0">
                <a:latin typeface="Helvetica"/>
                <a:ea typeface="Helvetica"/>
                <a:cs typeface="Helvetica"/>
                <a:sym typeface="Helvetica"/>
              </a:rPr>
              <a:t> vs 他の加速器</a:t>
            </a:r>
          </a:p>
        </p:txBody>
      </p:sp>
      <p:grpSp>
        <p:nvGrpSpPr>
          <p:cNvPr id="2334" name="arXiv: 1708.08912"/>
          <p:cNvGrpSpPr/>
          <p:nvPr/>
        </p:nvGrpSpPr>
        <p:grpSpPr>
          <a:xfrm>
            <a:off x="10740455" y="175468"/>
            <a:ext cx="2050141" cy="463277"/>
            <a:chOff x="0" y="-1"/>
            <a:chExt cx="2050139" cy="463275"/>
          </a:xfrm>
        </p:grpSpPr>
        <p:sp>
          <p:nvSpPr>
            <p:cNvPr id="2332" name="arXiv: 1708.08912"/>
            <p:cNvSpPr txBox="1"/>
            <p:nvPr/>
          </p:nvSpPr>
          <p:spPr>
            <a:xfrm>
              <a:off x="25400" y="25401"/>
              <a:ext cx="1999337" cy="3870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atin typeface="+mj-lt"/>
                  <a:ea typeface="+mj-ea"/>
                  <a:cs typeface="+mj-cs"/>
                  <a:sym typeface="Helvetica Neue"/>
                </a:defRPr>
              </a:lvl1pPr>
            </a:lstStyle>
            <a:p>
              <a:pPr/>
              <a:r>
                <a:t>arXiv: 1708.08912</a:t>
              </a:r>
            </a:p>
          </p:txBody>
        </p:sp>
        <p:pic>
          <p:nvPicPr>
            <p:cNvPr id="2333" name="arXiv: 1708.08912" descr="arXiv: 1708.08912"/>
            <p:cNvPicPr>
              <a:picLocks noChangeAspect="1"/>
            </p:cNvPicPr>
            <p:nvPr/>
          </p:nvPicPr>
          <p:blipFill>
            <a:blip r:embed="rId3">
              <a:extLst/>
            </a:blip>
            <a:stretch>
              <a:fillRect/>
            </a:stretch>
          </p:blipFill>
          <p:spPr>
            <a:xfrm>
              <a:off x="0" y="-2"/>
              <a:ext cx="2050140" cy="46327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36"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7" name="不明.pdf" descr="不明.pdf"/>
          <p:cNvPicPr>
            <a:picLocks noChangeAspect="1"/>
          </p:cNvPicPr>
          <p:nvPr/>
        </p:nvPicPr>
        <p:blipFill>
          <a:blip r:embed="rId2">
            <a:extLst/>
          </a:blip>
          <a:stretch>
            <a:fillRect/>
          </a:stretch>
        </p:blipFill>
        <p:spPr>
          <a:xfrm>
            <a:off x="1184334" y="1784479"/>
            <a:ext cx="10636131" cy="7977100"/>
          </a:xfrm>
          <a:prstGeom prst="rect">
            <a:avLst/>
          </a:prstGeom>
          <a:ln w="12700">
            <a:miter lim="400000"/>
          </a:ln>
        </p:spPr>
      </p:pic>
      <p:sp>
        <p:nvSpPr>
          <p:cNvPr id="2338" name="no polarization                                100 %…"/>
          <p:cNvSpPr txBox="1"/>
          <p:nvPr/>
        </p:nvSpPr>
        <p:spPr>
          <a:xfrm>
            <a:off x="6435833" y="1302638"/>
            <a:ext cx="6245883"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400"/>
            </a:pPr>
            <a:r>
              <a:t>no polarization                                100 %</a:t>
            </a:r>
          </a:p>
          <a:p>
            <a:pPr algn="l" defTabSz="457200">
              <a:defRPr sz="1400"/>
            </a:pPr>
            <a:r>
              <a:t>e- polarization only, distributed       50 % / 50 %</a:t>
            </a:r>
          </a:p>
          <a:p>
            <a:pPr algn="l" defTabSz="457200">
              <a:defRPr sz="1400"/>
            </a:pPr>
            <a:r>
              <a:t>e-, e+ polarization   distributed       5% / 45% / 45%/ 5%   to (++)  (+-)  (-+) (—)</a:t>
            </a:r>
          </a:p>
        </p:txBody>
      </p:sp>
      <p:sp>
        <p:nvSpPr>
          <p:cNvPr id="2339" name="Beam Polarizations"/>
          <p:cNvSpPr txBox="1"/>
          <p:nvPr/>
        </p:nvSpPr>
        <p:spPr>
          <a:xfrm>
            <a:off x="1138992" y="180443"/>
            <a:ext cx="10726816" cy="9398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lvl1pPr marR="66544" indent="1587" defTabSz="914400">
              <a:defRPr sz="6400">
                <a:solidFill>
                  <a:srgbClr val="0042AA"/>
                </a:solidFill>
                <a:uFill>
                  <a:solidFill>
                    <a:srgbClr val="0042AA"/>
                  </a:solidFill>
                </a:uFill>
              </a:defRPr>
            </a:lvl1pPr>
          </a:lstStyle>
          <a:p>
            <a:pPr/>
            <a:r>
              <a:t>ビーム偏極</a:t>
            </a:r>
          </a:p>
        </p:txBody>
      </p:sp>
      <p:sp>
        <p:nvSpPr>
          <p:cNvPr id="2340" name="250 GeV におけるヒッグス結合測定精度の…"/>
          <p:cNvSpPr txBox="1"/>
          <p:nvPr/>
        </p:nvSpPr>
        <p:spPr>
          <a:xfrm>
            <a:off x="2899880" y="2234336"/>
            <a:ext cx="7530380" cy="9271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latin typeface="ヒラギノ角ゴ ProN W6"/>
                <a:ea typeface="ヒラギノ角ゴ ProN W6"/>
                <a:cs typeface="ヒラギノ角ゴ ProN W6"/>
                <a:sym typeface="ヒラギノ角ゴ ProN W6"/>
              </a:defRPr>
            </a:pPr>
            <a:r>
              <a:t>250 GeV におけるヒッグス結合測定精度の</a:t>
            </a:r>
          </a:p>
          <a:p>
            <a:pPr>
              <a:defRPr sz="2600">
                <a:latin typeface="ヒラギノ角ゴ ProN W6"/>
                <a:ea typeface="ヒラギノ角ゴ ProN W6"/>
                <a:cs typeface="ヒラギノ角ゴ ProN W6"/>
                <a:sym typeface="ヒラギノ角ゴ ProN W6"/>
              </a:defRPr>
            </a:pPr>
            <a:r>
              <a:t>ビーム偏極依存性</a:t>
            </a:r>
          </a:p>
        </p:txBody>
      </p:sp>
      <p:sp>
        <p:nvSpPr>
          <p:cNvPr id="2341" name="250 GeV ILC, 2ab-1"/>
          <p:cNvSpPr txBox="1"/>
          <p:nvPr/>
        </p:nvSpPr>
        <p:spPr>
          <a:xfrm>
            <a:off x="2737210" y="8831757"/>
            <a:ext cx="7530380" cy="431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latin typeface="ヒラギノ角ゴ ProN W6"/>
                <a:ea typeface="ヒラギノ角ゴ ProN W6"/>
                <a:cs typeface="ヒラギノ角ゴ ProN W6"/>
                <a:sym typeface="ヒラギノ角ゴ ProN W6"/>
              </a:defRPr>
            </a:pPr>
            <a:r>
              <a:t>250 GeV ILC, 2ab</a:t>
            </a:r>
            <a:r>
              <a:rPr baseline="31999"/>
              <a:t>-1</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43"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44" name="イメージ" descr="イメージ"/>
          <p:cNvPicPr>
            <a:picLocks noChangeAspect="1"/>
          </p:cNvPicPr>
          <p:nvPr/>
        </p:nvPicPr>
        <p:blipFill>
          <a:blip r:embed="rId2">
            <a:extLst/>
          </a:blip>
          <a:stretch>
            <a:fillRect/>
          </a:stretch>
        </p:blipFill>
        <p:spPr>
          <a:xfrm>
            <a:off x="1187450" y="1631950"/>
            <a:ext cx="10629901" cy="6489700"/>
          </a:xfrm>
          <a:prstGeom prst="rect">
            <a:avLst/>
          </a:prstGeom>
          <a:ln w="12700">
            <a:miter lim="400000"/>
          </a:ln>
        </p:spPr>
      </p:pic>
      <p:sp>
        <p:nvSpPr>
          <p:cNvPr id="2345" name="Recently appeared in arXiv: 1708.09079"/>
          <p:cNvSpPr txBox="1"/>
          <p:nvPr/>
        </p:nvSpPr>
        <p:spPr>
          <a:xfrm>
            <a:off x="274344" y="8907380"/>
            <a:ext cx="12456112" cy="6097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400">
                <a:latin typeface="+mj-lt"/>
                <a:ea typeface="+mj-ea"/>
                <a:cs typeface="+mj-cs"/>
                <a:sym typeface="Helvetica Neue"/>
              </a:defRPr>
            </a:lvl1pPr>
          </a:lstStyle>
          <a:p>
            <a:pPr/>
            <a:r>
              <a:t>arXiv: 1708.09079</a:t>
            </a:r>
          </a:p>
        </p:txBody>
      </p:sp>
      <p:sp>
        <p:nvSpPr>
          <p:cNvPr id="2346" name="The details of the EFT formalism is described in"/>
          <p:cNvSpPr txBox="1"/>
          <p:nvPr/>
        </p:nvSpPr>
        <p:spPr>
          <a:xfrm>
            <a:off x="274344" y="339413"/>
            <a:ext cx="12456112"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400"/>
            </a:lvl1pPr>
          </a:lstStyle>
          <a:p>
            <a:pPr/>
            <a:r>
              <a:t>有効場理論（EFT）の詳細は以下の論文を参照</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6" name="しかし、「なぜヒッグスが宇宙を満たしたのか？」の答えは標準理論の枠外…"/>
          <p:cNvGrpSpPr/>
          <p:nvPr/>
        </p:nvGrpSpPr>
        <p:grpSpPr>
          <a:xfrm>
            <a:off x="163779" y="6821152"/>
            <a:ext cx="12677242" cy="2413001"/>
            <a:chOff x="0" y="0"/>
            <a:chExt cx="12677241" cy="2412999"/>
          </a:xfrm>
        </p:grpSpPr>
        <p:sp>
          <p:nvSpPr>
            <p:cNvPr id="1065" name="しかし、「なぜヒッグスが宇宙を満たしたのか？」の答えは標準理論の枠外…"/>
            <p:cNvSpPr txBox="1"/>
            <p:nvPr/>
          </p:nvSpPr>
          <p:spPr>
            <a:xfrm>
              <a:off x="215900" y="139699"/>
              <a:ext cx="12245442" cy="18542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800">
                  <a:latin typeface="ヒラギノ角ゴ Pro W6"/>
                  <a:ea typeface="ヒラギノ角ゴ Pro W6"/>
                  <a:cs typeface="ヒラギノ角ゴ Pro W6"/>
                  <a:sym typeface="ヒラギノ角ゴ Pro W6"/>
                </a:defRPr>
              </a:pPr>
              <a:r>
                <a:rPr>
                  <a:latin typeface="+mn-lt"/>
                  <a:ea typeface="+mn-ea"/>
                  <a:cs typeface="+mn-cs"/>
                  <a:sym typeface="ヒラギノ角ゴ Pro W3"/>
                </a:rPr>
                <a:t>しかし、</a:t>
              </a:r>
              <a:r>
                <a:rPr>
                  <a:solidFill>
                    <a:srgbClr val="0433FF"/>
                  </a:solidFill>
                </a:rPr>
                <a:t>「なぜヒッグスが宇宙を満たしたのか？」</a:t>
              </a:r>
              <a:r>
                <a:t>の答えは標準理論の枠外</a:t>
              </a:r>
            </a:p>
            <a:p>
              <a:pPr>
                <a:defRPr sz="2400">
                  <a:latin typeface="ヒラギノ角ゴ Pro W6"/>
                  <a:ea typeface="ヒラギノ角ゴ Pro W6"/>
                  <a:cs typeface="ヒラギノ角ゴ Pro W6"/>
                  <a:sym typeface="ヒラギノ角ゴ Pro W6"/>
                </a:defRPr>
              </a:pPr>
              <a:r>
                <a:rPr sz="2800">
                  <a:latin typeface="+mn-lt"/>
                  <a:ea typeface="+mn-ea"/>
                  <a:cs typeface="+mn-cs"/>
                  <a:sym typeface="ヒラギノ角ゴ Pro W3"/>
                </a:rPr>
                <a:t>ヒッグスが宇宙を満たした</a:t>
              </a:r>
              <a:br>
                <a:rPr>
                  <a:latin typeface="+mn-lt"/>
                  <a:ea typeface="+mn-ea"/>
                  <a:cs typeface="+mn-cs"/>
                  <a:sym typeface="ヒラギノ角ゴ Pro W3"/>
                </a:rPr>
              </a:br>
              <a:r>
                <a:rPr b="1" sz="5200">
                  <a:solidFill>
                    <a:schemeClr val="accent5"/>
                  </a:solidFill>
                  <a:latin typeface="+mj-lt"/>
                  <a:ea typeface="+mj-ea"/>
                  <a:cs typeface="+mj-cs"/>
                  <a:sym typeface="Helvetica Neue"/>
                </a:rPr>
                <a:t>電弱スケールが謎を解く鍵</a:t>
              </a:r>
            </a:p>
          </p:txBody>
        </p:sp>
        <p:pic>
          <p:nvPicPr>
            <p:cNvPr id="1064" name="しかし、「なぜヒッグスが宇宙を満たしたのか？」の答えは標準理論の枠外… しかし、「なぜヒッグスが宇宙を満たしたのか？」の答えは標準理論の枠外ヒッグスが宇宙を満たした 電弱スケールが謎を解く鍵" descr="しかし、「なぜヒッグスが宇宙を満たしたのか？」の答えは標準理論の枠外… しかし、「なぜヒッグスが宇宙を満たしたのか？」の答えは標準理論の枠外ヒッグスが宇宙を満たした 電弱スケールが謎を解く鍵"/>
            <p:cNvPicPr>
              <a:picLocks noChangeAspect="0"/>
            </p:cNvPicPr>
            <p:nvPr/>
          </p:nvPicPr>
          <p:blipFill>
            <a:blip r:embed="rId3">
              <a:extLst/>
            </a:blip>
            <a:stretch>
              <a:fillRect/>
            </a:stretch>
          </p:blipFill>
          <p:spPr>
            <a:xfrm>
              <a:off x="0" y="-1"/>
              <a:ext cx="12677242" cy="2413001"/>
            </a:xfrm>
            <a:prstGeom prst="rect">
              <a:avLst/>
            </a:prstGeom>
            <a:effectLst/>
          </p:spPr>
        </p:pic>
      </p:grpSp>
      <p:sp>
        <p:nvSpPr>
          <p:cNvPr id="1067" name="なぜ電弱スケールは重要か？"/>
          <p:cNvSpPr txBox="1"/>
          <p:nvPr/>
        </p:nvSpPr>
        <p:spPr>
          <a:xfrm>
            <a:off x="1393731" y="172998"/>
            <a:ext cx="10217337" cy="882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100">
                <a:solidFill>
                  <a:srgbClr val="2E467F"/>
                </a:solidFill>
                <a:latin typeface="ヒラギノ角ゴ Pro W6"/>
                <a:ea typeface="ヒラギノ角ゴ Pro W6"/>
                <a:cs typeface="ヒラギノ角ゴ Pro W6"/>
                <a:sym typeface="ヒラギノ角ゴ Pro W6"/>
              </a:defRPr>
            </a:lvl1pPr>
          </a:lstStyle>
          <a:p>
            <a:pPr/>
            <a:r>
              <a:t>なぜ電弱スケールは重要か？</a:t>
            </a:r>
          </a:p>
        </p:txBody>
      </p:sp>
      <p:sp>
        <p:nvSpPr>
          <p:cNvPr id="1068" name="真空に充満したヒッグスの謎"/>
          <p:cNvSpPr txBox="1"/>
          <p:nvPr/>
        </p:nvSpPr>
        <p:spPr>
          <a:xfrm>
            <a:off x="3803650" y="1114306"/>
            <a:ext cx="5397500"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latin typeface="+mn-lt"/>
                <a:ea typeface="+mn-ea"/>
                <a:cs typeface="+mn-cs"/>
                <a:sym typeface="ヒラギノ角ゴ Pro W3"/>
              </a:defRPr>
            </a:lvl1pPr>
          </a:lstStyle>
          <a:p>
            <a:pPr/>
            <a:r>
              <a:t>真空に充満したヒッグスの謎</a:t>
            </a:r>
          </a:p>
        </p:txBody>
      </p:sp>
      <p:sp>
        <p:nvSpPr>
          <p:cNvPr id="1069" name="スライド番号"/>
          <p:cNvSpPr txBox="1"/>
          <p:nvPr>
            <p:ph type="sldNum" sz="quarter" idx="2"/>
          </p:nvPr>
        </p:nvSpPr>
        <p:spPr>
          <a:xfrm>
            <a:off x="11399587" y="9344953"/>
            <a:ext cx="1605213" cy="413840"/>
          </a:xfrm>
          <a:prstGeom prst="rect">
            <a:avLst/>
          </a:prstGeom>
          <a:extLst>
            <a:ext uri="{C572A759-6A51-4108-AA02-DFA0A04FC94B}">
              <ma14:wrappingTextBoxFlag xmlns:ma14="http://schemas.microsoft.com/office/mac/drawingml/2011/main" val="1"/>
            </a:ext>
          </a:extLst>
        </p:spPr>
        <p:txBody>
          <a:bodyPr anchor="t"/>
          <a:lstStyle>
            <a:lvl1pPr defTabSz="650240">
              <a:defRPr b="1" sz="2000">
                <a:solidFill>
                  <a:srgbClr val="000000"/>
                </a:solidFill>
                <a:uFill>
                  <a:solidFill>
                    <a:srgbClr val="000000"/>
                  </a:solidFill>
                </a:uFill>
              </a:defRPr>
            </a:lvl1pPr>
          </a:lstStyle>
          <a:p>
            <a:pPr/>
            <a:fld id="{86CB4B4D-7CA3-9044-876B-883B54F8677D}" type="slidenum"/>
          </a:p>
        </p:txBody>
      </p:sp>
      <p:sp>
        <p:nvSpPr>
          <p:cNvPr id="1070" name="電弱スケール：…"/>
          <p:cNvSpPr txBox="1"/>
          <p:nvPr/>
        </p:nvSpPr>
        <p:spPr>
          <a:xfrm>
            <a:off x="1158709" y="1793478"/>
            <a:ext cx="10687382" cy="20370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800"/>
              </a:spcBef>
              <a:defRPr sz="3800">
                <a:latin typeface="+mj-lt"/>
                <a:ea typeface="+mj-ea"/>
                <a:cs typeface="+mj-cs"/>
                <a:sym typeface="Helvetica Neue"/>
              </a:defRPr>
            </a:pPr>
            <a:r>
              <a:rPr b="1">
                <a:solidFill>
                  <a:srgbClr val="0433FF"/>
                </a:solidFill>
              </a:rPr>
              <a:t>電弱スケール</a:t>
            </a:r>
            <a:r>
              <a:t>：</a:t>
            </a:r>
          </a:p>
          <a:p>
            <a:pPr lvl="1" indent="863600" algn="l">
              <a:lnSpc>
                <a:spcPct val="90000"/>
              </a:lnSpc>
              <a:spcBef>
                <a:spcPts val="800"/>
              </a:spcBef>
              <a:defRPr sz="3800">
                <a:latin typeface="+mj-lt"/>
                <a:ea typeface="+mj-ea"/>
                <a:cs typeface="+mj-cs"/>
                <a:sym typeface="Helvetica Neue"/>
              </a:defRPr>
            </a:pPr>
            <a:r>
              <a:rPr b="1"/>
              <a:t>「ヒッグスが宇宙を満たす」という特別な事が起こったエネルギースケール</a:t>
            </a:r>
          </a:p>
        </p:txBody>
      </p:sp>
      <p:sp>
        <p:nvSpPr>
          <p:cNvPr id="1071" name="ヒッグスが宇宙に満ちていなかったら、素粒子は質量を持てず、光の速さで運動する。…"/>
          <p:cNvSpPr txBox="1"/>
          <p:nvPr/>
        </p:nvSpPr>
        <p:spPr>
          <a:xfrm>
            <a:off x="2582792" y="4186304"/>
            <a:ext cx="9141460" cy="22791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90000"/>
              </a:lnSpc>
              <a:spcBef>
                <a:spcPts val="800"/>
              </a:spcBef>
              <a:defRPr sz="2800">
                <a:solidFill>
                  <a:srgbClr val="5FAD00"/>
                </a:solidFill>
                <a:latin typeface="+mj-lt"/>
                <a:ea typeface="+mj-ea"/>
                <a:cs typeface="+mj-cs"/>
                <a:sym typeface="Helvetica Neue"/>
              </a:defRPr>
            </a:pPr>
            <a:r>
              <a:rPr b="1"/>
              <a:t>ヒッグスが宇宙に満ちていなかったら、素粒子は質量を持てず、光の速さで運動する。</a:t>
            </a:r>
            <a:endParaRPr b="1"/>
          </a:p>
          <a:p>
            <a:pPr algn="l">
              <a:lnSpc>
                <a:spcPct val="90000"/>
              </a:lnSpc>
              <a:spcBef>
                <a:spcPts val="800"/>
              </a:spcBef>
              <a:defRPr b="1" sz="2800">
                <a:solidFill>
                  <a:srgbClr val="5FAD00"/>
                </a:solidFill>
                <a:latin typeface="+mj-lt"/>
                <a:ea typeface="+mj-ea"/>
                <a:cs typeface="+mj-cs"/>
                <a:sym typeface="Helvetica Neue"/>
              </a:defRPr>
            </a:pPr>
            <a:r>
              <a:t>→ 我々の体は一瞬にしてバラバラになってしまう。</a:t>
            </a:r>
          </a:p>
          <a:p>
            <a:pPr algn="l">
              <a:lnSpc>
                <a:spcPct val="90000"/>
              </a:lnSpc>
              <a:spcBef>
                <a:spcPts val="800"/>
              </a:spcBef>
              <a:defRPr b="1" sz="2800">
                <a:solidFill>
                  <a:srgbClr val="5FAD00"/>
                </a:solidFill>
                <a:latin typeface="+mj-lt"/>
                <a:ea typeface="+mj-ea"/>
                <a:cs typeface="+mj-cs"/>
                <a:sym typeface="Helvetica Neue"/>
              </a:defRPr>
            </a:pPr>
            <a:r>
              <a:t>→ 我々の存在理由に関わる重要な出来事。</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48" name="スライド番号"/>
          <p:cNvSpPr txBox="1"/>
          <p:nvPr>
            <p:ph type="sldNum" sz="quarter" idx="4294967295"/>
          </p:nvPr>
        </p:nvSpPr>
        <p:spPr>
          <a:xfrm>
            <a:off x="12487634" y="9296400"/>
            <a:ext cx="279350" cy="330200"/>
          </a:xfrm>
          <a:prstGeom prst="rect">
            <a:avLst/>
          </a:prstGeom>
          <a:extLst>
            <a:ext uri="{C572A759-6A51-4108-AA02-DFA0A04FC94B}">
              <ma14:wrappingTextBoxFlag xmlns:ma14="http://schemas.microsoft.com/office/mac/drawingml/2011/main" val="1"/>
            </a:ext>
          </a:extLst>
        </p:spPr>
        <p:txBody>
          <a:bodyPr/>
          <a:lstStyle>
            <a:lvl1pPr>
              <a:defRPr>
                <a:latin typeface="+mn-lt"/>
                <a:ea typeface="+mn-ea"/>
                <a:cs typeface="+mn-cs"/>
                <a:sym typeface="ヒラギノ角ゴ Pro W3"/>
              </a:defRPr>
            </a:lvl1pPr>
          </a:lstStyle>
          <a:p>
            <a:pPr/>
            <a:fld id="{86CB4B4D-7CA3-9044-876B-883B54F8677D}" type="slidenum"/>
          </a:p>
        </p:txBody>
      </p:sp>
      <p:pic>
        <p:nvPicPr>
          <p:cNvPr id="2349" name="イメージ" descr="イメージ"/>
          <p:cNvPicPr>
            <a:picLocks noChangeAspect="1"/>
          </p:cNvPicPr>
          <p:nvPr/>
        </p:nvPicPr>
        <p:blipFill>
          <a:blip r:embed="rId2">
            <a:extLst/>
          </a:blip>
          <a:stretch>
            <a:fillRect/>
          </a:stretch>
        </p:blipFill>
        <p:spPr>
          <a:xfrm>
            <a:off x="1268085" y="2620907"/>
            <a:ext cx="10468630" cy="4511786"/>
          </a:xfrm>
          <a:prstGeom prst="rect">
            <a:avLst/>
          </a:prstGeom>
          <a:ln w="12700">
            <a:miter lim="400000"/>
          </a:ln>
        </p:spPr>
      </p:pic>
      <p:pic>
        <p:nvPicPr>
          <p:cNvPr id="2350" name="イメージ" descr="イメージ"/>
          <p:cNvPicPr>
            <a:picLocks noChangeAspect="1"/>
          </p:cNvPicPr>
          <p:nvPr/>
        </p:nvPicPr>
        <p:blipFill>
          <a:blip r:embed="rId3">
            <a:extLst/>
          </a:blip>
          <a:stretch>
            <a:fillRect/>
          </a:stretch>
        </p:blipFill>
        <p:spPr>
          <a:xfrm>
            <a:off x="751007" y="1738039"/>
            <a:ext cx="3429002" cy="457203"/>
          </a:xfrm>
          <a:prstGeom prst="rect">
            <a:avLst/>
          </a:prstGeom>
          <a:ln w="12700">
            <a:miter lim="400000"/>
          </a:ln>
        </p:spPr>
      </p:pic>
      <p:sp>
        <p:nvSpPr>
          <p:cNvPr id="2351" name="EFT Lagrangian Before EW Symmetry Breaking"/>
          <p:cNvSpPr txBox="1"/>
          <p:nvPr/>
        </p:nvSpPr>
        <p:spPr>
          <a:xfrm>
            <a:off x="1031280" y="338383"/>
            <a:ext cx="10942240" cy="9739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indent="130208" algn="l" defTabSz="332759">
              <a:spcBef>
                <a:spcPts val="1500"/>
              </a:spcBef>
              <a:defRPr sz="3200"/>
            </a:pPr>
            <a:r>
              <a:t>電弱対称性が</a:t>
            </a:r>
            <a:r>
              <a:rPr>
                <a:solidFill>
                  <a:schemeClr val="accent5"/>
                </a:solidFill>
              </a:rPr>
              <a:t>破れる前の</a:t>
            </a:r>
            <a:r>
              <a:t>有効場理論 (EFT) ラグランジアン</a:t>
            </a:r>
          </a:p>
        </p:txBody>
      </p:sp>
      <p:sp>
        <p:nvSpPr>
          <p:cNvPr id="2352" name="10 parameters of which C6 only affects Higgs self-coupling analysis.…"/>
          <p:cNvSpPr txBox="1"/>
          <p:nvPr/>
        </p:nvSpPr>
        <p:spPr>
          <a:xfrm>
            <a:off x="729155" y="7211945"/>
            <a:ext cx="11546490" cy="2102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indent="78729" algn="l" defTabSz="201196">
              <a:spcBef>
                <a:spcPts val="100"/>
              </a:spcBef>
              <a:defRPr b="1" sz="1800">
                <a:solidFill>
                  <a:schemeClr val="accent5"/>
                </a:solidFill>
                <a:latin typeface="+mj-lt"/>
                <a:ea typeface="+mj-ea"/>
                <a:cs typeface="+mj-cs"/>
                <a:sym typeface="Helvetica Neue"/>
              </a:defRPr>
            </a:pPr>
            <a:r>
              <a:t>10</a:t>
            </a:r>
            <a:r>
              <a:rPr b="0">
                <a:solidFill>
                  <a:srgbClr val="000000"/>
                </a:solidFill>
              </a:rPr>
              <a:t> パラメータ（上記、うち C</a:t>
            </a:r>
            <a:r>
              <a:rPr b="0" baseline="-5998">
                <a:solidFill>
                  <a:srgbClr val="000000"/>
                </a:solidFill>
              </a:rPr>
              <a:t>6</a:t>
            </a:r>
            <a:r>
              <a:rPr b="0">
                <a:solidFill>
                  <a:srgbClr val="000000"/>
                </a:solidFill>
              </a:rPr>
              <a:t> はヒッグス３点自己結合のみに影響）.</a:t>
            </a:r>
          </a:p>
          <a:p>
            <a:pPr indent="78729" algn="l" defTabSz="201196">
              <a:spcBef>
                <a:spcPts val="100"/>
              </a:spcBef>
              <a:defRPr sz="1800">
                <a:latin typeface="+mj-lt"/>
                <a:ea typeface="+mj-ea"/>
                <a:cs typeface="+mj-cs"/>
                <a:sym typeface="Helvetica Neue"/>
              </a:defRPr>
            </a:pPr>
            <a:r>
              <a:t>  </a:t>
            </a:r>
            <a:r>
              <a:rPr b="1">
                <a:solidFill>
                  <a:schemeClr val="accent5"/>
                </a:solidFill>
              </a:rPr>
              <a:t>5</a:t>
            </a:r>
            <a:r>
              <a:t> パラメータ： b, c, τ, μ, g への結合のずれに対応.</a:t>
            </a:r>
          </a:p>
          <a:p>
            <a:pPr marL="242385" indent="-242385" algn="l" defTabSz="201196">
              <a:spcBef>
                <a:spcPts val="100"/>
              </a:spcBef>
              <a:buSzPct val="75000"/>
              <a:buChar char="+"/>
              <a:defRPr b="1" sz="1800">
                <a:solidFill>
                  <a:schemeClr val="accent5"/>
                </a:solidFill>
                <a:latin typeface="+mj-lt"/>
                <a:ea typeface="+mj-ea"/>
                <a:cs typeface="+mj-cs"/>
                <a:sym typeface="Helvetica Neue"/>
              </a:defRPr>
            </a:pPr>
            <a:r>
              <a:t>2</a:t>
            </a:r>
            <a:r>
              <a:rPr b="0">
                <a:solidFill>
                  <a:srgbClr val="000000"/>
                </a:solidFill>
              </a:rPr>
              <a:t> パラメータ：ヒッグスの不可視及びエキゾチック崩壊に対応.</a:t>
            </a:r>
          </a:p>
          <a:p>
            <a:pPr marL="242385" indent="-242385" algn="l" defTabSz="201196">
              <a:spcBef>
                <a:spcPts val="100"/>
              </a:spcBef>
              <a:buSzPct val="75000"/>
              <a:buChar char="+"/>
              <a:defRPr b="1" sz="1800">
                <a:solidFill>
                  <a:srgbClr val="0433FF"/>
                </a:solidFill>
                <a:latin typeface="+mj-lt"/>
                <a:ea typeface="+mj-ea"/>
                <a:cs typeface="+mj-cs"/>
                <a:sym typeface="Helvetica Neue"/>
              </a:defRPr>
            </a:pPr>
            <a:r>
              <a:t>4</a:t>
            </a:r>
            <a:r>
              <a:rPr b="0">
                <a:solidFill>
                  <a:srgbClr val="000000"/>
                </a:solidFill>
              </a:rPr>
              <a:t> パラメータ：標準理論のパラメータ：g, g’, v, および λ のずれに対応 </a:t>
            </a:r>
          </a:p>
          <a:p>
            <a:pPr marL="242385" indent="-242385" algn="l" defTabSz="201196">
              <a:spcBef>
                <a:spcPts val="100"/>
              </a:spcBef>
              <a:buSzPct val="75000"/>
              <a:buChar char="+"/>
              <a:defRPr b="1" sz="1800">
                <a:solidFill>
                  <a:srgbClr val="0433FF"/>
                </a:solidFill>
                <a:latin typeface="+mj-lt"/>
                <a:ea typeface="+mj-ea"/>
                <a:cs typeface="+mj-cs"/>
                <a:sym typeface="Helvetica Neue"/>
              </a:defRPr>
            </a:pPr>
            <a:r>
              <a:t>2</a:t>
            </a:r>
            <a:r>
              <a:rPr b="0">
                <a:solidFill>
                  <a:srgbClr val="000000"/>
                </a:solidFill>
              </a:rPr>
              <a:t> パラメータ ：W/Z の幅のずれに対応する CHL-型 係数.</a:t>
            </a:r>
          </a:p>
        </p:txBody>
      </p:sp>
      <p:sp>
        <p:nvSpPr>
          <p:cNvPr id="2353" name="Manifestly SU(2)xU(1) gauge invariant"/>
          <p:cNvSpPr txBox="1"/>
          <p:nvPr/>
        </p:nvSpPr>
        <p:spPr>
          <a:xfrm>
            <a:off x="6679465" y="6475986"/>
            <a:ext cx="5776152"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228600" algn="l">
              <a:spcBef>
                <a:spcPts val="700"/>
              </a:spcBef>
              <a:defRPr sz="2400">
                <a:solidFill>
                  <a:schemeClr val="accent5"/>
                </a:solidFill>
              </a:defRPr>
            </a:lvl1pPr>
          </a:lstStyle>
          <a:p>
            <a:pPr/>
            <a:r>
              <a:t>明白に SU(2)xU(1) ゲージ不変</a:t>
            </a:r>
          </a:p>
        </p:txBody>
      </p:sp>
      <p:sp>
        <p:nvSpPr>
          <p:cNvPr id="2354" name="arXiv: 1708.09079"/>
          <p:cNvSpPr txBox="1"/>
          <p:nvPr/>
        </p:nvSpPr>
        <p:spPr>
          <a:xfrm>
            <a:off x="9961539" y="9065131"/>
            <a:ext cx="2208785" cy="41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atin typeface="+mj-lt"/>
                <a:ea typeface="+mj-ea"/>
                <a:cs typeface="+mj-cs"/>
                <a:sym typeface="Helvetica Neue"/>
              </a:defRPr>
            </a:lvl1pPr>
          </a:lstStyle>
          <a:p>
            <a:pPr/>
            <a:r>
              <a:t>arXiv: 1708.09079</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56" name="スライド番号"/>
          <p:cNvSpPr txBox="1"/>
          <p:nvPr>
            <p:ph type="sldNum" sz="quarter" idx="2"/>
          </p:nvPr>
        </p:nvSpPr>
        <p:spPr>
          <a:xfrm>
            <a:off x="12443096" y="9171630"/>
            <a:ext cx="279351"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57" name="イメージ" descr="イメージ"/>
          <p:cNvPicPr>
            <a:picLocks noChangeAspect="1"/>
          </p:cNvPicPr>
          <p:nvPr/>
        </p:nvPicPr>
        <p:blipFill>
          <a:blip r:embed="rId2">
            <a:extLst/>
          </a:blip>
          <a:stretch>
            <a:fillRect/>
          </a:stretch>
        </p:blipFill>
        <p:spPr>
          <a:xfrm>
            <a:off x="914400" y="1479415"/>
            <a:ext cx="11176000" cy="3937002"/>
          </a:xfrm>
          <a:prstGeom prst="rect">
            <a:avLst/>
          </a:prstGeom>
          <a:ln w="12700">
            <a:miter lim="400000"/>
          </a:ln>
        </p:spPr>
      </p:pic>
      <p:sp>
        <p:nvSpPr>
          <p:cNvPr id="2358" name="Coefficients, η’s, ζ’s, θh are given in terms of C’s and hence interrelated, for instance"/>
          <p:cNvSpPr txBox="1"/>
          <p:nvPr/>
        </p:nvSpPr>
        <p:spPr>
          <a:xfrm>
            <a:off x="1031280" y="5520120"/>
            <a:ext cx="10942240" cy="777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indent="88490" algn="l" defTabSz="226143">
              <a:spcBef>
                <a:spcPts val="1000"/>
              </a:spcBef>
              <a:defRPr sz="2100"/>
            </a:pPr>
            <a:r>
              <a:t>係数： </a:t>
            </a:r>
            <a:r>
              <a:rPr b="1" i="1">
                <a:latin typeface="+mj-lt"/>
                <a:ea typeface="+mj-ea"/>
                <a:cs typeface="+mj-cs"/>
                <a:sym typeface="Helvetica Neue"/>
              </a:rPr>
              <a:t>η’s, ζ’s, θ</a:t>
            </a:r>
            <a:r>
              <a:rPr b="1" baseline="-5998" i="1">
                <a:latin typeface="+mj-lt"/>
                <a:ea typeface="+mj-ea"/>
                <a:cs typeface="+mj-cs"/>
                <a:sym typeface="Helvetica Neue"/>
              </a:rPr>
              <a:t>h</a:t>
            </a:r>
            <a:r>
              <a:rPr b="1" i="1">
                <a:latin typeface="+mj-lt"/>
                <a:ea typeface="+mj-ea"/>
                <a:cs typeface="+mj-cs"/>
                <a:sym typeface="Helvetica Neue"/>
              </a:rPr>
              <a:t> </a:t>
            </a:r>
            <a:r>
              <a:t>は有効場理論の係数</a:t>
            </a:r>
            <a:r>
              <a:rPr b="1" i="1">
                <a:latin typeface="+mj-lt"/>
                <a:ea typeface="+mj-ea"/>
                <a:cs typeface="+mj-cs"/>
                <a:sym typeface="Helvetica Neue"/>
              </a:rPr>
              <a:t> C</a:t>
            </a:r>
            <a:r>
              <a:rPr b="1" baseline="-5998" i="1">
                <a:latin typeface="+mj-lt"/>
                <a:ea typeface="+mj-ea"/>
                <a:cs typeface="+mj-cs"/>
                <a:sym typeface="Helvetica Neue"/>
              </a:rPr>
              <a:t>i</a:t>
            </a:r>
            <a:r>
              <a:rPr b="1" i="1">
                <a:latin typeface="+mj-lt"/>
                <a:ea typeface="+mj-ea"/>
                <a:cs typeface="+mj-cs"/>
                <a:sym typeface="Helvetica Neue"/>
              </a:rPr>
              <a:t> </a:t>
            </a:r>
            <a:r>
              <a:t>で書ける. よってお互いに関係している. 例えば</a:t>
            </a:r>
          </a:p>
        </p:txBody>
      </p:sp>
      <p:pic>
        <p:nvPicPr>
          <p:cNvPr id="2359" name="イメージ" descr="イメージ"/>
          <p:cNvPicPr>
            <a:picLocks noChangeAspect="1"/>
          </p:cNvPicPr>
          <p:nvPr/>
        </p:nvPicPr>
        <p:blipFill>
          <a:blip r:embed="rId3">
            <a:extLst/>
          </a:blip>
          <a:stretch>
            <a:fillRect/>
          </a:stretch>
        </p:blipFill>
        <p:spPr>
          <a:xfrm>
            <a:off x="4425989" y="6362079"/>
            <a:ext cx="3121475" cy="1719702"/>
          </a:xfrm>
          <a:prstGeom prst="rect">
            <a:avLst/>
          </a:prstGeom>
          <a:ln w="12700">
            <a:miter lim="400000"/>
          </a:ln>
        </p:spPr>
      </p:pic>
      <p:sp>
        <p:nvSpPr>
          <p:cNvPr id="2360" name="Custodial SU(2) Symmetry"/>
          <p:cNvSpPr txBox="1"/>
          <p:nvPr/>
        </p:nvSpPr>
        <p:spPr>
          <a:xfrm>
            <a:off x="8595676" y="6904710"/>
            <a:ext cx="2947840" cy="9906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228600">
              <a:defRPr sz="2400"/>
            </a:pPr>
            <a:r>
              <a:t>カストディアル</a:t>
            </a:r>
            <a:br/>
            <a:r>
              <a:t>SU(2) 対称性：C</a:t>
            </a:r>
            <a:r>
              <a:rPr baseline="-5998"/>
              <a:t>T</a:t>
            </a:r>
            <a:r>
              <a:t> 小</a:t>
            </a:r>
          </a:p>
        </p:txBody>
      </p:sp>
      <p:sp>
        <p:nvSpPr>
          <p:cNvPr id="2361" name="四角形"/>
          <p:cNvSpPr/>
          <p:nvPr/>
        </p:nvSpPr>
        <p:spPr>
          <a:xfrm>
            <a:off x="6880215" y="7357227"/>
            <a:ext cx="634756" cy="590411"/>
          </a:xfrm>
          <a:prstGeom prst="rect">
            <a:avLst/>
          </a:prstGeom>
          <a:ln w="38100">
            <a:solidFill>
              <a:srgbClr val="FF2600"/>
            </a:solidFill>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p>
        </p:txBody>
      </p:sp>
      <p:sp>
        <p:nvSpPr>
          <p:cNvPr id="2362" name="which come to our rescue  in Γh determination at 250GeV where the WW-fusion cross section is small."/>
          <p:cNvSpPr txBox="1"/>
          <p:nvPr/>
        </p:nvSpPr>
        <p:spPr>
          <a:xfrm>
            <a:off x="1031279" y="8146694"/>
            <a:ext cx="11176003" cy="9739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indent="81151" algn="l" defTabSz="207390">
              <a:spcBef>
                <a:spcPts val="900"/>
              </a:spcBef>
              <a:defRPr sz="1900"/>
            </a:pPr>
            <a:r>
              <a:t>この関係のおかげで、</a:t>
            </a:r>
            <a:r>
              <a:rPr b="1" i="1">
                <a:latin typeface="+mj-lt"/>
                <a:ea typeface="+mj-ea"/>
                <a:cs typeface="+mj-cs"/>
                <a:sym typeface="Helvetica Neue"/>
              </a:rPr>
              <a:t>WW</a:t>
            </a:r>
            <a:r>
              <a:t>融合反応によるヒッグス生成断面積の小さい</a:t>
            </a:r>
            <a:r>
              <a:rPr b="1" i="1">
                <a:latin typeface="+mj-lt"/>
                <a:ea typeface="+mj-ea"/>
                <a:cs typeface="+mj-cs"/>
                <a:sym typeface="Helvetica Neue"/>
              </a:rPr>
              <a:t> 250 GeV </a:t>
            </a:r>
            <a:r>
              <a:t>でもヒッグスの全崩壊幅（</a:t>
            </a:r>
            <a:r>
              <a:rPr b="1" i="1">
                <a:latin typeface="+mj-lt"/>
                <a:ea typeface="+mj-ea"/>
                <a:cs typeface="+mj-cs"/>
                <a:sym typeface="Helvetica Neue"/>
              </a:rPr>
              <a:t>Γ</a:t>
            </a:r>
            <a:r>
              <a:rPr b="1" baseline="-5998" i="1">
                <a:latin typeface="+mj-lt"/>
                <a:ea typeface="+mj-ea"/>
                <a:cs typeface="+mj-cs"/>
                <a:sym typeface="Helvetica Neue"/>
              </a:rPr>
              <a:t>h</a:t>
            </a:r>
            <a:r>
              <a:t>）を決めることができ、モデル非依存なヒッグス結合の絶対値の測定が可能になる</a:t>
            </a:r>
            <a:r>
              <a:rPr b="1" i="1">
                <a:latin typeface="+mj-lt"/>
                <a:ea typeface="+mj-ea"/>
                <a:cs typeface="+mj-cs"/>
                <a:sym typeface="Helvetica Neue"/>
              </a:rPr>
              <a:t>.</a:t>
            </a:r>
          </a:p>
        </p:txBody>
      </p:sp>
      <p:sp>
        <p:nvSpPr>
          <p:cNvPr id="2363" name="arXiv: 1708.09079"/>
          <p:cNvSpPr txBox="1"/>
          <p:nvPr/>
        </p:nvSpPr>
        <p:spPr>
          <a:xfrm>
            <a:off x="9961539" y="9185596"/>
            <a:ext cx="2208785" cy="4117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000">
                <a:latin typeface="+mj-lt"/>
                <a:ea typeface="+mj-ea"/>
                <a:cs typeface="+mj-cs"/>
                <a:sym typeface="Helvetica Neue"/>
              </a:defRPr>
            </a:lvl1pPr>
          </a:lstStyle>
          <a:p>
            <a:pPr/>
            <a:r>
              <a:t>arXiv: 1708.09079</a:t>
            </a:r>
          </a:p>
        </p:txBody>
      </p:sp>
      <p:sp>
        <p:nvSpPr>
          <p:cNvPr id="2364" name="EFT Lagrangian Before EW Symmetry Breaking"/>
          <p:cNvSpPr txBox="1"/>
          <p:nvPr/>
        </p:nvSpPr>
        <p:spPr>
          <a:xfrm>
            <a:off x="1031280" y="338383"/>
            <a:ext cx="10942240" cy="9739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indent="130208" algn="l" defTabSz="332759">
              <a:spcBef>
                <a:spcPts val="1500"/>
              </a:spcBef>
              <a:defRPr sz="3200"/>
            </a:pPr>
            <a:r>
              <a:t>電弱対称性が</a:t>
            </a:r>
            <a:r>
              <a:rPr>
                <a:solidFill>
                  <a:schemeClr val="accent5"/>
                </a:solidFill>
              </a:rPr>
              <a:t>破れた後</a:t>
            </a:r>
            <a:r>
              <a:t>の有効場理論 (EFT) ラグランジアン</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66" name="不明.pdf" descr="不明.pdf"/>
          <p:cNvPicPr>
            <a:picLocks noChangeAspect="1"/>
          </p:cNvPicPr>
          <p:nvPr/>
        </p:nvPicPr>
        <p:blipFill>
          <a:blip r:embed="rId2">
            <a:extLst/>
          </a:blip>
          <a:stretch>
            <a:fillRect/>
          </a:stretch>
        </p:blipFill>
        <p:spPr>
          <a:xfrm>
            <a:off x="1096517" y="824284"/>
            <a:ext cx="10811766" cy="7856170"/>
          </a:xfrm>
          <a:prstGeom prst="rect">
            <a:avLst/>
          </a:prstGeom>
          <a:ln w="12700">
            <a:miter lim="400000"/>
          </a:ln>
        </p:spPr>
      </p:pic>
      <p:sp>
        <p:nvSpPr>
          <p:cNvPr id="2367" name="Power of Polarization"/>
          <p:cNvSpPr txBox="1"/>
          <p:nvPr/>
        </p:nvSpPr>
        <p:spPr>
          <a:xfrm>
            <a:off x="302340" y="94832"/>
            <a:ext cx="6583046" cy="85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i="1" sz="5000">
                <a:solidFill>
                  <a:srgbClr val="2E467F"/>
                </a:solidFill>
                <a:latin typeface="+mj-lt"/>
                <a:ea typeface="+mj-ea"/>
                <a:cs typeface="+mj-cs"/>
                <a:sym typeface="Helvetica Neue"/>
              </a:defRPr>
            </a:lvl1pPr>
          </a:lstStyle>
          <a:p>
            <a:pPr/>
            <a:r>
              <a:t>Power of Polarization</a:t>
            </a:r>
          </a:p>
        </p:txBody>
      </p:sp>
      <p:grpSp>
        <p:nvGrpSpPr>
          <p:cNvPr id="2370" name="Polarized 2 ab-1 is roughly equivalent to unpolarized 5 ab-1!"/>
          <p:cNvGrpSpPr/>
          <p:nvPr/>
        </p:nvGrpSpPr>
        <p:grpSpPr>
          <a:xfrm>
            <a:off x="1744343" y="8574173"/>
            <a:ext cx="9516114" cy="1059878"/>
            <a:chOff x="0" y="0"/>
            <a:chExt cx="9516112" cy="1059876"/>
          </a:xfrm>
        </p:grpSpPr>
        <p:sp>
          <p:nvSpPr>
            <p:cNvPr id="2369" name="Polarized 2 ab-1 is roughly equivalent to unpolarized 5 ab-1!"/>
            <p:cNvSpPr txBox="1"/>
            <p:nvPr/>
          </p:nvSpPr>
          <p:spPr>
            <a:xfrm>
              <a:off x="215900" y="139699"/>
              <a:ext cx="9084313" cy="501078"/>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585216">
                <a:spcBef>
                  <a:spcPts val="500"/>
                </a:spcBef>
                <a:defRPr b="1" i="1" sz="2400">
                  <a:solidFill>
                    <a:srgbClr val="FF2C79"/>
                  </a:solidFill>
                  <a:latin typeface="Arial"/>
                  <a:ea typeface="Arial"/>
                  <a:cs typeface="Arial"/>
                  <a:sym typeface="Arial"/>
                </a:defRPr>
              </a:pPr>
              <a:r>
                <a:t>Polarized 2 ab</a:t>
              </a:r>
              <a:r>
                <a:rPr baseline="31999"/>
                <a:t>-1</a:t>
              </a:r>
              <a:r>
                <a:t> is roughly equivalent to unpolarized 5 ab</a:t>
              </a:r>
              <a:r>
                <a:rPr baseline="31999"/>
                <a:t>-1</a:t>
              </a:r>
              <a:r>
                <a:t>!</a:t>
              </a:r>
            </a:p>
          </p:txBody>
        </p:sp>
        <p:pic>
          <p:nvPicPr>
            <p:cNvPr id="2368" name="Polarized 2 ab-1 is roughly equivalent to unpolarized 5 ab-1! Polarized 2 ab-1 is roughly equivalent to unpolarized 5 ab-1!" descr="Polarized 2 ab-1 is roughly equivalent to unpolarized 5 ab-1! Polarized 2 ab-1 is roughly equivalent to unpolarized 5 ab-1!"/>
            <p:cNvPicPr>
              <a:picLocks noChangeAspect="0"/>
            </p:cNvPicPr>
            <p:nvPr/>
          </p:nvPicPr>
          <p:blipFill>
            <a:blip r:embed="rId3">
              <a:extLst/>
            </a:blip>
            <a:stretch>
              <a:fillRect/>
            </a:stretch>
          </p:blipFill>
          <p:spPr>
            <a:xfrm>
              <a:off x="0" y="0"/>
              <a:ext cx="9516113" cy="1059877"/>
            </a:xfrm>
            <a:prstGeom prst="rect">
              <a:avLst/>
            </a:prstGeom>
            <a:effectLst/>
          </p:spPr>
        </p:pic>
      </p:gr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72" name="不明.pdf" descr="不明.pdf"/>
          <p:cNvPicPr>
            <a:picLocks noChangeAspect="1"/>
          </p:cNvPicPr>
          <p:nvPr/>
        </p:nvPicPr>
        <p:blipFill>
          <a:blip r:embed="rId2">
            <a:extLst/>
          </a:blip>
          <a:stretch>
            <a:fillRect/>
          </a:stretch>
        </p:blipFill>
        <p:spPr>
          <a:xfrm>
            <a:off x="6938681" y="5780285"/>
            <a:ext cx="5223439" cy="3795515"/>
          </a:xfrm>
          <a:prstGeom prst="rect">
            <a:avLst/>
          </a:prstGeom>
          <a:ln w="12700">
            <a:miter lim="400000"/>
          </a:ln>
        </p:spPr>
      </p:pic>
      <p:pic>
        <p:nvPicPr>
          <p:cNvPr id="2373" name="不明.pdf" descr="不明.pdf"/>
          <p:cNvPicPr>
            <a:picLocks noChangeAspect="1"/>
          </p:cNvPicPr>
          <p:nvPr/>
        </p:nvPicPr>
        <p:blipFill>
          <a:blip r:embed="rId3">
            <a:extLst/>
          </a:blip>
          <a:stretch>
            <a:fillRect/>
          </a:stretch>
        </p:blipFill>
        <p:spPr>
          <a:xfrm>
            <a:off x="6938681" y="1419424"/>
            <a:ext cx="5223439" cy="3795515"/>
          </a:xfrm>
          <a:prstGeom prst="rect">
            <a:avLst/>
          </a:prstGeom>
          <a:ln w="12700">
            <a:miter lim="400000"/>
          </a:ln>
        </p:spPr>
      </p:pic>
      <p:pic>
        <p:nvPicPr>
          <p:cNvPr id="2374" name="イメージ" descr="イメージ"/>
          <p:cNvPicPr>
            <a:picLocks noChangeAspect="1"/>
          </p:cNvPicPr>
          <p:nvPr/>
        </p:nvPicPr>
        <p:blipFill>
          <a:blip r:embed="rId4">
            <a:extLst/>
          </a:blip>
          <a:stretch>
            <a:fillRect/>
          </a:stretch>
        </p:blipFill>
        <p:spPr>
          <a:xfrm>
            <a:off x="973758" y="5596883"/>
            <a:ext cx="5246124" cy="3934595"/>
          </a:xfrm>
          <a:prstGeom prst="rect">
            <a:avLst/>
          </a:prstGeom>
          <a:ln w="12700">
            <a:miter lim="400000"/>
          </a:ln>
        </p:spPr>
      </p:pic>
      <p:sp>
        <p:nvSpPr>
          <p:cNvPr id="2375" name="New Manhattan Plots"/>
          <p:cNvSpPr txBox="1"/>
          <p:nvPr/>
        </p:nvSpPr>
        <p:spPr>
          <a:xfrm>
            <a:off x="2745396" y="-81833"/>
            <a:ext cx="7514007" cy="9696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5700">
                <a:solidFill>
                  <a:srgbClr val="2E467F"/>
                </a:solidFill>
                <a:latin typeface="+mj-lt"/>
                <a:ea typeface="+mj-ea"/>
                <a:cs typeface="+mj-cs"/>
                <a:sym typeface="Helvetica Neue"/>
              </a:defRPr>
            </a:lvl1pPr>
          </a:lstStyle>
          <a:p>
            <a:pPr/>
            <a:r>
              <a:t>New Manhattan Plots</a:t>
            </a:r>
          </a:p>
        </p:txBody>
      </p:sp>
      <p:grpSp>
        <p:nvGrpSpPr>
          <p:cNvPr id="2378" name="Unpol. 5ab-1 ~ Pol. 2ab-1"/>
          <p:cNvGrpSpPr/>
          <p:nvPr/>
        </p:nvGrpSpPr>
        <p:grpSpPr>
          <a:xfrm>
            <a:off x="9765951" y="846941"/>
            <a:ext cx="2978507" cy="590638"/>
            <a:chOff x="0" y="0"/>
            <a:chExt cx="2978505" cy="590637"/>
          </a:xfrm>
        </p:grpSpPr>
        <p:sp>
          <p:nvSpPr>
            <p:cNvPr id="2377" name="Unpol. 5ab-1 ~ Pol. 2ab-1"/>
            <p:cNvSpPr txBox="1"/>
            <p:nvPr/>
          </p:nvSpPr>
          <p:spPr>
            <a:xfrm>
              <a:off x="76200" y="50800"/>
              <a:ext cx="2826106" cy="38743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indent="228600">
                <a:defRPr b="1" sz="1700">
                  <a:solidFill>
                    <a:schemeClr val="accent5"/>
                  </a:solidFill>
                  <a:latin typeface="+mj-lt"/>
                  <a:ea typeface="+mj-ea"/>
                  <a:cs typeface="+mj-cs"/>
                  <a:sym typeface="Helvetica Neue"/>
                </a:defRPr>
              </a:pPr>
              <a:r>
                <a:t>Unpol. 5ab</a:t>
              </a:r>
              <a:r>
                <a:rPr baseline="31999"/>
                <a:t>-1</a:t>
              </a:r>
              <a:r>
                <a:t> ~ Pol. 2ab</a:t>
              </a:r>
              <a:r>
                <a:rPr baseline="31999"/>
                <a:t>-1</a:t>
              </a:r>
            </a:p>
          </p:txBody>
        </p:sp>
        <p:pic>
          <p:nvPicPr>
            <p:cNvPr id="2376" name="Unpol. 5ab-1 ~ Pol. 2ab-1 Unpol. 5ab-1 ~ Pol. 2ab-1" descr="Unpol. 5ab-1 ~ Pol. 2ab-1 Unpol. 5ab-1 ~ Pol. 2ab-1"/>
            <p:cNvPicPr>
              <a:picLocks noChangeAspect="0"/>
            </p:cNvPicPr>
            <p:nvPr/>
          </p:nvPicPr>
          <p:blipFill>
            <a:blip r:embed="rId5">
              <a:extLst/>
            </a:blip>
            <a:stretch>
              <a:fillRect/>
            </a:stretch>
          </p:blipFill>
          <p:spPr>
            <a:xfrm>
              <a:off x="0" y="0"/>
              <a:ext cx="2978506" cy="590638"/>
            </a:xfrm>
            <a:prstGeom prst="rect">
              <a:avLst/>
            </a:prstGeom>
            <a:effectLst/>
          </p:spPr>
        </p:pic>
      </p:grpSp>
      <p:grpSp>
        <p:nvGrpSpPr>
          <p:cNvPr id="2381" name="Significant improvement from HL-LHC"/>
          <p:cNvGrpSpPr/>
          <p:nvPr/>
        </p:nvGrpSpPr>
        <p:grpSpPr>
          <a:xfrm>
            <a:off x="8432837" y="5335382"/>
            <a:ext cx="4454399" cy="590638"/>
            <a:chOff x="0" y="0"/>
            <a:chExt cx="4454397" cy="590637"/>
          </a:xfrm>
        </p:grpSpPr>
        <p:sp>
          <p:nvSpPr>
            <p:cNvPr id="2380" name="Significant improvement from HL-LHC"/>
            <p:cNvSpPr txBox="1"/>
            <p:nvPr/>
          </p:nvSpPr>
          <p:spPr>
            <a:xfrm>
              <a:off x="76200" y="50800"/>
              <a:ext cx="4301998" cy="38743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indent="228600">
                <a:defRPr b="1" sz="1700">
                  <a:solidFill>
                    <a:schemeClr val="accent5"/>
                  </a:solidFill>
                  <a:latin typeface="+mj-lt"/>
                  <a:ea typeface="+mj-ea"/>
                  <a:cs typeface="+mj-cs"/>
                  <a:sym typeface="Helvetica Neue"/>
                </a:defRPr>
              </a:lvl1pPr>
            </a:lstStyle>
            <a:p>
              <a:pPr/>
              <a:r>
                <a:t>Significant improvement from HL-LHC</a:t>
              </a:r>
            </a:p>
          </p:txBody>
        </p:sp>
        <p:pic>
          <p:nvPicPr>
            <p:cNvPr id="2379" name="Significant improvement from HL-LHC Significant improvement from HL-LHC" descr="Significant improvement from HL-LHC Significant improvement from HL-LHC"/>
            <p:cNvPicPr>
              <a:picLocks noChangeAspect="0"/>
            </p:cNvPicPr>
            <p:nvPr/>
          </p:nvPicPr>
          <p:blipFill>
            <a:blip r:embed="rId6">
              <a:extLst/>
            </a:blip>
            <a:stretch>
              <a:fillRect/>
            </a:stretch>
          </p:blipFill>
          <p:spPr>
            <a:xfrm>
              <a:off x="0" y="0"/>
              <a:ext cx="4454398" cy="590638"/>
            </a:xfrm>
            <a:prstGeom prst="rect">
              <a:avLst/>
            </a:prstGeom>
            <a:effectLst/>
          </p:spPr>
        </p:pic>
      </p:grpSp>
      <p:grpSp>
        <p:nvGrpSpPr>
          <p:cNvPr id="2384" name="&lt;1% level precision for most couplings"/>
          <p:cNvGrpSpPr/>
          <p:nvPr/>
        </p:nvGrpSpPr>
        <p:grpSpPr>
          <a:xfrm>
            <a:off x="1339179" y="5094082"/>
            <a:ext cx="4515282" cy="590638"/>
            <a:chOff x="0" y="0"/>
            <a:chExt cx="4515281" cy="590637"/>
          </a:xfrm>
        </p:grpSpPr>
        <p:sp>
          <p:nvSpPr>
            <p:cNvPr id="2383" name="&lt;1% level precision for most couplings"/>
            <p:cNvSpPr txBox="1"/>
            <p:nvPr/>
          </p:nvSpPr>
          <p:spPr>
            <a:xfrm>
              <a:off x="76200" y="50800"/>
              <a:ext cx="4362882" cy="38743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indent="228600">
                <a:defRPr b="1" sz="1700">
                  <a:solidFill>
                    <a:schemeClr val="accent5"/>
                  </a:solidFill>
                  <a:latin typeface="+mj-lt"/>
                  <a:ea typeface="+mj-ea"/>
                  <a:cs typeface="+mj-cs"/>
                  <a:sym typeface="Helvetica Neue"/>
                </a:defRPr>
              </a:lvl1pPr>
            </a:lstStyle>
            <a:p>
              <a:pPr/>
              <a:r>
                <a:t>&lt;1% level precision for most couplings</a:t>
              </a:r>
            </a:p>
          </p:txBody>
        </p:sp>
        <p:pic>
          <p:nvPicPr>
            <p:cNvPr id="2382" name="&lt;1% level precision for most couplings &lt;1% level precision for most couplings" descr="&lt;1% level precision for most couplings &lt;1% level precision for most couplings"/>
            <p:cNvPicPr>
              <a:picLocks noChangeAspect="0"/>
            </p:cNvPicPr>
            <p:nvPr/>
          </p:nvPicPr>
          <p:blipFill>
            <a:blip r:embed="rId7">
              <a:extLst/>
            </a:blip>
            <a:stretch>
              <a:fillRect/>
            </a:stretch>
          </p:blipFill>
          <p:spPr>
            <a:xfrm>
              <a:off x="0" y="0"/>
              <a:ext cx="4515282" cy="590638"/>
            </a:xfrm>
            <a:prstGeom prst="rect">
              <a:avLst/>
            </a:prstGeom>
            <a:effectLst/>
          </p:spPr>
        </p:pic>
      </p:grpSp>
      <p:pic>
        <p:nvPicPr>
          <p:cNvPr id="2385" name="不明.pdf" descr="不明.pdf"/>
          <p:cNvPicPr>
            <a:picLocks noChangeAspect="1"/>
          </p:cNvPicPr>
          <p:nvPr/>
        </p:nvPicPr>
        <p:blipFill>
          <a:blip r:embed="rId8">
            <a:extLst/>
          </a:blip>
          <a:stretch>
            <a:fillRect/>
          </a:stretch>
        </p:blipFill>
        <p:spPr>
          <a:xfrm>
            <a:off x="985100" y="1419424"/>
            <a:ext cx="5223440" cy="3795515"/>
          </a:xfrm>
          <a:prstGeom prst="rect">
            <a:avLst/>
          </a:prstGeom>
          <a:ln w="12700">
            <a:miter lim="400000"/>
          </a:ln>
        </p:spPr>
      </p:pic>
      <p:grpSp>
        <p:nvGrpSpPr>
          <p:cNvPr id="2388" name="w/ (S2*) and w/o (S1*) foreseen improvements"/>
          <p:cNvGrpSpPr/>
          <p:nvPr/>
        </p:nvGrpSpPr>
        <p:grpSpPr>
          <a:xfrm>
            <a:off x="481915" y="846941"/>
            <a:ext cx="5290579" cy="590638"/>
            <a:chOff x="0" y="0"/>
            <a:chExt cx="5290578" cy="590637"/>
          </a:xfrm>
        </p:grpSpPr>
        <p:sp>
          <p:nvSpPr>
            <p:cNvPr id="2387" name="w/ (S2*) and w/o (S1*) foreseen improvements"/>
            <p:cNvSpPr txBox="1"/>
            <p:nvPr/>
          </p:nvSpPr>
          <p:spPr>
            <a:xfrm>
              <a:off x="76200" y="50800"/>
              <a:ext cx="5138179" cy="387438"/>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indent="228600">
                <a:defRPr b="1" sz="1700">
                  <a:solidFill>
                    <a:schemeClr val="accent5"/>
                  </a:solidFill>
                  <a:latin typeface="+mj-lt"/>
                  <a:ea typeface="+mj-ea"/>
                  <a:cs typeface="+mj-cs"/>
                  <a:sym typeface="Helvetica Neue"/>
                </a:defRPr>
              </a:lvl1pPr>
            </a:lstStyle>
            <a:p>
              <a:pPr/>
              <a:r>
                <a:t>w/ (S2*) and w/o (S1*) foreseen improvements </a:t>
              </a:r>
            </a:p>
          </p:txBody>
        </p:sp>
        <p:pic>
          <p:nvPicPr>
            <p:cNvPr id="2386" name="w/ (S2*) and w/o (S1*) foreseen improvements w/ (S2*) and w/o (S1*) foreseen improvements " descr="w/ (S2*) and w/o (S1*) foreseen improvements w/ (S2*) and w/o (S1*) foreseen improvements "/>
            <p:cNvPicPr>
              <a:picLocks noChangeAspect="0"/>
            </p:cNvPicPr>
            <p:nvPr/>
          </p:nvPicPr>
          <p:blipFill>
            <a:blip r:embed="rId9">
              <a:extLst/>
            </a:blip>
            <a:stretch>
              <a:fillRect/>
            </a:stretch>
          </p:blipFill>
          <p:spPr>
            <a:xfrm>
              <a:off x="0" y="0"/>
              <a:ext cx="5290579" cy="590638"/>
            </a:xfrm>
            <a:prstGeom prst="rect">
              <a:avLst/>
            </a:prstGeom>
            <a:effectLst/>
          </p:spPr>
        </p:pic>
      </p:gr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90" name="EW Baryogenesis?"/>
          <p:cNvSpPr txBox="1"/>
          <p:nvPr>
            <p:ph type="title"/>
          </p:nvPr>
        </p:nvSpPr>
        <p:spPr>
          <a:xfrm>
            <a:off x="1270000" y="673023"/>
            <a:ext cx="10464801" cy="1980390"/>
          </a:xfrm>
          <a:prstGeom prst="rect">
            <a:avLst/>
          </a:prstGeom>
        </p:spPr>
        <p:txBody>
          <a:bodyPr/>
          <a:lstStyle>
            <a:lvl1pPr defTabSz="830862"/>
          </a:lstStyle>
          <a:p>
            <a:pPr/>
            <a:r>
              <a:t>EW Baryogenesis?</a:t>
            </a:r>
          </a:p>
        </p:txBody>
      </p:sp>
      <p:sp>
        <p:nvSpPr>
          <p:cNvPr id="2391" name="スライド番号"/>
          <p:cNvSpPr txBox="1"/>
          <p:nvPr>
            <p:ph type="sldNum" sz="quarter" idx="2"/>
          </p:nvPr>
        </p:nvSpPr>
        <p:spPr>
          <a:xfrm>
            <a:off x="12471298" y="9258300"/>
            <a:ext cx="368504" cy="3683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
        <p:nvSpPr>
          <p:cNvPr id="2392" name="Strong 1st order EW phase transition…"/>
          <p:cNvSpPr txBox="1"/>
          <p:nvPr/>
        </p:nvSpPr>
        <p:spPr>
          <a:xfrm>
            <a:off x="1381950" y="3901656"/>
            <a:ext cx="10240900" cy="293839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algn="l" defTabSz="457200">
              <a:defRPr sz="3000">
                <a:latin typeface="+mj-lt"/>
                <a:ea typeface="+mj-ea"/>
                <a:cs typeface="+mj-cs"/>
                <a:sym typeface="Helvetica Neue"/>
              </a:defRPr>
            </a:pPr>
            <a:r>
              <a:t>     </a:t>
            </a:r>
            <a:r>
              <a:rPr b="1" i="1">
                <a:solidFill>
                  <a:srgbClr val="0433FF"/>
                </a:solidFill>
              </a:rPr>
              <a:t>Strong 1st order EW phase transition </a:t>
            </a:r>
          </a:p>
          <a:p>
            <a:pPr algn="l" defTabSz="457200">
              <a:defRPr sz="3000">
                <a:latin typeface="+mj-lt"/>
                <a:ea typeface="+mj-ea"/>
                <a:cs typeface="+mj-cs"/>
                <a:sym typeface="Helvetica Neue"/>
              </a:defRPr>
            </a:pPr>
            <a:r>
              <a:t>             </a:t>
            </a:r>
            <a:r>
              <a:rPr b="1" i="1"/>
              <a:t>to bring the universe out of equilibrium </a:t>
            </a:r>
            <a:br>
              <a:rPr b="1" i="1"/>
            </a:br>
            <a:r>
              <a:rPr b="1" i="1"/>
              <a:t>             </a:t>
            </a:r>
            <a:r>
              <a:rPr b="1" i="1">
                <a:solidFill>
                  <a:schemeClr val="accent5"/>
                </a:solidFill>
              </a:rPr>
              <a:t>→ Large deviation of Higgs cubic self-coupling</a:t>
            </a:r>
            <a:endParaRPr b="1" i="1"/>
          </a:p>
          <a:p>
            <a:pPr algn="l" defTabSz="457200">
              <a:defRPr b="1" i="1" sz="3000">
                <a:solidFill>
                  <a:srgbClr val="0433FF"/>
                </a:solidFill>
                <a:latin typeface="+mj-lt"/>
                <a:ea typeface="+mj-ea"/>
                <a:cs typeface="+mj-cs"/>
                <a:sym typeface="Helvetica Neue"/>
              </a:defRPr>
            </a:pPr>
            <a:r>
              <a:t>     </a:t>
            </a:r>
            <a:br/>
            <a:r>
              <a:t>     Enough C</a:t>
            </a:r>
            <a:r>
              <a:t>PV (δ</a:t>
            </a:r>
            <a:r>
              <a:rPr baseline="-5999"/>
              <a:t>KM</a:t>
            </a:r>
            <a:r>
              <a:t> too small)</a:t>
            </a:r>
          </a:p>
          <a:p>
            <a:pPr lvl="3" indent="685800" algn="l" defTabSz="457200">
              <a:defRPr b="1" i="1" sz="3000">
                <a:solidFill>
                  <a:srgbClr val="0433FF"/>
                </a:solidFill>
                <a:latin typeface="+mj-lt"/>
                <a:ea typeface="+mj-ea"/>
                <a:cs typeface="+mj-cs"/>
                <a:sym typeface="Helvetica Neue"/>
              </a:defRPr>
            </a:pPr>
            <a:r>
              <a:t>     </a:t>
            </a:r>
            <a:r>
              <a:rPr>
                <a:solidFill>
                  <a:schemeClr val="accent5"/>
                </a:solidFill>
              </a:rPr>
              <a:t>→ CPV source in Higgs sector</a:t>
            </a:r>
          </a:p>
        </p:txBody>
      </p:sp>
      <p:sp>
        <p:nvSpPr>
          <p:cNvPr id="2393" name="The answer is no in the Standard Model."/>
          <p:cNvSpPr txBox="1"/>
          <p:nvPr/>
        </p:nvSpPr>
        <p:spPr>
          <a:xfrm>
            <a:off x="2953260" y="2610494"/>
            <a:ext cx="7016370" cy="57658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sz="3000">
                <a:latin typeface="+mj-lt"/>
                <a:ea typeface="+mj-ea"/>
                <a:cs typeface="+mj-cs"/>
                <a:sym typeface="Helvetica Neue"/>
              </a:defRPr>
            </a:lvl1pPr>
          </a:lstStyle>
          <a:p>
            <a:pPr/>
            <a:r>
              <a:t>The answer is no in the Standard Model.</a:t>
            </a:r>
          </a:p>
        </p:txBody>
      </p:sp>
      <p:sp>
        <p:nvSpPr>
          <p:cNvPr id="2394" name="→ Extended Higgs sector"/>
          <p:cNvSpPr txBox="1"/>
          <p:nvPr/>
        </p:nvSpPr>
        <p:spPr>
          <a:xfrm>
            <a:off x="2350802" y="7551800"/>
            <a:ext cx="8303196" cy="82430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3" defTabSz="457200">
              <a:defRPr b="1" i="1" sz="4600">
                <a:solidFill>
                  <a:schemeClr val="accent5"/>
                </a:solidFill>
                <a:latin typeface="+mj-lt"/>
                <a:ea typeface="+mj-ea"/>
                <a:cs typeface="+mj-cs"/>
                <a:sym typeface="Helvetica Neue"/>
              </a:defRPr>
            </a:pPr>
            <a:r>
              <a:t>→ Extended Higgs sector</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96" name="角丸四角形"/>
          <p:cNvSpPr/>
          <p:nvPr/>
        </p:nvSpPr>
        <p:spPr>
          <a:xfrm>
            <a:off x="172912" y="7944346"/>
            <a:ext cx="7514729" cy="1615943"/>
          </a:xfrm>
          <a:prstGeom prst="roundRect">
            <a:avLst>
              <a:gd name="adj" fmla="val 20355"/>
            </a:avLst>
          </a:prstGeom>
          <a:solidFill>
            <a:srgbClr val="C6E6E9"/>
          </a:solidFill>
          <a:ln w="12700">
            <a:miter lim="400000"/>
          </a:ln>
        </p:spPr>
        <p:txBody>
          <a:bodyPr lIns="50800" tIns="50800" rIns="50800" bIns="50800" anchor="ctr"/>
          <a:lstStyle/>
          <a:p>
            <a:pPr defTabSz="830862">
              <a:defRPr sz="3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2397" name="角丸四角形"/>
          <p:cNvSpPr/>
          <p:nvPr/>
        </p:nvSpPr>
        <p:spPr>
          <a:xfrm>
            <a:off x="7198053" y="963983"/>
            <a:ext cx="5706275" cy="6827884"/>
          </a:xfrm>
          <a:prstGeom prst="roundRect">
            <a:avLst>
              <a:gd name="adj" fmla="val 5764"/>
            </a:avLst>
          </a:prstGeom>
          <a:solidFill>
            <a:srgbClr val="C6E6E9"/>
          </a:solidFill>
          <a:ln w="12700">
            <a:miter lim="400000"/>
          </a:ln>
        </p:spPr>
        <p:txBody>
          <a:bodyPr lIns="50800" tIns="50800" rIns="50800" bIns="50800" anchor="ctr"/>
          <a:lstStyle/>
          <a:p>
            <a:pPr defTabSz="830862">
              <a:defRPr sz="32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2398" name="Electroweak Baryogenesis?"/>
          <p:cNvSpPr txBox="1"/>
          <p:nvPr>
            <p:ph type="title"/>
          </p:nvPr>
        </p:nvSpPr>
        <p:spPr>
          <a:xfrm>
            <a:off x="-1" y="-5759"/>
            <a:ext cx="13004801" cy="800907"/>
          </a:xfrm>
          <a:prstGeom prst="rect">
            <a:avLst/>
          </a:prstGeom>
        </p:spPr>
        <p:txBody>
          <a:bodyPr/>
          <a:lstStyle>
            <a:lvl1pPr>
              <a:defRPr i="1" sz="4200">
                <a:solidFill>
                  <a:srgbClr val="021CA1"/>
                </a:solidFill>
                <a:latin typeface="+mj-lt"/>
                <a:ea typeface="+mj-ea"/>
                <a:cs typeface="+mj-cs"/>
                <a:sym typeface="Helvetica Neue"/>
              </a:defRPr>
            </a:lvl1pPr>
          </a:lstStyle>
          <a:p>
            <a:pPr/>
            <a:r>
              <a:t>Electroweak Baryogenesis?</a:t>
            </a:r>
          </a:p>
        </p:txBody>
      </p:sp>
      <p:sp>
        <p:nvSpPr>
          <p:cNvPr id="2399" name="スライド番号"/>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00" name="イメージ" descr="イメージ"/>
          <p:cNvPicPr>
            <a:picLocks noChangeAspect="1"/>
          </p:cNvPicPr>
          <p:nvPr/>
        </p:nvPicPr>
        <p:blipFill>
          <a:blip r:embed="rId2">
            <a:extLst/>
          </a:blip>
          <a:stretch>
            <a:fillRect/>
          </a:stretch>
        </p:blipFill>
        <p:spPr>
          <a:xfrm>
            <a:off x="322485" y="1336408"/>
            <a:ext cx="6695040" cy="6418178"/>
          </a:xfrm>
          <a:prstGeom prst="rect">
            <a:avLst/>
          </a:prstGeom>
          <a:ln w="12700">
            <a:miter lim="400000"/>
          </a:ln>
        </p:spPr>
      </p:pic>
      <p:sp>
        <p:nvSpPr>
          <p:cNvPr id="2401" name="線"/>
          <p:cNvSpPr/>
          <p:nvPr/>
        </p:nvSpPr>
        <p:spPr>
          <a:xfrm>
            <a:off x="2784307" y="3951117"/>
            <a:ext cx="958597" cy="1"/>
          </a:xfrm>
          <a:prstGeom prst="line">
            <a:avLst/>
          </a:prstGeom>
          <a:ln w="76200">
            <a:solidFill>
              <a:srgbClr val="FF2600"/>
            </a:solidFill>
            <a:miter lim="400000"/>
            <a:tailEnd type="triangle"/>
          </a:ln>
        </p:spPr>
        <p:txBody>
          <a:bodyPr lIns="0" tIns="0" rIns="0" bIns="0"/>
          <a:lstStyle/>
          <a:p>
            <a:pPr defTabSz="355600">
              <a:defRPr sz="3400">
                <a:solidFill>
                  <a:srgbClr val="FFFFFF"/>
                </a:solidFill>
                <a:effectLst>
                  <a:outerShdw sx="100000" sy="100000" kx="0" ky="0" algn="b" rotWithShape="0" blurRad="63500" dist="25400" dir="2700000">
                    <a:srgbClr val="000000">
                      <a:alpha val="70000"/>
                    </a:srgbClr>
                  </a:outerShdw>
                </a:effectLst>
                <a:latin typeface="Chalkboard"/>
                <a:ea typeface="Chalkboard"/>
                <a:cs typeface="Chalkboard"/>
                <a:sym typeface="Chalkboard"/>
              </a:defRPr>
            </a:pPr>
          </a:p>
        </p:txBody>
      </p:sp>
      <p:sp>
        <p:nvSpPr>
          <p:cNvPr id="2402" name="Region where EW baryogenesis is expected"/>
          <p:cNvSpPr txBox="1"/>
          <p:nvPr/>
        </p:nvSpPr>
        <p:spPr>
          <a:xfrm>
            <a:off x="3375703" y="1870067"/>
            <a:ext cx="2982691" cy="107518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b="1" i="1" sz="2000">
                <a:solidFill>
                  <a:srgbClr val="0433FF"/>
                </a:solidFill>
                <a:latin typeface="+mj-lt"/>
                <a:ea typeface="+mj-ea"/>
                <a:cs typeface="+mj-cs"/>
                <a:sym typeface="Helvetica Neue"/>
              </a:defRPr>
            </a:lvl1pPr>
          </a:lstStyle>
          <a:p>
            <a:pPr/>
            <a:r>
              <a:t>Region where EW baryogenesis is expected</a:t>
            </a:r>
          </a:p>
        </p:txBody>
      </p:sp>
      <p:sp>
        <p:nvSpPr>
          <p:cNvPr id="2403" name="Minimum value of Higgs self-coupling"/>
          <p:cNvSpPr txBox="1"/>
          <p:nvPr/>
        </p:nvSpPr>
        <p:spPr>
          <a:xfrm>
            <a:off x="4022673" y="4822621"/>
            <a:ext cx="2501550" cy="73253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sz="2000">
                <a:solidFill>
                  <a:srgbClr val="FF2600"/>
                </a:solidFill>
                <a:latin typeface="+mj-lt"/>
                <a:ea typeface="+mj-ea"/>
                <a:cs typeface="+mj-cs"/>
                <a:sym typeface="Helvetica Neue"/>
              </a:defRPr>
            </a:lvl1pPr>
          </a:lstStyle>
          <a:p>
            <a:pPr/>
            <a:r>
              <a:t>Minimum value of Higgs self-coupling</a:t>
            </a:r>
          </a:p>
        </p:txBody>
      </p:sp>
      <p:sp>
        <p:nvSpPr>
          <p:cNvPr id="2404" name="Senaha, Kanemura"/>
          <p:cNvSpPr txBox="1"/>
          <p:nvPr/>
        </p:nvSpPr>
        <p:spPr>
          <a:xfrm>
            <a:off x="4586630" y="6340698"/>
            <a:ext cx="1870559" cy="35295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sz="1600">
                <a:latin typeface="+mj-lt"/>
                <a:ea typeface="+mj-ea"/>
                <a:cs typeface="+mj-cs"/>
                <a:sym typeface="Helvetica Neue"/>
              </a:defRPr>
            </a:lvl1pPr>
          </a:lstStyle>
          <a:p>
            <a:pPr/>
            <a:r>
              <a:t>Senaha, Kanemura</a:t>
            </a:r>
          </a:p>
        </p:txBody>
      </p:sp>
      <p:sp>
        <p:nvSpPr>
          <p:cNvPr id="2405" name="線"/>
          <p:cNvSpPr/>
          <p:nvPr/>
        </p:nvSpPr>
        <p:spPr>
          <a:xfrm flipV="1">
            <a:off x="2763519" y="1495974"/>
            <a:ext cx="1" cy="5350087"/>
          </a:xfrm>
          <a:prstGeom prst="line">
            <a:avLst/>
          </a:prstGeom>
          <a:ln w="12700">
            <a:solidFill>
              <a:srgbClr val="000000"/>
            </a:solidFill>
            <a:prstDash val="sysDot"/>
            <a:miter lim="400000"/>
          </a:ln>
        </p:spPr>
        <p:txBody>
          <a:bodyPr lIns="65023" tIns="65023" rIns="65023" bIns="65023"/>
          <a:lstStyle/>
          <a:p>
            <a:pPr algn="l" defTabSz="457200">
              <a:defRPr sz="1400"/>
            </a:pPr>
          </a:p>
        </p:txBody>
      </p:sp>
      <p:sp>
        <p:nvSpPr>
          <p:cNvPr id="2406" name="線"/>
          <p:cNvSpPr/>
          <p:nvPr/>
        </p:nvSpPr>
        <p:spPr>
          <a:xfrm>
            <a:off x="1544805" y="5781210"/>
            <a:ext cx="5518718" cy="1"/>
          </a:xfrm>
          <a:prstGeom prst="line">
            <a:avLst/>
          </a:prstGeom>
          <a:ln w="12700">
            <a:solidFill>
              <a:srgbClr val="000000"/>
            </a:solidFill>
            <a:prstDash val="sysDot"/>
            <a:miter lim="400000"/>
          </a:ln>
        </p:spPr>
        <p:txBody>
          <a:bodyPr lIns="65023" tIns="65023" rIns="65023" bIns="65023"/>
          <a:lstStyle/>
          <a:p>
            <a:pPr algn="l" defTabSz="457200">
              <a:defRPr sz="1400"/>
            </a:pPr>
          </a:p>
        </p:txBody>
      </p:sp>
      <p:grpSp>
        <p:nvGrpSpPr>
          <p:cNvPr id="2409" name="ILC can address the idea of baryogenesis occurring at the electroweak scale."/>
          <p:cNvGrpSpPr/>
          <p:nvPr/>
        </p:nvGrpSpPr>
        <p:grpSpPr>
          <a:xfrm>
            <a:off x="8067872" y="8150331"/>
            <a:ext cx="4635062" cy="1406043"/>
            <a:chOff x="0" y="0"/>
            <a:chExt cx="4635060" cy="1406041"/>
          </a:xfrm>
        </p:grpSpPr>
        <p:sp>
          <p:nvSpPr>
            <p:cNvPr id="2408" name="ILC can address the idea of baryogenesis occurring at the electroweak scale."/>
            <p:cNvSpPr txBox="1"/>
            <p:nvPr/>
          </p:nvSpPr>
          <p:spPr>
            <a:xfrm>
              <a:off x="88900" y="50800"/>
              <a:ext cx="4457261" cy="1177442"/>
            </a:xfrm>
            <a:prstGeom prst="rect">
              <a:avLst/>
            </a:prstGeom>
            <a:noFill/>
            <a:ln>
              <a:noFill/>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algn="l" defTabSz="457200">
                <a:defRPr sz="2200">
                  <a:solidFill>
                    <a:srgbClr val="FF2C79"/>
                  </a:solidFill>
                  <a:latin typeface="+mj-lt"/>
                  <a:ea typeface="+mj-ea"/>
                  <a:cs typeface="+mj-cs"/>
                  <a:sym typeface="Helvetica Neue"/>
                </a:defRPr>
              </a:pPr>
              <a:r>
                <a:t>ILC can address the idea of </a:t>
              </a:r>
              <a:r>
                <a:rPr b="1" i="1"/>
                <a:t>baryogenesis occurring at the electroweak scale</a:t>
              </a:r>
              <a:r>
                <a:t>.</a:t>
              </a:r>
            </a:p>
          </p:txBody>
        </p:sp>
        <p:pic>
          <p:nvPicPr>
            <p:cNvPr id="2407" name="ILC can address the idea of baryogenesis occurring at the electroweak scale. ILC can address the idea of baryogenesis occurring at the electroweak scale." descr="ILC can address the idea of baryogenesis occurring at the electroweak scale. ILC can address the idea of baryogenesis occurring at the electroweak scale."/>
            <p:cNvPicPr>
              <a:picLocks noChangeAspect="0"/>
            </p:cNvPicPr>
            <p:nvPr/>
          </p:nvPicPr>
          <p:blipFill>
            <a:blip r:embed="rId3">
              <a:extLst/>
            </a:blip>
            <a:stretch>
              <a:fillRect/>
            </a:stretch>
          </p:blipFill>
          <p:spPr>
            <a:xfrm>
              <a:off x="0" y="0"/>
              <a:ext cx="4635061" cy="1406042"/>
            </a:xfrm>
            <a:prstGeom prst="rect">
              <a:avLst/>
            </a:prstGeom>
            <a:effectLst/>
          </p:spPr>
        </p:pic>
      </p:grpSp>
      <p:sp>
        <p:nvSpPr>
          <p:cNvPr id="2410" name="1st order EWPT"/>
          <p:cNvSpPr txBox="1"/>
          <p:nvPr/>
        </p:nvSpPr>
        <p:spPr>
          <a:xfrm>
            <a:off x="2781139" y="3381270"/>
            <a:ext cx="2298274" cy="44018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457200">
              <a:defRPr b="1" i="1" sz="2000">
                <a:solidFill>
                  <a:srgbClr val="0433FF"/>
                </a:solidFill>
                <a:latin typeface="+mj-lt"/>
                <a:ea typeface="+mj-ea"/>
                <a:cs typeface="+mj-cs"/>
                <a:sym typeface="Helvetica Neue"/>
              </a:defRPr>
            </a:lvl1pPr>
          </a:lstStyle>
          <a:p>
            <a:pPr/>
            <a:r>
              <a:t>1st order EWPT</a:t>
            </a:r>
          </a:p>
        </p:txBody>
      </p:sp>
      <p:sp>
        <p:nvSpPr>
          <p:cNvPr id="2411" name="Constructive interference between signal and BG diagrams @500GeV…"/>
          <p:cNvSpPr txBox="1"/>
          <p:nvPr/>
        </p:nvSpPr>
        <p:spPr>
          <a:xfrm>
            <a:off x="507097" y="8290538"/>
            <a:ext cx="6846358" cy="11520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457200">
              <a:defRPr sz="2200">
                <a:latin typeface="+mj-lt"/>
                <a:ea typeface="+mj-ea"/>
                <a:cs typeface="+mj-cs"/>
                <a:sym typeface="Helvetica Neue"/>
              </a:defRPr>
            </a:pPr>
            <a:r>
              <a:t>Constructive interference between signal and BG diagrams @500GeV</a:t>
            </a:r>
          </a:p>
          <a:p>
            <a:pPr algn="l" defTabSz="457200">
              <a:defRPr sz="2200">
                <a:latin typeface="+mj-lt"/>
                <a:ea typeface="+mj-ea"/>
                <a:cs typeface="+mj-cs"/>
                <a:sym typeface="Helvetica Neue"/>
              </a:defRPr>
            </a:pPr>
            <a:r>
              <a:t>→ </a:t>
            </a:r>
            <a:r>
              <a:rPr b="1" i="1"/>
              <a:t>if +100% deviation, then Δλ/λ=14% expected!</a:t>
            </a:r>
          </a:p>
        </p:txBody>
      </p:sp>
      <p:sp>
        <p:nvSpPr>
          <p:cNvPr id="2412" name="Example: 2 Higgs Doublet Model (2HDM)"/>
          <p:cNvSpPr txBox="1"/>
          <p:nvPr/>
        </p:nvSpPr>
        <p:spPr>
          <a:xfrm>
            <a:off x="220953" y="832657"/>
            <a:ext cx="6085305" cy="46624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algn="l" defTabSz="457200">
              <a:defRPr sz="2200" u="sng">
                <a:latin typeface="+mj-lt"/>
                <a:ea typeface="+mj-ea"/>
                <a:cs typeface="+mj-cs"/>
                <a:sym typeface="Helvetica Neue"/>
              </a:defRPr>
            </a:pPr>
            <a:r>
              <a:rPr u="none"/>
              <a:t>Example: </a:t>
            </a:r>
            <a:r>
              <a:rPr b="1" i="1" u="none"/>
              <a:t>2 Higgs Doublet Model (2HDM)</a:t>
            </a:r>
          </a:p>
        </p:txBody>
      </p:sp>
      <p:pic>
        <p:nvPicPr>
          <p:cNvPr id="2413" name="イメージ" descr="イメージ"/>
          <p:cNvPicPr>
            <a:picLocks noChangeAspect="1"/>
          </p:cNvPicPr>
          <p:nvPr/>
        </p:nvPicPr>
        <p:blipFill>
          <a:blip r:embed="rId4">
            <a:extLst/>
          </a:blip>
          <a:stretch>
            <a:fillRect/>
          </a:stretch>
        </p:blipFill>
        <p:spPr>
          <a:xfrm>
            <a:off x="7340199" y="1855809"/>
            <a:ext cx="5421983" cy="2595710"/>
          </a:xfrm>
          <a:prstGeom prst="rect">
            <a:avLst/>
          </a:prstGeom>
          <a:ln w="12700">
            <a:miter lim="400000"/>
          </a:ln>
          <a:effectLst>
            <a:outerShdw sx="100000" sy="100000" kx="0" ky="0" algn="b" rotWithShape="0" blurRad="25400" dist="12700" dir="5400000">
              <a:srgbClr val="000000">
                <a:alpha val="50000"/>
              </a:srgbClr>
            </a:outerShdw>
          </a:effectLst>
        </p:spPr>
      </p:pic>
      <p:sp>
        <p:nvSpPr>
          <p:cNvPr id="2414" name="2ab-1 @ 250 GeV"/>
          <p:cNvSpPr txBox="1"/>
          <p:nvPr/>
        </p:nvSpPr>
        <p:spPr>
          <a:xfrm>
            <a:off x="10648854" y="4882687"/>
            <a:ext cx="2214791"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600">
                <a:solidFill>
                  <a:srgbClr val="1F1000"/>
                </a:solidFill>
              </a:defRPr>
            </a:pPr>
            <a:r>
              <a:t>2ab</a:t>
            </a:r>
            <a:r>
              <a:rPr baseline="31999"/>
              <a:t>-1</a:t>
            </a:r>
            <a:r>
              <a:t> @ 250 GeV </a:t>
            </a:r>
          </a:p>
        </p:txBody>
      </p:sp>
      <p:pic>
        <p:nvPicPr>
          <p:cNvPr id="2415" name="イメージ" descr="イメージ"/>
          <p:cNvPicPr>
            <a:picLocks noChangeAspect="1"/>
          </p:cNvPicPr>
          <p:nvPr/>
        </p:nvPicPr>
        <p:blipFill>
          <a:blip r:embed="rId5">
            <a:extLst/>
          </a:blip>
          <a:stretch>
            <a:fillRect/>
          </a:stretch>
        </p:blipFill>
        <p:spPr>
          <a:xfrm>
            <a:off x="10761328" y="5287459"/>
            <a:ext cx="1989845" cy="760823"/>
          </a:xfrm>
          <a:prstGeom prst="rect">
            <a:avLst/>
          </a:prstGeom>
          <a:ln w="12700">
            <a:miter lim="400000"/>
          </a:ln>
        </p:spPr>
      </p:pic>
      <p:sp>
        <p:nvSpPr>
          <p:cNvPr id="2416" name="四角形"/>
          <p:cNvSpPr/>
          <p:nvPr/>
        </p:nvSpPr>
        <p:spPr>
          <a:xfrm>
            <a:off x="10436268" y="4825555"/>
            <a:ext cx="2310516" cy="1338341"/>
          </a:xfrm>
          <a:prstGeom prst="rect">
            <a:avLst/>
          </a:prstGeom>
          <a:ln w="38100">
            <a:solidFill>
              <a:srgbClr val="FF2600"/>
            </a:solidFill>
            <a:miter lim="400000"/>
          </a:ln>
        </p:spPr>
        <p:txBody>
          <a:bodyPr lIns="50800" tIns="50800" rIns="50800" bIns="50800" anchor="ctr"/>
          <a:lstStyle/>
          <a:p>
            <a:pPr>
              <a:defRPr sz="2200">
                <a:solidFill>
                  <a:srgbClr val="FFFFFF"/>
                </a:solidFill>
                <a:latin typeface="ヒラギノ角ゴ ProN W3"/>
                <a:ea typeface="ヒラギノ角ゴ ProN W3"/>
                <a:cs typeface="ヒラギノ角ゴ ProN W3"/>
                <a:sym typeface="ヒラギノ角ゴ ProN W3"/>
              </a:defRPr>
            </a:pPr>
          </a:p>
        </p:txBody>
      </p:sp>
      <p:pic>
        <p:nvPicPr>
          <p:cNvPr id="2417" name="イメージ" descr="イメージ"/>
          <p:cNvPicPr>
            <a:picLocks noChangeAspect="1"/>
          </p:cNvPicPr>
          <p:nvPr/>
        </p:nvPicPr>
        <p:blipFill>
          <a:blip r:embed="rId6">
            <a:extLst/>
          </a:blip>
          <a:stretch>
            <a:fillRect/>
          </a:stretch>
        </p:blipFill>
        <p:spPr>
          <a:xfrm>
            <a:off x="7360659" y="4673815"/>
            <a:ext cx="2945063" cy="2945063"/>
          </a:xfrm>
          <a:prstGeom prst="rect">
            <a:avLst/>
          </a:prstGeom>
          <a:ln w="12700">
            <a:miter lim="400000"/>
          </a:ln>
          <a:effectLst>
            <a:outerShdw sx="100000" sy="100000" kx="0" ky="0" algn="b" rotWithShape="0" blurRad="25400" dist="12700" dir="5400000">
              <a:srgbClr val="000000">
                <a:alpha val="50000"/>
              </a:srgbClr>
            </a:outerShdw>
          </a:effectLst>
        </p:spPr>
      </p:pic>
      <p:sp>
        <p:nvSpPr>
          <p:cNvPr id="2418" name="Measuring CP in H → τ+τ- at ILC"/>
          <p:cNvSpPr txBox="1"/>
          <p:nvPr/>
        </p:nvSpPr>
        <p:spPr>
          <a:xfrm>
            <a:off x="7360659" y="1005286"/>
            <a:ext cx="3962795" cy="434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algn="l" defTabSz="457200">
              <a:defRPr b="1" sz="2000">
                <a:solidFill>
                  <a:srgbClr val="081C9B"/>
                </a:solidFill>
              </a:defRPr>
            </a:pPr>
            <a:r>
              <a:t>Measuring CP in H → τ</a:t>
            </a:r>
            <a:r>
              <a:rPr baseline="31999"/>
              <a:t>+</a:t>
            </a:r>
            <a:r>
              <a:t>τ</a:t>
            </a:r>
            <a:r>
              <a:rPr baseline="31999"/>
              <a:t>-</a:t>
            </a:r>
            <a:r>
              <a:t> at ILC</a:t>
            </a:r>
          </a:p>
        </p:txBody>
      </p:sp>
      <p:sp>
        <p:nvSpPr>
          <p:cNvPr id="2419" name="D. Jeans, LCWS16"/>
          <p:cNvSpPr txBox="1"/>
          <p:nvPr/>
        </p:nvSpPr>
        <p:spPr>
          <a:xfrm>
            <a:off x="10723945" y="6175375"/>
            <a:ext cx="1855522" cy="35295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sz="1600">
                <a:latin typeface="+mj-lt"/>
                <a:ea typeface="+mj-ea"/>
                <a:cs typeface="+mj-cs"/>
                <a:sym typeface="Helvetica Neue"/>
              </a:defRPr>
            </a:lvl1pPr>
          </a:lstStyle>
          <a:p>
            <a:pPr/>
            <a:r>
              <a:t>D. Jeans, LCWS16</a:t>
            </a:r>
          </a:p>
        </p:txBody>
      </p:sp>
      <p:pic>
        <p:nvPicPr>
          <p:cNvPr id="2420" name="イメージ" descr="イメージ"/>
          <p:cNvPicPr>
            <a:picLocks noChangeAspect="1"/>
          </p:cNvPicPr>
          <p:nvPr/>
        </p:nvPicPr>
        <p:blipFill>
          <a:blip r:embed="rId7">
            <a:extLst/>
          </a:blip>
          <a:stretch>
            <a:fillRect/>
          </a:stretch>
        </p:blipFill>
        <p:spPr>
          <a:xfrm>
            <a:off x="8132784" y="1489676"/>
            <a:ext cx="4730561" cy="306096"/>
          </a:xfrm>
          <a:prstGeom prst="rect">
            <a:avLst/>
          </a:prstGeom>
          <a:ln w="12700">
            <a:miter lim="400000"/>
          </a:ln>
        </p:spPr>
      </p:pic>
      <p:sp>
        <p:nvSpPr>
          <p:cNvPr id="2421" name="Self-coupling Measurement at ILC"/>
          <p:cNvSpPr txBox="1"/>
          <p:nvPr/>
        </p:nvSpPr>
        <p:spPr>
          <a:xfrm>
            <a:off x="383328" y="7947935"/>
            <a:ext cx="4235523" cy="434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b="1" sz="2000">
                <a:solidFill>
                  <a:srgbClr val="081C9B"/>
                </a:solidFill>
              </a:defRPr>
            </a:lvl1pPr>
          </a:lstStyle>
          <a:p>
            <a:pPr/>
            <a:r>
              <a:t>Self-coupling Measurement at ILC</a:t>
            </a:r>
          </a:p>
        </p:txBody>
      </p:sp>
    </p:spTree>
  </p:cSld>
  <p:clrMapOvr>
    <a:masterClrMapping/>
  </p:clrMapOvr>
  <p:transition xmlns:p14="http://schemas.microsoft.com/office/powerpoint/2010/main" spd="slow"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23" name="スライド番号"/>
          <p:cNvSpPr txBox="1"/>
          <p:nvPr>
            <p:ph type="sldNum" sz="quarter" idx="2"/>
          </p:nvPr>
        </p:nvSpPr>
        <p:spPr>
          <a:xfrm>
            <a:off x="12561320" y="9278946"/>
            <a:ext cx="261012" cy="304801"/>
          </a:xfrm>
          <a:prstGeom prst="rect">
            <a:avLst/>
          </a:prstGeom>
          <a:extLst>
            <a:ext uri="{C572A759-6A51-4108-AA02-DFA0A04FC94B}">
              <ma14:wrappingTextBoxFlag xmlns:ma14="http://schemas.microsoft.com/office/mac/drawingml/2011/main" val="1"/>
            </a:ext>
          </a:extLst>
        </p:spPr>
        <p:txBody>
          <a:bodyPr/>
          <a:lstStyle>
            <a:lvl1pPr defTabSz="747776">
              <a:defRPr sz="1600"/>
            </a:lvl1pPr>
          </a:lstStyle>
          <a:p>
            <a:pPr/>
            <a:fld id="{86CB4B4D-7CA3-9044-876B-883B54F8677D}" type="slidenum"/>
          </a:p>
        </p:txBody>
      </p:sp>
      <p:pic>
        <p:nvPicPr>
          <p:cNvPr id="2424" name="イメージ" descr="イメージ"/>
          <p:cNvPicPr>
            <a:picLocks noChangeAspect="1"/>
          </p:cNvPicPr>
          <p:nvPr/>
        </p:nvPicPr>
        <p:blipFill>
          <a:blip r:embed="rId2">
            <a:extLst/>
          </a:blip>
          <a:stretch>
            <a:fillRect/>
          </a:stretch>
        </p:blipFill>
        <p:spPr>
          <a:xfrm>
            <a:off x="2207105" y="1413314"/>
            <a:ext cx="8187549" cy="7430153"/>
          </a:xfrm>
          <a:prstGeom prst="rect">
            <a:avLst/>
          </a:prstGeom>
          <a:ln w="12700">
            <a:miter lim="400000"/>
          </a:ln>
        </p:spPr>
      </p:pic>
      <p:sp>
        <p:nvSpPr>
          <p:cNvPr id="2425" name="Hashino, Kakizaki, Kanemura, Matsui, Ko: arXiv 1609.00297"/>
          <p:cNvSpPr txBox="1"/>
          <p:nvPr/>
        </p:nvSpPr>
        <p:spPr>
          <a:xfrm>
            <a:off x="300980" y="9255822"/>
            <a:ext cx="5574489" cy="35295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sz="1600">
                <a:latin typeface="+mj-lt"/>
                <a:ea typeface="+mj-ea"/>
                <a:cs typeface="+mj-cs"/>
                <a:sym typeface="Helvetica Neue"/>
              </a:defRPr>
            </a:lvl1pPr>
          </a:lstStyle>
          <a:p>
            <a:pPr/>
            <a:r>
              <a:t>Hashino, Kakizaki, Kanemura, Matsui, Ko: arXiv 1609.00297</a:t>
            </a:r>
          </a:p>
        </p:txBody>
      </p:sp>
      <p:sp>
        <p:nvSpPr>
          <p:cNvPr id="2426" name="Example: Doublet-Singlet Mixing Model (HSM)"/>
          <p:cNvSpPr txBox="1"/>
          <p:nvPr/>
        </p:nvSpPr>
        <p:spPr>
          <a:xfrm>
            <a:off x="396263" y="1039841"/>
            <a:ext cx="6542527" cy="4662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algn="l" defTabSz="457200">
              <a:defRPr sz="2200" u="sng">
                <a:latin typeface="+mj-lt"/>
                <a:ea typeface="+mj-ea"/>
                <a:cs typeface="+mj-cs"/>
                <a:sym typeface="Helvetica Neue"/>
              </a:defRPr>
            </a:pPr>
            <a:r>
              <a:rPr u="none"/>
              <a:t>Example: </a:t>
            </a:r>
            <a:r>
              <a:rPr b="1" i="1" u="none"/>
              <a:t>Doublet-Singlet Mixing Model (HSM)</a:t>
            </a:r>
          </a:p>
        </p:txBody>
      </p:sp>
      <p:sp>
        <p:nvSpPr>
          <p:cNvPr id="2427" name="Precision Higgs Couplings"/>
          <p:cNvSpPr txBox="1"/>
          <p:nvPr/>
        </p:nvSpPr>
        <p:spPr>
          <a:xfrm>
            <a:off x="675050" y="2503104"/>
            <a:ext cx="2078452" cy="609601"/>
          </a:xfrm>
          <a:prstGeom prst="rect">
            <a:avLst/>
          </a:prstGeom>
          <a:ln w="25400">
            <a:solidFill>
              <a:srgbClr val="FF2600"/>
            </a:solidFill>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1600">
                <a:solidFill>
                  <a:srgbClr val="FF2600"/>
                </a:solidFill>
              </a:defRPr>
            </a:lvl1pPr>
          </a:lstStyle>
          <a:p>
            <a:pPr/>
            <a:r>
              <a:t>Precision Higgs Couplings</a:t>
            </a:r>
          </a:p>
        </p:txBody>
      </p:sp>
      <p:sp>
        <p:nvSpPr>
          <p:cNvPr id="2428" name="Self-coupling"/>
          <p:cNvSpPr txBox="1"/>
          <p:nvPr/>
        </p:nvSpPr>
        <p:spPr>
          <a:xfrm>
            <a:off x="10197161" y="2208465"/>
            <a:ext cx="1617206" cy="368301"/>
          </a:xfrm>
          <a:prstGeom prst="rect">
            <a:avLst/>
          </a:prstGeom>
          <a:ln w="25400">
            <a:solidFill>
              <a:srgbClr val="FF2600"/>
            </a:solidFill>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1600">
                <a:solidFill>
                  <a:srgbClr val="FF2600"/>
                </a:solidFill>
              </a:defRPr>
            </a:lvl1pPr>
          </a:lstStyle>
          <a:p>
            <a:pPr/>
            <a:r>
              <a:t>Self-coupling</a:t>
            </a:r>
          </a:p>
        </p:txBody>
      </p:sp>
      <p:sp>
        <p:nvSpPr>
          <p:cNvPr id="2429" name="Fuyuno, Senaha: arXiv: 1406.0433"/>
          <p:cNvSpPr txBox="1"/>
          <p:nvPr/>
        </p:nvSpPr>
        <p:spPr>
          <a:xfrm>
            <a:off x="300980" y="8940265"/>
            <a:ext cx="3248458" cy="35295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457200">
              <a:defRPr sz="1600">
                <a:latin typeface="+mj-lt"/>
                <a:ea typeface="+mj-ea"/>
                <a:cs typeface="+mj-cs"/>
                <a:sym typeface="Helvetica Neue"/>
              </a:defRPr>
            </a:lvl1pPr>
          </a:lstStyle>
          <a:p>
            <a:pPr/>
            <a:r>
              <a:t>Fuyuno, Senaha: arXiv: 1406.0433</a:t>
            </a:r>
          </a:p>
        </p:txBody>
      </p:sp>
      <p:sp>
        <p:nvSpPr>
          <p:cNvPr id="2430" name="Strong 1st Order Phase Transition"/>
          <p:cNvSpPr txBox="1"/>
          <p:nvPr>
            <p:ph type="title" idx="4294967295"/>
          </p:nvPr>
        </p:nvSpPr>
        <p:spPr>
          <a:xfrm>
            <a:off x="-1" y="57990"/>
            <a:ext cx="13004801" cy="800907"/>
          </a:xfrm>
          <a:prstGeom prst="rect">
            <a:avLst/>
          </a:prstGeom>
        </p:spPr>
        <p:txBody>
          <a:bodyPr lIns="65023" tIns="65023" rIns="65023" bIns="65023"/>
          <a:lstStyle>
            <a:lvl1pPr defTabSz="457200">
              <a:defRPr b="1" i="1" sz="4200">
                <a:solidFill>
                  <a:srgbClr val="021CA1"/>
                </a:solidFill>
                <a:latin typeface="+mj-lt"/>
                <a:ea typeface="+mj-ea"/>
                <a:cs typeface="+mj-cs"/>
                <a:sym typeface="Helvetica Neue"/>
              </a:defRPr>
            </a:lvl1pPr>
          </a:lstStyle>
          <a:p>
            <a:pPr/>
            <a:r>
              <a:t>Strong 1st Order Phase Transition</a:t>
            </a:r>
          </a:p>
        </p:txBody>
      </p:sp>
      <p:sp>
        <p:nvSpPr>
          <p:cNvPr id="2431" name="GW"/>
          <p:cNvSpPr txBox="1"/>
          <p:nvPr/>
        </p:nvSpPr>
        <p:spPr>
          <a:xfrm>
            <a:off x="9766855" y="4692650"/>
            <a:ext cx="566406" cy="368301"/>
          </a:xfrm>
          <a:prstGeom prst="rect">
            <a:avLst/>
          </a:prstGeom>
          <a:ln w="25400">
            <a:solidFill>
              <a:srgbClr val="FF2600"/>
            </a:solidFill>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1" sz="1600">
                <a:solidFill>
                  <a:srgbClr val="FF2600"/>
                </a:solidFill>
              </a:defRPr>
            </a:lvl1pPr>
          </a:lstStyle>
          <a:p>
            <a:pPr/>
            <a:r>
              <a:t>GW</a:t>
            </a:r>
          </a:p>
        </p:txBody>
      </p:sp>
      <p:sp>
        <p:nvSpPr>
          <p:cNvPr id="2432" name="線"/>
          <p:cNvSpPr/>
          <p:nvPr/>
        </p:nvSpPr>
        <p:spPr>
          <a:xfrm>
            <a:off x="8271435" y="4894066"/>
            <a:ext cx="1492165" cy="1"/>
          </a:xfrm>
          <a:prstGeom prst="line">
            <a:avLst/>
          </a:prstGeom>
          <a:ln w="25400">
            <a:solidFill>
              <a:srgbClr val="FF2600"/>
            </a:solidFill>
            <a:miter lim="400000"/>
          </a:ln>
        </p:spPr>
        <p:txBody>
          <a:bodyPr lIns="65023" tIns="65023" rIns="65023" bIns="65023" anchor="ctr"/>
          <a:lstStyle/>
          <a:p>
            <a:pPr defTabSz="58521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433" name="線"/>
          <p:cNvSpPr/>
          <p:nvPr/>
        </p:nvSpPr>
        <p:spPr>
          <a:xfrm flipV="1">
            <a:off x="9183045" y="2468164"/>
            <a:ext cx="1028491" cy="577880"/>
          </a:xfrm>
          <a:prstGeom prst="line">
            <a:avLst/>
          </a:prstGeom>
          <a:ln w="25400">
            <a:solidFill>
              <a:srgbClr val="FF2600"/>
            </a:solidFill>
            <a:miter lim="400000"/>
          </a:ln>
        </p:spPr>
        <p:txBody>
          <a:bodyPr lIns="65023" tIns="65023" rIns="65023" bIns="65023" anchor="ctr"/>
          <a:lstStyle/>
          <a:p>
            <a:pPr defTabSz="58521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434" name="線"/>
          <p:cNvSpPr/>
          <p:nvPr/>
        </p:nvSpPr>
        <p:spPr>
          <a:xfrm>
            <a:off x="2540066" y="3122760"/>
            <a:ext cx="777918" cy="777918"/>
          </a:xfrm>
          <a:prstGeom prst="line">
            <a:avLst/>
          </a:prstGeom>
          <a:ln w="25400">
            <a:solidFill>
              <a:srgbClr val="FF2600"/>
            </a:solidFill>
            <a:miter lim="400000"/>
          </a:ln>
        </p:spPr>
        <p:txBody>
          <a:bodyPr lIns="65023" tIns="65023" rIns="65023" bIns="65023" anchor="ctr"/>
          <a:lstStyle/>
          <a:p>
            <a:pPr defTabSz="585216">
              <a:defRPr sz="3800">
                <a:solidFill>
                  <a:srgbClr val="FFFDEF"/>
                </a:solidFill>
                <a:effectLst>
                  <a:outerShdw sx="100000" sy="100000" kx="0" ky="0" algn="b" rotWithShape="0" blurRad="25400" dist="12700" dir="16200000">
                    <a:srgbClr val="000000">
                      <a:alpha val="40000"/>
                    </a:srgbClr>
                  </a:outerShdw>
                </a:effectLst>
                <a:latin typeface="Palatino"/>
                <a:ea typeface="Palatino"/>
                <a:cs typeface="Palatino"/>
                <a:sym typeface="Palatino"/>
              </a:defRPr>
            </a:pPr>
          </a:p>
        </p:txBody>
      </p:sp>
      <p:sp>
        <p:nvSpPr>
          <p:cNvPr id="2435" name="κV=κf=κ"/>
          <p:cNvSpPr txBox="1"/>
          <p:nvPr/>
        </p:nvSpPr>
        <p:spPr>
          <a:xfrm>
            <a:off x="1165575" y="3749775"/>
            <a:ext cx="1477427" cy="5872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algn="l" defTabSz="585216">
              <a:defRPr b="1" i="1" sz="3000">
                <a:solidFill>
                  <a:srgbClr val="FF2600"/>
                </a:solidFill>
              </a:defRPr>
            </a:pPr>
            <a:r>
              <a:t>κ</a:t>
            </a:r>
            <a:r>
              <a:rPr baseline="-5999"/>
              <a:t>V</a:t>
            </a:r>
            <a:r>
              <a:t>=κ</a:t>
            </a:r>
            <a:r>
              <a:rPr baseline="-5999"/>
              <a:t>f</a:t>
            </a:r>
            <a:r>
              <a:t>=κ</a:t>
            </a:r>
          </a:p>
        </p:txBody>
      </p:sp>
      <p:sp>
        <p:nvSpPr>
          <p:cNvPr id="2436" name="Uniform Shift"/>
          <p:cNvSpPr txBox="1"/>
          <p:nvPr/>
        </p:nvSpPr>
        <p:spPr>
          <a:xfrm>
            <a:off x="799018" y="3563280"/>
            <a:ext cx="1429517" cy="3713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algn="l" defTabSz="585216">
              <a:defRPr b="1" i="1" sz="1600">
                <a:solidFill>
                  <a:srgbClr val="FF2600"/>
                </a:solidFill>
              </a:defRPr>
            </a:lvl1pPr>
          </a:lstStyle>
          <a:p>
            <a:pPr/>
            <a:r>
              <a:t>Uniform Shift</a:t>
            </a:r>
          </a:p>
        </p:txBody>
      </p:sp>
    </p:spTree>
  </p:cSld>
  <p:clrMapOvr>
    <a:masterClrMapping/>
  </p:clrMapOvr>
  <p:transition xmlns:p14="http://schemas.microsoft.com/office/powerpoint/2010/main" spd="slow"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38" name="スライド番号"/>
          <p:cNvSpPr txBox="1"/>
          <p:nvPr>
            <p:ph type="sldNum" sz="quarter" idx="4294967295"/>
          </p:nvPr>
        </p:nvSpPr>
        <p:spPr>
          <a:xfrm>
            <a:off x="12412141" y="9398000"/>
            <a:ext cx="207418" cy="275133"/>
          </a:xfrm>
          <a:prstGeom prst="rect">
            <a:avLst/>
          </a:prstGeom>
          <a:extLst>
            <a:ext uri="{C572A759-6A51-4108-AA02-DFA0A04FC94B}">
              <ma14:wrappingTextBoxFlag xmlns:ma14="http://schemas.microsoft.com/office/mac/drawingml/2011/main" val="1"/>
            </a:ext>
          </a:extLst>
        </p:spPr>
        <p:txBody>
          <a:bodyPr/>
          <a:lstStyle>
            <a:lvl1pPr defTabSz="830861">
              <a:defRPr sz="1200">
                <a:latin typeface="+mj-lt"/>
                <a:ea typeface="+mj-ea"/>
                <a:cs typeface="+mj-cs"/>
                <a:sym typeface="Helvetica Neue"/>
              </a:defRPr>
            </a:lvl1pPr>
          </a:lstStyle>
          <a:p>
            <a:pPr/>
            <a:fld id="{86CB4B4D-7CA3-9044-876B-883B54F8677D}" type="slidenum"/>
          </a:p>
        </p:txBody>
      </p:sp>
      <p:pic>
        <p:nvPicPr>
          <p:cNvPr id="2439" name="イメージ" descr="イメージ"/>
          <p:cNvPicPr>
            <a:picLocks noChangeAspect="1"/>
          </p:cNvPicPr>
          <p:nvPr/>
        </p:nvPicPr>
        <p:blipFill>
          <a:blip r:embed="rId2">
            <a:extLst/>
          </a:blip>
          <a:stretch>
            <a:fillRect/>
          </a:stretch>
        </p:blipFill>
        <p:spPr>
          <a:xfrm>
            <a:off x="519670" y="5235087"/>
            <a:ext cx="7529549" cy="4249909"/>
          </a:xfrm>
          <a:prstGeom prst="rect">
            <a:avLst/>
          </a:prstGeom>
          <a:ln w="12700">
            <a:miter lim="400000"/>
          </a:ln>
        </p:spPr>
      </p:pic>
      <p:pic>
        <p:nvPicPr>
          <p:cNvPr id="2440" name="イメージ" descr="イメージ"/>
          <p:cNvPicPr>
            <a:picLocks noChangeAspect="1"/>
          </p:cNvPicPr>
          <p:nvPr/>
        </p:nvPicPr>
        <p:blipFill>
          <a:blip r:embed="rId3">
            <a:extLst/>
          </a:blip>
          <a:stretch>
            <a:fillRect/>
          </a:stretch>
        </p:blipFill>
        <p:spPr>
          <a:xfrm>
            <a:off x="319804" y="1053239"/>
            <a:ext cx="4329942" cy="4249907"/>
          </a:xfrm>
          <a:prstGeom prst="rect">
            <a:avLst/>
          </a:prstGeom>
          <a:ln w="12700">
            <a:miter lim="400000"/>
          </a:ln>
        </p:spPr>
      </p:pic>
      <p:sp>
        <p:nvSpPr>
          <p:cNvPr id="2441" name="arXiv:1205.6497, Degrassi et al."/>
          <p:cNvSpPr txBox="1"/>
          <p:nvPr/>
        </p:nvSpPr>
        <p:spPr>
          <a:xfrm>
            <a:off x="252508" y="8985680"/>
            <a:ext cx="3107836" cy="31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64443">
              <a:tabLst>
                <a:tab pos="431800" algn="l"/>
                <a:tab pos="863600" algn="l"/>
                <a:tab pos="1308100" algn="l"/>
                <a:tab pos="1739900" algn="l"/>
                <a:tab pos="2197100" algn="l"/>
                <a:tab pos="2628900" algn="l"/>
                <a:tab pos="3073400" algn="l"/>
                <a:tab pos="3505200" algn="l"/>
                <a:tab pos="3949700" algn="l"/>
                <a:tab pos="4381500" algn="l"/>
                <a:tab pos="4826000" algn="l"/>
                <a:tab pos="5257800" algn="l"/>
              </a:tabLst>
              <a:defRPr sz="1400"/>
            </a:lvl1pPr>
          </a:lstStyle>
          <a:p>
            <a:pPr/>
            <a:r>
              <a:t>arXiv:1205.6497, Degrassi et al.</a:t>
            </a:r>
          </a:p>
        </p:txBody>
      </p:sp>
      <p:sp>
        <p:nvSpPr>
          <p:cNvPr id="2442" name="標準理論の適用限界の見極め 標準理論の真空の安定性"/>
          <p:cNvSpPr txBox="1"/>
          <p:nvPr>
            <p:ph type="title"/>
          </p:nvPr>
        </p:nvSpPr>
        <p:spPr>
          <a:xfrm>
            <a:off x="754708" y="99660"/>
            <a:ext cx="11495384" cy="1030472"/>
          </a:xfrm>
          <a:prstGeom prst="rect">
            <a:avLst/>
          </a:prstGeom>
        </p:spPr>
        <p:txBody>
          <a:bodyPr anchor="t"/>
          <a:lstStyle/>
          <a:p>
            <a:pPr defTabSz="414781">
              <a:lnSpc>
                <a:spcPct val="120000"/>
              </a:lnSpc>
              <a:defRPr b="0" sz="2910">
                <a:solidFill>
                  <a:srgbClr val="2E467F"/>
                </a:solidFill>
                <a:latin typeface="Helvetica"/>
                <a:ea typeface="Helvetica"/>
                <a:cs typeface="Helvetica"/>
                <a:sym typeface="Helvetica"/>
              </a:defRPr>
            </a:pPr>
            <a:r>
              <a:t>標準理論の適用限界の見極め</a:t>
            </a:r>
            <a:br/>
            <a:r>
              <a:rPr sz="1562">
                <a:solidFill>
                  <a:srgbClr val="000000"/>
                </a:solidFill>
              </a:rPr>
              <a:t>標準理論の真空の安定性</a:t>
            </a:r>
          </a:p>
        </p:txBody>
      </p:sp>
      <p:sp>
        <p:nvSpPr>
          <p:cNvPr id="2443" name="ILC で真空の位置を正確に決定"/>
          <p:cNvSpPr txBox="1"/>
          <p:nvPr/>
        </p:nvSpPr>
        <p:spPr>
          <a:xfrm>
            <a:off x="8225108" y="8355945"/>
            <a:ext cx="4329942" cy="9817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defRPr sz="2400">
                <a:solidFill>
                  <a:srgbClr val="FF2C79"/>
                </a:solidFill>
              </a:defRPr>
            </a:pPr>
            <a:r>
              <a:rPr b="1">
                <a:latin typeface="+mj-lt"/>
                <a:ea typeface="+mj-ea"/>
                <a:cs typeface="+mj-cs"/>
                <a:sym typeface="Helvetica Neue"/>
              </a:rPr>
              <a:t>ILC </a:t>
            </a:r>
            <a:r>
              <a:t>で真空の位置を正確に決定 </a:t>
            </a:r>
          </a:p>
        </p:txBody>
      </p:sp>
      <p:sp>
        <p:nvSpPr>
          <p:cNvPr id="2444" name="トップ湯川：ヒッグス４点結合(λ)を負にドライブ！…"/>
          <p:cNvSpPr txBox="1"/>
          <p:nvPr/>
        </p:nvSpPr>
        <p:spPr>
          <a:xfrm>
            <a:off x="4622859" y="1139695"/>
            <a:ext cx="4083718" cy="318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649111">
              <a:spcBef>
                <a:spcPts val="800"/>
              </a:spcBef>
              <a:defRPr sz="1800"/>
            </a:pPr>
            <a:r>
              <a:t>ヒッグス・トップ結合（トップ湯川結合）の効果で、ヒッグス４点自己結合(λ)が高エネルギーで負になる可能性がある！</a:t>
            </a:r>
          </a:p>
          <a:p>
            <a:pPr algn="l" defTabSz="649111">
              <a:spcBef>
                <a:spcPts val="800"/>
              </a:spcBef>
              <a:defRPr sz="1800"/>
            </a:pPr>
            <a:r>
              <a:t>    →本当の真空は別にある？</a:t>
            </a:r>
          </a:p>
          <a:p>
            <a:pPr algn="l" defTabSz="649111">
              <a:spcBef>
                <a:spcPts val="800"/>
              </a:spcBef>
              <a:defRPr sz="1800"/>
            </a:pPr>
            <a:r>
              <a:t>現在のトップとヒッグスの質量測定値：</a:t>
            </a:r>
          </a:p>
          <a:p>
            <a:pPr algn="l" defTabSz="649111">
              <a:spcBef>
                <a:spcPts val="800"/>
              </a:spcBef>
              <a:defRPr sz="1800"/>
            </a:pPr>
            <a:r>
              <a:t>　</a:t>
            </a:r>
            <a:r>
              <a:rPr>
                <a:solidFill>
                  <a:schemeClr val="accent5"/>
                </a:solidFill>
              </a:rPr>
              <a:t>準安定の微妙な位置にある！</a:t>
            </a:r>
          </a:p>
        </p:txBody>
      </p:sp>
      <p:pic>
        <p:nvPicPr>
          <p:cNvPr id="2445" name="droppedImage.png" descr="droppedImage.png"/>
          <p:cNvPicPr>
            <a:picLocks noChangeAspect="1"/>
          </p:cNvPicPr>
          <p:nvPr/>
        </p:nvPicPr>
        <p:blipFill>
          <a:blip r:embed="rId4">
            <a:extLst/>
          </a:blip>
          <a:stretch>
            <a:fillRect/>
          </a:stretch>
        </p:blipFill>
        <p:spPr>
          <a:xfrm>
            <a:off x="7743866" y="5422612"/>
            <a:ext cx="4841822" cy="2236409"/>
          </a:xfrm>
          <a:prstGeom prst="rect">
            <a:avLst/>
          </a:prstGeom>
          <a:ln w="12700">
            <a:miter lim="400000"/>
          </a:ln>
        </p:spPr>
      </p:pic>
      <p:sp>
        <p:nvSpPr>
          <p:cNvPr id="2446" name="線"/>
          <p:cNvSpPr/>
          <p:nvPr/>
        </p:nvSpPr>
        <p:spPr>
          <a:xfrm flipH="1" flipV="1">
            <a:off x="4870539" y="6996431"/>
            <a:ext cx="3259217" cy="1237369"/>
          </a:xfrm>
          <a:prstGeom prst="line">
            <a:avLst/>
          </a:prstGeom>
          <a:ln w="3175">
            <a:solidFill>
              <a:srgbClr val="FF2600"/>
            </a:solidFill>
            <a:miter lim="400000"/>
            <a:tailEnd type="triangle"/>
          </a:ln>
        </p:spPr>
        <p:txBody>
          <a:bodyPr lIns="45718" tIns="45718" rIns="45718" bIns="45718"/>
          <a:lstStyle/>
          <a:p>
            <a:pPr/>
          </a:p>
        </p:txBody>
      </p:sp>
      <p:sp>
        <p:nvSpPr>
          <p:cNvPr id="2447" name="λ は ΛPl 以下で負になる? それとも λ(ΛPl) = 0 ?"/>
          <p:cNvSpPr txBox="1"/>
          <p:nvPr>
            <p:ph type="body" sz="quarter" idx="1"/>
          </p:nvPr>
        </p:nvSpPr>
        <p:spPr>
          <a:xfrm>
            <a:off x="4657510" y="2950580"/>
            <a:ext cx="3854291" cy="719687"/>
          </a:xfrm>
          <a:prstGeom prst="rect">
            <a:avLst/>
          </a:prstGeom>
        </p:spPr>
        <p:txBody>
          <a:bodyPr/>
          <a:lstStyle/>
          <a:p>
            <a:pPr marL="0" indent="0" defTabSz="499815">
              <a:lnSpc>
                <a:spcPct val="110000"/>
              </a:lnSpc>
              <a:spcBef>
                <a:spcPts val="0"/>
              </a:spcBef>
              <a:buSzTx/>
              <a:buNone/>
              <a:defRPr sz="1617">
                <a:solidFill>
                  <a:srgbClr val="0433FF"/>
                </a:solidFill>
                <a:latin typeface="Helvetica"/>
                <a:ea typeface="Helvetica"/>
                <a:cs typeface="Helvetica"/>
                <a:sym typeface="Helvetica"/>
              </a:defRPr>
            </a:pPr>
            <a:r>
              <a:t>λ は Λ</a:t>
            </a:r>
            <a:r>
              <a:rPr baseline="-5997"/>
              <a:t>Pl </a:t>
            </a:r>
            <a:r>
              <a:t>以下で負になる?</a:t>
            </a:r>
            <a:br/>
            <a:r>
              <a:t>それとも λ(Λ</a:t>
            </a:r>
            <a:r>
              <a:rPr baseline="-5997"/>
              <a:t>Pl</a:t>
            </a:r>
            <a:r>
              <a:t>) = 0 （新しい原理）?</a:t>
            </a:r>
          </a:p>
        </p:txBody>
      </p:sp>
      <p:sp>
        <p:nvSpPr>
          <p:cNvPr id="2448" name="ILC 3σ"/>
          <p:cNvSpPr txBox="1"/>
          <p:nvPr/>
        </p:nvSpPr>
        <p:spPr>
          <a:xfrm>
            <a:off x="6175542" y="7035506"/>
            <a:ext cx="1177856"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08000">
              <a:defRPr b="1" i="1" sz="2400">
                <a:solidFill>
                  <a:srgbClr val="FF2600"/>
                </a:solidFill>
                <a:latin typeface="+mj-lt"/>
                <a:ea typeface="+mj-ea"/>
                <a:cs typeface="+mj-cs"/>
                <a:sym typeface="Helvetica Neue"/>
              </a:defRPr>
            </a:lvl1pPr>
          </a:lstStyle>
          <a:p>
            <a:pPr/>
            <a:r>
              <a:t>ILC 3σ</a:t>
            </a:r>
          </a:p>
        </p:txBody>
      </p:sp>
      <p:sp>
        <p:nvSpPr>
          <p:cNvPr id="2449" name="この質問に答えるには mt の精密測定が必要！"/>
          <p:cNvSpPr txBox="1"/>
          <p:nvPr/>
        </p:nvSpPr>
        <p:spPr>
          <a:xfrm>
            <a:off x="4649244" y="3510731"/>
            <a:ext cx="3493524" cy="8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defRPr sz="2200">
                <a:solidFill>
                  <a:srgbClr val="FF2C79"/>
                </a:solidFill>
              </a:defRPr>
            </a:pPr>
            <a:r>
              <a:t>この質問に答えるには m</a:t>
            </a:r>
            <a:r>
              <a:rPr baseline="-5998"/>
              <a:t>t</a:t>
            </a:r>
            <a:r>
              <a:t> の精密測定が必要！</a:t>
            </a:r>
          </a:p>
        </p:txBody>
      </p:sp>
      <p:sp>
        <p:nvSpPr>
          <p:cNvPr id="2450" name="arXiv:hep-ph/1502.01030: Quark mass relation to 4-loop order"/>
          <p:cNvSpPr txBox="1"/>
          <p:nvPr/>
        </p:nvSpPr>
        <p:spPr>
          <a:xfrm>
            <a:off x="7486687" y="9104638"/>
            <a:ext cx="3683046"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arXiv:hep-ph/1502.01030: 4-ループ　クォーク質量関係式</a:t>
            </a:r>
          </a:p>
        </p:txBody>
      </p:sp>
      <p:sp>
        <p:nvSpPr>
          <p:cNvPr id="2451" name="arXiv:hep-ph/1506.06864: NNNLO QCD"/>
          <p:cNvSpPr txBox="1"/>
          <p:nvPr/>
        </p:nvSpPr>
        <p:spPr>
          <a:xfrm>
            <a:off x="7486687" y="9264650"/>
            <a:ext cx="2637973"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arXiv:hep-ph/1506.06864: NNNLO QCD </a:t>
            </a:r>
          </a:p>
        </p:txBody>
      </p:sp>
      <p:sp>
        <p:nvSpPr>
          <p:cNvPr id="2452" name="arXiv:hep-ph/1506.06542: possibility of MSbar mass to 20MeV"/>
          <p:cNvSpPr txBox="1"/>
          <p:nvPr/>
        </p:nvSpPr>
        <p:spPr>
          <a:xfrm>
            <a:off x="7486687" y="9467850"/>
            <a:ext cx="4841822"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arXiv:hep-ph/1506.06542: MSbar 質量を 20MeV で決定できる可能性の示唆 </a:t>
            </a:r>
          </a:p>
        </p:txBody>
      </p:sp>
      <p:pic>
        <p:nvPicPr>
          <p:cNvPr id="2453" name="イメージ" descr="イメージ"/>
          <p:cNvPicPr>
            <a:picLocks noChangeAspect="1"/>
          </p:cNvPicPr>
          <p:nvPr/>
        </p:nvPicPr>
        <p:blipFill>
          <a:blip r:embed="rId5">
            <a:extLst/>
          </a:blip>
          <a:stretch>
            <a:fillRect/>
          </a:stretch>
        </p:blipFill>
        <p:spPr>
          <a:xfrm>
            <a:off x="8439980" y="7765832"/>
            <a:ext cx="3575597" cy="461369"/>
          </a:xfrm>
          <a:prstGeom prst="rect">
            <a:avLst/>
          </a:prstGeom>
          <a:ln w="12700">
            <a:miter lim="400000"/>
          </a:ln>
        </p:spPr>
      </p:pic>
      <p:sp>
        <p:nvSpPr>
          <p:cNvPr id="2454" name="線"/>
          <p:cNvSpPr/>
          <p:nvPr/>
        </p:nvSpPr>
        <p:spPr>
          <a:xfrm flipV="1">
            <a:off x="8866272" y="913680"/>
            <a:ext cx="2" cy="3035866"/>
          </a:xfrm>
          <a:prstGeom prst="line">
            <a:avLst/>
          </a:prstGeom>
          <a:ln w="25400">
            <a:solidFill>
              <a:schemeClr val="accent1"/>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455" name="線"/>
          <p:cNvSpPr/>
          <p:nvPr/>
        </p:nvSpPr>
        <p:spPr>
          <a:xfrm flipH="1" flipV="1">
            <a:off x="8844553" y="2837752"/>
            <a:ext cx="3826498" cy="5"/>
          </a:xfrm>
          <a:prstGeom prst="line">
            <a:avLst/>
          </a:prstGeom>
          <a:ln w="25400">
            <a:solidFill>
              <a:schemeClr val="accent1"/>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456" name="線"/>
          <p:cNvSpPr/>
          <p:nvPr/>
        </p:nvSpPr>
        <p:spPr>
          <a:xfrm>
            <a:off x="8848590" y="1161957"/>
            <a:ext cx="3806610" cy="1960554"/>
          </a:xfrm>
          <a:custGeom>
            <a:avLst/>
            <a:gdLst/>
            <a:ahLst/>
            <a:cxnLst>
              <a:cxn ang="0">
                <a:pos x="wd2" y="hd2"/>
              </a:cxn>
              <a:cxn ang="5400000">
                <a:pos x="wd2" y="hd2"/>
              </a:cxn>
              <a:cxn ang="10800000">
                <a:pos x="wd2" y="hd2"/>
              </a:cxn>
              <a:cxn ang="16200000">
                <a:pos x="wd2" y="hd2"/>
              </a:cxn>
            </a:cxnLst>
            <a:rect l="0" t="0" r="r" b="b"/>
            <a:pathLst>
              <a:path w="21600" h="20457" fill="norm" stroke="1" extrusionOk="0">
                <a:moveTo>
                  <a:pt x="0" y="17369"/>
                </a:moveTo>
                <a:cubicBezTo>
                  <a:pt x="1427" y="17457"/>
                  <a:pt x="2822" y="16611"/>
                  <a:pt x="3946" y="14993"/>
                </a:cubicBezTo>
                <a:cubicBezTo>
                  <a:pt x="5672" y="12507"/>
                  <a:pt x="6508" y="8615"/>
                  <a:pt x="7657" y="5206"/>
                </a:cubicBezTo>
                <a:cubicBezTo>
                  <a:pt x="8531" y="2612"/>
                  <a:pt x="9715" y="54"/>
                  <a:pt x="11357" y="1"/>
                </a:cubicBezTo>
                <a:cubicBezTo>
                  <a:pt x="12553" y="-37"/>
                  <a:pt x="13563" y="1348"/>
                  <a:pt x="14201" y="3223"/>
                </a:cubicBezTo>
                <a:cubicBezTo>
                  <a:pt x="15768" y="7824"/>
                  <a:pt x="15126" y="13924"/>
                  <a:pt x="16359" y="18781"/>
                </a:cubicBezTo>
                <a:cubicBezTo>
                  <a:pt x="16462" y="19189"/>
                  <a:pt x="16585" y="19589"/>
                  <a:pt x="16771" y="19881"/>
                </a:cubicBezTo>
                <a:cubicBezTo>
                  <a:pt x="17848" y="21563"/>
                  <a:pt x="19320" y="19336"/>
                  <a:pt x="19914" y="16120"/>
                </a:cubicBezTo>
                <a:cubicBezTo>
                  <a:pt x="20255" y="14277"/>
                  <a:pt x="20544" y="12422"/>
                  <a:pt x="20830" y="10569"/>
                </a:cubicBezTo>
                <a:cubicBezTo>
                  <a:pt x="21089" y="8894"/>
                  <a:pt x="21346" y="7216"/>
                  <a:pt x="21600" y="5522"/>
                </a:cubicBezTo>
              </a:path>
            </a:pathLst>
          </a:custGeom>
          <a:ln w="25400">
            <a:solidFill>
              <a:schemeClr val="accent1"/>
            </a:solidFill>
            <a:bevel/>
          </a:ln>
          <a:effectLst>
            <a:outerShdw sx="100000" sy="100000" kx="0" ky="0" algn="b" rotWithShape="0" blurRad="38100" dist="25400" dir="5400000">
              <a:srgbClr val="000000">
                <a:alpha val="50000"/>
              </a:srgbClr>
            </a:outerShdw>
          </a:effectLst>
        </p:spPr>
        <p:txBody>
          <a:bodyPr lIns="50800" tIns="50800" rIns="50800" bIns="50800"/>
          <a:lstStyle/>
          <a:p>
            <a:pPr marR="331470" algn="just" defTabSz="457200">
              <a:lnSpc>
                <a:spcPct val="120000"/>
              </a:lnSpc>
              <a:defRPr sz="2400">
                <a:solidFill>
                  <a:srgbClr val="FF2600"/>
                </a:solidFill>
              </a:defRPr>
            </a:pPr>
          </a:p>
        </p:txBody>
      </p:sp>
      <p:sp>
        <p:nvSpPr>
          <p:cNvPr id="2457" name="我々の真空"/>
          <p:cNvSpPr txBox="1"/>
          <p:nvPr/>
        </p:nvSpPr>
        <p:spPr>
          <a:xfrm>
            <a:off x="9936591" y="4481762"/>
            <a:ext cx="1631547" cy="349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1900">
                <a:latin typeface="+mn-lt"/>
                <a:ea typeface="+mn-ea"/>
                <a:cs typeface="+mn-cs"/>
                <a:sym typeface="ヒラギノ角ゴ Pro W3"/>
              </a:defRPr>
            </a:lvl1pPr>
          </a:lstStyle>
          <a:p>
            <a:pPr/>
            <a:r>
              <a:t>我々の真空</a:t>
            </a:r>
          </a:p>
        </p:txBody>
      </p:sp>
      <p:sp>
        <p:nvSpPr>
          <p:cNvPr id="2458" name="本当の真空？"/>
          <p:cNvSpPr txBox="1"/>
          <p:nvPr/>
        </p:nvSpPr>
        <p:spPr>
          <a:xfrm>
            <a:off x="11254926" y="3712807"/>
            <a:ext cx="1562101" cy="349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atin typeface="+mn-lt"/>
                <a:ea typeface="+mn-ea"/>
                <a:cs typeface="+mn-cs"/>
                <a:sym typeface="ヒラギノ角ゴ Pro W3"/>
              </a:defRPr>
            </a:lvl1pPr>
          </a:lstStyle>
          <a:p>
            <a:pPr/>
            <a:r>
              <a:t>本当の真空？</a:t>
            </a:r>
          </a:p>
        </p:txBody>
      </p:sp>
      <p:sp>
        <p:nvSpPr>
          <p:cNvPr id="2459" name="線"/>
          <p:cNvSpPr/>
          <p:nvPr/>
        </p:nvSpPr>
        <p:spPr>
          <a:xfrm flipH="1" flipV="1">
            <a:off x="9638813" y="4186584"/>
            <a:ext cx="452388" cy="452388"/>
          </a:xfrm>
          <a:prstGeom prst="line">
            <a:avLst/>
          </a:prstGeom>
          <a:ln w="25400">
            <a:solidFill>
              <a:schemeClr val="accent1"/>
            </a:solidFill>
            <a:bevel/>
            <a:tailEnd type="triangle"/>
          </a:ln>
        </p:spPr>
        <p:txBody>
          <a:bodyPr lIns="45718" tIns="45718" rIns="45718" bIns="45718"/>
          <a:lstStyle/>
          <a:p>
            <a:pPr/>
          </a:p>
        </p:txBody>
      </p:sp>
      <p:sp>
        <p:nvSpPr>
          <p:cNvPr id="2460" name="線"/>
          <p:cNvSpPr/>
          <p:nvPr/>
        </p:nvSpPr>
        <p:spPr>
          <a:xfrm flipH="1" flipV="1">
            <a:off x="11935421" y="3193066"/>
            <a:ext cx="452388" cy="452388"/>
          </a:xfrm>
          <a:prstGeom prst="line">
            <a:avLst/>
          </a:prstGeom>
          <a:ln w="25400">
            <a:solidFill>
              <a:schemeClr val="accent1"/>
            </a:solidFill>
            <a:bevel/>
            <a:tailEnd type="triangle"/>
          </a:ln>
        </p:spPr>
        <p:txBody>
          <a:bodyPr lIns="45718" tIns="45718" rIns="45718" bIns="45718"/>
          <a:lstStyle/>
          <a:p>
            <a:pPr/>
          </a:p>
        </p:txBody>
      </p:sp>
      <p:sp>
        <p:nvSpPr>
          <p:cNvPr id="2461" name="φ"/>
          <p:cNvSpPr txBox="1"/>
          <p:nvPr/>
        </p:nvSpPr>
        <p:spPr>
          <a:xfrm>
            <a:off x="12564198" y="2788271"/>
            <a:ext cx="368910"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latin typeface="+mj-lt"/>
                <a:ea typeface="+mj-ea"/>
                <a:cs typeface="+mj-cs"/>
                <a:sym typeface="Helvetica Neue"/>
              </a:defRPr>
            </a:lvl1pPr>
          </a:lstStyle>
          <a:p>
            <a:pPr/>
            <a:r>
              <a:t>φ</a:t>
            </a:r>
          </a:p>
        </p:txBody>
      </p:sp>
      <p:sp>
        <p:nvSpPr>
          <p:cNvPr id="2462" name="V(φ)"/>
          <p:cNvSpPr txBox="1"/>
          <p:nvPr/>
        </p:nvSpPr>
        <p:spPr>
          <a:xfrm>
            <a:off x="8957066" y="830477"/>
            <a:ext cx="770383"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latin typeface="+mj-lt"/>
                <a:ea typeface="+mj-ea"/>
                <a:cs typeface="+mj-cs"/>
                <a:sym typeface="Helvetica Neue"/>
              </a:defRPr>
            </a:lvl1pPr>
          </a:lstStyle>
          <a:p>
            <a:pPr/>
            <a:r>
              <a:t>V(φ)</a:t>
            </a:r>
          </a:p>
        </p:txBody>
      </p:sp>
      <p:sp>
        <p:nvSpPr>
          <p:cNvPr id="2463" name="四角形"/>
          <p:cNvSpPr/>
          <p:nvPr/>
        </p:nvSpPr>
        <p:spPr>
          <a:xfrm>
            <a:off x="8843536" y="2680123"/>
            <a:ext cx="186405" cy="155759"/>
          </a:xfrm>
          <a:prstGeom prst="rect">
            <a:avLst/>
          </a:prstGeom>
          <a:ln w="25400">
            <a:solidFill>
              <a:srgbClr val="FF2600"/>
            </a:solidFill>
            <a:bevel/>
          </a:ln>
        </p:spPr>
        <p:txBody>
          <a:bodyPr lIns="50800" tIns="50800" rIns="50800" bIns="50800" anchor="ctr"/>
          <a:lstStyle/>
          <a:p>
            <a:pPr>
              <a:defRPr sz="4200">
                <a:latin typeface="+mn-lt"/>
                <a:ea typeface="+mn-ea"/>
                <a:cs typeface="+mn-cs"/>
                <a:sym typeface="ヒラギノ角ゴ Pro W3"/>
              </a:defRPr>
            </a:pPr>
          </a:p>
        </p:txBody>
      </p:sp>
      <p:grpSp>
        <p:nvGrpSpPr>
          <p:cNvPr id="2466" name="グループ"/>
          <p:cNvGrpSpPr/>
          <p:nvPr/>
        </p:nvGrpSpPr>
        <p:grpSpPr>
          <a:xfrm>
            <a:off x="9235636" y="3082612"/>
            <a:ext cx="840675" cy="1058929"/>
            <a:chOff x="0" y="0"/>
            <a:chExt cx="840673" cy="1058927"/>
          </a:xfrm>
        </p:grpSpPr>
        <p:sp>
          <p:nvSpPr>
            <p:cNvPr id="2464" name="四角形"/>
            <p:cNvSpPr/>
            <p:nvPr/>
          </p:nvSpPr>
          <p:spPr>
            <a:xfrm>
              <a:off x="-1" y="-1"/>
              <a:ext cx="840675" cy="1058929"/>
            </a:xfrm>
            <a:prstGeom prst="rect">
              <a:avLst/>
            </a:prstGeom>
            <a:noFill/>
            <a:ln w="25400" cap="flat">
              <a:solidFill>
                <a:srgbClr val="FF2600"/>
              </a:solidFill>
              <a:prstDash val="solid"/>
              <a:bevel/>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sp>
          <p:nvSpPr>
            <p:cNvPr id="2465" name="線"/>
            <p:cNvSpPr/>
            <p:nvPr/>
          </p:nvSpPr>
          <p:spPr>
            <a:xfrm>
              <a:off x="22120" y="105175"/>
              <a:ext cx="793621" cy="909531"/>
            </a:xfrm>
            <a:custGeom>
              <a:avLst/>
              <a:gdLst/>
              <a:ahLst/>
              <a:cxnLst>
                <a:cxn ang="0">
                  <a:pos x="wd2" y="hd2"/>
                </a:cxn>
                <a:cxn ang="5400000">
                  <a:pos x="wd2" y="hd2"/>
                </a:cxn>
                <a:cxn ang="10800000">
                  <a:pos x="wd2" y="hd2"/>
                </a:cxn>
                <a:cxn ang="16200000">
                  <a:pos x="wd2" y="hd2"/>
                </a:cxn>
              </a:cxnLst>
              <a:rect l="0" t="0" r="r" b="b"/>
              <a:pathLst>
                <a:path w="21600" h="21246" fill="norm" stroke="1" extrusionOk="0">
                  <a:moveTo>
                    <a:pt x="0" y="17730"/>
                  </a:moveTo>
                  <a:cubicBezTo>
                    <a:pt x="971" y="17567"/>
                    <a:pt x="1978" y="17679"/>
                    <a:pt x="2869" y="18051"/>
                  </a:cubicBezTo>
                  <a:cubicBezTo>
                    <a:pt x="4821" y="18866"/>
                    <a:pt x="5974" y="20811"/>
                    <a:pt x="8140" y="21181"/>
                  </a:cubicBezTo>
                  <a:cubicBezTo>
                    <a:pt x="10590" y="21600"/>
                    <a:pt x="12632" y="19916"/>
                    <a:pt x="14073" y="18066"/>
                  </a:cubicBezTo>
                  <a:cubicBezTo>
                    <a:pt x="16157" y="15390"/>
                    <a:pt x="17623" y="12420"/>
                    <a:pt x="18815" y="9389"/>
                  </a:cubicBezTo>
                  <a:cubicBezTo>
                    <a:pt x="20017" y="6333"/>
                    <a:pt x="20949" y="3195"/>
                    <a:pt x="21600" y="0"/>
                  </a:cubicBezTo>
                </a:path>
              </a:pathLst>
            </a:custGeom>
            <a:noFill/>
            <a:ln w="25400" cap="flat">
              <a:solidFill>
                <a:schemeClr val="accent1"/>
              </a:solidFill>
              <a:prstDash val="solid"/>
              <a:bevel/>
            </a:ln>
            <a:effectLst>
              <a:outerShdw sx="100000" sy="100000" kx="0" ky="0" algn="b" rotWithShape="0" blurRad="38100" dist="25400" dir="5400000">
                <a:srgbClr val="000000">
                  <a:alpha val="50000"/>
                </a:srgbClr>
              </a:outerShdw>
            </a:effectLst>
          </p:spPr>
          <p:txBody>
            <a:bodyPr wrap="square" lIns="50800" tIns="50800" rIns="50800" bIns="50800" numCol="1" anchor="t">
              <a:noAutofit/>
            </a:bodyPr>
            <a:lstStyle/>
            <a:p>
              <a:pPr marR="331470" algn="just" defTabSz="457200">
                <a:lnSpc>
                  <a:spcPct val="120000"/>
                </a:lnSpc>
                <a:defRPr sz="2400">
                  <a:solidFill>
                    <a:srgbClr val="FF2600"/>
                  </a:solidFill>
                </a:defRPr>
              </a:pPr>
            </a:p>
          </p:txBody>
        </p:sp>
      </p:grpSp>
      <p:sp>
        <p:nvSpPr>
          <p:cNvPr id="2467" name="線"/>
          <p:cNvSpPr/>
          <p:nvPr/>
        </p:nvSpPr>
        <p:spPr>
          <a:xfrm>
            <a:off x="9020971" y="2687673"/>
            <a:ext cx="1074378" cy="382438"/>
          </a:xfrm>
          <a:prstGeom prst="line">
            <a:avLst/>
          </a:prstGeom>
          <a:ln>
            <a:solidFill>
              <a:srgbClr val="FF2600"/>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468" name="線"/>
          <p:cNvSpPr/>
          <p:nvPr/>
        </p:nvSpPr>
        <p:spPr>
          <a:xfrm>
            <a:off x="8846149" y="2858774"/>
            <a:ext cx="359711" cy="1281535"/>
          </a:xfrm>
          <a:prstGeom prst="line">
            <a:avLst/>
          </a:prstGeom>
          <a:ln>
            <a:solidFill>
              <a:srgbClr val="FF2600"/>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469" name="線"/>
          <p:cNvSpPr/>
          <p:nvPr/>
        </p:nvSpPr>
        <p:spPr>
          <a:xfrm>
            <a:off x="8843150" y="1160174"/>
            <a:ext cx="3705672" cy="1667205"/>
          </a:xfrm>
          <a:custGeom>
            <a:avLst/>
            <a:gdLst/>
            <a:ahLst/>
            <a:cxnLst>
              <a:cxn ang="0">
                <a:pos x="wd2" y="hd2"/>
              </a:cxn>
              <a:cxn ang="5400000">
                <a:pos x="wd2" y="hd2"/>
              </a:cxn>
              <a:cxn ang="10800000">
                <a:pos x="wd2" y="hd2"/>
              </a:cxn>
              <a:cxn ang="16200000">
                <a:pos x="wd2" y="hd2"/>
              </a:cxn>
            </a:cxnLst>
            <a:rect l="0" t="0" r="r" b="b"/>
            <a:pathLst>
              <a:path w="21600" h="21292" fill="norm" stroke="1" extrusionOk="0">
                <a:moveTo>
                  <a:pt x="0" y="21281"/>
                </a:moveTo>
                <a:cubicBezTo>
                  <a:pt x="1467" y="21409"/>
                  <a:pt x="2903" y="20371"/>
                  <a:pt x="4053" y="18373"/>
                </a:cubicBezTo>
                <a:cubicBezTo>
                  <a:pt x="5817" y="15308"/>
                  <a:pt x="6649" y="10510"/>
                  <a:pt x="7865" y="6394"/>
                </a:cubicBezTo>
                <a:cubicBezTo>
                  <a:pt x="8779" y="3303"/>
                  <a:pt x="9998" y="332"/>
                  <a:pt x="11667" y="24"/>
                </a:cubicBezTo>
                <a:cubicBezTo>
                  <a:pt x="12834" y="-191"/>
                  <a:pt x="13934" y="1040"/>
                  <a:pt x="14697" y="2997"/>
                </a:cubicBezTo>
                <a:cubicBezTo>
                  <a:pt x="15538" y="5156"/>
                  <a:pt x="15882" y="7962"/>
                  <a:pt x="16323" y="10624"/>
                </a:cubicBezTo>
                <a:cubicBezTo>
                  <a:pt x="16606" y="12331"/>
                  <a:pt x="16995" y="14087"/>
                  <a:pt x="17776" y="14647"/>
                </a:cubicBezTo>
                <a:cubicBezTo>
                  <a:pt x="19326" y="15760"/>
                  <a:pt x="20488" y="11998"/>
                  <a:pt x="20985" y="7953"/>
                </a:cubicBezTo>
                <a:cubicBezTo>
                  <a:pt x="21197" y="6226"/>
                  <a:pt x="21402" y="4496"/>
                  <a:pt x="21600" y="2761"/>
                </a:cubicBezTo>
              </a:path>
            </a:pathLst>
          </a:custGeom>
          <a:ln w="25400">
            <a:solidFill>
              <a:schemeClr val="accent1"/>
            </a:solidFill>
            <a:bevel/>
          </a:ln>
          <a:effectLst>
            <a:outerShdw sx="100000" sy="100000" kx="0" ky="0" algn="b" rotWithShape="0" blurRad="38100" dist="25400" dir="5400000">
              <a:srgbClr val="000000">
                <a:alpha val="50000"/>
              </a:srgbClr>
            </a:outerShdw>
          </a:effectLst>
        </p:spPr>
        <p:txBody>
          <a:bodyPr lIns="50800" tIns="50800" rIns="50800" bIns="50800"/>
          <a:lstStyle/>
          <a:p>
            <a:pPr marR="331470" algn="just" defTabSz="457200">
              <a:lnSpc>
                <a:spcPct val="120000"/>
              </a:lnSpc>
              <a:defRPr sz="2400">
                <a:solidFill>
                  <a:srgbClr val="FF2600"/>
                </a:solidFill>
              </a:defRPr>
            </a:pPr>
          </a:p>
        </p:txBody>
      </p:sp>
      <p:sp>
        <p:nvSpPr>
          <p:cNvPr id="2470" name="安定"/>
          <p:cNvSpPr txBox="1"/>
          <p:nvPr/>
        </p:nvSpPr>
        <p:spPr>
          <a:xfrm>
            <a:off x="12217400" y="998203"/>
            <a:ext cx="596901" cy="349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atin typeface="+mn-lt"/>
                <a:ea typeface="+mn-ea"/>
                <a:cs typeface="+mn-cs"/>
                <a:sym typeface="ヒラギノ角ゴ Pro W3"/>
              </a:defRPr>
            </a:lvl1pPr>
          </a:lstStyle>
          <a:p>
            <a:pPr/>
            <a:r>
              <a:t>安定</a:t>
            </a:r>
          </a:p>
        </p:txBody>
      </p:sp>
      <p:sp>
        <p:nvSpPr>
          <p:cNvPr id="2471" name="線"/>
          <p:cNvSpPr/>
          <p:nvPr/>
        </p:nvSpPr>
        <p:spPr>
          <a:xfrm>
            <a:off x="11996383" y="2408852"/>
            <a:ext cx="3" cy="572530"/>
          </a:xfrm>
          <a:prstGeom prst="line">
            <a:avLst/>
          </a:prstGeom>
          <a:ln w="25400">
            <a:solidFill>
              <a:srgbClr val="FF2600"/>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472" name="mt↑"/>
          <p:cNvSpPr txBox="1"/>
          <p:nvPr/>
        </p:nvSpPr>
        <p:spPr>
          <a:xfrm>
            <a:off x="12204004" y="2287906"/>
            <a:ext cx="686204" cy="4610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2400">
                <a:solidFill>
                  <a:srgbClr val="FF2600"/>
                </a:solidFill>
                <a:latin typeface="+mj-lt"/>
                <a:ea typeface="+mj-ea"/>
                <a:cs typeface="+mj-cs"/>
                <a:sym typeface="Helvetica Neue"/>
              </a:defRPr>
            </a:pPr>
            <a:r>
              <a:t>m</a:t>
            </a:r>
            <a:r>
              <a:rPr baseline="-5998"/>
              <a:t>t</a:t>
            </a:r>
            <a:r>
              <a:t>↑</a:t>
            </a:r>
          </a:p>
        </p:txBody>
      </p:sp>
      <p:sp>
        <p:nvSpPr>
          <p:cNvPr id="2473" name="楕円"/>
          <p:cNvSpPr/>
          <p:nvPr/>
        </p:nvSpPr>
        <p:spPr>
          <a:xfrm>
            <a:off x="4781446" y="6894962"/>
            <a:ext cx="53171" cy="61961"/>
          </a:xfrm>
          <a:prstGeom prst="ellipse">
            <a:avLst/>
          </a:prstGeom>
          <a:blipFill>
            <a:blip r:embed="rId6"/>
          </a:blipFill>
          <a:ln w="12700">
            <a:miter lim="400000"/>
          </a:ln>
          <a:effectLst>
            <a:outerShdw sx="100000" sy="100000" kx="0" ky="0" algn="b" rotWithShape="0" blurRad="12700" dist="0" dir="5400000">
              <a:srgbClr val="000000">
                <a:alpha val="50000"/>
              </a:srgbClr>
            </a:outerShdw>
          </a:effectLst>
        </p:spPr>
        <p:txBody>
          <a:bodyPr lIns="50800" tIns="50800" rIns="50800" bIns="50800" anchor="ctr"/>
          <a:lstStyle/>
          <a:p>
            <a:pPr defTabSz="830861">
              <a:defRPr>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2474" name="LHCでは理論誤差~500MeVでリミット"/>
          <p:cNvSpPr txBox="1"/>
          <p:nvPr/>
        </p:nvSpPr>
        <p:spPr>
          <a:xfrm>
            <a:off x="4679891" y="4121672"/>
            <a:ext cx="4577867" cy="868565"/>
          </a:xfrm>
          <a:prstGeom prst="rect">
            <a:avLst/>
          </a:prstGeom>
          <a:ln w="38100">
            <a:solidFill>
              <a:srgbClr val="FF2600"/>
            </a:solidFill>
            <a:bevel/>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defRPr b="1" i="1" sz="2100">
                <a:latin typeface="+mj-lt"/>
                <a:ea typeface="+mj-ea"/>
                <a:cs typeface="+mj-cs"/>
                <a:sym typeface="Helvetica Neue"/>
              </a:defRPr>
            </a:pPr>
            <a:r>
              <a:t>LHC</a:t>
            </a:r>
            <a:r>
              <a:rPr b="0" i="0">
                <a:latin typeface="Helvetica"/>
                <a:ea typeface="Helvetica"/>
                <a:cs typeface="Helvetica"/>
                <a:sym typeface="Helvetica"/>
              </a:rPr>
              <a:t>では理論誤差</a:t>
            </a:r>
            <a:r>
              <a:t>~500 MeV</a:t>
            </a:r>
            <a:r>
              <a:rPr b="0" i="0">
                <a:latin typeface="Helvetica"/>
                <a:ea typeface="Helvetica"/>
                <a:cs typeface="Helvetica"/>
                <a:sym typeface="Helvetica"/>
              </a:rPr>
              <a:t>でリミット</a:t>
            </a:r>
          </a:p>
        </p:txBody>
      </p:sp>
      <p:sp>
        <p:nvSpPr>
          <p:cNvPr id="2475" name="ヒッグス質量(GeV)"/>
          <p:cNvSpPr txBox="1"/>
          <p:nvPr/>
        </p:nvSpPr>
        <p:spPr>
          <a:xfrm>
            <a:off x="1753974" y="4980442"/>
            <a:ext cx="2247083"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ヒッグス質量(GeV)</a:t>
            </a:r>
          </a:p>
        </p:txBody>
      </p:sp>
      <p:sp>
        <p:nvSpPr>
          <p:cNvPr id="2476" name="トップ質量(GeV)"/>
          <p:cNvSpPr txBox="1"/>
          <p:nvPr/>
        </p:nvSpPr>
        <p:spPr>
          <a:xfrm rot="16200000">
            <a:off x="-670829" y="2542717"/>
            <a:ext cx="224708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トップ質量(GeV)</a:t>
            </a:r>
          </a:p>
        </p:txBody>
      </p:sp>
      <p:sp>
        <p:nvSpPr>
          <p:cNvPr id="2477" name="トップ質量(GeV)"/>
          <p:cNvSpPr txBox="1"/>
          <p:nvPr/>
        </p:nvSpPr>
        <p:spPr>
          <a:xfrm rot="16200000">
            <a:off x="-783088" y="6992013"/>
            <a:ext cx="3210301"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トップ質量(GeV)</a:t>
            </a:r>
          </a:p>
        </p:txBody>
      </p:sp>
      <p:sp>
        <p:nvSpPr>
          <p:cNvPr id="2478" name="ヒッグス質量(GeV)"/>
          <p:cNvSpPr txBox="1"/>
          <p:nvPr/>
        </p:nvSpPr>
        <p:spPr>
          <a:xfrm>
            <a:off x="3434865" y="9085588"/>
            <a:ext cx="259141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ヒッグス質量(GeV)</a:t>
            </a:r>
          </a:p>
        </p:txBody>
      </p:sp>
      <p:sp>
        <p:nvSpPr>
          <p:cNvPr id="2479" name="生成断面積 (pb)"/>
          <p:cNvSpPr txBox="1"/>
          <p:nvPr/>
        </p:nvSpPr>
        <p:spPr>
          <a:xfrm rot="16200000">
            <a:off x="6749984" y="6315903"/>
            <a:ext cx="2241765" cy="254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latin typeface="ヒラギノ角ゴ ProN W6"/>
                <a:ea typeface="ヒラギノ角ゴ ProN W6"/>
                <a:cs typeface="ヒラギノ角ゴ ProN W6"/>
                <a:sym typeface="ヒラギノ角ゴ ProN W6"/>
              </a:defRPr>
            </a:lvl1pPr>
          </a:lstStyle>
          <a:p>
            <a:pPr/>
            <a:r>
              <a:t>生成断面積 (pb)</a:t>
            </a:r>
          </a:p>
        </p:txBody>
      </p:sp>
      <p:sp>
        <p:nvSpPr>
          <p:cNvPr id="2480" name="重心系エネルギー(GeV)"/>
          <p:cNvSpPr txBox="1"/>
          <p:nvPr/>
        </p:nvSpPr>
        <p:spPr>
          <a:xfrm>
            <a:off x="7934366" y="7405019"/>
            <a:ext cx="2421124" cy="254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latin typeface="ヒラギノ角ゴ ProN W6"/>
                <a:ea typeface="ヒラギノ角ゴ ProN W6"/>
                <a:cs typeface="ヒラギノ角ゴ ProN W6"/>
                <a:sym typeface="ヒラギノ角ゴ ProN W6"/>
              </a:defRPr>
            </a:lvl1pPr>
          </a:lstStyle>
          <a:p>
            <a:pPr/>
            <a:r>
              <a:t>重心系エネルギー(GeV)</a:t>
            </a:r>
          </a:p>
        </p:txBody>
      </p:sp>
      <p:sp>
        <p:nvSpPr>
          <p:cNvPr id="2481" name="四角形"/>
          <p:cNvSpPr/>
          <p:nvPr/>
        </p:nvSpPr>
        <p:spPr>
          <a:xfrm>
            <a:off x="8148949" y="7664004"/>
            <a:ext cx="4492600" cy="1428394"/>
          </a:xfrm>
          <a:prstGeom prst="rect">
            <a:avLst/>
          </a:prstGeom>
          <a:ln w="38100">
            <a:solidFill>
              <a:srgbClr val="FF2600"/>
            </a:solidFill>
            <a:miter lim="400000"/>
          </a:ln>
        </p:spPr>
        <p:txBody>
          <a:bodyPr lIns="50800" tIns="50800" rIns="50800" bIns="50800" anchor="ctr"/>
          <a:lstStyle/>
          <a:p>
            <a:pPr defTabSz="830861">
              <a:defRPr>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2482" name="トップ質量 (GeV)"/>
          <p:cNvSpPr txBox="1"/>
          <p:nvPr/>
        </p:nvSpPr>
        <p:spPr>
          <a:xfrm>
            <a:off x="10610691" y="7433594"/>
            <a:ext cx="2421124" cy="1968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
                <a:latin typeface="ヒラギノ角ゴ ProN W6"/>
                <a:ea typeface="ヒラギノ角ゴ ProN W6"/>
                <a:cs typeface="ヒラギノ角ゴ ProN W6"/>
                <a:sym typeface="ヒラギノ角ゴ ProN W6"/>
              </a:defRPr>
            </a:lvl1pPr>
          </a:lstStyle>
          <a:p>
            <a:pPr/>
            <a:r>
              <a:t>トップ質量 (GeV)</a:t>
            </a:r>
          </a:p>
        </p:txBody>
      </p:sp>
      <p:sp>
        <p:nvSpPr>
          <p:cNvPr id="2483" name="強い相互作用の結合定数：αs"/>
          <p:cNvSpPr txBox="1"/>
          <p:nvPr/>
        </p:nvSpPr>
        <p:spPr>
          <a:xfrm rot="16200000">
            <a:off x="9777754" y="6531803"/>
            <a:ext cx="1493486" cy="203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
                <a:latin typeface="ヒラギノ角ゴ ProN W6"/>
                <a:ea typeface="ヒラギノ角ゴ ProN W6"/>
                <a:cs typeface="ヒラギノ角ゴ ProN W6"/>
                <a:sym typeface="ヒラギノ角ゴ ProN W6"/>
              </a:defRPr>
            </a:pPr>
            <a:r>
              <a:t>強い相互作用の結合定数：α</a:t>
            </a:r>
            <a:r>
              <a:rPr baseline="-5998"/>
              <a:t>s</a:t>
            </a:r>
          </a:p>
        </p:txBody>
      </p:sp>
      <p:sp>
        <p:nvSpPr>
          <p:cNvPr id="2484" name="トップ対しきい値スキャン＠ILC"/>
          <p:cNvSpPr txBox="1"/>
          <p:nvPr/>
        </p:nvSpPr>
        <p:spPr>
          <a:xfrm>
            <a:off x="8089558" y="4673655"/>
            <a:ext cx="4738332" cy="1111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lnSpc>
                <a:spcPct val="120000"/>
              </a:lnSpc>
              <a:defRPr b="1" sz="1700">
                <a:solidFill>
                  <a:srgbClr val="0433FF"/>
                </a:solidFill>
              </a:defRPr>
            </a:pPr>
            <a:r>
              <a:rPr i="1"/>
              <a:t>ILC </a:t>
            </a:r>
            <a:r>
              <a:t>ではトップ対しきい値スキャンで</a:t>
            </a:r>
            <a:br/>
            <a:r>
              <a:t>理論的に明快に定義されたトップ質量測定が可能</a:t>
            </a:r>
          </a:p>
        </p:txBody>
      </p:sp>
      <p:pic>
        <p:nvPicPr>
          <p:cNvPr id="2485" name="イメージ" descr="イメージ"/>
          <p:cNvPicPr>
            <a:picLocks noChangeAspect="1"/>
          </p:cNvPicPr>
          <p:nvPr/>
        </p:nvPicPr>
        <p:blipFill>
          <a:blip r:embed="rId7">
            <a:extLst/>
          </a:blip>
          <a:stretch>
            <a:fillRect/>
          </a:stretch>
        </p:blipFill>
        <p:spPr>
          <a:xfrm>
            <a:off x="8421088" y="8225219"/>
            <a:ext cx="2933561" cy="381258"/>
          </a:xfrm>
          <a:prstGeom prst="rect">
            <a:avLst/>
          </a:prstGeom>
          <a:ln w="12700">
            <a:miter lim="400000"/>
          </a:ln>
        </p:spPr>
      </p:pic>
      <p:sp>
        <p:nvSpPr>
          <p:cNvPr id="2486" name="ヒッグス質量(GeV)"/>
          <p:cNvSpPr txBox="1"/>
          <p:nvPr/>
        </p:nvSpPr>
        <p:spPr>
          <a:xfrm>
            <a:off x="5407405" y="7922400"/>
            <a:ext cx="156210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008F00"/>
                </a:solidFill>
              </a:rPr>
              <a:t>安定</a:t>
            </a:r>
          </a:p>
        </p:txBody>
      </p:sp>
      <p:sp>
        <p:nvSpPr>
          <p:cNvPr id="2487" name="ヒッグス質量(GeV)"/>
          <p:cNvSpPr txBox="1"/>
          <p:nvPr/>
        </p:nvSpPr>
        <p:spPr>
          <a:xfrm>
            <a:off x="5686626" y="5857688"/>
            <a:ext cx="1631547"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真空：準安定</a:t>
            </a:r>
          </a:p>
        </p:txBody>
      </p:sp>
      <p:sp>
        <p:nvSpPr>
          <p:cNvPr id="2488" name="ヒッグス質量(GeV)"/>
          <p:cNvSpPr txBox="1"/>
          <p:nvPr/>
        </p:nvSpPr>
        <p:spPr>
          <a:xfrm>
            <a:off x="1643674" y="5857688"/>
            <a:ext cx="1562102"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FF2600"/>
                </a:solidFill>
              </a:rPr>
              <a:t>不安定</a:t>
            </a:r>
          </a:p>
        </p:txBody>
      </p:sp>
      <p:sp>
        <p:nvSpPr>
          <p:cNvPr id="2489" name="ヒッグス質量(GeV)"/>
          <p:cNvSpPr txBox="1"/>
          <p:nvPr/>
        </p:nvSpPr>
        <p:spPr>
          <a:xfrm>
            <a:off x="1508377" y="1438215"/>
            <a:ext cx="156210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FF2600"/>
                </a:solidFill>
              </a:rPr>
              <a:t>不安定</a:t>
            </a:r>
          </a:p>
        </p:txBody>
      </p:sp>
      <p:sp>
        <p:nvSpPr>
          <p:cNvPr id="2490" name="ヒッグス質量(GeV)"/>
          <p:cNvSpPr txBox="1"/>
          <p:nvPr/>
        </p:nvSpPr>
        <p:spPr>
          <a:xfrm>
            <a:off x="1754128" y="2852740"/>
            <a:ext cx="1461294"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008F00"/>
                </a:solidFill>
              </a:rPr>
              <a:t>安定</a:t>
            </a:r>
          </a:p>
        </p:txBody>
      </p:sp>
      <p:sp>
        <p:nvSpPr>
          <p:cNvPr id="2491" name="線"/>
          <p:cNvSpPr/>
          <p:nvPr/>
        </p:nvSpPr>
        <p:spPr>
          <a:xfrm flipH="1">
            <a:off x="1447857" y="1812664"/>
            <a:ext cx="1401634" cy="3658902"/>
          </a:xfrm>
          <a:prstGeom prst="line">
            <a:avLst/>
          </a:prstGeom>
          <a:ln w="12700">
            <a:solidFill>
              <a:srgbClr val="000000">
                <a:alpha val="24508"/>
              </a:srgbClr>
            </a:solidFill>
            <a:miter lim="400000"/>
          </a:ln>
        </p:spPr>
        <p:txBody>
          <a:bodyPr lIns="45718" tIns="45718" rIns="45718" bIns="45718"/>
          <a:lstStyle/>
          <a:p>
            <a:pPr/>
          </a:p>
        </p:txBody>
      </p:sp>
      <p:sp>
        <p:nvSpPr>
          <p:cNvPr id="2492" name="ヒッグス質量(GeV)"/>
          <p:cNvSpPr txBox="1"/>
          <p:nvPr/>
        </p:nvSpPr>
        <p:spPr>
          <a:xfrm rot="19846155">
            <a:off x="1275936" y="2231587"/>
            <a:ext cx="1344692" cy="2730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300">
                <a:latin typeface="ヒラギノ角ゴ ProN W6"/>
                <a:ea typeface="ヒラギノ角ゴ ProN W6"/>
                <a:cs typeface="ヒラギノ角ゴ ProN W6"/>
                <a:sym typeface="ヒラギノ角ゴ ProN W6"/>
              </a:defRPr>
            </a:lvl1pPr>
          </a:lstStyle>
          <a:p>
            <a:pPr/>
            <a:r>
              <a:t>真空：準安定</a:t>
            </a:r>
          </a:p>
        </p:txBody>
      </p:sp>
      <p:sp>
        <p:nvSpPr>
          <p:cNvPr id="2493" name="ヒッグス質量(GeV)"/>
          <p:cNvSpPr txBox="1"/>
          <p:nvPr/>
        </p:nvSpPr>
        <p:spPr>
          <a:xfrm rot="16200000">
            <a:off x="3043434" y="3025792"/>
            <a:ext cx="1908207"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非摂動限界</a:t>
            </a:r>
          </a:p>
        </p:txBody>
      </p:sp>
      <p:sp>
        <p:nvSpPr>
          <p:cNvPr id="2494" name="線"/>
          <p:cNvSpPr/>
          <p:nvPr/>
        </p:nvSpPr>
        <p:spPr>
          <a:xfrm>
            <a:off x="3144311" y="1851205"/>
            <a:ext cx="4658057" cy="3581824"/>
          </a:xfrm>
          <a:prstGeom prst="line">
            <a:avLst/>
          </a:prstGeom>
          <a:ln w="12700">
            <a:solidFill>
              <a:srgbClr val="000000">
                <a:alpha val="24918"/>
              </a:srgbClr>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96" name="スライド番号"/>
          <p:cNvSpPr txBox="1"/>
          <p:nvPr>
            <p:ph type="sldNum" sz="quarter" idx="4294967295"/>
          </p:nvPr>
        </p:nvSpPr>
        <p:spPr>
          <a:xfrm>
            <a:off x="12412141" y="9398000"/>
            <a:ext cx="207418" cy="275133"/>
          </a:xfrm>
          <a:prstGeom prst="rect">
            <a:avLst/>
          </a:prstGeom>
          <a:extLst>
            <a:ext uri="{C572A759-6A51-4108-AA02-DFA0A04FC94B}">
              <ma14:wrappingTextBoxFlag xmlns:ma14="http://schemas.microsoft.com/office/mac/drawingml/2011/main" val="1"/>
            </a:ext>
          </a:extLst>
        </p:spPr>
        <p:txBody>
          <a:bodyPr/>
          <a:lstStyle>
            <a:lvl1pPr defTabSz="830861">
              <a:defRPr sz="1200">
                <a:latin typeface="+mj-lt"/>
                <a:ea typeface="+mj-ea"/>
                <a:cs typeface="+mj-cs"/>
                <a:sym typeface="Helvetica Neue"/>
              </a:defRPr>
            </a:lvl1pPr>
          </a:lstStyle>
          <a:p>
            <a:pPr/>
            <a:fld id="{86CB4B4D-7CA3-9044-876B-883B54F8677D}" type="slidenum"/>
          </a:p>
        </p:txBody>
      </p:sp>
      <p:pic>
        <p:nvPicPr>
          <p:cNvPr id="2497" name="イメージ" descr="イメージ"/>
          <p:cNvPicPr>
            <a:picLocks noChangeAspect="1"/>
          </p:cNvPicPr>
          <p:nvPr/>
        </p:nvPicPr>
        <p:blipFill>
          <a:blip r:embed="rId2">
            <a:extLst/>
          </a:blip>
          <a:stretch>
            <a:fillRect/>
          </a:stretch>
        </p:blipFill>
        <p:spPr>
          <a:xfrm>
            <a:off x="519670" y="5235087"/>
            <a:ext cx="7529549" cy="4249909"/>
          </a:xfrm>
          <a:prstGeom prst="rect">
            <a:avLst/>
          </a:prstGeom>
          <a:ln w="12700">
            <a:miter lim="400000"/>
          </a:ln>
        </p:spPr>
      </p:pic>
      <p:pic>
        <p:nvPicPr>
          <p:cNvPr id="2498" name="イメージ" descr="イメージ"/>
          <p:cNvPicPr>
            <a:picLocks noChangeAspect="1"/>
          </p:cNvPicPr>
          <p:nvPr/>
        </p:nvPicPr>
        <p:blipFill>
          <a:blip r:embed="rId3">
            <a:extLst/>
          </a:blip>
          <a:stretch>
            <a:fillRect/>
          </a:stretch>
        </p:blipFill>
        <p:spPr>
          <a:xfrm>
            <a:off x="319804" y="1053239"/>
            <a:ext cx="4329942" cy="4249907"/>
          </a:xfrm>
          <a:prstGeom prst="rect">
            <a:avLst/>
          </a:prstGeom>
          <a:ln w="12700">
            <a:miter lim="400000"/>
          </a:ln>
        </p:spPr>
      </p:pic>
      <p:sp>
        <p:nvSpPr>
          <p:cNvPr id="2499" name="arXiv:1205.6497, Degrassi et al."/>
          <p:cNvSpPr txBox="1"/>
          <p:nvPr/>
        </p:nvSpPr>
        <p:spPr>
          <a:xfrm>
            <a:off x="252508" y="8985680"/>
            <a:ext cx="3107836" cy="31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64443">
              <a:tabLst>
                <a:tab pos="431800" algn="l"/>
                <a:tab pos="863600" algn="l"/>
                <a:tab pos="1308100" algn="l"/>
                <a:tab pos="1739900" algn="l"/>
                <a:tab pos="2197100" algn="l"/>
                <a:tab pos="2628900" algn="l"/>
                <a:tab pos="3073400" algn="l"/>
                <a:tab pos="3505200" algn="l"/>
                <a:tab pos="3949700" algn="l"/>
                <a:tab pos="4381500" algn="l"/>
                <a:tab pos="4826000" algn="l"/>
                <a:tab pos="5257800" algn="l"/>
              </a:tabLst>
              <a:defRPr sz="1400"/>
            </a:lvl1pPr>
          </a:lstStyle>
          <a:p>
            <a:pPr/>
            <a:r>
              <a:t>arXiv:1205.6497, Degrassi et al.</a:t>
            </a:r>
          </a:p>
        </p:txBody>
      </p:sp>
      <p:sp>
        <p:nvSpPr>
          <p:cNvPr id="2500" name="標準理論の適用限界の見極め 標準理論の真空の安定性"/>
          <p:cNvSpPr txBox="1"/>
          <p:nvPr>
            <p:ph type="title"/>
          </p:nvPr>
        </p:nvSpPr>
        <p:spPr>
          <a:xfrm>
            <a:off x="754708" y="99660"/>
            <a:ext cx="11495384" cy="1030472"/>
          </a:xfrm>
          <a:prstGeom prst="rect">
            <a:avLst/>
          </a:prstGeom>
        </p:spPr>
        <p:txBody>
          <a:bodyPr anchor="t"/>
          <a:lstStyle/>
          <a:p>
            <a:pPr defTabSz="414781">
              <a:lnSpc>
                <a:spcPct val="120000"/>
              </a:lnSpc>
              <a:defRPr b="0" sz="2910">
                <a:solidFill>
                  <a:srgbClr val="2E467F"/>
                </a:solidFill>
                <a:latin typeface="Helvetica"/>
                <a:ea typeface="Helvetica"/>
                <a:cs typeface="Helvetica"/>
                <a:sym typeface="Helvetica"/>
              </a:defRPr>
            </a:pPr>
            <a:r>
              <a:t>標準理論の適用限界の見極め</a:t>
            </a:r>
            <a:br/>
            <a:r>
              <a:rPr sz="1562">
                <a:solidFill>
                  <a:srgbClr val="000000"/>
                </a:solidFill>
              </a:rPr>
              <a:t>標準理論の真空の安定性</a:t>
            </a:r>
          </a:p>
        </p:txBody>
      </p:sp>
      <p:sp>
        <p:nvSpPr>
          <p:cNvPr id="2501" name="ILC で真空の位置を正確に決定"/>
          <p:cNvSpPr txBox="1"/>
          <p:nvPr/>
        </p:nvSpPr>
        <p:spPr>
          <a:xfrm>
            <a:off x="8225108" y="8355945"/>
            <a:ext cx="4329942" cy="9817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defRPr sz="2400">
                <a:solidFill>
                  <a:srgbClr val="FF2C79"/>
                </a:solidFill>
              </a:defRPr>
            </a:pPr>
            <a:r>
              <a:rPr b="1">
                <a:latin typeface="+mj-lt"/>
                <a:ea typeface="+mj-ea"/>
                <a:cs typeface="+mj-cs"/>
                <a:sym typeface="Helvetica Neue"/>
              </a:rPr>
              <a:t>ILC </a:t>
            </a:r>
            <a:r>
              <a:t>で真空の位置を正確に決定 </a:t>
            </a:r>
          </a:p>
        </p:txBody>
      </p:sp>
      <p:sp>
        <p:nvSpPr>
          <p:cNvPr id="2502" name="トップ湯川：ヒッグス４点結合(λ)を負にドライブ！…"/>
          <p:cNvSpPr txBox="1"/>
          <p:nvPr/>
        </p:nvSpPr>
        <p:spPr>
          <a:xfrm>
            <a:off x="4622859" y="1139695"/>
            <a:ext cx="4083718" cy="318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649111">
              <a:spcBef>
                <a:spcPts val="800"/>
              </a:spcBef>
              <a:defRPr sz="1800"/>
            </a:pPr>
            <a:r>
              <a:t>ヒッグス・トップ結合（トップ湯川結合）の効果で、ヒッグス４点自己結合(λ)が高エネルギーで負になる可能性がある！</a:t>
            </a:r>
          </a:p>
          <a:p>
            <a:pPr algn="l" defTabSz="649111">
              <a:spcBef>
                <a:spcPts val="800"/>
              </a:spcBef>
              <a:defRPr sz="1800"/>
            </a:pPr>
            <a:r>
              <a:t>    →本当の真空は別にある？</a:t>
            </a:r>
          </a:p>
          <a:p>
            <a:pPr algn="l" defTabSz="649111">
              <a:spcBef>
                <a:spcPts val="800"/>
              </a:spcBef>
              <a:defRPr sz="1800"/>
            </a:pPr>
            <a:r>
              <a:t>現在のトップとヒッグスの質量測定値：</a:t>
            </a:r>
          </a:p>
          <a:p>
            <a:pPr algn="l" defTabSz="649111">
              <a:spcBef>
                <a:spcPts val="800"/>
              </a:spcBef>
              <a:defRPr sz="1800"/>
            </a:pPr>
            <a:r>
              <a:t>　</a:t>
            </a:r>
            <a:r>
              <a:rPr>
                <a:solidFill>
                  <a:schemeClr val="accent5"/>
                </a:solidFill>
              </a:rPr>
              <a:t>準安定の微妙な位置にある！</a:t>
            </a:r>
          </a:p>
        </p:txBody>
      </p:sp>
      <p:pic>
        <p:nvPicPr>
          <p:cNvPr id="2503" name="droppedImage.png" descr="droppedImage.png"/>
          <p:cNvPicPr>
            <a:picLocks noChangeAspect="1"/>
          </p:cNvPicPr>
          <p:nvPr/>
        </p:nvPicPr>
        <p:blipFill>
          <a:blip r:embed="rId4">
            <a:extLst/>
          </a:blip>
          <a:stretch>
            <a:fillRect/>
          </a:stretch>
        </p:blipFill>
        <p:spPr>
          <a:xfrm>
            <a:off x="7743866" y="5422612"/>
            <a:ext cx="4841822" cy="2236409"/>
          </a:xfrm>
          <a:prstGeom prst="rect">
            <a:avLst/>
          </a:prstGeom>
          <a:ln w="12700">
            <a:miter lim="400000"/>
          </a:ln>
        </p:spPr>
      </p:pic>
      <p:sp>
        <p:nvSpPr>
          <p:cNvPr id="2504" name="線"/>
          <p:cNvSpPr/>
          <p:nvPr/>
        </p:nvSpPr>
        <p:spPr>
          <a:xfrm flipH="1" flipV="1">
            <a:off x="4870539" y="6996431"/>
            <a:ext cx="3259217" cy="1237369"/>
          </a:xfrm>
          <a:prstGeom prst="line">
            <a:avLst/>
          </a:prstGeom>
          <a:ln w="3175">
            <a:solidFill>
              <a:srgbClr val="FF2600"/>
            </a:solidFill>
            <a:miter lim="400000"/>
            <a:tailEnd type="triangle"/>
          </a:ln>
        </p:spPr>
        <p:txBody>
          <a:bodyPr lIns="45718" tIns="45718" rIns="45718" bIns="45718"/>
          <a:lstStyle/>
          <a:p>
            <a:pPr/>
          </a:p>
        </p:txBody>
      </p:sp>
      <p:sp>
        <p:nvSpPr>
          <p:cNvPr id="2505" name="λ は ΛPl 以下で負になる? それとも λ(ΛPl) = 0 ?"/>
          <p:cNvSpPr txBox="1"/>
          <p:nvPr>
            <p:ph type="body" sz="quarter" idx="1"/>
          </p:nvPr>
        </p:nvSpPr>
        <p:spPr>
          <a:xfrm>
            <a:off x="4657510" y="2950580"/>
            <a:ext cx="3854291" cy="719687"/>
          </a:xfrm>
          <a:prstGeom prst="rect">
            <a:avLst/>
          </a:prstGeom>
        </p:spPr>
        <p:txBody>
          <a:bodyPr/>
          <a:lstStyle/>
          <a:p>
            <a:pPr marL="0" indent="0" defTabSz="499815">
              <a:lnSpc>
                <a:spcPct val="110000"/>
              </a:lnSpc>
              <a:spcBef>
                <a:spcPts val="0"/>
              </a:spcBef>
              <a:buSzTx/>
              <a:buNone/>
              <a:defRPr sz="1617">
                <a:solidFill>
                  <a:srgbClr val="0433FF"/>
                </a:solidFill>
                <a:latin typeface="Helvetica"/>
                <a:ea typeface="Helvetica"/>
                <a:cs typeface="Helvetica"/>
                <a:sym typeface="Helvetica"/>
              </a:defRPr>
            </a:pPr>
            <a:r>
              <a:t>λ は Λ</a:t>
            </a:r>
            <a:r>
              <a:rPr baseline="-5997"/>
              <a:t>Pl </a:t>
            </a:r>
            <a:r>
              <a:t>以下で負になる?</a:t>
            </a:r>
            <a:br/>
            <a:r>
              <a:t>それとも λ(Λ</a:t>
            </a:r>
            <a:r>
              <a:rPr baseline="-5997"/>
              <a:t>Pl</a:t>
            </a:r>
            <a:r>
              <a:t>) = 0 （新しい原理）?</a:t>
            </a:r>
          </a:p>
        </p:txBody>
      </p:sp>
      <p:sp>
        <p:nvSpPr>
          <p:cNvPr id="2506" name="ILC 3σ"/>
          <p:cNvSpPr txBox="1"/>
          <p:nvPr/>
        </p:nvSpPr>
        <p:spPr>
          <a:xfrm>
            <a:off x="6175542" y="7035506"/>
            <a:ext cx="1177856"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08000">
              <a:defRPr b="1" i="1" sz="2400">
                <a:solidFill>
                  <a:srgbClr val="FF2600"/>
                </a:solidFill>
                <a:latin typeface="+mj-lt"/>
                <a:ea typeface="+mj-ea"/>
                <a:cs typeface="+mj-cs"/>
                <a:sym typeface="Helvetica Neue"/>
              </a:defRPr>
            </a:lvl1pPr>
          </a:lstStyle>
          <a:p>
            <a:pPr/>
            <a:r>
              <a:t>ILC 3σ</a:t>
            </a:r>
          </a:p>
        </p:txBody>
      </p:sp>
      <p:sp>
        <p:nvSpPr>
          <p:cNvPr id="2507" name="この質問に答えるには mt の精密測定が必要！"/>
          <p:cNvSpPr txBox="1"/>
          <p:nvPr/>
        </p:nvSpPr>
        <p:spPr>
          <a:xfrm>
            <a:off x="4649244" y="3510731"/>
            <a:ext cx="3493524" cy="8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defRPr sz="2200">
                <a:solidFill>
                  <a:srgbClr val="FF2C79"/>
                </a:solidFill>
              </a:defRPr>
            </a:pPr>
            <a:r>
              <a:t>この質問に答えるには m</a:t>
            </a:r>
            <a:r>
              <a:rPr baseline="-5998"/>
              <a:t>t</a:t>
            </a:r>
            <a:r>
              <a:t> の精密測定が必要！</a:t>
            </a:r>
          </a:p>
        </p:txBody>
      </p:sp>
      <p:sp>
        <p:nvSpPr>
          <p:cNvPr id="2508" name="arXiv:hep-ph/1502.01030: Quark mass relation to 4-loop order"/>
          <p:cNvSpPr txBox="1"/>
          <p:nvPr/>
        </p:nvSpPr>
        <p:spPr>
          <a:xfrm>
            <a:off x="7486687" y="9104638"/>
            <a:ext cx="3683046"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arXiv:hep-ph/1502.01030: 4-ループ　クォーク質量関係式</a:t>
            </a:r>
          </a:p>
        </p:txBody>
      </p:sp>
      <p:sp>
        <p:nvSpPr>
          <p:cNvPr id="2509" name="arXiv:hep-ph/1506.06864: NNNLO QCD"/>
          <p:cNvSpPr txBox="1"/>
          <p:nvPr/>
        </p:nvSpPr>
        <p:spPr>
          <a:xfrm>
            <a:off x="7486687" y="9264650"/>
            <a:ext cx="2637973"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arXiv:hep-ph/1506.06864: NNNLO QCD </a:t>
            </a:r>
          </a:p>
        </p:txBody>
      </p:sp>
      <p:sp>
        <p:nvSpPr>
          <p:cNvPr id="2510" name="arXiv:hep-ph/1506.06542: possibility of MSbar mass to 20MeV"/>
          <p:cNvSpPr txBox="1"/>
          <p:nvPr/>
        </p:nvSpPr>
        <p:spPr>
          <a:xfrm>
            <a:off x="7486687" y="9467850"/>
            <a:ext cx="4841822"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08000">
              <a:tabLst>
                <a:tab pos="393700" algn="l"/>
                <a:tab pos="787400" algn="l"/>
                <a:tab pos="1181100" algn="l"/>
                <a:tab pos="1574800" algn="l"/>
                <a:tab pos="1981200" algn="l"/>
                <a:tab pos="2374900" algn="l"/>
                <a:tab pos="2768600" algn="l"/>
                <a:tab pos="3162300" algn="l"/>
                <a:tab pos="3556000" algn="l"/>
                <a:tab pos="3949700" algn="l"/>
                <a:tab pos="4343400" algn="l"/>
                <a:tab pos="4737100" algn="l"/>
              </a:tabLst>
              <a:defRPr sz="1100"/>
            </a:lvl1pPr>
          </a:lstStyle>
          <a:p>
            <a:pPr/>
            <a:r>
              <a:t>arXiv:hep-ph/1506.06542: MSbar 質量を 20MeV で決定できる可能性の示唆 </a:t>
            </a:r>
          </a:p>
        </p:txBody>
      </p:sp>
      <p:pic>
        <p:nvPicPr>
          <p:cNvPr id="2511" name="イメージ" descr="イメージ"/>
          <p:cNvPicPr>
            <a:picLocks noChangeAspect="1"/>
          </p:cNvPicPr>
          <p:nvPr/>
        </p:nvPicPr>
        <p:blipFill>
          <a:blip r:embed="rId5">
            <a:extLst/>
          </a:blip>
          <a:stretch>
            <a:fillRect/>
          </a:stretch>
        </p:blipFill>
        <p:spPr>
          <a:xfrm>
            <a:off x="8439980" y="7765832"/>
            <a:ext cx="3575597" cy="461369"/>
          </a:xfrm>
          <a:prstGeom prst="rect">
            <a:avLst/>
          </a:prstGeom>
          <a:ln w="12700">
            <a:miter lim="400000"/>
          </a:ln>
        </p:spPr>
      </p:pic>
      <p:sp>
        <p:nvSpPr>
          <p:cNvPr id="2512" name="線"/>
          <p:cNvSpPr/>
          <p:nvPr/>
        </p:nvSpPr>
        <p:spPr>
          <a:xfrm flipV="1">
            <a:off x="8866272" y="913680"/>
            <a:ext cx="2" cy="3035866"/>
          </a:xfrm>
          <a:prstGeom prst="line">
            <a:avLst/>
          </a:prstGeom>
          <a:ln w="25400">
            <a:solidFill>
              <a:schemeClr val="accent1"/>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513" name="線"/>
          <p:cNvSpPr/>
          <p:nvPr/>
        </p:nvSpPr>
        <p:spPr>
          <a:xfrm flipH="1" flipV="1">
            <a:off x="8844553" y="2837752"/>
            <a:ext cx="3826498" cy="5"/>
          </a:xfrm>
          <a:prstGeom prst="line">
            <a:avLst/>
          </a:prstGeom>
          <a:ln w="25400">
            <a:solidFill>
              <a:schemeClr val="accent1"/>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514" name="線"/>
          <p:cNvSpPr/>
          <p:nvPr/>
        </p:nvSpPr>
        <p:spPr>
          <a:xfrm>
            <a:off x="8848590" y="1161957"/>
            <a:ext cx="3806610" cy="1960554"/>
          </a:xfrm>
          <a:custGeom>
            <a:avLst/>
            <a:gdLst/>
            <a:ahLst/>
            <a:cxnLst>
              <a:cxn ang="0">
                <a:pos x="wd2" y="hd2"/>
              </a:cxn>
              <a:cxn ang="5400000">
                <a:pos x="wd2" y="hd2"/>
              </a:cxn>
              <a:cxn ang="10800000">
                <a:pos x="wd2" y="hd2"/>
              </a:cxn>
              <a:cxn ang="16200000">
                <a:pos x="wd2" y="hd2"/>
              </a:cxn>
            </a:cxnLst>
            <a:rect l="0" t="0" r="r" b="b"/>
            <a:pathLst>
              <a:path w="21600" h="20457" fill="norm" stroke="1" extrusionOk="0">
                <a:moveTo>
                  <a:pt x="0" y="17369"/>
                </a:moveTo>
                <a:cubicBezTo>
                  <a:pt x="1427" y="17457"/>
                  <a:pt x="2822" y="16611"/>
                  <a:pt x="3946" y="14993"/>
                </a:cubicBezTo>
                <a:cubicBezTo>
                  <a:pt x="5672" y="12507"/>
                  <a:pt x="6508" y="8615"/>
                  <a:pt x="7657" y="5206"/>
                </a:cubicBezTo>
                <a:cubicBezTo>
                  <a:pt x="8531" y="2612"/>
                  <a:pt x="9715" y="54"/>
                  <a:pt x="11357" y="1"/>
                </a:cubicBezTo>
                <a:cubicBezTo>
                  <a:pt x="12553" y="-37"/>
                  <a:pt x="13563" y="1348"/>
                  <a:pt x="14201" y="3223"/>
                </a:cubicBezTo>
                <a:cubicBezTo>
                  <a:pt x="15768" y="7824"/>
                  <a:pt x="15126" y="13924"/>
                  <a:pt x="16359" y="18781"/>
                </a:cubicBezTo>
                <a:cubicBezTo>
                  <a:pt x="16462" y="19189"/>
                  <a:pt x="16585" y="19589"/>
                  <a:pt x="16771" y="19881"/>
                </a:cubicBezTo>
                <a:cubicBezTo>
                  <a:pt x="17848" y="21563"/>
                  <a:pt x="19320" y="19336"/>
                  <a:pt x="19914" y="16120"/>
                </a:cubicBezTo>
                <a:cubicBezTo>
                  <a:pt x="20255" y="14277"/>
                  <a:pt x="20544" y="12422"/>
                  <a:pt x="20830" y="10569"/>
                </a:cubicBezTo>
                <a:cubicBezTo>
                  <a:pt x="21089" y="8894"/>
                  <a:pt x="21346" y="7216"/>
                  <a:pt x="21600" y="5522"/>
                </a:cubicBezTo>
              </a:path>
            </a:pathLst>
          </a:custGeom>
          <a:ln w="25400">
            <a:solidFill>
              <a:schemeClr val="accent1"/>
            </a:solidFill>
            <a:bevel/>
          </a:ln>
          <a:effectLst>
            <a:outerShdw sx="100000" sy="100000" kx="0" ky="0" algn="b" rotWithShape="0" blurRad="38100" dist="25400" dir="5400000">
              <a:srgbClr val="000000">
                <a:alpha val="50000"/>
              </a:srgbClr>
            </a:outerShdw>
          </a:effectLst>
        </p:spPr>
        <p:txBody>
          <a:bodyPr lIns="50800" tIns="50800" rIns="50800" bIns="50800"/>
          <a:lstStyle/>
          <a:p>
            <a:pPr marR="331470" algn="just" defTabSz="457200">
              <a:lnSpc>
                <a:spcPct val="120000"/>
              </a:lnSpc>
              <a:defRPr sz="2400">
                <a:solidFill>
                  <a:srgbClr val="FF2600"/>
                </a:solidFill>
              </a:defRPr>
            </a:pPr>
          </a:p>
        </p:txBody>
      </p:sp>
      <p:sp>
        <p:nvSpPr>
          <p:cNvPr id="2515" name="我々の真空"/>
          <p:cNvSpPr txBox="1"/>
          <p:nvPr/>
        </p:nvSpPr>
        <p:spPr>
          <a:xfrm>
            <a:off x="9936591" y="4481762"/>
            <a:ext cx="1631547" cy="349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70000"/>
              </a:lnSpc>
              <a:defRPr sz="1900">
                <a:latin typeface="+mn-lt"/>
                <a:ea typeface="+mn-ea"/>
                <a:cs typeface="+mn-cs"/>
                <a:sym typeface="ヒラギノ角ゴ Pro W3"/>
              </a:defRPr>
            </a:lvl1pPr>
          </a:lstStyle>
          <a:p>
            <a:pPr/>
            <a:r>
              <a:t>我々の真空</a:t>
            </a:r>
          </a:p>
        </p:txBody>
      </p:sp>
      <p:sp>
        <p:nvSpPr>
          <p:cNvPr id="2516" name="本当の真空？"/>
          <p:cNvSpPr txBox="1"/>
          <p:nvPr/>
        </p:nvSpPr>
        <p:spPr>
          <a:xfrm>
            <a:off x="11254926" y="3712807"/>
            <a:ext cx="1562101" cy="349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atin typeface="+mn-lt"/>
                <a:ea typeface="+mn-ea"/>
                <a:cs typeface="+mn-cs"/>
                <a:sym typeface="ヒラギノ角ゴ Pro W3"/>
              </a:defRPr>
            </a:lvl1pPr>
          </a:lstStyle>
          <a:p>
            <a:pPr/>
            <a:r>
              <a:t>本当の真空？</a:t>
            </a:r>
          </a:p>
        </p:txBody>
      </p:sp>
      <p:sp>
        <p:nvSpPr>
          <p:cNvPr id="2517" name="線"/>
          <p:cNvSpPr/>
          <p:nvPr/>
        </p:nvSpPr>
        <p:spPr>
          <a:xfrm flipH="1" flipV="1">
            <a:off x="9638813" y="4186584"/>
            <a:ext cx="452388" cy="452388"/>
          </a:xfrm>
          <a:prstGeom prst="line">
            <a:avLst/>
          </a:prstGeom>
          <a:ln w="25400">
            <a:solidFill>
              <a:schemeClr val="accent1"/>
            </a:solidFill>
            <a:bevel/>
            <a:tailEnd type="triangle"/>
          </a:ln>
        </p:spPr>
        <p:txBody>
          <a:bodyPr lIns="45718" tIns="45718" rIns="45718" bIns="45718"/>
          <a:lstStyle/>
          <a:p>
            <a:pPr/>
          </a:p>
        </p:txBody>
      </p:sp>
      <p:sp>
        <p:nvSpPr>
          <p:cNvPr id="2518" name="線"/>
          <p:cNvSpPr/>
          <p:nvPr/>
        </p:nvSpPr>
        <p:spPr>
          <a:xfrm flipH="1" flipV="1">
            <a:off x="11935421" y="3193066"/>
            <a:ext cx="452388" cy="452388"/>
          </a:xfrm>
          <a:prstGeom prst="line">
            <a:avLst/>
          </a:prstGeom>
          <a:ln w="25400">
            <a:solidFill>
              <a:schemeClr val="accent1"/>
            </a:solidFill>
            <a:bevel/>
            <a:tailEnd type="triangle"/>
          </a:ln>
        </p:spPr>
        <p:txBody>
          <a:bodyPr lIns="45718" tIns="45718" rIns="45718" bIns="45718"/>
          <a:lstStyle/>
          <a:p>
            <a:pPr/>
          </a:p>
        </p:txBody>
      </p:sp>
      <p:sp>
        <p:nvSpPr>
          <p:cNvPr id="2519" name="φ"/>
          <p:cNvSpPr txBox="1"/>
          <p:nvPr/>
        </p:nvSpPr>
        <p:spPr>
          <a:xfrm>
            <a:off x="12564198" y="2788271"/>
            <a:ext cx="368910"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latin typeface="+mj-lt"/>
                <a:ea typeface="+mj-ea"/>
                <a:cs typeface="+mj-cs"/>
                <a:sym typeface="Helvetica Neue"/>
              </a:defRPr>
            </a:lvl1pPr>
          </a:lstStyle>
          <a:p>
            <a:pPr/>
            <a:r>
              <a:t>φ</a:t>
            </a:r>
          </a:p>
        </p:txBody>
      </p:sp>
      <p:sp>
        <p:nvSpPr>
          <p:cNvPr id="2520" name="V(φ)"/>
          <p:cNvSpPr txBox="1"/>
          <p:nvPr/>
        </p:nvSpPr>
        <p:spPr>
          <a:xfrm>
            <a:off x="8957066" y="830477"/>
            <a:ext cx="770383" cy="5234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2800">
                <a:latin typeface="+mj-lt"/>
                <a:ea typeface="+mj-ea"/>
                <a:cs typeface="+mj-cs"/>
                <a:sym typeface="Helvetica Neue"/>
              </a:defRPr>
            </a:lvl1pPr>
          </a:lstStyle>
          <a:p>
            <a:pPr/>
            <a:r>
              <a:t>V(φ)</a:t>
            </a:r>
          </a:p>
        </p:txBody>
      </p:sp>
      <p:sp>
        <p:nvSpPr>
          <p:cNvPr id="2521" name="四角形"/>
          <p:cNvSpPr/>
          <p:nvPr/>
        </p:nvSpPr>
        <p:spPr>
          <a:xfrm>
            <a:off x="8843536" y="2680123"/>
            <a:ext cx="186405" cy="155759"/>
          </a:xfrm>
          <a:prstGeom prst="rect">
            <a:avLst/>
          </a:prstGeom>
          <a:ln w="25400">
            <a:solidFill>
              <a:srgbClr val="FF2600"/>
            </a:solidFill>
            <a:bevel/>
          </a:ln>
        </p:spPr>
        <p:txBody>
          <a:bodyPr lIns="50800" tIns="50800" rIns="50800" bIns="50800" anchor="ctr"/>
          <a:lstStyle/>
          <a:p>
            <a:pPr>
              <a:defRPr sz="4200">
                <a:latin typeface="+mn-lt"/>
                <a:ea typeface="+mn-ea"/>
                <a:cs typeface="+mn-cs"/>
                <a:sym typeface="ヒラギノ角ゴ Pro W3"/>
              </a:defRPr>
            </a:pPr>
          </a:p>
        </p:txBody>
      </p:sp>
      <p:grpSp>
        <p:nvGrpSpPr>
          <p:cNvPr id="2524" name="グループ"/>
          <p:cNvGrpSpPr/>
          <p:nvPr/>
        </p:nvGrpSpPr>
        <p:grpSpPr>
          <a:xfrm>
            <a:off x="9235636" y="3082612"/>
            <a:ext cx="840675" cy="1058929"/>
            <a:chOff x="0" y="0"/>
            <a:chExt cx="840673" cy="1058927"/>
          </a:xfrm>
        </p:grpSpPr>
        <p:sp>
          <p:nvSpPr>
            <p:cNvPr id="2522" name="四角形"/>
            <p:cNvSpPr/>
            <p:nvPr/>
          </p:nvSpPr>
          <p:spPr>
            <a:xfrm>
              <a:off x="-1" y="-1"/>
              <a:ext cx="840675" cy="1058929"/>
            </a:xfrm>
            <a:prstGeom prst="rect">
              <a:avLst/>
            </a:prstGeom>
            <a:noFill/>
            <a:ln w="25400" cap="flat">
              <a:solidFill>
                <a:srgbClr val="FF2600"/>
              </a:solidFill>
              <a:prstDash val="solid"/>
              <a:bevel/>
            </a:ln>
            <a:effectLst/>
          </p:spPr>
          <p:txBody>
            <a:bodyPr wrap="square" lIns="50800" tIns="50800" rIns="50800" bIns="50800" numCol="1" anchor="ctr">
              <a:noAutofit/>
            </a:bodyPr>
            <a:lstStyle/>
            <a:p>
              <a:pPr>
                <a:defRPr sz="4200">
                  <a:latin typeface="+mn-lt"/>
                  <a:ea typeface="+mn-ea"/>
                  <a:cs typeface="+mn-cs"/>
                  <a:sym typeface="ヒラギノ角ゴ Pro W3"/>
                </a:defRPr>
              </a:pPr>
            </a:p>
          </p:txBody>
        </p:sp>
        <p:sp>
          <p:nvSpPr>
            <p:cNvPr id="2523" name="線"/>
            <p:cNvSpPr/>
            <p:nvPr/>
          </p:nvSpPr>
          <p:spPr>
            <a:xfrm>
              <a:off x="22120" y="105175"/>
              <a:ext cx="793621" cy="909531"/>
            </a:xfrm>
            <a:custGeom>
              <a:avLst/>
              <a:gdLst/>
              <a:ahLst/>
              <a:cxnLst>
                <a:cxn ang="0">
                  <a:pos x="wd2" y="hd2"/>
                </a:cxn>
                <a:cxn ang="5400000">
                  <a:pos x="wd2" y="hd2"/>
                </a:cxn>
                <a:cxn ang="10800000">
                  <a:pos x="wd2" y="hd2"/>
                </a:cxn>
                <a:cxn ang="16200000">
                  <a:pos x="wd2" y="hd2"/>
                </a:cxn>
              </a:cxnLst>
              <a:rect l="0" t="0" r="r" b="b"/>
              <a:pathLst>
                <a:path w="21600" h="21246" fill="norm" stroke="1" extrusionOk="0">
                  <a:moveTo>
                    <a:pt x="0" y="17730"/>
                  </a:moveTo>
                  <a:cubicBezTo>
                    <a:pt x="971" y="17567"/>
                    <a:pt x="1978" y="17679"/>
                    <a:pt x="2869" y="18051"/>
                  </a:cubicBezTo>
                  <a:cubicBezTo>
                    <a:pt x="4821" y="18866"/>
                    <a:pt x="5974" y="20811"/>
                    <a:pt x="8140" y="21181"/>
                  </a:cubicBezTo>
                  <a:cubicBezTo>
                    <a:pt x="10590" y="21600"/>
                    <a:pt x="12632" y="19916"/>
                    <a:pt x="14073" y="18066"/>
                  </a:cubicBezTo>
                  <a:cubicBezTo>
                    <a:pt x="16157" y="15390"/>
                    <a:pt x="17623" y="12420"/>
                    <a:pt x="18815" y="9389"/>
                  </a:cubicBezTo>
                  <a:cubicBezTo>
                    <a:pt x="20017" y="6333"/>
                    <a:pt x="20949" y="3195"/>
                    <a:pt x="21600" y="0"/>
                  </a:cubicBezTo>
                </a:path>
              </a:pathLst>
            </a:custGeom>
            <a:noFill/>
            <a:ln w="25400" cap="flat">
              <a:solidFill>
                <a:schemeClr val="accent1"/>
              </a:solidFill>
              <a:prstDash val="solid"/>
              <a:bevel/>
            </a:ln>
            <a:effectLst>
              <a:outerShdw sx="100000" sy="100000" kx="0" ky="0" algn="b" rotWithShape="0" blurRad="38100" dist="25400" dir="5400000">
                <a:srgbClr val="000000">
                  <a:alpha val="50000"/>
                </a:srgbClr>
              </a:outerShdw>
            </a:effectLst>
          </p:spPr>
          <p:txBody>
            <a:bodyPr wrap="square" lIns="50800" tIns="50800" rIns="50800" bIns="50800" numCol="1" anchor="t">
              <a:noAutofit/>
            </a:bodyPr>
            <a:lstStyle/>
            <a:p>
              <a:pPr marR="331470" algn="just" defTabSz="457200">
                <a:lnSpc>
                  <a:spcPct val="120000"/>
                </a:lnSpc>
                <a:defRPr sz="2400">
                  <a:solidFill>
                    <a:srgbClr val="FF2600"/>
                  </a:solidFill>
                </a:defRPr>
              </a:pPr>
            </a:p>
          </p:txBody>
        </p:sp>
      </p:grpSp>
      <p:sp>
        <p:nvSpPr>
          <p:cNvPr id="2525" name="線"/>
          <p:cNvSpPr/>
          <p:nvPr/>
        </p:nvSpPr>
        <p:spPr>
          <a:xfrm>
            <a:off x="9020971" y="2687673"/>
            <a:ext cx="1074378" cy="382438"/>
          </a:xfrm>
          <a:prstGeom prst="line">
            <a:avLst/>
          </a:prstGeom>
          <a:ln>
            <a:solidFill>
              <a:srgbClr val="FF2600"/>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526" name="線"/>
          <p:cNvSpPr/>
          <p:nvPr/>
        </p:nvSpPr>
        <p:spPr>
          <a:xfrm>
            <a:off x="8846149" y="2858774"/>
            <a:ext cx="359711" cy="1281535"/>
          </a:xfrm>
          <a:prstGeom prst="line">
            <a:avLst/>
          </a:prstGeom>
          <a:ln>
            <a:solidFill>
              <a:srgbClr val="FF2600"/>
            </a:solidFill>
            <a:bevel/>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527" name="線"/>
          <p:cNvSpPr/>
          <p:nvPr/>
        </p:nvSpPr>
        <p:spPr>
          <a:xfrm>
            <a:off x="8843150" y="1160174"/>
            <a:ext cx="3705672" cy="1667205"/>
          </a:xfrm>
          <a:custGeom>
            <a:avLst/>
            <a:gdLst/>
            <a:ahLst/>
            <a:cxnLst>
              <a:cxn ang="0">
                <a:pos x="wd2" y="hd2"/>
              </a:cxn>
              <a:cxn ang="5400000">
                <a:pos x="wd2" y="hd2"/>
              </a:cxn>
              <a:cxn ang="10800000">
                <a:pos x="wd2" y="hd2"/>
              </a:cxn>
              <a:cxn ang="16200000">
                <a:pos x="wd2" y="hd2"/>
              </a:cxn>
            </a:cxnLst>
            <a:rect l="0" t="0" r="r" b="b"/>
            <a:pathLst>
              <a:path w="21600" h="21292" fill="norm" stroke="1" extrusionOk="0">
                <a:moveTo>
                  <a:pt x="0" y="21281"/>
                </a:moveTo>
                <a:cubicBezTo>
                  <a:pt x="1467" y="21409"/>
                  <a:pt x="2903" y="20371"/>
                  <a:pt x="4053" y="18373"/>
                </a:cubicBezTo>
                <a:cubicBezTo>
                  <a:pt x="5817" y="15308"/>
                  <a:pt x="6649" y="10510"/>
                  <a:pt x="7865" y="6394"/>
                </a:cubicBezTo>
                <a:cubicBezTo>
                  <a:pt x="8779" y="3303"/>
                  <a:pt x="9998" y="332"/>
                  <a:pt x="11667" y="24"/>
                </a:cubicBezTo>
                <a:cubicBezTo>
                  <a:pt x="12834" y="-191"/>
                  <a:pt x="13934" y="1040"/>
                  <a:pt x="14697" y="2997"/>
                </a:cubicBezTo>
                <a:cubicBezTo>
                  <a:pt x="15538" y="5156"/>
                  <a:pt x="15882" y="7962"/>
                  <a:pt x="16323" y="10624"/>
                </a:cubicBezTo>
                <a:cubicBezTo>
                  <a:pt x="16606" y="12331"/>
                  <a:pt x="16995" y="14087"/>
                  <a:pt x="17776" y="14647"/>
                </a:cubicBezTo>
                <a:cubicBezTo>
                  <a:pt x="19326" y="15760"/>
                  <a:pt x="20488" y="11998"/>
                  <a:pt x="20985" y="7953"/>
                </a:cubicBezTo>
                <a:cubicBezTo>
                  <a:pt x="21197" y="6226"/>
                  <a:pt x="21402" y="4496"/>
                  <a:pt x="21600" y="2761"/>
                </a:cubicBezTo>
              </a:path>
            </a:pathLst>
          </a:custGeom>
          <a:ln w="25400">
            <a:solidFill>
              <a:schemeClr val="accent1"/>
            </a:solidFill>
            <a:bevel/>
          </a:ln>
          <a:effectLst>
            <a:outerShdw sx="100000" sy="100000" kx="0" ky="0" algn="b" rotWithShape="0" blurRad="38100" dist="25400" dir="5400000">
              <a:srgbClr val="000000">
                <a:alpha val="50000"/>
              </a:srgbClr>
            </a:outerShdw>
          </a:effectLst>
        </p:spPr>
        <p:txBody>
          <a:bodyPr lIns="50800" tIns="50800" rIns="50800" bIns="50800"/>
          <a:lstStyle/>
          <a:p>
            <a:pPr marR="331470" algn="just" defTabSz="457200">
              <a:lnSpc>
                <a:spcPct val="120000"/>
              </a:lnSpc>
              <a:defRPr sz="2400">
                <a:solidFill>
                  <a:srgbClr val="FF2600"/>
                </a:solidFill>
              </a:defRPr>
            </a:pPr>
          </a:p>
        </p:txBody>
      </p:sp>
      <p:sp>
        <p:nvSpPr>
          <p:cNvPr id="2528" name="安定"/>
          <p:cNvSpPr txBox="1"/>
          <p:nvPr/>
        </p:nvSpPr>
        <p:spPr>
          <a:xfrm>
            <a:off x="12217400" y="998203"/>
            <a:ext cx="596901" cy="349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atin typeface="+mn-lt"/>
                <a:ea typeface="+mn-ea"/>
                <a:cs typeface="+mn-cs"/>
                <a:sym typeface="ヒラギノ角ゴ Pro W3"/>
              </a:defRPr>
            </a:lvl1pPr>
          </a:lstStyle>
          <a:p>
            <a:pPr/>
            <a:r>
              <a:t>安定</a:t>
            </a:r>
          </a:p>
        </p:txBody>
      </p:sp>
      <p:sp>
        <p:nvSpPr>
          <p:cNvPr id="2529" name="線"/>
          <p:cNvSpPr/>
          <p:nvPr/>
        </p:nvSpPr>
        <p:spPr>
          <a:xfrm>
            <a:off x="11996383" y="2408852"/>
            <a:ext cx="3" cy="572530"/>
          </a:xfrm>
          <a:prstGeom prst="line">
            <a:avLst/>
          </a:prstGeom>
          <a:ln w="25400">
            <a:solidFill>
              <a:srgbClr val="FF2600"/>
            </a:solidFill>
            <a:bevel/>
            <a:tailEnd type="triangle"/>
          </a:ln>
          <a:effectLst>
            <a:outerShdw sx="100000" sy="100000" kx="0" ky="0" algn="b" rotWithShape="0" blurRad="38100" dist="25400" dir="5400000">
              <a:srgbClr val="000000">
                <a:alpha val="50000"/>
              </a:srgbClr>
            </a:outerShdw>
          </a:effectLst>
        </p:spPr>
        <p:txBody>
          <a:bodyPr lIns="45718" tIns="45718" rIns="45718" bIns="45718"/>
          <a:lstStyle/>
          <a:p>
            <a:pPr/>
          </a:p>
        </p:txBody>
      </p:sp>
      <p:sp>
        <p:nvSpPr>
          <p:cNvPr id="2530" name="mt↑"/>
          <p:cNvSpPr txBox="1"/>
          <p:nvPr/>
        </p:nvSpPr>
        <p:spPr>
          <a:xfrm>
            <a:off x="12204004" y="2287906"/>
            <a:ext cx="686204" cy="46105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i="1" sz="2400">
                <a:solidFill>
                  <a:srgbClr val="FF2600"/>
                </a:solidFill>
                <a:latin typeface="+mj-lt"/>
                <a:ea typeface="+mj-ea"/>
                <a:cs typeface="+mj-cs"/>
                <a:sym typeface="Helvetica Neue"/>
              </a:defRPr>
            </a:pPr>
            <a:r>
              <a:t>m</a:t>
            </a:r>
            <a:r>
              <a:rPr baseline="-5998"/>
              <a:t>t</a:t>
            </a:r>
            <a:r>
              <a:t>↑</a:t>
            </a:r>
          </a:p>
        </p:txBody>
      </p:sp>
      <p:sp>
        <p:nvSpPr>
          <p:cNvPr id="2531" name="楕円"/>
          <p:cNvSpPr/>
          <p:nvPr/>
        </p:nvSpPr>
        <p:spPr>
          <a:xfrm>
            <a:off x="4781446" y="6894962"/>
            <a:ext cx="53171" cy="61961"/>
          </a:xfrm>
          <a:prstGeom prst="ellipse">
            <a:avLst/>
          </a:prstGeom>
          <a:blipFill>
            <a:blip r:embed="rId6"/>
          </a:blipFill>
          <a:ln w="12700">
            <a:miter lim="400000"/>
          </a:ln>
          <a:effectLst>
            <a:outerShdw sx="100000" sy="100000" kx="0" ky="0" algn="b" rotWithShape="0" blurRad="12700" dist="0" dir="5400000">
              <a:srgbClr val="000000">
                <a:alpha val="50000"/>
              </a:srgbClr>
            </a:outerShdw>
          </a:effectLst>
        </p:spPr>
        <p:txBody>
          <a:bodyPr lIns="50800" tIns="50800" rIns="50800" bIns="50800" anchor="ctr"/>
          <a:lstStyle/>
          <a:p>
            <a:pPr defTabSz="830861">
              <a:defRPr>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2532" name="LHCでは理論誤差~500MeVでリミット"/>
          <p:cNvSpPr txBox="1"/>
          <p:nvPr/>
        </p:nvSpPr>
        <p:spPr>
          <a:xfrm>
            <a:off x="4679891" y="4121672"/>
            <a:ext cx="4577867" cy="868565"/>
          </a:xfrm>
          <a:prstGeom prst="rect">
            <a:avLst/>
          </a:prstGeom>
          <a:ln w="38100">
            <a:solidFill>
              <a:srgbClr val="FF2600"/>
            </a:solidFill>
            <a:bevel/>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defRPr b="1" i="1" sz="2100">
                <a:latin typeface="+mj-lt"/>
                <a:ea typeface="+mj-ea"/>
                <a:cs typeface="+mj-cs"/>
                <a:sym typeface="Helvetica Neue"/>
              </a:defRPr>
            </a:pPr>
            <a:r>
              <a:t>LHC</a:t>
            </a:r>
            <a:r>
              <a:rPr b="0" i="0">
                <a:latin typeface="Helvetica"/>
                <a:ea typeface="Helvetica"/>
                <a:cs typeface="Helvetica"/>
                <a:sym typeface="Helvetica"/>
              </a:rPr>
              <a:t>では理論誤差</a:t>
            </a:r>
            <a:r>
              <a:t>~500 MeV</a:t>
            </a:r>
            <a:r>
              <a:rPr b="0" i="0">
                <a:latin typeface="Helvetica"/>
                <a:ea typeface="Helvetica"/>
                <a:cs typeface="Helvetica"/>
                <a:sym typeface="Helvetica"/>
              </a:rPr>
              <a:t>でリミット</a:t>
            </a:r>
          </a:p>
        </p:txBody>
      </p:sp>
      <p:sp>
        <p:nvSpPr>
          <p:cNvPr id="2533" name="ヒッグス質量(GeV)"/>
          <p:cNvSpPr txBox="1"/>
          <p:nvPr/>
        </p:nvSpPr>
        <p:spPr>
          <a:xfrm>
            <a:off x="1753974" y="4980442"/>
            <a:ext cx="2247083"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ヒッグス質量(GeV)</a:t>
            </a:r>
          </a:p>
        </p:txBody>
      </p:sp>
      <p:sp>
        <p:nvSpPr>
          <p:cNvPr id="2534" name="トップ質量(GeV)"/>
          <p:cNvSpPr txBox="1"/>
          <p:nvPr/>
        </p:nvSpPr>
        <p:spPr>
          <a:xfrm rot="16200000">
            <a:off x="-670829" y="2542717"/>
            <a:ext cx="224708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トップ質量(GeV)</a:t>
            </a:r>
          </a:p>
        </p:txBody>
      </p:sp>
      <p:sp>
        <p:nvSpPr>
          <p:cNvPr id="2535" name="トップ質量(GeV)"/>
          <p:cNvSpPr txBox="1"/>
          <p:nvPr/>
        </p:nvSpPr>
        <p:spPr>
          <a:xfrm rot="16200000">
            <a:off x="-783088" y="6992013"/>
            <a:ext cx="3210301"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トップ質量(GeV)</a:t>
            </a:r>
          </a:p>
        </p:txBody>
      </p:sp>
      <p:sp>
        <p:nvSpPr>
          <p:cNvPr id="2536" name="ヒッグス質量(GeV)"/>
          <p:cNvSpPr txBox="1"/>
          <p:nvPr/>
        </p:nvSpPr>
        <p:spPr>
          <a:xfrm>
            <a:off x="3434865" y="9085588"/>
            <a:ext cx="2591414"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ヒッグス質量(GeV)</a:t>
            </a:r>
          </a:p>
        </p:txBody>
      </p:sp>
      <p:sp>
        <p:nvSpPr>
          <p:cNvPr id="2537" name="生成断面積 (pb)"/>
          <p:cNvSpPr txBox="1"/>
          <p:nvPr/>
        </p:nvSpPr>
        <p:spPr>
          <a:xfrm rot="16200000">
            <a:off x="6749984" y="6315903"/>
            <a:ext cx="2241765" cy="254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latin typeface="ヒラギノ角ゴ ProN W6"/>
                <a:ea typeface="ヒラギノ角ゴ ProN W6"/>
                <a:cs typeface="ヒラギノ角ゴ ProN W6"/>
                <a:sym typeface="ヒラギノ角ゴ ProN W6"/>
              </a:defRPr>
            </a:lvl1pPr>
          </a:lstStyle>
          <a:p>
            <a:pPr/>
            <a:r>
              <a:t>生成断面積 (pb)</a:t>
            </a:r>
          </a:p>
        </p:txBody>
      </p:sp>
      <p:sp>
        <p:nvSpPr>
          <p:cNvPr id="2538" name="重心系エネルギー(GeV)"/>
          <p:cNvSpPr txBox="1"/>
          <p:nvPr/>
        </p:nvSpPr>
        <p:spPr>
          <a:xfrm>
            <a:off x="7934366" y="7405019"/>
            <a:ext cx="2421124" cy="254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200">
                <a:latin typeface="ヒラギノ角ゴ ProN W6"/>
                <a:ea typeface="ヒラギノ角ゴ ProN W6"/>
                <a:cs typeface="ヒラギノ角ゴ ProN W6"/>
                <a:sym typeface="ヒラギノ角ゴ ProN W6"/>
              </a:defRPr>
            </a:lvl1pPr>
          </a:lstStyle>
          <a:p>
            <a:pPr/>
            <a:r>
              <a:t>重心系エネルギー(GeV)</a:t>
            </a:r>
          </a:p>
        </p:txBody>
      </p:sp>
      <p:sp>
        <p:nvSpPr>
          <p:cNvPr id="2539" name="四角形"/>
          <p:cNvSpPr/>
          <p:nvPr/>
        </p:nvSpPr>
        <p:spPr>
          <a:xfrm>
            <a:off x="8148949" y="7664004"/>
            <a:ext cx="4492600" cy="1428394"/>
          </a:xfrm>
          <a:prstGeom prst="rect">
            <a:avLst/>
          </a:prstGeom>
          <a:ln w="38100">
            <a:solidFill>
              <a:srgbClr val="FF2600"/>
            </a:solidFill>
            <a:miter lim="400000"/>
          </a:ln>
        </p:spPr>
        <p:txBody>
          <a:bodyPr lIns="50800" tIns="50800" rIns="50800" bIns="50800" anchor="ctr"/>
          <a:lstStyle/>
          <a:p>
            <a:pPr defTabSz="830861">
              <a:defRPr>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2540" name="トップ質量 (GeV)"/>
          <p:cNvSpPr txBox="1"/>
          <p:nvPr/>
        </p:nvSpPr>
        <p:spPr>
          <a:xfrm>
            <a:off x="10610691" y="7433594"/>
            <a:ext cx="2421124" cy="1968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00">
                <a:latin typeface="ヒラギノ角ゴ ProN W6"/>
                <a:ea typeface="ヒラギノ角ゴ ProN W6"/>
                <a:cs typeface="ヒラギノ角ゴ ProN W6"/>
                <a:sym typeface="ヒラギノ角ゴ ProN W6"/>
              </a:defRPr>
            </a:lvl1pPr>
          </a:lstStyle>
          <a:p>
            <a:pPr/>
            <a:r>
              <a:t>トップ質量 (GeV)</a:t>
            </a:r>
          </a:p>
        </p:txBody>
      </p:sp>
      <p:sp>
        <p:nvSpPr>
          <p:cNvPr id="2541" name="強い相互作用の結合定数：αs"/>
          <p:cNvSpPr txBox="1"/>
          <p:nvPr/>
        </p:nvSpPr>
        <p:spPr>
          <a:xfrm rot="16200000">
            <a:off x="9777754" y="6531803"/>
            <a:ext cx="1493486" cy="203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800">
                <a:latin typeface="ヒラギノ角ゴ ProN W6"/>
                <a:ea typeface="ヒラギノ角ゴ ProN W6"/>
                <a:cs typeface="ヒラギノ角ゴ ProN W6"/>
                <a:sym typeface="ヒラギノ角ゴ ProN W6"/>
              </a:defRPr>
            </a:pPr>
            <a:r>
              <a:t>強い相互作用の結合定数：α</a:t>
            </a:r>
            <a:r>
              <a:rPr baseline="-5998"/>
              <a:t>s</a:t>
            </a:r>
          </a:p>
        </p:txBody>
      </p:sp>
      <p:sp>
        <p:nvSpPr>
          <p:cNvPr id="2542" name="トップ対しきい値スキャン＠ILC"/>
          <p:cNvSpPr txBox="1"/>
          <p:nvPr/>
        </p:nvSpPr>
        <p:spPr>
          <a:xfrm>
            <a:off x="8089558" y="4673655"/>
            <a:ext cx="4738332" cy="1111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lnSpc>
                <a:spcPct val="120000"/>
              </a:lnSpc>
              <a:defRPr b="1" sz="1700">
                <a:solidFill>
                  <a:srgbClr val="0433FF"/>
                </a:solidFill>
              </a:defRPr>
            </a:pPr>
            <a:r>
              <a:rPr i="1"/>
              <a:t>ILC </a:t>
            </a:r>
            <a:r>
              <a:t>ではトップ対しきい値スキャンで</a:t>
            </a:r>
            <a:br/>
            <a:r>
              <a:t>理論的に明快に定義されたトップ質量測定が可能</a:t>
            </a:r>
          </a:p>
        </p:txBody>
      </p:sp>
      <p:pic>
        <p:nvPicPr>
          <p:cNvPr id="2543" name="イメージ" descr="イメージ"/>
          <p:cNvPicPr>
            <a:picLocks noChangeAspect="1"/>
          </p:cNvPicPr>
          <p:nvPr/>
        </p:nvPicPr>
        <p:blipFill>
          <a:blip r:embed="rId7">
            <a:extLst/>
          </a:blip>
          <a:stretch>
            <a:fillRect/>
          </a:stretch>
        </p:blipFill>
        <p:spPr>
          <a:xfrm>
            <a:off x="8421088" y="8225219"/>
            <a:ext cx="2933561" cy="381258"/>
          </a:xfrm>
          <a:prstGeom prst="rect">
            <a:avLst/>
          </a:prstGeom>
          <a:ln w="12700">
            <a:miter lim="400000"/>
          </a:ln>
        </p:spPr>
      </p:pic>
      <p:sp>
        <p:nvSpPr>
          <p:cNvPr id="2544" name="ヒッグス質量(GeV)"/>
          <p:cNvSpPr txBox="1"/>
          <p:nvPr/>
        </p:nvSpPr>
        <p:spPr>
          <a:xfrm>
            <a:off x="5407405" y="7922400"/>
            <a:ext cx="156210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008F00"/>
                </a:solidFill>
              </a:rPr>
              <a:t>安定</a:t>
            </a:r>
          </a:p>
        </p:txBody>
      </p:sp>
      <p:sp>
        <p:nvSpPr>
          <p:cNvPr id="2545" name="ヒッグス質量(GeV)"/>
          <p:cNvSpPr txBox="1"/>
          <p:nvPr/>
        </p:nvSpPr>
        <p:spPr>
          <a:xfrm>
            <a:off x="5686626" y="5857688"/>
            <a:ext cx="1631547"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真空：準安定</a:t>
            </a:r>
          </a:p>
        </p:txBody>
      </p:sp>
      <p:sp>
        <p:nvSpPr>
          <p:cNvPr id="2546" name="ヒッグス質量(GeV)"/>
          <p:cNvSpPr txBox="1"/>
          <p:nvPr/>
        </p:nvSpPr>
        <p:spPr>
          <a:xfrm>
            <a:off x="1643674" y="5857688"/>
            <a:ext cx="1562102"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FF2600"/>
                </a:solidFill>
              </a:rPr>
              <a:t>不安定</a:t>
            </a:r>
          </a:p>
        </p:txBody>
      </p:sp>
      <p:sp>
        <p:nvSpPr>
          <p:cNvPr id="2547" name="ヒッグス質量(GeV)"/>
          <p:cNvSpPr txBox="1"/>
          <p:nvPr/>
        </p:nvSpPr>
        <p:spPr>
          <a:xfrm>
            <a:off x="1508377" y="1438215"/>
            <a:ext cx="1562103"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FF2600"/>
                </a:solidFill>
              </a:rPr>
              <a:t>不安定</a:t>
            </a:r>
          </a:p>
        </p:txBody>
      </p:sp>
      <p:sp>
        <p:nvSpPr>
          <p:cNvPr id="2548" name="ヒッグス質量(GeV)"/>
          <p:cNvSpPr txBox="1"/>
          <p:nvPr/>
        </p:nvSpPr>
        <p:spPr>
          <a:xfrm>
            <a:off x="1754128" y="2852740"/>
            <a:ext cx="1461294"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600">
                <a:latin typeface="ヒラギノ角ゴ ProN W6"/>
                <a:ea typeface="ヒラギノ角ゴ ProN W6"/>
                <a:cs typeface="ヒラギノ角ゴ ProN W6"/>
                <a:sym typeface="ヒラギノ角ゴ ProN W6"/>
              </a:defRPr>
            </a:pPr>
            <a:r>
              <a:t>真空：</a:t>
            </a:r>
            <a:r>
              <a:rPr>
                <a:solidFill>
                  <a:srgbClr val="008F00"/>
                </a:solidFill>
              </a:rPr>
              <a:t>安定</a:t>
            </a:r>
          </a:p>
        </p:txBody>
      </p:sp>
      <p:sp>
        <p:nvSpPr>
          <p:cNvPr id="2549" name="線"/>
          <p:cNvSpPr/>
          <p:nvPr/>
        </p:nvSpPr>
        <p:spPr>
          <a:xfrm flipH="1">
            <a:off x="1447857" y="1812664"/>
            <a:ext cx="1401634" cy="3658902"/>
          </a:xfrm>
          <a:prstGeom prst="line">
            <a:avLst/>
          </a:prstGeom>
          <a:ln w="12700">
            <a:solidFill>
              <a:srgbClr val="000000">
                <a:alpha val="24508"/>
              </a:srgbClr>
            </a:solidFill>
            <a:miter lim="400000"/>
          </a:ln>
        </p:spPr>
        <p:txBody>
          <a:bodyPr lIns="45718" tIns="45718" rIns="45718" bIns="45718"/>
          <a:lstStyle/>
          <a:p>
            <a:pPr/>
          </a:p>
        </p:txBody>
      </p:sp>
      <p:sp>
        <p:nvSpPr>
          <p:cNvPr id="2550" name="ヒッグス質量(GeV)"/>
          <p:cNvSpPr txBox="1"/>
          <p:nvPr/>
        </p:nvSpPr>
        <p:spPr>
          <a:xfrm rot="19846155">
            <a:off x="1275936" y="2231587"/>
            <a:ext cx="1344692" cy="27305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300">
                <a:latin typeface="ヒラギノ角ゴ ProN W6"/>
                <a:ea typeface="ヒラギノ角ゴ ProN W6"/>
                <a:cs typeface="ヒラギノ角ゴ ProN W6"/>
                <a:sym typeface="ヒラギノ角ゴ ProN W6"/>
              </a:defRPr>
            </a:lvl1pPr>
          </a:lstStyle>
          <a:p>
            <a:pPr/>
            <a:r>
              <a:t>真空：準安定</a:t>
            </a:r>
          </a:p>
        </p:txBody>
      </p:sp>
      <p:sp>
        <p:nvSpPr>
          <p:cNvPr id="2551" name="ヒッグス質量(GeV)"/>
          <p:cNvSpPr txBox="1"/>
          <p:nvPr/>
        </p:nvSpPr>
        <p:spPr>
          <a:xfrm rot="16200000">
            <a:off x="3043434" y="3025792"/>
            <a:ext cx="1908207" cy="30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600">
                <a:latin typeface="ヒラギノ角ゴ ProN W6"/>
                <a:ea typeface="ヒラギノ角ゴ ProN W6"/>
                <a:cs typeface="ヒラギノ角ゴ ProN W6"/>
                <a:sym typeface="ヒラギノ角ゴ ProN W6"/>
              </a:defRPr>
            </a:lvl1pPr>
          </a:lstStyle>
          <a:p>
            <a:pPr/>
            <a:r>
              <a:t>非摂動限界</a:t>
            </a:r>
          </a:p>
        </p:txBody>
      </p:sp>
      <p:sp>
        <p:nvSpPr>
          <p:cNvPr id="2552" name="線"/>
          <p:cNvSpPr/>
          <p:nvPr/>
        </p:nvSpPr>
        <p:spPr>
          <a:xfrm>
            <a:off x="3144311" y="1851205"/>
            <a:ext cx="4658057" cy="3581824"/>
          </a:xfrm>
          <a:prstGeom prst="line">
            <a:avLst/>
          </a:prstGeom>
          <a:ln w="12700">
            <a:solidFill>
              <a:srgbClr val="000000">
                <a:alpha val="24918"/>
              </a:srgbClr>
            </a:solidFill>
            <a:miter lim="400000"/>
          </a:ln>
        </p:spPr>
        <p:txBody>
          <a:bodyPr lIns="45718" tIns="45718" rIns="45718" bIns="45718"/>
          <a:lstStyle/>
          <a:p>
            <a:pPr/>
          </a:p>
        </p:txBody>
      </p:sp>
      <p:sp>
        <p:nvSpPr>
          <p:cNvPr id="2553" name="LHCでは理論誤差~500MeVでリミット"/>
          <p:cNvSpPr txBox="1"/>
          <p:nvPr/>
        </p:nvSpPr>
        <p:spPr>
          <a:xfrm>
            <a:off x="4362095" y="4638338"/>
            <a:ext cx="4804751" cy="868565"/>
          </a:xfrm>
          <a:prstGeom prst="rect">
            <a:avLst/>
          </a:prstGeom>
          <a:solidFill>
            <a:srgbClr val="FFFFFF"/>
          </a:solidFill>
          <a:ln w="38100">
            <a:solidFill>
              <a:srgbClr val="FF2600"/>
            </a:solidFill>
            <a:bevel/>
          </a:ln>
          <a:extLst>
            <a:ext uri="{C572A759-6A51-4108-AA02-DFA0A04FC94B}">
              <ma14:wrappingTextBoxFlag xmlns:ma14="http://schemas.microsoft.com/office/mac/drawingml/2011/main" val="1"/>
            </a:ext>
          </a:extLst>
        </p:spPr>
        <p:txBody>
          <a:bodyPr lIns="50800" tIns="50800" rIns="50800" bIns="50800" anchor="ctr">
            <a:spAutoFit/>
          </a:bodyPr>
          <a:lstStyle/>
          <a:p>
            <a:pPr algn="l" defTabSz="508000">
              <a:defRPr b="1" i="1" sz="2100">
                <a:latin typeface="+mj-lt"/>
                <a:ea typeface="+mj-ea"/>
                <a:cs typeface="+mj-cs"/>
                <a:sym typeface="Helvetica Neue"/>
              </a:defRPr>
            </a:pPr>
            <a:r>
              <a:t>最近の進展：&lt;300 MeV </a:t>
            </a:r>
            <a:r>
              <a:rPr b="0" i="0">
                <a:latin typeface="Helvetica"/>
                <a:ea typeface="Helvetica"/>
                <a:cs typeface="Helvetica"/>
                <a:sym typeface="Helvetica"/>
              </a:rPr>
              <a:t>にできる可能性</a:t>
            </a:r>
          </a:p>
        </p:txBody>
      </p:sp>
      <p:sp>
        <p:nvSpPr>
          <p:cNvPr id="2554" name="線"/>
          <p:cNvSpPr/>
          <p:nvPr/>
        </p:nvSpPr>
        <p:spPr>
          <a:xfrm flipV="1">
            <a:off x="4752888" y="4369007"/>
            <a:ext cx="4431872" cy="382318"/>
          </a:xfrm>
          <a:prstGeom prst="line">
            <a:avLst/>
          </a:prstGeom>
          <a:ln w="25400">
            <a:solidFill>
              <a:srgbClr val="FF2600"/>
            </a:solidFill>
          </a:ln>
        </p:spPr>
        <p:txBody>
          <a:bodyPr lIns="45718" tIns="45718" rIns="45718" bIns="45718"/>
          <a:lstStyle/>
          <a:p>
            <a:pPr/>
          </a:p>
        </p:txBody>
      </p:sp>
      <p:sp>
        <p:nvSpPr>
          <p:cNvPr id="2555" name="線"/>
          <p:cNvSpPr/>
          <p:nvPr/>
        </p:nvSpPr>
        <p:spPr>
          <a:xfrm>
            <a:off x="4782537" y="4361312"/>
            <a:ext cx="4372574" cy="389285"/>
          </a:xfrm>
          <a:prstGeom prst="line">
            <a:avLst/>
          </a:prstGeom>
          <a:ln w="25400">
            <a:solidFill>
              <a:srgbClr val="FF2600"/>
            </a:solidFill>
          </a:ln>
        </p:spPr>
        <p:txBody>
          <a:bodyPr lIns="45718" tIns="45718" rIns="45718" bIns="45718"/>
          <a:lstStyle/>
          <a:p>
            <a:pP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57" name="スライド番号"/>
          <p:cNvSpPr txBox="1"/>
          <p:nvPr>
            <p:ph type="sldNum" sz="quarter" idx="2"/>
          </p:nvPr>
        </p:nvSpPr>
        <p:spPr>
          <a:xfrm>
            <a:off x="9819547" y="9144249"/>
            <a:ext cx="3034455" cy="520701"/>
          </a:xfrm>
          <a:prstGeom prst="rect">
            <a:avLst/>
          </a:prstGeom>
          <a:extLst>
            <a:ext uri="{C572A759-6A51-4108-AA02-DFA0A04FC94B}">
              <ma14:wrappingTextBoxFlag xmlns:ma14="http://schemas.microsoft.com/office/mac/drawingml/2011/main" val="1"/>
            </a:ext>
          </a:extLst>
        </p:spPr>
        <p:txBody>
          <a:bodyPr wrap="square" lIns="65023" tIns="65023" rIns="65023" bIns="65023" anchor="ctr"/>
          <a:lstStyle>
            <a:lvl1pPr algn="r" defTabSz="914400">
              <a:defRPr sz="1400">
                <a:solidFill>
                  <a:srgbClr val="888888"/>
                </a:solidFill>
                <a:latin typeface="Arial"/>
                <a:ea typeface="Arial"/>
                <a:cs typeface="Arial"/>
                <a:sym typeface="Arial"/>
              </a:defRPr>
            </a:lvl1pPr>
          </a:lstStyle>
          <a:p>
            <a:pPr/>
            <a:fld id="{86CB4B4D-7CA3-9044-876B-883B54F8677D}" type="slidenum"/>
          </a:p>
        </p:txBody>
      </p:sp>
      <p:sp>
        <p:nvSpPr>
          <p:cNvPr id="2558" name="Direct Searches for…"/>
          <p:cNvSpPr txBox="1"/>
          <p:nvPr>
            <p:ph type="title" idx="4294967295"/>
          </p:nvPr>
        </p:nvSpPr>
        <p:spPr>
          <a:xfrm>
            <a:off x="777932" y="2515387"/>
            <a:ext cx="11448936" cy="4722826"/>
          </a:xfrm>
          <a:prstGeom prst="rect">
            <a:avLst/>
          </a:prstGeom>
        </p:spPr>
        <p:txBody>
          <a:bodyPr lIns="65023" tIns="65023" rIns="65023" bIns="65023"/>
          <a:lstStyle/>
          <a:p>
            <a:pPr defTabSz="914400">
              <a:defRPr b="1" i="1" sz="9800">
                <a:latin typeface="+mj-lt"/>
                <a:ea typeface="+mj-ea"/>
                <a:cs typeface="+mj-cs"/>
                <a:sym typeface="Helvetica Neue"/>
              </a:defRPr>
            </a:pPr>
            <a:r>
              <a:t>Direct Searches for</a:t>
            </a:r>
          </a:p>
          <a:p>
            <a:pPr defTabSz="914400">
              <a:defRPr b="1" i="1" sz="9800">
                <a:latin typeface="+mj-lt"/>
                <a:ea typeface="+mj-ea"/>
                <a:cs typeface="+mj-cs"/>
                <a:sym typeface="Helvetica Neue"/>
              </a:defRPr>
            </a:pPr>
            <a:r>
              <a:rPr>
                <a:uFill>
                  <a:solidFill>
                    <a:srgbClr val="000000"/>
                  </a:solidFill>
                </a:uFill>
              </a:rPr>
              <a:t>New Particles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75" name="標準理論の２本柱"/>
          <p:cNvSpPr txBox="1"/>
          <p:nvPr/>
        </p:nvSpPr>
        <p:spPr>
          <a:xfrm>
            <a:off x="446483" y="1808120"/>
            <a:ext cx="336550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solidFill>
                  <a:srgbClr val="0433FF"/>
                </a:solidFill>
                <a:latin typeface="ヒラギノ角ゴ Pro W6"/>
                <a:ea typeface="ヒラギノ角ゴ Pro W6"/>
                <a:cs typeface="ヒラギノ角ゴ Pro W6"/>
                <a:sym typeface="ヒラギノ角ゴ Pro W6"/>
              </a:defRPr>
            </a:lvl1pPr>
          </a:lstStyle>
          <a:p>
            <a:pPr/>
            <a:r>
              <a:t>標準理論の２本柱</a:t>
            </a:r>
          </a:p>
        </p:txBody>
      </p:sp>
      <p:sp>
        <p:nvSpPr>
          <p:cNvPr id="1076" name="ヒッグスが充満した真空 （証拠：ヒッグス粒子発見）"/>
          <p:cNvSpPr txBox="1"/>
          <p:nvPr/>
        </p:nvSpPr>
        <p:spPr>
          <a:xfrm>
            <a:off x="8878971" y="2610908"/>
            <a:ext cx="3897588"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400">
                <a:latin typeface="+mn-lt"/>
                <a:ea typeface="+mn-ea"/>
                <a:cs typeface="+mn-cs"/>
                <a:sym typeface="ヒラギノ角ゴ Pro W3"/>
              </a:defRPr>
            </a:pPr>
            <a:r>
              <a:rPr>
                <a:latin typeface="ヒラギノ角ゴ Pro W6"/>
                <a:ea typeface="ヒラギノ角ゴ Pro W6"/>
                <a:cs typeface="ヒラギノ角ゴ Pro W6"/>
                <a:sym typeface="ヒラギノ角ゴ Pro W6"/>
              </a:rPr>
              <a:t>ヒッグスが充満した真空</a:t>
            </a:r>
            <a:br>
              <a:rPr>
                <a:latin typeface="ヒラギノ角ゴ Pro W6"/>
                <a:ea typeface="ヒラギノ角ゴ Pro W6"/>
                <a:cs typeface="ヒラギノ角ゴ Pro W6"/>
                <a:sym typeface="ヒラギノ角ゴ Pro W6"/>
              </a:rPr>
            </a:br>
            <a:r>
              <a:rPr sz="2200"/>
              <a:t>（証拠：ヒッグス粒子発見）</a:t>
            </a:r>
          </a:p>
        </p:txBody>
      </p:sp>
      <p:sp>
        <p:nvSpPr>
          <p:cNvPr id="1077" name="しかし真空に充満したヒッグスの正体は不明： ヒッグスは一つか？…"/>
          <p:cNvSpPr txBox="1"/>
          <p:nvPr/>
        </p:nvSpPr>
        <p:spPr>
          <a:xfrm>
            <a:off x="8991737" y="3635339"/>
            <a:ext cx="3498551" cy="269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400">
                <a:solidFill>
                  <a:srgbClr val="0433FF"/>
                </a:solidFill>
                <a:latin typeface="ヒラギノ角ゴ Pro W6"/>
                <a:ea typeface="ヒラギノ角ゴ Pro W6"/>
                <a:cs typeface="ヒラギノ角ゴ Pro W6"/>
                <a:sym typeface="ヒラギノ角ゴ Pro W6"/>
              </a:defRPr>
            </a:pPr>
            <a:r>
              <a:rPr>
                <a:solidFill>
                  <a:srgbClr val="000000"/>
                </a:solidFill>
              </a:rPr>
              <a:t>しかし</a:t>
            </a:r>
            <a:r>
              <a:rPr>
                <a:solidFill>
                  <a:schemeClr val="accent5"/>
                </a:solidFill>
              </a:rPr>
              <a:t>真空に充満したヒッグスの正体は不明</a:t>
            </a:r>
            <a:r>
              <a:rPr>
                <a:solidFill>
                  <a:srgbClr val="000000"/>
                </a:solidFill>
              </a:rPr>
              <a:t>：</a:t>
            </a:r>
            <a:br/>
            <a:r>
              <a:t>ヒッグスは一つか？</a:t>
            </a:r>
          </a:p>
          <a:p>
            <a:pPr algn="l">
              <a:defRPr sz="2400">
                <a:solidFill>
                  <a:srgbClr val="0433FF"/>
                </a:solidFill>
                <a:latin typeface="ヒラギノ角ゴ Pro W6"/>
                <a:ea typeface="ヒラギノ角ゴ Pro W6"/>
                <a:cs typeface="ヒラギノ角ゴ Pro W6"/>
                <a:sym typeface="ヒラギノ角ゴ Pro W6"/>
              </a:defRPr>
            </a:pPr>
            <a:r>
              <a:t>ヒッグスは素粒子か？</a:t>
            </a:r>
          </a:p>
          <a:p>
            <a:pPr algn="l">
              <a:defRPr sz="2400">
                <a:solidFill>
                  <a:srgbClr val="0433FF"/>
                </a:solidFill>
                <a:latin typeface="ヒラギノ角ゴ Pro W6"/>
                <a:ea typeface="ヒラギノ角ゴ Pro W6"/>
                <a:cs typeface="ヒラギノ角ゴ Pro W6"/>
                <a:sym typeface="ヒラギノ角ゴ Pro W6"/>
              </a:defRPr>
            </a:pPr>
            <a:r>
              <a:t>背後の力学は？</a:t>
            </a:r>
          </a:p>
          <a:p>
            <a:pPr algn="l">
              <a:defRPr sz="2400">
                <a:solidFill>
                  <a:srgbClr val="0433FF"/>
                </a:solidFill>
                <a:latin typeface="ヒラギノ角ゴ Pro W6"/>
                <a:ea typeface="ヒラギノ角ゴ Pro W6"/>
                <a:cs typeface="ヒラギノ角ゴ Pro W6"/>
                <a:sym typeface="ヒラギノ角ゴ Pro W6"/>
              </a:defRPr>
            </a:pPr>
            <a:r>
              <a:t>…</a:t>
            </a:r>
          </a:p>
        </p:txBody>
      </p:sp>
      <p:grpSp>
        <p:nvGrpSpPr>
          <p:cNvPr id="1080" name="とりわけ、「なぜヒッグスが宇宙を満たしたのか？」の答えは標準理論の枠外…"/>
          <p:cNvGrpSpPr/>
          <p:nvPr/>
        </p:nvGrpSpPr>
        <p:grpSpPr>
          <a:xfrm>
            <a:off x="163778" y="7872246"/>
            <a:ext cx="12677243" cy="2006600"/>
            <a:chOff x="0" y="0"/>
            <a:chExt cx="12677241" cy="2006599"/>
          </a:xfrm>
        </p:grpSpPr>
        <p:sp>
          <p:nvSpPr>
            <p:cNvPr id="1079" name="とりわけ、「なぜヒッグスが宇宙を満たしたのか？」の答えは標準理論の枠外…"/>
            <p:cNvSpPr txBox="1"/>
            <p:nvPr/>
          </p:nvSpPr>
          <p:spPr>
            <a:xfrm>
              <a:off x="215900" y="139699"/>
              <a:ext cx="12245442" cy="1447801"/>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400">
                  <a:latin typeface="ヒラギノ角ゴ Pro W6"/>
                  <a:ea typeface="ヒラギノ角ゴ Pro W6"/>
                  <a:cs typeface="ヒラギノ角ゴ Pro W6"/>
                  <a:sym typeface="ヒラギノ角ゴ Pro W6"/>
                </a:defRPr>
              </a:pPr>
              <a:r>
                <a:rPr>
                  <a:latin typeface="+mn-lt"/>
                  <a:ea typeface="+mn-ea"/>
                  <a:cs typeface="+mn-cs"/>
                  <a:sym typeface="ヒラギノ角ゴ Pro W3"/>
                </a:rPr>
                <a:t>とりわけ、</a:t>
              </a:r>
              <a:r>
                <a:rPr>
                  <a:solidFill>
                    <a:srgbClr val="0433FF"/>
                  </a:solidFill>
                </a:rPr>
                <a:t>「なぜヒッグスが宇宙を満たしたのか？」</a:t>
              </a:r>
              <a:r>
                <a:t>の答えは標準理論の枠外</a:t>
              </a:r>
            </a:p>
            <a:p>
              <a:pPr>
                <a:defRPr sz="2400">
                  <a:latin typeface="ヒラギノ角ゴ Pro W6"/>
                  <a:ea typeface="ヒラギノ角ゴ Pro W6"/>
                  <a:cs typeface="ヒラギノ角ゴ Pro W6"/>
                  <a:sym typeface="ヒラギノ角ゴ Pro W6"/>
                </a:defRPr>
              </a:pPr>
              <a:r>
                <a:rPr>
                  <a:latin typeface="+mn-lt"/>
                  <a:ea typeface="+mn-ea"/>
                  <a:cs typeface="+mn-cs"/>
                  <a:sym typeface="ヒラギノ角ゴ Pro W3"/>
                </a:rPr>
                <a:t>ヒッグスが宇宙を満たした</a:t>
              </a:r>
              <a:br>
                <a:rPr>
                  <a:latin typeface="+mn-lt"/>
                  <a:ea typeface="+mn-ea"/>
                  <a:cs typeface="+mn-cs"/>
                  <a:sym typeface="ヒラギノ角ゴ Pro W3"/>
                </a:rPr>
              </a:br>
              <a:r>
                <a:rPr b="1" sz="3200">
                  <a:solidFill>
                    <a:schemeClr val="accent5"/>
                  </a:solidFill>
                  <a:latin typeface="+mj-lt"/>
                  <a:ea typeface="+mj-ea"/>
                  <a:cs typeface="+mj-cs"/>
                  <a:sym typeface="Helvetica Neue"/>
                </a:rPr>
                <a:t>電弱スケールが謎を解く鍵</a:t>
              </a:r>
            </a:p>
          </p:txBody>
        </p:sp>
        <p:pic>
          <p:nvPicPr>
            <p:cNvPr id="1078" name="とりわけ、「なぜヒッグスが宇宙を満たしたのか？」の答えは標準理論の枠外… とりわけ、「なぜヒッグスが宇宙を満たしたのか？」の答えは標準理論の枠外ヒッグスが宇宙を満たした 電弱スケールが謎を解く鍵" descr="とりわけ、「なぜヒッグスが宇宙を満たしたのか？」の答えは標準理論の枠外… とりわけ、「なぜヒッグスが宇宙を満たしたのか？」の答えは標準理論の枠外ヒッグスが宇宙を満たした 電弱スケールが謎を解く鍵"/>
            <p:cNvPicPr>
              <a:picLocks noChangeAspect="0"/>
            </p:cNvPicPr>
            <p:nvPr/>
          </p:nvPicPr>
          <p:blipFill>
            <a:blip r:embed="rId3">
              <a:extLst/>
            </a:blip>
            <a:stretch>
              <a:fillRect/>
            </a:stretch>
          </p:blipFill>
          <p:spPr>
            <a:xfrm>
              <a:off x="0" y="-1"/>
              <a:ext cx="12677242" cy="2006601"/>
            </a:xfrm>
            <a:prstGeom prst="rect">
              <a:avLst/>
            </a:prstGeom>
            <a:effectLst/>
          </p:spPr>
        </p:pic>
      </p:grpSp>
      <p:sp>
        <p:nvSpPr>
          <p:cNvPr id="1081" name="なぜ電弱スケールは重要か？"/>
          <p:cNvSpPr txBox="1"/>
          <p:nvPr/>
        </p:nvSpPr>
        <p:spPr>
          <a:xfrm>
            <a:off x="1393731" y="172998"/>
            <a:ext cx="10217337" cy="882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100">
                <a:solidFill>
                  <a:srgbClr val="2E467F"/>
                </a:solidFill>
                <a:latin typeface="ヒラギノ角ゴ Pro W6"/>
                <a:ea typeface="ヒラギノ角ゴ Pro W6"/>
                <a:cs typeface="ヒラギノ角ゴ Pro W6"/>
                <a:sym typeface="ヒラギノ角ゴ Pro W6"/>
              </a:defRPr>
            </a:lvl1pPr>
          </a:lstStyle>
          <a:p>
            <a:pPr/>
            <a:r>
              <a:t>なぜ電弱スケールは重要か？</a:t>
            </a:r>
          </a:p>
        </p:txBody>
      </p:sp>
      <p:sp>
        <p:nvSpPr>
          <p:cNvPr id="1082" name="標準理論の成功 ＝ゲージ理論  (左の柱)の成功"/>
          <p:cNvSpPr txBox="1"/>
          <p:nvPr/>
        </p:nvSpPr>
        <p:spPr>
          <a:xfrm>
            <a:off x="389587" y="4216400"/>
            <a:ext cx="2464919" cy="1320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400">
                <a:latin typeface="+mn-lt"/>
                <a:ea typeface="+mn-ea"/>
                <a:cs typeface="+mn-cs"/>
                <a:sym typeface="ヒラギノ角ゴ Pro W3"/>
              </a:defRPr>
            </a:pPr>
            <a:r>
              <a:t>標準理論の成功</a:t>
            </a:r>
            <a:br/>
            <a:r>
              <a:t>＝ゲージ理論</a:t>
            </a:r>
            <a:br/>
            <a:r>
              <a:t>　(左の柱)の成功</a:t>
            </a:r>
          </a:p>
        </p:txBody>
      </p:sp>
      <p:sp>
        <p:nvSpPr>
          <p:cNvPr id="1083" name="真空に充満したヒッグスの謎"/>
          <p:cNvSpPr txBox="1"/>
          <p:nvPr/>
        </p:nvSpPr>
        <p:spPr>
          <a:xfrm>
            <a:off x="3803650" y="1114306"/>
            <a:ext cx="5397500"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200">
                <a:latin typeface="+mn-lt"/>
                <a:ea typeface="+mn-ea"/>
                <a:cs typeface="+mn-cs"/>
                <a:sym typeface="ヒラギノ角ゴ Pro W3"/>
              </a:defRPr>
            </a:lvl1pPr>
          </a:lstStyle>
          <a:p>
            <a:pPr/>
            <a:r>
              <a:t>真空に充満したヒッグスの謎</a:t>
            </a:r>
          </a:p>
        </p:txBody>
      </p:sp>
      <p:sp>
        <p:nvSpPr>
          <p:cNvPr id="1084" name="精密に検証済み"/>
          <p:cNvSpPr txBox="1"/>
          <p:nvPr/>
        </p:nvSpPr>
        <p:spPr>
          <a:xfrm>
            <a:off x="507139" y="6107050"/>
            <a:ext cx="22479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chemeClr val="accent5"/>
                </a:solidFill>
                <a:latin typeface="+mn-lt"/>
                <a:ea typeface="+mn-ea"/>
                <a:cs typeface="+mn-cs"/>
                <a:sym typeface="ヒラギノ角ゴ Pro W3"/>
              </a:defRPr>
            </a:lvl1pPr>
          </a:lstStyle>
          <a:p>
            <a:pPr/>
            <a:r>
              <a:t>精密に検証済み</a:t>
            </a:r>
          </a:p>
        </p:txBody>
      </p:sp>
      <p:sp>
        <p:nvSpPr>
          <p:cNvPr id="1085" name="四角形"/>
          <p:cNvSpPr/>
          <p:nvPr/>
        </p:nvSpPr>
        <p:spPr>
          <a:xfrm>
            <a:off x="321282" y="4038265"/>
            <a:ext cx="2797414" cy="2666178"/>
          </a:xfrm>
          <a:prstGeom prst="rect">
            <a:avLst/>
          </a:prstGeom>
          <a:ln w="12700">
            <a:solidFill>
              <a:schemeClr val="accent1"/>
            </a:solidFill>
            <a:bevel/>
          </a:ln>
        </p:spPr>
        <p:txBody>
          <a:bodyPr lIns="50800" tIns="50800" rIns="50800" bIns="50800" anchor="ctr"/>
          <a:lstStyle/>
          <a:p>
            <a:pPr>
              <a:defRPr sz="4000">
                <a:latin typeface="+mn-lt"/>
                <a:ea typeface="+mn-ea"/>
                <a:cs typeface="+mn-cs"/>
                <a:sym typeface="ヒラギノ角ゴ Pro W3"/>
              </a:defRPr>
            </a:pPr>
          </a:p>
        </p:txBody>
      </p:sp>
      <p:sp>
        <p:nvSpPr>
          <p:cNvPr id="1086" name="四角形"/>
          <p:cNvSpPr/>
          <p:nvPr/>
        </p:nvSpPr>
        <p:spPr>
          <a:xfrm>
            <a:off x="8823967" y="2279659"/>
            <a:ext cx="3834089" cy="4047491"/>
          </a:xfrm>
          <a:prstGeom prst="rect">
            <a:avLst/>
          </a:prstGeom>
          <a:ln w="63500">
            <a:solidFill>
              <a:schemeClr val="accent1"/>
            </a:solidFill>
            <a:bevel/>
          </a:ln>
        </p:spPr>
        <p:txBody>
          <a:bodyPr lIns="50800" tIns="50800" rIns="50800" bIns="50800" anchor="ctr"/>
          <a:lstStyle/>
          <a:p>
            <a:pPr>
              <a:defRPr sz="4000">
                <a:latin typeface="+mn-lt"/>
                <a:ea typeface="+mn-ea"/>
                <a:cs typeface="+mn-cs"/>
                <a:sym typeface="ヒラギノ角ゴ Pro W3"/>
              </a:defRPr>
            </a:pPr>
          </a:p>
        </p:txBody>
      </p:sp>
      <p:sp>
        <p:nvSpPr>
          <p:cNvPr id="1087" name="線"/>
          <p:cNvSpPr/>
          <p:nvPr/>
        </p:nvSpPr>
        <p:spPr>
          <a:xfrm flipH="1">
            <a:off x="7905476" y="4100589"/>
            <a:ext cx="918120" cy="918121"/>
          </a:xfrm>
          <a:prstGeom prst="line">
            <a:avLst/>
          </a:prstGeom>
          <a:ln w="12700">
            <a:solidFill>
              <a:schemeClr val="accent1"/>
            </a:solidFill>
            <a:bevel/>
            <a:tailEnd type="triangle"/>
          </a:ln>
        </p:spPr>
        <p:txBody>
          <a:bodyPr lIns="45718" tIns="45718" rIns="45718" bIns="45718"/>
          <a:lstStyle/>
          <a:p>
            <a:pPr marR="331470" algn="just" defTabSz="455168">
              <a:lnSpc>
                <a:spcPct val="120000"/>
              </a:lnSpc>
              <a:defRPr sz="2200">
                <a:solidFill>
                  <a:srgbClr val="FF2600"/>
                </a:solidFill>
                <a:effectLst>
                  <a:outerShdw sx="100000" sy="100000" kx="0" ky="0" algn="b" rotWithShape="0" blurRad="127000" dist="76200" dir="2700000">
                    <a:srgbClr val="000000">
                      <a:alpha val="75000"/>
                    </a:srgbClr>
                  </a:outerShdw>
                </a:effectLst>
              </a:defRPr>
            </a:pPr>
          </a:p>
        </p:txBody>
      </p:sp>
      <p:sp>
        <p:nvSpPr>
          <p:cNvPr id="1088" name="線"/>
          <p:cNvSpPr/>
          <p:nvPr/>
        </p:nvSpPr>
        <p:spPr>
          <a:xfrm>
            <a:off x="3116501" y="4214889"/>
            <a:ext cx="918120" cy="918121"/>
          </a:xfrm>
          <a:prstGeom prst="line">
            <a:avLst/>
          </a:prstGeom>
          <a:ln w="12700">
            <a:solidFill>
              <a:schemeClr val="accent1"/>
            </a:solidFill>
            <a:bevel/>
            <a:tailEnd type="triangle"/>
          </a:ln>
        </p:spPr>
        <p:txBody>
          <a:bodyPr lIns="45718" tIns="45718" rIns="45718" bIns="45718"/>
          <a:lstStyle/>
          <a:p>
            <a:pPr marR="331470" algn="just" defTabSz="455168">
              <a:lnSpc>
                <a:spcPct val="120000"/>
              </a:lnSpc>
              <a:defRPr sz="2200">
                <a:solidFill>
                  <a:srgbClr val="FF2600"/>
                </a:solidFill>
                <a:effectLst>
                  <a:outerShdw sx="100000" sy="100000" kx="0" ky="0" algn="b" rotWithShape="0" blurRad="127000" dist="76200" dir="2700000">
                    <a:srgbClr val="000000">
                      <a:alpha val="75000"/>
                    </a:srgbClr>
                  </a:outerShdw>
                </a:effectLst>
              </a:defRPr>
            </a:pPr>
          </a:p>
        </p:txBody>
      </p:sp>
      <p:sp>
        <p:nvSpPr>
          <p:cNvPr id="1089" name="矢印"/>
          <p:cNvSpPr/>
          <p:nvPr/>
        </p:nvSpPr>
        <p:spPr>
          <a:xfrm rot="6270010">
            <a:off x="8886428" y="6839124"/>
            <a:ext cx="1561619" cy="585876"/>
          </a:xfrm>
          <a:prstGeom prst="rightArrow">
            <a:avLst>
              <a:gd name="adj1" fmla="val 32000"/>
              <a:gd name="adj2" fmla="val 138733"/>
            </a:avLst>
          </a:prstGeom>
          <a:solidFill>
            <a:srgbClr val="FFFFFF"/>
          </a:solidFill>
          <a:ln w="12700">
            <a:solidFill>
              <a:schemeClr val="accent1"/>
            </a:solidFill>
            <a:bevel/>
          </a:ln>
        </p:spPr>
        <p:txBody>
          <a:bodyPr lIns="50800" tIns="50800" rIns="50800" bIns="50800" anchor="ctr"/>
          <a:lstStyle/>
          <a:p>
            <a:pPr>
              <a:defRPr sz="4000">
                <a:latin typeface="+mn-lt"/>
                <a:ea typeface="+mn-ea"/>
                <a:cs typeface="+mn-cs"/>
                <a:sym typeface="ヒラギノ角ゴ Pro W3"/>
              </a:defRPr>
            </a:pPr>
          </a:p>
        </p:txBody>
      </p:sp>
      <p:pic>
        <p:nvPicPr>
          <p:cNvPr id="1090" name="イメージ" descr="イメージ"/>
          <p:cNvPicPr>
            <a:picLocks noChangeAspect="1"/>
          </p:cNvPicPr>
          <p:nvPr/>
        </p:nvPicPr>
        <p:blipFill>
          <a:blip r:embed="rId4">
            <a:extLst/>
          </a:blip>
          <a:stretch>
            <a:fillRect/>
          </a:stretch>
        </p:blipFill>
        <p:spPr>
          <a:xfrm>
            <a:off x="2891663" y="2034944"/>
            <a:ext cx="5888796" cy="5683712"/>
          </a:xfrm>
          <a:prstGeom prst="rect">
            <a:avLst/>
          </a:prstGeom>
          <a:ln w="12700">
            <a:miter lim="400000"/>
          </a:ln>
        </p:spPr>
      </p:pic>
      <p:sp>
        <p:nvSpPr>
          <p:cNvPr id="1091" name="未知"/>
          <p:cNvSpPr txBox="1"/>
          <p:nvPr/>
        </p:nvSpPr>
        <p:spPr>
          <a:xfrm>
            <a:off x="5423311" y="2022011"/>
            <a:ext cx="825501"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solidFill>
                  <a:srgbClr val="FF2600"/>
                </a:solidFill>
              </a:defRPr>
            </a:lvl1pPr>
          </a:lstStyle>
          <a:p>
            <a:pPr/>
            <a:r>
              <a:t>未知</a:t>
            </a:r>
          </a:p>
        </p:txBody>
      </p:sp>
      <p:sp>
        <p:nvSpPr>
          <p:cNvPr id="1092" name="標準理論"/>
          <p:cNvSpPr txBox="1"/>
          <p:nvPr/>
        </p:nvSpPr>
        <p:spPr>
          <a:xfrm>
            <a:off x="5169311" y="3481016"/>
            <a:ext cx="13335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標準理論</a:t>
            </a:r>
          </a:p>
        </p:txBody>
      </p:sp>
      <p:sp>
        <p:nvSpPr>
          <p:cNvPr id="1093" name="標準理論を超える物理"/>
          <p:cNvSpPr txBox="1"/>
          <p:nvPr/>
        </p:nvSpPr>
        <p:spPr>
          <a:xfrm>
            <a:off x="4259483" y="2509210"/>
            <a:ext cx="31531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標準理論を超える物理</a:t>
            </a:r>
          </a:p>
        </p:txBody>
      </p:sp>
      <p:sp>
        <p:nvSpPr>
          <p:cNvPr id="1094" name="相対論的場の量子論"/>
          <p:cNvSpPr txBox="1"/>
          <p:nvPr/>
        </p:nvSpPr>
        <p:spPr>
          <a:xfrm>
            <a:off x="4407311" y="7203844"/>
            <a:ext cx="285750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相対論的場の量子論</a:t>
            </a:r>
          </a:p>
        </p:txBody>
      </p:sp>
      <p:sp>
        <p:nvSpPr>
          <p:cNvPr id="1095" name="ゲージ原理"/>
          <p:cNvSpPr txBox="1"/>
          <p:nvPr/>
        </p:nvSpPr>
        <p:spPr>
          <a:xfrm>
            <a:off x="3263573" y="5209778"/>
            <a:ext cx="1629157"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400"/>
            </a:lvl1pPr>
          </a:lstStyle>
          <a:p>
            <a:pPr/>
            <a:r>
              <a:t>ゲージ原理</a:t>
            </a:r>
          </a:p>
        </p:txBody>
      </p:sp>
      <p:sp>
        <p:nvSpPr>
          <p:cNvPr id="1096" name="電弱対称性…"/>
          <p:cNvSpPr txBox="1"/>
          <p:nvPr/>
        </p:nvSpPr>
        <p:spPr>
          <a:xfrm>
            <a:off x="6741673" y="5209778"/>
            <a:ext cx="1943101" cy="1198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80000"/>
              </a:lnSpc>
              <a:defRPr b="1" sz="2400"/>
            </a:pPr>
            <a:r>
              <a:t>電弱対称性</a:t>
            </a:r>
          </a:p>
          <a:p>
            <a:pPr>
              <a:lnSpc>
                <a:spcPct val="80000"/>
              </a:lnSpc>
              <a:defRPr b="1" sz="2400"/>
            </a:pPr>
            <a:r>
              <a:t>の破れ</a:t>
            </a:r>
          </a:p>
          <a:p>
            <a:pPr>
              <a:lnSpc>
                <a:spcPct val="80000"/>
              </a:lnSpc>
              <a:defRPr b="1" sz="2400"/>
            </a:pPr>
            <a:r>
              <a:t>（質量起源）</a:t>
            </a:r>
          </a:p>
        </p:txBody>
      </p:sp>
      <p:sp>
        <p:nvSpPr>
          <p:cNvPr id="1097" name="スライド番号"/>
          <p:cNvSpPr txBox="1"/>
          <p:nvPr>
            <p:ph type="sldNum" sz="quarter" idx="2"/>
          </p:nvPr>
        </p:nvSpPr>
        <p:spPr>
          <a:xfrm>
            <a:off x="11399587" y="9344953"/>
            <a:ext cx="1605213" cy="413840"/>
          </a:xfrm>
          <a:prstGeom prst="rect">
            <a:avLst/>
          </a:prstGeom>
          <a:extLst>
            <a:ext uri="{C572A759-6A51-4108-AA02-DFA0A04FC94B}">
              <ma14:wrappingTextBoxFlag xmlns:ma14="http://schemas.microsoft.com/office/mac/drawingml/2011/main" val="1"/>
            </a:ext>
          </a:extLst>
        </p:spPr>
        <p:txBody>
          <a:bodyPr anchor="t"/>
          <a:lstStyle>
            <a:lvl1pPr defTabSz="650240">
              <a:defRPr b="1" sz="20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60" name="ILC, too, is an energy frontier machine!…"/>
          <p:cNvSpPr txBox="1"/>
          <p:nvPr/>
        </p:nvSpPr>
        <p:spPr>
          <a:xfrm>
            <a:off x="961782" y="2537024"/>
            <a:ext cx="11081236" cy="44625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747776">
              <a:defRPr sz="4400">
                <a:solidFill>
                  <a:srgbClr val="FF2600"/>
                </a:solidFill>
                <a:latin typeface="+mj-lt"/>
                <a:ea typeface="+mj-ea"/>
                <a:cs typeface="+mj-cs"/>
                <a:sym typeface="Helvetica Neue"/>
              </a:defRPr>
            </a:pPr>
            <a:r>
              <a:rPr b="1"/>
              <a:t>ILC, too, is an energy frontier machine!</a:t>
            </a:r>
            <a:br>
              <a:rPr b="1"/>
            </a:br>
            <a:endParaRPr b="1"/>
          </a:p>
          <a:p>
            <a:pPr defTabSz="747776">
              <a:defRPr b="1" i="1" sz="2400">
                <a:latin typeface="+mj-lt"/>
                <a:ea typeface="+mj-ea"/>
                <a:cs typeface="+mj-cs"/>
                <a:sym typeface="Helvetica Neue"/>
              </a:defRPr>
            </a:pPr>
            <a:r>
              <a:rPr b="0" sz="3000"/>
              <a:t>It will enter </a:t>
            </a:r>
            <a:r>
              <a:rPr sz="3000"/>
              <a:t>uncharted waters of e</a:t>
            </a:r>
            <a:r>
              <a:rPr baseline="31999" sz="3000"/>
              <a:t>+</a:t>
            </a:r>
            <a:r>
              <a:rPr sz="3000"/>
              <a:t>e</a:t>
            </a:r>
            <a:r>
              <a:rPr baseline="31999" sz="3000"/>
              <a:t>- </a:t>
            </a:r>
            <a:r>
              <a:rPr sz="3000"/>
              <a:t>collisions</a:t>
            </a:r>
            <a:r>
              <a:t> </a:t>
            </a:r>
            <a:br/>
          </a:p>
          <a:p>
            <a:pPr defTabSz="747776">
              <a:defRPr b="1" i="1" sz="2400">
                <a:latin typeface="+mj-lt"/>
                <a:ea typeface="+mj-ea"/>
                <a:cs typeface="+mj-cs"/>
                <a:sym typeface="Helvetica Neue"/>
              </a:defRPr>
            </a:pPr>
          </a:p>
          <a:p>
            <a:pPr lvl="2" indent="914400" algn="l" defTabSz="747776">
              <a:buClr>
                <a:srgbClr val="000000"/>
              </a:buClr>
              <a:buFont typeface="Arial"/>
              <a:defRPr sz="2400">
                <a:latin typeface="+mj-lt"/>
                <a:ea typeface="+mj-ea"/>
                <a:cs typeface="+mj-cs"/>
                <a:sym typeface="Helvetica Neue"/>
              </a:defRPr>
            </a:pPr>
            <a:r>
              <a:t>Thanks to well-defined initial states, </a:t>
            </a:r>
            <a:br/>
            <a:r>
              <a:t>clean environment w/o QCD BG, and polarized beams </a:t>
            </a:r>
            <a:br/>
            <a:r>
              <a:rPr b="1" i="1"/>
              <a:t>ILC can cover blind spots of LHC</a:t>
            </a:r>
            <a:br>
              <a:rPr sz="2200"/>
            </a:br>
            <a:endParaRPr sz="2200"/>
          </a:p>
        </p:txBody>
      </p:sp>
      <p:sp>
        <p:nvSpPr>
          <p:cNvPr id="2561" name="スライド番号"/>
          <p:cNvSpPr txBox="1"/>
          <p:nvPr>
            <p:ph type="sldNum" sz="quarter" idx="2"/>
          </p:nvPr>
        </p:nvSpPr>
        <p:spPr>
          <a:xfrm>
            <a:off x="11399587" y="9344953"/>
            <a:ext cx="1605213" cy="413840"/>
          </a:xfrm>
          <a:prstGeom prst="rect">
            <a:avLst/>
          </a:prstGeom>
          <a:extLst>
            <a:ext uri="{C572A759-6A51-4108-AA02-DFA0A04FC94B}">
              <ma14:wrappingTextBoxFlag xmlns:ma14="http://schemas.microsoft.com/office/mac/drawingml/2011/main" val="1"/>
            </a:ext>
          </a:extLst>
        </p:spPr>
        <p:txBody>
          <a:bodyPr anchor="t"/>
          <a:lstStyle>
            <a:lvl1pPr defTabSz="832307">
              <a:defRPr b="1" sz="20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slow"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63" name="wino-like2.pdf" descr="wino-like2.pdf"/>
          <p:cNvPicPr>
            <a:picLocks noChangeAspect="1"/>
          </p:cNvPicPr>
          <p:nvPr/>
        </p:nvPicPr>
        <p:blipFill>
          <a:blip r:embed="rId2">
            <a:extLst/>
          </a:blip>
          <a:stretch>
            <a:fillRect/>
          </a:stretch>
        </p:blipFill>
        <p:spPr>
          <a:xfrm>
            <a:off x="331042" y="4771813"/>
            <a:ext cx="6285421" cy="5165796"/>
          </a:xfrm>
          <a:prstGeom prst="rect">
            <a:avLst/>
          </a:prstGeom>
          <a:ln w="12700">
            <a:miter lim="400000"/>
          </a:ln>
        </p:spPr>
      </p:pic>
      <p:pic>
        <p:nvPicPr>
          <p:cNvPr id="2564" name="イメージ" descr="イメージ"/>
          <p:cNvPicPr>
            <a:picLocks noChangeAspect="1"/>
          </p:cNvPicPr>
          <p:nvPr/>
        </p:nvPicPr>
        <p:blipFill>
          <a:blip r:embed="rId3">
            <a:extLst/>
          </a:blip>
          <a:stretch>
            <a:fillRect/>
          </a:stretch>
        </p:blipFill>
        <p:spPr>
          <a:xfrm>
            <a:off x="6601858" y="4822612"/>
            <a:ext cx="6285422" cy="5165797"/>
          </a:xfrm>
          <a:prstGeom prst="rect">
            <a:avLst/>
          </a:prstGeom>
          <a:ln w="12700">
            <a:miter lim="400000"/>
          </a:ln>
        </p:spPr>
      </p:pic>
      <p:pic>
        <p:nvPicPr>
          <p:cNvPr id="2565" name="イメージ" descr="イメージ"/>
          <p:cNvPicPr>
            <a:picLocks noChangeAspect="1"/>
          </p:cNvPicPr>
          <p:nvPr/>
        </p:nvPicPr>
        <p:blipFill>
          <a:blip r:embed="rId4">
            <a:extLst/>
          </a:blip>
          <a:stretch>
            <a:fillRect/>
          </a:stretch>
        </p:blipFill>
        <p:spPr>
          <a:xfrm>
            <a:off x="482709" y="476087"/>
            <a:ext cx="5774993" cy="4617728"/>
          </a:xfrm>
          <a:prstGeom prst="rect">
            <a:avLst/>
          </a:prstGeom>
          <a:ln w="12700">
            <a:miter lim="400000"/>
          </a:ln>
        </p:spPr>
      </p:pic>
      <p:grpSp>
        <p:nvGrpSpPr>
          <p:cNvPr id="2568" name="ΔM &lt; 20GeV…"/>
          <p:cNvGrpSpPr/>
          <p:nvPr/>
        </p:nvGrpSpPr>
        <p:grpSpPr>
          <a:xfrm>
            <a:off x="217621" y="2186545"/>
            <a:ext cx="2337477" cy="1060907"/>
            <a:chOff x="0" y="0"/>
            <a:chExt cx="2337475" cy="1060905"/>
          </a:xfrm>
        </p:grpSpPr>
        <p:sp>
          <p:nvSpPr>
            <p:cNvPr id="2567" name="ΔM &lt; 20GeV…"/>
            <p:cNvSpPr txBox="1"/>
            <p:nvPr/>
          </p:nvSpPr>
          <p:spPr>
            <a:xfrm>
              <a:off x="215900" y="139700"/>
              <a:ext cx="1905676" cy="502106"/>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l">
                <a:buClr>
                  <a:srgbClr val="000000"/>
                </a:buClr>
                <a:buFont typeface="Arial"/>
                <a:defRPr sz="1600">
                  <a:solidFill>
                    <a:srgbClr val="FF2600"/>
                  </a:solidFill>
                  <a:latin typeface="+mj-lt"/>
                  <a:ea typeface="+mj-ea"/>
                  <a:cs typeface="+mj-cs"/>
                  <a:sym typeface="Helvetica Neue"/>
                </a:defRPr>
              </a:pPr>
              <a:r>
                <a:rPr b="1"/>
                <a:t>ΔM &lt; 20GeV</a:t>
              </a:r>
              <a:endParaRPr b="1"/>
            </a:p>
            <a:p>
              <a:pPr algn="l">
                <a:buClr>
                  <a:srgbClr val="000000"/>
                </a:buClr>
                <a:buFont typeface="Arial"/>
                <a:defRPr sz="1600">
                  <a:solidFill>
                    <a:srgbClr val="FF2600"/>
                  </a:solidFill>
                  <a:latin typeface="+mj-lt"/>
                  <a:ea typeface="+mj-ea"/>
                  <a:cs typeface="+mj-cs"/>
                  <a:sym typeface="Helvetica Neue"/>
                </a:defRPr>
              </a:pPr>
              <a:r>
                <a:rPr b="1"/>
                <a:t>LHC’s loophole</a:t>
              </a:r>
            </a:p>
          </p:txBody>
        </p:sp>
        <p:pic>
          <p:nvPicPr>
            <p:cNvPr id="2566" name="ΔM &lt; 20GeV… ΔM &lt; 20GeVLHC’s loophole" descr="ΔM &lt; 20GeV… ΔM &lt; 20GeVLHC’s loophole"/>
            <p:cNvPicPr>
              <a:picLocks noChangeAspect="0"/>
            </p:cNvPicPr>
            <p:nvPr/>
          </p:nvPicPr>
          <p:blipFill>
            <a:blip r:embed="rId5">
              <a:extLst/>
            </a:blip>
            <a:stretch>
              <a:fillRect/>
            </a:stretch>
          </p:blipFill>
          <p:spPr>
            <a:xfrm>
              <a:off x="0" y="0"/>
              <a:ext cx="2337476" cy="1060906"/>
            </a:xfrm>
            <a:prstGeom prst="rect">
              <a:avLst/>
            </a:prstGeom>
            <a:effectLst/>
          </p:spPr>
        </p:pic>
      </p:grpSp>
      <p:sp>
        <p:nvSpPr>
          <p:cNvPr id="2569" name="Wino-like LSP"/>
          <p:cNvSpPr txBox="1"/>
          <p:nvPr/>
        </p:nvSpPr>
        <p:spPr>
          <a:xfrm>
            <a:off x="1516694" y="6245840"/>
            <a:ext cx="2023446" cy="3101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algn="l" defTabSz="1439333">
              <a:buClr>
                <a:srgbClr val="2E467F"/>
              </a:buClr>
              <a:buFont typeface="Helvetica"/>
              <a:tabLst>
                <a:tab pos="609600" algn="l"/>
                <a:tab pos="2844800" algn="l"/>
                <a:tab pos="2882900" algn="l"/>
              </a:tabLst>
              <a:defRPr b="1" i="1" sz="2000">
                <a:solidFill>
                  <a:srgbClr val="2E467F"/>
                </a:solidFill>
                <a:uFill>
                  <a:solidFill>
                    <a:srgbClr val="2E467F"/>
                  </a:solidFill>
                </a:uFill>
                <a:latin typeface="+mj-lt"/>
                <a:ea typeface="+mj-ea"/>
                <a:cs typeface="+mj-cs"/>
                <a:sym typeface="Helvetica Neue"/>
              </a:defRPr>
            </a:lvl1pPr>
          </a:lstStyle>
          <a:p>
            <a:pPr/>
            <a:r>
              <a:t>Wino-like LSP</a:t>
            </a:r>
          </a:p>
        </p:txBody>
      </p:sp>
      <p:sp>
        <p:nvSpPr>
          <p:cNvPr id="2570" name="Higgsino-like LSP"/>
          <p:cNvSpPr txBox="1"/>
          <p:nvPr/>
        </p:nvSpPr>
        <p:spPr>
          <a:xfrm>
            <a:off x="7824711" y="6233759"/>
            <a:ext cx="2023447" cy="62763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algn="l" defTabSz="1439333">
              <a:buClr>
                <a:srgbClr val="2E467F"/>
              </a:buClr>
              <a:buFont typeface="Helvetica"/>
              <a:tabLst>
                <a:tab pos="609600" algn="l"/>
                <a:tab pos="2844800" algn="l"/>
                <a:tab pos="2882900" algn="l"/>
              </a:tabLst>
              <a:defRPr b="1" i="1" sz="2000">
                <a:solidFill>
                  <a:srgbClr val="2E467F"/>
                </a:solidFill>
                <a:uFill>
                  <a:solidFill>
                    <a:srgbClr val="2E467F"/>
                  </a:solidFill>
                </a:uFill>
                <a:latin typeface="+mj-lt"/>
                <a:ea typeface="+mj-ea"/>
                <a:cs typeface="+mj-cs"/>
                <a:sym typeface="Helvetica Neue"/>
              </a:defRPr>
            </a:lvl1pPr>
          </a:lstStyle>
          <a:p>
            <a:pPr/>
            <a:r>
              <a:t>Higgsino-like LSP</a:t>
            </a:r>
          </a:p>
        </p:txBody>
      </p:sp>
      <p:pic>
        <p:nvPicPr>
          <p:cNvPr id="2571" name="イメージ" descr="イメージ"/>
          <p:cNvPicPr>
            <a:picLocks noChangeAspect="1"/>
          </p:cNvPicPr>
          <p:nvPr/>
        </p:nvPicPr>
        <p:blipFill>
          <a:blip r:embed="rId6">
            <a:extLst/>
          </a:blip>
          <a:stretch>
            <a:fillRect/>
          </a:stretch>
        </p:blipFill>
        <p:spPr>
          <a:xfrm>
            <a:off x="6601741" y="144671"/>
            <a:ext cx="6285655" cy="5017656"/>
          </a:xfrm>
          <a:prstGeom prst="rect">
            <a:avLst/>
          </a:prstGeom>
          <a:ln w="12700">
            <a:miter lim="400000"/>
          </a:ln>
        </p:spPr>
      </p:pic>
      <p:sp>
        <p:nvSpPr>
          <p:cNvPr id="2572" name="Bino-like LSP"/>
          <p:cNvSpPr txBox="1"/>
          <p:nvPr/>
        </p:nvSpPr>
        <p:spPr>
          <a:xfrm>
            <a:off x="7824711" y="1519993"/>
            <a:ext cx="2023447" cy="3101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algn="l" defTabSz="1439333">
              <a:buClr>
                <a:srgbClr val="2E467F"/>
              </a:buClr>
              <a:buFont typeface="Helvetica"/>
              <a:tabLst>
                <a:tab pos="609600" algn="l"/>
                <a:tab pos="2844800" algn="l"/>
                <a:tab pos="2882900" algn="l"/>
              </a:tabLst>
              <a:defRPr b="1" i="1" sz="2000">
                <a:solidFill>
                  <a:srgbClr val="2E467F"/>
                </a:solidFill>
                <a:uFill>
                  <a:solidFill>
                    <a:srgbClr val="2E467F"/>
                  </a:solidFill>
                </a:uFill>
                <a:latin typeface="+mj-lt"/>
                <a:ea typeface="+mj-ea"/>
                <a:cs typeface="+mj-cs"/>
                <a:sym typeface="Helvetica Neue"/>
              </a:defRPr>
            </a:lvl1pPr>
          </a:lstStyle>
          <a:p>
            <a:pPr/>
            <a:r>
              <a:t>Bino-like LSP</a:t>
            </a:r>
          </a:p>
        </p:txBody>
      </p:sp>
      <p:sp>
        <p:nvSpPr>
          <p:cNvPr id="2573" name="四角形"/>
          <p:cNvSpPr/>
          <p:nvPr/>
        </p:nvSpPr>
        <p:spPr>
          <a:xfrm>
            <a:off x="6599566" y="5088974"/>
            <a:ext cx="6077745" cy="4706987"/>
          </a:xfrm>
          <a:prstGeom prst="rect">
            <a:avLst/>
          </a:prstGeom>
          <a:ln w="25400">
            <a:solidFill>
              <a:srgbClr val="FF2600"/>
            </a:solidFill>
            <a:miter lim="400000"/>
          </a:ln>
        </p:spPr>
        <p:txBody>
          <a:bodyPr lIns="50800" tIns="50800" rIns="50800" bIns="50800" anchor="ctr"/>
          <a:lstStyle/>
          <a:p>
            <a:pPr defTabSz="830862">
              <a:defRPr sz="3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grpSp>
        <p:nvGrpSpPr>
          <p:cNvPr id="2576" name="LHC’s blind spot is ILC’s sweet spot!"/>
          <p:cNvGrpSpPr/>
          <p:nvPr/>
        </p:nvGrpSpPr>
        <p:grpSpPr>
          <a:xfrm>
            <a:off x="4028493" y="6698731"/>
            <a:ext cx="3869902" cy="1413560"/>
            <a:chOff x="0" y="0"/>
            <a:chExt cx="3869900" cy="1413558"/>
          </a:xfrm>
        </p:grpSpPr>
        <p:sp>
          <p:nvSpPr>
            <p:cNvPr id="2575" name="LHC’s blind spot is ILC’s sweet spot!"/>
            <p:cNvSpPr txBox="1"/>
            <p:nvPr/>
          </p:nvSpPr>
          <p:spPr>
            <a:xfrm>
              <a:off x="215900" y="139700"/>
              <a:ext cx="3438101" cy="85475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spcBef>
                  <a:spcPts val="1200"/>
                </a:spcBef>
                <a:buClr>
                  <a:srgbClr val="000000"/>
                </a:buClr>
                <a:buFont typeface="Arial"/>
                <a:defRPr b="1" sz="2400">
                  <a:solidFill>
                    <a:srgbClr val="FF2600"/>
                  </a:solidFill>
                  <a:latin typeface="+mj-lt"/>
                  <a:ea typeface="+mj-ea"/>
                  <a:cs typeface="+mj-cs"/>
                  <a:sym typeface="Helvetica Neue"/>
                </a:defRPr>
              </a:lvl1pPr>
            </a:lstStyle>
            <a:p>
              <a:pPr>
                <a:defRPr b="0"/>
              </a:pPr>
              <a:r>
                <a:rPr b="1"/>
                <a:t>LHC’s blind spot is ILC’s sweet spot!</a:t>
              </a:r>
            </a:p>
          </p:txBody>
        </p:sp>
        <p:pic>
          <p:nvPicPr>
            <p:cNvPr id="2574" name="LHC’s blind spot is ILC’s sweet spot! LHC’s blind spot is ILC’s sweet spot!" descr="LHC’s blind spot is ILC’s sweet spot! LHC’s blind spot is ILC’s sweet spot!"/>
            <p:cNvPicPr>
              <a:picLocks noChangeAspect="0"/>
            </p:cNvPicPr>
            <p:nvPr/>
          </p:nvPicPr>
          <p:blipFill>
            <a:blip r:embed="rId7">
              <a:extLst/>
            </a:blip>
            <a:stretch>
              <a:fillRect/>
            </a:stretch>
          </p:blipFill>
          <p:spPr>
            <a:xfrm>
              <a:off x="0" y="0"/>
              <a:ext cx="3869901" cy="1413559"/>
            </a:xfrm>
            <a:prstGeom prst="rect">
              <a:avLst/>
            </a:prstGeom>
            <a:effectLst/>
          </p:spPr>
        </p:pic>
      </p:grpSp>
      <p:sp>
        <p:nvSpPr>
          <p:cNvPr id="2577" name="Chargino / Neutrarino Searches"/>
          <p:cNvSpPr txBox="1"/>
          <p:nvPr>
            <p:ph type="title" idx="4294967295"/>
          </p:nvPr>
        </p:nvSpPr>
        <p:spPr>
          <a:xfrm>
            <a:off x="0" y="-138722"/>
            <a:ext cx="13004801" cy="800907"/>
          </a:xfrm>
          <a:prstGeom prst="rect">
            <a:avLst/>
          </a:prstGeom>
        </p:spPr>
        <p:txBody>
          <a:bodyPr lIns="65023" tIns="65023" rIns="65023" bIns="65023"/>
          <a:lstStyle>
            <a:lvl1pPr defTabSz="585216">
              <a:defRPr b="1" sz="3000">
                <a:solidFill>
                  <a:srgbClr val="000090"/>
                </a:solidFill>
                <a:latin typeface="Arial"/>
                <a:ea typeface="Arial"/>
                <a:cs typeface="Arial"/>
                <a:sym typeface="Arial"/>
              </a:defRPr>
            </a:lvl1pPr>
          </a:lstStyle>
          <a:p>
            <a:pPr/>
            <a:r>
              <a:t>Chargino / Neutrarino Searches</a:t>
            </a:r>
          </a:p>
        </p:txBody>
      </p:sp>
      <p:sp>
        <p:nvSpPr>
          <p:cNvPr id="2578" name="μ not far above 100GeV"/>
          <p:cNvSpPr txBox="1"/>
          <p:nvPr/>
        </p:nvSpPr>
        <p:spPr>
          <a:xfrm>
            <a:off x="9622131" y="7447035"/>
            <a:ext cx="2472071" cy="34079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algn="l" defTabSz="649111">
              <a:spcBef>
                <a:spcPts val="1700"/>
              </a:spcBef>
              <a:defRPr sz="1400">
                <a:latin typeface="+mj-lt"/>
                <a:ea typeface="+mj-ea"/>
                <a:cs typeface="+mj-cs"/>
                <a:sym typeface="Helvetica Neue"/>
              </a:defRPr>
            </a:pPr>
            <a:r>
              <a:rPr b="1" i="1">
                <a:solidFill>
                  <a:srgbClr val="FF2C79"/>
                </a:solidFill>
              </a:rPr>
              <a:t>μ not far above 100GeV</a:t>
            </a:r>
          </a:p>
        </p:txBody>
      </p:sp>
      <p:sp>
        <p:nvSpPr>
          <p:cNvPr id="2579" name="typically Δm of 20 GeV or less         → very difficult for LHC!"/>
          <p:cNvSpPr txBox="1"/>
          <p:nvPr/>
        </p:nvSpPr>
        <p:spPr>
          <a:xfrm>
            <a:off x="9074316" y="8328928"/>
            <a:ext cx="3210890" cy="56292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2" algn="l" defTabSz="649111">
              <a:spcBef>
                <a:spcPts val="1700"/>
              </a:spcBef>
              <a:buSzPct val="100000"/>
              <a:buChar char="→"/>
              <a:defRPr sz="1400">
                <a:latin typeface="+mj-lt"/>
                <a:ea typeface="+mj-ea"/>
                <a:cs typeface="+mj-cs"/>
                <a:sym typeface="Helvetica Neue"/>
              </a:defRPr>
            </a:pPr>
            <a:r>
              <a:t> </a:t>
            </a:r>
            <a:r>
              <a:rPr b="1" i="1">
                <a:solidFill>
                  <a:srgbClr val="0433FF"/>
                </a:solidFill>
              </a:rPr>
              <a:t>typically Δm of 20 GeV or less</a:t>
            </a:r>
            <a:r>
              <a:t>    </a:t>
            </a:r>
            <a:br/>
            <a:r>
              <a:t>    → </a:t>
            </a:r>
            <a:r>
              <a:rPr b="1" i="1"/>
              <a:t>very difficult for LHC!</a:t>
            </a:r>
          </a:p>
        </p:txBody>
      </p:sp>
      <p:pic>
        <p:nvPicPr>
          <p:cNvPr id="2580" name="latex-image-1.pdf" descr="latex-image-1.pdf"/>
          <p:cNvPicPr>
            <a:picLocks noChangeAspect="1"/>
          </p:cNvPicPr>
          <p:nvPr/>
        </p:nvPicPr>
        <p:blipFill>
          <a:blip r:embed="rId8">
            <a:extLst/>
          </a:blip>
          <a:srcRect l="0" t="0" r="0" b="0"/>
          <a:stretch>
            <a:fillRect/>
          </a:stretch>
        </p:blipFill>
        <p:spPr>
          <a:xfrm>
            <a:off x="9544477" y="7842928"/>
            <a:ext cx="2627609" cy="488983"/>
          </a:xfrm>
          <a:prstGeom prst="rect">
            <a:avLst/>
          </a:prstGeom>
          <a:ln w="12700">
            <a:miter lim="400000"/>
          </a:ln>
        </p:spPr>
      </p:pic>
      <p:sp>
        <p:nvSpPr>
          <p:cNvPr id="2581" name="四角形"/>
          <p:cNvSpPr/>
          <p:nvPr/>
        </p:nvSpPr>
        <p:spPr>
          <a:xfrm>
            <a:off x="9069615" y="7487073"/>
            <a:ext cx="3220292" cy="1473930"/>
          </a:xfrm>
          <a:prstGeom prst="rect">
            <a:avLst/>
          </a:prstGeom>
          <a:ln w="12700">
            <a:solidFill>
              <a:srgbClr val="FF2600"/>
            </a:solidFill>
            <a:miter lim="400000"/>
          </a:ln>
        </p:spPr>
        <p:txBody>
          <a:bodyPr lIns="50800" tIns="50800" rIns="50800" bIns="50800" anchor="ctr"/>
          <a:lstStyle/>
          <a:p>
            <a:pPr defTabSz="830862">
              <a:defRPr sz="3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ヒラギノ角ゴ Pro W3"/>
              </a:defRPr>
            </a:pPr>
          </a:p>
        </p:txBody>
      </p:sp>
      <p:sp>
        <p:nvSpPr>
          <p:cNvPr id="2582" name="スライド番号"/>
          <p:cNvSpPr txBox="1"/>
          <p:nvPr>
            <p:ph type="sldNum" sz="quarter" idx="2"/>
          </p:nvPr>
        </p:nvSpPr>
        <p:spPr>
          <a:xfrm>
            <a:off x="12618504" y="9442532"/>
            <a:ext cx="399794" cy="389270"/>
          </a:xfrm>
          <a:prstGeom prst="rect">
            <a:avLst/>
          </a:prstGeom>
          <a:extLst>
            <a:ext uri="{C572A759-6A51-4108-AA02-DFA0A04FC94B}">
              <ma14:wrappingTextBoxFlag xmlns:ma14="http://schemas.microsoft.com/office/mac/drawingml/2011/main" val="1"/>
            </a:ext>
          </a:extLst>
        </p:spPr>
        <p:txBody>
          <a:bodyPr wrap="square" lIns="65023" tIns="65023" rIns="65023" bIns="65023" anchor="b">
            <a:normAutofit fontScale="100000" lnSpcReduction="0"/>
          </a:bodyPr>
          <a:lstStyle>
            <a:lvl1pPr algn="r" defTabSz="457200">
              <a:defRPr>
                <a:latin typeface="Arial"/>
                <a:ea typeface="Arial"/>
                <a:cs typeface="Arial"/>
                <a:sym typeface="Arial"/>
              </a:defRPr>
            </a:lvl1pPr>
          </a:lstStyle>
          <a:p>
            <a:pPr/>
            <a:fld id="{86CB4B4D-7CA3-9044-876B-883B54F8677D}" type="slidenum"/>
          </a:p>
        </p:txBody>
      </p:sp>
      <p:sp>
        <p:nvSpPr>
          <p:cNvPr id="2583" name="テキスト"/>
          <p:cNvSpPr txBox="1"/>
          <p:nvPr/>
        </p:nvSpPr>
        <p:spPr>
          <a:xfrm>
            <a:off x="6438900" y="4648199"/>
            <a:ext cx="12700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2800"/>
              </a:lnSpc>
              <a:defRPr sz="1200">
                <a:effectLst>
                  <a:outerShdw sx="100000" sy="100000" kx="0" ky="0" algn="b" rotWithShape="0" blurRad="127000" dist="76200" dir="2700000">
                    <a:srgbClr val="000000">
                      <a:alpha val="75000"/>
                    </a:srgbClr>
                  </a:outerShdw>
                </a:effectLst>
                <a:latin typeface="Times Roman"/>
                <a:ea typeface="Times Roman"/>
                <a:cs typeface="Times Roman"/>
                <a:sym typeface="Times Roman"/>
              </a:defRPr>
            </a:pP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585" name="イメージ" descr="イメージ"/>
          <p:cNvPicPr>
            <a:picLocks noChangeAspect="1"/>
          </p:cNvPicPr>
          <p:nvPr/>
        </p:nvPicPr>
        <p:blipFill>
          <a:blip r:embed="rId2">
            <a:extLst/>
          </a:blip>
          <a:stretch>
            <a:fillRect/>
          </a:stretch>
        </p:blipFill>
        <p:spPr>
          <a:xfrm>
            <a:off x="6620637" y="3199834"/>
            <a:ext cx="6647787" cy="5463614"/>
          </a:xfrm>
          <a:prstGeom prst="rect">
            <a:avLst/>
          </a:prstGeom>
          <a:ln w="12700">
            <a:miter lim="400000"/>
          </a:ln>
        </p:spPr>
      </p:pic>
      <p:sp>
        <p:nvSpPr>
          <p:cNvPr id="2586" name="スライド番号"/>
          <p:cNvSpPr txBox="1"/>
          <p:nvPr>
            <p:ph type="sldNum" sz="quarter" idx="2"/>
          </p:nvPr>
        </p:nvSpPr>
        <p:spPr>
          <a:xfrm>
            <a:off x="12422574" y="9296487"/>
            <a:ext cx="261011" cy="304801"/>
          </a:xfrm>
          <a:prstGeom prst="rect">
            <a:avLst/>
          </a:prstGeom>
          <a:extLst>
            <a:ext uri="{C572A759-6A51-4108-AA02-DFA0A04FC94B}">
              <ma14:wrappingTextBoxFlag xmlns:ma14="http://schemas.microsoft.com/office/mac/drawingml/2011/main" val="1"/>
            </a:ext>
          </a:extLst>
        </p:spPr>
        <p:txBody>
          <a:bodyPr/>
          <a:lstStyle>
            <a:lvl1pPr>
              <a:defRPr sz="1600"/>
            </a:lvl1pPr>
          </a:lstStyle>
          <a:p>
            <a:pPr/>
            <a:fld id="{86CB4B4D-7CA3-9044-876B-883B54F8677D}" type="slidenum"/>
          </a:p>
        </p:txBody>
      </p:sp>
      <p:pic>
        <p:nvPicPr>
          <p:cNvPr id="2587" name="イメージ" descr="イメージ"/>
          <p:cNvPicPr>
            <a:picLocks noChangeAspect="1"/>
          </p:cNvPicPr>
          <p:nvPr/>
        </p:nvPicPr>
        <p:blipFill>
          <a:blip r:embed="rId3">
            <a:extLst/>
          </a:blip>
          <a:stretch>
            <a:fillRect/>
          </a:stretch>
        </p:blipFill>
        <p:spPr>
          <a:xfrm>
            <a:off x="43563" y="3178181"/>
            <a:ext cx="6647786" cy="6407058"/>
          </a:xfrm>
          <a:prstGeom prst="rect">
            <a:avLst/>
          </a:prstGeom>
          <a:ln w="12700">
            <a:miter lim="400000"/>
          </a:ln>
        </p:spPr>
      </p:pic>
      <p:sp>
        <p:nvSpPr>
          <p:cNvPr id="2588" name="Higgsinos"/>
          <p:cNvSpPr txBox="1"/>
          <p:nvPr>
            <p:ph type="title" idx="4294967295"/>
          </p:nvPr>
        </p:nvSpPr>
        <p:spPr>
          <a:xfrm>
            <a:off x="122766" y="-124114"/>
            <a:ext cx="3694577" cy="1275813"/>
          </a:xfrm>
          <a:prstGeom prst="rect">
            <a:avLst/>
          </a:prstGeom>
        </p:spPr>
        <p:txBody>
          <a:bodyPr/>
          <a:lstStyle>
            <a:lvl1pPr>
              <a:defRPr b="1" sz="5800">
                <a:latin typeface="+mj-lt"/>
                <a:ea typeface="+mj-ea"/>
                <a:cs typeface="+mj-cs"/>
                <a:sym typeface="Helvetica Neue"/>
              </a:defRPr>
            </a:lvl1pPr>
          </a:lstStyle>
          <a:p>
            <a:pPr/>
            <a:r>
              <a:t>Higgsinos</a:t>
            </a:r>
          </a:p>
        </p:txBody>
      </p:sp>
      <p:sp>
        <p:nvSpPr>
          <p:cNvPr id="2589" name="Higgsino-like LSP"/>
          <p:cNvSpPr txBox="1"/>
          <p:nvPr/>
        </p:nvSpPr>
        <p:spPr>
          <a:xfrm>
            <a:off x="7683300" y="3026986"/>
            <a:ext cx="3694577" cy="45884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12888" algn="l" defTabSz="1124479">
              <a:buClr>
                <a:srgbClr val="2E467F"/>
              </a:buClr>
              <a:buFont typeface="Helvetica"/>
              <a:tabLst>
                <a:tab pos="482600" algn="l"/>
                <a:tab pos="2222500" algn="l"/>
                <a:tab pos="2247900" algn="l"/>
              </a:tabLst>
              <a:defRPr b="1" i="1" sz="3000">
                <a:solidFill>
                  <a:srgbClr val="2E467F"/>
                </a:solidFill>
                <a:uFill>
                  <a:solidFill>
                    <a:srgbClr val="2E467F"/>
                  </a:solidFill>
                </a:uFill>
                <a:latin typeface="+mj-lt"/>
                <a:ea typeface="+mj-ea"/>
                <a:cs typeface="+mj-cs"/>
                <a:sym typeface="Helvetica Neue"/>
              </a:defRPr>
            </a:lvl1pPr>
          </a:lstStyle>
          <a:p>
            <a:pPr/>
            <a:r>
              <a:t>Higgsino-like LSP</a:t>
            </a:r>
          </a:p>
        </p:txBody>
      </p:sp>
      <p:sp>
        <p:nvSpPr>
          <p:cNvPr id="2590" name="μ not far above 100GeV"/>
          <p:cNvSpPr txBox="1"/>
          <p:nvPr/>
        </p:nvSpPr>
        <p:spPr>
          <a:xfrm>
            <a:off x="1076708" y="1479144"/>
            <a:ext cx="3947629" cy="4984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algn="l" defTabSz="507118">
              <a:spcBef>
                <a:spcPts val="1400"/>
              </a:spcBef>
              <a:defRPr sz="2600">
                <a:latin typeface="+mj-lt"/>
                <a:ea typeface="+mj-ea"/>
                <a:cs typeface="+mj-cs"/>
                <a:sym typeface="Helvetica Neue"/>
              </a:defRPr>
            </a:pPr>
            <a:r>
              <a:rPr b="1" i="1">
                <a:solidFill>
                  <a:srgbClr val="FF2C79"/>
                </a:solidFill>
              </a:rPr>
              <a:t>μ not far above 100GeV</a:t>
            </a:r>
          </a:p>
        </p:txBody>
      </p:sp>
      <p:pic>
        <p:nvPicPr>
          <p:cNvPr id="2591" name="latex-image-1.pdf" descr="latex-image-1.pdf"/>
          <p:cNvPicPr>
            <a:picLocks noChangeAspect="1"/>
          </p:cNvPicPr>
          <p:nvPr/>
        </p:nvPicPr>
        <p:blipFill>
          <a:blip r:embed="rId4">
            <a:extLst/>
          </a:blip>
          <a:srcRect l="0" t="0" r="0" b="0"/>
          <a:stretch>
            <a:fillRect/>
          </a:stretch>
        </p:blipFill>
        <p:spPr>
          <a:xfrm>
            <a:off x="1724690" y="2209510"/>
            <a:ext cx="4709277" cy="876370"/>
          </a:xfrm>
          <a:prstGeom prst="rect">
            <a:avLst/>
          </a:prstGeom>
          <a:ln w="12700">
            <a:miter lim="400000"/>
          </a:ln>
        </p:spPr>
      </p:pic>
      <p:sp>
        <p:nvSpPr>
          <p:cNvPr id="2592" name="Radiatively driven Natural SUSY"/>
          <p:cNvSpPr txBox="1"/>
          <p:nvPr/>
        </p:nvSpPr>
        <p:spPr>
          <a:xfrm>
            <a:off x="588058" y="912407"/>
            <a:ext cx="7117841"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i="1" sz="3000">
                <a:solidFill>
                  <a:srgbClr val="1F1000"/>
                </a:solidFill>
              </a:defRPr>
            </a:pPr>
            <a:r>
              <a:rPr>
                <a:solidFill>
                  <a:srgbClr val="FF2600"/>
                </a:solidFill>
              </a:rPr>
              <a:t>R</a:t>
            </a:r>
            <a:r>
              <a:t>adiatively driven </a:t>
            </a:r>
            <a:r>
              <a:rPr>
                <a:solidFill>
                  <a:srgbClr val="FF2600"/>
                </a:solidFill>
              </a:rPr>
              <a:t>N</a:t>
            </a:r>
            <a:r>
              <a:t>atural </a:t>
            </a:r>
            <a:r>
              <a:rPr>
                <a:solidFill>
                  <a:srgbClr val="FF2600"/>
                </a:solidFill>
              </a:rPr>
              <a:t>SUSY</a:t>
            </a:r>
          </a:p>
        </p:txBody>
      </p:sp>
      <p:sp>
        <p:nvSpPr>
          <p:cNvPr id="2593" name="ΔM &lt; 20 GeV"/>
          <p:cNvSpPr txBox="1"/>
          <p:nvPr/>
        </p:nvSpPr>
        <p:spPr>
          <a:xfrm>
            <a:off x="9791218" y="5638016"/>
            <a:ext cx="2567345" cy="5872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500"/>
              </a:spcBef>
              <a:defRPr b="1" sz="3000">
                <a:solidFill>
                  <a:srgbClr val="FF0000"/>
                </a:solidFill>
              </a:defRPr>
            </a:lvl1pPr>
          </a:lstStyle>
          <a:p>
            <a:pPr/>
            <a:r>
              <a:t>ΔM &lt; 20 GeV </a:t>
            </a:r>
          </a:p>
        </p:txBody>
      </p:sp>
      <p:sp>
        <p:nvSpPr>
          <p:cNvPr id="2594" name="very difficult for LHC!"/>
          <p:cNvSpPr txBox="1"/>
          <p:nvPr/>
        </p:nvSpPr>
        <p:spPr>
          <a:xfrm>
            <a:off x="9262351" y="6149288"/>
            <a:ext cx="3238781" cy="46484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p>
            <a:pPr lvl="2" algn="l" defTabSz="507118">
              <a:spcBef>
                <a:spcPts val="1400"/>
              </a:spcBef>
              <a:buSzPct val="100000"/>
              <a:buChar char="→"/>
              <a:defRPr sz="2200">
                <a:latin typeface="+mj-lt"/>
                <a:ea typeface="+mj-ea"/>
                <a:cs typeface="+mj-cs"/>
                <a:sym typeface="Helvetica Neue"/>
              </a:defRPr>
            </a:pPr>
            <a:r>
              <a:rPr b="1" i="1"/>
              <a:t>very difficult for LHC!</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3"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96" name="四角形"/>
          <p:cNvSpPr/>
          <p:nvPr/>
        </p:nvSpPr>
        <p:spPr>
          <a:xfrm>
            <a:off x="5005955" y="7486417"/>
            <a:ext cx="7600559" cy="2165551"/>
          </a:xfrm>
          <a:prstGeom prst="rect">
            <a:avLst/>
          </a:prstGeom>
          <a:solidFill>
            <a:srgbClr val="C6E6E9">
              <a:alpha val="90000"/>
            </a:srgbClr>
          </a:solidFill>
          <a:ln w="12700">
            <a:miter lim="400000"/>
          </a:ln>
        </p:spPr>
        <p:txBody>
          <a:bodyPr lIns="48767" tIns="48767" rIns="48767" bIns="48767" anchor="ctr"/>
          <a:lstStyle/>
          <a:p>
            <a:pPr defTabSz="508000">
              <a:lnSpc>
                <a:spcPts val="4000"/>
              </a:lnSpc>
              <a:tabLst>
                <a:tab pos="927100" algn="l"/>
              </a:tabLst>
              <a:defRPr sz="34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sp>
        <p:nvSpPr>
          <p:cNvPr id="2597" name="四角形"/>
          <p:cNvSpPr/>
          <p:nvPr/>
        </p:nvSpPr>
        <p:spPr>
          <a:xfrm>
            <a:off x="5005955" y="5196832"/>
            <a:ext cx="7600559" cy="2165551"/>
          </a:xfrm>
          <a:prstGeom prst="rect">
            <a:avLst/>
          </a:prstGeom>
          <a:solidFill>
            <a:srgbClr val="C6E6E9">
              <a:alpha val="90000"/>
            </a:srgbClr>
          </a:solidFill>
          <a:ln w="12700">
            <a:miter lim="400000"/>
          </a:ln>
        </p:spPr>
        <p:txBody>
          <a:bodyPr lIns="48767" tIns="48767" rIns="48767" bIns="48767" anchor="ctr"/>
          <a:lstStyle/>
          <a:p>
            <a:pPr defTabSz="508000">
              <a:lnSpc>
                <a:spcPts val="4000"/>
              </a:lnSpc>
              <a:tabLst>
                <a:tab pos="927100" algn="l"/>
              </a:tabLst>
              <a:defRPr sz="3400">
                <a:solidFill>
                  <a:srgbClr val="FFFFFF"/>
                </a:solidFill>
                <a:effectLst>
                  <a:outerShdw sx="100000" sy="100000" kx="0" ky="0" algn="b" rotWithShape="0" blurRad="38100" dist="12700" dir="5400000">
                    <a:srgbClr val="000000">
                      <a:alpha val="50000"/>
                    </a:srgbClr>
                  </a:outerShdw>
                </a:effectLst>
                <a:latin typeface="Comic Sans MS"/>
                <a:ea typeface="Comic Sans MS"/>
                <a:cs typeface="Comic Sans MS"/>
                <a:sym typeface="Comic Sans MS"/>
              </a:defRPr>
            </a:pPr>
          </a:p>
        </p:txBody>
      </p:sp>
      <p:pic>
        <p:nvPicPr>
          <p:cNvPr id="2598" name="イメージ" descr="イメージ"/>
          <p:cNvPicPr>
            <a:picLocks noChangeAspect="1"/>
          </p:cNvPicPr>
          <p:nvPr/>
        </p:nvPicPr>
        <p:blipFill>
          <a:blip r:embed="rId2">
            <a:extLst/>
          </a:blip>
          <a:stretch>
            <a:fillRect/>
          </a:stretch>
        </p:blipFill>
        <p:spPr>
          <a:xfrm>
            <a:off x="116774" y="6029726"/>
            <a:ext cx="4550154" cy="3273707"/>
          </a:xfrm>
          <a:prstGeom prst="rect">
            <a:avLst/>
          </a:prstGeom>
          <a:ln w="12700">
            <a:miter lim="400000"/>
          </a:ln>
        </p:spPr>
      </p:pic>
      <p:pic>
        <p:nvPicPr>
          <p:cNvPr id="2599" name="イメージ" descr="イメージ"/>
          <p:cNvPicPr>
            <a:picLocks noChangeAspect="1"/>
          </p:cNvPicPr>
          <p:nvPr/>
        </p:nvPicPr>
        <p:blipFill>
          <a:blip r:embed="rId3">
            <a:extLst/>
          </a:blip>
          <a:stretch>
            <a:fillRect/>
          </a:stretch>
        </p:blipFill>
        <p:spPr>
          <a:xfrm>
            <a:off x="106173" y="2689544"/>
            <a:ext cx="4550154" cy="3320179"/>
          </a:xfrm>
          <a:prstGeom prst="rect">
            <a:avLst/>
          </a:prstGeom>
          <a:ln w="12700">
            <a:miter lim="400000"/>
          </a:ln>
        </p:spPr>
      </p:pic>
      <p:sp>
        <p:nvSpPr>
          <p:cNvPr id="2600" name="Higgsinos in Natural SUSY (ΔM&lt;a few GeV)"/>
          <p:cNvSpPr txBox="1"/>
          <p:nvPr>
            <p:ph type="title"/>
          </p:nvPr>
        </p:nvSpPr>
        <p:spPr>
          <a:xfrm>
            <a:off x="120650" y="-232369"/>
            <a:ext cx="12763501" cy="1193801"/>
          </a:xfrm>
          <a:prstGeom prst="rect">
            <a:avLst/>
          </a:prstGeom>
        </p:spPr>
        <p:txBody>
          <a:bodyPr/>
          <a:lstStyle>
            <a:lvl1pPr defTabSz="830862">
              <a:defRPr sz="4200"/>
            </a:lvl1pPr>
          </a:lstStyle>
          <a:p>
            <a:pPr/>
            <a:r>
              <a:t>Higgsinos in Natural SUSY (ΔM&lt;a few GeV)</a:t>
            </a:r>
          </a:p>
        </p:txBody>
      </p:sp>
      <p:sp>
        <p:nvSpPr>
          <p:cNvPr id="2601" name="スライド番号"/>
          <p:cNvSpPr txBox="1"/>
          <p:nvPr>
            <p:ph type="sldNum" sz="quarter" idx="2"/>
          </p:nvPr>
        </p:nvSpPr>
        <p:spPr>
          <a:xfrm>
            <a:off x="12353493" y="9391650"/>
            <a:ext cx="312014" cy="304800"/>
          </a:xfrm>
          <a:prstGeom prst="rect">
            <a:avLst/>
          </a:prstGeom>
          <a:extLst>
            <a:ext uri="{C572A759-6A51-4108-AA02-DFA0A04FC94B}">
              <ma14:wrappingTextBoxFlag xmlns:ma14="http://schemas.microsoft.com/office/mac/drawingml/2011/main" val="1"/>
            </a:ext>
          </a:extLst>
        </p:spPr>
        <p:txBody>
          <a:bodyPr/>
          <a:lstStyle>
            <a:lvl1pPr defTabSz="830862"/>
          </a:lstStyle>
          <a:p>
            <a:pPr/>
            <a:fld id="{86CB4B4D-7CA3-9044-876B-883B54F8677D}" type="slidenum"/>
          </a:p>
        </p:txBody>
      </p:sp>
      <p:sp>
        <p:nvSpPr>
          <p:cNvPr id="2602" name="EPJC (2013) 73:2660"/>
          <p:cNvSpPr txBox="1"/>
          <p:nvPr/>
        </p:nvSpPr>
        <p:spPr>
          <a:xfrm>
            <a:off x="800039" y="9142035"/>
            <a:ext cx="2086559" cy="2998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30862">
              <a:defRPr sz="1400">
                <a:latin typeface="+mj-lt"/>
                <a:ea typeface="+mj-ea"/>
                <a:cs typeface="+mj-cs"/>
                <a:sym typeface="Helvetica Neue"/>
              </a:defRPr>
            </a:lvl1pPr>
          </a:lstStyle>
          <a:p>
            <a:pPr/>
            <a:r>
              <a:t>EPJC (2013) 73:2660</a:t>
            </a:r>
          </a:p>
        </p:txBody>
      </p:sp>
      <p:pic>
        <p:nvPicPr>
          <p:cNvPr id="2603" name="droppedImage.png" descr="droppedImage.png"/>
          <p:cNvPicPr>
            <a:picLocks noChangeAspect="1"/>
          </p:cNvPicPr>
          <p:nvPr/>
        </p:nvPicPr>
        <p:blipFill>
          <a:blip r:embed="rId4">
            <a:extLst/>
          </a:blip>
          <a:stretch>
            <a:fillRect/>
          </a:stretch>
        </p:blipFill>
        <p:spPr>
          <a:xfrm>
            <a:off x="596900" y="1297043"/>
            <a:ext cx="3771901" cy="1372499"/>
          </a:xfrm>
          <a:prstGeom prst="rect">
            <a:avLst/>
          </a:prstGeom>
          <a:ln w="12700">
            <a:miter lim="400000"/>
          </a:ln>
        </p:spPr>
      </p:pic>
      <p:sp>
        <p:nvSpPr>
          <p:cNvPr id="2604" name="線"/>
          <p:cNvSpPr/>
          <p:nvPr/>
        </p:nvSpPr>
        <p:spPr>
          <a:xfrm>
            <a:off x="2457450" y="4235450"/>
            <a:ext cx="1" cy="385720"/>
          </a:xfrm>
          <a:prstGeom prst="line">
            <a:avLst/>
          </a:prstGeom>
          <a:ln w="3175">
            <a:solidFill>
              <a:srgbClr val="FFFFFF"/>
            </a:solidFill>
            <a:miter lim="400000"/>
            <a:headEnd type="stealth"/>
          </a:ln>
        </p:spPr>
        <p:txBody>
          <a:bodyPr lIns="50800" tIns="50800" rIns="50800" bIns="50800" anchor="ctr"/>
          <a:lstStyle/>
          <a:p>
            <a:pPr algn="l" defTabSz="585216">
              <a:defRPr sz="1000">
                <a:latin typeface="ヒラギノ角ゴ ProN W3"/>
                <a:ea typeface="ヒラギノ角ゴ ProN W3"/>
                <a:cs typeface="ヒラギノ角ゴ ProN W3"/>
                <a:sym typeface="ヒラギノ角ゴ ProN W3"/>
              </a:defRPr>
            </a:pPr>
          </a:p>
        </p:txBody>
      </p:sp>
      <p:pic>
        <p:nvPicPr>
          <p:cNvPr id="2605" name="droppedImage.png" descr="droppedImage.png"/>
          <p:cNvPicPr>
            <a:picLocks noChangeAspect="1"/>
          </p:cNvPicPr>
          <p:nvPr/>
        </p:nvPicPr>
        <p:blipFill>
          <a:blip r:embed="rId5">
            <a:extLst/>
          </a:blip>
          <a:stretch>
            <a:fillRect/>
          </a:stretch>
        </p:blipFill>
        <p:spPr>
          <a:xfrm>
            <a:off x="4570429" y="1379879"/>
            <a:ext cx="4402266" cy="3649925"/>
          </a:xfrm>
          <a:prstGeom prst="rect">
            <a:avLst/>
          </a:prstGeom>
          <a:ln w="12700">
            <a:miter lim="400000"/>
          </a:ln>
        </p:spPr>
      </p:pic>
      <p:sp>
        <p:nvSpPr>
          <p:cNvPr id="2606" name="Only very soft particles in the final states → Require a hard ISR to kill huge two-photon BG!"/>
          <p:cNvSpPr txBox="1"/>
          <p:nvPr/>
        </p:nvSpPr>
        <p:spPr>
          <a:xfrm>
            <a:off x="7644569" y="3282413"/>
            <a:ext cx="4927601" cy="1104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algn="l" defTabSz="1439333">
              <a:buClr>
                <a:srgbClr val="2E467F"/>
              </a:buClr>
              <a:buFont typeface="Helvetica"/>
              <a:tabLst>
                <a:tab pos="609600" algn="l"/>
                <a:tab pos="2844800" algn="l"/>
                <a:tab pos="2882900" algn="l"/>
              </a:tabLst>
              <a:defRPr b="1" i="1" sz="2000">
                <a:solidFill>
                  <a:srgbClr val="0433FF"/>
                </a:solidFill>
                <a:uFill>
                  <a:solidFill>
                    <a:srgbClr val="2E467F"/>
                  </a:solidFill>
                </a:uFill>
                <a:latin typeface="+mj-lt"/>
                <a:ea typeface="+mj-ea"/>
                <a:cs typeface="+mj-cs"/>
                <a:sym typeface="Helvetica Neue"/>
              </a:defRPr>
            </a:lvl1pPr>
          </a:lstStyle>
          <a:p>
            <a:pPr/>
            <a:r>
              <a:t>Only very soft particles in the final states → Require a hard ISR to kill huge two-photon BG!</a:t>
            </a:r>
          </a:p>
        </p:txBody>
      </p:sp>
      <p:sp>
        <p:nvSpPr>
          <p:cNvPr id="2607" name="ISR Tagging"/>
          <p:cNvSpPr txBox="1"/>
          <p:nvPr/>
        </p:nvSpPr>
        <p:spPr>
          <a:xfrm>
            <a:off x="7487799" y="290133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algn="l" defTabSz="1439333">
              <a:buClr>
                <a:srgbClr val="2E467F"/>
              </a:buClr>
              <a:buFont typeface="Helvetica"/>
              <a:tabLst>
                <a:tab pos="609600" algn="l"/>
                <a:tab pos="2844800" algn="l"/>
                <a:tab pos="2882900" algn="l"/>
              </a:tabLst>
              <a:defRPr b="1" i="1" sz="2000">
                <a:solidFill>
                  <a:srgbClr val="2E467F"/>
                </a:solidFill>
                <a:uFill>
                  <a:solidFill>
                    <a:srgbClr val="2E467F"/>
                  </a:solidFill>
                </a:uFill>
                <a:latin typeface="+mj-lt"/>
                <a:ea typeface="+mj-ea"/>
                <a:cs typeface="+mj-cs"/>
                <a:sym typeface="Helvetica Neue"/>
              </a:defRPr>
            </a:lvl1pPr>
          </a:lstStyle>
          <a:p>
            <a:pPr/>
            <a:r>
              <a:t>ISR Tagging</a:t>
            </a:r>
          </a:p>
        </p:txBody>
      </p:sp>
      <p:sp>
        <p:nvSpPr>
          <p:cNvPr id="2608" name="線"/>
          <p:cNvSpPr/>
          <p:nvPr/>
        </p:nvSpPr>
        <p:spPr>
          <a:xfrm flipV="1">
            <a:off x="2546350" y="4518381"/>
            <a:ext cx="1" cy="385721"/>
          </a:xfrm>
          <a:prstGeom prst="line">
            <a:avLst/>
          </a:prstGeom>
          <a:ln w="3175">
            <a:solidFill>
              <a:srgbClr val="000000"/>
            </a:solidFill>
            <a:miter lim="400000"/>
            <a:headEnd type="stealth"/>
          </a:ln>
        </p:spPr>
        <p:txBody>
          <a:bodyPr lIns="50800" tIns="50800" rIns="50800" bIns="50800" anchor="ctr"/>
          <a:lstStyle/>
          <a:p>
            <a:pPr algn="l" defTabSz="585216">
              <a:defRPr sz="1000">
                <a:latin typeface="ヒラギノ角ゴ ProN W3"/>
                <a:ea typeface="ヒラギノ角ゴ ProN W3"/>
                <a:cs typeface="ヒラギノ角ゴ ProN W3"/>
                <a:sym typeface="ヒラギノ角ゴ ProN W3"/>
              </a:defRPr>
            </a:pPr>
          </a:p>
        </p:txBody>
      </p:sp>
      <p:sp>
        <p:nvSpPr>
          <p:cNvPr id="2609" name="線"/>
          <p:cNvSpPr/>
          <p:nvPr/>
        </p:nvSpPr>
        <p:spPr>
          <a:xfrm flipV="1">
            <a:off x="2457450" y="8112481"/>
            <a:ext cx="1" cy="385720"/>
          </a:xfrm>
          <a:prstGeom prst="line">
            <a:avLst/>
          </a:prstGeom>
          <a:ln w="3175">
            <a:solidFill>
              <a:srgbClr val="000000"/>
            </a:solidFill>
            <a:miter lim="400000"/>
            <a:headEnd type="stealth"/>
          </a:ln>
        </p:spPr>
        <p:txBody>
          <a:bodyPr lIns="50800" tIns="50800" rIns="50800" bIns="50800" anchor="ctr"/>
          <a:lstStyle/>
          <a:p>
            <a:pPr algn="l" defTabSz="585216">
              <a:defRPr sz="1000">
                <a:latin typeface="ヒラギノ角ゴ ProN W3"/>
                <a:ea typeface="ヒラギノ角ゴ ProN W3"/>
                <a:cs typeface="ヒラギノ角ゴ ProN W3"/>
                <a:sym typeface="ヒラギノ角ゴ ProN W3"/>
              </a:defRPr>
            </a:pPr>
          </a:p>
        </p:txBody>
      </p:sp>
      <p:sp>
        <p:nvSpPr>
          <p:cNvPr id="2610" name="500fb-1 @ Ecm=500GeV…"/>
          <p:cNvSpPr txBox="1"/>
          <p:nvPr/>
        </p:nvSpPr>
        <p:spPr>
          <a:xfrm>
            <a:off x="7738626" y="4457241"/>
            <a:ext cx="3638253" cy="584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585216">
              <a:defRPr sz="1600"/>
            </a:pPr>
            <a:r>
              <a:t>500fb-1 @ Ecm=500GeV</a:t>
            </a:r>
          </a:p>
          <a:p>
            <a:pPr algn="l" defTabSz="585216">
              <a:defRPr sz="1600"/>
            </a:pPr>
            <a:r>
              <a:t>Pol (e+,e-) = (+0.3,-0.8) and (-0.3,+0.8)</a:t>
            </a:r>
          </a:p>
        </p:txBody>
      </p:sp>
      <p:pic>
        <p:nvPicPr>
          <p:cNvPr id="2611" name="イメージ" descr="イメージ"/>
          <p:cNvPicPr>
            <a:picLocks noChangeAspect="1"/>
          </p:cNvPicPr>
          <p:nvPr/>
        </p:nvPicPr>
        <p:blipFill>
          <a:blip r:embed="rId6">
            <a:extLst/>
          </a:blip>
          <a:stretch>
            <a:fillRect/>
          </a:stretch>
        </p:blipFill>
        <p:spPr>
          <a:xfrm>
            <a:off x="5144444" y="5196832"/>
            <a:ext cx="2407585" cy="2161355"/>
          </a:xfrm>
          <a:prstGeom prst="rect">
            <a:avLst/>
          </a:prstGeom>
          <a:ln w="12700">
            <a:miter lim="400000"/>
          </a:ln>
        </p:spPr>
      </p:pic>
      <p:pic>
        <p:nvPicPr>
          <p:cNvPr id="2612" name="イメージ" descr="イメージ"/>
          <p:cNvPicPr>
            <a:picLocks noChangeAspect="1"/>
          </p:cNvPicPr>
          <p:nvPr/>
        </p:nvPicPr>
        <p:blipFill>
          <a:blip r:embed="rId7">
            <a:extLst/>
          </a:blip>
          <a:stretch>
            <a:fillRect/>
          </a:stretch>
        </p:blipFill>
        <p:spPr>
          <a:xfrm>
            <a:off x="8029548" y="5443653"/>
            <a:ext cx="2845989" cy="633493"/>
          </a:xfrm>
          <a:prstGeom prst="rect">
            <a:avLst/>
          </a:prstGeom>
          <a:ln w="12700">
            <a:miter lim="400000"/>
          </a:ln>
        </p:spPr>
      </p:pic>
      <p:pic>
        <p:nvPicPr>
          <p:cNvPr id="2613" name="イメージ" descr="イメージ"/>
          <p:cNvPicPr>
            <a:picLocks noChangeAspect="1"/>
          </p:cNvPicPr>
          <p:nvPr/>
        </p:nvPicPr>
        <p:blipFill>
          <a:blip r:embed="rId8">
            <a:extLst/>
          </a:blip>
          <a:stretch>
            <a:fillRect/>
          </a:stretch>
        </p:blipFill>
        <p:spPr>
          <a:xfrm>
            <a:off x="8018947" y="8239484"/>
            <a:ext cx="4050696" cy="659417"/>
          </a:xfrm>
          <a:prstGeom prst="rect">
            <a:avLst/>
          </a:prstGeom>
          <a:ln w="12700">
            <a:miter lim="400000"/>
          </a:ln>
        </p:spPr>
      </p:pic>
      <p:pic>
        <p:nvPicPr>
          <p:cNvPr id="2614" name="イメージ" descr="イメージ"/>
          <p:cNvPicPr>
            <a:picLocks noChangeAspect="1"/>
          </p:cNvPicPr>
          <p:nvPr/>
        </p:nvPicPr>
        <p:blipFill>
          <a:blip r:embed="rId9">
            <a:extLst/>
          </a:blip>
          <a:stretch>
            <a:fillRect/>
          </a:stretch>
        </p:blipFill>
        <p:spPr>
          <a:xfrm>
            <a:off x="8020050" y="6410541"/>
            <a:ext cx="3626996" cy="640568"/>
          </a:xfrm>
          <a:prstGeom prst="rect">
            <a:avLst/>
          </a:prstGeom>
          <a:ln w="12700">
            <a:miter lim="400000"/>
          </a:ln>
        </p:spPr>
      </p:pic>
      <p:pic>
        <p:nvPicPr>
          <p:cNvPr id="2615" name="イメージ" descr="イメージ"/>
          <p:cNvPicPr>
            <a:picLocks noChangeAspect="1"/>
          </p:cNvPicPr>
          <p:nvPr/>
        </p:nvPicPr>
        <p:blipFill>
          <a:blip r:embed="rId10">
            <a:extLst/>
          </a:blip>
          <a:stretch>
            <a:fillRect/>
          </a:stretch>
        </p:blipFill>
        <p:spPr>
          <a:xfrm>
            <a:off x="8023029" y="5920099"/>
            <a:ext cx="4293623" cy="698962"/>
          </a:xfrm>
          <a:prstGeom prst="rect">
            <a:avLst/>
          </a:prstGeom>
          <a:ln w="12700">
            <a:miter lim="400000"/>
          </a:ln>
        </p:spPr>
      </p:pic>
      <p:pic>
        <p:nvPicPr>
          <p:cNvPr id="2616" name="イメージ" descr="イメージ"/>
          <p:cNvPicPr>
            <a:picLocks noChangeAspect="1"/>
          </p:cNvPicPr>
          <p:nvPr/>
        </p:nvPicPr>
        <p:blipFill>
          <a:blip r:embed="rId11">
            <a:extLst/>
          </a:blip>
          <a:stretch>
            <a:fillRect/>
          </a:stretch>
        </p:blipFill>
        <p:spPr>
          <a:xfrm>
            <a:off x="5139145" y="7486417"/>
            <a:ext cx="2407585" cy="2198625"/>
          </a:xfrm>
          <a:prstGeom prst="rect">
            <a:avLst/>
          </a:prstGeom>
          <a:ln w="12700">
            <a:miter lim="400000"/>
          </a:ln>
        </p:spPr>
      </p:pic>
      <p:pic>
        <p:nvPicPr>
          <p:cNvPr id="2617" name="イメージ" descr="イメージ"/>
          <p:cNvPicPr>
            <a:picLocks noChangeAspect="1"/>
          </p:cNvPicPr>
          <p:nvPr/>
        </p:nvPicPr>
        <p:blipFill>
          <a:blip r:embed="rId12">
            <a:extLst/>
          </a:blip>
          <a:stretch>
            <a:fillRect/>
          </a:stretch>
        </p:blipFill>
        <p:spPr>
          <a:xfrm>
            <a:off x="8018947" y="7742263"/>
            <a:ext cx="3101277" cy="633494"/>
          </a:xfrm>
          <a:prstGeom prst="rect">
            <a:avLst/>
          </a:prstGeom>
          <a:ln w="12700">
            <a:miter lim="400000"/>
          </a:ln>
        </p:spPr>
      </p:pic>
      <p:pic>
        <p:nvPicPr>
          <p:cNvPr id="2618" name="イメージ" descr="イメージ"/>
          <p:cNvPicPr>
            <a:picLocks noChangeAspect="1"/>
          </p:cNvPicPr>
          <p:nvPr/>
        </p:nvPicPr>
        <p:blipFill>
          <a:blip r:embed="rId13">
            <a:extLst/>
          </a:blip>
          <a:stretch>
            <a:fillRect/>
          </a:stretch>
        </p:blipFill>
        <p:spPr>
          <a:xfrm>
            <a:off x="8015142" y="8738521"/>
            <a:ext cx="3586938" cy="633493"/>
          </a:xfrm>
          <a:prstGeom prst="rect">
            <a:avLst/>
          </a:prstGeom>
          <a:ln w="12700">
            <a:miter lim="400000"/>
          </a:ln>
        </p:spPr>
      </p:pic>
      <p:sp>
        <p:nvSpPr>
          <p:cNvPr id="2619" name="ILC as a Higgsino Factory"/>
          <p:cNvSpPr txBox="1"/>
          <p:nvPr/>
        </p:nvSpPr>
        <p:spPr>
          <a:xfrm>
            <a:off x="3795736" y="749989"/>
            <a:ext cx="3857328"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5216">
              <a:defRPr b="1" i="1" sz="2400">
                <a:solidFill>
                  <a:srgbClr val="0433FF"/>
                </a:solidFill>
              </a:defRPr>
            </a:lvl1pPr>
          </a:lstStyle>
          <a:p>
            <a:pPr/>
            <a:r>
              <a:t>ILC as a Higgsino Factory</a:t>
            </a:r>
          </a:p>
        </p:txBody>
      </p:sp>
      <p:sp>
        <p:nvSpPr>
          <p:cNvPr id="2620" name="ISR Tagging"/>
          <p:cNvSpPr txBox="1"/>
          <p:nvPr/>
        </p:nvSpPr>
        <p:spPr>
          <a:xfrm>
            <a:off x="285465" y="927582"/>
            <a:ext cx="186690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marL="144497" algn="l" defTabSz="1439333">
              <a:buClr>
                <a:srgbClr val="2E467F"/>
              </a:buClr>
              <a:buFont typeface="Helvetica"/>
              <a:tabLst>
                <a:tab pos="609600" algn="l"/>
                <a:tab pos="2844800" algn="l"/>
                <a:tab pos="2882900" algn="l"/>
              </a:tabLst>
              <a:defRPr b="1" i="1" sz="2000">
                <a:solidFill>
                  <a:srgbClr val="2E467F"/>
                </a:solidFill>
                <a:uFill>
                  <a:solidFill>
                    <a:srgbClr val="2E467F"/>
                  </a:solidFill>
                </a:uFill>
                <a:latin typeface="+mj-lt"/>
                <a:ea typeface="+mj-ea"/>
                <a:cs typeface="+mj-cs"/>
                <a:sym typeface="Helvetica Neue"/>
              </a:defRPr>
            </a:lvl1pPr>
          </a:lstStyle>
          <a:p>
            <a:pPr/>
            <a:r>
              <a:t>ISR Tagging</a:t>
            </a:r>
          </a:p>
        </p:txBody>
      </p:sp>
      <p:grpSp>
        <p:nvGrpSpPr>
          <p:cNvPr id="2638" name="グループ"/>
          <p:cNvGrpSpPr/>
          <p:nvPr/>
        </p:nvGrpSpPr>
        <p:grpSpPr>
          <a:xfrm>
            <a:off x="8766948" y="687639"/>
            <a:ext cx="3128542" cy="1793872"/>
            <a:chOff x="0" y="0"/>
            <a:chExt cx="3128541" cy="1793871"/>
          </a:xfrm>
        </p:grpSpPr>
        <p:grpSp>
          <p:nvGrpSpPr>
            <p:cNvPr id="2636" name="グループ"/>
            <p:cNvGrpSpPr/>
            <p:nvPr/>
          </p:nvGrpSpPr>
          <p:grpSpPr>
            <a:xfrm>
              <a:off x="0" y="-1"/>
              <a:ext cx="3128542" cy="1793873"/>
              <a:chOff x="0" y="0"/>
              <a:chExt cx="3128541" cy="1793871"/>
            </a:xfrm>
          </p:grpSpPr>
          <p:pic>
            <p:nvPicPr>
              <p:cNvPr id="2621" name="latex-image-1.pdf" descr="latex-image-1.pdf"/>
              <p:cNvPicPr>
                <a:picLocks noChangeAspect="1"/>
              </p:cNvPicPr>
              <p:nvPr/>
            </p:nvPicPr>
            <p:blipFill>
              <a:blip r:embed="rId14">
                <a:extLst/>
              </a:blip>
              <a:stretch>
                <a:fillRect/>
              </a:stretch>
            </p:blipFill>
            <p:spPr>
              <a:xfrm>
                <a:off x="229340" y="307822"/>
                <a:ext cx="1749282" cy="1187784"/>
              </a:xfrm>
              <a:prstGeom prst="rect">
                <a:avLst/>
              </a:prstGeom>
              <a:ln w="12700" cap="flat">
                <a:noFill/>
                <a:miter lim="400000"/>
              </a:ln>
              <a:effectLst/>
            </p:spPr>
          </p:pic>
          <p:pic>
            <p:nvPicPr>
              <p:cNvPr id="2622" name="latex-image-1.pdf" descr="latex-image-1.pdf"/>
              <p:cNvPicPr>
                <a:picLocks noChangeAspect="1"/>
              </p:cNvPicPr>
              <p:nvPr/>
            </p:nvPicPr>
            <p:blipFill>
              <a:blip r:embed="rId15">
                <a:extLst/>
              </a:blip>
              <a:stretch>
                <a:fillRect/>
              </a:stretch>
            </p:blipFill>
            <p:spPr>
              <a:xfrm>
                <a:off x="0" y="227835"/>
                <a:ext cx="264304" cy="159975"/>
              </a:xfrm>
              <a:prstGeom prst="rect">
                <a:avLst/>
              </a:prstGeom>
              <a:ln w="12700" cap="flat">
                <a:noFill/>
                <a:miter lim="400000"/>
              </a:ln>
              <a:effectLst/>
            </p:spPr>
          </p:pic>
          <p:pic>
            <p:nvPicPr>
              <p:cNvPr id="2623" name="latex-image-1.pdf" descr="latex-image-1.pdf"/>
              <p:cNvPicPr>
                <a:picLocks noChangeAspect="1"/>
              </p:cNvPicPr>
              <p:nvPr/>
            </p:nvPicPr>
            <p:blipFill>
              <a:blip r:embed="rId16">
                <a:extLst/>
              </a:blip>
              <a:stretch>
                <a:fillRect/>
              </a:stretch>
            </p:blipFill>
            <p:spPr>
              <a:xfrm>
                <a:off x="0" y="1273034"/>
                <a:ext cx="271260" cy="222572"/>
              </a:xfrm>
              <a:prstGeom prst="rect">
                <a:avLst/>
              </a:prstGeom>
              <a:ln w="12700" cap="flat">
                <a:noFill/>
                <a:miter lim="400000"/>
              </a:ln>
              <a:effectLst/>
            </p:spPr>
          </p:pic>
          <p:pic>
            <p:nvPicPr>
              <p:cNvPr id="2624" name="latex-image-1.pdf" descr="latex-image-1.pdf"/>
              <p:cNvPicPr>
                <a:picLocks noChangeAspect="1"/>
              </p:cNvPicPr>
              <p:nvPr/>
            </p:nvPicPr>
            <p:blipFill>
              <a:blip r:embed="rId17">
                <a:extLst/>
              </a:blip>
              <a:stretch>
                <a:fillRect/>
              </a:stretch>
            </p:blipFill>
            <p:spPr>
              <a:xfrm>
                <a:off x="1943140" y="88471"/>
                <a:ext cx="678897" cy="509173"/>
              </a:xfrm>
              <a:prstGeom prst="rect">
                <a:avLst/>
              </a:prstGeom>
              <a:ln w="12700" cap="flat">
                <a:noFill/>
                <a:miter lim="400000"/>
              </a:ln>
              <a:effectLst/>
            </p:spPr>
          </p:pic>
          <p:pic>
            <p:nvPicPr>
              <p:cNvPr id="2625" name="latex-image-1.pdf" descr="latex-image-1.pdf"/>
              <p:cNvPicPr>
                <a:picLocks noChangeAspect="1"/>
              </p:cNvPicPr>
              <p:nvPr/>
            </p:nvPicPr>
            <p:blipFill>
              <a:blip r:embed="rId18">
                <a:extLst/>
              </a:blip>
              <a:stretch>
                <a:fillRect/>
              </a:stretch>
            </p:blipFill>
            <p:spPr>
              <a:xfrm>
                <a:off x="1942478" y="1249379"/>
                <a:ext cx="679559" cy="509670"/>
              </a:xfrm>
              <a:prstGeom prst="rect">
                <a:avLst/>
              </a:prstGeom>
              <a:ln w="12700" cap="flat">
                <a:noFill/>
                <a:miter lim="400000"/>
              </a:ln>
              <a:effectLst/>
            </p:spPr>
          </p:pic>
          <p:pic>
            <p:nvPicPr>
              <p:cNvPr id="2626" name="latex-image-1.pdf" descr="latex-image-1.pdf"/>
              <p:cNvPicPr>
                <a:picLocks noChangeAspect="1"/>
              </p:cNvPicPr>
              <p:nvPr/>
            </p:nvPicPr>
            <p:blipFill>
              <a:blip r:embed="rId19">
                <a:extLst/>
              </a:blip>
              <a:stretch>
                <a:fillRect/>
              </a:stretch>
            </p:blipFill>
            <p:spPr>
              <a:xfrm>
                <a:off x="2049584" y="573989"/>
                <a:ext cx="439590" cy="158616"/>
              </a:xfrm>
              <a:prstGeom prst="rect">
                <a:avLst/>
              </a:prstGeom>
              <a:ln w="12700" cap="flat">
                <a:noFill/>
                <a:miter lim="400000"/>
              </a:ln>
              <a:effectLst/>
            </p:spPr>
          </p:pic>
          <p:pic>
            <p:nvPicPr>
              <p:cNvPr id="2627" name="latex-image-1.pdf" descr="latex-image-1.pdf"/>
              <p:cNvPicPr>
                <a:picLocks noChangeAspect="1"/>
              </p:cNvPicPr>
              <p:nvPr/>
            </p:nvPicPr>
            <p:blipFill>
              <a:blip r:embed="rId20">
                <a:extLst/>
              </a:blip>
              <a:stretch>
                <a:fillRect/>
              </a:stretch>
            </p:blipFill>
            <p:spPr>
              <a:xfrm>
                <a:off x="2039393" y="1135540"/>
                <a:ext cx="444122" cy="158616"/>
              </a:xfrm>
              <a:prstGeom prst="rect">
                <a:avLst/>
              </a:prstGeom>
              <a:ln w="12700" cap="flat">
                <a:noFill/>
                <a:miter lim="400000"/>
              </a:ln>
              <a:effectLst/>
            </p:spPr>
          </p:pic>
          <p:pic>
            <p:nvPicPr>
              <p:cNvPr id="2628" name="latex-image-1.pdf" descr="latex-image-1.pdf"/>
              <p:cNvPicPr>
                <a:picLocks noChangeAspect="1"/>
              </p:cNvPicPr>
              <p:nvPr/>
            </p:nvPicPr>
            <p:blipFill>
              <a:blip r:embed="rId21">
                <a:extLst/>
              </a:blip>
              <a:stretch>
                <a:fillRect/>
              </a:stretch>
            </p:blipFill>
            <p:spPr>
              <a:xfrm>
                <a:off x="1473724" y="275144"/>
                <a:ext cx="290451" cy="258880"/>
              </a:xfrm>
              <a:prstGeom prst="rect">
                <a:avLst/>
              </a:prstGeom>
              <a:ln w="12700" cap="flat">
                <a:noFill/>
                <a:miter lim="400000"/>
              </a:ln>
              <a:effectLst/>
            </p:spPr>
          </p:pic>
          <p:pic>
            <p:nvPicPr>
              <p:cNvPr id="2629" name="latex-image-1.pdf" descr="latex-image-1.pdf"/>
              <p:cNvPicPr>
                <a:picLocks noChangeAspect="1"/>
              </p:cNvPicPr>
              <p:nvPr/>
            </p:nvPicPr>
            <p:blipFill>
              <a:blip r:embed="rId22">
                <a:extLst/>
              </a:blip>
              <a:stretch>
                <a:fillRect/>
              </a:stretch>
            </p:blipFill>
            <p:spPr>
              <a:xfrm>
                <a:off x="1450070" y="1243259"/>
                <a:ext cx="333988" cy="252347"/>
              </a:xfrm>
              <a:prstGeom prst="rect">
                <a:avLst/>
              </a:prstGeom>
              <a:ln w="12700" cap="flat">
                <a:noFill/>
                <a:miter lim="400000"/>
              </a:ln>
              <a:effectLst/>
            </p:spPr>
          </p:pic>
          <p:pic>
            <p:nvPicPr>
              <p:cNvPr id="2630" name="latex-image-1.pdf" descr="latex-image-1.pdf"/>
              <p:cNvPicPr>
                <a:picLocks noChangeAspect="1"/>
              </p:cNvPicPr>
              <p:nvPr/>
            </p:nvPicPr>
            <p:blipFill>
              <a:blip r:embed="rId23">
                <a:extLst/>
              </a:blip>
              <a:stretch>
                <a:fillRect/>
              </a:stretch>
            </p:blipFill>
            <p:spPr>
              <a:xfrm>
                <a:off x="2622036" y="-1"/>
                <a:ext cx="240389" cy="258881"/>
              </a:xfrm>
              <a:prstGeom prst="rect">
                <a:avLst/>
              </a:prstGeom>
              <a:ln w="12700" cap="flat">
                <a:noFill/>
                <a:miter lim="400000"/>
              </a:ln>
              <a:effectLst/>
            </p:spPr>
          </p:pic>
          <p:pic>
            <p:nvPicPr>
              <p:cNvPr id="2631" name="latex-image-1.pdf" descr="latex-image-1.pdf"/>
              <p:cNvPicPr>
                <a:picLocks noChangeAspect="1"/>
              </p:cNvPicPr>
              <p:nvPr/>
            </p:nvPicPr>
            <p:blipFill>
              <a:blip r:embed="rId24">
                <a:extLst/>
              </a:blip>
              <a:stretch>
                <a:fillRect/>
              </a:stretch>
            </p:blipFill>
            <p:spPr>
              <a:xfrm>
                <a:off x="2636675" y="1534992"/>
                <a:ext cx="240389" cy="258880"/>
              </a:xfrm>
              <a:prstGeom prst="rect">
                <a:avLst/>
              </a:prstGeom>
              <a:ln w="12700" cap="flat">
                <a:noFill/>
                <a:miter lim="400000"/>
              </a:ln>
              <a:effectLst/>
            </p:spPr>
          </p:pic>
          <p:sp>
            <p:nvSpPr>
              <p:cNvPr id="2632" name="線"/>
              <p:cNvSpPr/>
              <p:nvPr/>
            </p:nvSpPr>
            <p:spPr>
              <a:xfrm flipV="1">
                <a:off x="2596306" y="387810"/>
                <a:ext cx="532236" cy="186180"/>
              </a:xfrm>
              <a:prstGeom prst="line">
                <a:avLst/>
              </a:prstGeom>
              <a:noFill/>
              <a:ln w="38100" cap="flat">
                <a:solidFill>
                  <a:srgbClr val="FF0000"/>
                </a:solidFill>
                <a:prstDash val="solid"/>
                <a:bevel/>
              </a:ln>
              <a:effectLst/>
            </p:spPr>
            <p:txBody>
              <a:bodyPr wrap="square" lIns="65023" tIns="65023" rIns="65023" bIns="65023" numCol="1" anchor="t">
                <a:noAutofit/>
              </a:bodyPr>
              <a:lstStyle/>
              <a:p>
                <a:pPr algn="l" defTabSz="585216">
                  <a:defRPr sz="1400"/>
                </a:pPr>
              </a:p>
            </p:txBody>
          </p:sp>
          <p:sp>
            <p:nvSpPr>
              <p:cNvPr id="2633" name="線"/>
              <p:cNvSpPr/>
              <p:nvPr/>
            </p:nvSpPr>
            <p:spPr>
              <a:xfrm>
                <a:off x="2596306" y="562208"/>
                <a:ext cx="532236" cy="186180"/>
              </a:xfrm>
              <a:prstGeom prst="line">
                <a:avLst/>
              </a:prstGeom>
              <a:noFill/>
              <a:ln w="38100" cap="flat">
                <a:solidFill>
                  <a:srgbClr val="FF0000"/>
                </a:solidFill>
                <a:prstDash val="solid"/>
                <a:bevel/>
              </a:ln>
              <a:effectLst/>
            </p:spPr>
            <p:txBody>
              <a:bodyPr wrap="square" lIns="65023" tIns="65023" rIns="65023" bIns="65023" numCol="1" anchor="t">
                <a:noAutofit/>
              </a:bodyPr>
              <a:lstStyle/>
              <a:p>
                <a:pPr algn="l" defTabSz="585216">
                  <a:defRPr sz="1400"/>
                </a:pPr>
              </a:p>
            </p:txBody>
          </p:sp>
          <p:sp>
            <p:nvSpPr>
              <p:cNvPr id="2634" name="線"/>
              <p:cNvSpPr/>
              <p:nvPr/>
            </p:nvSpPr>
            <p:spPr>
              <a:xfrm flipV="1">
                <a:off x="2596306" y="1068861"/>
                <a:ext cx="532236" cy="186180"/>
              </a:xfrm>
              <a:prstGeom prst="line">
                <a:avLst/>
              </a:prstGeom>
              <a:noFill/>
              <a:ln w="38100" cap="flat">
                <a:solidFill>
                  <a:srgbClr val="FF0000"/>
                </a:solidFill>
                <a:prstDash val="solid"/>
                <a:bevel/>
              </a:ln>
              <a:effectLst/>
            </p:spPr>
            <p:txBody>
              <a:bodyPr wrap="square" lIns="65023" tIns="65023" rIns="65023" bIns="65023" numCol="1" anchor="t">
                <a:noAutofit/>
              </a:bodyPr>
              <a:lstStyle/>
              <a:p>
                <a:pPr algn="l" defTabSz="585216">
                  <a:defRPr sz="1400"/>
                </a:pPr>
              </a:p>
            </p:txBody>
          </p:sp>
          <p:sp>
            <p:nvSpPr>
              <p:cNvPr id="2635" name="線"/>
              <p:cNvSpPr/>
              <p:nvPr/>
            </p:nvSpPr>
            <p:spPr>
              <a:xfrm>
                <a:off x="2596306" y="1243259"/>
                <a:ext cx="532236" cy="186180"/>
              </a:xfrm>
              <a:prstGeom prst="line">
                <a:avLst/>
              </a:prstGeom>
              <a:noFill/>
              <a:ln w="38100" cap="flat">
                <a:solidFill>
                  <a:srgbClr val="FF0000"/>
                </a:solidFill>
                <a:prstDash val="solid"/>
                <a:bevel/>
              </a:ln>
              <a:effectLst/>
            </p:spPr>
            <p:txBody>
              <a:bodyPr wrap="square" lIns="65023" tIns="65023" rIns="65023" bIns="65023" numCol="1" anchor="t">
                <a:noAutofit/>
              </a:bodyPr>
              <a:lstStyle/>
              <a:p>
                <a:pPr algn="l" defTabSz="585216">
                  <a:defRPr sz="1400"/>
                </a:pPr>
              </a:p>
            </p:txBody>
          </p:sp>
        </p:grpSp>
        <p:sp>
          <p:nvSpPr>
            <p:cNvPr id="2637" name="線"/>
            <p:cNvSpPr/>
            <p:nvPr/>
          </p:nvSpPr>
          <p:spPr>
            <a:xfrm>
              <a:off x="408681" y="1294156"/>
              <a:ext cx="1028893" cy="396887"/>
            </a:xfrm>
            <a:prstGeom prst="line">
              <a:avLst/>
            </a:prstGeom>
            <a:noFill/>
            <a:ln w="38100" cap="flat">
              <a:solidFill>
                <a:srgbClr val="FF0000"/>
              </a:solidFill>
              <a:prstDash val="solid"/>
              <a:bevel/>
            </a:ln>
            <a:effectLst/>
          </p:spPr>
          <p:txBody>
            <a:bodyPr wrap="square" lIns="65023" tIns="65023" rIns="65023" bIns="65023" numCol="1" anchor="t">
              <a:noAutofit/>
            </a:bodyPr>
            <a:lstStyle/>
            <a:p>
              <a:pPr algn="l" defTabSz="585216">
                <a:defRPr sz="1400"/>
              </a:pPr>
            </a:p>
          </p:txBody>
        </p:sp>
      </p:grpSp>
      <p:sp>
        <p:nvSpPr>
          <p:cNvPr id="2639" name="soft…"/>
          <p:cNvSpPr txBox="1"/>
          <p:nvPr/>
        </p:nvSpPr>
        <p:spPr>
          <a:xfrm>
            <a:off x="11868112" y="1123240"/>
            <a:ext cx="944040" cy="8092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457200">
              <a:defRPr sz="1600"/>
            </a:pPr>
            <a:r>
              <a:rPr b="1">
                <a:solidFill>
                  <a:srgbClr val="FF0000"/>
                </a:solidFill>
                <a:latin typeface="Arial"/>
                <a:ea typeface="Arial"/>
                <a:cs typeface="Arial"/>
                <a:sym typeface="Arial"/>
              </a:rPr>
              <a:t>soft</a:t>
            </a:r>
            <a:endParaRPr b="1">
              <a:solidFill>
                <a:srgbClr val="FF0000"/>
              </a:solidFill>
              <a:latin typeface="Arial"/>
              <a:ea typeface="Arial"/>
              <a:cs typeface="Arial"/>
              <a:sym typeface="Arial"/>
            </a:endParaRPr>
          </a:p>
          <a:p>
            <a:pPr algn="l" defTabSz="457200">
              <a:defRPr sz="1600"/>
            </a:pPr>
            <a:r>
              <a:rPr b="1">
                <a:solidFill>
                  <a:srgbClr val="FF0000"/>
                </a:solidFill>
                <a:latin typeface="Arial"/>
                <a:ea typeface="Arial"/>
                <a:cs typeface="Arial"/>
                <a:sym typeface="Arial"/>
              </a:rPr>
              <a:t>tracks,</a:t>
            </a:r>
            <a:endParaRPr b="1">
              <a:solidFill>
                <a:srgbClr val="FF0000"/>
              </a:solidFill>
              <a:latin typeface="Arial"/>
              <a:ea typeface="Arial"/>
              <a:cs typeface="Arial"/>
              <a:sym typeface="Arial"/>
            </a:endParaRPr>
          </a:p>
          <a:p>
            <a:pPr algn="l" defTabSz="457200">
              <a:defRPr sz="1600"/>
            </a:pPr>
            <a:r>
              <a:rPr b="1">
                <a:solidFill>
                  <a:srgbClr val="FF0000"/>
                </a:solidFill>
                <a:latin typeface="Arial"/>
                <a:ea typeface="Arial"/>
                <a:cs typeface="Arial"/>
                <a:sym typeface="Arial"/>
              </a:rPr>
              <a:t>photons</a:t>
            </a:r>
          </a:p>
        </p:txBody>
      </p:sp>
      <p:sp>
        <p:nvSpPr>
          <p:cNvPr id="2640" name="線"/>
          <p:cNvSpPr/>
          <p:nvPr/>
        </p:nvSpPr>
        <p:spPr>
          <a:xfrm flipV="1">
            <a:off x="8939075" y="2248469"/>
            <a:ext cx="624514" cy="624513"/>
          </a:xfrm>
          <a:prstGeom prst="line">
            <a:avLst/>
          </a:prstGeom>
          <a:ln w="12700">
            <a:solidFill>
              <a:srgbClr val="000000"/>
            </a:solidFill>
            <a:miter lim="400000"/>
            <a:tailEnd type="triangle"/>
          </a:ln>
        </p:spPr>
        <p:txBody>
          <a:bodyPr lIns="50800" tIns="50800" rIns="50800" bIns="50800" anchor="ctr"/>
          <a:lstStyle/>
          <a:p>
            <a:pPr defTabSz="747776">
              <a:defRPr sz="2200">
                <a:latin typeface="ヒラギノ角ゴ ProN W3"/>
                <a:ea typeface="ヒラギノ角ゴ ProN W3"/>
                <a:cs typeface="ヒラギノ角ゴ ProN W3"/>
                <a:sym typeface="ヒラギノ角ゴ ProN W3"/>
              </a:defRPr>
            </a:pPr>
          </a:p>
        </p:txBody>
      </p:sp>
      <p:sp>
        <p:nvSpPr>
          <p:cNvPr id="2641" name="ISR photon"/>
          <p:cNvSpPr txBox="1"/>
          <p:nvPr/>
        </p:nvSpPr>
        <p:spPr>
          <a:xfrm>
            <a:off x="9644240" y="2391217"/>
            <a:ext cx="1373958" cy="352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457200">
              <a:defRPr b="1" sz="1600">
                <a:solidFill>
                  <a:srgbClr val="FF0000"/>
                </a:solidFill>
                <a:latin typeface="Arial"/>
                <a:ea typeface="Arial"/>
                <a:cs typeface="Arial"/>
                <a:sym typeface="Arial"/>
              </a:defRPr>
            </a:lvl1pPr>
          </a:lstStyle>
          <a:p>
            <a:pPr>
              <a:defRPr b="0">
                <a:solidFill>
                  <a:srgbClr val="000000"/>
                </a:solidFill>
                <a:latin typeface="Helvetica"/>
                <a:ea typeface="Helvetica"/>
                <a:cs typeface="Helvetica"/>
                <a:sym typeface="Helvetica"/>
              </a:defRPr>
            </a:pPr>
            <a:r>
              <a:rPr b="1">
                <a:solidFill>
                  <a:srgbClr val="FF0000"/>
                </a:solidFill>
                <a:latin typeface="Arial"/>
                <a:ea typeface="Arial"/>
                <a:cs typeface="Arial"/>
                <a:sym typeface="Arial"/>
              </a:rPr>
              <a:t>ISR photon</a:t>
            </a:r>
          </a:p>
        </p:txBody>
      </p:sp>
      <p:pic>
        <p:nvPicPr>
          <p:cNvPr id="2642" name="イメージ" descr="イメージ"/>
          <p:cNvPicPr>
            <a:picLocks noChangeAspect="1"/>
          </p:cNvPicPr>
          <p:nvPr/>
        </p:nvPicPr>
        <p:blipFill>
          <a:blip r:embed="rId25">
            <a:extLst/>
          </a:blip>
          <a:stretch>
            <a:fillRect/>
          </a:stretch>
        </p:blipFill>
        <p:spPr>
          <a:xfrm>
            <a:off x="2038043" y="4156481"/>
            <a:ext cx="993357" cy="386306"/>
          </a:xfrm>
          <a:prstGeom prst="rect">
            <a:avLst/>
          </a:prstGeom>
          <a:ln w="12700">
            <a:miter lim="400000"/>
          </a:ln>
        </p:spPr>
      </p:pic>
      <p:pic>
        <p:nvPicPr>
          <p:cNvPr id="2643" name="イメージ" descr="イメージ"/>
          <p:cNvPicPr>
            <a:picLocks noChangeAspect="1"/>
          </p:cNvPicPr>
          <p:nvPr/>
        </p:nvPicPr>
        <p:blipFill>
          <a:blip r:embed="rId26">
            <a:extLst/>
          </a:blip>
          <a:stretch>
            <a:fillRect/>
          </a:stretch>
        </p:blipFill>
        <p:spPr>
          <a:xfrm>
            <a:off x="1756369" y="7717752"/>
            <a:ext cx="1375509" cy="357633"/>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45" name="スライド番号プレースホルダー 1"/>
          <p:cNvSpPr txBox="1"/>
          <p:nvPr>
            <p:ph type="sldNum" sz="quarter" idx="2"/>
          </p:nvPr>
        </p:nvSpPr>
        <p:spPr>
          <a:xfrm>
            <a:off x="12675694" y="9344953"/>
            <a:ext cx="329106" cy="451109"/>
          </a:xfrm>
          <a:prstGeom prst="rect">
            <a:avLst/>
          </a:prstGeom>
          <a:extLst>
            <a:ext uri="{C572A759-6A51-4108-AA02-DFA0A04FC94B}">
              <ma14:wrappingTextBoxFlag xmlns:ma14="http://schemas.microsoft.com/office/mac/drawingml/2011/main" val="1"/>
            </a:ext>
          </a:extLst>
        </p:spPr>
        <p:txBody>
          <a:bodyPr lIns="65023" tIns="65023" rIns="65023" bIns="65023"/>
          <a:lstStyle>
            <a:lvl1pPr algn="r" defTabSz="650240">
              <a:defRPr sz="2200">
                <a:latin typeface="Arial"/>
                <a:ea typeface="Arial"/>
                <a:cs typeface="Arial"/>
                <a:sym typeface="Arial"/>
              </a:defRPr>
            </a:lvl1pPr>
          </a:lstStyle>
          <a:p>
            <a:pPr/>
            <a:fld id="{86CB4B4D-7CA3-9044-876B-883B54F8677D}" type="slidenum"/>
          </a:p>
        </p:txBody>
      </p:sp>
      <p:sp>
        <p:nvSpPr>
          <p:cNvPr id="2646" name="正方形/長方形 3"/>
          <p:cNvSpPr txBox="1"/>
          <p:nvPr/>
        </p:nvSpPr>
        <p:spPr>
          <a:xfrm>
            <a:off x="-169078" y="192782"/>
            <a:ext cx="8012346" cy="8920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650240">
              <a:spcBef>
                <a:spcPts val="1200"/>
              </a:spcBef>
              <a:defRPr b="1" sz="5000">
                <a:solidFill>
                  <a:srgbClr val="000090"/>
                </a:solidFill>
              </a:defRPr>
            </a:lvl1pPr>
          </a:lstStyle>
          <a:p>
            <a:pPr/>
            <a:r>
              <a:t>Prediction of heavy states</a:t>
            </a:r>
          </a:p>
        </p:txBody>
      </p:sp>
      <p:sp>
        <p:nvSpPr>
          <p:cNvPr id="2647" name="テキスト ボックス 6"/>
          <p:cNvSpPr txBox="1"/>
          <p:nvPr/>
        </p:nvSpPr>
        <p:spPr>
          <a:xfrm>
            <a:off x="998579" y="2005016"/>
            <a:ext cx="11144842" cy="2733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650240">
              <a:buSzPct val="100000"/>
              <a:buFont typeface="Arial"/>
              <a:buChar char="•"/>
              <a:defRPr sz="3400"/>
            </a:pPr>
            <a:r>
              <a:t>Heavier neutralino/chargino masses predicted to ~2%</a:t>
            </a:r>
            <a:br/>
            <a:r>
              <a:rPr>
                <a:latin typeface="Wingdings"/>
                <a:ea typeface="Wingdings"/>
                <a:cs typeface="Wingdings"/>
                <a:sym typeface="Wingdings"/>
              </a:rPr>
              <a:t> </a:t>
            </a:r>
            <a:r>
              <a:t>Sets the energy scale of ILC Upgrade, e.g. </a:t>
            </a:r>
            <a:r>
              <a:t>√</a:t>
            </a:r>
            <a:r>
              <a:t>s = 1 TeV</a:t>
            </a:r>
          </a:p>
          <a:p>
            <a:pPr marL="485775" indent="-485775" algn="l" defTabSz="650240">
              <a:buSzPct val="100000"/>
              <a:buFont typeface="Arial"/>
              <a:buChar char="•"/>
              <a:defRPr sz="3400"/>
            </a:pPr>
            <a:r>
              <a:t>Rough predictions for heavy Higgs, stop, heavy sfermions</a:t>
            </a:r>
          </a:p>
        </p:txBody>
      </p:sp>
      <p:pic>
        <p:nvPicPr>
          <p:cNvPr id="2648" name="図 8" descr="図 8"/>
          <p:cNvPicPr>
            <a:picLocks noChangeAspect="1"/>
          </p:cNvPicPr>
          <p:nvPr/>
        </p:nvPicPr>
        <p:blipFill>
          <a:blip r:embed="rId2">
            <a:extLst/>
          </a:blip>
          <a:srcRect l="0" t="0" r="0" b="6429"/>
          <a:stretch>
            <a:fillRect/>
          </a:stretch>
        </p:blipFill>
        <p:spPr>
          <a:xfrm>
            <a:off x="571269" y="4305338"/>
            <a:ext cx="5549471" cy="5091911"/>
          </a:xfrm>
          <a:prstGeom prst="rect">
            <a:avLst/>
          </a:prstGeom>
          <a:ln w="25400">
            <a:solidFill>
              <a:srgbClr val="FF0000"/>
            </a:solidFill>
          </a:ln>
        </p:spPr>
      </p:pic>
      <p:pic>
        <p:nvPicPr>
          <p:cNvPr id="2649" name="図 7" descr="図 7"/>
          <p:cNvPicPr>
            <a:picLocks noChangeAspect="1"/>
          </p:cNvPicPr>
          <p:nvPr/>
        </p:nvPicPr>
        <p:blipFill>
          <a:blip r:embed="rId3">
            <a:extLst/>
          </a:blip>
          <a:stretch>
            <a:fillRect/>
          </a:stretch>
        </p:blipFill>
        <p:spPr>
          <a:xfrm>
            <a:off x="6794407" y="4114893"/>
            <a:ext cx="5438370" cy="5332863"/>
          </a:xfrm>
          <a:prstGeom prst="rect">
            <a:avLst/>
          </a:prstGeom>
          <a:ln w="12700">
            <a:miter lim="400000"/>
          </a:ln>
        </p:spPr>
      </p:pic>
      <p:sp>
        <p:nvSpPr>
          <p:cNvPr id="2650" name="直線矢印コネクタ 11"/>
          <p:cNvSpPr/>
          <p:nvPr/>
        </p:nvSpPr>
        <p:spPr>
          <a:xfrm flipH="1">
            <a:off x="6120740" y="8539001"/>
            <a:ext cx="1559454" cy="886212"/>
          </a:xfrm>
          <a:prstGeom prst="line">
            <a:avLst/>
          </a:prstGeom>
          <a:ln w="25400">
            <a:solidFill>
              <a:srgbClr val="FF0000"/>
            </a:solidFill>
          </a:ln>
        </p:spPr>
        <p:txBody>
          <a:bodyPr lIns="65023" tIns="65023" rIns="65023" bIns="65023"/>
          <a:lstStyle/>
          <a:p>
            <a:pPr algn="l" defTabSz="650240">
              <a:defRPr sz="2400"/>
            </a:pPr>
          </a:p>
        </p:txBody>
      </p:sp>
      <p:sp>
        <p:nvSpPr>
          <p:cNvPr id="2651" name="直線矢印コネクタ 13"/>
          <p:cNvSpPr/>
          <p:nvPr/>
        </p:nvSpPr>
        <p:spPr>
          <a:xfrm flipH="1" flipV="1">
            <a:off x="6120739" y="4277374"/>
            <a:ext cx="1559457" cy="3693844"/>
          </a:xfrm>
          <a:prstGeom prst="line">
            <a:avLst/>
          </a:prstGeom>
          <a:ln w="25400">
            <a:solidFill>
              <a:srgbClr val="FF0000"/>
            </a:solidFill>
          </a:ln>
        </p:spPr>
        <p:txBody>
          <a:bodyPr lIns="65023" tIns="65023" rIns="65023" bIns="65023"/>
          <a:lstStyle/>
          <a:p>
            <a:pPr algn="l" defTabSz="650240">
              <a:defRPr sz="2400"/>
            </a:pPr>
          </a:p>
        </p:txBody>
      </p:sp>
      <p:sp>
        <p:nvSpPr>
          <p:cNvPr id="2652" name="正方形/長方形 18"/>
          <p:cNvSpPr/>
          <p:nvPr/>
        </p:nvSpPr>
        <p:spPr>
          <a:xfrm>
            <a:off x="7680193" y="7999179"/>
            <a:ext cx="1104181" cy="539822"/>
          </a:xfrm>
          <a:prstGeom prst="rect">
            <a:avLst/>
          </a:prstGeom>
          <a:ln w="25400">
            <a:solidFill>
              <a:srgbClr val="FF0000"/>
            </a:solidFill>
          </a:ln>
        </p:spPr>
        <p:txBody>
          <a:bodyPr lIns="65023" tIns="65023" rIns="65023" bIns="65023" anchor="ctr"/>
          <a:lstStyle/>
          <a:p>
            <a:pPr defTabSz="650240">
              <a:defRPr sz="2400">
                <a:solidFill>
                  <a:srgbClr val="FFFFFF"/>
                </a:solidFill>
              </a:defRPr>
            </a:pPr>
          </a:p>
        </p:txBody>
      </p:sp>
      <p:sp>
        <p:nvSpPr>
          <p:cNvPr id="2653" name="正方形/長方形 24"/>
          <p:cNvSpPr txBox="1"/>
          <p:nvPr/>
        </p:nvSpPr>
        <p:spPr>
          <a:xfrm>
            <a:off x="105648" y="1048605"/>
            <a:ext cx="3118332" cy="65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650240">
              <a:spcBef>
                <a:spcPts val="800"/>
              </a:spcBef>
              <a:defRPr b="1" sz="3400">
                <a:solidFill>
                  <a:srgbClr val="000090"/>
                </a:solidFill>
              </a:defRPr>
            </a:lvl1pPr>
          </a:lstStyle>
          <a:p>
            <a:pPr/>
            <a:r>
              <a:t>Example: ILC1</a:t>
            </a:r>
          </a:p>
        </p:txBody>
      </p:sp>
      <p:sp>
        <p:nvSpPr>
          <p:cNvPr id="2654" name="テキスト ボックス 14"/>
          <p:cNvSpPr txBox="1"/>
          <p:nvPr/>
        </p:nvSpPr>
        <p:spPr>
          <a:xfrm>
            <a:off x="9371712" y="272868"/>
            <a:ext cx="2900534" cy="364702"/>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600">
                <a:solidFill>
                  <a:srgbClr val="FF0000"/>
                </a:solidFill>
                <a:latin typeface="Arial"/>
                <a:ea typeface="Arial"/>
                <a:cs typeface="Arial"/>
                <a:sym typeface="Arial"/>
              </a:defRPr>
            </a:lvl1pPr>
          </a:lstStyle>
          <a:p>
            <a:pPr/>
            <a:r>
              <a:t>To be updated (S.-L. Lehtinen)</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56" name="図 2" descr="図 2"/>
          <p:cNvPicPr>
            <a:picLocks noChangeAspect="1"/>
          </p:cNvPicPr>
          <p:nvPr/>
        </p:nvPicPr>
        <p:blipFill>
          <a:blip r:embed="rId2">
            <a:extLst/>
          </a:blip>
          <a:stretch>
            <a:fillRect/>
          </a:stretch>
        </p:blipFill>
        <p:spPr>
          <a:xfrm>
            <a:off x="6298931" y="1624395"/>
            <a:ext cx="6705869" cy="6504811"/>
          </a:xfrm>
          <a:prstGeom prst="rect">
            <a:avLst/>
          </a:prstGeom>
          <a:ln w="12700">
            <a:miter lim="400000"/>
          </a:ln>
        </p:spPr>
      </p:pic>
      <p:sp>
        <p:nvSpPr>
          <p:cNvPr id="2657" name="スライド番号プレースホルダー 1"/>
          <p:cNvSpPr txBox="1"/>
          <p:nvPr>
            <p:ph type="sldNum" sz="quarter" idx="2"/>
          </p:nvPr>
        </p:nvSpPr>
        <p:spPr>
          <a:xfrm>
            <a:off x="12675694" y="9344953"/>
            <a:ext cx="329106" cy="451109"/>
          </a:xfrm>
          <a:prstGeom prst="rect">
            <a:avLst/>
          </a:prstGeom>
          <a:extLst>
            <a:ext uri="{C572A759-6A51-4108-AA02-DFA0A04FC94B}">
              <ma14:wrappingTextBoxFlag xmlns:ma14="http://schemas.microsoft.com/office/mac/drawingml/2011/main" val="1"/>
            </a:ext>
          </a:extLst>
        </p:spPr>
        <p:txBody>
          <a:bodyPr lIns="65023" tIns="65023" rIns="65023" bIns="65023"/>
          <a:lstStyle>
            <a:lvl1pPr algn="r" defTabSz="650240">
              <a:defRPr b="1" sz="2200">
                <a:latin typeface="Arial"/>
                <a:ea typeface="Arial"/>
                <a:cs typeface="Arial"/>
                <a:sym typeface="Arial"/>
              </a:defRPr>
            </a:lvl1pPr>
          </a:lstStyle>
          <a:p>
            <a:pPr/>
            <a:fld id="{86CB4B4D-7CA3-9044-876B-883B54F8677D}" type="slidenum"/>
          </a:p>
        </p:txBody>
      </p:sp>
      <p:sp>
        <p:nvSpPr>
          <p:cNvPr id="2658" name="正方形/長方形 3"/>
          <p:cNvSpPr txBox="1"/>
          <p:nvPr/>
        </p:nvSpPr>
        <p:spPr>
          <a:xfrm>
            <a:off x="336149" y="2169612"/>
            <a:ext cx="5830142" cy="5857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defRPr sz="3400"/>
            </a:pPr>
            <a:r>
              <a:t>In this scenario, the LHC sees the gluino (M=1.4 TeV), assume mass precision of 10% at LHC</a:t>
            </a:r>
          </a:p>
          <a:p>
            <a:pPr algn="l" defTabSz="650240">
              <a:defRPr sz="3400"/>
            </a:pPr>
          </a:p>
          <a:p>
            <a:pPr marL="485775" indent="-485775" algn="l" defTabSz="650240">
              <a:buSzPct val="100000"/>
              <a:buFont typeface="Arial"/>
              <a:buChar char="•"/>
              <a:defRPr sz="3400"/>
            </a:pPr>
            <a:r>
              <a:t>Take determined parameters at 1 TeV</a:t>
            </a:r>
          </a:p>
          <a:p>
            <a:pPr marL="485775" indent="-485775" algn="l" defTabSz="650240">
              <a:buSzPct val="100000"/>
              <a:buFont typeface="Arial"/>
              <a:buChar char="•"/>
              <a:defRPr sz="3400"/>
            </a:pPr>
            <a:r>
              <a:t>Run up to GUT scale with two-loop RGEs</a:t>
            </a:r>
          </a:p>
          <a:p>
            <a:pPr marL="485775" indent="-485775" algn="l" defTabSz="650240">
              <a:buSzPct val="100000"/>
              <a:buFont typeface="Arial"/>
              <a:buChar char="•"/>
              <a:defRPr sz="3400"/>
            </a:pPr>
            <a:r>
              <a:t>Other parameters fixed to model values</a:t>
            </a:r>
          </a:p>
        </p:txBody>
      </p:sp>
      <p:sp>
        <p:nvSpPr>
          <p:cNvPr id="2659" name="正方形/長方形 4"/>
          <p:cNvSpPr txBox="1"/>
          <p:nvPr/>
        </p:nvSpPr>
        <p:spPr>
          <a:xfrm>
            <a:off x="336149" y="252391"/>
            <a:ext cx="8989340" cy="8920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spcBef>
                <a:spcPts val="1200"/>
              </a:spcBef>
              <a:defRPr b="1" sz="5000">
                <a:solidFill>
                  <a:srgbClr val="000090"/>
                </a:solidFill>
              </a:defRPr>
            </a:lvl1pPr>
          </a:lstStyle>
          <a:p>
            <a:pPr/>
            <a:r>
              <a:t>Test of GUT-scale Physics (1)</a:t>
            </a:r>
          </a:p>
        </p:txBody>
      </p:sp>
      <p:sp>
        <p:nvSpPr>
          <p:cNvPr id="2660" name="正方形/長方形 6"/>
          <p:cNvSpPr txBox="1"/>
          <p:nvPr/>
        </p:nvSpPr>
        <p:spPr>
          <a:xfrm>
            <a:off x="2253709" y="7814198"/>
            <a:ext cx="8453672" cy="2149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650240">
              <a:defRPr b="1" sz="4400"/>
            </a:pPr>
            <a:r>
              <a:t>Test of Gaugino Mass Unification</a:t>
            </a:r>
          </a:p>
          <a:p>
            <a:pPr defTabSz="650240">
              <a:defRPr b="1" sz="4400"/>
            </a:pPr>
            <a:r>
              <a:t>LHC + ILC Synergy</a:t>
            </a:r>
          </a:p>
        </p:txBody>
      </p:sp>
      <p:sp>
        <p:nvSpPr>
          <p:cNvPr id="2661" name="正方形/長方形 9"/>
          <p:cNvSpPr txBox="1"/>
          <p:nvPr/>
        </p:nvSpPr>
        <p:spPr>
          <a:xfrm>
            <a:off x="336149" y="1064371"/>
            <a:ext cx="5830153" cy="65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spcBef>
                <a:spcPts val="800"/>
              </a:spcBef>
              <a:defRPr b="1" sz="3400">
                <a:solidFill>
                  <a:srgbClr val="000090"/>
                </a:solidFill>
              </a:defRPr>
            </a:lvl1pPr>
          </a:lstStyle>
          <a:p>
            <a:pPr/>
            <a:r>
              <a:t>Example: ILC1 [20 year run]</a:t>
            </a:r>
          </a:p>
        </p:txBody>
      </p:sp>
      <p:sp>
        <p:nvSpPr>
          <p:cNvPr id="2662" name="テキスト ボックス 8"/>
          <p:cNvSpPr txBox="1"/>
          <p:nvPr/>
        </p:nvSpPr>
        <p:spPr>
          <a:xfrm>
            <a:off x="8858577" y="493139"/>
            <a:ext cx="3427509" cy="401971"/>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b="1" sz="1800">
                <a:solidFill>
                  <a:srgbClr val="FF0000"/>
                </a:solidFill>
                <a:latin typeface="Arial"/>
                <a:ea typeface="Arial"/>
                <a:cs typeface="Arial"/>
                <a:sym typeface="Arial"/>
              </a:defRPr>
            </a:lvl1pPr>
          </a:lstStyle>
          <a:p>
            <a:pPr/>
            <a:r>
              <a:t>To be updated (S.-L. Lehtinen)</a:t>
            </a:r>
          </a:p>
        </p:txBody>
      </p:sp>
      <p:sp>
        <p:nvSpPr>
          <p:cNvPr id="2663" name="ILC"/>
          <p:cNvSpPr txBox="1"/>
          <p:nvPr/>
        </p:nvSpPr>
        <p:spPr>
          <a:xfrm>
            <a:off x="7679642" y="5895668"/>
            <a:ext cx="592818" cy="45110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200">
                <a:solidFill>
                  <a:srgbClr val="FF0000"/>
                </a:solidFill>
                <a:latin typeface="Arial"/>
                <a:ea typeface="Arial"/>
                <a:cs typeface="Arial"/>
                <a:sym typeface="Arial"/>
              </a:defRPr>
            </a:lvl1pPr>
          </a:lstStyle>
          <a:p>
            <a:pPr>
              <a:defRPr b="0">
                <a:solidFill>
                  <a:srgbClr val="000000"/>
                </a:solidFill>
                <a:latin typeface="Helvetica"/>
                <a:ea typeface="Helvetica"/>
                <a:cs typeface="Helvetica"/>
                <a:sym typeface="Helvetica"/>
              </a:defRPr>
            </a:pPr>
            <a:r>
              <a:rPr b="1">
                <a:solidFill>
                  <a:srgbClr val="FF0000"/>
                </a:solidFill>
                <a:latin typeface="Arial"/>
                <a:ea typeface="Arial"/>
                <a:cs typeface="Arial"/>
                <a:sym typeface="Arial"/>
              </a:rPr>
              <a:t>ILC</a:t>
            </a:r>
          </a:p>
        </p:txBody>
      </p:sp>
      <p:sp>
        <p:nvSpPr>
          <p:cNvPr id="2664" name="ILC"/>
          <p:cNvSpPr txBox="1"/>
          <p:nvPr/>
        </p:nvSpPr>
        <p:spPr>
          <a:xfrm>
            <a:off x="7679642" y="5313325"/>
            <a:ext cx="592818"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200">
                <a:solidFill>
                  <a:srgbClr val="008000"/>
                </a:solidFill>
                <a:latin typeface="Arial"/>
                <a:ea typeface="Arial"/>
                <a:cs typeface="Arial"/>
                <a:sym typeface="Arial"/>
              </a:defRPr>
            </a:lvl1pPr>
          </a:lstStyle>
          <a:p>
            <a:pPr>
              <a:defRPr b="0">
                <a:solidFill>
                  <a:srgbClr val="000000"/>
                </a:solidFill>
                <a:latin typeface="Helvetica"/>
                <a:ea typeface="Helvetica"/>
                <a:cs typeface="Helvetica"/>
                <a:sym typeface="Helvetica"/>
              </a:defRPr>
            </a:pPr>
            <a:r>
              <a:rPr b="1">
                <a:solidFill>
                  <a:srgbClr val="008000"/>
                </a:solidFill>
                <a:latin typeface="Arial"/>
                <a:ea typeface="Arial"/>
                <a:cs typeface="Arial"/>
                <a:sym typeface="Arial"/>
              </a:rPr>
              <a:t>ILC</a:t>
            </a:r>
          </a:p>
        </p:txBody>
      </p:sp>
      <p:sp>
        <p:nvSpPr>
          <p:cNvPr id="2665" name="LHC"/>
          <p:cNvSpPr txBox="1"/>
          <p:nvPr/>
        </p:nvSpPr>
        <p:spPr>
          <a:xfrm>
            <a:off x="8013509" y="3492158"/>
            <a:ext cx="716965" cy="45110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457200">
              <a:defRPr b="1" sz="2200">
                <a:solidFill>
                  <a:srgbClr val="0000FF"/>
                </a:solidFill>
                <a:latin typeface="Arial"/>
                <a:ea typeface="Arial"/>
                <a:cs typeface="Arial"/>
                <a:sym typeface="Arial"/>
              </a:defRPr>
            </a:lvl1pPr>
          </a:lstStyle>
          <a:p>
            <a:pPr>
              <a:defRPr b="0">
                <a:solidFill>
                  <a:srgbClr val="000000"/>
                </a:solidFill>
                <a:latin typeface="Helvetica"/>
                <a:ea typeface="Helvetica"/>
                <a:cs typeface="Helvetica"/>
                <a:sym typeface="Helvetica"/>
              </a:defRPr>
            </a:pPr>
            <a:r>
              <a:rPr b="1">
                <a:solidFill>
                  <a:srgbClr val="0000FF"/>
                </a:solidFill>
                <a:latin typeface="Arial"/>
                <a:ea typeface="Arial"/>
                <a:cs typeface="Arial"/>
                <a:sym typeface="Arial"/>
              </a:rPr>
              <a:t>LHC</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67" name="スライド番号プレースホルダー 1"/>
          <p:cNvSpPr txBox="1"/>
          <p:nvPr>
            <p:ph type="sldNum" sz="quarter" idx="2"/>
          </p:nvPr>
        </p:nvSpPr>
        <p:spPr>
          <a:xfrm>
            <a:off x="12675694" y="9344953"/>
            <a:ext cx="329106" cy="451109"/>
          </a:xfrm>
          <a:prstGeom prst="rect">
            <a:avLst/>
          </a:prstGeom>
          <a:extLst>
            <a:ext uri="{C572A759-6A51-4108-AA02-DFA0A04FC94B}">
              <ma14:wrappingTextBoxFlag xmlns:ma14="http://schemas.microsoft.com/office/mac/drawingml/2011/main" val="1"/>
            </a:ext>
          </a:extLst>
        </p:spPr>
        <p:txBody>
          <a:bodyPr lIns="65023" tIns="65023" rIns="65023" bIns="65023"/>
          <a:lstStyle>
            <a:lvl1pPr algn="r" defTabSz="650240">
              <a:defRPr sz="2200">
                <a:latin typeface="Arial"/>
                <a:ea typeface="Arial"/>
                <a:cs typeface="Arial"/>
                <a:sym typeface="Arial"/>
              </a:defRPr>
            </a:lvl1pPr>
          </a:lstStyle>
          <a:p>
            <a:pPr/>
            <a:fld id="{86CB4B4D-7CA3-9044-876B-883B54F8677D}" type="slidenum"/>
          </a:p>
        </p:txBody>
      </p:sp>
      <p:sp>
        <p:nvSpPr>
          <p:cNvPr id="2668" name="正方形/長方形 2"/>
          <p:cNvSpPr txBox="1"/>
          <p:nvPr/>
        </p:nvSpPr>
        <p:spPr>
          <a:xfrm>
            <a:off x="336149" y="252391"/>
            <a:ext cx="8989340" cy="8920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spcBef>
                <a:spcPts val="1200"/>
              </a:spcBef>
              <a:defRPr b="1" sz="5000">
                <a:solidFill>
                  <a:srgbClr val="000090"/>
                </a:solidFill>
              </a:defRPr>
            </a:lvl1pPr>
          </a:lstStyle>
          <a:p>
            <a:pPr/>
            <a:r>
              <a:t>Test of GUT-scale Physics (2)</a:t>
            </a:r>
          </a:p>
        </p:txBody>
      </p:sp>
      <p:pic>
        <p:nvPicPr>
          <p:cNvPr id="2669" name="図 4" descr="図 4"/>
          <p:cNvPicPr>
            <a:picLocks noChangeAspect="1"/>
          </p:cNvPicPr>
          <p:nvPr/>
        </p:nvPicPr>
        <p:blipFill>
          <a:blip r:embed="rId2">
            <a:extLst/>
          </a:blip>
          <a:stretch>
            <a:fillRect/>
          </a:stretch>
        </p:blipFill>
        <p:spPr>
          <a:xfrm>
            <a:off x="6576284" y="1657140"/>
            <a:ext cx="6167113" cy="5982210"/>
          </a:xfrm>
          <a:prstGeom prst="rect">
            <a:avLst/>
          </a:prstGeom>
          <a:ln w="12700">
            <a:miter lim="400000"/>
          </a:ln>
        </p:spPr>
      </p:pic>
      <p:pic>
        <p:nvPicPr>
          <p:cNvPr id="2670" name="図 5" descr="図 5"/>
          <p:cNvPicPr>
            <a:picLocks noChangeAspect="1"/>
          </p:cNvPicPr>
          <p:nvPr/>
        </p:nvPicPr>
        <p:blipFill>
          <a:blip r:embed="rId3">
            <a:extLst/>
          </a:blip>
          <a:stretch>
            <a:fillRect/>
          </a:stretch>
        </p:blipFill>
        <p:spPr>
          <a:xfrm>
            <a:off x="383449" y="1657140"/>
            <a:ext cx="6167113" cy="5982210"/>
          </a:xfrm>
          <a:prstGeom prst="rect">
            <a:avLst/>
          </a:prstGeom>
          <a:ln w="12700">
            <a:miter lim="400000"/>
          </a:ln>
        </p:spPr>
      </p:pic>
      <p:sp>
        <p:nvSpPr>
          <p:cNvPr id="2671" name="正方形/長方形 6"/>
          <p:cNvSpPr txBox="1"/>
          <p:nvPr/>
        </p:nvSpPr>
        <p:spPr>
          <a:xfrm>
            <a:off x="336149" y="1064371"/>
            <a:ext cx="5517689" cy="65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spcBef>
                <a:spcPts val="800"/>
              </a:spcBef>
              <a:defRPr b="1" sz="3400">
                <a:solidFill>
                  <a:srgbClr val="000090"/>
                </a:solidFill>
              </a:defRPr>
            </a:lvl1pPr>
          </a:lstStyle>
          <a:p>
            <a:pPr/>
            <a:r>
              <a:t>Example: ILC2 vs. nGMM1</a:t>
            </a:r>
          </a:p>
        </p:txBody>
      </p:sp>
      <p:sp>
        <p:nvSpPr>
          <p:cNvPr id="2672" name="正方形/長方形 7"/>
          <p:cNvSpPr txBox="1"/>
          <p:nvPr/>
        </p:nvSpPr>
        <p:spPr>
          <a:xfrm>
            <a:off x="669634" y="7649378"/>
            <a:ext cx="11532559" cy="2149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650240">
              <a:defRPr b="1" sz="4400"/>
            </a:lvl1pPr>
          </a:lstStyle>
          <a:p>
            <a:pPr/>
            <a:r>
              <a:t>Two scenarios with similar higgsino masses are distinguishable with ILC precision</a:t>
            </a:r>
          </a:p>
        </p:txBody>
      </p:sp>
      <p:sp>
        <p:nvSpPr>
          <p:cNvPr id="2673" name="テキスト ボックス 10"/>
          <p:cNvSpPr txBox="1"/>
          <p:nvPr/>
        </p:nvSpPr>
        <p:spPr>
          <a:xfrm>
            <a:off x="8858577" y="493139"/>
            <a:ext cx="3427509" cy="401971"/>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b="1" sz="1800">
                <a:solidFill>
                  <a:srgbClr val="FF0000"/>
                </a:solidFill>
                <a:latin typeface="Arial"/>
                <a:ea typeface="Arial"/>
                <a:cs typeface="Arial"/>
                <a:sym typeface="Arial"/>
              </a:defRPr>
            </a:lvl1pPr>
          </a:lstStyle>
          <a:p>
            <a:pPr/>
            <a:r>
              <a:t>To be updated (S.-L. Lehtinen)</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75" name="image76.png" descr="image76.png"/>
          <p:cNvPicPr>
            <a:picLocks noChangeAspect="1"/>
          </p:cNvPicPr>
          <p:nvPr/>
        </p:nvPicPr>
        <p:blipFill>
          <a:blip r:embed="rId2">
            <a:extLst/>
          </a:blip>
          <a:stretch>
            <a:fillRect/>
          </a:stretch>
        </p:blipFill>
        <p:spPr>
          <a:xfrm>
            <a:off x="169995" y="4024724"/>
            <a:ext cx="12687301" cy="4495800"/>
          </a:xfrm>
          <a:prstGeom prst="rect">
            <a:avLst/>
          </a:prstGeom>
          <a:ln w="12700">
            <a:miter lim="400000"/>
          </a:ln>
        </p:spPr>
      </p:pic>
      <p:sp>
        <p:nvSpPr>
          <p:cNvPr id="2676" name="Study of stau pair production at the ILC…"/>
          <p:cNvSpPr txBox="1"/>
          <p:nvPr/>
        </p:nvSpPr>
        <p:spPr>
          <a:xfrm>
            <a:off x="571500" y="1035359"/>
            <a:ext cx="11861800" cy="1413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200"/>
            </a:pPr>
            <a:r>
              <a:rPr b="1">
                <a:solidFill>
                  <a:srgbClr val="000090"/>
                </a:solidFill>
                <a:latin typeface="Arial"/>
                <a:ea typeface="Arial"/>
                <a:cs typeface="Arial"/>
                <a:sym typeface="Arial"/>
              </a:rPr>
              <a:t>Study of stau pair production at the ILC</a:t>
            </a:r>
            <a:endParaRPr b="1">
              <a:solidFill>
                <a:srgbClr val="000090"/>
              </a:solidFill>
              <a:latin typeface="Arial"/>
              <a:ea typeface="Arial"/>
              <a:cs typeface="Arial"/>
              <a:sym typeface="Arial"/>
            </a:endParaRPr>
          </a:p>
          <a:p>
            <a:pPr algn="l" defTabSz="457200">
              <a:defRPr sz="2200"/>
            </a:pPr>
            <a:r>
              <a:rPr>
                <a:latin typeface="Arial"/>
                <a:ea typeface="Arial"/>
                <a:cs typeface="Arial"/>
                <a:sym typeface="Arial"/>
              </a:rPr>
              <a:t>Observation of lighter and heavier stau states with decay to DM + hadronic tau</a:t>
            </a:r>
            <a:endParaRPr>
              <a:latin typeface="Arial"/>
              <a:ea typeface="Arial"/>
              <a:cs typeface="Arial"/>
              <a:sym typeface="Arial"/>
            </a:endParaRPr>
          </a:p>
          <a:p>
            <a:pPr algn="l" defTabSz="457200">
              <a:defRPr sz="2200"/>
            </a:pPr>
            <a:endParaRPr>
              <a:latin typeface="Arial"/>
              <a:ea typeface="Arial"/>
              <a:cs typeface="Arial"/>
              <a:sym typeface="Arial"/>
            </a:endParaRPr>
          </a:p>
          <a:p>
            <a:pPr algn="l" defTabSz="457200">
              <a:defRPr sz="2200"/>
            </a:pPr>
            <a:r>
              <a:rPr>
                <a:latin typeface="Arial"/>
                <a:ea typeface="Arial"/>
                <a:cs typeface="Arial"/>
                <a:sym typeface="Arial"/>
              </a:rPr>
              <a:t>Benchmark point: </a:t>
            </a:r>
            <a:r>
              <a:rPr>
                <a:solidFill>
                  <a:srgbClr val="FF0000"/>
                </a:solidFill>
                <a:latin typeface="Arial"/>
                <a:ea typeface="Arial"/>
                <a:cs typeface="Arial"/>
                <a:sym typeface="Arial"/>
              </a:rPr>
              <a:t>m(LSP) = 98 GeV, m(stau1) = 108 GeV, m(stau2) = 195 GeV</a:t>
            </a:r>
          </a:p>
        </p:txBody>
      </p:sp>
      <p:sp>
        <p:nvSpPr>
          <p:cNvPr id="2677" name="Bechtle, Berggren, List, Schade, Stempel, arXiv:0908.0876, PRD82, 055016 (2010)"/>
          <p:cNvSpPr txBox="1"/>
          <p:nvPr/>
        </p:nvSpPr>
        <p:spPr>
          <a:xfrm>
            <a:off x="1670255" y="3788145"/>
            <a:ext cx="9500759" cy="3235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200"/>
            </a:pPr>
            <a:r>
              <a:rPr sz="1600">
                <a:latin typeface="Arial"/>
                <a:ea typeface="Arial"/>
                <a:cs typeface="Arial"/>
                <a:sym typeface="Arial"/>
              </a:rPr>
              <a:t>Bechtle, Berggren, List, Schade, Stempel,</a:t>
            </a:r>
            <a:r>
              <a:rPr sz="1600">
                <a:latin typeface="Arial"/>
                <a:ea typeface="Arial"/>
                <a:cs typeface="Arial"/>
                <a:sym typeface="Arial"/>
              </a:rPr>
              <a:t> </a:t>
            </a:r>
            <a:r>
              <a:rPr sz="1600">
                <a:latin typeface="Arial"/>
                <a:ea typeface="Arial"/>
                <a:cs typeface="Arial"/>
                <a:sym typeface="Arial"/>
              </a:rPr>
              <a:t>arXiv:0908</a:t>
            </a:r>
            <a:r>
              <a:rPr sz="1600">
                <a:latin typeface="Arial"/>
                <a:ea typeface="Arial"/>
                <a:cs typeface="Arial"/>
                <a:sym typeface="Arial"/>
              </a:rPr>
              <a:t>.</a:t>
            </a:r>
            <a:r>
              <a:rPr sz="1600">
                <a:latin typeface="Arial"/>
                <a:ea typeface="Arial"/>
                <a:cs typeface="Arial"/>
                <a:sym typeface="Arial"/>
              </a:rPr>
              <a:t>0876</a:t>
            </a:r>
            <a:r>
              <a:rPr sz="1600">
                <a:latin typeface="Arial"/>
                <a:ea typeface="Arial"/>
                <a:cs typeface="Arial"/>
                <a:sym typeface="Arial"/>
              </a:rPr>
              <a:t>,</a:t>
            </a:r>
            <a:r>
              <a:rPr sz="1600">
                <a:latin typeface="Arial"/>
                <a:ea typeface="Arial"/>
                <a:cs typeface="Arial"/>
                <a:sym typeface="Arial"/>
              </a:rPr>
              <a:t> PRD82, 055016 (2010)</a:t>
            </a:r>
          </a:p>
        </p:txBody>
      </p:sp>
      <p:sp>
        <p:nvSpPr>
          <p:cNvPr id="2678" name="Slepton decays to DM with small mass differences"/>
          <p:cNvSpPr txBox="1"/>
          <p:nvPr>
            <p:ph type="title"/>
          </p:nvPr>
        </p:nvSpPr>
        <p:spPr>
          <a:xfrm>
            <a:off x="-1" y="1"/>
            <a:ext cx="13004801" cy="800907"/>
          </a:xfrm>
          <a:prstGeom prst="rect">
            <a:avLst/>
          </a:prstGeom>
        </p:spPr>
        <p:txBody>
          <a:bodyPr/>
          <a:lstStyle/>
          <a:p>
            <a:pPr defTabSz="443484">
              <a:defRPr sz="4656"/>
            </a:pPr>
            <a:r>
              <a:t>Slepton decays to DM </a:t>
            </a:r>
            <a:r>
              <a:rPr sz="2328"/>
              <a:t>with small mass differences</a:t>
            </a:r>
          </a:p>
        </p:txBody>
      </p:sp>
      <p:sp>
        <p:nvSpPr>
          <p:cNvPr id="2679" name="Signal…"/>
          <p:cNvSpPr txBox="1"/>
          <p:nvPr/>
        </p:nvSpPr>
        <p:spPr>
          <a:xfrm>
            <a:off x="4319495" y="4891656"/>
            <a:ext cx="1309933" cy="99803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457200">
              <a:defRPr sz="2000"/>
            </a:pPr>
            <a:r>
              <a:rPr>
                <a:solidFill>
                  <a:srgbClr val="E3E709"/>
                </a:solidFill>
                <a:latin typeface="Arial"/>
                <a:ea typeface="Arial"/>
                <a:cs typeface="Arial"/>
                <a:sym typeface="Arial"/>
              </a:rPr>
              <a:t>Signal</a:t>
            </a:r>
            <a:endParaRPr>
              <a:solidFill>
                <a:srgbClr val="E3E709"/>
              </a:solidFill>
              <a:latin typeface="Arial"/>
              <a:ea typeface="Arial"/>
              <a:cs typeface="Arial"/>
              <a:sym typeface="Arial"/>
            </a:endParaRPr>
          </a:p>
          <a:p>
            <a:pPr algn="l" defTabSz="457200">
              <a:defRPr sz="2000"/>
            </a:pPr>
            <a:r>
              <a:rPr>
                <a:solidFill>
                  <a:srgbClr val="FF0000"/>
                </a:solidFill>
                <a:latin typeface="Arial"/>
                <a:ea typeface="Arial"/>
                <a:cs typeface="Arial"/>
                <a:sym typeface="Arial"/>
              </a:rPr>
              <a:t>SM bkg</a:t>
            </a:r>
            <a:endParaRPr>
              <a:solidFill>
                <a:srgbClr val="FF0000"/>
              </a:solidFill>
              <a:latin typeface="Arial"/>
              <a:ea typeface="Arial"/>
              <a:cs typeface="Arial"/>
              <a:sym typeface="Arial"/>
            </a:endParaRPr>
          </a:p>
          <a:p>
            <a:pPr algn="l" defTabSz="457200">
              <a:defRPr sz="2000"/>
            </a:pPr>
            <a:r>
              <a:rPr>
                <a:solidFill>
                  <a:srgbClr val="008000"/>
                </a:solidFill>
                <a:latin typeface="Arial"/>
                <a:ea typeface="Arial"/>
                <a:cs typeface="Arial"/>
                <a:sym typeface="Arial"/>
              </a:rPr>
              <a:t>SUSY bkg</a:t>
            </a:r>
          </a:p>
        </p:txBody>
      </p:sp>
      <p:sp>
        <p:nvSpPr>
          <p:cNvPr id="2680" name="√s=500 GeV, Lumi=500 fb-1, P(e-,e+)=(+0.8,-0.3)…"/>
          <p:cNvSpPr txBox="1"/>
          <p:nvPr/>
        </p:nvSpPr>
        <p:spPr>
          <a:xfrm>
            <a:off x="1827457" y="8727699"/>
            <a:ext cx="9173563" cy="752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pPr>
            <a:r>
              <a:rPr>
                <a:latin typeface="Arial"/>
                <a:ea typeface="Arial"/>
                <a:cs typeface="Arial"/>
                <a:sym typeface="Arial"/>
              </a:rPr>
              <a:t>√s=500 GeV, Lumi=500 fb-1, </a:t>
            </a:r>
            <a:r>
              <a:rPr>
                <a:solidFill>
                  <a:srgbClr val="FF0000"/>
                </a:solidFill>
                <a:latin typeface="Arial"/>
                <a:ea typeface="Arial"/>
                <a:cs typeface="Arial"/>
                <a:sym typeface="Arial"/>
              </a:rPr>
              <a:t>P(e-,e+)=(+0.8,-0.3)</a:t>
            </a:r>
            <a:endParaRPr>
              <a:solidFill>
                <a:srgbClr val="FF0000"/>
              </a:solidFill>
              <a:latin typeface="Arial"/>
              <a:ea typeface="Arial"/>
              <a:cs typeface="Arial"/>
              <a:sym typeface="Arial"/>
            </a:endParaRPr>
          </a:p>
          <a:p>
            <a:pPr defTabSz="457200">
              <a:defRPr sz="2200"/>
            </a:pPr>
            <a:r>
              <a:rPr>
                <a:latin typeface="Arial"/>
                <a:ea typeface="Arial"/>
                <a:cs typeface="Arial"/>
                <a:sym typeface="Arial"/>
              </a:rPr>
              <a:t>Stau1 mass ~0.1%, Stau2 mass ~3% </a:t>
            </a:r>
            <a:r>
              <a:rPr>
                <a:latin typeface="Wingdings"/>
                <a:ea typeface="Wingdings"/>
                <a:cs typeface="Wingdings"/>
                <a:sym typeface="Wingdings"/>
              </a:rPr>
              <a:t> </a:t>
            </a:r>
            <a:r>
              <a:rPr>
                <a:latin typeface="Arial"/>
                <a:ea typeface="Arial"/>
                <a:cs typeface="Arial"/>
                <a:sym typeface="Arial"/>
              </a:rPr>
              <a:t>LSP mass ~1.7%</a:t>
            </a:r>
          </a:p>
        </p:txBody>
      </p:sp>
      <p:pic>
        <p:nvPicPr>
          <p:cNvPr id="2681" name="latexit-drag.pdf" descr="latexit-drag.pdf"/>
          <p:cNvPicPr>
            <a:picLocks noChangeAspect="1"/>
          </p:cNvPicPr>
          <p:nvPr/>
        </p:nvPicPr>
        <p:blipFill>
          <a:blip r:embed="rId3">
            <a:extLst/>
          </a:blip>
          <a:stretch>
            <a:fillRect/>
          </a:stretch>
        </p:blipFill>
        <p:spPr>
          <a:xfrm>
            <a:off x="3618257" y="2537417"/>
            <a:ext cx="3797880" cy="895215"/>
          </a:xfrm>
          <a:prstGeom prst="rect">
            <a:avLst/>
          </a:prstGeom>
          <a:ln w="12700">
            <a:miter lim="400000"/>
          </a:ln>
        </p:spPr>
      </p:pic>
      <p:sp>
        <p:nvSpPr>
          <p:cNvPr id="2682" name="スライド番号"/>
          <p:cNvSpPr txBox="1"/>
          <p:nvPr>
            <p:ph type="sldNum" sz="quarter" idx="2"/>
          </p:nvPr>
        </p:nvSpPr>
        <p:spPr>
          <a:xfrm>
            <a:off x="11399587" y="8197450"/>
            <a:ext cx="1605213" cy="352002"/>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84" name="イメージ" descr="イメージ"/>
          <p:cNvPicPr>
            <a:picLocks noChangeAspect="1"/>
          </p:cNvPicPr>
          <p:nvPr/>
        </p:nvPicPr>
        <p:blipFill>
          <a:blip r:embed="rId2">
            <a:extLst/>
          </a:blip>
          <a:stretch>
            <a:fillRect/>
          </a:stretch>
        </p:blipFill>
        <p:spPr>
          <a:xfrm>
            <a:off x="-140525" y="1769637"/>
            <a:ext cx="7235774" cy="6916871"/>
          </a:xfrm>
          <a:prstGeom prst="rect">
            <a:avLst/>
          </a:prstGeom>
          <a:ln w="12700">
            <a:miter lim="400000"/>
          </a:ln>
        </p:spPr>
      </p:pic>
      <p:sp>
        <p:nvSpPr>
          <p:cNvPr id="2685" name="DM Relic Abundance"/>
          <p:cNvSpPr txBox="1"/>
          <p:nvPr>
            <p:ph type="title"/>
          </p:nvPr>
        </p:nvSpPr>
        <p:spPr>
          <a:xfrm>
            <a:off x="-1" y="1"/>
            <a:ext cx="13004801" cy="800907"/>
          </a:xfrm>
          <a:prstGeom prst="rect">
            <a:avLst/>
          </a:prstGeom>
        </p:spPr>
        <p:txBody>
          <a:bodyPr/>
          <a:lstStyle>
            <a:lvl1pPr defTabSz="443484">
              <a:defRPr sz="4656"/>
            </a:lvl1pPr>
          </a:lstStyle>
          <a:p>
            <a:pPr/>
            <a:r>
              <a:t>DM Relic Abundance</a:t>
            </a:r>
          </a:p>
        </p:txBody>
      </p:sp>
      <p:sp>
        <p:nvSpPr>
          <p:cNvPr id="2686" name="Once a DM candidate is discovered, crucial to check the consistency with the measured DM relic abundance.…"/>
          <p:cNvSpPr txBox="1"/>
          <p:nvPr/>
        </p:nvSpPr>
        <p:spPr>
          <a:xfrm>
            <a:off x="7095158" y="5009285"/>
            <a:ext cx="5362656" cy="301680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457200">
              <a:defRPr sz="2400"/>
            </a:pPr>
            <a:r>
              <a:rPr>
                <a:latin typeface="Arial"/>
                <a:ea typeface="Arial"/>
                <a:cs typeface="Arial"/>
                <a:sym typeface="Arial"/>
              </a:rPr>
              <a:t>Once a DM candidate is discovered, crucial to check the consistency with the measured DM relic abundance.</a:t>
            </a:r>
            <a:endParaRPr>
              <a:latin typeface="Arial"/>
              <a:ea typeface="Arial"/>
              <a:cs typeface="Arial"/>
              <a:sym typeface="Arial"/>
            </a:endParaRPr>
          </a:p>
          <a:p>
            <a:pPr algn="l" defTabSz="457200">
              <a:defRPr sz="2400"/>
            </a:pPr>
            <a:endParaRPr>
              <a:latin typeface="Arial"/>
              <a:ea typeface="Arial"/>
              <a:cs typeface="Arial"/>
              <a:sym typeface="Arial"/>
            </a:endParaRPr>
          </a:p>
          <a:p>
            <a:pPr algn="l" defTabSz="457200">
              <a:defRPr b="1" i="1" sz="2400"/>
            </a:pPr>
            <a:r>
              <a:rPr>
                <a:latin typeface="+mj-lt"/>
                <a:ea typeface="+mj-ea"/>
                <a:cs typeface="+mj-cs"/>
                <a:sym typeface="Helvetica Neue"/>
              </a:rPr>
              <a:t>Mass and couplings measured </a:t>
            </a:r>
            <a:endParaRPr>
              <a:latin typeface="+mj-lt"/>
              <a:ea typeface="+mj-ea"/>
              <a:cs typeface="+mj-cs"/>
              <a:sym typeface="Helvetica Neue"/>
            </a:endParaRPr>
          </a:p>
          <a:p>
            <a:pPr algn="l" defTabSz="457200">
              <a:defRPr b="1" i="1" sz="2400"/>
            </a:pPr>
            <a:r>
              <a:rPr>
                <a:latin typeface="+mj-lt"/>
                <a:ea typeface="+mj-ea"/>
                <a:cs typeface="+mj-cs"/>
                <a:sym typeface="Helvetica Neue"/>
              </a:rPr>
              <a:t>at ILC </a:t>
            </a:r>
            <a:br>
              <a:rPr>
                <a:latin typeface="+mj-lt"/>
                <a:ea typeface="+mj-ea"/>
                <a:cs typeface="+mj-cs"/>
                <a:sym typeface="Helvetica Neue"/>
              </a:rPr>
            </a:br>
            <a:r>
              <a:rPr>
                <a:latin typeface="+mj-lt"/>
                <a:ea typeface="+mj-ea"/>
                <a:cs typeface="+mj-cs"/>
                <a:sym typeface="Helvetica Neue"/>
              </a:rPr>
              <a:t>→ DM relic density to compare </a:t>
            </a:r>
            <a:br>
              <a:rPr>
                <a:latin typeface="+mj-lt"/>
                <a:ea typeface="+mj-ea"/>
                <a:cs typeface="+mj-cs"/>
                <a:sym typeface="Helvetica Neue"/>
              </a:rPr>
            </a:br>
            <a:r>
              <a:rPr>
                <a:latin typeface="+mj-lt"/>
                <a:ea typeface="+mj-ea"/>
                <a:cs typeface="+mj-cs"/>
                <a:sym typeface="Helvetica Neue"/>
              </a:rPr>
              <a:t>     with the CMB data</a:t>
            </a:r>
          </a:p>
        </p:txBody>
      </p:sp>
      <p:pic>
        <p:nvPicPr>
          <p:cNvPr id="2687" name="Planck_CMB_node_full_image_2.jpg" descr="Planck_CMB_node_full_image_2.jpg"/>
          <p:cNvPicPr>
            <a:picLocks noChangeAspect="1"/>
          </p:cNvPicPr>
          <p:nvPr/>
        </p:nvPicPr>
        <p:blipFill>
          <a:blip r:embed="rId3">
            <a:extLst/>
          </a:blip>
          <a:stretch>
            <a:fillRect/>
          </a:stretch>
        </p:blipFill>
        <p:spPr>
          <a:xfrm>
            <a:off x="7204681" y="1488758"/>
            <a:ext cx="5665355" cy="2832678"/>
          </a:xfrm>
          <a:prstGeom prst="rect">
            <a:avLst/>
          </a:prstGeom>
          <a:ln w="12700">
            <a:miter lim="400000"/>
          </a:ln>
        </p:spPr>
      </p:pic>
      <p:sp>
        <p:nvSpPr>
          <p:cNvPr id="2688" name="ESA/Planck"/>
          <p:cNvSpPr txBox="1"/>
          <p:nvPr/>
        </p:nvSpPr>
        <p:spPr>
          <a:xfrm>
            <a:off x="10961089" y="983056"/>
            <a:ext cx="2043711" cy="3235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6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ESA/Planck</a:t>
            </a:r>
          </a:p>
        </p:txBody>
      </p:sp>
      <p:sp>
        <p:nvSpPr>
          <p:cNvPr id="2689" name="WMAP/Planck (68% CL)"/>
          <p:cNvSpPr txBox="1"/>
          <p:nvPr/>
        </p:nvSpPr>
        <p:spPr>
          <a:xfrm>
            <a:off x="642194" y="875908"/>
            <a:ext cx="5873668" cy="4472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latin typeface="Arial"/>
                <a:ea typeface="Arial"/>
                <a:cs typeface="Arial"/>
                <a:sym typeface="Arial"/>
              </a:defRPr>
            </a:lvl1pPr>
          </a:lstStyle>
          <a:p>
            <a:pPr>
              <a:defRPr>
                <a:latin typeface="Helvetica"/>
                <a:ea typeface="Helvetica"/>
                <a:cs typeface="Helvetica"/>
                <a:sym typeface="Helvetica"/>
              </a:defRPr>
            </a:pPr>
            <a:r>
              <a:rPr>
                <a:latin typeface="Arial"/>
                <a:ea typeface="Arial"/>
                <a:cs typeface="Arial"/>
                <a:sym typeface="Arial"/>
              </a:rPr>
              <a:t>WMAP/Planck (68% CL)</a:t>
            </a:r>
          </a:p>
        </p:txBody>
      </p:sp>
      <p:sp>
        <p:nvSpPr>
          <p:cNvPr id="2690" name="スライド番号"/>
          <p:cNvSpPr txBox="1"/>
          <p:nvPr>
            <p:ph type="sldNum" sz="quarter" idx="2"/>
          </p:nvPr>
        </p:nvSpPr>
        <p:spPr>
          <a:xfrm>
            <a:off x="11384825" y="9260288"/>
            <a:ext cx="1605213" cy="352002"/>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a:fld id="{86CB4B4D-7CA3-9044-876B-883B54F8677D}" type="slidenum"/>
          </a:p>
        </p:txBody>
      </p:sp>
      <p:pic>
        <p:nvPicPr>
          <p:cNvPr id="2691" name="latex-image-1.pdf" descr="latex-image-1.pdf"/>
          <p:cNvPicPr>
            <a:picLocks noChangeAspect="1"/>
          </p:cNvPicPr>
          <p:nvPr/>
        </p:nvPicPr>
        <p:blipFill>
          <a:blip r:embed="rId4">
            <a:extLst/>
          </a:blip>
          <a:stretch>
            <a:fillRect/>
          </a:stretch>
        </p:blipFill>
        <p:spPr>
          <a:xfrm>
            <a:off x="642194" y="1334839"/>
            <a:ext cx="4597151" cy="472140"/>
          </a:xfrm>
          <a:prstGeom prst="rect">
            <a:avLst/>
          </a:prstGeom>
          <a:ln w="12700">
            <a:miter lim="400000"/>
          </a:ln>
        </p:spPr>
      </p:pic>
      <p:sp>
        <p:nvSpPr>
          <p:cNvPr id="2692" name="四角形"/>
          <p:cNvSpPr/>
          <p:nvPr/>
        </p:nvSpPr>
        <p:spPr>
          <a:xfrm>
            <a:off x="3185857" y="2476794"/>
            <a:ext cx="811742" cy="5267671"/>
          </a:xfrm>
          <a:prstGeom prst="rect">
            <a:avLst/>
          </a:prstGeom>
          <a:solidFill>
            <a:srgbClr val="FF2600">
              <a:alpha val="8000"/>
            </a:srgbClr>
          </a:solidFill>
          <a:ln w="12700">
            <a:miter lim="400000"/>
          </a:ln>
          <a:effectLst>
            <a:outerShdw sx="100000" sy="100000" kx="0" ky="0" algn="b" rotWithShape="0" blurRad="38100" dist="0" dir="16200000">
              <a:srgbClr val="000000">
                <a:alpha val="50000"/>
              </a:srgbClr>
            </a:outerShdw>
          </a:effectLst>
        </p:spPr>
        <p:txBody>
          <a:bodyPr lIns="50800" tIns="50800" rIns="50800" bIns="50800" anchor="ctr"/>
          <a:lstStyle/>
          <a:p>
            <a:pPr defTabSz="457200">
              <a:defRPr sz="4000">
                <a:solidFill>
                  <a:srgbClr val="FFFFFF"/>
                </a:solidFill>
                <a:effectLst>
                  <a:outerShdw sx="100000" sy="100000" kx="0" ky="0" algn="b" rotWithShape="0" blurRad="63500" dist="25400" dir="2700000">
                    <a:srgbClr val="000000">
                      <a:alpha val="70000"/>
                    </a:srgbClr>
                  </a:outerShdw>
                </a:effectLst>
                <a:latin typeface="ヒラギノ丸ゴ Pro W4"/>
                <a:ea typeface="ヒラギノ丸ゴ Pro W4"/>
                <a:cs typeface="ヒラギノ丸ゴ Pro W4"/>
                <a:sym typeface="ヒラギノ丸ゴ Pro W4"/>
              </a:defRPr>
            </a:pPr>
          </a:p>
        </p:txBody>
      </p:sp>
      <p:sp>
        <p:nvSpPr>
          <p:cNvPr id="2693" name="Suvi-Leena Lehtinen, LCWS 2015"/>
          <p:cNvSpPr txBox="1"/>
          <p:nvPr/>
        </p:nvSpPr>
        <p:spPr>
          <a:xfrm>
            <a:off x="696334" y="8426624"/>
            <a:ext cx="2792147" cy="2998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sz="1400">
                <a:latin typeface="+mj-lt"/>
                <a:ea typeface="+mj-ea"/>
                <a:cs typeface="+mj-cs"/>
                <a:sym typeface="Helvetica Neue"/>
              </a:defRPr>
            </a:lvl1pPr>
          </a:lstStyle>
          <a:p>
            <a:pPr/>
            <a:r>
              <a:t>Suvi-Leena Lehtinen, LCWS 2015</a:t>
            </a:r>
          </a:p>
        </p:txBody>
      </p:sp>
    </p:spTree>
  </p:cSld>
  <p:clrMapOvr>
    <a:masterClrMapping/>
  </p:clrMapOvr>
  <p:transition xmlns:p14="http://schemas.microsoft.com/office/powerpoint/2010/main" spd="slow"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95" name="スライド番号"/>
          <p:cNvSpPr txBox="1"/>
          <p:nvPr>
            <p:ph type="sldNum" sz="quarter" idx="2"/>
          </p:nvPr>
        </p:nvSpPr>
        <p:spPr>
          <a:xfrm>
            <a:off x="12552151" y="9278946"/>
            <a:ext cx="279350" cy="3302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96" name="イメージ" descr="イメージ"/>
          <p:cNvPicPr>
            <a:picLocks noChangeAspect="1"/>
          </p:cNvPicPr>
          <p:nvPr/>
        </p:nvPicPr>
        <p:blipFill>
          <a:blip r:embed="rId2">
            <a:extLst/>
          </a:blip>
          <a:stretch>
            <a:fillRect/>
          </a:stretch>
        </p:blipFill>
        <p:spPr>
          <a:xfrm>
            <a:off x="205100" y="1708313"/>
            <a:ext cx="6737335" cy="6318377"/>
          </a:xfrm>
          <a:prstGeom prst="rect">
            <a:avLst/>
          </a:prstGeom>
          <a:ln w="12700">
            <a:miter lim="400000"/>
          </a:ln>
        </p:spPr>
      </p:pic>
      <p:pic>
        <p:nvPicPr>
          <p:cNvPr id="2697" name="page1image256.png" descr="page1image256.png"/>
          <p:cNvPicPr>
            <a:picLocks noChangeAspect="1"/>
          </p:cNvPicPr>
          <p:nvPr/>
        </p:nvPicPr>
        <p:blipFill>
          <a:blip r:embed="rId3">
            <a:extLst/>
          </a:blip>
          <a:stretch>
            <a:fillRect/>
          </a:stretch>
        </p:blipFill>
        <p:spPr>
          <a:xfrm>
            <a:off x="6652197" y="1883449"/>
            <a:ext cx="6171761" cy="4203186"/>
          </a:xfrm>
          <a:prstGeom prst="rect">
            <a:avLst/>
          </a:prstGeom>
          <a:ln w="12700">
            <a:miter lim="400000"/>
          </a:ln>
        </p:spPr>
      </p:pic>
      <p:sp>
        <p:nvSpPr>
          <p:cNvPr id="2698" name="テキスト"/>
          <p:cNvSpPr txBox="1"/>
          <p:nvPr/>
        </p:nvSpPr>
        <p:spPr>
          <a:xfrm>
            <a:off x="4064813" y="2017975"/>
            <a:ext cx="152401" cy="424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atin typeface="Times Roman"/>
                <a:ea typeface="Times Roman"/>
                <a:cs typeface="Times Roman"/>
                <a:sym typeface="Times Roman"/>
              </a:defRPr>
            </a:lvl1pPr>
          </a:lstStyle>
          <a:p>
            <a:pPr/>
            <a:r>
              <a:t> </a:t>
            </a:r>
          </a:p>
        </p:txBody>
      </p:sp>
      <p:sp>
        <p:nvSpPr>
          <p:cNvPr id="2699" name="WIMP 探索"/>
          <p:cNvSpPr txBox="1"/>
          <p:nvPr/>
        </p:nvSpPr>
        <p:spPr>
          <a:xfrm>
            <a:off x="1138992" y="-8562"/>
            <a:ext cx="10726816" cy="1094025"/>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spAutoFit/>
          </a:bodyPr>
          <a:lstStyle/>
          <a:p>
            <a:pPr marR="66544" indent="1587" defTabSz="914400">
              <a:defRPr b="1" i="1" sz="6400">
                <a:solidFill>
                  <a:srgbClr val="0042AA"/>
                </a:solidFill>
                <a:uFill>
                  <a:solidFill>
                    <a:srgbClr val="0042AA"/>
                  </a:solidFill>
                </a:uFill>
                <a:latin typeface="+mj-lt"/>
                <a:ea typeface="+mj-ea"/>
                <a:cs typeface="+mj-cs"/>
                <a:sym typeface="Helvetica Neue"/>
              </a:defRPr>
            </a:pPr>
            <a:r>
              <a:t>WIMP </a:t>
            </a:r>
            <a:r>
              <a:rPr b="0" i="0">
                <a:latin typeface="Helvetica"/>
                <a:ea typeface="Helvetica"/>
                <a:cs typeface="Helvetica"/>
                <a:sym typeface="Helvetica"/>
              </a:rPr>
              <a:t>探索</a:t>
            </a:r>
          </a:p>
        </p:txBody>
      </p:sp>
      <p:sp>
        <p:nvSpPr>
          <p:cNvPr id="2700" name="線"/>
          <p:cNvSpPr/>
          <p:nvPr/>
        </p:nvSpPr>
        <p:spPr>
          <a:xfrm flipV="1">
            <a:off x="3322021" y="2181220"/>
            <a:ext cx="1" cy="5141276"/>
          </a:xfrm>
          <a:prstGeom prst="line">
            <a:avLst/>
          </a:prstGeom>
          <a:ln w="25400">
            <a:solidFill>
              <a:srgbClr val="FF2600"/>
            </a:solidFill>
            <a:miter lim="400000"/>
          </a:ln>
        </p:spPr>
        <p:txBody>
          <a:bodyPr lIns="45718" tIns="45718" rIns="45718" bIns="45718"/>
          <a:lstStyle/>
          <a:p>
            <a:pPr/>
          </a:p>
        </p:txBody>
      </p:sp>
      <p:sp>
        <p:nvSpPr>
          <p:cNvPr id="2701" name="薄い黄色の領域 = ILC 探索に残される領域…"/>
          <p:cNvSpPr txBox="1"/>
          <p:nvPr/>
        </p:nvSpPr>
        <p:spPr>
          <a:xfrm>
            <a:off x="644855" y="7903520"/>
            <a:ext cx="6416061" cy="1026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5216">
              <a:lnSpc>
                <a:spcPct val="120000"/>
              </a:lnSpc>
              <a:defRPr sz="2400"/>
            </a:pPr>
            <a:r>
              <a:t>薄い黄色の領域 = ILC 探索に残される領域</a:t>
            </a:r>
          </a:p>
          <a:p>
            <a:pPr algn="l" defTabSz="585216">
              <a:lnSpc>
                <a:spcPct val="120000"/>
              </a:lnSpc>
              <a:defRPr sz="2200"/>
            </a:pPr>
            <a:r>
              <a:t>(=HL-LHC や 他の直接探索の後に残される領域) </a:t>
            </a:r>
          </a:p>
        </p:txBody>
      </p:sp>
      <p:grpSp>
        <p:nvGrpSpPr>
          <p:cNvPr id="2704" name="arXiv: 1702.05377"/>
          <p:cNvGrpSpPr/>
          <p:nvPr/>
        </p:nvGrpSpPr>
        <p:grpSpPr>
          <a:xfrm>
            <a:off x="10516361" y="1476677"/>
            <a:ext cx="2050142" cy="463275"/>
            <a:chOff x="0" y="-1"/>
            <a:chExt cx="2050140" cy="463273"/>
          </a:xfrm>
        </p:grpSpPr>
        <p:sp>
          <p:nvSpPr>
            <p:cNvPr id="2702" name="arXiv: 1702.05377"/>
            <p:cNvSpPr txBox="1"/>
            <p:nvPr/>
          </p:nvSpPr>
          <p:spPr>
            <a:xfrm>
              <a:off x="25401" y="25401"/>
              <a:ext cx="1999336" cy="38707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1800">
                  <a:latin typeface="+mj-lt"/>
                  <a:ea typeface="+mj-ea"/>
                  <a:cs typeface="+mj-cs"/>
                  <a:sym typeface="Helvetica Neue"/>
                </a:defRPr>
              </a:lvl1pPr>
            </a:lstStyle>
            <a:p>
              <a:pPr/>
              <a:r>
                <a:t>arXiv: 1702.05377</a:t>
              </a:r>
            </a:p>
          </p:txBody>
        </p:sp>
        <p:pic>
          <p:nvPicPr>
            <p:cNvPr id="2703" name="arXiv: 1702.05377" descr="arXiv: 1702.05377"/>
            <p:cNvPicPr>
              <a:picLocks noChangeAspect="1"/>
            </p:cNvPicPr>
            <p:nvPr/>
          </p:nvPicPr>
          <p:blipFill>
            <a:blip r:embed="rId4">
              <a:extLst/>
            </a:blip>
            <a:stretch>
              <a:fillRect/>
            </a:stretch>
          </p:blipFill>
          <p:spPr>
            <a:xfrm>
              <a:off x="0" y="-2"/>
              <a:ext cx="2050141" cy="463275"/>
            </a:xfrm>
            <a:prstGeom prst="rect">
              <a:avLst/>
            </a:prstGeom>
            <a:ln w="12700" cap="flat">
              <a:noFill/>
              <a:miter lim="400000"/>
            </a:ln>
            <a:effectLst/>
          </p:spPr>
        </p:pic>
      </p:grpSp>
      <p:sp>
        <p:nvSpPr>
          <p:cNvPr id="2705" name="矢印"/>
          <p:cNvSpPr/>
          <p:nvPr/>
        </p:nvSpPr>
        <p:spPr>
          <a:xfrm>
            <a:off x="2198815" y="2544372"/>
            <a:ext cx="1141519" cy="698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80" y="14256"/>
                </a:moveTo>
                <a:lnTo>
                  <a:pt x="15380" y="21600"/>
                </a:lnTo>
                <a:lnTo>
                  <a:pt x="0" y="10800"/>
                </a:lnTo>
                <a:lnTo>
                  <a:pt x="15380" y="0"/>
                </a:lnTo>
                <a:lnTo>
                  <a:pt x="15380" y="7344"/>
                </a:lnTo>
                <a:lnTo>
                  <a:pt x="21600" y="7344"/>
                </a:lnTo>
                <a:lnTo>
                  <a:pt x="21600" y="14256"/>
                </a:lnTo>
                <a:close/>
              </a:path>
            </a:pathLst>
          </a:custGeom>
          <a:solidFill>
            <a:srgbClr val="FF2600"/>
          </a:solidFill>
          <a:ln w="12700">
            <a:miter lim="400000"/>
          </a:ln>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p>
        </p:txBody>
      </p:sp>
      <p:grpSp>
        <p:nvGrpSpPr>
          <p:cNvPr id="2708" name="ILC250"/>
          <p:cNvGrpSpPr/>
          <p:nvPr/>
        </p:nvGrpSpPr>
        <p:grpSpPr>
          <a:xfrm>
            <a:off x="1515573" y="3411963"/>
            <a:ext cx="1734360" cy="824946"/>
            <a:chOff x="0" y="-1"/>
            <a:chExt cx="1734359" cy="824944"/>
          </a:xfrm>
        </p:grpSpPr>
        <p:sp>
          <p:nvSpPr>
            <p:cNvPr id="2706" name="ILC250"/>
            <p:cNvSpPr txBox="1"/>
            <p:nvPr/>
          </p:nvSpPr>
          <p:spPr>
            <a:xfrm>
              <a:off x="50799" y="50801"/>
              <a:ext cx="1632760" cy="64713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i="1">
                  <a:solidFill>
                    <a:srgbClr val="0433FF"/>
                  </a:solidFill>
                  <a:latin typeface="+mj-lt"/>
                  <a:ea typeface="+mj-ea"/>
                  <a:cs typeface="+mj-cs"/>
                  <a:sym typeface="Helvetica Neue"/>
                </a:defRPr>
              </a:lvl1pPr>
            </a:lstStyle>
            <a:p>
              <a:pPr/>
              <a:r>
                <a:t>ILC250</a:t>
              </a:r>
            </a:p>
          </p:txBody>
        </p:sp>
        <p:pic>
          <p:nvPicPr>
            <p:cNvPr id="2707" name="ILC250" descr="ILC250"/>
            <p:cNvPicPr>
              <a:picLocks noChangeAspect="1"/>
            </p:cNvPicPr>
            <p:nvPr/>
          </p:nvPicPr>
          <p:blipFill>
            <a:blip r:embed="rId5">
              <a:extLst/>
            </a:blip>
            <a:stretch>
              <a:fillRect/>
            </a:stretch>
          </p:blipFill>
          <p:spPr>
            <a:xfrm>
              <a:off x="0" y="-2"/>
              <a:ext cx="1734360" cy="824946"/>
            </a:xfrm>
            <a:prstGeom prst="rect">
              <a:avLst/>
            </a:prstGeom>
            <a:ln w="12700" cap="flat">
              <a:noFill/>
              <a:miter lim="400000"/>
            </a:ln>
            <a:effectLst/>
          </p:spPr>
        </p:pic>
      </p:grpSp>
      <p:sp>
        <p:nvSpPr>
          <p:cNvPr id="2709" name="線"/>
          <p:cNvSpPr/>
          <p:nvPr/>
        </p:nvSpPr>
        <p:spPr>
          <a:xfrm flipV="1">
            <a:off x="8679777" y="2232065"/>
            <a:ext cx="2" cy="3083141"/>
          </a:xfrm>
          <a:prstGeom prst="line">
            <a:avLst/>
          </a:prstGeom>
          <a:ln w="25400">
            <a:solidFill>
              <a:srgbClr val="FF2600"/>
            </a:solidFill>
            <a:miter lim="400000"/>
          </a:ln>
        </p:spPr>
        <p:txBody>
          <a:bodyPr lIns="45718" tIns="45718" rIns="45718" bIns="45718"/>
          <a:lstStyle/>
          <a:p>
            <a:pPr/>
          </a:p>
        </p:txBody>
      </p:sp>
      <p:sp>
        <p:nvSpPr>
          <p:cNvPr id="2710" name="線"/>
          <p:cNvSpPr/>
          <p:nvPr/>
        </p:nvSpPr>
        <p:spPr>
          <a:xfrm flipH="1" flipV="1">
            <a:off x="7825378" y="4086641"/>
            <a:ext cx="3622197" cy="2"/>
          </a:xfrm>
          <a:prstGeom prst="line">
            <a:avLst/>
          </a:prstGeom>
          <a:ln w="25400">
            <a:solidFill>
              <a:srgbClr val="FF2600"/>
            </a:solidFill>
            <a:miter lim="400000"/>
          </a:ln>
        </p:spPr>
        <p:txBody>
          <a:bodyPr lIns="45718" tIns="45718" rIns="45718" bIns="45718"/>
          <a:lstStyle/>
          <a:p>
            <a:pPr/>
          </a:p>
        </p:txBody>
      </p:sp>
      <p:sp>
        <p:nvSpPr>
          <p:cNvPr id="2711" name="探索可能 MDM ~ Ecm/2 まで"/>
          <p:cNvSpPr txBox="1"/>
          <p:nvPr/>
        </p:nvSpPr>
        <p:spPr>
          <a:xfrm>
            <a:off x="3390522" y="2545789"/>
            <a:ext cx="2647757" cy="970350"/>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585216">
              <a:spcBef>
                <a:spcPts val="500"/>
              </a:spcBef>
              <a:defRPr sz="2300">
                <a:solidFill>
                  <a:srgbClr val="FF2C79"/>
                </a:solidFill>
              </a:defRPr>
            </a:pPr>
            <a:r>
              <a:t>探索可能</a:t>
            </a:r>
            <a:r>
              <a:rPr b="1" i="1">
                <a:latin typeface="+mj-lt"/>
                <a:ea typeface="+mj-ea"/>
                <a:cs typeface="+mj-cs"/>
                <a:sym typeface="Helvetica Neue"/>
              </a:rPr>
              <a:t> </a:t>
            </a:r>
            <a:br>
              <a:rPr b="1" i="1">
                <a:latin typeface="+mj-lt"/>
                <a:ea typeface="+mj-ea"/>
                <a:cs typeface="+mj-cs"/>
                <a:sym typeface="Helvetica Neue"/>
              </a:rPr>
            </a:br>
            <a:r>
              <a:rPr b="1" i="1">
                <a:latin typeface="+mj-lt"/>
                <a:ea typeface="+mj-ea"/>
                <a:cs typeface="+mj-cs"/>
                <a:sym typeface="Helvetica Neue"/>
              </a:rPr>
              <a:t>M</a:t>
            </a:r>
            <a:r>
              <a:rPr b="1" baseline="-5998" i="1">
                <a:latin typeface="+mj-lt"/>
                <a:ea typeface="+mj-ea"/>
                <a:cs typeface="+mj-cs"/>
                <a:sym typeface="Helvetica Neue"/>
              </a:rPr>
              <a:t>DM</a:t>
            </a:r>
            <a:r>
              <a:rPr b="1" i="1">
                <a:latin typeface="+mj-lt"/>
                <a:ea typeface="+mj-ea"/>
                <a:cs typeface="+mj-cs"/>
                <a:sym typeface="Helvetica Neue"/>
              </a:rPr>
              <a:t> </a:t>
            </a:r>
            <a:r>
              <a:rPr b="1" i="1">
                <a:latin typeface="Arial"/>
                <a:ea typeface="Arial"/>
                <a:cs typeface="Arial"/>
                <a:sym typeface="Arial"/>
              </a:rPr>
              <a:t>~ E</a:t>
            </a:r>
            <a:r>
              <a:rPr b="1" baseline="-5998" i="1">
                <a:latin typeface="Arial"/>
                <a:ea typeface="Arial"/>
                <a:cs typeface="Arial"/>
                <a:sym typeface="Arial"/>
              </a:rPr>
              <a:t>cm</a:t>
            </a:r>
            <a:r>
              <a:rPr b="1" i="1">
                <a:latin typeface="Arial"/>
                <a:ea typeface="Arial"/>
                <a:cs typeface="Arial"/>
                <a:sym typeface="Arial"/>
              </a:rPr>
              <a:t>/2 </a:t>
            </a:r>
            <a:r>
              <a:t>まで</a:t>
            </a:r>
          </a:p>
        </p:txBody>
      </p:sp>
      <p:sp>
        <p:nvSpPr>
          <p:cNvPr id="2712" name="単光子生成探索"/>
          <p:cNvSpPr txBox="1"/>
          <p:nvPr/>
        </p:nvSpPr>
        <p:spPr>
          <a:xfrm>
            <a:off x="483712" y="1287939"/>
            <a:ext cx="4175320" cy="447544"/>
          </a:xfrm>
          <a:prstGeom prst="rect">
            <a:avLst/>
          </a:prstGeom>
          <a:solidFill>
            <a:srgbClr val="2E467F"/>
          </a:solidFill>
          <a:ln w="12700">
            <a:solidFill>
              <a:srgbClr val="0433FF"/>
            </a:solidFill>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585216">
              <a:spcBef>
                <a:spcPts val="600"/>
              </a:spcBef>
              <a:defRPr sz="2400">
                <a:solidFill>
                  <a:srgbClr val="FFFFFF"/>
                </a:solidFill>
              </a:defRPr>
            </a:lvl1pPr>
          </a:lstStyle>
          <a:p>
            <a:pPr/>
            <a:r>
              <a:t>　単光子生成探索</a:t>
            </a:r>
          </a:p>
        </p:txBody>
      </p:sp>
      <p:grpSp>
        <p:nvGrpSpPr>
          <p:cNvPr id="2715" name="グループ"/>
          <p:cNvGrpSpPr/>
          <p:nvPr/>
        </p:nvGrpSpPr>
        <p:grpSpPr>
          <a:xfrm>
            <a:off x="9941962" y="5995169"/>
            <a:ext cx="1877044" cy="800913"/>
            <a:chOff x="0" y="-1"/>
            <a:chExt cx="1877042" cy="800912"/>
          </a:xfrm>
        </p:grpSpPr>
        <p:sp>
          <p:nvSpPr>
            <p:cNvPr id="2713" name="楕円"/>
            <p:cNvSpPr/>
            <p:nvPr/>
          </p:nvSpPr>
          <p:spPr>
            <a:xfrm>
              <a:off x="987933" y="396034"/>
              <a:ext cx="488471" cy="404877"/>
            </a:xfrm>
            <a:prstGeom prst="ellipse">
              <a:avLst/>
            </a:prstGeom>
            <a:solidFill>
              <a:srgbClr val="FFFF00">
                <a:alpha val="50000"/>
              </a:srgbClr>
            </a:solidFill>
            <a:ln w="12700" cap="flat">
              <a:noFill/>
              <a:miter lim="400000"/>
            </a:ln>
            <a:effectLst/>
          </p:spPr>
          <p:txBody>
            <a:bodyPr wrap="square" lIns="50800" tIns="50800" rIns="50800" bIns="50800" numCol="1" anchor="ctr">
              <a:noAutofit/>
            </a:bodyPr>
            <a:lstStyle/>
            <a:p>
              <a:pPr defTabSz="585216">
                <a:defRPr sz="2200"/>
              </a:pPr>
            </a:p>
          </p:txBody>
        </p:sp>
        <p:pic>
          <p:nvPicPr>
            <p:cNvPr id="2714" name="latex-image-1.pdf" descr="latex-image-1.pdf"/>
            <p:cNvPicPr>
              <a:picLocks noChangeAspect="1"/>
            </p:cNvPicPr>
            <p:nvPr/>
          </p:nvPicPr>
          <p:blipFill>
            <a:blip r:embed="rId6">
              <a:extLst/>
            </a:blip>
            <a:stretch>
              <a:fillRect/>
            </a:stretch>
          </p:blipFill>
          <p:spPr>
            <a:xfrm>
              <a:off x="0" y="-2"/>
              <a:ext cx="1877044" cy="698002"/>
            </a:xfrm>
            <a:prstGeom prst="rect">
              <a:avLst/>
            </a:prstGeom>
            <a:ln w="12700" cap="flat">
              <a:noFill/>
              <a:miter lim="400000"/>
            </a:ln>
            <a:effectLst/>
          </p:spPr>
        </p:pic>
      </p:grpSp>
      <p:pic>
        <p:nvPicPr>
          <p:cNvPr id="2716" name="image56.png" descr="image56.png"/>
          <p:cNvPicPr>
            <a:picLocks noChangeAspect="1"/>
          </p:cNvPicPr>
          <p:nvPr/>
        </p:nvPicPr>
        <p:blipFill>
          <a:blip r:embed="rId7">
            <a:extLst/>
          </a:blip>
          <a:stretch>
            <a:fillRect/>
          </a:stretch>
        </p:blipFill>
        <p:spPr>
          <a:xfrm>
            <a:off x="7386697" y="5743209"/>
            <a:ext cx="2111004" cy="1798943"/>
          </a:xfrm>
          <a:prstGeom prst="rect">
            <a:avLst/>
          </a:prstGeom>
          <a:ln w="12700">
            <a:miter lim="400000"/>
          </a:ln>
        </p:spPr>
      </p:pic>
      <p:sp>
        <p:nvSpPr>
          <p:cNvPr id="2717" name="LHC: 大きい質量 mDM に感度…"/>
          <p:cNvSpPr txBox="1"/>
          <p:nvPr/>
        </p:nvSpPr>
        <p:spPr>
          <a:xfrm>
            <a:off x="7788505" y="7577280"/>
            <a:ext cx="4805859" cy="10795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defTabSz="585216">
              <a:spcBef>
                <a:spcPts val="700"/>
              </a:spcBef>
              <a:buSzPct val="100000"/>
              <a:buChar char="•"/>
              <a:defRPr b="1" sz="2400"/>
            </a:pPr>
            <a:r>
              <a:t>LHC: </a:t>
            </a:r>
            <a:r>
              <a:rPr b="0"/>
              <a:t>大きい質量</a:t>
            </a:r>
            <a:r>
              <a:t> m</a:t>
            </a:r>
            <a:r>
              <a:rPr baseline="-5998"/>
              <a:t>DM </a:t>
            </a:r>
            <a:r>
              <a:rPr b="0"/>
              <a:t>に感度</a:t>
            </a:r>
            <a:endParaRPr baseline="-5998"/>
          </a:p>
          <a:p>
            <a:pPr marL="228600" indent="-228600" algn="l" defTabSz="585216">
              <a:spcBef>
                <a:spcPts val="700"/>
              </a:spcBef>
              <a:buSzPct val="100000"/>
              <a:buChar char="•"/>
              <a:defRPr b="1" sz="2400"/>
            </a:pPr>
            <a:r>
              <a:t>ILC: </a:t>
            </a:r>
            <a:r>
              <a:rPr b="0"/>
              <a:t>大きい</a:t>
            </a:r>
            <a:r>
              <a:t> Λ </a:t>
            </a:r>
            <a:r>
              <a:rPr b="0"/>
              <a:t>に感度</a:t>
            </a:r>
          </a:p>
        </p:txBody>
      </p:sp>
      <p:sp>
        <p:nvSpPr>
          <p:cNvPr id="2718" name="M~0.5 Λ"/>
          <p:cNvSpPr txBox="1"/>
          <p:nvPr/>
        </p:nvSpPr>
        <p:spPr>
          <a:xfrm>
            <a:off x="3505717" y="3449785"/>
            <a:ext cx="142726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585216">
              <a:defRPr sz="2400"/>
            </a:lvl1pPr>
          </a:lstStyle>
          <a:p>
            <a:pPr/>
            <a:r>
              <a:t>M ~ 0.5 Λ</a:t>
            </a:r>
          </a:p>
        </p:txBody>
      </p:sp>
      <p:grpSp>
        <p:nvGrpSpPr>
          <p:cNvPr id="2721" name="図形グループ 1"/>
          <p:cNvGrpSpPr/>
          <p:nvPr/>
        </p:nvGrpSpPr>
        <p:grpSpPr>
          <a:xfrm>
            <a:off x="9192227" y="8691908"/>
            <a:ext cx="3376513" cy="816664"/>
            <a:chOff x="0" y="0"/>
            <a:chExt cx="3376511" cy="816663"/>
          </a:xfrm>
        </p:grpSpPr>
        <p:sp>
          <p:nvSpPr>
            <p:cNvPr id="2719" name="LHC-ILC 相乗効果!"/>
            <p:cNvSpPr txBox="1"/>
            <p:nvPr/>
          </p:nvSpPr>
          <p:spPr>
            <a:xfrm>
              <a:off x="126998" y="84480"/>
              <a:ext cx="3122514" cy="4699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747776">
                <a:spcBef>
                  <a:spcPts val="1200"/>
                </a:spcBef>
                <a:defRPr b="1" i="1" sz="2400">
                  <a:solidFill>
                    <a:srgbClr val="FF2600"/>
                  </a:solidFill>
                  <a:latin typeface="+mj-lt"/>
                  <a:ea typeface="+mj-ea"/>
                  <a:cs typeface="+mj-cs"/>
                  <a:sym typeface="Helvetica Neue"/>
                </a:defRPr>
              </a:pPr>
              <a:r>
                <a:t>LHC-ILC </a:t>
              </a:r>
              <a:r>
                <a:rPr b="0" i="0">
                  <a:latin typeface="Helvetica"/>
                  <a:ea typeface="Helvetica"/>
                  <a:cs typeface="Helvetica"/>
                  <a:sym typeface="Helvetica"/>
                </a:rPr>
                <a:t>相乗効果!</a:t>
              </a:r>
            </a:p>
          </p:txBody>
        </p:sp>
        <p:pic>
          <p:nvPicPr>
            <p:cNvPr id="2720" name="LHC-ILC 相乗効果!" descr="LHC-ILC 相乗効果!"/>
            <p:cNvPicPr>
              <a:picLocks noChangeAspect="1"/>
            </p:cNvPicPr>
            <p:nvPr/>
          </p:nvPicPr>
          <p:blipFill>
            <a:blip r:embed="rId8">
              <a:extLst/>
            </a:blip>
            <a:stretch>
              <a:fillRect/>
            </a:stretch>
          </p:blipFill>
          <p:spPr>
            <a:xfrm>
              <a:off x="-1" y="-1"/>
              <a:ext cx="3376513" cy="816665"/>
            </a:xfrm>
            <a:prstGeom prst="rect">
              <a:avLst/>
            </a:prstGeom>
            <a:ln w="12700" cap="flat">
              <a:noFill/>
              <a:miter lim="400000"/>
            </a:ln>
            <a:effectLst/>
          </p:spPr>
        </p:pic>
      </p:grpSp>
      <p:sp>
        <p:nvSpPr>
          <p:cNvPr id="2722" name="媒介粒子質量 [GeV]"/>
          <p:cNvSpPr txBox="1"/>
          <p:nvPr/>
        </p:nvSpPr>
        <p:spPr>
          <a:xfrm rot="16200000">
            <a:off x="-1506913" y="4577233"/>
            <a:ext cx="4188022" cy="3492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atin typeface="ヒラギノ角ゴ ProN W6"/>
                <a:ea typeface="ヒラギノ角ゴ ProN W6"/>
                <a:cs typeface="ヒラギノ角ゴ ProN W6"/>
                <a:sym typeface="ヒラギノ角ゴ ProN W6"/>
              </a:defRPr>
            </a:lvl1pPr>
          </a:lstStyle>
          <a:p>
            <a:pPr/>
            <a:r>
              <a:t>媒介粒子質量 [GeV]</a:t>
            </a:r>
          </a:p>
        </p:txBody>
      </p:sp>
      <p:sp>
        <p:nvSpPr>
          <p:cNvPr id="2723" name="重心系エネルギー(GeV)"/>
          <p:cNvSpPr txBox="1"/>
          <p:nvPr/>
        </p:nvSpPr>
        <p:spPr>
          <a:xfrm>
            <a:off x="8802802" y="5600439"/>
            <a:ext cx="3622197" cy="3492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atin typeface="ヒラギノ角ゴ ProN W6"/>
                <a:ea typeface="ヒラギノ角ゴ ProN W6"/>
                <a:cs typeface="ヒラギノ角ゴ ProN W6"/>
                <a:sym typeface="ヒラギノ角ゴ ProN W6"/>
              </a:defRPr>
            </a:lvl1pPr>
          </a:lstStyle>
          <a:p>
            <a:pPr/>
            <a:r>
              <a:t>重心系エネルギー(GeV)</a:t>
            </a:r>
          </a:p>
        </p:txBody>
      </p:sp>
      <p:sp>
        <p:nvSpPr>
          <p:cNvPr id="2724" name="積分ルミノシティ [fb-1]"/>
          <p:cNvSpPr txBox="1"/>
          <p:nvPr/>
        </p:nvSpPr>
        <p:spPr>
          <a:xfrm rot="16200000">
            <a:off x="5354508" y="3383111"/>
            <a:ext cx="3018039" cy="34925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900">
                <a:latin typeface="ヒラギノ角ゴ ProN W6"/>
                <a:ea typeface="ヒラギノ角ゴ ProN W6"/>
                <a:cs typeface="ヒラギノ角ゴ ProN W6"/>
                <a:sym typeface="ヒラギノ角ゴ ProN W6"/>
              </a:defRPr>
            </a:pPr>
            <a:r>
              <a:t>積分ルミノシティ [fb</a:t>
            </a:r>
            <a:r>
              <a:rPr baseline="31999"/>
              <a:t>-1</a:t>
            </a:r>
            <a:r>
              <a:t>]</a:t>
            </a:r>
          </a:p>
        </p:txBody>
      </p:sp>
      <p:sp>
        <p:nvSpPr>
          <p:cNvPr id="2725" name="薄い黄色の領域 = ILC 探索に残される領域…"/>
          <p:cNvSpPr txBox="1"/>
          <p:nvPr/>
        </p:nvSpPr>
        <p:spPr>
          <a:xfrm>
            <a:off x="644855" y="8865289"/>
            <a:ext cx="6416061"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5216">
              <a:lnSpc>
                <a:spcPct val="120000"/>
              </a:lnSpc>
              <a:defRPr sz="2400">
                <a:solidFill>
                  <a:schemeClr val="accent5"/>
                </a:solidFill>
              </a:defRPr>
            </a:lvl1pPr>
          </a:lstStyle>
          <a:p>
            <a:pPr/>
            <a:r>
              <a:t>250 GeV ILC で十分発見の可能性がある</a:t>
            </a:r>
          </a:p>
        </p:txBody>
      </p:sp>
      <p:sp>
        <p:nvSpPr>
          <p:cNvPr id="2726" name="右の図は不要"/>
          <p:cNvSpPr txBox="1"/>
          <p:nvPr/>
        </p:nvSpPr>
        <p:spPr>
          <a:xfrm>
            <a:off x="9185150" y="526663"/>
            <a:ext cx="28575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右の図は不要</a:t>
            </a:r>
          </a:p>
        </p:txBody>
      </p:sp>
    </p:spTree>
  </p:cSld>
  <p:clrMapOvr>
    <a:masterClrMapping/>
  </p:clrMapOvr>
  <p:transition xmlns:p14="http://schemas.microsoft.com/office/powerpoint/2010/main" spd="slow"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ヒラギノ角ゴ Pro W3"/>
        <a:ea typeface="ヒラギノ角ゴ Pro W3"/>
        <a:cs typeface="ヒラギノ角ゴ Pro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