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0"/>
  </p:notesMasterIdLst>
  <p:sldIdLst>
    <p:sldId id="256" r:id="rId2"/>
    <p:sldId id="257" r:id="rId3"/>
    <p:sldId id="258" r:id="rId4"/>
    <p:sldId id="267" r:id="rId5"/>
    <p:sldId id="287" r:id="rId6"/>
    <p:sldId id="294" r:id="rId7"/>
    <p:sldId id="288" r:id="rId8"/>
    <p:sldId id="275" r:id="rId9"/>
    <p:sldId id="286" r:id="rId10"/>
    <p:sldId id="295" r:id="rId11"/>
    <p:sldId id="290" r:id="rId12"/>
    <p:sldId id="274" r:id="rId13"/>
    <p:sldId id="279" r:id="rId14"/>
    <p:sldId id="261" r:id="rId15"/>
    <p:sldId id="280" r:id="rId16"/>
    <p:sldId id="285" r:id="rId17"/>
    <p:sldId id="263" r:id="rId18"/>
    <p:sldId id="282" r:id="rId19"/>
    <p:sldId id="281" r:id="rId20"/>
    <p:sldId id="262" r:id="rId21"/>
    <p:sldId id="268" r:id="rId22"/>
    <p:sldId id="291" r:id="rId23"/>
    <p:sldId id="273" r:id="rId24"/>
    <p:sldId id="276" r:id="rId25"/>
    <p:sldId id="277" r:id="rId26"/>
    <p:sldId id="278" r:id="rId27"/>
    <p:sldId id="296" r:id="rId28"/>
    <p:sldId id="297"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21" autoAdjust="0"/>
    <p:restoredTop sz="94660"/>
  </p:normalViewPr>
  <p:slideViewPr>
    <p:cSldViewPr>
      <p:cViewPr varScale="1">
        <p:scale>
          <a:sx n="72" d="100"/>
          <a:sy n="72" d="100"/>
        </p:scale>
        <p:origin x="-4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409EA-C739-4302-95E8-B7BC62A84DCE}" type="datetimeFigureOut">
              <a:rPr kumimoji="1" lang="ja-JP" altLang="en-US" smtClean="0"/>
              <a:pPr/>
              <a:t>2009/9/11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A3B92-9502-4449-A560-321A186ECAC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0AA7604A-E648-401C-B864-D49AAD88FDF9}" type="datetime1">
              <a:rPr kumimoji="1" lang="ja-JP" altLang="en-US" smtClean="0"/>
              <a:pPr/>
              <a:t>2009/9/11</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r>
              <a:rPr kumimoji="1" lang="en-US" altLang="ja-JP" smtClean="0"/>
              <a:t>JPS fall meeting @ Kohnan university</a:t>
            </a:r>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0839AACD-6752-4962-93C1-FEADAF6C97A3}"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FB478908-9B66-46BD-AFAB-055537C62C1B}" type="datetime1">
              <a:rPr kumimoji="1" lang="ja-JP" altLang="en-US" smtClean="0"/>
              <a:pPr/>
              <a:t>2009/9/11</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JPS fall meeting @ Kohnan university</a:t>
            </a:r>
            <a:endParaRPr kumimoji="1" lang="ja-JP" altLang="en-US"/>
          </a:p>
        </p:txBody>
      </p:sp>
      <p:sp>
        <p:nvSpPr>
          <p:cNvPr id="6" name="スライド番号プレースホルダ 5"/>
          <p:cNvSpPr>
            <a:spLocks noGrp="1"/>
          </p:cNvSpPr>
          <p:nvPr>
            <p:ph type="sldNum" sz="quarter" idx="12"/>
          </p:nvPr>
        </p:nvSpPr>
        <p:spPr/>
        <p:txBody>
          <a:bodyPr/>
          <a:lstStyle/>
          <a:p>
            <a:fld id="{0839AACD-6752-4962-93C1-FEADAF6C97A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6328D56-B3C1-40A8-8907-9BE81B72ED99}" type="datetime1">
              <a:rPr kumimoji="1" lang="ja-JP" altLang="en-US" smtClean="0"/>
              <a:pPr/>
              <a:t>2009/9/11</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JPS fall meeting @ Kohnan university</a:t>
            </a:r>
            <a:endParaRPr kumimoji="1" lang="ja-JP" altLang="en-US"/>
          </a:p>
        </p:txBody>
      </p:sp>
      <p:sp>
        <p:nvSpPr>
          <p:cNvPr id="6" name="スライド番号プレースホルダ 5"/>
          <p:cNvSpPr>
            <a:spLocks noGrp="1"/>
          </p:cNvSpPr>
          <p:nvPr>
            <p:ph type="sldNum" sz="quarter" idx="12"/>
          </p:nvPr>
        </p:nvSpPr>
        <p:spPr/>
        <p:txBody>
          <a:bodyPr/>
          <a:lstStyle/>
          <a:p>
            <a:fld id="{0839AACD-6752-4962-93C1-FEADAF6C97A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FFB614DE-3A52-4761-99DF-92C950C55737}" type="datetime1">
              <a:rPr kumimoji="1" lang="ja-JP" altLang="en-US" smtClean="0"/>
              <a:pPr/>
              <a:t>2009/9/11</a:t>
            </a:fld>
            <a:endParaRPr kumimoji="1" lang="ja-JP" altLang="en-US"/>
          </a:p>
        </p:txBody>
      </p:sp>
      <p:sp>
        <p:nvSpPr>
          <p:cNvPr id="9" name="スライド番号プレースホルダ 8"/>
          <p:cNvSpPr>
            <a:spLocks noGrp="1"/>
          </p:cNvSpPr>
          <p:nvPr>
            <p:ph type="sldNum" sz="quarter" idx="15"/>
          </p:nvPr>
        </p:nvSpPr>
        <p:spPr/>
        <p:txBody>
          <a:bodyPr rtlCol="0"/>
          <a:lstStyle/>
          <a:p>
            <a:fld id="{0839AACD-6752-4962-93C1-FEADAF6C97A3}"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r>
              <a:rPr kumimoji="1" lang="en-US" altLang="ja-JP" smtClean="0"/>
              <a:t>JPS fall meeting @ Kohnan university</a:t>
            </a:r>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B9AA01D9-509B-410E-944E-00D2E223F633}" type="datetime1">
              <a:rPr kumimoji="1" lang="ja-JP" altLang="en-US" smtClean="0"/>
              <a:pPr/>
              <a:t>2009/9/11</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r>
              <a:rPr kumimoji="1" lang="en-US" altLang="ja-JP" smtClean="0"/>
              <a:t>JPS fall meeting @ Kohnan university</a:t>
            </a:r>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0839AACD-6752-4962-93C1-FEADAF6C97A3}"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A4F0E697-FF14-4616-8810-40425778380C}" type="datetime1">
              <a:rPr kumimoji="1" lang="ja-JP" altLang="en-US" smtClean="0"/>
              <a:pPr/>
              <a:t>2009/9/11</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JPS fall meeting @ Kohnan university</a:t>
            </a:r>
            <a:endParaRPr kumimoji="1" lang="ja-JP" altLang="en-US"/>
          </a:p>
        </p:txBody>
      </p:sp>
      <p:sp>
        <p:nvSpPr>
          <p:cNvPr id="7" name="スライド番号プレースホルダ 6"/>
          <p:cNvSpPr>
            <a:spLocks noGrp="1"/>
          </p:cNvSpPr>
          <p:nvPr>
            <p:ph type="sldNum" sz="quarter" idx="12"/>
          </p:nvPr>
        </p:nvSpPr>
        <p:spPr/>
        <p:txBody>
          <a:bodyPr/>
          <a:lstStyle/>
          <a:p>
            <a:fld id="{0839AACD-6752-4962-93C1-FEADAF6C97A3}"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EDEA9484-DC14-467D-9535-2A8688E0D1FF}" type="datetime1">
              <a:rPr kumimoji="1" lang="ja-JP" altLang="en-US" smtClean="0"/>
              <a:pPr/>
              <a:t>2009/9/11</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JPS fall meeting @ Kohnan university</a:t>
            </a:r>
            <a:endParaRPr kumimoji="1" lang="ja-JP" altLang="en-US"/>
          </a:p>
        </p:txBody>
      </p:sp>
      <p:sp>
        <p:nvSpPr>
          <p:cNvPr id="9" name="スライド番号プレースホルダ 8"/>
          <p:cNvSpPr>
            <a:spLocks noGrp="1"/>
          </p:cNvSpPr>
          <p:nvPr>
            <p:ph type="sldNum" sz="quarter" idx="12"/>
          </p:nvPr>
        </p:nvSpPr>
        <p:spPr/>
        <p:txBody>
          <a:bodyPr/>
          <a:lstStyle/>
          <a:p>
            <a:fld id="{0839AACD-6752-4962-93C1-FEADAF6C97A3}"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DFD4D9F3-E76B-482C-9A9F-A386636CB7A2}" type="datetime1">
              <a:rPr kumimoji="1" lang="ja-JP" altLang="en-US" smtClean="0"/>
              <a:pPr/>
              <a:t>2009/9/11</a:t>
            </a:fld>
            <a:endParaRPr kumimoji="1" lang="ja-JP" altLang="en-US"/>
          </a:p>
        </p:txBody>
      </p:sp>
      <p:sp>
        <p:nvSpPr>
          <p:cNvPr id="7" name="スライド番号プレースホルダ 6"/>
          <p:cNvSpPr>
            <a:spLocks noGrp="1"/>
          </p:cNvSpPr>
          <p:nvPr>
            <p:ph type="sldNum" sz="quarter" idx="11"/>
          </p:nvPr>
        </p:nvSpPr>
        <p:spPr/>
        <p:txBody>
          <a:bodyPr rtlCol="0"/>
          <a:lstStyle/>
          <a:p>
            <a:fld id="{0839AACD-6752-4962-93C1-FEADAF6C97A3}"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r>
              <a:rPr kumimoji="1" lang="en-US" altLang="ja-JP" smtClean="0"/>
              <a:t>JPS fall meeting @ Kohnan university</a:t>
            </a:r>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1521180-DC18-4BC3-890B-45F54A1E62CB}" type="datetime1">
              <a:rPr kumimoji="1" lang="ja-JP" altLang="en-US" smtClean="0"/>
              <a:pPr/>
              <a:t>2009/9/11</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JPS fall meeting @ Kohnan university</a:t>
            </a:r>
            <a:endParaRPr kumimoji="1" lang="ja-JP" altLang="en-US"/>
          </a:p>
        </p:txBody>
      </p:sp>
      <p:sp>
        <p:nvSpPr>
          <p:cNvPr id="4" name="スライド番号プレースホルダ 3"/>
          <p:cNvSpPr>
            <a:spLocks noGrp="1"/>
          </p:cNvSpPr>
          <p:nvPr>
            <p:ph type="sldNum" sz="quarter" idx="12"/>
          </p:nvPr>
        </p:nvSpPr>
        <p:spPr/>
        <p:txBody>
          <a:bodyPr/>
          <a:lstStyle/>
          <a:p>
            <a:fld id="{0839AACD-6752-4962-93C1-FEADAF6C97A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BE405EF8-68B5-46BC-9F8C-FFC5F1BE3C9C}" type="datetime1">
              <a:rPr kumimoji="1" lang="ja-JP" altLang="en-US" smtClean="0"/>
              <a:pPr/>
              <a:t>2009/9/11</a:t>
            </a:fld>
            <a:endParaRPr kumimoji="1" lang="ja-JP" altLang="en-US"/>
          </a:p>
        </p:txBody>
      </p:sp>
      <p:sp>
        <p:nvSpPr>
          <p:cNvPr id="22" name="スライド番号プレースホルダ 21"/>
          <p:cNvSpPr>
            <a:spLocks noGrp="1"/>
          </p:cNvSpPr>
          <p:nvPr>
            <p:ph type="sldNum" sz="quarter" idx="15"/>
          </p:nvPr>
        </p:nvSpPr>
        <p:spPr/>
        <p:txBody>
          <a:bodyPr rtlCol="0"/>
          <a:lstStyle/>
          <a:p>
            <a:fld id="{0839AACD-6752-4962-93C1-FEADAF6C97A3}"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r>
              <a:rPr kumimoji="1" lang="en-US" altLang="ja-JP" smtClean="0"/>
              <a:t>JPS fall meeting @ Kohnan university</a:t>
            </a:r>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8A4561C2-0BDF-4142-A94C-088E1D39F8ED}" type="datetime1">
              <a:rPr kumimoji="1" lang="ja-JP" altLang="en-US" smtClean="0"/>
              <a:pPr/>
              <a:t>2009/9/11</a:t>
            </a:fld>
            <a:endParaRPr kumimoji="1" lang="ja-JP" altLang="en-US"/>
          </a:p>
        </p:txBody>
      </p:sp>
      <p:sp>
        <p:nvSpPr>
          <p:cNvPr id="18" name="スライド番号プレースホルダ 17"/>
          <p:cNvSpPr>
            <a:spLocks noGrp="1"/>
          </p:cNvSpPr>
          <p:nvPr>
            <p:ph type="sldNum" sz="quarter" idx="11"/>
          </p:nvPr>
        </p:nvSpPr>
        <p:spPr/>
        <p:txBody>
          <a:bodyPr rtlCol="0"/>
          <a:lstStyle/>
          <a:p>
            <a:fld id="{0839AACD-6752-4962-93C1-FEADAF6C97A3}"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r>
              <a:rPr kumimoji="1" lang="en-US" altLang="ja-JP" smtClean="0"/>
              <a:t>JPS fall meeting @ Kohnan university</a:t>
            </a:r>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537835A-8918-4C4A-8BC2-D40177ECA594}" type="datetime1">
              <a:rPr kumimoji="1" lang="ja-JP" altLang="en-US" smtClean="0"/>
              <a:pPr/>
              <a:t>2009/9/11</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kumimoji="1" lang="en-US" altLang="ja-JP" smtClean="0"/>
              <a:t>JPS fall meeting @ Kohnan university</a:t>
            </a:r>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839AACD-6752-4962-93C1-FEADAF6C97A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85984" y="2428868"/>
            <a:ext cx="6172200" cy="1894362"/>
          </a:xfrm>
        </p:spPr>
        <p:txBody>
          <a:bodyPr/>
          <a:lstStyle/>
          <a:p>
            <a:r>
              <a:rPr kumimoji="1" lang="ja-JP" altLang="en-US" dirty="0" smtClean="0"/>
              <a:t>次世代</a:t>
            </a:r>
            <a:r>
              <a:rPr kumimoji="1" lang="en-US" altLang="ja-JP" dirty="0" smtClean="0"/>
              <a:t>PET</a:t>
            </a:r>
            <a:r>
              <a:rPr kumimoji="1" lang="ja-JP" altLang="en-US" dirty="0" smtClean="0"/>
              <a:t>にむけたプロトタイプ</a:t>
            </a:r>
            <a:r>
              <a:rPr kumimoji="1" lang="en-US" altLang="ja-JP" dirty="0" smtClean="0"/>
              <a:t/>
            </a:r>
            <a:br>
              <a:rPr kumimoji="1" lang="en-US" altLang="ja-JP" dirty="0" smtClean="0"/>
            </a:br>
            <a:r>
              <a:rPr kumimoji="1" lang="ja-JP" altLang="en-US" dirty="0" smtClean="0"/>
              <a:t>液体キセノン</a:t>
            </a:r>
            <a:r>
              <a:rPr lang="ja-JP" altLang="en-US" dirty="0" smtClean="0"/>
              <a:t>検出器</a:t>
            </a:r>
            <a:r>
              <a:rPr kumimoji="1" lang="ja-JP" altLang="en-US" dirty="0" smtClean="0"/>
              <a:t>の開発</a:t>
            </a:r>
            <a:r>
              <a:rPr lang="ja-JP" altLang="en-US" dirty="0" smtClean="0"/>
              <a:t>と現状</a:t>
            </a:r>
            <a:endParaRPr kumimoji="1" lang="ja-JP" altLang="en-US" dirty="0"/>
          </a:p>
        </p:txBody>
      </p:sp>
      <p:sp>
        <p:nvSpPr>
          <p:cNvPr id="3" name="サブタイトル 2"/>
          <p:cNvSpPr>
            <a:spLocks noGrp="1"/>
          </p:cNvSpPr>
          <p:nvPr>
            <p:ph type="subTitle" idx="1"/>
          </p:nvPr>
        </p:nvSpPr>
        <p:spPr>
          <a:xfrm>
            <a:off x="2286000" y="4500570"/>
            <a:ext cx="6858000" cy="2357430"/>
          </a:xfrm>
        </p:spPr>
        <p:txBody>
          <a:bodyPr>
            <a:normAutofit/>
          </a:bodyPr>
          <a:lstStyle/>
          <a:p>
            <a:r>
              <a:rPr lang="ja-JP" altLang="en-US" dirty="0" smtClean="0"/>
              <a:t>藤井祐樹　東京大学</a:t>
            </a:r>
            <a:endParaRPr lang="en-US" altLang="ja-JP" dirty="0" smtClean="0"/>
          </a:p>
          <a:p>
            <a:r>
              <a:rPr lang="ja-JP" altLang="en-US" dirty="0" smtClean="0"/>
              <a:t>液体キセノン開発グループ</a:t>
            </a:r>
            <a:endParaRPr lang="en-US" altLang="ja-JP" dirty="0" smtClean="0"/>
          </a:p>
          <a:p>
            <a:r>
              <a:rPr lang="ja-JP" altLang="en-US" dirty="0" smtClean="0"/>
              <a:t>高エ研</a:t>
            </a:r>
            <a:r>
              <a:rPr lang="en-US" altLang="ja-JP" dirty="0" smtClean="0"/>
              <a:t>,</a:t>
            </a:r>
            <a:r>
              <a:rPr lang="ja-JP" altLang="en-US" dirty="0" smtClean="0"/>
              <a:t> 佐賀大</a:t>
            </a:r>
            <a:r>
              <a:rPr lang="en-US" altLang="ja-JP" dirty="0" smtClean="0"/>
              <a:t>, </a:t>
            </a:r>
            <a:r>
              <a:rPr lang="ja-JP" altLang="en-US" dirty="0" smtClean="0"/>
              <a:t>東大</a:t>
            </a:r>
            <a:r>
              <a:rPr lang="en-US" altLang="ja-JP" dirty="0" smtClean="0"/>
              <a:t>,</a:t>
            </a:r>
            <a:r>
              <a:rPr lang="ja-JP" altLang="en-US" dirty="0" smtClean="0"/>
              <a:t> 横国大</a:t>
            </a:r>
            <a:endParaRPr lang="en-US" altLang="ja-JP" dirty="0" smtClean="0"/>
          </a:p>
          <a:p>
            <a:r>
              <a:rPr lang="ja-JP" altLang="en-US" dirty="0" smtClean="0"/>
              <a:t>日本物理学会</a:t>
            </a:r>
            <a:r>
              <a:rPr lang="en-US" altLang="ja-JP" dirty="0" smtClean="0"/>
              <a:t>2009</a:t>
            </a:r>
            <a:r>
              <a:rPr lang="ja-JP" altLang="en-US" dirty="0" smtClean="0"/>
              <a:t>年秋季大会 </a:t>
            </a:r>
            <a:endParaRPr lang="en-US" altLang="ja-JP" dirty="0" smtClean="0"/>
          </a:p>
          <a:p>
            <a:r>
              <a:rPr lang="ja-JP" altLang="en-US" dirty="0" smtClean="0"/>
              <a:t>甲南大学岡本キャンパス</a:t>
            </a:r>
            <a:endParaRPr lang="en-US" altLang="ja-JP" dirty="0" smtClean="0"/>
          </a:p>
          <a:p>
            <a:r>
              <a:rPr lang="en-US" altLang="ja-JP" dirty="0" smtClean="0"/>
              <a:t>2009</a:t>
            </a:r>
            <a:r>
              <a:rPr lang="ja-JP" altLang="en-US" dirty="0" smtClean="0"/>
              <a:t>年</a:t>
            </a:r>
            <a:r>
              <a:rPr lang="en-US" altLang="ja-JP" dirty="0" smtClean="0"/>
              <a:t>9</a:t>
            </a:r>
            <a:r>
              <a:rPr lang="ja-JP" altLang="en-US" dirty="0" smtClean="0"/>
              <a:t>月</a:t>
            </a:r>
            <a:r>
              <a:rPr lang="en-US" altLang="ja-JP" dirty="0" smtClean="0"/>
              <a:t>11</a:t>
            </a:r>
            <a:r>
              <a:rPr lang="ja-JP" altLang="en-US" dirty="0" smtClean="0"/>
              <a:t>日</a:t>
            </a:r>
            <a:endParaRPr lang="en-US" altLang="ja-JP" dirty="0" smtClean="0"/>
          </a:p>
          <a:p>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Electric Field Dependency</a:t>
            </a:r>
            <a:endParaRPr kumimoji="1" lang="ja-JP" altLang="en-US" dirty="0"/>
          </a:p>
        </p:txBody>
      </p:sp>
      <p:sp>
        <p:nvSpPr>
          <p:cNvPr id="3" name="コンテンツ プレースホルダ 2"/>
          <p:cNvSpPr>
            <a:spLocks noGrp="1"/>
          </p:cNvSpPr>
          <p:nvPr>
            <p:ph sz="quarter" idx="1"/>
          </p:nvPr>
        </p:nvSpPr>
        <p:spPr>
          <a:xfrm>
            <a:off x="142844" y="1600200"/>
            <a:ext cx="8215370" cy="2328866"/>
          </a:xfrm>
        </p:spPr>
        <p:txBody>
          <a:bodyPr>
            <a:normAutofit fontScale="85000" lnSpcReduction="10000"/>
          </a:bodyPr>
          <a:lstStyle/>
          <a:p>
            <a:r>
              <a:rPr kumimoji="1" lang="en-US" altLang="ja-JP" dirty="0" smtClean="0"/>
              <a:t>PMT</a:t>
            </a:r>
            <a:r>
              <a:rPr lang="ja-JP" altLang="en-US" dirty="0" smtClean="0"/>
              <a:t>からのシンチレーション光による信号を電荷積分型</a:t>
            </a:r>
            <a:r>
              <a:rPr lang="en-US" altLang="ja-JP" dirty="0" smtClean="0"/>
              <a:t>ADC</a:t>
            </a:r>
            <a:r>
              <a:rPr lang="ja-JP" altLang="en-US" dirty="0" smtClean="0"/>
              <a:t>で、</a:t>
            </a:r>
            <a:r>
              <a:rPr lang="en-US" altLang="ja-JP" dirty="0" smtClean="0"/>
              <a:t>TPC</a:t>
            </a:r>
            <a:r>
              <a:rPr lang="ja-JP" altLang="en-US" dirty="0" smtClean="0"/>
              <a:t>からの電離電子による信号を</a:t>
            </a:r>
            <a:r>
              <a:rPr lang="en-US" altLang="ja-JP" dirty="0" smtClean="0"/>
              <a:t>PH-ADC</a:t>
            </a:r>
            <a:r>
              <a:rPr lang="ja-JP" altLang="en-US" dirty="0" smtClean="0"/>
              <a:t>で測定し、電場依存性を調べる</a:t>
            </a:r>
            <a:endParaRPr lang="en-US" altLang="ja-JP" dirty="0" smtClean="0"/>
          </a:p>
          <a:p>
            <a:pPr lvl="1"/>
            <a:r>
              <a:rPr lang="en-US" altLang="ja-JP" dirty="0" smtClean="0"/>
              <a:t>0 ~ 3.0 [kV/cm] </a:t>
            </a:r>
            <a:r>
              <a:rPr lang="ja-JP" altLang="en-US" dirty="0" smtClean="0"/>
              <a:t>の間で </a:t>
            </a:r>
            <a:r>
              <a:rPr lang="en-US" altLang="ja-JP" dirty="0" smtClean="0"/>
              <a:t>0.25 [kV/cm] </a:t>
            </a:r>
            <a:r>
              <a:rPr lang="ja-JP" altLang="en-US" dirty="0" smtClean="0"/>
              <a:t>で電場の大きさを変化させて測定を行った</a:t>
            </a:r>
            <a:endParaRPr lang="en-US" altLang="ja-JP" dirty="0" smtClean="0"/>
          </a:p>
          <a:p>
            <a:pPr lvl="1"/>
            <a:r>
              <a:rPr lang="ja-JP" altLang="en-US" dirty="0" smtClean="0"/>
              <a:t>文献値との比較を行う</a:t>
            </a:r>
            <a:endParaRPr lang="en-US" altLang="ja-JP" dirty="0" smtClean="0"/>
          </a:p>
          <a:p>
            <a:r>
              <a:rPr kumimoji="1" lang="en-US" altLang="ja-JP" dirty="0" smtClean="0"/>
              <a:t>PMT</a:t>
            </a:r>
            <a:r>
              <a:rPr kumimoji="1" lang="ja-JP" altLang="en-US" dirty="0" smtClean="0"/>
              <a:t>の信号はアルファ線ピークの</a:t>
            </a:r>
            <a:r>
              <a:rPr lang="en-US" altLang="ja-JP" dirty="0" smtClean="0"/>
              <a:t>mean</a:t>
            </a:r>
            <a:r>
              <a:rPr lang="ja-JP" altLang="en-US" dirty="0" smtClean="0"/>
              <a:t>の位置で評価し、</a:t>
            </a:r>
            <a:r>
              <a:rPr lang="en-US" altLang="ja-JP" dirty="0" smtClean="0"/>
              <a:t>TPC</a:t>
            </a:r>
            <a:r>
              <a:rPr lang="ja-JP" altLang="en-US" dirty="0" smtClean="0"/>
              <a:t>からの信号は</a:t>
            </a:r>
            <a:r>
              <a:rPr lang="en-US" altLang="ja-JP" dirty="0" smtClean="0"/>
              <a:t>pulse height</a:t>
            </a:r>
            <a:r>
              <a:rPr lang="ja-JP" altLang="en-US" dirty="0" smtClean="0"/>
              <a:t>から電荷量を、</a:t>
            </a:r>
            <a:r>
              <a:rPr lang="en-US" altLang="ja-JP" dirty="0" smtClean="0"/>
              <a:t>σ </a:t>
            </a:r>
            <a:r>
              <a:rPr lang="ja-JP" altLang="en-US" dirty="0" smtClean="0"/>
              <a:t>の大きさから分解能の評価をする</a:t>
            </a:r>
            <a:endParaRPr kumimoji="1" lang="ja-JP" altLang="en-US"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10</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grpSp>
        <p:nvGrpSpPr>
          <p:cNvPr id="7" name="グループ化 6"/>
          <p:cNvGrpSpPr/>
          <p:nvPr/>
        </p:nvGrpSpPr>
        <p:grpSpPr>
          <a:xfrm>
            <a:off x="3571868" y="3643314"/>
            <a:ext cx="4786346" cy="3214686"/>
            <a:chOff x="-428660" y="3381368"/>
            <a:chExt cx="5429288" cy="3482359"/>
          </a:xfrm>
        </p:grpSpPr>
        <p:pic>
          <p:nvPicPr>
            <p:cNvPr id="8" name="Picture 4"/>
            <p:cNvPicPr>
              <a:picLocks noChangeAspect="1" noChangeArrowheads="1"/>
            </p:cNvPicPr>
            <p:nvPr/>
          </p:nvPicPr>
          <p:blipFill>
            <a:blip r:embed="rId2" cstate="print"/>
            <a:srcRect/>
            <a:stretch>
              <a:fillRect/>
            </a:stretch>
          </p:blipFill>
          <p:spPr bwMode="auto">
            <a:xfrm>
              <a:off x="142844" y="3381368"/>
              <a:ext cx="4813798" cy="3476632"/>
            </a:xfrm>
            <a:prstGeom prst="rect">
              <a:avLst/>
            </a:prstGeom>
            <a:noFill/>
            <a:ln w="9525">
              <a:noFill/>
              <a:miter lim="800000"/>
              <a:headEnd/>
              <a:tailEnd/>
            </a:ln>
          </p:spPr>
        </p:pic>
        <p:sp>
          <p:nvSpPr>
            <p:cNvPr id="9" name="テキスト ボックス 8"/>
            <p:cNvSpPr txBox="1"/>
            <p:nvPr/>
          </p:nvSpPr>
          <p:spPr>
            <a:xfrm>
              <a:off x="-428660" y="4484964"/>
              <a:ext cx="1382296" cy="366744"/>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sz="1600" b="1" dirty="0" smtClean="0"/>
                <a:t># of event</a:t>
              </a:r>
              <a:endParaRPr kumimoji="1" lang="ja-JP" altLang="en-US" sz="1600" b="1" dirty="0"/>
            </a:p>
          </p:txBody>
        </p:sp>
        <p:sp>
          <p:nvSpPr>
            <p:cNvPr id="10" name="テキスト ボックス 9"/>
            <p:cNvSpPr txBox="1"/>
            <p:nvPr/>
          </p:nvSpPr>
          <p:spPr>
            <a:xfrm>
              <a:off x="3071802" y="6550223"/>
              <a:ext cx="1928826" cy="313504"/>
            </a:xfrm>
            <a:prstGeom prst="rect">
              <a:avLst/>
            </a:prstGeom>
            <a:solidFill>
              <a:schemeClr val="bg1"/>
            </a:solidFill>
            <a:scene3d>
              <a:camera prst="orthographicFront">
                <a:rot lat="0" lon="0" rev="0"/>
              </a:camera>
              <a:lightRig rig="threePt" dir="t"/>
            </a:scene3d>
          </p:spPr>
          <p:txBody>
            <a:bodyPr wrap="square" rtlCol="0">
              <a:spAutoFit/>
            </a:bodyPr>
            <a:lstStyle/>
            <a:p>
              <a:r>
                <a:rPr lang="en-US" altLang="ja-JP" sz="1200" b="1" dirty="0" smtClean="0"/>
                <a:t>Pulse height[ch]</a:t>
              </a:r>
              <a:endParaRPr kumimoji="1" lang="ja-JP" altLang="en-US" sz="1200" b="1" dirty="0"/>
            </a:p>
          </p:txBody>
        </p:sp>
      </p:grpSp>
      <p:pic>
        <p:nvPicPr>
          <p:cNvPr id="9217" name="Picture 1"/>
          <p:cNvPicPr>
            <a:picLocks noChangeAspect="1" noChangeArrowheads="1"/>
          </p:cNvPicPr>
          <p:nvPr/>
        </p:nvPicPr>
        <p:blipFill>
          <a:blip r:embed="rId3" cstate="print"/>
          <a:srcRect/>
          <a:stretch>
            <a:fillRect/>
          </a:stretch>
        </p:blipFill>
        <p:spPr bwMode="auto">
          <a:xfrm>
            <a:off x="214282" y="4071942"/>
            <a:ext cx="3762375" cy="2571768"/>
          </a:xfrm>
          <a:prstGeom prst="rect">
            <a:avLst/>
          </a:prstGeom>
          <a:noFill/>
          <a:ln w="9525">
            <a:noFill/>
            <a:miter lim="800000"/>
            <a:headEnd/>
            <a:tailEnd/>
          </a:ln>
        </p:spPr>
      </p:pic>
      <p:sp>
        <p:nvSpPr>
          <p:cNvPr id="12" name="テキスト ボックス 11"/>
          <p:cNvSpPr txBox="1"/>
          <p:nvPr/>
        </p:nvSpPr>
        <p:spPr>
          <a:xfrm>
            <a:off x="-428660" y="4714884"/>
            <a:ext cx="1218603" cy="338554"/>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sz="1600" b="1" dirty="0" smtClean="0"/>
              <a:t># of event</a:t>
            </a:r>
            <a:endParaRPr kumimoji="1" lang="ja-JP" altLang="en-US" sz="1600" b="1" dirty="0"/>
          </a:p>
        </p:txBody>
      </p:sp>
      <p:sp>
        <p:nvSpPr>
          <p:cNvPr id="13" name="テキスト ボックス 12"/>
          <p:cNvSpPr txBox="1"/>
          <p:nvPr/>
        </p:nvSpPr>
        <p:spPr>
          <a:xfrm>
            <a:off x="2285984" y="6581025"/>
            <a:ext cx="1700412" cy="276999"/>
          </a:xfrm>
          <a:prstGeom prst="rect">
            <a:avLst/>
          </a:prstGeom>
          <a:solidFill>
            <a:schemeClr val="bg1"/>
          </a:solidFill>
          <a:scene3d>
            <a:camera prst="orthographicFront">
              <a:rot lat="0" lon="0" rev="0"/>
            </a:camera>
            <a:lightRig rig="threePt" dir="t"/>
          </a:scene3d>
        </p:spPr>
        <p:txBody>
          <a:bodyPr wrap="square" rtlCol="0">
            <a:spAutoFit/>
          </a:bodyPr>
          <a:lstStyle/>
          <a:p>
            <a:r>
              <a:rPr lang="en-US" altLang="ja-JP" sz="1200" b="1" dirty="0" smtClean="0"/>
              <a:t>PMT charge[</a:t>
            </a:r>
            <a:r>
              <a:rPr lang="en-US" altLang="ja-JP" sz="1200" b="1" dirty="0" err="1" smtClean="0"/>
              <a:t>ch</a:t>
            </a:r>
            <a:r>
              <a:rPr lang="en-US" altLang="ja-JP" sz="1200" b="1" dirty="0" smtClean="0"/>
              <a:t>]</a:t>
            </a:r>
            <a:endParaRPr kumimoji="1" lang="ja-JP" altLang="en-US"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0" y="2928934"/>
            <a:ext cx="4186206" cy="3929066"/>
          </a:xfrm>
        </p:spPr>
        <p:txBody>
          <a:bodyPr>
            <a:normAutofit fontScale="92500" lnSpcReduction="20000"/>
          </a:bodyPr>
          <a:lstStyle/>
          <a:p>
            <a:r>
              <a:rPr lang="ja-JP" altLang="en-US" dirty="0" smtClean="0"/>
              <a:t>電場強度との相関</a:t>
            </a:r>
            <a:endParaRPr lang="en-US" altLang="ja-JP" dirty="0" smtClean="0"/>
          </a:p>
          <a:p>
            <a:pPr lvl="1"/>
            <a:r>
              <a:rPr lang="ja-JP" altLang="en-US" dirty="0" smtClean="0"/>
              <a:t>光量に関しては </a:t>
            </a:r>
            <a:r>
              <a:rPr lang="en-US" altLang="ja-JP" dirty="0" smtClean="0"/>
              <a:t>2 kV/cm</a:t>
            </a:r>
            <a:r>
              <a:rPr lang="ja-JP" altLang="en-US" dirty="0" smtClean="0"/>
              <a:t>で約 </a:t>
            </a:r>
            <a:r>
              <a:rPr lang="en-US" altLang="ja-JP" dirty="0" smtClean="0"/>
              <a:t>3 % </a:t>
            </a:r>
            <a:r>
              <a:rPr lang="ja-JP" altLang="en-US" dirty="0" smtClean="0"/>
              <a:t>の減少</a:t>
            </a:r>
            <a:endParaRPr lang="en-US" altLang="ja-JP" dirty="0" smtClean="0"/>
          </a:p>
          <a:p>
            <a:pPr lvl="2">
              <a:buFont typeface="Wingdings" pitchFamily="2" charset="2"/>
              <a:buChar char="Ø"/>
            </a:pPr>
            <a:r>
              <a:rPr lang="ja-JP" altLang="en-US" dirty="0" smtClean="0"/>
              <a:t>その割合が再結合を免れる電離電子数の割合となるはず</a:t>
            </a:r>
            <a:endParaRPr lang="en-US" altLang="ja-JP" dirty="0" smtClean="0"/>
          </a:p>
          <a:p>
            <a:pPr lvl="2">
              <a:buFont typeface="Wingdings" pitchFamily="2" charset="2"/>
              <a:buChar char="Ø"/>
            </a:pPr>
            <a:r>
              <a:rPr lang="ja-JP" altLang="en-US" dirty="0" smtClean="0"/>
              <a:t>文献値では</a:t>
            </a:r>
            <a:r>
              <a:rPr lang="en-US" altLang="ja-JP" dirty="0" smtClean="0"/>
              <a:t>4 %</a:t>
            </a:r>
            <a:r>
              <a:rPr lang="ja-JP" altLang="en-US" dirty="0" smtClean="0"/>
              <a:t>であり、</a:t>
            </a:r>
            <a:r>
              <a:rPr lang="en-US" altLang="ja-JP" dirty="0" smtClean="0"/>
              <a:t>1 %</a:t>
            </a:r>
            <a:r>
              <a:rPr lang="ja-JP" altLang="en-US" dirty="0" smtClean="0"/>
              <a:t>の差は大きい</a:t>
            </a:r>
            <a:endParaRPr lang="en-US" altLang="ja-JP" dirty="0" smtClean="0"/>
          </a:p>
          <a:p>
            <a:pPr lvl="1"/>
            <a:r>
              <a:rPr lang="ja-JP" altLang="en-US" dirty="0" smtClean="0"/>
              <a:t>電離電子数に関して文献と同様の振る舞いが見られた</a:t>
            </a:r>
            <a:endParaRPr lang="en-US" altLang="ja-JP" dirty="0" smtClean="0"/>
          </a:p>
          <a:p>
            <a:pPr lvl="2">
              <a:buFont typeface="Wingdings" pitchFamily="2" charset="2"/>
              <a:buChar char="Ø"/>
            </a:pPr>
            <a:r>
              <a:rPr lang="ja-JP" altLang="en-US" dirty="0" smtClean="0"/>
              <a:t>ただし数としてはまだ足りていない → 後で述べる</a:t>
            </a:r>
            <a:endParaRPr lang="en-US" altLang="ja-JP" dirty="0" smtClean="0"/>
          </a:p>
          <a:p>
            <a:pPr lvl="1"/>
            <a:r>
              <a:rPr lang="ja-JP" altLang="en-US" dirty="0" smtClean="0"/>
              <a:t>電荷量増加とともに分解能の改善が見られた</a:t>
            </a:r>
            <a:endParaRPr lang="en-US" altLang="ja-JP" dirty="0" smtClean="0"/>
          </a:p>
          <a:p>
            <a:pPr lvl="2">
              <a:buFont typeface="Wingdings" pitchFamily="2" charset="2"/>
              <a:buChar char="Ø"/>
            </a:pPr>
            <a:r>
              <a:rPr lang="ja-JP" altLang="en-US" dirty="0" smtClean="0"/>
              <a:t>ノイズの改善などでまだまだよくなるはず</a:t>
            </a:r>
            <a:endParaRPr lang="en-US" altLang="ja-JP" dirty="0" smtClean="0"/>
          </a:p>
          <a:p>
            <a:pPr lvl="1"/>
            <a:endParaRPr lang="en-US" altLang="ja-JP" dirty="0" smtClean="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11</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grpSp>
        <p:nvGrpSpPr>
          <p:cNvPr id="24" name="グループ化 23"/>
          <p:cNvGrpSpPr/>
          <p:nvPr/>
        </p:nvGrpSpPr>
        <p:grpSpPr>
          <a:xfrm>
            <a:off x="-745435" y="0"/>
            <a:ext cx="4031551" cy="2857496"/>
            <a:chOff x="-745435" y="0"/>
            <a:chExt cx="4031551" cy="2857496"/>
          </a:xfrm>
        </p:grpSpPr>
        <p:pic>
          <p:nvPicPr>
            <p:cNvPr id="2050" name="Picture 2"/>
            <p:cNvPicPr>
              <a:picLocks noChangeAspect="1" noChangeArrowheads="1"/>
            </p:cNvPicPr>
            <p:nvPr/>
          </p:nvPicPr>
          <p:blipFill>
            <a:blip r:embed="rId2" cstate="print">
              <a:lum/>
            </a:blip>
            <a:srcRect/>
            <a:stretch>
              <a:fillRect/>
            </a:stretch>
          </p:blipFill>
          <p:spPr bwMode="auto">
            <a:xfrm>
              <a:off x="176980" y="0"/>
              <a:ext cx="3074696" cy="2826188"/>
            </a:xfrm>
            <a:prstGeom prst="rect">
              <a:avLst/>
            </a:prstGeom>
            <a:noFill/>
            <a:ln w="9525">
              <a:noFill/>
              <a:miter lim="800000"/>
              <a:headEnd/>
              <a:tailEnd/>
            </a:ln>
            <a:effectLst/>
          </p:spPr>
        </p:pic>
        <p:sp>
          <p:nvSpPr>
            <p:cNvPr id="12" name="テキスト ボックス 11"/>
            <p:cNvSpPr txBox="1"/>
            <p:nvPr/>
          </p:nvSpPr>
          <p:spPr>
            <a:xfrm>
              <a:off x="-745435" y="939086"/>
              <a:ext cx="1987833" cy="358124"/>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sz="1400" b="1" dirty="0" smtClean="0"/>
                <a:t>Peak channel[ch]</a:t>
              </a:r>
              <a:endParaRPr kumimoji="1" lang="ja-JP" altLang="en-US" sz="1400" b="1" dirty="0"/>
            </a:p>
          </p:txBody>
        </p:sp>
        <p:sp>
          <p:nvSpPr>
            <p:cNvPr id="14" name="テキスト ボックス 13"/>
            <p:cNvSpPr txBox="1"/>
            <p:nvPr/>
          </p:nvSpPr>
          <p:spPr>
            <a:xfrm>
              <a:off x="900599" y="415591"/>
              <a:ext cx="1251849" cy="393936"/>
            </a:xfrm>
            <a:prstGeom prst="rect">
              <a:avLst/>
            </a:prstGeom>
            <a:noFill/>
          </p:spPr>
          <p:txBody>
            <a:bodyPr wrap="square" rtlCol="0">
              <a:spAutoFit/>
            </a:bodyPr>
            <a:lstStyle/>
            <a:p>
              <a:pPr algn="ctr"/>
              <a:r>
                <a:rPr lang="ja-JP" altLang="en-US" sz="1600" b="1" dirty="0" smtClean="0"/>
                <a:t>放電現象</a:t>
              </a:r>
            </a:p>
          </p:txBody>
        </p:sp>
        <p:sp>
          <p:nvSpPr>
            <p:cNvPr id="15" name="円/楕円 14"/>
            <p:cNvSpPr/>
            <p:nvPr/>
          </p:nvSpPr>
          <p:spPr>
            <a:xfrm>
              <a:off x="2417132" y="670777"/>
              <a:ext cx="592981" cy="939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stCxn id="14" idx="2"/>
              <a:endCxn id="15" idx="2"/>
            </p:cNvCxnSpPr>
            <p:nvPr/>
          </p:nvCxnSpPr>
          <p:spPr>
            <a:xfrm rot="16200000" flipH="1">
              <a:off x="1806432" y="529618"/>
              <a:ext cx="330793" cy="89060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967622" y="2499372"/>
              <a:ext cx="2318494" cy="358124"/>
            </a:xfrm>
            <a:prstGeom prst="rect">
              <a:avLst/>
            </a:prstGeom>
            <a:solidFill>
              <a:schemeClr val="bg1"/>
            </a:solidFill>
          </p:spPr>
          <p:txBody>
            <a:bodyPr wrap="none" rtlCol="0">
              <a:spAutoFit/>
            </a:bodyPr>
            <a:lstStyle/>
            <a:p>
              <a:r>
                <a:rPr kumimoji="1" lang="en-US" altLang="ja-JP" sz="1400" b="1" dirty="0" smtClean="0"/>
                <a:t>Electric field[kV/cm]</a:t>
              </a:r>
              <a:endParaRPr kumimoji="1" lang="ja-JP" altLang="en-US" sz="1400" b="1" dirty="0"/>
            </a:p>
          </p:txBody>
        </p:sp>
      </p:grpSp>
      <p:grpSp>
        <p:nvGrpSpPr>
          <p:cNvPr id="25" name="グループ化 24"/>
          <p:cNvGrpSpPr/>
          <p:nvPr/>
        </p:nvGrpSpPr>
        <p:grpSpPr>
          <a:xfrm>
            <a:off x="2428860" y="0"/>
            <a:ext cx="6772695" cy="2857496"/>
            <a:chOff x="2428860" y="0"/>
            <a:chExt cx="6772695" cy="2857496"/>
          </a:xfrm>
        </p:grpSpPr>
        <p:pic>
          <p:nvPicPr>
            <p:cNvPr id="30723" name="Picture 3"/>
            <p:cNvPicPr>
              <a:picLocks noChangeAspect="1" noChangeArrowheads="1"/>
            </p:cNvPicPr>
            <p:nvPr/>
          </p:nvPicPr>
          <p:blipFill>
            <a:blip r:embed="rId3" cstate="print"/>
            <a:srcRect/>
            <a:stretch>
              <a:fillRect/>
            </a:stretch>
          </p:blipFill>
          <p:spPr bwMode="auto">
            <a:xfrm>
              <a:off x="3321083" y="0"/>
              <a:ext cx="5765226" cy="2774295"/>
            </a:xfrm>
            <a:prstGeom prst="rect">
              <a:avLst/>
            </a:prstGeom>
            <a:noFill/>
            <a:ln w="9525">
              <a:noFill/>
              <a:miter lim="800000"/>
              <a:headEnd/>
              <a:tailEnd/>
            </a:ln>
          </p:spPr>
        </p:pic>
        <p:sp>
          <p:nvSpPr>
            <p:cNvPr id="11" name="テキスト ボックス 10"/>
            <p:cNvSpPr txBox="1"/>
            <p:nvPr/>
          </p:nvSpPr>
          <p:spPr>
            <a:xfrm>
              <a:off x="2428860" y="827151"/>
              <a:ext cx="1840932" cy="323976"/>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sz="1400" b="1" dirty="0" smtClean="0"/>
                <a:t>Pulse height[mV]</a:t>
              </a:r>
              <a:endParaRPr kumimoji="1" lang="ja-JP" altLang="en-US" sz="1400" b="1" dirty="0"/>
            </a:p>
          </p:txBody>
        </p:sp>
        <p:sp>
          <p:nvSpPr>
            <p:cNvPr id="13" name="テキスト ボックス 12"/>
            <p:cNvSpPr txBox="1"/>
            <p:nvPr/>
          </p:nvSpPr>
          <p:spPr>
            <a:xfrm>
              <a:off x="5314629" y="1071546"/>
              <a:ext cx="1972015" cy="307777"/>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sz="1400" b="1" dirty="0" smtClean="0"/>
                <a:t>Resolution(FWHM)</a:t>
              </a:r>
              <a:endParaRPr kumimoji="1" lang="ja-JP" altLang="en-US" sz="1400" b="1" dirty="0"/>
            </a:p>
          </p:txBody>
        </p:sp>
        <p:sp>
          <p:nvSpPr>
            <p:cNvPr id="21" name="テキスト ボックス 20"/>
            <p:cNvSpPr txBox="1"/>
            <p:nvPr/>
          </p:nvSpPr>
          <p:spPr>
            <a:xfrm>
              <a:off x="4123837" y="2533520"/>
              <a:ext cx="2158617" cy="323976"/>
            </a:xfrm>
            <a:prstGeom prst="rect">
              <a:avLst/>
            </a:prstGeom>
            <a:solidFill>
              <a:schemeClr val="bg1"/>
            </a:solidFill>
          </p:spPr>
          <p:txBody>
            <a:bodyPr wrap="none" rtlCol="0">
              <a:spAutoFit/>
            </a:bodyPr>
            <a:lstStyle/>
            <a:p>
              <a:r>
                <a:rPr kumimoji="1" lang="en-US" altLang="ja-JP" sz="1400" b="1" dirty="0" smtClean="0"/>
                <a:t>Electric field[kV/cm]</a:t>
              </a:r>
              <a:endParaRPr kumimoji="1" lang="ja-JP" altLang="en-US" sz="1400" b="1" dirty="0"/>
            </a:p>
          </p:txBody>
        </p:sp>
        <p:sp>
          <p:nvSpPr>
            <p:cNvPr id="22" name="テキスト ボックス 21"/>
            <p:cNvSpPr txBox="1"/>
            <p:nvPr/>
          </p:nvSpPr>
          <p:spPr>
            <a:xfrm>
              <a:off x="7042938" y="2533520"/>
              <a:ext cx="2158617" cy="323976"/>
            </a:xfrm>
            <a:prstGeom prst="rect">
              <a:avLst/>
            </a:prstGeom>
            <a:solidFill>
              <a:schemeClr val="bg1"/>
            </a:solidFill>
          </p:spPr>
          <p:txBody>
            <a:bodyPr wrap="none" rtlCol="0">
              <a:spAutoFit/>
            </a:bodyPr>
            <a:lstStyle/>
            <a:p>
              <a:r>
                <a:rPr kumimoji="1" lang="en-US" altLang="ja-JP" sz="1400" b="1" dirty="0" smtClean="0"/>
                <a:t>Electric field[kV/cm]</a:t>
              </a:r>
              <a:endParaRPr kumimoji="1" lang="ja-JP" altLang="en-US" sz="1400" b="1" dirty="0"/>
            </a:p>
          </p:txBody>
        </p:sp>
      </p:grpSp>
      <p:pic>
        <p:nvPicPr>
          <p:cNvPr id="19" name="Picture 1"/>
          <p:cNvPicPr>
            <a:picLocks noChangeAspect="1" noChangeArrowheads="1"/>
          </p:cNvPicPr>
          <p:nvPr/>
        </p:nvPicPr>
        <p:blipFill>
          <a:blip r:embed="rId4" cstate="print"/>
          <a:srcRect/>
          <a:stretch>
            <a:fillRect/>
          </a:stretch>
        </p:blipFill>
        <p:spPr bwMode="auto">
          <a:xfrm>
            <a:off x="4143372" y="2753630"/>
            <a:ext cx="5000628" cy="4104370"/>
          </a:xfrm>
          <a:prstGeom prst="rect">
            <a:avLst/>
          </a:prstGeom>
          <a:noFill/>
          <a:ln w="9525">
            <a:noFill/>
            <a:miter lim="800000"/>
            <a:headEnd/>
            <a:tailEnd/>
          </a:ln>
        </p:spPr>
      </p:pic>
      <p:pic>
        <p:nvPicPr>
          <p:cNvPr id="9217" name="Picture 1"/>
          <p:cNvPicPr>
            <a:picLocks noChangeAspect="1" noChangeArrowheads="1"/>
          </p:cNvPicPr>
          <p:nvPr/>
        </p:nvPicPr>
        <p:blipFill>
          <a:blip r:embed="rId5" cstate="print"/>
          <a:srcRect/>
          <a:stretch>
            <a:fillRect/>
          </a:stretch>
        </p:blipFill>
        <p:spPr bwMode="auto">
          <a:xfrm>
            <a:off x="3857620" y="2857496"/>
            <a:ext cx="1352551" cy="826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TPC Expected Value</a:t>
            </a:r>
            <a:endParaRPr kumimoji="1" lang="ja-JP" altLang="en-US" dirty="0"/>
          </a:p>
        </p:txBody>
      </p:sp>
      <p:sp>
        <p:nvSpPr>
          <p:cNvPr id="3" name="コンテンツ プレースホルダ 2"/>
          <p:cNvSpPr>
            <a:spLocks noGrp="1"/>
          </p:cNvSpPr>
          <p:nvPr>
            <p:ph sz="quarter" idx="1"/>
          </p:nvPr>
        </p:nvSpPr>
        <p:spPr>
          <a:xfrm>
            <a:off x="457200" y="1600200"/>
            <a:ext cx="7467600" cy="4972072"/>
          </a:xfrm>
        </p:spPr>
        <p:txBody>
          <a:bodyPr>
            <a:normAutofit fontScale="92500" lnSpcReduction="10000"/>
          </a:bodyPr>
          <a:lstStyle/>
          <a:p>
            <a:r>
              <a:rPr lang="ja-JP" altLang="en-US" dirty="0" smtClean="0"/>
              <a:t>液体キセノンで電離されるイオン対の数は</a:t>
            </a:r>
            <a:endParaRPr lang="en-US" altLang="ja-JP" dirty="0" smtClean="0"/>
          </a:p>
          <a:p>
            <a:pPr>
              <a:buNone/>
            </a:pPr>
            <a:r>
              <a:rPr lang="en-US" altLang="ja-JP" dirty="0" smtClean="0"/>
              <a:t>	1 ion/15.6 eV</a:t>
            </a:r>
          </a:p>
          <a:p>
            <a:r>
              <a:rPr lang="ja-JP" altLang="en-US" dirty="0" smtClean="0"/>
              <a:t>アルファ線のエネルギー</a:t>
            </a:r>
            <a:r>
              <a:rPr lang="en-US" altLang="ja-JP" dirty="0" smtClean="0"/>
              <a:t>5.5 </a:t>
            </a:r>
            <a:r>
              <a:rPr lang="en-US" altLang="ja-JP" dirty="0" err="1" smtClean="0"/>
              <a:t>MeV</a:t>
            </a:r>
            <a:r>
              <a:rPr lang="ja-JP" altLang="en-US" dirty="0" smtClean="0"/>
              <a:t>より</a:t>
            </a:r>
            <a:endParaRPr lang="en-US" altLang="ja-JP" dirty="0" smtClean="0"/>
          </a:p>
          <a:p>
            <a:pPr lvl="1">
              <a:buFont typeface="Wingdings" pitchFamily="2" charset="2"/>
              <a:buChar char="Ø"/>
            </a:pPr>
            <a:r>
              <a:rPr lang="en-US" altLang="ja-JP" dirty="0" smtClean="0"/>
              <a:t>5.5e+6[eV]/15.6[eV] ~ 3.5e+5 ion</a:t>
            </a:r>
            <a:r>
              <a:rPr lang="ja-JP" altLang="en-US" dirty="0" smtClean="0"/>
              <a:t>が期待される</a:t>
            </a:r>
            <a:endParaRPr lang="en-US" altLang="ja-JP" dirty="0" smtClean="0"/>
          </a:p>
          <a:p>
            <a:pPr lvl="1">
              <a:buFont typeface="Wingdings" pitchFamily="2" charset="2"/>
              <a:buChar char="Ø"/>
            </a:pPr>
            <a:r>
              <a:rPr lang="ja-JP" altLang="en-US" dirty="0" smtClean="0"/>
              <a:t>そのうちの</a:t>
            </a:r>
            <a:r>
              <a:rPr lang="en-US" altLang="ja-JP" dirty="0" smtClean="0"/>
              <a:t>3 (4)%</a:t>
            </a:r>
            <a:r>
              <a:rPr lang="ja-JP" altLang="en-US" dirty="0" smtClean="0"/>
              <a:t>の電子が再結合を免れてパッドに到達すると</a:t>
            </a:r>
            <a:endParaRPr lang="en-US" altLang="ja-JP" dirty="0" smtClean="0"/>
          </a:p>
          <a:p>
            <a:pPr lvl="1">
              <a:buFont typeface="Wingdings" pitchFamily="2" charset="2"/>
              <a:buChar char="Ø"/>
            </a:pPr>
            <a:r>
              <a:rPr lang="en-US" altLang="ja-JP" dirty="0" smtClean="0"/>
              <a:t>3.5e+5 * 0.03 ~ 1.06e+4 electron</a:t>
            </a:r>
          </a:p>
          <a:p>
            <a:pPr lvl="1">
              <a:buFont typeface="Wingdings" pitchFamily="2" charset="2"/>
              <a:buChar char="Ø"/>
            </a:pPr>
            <a:r>
              <a:rPr lang="en-US" altLang="ja-JP" dirty="0" smtClean="0"/>
              <a:t>1.06 e+4* </a:t>
            </a:r>
            <a:r>
              <a:rPr lang="en-US" altLang="ja-JP" u="sng" dirty="0" smtClean="0"/>
              <a:t>1.602e-19[C]</a:t>
            </a:r>
            <a:r>
              <a:rPr lang="en-US" altLang="ja-JP" dirty="0" smtClean="0"/>
              <a:t> * </a:t>
            </a:r>
            <a:r>
              <a:rPr lang="en-US" altLang="ja-JP" u="sng" dirty="0" smtClean="0"/>
              <a:t>1.e+15[mV/C]</a:t>
            </a:r>
            <a:r>
              <a:rPr lang="en-US" altLang="ja-JP" dirty="0" smtClean="0"/>
              <a:t> ~ 1.7 mV</a:t>
            </a:r>
          </a:p>
          <a:p>
            <a:pPr>
              <a:buNone/>
            </a:pPr>
            <a:endParaRPr lang="en-US" altLang="ja-JP" dirty="0" smtClean="0"/>
          </a:p>
          <a:p>
            <a:endParaRPr kumimoji="1" lang="en-US" altLang="ja-JP" dirty="0" smtClean="0"/>
          </a:p>
          <a:p>
            <a:r>
              <a:rPr lang="en-US" altLang="ja-JP" dirty="0" smtClean="0"/>
              <a:t>1.7 mV</a:t>
            </a:r>
            <a:r>
              <a:rPr lang="ja-JP" altLang="en-US" dirty="0" smtClean="0"/>
              <a:t> にポストアンプゲインをかけた値が</a:t>
            </a:r>
            <a:r>
              <a:rPr lang="en-US" altLang="ja-JP" dirty="0" smtClean="0"/>
              <a:t>PH-ADC</a:t>
            </a:r>
            <a:r>
              <a:rPr lang="ja-JP" altLang="en-US" dirty="0" smtClean="0"/>
              <a:t>で信号ピークとして期待される</a:t>
            </a:r>
            <a:endParaRPr lang="en-US" altLang="ja-JP" dirty="0" smtClean="0"/>
          </a:p>
          <a:p>
            <a:r>
              <a:rPr lang="ja-JP" altLang="en-US" dirty="0" smtClean="0"/>
              <a:t>ただし、文献値である</a:t>
            </a:r>
            <a:r>
              <a:rPr lang="en-US" altLang="ja-JP" dirty="0" smtClean="0"/>
              <a:t>4 %</a:t>
            </a:r>
            <a:r>
              <a:rPr lang="ja-JP" altLang="en-US" dirty="0" smtClean="0"/>
              <a:t>を採用すると</a:t>
            </a:r>
            <a:r>
              <a:rPr lang="en-US" altLang="ja-JP" dirty="0" smtClean="0"/>
              <a:t>4/3</a:t>
            </a:r>
            <a:r>
              <a:rPr lang="ja-JP" altLang="en-US" dirty="0" smtClean="0"/>
              <a:t>倍して期待値は</a:t>
            </a:r>
            <a:r>
              <a:rPr lang="en-US" altLang="ja-JP" dirty="0" smtClean="0"/>
              <a:t>~2.3 mV</a:t>
            </a:r>
            <a:r>
              <a:rPr lang="ja-JP" altLang="en-US" dirty="0" smtClean="0"/>
              <a:t>となる</a:t>
            </a:r>
            <a:endParaRPr lang="en-US" altLang="ja-JP" dirty="0" smtClean="0"/>
          </a:p>
          <a:p>
            <a:pPr lvl="1">
              <a:buFont typeface="Wingdings" pitchFamily="2" charset="2"/>
              <a:buChar char="Ø"/>
            </a:pPr>
            <a:r>
              <a:rPr kumimoji="1" lang="ja-JP" altLang="en-US" dirty="0" smtClean="0"/>
              <a:t>以下、</a:t>
            </a:r>
            <a:r>
              <a:rPr kumimoji="1" lang="en-US" altLang="ja-JP" dirty="0" smtClean="0"/>
              <a:t>4 %</a:t>
            </a:r>
            <a:r>
              <a:rPr kumimoji="1" lang="ja-JP" altLang="en-US" dirty="0" smtClean="0"/>
              <a:t>で計算した場合の値も同時に示していく</a:t>
            </a:r>
            <a:endParaRPr kumimoji="1" lang="ja-JP" altLang="en-US"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12</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
        <p:nvSpPr>
          <p:cNvPr id="7" name="テキスト ボックス 6"/>
          <p:cNvSpPr txBox="1"/>
          <p:nvPr/>
        </p:nvSpPr>
        <p:spPr>
          <a:xfrm>
            <a:off x="3929058" y="4429132"/>
            <a:ext cx="1895071" cy="369332"/>
          </a:xfrm>
          <a:prstGeom prst="rect">
            <a:avLst/>
          </a:prstGeom>
          <a:noFill/>
        </p:spPr>
        <p:txBody>
          <a:bodyPr wrap="none" rtlCol="0">
            <a:spAutoFit/>
          </a:bodyPr>
          <a:lstStyle/>
          <a:p>
            <a:r>
              <a:rPr kumimoji="1" lang="en-US" altLang="ja-JP" dirty="0" smtClean="0"/>
              <a:t>Pre-Amp </a:t>
            </a:r>
            <a:r>
              <a:rPr kumimoji="1" lang="ja-JP" altLang="en-US" dirty="0" smtClean="0"/>
              <a:t>増幅率</a:t>
            </a:r>
            <a:endParaRPr kumimoji="1" lang="ja-JP" altLang="en-US" dirty="0"/>
          </a:p>
        </p:txBody>
      </p:sp>
      <p:sp>
        <p:nvSpPr>
          <p:cNvPr id="8" name="テキスト ボックス 7"/>
          <p:cNvSpPr txBox="1"/>
          <p:nvPr/>
        </p:nvSpPr>
        <p:spPr>
          <a:xfrm>
            <a:off x="2500298" y="4429132"/>
            <a:ext cx="877163" cy="369332"/>
          </a:xfrm>
          <a:prstGeom prst="rect">
            <a:avLst/>
          </a:prstGeom>
          <a:noFill/>
        </p:spPr>
        <p:txBody>
          <a:bodyPr wrap="none" rtlCol="0">
            <a:spAutoFit/>
          </a:bodyPr>
          <a:lstStyle/>
          <a:p>
            <a:r>
              <a:rPr lang="ja-JP" altLang="en-US" dirty="0" smtClean="0"/>
              <a:t>素電荷</a:t>
            </a:r>
            <a:endParaRPr kumimoji="1" lang="ja-JP" altLang="en-US" dirty="0"/>
          </a:p>
        </p:txBody>
      </p:sp>
      <p:cxnSp>
        <p:nvCxnSpPr>
          <p:cNvPr id="10" name="直線矢印コネクタ 9"/>
          <p:cNvCxnSpPr>
            <a:stCxn id="7" idx="0"/>
          </p:cNvCxnSpPr>
          <p:nvPr/>
        </p:nvCxnSpPr>
        <p:spPr>
          <a:xfrm rot="16200000" flipV="1">
            <a:off x="4581421" y="4133959"/>
            <a:ext cx="500066" cy="902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8" idx="0"/>
          </p:cNvCxnSpPr>
          <p:nvPr/>
        </p:nvCxnSpPr>
        <p:spPr>
          <a:xfrm rot="16200000" flipV="1">
            <a:off x="2683870" y="4174122"/>
            <a:ext cx="500066" cy="99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7467600" cy="1143000"/>
          </a:xfrm>
        </p:spPr>
        <p:txBody>
          <a:bodyPr/>
          <a:lstStyle/>
          <a:p>
            <a:r>
              <a:rPr kumimoji="1" lang="en-US" altLang="ja-JP" dirty="0" smtClean="0"/>
              <a:t>1ch </a:t>
            </a:r>
            <a:r>
              <a:rPr lang="en-US" altLang="ja-JP" dirty="0" smtClean="0"/>
              <a:t>read out</a:t>
            </a:r>
            <a:endParaRPr kumimoji="1" lang="ja-JP" altLang="en-US" dirty="0"/>
          </a:p>
        </p:txBody>
      </p:sp>
      <p:sp>
        <p:nvSpPr>
          <p:cNvPr id="3" name="コンテンツ プレースホルダ 2"/>
          <p:cNvSpPr>
            <a:spLocks noGrp="1"/>
          </p:cNvSpPr>
          <p:nvPr>
            <p:ph sz="quarter" idx="1"/>
          </p:nvPr>
        </p:nvSpPr>
        <p:spPr>
          <a:xfrm>
            <a:off x="4857752" y="1428736"/>
            <a:ext cx="3500462" cy="4857784"/>
          </a:xfrm>
        </p:spPr>
        <p:txBody>
          <a:bodyPr>
            <a:normAutofit/>
          </a:bodyPr>
          <a:lstStyle/>
          <a:p>
            <a:r>
              <a:rPr lang="en-US" altLang="ja-JP" sz="2000" dirty="0" smtClean="0"/>
              <a:t>PH-ADC</a:t>
            </a:r>
            <a:r>
              <a:rPr lang="ja-JP" altLang="en-US" sz="2000" dirty="0" smtClean="0"/>
              <a:t>を用いて</a:t>
            </a:r>
            <a:r>
              <a:rPr lang="en-US" altLang="ja-JP" sz="2000" dirty="0" smtClean="0"/>
              <a:t>single pad</a:t>
            </a:r>
            <a:r>
              <a:rPr lang="ja-JP" altLang="en-US" sz="2000" dirty="0" smtClean="0"/>
              <a:t>でアルファ線信号の測定を行った</a:t>
            </a:r>
            <a:endParaRPr kumimoji="1" lang="en-US" altLang="ja-JP" sz="2000" dirty="0" smtClean="0"/>
          </a:p>
          <a:p>
            <a:pPr lvl="1"/>
            <a:r>
              <a:rPr lang="ja-JP" altLang="en-US" sz="1800" dirty="0" smtClean="0"/>
              <a:t>ペデスタルとアルファ線信号ピークが観測された</a:t>
            </a:r>
            <a:endParaRPr lang="en-US" altLang="ja-JP" sz="1800" dirty="0" smtClean="0"/>
          </a:p>
          <a:p>
            <a:r>
              <a:rPr kumimoji="1" lang="ja-JP" altLang="en-US" sz="2000" dirty="0" smtClean="0"/>
              <a:t>ペデスタルを差し引くとポストアンプで約</a:t>
            </a:r>
            <a:r>
              <a:rPr kumimoji="1" lang="en-US" altLang="ja-JP" sz="2000" dirty="0" smtClean="0"/>
              <a:t>72 mV</a:t>
            </a:r>
          </a:p>
          <a:p>
            <a:pPr lvl="1"/>
            <a:r>
              <a:rPr lang="ja-JP" altLang="en-US" sz="1800" dirty="0" smtClean="0"/>
              <a:t>ポストアンプゲインは</a:t>
            </a:r>
            <a:r>
              <a:rPr lang="en-US" altLang="ja-JP" sz="1800" dirty="0" smtClean="0"/>
              <a:t>80</a:t>
            </a:r>
            <a:r>
              <a:rPr lang="ja-JP" altLang="en-US" sz="1800" dirty="0" smtClean="0"/>
              <a:t>倍なので期待値は </a:t>
            </a:r>
            <a:r>
              <a:rPr lang="en-US" altLang="ja-JP" sz="1800" dirty="0" smtClean="0"/>
              <a:t>136 mV (181 mV)</a:t>
            </a:r>
          </a:p>
          <a:p>
            <a:r>
              <a:rPr kumimoji="1" lang="en-US" altLang="ja-JP" sz="2000" dirty="0" smtClean="0"/>
              <a:t>7</a:t>
            </a:r>
            <a:r>
              <a:rPr kumimoji="1" lang="ja-JP" altLang="en-US" sz="2000" dirty="0" smtClean="0"/>
              <a:t>月上旬</a:t>
            </a:r>
            <a:r>
              <a:rPr kumimoji="1" lang="en-US" altLang="ja-JP" sz="2000" dirty="0" smtClean="0"/>
              <a:t> </a:t>
            </a:r>
            <a:r>
              <a:rPr kumimoji="1" lang="ja-JP" altLang="en-US" sz="2000" dirty="0" smtClean="0"/>
              <a:t>の時点では期待値の約</a:t>
            </a:r>
            <a:r>
              <a:rPr kumimoji="1" lang="en-US" altLang="ja-JP" sz="2000" dirty="0" smtClean="0"/>
              <a:t>54 % (40 %)</a:t>
            </a:r>
            <a:endParaRPr kumimoji="1" lang="ja-JP" altLang="en-US" sz="2000" dirty="0"/>
          </a:p>
        </p:txBody>
      </p:sp>
      <p:sp>
        <p:nvSpPr>
          <p:cNvPr id="4" name="日付プレースホルダ 3"/>
          <p:cNvSpPr>
            <a:spLocks noGrp="1"/>
          </p:cNvSpPr>
          <p:nvPr>
            <p:ph type="dt" sz="half" idx="14"/>
          </p:nvPr>
        </p:nvSpPr>
        <p:spPr/>
        <p:txBody>
          <a:bodyPr/>
          <a:lstStyle/>
          <a:p>
            <a:fld id="{13EE1FCC-13F3-4916-A85C-24BC45A6E63D}"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13</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2053" name="Picture 5"/>
          <p:cNvPicPr>
            <a:picLocks noChangeAspect="1" noChangeArrowheads="1"/>
          </p:cNvPicPr>
          <p:nvPr/>
        </p:nvPicPr>
        <p:blipFill>
          <a:blip r:embed="rId2" cstate="print"/>
          <a:srcRect/>
          <a:stretch>
            <a:fillRect/>
          </a:stretch>
        </p:blipFill>
        <p:spPr bwMode="auto">
          <a:xfrm>
            <a:off x="142844" y="1142984"/>
            <a:ext cx="3786182" cy="2500915"/>
          </a:xfrm>
          <a:prstGeom prst="rect">
            <a:avLst/>
          </a:prstGeom>
          <a:noFill/>
          <a:ln w="9525">
            <a:noFill/>
            <a:miter lim="800000"/>
            <a:headEnd/>
            <a:tailEnd/>
          </a:ln>
        </p:spPr>
      </p:pic>
      <p:sp>
        <p:nvSpPr>
          <p:cNvPr id="9" name="テキスト ボックス 8"/>
          <p:cNvSpPr txBox="1"/>
          <p:nvPr/>
        </p:nvSpPr>
        <p:spPr>
          <a:xfrm>
            <a:off x="-285784" y="1785926"/>
            <a:ext cx="958917" cy="276999"/>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sz="1200" b="1" dirty="0" smtClean="0"/>
              <a:t># of event</a:t>
            </a:r>
            <a:endParaRPr kumimoji="1" lang="ja-JP" altLang="en-US" sz="1200" b="1" dirty="0"/>
          </a:p>
        </p:txBody>
      </p:sp>
      <p:grpSp>
        <p:nvGrpSpPr>
          <p:cNvPr id="13" name="グループ化 12"/>
          <p:cNvGrpSpPr/>
          <p:nvPr/>
        </p:nvGrpSpPr>
        <p:grpSpPr>
          <a:xfrm>
            <a:off x="-428660" y="3381368"/>
            <a:ext cx="5429288" cy="3476632"/>
            <a:chOff x="-428660" y="3381368"/>
            <a:chExt cx="5429288" cy="3476632"/>
          </a:xfrm>
        </p:grpSpPr>
        <p:pic>
          <p:nvPicPr>
            <p:cNvPr id="2052" name="Picture 4"/>
            <p:cNvPicPr>
              <a:picLocks noChangeAspect="1" noChangeArrowheads="1"/>
            </p:cNvPicPr>
            <p:nvPr/>
          </p:nvPicPr>
          <p:blipFill>
            <a:blip r:embed="rId3" cstate="print"/>
            <a:srcRect/>
            <a:stretch>
              <a:fillRect/>
            </a:stretch>
          </p:blipFill>
          <p:spPr bwMode="auto">
            <a:xfrm>
              <a:off x="142844" y="3381368"/>
              <a:ext cx="4813798" cy="3476632"/>
            </a:xfrm>
            <a:prstGeom prst="rect">
              <a:avLst/>
            </a:prstGeom>
            <a:noFill/>
            <a:ln w="9525">
              <a:noFill/>
              <a:miter lim="800000"/>
              <a:headEnd/>
              <a:tailEnd/>
            </a:ln>
          </p:spPr>
        </p:pic>
        <p:sp>
          <p:nvSpPr>
            <p:cNvPr id="10" name="テキスト ボックス 9"/>
            <p:cNvSpPr txBox="1"/>
            <p:nvPr/>
          </p:nvSpPr>
          <p:spPr>
            <a:xfrm>
              <a:off x="-428660" y="4286256"/>
              <a:ext cx="1343638" cy="369332"/>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b="1" dirty="0" smtClean="0"/>
                <a:t># of event</a:t>
              </a:r>
              <a:endParaRPr kumimoji="1" lang="ja-JP" altLang="en-US" b="1" dirty="0"/>
            </a:p>
          </p:txBody>
        </p:sp>
        <p:sp>
          <p:nvSpPr>
            <p:cNvPr id="11" name="テキスト ボックス 10"/>
            <p:cNvSpPr txBox="1"/>
            <p:nvPr/>
          </p:nvSpPr>
          <p:spPr>
            <a:xfrm>
              <a:off x="3071802" y="6550223"/>
              <a:ext cx="1928826" cy="307777"/>
            </a:xfrm>
            <a:prstGeom prst="rect">
              <a:avLst/>
            </a:prstGeom>
            <a:solidFill>
              <a:schemeClr val="bg1"/>
            </a:solidFill>
            <a:scene3d>
              <a:camera prst="orthographicFront">
                <a:rot lat="0" lon="0" rev="0"/>
              </a:camera>
              <a:lightRig rig="threePt" dir="t"/>
            </a:scene3d>
          </p:spPr>
          <p:txBody>
            <a:bodyPr wrap="square" rtlCol="0">
              <a:spAutoFit/>
            </a:bodyPr>
            <a:lstStyle/>
            <a:p>
              <a:r>
                <a:rPr lang="en-US" altLang="ja-JP" sz="1400" b="1" dirty="0" smtClean="0"/>
                <a:t>Pulse height[ch]</a:t>
              </a:r>
              <a:endParaRPr kumimoji="1" lang="ja-JP" altLang="en-US" sz="1400" b="1" dirty="0"/>
            </a:p>
          </p:txBody>
        </p:sp>
      </p:grpSp>
      <p:sp>
        <p:nvSpPr>
          <p:cNvPr id="12" name="テキスト ボックス 11"/>
          <p:cNvSpPr txBox="1"/>
          <p:nvPr/>
        </p:nvSpPr>
        <p:spPr>
          <a:xfrm>
            <a:off x="1928794" y="3406975"/>
            <a:ext cx="1928826" cy="307777"/>
          </a:xfrm>
          <a:prstGeom prst="rect">
            <a:avLst/>
          </a:prstGeom>
          <a:solidFill>
            <a:schemeClr val="bg1"/>
          </a:solidFill>
          <a:scene3d>
            <a:camera prst="orthographicFront">
              <a:rot lat="0" lon="0" rev="0"/>
            </a:camera>
            <a:lightRig rig="threePt" dir="t"/>
          </a:scene3d>
        </p:spPr>
        <p:txBody>
          <a:bodyPr wrap="square" rtlCol="0">
            <a:spAutoFit/>
          </a:bodyPr>
          <a:lstStyle/>
          <a:p>
            <a:r>
              <a:rPr lang="en-US" altLang="ja-JP" sz="1400" b="1" dirty="0" smtClean="0"/>
              <a:t>Pulse height[ch]</a:t>
            </a:r>
            <a:endParaRPr kumimoji="1" lang="ja-JP" alt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500430" y="3286124"/>
            <a:ext cx="4653092" cy="3571876"/>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en-US" altLang="ja-JP" dirty="0" smtClean="0"/>
              <a:t>4ch </a:t>
            </a:r>
            <a:r>
              <a:rPr lang="en-US" altLang="ja-JP" dirty="0" smtClean="0"/>
              <a:t>read out</a:t>
            </a:r>
            <a:r>
              <a:rPr kumimoji="1" lang="en-US" altLang="ja-JP" dirty="0" smtClean="0"/>
              <a:t> </a:t>
            </a:r>
            <a:endParaRPr kumimoji="1" lang="ja-JP" altLang="en-US" dirty="0"/>
          </a:p>
        </p:txBody>
      </p:sp>
      <p:sp>
        <p:nvSpPr>
          <p:cNvPr id="3" name="コンテンツ プレースホルダ 2"/>
          <p:cNvSpPr>
            <a:spLocks noGrp="1"/>
          </p:cNvSpPr>
          <p:nvPr>
            <p:ph sz="quarter" idx="1"/>
          </p:nvPr>
        </p:nvSpPr>
        <p:spPr>
          <a:xfrm>
            <a:off x="0" y="1600200"/>
            <a:ext cx="3714744" cy="4873752"/>
          </a:xfrm>
        </p:spPr>
        <p:txBody>
          <a:bodyPr>
            <a:normAutofit lnSpcReduction="10000"/>
          </a:bodyPr>
          <a:lstStyle/>
          <a:p>
            <a:r>
              <a:rPr lang="en-US" altLang="ja-JP" sz="2200" dirty="0" smtClean="0"/>
              <a:t>4ch</a:t>
            </a:r>
            <a:r>
              <a:rPr lang="ja-JP" altLang="en-US" sz="2200" dirty="0" smtClean="0"/>
              <a:t>データ取得時の状況</a:t>
            </a:r>
            <a:r>
              <a:rPr lang="en-US" altLang="ja-JP" sz="2200" dirty="0" smtClean="0"/>
              <a:t>( 8</a:t>
            </a:r>
            <a:r>
              <a:rPr lang="ja-JP" altLang="en-US" sz="2200" dirty="0" smtClean="0"/>
              <a:t>月上旬</a:t>
            </a:r>
            <a:r>
              <a:rPr lang="en-US" altLang="ja-JP" sz="2200" dirty="0" smtClean="0"/>
              <a:t> )</a:t>
            </a:r>
          </a:p>
          <a:p>
            <a:r>
              <a:rPr lang="ja-JP" altLang="en-US" sz="2200" dirty="0" smtClean="0"/>
              <a:t>アルファ線信号</a:t>
            </a:r>
            <a:endParaRPr lang="en-US" altLang="ja-JP" sz="2200" dirty="0" smtClean="0"/>
          </a:p>
          <a:p>
            <a:pPr lvl="1"/>
            <a:r>
              <a:rPr lang="ja-JP" altLang="en-US" sz="1800" dirty="0" smtClean="0"/>
              <a:t>ポストアンプで約</a:t>
            </a:r>
            <a:r>
              <a:rPr lang="en-US" altLang="ja-JP" sz="1800" dirty="0" smtClean="0"/>
              <a:t>77 mV</a:t>
            </a:r>
          </a:p>
          <a:p>
            <a:r>
              <a:rPr lang="ja-JP" altLang="en-US" sz="2200" dirty="0" smtClean="0"/>
              <a:t>ポストアンプゲインは約</a:t>
            </a:r>
            <a:r>
              <a:rPr lang="en-US" altLang="ja-JP" sz="2200" dirty="0" smtClean="0"/>
              <a:t>70</a:t>
            </a:r>
            <a:r>
              <a:rPr lang="ja-JP" altLang="en-US" sz="2200" dirty="0" smtClean="0"/>
              <a:t>倍</a:t>
            </a:r>
            <a:endParaRPr lang="en-US" altLang="ja-JP" sz="2200" dirty="0" smtClean="0"/>
          </a:p>
          <a:p>
            <a:pPr lvl="1"/>
            <a:r>
              <a:rPr lang="ja-JP" altLang="en-US" sz="1800" dirty="0" smtClean="0"/>
              <a:t>期待値は約</a:t>
            </a:r>
            <a:r>
              <a:rPr lang="en-US" altLang="ja-JP" sz="1800" dirty="0" smtClean="0"/>
              <a:t>120 mV       ( 160 mV)</a:t>
            </a:r>
          </a:p>
          <a:p>
            <a:r>
              <a:rPr lang="ja-JP" altLang="en-US" sz="2200" dirty="0" smtClean="0"/>
              <a:t>純化を続け、期待値の約</a:t>
            </a:r>
            <a:r>
              <a:rPr lang="en-US" altLang="ja-JP" sz="2200" dirty="0" smtClean="0"/>
              <a:t>64 % ( 48 % ) </a:t>
            </a:r>
          </a:p>
          <a:p>
            <a:r>
              <a:rPr lang="en-US" altLang="ja-JP" sz="2200" dirty="0" smtClean="0"/>
              <a:t>1</a:t>
            </a:r>
            <a:r>
              <a:rPr lang="ja-JP" altLang="en-US" sz="2200" dirty="0" smtClean="0"/>
              <a:t>か月の純化で約</a:t>
            </a:r>
            <a:r>
              <a:rPr lang="en-US" altLang="ja-JP" sz="2200" dirty="0" smtClean="0"/>
              <a:t>10 %</a:t>
            </a:r>
            <a:r>
              <a:rPr lang="ja-JP" altLang="en-US" sz="2200" dirty="0" smtClean="0"/>
              <a:t>の電荷量増加が見られた</a:t>
            </a:r>
            <a:endParaRPr lang="en-US" altLang="ja-JP" sz="2200" dirty="0" smtClean="0"/>
          </a:p>
          <a:p>
            <a:r>
              <a:rPr lang="ja-JP" altLang="en-US" sz="2200" dirty="0" smtClean="0"/>
              <a:t>この状態で</a:t>
            </a:r>
            <a:r>
              <a:rPr lang="en-US" altLang="ja-JP" sz="2200" dirty="0" smtClean="0"/>
              <a:t>4ch</a:t>
            </a:r>
            <a:r>
              <a:rPr lang="ja-JP" altLang="en-US" sz="2200" dirty="0" smtClean="0"/>
              <a:t>すべての信号を測定する</a:t>
            </a:r>
            <a:r>
              <a:rPr lang="en-US" altLang="ja-JP" sz="2200" dirty="0" smtClean="0"/>
              <a:t>…</a:t>
            </a:r>
          </a:p>
        </p:txBody>
      </p:sp>
      <p:sp>
        <p:nvSpPr>
          <p:cNvPr id="4" name="日付プレースホルダ 3"/>
          <p:cNvSpPr>
            <a:spLocks noGrp="1"/>
          </p:cNvSpPr>
          <p:nvPr>
            <p:ph type="dt" sz="half" idx="14"/>
          </p:nvPr>
        </p:nvSpPr>
        <p:spPr/>
        <p:txBody>
          <a:bodyPr/>
          <a:lstStyle/>
          <a:p>
            <a:fld id="{D95273B0-557B-403C-BDAD-CF7DD11AC265}"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14</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3074" name="Picture 2"/>
          <p:cNvPicPr>
            <a:picLocks noChangeAspect="1" noChangeArrowheads="1"/>
          </p:cNvPicPr>
          <p:nvPr/>
        </p:nvPicPr>
        <p:blipFill>
          <a:blip r:embed="rId3" cstate="print"/>
          <a:srcRect/>
          <a:stretch>
            <a:fillRect/>
          </a:stretch>
        </p:blipFill>
        <p:spPr bwMode="auto">
          <a:xfrm>
            <a:off x="4145387" y="-1"/>
            <a:ext cx="4375547" cy="3214687"/>
          </a:xfrm>
          <a:prstGeom prst="rect">
            <a:avLst/>
          </a:prstGeom>
          <a:noFill/>
          <a:ln w="9525">
            <a:noFill/>
            <a:miter lim="800000"/>
            <a:headEnd/>
            <a:tailEnd/>
          </a:ln>
        </p:spPr>
      </p:pic>
      <p:sp>
        <p:nvSpPr>
          <p:cNvPr id="9" name="テキスト ボックス 8"/>
          <p:cNvSpPr txBox="1"/>
          <p:nvPr/>
        </p:nvSpPr>
        <p:spPr>
          <a:xfrm>
            <a:off x="6500826" y="6550223"/>
            <a:ext cx="1928826" cy="307777"/>
          </a:xfrm>
          <a:prstGeom prst="rect">
            <a:avLst/>
          </a:prstGeom>
          <a:solidFill>
            <a:schemeClr val="bg1"/>
          </a:solidFill>
          <a:scene3d>
            <a:camera prst="orthographicFront">
              <a:rot lat="0" lon="0" rev="0"/>
            </a:camera>
            <a:lightRig rig="threePt" dir="t"/>
          </a:scene3d>
        </p:spPr>
        <p:txBody>
          <a:bodyPr wrap="square" rtlCol="0">
            <a:spAutoFit/>
          </a:bodyPr>
          <a:lstStyle/>
          <a:p>
            <a:r>
              <a:rPr lang="en-US" altLang="ja-JP" sz="1400" b="1" dirty="0" smtClean="0"/>
              <a:t>Pulse height[ch]</a:t>
            </a:r>
            <a:endParaRPr kumimoji="1" lang="ja-JP" altLang="en-US" sz="1400" b="1" dirty="0"/>
          </a:p>
        </p:txBody>
      </p:sp>
      <p:sp>
        <p:nvSpPr>
          <p:cNvPr id="10" name="テキスト ボックス 9"/>
          <p:cNvSpPr txBox="1"/>
          <p:nvPr/>
        </p:nvSpPr>
        <p:spPr>
          <a:xfrm>
            <a:off x="6715140" y="3000372"/>
            <a:ext cx="1500198" cy="276999"/>
          </a:xfrm>
          <a:prstGeom prst="rect">
            <a:avLst/>
          </a:prstGeom>
          <a:solidFill>
            <a:schemeClr val="bg1"/>
          </a:solidFill>
          <a:scene3d>
            <a:camera prst="orthographicFront">
              <a:rot lat="0" lon="0" rev="0"/>
            </a:camera>
            <a:lightRig rig="threePt" dir="t"/>
          </a:scene3d>
        </p:spPr>
        <p:txBody>
          <a:bodyPr wrap="square" rtlCol="0">
            <a:spAutoFit/>
          </a:bodyPr>
          <a:lstStyle/>
          <a:p>
            <a:r>
              <a:rPr lang="en-US" altLang="ja-JP" sz="1200" b="1" dirty="0" smtClean="0"/>
              <a:t>Pulse height[ch]</a:t>
            </a:r>
            <a:endParaRPr kumimoji="1" lang="ja-JP" altLang="en-US" sz="1200" b="1" dirty="0"/>
          </a:p>
        </p:txBody>
      </p:sp>
      <p:sp>
        <p:nvSpPr>
          <p:cNvPr id="11" name="テキスト ボックス 10"/>
          <p:cNvSpPr txBox="1"/>
          <p:nvPr/>
        </p:nvSpPr>
        <p:spPr>
          <a:xfrm>
            <a:off x="3143240" y="4286256"/>
            <a:ext cx="1343638" cy="369332"/>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b="1" dirty="0" smtClean="0"/>
              <a:t># of event</a:t>
            </a:r>
            <a:endParaRPr kumimoji="1" lang="ja-JP" altLang="en-US" b="1" dirty="0"/>
          </a:p>
        </p:txBody>
      </p:sp>
      <p:sp>
        <p:nvSpPr>
          <p:cNvPr id="12" name="テキスト ボックス 11"/>
          <p:cNvSpPr txBox="1"/>
          <p:nvPr/>
        </p:nvSpPr>
        <p:spPr>
          <a:xfrm>
            <a:off x="3714744" y="1142984"/>
            <a:ext cx="1343638" cy="369332"/>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b="1" dirty="0" smtClean="0"/>
              <a:t># of event</a:t>
            </a:r>
            <a:endParaRPr kumimoji="1" lang="ja-JP" alt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6215074" y="3071810"/>
            <a:ext cx="2386020" cy="183419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714744" y="2982512"/>
            <a:ext cx="2595562" cy="1946672"/>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286512" y="4876800"/>
            <a:ext cx="2428891" cy="1981200"/>
          </a:xfrm>
          <a:prstGeom prst="rect">
            <a:avLst/>
          </a:prstGeom>
          <a:noFill/>
          <a:ln w="9525">
            <a:noFill/>
            <a:miter lim="800000"/>
            <a:headEnd/>
            <a:tailEnd/>
          </a:ln>
        </p:spPr>
      </p:pic>
      <p:pic>
        <p:nvPicPr>
          <p:cNvPr id="4097" name="Picture 1"/>
          <p:cNvPicPr>
            <a:picLocks noChangeAspect="1" noChangeArrowheads="1"/>
          </p:cNvPicPr>
          <p:nvPr/>
        </p:nvPicPr>
        <p:blipFill>
          <a:blip r:embed="rId5" cstate="print"/>
          <a:srcRect/>
          <a:stretch>
            <a:fillRect/>
          </a:stretch>
        </p:blipFill>
        <p:spPr bwMode="auto">
          <a:xfrm>
            <a:off x="3786182" y="4848225"/>
            <a:ext cx="2500330" cy="2009775"/>
          </a:xfrm>
          <a:prstGeom prst="rect">
            <a:avLst/>
          </a:prstGeom>
          <a:noFill/>
          <a:ln w="9525">
            <a:noFill/>
            <a:miter lim="800000"/>
            <a:headEnd/>
            <a:tailEnd/>
          </a:ln>
        </p:spPr>
      </p:pic>
      <p:grpSp>
        <p:nvGrpSpPr>
          <p:cNvPr id="12" name="Group 100"/>
          <p:cNvGrpSpPr>
            <a:grpSpLocks/>
          </p:cNvGrpSpPr>
          <p:nvPr/>
        </p:nvGrpSpPr>
        <p:grpSpPr bwMode="auto">
          <a:xfrm>
            <a:off x="285720" y="4071942"/>
            <a:ext cx="3571900" cy="2786058"/>
            <a:chOff x="3651" y="148"/>
            <a:chExt cx="1814" cy="1322"/>
          </a:xfrm>
        </p:grpSpPr>
        <p:pic>
          <p:nvPicPr>
            <p:cNvPr id="13" name="Picture 43" descr="PAD"/>
            <p:cNvPicPr>
              <a:picLocks noChangeAspect="1" noChangeArrowheads="1"/>
            </p:cNvPicPr>
            <p:nvPr/>
          </p:nvPicPr>
          <p:blipFill>
            <a:blip r:embed="rId6" cstate="print"/>
            <a:srcRect b="3404"/>
            <a:stretch>
              <a:fillRect/>
            </a:stretch>
          </p:blipFill>
          <p:spPr bwMode="auto">
            <a:xfrm>
              <a:off x="3651" y="148"/>
              <a:ext cx="1814" cy="1322"/>
            </a:xfrm>
            <a:prstGeom prst="rect">
              <a:avLst/>
            </a:prstGeom>
            <a:noFill/>
          </p:spPr>
        </p:pic>
        <p:sp>
          <p:nvSpPr>
            <p:cNvPr id="14" name="Rectangle 44"/>
            <p:cNvSpPr>
              <a:spLocks noChangeArrowheads="1"/>
            </p:cNvSpPr>
            <p:nvPr/>
          </p:nvSpPr>
          <p:spPr bwMode="auto">
            <a:xfrm>
              <a:off x="4413" y="618"/>
              <a:ext cx="366" cy="362"/>
            </a:xfrm>
            <a:prstGeom prst="rect">
              <a:avLst/>
            </a:prstGeom>
            <a:noFill/>
            <a:ln w="31750">
              <a:solidFill>
                <a:srgbClr val="FF0000"/>
              </a:solidFill>
              <a:miter lim="800000"/>
              <a:headEnd/>
              <a:tailEnd/>
            </a:ln>
            <a:effectLst/>
          </p:spPr>
          <p:txBody>
            <a:bodyPr wrap="none" anchor="ctr"/>
            <a:lstStyle/>
            <a:p>
              <a:pPr algn="ctr">
                <a:spcBef>
                  <a:spcPct val="0"/>
                </a:spcBef>
              </a:pPr>
              <a:r>
                <a:rPr lang="en-US" altLang="ja-JP" sz="2400" b="1" dirty="0" smtClean="0">
                  <a:solidFill>
                    <a:srgbClr val="FF0000"/>
                  </a:solidFill>
                  <a:latin typeface="TB丸ｺﾞｼｯｸDE" pitchFamily="49" charset="-128"/>
                </a:rPr>
                <a:t>3  4</a:t>
              </a:r>
            </a:p>
            <a:p>
              <a:pPr algn="ctr">
                <a:spcBef>
                  <a:spcPct val="0"/>
                </a:spcBef>
              </a:pPr>
              <a:r>
                <a:rPr lang="en-US" altLang="ja-JP" sz="2400" b="1" dirty="0" smtClean="0">
                  <a:solidFill>
                    <a:srgbClr val="FF0000"/>
                  </a:solidFill>
                  <a:latin typeface="TB丸ｺﾞｼｯｸDE" pitchFamily="49" charset="-128"/>
                </a:rPr>
                <a:t>1  2</a:t>
              </a:r>
              <a:endParaRPr lang="ja-JP" altLang="ja-JP" sz="2400" b="1" dirty="0">
                <a:solidFill>
                  <a:srgbClr val="FF0000"/>
                </a:solidFill>
                <a:latin typeface="TB丸ｺﾞｼｯｸDE" pitchFamily="49" charset="-128"/>
              </a:endParaRPr>
            </a:p>
          </p:txBody>
        </p:sp>
        <p:sp>
          <p:nvSpPr>
            <p:cNvPr id="15" name="Text Box 45"/>
            <p:cNvSpPr txBox="1">
              <a:spLocks noChangeArrowheads="1"/>
            </p:cNvSpPr>
            <p:nvPr/>
          </p:nvSpPr>
          <p:spPr bwMode="auto">
            <a:xfrm>
              <a:off x="4139" y="472"/>
              <a:ext cx="1067" cy="165"/>
            </a:xfrm>
            <a:prstGeom prst="rect">
              <a:avLst/>
            </a:prstGeom>
            <a:noFill/>
            <a:ln w="9525">
              <a:noFill/>
              <a:miter lim="800000"/>
              <a:headEnd/>
              <a:tailEnd/>
            </a:ln>
            <a:effectLst/>
          </p:spPr>
          <p:txBody>
            <a:bodyPr wrap="square">
              <a:spAutoFit/>
            </a:bodyPr>
            <a:lstStyle/>
            <a:p>
              <a:pPr algn="ctr"/>
              <a:r>
                <a:rPr lang="en-US" altLang="ja-JP" sz="2000" b="1" dirty="0">
                  <a:solidFill>
                    <a:srgbClr val="FF0000"/>
                  </a:solidFill>
                  <a:latin typeface="Lucida Sans Unicode" pitchFamily="34" charset="0"/>
                </a:rPr>
                <a:t>1.5 ×1.5</a:t>
              </a:r>
              <a:r>
                <a:rPr lang="en-US" altLang="ja-JP" sz="2000" dirty="0">
                  <a:solidFill>
                    <a:srgbClr val="FF0000"/>
                  </a:solidFill>
                  <a:latin typeface="TB丸ｺﾞｼｯｸDE" pitchFamily="49" charset="-128"/>
                </a:rPr>
                <a:t> </a:t>
              </a:r>
              <a:r>
                <a:rPr lang="en-US" altLang="ja-JP" sz="2000" b="1" dirty="0">
                  <a:solidFill>
                    <a:srgbClr val="FF0000"/>
                  </a:solidFill>
                  <a:latin typeface="Lucida Sans Unicode" pitchFamily="34" charset="0"/>
                </a:rPr>
                <a:t>cm</a:t>
              </a:r>
              <a:r>
                <a:rPr lang="en-US" altLang="ja-JP" sz="2000" b="1" baseline="30000" dirty="0">
                  <a:solidFill>
                    <a:srgbClr val="FF0000"/>
                  </a:solidFill>
                  <a:latin typeface="Lucida Sans Unicode" pitchFamily="34" charset="0"/>
                </a:rPr>
                <a:t>2</a:t>
              </a:r>
            </a:p>
          </p:txBody>
        </p:sp>
        <p:sp>
          <p:nvSpPr>
            <p:cNvPr id="16" name="Text Box 88"/>
            <p:cNvSpPr txBox="1">
              <a:spLocks noChangeArrowheads="1"/>
            </p:cNvSpPr>
            <p:nvPr/>
          </p:nvSpPr>
          <p:spPr bwMode="auto">
            <a:xfrm>
              <a:off x="4017" y="1118"/>
              <a:ext cx="1250" cy="231"/>
            </a:xfrm>
            <a:prstGeom prst="rect">
              <a:avLst/>
            </a:prstGeom>
            <a:noFill/>
            <a:ln w="9525">
              <a:noFill/>
              <a:miter lim="800000"/>
              <a:headEnd/>
              <a:tailEnd/>
            </a:ln>
            <a:effectLst/>
          </p:spPr>
          <p:txBody>
            <a:bodyPr wrap="none"/>
            <a:lstStyle/>
            <a:p>
              <a:pPr algn="ctr"/>
              <a:r>
                <a:rPr lang="ja-JP" altLang="en-US" b="1" dirty="0">
                  <a:latin typeface="TB丸ｺﾞｼｯｸDE" pitchFamily="49" charset="-128"/>
                </a:rPr>
                <a:t>読み出しパッド（</a:t>
              </a:r>
              <a:r>
                <a:rPr lang="en-US" altLang="ja-JP" b="1" dirty="0">
                  <a:latin typeface="Lucida Sans Unicode" pitchFamily="34" charset="0"/>
                </a:rPr>
                <a:t>FR-4</a:t>
              </a:r>
              <a:r>
                <a:rPr lang="ja-JP" altLang="en-US" b="1" dirty="0">
                  <a:latin typeface="TB丸ｺﾞｼｯｸDE" pitchFamily="49" charset="-128"/>
                </a:rPr>
                <a:t>基板）</a:t>
              </a:r>
            </a:p>
          </p:txBody>
        </p:sp>
      </p:grpSp>
      <p:sp>
        <p:nvSpPr>
          <p:cNvPr id="2" name="タイトル 1"/>
          <p:cNvSpPr>
            <a:spLocks noGrp="1"/>
          </p:cNvSpPr>
          <p:nvPr>
            <p:ph type="title"/>
          </p:nvPr>
        </p:nvSpPr>
        <p:spPr/>
        <p:txBody>
          <a:bodyPr/>
          <a:lstStyle/>
          <a:p>
            <a:r>
              <a:rPr kumimoji="1" lang="en-US" altLang="ja-JP" dirty="0" smtClean="0"/>
              <a:t>4ch data</a:t>
            </a:r>
            <a:endParaRPr kumimoji="1" lang="ja-JP" altLang="en-US" dirty="0"/>
          </a:p>
        </p:txBody>
      </p:sp>
      <p:sp>
        <p:nvSpPr>
          <p:cNvPr id="3" name="コンテンツ プレースホルダ 2"/>
          <p:cNvSpPr>
            <a:spLocks noGrp="1"/>
          </p:cNvSpPr>
          <p:nvPr>
            <p:ph sz="quarter" idx="1"/>
          </p:nvPr>
        </p:nvSpPr>
        <p:spPr>
          <a:xfrm>
            <a:off x="214282" y="1571612"/>
            <a:ext cx="3786214" cy="4873752"/>
          </a:xfrm>
        </p:spPr>
        <p:txBody>
          <a:bodyPr/>
          <a:lstStyle/>
          <a:p>
            <a:r>
              <a:rPr lang="en-US" altLang="ja-JP" sz="2200" dirty="0" smtClean="0"/>
              <a:t>ch1-2 </a:t>
            </a:r>
            <a:r>
              <a:rPr lang="ja-JP" altLang="en-US" sz="2200" dirty="0" smtClean="0"/>
              <a:t>と </a:t>
            </a:r>
            <a:r>
              <a:rPr lang="en-US" altLang="ja-JP" sz="2200" dirty="0" smtClean="0"/>
              <a:t>ch3-4 </a:t>
            </a:r>
            <a:r>
              <a:rPr lang="ja-JP" altLang="en-US" sz="2200" dirty="0" smtClean="0"/>
              <a:t>の違い</a:t>
            </a:r>
            <a:endParaRPr lang="en-US" altLang="ja-JP" sz="2200" dirty="0" smtClean="0"/>
          </a:p>
          <a:p>
            <a:pPr lvl="1"/>
            <a:r>
              <a:rPr lang="ja-JP" altLang="en-US" dirty="0" smtClean="0"/>
              <a:t>結果</a:t>
            </a:r>
            <a:r>
              <a:rPr lang="en-US" altLang="ja-JP" dirty="0" smtClean="0"/>
              <a:t>…</a:t>
            </a:r>
          </a:p>
          <a:p>
            <a:pPr lvl="2"/>
            <a:r>
              <a:rPr lang="en-US" altLang="ja-JP" dirty="0" smtClean="0"/>
              <a:t>1-2ch</a:t>
            </a:r>
            <a:r>
              <a:rPr lang="ja-JP" altLang="en-US" dirty="0" smtClean="0"/>
              <a:t>　→ </a:t>
            </a:r>
            <a:r>
              <a:rPr lang="en-US" altLang="ja-JP" dirty="0" smtClean="0"/>
              <a:t>good signal</a:t>
            </a:r>
          </a:p>
          <a:p>
            <a:pPr lvl="2"/>
            <a:r>
              <a:rPr lang="en-US" altLang="ja-JP" dirty="0" smtClean="0"/>
              <a:t>3-4ch</a:t>
            </a:r>
            <a:r>
              <a:rPr lang="ja-JP" altLang="en-US" dirty="0" smtClean="0"/>
              <a:t>　→ </a:t>
            </a:r>
            <a:r>
              <a:rPr lang="en-US" altLang="ja-JP" dirty="0" smtClean="0"/>
              <a:t>noisy</a:t>
            </a:r>
          </a:p>
          <a:p>
            <a:r>
              <a:rPr kumimoji="1" lang="ja-JP" altLang="en-US" sz="2200" dirty="0" smtClean="0"/>
              <a:t>やはり現在のノイズ状況</a:t>
            </a:r>
            <a:r>
              <a:rPr lang="ja-JP" altLang="en-US" sz="2200" dirty="0" smtClean="0"/>
              <a:t>およびセットアップ</a:t>
            </a:r>
            <a:r>
              <a:rPr kumimoji="1" lang="ja-JP" altLang="en-US" sz="2200" dirty="0" smtClean="0"/>
              <a:t>では</a:t>
            </a:r>
            <a:r>
              <a:rPr kumimoji="1" lang="en-US" altLang="ja-JP" sz="2200" dirty="0" smtClean="0"/>
              <a:t>JFET</a:t>
            </a:r>
            <a:r>
              <a:rPr kumimoji="1" lang="ja-JP" altLang="en-US" sz="2200" dirty="0" smtClean="0"/>
              <a:t>はパッドに直付けが望ましい</a:t>
            </a:r>
            <a:endParaRPr kumimoji="1" lang="en-US" altLang="ja-JP" sz="2200" dirty="0" smtClean="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dirty="0"/>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15</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
        <p:nvSpPr>
          <p:cNvPr id="18" name="テキスト ボックス 17"/>
          <p:cNvSpPr txBox="1"/>
          <p:nvPr/>
        </p:nvSpPr>
        <p:spPr>
          <a:xfrm>
            <a:off x="6322990" y="4857760"/>
            <a:ext cx="463588" cy="276999"/>
          </a:xfrm>
          <a:prstGeom prst="rect">
            <a:avLst/>
          </a:prstGeom>
          <a:solidFill>
            <a:schemeClr val="bg1"/>
          </a:solidFill>
          <a:ln>
            <a:solidFill>
              <a:schemeClr val="tx1"/>
            </a:solidFill>
          </a:ln>
        </p:spPr>
        <p:txBody>
          <a:bodyPr wrap="none" rtlCol="0">
            <a:spAutoFit/>
          </a:bodyPr>
          <a:lstStyle/>
          <a:p>
            <a:r>
              <a:rPr kumimoji="1" lang="en-US" altLang="ja-JP" sz="1200" b="1" dirty="0" smtClean="0"/>
              <a:t>ch2</a:t>
            </a:r>
            <a:endParaRPr kumimoji="1" lang="ja-JP" altLang="en-US" sz="1200" b="1" dirty="0"/>
          </a:p>
        </p:txBody>
      </p:sp>
      <p:pic>
        <p:nvPicPr>
          <p:cNvPr id="24" name="Picture 1" descr="C:\Users\u-tokyo\Desktop\TEK0056.JPG"/>
          <p:cNvPicPr>
            <a:picLocks noChangeAspect="1" noChangeArrowheads="1"/>
          </p:cNvPicPr>
          <p:nvPr/>
        </p:nvPicPr>
        <p:blipFill>
          <a:blip r:embed="rId7" cstate="print"/>
          <a:srcRect/>
          <a:stretch>
            <a:fillRect/>
          </a:stretch>
        </p:blipFill>
        <p:spPr bwMode="auto">
          <a:xfrm>
            <a:off x="4500562" y="285728"/>
            <a:ext cx="3428992" cy="2571744"/>
          </a:xfrm>
          <a:prstGeom prst="rect">
            <a:avLst/>
          </a:prstGeom>
          <a:noFill/>
        </p:spPr>
      </p:pic>
      <p:sp>
        <p:nvSpPr>
          <p:cNvPr id="25" name="テキスト ボックス 24"/>
          <p:cNvSpPr txBox="1"/>
          <p:nvPr/>
        </p:nvSpPr>
        <p:spPr>
          <a:xfrm>
            <a:off x="3857620" y="4857760"/>
            <a:ext cx="463588" cy="276999"/>
          </a:xfrm>
          <a:prstGeom prst="rect">
            <a:avLst/>
          </a:prstGeom>
          <a:solidFill>
            <a:schemeClr val="bg1"/>
          </a:solidFill>
          <a:ln>
            <a:solidFill>
              <a:schemeClr val="tx1"/>
            </a:solidFill>
          </a:ln>
        </p:spPr>
        <p:txBody>
          <a:bodyPr wrap="none" rtlCol="0">
            <a:spAutoFit/>
          </a:bodyPr>
          <a:lstStyle/>
          <a:p>
            <a:r>
              <a:rPr kumimoji="1" lang="en-US" altLang="ja-JP" sz="1200" b="1" dirty="0" smtClean="0"/>
              <a:t>ch1</a:t>
            </a:r>
            <a:endParaRPr kumimoji="1" lang="ja-JP" altLang="en-US" sz="1200" b="1" dirty="0"/>
          </a:p>
        </p:txBody>
      </p:sp>
      <p:sp>
        <p:nvSpPr>
          <p:cNvPr id="28" name="テキスト ボックス 27"/>
          <p:cNvSpPr txBox="1"/>
          <p:nvPr/>
        </p:nvSpPr>
        <p:spPr>
          <a:xfrm>
            <a:off x="3857620" y="3009125"/>
            <a:ext cx="463588" cy="276999"/>
          </a:xfrm>
          <a:prstGeom prst="rect">
            <a:avLst/>
          </a:prstGeom>
          <a:solidFill>
            <a:schemeClr val="bg1"/>
          </a:solidFill>
          <a:ln>
            <a:solidFill>
              <a:schemeClr val="tx1"/>
            </a:solidFill>
          </a:ln>
        </p:spPr>
        <p:txBody>
          <a:bodyPr wrap="none" rtlCol="0">
            <a:spAutoFit/>
          </a:bodyPr>
          <a:lstStyle/>
          <a:p>
            <a:r>
              <a:rPr kumimoji="1" lang="en-US" altLang="ja-JP" sz="1200" b="1" dirty="0" smtClean="0"/>
              <a:t>ch3</a:t>
            </a:r>
            <a:endParaRPr kumimoji="1" lang="ja-JP" altLang="en-US" sz="1200" b="1" dirty="0"/>
          </a:p>
        </p:txBody>
      </p:sp>
      <p:sp>
        <p:nvSpPr>
          <p:cNvPr id="30" name="テキスト ボックス 29"/>
          <p:cNvSpPr txBox="1"/>
          <p:nvPr/>
        </p:nvSpPr>
        <p:spPr>
          <a:xfrm>
            <a:off x="6286512" y="3009125"/>
            <a:ext cx="463588" cy="276999"/>
          </a:xfrm>
          <a:prstGeom prst="rect">
            <a:avLst/>
          </a:prstGeom>
          <a:solidFill>
            <a:schemeClr val="bg1"/>
          </a:solidFill>
          <a:ln>
            <a:solidFill>
              <a:schemeClr val="tx1"/>
            </a:solidFill>
          </a:ln>
        </p:spPr>
        <p:txBody>
          <a:bodyPr wrap="none" rtlCol="0">
            <a:spAutoFit/>
          </a:bodyPr>
          <a:lstStyle/>
          <a:p>
            <a:r>
              <a:rPr kumimoji="1" lang="en-US" altLang="ja-JP" sz="1200" b="1" dirty="0" smtClean="0"/>
              <a:t>ch4</a:t>
            </a:r>
            <a:endParaRPr kumimoji="1" lang="ja-JP" alt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80000"/>
            <a:ext cx="8858280" cy="1143000"/>
          </a:xfrm>
        </p:spPr>
        <p:txBody>
          <a:bodyPr>
            <a:normAutofit fontScale="90000"/>
          </a:bodyPr>
          <a:lstStyle/>
          <a:p>
            <a:pPr algn="ctr"/>
            <a:r>
              <a:rPr lang="en-US" altLang="ja-JP" sz="4800" b="1" dirty="0" smtClean="0"/>
              <a:t>Demonstration of Tracking</a:t>
            </a:r>
            <a:endParaRPr kumimoji="1" lang="ja-JP" altLang="en-US" sz="4800" b="1"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16</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Demonstration of tracking by using Cosmic Ray Muon (CRM)</a:t>
            </a:r>
            <a:endParaRPr kumimoji="1" lang="ja-JP" altLang="en-US" dirty="0"/>
          </a:p>
        </p:txBody>
      </p:sp>
      <p:sp>
        <p:nvSpPr>
          <p:cNvPr id="3" name="コンテンツ プレースホルダ 2"/>
          <p:cNvSpPr>
            <a:spLocks noGrp="1"/>
          </p:cNvSpPr>
          <p:nvPr>
            <p:ph sz="quarter" idx="1"/>
          </p:nvPr>
        </p:nvSpPr>
        <p:spPr>
          <a:xfrm>
            <a:off x="357158" y="1600200"/>
            <a:ext cx="7467600" cy="4873752"/>
          </a:xfrm>
        </p:spPr>
        <p:txBody>
          <a:bodyPr/>
          <a:lstStyle/>
          <a:p>
            <a:r>
              <a:rPr lang="en-US" altLang="ja-JP" sz="2200" dirty="0" smtClean="0"/>
              <a:t>4ch</a:t>
            </a:r>
            <a:r>
              <a:rPr lang="ja-JP" altLang="en-US" sz="2200" dirty="0" smtClean="0"/>
              <a:t>を用いた宇宙線ミューオン信号の解析</a:t>
            </a:r>
            <a:endParaRPr lang="en-US" altLang="ja-JP" sz="2200" dirty="0" smtClean="0"/>
          </a:p>
          <a:p>
            <a:pPr lvl="1"/>
            <a:r>
              <a:rPr lang="ja-JP" altLang="en-US" sz="1800" dirty="0" smtClean="0"/>
              <a:t>複数パッドで電荷信号を検出できる</a:t>
            </a:r>
            <a:endParaRPr lang="en-US" altLang="ja-JP" sz="1800" dirty="0" smtClean="0"/>
          </a:p>
          <a:p>
            <a:pPr lvl="1"/>
            <a:r>
              <a:rPr lang="ja-JP" altLang="en-US" sz="1800" dirty="0" smtClean="0"/>
              <a:t>再結合による電離電子の損失が少ない </a:t>
            </a:r>
            <a:r>
              <a:rPr lang="en-US" altLang="ja-JP" sz="1800" dirty="0" smtClean="0"/>
              <a:t>( </a:t>
            </a:r>
            <a:r>
              <a:rPr lang="ja-JP" altLang="en-US" sz="1800" dirty="0" smtClean="0"/>
              <a:t>電子で近似すると</a:t>
            </a:r>
            <a:r>
              <a:rPr lang="en-US" altLang="ja-JP" sz="1800" dirty="0" smtClean="0"/>
              <a:t> ~ 50 % @ 2 kV/cm )</a:t>
            </a:r>
          </a:p>
          <a:p>
            <a:pPr lvl="1"/>
            <a:r>
              <a:rPr lang="ja-JP" altLang="en-US" sz="1800" dirty="0" smtClean="0"/>
              <a:t>パッドに近い場所で反応が起きるため、不純物の影響を減らせる</a:t>
            </a:r>
            <a:endParaRPr lang="en-US" altLang="ja-JP" sz="1800" dirty="0" smtClean="0"/>
          </a:p>
          <a:p>
            <a:pPr lvl="2">
              <a:buFont typeface="Wingdings" pitchFamily="2" charset="2"/>
              <a:buChar char="Ø"/>
            </a:pPr>
            <a:r>
              <a:rPr lang="en-US" altLang="ja-JP" sz="1500" dirty="0" smtClean="0"/>
              <a:t>1 cm </a:t>
            </a:r>
            <a:r>
              <a:rPr lang="ja-JP" altLang="en-US" sz="1500" dirty="0" smtClean="0"/>
              <a:t>で</a:t>
            </a:r>
            <a:r>
              <a:rPr lang="en-US" altLang="ja-JP" sz="1500" dirty="0" smtClean="0"/>
              <a:t>40%</a:t>
            </a:r>
            <a:r>
              <a:rPr lang="ja-JP" altLang="en-US" sz="1500" dirty="0" smtClean="0"/>
              <a:t> の電荷減少とすると、宇宙線の場合は平均で</a:t>
            </a:r>
            <a:r>
              <a:rPr lang="en-US" altLang="ja-JP" sz="1500" dirty="0" smtClean="0"/>
              <a:t>20% </a:t>
            </a:r>
            <a:r>
              <a:rPr lang="ja-JP" altLang="en-US" sz="1500" dirty="0" smtClean="0"/>
              <a:t>の減少のみ</a:t>
            </a:r>
            <a:endParaRPr lang="en-US" altLang="ja-JP" sz="1500" dirty="0" smtClean="0"/>
          </a:p>
          <a:p>
            <a:pPr lvl="1"/>
            <a:r>
              <a:rPr lang="ja-JP" altLang="en-US" sz="1800" dirty="0" smtClean="0"/>
              <a:t>ノイズの多い</a:t>
            </a:r>
            <a:r>
              <a:rPr lang="en-US" altLang="ja-JP" sz="1800" dirty="0" smtClean="0"/>
              <a:t>3,4 channel</a:t>
            </a:r>
            <a:r>
              <a:rPr lang="ja-JP" altLang="en-US" sz="1800" dirty="0" smtClean="0"/>
              <a:t>でも十分大きな信号が期待される</a:t>
            </a:r>
            <a:endParaRPr lang="en-US" altLang="ja-JP" sz="1800" dirty="0" smtClean="0"/>
          </a:p>
          <a:p>
            <a:r>
              <a:rPr lang="ja-JP" altLang="en-US" sz="2200" dirty="0" smtClean="0"/>
              <a:t>天頂角での角度分布</a:t>
            </a:r>
            <a:endParaRPr lang="en-US" altLang="ja-JP" sz="2200" dirty="0" smtClean="0"/>
          </a:p>
          <a:p>
            <a:pPr lvl="1"/>
            <a:r>
              <a:rPr lang="ja-JP" altLang="en-US" sz="1800" dirty="0" smtClean="0"/>
              <a:t>パッド</a:t>
            </a:r>
            <a:r>
              <a:rPr lang="en-US" altLang="ja-JP" sz="1800" dirty="0" smtClean="0"/>
              <a:t>4</a:t>
            </a:r>
            <a:r>
              <a:rPr lang="ja-JP" altLang="en-US" sz="1800" dirty="0" smtClean="0"/>
              <a:t>枚でノイズもあり、宇宙線のイベントレートもかなり小さいため、正確な角度を求めるのは難しい</a:t>
            </a:r>
            <a:endParaRPr lang="en-US" altLang="ja-JP" sz="1800" dirty="0" smtClean="0"/>
          </a:p>
          <a:p>
            <a:pPr lvl="1"/>
            <a:r>
              <a:rPr kumimoji="1" lang="ja-JP" altLang="en-US" sz="1800" dirty="0" smtClean="0"/>
              <a:t>今回は以下の</a:t>
            </a:r>
            <a:r>
              <a:rPr kumimoji="1" lang="en-US" altLang="ja-JP" sz="1800" dirty="0" smtClean="0"/>
              <a:t>3</a:t>
            </a:r>
            <a:r>
              <a:rPr kumimoji="1" lang="ja-JP" altLang="en-US" sz="1800" dirty="0" smtClean="0"/>
              <a:t>通りにイベントを分ける　→　</a:t>
            </a:r>
            <a:r>
              <a:rPr kumimoji="1" lang="en-US" altLang="ja-JP" sz="1800" dirty="0" smtClean="0"/>
              <a:t>Error </a:t>
            </a:r>
            <a:r>
              <a:rPr kumimoji="1" lang="ja-JP" altLang="en-US" sz="1800" dirty="0" smtClean="0"/>
              <a:t>は </a:t>
            </a:r>
            <a:r>
              <a:rPr lang="en-US" altLang="ja-JP" sz="1800" dirty="0" smtClean="0"/>
              <a:t>about </a:t>
            </a:r>
            <a:r>
              <a:rPr kumimoji="1" lang="en-US" altLang="ja-JP" sz="1800" dirty="0" smtClean="0"/>
              <a:t>30°</a:t>
            </a:r>
          </a:p>
          <a:p>
            <a:endParaRPr kumimoji="1" lang="ja-JP" altLang="en-US" dirty="0"/>
          </a:p>
        </p:txBody>
      </p:sp>
      <p:sp>
        <p:nvSpPr>
          <p:cNvPr id="4" name="日付プレースホルダ 3"/>
          <p:cNvSpPr>
            <a:spLocks noGrp="1"/>
          </p:cNvSpPr>
          <p:nvPr>
            <p:ph type="dt" sz="half" idx="14"/>
          </p:nvPr>
        </p:nvSpPr>
        <p:spPr/>
        <p:txBody>
          <a:bodyPr/>
          <a:lstStyle/>
          <a:p>
            <a:fld id="{93BEE92A-683D-4A63-87DC-68903BFBAA6F}"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17</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grpSp>
        <p:nvGrpSpPr>
          <p:cNvPr id="14" name="グループ化 13"/>
          <p:cNvGrpSpPr/>
          <p:nvPr/>
        </p:nvGrpSpPr>
        <p:grpSpPr>
          <a:xfrm>
            <a:off x="1142976" y="5214950"/>
            <a:ext cx="720000" cy="1440000"/>
            <a:chOff x="1142976" y="5214950"/>
            <a:chExt cx="720000" cy="1440000"/>
          </a:xfrm>
        </p:grpSpPr>
        <p:sp>
          <p:nvSpPr>
            <p:cNvPr id="7" name="正方形/長方形 6"/>
            <p:cNvSpPr/>
            <p:nvPr/>
          </p:nvSpPr>
          <p:spPr>
            <a:xfrm>
              <a:off x="1142976" y="5214950"/>
              <a:ext cx="720000" cy="1440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a:stCxn id="7" idx="3"/>
              <a:endCxn id="7" idx="1"/>
            </p:cNvCxnSpPr>
            <p:nvPr/>
          </p:nvCxnSpPr>
          <p:spPr>
            <a:xfrm flipH="1">
              <a:off x="1142976" y="5934950"/>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rot="5400000">
            <a:off x="3503240" y="5569330"/>
            <a:ext cx="720000" cy="1440000"/>
            <a:chOff x="1142976" y="5214950"/>
            <a:chExt cx="720000" cy="1440000"/>
          </a:xfrm>
        </p:grpSpPr>
        <p:sp>
          <p:nvSpPr>
            <p:cNvPr id="16" name="正方形/長方形 15"/>
            <p:cNvSpPr/>
            <p:nvPr/>
          </p:nvSpPr>
          <p:spPr>
            <a:xfrm>
              <a:off x="1142976" y="5214950"/>
              <a:ext cx="720000" cy="1440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a:stCxn id="16" idx="3"/>
              <a:endCxn id="16" idx="1"/>
            </p:cNvCxnSpPr>
            <p:nvPr/>
          </p:nvCxnSpPr>
          <p:spPr>
            <a:xfrm flipH="1">
              <a:off x="1142976" y="5934950"/>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5786446" y="5209330"/>
            <a:ext cx="1434380" cy="1434380"/>
            <a:chOff x="6072198" y="5214950"/>
            <a:chExt cx="1434380" cy="1434380"/>
          </a:xfrm>
        </p:grpSpPr>
        <p:sp>
          <p:nvSpPr>
            <p:cNvPr id="18" name="正方形/長方形 17"/>
            <p:cNvSpPr/>
            <p:nvPr/>
          </p:nvSpPr>
          <p:spPr>
            <a:xfrm>
              <a:off x="6786578" y="5929330"/>
              <a:ext cx="720000" cy="72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72198" y="5214950"/>
              <a:ext cx="720000" cy="72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1928794" y="6000768"/>
            <a:ext cx="856325" cy="461665"/>
          </a:xfrm>
          <a:prstGeom prst="rect">
            <a:avLst/>
          </a:prstGeom>
          <a:noFill/>
        </p:spPr>
        <p:txBody>
          <a:bodyPr wrap="none" rtlCol="0">
            <a:spAutoFit/>
          </a:bodyPr>
          <a:lstStyle/>
          <a:p>
            <a:pPr algn="ctr"/>
            <a:r>
              <a:rPr kumimoji="1" lang="en-US" altLang="ja-JP" sz="2400" b="1" dirty="0" smtClean="0"/>
              <a:t>=0°</a:t>
            </a:r>
            <a:endParaRPr kumimoji="1" lang="ja-JP" altLang="en-US" sz="2400" b="1" dirty="0"/>
          </a:p>
        </p:txBody>
      </p:sp>
      <p:sp>
        <p:nvSpPr>
          <p:cNvPr id="22" name="テキスト ボックス 21"/>
          <p:cNvSpPr txBox="1"/>
          <p:nvPr/>
        </p:nvSpPr>
        <p:spPr>
          <a:xfrm>
            <a:off x="4626711" y="6000768"/>
            <a:ext cx="1032655" cy="461665"/>
          </a:xfrm>
          <a:prstGeom prst="rect">
            <a:avLst/>
          </a:prstGeom>
          <a:noFill/>
        </p:spPr>
        <p:txBody>
          <a:bodyPr wrap="none" rtlCol="0">
            <a:spAutoFit/>
          </a:bodyPr>
          <a:lstStyle/>
          <a:p>
            <a:pPr algn="ctr"/>
            <a:r>
              <a:rPr kumimoji="1" lang="en-US" altLang="ja-JP" sz="2400" b="1" dirty="0" smtClean="0"/>
              <a:t>=90°</a:t>
            </a:r>
            <a:endParaRPr kumimoji="1" lang="ja-JP" altLang="en-US" sz="2400" b="1" dirty="0"/>
          </a:p>
        </p:txBody>
      </p:sp>
      <p:sp>
        <p:nvSpPr>
          <p:cNvPr id="23" name="テキスト ボックス 22"/>
          <p:cNvSpPr txBox="1"/>
          <p:nvPr/>
        </p:nvSpPr>
        <p:spPr>
          <a:xfrm>
            <a:off x="7198479" y="6000768"/>
            <a:ext cx="1032655" cy="461665"/>
          </a:xfrm>
          <a:prstGeom prst="rect">
            <a:avLst/>
          </a:prstGeom>
          <a:noFill/>
        </p:spPr>
        <p:txBody>
          <a:bodyPr wrap="none" rtlCol="0">
            <a:spAutoFit/>
          </a:bodyPr>
          <a:lstStyle/>
          <a:p>
            <a:pPr algn="ctr"/>
            <a:r>
              <a:rPr kumimoji="1" lang="en-US" altLang="ja-JP" sz="2400" b="1" dirty="0" smtClean="0"/>
              <a:t>=45°</a:t>
            </a:r>
            <a:endParaRPr kumimoji="1" lang="ja-JP" alt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Energy Distribution of CRM</a:t>
            </a:r>
            <a:endParaRPr kumimoji="1" lang="ja-JP" altLang="en-US" dirty="0"/>
          </a:p>
        </p:txBody>
      </p:sp>
      <p:sp>
        <p:nvSpPr>
          <p:cNvPr id="3" name="コンテンツ プレースホルダ 2"/>
          <p:cNvSpPr>
            <a:spLocks noGrp="1"/>
          </p:cNvSpPr>
          <p:nvPr>
            <p:ph sz="quarter" idx="1"/>
          </p:nvPr>
        </p:nvSpPr>
        <p:spPr>
          <a:xfrm>
            <a:off x="4572000" y="1600200"/>
            <a:ext cx="3352800" cy="4873752"/>
          </a:xfrm>
        </p:spPr>
        <p:txBody>
          <a:bodyPr>
            <a:normAutofit/>
          </a:bodyPr>
          <a:lstStyle/>
          <a:p>
            <a:r>
              <a:rPr lang="ja-JP" altLang="en-US" sz="2000" dirty="0" smtClean="0"/>
              <a:t>各パッドのゲインを較正し、</a:t>
            </a:r>
            <a:r>
              <a:rPr lang="en-US" altLang="ja-JP" sz="2000" dirty="0" smtClean="0"/>
              <a:t>4ch</a:t>
            </a:r>
            <a:r>
              <a:rPr lang="ja-JP" altLang="en-US" sz="2000" dirty="0" smtClean="0"/>
              <a:t>すべての</a:t>
            </a:r>
            <a:r>
              <a:rPr lang="en-US" altLang="ja-JP" sz="2000" dirty="0" smtClean="0"/>
              <a:t>PreAmp</a:t>
            </a:r>
            <a:r>
              <a:rPr lang="ja-JP" altLang="en-US" sz="2000" dirty="0" smtClean="0"/>
              <a:t>での電圧和をとる</a:t>
            </a:r>
            <a:endParaRPr lang="en-US" altLang="ja-JP" sz="2000" dirty="0" smtClean="0"/>
          </a:p>
          <a:p>
            <a:r>
              <a:rPr lang="ja-JP" altLang="en-US" sz="2000" dirty="0" smtClean="0"/>
              <a:t>液体キセノン中でミューオンが</a:t>
            </a:r>
            <a:r>
              <a:rPr lang="en-US" altLang="ja-JP" sz="2000" dirty="0" smtClean="0"/>
              <a:t>2</a:t>
            </a:r>
            <a:r>
              <a:rPr lang="ja-JP" altLang="en-US" sz="2000" dirty="0" smtClean="0"/>
              <a:t>パッド以上通過したときに測定される最小の</a:t>
            </a:r>
            <a:r>
              <a:rPr lang="en-US" altLang="ja-JP" sz="2000" dirty="0" smtClean="0"/>
              <a:t>PreAmp</a:t>
            </a:r>
            <a:r>
              <a:rPr lang="ja-JP" altLang="en-US" sz="2000" dirty="0" smtClean="0"/>
              <a:t>電圧値でスレッショルドをかける</a:t>
            </a:r>
            <a:endParaRPr lang="en-US" altLang="ja-JP" sz="2000" dirty="0" smtClean="0"/>
          </a:p>
          <a:p>
            <a:r>
              <a:rPr kumimoji="1" lang="en-US" altLang="ja-JP" sz="2000" dirty="0" smtClean="0"/>
              <a:t>4ch</a:t>
            </a:r>
            <a:r>
              <a:rPr kumimoji="1" lang="ja-JP" altLang="en-US" sz="2000" dirty="0" smtClean="0"/>
              <a:t>の中で信号の大きいパッドを</a:t>
            </a:r>
            <a:r>
              <a:rPr kumimoji="1" lang="en-US" altLang="ja-JP" sz="2000" dirty="0" smtClean="0"/>
              <a:t>2</a:t>
            </a:r>
            <a:r>
              <a:rPr kumimoji="1" lang="ja-JP" altLang="en-US" sz="2000" dirty="0" smtClean="0"/>
              <a:t>枚選択し、前頁の分類方法</a:t>
            </a:r>
            <a:r>
              <a:rPr lang="ja-JP" altLang="en-US" sz="2000" dirty="0" smtClean="0"/>
              <a:t>で角度を求める</a:t>
            </a:r>
            <a:endParaRPr kumimoji="1" lang="ja-JP" altLang="en-US" sz="2000"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18</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1026" name="Picture 2"/>
          <p:cNvPicPr>
            <a:picLocks noChangeAspect="1" noChangeArrowheads="1"/>
          </p:cNvPicPr>
          <p:nvPr/>
        </p:nvPicPr>
        <p:blipFill>
          <a:blip r:embed="rId3" cstate="print"/>
          <a:srcRect/>
          <a:stretch>
            <a:fillRect/>
          </a:stretch>
        </p:blipFill>
        <p:spPr bwMode="auto">
          <a:xfrm>
            <a:off x="0" y="1357298"/>
            <a:ext cx="4519632" cy="3367061"/>
          </a:xfrm>
          <a:prstGeom prst="rect">
            <a:avLst/>
          </a:prstGeom>
          <a:noFill/>
          <a:ln w="9525">
            <a:noFill/>
            <a:miter lim="800000"/>
            <a:headEnd/>
            <a:tailEnd/>
          </a:ln>
        </p:spPr>
      </p:pic>
      <p:graphicFrame>
        <p:nvGraphicFramePr>
          <p:cNvPr id="1029" name="Object 5"/>
          <p:cNvGraphicFramePr>
            <a:graphicFrameLocks noChangeAspect="1"/>
          </p:cNvGraphicFramePr>
          <p:nvPr/>
        </p:nvGraphicFramePr>
        <p:xfrm>
          <a:off x="214312" y="4786312"/>
          <a:ext cx="4343509" cy="500075"/>
        </p:xfrm>
        <a:graphic>
          <a:graphicData uri="http://schemas.openxmlformats.org/presentationml/2006/ole">
            <p:oleObj spid="_x0000_s1029" name="数式" r:id="rId4" imgW="3860640" imgH="444240" progId="Equation.3">
              <p:embed/>
            </p:oleObj>
          </a:graphicData>
        </a:graphic>
      </p:graphicFrame>
      <p:sp>
        <p:nvSpPr>
          <p:cNvPr id="9" name="テキスト ボックス 8"/>
          <p:cNvSpPr txBox="1"/>
          <p:nvPr/>
        </p:nvSpPr>
        <p:spPr>
          <a:xfrm>
            <a:off x="-357222" y="2285992"/>
            <a:ext cx="1083951" cy="307777"/>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sz="1400" b="1" dirty="0" smtClean="0"/>
              <a:t># of event</a:t>
            </a:r>
            <a:endParaRPr kumimoji="1" lang="ja-JP" altLang="en-US" sz="1400" b="1" dirty="0"/>
          </a:p>
        </p:txBody>
      </p:sp>
      <p:sp>
        <p:nvSpPr>
          <p:cNvPr id="10" name="テキスト ボックス 9"/>
          <p:cNvSpPr txBox="1"/>
          <p:nvPr/>
        </p:nvSpPr>
        <p:spPr>
          <a:xfrm>
            <a:off x="2071670" y="4429132"/>
            <a:ext cx="2598788" cy="307777"/>
          </a:xfrm>
          <a:prstGeom prst="rect">
            <a:avLst/>
          </a:prstGeom>
          <a:solidFill>
            <a:schemeClr val="bg1"/>
          </a:solidFill>
          <a:scene3d>
            <a:camera prst="orthographicFront">
              <a:rot lat="0" lon="0" rev="0"/>
            </a:camera>
            <a:lightRig rig="threePt" dir="t"/>
          </a:scene3d>
        </p:spPr>
        <p:txBody>
          <a:bodyPr wrap="none" rtlCol="0">
            <a:spAutoFit/>
          </a:bodyPr>
          <a:lstStyle/>
          <a:p>
            <a:r>
              <a:rPr lang="en-US" altLang="ja-JP" sz="1400" b="1" dirty="0" smtClean="0"/>
              <a:t>PreAmp pulse height[mV]</a:t>
            </a:r>
            <a:endParaRPr kumimoji="1" lang="ja-JP" altLang="en-US" sz="1400" b="1" dirty="0"/>
          </a:p>
        </p:txBody>
      </p:sp>
      <p:cxnSp>
        <p:nvCxnSpPr>
          <p:cNvPr id="12" name="直線矢印コネクタ 11"/>
          <p:cNvCxnSpPr/>
          <p:nvPr/>
        </p:nvCxnSpPr>
        <p:spPr>
          <a:xfrm rot="5400000">
            <a:off x="536547" y="3892553"/>
            <a:ext cx="92869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14348" y="3143248"/>
            <a:ext cx="667170" cy="338554"/>
          </a:xfrm>
          <a:prstGeom prst="rect">
            <a:avLst/>
          </a:prstGeom>
          <a:noFill/>
        </p:spPr>
        <p:txBody>
          <a:bodyPr wrap="none" rtlCol="0">
            <a:spAutoFit/>
          </a:bodyPr>
          <a:lstStyle/>
          <a:p>
            <a:r>
              <a:rPr lang="en-US" altLang="ja-JP" sz="1600" dirty="0" smtClean="0">
                <a:solidFill>
                  <a:srgbClr val="FF0000"/>
                </a:solidFill>
              </a:rPr>
              <a:t>h</a:t>
            </a:r>
            <a:r>
              <a:rPr kumimoji="1" lang="en-US" altLang="ja-JP" sz="1600" dirty="0" smtClean="0">
                <a:solidFill>
                  <a:srgbClr val="FF0000"/>
                </a:solidFill>
              </a:rPr>
              <a:t>ere!</a:t>
            </a:r>
            <a:endParaRPr kumimoji="1" lang="ja-JP" altLang="en-US" sz="16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lum/>
          </a:blip>
          <a:srcRect/>
          <a:stretch>
            <a:fillRect/>
          </a:stretch>
        </p:blipFill>
        <p:spPr bwMode="auto">
          <a:xfrm>
            <a:off x="3643307" y="1785926"/>
            <a:ext cx="4786345" cy="3786214"/>
          </a:xfrm>
          <a:prstGeom prst="rect">
            <a:avLst/>
          </a:prstGeom>
          <a:blipFill dpi="0" rotWithShape="1">
            <a:blip r:embed="rId3" cstate="print">
              <a:alphaModFix amt="0"/>
            </a:blip>
            <a:srcRect/>
            <a:stretch>
              <a:fillRect/>
            </a:stretch>
          </a:blipFill>
          <a:ln w="9525">
            <a:noFill/>
            <a:miter lim="800000"/>
            <a:headEnd/>
            <a:tailEnd/>
          </a:ln>
          <a:effectLst/>
        </p:spPr>
      </p:pic>
      <p:sp>
        <p:nvSpPr>
          <p:cNvPr id="2" name="タイトル 1"/>
          <p:cNvSpPr>
            <a:spLocks noGrp="1"/>
          </p:cNvSpPr>
          <p:nvPr>
            <p:ph type="title"/>
          </p:nvPr>
        </p:nvSpPr>
        <p:spPr/>
        <p:txBody>
          <a:bodyPr/>
          <a:lstStyle/>
          <a:p>
            <a:r>
              <a:rPr lang="en-US" altLang="ja-JP" dirty="0" smtClean="0"/>
              <a:t>Zenith Angle Distribution of CRM</a:t>
            </a:r>
            <a:endParaRPr kumimoji="1" lang="ja-JP" altLang="en-US" dirty="0"/>
          </a:p>
        </p:txBody>
      </p:sp>
      <p:sp>
        <p:nvSpPr>
          <p:cNvPr id="3" name="コンテンツ プレースホルダ 2"/>
          <p:cNvSpPr>
            <a:spLocks noGrp="1"/>
          </p:cNvSpPr>
          <p:nvPr>
            <p:ph sz="quarter" idx="1"/>
          </p:nvPr>
        </p:nvSpPr>
        <p:spPr>
          <a:xfrm>
            <a:off x="0" y="1571612"/>
            <a:ext cx="3686140" cy="5286388"/>
          </a:xfrm>
        </p:spPr>
        <p:txBody>
          <a:bodyPr>
            <a:normAutofit fontScale="92500"/>
          </a:bodyPr>
          <a:lstStyle/>
          <a:p>
            <a:r>
              <a:rPr kumimoji="1" lang="ja-JP" altLang="en-US" dirty="0" smtClean="0"/>
              <a:t>結果</a:t>
            </a:r>
            <a:endParaRPr kumimoji="1" lang="en-US" altLang="ja-JP" dirty="0" smtClean="0"/>
          </a:p>
          <a:p>
            <a:pPr lvl="1"/>
            <a:r>
              <a:rPr lang="ja-JP" altLang="en-US" dirty="0" smtClean="0"/>
              <a:t>右図の天頂角分布が得られた</a:t>
            </a:r>
            <a:endParaRPr lang="en-US" altLang="ja-JP" dirty="0" smtClean="0"/>
          </a:p>
          <a:p>
            <a:pPr lvl="1"/>
            <a:r>
              <a:rPr lang="ja-JP" altLang="en-US" dirty="0" smtClean="0"/>
              <a:t>宇宙線ミューオンは天頂角で</a:t>
            </a:r>
            <a:r>
              <a:rPr lang="en-US" altLang="ja-JP" dirty="0" smtClean="0"/>
              <a:t>cos</a:t>
            </a:r>
            <a:r>
              <a:rPr lang="en-US" altLang="ja-JP" baseline="30000" dirty="0" smtClean="0"/>
              <a:t>2</a:t>
            </a:r>
            <a:r>
              <a:rPr lang="en-US" altLang="ja-JP" dirty="0" smtClean="0"/>
              <a:t>θ</a:t>
            </a:r>
            <a:r>
              <a:rPr lang="ja-JP" altLang="en-US" dirty="0" smtClean="0"/>
              <a:t> に従うことが知られている</a:t>
            </a:r>
            <a:endParaRPr lang="en-US" altLang="ja-JP" dirty="0" smtClean="0"/>
          </a:p>
          <a:p>
            <a:pPr lvl="2">
              <a:buFont typeface="Wingdings" pitchFamily="2" charset="2"/>
              <a:buChar char="Ø"/>
            </a:pPr>
            <a:r>
              <a:rPr lang="ja-JP" altLang="en-US" dirty="0" smtClean="0"/>
              <a:t>パッド上で角度を求めているので、</a:t>
            </a:r>
            <a:r>
              <a:rPr lang="en-US" altLang="ja-JP" dirty="0" smtClean="0"/>
              <a:t> cos</a:t>
            </a:r>
            <a:r>
              <a:rPr lang="en-US" altLang="ja-JP" baseline="30000" dirty="0" smtClean="0"/>
              <a:t>2</a:t>
            </a:r>
            <a:r>
              <a:rPr lang="en-US" altLang="ja-JP" dirty="0" smtClean="0"/>
              <a:t>θ </a:t>
            </a:r>
            <a:r>
              <a:rPr lang="ja-JP" altLang="en-US" dirty="0" smtClean="0"/>
              <a:t>の分布を平面に射影した分布と比較する</a:t>
            </a:r>
            <a:endParaRPr lang="en-US" altLang="ja-JP" dirty="0" smtClean="0"/>
          </a:p>
          <a:p>
            <a:pPr lvl="2">
              <a:buFont typeface="Wingdings" pitchFamily="2" charset="2"/>
              <a:buChar char="Ø"/>
            </a:pPr>
            <a:r>
              <a:rPr lang="ja-JP" altLang="en-US" dirty="0" smtClean="0"/>
              <a:t>赤い線のヒストグラムがモンテカルロ</a:t>
            </a:r>
            <a:endParaRPr lang="en-US" altLang="ja-JP" dirty="0" smtClean="0"/>
          </a:p>
          <a:p>
            <a:pPr lvl="2">
              <a:buFont typeface="Wingdings" pitchFamily="2" charset="2"/>
              <a:buChar char="Ø"/>
            </a:pPr>
            <a:r>
              <a:rPr lang="ja-JP" altLang="en-US" dirty="0" smtClean="0"/>
              <a:t>不完全ではあるがモンテカルロと近い傾向が見られる</a:t>
            </a:r>
            <a:endParaRPr lang="en-US" altLang="ja-JP" dirty="0" smtClean="0"/>
          </a:p>
          <a:p>
            <a:pPr lvl="1"/>
            <a:r>
              <a:rPr kumimoji="1" lang="ja-JP" altLang="en-US" dirty="0" smtClean="0"/>
              <a:t>ちゃんと議論するには壁や天井の効果も考慮して比較する必要があるが、今回の目的からはそれる</a:t>
            </a:r>
            <a:endParaRPr kumimoji="1" lang="ja-JP" altLang="en-US"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19</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
        <p:nvSpPr>
          <p:cNvPr id="8" name="テキスト ボックス 7"/>
          <p:cNvSpPr txBox="1"/>
          <p:nvPr/>
        </p:nvSpPr>
        <p:spPr>
          <a:xfrm>
            <a:off x="3353397" y="2804694"/>
            <a:ext cx="1218603" cy="338554"/>
          </a:xfrm>
          <a:prstGeom prst="rect">
            <a:avLst/>
          </a:prstGeom>
          <a:solidFill>
            <a:schemeClr val="bg1"/>
          </a:solidFill>
          <a:scene3d>
            <a:camera prst="orthographicFront">
              <a:rot lat="0" lon="0" rev="5400000"/>
            </a:camera>
            <a:lightRig rig="threePt" dir="t"/>
          </a:scene3d>
        </p:spPr>
        <p:txBody>
          <a:bodyPr wrap="none" rtlCol="0">
            <a:spAutoFit/>
          </a:bodyPr>
          <a:lstStyle/>
          <a:p>
            <a:r>
              <a:rPr lang="en-US" altLang="ja-JP" sz="1600" b="1" dirty="0" smtClean="0"/>
              <a:t># of event</a:t>
            </a:r>
            <a:endParaRPr kumimoji="1" lang="ja-JP" altLang="en-US" sz="1600" b="1" dirty="0"/>
          </a:p>
        </p:txBody>
      </p:sp>
      <p:sp>
        <p:nvSpPr>
          <p:cNvPr id="9" name="テキスト ボックス 8"/>
          <p:cNvSpPr txBox="1"/>
          <p:nvPr/>
        </p:nvSpPr>
        <p:spPr>
          <a:xfrm>
            <a:off x="6208337" y="5305024"/>
            <a:ext cx="1649811" cy="338554"/>
          </a:xfrm>
          <a:prstGeom prst="rect">
            <a:avLst/>
          </a:prstGeom>
          <a:solidFill>
            <a:schemeClr val="bg1"/>
          </a:solidFill>
          <a:scene3d>
            <a:camera prst="orthographicFront">
              <a:rot lat="0" lon="0" rev="0"/>
            </a:camera>
            <a:lightRig rig="threePt" dir="t"/>
          </a:scene3d>
        </p:spPr>
        <p:txBody>
          <a:bodyPr wrap="none" rtlCol="0">
            <a:spAutoFit/>
          </a:bodyPr>
          <a:lstStyle/>
          <a:p>
            <a:r>
              <a:rPr lang="en-US" altLang="ja-JP" sz="1600" b="1" dirty="0" smtClean="0"/>
              <a:t>angle[degree]</a:t>
            </a:r>
            <a:endParaRPr kumimoji="1" lang="ja-JP" altLang="en-US" sz="1600" b="1" dirty="0"/>
          </a:p>
        </p:txBody>
      </p:sp>
      <p:pic>
        <p:nvPicPr>
          <p:cNvPr id="7" name="Picture 2"/>
          <p:cNvPicPr>
            <a:picLocks noChangeAspect="1" noChangeArrowheads="1"/>
          </p:cNvPicPr>
          <p:nvPr/>
        </p:nvPicPr>
        <p:blipFill>
          <a:blip r:embed="rId4" cstate="print"/>
          <a:srcRect/>
          <a:stretch>
            <a:fillRect/>
          </a:stretch>
        </p:blipFill>
        <p:spPr bwMode="auto">
          <a:xfrm>
            <a:off x="5929322" y="2000240"/>
            <a:ext cx="2566762"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Introduction</a:t>
            </a:r>
          </a:p>
          <a:p>
            <a:r>
              <a:rPr lang="en-US" altLang="ja-JP" dirty="0" smtClean="0"/>
              <a:t>Status of 2009</a:t>
            </a:r>
          </a:p>
          <a:p>
            <a:r>
              <a:rPr kumimoji="1" lang="en-US" altLang="ja-JP" dirty="0" smtClean="0"/>
              <a:t>Prototype detector</a:t>
            </a:r>
          </a:p>
          <a:p>
            <a:r>
              <a:rPr kumimoji="1" lang="en-US" altLang="ja-JP" dirty="0" smtClean="0"/>
              <a:t>Motivations</a:t>
            </a:r>
          </a:p>
          <a:p>
            <a:r>
              <a:rPr lang="en-US" altLang="ja-JP" dirty="0" smtClean="0"/>
              <a:t>Alpha source study</a:t>
            </a:r>
          </a:p>
          <a:p>
            <a:r>
              <a:rPr lang="en-US" altLang="ja-JP" dirty="0" smtClean="0"/>
              <a:t>Demonstration of tracking</a:t>
            </a:r>
          </a:p>
          <a:p>
            <a:r>
              <a:rPr lang="en-US" altLang="ja-JP" dirty="0" smtClean="0"/>
              <a:t>C</a:t>
            </a:r>
            <a:r>
              <a:rPr kumimoji="1" lang="en-US" altLang="ja-JP" dirty="0" smtClean="0"/>
              <a:t>onclusion</a:t>
            </a:r>
          </a:p>
          <a:p>
            <a:r>
              <a:rPr lang="en-US" altLang="ja-JP" dirty="0" smtClean="0"/>
              <a:t>Future’s prospects</a:t>
            </a:r>
            <a:endParaRPr kumimoji="1" lang="ja-JP" altLang="en-US" dirty="0"/>
          </a:p>
        </p:txBody>
      </p:sp>
      <p:sp>
        <p:nvSpPr>
          <p:cNvPr id="4" name="日付プレースホルダ 3"/>
          <p:cNvSpPr>
            <a:spLocks noGrp="1"/>
          </p:cNvSpPr>
          <p:nvPr>
            <p:ph type="dt" sz="half" idx="14"/>
          </p:nvPr>
        </p:nvSpPr>
        <p:spPr/>
        <p:txBody>
          <a:bodyPr/>
          <a:lstStyle/>
          <a:p>
            <a:fld id="{67AF1D7E-ECAC-47B0-8478-3A2E84BDDAA0}"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2</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7" name="Picture 2" descr="C:\Users\u-tokyo\Desktop\TxePET.tiff"/>
          <p:cNvPicPr>
            <a:picLocks noChangeAspect="1" noChangeArrowheads="1"/>
          </p:cNvPicPr>
          <p:nvPr/>
        </p:nvPicPr>
        <p:blipFill>
          <a:blip r:embed="rId2" cstate="print"/>
          <a:srcRect/>
          <a:stretch>
            <a:fillRect/>
          </a:stretch>
        </p:blipFill>
        <p:spPr bwMode="auto">
          <a:xfrm>
            <a:off x="4857752" y="1714488"/>
            <a:ext cx="3645454" cy="3857652"/>
          </a:xfrm>
          <a:prstGeom prst="rect">
            <a:avLst/>
          </a:prstGeom>
          <a:noFill/>
        </p:spPr>
      </p:pic>
      <p:sp>
        <p:nvSpPr>
          <p:cNvPr id="8" name="テキスト ボックス 7"/>
          <p:cNvSpPr txBox="1"/>
          <p:nvPr/>
        </p:nvSpPr>
        <p:spPr>
          <a:xfrm>
            <a:off x="5286380" y="5500702"/>
            <a:ext cx="2576346" cy="369332"/>
          </a:xfrm>
          <a:prstGeom prst="rect">
            <a:avLst/>
          </a:prstGeom>
          <a:noFill/>
        </p:spPr>
        <p:txBody>
          <a:bodyPr wrap="none" rtlCol="0">
            <a:spAutoFit/>
          </a:bodyPr>
          <a:lstStyle/>
          <a:p>
            <a:r>
              <a:rPr lang="ja-JP" altLang="en-US" dirty="0" smtClean="0"/>
              <a:t>次世代</a:t>
            </a:r>
            <a:r>
              <a:rPr lang="en-US" altLang="ja-JP" dirty="0" smtClean="0"/>
              <a:t>PET</a:t>
            </a:r>
            <a:r>
              <a:rPr lang="ja-JP" altLang="en-US" dirty="0" smtClean="0"/>
              <a:t>のイメージ図</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コンテンツ プレースホルダ 2"/>
          <p:cNvSpPr>
            <a:spLocks noGrp="1"/>
          </p:cNvSpPr>
          <p:nvPr>
            <p:ph sz="quarter" idx="1"/>
          </p:nvPr>
        </p:nvSpPr>
        <p:spPr/>
        <p:txBody>
          <a:bodyPr>
            <a:normAutofit/>
          </a:bodyPr>
          <a:lstStyle/>
          <a:p>
            <a:endParaRPr kumimoji="1" lang="en-US" altLang="ja-JP" dirty="0" smtClean="0"/>
          </a:p>
          <a:p>
            <a:r>
              <a:rPr kumimoji="1" lang="ja-JP" altLang="en-US" dirty="0" smtClean="0"/>
              <a:t>アルファ線信号を測定した</a:t>
            </a:r>
            <a:endParaRPr kumimoji="1" lang="en-US" altLang="ja-JP" dirty="0" smtClean="0"/>
          </a:p>
          <a:p>
            <a:pPr lvl="1"/>
            <a:r>
              <a:rPr lang="ja-JP" altLang="en-US" dirty="0" smtClean="0"/>
              <a:t>ドリフト距離 </a:t>
            </a:r>
            <a:r>
              <a:rPr lang="en-US" altLang="ja-JP" dirty="0" smtClean="0"/>
              <a:t>1 cm </a:t>
            </a:r>
            <a:r>
              <a:rPr lang="ja-JP" altLang="en-US" dirty="0" smtClean="0"/>
              <a:t>で期待される電荷量の </a:t>
            </a:r>
            <a:r>
              <a:rPr lang="en-US" altLang="ja-JP" dirty="0" smtClean="0"/>
              <a:t>~64 (48) %</a:t>
            </a:r>
            <a:r>
              <a:rPr lang="ja-JP" altLang="en-US" dirty="0" smtClean="0"/>
              <a:t>　までの測定に成功した</a:t>
            </a:r>
            <a:endParaRPr lang="en-US" altLang="ja-JP" dirty="0" smtClean="0"/>
          </a:p>
          <a:p>
            <a:pPr lvl="2">
              <a:buFont typeface="Wingdings" pitchFamily="2" charset="2"/>
              <a:buChar char="Ø"/>
            </a:pPr>
            <a:r>
              <a:rPr lang="ja-JP" altLang="en-US" dirty="0" smtClean="0"/>
              <a:t>文献値との相違に関しては今後調査する必要がある</a:t>
            </a:r>
            <a:endParaRPr kumimoji="1" lang="en-US" altLang="ja-JP" dirty="0" smtClean="0"/>
          </a:p>
          <a:p>
            <a:endParaRPr lang="en-US" altLang="ja-JP" dirty="0" smtClean="0"/>
          </a:p>
          <a:p>
            <a:r>
              <a:rPr lang="ja-JP" altLang="en-US" dirty="0" smtClean="0"/>
              <a:t>パッドの</a:t>
            </a:r>
            <a:r>
              <a:rPr lang="en-US" altLang="ja-JP" dirty="0" smtClean="0"/>
              <a:t>4</a:t>
            </a:r>
            <a:r>
              <a:rPr lang="ja-JP" altLang="en-US" dirty="0" smtClean="0"/>
              <a:t>チャンネル読み出しに成功した</a:t>
            </a:r>
            <a:endParaRPr lang="en-US" altLang="ja-JP" dirty="0" smtClean="0"/>
          </a:p>
          <a:p>
            <a:pPr lvl="1"/>
            <a:r>
              <a:rPr lang="en-US" altLang="ja-JP" dirty="0" smtClean="0"/>
              <a:t>JFET</a:t>
            </a:r>
            <a:r>
              <a:rPr lang="ja-JP" altLang="en-US" dirty="0" smtClean="0"/>
              <a:t>はやはりパッドに近い方がよい</a:t>
            </a:r>
            <a:endParaRPr lang="en-US" altLang="ja-JP" dirty="0" smtClean="0"/>
          </a:p>
          <a:p>
            <a:endParaRPr lang="en-US" altLang="ja-JP" dirty="0" smtClean="0"/>
          </a:p>
          <a:p>
            <a:r>
              <a:rPr lang="ja-JP" altLang="en-US" dirty="0" smtClean="0"/>
              <a:t>宇宙線による飛跡検出を行った</a:t>
            </a:r>
            <a:endParaRPr lang="en-US" altLang="ja-JP" dirty="0" smtClean="0"/>
          </a:p>
          <a:p>
            <a:pPr lvl="1"/>
            <a:r>
              <a:rPr lang="en-US" altLang="ja-JP" dirty="0" smtClean="0"/>
              <a:t>4</a:t>
            </a:r>
            <a:r>
              <a:rPr lang="ja-JP" altLang="en-US" dirty="0" smtClean="0"/>
              <a:t>チャンネル読み出しのデモンストレーションとしては成功</a:t>
            </a:r>
            <a:endParaRPr lang="en-US" altLang="ja-JP" dirty="0" smtClean="0"/>
          </a:p>
          <a:p>
            <a:endParaRPr lang="en-US" altLang="ja-JP" dirty="0" smtClean="0"/>
          </a:p>
        </p:txBody>
      </p:sp>
      <p:sp>
        <p:nvSpPr>
          <p:cNvPr id="4" name="日付プレースホルダ 3"/>
          <p:cNvSpPr>
            <a:spLocks noGrp="1"/>
          </p:cNvSpPr>
          <p:nvPr>
            <p:ph type="dt" sz="half" idx="14"/>
          </p:nvPr>
        </p:nvSpPr>
        <p:spPr/>
        <p:txBody>
          <a:bodyPr/>
          <a:lstStyle/>
          <a:p>
            <a:fld id="{A6D887FB-FD7C-4A52-BD0D-88C9FD0397AB}"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20</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Future’s prospects</a:t>
            </a:r>
            <a:endParaRPr kumimoji="1" lang="ja-JP" altLang="en-US" dirty="0"/>
          </a:p>
        </p:txBody>
      </p:sp>
      <p:sp>
        <p:nvSpPr>
          <p:cNvPr id="3" name="コンテンツ プレースホルダ 2"/>
          <p:cNvSpPr>
            <a:spLocks noGrp="1"/>
          </p:cNvSpPr>
          <p:nvPr>
            <p:ph sz="quarter" idx="1"/>
          </p:nvPr>
        </p:nvSpPr>
        <p:spPr/>
        <p:txBody>
          <a:bodyPr>
            <a:normAutofit fontScale="92500" lnSpcReduction="20000"/>
          </a:bodyPr>
          <a:lstStyle/>
          <a:p>
            <a:r>
              <a:rPr lang="en-US" altLang="ja-JP" dirty="0" smtClean="0"/>
              <a:t>Analysis</a:t>
            </a:r>
          </a:p>
          <a:p>
            <a:pPr lvl="1"/>
            <a:r>
              <a:rPr lang="ja-JP" altLang="en-US" dirty="0" smtClean="0"/>
              <a:t>シミュレーションとの比較</a:t>
            </a:r>
            <a:endParaRPr lang="en-US" altLang="ja-JP" dirty="0" smtClean="0"/>
          </a:p>
          <a:p>
            <a:r>
              <a:rPr lang="en-US" altLang="ja-JP" dirty="0" smtClean="0"/>
              <a:t>Detector</a:t>
            </a:r>
          </a:p>
          <a:p>
            <a:pPr lvl="1"/>
            <a:r>
              <a:rPr lang="en-US" altLang="ja-JP" dirty="0" smtClean="0"/>
              <a:t>3</a:t>
            </a:r>
            <a:r>
              <a:rPr lang="ja-JP" altLang="en-US" dirty="0" smtClean="0"/>
              <a:t>次元位置再構成</a:t>
            </a:r>
            <a:endParaRPr lang="en-US" altLang="ja-JP" dirty="0" smtClean="0"/>
          </a:p>
          <a:p>
            <a:pPr lvl="2">
              <a:buFont typeface="Wingdings" pitchFamily="2" charset="2"/>
              <a:buChar char="Ø"/>
            </a:pPr>
            <a:r>
              <a:rPr lang="ja-JP" altLang="en-US" dirty="0" smtClean="0"/>
              <a:t>グリッド</a:t>
            </a:r>
            <a:r>
              <a:rPr lang="en-US" altLang="ja-JP" dirty="0" smtClean="0"/>
              <a:t>+Flash ADC </a:t>
            </a:r>
            <a:r>
              <a:rPr lang="ja-JP" altLang="en-US" dirty="0" smtClean="0"/>
              <a:t>を用いた読み出し</a:t>
            </a:r>
            <a:endParaRPr lang="en-US" altLang="ja-JP" dirty="0" smtClean="0"/>
          </a:p>
          <a:p>
            <a:pPr lvl="1"/>
            <a:r>
              <a:rPr lang="ja-JP" altLang="en-US" dirty="0" smtClean="0"/>
              <a:t>ドリフト距離をより長くする </a:t>
            </a:r>
            <a:r>
              <a:rPr lang="en-US" altLang="ja-JP" dirty="0" smtClean="0"/>
              <a:t>ex. 1cm </a:t>
            </a:r>
            <a:r>
              <a:rPr lang="ja-JP" altLang="en-US" dirty="0" smtClean="0"/>
              <a:t>→ </a:t>
            </a:r>
            <a:r>
              <a:rPr lang="en-US" altLang="ja-JP" dirty="0" smtClean="0"/>
              <a:t>5cm</a:t>
            </a:r>
          </a:p>
          <a:p>
            <a:pPr lvl="1"/>
            <a:r>
              <a:rPr lang="ja-JP" altLang="en-US" dirty="0" smtClean="0"/>
              <a:t>ガンマ線源を用いて実験を行う</a:t>
            </a:r>
            <a:endParaRPr lang="en-US" altLang="ja-JP" dirty="0" smtClean="0"/>
          </a:p>
          <a:p>
            <a:pPr lvl="1"/>
            <a:r>
              <a:rPr lang="ja-JP" altLang="en-US" dirty="0" smtClean="0"/>
              <a:t>純化速度の向上</a:t>
            </a:r>
            <a:endParaRPr lang="en-US" altLang="ja-JP" dirty="0" smtClean="0"/>
          </a:p>
          <a:p>
            <a:pPr lvl="1"/>
            <a:r>
              <a:rPr lang="ja-JP" altLang="en-US" dirty="0" smtClean="0"/>
              <a:t>ノイズ状況の改善</a:t>
            </a:r>
            <a:endParaRPr lang="en-US" altLang="ja-JP" dirty="0" smtClean="0"/>
          </a:p>
          <a:p>
            <a:pPr lvl="1"/>
            <a:r>
              <a:rPr lang="ja-JP" altLang="en-US" dirty="0" smtClean="0"/>
              <a:t>多チャンネル化</a:t>
            </a:r>
            <a:r>
              <a:rPr lang="en-US" altLang="ja-JP" dirty="0" smtClean="0"/>
              <a:t>(4ch</a:t>
            </a:r>
            <a:r>
              <a:rPr lang="ja-JP" altLang="en-US" dirty="0" smtClean="0"/>
              <a:t>よりさらに増やす</a:t>
            </a:r>
            <a:r>
              <a:rPr lang="en-US" altLang="ja-JP" dirty="0" smtClean="0"/>
              <a:t>)+</a:t>
            </a:r>
            <a:r>
              <a:rPr lang="ja-JP" altLang="en-US" dirty="0" smtClean="0"/>
              <a:t>パッドの細分化</a:t>
            </a:r>
            <a:endParaRPr lang="en-US" altLang="ja-JP" dirty="0" smtClean="0"/>
          </a:p>
          <a:p>
            <a:pPr lvl="2">
              <a:buFont typeface="Wingdings" pitchFamily="2" charset="2"/>
              <a:buChar char="Ø"/>
            </a:pPr>
            <a:r>
              <a:rPr lang="ja-JP" altLang="en-US" dirty="0" smtClean="0"/>
              <a:t>パッド平面の位置分解能向上</a:t>
            </a:r>
            <a:endParaRPr lang="en-US" altLang="ja-JP" dirty="0" smtClean="0"/>
          </a:p>
          <a:p>
            <a:r>
              <a:rPr lang="en-US" altLang="ja-JP" dirty="0" smtClean="0"/>
              <a:t>Electronics</a:t>
            </a:r>
          </a:p>
          <a:p>
            <a:pPr lvl="1">
              <a:buFont typeface="Wingdings" pitchFamily="2" charset="2"/>
              <a:buChar char="Ø"/>
            </a:pPr>
            <a:r>
              <a:rPr lang="en-US" altLang="ja-JP" dirty="0" smtClean="0"/>
              <a:t>TPC</a:t>
            </a:r>
            <a:r>
              <a:rPr lang="ja-JP" altLang="en-US" dirty="0" smtClean="0"/>
              <a:t>パッドの多チャンネル化の困難およびノイズ状況改善のため、低温で安定して動作するフロントエンドエレクトロニクス</a:t>
            </a:r>
            <a:r>
              <a:rPr lang="en-US" altLang="ja-JP" dirty="0" smtClean="0"/>
              <a:t>ASIC</a:t>
            </a:r>
            <a:r>
              <a:rPr lang="ja-JP" altLang="en-US" dirty="0" smtClean="0"/>
              <a:t>チップの開発を行う</a:t>
            </a:r>
            <a:endParaRPr lang="en-US" altLang="ja-JP" dirty="0" smtClean="0"/>
          </a:p>
          <a:p>
            <a:pPr lvl="1">
              <a:buNone/>
            </a:pPr>
            <a:r>
              <a:rPr lang="en-US" altLang="ja-JP" dirty="0" smtClean="0"/>
              <a:t>	</a:t>
            </a:r>
            <a:r>
              <a:rPr lang="ja-JP" altLang="en-US" dirty="0" smtClean="0"/>
              <a:t>→ 次の</a:t>
            </a:r>
            <a:r>
              <a:rPr lang="en-US" altLang="ja-JP" dirty="0" smtClean="0"/>
              <a:t>talk</a:t>
            </a:r>
            <a:r>
              <a:rPr lang="ja-JP" altLang="en-US" dirty="0" smtClean="0"/>
              <a:t>の内容</a:t>
            </a:r>
            <a:endParaRPr lang="en-US" altLang="ja-JP" dirty="0" smtClean="0"/>
          </a:p>
          <a:p>
            <a:pPr>
              <a:buNone/>
            </a:pPr>
            <a:endParaRPr kumimoji="1" lang="ja-JP" altLang="en-US"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21</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80000"/>
            <a:ext cx="9144000" cy="1143000"/>
          </a:xfrm>
        </p:spPr>
        <p:txBody>
          <a:bodyPr>
            <a:normAutofit/>
          </a:bodyPr>
          <a:lstStyle/>
          <a:p>
            <a:pPr algn="ctr"/>
            <a:r>
              <a:rPr kumimoji="1" lang="en-US" altLang="ja-JP" sz="4800" b="1" dirty="0" smtClean="0"/>
              <a:t>Back Up</a:t>
            </a:r>
            <a:endParaRPr kumimoji="1" lang="ja-JP" altLang="en-US" sz="4800" b="1"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22</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quarter" idx="1"/>
          </p:nvPr>
        </p:nvSpPr>
        <p:spPr/>
        <p:txBody>
          <a:bodyPr/>
          <a:lstStyle/>
          <a:p>
            <a:endParaRPr kumimoji="1" lang="ja-JP" altLang="en-US"/>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23</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67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テキスト ボックス 179"/>
          <p:cNvSpPr txBox="1"/>
          <p:nvPr/>
        </p:nvSpPr>
        <p:spPr>
          <a:xfrm>
            <a:off x="5929322" y="357166"/>
            <a:ext cx="636713" cy="338554"/>
          </a:xfrm>
          <a:prstGeom prst="rect">
            <a:avLst/>
          </a:prstGeom>
          <a:noFill/>
        </p:spPr>
        <p:txBody>
          <a:bodyPr wrap="none" rtlCol="0">
            <a:spAutoFit/>
          </a:bodyPr>
          <a:lstStyle/>
          <a:p>
            <a:r>
              <a:rPr lang="en-US" altLang="ja-JP" sz="1600" b="1" dirty="0" smtClean="0"/>
              <a:t>input</a:t>
            </a:r>
          </a:p>
        </p:txBody>
      </p:sp>
      <p:sp>
        <p:nvSpPr>
          <p:cNvPr id="181" name="テキスト ボックス 180"/>
          <p:cNvSpPr txBox="1"/>
          <p:nvPr/>
        </p:nvSpPr>
        <p:spPr>
          <a:xfrm>
            <a:off x="7572396" y="928670"/>
            <a:ext cx="548612" cy="338554"/>
          </a:xfrm>
          <a:prstGeom prst="rect">
            <a:avLst/>
          </a:prstGeom>
          <a:noFill/>
        </p:spPr>
        <p:txBody>
          <a:bodyPr wrap="none" rtlCol="0">
            <a:spAutoFit/>
          </a:bodyPr>
          <a:lstStyle/>
          <a:p>
            <a:r>
              <a:rPr lang="en-US" altLang="ja-JP" sz="1600" b="1" dirty="0" smtClean="0"/>
              <a:t>gate</a:t>
            </a:r>
          </a:p>
        </p:txBody>
      </p:sp>
      <p:sp>
        <p:nvSpPr>
          <p:cNvPr id="179" name="テキスト ボックス 178"/>
          <p:cNvSpPr txBox="1"/>
          <p:nvPr/>
        </p:nvSpPr>
        <p:spPr>
          <a:xfrm>
            <a:off x="6143636" y="3643314"/>
            <a:ext cx="922465" cy="338554"/>
          </a:xfrm>
          <a:prstGeom prst="rect">
            <a:avLst/>
          </a:prstGeom>
          <a:noFill/>
        </p:spPr>
        <p:txBody>
          <a:bodyPr wrap="square" rtlCol="0">
            <a:spAutoFit/>
          </a:bodyPr>
          <a:lstStyle/>
          <a:p>
            <a:pPr algn="ctr"/>
            <a:r>
              <a:rPr lang="en-US" altLang="ja-JP" sz="1600" b="1" dirty="0" smtClean="0"/>
              <a:t>input</a:t>
            </a:r>
          </a:p>
        </p:txBody>
      </p:sp>
      <p:cxnSp>
        <p:nvCxnSpPr>
          <p:cNvPr id="150" name="直線コネクタ 36"/>
          <p:cNvCxnSpPr>
            <a:stCxn id="86" idx="1"/>
            <a:endCxn id="51" idx="3"/>
          </p:cNvCxnSpPr>
          <p:nvPr/>
        </p:nvCxnSpPr>
        <p:spPr>
          <a:xfrm rot="10800000" flipV="1">
            <a:off x="3857620" y="684708"/>
            <a:ext cx="285752" cy="1928826"/>
          </a:xfrm>
          <a:prstGeom prst="bentConnector3">
            <a:avLst>
              <a:gd name="adj1" fmla="val 50000"/>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571736" y="1714488"/>
            <a:ext cx="1285884" cy="369332"/>
          </a:xfrm>
          <a:prstGeom prst="rect">
            <a:avLst/>
          </a:prstGeom>
          <a:noFill/>
          <a:ln w="19050">
            <a:solidFill>
              <a:srgbClr val="7030A0"/>
            </a:solidFill>
          </a:ln>
        </p:spPr>
        <p:txBody>
          <a:bodyPr wrap="square" rtlCol="0">
            <a:spAutoFit/>
          </a:bodyPr>
          <a:lstStyle/>
          <a:p>
            <a:pPr algn="ctr"/>
            <a:r>
              <a:rPr lang="en-US" altLang="ja-JP" b="1" dirty="0" smtClean="0"/>
              <a:t>divider</a:t>
            </a:r>
            <a:endParaRPr kumimoji="1" lang="ja-JP" altLang="en-US" b="1" dirty="0"/>
          </a:p>
        </p:txBody>
      </p:sp>
      <p:sp>
        <p:nvSpPr>
          <p:cNvPr id="4" name="テキスト ボックス 3"/>
          <p:cNvSpPr txBox="1"/>
          <p:nvPr/>
        </p:nvSpPr>
        <p:spPr>
          <a:xfrm>
            <a:off x="428596" y="2428868"/>
            <a:ext cx="1714512" cy="369332"/>
          </a:xfrm>
          <a:prstGeom prst="rect">
            <a:avLst/>
          </a:prstGeom>
          <a:noFill/>
          <a:ln w="19050">
            <a:solidFill>
              <a:srgbClr val="FF0000"/>
            </a:solidFill>
          </a:ln>
        </p:spPr>
        <p:txBody>
          <a:bodyPr wrap="square" rtlCol="0">
            <a:spAutoFit/>
          </a:bodyPr>
          <a:lstStyle/>
          <a:p>
            <a:pPr algn="ctr"/>
            <a:r>
              <a:rPr kumimoji="1" lang="en-US" altLang="ja-JP" b="1" dirty="0" smtClean="0"/>
              <a:t>PMT bottom</a:t>
            </a:r>
            <a:endParaRPr kumimoji="1" lang="ja-JP" altLang="en-US" b="1" dirty="0"/>
          </a:p>
        </p:txBody>
      </p:sp>
      <p:sp>
        <p:nvSpPr>
          <p:cNvPr id="5" name="テキスト ボックス 4"/>
          <p:cNvSpPr txBox="1"/>
          <p:nvPr/>
        </p:nvSpPr>
        <p:spPr>
          <a:xfrm>
            <a:off x="428596" y="1714488"/>
            <a:ext cx="1714512" cy="369332"/>
          </a:xfrm>
          <a:prstGeom prst="rect">
            <a:avLst/>
          </a:prstGeom>
          <a:noFill/>
          <a:ln w="19050">
            <a:solidFill>
              <a:srgbClr val="FF0000"/>
            </a:solidFill>
          </a:ln>
        </p:spPr>
        <p:txBody>
          <a:bodyPr wrap="square" rtlCol="0">
            <a:spAutoFit/>
          </a:bodyPr>
          <a:lstStyle/>
          <a:p>
            <a:pPr algn="ctr"/>
            <a:r>
              <a:rPr kumimoji="1" lang="en-US" altLang="ja-JP" b="1" dirty="0" smtClean="0"/>
              <a:t>PMT top</a:t>
            </a:r>
            <a:endParaRPr kumimoji="1" lang="ja-JP" altLang="en-US" b="1" dirty="0"/>
          </a:p>
        </p:txBody>
      </p:sp>
      <p:sp>
        <p:nvSpPr>
          <p:cNvPr id="14" name="テキスト ボックス 13"/>
          <p:cNvSpPr txBox="1"/>
          <p:nvPr/>
        </p:nvSpPr>
        <p:spPr>
          <a:xfrm>
            <a:off x="428596" y="3786190"/>
            <a:ext cx="1214446" cy="369332"/>
          </a:xfrm>
          <a:prstGeom prst="rect">
            <a:avLst/>
          </a:prstGeom>
          <a:noFill/>
          <a:ln w="19050">
            <a:solidFill>
              <a:srgbClr val="FF0000"/>
            </a:solidFill>
          </a:ln>
        </p:spPr>
        <p:txBody>
          <a:bodyPr wrap="square" rtlCol="0">
            <a:spAutoFit/>
          </a:bodyPr>
          <a:lstStyle/>
          <a:p>
            <a:pPr algn="ctr"/>
            <a:r>
              <a:rPr lang="en-US" altLang="ja-JP" b="1" dirty="0" smtClean="0"/>
              <a:t>TPC ch1</a:t>
            </a:r>
            <a:endParaRPr kumimoji="1" lang="ja-JP" altLang="en-US" b="1" dirty="0"/>
          </a:p>
        </p:txBody>
      </p:sp>
      <p:sp>
        <p:nvSpPr>
          <p:cNvPr id="38" name="テキスト ボックス 37"/>
          <p:cNvSpPr txBox="1"/>
          <p:nvPr/>
        </p:nvSpPr>
        <p:spPr>
          <a:xfrm>
            <a:off x="4286248" y="2143116"/>
            <a:ext cx="2000264" cy="369332"/>
          </a:xfrm>
          <a:prstGeom prst="rect">
            <a:avLst/>
          </a:prstGeom>
          <a:noFill/>
          <a:ln w="19050">
            <a:solidFill>
              <a:srgbClr val="0070C0"/>
            </a:solidFill>
          </a:ln>
        </p:spPr>
        <p:txBody>
          <a:bodyPr wrap="square" rtlCol="0">
            <a:spAutoFit/>
          </a:bodyPr>
          <a:lstStyle/>
          <a:p>
            <a:pPr algn="ctr"/>
            <a:r>
              <a:rPr kumimoji="1" lang="en-US" altLang="ja-JP" b="1" dirty="0" smtClean="0"/>
              <a:t>Discriminator</a:t>
            </a:r>
            <a:endParaRPr kumimoji="1" lang="ja-JP" altLang="en-US" b="1" dirty="0"/>
          </a:p>
        </p:txBody>
      </p:sp>
      <p:sp>
        <p:nvSpPr>
          <p:cNvPr id="39" name="テキスト ボックス 38"/>
          <p:cNvSpPr txBox="1"/>
          <p:nvPr/>
        </p:nvSpPr>
        <p:spPr>
          <a:xfrm>
            <a:off x="6429388" y="2714620"/>
            <a:ext cx="2071702" cy="369332"/>
          </a:xfrm>
          <a:prstGeom prst="rect">
            <a:avLst/>
          </a:prstGeom>
          <a:noFill/>
          <a:ln w="19050">
            <a:solidFill>
              <a:srgbClr val="0070C0"/>
            </a:solidFill>
          </a:ln>
        </p:spPr>
        <p:txBody>
          <a:bodyPr wrap="square" rtlCol="0">
            <a:spAutoFit/>
          </a:bodyPr>
          <a:lstStyle/>
          <a:p>
            <a:pPr algn="ctr"/>
            <a:r>
              <a:rPr lang="en-US" altLang="ja-JP" b="1" dirty="0" smtClean="0"/>
              <a:t>Gate generator</a:t>
            </a:r>
            <a:endParaRPr kumimoji="1" lang="ja-JP" altLang="en-US" b="1" dirty="0"/>
          </a:p>
        </p:txBody>
      </p:sp>
      <p:sp>
        <p:nvSpPr>
          <p:cNvPr id="41" name="テキスト ボックス 40"/>
          <p:cNvSpPr txBox="1"/>
          <p:nvPr/>
        </p:nvSpPr>
        <p:spPr>
          <a:xfrm>
            <a:off x="6572264" y="500042"/>
            <a:ext cx="1785950" cy="369332"/>
          </a:xfrm>
          <a:prstGeom prst="rect">
            <a:avLst/>
          </a:prstGeom>
          <a:noFill/>
          <a:ln w="19050">
            <a:solidFill>
              <a:srgbClr val="00B050"/>
            </a:solidFill>
          </a:ln>
        </p:spPr>
        <p:txBody>
          <a:bodyPr wrap="square" rtlCol="0">
            <a:spAutoFit/>
          </a:bodyPr>
          <a:lstStyle/>
          <a:p>
            <a:pPr algn="ctr"/>
            <a:r>
              <a:rPr lang="en-US" altLang="ja-JP" b="1" dirty="0" smtClean="0"/>
              <a:t>charge-ADC</a:t>
            </a:r>
          </a:p>
        </p:txBody>
      </p:sp>
      <p:sp>
        <p:nvSpPr>
          <p:cNvPr id="43" name="テキスト ボックス 42"/>
          <p:cNvSpPr txBox="1"/>
          <p:nvPr/>
        </p:nvSpPr>
        <p:spPr>
          <a:xfrm>
            <a:off x="2143108" y="3786190"/>
            <a:ext cx="1643074" cy="369332"/>
          </a:xfrm>
          <a:prstGeom prst="rect">
            <a:avLst/>
          </a:prstGeom>
          <a:noFill/>
          <a:ln w="19050">
            <a:solidFill>
              <a:srgbClr val="7030A0"/>
            </a:solidFill>
          </a:ln>
        </p:spPr>
        <p:txBody>
          <a:bodyPr wrap="square" rtlCol="0">
            <a:spAutoFit/>
          </a:bodyPr>
          <a:lstStyle/>
          <a:p>
            <a:pPr algn="ctr"/>
            <a:r>
              <a:rPr lang="en-US" altLang="ja-JP" b="1" dirty="0" smtClean="0"/>
              <a:t>Pre Amp</a:t>
            </a:r>
            <a:r>
              <a:rPr lang="ja-JP" altLang="en-US" sz="1400" b="1" dirty="0" smtClean="0"/>
              <a:t> </a:t>
            </a:r>
            <a:r>
              <a:rPr lang="en-US" altLang="ja-JP" sz="1400" b="1" dirty="0" smtClean="0"/>
              <a:t>ch1</a:t>
            </a:r>
          </a:p>
        </p:txBody>
      </p:sp>
      <p:sp>
        <p:nvSpPr>
          <p:cNvPr id="44" name="テキスト ボックス 43"/>
          <p:cNvSpPr txBox="1"/>
          <p:nvPr/>
        </p:nvSpPr>
        <p:spPr>
          <a:xfrm>
            <a:off x="6429388" y="1357298"/>
            <a:ext cx="2071702" cy="369332"/>
          </a:xfrm>
          <a:prstGeom prst="rect">
            <a:avLst/>
          </a:prstGeom>
          <a:noFill/>
          <a:ln w="19050">
            <a:solidFill>
              <a:srgbClr val="0070C0"/>
            </a:solidFill>
          </a:ln>
        </p:spPr>
        <p:txBody>
          <a:bodyPr wrap="square" rtlCol="0">
            <a:spAutoFit/>
          </a:bodyPr>
          <a:lstStyle/>
          <a:p>
            <a:pPr algn="ctr"/>
            <a:r>
              <a:rPr lang="en-US" altLang="ja-JP" b="1" dirty="0" smtClean="0"/>
              <a:t>Gate generator</a:t>
            </a:r>
            <a:endParaRPr kumimoji="1" lang="ja-JP" altLang="en-US" b="1" dirty="0"/>
          </a:p>
        </p:txBody>
      </p:sp>
      <p:sp>
        <p:nvSpPr>
          <p:cNvPr id="46" name="テキスト ボックス 45"/>
          <p:cNvSpPr txBox="1"/>
          <p:nvPr/>
        </p:nvSpPr>
        <p:spPr>
          <a:xfrm>
            <a:off x="6572264" y="2143116"/>
            <a:ext cx="1785950" cy="369332"/>
          </a:xfrm>
          <a:prstGeom prst="rect">
            <a:avLst/>
          </a:prstGeom>
          <a:noFill/>
          <a:ln w="19050">
            <a:solidFill>
              <a:srgbClr val="0070C0"/>
            </a:solidFill>
          </a:ln>
        </p:spPr>
        <p:txBody>
          <a:bodyPr wrap="square" rtlCol="0">
            <a:spAutoFit/>
          </a:bodyPr>
          <a:lstStyle/>
          <a:p>
            <a:pPr algn="ctr"/>
            <a:r>
              <a:rPr lang="en-US" altLang="ja-JP" b="1" dirty="0" smtClean="0"/>
              <a:t>Coincidence</a:t>
            </a:r>
            <a:endParaRPr kumimoji="1" lang="ja-JP" altLang="en-US" b="1" dirty="0"/>
          </a:p>
        </p:txBody>
      </p:sp>
      <p:sp>
        <p:nvSpPr>
          <p:cNvPr id="49" name="テキスト ボックス 48"/>
          <p:cNvSpPr txBox="1"/>
          <p:nvPr/>
        </p:nvSpPr>
        <p:spPr>
          <a:xfrm>
            <a:off x="428596" y="428604"/>
            <a:ext cx="1714512" cy="369332"/>
          </a:xfrm>
          <a:prstGeom prst="rect">
            <a:avLst/>
          </a:prstGeom>
          <a:noFill/>
          <a:ln w="19050">
            <a:solidFill>
              <a:srgbClr val="0070C0"/>
            </a:solidFill>
          </a:ln>
        </p:spPr>
        <p:txBody>
          <a:bodyPr wrap="square" rtlCol="0">
            <a:spAutoFit/>
          </a:bodyPr>
          <a:lstStyle/>
          <a:p>
            <a:pPr algn="ctr"/>
            <a:r>
              <a:rPr kumimoji="1" lang="en-US" altLang="ja-JP" b="1" dirty="0" smtClean="0"/>
              <a:t>+HV supply</a:t>
            </a:r>
            <a:endParaRPr kumimoji="1" lang="ja-JP" altLang="en-US" b="1" dirty="0"/>
          </a:p>
        </p:txBody>
      </p:sp>
      <p:sp>
        <p:nvSpPr>
          <p:cNvPr id="50" name="テキスト ボックス 49"/>
          <p:cNvSpPr txBox="1"/>
          <p:nvPr/>
        </p:nvSpPr>
        <p:spPr>
          <a:xfrm>
            <a:off x="428596" y="3286124"/>
            <a:ext cx="1571636" cy="369332"/>
          </a:xfrm>
          <a:prstGeom prst="rect">
            <a:avLst/>
          </a:prstGeom>
          <a:noFill/>
          <a:ln w="19050">
            <a:solidFill>
              <a:srgbClr val="0070C0"/>
            </a:solidFill>
          </a:ln>
        </p:spPr>
        <p:txBody>
          <a:bodyPr wrap="square" rtlCol="0">
            <a:spAutoFit/>
          </a:bodyPr>
          <a:lstStyle/>
          <a:p>
            <a:pPr algn="ctr"/>
            <a:r>
              <a:rPr kumimoji="1" lang="en-US" altLang="ja-JP" b="1" dirty="0" smtClean="0"/>
              <a:t>-HV supply</a:t>
            </a:r>
            <a:endParaRPr kumimoji="1" lang="ja-JP" altLang="en-US" b="1" dirty="0"/>
          </a:p>
        </p:txBody>
      </p:sp>
      <p:sp>
        <p:nvSpPr>
          <p:cNvPr id="51" name="テキスト ボックス 50"/>
          <p:cNvSpPr txBox="1"/>
          <p:nvPr/>
        </p:nvSpPr>
        <p:spPr>
          <a:xfrm>
            <a:off x="2571736" y="2428868"/>
            <a:ext cx="1285884" cy="369332"/>
          </a:xfrm>
          <a:prstGeom prst="rect">
            <a:avLst/>
          </a:prstGeom>
          <a:noFill/>
          <a:ln w="19050">
            <a:solidFill>
              <a:srgbClr val="7030A0"/>
            </a:solidFill>
          </a:ln>
        </p:spPr>
        <p:txBody>
          <a:bodyPr wrap="square" rtlCol="0">
            <a:spAutoFit/>
          </a:bodyPr>
          <a:lstStyle/>
          <a:p>
            <a:pPr algn="ctr"/>
            <a:r>
              <a:rPr lang="en-US" altLang="ja-JP" b="1" dirty="0" smtClean="0"/>
              <a:t>divider</a:t>
            </a:r>
            <a:endParaRPr kumimoji="1" lang="ja-JP" altLang="en-US" b="1" dirty="0"/>
          </a:p>
        </p:txBody>
      </p:sp>
      <p:sp>
        <p:nvSpPr>
          <p:cNvPr id="52" name="テキスト ボックス 51"/>
          <p:cNvSpPr txBox="1"/>
          <p:nvPr/>
        </p:nvSpPr>
        <p:spPr>
          <a:xfrm>
            <a:off x="7000892" y="3786190"/>
            <a:ext cx="1785950" cy="369332"/>
          </a:xfrm>
          <a:prstGeom prst="rect">
            <a:avLst/>
          </a:prstGeom>
          <a:noFill/>
          <a:ln w="19050">
            <a:solidFill>
              <a:srgbClr val="00B050"/>
            </a:solidFill>
          </a:ln>
        </p:spPr>
        <p:txBody>
          <a:bodyPr wrap="square" rtlCol="0">
            <a:spAutoFit/>
          </a:bodyPr>
          <a:lstStyle/>
          <a:p>
            <a:pPr algn="ctr"/>
            <a:r>
              <a:rPr kumimoji="1" lang="en-US" altLang="ja-JP" b="1" dirty="0" smtClean="0"/>
              <a:t>PH-ADC</a:t>
            </a:r>
            <a:endParaRPr kumimoji="1" lang="ja-JP" altLang="en-US" b="1" dirty="0"/>
          </a:p>
        </p:txBody>
      </p:sp>
      <p:sp>
        <p:nvSpPr>
          <p:cNvPr id="48" name="テキスト ボックス 47"/>
          <p:cNvSpPr txBox="1"/>
          <p:nvPr/>
        </p:nvSpPr>
        <p:spPr>
          <a:xfrm>
            <a:off x="4071934" y="3786191"/>
            <a:ext cx="2286016" cy="369332"/>
          </a:xfrm>
          <a:prstGeom prst="rect">
            <a:avLst/>
          </a:prstGeom>
          <a:noFill/>
          <a:ln w="19050">
            <a:solidFill>
              <a:srgbClr val="0070C0"/>
            </a:solidFill>
          </a:ln>
        </p:spPr>
        <p:txBody>
          <a:bodyPr wrap="square" rtlCol="0">
            <a:spAutoFit/>
          </a:bodyPr>
          <a:lstStyle/>
          <a:p>
            <a:pPr algn="ctr"/>
            <a:r>
              <a:rPr kumimoji="1" lang="en-US" altLang="ja-JP" b="1" dirty="0" smtClean="0"/>
              <a:t>Shaper Amp</a:t>
            </a:r>
            <a:r>
              <a:rPr lang="en-US" altLang="ja-JP" sz="1400" b="1" dirty="0" smtClean="0"/>
              <a:t> ch1</a:t>
            </a:r>
            <a:endParaRPr lang="ja-JP" altLang="en-US" sz="1400" b="1" dirty="0" smtClean="0"/>
          </a:p>
        </p:txBody>
      </p:sp>
      <p:cxnSp>
        <p:nvCxnSpPr>
          <p:cNvPr id="26" name="直線コネクタ 25"/>
          <p:cNvCxnSpPr>
            <a:stCxn id="5" idx="3"/>
            <a:endCxn id="53" idx="1"/>
          </p:cNvCxnSpPr>
          <p:nvPr/>
        </p:nvCxnSpPr>
        <p:spPr>
          <a:xfrm>
            <a:off x="2143108" y="1899154"/>
            <a:ext cx="428628"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4" idx="3"/>
            <a:endCxn id="51" idx="1"/>
          </p:cNvCxnSpPr>
          <p:nvPr/>
        </p:nvCxnSpPr>
        <p:spPr>
          <a:xfrm>
            <a:off x="2143108" y="2613534"/>
            <a:ext cx="428628"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14" idx="3"/>
            <a:endCxn id="43" idx="1"/>
          </p:cNvCxnSpPr>
          <p:nvPr/>
        </p:nvCxnSpPr>
        <p:spPr>
          <a:xfrm>
            <a:off x="1643042" y="3970856"/>
            <a:ext cx="500066"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39" idx="2"/>
            <a:endCxn id="52" idx="0"/>
          </p:cNvCxnSpPr>
          <p:nvPr/>
        </p:nvCxnSpPr>
        <p:spPr>
          <a:xfrm rot="16200000" flipH="1">
            <a:off x="7328434" y="3220757"/>
            <a:ext cx="702238" cy="42862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41" idx="2"/>
            <a:endCxn id="44" idx="0"/>
          </p:cNvCxnSpPr>
          <p:nvPr/>
        </p:nvCxnSpPr>
        <p:spPr>
          <a:xfrm rot="5400000">
            <a:off x="7221277" y="1113336"/>
            <a:ext cx="487924" cy="0"/>
          </a:xfrm>
          <a:prstGeom prst="line">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44" idx="2"/>
            <a:endCxn id="46" idx="0"/>
          </p:cNvCxnSpPr>
          <p:nvPr/>
        </p:nvCxnSpPr>
        <p:spPr>
          <a:xfrm rot="5400000">
            <a:off x="7256996" y="1934873"/>
            <a:ext cx="416486" cy="0"/>
          </a:xfrm>
          <a:prstGeom prst="line">
            <a:avLst/>
          </a:prstGeom>
          <a:ln>
            <a:headEnd type="triangle" w="lg" len="lg"/>
          </a:ln>
        </p:spPr>
        <p:style>
          <a:lnRef idx="1">
            <a:schemeClr val="accent1"/>
          </a:lnRef>
          <a:fillRef idx="0">
            <a:schemeClr val="accent1"/>
          </a:fillRef>
          <a:effectRef idx="0">
            <a:schemeClr val="accent1"/>
          </a:effectRef>
          <a:fontRef idx="minor">
            <a:schemeClr val="tx1"/>
          </a:fontRef>
        </p:style>
      </p:cxnSp>
      <p:cxnSp>
        <p:nvCxnSpPr>
          <p:cNvPr id="77" name="直線コネクタ 36"/>
          <p:cNvCxnSpPr>
            <a:stCxn id="51" idx="2"/>
            <a:endCxn id="38" idx="2"/>
          </p:cNvCxnSpPr>
          <p:nvPr/>
        </p:nvCxnSpPr>
        <p:spPr>
          <a:xfrm rot="5400000" flipH="1" flipV="1">
            <a:off x="4107653" y="1619473"/>
            <a:ext cx="285752" cy="2071702"/>
          </a:xfrm>
          <a:prstGeom prst="bentConnector3">
            <a:avLst>
              <a:gd name="adj1" fmla="val -79999"/>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1" name="直線コネクタ 36"/>
          <p:cNvCxnSpPr>
            <a:stCxn id="53" idx="2"/>
            <a:endCxn id="38" idx="1"/>
          </p:cNvCxnSpPr>
          <p:nvPr/>
        </p:nvCxnSpPr>
        <p:spPr>
          <a:xfrm rot="16200000" flipH="1">
            <a:off x="3628482" y="1670016"/>
            <a:ext cx="243962" cy="1071570"/>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8" name="直線コネクタ 36"/>
          <p:cNvCxnSpPr>
            <a:stCxn id="46" idx="1"/>
            <a:endCxn id="38" idx="3"/>
          </p:cNvCxnSpPr>
          <p:nvPr/>
        </p:nvCxnSpPr>
        <p:spPr>
          <a:xfrm rot="10800000">
            <a:off x="6286512" y="2327782"/>
            <a:ext cx="285752" cy="1588"/>
          </a:xfrm>
          <a:prstGeom prst="bentConnector3">
            <a:avLst>
              <a:gd name="adj1" fmla="val 50000"/>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94" name="直線コネクタ 36"/>
          <p:cNvCxnSpPr>
            <a:stCxn id="46" idx="2"/>
            <a:endCxn id="39" idx="0"/>
          </p:cNvCxnSpPr>
          <p:nvPr/>
        </p:nvCxnSpPr>
        <p:spPr>
          <a:xfrm rot="5400000">
            <a:off x="7364153" y="2613534"/>
            <a:ext cx="202172"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直線コネクタ 36"/>
          <p:cNvCxnSpPr>
            <a:stCxn id="43" idx="3"/>
            <a:endCxn id="48" idx="1"/>
          </p:cNvCxnSpPr>
          <p:nvPr/>
        </p:nvCxnSpPr>
        <p:spPr>
          <a:xfrm>
            <a:off x="3786182" y="3970856"/>
            <a:ext cx="285752" cy="1"/>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線コネクタ 36"/>
          <p:cNvCxnSpPr>
            <a:stCxn id="48" idx="3"/>
            <a:endCxn id="52" idx="1"/>
          </p:cNvCxnSpPr>
          <p:nvPr/>
        </p:nvCxnSpPr>
        <p:spPr>
          <a:xfrm flipV="1">
            <a:off x="6357950" y="3970856"/>
            <a:ext cx="642942" cy="1"/>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9" name="直線コネクタ 36"/>
          <p:cNvCxnSpPr>
            <a:stCxn id="4" idx="1"/>
            <a:endCxn id="49" idx="1"/>
          </p:cNvCxnSpPr>
          <p:nvPr/>
        </p:nvCxnSpPr>
        <p:spPr>
          <a:xfrm rot="10800000">
            <a:off x="428596" y="613270"/>
            <a:ext cx="1588" cy="2000264"/>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133" name="直線コネクタ 36"/>
          <p:cNvCxnSpPr>
            <a:stCxn id="5" idx="1"/>
            <a:endCxn id="49" idx="1"/>
          </p:cNvCxnSpPr>
          <p:nvPr/>
        </p:nvCxnSpPr>
        <p:spPr>
          <a:xfrm rot="10800000">
            <a:off x="428596" y="613270"/>
            <a:ext cx="1588" cy="1285884"/>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136" name="直線コネクタ 36"/>
          <p:cNvCxnSpPr>
            <a:stCxn id="14" idx="1"/>
            <a:endCxn id="50" idx="1"/>
          </p:cNvCxnSpPr>
          <p:nvPr/>
        </p:nvCxnSpPr>
        <p:spPr>
          <a:xfrm rot="10800000">
            <a:off x="428596" y="3470790"/>
            <a:ext cx="1588" cy="500066"/>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147" name="直線コネクタ 36"/>
          <p:cNvCxnSpPr>
            <a:stCxn id="86" idx="1"/>
            <a:endCxn id="53" idx="0"/>
          </p:cNvCxnSpPr>
          <p:nvPr/>
        </p:nvCxnSpPr>
        <p:spPr>
          <a:xfrm rot="10800000" flipV="1">
            <a:off x="3214678" y="684708"/>
            <a:ext cx="928694" cy="1029780"/>
          </a:xfrm>
          <a:prstGeom prst="bentConnector2">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82" name="テキスト ボックス 181"/>
          <p:cNvSpPr txBox="1"/>
          <p:nvPr/>
        </p:nvSpPr>
        <p:spPr>
          <a:xfrm>
            <a:off x="7929586" y="3429000"/>
            <a:ext cx="641522" cy="338554"/>
          </a:xfrm>
          <a:prstGeom prst="rect">
            <a:avLst/>
          </a:prstGeom>
          <a:noFill/>
        </p:spPr>
        <p:txBody>
          <a:bodyPr wrap="none" rtlCol="0">
            <a:spAutoFit/>
          </a:bodyPr>
          <a:lstStyle/>
          <a:p>
            <a:pPr algn="ctr"/>
            <a:r>
              <a:rPr lang="en-US" altLang="ja-JP" sz="1600" b="1" dirty="0" smtClean="0"/>
              <a:t>gate</a:t>
            </a:r>
          </a:p>
        </p:txBody>
      </p:sp>
      <p:grpSp>
        <p:nvGrpSpPr>
          <p:cNvPr id="2" name="グループ化 95"/>
          <p:cNvGrpSpPr/>
          <p:nvPr/>
        </p:nvGrpSpPr>
        <p:grpSpPr>
          <a:xfrm>
            <a:off x="3071802" y="6156000"/>
            <a:ext cx="5500726" cy="648000"/>
            <a:chOff x="2628000" y="6156000"/>
            <a:chExt cx="5616000" cy="648000"/>
          </a:xfrm>
        </p:grpSpPr>
        <p:sp>
          <p:nvSpPr>
            <p:cNvPr id="68" name="正方形/長方形 67"/>
            <p:cNvSpPr/>
            <p:nvPr/>
          </p:nvSpPr>
          <p:spPr>
            <a:xfrm>
              <a:off x="2628000" y="6156000"/>
              <a:ext cx="5616000" cy="648000"/>
            </a:xfrm>
            <a:prstGeom prst="rect">
              <a:avLst/>
            </a:prstGeom>
            <a:solidFill>
              <a:schemeClr val="bg1">
                <a:alpha val="0"/>
              </a:schemeClr>
            </a:solid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857488" y="6286520"/>
              <a:ext cx="1785950" cy="369332"/>
            </a:xfrm>
            <a:prstGeom prst="rect">
              <a:avLst/>
            </a:prstGeom>
            <a:noFill/>
            <a:ln w="19050">
              <a:solidFill>
                <a:srgbClr val="0070C0"/>
              </a:solidFill>
            </a:ln>
          </p:spPr>
          <p:txBody>
            <a:bodyPr wrap="square" rtlCol="0">
              <a:spAutoFit/>
            </a:bodyPr>
            <a:lstStyle/>
            <a:p>
              <a:pPr algn="ctr"/>
              <a:r>
                <a:rPr kumimoji="1" lang="en-US" altLang="ja-JP" b="1" dirty="0" smtClean="0"/>
                <a:t>NIM</a:t>
              </a:r>
              <a:endParaRPr kumimoji="1" lang="ja-JP" altLang="en-US" b="1" dirty="0"/>
            </a:p>
          </p:txBody>
        </p:sp>
        <p:sp>
          <p:nvSpPr>
            <p:cNvPr id="63" name="テキスト ボックス 62"/>
            <p:cNvSpPr txBox="1"/>
            <p:nvPr/>
          </p:nvSpPr>
          <p:spPr>
            <a:xfrm>
              <a:off x="4786314" y="6286520"/>
              <a:ext cx="1785950" cy="369332"/>
            </a:xfrm>
            <a:prstGeom prst="rect">
              <a:avLst/>
            </a:prstGeom>
            <a:noFill/>
            <a:ln w="19050">
              <a:solidFill>
                <a:srgbClr val="00B050"/>
              </a:solidFill>
            </a:ln>
          </p:spPr>
          <p:txBody>
            <a:bodyPr wrap="square" rtlCol="0">
              <a:spAutoFit/>
            </a:bodyPr>
            <a:lstStyle/>
            <a:p>
              <a:pPr algn="ctr"/>
              <a:r>
                <a:rPr lang="en-US" altLang="ja-JP" b="1" dirty="0" smtClean="0"/>
                <a:t>CAMAC</a:t>
              </a:r>
              <a:endParaRPr kumimoji="1" lang="ja-JP" altLang="en-US" b="1" dirty="0"/>
            </a:p>
          </p:txBody>
        </p:sp>
        <p:sp>
          <p:nvSpPr>
            <p:cNvPr id="66" name="テキスト ボックス 65"/>
            <p:cNvSpPr txBox="1"/>
            <p:nvPr/>
          </p:nvSpPr>
          <p:spPr>
            <a:xfrm>
              <a:off x="6715140" y="6286520"/>
              <a:ext cx="1285884" cy="369332"/>
            </a:xfrm>
            <a:prstGeom prst="rect">
              <a:avLst/>
            </a:prstGeom>
            <a:noFill/>
            <a:ln w="19050">
              <a:solidFill>
                <a:srgbClr val="7030A0"/>
              </a:solidFill>
            </a:ln>
          </p:spPr>
          <p:txBody>
            <a:bodyPr wrap="square" rtlCol="0">
              <a:spAutoFit/>
            </a:bodyPr>
            <a:lstStyle/>
            <a:p>
              <a:pPr algn="ctr"/>
              <a:r>
                <a:rPr lang="en-US" altLang="ja-JP" b="1" dirty="0" smtClean="0"/>
                <a:t>Others</a:t>
              </a:r>
              <a:endParaRPr kumimoji="1" lang="ja-JP" altLang="en-US" b="1" dirty="0"/>
            </a:p>
          </p:txBody>
        </p:sp>
      </p:grpSp>
      <p:sp>
        <p:nvSpPr>
          <p:cNvPr id="86" name="テキスト ボックス 85"/>
          <p:cNvSpPr txBox="1"/>
          <p:nvPr/>
        </p:nvSpPr>
        <p:spPr>
          <a:xfrm>
            <a:off x="4143372" y="500042"/>
            <a:ext cx="1785950" cy="369332"/>
          </a:xfrm>
          <a:prstGeom prst="rect">
            <a:avLst/>
          </a:prstGeom>
          <a:noFill/>
          <a:ln w="19050">
            <a:solidFill>
              <a:srgbClr val="7030A0"/>
            </a:solidFill>
          </a:ln>
        </p:spPr>
        <p:txBody>
          <a:bodyPr wrap="square" rtlCol="0">
            <a:spAutoFit/>
          </a:bodyPr>
          <a:lstStyle/>
          <a:p>
            <a:pPr algn="ctr"/>
            <a:r>
              <a:rPr kumimoji="1" lang="en-US" altLang="ja-JP" b="1" dirty="0" smtClean="0"/>
              <a:t>Cable delay</a:t>
            </a:r>
            <a:endParaRPr kumimoji="1" lang="ja-JP" altLang="en-US" b="1" dirty="0"/>
          </a:p>
        </p:txBody>
      </p:sp>
      <p:cxnSp>
        <p:nvCxnSpPr>
          <p:cNvPr id="93" name="直線コネクタ 92"/>
          <p:cNvCxnSpPr>
            <a:stCxn id="41" idx="1"/>
            <a:endCxn id="86" idx="3"/>
          </p:cNvCxnSpPr>
          <p:nvPr/>
        </p:nvCxnSpPr>
        <p:spPr>
          <a:xfrm rot="10800000">
            <a:off x="5929322" y="684708"/>
            <a:ext cx="642942" cy="0"/>
          </a:xfrm>
          <a:prstGeom prst="line">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9" name="日付プレースホルダ 58"/>
          <p:cNvSpPr>
            <a:spLocks noGrp="1"/>
          </p:cNvSpPr>
          <p:nvPr>
            <p:ph type="dt" sz="half" idx="14"/>
          </p:nvPr>
        </p:nvSpPr>
        <p:spPr/>
        <p:txBody>
          <a:bodyPr/>
          <a:lstStyle/>
          <a:p>
            <a:fld id="{351E5B39-C87F-4718-B2A3-E5F891CA0146}" type="datetime1">
              <a:rPr kumimoji="1" lang="ja-JP" altLang="en-US" smtClean="0"/>
              <a:pPr/>
              <a:t>2009/9/11</a:t>
            </a:fld>
            <a:endParaRPr kumimoji="1" lang="ja-JP" altLang="en-US"/>
          </a:p>
        </p:txBody>
      </p:sp>
      <p:sp>
        <p:nvSpPr>
          <p:cNvPr id="60" name="スライド番号プレースホルダ 59"/>
          <p:cNvSpPr>
            <a:spLocks noGrp="1"/>
          </p:cNvSpPr>
          <p:nvPr>
            <p:ph type="sldNum" sz="quarter" idx="15"/>
          </p:nvPr>
        </p:nvSpPr>
        <p:spPr/>
        <p:txBody>
          <a:bodyPr/>
          <a:lstStyle/>
          <a:p>
            <a:fld id="{0839AACD-6752-4962-93C1-FEADAF6C97A3}" type="slidenum">
              <a:rPr kumimoji="1" lang="ja-JP" altLang="en-US" smtClean="0"/>
              <a:pPr/>
              <a:t>24</a:t>
            </a:fld>
            <a:endParaRPr kumimoji="1" lang="ja-JP" altLang="en-US"/>
          </a:p>
        </p:txBody>
      </p:sp>
      <p:sp>
        <p:nvSpPr>
          <p:cNvPr id="67" name="フッター プレースホルダ 66"/>
          <p:cNvSpPr>
            <a:spLocks noGrp="1"/>
          </p:cNvSpPr>
          <p:nvPr>
            <p:ph type="ftr" sz="quarter" idx="16"/>
          </p:nvPr>
        </p:nvSpPr>
        <p:spPr/>
        <p:txBody>
          <a:bodyPr/>
          <a:lstStyle/>
          <a:p>
            <a:r>
              <a:rPr kumimoji="1" lang="en-US" altLang="ja-JP" smtClean="0"/>
              <a:t>JPS fall meeting @ Kohnan university</a:t>
            </a:r>
            <a:endParaRPr kumimoji="1" lang="ja-JP" altLang="en-US"/>
          </a:p>
        </p:txBody>
      </p:sp>
      <p:sp>
        <p:nvSpPr>
          <p:cNvPr id="98" name="テキスト ボックス 97"/>
          <p:cNvSpPr txBox="1"/>
          <p:nvPr/>
        </p:nvSpPr>
        <p:spPr>
          <a:xfrm>
            <a:off x="214282" y="6215082"/>
            <a:ext cx="2786082" cy="461665"/>
          </a:xfrm>
          <a:prstGeom prst="rect">
            <a:avLst/>
          </a:prstGeom>
          <a:solidFill>
            <a:schemeClr val="bg1"/>
          </a:solidFill>
          <a:ln w="25400">
            <a:solidFill>
              <a:schemeClr val="accent1"/>
            </a:solidFill>
          </a:ln>
        </p:spPr>
        <p:txBody>
          <a:bodyPr wrap="square" rtlCol="0">
            <a:spAutoFit/>
          </a:bodyPr>
          <a:lstStyle/>
          <a:p>
            <a:pPr algn="ctr"/>
            <a:r>
              <a:rPr kumimoji="1" lang="en-US" altLang="ja-JP" sz="2400" b="1" dirty="0" smtClean="0">
                <a:solidFill>
                  <a:schemeClr val="tx2"/>
                </a:solidFill>
              </a:rPr>
              <a:t>DAQ </a:t>
            </a:r>
            <a:r>
              <a:rPr kumimoji="1" lang="ja-JP" altLang="en-US" sz="2400" b="1" dirty="0" smtClean="0">
                <a:solidFill>
                  <a:schemeClr val="tx2"/>
                </a:solidFill>
              </a:rPr>
              <a:t>ロジック回路</a:t>
            </a:r>
            <a:endParaRPr kumimoji="1" lang="ja-JP" altLang="en-US" sz="2400" b="1" dirty="0">
              <a:solidFill>
                <a:schemeClr val="tx2"/>
              </a:solidFill>
            </a:endParaRPr>
          </a:p>
        </p:txBody>
      </p:sp>
      <p:sp>
        <p:nvSpPr>
          <p:cNvPr id="55" name="テキスト ボックス 54"/>
          <p:cNvSpPr txBox="1"/>
          <p:nvPr/>
        </p:nvSpPr>
        <p:spPr>
          <a:xfrm>
            <a:off x="2000232" y="4572008"/>
            <a:ext cx="1927131" cy="369332"/>
          </a:xfrm>
          <a:prstGeom prst="rect">
            <a:avLst/>
          </a:prstGeom>
          <a:noFill/>
        </p:spPr>
        <p:txBody>
          <a:bodyPr wrap="none" rtlCol="0">
            <a:spAutoFit/>
          </a:bodyPr>
          <a:lstStyle/>
          <a:p>
            <a:r>
              <a:rPr kumimoji="1" lang="en-US" altLang="ja-JP" dirty="0" smtClean="0"/>
              <a:t>Gain: 10</a:t>
            </a:r>
            <a:r>
              <a:rPr kumimoji="1" lang="en-US" altLang="ja-JP" baseline="30000" dirty="0" smtClean="0"/>
              <a:t>15</a:t>
            </a:r>
            <a:r>
              <a:rPr kumimoji="1" lang="en-US" altLang="ja-JP" dirty="0" smtClean="0"/>
              <a:t> mV/C</a:t>
            </a:r>
            <a:endParaRPr kumimoji="1" lang="ja-JP" altLang="en-US" dirty="0"/>
          </a:p>
        </p:txBody>
      </p:sp>
      <p:cxnSp>
        <p:nvCxnSpPr>
          <p:cNvPr id="58" name="直線矢印コネクタ 57"/>
          <p:cNvCxnSpPr>
            <a:stCxn id="55" idx="0"/>
            <a:endCxn id="43" idx="2"/>
          </p:cNvCxnSpPr>
          <p:nvPr/>
        </p:nvCxnSpPr>
        <p:spPr>
          <a:xfrm rot="5400000" flipH="1" flipV="1">
            <a:off x="2755978" y="4363342"/>
            <a:ext cx="416486" cy="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テキスト ボックス 179"/>
          <p:cNvSpPr txBox="1"/>
          <p:nvPr/>
        </p:nvSpPr>
        <p:spPr>
          <a:xfrm>
            <a:off x="5929322" y="357166"/>
            <a:ext cx="636713" cy="338554"/>
          </a:xfrm>
          <a:prstGeom prst="rect">
            <a:avLst/>
          </a:prstGeom>
          <a:noFill/>
        </p:spPr>
        <p:txBody>
          <a:bodyPr wrap="none" rtlCol="0">
            <a:spAutoFit/>
          </a:bodyPr>
          <a:lstStyle/>
          <a:p>
            <a:r>
              <a:rPr lang="en-US" altLang="ja-JP" sz="1600" b="1" dirty="0" smtClean="0"/>
              <a:t>input</a:t>
            </a:r>
          </a:p>
        </p:txBody>
      </p:sp>
      <p:sp>
        <p:nvSpPr>
          <p:cNvPr id="181" name="テキスト ボックス 180"/>
          <p:cNvSpPr txBox="1"/>
          <p:nvPr/>
        </p:nvSpPr>
        <p:spPr>
          <a:xfrm>
            <a:off x="7572396" y="928670"/>
            <a:ext cx="548612" cy="338554"/>
          </a:xfrm>
          <a:prstGeom prst="rect">
            <a:avLst/>
          </a:prstGeom>
          <a:noFill/>
        </p:spPr>
        <p:txBody>
          <a:bodyPr wrap="none" rtlCol="0">
            <a:spAutoFit/>
          </a:bodyPr>
          <a:lstStyle/>
          <a:p>
            <a:r>
              <a:rPr lang="en-US" altLang="ja-JP" sz="1600" b="1" dirty="0" smtClean="0"/>
              <a:t>gate</a:t>
            </a:r>
          </a:p>
        </p:txBody>
      </p:sp>
      <p:sp>
        <p:nvSpPr>
          <p:cNvPr id="179" name="テキスト ボックス 178"/>
          <p:cNvSpPr txBox="1"/>
          <p:nvPr/>
        </p:nvSpPr>
        <p:spPr>
          <a:xfrm>
            <a:off x="6143636" y="3643314"/>
            <a:ext cx="922465" cy="338554"/>
          </a:xfrm>
          <a:prstGeom prst="rect">
            <a:avLst/>
          </a:prstGeom>
          <a:noFill/>
        </p:spPr>
        <p:txBody>
          <a:bodyPr wrap="square" rtlCol="0">
            <a:spAutoFit/>
          </a:bodyPr>
          <a:lstStyle/>
          <a:p>
            <a:pPr algn="ctr"/>
            <a:r>
              <a:rPr lang="en-US" altLang="ja-JP" sz="1600" b="1" dirty="0" smtClean="0"/>
              <a:t>input</a:t>
            </a:r>
          </a:p>
        </p:txBody>
      </p:sp>
      <p:cxnSp>
        <p:nvCxnSpPr>
          <p:cNvPr id="150" name="直線コネクタ 36"/>
          <p:cNvCxnSpPr>
            <a:stCxn id="86" idx="1"/>
            <a:endCxn id="51" idx="3"/>
          </p:cNvCxnSpPr>
          <p:nvPr/>
        </p:nvCxnSpPr>
        <p:spPr>
          <a:xfrm rot="10800000" flipV="1">
            <a:off x="3857620" y="684708"/>
            <a:ext cx="285752" cy="1928826"/>
          </a:xfrm>
          <a:prstGeom prst="bentConnector3">
            <a:avLst>
              <a:gd name="adj1" fmla="val 50000"/>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571736" y="1714488"/>
            <a:ext cx="1285884" cy="369332"/>
          </a:xfrm>
          <a:prstGeom prst="rect">
            <a:avLst/>
          </a:prstGeom>
          <a:noFill/>
          <a:ln w="19050">
            <a:solidFill>
              <a:srgbClr val="7030A0"/>
            </a:solidFill>
          </a:ln>
        </p:spPr>
        <p:txBody>
          <a:bodyPr wrap="square" rtlCol="0">
            <a:spAutoFit/>
          </a:bodyPr>
          <a:lstStyle/>
          <a:p>
            <a:pPr algn="ctr"/>
            <a:r>
              <a:rPr lang="en-US" altLang="ja-JP" b="1" dirty="0" smtClean="0"/>
              <a:t>divider</a:t>
            </a:r>
            <a:endParaRPr kumimoji="1" lang="ja-JP" altLang="en-US" b="1" dirty="0"/>
          </a:p>
        </p:txBody>
      </p:sp>
      <p:sp>
        <p:nvSpPr>
          <p:cNvPr id="4" name="テキスト ボックス 3"/>
          <p:cNvSpPr txBox="1"/>
          <p:nvPr/>
        </p:nvSpPr>
        <p:spPr>
          <a:xfrm>
            <a:off x="428596" y="2428868"/>
            <a:ext cx="1714512" cy="369332"/>
          </a:xfrm>
          <a:prstGeom prst="rect">
            <a:avLst/>
          </a:prstGeom>
          <a:noFill/>
          <a:ln w="19050">
            <a:solidFill>
              <a:srgbClr val="FF0000"/>
            </a:solidFill>
          </a:ln>
        </p:spPr>
        <p:txBody>
          <a:bodyPr wrap="square" rtlCol="0">
            <a:spAutoFit/>
          </a:bodyPr>
          <a:lstStyle/>
          <a:p>
            <a:pPr algn="ctr"/>
            <a:r>
              <a:rPr kumimoji="1" lang="en-US" altLang="ja-JP" b="1" dirty="0" smtClean="0"/>
              <a:t>PMT bottom</a:t>
            </a:r>
            <a:endParaRPr kumimoji="1" lang="ja-JP" altLang="en-US" b="1" dirty="0"/>
          </a:p>
        </p:txBody>
      </p:sp>
      <p:sp>
        <p:nvSpPr>
          <p:cNvPr id="5" name="テキスト ボックス 4"/>
          <p:cNvSpPr txBox="1"/>
          <p:nvPr/>
        </p:nvSpPr>
        <p:spPr>
          <a:xfrm>
            <a:off x="428596" y="1714488"/>
            <a:ext cx="1714512" cy="369332"/>
          </a:xfrm>
          <a:prstGeom prst="rect">
            <a:avLst/>
          </a:prstGeom>
          <a:noFill/>
          <a:ln w="19050">
            <a:solidFill>
              <a:srgbClr val="FF0000"/>
            </a:solidFill>
          </a:ln>
        </p:spPr>
        <p:txBody>
          <a:bodyPr wrap="square" rtlCol="0">
            <a:spAutoFit/>
          </a:bodyPr>
          <a:lstStyle/>
          <a:p>
            <a:pPr algn="ctr"/>
            <a:r>
              <a:rPr kumimoji="1" lang="en-US" altLang="ja-JP" b="1" dirty="0" smtClean="0"/>
              <a:t>PMT top</a:t>
            </a:r>
            <a:endParaRPr kumimoji="1" lang="ja-JP" altLang="en-US" b="1" dirty="0"/>
          </a:p>
        </p:txBody>
      </p:sp>
      <p:sp>
        <p:nvSpPr>
          <p:cNvPr id="13" name="テキスト ボックス 12"/>
          <p:cNvSpPr txBox="1"/>
          <p:nvPr/>
        </p:nvSpPr>
        <p:spPr>
          <a:xfrm>
            <a:off x="428596" y="4286256"/>
            <a:ext cx="1214446" cy="369332"/>
          </a:xfrm>
          <a:prstGeom prst="rect">
            <a:avLst/>
          </a:prstGeom>
          <a:noFill/>
          <a:ln w="19050">
            <a:solidFill>
              <a:srgbClr val="FF0000"/>
            </a:solidFill>
          </a:ln>
        </p:spPr>
        <p:txBody>
          <a:bodyPr wrap="square" rtlCol="0">
            <a:spAutoFit/>
          </a:bodyPr>
          <a:lstStyle/>
          <a:p>
            <a:pPr algn="ctr"/>
            <a:r>
              <a:rPr lang="en-US" altLang="ja-JP" b="1" dirty="0" smtClean="0"/>
              <a:t>TPC ch2</a:t>
            </a:r>
            <a:endParaRPr kumimoji="1" lang="ja-JP" altLang="en-US" b="1" dirty="0"/>
          </a:p>
        </p:txBody>
      </p:sp>
      <p:sp>
        <p:nvSpPr>
          <p:cNvPr id="14" name="テキスト ボックス 13"/>
          <p:cNvSpPr txBox="1"/>
          <p:nvPr/>
        </p:nvSpPr>
        <p:spPr>
          <a:xfrm>
            <a:off x="428596" y="3786190"/>
            <a:ext cx="1214446" cy="369332"/>
          </a:xfrm>
          <a:prstGeom prst="rect">
            <a:avLst/>
          </a:prstGeom>
          <a:noFill/>
          <a:ln w="19050">
            <a:solidFill>
              <a:srgbClr val="FF0000"/>
            </a:solidFill>
          </a:ln>
        </p:spPr>
        <p:txBody>
          <a:bodyPr wrap="square" rtlCol="0">
            <a:spAutoFit/>
          </a:bodyPr>
          <a:lstStyle/>
          <a:p>
            <a:pPr algn="ctr"/>
            <a:r>
              <a:rPr lang="en-US" altLang="ja-JP" b="1" dirty="0" smtClean="0"/>
              <a:t>TPC ch1</a:t>
            </a:r>
            <a:endParaRPr kumimoji="1" lang="ja-JP" altLang="en-US" b="1" dirty="0"/>
          </a:p>
        </p:txBody>
      </p:sp>
      <p:sp>
        <p:nvSpPr>
          <p:cNvPr id="25" name="テキスト ボックス 24"/>
          <p:cNvSpPr txBox="1"/>
          <p:nvPr/>
        </p:nvSpPr>
        <p:spPr>
          <a:xfrm>
            <a:off x="428596" y="5286388"/>
            <a:ext cx="1214446" cy="369332"/>
          </a:xfrm>
          <a:prstGeom prst="rect">
            <a:avLst/>
          </a:prstGeom>
          <a:noFill/>
          <a:ln w="19050">
            <a:solidFill>
              <a:srgbClr val="FF0000"/>
            </a:solidFill>
          </a:ln>
        </p:spPr>
        <p:txBody>
          <a:bodyPr wrap="square" rtlCol="0">
            <a:spAutoFit/>
          </a:bodyPr>
          <a:lstStyle/>
          <a:p>
            <a:pPr algn="ctr"/>
            <a:r>
              <a:rPr lang="en-US" altLang="ja-JP" b="1" dirty="0" smtClean="0"/>
              <a:t>TPC ch4</a:t>
            </a:r>
            <a:endParaRPr kumimoji="1" lang="ja-JP" altLang="en-US" b="1" dirty="0"/>
          </a:p>
        </p:txBody>
      </p:sp>
      <p:sp>
        <p:nvSpPr>
          <p:cNvPr id="38" name="テキスト ボックス 37"/>
          <p:cNvSpPr txBox="1"/>
          <p:nvPr/>
        </p:nvSpPr>
        <p:spPr>
          <a:xfrm>
            <a:off x="4286248" y="2143116"/>
            <a:ext cx="2000264" cy="369332"/>
          </a:xfrm>
          <a:prstGeom prst="rect">
            <a:avLst/>
          </a:prstGeom>
          <a:noFill/>
          <a:ln w="19050">
            <a:solidFill>
              <a:srgbClr val="0070C0"/>
            </a:solidFill>
          </a:ln>
        </p:spPr>
        <p:txBody>
          <a:bodyPr wrap="square" rtlCol="0">
            <a:spAutoFit/>
          </a:bodyPr>
          <a:lstStyle/>
          <a:p>
            <a:pPr algn="ctr"/>
            <a:r>
              <a:rPr kumimoji="1" lang="en-US" altLang="ja-JP" b="1" dirty="0" smtClean="0"/>
              <a:t>Discriminator</a:t>
            </a:r>
            <a:endParaRPr kumimoji="1" lang="ja-JP" altLang="en-US" b="1" dirty="0"/>
          </a:p>
        </p:txBody>
      </p:sp>
      <p:sp>
        <p:nvSpPr>
          <p:cNvPr id="39" name="テキスト ボックス 38"/>
          <p:cNvSpPr txBox="1"/>
          <p:nvPr/>
        </p:nvSpPr>
        <p:spPr>
          <a:xfrm>
            <a:off x="6429388" y="2714620"/>
            <a:ext cx="2071702" cy="369332"/>
          </a:xfrm>
          <a:prstGeom prst="rect">
            <a:avLst/>
          </a:prstGeom>
          <a:noFill/>
          <a:ln w="19050">
            <a:solidFill>
              <a:srgbClr val="0070C0"/>
            </a:solidFill>
          </a:ln>
        </p:spPr>
        <p:txBody>
          <a:bodyPr wrap="square" rtlCol="0">
            <a:spAutoFit/>
          </a:bodyPr>
          <a:lstStyle/>
          <a:p>
            <a:pPr algn="ctr"/>
            <a:r>
              <a:rPr lang="en-US" altLang="ja-JP" b="1" dirty="0" smtClean="0"/>
              <a:t>Gate generator</a:t>
            </a:r>
            <a:endParaRPr kumimoji="1" lang="ja-JP" altLang="en-US" b="1" dirty="0"/>
          </a:p>
        </p:txBody>
      </p:sp>
      <p:sp>
        <p:nvSpPr>
          <p:cNvPr id="41" name="テキスト ボックス 40"/>
          <p:cNvSpPr txBox="1"/>
          <p:nvPr/>
        </p:nvSpPr>
        <p:spPr>
          <a:xfrm>
            <a:off x="6572264" y="500042"/>
            <a:ext cx="1785950" cy="369332"/>
          </a:xfrm>
          <a:prstGeom prst="rect">
            <a:avLst/>
          </a:prstGeom>
          <a:noFill/>
          <a:ln w="19050">
            <a:solidFill>
              <a:srgbClr val="00B050"/>
            </a:solidFill>
          </a:ln>
        </p:spPr>
        <p:txBody>
          <a:bodyPr wrap="square" rtlCol="0">
            <a:spAutoFit/>
          </a:bodyPr>
          <a:lstStyle/>
          <a:p>
            <a:pPr algn="ctr"/>
            <a:r>
              <a:rPr lang="en-US" altLang="ja-JP" b="1" dirty="0" smtClean="0"/>
              <a:t>charge-ADC</a:t>
            </a:r>
          </a:p>
        </p:txBody>
      </p:sp>
      <p:sp>
        <p:nvSpPr>
          <p:cNvPr id="43" name="テキスト ボックス 42"/>
          <p:cNvSpPr txBox="1"/>
          <p:nvPr/>
        </p:nvSpPr>
        <p:spPr>
          <a:xfrm>
            <a:off x="2143108" y="3786190"/>
            <a:ext cx="1643074" cy="369332"/>
          </a:xfrm>
          <a:prstGeom prst="rect">
            <a:avLst/>
          </a:prstGeom>
          <a:noFill/>
          <a:ln w="19050">
            <a:solidFill>
              <a:srgbClr val="7030A0"/>
            </a:solidFill>
          </a:ln>
        </p:spPr>
        <p:txBody>
          <a:bodyPr wrap="square" rtlCol="0">
            <a:spAutoFit/>
          </a:bodyPr>
          <a:lstStyle/>
          <a:p>
            <a:pPr algn="ctr"/>
            <a:r>
              <a:rPr lang="en-US" altLang="ja-JP" b="1" dirty="0" smtClean="0"/>
              <a:t>Pre Amp</a:t>
            </a:r>
            <a:r>
              <a:rPr lang="ja-JP" altLang="en-US" sz="1400" b="1" dirty="0" smtClean="0"/>
              <a:t> </a:t>
            </a:r>
            <a:r>
              <a:rPr lang="en-US" altLang="ja-JP" sz="1400" b="1" dirty="0" smtClean="0"/>
              <a:t>ch1</a:t>
            </a:r>
          </a:p>
        </p:txBody>
      </p:sp>
      <p:sp>
        <p:nvSpPr>
          <p:cNvPr id="44" name="テキスト ボックス 43"/>
          <p:cNvSpPr txBox="1"/>
          <p:nvPr/>
        </p:nvSpPr>
        <p:spPr>
          <a:xfrm>
            <a:off x="6429388" y="1357298"/>
            <a:ext cx="2071702" cy="369332"/>
          </a:xfrm>
          <a:prstGeom prst="rect">
            <a:avLst/>
          </a:prstGeom>
          <a:noFill/>
          <a:ln w="19050">
            <a:solidFill>
              <a:srgbClr val="0070C0"/>
            </a:solidFill>
          </a:ln>
        </p:spPr>
        <p:txBody>
          <a:bodyPr wrap="square" rtlCol="0">
            <a:spAutoFit/>
          </a:bodyPr>
          <a:lstStyle/>
          <a:p>
            <a:pPr algn="ctr"/>
            <a:r>
              <a:rPr lang="en-US" altLang="ja-JP" b="1" dirty="0" smtClean="0"/>
              <a:t>Gate generator</a:t>
            </a:r>
            <a:endParaRPr kumimoji="1" lang="ja-JP" altLang="en-US" b="1" dirty="0"/>
          </a:p>
        </p:txBody>
      </p:sp>
      <p:sp>
        <p:nvSpPr>
          <p:cNvPr id="46" name="テキスト ボックス 45"/>
          <p:cNvSpPr txBox="1"/>
          <p:nvPr/>
        </p:nvSpPr>
        <p:spPr>
          <a:xfrm>
            <a:off x="6572264" y="2143116"/>
            <a:ext cx="1785950" cy="369332"/>
          </a:xfrm>
          <a:prstGeom prst="rect">
            <a:avLst/>
          </a:prstGeom>
          <a:noFill/>
          <a:ln w="19050">
            <a:solidFill>
              <a:srgbClr val="0070C0"/>
            </a:solidFill>
          </a:ln>
        </p:spPr>
        <p:txBody>
          <a:bodyPr wrap="square" rtlCol="0">
            <a:spAutoFit/>
          </a:bodyPr>
          <a:lstStyle/>
          <a:p>
            <a:pPr algn="ctr"/>
            <a:r>
              <a:rPr lang="en-US" altLang="ja-JP" b="1" dirty="0" smtClean="0"/>
              <a:t>Coincidence</a:t>
            </a:r>
            <a:endParaRPr kumimoji="1" lang="ja-JP" altLang="en-US" b="1" dirty="0"/>
          </a:p>
        </p:txBody>
      </p:sp>
      <p:sp>
        <p:nvSpPr>
          <p:cNvPr id="49" name="テキスト ボックス 48"/>
          <p:cNvSpPr txBox="1"/>
          <p:nvPr/>
        </p:nvSpPr>
        <p:spPr>
          <a:xfrm>
            <a:off x="428596" y="428604"/>
            <a:ext cx="1714512" cy="369332"/>
          </a:xfrm>
          <a:prstGeom prst="rect">
            <a:avLst/>
          </a:prstGeom>
          <a:noFill/>
          <a:ln w="19050">
            <a:solidFill>
              <a:srgbClr val="0070C0"/>
            </a:solidFill>
          </a:ln>
        </p:spPr>
        <p:txBody>
          <a:bodyPr wrap="square" rtlCol="0">
            <a:spAutoFit/>
          </a:bodyPr>
          <a:lstStyle/>
          <a:p>
            <a:pPr algn="ctr"/>
            <a:r>
              <a:rPr kumimoji="1" lang="en-US" altLang="ja-JP" b="1" dirty="0" smtClean="0"/>
              <a:t>+HV supply</a:t>
            </a:r>
            <a:endParaRPr kumimoji="1" lang="ja-JP" altLang="en-US" b="1" dirty="0"/>
          </a:p>
        </p:txBody>
      </p:sp>
      <p:sp>
        <p:nvSpPr>
          <p:cNvPr id="50" name="テキスト ボックス 49"/>
          <p:cNvSpPr txBox="1"/>
          <p:nvPr/>
        </p:nvSpPr>
        <p:spPr>
          <a:xfrm>
            <a:off x="428596" y="3286124"/>
            <a:ext cx="1571636" cy="369332"/>
          </a:xfrm>
          <a:prstGeom prst="rect">
            <a:avLst/>
          </a:prstGeom>
          <a:noFill/>
          <a:ln w="19050">
            <a:solidFill>
              <a:srgbClr val="0070C0"/>
            </a:solidFill>
          </a:ln>
        </p:spPr>
        <p:txBody>
          <a:bodyPr wrap="square" rtlCol="0">
            <a:spAutoFit/>
          </a:bodyPr>
          <a:lstStyle/>
          <a:p>
            <a:pPr algn="ctr"/>
            <a:r>
              <a:rPr kumimoji="1" lang="en-US" altLang="ja-JP" b="1" dirty="0" smtClean="0"/>
              <a:t>-HV supply</a:t>
            </a:r>
            <a:endParaRPr kumimoji="1" lang="ja-JP" altLang="en-US" b="1" dirty="0"/>
          </a:p>
        </p:txBody>
      </p:sp>
      <p:sp>
        <p:nvSpPr>
          <p:cNvPr id="51" name="テキスト ボックス 50"/>
          <p:cNvSpPr txBox="1"/>
          <p:nvPr/>
        </p:nvSpPr>
        <p:spPr>
          <a:xfrm>
            <a:off x="2571736" y="2428868"/>
            <a:ext cx="1285884" cy="369332"/>
          </a:xfrm>
          <a:prstGeom prst="rect">
            <a:avLst/>
          </a:prstGeom>
          <a:noFill/>
          <a:ln w="19050">
            <a:solidFill>
              <a:srgbClr val="7030A0"/>
            </a:solidFill>
          </a:ln>
        </p:spPr>
        <p:txBody>
          <a:bodyPr wrap="square" rtlCol="0">
            <a:spAutoFit/>
          </a:bodyPr>
          <a:lstStyle/>
          <a:p>
            <a:pPr algn="ctr"/>
            <a:r>
              <a:rPr lang="en-US" altLang="ja-JP" b="1" dirty="0" smtClean="0"/>
              <a:t>divider</a:t>
            </a:r>
            <a:endParaRPr kumimoji="1" lang="ja-JP" altLang="en-US" b="1" dirty="0"/>
          </a:p>
        </p:txBody>
      </p:sp>
      <p:sp>
        <p:nvSpPr>
          <p:cNvPr id="52" name="テキスト ボックス 51"/>
          <p:cNvSpPr txBox="1"/>
          <p:nvPr/>
        </p:nvSpPr>
        <p:spPr>
          <a:xfrm>
            <a:off x="7000892" y="3786190"/>
            <a:ext cx="1785950" cy="369332"/>
          </a:xfrm>
          <a:prstGeom prst="rect">
            <a:avLst/>
          </a:prstGeom>
          <a:noFill/>
          <a:ln w="19050">
            <a:solidFill>
              <a:srgbClr val="00B050"/>
            </a:solidFill>
          </a:ln>
        </p:spPr>
        <p:txBody>
          <a:bodyPr wrap="square" rtlCol="0">
            <a:spAutoFit/>
          </a:bodyPr>
          <a:lstStyle/>
          <a:p>
            <a:pPr algn="ctr"/>
            <a:r>
              <a:rPr kumimoji="1" lang="en-US" altLang="ja-JP" b="1" dirty="0" smtClean="0"/>
              <a:t>PH-ADC</a:t>
            </a:r>
            <a:endParaRPr kumimoji="1" lang="ja-JP" altLang="en-US" b="1" dirty="0"/>
          </a:p>
        </p:txBody>
      </p:sp>
      <p:sp>
        <p:nvSpPr>
          <p:cNvPr id="48" name="テキスト ボックス 47"/>
          <p:cNvSpPr txBox="1"/>
          <p:nvPr/>
        </p:nvSpPr>
        <p:spPr>
          <a:xfrm>
            <a:off x="4071934" y="3786191"/>
            <a:ext cx="2286016" cy="369332"/>
          </a:xfrm>
          <a:prstGeom prst="rect">
            <a:avLst/>
          </a:prstGeom>
          <a:noFill/>
          <a:ln w="19050">
            <a:solidFill>
              <a:srgbClr val="0070C0"/>
            </a:solidFill>
          </a:ln>
        </p:spPr>
        <p:txBody>
          <a:bodyPr wrap="square" rtlCol="0">
            <a:spAutoFit/>
          </a:bodyPr>
          <a:lstStyle/>
          <a:p>
            <a:pPr algn="ctr"/>
            <a:r>
              <a:rPr kumimoji="1" lang="en-US" altLang="ja-JP" b="1" dirty="0" smtClean="0"/>
              <a:t>Shaper Amp</a:t>
            </a:r>
            <a:r>
              <a:rPr lang="en-US" altLang="ja-JP" sz="1400" b="1" dirty="0" smtClean="0"/>
              <a:t> ch1</a:t>
            </a:r>
            <a:endParaRPr lang="ja-JP" altLang="en-US" sz="1400" b="1" dirty="0" smtClean="0"/>
          </a:p>
        </p:txBody>
      </p:sp>
      <p:cxnSp>
        <p:nvCxnSpPr>
          <p:cNvPr id="26" name="直線コネクタ 25"/>
          <p:cNvCxnSpPr>
            <a:stCxn id="5" idx="3"/>
            <a:endCxn id="53" idx="1"/>
          </p:cNvCxnSpPr>
          <p:nvPr/>
        </p:nvCxnSpPr>
        <p:spPr>
          <a:xfrm>
            <a:off x="2143108" y="1899154"/>
            <a:ext cx="428628"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4" idx="3"/>
            <a:endCxn id="51" idx="1"/>
          </p:cNvCxnSpPr>
          <p:nvPr/>
        </p:nvCxnSpPr>
        <p:spPr>
          <a:xfrm>
            <a:off x="2143108" y="2613534"/>
            <a:ext cx="428628"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14" idx="3"/>
            <a:endCxn id="43" idx="1"/>
          </p:cNvCxnSpPr>
          <p:nvPr/>
        </p:nvCxnSpPr>
        <p:spPr>
          <a:xfrm>
            <a:off x="1643042" y="3970856"/>
            <a:ext cx="500066"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39" idx="2"/>
            <a:endCxn id="52" idx="0"/>
          </p:cNvCxnSpPr>
          <p:nvPr/>
        </p:nvCxnSpPr>
        <p:spPr>
          <a:xfrm rot="16200000" flipH="1">
            <a:off x="7328434" y="3220757"/>
            <a:ext cx="702238" cy="42862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41" idx="2"/>
            <a:endCxn id="44" idx="0"/>
          </p:cNvCxnSpPr>
          <p:nvPr/>
        </p:nvCxnSpPr>
        <p:spPr>
          <a:xfrm rot="5400000">
            <a:off x="7221277" y="1113336"/>
            <a:ext cx="487924" cy="0"/>
          </a:xfrm>
          <a:prstGeom prst="line">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44" idx="2"/>
            <a:endCxn id="46" idx="0"/>
          </p:cNvCxnSpPr>
          <p:nvPr/>
        </p:nvCxnSpPr>
        <p:spPr>
          <a:xfrm rot="5400000">
            <a:off x="7256996" y="1934873"/>
            <a:ext cx="416486" cy="0"/>
          </a:xfrm>
          <a:prstGeom prst="line">
            <a:avLst/>
          </a:prstGeom>
          <a:ln>
            <a:headEnd type="triangle" w="lg" len="lg"/>
          </a:ln>
        </p:spPr>
        <p:style>
          <a:lnRef idx="1">
            <a:schemeClr val="accent1"/>
          </a:lnRef>
          <a:fillRef idx="0">
            <a:schemeClr val="accent1"/>
          </a:fillRef>
          <a:effectRef idx="0">
            <a:schemeClr val="accent1"/>
          </a:effectRef>
          <a:fontRef idx="minor">
            <a:schemeClr val="tx1"/>
          </a:fontRef>
        </p:style>
      </p:cxnSp>
      <p:cxnSp>
        <p:nvCxnSpPr>
          <p:cNvPr id="65" name="直線コネクタ 53"/>
          <p:cNvCxnSpPr>
            <a:stCxn id="13" idx="3"/>
            <a:endCxn id="140" idx="1"/>
          </p:cNvCxnSpPr>
          <p:nvPr/>
        </p:nvCxnSpPr>
        <p:spPr>
          <a:xfrm>
            <a:off x="1643042" y="4470922"/>
            <a:ext cx="500066"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0" name="直線コネクタ 53"/>
          <p:cNvCxnSpPr>
            <a:stCxn id="25" idx="3"/>
            <a:endCxn id="156" idx="1"/>
          </p:cNvCxnSpPr>
          <p:nvPr/>
        </p:nvCxnSpPr>
        <p:spPr>
          <a:xfrm>
            <a:off x="1643042" y="5471054"/>
            <a:ext cx="500066"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7" name="直線コネクタ 36"/>
          <p:cNvCxnSpPr>
            <a:stCxn id="51" idx="2"/>
            <a:endCxn id="38" idx="2"/>
          </p:cNvCxnSpPr>
          <p:nvPr/>
        </p:nvCxnSpPr>
        <p:spPr>
          <a:xfrm rot="5400000" flipH="1" flipV="1">
            <a:off x="4107653" y="1619473"/>
            <a:ext cx="285752" cy="2071702"/>
          </a:xfrm>
          <a:prstGeom prst="bentConnector3">
            <a:avLst>
              <a:gd name="adj1" fmla="val -79999"/>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1" name="直線コネクタ 36"/>
          <p:cNvCxnSpPr>
            <a:stCxn id="53" idx="2"/>
            <a:endCxn id="38" idx="1"/>
          </p:cNvCxnSpPr>
          <p:nvPr/>
        </p:nvCxnSpPr>
        <p:spPr>
          <a:xfrm rot="16200000" flipH="1">
            <a:off x="3628482" y="1670016"/>
            <a:ext cx="243962" cy="1071570"/>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8" name="直線コネクタ 36"/>
          <p:cNvCxnSpPr>
            <a:stCxn id="46" idx="1"/>
            <a:endCxn id="38" idx="3"/>
          </p:cNvCxnSpPr>
          <p:nvPr/>
        </p:nvCxnSpPr>
        <p:spPr>
          <a:xfrm rot="10800000">
            <a:off x="6286512" y="2327782"/>
            <a:ext cx="285752" cy="1588"/>
          </a:xfrm>
          <a:prstGeom prst="bentConnector3">
            <a:avLst>
              <a:gd name="adj1" fmla="val 50000"/>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94" name="直線コネクタ 36"/>
          <p:cNvCxnSpPr>
            <a:stCxn id="46" idx="2"/>
            <a:endCxn id="39" idx="0"/>
          </p:cNvCxnSpPr>
          <p:nvPr/>
        </p:nvCxnSpPr>
        <p:spPr>
          <a:xfrm rot="5400000">
            <a:off x="7364153" y="2613534"/>
            <a:ext cx="202172"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直線コネクタ 36"/>
          <p:cNvCxnSpPr>
            <a:stCxn id="43" idx="3"/>
            <a:endCxn id="48" idx="1"/>
          </p:cNvCxnSpPr>
          <p:nvPr/>
        </p:nvCxnSpPr>
        <p:spPr>
          <a:xfrm>
            <a:off x="3786182" y="3970856"/>
            <a:ext cx="285752" cy="1"/>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線コネクタ 36"/>
          <p:cNvCxnSpPr>
            <a:stCxn id="48" idx="3"/>
            <a:endCxn id="52" idx="1"/>
          </p:cNvCxnSpPr>
          <p:nvPr/>
        </p:nvCxnSpPr>
        <p:spPr>
          <a:xfrm flipV="1">
            <a:off x="6357950" y="3970856"/>
            <a:ext cx="642942" cy="1"/>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9" name="直線コネクタ 36"/>
          <p:cNvCxnSpPr>
            <a:stCxn id="4" idx="1"/>
            <a:endCxn id="49" idx="1"/>
          </p:cNvCxnSpPr>
          <p:nvPr/>
        </p:nvCxnSpPr>
        <p:spPr>
          <a:xfrm rot="10800000">
            <a:off x="428596" y="613270"/>
            <a:ext cx="1588" cy="2000264"/>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133" name="直線コネクタ 36"/>
          <p:cNvCxnSpPr>
            <a:stCxn id="5" idx="1"/>
            <a:endCxn id="49" idx="1"/>
          </p:cNvCxnSpPr>
          <p:nvPr/>
        </p:nvCxnSpPr>
        <p:spPr>
          <a:xfrm rot="10800000">
            <a:off x="428596" y="613270"/>
            <a:ext cx="1588" cy="1285884"/>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136" name="直線コネクタ 36"/>
          <p:cNvCxnSpPr>
            <a:stCxn id="14" idx="1"/>
            <a:endCxn id="50" idx="1"/>
          </p:cNvCxnSpPr>
          <p:nvPr/>
        </p:nvCxnSpPr>
        <p:spPr>
          <a:xfrm rot="10800000">
            <a:off x="428596" y="3470790"/>
            <a:ext cx="1588" cy="500066"/>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139" name="直線コネクタ 36"/>
          <p:cNvCxnSpPr>
            <a:stCxn id="13" idx="1"/>
            <a:endCxn id="50" idx="1"/>
          </p:cNvCxnSpPr>
          <p:nvPr/>
        </p:nvCxnSpPr>
        <p:spPr>
          <a:xfrm rot="10800000">
            <a:off x="428596" y="3470790"/>
            <a:ext cx="1588" cy="1000132"/>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142" name="直線コネクタ 36"/>
          <p:cNvCxnSpPr>
            <a:stCxn id="25" idx="1"/>
            <a:endCxn id="50" idx="1"/>
          </p:cNvCxnSpPr>
          <p:nvPr/>
        </p:nvCxnSpPr>
        <p:spPr>
          <a:xfrm rot="10800000">
            <a:off x="428596" y="3470790"/>
            <a:ext cx="1588" cy="2000264"/>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cxnSp>
        <p:nvCxnSpPr>
          <p:cNvPr id="147" name="直線コネクタ 36"/>
          <p:cNvCxnSpPr>
            <a:stCxn id="86" idx="1"/>
            <a:endCxn id="53" idx="0"/>
          </p:cNvCxnSpPr>
          <p:nvPr/>
        </p:nvCxnSpPr>
        <p:spPr>
          <a:xfrm rot="10800000" flipV="1">
            <a:off x="3214678" y="684708"/>
            <a:ext cx="928694" cy="1029780"/>
          </a:xfrm>
          <a:prstGeom prst="bentConnector2">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82" name="テキスト ボックス 181"/>
          <p:cNvSpPr txBox="1"/>
          <p:nvPr/>
        </p:nvSpPr>
        <p:spPr>
          <a:xfrm>
            <a:off x="7929586" y="3429000"/>
            <a:ext cx="641522" cy="338554"/>
          </a:xfrm>
          <a:prstGeom prst="rect">
            <a:avLst/>
          </a:prstGeom>
          <a:noFill/>
        </p:spPr>
        <p:txBody>
          <a:bodyPr wrap="none" rtlCol="0">
            <a:spAutoFit/>
          </a:bodyPr>
          <a:lstStyle/>
          <a:p>
            <a:pPr algn="ctr"/>
            <a:r>
              <a:rPr lang="en-US" altLang="ja-JP" sz="1600" b="1" dirty="0" smtClean="0"/>
              <a:t>gate</a:t>
            </a:r>
          </a:p>
        </p:txBody>
      </p:sp>
      <p:grpSp>
        <p:nvGrpSpPr>
          <p:cNvPr id="2" name="グループ化 95"/>
          <p:cNvGrpSpPr/>
          <p:nvPr/>
        </p:nvGrpSpPr>
        <p:grpSpPr>
          <a:xfrm>
            <a:off x="3071802" y="6156000"/>
            <a:ext cx="5500726" cy="648000"/>
            <a:chOff x="2628000" y="6156000"/>
            <a:chExt cx="5616000" cy="648000"/>
          </a:xfrm>
        </p:grpSpPr>
        <p:sp>
          <p:nvSpPr>
            <p:cNvPr id="68" name="正方形/長方形 67"/>
            <p:cNvSpPr/>
            <p:nvPr/>
          </p:nvSpPr>
          <p:spPr>
            <a:xfrm>
              <a:off x="2628000" y="6156000"/>
              <a:ext cx="5616000" cy="648000"/>
            </a:xfrm>
            <a:prstGeom prst="rect">
              <a:avLst/>
            </a:prstGeom>
            <a:solidFill>
              <a:schemeClr val="bg1">
                <a:alpha val="0"/>
              </a:schemeClr>
            </a:solid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857488" y="6286520"/>
              <a:ext cx="1785950" cy="369332"/>
            </a:xfrm>
            <a:prstGeom prst="rect">
              <a:avLst/>
            </a:prstGeom>
            <a:noFill/>
            <a:ln w="19050">
              <a:solidFill>
                <a:srgbClr val="0070C0"/>
              </a:solidFill>
            </a:ln>
          </p:spPr>
          <p:txBody>
            <a:bodyPr wrap="square" rtlCol="0">
              <a:spAutoFit/>
            </a:bodyPr>
            <a:lstStyle/>
            <a:p>
              <a:pPr algn="ctr"/>
              <a:r>
                <a:rPr kumimoji="1" lang="en-US" altLang="ja-JP" b="1" dirty="0" smtClean="0"/>
                <a:t>NIM</a:t>
              </a:r>
              <a:endParaRPr kumimoji="1" lang="ja-JP" altLang="en-US" b="1" dirty="0"/>
            </a:p>
          </p:txBody>
        </p:sp>
        <p:sp>
          <p:nvSpPr>
            <p:cNvPr id="63" name="テキスト ボックス 62"/>
            <p:cNvSpPr txBox="1"/>
            <p:nvPr/>
          </p:nvSpPr>
          <p:spPr>
            <a:xfrm>
              <a:off x="4786314" y="6286520"/>
              <a:ext cx="1785950" cy="369332"/>
            </a:xfrm>
            <a:prstGeom prst="rect">
              <a:avLst/>
            </a:prstGeom>
            <a:noFill/>
            <a:ln w="19050">
              <a:solidFill>
                <a:srgbClr val="00B050"/>
              </a:solidFill>
            </a:ln>
          </p:spPr>
          <p:txBody>
            <a:bodyPr wrap="square" rtlCol="0">
              <a:spAutoFit/>
            </a:bodyPr>
            <a:lstStyle/>
            <a:p>
              <a:pPr algn="ctr"/>
              <a:r>
                <a:rPr lang="en-US" altLang="ja-JP" b="1" dirty="0" smtClean="0"/>
                <a:t>CAMAC</a:t>
              </a:r>
              <a:endParaRPr kumimoji="1" lang="ja-JP" altLang="en-US" b="1" dirty="0"/>
            </a:p>
          </p:txBody>
        </p:sp>
        <p:sp>
          <p:nvSpPr>
            <p:cNvPr id="66" name="テキスト ボックス 65"/>
            <p:cNvSpPr txBox="1"/>
            <p:nvPr/>
          </p:nvSpPr>
          <p:spPr>
            <a:xfrm>
              <a:off x="6715140" y="6286520"/>
              <a:ext cx="1285884" cy="369332"/>
            </a:xfrm>
            <a:prstGeom prst="rect">
              <a:avLst/>
            </a:prstGeom>
            <a:noFill/>
            <a:ln w="19050">
              <a:solidFill>
                <a:srgbClr val="7030A0"/>
              </a:solidFill>
            </a:ln>
          </p:spPr>
          <p:txBody>
            <a:bodyPr wrap="square" rtlCol="0">
              <a:spAutoFit/>
            </a:bodyPr>
            <a:lstStyle/>
            <a:p>
              <a:pPr algn="ctr"/>
              <a:r>
                <a:rPr lang="en-US" altLang="ja-JP" b="1" dirty="0" smtClean="0"/>
                <a:t>Others</a:t>
              </a:r>
              <a:endParaRPr kumimoji="1" lang="ja-JP" altLang="en-US" b="1" dirty="0"/>
            </a:p>
          </p:txBody>
        </p:sp>
      </p:grpSp>
      <p:sp>
        <p:nvSpPr>
          <p:cNvPr id="86" name="テキスト ボックス 85"/>
          <p:cNvSpPr txBox="1"/>
          <p:nvPr/>
        </p:nvSpPr>
        <p:spPr>
          <a:xfrm>
            <a:off x="4143372" y="500042"/>
            <a:ext cx="1785950" cy="369332"/>
          </a:xfrm>
          <a:prstGeom prst="rect">
            <a:avLst/>
          </a:prstGeom>
          <a:noFill/>
          <a:ln w="19050">
            <a:solidFill>
              <a:srgbClr val="7030A0"/>
            </a:solidFill>
          </a:ln>
        </p:spPr>
        <p:txBody>
          <a:bodyPr wrap="square" rtlCol="0">
            <a:spAutoFit/>
          </a:bodyPr>
          <a:lstStyle/>
          <a:p>
            <a:pPr algn="ctr"/>
            <a:r>
              <a:rPr kumimoji="1" lang="en-US" altLang="ja-JP" b="1" dirty="0" smtClean="0"/>
              <a:t>Cable delay</a:t>
            </a:r>
            <a:endParaRPr kumimoji="1" lang="ja-JP" altLang="en-US" b="1" dirty="0"/>
          </a:p>
        </p:txBody>
      </p:sp>
      <p:cxnSp>
        <p:nvCxnSpPr>
          <p:cNvPr id="93" name="直線コネクタ 92"/>
          <p:cNvCxnSpPr>
            <a:stCxn id="41" idx="1"/>
            <a:endCxn id="86" idx="3"/>
          </p:cNvCxnSpPr>
          <p:nvPr/>
        </p:nvCxnSpPr>
        <p:spPr>
          <a:xfrm rot="10800000">
            <a:off x="5929322" y="684708"/>
            <a:ext cx="642942" cy="0"/>
          </a:xfrm>
          <a:prstGeom prst="line">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428596" y="4786322"/>
            <a:ext cx="1214446" cy="369332"/>
          </a:xfrm>
          <a:prstGeom prst="rect">
            <a:avLst/>
          </a:prstGeom>
          <a:noFill/>
          <a:ln w="19050">
            <a:solidFill>
              <a:srgbClr val="FF0000"/>
            </a:solidFill>
          </a:ln>
        </p:spPr>
        <p:txBody>
          <a:bodyPr wrap="square" rtlCol="0">
            <a:spAutoFit/>
          </a:bodyPr>
          <a:lstStyle/>
          <a:p>
            <a:pPr algn="ctr"/>
            <a:r>
              <a:rPr lang="en-US" altLang="ja-JP" b="1" dirty="0" smtClean="0"/>
              <a:t>TPC ch3</a:t>
            </a:r>
            <a:endParaRPr kumimoji="1" lang="ja-JP" altLang="en-US" b="1" dirty="0"/>
          </a:p>
        </p:txBody>
      </p:sp>
      <p:sp>
        <p:nvSpPr>
          <p:cNvPr id="140" name="テキスト ボックス 139"/>
          <p:cNvSpPr txBox="1"/>
          <p:nvPr/>
        </p:nvSpPr>
        <p:spPr>
          <a:xfrm>
            <a:off x="2143108" y="4286256"/>
            <a:ext cx="1643074" cy="369332"/>
          </a:xfrm>
          <a:prstGeom prst="rect">
            <a:avLst/>
          </a:prstGeom>
          <a:noFill/>
          <a:ln w="19050">
            <a:solidFill>
              <a:srgbClr val="7030A0"/>
            </a:solidFill>
          </a:ln>
        </p:spPr>
        <p:txBody>
          <a:bodyPr wrap="square" rtlCol="0">
            <a:spAutoFit/>
          </a:bodyPr>
          <a:lstStyle/>
          <a:p>
            <a:pPr algn="ctr"/>
            <a:r>
              <a:rPr lang="en-US" altLang="ja-JP" b="1" dirty="0" smtClean="0"/>
              <a:t>Pre Amp</a:t>
            </a:r>
            <a:r>
              <a:rPr lang="ja-JP" altLang="en-US" sz="1400" b="1" dirty="0" smtClean="0"/>
              <a:t> </a:t>
            </a:r>
            <a:r>
              <a:rPr lang="en-US" altLang="ja-JP" sz="1400" b="1" dirty="0" smtClean="0"/>
              <a:t>ch1</a:t>
            </a:r>
          </a:p>
        </p:txBody>
      </p:sp>
      <p:sp>
        <p:nvSpPr>
          <p:cNvPr id="141" name="テキスト ボックス 140"/>
          <p:cNvSpPr txBox="1"/>
          <p:nvPr/>
        </p:nvSpPr>
        <p:spPr>
          <a:xfrm>
            <a:off x="2143108" y="4786322"/>
            <a:ext cx="1643074" cy="369332"/>
          </a:xfrm>
          <a:prstGeom prst="rect">
            <a:avLst/>
          </a:prstGeom>
          <a:noFill/>
          <a:ln w="19050">
            <a:solidFill>
              <a:srgbClr val="7030A0"/>
            </a:solidFill>
          </a:ln>
        </p:spPr>
        <p:txBody>
          <a:bodyPr wrap="square" rtlCol="0">
            <a:spAutoFit/>
          </a:bodyPr>
          <a:lstStyle/>
          <a:p>
            <a:pPr algn="ctr"/>
            <a:r>
              <a:rPr lang="en-US" altLang="ja-JP" b="1" dirty="0" smtClean="0"/>
              <a:t>Pre Amp</a:t>
            </a:r>
            <a:r>
              <a:rPr lang="ja-JP" altLang="en-US" sz="1400" b="1" dirty="0" smtClean="0"/>
              <a:t> </a:t>
            </a:r>
            <a:r>
              <a:rPr lang="en-US" altLang="ja-JP" sz="1400" b="1" dirty="0" smtClean="0"/>
              <a:t>ch1</a:t>
            </a:r>
          </a:p>
        </p:txBody>
      </p:sp>
      <p:sp>
        <p:nvSpPr>
          <p:cNvPr id="156" name="テキスト ボックス 155"/>
          <p:cNvSpPr txBox="1"/>
          <p:nvPr/>
        </p:nvSpPr>
        <p:spPr>
          <a:xfrm>
            <a:off x="2143108" y="5286388"/>
            <a:ext cx="1643074" cy="369332"/>
          </a:xfrm>
          <a:prstGeom prst="rect">
            <a:avLst/>
          </a:prstGeom>
          <a:noFill/>
          <a:ln w="19050">
            <a:solidFill>
              <a:srgbClr val="7030A0"/>
            </a:solidFill>
          </a:ln>
        </p:spPr>
        <p:txBody>
          <a:bodyPr wrap="square" rtlCol="0">
            <a:spAutoFit/>
          </a:bodyPr>
          <a:lstStyle/>
          <a:p>
            <a:pPr algn="ctr"/>
            <a:r>
              <a:rPr lang="en-US" altLang="ja-JP" b="1" dirty="0" smtClean="0"/>
              <a:t>Pre Amp</a:t>
            </a:r>
            <a:r>
              <a:rPr lang="ja-JP" altLang="en-US" sz="1400" b="1" dirty="0" smtClean="0"/>
              <a:t> </a:t>
            </a:r>
            <a:r>
              <a:rPr lang="en-US" altLang="ja-JP" sz="1400" b="1" dirty="0" smtClean="0"/>
              <a:t>ch1</a:t>
            </a:r>
          </a:p>
        </p:txBody>
      </p:sp>
      <p:cxnSp>
        <p:nvCxnSpPr>
          <p:cNvPr id="173" name="直線コネクタ 53"/>
          <p:cNvCxnSpPr>
            <a:stCxn id="124" idx="3"/>
            <a:endCxn id="141" idx="1"/>
          </p:cNvCxnSpPr>
          <p:nvPr/>
        </p:nvCxnSpPr>
        <p:spPr>
          <a:xfrm>
            <a:off x="1643042" y="4970988"/>
            <a:ext cx="500066"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9" name="直線コネクタ 36"/>
          <p:cNvCxnSpPr>
            <a:stCxn id="124" idx="1"/>
            <a:endCxn id="50" idx="1"/>
          </p:cNvCxnSpPr>
          <p:nvPr/>
        </p:nvCxnSpPr>
        <p:spPr>
          <a:xfrm rot="10800000">
            <a:off x="428596" y="3470790"/>
            <a:ext cx="1588" cy="1500198"/>
          </a:xfrm>
          <a:prstGeom prst="bentConnector3">
            <a:avLst>
              <a:gd name="adj1" fmla="val 14395466"/>
            </a:avLst>
          </a:prstGeom>
        </p:spPr>
        <p:style>
          <a:lnRef idx="1">
            <a:schemeClr val="accent1"/>
          </a:lnRef>
          <a:fillRef idx="0">
            <a:schemeClr val="accent1"/>
          </a:fillRef>
          <a:effectRef idx="0">
            <a:schemeClr val="accent1"/>
          </a:effectRef>
          <a:fontRef idx="minor">
            <a:schemeClr val="tx1"/>
          </a:fontRef>
        </p:style>
      </p:cxnSp>
      <p:sp>
        <p:nvSpPr>
          <p:cNvPr id="207" name="テキスト ボックス 206"/>
          <p:cNvSpPr txBox="1"/>
          <p:nvPr/>
        </p:nvSpPr>
        <p:spPr>
          <a:xfrm>
            <a:off x="4071934" y="4286256"/>
            <a:ext cx="2286016" cy="369332"/>
          </a:xfrm>
          <a:prstGeom prst="rect">
            <a:avLst/>
          </a:prstGeom>
          <a:noFill/>
          <a:ln w="19050">
            <a:solidFill>
              <a:srgbClr val="0070C0"/>
            </a:solidFill>
          </a:ln>
        </p:spPr>
        <p:txBody>
          <a:bodyPr wrap="square" rtlCol="0">
            <a:spAutoFit/>
          </a:bodyPr>
          <a:lstStyle/>
          <a:p>
            <a:pPr algn="ctr"/>
            <a:r>
              <a:rPr kumimoji="1" lang="en-US" altLang="ja-JP" b="1" dirty="0" smtClean="0"/>
              <a:t>Shaper Amp</a:t>
            </a:r>
            <a:r>
              <a:rPr lang="en-US" altLang="ja-JP" sz="1400" b="1" dirty="0" smtClean="0"/>
              <a:t> ch2</a:t>
            </a:r>
            <a:endParaRPr lang="ja-JP" altLang="en-US" sz="1400" b="1" dirty="0" smtClean="0"/>
          </a:p>
        </p:txBody>
      </p:sp>
      <p:sp>
        <p:nvSpPr>
          <p:cNvPr id="208" name="テキスト ボックス 207"/>
          <p:cNvSpPr txBox="1"/>
          <p:nvPr/>
        </p:nvSpPr>
        <p:spPr>
          <a:xfrm>
            <a:off x="4071934" y="4786322"/>
            <a:ext cx="2286016" cy="369332"/>
          </a:xfrm>
          <a:prstGeom prst="rect">
            <a:avLst/>
          </a:prstGeom>
          <a:noFill/>
          <a:ln w="19050">
            <a:solidFill>
              <a:srgbClr val="0070C0"/>
            </a:solidFill>
          </a:ln>
        </p:spPr>
        <p:txBody>
          <a:bodyPr wrap="square" rtlCol="0">
            <a:spAutoFit/>
          </a:bodyPr>
          <a:lstStyle/>
          <a:p>
            <a:pPr algn="ctr"/>
            <a:r>
              <a:rPr kumimoji="1" lang="en-US" altLang="ja-JP" b="1" dirty="0" smtClean="0"/>
              <a:t>Shaper Amp</a:t>
            </a:r>
            <a:r>
              <a:rPr lang="en-US" altLang="ja-JP" sz="1400" b="1" dirty="0" smtClean="0"/>
              <a:t> ch3</a:t>
            </a:r>
            <a:endParaRPr lang="ja-JP" altLang="en-US" sz="1400" b="1" dirty="0" smtClean="0"/>
          </a:p>
        </p:txBody>
      </p:sp>
      <p:sp>
        <p:nvSpPr>
          <p:cNvPr id="209" name="テキスト ボックス 208"/>
          <p:cNvSpPr txBox="1"/>
          <p:nvPr/>
        </p:nvSpPr>
        <p:spPr>
          <a:xfrm>
            <a:off x="4071934" y="5286388"/>
            <a:ext cx="2286016" cy="369332"/>
          </a:xfrm>
          <a:prstGeom prst="rect">
            <a:avLst/>
          </a:prstGeom>
          <a:noFill/>
          <a:ln w="19050">
            <a:solidFill>
              <a:srgbClr val="0070C0"/>
            </a:solidFill>
          </a:ln>
        </p:spPr>
        <p:txBody>
          <a:bodyPr wrap="square" rtlCol="0">
            <a:spAutoFit/>
          </a:bodyPr>
          <a:lstStyle/>
          <a:p>
            <a:pPr algn="ctr"/>
            <a:r>
              <a:rPr kumimoji="1" lang="en-US" altLang="ja-JP" b="1" dirty="0" smtClean="0"/>
              <a:t>Shaper Amp</a:t>
            </a:r>
            <a:r>
              <a:rPr lang="en-US" altLang="ja-JP" sz="1400" b="1" dirty="0" smtClean="0"/>
              <a:t> ch4</a:t>
            </a:r>
            <a:endParaRPr lang="ja-JP" altLang="en-US" sz="1400" b="1" dirty="0" smtClean="0"/>
          </a:p>
        </p:txBody>
      </p:sp>
      <p:sp>
        <p:nvSpPr>
          <p:cNvPr id="59" name="日付プレースホルダ 58"/>
          <p:cNvSpPr>
            <a:spLocks noGrp="1"/>
          </p:cNvSpPr>
          <p:nvPr>
            <p:ph type="dt" sz="half" idx="14"/>
          </p:nvPr>
        </p:nvSpPr>
        <p:spPr/>
        <p:txBody>
          <a:bodyPr/>
          <a:lstStyle/>
          <a:p>
            <a:fld id="{351E5B39-C87F-4718-B2A3-E5F891CA0146}" type="datetime1">
              <a:rPr kumimoji="1" lang="ja-JP" altLang="en-US" smtClean="0"/>
              <a:pPr/>
              <a:t>2009/9/11</a:t>
            </a:fld>
            <a:endParaRPr kumimoji="1" lang="ja-JP" altLang="en-US"/>
          </a:p>
        </p:txBody>
      </p:sp>
      <p:sp>
        <p:nvSpPr>
          <p:cNvPr id="60" name="スライド番号プレースホルダ 59"/>
          <p:cNvSpPr>
            <a:spLocks noGrp="1"/>
          </p:cNvSpPr>
          <p:nvPr>
            <p:ph type="sldNum" sz="quarter" idx="15"/>
          </p:nvPr>
        </p:nvSpPr>
        <p:spPr/>
        <p:txBody>
          <a:bodyPr/>
          <a:lstStyle/>
          <a:p>
            <a:fld id="{0839AACD-6752-4962-93C1-FEADAF6C97A3}" type="slidenum">
              <a:rPr kumimoji="1" lang="ja-JP" altLang="en-US" smtClean="0"/>
              <a:pPr/>
              <a:t>25</a:t>
            </a:fld>
            <a:endParaRPr kumimoji="1" lang="ja-JP" altLang="en-US"/>
          </a:p>
        </p:txBody>
      </p:sp>
      <p:sp>
        <p:nvSpPr>
          <p:cNvPr id="67" name="フッター プレースホルダ 66"/>
          <p:cNvSpPr>
            <a:spLocks noGrp="1"/>
          </p:cNvSpPr>
          <p:nvPr>
            <p:ph type="ftr" sz="quarter" idx="16"/>
          </p:nvPr>
        </p:nvSpPr>
        <p:spPr/>
        <p:txBody>
          <a:bodyPr/>
          <a:lstStyle/>
          <a:p>
            <a:r>
              <a:rPr kumimoji="1" lang="en-US" altLang="ja-JP" smtClean="0"/>
              <a:t>JPS fall meeting @ Kohnan university</a:t>
            </a:r>
            <a:endParaRPr kumimoji="1" lang="ja-JP" altLang="en-US"/>
          </a:p>
        </p:txBody>
      </p:sp>
      <p:cxnSp>
        <p:nvCxnSpPr>
          <p:cNvPr id="69" name="直線コネクタ 36"/>
          <p:cNvCxnSpPr>
            <a:stCxn id="140" idx="3"/>
            <a:endCxn id="207" idx="1"/>
          </p:cNvCxnSpPr>
          <p:nvPr/>
        </p:nvCxnSpPr>
        <p:spPr>
          <a:xfrm>
            <a:off x="3786182" y="4470922"/>
            <a:ext cx="285752"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3" name="直線コネクタ 36"/>
          <p:cNvCxnSpPr>
            <a:stCxn id="141" idx="3"/>
            <a:endCxn id="208" idx="1"/>
          </p:cNvCxnSpPr>
          <p:nvPr/>
        </p:nvCxnSpPr>
        <p:spPr>
          <a:xfrm>
            <a:off x="3786182" y="4970988"/>
            <a:ext cx="285752"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8" name="直線コネクタ 36"/>
          <p:cNvCxnSpPr>
            <a:stCxn id="156" idx="3"/>
            <a:endCxn id="209" idx="1"/>
          </p:cNvCxnSpPr>
          <p:nvPr/>
        </p:nvCxnSpPr>
        <p:spPr>
          <a:xfrm>
            <a:off x="3786182" y="5471054"/>
            <a:ext cx="285752"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2" name="直線コネクタ 36"/>
          <p:cNvCxnSpPr>
            <a:stCxn id="207" idx="3"/>
            <a:endCxn id="52" idx="1"/>
          </p:cNvCxnSpPr>
          <p:nvPr/>
        </p:nvCxnSpPr>
        <p:spPr>
          <a:xfrm flipV="1">
            <a:off x="6357950" y="3970856"/>
            <a:ext cx="642942" cy="500066"/>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7" name="直線コネクタ 36"/>
          <p:cNvCxnSpPr>
            <a:stCxn id="208" idx="3"/>
            <a:endCxn id="52" idx="1"/>
          </p:cNvCxnSpPr>
          <p:nvPr/>
        </p:nvCxnSpPr>
        <p:spPr>
          <a:xfrm flipV="1">
            <a:off x="6357950" y="3970856"/>
            <a:ext cx="642942" cy="1000132"/>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1" name="直線コネクタ 36"/>
          <p:cNvCxnSpPr>
            <a:stCxn id="209" idx="3"/>
            <a:endCxn id="52" idx="1"/>
          </p:cNvCxnSpPr>
          <p:nvPr/>
        </p:nvCxnSpPr>
        <p:spPr>
          <a:xfrm flipV="1">
            <a:off x="6357950" y="3970856"/>
            <a:ext cx="642942" cy="150019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214282" y="6215082"/>
            <a:ext cx="2786082" cy="461665"/>
          </a:xfrm>
          <a:prstGeom prst="rect">
            <a:avLst/>
          </a:prstGeom>
          <a:solidFill>
            <a:schemeClr val="bg1"/>
          </a:solidFill>
          <a:ln w="25400">
            <a:solidFill>
              <a:schemeClr val="accent1"/>
            </a:solidFill>
          </a:ln>
        </p:spPr>
        <p:txBody>
          <a:bodyPr wrap="square" rtlCol="0">
            <a:spAutoFit/>
          </a:bodyPr>
          <a:lstStyle/>
          <a:p>
            <a:pPr algn="ctr"/>
            <a:r>
              <a:rPr kumimoji="1" lang="en-US" altLang="ja-JP" sz="2400" b="1" dirty="0" smtClean="0">
                <a:solidFill>
                  <a:schemeClr val="tx2"/>
                </a:solidFill>
              </a:rPr>
              <a:t>DAQ </a:t>
            </a:r>
            <a:r>
              <a:rPr kumimoji="1" lang="ja-JP" altLang="en-US" sz="2400" b="1" dirty="0" smtClean="0">
                <a:solidFill>
                  <a:schemeClr val="tx2"/>
                </a:solidFill>
              </a:rPr>
              <a:t>ロジック回路</a:t>
            </a:r>
            <a:endParaRPr kumimoji="1" lang="ja-JP" altLang="en-US" sz="2400" b="1"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26</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0" y="0"/>
            <a:ext cx="4856985" cy="3652557"/>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0" y="3633906"/>
            <a:ext cx="5143504" cy="3224093"/>
          </a:xfrm>
          <a:prstGeom prst="rect">
            <a:avLst/>
          </a:prstGeom>
          <a:noFill/>
          <a:ln w="9525">
            <a:noFill/>
            <a:miter lim="800000"/>
            <a:headEnd/>
            <a:tailEnd/>
          </a:ln>
        </p:spPr>
      </p:pic>
      <p:sp>
        <p:nvSpPr>
          <p:cNvPr id="9" name="テキスト ボックス 8"/>
          <p:cNvSpPr txBox="1"/>
          <p:nvPr/>
        </p:nvSpPr>
        <p:spPr>
          <a:xfrm>
            <a:off x="4643438" y="4214818"/>
            <a:ext cx="3172663" cy="677108"/>
          </a:xfrm>
          <a:prstGeom prst="rect">
            <a:avLst/>
          </a:prstGeom>
          <a:noFill/>
        </p:spPr>
        <p:txBody>
          <a:bodyPr wrap="none" rtlCol="0">
            <a:spAutoFit/>
          </a:bodyPr>
          <a:lstStyle/>
          <a:p>
            <a:r>
              <a:rPr kumimoji="1" lang="ja-JP" altLang="en-US" sz="2000" b="1" dirty="0" smtClean="0">
                <a:solidFill>
                  <a:srgbClr val="FF0000"/>
                </a:solidFill>
              </a:rPr>
              <a:t>←</a:t>
            </a:r>
            <a:r>
              <a:rPr kumimoji="1" lang="en-US" altLang="ja-JP" dirty="0" smtClean="0"/>
              <a:t> Electric field dependency</a:t>
            </a:r>
          </a:p>
          <a:p>
            <a:r>
              <a:rPr lang="en-US" altLang="ja-JP" dirty="0" smtClean="0"/>
              <a:t>of alpha signal resolution</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Xenon Parameters</a:t>
            </a:r>
            <a:endParaRPr kumimoji="1" lang="ja-JP" altLang="en-US"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27</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graphicFrame>
        <p:nvGraphicFramePr>
          <p:cNvPr id="7" name="Group 91"/>
          <p:cNvGraphicFramePr>
            <a:graphicFrameLocks noGrp="1"/>
          </p:cNvGraphicFramePr>
          <p:nvPr/>
        </p:nvGraphicFramePr>
        <p:xfrm>
          <a:off x="0" y="1428736"/>
          <a:ext cx="5286413" cy="2357454"/>
        </p:xfrm>
        <a:graphic>
          <a:graphicData uri="http://schemas.openxmlformats.org/drawingml/2006/table">
            <a:tbl>
              <a:tblPr/>
              <a:tblGrid>
                <a:gridCol w="1540739"/>
                <a:gridCol w="988309"/>
                <a:gridCol w="934023"/>
                <a:gridCol w="937218"/>
                <a:gridCol w="886124"/>
              </a:tblGrid>
              <a:tr h="39290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B丸ｺﾞｼｯｸDE" pitchFamily="49" charset="-128"/>
                          <a:ea typeface="TB丸ｺﾞｼｯｸDE" pitchFamily="49" charset="-128"/>
                        </a:rPr>
                        <a:t>種類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BGO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GSO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LSO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LXe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9290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B丸ｺﾞｼｯｸDE" pitchFamily="49" charset="-128"/>
                          <a:ea typeface="TB丸ｺﾞｼｯｸDE" pitchFamily="49" charset="-128"/>
                        </a:rPr>
                        <a:t>元素</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Bi Ge 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Gd Si 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Lu Si 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Xe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9290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B丸ｺﾞｼｯｸDE" pitchFamily="49" charset="-128"/>
                          <a:ea typeface="TB丸ｺﾞｼｯｸDE" pitchFamily="49" charset="-128"/>
                        </a:rPr>
                        <a:t>密度 </a:t>
                      </a:r>
                      <a:r>
                        <a:rPr kumimoji="1" lang="en-US" altLang="ja-JP" sz="1600" b="0" i="0" u="none" strike="noStrike" cap="none" normalizeH="0" baseline="0" smtClean="0">
                          <a:ln>
                            <a:noFill/>
                          </a:ln>
                          <a:solidFill>
                            <a:schemeClr val="tx1"/>
                          </a:solidFill>
                          <a:effectLst/>
                          <a:latin typeface="TB丸ｺﾞｼｯｸDE" pitchFamily="49" charset="-128"/>
                          <a:ea typeface="TB丸ｺﾞｼｯｸDE" pitchFamily="49" charset="-128"/>
                        </a:rPr>
                        <a:t>[g/cm</a:t>
                      </a:r>
                      <a:r>
                        <a:rPr kumimoji="1" lang="en-US" altLang="ja-JP" sz="1600" b="0" i="0" u="none" strike="noStrike" cap="none" normalizeH="0" baseline="30000" smtClean="0">
                          <a:ln>
                            <a:noFill/>
                          </a:ln>
                          <a:solidFill>
                            <a:schemeClr val="tx1"/>
                          </a:solidFill>
                          <a:effectLst/>
                          <a:latin typeface="TB丸ｺﾞｼｯｸDE" pitchFamily="49" charset="-128"/>
                          <a:ea typeface="TB丸ｺﾞｼｯｸDE" pitchFamily="49" charset="-128"/>
                        </a:rPr>
                        <a:t>3</a:t>
                      </a:r>
                      <a:r>
                        <a:rPr kumimoji="1" lang="en-US" altLang="ja-JP" sz="1600" b="0" i="0" u="none" strike="noStrike" cap="none" normalizeH="0" baseline="0" smtClean="0">
                          <a:ln>
                            <a:noFill/>
                          </a:ln>
                          <a:solidFill>
                            <a:schemeClr val="tx1"/>
                          </a:solidFill>
                          <a:effectLst/>
                          <a:latin typeface="TB丸ｺﾞｼｯｸDE" pitchFamily="49" charset="-128"/>
                          <a:ea typeface="TB丸ｺﾞｼｯｸDE" pitchFamily="49"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7.13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6.71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2.95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9290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B丸ｺﾞｼｯｸDE" pitchFamily="49" charset="-128"/>
                          <a:ea typeface="TB丸ｺﾞｼｯｸDE" pitchFamily="49" charset="-128"/>
                        </a:rPr>
                        <a:t>光子数</a:t>
                      </a:r>
                      <a:r>
                        <a:rPr kumimoji="1" lang="en-US" altLang="ja-JP" sz="1600" b="0" i="0" u="none" strike="noStrike" cap="none" normalizeH="0" baseline="0" smtClean="0">
                          <a:ln>
                            <a:noFill/>
                          </a:ln>
                          <a:solidFill>
                            <a:schemeClr val="tx1"/>
                          </a:solidFill>
                          <a:effectLst/>
                          <a:latin typeface="TB丸ｺﾞｼｯｸDE" pitchFamily="49" charset="-128"/>
                          <a:ea typeface="TB丸ｺﾞｼｯｸDE" pitchFamily="49" charset="-128"/>
                        </a:rPr>
                        <a:t>(1MeV)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8200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9000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25000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43000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9290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B丸ｺﾞｼｯｸDE" pitchFamily="49" charset="-128"/>
                          <a:ea typeface="TB丸ｺﾞｼｯｸDE" pitchFamily="49" charset="-128"/>
                        </a:rPr>
                        <a:t>波長</a:t>
                      </a:r>
                      <a:r>
                        <a:rPr kumimoji="1" lang="en-US" altLang="ja-JP" sz="1600" b="0" i="0" u="none" strike="noStrike" cap="none" normalizeH="0" baseline="0" smtClean="0">
                          <a:ln>
                            <a:noFill/>
                          </a:ln>
                          <a:solidFill>
                            <a:schemeClr val="tx1"/>
                          </a:solidFill>
                          <a:effectLst/>
                          <a:latin typeface="TB丸ｺﾞｼｯｸDE" pitchFamily="49" charset="-128"/>
                          <a:ea typeface="TB丸ｺﾞｼｯｸDE" pitchFamily="49" charset="-128"/>
                        </a:rPr>
                        <a:t>[nm]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480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440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420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9290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B丸ｺﾞｼｯｸDE" pitchFamily="49" charset="-128"/>
                          <a:ea typeface="TB丸ｺﾞｼｯｸDE" pitchFamily="49" charset="-128"/>
                        </a:rPr>
                        <a:t>減衰時間</a:t>
                      </a:r>
                      <a:r>
                        <a:rPr kumimoji="1" lang="en-US" altLang="ja-JP" sz="1600" b="0" i="0" u="none" strike="noStrike" cap="none" normalizeH="0" baseline="0" smtClean="0">
                          <a:ln>
                            <a:noFill/>
                          </a:ln>
                          <a:solidFill>
                            <a:schemeClr val="tx1"/>
                          </a:solidFill>
                          <a:effectLst/>
                          <a:latin typeface="TB丸ｺﾞｼｯｸDE" pitchFamily="49" charset="-128"/>
                          <a:ea typeface="TB丸ｺﾞｼｯｸDE" pitchFamily="49" charset="-128"/>
                        </a:rPr>
                        <a:t>[ns]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j-lt"/>
                          <a:ea typeface="TB丸ｺﾞｼｯｸDE" pitchFamily="49" charset="-128"/>
                        </a:rPr>
                        <a:t>330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j-lt"/>
                          <a:ea typeface="TB丸ｺﾞｼｯｸDE" pitchFamily="49" charset="-128"/>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pic>
        <p:nvPicPr>
          <p:cNvPr id="10" name="Picture 7"/>
          <p:cNvPicPr>
            <a:picLocks noChangeAspect="1" noChangeArrowheads="1"/>
          </p:cNvPicPr>
          <p:nvPr/>
        </p:nvPicPr>
        <p:blipFill>
          <a:blip r:embed="rId2" cstate="print"/>
          <a:srcRect/>
          <a:stretch>
            <a:fillRect/>
          </a:stretch>
        </p:blipFill>
        <p:spPr bwMode="auto">
          <a:xfrm>
            <a:off x="3929058" y="3857628"/>
            <a:ext cx="4201648" cy="3000372"/>
          </a:xfrm>
          <a:prstGeom prst="rect">
            <a:avLst/>
          </a:prstGeom>
          <a:noFill/>
          <a:ln w="9525">
            <a:noFill/>
            <a:miter lim="800000"/>
            <a:headEnd/>
            <a:tailEnd/>
          </a:ln>
        </p:spPr>
      </p:pic>
      <p:sp>
        <p:nvSpPr>
          <p:cNvPr id="8" name="テキスト ボックス 7"/>
          <p:cNvSpPr txBox="1"/>
          <p:nvPr/>
        </p:nvSpPr>
        <p:spPr>
          <a:xfrm>
            <a:off x="714348" y="5000636"/>
            <a:ext cx="2331087" cy="646331"/>
          </a:xfrm>
          <a:prstGeom prst="rect">
            <a:avLst/>
          </a:prstGeom>
          <a:noFill/>
        </p:spPr>
        <p:txBody>
          <a:bodyPr wrap="none" rtlCol="0">
            <a:spAutoFit/>
          </a:bodyPr>
          <a:lstStyle/>
          <a:p>
            <a:r>
              <a:rPr lang="en-US" altLang="ja-JP" dirty="0" err="1" smtClean="0"/>
              <a:t>Muon</a:t>
            </a:r>
            <a:r>
              <a:rPr lang="en-US" altLang="ja-JP" dirty="0" smtClean="0"/>
              <a:t> Energy loss </a:t>
            </a:r>
          </a:p>
          <a:p>
            <a:r>
              <a:rPr lang="en-US" altLang="ja-JP" dirty="0" smtClean="0"/>
              <a:t>by ionization in LXe</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About CRM</a:t>
            </a:r>
            <a:endParaRPr kumimoji="1" lang="ja-JP" altLang="en-US"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28</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33794" name="Picture 2"/>
          <p:cNvPicPr>
            <a:picLocks noGrp="1" noChangeAspect="1" noChangeArrowheads="1"/>
          </p:cNvPicPr>
          <p:nvPr>
            <p:ph sz="quarter" idx="1"/>
          </p:nvPr>
        </p:nvPicPr>
        <p:blipFill>
          <a:blip r:embed="rId2" cstate="print"/>
          <a:srcRect/>
          <a:stretch>
            <a:fillRect/>
          </a:stretch>
        </p:blipFill>
        <p:spPr bwMode="auto">
          <a:xfrm>
            <a:off x="428596" y="3786190"/>
            <a:ext cx="2933700" cy="2809875"/>
          </a:xfrm>
          <a:prstGeom prst="rect">
            <a:avLst/>
          </a:prstGeom>
          <a:noFill/>
          <a:ln w="9525">
            <a:noFill/>
            <a:miter lim="800000"/>
            <a:headEnd/>
            <a:tailEnd/>
          </a:ln>
        </p:spPr>
      </p:pic>
      <p:sp>
        <p:nvSpPr>
          <p:cNvPr id="8" name="テキスト ボックス 7"/>
          <p:cNvSpPr txBox="1"/>
          <p:nvPr/>
        </p:nvSpPr>
        <p:spPr>
          <a:xfrm>
            <a:off x="3428992" y="6215082"/>
            <a:ext cx="3682418" cy="369332"/>
          </a:xfrm>
          <a:prstGeom prst="rect">
            <a:avLst/>
          </a:prstGeom>
          <a:noFill/>
        </p:spPr>
        <p:txBody>
          <a:bodyPr wrap="none" rtlCol="0">
            <a:spAutoFit/>
          </a:bodyPr>
          <a:lstStyle/>
          <a:p>
            <a:r>
              <a:rPr lang="ja-JP" altLang="en-US" b="1" dirty="0" smtClean="0">
                <a:solidFill>
                  <a:srgbClr val="FF0000"/>
                </a:solidFill>
              </a:rPr>
              <a:t>←</a:t>
            </a:r>
            <a:r>
              <a:rPr lang="ja-JP" altLang="en-US" dirty="0" smtClean="0"/>
              <a:t>　</a:t>
            </a:r>
            <a:r>
              <a:rPr lang="en-US" altLang="ja-JP" dirty="0" smtClean="0"/>
              <a:t>c</a:t>
            </a:r>
            <a:r>
              <a:rPr kumimoji="1" lang="en-US" altLang="ja-JP" dirty="0" smtClean="0"/>
              <a:t>os</a:t>
            </a:r>
            <a:r>
              <a:rPr kumimoji="1" lang="en-US" altLang="ja-JP" baseline="30000" dirty="0" smtClean="0"/>
              <a:t>2</a:t>
            </a:r>
            <a:r>
              <a:rPr kumimoji="1" lang="en-US" altLang="ja-JP" dirty="0" smtClean="0"/>
              <a:t>θ</a:t>
            </a:r>
            <a:r>
              <a:rPr lang="ja-JP" altLang="en-US" dirty="0" smtClean="0"/>
              <a:t> に従う</a:t>
            </a:r>
            <a:r>
              <a:rPr kumimoji="1" lang="ja-JP" altLang="en-US" dirty="0" smtClean="0"/>
              <a:t>分布のモンテカルロ</a:t>
            </a:r>
            <a:endParaRPr kumimoji="1" lang="ja-JP" altLang="en-US" dirty="0"/>
          </a:p>
        </p:txBody>
      </p:sp>
      <p:sp>
        <p:nvSpPr>
          <p:cNvPr id="9" name="テキスト ボックス 8"/>
          <p:cNvSpPr txBox="1"/>
          <p:nvPr/>
        </p:nvSpPr>
        <p:spPr>
          <a:xfrm>
            <a:off x="3500430" y="4214818"/>
            <a:ext cx="4500594" cy="1200329"/>
          </a:xfrm>
          <a:prstGeom prst="rect">
            <a:avLst/>
          </a:prstGeom>
          <a:noFill/>
        </p:spPr>
        <p:txBody>
          <a:bodyPr wrap="square" rtlCol="0">
            <a:spAutoFit/>
          </a:bodyPr>
          <a:lstStyle/>
          <a:p>
            <a:pPr>
              <a:buFont typeface="Arial" pitchFamily="34" charset="0"/>
              <a:buChar char="•"/>
            </a:pPr>
            <a:r>
              <a:rPr kumimoji="1" lang="ja-JP" altLang="en-US" dirty="0" smtClean="0"/>
              <a:t>宇宙線ミューオンが</a:t>
            </a:r>
            <a:r>
              <a:rPr lang="en-US" altLang="ja-JP" dirty="0" smtClean="0"/>
              <a:t>cos</a:t>
            </a:r>
            <a:r>
              <a:rPr lang="en-US" altLang="ja-JP" baseline="30000" dirty="0" smtClean="0"/>
              <a:t>2</a:t>
            </a:r>
            <a:r>
              <a:rPr lang="en-US" altLang="ja-JP" dirty="0" smtClean="0"/>
              <a:t>θ </a:t>
            </a:r>
            <a:r>
              <a:rPr lang="ja-JP" altLang="en-US" dirty="0" smtClean="0"/>
              <a:t>に従うのはなぜか</a:t>
            </a:r>
            <a:endParaRPr lang="en-US" altLang="ja-JP" dirty="0" smtClean="0"/>
          </a:p>
          <a:p>
            <a:pPr lvl="1">
              <a:buFont typeface="Wingdings" pitchFamily="2" charset="2"/>
              <a:buChar char="Ø"/>
            </a:pPr>
            <a:r>
              <a:rPr kumimoji="1" lang="ja-JP" altLang="en-US" dirty="0" smtClean="0"/>
              <a:t>通過する大気の厚さ、ミューオンの寿命、平均自由</a:t>
            </a:r>
            <a:r>
              <a:rPr lang="ja-JP" altLang="en-US" dirty="0" smtClean="0"/>
              <a:t>行程</a:t>
            </a:r>
            <a:r>
              <a:rPr kumimoji="1" lang="ja-JP" altLang="en-US" dirty="0" smtClean="0"/>
              <a:t>などと関係</a:t>
            </a:r>
            <a:endParaRPr kumimoji="1" lang="en-US" altLang="ja-JP" dirty="0" smtClean="0"/>
          </a:p>
          <a:p>
            <a:pPr>
              <a:buFont typeface="Arial" pitchFamily="34" charset="0"/>
              <a:buChar char="•"/>
            </a:pPr>
            <a:endParaRPr kumimoji="1" lang="ja-JP" altLang="en-US" dirty="0"/>
          </a:p>
        </p:txBody>
      </p:sp>
      <p:pic>
        <p:nvPicPr>
          <p:cNvPr id="33795" name="Picture 3"/>
          <p:cNvPicPr>
            <a:picLocks noChangeAspect="1" noChangeArrowheads="1"/>
          </p:cNvPicPr>
          <p:nvPr/>
        </p:nvPicPr>
        <p:blipFill>
          <a:blip r:embed="rId3" cstate="print"/>
          <a:srcRect/>
          <a:stretch>
            <a:fillRect/>
          </a:stretch>
        </p:blipFill>
        <p:spPr bwMode="auto">
          <a:xfrm>
            <a:off x="4214810" y="0"/>
            <a:ext cx="4071966" cy="3753655"/>
          </a:xfrm>
          <a:prstGeom prst="rect">
            <a:avLst/>
          </a:prstGeom>
          <a:noFill/>
          <a:ln w="9525">
            <a:noFill/>
            <a:miter lim="800000"/>
            <a:headEnd/>
            <a:tailEnd/>
          </a:ln>
        </p:spPr>
      </p:pic>
      <p:sp>
        <p:nvSpPr>
          <p:cNvPr id="11" name="テキスト ボックス 10"/>
          <p:cNvSpPr txBox="1"/>
          <p:nvPr/>
        </p:nvSpPr>
        <p:spPr>
          <a:xfrm>
            <a:off x="1357290" y="2071678"/>
            <a:ext cx="2808782" cy="369332"/>
          </a:xfrm>
          <a:prstGeom prst="rect">
            <a:avLst/>
          </a:prstGeom>
          <a:noFill/>
        </p:spPr>
        <p:txBody>
          <a:bodyPr wrap="none" rtlCol="0">
            <a:spAutoFit/>
          </a:bodyPr>
          <a:lstStyle/>
          <a:p>
            <a:r>
              <a:rPr lang="en-US" altLang="ja-JP" dirty="0" smtClean="0"/>
              <a:t>CRM</a:t>
            </a:r>
            <a:r>
              <a:rPr kumimoji="1" lang="ja-JP" altLang="en-US" dirty="0" smtClean="0"/>
              <a:t>のエネルギー分布 </a:t>
            </a:r>
            <a:r>
              <a:rPr kumimoji="1" lang="ja-JP" altLang="en-US" b="1" dirty="0" smtClean="0">
                <a:solidFill>
                  <a:srgbClr val="FF0000"/>
                </a:solidFill>
              </a:rPr>
              <a:t>→</a:t>
            </a:r>
            <a:endParaRPr kumimoji="1" lang="ja-JP" altLang="en-US"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kumimoji="1" lang="ja-JP" altLang="en-US" dirty="0"/>
          </a:p>
        </p:txBody>
      </p:sp>
      <p:sp>
        <p:nvSpPr>
          <p:cNvPr id="3" name="コンテンツ プレースホルダ 2"/>
          <p:cNvSpPr>
            <a:spLocks noGrp="1"/>
          </p:cNvSpPr>
          <p:nvPr>
            <p:ph sz="quarter" idx="1"/>
          </p:nvPr>
        </p:nvSpPr>
        <p:spPr/>
        <p:txBody>
          <a:bodyPr/>
          <a:lstStyle/>
          <a:p>
            <a:r>
              <a:rPr kumimoji="1" lang="ja-JP" altLang="en-US" dirty="0" smtClean="0"/>
              <a:t>液体キセノン</a:t>
            </a:r>
            <a:r>
              <a:rPr kumimoji="1" lang="en-US" altLang="ja-JP" dirty="0" smtClean="0"/>
              <a:t>Time Projection </a:t>
            </a:r>
            <a:r>
              <a:rPr lang="en-US" altLang="ja-JP" dirty="0" smtClean="0"/>
              <a:t>C</a:t>
            </a:r>
            <a:r>
              <a:rPr kumimoji="1" lang="en-US" altLang="ja-JP" dirty="0" smtClean="0"/>
              <a:t>hamber</a:t>
            </a:r>
          </a:p>
          <a:p>
            <a:pPr lvl="1"/>
            <a:r>
              <a:rPr lang="ja-JP" altLang="en-US" sz="1800" dirty="0" smtClean="0"/>
              <a:t>キセノンシンチレーション光による信号</a:t>
            </a:r>
            <a:endParaRPr lang="en-US" altLang="ja-JP" sz="1800" dirty="0" smtClean="0"/>
          </a:p>
          <a:p>
            <a:pPr lvl="2">
              <a:buFont typeface="Wingdings" pitchFamily="2" charset="2"/>
              <a:buChar char="Ø"/>
            </a:pPr>
            <a:r>
              <a:rPr lang="ja-JP" altLang="en-US" dirty="0" smtClean="0"/>
              <a:t>非常に速い信号</a:t>
            </a:r>
            <a:endParaRPr lang="en-US" altLang="ja-JP" dirty="0" smtClean="0"/>
          </a:p>
          <a:p>
            <a:pPr lvl="2">
              <a:buFont typeface="Wingdings" pitchFamily="2" charset="2"/>
              <a:buChar char="Ø"/>
            </a:pPr>
            <a:r>
              <a:rPr lang="ja-JP" altLang="en-US" dirty="0" smtClean="0"/>
              <a:t>シンチレーション光によるエネルギー情報</a:t>
            </a:r>
            <a:endParaRPr lang="en-US" altLang="ja-JP" dirty="0" smtClean="0"/>
          </a:p>
          <a:p>
            <a:pPr lvl="1"/>
            <a:r>
              <a:rPr lang="ja-JP" altLang="en-US" sz="1800" dirty="0" smtClean="0"/>
              <a:t>電離電子による遅い信号</a:t>
            </a:r>
            <a:endParaRPr lang="en-US" altLang="ja-JP" sz="1800" dirty="0" smtClean="0"/>
          </a:p>
          <a:p>
            <a:pPr lvl="2">
              <a:buFont typeface="Wingdings" pitchFamily="2" charset="2"/>
              <a:buChar char="Ø"/>
            </a:pPr>
            <a:r>
              <a:rPr lang="ja-JP" altLang="en-US" dirty="0" smtClean="0"/>
              <a:t>正確な</a:t>
            </a:r>
            <a:r>
              <a:rPr lang="en-US" altLang="ja-JP" dirty="0" smtClean="0"/>
              <a:t>3</a:t>
            </a:r>
            <a:r>
              <a:rPr lang="ja-JP" altLang="en-US" dirty="0" smtClean="0"/>
              <a:t>次元位置情報</a:t>
            </a:r>
            <a:endParaRPr lang="en-US" altLang="ja-JP" dirty="0" smtClean="0"/>
          </a:p>
          <a:p>
            <a:pPr lvl="2">
              <a:buFont typeface="Wingdings" pitchFamily="2" charset="2"/>
              <a:buChar char="Ø"/>
            </a:pPr>
            <a:r>
              <a:rPr lang="ja-JP" altLang="en-US" dirty="0" smtClean="0"/>
              <a:t>電荷量によるエネルギー情報</a:t>
            </a:r>
            <a:endParaRPr lang="en-US" altLang="ja-JP" dirty="0" smtClean="0"/>
          </a:p>
          <a:p>
            <a:r>
              <a:rPr kumimoji="1" lang="ja-JP" altLang="en-US" dirty="0" smtClean="0"/>
              <a:t>次世代</a:t>
            </a:r>
            <a:r>
              <a:rPr kumimoji="1" lang="en-US" altLang="ja-JP" dirty="0" smtClean="0"/>
              <a:t>PET</a:t>
            </a:r>
            <a:r>
              <a:rPr kumimoji="1" lang="ja-JP" altLang="en-US" dirty="0" smtClean="0"/>
              <a:t>への</a:t>
            </a:r>
            <a:r>
              <a:rPr lang="ja-JP" altLang="en-US" dirty="0" smtClean="0"/>
              <a:t>応用の可能性</a:t>
            </a:r>
            <a:endParaRPr lang="en-US" altLang="ja-JP" dirty="0" smtClean="0"/>
          </a:p>
          <a:p>
            <a:pPr lvl="1"/>
            <a:r>
              <a:rPr lang="ja-JP" altLang="en-US" sz="1800" dirty="0" smtClean="0"/>
              <a:t>比較的容易な大型化</a:t>
            </a:r>
            <a:endParaRPr lang="en-US" altLang="ja-JP" sz="1800" dirty="0" smtClean="0"/>
          </a:p>
          <a:p>
            <a:pPr lvl="2">
              <a:buFont typeface="Wingdings" pitchFamily="2" charset="2"/>
              <a:buChar char="Ø"/>
            </a:pPr>
            <a:r>
              <a:rPr lang="ja-JP" altLang="en-US" dirty="0" smtClean="0"/>
              <a:t>大アクセプタンス</a:t>
            </a:r>
            <a:endParaRPr kumimoji="1" lang="en-US" altLang="ja-JP" dirty="0" smtClean="0"/>
          </a:p>
          <a:p>
            <a:pPr lvl="1"/>
            <a:r>
              <a:rPr lang="ja-JP" altLang="en-US" sz="1800" dirty="0" smtClean="0"/>
              <a:t>高い位置分解能による精細な画像</a:t>
            </a:r>
            <a:endParaRPr lang="en-US" altLang="ja-JP" sz="1800" dirty="0" smtClean="0"/>
          </a:p>
          <a:p>
            <a:pPr lvl="2">
              <a:buFont typeface="Wingdings" pitchFamily="2" charset="2"/>
              <a:buChar char="Ø"/>
            </a:pPr>
            <a:r>
              <a:rPr kumimoji="1" lang="ja-JP" altLang="en-US" dirty="0" smtClean="0"/>
              <a:t>癌の早期発見</a:t>
            </a:r>
            <a:endParaRPr kumimoji="1" lang="en-US" altLang="ja-JP" dirty="0" smtClean="0"/>
          </a:p>
          <a:p>
            <a:endParaRPr kumimoji="1" lang="ja-JP" altLang="en-US" dirty="0"/>
          </a:p>
        </p:txBody>
      </p:sp>
      <p:sp>
        <p:nvSpPr>
          <p:cNvPr id="4" name="日付プレースホルダ 3"/>
          <p:cNvSpPr>
            <a:spLocks noGrp="1"/>
          </p:cNvSpPr>
          <p:nvPr>
            <p:ph type="dt" sz="half" idx="14"/>
          </p:nvPr>
        </p:nvSpPr>
        <p:spPr/>
        <p:txBody>
          <a:bodyPr/>
          <a:lstStyle/>
          <a:p>
            <a:fld id="{B6407D1B-DD5A-4D46-82CE-90D65A605902}"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3</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Status of 2009</a:t>
            </a:r>
            <a:endParaRPr kumimoji="1" lang="ja-JP" altLang="en-US" dirty="0"/>
          </a:p>
        </p:txBody>
      </p:sp>
      <p:sp>
        <p:nvSpPr>
          <p:cNvPr id="3" name="コンテンツ プレースホルダ 2"/>
          <p:cNvSpPr>
            <a:spLocks noGrp="1"/>
          </p:cNvSpPr>
          <p:nvPr>
            <p:ph sz="quarter" idx="1"/>
          </p:nvPr>
        </p:nvSpPr>
        <p:spPr>
          <a:xfrm>
            <a:off x="214282" y="1571612"/>
            <a:ext cx="4857784" cy="4873752"/>
          </a:xfrm>
        </p:spPr>
        <p:txBody>
          <a:bodyPr/>
          <a:lstStyle/>
          <a:p>
            <a:r>
              <a:rPr lang="en-US" altLang="ja-JP" sz="2000" dirty="0" smtClean="0"/>
              <a:t>~Mar. 2009</a:t>
            </a:r>
          </a:p>
          <a:p>
            <a:pPr lvl="1"/>
            <a:r>
              <a:rPr kumimoji="1" lang="ja-JP" altLang="en-US" sz="2000" dirty="0" smtClean="0"/>
              <a:t>宇宙線の</a:t>
            </a:r>
            <a:r>
              <a:rPr lang="ja-JP" altLang="en-US" sz="2000" dirty="0" smtClean="0"/>
              <a:t>観測</a:t>
            </a:r>
            <a:endParaRPr kumimoji="1" lang="en-US" altLang="ja-JP" sz="2000" dirty="0" smtClean="0"/>
          </a:p>
          <a:p>
            <a:pPr lvl="1"/>
            <a:r>
              <a:rPr kumimoji="1" lang="en-US" altLang="ja-JP" sz="2000" dirty="0" smtClean="0"/>
              <a:t>1ch </a:t>
            </a:r>
            <a:r>
              <a:rPr kumimoji="1" lang="ja-JP" altLang="en-US" sz="2000" dirty="0" smtClean="0"/>
              <a:t>読み出し</a:t>
            </a:r>
            <a:endParaRPr kumimoji="1" lang="en-US" altLang="ja-JP" sz="2000" dirty="0" smtClean="0"/>
          </a:p>
          <a:p>
            <a:pPr lvl="1"/>
            <a:r>
              <a:rPr lang="en-US" altLang="ja-JP" sz="2000" dirty="0" smtClean="0"/>
              <a:t>Run</a:t>
            </a:r>
            <a:r>
              <a:rPr lang="ja-JP" altLang="en-US" sz="2000" dirty="0" smtClean="0"/>
              <a:t>終了間際にアルファ線による信号が見えた</a:t>
            </a:r>
            <a:endParaRPr lang="en-US" altLang="ja-JP" sz="2000" dirty="0" smtClean="0"/>
          </a:p>
          <a:p>
            <a:pPr lvl="1"/>
            <a:endParaRPr kumimoji="1" lang="en-US" altLang="ja-JP" sz="2000" dirty="0" smtClean="0"/>
          </a:p>
        </p:txBody>
      </p:sp>
      <p:sp>
        <p:nvSpPr>
          <p:cNvPr id="4" name="日付プレースホルダ 3"/>
          <p:cNvSpPr>
            <a:spLocks noGrp="1"/>
          </p:cNvSpPr>
          <p:nvPr>
            <p:ph type="dt" sz="half" idx="14"/>
          </p:nvPr>
        </p:nvSpPr>
        <p:spPr/>
        <p:txBody>
          <a:bodyPr/>
          <a:lstStyle/>
          <a:p>
            <a:fld id="{AF26B056-D011-4869-895B-332E673E1BAC}"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4</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5000628" y="1428736"/>
            <a:ext cx="3452815" cy="258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Status of 2009</a:t>
            </a:r>
            <a:endParaRPr kumimoji="1" lang="ja-JP" altLang="en-US" dirty="0"/>
          </a:p>
        </p:txBody>
      </p:sp>
      <p:sp>
        <p:nvSpPr>
          <p:cNvPr id="3" name="コンテンツ プレースホルダ 2"/>
          <p:cNvSpPr>
            <a:spLocks noGrp="1"/>
          </p:cNvSpPr>
          <p:nvPr>
            <p:ph sz="quarter" idx="1"/>
          </p:nvPr>
        </p:nvSpPr>
        <p:spPr>
          <a:xfrm>
            <a:off x="214282" y="1571612"/>
            <a:ext cx="4857784" cy="4873752"/>
          </a:xfrm>
        </p:spPr>
        <p:txBody>
          <a:bodyPr/>
          <a:lstStyle/>
          <a:p>
            <a:r>
              <a:rPr lang="en-US" altLang="ja-JP" sz="2000" dirty="0" smtClean="0"/>
              <a:t>~Mar. 2009</a:t>
            </a:r>
          </a:p>
          <a:p>
            <a:pPr lvl="1"/>
            <a:r>
              <a:rPr kumimoji="1" lang="ja-JP" altLang="en-US" sz="2000" dirty="0" smtClean="0"/>
              <a:t>宇宙線の</a:t>
            </a:r>
            <a:r>
              <a:rPr lang="ja-JP" altLang="en-US" sz="2000" dirty="0" smtClean="0"/>
              <a:t>観測</a:t>
            </a:r>
            <a:endParaRPr kumimoji="1" lang="en-US" altLang="ja-JP" sz="2000" dirty="0" smtClean="0"/>
          </a:p>
          <a:p>
            <a:pPr lvl="1"/>
            <a:r>
              <a:rPr kumimoji="1" lang="en-US" altLang="ja-JP" sz="2000" dirty="0" smtClean="0"/>
              <a:t>1ch </a:t>
            </a:r>
            <a:r>
              <a:rPr kumimoji="1" lang="ja-JP" altLang="en-US" sz="2000" dirty="0" smtClean="0"/>
              <a:t>読み出し</a:t>
            </a:r>
            <a:endParaRPr kumimoji="1" lang="en-US" altLang="ja-JP" sz="2000" dirty="0" smtClean="0"/>
          </a:p>
          <a:p>
            <a:pPr lvl="1"/>
            <a:r>
              <a:rPr lang="en-US" altLang="ja-JP" sz="2000" dirty="0" smtClean="0"/>
              <a:t>Run</a:t>
            </a:r>
            <a:r>
              <a:rPr lang="ja-JP" altLang="en-US" sz="2000" dirty="0" smtClean="0"/>
              <a:t>終了間際にアルファ線による信号が見えた</a:t>
            </a:r>
            <a:endParaRPr lang="en-US" altLang="ja-JP" sz="2000" dirty="0" smtClean="0"/>
          </a:p>
          <a:p>
            <a:pPr lvl="1"/>
            <a:endParaRPr kumimoji="1" lang="en-US" altLang="ja-JP" sz="2000" dirty="0" smtClean="0"/>
          </a:p>
          <a:p>
            <a:r>
              <a:rPr lang="en-US" altLang="ja-JP" sz="2800" dirty="0" smtClean="0"/>
              <a:t>Jan. 2009 ~</a:t>
            </a:r>
            <a:r>
              <a:rPr lang="ja-JP" altLang="en-US" sz="2800" dirty="0" smtClean="0"/>
              <a:t> </a:t>
            </a:r>
            <a:r>
              <a:rPr lang="en-US" altLang="ja-JP" sz="2800" dirty="0" smtClean="0"/>
              <a:t>Aug. 2009</a:t>
            </a:r>
          </a:p>
          <a:p>
            <a:pPr lvl="1"/>
            <a:r>
              <a:rPr lang="ja-JP" altLang="en-US" sz="2400" dirty="0" smtClean="0"/>
              <a:t>アルファ線信号の測定</a:t>
            </a:r>
            <a:endParaRPr lang="en-US" altLang="ja-JP" sz="2400" dirty="0" smtClean="0"/>
          </a:p>
          <a:p>
            <a:pPr lvl="1"/>
            <a:r>
              <a:rPr kumimoji="1" lang="en-US" altLang="ja-JP" sz="2400" dirty="0" smtClean="0"/>
              <a:t>1ch </a:t>
            </a:r>
            <a:r>
              <a:rPr kumimoji="1" lang="ja-JP" altLang="en-US" sz="2400" dirty="0" smtClean="0"/>
              <a:t>→ </a:t>
            </a:r>
            <a:r>
              <a:rPr lang="en-US" altLang="ja-JP" sz="2400" dirty="0" smtClean="0"/>
              <a:t>4ch </a:t>
            </a:r>
            <a:r>
              <a:rPr lang="ja-JP" altLang="en-US" sz="2400" dirty="0" smtClean="0"/>
              <a:t>読み出し</a:t>
            </a:r>
            <a:endParaRPr lang="en-US" altLang="ja-JP" sz="2400" dirty="0" smtClean="0"/>
          </a:p>
          <a:p>
            <a:pPr lvl="1"/>
            <a:r>
              <a:rPr lang="ja-JP" altLang="en-US" sz="2400" dirty="0" smtClean="0"/>
              <a:t>宇宙線ミューオンの</a:t>
            </a:r>
            <a:r>
              <a:rPr lang="en-US" altLang="ja-JP" sz="2400" dirty="0" smtClean="0"/>
              <a:t>2</a:t>
            </a:r>
            <a:r>
              <a:rPr lang="ja-JP" altLang="en-US" sz="2400" dirty="0" smtClean="0"/>
              <a:t>次元飛跡検出</a:t>
            </a:r>
            <a:endParaRPr kumimoji="1" lang="ja-JP" altLang="en-US" sz="2400" dirty="0"/>
          </a:p>
        </p:txBody>
      </p:sp>
      <p:sp>
        <p:nvSpPr>
          <p:cNvPr id="4" name="日付プレースホルダ 3"/>
          <p:cNvSpPr>
            <a:spLocks noGrp="1"/>
          </p:cNvSpPr>
          <p:nvPr>
            <p:ph type="dt" sz="half" idx="14"/>
          </p:nvPr>
        </p:nvSpPr>
        <p:spPr/>
        <p:txBody>
          <a:bodyPr/>
          <a:lstStyle/>
          <a:p>
            <a:fld id="{AF26B056-D011-4869-895B-332E673E1BAC}"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5</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pic>
        <p:nvPicPr>
          <p:cNvPr id="14337" name="Picture 1" descr="C:\Users\u-tokyo\Desktop\TEK0056.JPG"/>
          <p:cNvPicPr>
            <a:picLocks noChangeAspect="1" noChangeArrowheads="1"/>
          </p:cNvPicPr>
          <p:nvPr/>
        </p:nvPicPr>
        <p:blipFill>
          <a:blip r:embed="rId2" cstate="print"/>
          <a:srcRect/>
          <a:stretch>
            <a:fillRect/>
          </a:stretch>
        </p:blipFill>
        <p:spPr bwMode="auto">
          <a:xfrm>
            <a:off x="4857752" y="1285860"/>
            <a:ext cx="4286248" cy="32146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Prototype </a:t>
            </a:r>
            <a:r>
              <a:rPr lang="en-US" altLang="ja-JP" dirty="0" smtClean="0"/>
              <a:t>Detector</a:t>
            </a:r>
            <a:endParaRPr kumimoji="1" lang="ja-JP" altLang="en-US" dirty="0"/>
          </a:p>
        </p:txBody>
      </p:sp>
      <p:sp>
        <p:nvSpPr>
          <p:cNvPr id="3" name="コンテンツ プレースホルダ 2"/>
          <p:cNvSpPr>
            <a:spLocks noGrp="1"/>
          </p:cNvSpPr>
          <p:nvPr>
            <p:ph sz="quarter" idx="1"/>
          </p:nvPr>
        </p:nvSpPr>
        <p:spPr>
          <a:xfrm>
            <a:off x="428596" y="1285860"/>
            <a:ext cx="6115064" cy="2428892"/>
          </a:xfrm>
        </p:spPr>
        <p:txBody>
          <a:bodyPr>
            <a:normAutofit/>
          </a:bodyPr>
          <a:lstStyle/>
          <a:p>
            <a:r>
              <a:rPr lang="ja-JP" altLang="en-US" sz="2000" dirty="0" smtClean="0"/>
              <a:t>上下</a:t>
            </a:r>
            <a:r>
              <a:rPr lang="en-US" altLang="ja-JP" sz="2000" dirty="0" smtClean="0"/>
              <a:t>2</a:t>
            </a:r>
            <a:r>
              <a:rPr lang="ja-JP" altLang="en-US" sz="2000" dirty="0" smtClean="0"/>
              <a:t>本の</a:t>
            </a:r>
            <a:r>
              <a:rPr lang="en-US" altLang="ja-JP" sz="2000" dirty="0" smtClean="0"/>
              <a:t>PMT </a:t>
            </a:r>
            <a:r>
              <a:rPr lang="en-US" altLang="ja-JP" sz="1600" dirty="0" smtClean="0"/>
              <a:t>(R5900-06AL12S-ASSY,28mm×28mm)</a:t>
            </a:r>
          </a:p>
          <a:p>
            <a:pPr lvl="1"/>
            <a:r>
              <a:rPr lang="ja-JP" altLang="en-US" sz="1800" dirty="0" smtClean="0"/>
              <a:t>トリガー用の速い信号</a:t>
            </a:r>
            <a:endParaRPr lang="en-US" altLang="ja-JP" sz="1800" dirty="0" smtClean="0"/>
          </a:p>
          <a:p>
            <a:pPr lvl="1"/>
            <a:r>
              <a:rPr lang="ja-JP" altLang="en-US" sz="1800" dirty="0" smtClean="0"/>
              <a:t>液体キセノンの波長領域で高感度</a:t>
            </a:r>
            <a:r>
              <a:rPr lang="en-US" altLang="ja-JP" sz="1800" dirty="0" smtClean="0"/>
              <a:t>(Q.E.~20 %)</a:t>
            </a:r>
            <a:endParaRPr kumimoji="1" lang="en-US" altLang="ja-JP" sz="1800" dirty="0" smtClean="0"/>
          </a:p>
          <a:p>
            <a:r>
              <a:rPr lang="en-US" altLang="ja-JP" sz="2000" dirty="0" smtClean="0"/>
              <a:t>TPC pad</a:t>
            </a:r>
            <a:endParaRPr lang="en-US" altLang="ja-JP" sz="2000" dirty="0"/>
          </a:p>
          <a:p>
            <a:pPr lvl="1"/>
            <a:r>
              <a:rPr lang="en-US" altLang="ja-JP" sz="1800" dirty="0" smtClean="0"/>
              <a:t>4</a:t>
            </a:r>
            <a:r>
              <a:rPr lang="ja-JP" altLang="en-US" sz="1800" dirty="0" smtClean="0"/>
              <a:t>枚のパッドのほぼ中心にエネルギー較正用</a:t>
            </a:r>
            <a:r>
              <a:rPr lang="en-US" altLang="ja-JP" sz="1800" dirty="0" smtClean="0"/>
              <a:t>Am</a:t>
            </a:r>
            <a:r>
              <a:rPr lang="ja-JP" altLang="en-US" sz="1800" dirty="0" smtClean="0"/>
              <a:t>線源を設置</a:t>
            </a:r>
            <a:r>
              <a:rPr lang="en-US" altLang="ja-JP" sz="1800" dirty="0" smtClean="0"/>
              <a:t>(~200 Bq , </a:t>
            </a:r>
            <a:r>
              <a:rPr lang="ja-JP" altLang="en-US" sz="1800" dirty="0" smtClean="0"/>
              <a:t>直径 </a:t>
            </a:r>
            <a:r>
              <a:rPr lang="en-US" altLang="ja-JP" sz="1800" dirty="0" smtClean="0"/>
              <a:t>5 mm)</a:t>
            </a:r>
          </a:p>
          <a:p>
            <a:pPr lvl="1"/>
            <a:r>
              <a:rPr lang="ja-JP" altLang="en-US" sz="1800" dirty="0" smtClean="0"/>
              <a:t>↓アノードパッドデザイン</a:t>
            </a:r>
            <a:endParaRPr lang="en-US" altLang="ja-JP" sz="1800" dirty="0" smtClean="0"/>
          </a:p>
        </p:txBody>
      </p:sp>
      <p:sp>
        <p:nvSpPr>
          <p:cNvPr id="4" name="日付プレースホルダ 3"/>
          <p:cNvSpPr>
            <a:spLocks noGrp="1"/>
          </p:cNvSpPr>
          <p:nvPr>
            <p:ph type="dt" sz="half" idx="14"/>
          </p:nvPr>
        </p:nvSpPr>
        <p:spPr/>
        <p:txBody>
          <a:bodyPr/>
          <a:lstStyle/>
          <a:p>
            <a:fld id="{2262A18A-8026-4A86-813A-AFCB8A650CBB}"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6</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grpSp>
        <p:nvGrpSpPr>
          <p:cNvPr id="7" name="グループ化 6"/>
          <p:cNvGrpSpPr/>
          <p:nvPr/>
        </p:nvGrpSpPr>
        <p:grpSpPr>
          <a:xfrm>
            <a:off x="6643702" y="-214338"/>
            <a:ext cx="1543048" cy="3929090"/>
            <a:chOff x="3152775" y="1011238"/>
            <a:chExt cx="1828800" cy="5370512"/>
          </a:xfrm>
        </p:grpSpPr>
        <p:sp>
          <p:nvSpPr>
            <p:cNvPr id="8" name="Rectangle 4"/>
            <p:cNvSpPr>
              <a:spLocks noChangeArrowheads="1"/>
            </p:cNvSpPr>
            <p:nvPr/>
          </p:nvSpPr>
          <p:spPr bwMode="auto">
            <a:xfrm>
              <a:off x="3381375" y="2916238"/>
              <a:ext cx="1371600" cy="3276600"/>
            </a:xfrm>
            <a:prstGeom prst="rect">
              <a:avLst/>
            </a:prstGeom>
            <a:solidFill>
              <a:srgbClr val="3366FF">
                <a:alpha val="48000"/>
              </a:srgbClr>
            </a:solidFill>
            <a:ln w="9525">
              <a:noFill/>
              <a:miter lim="800000"/>
              <a:headEnd/>
              <a:tailEnd/>
            </a:ln>
            <a:effectLst/>
          </p:spPr>
          <p:txBody>
            <a:bodyPr wrap="none" anchor="ctr"/>
            <a:lstStyle/>
            <a:p>
              <a:endParaRPr lang="ja-JP" altLang="en-US"/>
            </a:p>
          </p:txBody>
        </p:sp>
        <p:sp>
          <p:nvSpPr>
            <p:cNvPr id="9" name="Line 5"/>
            <p:cNvSpPr>
              <a:spLocks noChangeShapeType="1"/>
            </p:cNvSpPr>
            <p:nvPr/>
          </p:nvSpPr>
          <p:spPr bwMode="auto">
            <a:xfrm>
              <a:off x="3729038" y="5229225"/>
              <a:ext cx="792162" cy="0"/>
            </a:xfrm>
            <a:prstGeom prst="line">
              <a:avLst/>
            </a:prstGeom>
            <a:noFill/>
            <a:ln w="25400">
              <a:solidFill>
                <a:srgbClr val="FFCC99"/>
              </a:solidFill>
              <a:round/>
              <a:headEnd/>
              <a:tailEnd/>
            </a:ln>
            <a:effectLst/>
          </p:spPr>
          <p:txBody>
            <a:bodyPr/>
            <a:lstStyle/>
            <a:p>
              <a:endParaRPr lang="ja-JP" altLang="en-US"/>
            </a:p>
          </p:txBody>
        </p:sp>
        <p:sp>
          <p:nvSpPr>
            <p:cNvPr id="10" name="Line 6"/>
            <p:cNvSpPr>
              <a:spLocks noChangeShapeType="1"/>
            </p:cNvSpPr>
            <p:nvPr/>
          </p:nvSpPr>
          <p:spPr bwMode="auto">
            <a:xfrm>
              <a:off x="3729038" y="4581525"/>
              <a:ext cx="792162" cy="0"/>
            </a:xfrm>
            <a:prstGeom prst="line">
              <a:avLst/>
            </a:prstGeom>
            <a:noFill/>
            <a:ln w="25400">
              <a:solidFill>
                <a:srgbClr val="FFCC99"/>
              </a:solidFill>
              <a:round/>
              <a:headEnd/>
              <a:tailEnd/>
            </a:ln>
            <a:effectLst/>
          </p:spPr>
          <p:txBody>
            <a:bodyPr/>
            <a:lstStyle/>
            <a:p>
              <a:endParaRPr lang="ja-JP" altLang="en-US"/>
            </a:p>
          </p:txBody>
        </p:sp>
        <p:sp>
          <p:nvSpPr>
            <p:cNvPr id="11" name="Rectangle 7"/>
            <p:cNvSpPr>
              <a:spLocks noChangeArrowheads="1"/>
            </p:cNvSpPr>
            <p:nvPr/>
          </p:nvSpPr>
          <p:spPr bwMode="auto">
            <a:xfrm>
              <a:off x="3152775" y="1773238"/>
              <a:ext cx="1828800" cy="4608512"/>
            </a:xfrm>
            <a:prstGeom prst="rect">
              <a:avLst/>
            </a:prstGeom>
            <a:noFill/>
            <a:ln w="25400">
              <a:solidFill>
                <a:schemeClr val="tx1"/>
              </a:solidFill>
              <a:miter lim="800000"/>
              <a:headEnd/>
              <a:tailEnd/>
            </a:ln>
            <a:effectLst/>
          </p:spPr>
          <p:txBody>
            <a:bodyPr wrap="none" anchor="ctr"/>
            <a:lstStyle/>
            <a:p>
              <a:endParaRPr lang="ja-JP" altLang="en-US"/>
            </a:p>
          </p:txBody>
        </p:sp>
        <p:sp>
          <p:nvSpPr>
            <p:cNvPr id="12" name="Rectangle 8"/>
            <p:cNvSpPr>
              <a:spLocks noChangeArrowheads="1"/>
            </p:cNvSpPr>
            <p:nvPr/>
          </p:nvSpPr>
          <p:spPr bwMode="auto">
            <a:xfrm>
              <a:off x="3916363" y="1011238"/>
              <a:ext cx="365125" cy="1122362"/>
            </a:xfrm>
            <a:prstGeom prst="rect">
              <a:avLst/>
            </a:prstGeom>
            <a:noFill/>
            <a:ln w="25400">
              <a:solidFill>
                <a:schemeClr val="tx1"/>
              </a:solidFill>
              <a:miter lim="800000"/>
              <a:headEnd/>
              <a:tailEnd/>
            </a:ln>
            <a:effectLst/>
          </p:spPr>
          <p:txBody>
            <a:bodyPr wrap="none" anchor="ctr"/>
            <a:lstStyle/>
            <a:p>
              <a:endParaRPr lang="ja-JP" altLang="en-US"/>
            </a:p>
          </p:txBody>
        </p:sp>
        <p:sp>
          <p:nvSpPr>
            <p:cNvPr id="13" name="Rectangle 9"/>
            <p:cNvSpPr>
              <a:spLocks noChangeArrowheads="1"/>
            </p:cNvSpPr>
            <p:nvPr/>
          </p:nvSpPr>
          <p:spPr bwMode="auto">
            <a:xfrm>
              <a:off x="3876675" y="5659438"/>
              <a:ext cx="342900" cy="381000"/>
            </a:xfrm>
            <a:prstGeom prst="rect">
              <a:avLst/>
            </a:prstGeom>
            <a:solidFill>
              <a:srgbClr val="FFFF00"/>
            </a:solidFill>
            <a:ln w="12700">
              <a:solidFill>
                <a:schemeClr val="tx1"/>
              </a:solidFill>
              <a:miter lim="800000"/>
              <a:headEnd/>
              <a:tailEnd/>
            </a:ln>
            <a:effectLst/>
          </p:spPr>
          <p:txBody>
            <a:bodyPr wrap="none" anchor="ctr"/>
            <a:lstStyle/>
            <a:p>
              <a:endParaRPr lang="ja-JP" altLang="en-US"/>
            </a:p>
          </p:txBody>
        </p:sp>
        <p:sp>
          <p:nvSpPr>
            <p:cNvPr id="14" name="Rectangle 10"/>
            <p:cNvSpPr>
              <a:spLocks noChangeArrowheads="1"/>
            </p:cNvSpPr>
            <p:nvPr/>
          </p:nvSpPr>
          <p:spPr bwMode="auto">
            <a:xfrm>
              <a:off x="3883025" y="4516438"/>
              <a:ext cx="71438" cy="796925"/>
            </a:xfrm>
            <a:prstGeom prst="rect">
              <a:avLst/>
            </a:prstGeom>
            <a:solidFill>
              <a:srgbClr val="00B050"/>
            </a:solidFill>
            <a:ln w="9525">
              <a:noFill/>
              <a:miter lim="800000"/>
              <a:headEnd/>
              <a:tailEnd/>
            </a:ln>
            <a:effectLst/>
          </p:spPr>
          <p:txBody>
            <a:bodyPr wrap="none" anchor="ctr"/>
            <a:lstStyle/>
            <a:p>
              <a:endParaRPr lang="ja-JP" altLang="en-US"/>
            </a:p>
          </p:txBody>
        </p:sp>
        <p:sp>
          <p:nvSpPr>
            <p:cNvPr id="15" name="Rectangle 11"/>
            <p:cNvSpPr>
              <a:spLocks noChangeArrowheads="1"/>
            </p:cNvSpPr>
            <p:nvPr/>
          </p:nvSpPr>
          <p:spPr bwMode="auto">
            <a:xfrm>
              <a:off x="4089400" y="4511675"/>
              <a:ext cx="71438" cy="796925"/>
            </a:xfrm>
            <a:prstGeom prst="rect">
              <a:avLst/>
            </a:prstGeom>
            <a:solidFill>
              <a:srgbClr val="FFCC00"/>
            </a:solidFill>
            <a:ln w="15875">
              <a:noFill/>
              <a:miter lim="800000"/>
              <a:headEnd/>
              <a:tailEnd/>
            </a:ln>
            <a:effectLst/>
          </p:spPr>
          <p:txBody>
            <a:bodyPr wrap="none" anchor="ctr"/>
            <a:lstStyle/>
            <a:p>
              <a:endParaRPr lang="ja-JP" altLang="en-US"/>
            </a:p>
          </p:txBody>
        </p:sp>
        <p:sp>
          <p:nvSpPr>
            <p:cNvPr id="16" name="Rectangle 12"/>
            <p:cNvSpPr>
              <a:spLocks noChangeArrowheads="1"/>
            </p:cNvSpPr>
            <p:nvPr/>
          </p:nvSpPr>
          <p:spPr bwMode="auto">
            <a:xfrm>
              <a:off x="3876675" y="3754438"/>
              <a:ext cx="342900" cy="430212"/>
            </a:xfrm>
            <a:prstGeom prst="rect">
              <a:avLst/>
            </a:prstGeom>
            <a:solidFill>
              <a:srgbClr val="FFFF00"/>
            </a:solidFill>
            <a:ln w="12700">
              <a:solidFill>
                <a:schemeClr val="tx1"/>
              </a:solidFill>
              <a:miter lim="800000"/>
              <a:headEnd/>
              <a:tailEnd/>
            </a:ln>
            <a:effectLst/>
          </p:spPr>
          <p:txBody>
            <a:bodyPr wrap="none" anchor="ctr"/>
            <a:lstStyle/>
            <a:p>
              <a:endParaRPr lang="ja-JP" altLang="en-US"/>
            </a:p>
          </p:txBody>
        </p:sp>
        <p:sp>
          <p:nvSpPr>
            <p:cNvPr id="17" name="Rectangle 14"/>
            <p:cNvSpPr>
              <a:spLocks noChangeArrowheads="1"/>
            </p:cNvSpPr>
            <p:nvPr/>
          </p:nvSpPr>
          <p:spPr bwMode="auto">
            <a:xfrm>
              <a:off x="3584575" y="5518150"/>
              <a:ext cx="936625" cy="77788"/>
            </a:xfrm>
            <a:prstGeom prst="rect">
              <a:avLst/>
            </a:prstGeom>
            <a:solidFill>
              <a:srgbClr val="808080"/>
            </a:solidFill>
            <a:ln w="9525">
              <a:noFill/>
              <a:miter lim="800000"/>
              <a:headEnd/>
              <a:tailEnd/>
            </a:ln>
            <a:effectLst/>
          </p:spPr>
          <p:txBody>
            <a:bodyPr wrap="none" anchor="ctr"/>
            <a:lstStyle/>
            <a:p>
              <a:endParaRPr lang="ja-JP" altLang="en-US"/>
            </a:p>
          </p:txBody>
        </p:sp>
        <p:sp>
          <p:nvSpPr>
            <p:cNvPr id="18" name="Rectangle 15"/>
            <p:cNvSpPr>
              <a:spLocks noChangeArrowheads="1"/>
            </p:cNvSpPr>
            <p:nvPr/>
          </p:nvSpPr>
          <p:spPr bwMode="auto">
            <a:xfrm>
              <a:off x="4305300" y="4229100"/>
              <a:ext cx="71438" cy="1360488"/>
            </a:xfrm>
            <a:prstGeom prst="rect">
              <a:avLst/>
            </a:prstGeom>
            <a:solidFill>
              <a:srgbClr val="808080"/>
            </a:solidFill>
            <a:ln w="9525">
              <a:noFill/>
              <a:miter lim="800000"/>
              <a:headEnd/>
              <a:tailEnd/>
            </a:ln>
            <a:effectLst/>
          </p:spPr>
          <p:txBody>
            <a:bodyPr wrap="none" anchor="ctr"/>
            <a:lstStyle/>
            <a:p>
              <a:endParaRPr lang="ja-JP" altLang="en-US"/>
            </a:p>
          </p:txBody>
        </p:sp>
        <p:sp>
          <p:nvSpPr>
            <p:cNvPr id="19" name="Rectangle 16"/>
            <p:cNvSpPr>
              <a:spLocks noChangeArrowheads="1"/>
            </p:cNvSpPr>
            <p:nvPr/>
          </p:nvSpPr>
          <p:spPr bwMode="auto">
            <a:xfrm>
              <a:off x="3584575" y="4221163"/>
              <a:ext cx="936625" cy="79375"/>
            </a:xfrm>
            <a:prstGeom prst="rect">
              <a:avLst/>
            </a:prstGeom>
            <a:solidFill>
              <a:srgbClr val="808080"/>
            </a:solidFill>
            <a:ln w="9525">
              <a:noFill/>
              <a:miter lim="800000"/>
              <a:headEnd/>
              <a:tailEnd/>
            </a:ln>
            <a:effectLst/>
          </p:spPr>
          <p:txBody>
            <a:bodyPr wrap="none" anchor="ctr"/>
            <a:lstStyle/>
            <a:p>
              <a:endParaRPr lang="ja-JP" altLang="en-US"/>
            </a:p>
          </p:txBody>
        </p:sp>
        <p:sp>
          <p:nvSpPr>
            <p:cNvPr id="20" name="Line 17"/>
            <p:cNvSpPr>
              <a:spLocks noChangeShapeType="1"/>
            </p:cNvSpPr>
            <p:nvPr/>
          </p:nvSpPr>
          <p:spPr bwMode="auto">
            <a:xfrm flipH="1">
              <a:off x="4016375" y="3429000"/>
              <a:ext cx="88900" cy="504825"/>
            </a:xfrm>
            <a:prstGeom prst="line">
              <a:avLst/>
            </a:prstGeom>
            <a:noFill/>
            <a:ln w="9525">
              <a:solidFill>
                <a:schemeClr val="tx1"/>
              </a:solidFill>
              <a:round/>
              <a:headEnd/>
              <a:tailEnd type="triangle" w="lg" len="lg"/>
            </a:ln>
            <a:effectLst/>
          </p:spPr>
          <p:txBody>
            <a:bodyPr/>
            <a:lstStyle/>
            <a:p>
              <a:endParaRPr lang="ja-JP" altLang="en-US"/>
            </a:p>
          </p:txBody>
        </p:sp>
        <p:sp>
          <p:nvSpPr>
            <p:cNvPr id="21" name="Rectangle 40"/>
            <p:cNvSpPr>
              <a:spLocks noChangeArrowheads="1"/>
            </p:cNvSpPr>
            <p:nvPr/>
          </p:nvSpPr>
          <p:spPr bwMode="auto">
            <a:xfrm>
              <a:off x="3381375" y="1773238"/>
              <a:ext cx="1371600" cy="4419600"/>
            </a:xfrm>
            <a:prstGeom prst="rect">
              <a:avLst/>
            </a:prstGeom>
            <a:noFill/>
            <a:ln w="25400">
              <a:solidFill>
                <a:schemeClr val="tx1"/>
              </a:solidFill>
              <a:miter lim="800000"/>
              <a:headEnd/>
              <a:tailEnd/>
            </a:ln>
            <a:effectLst/>
          </p:spPr>
          <p:txBody>
            <a:bodyPr wrap="none" anchor="ctr"/>
            <a:lstStyle/>
            <a:p>
              <a:endParaRPr lang="ja-JP" altLang="en-US"/>
            </a:p>
          </p:txBody>
        </p:sp>
        <p:sp>
          <p:nvSpPr>
            <p:cNvPr id="22" name="Line 47"/>
            <p:cNvSpPr>
              <a:spLocks noChangeShapeType="1"/>
            </p:cNvSpPr>
            <p:nvPr/>
          </p:nvSpPr>
          <p:spPr bwMode="auto">
            <a:xfrm flipV="1">
              <a:off x="3656013" y="1773238"/>
              <a:ext cx="0" cy="3816350"/>
            </a:xfrm>
            <a:prstGeom prst="line">
              <a:avLst/>
            </a:prstGeom>
            <a:noFill/>
            <a:ln w="44450">
              <a:solidFill>
                <a:srgbClr val="969696"/>
              </a:solidFill>
              <a:round/>
              <a:headEnd/>
              <a:tailEnd/>
            </a:ln>
            <a:effectLst/>
          </p:spPr>
          <p:txBody>
            <a:bodyPr/>
            <a:lstStyle/>
            <a:p>
              <a:endParaRPr lang="ja-JP" altLang="en-US"/>
            </a:p>
          </p:txBody>
        </p:sp>
        <p:sp>
          <p:nvSpPr>
            <p:cNvPr id="23" name="Line 48"/>
            <p:cNvSpPr>
              <a:spLocks noChangeShapeType="1"/>
            </p:cNvSpPr>
            <p:nvPr/>
          </p:nvSpPr>
          <p:spPr bwMode="auto">
            <a:xfrm flipV="1">
              <a:off x="4448175" y="1773238"/>
              <a:ext cx="0" cy="3816350"/>
            </a:xfrm>
            <a:prstGeom prst="line">
              <a:avLst/>
            </a:prstGeom>
            <a:noFill/>
            <a:ln w="44450">
              <a:solidFill>
                <a:srgbClr val="969696"/>
              </a:solidFill>
              <a:round/>
              <a:headEnd/>
              <a:tailEnd/>
            </a:ln>
            <a:effectLst/>
          </p:spPr>
          <p:txBody>
            <a:bodyPr/>
            <a:lstStyle/>
            <a:p>
              <a:endParaRPr lang="ja-JP" altLang="en-US"/>
            </a:p>
          </p:txBody>
        </p:sp>
        <p:sp>
          <p:nvSpPr>
            <p:cNvPr id="24" name="Text Box 3"/>
            <p:cNvSpPr txBox="1">
              <a:spLocks noChangeArrowheads="1"/>
            </p:cNvSpPr>
            <p:nvPr/>
          </p:nvSpPr>
          <p:spPr bwMode="auto">
            <a:xfrm>
              <a:off x="3871913" y="3070225"/>
              <a:ext cx="1066800" cy="396875"/>
            </a:xfrm>
            <a:prstGeom prst="rect">
              <a:avLst/>
            </a:prstGeom>
            <a:noFill/>
            <a:ln w="9525">
              <a:noFill/>
              <a:miter lim="800000"/>
              <a:headEnd/>
              <a:tailEnd/>
            </a:ln>
            <a:effectLst/>
          </p:spPr>
          <p:txBody>
            <a:bodyPr>
              <a:spAutoFit/>
            </a:bodyPr>
            <a:lstStyle/>
            <a:p>
              <a:r>
                <a:rPr lang="en-US" altLang="ja-JP" sz="2000" b="1">
                  <a:latin typeface="Lucida Sans Unicode" pitchFamily="34" charset="0"/>
                </a:rPr>
                <a:t>PMT</a:t>
              </a:r>
            </a:p>
          </p:txBody>
        </p:sp>
      </p:grpSp>
      <p:grpSp>
        <p:nvGrpSpPr>
          <p:cNvPr id="25" name="グループ化 25"/>
          <p:cNvGrpSpPr/>
          <p:nvPr/>
        </p:nvGrpSpPr>
        <p:grpSpPr>
          <a:xfrm>
            <a:off x="4786314" y="3857628"/>
            <a:ext cx="3633821" cy="2665412"/>
            <a:chOff x="5795963" y="3859213"/>
            <a:chExt cx="3633821" cy="2665412"/>
          </a:xfrm>
        </p:grpSpPr>
        <p:sp>
          <p:nvSpPr>
            <p:cNvPr id="27" name="Rectangle 18"/>
            <p:cNvSpPr>
              <a:spLocks noChangeArrowheads="1"/>
            </p:cNvSpPr>
            <p:nvPr/>
          </p:nvSpPr>
          <p:spPr bwMode="auto">
            <a:xfrm>
              <a:off x="7040563" y="3859213"/>
              <a:ext cx="144462" cy="1944687"/>
            </a:xfrm>
            <a:prstGeom prst="rect">
              <a:avLst/>
            </a:prstGeom>
            <a:solidFill>
              <a:srgbClr val="00B050"/>
            </a:solidFill>
            <a:ln w="9525">
              <a:noFill/>
              <a:miter lim="800000"/>
              <a:headEnd/>
              <a:tailEnd/>
            </a:ln>
            <a:effectLst/>
          </p:spPr>
          <p:txBody>
            <a:bodyPr wrap="none" anchor="ctr"/>
            <a:lstStyle/>
            <a:p>
              <a:endParaRPr lang="ja-JP" altLang="en-US"/>
            </a:p>
          </p:txBody>
        </p:sp>
        <p:sp>
          <p:nvSpPr>
            <p:cNvPr id="28" name="Rectangle 20"/>
            <p:cNvSpPr>
              <a:spLocks noChangeArrowheads="1"/>
            </p:cNvSpPr>
            <p:nvPr/>
          </p:nvSpPr>
          <p:spPr bwMode="auto">
            <a:xfrm>
              <a:off x="7977188" y="3859213"/>
              <a:ext cx="144462" cy="1944687"/>
            </a:xfrm>
            <a:prstGeom prst="rect">
              <a:avLst/>
            </a:prstGeom>
            <a:solidFill>
              <a:srgbClr val="FFCC00"/>
            </a:solidFill>
            <a:ln w="15875">
              <a:noFill/>
              <a:miter lim="800000"/>
              <a:headEnd/>
              <a:tailEnd/>
            </a:ln>
            <a:effectLst/>
          </p:spPr>
          <p:txBody>
            <a:bodyPr wrap="none" anchor="ctr"/>
            <a:lstStyle/>
            <a:p>
              <a:endParaRPr lang="ja-JP" altLang="en-US"/>
            </a:p>
          </p:txBody>
        </p:sp>
        <p:sp>
          <p:nvSpPr>
            <p:cNvPr id="29" name="Text Box 21"/>
            <p:cNvSpPr txBox="1">
              <a:spLocks noChangeArrowheads="1"/>
            </p:cNvSpPr>
            <p:nvPr/>
          </p:nvSpPr>
          <p:spPr bwMode="auto">
            <a:xfrm>
              <a:off x="7235825" y="3968750"/>
              <a:ext cx="844550" cy="366713"/>
            </a:xfrm>
            <a:prstGeom prst="rect">
              <a:avLst/>
            </a:prstGeom>
            <a:noFill/>
            <a:ln w="9525">
              <a:noFill/>
              <a:miter lim="800000"/>
              <a:headEnd/>
              <a:tailEnd/>
            </a:ln>
            <a:effectLst/>
          </p:spPr>
          <p:txBody>
            <a:bodyPr>
              <a:spAutoFit/>
            </a:bodyPr>
            <a:lstStyle/>
            <a:p>
              <a:r>
                <a:rPr lang="en-US" altLang="ja-JP" b="1" dirty="0">
                  <a:latin typeface="Lucida Sans Unicode" pitchFamily="34" charset="0"/>
                </a:rPr>
                <a:t>1cm </a:t>
              </a:r>
            </a:p>
          </p:txBody>
        </p:sp>
        <p:sp>
          <p:nvSpPr>
            <p:cNvPr id="30" name="Line 22"/>
            <p:cNvSpPr>
              <a:spLocks noChangeShapeType="1"/>
            </p:cNvSpPr>
            <p:nvPr/>
          </p:nvSpPr>
          <p:spPr bwMode="auto">
            <a:xfrm>
              <a:off x="7256463" y="3933825"/>
              <a:ext cx="647700" cy="0"/>
            </a:xfrm>
            <a:prstGeom prst="line">
              <a:avLst/>
            </a:prstGeom>
            <a:noFill/>
            <a:ln w="9525">
              <a:solidFill>
                <a:schemeClr val="tx1"/>
              </a:solidFill>
              <a:round/>
              <a:headEnd type="triangle" w="med" len="med"/>
              <a:tailEnd type="triangle" w="med" len="med"/>
            </a:ln>
            <a:effectLst/>
          </p:spPr>
          <p:txBody>
            <a:bodyPr/>
            <a:lstStyle/>
            <a:p>
              <a:endParaRPr lang="ja-JP" altLang="en-US"/>
            </a:p>
          </p:txBody>
        </p:sp>
        <p:sp>
          <p:nvSpPr>
            <p:cNvPr id="31" name="Line 24"/>
            <p:cNvSpPr>
              <a:spLocks noChangeShapeType="1"/>
            </p:cNvSpPr>
            <p:nvPr/>
          </p:nvSpPr>
          <p:spPr bwMode="auto">
            <a:xfrm>
              <a:off x="7113588" y="5803900"/>
              <a:ext cx="0" cy="503238"/>
            </a:xfrm>
            <a:prstGeom prst="line">
              <a:avLst/>
            </a:prstGeom>
            <a:noFill/>
            <a:ln w="9525">
              <a:solidFill>
                <a:schemeClr val="tx1"/>
              </a:solidFill>
              <a:round/>
              <a:headEnd/>
              <a:tailEnd/>
            </a:ln>
            <a:effectLst/>
          </p:spPr>
          <p:txBody>
            <a:bodyPr/>
            <a:lstStyle/>
            <a:p>
              <a:endParaRPr lang="ja-JP" altLang="en-US"/>
            </a:p>
          </p:txBody>
        </p:sp>
        <p:sp>
          <p:nvSpPr>
            <p:cNvPr id="32" name="Text Box 25"/>
            <p:cNvSpPr txBox="1">
              <a:spLocks noChangeArrowheads="1"/>
            </p:cNvSpPr>
            <p:nvPr/>
          </p:nvSpPr>
          <p:spPr bwMode="auto">
            <a:xfrm>
              <a:off x="7329488" y="6162675"/>
              <a:ext cx="576262" cy="265113"/>
            </a:xfrm>
            <a:prstGeom prst="rect">
              <a:avLst/>
            </a:prstGeom>
            <a:noFill/>
            <a:ln w="9525">
              <a:solidFill>
                <a:schemeClr val="tx1"/>
              </a:solidFill>
              <a:miter lim="800000"/>
              <a:headEnd/>
              <a:tailEnd/>
            </a:ln>
            <a:effectLst/>
          </p:spPr>
          <p:txBody>
            <a:bodyPr lIns="0" tIns="36000" rIns="0" bIns="36000">
              <a:spAutoFit/>
            </a:bodyPr>
            <a:lstStyle/>
            <a:p>
              <a:r>
                <a:rPr lang="en-US" altLang="ja-JP" sz="1200" b="1">
                  <a:latin typeface="Lucida Sans Unicode" pitchFamily="34" charset="0"/>
                </a:rPr>
                <a:t>100MW</a:t>
              </a:r>
            </a:p>
          </p:txBody>
        </p:sp>
        <p:sp>
          <p:nvSpPr>
            <p:cNvPr id="33" name="Line 27"/>
            <p:cNvSpPr>
              <a:spLocks noChangeShapeType="1"/>
            </p:cNvSpPr>
            <p:nvPr/>
          </p:nvSpPr>
          <p:spPr bwMode="auto">
            <a:xfrm>
              <a:off x="7905750" y="6302375"/>
              <a:ext cx="503238" cy="0"/>
            </a:xfrm>
            <a:prstGeom prst="line">
              <a:avLst/>
            </a:prstGeom>
            <a:noFill/>
            <a:ln w="9525">
              <a:solidFill>
                <a:schemeClr val="tx1"/>
              </a:solidFill>
              <a:round/>
              <a:headEnd/>
              <a:tailEnd/>
            </a:ln>
            <a:effectLst/>
          </p:spPr>
          <p:txBody>
            <a:bodyPr/>
            <a:lstStyle/>
            <a:p>
              <a:endParaRPr lang="ja-JP" altLang="en-US"/>
            </a:p>
          </p:txBody>
        </p:sp>
        <p:sp>
          <p:nvSpPr>
            <p:cNvPr id="34" name="Text Box 32"/>
            <p:cNvSpPr txBox="1">
              <a:spLocks noChangeArrowheads="1"/>
            </p:cNvSpPr>
            <p:nvPr/>
          </p:nvSpPr>
          <p:spPr bwMode="auto">
            <a:xfrm>
              <a:off x="6000760" y="5119688"/>
              <a:ext cx="1092191" cy="400110"/>
            </a:xfrm>
            <a:prstGeom prst="rect">
              <a:avLst/>
            </a:prstGeom>
            <a:noFill/>
            <a:ln w="9525">
              <a:noFill/>
              <a:miter lim="800000"/>
              <a:headEnd/>
              <a:tailEnd/>
            </a:ln>
            <a:effectLst/>
          </p:spPr>
          <p:txBody>
            <a:bodyPr wrap="square">
              <a:spAutoFit/>
            </a:bodyPr>
            <a:lstStyle/>
            <a:p>
              <a:r>
                <a:rPr lang="en-US" altLang="ja-JP" sz="2000" b="1" dirty="0" smtClean="0">
                  <a:latin typeface="TB丸ｺﾞｼｯｸDE" pitchFamily="49" charset="-128"/>
                </a:rPr>
                <a:t>Cathode</a:t>
              </a:r>
              <a:endParaRPr lang="ja-JP" altLang="en-US" sz="2000" b="1" dirty="0">
                <a:latin typeface="TB丸ｺﾞｼｯｸDE" pitchFamily="49" charset="-128"/>
              </a:endParaRPr>
            </a:p>
          </p:txBody>
        </p:sp>
        <p:sp>
          <p:nvSpPr>
            <p:cNvPr id="35" name="Text Box 33"/>
            <p:cNvSpPr txBox="1">
              <a:spLocks noChangeArrowheads="1"/>
            </p:cNvSpPr>
            <p:nvPr/>
          </p:nvSpPr>
          <p:spPr bwMode="auto">
            <a:xfrm>
              <a:off x="8048625" y="5084763"/>
              <a:ext cx="1381159" cy="400110"/>
            </a:xfrm>
            <a:prstGeom prst="rect">
              <a:avLst/>
            </a:prstGeom>
            <a:noFill/>
            <a:ln w="9525">
              <a:noFill/>
              <a:miter lim="800000"/>
              <a:headEnd/>
              <a:tailEnd/>
            </a:ln>
            <a:effectLst/>
          </p:spPr>
          <p:txBody>
            <a:bodyPr wrap="square">
              <a:spAutoFit/>
            </a:bodyPr>
            <a:lstStyle/>
            <a:p>
              <a:r>
                <a:rPr lang="en-US" altLang="ja-JP" sz="2000" b="1" dirty="0" smtClean="0">
                  <a:latin typeface="TB丸ｺﾞｼｯｸDE" pitchFamily="49" charset="-128"/>
                </a:rPr>
                <a:t>Anode pad</a:t>
              </a:r>
              <a:endParaRPr lang="ja-JP" altLang="en-US" sz="2000" b="1" dirty="0">
                <a:latin typeface="TB丸ｺﾞｼｯｸDE" pitchFamily="49" charset="-128"/>
              </a:endParaRPr>
            </a:p>
          </p:txBody>
        </p:sp>
        <p:sp>
          <p:nvSpPr>
            <p:cNvPr id="36" name="Text Box 38"/>
            <p:cNvSpPr txBox="1">
              <a:spLocks noChangeArrowheads="1"/>
            </p:cNvSpPr>
            <p:nvPr/>
          </p:nvSpPr>
          <p:spPr bwMode="auto">
            <a:xfrm>
              <a:off x="5795963" y="6127750"/>
              <a:ext cx="936625" cy="396875"/>
            </a:xfrm>
            <a:prstGeom prst="rect">
              <a:avLst/>
            </a:prstGeom>
            <a:noFill/>
            <a:ln w="9525">
              <a:noFill/>
              <a:miter lim="800000"/>
              <a:headEnd/>
              <a:tailEnd/>
            </a:ln>
            <a:effectLst/>
          </p:spPr>
          <p:txBody>
            <a:bodyPr>
              <a:spAutoFit/>
            </a:bodyPr>
            <a:lstStyle/>
            <a:p>
              <a:r>
                <a:rPr lang="en-US" altLang="ja-JP" sz="2000" b="1">
                  <a:latin typeface="Lucida Sans Unicode" pitchFamily="34" charset="0"/>
                </a:rPr>
                <a:t>-H.V.</a:t>
              </a:r>
            </a:p>
          </p:txBody>
        </p:sp>
        <p:sp>
          <p:nvSpPr>
            <p:cNvPr id="37" name="Text Box 39"/>
            <p:cNvSpPr txBox="1">
              <a:spLocks noChangeArrowheads="1"/>
            </p:cNvSpPr>
            <p:nvPr/>
          </p:nvSpPr>
          <p:spPr bwMode="auto">
            <a:xfrm>
              <a:off x="8316913" y="6127750"/>
              <a:ext cx="627062" cy="396875"/>
            </a:xfrm>
            <a:prstGeom prst="rect">
              <a:avLst/>
            </a:prstGeom>
            <a:noFill/>
            <a:ln w="9525">
              <a:noFill/>
              <a:miter lim="800000"/>
              <a:headEnd/>
              <a:tailEnd/>
            </a:ln>
            <a:effectLst/>
          </p:spPr>
          <p:txBody>
            <a:bodyPr wrap="none"/>
            <a:lstStyle/>
            <a:p>
              <a:r>
                <a:rPr lang="en-US" altLang="ja-JP" sz="2000" b="1">
                  <a:latin typeface="Lucida Sans Unicode" pitchFamily="34" charset="0"/>
                </a:rPr>
                <a:t>GND</a:t>
              </a:r>
            </a:p>
          </p:txBody>
        </p:sp>
        <p:sp>
          <p:nvSpPr>
            <p:cNvPr id="38" name="Line 41"/>
            <p:cNvSpPr>
              <a:spLocks noChangeShapeType="1"/>
            </p:cNvSpPr>
            <p:nvPr/>
          </p:nvSpPr>
          <p:spPr bwMode="auto">
            <a:xfrm>
              <a:off x="8048625" y="5799138"/>
              <a:ext cx="0" cy="503237"/>
            </a:xfrm>
            <a:prstGeom prst="line">
              <a:avLst/>
            </a:prstGeom>
            <a:noFill/>
            <a:ln w="9525">
              <a:solidFill>
                <a:schemeClr val="tx1"/>
              </a:solidFill>
              <a:round/>
              <a:headEnd/>
              <a:tailEnd/>
            </a:ln>
            <a:effectLst/>
          </p:spPr>
          <p:txBody>
            <a:bodyPr/>
            <a:lstStyle/>
            <a:p>
              <a:endParaRPr lang="ja-JP" altLang="en-US"/>
            </a:p>
          </p:txBody>
        </p:sp>
        <p:sp>
          <p:nvSpPr>
            <p:cNvPr id="39" name="Line 42"/>
            <p:cNvSpPr>
              <a:spLocks noChangeShapeType="1"/>
            </p:cNvSpPr>
            <p:nvPr/>
          </p:nvSpPr>
          <p:spPr bwMode="auto">
            <a:xfrm>
              <a:off x="6681788" y="6302375"/>
              <a:ext cx="647700" cy="0"/>
            </a:xfrm>
            <a:prstGeom prst="line">
              <a:avLst/>
            </a:prstGeom>
            <a:noFill/>
            <a:ln w="9525">
              <a:solidFill>
                <a:schemeClr val="tx1"/>
              </a:solidFill>
              <a:round/>
              <a:headEnd/>
              <a:tailEnd/>
            </a:ln>
            <a:effectLst/>
          </p:spPr>
          <p:txBody>
            <a:bodyPr/>
            <a:lstStyle/>
            <a:p>
              <a:endParaRPr lang="ja-JP" altLang="en-US"/>
            </a:p>
          </p:txBody>
        </p:sp>
        <p:sp>
          <p:nvSpPr>
            <p:cNvPr id="40" name="AutoShape 83"/>
            <p:cNvSpPr>
              <a:spLocks noChangeArrowheads="1"/>
            </p:cNvSpPr>
            <p:nvPr/>
          </p:nvSpPr>
          <p:spPr bwMode="auto">
            <a:xfrm>
              <a:off x="7329488" y="5216535"/>
              <a:ext cx="504825" cy="223828"/>
            </a:xfrm>
            <a:prstGeom prst="leftArrow">
              <a:avLst>
                <a:gd name="adj1" fmla="val 38463"/>
                <a:gd name="adj2" fmla="val 69943"/>
              </a:avLst>
            </a:prstGeom>
            <a:solidFill>
              <a:schemeClr val="tx1"/>
            </a:solidFill>
            <a:ln w="9525">
              <a:noFill/>
              <a:miter lim="800000"/>
              <a:headEnd/>
              <a:tailEnd/>
            </a:ln>
            <a:effectLst/>
          </p:spPr>
          <p:txBody>
            <a:bodyPr wrap="none" anchor="ctr"/>
            <a:lstStyle/>
            <a:p>
              <a:endParaRPr lang="ja-JP" altLang="en-US"/>
            </a:p>
          </p:txBody>
        </p:sp>
        <p:sp>
          <p:nvSpPr>
            <p:cNvPr id="41" name="Text Box 84"/>
            <p:cNvSpPr txBox="1">
              <a:spLocks noChangeArrowheads="1"/>
            </p:cNvSpPr>
            <p:nvPr/>
          </p:nvSpPr>
          <p:spPr bwMode="auto">
            <a:xfrm>
              <a:off x="7092950" y="5510213"/>
              <a:ext cx="1150938" cy="336550"/>
            </a:xfrm>
            <a:prstGeom prst="rect">
              <a:avLst/>
            </a:prstGeom>
            <a:noFill/>
            <a:ln w="9525">
              <a:noFill/>
              <a:miter lim="800000"/>
              <a:headEnd/>
              <a:tailEnd/>
            </a:ln>
            <a:effectLst/>
          </p:spPr>
          <p:txBody>
            <a:bodyPr>
              <a:spAutoFit/>
            </a:bodyPr>
            <a:lstStyle/>
            <a:p>
              <a:r>
                <a:rPr lang="en-US" altLang="ja-JP" sz="1600" b="1">
                  <a:latin typeface="Lucida Sans Unicode" pitchFamily="34" charset="0"/>
                </a:rPr>
                <a:t>2kV/cm</a:t>
              </a:r>
            </a:p>
          </p:txBody>
        </p:sp>
        <p:sp>
          <p:nvSpPr>
            <p:cNvPr id="42" name="Line 97"/>
            <p:cNvSpPr>
              <a:spLocks noChangeShapeType="1"/>
            </p:cNvSpPr>
            <p:nvPr/>
          </p:nvSpPr>
          <p:spPr bwMode="auto">
            <a:xfrm>
              <a:off x="7164388" y="4652963"/>
              <a:ext cx="0" cy="360362"/>
            </a:xfrm>
            <a:prstGeom prst="line">
              <a:avLst/>
            </a:prstGeom>
            <a:noFill/>
            <a:ln w="50800">
              <a:solidFill>
                <a:srgbClr val="FF0000"/>
              </a:solidFill>
              <a:round/>
              <a:headEnd/>
              <a:tailEnd/>
            </a:ln>
            <a:effectLst/>
          </p:spPr>
          <p:txBody>
            <a:bodyPr wrap="none"/>
            <a:lstStyle/>
            <a:p>
              <a:endParaRPr lang="ja-JP" altLang="en-US"/>
            </a:p>
          </p:txBody>
        </p:sp>
      </p:grpSp>
      <p:cxnSp>
        <p:nvCxnSpPr>
          <p:cNvPr id="50" name="直線矢印コネクタ 49"/>
          <p:cNvCxnSpPr/>
          <p:nvPr/>
        </p:nvCxnSpPr>
        <p:spPr>
          <a:xfrm>
            <a:off x="4000496" y="3214686"/>
            <a:ext cx="2143140" cy="15716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100"/>
          <p:cNvGrpSpPr>
            <a:grpSpLocks/>
          </p:cNvGrpSpPr>
          <p:nvPr/>
        </p:nvGrpSpPr>
        <p:grpSpPr bwMode="auto">
          <a:xfrm>
            <a:off x="0" y="3714752"/>
            <a:ext cx="4143372" cy="3143248"/>
            <a:chOff x="3651" y="148"/>
            <a:chExt cx="1814" cy="1322"/>
          </a:xfrm>
        </p:grpSpPr>
        <p:pic>
          <p:nvPicPr>
            <p:cNvPr id="44" name="Picture 43" descr="PAD"/>
            <p:cNvPicPr>
              <a:picLocks noChangeAspect="1" noChangeArrowheads="1"/>
            </p:cNvPicPr>
            <p:nvPr/>
          </p:nvPicPr>
          <p:blipFill>
            <a:blip r:embed="rId2" cstate="print"/>
            <a:srcRect b="3404"/>
            <a:stretch>
              <a:fillRect/>
            </a:stretch>
          </p:blipFill>
          <p:spPr bwMode="auto">
            <a:xfrm>
              <a:off x="3651" y="148"/>
              <a:ext cx="1814" cy="1322"/>
            </a:xfrm>
            <a:prstGeom prst="rect">
              <a:avLst/>
            </a:prstGeom>
            <a:noFill/>
          </p:spPr>
        </p:pic>
        <p:sp>
          <p:nvSpPr>
            <p:cNvPr id="45" name="Rectangle 44"/>
            <p:cNvSpPr>
              <a:spLocks noChangeArrowheads="1"/>
            </p:cNvSpPr>
            <p:nvPr/>
          </p:nvSpPr>
          <p:spPr bwMode="auto">
            <a:xfrm>
              <a:off x="4413" y="618"/>
              <a:ext cx="366" cy="362"/>
            </a:xfrm>
            <a:prstGeom prst="rect">
              <a:avLst/>
            </a:prstGeom>
            <a:noFill/>
            <a:ln w="31750">
              <a:solidFill>
                <a:srgbClr val="FF0000"/>
              </a:solidFill>
              <a:miter lim="800000"/>
              <a:headEnd/>
              <a:tailEnd/>
            </a:ln>
            <a:effectLst/>
          </p:spPr>
          <p:txBody>
            <a:bodyPr wrap="none" anchor="ctr"/>
            <a:lstStyle/>
            <a:p>
              <a:pPr algn="ctr">
                <a:spcBef>
                  <a:spcPct val="0"/>
                </a:spcBef>
              </a:pPr>
              <a:r>
                <a:rPr lang="en-US" altLang="ja-JP" sz="2400" b="1" dirty="0" smtClean="0">
                  <a:solidFill>
                    <a:srgbClr val="FF0000"/>
                  </a:solidFill>
                  <a:latin typeface="TB丸ｺﾞｼｯｸDE" pitchFamily="49" charset="-128"/>
                </a:rPr>
                <a:t>3  4</a:t>
              </a:r>
            </a:p>
            <a:p>
              <a:pPr algn="ctr">
                <a:spcBef>
                  <a:spcPct val="0"/>
                </a:spcBef>
              </a:pPr>
              <a:r>
                <a:rPr lang="en-US" altLang="ja-JP" sz="2400" b="1" dirty="0" smtClean="0">
                  <a:solidFill>
                    <a:srgbClr val="FF0000"/>
                  </a:solidFill>
                  <a:latin typeface="TB丸ｺﾞｼｯｸDE" pitchFamily="49" charset="-128"/>
                </a:rPr>
                <a:t>1  2</a:t>
              </a:r>
              <a:endParaRPr lang="ja-JP" altLang="ja-JP" sz="2400" b="1" dirty="0">
                <a:solidFill>
                  <a:srgbClr val="FF0000"/>
                </a:solidFill>
                <a:latin typeface="TB丸ｺﾞｼｯｸDE" pitchFamily="49" charset="-128"/>
              </a:endParaRPr>
            </a:p>
          </p:txBody>
        </p:sp>
        <p:sp>
          <p:nvSpPr>
            <p:cNvPr id="46" name="Text Box 45"/>
            <p:cNvSpPr txBox="1">
              <a:spLocks noChangeArrowheads="1"/>
            </p:cNvSpPr>
            <p:nvPr/>
          </p:nvSpPr>
          <p:spPr bwMode="auto">
            <a:xfrm>
              <a:off x="4139" y="472"/>
              <a:ext cx="1067" cy="165"/>
            </a:xfrm>
            <a:prstGeom prst="rect">
              <a:avLst/>
            </a:prstGeom>
            <a:noFill/>
            <a:ln w="9525">
              <a:noFill/>
              <a:miter lim="800000"/>
              <a:headEnd/>
              <a:tailEnd/>
            </a:ln>
            <a:effectLst/>
          </p:spPr>
          <p:txBody>
            <a:bodyPr wrap="square">
              <a:spAutoFit/>
            </a:bodyPr>
            <a:lstStyle/>
            <a:p>
              <a:pPr algn="ctr"/>
              <a:r>
                <a:rPr lang="en-US" altLang="ja-JP" sz="2000" b="1" dirty="0">
                  <a:solidFill>
                    <a:srgbClr val="FF0000"/>
                  </a:solidFill>
                  <a:latin typeface="Lucida Sans Unicode" pitchFamily="34" charset="0"/>
                </a:rPr>
                <a:t>1.5 ×1.5</a:t>
              </a:r>
              <a:r>
                <a:rPr lang="en-US" altLang="ja-JP" sz="2000" dirty="0">
                  <a:solidFill>
                    <a:srgbClr val="FF0000"/>
                  </a:solidFill>
                  <a:latin typeface="TB丸ｺﾞｼｯｸDE" pitchFamily="49" charset="-128"/>
                </a:rPr>
                <a:t> </a:t>
              </a:r>
              <a:r>
                <a:rPr lang="en-US" altLang="ja-JP" sz="2000" b="1" dirty="0">
                  <a:solidFill>
                    <a:srgbClr val="FF0000"/>
                  </a:solidFill>
                  <a:latin typeface="Lucida Sans Unicode" pitchFamily="34" charset="0"/>
                </a:rPr>
                <a:t>cm</a:t>
              </a:r>
              <a:r>
                <a:rPr lang="en-US" altLang="ja-JP" sz="2000" b="1" baseline="30000" dirty="0">
                  <a:solidFill>
                    <a:srgbClr val="FF0000"/>
                  </a:solidFill>
                  <a:latin typeface="Lucida Sans Unicode" pitchFamily="34" charset="0"/>
                </a:rPr>
                <a:t>2</a:t>
              </a:r>
            </a:p>
          </p:txBody>
        </p:sp>
        <p:sp>
          <p:nvSpPr>
            <p:cNvPr id="47" name="Text Box 88"/>
            <p:cNvSpPr txBox="1">
              <a:spLocks noChangeArrowheads="1"/>
            </p:cNvSpPr>
            <p:nvPr/>
          </p:nvSpPr>
          <p:spPr bwMode="auto">
            <a:xfrm>
              <a:off x="4017" y="1118"/>
              <a:ext cx="1250" cy="231"/>
            </a:xfrm>
            <a:prstGeom prst="rect">
              <a:avLst/>
            </a:prstGeom>
            <a:noFill/>
            <a:ln w="9525">
              <a:noFill/>
              <a:miter lim="800000"/>
              <a:headEnd/>
              <a:tailEnd/>
            </a:ln>
            <a:effectLst/>
          </p:spPr>
          <p:txBody>
            <a:bodyPr wrap="none"/>
            <a:lstStyle/>
            <a:p>
              <a:pPr algn="ctr"/>
              <a:r>
                <a:rPr lang="ja-JP" altLang="en-US" b="1" dirty="0">
                  <a:latin typeface="TB丸ｺﾞｼｯｸDE" pitchFamily="49" charset="-128"/>
                </a:rPr>
                <a:t>読み出しパッド（</a:t>
              </a:r>
              <a:r>
                <a:rPr lang="en-US" altLang="ja-JP" b="1" dirty="0">
                  <a:latin typeface="Lucida Sans Unicode" pitchFamily="34" charset="0"/>
                </a:rPr>
                <a:t>FR-4</a:t>
              </a:r>
              <a:r>
                <a:rPr lang="ja-JP" altLang="en-US" b="1" dirty="0">
                  <a:latin typeface="TB丸ｺﾞｼｯｸDE" pitchFamily="49" charset="-128"/>
                </a:rPr>
                <a:t>基板）</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Prototype </a:t>
            </a:r>
            <a:r>
              <a:rPr lang="en-US" altLang="ja-JP" dirty="0" smtClean="0"/>
              <a:t>Detector</a:t>
            </a:r>
            <a:endParaRPr kumimoji="1" lang="ja-JP" altLang="en-US" dirty="0"/>
          </a:p>
        </p:txBody>
      </p:sp>
      <p:sp>
        <p:nvSpPr>
          <p:cNvPr id="3" name="コンテンツ プレースホルダ 2"/>
          <p:cNvSpPr>
            <a:spLocks noGrp="1"/>
          </p:cNvSpPr>
          <p:nvPr>
            <p:ph sz="quarter" idx="1"/>
          </p:nvPr>
        </p:nvSpPr>
        <p:spPr>
          <a:xfrm>
            <a:off x="428596" y="1285860"/>
            <a:ext cx="6115064" cy="2428892"/>
          </a:xfrm>
        </p:spPr>
        <p:txBody>
          <a:bodyPr>
            <a:normAutofit/>
          </a:bodyPr>
          <a:lstStyle/>
          <a:p>
            <a:r>
              <a:rPr lang="ja-JP" altLang="en-US" sz="2000" dirty="0" smtClean="0"/>
              <a:t>上下</a:t>
            </a:r>
            <a:r>
              <a:rPr lang="en-US" altLang="ja-JP" sz="2000" dirty="0" smtClean="0"/>
              <a:t>2</a:t>
            </a:r>
            <a:r>
              <a:rPr lang="ja-JP" altLang="en-US" sz="2000" dirty="0" smtClean="0"/>
              <a:t>本の</a:t>
            </a:r>
            <a:r>
              <a:rPr lang="en-US" altLang="ja-JP" sz="2000" dirty="0" smtClean="0"/>
              <a:t>PMT </a:t>
            </a:r>
            <a:r>
              <a:rPr lang="en-US" altLang="ja-JP" sz="1600" dirty="0" smtClean="0"/>
              <a:t>(R5900-06AL12S-ASSY,28mm×28mm)</a:t>
            </a:r>
          </a:p>
          <a:p>
            <a:pPr lvl="1"/>
            <a:r>
              <a:rPr lang="ja-JP" altLang="en-US" sz="1800" dirty="0" smtClean="0"/>
              <a:t>トリガー用の速い信号</a:t>
            </a:r>
            <a:endParaRPr lang="en-US" altLang="ja-JP" sz="1800" dirty="0" smtClean="0"/>
          </a:p>
          <a:p>
            <a:pPr lvl="1"/>
            <a:r>
              <a:rPr lang="ja-JP" altLang="en-US" sz="1800" dirty="0" smtClean="0"/>
              <a:t>液体キセノンの波長領域で高感度</a:t>
            </a:r>
            <a:r>
              <a:rPr lang="en-US" altLang="ja-JP" sz="1800" dirty="0" smtClean="0"/>
              <a:t>(Q.E.~20 %)</a:t>
            </a:r>
            <a:endParaRPr kumimoji="1" lang="en-US" altLang="ja-JP" sz="1800" dirty="0" smtClean="0"/>
          </a:p>
          <a:p>
            <a:r>
              <a:rPr lang="en-US" altLang="ja-JP" sz="2000" dirty="0" smtClean="0"/>
              <a:t>TPC pad</a:t>
            </a:r>
            <a:endParaRPr lang="en-US" altLang="ja-JP" sz="2000" dirty="0"/>
          </a:p>
          <a:p>
            <a:pPr lvl="1"/>
            <a:r>
              <a:rPr lang="en-US" altLang="ja-JP" sz="1800" dirty="0" smtClean="0"/>
              <a:t>4</a:t>
            </a:r>
            <a:r>
              <a:rPr lang="ja-JP" altLang="en-US" sz="1800" dirty="0" smtClean="0"/>
              <a:t>枚のパッドのほぼ中心にエネルギー較正用</a:t>
            </a:r>
            <a:r>
              <a:rPr lang="en-US" altLang="ja-JP" sz="1800" dirty="0" smtClean="0"/>
              <a:t>Am</a:t>
            </a:r>
            <a:r>
              <a:rPr lang="ja-JP" altLang="en-US" sz="1800" dirty="0" smtClean="0"/>
              <a:t>線源を設置</a:t>
            </a:r>
            <a:r>
              <a:rPr lang="en-US" altLang="ja-JP" sz="1800" dirty="0" smtClean="0"/>
              <a:t>(~200 Bq , </a:t>
            </a:r>
            <a:r>
              <a:rPr lang="ja-JP" altLang="en-US" sz="1800" dirty="0" smtClean="0"/>
              <a:t>直径 </a:t>
            </a:r>
            <a:r>
              <a:rPr lang="en-US" altLang="ja-JP" sz="1800" dirty="0" smtClean="0"/>
              <a:t>5 mm)</a:t>
            </a:r>
          </a:p>
          <a:p>
            <a:pPr lvl="1"/>
            <a:r>
              <a:rPr lang="ja-JP" altLang="en-US" sz="1800" dirty="0" smtClean="0"/>
              <a:t>↓アノードパッドデザイン</a:t>
            </a:r>
            <a:endParaRPr lang="en-US" altLang="ja-JP" sz="1800" dirty="0" smtClean="0"/>
          </a:p>
        </p:txBody>
      </p:sp>
      <p:sp>
        <p:nvSpPr>
          <p:cNvPr id="4" name="日付プレースホルダ 3"/>
          <p:cNvSpPr>
            <a:spLocks noGrp="1"/>
          </p:cNvSpPr>
          <p:nvPr>
            <p:ph type="dt" sz="half" idx="14"/>
          </p:nvPr>
        </p:nvSpPr>
        <p:spPr/>
        <p:txBody>
          <a:bodyPr/>
          <a:lstStyle/>
          <a:p>
            <a:fld id="{2262A18A-8026-4A86-813A-AFCB8A650CBB}"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7</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grpSp>
        <p:nvGrpSpPr>
          <p:cNvPr id="7" name="グループ化 6"/>
          <p:cNvGrpSpPr/>
          <p:nvPr/>
        </p:nvGrpSpPr>
        <p:grpSpPr>
          <a:xfrm>
            <a:off x="6643702" y="-214338"/>
            <a:ext cx="1543048" cy="3929090"/>
            <a:chOff x="3152775" y="1011238"/>
            <a:chExt cx="1828800" cy="5370512"/>
          </a:xfrm>
        </p:grpSpPr>
        <p:sp>
          <p:nvSpPr>
            <p:cNvPr id="8" name="Rectangle 4"/>
            <p:cNvSpPr>
              <a:spLocks noChangeArrowheads="1"/>
            </p:cNvSpPr>
            <p:nvPr/>
          </p:nvSpPr>
          <p:spPr bwMode="auto">
            <a:xfrm>
              <a:off x="3381375" y="2916238"/>
              <a:ext cx="1371600" cy="3276600"/>
            </a:xfrm>
            <a:prstGeom prst="rect">
              <a:avLst/>
            </a:prstGeom>
            <a:solidFill>
              <a:srgbClr val="3366FF">
                <a:alpha val="48000"/>
              </a:srgbClr>
            </a:solidFill>
            <a:ln w="9525">
              <a:noFill/>
              <a:miter lim="800000"/>
              <a:headEnd/>
              <a:tailEnd/>
            </a:ln>
            <a:effectLst/>
          </p:spPr>
          <p:txBody>
            <a:bodyPr wrap="none" anchor="ctr"/>
            <a:lstStyle/>
            <a:p>
              <a:endParaRPr lang="ja-JP" altLang="en-US"/>
            </a:p>
          </p:txBody>
        </p:sp>
        <p:sp>
          <p:nvSpPr>
            <p:cNvPr id="9" name="Line 5"/>
            <p:cNvSpPr>
              <a:spLocks noChangeShapeType="1"/>
            </p:cNvSpPr>
            <p:nvPr/>
          </p:nvSpPr>
          <p:spPr bwMode="auto">
            <a:xfrm>
              <a:off x="3729038" y="5229225"/>
              <a:ext cx="792162" cy="0"/>
            </a:xfrm>
            <a:prstGeom prst="line">
              <a:avLst/>
            </a:prstGeom>
            <a:noFill/>
            <a:ln w="25400">
              <a:solidFill>
                <a:srgbClr val="FFCC99"/>
              </a:solidFill>
              <a:round/>
              <a:headEnd/>
              <a:tailEnd/>
            </a:ln>
            <a:effectLst/>
          </p:spPr>
          <p:txBody>
            <a:bodyPr/>
            <a:lstStyle/>
            <a:p>
              <a:endParaRPr lang="ja-JP" altLang="en-US"/>
            </a:p>
          </p:txBody>
        </p:sp>
        <p:sp>
          <p:nvSpPr>
            <p:cNvPr id="10" name="Line 6"/>
            <p:cNvSpPr>
              <a:spLocks noChangeShapeType="1"/>
            </p:cNvSpPr>
            <p:nvPr/>
          </p:nvSpPr>
          <p:spPr bwMode="auto">
            <a:xfrm>
              <a:off x="3729038" y="4581525"/>
              <a:ext cx="792162" cy="0"/>
            </a:xfrm>
            <a:prstGeom prst="line">
              <a:avLst/>
            </a:prstGeom>
            <a:noFill/>
            <a:ln w="25400">
              <a:solidFill>
                <a:srgbClr val="FFCC99"/>
              </a:solidFill>
              <a:round/>
              <a:headEnd/>
              <a:tailEnd/>
            </a:ln>
            <a:effectLst/>
          </p:spPr>
          <p:txBody>
            <a:bodyPr/>
            <a:lstStyle/>
            <a:p>
              <a:endParaRPr lang="ja-JP" altLang="en-US"/>
            </a:p>
          </p:txBody>
        </p:sp>
        <p:sp>
          <p:nvSpPr>
            <p:cNvPr id="11" name="Rectangle 7"/>
            <p:cNvSpPr>
              <a:spLocks noChangeArrowheads="1"/>
            </p:cNvSpPr>
            <p:nvPr/>
          </p:nvSpPr>
          <p:spPr bwMode="auto">
            <a:xfrm>
              <a:off x="3152775" y="1773238"/>
              <a:ext cx="1828800" cy="4608512"/>
            </a:xfrm>
            <a:prstGeom prst="rect">
              <a:avLst/>
            </a:prstGeom>
            <a:noFill/>
            <a:ln w="25400">
              <a:solidFill>
                <a:schemeClr val="tx1"/>
              </a:solidFill>
              <a:miter lim="800000"/>
              <a:headEnd/>
              <a:tailEnd/>
            </a:ln>
            <a:effectLst/>
          </p:spPr>
          <p:txBody>
            <a:bodyPr wrap="none" anchor="ctr"/>
            <a:lstStyle/>
            <a:p>
              <a:endParaRPr lang="ja-JP" altLang="en-US"/>
            </a:p>
          </p:txBody>
        </p:sp>
        <p:sp>
          <p:nvSpPr>
            <p:cNvPr id="12" name="Rectangle 8"/>
            <p:cNvSpPr>
              <a:spLocks noChangeArrowheads="1"/>
            </p:cNvSpPr>
            <p:nvPr/>
          </p:nvSpPr>
          <p:spPr bwMode="auto">
            <a:xfrm>
              <a:off x="3916363" y="1011238"/>
              <a:ext cx="365125" cy="1122362"/>
            </a:xfrm>
            <a:prstGeom prst="rect">
              <a:avLst/>
            </a:prstGeom>
            <a:noFill/>
            <a:ln w="25400">
              <a:solidFill>
                <a:schemeClr val="tx1"/>
              </a:solidFill>
              <a:miter lim="800000"/>
              <a:headEnd/>
              <a:tailEnd/>
            </a:ln>
            <a:effectLst/>
          </p:spPr>
          <p:txBody>
            <a:bodyPr wrap="none" anchor="ctr"/>
            <a:lstStyle/>
            <a:p>
              <a:endParaRPr lang="ja-JP" altLang="en-US"/>
            </a:p>
          </p:txBody>
        </p:sp>
        <p:sp>
          <p:nvSpPr>
            <p:cNvPr id="13" name="Rectangle 9"/>
            <p:cNvSpPr>
              <a:spLocks noChangeArrowheads="1"/>
            </p:cNvSpPr>
            <p:nvPr/>
          </p:nvSpPr>
          <p:spPr bwMode="auto">
            <a:xfrm>
              <a:off x="3876675" y="5659438"/>
              <a:ext cx="342900" cy="381000"/>
            </a:xfrm>
            <a:prstGeom prst="rect">
              <a:avLst/>
            </a:prstGeom>
            <a:solidFill>
              <a:srgbClr val="FFFF00"/>
            </a:solidFill>
            <a:ln w="12700">
              <a:solidFill>
                <a:schemeClr val="tx1"/>
              </a:solidFill>
              <a:miter lim="800000"/>
              <a:headEnd/>
              <a:tailEnd/>
            </a:ln>
            <a:effectLst/>
          </p:spPr>
          <p:txBody>
            <a:bodyPr wrap="none" anchor="ctr"/>
            <a:lstStyle/>
            <a:p>
              <a:endParaRPr lang="ja-JP" altLang="en-US"/>
            </a:p>
          </p:txBody>
        </p:sp>
        <p:sp>
          <p:nvSpPr>
            <p:cNvPr id="14" name="Rectangle 10"/>
            <p:cNvSpPr>
              <a:spLocks noChangeArrowheads="1"/>
            </p:cNvSpPr>
            <p:nvPr/>
          </p:nvSpPr>
          <p:spPr bwMode="auto">
            <a:xfrm>
              <a:off x="3883025" y="4516438"/>
              <a:ext cx="71438" cy="796925"/>
            </a:xfrm>
            <a:prstGeom prst="rect">
              <a:avLst/>
            </a:prstGeom>
            <a:solidFill>
              <a:srgbClr val="00B050"/>
            </a:solidFill>
            <a:ln w="9525">
              <a:noFill/>
              <a:miter lim="800000"/>
              <a:headEnd/>
              <a:tailEnd/>
            </a:ln>
            <a:effectLst/>
          </p:spPr>
          <p:txBody>
            <a:bodyPr wrap="none" anchor="ctr"/>
            <a:lstStyle/>
            <a:p>
              <a:endParaRPr lang="ja-JP" altLang="en-US"/>
            </a:p>
          </p:txBody>
        </p:sp>
        <p:sp>
          <p:nvSpPr>
            <p:cNvPr id="15" name="Rectangle 11"/>
            <p:cNvSpPr>
              <a:spLocks noChangeArrowheads="1"/>
            </p:cNvSpPr>
            <p:nvPr/>
          </p:nvSpPr>
          <p:spPr bwMode="auto">
            <a:xfrm>
              <a:off x="4089400" y="4511675"/>
              <a:ext cx="71438" cy="796925"/>
            </a:xfrm>
            <a:prstGeom prst="rect">
              <a:avLst/>
            </a:prstGeom>
            <a:solidFill>
              <a:srgbClr val="FFCC00"/>
            </a:solidFill>
            <a:ln w="15875">
              <a:noFill/>
              <a:miter lim="800000"/>
              <a:headEnd/>
              <a:tailEnd/>
            </a:ln>
            <a:effectLst/>
          </p:spPr>
          <p:txBody>
            <a:bodyPr wrap="none" anchor="ctr"/>
            <a:lstStyle/>
            <a:p>
              <a:endParaRPr lang="ja-JP" altLang="en-US"/>
            </a:p>
          </p:txBody>
        </p:sp>
        <p:sp>
          <p:nvSpPr>
            <p:cNvPr id="16" name="Rectangle 12"/>
            <p:cNvSpPr>
              <a:spLocks noChangeArrowheads="1"/>
            </p:cNvSpPr>
            <p:nvPr/>
          </p:nvSpPr>
          <p:spPr bwMode="auto">
            <a:xfrm>
              <a:off x="3876675" y="3754438"/>
              <a:ext cx="342900" cy="430212"/>
            </a:xfrm>
            <a:prstGeom prst="rect">
              <a:avLst/>
            </a:prstGeom>
            <a:solidFill>
              <a:srgbClr val="FFFF00"/>
            </a:solidFill>
            <a:ln w="12700">
              <a:solidFill>
                <a:schemeClr val="tx1"/>
              </a:solidFill>
              <a:miter lim="800000"/>
              <a:headEnd/>
              <a:tailEnd/>
            </a:ln>
            <a:effectLst/>
          </p:spPr>
          <p:txBody>
            <a:bodyPr wrap="none" anchor="ctr"/>
            <a:lstStyle/>
            <a:p>
              <a:endParaRPr lang="ja-JP" altLang="en-US"/>
            </a:p>
          </p:txBody>
        </p:sp>
        <p:sp>
          <p:nvSpPr>
            <p:cNvPr id="17" name="Rectangle 14"/>
            <p:cNvSpPr>
              <a:spLocks noChangeArrowheads="1"/>
            </p:cNvSpPr>
            <p:nvPr/>
          </p:nvSpPr>
          <p:spPr bwMode="auto">
            <a:xfrm>
              <a:off x="3584575" y="5518150"/>
              <a:ext cx="936625" cy="77788"/>
            </a:xfrm>
            <a:prstGeom prst="rect">
              <a:avLst/>
            </a:prstGeom>
            <a:solidFill>
              <a:srgbClr val="808080"/>
            </a:solidFill>
            <a:ln w="9525">
              <a:noFill/>
              <a:miter lim="800000"/>
              <a:headEnd/>
              <a:tailEnd/>
            </a:ln>
            <a:effectLst/>
          </p:spPr>
          <p:txBody>
            <a:bodyPr wrap="none" anchor="ctr"/>
            <a:lstStyle/>
            <a:p>
              <a:endParaRPr lang="ja-JP" altLang="en-US"/>
            </a:p>
          </p:txBody>
        </p:sp>
        <p:sp>
          <p:nvSpPr>
            <p:cNvPr id="18" name="Rectangle 15"/>
            <p:cNvSpPr>
              <a:spLocks noChangeArrowheads="1"/>
            </p:cNvSpPr>
            <p:nvPr/>
          </p:nvSpPr>
          <p:spPr bwMode="auto">
            <a:xfrm>
              <a:off x="4305300" y="4229100"/>
              <a:ext cx="71438" cy="1360488"/>
            </a:xfrm>
            <a:prstGeom prst="rect">
              <a:avLst/>
            </a:prstGeom>
            <a:solidFill>
              <a:srgbClr val="808080"/>
            </a:solidFill>
            <a:ln w="9525">
              <a:noFill/>
              <a:miter lim="800000"/>
              <a:headEnd/>
              <a:tailEnd/>
            </a:ln>
            <a:effectLst/>
          </p:spPr>
          <p:txBody>
            <a:bodyPr wrap="none" anchor="ctr"/>
            <a:lstStyle/>
            <a:p>
              <a:endParaRPr lang="ja-JP" altLang="en-US"/>
            </a:p>
          </p:txBody>
        </p:sp>
        <p:sp>
          <p:nvSpPr>
            <p:cNvPr id="19" name="Rectangle 16"/>
            <p:cNvSpPr>
              <a:spLocks noChangeArrowheads="1"/>
            </p:cNvSpPr>
            <p:nvPr/>
          </p:nvSpPr>
          <p:spPr bwMode="auto">
            <a:xfrm>
              <a:off x="3584575" y="4221163"/>
              <a:ext cx="936625" cy="79375"/>
            </a:xfrm>
            <a:prstGeom prst="rect">
              <a:avLst/>
            </a:prstGeom>
            <a:solidFill>
              <a:srgbClr val="808080"/>
            </a:solidFill>
            <a:ln w="9525">
              <a:noFill/>
              <a:miter lim="800000"/>
              <a:headEnd/>
              <a:tailEnd/>
            </a:ln>
            <a:effectLst/>
          </p:spPr>
          <p:txBody>
            <a:bodyPr wrap="none" anchor="ctr"/>
            <a:lstStyle/>
            <a:p>
              <a:endParaRPr lang="ja-JP" altLang="en-US"/>
            </a:p>
          </p:txBody>
        </p:sp>
        <p:sp>
          <p:nvSpPr>
            <p:cNvPr id="20" name="Line 17"/>
            <p:cNvSpPr>
              <a:spLocks noChangeShapeType="1"/>
            </p:cNvSpPr>
            <p:nvPr/>
          </p:nvSpPr>
          <p:spPr bwMode="auto">
            <a:xfrm flipH="1">
              <a:off x="4016375" y="3429000"/>
              <a:ext cx="88900" cy="504825"/>
            </a:xfrm>
            <a:prstGeom prst="line">
              <a:avLst/>
            </a:prstGeom>
            <a:noFill/>
            <a:ln w="9525">
              <a:solidFill>
                <a:schemeClr val="tx1"/>
              </a:solidFill>
              <a:round/>
              <a:headEnd/>
              <a:tailEnd type="triangle" w="lg" len="lg"/>
            </a:ln>
            <a:effectLst/>
          </p:spPr>
          <p:txBody>
            <a:bodyPr/>
            <a:lstStyle/>
            <a:p>
              <a:endParaRPr lang="ja-JP" altLang="en-US"/>
            </a:p>
          </p:txBody>
        </p:sp>
        <p:sp>
          <p:nvSpPr>
            <p:cNvPr id="21" name="Rectangle 40"/>
            <p:cNvSpPr>
              <a:spLocks noChangeArrowheads="1"/>
            </p:cNvSpPr>
            <p:nvPr/>
          </p:nvSpPr>
          <p:spPr bwMode="auto">
            <a:xfrm>
              <a:off x="3381375" y="1773238"/>
              <a:ext cx="1371600" cy="4419600"/>
            </a:xfrm>
            <a:prstGeom prst="rect">
              <a:avLst/>
            </a:prstGeom>
            <a:noFill/>
            <a:ln w="25400">
              <a:solidFill>
                <a:schemeClr val="tx1"/>
              </a:solidFill>
              <a:miter lim="800000"/>
              <a:headEnd/>
              <a:tailEnd/>
            </a:ln>
            <a:effectLst/>
          </p:spPr>
          <p:txBody>
            <a:bodyPr wrap="none" anchor="ctr"/>
            <a:lstStyle/>
            <a:p>
              <a:endParaRPr lang="ja-JP" altLang="en-US"/>
            </a:p>
          </p:txBody>
        </p:sp>
        <p:sp>
          <p:nvSpPr>
            <p:cNvPr id="22" name="Line 47"/>
            <p:cNvSpPr>
              <a:spLocks noChangeShapeType="1"/>
            </p:cNvSpPr>
            <p:nvPr/>
          </p:nvSpPr>
          <p:spPr bwMode="auto">
            <a:xfrm flipV="1">
              <a:off x="3656013" y="1773238"/>
              <a:ext cx="0" cy="3816350"/>
            </a:xfrm>
            <a:prstGeom prst="line">
              <a:avLst/>
            </a:prstGeom>
            <a:noFill/>
            <a:ln w="44450">
              <a:solidFill>
                <a:srgbClr val="969696"/>
              </a:solidFill>
              <a:round/>
              <a:headEnd/>
              <a:tailEnd/>
            </a:ln>
            <a:effectLst/>
          </p:spPr>
          <p:txBody>
            <a:bodyPr/>
            <a:lstStyle/>
            <a:p>
              <a:endParaRPr lang="ja-JP" altLang="en-US"/>
            </a:p>
          </p:txBody>
        </p:sp>
        <p:sp>
          <p:nvSpPr>
            <p:cNvPr id="23" name="Line 48"/>
            <p:cNvSpPr>
              <a:spLocks noChangeShapeType="1"/>
            </p:cNvSpPr>
            <p:nvPr/>
          </p:nvSpPr>
          <p:spPr bwMode="auto">
            <a:xfrm flipV="1">
              <a:off x="4448175" y="1773238"/>
              <a:ext cx="0" cy="3816350"/>
            </a:xfrm>
            <a:prstGeom prst="line">
              <a:avLst/>
            </a:prstGeom>
            <a:noFill/>
            <a:ln w="44450">
              <a:solidFill>
                <a:srgbClr val="969696"/>
              </a:solidFill>
              <a:round/>
              <a:headEnd/>
              <a:tailEnd/>
            </a:ln>
            <a:effectLst/>
          </p:spPr>
          <p:txBody>
            <a:bodyPr/>
            <a:lstStyle/>
            <a:p>
              <a:endParaRPr lang="ja-JP" altLang="en-US"/>
            </a:p>
          </p:txBody>
        </p:sp>
        <p:sp>
          <p:nvSpPr>
            <p:cNvPr id="24" name="Text Box 3"/>
            <p:cNvSpPr txBox="1">
              <a:spLocks noChangeArrowheads="1"/>
            </p:cNvSpPr>
            <p:nvPr/>
          </p:nvSpPr>
          <p:spPr bwMode="auto">
            <a:xfrm>
              <a:off x="3871913" y="3070225"/>
              <a:ext cx="1066800" cy="396875"/>
            </a:xfrm>
            <a:prstGeom prst="rect">
              <a:avLst/>
            </a:prstGeom>
            <a:noFill/>
            <a:ln w="9525">
              <a:noFill/>
              <a:miter lim="800000"/>
              <a:headEnd/>
              <a:tailEnd/>
            </a:ln>
            <a:effectLst/>
          </p:spPr>
          <p:txBody>
            <a:bodyPr>
              <a:spAutoFit/>
            </a:bodyPr>
            <a:lstStyle/>
            <a:p>
              <a:r>
                <a:rPr lang="en-US" altLang="ja-JP" sz="2000" b="1">
                  <a:latin typeface="Lucida Sans Unicode" pitchFamily="34" charset="0"/>
                </a:rPr>
                <a:t>PMT</a:t>
              </a:r>
            </a:p>
          </p:txBody>
        </p:sp>
      </p:grpSp>
      <p:grpSp>
        <p:nvGrpSpPr>
          <p:cNvPr id="25" name="グループ化 25"/>
          <p:cNvGrpSpPr/>
          <p:nvPr/>
        </p:nvGrpSpPr>
        <p:grpSpPr>
          <a:xfrm>
            <a:off x="4786314" y="3857628"/>
            <a:ext cx="3633821" cy="2665412"/>
            <a:chOff x="5795963" y="3859213"/>
            <a:chExt cx="3633821" cy="2665412"/>
          </a:xfrm>
        </p:grpSpPr>
        <p:sp>
          <p:nvSpPr>
            <p:cNvPr id="27" name="Rectangle 18"/>
            <p:cNvSpPr>
              <a:spLocks noChangeArrowheads="1"/>
            </p:cNvSpPr>
            <p:nvPr/>
          </p:nvSpPr>
          <p:spPr bwMode="auto">
            <a:xfrm>
              <a:off x="7040563" y="3859213"/>
              <a:ext cx="144462" cy="1944687"/>
            </a:xfrm>
            <a:prstGeom prst="rect">
              <a:avLst/>
            </a:prstGeom>
            <a:solidFill>
              <a:srgbClr val="00B050"/>
            </a:solidFill>
            <a:ln w="9525">
              <a:noFill/>
              <a:miter lim="800000"/>
              <a:headEnd/>
              <a:tailEnd/>
            </a:ln>
            <a:effectLst/>
          </p:spPr>
          <p:txBody>
            <a:bodyPr wrap="none" anchor="ctr"/>
            <a:lstStyle/>
            <a:p>
              <a:endParaRPr lang="ja-JP" altLang="en-US"/>
            </a:p>
          </p:txBody>
        </p:sp>
        <p:sp>
          <p:nvSpPr>
            <p:cNvPr id="28" name="Rectangle 20"/>
            <p:cNvSpPr>
              <a:spLocks noChangeArrowheads="1"/>
            </p:cNvSpPr>
            <p:nvPr/>
          </p:nvSpPr>
          <p:spPr bwMode="auto">
            <a:xfrm>
              <a:off x="7977188" y="3859213"/>
              <a:ext cx="144462" cy="1944687"/>
            </a:xfrm>
            <a:prstGeom prst="rect">
              <a:avLst/>
            </a:prstGeom>
            <a:solidFill>
              <a:srgbClr val="FFCC00"/>
            </a:solidFill>
            <a:ln w="15875">
              <a:noFill/>
              <a:miter lim="800000"/>
              <a:headEnd/>
              <a:tailEnd/>
            </a:ln>
            <a:effectLst/>
          </p:spPr>
          <p:txBody>
            <a:bodyPr wrap="none" anchor="ctr"/>
            <a:lstStyle/>
            <a:p>
              <a:endParaRPr lang="ja-JP" altLang="en-US"/>
            </a:p>
          </p:txBody>
        </p:sp>
        <p:sp>
          <p:nvSpPr>
            <p:cNvPr id="29" name="Text Box 21"/>
            <p:cNvSpPr txBox="1">
              <a:spLocks noChangeArrowheads="1"/>
            </p:cNvSpPr>
            <p:nvPr/>
          </p:nvSpPr>
          <p:spPr bwMode="auto">
            <a:xfrm>
              <a:off x="7235825" y="3968750"/>
              <a:ext cx="844550" cy="366713"/>
            </a:xfrm>
            <a:prstGeom prst="rect">
              <a:avLst/>
            </a:prstGeom>
            <a:noFill/>
            <a:ln w="9525">
              <a:noFill/>
              <a:miter lim="800000"/>
              <a:headEnd/>
              <a:tailEnd/>
            </a:ln>
            <a:effectLst/>
          </p:spPr>
          <p:txBody>
            <a:bodyPr>
              <a:spAutoFit/>
            </a:bodyPr>
            <a:lstStyle/>
            <a:p>
              <a:r>
                <a:rPr lang="en-US" altLang="ja-JP" b="1" dirty="0">
                  <a:latin typeface="Lucida Sans Unicode" pitchFamily="34" charset="0"/>
                </a:rPr>
                <a:t>1cm </a:t>
              </a:r>
            </a:p>
          </p:txBody>
        </p:sp>
        <p:sp>
          <p:nvSpPr>
            <p:cNvPr id="30" name="Line 22"/>
            <p:cNvSpPr>
              <a:spLocks noChangeShapeType="1"/>
            </p:cNvSpPr>
            <p:nvPr/>
          </p:nvSpPr>
          <p:spPr bwMode="auto">
            <a:xfrm>
              <a:off x="7256463" y="3933825"/>
              <a:ext cx="647700" cy="0"/>
            </a:xfrm>
            <a:prstGeom prst="line">
              <a:avLst/>
            </a:prstGeom>
            <a:noFill/>
            <a:ln w="9525">
              <a:solidFill>
                <a:schemeClr val="tx1"/>
              </a:solidFill>
              <a:round/>
              <a:headEnd type="triangle" w="med" len="med"/>
              <a:tailEnd type="triangle" w="med" len="med"/>
            </a:ln>
            <a:effectLst/>
          </p:spPr>
          <p:txBody>
            <a:bodyPr/>
            <a:lstStyle/>
            <a:p>
              <a:endParaRPr lang="ja-JP" altLang="en-US"/>
            </a:p>
          </p:txBody>
        </p:sp>
        <p:sp>
          <p:nvSpPr>
            <p:cNvPr id="31" name="Line 24"/>
            <p:cNvSpPr>
              <a:spLocks noChangeShapeType="1"/>
            </p:cNvSpPr>
            <p:nvPr/>
          </p:nvSpPr>
          <p:spPr bwMode="auto">
            <a:xfrm>
              <a:off x="7113588" y="5803900"/>
              <a:ext cx="0" cy="503238"/>
            </a:xfrm>
            <a:prstGeom prst="line">
              <a:avLst/>
            </a:prstGeom>
            <a:noFill/>
            <a:ln w="9525">
              <a:solidFill>
                <a:schemeClr val="tx1"/>
              </a:solidFill>
              <a:round/>
              <a:headEnd/>
              <a:tailEnd/>
            </a:ln>
            <a:effectLst/>
          </p:spPr>
          <p:txBody>
            <a:bodyPr/>
            <a:lstStyle/>
            <a:p>
              <a:endParaRPr lang="ja-JP" altLang="en-US"/>
            </a:p>
          </p:txBody>
        </p:sp>
        <p:sp>
          <p:nvSpPr>
            <p:cNvPr id="32" name="Text Box 25"/>
            <p:cNvSpPr txBox="1">
              <a:spLocks noChangeArrowheads="1"/>
            </p:cNvSpPr>
            <p:nvPr/>
          </p:nvSpPr>
          <p:spPr bwMode="auto">
            <a:xfrm>
              <a:off x="7329488" y="6162675"/>
              <a:ext cx="576262" cy="265113"/>
            </a:xfrm>
            <a:prstGeom prst="rect">
              <a:avLst/>
            </a:prstGeom>
            <a:noFill/>
            <a:ln w="9525">
              <a:solidFill>
                <a:schemeClr val="tx1"/>
              </a:solidFill>
              <a:miter lim="800000"/>
              <a:headEnd/>
              <a:tailEnd/>
            </a:ln>
            <a:effectLst/>
          </p:spPr>
          <p:txBody>
            <a:bodyPr lIns="0" tIns="36000" rIns="0" bIns="36000">
              <a:spAutoFit/>
            </a:bodyPr>
            <a:lstStyle/>
            <a:p>
              <a:r>
                <a:rPr lang="en-US" altLang="ja-JP" sz="1200" b="1">
                  <a:latin typeface="Lucida Sans Unicode" pitchFamily="34" charset="0"/>
                </a:rPr>
                <a:t>100MW</a:t>
              </a:r>
            </a:p>
          </p:txBody>
        </p:sp>
        <p:sp>
          <p:nvSpPr>
            <p:cNvPr id="33" name="Line 27"/>
            <p:cNvSpPr>
              <a:spLocks noChangeShapeType="1"/>
            </p:cNvSpPr>
            <p:nvPr/>
          </p:nvSpPr>
          <p:spPr bwMode="auto">
            <a:xfrm>
              <a:off x="7905750" y="6302375"/>
              <a:ext cx="503238" cy="0"/>
            </a:xfrm>
            <a:prstGeom prst="line">
              <a:avLst/>
            </a:prstGeom>
            <a:noFill/>
            <a:ln w="9525">
              <a:solidFill>
                <a:schemeClr val="tx1"/>
              </a:solidFill>
              <a:round/>
              <a:headEnd/>
              <a:tailEnd/>
            </a:ln>
            <a:effectLst/>
          </p:spPr>
          <p:txBody>
            <a:bodyPr/>
            <a:lstStyle/>
            <a:p>
              <a:endParaRPr lang="ja-JP" altLang="en-US"/>
            </a:p>
          </p:txBody>
        </p:sp>
        <p:sp>
          <p:nvSpPr>
            <p:cNvPr id="34" name="Text Box 32"/>
            <p:cNvSpPr txBox="1">
              <a:spLocks noChangeArrowheads="1"/>
            </p:cNvSpPr>
            <p:nvPr/>
          </p:nvSpPr>
          <p:spPr bwMode="auto">
            <a:xfrm>
              <a:off x="6000760" y="5119688"/>
              <a:ext cx="1092191" cy="400110"/>
            </a:xfrm>
            <a:prstGeom prst="rect">
              <a:avLst/>
            </a:prstGeom>
            <a:noFill/>
            <a:ln w="9525">
              <a:noFill/>
              <a:miter lim="800000"/>
              <a:headEnd/>
              <a:tailEnd/>
            </a:ln>
            <a:effectLst/>
          </p:spPr>
          <p:txBody>
            <a:bodyPr wrap="square">
              <a:spAutoFit/>
            </a:bodyPr>
            <a:lstStyle/>
            <a:p>
              <a:r>
                <a:rPr lang="en-US" altLang="ja-JP" sz="2000" b="1" dirty="0" smtClean="0">
                  <a:latin typeface="TB丸ｺﾞｼｯｸDE" pitchFamily="49" charset="-128"/>
                </a:rPr>
                <a:t>Cathode</a:t>
              </a:r>
              <a:endParaRPr lang="ja-JP" altLang="en-US" sz="2000" b="1" dirty="0">
                <a:latin typeface="TB丸ｺﾞｼｯｸDE" pitchFamily="49" charset="-128"/>
              </a:endParaRPr>
            </a:p>
          </p:txBody>
        </p:sp>
        <p:sp>
          <p:nvSpPr>
            <p:cNvPr id="35" name="Text Box 33"/>
            <p:cNvSpPr txBox="1">
              <a:spLocks noChangeArrowheads="1"/>
            </p:cNvSpPr>
            <p:nvPr/>
          </p:nvSpPr>
          <p:spPr bwMode="auto">
            <a:xfrm>
              <a:off x="8048625" y="5084763"/>
              <a:ext cx="1381159" cy="400110"/>
            </a:xfrm>
            <a:prstGeom prst="rect">
              <a:avLst/>
            </a:prstGeom>
            <a:noFill/>
            <a:ln w="9525">
              <a:noFill/>
              <a:miter lim="800000"/>
              <a:headEnd/>
              <a:tailEnd/>
            </a:ln>
            <a:effectLst/>
          </p:spPr>
          <p:txBody>
            <a:bodyPr wrap="square">
              <a:spAutoFit/>
            </a:bodyPr>
            <a:lstStyle/>
            <a:p>
              <a:r>
                <a:rPr lang="en-US" altLang="ja-JP" sz="2000" b="1" dirty="0" smtClean="0">
                  <a:latin typeface="TB丸ｺﾞｼｯｸDE" pitchFamily="49" charset="-128"/>
                </a:rPr>
                <a:t>Anode pad</a:t>
              </a:r>
              <a:endParaRPr lang="ja-JP" altLang="en-US" sz="2000" b="1" dirty="0">
                <a:latin typeface="TB丸ｺﾞｼｯｸDE" pitchFamily="49" charset="-128"/>
              </a:endParaRPr>
            </a:p>
          </p:txBody>
        </p:sp>
        <p:sp>
          <p:nvSpPr>
            <p:cNvPr id="36" name="Text Box 38"/>
            <p:cNvSpPr txBox="1">
              <a:spLocks noChangeArrowheads="1"/>
            </p:cNvSpPr>
            <p:nvPr/>
          </p:nvSpPr>
          <p:spPr bwMode="auto">
            <a:xfrm>
              <a:off x="5795963" y="6127750"/>
              <a:ext cx="936625" cy="396875"/>
            </a:xfrm>
            <a:prstGeom prst="rect">
              <a:avLst/>
            </a:prstGeom>
            <a:noFill/>
            <a:ln w="9525">
              <a:noFill/>
              <a:miter lim="800000"/>
              <a:headEnd/>
              <a:tailEnd/>
            </a:ln>
            <a:effectLst/>
          </p:spPr>
          <p:txBody>
            <a:bodyPr>
              <a:spAutoFit/>
            </a:bodyPr>
            <a:lstStyle/>
            <a:p>
              <a:r>
                <a:rPr lang="en-US" altLang="ja-JP" sz="2000" b="1">
                  <a:latin typeface="Lucida Sans Unicode" pitchFamily="34" charset="0"/>
                </a:rPr>
                <a:t>-H.V.</a:t>
              </a:r>
            </a:p>
          </p:txBody>
        </p:sp>
        <p:sp>
          <p:nvSpPr>
            <p:cNvPr id="37" name="Text Box 39"/>
            <p:cNvSpPr txBox="1">
              <a:spLocks noChangeArrowheads="1"/>
            </p:cNvSpPr>
            <p:nvPr/>
          </p:nvSpPr>
          <p:spPr bwMode="auto">
            <a:xfrm>
              <a:off x="8316913" y="6127750"/>
              <a:ext cx="627062" cy="396875"/>
            </a:xfrm>
            <a:prstGeom prst="rect">
              <a:avLst/>
            </a:prstGeom>
            <a:noFill/>
            <a:ln w="9525">
              <a:noFill/>
              <a:miter lim="800000"/>
              <a:headEnd/>
              <a:tailEnd/>
            </a:ln>
            <a:effectLst/>
          </p:spPr>
          <p:txBody>
            <a:bodyPr wrap="none"/>
            <a:lstStyle/>
            <a:p>
              <a:r>
                <a:rPr lang="en-US" altLang="ja-JP" sz="2000" b="1">
                  <a:latin typeface="Lucida Sans Unicode" pitchFamily="34" charset="0"/>
                </a:rPr>
                <a:t>GND</a:t>
              </a:r>
            </a:p>
          </p:txBody>
        </p:sp>
        <p:sp>
          <p:nvSpPr>
            <p:cNvPr id="38" name="Line 41"/>
            <p:cNvSpPr>
              <a:spLocks noChangeShapeType="1"/>
            </p:cNvSpPr>
            <p:nvPr/>
          </p:nvSpPr>
          <p:spPr bwMode="auto">
            <a:xfrm>
              <a:off x="8048625" y="5799138"/>
              <a:ext cx="0" cy="503237"/>
            </a:xfrm>
            <a:prstGeom prst="line">
              <a:avLst/>
            </a:prstGeom>
            <a:noFill/>
            <a:ln w="9525">
              <a:solidFill>
                <a:schemeClr val="tx1"/>
              </a:solidFill>
              <a:round/>
              <a:headEnd/>
              <a:tailEnd/>
            </a:ln>
            <a:effectLst/>
          </p:spPr>
          <p:txBody>
            <a:bodyPr/>
            <a:lstStyle/>
            <a:p>
              <a:endParaRPr lang="ja-JP" altLang="en-US"/>
            </a:p>
          </p:txBody>
        </p:sp>
        <p:sp>
          <p:nvSpPr>
            <p:cNvPr id="39" name="Line 42"/>
            <p:cNvSpPr>
              <a:spLocks noChangeShapeType="1"/>
            </p:cNvSpPr>
            <p:nvPr/>
          </p:nvSpPr>
          <p:spPr bwMode="auto">
            <a:xfrm>
              <a:off x="6681788" y="6302375"/>
              <a:ext cx="647700" cy="0"/>
            </a:xfrm>
            <a:prstGeom prst="line">
              <a:avLst/>
            </a:prstGeom>
            <a:noFill/>
            <a:ln w="9525">
              <a:solidFill>
                <a:schemeClr val="tx1"/>
              </a:solidFill>
              <a:round/>
              <a:headEnd/>
              <a:tailEnd/>
            </a:ln>
            <a:effectLst/>
          </p:spPr>
          <p:txBody>
            <a:bodyPr/>
            <a:lstStyle/>
            <a:p>
              <a:endParaRPr lang="ja-JP" altLang="en-US"/>
            </a:p>
          </p:txBody>
        </p:sp>
        <p:sp>
          <p:nvSpPr>
            <p:cNvPr id="40" name="AutoShape 83"/>
            <p:cNvSpPr>
              <a:spLocks noChangeArrowheads="1"/>
            </p:cNvSpPr>
            <p:nvPr/>
          </p:nvSpPr>
          <p:spPr bwMode="auto">
            <a:xfrm>
              <a:off x="7329488" y="5216535"/>
              <a:ext cx="504825" cy="223828"/>
            </a:xfrm>
            <a:prstGeom prst="leftArrow">
              <a:avLst>
                <a:gd name="adj1" fmla="val 38463"/>
                <a:gd name="adj2" fmla="val 69943"/>
              </a:avLst>
            </a:prstGeom>
            <a:solidFill>
              <a:schemeClr val="tx1"/>
            </a:solidFill>
            <a:ln w="9525">
              <a:noFill/>
              <a:miter lim="800000"/>
              <a:headEnd/>
              <a:tailEnd/>
            </a:ln>
            <a:effectLst/>
          </p:spPr>
          <p:txBody>
            <a:bodyPr wrap="none" anchor="ctr"/>
            <a:lstStyle/>
            <a:p>
              <a:endParaRPr lang="ja-JP" altLang="en-US"/>
            </a:p>
          </p:txBody>
        </p:sp>
        <p:sp>
          <p:nvSpPr>
            <p:cNvPr id="41" name="Text Box 84"/>
            <p:cNvSpPr txBox="1">
              <a:spLocks noChangeArrowheads="1"/>
            </p:cNvSpPr>
            <p:nvPr/>
          </p:nvSpPr>
          <p:spPr bwMode="auto">
            <a:xfrm>
              <a:off x="7092950" y="5510213"/>
              <a:ext cx="1150938" cy="336550"/>
            </a:xfrm>
            <a:prstGeom prst="rect">
              <a:avLst/>
            </a:prstGeom>
            <a:noFill/>
            <a:ln w="9525">
              <a:noFill/>
              <a:miter lim="800000"/>
              <a:headEnd/>
              <a:tailEnd/>
            </a:ln>
            <a:effectLst/>
          </p:spPr>
          <p:txBody>
            <a:bodyPr>
              <a:spAutoFit/>
            </a:bodyPr>
            <a:lstStyle/>
            <a:p>
              <a:r>
                <a:rPr lang="en-US" altLang="ja-JP" sz="1600" b="1">
                  <a:latin typeface="Lucida Sans Unicode" pitchFamily="34" charset="0"/>
                </a:rPr>
                <a:t>2kV/cm</a:t>
              </a:r>
            </a:p>
          </p:txBody>
        </p:sp>
        <p:sp>
          <p:nvSpPr>
            <p:cNvPr id="42" name="Line 97"/>
            <p:cNvSpPr>
              <a:spLocks noChangeShapeType="1"/>
            </p:cNvSpPr>
            <p:nvPr/>
          </p:nvSpPr>
          <p:spPr bwMode="auto">
            <a:xfrm>
              <a:off x="7164388" y="4652963"/>
              <a:ext cx="0" cy="360362"/>
            </a:xfrm>
            <a:prstGeom prst="line">
              <a:avLst/>
            </a:prstGeom>
            <a:noFill/>
            <a:ln w="50800">
              <a:solidFill>
                <a:srgbClr val="FF0000"/>
              </a:solidFill>
              <a:round/>
              <a:headEnd/>
              <a:tailEnd/>
            </a:ln>
            <a:effectLst/>
          </p:spPr>
          <p:txBody>
            <a:bodyPr wrap="none"/>
            <a:lstStyle/>
            <a:p>
              <a:endParaRPr lang="ja-JP" altLang="en-US"/>
            </a:p>
          </p:txBody>
        </p:sp>
      </p:grpSp>
      <p:cxnSp>
        <p:nvCxnSpPr>
          <p:cNvPr id="50" name="直線矢印コネクタ 49"/>
          <p:cNvCxnSpPr/>
          <p:nvPr/>
        </p:nvCxnSpPr>
        <p:spPr>
          <a:xfrm>
            <a:off x="4000496" y="3214686"/>
            <a:ext cx="2143140" cy="15716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100"/>
          <p:cNvGrpSpPr>
            <a:grpSpLocks/>
          </p:cNvGrpSpPr>
          <p:nvPr/>
        </p:nvGrpSpPr>
        <p:grpSpPr bwMode="auto">
          <a:xfrm>
            <a:off x="0" y="3714752"/>
            <a:ext cx="4143372" cy="3143248"/>
            <a:chOff x="3651" y="148"/>
            <a:chExt cx="1814" cy="1322"/>
          </a:xfrm>
        </p:grpSpPr>
        <p:pic>
          <p:nvPicPr>
            <p:cNvPr id="44" name="Picture 43" descr="PAD"/>
            <p:cNvPicPr>
              <a:picLocks noChangeAspect="1" noChangeArrowheads="1"/>
            </p:cNvPicPr>
            <p:nvPr/>
          </p:nvPicPr>
          <p:blipFill>
            <a:blip r:embed="rId2" cstate="print"/>
            <a:srcRect b="3404"/>
            <a:stretch>
              <a:fillRect/>
            </a:stretch>
          </p:blipFill>
          <p:spPr bwMode="auto">
            <a:xfrm>
              <a:off x="3651" y="148"/>
              <a:ext cx="1814" cy="1322"/>
            </a:xfrm>
            <a:prstGeom prst="rect">
              <a:avLst/>
            </a:prstGeom>
            <a:noFill/>
          </p:spPr>
        </p:pic>
        <p:sp>
          <p:nvSpPr>
            <p:cNvPr id="45" name="Rectangle 44"/>
            <p:cNvSpPr>
              <a:spLocks noChangeArrowheads="1"/>
            </p:cNvSpPr>
            <p:nvPr/>
          </p:nvSpPr>
          <p:spPr bwMode="auto">
            <a:xfrm>
              <a:off x="4413" y="618"/>
              <a:ext cx="366" cy="362"/>
            </a:xfrm>
            <a:prstGeom prst="rect">
              <a:avLst/>
            </a:prstGeom>
            <a:noFill/>
            <a:ln w="31750">
              <a:solidFill>
                <a:srgbClr val="FF0000"/>
              </a:solidFill>
              <a:miter lim="800000"/>
              <a:headEnd/>
              <a:tailEnd/>
            </a:ln>
            <a:effectLst/>
          </p:spPr>
          <p:txBody>
            <a:bodyPr wrap="none" anchor="ctr"/>
            <a:lstStyle/>
            <a:p>
              <a:pPr algn="ctr">
                <a:spcBef>
                  <a:spcPct val="0"/>
                </a:spcBef>
              </a:pPr>
              <a:r>
                <a:rPr lang="en-US" altLang="ja-JP" sz="2400" b="1" dirty="0" smtClean="0">
                  <a:solidFill>
                    <a:srgbClr val="FF0000"/>
                  </a:solidFill>
                  <a:latin typeface="TB丸ｺﾞｼｯｸDE" pitchFamily="49" charset="-128"/>
                </a:rPr>
                <a:t>3  4</a:t>
              </a:r>
            </a:p>
            <a:p>
              <a:pPr algn="ctr">
                <a:spcBef>
                  <a:spcPct val="0"/>
                </a:spcBef>
              </a:pPr>
              <a:r>
                <a:rPr lang="en-US" altLang="ja-JP" sz="2400" b="1" dirty="0" smtClean="0">
                  <a:solidFill>
                    <a:srgbClr val="FF0000"/>
                  </a:solidFill>
                  <a:latin typeface="TB丸ｺﾞｼｯｸDE" pitchFamily="49" charset="-128"/>
                </a:rPr>
                <a:t>1  2</a:t>
              </a:r>
              <a:endParaRPr lang="ja-JP" altLang="ja-JP" sz="2400" b="1" dirty="0">
                <a:solidFill>
                  <a:srgbClr val="FF0000"/>
                </a:solidFill>
                <a:latin typeface="TB丸ｺﾞｼｯｸDE" pitchFamily="49" charset="-128"/>
              </a:endParaRPr>
            </a:p>
          </p:txBody>
        </p:sp>
        <p:sp>
          <p:nvSpPr>
            <p:cNvPr id="46" name="Text Box 45"/>
            <p:cNvSpPr txBox="1">
              <a:spLocks noChangeArrowheads="1"/>
            </p:cNvSpPr>
            <p:nvPr/>
          </p:nvSpPr>
          <p:spPr bwMode="auto">
            <a:xfrm>
              <a:off x="4139" y="472"/>
              <a:ext cx="1067" cy="165"/>
            </a:xfrm>
            <a:prstGeom prst="rect">
              <a:avLst/>
            </a:prstGeom>
            <a:noFill/>
            <a:ln w="9525">
              <a:noFill/>
              <a:miter lim="800000"/>
              <a:headEnd/>
              <a:tailEnd/>
            </a:ln>
            <a:effectLst/>
          </p:spPr>
          <p:txBody>
            <a:bodyPr wrap="square">
              <a:spAutoFit/>
            </a:bodyPr>
            <a:lstStyle/>
            <a:p>
              <a:pPr algn="ctr"/>
              <a:r>
                <a:rPr lang="en-US" altLang="ja-JP" sz="2000" b="1" dirty="0">
                  <a:solidFill>
                    <a:srgbClr val="FF0000"/>
                  </a:solidFill>
                  <a:latin typeface="Lucida Sans Unicode" pitchFamily="34" charset="0"/>
                </a:rPr>
                <a:t>1.5 ×1.5</a:t>
              </a:r>
              <a:r>
                <a:rPr lang="en-US" altLang="ja-JP" sz="2000" dirty="0">
                  <a:solidFill>
                    <a:srgbClr val="FF0000"/>
                  </a:solidFill>
                  <a:latin typeface="TB丸ｺﾞｼｯｸDE" pitchFamily="49" charset="-128"/>
                </a:rPr>
                <a:t> </a:t>
              </a:r>
              <a:r>
                <a:rPr lang="en-US" altLang="ja-JP" sz="2000" b="1" dirty="0">
                  <a:solidFill>
                    <a:srgbClr val="FF0000"/>
                  </a:solidFill>
                  <a:latin typeface="Lucida Sans Unicode" pitchFamily="34" charset="0"/>
                </a:rPr>
                <a:t>cm</a:t>
              </a:r>
              <a:r>
                <a:rPr lang="en-US" altLang="ja-JP" sz="2000" b="1" baseline="30000" dirty="0">
                  <a:solidFill>
                    <a:srgbClr val="FF0000"/>
                  </a:solidFill>
                  <a:latin typeface="Lucida Sans Unicode" pitchFamily="34" charset="0"/>
                </a:rPr>
                <a:t>2</a:t>
              </a:r>
            </a:p>
          </p:txBody>
        </p:sp>
        <p:sp>
          <p:nvSpPr>
            <p:cNvPr id="47" name="Text Box 88"/>
            <p:cNvSpPr txBox="1">
              <a:spLocks noChangeArrowheads="1"/>
            </p:cNvSpPr>
            <p:nvPr/>
          </p:nvSpPr>
          <p:spPr bwMode="auto">
            <a:xfrm>
              <a:off x="4017" y="1118"/>
              <a:ext cx="1250" cy="231"/>
            </a:xfrm>
            <a:prstGeom prst="rect">
              <a:avLst/>
            </a:prstGeom>
            <a:noFill/>
            <a:ln w="9525">
              <a:noFill/>
              <a:miter lim="800000"/>
              <a:headEnd/>
              <a:tailEnd/>
            </a:ln>
            <a:effectLst/>
          </p:spPr>
          <p:txBody>
            <a:bodyPr wrap="none"/>
            <a:lstStyle/>
            <a:p>
              <a:pPr algn="ctr"/>
              <a:r>
                <a:rPr lang="ja-JP" altLang="en-US" b="1" dirty="0">
                  <a:latin typeface="TB丸ｺﾞｼｯｸDE" pitchFamily="49" charset="-128"/>
                </a:rPr>
                <a:t>読み出しパッド（</a:t>
              </a:r>
              <a:r>
                <a:rPr lang="en-US" altLang="ja-JP" b="1" dirty="0">
                  <a:latin typeface="Lucida Sans Unicode" pitchFamily="34" charset="0"/>
                </a:rPr>
                <a:t>FR-4</a:t>
              </a:r>
              <a:r>
                <a:rPr lang="ja-JP" altLang="en-US" b="1" dirty="0">
                  <a:latin typeface="TB丸ｺﾞｼｯｸDE" pitchFamily="49" charset="-128"/>
                </a:rPr>
                <a:t>基板）</a:t>
              </a:r>
            </a:p>
          </p:txBody>
        </p:sp>
      </p:grpSp>
      <p:cxnSp>
        <p:nvCxnSpPr>
          <p:cNvPr id="49" name="直線矢印コネクタ 48"/>
          <p:cNvCxnSpPr>
            <a:stCxn id="52" idx="1"/>
          </p:cNvCxnSpPr>
          <p:nvPr/>
        </p:nvCxnSpPr>
        <p:spPr>
          <a:xfrm rot="10800000">
            <a:off x="2714612" y="5500704"/>
            <a:ext cx="571504" cy="11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63" idx="1"/>
          </p:cNvCxnSpPr>
          <p:nvPr/>
        </p:nvCxnSpPr>
        <p:spPr>
          <a:xfrm rot="10800000">
            <a:off x="2714612" y="5072074"/>
            <a:ext cx="571504" cy="11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3286116" y="5286388"/>
            <a:ext cx="5551520" cy="430887"/>
          </a:xfrm>
          <a:prstGeom prst="rect">
            <a:avLst/>
          </a:prstGeom>
          <a:solidFill>
            <a:schemeClr val="bg1"/>
          </a:solidFill>
        </p:spPr>
        <p:txBody>
          <a:bodyPr wrap="none" rtlCol="0">
            <a:spAutoFit/>
          </a:bodyPr>
          <a:lstStyle/>
          <a:p>
            <a:r>
              <a:rPr lang="ja-JP" altLang="en-US" sz="2200" b="1" dirty="0" smtClean="0"/>
              <a:t>内部</a:t>
            </a:r>
            <a:r>
              <a:rPr lang="en-US" altLang="ja-JP" sz="2200" b="1" dirty="0" smtClean="0"/>
              <a:t>feed back : </a:t>
            </a:r>
            <a:r>
              <a:rPr lang="ja-JP" altLang="en-US" sz="2200" b="1" dirty="0" smtClean="0"/>
              <a:t>パッド背面に</a:t>
            </a:r>
            <a:r>
              <a:rPr lang="en-US" altLang="ja-JP" sz="2200" b="1" dirty="0" smtClean="0"/>
              <a:t>JFET</a:t>
            </a:r>
            <a:r>
              <a:rPr lang="ja-JP" altLang="en-US" sz="2200" b="1" dirty="0" smtClean="0"/>
              <a:t>直付け</a:t>
            </a:r>
            <a:endParaRPr kumimoji="1" lang="ja-JP" altLang="en-US" sz="2200" b="1" dirty="0"/>
          </a:p>
        </p:txBody>
      </p:sp>
      <p:sp>
        <p:nvSpPr>
          <p:cNvPr id="63" name="テキスト ボックス 62"/>
          <p:cNvSpPr txBox="1"/>
          <p:nvPr/>
        </p:nvSpPr>
        <p:spPr>
          <a:xfrm>
            <a:off x="3286116" y="4857760"/>
            <a:ext cx="2236510" cy="430887"/>
          </a:xfrm>
          <a:prstGeom prst="rect">
            <a:avLst/>
          </a:prstGeom>
          <a:solidFill>
            <a:schemeClr val="bg1"/>
          </a:solidFill>
        </p:spPr>
        <p:txBody>
          <a:bodyPr wrap="none" rtlCol="0">
            <a:spAutoFit/>
          </a:bodyPr>
          <a:lstStyle/>
          <a:p>
            <a:r>
              <a:rPr lang="ja-JP" altLang="en-US" sz="2200" b="1" dirty="0" smtClean="0"/>
              <a:t>外部</a:t>
            </a:r>
            <a:r>
              <a:rPr lang="en-US" altLang="ja-JP" sz="2200" b="1" dirty="0" smtClean="0"/>
              <a:t>feed back</a:t>
            </a:r>
            <a:endParaRPr kumimoji="1" lang="ja-JP" altLang="en-US" sz="2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p:txBody>
          <a:bodyPr>
            <a:normAutofit lnSpcReduction="10000"/>
          </a:bodyPr>
          <a:lstStyle/>
          <a:p>
            <a:r>
              <a:rPr kumimoji="1" lang="ja-JP" altLang="en-US" sz="2200" dirty="0" smtClean="0"/>
              <a:t>液体キセノン中</a:t>
            </a:r>
            <a:r>
              <a:rPr lang="ja-JP" altLang="en-US" sz="2200" dirty="0" smtClean="0"/>
              <a:t>で</a:t>
            </a:r>
            <a:r>
              <a:rPr lang="en-US" altLang="ja-JP" sz="2200" dirty="0" smtClean="0"/>
              <a:t>feed back</a:t>
            </a:r>
            <a:r>
              <a:rPr lang="ja-JP" altLang="en-US" sz="2200" dirty="0" smtClean="0"/>
              <a:t>を行った</a:t>
            </a:r>
            <a:r>
              <a:rPr kumimoji="1" lang="ja-JP" altLang="en-US" sz="2200" dirty="0" smtClean="0"/>
              <a:t>ときと、フィードスルー外までケーブルでひっぱって</a:t>
            </a:r>
            <a:r>
              <a:rPr lang="en-US" altLang="ja-JP" sz="2200" dirty="0" smtClean="0"/>
              <a:t>feed back</a:t>
            </a:r>
            <a:r>
              <a:rPr lang="ja-JP" altLang="en-US" sz="2200" dirty="0" smtClean="0"/>
              <a:t>を行ったときのノイズ状況の違いを調べる</a:t>
            </a:r>
            <a:endParaRPr lang="en-US" altLang="ja-JP" sz="2200" dirty="0" smtClean="0"/>
          </a:p>
          <a:p>
            <a:pPr lvl="1"/>
            <a:r>
              <a:rPr lang="ja-JP" altLang="en-US" sz="1800" dirty="0" smtClean="0"/>
              <a:t>内部</a:t>
            </a:r>
            <a:r>
              <a:rPr lang="en-US" altLang="ja-JP" sz="1800" dirty="0" smtClean="0"/>
              <a:t>feed back : </a:t>
            </a:r>
            <a:r>
              <a:rPr lang="ja-JP" altLang="en-US" sz="1800" dirty="0" smtClean="0"/>
              <a:t>ノイズの影響を最小限にして</a:t>
            </a:r>
            <a:r>
              <a:rPr lang="en-US" altLang="ja-JP" sz="1800" dirty="0" smtClean="0"/>
              <a:t>feed back</a:t>
            </a:r>
            <a:r>
              <a:rPr lang="ja-JP" altLang="en-US" sz="1800" dirty="0" smtClean="0"/>
              <a:t>ができる</a:t>
            </a:r>
            <a:endParaRPr lang="en-US" altLang="ja-JP" sz="1800" dirty="0" smtClean="0"/>
          </a:p>
          <a:p>
            <a:pPr lvl="1"/>
            <a:r>
              <a:rPr lang="ja-JP" altLang="en-US" sz="1800" dirty="0" smtClean="0"/>
              <a:t>外部</a:t>
            </a:r>
            <a:r>
              <a:rPr lang="en-US" altLang="ja-JP" sz="1800" dirty="0" smtClean="0"/>
              <a:t>feed back : </a:t>
            </a:r>
            <a:r>
              <a:rPr lang="ja-JP" altLang="en-US" sz="1800" dirty="0" smtClean="0"/>
              <a:t>キセノンを汚さずにシンプルなデザインで増幅可能</a:t>
            </a:r>
            <a:endParaRPr lang="en-US" altLang="ja-JP" sz="1800"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r>
              <a:rPr kumimoji="1" lang="ja-JP" altLang="en-US" sz="2200" dirty="0" smtClean="0"/>
              <a:t>アルファ線によるデータが妥当な値であるか評価する</a:t>
            </a:r>
            <a:endParaRPr kumimoji="1" lang="en-US" altLang="ja-JP" sz="2200" dirty="0" smtClean="0"/>
          </a:p>
          <a:p>
            <a:r>
              <a:rPr lang="ja-JP" altLang="en-US" sz="2200" dirty="0" smtClean="0"/>
              <a:t>多チャンネル読み出しを行う</a:t>
            </a:r>
            <a:endParaRPr lang="en-US" altLang="ja-JP" sz="2200" dirty="0" smtClean="0"/>
          </a:p>
        </p:txBody>
      </p:sp>
      <p:sp>
        <p:nvSpPr>
          <p:cNvPr id="2" name="タイトル 1"/>
          <p:cNvSpPr>
            <a:spLocks noGrp="1"/>
          </p:cNvSpPr>
          <p:nvPr>
            <p:ph type="title"/>
          </p:nvPr>
        </p:nvSpPr>
        <p:spPr/>
        <p:txBody>
          <a:bodyPr/>
          <a:lstStyle/>
          <a:p>
            <a:r>
              <a:rPr kumimoji="1" lang="en-US" altLang="ja-JP" dirty="0" smtClean="0"/>
              <a:t>Motivations</a:t>
            </a:r>
            <a:endParaRPr kumimoji="1" lang="ja-JP" altLang="en-US"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8</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grpSp>
        <p:nvGrpSpPr>
          <p:cNvPr id="28" name="グループ化 27"/>
          <p:cNvGrpSpPr/>
          <p:nvPr/>
        </p:nvGrpSpPr>
        <p:grpSpPr>
          <a:xfrm>
            <a:off x="1500166" y="3500438"/>
            <a:ext cx="3823594" cy="1571636"/>
            <a:chOff x="1500166" y="3500438"/>
            <a:chExt cx="3823594" cy="1571636"/>
          </a:xfrm>
        </p:grpSpPr>
        <p:grpSp>
          <p:nvGrpSpPr>
            <p:cNvPr id="26" name="グループ化 25"/>
            <p:cNvGrpSpPr/>
            <p:nvPr/>
          </p:nvGrpSpPr>
          <p:grpSpPr>
            <a:xfrm>
              <a:off x="1500166" y="3500438"/>
              <a:ext cx="3823594" cy="1571636"/>
              <a:chOff x="1500166" y="3500438"/>
              <a:chExt cx="3823594" cy="1571636"/>
            </a:xfrm>
          </p:grpSpPr>
          <p:pic>
            <p:nvPicPr>
              <p:cNvPr id="10242" name="Picture 2"/>
              <p:cNvPicPr>
                <a:picLocks noChangeAspect="1" noChangeArrowheads="1"/>
              </p:cNvPicPr>
              <p:nvPr/>
            </p:nvPicPr>
            <p:blipFill>
              <a:blip r:embed="rId2" cstate="print"/>
              <a:srcRect/>
              <a:stretch>
                <a:fillRect/>
              </a:stretch>
            </p:blipFill>
            <p:spPr bwMode="auto">
              <a:xfrm>
                <a:off x="2500298" y="3500438"/>
                <a:ext cx="2823462" cy="1571636"/>
              </a:xfrm>
              <a:prstGeom prst="rect">
                <a:avLst/>
              </a:prstGeom>
              <a:noFill/>
              <a:ln w="9525">
                <a:noFill/>
                <a:miter lim="800000"/>
                <a:headEnd/>
                <a:tailEnd/>
              </a:ln>
            </p:spPr>
          </p:pic>
          <p:grpSp>
            <p:nvGrpSpPr>
              <p:cNvPr id="9" name="グループ化 8"/>
              <p:cNvGrpSpPr/>
              <p:nvPr/>
            </p:nvGrpSpPr>
            <p:grpSpPr>
              <a:xfrm>
                <a:off x="1500166" y="3500438"/>
                <a:ext cx="1051914" cy="1428760"/>
                <a:chOff x="7040563" y="3859213"/>
                <a:chExt cx="1081087" cy="1944687"/>
              </a:xfrm>
            </p:grpSpPr>
            <p:sp>
              <p:nvSpPr>
                <p:cNvPr id="10" name="Rectangle 18"/>
                <p:cNvSpPr>
                  <a:spLocks noChangeArrowheads="1"/>
                </p:cNvSpPr>
                <p:nvPr/>
              </p:nvSpPr>
              <p:spPr bwMode="auto">
                <a:xfrm>
                  <a:off x="7040563" y="3859213"/>
                  <a:ext cx="144462" cy="1944687"/>
                </a:xfrm>
                <a:prstGeom prst="rect">
                  <a:avLst/>
                </a:prstGeom>
                <a:solidFill>
                  <a:srgbClr val="00B050"/>
                </a:solidFill>
                <a:ln w="9525">
                  <a:noFill/>
                  <a:miter lim="800000"/>
                  <a:headEnd/>
                  <a:tailEnd/>
                </a:ln>
                <a:effectLst/>
              </p:spPr>
              <p:txBody>
                <a:bodyPr wrap="none" anchor="ctr"/>
                <a:lstStyle/>
                <a:p>
                  <a:endParaRPr lang="ja-JP" altLang="en-US"/>
                </a:p>
              </p:txBody>
            </p:sp>
            <p:sp>
              <p:nvSpPr>
                <p:cNvPr id="11" name="Rectangle 20"/>
                <p:cNvSpPr>
                  <a:spLocks noChangeArrowheads="1"/>
                </p:cNvSpPr>
                <p:nvPr/>
              </p:nvSpPr>
              <p:spPr bwMode="auto">
                <a:xfrm>
                  <a:off x="7977188" y="3859213"/>
                  <a:ext cx="144462" cy="1944687"/>
                </a:xfrm>
                <a:prstGeom prst="rect">
                  <a:avLst/>
                </a:prstGeom>
                <a:solidFill>
                  <a:srgbClr val="FFCC00"/>
                </a:solidFill>
                <a:ln w="15875">
                  <a:noFill/>
                  <a:miter lim="800000"/>
                  <a:headEnd/>
                  <a:tailEnd/>
                </a:ln>
                <a:effectLst/>
              </p:spPr>
              <p:txBody>
                <a:bodyPr wrap="none" anchor="ctr"/>
                <a:lstStyle/>
                <a:p>
                  <a:endParaRPr lang="ja-JP" altLang="en-US"/>
                </a:p>
              </p:txBody>
            </p:sp>
            <p:sp>
              <p:nvSpPr>
                <p:cNvPr id="25" name="Line 97"/>
                <p:cNvSpPr>
                  <a:spLocks noChangeShapeType="1"/>
                </p:cNvSpPr>
                <p:nvPr/>
              </p:nvSpPr>
              <p:spPr bwMode="auto">
                <a:xfrm>
                  <a:off x="7164388" y="4652963"/>
                  <a:ext cx="0" cy="360362"/>
                </a:xfrm>
                <a:prstGeom prst="line">
                  <a:avLst/>
                </a:prstGeom>
                <a:noFill/>
                <a:ln w="50800">
                  <a:solidFill>
                    <a:srgbClr val="FF0000"/>
                  </a:solidFill>
                  <a:round/>
                  <a:headEnd/>
                  <a:tailEnd/>
                </a:ln>
                <a:effectLst/>
              </p:spPr>
              <p:txBody>
                <a:bodyPr wrap="none"/>
                <a:lstStyle/>
                <a:p>
                  <a:endParaRPr lang="ja-JP" altLang="en-US"/>
                </a:p>
              </p:txBody>
            </p:sp>
          </p:grpSp>
        </p:grpSp>
        <p:sp>
          <p:nvSpPr>
            <p:cNvPr id="27" name="テキスト ボックス 26"/>
            <p:cNvSpPr txBox="1"/>
            <p:nvPr/>
          </p:nvSpPr>
          <p:spPr>
            <a:xfrm>
              <a:off x="2714612" y="4572008"/>
              <a:ext cx="764953" cy="461665"/>
            </a:xfrm>
            <a:prstGeom prst="rect">
              <a:avLst/>
            </a:prstGeom>
            <a:solidFill>
              <a:schemeClr val="bg1"/>
            </a:solidFill>
          </p:spPr>
          <p:txBody>
            <a:bodyPr wrap="none" rtlCol="0">
              <a:spAutoFit/>
            </a:bodyPr>
            <a:lstStyle/>
            <a:p>
              <a:r>
                <a:rPr lang="en-US" altLang="ja-JP" sz="1200" b="1" dirty="0" smtClean="0"/>
                <a:t>JFET</a:t>
              </a:r>
            </a:p>
            <a:p>
              <a:r>
                <a:rPr kumimoji="1" lang="en-US" altLang="ja-JP" sz="1200" b="1" dirty="0" smtClean="0"/>
                <a:t>2SK152</a:t>
              </a:r>
              <a:endParaRPr kumimoji="1" lang="ja-JP" altLang="en-US" sz="1200" b="1"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80000"/>
            <a:ext cx="9144000" cy="1143000"/>
          </a:xfrm>
        </p:spPr>
        <p:txBody>
          <a:bodyPr>
            <a:normAutofit/>
          </a:bodyPr>
          <a:lstStyle/>
          <a:p>
            <a:pPr algn="ctr"/>
            <a:r>
              <a:rPr kumimoji="1" lang="en-US" altLang="ja-JP" sz="4800" b="1" dirty="0" smtClean="0"/>
              <a:t>Alpha Source Study</a:t>
            </a:r>
            <a:endParaRPr kumimoji="1" lang="ja-JP" altLang="en-US" sz="4800" b="1" dirty="0"/>
          </a:p>
        </p:txBody>
      </p:sp>
      <p:sp>
        <p:nvSpPr>
          <p:cNvPr id="4" name="日付プレースホルダ 3"/>
          <p:cNvSpPr>
            <a:spLocks noGrp="1"/>
          </p:cNvSpPr>
          <p:nvPr>
            <p:ph type="dt" sz="half" idx="14"/>
          </p:nvPr>
        </p:nvSpPr>
        <p:spPr/>
        <p:txBody>
          <a:bodyPr/>
          <a:lstStyle/>
          <a:p>
            <a:fld id="{FFB614DE-3A52-4761-99DF-92C950C55737}" type="datetime1">
              <a:rPr kumimoji="1" lang="ja-JP" altLang="en-US" smtClean="0"/>
              <a:pPr/>
              <a:t>2009/9/11</a:t>
            </a:fld>
            <a:endParaRPr kumimoji="1" lang="ja-JP" altLang="en-US"/>
          </a:p>
        </p:txBody>
      </p:sp>
      <p:sp>
        <p:nvSpPr>
          <p:cNvPr id="5" name="スライド番号プレースホルダ 4"/>
          <p:cNvSpPr>
            <a:spLocks noGrp="1"/>
          </p:cNvSpPr>
          <p:nvPr>
            <p:ph type="sldNum" sz="quarter" idx="15"/>
          </p:nvPr>
        </p:nvSpPr>
        <p:spPr/>
        <p:txBody>
          <a:bodyPr/>
          <a:lstStyle/>
          <a:p>
            <a:fld id="{0839AACD-6752-4962-93C1-FEADAF6C97A3}" type="slidenum">
              <a:rPr kumimoji="1" lang="ja-JP" altLang="en-US" smtClean="0"/>
              <a:pPr/>
              <a:t>9</a:t>
            </a:fld>
            <a:endParaRPr kumimoji="1" lang="ja-JP" altLang="en-US"/>
          </a:p>
        </p:txBody>
      </p:sp>
      <p:sp>
        <p:nvSpPr>
          <p:cNvPr id="6" name="フッター プレースホルダ 5"/>
          <p:cNvSpPr>
            <a:spLocks noGrp="1"/>
          </p:cNvSpPr>
          <p:nvPr>
            <p:ph type="ftr" sz="quarter" idx="16"/>
          </p:nvPr>
        </p:nvSpPr>
        <p:spPr/>
        <p:txBody>
          <a:bodyPr/>
          <a:lstStyle/>
          <a:p>
            <a:r>
              <a:rPr kumimoji="1" lang="en-US" altLang="ja-JP" smtClean="0"/>
              <a:t>JPS fall meeting @ Kohnan university</a:t>
            </a:r>
            <a:endParaRPr kumimoji="1" lang="ja-JP"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ユーザー定義 1">
      <a:dk1>
        <a:sysClr val="windowText" lastClr="000000"/>
      </a:dk1>
      <a:lt1>
        <a:sysClr val="window" lastClr="FFFFFF"/>
      </a:lt1>
      <a:dk2>
        <a:srgbClr val="009DD9"/>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5004</TotalTime>
  <Words>1692</Words>
  <Application>Microsoft Office PowerPoint</Application>
  <PresentationFormat>画面に合わせる (4:3)</PresentationFormat>
  <Paragraphs>413</Paragraphs>
  <Slides>28</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スパイス</vt:lpstr>
      <vt:lpstr>数式</vt:lpstr>
      <vt:lpstr>次世代PETにむけたプロトタイプ 液体キセノン検出器の開発と現状</vt:lpstr>
      <vt:lpstr>Contents</vt:lpstr>
      <vt:lpstr>Introduction</vt:lpstr>
      <vt:lpstr>Status of 2009</vt:lpstr>
      <vt:lpstr>Status of 2009</vt:lpstr>
      <vt:lpstr>Prototype Detector</vt:lpstr>
      <vt:lpstr>Prototype Detector</vt:lpstr>
      <vt:lpstr>Motivations</vt:lpstr>
      <vt:lpstr>Alpha Source Study</vt:lpstr>
      <vt:lpstr>Electric Field Dependency</vt:lpstr>
      <vt:lpstr>スライド 11</vt:lpstr>
      <vt:lpstr>TPC Expected Value</vt:lpstr>
      <vt:lpstr>1ch read out</vt:lpstr>
      <vt:lpstr>4ch read out </vt:lpstr>
      <vt:lpstr>4ch data</vt:lpstr>
      <vt:lpstr>Demonstration of Tracking</vt:lpstr>
      <vt:lpstr>Demonstration of tracking by using Cosmic Ray Muon (CRM)</vt:lpstr>
      <vt:lpstr>Energy Distribution of CRM</vt:lpstr>
      <vt:lpstr>Zenith Angle Distribution of CRM</vt:lpstr>
      <vt:lpstr>Conclusion</vt:lpstr>
      <vt:lpstr>Future’s prospects</vt:lpstr>
      <vt:lpstr>Back Up</vt:lpstr>
      <vt:lpstr>スライド 23</vt:lpstr>
      <vt:lpstr>スライド 24</vt:lpstr>
      <vt:lpstr>スライド 25</vt:lpstr>
      <vt:lpstr>スライド 26</vt:lpstr>
      <vt:lpstr>Xenon Parameters</vt:lpstr>
      <vt:lpstr>About CRM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液体キセノンTPCの開発と現状</dc:title>
  <dc:creator>u-tokyo</dc:creator>
  <cp:lastModifiedBy>u-tokyo</cp:lastModifiedBy>
  <cp:revision>360</cp:revision>
  <dcterms:created xsi:type="dcterms:W3CDTF">2009-08-30T19:30:47Z</dcterms:created>
  <dcterms:modified xsi:type="dcterms:W3CDTF">2009-09-10T16:07:31Z</dcterms:modified>
</cp:coreProperties>
</file>