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72" r:id="rId4"/>
    <p:sldId id="269" r:id="rId5"/>
    <p:sldId id="268" r:id="rId6"/>
    <p:sldId id="271" r:id="rId7"/>
    <p:sldId id="265" r:id="rId8"/>
    <p:sldId id="270" r:id="rId9"/>
    <p:sldId id="267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75" r:id="rId18"/>
    <p:sldId id="274" r:id="rId19"/>
    <p:sldId id="276" r:id="rId20"/>
    <p:sldId id="273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7"/>
    <p:restoredTop sz="94665"/>
  </p:normalViewPr>
  <p:slideViewPr>
    <p:cSldViewPr snapToGrid="0" snapToObjects="1">
      <p:cViewPr>
        <p:scale>
          <a:sx n="110" d="100"/>
          <a:sy n="110" d="100"/>
        </p:scale>
        <p:origin x="1056" y="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71189-C29B-EC42-A9EB-608FBE061C40}" type="datetimeFigureOut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F28F5-F80C-A44A-902F-4079561DD6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13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6413A-2174-F140-AE0C-EAD4382E175E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16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997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DB63-FA4C-DB42-9C8A-B324253C5BED}" type="datetimeFigureOut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742-82E3-364E-A3CF-70F37B52E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DB63-FA4C-DB42-9C8A-B324253C5BED}" type="datetimeFigureOut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742-82E3-364E-A3CF-70F37B52E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40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DB63-FA4C-DB42-9C8A-B324253C5BED}" type="datetimeFigureOut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742-82E3-364E-A3CF-70F37B52E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850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77828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9044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79543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93517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77058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68146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72058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1593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DB63-FA4C-DB42-9C8A-B324253C5BED}" type="datetimeFigureOut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742-82E3-364E-A3CF-70F37B52E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148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128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4757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12758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4" y="1789547"/>
            <a:ext cx="7481455" cy="3844636"/>
          </a:xfrm>
          <a:prstGeom prst="rect">
            <a:avLst/>
          </a:prstGeom>
        </p:spPr>
        <p:txBody>
          <a:bodyPr/>
          <a:lstStyle>
            <a:lvl2pPr marL="415554" indent="-415554">
              <a:defRPr sz="2200">
                <a:latin typeface="Arial"/>
                <a:cs typeface="Arial"/>
              </a:defRPr>
            </a:lvl2pPr>
            <a:lvl3pPr marL="731547" indent="-315995">
              <a:defRPr sz="1800">
                <a:latin typeface="Arial"/>
                <a:cs typeface="Arial"/>
              </a:defRPr>
            </a:lvl3pPr>
            <a:lvl4pPr marL="1038883" indent="-30733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659" indent="-207776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274" y="769699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3A87-2296-FC4D-A292-AB05C56F031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88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DB63-FA4C-DB42-9C8A-B324253C5BED}" type="datetimeFigureOut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742-82E3-364E-A3CF-70F37B52E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39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DB63-FA4C-DB42-9C8A-B324253C5BED}" type="datetimeFigureOut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742-82E3-364E-A3CF-70F37B52E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44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DB63-FA4C-DB42-9C8A-B324253C5BED}" type="datetimeFigureOut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742-82E3-364E-A3CF-70F37B52E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20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DB63-FA4C-DB42-9C8A-B324253C5BED}" type="datetimeFigureOut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742-82E3-364E-A3CF-70F37B52E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59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DB63-FA4C-DB42-9C8A-B324253C5BED}" type="datetimeFigureOut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742-82E3-364E-A3CF-70F37B52E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62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DB63-FA4C-DB42-9C8A-B324253C5BED}" type="datetimeFigureOut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742-82E3-364E-A3CF-70F37B52E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99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DB63-FA4C-DB42-9C8A-B324253C5BED}" type="datetimeFigureOut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742-82E3-364E-A3CF-70F37B52E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6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DB63-FA4C-DB42-9C8A-B324253C5BED}" type="datetimeFigureOut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3742-82E3-364E-A3CF-70F37B52E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7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9100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6" Type="http://schemas.openxmlformats.org/officeDocument/2006/relationships/image" Target="../media/image35.pn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Relationship Id="rId3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99" y="1731364"/>
            <a:ext cx="8144933" cy="929390"/>
          </a:xfrm>
        </p:spPr>
        <p:txBody>
          <a:bodyPr>
            <a:normAutofit fontScale="90000"/>
          </a:bodyPr>
          <a:lstStyle/>
          <a:p>
            <a:r>
              <a:rPr kumimoji="1" lang="en-US" altLang="ja-JP" sz="4400" dirty="0" smtClean="0">
                <a:latin typeface="Osaka" charset="-128"/>
                <a:ea typeface="Osaka" charset="-128"/>
                <a:cs typeface="Osaka" charset="-128"/>
              </a:rPr>
              <a:t>ILC</a:t>
            </a:r>
            <a:r>
              <a:rPr kumimoji="1" lang="ja-JP" altLang="en-US" sz="4400" dirty="0" smtClean="0">
                <a:latin typeface="Osaka" charset="-128"/>
                <a:ea typeface="Osaka" charset="-128"/>
                <a:cs typeface="Osaka" charset="-128"/>
              </a:rPr>
              <a:t>準備期間の</a:t>
            </a:r>
            <a:r>
              <a:rPr kumimoji="1" lang="en-US" altLang="ja-JP" sz="4400" dirty="0" smtClean="0">
                <a:latin typeface="Osaka" charset="-128"/>
                <a:ea typeface="Osaka" charset="-128"/>
                <a:cs typeface="Osaka" charset="-128"/>
              </a:rPr>
              <a:t>SRF(</a:t>
            </a:r>
            <a:r>
              <a:rPr kumimoji="1" lang="ja-JP" altLang="en-US" sz="4400" dirty="0" smtClean="0">
                <a:latin typeface="Osaka" charset="-128"/>
                <a:ea typeface="Osaka" charset="-128"/>
                <a:cs typeface="Osaka" charset="-128"/>
              </a:rPr>
              <a:t>超伝導</a:t>
            </a:r>
            <a:r>
              <a:rPr kumimoji="1" lang="en-US" altLang="ja-JP" sz="4400" dirty="0" smtClean="0">
                <a:latin typeface="Osaka" charset="-128"/>
                <a:ea typeface="Osaka" charset="-128"/>
                <a:cs typeface="Osaka" charset="-128"/>
              </a:rPr>
              <a:t>RF</a:t>
            </a:r>
            <a:r>
              <a:rPr kumimoji="1" lang="ja-JP" altLang="en-US" sz="4400" dirty="0" smtClean="0">
                <a:latin typeface="Osaka" charset="-128"/>
                <a:ea typeface="Osaka" charset="-128"/>
                <a:cs typeface="Osaka" charset="-128"/>
              </a:rPr>
              <a:t>技術</a:t>
            </a:r>
            <a:r>
              <a:rPr kumimoji="1" lang="en-US" altLang="ja-JP" sz="4400" dirty="0" smtClean="0">
                <a:latin typeface="Osaka" charset="-128"/>
                <a:ea typeface="Osaka" charset="-128"/>
                <a:cs typeface="Osaka" charset="-128"/>
              </a:rPr>
              <a:t>)</a:t>
            </a:r>
            <a:endParaRPr kumimoji="1" lang="ja-JP" altLang="en-US" sz="4400" dirty="0">
              <a:latin typeface="Osaka" charset="-128"/>
              <a:ea typeface="Osaka" charset="-128"/>
              <a:cs typeface="Osaka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429592"/>
            <a:ext cx="6858000" cy="828207"/>
          </a:xfrm>
        </p:spPr>
        <p:txBody>
          <a:bodyPr/>
          <a:lstStyle/>
          <a:p>
            <a:r>
              <a:rPr kumimoji="1" lang="en-US" altLang="ja-JP" dirty="0" smtClean="0"/>
              <a:t>H. </a:t>
            </a:r>
            <a:r>
              <a:rPr kumimoji="1" lang="en-US" altLang="ja-JP" dirty="0" err="1" smtClean="0"/>
              <a:t>Hayano</a:t>
            </a:r>
            <a:r>
              <a:rPr kumimoji="1" lang="en-US" altLang="ja-JP" dirty="0" smtClean="0"/>
              <a:t>  03102016</a:t>
            </a:r>
            <a:endParaRPr kumimoji="1" lang="ja-JP" altLang="en-US" dirty="0"/>
          </a:p>
        </p:txBody>
      </p:sp>
      <p:pic>
        <p:nvPicPr>
          <p:cNvPr id="4" name="図 3" descr="logo_transparent_bg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3" y="25786"/>
            <a:ext cx="789921" cy="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3" y="381729"/>
            <a:ext cx="8921837" cy="6147103"/>
          </a:xfrm>
          <a:prstGeom prst="rect">
            <a:avLst/>
          </a:prstGeom>
        </p:spPr>
      </p:pic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52400" y="762000"/>
            <a:ext cx="8839200" cy="59436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TextBox 3"/>
          <p:cNvSpPr txBox="1"/>
          <p:nvPr/>
        </p:nvSpPr>
        <p:spPr>
          <a:xfrm>
            <a:off x="1966158" y="131577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Helvetica"/>
                <a:ea typeface="Osaka"/>
                <a:cs typeface="Helvetica"/>
              </a:rPr>
              <a:t>超伝導加速器</a:t>
            </a:r>
            <a:r>
              <a:rPr kumimoji="1" lang="ja-JP" altLang="en-US" sz="2800" b="1" smtClean="0">
                <a:latin typeface="Helvetica"/>
                <a:ea typeface="Osaka"/>
                <a:cs typeface="Helvetica"/>
              </a:rPr>
              <a:t>利用促進化推進棟</a:t>
            </a:r>
            <a:endParaRPr kumimoji="1" lang="ja-JP" altLang="en-US" sz="2800" b="1" dirty="0">
              <a:latin typeface="Helvetica"/>
              <a:ea typeface="Osaka"/>
              <a:cs typeface="Helvetic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2A99-4A68-B644-B2C4-A762F37327D1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331" y="4944239"/>
            <a:ext cx="2049998" cy="153749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37" y="4894584"/>
            <a:ext cx="2116205" cy="158715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191226" y="4742354"/>
            <a:ext cx="4678910" cy="181588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latin typeface="Helvetica" charset="0"/>
                <a:ea typeface="Helvetica" charset="0"/>
                <a:cs typeface="Helvetica" charset="0"/>
              </a:rPr>
              <a:t>As a model facility for ILC assembly &amp; Testing</a:t>
            </a:r>
          </a:p>
          <a:p>
            <a:r>
              <a:rPr kumimoji="1" lang="en-US" altLang="ja-JP" sz="1600" b="1" i="1" dirty="0" smtClean="0">
                <a:latin typeface="Helvetica" charset="0"/>
                <a:ea typeface="Helvetica" charset="0"/>
                <a:cs typeface="Helvetica" charset="0"/>
              </a:rPr>
              <a:t>        Clean-room</a:t>
            </a:r>
          </a:p>
          <a:p>
            <a:r>
              <a:rPr lang="en-US" altLang="ja-JP" sz="1600" b="1" i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ja-JP" sz="1600" b="1" i="1" dirty="0" smtClean="0">
                <a:latin typeface="Helvetica" charset="0"/>
                <a:ea typeface="Helvetica" charset="0"/>
                <a:cs typeface="Helvetica" charset="0"/>
              </a:rPr>
              <a:t>       </a:t>
            </a:r>
            <a:r>
              <a:rPr lang="en-US" altLang="ja-JP" sz="1600" b="1" i="1" dirty="0" err="1" smtClean="0">
                <a:latin typeface="Helvetica" charset="0"/>
                <a:ea typeface="Helvetica" charset="0"/>
                <a:cs typeface="Helvetica" charset="0"/>
              </a:rPr>
              <a:t>Cryomodule</a:t>
            </a:r>
            <a:r>
              <a:rPr lang="en-US" altLang="ja-JP" sz="1600" b="1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ja-JP" sz="1600" b="1" i="1" dirty="0">
                <a:latin typeface="Helvetica" charset="0"/>
                <a:ea typeface="Helvetica" charset="0"/>
                <a:cs typeface="Helvetica" charset="0"/>
              </a:rPr>
              <a:t>Assembly (cantilever</a:t>
            </a:r>
            <a:r>
              <a:rPr lang="en-US" altLang="ja-JP" sz="1600" b="1" i="1" dirty="0" smtClean="0"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kumimoji="1" lang="en-US" altLang="ja-JP" sz="1600" b="1" i="1" dirty="0" smtClean="0">
                <a:latin typeface="Helvetica" charset="0"/>
                <a:ea typeface="Helvetica" charset="0"/>
                <a:cs typeface="Helvetica" charset="0"/>
              </a:rPr>
              <a:t>        EP (vertical-EP)</a:t>
            </a:r>
          </a:p>
          <a:p>
            <a:r>
              <a:rPr lang="en-US" altLang="ja-JP" sz="1600" b="1" i="1" dirty="0" smtClean="0">
                <a:latin typeface="Helvetica" charset="0"/>
                <a:ea typeface="Helvetica" charset="0"/>
                <a:cs typeface="Helvetica" charset="0"/>
              </a:rPr>
              <a:t>        Cavity Testing (4-cavities-test)</a:t>
            </a:r>
          </a:p>
          <a:p>
            <a:r>
              <a:rPr lang="en-US" altLang="ja-JP" sz="1600" b="1" i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ja-JP" sz="1600" b="1" i="1" dirty="0" smtClean="0">
                <a:latin typeface="Helvetica" charset="0"/>
                <a:ea typeface="Helvetica" charset="0"/>
                <a:cs typeface="Helvetica" charset="0"/>
              </a:rPr>
              <a:t>       He Cryogenics</a:t>
            </a:r>
          </a:p>
          <a:p>
            <a:r>
              <a:rPr lang="en-US" altLang="ja-JP" sz="1600" b="1" i="1" dirty="0" smtClean="0">
                <a:latin typeface="Helvetica" charset="0"/>
                <a:ea typeface="Helvetica" charset="0"/>
                <a:cs typeface="Helvetica" charset="0"/>
              </a:rPr>
              <a:t>        ( </a:t>
            </a:r>
            <a:r>
              <a:rPr lang="en-US" altLang="ja-JP" sz="1600" b="1" i="1" dirty="0" err="1" smtClean="0">
                <a:latin typeface="Helvetica" charset="0"/>
                <a:ea typeface="Helvetica" charset="0"/>
                <a:cs typeface="Helvetica" charset="0"/>
              </a:rPr>
              <a:t>Cryomodule</a:t>
            </a:r>
            <a:r>
              <a:rPr lang="en-US" altLang="ja-JP" sz="1600" b="1" i="1" dirty="0" smtClean="0">
                <a:latin typeface="Helvetica" charset="0"/>
                <a:ea typeface="Helvetica" charset="0"/>
                <a:cs typeface="Helvetica" charset="0"/>
              </a:rPr>
              <a:t> Test</a:t>
            </a:r>
            <a:r>
              <a:rPr lang="en-US" altLang="ja-JP" sz="1600" b="1" i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ja-JP" sz="1600" b="1" i="1" dirty="0" smtClean="0">
                <a:latin typeface="Helvetica" charset="0"/>
                <a:ea typeface="Helvetica" charset="0"/>
                <a:cs typeface="Helvetica" charset="0"/>
              </a:rPr>
              <a:t>Area)</a:t>
            </a:r>
            <a:endParaRPr kumimoji="1" lang="ja-JP" altLang="en-US" sz="1600" b="1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2372" y="1121614"/>
            <a:ext cx="6753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smtClean="0">
                <a:latin typeface="Helvetica" charset="0"/>
                <a:ea typeface="Helvetica" charset="0"/>
                <a:cs typeface="Helvetica" charset="0"/>
              </a:rPr>
              <a:t>First-stage main component installation was done in </a:t>
            </a:r>
            <a:r>
              <a:rPr lang="en-US" altLang="ja-JP" sz="1400" b="1" i="1" dirty="0" smtClean="0">
                <a:latin typeface="Helvetica" charset="0"/>
                <a:ea typeface="Helvetica" charset="0"/>
                <a:cs typeface="Helvetica" charset="0"/>
              </a:rPr>
              <a:t>March - September 2015</a:t>
            </a:r>
            <a:endParaRPr kumimoji="1" lang="ja-JP" altLang="en-US" sz="1400" b="1" i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2" name="図 11" descr="logo_transparent_bg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3" y="25786"/>
            <a:ext cx="789921" cy="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52399" y="755285"/>
            <a:ext cx="8839200" cy="59436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TextBox 3"/>
          <p:cNvSpPr txBox="1"/>
          <p:nvPr/>
        </p:nvSpPr>
        <p:spPr>
          <a:xfrm>
            <a:off x="1721064" y="135996"/>
            <a:ext cx="5918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Helvetica"/>
                <a:ea typeface="Osaka"/>
                <a:cs typeface="Helvetica"/>
              </a:rPr>
              <a:t>COI</a:t>
            </a:r>
            <a:r>
              <a:rPr kumimoji="1" lang="en-US" altLang="ja-JP" sz="2800" b="1" smtClean="0">
                <a:latin typeface="Helvetica"/>
                <a:ea typeface="Osaka"/>
                <a:cs typeface="Helvetica"/>
              </a:rPr>
              <a:t>: Clean-Room (11.4m x 33.9m)</a:t>
            </a:r>
            <a:endParaRPr kumimoji="1" lang="ja-JP" altLang="en-US" sz="2800" b="1" dirty="0">
              <a:latin typeface="Helvetica"/>
              <a:ea typeface="Osaka"/>
              <a:cs typeface="Helvetic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2A99-4A68-B644-B2C4-A762F37327D1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719" y="3918348"/>
            <a:ext cx="3784714" cy="255179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88" y="3918348"/>
            <a:ext cx="3425556" cy="256916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24785" y="755285"/>
            <a:ext cx="806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First-stage clean-room installation was </a:t>
            </a:r>
            <a:r>
              <a:rPr lang="en-US" altLang="ja-JP" b="1" smtClean="0"/>
              <a:t>done.   </a:t>
            </a:r>
            <a:r>
              <a:rPr lang="en-US" altLang="ja-JP" b="1" dirty="0" smtClean="0"/>
              <a:t>2-nd stage construction will be 2016.</a:t>
            </a:r>
            <a:endParaRPr kumimoji="1" lang="ja-JP" altLang="en-US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1220471"/>
            <a:ext cx="8339328" cy="2601808"/>
          </a:xfrm>
          <a:prstGeom prst="rect">
            <a:avLst/>
          </a:prstGeom>
        </p:spPr>
      </p:pic>
      <p:pic>
        <p:nvPicPr>
          <p:cNvPr id="9" name="図 8" descr="logo_transparent_bg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3" y="25786"/>
            <a:ext cx="789921" cy="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52400" y="762000"/>
            <a:ext cx="8839200" cy="59436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TextBox 3"/>
          <p:cNvSpPr txBox="1"/>
          <p:nvPr/>
        </p:nvSpPr>
        <p:spPr>
          <a:xfrm>
            <a:off x="1541599" y="130892"/>
            <a:ext cx="5755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Helvetica"/>
                <a:ea typeface="Osaka"/>
                <a:cs typeface="Helvetica"/>
              </a:rPr>
              <a:t>COI: </a:t>
            </a:r>
            <a:r>
              <a:rPr kumimoji="1" lang="en-US" altLang="ja-JP" sz="2800" b="1" dirty="0" err="1" smtClean="0">
                <a:latin typeface="Helvetica"/>
                <a:ea typeface="Osaka"/>
                <a:cs typeface="Helvetica"/>
              </a:rPr>
              <a:t>Cryomodule</a:t>
            </a:r>
            <a:r>
              <a:rPr kumimoji="1" lang="en-US" altLang="ja-JP" sz="2800" b="1" dirty="0" smtClean="0">
                <a:latin typeface="Helvetica"/>
                <a:ea typeface="Osaka"/>
                <a:cs typeface="Helvetica"/>
              </a:rPr>
              <a:t> Assembly Tool</a:t>
            </a:r>
            <a:endParaRPr kumimoji="1" lang="ja-JP" altLang="en-US" sz="2800" b="1" dirty="0">
              <a:latin typeface="Helvetica"/>
              <a:ea typeface="Osaka"/>
              <a:cs typeface="Helvetic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2A99-4A68-B644-B2C4-A762F37327D1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046" y="1078419"/>
            <a:ext cx="5023104" cy="376732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58" y="3915918"/>
            <a:ext cx="3447288" cy="258546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556" y="3915918"/>
            <a:ext cx="3447287" cy="258546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115240" y="746125"/>
            <a:ext cx="726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Assembly tool and test </a:t>
            </a:r>
            <a:r>
              <a:rPr lang="en-US" altLang="ja-JP" b="1" dirty="0" err="1" smtClean="0"/>
              <a:t>cryomodule</a:t>
            </a:r>
            <a:r>
              <a:rPr lang="en-US" altLang="ja-JP" b="1" dirty="0" smtClean="0"/>
              <a:t> were assembled</a:t>
            </a:r>
            <a:r>
              <a:rPr lang="en-US" altLang="ja-JP" b="1" dirty="0"/>
              <a:t> </a:t>
            </a:r>
            <a:r>
              <a:rPr lang="en-US" altLang="ja-JP" b="1" dirty="0" smtClean="0"/>
              <a:t>in March - May 2015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43735" y="500223"/>
            <a:ext cx="2076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smtClean="0">
                <a:latin typeface="Helvetica" charset="0"/>
                <a:ea typeface="Helvetica" charset="0"/>
                <a:cs typeface="Helvetica" charset="0"/>
              </a:rPr>
              <a:t>Collaborated by DESY</a:t>
            </a:r>
            <a:endParaRPr kumimoji="1" lang="ja-JP" altLang="en-US" sz="1400" b="1" i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3" name="図 12" descr="logo_transparent_bg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3" y="25786"/>
            <a:ext cx="789921" cy="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52400" y="762000"/>
            <a:ext cx="8839200" cy="59436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21748" y="139891"/>
            <a:ext cx="4131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Helvetica"/>
                <a:ea typeface="Osaka"/>
                <a:cs typeface="Helvetica"/>
              </a:rPr>
              <a:t>COI: Vertical EP facility</a:t>
            </a:r>
            <a:endParaRPr kumimoji="1" lang="ja-JP" altLang="en-US" sz="2800" b="1" dirty="0">
              <a:latin typeface="Helvetica"/>
              <a:ea typeface="Osaka"/>
              <a:cs typeface="Helvetic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2A99-4A68-B644-B2C4-A762F37327D1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30" y="875629"/>
            <a:ext cx="3520118" cy="572107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470" y="3540436"/>
            <a:ext cx="3381573" cy="253618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474" y="875629"/>
            <a:ext cx="3401569" cy="255117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101475" y="6050596"/>
            <a:ext cx="495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Vertical EP system, limited to water-test function, </a:t>
            </a:r>
          </a:p>
          <a:p>
            <a:r>
              <a:rPr lang="en-US" altLang="ja-JP" b="1" dirty="0" smtClean="0"/>
              <a:t>were built up in May - September 2015</a:t>
            </a:r>
            <a:endParaRPr kumimoji="1" lang="ja-JP" altLang="en-US" b="1" dirty="0"/>
          </a:p>
        </p:txBody>
      </p:sp>
      <p:pic>
        <p:nvPicPr>
          <p:cNvPr id="9" name="図 8" descr="logo_transparent_bg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3" y="25786"/>
            <a:ext cx="789921" cy="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225" y="918316"/>
            <a:ext cx="3871835" cy="2903876"/>
          </a:xfrm>
          <a:prstGeom prst="rect">
            <a:avLst/>
          </a:prstGeom>
        </p:spPr>
      </p:pic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52400" y="762000"/>
            <a:ext cx="8839200" cy="59436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TextBox 3"/>
          <p:cNvSpPr txBox="1"/>
          <p:nvPr/>
        </p:nvSpPr>
        <p:spPr>
          <a:xfrm>
            <a:off x="1815667" y="167323"/>
            <a:ext cx="4694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Helvetica"/>
                <a:ea typeface="Osaka"/>
                <a:cs typeface="Helvetica"/>
              </a:rPr>
              <a:t>COI: Vertical Test Cryostat</a:t>
            </a:r>
            <a:endParaRPr kumimoji="1" lang="ja-JP" altLang="en-US" sz="2800" b="1" dirty="0">
              <a:latin typeface="Helvetica"/>
              <a:ea typeface="Osaka"/>
              <a:cs typeface="Helvetic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2A99-4A68-B644-B2C4-A762F37327D1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88052" y="1621668"/>
            <a:ext cx="5626827" cy="422012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572000" y="6033184"/>
            <a:ext cx="399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4-cavities Vertical Test tools </a:t>
            </a:r>
          </a:p>
          <a:p>
            <a:r>
              <a:rPr lang="en-US" altLang="ja-JP" b="1" dirty="0" smtClean="0"/>
              <a:t>were assembled</a:t>
            </a:r>
            <a:r>
              <a:rPr lang="en-US" altLang="ja-JP" b="1" dirty="0"/>
              <a:t> </a:t>
            </a:r>
            <a:r>
              <a:rPr lang="en-US" altLang="ja-JP" b="1" dirty="0" smtClean="0"/>
              <a:t>in March - August 2015</a:t>
            </a:r>
            <a:endParaRPr kumimoji="1" lang="ja-JP" altLang="en-US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225" y="3893649"/>
            <a:ext cx="2909575" cy="218218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043735" y="500223"/>
            <a:ext cx="2076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smtClean="0">
                <a:latin typeface="Helvetica" charset="0"/>
                <a:ea typeface="Helvetica" charset="0"/>
                <a:cs typeface="Helvetica" charset="0"/>
              </a:rPr>
              <a:t>Collaborated by DESY</a:t>
            </a:r>
            <a:endParaRPr kumimoji="1" lang="ja-JP" altLang="en-US" sz="1400" b="1" i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図 9" descr="logo_transparent_bg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3" y="25786"/>
            <a:ext cx="789921" cy="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52400" y="762000"/>
            <a:ext cx="8839200" cy="59436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25361" y="130891"/>
            <a:ext cx="356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Helvetica"/>
                <a:ea typeface="Osaka"/>
                <a:cs typeface="Helvetica"/>
              </a:rPr>
              <a:t>COI: </a:t>
            </a:r>
            <a:r>
              <a:rPr kumimoji="1" lang="en-US" altLang="ja-JP" sz="2800" b="1" smtClean="0">
                <a:latin typeface="Helvetica"/>
                <a:ea typeface="Osaka"/>
                <a:cs typeface="Helvetica"/>
              </a:rPr>
              <a:t>He Cryogenics</a:t>
            </a:r>
            <a:endParaRPr kumimoji="1" lang="ja-JP" altLang="en-US" sz="2800" b="1" dirty="0">
              <a:latin typeface="Helvetica"/>
              <a:ea typeface="Osaka"/>
              <a:cs typeface="Helvetic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2A99-4A68-B644-B2C4-A762F37327D1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59634" y="801725"/>
            <a:ext cx="5087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Only main cryogenics components were purchased.</a:t>
            </a:r>
          </a:p>
          <a:p>
            <a:r>
              <a:rPr lang="en-US" altLang="ja-JP" b="1" dirty="0"/>
              <a:t>(</a:t>
            </a:r>
            <a:r>
              <a:rPr lang="en-US" altLang="ja-JP" b="1" dirty="0" smtClean="0"/>
              <a:t>4K Liquefier and Compressor)</a:t>
            </a:r>
            <a:endParaRPr kumimoji="1" lang="ja-JP" altLang="en-US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72" y="4011226"/>
            <a:ext cx="3749040" cy="26113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028" y="1516746"/>
            <a:ext cx="2808205" cy="354828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80" y="1500731"/>
            <a:ext cx="2948687" cy="3564304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835393" y="5117710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4K 600W He Liquefier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87013" y="3641894"/>
            <a:ext cx="161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smtClean="0"/>
              <a:t>He compressor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7772" y="5892581"/>
            <a:ext cx="4184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Build-up of Cryogenic System will be done</a:t>
            </a:r>
          </a:p>
          <a:p>
            <a:r>
              <a:rPr lang="en-US" altLang="ja-JP" b="1" dirty="0"/>
              <a:t>i</a:t>
            </a:r>
            <a:r>
              <a:rPr kumimoji="1" lang="en-US" altLang="ja-JP" b="1" dirty="0" smtClean="0"/>
              <a:t>n the following 1-2 years.</a:t>
            </a:r>
            <a:endParaRPr kumimoji="1" lang="ja-JP" altLang="en-US" b="1" dirty="0"/>
          </a:p>
        </p:txBody>
      </p:sp>
      <p:pic>
        <p:nvPicPr>
          <p:cNvPr id="17" name="図 16" descr="logo_transparent_bg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3" y="25786"/>
            <a:ext cx="789921" cy="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world_atras_3"/>
          <p:cNvPicPr>
            <a:picLocks noChangeAspect="1" noChangeArrowheads="1"/>
          </p:cNvPicPr>
          <p:nvPr/>
        </p:nvPicPr>
        <p:blipFill rotWithShape="1">
          <a:blip r:embed="rId3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1864" y="5513990"/>
            <a:ext cx="3663848" cy="1138835"/>
          </a:xfrm>
          <a:prstGeom prst="rect">
            <a:avLst/>
          </a:prstGeom>
          <a:noFill/>
          <a:ln>
            <a:solidFill>
              <a:srgbClr val="3366FF"/>
            </a:solidFill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908" y="123336"/>
            <a:ext cx="6635018" cy="95202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3200" b="1" dirty="0" smtClean="0"/>
              <a:t>A proposal: </a:t>
            </a:r>
            <a:br>
              <a:rPr kumimoji="1" lang="en-US" altLang="ja-JP" sz="3200" b="1" dirty="0" smtClean="0"/>
            </a:br>
            <a:r>
              <a:rPr kumimoji="1" lang="en-US" altLang="ja-JP" sz="3600" b="1" dirty="0" smtClean="0"/>
              <a:t>“Global SRF </a:t>
            </a:r>
            <a:r>
              <a:rPr kumimoji="1" lang="en-US" altLang="ja-JP" sz="3600" b="1" dirty="0" err="1" smtClean="0"/>
              <a:t>Cryomodule</a:t>
            </a:r>
            <a:r>
              <a:rPr kumimoji="1" lang="en-US" altLang="ja-JP" sz="3600" b="1" dirty="0" smtClean="0"/>
              <a:t> ” Program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8172" y="1098240"/>
            <a:ext cx="8732027" cy="4928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1600" b="1" dirty="0" smtClean="0">
                <a:solidFill>
                  <a:srgbClr val="3366FF"/>
                </a:solidFill>
              </a:rPr>
              <a:t>Objectives: </a:t>
            </a:r>
          </a:p>
          <a:p>
            <a:r>
              <a:rPr kumimoji="1" lang="en-US" altLang="ja-JP" sz="1600" b="0" dirty="0" smtClean="0"/>
              <a:t>Establish </a:t>
            </a:r>
            <a:r>
              <a:rPr lang="en-US" altLang="ja-JP" sz="1600" b="0" dirty="0" smtClean="0"/>
              <a:t>system</a:t>
            </a:r>
            <a:r>
              <a:rPr lang="en-US" altLang="ja-JP" sz="1600" b="0" dirty="0"/>
              <a:t>-</a:t>
            </a:r>
            <a:r>
              <a:rPr lang="en-US" altLang="ja-JP" sz="1600" b="0" dirty="0" smtClean="0"/>
              <a:t>engineering </a:t>
            </a:r>
            <a:r>
              <a:rPr kumimoji="1" lang="en-US" altLang="ja-JP" sz="1600" b="0" dirty="0"/>
              <a:t>to realize </a:t>
            </a:r>
            <a:r>
              <a:rPr kumimoji="1" lang="en-US" altLang="ja-JP" sz="1600" b="1" dirty="0">
                <a:solidFill>
                  <a:srgbClr val="008000"/>
                </a:solidFill>
              </a:rPr>
              <a:t>Global Cryomodules </a:t>
            </a:r>
            <a:r>
              <a:rPr kumimoji="1" lang="en-US" altLang="ja-JP" sz="1600" b="0" dirty="0"/>
              <a:t>(globally compatible cryomodule</a:t>
            </a:r>
            <a:r>
              <a:rPr lang="en-US" altLang="ja-JP" sz="1600" b="0" dirty="0"/>
              <a:t>)</a:t>
            </a:r>
            <a:r>
              <a:rPr kumimoji="1" lang="en-US" altLang="ja-JP" sz="1600" b="0" dirty="0"/>
              <a:t> including: </a:t>
            </a:r>
            <a:endParaRPr kumimoji="1" lang="en-US" altLang="ja-JP" sz="1600" dirty="0"/>
          </a:p>
          <a:p>
            <a:pPr lvl="1"/>
            <a:r>
              <a:rPr lang="en-US" altLang="ja-JP" sz="1600" dirty="0">
                <a:solidFill>
                  <a:srgbClr val="FF0000"/>
                </a:solidFill>
              </a:rPr>
              <a:t>Industrial </a:t>
            </a:r>
            <a:r>
              <a:rPr lang="en-US" altLang="ja-JP" sz="1600" dirty="0"/>
              <a:t>technology, with optimum </a:t>
            </a:r>
            <a:r>
              <a:rPr lang="en-US" altLang="ja-JP" sz="1600" b="1" dirty="0">
                <a:solidFill>
                  <a:srgbClr val="008000"/>
                </a:solidFill>
              </a:rPr>
              <a:t>plug-</a:t>
            </a:r>
            <a:r>
              <a:rPr lang="en-US" altLang="ja-JP" sz="1600" b="1" dirty="0" smtClean="0">
                <a:solidFill>
                  <a:srgbClr val="008000"/>
                </a:solidFill>
              </a:rPr>
              <a:t>compatibilit</a:t>
            </a:r>
            <a:r>
              <a:rPr lang="en-US" altLang="ja-JP" sz="1600" dirty="0" smtClean="0">
                <a:solidFill>
                  <a:srgbClr val="008000"/>
                </a:solidFill>
              </a:rPr>
              <a:t>y</a:t>
            </a:r>
            <a:r>
              <a:rPr lang="en-US" altLang="ja-JP" sz="1600" dirty="0" smtClean="0"/>
              <a:t>/standardization, </a:t>
            </a:r>
            <a:endParaRPr lang="en-US" altLang="ja-JP" sz="1600" dirty="0"/>
          </a:p>
          <a:p>
            <a:pPr lvl="1"/>
            <a:r>
              <a:rPr lang="en-US" altLang="ja-JP" sz="1600" dirty="0">
                <a:solidFill>
                  <a:srgbClr val="FF0000"/>
                </a:solidFill>
              </a:rPr>
              <a:t>Safety</a:t>
            </a:r>
            <a:r>
              <a:rPr lang="en-US" altLang="ja-JP" sz="1600" dirty="0"/>
              <a:t> regulation (such as “high-pressure-code”) with inter-regionally compatible authorization,</a:t>
            </a:r>
          </a:p>
          <a:p>
            <a:pPr lvl="1"/>
            <a:r>
              <a:rPr lang="en-US" altLang="ja-JP" sz="1600" dirty="0">
                <a:solidFill>
                  <a:srgbClr val="FF0000"/>
                </a:solidFill>
              </a:rPr>
              <a:t>Gradient</a:t>
            </a:r>
            <a:r>
              <a:rPr lang="en-US" altLang="ja-JP" sz="1600" dirty="0"/>
              <a:t> performance reproducibility </a:t>
            </a:r>
            <a:r>
              <a:rPr lang="en-US" altLang="ja-JP" sz="1600" b="1" dirty="0">
                <a:solidFill>
                  <a:srgbClr val="008000"/>
                </a:solidFill>
              </a:rPr>
              <a:t>after inter-regional transportation.    </a:t>
            </a:r>
            <a:endParaRPr kumimoji="1" lang="en-US" altLang="ja-JP" sz="16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kumimoji="1" lang="en-US" altLang="ja-JP" sz="1600" b="1" dirty="0" smtClean="0">
                <a:solidFill>
                  <a:srgbClr val="3366FF"/>
                </a:solidFill>
              </a:rPr>
              <a:t>Global Cooperation: </a:t>
            </a:r>
          </a:p>
          <a:p>
            <a:r>
              <a:rPr kumimoji="1" lang="en-US" altLang="ja-JP" sz="1600" b="0" dirty="0" smtClean="0">
                <a:solidFill>
                  <a:srgbClr val="FF0000"/>
                </a:solidFill>
              </a:rPr>
              <a:t>EU</a:t>
            </a:r>
            <a:r>
              <a:rPr kumimoji="1" lang="en-US" altLang="ja-JP" sz="1600" b="0" dirty="0" smtClean="0"/>
              <a:t> (AM) </a:t>
            </a:r>
            <a:r>
              <a:rPr kumimoji="1" lang="en-US" altLang="ja-JP" sz="1600" b="1" dirty="0" smtClean="0"/>
              <a:t>contributes a </a:t>
            </a:r>
            <a:r>
              <a:rPr kumimoji="1" lang="en-US" altLang="ja-JP" sz="1600" b="1" dirty="0" smtClean="0">
                <a:solidFill>
                  <a:srgbClr val="008000"/>
                </a:solidFill>
              </a:rPr>
              <a:t>full </a:t>
            </a:r>
            <a:r>
              <a:rPr kumimoji="1" lang="en-US" altLang="ja-JP" sz="1600" b="1" dirty="0" err="1" smtClean="0">
                <a:solidFill>
                  <a:srgbClr val="008000"/>
                </a:solidFill>
              </a:rPr>
              <a:t>cryomodule</a:t>
            </a:r>
            <a:r>
              <a:rPr kumimoji="1" lang="en-US" altLang="ja-JP" sz="1600" b="1" dirty="0" smtClean="0">
                <a:solidFill>
                  <a:srgbClr val="008000"/>
                </a:solidFill>
              </a:rPr>
              <a:t> </a:t>
            </a:r>
            <a:r>
              <a:rPr kumimoji="1" lang="en-US" altLang="ja-JP" sz="1600" b="0" dirty="0"/>
              <a:t>including manufacturing and performance test, </a:t>
            </a:r>
          </a:p>
          <a:p>
            <a:r>
              <a:rPr lang="en-US" altLang="ja-JP" sz="1600" b="0" dirty="0" smtClean="0">
                <a:solidFill>
                  <a:srgbClr val="FF0000"/>
                </a:solidFill>
              </a:rPr>
              <a:t>EU</a:t>
            </a:r>
            <a:r>
              <a:rPr lang="en-US" altLang="ja-JP" sz="1600" b="0" dirty="0" smtClean="0"/>
              <a:t> (AM), </a:t>
            </a:r>
            <a:r>
              <a:rPr lang="en-US" altLang="ja-JP" sz="1600" b="0" dirty="0"/>
              <a:t>and </a:t>
            </a:r>
            <a:r>
              <a:rPr lang="en-US" altLang="ja-JP" sz="1600" b="0" dirty="0">
                <a:solidFill>
                  <a:srgbClr val="FF0000"/>
                </a:solidFill>
              </a:rPr>
              <a:t>JP</a:t>
            </a:r>
            <a:r>
              <a:rPr lang="en-US" altLang="ja-JP" sz="1600" b="0" dirty="0"/>
              <a:t> </a:t>
            </a:r>
            <a:r>
              <a:rPr lang="en-US" altLang="ja-JP" sz="1600" b="0" dirty="0" smtClean="0"/>
              <a:t>work </a:t>
            </a:r>
            <a:r>
              <a:rPr lang="en-US" altLang="ja-JP" sz="1600" b="0" dirty="0"/>
              <a:t>together for </a:t>
            </a:r>
            <a:r>
              <a:rPr lang="en-US" altLang="ja-JP" sz="1600" b="1" dirty="0">
                <a:solidFill>
                  <a:srgbClr val="008000"/>
                </a:solidFill>
              </a:rPr>
              <a:t>inter-regional transportation </a:t>
            </a:r>
            <a:r>
              <a:rPr lang="en-US" altLang="ja-JP" sz="1600" b="0" dirty="0"/>
              <a:t>and safety regulations to be compatibly authorized, </a:t>
            </a:r>
          </a:p>
          <a:p>
            <a:r>
              <a:rPr lang="en-US" altLang="ja-JP" sz="1600" b="0" dirty="0" smtClean="0">
                <a:solidFill>
                  <a:srgbClr val="FF0000"/>
                </a:solidFill>
              </a:rPr>
              <a:t>JP</a:t>
            </a:r>
            <a:r>
              <a:rPr lang="en-US" altLang="ja-JP" sz="1600" b="0" dirty="0" smtClean="0"/>
              <a:t> </a:t>
            </a:r>
            <a:r>
              <a:rPr lang="en-US" altLang="ja-JP" sz="1600" b="0" dirty="0"/>
              <a:t>contributes to the cryomodule performance test </a:t>
            </a:r>
            <a:r>
              <a:rPr lang="en-US" altLang="ja-JP" sz="1600" dirty="0" smtClean="0"/>
              <a:t>and </a:t>
            </a:r>
            <a:r>
              <a:rPr lang="en-US" altLang="ja-JP" sz="1600" b="0" dirty="0" smtClean="0"/>
              <a:t>to </a:t>
            </a:r>
            <a:r>
              <a:rPr lang="en-US" altLang="ja-JP" sz="1600" b="1" dirty="0" smtClean="0">
                <a:solidFill>
                  <a:srgbClr val="008000"/>
                </a:solidFill>
              </a:rPr>
              <a:t>reproduce </a:t>
            </a:r>
            <a:r>
              <a:rPr lang="en-US" altLang="ja-JP" sz="1600" b="1" dirty="0">
                <a:solidFill>
                  <a:srgbClr val="008000"/>
                </a:solidFill>
              </a:rPr>
              <a:t>the </a:t>
            </a:r>
            <a:r>
              <a:rPr lang="en-US" altLang="ja-JP" sz="1600" b="1" dirty="0" smtClean="0">
                <a:solidFill>
                  <a:srgbClr val="008000"/>
                </a:solidFill>
              </a:rPr>
              <a:t>performance</a:t>
            </a:r>
            <a:r>
              <a:rPr lang="en-US" altLang="ja-JP" sz="1600" b="0" dirty="0" smtClean="0"/>
              <a:t>,</a:t>
            </a:r>
          </a:p>
          <a:p>
            <a:pPr marL="0" indent="0">
              <a:buNone/>
            </a:pPr>
            <a:r>
              <a:rPr lang="en-US" altLang="ja-JP" sz="1600" b="1" dirty="0" smtClean="0">
                <a:solidFill>
                  <a:srgbClr val="3366FF"/>
                </a:solidFill>
              </a:rPr>
              <a:t>Time-line: </a:t>
            </a:r>
          </a:p>
          <a:p>
            <a:r>
              <a:rPr lang="en-US" altLang="ja-JP" sz="1600" dirty="0"/>
              <a:t>The program </a:t>
            </a:r>
            <a:r>
              <a:rPr lang="en-US" altLang="ja-JP" sz="1600" dirty="0" smtClean="0"/>
              <a:t>to be realized </a:t>
            </a:r>
            <a:r>
              <a:rPr lang="en-US" altLang="ja-JP" sz="1600" b="1" dirty="0" smtClean="0">
                <a:solidFill>
                  <a:srgbClr val="008000"/>
                </a:solidFill>
              </a:rPr>
              <a:t>in  </a:t>
            </a:r>
            <a:r>
              <a:rPr lang="en-US" altLang="ja-JP" sz="1600" b="1" dirty="0">
                <a:solidFill>
                  <a:srgbClr val="008000"/>
                </a:solidFill>
              </a:rPr>
              <a:t>the ILC </a:t>
            </a:r>
            <a:r>
              <a:rPr lang="en-US" altLang="ja-JP" sz="1600" b="1" dirty="0" smtClean="0">
                <a:solidFill>
                  <a:srgbClr val="008000"/>
                </a:solidFill>
              </a:rPr>
              <a:t>main preparation phase </a:t>
            </a:r>
            <a:r>
              <a:rPr lang="en-US" altLang="ja-JP" sz="1600" dirty="0" smtClean="0">
                <a:solidFill>
                  <a:srgbClr val="000000"/>
                </a:solidFill>
              </a:rPr>
              <a:t>of 4 years, </a:t>
            </a:r>
            <a:r>
              <a:rPr lang="en-US" altLang="ja-JP" sz="1600" dirty="0" smtClean="0">
                <a:solidFill>
                  <a:srgbClr val="008000"/>
                </a:solidFill>
              </a:rPr>
              <a:t>and the preparation should start soon</a:t>
            </a:r>
            <a:r>
              <a:rPr lang="en-US" altLang="ja-JP" sz="1600" dirty="0" smtClean="0"/>
              <a:t>, to negotiate with legal authorities and  to  learn E-XFEL CM qualification process</a:t>
            </a:r>
            <a:r>
              <a:rPr lang="en-US" altLang="ja-JP" sz="1600" dirty="0" smtClean="0">
                <a:solidFill>
                  <a:srgbClr val="008000"/>
                </a:solidFill>
              </a:rPr>
              <a:t>,  </a:t>
            </a:r>
            <a:endParaRPr lang="en-US" altLang="ja-JP" sz="1600" dirty="0"/>
          </a:p>
          <a:p>
            <a:endParaRPr lang="en-US" altLang="ja-JP" sz="1800" b="0" dirty="0" smtClean="0"/>
          </a:p>
          <a:p>
            <a:pPr marL="457110" lvl="1" indent="0">
              <a:buNone/>
            </a:pPr>
            <a:r>
              <a:rPr kumimoji="1" lang="en-US" altLang="ja-JP" sz="2000" dirty="0" smtClean="0"/>
              <a:t>  </a:t>
            </a:r>
            <a:endParaRPr kumimoji="1" lang="ja-JP" altLang="en-US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51980" y="6356350"/>
            <a:ext cx="21336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16/03/07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647980" y="6356350"/>
            <a:ext cx="2133600" cy="365125"/>
          </a:xfrm>
        </p:spPr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上カーブ矢印 3"/>
          <p:cNvSpPr/>
          <p:nvPr/>
        </p:nvSpPr>
        <p:spPr>
          <a:xfrm rot="170960">
            <a:off x="3530150" y="6152664"/>
            <a:ext cx="2002127" cy="451746"/>
          </a:xfrm>
          <a:prstGeom prst="curvedUpArrow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5495270" y="6026802"/>
            <a:ext cx="128533" cy="14039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479299" y="5869362"/>
            <a:ext cx="128533" cy="14039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04" y="5513989"/>
            <a:ext cx="1641644" cy="1094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308" y="5503573"/>
            <a:ext cx="1549522" cy="1083145"/>
          </a:xfrm>
          <a:prstGeom prst="rect">
            <a:avLst/>
          </a:prstGeom>
        </p:spPr>
      </p:pic>
      <p:pic>
        <p:nvPicPr>
          <p:cNvPr id="17" name="図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038" y="5618050"/>
            <a:ext cx="1220892" cy="89333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FLASH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8098" y="5618050"/>
            <a:ext cx="1094533" cy="881173"/>
          </a:xfrm>
          <a:prstGeom prst="rect">
            <a:avLst/>
          </a:prstGeom>
          <a:noFill/>
          <a:effectLst>
            <a:outerShdw blurRad="127000" dist="101600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0" name="図 19" descr="cryomodule_2008_low_tran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930" y="104310"/>
            <a:ext cx="1721933" cy="103316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</p:pic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413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3366FF"/>
                </a:solidFill>
              </a:rPr>
              <a:t>KEK-ILC </a:t>
            </a:r>
            <a:r>
              <a:rPr kumimoji="1" lang="ja-JP" altLang="en-US" sz="3200" dirty="0" smtClean="0">
                <a:solidFill>
                  <a:srgbClr val="3366FF"/>
                </a:solidFill>
              </a:rPr>
              <a:t>アクションプラン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 smtClean="0"/>
              <a:t>表</a:t>
            </a:r>
            <a:r>
              <a:rPr lang="en-US" altLang="ja-JP" sz="3200" dirty="0" smtClean="0"/>
              <a:t>1. ILC </a:t>
            </a:r>
            <a:r>
              <a:rPr lang="ja-JP" altLang="en-US" sz="3200" dirty="0" smtClean="0"/>
              <a:t>加速器準備への技術課題・国際連携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04" b="-6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967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3366FF"/>
                </a:solidFill>
              </a:rPr>
              <a:t>KEK-ILC </a:t>
            </a:r>
            <a:r>
              <a:rPr kumimoji="1" lang="ja-JP" altLang="en-US" sz="3200" dirty="0" smtClean="0">
                <a:solidFill>
                  <a:srgbClr val="3366FF"/>
                </a:solidFill>
              </a:rPr>
              <a:t>アクションプラン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 smtClean="0"/>
              <a:t>表</a:t>
            </a:r>
            <a:r>
              <a:rPr lang="en-US" altLang="ja-JP" sz="3200" dirty="0" smtClean="0"/>
              <a:t>2: ILC </a:t>
            </a:r>
            <a:r>
              <a:rPr lang="ja-JP" altLang="en-US" sz="3200" dirty="0" smtClean="0"/>
              <a:t>加速器・準備期間における技術課題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266" b="-32266"/>
          <a:stretch>
            <a:fillRect/>
          </a:stretch>
        </p:blipFill>
        <p:spPr>
          <a:xfrm>
            <a:off x="177800" y="1732487"/>
            <a:ext cx="8789286" cy="4849323"/>
          </a:xfrm>
        </p:spPr>
      </p:pic>
    </p:spTree>
    <p:extLst>
      <p:ext uri="{BB962C8B-B14F-4D97-AF65-F5344CB8AC3E}">
        <p14:creationId xmlns:p14="http://schemas.microsoft.com/office/powerpoint/2010/main" val="2610317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592667"/>
            <a:ext cx="7886700" cy="137689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sz="2800" b="1" dirty="0" smtClean="0">
                <a:solidFill>
                  <a:srgbClr val="3366FF"/>
                </a:solidFill>
              </a:rPr>
              <a:t>KEK-ILC </a:t>
            </a:r>
            <a:r>
              <a:rPr lang="ja-JP" altLang="en-US" sz="2800" b="1" dirty="0" smtClean="0">
                <a:solidFill>
                  <a:srgbClr val="3366FF"/>
                </a:solidFill>
              </a:rPr>
              <a:t>アクションプラン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資料</a:t>
            </a:r>
            <a:r>
              <a:rPr lang="en-US" altLang="ja-JP" sz="2800" dirty="0" smtClean="0"/>
              <a:t>5: </a:t>
            </a:r>
            <a:r>
              <a:rPr lang="ja-JP" altLang="en-US" sz="2800" dirty="0" smtClean="0"/>
              <a:t>人材確保・育成プランの年次計画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（本文</a:t>
            </a:r>
            <a:r>
              <a:rPr lang="en-US" altLang="ja-JP" sz="2800" dirty="0" smtClean="0"/>
              <a:t>3 </a:t>
            </a:r>
            <a:r>
              <a:rPr lang="ja-JP" altLang="en-US" sz="2800" dirty="0" smtClean="0"/>
              <a:t>の内訳より）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83" b="-12383"/>
          <a:stretch>
            <a:fillRect/>
          </a:stretch>
        </p:blipFill>
        <p:spPr>
          <a:xfrm>
            <a:off x="222245" y="1404924"/>
            <a:ext cx="8399819" cy="4634442"/>
          </a:xfrm>
        </p:spPr>
      </p:pic>
      <p:sp>
        <p:nvSpPr>
          <p:cNvPr id="5" name="角丸四角形 4"/>
          <p:cNvSpPr/>
          <p:nvPr/>
        </p:nvSpPr>
        <p:spPr>
          <a:xfrm>
            <a:off x="1261534" y="4063996"/>
            <a:ext cx="7360530" cy="42333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0934" y="5743601"/>
            <a:ext cx="790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SRF</a:t>
            </a:r>
            <a:r>
              <a:rPr lang="ja-JP" altLang="en-US" dirty="0" smtClean="0"/>
              <a:t>の人材プランは、３８</a:t>
            </a:r>
            <a:r>
              <a:rPr lang="en-US" altLang="ja-JP" dirty="0" smtClean="0"/>
              <a:t>FTE</a:t>
            </a:r>
            <a:r>
              <a:rPr lang="ja-JP" altLang="en-US" dirty="0" smtClean="0"/>
              <a:t>（現状）でスタートし、毎年１２</a:t>
            </a:r>
            <a:r>
              <a:rPr lang="en-US" altLang="ja-JP" dirty="0" smtClean="0"/>
              <a:t>FTE</a:t>
            </a:r>
            <a:r>
              <a:rPr lang="ja-JP" altLang="en-US" dirty="0" smtClean="0"/>
              <a:t>づつの増加の計画。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7781" y="6144281"/>
            <a:ext cx="80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空洞、カップラー、チューナ、表面処理、モジュール、</a:t>
            </a:r>
            <a:r>
              <a:rPr kumimoji="1" lang="en-US" altLang="ja-JP" sz="1400" dirty="0" smtClean="0"/>
              <a:t>HLRF</a:t>
            </a:r>
            <a:r>
              <a:rPr kumimoji="1" lang="ja-JP" altLang="en-US" sz="1400" dirty="0" smtClean="0"/>
              <a:t>、</a:t>
            </a:r>
            <a:r>
              <a:rPr kumimoji="1" lang="en-US" altLang="ja-JP" sz="1400" dirty="0" smtClean="0"/>
              <a:t>LLRF</a:t>
            </a:r>
            <a:r>
              <a:rPr kumimoji="1" lang="ja-JP" altLang="en-US" sz="1400" dirty="0" smtClean="0"/>
              <a:t>、冷凍機、</a:t>
            </a:r>
            <a:r>
              <a:rPr lang="en-US" altLang="ja-JP" sz="1400" dirty="0" smtClean="0"/>
              <a:t>SC</a:t>
            </a:r>
            <a:r>
              <a:rPr kumimoji="1" lang="ja-JP" altLang="en-US" sz="1400" dirty="0" smtClean="0"/>
              <a:t>マグネット、</a:t>
            </a:r>
            <a:r>
              <a:rPr kumimoji="1" lang="en-US" altLang="ja-JP" sz="1400" dirty="0" smtClean="0"/>
              <a:t>BPM</a:t>
            </a:r>
            <a:r>
              <a:rPr kumimoji="1" lang="ja-JP" altLang="en-US" sz="1400" dirty="0" smtClean="0"/>
              <a:t>、</a:t>
            </a:r>
          </a:p>
          <a:p>
            <a:r>
              <a:rPr kumimoji="1" lang="ja-JP" altLang="en-US" sz="1400" dirty="0" smtClean="0"/>
              <a:t>真空、</a:t>
            </a:r>
            <a:r>
              <a:rPr kumimoji="1" lang="en-US" altLang="ja-JP" sz="1400" dirty="0" smtClean="0"/>
              <a:t>RF</a:t>
            </a:r>
            <a:r>
              <a:rPr kumimoji="1" lang="ja-JP" altLang="en-US" sz="1400" dirty="0" smtClean="0"/>
              <a:t>電子銃、ビーム運転、</a:t>
            </a:r>
            <a:r>
              <a:rPr kumimoji="1" lang="en-US" altLang="ja-JP" sz="1400" dirty="0" err="1" smtClean="0"/>
              <a:t>etc</a:t>
            </a:r>
            <a:r>
              <a:rPr kumimoji="1" lang="en-US" altLang="ja-JP" sz="1400" dirty="0" smtClean="0"/>
              <a:t> </a:t>
            </a:r>
            <a:r>
              <a:rPr kumimoji="1" lang="ja-JP" altLang="en-US" sz="1400" dirty="0" smtClean="0"/>
              <a:t>の１３分野に</a:t>
            </a:r>
            <a:r>
              <a:rPr kumimoji="1" lang="en-US" altLang="ja-JP" sz="1400" dirty="0" smtClean="0"/>
              <a:t> </a:t>
            </a:r>
            <a:r>
              <a:rPr kumimoji="1" lang="ja-JP" altLang="en-US" sz="1400" dirty="0" smtClean="0"/>
              <a:t>毎年各</a:t>
            </a:r>
            <a:r>
              <a:rPr kumimoji="1" lang="en-US" altLang="ja-JP" sz="1400" dirty="0" smtClean="0"/>
              <a:t>1FTE</a:t>
            </a:r>
            <a:r>
              <a:rPr kumimoji="1" lang="ja-JP" altLang="en-US" sz="1400" dirty="0" smtClean="0"/>
              <a:t>づつでも少なくとも毎年</a:t>
            </a:r>
            <a:r>
              <a:rPr kumimoji="1" lang="en-US" altLang="ja-JP" sz="1400" dirty="0" smtClean="0"/>
              <a:t>13FTE</a:t>
            </a:r>
            <a:r>
              <a:rPr kumimoji="1" lang="ja-JP" altLang="en-US" sz="1400" dirty="0" smtClean="0"/>
              <a:t>増が望まれる。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4775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58800" y="528823"/>
            <a:ext cx="5886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準備期間中に</a:t>
            </a:r>
            <a:r>
              <a:rPr kumimoji="1" lang="en-US" altLang="ja-JP" sz="2800" b="1" dirty="0" smtClean="0"/>
              <a:t>SRF</a:t>
            </a:r>
            <a:r>
              <a:rPr kumimoji="1" lang="ja-JP" altLang="en-US" sz="2800" b="1" dirty="0" smtClean="0"/>
              <a:t>においてやるべき事</a:t>
            </a:r>
            <a:endParaRPr kumimoji="1" lang="ja-JP" altLang="en-US" sz="2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0466" y="1659467"/>
            <a:ext cx="7454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（１）</a:t>
            </a:r>
            <a:r>
              <a:rPr kumimoji="1" lang="en-US" altLang="ja-JP" sz="2000" b="1" dirty="0" smtClean="0"/>
              <a:t>ILC</a:t>
            </a:r>
            <a:r>
              <a:rPr kumimoji="1" lang="ja-JP" altLang="en-US" sz="2000" b="1" dirty="0" smtClean="0"/>
              <a:t>用の超伝導空洞、クライオモジュール、</a:t>
            </a:r>
            <a:r>
              <a:rPr kumimoji="1" lang="en-US" altLang="ja-JP" sz="2000" b="1" dirty="0" smtClean="0"/>
              <a:t>RF</a:t>
            </a:r>
            <a:r>
              <a:rPr kumimoji="1" lang="ja-JP" altLang="en-US" sz="2000" b="1" dirty="0" smtClean="0"/>
              <a:t>パワー源</a:t>
            </a:r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　　　　　　　　　　　　　　　　　　　　</a:t>
            </a:r>
            <a:r>
              <a:rPr kumimoji="1" lang="ja-JP" altLang="en-US" sz="2000" b="1" dirty="0" smtClean="0"/>
              <a:t>の製造技術および検査試験技術</a:t>
            </a:r>
            <a:endParaRPr kumimoji="1" lang="ja-JP" altLang="en-US" sz="20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0466" y="2667001"/>
            <a:ext cx="6239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（２）</a:t>
            </a:r>
            <a:r>
              <a:rPr kumimoji="1" lang="en-US" altLang="ja-JP" sz="2000" b="1" dirty="0" smtClean="0"/>
              <a:t>ILC</a:t>
            </a:r>
            <a:r>
              <a:rPr kumimoji="1" lang="ja-JP" altLang="en-US" sz="2000" b="1" dirty="0" smtClean="0"/>
              <a:t>用のクライオモジュールの搬送と加速器設置技術</a:t>
            </a:r>
            <a:endParaRPr kumimoji="1" lang="ja-JP" altLang="en-US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0466" y="3674535"/>
            <a:ext cx="4286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（３）</a:t>
            </a:r>
            <a:r>
              <a:rPr kumimoji="1" lang="en-US" altLang="ja-JP" sz="2000" b="1" dirty="0" smtClean="0"/>
              <a:t>ILC</a:t>
            </a:r>
            <a:r>
              <a:rPr kumimoji="1" lang="ja-JP" altLang="en-US" sz="2000" b="1" dirty="0" smtClean="0"/>
              <a:t>用超伝導リニアックの運転技術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0466" y="4682069"/>
            <a:ext cx="8161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（４）</a:t>
            </a:r>
            <a:r>
              <a:rPr kumimoji="1" lang="en-US" altLang="ja-JP" sz="2000" b="1" dirty="0" smtClean="0"/>
              <a:t>ILC</a:t>
            </a:r>
            <a:r>
              <a:rPr kumimoji="1" lang="ja-JP" altLang="en-US" sz="2000" b="1" dirty="0" smtClean="0"/>
              <a:t>本番用</a:t>
            </a:r>
            <a:r>
              <a:rPr kumimoji="1" lang="en-US" altLang="ja-JP" sz="2000" b="1" dirty="0" smtClean="0"/>
              <a:t>SRF</a:t>
            </a:r>
            <a:r>
              <a:rPr kumimoji="1" lang="ja-JP" altLang="en-US" sz="2000" b="1" dirty="0" smtClean="0"/>
              <a:t>検査試験設備およびクライオモジュール組立設備の準備</a:t>
            </a:r>
            <a:endParaRPr kumimoji="1" lang="ja-JP" altLang="en-US" sz="2000" b="1" dirty="0"/>
          </a:p>
        </p:txBody>
      </p:sp>
      <p:pic>
        <p:nvPicPr>
          <p:cNvPr id="7" name="図 6" descr="logo_transparent_bg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3" y="25786"/>
            <a:ext cx="789921" cy="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4" descr="stf_generalView_A1_130830low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741" y="3084717"/>
            <a:ext cx="5666500" cy="373632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019825" y="452161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/>
              <a:t>CM-1</a:t>
            </a:r>
            <a:endParaRPr lang="ja-JP" altLang="en-US" sz="12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30796" y="5068090"/>
            <a:ext cx="1474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STF </a:t>
            </a:r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Accelerator</a:t>
            </a:r>
            <a:endParaRPr lang="ja-JP" alt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sz="1600" dirty="0" smtClean="0">
                <a:solidFill>
                  <a:schemeClr val="bg1">
                    <a:lumMod val="50000"/>
                  </a:schemeClr>
                </a:solidFill>
              </a:rPr>
              <a:t>（</a:t>
            </a:r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STF</a:t>
            </a:r>
            <a:r>
              <a:rPr lang="ja-JP" altLang="en-US" sz="1600" dirty="0" smtClean="0">
                <a:solidFill>
                  <a:schemeClr val="bg1">
                    <a:lumMod val="50000"/>
                  </a:schemeClr>
                </a:solidFill>
              </a:rPr>
              <a:t>加速器</a:t>
            </a:r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7" name="直線矢印コネクタ 6"/>
          <p:cNvCxnSpPr/>
          <p:nvPr/>
        </p:nvCxnSpPr>
        <p:spPr bwMode="auto">
          <a:xfrm>
            <a:off x="5423372" y="4724405"/>
            <a:ext cx="396877" cy="1813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テキスト ボックス 28"/>
          <p:cNvSpPr txBox="1"/>
          <p:nvPr/>
        </p:nvSpPr>
        <p:spPr>
          <a:xfrm>
            <a:off x="5785078" y="3976265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/>
              <a:t>CM-2a</a:t>
            </a:r>
            <a:endParaRPr lang="ja-JP" altLang="en-US" sz="1200" b="1" dirty="0"/>
          </a:p>
        </p:txBody>
      </p:sp>
      <p:cxnSp>
        <p:nvCxnSpPr>
          <p:cNvPr id="30" name="直線矢印コネクタ 29"/>
          <p:cNvCxnSpPr/>
          <p:nvPr/>
        </p:nvCxnSpPr>
        <p:spPr bwMode="auto">
          <a:xfrm>
            <a:off x="6273698" y="4197540"/>
            <a:ext cx="266631" cy="1321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3"/>
          <p:cNvSpPr txBox="1"/>
          <p:nvPr/>
        </p:nvSpPr>
        <p:spPr>
          <a:xfrm>
            <a:off x="1622345" y="148550"/>
            <a:ext cx="6214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i="1" dirty="0" smtClean="0">
                <a:latin typeface="Helvetica"/>
                <a:ea typeface="Osaka"/>
                <a:cs typeface="Helvetica"/>
              </a:rPr>
              <a:t>STF </a:t>
            </a:r>
            <a:r>
              <a:rPr lang="en-US" altLang="ja-JP" sz="2000" b="1" i="1" dirty="0" smtClean="0">
                <a:latin typeface="Helvetica"/>
                <a:ea typeface="Osaka"/>
                <a:cs typeface="Helvetica"/>
              </a:rPr>
              <a:t>(Superconducting RF Test Facility)</a:t>
            </a:r>
            <a:r>
              <a:rPr lang="ja-JP" altLang="en-US" sz="2000" b="1" i="1" dirty="0" smtClean="0">
                <a:latin typeface="Helvetica"/>
                <a:ea typeface="Osaka"/>
                <a:cs typeface="Helvetica"/>
              </a:rPr>
              <a:t>　の現状</a:t>
            </a:r>
            <a:endParaRPr lang="ja-JP" altLang="en-US" sz="2000" b="1" i="1" dirty="0">
              <a:latin typeface="Helvetica"/>
              <a:ea typeface="Osaka"/>
              <a:cs typeface="Helvetic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35611" y="6182125"/>
            <a:ext cx="966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/>
              <a:t>Capture </a:t>
            </a:r>
          </a:p>
          <a:p>
            <a:r>
              <a:rPr lang="en-US" altLang="ja-JP" sz="1200" b="1" dirty="0"/>
              <a:t>Cryomodule</a:t>
            </a:r>
            <a:endParaRPr lang="ja-JP" altLang="en-US" sz="1200" b="1" dirty="0"/>
          </a:p>
        </p:txBody>
      </p:sp>
      <p:cxnSp>
        <p:nvCxnSpPr>
          <p:cNvPr id="19" name="直線矢印コネクタ 18"/>
          <p:cNvCxnSpPr/>
          <p:nvPr/>
        </p:nvCxnSpPr>
        <p:spPr bwMode="auto">
          <a:xfrm flipH="1" flipV="1">
            <a:off x="4940282" y="6137301"/>
            <a:ext cx="636543" cy="252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7343635" y="3881896"/>
            <a:ext cx="180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Beam </a:t>
            </a:r>
            <a:r>
              <a:rPr lang="en-US" altLang="ja-JP" sz="1200" dirty="0" smtClean="0">
                <a:solidFill>
                  <a:srgbClr val="FF0000"/>
                </a:solidFill>
              </a:rPr>
              <a:t>line </a:t>
            </a:r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to be installed in  </a:t>
            </a:r>
            <a:r>
              <a:rPr lang="en-US" altLang="ja-JP" sz="1200" dirty="0">
                <a:solidFill>
                  <a:srgbClr val="FF0000"/>
                </a:solidFill>
              </a:rPr>
              <a:t>JFY2016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457665"/>
            <a:ext cx="4945223" cy="3077730"/>
          </a:xfrm>
          <a:prstGeom prst="rect">
            <a:avLst/>
          </a:prstGeom>
        </p:spPr>
      </p:pic>
      <p:sp>
        <p:nvSpPr>
          <p:cNvPr id="33" name="テキスト ボックス 32"/>
          <p:cNvSpPr txBox="1">
            <a:spLocks noChangeAspect="1"/>
          </p:cNvSpPr>
          <p:nvPr/>
        </p:nvSpPr>
        <p:spPr>
          <a:xfrm>
            <a:off x="-99856" y="4652592"/>
            <a:ext cx="55133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100" i="1" u="heavy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Max. average gradient : 30.3 MV/m</a:t>
            </a:r>
            <a:endParaRPr kumimoji="1" lang="ja-JP" altLang="en-US" sz="2100" i="1" u="heavy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6" name="TextBox 3"/>
          <p:cNvSpPr txBox="1">
            <a:spLocks noChangeAspect="1"/>
          </p:cNvSpPr>
          <p:nvPr/>
        </p:nvSpPr>
        <p:spPr>
          <a:xfrm>
            <a:off x="152400" y="999178"/>
            <a:ext cx="5106154" cy="36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i="1" dirty="0" smtClean="0">
                <a:latin typeface="Helvetica"/>
                <a:ea typeface="Osaka"/>
                <a:cs typeface="Helvetica"/>
              </a:rPr>
              <a:t>CM-1+CM-2a: Cool-down Test :Oct-Dec, 2015</a:t>
            </a:r>
            <a:endParaRPr kumimoji="1" lang="ja-JP" altLang="en-US" sz="1800" b="1" i="1" dirty="0">
              <a:latin typeface="Helvetica"/>
              <a:ea typeface="Osaka"/>
              <a:cs typeface="Helvetica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708" y="1046003"/>
            <a:ext cx="3527363" cy="20765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3" name="テキスト ボックス 42"/>
          <p:cNvSpPr txBox="1"/>
          <p:nvPr/>
        </p:nvSpPr>
        <p:spPr>
          <a:xfrm>
            <a:off x="318899" y="5255455"/>
            <a:ext cx="3269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 smtClean="0"/>
              <a:t>Performance degradation (field emission)</a:t>
            </a:r>
          </a:p>
          <a:p>
            <a:r>
              <a:rPr lang="en-US" altLang="ja-JP" sz="1400" b="1" i="1" dirty="0"/>
              <a:t>w</a:t>
            </a:r>
            <a:r>
              <a:rPr lang="en-US" altLang="ja-JP" sz="1400" b="1" i="1" dirty="0" smtClean="0"/>
              <a:t>as happened during tunnel installation</a:t>
            </a:r>
            <a:endParaRPr kumimoji="1" lang="ja-JP" altLang="en-US" sz="1400" b="1" i="1" dirty="0"/>
          </a:p>
        </p:txBody>
      </p:sp>
      <p:sp>
        <p:nvSpPr>
          <p:cNvPr id="44" name="TextBox 3"/>
          <p:cNvSpPr txBox="1">
            <a:spLocks noChangeAspect="1"/>
          </p:cNvSpPr>
          <p:nvPr/>
        </p:nvSpPr>
        <p:spPr>
          <a:xfrm>
            <a:off x="1488128" y="711919"/>
            <a:ext cx="6348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1" u="sng" dirty="0" smtClean="0">
                <a:latin typeface="Helvetica"/>
                <a:ea typeface="Osaka"/>
                <a:cs typeface="Helvetica"/>
              </a:rPr>
              <a:t>ILC Cavities and </a:t>
            </a:r>
            <a:r>
              <a:rPr kumimoji="1" lang="en-US" altLang="ja-JP" sz="1400" b="1" i="1" u="sng" dirty="0" err="1" smtClean="0">
                <a:latin typeface="Helvetica"/>
                <a:ea typeface="Osaka"/>
                <a:cs typeface="Helvetica"/>
              </a:rPr>
              <a:t>Cryomodule</a:t>
            </a:r>
            <a:r>
              <a:rPr kumimoji="1" lang="en-US" altLang="ja-JP" sz="1400" b="1" i="1" u="sng" dirty="0" smtClean="0">
                <a:latin typeface="Helvetica"/>
                <a:ea typeface="Osaka"/>
                <a:cs typeface="Helvetica"/>
              </a:rPr>
              <a:t> are under testing at STF accelerator tunnel</a:t>
            </a:r>
            <a:endParaRPr kumimoji="1" lang="ja-JP" altLang="en-US" sz="1400" b="1" i="1" u="sng" dirty="0">
              <a:latin typeface="Helvetica"/>
              <a:ea typeface="Osaka"/>
              <a:cs typeface="Helvetica"/>
            </a:endParaRPr>
          </a:p>
        </p:txBody>
      </p:sp>
      <p:pic>
        <p:nvPicPr>
          <p:cNvPr id="18" name="図 17" descr="logo_transparent_bg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3" y="25786"/>
            <a:ext cx="789921" cy="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"/>
          <p:cNvGrpSpPr/>
          <p:nvPr/>
        </p:nvGrpSpPr>
        <p:grpSpPr>
          <a:xfrm>
            <a:off x="2440980" y="1353224"/>
            <a:ext cx="5521562" cy="4386371"/>
            <a:chOff x="2434327" y="1469609"/>
            <a:chExt cx="5502216" cy="4339804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2434327" y="1469609"/>
              <a:ext cx="0" cy="4339804"/>
            </a:xfrm>
            <a:prstGeom prst="line">
              <a:avLst/>
            </a:prstGeom>
            <a:ln w="28575" cmpd="sng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コネクタ 3"/>
            <p:cNvCxnSpPr/>
            <p:nvPr/>
          </p:nvCxnSpPr>
          <p:spPr>
            <a:xfrm>
              <a:off x="3351363" y="1469609"/>
              <a:ext cx="0" cy="4339804"/>
            </a:xfrm>
            <a:prstGeom prst="line">
              <a:avLst/>
            </a:prstGeom>
            <a:ln w="28575" cmpd="sng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>
              <a:off x="4268399" y="1469609"/>
              <a:ext cx="0" cy="4339804"/>
            </a:xfrm>
            <a:prstGeom prst="line">
              <a:avLst/>
            </a:prstGeom>
            <a:ln w="28575" cmpd="sng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5185435" y="1469609"/>
              <a:ext cx="0" cy="4339804"/>
            </a:xfrm>
            <a:prstGeom prst="line">
              <a:avLst/>
            </a:prstGeom>
            <a:ln w="28575" cmpd="sng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6102471" y="1469609"/>
              <a:ext cx="0" cy="4339804"/>
            </a:xfrm>
            <a:prstGeom prst="line">
              <a:avLst/>
            </a:prstGeom>
            <a:ln w="28575" cmpd="sng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7019507" y="1469609"/>
              <a:ext cx="0" cy="4339804"/>
            </a:xfrm>
            <a:prstGeom prst="line">
              <a:avLst/>
            </a:prstGeom>
            <a:ln w="28575" cmpd="sng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7936543" y="1469609"/>
              <a:ext cx="0" cy="4339804"/>
            </a:xfrm>
            <a:prstGeom prst="line">
              <a:avLst/>
            </a:prstGeom>
            <a:ln w="28575" cmpd="sng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/>
          <p:cNvSpPr txBox="1"/>
          <p:nvPr/>
        </p:nvSpPr>
        <p:spPr>
          <a:xfrm>
            <a:off x="1764067" y="120180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-1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9902" y="1841697"/>
            <a:ext cx="1185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STF</a:t>
            </a:r>
            <a:r>
              <a:rPr lang="ja-JP" altLang="en-US" sz="1400" dirty="0" smtClean="0"/>
              <a:t>加速器</a:t>
            </a:r>
            <a:endParaRPr lang="en-US" altLang="ja-JP" sz="1400" dirty="0" smtClean="0"/>
          </a:p>
          <a:p>
            <a:r>
              <a:rPr kumimoji="1" lang="en-US" altLang="ja-JP" sz="1400" dirty="0"/>
              <a:t>(</a:t>
            </a:r>
            <a:r>
              <a:rPr kumimoji="1" lang="en-US" altLang="ja-JP" sz="1400" dirty="0" err="1" smtClean="0"/>
              <a:t>Cryomodule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400564" y="1776124"/>
            <a:ext cx="1972342" cy="460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/>
          <p:nvPr/>
        </p:nvCxnSpPr>
        <p:spPr>
          <a:xfrm>
            <a:off x="1377264" y="1338437"/>
            <a:ext cx="0" cy="4410380"/>
          </a:xfrm>
          <a:prstGeom prst="line">
            <a:avLst/>
          </a:prstGeom>
          <a:ln w="28575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8847038" y="1338437"/>
            <a:ext cx="3" cy="4410380"/>
          </a:xfrm>
          <a:prstGeom prst="line">
            <a:avLst/>
          </a:prstGeom>
          <a:ln w="285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49628" y="1576136"/>
            <a:ext cx="859233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3387896" y="951875"/>
            <a:ext cx="2622" cy="4796942"/>
          </a:xfrm>
          <a:prstGeom prst="line">
            <a:avLst/>
          </a:prstGeom>
          <a:ln w="9525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7083069" y="951875"/>
            <a:ext cx="1946" cy="4787720"/>
          </a:xfrm>
          <a:prstGeom prst="line">
            <a:avLst/>
          </a:prstGeom>
          <a:ln w="9525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2440980" y="3796787"/>
            <a:ext cx="1840521" cy="479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974111" y="2821499"/>
            <a:ext cx="2227649" cy="4608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7071560" y="2820094"/>
            <a:ext cx="1770399" cy="45631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29412" y="2900649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ビーム運転</a:t>
            </a:r>
            <a:endParaRPr kumimoji="1" lang="ja-JP" altLang="en-US" sz="1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26296" y="12018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0</a:t>
            </a:r>
            <a:endParaRPr kumimoji="1" lang="ja-JP" altLang="en-US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692450" y="120180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p1</a:t>
            </a:r>
            <a:endParaRPr kumimoji="1" lang="ja-JP" altLang="en-US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561548" y="120180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p2</a:t>
            </a:r>
            <a:endParaRPr kumimoji="1" lang="ja-JP" altLang="en-US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488836" y="120180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p3</a:t>
            </a:r>
            <a:endParaRPr kumimoji="1" lang="ja-JP" altLang="en-US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390154" y="120180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p4</a:t>
            </a:r>
            <a:endParaRPr kumimoji="1" lang="ja-JP" altLang="en-US" b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392476" y="12018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1</a:t>
            </a:r>
            <a:endParaRPr kumimoji="1" lang="ja-JP" altLang="en-US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271829" y="12018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2</a:t>
            </a:r>
            <a:endParaRPr kumimoji="1" lang="ja-JP" altLang="en-US" b="1" dirty="0"/>
          </a:p>
        </p:txBody>
      </p:sp>
      <p:sp>
        <p:nvSpPr>
          <p:cNvPr id="42" name="正方形/長方形 41"/>
          <p:cNvSpPr/>
          <p:nvPr/>
        </p:nvSpPr>
        <p:spPr>
          <a:xfrm>
            <a:off x="2964545" y="2236804"/>
            <a:ext cx="2237217" cy="460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127117" y="2313255"/>
            <a:ext cx="1984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smtClean="0"/>
              <a:t>CM-2b + CM-3a + CM-3b</a:t>
            </a:r>
            <a:endParaRPr kumimoji="1" lang="ja-JP" altLang="en-US" sz="1400" b="1" dirty="0"/>
          </a:p>
        </p:txBody>
      </p:sp>
      <p:sp>
        <p:nvSpPr>
          <p:cNvPr id="44" name="正方形/長方形 43"/>
          <p:cNvSpPr/>
          <p:nvPr/>
        </p:nvSpPr>
        <p:spPr>
          <a:xfrm>
            <a:off x="5219374" y="2815728"/>
            <a:ext cx="1852186" cy="460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268299" y="2892141"/>
            <a:ext cx="179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smtClean="0"/>
              <a:t>CM-4 + CM-5 + CM-6</a:t>
            </a:r>
            <a:endParaRPr kumimoji="1" lang="ja-JP" altLang="en-US" sz="1400" b="1" dirty="0"/>
          </a:p>
        </p:txBody>
      </p:sp>
      <p:sp>
        <p:nvSpPr>
          <p:cNvPr id="46" name="正方形/長方形 45"/>
          <p:cNvSpPr/>
          <p:nvPr/>
        </p:nvSpPr>
        <p:spPr>
          <a:xfrm>
            <a:off x="2440980" y="1772591"/>
            <a:ext cx="919387" cy="45631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00248" y="1852575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CM-1 + CM-2a</a:t>
            </a:r>
            <a:endParaRPr kumimoji="1" lang="ja-JP" altLang="en-US" sz="1400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559778" y="1900329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smtClean="0"/>
              <a:t>ビーム運転</a:t>
            </a:r>
            <a:endParaRPr kumimoji="1" lang="ja-JP" altLang="en-US" sz="1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35458" y="2900649"/>
            <a:ext cx="179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smtClean="0"/>
              <a:t>トンネル・実験室拡張</a:t>
            </a:r>
            <a:endParaRPr kumimoji="1" lang="ja-JP" altLang="en-US" sz="14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34699" y="387328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SRF</a:t>
            </a:r>
            <a:r>
              <a:rPr kumimoji="1" lang="ja-JP" altLang="en-US" sz="1400" dirty="0" smtClean="0"/>
              <a:t>試験設備</a:t>
            </a:r>
          </a:p>
          <a:p>
            <a:r>
              <a:rPr kumimoji="1" lang="ja-JP" altLang="en-US" sz="1400" dirty="0" smtClean="0"/>
              <a:t>（</a:t>
            </a:r>
            <a:r>
              <a:rPr kumimoji="1" lang="en-US" altLang="ja-JP" sz="1400" dirty="0" smtClean="0"/>
              <a:t>COI</a:t>
            </a:r>
            <a:r>
              <a:rPr kumimoji="1" lang="ja-JP" altLang="en-US" sz="1400" dirty="0" smtClean="0"/>
              <a:t>棟）</a:t>
            </a:r>
            <a:endParaRPr kumimoji="1" lang="ja-JP" altLang="en-US" sz="1400" dirty="0"/>
          </a:p>
        </p:txBody>
      </p:sp>
      <p:sp>
        <p:nvSpPr>
          <p:cNvPr id="53" name="正方形/長方形 52"/>
          <p:cNvSpPr/>
          <p:nvPr/>
        </p:nvSpPr>
        <p:spPr>
          <a:xfrm>
            <a:off x="1388773" y="3796787"/>
            <a:ext cx="1057286" cy="479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00710" y="388250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smtClean="0"/>
              <a:t>準備</a:t>
            </a:r>
            <a:endParaRPr kumimoji="1" lang="ja-JP" altLang="en-US" sz="14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806436" y="3882502"/>
            <a:ext cx="1161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/>
              <a:t>COI</a:t>
            </a:r>
            <a:r>
              <a:rPr kumimoji="1" lang="ja-JP" altLang="en-US" sz="1400" dirty="0" smtClean="0"/>
              <a:t>設備稼働</a:t>
            </a:r>
            <a:endParaRPr kumimoji="1" lang="ja-JP" altLang="en-US" sz="1400" dirty="0"/>
          </a:p>
        </p:txBody>
      </p:sp>
      <p:sp>
        <p:nvSpPr>
          <p:cNvPr id="55" name="正方形/長方形 54"/>
          <p:cNvSpPr/>
          <p:nvPr/>
        </p:nvSpPr>
        <p:spPr>
          <a:xfrm>
            <a:off x="4284137" y="3805339"/>
            <a:ext cx="4567982" cy="47065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33357" y="3889150"/>
            <a:ext cx="1835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COI-SRF</a:t>
            </a:r>
            <a:r>
              <a:rPr lang="ja-JP" altLang="en-US" sz="1400" dirty="0" smtClean="0"/>
              <a:t>試験設備</a:t>
            </a:r>
            <a:r>
              <a:rPr kumimoji="1" lang="ja-JP" altLang="en-US" sz="1400" dirty="0" smtClean="0"/>
              <a:t>運転</a:t>
            </a:r>
            <a:endParaRPr kumimoji="1" lang="ja-JP" altLang="en-US" sz="1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440980" y="8841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青信号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091421" y="8828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建設開始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80024" y="4982705"/>
            <a:ext cx="11641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ILC</a:t>
            </a:r>
            <a:endParaRPr lang="ja-JP" altLang="en-US" sz="1400" dirty="0" smtClean="0"/>
          </a:p>
          <a:p>
            <a:r>
              <a:rPr kumimoji="1" lang="en-US" altLang="ja-JP" sz="1400" dirty="0" smtClean="0"/>
              <a:t>SRF</a:t>
            </a:r>
            <a:r>
              <a:rPr kumimoji="1" lang="ja-JP" altLang="en-US" sz="1400" dirty="0" smtClean="0"/>
              <a:t>試験設備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(</a:t>
            </a:r>
            <a:r>
              <a:rPr lang="ja-JP" altLang="en-US" sz="1400" dirty="0" smtClean="0"/>
              <a:t>地元？</a:t>
            </a:r>
            <a:r>
              <a:rPr lang="en-US" altLang="ja-JP" sz="1400" dirty="0" smtClean="0"/>
              <a:t>)</a:t>
            </a:r>
            <a:endParaRPr kumimoji="1" lang="ja-JP" altLang="en-US" sz="1400" dirty="0" smtClean="0"/>
          </a:p>
        </p:txBody>
      </p:sp>
      <p:sp>
        <p:nvSpPr>
          <p:cNvPr id="62" name="正方形/長方形 61"/>
          <p:cNvSpPr/>
          <p:nvPr/>
        </p:nvSpPr>
        <p:spPr>
          <a:xfrm>
            <a:off x="3863948" y="4960901"/>
            <a:ext cx="2728257" cy="479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6592207" y="4965593"/>
            <a:ext cx="1349643" cy="479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7944390" y="4957657"/>
            <a:ext cx="897569" cy="48714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815622" y="502885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smtClean="0"/>
              <a:t>設備稼働</a:t>
            </a:r>
            <a:endParaRPr kumimoji="1" lang="ja-JP" altLang="en-US" sz="14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002847" y="494956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ILC</a:t>
            </a:r>
            <a:r>
              <a:rPr lang="ja-JP" altLang="en-US" sz="1400" dirty="0" smtClean="0"/>
              <a:t>試験</a:t>
            </a:r>
          </a:p>
          <a:p>
            <a:r>
              <a:rPr lang="ja-JP" altLang="en-US" sz="1400" dirty="0" smtClean="0"/>
              <a:t>設備</a:t>
            </a:r>
            <a:r>
              <a:rPr kumimoji="1" lang="ja-JP" altLang="en-US" sz="1400" dirty="0" smtClean="0"/>
              <a:t>運転</a:t>
            </a:r>
            <a:endParaRPr kumimoji="1" lang="ja-JP" altLang="en-US" sz="14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180648" y="5046616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設計・建物建設・設備製作</a:t>
            </a:r>
            <a:endParaRPr kumimoji="1" lang="ja-JP" altLang="en-US" sz="14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214765" y="235501"/>
            <a:ext cx="4876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Osaka" charset="-128"/>
                <a:ea typeface="Osaka" charset="-128"/>
                <a:cs typeface="Osaka" charset="-128"/>
              </a:rPr>
              <a:t>ILC</a:t>
            </a:r>
            <a:r>
              <a:rPr kumimoji="1" lang="ja-JP" altLang="en-US" sz="2400" b="1" dirty="0" smtClean="0">
                <a:latin typeface="Osaka" charset="-128"/>
                <a:ea typeface="Osaka" charset="-128"/>
                <a:cs typeface="Osaka" charset="-128"/>
              </a:rPr>
              <a:t>準備期間の</a:t>
            </a:r>
            <a:r>
              <a:rPr kumimoji="1" lang="en-US" altLang="ja-JP" sz="2400" b="1" dirty="0" smtClean="0">
                <a:latin typeface="Osaka" charset="-128"/>
                <a:ea typeface="Osaka" charset="-128"/>
                <a:cs typeface="Osaka" charset="-128"/>
              </a:rPr>
              <a:t>SRF</a:t>
            </a:r>
            <a:r>
              <a:rPr kumimoji="1" lang="ja-JP" altLang="en-US" sz="2400" b="1" dirty="0" smtClean="0">
                <a:latin typeface="Osaka" charset="-128"/>
                <a:ea typeface="Osaka" charset="-128"/>
                <a:cs typeface="Osaka" charset="-128"/>
              </a:rPr>
              <a:t>スケジュール案</a:t>
            </a:r>
            <a:endParaRPr kumimoji="1" lang="ja-JP" altLang="en-US" sz="2400" b="1" dirty="0">
              <a:latin typeface="Osaka" charset="-128"/>
              <a:ea typeface="Osaka" charset="-128"/>
              <a:cs typeface="Osaka" charset="-128"/>
            </a:endParaRPr>
          </a:p>
        </p:txBody>
      </p:sp>
      <p:pic>
        <p:nvPicPr>
          <p:cNvPr id="69" name="図 68" descr="logo_transparent_bg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3" y="25786"/>
            <a:ext cx="789921" cy="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OI-STF_tunnel_03102013b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1793"/>
            <a:ext cx="9144000" cy="38062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007100" y="1898134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既存</a:t>
            </a:r>
            <a:r>
              <a:rPr kumimoji="1" lang="ja-JP" altLang="en-US" dirty="0" smtClean="0"/>
              <a:t>設備</a:t>
            </a:r>
            <a:endParaRPr kumimoji="1" lang="ja-JP" altLang="en-US" dirty="0"/>
          </a:p>
        </p:txBody>
      </p:sp>
      <p:sp>
        <p:nvSpPr>
          <p:cNvPr id="7" name="下矢印 6"/>
          <p:cNvSpPr/>
          <p:nvPr/>
        </p:nvSpPr>
        <p:spPr>
          <a:xfrm>
            <a:off x="3740794" y="3022600"/>
            <a:ext cx="1059806" cy="4318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COI-STF_tunnel_02102013a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67533"/>
            <a:ext cx="9144000" cy="265020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630727" y="6133068"/>
            <a:ext cx="52879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トンネル拡張および</a:t>
            </a:r>
            <a:r>
              <a:rPr kumimoji="1" lang="en-US" altLang="ja-JP" dirty="0" smtClean="0"/>
              <a:t> ILC</a:t>
            </a:r>
            <a:r>
              <a:rPr kumimoji="1" lang="ja-JP" altLang="en-US" dirty="0" smtClean="0"/>
              <a:t>クライオモジュール３台設置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04732" y="189432"/>
            <a:ext cx="6734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Osaka" charset="-128"/>
                <a:ea typeface="Osaka" charset="-128"/>
                <a:cs typeface="Osaka" charset="-128"/>
              </a:rPr>
              <a:t>ILC</a:t>
            </a:r>
            <a:r>
              <a:rPr kumimoji="1" lang="ja-JP" altLang="en-US" sz="2400" b="1" dirty="0" smtClean="0">
                <a:latin typeface="Osaka" charset="-128"/>
                <a:ea typeface="Osaka" charset="-128"/>
                <a:cs typeface="Osaka" charset="-128"/>
              </a:rPr>
              <a:t>準備期間の</a:t>
            </a:r>
            <a:r>
              <a:rPr kumimoji="1" lang="en-US" altLang="ja-JP" sz="2400" b="1" dirty="0" smtClean="0">
                <a:latin typeface="Osaka" charset="-128"/>
                <a:ea typeface="Osaka" charset="-128"/>
                <a:cs typeface="Osaka" charset="-128"/>
              </a:rPr>
              <a:t>STF</a:t>
            </a:r>
            <a:r>
              <a:rPr kumimoji="1" lang="ja-JP" altLang="en-US" sz="2400" b="1" dirty="0" smtClean="0">
                <a:latin typeface="Osaka" charset="-128"/>
                <a:ea typeface="Osaka" charset="-128"/>
                <a:cs typeface="Osaka" charset="-128"/>
              </a:rPr>
              <a:t>加速器建設を通した人材育成</a:t>
            </a:r>
            <a:endParaRPr kumimoji="1" lang="ja-JP" altLang="en-US" sz="2400" b="1" dirty="0">
              <a:latin typeface="Osaka" charset="-128"/>
              <a:ea typeface="Osaka" charset="-128"/>
              <a:cs typeface="Osaka" charset="-128"/>
            </a:endParaRPr>
          </a:p>
        </p:txBody>
      </p:sp>
      <p:pic>
        <p:nvPicPr>
          <p:cNvPr id="13" name="図 12" descr="logo_transparent_bg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3" y="25786"/>
            <a:ext cx="789921" cy="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logo_transparent_bg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3" y="25786"/>
            <a:ext cx="789921" cy="516082"/>
          </a:xfrm>
          <a:prstGeom prst="rect">
            <a:avLst/>
          </a:prstGeom>
        </p:spPr>
      </p:pic>
      <p:pic>
        <p:nvPicPr>
          <p:cNvPr id="6" name="図 5" descr="STF2_optics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265" y="955023"/>
            <a:ext cx="5463131" cy="399079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2279397" y="612655"/>
            <a:ext cx="4461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/>
              <a:t>STF accelerator Design considering FEL application</a:t>
            </a:r>
            <a:endParaRPr kumimoji="1" lang="ja-JP" altLang="en-US" sz="1600" b="1" i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13714" y="3200399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smtClean="0"/>
              <a:t>BC1</a:t>
            </a:r>
            <a:endParaRPr kumimoji="1" lang="ja-JP" altLang="en-US" sz="2400" b="1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75042" y="3200399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smtClean="0"/>
              <a:t>BC2</a:t>
            </a:r>
            <a:endParaRPr kumimoji="1" lang="ja-JP" altLang="en-US" sz="2400" b="1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97981" y="3200399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smtClean="0"/>
              <a:t>Space for </a:t>
            </a:r>
          </a:p>
          <a:p>
            <a:r>
              <a:rPr kumimoji="1" lang="en-US" altLang="ja-JP" sz="1400" b="1" i="1" dirty="0" err="1" smtClean="0"/>
              <a:t>Undulator</a:t>
            </a:r>
            <a:endParaRPr kumimoji="1" lang="ja-JP" altLang="en-US" sz="1400" b="1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87296" y="3492787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smtClean="0"/>
              <a:t>SC-RF</a:t>
            </a:r>
            <a:endParaRPr kumimoji="1" lang="ja-JP" altLang="en-US" sz="1600" b="1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20611" y="3492786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smtClean="0"/>
              <a:t>SC-RF</a:t>
            </a:r>
            <a:endParaRPr kumimoji="1" lang="ja-JP" altLang="en-US" sz="1600" b="1" i="1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83" y="5059811"/>
            <a:ext cx="8089900" cy="169525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159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テキスト ボックス 12"/>
          <p:cNvSpPr txBox="1"/>
          <p:nvPr/>
        </p:nvSpPr>
        <p:spPr>
          <a:xfrm>
            <a:off x="7565276" y="419100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1GeV</a:t>
            </a:r>
            <a:endParaRPr kumimoji="1" lang="ja-JP" altLang="en-US" sz="2400" b="1" i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74438" y="4176441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smtClean="0"/>
              <a:t>4M</a:t>
            </a:r>
            <a:r>
              <a:rPr kumimoji="1" lang="en-US" altLang="ja-JP" sz="2400" b="1" i="1" smtClean="0"/>
              <a:t>eV</a:t>
            </a:r>
            <a:endParaRPr kumimoji="1" lang="ja-JP" altLang="en-US" sz="2400" b="1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22782" y="6372055"/>
            <a:ext cx="205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Expanded Area plan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4767" y="3642423"/>
            <a:ext cx="1525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Photocathode</a:t>
            </a:r>
          </a:p>
          <a:p>
            <a:r>
              <a:rPr lang="en-US" altLang="ja-JP" b="1" i="1" dirty="0" smtClean="0"/>
              <a:t>RF-gun</a:t>
            </a:r>
            <a:endParaRPr kumimoji="1" lang="ja-JP" altLang="en-US" b="1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9226" y="1062119"/>
            <a:ext cx="1619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i="1" dirty="0" smtClean="0"/>
              <a:t>Total </a:t>
            </a:r>
            <a:r>
              <a:rPr kumimoji="1" lang="en-US" altLang="ja-JP" sz="2000" b="1" i="1" dirty="0" smtClean="0"/>
              <a:t>135m</a:t>
            </a:r>
            <a:r>
              <a:rPr kumimoji="1" lang="ja-JP" altLang="en-US" sz="2000" b="1" i="1" dirty="0" smtClean="0"/>
              <a:t>の</a:t>
            </a:r>
          </a:p>
          <a:p>
            <a:r>
              <a:rPr lang="en-US" altLang="ja-JP" sz="2000" b="1" i="1" dirty="0" err="1" smtClean="0"/>
              <a:t>Linac</a:t>
            </a:r>
            <a:r>
              <a:rPr lang="en-US" altLang="ja-JP" sz="2000" b="1" i="1" dirty="0" smtClean="0"/>
              <a:t> - FEL</a:t>
            </a:r>
            <a:endParaRPr kumimoji="1" lang="ja-JP" altLang="en-US" sz="2000" b="1" i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2A99-4A68-B644-B2C4-A762F37327D1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53008" y="118699"/>
            <a:ext cx="7114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Osaka" charset="-128"/>
                <a:ea typeface="Osaka" charset="-128"/>
                <a:cs typeface="Osaka" charset="-128"/>
              </a:rPr>
              <a:t>FEL</a:t>
            </a:r>
            <a:r>
              <a:rPr kumimoji="1" lang="ja-JP" altLang="en-US" sz="2400" b="1" dirty="0" smtClean="0">
                <a:latin typeface="Osaka" charset="-128"/>
                <a:ea typeface="Osaka" charset="-128"/>
                <a:cs typeface="Osaka" charset="-128"/>
              </a:rPr>
              <a:t>施設への転用を見越した</a:t>
            </a:r>
            <a:r>
              <a:rPr kumimoji="1" lang="en-US" altLang="ja-JP" sz="2400" b="1" dirty="0" smtClean="0">
                <a:latin typeface="Osaka" charset="-128"/>
                <a:ea typeface="Osaka" charset="-128"/>
                <a:cs typeface="Osaka" charset="-128"/>
              </a:rPr>
              <a:t>STF</a:t>
            </a:r>
            <a:r>
              <a:rPr kumimoji="1" lang="ja-JP" altLang="en-US" sz="2400" b="1" dirty="0" smtClean="0">
                <a:latin typeface="Osaka" charset="-128"/>
                <a:ea typeface="Osaka" charset="-128"/>
                <a:cs typeface="Osaka" charset="-128"/>
              </a:rPr>
              <a:t>加速器の光学設計</a:t>
            </a:r>
            <a:endParaRPr kumimoji="1" lang="ja-JP" altLang="en-US" sz="2400" b="1" dirty="0">
              <a:latin typeface="Osaka" charset="-128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58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671" y="17795"/>
            <a:ext cx="6520593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473247" y="3812752"/>
            <a:ext cx="53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ATF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3725344" y="224351"/>
            <a:ext cx="2672261" cy="1087831"/>
          </a:xfrm>
          <a:prstGeom prst="rect">
            <a:avLst/>
          </a:prstGeom>
          <a:solidFill>
            <a:schemeClr val="tx1">
              <a:lumMod val="50000"/>
              <a:lumOff val="50000"/>
              <a:alpha val="88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Calibri" charset="0"/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5306671" y="2040710"/>
            <a:ext cx="161834" cy="1800200"/>
          </a:xfrm>
          <a:prstGeom prst="rect">
            <a:avLst/>
          </a:prstGeom>
          <a:solidFill>
            <a:srgbClr val="CCFFCC">
              <a:alpha val="88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Calibri" charset="0"/>
            </a:endParaRPr>
          </a:p>
        </p:txBody>
      </p:sp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5316105" y="3623733"/>
            <a:ext cx="159250" cy="2065861"/>
          </a:xfrm>
          <a:prstGeom prst="rect">
            <a:avLst/>
          </a:prstGeom>
          <a:solidFill>
            <a:srgbClr val="FFFF00">
              <a:alpha val="88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Calibri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44680" y="55074"/>
            <a:ext cx="3672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FFFF00"/>
                </a:solidFill>
              </a:rPr>
              <a:t>超伝導</a:t>
            </a:r>
            <a:r>
              <a:rPr kumimoji="1" lang="ja-JP" altLang="en-US" sz="1600" dirty="0" smtClean="0">
                <a:solidFill>
                  <a:srgbClr val="FFFF00"/>
                </a:solidFill>
              </a:rPr>
              <a:t>加速器利用促進化推進棟（既設）</a:t>
            </a:r>
            <a:endParaRPr kumimoji="1" lang="ja-JP" altLang="en-US" sz="1600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68505" y="2115918"/>
            <a:ext cx="120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S</a:t>
            </a:r>
            <a:r>
              <a:rPr kumimoji="1" lang="en-US" altLang="ja-JP" dirty="0" smtClean="0">
                <a:solidFill>
                  <a:srgbClr val="FFFF00"/>
                </a:solidFill>
              </a:rPr>
              <a:t>TF</a:t>
            </a:r>
            <a:r>
              <a:rPr kumimoji="1" lang="ja-JP" altLang="en-US" dirty="0" smtClean="0">
                <a:solidFill>
                  <a:srgbClr val="FFFF00"/>
                </a:solidFill>
              </a:rPr>
              <a:t>（既設）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5624929" y="760303"/>
            <a:ext cx="215294" cy="2744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4067821" y="393629"/>
            <a:ext cx="1664754" cy="6411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Calibri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067821" y="869532"/>
            <a:ext cx="1638611" cy="0"/>
          </a:xfrm>
          <a:prstGeom prst="straightConnector1">
            <a:avLst/>
          </a:prstGeom>
          <a:ln w="9525" cmpd="sng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363346" y="639034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rgbClr val="0000FF"/>
                </a:solidFill>
              </a:rPr>
              <a:t>8</a:t>
            </a:r>
            <a:r>
              <a:rPr lang="en-US" altLang="ja-JP" sz="10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sz="1000" dirty="0" smtClean="0">
                <a:solidFill>
                  <a:srgbClr val="0000FF"/>
                </a:solidFill>
              </a:rPr>
              <a:t>m</a:t>
            </a:r>
            <a:endParaRPr kumimoji="1" lang="ja-JP" altLang="en-US" sz="1000" dirty="0">
              <a:solidFill>
                <a:srgbClr val="0000FF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5274385" y="393629"/>
            <a:ext cx="0" cy="641142"/>
          </a:xfrm>
          <a:prstGeom prst="straightConnector1">
            <a:avLst/>
          </a:prstGeom>
          <a:ln w="9525" cmpd="sng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822764" y="515924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0000FF"/>
                </a:solidFill>
              </a:rPr>
              <a:t>30m</a:t>
            </a:r>
            <a:endParaRPr kumimoji="1" lang="ja-JP" altLang="en-US" sz="1000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75355" y="2947090"/>
            <a:ext cx="1794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FF00"/>
                </a:solidFill>
              </a:rPr>
              <a:t>S</a:t>
            </a:r>
            <a:r>
              <a:rPr kumimoji="1" lang="en-US" altLang="ja-JP" sz="1600" dirty="0" smtClean="0">
                <a:solidFill>
                  <a:srgbClr val="FFFF00"/>
                </a:solidFill>
              </a:rPr>
              <a:t>TF</a:t>
            </a:r>
            <a:r>
              <a:rPr kumimoji="1" lang="ja-JP" altLang="en-US" sz="1600" dirty="0" smtClean="0">
                <a:solidFill>
                  <a:srgbClr val="FFFF00"/>
                </a:solidFill>
              </a:rPr>
              <a:t>トンネル（既設）</a:t>
            </a:r>
            <a:endParaRPr kumimoji="1" lang="ja-JP" altLang="en-US" sz="1600" dirty="0">
              <a:solidFill>
                <a:srgbClr val="FFFF00"/>
              </a:solidFill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5166372" y="3840910"/>
            <a:ext cx="540060" cy="660564"/>
          </a:xfrm>
          <a:prstGeom prst="rect">
            <a:avLst/>
          </a:prstGeom>
          <a:solidFill>
            <a:srgbClr val="FFFF00">
              <a:alpha val="8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Calibri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95412" y="404614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</a:rPr>
              <a:t>RF</a:t>
            </a:r>
            <a:r>
              <a:rPr kumimoji="1" lang="ja-JP" altLang="en-US" sz="1400" dirty="0" smtClean="0">
                <a:solidFill>
                  <a:srgbClr val="FFFF00"/>
                </a:solidFill>
              </a:rPr>
              <a:t>機器設置棟</a:t>
            </a:r>
          </a:p>
          <a:p>
            <a:r>
              <a:rPr kumimoji="1" lang="ja-JP" altLang="en-US" sz="1400" dirty="0" smtClean="0">
                <a:solidFill>
                  <a:srgbClr val="FFFF00"/>
                </a:solidFill>
              </a:rPr>
              <a:t>（新設）</a:t>
            </a:r>
            <a:endParaRPr kumimoji="1" lang="ja-JP" altLang="en-US" sz="1400" dirty="0">
              <a:solidFill>
                <a:srgbClr val="FFFF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86300" y="4658048"/>
            <a:ext cx="176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STF</a:t>
            </a:r>
            <a:r>
              <a:rPr kumimoji="1" lang="ja-JP" altLang="en-US" dirty="0" smtClean="0">
                <a:solidFill>
                  <a:srgbClr val="FFFF00"/>
                </a:solidFill>
              </a:rPr>
              <a:t>トンネル拡張</a:t>
            </a:r>
          </a:p>
          <a:p>
            <a:r>
              <a:rPr kumimoji="1" lang="ja-JP" altLang="en-US" dirty="0" smtClean="0">
                <a:solidFill>
                  <a:srgbClr val="FFFF00"/>
                </a:solidFill>
              </a:rPr>
              <a:t>（新設）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5129979" y="5155939"/>
            <a:ext cx="432621" cy="533655"/>
          </a:xfrm>
          <a:prstGeom prst="rect">
            <a:avLst/>
          </a:prstGeom>
          <a:solidFill>
            <a:srgbClr val="FFFF00">
              <a:alpha val="88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Calibri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819477" y="5720755"/>
            <a:ext cx="404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solidFill>
                  <a:srgbClr val="FFFF00"/>
                </a:solidFill>
              </a:rPr>
              <a:t>量子ビーム・ユーザー</a:t>
            </a:r>
            <a:r>
              <a:rPr kumimoji="1" lang="ja-JP" altLang="en-US" dirty="0" smtClean="0">
                <a:solidFill>
                  <a:srgbClr val="FFFF00"/>
                </a:solidFill>
              </a:rPr>
              <a:t>実験エリア（新設）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3464" y="760303"/>
            <a:ext cx="119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STF</a:t>
            </a:r>
            <a:r>
              <a:rPr kumimoji="1" lang="ja-JP" altLang="en-US" dirty="0" smtClean="0"/>
              <a:t>加速器</a:t>
            </a:r>
          </a:p>
          <a:p>
            <a:r>
              <a:rPr kumimoji="1" lang="ja-JP" altLang="en-US" dirty="0" smtClean="0"/>
              <a:t>鳥瞰図</a:t>
            </a:r>
            <a:endParaRPr kumimoji="1" lang="ja-JP" altLang="en-US" dirty="0"/>
          </a:p>
        </p:txBody>
      </p:sp>
      <p:pic>
        <p:nvPicPr>
          <p:cNvPr id="30" name="図 29" descr="logo_transparent_bg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3" y="25786"/>
            <a:ext cx="789921" cy="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logo_transparent_bg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3" y="25786"/>
            <a:ext cx="789921" cy="516082"/>
          </a:xfrm>
          <a:prstGeom prst="rect">
            <a:avLst/>
          </a:prstGeom>
        </p:spPr>
      </p:pic>
      <p:pic>
        <p:nvPicPr>
          <p:cNvPr id="15" name="図 14" descr="ML-unit-layou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82" y="1749849"/>
            <a:ext cx="8750300" cy="410728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159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1328297" y="1136734"/>
            <a:ext cx="6158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latin typeface="Helvetica" charset="0"/>
                <a:ea typeface="Helvetica" charset="0"/>
                <a:cs typeface="Helvetica" charset="0"/>
              </a:rPr>
              <a:t>ILC-TDR RF power supply</a:t>
            </a:r>
            <a:r>
              <a:rPr lang="en-US" altLang="ja-JP" sz="1600" b="1" i="1" dirty="0" smtClean="0">
                <a:latin typeface="Helvetica" charset="0"/>
                <a:ea typeface="Helvetica" charset="0"/>
                <a:cs typeface="Helvetica" charset="0"/>
              </a:rPr>
              <a:t>: 10MW-MBK power into 39 cavities</a:t>
            </a:r>
            <a:endParaRPr kumimoji="1" lang="en-US" altLang="ja-JP" sz="1600" b="1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23830" y="6077248"/>
            <a:ext cx="580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i="1" dirty="0" smtClean="0">
                <a:latin typeface="Helvetica" charset="0"/>
                <a:ea typeface="Helvetica" charset="0"/>
                <a:cs typeface="Helvetica" charset="0"/>
              </a:rPr>
              <a:t>Flexible RF supply by VTO ( Variable-Tap-Off ) to fit cavity each performance.</a:t>
            </a:r>
          </a:p>
          <a:p>
            <a:r>
              <a:rPr kumimoji="1" lang="en-US" altLang="ja-JP" sz="1200" b="1" i="1" dirty="0" smtClean="0">
                <a:latin typeface="Helvetica" charset="0"/>
                <a:ea typeface="Helvetica" charset="0"/>
                <a:cs typeface="Helvetica" charset="0"/>
              </a:rPr>
              <a:t>Phase control for each cavity, QL control by cavity power coupler.</a:t>
            </a:r>
            <a:endParaRPr kumimoji="1" lang="en-US" altLang="ja-JP" sz="1200" b="1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3152161" y="740991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smtClean="0">
                <a:latin typeface="Helvetica"/>
                <a:ea typeface="Osaka"/>
                <a:cs typeface="Helvetica"/>
              </a:rPr>
              <a:t>TDR SCRF </a:t>
            </a:r>
            <a:r>
              <a:rPr kumimoji="1" lang="en-US" altLang="ja-JP" sz="2000" b="1" i="1" dirty="0" smtClean="0">
                <a:latin typeface="Helvetica"/>
                <a:ea typeface="Osaka"/>
                <a:cs typeface="Helvetica"/>
              </a:rPr>
              <a:t>scheme</a:t>
            </a:r>
            <a:endParaRPr kumimoji="1" lang="ja-JP" altLang="en-US" sz="2000" b="1" i="1" dirty="0">
              <a:latin typeface="Helvetica"/>
              <a:ea typeface="Osaka"/>
              <a:cs typeface="Helvetic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2A99-4A68-B644-B2C4-A762F37327D1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119921" y="1854000"/>
            <a:ext cx="5936105" cy="3968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691" y="1426683"/>
            <a:ext cx="3323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準備期間内にこの</a:t>
            </a:r>
            <a:r>
              <a:rPr kumimoji="1" lang="ja-JP" altLang="en-US" smtClean="0">
                <a:solidFill>
                  <a:srgbClr val="FF0000"/>
                </a:solidFill>
              </a:rPr>
              <a:t>赤丸内設備を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２セット試験する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71673" y="183423"/>
            <a:ext cx="610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Osaka" charset="-128"/>
                <a:ea typeface="Osaka" charset="-128"/>
                <a:cs typeface="Osaka" charset="-128"/>
              </a:rPr>
              <a:t>ILC</a:t>
            </a:r>
            <a:r>
              <a:rPr kumimoji="1" lang="ja-JP" altLang="en-US" sz="2400" b="1" dirty="0" smtClean="0">
                <a:latin typeface="Osaka" charset="-128"/>
                <a:ea typeface="Osaka" charset="-128"/>
                <a:cs typeface="Osaka" charset="-128"/>
              </a:rPr>
              <a:t>準備期間において建設する</a:t>
            </a:r>
            <a:r>
              <a:rPr kumimoji="1" lang="en-US" altLang="ja-JP" sz="2400" b="1" dirty="0" smtClean="0">
                <a:latin typeface="Osaka" charset="-128"/>
                <a:ea typeface="Osaka" charset="-128"/>
                <a:cs typeface="Osaka" charset="-128"/>
              </a:rPr>
              <a:t>SRF</a:t>
            </a:r>
            <a:r>
              <a:rPr kumimoji="1" lang="ja-JP" altLang="en-US" sz="2400" b="1" dirty="0" smtClean="0">
                <a:latin typeface="Osaka" charset="-128"/>
                <a:ea typeface="Osaka" charset="-128"/>
                <a:cs typeface="Osaka" charset="-128"/>
              </a:rPr>
              <a:t>ユニット</a:t>
            </a:r>
            <a:endParaRPr kumimoji="1" lang="ja-JP" altLang="en-US" sz="2400" b="1" dirty="0">
              <a:latin typeface="Osaka" charset="-128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101998"/>
            <a:ext cx="8549912" cy="1869802"/>
          </a:xfrm>
          <a:prstGeom prst="rect">
            <a:avLst/>
          </a:prstGeom>
        </p:spPr>
      </p:pic>
      <p:pic>
        <p:nvPicPr>
          <p:cNvPr id="2" name="図 1" descr="COI-birdsview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3731918"/>
            <a:ext cx="4736592" cy="2897476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698405" y="1095116"/>
            <a:ext cx="131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STF building</a:t>
            </a:r>
            <a:endParaRPr kumimoji="1" lang="ja-JP" altLang="en-US" dirty="0"/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152400" y="762000"/>
            <a:ext cx="8839200" cy="59436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34" name="TextBox 3"/>
          <p:cNvSpPr txBox="1"/>
          <p:nvPr/>
        </p:nvSpPr>
        <p:spPr>
          <a:xfrm>
            <a:off x="2403635" y="124280"/>
            <a:ext cx="405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latin typeface="Helvetica"/>
                <a:ea typeface="Osaka"/>
                <a:cs typeface="Helvetica"/>
              </a:rPr>
              <a:t>SRF</a:t>
            </a:r>
            <a:r>
              <a:rPr kumimoji="1" lang="ja-JP" altLang="en-US" sz="2800" b="1" i="1" dirty="0" smtClean="0">
                <a:latin typeface="Helvetica"/>
                <a:ea typeface="Osaka"/>
                <a:cs typeface="Helvetica"/>
              </a:rPr>
              <a:t>試験設備　：</a:t>
            </a:r>
            <a:r>
              <a:rPr kumimoji="1" lang="en-US" altLang="ja-JP" sz="2800" b="1" i="1" dirty="0" smtClean="0">
                <a:latin typeface="Helvetica"/>
                <a:ea typeface="Osaka"/>
                <a:cs typeface="Helvetica"/>
              </a:rPr>
              <a:t>COI</a:t>
            </a:r>
            <a:r>
              <a:rPr kumimoji="1" lang="ja-JP" altLang="en-US" sz="2800" b="1" i="1" dirty="0" smtClean="0">
                <a:latin typeface="Helvetica"/>
                <a:ea typeface="Osaka"/>
                <a:cs typeface="Helvetica"/>
              </a:rPr>
              <a:t>棟</a:t>
            </a:r>
            <a:endParaRPr kumimoji="1" lang="ja-JP" altLang="en-US" sz="2800" b="1" i="1" dirty="0">
              <a:latin typeface="Helvetica"/>
              <a:ea typeface="Osaka"/>
              <a:cs typeface="Helvetic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2160" y="625772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smtClean="0">
                <a:latin typeface="Helvetica" charset="0"/>
                <a:ea typeface="Helvetica" charset="0"/>
                <a:cs typeface="Helvetica" charset="0"/>
              </a:rPr>
              <a:t>COI</a:t>
            </a:r>
            <a:r>
              <a:rPr kumimoji="1" lang="en-US" altLang="ja-JP" b="1" i="1" smtClean="0">
                <a:latin typeface="Helvetica" charset="0"/>
                <a:ea typeface="Helvetica" charset="0"/>
                <a:cs typeface="Helvetica" charset="0"/>
              </a:rPr>
              <a:t> building (80m x 30m)</a:t>
            </a:r>
            <a:endParaRPr kumimoji="1" lang="ja-JP" altLang="en-US" b="1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42615" y="2174557"/>
            <a:ext cx="132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COI</a:t>
            </a:r>
            <a:r>
              <a:rPr kumimoji="1" lang="en-US" altLang="ja-JP" dirty="0" smtClean="0">
                <a:solidFill>
                  <a:srgbClr val="FFFF00"/>
                </a:solidFill>
              </a:rPr>
              <a:t> building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77368" y="762000"/>
            <a:ext cx="603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/>
              <a:t>model </a:t>
            </a:r>
            <a:r>
              <a:rPr lang="en-US" altLang="ja-JP" b="1" i="1" dirty="0"/>
              <a:t>facility for ILC </a:t>
            </a:r>
            <a:r>
              <a:rPr lang="en-US" altLang="ja-JP" b="1" i="1" dirty="0" smtClean="0"/>
              <a:t>cavity &amp; </a:t>
            </a:r>
            <a:r>
              <a:rPr lang="en-US" altLang="ja-JP" b="1" i="1" dirty="0" err="1" smtClean="0"/>
              <a:t>cryomodule</a:t>
            </a:r>
            <a:r>
              <a:rPr lang="en-US" altLang="ja-JP" b="1" i="1" dirty="0" smtClean="0"/>
              <a:t> assembly </a:t>
            </a:r>
            <a:r>
              <a:rPr lang="en-US" altLang="ja-JP" b="1" i="1" dirty="0"/>
              <a:t>&amp; Testing</a:t>
            </a:r>
            <a:endParaRPr kumimoji="1" lang="ja-JP" altLang="en-US" b="1" i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2A99-4A68-B644-B2C4-A762F37327D1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717" y="3721869"/>
            <a:ext cx="4724966" cy="251998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732733" y="3705994"/>
            <a:ext cx="36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smtClean="0"/>
              <a:t>Building completion : February 2015</a:t>
            </a:r>
            <a:endParaRPr kumimoji="1" lang="ja-JP" altLang="en-US" b="1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47558" y="2999332"/>
            <a:ext cx="7353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/>
              <a:t>COI-budget (2012-2013) : targeting </a:t>
            </a:r>
            <a:r>
              <a:rPr lang="en-US" altLang="ja-JP" b="1" i="1" dirty="0"/>
              <a:t>future Compact SC A</a:t>
            </a:r>
            <a:r>
              <a:rPr lang="en-US" altLang="ja-JP" b="1" i="1" dirty="0" smtClean="0"/>
              <a:t>ccelerator business</a:t>
            </a:r>
          </a:p>
          <a:p>
            <a:r>
              <a:rPr kumimoji="1" lang="en-US" altLang="ja-JP" b="1" i="1" dirty="0"/>
              <a:t> </a:t>
            </a:r>
            <a:r>
              <a:rPr kumimoji="1" lang="en-US" altLang="ja-JP" b="1" i="1" dirty="0" smtClean="0"/>
              <a:t>                        development by Industry-Academic Collaboration.</a:t>
            </a:r>
            <a:endParaRPr kumimoji="1" lang="ja-JP" altLang="en-US" b="1" i="1" dirty="0"/>
          </a:p>
        </p:txBody>
      </p:sp>
      <p:pic>
        <p:nvPicPr>
          <p:cNvPr id="14" name="図 13" descr="logo_transparent_bg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3" y="25786"/>
            <a:ext cx="789921" cy="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1489</TotalTime>
  <Words>822</Words>
  <Application>Microsoft Macintosh PowerPoint</Application>
  <PresentationFormat>画面に合わせる (4:3)</PresentationFormat>
  <Paragraphs>160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Calibri</vt:lpstr>
      <vt:lpstr>Calibri Light</vt:lpstr>
      <vt:lpstr>Helvetica</vt:lpstr>
      <vt:lpstr>Lucida Grande</vt:lpstr>
      <vt:lpstr>ＭＳ Ｐゴシック</vt:lpstr>
      <vt:lpstr>Osaka</vt:lpstr>
      <vt:lpstr>Arial</vt:lpstr>
      <vt:lpstr>ホワイト</vt:lpstr>
      <vt:lpstr>1_ホワイト</vt:lpstr>
      <vt:lpstr>ILC準備期間のSRF(超伝導RF技術)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 proposal:  “Global SRF Cryomodule ” Program</vt:lpstr>
      <vt:lpstr>KEK-ILC アクションプラン 表1. ILC 加速器準備への技術課題・国際連携</vt:lpstr>
      <vt:lpstr>KEK-ILC アクションプラン 表2: ILC 加速器・準備期間における技術課題</vt:lpstr>
      <vt:lpstr>KEK-ILC アクションプラン 資料5: 人材確保・育成プランの年次計画 （本文3 の内訳より）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大学共同利用機関法人 高エネルギー加速器研究機構</dc:creator>
  <cp:lastModifiedBy>大学共同利用機関法人 高エネルギー加速器研究機構</cp:lastModifiedBy>
  <cp:revision>29</cp:revision>
  <dcterms:created xsi:type="dcterms:W3CDTF">2016-03-08T05:36:09Z</dcterms:created>
  <dcterms:modified xsi:type="dcterms:W3CDTF">2016-03-10T02:19:11Z</dcterms:modified>
</cp:coreProperties>
</file>