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70" r:id="rId5"/>
    <p:sldId id="267" r:id="rId6"/>
    <p:sldId id="268" r:id="rId7"/>
    <p:sldId id="269" r:id="rId8"/>
    <p:sldId id="271" r:id="rId9"/>
    <p:sldId id="272" r:id="rId10"/>
    <p:sldId id="258" r:id="rId11"/>
    <p:sldId id="265" r:id="rId12"/>
    <p:sldId id="259" r:id="rId13"/>
    <p:sldId id="260" r:id="rId14"/>
    <p:sldId id="261" r:id="rId15"/>
    <p:sldId id="262" r:id="rId16"/>
    <p:sldId id="264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75" d="100"/>
          <a:sy n="175" d="100"/>
        </p:scale>
        <p:origin x="-1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17602-A0E8-BA40-B8E4-C18996B04734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71B9B-36C0-3E4D-A307-ACBCDA3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92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CD2EB-828E-4E43-97CC-E322ABE17CC8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442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A3785-54FB-4C1F-87FA-0FBFC948D2D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45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B4902-804D-7940-B616-BEB29D63D6D6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844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16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8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37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8292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718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5367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9649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7809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86834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8079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358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768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636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7690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397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4" y="1789547"/>
            <a:ext cx="7481455" cy="3844636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731547" indent="-315995">
              <a:defRPr sz="1800">
                <a:latin typeface="Arial"/>
                <a:cs typeface="Arial"/>
              </a:defRPr>
            </a:lvl3pPr>
            <a:lvl4pPr marL="1038883" indent="-30733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659" indent="-20777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4" y="769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A87-2296-FC4D-A292-AB05C56F031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45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25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86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2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57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56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52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81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9EC7-374E-9D42-B7D3-A919551C636B}" type="datetimeFigureOut">
              <a:rPr kumimoji="1" lang="ja-JP" altLang="en-US" smtClean="0"/>
              <a:t>16/03/10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3CBA-AA12-7441-845B-F17B3D90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46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6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14857"/>
            <a:ext cx="7772400" cy="1470025"/>
          </a:xfrm>
          <a:solidFill>
            <a:srgbClr val="CCFFCC"/>
          </a:solidFill>
        </p:spPr>
        <p:txBody>
          <a:bodyPr/>
          <a:lstStyle/>
          <a:p>
            <a:r>
              <a:rPr kumimoji="1" lang="en-US" altLang="ja-JP" dirty="0" smtClean="0"/>
              <a:t>LC</a:t>
            </a:r>
            <a:r>
              <a:rPr kumimoji="1" lang="ja-JP" altLang="en-US" dirty="0" smtClean="0"/>
              <a:t>計画推進室からの報告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山本　明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2016-3-10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6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KEK ILC Action Plan Issues </a:t>
            </a:r>
            <a:r>
              <a:rPr lang="en-US" altLang="ja-JP" dirty="0" smtClean="0"/>
              <a:t>(Jan. </a:t>
            </a:r>
            <a:r>
              <a:rPr lang="en-US" altLang="ja-JP" dirty="0"/>
              <a:t>2016)</a:t>
            </a:r>
            <a:br>
              <a:rPr lang="en-US" altLang="ja-JP" dirty="0"/>
            </a:br>
            <a:r>
              <a:rPr lang="en-US" altLang="ja-JP" sz="2200" dirty="0">
                <a:solidFill>
                  <a:srgbClr val="3366FF"/>
                </a:solidFill>
              </a:rPr>
              <a:t>http://</a:t>
            </a:r>
            <a:r>
              <a:rPr lang="en-US" altLang="ja-JP" sz="2200" dirty="0" err="1">
                <a:solidFill>
                  <a:srgbClr val="3366FF"/>
                </a:solidFill>
              </a:rPr>
              <a:t>www.kek.jp</a:t>
            </a:r>
            <a:r>
              <a:rPr lang="en-US" altLang="ja-JP" sz="2200" dirty="0">
                <a:solidFill>
                  <a:srgbClr val="3366FF"/>
                </a:solidFill>
              </a:rPr>
              <a:t>/en/</a:t>
            </a:r>
            <a:r>
              <a:rPr lang="en-US" altLang="ja-JP" sz="2200" dirty="0" err="1">
                <a:solidFill>
                  <a:srgbClr val="3366FF"/>
                </a:solidFill>
              </a:rPr>
              <a:t>NewsRoom</a:t>
            </a:r>
            <a:r>
              <a:rPr lang="en-US" altLang="ja-JP" sz="2200" dirty="0">
                <a:solidFill>
                  <a:srgbClr val="3366FF"/>
                </a:solidFill>
              </a:rPr>
              <a:t>/Release/20160106140000</a:t>
            </a:r>
            <a:r>
              <a:rPr lang="en-US" altLang="ja-JP" sz="2200" dirty="0" smtClean="0">
                <a:solidFill>
                  <a:srgbClr val="3366FF"/>
                </a:solidFill>
              </a:rPr>
              <a:t>/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rcRect l="-21572" r="-21572"/>
          <a:stretch>
            <a:fillRect/>
          </a:stretch>
        </p:blipFill>
        <p:spPr>
          <a:ln>
            <a:solidFill>
              <a:srgbClr val="3366FF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16/03/07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Global SRF CM Program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FD4F-31C6-D540-BA64-364CC0630888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550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3907" y="298100"/>
            <a:ext cx="8781957" cy="667894"/>
          </a:xfrm>
        </p:spPr>
        <p:txBody>
          <a:bodyPr>
            <a:noAutofit/>
          </a:bodyPr>
          <a:lstStyle/>
          <a:p>
            <a:r>
              <a:rPr lang="en-US" altLang="ja-JP" sz="4000" b="1" dirty="0" smtClean="0"/>
              <a:t>KEK-ILC </a:t>
            </a:r>
            <a:r>
              <a:rPr lang="ja-JP" altLang="en-US" sz="4000" b="1" dirty="0" smtClean="0"/>
              <a:t>アクションプラン（抜粋</a:t>
            </a:r>
            <a:r>
              <a:rPr lang="en-US" altLang="ja-JP" sz="4000" b="1" dirty="0" smtClean="0"/>
              <a:t>: 2016-1</a:t>
            </a:r>
            <a:r>
              <a:rPr lang="ja-JP" altLang="en-US" sz="4000" b="1" dirty="0" smtClean="0"/>
              <a:t>）</a:t>
            </a:r>
            <a:endParaRPr kumimoji="1" lang="ja-JP" altLang="en-US" sz="4000" b="1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746727"/>
              </p:ext>
            </p:extLst>
          </p:nvPr>
        </p:nvGraphicFramePr>
        <p:xfrm>
          <a:off x="282243" y="1362146"/>
          <a:ext cx="8404557" cy="494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856"/>
                <a:gridCol w="2790153"/>
                <a:gridCol w="1242447"/>
                <a:gridCol w="1084398"/>
                <a:gridCol w="1084398"/>
                <a:gridCol w="1008305"/>
              </a:tblGrid>
              <a:tr h="454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 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予備準備</a:t>
                      </a:r>
                      <a:r>
                        <a:rPr lang="ja-JP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期間</a:t>
                      </a: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　</a:t>
                      </a:r>
                      <a:r>
                        <a:rPr lang="en-US" altLang="ja-JP" sz="1600" kern="1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ja-JP" altLang="en-US" sz="1600" kern="1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  <a:sym typeface="Wingdings"/>
                        </a:rPr>
                        <a:t>一般経費）</a:t>
                      </a:r>
                      <a:endParaRPr lang="ja-JP" sz="1600" kern="1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7375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本準備</a:t>
                      </a:r>
                      <a:r>
                        <a:rPr lang="ja-JP" sz="1600" kern="100" dirty="0" smtClean="0">
                          <a:solidFill>
                            <a:srgbClr val="FFFF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期間</a:t>
                      </a:r>
                      <a:r>
                        <a:rPr lang="ja-JP" altLang="en-US" sz="1600" kern="1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　</a:t>
                      </a:r>
                      <a:r>
                        <a:rPr lang="ja-JP" altLang="en-US" sz="1600" kern="1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  <a:sym typeface="Wingdings"/>
                        </a:rPr>
                        <a:t>（新たな予算要求）</a:t>
                      </a:r>
                      <a:endParaRPr lang="ja-JP" sz="1600" kern="1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1354"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現在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P1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P2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P3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P4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54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b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加速器設計</a:t>
                      </a:r>
                      <a:endParaRPr lang="en-US" sz="1400" b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加速器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詳細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パラメータ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の固定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  <a:cs typeface="Times New Roman"/>
                        </a:rPr>
                        <a:t>システム・シミュレーション、諸元の確認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3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超伝導</a:t>
                      </a:r>
                      <a:r>
                        <a:rPr lang="en-US" altLang="ja-JP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RF</a:t>
                      </a:r>
                      <a:endParaRPr lang="ja-JP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u="none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Full-SRF-CM </a:t>
                      </a:r>
                      <a:r>
                        <a:rPr lang="ja-JP" sz="1400" u="none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によるビーム加速の達成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工業化・量産技術システム実証、性能の安定化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ハブラボ機能実証、国際分担プロセスの確立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54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ナノビーム</a:t>
                      </a:r>
                      <a:endParaRPr lang="en-US" sz="1400" b="1" kern="1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u="none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目標ナノビーム達成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  <a:cs typeface="Times New Roman"/>
                        </a:rPr>
                        <a:t>ナノビームサイズ、安定性の実証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70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e-, e</a:t>
                      </a:r>
                      <a:r>
                        <a:rPr lang="en-US" sz="1400" b="1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+ </a:t>
                      </a:r>
                      <a:r>
                        <a:rPr lang="ja-JP" altLang="en-US" sz="1400" b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源</a:t>
                      </a:r>
                      <a:endParaRPr lang="en-US" sz="1400" b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u="none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偏極電子源</a:t>
                      </a:r>
                      <a:endParaRPr lang="en-US" altLang="ja-JP" sz="1400" u="none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u="none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陽電子源</a:t>
                      </a:r>
                      <a:r>
                        <a:rPr lang="ja-JP" sz="1400" u="none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要素技術実証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14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アンジュレーター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及び電子駆動・陽電子源の実証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3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400" b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B-Dump,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b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一般技術</a:t>
                      </a:r>
                      <a:endParaRPr lang="en-US" sz="1400" b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概念設計・安全検討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安全・技術実証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3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b="1" kern="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施設</a:t>
                      </a:r>
                      <a:endParaRPr lang="en-US" sz="1400" b="1" kern="1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予備調査、基本計画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地質地形環境調査、技術設計、仕様書・図面整備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3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b="1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共通支援</a:t>
                      </a:r>
                      <a:endParaRPr lang="en-US" sz="1400" b="1" kern="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共通技術支援・</a:t>
                      </a:r>
                      <a:r>
                        <a:rPr lang="ja-JP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安全指針</a:t>
                      </a: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策定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共通・研究支援（ネットワーク、放射線安全等）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23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400" b="1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管理運営</a:t>
                      </a:r>
                      <a:endParaRPr lang="ja-JP" sz="14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計画推進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(</a:t>
                      </a: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技術開発・設計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、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ILC</a:t>
                      </a: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推進準備室（対外対応）</a:t>
                      </a: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予算執行・事務管理、国際協力、広報活動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（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ILC pre-lab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国際研究所</a:t>
                      </a:r>
                      <a:r>
                        <a:rPr lang="en-US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: </a:t>
                      </a:r>
                      <a:r>
                        <a:rPr lang="ja-JP" sz="14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この検討に含まず）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25241" y="6458980"/>
            <a:ext cx="2133600" cy="365125"/>
          </a:xfrm>
        </p:spPr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A.Y. 2016/2/23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8357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0234" y="91686"/>
            <a:ext cx="7164739" cy="48900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algn="l"/>
            <a:r>
              <a:rPr lang="en-US" altLang="ja-JP" b="1" dirty="0" smtClean="0">
                <a:solidFill>
                  <a:srgbClr val="000000"/>
                </a:solidFill>
              </a:rPr>
              <a:t>A Plan for the ILC Preparation   </a:t>
            </a:r>
            <a:endParaRPr kumimoji="1"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A.Y. 2016/2/23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934D204-5455-E54D-B57F-987FC5A6C8D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algn="r"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0891884"/>
              </p:ext>
            </p:extLst>
          </p:nvPr>
        </p:nvGraphicFramePr>
        <p:xfrm>
          <a:off x="11113" y="1184275"/>
          <a:ext cx="9132399" cy="495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447"/>
                <a:gridCol w="702500"/>
                <a:gridCol w="860973"/>
                <a:gridCol w="743134"/>
                <a:gridCol w="134791"/>
                <a:gridCol w="844024"/>
                <a:gridCol w="860973"/>
                <a:gridCol w="699023"/>
                <a:gridCol w="197997"/>
                <a:gridCol w="129087"/>
                <a:gridCol w="860973"/>
                <a:gridCol w="1294519"/>
                <a:gridCol w="784958"/>
              </a:tblGrid>
              <a:tr h="334396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  Period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b="0" dirty="0">
                        <a:solidFill>
                          <a:srgbClr val="C6D9F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Pre-Prep</a:t>
                      </a:r>
                      <a:endParaRPr kumimoji="1" lang="ja-JP" altLang="en-US" sz="1200" b="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C6D9F1"/>
                          </a:solidFill>
                        </a:rPr>
                        <a:t>Pre-Prep</a:t>
                      </a:r>
                      <a:endParaRPr kumimoji="1" lang="ja-JP" altLang="en-US" sz="1200" dirty="0">
                        <a:solidFill>
                          <a:srgbClr val="C6D9F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  Prep.</a:t>
                      </a:r>
                      <a:r>
                        <a:rPr kumimoji="1" lang="en-US" altLang="ja-JP" sz="1200" baseline="0" dirty="0" smtClean="0"/>
                        <a:t> 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Prep.</a:t>
                      </a:r>
                      <a:r>
                        <a:rPr kumimoji="1" lang="en-US" altLang="ja-JP" sz="1200" baseline="0" dirty="0" smtClean="0"/>
                        <a:t> 2</a:t>
                      </a:r>
                      <a:endParaRPr kumimoji="1" lang="ja-JP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Prep.</a:t>
                      </a:r>
                      <a:r>
                        <a:rPr kumimoji="1" lang="en-US" altLang="ja-JP" sz="1200" baseline="0" dirty="0" smtClean="0"/>
                        <a:t> 3</a:t>
                      </a:r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Prep.</a:t>
                      </a:r>
                      <a:r>
                        <a:rPr kumimoji="1" lang="en-US" altLang="ja-JP" sz="1200" baseline="0" dirty="0" smtClean="0"/>
                        <a:t> </a:t>
                      </a:r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FF00"/>
                          </a:solidFill>
                        </a:rPr>
                        <a:t>Construction // </a:t>
                      </a:r>
                      <a:endParaRPr kumimoji="1" lang="ja-JP" alt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Beam</a:t>
                      </a:r>
                      <a:endParaRPr kumimoji="1" lang="ja-JP" altLang="en-US" sz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2269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/>
                        <a:t>Time</a:t>
                      </a:r>
                      <a:r>
                        <a:rPr kumimoji="1" lang="en-US" altLang="ja-JP" sz="1200" b="1" baseline="0" dirty="0" smtClean="0"/>
                        <a:t> : year</a:t>
                      </a:r>
                    </a:p>
                    <a:p>
                      <a:r>
                        <a:rPr kumimoji="1" lang="en-US" altLang="ja-JP" sz="1200" b="1" baseline="0" dirty="0" smtClean="0"/>
                        <a:t>(anticipated)</a:t>
                      </a:r>
                      <a:endParaRPr kumimoji="1" lang="ja-JP" alt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3366FF"/>
                          </a:solidFill>
                        </a:rPr>
                        <a:t>1</a:t>
                      </a:r>
                      <a:r>
                        <a:rPr kumimoji="1" lang="en-US" altLang="ja-JP" sz="1200" b="1" baseline="30000" dirty="0" smtClean="0">
                          <a:solidFill>
                            <a:srgbClr val="3366FF"/>
                          </a:solidFill>
                        </a:rPr>
                        <a:t>st</a:t>
                      </a:r>
                      <a:endParaRPr kumimoji="1" lang="en-US" altLang="ja-JP" sz="1200" b="1" dirty="0" smtClean="0">
                        <a:solidFill>
                          <a:srgbClr val="3366FF"/>
                        </a:solidFill>
                      </a:endParaRPr>
                    </a:p>
                    <a:p>
                      <a:endParaRPr kumimoji="1" lang="ja-JP" altLang="en-US" sz="1200" b="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/>
                        <a:t>3</a:t>
                      </a:r>
                      <a:r>
                        <a:rPr kumimoji="1" lang="en-US" altLang="ja-JP" sz="1200" b="1" baseline="30000" dirty="0" smtClean="0"/>
                        <a:t>rd</a:t>
                      </a:r>
                      <a:endParaRPr kumimoji="1" lang="en-US" altLang="ja-JP" sz="1200" b="1" dirty="0" smtClean="0"/>
                    </a:p>
                    <a:p>
                      <a:r>
                        <a:rPr kumimoji="1" lang="en-US" altLang="ja-JP" sz="1200" b="1" dirty="0" smtClean="0"/>
                        <a:t> 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/>
                        <a:t>7</a:t>
                      </a:r>
                      <a:r>
                        <a:rPr kumimoji="1" lang="en-US" altLang="ja-JP" sz="1200" b="1" baseline="30000" dirty="0" smtClean="0"/>
                        <a:t>th</a:t>
                      </a:r>
                      <a:endParaRPr kumimoji="1" lang="en-US" altLang="ja-JP" sz="1200" b="1" dirty="0" smtClean="0"/>
                    </a:p>
                    <a:p>
                      <a:r>
                        <a:rPr kumimoji="1" lang="en-US" altLang="ja-JP" sz="1200" b="1" dirty="0" smtClean="0"/>
                        <a:t> 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16</a:t>
                      </a:r>
                      <a:r>
                        <a:rPr kumimoji="1" lang="en-US" altLang="ja-JP" sz="1200" baseline="30000" dirty="0" smtClean="0"/>
                        <a:t>th</a:t>
                      </a:r>
                      <a:endParaRPr kumimoji="1" lang="en-US" altLang="ja-JP" sz="1200" dirty="0" smtClean="0"/>
                    </a:p>
                    <a:p>
                      <a:endParaRPr kumimoji="1" lang="ja-JP" altLang="en-US" sz="1200" dirty="0"/>
                    </a:p>
                  </a:txBody>
                  <a:tcPr/>
                </a:tc>
              </a:tr>
              <a:tr h="329815">
                <a:tc>
                  <a:txBody>
                    <a:bodyPr/>
                    <a:lstStyle/>
                    <a:p>
                      <a:endParaRPr kumimoji="1" lang="ja-JP" alt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2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kumimoji="1" lang="ja-JP" altLang="en-US" sz="1200" b="1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412269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</a:rPr>
                        <a:t>Pre-prep</a:t>
                      </a:r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(w/o specific funding ) 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</a:rPr>
                        <a:t>Preparation ( 4 </a:t>
                      </a:r>
                      <a:r>
                        <a:rPr kumimoji="1" lang="en-US" altLang="ja-JP" sz="1400" b="1" baseline="0" dirty="0" err="1" smtClean="0">
                          <a:solidFill>
                            <a:schemeClr val="tx1"/>
                          </a:solidFill>
                        </a:rPr>
                        <a:t>yrs</a:t>
                      </a:r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</a:rPr>
                        <a:t> w/ specific funding) 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Construction</a:t>
                      </a: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(9</a:t>
                      </a: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200" b="1" baseline="0" dirty="0" err="1" smtClean="0">
                          <a:solidFill>
                            <a:schemeClr val="tx1"/>
                          </a:solidFill>
                        </a:rPr>
                        <a:t>yrs</a:t>
                      </a: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eam</a:t>
                      </a:r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</a:rPr>
                        <a:t>  comm. 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042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</a:rPr>
                        <a:t>ADI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</a:rPr>
                        <a:t>Acc. Design &amp; </a:t>
                      </a:r>
                      <a:r>
                        <a:rPr kumimoji="1" lang="en-US" altLang="ja-JP" sz="1050" b="0" baseline="0" dirty="0" err="1" smtClean="0">
                          <a:solidFill>
                            <a:schemeClr val="tx1"/>
                          </a:solidFill>
                        </a:rPr>
                        <a:t>Integ</a:t>
                      </a:r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</a:rPr>
                        <a:t>. Parameters fixed,  based on a </a:t>
                      </a:r>
                      <a:r>
                        <a:rPr kumimoji="1" lang="en-US" altLang="ja-JP" sz="1050" b="0" baseline="0" dirty="0" err="1" smtClean="0">
                          <a:solidFill>
                            <a:schemeClr val="tx1"/>
                          </a:solidFill>
                        </a:rPr>
                        <a:t>specofoc</a:t>
                      </a:r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</a:rPr>
                        <a:t> mode-site 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</a:rPr>
                        <a:t>Engineering</a:t>
                      </a:r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</a:rPr>
                        <a:t> Design optimized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50" b="1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7177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SRF</a:t>
                      </a:r>
                      <a:r>
                        <a:rPr kumimoji="1" lang="en-US" altLang="ja-JP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3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Cav. Production technology</a:t>
                      </a:r>
                    </a:p>
                    <a:p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Prep. Hub-lab functioning </a:t>
                      </a:r>
                    </a:p>
                    <a:p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SRF beam-tech. demonstrated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Mass production technology </a:t>
                      </a:r>
                    </a:p>
                    <a:p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Hub-lab functioning </a:t>
                      </a:r>
                    </a:p>
                    <a:p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</a:rPr>
                        <a:t>SRF beam-technology advanced</a:t>
                      </a:r>
                      <a:endParaRPr kumimoji="1" lang="en-US" altLang="ja-JP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</a:rPr>
                        <a:t>Procurement</a:t>
                      </a:r>
                      <a:r>
                        <a:rPr kumimoji="1" lang="en-US" altLang="ja-JP" sz="1100" b="0" baseline="0" dirty="0" smtClean="0">
                          <a:solidFill>
                            <a:schemeClr val="tx1"/>
                          </a:solidFill>
                        </a:rPr>
                        <a:t> process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2269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FF0000"/>
                          </a:solidFill>
                        </a:rPr>
                        <a:t>Nano-beam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100" b="0" baseline="0" dirty="0" smtClean="0">
                          <a:solidFill>
                            <a:schemeClr val="tx1"/>
                          </a:solidFill>
                        </a:rPr>
                        <a:t>FF </a:t>
                      </a:r>
                      <a:r>
                        <a:rPr kumimoji="1" lang="en-US" altLang="ja-JP" sz="1100" b="0" baseline="0" dirty="0" err="1" smtClean="0">
                          <a:solidFill>
                            <a:schemeClr val="tx1"/>
                          </a:solidFill>
                        </a:rPr>
                        <a:t>nano</a:t>
                      </a:r>
                      <a:r>
                        <a:rPr kumimoji="1" lang="en-US" altLang="ja-JP" sz="1100" b="0" baseline="0" dirty="0" smtClean="0">
                          <a:solidFill>
                            <a:schemeClr val="tx1"/>
                          </a:solidFill>
                        </a:rPr>
                        <a:t>-beam size &amp; stability demonstrated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</a:rPr>
                        <a:t>FF: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 Smaller </a:t>
                      </a:r>
                      <a:r>
                        <a:rPr kumimoji="1" lang="en-US" altLang="ja-JP" sz="1200" b="0" baseline="0" dirty="0" err="1" smtClean="0">
                          <a:solidFill>
                            <a:schemeClr val="tx1"/>
                          </a:solidFill>
                        </a:rPr>
                        <a:t>nano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-beams &amp; stability established 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</a:rPr>
                        <a:t>Same</a:t>
                      </a:r>
                      <a:r>
                        <a:rPr kumimoji="1" lang="en-US" altLang="ja-JP" sz="1100" b="0" baseline="0" dirty="0" smtClean="0">
                          <a:solidFill>
                            <a:schemeClr val="tx1"/>
                          </a:solidFill>
                        </a:rPr>
                        <a:t> as above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815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</a:rPr>
                        <a:t>e-e+ Sources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</a:rPr>
                        <a:t>Technology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 demonstrated. 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</a:rPr>
                        <a:t>Prototype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 demonstrated 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815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3366FF"/>
                          </a:solidFill>
                        </a:rPr>
                        <a:t>CFS</a:t>
                      </a:r>
                      <a:endParaRPr kumimoji="1" lang="ja-JP" altLang="en-US" sz="1800" b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</a:rPr>
                        <a:t>Pre. Land-survey, </a:t>
                      </a:r>
                      <a:r>
                        <a:rPr kumimoji="1" lang="en-US" altLang="ja-JP" sz="1050" b="0" baseline="0" dirty="0" err="1" smtClean="0">
                          <a:solidFill>
                            <a:schemeClr val="tx1"/>
                          </a:solidFill>
                        </a:rPr>
                        <a:t>Env</a:t>
                      </a:r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</a:rPr>
                        <a:t>. Assess. &amp;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</a:rPr>
                        <a:t>Acc.</a:t>
                      </a:r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</a:rPr>
                        <a:t> Layout   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L. survey, </a:t>
                      </a:r>
                      <a:r>
                        <a:rPr kumimoji="1" lang="en-US" altLang="ja-JP" sz="1200" b="0" baseline="0" dirty="0" err="1" smtClean="0">
                          <a:solidFill>
                            <a:schemeClr val="tx1"/>
                          </a:solidFill>
                        </a:rPr>
                        <a:t>Env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. Assess., Land-prep.,</a:t>
                      </a:r>
                    </a:p>
                    <a:p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</a:rPr>
                        <a:t>Basic plan, Eng. design/drawing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en-US" altLang="ja-JP" sz="105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</a:rPr>
                        <a:t>Procurement</a:t>
                      </a:r>
                      <a:r>
                        <a:rPr kumimoji="1" lang="en-US" altLang="ja-JP" sz="1050" b="0" baseline="0" dirty="0" smtClean="0">
                          <a:solidFill>
                            <a:schemeClr val="tx1"/>
                          </a:solidFill>
                        </a:rPr>
                        <a:t> process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362">
                <a:tc gridSpan="13">
                  <a:txBody>
                    <a:bodyPr/>
                    <a:lstStyle/>
                    <a:p>
                      <a:r>
                        <a:rPr kumimoji="1" lang="en-US" altLang="ja-JP" sz="1200" b="1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SRF-</a:t>
                      </a:r>
                      <a:r>
                        <a:rPr kumimoji="1" lang="en-US" altLang="ja-JP" sz="1200" b="1" u="sng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linac</a:t>
                      </a:r>
                      <a:r>
                        <a:rPr kumimoji="1" lang="en-US" altLang="ja-JP" sz="1200" b="1" u="sng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worldwide  (lepton-photon):   </a:t>
                      </a:r>
                      <a:endParaRPr kumimoji="1" lang="ja-JP" altLang="en-US" sz="1200" b="1" u="sng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4396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E-XFEL</a:t>
                      </a:r>
                      <a:endParaRPr kumimoji="1" lang="ja-JP" alt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Construction </a:t>
                      </a:r>
                      <a:endParaRPr kumimoji="1" lang="ja-JP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Beam</a:t>
                      </a:r>
                      <a:r>
                        <a:rPr kumimoji="1" lang="en-US" altLang="ja-JP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operation (2017 ~ ) </a:t>
                      </a:r>
                      <a:endParaRPr kumimoji="1" lang="ja-JP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34396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LCLS-II</a:t>
                      </a:r>
                      <a:endParaRPr kumimoji="1" lang="ja-JP" alt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200" b="1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Ppreparation</a:t>
                      </a:r>
                      <a:endParaRPr kumimoji="1" lang="ja-JP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　</a:t>
                      </a:r>
                      <a:r>
                        <a:rPr kumimoji="1" lang="en-US" altLang="ja-JP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Construction</a:t>
                      </a:r>
                      <a:r>
                        <a:rPr kumimoji="1" lang="en-US" altLang="ja-JP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kumimoji="1" lang="ja-JP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Beam</a:t>
                      </a:r>
                      <a:r>
                        <a:rPr kumimoji="1" lang="en-US" altLang="ja-JP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operation (2020 ~ ) </a:t>
                      </a:r>
                      <a:endParaRPr kumimoji="1" lang="ja-JP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68245" y="767875"/>
            <a:ext cx="585746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ja-JP" sz="1400" b="1" u="sng" dirty="0" smtClean="0">
                <a:solidFill>
                  <a:srgbClr val="008000"/>
                </a:solidFill>
                <a:latin typeface="Calibri"/>
                <a:ea typeface="ＭＳ Ｐゴシック"/>
              </a:rPr>
              <a:t>Pre. Green-Sign necessary </a:t>
            </a:r>
            <a:r>
              <a:rPr kumimoji="1" lang="en-US" altLang="ja-JP" sz="1400" b="1" dirty="0" smtClean="0">
                <a:solidFill>
                  <a:srgbClr val="3366FF"/>
                </a:solidFill>
                <a:latin typeface="Calibri"/>
                <a:ea typeface="ＭＳ Ｐゴシック"/>
              </a:rPr>
              <a:t>for preparation w/ authorizing a site, budget </a:t>
            </a:r>
            <a:endParaRPr kumimoji="1" lang="ja-JP" altLang="en-US" sz="1400" b="1" dirty="0">
              <a:solidFill>
                <a:srgbClr val="3366FF"/>
              </a:solidFill>
              <a:latin typeface="Calibri"/>
              <a:ea typeface="ＭＳ Ｐゴシック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225562" y="1097176"/>
            <a:ext cx="235406" cy="283671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5" name="山形 4"/>
          <p:cNvSpPr/>
          <p:nvPr/>
        </p:nvSpPr>
        <p:spPr>
          <a:xfrm>
            <a:off x="2786508" y="1639755"/>
            <a:ext cx="708182" cy="24658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2" name="山形 11"/>
          <p:cNvSpPr/>
          <p:nvPr/>
        </p:nvSpPr>
        <p:spPr>
          <a:xfrm>
            <a:off x="6307407" y="1652084"/>
            <a:ext cx="708182" cy="234251"/>
          </a:xfrm>
          <a:prstGeom prst="chevron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" name="山形 12"/>
          <p:cNvSpPr/>
          <p:nvPr/>
        </p:nvSpPr>
        <p:spPr>
          <a:xfrm>
            <a:off x="7612673" y="1639755"/>
            <a:ext cx="708182" cy="234251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8907" y="3205892"/>
            <a:ext cx="7072497" cy="1963351"/>
          </a:xfrm>
          <a:prstGeom prst="rect">
            <a:avLst/>
          </a:prstGeom>
          <a:noFill/>
          <a:ln w="28575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9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3366FF"/>
                </a:solidFill>
              </a:rPr>
              <a:t>KEK-ILC </a:t>
            </a:r>
            <a:r>
              <a:rPr kumimoji="1" lang="ja-JP" altLang="en-US" sz="3200" dirty="0" smtClean="0">
                <a:solidFill>
                  <a:srgbClr val="3366FF"/>
                </a:solidFill>
              </a:rPr>
              <a:t>アクションプラン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表</a:t>
            </a:r>
            <a:r>
              <a:rPr lang="en-US" altLang="ja-JP" sz="3200" dirty="0" smtClean="0"/>
              <a:t>1. ILC </a:t>
            </a:r>
            <a:r>
              <a:rPr lang="ja-JP" altLang="en-US" sz="3200" dirty="0" smtClean="0"/>
              <a:t>加速器準備への技術課題・国際連携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t="-6304" b="-6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76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3366FF"/>
                </a:solidFill>
              </a:rPr>
              <a:t>KEK-ILC </a:t>
            </a:r>
            <a:r>
              <a:rPr kumimoji="1" lang="ja-JP" altLang="en-US" sz="3200" dirty="0" smtClean="0">
                <a:solidFill>
                  <a:srgbClr val="3366FF"/>
                </a:solidFill>
              </a:rPr>
              <a:t>アクションプラン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表</a:t>
            </a:r>
            <a:r>
              <a:rPr lang="en-US" altLang="ja-JP" sz="3200" dirty="0" smtClean="0"/>
              <a:t>2: ILC </a:t>
            </a:r>
            <a:r>
              <a:rPr lang="ja-JP" altLang="en-US" sz="3200" dirty="0" smtClean="0"/>
              <a:t>加速器・準備期間における技術課題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rcRect t="-32266" b="-32266"/>
          <a:stretch>
            <a:fillRect/>
          </a:stretch>
        </p:blipFill>
        <p:spPr>
          <a:xfrm>
            <a:off x="177800" y="1732487"/>
            <a:ext cx="8789286" cy="4849323"/>
          </a:xfrm>
        </p:spPr>
      </p:pic>
    </p:spTree>
    <p:extLst>
      <p:ext uri="{BB962C8B-B14F-4D97-AF65-F5344CB8AC3E}">
        <p14:creationId xmlns:p14="http://schemas.microsoft.com/office/powerpoint/2010/main" val="96837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991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>
                <a:solidFill>
                  <a:srgbClr val="3366FF"/>
                </a:solidFill>
              </a:rPr>
              <a:t>KEK –ILC </a:t>
            </a:r>
            <a:r>
              <a:rPr kumimoji="1" lang="ja-JP" altLang="en-US" sz="2800" dirty="0" smtClean="0">
                <a:solidFill>
                  <a:srgbClr val="3366FF"/>
                </a:solidFill>
              </a:rPr>
              <a:t>アクションプラン</a:t>
            </a:r>
            <a:r>
              <a:rPr kumimoji="1" lang="en-US" altLang="ja-JP" sz="2800" dirty="0" smtClean="0">
                <a:solidFill>
                  <a:srgbClr val="3366FF"/>
                </a:solidFill>
              </a:rPr>
              <a:t/>
            </a:r>
            <a:br>
              <a:rPr kumimoji="1" lang="en-US" altLang="ja-JP" sz="2800" dirty="0" smtClean="0">
                <a:solidFill>
                  <a:srgbClr val="3366FF"/>
                </a:solidFill>
              </a:rPr>
            </a:br>
            <a:r>
              <a:rPr lang="ja-JP" altLang="en-US" sz="2800" dirty="0" smtClean="0"/>
              <a:t>表</a:t>
            </a:r>
            <a:r>
              <a:rPr lang="en-US" altLang="ja-JP" sz="2800" dirty="0" smtClean="0"/>
              <a:t>3: ILC </a:t>
            </a:r>
            <a:r>
              <a:rPr lang="ja-JP" altLang="en-US" sz="2800" dirty="0" smtClean="0"/>
              <a:t>加速器・準備期間に必要な人材案</a:t>
            </a:r>
            <a:r>
              <a:rPr lang="en-US" altLang="ja-JP" sz="2800" dirty="0" smtClean="0"/>
              <a:t> (FTE)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42" r="-846"/>
          <a:stretch/>
        </p:blipFill>
        <p:spPr>
          <a:xfrm>
            <a:off x="116117" y="1280891"/>
            <a:ext cx="8960006" cy="5236026"/>
          </a:xfrm>
        </p:spPr>
      </p:pic>
    </p:spTree>
    <p:extLst>
      <p:ext uri="{BB962C8B-B14F-4D97-AF65-F5344CB8AC3E}">
        <p14:creationId xmlns:p14="http://schemas.microsoft.com/office/powerpoint/2010/main" val="67563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5414" y="197986"/>
            <a:ext cx="8229600" cy="254378"/>
          </a:xfrm>
        </p:spPr>
        <p:txBody>
          <a:bodyPr>
            <a:noAutofit/>
          </a:bodyPr>
          <a:lstStyle/>
          <a:p>
            <a:r>
              <a:rPr lang="en-US" altLang="en-US" sz="3600" b="1" dirty="0"/>
              <a:t>KEK-LC</a:t>
            </a:r>
            <a:r>
              <a:rPr lang="ja-JP" altLang="en-US" sz="3600" b="1" dirty="0"/>
              <a:t>：</a:t>
            </a:r>
            <a:r>
              <a:rPr lang="en-US" altLang="en-US" sz="3600" b="1" dirty="0"/>
              <a:t> </a:t>
            </a:r>
            <a:r>
              <a:rPr lang="en-US" altLang="en-US" sz="3600" b="1" dirty="0" smtClean="0"/>
              <a:t>FY2015 Plan</a:t>
            </a:r>
            <a:r>
              <a:rPr lang="ja-JP" altLang="en-US" sz="3200" b="1" dirty="0" smtClean="0"/>
              <a:t>　</a:t>
            </a:r>
            <a:endParaRPr lang="ja-JP" altLang="en-US" sz="2000" b="1" dirty="0">
              <a:solidFill>
                <a:srgbClr val="D9D9D9"/>
              </a:solidFill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941124"/>
              </p:ext>
            </p:extLst>
          </p:nvPr>
        </p:nvGraphicFramePr>
        <p:xfrm>
          <a:off x="162368" y="822237"/>
          <a:ext cx="8749402" cy="553501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6494"/>
                <a:gridCol w="952065"/>
                <a:gridCol w="1812341"/>
                <a:gridCol w="2564494"/>
                <a:gridCol w="2894008"/>
              </a:tblGrid>
              <a:tr h="37334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LC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</a:rPr>
                        <a:t> Comm.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KEK-LC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Domestic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LCC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International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2297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/>
                        </a:rPr>
                        <a:t> 6, </a:t>
                      </a:r>
                      <a:r>
                        <a:rPr kumimoji="1" lang="en-US" altLang="ja-JP" sz="140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/>
                        </a:rPr>
                        <a:t>11</a:t>
                      </a:r>
                      <a:r>
                        <a:rPr kumimoji="1" lang="en-US" altLang="ja-JP" sz="14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/>
                        </a:rPr>
                        <a:t>,</a:t>
                      </a:r>
                      <a:r>
                        <a:rPr kumimoji="1" lang="ja-JP" altLang="en-US" sz="14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/>
                        </a:rPr>
                        <a:t>　</a:t>
                      </a:r>
                      <a:r>
                        <a:rPr kumimoji="1" lang="en-US" altLang="ja-JP" sz="140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/>
                        </a:rPr>
                        <a:t>18,</a:t>
                      </a:r>
                      <a:r>
                        <a:rPr kumimoji="1" lang="en-US" altLang="ja-JP" sz="14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/>
                        </a:rPr>
                        <a:t> 25 </a:t>
                      </a:r>
                      <a:r>
                        <a:rPr kumimoji="1" lang="en-US" altLang="ja-JP" sz="14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kumimoji="1" lang="ja-JP" altLang="en-US" sz="1400" strike="no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 LC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計画推進委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6: 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機構長・年頭所信</a:t>
                      </a:r>
                      <a:endParaRPr kumimoji="1" lang="en-US" altLang="ja-JP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1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15:</a:t>
                      </a:r>
                      <a:r>
                        <a:rPr kumimoji="0" lang="en-US" altLang="ja-JP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 </a:t>
                      </a:r>
                      <a:r>
                        <a:rPr kumimoji="0" lang="en-US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 ILC</a:t>
                      </a:r>
                      <a:r>
                        <a:rPr kumimoji="0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測定器月例会</a:t>
                      </a:r>
                      <a:endParaRPr kumimoji="1" lang="en-US" altLang="ja-JP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27; KEK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研究推進会議</a:t>
                      </a:r>
                      <a:endParaRPr kumimoji="1" lang="en-US" altLang="ja-JP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13-15 : ATF </a:t>
                      </a:r>
                      <a:r>
                        <a:rPr kumimoji="1" lang="en-US" altLang="ja-JP" sz="1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Collab</a:t>
                      </a:r>
                      <a:r>
                        <a:rPr kumimoji="1" lang="en-US" altLang="ja-JP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4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mtg</a:t>
                      </a: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 at LAL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18-19 ; IAS (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横谷、山本）</a:t>
                      </a:r>
                      <a:endParaRPr kumimoji="1" lang="en-US" altLang="ja-JP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391807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kumimoji="1" lang="en-US" altLang="ja-JP" sz="105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kumimoji="1" lang="en-US" altLang="ja-JP" sz="14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kumimoji="1" lang="en-US" altLang="ja-JP" sz="1400" strike="sng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kumimoji="1" lang="en-US" altLang="ja-JP" sz="14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 15, 22</a:t>
                      </a:r>
                      <a:r>
                        <a:rPr kumimoji="1" lang="en-US" altLang="ja-JP" sz="105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kumimoji="1" lang="en-US" altLang="ja-JP" sz="14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20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</a:t>
                      </a:r>
                      <a:endParaRPr kumimoji="1" lang="ja-JP" altLang="en-US" sz="2000" strike="noStrik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10: 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伝え方・セミナー</a:t>
                      </a:r>
                      <a:endParaRPr kumimoji="1" lang="en-US" altLang="ja-JP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12: 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学術会議・シンポジウム</a:t>
                      </a:r>
                      <a:endParaRPr kumimoji="1" lang="en-US" altLang="ja-JP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16: LC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予算要求ヒアリング</a:t>
                      </a:r>
                      <a:endParaRPr kumimoji="1" lang="en-US" altLang="ja-JP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15:</a:t>
                      </a:r>
                      <a:r>
                        <a:rPr kumimoji="1" lang="en-US" altLang="ja-JP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 ILC </a:t>
                      </a:r>
                      <a:r>
                        <a:rPr kumimoji="1" lang="ja-JP" alt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人材検証</a:t>
                      </a:r>
                      <a:r>
                        <a:rPr kumimoji="1" lang="en-US" altLang="ja-JP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WG</a:t>
                      </a:r>
                    </a:p>
                    <a:p>
                      <a:pPr marL="0" marR="0" lvl="1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19:</a:t>
                      </a:r>
                      <a:r>
                        <a:rPr kumimoji="0" lang="en-US" altLang="ja-JP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 </a:t>
                      </a:r>
                      <a:r>
                        <a:rPr kumimoji="0" lang="en-US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 ILC</a:t>
                      </a:r>
                      <a:r>
                        <a:rPr kumimoji="0" lang="ja-JP" alt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</a:rPr>
                        <a:t>測定器月例会</a:t>
                      </a:r>
                      <a:endParaRPr kumimoji="1" lang="en-US" altLang="ja-JP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23: KEK</a:t>
                      </a:r>
                      <a:r>
                        <a:rPr kumimoji="1" lang="ja-JP" alt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研究推進会議</a:t>
                      </a:r>
                      <a:endParaRPr kumimoji="1" lang="en-US" altLang="ja-JP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4: ACFA meeting in Kyoto</a:t>
                      </a:r>
                    </a:p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11-12, US-JP Forum</a:t>
                      </a:r>
                    </a:p>
                    <a:p>
                      <a:endParaRPr kumimoji="1" lang="en-US" altLang="ja-JP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kumimoji="1" lang="en-US" altLang="ja-JP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 FALC at KEK</a:t>
                      </a:r>
                      <a:endParaRPr kumimoji="1" lang="en-US" altLang="ja-JP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25-26: LCB-ICFA at JPARC</a:t>
                      </a:r>
                    </a:p>
                    <a:p>
                      <a:endParaRPr kumimoji="1" lang="ja-JP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9588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strike="sngStrike" dirty="0" smtClean="0">
                          <a:solidFill>
                            <a:schemeClr val="tx1"/>
                          </a:solidFill>
                        </a:rPr>
                        <a:t>7,</a:t>
                      </a:r>
                      <a:r>
                        <a:rPr kumimoji="1" lang="en-US" altLang="ja-JP" sz="1400" strike="noStrike" dirty="0" smtClean="0">
                          <a:solidFill>
                            <a:schemeClr val="tx1"/>
                          </a:solidFill>
                        </a:rPr>
                        <a:t> 14, 21, 28</a:t>
                      </a:r>
                      <a:endParaRPr kumimoji="1" lang="ja-JP" alt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aseline="0" dirty="0" smtClean="0">
                          <a:solidFill>
                            <a:srgbClr val="3366FF"/>
                          </a:solidFill>
                        </a:rPr>
                        <a:t>10: </a:t>
                      </a:r>
                      <a:r>
                        <a:rPr kumimoji="1" lang="en-US" altLang="ja-JP" sz="1400" dirty="0" smtClean="0">
                          <a:solidFill>
                            <a:srgbClr val="3366FF"/>
                          </a:solidFill>
                        </a:rPr>
                        <a:t>LC </a:t>
                      </a:r>
                      <a:r>
                        <a:rPr kumimoji="1" lang="ja-JP" altLang="en-US" sz="1400" dirty="0" smtClean="0">
                          <a:solidFill>
                            <a:srgbClr val="3366FF"/>
                          </a:solidFill>
                        </a:rPr>
                        <a:t>計画推進委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400" dirty="0" smtClean="0">
                          <a:solidFill>
                            <a:schemeClr val="tx1"/>
                          </a:solidFill>
                          <a:latin typeface="+mn-ea"/>
                        </a:rPr>
                        <a:t>11:</a:t>
                      </a:r>
                      <a:r>
                        <a:rPr kumimoji="0" lang="en-US" altLang="ja-JP" sz="1400" baseline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 </a:t>
                      </a:r>
                      <a:r>
                        <a:rPr kumimoji="0" lang="en-US" altLang="en-US" sz="14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ILC</a:t>
                      </a:r>
                      <a:r>
                        <a:rPr kumimoji="0" lang="ja-JP" altLang="en-US" sz="1400" dirty="0" smtClean="0">
                          <a:solidFill>
                            <a:schemeClr val="tx1"/>
                          </a:solidFill>
                          <a:latin typeface="+mn-ea"/>
                        </a:rPr>
                        <a:t>測定器月例会</a:t>
                      </a:r>
                      <a:endParaRPr kumimoji="0" lang="en-US" altLang="ja-JP" sz="14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-22: 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日本物理学会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1-2: 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CFS 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workshop @ CERN</a:t>
                      </a: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7-8: 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DESY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-KEK 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WS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@ DESY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1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15-17: </a:t>
                      </a:r>
                      <a:r>
                        <a:rPr kumimoji="0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Infra</a:t>
                      </a:r>
                      <a:r>
                        <a:rPr kumimoji="0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-Str.</a:t>
                      </a:r>
                      <a:r>
                        <a:rPr kumimoji="0" lang="en-US" altLang="ja-JP" sz="14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WS @ KEK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23-24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French ILC Days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25794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kumimoji="1" lang="ja-JP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strike="noStrik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rgbClr val="A6A6A6"/>
                          </a:solidFill>
                          <a:latin typeface="+mn-ea"/>
                          <a:ea typeface="+mn-ea"/>
                        </a:rPr>
                        <a:t>xx:</a:t>
                      </a:r>
                      <a:r>
                        <a:rPr kumimoji="1" lang="en-US" altLang="ja-JP" sz="1400" baseline="0" dirty="0" smtClean="0">
                          <a:solidFill>
                            <a:srgbClr val="A6A6A6"/>
                          </a:solidFill>
                          <a:latin typeface="+mn-ea"/>
                          <a:ea typeface="+mn-ea"/>
                        </a:rPr>
                        <a:t>  ILC </a:t>
                      </a:r>
                      <a:r>
                        <a:rPr kumimoji="1" lang="ja-JP" altLang="en-US" sz="1400" baseline="0" dirty="0" smtClean="0">
                          <a:solidFill>
                            <a:srgbClr val="A6A6A6"/>
                          </a:solidFill>
                          <a:latin typeface="+mn-ea"/>
                          <a:ea typeface="+mn-ea"/>
                        </a:rPr>
                        <a:t>人材検証</a:t>
                      </a:r>
                      <a:r>
                        <a:rPr kumimoji="1" lang="en-US" altLang="ja-JP" sz="1400" baseline="0" dirty="0" smtClean="0">
                          <a:solidFill>
                            <a:srgbClr val="A6A6A6"/>
                          </a:solidFill>
                          <a:latin typeface="+mn-ea"/>
                          <a:ea typeface="+mn-ea"/>
                        </a:rPr>
                        <a:t>WG</a:t>
                      </a:r>
                    </a:p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11-15: FCC in Rome</a:t>
                      </a:r>
                    </a:p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26-28: EuCARD-2,</a:t>
                      </a:r>
                      <a:r>
                        <a:rPr kumimoji="1" lang="en-US" altLang="ja-JP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in Malta</a:t>
                      </a:r>
                      <a:endParaRPr kumimoji="1" lang="ja-JP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57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kumimoji="1" lang="ja-JP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strike="noStrik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5/30</a:t>
                      </a:r>
                      <a:r>
                        <a:rPr kumimoji="1" lang="en-US" altLang="ja-JP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~</a:t>
                      </a:r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ECFA</a:t>
                      </a:r>
                      <a:r>
                        <a:rPr kumimoji="1" lang="en-US" altLang="ja-JP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-LC Workshop </a:t>
                      </a:r>
                      <a:endParaRPr kumimoji="1" lang="ja-JP" alt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57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kumimoji="1" lang="ja-JP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strike="noStrik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kumimoji="1" lang="en-US" altLang="ja-JP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6/2:  ECFA</a:t>
                      </a:r>
                      <a:r>
                        <a:rPr kumimoji="1" lang="en-US" altLang="ja-JP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-LC Workshop </a:t>
                      </a:r>
                      <a:endParaRPr kumimoji="1" lang="ja-JP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57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kumimoji="1" lang="ja-JP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strike="noStrik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4-</a:t>
                      </a:r>
                      <a:r>
                        <a:rPr kumimoji="1" lang="en-US" altLang="ja-JP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?</a:t>
                      </a:r>
                      <a:r>
                        <a:rPr kumimoji="1" lang="en-US" altLang="ja-JP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 TTC in Paris</a:t>
                      </a:r>
                      <a:endParaRPr kumimoji="1" lang="ja-JP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57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kumimoji="1" lang="ja-JP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strike="noStrik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0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3-10: ICHEP2016 (Chicago)</a:t>
                      </a:r>
                      <a:r>
                        <a:rPr kumimoji="1" lang="en-US" altLang="ja-JP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kumimoji="1" lang="ja-JP" alt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498904"/>
            <a:ext cx="2133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2016/2/15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588332"/>
            <a:ext cx="2133600" cy="272859"/>
          </a:xfrm>
        </p:spPr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519309"/>
            <a:ext cx="2895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4489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kumimoji="1" lang="en-US" altLang="ja-JP" sz="4000" b="1" dirty="0" smtClean="0"/>
              <a:t>CFS Mini-Workshop </a:t>
            </a:r>
            <a:r>
              <a:rPr lang="en-US" altLang="ja-JP" sz="4000" b="1" dirty="0"/>
              <a:t>at </a:t>
            </a:r>
            <a:r>
              <a:rPr lang="en-US" altLang="ja-JP" sz="4000" b="1" dirty="0" smtClean="0"/>
              <a:t>CERN (</a:t>
            </a:r>
            <a:r>
              <a:rPr lang="ja-JP" altLang="en-US" sz="4000" b="1" dirty="0" smtClean="0"/>
              <a:t>山本）</a:t>
            </a:r>
            <a:r>
              <a:rPr lang="en-US" altLang="ja-JP" sz="4000" b="1" dirty="0"/>
              <a:t/>
            </a:r>
            <a:br>
              <a:rPr lang="en-US" altLang="ja-JP" sz="4000" b="1" dirty="0"/>
            </a:br>
            <a:r>
              <a:rPr lang="en-US" altLang="ja-JP" sz="2400" b="1" dirty="0">
                <a:solidFill>
                  <a:srgbClr val="3366FF"/>
                </a:solidFill>
              </a:rPr>
              <a:t>https://</a:t>
            </a:r>
            <a:r>
              <a:rPr lang="en-US" altLang="ja-JP" sz="2400" b="1" dirty="0" err="1">
                <a:solidFill>
                  <a:srgbClr val="3366FF"/>
                </a:solidFill>
              </a:rPr>
              <a:t>agenda.linearcollider.org</a:t>
            </a:r>
            <a:r>
              <a:rPr lang="en-US" altLang="ja-JP" sz="2400" b="1" dirty="0">
                <a:solidFill>
                  <a:srgbClr val="3366FF"/>
                </a:solidFill>
              </a:rPr>
              <a:t>/event/6980/</a:t>
            </a:r>
            <a:endParaRPr kumimoji="1" lang="ja-JP" altLang="en-US" sz="2400" b="1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Place:  CERN</a:t>
            </a:r>
          </a:p>
          <a:p>
            <a:r>
              <a:rPr lang="en-US" altLang="ja-JP" dirty="0" smtClean="0"/>
              <a:t>Days: 	2/29 – 3/2 </a:t>
            </a:r>
          </a:p>
          <a:p>
            <a:endParaRPr kumimoji="1" lang="en-US" altLang="ja-JP" dirty="0"/>
          </a:p>
          <a:p>
            <a:r>
              <a:rPr lang="en-US" altLang="ja-JP" dirty="0"/>
              <a:t>Objective: </a:t>
            </a:r>
          </a:p>
          <a:p>
            <a:pPr lvl="1"/>
            <a:r>
              <a:rPr lang="en-US" altLang="ja-JP" dirty="0"/>
              <a:t>Discuss tunnel layout optimization, by using the Tunnel Optimization Tool (TOT) </a:t>
            </a:r>
          </a:p>
          <a:p>
            <a:pPr lvl="1"/>
            <a:r>
              <a:rPr lang="en-US" altLang="ja-JP" dirty="0"/>
              <a:t>Prepare for discussion in LC Workshop in Spain. </a:t>
            </a:r>
          </a:p>
          <a:p>
            <a:pPr marL="457200" lvl="1" indent="0">
              <a:buNone/>
            </a:pP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2016/2/15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KEK-LC-Meeting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B19FE-C2E1-0F47-9A02-90147B4B6C1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089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ILC-TOT 3 Days Meeting at CERN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426702" y="6294548"/>
            <a:ext cx="2057400" cy="365125"/>
          </a:xfrm>
        </p:spPr>
        <p:txBody>
          <a:bodyPr/>
          <a:lstStyle/>
          <a:p>
            <a:fld id="{CFEA9B62-5C29-41CC-83B1-681F75FFC2A5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5" y="1442629"/>
            <a:ext cx="7273010" cy="45302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0"/>
            <a:ext cx="9143999" cy="1176458"/>
          </a:xfrm>
          <a:prstGeom prst="rect">
            <a:avLst/>
          </a:prstGeom>
          <a:solidFill>
            <a:schemeClr val="bg1"/>
          </a:solidFill>
        </p:spPr>
        <p:txBody>
          <a:bodyPr wrap="square" tIns="144000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 Tunnel Cross-section</a:t>
            </a:r>
          </a:p>
          <a:p>
            <a:pPr algn="ctr"/>
            <a:r>
              <a:rPr lang="en-US" altLang="ja-JP" sz="2400" dirty="0" smtClean="0">
                <a:solidFill>
                  <a:srgbClr val="006565"/>
                </a:solidFill>
              </a:rPr>
              <a:t>During the CRYOMODULE Transport</a:t>
            </a:r>
            <a:endParaRPr kumimoji="1" lang="ja-JP" altLang="en-US" sz="2400" dirty="0">
              <a:solidFill>
                <a:srgbClr val="006565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428020" y="1489484"/>
            <a:ext cx="1000773" cy="73322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flipH="1">
            <a:off x="2244036" y="1242701"/>
            <a:ext cx="1268839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66kV Cables</a:t>
            </a:r>
            <a:endParaRPr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 flipH="1">
            <a:off x="1452123" y="1564227"/>
            <a:ext cx="1239921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6.6kV Cables</a:t>
            </a:r>
            <a:endParaRPr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 flipH="1">
            <a:off x="676386" y="1875278"/>
            <a:ext cx="11655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LCW Supply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 flipH="1">
            <a:off x="396100" y="2387825"/>
            <a:ext cx="118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LCW Return</a:t>
            </a:r>
            <a:endParaRPr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 flipH="1">
            <a:off x="228124" y="2972261"/>
            <a:ext cx="9457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CHW S,R</a:t>
            </a:r>
            <a:endParaRPr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 flipH="1">
            <a:off x="533562" y="3994246"/>
            <a:ext cx="662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Drain</a:t>
            </a:r>
            <a:endParaRPr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 flipH="1">
            <a:off x="5542428" y="2006612"/>
            <a:ext cx="8523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RTML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 flipH="1">
            <a:off x="3668124" y="5470423"/>
            <a:ext cx="11892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CRYSTRON</a:t>
            </a:r>
            <a:endParaRPr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 flipH="1">
            <a:off x="7628111" y="2593276"/>
            <a:ext cx="14199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CRYOMODULE</a:t>
            </a:r>
            <a:endParaRPr lang="ja-JP" altLang="en-US" sz="16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699699" y="1849799"/>
            <a:ext cx="590898" cy="42216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678773" y="2162275"/>
            <a:ext cx="1039240" cy="53048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437878" y="2581153"/>
            <a:ext cx="921187" cy="49820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1145631" y="3100388"/>
            <a:ext cx="1492820" cy="33974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1120253" y="3721494"/>
            <a:ext cx="1305100" cy="45203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5850374" y="2260211"/>
            <a:ext cx="1" cy="316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6930661" y="2127697"/>
            <a:ext cx="672994" cy="129755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7282988" y="2859281"/>
            <a:ext cx="593276" cy="121508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5855585" y="4742252"/>
            <a:ext cx="4417" cy="720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 flipH="1">
            <a:off x="7540440" y="1974042"/>
            <a:ext cx="663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LPDS</a:t>
            </a:r>
            <a:endParaRPr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 flipH="1">
            <a:off x="6758135" y="1576949"/>
            <a:ext cx="12879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Waveguide</a:t>
            </a:r>
            <a:endParaRPr lang="ja-JP" altLang="en-US" sz="1600" dirty="0"/>
          </a:p>
        </p:txBody>
      </p:sp>
      <p:cxnSp>
        <p:nvCxnSpPr>
          <p:cNvPr id="46" name="直線矢印コネクタ 45"/>
          <p:cNvCxnSpPr/>
          <p:nvPr/>
        </p:nvCxnSpPr>
        <p:spPr>
          <a:xfrm flipH="1">
            <a:off x="6216798" y="1849784"/>
            <a:ext cx="672994" cy="1297557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827815" y="5483588"/>
            <a:ext cx="0" cy="8374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2074394" y="6254176"/>
            <a:ext cx="5760000" cy="15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2074394" y="5483588"/>
            <a:ext cx="0" cy="8374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5385253" y="5433331"/>
            <a:ext cx="0" cy="612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4481594" y="5433331"/>
            <a:ext cx="0" cy="612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2067815" y="6031241"/>
            <a:ext cx="2412000" cy="15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 flipV="1">
            <a:off x="5385253" y="6026259"/>
            <a:ext cx="2448000" cy="54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4485253" y="6032099"/>
            <a:ext cx="900000" cy="15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 flipH="1">
            <a:off x="5551389" y="5424130"/>
            <a:ext cx="16279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600" dirty="0" smtClean="0"/>
              <a:t>Transport Vehicle</a:t>
            </a:r>
            <a:endParaRPr lang="ja-JP" altLang="en-US" sz="1600" dirty="0"/>
          </a:p>
        </p:txBody>
      </p:sp>
      <p:sp>
        <p:nvSpPr>
          <p:cNvPr id="66" name="正方形/長方形 65"/>
          <p:cNvSpPr/>
          <p:nvPr/>
        </p:nvSpPr>
        <p:spPr>
          <a:xfrm>
            <a:off x="4716725" y="1963730"/>
            <a:ext cx="46365" cy="1163344"/>
          </a:xfrm>
          <a:prstGeom prst="rect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124780" y="2276099"/>
            <a:ext cx="46365" cy="900000"/>
          </a:xfrm>
          <a:prstGeom prst="rect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 rot="16200000">
            <a:off x="2761245" y="2508059"/>
            <a:ext cx="45719" cy="756000"/>
          </a:xfrm>
          <a:prstGeom prst="rect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 rot="16200000">
            <a:off x="2521639" y="2949601"/>
            <a:ext cx="45719" cy="828000"/>
          </a:xfrm>
          <a:prstGeom prst="rect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 rot="16200000">
            <a:off x="4304545" y="2801902"/>
            <a:ext cx="180000" cy="792000"/>
          </a:xfrm>
          <a:prstGeom prst="rect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矢印コネクタ 71"/>
          <p:cNvCxnSpPr/>
          <p:nvPr/>
        </p:nvCxnSpPr>
        <p:spPr>
          <a:xfrm>
            <a:off x="5385253" y="3519451"/>
            <a:ext cx="1332000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2074394" y="3931744"/>
            <a:ext cx="1080000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図 73" descr="画面の領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69" y="4068316"/>
            <a:ext cx="352393" cy="1025958"/>
          </a:xfrm>
          <a:prstGeom prst="rect">
            <a:avLst/>
          </a:prstGeom>
        </p:spPr>
      </p:pic>
      <p:cxnSp>
        <p:nvCxnSpPr>
          <p:cNvPr id="75" name="直線矢印コネクタ 74"/>
          <p:cNvCxnSpPr/>
          <p:nvPr/>
        </p:nvCxnSpPr>
        <p:spPr>
          <a:xfrm>
            <a:off x="7540440" y="3916438"/>
            <a:ext cx="252000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6717253" y="3390574"/>
            <a:ext cx="0" cy="1692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540440" y="3818991"/>
            <a:ext cx="0" cy="612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6350053" y="5856720"/>
            <a:ext cx="57003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sz="1200" dirty="0" smtClean="0"/>
              <a:t>4,000</a:t>
            </a:r>
            <a:endParaRPr kumimoji="1" lang="ja-JP" altLang="en-US" sz="12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666088" y="5836639"/>
            <a:ext cx="57003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sz="1200" dirty="0" smtClean="0"/>
              <a:t>1,500</a:t>
            </a:r>
            <a:endParaRPr kumimoji="1" lang="ja-JP" altLang="en-US" sz="12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071997" y="5837695"/>
            <a:ext cx="57003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sz="1200" dirty="0" smtClean="0"/>
              <a:t>4,000</a:t>
            </a:r>
            <a:endParaRPr kumimoji="1" lang="ja-JP" altLang="en-US" sz="12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650236" y="6092841"/>
            <a:ext cx="57003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sz="1200" dirty="0" smtClean="0"/>
              <a:t>9,500</a:t>
            </a:r>
            <a:endParaRPr kumimoji="1" lang="ja-JP" altLang="en-US" sz="1200" dirty="0"/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4479815" y="4507310"/>
            <a:ext cx="900000" cy="0"/>
          </a:xfrm>
          <a:prstGeom prst="straightConnector1">
            <a:avLst/>
          </a:prstGeom>
          <a:ln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flipH="1" flipV="1">
            <a:off x="3771607" y="4455082"/>
            <a:ext cx="4417" cy="111600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 flipH="1">
            <a:off x="4399075" y="4178748"/>
            <a:ext cx="1287982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200" dirty="0" smtClean="0">
                <a:solidFill>
                  <a:srgbClr val="FFFF00"/>
                </a:solidFill>
              </a:rPr>
              <a:t>Shielding Wall</a:t>
            </a:r>
            <a:endParaRPr lang="ja-JP" altLang="en-US" sz="1200" dirty="0">
              <a:solidFill>
                <a:srgbClr val="FFFF00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745931" y="3343303"/>
            <a:ext cx="57003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C00000"/>
                </a:solidFill>
              </a:rPr>
              <a:t>2,200</a:t>
            </a:r>
            <a:endParaRPr kumimoji="1" lang="ja-JP" altLang="en-US" sz="1200" dirty="0">
              <a:solidFill>
                <a:srgbClr val="C0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299652" y="3756368"/>
            <a:ext cx="570033" cy="18466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rgbClr val="C00000"/>
                </a:solidFill>
              </a:rPr>
              <a:t>1,800</a:t>
            </a:r>
            <a:endParaRPr kumimoji="1" lang="ja-JP" altLang="en-US" sz="1200" dirty="0">
              <a:solidFill>
                <a:srgbClr val="C00000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 rot="16200000">
            <a:off x="2496661" y="3268133"/>
            <a:ext cx="45719" cy="864000"/>
          </a:xfrm>
          <a:prstGeom prst="rect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01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92" r="-2992"/>
          <a:stretch/>
        </p:blipFill>
        <p:spPr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520942" y="4983252"/>
            <a:ext cx="5165858" cy="14628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14" y="5071063"/>
            <a:ext cx="2030989" cy="1375015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937985" y="5504172"/>
            <a:ext cx="1024060" cy="48711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88478" y="6008936"/>
            <a:ext cx="2299014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prstClr val="black"/>
                </a:solidFill>
              </a:rPr>
              <a:t>Good for maintenance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88478" y="5133713"/>
            <a:ext cx="2299014" cy="3693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dirty="0" smtClean="0">
                <a:solidFill>
                  <a:prstClr val="black"/>
                </a:solidFill>
              </a:rPr>
              <a:t>Good for installation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6" name="環状矢印 15"/>
          <p:cNvSpPr/>
          <p:nvPr/>
        </p:nvSpPr>
        <p:spPr>
          <a:xfrm flipH="1">
            <a:off x="3874650" y="3262183"/>
            <a:ext cx="1087395" cy="82869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8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59443" y="3262183"/>
            <a:ext cx="13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Access Hall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67692" y="4634292"/>
            <a:ext cx="397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ML cross section </a:t>
            </a:r>
            <a:r>
              <a:rPr lang="en-US" altLang="ja-JP" dirty="0" smtClean="0"/>
              <a:t>from South to North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7531245" y="1423195"/>
            <a:ext cx="92406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400" dirty="0" smtClean="0">
                <a:solidFill>
                  <a:prstClr val="black"/>
                </a:solidFill>
              </a:rPr>
              <a:t>North</a:t>
            </a:r>
            <a:r>
              <a:rPr lang="ja-JP" altLang="en-US" sz="2400" dirty="0" smtClean="0">
                <a:solidFill>
                  <a:prstClr val="black"/>
                </a:solidFill>
              </a:rPr>
              <a:t> 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algn="ctr">
              <a:lnSpc>
                <a:spcPts val="2000"/>
              </a:lnSpc>
            </a:pPr>
            <a:r>
              <a:rPr lang="en-US" altLang="ja-JP" sz="2400" dirty="0" smtClean="0">
                <a:solidFill>
                  <a:srgbClr val="C00000"/>
                </a:solidFill>
              </a:rPr>
              <a:t>e+(e-)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ILC-TOT 3 Days Meeting at CERN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4216-F476-6542-907A-73BA7783BA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30550" y="5949569"/>
            <a:ext cx="92406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400" dirty="0" smtClean="0">
                <a:solidFill>
                  <a:prstClr val="black"/>
                </a:solidFill>
              </a:rPr>
              <a:t>South</a:t>
            </a:r>
            <a:r>
              <a:rPr lang="ja-JP" altLang="en-US" sz="2400" dirty="0" smtClean="0">
                <a:solidFill>
                  <a:prstClr val="black"/>
                </a:solidFill>
              </a:rPr>
              <a:t> </a:t>
            </a:r>
            <a:endParaRPr lang="en-US" altLang="ja-JP" sz="2400" dirty="0" smtClean="0">
              <a:solidFill>
                <a:prstClr val="black"/>
              </a:solidFill>
            </a:endParaRPr>
          </a:p>
          <a:p>
            <a:pPr algn="ctr">
              <a:lnSpc>
                <a:spcPts val="2000"/>
              </a:lnSpc>
            </a:pPr>
            <a:r>
              <a:rPr lang="en-US" altLang="ja-JP" sz="2400" dirty="0" smtClean="0">
                <a:solidFill>
                  <a:srgbClr val="C00000"/>
                </a:solidFill>
              </a:rPr>
              <a:t>e-(e+)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504535" y="5939817"/>
            <a:ext cx="460230" cy="3291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RF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596349" y="5934678"/>
            <a:ext cx="460230" cy="32918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BT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695873" y="477661"/>
            <a:ext cx="7297403" cy="642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 on ML Tunnel Access</a:t>
            </a:r>
            <a:endParaRPr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環状矢印 23"/>
          <p:cNvSpPr/>
          <p:nvPr/>
        </p:nvSpPr>
        <p:spPr>
          <a:xfrm flipH="1">
            <a:off x="6797740" y="2372900"/>
            <a:ext cx="517678" cy="51656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8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環状矢印 24"/>
          <p:cNvSpPr/>
          <p:nvPr/>
        </p:nvSpPr>
        <p:spPr>
          <a:xfrm flipH="1">
            <a:off x="7777705" y="2099261"/>
            <a:ext cx="274277" cy="27363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8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6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ja-JP" sz="3200" b="1" dirty="0"/>
              <a:t>2</a:t>
            </a:r>
            <a:r>
              <a:rPr lang="en-US" altLang="ja-JP" sz="3200" b="1" baseline="30000" dirty="0"/>
              <a:t>nd</a:t>
            </a:r>
            <a:r>
              <a:rPr lang="en-US" altLang="ja-JP" sz="3200" b="1" dirty="0"/>
              <a:t> Mini-Workshop on ILC Infrastructure and CFS for Physics and </a:t>
            </a:r>
            <a:r>
              <a:rPr lang="en-US" altLang="ja-JP" sz="3200" b="1" dirty="0" smtClean="0"/>
              <a:t>Detectors </a:t>
            </a:r>
            <a:r>
              <a:rPr lang="ja-JP" altLang="en-US" sz="3200" b="1" dirty="0" smtClean="0"/>
              <a:t>（杉本）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 smtClean="0"/>
              <a:t>日程：</a:t>
            </a:r>
            <a:r>
              <a:rPr kumimoji="1" lang="en-US" altLang="ja-JP" dirty="0" smtClean="0"/>
              <a:t>3/15-16</a:t>
            </a:r>
          </a:p>
          <a:p>
            <a:pPr>
              <a:lnSpc>
                <a:spcPct val="120000"/>
              </a:lnSpc>
            </a:pPr>
            <a:r>
              <a:rPr lang="ja-JP" altLang="en-US" dirty="0" smtClean="0"/>
              <a:t>場所：ＫＥＫ２号館１階会議室（大）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Convener: </a:t>
            </a:r>
            <a:r>
              <a:rPr lang="en-US" altLang="ja-JP" dirty="0" err="1" smtClean="0"/>
              <a:t>Karsten</a:t>
            </a:r>
            <a:r>
              <a:rPr lang="en-US" altLang="ja-JP" dirty="0" smtClean="0"/>
              <a:t> Busser</a:t>
            </a:r>
          </a:p>
          <a:p>
            <a:pPr>
              <a:lnSpc>
                <a:spcPct val="120000"/>
              </a:lnSpc>
            </a:pP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kumimoji="1" lang="ja-JP" altLang="en-US" b="1" dirty="0" smtClean="0">
                <a:solidFill>
                  <a:srgbClr val="3366FF"/>
                </a:solidFill>
              </a:rPr>
              <a:t>目的</a:t>
            </a:r>
            <a:endParaRPr kumimoji="1" lang="en-US" altLang="ja-JP" b="1" dirty="0" smtClean="0">
              <a:solidFill>
                <a:srgbClr val="3366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ja-JP" altLang="en-US" sz="2900" dirty="0" smtClean="0"/>
              <a:t>測定器</a:t>
            </a:r>
            <a:r>
              <a:rPr lang="ja-JP" altLang="en-US" sz="2900" dirty="0"/>
              <a:t>と物理のために必要</a:t>
            </a:r>
            <a:r>
              <a:rPr lang="ja-JP" altLang="en-US" sz="2900" dirty="0" smtClean="0"/>
              <a:t>な</a:t>
            </a:r>
            <a:r>
              <a:rPr lang="ja-JP" altLang="en-US" sz="2900" dirty="0"/>
              <a:t>ＩＰキャンパスおよび中央</a:t>
            </a:r>
            <a:r>
              <a:rPr lang="ja-JP" altLang="en-US" sz="2900" dirty="0" smtClean="0"/>
              <a:t>キャンパス</a:t>
            </a:r>
            <a:r>
              <a:rPr lang="ja-JP" altLang="en-US" sz="2900" dirty="0"/>
              <a:t>の</a:t>
            </a:r>
            <a:r>
              <a:rPr lang="ja-JP" altLang="en-US" sz="2900" dirty="0" smtClean="0"/>
              <a:t>インフラを明らかにする</a:t>
            </a:r>
            <a:endParaRPr lang="en-US" altLang="ja-JP" sz="2900" dirty="0" smtClean="0"/>
          </a:p>
          <a:p>
            <a:pPr lvl="1">
              <a:lnSpc>
                <a:spcPct val="120000"/>
              </a:lnSpc>
            </a:pPr>
            <a:r>
              <a:rPr kumimoji="1" lang="en-US" altLang="ja-JP" sz="2900" dirty="0" smtClean="0"/>
              <a:t>CFS</a:t>
            </a:r>
            <a:r>
              <a:rPr kumimoji="1" lang="ja-JP" altLang="en-US" sz="2900" dirty="0" err="1" smtClean="0"/>
              <a:t>、</a:t>
            </a:r>
            <a:r>
              <a:rPr kumimoji="1" lang="ja-JP" altLang="en-US" sz="2900" dirty="0" smtClean="0"/>
              <a:t>測定器インテグレーション、安全、計算機・ネットワーク資源等の議論が含まれる</a:t>
            </a:r>
            <a:endParaRPr kumimoji="1" lang="en-US" altLang="ja-JP" sz="2900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>
                <a:solidFill>
                  <a:srgbClr val="3366FF"/>
                </a:solidFill>
              </a:rPr>
              <a:t>説明：</a:t>
            </a:r>
            <a:endParaRPr lang="en-US" altLang="ja-JP" dirty="0" smtClean="0">
              <a:solidFill>
                <a:srgbClr val="3366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ja-JP" altLang="en-US" sz="2900" dirty="0" smtClean="0"/>
              <a:t>１回目は</a:t>
            </a:r>
            <a:r>
              <a:rPr lang="en-US" altLang="ja-JP" sz="2900" dirty="0" smtClean="0"/>
              <a:t>2015/8/31-9/1</a:t>
            </a:r>
            <a:r>
              <a:rPr lang="ja-JP" altLang="en-US" sz="2900" dirty="0" smtClean="0"/>
              <a:t>にＫＥＫで開催され、今回が２回目</a:t>
            </a:r>
            <a:endParaRPr lang="en-US" altLang="ja-JP" sz="2900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sz="2900" dirty="0" smtClean="0"/>
              <a:t>ヨーロッパからの参加者は</a:t>
            </a:r>
            <a:r>
              <a:rPr kumimoji="1" lang="en-US" altLang="ja-JP" sz="2900" dirty="0" smtClean="0"/>
              <a:t>E-JADE</a:t>
            </a:r>
            <a:r>
              <a:rPr kumimoji="1" lang="ja-JP" altLang="en-US" sz="2900" dirty="0" smtClean="0"/>
              <a:t>でサポート</a:t>
            </a:r>
            <a:endParaRPr kumimoji="1" lang="en-US" altLang="ja-JP" sz="2900" dirty="0" smtClean="0"/>
          </a:p>
          <a:p>
            <a:pPr lvl="2">
              <a:lnSpc>
                <a:spcPct val="120000"/>
              </a:lnSpc>
            </a:pPr>
            <a:r>
              <a:rPr lang="ja-JP" altLang="en-US" dirty="0" smtClean="0"/>
              <a:t>前回は</a:t>
            </a:r>
            <a:r>
              <a:rPr lang="en-US" altLang="ja-JP" dirty="0" smtClean="0"/>
              <a:t>DESY</a:t>
            </a:r>
            <a:r>
              <a:rPr lang="ja-JP" altLang="en-US" dirty="0" smtClean="0"/>
              <a:t>からの３人だけだったが、今回は１０人程度の海外からの参加者が見込まれる</a:t>
            </a:r>
            <a:endParaRPr lang="en-US" altLang="ja-JP" dirty="0" smtClean="0"/>
          </a:p>
          <a:p>
            <a:pPr lvl="2">
              <a:lnSpc>
                <a:spcPct val="120000"/>
              </a:lnSpc>
            </a:pPr>
            <a:r>
              <a:rPr lang="en-US" altLang="ja-JP" dirty="0" smtClean="0"/>
              <a:t>E-JADE</a:t>
            </a:r>
            <a:r>
              <a:rPr lang="ja-JP" altLang="en-US" dirty="0" smtClean="0"/>
              <a:t>のプログラム期間中に積算で１ヶ月以上の滞在が義務づけられているため、中期（数週間</a:t>
            </a:r>
            <a:r>
              <a:rPr lang="en-US" altLang="ja-JP" dirty="0" smtClean="0"/>
              <a:t>~</a:t>
            </a:r>
            <a:r>
              <a:rPr lang="ja-JP" altLang="en-US" dirty="0" smtClean="0"/>
              <a:t>１ヶ月）滞在者を含む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予想参加者人数：２０～２５人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Registration Page</a:t>
            </a:r>
            <a:r>
              <a:rPr lang="ja-JP" altLang="en-US" dirty="0" smtClean="0"/>
              <a:t>開設</a:t>
            </a:r>
            <a:r>
              <a:rPr lang="en-US" altLang="ja-JP" dirty="0"/>
              <a:t>: https://</a:t>
            </a:r>
            <a:r>
              <a:rPr lang="en-US" altLang="ja-JP" dirty="0" err="1"/>
              <a:t>agenda.linearcollider.org</a:t>
            </a:r>
            <a:r>
              <a:rPr lang="en-US" altLang="ja-JP" dirty="0"/>
              <a:t>/event/6910/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2016/2/15</a:t>
            </a: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KEK-LC-Meeting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858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04800" y="3352805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7" name="正方形/長方形 4"/>
          <p:cNvSpPr>
            <a:spLocks noChangeArrowheads="1"/>
          </p:cNvSpPr>
          <p:nvPr/>
        </p:nvSpPr>
        <p:spPr bwMode="auto">
          <a:xfrm>
            <a:off x="159758" y="1584263"/>
            <a:ext cx="87741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2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第５回　　東北大学</a:t>
            </a:r>
            <a:r>
              <a:rPr lang="ja-JP" altLang="en-US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　</a:t>
            </a:r>
            <a:r>
              <a:rPr lang="en-US" altLang="ja-JP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 2016</a:t>
            </a:r>
            <a:r>
              <a:rPr lang="ja-JP" altLang="en-US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年</a:t>
            </a:r>
            <a:r>
              <a:rPr lang="en-US" altLang="ja-JP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ja-JP" altLang="en-US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月</a:t>
            </a:r>
            <a:r>
              <a:rPr lang="en-US" altLang="ja-JP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18</a:t>
            </a:r>
            <a:r>
              <a:rPr lang="ja-JP" altLang="en-US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日（金）　　</a:t>
            </a:r>
            <a:endParaRPr lang="en-US" altLang="ja-JP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　　　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ja-JP" altLang="en-US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素粒子理論　　綿村哲さん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ja-JP" altLang="en-US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ニュートリノ　　井上邦雄さん　　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ja-JP" altLang="en-US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原子核実験　　田村裕和さん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ja-JP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ILC</a:t>
            </a:r>
            <a:r>
              <a:rPr lang="ja-JP" alt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の物理・測定器とプロジェクトの現状　山本均さん</a:t>
            </a:r>
            <a:endParaRPr lang="en-US" altLang="ja-JP" b="1" dirty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ja-JP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ILC</a:t>
            </a:r>
            <a:r>
              <a:rPr lang="ja-JP" alt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の加速器　　　：　　横谷さん（</a:t>
            </a:r>
            <a:r>
              <a:rPr lang="en-US" altLang="ja-JP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KEK)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聴衆は　学部生をも含む</a:t>
            </a:r>
          </a:p>
        </p:txBody>
      </p:sp>
      <p:sp>
        <p:nvSpPr>
          <p:cNvPr id="16388" name="正方形/長方形 4"/>
          <p:cNvSpPr>
            <a:spLocks noChangeArrowheads="1"/>
          </p:cNvSpPr>
          <p:nvPr/>
        </p:nvSpPr>
        <p:spPr bwMode="auto">
          <a:xfrm>
            <a:off x="373063" y="4508500"/>
            <a:ext cx="8774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その他、詳細予定が未定の所（現在連絡をとっているところ）</a:t>
            </a:r>
            <a:endParaRPr lang="en-US" altLang="ja-JP" sz="2000" b="1" u="sng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ja-JP" altLang="en-US" sz="20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名古屋大学　（高橋さんから連絡中）</a:t>
            </a:r>
            <a:endParaRPr lang="en-US" altLang="ja-JP" sz="2000" b="1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ja-JP" altLang="en-US" sz="20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大阪大学　（２月中予定）</a:t>
            </a:r>
            <a:endParaRPr lang="en-US" altLang="ja-JP" sz="2000" b="1" dirty="0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2016/2/15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KEK-LC-Meeting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6612F-1B41-0144-ACCC-4AB5E04F59E3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90719" y="1493561"/>
            <a:ext cx="5739999" cy="2167896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353424" y="294113"/>
            <a:ext cx="5982758" cy="89255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Calibri" charset="0"/>
              </a:rPr>
              <a:t>今後の「大学めぐり」セミナーの予定</a:t>
            </a:r>
            <a:endParaRPr lang="en-US" altLang="ja-JP" sz="2800" b="1" dirty="0" smtClean="0">
              <a:solidFill>
                <a:prstClr val="black"/>
              </a:solidFill>
              <a:latin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latin typeface="Calibri" charset="0"/>
              </a:rPr>
              <a:t>ヤン、　大森</a:t>
            </a:r>
            <a:r>
              <a:rPr lang="en-US" altLang="ja-JP" b="1" dirty="0">
                <a:latin typeface="Calibri" charset="0"/>
              </a:rPr>
              <a:t>(KEK) </a:t>
            </a:r>
            <a:r>
              <a:rPr lang="ja-JP" altLang="en-US" b="1" dirty="0">
                <a:latin typeface="Calibri" charset="0"/>
              </a:rPr>
              <a:t>、　高橋徹</a:t>
            </a:r>
            <a:r>
              <a:rPr lang="en-US" altLang="ja-JP" b="1" dirty="0">
                <a:latin typeface="Calibri" charset="0"/>
              </a:rPr>
              <a:t>(</a:t>
            </a:r>
            <a:r>
              <a:rPr lang="ja-JP" altLang="en-US" b="1" dirty="0">
                <a:latin typeface="Calibri" charset="0"/>
              </a:rPr>
              <a:t>広島大</a:t>
            </a:r>
            <a:r>
              <a:rPr lang="ja-JP" altLang="en-US" b="1" dirty="0" smtClean="0">
                <a:latin typeface="Calibri" charset="0"/>
              </a:rPr>
              <a:t>）</a:t>
            </a:r>
            <a:endParaRPr lang="en-US" altLang="ja-JP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ECFALC2016</a:t>
            </a:r>
            <a:br>
              <a:rPr lang="en-US" altLang="ja-JP" dirty="0"/>
            </a:br>
            <a:r>
              <a:rPr lang="en-US" altLang="ja-JP" sz="2000" dirty="0">
                <a:solidFill>
                  <a:srgbClr val="3366FF"/>
                </a:solidFill>
              </a:rPr>
              <a:t>http://</a:t>
            </a:r>
            <a:r>
              <a:rPr lang="en-US" altLang="ja-JP" sz="2000" dirty="0" err="1">
                <a:solidFill>
                  <a:srgbClr val="3366FF"/>
                </a:solidFill>
              </a:rPr>
              <a:t>www.ifca.unican.es</a:t>
            </a:r>
            <a:r>
              <a:rPr lang="en-US" altLang="ja-JP" sz="2000" dirty="0">
                <a:solidFill>
                  <a:srgbClr val="3366FF"/>
                </a:solidFill>
              </a:rPr>
              <a:t>/</a:t>
            </a:r>
            <a:r>
              <a:rPr lang="en-US" altLang="ja-JP" sz="2000" dirty="0" err="1">
                <a:solidFill>
                  <a:srgbClr val="3366FF"/>
                </a:solidFill>
              </a:rPr>
              <a:t>congreso</a:t>
            </a:r>
            <a:r>
              <a:rPr lang="en-US" altLang="ja-JP" sz="2000" dirty="0">
                <a:solidFill>
                  <a:srgbClr val="3366FF"/>
                </a:solidFill>
              </a:rPr>
              <a:t>/ECFALC2016/welcome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rcRect t="11482" b="11482"/>
          <a:stretch>
            <a:fillRect/>
          </a:stretch>
        </p:blipFill>
        <p:spPr>
          <a:ln>
            <a:solidFill>
              <a:srgbClr val="3366FF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2016/2/15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KEK-LC-Meeting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5EF8F-94E6-894F-8A4C-6F9E0DFAA167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97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74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kumimoji="1" lang="ja-JP" altLang="en-US" sz="4000" b="1" dirty="0" smtClean="0"/>
              <a:t>第</a:t>
            </a:r>
            <a:r>
              <a:rPr lang="en-US" altLang="ja-JP" sz="4000" b="1" dirty="0" smtClean="0"/>
              <a:t>34</a:t>
            </a:r>
            <a:r>
              <a:rPr lang="ja-JP" altLang="en-US" sz="4000" b="1" dirty="0" smtClean="0"/>
              <a:t>回・</a:t>
            </a:r>
            <a:r>
              <a:rPr kumimoji="1" lang="en-US" altLang="ja-JP" sz="4000" b="1" dirty="0" smtClean="0"/>
              <a:t>LC</a:t>
            </a:r>
            <a:r>
              <a:rPr kumimoji="1" lang="ja-JP" altLang="en-US" sz="4000" b="1" dirty="0" smtClean="0"/>
              <a:t>計画推進委員会（案）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9150"/>
            <a:ext cx="8229600" cy="5047206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dirty="0" smtClean="0"/>
              <a:t>日時：　</a:t>
            </a:r>
            <a:r>
              <a:rPr lang="en-US" altLang="ja-JP" sz="1800" dirty="0" smtClean="0"/>
              <a:t>2015</a:t>
            </a:r>
            <a:r>
              <a:rPr lang="ja-JP" altLang="en-US" sz="1800" dirty="0" smtClean="0"/>
              <a:t>年</a:t>
            </a:r>
            <a:r>
              <a:rPr lang="en-US" altLang="ja-JP" sz="1800" dirty="0"/>
              <a:t>3</a:t>
            </a:r>
            <a:r>
              <a:rPr lang="ja-JP" altLang="en-US" sz="1800" dirty="0" smtClean="0"/>
              <a:t>月</a:t>
            </a:r>
            <a:r>
              <a:rPr lang="en-US" altLang="ja-JP" sz="1800" dirty="0" smtClean="0"/>
              <a:t>10</a:t>
            </a:r>
            <a:r>
              <a:rPr lang="ja-JP" altLang="en-US" sz="1800" dirty="0" smtClean="0"/>
              <a:t>日</a:t>
            </a:r>
            <a:r>
              <a:rPr lang="en-US" altLang="ja-JP" sz="1800" dirty="0" smtClean="0"/>
              <a:t>, 14:00 ~ 16:</a:t>
            </a:r>
            <a:r>
              <a:rPr lang="en-US" altLang="ja-JP" sz="1800" dirty="0" smtClean="0"/>
              <a:t>30 </a:t>
            </a:r>
            <a:r>
              <a:rPr lang="ja-JP" altLang="en-US" sz="1800" dirty="0" smtClean="0"/>
              <a:t>　</a:t>
            </a:r>
            <a:endParaRPr lang="en-US" altLang="ja-JP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1600" dirty="0" smtClean="0"/>
              <a:t>場所：　３号館セミナーホール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sz="1400" u="sng" dirty="0" smtClean="0">
                <a:solidFill>
                  <a:schemeClr val="bg1">
                    <a:lumMod val="65000"/>
                  </a:schemeClr>
                </a:solidFill>
              </a:rPr>
              <a:t>アジェンダ（案）：</a:t>
            </a:r>
            <a:endParaRPr lang="en-US" altLang="ja-JP" sz="1400" u="sng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＜一般報告・ディスカッション＞</a:t>
            </a:r>
            <a:r>
              <a:rPr lang="en-US" altLang="ja-JP" sz="1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1400" b="1" dirty="0" smtClean="0">
                <a:solidFill>
                  <a:schemeClr val="bg1">
                    <a:lumMod val="65000"/>
                  </a:schemeClr>
                </a:solidFill>
              </a:rPr>
              <a:t>14:00 – 15:20</a:t>
            </a:r>
            <a:endParaRPr lang="ja-JP" alt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機構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長からの報告：　　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	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山内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機構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長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 	(15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分）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学術会議、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HE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委員会の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報告：　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相原委員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(10)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LCB 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からの報告：　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		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駒宮委員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(10)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ILC 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に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むけた日米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協力推進：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　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山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下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委員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(10)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ILC 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人材確保作業部会の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報告：　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山本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（明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）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(10)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ILC 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計画・技術的実現性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調査・コメント：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川越委員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 	(5)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ACFA</a:t>
            </a:r>
            <a:r>
              <a:rPr lang="en-US" altLang="ja-JP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ja-JP" sz="1400" dirty="0" err="1">
                <a:solidFill>
                  <a:schemeClr val="bg1">
                    <a:lumMod val="65000"/>
                  </a:schemeClr>
                </a:solidFill>
              </a:rPr>
              <a:t>AsiaHEP</a:t>
            </a:r>
            <a:r>
              <a:rPr lang="en-US" altLang="ja-JP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からの報告：　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岡田委員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(5)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リニアコライダーワークショップ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計画：　山本（均）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委員</a:t>
            </a:r>
            <a:r>
              <a:rPr lang="en-US" altLang="ja-JP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(5)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LC 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計画推進室からの報告：　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		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山本</a:t>
            </a:r>
            <a:r>
              <a:rPr lang="ja-JP" altLang="en-US" sz="1400" dirty="0">
                <a:solidFill>
                  <a:schemeClr val="bg1">
                    <a:lumMod val="65000"/>
                  </a:schemeClr>
                </a:solidFill>
              </a:rPr>
              <a:t>（明</a:t>
            </a:r>
            <a:r>
              <a:rPr lang="ja-JP" altLang="en-US" sz="1400" dirty="0" smtClean="0">
                <a:solidFill>
                  <a:schemeClr val="bg1">
                    <a:lumMod val="65000"/>
                  </a:schemeClr>
                </a:solidFill>
              </a:rPr>
              <a:t>）</a:t>
            </a:r>
            <a:r>
              <a:rPr lang="en-US" altLang="ja-JP" sz="1400" dirty="0" smtClean="0">
                <a:solidFill>
                  <a:schemeClr val="bg1">
                    <a:lumMod val="65000"/>
                  </a:schemeClr>
                </a:solidFill>
              </a:rPr>
              <a:t> 		(5)</a:t>
            </a:r>
            <a:endParaRPr lang="en-US" altLang="ja-JP" sz="1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1400" b="1" dirty="0" smtClean="0">
                <a:solidFill>
                  <a:srgbClr val="3366FF"/>
                </a:solidFill>
              </a:rPr>
              <a:t>＜ディスカッション＞</a:t>
            </a:r>
            <a:r>
              <a:rPr lang="en-US" altLang="ja-JP" sz="1400" b="1" dirty="0" smtClean="0">
                <a:solidFill>
                  <a:srgbClr val="3366FF"/>
                </a:solidFill>
              </a:rPr>
              <a:t>	</a:t>
            </a:r>
            <a:r>
              <a:rPr lang="en-US" altLang="ja-JP" sz="1400" b="1" dirty="0">
                <a:solidFill>
                  <a:srgbClr val="3366FF"/>
                </a:solidFill>
              </a:rPr>
              <a:t> </a:t>
            </a:r>
            <a:r>
              <a:rPr lang="en-US" altLang="ja-JP" sz="1400" b="1" dirty="0" smtClean="0">
                <a:solidFill>
                  <a:srgbClr val="3366FF"/>
                </a:solidFill>
              </a:rPr>
              <a:t>15:20 – 16:30</a:t>
            </a:r>
            <a:endParaRPr lang="ja-JP" altLang="en-US" sz="1400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ja-JP" altLang="ja-JP" sz="1400" dirty="0"/>
              <a:t>　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ILC</a:t>
            </a:r>
            <a:r>
              <a:rPr lang="ja-JP" altLang="en-US" sz="1400" dirty="0"/>
              <a:t>準備期間における</a:t>
            </a:r>
            <a:r>
              <a:rPr lang="ja-JP" altLang="en-US" sz="1400" dirty="0" smtClean="0"/>
              <a:t>研究開発と人材育成　（課題提起およびディスカッション）</a:t>
            </a:r>
            <a:endParaRPr lang="ja-JP" altLang="en-US" sz="14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1400" dirty="0" smtClean="0"/>
              <a:t>加速器</a:t>
            </a:r>
            <a:r>
              <a:rPr lang="en-US" altLang="ja-JP" sz="1400" dirty="0" smtClean="0"/>
              <a:t> (ADI, ATF/Nano-beam, STF/SRF)	</a:t>
            </a:r>
            <a:r>
              <a:rPr lang="ja-JP" altLang="en-US" sz="1400" dirty="0" smtClean="0"/>
              <a:t>横谷、照沼、早野　（各</a:t>
            </a:r>
            <a:r>
              <a:rPr lang="en-US" altLang="ja-JP" sz="1400" dirty="0" smtClean="0"/>
              <a:t>10</a:t>
            </a:r>
            <a:r>
              <a:rPr lang="ja-JP" altLang="en-US" sz="1400" dirty="0" smtClean="0"/>
              <a:t>分）</a:t>
            </a:r>
            <a:endParaRPr lang="en-US" altLang="ja-JP" sz="1400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sz="1400" dirty="0" smtClean="0"/>
              <a:t>物理・測定器</a:t>
            </a:r>
            <a:r>
              <a:rPr lang="en-US" altLang="ja-JP" sz="1400" dirty="0" smtClean="0"/>
              <a:t>						</a:t>
            </a:r>
            <a:r>
              <a:rPr lang="ja-JP" altLang="en-US" sz="1400" dirty="0" smtClean="0"/>
              <a:t>藤井</a:t>
            </a:r>
            <a:r>
              <a:rPr lang="en-US" altLang="ja-JP" sz="1400" dirty="0" smtClean="0"/>
              <a:t> 			(10</a:t>
            </a:r>
            <a:r>
              <a:rPr lang="ja-JP" altLang="en-US" sz="1400" dirty="0" smtClean="0"/>
              <a:t>）</a:t>
            </a:r>
            <a:endParaRPr lang="en-US" altLang="ja-JP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1400" dirty="0" smtClean="0"/>
              <a:t>施設</a:t>
            </a:r>
            <a:r>
              <a:rPr lang="ja-JP" altLang="en-US" sz="1400" dirty="0"/>
              <a:t>（土木、建築、設備</a:t>
            </a:r>
            <a:r>
              <a:rPr lang="ja-JP" altLang="en-US" sz="1400" dirty="0" smtClean="0"/>
              <a:t>）</a:t>
            </a:r>
            <a:r>
              <a:rPr lang="en-US" altLang="ja-JP" sz="1400" dirty="0" smtClean="0"/>
              <a:t>				</a:t>
            </a:r>
            <a:r>
              <a:rPr lang="ja-JP" altLang="en-US" sz="1400" dirty="0" smtClean="0"/>
              <a:t>宮原</a:t>
            </a:r>
            <a:r>
              <a:rPr lang="en-US" altLang="ja-JP" sz="1400" dirty="0" smtClean="0"/>
              <a:t> 			(10</a:t>
            </a:r>
            <a:r>
              <a:rPr lang="ja-JP" altLang="en-US" sz="1400" dirty="0" smtClean="0"/>
              <a:t>）</a:t>
            </a:r>
            <a:endParaRPr lang="en-US" altLang="ja-JP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1400" dirty="0" smtClean="0"/>
              <a:t>全体討議</a:t>
            </a:r>
            <a:r>
              <a:rPr lang="en-US" altLang="ja-JP" sz="1400" dirty="0" smtClean="0"/>
              <a:t>						</a:t>
            </a:r>
            <a:r>
              <a:rPr lang="ja-JP" altLang="en-US" sz="1400" dirty="0" smtClean="0"/>
              <a:t>全員</a:t>
            </a:r>
            <a:r>
              <a:rPr lang="en-US" altLang="ja-JP" sz="1400" dirty="0" smtClean="0"/>
              <a:t> 			(20</a:t>
            </a:r>
            <a:r>
              <a:rPr lang="ja-JP" altLang="en-US" sz="1400" dirty="0" smtClean="0"/>
              <a:t>）</a:t>
            </a:r>
            <a:endParaRPr lang="ja-JP" altLang="en-US" sz="1800" dirty="0"/>
          </a:p>
          <a:p>
            <a:pPr marL="0" indent="0">
              <a:buNone/>
            </a:pPr>
            <a:endParaRPr lang="ja-JP" altLang="en-US" sz="1400" dirty="0"/>
          </a:p>
          <a:p>
            <a:pPr lvl="1"/>
            <a:endParaRPr lang="en-US" altLang="ja-JP" sz="12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2016/1/6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KEK-LC-Meeting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474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1138</Words>
  <Application>Microsoft Macintosh PowerPoint</Application>
  <PresentationFormat>画面に合わせる (4:3)</PresentationFormat>
  <Paragraphs>273</Paragraphs>
  <Slides>15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ホワイト</vt:lpstr>
      <vt:lpstr>1_ホワイト</vt:lpstr>
      <vt:lpstr>LC計画推進室からの報告</vt:lpstr>
      <vt:lpstr>KEK-LC： FY2015 Plan　</vt:lpstr>
      <vt:lpstr>CFS Mini-Workshop at CERN (山本） https://agenda.linearcollider.org/event/6980/</vt:lpstr>
      <vt:lpstr>PowerPoint プレゼンテーション</vt:lpstr>
      <vt:lpstr>PowerPoint プレゼンテーション</vt:lpstr>
      <vt:lpstr>2nd Mini-Workshop on ILC Infrastructure and CFS for Physics and Detectors （杉本）</vt:lpstr>
      <vt:lpstr>PowerPoint プレゼンテーション</vt:lpstr>
      <vt:lpstr>ECFALC2016 http://www.ifca.unican.es/congreso/ECFALC2016/welcome</vt:lpstr>
      <vt:lpstr>第34回・LC計画推進委員会（案）</vt:lpstr>
      <vt:lpstr>KEK ILC Action Plan Issues (Jan. 2016) http://www.kek.jp/en/NewsRoom/Release/20160106140000/</vt:lpstr>
      <vt:lpstr>KEK-ILC アクションプラン（抜粋: 2016-1）</vt:lpstr>
      <vt:lpstr>A Plan for the ILC Preparation   </vt:lpstr>
      <vt:lpstr>KEK-ILC アクションプラン 表1. ILC 加速器準備への技術課題・国際連携</vt:lpstr>
      <vt:lpstr>KEK-ILC アクションプラン 表2: ILC 加速器・準備期間における技術課題</vt:lpstr>
      <vt:lpstr>KEK –ILC アクションプラン 表3: ILC 加速器・準備期間に必要な人材案 (FTE)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LC計画推進室からの報告</dc:title>
  <dc:creator>Yamamoto Akira</dc:creator>
  <cp:lastModifiedBy>Yamamoto Akira</cp:lastModifiedBy>
  <cp:revision>3</cp:revision>
  <dcterms:created xsi:type="dcterms:W3CDTF">2016-03-10T02:22:52Z</dcterms:created>
  <dcterms:modified xsi:type="dcterms:W3CDTF">2016-03-10T02:45:05Z</dcterms:modified>
</cp:coreProperties>
</file>