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2016/3/10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LCB</a:t>
            </a:r>
            <a:r>
              <a:rPr kumimoji="1" lang="ja-JP" altLang="en-US" dirty="0" smtClean="0"/>
              <a:t>の報告</a:t>
            </a:r>
            <a:endParaRPr kumimoji="1" lang="ja-JP" altLang="en-US" dirty="0"/>
          </a:p>
        </p:txBody>
      </p:sp>
      <p:sp>
        <p:nvSpPr>
          <p:cNvPr id="3" name="サブタイトル 2"/>
          <p:cNvSpPr>
            <a:spLocks noGrp="1"/>
          </p:cNvSpPr>
          <p:nvPr>
            <p:ph type="subTitle" idx="1"/>
          </p:nvPr>
        </p:nvSpPr>
        <p:spPr/>
        <p:txBody>
          <a:bodyPr/>
          <a:lstStyle/>
          <a:p>
            <a:r>
              <a:rPr lang="en-US" altLang="ja-JP" dirty="0" smtClean="0"/>
              <a:t>2016</a:t>
            </a:r>
            <a:r>
              <a:rPr lang="ja-JP" altLang="en-US" dirty="0" smtClean="0"/>
              <a:t>年</a:t>
            </a:r>
            <a:r>
              <a:rPr lang="en-US" altLang="ja-JP" dirty="0"/>
              <a:t>3</a:t>
            </a:r>
            <a:r>
              <a:rPr lang="ja-JP" altLang="en-US" dirty="0"/>
              <a:t>月</a:t>
            </a:r>
            <a:r>
              <a:rPr lang="en-US" altLang="ja-JP" dirty="0"/>
              <a:t>10</a:t>
            </a:r>
            <a:r>
              <a:rPr lang="ja-JP" altLang="en-US" dirty="0" smtClean="0"/>
              <a:t>日</a:t>
            </a:r>
            <a:endParaRPr lang="en-US" altLang="ja-JP" dirty="0" smtClean="0"/>
          </a:p>
          <a:p>
            <a:endParaRPr kumimoji="1" lang="en-US" altLang="ja-JP" dirty="0"/>
          </a:p>
          <a:p>
            <a:r>
              <a:rPr lang="ja-JP" altLang="en-US" dirty="0" smtClean="0"/>
              <a:t>駒宮幸男</a:t>
            </a:r>
            <a:endParaRPr kumimoji="1" lang="ja-JP" altLang="en-US" dirty="0"/>
          </a:p>
        </p:txBody>
      </p:sp>
    </p:spTree>
    <p:extLst>
      <p:ext uri="{BB962C8B-B14F-4D97-AF65-F5344CB8AC3E}">
        <p14:creationId xmlns:p14="http://schemas.microsoft.com/office/powerpoint/2010/main" val="57878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332656"/>
            <a:ext cx="8424936" cy="6186309"/>
          </a:xfrm>
          <a:prstGeom prst="rect">
            <a:avLst/>
          </a:prstGeom>
          <a:noFill/>
        </p:spPr>
        <p:txBody>
          <a:bodyPr wrap="square" rtlCol="0">
            <a:spAutoFit/>
          </a:bodyPr>
          <a:lstStyle/>
          <a:p>
            <a:r>
              <a:rPr kumimoji="1" lang="en-US" altLang="ja-JP" dirty="0" smtClean="0"/>
              <a:t>2</a:t>
            </a:r>
            <a:r>
              <a:rPr kumimoji="1" lang="ja-JP" altLang="en-US" dirty="0" smtClean="0"/>
              <a:t>月</a:t>
            </a:r>
            <a:r>
              <a:rPr kumimoji="1" lang="en-US" altLang="ja-JP" dirty="0" smtClean="0"/>
              <a:t>25</a:t>
            </a:r>
            <a:r>
              <a:rPr kumimoji="1" lang="ja-JP" altLang="en-US" dirty="0" smtClean="0"/>
              <a:t>日に</a:t>
            </a:r>
            <a:r>
              <a:rPr kumimoji="1" lang="en-US" altLang="ja-JP" dirty="0" smtClean="0"/>
              <a:t>J-PARC</a:t>
            </a:r>
            <a:r>
              <a:rPr kumimoji="1" lang="ja-JP" altLang="en-US" dirty="0" smtClean="0"/>
              <a:t>において</a:t>
            </a:r>
            <a:r>
              <a:rPr kumimoji="1" lang="en-US" altLang="ja-JP" dirty="0" smtClean="0"/>
              <a:t>LCB</a:t>
            </a:r>
            <a:r>
              <a:rPr kumimoji="1" lang="ja-JP" altLang="en-US" dirty="0" smtClean="0"/>
              <a:t> </a:t>
            </a:r>
            <a:r>
              <a:rPr kumimoji="1" lang="en-US" altLang="ja-JP" dirty="0" smtClean="0"/>
              <a:t>meeting </a:t>
            </a:r>
            <a:r>
              <a:rPr kumimoji="1" lang="ja-JP" altLang="en-US" dirty="0" err="1" smtClean="0"/>
              <a:t>が開</a:t>
            </a:r>
            <a:r>
              <a:rPr kumimoji="1" lang="ja-JP" altLang="en-US" dirty="0" smtClean="0"/>
              <a:t>催された。</a:t>
            </a:r>
            <a:endParaRPr kumimoji="1" lang="en-US" altLang="ja-JP" dirty="0" smtClean="0"/>
          </a:p>
          <a:p>
            <a:endParaRPr lang="en-US" altLang="ja-JP" dirty="0"/>
          </a:p>
          <a:p>
            <a:r>
              <a:rPr kumimoji="1" lang="en-US" altLang="ja-JP" dirty="0" smtClean="0">
                <a:solidFill>
                  <a:srgbClr val="FF0000"/>
                </a:solidFill>
              </a:rPr>
              <a:t>ILC Progress in Japan </a:t>
            </a:r>
            <a:r>
              <a:rPr kumimoji="1" lang="ja-JP" altLang="en-US" dirty="0" smtClean="0">
                <a:solidFill>
                  <a:srgbClr val="FF0000"/>
                </a:solidFill>
              </a:rPr>
              <a:t>山内ＫＥＫ機構長</a:t>
            </a:r>
            <a:endParaRPr kumimoji="1" lang="en-US" altLang="ja-JP" dirty="0" smtClean="0">
              <a:solidFill>
                <a:srgbClr val="FF0000"/>
              </a:solidFill>
            </a:endParaRPr>
          </a:p>
          <a:p>
            <a:endParaRPr lang="en-US" altLang="ja-JP" dirty="0"/>
          </a:p>
          <a:p>
            <a:r>
              <a:rPr lang="ja-JP" altLang="en-US" dirty="0"/>
              <a:t>文部</a:t>
            </a:r>
            <a:r>
              <a:rPr lang="ja-JP" altLang="en-US" dirty="0" smtClean="0"/>
              <a:t>科学省の</a:t>
            </a:r>
            <a:r>
              <a:rPr lang="en-US" altLang="ja-JP" dirty="0" smtClean="0"/>
              <a:t>ILC</a:t>
            </a:r>
            <a:r>
              <a:rPr lang="ja-JP" altLang="en-US" dirty="0" smtClean="0"/>
              <a:t>に対する対応を説明。有識者会議の新しい人材作業部会が始まった。</a:t>
            </a:r>
            <a:endParaRPr lang="en-US" altLang="ja-JP" dirty="0" smtClean="0"/>
          </a:p>
          <a:p>
            <a:r>
              <a:rPr kumimoji="1" lang="en-US" altLang="ja-JP" dirty="0" smtClean="0"/>
              <a:t>KEK</a:t>
            </a:r>
            <a:r>
              <a:rPr kumimoji="1" lang="ja-JP" altLang="en-US" dirty="0" smtClean="0"/>
              <a:t>は</a:t>
            </a:r>
            <a:r>
              <a:rPr kumimoji="1" lang="en-US" altLang="ja-JP" dirty="0" smtClean="0"/>
              <a:t>ILC</a:t>
            </a:r>
            <a:r>
              <a:rPr kumimoji="1" lang="ja-JP" altLang="en-US" dirty="0" smtClean="0"/>
              <a:t>の判断が出た時のために</a:t>
            </a:r>
            <a:r>
              <a:rPr kumimoji="1" lang="en-US" altLang="ja-JP" dirty="0" smtClean="0"/>
              <a:t>Action Plan </a:t>
            </a:r>
            <a:r>
              <a:rPr kumimoji="1" lang="ja-JP" altLang="en-US" dirty="0" smtClean="0"/>
              <a:t>を作ったことを説明した。また、野村総研が</a:t>
            </a:r>
            <a:r>
              <a:rPr kumimoji="1" lang="en-US" altLang="ja-JP" dirty="0" smtClean="0"/>
              <a:t>ILC feasibility study</a:t>
            </a:r>
            <a:r>
              <a:rPr kumimoji="1" lang="ja-JP" altLang="en-US" dirty="0" smtClean="0"/>
              <a:t>を再度行っていることを伝え、各国・各研究所にきちんと対応してくれるように頼む。</a:t>
            </a:r>
            <a:endParaRPr kumimoji="1" lang="en-US" altLang="ja-JP" dirty="0" smtClean="0"/>
          </a:p>
          <a:p>
            <a:endParaRPr lang="en-US" altLang="ja-JP" dirty="0"/>
          </a:p>
          <a:p>
            <a:r>
              <a:rPr kumimoji="1" lang="ja-JP" altLang="en-US" dirty="0" smtClean="0"/>
              <a:t>今期の</a:t>
            </a:r>
            <a:r>
              <a:rPr kumimoji="1" lang="en-US" altLang="ja-JP" dirty="0" smtClean="0"/>
              <a:t>LCC/LCB</a:t>
            </a:r>
            <a:r>
              <a:rPr lang="ja-JP" altLang="en-US" dirty="0" smtClean="0"/>
              <a:t>が今年の終わりに終了することを踏まえて、その後も</a:t>
            </a:r>
            <a:r>
              <a:rPr lang="en-US" altLang="ja-JP" dirty="0" smtClean="0"/>
              <a:t>ICFA</a:t>
            </a:r>
            <a:r>
              <a:rPr lang="ja-JP" altLang="en-US" dirty="0" smtClean="0"/>
              <a:t>が引き続いて</a:t>
            </a:r>
            <a:endParaRPr lang="en-US" altLang="ja-JP" dirty="0" smtClean="0"/>
          </a:p>
          <a:p>
            <a:r>
              <a:rPr lang="ja-JP" altLang="en-US" dirty="0" smtClean="0"/>
              <a:t>リニアコライダー</a:t>
            </a:r>
            <a:r>
              <a:rPr lang="ja-JP" altLang="en-US" dirty="0"/>
              <a:t>の</a:t>
            </a:r>
            <a:r>
              <a:rPr lang="ja-JP" altLang="en-US" dirty="0" smtClean="0"/>
              <a:t>推進</a:t>
            </a:r>
            <a:r>
              <a:rPr lang="ja-JP" altLang="en-US" dirty="0"/>
              <a:t>組織</a:t>
            </a:r>
            <a:r>
              <a:rPr lang="ja-JP" altLang="en-US" dirty="0" smtClean="0"/>
              <a:t>を継続することを、日本のコミュニティーと</a:t>
            </a:r>
            <a:r>
              <a:rPr lang="en-US" altLang="ja-JP" dirty="0" smtClean="0"/>
              <a:t>KEK</a:t>
            </a:r>
            <a:r>
              <a:rPr lang="ja-JP" altLang="en-US" dirty="0" smtClean="0"/>
              <a:t>は望んでいることを述べた。</a:t>
            </a:r>
            <a:endParaRPr lang="en-US" altLang="ja-JP" dirty="0" smtClean="0"/>
          </a:p>
          <a:p>
            <a:endParaRPr lang="en-US" altLang="ja-JP" dirty="0"/>
          </a:p>
          <a:p>
            <a:r>
              <a:rPr lang="ja-JP" altLang="en-US" dirty="0" smtClean="0"/>
              <a:t>文部科学省の判断は、</a:t>
            </a:r>
            <a:r>
              <a:rPr lang="en-US" altLang="ja-JP" dirty="0" smtClean="0"/>
              <a:t>LHC 13 </a:t>
            </a:r>
            <a:r>
              <a:rPr lang="en-US" altLang="ja-JP" dirty="0" err="1" smtClean="0"/>
              <a:t>TeV</a:t>
            </a:r>
            <a:r>
              <a:rPr lang="ja-JP" altLang="en-US" dirty="0" smtClean="0"/>
              <a:t>の結果によるので、あと</a:t>
            </a:r>
            <a:r>
              <a:rPr lang="en-US" altLang="ja-JP" dirty="0" smtClean="0"/>
              <a:t>1-2</a:t>
            </a:r>
            <a:r>
              <a:rPr lang="ja-JP" altLang="en-US" dirty="0" smtClean="0"/>
              <a:t>年では難しいかもしれない点を指摘した。</a:t>
            </a:r>
            <a:endParaRPr lang="en-US" altLang="ja-JP" dirty="0" smtClean="0"/>
          </a:p>
          <a:p>
            <a:endParaRPr lang="en-US" altLang="ja-JP" dirty="0"/>
          </a:p>
          <a:p>
            <a:r>
              <a:rPr lang="en-US" altLang="ja-JP" dirty="0" smtClean="0">
                <a:solidFill>
                  <a:srgbClr val="FF0000"/>
                </a:solidFill>
              </a:rPr>
              <a:t>ILC Linear Collider Overview  Lyn Evans</a:t>
            </a:r>
          </a:p>
          <a:p>
            <a:endParaRPr lang="en-US" altLang="ja-JP" dirty="0"/>
          </a:p>
          <a:p>
            <a:r>
              <a:rPr lang="ja-JP" altLang="en-US" dirty="0"/>
              <a:t>日本政府</a:t>
            </a:r>
            <a:r>
              <a:rPr lang="ja-JP" altLang="en-US" dirty="0" smtClean="0"/>
              <a:t>が判断するまで</a:t>
            </a:r>
            <a:r>
              <a:rPr lang="en-US" altLang="ja-JP" dirty="0" smtClean="0"/>
              <a:t>ILC community </a:t>
            </a:r>
            <a:r>
              <a:rPr lang="ja-JP" altLang="en-US" dirty="0" smtClean="0"/>
              <a:t>をどのように結束させていくかがもんだいだ。</a:t>
            </a:r>
            <a:endParaRPr lang="en-US" altLang="ja-JP" dirty="0" smtClean="0"/>
          </a:p>
          <a:p>
            <a:r>
              <a:rPr lang="en-US" altLang="ja-JP" dirty="0" smtClean="0"/>
              <a:t>2017</a:t>
            </a:r>
            <a:r>
              <a:rPr lang="ja-JP" altLang="en-US" dirty="0" smtClean="0"/>
              <a:t>年の終わりごろまでならばかろうじてできるが、それ以降は難しいだろう。</a:t>
            </a:r>
            <a:endParaRPr lang="en-US" altLang="ja-JP" dirty="0" smtClean="0"/>
          </a:p>
          <a:p>
            <a:r>
              <a:rPr lang="en-US" altLang="ja-JP" dirty="0" smtClean="0"/>
              <a:t>LCC</a:t>
            </a:r>
            <a:r>
              <a:rPr lang="ja-JP" altLang="en-US" dirty="0" smtClean="0"/>
              <a:t>の予算がないので、各研究所の好意を信じてやっていくが、簡単ではない。</a:t>
            </a:r>
            <a:endParaRPr lang="en-US" altLang="ja-JP" dirty="0" smtClean="0"/>
          </a:p>
          <a:p>
            <a:endParaRPr lang="en-US" altLang="ja-JP" dirty="0" smtClean="0"/>
          </a:p>
        </p:txBody>
      </p:sp>
    </p:spTree>
    <p:extLst>
      <p:ext uri="{BB962C8B-B14F-4D97-AF65-F5344CB8AC3E}">
        <p14:creationId xmlns:p14="http://schemas.microsoft.com/office/powerpoint/2010/main" val="2050069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260648"/>
            <a:ext cx="8712968" cy="5632311"/>
          </a:xfrm>
          <a:prstGeom prst="rect">
            <a:avLst/>
          </a:prstGeom>
          <a:noFill/>
        </p:spPr>
        <p:txBody>
          <a:bodyPr wrap="square" rtlCol="0">
            <a:spAutoFit/>
          </a:bodyPr>
          <a:lstStyle/>
          <a:p>
            <a:r>
              <a:rPr kumimoji="1" lang="en-US" altLang="ja-JP" dirty="0" smtClean="0">
                <a:solidFill>
                  <a:srgbClr val="FF0000"/>
                </a:solidFill>
              </a:rPr>
              <a:t>ICFA</a:t>
            </a:r>
            <a:r>
              <a:rPr kumimoji="1" lang="ja-JP" altLang="en-US" dirty="0" smtClean="0">
                <a:solidFill>
                  <a:srgbClr val="FF0000"/>
                </a:solidFill>
              </a:rPr>
              <a:t>から有識者会議への手紙　　駒宮</a:t>
            </a:r>
            <a:endParaRPr kumimoji="1" lang="en-US" altLang="ja-JP" dirty="0" smtClean="0">
              <a:solidFill>
                <a:srgbClr val="FF0000"/>
              </a:solidFill>
            </a:endParaRPr>
          </a:p>
          <a:p>
            <a:endParaRPr lang="en-US" altLang="ja-JP" dirty="0">
              <a:solidFill>
                <a:srgbClr val="FF0000"/>
              </a:solidFill>
            </a:endParaRPr>
          </a:p>
          <a:p>
            <a:r>
              <a:rPr lang="en-US" altLang="ja-JP" dirty="0"/>
              <a:t>12</a:t>
            </a:r>
            <a:r>
              <a:rPr lang="ja-JP" altLang="en-US" dirty="0" smtClean="0"/>
              <a:t>月</a:t>
            </a:r>
            <a:r>
              <a:rPr lang="en-US" altLang="ja-JP" dirty="0"/>
              <a:t>15</a:t>
            </a:r>
            <a:r>
              <a:rPr lang="ja-JP" altLang="en-US" dirty="0"/>
              <a:t>日</a:t>
            </a:r>
            <a:r>
              <a:rPr lang="ja-JP" altLang="en-US" dirty="0" smtClean="0"/>
              <a:t>に</a:t>
            </a:r>
            <a:r>
              <a:rPr lang="en-US" altLang="ja-JP" dirty="0"/>
              <a:t>ICFA</a:t>
            </a:r>
            <a:r>
              <a:rPr lang="ja-JP" altLang="en-US" dirty="0" smtClean="0"/>
              <a:t>議長　</a:t>
            </a:r>
            <a:r>
              <a:rPr lang="en-US" altLang="ja-JP" dirty="0" smtClean="0"/>
              <a:t>Joachim </a:t>
            </a:r>
            <a:r>
              <a:rPr lang="en-US" altLang="ja-JP" dirty="0" err="1" smtClean="0"/>
              <a:t>Mnich</a:t>
            </a:r>
            <a:r>
              <a:rPr lang="en-US" altLang="ja-JP" dirty="0" smtClean="0"/>
              <a:t> </a:t>
            </a:r>
            <a:r>
              <a:rPr lang="ja-JP" altLang="en-US" dirty="0" smtClean="0"/>
              <a:t>氏から有識者会議議長に手紙と付帯の文書を出した。有識者会議からは何も言ってきていない。</a:t>
            </a:r>
            <a:endParaRPr lang="en-US" altLang="ja-JP" dirty="0" smtClean="0"/>
          </a:p>
          <a:p>
            <a:endParaRPr kumimoji="1" lang="en-US" altLang="ja-JP" dirty="0"/>
          </a:p>
          <a:p>
            <a:r>
              <a:rPr lang="en-US" altLang="ja-JP" dirty="0" smtClean="0"/>
              <a:t>12</a:t>
            </a:r>
            <a:r>
              <a:rPr lang="ja-JP" altLang="en-US" dirty="0" smtClean="0"/>
              <a:t>月終わりには、この日本語訳（ブロック毎の対訳）を完成して、機構長が素核室に持参して有識者会議議長に渡してくれるように要請した。</a:t>
            </a:r>
            <a:endParaRPr lang="en-US" altLang="ja-JP" dirty="0" smtClean="0"/>
          </a:p>
          <a:p>
            <a:endParaRPr kumimoji="1" lang="en-US" altLang="ja-JP" dirty="0"/>
          </a:p>
          <a:p>
            <a:r>
              <a:rPr lang="ja-JP" altLang="en-US" dirty="0" smtClean="0"/>
              <a:t>中野委員に確かめたところ、各委員には全くわたっていない。</a:t>
            </a:r>
            <a:endParaRPr lang="en-US" altLang="ja-JP" dirty="0" smtClean="0"/>
          </a:p>
          <a:p>
            <a:endParaRPr kumimoji="1" lang="en-US" altLang="ja-JP" dirty="0"/>
          </a:p>
          <a:p>
            <a:r>
              <a:rPr kumimoji="1" lang="ja-JP" altLang="en-US" dirty="0" smtClean="0"/>
              <a:t>素核室に聞いたところ、次の有識者会議で渡すと言っているが、これでは遅いので、</a:t>
            </a:r>
            <a:endParaRPr kumimoji="1" lang="en-US" altLang="ja-JP" dirty="0" smtClean="0"/>
          </a:p>
          <a:p>
            <a:r>
              <a:rPr lang="en-US" altLang="ja-JP" dirty="0" smtClean="0"/>
              <a:t>ICFA</a:t>
            </a:r>
            <a:r>
              <a:rPr lang="ja-JP" altLang="en-US" dirty="0" smtClean="0"/>
              <a:t>の日本代表の森俊則氏から郵送することも考えている。</a:t>
            </a:r>
            <a:endParaRPr lang="en-US" altLang="ja-JP" dirty="0" smtClean="0"/>
          </a:p>
          <a:p>
            <a:endParaRPr kumimoji="1" lang="en-US" altLang="ja-JP" dirty="0"/>
          </a:p>
          <a:p>
            <a:r>
              <a:rPr kumimoji="1" lang="en-US" altLang="ja-JP" dirty="0" smtClean="0">
                <a:solidFill>
                  <a:srgbClr val="FF0000"/>
                </a:solidFill>
              </a:rPr>
              <a:t>ILC Status    Mike Harrison </a:t>
            </a:r>
          </a:p>
          <a:p>
            <a:endParaRPr lang="en-US" altLang="ja-JP" dirty="0"/>
          </a:p>
          <a:p>
            <a:r>
              <a:rPr kumimoji="1" lang="ja-JP" altLang="en-US" dirty="0" smtClean="0"/>
              <a:t>技術的な話が主：</a:t>
            </a:r>
            <a:endParaRPr kumimoji="1" lang="en-US" altLang="ja-JP" dirty="0" smtClean="0"/>
          </a:p>
          <a:p>
            <a:endParaRPr lang="en-US" altLang="ja-JP" dirty="0" smtClean="0"/>
          </a:p>
          <a:p>
            <a:r>
              <a:rPr lang="en-US" altLang="ja-JP" dirty="0" smtClean="0">
                <a:solidFill>
                  <a:srgbClr val="FF0000"/>
                </a:solidFill>
              </a:rPr>
              <a:t>Linear Collider Detector Status   </a:t>
            </a:r>
            <a:r>
              <a:rPr lang="ja-JP" altLang="en-US" dirty="0" smtClean="0">
                <a:solidFill>
                  <a:srgbClr val="FF0000"/>
                </a:solidFill>
              </a:rPr>
              <a:t>山本均</a:t>
            </a:r>
            <a:endParaRPr lang="en-US" altLang="ja-JP" dirty="0" smtClean="0">
              <a:solidFill>
                <a:srgbClr val="FF0000"/>
              </a:solidFill>
            </a:endParaRPr>
          </a:p>
          <a:p>
            <a:endParaRPr lang="en-US" altLang="ja-JP" dirty="0"/>
          </a:p>
          <a:p>
            <a:r>
              <a:rPr lang="ja-JP" altLang="en-US" dirty="0" smtClean="0"/>
              <a:t>山本均氏の発表参照</a:t>
            </a:r>
            <a:endParaRPr lang="en-US" altLang="ja-JP" dirty="0"/>
          </a:p>
        </p:txBody>
      </p:sp>
    </p:spTree>
    <p:extLst>
      <p:ext uri="{BB962C8B-B14F-4D97-AF65-F5344CB8AC3E}">
        <p14:creationId xmlns:p14="http://schemas.microsoft.com/office/powerpoint/2010/main" val="317254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188640"/>
            <a:ext cx="8784976" cy="6740307"/>
          </a:xfrm>
          <a:prstGeom prst="rect">
            <a:avLst/>
          </a:prstGeom>
          <a:noFill/>
        </p:spPr>
        <p:txBody>
          <a:bodyPr wrap="square" rtlCol="0">
            <a:spAutoFit/>
          </a:bodyPr>
          <a:lstStyle/>
          <a:p>
            <a:r>
              <a:rPr kumimoji="1" lang="en-US" altLang="ja-JP" dirty="0" smtClean="0">
                <a:solidFill>
                  <a:srgbClr val="FF0000"/>
                </a:solidFill>
              </a:rPr>
              <a:t>2</a:t>
            </a:r>
            <a:r>
              <a:rPr kumimoji="1" lang="ja-JP" altLang="en-US" dirty="0" smtClean="0">
                <a:solidFill>
                  <a:srgbClr val="FF0000"/>
                </a:solidFill>
              </a:rPr>
              <a:t>月</a:t>
            </a:r>
            <a:r>
              <a:rPr kumimoji="1" lang="en-US" altLang="ja-JP" dirty="0" smtClean="0">
                <a:solidFill>
                  <a:srgbClr val="FF0000"/>
                </a:solidFill>
              </a:rPr>
              <a:t>11</a:t>
            </a:r>
            <a:r>
              <a:rPr kumimoji="1" lang="ja-JP" altLang="en-US" dirty="0" smtClean="0">
                <a:solidFill>
                  <a:srgbClr val="FF0000"/>
                </a:solidFill>
              </a:rPr>
              <a:t>日</a:t>
            </a:r>
            <a:r>
              <a:rPr kumimoji="1" lang="en-US" altLang="ja-JP" dirty="0" smtClean="0">
                <a:solidFill>
                  <a:srgbClr val="FF0000"/>
                </a:solidFill>
              </a:rPr>
              <a:t>12</a:t>
            </a:r>
            <a:r>
              <a:rPr kumimoji="1" lang="ja-JP" altLang="en-US" dirty="0" smtClean="0">
                <a:solidFill>
                  <a:srgbClr val="FF0000"/>
                </a:solidFill>
              </a:rPr>
              <a:t>日の　</a:t>
            </a:r>
            <a:r>
              <a:rPr kumimoji="1" lang="en-US" altLang="ja-JP" dirty="0" smtClean="0">
                <a:solidFill>
                  <a:srgbClr val="FF0000"/>
                </a:solidFill>
              </a:rPr>
              <a:t>Japan/US Meeting      Nigel Lockyer </a:t>
            </a:r>
            <a:r>
              <a:rPr kumimoji="1" lang="ja-JP" altLang="en-US" dirty="0" err="1" smtClean="0">
                <a:solidFill>
                  <a:srgbClr val="FF0000"/>
                </a:solidFill>
              </a:rPr>
              <a:t>、</a:t>
            </a:r>
            <a:r>
              <a:rPr kumimoji="1" lang="ja-JP" altLang="en-US" dirty="0" smtClean="0">
                <a:solidFill>
                  <a:srgbClr val="FF0000"/>
                </a:solidFill>
              </a:rPr>
              <a:t>山下了</a:t>
            </a:r>
            <a:endParaRPr kumimoji="1" lang="en-US" altLang="ja-JP" dirty="0" smtClean="0">
              <a:solidFill>
                <a:srgbClr val="FF0000"/>
              </a:solidFill>
            </a:endParaRPr>
          </a:p>
          <a:p>
            <a:endParaRPr lang="en-US" altLang="ja-JP" dirty="0"/>
          </a:p>
          <a:p>
            <a:r>
              <a:rPr kumimoji="1" lang="ja-JP" altLang="en-US" dirty="0" smtClean="0"/>
              <a:t>山下氏の発表参照</a:t>
            </a:r>
            <a:endParaRPr kumimoji="1" lang="en-US" altLang="ja-JP" dirty="0" smtClean="0"/>
          </a:p>
          <a:p>
            <a:endParaRPr lang="en-US" altLang="ja-JP" dirty="0"/>
          </a:p>
          <a:p>
            <a:endParaRPr kumimoji="1" lang="en-US" altLang="ja-JP" dirty="0" smtClean="0"/>
          </a:p>
          <a:p>
            <a:r>
              <a:rPr kumimoji="1" lang="en-US" altLang="ja-JP" dirty="0" smtClean="0">
                <a:solidFill>
                  <a:srgbClr val="FF0000"/>
                </a:solidFill>
              </a:rPr>
              <a:t>Regional Report</a:t>
            </a:r>
          </a:p>
          <a:p>
            <a:endParaRPr lang="en-US" altLang="ja-JP" dirty="0"/>
          </a:p>
          <a:p>
            <a:r>
              <a:rPr kumimoji="1" lang="en-US" altLang="ja-JP" dirty="0" smtClean="0">
                <a:solidFill>
                  <a:srgbClr val="FF0000"/>
                </a:solidFill>
              </a:rPr>
              <a:t>Americas  Davis MacFarlane</a:t>
            </a:r>
          </a:p>
          <a:p>
            <a:endParaRPr lang="en-US" altLang="ja-JP" dirty="0"/>
          </a:p>
          <a:p>
            <a:r>
              <a:rPr kumimoji="1" lang="en-US" altLang="ja-JP" dirty="0" smtClean="0"/>
              <a:t>ILC</a:t>
            </a:r>
            <a:r>
              <a:rPr kumimoji="1" lang="ja-JP" altLang="en-US" dirty="0" smtClean="0"/>
              <a:t>加速器の予算は多少ついたが、測定器関係はない。</a:t>
            </a:r>
            <a:endParaRPr kumimoji="1" lang="en-US" altLang="ja-JP" dirty="0" smtClean="0"/>
          </a:p>
          <a:p>
            <a:r>
              <a:rPr lang="en-US" altLang="ja-JP" dirty="0" smtClean="0"/>
              <a:t>J-Lab, Fermi Lab </a:t>
            </a:r>
            <a:r>
              <a:rPr lang="ja-JP" altLang="en-US" dirty="0" smtClean="0"/>
              <a:t>が </a:t>
            </a:r>
            <a:r>
              <a:rPr lang="en-US" altLang="ja-JP" dirty="0" smtClean="0"/>
              <a:t> LCSC-II</a:t>
            </a:r>
            <a:r>
              <a:rPr lang="ja-JP" altLang="en-US" dirty="0"/>
              <a:t>　</a:t>
            </a:r>
            <a:r>
              <a:rPr lang="ja-JP" altLang="en-US" dirty="0" smtClean="0"/>
              <a:t>に関して </a:t>
            </a:r>
            <a:r>
              <a:rPr lang="en-US" altLang="ja-JP" dirty="0" smtClean="0"/>
              <a:t>SLAC </a:t>
            </a:r>
            <a:r>
              <a:rPr lang="ja-JP" altLang="en-US" dirty="0" smtClean="0"/>
              <a:t>と共同している。</a:t>
            </a:r>
            <a:endParaRPr lang="en-US" altLang="ja-JP" dirty="0" smtClean="0"/>
          </a:p>
          <a:p>
            <a:endParaRPr kumimoji="1" lang="en-US" altLang="ja-JP" dirty="0"/>
          </a:p>
          <a:p>
            <a:r>
              <a:rPr lang="en-US" altLang="ja-JP" dirty="0" smtClean="0">
                <a:solidFill>
                  <a:srgbClr val="FF0000"/>
                </a:solidFill>
              </a:rPr>
              <a:t>Asia  </a:t>
            </a:r>
            <a:r>
              <a:rPr lang="en-US" altLang="ja-JP" dirty="0" err="1" smtClean="0">
                <a:solidFill>
                  <a:srgbClr val="FF0000"/>
                </a:solidFill>
              </a:rPr>
              <a:t>Jie</a:t>
            </a:r>
            <a:r>
              <a:rPr lang="en-US" altLang="ja-JP" dirty="0" smtClean="0">
                <a:solidFill>
                  <a:srgbClr val="FF0000"/>
                </a:solidFill>
              </a:rPr>
              <a:t> Gao</a:t>
            </a:r>
          </a:p>
          <a:p>
            <a:endParaRPr kumimoji="1" lang="en-US" altLang="ja-JP" dirty="0"/>
          </a:p>
          <a:p>
            <a:r>
              <a:rPr lang="ja-JP" altLang="en-US" dirty="0" smtClean="0"/>
              <a:t>日本、中国、インドの</a:t>
            </a:r>
            <a:r>
              <a:rPr lang="en-US" altLang="ja-JP" dirty="0" smtClean="0"/>
              <a:t>SCRF</a:t>
            </a:r>
            <a:r>
              <a:rPr lang="ja-JP" altLang="en-US" dirty="0" smtClean="0"/>
              <a:t>の</a:t>
            </a:r>
            <a:r>
              <a:rPr lang="en-US" altLang="ja-JP" dirty="0" smtClean="0"/>
              <a:t>R&amp;D</a:t>
            </a:r>
            <a:r>
              <a:rPr lang="ja-JP" altLang="en-US" dirty="0" smtClean="0"/>
              <a:t>に関して報告</a:t>
            </a:r>
            <a:endParaRPr lang="en-US" altLang="ja-JP" dirty="0" smtClean="0"/>
          </a:p>
          <a:p>
            <a:endParaRPr kumimoji="1" lang="en-US" altLang="ja-JP" dirty="0"/>
          </a:p>
          <a:p>
            <a:r>
              <a:rPr lang="en-US" altLang="ja-JP" dirty="0" smtClean="0">
                <a:solidFill>
                  <a:srgbClr val="FF0000"/>
                </a:solidFill>
              </a:rPr>
              <a:t>Europe  Francois Le </a:t>
            </a:r>
            <a:r>
              <a:rPr lang="en-US" altLang="ja-JP" dirty="0" err="1" smtClean="0">
                <a:solidFill>
                  <a:srgbClr val="FF0000"/>
                </a:solidFill>
              </a:rPr>
              <a:t>Diberder</a:t>
            </a:r>
            <a:endParaRPr lang="en-US" altLang="ja-JP" dirty="0" smtClean="0">
              <a:solidFill>
                <a:srgbClr val="FF0000"/>
              </a:solidFill>
            </a:endParaRPr>
          </a:p>
          <a:p>
            <a:endParaRPr kumimoji="1" lang="en-US" altLang="ja-JP" dirty="0"/>
          </a:p>
          <a:p>
            <a:r>
              <a:rPr lang="ja-JP" altLang="en-US" dirty="0" smtClean="0"/>
              <a:t>ドイツの</a:t>
            </a:r>
            <a:r>
              <a:rPr lang="en-US" altLang="ja-JP" dirty="0" smtClean="0"/>
              <a:t>ILC</a:t>
            </a:r>
            <a:r>
              <a:rPr lang="ja-JP" altLang="en-US" dirty="0" smtClean="0"/>
              <a:t>予算は安定している。</a:t>
            </a:r>
            <a:endParaRPr lang="en-US" altLang="ja-JP" dirty="0" smtClean="0"/>
          </a:p>
          <a:p>
            <a:r>
              <a:rPr kumimoji="1" lang="ja-JP" altLang="en-US" dirty="0"/>
              <a:t>フランス</a:t>
            </a:r>
            <a:r>
              <a:rPr kumimoji="1" lang="ja-JP" altLang="en-US" dirty="0" smtClean="0"/>
              <a:t>の</a:t>
            </a:r>
            <a:r>
              <a:rPr kumimoji="1" lang="en-US" altLang="ja-JP" dirty="0" smtClean="0"/>
              <a:t>CNRS</a:t>
            </a:r>
            <a:r>
              <a:rPr kumimoji="1" lang="ja-JP" altLang="en-US" dirty="0" smtClean="0"/>
              <a:t>の予算は安定しているが、</a:t>
            </a:r>
            <a:r>
              <a:rPr kumimoji="1" lang="en-US" altLang="ja-JP" dirty="0" smtClean="0"/>
              <a:t>IN2P3</a:t>
            </a:r>
            <a:r>
              <a:rPr kumimoji="1" lang="ja-JP" altLang="en-US" dirty="0" smtClean="0"/>
              <a:t>の予算は</a:t>
            </a:r>
            <a:r>
              <a:rPr kumimoji="1" lang="en-US" altLang="ja-JP" dirty="0" smtClean="0"/>
              <a:t>50%</a:t>
            </a:r>
            <a:r>
              <a:rPr kumimoji="1" lang="ja-JP" altLang="en-US" dirty="0" smtClean="0"/>
              <a:t>になった。</a:t>
            </a:r>
            <a:endParaRPr kumimoji="1" lang="en-US" altLang="ja-JP" dirty="0" smtClean="0"/>
          </a:p>
          <a:p>
            <a:r>
              <a:rPr lang="ja-JP" altLang="en-US" dirty="0" smtClean="0"/>
              <a:t>スペインの</a:t>
            </a:r>
            <a:r>
              <a:rPr lang="en-US" altLang="ja-JP" dirty="0" smtClean="0"/>
              <a:t>ILC</a:t>
            </a:r>
            <a:r>
              <a:rPr lang="ja-JP" altLang="en-US" dirty="0" smtClean="0"/>
              <a:t>予算は安定している。</a:t>
            </a:r>
            <a:endParaRPr lang="en-US" altLang="ja-JP" dirty="0" smtClean="0"/>
          </a:p>
          <a:p>
            <a:r>
              <a:rPr lang="en-US" altLang="ja-JP" dirty="0" smtClean="0"/>
              <a:t>UK</a:t>
            </a:r>
            <a:r>
              <a:rPr lang="ja-JP" altLang="en-US" dirty="0" smtClean="0"/>
              <a:t>の</a:t>
            </a:r>
            <a:r>
              <a:rPr lang="en-US" altLang="ja-JP" dirty="0" smtClean="0"/>
              <a:t>ILC support </a:t>
            </a:r>
            <a:r>
              <a:rPr lang="ja-JP" altLang="en-US" dirty="0" smtClean="0"/>
              <a:t>は顕著によくなったが、</a:t>
            </a:r>
            <a:r>
              <a:rPr lang="en-US" altLang="ja-JP" dirty="0" smtClean="0"/>
              <a:t>2016</a:t>
            </a:r>
            <a:r>
              <a:rPr lang="ja-JP" altLang="en-US" dirty="0" smtClean="0"/>
              <a:t>年内に日本からの何等のサインがない限り</a:t>
            </a:r>
            <a:endParaRPr lang="en-US" altLang="ja-JP" dirty="0" smtClean="0"/>
          </a:p>
          <a:p>
            <a:r>
              <a:rPr lang="ja-JP" altLang="en-US" dirty="0"/>
              <a:t>継続</a:t>
            </a:r>
            <a:r>
              <a:rPr lang="ja-JP" altLang="en-US" dirty="0" smtClean="0"/>
              <a:t>は難しい</a:t>
            </a:r>
            <a:r>
              <a:rPr lang="ja-JP" altLang="en-US" dirty="0"/>
              <a:t>だろう。</a:t>
            </a:r>
            <a:endParaRPr lang="en-US" altLang="ja-JP" dirty="0" smtClean="0"/>
          </a:p>
          <a:p>
            <a:endParaRPr kumimoji="1" lang="ja-JP" altLang="en-US" dirty="0"/>
          </a:p>
        </p:txBody>
      </p:sp>
    </p:spTree>
    <p:extLst>
      <p:ext uri="{BB962C8B-B14F-4D97-AF65-F5344CB8AC3E}">
        <p14:creationId xmlns:p14="http://schemas.microsoft.com/office/powerpoint/2010/main" val="83350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404664"/>
            <a:ext cx="8640960" cy="3970318"/>
          </a:xfrm>
          <a:prstGeom prst="rect">
            <a:avLst/>
          </a:prstGeom>
          <a:noFill/>
        </p:spPr>
        <p:txBody>
          <a:bodyPr wrap="square" rtlCol="0">
            <a:spAutoFit/>
          </a:bodyPr>
          <a:lstStyle/>
          <a:p>
            <a:r>
              <a:rPr kumimoji="1" lang="ja-JP" altLang="en-US" dirty="0" smtClean="0"/>
              <a:t>厳しい議論もあったが、山内機構長の主張が認められて、</a:t>
            </a:r>
            <a:r>
              <a:rPr kumimoji="1" lang="en-US" altLang="ja-JP" dirty="0" smtClean="0"/>
              <a:t>ICFA</a:t>
            </a:r>
            <a:r>
              <a:rPr kumimoji="1" lang="ja-JP" altLang="en-US" dirty="0" smtClean="0"/>
              <a:t>は</a:t>
            </a:r>
            <a:r>
              <a:rPr kumimoji="1" lang="en-US" altLang="ja-JP" dirty="0" smtClean="0"/>
              <a:t>2016</a:t>
            </a:r>
            <a:r>
              <a:rPr kumimoji="1" lang="ja-JP" altLang="en-US" dirty="0" smtClean="0"/>
              <a:t>年以降も</a:t>
            </a:r>
            <a:endParaRPr kumimoji="1" lang="en-US" altLang="ja-JP" dirty="0" smtClean="0"/>
          </a:p>
          <a:p>
            <a:r>
              <a:rPr lang="ja-JP" altLang="en-US" dirty="0" smtClean="0"/>
              <a:t>リニアコライダー</a:t>
            </a:r>
            <a:r>
              <a:rPr lang="ja-JP" altLang="en-US" dirty="0"/>
              <a:t>の推進</a:t>
            </a:r>
            <a:r>
              <a:rPr lang="ja-JP" altLang="en-US" dirty="0" smtClean="0"/>
              <a:t>を</a:t>
            </a:r>
            <a:r>
              <a:rPr lang="ja-JP" altLang="en-US" dirty="0"/>
              <a:t>サポート</a:t>
            </a:r>
            <a:r>
              <a:rPr lang="ja-JP" altLang="en-US" dirty="0" smtClean="0"/>
              <a:t>する</a:t>
            </a:r>
            <a:r>
              <a:rPr lang="ja-JP" altLang="en-US" dirty="0"/>
              <a:t>ことになり</a:t>
            </a:r>
            <a:r>
              <a:rPr lang="ja-JP" altLang="en-US" dirty="0" smtClean="0"/>
              <a:t>、</a:t>
            </a:r>
            <a:r>
              <a:rPr lang="en-US" altLang="ja-JP" dirty="0" smtClean="0"/>
              <a:t>LCC/LCB</a:t>
            </a:r>
            <a:r>
              <a:rPr lang="ja-JP" altLang="en-US" dirty="0" smtClean="0"/>
              <a:t>の</a:t>
            </a:r>
            <a:r>
              <a:rPr lang="en-US" altLang="ja-JP" dirty="0" smtClean="0"/>
              <a:t>mandate </a:t>
            </a:r>
            <a:r>
              <a:rPr lang="ja-JP" altLang="en-US" dirty="0" smtClean="0"/>
              <a:t>を決め、</a:t>
            </a:r>
            <a:endParaRPr lang="en-US" altLang="ja-JP" dirty="0" smtClean="0"/>
          </a:p>
          <a:p>
            <a:r>
              <a:rPr lang="ja-JP" altLang="en-US" dirty="0" smtClean="0"/>
              <a:t>や</a:t>
            </a:r>
            <a:r>
              <a:rPr lang="en-US" altLang="ja-JP" dirty="0" smtClean="0"/>
              <a:t>director/</a:t>
            </a:r>
            <a:r>
              <a:rPr lang="ja-JP" altLang="en-US" dirty="0" smtClean="0"/>
              <a:t>議長と</a:t>
            </a:r>
            <a:r>
              <a:rPr kumimoji="1" lang="ja-JP" altLang="en-US" dirty="0" smtClean="0"/>
              <a:t>委員</a:t>
            </a:r>
            <a:r>
              <a:rPr kumimoji="1" lang="ja-JP" altLang="en-US" dirty="0"/>
              <a:t>の人選</a:t>
            </a:r>
            <a:r>
              <a:rPr kumimoji="1" lang="ja-JP" altLang="en-US" dirty="0" smtClean="0"/>
              <a:t>を行っていく。</a:t>
            </a:r>
            <a:endParaRPr kumimoji="1" lang="en-US" altLang="ja-JP" dirty="0" smtClean="0"/>
          </a:p>
          <a:p>
            <a:endParaRPr lang="en-US" altLang="ja-JP" dirty="0"/>
          </a:p>
          <a:p>
            <a:r>
              <a:rPr kumimoji="1" lang="en-US" altLang="ja-JP" dirty="0" smtClean="0"/>
              <a:t>Joachim </a:t>
            </a:r>
            <a:r>
              <a:rPr kumimoji="1" lang="en-US" altLang="ja-JP" dirty="0" err="1" smtClean="0"/>
              <a:t>Manich</a:t>
            </a:r>
            <a:r>
              <a:rPr kumimoji="1" lang="en-US" altLang="ja-JP" dirty="0" smtClean="0"/>
              <a:t> (ICFA Chair)</a:t>
            </a:r>
          </a:p>
          <a:p>
            <a:r>
              <a:rPr lang="ja-JP" altLang="en-US" dirty="0" smtClean="0"/>
              <a:t>山内正則 </a:t>
            </a:r>
            <a:r>
              <a:rPr lang="en-US" altLang="ja-JP" dirty="0" smtClean="0"/>
              <a:t>(KEK DG)</a:t>
            </a:r>
          </a:p>
          <a:p>
            <a:r>
              <a:rPr kumimoji="1" lang="en-US" altLang="ja-JP" dirty="0" smtClean="0"/>
              <a:t>Fabiola </a:t>
            </a:r>
            <a:r>
              <a:rPr kumimoji="1" lang="en-US" altLang="ja-JP" dirty="0" err="1" smtClean="0"/>
              <a:t>Gianotti</a:t>
            </a:r>
            <a:r>
              <a:rPr kumimoji="1" lang="en-US" altLang="ja-JP" dirty="0" smtClean="0"/>
              <a:t> (CERN DG)</a:t>
            </a:r>
          </a:p>
          <a:p>
            <a:r>
              <a:rPr lang="en-US" altLang="ja-JP" dirty="0" smtClean="0"/>
              <a:t>Nigel Lockyer (</a:t>
            </a:r>
            <a:r>
              <a:rPr lang="en-US" altLang="ja-JP" dirty="0" err="1" smtClean="0"/>
              <a:t>Fermilab</a:t>
            </a:r>
            <a:r>
              <a:rPr lang="en-US" altLang="ja-JP" dirty="0" smtClean="0"/>
              <a:t> Director)</a:t>
            </a:r>
          </a:p>
          <a:p>
            <a:endParaRPr kumimoji="1" lang="en-US" altLang="ja-JP" dirty="0"/>
          </a:p>
          <a:p>
            <a:r>
              <a:rPr lang="ja-JP" altLang="en-US" dirty="0" smtClean="0"/>
              <a:t>上記の</a:t>
            </a:r>
            <a:r>
              <a:rPr lang="en-US" altLang="ja-JP" dirty="0" smtClean="0"/>
              <a:t>4</a:t>
            </a:r>
            <a:r>
              <a:rPr lang="ja-JP" altLang="en-US" dirty="0" smtClean="0"/>
              <a:t>人</a:t>
            </a:r>
            <a:r>
              <a:rPr lang="ja-JP" altLang="en-US" dirty="0"/>
              <a:t>の</a:t>
            </a:r>
            <a:r>
              <a:rPr lang="ja-JP" altLang="en-US" dirty="0" smtClean="0"/>
              <a:t>リーダーがこれらを行っていく。</a:t>
            </a:r>
            <a:endParaRPr lang="en-US" altLang="ja-JP" dirty="0" smtClean="0"/>
          </a:p>
          <a:p>
            <a:endParaRPr lang="en-US" altLang="ja-JP" dirty="0"/>
          </a:p>
          <a:p>
            <a:r>
              <a:rPr lang="ja-JP" altLang="en-US" dirty="0" smtClean="0"/>
              <a:t>次の</a:t>
            </a:r>
            <a:r>
              <a:rPr lang="en-US" altLang="ja-JP" dirty="0" smtClean="0"/>
              <a:t>ICFA/LCB Meeting </a:t>
            </a:r>
            <a:r>
              <a:rPr lang="ja-JP" altLang="en-US" dirty="0" smtClean="0"/>
              <a:t>は</a:t>
            </a:r>
            <a:r>
              <a:rPr lang="en-US" altLang="ja-JP" dirty="0" smtClean="0"/>
              <a:t>8</a:t>
            </a:r>
            <a:r>
              <a:rPr lang="ja-JP" altLang="en-US" dirty="0" smtClean="0"/>
              <a:t>月</a:t>
            </a:r>
            <a:r>
              <a:rPr lang="en-US" altLang="ja-JP" dirty="0" smtClean="0"/>
              <a:t>7</a:t>
            </a:r>
            <a:r>
              <a:rPr lang="ja-JP" altLang="en-US" dirty="0" smtClean="0"/>
              <a:t>日に</a:t>
            </a:r>
            <a:r>
              <a:rPr lang="en-US" altLang="ja-JP" dirty="0" smtClean="0"/>
              <a:t>ICHEP2016(Chicago)</a:t>
            </a:r>
            <a:r>
              <a:rPr lang="ja-JP" altLang="en-US" dirty="0" smtClean="0"/>
              <a:t>で開催。</a:t>
            </a:r>
            <a:endParaRPr lang="en-US" altLang="ja-JP" dirty="0" smtClean="0"/>
          </a:p>
          <a:p>
            <a:endParaRPr lang="en-US" altLang="ja-JP" dirty="0"/>
          </a:p>
          <a:p>
            <a:r>
              <a:rPr lang="ja-JP" altLang="en-US" dirty="0" smtClean="0"/>
              <a:t>これまでに、上記のグループが　</a:t>
            </a:r>
            <a:r>
              <a:rPr lang="en-US" altLang="ja-JP" dirty="0" smtClean="0"/>
              <a:t>mandate </a:t>
            </a:r>
            <a:r>
              <a:rPr lang="ja-JP" altLang="en-US" dirty="0" smtClean="0"/>
              <a:t>などの議論を行っていく予定。</a:t>
            </a:r>
            <a:endParaRPr lang="en-US" altLang="ja-JP" dirty="0" smtClean="0"/>
          </a:p>
        </p:txBody>
      </p:sp>
    </p:spTree>
    <p:extLst>
      <p:ext uri="{BB962C8B-B14F-4D97-AF65-F5344CB8AC3E}">
        <p14:creationId xmlns:p14="http://schemas.microsoft.com/office/powerpoint/2010/main" val="31609030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355</Words>
  <Application>Microsoft Office PowerPoint</Application>
  <PresentationFormat>画面に合わせる (4:3)</PresentationFormat>
  <Paragraphs>76</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LCBの報告</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LCBの報告</dc:title>
  <dc:creator>sachio</dc:creator>
  <cp:lastModifiedBy>sachio</cp:lastModifiedBy>
  <cp:revision>7</cp:revision>
  <dcterms:created xsi:type="dcterms:W3CDTF">2016-03-10T00:45:30Z</dcterms:created>
  <dcterms:modified xsi:type="dcterms:W3CDTF">2016-03-10T01:58:30Z</dcterms:modified>
</cp:coreProperties>
</file>