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58" r:id="rId4"/>
    <p:sldId id="270" r:id="rId5"/>
    <p:sldId id="271" r:id="rId6"/>
    <p:sldId id="272" r:id="rId7"/>
    <p:sldId id="259" r:id="rId8"/>
    <p:sldId id="265" r:id="rId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0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336141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14131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208058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137622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91151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26116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264019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54063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147443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137230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50CEC7-4E40-E645-A3CC-E0A3E4DC6669}" type="datetimeFigureOut">
              <a:rPr kumimoji="1" lang="ja-JP" altLang="en-US" smtClean="0"/>
              <a:t>16/03/10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36207533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0CEC7-4E40-E645-A3CC-E0A3E4DC6669}" type="datetimeFigureOut">
              <a:rPr kumimoji="1" lang="ja-JP" altLang="en-US" smtClean="0"/>
              <a:t>16/03/10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D8839-0867-CE49-A307-BF6B78A77397}" type="slidenum">
              <a:rPr kumimoji="1" lang="ja-JP" altLang="en-US" smtClean="0"/>
              <a:t>‹#›</a:t>
            </a:fld>
            <a:endParaRPr kumimoji="1" lang="ja-JP" altLang="en-US"/>
          </a:p>
        </p:txBody>
      </p:sp>
    </p:spTree>
    <p:extLst>
      <p:ext uri="{BB962C8B-B14F-4D97-AF65-F5344CB8AC3E}">
        <p14:creationId xmlns:p14="http://schemas.microsoft.com/office/powerpoint/2010/main" val="3874666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3279" y="1134094"/>
            <a:ext cx="8068985" cy="2356720"/>
          </a:xfrm>
          <a:solidFill>
            <a:srgbClr val="CCFFCC"/>
          </a:solidFill>
        </p:spPr>
        <p:txBody>
          <a:bodyPr>
            <a:normAutofit/>
          </a:bodyPr>
          <a:lstStyle/>
          <a:p>
            <a:r>
              <a:rPr lang="ja-JP" altLang="en-US" sz="3200" dirty="0" smtClean="0"/>
              <a:t>文科省</a:t>
            </a:r>
            <a:r>
              <a:rPr lang="en-US" altLang="ja-JP" sz="3200" dirty="0" smtClean="0"/>
              <a:t>ILC </a:t>
            </a:r>
            <a:r>
              <a:rPr lang="ja-JP" altLang="en-US" sz="3200" dirty="0" smtClean="0"/>
              <a:t>有識者会議・</a:t>
            </a:r>
            <a:r>
              <a:rPr lang="en-US" altLang="ja-JP" sz="3200" dirty="0" smtClean="0"/>
              <a:t/>
            </a:r>
            <a:br>
              <a:rPr lang="en-US" altLang="ja-JP" sz="3200" dirty="0" smtClean="0"/>
            </a:br>
            <a:r>
              <a:rPr lang="ja-JP" altLang="en-US" sz="3200" dirty="0" smtClean="0"/>
              <a:t>人材</a:t>
            </a:r>
            <a:r>
              <a:rPr lang="ja-JP" altLang="en-US" sz="3200" dirty="0"/>
              <a:t>の確保・育成方策検証作業</a:t>
            </a:r>
            <a:r>
              <a:rPr lang="ja-JP" altLang="en-US" sz="3200" dirty="0" smtClean="0"/>
              <a:t>部会からの</a:t>
            </a:r>
            <a:r>
              <a:rPr lang="en-US" altLang="ja-JP" sz="3200" dirty="0" smtClean="0"/>
              <a:t/>
            </a:r>
            <a:br>
              <a:rPr lang="en-US" altLang="ja-JP" sz="3200" dirty="0" smtClean="0"/>
            </a:br>
            <a:r>
              <a:rPr lang="en-US" altLang="ja-JP" sz="3200" dirty="0" smtClean="0"/>
              <a:t>『</a:t>
            </a:r>
            <a:r>
              <a:rPr lang="ja-JP" altLang="en-US" sz="3200" dirty="0" smtClean="0"/>
              <a:t>報告</a:t>
            </a:r>
            <a:r>
              <a:rPr lang="en-US" altLang="ja-JP" sz="3200" dirty="0" smtClean="0"/>
              <a:t>』</a:t>
            </a:r>
            <a:endParaRPr kumimoji="1" lang="ja-JP" altLang="en-US" sz="2800" dirty="0">
              <a:solidFill>
                <a:schemeClr val="bg1">
                  <a:lumMod val="65000"/>
                </a:schemeClr>
              </a:solidFill>
            </a:endParaRPr>
          </a:p>
        </p:txBody>
      </p:sp>
      <p:sp>
        <p:nvSpPr>
          <p:cNvPr id="3" name="サブタイトル 2"/>
          <p:cNvSpPr>
            <a:spLocks noGrp="1"/>
          </p:cNvSpPr>
          <p:nvPr>
            <p:ph type="subTitle" idx="1"/>
          </p:nvPr>
        </p:nvSpPr>
        <p:spPr>
          <a:xfrm>
            <a:off x="1206582" y="4357773"/>
            <a:ext cx="6400800" cy="853671"/>
          </a:xfrm>
        </p:spPr>
        <p:txBody>
          <a:bodyPr>
            <a:normAutofit fontScale="85000" lnSpcReduction="20000"/>
          </a:bodyPr>
          <a:lstStyle/>
          <a:p>
            <a:r>
              <a:rPr lang="ja-JP" altLang="en-US" dirty="0" smtClean="0"/>
              <a:t>山本　明</a:t>
            </a:r>
            <a:endParaRPr kumimoji="1" lang="en-US" altLang="ja-JP" dirty="0"/>
          </a:p>
          <a:p>
            <a:r>
              <a:rPr lang="en-US" altLang="ja-JP" dirty="0" smtClean="0"/>
              <a:t>2016-3-10</a:t>
            </a:r>
            <a:endParaRPr kumimoji="1" lang="en-US" altLang="ja-JP" dirty="0" smtClean="0"/>
          </a:p>
        </p:txBody>
      </p:sp>
    </p:spTree>
    <p:extLst>
      <p:ext uri="{BB962C8B-B14F-4D97-AF65-F5344CB8AC3E}">
        <p14:creationId xmlns:p14="http://schemas.microsoft.com/office/powerpoint/2010/main" val="32265422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solidFill>
            <a:srgbClr val="FFFF00"/>
          </a:solidFill>
        </p:spPr>
        <p:txBody>
          <a:bodyPr>
            <a:noAutofit/>
          </a:bodyPr>
          <a:lstStyle/>
          <a:p>
            <a:r>
              <a:rPr kumimoji="1" lang="ja-JP" altLang="en-US" sz="3600" dirty="0" smtClean="0"/>
              <a:t>人材の確保・育成方策検証作業部会・</a:t>
            </a:r>
            <a:r>
              <a:rPr kumimoji="1" lang="en-US" altLang="ja-JP" sz="3600" dirty="0" smtClean="0"/>
              <a:t/>
            </a:r>
            <a:br>
              <a:rPr kumimoji="1" lang="en-US" altLang="ja-JP" sz="3600" dirty="0" smtClean="0"/>
            </a:br>
            <a:r>
              <a:rPr lang="ja-JP" altLang="en-US" sz="3600" dirty="0" smtClean="0"/>
              <a:t>進捗状況</a:t>
            </a:r>
            <a:endParaRPr kumimoji="1" lang="ja-JP" altLang="en-US" sz="3600" dirty="0"/>
          </a:p>
        </p:txBody>
      </p:sp>
      <p:pic>
        <p:nvPicPr>
          <p:cNvPr id="7" name="コンテンツ プレースホルダー 6"/>
          <p:cNvPicPr>
            <a:picLocks noGrp="1" noChangeAspect="1"/>
          </p:cNvPicPr>
          <p:nvPr>
            <p:ph sz="half" idx="1"/>
          </p:nvPr>
        </p:nvPicPr>
        <p:blipFill rotWithShape="1">
          <a:blip r:embed="rId2"/>
          <a:srcRect t="-197" b="-6389"/>
          <a:stretch/>
        </p:blipFill>
        <p:spPr>
          <a:xfrm>
            <a:off x="144904" y="1971917"/>
            <a:ext cx="4060795" cy="2313393"/>
          </a:xfrm>
          <a:ln>
            <a:solidFill>
              <a:srgbClr val="008000"/>
            </a:solidFill>
          </a:ln>
        </p:spPr>
      </p:pic>
      <p:pic>
        <p:nvPicPr>
          <p:cNvPr id="8" name="コンテンツ プレースホルダー 7"/>
          <p:cNvPicPr>
            <a:picLocks noGrp="1" noChangeAspect="1"/>
          </p:cNvPicPr>
          <p:nvPr>
            <p:ph sz="half" idx="2"/>
          </p:nvPr>
        </p:nvPicPr>
        <p:blipFill rotWithShape="1">
          <a:blip r:embed="rId3"/>
          <a:srcRect t="-248" b="70"/>
          <a:stretch/>
        </p:blipFill>
        <p:spPr>
          <a:xfrm>
            <a:off x="4298048" y="1967608"/>
            <a:ext cx="4642587" cy="4388742"/>
          </a:xfrm>
          <a:ln>
            <a:solidFill>
              <a:srgbClr val="008000"/>
            </a:solidFill>
          </a:ln>
        </p:spPr>
      </p:pic>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2016/2/15</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a:t>
            </a:fld>
            <a:endParaRPr lang="ja-JP" altLang="en-US">
              <a:solidFill>
                <a:prstClr val="black">
                  <a:tint val="75000"/>
                </a:prstClr>
              </a:solidFill>
              <a:latin typeface="Calibri"/>
              <a:ea typeface="ＭＳ Ｐゴシック"/>
            </a:endParaRPr>
          </a:p>
        </p:txBody>
      </p:sp>
      <p:sp>
        <p:nvSpPr>
          <p:cNvPr id="6" name="角丸四角形 5"/>
          <p:cNvSpPr/>
          <p:nvPr/>
        </p:nvSpPr>
        <p:spPr>
          <a:xfrm>
            <a:off x="4298047" y="2444136"/>
            <a:ext cx="4642586" cy="1051668"/>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17792451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91352"/>
          </a:xfrm>
        </p:spPr>
        <p:txBody>
          <a:bodyPr/>
          <a:lstStyle/>
          <a:p>
            <a:r>
              <a:rPr lang="ja-JP" altLang="en-US" dirty="0" smtClean="0"/>
              <a:t>第三回・</a:t>
            </a:r>
            <a:r>
              <a:rPr lang="ja-JP" altLang="en-US" dirty="0" smtClean="0"/>
              <a:t>議事</a:t>
            </a:r>
            <a:endParaRPr kumimoji="1" lang="ja-JP" altLang="en-US" dirty="0"/>
          </a:p>
        </p:txBody>
      </p:sp>
      <p:sp>
        <p:nvSpPr>
          <p:cNvPr id="3" name="コンテンツ プレースホルダー 2"/>
          <p:cNvSpPr>
            <a:spLocks noGrp="1"/>
          </p:cNvSpPr>
          <p:nvPr>
            <p:ph idx="1"/>
          </p:nvPr>
        </p:nvSpPr>
        <p:spPr>
          <a:xfrm>
            <a:off x="333074" y="1292712"/>
            <a:ext cx="8541079" cy="5440362"/>
          </a:xfrm>
        </p:spPr>
        <p:txBody>
          <a:bodyPr>
            <a:normAutofit fontScale="62500" lnSpcReduction="20000"/>
          </a:bodyPr>
          <a:lstStyle/>
          <a:p>
            <a:pPr marL="514350" indent="-514350">
              <a:lnSpc>
                <a:spcPct val="120000"/>
              </a:lnSpc>
              <a:buFont typeface="+mj-lt"/>
              <a:buAutoNum type="arabicPeriod"/>
            </a:pPr>
            <a:r>
              <a:rPr lang="ja-JP" altLang="en-US" dirty="0" smtClean="0">
                <a:solidFill>
                  <a:srgbClr val="3366FF"/>
                </a:solidFill>
              </a:rPr>
              <a:t>「これまでの主な意見」</a:t>
            </a:r>
            <a:endParaRPr lang="en-US" altLang="ja-JP" dirty="0" smtClean="0">
              <a:solidFill>
                <a:srgbClr val="3366FF"/>
              </a:solidFill>
            </a:endParaRPr>
          </a:p>
          <a:p>
            <a:pPr marL="914400" lvl="1" indent="-514350">
              <a:lnSpc>
                <a:spcPct val="120000"/>
              </a:lnSpc>
            </a:pPr>
            <a:r>
              <a:rPr kumimoji="1" lang="en-US" altLang="ja-JP" dirty="0" smtClean="0"/>
              <a:t>『</a:t>
            </a:r>
            <a:r>
              <a:rPr kumimoji="1" lang="ja-JP" altLang="en-US" dirty="0" smtClean="0"/>
              <a:t>意見のまとめ</a:t>
            </a:r>
            <a:r>
              <a:rPr kumimoji="1" lang="en-US" altLang="ja-JP" dirty="0" smtClean="0"/>
              <a:t>』</a:t>
            </a:r>
            <a:r>
              <a:rPr kumimoji="1" lang="ja-JP" altLang="en-US" dirty="0" smtClean="0"/>
              <a:t>の修正案の確認、</a:t>
            </a:r>
            <a:endParaRPr kumimoji="1" lang="en-US" altLang="ja-JP" dirty="0" smtClean="0"/>
          </a:p>
          <a:p>
            <a:pPr marL="914400" lvl="1" indent="-514350">
              <a:lnSpc>
                <a:spcPct val="120000"/>
              </a:lnSpc>
            </a:pPr>
            <a:r>
              <a:rPr kumimoji="1" lang="ja-JP" altLang="en-US" dirty="0" smtClean="0"/>
              <a:t>修正箇所の指摘追加、議論、（次回に再確認）</a:t>
            </a:r>
            <a:endParaRPr kumimoji="1" lang="en-US" altLang="ja-JP" dirty="0" smtClean="0"/>
          </a:p>
          <a:p>
            <a:pPr marL="914400" lvl="1" indent="-514350">
              <a:lnSpc>
                <a:spcPct val="120000"/>
              </a:lnSpc>
            </a:pPr>
            <a:endParaRPr kumimoji="1" lang="en-US" altLang="ja-JP" dirty="0" smtClean="0"/>
          </a:p>
          <a:p>
            <a:pPr marL="514350" indent="-514350">
              <a:lnSpc>
                <a:spcPct val="120000"/>
              </a:lnSpc>
              <a:buFont typeface="+mj-lt"/>
              <a:buAutoNum type="arabicPeriod"/>
            </a:pPr>
            <a:r>
              <a:rPr kumimoji="1" lang="en-US" altLang="ja-JP" dirty="0" smtClean="0">
                <a:solidFill>
                  <a:srgbClr val="3366FF"/>
                </a:solidFill>
              </a:rPr>
              <a:t>ILC</a:t>
            </a:r>
            <a:r>
              <a:rPr kumimoji="1" lang="ja-JP" altLang="en-US" dirty="0" smtClean="0">
                <a:solidFill>
                  <a:srgbClr val="3366FF"/>
                </a:solidFill>
              </a:rPr>
              <a:t>の建設に想定される企業における構成部品の製造、建設、人材確保等における課題</a:t>
            </a:r>
            <a:endParaRPr kumimoji="1" lang="en-US" altLang="ja-JP" dirty="0" smtClean="0">
              <a:solidFill>
                <a:srgbClr val="3366FF"/>
              </a:solidFill>
            </a:endParaRPr>
          </a:p>
          <a:p>
            <a:pPr marL="857250" lvl="1" indent="-457200">
              <a:lnSpc>
                <a:spcPct val="120000"/>
              </a:lnSpc>
            </a:pPr>
            <a:r>
              <a:rPr kumimoji="1" lang="ja-JP" altLang="en-US" dirty="0" smtClean="0"/>
              <a:t>「企業からみた加速器プロジェクトにおける人材の確保育成について」</a:t>
            </a:r>
            <a:endParaRPr kumimoji="1" lang="en-US" altLang="ja-JP" dirty="0" smtClean="0"/>
          </a:p>
          <a:p>
            <a:pPr marL="1314450" lvl="2" indent="-514350">
              <a:lnSpc>
                <a:spcPct val="120000"/>
              </a:lnSpc>
            </a:pPr>
            <a:r>
              <a:rPr lang="en-US" altLang="ja-JP" dirty="0" smtClean="0">
                <a:solidFill>
                  <a:srgbClr val="7F7F7F"/>
                </a:solidFill>
              </a:rPr>
              <a:t>MHI</a:t>
            </a:r>
            <a:endParaRPr lang="en-US" altLang="ja-JP" dirty="0" smtClean="0">
              <a:solidFill>
                <a:srgbClr val="7F7F7F"/>
              </a:solidFill>
            </a:endParaRPr>
          </a:p>
          <a:p>
            <a:pPr lvl="1">
              <a:lnSpc>
                <a:spcPct val="120000"/>
              </a:lnSpc>
            </a:pPr>
            <a:r>
              <a:rPr kumimoji="1" lang="ja-JP" altLang="en-US" dirty="0" smtClean="0"/>
              <a:t>「</a:t>
            </a:r>
            <a:r>
              <a:rPr kumimoji="1" lang="en-US" altLang="ja-JP" dirty="0" smtClean="0"/>
              <a:t>ILC </a:t>
            </a:r>
            <a:r>
              <a:rPr kumimoji="1" lang="ja-JP" altLang="en-US" dirty="0" smtClean="0"/>
              <a:t>にむけた人材の育成」</a:t>
            </a:r>
            <a:endParaRPr kumimoji="1" lang="en-US" altLang="ja-JP" dirty="0" smtClean="0"/>
          </a:p>
          <a:p>
            <a:pPr marL="1314450" lvl="2" indent="-514350">
              <a:lnSpc>
                <a:spcPct val="120000"/>
              </a:lnSpc>
            </a:pPr>
            <a:r>
              <a:rPr lang="en-US" altLang="ja-JP" dirty="0" smtClean="0">
                <a:solidFill>
                  <a:schemeClr val="bg1">
                    <a:lumMod val="50000"/>
                  </a:schemeClr>
                </a:solidFill>
              </a:rPr>
              <a:t>SHI</a:t>
            </a:r>
            <a:endParaRPr lang="en-US" altLang="ja-JP" dirty="0" smtClean="0">
              <a:solidFill>
                <a:schemeClr val="bg1">
                  <a:lumMod val="50000"/>
                </a:schemeClr>
              </a:solidFill>
            </a:endParaRPr>
          </a:p>
          <a:p>
            <a:pPr marL="1314450" lvl="2" indent="-514350">
              <a:lnSpc>
                <a:spcPct val="120000"/>
              </a:lnSpc>
            </a:pPr>
            <a:endParaRPr lang="en-US" altLang="ja-JP" dirty="0" smtClean="0">
              <a:solidFill>
                <a:schemeClr val="bg1">
                  <a:lumMod val="50000"/>
                </a:schemeClr>
              </a:solidFill>
            </a:endParaRPr>
          </a:p>
          <a:p>
            <a:pPr marL="514350" indent="-514350">
              <a:lnSpc>
                <a:spcPct val="120000"/>
              </a:lnSpc>
              <a:buFont typeface="+mj-lt"/>
              <a:buAutoNum type="arabicPeriod"/>
            </a:pPr>
            <a:r>
              <a:rPr lang="ja-JP" altLang="en-US" dirty="0" smtClean="0">
                <a:solidFill>
                  <a:srgbClr val="3366FF"/>
                </a:solidFill>
              </a:rPr>
              <a:t>海外における国際大型プロジェクトの事例</a:t>
            </a:r>
            <a:endParaRPr kumimoji="1" lang="en-US" altLang="ja-JP" dirty="0" smtClean="0">
              <a:solidFill>
                <a:srgbClr val="3366FF"/>
              </a:solidFill>
            </a:endParaRPr>
          </a:p>
          <a:p>
            <a:pPr lvl="1">
              <a:lnSpc>
                <a:spcPct val="120000"/>
              </a:lnSpc>
            </a:pPr>
            <a:r>
              <a:rPr kumimoji="1" lang="ja-JP" altLang="en-US" dirty="0" smtClean="0"/>
              <a:t>海外における国際大型プロジェクトのリスク要因について</a:t>
            </a:r>
            <a:endParaRPr lang="en-US" altLang="ja-JP" dirty="0"/>
          </a:p>
          <a:p>
            <a:pPr marL="1257300" lvl="2" indent="-457200">
              <a:lnSpc>
                <a:spcPct val="120000"/>
              </a:lnSpc>
            </a:pPr>
            <a:r>
              <a:rPr lang="en-US" altLang="ja-JP" dirty="0" smtClean="0">
                <a:solidFill>
                  <a:schemeClr val="bg1">
                    <a:lumMod val="50000"/>
                  </a:schemeClr>
                </a:solidFill>
              </a:rPr>
              <a:t>NRI</a:t>
            </a:r>
            <a:endParaRPr lang="en-US" altLang="ja-JP" dirty="0" smtClean="0">
              <a:solidFill>
                <a:schemeClr val="bg1">
                  <a:lumMod val="50000"/>
                </a:schemeClr>
              </a:solidFill>
            </a:endParaRPr>
          </a:p>
          <a:p>
            <a:pPr marL="514350" indent="-514350">
              <a:lnSpc>
                <a:spcPct val="120000"/>
              </a:lnSpc>
              <a:buFont typeface="+mj-lt"/>
              <a:buAutoNum type="arabicPeriod"/>
            </a:pPr>
            <a:endParaRPr kumimoji="1" lang="en-US" altLang="ja-JP" dirty="0" smtClean="0">
              <a:solidFill>
                <a:schemeClr val="bg1">
                  <a:lumMod val="50000"/>
                </a:schemeClr>
              </a:solidFill>
            </a:endParaRPr>
          </a:p>
          <a:p>
            <a:pPr marL="514350" indent="-514350">
              <a:lnSpc>
                <a:spcPct val="120000"/>
              </a:lnSpc>
              <a:buFont typeface="+mj-lt"/>
              <a:buAutoNum type="arabicPeriod"/>
            </a:pPr>
            <a:r>
              <a:rPr kumimoji="1" lang="ja-JP" altLang="en-US" dirty="0" smtClean="0">
                <a:solidFill>
                  <a:schemeClr val="bg1">
                    <a:lumMod val="50000"/>
                  </a:schemeClr>
                </a:solidFill>
              </a:rPr>
              <a:t>その他（今後の予定）</a:t>
            </a:r>
            <a:endParaRPr kumimoji="1" lang="en-US" altLang="ja-JP" dirty="0" smtClean="0">
              <a:solidFill>
                <a:schemeClr val="bg1">
                  <a:lumMod val="50000"/>
                </a:schemeClr>
              </a:solidFill>
            </a:endParaRPr>
          </a:p>
        </p:txBody>
      </p:sp>
    </p:spTree>
    <p:extLst>
      <p:ext uri="{BB962C8B-B14F-4D97-AF65-F5344CB8AC3E}">
        <p14:creationId xmlns:p14="http://schemas.microsoft.com/office/powerpoint/2010/main" val="26751267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555350"/>
            <a:ext cx="8229600" cy="1044850"/>
          </a:xfrm>
        </p:spPr>
        <p:txBody>
          <a:bodyPr>
            <a:normAutofit fontScale="90000"/>
          </a:bodyPr>
          <a:lstStyle/>
          <a:p>
            <a:r>
              <a:rPr lang="en-US" altLang="ja-JP" dirty="0"/>
              <a:t> </a:t>
            </a:r>
            <a:r>
              <a:rPr lang="en-US" altLang="ja-JP" dirty="0" smtClean="0"/>
              <a:t>  </a:t>
            </a:r>
            <a:r>
              <a:rPr lang="en-US" altLang="ja-JP" sz="3100" dirty="0"/>
              <a:t>人材の確保・育成方策検証作業部会これまで</a:t>
            </a:r>
            <a:r>
              <a:rPr lang="en-US" altLang="ja-JP" sz="3100" dirty="0" smtClean="0"/>
              <a:t>の</a:t>
            </a:r>
            <a:br>
              <a:rPr lang="en-US" altLang="ja-JP" sz="3100" dirty="0" smtClean="0"/>
            </a:br>
            <a:r>
              <a:rPr lang="en-US" altLang="ja-JP" sz="3100" dirty="0" smtClean="0"/>
              <a:t>主</a:t>
            </a:r>
            <a:r>
              <a:rPr lang="en-US" altLang="ja-JP" sz="3100" dirty="0"/>
              <a:t>な意見</a:t>
            </a:r>
            <a:r>
              <a:rPr lang="en-US" altLang="ja-JP" sz="3100" b="1" dirty="0"/>
              <a:t>（案）</a:t>
            </a:r>
            <a:r>
              <a:rPr lang="ja-JP" altLang="ja-JP" sz="3100" dirty="0"/>
              <a:t> </a:t>
            </a:r>
            <a:endParaRPr kumimoji="1" lang="ja-JP" altLang="en-US" sz="3100" dirty="0"/>
          </a:p>
        </p:txBody>
      </p:sp>
      <p:pic>
        <p:nvPicPr>
          <p:cNvPr id="10" name="コンテンツ プレースホルダー 9"/>
          <p:cNvPicPr>
            <a:picLocks noGrp="1" noChangeAspect="1"/>
          </p:cNvPicPr>
          <p:nvPr>
            <p:ph idx="1"/>
          </p:nvPr>
        </p:nvPicPr>
        <p:blipFill>
          <a:blip r:embed="rId2"/>
          <a:srcRect l="-1798" r="-1798"/>
          <a:stretch>
            <a:fillRect/>
          </a:stretch>
        </p:blipFill>
        <p:spPr>
          <a:xfrm>
            <a:off x="213278" y="1673816"/>
            <a:ext cx="8602364" cy="4730969"/>
          </a:xfrm>
        </p:spPr>
      </p:pic>
      <p:pic>
        <p:nvPicPr>
          <p:cNvPr id="11" name="図 10"/>
          <p:cNvPicPr>
            <a:picLocks noChangeAspect="1"/>
          </p:cNvPicPr>
          <p:nvPr/>
        </p:nvPicPr>
        <p:blipFill>
          <a:blip r:embed="rId3"/>
          <a:stretch>
            <a:fillRect/>
          </a:stretch>
        </p:blipFill>
        <p:spPr>
          <a:xfrm>
            <a:off x="104938" y="187167"/>
            <a:ext cx="3258498" cy="469406"/>
          </a:xfrm>
          <a:prstGeom prst="rect">
            <a:avLst/>
          </a:prstGeom>
        </p:spPr>
      </p:pic>
    </p:spTree>
    <p:extLst>
      <p:ext uri="{BB962C8B-B14F-4D97-AF65-F5344CB8AC3E}">
        <p14:creationId xmlns:p14="http://schemas.microsoft.com/office/powerpoint/2010/main" val="11016571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rotWithShape="1">
          <a:blip r:embed="rId2"/>
          <a:srcRect l="232" r="-1070"/>
          <a:stretch/>
        </p:blipFill>
        <p:spPr>
          <a:xfrm>
            <a:off x="243672" y="663040"/>
            <a:ext cx="8640612" cy="5547100"/>
          </a:xfrm>
        </p:spPr>
      </p:pic>
      <p:sp>
        <p:nvSpPr>
          <p:cNvPr id="9" name="角丸四角形 8"/>
          <p:cNvSpPr/>
          <p:nvPr/>
        </p:nvSpPr>
        <p:spPr>
          <a:xfrm>
            <a:off x="569603" y="2297285"/>
            <a:ext cx="2455831" cy="33618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569603" y="2464667"/>
            <a:ext cx="3076681"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0323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rcRect t="-2080" b="-2080"/>
          <a:stretch>
            <a:fillRect/>
          </a:stretch>
        </p:blipFill>
        <p:spPr>
          <a:xfrm>
            <a:off x="279778" y="759730"/>
            <a:ext cx="8572412" cy="4714496"/>
          </a:xfrm>
        </p:spPr>
      </p:pic>
      <p:sp>
        <p:nvSpPr>
          <p:cNvPr id="5" name="角丸四角形 4"/>
          <p:cNvSpPr/>
          <p:nvPr/>
        </p:nvSpPr>
        <p:spPr>
          <a:xfrm>
            <a:off x="4958350" y="1129966"/>
            <a:ext cx="2549208" cy="26147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07415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「これまでの主な意見」から</a:t>
            </a:r>
            <a:r>
              <a:rPr kumimoji="1" lang="en-US" altLang="ja-JP" dirty="0" smtClean="0"/>
              <a:t/>
            </a:r>
            <a:br>
              <a:rPr kumimoji="1" lang="en-US" altLang="ja-JP" dirty="0" smtClean="0"/>
            </a:br>
            <a:r>
              <a:rPr lang="ja-JP" altLang="en-US" dirty="0" smtClean="0"/>
              <a:t>修正点の確認</a:t>
            </a:r>
            <a:endParaRPr kumimoji="1" lang="ja-JP" altLang="en-US" dirty="0"/>
          </a:p>
        </p:txBody>
      </p:sp>
      <p:sp>
        <p:nvSpPr>
          <p:cNvPr id="3" name="コンテンツ プレースホルダー 2"/>
          <p:cNvSpPr>
            <a:spLocks noGrp="1"/>
          </p:cNvSpPr>
          <p:nvPr>
            <p:ph idx="1"/>
          </p:nvPr>
        </p:nvSpPr>
        <p:spPr>
          <a:xfrm>
            <a:off x="228990" y="1600200"/>
            <a:ext cx="8659998" cy="4525963"/>
          </a:xfrm>
        </p:spPr>
        <p:txBody>
          <a:bodyPr>
            <a:noAutofit/>
          </a:bodyPr>
          <a:lstStyle/>
          <a:p>
            <a:pPr marL="0" indent="0">
              <a:lnSpc>
                <a:spcPct val="120000"/>
              </a:lnSpc>
              <a:buNone/>
            </a:pPr>
            <a:r>
              <a:rPr lang="ja-JP" altLang="en-US" sz="2000" dirty="0" smtClean="0">
                <a:solidFill>
                  <a:srgbClr val="3366FF"/>
                </a:solidFill>
              </a:rPr>
              <a:t>下記、削除、確認</a:t>
            </a:r>
            <a:endParaRPr lang="en-US" altLang="ja-JP" sz="2000" dirty="0" smtClean="0">
              <a:solidFill>
                <a:srgbClr val="3366FF"/>
              </a:solidFill>
            </a:endParaRPr>
          </a:p>
          <a:p>
            <a:pPr>
              <a:lnSpc>
                <a:spcPct val="120000"/>
              </a:lnSpc>
            </a:pPr>
            <a:r>
              <a:rPr lang="ja-JP" altLang="en-US" sz="2000" dirty="0" smtClean="0"/>
              <a:t>、、、</a:t>
            </a:r>
            <a:r>
              <a:rPr lang="ja-JP" altLang="en-US" sz="2000" strike="sngStrike" dirty="0" smtClean="0"/>
              <a:t>必要となる人材のキャリアパスについて、欧米からはある程度成熟した方が参加し、無駄なく人を育成し、何度も活用している利点があるが、</a:t>
            </a:r>
            <a:r>
              <a:rPr lang="ja-JP" altLang="en-US" sz="2000" strike="sngStrike" dirty="0" smtClean="0">
                <a:solidFill>
                  <a:srgbClr val="FF0000"/>
                </a:solidFill>
              </a:rPr>
              <a:t>日本はゼロから人材を育成し、</a:t>
            </a:r>
            <a:r>
              <a:rPr lang="ja-JP" altLang="en-US" sz="2000" strike="sngStrike" dirty="0" smtClean="0"/>
              <a:t>その後どうなるのか見通しがたっていない。</a:t>
            </a:r>
            <a:r>
              <a:rPr lang="ja-JP" altLang="en-US" sz="2000" dirty="0" smtClean="0"/>
              <a:t>　。。。</a:t>
            </a:r>
            <a:endParaRPr lang="en-US" altLang="ja-JP" sz="2000" strike="sngStrike" dirty="0" smtClean="0"/>
          </a:p>
          <a:p>
            <a:pPr marL="0" indent="0">
              <a:lnSpc>
                <a:spcPct val="120000"/>
              </a:lnSpc>
              <a:buNone/>
            </a:pPr>
            <a:r>
              <a:rPr lang="ja-JP" altLang="en-US" sz="2000" dirty="0" smtClean="0">
                <a:solidFill>
                  <a:srgbClr val="3366FF"/>
                </a:solidFill>
              </a:rPr>
              <a:t>改定後：</a:t>
            </a:r>
            <a:endParaRPr lang="en-US" altLang="ja-JP" sz="2000" dirty="0" smtClean="0">
              <a:solidFill>
                <a:srgbClr val="3366FF"/>
              </a:solidFill>
            </a:endParaRPr>
          </a:p>
          <a:p>
            <a:pPr>
              <a:lnSpc>
                <a:spcPct val="120000"/>
              </a:lnSpc>
            </a:pPr>
            <a:r>
              <a:rPr lang="en-US" altLang="ja-JP" sz="2000" dirty="0"/>
              <a:t>ILC</a:t>
            </a:r>
            <a:r>
              <a:rPr lang="ja-JP" altLang="ja-JP" sz="2000" dirty="0"/>
              <a:t>のキーテクノロジーはナノビームと超伝導である。ナノビームは</a:t>
            </a:r>
            <a:r>
              <a:rPr lang="en-US" altLang="ja-JP" sz="2000" dirty="0"/>
              <a:t>ATF</a:t>
            </a:r>
            <a:r>
              <a:rPr lang="ja-JP" altLang="ja-JP" sz="2000" dirty="0"/>
              <a:t>、</a:t>
            </a:r>
            <a:r>
              <a:rPr lang="en-US" altLang="ja-JP" sz="2000" dirty="0"/>
              <a:t>KEKB</a:t>
            </a:r>
            <a:r>
              <a:rPr lang="ja-JP" altLang="ja-JP" sz="2000" dirty="0"/>
              <a:t>、スーパー</a:t>
            </a:r>
            <a:r>
              <a:rPr lang="en-US" altLang="ja-JP" sz="2000" dirty="0"/>
              <a:t>KEKB</a:t>
            </a:r>
            <a:r>
              <a:rPr lang="ja-JP" altLang="ja-JP" sz="2000" dirty="0"/>
              <a:t>で人材が育っており、ナノビーム技術は他にも転用さる。今後ますます必要になる重要な技術であり、他の加速器でも活躍の場はある。また、超伝導を初めて加速器に取り入れたのは日本のトリスタンであり、我が国はその時点で、世界をリードしている。その後の広がりでは後れをとったが、我が国にもポテンシャルはある。技術によっては、これまで</a:t>
            </a:r>
            <a:r>
              <a:rPr lang="en-US" altLang="ja-JP" sz="2000" dirty="0"/>
              <a:t>KEK</a:t>
            </a:r>
            <a:r>
              <a:rPr lang="ja-JP" altLang="ja-JP" sz="2000" dirty="0"/>
              <a:t>が世界を引っ張ってきている歴史があり、そこで育った人材が今後世界に広まっていくと考えられる。</a:t>
            </a:r>
            <a:r>
              <a:rPr lang="ja-JP" altLang="ja-JP" sz="2000" dirty="0" smtClean="0">
                <a:effectLst/>
              </a:rPr>
              <a:t> </a:t>
            </a:r>
            <a:endParaRPr lang="ja-JP" altLang="ja-JP" sz="2000" dirty="0"/>
          </a:p>
        </p:txBody>
      </p:sp>
    </p:spTree>
    <p:extLst>
      <p:ext uri="{BB962C8B-B14F-4D97-AF65-F5344CB8AC3E}">
        <p14:creationId xmlns:p14="http://schemas.microsoft.com/office/powerpoint/2010/main" val="2520173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今後の予定</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lnSpc>
                <a:spcPct val="120000"/>
              </a:lnSpc>
              <a:buNone/>
            </a:pPr>
            <a:r>
              <a:rPr lang="ja-JP" altLang="en-US" dirty="0" smtClean="0"/>
              <a:t>第４回：　</a:t>
            </a:r>
            <a:r>
              <a:rPr lang="en-US" altLang="ja-JP" dirty="0" smtClean="0"/>
              <a:t>4</a:t>
            </a:r>
            <a:r>
              <a:rPr lang="ja-JP" altLang="en-US" dirty="0" smtClean="0"/>
              <a:t>月頃</a:t>
            </a:r>
            <a:endParaRPr lang="en-US" altLang="ja-JP" dirty="0" smtClean="0"/>
          </a:p>
          <a:p>
            <a:pPr lvl="1">
              <a:lnSpc>
                <a:spcPct val="120000"/>
              </a:lnSpc>
            </a:pPr>
            <a:r>
              <a:rPr kumimoji="1" lang="ja-JP" altLang="en-US" dirty="0" smtClean="0"/>
              <a:t>大型研究プロジェクトのリーダーおよび人材の確保、育成について</a:t>
            </a:r>
            <a:endParaRPr kumimoji="1" lang="en-US" altLang="ja-JP" dirty="0" smtClean="0"/>
          </a:p>
          <a:p>
            <a:pPr lvl="1">
              <a:lnSpc>
                <a:spcPct val="120000"/>
              </a:lnSpc>
            </a:pPr>
            <a:r>
              <a:rPr lang="en-US" altLang="ja-JP" dirty="0" smtClean="0"/>
              <a:t>CERN-LHC </a:t>
            </a:r>
            <a:r>
              <a:rPr lang="ja-JP" altLang="en-US" dirty="0" smtClean="0"/>
              <a:t>加速器における研究の状況</a:t>
            </a:r>
            <a:endParaRPr lang="en-US" altLang="ja-JP" dirty="0" smtClean="0"/>
          </a:p>
          <a:p>
            <a:pPr lvl="1">
              <a:lnSpc>
                <a:spcPct val="120000"/>
              </a:lnSpc>
            </a:pPr>
            <a:r>
              <a:rPr kumimoji="1" lang="ja-JP" altLang="en-US" dirty="0" smtClean="0">
                <a:solidFill>
                  <a:srgbClr val="008000"/>
                </a:solidFill>
              </a:rPr>
              <a:t>報告書骨子案</a:t>
            </a:r>
            <a:endParaRPr lang="en-US" altLang="ja-JP" dirty="0">
              <a:solidFill>
                <a:srgbClr val="008000"/>
              </a:solidFill>
            </a:endParaRPr>
          </a:p>
          <a:p>
            <a:pPr marL="0" indent="0">
              <a:lnSpc>
                <a:spcPct val="120000"/>
              </a:lnSpc>
              <a:buNone/>
            </a:pPr>
            <a:endParaRPr kumimoji="1" lang="en-US" altLang="ja-JP" dirty="0" smtClean="0"/>
          </a:p>
          <a:p>
            <a:pPr marL="0" indent="0">
              <a:lnSpc>
                <a:spcPct val="120000"/>
              </a:lnSpc>
              <a:buNone/>
            </a:pPr>
            <a:r>
              <a:rPr kumimoji="1" lang="ja-JP" altLang="en-US" dirty="0" smtClean="0"/>
              <a:t>第５回：　</a:t>
            </a:r>
            <a:r>
              <a:rPr kumimoji="1" lang="en-US" altLang="ja-JP" dirty="0" smtClean="0"/>
              <a:t>4~5</a:t>
            </a:r>
            <a:r>
              <a:rPr kumimoji="1" lang="ja-JP" altLang="en-US" dirty="0" smtClean="0"/>
              <a:t>月頃</a:t>
            </a:r>
            <a:endParaRPr kumimoji="1" lang="en-US" altLang="ja-JP" dirty="0" smtClean="0"/>
          </a:p>
          <a:p>
            <a:pPr lvl="1">
              <a:lnSpc>
                <a:spcPct val="120000"/>
              </a:lnSpc>
            </a:pPr>
            <a:r>
              <a:rPr lang="ja-JP" altLang="en-US" dirty="0" smtClean="0"/>
              <a:t>報告書（案）について</a:t>
            </a:r>
            <a:endParaRPr lang="en-US" altLang="ja-JP" dirty="0"/>
          </a:p>
          <a:p>
            <a:pPr marL="0" indent="0">
              <a:lnSpc>
                <a:spcPct val="120000"/>
              </a:lnSpc>
              <a:buNone/>
            </a:pPr>
            <a:endParaRPr lang="en-US" altLang="ja-JP" dirty="0" smtClean="0"/>
          </a:p>
          <a:p>
            <a:pPr marL="0" indent="0">
              <a:lnSpc>
                <a:spcPct val="120000"/>
              </a:lnSpc>
              <a:buNone/>
            </a:pPr>
            <a:r>
              <a:rPr lang="ja-JP" altLang="en-US" dirty="0" smtClean="0"/>
              <a:t>第６回：　（予備）</a:t>
            </a:r>
            <a:endParaRPr lang="en-US" altLang="ja-JP" dirty="0" smtClean="0"/>
          </a:p>
          <a:p>
            <a:endParaRPr kumimoji="1" lang="ja-JP" altLang="en-US" dirty="0"/>
          </a:p>
        </p:txBody>
      </p:sp>
      <p:sp>
        <p:nvSpPr>
          <p:cNvPr id="4" name="テキスト ボックス 3"/>
          <p:cNvSpPr txBox="1"/>
          <p:nvPr/>
        </p:nvSpPr>
        <p:spPr>
          <a:xfrm>
            <a:off x="-1270071" y="160020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42154335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1850</TotalTime>
  <Words>213</Words>
  <Application>Microsoft Macintosh PowerPoint</Application>
  <PresentationFormat>画面に合わせる (4:3)</PresentationFormat>
  <Paragraphs>39</Paragraphs>
  <Slides>8</Slides>
  <Notes>0</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ホワイト</vt:lpstr>
      <vt:lpstr>文科省ILC 有識者会議・ 人材の確保・育成方策検証作業部会からの 『報告』</vt:lpstr>
      <vt:lpstr>人材の確保・育成方策検証作業部会・ 進捗状況</vt:lpstr>
      <vt:lpstr>第三回・議事</vt:lpstr>
      <vt:lpstr>   人材の確保・育成方策検証作業部会これまでの 主な意見（案） </vt:lpstr>
      <vt:lpstr>PowerPoint プレゼンテーション</vt:lpstr>
      <vt:lpstr>PowerPoint プレゼンテーション</vt:lpstr>
      <vt:lpstr>「これまでの主な意見」から 修正点の確認</vt:lpstr>
      <vt:lpstr>今後の予定</vt:lpstr>
    </vt:vector>
  </TitlesOfParts>
  <Company>KEK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文科省ILC 有識者会議 人材の確保・育成方策検証作業部会 （第3回: 2016-2-15）</dc:title>
  <dc:creator>Yamamoto Akira</dc:creator>
  <cp:lastModifiedBy>Yamamoto Akira</cp:lastModifiedBy>
  <cp:revision>23</cp:revision>
  <dcterms:created xsi:type="dcterms:W3CDTF">2016-02-17T00:17:48Z</dcterms:created>
  <dcterms:modified xsi:type="dcterms:W3CDTF">2016-03-10T02:43:10Z</dcterms:modified>
</cp:coreProperties>
</file>