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29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89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0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6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74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4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50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9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22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8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0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5DFCA-2719-4281-8698-18E63C13FA1B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C1254-3522-4056-B202-06B0F15A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47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696478"/>
            <a:ext cx="6858000" cy="2387600"/>
          </a:xfrm>
        </p:spPr>
        <p:txBody>
          <a:bodyPr anchor="ctr">
            <a:normAutofit/>
          </a:bodyPr>
          <a:lstStyle/>
          <a:p>
            <a:r>
              <a:rPr kumimoji="1" lang="en-US" altLang="ja-JP" dirty="0" smtClean="0"/>
              <a:t>ILC</a:t>
            </a:r>
            <a:r>
              <a:rPr kumimoji="1" lang="ja-JP" altLang="en-US" dirty="0" smtClean="0"/>
              <a:t>準備期間の人材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4400" dirty="0" smtClean="0"/>
              <a:t>（</a:t>
            </a:r>
            <a:r>
              <a:rPr lang="ja-JP" altLang="en-US" sz="4400" dirty="0" smtClean="0"/>
              <a:t>加速器設計・粒子源）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121062"/>
            <a:ext cx="6858000" cy="1136737"/>
          </a:xfrm>
        </p:spPr>
        <p:txBody>
          <a:bodyPr anchor="ctr"/>
          <a:lstStyle/>
          <a:p>
            <a:r>
              <a:rPr kumimoji="1" lang="ja-JP" altLang="en-US" dirty="0" smtClean="0"/>
              <a:t>横谷　馨</a:t>
            </a:r>
            <a:endParaRPr kumimoji="1" lang="en-US" altLang="ja-JP" dirty="0" smtClean="0"/>
          </a:p>
          <a:p>
            <a:r>
              <a:rPr lang="en-US" altLang="ja-JP" dirty="0" smtClean="0"/>
              <a:t>2016.3.10 LC</a:t>
            </a:r>
            <a:r>
              <a:rPr lang="ja-JP" altLang="en-US" dirty="0" smtClean="0"/>
              <a:t>推進委員会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16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9147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準備期間の人材の内訳（加速器）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94105"/>
            <a:ext cx="7886700" cy="678424"/>
          </a:xfrm>
        </p:spPr>
        <p:txBody>
          <a:bodyPr/>
          <a:lstStyle/>
          <a:p>
            <a:r>
              <a:rPr lang="ja-JP" altLang="en-US" dirty="0" smtClean="0"/>
              <a:t>山本明（</a:t>
            </a:r>
            <a:r>
              <a:rPr lang="en-US" altLang="ja-JP" dirty="0" smtClean="0"/>
              <a:t>2015.11.17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230077"/>
              </p:ext>
            </p:extLst>
          </p:nvPr>
        </p:nvGraphicFramePr>
        <p:xfrm>
          <a:off x="643513" y="1910030"/>
          <a:ext cx="8207657" cy="4110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4" imgW="5496103" imgH="2752915" progId="Excel.Sheet.12">
                  <p:embed/>
                </p:oleObj>
              </mc:Choice>
              <mc:Fallback>
                <p:oleObj name="Worksheet" r:id="rId4" imgW="5496103" imgH="27529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3513" y="1910030"/>
                        <a:ext cx="8207657" cy="4110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29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665" y="351058"/>
            <a:ext cx="7886700" cy="115418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準備期間に必要な作業（１）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加速器設計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31852"/>
            <a:ext cx="7886700" cy="4545111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予備準備期間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作業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中央部分の概念設計の完成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全システムの安全性確認、</a:t>
            </a:r>
            <a:r>
              <a:rPr kumimoji="1" lang="en-US" altLang="ja-JP" dirty="0" smtClean="0"/>
              <a:t>PPS, MPS</a:t>
            </a:r>
            <a:r>
              <a:rPr kumimoji="1" lang="ja-JP" altLang="en-US" dirty="0" smtClean="0"/>
              <a:t>見直し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Installation</a:t>
            </a:r>
            <a:r>
              <a:rPr lang="ja-JP" altLang="en-US" dirty="0" smtClean="0"/>
              <a:t>シナリオの作成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commissioning</a:t>
            </a:r>
            <a:r>
              <a:rPr lang="ja-JP" altLang="en-US" dirty="0" smtClean="0"/>
              <a:t>シナリオの作成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現状人員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日本：</a:t>
            </a:r>
            <a:r>
              <a:rPr lang="ja-JP" altLang="en-US" dirty="0"/>
              <a:t> </a:t>
            </a:r>
            <a:r>
              <a:rPr lang="en-US" altLang="ja-JP" dirty="0"/>
              <a:t> </a:t>
            </a:r>
            <a:r>
              <a:rPr lang="en-US" altLang="ja-JP" dirty="0" smtClean="0"/>
              <a:t>~3 FTE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外国：　</a:t>
            </a:r>
            <a:r>
              <a:rPr lang="en-US" altLang="ja-JP" dirty="0" smtClean="0"/>
              <a:t>~4 FTE</a:t>
            </a:r>
            <a:endParaRPr kumimoji="1" lang="en-US" altLang="ja-JP" dirty="0" smtClean="0"/>
          </a:p>
          <a:p>
            <a:r>
              <a:rPr lang="ja-JP" altLang="en-US" dirty="0" smtClean="0"/>
              <a:t>本準備期間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作業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全体の詳細ラティスの</a:t>
            </a:r>
            <a:r>
              <a:rPr lang="ja-JP" altLang="en-US" dirty="0"/>
              <a:t>最終</a:t>
            </a:r>
            <a:r>
              <a:rPr lang="ja-JP" altLang="en-US" dirty="0" smtClean="0"/>
              <a:t>確定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CFS</a:t>
            </a:r>
            <a:r>
              <a:rPr lang="ja-JP" altLang="en-US" smtClean="0"/>
              <a:t>との協力によるトンネル確定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減衰リングの、高速キッカー試作、高速</a:t>
            </a:r>
            <a:r>
              <a:rPr lang="en-US" altLang="ja-JP" dirty="0" smtClean="0"/>
              <a:t>feedback system</a:t>
            </a:r>
            <a:r>
              <a:rPr lang="ja-JP" altLang="en-US" dirty="0" smtClean="0"/>
              <a:t>の設計と一部のプロトタイプ製作 </a:t>
            </a:r>
            <a:r>
              <a:rPr lang="en-US" altLang="ja-JP" dirty="0" smtClean="0">
                <a:sym typeface="Wingdings" panose="05000000000000000000" pitchFamily="2" charset="2"/>
              </a:rPr>
              <a:t> </a:t>
            </a:r>
            <a:r>
              <a:rPr lang="ja-JP" altLang="en-US" dirty="0" smtClean="0">
                <a:sym typeface="Wingdings" panose="05000000000000000000" pitchFamily="2" charset="2"/>
              </a:rPr>
              <a:t>照沼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2"/>
            <a:r>
              <a:rPr lang="ja-JP" altLang="en-US" dirty="0">
                <a:sym typeface="Wingdings" panose="05000000000000000000" pitchFamily="2" charset="2"/>
              </a:rPr>
              <a:t>個々</a:t>
            </a:r>
            <a:r>
              <a:rPr lang="ja-JP" altLang="en-US" dirty="0" smtClean="0">
                <a:sym typeface="Wingdings" panose="05000000000000000000" pitchFamily="2" charset="2"/>
              </a:rPr>
              <a:t>の</a:t>
            </a:r>
            <a:r>
              <a:rPr lang="en-US" altLang="ja-JP" dirty="0" smtClean="0">
                <a:sym typeface="Wingdings" panose="05000000000000000000" pitchFamily="2" charset="2"/>
              </a:rPr>
              <a:t>component</a:t>
            </a:r>
            <a:r>
              <a:rPr lang="ja-JP" altLang="en-US" dirty="0" smtClean="0">
                <a:sym typeface="Wingdings" panose="05000000000000000000" pitchFamily="2" charset="2"/>
              </a:rPr>
              <a:t>の工業設計は本建設期間で十分か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lang="ja-JP" altLang="en-US" dirty="0" smtClean="0">
                <a:sym typeface="Wingdings" panose="05000000000000000000" pitchFamily="2" charset="2"/>
              </a:rPr>
              <a:t>必要人員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2"/>
            <a:r>
              <a:rPr lang="en-US" altLang="ja-JP" dirty="0" smtClean="0">
                <a:sym typeface="Wingdings" panose="05000000000000000000" pitchFamily="2" charset="2"/>
              </a:rPr>
              <a:t>P4</a:t>
            </a:r>
            <a:r>
              <a:rPr lang="ja-JP" altLang="en-US" dirty="0" smtClean="0">
                <a:sym typeface="Wingdings" panose="05000000000000000000" pitchFamily="2" charset="2"/>
              </a:rPr>
              <a:t>までに、日本</a:t>
            </a:r>
            <a:r>
              <a:rPr lang="en-US" altLang="ja-JP" dirty="0" smtClean="0">
                <a:sym typeface="Wingdings" panose="05000000000000000000" pitchFamily="2" charset="2"/>
              </a:rPr>
              <a:t>5</a:t>
            </a:r>
            <a:r>
              <a:rPr lang="ja-JP" altLang="en-US" dirty="0" smtClean="0">
                <a:sym typeface="Wingdings" panose="05000000000000000000" pitchFamily="2" charset="2"/>
              </a:rPr>
              <a:t>人、外国</a:t>
            </a:r>
            <a:r>
              <a:rPr lang="en-US" altLang="ja-JP" dirty="0" smtClean="0">
                <a:sym typeface="Wingdings" panose="05000000000000000000" pitchFamily="2" charset="2"/>
              </a:rPr>
              <a:t>10</a:t>
            </a:r>
            <a:r>
              <a:rPr lang="ja-JP" altLang="en-US" dirty="0" smtClean="0">
                <a:sym typeface="Wingdings" panose="05000000000000000000" pitchFamily="2" charset="2"/>
              </a:rPr>
              <a:t>人くらい追加</a:t>
            </a:r>
            <a:endParaRPr lang="en-US" altLang="ja-JP" dirty="0" smtClean="0"/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0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5418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準備期間に必要な作業（２）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粒子</a:t>
            </a:r>
            <a:r>
              <a:rPr lang="ja-JP" altLang="en-US" dirty="0"/>
              <a:t>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31852"/>
            <a:ext cx="7886700" cy="4545111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予備準備期間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作業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陽電子生成標的のプロトタイプの製作・試験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電子駆動方式用標的</a:t>
            </a:r>
            <a:r>
              <a:rPr lang="ja-JP" altLang="en-US" dirty="0"/>
              <a:t>のプロトタイプの製作・</a:t>
            </a:r>
            <a:r>
              <a:rPr lang="ja-JP" altLang="en-US" dirty="0" smtClean="0"/>
              <a:t>試験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電子駆動方式の</a:t>
            </a:r>
            <a:r>
              <a:rPr lang="en-US" altLang="ja-JP" dirty="0" smtClean="0"/>
              <a:t>TDR</a:t>
            </a:r>
            <a:r>
              <a:rPr lang="ja-JP" altLang="en-US" dirty="0" smtClean="0"/>
              <a:t>レベル設計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現状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日本</a:t>
            </a:r>
            <a:r>
              <a:rPr lang="ja-JP" altLang="en-US" dirty="0"/>
              <a:t>：</a:t>
            </a:r>
            <a:r>
              <a:rPr lang="ja-JP" altLang="en-US" dirty="0" smtClean="0"/>
              <a:t> </a:t>
            </a:r>
            <a:r>
              <a:rPr lang="en-US" altLang="ja-JP" dirty="0" smtClean="0"/>
              <a:t> ~4 FTE</a:t>
            </a:r>
            <a:endParaRPr lang="en-US" altLang="ja-JP" dirty="0"/>
          </a:p>
          <a:p>
            <a:pPr lvl="2"/>
            <a:r>
              <a:rPr lang="ja-JP" altLang="en-US" dirty="0" smtClean="0"/>
              <a:t>外国</a:t>
            </a:r>
            <a:r>
              <a:rPr lang="ja-JP" altLang="en-US" dirty="0"/>
              <a:t>：</a:t>
            </a:r>
            <a:r>
              <a:rPr lang="ja-JP" altLang="en-US" dirty="0" smtClean="0"/>
              <a:t> </a:t>
            </a:r>
            <a:r>
              <a:rPr lang="en-US" altLang="ja-JP" dirty="0" smtClean="0"/>
              <a:t> ~3 FTE</a:t>
            </a:r>
            <a:endParaRPr kumimoji="1" lang="en-US" altLang="ja-JP" dirty="0" smtClean="0"/>
          </a:p>
          <a:p>
            <a:r>
              <a:rPr lang="ja-JP" altLang="en-US" dirty="0" smtClean="0"/>
              <a:t>本準備期間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作業</a:t>
            </a:r>
            <a:endParaRPr lang="en-US" altLang="ja-JP" dirty="0" smtClean="0"/>
          </a:p>
          <a:p>
            <a:pPr lvl="2"/>
            <a:r>
              <a:rPr lang="ja-JP" altLang="en-US" dirty="0"/>
              <a:t>陽電子生成</a:t>
            </a:r>
            <a:r>
              <a:rPr lang="ja-JP" altLang="en-US" dirty="0" smtClean="0"/>
              <a:t>標的用</a:t>
            </a:r>
            <a:r>
              <a:rPr lang="en-US" altLang="ja-JP" dirty="0" smtClean="0"/>
              <a:t>Flux Concentrator</a:t>
            </a:r>
            <a:r>
              <a:rPr lang="ja-JP" altLang="en-US" dirty="0" smtClean="0"/>
              <a:t>のプロトタイプ製作</a:t>
            </a:r>
            <a:r>
              <a:rPr lang="ja-JP" altLang="en-US" dirty="0"/>
              <a:t>・</a:t>
            </a:r>
            <a:r>
              <a:rPr lang="ja-JP" altLang="en-US" dirty="0" smtClean="0"/>
              <a:t>試験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電子駆動方式の一部の空洞の製作・試験、一部クライストロンの製作・試験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電子源用レーザーの設計・製作・試験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必要人員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P4</a:t>
            </a:r>
            <a:r>
              <a:rPr lang="ja-JP" altLang="en-US" dirty="0" err="1" smtClean="0"/>
              <a:t>までに</a:t>
            </a:r>
            <a:r>
              <a:rPr lang="ja-JP" altLang="en-US" dirty="0"/>
              <a:t>日本</a:t>
            </a:r>
            <a:r>
              <a:rPr lang="ja-JP" altLang="en-US" dirty="0" smtClean="0"/>
              <a:t>： </a:t>
            </a:r>
            <a:r>
              <a:rPr lang="en-US" altLang="ja-JP" dirty="0" smtClean="0"/>
              <a:t> ~4 FTE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外国： </a:t>
            </a:r>
            <a:r>
              <a:rPr lang="en-US" altLang="ja-JP" dirty="0" smtClean="0"/>
              <a:t> ~4 FTE</a:t>
            </a:r>
            <a:r>
              <a:rPr lang="ja-JP" altLang="en-US" dirty="0" smtClean="0"/>
              <a:t>　追加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9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170</Words>
  <Application>Microsoft Office PowerPoint</Application>
  <PresentationFormat>画面に合わせる (4:3)</PresentationFormat>
  <Paragraphs>39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Wingdings</vt:lpstr>
      <vt:lpstr>Office テーマ</vt:lpstr>
      <vt:lpstr>Worksheet</vt:lpstr>
      <vt:lpstr>ILC準備期間の人材 （加速器設計・粒子源）</vt:lpstr>
      <vt:lpstr>準備期間の人材の内訳（加速器）</vt:lpstr>
      <vt:lpstr>準備期間に必要な作業（１） 加速器設計</vt:lpstr>
      <vt:lpstr>準備期間に必要な作業（２） 粒子源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ILC準備期間の人材 加速器設計・粒子源</dc:title>
  <dc:creator>Yokoya</dc:creator>
  <cp:lastModifiedBy>Yokoya</cp:lastModifiedBy>
  <cp:revision>16</cp:revision>
  <dcterms:created xsi:type="dcterms:W3CDTF">2016-03-09T02:32:43Z</dcterms:created>
  <dcterms:modified xsi:type="dcterms:W3CDTF">2016-03-10T00:36:20Z</dcterms:modified>
</cp:coreProperties>
</file>