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mp" ContentType="image/p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92" r:id="rId5"/>
    <p:sldId id="293" r:id="rId6"/>
    <p:sldId id="294" r:id="rId7"/>
    <p:sldId id="295" r:id="rId8"/>
    <p:sldId id="296" r:id="rId9"/>
    <p:sldId id="297" r:id="rId10"/>
    <p:sldId id="300" r:id="rId11"/>
    <p:sldId id="301" r:id="rId12"/>
    <p:sldId id="302" r:id="rId13"/>
    <p:sldId id="303" r:id="rId14"/>
    <p:sldId id="305" r:id="rId15"/>
    <p:sldId id="298" r:id="rId16"/>
    <p:sldId id="299" r:id="rId17"/>
    <p:sldId id="304" r:id="rId18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4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52560-B5CF-D848-9B42-A30259DC50AD}" type="datetimeFigureOut">
              <a:rPr kumimoji="1" lang="ja-JP" altLang="en-US" smtClean="0"/>
              <a:t>16/01/07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751C2-55B6-CC41-A8FF-420A700F68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984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CD2EB-828E-4E43-97CC-E322ABE17CC8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2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5442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9488-0B21-9749-8112-91BB6B8D91D4}" type="datetimeFigureOut">
              <a:rPr kumimoji="1" lang="ja-JP" altLang="en-US" smtClean="0"/>
              <a:t>16/01/07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D8FF-E58B-7146-956C-ED7AFF036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06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9488-0B21-9749-8112-91BB6B8D91D4}" type="datetimeFigureOut">
              <a:rPr kumimoji="1" lang="ja-JP" altLang="en-US" smtClean="0"/>
              <a:t>16/01/07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D8FF-E58B-7146-956C-ED7AFF036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900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9488-0B21-9749-8112-91BB6B8D91D4}" type="datetimeFigureOut">
              <a:rPr kumimoji="1" lang="ja-JP" altLang="en-US" smtClean="0"/>
              <a:t>16/01/07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D8FF-E58B-7146-956C-ED7AFF036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101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2015/12/14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08872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2015/12/14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33448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2015/12/14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47295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2015/12/14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46366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2015/12/14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01710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2015/12/14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79152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2015/12/14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39159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4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2015/12/14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4910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9488-0B21-9749-8112-91BB6B8D91D4}" type="datetimeFigureOut">
              <a:rPr kumimoji="1" lang="ja-JP" altLang="en-US" smtClean="0"/>
              <a:t>16/01/07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D8FF-E58B-7146-956C-ED7AFF036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501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1" indent="0">
              <a:buNone/>
              <a:defRPr sz="2400"/>
            </a:lvl3pPr>
            <a:lvl4pPr marL="1371032" indent="0">
              <a:buNone/>
              <a:defRPr sz="2000"/>
            </a:lvl4pPr>
            <a:lvl5pPr marL="1828041" indent="0">
              <a:buNone/>
              <a:defRPr sz="2000"/>
            </a:lvl5pPr>
            <a:lvl6pPr marL="2285052" indent="0">
              <a:buNone/>
              <a:defRPr sz="2000"/>
            </a:lvl6pPr>
            <a:lvl7pPr marL="2742062" indent="0">
              <a:buNone/>
              <a:defRPr sz="2000"/>
            </a:lvl7pPr>
            <a:lvl8pPr marL="3199072" indent="0">
              <a:buNone/>
              <a:defRPr sz="2000"/>
            </a:lvl8pPr>
            <a:lvl9pPr marL="3656083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2015/12/14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91508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2015/12/14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00438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1" y="274644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2015/12/14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2231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9488-0B21-9749-8112-91BB6B8D91D4}" type="datetimeFigureOut">
              <a:rPr kumimoji="1" lang="ja-JP" altLang="en-US" smtClean="0"/>
              <a:t>16/01/07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D8FF-E58B-7146-956C-ED7AFF036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51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9488-0B21-9749-8112-91BB6B8D91D4}" type="datetimeFigureOut">
              <a:rPr kumimoji="1" lang="ja-JP" altLang="en-US" smtClean="0"/>
              <a:t>16/01/07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D8FF-E58B-7146-956C-ED7AFF036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23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9488-0B21-9749-8112-91BB6B8D91D4}" type="datetimeFigureOut">
              <a:rPr kumimoji="1" lang="ja-JP" altLang="en-US" smtClean="0"/>
              <a:t>16/01/07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D8FF-E58B-7146-956C-ED7AFF036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13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9488-0B21-9749-8112-91BB6B8D91D4}" type="datetimeFigureOut">
              <a:rPr kumimoji="1" lang="ja-JP" altLang="en-US" smtClean="0"/>
              <a:t>16/01/07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D8FF-E58B-7146-956C-ED7AFF036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12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9488-0B21-9749-8112-91BB6B8D91D4}" type="datetimeFigureOut">
              <a:rPr kumimoji="1" lang="ja-JP" altLang="en-US" smtClean="0"/>
              <a:t>16/01/07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D8FF-E58B-7146-956C-ED7AFF036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6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9488-0B21-9749-8112-91BB6B8D91D4}" type="datetimeFigureOut">
              <a:rPr kumimoji="1" lang="ja-JP" altLang="en-US" smtClean="0"/>
              <a:t>16/01/07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D8FF-E58B-7146-956C-ED7AFF036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621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9488-0B21-9749-8112-91BB6B8D91D4}" type="datetimeFigureOut">
              <a:rPr kumimoji="1" lang="ja-JP" altLang="en-US" smtClean="0"/>
              <a:t>16/01/07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D8FF-E58B-7146-956C-ED7AFF036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49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79488-0B21-9749-8112-91BB6B8D91D4}" type="datetimeFigureOut">
              <a:rPr kumimoji="1" lang="ja-JP" altLang="en-US" smtClean="0"/>
              <a:t>16/01/07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D8FF-E58B-7146-956C-ED7AFF036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44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0" tIns="45702" rIns="91400" bIns="45702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00" tIns="45702" rIns="91400" bIns="45702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11"/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2015/12/14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11"/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11"/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defTabSz="457011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8791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011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58" indent="-342758" algn="l" defTabSz="457011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2" indent="-285630" algn="l" defTabSz="457011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28" indent="-228506" algn="l" defTabSz="457011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7" indent="-228506" algn="l" defTabSz="457011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47" indent="-228506" algn="l" defTabSz="457011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06" algn="l" defTabSz="457011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68" indent="-228506" algn="l" defTabSz="457011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79" indent="-228506" algn="l" defTabSz="457011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89" indent="-228506" algn="l" defTabSz="457011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0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1" algn="l" defTabSz="4570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2" algn="l" defTabSz="4570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1" algn="l" defTabSz="4570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52" algn="l" defTabSz="4570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62" algn="l" defTabSz="4570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4570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83" algn="l" defTabSz="4570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mp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tmp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kumimoji="1" lang="en-US" altLang="ja-JP" dirty="0" smtClean="0"/>
              <a:t>LC</a:t>
            </a:r>
            <a:r>
              <a:rPr kumimoji="1" lang="ja-JP" altLang="en-US" dirty="0" smtClean="0"/>
              <a:t>計画推進室からの報告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山本　明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smtClean="0"/>
              <a:t>LC</a:t>
            </a:r>
            <a:r>
              <a:rPr kumimoji="1" lang="ja-JP" altLang="en-US" dirty="0" smtClean="0"/>
              <a:t>計画推進委員会・</a:t>
            </a:r>
            <a:r>
              <a:rPr kumimoji="1" lang="en-US" altLang="ja-JP" dirty="0" smtClean="0"/>
              <a:t>2016-1-7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1980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96" y="1882370"/>
            <a:ext cx="3850963" cy="4609184"/>
          </a:xfrm>
          <a:prstGeom prst="rect">
            <a:avLst/>
          </a:prstGeom>
        </p:spPr>
      </p:pic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40" y="198656"/>
            <a:ext cx="2568089" cy="168371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23520" y="359632"/>
            <a:ext cx="2669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Panel-1:</a:t>
            </a:r>
            <a:r>
              <a:rPr kumimoji="1" lang="ja-JP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endParaRPr kumimoji="1" lang="en-US" altLang="ja-JP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kumimoji="1" lang="ja-JP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kumimoji="1" lang="ja-JP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kumimoji="1" lang="ja-JP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569353" y="359632"/>
            <a:ext cx="347821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Layers:</a:t>
            </a:r>
          </a:p>
          <a:p>
            <a:pPr lvl="0"/>
            <a:endParaRPr lang="en-US" altLang="ja-JP" sz="8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lvl="0" indent="-342900">
              <a:buAutoNum type="alphaLcPeriod"/>
            </a:pPr>
            <a:r>
              <a:rPr lang="en-US" altLang="ja-JP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Dark </a:t>
            </a:r>
            <a:r>
              <a:rPr lang="en-US" altLang="ja-JP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(enhancement)</a:t>
            </a:r>
          </a:p>
          <a:p>
            <a:pPr marL="342900" lvl="0" indent="-342900">
              <a:buAutoNum type="alphaLcPeriod"/>
            </a:pPr>
            <a:r>
              <a:rPr lang="en-US" altLang="ja-JP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Satellite </a:t>
            </a:r>
            <a:r>
              <a:rPr lang="en-US" altLang="ja-JP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ja-JP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orthophotography</a:t>
            </a:r>
            <a:r>
              <a:rPr lang="en-US" altLang="ja-JP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marL="342900" lvl="0" indent="-342900">
              <a:buAutoNum type="alphaLcPeriod"/>
            </a:pPr>
            <a:r>
              <a:rPr lang="en-US" altLang="ja-JP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Light </a:t>
            </a:r>
            <a:r>
              <a:rPr lang="en-US" altLang="ja-JP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(enhancement)</a:t>
            </a:r>
          </a:p>
          <a:p>
            <a:pPr marL="342900" lvl="0" indent="-342900">
              <a:buAutoNum type="alphaLcPeriod"/>
            </a:pPr>
            <a:r>
              <a:rPr lang="en-US" altLang="ja-JP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Streets </a:t>
            </a:r>
            <a:r>
              <a:rPr lang="en-US" altLang="ja-JP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(street map)</a:t>
            </a:r>
            <a:endParaRPr lang="en-US" altLang="ja-JP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353644" y="2563599"/>
            <a:ext cx="469392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Choose data layers:</a:t>
            </a:r>
          </a:p>
          <a:p>
            <a:endParaRPr lang="en-US" altLang="ja-JP" sz="8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altLang="ja-JP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a.</a:t>
            </a:r>
            <a:r>
              <a:rPr lang="ja-JP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　</a:t>
            </a:r>
            <a:r>
              <a:rPr lang="en-US" altLang="ja-JP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ja-JP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Admin Level 1 boundary 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</a:rPr>
              <a:t>(Prefecture) </a:t>
            </a:r>
          </a:p>
          <a:p>
            <a:r>
              <a:rPr lang="en-US" altLang="ja-JP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ja-JP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Admin </a:t>
            </a:r>
            <a:r>
              <a:rPr lang="en-US" altLang="ja-JP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Level 2 boundary 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</a:rPr>
              <a:t>(Region) </a:t>
            </a:r>
          </a:p>
          <a:p>
            <a:r>
              <a:rPr lang="en-US" altLang="ja-JP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ja-JP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ja-JP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　</a:t>
            </a:r>
            <a:r>
              <a:rPr lang="en-US" altLang="ja-JP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ja-JP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Data </a:t>
            </a:r>
            <a:endParaRPr lang="en-US" altLang="ja-JP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fr-FR" altLang="ja-JP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d.</a:t>
            </a:r>
            <a:r>
              <a:rPr lang="ja-JP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　</a:t>
            </a:r>
            <a:r>
              <a:rPr lang="fr-FR" altLang="ja-JP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ja-JP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Linac </a:t>
            </a:r>
            <a:r>
              <a:rPr lang="fr-FR" altLang="ja-JP" dirty="0">
                <a:solidFill>
                  <a:srgbClr val="000000"/>
                </a:solidFill>
                <a:latin typeface="Times New Roman" panose="02020603050405020304" pitchFamily="18" charset="0"/>
              </a:rPr>
              <a:t>(Displays chosen Linac option) </a:t>
            </a:r>
          </a:p>
          <a:p>
            <a:pPr marL="342900" indent="-342900">
              <a:buAutoNum type="alphaLcPeriod" startAt="5"/>
            </a:pPr>
            <a:r>
              <a:rPr lang="en-US" altLang="ja-JP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Access </a:t>
            </a:r>
            <a:r>
              <a:rPr lang="en-US" altLang="ja-JP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Tunnels </a:t>
            </a:r>
            <a:endParaRPr lang="en-US" altLang="ja-JP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AutoNum type="alphaLcPeriod" startAt="5"/>
            </a:pPr>
            <a:r>
              <a:rPr lang="en-US" altLang="ja-JP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Caverns</a:t>
            </a:r>
          </a:p>
          <a:p>
            <a:pPr marL="342900" indent="-342900">
              <a:buAutoNum type="alphaLcPeriod" startAt="5"/>
            </a:pPr>
            <a:r>
              <a:rPr lang="en-US" altLang="ja-JP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Access </a:t>
            </a:r>
            <a:r>
              <a:rPr lang="en-US" altLang="ja-JP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Portals </a:t>
            </a:r>
            <a:endParaRPr lang="en-US" altLang="ja-JP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altLang="ja-JP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h. </a:t>
            </a:r>
            <a:r>
              <a:rPr lang="en-US" altLang="ja-JP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Geology</a:t>
            </a:r>
            <a:r>
              <a:rPr lang="en-US" altLang="ja-JP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endParaRPr lang="en-US" altLang="ja-JP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altLang="ja-JP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ja-JP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ja-JP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Buildings</a:t>
            </a:r>
            <a:r>
              <a:rPr lang="en-US" altLang="ja-JP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</a:rPr>
              <a:t>(Displays building locations) </a:t>
            </a:r>
          </a:p>
        </p:txBody>
      </p:sp>
      <p:cxnSp>
        <p:nvCxnSpPr>
          <p:cNvPr id="6" name="直線矢印コネクタ 5"/>
          <p:cNvCxnSpPr>
            <a:endCxn id="2" idx="0"/>
          </p:cNvCxnSpPr>
          <p:nvPr/>
        </p:nvCxnSpPr>
        <p:spPr>
          <a:xfrm flipH="1">
            <a:off x="2250278" y="894080"/>
            <a:ext cx="970442" cy="98829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CFS</a:t>
            </a:r>
            <a:r>
              <a:rPr kumimoji="1" lang="ja-JP" altLang="en-US" smtClean="0"/>
              <a:t>定例・拡大連絡会</a:t>
            </a:r>
            <a:r>
              <a:rPr kumimoji="1" lang="en-US" altLang="ja-JP" smtClean="0"/>
              <a:t>15.01.06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9B62-5C29-41CC-83B1-681F75FFC2A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65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0" y="1483360"/>
            <a:ext cx="8506050" cy="538357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960744" y="872123"/>
            <a:ext cx="27927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Decision Making Constraints 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8571" y="350202"/>
            <a:ext cx="5821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Panel-2: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Making Constraints</a:t>
            </a:r>
            <a:endParaRPr kumimoji="1" lang="ja-JP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88160" y="2583170"/>
            <a:ext cx="189421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Tunnel Length (m)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88160" y="3221613"/>
            <a:ext cx="220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Terrain Slope  (  °)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88160" y="3972858"/>
            <a:ext cx="227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Distance to Roads (m)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88160" y="4668653"/>
            <a:ext cx="227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Distance to Build. (m)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88160" y="5364448"/>
            <a:ext cx="227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Distance to River (m)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1" name="図 10" descr="画面の領域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20" y="117291"/>
            <a:ext cx="2083599" cy="1366069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>
          <a:xfrm flipH="1">
            <a:off x="6827520" y="690880"/>
            <a:ext cx="776842" cy="89408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フッター プレースホルダー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CFS</a:t>
            </a:r>
            <a:r>
              <a:rPr kumimoji="1" lang="ja-JP" altLang="en-US" smtClean="0"/>
              <a:t>定例・拡大連絡会</a:t>
            </a:r>
            <a:r>
              <a:rPr kumimoji="1" lang="en-US" altLang="ja-JP" smtClean="0"/>
              <a:t>15.01.06</a:t>
            </a:r>
            <a:endParaRPr kumimoji="1" lang="ja-JP" altLang="en-US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9B62-5C29-41CC-83B1-681F75FFC2A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35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1" y="1940560"/>
            <a:ext cx="4490720" cy="260660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058" y="2056949"/>
            <a:ext cx="3811061" cy="4407082"/>
          </a:xfrm>
          <a:prstGeom prst="rect">
            <a:avLst/>
          </a:prstGeom>
        </p:spPr>
      </p:pic>
      <p:pic>
        <p:nvPicPr>
          <p:cNvPr id="6" name="図 5" descr="画面の領域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175" y="63341"/>
            <a:ext cx="2780944" cy="1823269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 flipH="1">
            <a:off x="3770310" y="690880"/>
            <a:ext cx="3834052" cy="136606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18571" y="350202"/>
            <a:ext cx="4144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Panel-3:</a:t>
            </a:r>
            <a:r>
              <a:rPr lang="ja-JP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View</a:t>
            </a:r>
            <a:endParaRPr kumimoji="1" lang="ja-JP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70415" y="4547162"/>
            <a:ext cx="347821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Profile:</a:t>
            </a:r>
          </a:p>
          <a:p>
            <a:pPr lvl="0"/>
            <a:endParaRPr lang="en-US" altLang="ja-JP" sz="8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lvl="0" indent="-342900">
              <a:buAutoNum type="alphaLcPeriod"/>
            </a:pPr>
            <a:r>
              <a:rPr lang="en-US" altLang="ja-JP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Surface elevation:</a:t>
            </a:r>
            <a:endParaRPr lang="en-US" altLang="ja-JP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lvl="0" indent="-342900">
              <a:buAutoNum type="alphaLcPeriod"/>
            </a:pPr>
            <a:r>
              <a:rPr lang="en-US" altLang="ja-JP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Tunnel elevation:</a:t>
            </a:r>
            <a:endParaRPr lang="en-US" altLang="ja-JP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lvl="0" indent="-342900">
              <a:buAutoNum type="alphaLcPeriod"/>
            </a:pPr>
            <a:r>
              <a:rPr lang="en-US" altLang="ja-JP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Tunnel Depth:</a:t>
            </a:r>
            <a:endParaRPr lang="en-US" altLang="ja-JP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lvl="0" indent="-342900">
              <a:buAutoNum type="alphaLcPeriod"/>
            </a:pPr>
            <a:r>
              <a:rPr lang="en-US" altLang="ja-JP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Geology:</a:t>
            </a:r>
            <a:endParaRPr lang="en-US" altLang="ja-JP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CFS</a:t>
            </a:r>
            <a:r>
              <a:rPr kumimoji="1" lang="ja-JP" altLang="en-US" smtClean="0"/>
              <a:t>定例・拡大連絡会</a:t>
            </a:r>
            <a:r>
              <a:rPr kumimoji="1" lang="en-US" altLang="ja-JP" smtClean="0"/>
              <a:t>15.01.06</a:t>
            </a:r>
            <a:endParaRPr kumimoji="1" lang="ja-JP" altLang="en-US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9B62-5C29-41CC-83B1-681F75FFC2A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98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6" y="834469"/>
            <a:ext cx="7421011" cy="540142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40766" y="311249"/>
            <a:ext cx="6892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ja-JP" altLang="en-US" sz="2800" dirty="0" smtClean="0"/>
              <a:t>北上サイトにおける</a:t>
            </a:r>
            <a:r>
              <a:rPr kumimoji="1" lang="ja-JP" altLang="en-US" sz="2800" dirty="0" smtClean="0"/>
              <a:t>施設レイアウト </a:t>
            </a:r>
            <a:r>
              <a:rPr kumimoji="1" lang="en-US" altLang="ja-JP" sz="2800" dirty="0" smtClean="0"/>
              <a:t>(3)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9B62-5C29-41CC-83B1-681F75FFC2A5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CFS</a:t>
            </a:r>
            <a:r>
              <a:rPr kumimoji="1" lang="ja-JP" altLang="en-US" smtClean="0"/>
              <a:t>定例・拡大連絡会</a:t>
            </a:r>
            <a:r>
              <a:rPr kumimoji="1" lang="en-US" altLang="ja-JP" smtClean="0"/>
              <a:t>15.01.06</a:t>
            </a:r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90464" y="6080681"/>
            <a:ext cx="3992073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ja-JP" altLang="en-US" sz="2800" dirty="0" smtClean="0"/>
              <a:t>　　</a:t>
            </a:r>
            <a:r>
              <a:rPr lang="en-US" altLang="ja-JP" dirty="0" smtClean="0">
                <a:solidFill>
                  <a:schemeClr val="tx2"/>
                </a:solidFill>
              </a:rPr>
              <a:t>Sanuki Report: 2014.11 @ADI-WS 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03189" y="3849130"/>
            <a:ext cx="7321379" cy="2386768"/>
          </a:xfrm>
          <a:prstGeom prst="rect">
            <a:avLst/>
          </a:prstGeom>
          <a:noFill/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460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5" y="1265356"/>
            <a:ext cx="6966142" cy="512296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097205" y="311249"/>
            <a:ext cx="6892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 smtClean="0"/>
              <a:t>ILC Accelerator Layout</a:t>
            </a:r>
          </a:p>
          <a:p>
            <a:pPr algn="ctr"/>
            <a:r>
              <a:rPr lang="en-US" altLang="ja-JP" sz="3200" b="1" dirty="0" smtClean="0"/>
              <a:t>Some confusion and alternate options  </a:t>
            </a:r>
            <a:endParaRPr kumimoji="1" lang="en-US" altLang="ja-JP" sz="3200" b="1" dirty="0" smtClean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9B62-5C29-41CC-83B1-681F75FFC2A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70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Tunnel Access Consideration 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992" r="-2992"/>
          <a:stretch/>
        </p:blipFill>
        <p:spPr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520942" y="4983252"/>
            <a:ext cx="5165858" cy="146282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914" y="5071063"/>
            <a:ext cx="2030989" cy="1375015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>
            <a:off x="3937985" y="5504172"/>
            <a:ext cx="1024060" cy="487113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88478" y="6008936"/>
            <a:ext cx="2299014" cy="369332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altLang="ja-JP" dirty="0" smtClean="0">
                <a:solidFill>
                  <a:prstClr val="black"/>
                </a:solidFill>
              </a:rPr>
              <a:t>Good for maintenance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88478" y="5133713"/>
            <a:ext cx="2299014" cy="369332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altLang="ja-JP" dirty="0" smtClean="0">
                <a:solidFill>
                  <a:prstClr val="black"/>
                </a:solidFill>
              </a:rPr>
              <a:t>Good for installation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6" name="環状矢印 15"/>
          <p:cNvSpPr/>
          <p:nvPr/>
        </p:nvSpPr>
        <p:spPr>
          <a:xfrm flipH="1">
            <a:off x="3874650" y="3262183"/>
            <a:ext cx="1087395" cy="82869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18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59443" y="3262183"/>
            <a:ext cx="132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Access Hall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98710" y="4701731"/>
            <a:ext cx="263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南から北を見たＭＬ断面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1415090" y="5882884"/>
            <a:ext cx="889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solidFill>
                  <a:prstClr val="black"/>
                </a:solidFill>
              </a:rPr>
              <a:t>南 </a:t>
            </a:r>
            <a:r>
              <a:rPr lang="en-US" altLang="ja-JP" sz="2400" dirty="0" smtClean="0">
                <a:solidFill>
                  <a:prstClr val="black"/>
                </a:solidFill>
              </a:rPr>
              <a:t>e+</a:t>
            </a:r>
            <a:endParaRPr lang="ja-JP" altLang="en-US" sz="2400" dirty="0"/>
          </a:p>
        </p:txBody>
      </p:sp>
      <p:sp>
        <p:nvSpPr>
          <p:cNvPr id="21" name="正方形/長方形 20"/>
          <p:cNvSpPr/>
          <p:nvPr/>
        </p:nvSpPr>
        <p:spPr>
          <a:xfrm>
            <a:off x="7603766" y="1600200"/>
            <a:ext cx="971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solidFill>
                  <a:prstClr val="black"/>
                </a:solidFill>
              </a:rPr>
              <a:t>北 </a:t>
            </a:r>
            <a:r>
              <a:rPr lang="en-US" altLang="ja-JP" sz="2400" dirty="0" smtClean="0">
                <a:solidFill>
                  <a:prstClr val="black"/>
                </a:solidFill>
              </a:rPr>
              <a:t>e-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56352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45437" y="476210"/>
            <a:ext cx="481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/>
              <a:t>本日の報告内容 まとめ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03100" y="1508906"/>
            <a:ext cx="76654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ja-JP" altLang="en-US" sz="2400" dirty="0" smtClean="0">
                <a:solidFill>
                  <a:schemeClr val="tx2"/>
                </a:solidFill>
              </a:rPr>
              <a:t>現状の理解</a:t>
            </a:r>
            <a:endParaRPr kumimoji="1" lang="en-US" altLang="ja-JP" sz="2400" dirty="0" smtClean="0">
              <a:solidFill>
                <a:schemeClr val="tx2"/>
              </a:solidFill>
            </a:endParaRPr>
          </a:p>
          <a:p>
            <a:endParaRPr kumimoji="1" lang="en-US" altLang="ja-JP" sz="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000" dirty="0" smtClean="0"/>
              <a:t> </a:t>
            </a:r>
            <a:r>
              <a:rPr kumimoji="1" lang="en-US" altLang="ja-JP" sz="2400" dirty="0" smtClean="0"/>
              <a:t>ML</a:t>
            </a:r>
            <a:r>
              <a:rPr kumimoji="1" lang="ja-JP" altLang="en-US" sz="2400" dirty="0" smtClean="0"/>
              <a:t>本体、</a:t>
            </a:r>
            <a:r>
              <a:rPr kumimoji="1" lang="en-US" altLang="ja-JP" sz="2400" dirty="0" smtClean="0"/>
              <a:t>DH</a:t>
            </a:r>
            <a:r>
              <a:rPr kumimoji="1" lang="ja-JP" altLang="en-US" sz="2400" dirty="0" smtClean="0"/>
              <a:t>に比べアクセス・インストール問題に関する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　　技術検討・議論；不十分。</a:t>
            </a:r>
            <a:endParaRPr kumimoji="1" lang="en-US" altLang="ja-JP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400" dirty="0" smtClean="0"/>
              <a:t>インストール方法と施設計画の擦り合わせ；未済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03100" y="3512744"/>
            <a:ext cx="800839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ja-JP" altLang="en-US" sz="2400" dirty="0" smtClean="0">
                <a:solidFill>
                  <a:schemeClr val="tx2"/>
                </a:solidFill>
              </a:rPr>
              <a:t>取り組むべき課題</a:t>
            </a:r>
            <a:endParaRPr kumimoji="1" lang="en-US" altLang="ja-JP" sz="2400" dirty="0" smtClean="0">
              <a:solidFill>
                <a:schemeClr val="tx2"/>
              </a:solidFill>
            </a:endParaRPr>
          </a:p>
          <a:p>
            <a:endParaRPr kumimoji="1" lang="en-US" altLang="ja-JP" sz="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000" dirty="0" smtClean="0"/>
              <a:t> </a:t>
            </a:r>
            <a:r>
              <a:rPr kumimoji="1" lang="en-US" altLang="ja-JP" sz="2400" dirty="0" smtClean="0"/>
              <a:t>CFS</a:t>
            </a:r>
            <a:r>
              <a:rPr kumimoji="1" lang="ja-JP" altLang="en-US" sz="2400" dirty="0" smtClean="0"/>
              <a:t>：</a:t>
            </a:r>
            <a:r>
              <a:rPr kumimoji="1" lang="en-US" altLang="ja-JP" sz="2400" dirty="0" smtClean="0"/>
              <a:t>TOT</a:t>
            </a:r>
            <a:r>
              <a:rPr kumimoji="1" lang="ja-JP" altLang="en-US" sz="2400" dirty="0" smtClean="0"/>
              <a:t>ツール活用によるアクセス施設の最適化</a:t>
            </a:r>
            <a:endParaRPr kumimoji="1" lang="en-US" altLang="ja-JP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400" dirty="0" smtClean="0"/>
              <a:t>加速器サイドと</a:t>
            </a:r>
            <a:r>
              <a:rPr lang="en-US" altLang="ja-JP" sz="2400" dirty="0" smtClean="0"/>
              <a:t>CFS</a:t>
            </a:r>
            <a:r>
              <a:rPr lang="ja-JP" altLang="en-US" sz="2400" dirty="0" smtClean="0"/>
              <a:t>の協議による合意形成：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-  </a:t>
            </a:r>
            <a:r>
              <a:rPr lang="ja-JP" altLang="en-US" sz="2400" dirty="0" smtClean="0"/>
              <a:t>インストール方法の詳細についての共通理解</a:t>
            </a:r>
            <a:endParaRPr lang="en-US" altLang="ja-JP" sz="2400" dirty="0" smtClean="0"/>
          </a:p>
          <a:p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　</a:t>
            </a:r>
            <a:r>
              <a:rPr kumimoji="1" lang="en-US" altLang="ja-JP" sz="2400" dirty="0" smtClean="0"/>
              <a:t>-  </a:t>
            </a:r>
            <a:r>
              <a:rPr kumimoji="1" lang="ja-JP" altLang="en-US" sz="2400" dirty="0" smtClean="0"/>
              <a:t>アクセス施設の計画案（新モデル）策定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DR,BDS</a:t>
            </a:r>
            <a:r>
              <a:rPr kumimoji="1" lang="ja-JP" altLang="en-US" sz="2400" dirty="0" smtClean="0"/>
              <a:t>を含めた全体のアクセス計画コンセプト策定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9B62-5C29-41CC-83B1-681F75FFC2A5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CFS</a:t>
            </a:r>
            <a:r>
              <a:rPr kumimoji="1" lang="ja-JP" altLang="en-US" smtClean="0"/>
              <a:t>定例・拡大連絡会</a:t>
            </a:r>
            <a:r>
              <a:rPr kumimoji="1" lang="en-US" altLang="ja-JP" smtClean="0"/>
              <a:t>15.01.06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633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5414" y="197986"/>
            <a:ext cx="8229600" cy="254378"/>
          </a:xfrm>
        </p:spPr>
        <p:txBody>
          <a:bodyPr>
            <a:noAutofit/>
          </a:bodyPr>
          <a:lstStyle/>
          <a:p>
            <a:r>
              <a:rPr lang="en-US" altLang="en-US" sz="3600" b="1" dirty="0"/>
              <a:t>KEK-LC</a:t>
            </a:r>
            <a:r>
              <a:rPr lang="ja-JP" altLang="en-US" sz="3600" b="1" dirty="0"/>
              <a:t>：</a:t>
            </a:r>
            <a:r>
              <a:rPr lang="en-US" altLang="en-US" sz="3600" b="1" dirty="0"/>
              <a:t> </a:t>
            </a:r>
            <a:r>
              <a:rPr lang="en-US" altLang="en-US" sz="3600" b="1" dirty="0" smtClean="0"/>
              <a:t>FY2015 Plan</a:t>
            </a:r>
            <a:r>
              <a:rPr lang="ja-JP" altLang="en-US" sz="3200" b="1" dirty="0" smtClean="0"/>
              <a:t>　</a:t>
            </a:r>
            <a:endParaRPr lang="ja-JP" altLang="en-US" sz="2000" b="1" dirty="0">
              <a:solidFill>
                <a:srgbClr val="D9D9D9"/>
              </a:solidFill>
            </a:endParaRPr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590734"/>
              </p:ext>
            </p:extLst>
          </p:nvPr>
        </p:nvGraphicFramePr>
        <p:xfrm>
          <a:off x="162364" y="822237"/>
          <a:ext cx="8712853" cy="534923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62053"/>
                <a:gridCol w="765112"/>
                <a:gridCol w="1524000"/>
                <a:gridCol w="2554942"/>
                <a:gridCol w="2569735"/>
                <a:gridCol w="837011"/>
              </a:tblGrid>
              <a:tr h="367929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LC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 Comm.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KEK-LC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Domestic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LCC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International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AY @ KEK/JP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735787">
                <a:tc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</a:t>
                      </a:r>
                      <a:endParaRPr kumimoji="1" lang="ja-JP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7, 14, </a:t>
                      </a:r>
                    </a:p>
                    <a:p>
                      <a:r>
                        <a:rPr kumimoji="1" lang="en-US" altLang="ja-JP" sz="900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21, 28</a:t>
                      </a:r>
                      <a:endParaRPr kumimoji="1" lang="ja-JP" altLang="en-US" sz="900" strike="noStrik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1-4:  OHO-2015 at KEK </a:t>
                      </a: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6: KEK </a:t>
                      </a:r>
                      <a:r>
                        <a:rPr kumimoji="1" lang="ja-JP" alt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つくば一般公開</a:t>
                      </a:r>
                      <a:endParaRPr kumimoji="1" lang="en-US" altLang="ja-JP" sz="1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lvl="1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</a:rPr>
                        <a:t>14:</a:t>
                      </a:r>
                      <a:r>
                        <a:rPr kumimoji="0" lang="en-US" altLang="ja-JP" sz="1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</a:rPr>
                        <a:t> </a:t>
                      </a:r>
                      <a:r>
                        <a:rPr kumimoji="0" lang="en-US" alt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</a:rPr>
                        <a:t> ILC</a:t>
                      </a:r>
                      <a:r>
                        <a:rPr kumimoji="0" lang="ja-JP" alt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</a:rPr>
                        <a:t>測定器月例会</a:t>
                      </a:r>
                      <a:endParaRPr kumimoji="1" lang="en-US" altLang="ja-JP" sz="1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25-28:</a:t>
                      </a:r>
                      <a:r>
                        <a:rPr kumimoji="1" lang="en-US" altLang="ja-JP" sz="10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kumimoji="1" lang="ja-JP" altLang="en-US" sz="10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物理学会（大阪市大・杉本</a:t>
                      </a:r>
                      <a:r>
                        <a:rPr kumimoji="1" lang="en-US" altLang="ja-JP" sz="10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C) </a:t>
                      </a: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26: </a:t>
                      </a:r>
                      <a:r>
                        <a:rPr kumimoji="1" lang="ja-JP" altLang="en-US" sz="10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物理学会</a:t>
                      </a:r>
                      <a:r>
                        <a:rPr kumimoji="1" lang="en-US" altLang="ja-JP" sz="10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.ILC </a:t>
                      </a:r>
                      <a:r>
                        <a:rPr kumimoji="1" lang="ja-JP" altLang="en-US" sz="10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シンポジウム</a:t>
                      </a:r>
                      <a:endParaRPr kumimoji="1" lang="en-US" altLang="ja-JP" sz="1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2-4: </a:t>
                      </a:r>
                      <a:r>
                        <a:rPr kumimoji="1" lang="en-US" altLang="ja-JP" sz="10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PosiPol</a:t>
                      </a:r>
                      <a:r>
                        <a:rPr kumimoji="1" lang="en-US" altLang="ja-JP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Meeting at</a:t>
                      </a:r>
                      <a:r>
                        <a:rPr kumimoji="1" lang="en-US" altLang="ja-JP" sz="1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kumimoji="1" lang="en-US" altLang="ja-JP" sz="10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Daresbury</a:t>
                      </a:r>
                      <a:r>
                        <a:rPr kumimoji="1" lang="en-US" altLang="ja-JP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7-11: LFC15 at Trento (</a:t>
                      </a:r>
                      <a:r>
                        <a:rPr kumimoji="1" lang="ja-JP" alt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横谷）</a:t>
                      </a:r>
                      <a:endParaRPr kumimoji="1" lang="en-US" altLang="ja-JP" sz="1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kumimoji="1" lang="en-US" altLang="ja-JP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14-18, SRF2015 at Vancouver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1-6</a:t>
                      </a:r>
                    </a:p>
                    <a:p>
                      <a:endParaRPr kumimoji="1" lang="en-US" altLang="ja-JP" sz="1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kumimoji="1" lang="en-US" altLang="ja-JP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26-30</a:t>
                      </a:r>
                      <a:endParaRPr kumimoji="1" lang="ja-JP" altLang="en-US" sz="1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014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strike="noStrik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kumimoji="1" lang="en-US" altLang="ja-JP" sz="1000" strike="noStrike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kumimoji="1" lang="en-US" altLang="ja-JP" sz="1200" strike="sngStrike" dirty="0" smtClean="0">
                          <a:solidFill>
                            <a:srgbClr val="7F7F7F"/>
                          </a:solidFill>
                        </a:rPr>
                        <a:t>12,</a:t>
                      </a:r>
                      <a:r>
                        <a:rPr kumimoji="1" lang="en-US" altLang="ja-JP" sz="1200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400" strike="noStrike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r>
                        <a:rPr kumimoji="1" lang="en-US" altLang="ja-JP" sz="1200" strike="noStrike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kumimoji="1" lang="en-US" altLang="ja-JP" sz="1400" strike="noStrike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kumimoji="1" lang="ja-JP" altLang="en-US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15:  </a:t>
                      </a: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LC</a:t>
                      </a:r>
                      <a:r>
                        <a:rPr kumimoji="1" lang="ja-JP" alt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計画推進委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7:</a:t>
                      </a:r>
                      <a:r>
                        <a:rPr kumimoji="1" lang="ja-JP" alt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kumimoji="1" lang="en-US" altLang="ja-JP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ILD</a:t>
                      </a:r>
                      <a:r>
                        <a:rPr kumimoji="1" lang="ja-JP" alt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kumimoji="1" lang="en-US" altLang="ja-JP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Detector</a:t>
                      </a:r>
                      <a:r>
                        <a:rPr kumimoji="1" lang="ja-JP" alt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kumimoji="1" lang="en-US" altLang="ja-JP" sz="10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Int.WS</a:t>
                      </a:r>
                      <a:r>
                        <a:rPr kumimoji="1" lang="en-US" altLang="ja-JP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in Paris</a:t>
                      </a: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29</a:t>
                      </a:r>
                      <a:r>
                        <a:rPr kumimoji="1" lang="ja-JP" alt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kumimoji="1" lang="en-US" altLang="ja-JP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:</a:t>
                      </a:r>
                      <a:r>
                        <a:rPr kumimoji="1" lang="ja-JP" alt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kumimoji="1" lang="en-US" altLang="ja-JP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KEK </a:t>
                      </a:r>
                      <a:r>
                        <a:rPr kumimoji="1" lang="ja-JP" alt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つくば防火訓練</a:t>
                      </a:r>
                      <a:endParaRPr kumimoji="1" lang="en-US" altLang="ja-JP" sz="1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30:</a:t>
                      </a:r>
                      <a:r>
                        <a:rPr kumimoji="1" lang="ja-JP" alt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東北・超伝導低温工学会講演（山本）</a:t>
                      </a:r>
                      <a:endParaRPr kumimoji="1" lang="en-US" altLang="ja-JP" sz="1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13-14:</a:t>
                      </a:r>
                      <a:r>
                        <a:rPr kumimoji="1" lang="en-US" altLang="ja-JP" sz="1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kumimoji="1" lang="en-US" altLang="ja-JP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L. Evans in Japan </a:t>
                      </a:r>
                    </a:p>
                    <a:p>
                      <a:r>
                        <a:rPr kumimoji="1" lang="en-US" altLang="ja-JP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19-23, MT-24 at</a:t>
                      </a:r>
                      <a:r>
                        <a:rPr kumimoji="1" lang="en-US" altLang="ja-JP" sz="1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Soul</a:t>
                      </a: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26-30</a:t>
                      </a:r>
                      <a:r>
                        <a:rPr kumimoji="1" lang="en-US" altLang="ja-JP" sz="1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: LH-LHC/LARP at CERN </a:t>
                      </a:r>
                      <a:endParaRPr kumimoji="1" lang="ja-JP" altLang="en-US" sz="1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1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kumimoji="1" lang="en-US" altLang="ja-JP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13-15, 31</a:t>
                      </a:r>
                    </a:p>
                    <a:p>
                      <a:r>
                        <a:rPr kumimoji="1" lang="en-US" altLang="ja-JP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(30:</a:t>
                      </a:r>
                      <a:r>
                        <a:rPr kumimoji="1" lang="ja-JP" alt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仙台）</a:t>
                      </a:r>
                      <a:endParaRPr kumimoji="1" lang="ja-JP" altLang="en-US" sz="1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014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strike="sng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2,</a:t>
                      </a:r>
                      <a:r>
                        <a:rPr kumimoji="1" lang="en-US" altLang="ja-JP" sz="1400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9, 16, </a:t>
                      </a:r>
                    </a:p>
                    <a:p>
                      <a:r>
                        <a:rPr kumimoji="1" lang="en-US" altLang="ja-JP" sz="1400" strike="sng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23</a:t>
                      </a:r>
                      <a:r>
                        <a:rPr kumimoji="1" lang="ja-JP" altLang="ja-JP" sz="1400" strike="sng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kumimoji="1" lang="ja-JP" altLang="en-US" sz="1400" strike="sng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kumimoji="1" lang="en-US" altLang="ja-JP" sz="1400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30</a:t>
                      </a:r>
                      <a:endParaRPr kumimoji="1" lang="ja-JP" altLang="en-US" sz="1400" strike="noStrik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rgbClr val="7F7F7F"/>
                          </a:solidFill>
                        </a:rPr>
                        <a:t>17: </a:t>
                      </a:r>
                      <a:r>
                        <a:rPr kumimoji="1" lang="ja-JP" altLang="en-US" sz="1200" dirty="0" smtClean="0">
                          <a:solidFill>
                            <a:srgbClr val="7F7F7F"/>
                          </a:solidFill>
                        </a:rPr>
                        <a:t>野村総研・</a:t>
                      </a:r>
                      <a:r>
                        <a:rPr kumimoji="1" lang="en-US" altLang="ja-JP" sz="1200" dirty="0" smtClean="0">
                          <a:solidFill>
                            <a:srgbClr val="7F7F7F"/>
                          </a:solidFill>
                        </a:rPr>
                        <a:t>KEK</a:t>
                      </a:r>
                      <a:r>
                        <a:rPr kumimoji="1" lang="ja-JP" altLang="en-US" sz="1200" dirty="0" smtClean="0">
                          <a:solidFill>
                            <a:srgbClr val="7F7F7F"/>
                          </a:solidFill>
                        </a:rPr>
                        <a:t>ヒアリング</a:t>
                      </a:r>
                      <a:endParaRPr kumimoji="1" lang="en-US" altLang="ja-JP" sz="1200" dirty="0" smtClean="0">
                        <a:solidFill>
                          <a:srgbClr val="7F7F7F"/>
                        </a:solidFill>
                      </a:endParaRP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rgbClr val="7F7F7F"/>
                          </a:solidFill>
                        </a:rPr>
                        <a:t>18</a:t>
                      </a:r>
                      <a:r>
                        <a:rPr kumimoji="1" lang="ja-JP" altLang="en-US" sz="1200" dirty="0" smtClean="0">
                          <a:solidFill>
                            <a:srgbClr val="7F7F7F"/>
                          </a:solidFill>
                        </a:rPr>
                        <a:t>：文科省・</a:t>
                      </a:r>
                      <a:r>
                        <a:rPr kumimoji="1" lang="en-US" altLang="ja-JP" sz="1200" dirty="0" smtClean="0">
                          <a:solidFill>
                            <a:srgbClr val="7F7F7F"/>
                          </a:solidFill>
                        </a:rPr>
                        <a:t>ILC </a:t>
                      </a:r>
                      <a:r>
                        <a:rPr kumimoji="1" lang="ja-JP" altLang="en-US" sz="1200" dirty="0" smtClean="0">
                          <a:solidFill>
                            <a:srgbClr val="7F7F7F"/>
                          </a:solidFill>
                        </a:rPr>
                        <a:t>人材検証</a:t>
                      </a:r>
                      <a:r>
                        <a:rPr kumimoji="1" lang="en-US" altLang="ja-JP" sz="1200" dirty="0" smtClean="0">
                          <a:solidFill>
                            <a:srgbClr val="7F7F7F"/>
                          </a:solidFill>
                        </a:rPr>
                        <a:t> WG</a:t>
                      </a: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rgbClr val="7F7F7F"/>
                          </a:solidFill>
                        </a:rPr>
                        <a:t>20: STF</a:t>
                      </a:r>
                      <a:r>
                        <a:rPr kumimoji="1" lang="ja-JP" altLang="en-US" sz="1200" dirty="0" smtClean="0">
                          <a:solidFill>
                            <a:srgbClr val="7F7F7F"/>
                          </a:solidFill>
                        </a:rPr>
                        <a:t>今後の取組・意見交換</a:t>
                      </a:r>
                      <a:endParaRPr kumimoji="1" lang="en-US" altLang="ja-JP" sz="1200" dirty="0" smtClean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rgbClr val="7F7F7F"/>
                          </a:solidFill>
                        </a:rPr>
                        <a:t>2-6:</a:t>
                      </a:r>
                      <a:r>
                        <a:rPr kumimoji="1" lang="en-US" altLang="ja-JP" sz="1200" baseline="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kumimoji="1" lang="en-US" altLang="ja-JP" sz="1200" dirty="0" smtClean="0">
                          <a:solidFill>
                            <a:srgbClr val="7F7F7F"/>
                          </a:solidFill>
                        </a:rPr>
                        <a:t>LCWS-2015 in Whistler</a:t>
                      </a:r>
                    </a:p>
                    <a:p>
                      <a:r>
                        <a:rPr kumimoji="1" lang="en-US" altLang="ja-JP" sz="1200" dirty="0" smtClean="0">
                          <a:solidFill>
                            <a:srgbClr val="7F7F7F"/>
                          </a:solidFill>
                        </a:rPr>
                        <a:t>24: </a:t>
                      </a:r>
                      <a:r>
                        <a:rPr kumimoji="1" lang="en-US" altLang="ja-JP" sz="1200" dirty="0" err="1" smtClean="0">
                          <a:solidFill>
                            <a:srgbClr val="7F7F7F"/>
                          </a:solidFill>
                        </a:rPr>
                        <a:t>EuroCirCol</a:t>
                      </a:r>
                      <a:r>
                        <a:rPr kumimoji="1" lang="en-US" altLang="ja-JP" sz="1200" baseline="0" dirty="0" smtClean="0">
                          <a:solidFill>
                            <a:srgbClr val="7F7F7F"/>
                          </a:solidFill>
                        </a:rPr>
                        <a:t> at CERN</a:t>
                      </a:r>
                      <a:endParaRPr kumimoji="1" lang="en-US" altLang="ja-JP" sz="1200" dirty="0" smtClean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rgbClr val="7F7F7F"/>
                          </a:solidFill>
                        </a:rPr>
                        <a:t>1, </a:t>
                      </a:r>
                    </a:p>
                    <a:p>
                      <a:r>
                        <a:rPr kumimoji="1" lang="en-US" altLang="ja-JP" sz="1200" dirty="0" smtClean="0">
                          <a:solidFill>
                            <a:srgbClr val="7F7F7F"/>
                          </a:solidFill>
                        </a:rPr>
                        <a:t>16-20</a:t>
                      </a:r>
                      <a:endParaRPr kumimoji="1" lang="ja-JP" altLang="en-US" sz="1200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</a:tr>
              <a:tr h="380143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strike="noStrik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kumimoji="1" lang="en-US" altLang="ja-JP" sz="1400" strike="noStrike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kumimoji="1" lang="en-US" altLang="ja-JP" sz="1600" strike="noStrike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kumimoji="1" lang="en-US" altLang="ja-JP" sz="1100" strike="noStrik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kumimoji="1" lang="en-US" altLang="ja-JP" sz="1400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2000" strike="noStrike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</a:p>
                    <a:p>
                      <a:r>
                        <a:rPr kumimoji="1" lang="en-US" altLang="ja-JP" sz="1400" strike="sng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28</a:t>
                      </a:r>
                      <a:endParaRPr kumimoji="1" lang="ja-JP" altLang="en-US" sz="1400" strike="sngStrike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rgbClr val="BFBFBF"/>
                          </a:solidFill>
                          <a:latin typeface="+mn-ea"/>
                          <a:ea typeface="+mn-ea"/>
                        </a:rPr>
                        <a:t>8-10: </a:t>
                      </a:r>
                      <a:r>
                        <a:rPr kumimoji="1" lang="ja-JP" altLang="en-US" sz="1400" dirty="0" smtClean="0">
                          <a:solidFill>
                            <a:srgbClr val="BFBFBF"/>
                          </a:solidFill>
                          <a:latin typeface="+mn-ea"/>
                          <a:ea typeface="+mn-ea"/>
                        </a:rPr>
                        <a:t>測定器・年会</a:t>
                      </a:r>
                      <a:endParaRPr kumimoji="1" lang="en-US" altLang="ja-JP" sz="1400" dirty="0" smtClean="0">
                        <a:solidFill>
                          <a:srgbClr val="BFBFBF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  <a:ea typeface="+mn-ea"/>
                        </a:rPr>
                        <a:t>-- 11: STF </a:t>
                      </a:r>
                      <a:r>
                        <a:rPr kumimoji="1" lang="ja-JP" alt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  <a:ea typeface="+mn-ea"/>
                        </a:rPr>
                        <a:t>運転</a:t>
                      </a:r>
                      <a:endParaRPr kumimoji="1" lang="en-US" altLang="ja-JP" sz="14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  <a:ea typeface="+mn-ea"/>
                        </a:rPr>
                        <a:t>-- 18: ATF</a:t>
                      </a:r>
                      <a:r>
                        <a:rPr kumimoji="1" lang="ja-JP" alt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  <a:ea typeface="+mn-ea"/>
                        </a:rPr>
                        <a:t>運転</a:t>
                      </a:r>
                      <a:r>
                        <a:rPr kumimoji="1" lang="en-US" altLang="ja-JP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  <a:ea typeface="+mn-ea"/>
                        </a:rPr>
                        <a:t>18: </a:t>
                      </a:r>
                      <a:r>
                        <a:rPr kumimoji="1" lang="en-US" altLang="ja-JP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ja-JP" alt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  <a:ea typeface="+mn-ea"/>
                        </a:rPr>
                        <a:t>忘年会</a:t>
                      </a:r>
                      <a:r>
                        <a:rPr kumimoji="1" lang="en-US" altLang="ja-JP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  <a:ea typeface="+mn-ea"/>
                        </a:rPr>
                        <a:t> (</a:t>
                      </a:r>
                      <a:r>
                        <a:rPr kumimoji="1" lang="ja-JP" alt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  <a:ea typeface="+mn-ea"/>
                        </a:rPr>
                        <a:t>笹の家）</a:t>
                      </a:r>
                      <a:endParaRPr kumimoji="1" lang="en-US" altLang="ja-JP" sz="14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rgbClr val="3366FF"/>
                          </a:solidFill>
                          <a:latin typeface="+mn-ea"/>
                          <a:ea typeface="+mn-ea"/>
                        </a:rPr>
                        <a:t>21:</a:t>
                      </a:r>
                      <a:r>
                        <a:rPr kumimoji="1" lang="en-US" altLang="ja-JP" sz="1400" baseline="0" dirty="0" smtClean="0">
                          <a:solidFill>
                            <a:srgbClr val="3366FF"/>
                          </a:solidFill>
                          <a:latin typeface="+mn-ea"/>
                          <a:ea typeface="+mn-ea"/>
                        </a:rPr>
                        <a:t>  </a:t>
                      </a:r>
                      <a:r>
                        <a:rPr kumimoji="1" lang="ja-JP" altLang="en-US" sz="1400" baseline="0" dirty="0" smtClean="0">
                          <a:solidFill>
                            <a:srgbClr val="3366FF"/>
                          </a:solidFill>
                          <a:latin typeface="+mn-ea"/>
                          <a:ea typeface="+mn-ea"/>
                        </a:rPr>
                        <a:t>文科省・</a:t>
                      </a:r>
                      <a:r>
                        <a:rPr kumimoji="1" lang="en-US" altLang="ja-JP" sz="1400" baseline="0" dirty="0" smtClean="0">
                          <a:solidFill>
                            <a:srgbClr val="3366FF"/>
                          </a:solidFill>
                          <a:latin typeface="+mn-ea"/>
                          <a:ea typeface="+mn-ea"/>
                        </a:rPr>
                        <a:t>ILC </a:t>
                      </a:r>
                      <a:r>
                        <a:rPr kumimoji="1" lang="ja-JP" altLang="en-US" sz="1400" baseline="0" dirty="0" smtClean="0">
                          <a:solidFill>
                            <a:srgbClr val="3366FF"/>
                          </a:solidFill>
                          <a:latin typeface="+mn-ea"/>
                          <a:ea typeface="+mn-ea"/>
                        </a:rPr>
                        <a:t>人材検証</a:t>
                      </a:r>
                      <a:r>
                        <a:rPr kumimoji="1" lang="en-US" altLang="ja-JP" sz="1400" baseline="0" dirty="0" smtClean="0">
                          <a:solidFill>
                            <a:srgbClr val="3366FF"/>
                          </a:solidFill>
                          <a:latin typeface="+mn-ea"/>
                          <a:ea typeface="+mn-ea"/>
                        </a:rPr>
                        <a:t>WG</a:t>
                      </a:r>
                      <a:endParaRPr kumimoji="1" lang="en-US" altLang="ja-JP" sz="1400" dirty="0" smtClean="0">
                        <a:solidFill>
                          <a:srgbClr val="3366FF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solidFill>
                            <a:srgbClr val="BFBFBF"/>
                          </a:solidFill>
                          <a:latin typeface="+mn-ea"/>
                          <a:ea typeface="+mn-ea"/>
                        </a:rPr>
                        <a:t>1-4: TTC at SLAC</a:t>
                      </a:r>
                    </a:p>
                    <a:p>
                      <a:r>
                        <a:rPr kumimoji="1" lang="en-US" altLang="ja-JP" sz="1400" dirty="0" smtClean="0">
                          <a:solidFill>
                            <a:srgbClr val="BFBFBF"/>
                          </a:solidFill>
                          <a:latin typeface="+mn-ea"/>
                          <a:ea typeface="+mn-ea"/>
                        </a:rPr>
                        <a:t>4:</a:t>
                      </a:r>
                      <a:r>
                        <a:rPr kumimoji="1" lang="en-US" altLang="ja-JP" sz="1400" baseline="0" dirty="0" smtClean="0">
                          <a:solidFill>
                            <a:srgbClr val="BFBFBF"/>
                          </a:solidFill>
                          <a:latin typeface="+mn-ea"/>
                          <a:ea typeface="+mn-ea"/>
                        </a:rPr>
                        <a:t> CBMM </a:t>
                      </a:r>
                      <a:r>
                        <a:rPr kumimoji="1" lang="en-US" altLang="ja-JP" sz="1400" baseline="0" dirty="0" err="1" smtClean="0">
                          <a:solidFill>
                            <a:srgbClr val="BFBFBF"/>
                          </a:solidFill>
                          <a:latin typeface="+mn-ea"/>
                          <a:ea typeface="+mn-ea"/>
                        </a:rPr>
                        <a:t>Collab</a:t>
                      </a:r>
                      <a:r>
                        <a:rPr kumimoji="1" lang="en-US" altLang="ja-JP" sz="1400" baseline="0" dirty="0" smtClean="0">
                          <a:solidFill>
                            <a:srgbClr val="BFBFBF"/>
                          </a:solidFill>
                          <a:latin typeface="+mn-ea"/>
                          <a:ea typeface="+mn-ea"/>
                        </a:rPr>
                        <a:t>. Mtg. at </a:t>
                      </a:r>
                      <a:r>
                        <a:rPr kumimoji="1" lang="en-US" altLang="ja-JP" sz="1400" baseline="0" dirty="0" err="1" smtClean="0">
                          <a:solidFill>
                            <a:srgbClr val="BFBFBF"/>
                          </a:solidFill>
                          <a:latin typeface="+mn-ea"/>
                          <a:ea typeface="+mn-ea"/>
                        </a:rPr>
                        <a:t>JLab</a:t>
                      </a:r>
                      <a:r>
                        <a:rPr kumimoji="1" lang="en-US" altLang="ja-JP" sz="1400" baseline="0" dirty="0" smtClean="0">
                          <a:solidFill>
                            <a:srgbClr val="BFBFBF"/>
                          </a:solidFill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rgbClr val="BFBFBF"/>
                          </a:solidFill>
                          <a:latin typeface="+mn-ea"/>
                          <a:ea typeface="+mn-ea"/>
                        </a:rPr>
                        <a:t>4: TRIUMF-KEK</a:t>
                      </a:r>
                      <a:r>
                        <a:rPr kumimoji="1" lang="en-US" altLang="ja-JP" sz="1400" baseline="0" dirty="0" smtClean="0">
                          <a:solidFill>
                            <a:srgbClr val="BFBFBF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ja-JP" altLang="en-US" sz="1400" baseline="0" dirty="0" smtClean="0">
                          <a:solidFill>
                            <a:srgbClr val="BFBFBF"/>
                          </a:solidFill>
                          <a:latin typeface="+mn-ea"/>
                          <a:ea typeface="+mn-ea"/>
                        </a:rPr>
                        <a:t>会議（横谷）</a:t>
                      </a:r>
                      <a:r>
                        <a:rPr kumimoji="1" lang="en-US" altLang="ja-JP" sz="1400" baseline="0" dirty="0" smtClean="0">
                          <a:solidFill>
                            <a:srgbClr val="BFBFBF"/>
                          </a:solidFill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endParaRPr kumimoji="1" lang="ja-JP" altLang="en-US" sz="1100" dirty="0">
                        <a:solidFill>
                          <a:srgbClr val="7F7F7F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</a:rPr>
                        <a:t>14-21</a:t>
                      </a:r>
                    </a:p>
                    <a:p>
                      <a:endParaRPr kumimoji="1"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014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strike="noStrike" dirty="0" smtClean="0">
                          <a:solidFill>
                            <a:srgbClr val="A6A6A6"/>
                          </a:solidFill>
                          <a:sym typeface="Wingdings"/>
                        </a:rPr>
                        <a:t> </a:t>
                      </a:r>
                      <a:r>
                        <a:rPr kumimoji="1" lang="en-US" altLang="ja-JP" sz="1400" strike="noStrike" dirty="0" smtClean="0">
                          <a:solidFill>
                            <a:schemeClr val="tx1"/>
                          </a:solidFill>
                          <a:sym typeface="Wingdings"/>
                        </a:rPr>
                        <a:t>6, </a:t>
                      </a:r>
                      <a:r>
                        <a:rPr kumimoji="1" lang="en-US" altLang="ja-JP" sz="1400" strike="sngStrike" dirty="0" smtClean="0">
                          <a:solidFill>
                            <a:srgbClr val="A6A6A6"/>
                          </a:solidFill>
                          <a:sym typeface="Wingdings"/>
                        </a:rPr>
                        <a:t>11</a:t>
                      </a:r>
                      <a:r>
                        <a:rPr kumimoji="1" lang="en-US" altLang="ja-JP" sz="1400" strike="noStrike" dirty="0" smtClean="0">
                          <a:solidFill>
                            <a:schemeClr val="tx1"/>
                          </a:solidFill>
                          <a:sym typeface="Wingdings"/>
                        </a:rPr>
                        <a:t>, </a:t>
                      </a:r>
                      <a:r>
                        <a:rPr kumimoji="1" lang="en-US" altLang="ja-JP" sz="1400" strike="sngStrike" dirty="0" smtClean="0">
                          <a:solidFill>
                            <a:srgbClr val="BFBFBF"/>
                          </a:solidFill>
                          <a:sym typeface="Wingdings"/>
                        </a:rPr>
                        <a:t>18</a:t>
                      </a:r>
                      <a:r>
                        <a:rPr kumimoji="1" lang="en-US" altLang="ja-JP" sz="1400" strike="noStrike" dirty="0" smtClean="0">
                          <a:solidFill>
                            <a:schemeClr val="tx1"/>
                          </a:solidFill>
                          <a:sym typeface="Wingdings"/>
                        </a:rPr>
                        <a:t>. 25 </a:t>
                      </a:r>
                      <a:r>
                        <a:rPr kumimoji="1" lang="en-US" altLang="ja-JP" sz="1400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kumimoji="1" lang="ja-JP" altLang="en-US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1400" dirty="0" smtClean="0">
                          <a:solidFill>
                            <a:srgbClr val="3366FF"/>
                          </a:solidFill>
                        </a:rPr>
                        <a:t>7</a:t>
                      </a:r>
                      <a:r>
                        <a:rPr kumimoji="1" lang="en-US" altLang="ja-JP" sz="1400" dirty="0" smtClean="0">
                          <a:solidFill>
                            <a:srgbClr val="3366FF"/>
                          </a:solidFill>
                        </a:rPr>
                        <a:t>:  LC</a:t>
                      </a:r>
                      <a:r>
                        <a:rPr kumimoji="1" lang="ja-JP" altLang="en-US" sz="1400" dirty="0" smtClean="0">
                          <a:solidFill>
                            <a:srgbClr val="3366FF"/>
                          </a:solidFill>
                        </a:rPr>
                        <a:t>計画推進委</a:t>
                      </a: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6: LC(</a:t>
                      </a:r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新年）打ち合わせ</a:t>
                      </a:r>
                      <a:endParaRPr kumimoji="1" lang="en-US" altLang="ja-JP" sz="14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6: </a:t>
                      </a:r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機構長・年頭挨拶</a:t>
                      </a:r>
                      <a:endParaRPr kumimoji="1" lang="en-US" altLang="ja-JP" sz="14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13-15 : ATF TB at LAL</a:t>
                      </a: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18-19 ; IAS (</a:t>
                      </a:r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横谷、山本）</a:t>
                      </a:r>
                      <a:endParaRPr kumimoji="1" lang="en-US" altLang="ja-JP" sz="14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</a:rPr>
                        <a:t>6-8,</a:t>
                      </a:r>
                      <a:r>
                        <a:rPr kumimoji="1" lang="en-US" altLang="ja-JP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kumimoji="1" lang="en-US" altLang="ja-JP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</a:rPr>
                        <a:t>20-21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014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XX,</a:t>
                      </a:r>
                      <a:r>
                        <a:rPr kumimoji="1" lang="en-US" altLang="ja-JP" sz="11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ja-JP" altLang="en-US" sz="11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文科省・</a:t>
                      </a:r>
                      <a:r>
                        <a:rPr kumimoji="1" lang="en-US" altLang="ja-JP" sz="11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ILC </a:t>
                      </a:r>
                      <a:r>
                        <a:rPr kumimoji="1" lang="ja-JP" altLang="en-US" sz="11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人材検証</a:t>
                      </a:r>
                      <a:r>
                        <a:rPr kumimoji="1" lang="en-US" altLang="ja-JP" sz="11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WG</a:t>
                      </a: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25-26: LCB-ICFA </a:t>
                      </a:r>
                      <a:r>
                        <a:rPr kumimoji="1" lang="en-US" altLang="ja-JP" sz="140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mtg</a:t>
                      </a:r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at KEK</a:t>
                      </a:r>
                    </a:p>
                    <a:p>
                      <a:endParaRPr kumimoji="1" lang="ja-JP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014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r>
                        <a:rPr kumimoji="1" lang="en-US" altLang="ja-JP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</a:rPr>
                        <a:t>LC </a:t>
                      </a:r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</a:rPr>
                        <a:t>計画推進委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XX </a:t>
                      </a:r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日本物理学会</a:t>
                      </a:r>
                      <a:endParaRPr kumimoji="1" lang="en-US" altLang="ja-JP" sz="14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498894"/>
            <a:ext cx="2133600" cy="365125"/>
          </a:xfrm>
        </p:spPr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2015/12/14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588322"/>
            <a:ext cx="2133600" cy="272859"/>
          </a:xfrm>
        </p:spPr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510292"/>
            <a:ext cx="2895600" cy="365125"/>
          </a:xfrm>
        </p:spPr>
        <p:txBody>
          <a:bodyPr/>
          <a:lstStyle/>
          <a:p>
            <a:r>
              <a:rPr lang="en-US" altLang="ja-JP" dirty="0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22925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6000" b="1" dirty="0" smtClean="0"/>
              <a:t>Status in Japan </a:t>
            </a:r>
            <a:endParaRPr kumimoji="1" lang="ja-JP" altLang="en-US" sz="60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Akira Yamamoto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Report for the TB meeting, </a:t>
            </a:r>
          </a:p>
          <a:p>
            <a:r>
              <a:rPr kumimoji="1" lang="en-US" altLang="ja-JP" dirty="0" smtClean="0"/>
              <a:t>5 January, 2016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714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b="1" dirty="0" smtClean="0"/>
              <a:t>SRF Progress in ‘15, and Prospect in ‘16</a:t>
            </a:r>
            <a:endParaRPr kumimoji="1" lang="ja-JP" altLang="en-US" sz="36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4103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STF:</a:t>
            </a:r>
            <a:r>
              <a:rPr lang="en-US" altLang="ja-JP" dirty="0" smtClean="0"/>
              <a:t> CM1+CM2a Gradient Performance </a:t>
            </a:r>
          </a:p>
          <a:p>
            <a:pPr lvl="1"/>
            <a:r>
              <a:rPr kumimoji="1" lang="en-US" altLang="ja-JP" dirty="0" smtClean="0"/>
              <a:t>G-average = </a:t>
            </a:r>
            <a:r>
              <a:rPr kumimoji="1" lang="en-US" altLang="ja-JP" dirty="0" smtClean="0">
                <a:solidFill>
                  <a:srgbClr val="FF0000"/>
                </a:solidFill>
              </a:rPr>
              <a:t>30. 3</a:t>
            </a:r>
            <a:r>
              <a:rPr kumimoji="1" lang="en-US" altLang="ja-JP" dirty="0" smtClean="0"/>
              <a:t> MV/m</a:t>
            </a:r>
          </a:p>
          <a:p>
            <a:pPr lvl="1"/>
            <a:r>
              <a:rPr kumimoji="1" lang="en-US" altLang="ja-JP" dirty="0" smtClean="0"/>
              <a:t>CM1-upstream : 	39, 37, 35, 36 MV/m </a:t>
            </a:r>
          </a:p>
          <a:p>
            <a:pPr lvl="2"/>
            <a:r>
              <a:rPr lang="en-US" altLang="ja-JP" dirty="0"/>
              <a:t>n</a:t>
            </a:r>
            <a:r>
              <a:rPr lang="en-US" altLang="ja-JP" dirty="0" smtClean="0"/>
              <a:t>ot degraded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CM1-downstream: 26, 16, 26, 32 MV/m</a:t>
            </a:r>
          </a:p>
          <a:p>
            <a:pPr lvl="2"/>
            <a:r>
              <a:rPr lang="en-US" altLang="ja-JP" dirty="0" smtClean="0"/>
              <a:t>Clearly degraded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CM2a: 18, 34, 33, 32 MV/m </a:t>
            </a:r>
          </a:p>
          <a:p>
            <a:pPr lvl="2"/>
            <a:r>
              <a:rPr lang="en-US" altLang="ja-JP" dirty="0"/>
              <a:t>p</a:t>
            </a:r>
            <a:r>
              <a:rPr lang="en-US" altLang="ja-JP" dirty="0" smtClean="0"/>
              <a:t>artly degraded</a:t>
            </a:r>
          </a:p>
          <a:p>
            <a:r>
              <a:rPr lang="en-US" altLang="ja-JP" dirty="0" smtClean="0"/>
              <a:t>New Input-coupler (Tesla compatible) to be tested soon</a:t>
            </a:r>
          </a:p>
          <a:p>
            <a:r>
              <a:rPr lang="en-US" altLang="ja-JP" dirty="0" smtClean="0"/>
              <a:t>RF wave-guides delivered and to be assembled</a:t>
            </a:r>
          </a:p>
          <a:p>
            <a:pPr lvl="1"/>
            <a:r>
              <a:rPr lang="en-US" altLang="ja-JP" dirty="0" smtClean="0"/>
              <a:t>8-cavity string to be connected to Klystron</a:t>
            </a:r>
          </a:p>
          <a:p>
            <a:pPr lvl="1"/>
            <a:r>
              <a:rPr lang="en-US" altLang="ja-JP" dirty="0" smtClean="0"/>
              <a:t>8-cavity string RF test to be realized in May through July  </a:t>
            </a:r>
          </a:p>
        </p:txBody>
      </p:sp>
    </p:spTree>
    <p:extLst>
      <p:ext uri="{BB962C8B-B14F-4D97-AF65-F5344CB8AC3E}">
        <p14:creationId xmlns:p14="http://schemas.microsoft.com/office/powerpoint/2010/main" val="900267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tf_generalView_A1_130830_low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" y="0"/>
            <a:ext cx="8289726" cy="588253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14461" y="211813"/>
            <a:ext cx="431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>
                <a:solidFill>
                  <a:srgbClr val="000000"/>
                </a:solidFill>
              </a:rPr>
              <a:t>CM Test and Beam Acceleration 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8176" y="990017"/>
            <a:ext cx="5396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/>
              <a:t>Beam Energy</a:t>
            </a:r>
            <a:r>
              <a:rPr kumimoji="1" lang="ja-JP" altLang="en-US" b="1" i="1" dirty="0"/>
              <a:t>：</a:t>
            </a:r>
            <a:r>
              <a:rPr kumimoji="1" lang="en-US" altLang="ja-JP" b="1" i="1" dirty="0" smtClean="0"/>
              <a:t>418MeV (40MeV + 31.5MeVx12cavities)</a:t>
            </a:r>
            <a:endParaRPr kumimoji="1" lang="en-US" altLang="ja-JP" b="1" i="1" dirty="0"/>
          </a:p>
          <a:p>
            <a:r>
              <a:rPr lang="en-US" altLang="ja-JP" b="1" i="1" dirty="0"/>
              <a:t>Beam Charge</a:t>
            </a:r>
            <a:r>
              <a:rPr lang="ja-JP" altLang="en-US" b="1" i="1" dirty="0"/>
              <a:t>：</a:t>
            </a:r>
            <a:r>
              <a:rPr lang="en-US" altLang="ja-JP" b="1" i="1" dirty="0"/>
              <a:t> </a:t>
            </a:r>
            <a:r>
              <a:rPr lang="en-US" altLang="ja-JP" b="1" i="1" dirty="0" smtClean="0"/>
              <a:t>2.15nC/bunch</a:t>
            </a:r>
            <a:r>
              <a:rPr lang="en-US" altLang="ja-JP" b="1" i="1" dirty="0"/>
              <a:t>, 2437bunch, 0.9ms, 5Hz</a:t>
            </a:r>
          </a:p>
          <a:p>
            <a:r>
              <a:rPr lang="en-US" altLang="ja-JP" b="1" i="1" dirty="0"/>
              <a:t>Beam current: </a:t>
            </a:r>
            <a:r>
              <a:rPr lang="en-US" altLang="ja-JP" b="1" i="1" dirty="0" smtClean="0"/>
              <a:t>5.8mA </a:t>
            </a:r>
            <a:r>
              <a:rPr lang="en-US" altLang="ja-JP" b="1" i="1" dirty="0"/>
              <a:t>in train</a:t>
            </a:r>
          </a:p>
          <a:p>
            <a:r>
              <a:rPr lang="en-US" altLang="ja-JP" b="1" i="1" dirty="0"/>
              <a:t>Bunch train: 369ns spacing </a:t>
            </a:r>
            <a:endParaRPr kumimoji="1" lang="ja-JP" altLang="en-US" b="1" i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4461" y="2325713"/>
            <a:ext cx="38945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ILC-TDR</a:t>
            </a:r>
            <a:r>
              <a:rPr kumimoji="1" lang="ja-JP" altLang="en-US" dirty="0" smtClean="0"/>
              <a:t>、</a:t>
            </a:r>
            <a:r>
              <a:rPr kumimoji="1" lang="en-US" altLang="ja-JP" dirty="0" smtClean="0"/>
              <a:t>2E10/bunch, 1312bunch/train</a:t>
            </a:r>
          </a:p>
          <a:p>
            <a:r>
              <a:rPr lang="en-US" altLang="ja-JP" dirty="0" smtClean="0"/>
              <a:t>554ns spacing, 0.72ms train length</a:t>
            </a:r>
          </a:p>
          <a:p>
            <a:r>
              <a:rPr kumimoji="1" lang="en-US" altLang="ja-JP" dirty="0" smtClean="0"/>
              <a:t>5.8mA peak current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8176" y="754519"/>
            <a:ext cx="685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rgbClr val="002060"/>
                </a:solidFill>
              </a:rPr>
              <a:t>Design </a:t>
            </a:r>
            <a:endParaRPr kumimoji="1" lang="ja-JP" altLang="en-US" sz="1400" b="1" dirty="0">
              <a:solidFill>
                <a:srgbClr val="002060"/>
              </a:solidFill>
            </a:endParaRPr>
          </a:p>
        </p:txBody>
      </p:sp>
      <p:pic>
        <p:nvPicPr>
          <p:cNvPr id="9" name="図 8" descr="STF2_tunnel-2014_0821201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t="26377" r="33660" b="28528"/>
          <a:stretch/>
        </p:blipFill>
        <p:spPr>
          <a:xfrm>
            <a:off x="4009013" y="3745476"/>
            <a:ext cx="4847045" cy="2989951"/>
          </a:xfrm>
          <a:prstGeom prst="rect">
            <a:avLst/>
          </a:prstGeom>
          <a:ln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2122628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STF2_tunnel-2014_082120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" y="0"/>
            <a:ext cx="9132052" cy="6858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428869" y="87332"/>
            <a:ext cx="465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 smtClean="0"/>
              <a:t>2016</a:t>
            </a:r>
            <a:r>
              <a:rPr kumimoji="1" lang="ja-JP" altLang="en-US" sz="2800" b="1" i="1" dirty="0" smtClean="0"/>
              <a:t>年時の</a:t>
            </a:r>
            <a:r>
              <a:rPr kumimoji="1" lang="en-US" altLang="ja-JP" sz="2800" b="1" i="1" dirty="0" smtClean="0"/>
              <a:t>STF</a:t>
            </a:r>
            <a:r>
              <a:rPr kumimoji="1" lang="ja-JP" altLang="en-US" sz="2800" b="1" i="1" dirty="0" smtClean="0"/>
              <a:t>加速器の計画</a:t>
            </a:r>
            <a:endParaRPr kumimoji="1" lang="ja-JP" altLang="en-US" sz="2800" b="1" i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59852" y="5091657"/>
            <a:ext cx="79047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CM1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CM2a</a:t>
            </a:r>
            <a:r>
              <a:rPr kumimoji="1" lang="ja-JP" altLang="en-US" dirty="0" smtClean="0"/>
              <a:t>が連結設置。　ビームラインは将来のクライオモジュール追加を想定</a:t>
            </a:r>
          </a:p>
          <a:p>
            <a:r>
              <a:rPr kumimoji="1" lang="ja-JP" altLang="en-US" dirty="0" smtClean="0"/>
              <a:t>してマグネットや</a:t>
            </a:r>
            <a:r>
              <a:rPr lang="ja-JP" altLang="en-US" dirty="0" smtClean="0"/>
              <a:t>ビームダンプを後方に</a:t>
            </a:r>
            <a:r>
              <a:rPr kumimoji="1" lang="ja-JP" altLang="en-US" dirty="0" smtClean="0"/>
              <a:t>配置する。</a:t>
            </a:r>
          </a:p>
          <a:p>
            <a:r>
              <a:rPr kumimoji="1" lang="en-US" altLang="ja-JP" dirty="0" smtClean="0"/>
              <a:t>CM2b,CM3a,CM3b</a:t>
            </a:r>
            <a:r>
              <a:rPr kumimoji="1" lang="ja-JP" altLang="en-US" dirty="0" smtClean="0"/>
              <a:t>の予定の場所には</a:t>
            </a:r>
            <a:r>
              <a:rPr lang="en-US" altLang="ja-JP" dirty="0"/>
              <a:t>Q</a:t>
            </a:r>
            <a:r>
              <a:rPr kumimoji="1" lang="ja-JP" altLang="en-US" dirty="0" smtClean="0"/>
              <a:t>マグネット</a:t>
            </a:r>
            <a:r>
              <a:rPr lang="ja-JP" altLang="en-US" dirty="0" smtClean="0"/>
              <a:t>ダブレットを３組配置するが、</a:t>
            </a:r>
          </a:p>
          <a:p>
            <a:r>
              <a:rPr lang="en-US" altLang="ja-JP" dirty="0" smtClean="0"/>
              <a:t>CM</a:t>
            </a:r>
            <a:r>
              <a:rPr lang="ja-JP" altLang="en-US" dirty="0" smtClean="0"/>
              <a:t>を組み込むときには順時外していく。</a:t>
            </a:r>
          </a:p>
          <a:p>
            <a:r>
              <a:rPr kumimoji="1" lang="ja-JP" altLang="en-US" dirty="0" smtClean="0"/>
              <a:t>上流に</a:t>
            </a:r>
            <a:r>
              <a:rPr kumimoji="1" lang="en-US" altLang="ja-JP" dirty="0" smtClean="0"/>
              <a:t>40MeV</a:t>
            </a:r>
            <a:r>
              <a:rPr kumimoji="1" lang="ja-JP" altLang="en-US" dirty="0" smtClean="0"/>
              <a:t>ダンプ１台、下流に</a:t>
            </a:r>
            <a:r>
              <a:rPr kumimoji="1" lang="en-US" altLang="ja-JP" dirty="0" smtClean="0"/>
              <a:t>800MeV</a:t>
            </a:r>
            <a:r>
              <a:rPr kumimoji="1" lang="ja-JP" altLang="en-US" dirty="0" smtClean="0"/>
              <a:t>ダンプ２台（１台はエネルギー</a:t>
            </a:r>
          </a:p>
          <a:p>
            <a:r>
              <a:rPr kumimoji="1" lang="ja-JP" altLang="en-US" dirty="0" smtClean="0"/>
              <a:t>アナライザー後のダンプ）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0287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Cryogenics Layout Study 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CR-008 ready to be submitted to the CMB</a:t>
            </a:r>
          </a:p>
          <a:p>
            <a:pPr lvl="1"/>
            <a:r>
              <a:rPr lang="en-US" altLang="ja-JP" dirty="0" smtClean="0"/>
              <a:t>Main compressor and He storage on surface</a:t>
            </a:r>
          </a:p>
          <a:p>
            <a:r>
              <a:rPr lang="en-US" altLang="ja-JP" dirty="0" smtClean="0"/>
              <a:t>New Actions:</a:t>
            </a:r>
          </a:p>
          <a:p>
            <a:pPr lvl="1"/>
            <a:r>
              <a:rPr lang="en-US" altLang="ja-JP" dirty="0" smtClean="0"/>
              <a:t>4K cold-box location to be further studied</a:t>
            </a:r>
          </a:p>
          <a:p>
            <a:pPr lvl="2"/>
            <a:r>
              <a:rPr lang="en-US" altLang="ja-JP" dirty="0" smtClean="0"/>
              <a:t>An industrial study contracted with Taiyo-Nissan (</a:t>
            </a:r>
            <a:r>
              <a:rPr lang="en-US" altLang="ja-JP" dirty="0" err="1" smtClean="0"/>
              <a:t>Linde</a:t>
            </a:r>
            <a:r>
              <a:rPr lang="en-US" altLang="ja-JP" dirty="0" smtClean="0"/>
              <a:t>) for cold-box optimization study and thermal balance. A clear view expected by the next LCWS-Spain</a:t>
            </a:r>
          </a:p>
          <a:p>
            <a:pPr lvl="2"/>
            <a:r>
              <a:rPr lang="en-US" altLang="ja-JP" dirty="0" smtClean="0"/>
              <a:t>A technical study contracted also with J-Power, for CFS cost difference. 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5597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CFS Progress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ILC TOT program delivered to KEK</a:t>
            </a:r>
          </a:p>
          <a:p>
            <a:pPr lvl="1"/>
            <a:r>
              <a:rPr lang="en-US" altLang="ja-JP" dirty="0" smtClean="0"/>
              <a:t>Study for access-hall direction and and access tunnel approach to surface being started </a:t>
            </a:r>
          </a:p>
          <a:p>
            <a:pPr lvl="1"/>
            <a:r>
              <a:rPr kumimoji="1" lang="en-US" altLang="ja-JP" dirty="0" smtClean="0"/>
              <a:t>A special action needed to establish a consensus</a:t>
            </a:r>
          </a:p>
          <a:p>
            <a:pPr lvl="2"/>
            <a:r>
              <a:rPr lang="en-US" altLang="ja-JP" dirty="0" smtClean="0"/>
              <a:t>ML orientation (CM and RF utility sides)</a:t>
            </a:r>
          </a:p>
          <a:p>
            <a:pPr lvl="2"/>
            <a:r>
              <a:rPr lang="en-US" altLang="ja-JP" dirty="0" smtClean="0"/>
              <a:t>Access hall direction, </a:t>
            </a:r>
          </a:p>
          <a:p>
            <a:pPr lvl="3"/>
            <a:r>
              <a:rPr kumimoji="1" lang="en-US" altLang="ja-JP" dirty="0" smtClean="0"/>
              <a:t>Still some confusion existing  </a:t>
            </a:r>
          </a:p>
          <a:p>
            <a:pPr lvl="1"/>
            <a:r>
              <a:rPr lang="en-US" altLang="ja-JP" dirty="0" smtClean="0"/>
              <a:t>A mini-workshop in March, to boost layout/access study by using TOT</a:t>
            </a:r>
          </a:p>
          <a:p>
            <a:pPr lvl="2"/>
            <a:r>
              <a:rPr lang="en-US" altLang="ja-JP" dirty="0" smtClean="0"/>
              <a:t>An small/additional contract made with ARUP.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0669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3" y="1923492"/>
            <a:ext cx="8037697" cy="4095975"/>
          </a:xfrm>
          <a:prstGeom prst="rect">
            <a:avLst/>
          </a:prstGeom>
        </p:spPr>
      </p:pic>
      <p:cxnSp>
        <p:nvCxnSpPr>
          <p:cNvPr id="4" name="直線矢印コネクタ 3"/>
          <p:cNvCxnSpPr/>
          <p:nvPr/>
        </p:nvCxnSpPr>
        <p:spPr>
          <a:xfrm flipH="1">
            <a:off x="1495305" y="1587685"/>
            <a:ext cx="10297" cy="1182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346029" y="879799"/>
            <a:ext cx="2456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Panel-1:</a:t>
            </a:r>
            <a:r>
              <a:rPr kumimoji="1" lang="ja-JP" altLang="en-US" sz="2000" dirty="0" smtClean="0"/>
              <a:t>　</a:t>
            </a:r>
            <a:endParaRPr kumimoji="1" lang="en-US" altLang="ja-JP" sz="2000" dirty="0" smtClean="0"/>
          </a:p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Map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　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Plan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　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View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6" name="直線矢印コネクタ 5"/>
          <p:cNvCxnSpPr>
            <a:stCxn id="7" idx="1"/>
          </p:cNvCxnSpPr>
          <p:nvPr/>
        </p:nvCxnSpPr>
        <p:spPr>
          <a:xfrm>
            <a:off x="4145691" y="1205624"/>
            <a:ext cx="0" cy="1656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4145691" y="1005569"/>
            <a:ext cx="4627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Panel-2:</a:t>
            </a:r>
            <a:r>
              <a:rPr lang="ja-JP" altLang="en-US" sz="2000" dirty="0"/>
              <a:t>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Decision Making Constraints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0" name="直線矢印コネクタ 9"/>
          <p:cNvCxnSpPr>
            <a:stCxn id="11" idx="1"/>
          </p:cNvCxnSpPr>
          <p:nvPr/>
        </p:nvCxnSpPr>
        <p:spPr>
          <a:xfrm>
            <a:off x="5439923" y="1689151"/>
            <a:ext cx="0" cy="1156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439923" y="1489096"/>
            <a:ext cx="333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Panel-3:</a:t>
            </a:r>
            <a:r>
              <a:rPr kumimoji="1" lang="ja-JP" altLang="en-US" sz="2000" dirty="0" smtClean="0"/>
              <a:t>　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Section View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3" name="直線矢印コネクタ 12"/>
          <p:cNvCxnSpPr>
            <a:stCxn id="14" idx="1"/>
          </p:cNvCxnSpPr>
          <p:nvPr/>
        </p:nvCxnSpPr>
        <p:spPr>
          <a:xfrm flipV="1">
            <a:off x="4353149" y="5189839"/>
            <a:ext cx="0" cy="1098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353149" y="6088598"/>
            <a:ext cx="333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Panel-4:</a:t>
            </a:r>
            <a:r>
              <a:rPr kumimoji="1" lang="ja-JP" altLang="en-US" sz="2000" dirty="0" smtClean="0"/>
              <a:t>　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Decision Output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31520" y="282382"/>
            <a:ext cx="7447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kumimoji="1"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Overview of the ILC-TOT Development 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CFS</a:t>
            </a:r>
            <a:r>
              <a:rPr kumimoji="1" lang="ja-JP" altLang="en-US" smtClean="0"/>
              <a:t>定例・拡大連絡会</a:t>
            </a:r>
            <a:r>
              <a:rPr kumimoji="1" lang="en-US" altLang="ja-JP" smtClean="0"/>
              <a:t>15.01.06</a:t>
            </a:r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9B62-5C29-41CC-83B1-681F75FFC2A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379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916</Words>
  <Application>Microsoft Macintosh PowerPoint</Application>
  <PresentationFormat>画面に合わせる (4:3)</PresentationFormat>
  <Paragraphs>210</Paragraphs>
  <Slides>16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16</vt:i4>
      </vt:variant>
    </vt:vector>
  </HeadingPairs>
  <TitlesOfParts>
    <vt:vector size="18" baseType="lpstr">
      <vt:lpstr>ホワイト</vt:lpstr>
      <vt:lpstr>1_ホワイト</vt:lpstr>
      <vt:lpstr>LC計画推進室からの報告</vt:lpstr>
      <vt:lpstr>KEK-LC： FY2015 Plan　</vt:lpstr>
      <vt:lpstr>Status in Japan </vt:lpstr>
      <vt:lpstr>SRF Progress in ‘15, and Prospect in ‘16</vt:lpstr>
      <vt:lpstr>PowerPoint プレゼンテーション</vt:lpstr>
      <vt:lpstr>PowerPoint プレゼンテーション</vt:lpstr>
      <vt:lpstr>Cryogenics Layout Study </vt:lpstr>
      <vt:lpstr>CFS Progress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Tunnel Access Consideration </vt:lpstr>
      <vt:lpstr>PowerPoint プレゼンテーション</vt:lpstr>
    </vt:vector>
  </TitlesOfParts>
  <Company>KEK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LC計画推進室からの報告</dc:title>
  <dc:creator>Yamamoto Akira</dc:creator>
  <cp:lastModifiedBy>Yamamoto Akira</cp:lastModifiedBy>
  <cp:revision>3</cp:revision>
  <dcterms:created xsi:type="dcterms:W3CDTF">2016-01-07T03:30:38Z</dcterms:created>
  <dcterms:modified xsi:type="dcterms:W3CDTF">2016-01-07T03:54:57Z</dcterms:modified>
</cp:coreProperties>
</file>