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47" autoAdjust="0"/>
    <p:restoredTop sz="94660"/>
  </p:normalViewPr>
  <p:slideViewPr>
    <p:cSldViewPr snapToGrid="0">
      <p:cViewPr varScale="1">
        <p:scale>
          <a:sx n="69" d="100"/>
          <a:sy n="69" d="100"/>
        </p:scale>
        <p:origin x="1118"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D5C4322-37A0-49D5-993B-549AAF1FD7F7}" type="datetimeFigureOut">
              <a:rPr kumimoji="1" lang="ja-JP" altLang="en-US" smtClean="0"/>
              <a:t>2016/1/6</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37125A2-908C-4987-B99E-092FF92C4F33}" type="slidenum">
              <a:rPr kumimoji="1" lang="ja-JP" altLang="en-US" smtClean="0"/>
              <a:t>‹#›</a:t>
            </a:fld>
            <a:endParaRPr kumimoji="1" lang="ja-JP" altLang="en-US"/>
          </a:p>
        </p:txBody>
      </p:sp>
    </p:spTree>
    <p:extLst>
      <p:ext uri="{BB962C8B-B14F-4D97-AF65-F5344CB8AC3E}">
        <p14:creationId xmlns:p14="http://schemas.microsoft.com/office/powerpoint/2010/main" val="417826369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837125A2-908C-4987-B99E-092FF92C4F33}" type="slidenum">
              <a:rPr kumimoji="1" lang="ja-JP" altLang="en-US" smtClean="0"/>
              <a:t>7</a:t>
            </a:fld>
            <a:endParaRPr kumimoji="1" lang="ja-JP" altLang="en-US"/>
          </a:p>
        </p:txBody>
      </p:sp>
    </p:spTree>
    <p:extLst>
      <p:ext uri="{BB962C8B-B14F-4D97-AF65-F5344CB8AC3E}">
        <p14:creationId xmlns:p14="http://schemas.microsoft.com/office/powerpoint/2010/main" val="42081390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059618F9-570C-4D12-8DFC-6E7E6ACCAFF0}" type="datetime1">
              <a:rPr kumimoji="1" lang="ja-JP" altLang="en-US" smtClean="0"/>
              <a:t>2016/1/6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038AE76-3C34-4C2B-A063-166F95E406F7}" type="slidenum">
              <a:rPr kumimoji="1" lang="ja-JP" altLang="en-US" smtClean="0"/>
              <a:t>‹#›</a:t>
            </a:fld>
            <a:endParaRPr kumimoji="1" lang="ja-JP" altLang="en-US"/>
          </a:p>
        </p:txBody>
      </p:sp>
    </p:spTree>
    <p:extLst>
      <p:ext uri="{BB962C8B-B14F-4D97-AF65-F5344CB8AC3E}">
        <p14:creationId xmlns:p14="http://schemas.microsoft.com/office/powerpoint/2010/main" val="6567493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C078C4B2-F4A7-4837-A4AB-DA8B1085B3B2}" type="datetime1">
              <a:rPr kumimoji="1" lang="ja-JP" altLang="en-US" smtClean="0"/>
              <a:t>2016/1/6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038AE76-3C34-4C2B-A063-166F95E406F7}" type="slidenum">
              <a:rPr kumimoji="1" lang="ja-JP" altLang="en-US" smtClean="0"/>
              <a:t>‹#›</a:t>
            </a:fld>
            <a:endParaRPr kumimoji="1" lang="ja-JP" altLang="en-US"/>
          </a:p>
        </p:txBody>
      </p:sp>
    </p:spTree>
    <p:extLst>
      <p:ext uri="{BB962C8B-B14F-4D97-AF65-F5344CB8AC3E}">
        <p14:creationId xmlns:p14="http://schemas.microsoft.com/office/powerpoint/2010/main" val="39598546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53DA7396-5817-43F6-8D14-AF896BA2CD53}" type="datetime1">
              <a:rPr kumimoji="1" lang="ja-JP" altLang="en-US" smtClean="0"/>
              <a:t>2016/1/6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038AE76-3C34-4C2B-A063-166F95E406F7}" type="slidenum">
              <a:rPr kumimoji="1" lang="ja-JP" altLang="en-US" smtClean="0"/>
              <a:t>‹#›</a:t>
            </a:fld>
            <a:endParaRPr kumimoji="1" lang="ja-JP" altLang="en-US"/>
          </a:p>
        </p:txBody>
      </p:sp>
    </p:spTree>
    <p:extLst>
      <p:ext uri="{BB962C8B-B14F-4D97-AF65-F5344CB8AC3E}">
        <p14:creationId xmlns:p14="http://schemas.microsoft.com/office/powerpoint/2010/main" val="18536453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90ED08C0-C6EE-45EA-B228-F27C574424EC}" type="datetime1">
              <a:rPr kumimoji="1" lang="ja-JP" altLang="en-US" smtClean="0"/>
              <a:t>2016/1/6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038AE76-3C34-4C2B-A063-166F95E406F7}" type="slidenum">
              <a:rPr kumimoji="1" lang="ja-JP" altLang="en-US" smtClean="0"/>
              <a:t>‹#›</a:t>
            </a:fld>
            <a:endParaRPr kumimoji="1" lang="ja-JP" altLang="en-US"/>
          </a:p>
        </p:txBody>
      </p:sp>
    </p:spTree>
    <p:extLst>
      <p:ext uri="{BB962C8B-B14F-4D97-AF65-F5344CB8AC3E}">
        <p14:creationId xmlns:p14="http://schemas.microsoft.com/office/powerpoint/2010/main" val="15026400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9DAC92CF-D4BB-43A0-8674-83427CA33A61}" type="datetime1">
              <a:rPr kumimoji="1" lang="ja-JP" altLang="en-US" smtClean="0"/>
              <a:t>2016/1/6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038AE76-3C34-4C2B-A063-166F95E406F7}" type="slidenum">
              <a:rPr kumimoji="1" lang="ja-JP" altLang="en-US" smtClean="0"/>
              <a:t>‹#›</a:t>
            </a:fld>
            <a:endParaRPr kumimoji="1" lang="ja-JP" altLang="en-US"/>
          </a:p>
        </p:txBody>
      </p:sp>
    </p:spTree>
    <p:extLst>
      <p:ext uri="{BB962C8B-B14F-4D97-AF65-F5344CB8AC3E}">
        <p14:creationId xmlns:p14="http://schemas.microsoft.com/office/powerpoint/2010/main" val="21979785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AD3D8FCC-F00D-4E4C-82CF-67AABC5022E6}" type="datetime1">
              <a:rPr kumimoji="1" lang="ja-JP" altLang="en-US" smtClean="0"/>
              <a:t>2016/1/6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038AE76-3C34-4C2B-A063-166F95E406F7}" type="slidenum">
              <a:rPr kumimoji="1" lang="ja-JP" altLang="en-US" smtClean="0"/>
              <a:t>‹#›</a:t>
            </a:fld>
            <a:endParaRPr kumimoji="1" lang="ja-JP" altLang="en-US"/>
          </a:p>
        </p:txBody>
      </p:sp>
    </p:spTree>
    <p:extLst>
      <p:ext uri="{BB962C8B-B14F-4D97-AF65-F5344CB8AC3E}">
        <p14:creationId xmlns:p14="http://schemas.microsoft.com/office/powerpoint/2010/main" val="16855624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C369A690-C92A-4BB9-A5E5-D1F794F4532F}" type="datetime1">
              <a:rPr kumimoji="1" lang="ja-JP" altLang="en-US" smtClean="0"/>
              <a:t>2016/1/6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D038AE76-3C34-4C2B-A063-166F95E406F7}" type="slidenum">
              <a:rPr kumimoji="1" lang="ja-JP" altLang="en-US" smtClean="0"/>
              <a:t>‹#›</a:t>
            </a:fld>
            <a:endParaRPr kumimoji="1" lang="ja-JP" altLang="en-US"/>
          </a:p>
        </p:txBody>
      </p:sp>
    </p:spTree>
    <p:extLst>
      <p:ext uri="{BB962C8B-B14F-4D97-AF65-F5344CB8AC3E}">
        <p14:creationId xmlns:p14="http://schemas.microsoft.com/office/powerpoint/2010/main" val="1143517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C56B5588-EC91-4BCA-B824-F970933FA285}" type="datetime1">
              <a:rPr kumimoji="1" lang="ja-JP" altLang="en-US" smtClean="0"/>
              <a:t>2016/1/6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D038AE76-3C34-4C2B-A063-166F95E406F7}" type="slidenum">
              <a:rPr kumimoji="1" lang="ja-JP" altLang="en-US" smtClean="0"/>
              <a:t>‹#›</a:t>
            </a:fld>
            <a:endParaRPr kumimoji="1" lang="ja-JP" altLang="en-US"/>
          </a:p>
        </p:txBody>
      </p:sp>
    </p:spTree>
    <p:extLst>
      <p:ext uri="{BB962C8B-B14F-4D97-AF65-F5344CB8AC3E}">
        <p14:creationId xmlns:p14="http://schemas.microsoft.com/office/powerpoint/2010/main" val="1688044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4CB080-AF69-4E24-A1CB-D1AC2CB3E43A}" type="datetime1">
              <a:rPr kumimoji="1" lang="ja-JP" altLang="en-US" smtClean="0"/>
              <a:t>2016/1/6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D038AE76-3C34-4C2B-A063-166F95E406F7}" type="slidenum">
              <a:rPr kumimoji="1" lang="ja-JP" altLang="en-US" smtClean="0"/>
              <a:t>‹#›</a:t>
            </a:fld>
            <a:endParaRPr kumimoji="1" lang="ja-JP" altLang="en-US"/>
          </a:p>
        </p:txBody>
      </p:sp>
    </p:spTree>
    <p:extLst>
      <p:ext uri="{BB962C8B-B14F-4D97-AF65-F5344CB8AC3E}">
        <p14:creationId xmlns:p14="http://schemas.microsoft.com/office/powerpoint/2010/main" val="28230902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D4547152-2D51-4349-BB70-9D56B07CAF59}" type="datetime1">
              <a:rPr kumimoji="1" lang="ja-JP" altLang="en-US" smtClean="0"/>
              <a:t>2016/1/6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038AE76-3C34-4C2B-A063-166F95E406F7}" type="slidenum">
              <a:rPr kumimoji="1" lang="ja-JP" altLang="en-US" smtClean="0"/>
              <a:t>‹#›</a:t>
            </a:fld>
            <a:endParaRPr kumimoji="1" lang="ja-JP" altLang="en-US"/>
          </a:p>
        </p:txBody>
      </p:sp>
    </p:spTree>
    <p:extLst>
      <p:ext uri="{BB962C8B-B14F-4D97-AF65-F5344CB8AC3E}">
        <p14:creationId xmlns:p14="http://schemas.microsoft.com/office/powerpoint/2010/main" val="29925203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182C1243-4E3B-499A-B1C9-2DE51CDC61E5}" type="datetime1">
              <a:rPr kumimoji="1" lang="ja-JP" altLang="en-US" smtClean="0"/>
              <a:t>2016/1/6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038AE76-3C34-4C2B-A063-166F95E406F7}" type="slidenum">
              <a:rPr kumimoji="1" lang="ja-JP" altLang="en-US" smtClean="0"/>
              <a:t>‹#›</a:t>
            </a:fld>
            <a:endParaRPr kumimoji="1" lang="ja-JP" altLang="en-US"/>
          </a:p>
        </p:txBody>
      </p:sp>
    </p:spTree>
    <p:extLst>
      <p:ext uri="{BB962C8B-B14F-4D97-AF65-F5344CB8AC3E}">
        <p14:creationId xmlns:p14="http://schemas.microsoft.com/office/powerpoint/2010/main" val="6402100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98211E-CE20-47A5-B3B8-566DDB6E7418}" type="datetime1">
              <a:rPr kumimoji="1" lang="ja-JP" altLang="en-US" smtClean="0"/>
              <a:t>2016/1/6</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38AE76-3C34-4C2B-A063-166F95E406F7}" type="slidenum">
              <a:rPr kumimoji="1" lang="ja-JP" altLang="en-US" smtClean="0"/>
              <a:t>‹#›</a:t>
            </a:fld>
            <a:endParaRPr kumimoji="1" lang="ja-JP" altLang="en-US"/>
          </a:p>
        </p:txBody>
      </p:sp>
    </p:spTree>
    <p:extLst>
      <p:ext uri="{BB962C8B-B14F-4D97-AF65-F5344CB8AC3E}">
        <p14:creationId xmlns:p14="http://schemas.microsoft.com/office/powerpoint/2010/main" val="14169078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en-US" altLang="ja-JP" dirty="0" smtClean="0"/>
              <a:t>KEK-ILC </a:t>
            </a:r>
            <a:r>
              <a:rPr kumimoji="1" lang="ja-JP" altLang="en-US" dirty="0" smtClean="0"/>
              <a:t>アクションプラン</a:t>
            </a:r>
            <a:endParaRPr kumimoji="1" lang="ja-JP" altLang="en-US" dirty="0"/>
          </a:p>
        </p:txBody>
      </p:sp>
      <p:sp>
        <p:nvSpPr>
          <p:cNvPr id="3" name="サブタイトル 2"/>
          <p:cNvSpPr>
            <a:spLocks noGrp="1"/>
          </p:cNvSpPr>
          <p:nvPr>
            <p:ph type="subTitle" idx="1"/>
          </p:nvPr>
        </p:nvSpPr>
        <p:spPr/>
        <p:txBody>
          <a:bodyPr/>
          <a:lstStyle/>
          <a:p>
            <a:r>
              <a:rPr kumimoji="1" lang="ja-JP" altLang="en-US" dirty="0" smtClean="0"/>
              <a:t>岡田安弘（</a:t>
            </a:r>
            <a:r>
              <a:rPr kumimoji="1" lang="en-US" altLang="ja-JP" dirty="0" smtClean="0"/>
              <a:t>KEK)</a:t>
            </a:r>
          </a:p>
          <a:p>
            <a:r>
              <a:rPr lang="en-US" altLang="ja-JP" dirty="0" smtClean="0"/>
              <a:t>LC</a:t>
            </a:r>
            <a:r>
              <a:rPr lang="ja-JP" altLang="en-US" dirty="0" smtClean="0"/>
              <a:t>計画推進委員会</a:t>
            </a:r>
            <a:endParaRPr lang="en-US" altLang="ja-JP" dirty="0" smtClean="0"/>
          </a:p>
          <a:p>
            <a:r>
              <a:rPr kumimoji="1" lang="ja-JP" altLang="en-US" dirty="0" smtClean="0"/>
              <a:t>２０１６年１月７日　</a:t>
            </a:r>
            <a:r>
              <a:rPr kumimoji="1" lang="en-US" altLang="ja-JP" dirty="0" smtClean="0"/>
              <a:t>KEK</a:t>
            </a:r>
            <a:endParaRPr kumimoji="1" lang="ja-JP" altLang="en-US" dirty="0"/>
          </a:p>
        </p:txBody>
      </p:sp>
      <p:sp>
        <p:nvSpPr>
          <p:cNvPr id="4" name="スライド番号プレースホルダー 3"/>
          <p:cNvSpPr>
            <a:spLocks noGrp="1"/>
          </p:cNvSpPr>
          <p:nvPr>
            <p:ph type="sldNum" sz="quarter" idx="12"/>
          </p:nvPr>
        </p:nvSpPr>
        <p:spPr/>
        <p:txBody>
          <a:bodyPr/>
          <a:lstStyle/>
          <a:p>
            <a:fld id="{D038AE76-3C34-4C2B-A063-166F95E406F7}" type="slidenum">
              <a:rPr kumimoji="1" lang="ja-JP" altLang="en-US" smtClean="0"/>
              <a:t>1</a:t>
            </a:fld>
            <a:endParaRPr kumimoji="1" lang="ja-JP" altLang="en-US"/>
          </a:p>
        </p:txBody>
      </p:sp>
    </p:spTree>
    <p:extLst>
      <p:ext uri="{BB962C8B-B14F-4D97-AF65-F5344CB8AC3E}">
        <p14:creationId xmlns:p14="http://schemas.microsoft.com/office/powerpoint/2010/main" val="4881061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KEK-ILC</a:t>
            </a:r>
            <a:r>
              <a:rPr kumimoji="1" lang="ja-JP" altLang="en-US" dirty="0" smtClean="0"/>
              <a:t>　アクションプラン</a:t>
            </a:r>
            <a:endParaRPr kumimoji="1" lang="ja-JP" altLang="en-US" dirty="0"/>
          </a:p>
        </p:txBody>
      </p:sp>
      <p:sp>
        <p:nvSpPr>
          <p:cNvPr id="3" name="コンテンツ プレースホルダー 2"/>
          <p:cNvSpPr>
            <a:spLocks noGrp="1"/>
          </p:cNvSpPr>
          <p:nvPr>
            <p:ph idx="1"/>
          </p:nvPr>
        </p:nvSpPr>
        <p:spPr/>
        <p:txBody>
          <a:bodyPr>
            <a:normAutofit fontScale="92500" lnSpcReduction="10000"/>
          </a:bodyPr>
          <a:lstStyle/>
          <a:p>
            <a:r>
              <a:rPr lang="ja-JP" altLang="en-US" sz="2400" dirty="0" smtClean="0"/>
              <a:t>２０１５年５月に山内機構長は、文科省から青信号が出された場合の</a:t>
            </a:r>
            <a:r>
              <a:rPr lang="en-US" altLang="ja-JP" sz="2400" dirty="0" smtClean="0"/>
              <a:t>KEK</a:t>
            </a:r>
            <a:r>
              <a:rPr lang="ja-JP" altLang="en-US" sz="2400" dirty="0" smtClean="0"/>
              <a:t>のアクションプランを作成するための</a:t>
            </a:r>
            <a:r>
              <a:rPr lang="en-US" altLang="ja-JP" sz="2400" dirty="0" smtClean="0"/>
              <a:t>WG</a:t>
            </a:r>
            <a:r>
              <a:rPr lang="ja-JP" altLang="en-US" sz="2400" dirty="0" smtClean="0"/>
              <a:t>を設置し、検討を指示。</a:t>
            </a:r>
            <a:endParaRPr lang="en-US" altLang="ja-JP" sz="2400" dirty="0" smtClean="0"/>
          </a:p>
          <a:p>
            <a:r>
              <a:rPr lang="en-US" altLang="ja-JP" sz="2400" dirty="0" smtClean="0"/>
              <a:t>WG</a:t>
            </a:r>
            <a:r>
              <a:rPr lang="ja-JP" altLang="en-US" sz="2400" dirty="0" smtClean="0"/>
              <a:t> メンバーは、</a:t>
            </a:r>
            <a:r>
              <a:rPr lang="zh-TW" altLang="en-US" sz="2400" dirty="0">
                <a:latin typeface="ＭＳ Ｐゴシック" panose="020B0600070205080204" pitchFamily="50" charset="-128"/>
                <a:ea typeface="ＭＳ Ｐゴシック" panose="020B0600070205080204" pitchFamily="50" charset="-128"/>
              </a:rPr>
              <a:t>岡田安弘 （座長</a:t>
            </a:r>
            <a:r>
              <a:rPr lang="zh-TW" altLang="en-US" sz="2400" dirty="0" smtClean="0">
                <a:latin typeface="ＭＳ Ｐゴシック" panose="020B0600070205080204" pitchFamily="50" charset="-128"/>
                <a:ea typeface="ＭＳ Ｐゴシック" panose="020B0600070205080204" pitchFamily="50" charset="-128"/>
              </a:rPr>
              <a:t>）</a:t>
            </a:r>
            <a:r>
              <a:rPr lang="ja-JP" altLang="en-US" sz="2400" dirty="0" err="1" smtClean="0">
                <a:latin typeface="ＭＳ Ｐゴシック" panose="020B0600070205080204" pitchFamily="50" charset="-128"/>
                <a:ea typeface="ＭＳ Ｐゴシック" panose="020B0600070205080204" pitchFamily="50" charset="-128"/>
              </a:rPr>
              <a:t>、</a:t>
            </a:r>
            <a:r>
              <a:rPr lang="ja-JP" altLang="en-US" sz="2400" dirty="0" smtClean="0"/>
              <a:t>小林</a:t>
            </a:r>
            <a:r>
              <a:rPr lang="ja-JP" altLang="en-US" sz="2400" dirty="0"/>
              <a:t>富雄 </a:t>
            </a:r>
            <a:r>
              <a:rPr lang="ja-JP" altLang="en-US" sz="2400" dirty="0" smtClean="0"/>
              <a:t>、藤井</a:t>
            </a:r>
            <a:r>
              <a:rPr lang="ja-JP" altLang="en-US" sz="2400" dirty="0"/>
              <a:t>恵介 </a:t>
            </a:r>
            <a:r>
              <a:rPr lang="ja-JP" altLang="en-US" sz="2400" dirty="0" smtClean="0"/>
              <a:t>、道</a:t>
            </a:r>
            <a:r>
              <a:rPr lang="ja-JP" altLang="en-US" sz="2400" dirty="0"/>
              <a:t>園真一郎 </a:t>
            </a:r>
            <a:r>
              <a:rPr lang="ja-JP" altLang="en-US" sz="2400" dirty="0" smtClean="0"/>
              <a:t>、山口</a:t>
            </a:r>
            <a:r>
              <a:rPr lang="ja-JP" altLang="en-US" sz="2400" dirty="0"/>
              <a:t>誠哉 </a:t>
            </a:r>
            <a:r>
              <a:rPr lang="ja-JP" altLang="en-US" sz="2400" dirty="0" smtClean="0"/>
              <a:t>、山本</a:t>
            </a:r>
            <a:r>
              <a:rPr lang="ja-JP" altLang="en-US" sz="2400" dirty="0"/>
              <a:t>明 </a:t>
            </a:r>
            <a:endParaRPr lang="en-US" altLang="ja-JP" sz="2400" dirty="0" smtClean="0"/>
          </a:p>
          <a:p>
            <a:r>
              <a:rPr kumimoji="1" lang="en-US" altLang="ja-JP" sz="2400" dirty="0" smtClean="0"/>
              <a:t>WG</a:t>
            </a:r>
            <a:r>
              <a:rPr kumimoji="1" lang="ja-JP" altLang="en-US" sz="2400" dirty="0" smtClean="0"/>
              <a:t>では、主に、本準備期間立ち上げから建設開始までの人材配置プランを、国際分担を考慮して検討した。</a:t>
            </a:r>
            <a:endParaRPr kumimoji="1" lang="en-US" altLang="ja-JP" sz="2400" dirty="0" smtClean="0"/>
          </a:p>
          <a:p>
            <a:r>
              <a:rPr lang="ja-JP" altLang="en-US" sz="2400" dirty="0" smtClean="0"/>
              <a:t>２０１５年９月にドラフトを一旦、機構長に提出した、その後、</a:t>
            </a:r>
            <a:r>
              <a:rPr lang="en-US" altLang="ja-JP" sz="2400" dirty="0" smtClean="0"/>
              <a:t>LCC</a:t>
            </a:r>
            <a:r>
              <a:rPr lang="ja-JP" altLang="en-US" sz="2400" dirty="0" smtClean="0"/>
              <a:t>の主だった方などからコメントをうけた。</a:t>
            </a:r>
            <a:endParaRPr lang="en-US" altLang="ja-JP" sz="2400" dirty="0" smtClean="0"/>
          </a:p>
          <a:p>
            <a:r>
              <a:rPr kumimoji="1" lang="ja-JP" altLang="en-US" sz="2400" dirty="0" smtClean="0"/>
              <a:t>２０１６年１月６日に</a:t>
            </a:r>
            <a:r>
              <a:rPr kumimoji="1" lang="en-US" altLang="ja-JP" sz="2400" dirty="0" smtClean="0"/>
              <a:t>WG</a:t>
            </a:r>
            <a:r>
              <a:rPr kumimoji="1" lang="ja-JP" altLang="en-US" sz="2400" dirty="0" smtClean="0"/>
              <a:t>報告書（日本文、英訳）を</a:t>
            </a:r>
            <a:r>
              <a:rPr kumimoji="1" lang="en-US" altLang="ja-JP" sz="2400" dirty="0" smtClean="0"/>
              <a:t>KEK</a:t>
            </a:r>
            <a:r>
              <a:rPr kumimoji="1" lang="ja-JP" altLang="en-US" sz="2400" dirty="0" smtClean="0"/>
              <a:t> </a:t>
            </a:r>
            <a:r>
              <a:rPr kumimoji="1" lang="en-US" altLang="ja-JP" sz="2400" dirty="0" smtClean="0"/>
              <a:t>HP</a:t>
            </a:r>
            <a:r>
              <a:rPr kumimoji="1" lang="ja-JP" altLang="en-US" sz="2400" dirty="0" smtClean="0"/>
              <a:t>トピックスで</a:t>
            </a:r>
            <a:r>
              <a:rPr kumimoji="1" lang="ja-JP" altLang="en-US" sz="2400" dirty="0" smtClean="0"/>
              <a:t>公開。</a:t>
            </a:r>
            <a:endParaRPr kumimoji="1" lang="en-US" altLang="ja-JP" sz="2400" dirty="0" smtClean="0"/>
          </a:p>
          <a:p>
            <a:r>
              <a:rPr lang="ja-JP" altLang="en-US" sz="2400" dirty="0" smtClean="0"/>
              <a:t>今後、</a:t>
            </a:r>
            <a:r>
              <a:rPr lang="ja-JP" altLang="en-US" sz="2400" dirty="0"/>
              <a:t>関係機関・関係者と協議し、より現実的な案を作成するための</a:t>
            </a:r>
            <a:r>
              <a:rPr lang="ja-JP" altLang="en-US" sz="2400" dirty="0" smtClean="0"/>
              <a:t>叩き台。</a:t>
            </a:r>
            <a:endParaRPr kumimoji="1" lang="en-US" altLang="ja-JP" sz="2400" dirty="0" smtClean="0"/>
          </a:p>
          <a:p>
            <a:endParaRPr kumimoji="1" lang="ja-JP" altLang="en-US" dirty="0"/>
          </a:p>
        </p:txBody>
      </p:sp>
      <p:sp>
        <p:nvSpPr>
          <p:cNvPr id="4" name="スライド番号プレースホルダー 3"/>
          <p:cNvSpPr>
            <a:spLocks noGrp="1"/>
          </p:cNvSpPr>
          <p:nvPr>
            <p:ph type="sldNum" sz="quarter" idx="12"/>
          </p:nvPr>
        </p:nvSpPr>
        <p:spPr/>
        <p:txBody>
          <a:bodyPr/>
          <a:lstStyle/>
          <a:p>
            <a:fld id="{D038AE76-3C34-4C2B-A063-166F95E406F7}" type="slidenum">
              <a:rPr kumimoji="1" lang="ja-JP" altLang="en-US" smtClean="0"/>
              <a:t>2</a:t>
            </a:fld>
            <a:endParaRPr kumimoji="1" lang="ja-JP" altLang="en-US"/>
          </a:p>
        </p:txBody>
      </p:sp>
    </p:spTree>
    <p:extLst>
      <p:ext uri="{BB962C8B-B14F-4D97-AF65-F5344CB8AC3E}">
        <p14:creationId xmlns:p14="http://schemas.microsoft.com/office/powerpoint/2010/main" val="1082493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468352" y="511596"/>
            <a:ext cx="7995423" cy="5678478"/>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ja-JP" altLang="ja-JP" sz="1600" b="1" kern="100" dirty="0" smtClean="0">
                <a:latin typeface="Century" panose="02040604050505020304" pitchFamily="18" charset="0"/>
                <a:ea typeface="ＭＳ ゴシック" panose="020B0609070205080204" pitchFamily="49" charset="-128"/>
                <a:cs typeface="Times New Roman" panose="02020603050405020304" pitchFamily="18" charset="0"/>
              </a:rPr>
              <a:t>山内</a:t>
            </a:r>
            <a:r>
              <a:rPr lang="ja-JP" altLang="ja-JP" sz="1600" b="1" kern="100" dirty="0">
                <a:latin typeface="Century" panose="02040604050505020304" pitchFamily="18" charset="0"/>
                <a:ea typeface="ＭＳ ゴシック" panose="020B0609070205080204" pitchFamily="49" charset="-128"/>
                <a:cs typeface="Times New Roman" panose="02020603050405020304" pitchFamily="18" charset="0"/>
              </a:rPr>
              <a:t>正則</a:t>
            </a:r>
            <a:r>
              <a:rPr lang="en-US" altLang="ja-JP" sz="1600" b="1" kern="100" dirty="0">
                <a:latin typeface="Century" panose="02040604050505020304" pitchFamily="18" charset="0"/>
                <a:ea typeface="ＭＳ ゴシック" panose="020B0609070205080204" pitchFamily="49" charset="-128"/>
                <a:cs typeface="Times New Roman" panose="02020603050405020304" pitchFamily="18" charset="0"/>
              </a:rPr>
              <a:t>KEK</a:t>
            </a:r>
            <a:r>
              <a:rPr lang="ja-JP" altLang="ja-JP" sz="1600" b="1" kern="100" dirty="0">
                <a:latin typeface="Century" panose="02040604050505020304" pitchFamily="18" charset="0"/>
                <a:ea typeface="ＭＳ ゴシック" panose="020B0609070205080204" pitchFamily="49" charset="-128"/>
                <a:cs typeface="Times New Roman" panose="02020603050405020304" pitchFamily="18" charset="0"/>
              </a:rPr>
              <a:t>機構長からの諮問内容（２０１５年５月１１日</a:t>
            </a:r>
            <a:r>
              <a:rPr lang="ja-JP" altLang="ja-JP" sz="1200" b="1" kern="100" dirty="0">
                <a:latin typeface="Century" panose="02040604050505020304" pitchFamily="18" charset="0"/>
                <a:ea typeface="ＭＳ ゴシック" panose="020B0609070205080204" pitchFamily="49" charset="-128"/>
                <a:cs typeface="Times New Roman" panose="02020603050405020304" pitchFamily="18" charset="0"/>
              </a:rPr>
              <a:t>）</a:t>
            </a:r>
            <a:endParaRPr lang="ja-JP" altLang="ja-JP" sz="1100" kern="100" dirty="0">
              <a:latin typeface="Century" panose="02040604050505020304" pitchFamily="18" charset="0"/>
              <a:ea typeface="ＭＳ 明朝" panose="02020609040205080304" pitchFamily="17" charset="-128"/>
              <a:cs typeface="Times New Roman" panose="02020603050405020304" pitchFamily="18" charset="0"/>
            </a:endParaRPr>
          </a:p>
          <a:p>
            <a:r>
              <a:rPr lang="en-US" altLang="ja-JP" sz="1100" b="1" kern="100" dirty="0">
                <a:latin typeface="ＭＳ ゴシック" panose="020B0609070205080204" pitchFamily="49" charset="-128"/>
                <a:ea typeface="ＭＳ 明朝" panose="02020609040205080304" pitchFamily="17" charset="-128"/>
                <a:cs typeface="Times New Roman" panose="02020603050405020304" pitchFamily="18" charset="0"/>
              </a:rPr>
              <a:t> </a:t>
            </a:r>
            <a:endParaRPr lang="ja-JP" altLang="ja-JP" sz="1100" kern="100" dirty="0">
              <a:latin typeface="Century" panose="02040604050505020304" pitchFamily="18" charset="0"/>
              <a:ea typeface="ＭＳ 明朝" panose="02020609040205080304" pitchFamily="17" charset="-128"/>
              <a:cs typeface="Times New Roman" panose="02020603050405020304" pitchFamily="18" charset="0"/>
            </a:endParaRPr>
          </a:p>
          <a:p>
            <a:pPr algn="ctr">
              <a:spcAft>
                <a:spcPts val="0"/>
              </a:spcAft>
            </a:pPr>
            <a:r>
              <a:rPr lang="ja-JP" altLang="ja-JP" sz="1600" b="1" kern="100" dirty="0">
                <a:latin typeface="Century" panose="02040604050505020304" pitchFamily="18" charset="0"/>
                <a:ea typeface="ＭＳ ゴシック" panose="020B0609070205080204" pitchFamily="49" charset="-128"/>
                <a:cs typeface="Times New Roman" panose="02020603050405020304" pitchFamily="18" charset="0"/>
              </a:rPr>
              <a:t>『文科省から青信号が出た場合のアクションプラン』</a:t>
            </a:r>
            <a:r>
              <a:rPr lang="en-US" altLang="ja-JP" sz="1600" b="1" kern="100" dirty="0">
                <a:latin typeface="Century" panose="02040604050505020304" pitchFamily="18" charset="0"/>
                <a:ea typeface="ＭＳ ゴシック" panose="020B0609070205080204" pitchFamily="49" charset="-128"/>
                <a:cs typeface="Times New Roman" panose="02020603050405020304" pitchFamily="18" charset="0"/>
              </a:rPr>
              <a:t>WG</a:t>
            </a:r>
            <a:r>
              <a:rPr lang="ja-JP" altLang="ja-JP" sz="1600" b="1" kern="100" dirty="0">
                <a:latin typeface="Century" panose="02040604050505020304" pitchFamily="18" charset="0"/>
                <a:ea typeface="ＭＳ ゴシック" panose="020B0609070205080204" pitchFamily="49" charset="-128"/>
                <a:cs typeface="Times New Roman" panose="02020603050405020304" pitchFamily="18" charset="0"/>
              </a:rPr>
              <a:t>の設置</a:t>
            </a:r>
            <a:endParaRPr lang="ja-JP" altLang="ja-JP" sz="1600" kern="100" dirty="0">
              <a:latin typeface="Century" panose="02040604050505020304" pitchFamily="18" charset="0"/>
              <a:ea typeface="ＭＳ 明朝" panose="02020609040205080304" pitchFamily="17" charset="-128"/>
              <a:cs typeface="Times New Roman" panose="02020603050405020304" pitchFamily="18" charset="0"/>
            </a:endParaRPr>
          </a:p>
          <a:p>
            <a:r>
              <a:rPr lang="en-US" altLang="ja-JP" sz="1600" b="1" kern="100" dirty="0">
                <a:latin typeface="Century" panose="02040604050505020304" pitchFamily="18" charset="0"/>
                <a:ea typeface="ＭＳ 明朝" panose="02020609040205080304" pitchFamily="17" charset="-128"/>
                <a:cs typeface="Times New Roman" panose="02020603050405020304" pitchFamily="18" charset="0"/>
              </a:rPr>
              <a:t> </a:t>
            </a:r>
            <a:endParaRPr lang="ja-JP" altLang="ja-JP" sz="1600" kern="100" dirty="0">
              <a:latin typeface="Century" panose="02040604050505020304" pitchFamily="18" charset="0"/>
              <a:ea typeface="ＭＳ 明朝" panose="02020609040205080304" pitchFamily="17" charset="-128"/>
              <a:cs typeface="Times New Roman" panose="02020603050405020304" pitchFamily="18" charset="0"/>
            </a:endParaRPr>
          </a:p>
          <a:p>
            <a:pPr marL="342900" lvl="0" indent="-342900">
              <a:buFont typeface="Times New Roman" panose="02020603050405020304" pitchFamily="18" charset="0"/>
              <a:buChar char="•"/>
              <a:tabLst>
                <a:tab pos="228600" algn="l"/>
              </a:tabLst>
            </a:pPr>
            <a:r>
              <a:rPr lang="ja-JP" altLang="ja-JP" sz="1600" kern="100" dirty="0">
                <a:latin typeface="Century" panose="02040604050505020304" pitchFamily="18" charset="0"/>
                <a:ea typeface="ＭＳ 明朝" panose="02020609040205080304" pitchFamily="17" charset="-128"/>
                <a:cs typeface="Times New Roman" panose="02020603050405020304" pitchFamily="18" charset="0"/>
              </a:rPr>
              <a:t>青信号の定義＝文科省から「</a:t>
            </a:r>
            <a:r>
              <a:rPr lang="en-US" altLang="ja-JP" sz="1600" kern="100" dirty="0">
                <a:latin typeface="Century" panose="02040604050505020304" pitchFamily="18" charset="0"/>
                <a:ea typeface="ＭＳ 明朝" panose="02020609040205080304" pitchFamily="17" charset="-128"/>
                <a:cs typeface="Times New Roman" panose="02020603050405020304" pitchFamily="18" charset="0"/>
              </a:rPr>
              <a:t>ILC</a:t>
            </a:r>
            <a:r>
              <a:rPr lang="ja-JP" altLang="ja-JP" sz="1600" kern="100" dirty="0">
                <a:latin typeface="Century" panose="02040604050505020304" pitchFamily="18" charset="0"/>
                <a:ea typeface="ＭＳ 明朝" panose="02020609040205080304" pitchFamily="17" charset="-128"/>
                <a:cs typeface="Times New Roman" panose="02020603050405020304" pitchFamily="18" charset="0"/>
              </a:rPr>
              <a:t>の実施を前提に諸外国との交渉を始める」という正式な発表があること</a:t>
            </a:r>
            <a:endParaRPr lang="ja-JP" altLang="ja-JP" sz="1600" kern="100" dirty="0">
              <a:latin typeface="ＭＳ 明朝" panose="02020609040205080304" pitchFamily="17" charset="-128"/>
              <a:ea typeface="ＭＳ 明朝" panose="02020609040205080304" pitchFamily="17" charset="-128"/>
              <a:cs typeface="Times New Roman" panose="02020603050405020304" pitchFamily="18" charset="0"/>
            </a:endParaRPr>
          </a:p>
          <a:p>
            <a:pPr marL="342900" lvl="0" indent="-342900">
              <a:buFont typeface="Times New Roman" panose="02020603050405020304" pitchFamily="18" charset="0"/>
              <a:buChar char="•"/>
              <a:tabLst>
                <a:tab pos="228600" algn="l"/>
              </a:tabLst>
            </a:pPr>
            <a:r>
              <a:rPr lang="ja-JP" altLang="ja-JP" sz="1600" kern="100" dirty="0">
                <a:latin typeface="Century" panose="02040604050505020304" pitchFamily="18" charset="0"/>
                <a:ea typeface="ＭＳ 明朝" panose="02020609040205080304" pitchFamily="17" charset="-128"/>
                <a:cs typeface="Times New Roman" panose="02020603050405020304" pitchFamily="18" charset="0"/>
              </a:rPr>
              <a:t>青信号を待たずに実際に</a:t>
            </a:r>
            <a:r>
              <a:rPr lang="en-US" altLang="ja-JP" sz="1600" kern="100" dirty="0">
                <a:latin typeface="Century" panose="02040604050505020304" pitchFamily="18" charset="0"/>
                <a:ea typeface="ＭＳ 明朝" panose="02020609040205080304" pitchFamily="17" charset="-128"/>
                <a:cs typeface="Times New Roman" panose="02020603050405020304" pitchFamily="18" charset="0"/>
              </a:rPr>
              <a:t>KEK</a:t>
            </a:r>
            <a:r>
              <a:rPr lang="ja-JP" altLang="ja-JP" sz="1600" kern="100" dirty="0">
                <a:latin typeface="Century" panose="02040604050505020304" pitchFamily="18" charset="0"/>
                <a:ea typeface="ＭＳ 明朝" panose="02020609040205080304" pitchFamily="17" charset="-128"/>
                <a:cs typeface="Times New Roman" panose="02020603050405020304" pitchFamily="18" charset="0"/>
              </a:rPr>
              <a:t>の組織を改編することはしない。</a:t>
            </a:r>
            <a:endParaRPr lang="ja-JP" altLang="ja-JP" sz="1600" kern="100" dirty="0">
              <a:latin typeface="ＭＳ 明朝" panose="02020609040205080304" pitchFamily="17" charset="-128"/>
              <a:ea typeface="ＭＳ 明朝" panose="02020609040205080304" pitchFamily="17" charset="-128"/>
              <a:cs typeface="Times New Roman" panose="02020603050405020304" pitchFamily="18" charset="0"/>
            </a:endParaRPr>
          </a:p>
          <a:p>
            <a:pPr marL="342900" lvl="0" indent="-342900">
              <a:buFont typeface="Times New Roman" panose="02020603050405020304" pitchFamily="18" charset="0"/>
              <a:buChar char="•"/>
              <a:tabLst>
                <a:tab pos="228600" algn="l"/>
              </a:tabLst>
            </a:pPr>
            <a:r>
              <a:rPr lang="ja-JP" altLang="ja-JP" sz="1600" kern="100" dirty="0">
                <a:latin typeface="Century" panose="02040604050505020304" pitchFamily="18" charset="0"/>
                <a:ea typeface="ＭＳ 明朝" panose="02020609040205080304" pitchFamily="17" charset="-128"/>
                <a:cs typeface="Times New Roman" panose="02020603050405020304" pitchFamily="18" charset="0"/>
              </a:rPr>
              <a:t>青信号が出た場合にどういう時間スケールでどのように</a:t>
            </a:r>
            <a:r>
              <a:rPr lang="en-US" altLang="ja-JP" sz="1600" kern="100" dirty="0">
                <a:latin typeface="Century" panose="02040604050505020304" pitchFamily="18" charset="0"/>
                <a:ea typeface="ＭＳ 明朝" panose="02020609040205080304" pitchFamily="17" charset="-128"/>
                <a:cs typeface="Times New Roman" panose="02020603050405020304" pitchFamily="18" charset="0"/>
              </a:rPr>
              <a:t>KEK</a:t>
            </a:r>
            <a:r>
              <a:rPr lang="ja-JP" altLang="ja-JP" sz="1600" kern="100" dirty="0">
                <a:latin typeface="Century" panose="02040604050505020304" pitchFamily="18" charset="0"/>
                <a:ea typeface="ＭＳ 明朝" panose="02020609040205080304" pitchFamily="17" charset="-128"/>
                <a:cs typeface="Times New Roman" panose="02020603050405020304" pitchFamily="18" charset="0"/>
              </a:rPr>
              <a:t>の組織を改編し、実施組織を立ち上げてゆくのか、時間軸を含んだアクションプランを示してください。</a:t>
            </a:r>
            <a:endParaRPr lang="ja-JP" altLang="ja-JP" sz="1600" kern="100" dirty="0">
              <a:latin typeface="ＭＳ 明朝" panose="02020609040205080304" pitchFamily="17" charset="-128"/>
              <a:ea typeface="ＭＳ 明朝" panose="02020609040205080304" pitchFamily="17" charset="-128"/>
              <a:cs typeface="Times New Roman" panose="02020603050405020304" pitchFamily="18" charset="0"/>
            </a:endParaRPr>
          </a:p>
          <a:p>
            <a:pPr marL="228600"/>
            <a:r>
              <a:rPr lang="ja-JP" altLang="ja-JP" sz="1600" kern="100" dirty="0">
                <a:latin typeface="Century" panose="02040604050505020304" pitchFamily="18" charset="0"/>
                <a:ea typeface="ＭＳ 明朝" panose="02020609040205080304" pitchFamily="17" charset="-128"/>
                <a:cs typeface="Times New Roman" panose="02020603050405020304" pitchFamily="18" charset="0"/>
              </a:rPr>
              <a:t>（</a:t>
            </a:r>
            <a:r>
              <a:rPr lang="en-US" altLang="ja-JP" sz="1600" kern="100" dirty="0">
                <a:latin typeface="Century" panose="02040604050505020304" pitchFamily="18" charset="0"/>
                <a:ea typeface="ＭＳ 明朝" panose="02020609040205080304" pitchFamily="17" charset="-128"/>
                <a:cs typeface="Times New Roman" panose="02020603050405020304" pitchFamily="18" charset="0"/>
              </a:rPr>
              <a:t>→WG</a:t>
            </a:r>
            <a:r>
              <a:rPr lang="ja-JP" altLang="ja-JP" sz="1600" kern="100" dirty="0">
                <a:latin typeface="Century" panose="02040604050505020304" pitchFamily="18" charset="0"/>
                <a:ea typeface="ＭＳ 明朝" panose="02020609040205080304" pitchFamily="17" charset="-128"/>
                <a:cs typeface="Times New Roman" panose="02020603050405020304" pitchFamily="18" charset="0"/>
              </a:rPr>
              <a:t>のミッション</a:t>
            </a:r>
            <a:r>
              <a:rPr lang="en-US" altLang="ja-JP" sz="1600" kern="100" dirty="0">
                <a:latin typeface="Century" panose="02040604050505020304" pitchFamily="18" charset="0"/>
                <a:ea typeface="ＭＳ 明朝" panose="02020609040205080304" pitchFamily="17" charset="-128"/>
                <a:cs typeface="Times New Roman" panose="02020603050405020304" pitchFamily="18" charset="0"/>
              </a:rPr>
              <a:t>:</a:t>
            </a:r>
            <a:r>
              <a:rPr lang="ja-JP" altLang="ja-JP" sz="1600" kern="100" dirty="0">
                <a:latin typeface="Century" panose="02040604050505020304" pitchFamily="18" charset="0"/>
                <a:ea typeface="ＭＳ 明朝" panose="02020609040205080304" pitchFamily="17" charset="-128"/>
                <a:cs typeface="Times New Roman" panose="02020603050405020304" pitchFamily="18" charset="0"/>
              </a:rPr>
              <a:t>２０１５年８月一杯をめど）</a:t>
            </a:r>
          </a:p>
          <a:p>
            <a:r>
              <a:rPr lang="en-US" altLang="ja-JP" sz="1600" kern="100" dirty="0">
                <a:latin typeface="Century" panose="02040604050505020304" pitchFamily="18" charset="0"/>
                <a:ea typeface="ＭＳ 明朝" panose="02020609040205080304" pitchFamily="17" charset="-128"/>
                <a:cs typeface="Times New Roman" panose="02020603050405020304" pitchFamily="18" charset="0"/>
              </a:rPr>
              <a:t> </a:t>
            </a:r>
            <a:endParaRPr lang="ja-JP" altLang="ja-JP" sz="1600" kern="100" dirty="0">
              <a:latin typeface="Century" panose="02040604050505020304" pitchFamily="18" charset="0"/>
              <a:ea typeface="ＭＳ 明朝" panose="02020609040205080304" pitchFamily="17" charset="-128"/>
              <a:cs typeface="Times New Roman" panose="02020603050405020304" pitchFamily="18" charset="0"/>
            </a:endParaRPr>
          </a:p>
          <a:p>
            <a:pPr marL="742950" lvl="1" indent="-285750">
              <a:buFont typeface="Arial" panose="020B0604020202020204" pitchFamily="34" charset="0"/>
              <a:buChar char="–"/>
              <a:tabLst>
                <a:tab pos="685800" algn="l"/>
              </a:tabLst>
            </a:pPr>
            <a:r>
              <a:rPr lang="ja-JP" altLang="ja-JP" sz="1600" kern="100" dirty="0">
                <a:latin typeface="Century" panose="02040604050505020304" pitchFamily="18" charset="0"/>
                <a:ea typeface="ＭＳ 明朝" panose="02020609040205080304" pitchFamily="17" charset="-128"/>
                <a:cs typeface="Times New Roman" panose="02020603050405020304" pitchFamily="18" charset="0"/>
              </a:rPr>
              <a:t>当面は</a:t>
            </a:r>
            <a:r>
              <a:rPr lang="en-US" altLang="ja-JP" sz="1600" kern="100" dirty="0">
                <a:latin typeface="Century" panose="02040604050505020304" pitchFamily="18" charset="0"/>
                <a:ea typeface="ＭＳ 明朝" panose="02020609040205080304" pitchFamily="17" charset="-128"/>
                <a:cs typeface="Times New Roman" panose="02020603050405020304" pitchFamily="18" charset="0"/>
              </a:rPr>
              <a:t>KEK</a:t>
            </a:r>
            <a:r>
              <a:rPr lang="ja-JP" altLang="ja-JP" sz="1600" kern="100" dirty="0">
                <a:latin typeface="Century" panose="02040604050505020304" pitchFamily="18" charset="0"/>
                <a:ea typeface="ＭＳ 明朝" panose="02020609040205080304" pitchFamily="17" charset="-128"/>
                <a:cs typeface="Times New Roman" panose="02020603050405020304" pitchFamily="18" charset="0"/>
              </a:rPr>
              <a:t>が国内の拠点の役割を果たすが、国際機関への移行も念頭に置いたプランが必要。</a:t>
            </a:r>
          </a:p>
          <a:p>
            <a:pPr marL="742950" lvl="1" indent="-285750">
              <a:buFont typeface="Arial" panose="020B0604020202020204" pitchFamily="34" charset="0"/>
              <a:buChar char="–"/>
              <a:tabLst>
                <a:tab pos="685800" algn="l"/>
              </a:tabLst>
            </a:pPr>
            <a:r>
              <a:rPr lang="ja-JP" altLang="ja-JP" sz="1600" kern="100" dirty="0">
                <a:latin typeface="Century" panose="02040604050505020304" pitchFamily="18" charset="0"/>
                <a:ea typeface="ＭＳ 明朝" panose="02020609040205080304" pitchFamily="17" charset="-128"/>
                <a:cs typeface="Times New Roman" panose="02020603050405020304" pitchFamily="18" charset="0"/>
              </a:rPr>
              <a:t>相当額の予算、人員の手当てが認められると仮定。</a:t>
            </a:r>
          </a:p>
          <a:p>
            <a:pPr marL="742950" lvl="1" indent="-285750">
              <a:buFont typeface="Arial" panose="020B0604020202020204" pitchFamily="34" charset="0"/>
              <a:buChar char="–"/>
              <a:tabLst>
                <a:tab pos="685800" algn="l"/>
              </a:tabLst>
            </a:pPr>
            <a:r>
              <a:rPr lang="en-US" altLang="ja-JP" sz="1600" kern="100" dirty="0">
                <a:latin typeface="Century" panose="02040604050505020304" pitchFamily="18" charset="0"/>
                <a:ea typeface="ＭＳ 明朝" panose="02020609040205080304" pitchFamily="17" charset="-128"/>
                <a:cs typeface="Times New Roman" panose="02020603050405020304" pitchFamily="18" charset="0"/>
              </a:rPr>
              <a:t>KEK</a:t>
            </a:r>
            <a:r>
              <a:rPr lang="ja-JP" altLang="ja-JP" sz="1600" kern="100" dirty="0">
                <a:latin typeface="Century" panose="02040604050505020304" pitchFamily="18" charset="0"/>
                <a:ea typeface="ＭＳ 明朝" panose="02020609040205080304" pitchFamily="17" charset="-128"/>
                <a:cs typeface="Times New Roman" panose="02020603050405020304" pitchFamily="18" charset="0"/>
              </a:rPr>
              <a:t>の現行の研究計画を中途半端に終わらせることはしない。</a:t>
            </a:r>
          </a:p>
          <a:p>
            <a:pPr marL="742950" lvl="1" indent="-285750">
              <a:buFont typeface="Arial" panose="020B0604020202020204" pitchFamily="34" charset="0"/>
              <a:buChar char="–"/>
              <a:tabLst>
                <a:tab pos="685800" algn="l"/>
              </a:tabLst>
            </a:pPr>
            <a:r>
              <a:rPr lang="ja-JP" altLang="ja-JP" sz="1600" kern="100" dirty="0">
                <a:latin typeface="Century" panose="02040604050505020304" pitchFamily="18" charset="0"/>
                <a:ea typeface="ＭＳ 明朝" panose="02020609040205080304" pitchFamily="17" charset="-128"/>
                <a:cs typeface="Times New Roman" panose="02020603050405020304" pitchFamily="18" charset="0"/>
              </a:rPr>
              <a:t>アクションの内容は加速器の詳細設計だけでなく、最終決定に向けてどのように文科省を手伝うか、に至るまで多岐にわたる。</a:t>
            </a:r>
            <a:r>
              <a:rPr lang="en-US" altLang="ja-JP" sz="1600" kern="100" dirty="0">
                <a:latin typeface="Century" panose="02040604050505020304" pitchFamily="18" charset="0"/>
                <a:ea typeface="ＭＳ 明朝" panose="02020609040205080304" pitchFamily="17" charset="-128"/>
                <a:cs typeface="Times New Roman" panose="02020603050405020304" pitchFamily="18" charset="0"/>
              </a:rPr>
              <a:t>KEK</a:t>
            </a:r>
            <a:r>
              <a:rPr lang="ja-JP" altLang="ja-JP" sz="1600" kern="100" dirty="0" err="1">
                <a:latin typeface="Century" panose="02040604050505020304" pitchFamily="18" charset="0"/>
                <a:ea typeface="ＭＳ 明朝" panose="02020609040205080304" pitchFamily="17" charset="-128"/>
                <a:cs typeface="Times New Roman" panose="02020603050405020304" pitchFamily="18" charset="0"/>
              </a:rPr>
              <a:t>だけで</a:t>
            </a:r>
            <a:r>
              <a:rPr lang="ja-JP" altLang="ja-JP" sz="1600" kern="100" dirty="0">
                <a:latin typeface="Century" panose="02040604050505020304" pitchFamily="18" charset="0"/>
                <a:ea typeface="ＭＳ 明朝" panose="02020609040205080304" pitchFamily="17" charset="-128"/>
                <a:cs typeface="Times New Roman" panose="02020603050405020304" pitchFamily="18" charset="0"/>
              </a:rPr>
              <a:t>なく、大学、国外の研究者でどのように分担するか。特に</a:t>
            </a:r>
            <a:r>
              <a:rPr lang="en-US" altLang="ja-JP" sz="1600" kern="100" dirty="0">
                <a:latin typeface="Century" panose="02040604050505020304" pitchFamily="18" charset="0"/>
                <a:ea typeface="ＭＳ 明朝" panose="02020609040205080304" pitchFamily="17" charset="-128"/>
                <a:cs typeface="Times New Roman" panose="02020603050405020304" pitchFamily="18" charset="0"/>
              </a:rPr>
              <a:t>LCC</a:t>
            </a:r>
            <a:r>
              <a:rPr lang="ja-JP" altLang="ja-JP" sz="1600" kern="100" dirty="0">
                <a:latin typeface="Century" panose="02040604050505020304" pitchFamily="18" charset="0"/>
                <a:ea typeface="ＭＳ 明朝" panose="02020609040205080304" pitchFamily="17" charset="-128"/>
                <a:cs typeface="Times New Roman" panose="02020603050405020304" pitchFamily="18" charset="0"/>
              </a:rPr>
              <a:t>との連携、役割分担は重要。</a:t>
            </a:r>
          </a:p>
          <a:p>
            <a:pPr marL="457200"/>
            <a:r>
              <a:rPr lang="en-US" altLang="ja-JP" sz="1600" kern="100" dirty="0">
                <a:latin typeface="Century" panose="02040604050505020304" pitchFamily="18" charset="0"/>
                <a:ea typeface="ＭＳ 明朝" panose="02020609040205080304" pitchFamily="17" charset="-128"/>
                <a:cs typeface="Times New Roman" panose="02020603050405020304" pitchFamily="18" charset="0"/>
              </a:rPr>
              <a:t> </a:t>
            </a:r>
            <a:endParaRPr lang="ja-JP" altLang="ja-JP" sz="1600" kern="100" dirty="0">
              <a:latin typeface="Century" panose="02040604050505020304" pitchFamily="18" charset="0"/>
              <a:ea typeface="ＭＳ 明朝" panose="02020609040205080304" pitchFamily="17" charset="-128"/>
              <a:cs typeface="Times New Roman" panose="02020603050405020304" pitchFamily="18" charset="0"/>
            </a:endParaRPr>
          </a:p>
          <a:p>
            <a:pPr marL="342900" lvl="0" indent="-342900">
              <a:buFont typeface="Times New Roman" panose="02020603050405020304" pitchFamily="18" charset="0"/>
              <a:buChar char="•"/>
              <a:tabLst>
                <a:tab pos="228600" algn="l"/>
              </a:tabLst>
            </a:pPr>
            <a:r>
              <a:rPr lang="ja-JP" altLang="ja-JP" sz="1600" kern="100" dirty="0">
                <a:latin typeface="Century" panose="02040604050505020304" pitchFamily="18" charset="0"/>
                <a:ea typeface="ＭＳ 明朝" panose="02020609040205080304" pitchFamily="17" charset="-128"/>
                <a:cs typeface="Times New Roman" panose="02020603050405020304" pitchFamily="18" charset="0"/>
              </a:rPr>
              <a:t>現実味のあるアクションプランを示して機構内の合意形成を図る。また、これは日本学術会議の問題提起に応えることであり、人材の確保・育成方策作業部会への入力としても有用。</a:t>
            </a:r>
            <a:endParaRPr lang="ja-JP" altLang="ja-JP" sz="16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p:txBody>
      </p:sp>
      <p:sp>
        <p:nvSpPr>
          <p:cNvPr id="5" name="スライド番号プレースホルダー 4"/>
          <p:cNvSpPr>
            <a:spLocks noGrp="1"/>
          </p:cNvSpPr>
          <p:nvPr>
            <p:ph type="sldNum" sz="quarter" idx="12"/>
          </p:nvPr>
        </p:nvSpPr>
        <p:spPr/>
        <p:txBody>
          <a:bodyPr/>
          <a:lstStyle/>
          <a:p>
            <a:fld id="{D038AE76-3C34-4C2B-A063-166F95E406F7}" type="slidenum">
              <a:rPr kumimoji="1" lang="ja-JP" altLang="en-US" smtClean="0"/>
              <a:t>3</a:t>
            </a:fld>
            <a:endParaRPr kumimoji="1" lang="ja-JP" altLang="en-US"/>
          </a:p>
        </p:txBody>
      </p:sp>
    </p:spTree>
    <p:extLst>
      <p:ext uri="{BB962C8B-B14F-4D97-AF65-F5344CB8AC3E}">
        <p14:creationId xmlns:p14="http://schemas.microsoft.com/office/powerpoint/2010/main" val="34645882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702527" y="557561"/>
            <a:ext cx="4813497" cy="523220"/>
          </a:xfrm>
          <a:prstGeom prst="rect">
            <a:avLst/>
          </a:prstGeom>
          <a:noFill/>
        </p:spPr>
        <p:txBody>
          <a:bodyPr wrap="none" rtlCol="0">
            <a:spAutoFit/>
          </a:bodyPr>
          <a:lstStyle/>
          <a:p>
            <a:r>
              <a:rPr kumimoji="1" lang="en-US" altLang="ja-JP" sz="2800" dirty="0" smtClean="0"/>
              <a:t>KEK-ILC </a:t>
            </a:r>
            <a:r>
              <a:rPr kumimoji="1" lang="ja-JP" altLang="en-US" sz="2800" dirty="0" smtClean="0"/>
              <a:t>アクションプランの内容</a:t>
            </a:r>
            <a:endParaRPr kumimoji="1" lang="ja-JP" altLang="en-US" sz="2800" dirty="0"/>
          </a:p>
        </p:txBody>
      </p:sp>
      <p:sp>
        <p:nvSpPr>
          <p:cNvPr id="3" name="テキスト ボックス 2"/>
          <p:cNvSpPr txBox="1"/>
          <p:nvPr/>
        </p:nvSpPr>
        <p:spPr>
          <a:xfrm>
            <a:off x="390293" y="1237785"/>
            <a:ext cx="1107996" cy="369332"/>
          </a:xfrm>
          <a:prstGeom prst="rect">
            <a:avLst/>
          </a:prstGeom>
          <a:noFill/>
        </p:spPr>
        <p:txBody>
          <a:bodyPr wrap="none" rtlCol="0">
            <a:spAutoFit/>
          </a:bodyPr>
          <a:lstStyle/>
          <a:p>
            <a:r>
              <a:rPr kumimoji="1" lang="ja-JP" altLang="en-US" dirty="0" smtClean="0"/>
              <a:t>準備期間</a:t>
            </a:r>
            <a:endParaRPr kumimoji="1" lang="en-US" altLang="ja-JP" dirty="0" smtClean="0"/>
          </a:p>
        </p:txBody>
      </p:sp>
      <p:sp>
        <p:nvSpPr>
          <p:cNvPr id="4" name="正方形/長方形 3"/>
          <p:cNvSpPr/>
          <p:nvPr/>
        </p:nvSpPr>
        <p:spPr>
          <a:xfrm>
            <a:off x="702526" y="1918009"/>
            <a:ext cx="5753691" cy="923330"/>
          </a:xfrm>
          <a:prstGeom prst="rect">
            <a:avLst/>
          </a:prstGeom>
        </p:spPr>
        <p:txBody>
          <a:bodyPr wrap="square">
            <a:spAutoFit/>
          </a:bodyPr>
          <a:lstStyle/>
          <a:p>
            <a:pPr marL="342900" lvl="0" indent="-342900" algn="just">
              <a:spcAft>
                <a:spcPts val="0"/>
              </a:spcAft>
              <a:buFont typeface="+mj-lt"/>
              <a:buAutoNum type="alphaLcParenBoth"/>
            </a:pPr>
            <a:r>
              <a:rPr lang="ja-JP" altLang="ja-JP" kern="100" dirty="0">
                <a:latin typeface="Century" panose="02040604050505020304" pitchFamily="18" charset="0"/>
                <a:ea typeface="ＭＳ 明朝" panose="02020609040205080304" pitchFamily="17" charset="-128"/>
                <a:cs typeface="Times New Roman" panose="02020603050405020304" pitchFamily="18" charset="0"/>
              </a:rPr>
              <a:t>予備準備</a:t>
            </a:r>
            <a:r>
              <a:rPr lang="ja-JP" altLang="ja-JP" kern="100" dirty="0" smtClean="0">
                <a:latin typeface="Century" panose="02040604050505020304" pitchFamily="18" charset="0"/>
                <a:ea typeface="ＭＳ 明朝" panose="02020609040205080304" pitchFamily="17" charset="-128"/>
                <a:cs typeface="Times New Roman" panose="02020603050405020304" pitchFamily="18" charset="0"/>
              </a:rPr>
              <a:t>期間</a:t>
            </a:r>
            <a:endParaRPr lang="ja-JP" altLang="ja-JP" kern="100" dirty="0">
              <a:latin typeface="Century" panose="02040604050505020304" pitchFamily="18" charset="0"/>
              <a:ea typeface="ＭＳ 明朝" panose="02020609040205080304" pitchFamily="17" charset="-128"/>
              <a:cs typeface="Times New Roman" panose="02020603050405020304" pitchFamily="18" charset="0"/>
            </a:endParaRPr>
          </a:p>
          <a:p>
            <a:pPr marL="342900" lvl="0" indent="-342900" algn="just">
              <a:spcAft>
                <a:spcPts val="0"/>
              </a:spcAft>
              <a:buFont typeface="+mj-lt"/>
              <a:buAutoNum type="alphaLcParenBoth"/>
            </a:pPr>
            <a:r>
              <a:rPr lang="ja-JP" altLang="ja-JP" kern="100" dirty="0">
                <a:latin typeface="Century" panose="02040604050505020304" pitchFamily="18" charset="0"/>
                <a:ea typeface="ＭＳ 明朝" panose="02020609040205080304" pitchFamily="17" charset="-128"/>
                <a:cs typeface="Times New Roman" panose="02020603050405020304" pitchFamily="18" charset="0"/>
              </a:rPr>
              <a:t>本準備期間（</a:t>
            </a:r>
            <a:r>
              <a:rPr lang="en-US" altLang="ja-JP" kern="100" dirty="0">
                <a:latin typeface="Century" panose="02040604050505020304" pitchFamily="18" charset="0"/>
                <a:ea typeface="ＭＳ 明朝" panose="02020609040205080304" pitchFamily="17" charset="-128"/>
                <a:cs typeface="Times New Roman" panose="02020603050405020304" pitchFamily="18" charset="0"/>
              </a:rPr>
              <a:t>ILC pre-lab</a:t>
            </a:r>
            <a:r>
              <a:rPr lang="ja-JP" altLang="ja-JP" kern="100" dirty="0">
                <a:latin typeface="Century" panose="02040604050505020304" pitchFamily="18" charset="0"/>
                <a:ea typeface="ＭＳ 明朝" panose="02020609040205080304" pitchFamily="17" charset="-128"/>
                <a:cs typeface="Times New Roman" panose="02020603050405020304" pitchFamily="18" charset="0"/>
              </a:rPr>
              <a:t>の設置を伴う）</a:t>
            </a:r>
          </a:p>
          <a:p>
            <a:pPr marL="342900" lvl="0" indent="-342900" algn="just">
              <a:spcAft>
                <a:spcPts val="0"/>
              </a:spcAft>
              <a:buFont typeface="+mj-lt"/>
              <a:buAutoNum type="alphaLcParenBoth"/>
            </a:pPr>
            <a:r>
              <a:rPr lang="ja-JP" altLang="ja-JP" kern="100" dirty="0">
                <a:latin typeface="Century" panose="02040604050505020304" pitchFamily="18" charset="0"/>
                <a:ea typeface="ＭＳ 明朝" panose="02020609040205080304" pitchFamily="17" charset="-128"/>
                <a:cs typeface="Times New Roman" panose="02020603050405020304" pitchFamily="18" charset="0"/>
              </a:rPr>
              <a:t>本建設期間（</a:t>
            </a:r>
            <a:r>
              <a:rPr lang="en-US" altLang="ja-JP" kern="100" dirty="0">
                <a:latin typeface="Century" panose="02040604050505020304" pitchFamily="18" charset="0"/>
                <a:ea typeface="ＭＳ 明朝" panose="02020609040205080304" pitchFamily="17" charset="-128"/>
                <a:cs typeface="Times New Roman" panose="02020603050405020304" pitchFamily="18" charset="0"/>
              </a:rPr>
              <a:t>ILC Laboratory</a:t>
            </a:r>
            <a:r>
              <a:rPr lang="ja-JP" altLang="ja-JP" kern="100" dirty="0">
                <a:latin typeface="Century" panose="02040604050505020304" pitchFamily="18" charset="0"/>
                <a:ea typeface="ＭＳ 明朝" panose="02020609040205080304" pitchFamily="17" charset="-128"/>
                <a:cs typeface="Times New Roman" panose="02020603050405020304" pitchFamily="18" charset="0"/>
              </a:rPr>
              <a:t>の実現を伴う）</a:t>
            </a:r>
            <a:endParaRPr lang="ja-JP" altLang="ja-JP"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5" name="テキスト ボックス 4"/>
          <p:cNvSpPr txBox="1"/>
          <p:nvPr/>
        </p:nvSpPr>
        <p:spPr>
          <a:xfrm>
            <a:off x="5620215" y="1918009"/>
            <a:ext cx="646331" cy="369332"/>
          </a:xfrm>
          <a:prstGeom prst="rect">
            <a:avLst/>
          </a:prstGeom>
          <a:noFill/>
        </p:spPr>
        <p:txBody>
          <a:bodyPr wrap="none" rtlCol="0">
            <a:spAutoFit/>
          </a:bodyPr>
          <a:lstStyle/>
          <a:p>
            <a:r>
              <a:rPr kumimoji="1" lang="ja-JP" altLang="en-US" dirty="0" smtClean="0"/>
              <a:t>現在</a:t>
            </a:r>
            <a:endParaRPr kumimoji="1" lang="ja-JP" altLang="en-US" dirty="0"/>
          </a:p>
        </p:txBody>
      </p:sp>
      <p:sp>
        <p:nvSpPr>
          <p:cNvPr id="6" name="テキスト ボックス 5"/>
          <p:cNvSpPr txBox="1"/>
          <p:nvPr/>
        </p:nvSpPr>
        <p:spPr>
          <a:xfrm>
            <a:off x="5620215" y="2195008"/>
            <a:ext cx="1782860" cy="369332"/>
          </a:xfrm>
          <a:prstGeom prst="rect">
            <a:avLst/>
          </a:prstGeom>
          <a:noFill/>
        </p:spPr>
        <p:txBody>
          <a:bodyPr wrap="none" rtlCol="0">
            <a:spAutoFit/>
          </a:bodyPr>
          <a:lstStyle/>
          <a:p>
            <a:r>
              <a:rPr kumimoji="1" lang="ja-JP" altLang="en-US" dirty="0" smtClean="0"/>
              <a:t>青信号が出た後</a:t>
            </a:r>
            <a:endParaRPr kumimoji="1" lang="ja-JP" altLang="en-US" dirty="0"/>
          </a:p>
        </p:txBody>
      </p:sp>
      <p:sp>
        <p:nvSpPr>
          <p:cNvPr id="7" name="テキスト ボックス 6"/>
          <p:cNvSpPr txBox="1"/>
          <p:nvPr/>
        </p:nvSpPr>
        <p:spPr>
          <a:xfrm>
            <a:off x="5671387" y="2484280"/>
            <a:ext cx="1569660" cy="369332"/>
          </a:xfrm>
          <a:prstGeom prst="rect">
            <a:avLst/>
          </a:prstGeom>
          <a:noFill/>
        </p:spPr>
        <p:txBody>
          <a:bodyPr wrap="none" rtlCol="0">
            <a:spAutoFit/>
          </a:bodyPr>
          <a:lstStyle/>
          <a:p>
            <a:r>
              <a:rPr kumimoji="1" lang="ja-JP" altLang="en-US" dirty="0" smtClean="0"/>
              <a:t>政府間合意後</a:t>
            </a:r>
            <a:endParaRPr kumimoji="1" lang="ja-JP" altLang="en-US" dirty="0"/>
          </a:p>
        </p:txBody>
      </p:sp>
      <p:sp>
        <p:nvSpPr>
          <p:cNvPr id="8" name="テキスト ボックス 7"/>
          <p:cNvSpPr txBox="1"/>
          <p:nvPr/>
        </p:nvSpPr>
        <p:spPr>
          <a:xfrm>
            <a:off x="568711" y="3278459"/>
            <a:ext cx="6976590" cy="923330"/>
          </a:xfrm>
          <a:prstGeom prst="rect">
            <a:avLst/>
          </a:prstGeom>
          <a:noFill/>
        </p:spPr>
        <p:txBody>
          <a:bodyPr wrap="none" rtlCol="0">
            <a:spAutoFit/>
          </a:bodyPr>
          <a:lstStyle/>
          <a:p>
            <a:pPr marL="342900" indent="-342900">
              <a:buAutoNum type="alphaLcParenBoth" startAt="2"/>
            </a:pPr>
            <a:r>
              <a:rPr kumimoji="1" lang="ja-JP" altLang="en-US" dirty="0" smtClean="0"/>
              <a:t>では、</a:t>
            </a:r>
            <a:r>
              <a:rPr lang="en-US" altLang="ja-JP" dirty="0"/>
              <a:t>ILC pre-lab </a:t>
            </a:r>
            <a:r>
              <a:rPr lang="ja-JP" altLang="ja-JP" dirty="0"/>
              <a:t>は、</a:t>
            </a:r>
            <a:r>
              <a:rPr lang="en-US" altLang="ja-JP" dirty="0"/>
              <a:t>KEK</a:t>
            </a:r>
            <a:r>
              <a:rPr lang="ja-JP" altLang="ja-JP" dirty="0"/>
              <a:t>がホストする国際コラボレーションとして</a:t>
            </a:r>
            <a:r>
              <a:rPr lang="ja-JP" altLang="ja-JP" dirty="0" smtClean="0"/>
              <a:t>、</a:t>
            </a:r>
            <a:endParaRPr lang="en-US" altLang="ja-JP" dirty="0" smtClean="0"/>
          </a:p>
          <a:p>
            <a:r>
              <a:rPr lang="ja-JP" altLang="ja-JP" dirty="0" smtClean="0"/>
              <a:t>国内外</a:t>
            </a:r>
            <a:r>
              <a:rPr lang="ja-JP" altLang="ja-JP" dirty="0"/>
              <a:t>の研究機関・組織、大学との覚書に基づき設立</a:t>
            </a:r>
            <a:r>
              <a:rPr lang="ja-JP" altLang="ja-JP" dirty="0" smtClean="0"/>
              <a:t>さ</a:t>
            </a:r>
            <a:r>
              <a:rPr lang="ja-JP" altLang="en-US" dirty="0" smtClean="0"/>
              <a:t>れ、</a:t>
            </a:r>
            <a:r>
              <a:rPr lang="ja-JP" altLang="ja-JP" dirty="0" smtClean="0"/>
              <a:t>そのヘッド</a:t>
            </a:r>
            <a:endParaRPr lang="en-US" altLang="ja-JP" dirty="0" smtClean="0"/>
          </a:p>
          <a:p>
            <a:r>
              <a:rPr lang="ja-JP" altLang="ja-JP" dirty="0" smtClean="0"/>
              <a:t>クォータ</a:t>
            </a:r>
            <a:r>
              <a:rPr lang="ja-JP" altLang="ja-JP" dirty="0"/>
              <a:t>は</a:t>
            </a:r>
            <a:r>
              <a:rPr lang="en-US" altLang="ja-JP" dirty="0"/>
              <a:t>KEK</a:t>
            </a:r>
            <a:r>
              <a:rPr lang="ja-JP" altLang="ja-JP" dirty="0"/>
              <a:t>に置くことが想定される。</a:t>
            </a:r>
            <a:endParaRPr kumimoji="1" lang="ja-JP" altLang="en-US" dirty="0"/>
          </a:p>
        </p:txBody>
      </p:sp>
      <p:sp>
        <p:nvSpPr>
          <p:cNvPr id="10" name="スライド番号プレースホルダー 9"/>
          <p:cNvSpPr>
            <a:spLocks noGrp="1"/>
          </p:cNvSpPr>
          <p:nvPr>
            <p:ph type="sldNum" sz="quarter" idx="12"/>
          </p:nvPr>
        </p:nvSpPr>
        <p:spPr/>
        <p:txBody>
          <a:bodyPr/>
          <a:lstStyle/>
          <a:p>
            <a:fld id="{D038AE76-3C34-4C2B-A063-166F95E406F7}" type="slidenum">
              <a:rPr kumimoji="1" lang="ja-JP" altLang="en-US" smtClean="0"/>
              <a:t>4</a:t>
            </a:fld>
            <a:endParaRPr kumimoji="1" lang="ja-JP" altLang="en-US"/>
          </a:p>
        </p:txBody>
      </p:sp>
    </p:spTree>
    <p:extLst>
      <p:ext uri="{BB962C8B-B14F-4D97-AF65-F5344CB8AC3E}">
        <p14:creationId xmlns:p14="http://schemas.microsoft.com/office/powerpoint/2010/main" val="13792153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447436" y="300411"/>
            <a:ext cx="4368504" cy="369332"/>
          </a:xfrm>
          <a:prstGeom prst="rect">
            <a:avLst/>
          </a:prstGeom>
        </p:spPr>
        <p:txBody>
          <a:bodyPr wrap="none">
            <a:spAutoFit/>
          </a:bodyPr>
          <a:lstStyle/>
          <a:p>
            <a:pPr algn="just">
              <a:spcAft>
                <a:spcPts val="0"/>
              </a:spcAft>
            </a:pPr>
            <a:r>
              <a:rPr lang="ja-JP" altLang="ja-JP" b="1" kern="100" dirty="0" smtClean="0">
                <a:latin typeface="Century" panose="02040604050505020304" pitchFamily="18" charset="0"/>
                <a:ea typeface="ＭＳ ゴシック" panose="020B0609070205080204" pitchFamily="49" charset="-128"/>
                <a:cs typeface="Times New Roman" panose="02020603050405020304" pitchFamily="18" charset="0"/>
              </a:rPr>
              <a:t>準備</a:t>
            </a:r>
            <a:r>
              <a:rPr lang="ja-JP" altLang="ja-JP" b="1" kern="100" dirty="0">
                <a:latin typeface="Century" panose="02040604050505020304" pitchFamily="18" charset="0"/>
                <a:ea typeface="ＭＳ ゴシック" panose="020B0609070205080204" pitchFamily="49" charset="-128"/>
                <a:cs typeface="Times New Roman" panose="02020603050405020304" pitchFamily="18" charset="0"/>
              </a:rPr>
              <a:t>期間における人材確保・育成プラン</a:t>
            </a:r>
            <a:endParaRPr lang="ja-JP" alt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3" name="正方形/長方形 2"/>
          <p:cNvSpPr/>
          <p:nvPr/>
        </p:nvSpPr>
        <p:spPr>
          <a:xfrm>
            <a:off x="536646" y="1069845"/>
            <a:ext cx="7904826" cy="4524315"/>
          </a:xfrm>
          <a:prstGeom prst="rect">
            <a:avLst/>
          </a:prstGeom>
        </p:spPr>
        <p:txBody>
          <a:bodyPr wrap="square">
            <a:spAutoFit/>
          </a:bodyPr>
          <a:lstStyle/>
          <a:p>
            <a:pPr marL="285750" indent="-285750">
              <a:buFont typeface="Arial" panose="020B0604020202020204" pitchFamily="34" charset="0"/>
              <a:buChar char="•"/>
            </a:pPr>
            <a:r>
              <a:rPr lang="en-US" altLang="ja-JP" dirty="0">
                <a:latin typeface="+mn-ea"/>
                <a:cs typeface="Times New Roman" panose="02020603050405020304" pitchFamily="18" charset="0"/>
              </a:rPr>
              <a:t>ILC</a:t>
            </a:r>
            <a:r>
              <a:rPr lang="ja-JP" altLang="ja-JP" dirty="0">
                <a:latin typeface="+mn-ea"/>
                <a:cs typeface="Times New Roman" panose="02020603050405020304" pitchFamily="18" charset="0"/>
              </a:rPr>
              <a:t>本準備</a:t>
            </a:r>
            <a:r>
              <a:rPr lang="ja-JP" altLang="ja-JP" dirty="0" smtClean="0">
                <a:latin typeface="+mn-ea"/>
                <a:cs typeface="Times New Roman" panose="02020603050405020304" pitchFamily="18" charset="0"/>
              </a:rPr>
              <a:t>期間</a:t>
            </a:r>
            <a:r>
              <a:rPr lang="ja-JP" altLang="en-US" dirty="0" smtClean="0">
                <a:latin typeface="+mn-ea"/>
                <a:cs typeface="Times New Roman" panose="02020603050405020304" pitchFamily="18" charset="0"/>
              </a:rPr>
              <a:t>を４年と想定し、その期間</a:t>
            </a:r>
            <a:r>
              <a:rPr lang="ja-JP" altLang="ja-JP" dirty="0" smtClean="0">
                <a:latin typeface="+mn-ea"/>
                <a:cs typeface="Times New Roman" panose="02020603050405020304" pitchFamily="18" charset="0"/>
              </a:rPr>
              <a:t>において</a:t>
            </a:r>
            <a:r>
              <a:rPr lang="ja-JP" altLang="ja-JP" dirty="0">
                <a:latin typeface="+mn-ea"/>
                <a:cs typeface="Times New Roman" panose="02020603050405020304" pitchFamily="18" charset="0"/>
              </a:rPr>
              <a:t>、相当額の予算、人員の手当てが認められたと仮定した場合の、加速器本体や施設の詳細設計、技術実証、そのための事務管理等の作業と、その遂行に必要な人的</a:t>
            </a:r>
            <a:r>
              <a:rPr lang="ja-JP" altLang="ja-JP" dirty="0" smtClean="0">
                <a:latin typeface="+mn-ea"/>
                <a:cs typeface="Times New Roman" panose="02020603050405020304" pitchFamily="18" charset="0"/>
              </a:rPr>
              <a:t>資源量</a:t>
            </a:r>
            <a:r>
              <a:rPr lang="ja-JP" altLang="en-US" dirty="0" smtClean="0">
                <a:latin typeface="+mn-ea"/>
                <a:cs typeface="Times New Roman" panose="02020603050405020304" pitchFamily="18" charset="0"/>
              </a:rPr>
              <a:t>を検討した結果。</a:t>
            </a:r>
            <a:r>
              <a:rPr lang="ja-JP" altLang="en-US" dirty="0">
                <a:latin typeface="+mn-ea"/>
                <a:cs typeface="Times New Roman" panose="02020603050405020304" pitchFamily="18" charset="0"/>
              </a:rPr>
              <a:t>（</a:t>
            </a:r>
            <a:r>
              <a:rPr lang="ja-JP" altLang="en-US" dirty="0" smtClean="0">
                <a:latin typeface="+mn-ea"/>
                <a:cs typeface="Times New Roman" panose="02020603050405020304" pitchFamily="18" charset="0"/>
              </a:rPr>
              <a:t>ただし</a:t>
            </a:r>
            <a:r>
              <a:rPr lang="ja-JP" altLang="en-US" dirty="0">
                <a:latin typeface="+mn-ea"/>
                <a:cs typeface="Times New Roman" panose="02020603050405020304" pitchFamily="18" charset="0"/>
              </a:rPr>
              <a:t>、</a:t>
            </a:r>
            <a:r>
              <a:rPr lang="ja-JP" altLang="en-US" dirty="0" smtClean="0">
                <a:latin typeface="+mn-ea"/>
                <a:cs typeface="Times New Roman" panose="02020603050405020304" pitchFamily="18" charset="0"/>
              </a:rPr>
              <a:t>４年は必ずしも</a:t>
            </a:r>
            <a:r>
              <a:rPr lang="en-US" altLang="ja-JP" dirty="0"/>
              <a:t>ILC</a:t>
            </a:r>
            <a:r>
              <a:rPr lang="ja-JP" altLang="ja-JP" dirty="0"/>
              <a:t>正式合意のための政府間交渉の期間と</a:t>
            </a:r>
            <a:r>
              <a:rPr lang="ja-JP" altLang="ja-JP" dirty="0" smtClean="0"/>
              <a:t>一致</a:t>
            </a:r>
            <a:r>
              <a:rPr lang="ja-JP" altLang="en-US" dirty="0" smtClean="0"/>
              <a:t>しない。）</a:t>
            </a:r>
            <a:endParaRPr lang="en-US" altLang="ja-JP" dirty="0" smtClean="0"/>
          </a:p>
          <a:p>
            <a:pPr marL="285750" indent="-285750">
              <a:buFont typeface="Arial" panose="020B0604020202020204" pitchFamily="34" charset="0"/>
              <a:buChar char="•"/>
            </a:pPr>
            <a:endParaRPr lang="en-US" altLang="ja-JP" dirty="0" smtClean="0"/>
          </a:p>
          <a:p>
            <a:pPr marL="285750" lvl="2" indent="-285750">
              <a:buFont typeface="Arial" panose="020B0604020202020204" pitchFamily="34" charset="0"/>
              <a:buChar char="•"/>
            </a:pPr>
            <a:r>
              <a:rPr lang="ja-JP" altLang="ja-JP" dirty="0"/>
              <a:t>国際的な合意に基づき外国機関との作業分担が可能であると仮定した</a:t>
            </a:r>
            <a:r>
              <a:rPr lang="ja-JP" altLang="ja-JP" dirty="0" smtClean="0"/>
              <a:t>。</a:t>
            </a:r>
            <a:endParaRPr lang="en-US" altLang="ja-JP" dirty="0" smtClean="0"/>
          </a:p>
          <a:p>
            <a:pPr marL="0" lvl="2"/>
            <a:endParaRPr lang="en-US" altLang="ja-JP" dirty="0"/>
          </a:p>
          <a:p>
            <a:pPr marL="285750" lvl="2" indent="-285750">
              <a:buFont typeface="Arial" panose="020B0604020202020204" pitchFamily="34" charset="0"/>
              <a:buChar char="•"/>
            </a:pPr>
            <a:r>
              <a:rPr lang="ja-JP" altLang="en-US" kern="100" dirty="0" smtClean="0">
                <a:latin typeface="+mn-ea"/>
                <a:cs typeface="Times New Roman" panose="02020603050405020304" pitchFamily="18" charset="0"/>
              </a:rPr>
              <a:t>特</a:t>
            </a:r>
            <a:r>
              <a:rPr lang="ja-JP" altLang="en-US" kern="100" dirty="0">
                <a:latin typeface="+mn-ea"/>
                <a:cs typeface="Times New Roman" panose="02020603050405020304" pitchFamily="18" charset="0"/>
              </a:rPr>
              <a:t>に</a:t>
            </a:r>
            <a:r>
              <a:rPr lang="en-US" altLang="ja-JP" kern="100" dirty="0">
                <a:latin typeface="+mn-ea"/>
                <a:cs typeface="Times New Roman" panose="02020603050405020304" pitchFamily="18" charset="0"/>
              </a:rPr>
              <a:t>SRF</a:t>
            </a:r>
            <a:r>
              <a:rPr lang="ja-JP" altLang="en-US" kern="100" dirty="0">
                <a:latin typeface="+mn-ea"/>
                <a:cs typeface="Times New Roman" panose="02020603050405020304" pitchFamily="18" charset="0"/>
              </a:rPr>
              <a:t>では、</a:t>
            </a:r>
            <a:r>
              <a:rPr lang="en-US" altLang="ja-JP" dirty="0">
                <a:latin typeface="+mn-ea"/>
              </a:rPr>
              <a:t>E-XFEL</a:t>
            </a:r>
            <a:r>
              <a:rPr lang="ja-JP" altLang="ja-JP" dirty="0" err="1">
                <a:latin typeface="+mn-ea"/>
              </a:rPr>
              <a:t>、</a:t>
            </a:r>
            <a:r>
              <a:rPr lang="ja-JP" altLang="ja-JP" dirty="0">
                <a:latin typeface="+mn-ea"/>
              </a:rPr>
              <a:t>米国</a:t>
            </a:r>
            <a:r>
              <a:rPr lang="en-US" altLang="ja-JP" dirty="0">
                <a:latin typeface="+mn-ea"/>
              </a:rPr>
              <a:t>LCLS-II </a:t>
            </a:r>
            <a:r>
              <a:rPr lang="ja-JP" altLang="ja-JP" dirty="0">
                <a:latin typeface="+mn-ea"/>
              </a:rPr>
              <a:t>計画では、</a:t>
            </a:r>
            <a:r>
              <a:rPr lang="en-US" altLang="ja-JP" dirty="0">
                <a:latin typeface="+mn-ea"/>
              </a:rPr>
              <a:t>DESY/INFN-LASA</a:t>
            </a:r>
            <a:r>
              <a:rPr lang="ja-JP" altLang="ja-JP" dirty="0" err="1">
                <a:latin typeface="+mn-ea"/>
              </a:rPr>
              <a:t>、</a:t>
            </a:r>
            <a:r>
              <a:rPr lang="en-US" altLang="ja-JP" dirty="0">
                <a:latin typeface="+mn-ea"/>
              </a:rPr>
              <a:t>CEA-</a:t>
            </a:r>
            <a:r>
              <a:rPr lang="en-US" altLang="ja-JP" dirty="0" err="1">
                <a:latin typeface="+mn-ea"/>
              </a:rPr>
              <a:t>Saclay</a:t>
            </a:r>
            <a:r>
              <a:rPr lang="en-US" altLang="ja-JP" dirty="0">
                <a:latin typeface="+mn-ea"/>
              </a:rPr>
              <a:t>/CNRS-LAL-</a:t>
            </a:r>
            <a:r>
              <a:rPr lang="en-US" altLang="ja-JP" dirty="0" err="1">
                <a:latin typeface="+mn-ea"/>
              </a:rPr>
              <a:t>Orsay</a:t>
            </a:r>
            <a:r>
              <a:rPr lang="ja-JP" altLang="ja-JP" dirty="0" err="1">
                <a:latin typeface="+mn-ea"/>
              </a:rPr>
              <a:t>、</a:t>
            </a:r>
            <a:r>
              <a:rPr lang="en-US" altLang="ja-JP" dirty="0">
                <a:latin typeface="+mn-ea"/>
              </a:rPr>
              <a:t>SLAC</a:t>
            </a:r>
            <a:r>
              <a:rPr lang="ja-JP" altLang="ja-JP" dirty="0" err="1">
                <a:latin typeface="+mn-ea"/>
              </a:rPr>
              <a:t>、</a:t>
            </a:r>
            <a:r>
              <a:rPr lang="en-US" altLang="ja-JP" dirty="0" err="1">
                <a:latin typeface="+mn-ea"/>
              </a:rPr>
              <a:t>Fermilab</a:t>
            </a:r>
            <a:r>
              <a:rPr lang="ja-JP" altLang="ja-JP" dirty="0" err="1">
                <a:latin typeface="+mn-ea"/>
              </a:rPr>
              <a:t>、</a:t>
            </a:r>
            <a:r>
              <a:rPr lang="en-US" altLang="ja-JP" dirty="0" err="1">
                <a:latin typeface="+mn-ea"/>
              </a:rPr>
              <a:t>JLab</a:t>
            </a:r>
            <a:r>
              <a:rPr lang="en-US" altLang="ja-JP" dirty="0">
                <a:latin typeface="+mn-ea"/>
              </a:rPr>
              <a:t> </a:t>
            </a:r>
            <a:r>
              <a:rPr lang="ja-JP" altLang="ja-JP" dirty="0">
                <a:latin typeface="+mn-ea"/>
              </a:rPr>
              <a:t>などで、各研究所にて</a:t>
            </a:r>
            <a:r>
              <a:rPr lang="en-US" altLang="ja-JP" dirty="0">
                <a:latin typeface="+mn-ea"/>
              </a:rPr>
              <a:t>50~100</a:t>
            </a:r>
            <a:r>
              <a:rPr lang="ja-JP" altLang="ja-JP" dirty="0">
                <a:latin typeface="+mn-ea"/>
              </a:rPr>
              <a:t>人レベルの人材が加速器建設計画に従事し、経験が積まれている。これらの人材数は、国際的に、潜在的にすでに存在する育成された人材であり、本検討での人材数には含んでいない</a:t>
            </a:r>
            <a:r>
              <a:rPr lang="ja-JP" altLang="ja-JP" dirty="0" smtClean="0">
                <a:latin typeface="+mn-ea"/>
              </a:rPr>
              <a:t>。</a:t>
            </a:r>
            <a:endParaRPr lang="en-US" altLang="ja-JP" dirty="0" smtClean="0">
              <a:latin typeface="+mn-ea"/>
            </a:endParaRPr>
          </a:p>
          <a:p>
            <a:pPr marL="285750" lvl="2" indent="-285750">
              <a:buFont typeface="Arial" panose="020B0604020202020204" pitchFamily="34" charset="0"/>
              <a:buChar char="•"/>
            </a:pPr>
            <a:endParaRPr lang="en-US" altLang="ja-JP" dirty="0">
              <a:latin typeface="Century" panose="02040604050505020304" pitchFamily="18" charset="0"/>
              <a:ea typeface="ＭＳ 明朝" panose="02020609040205080304" pitchFamily="17" charset="-128"/>
              <a:cs typeface="Times New Roman" panose="02020603050405020304" pitchFamily="18" charset="0"/>
            </a:endParaRPr>
          </a:p>
          <a:p>
            <a:pPr marL="285750" lvl="2" indent="-285750">
              <a:buFont typeface="Arial" panose="020B0604020202020204" pitchFamily="34" charset="0"/>
              <a:buChar char="•"/>
            </a:pPr>
            <a:r>
              <a:rPr lang="ja-JP" altLang="ja-JP" dirty="0"/>
              <a:t>日本国内における人材数には、</a:t>
            </a:r>
            <a:r>
              <a:rPr lang="en-US" altLang="ja-JP" dirty="0"/>
              <a:t>30~40 %</a:t>
            </a:r>
            <a:r>
              <a:rPr lang="ja-JP" altLang="ja-JP" dirty="0"/>
              <a:t>の範囲で、業務委託を含む</a:t>
            </a:r>
            <a:r>
              <a:rPr lang="ja-JP" altLang="ja-JP" dirty="0" smtClean="0"/>
              <a:t>。</a:t>
            </a:r>
            <a:r>
              <a:rPr lang="ja-JP" altLang="en-US" dirty="0" smtClean="0"/>
              <a:t>（</a:t>
            </a:r>
            <a:r>
              <a:rPr lang="en-US" altLang="ja-JP" dirty="0" smtClean="0"/>
              <a:t>TDR</a:t>
            </a:r>
            <a:r>
              <a:rPr lang="ja-JP" altLang="en-US" dirty="0" smtClean="0"/>
              <a:t>じ</a:t>
            </a:r>
            <a:r>
              <a:rPr lang="en-US" altLang="ja-JP" dirty="0" smtClean="0"/>
              <a:t>Man</a:t>
            </a:r>
            <a:r>
              <a:rPr lang="ja-JP" altLang="en-US" dirty="0" smtClean="0"/>
              <a:t> </a:t>
            </a:r>
            <a:r>
              <a:rPr lang="en-US" altLang="ja-JP" dirty="0" smtClean="0"/>
              <a:t>Power</a:t>
            </a:r>
            <a:r>
              <a:rPr lang="ja-JP" altLang="en-US" dirty="0" smtClean="0"/>
              <a:t>の考え方）</a:t>
            </a:r>
            <a:endParaRPr lang="ja-JP" altLang="ja-JP" kern="100" dirty="0">
              <a:latin typeface="+mn-ea"/>
              <a:cs typeface="Times New Roman" panose="02020603050405020304" pitchFamily="18" charset="0"/>
            </a:endParaRPr>
          </a:p>
        </p:txBody>
      </p:sp>
      <p:sp>
        <p:nvSpPr>
          <p:cNvPr id="5" name="スライド番号プレースホルダー 4"/>
          <p:cNvSpPr>
            <a:spLocks noGrp="1"/>
          </p:cNvSpPr>
          <p:nvPr>
            <p:ph type="sldNum" sz="quarter" idx="12"/>
          </p:nvPr>
        </p:nvSpPr>
        <p:spPr/>
        <p:txBody>
          <a:bodyPr/>
          <a:lstStyle/>
          <a:p>
            <a:fld id="{D038AE76-3C34-4C2B-A063-166F95E406F7}" type="slidenum">
              <a:rPr kumimoji="1" lang="ja-JP" altLang="en-US" smtClean="0"/>
              <a:t>5</a:t>
            </a:fld>
            <a:endParaRPr kumimoji="1" lang="ja-JP" altLang="en-US"/>
          </a:p>
        </p:txBody>
      </p:sp>
    </p:spTree>
    <p:extLst>
      <p:ext uri="{BB962C8B-B14F-4D97-AF65-F5344CB8AC3E}">
        <p14:creationId xmlns:p14="http://schemas.microsoft.com/office/powerpoint/2010/main" val="33039775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2"/>
          <a:stretch>
            <a:fillRect/>
          </a:stretch>
        </p:blipFill>
        <p:spPr>
          <a:xfrm>
            <a:off x="387805" y="818934"/>
            <a:ext cx="8756195" cy="4889140"/>
          </a:xfrm>
          <a:prstGeom prst="rect">
            <a:avLst/>
          </a:prstGeom>
        </p:spPr>
      </p:pic>
      <p:sp>
        <p:nvSpPr>
          <p:cNvPr id="3" name="スライド番号プレースホルダー 2"/>
          <p:cNvSpPr>
            <a:spLocks noGrp="1"/>
          </p:cNvSpPr>
          <p:nvPr>
            <p:ph type="sldNum" sz="quarter" idx="12"/>
          </p:nvPr>
        </p:nvSpPr>
        <p:spPr/>
        <p:txBody>
          <a:bodyPr/>
          <a:lstStyle/>
          <a:p>
            <a:fld id="{D038AE76-3C34-4C2B-A063-166F95E406F7}" type="slidenum">
              <a:rPr kumimoji="1" lang="ja-JP" altLang="en-US" smtClean="0"/>
              <a:t>6</a:t>
            </a:fld>
            <a:endParaRPr kumimoji="1" lang="ja-JP" altLang="en-US"/>
          </a:p>
        </p:txBody>
      </p:sp>
    </p:spTree>
    <p:extLst>
      <p:ext uri="{BB962C8B-B14F-4D97-AF65-F5344CB8AC3E}">
        <p14:creationId xmlns:p14="http://schemas.microsoft.com/office/powerpoint/2010/main" val="17999915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3"/>
          <a:stretch>
            <a:fillRect/>
          </a:stretch>
        </p:blipFill>
        <p:spPr>
          <a:xfrm>
            <a:off x="346795" y="432325"/>
            <a:ext cx="8575532" cy="5147643"/>
          </a:xfrm>
          <a:prstGeom prst="rect">
            <a:avLst/>
          </a:prstGeom>
        </p:spPr>
      </p:pic>
      <p:sp>
        <p:nvSpPr>
          <p:cNvPr id="3" name="テキスト ボックス 2"/>
          <p:cNvSpPr txBox="1"/>
          <p:nvPr/>
        </p:nvSpPr>
        <p:spPr>
          <a:xfrm>
            <a:off x="1214470" y="5898622"/>
            <a:ext cx="7059946" cy="646331"/>
          </a:xfrm>
          <a:prstGeom prst="rect">
            <a:avLst/>
          </a:prstGeom>
          <a:noFill/>
        </p:spPr>
        <p:txBody>
          <a:bodyPr wrap="none" rtlCol="0">
            <a:spAutoFit/>
          </a:bodyPr>
          <a:lstStyle/>
          <a:p>
            <a:r>
              <a:rPr lang="ja-JP" altLang="en-US" dirty="0" smtClean="0"/>
              <a:t>より詳細な年次計画はアクションプランを参照</a:t>
            </a:r>
            <a:endParaRPr lang="en-US" altLang="ja-JP" dirty="0" smtClean="0"/>
          </a:p>
          <a:p>
            <a:r>
              <a:rPr kumimoji="1" lang="ja-JP" altLang="en-US" dirty="0" smtClean="0"/>
              <a:t>特に、日本では</a:t>
            </a:r>
            <a:r>
              <a:rPr kumimoji="1" lang="en-US" altLang="ja-JP" dirty="0" smtClean="0"/>
              <a:t>SRF</a:t>
            </a:r>
            <a:r>
              <a:rPr kumimoji="1" lang="ja-JP" altLang="en-US" dirty="0" smtClean="0"/>
              <a:t> のハブ機能の構築・検証のために人材育成が必要</a:t>
            </a:r>
            <a:endParaRPr kumimoji="1" lang="ja-JP" altLang="en-US" dirty="0"/>
          </a:p>
        </p:txBody>
      </p:sp>
      <p:sp>
        <p:nvSpPr>
          <p:cNvPr id="4" name="スライド番号プレースホルダー 3"/>
          <p:cNvSpPr>
            <a:spLocks noGrp="1"/>
          </p:cNvSpPr>
          <p:nvPr>
            <p:ph type="sldNum" sz="quarter" idx="12"/>
          </p:nvPr>
        </p:nvSpPr>
        <p:spPr/>
        <p:txBody>
          <a:bodyPr/>
          <a:lstStyle/>
          <a:p>
            <a:fld id="{D038AE76-3C34-4C2B-A063-166F95E406F7}" type="slidenum">
              <a:rPr kumimoji="1" lang="ja-JP" altLang="en-US" smtClean="0"/>
              <a:t>7</a:t>
            </a:fld>
            <a:endParaRPr kumimoji="1" lang="ja-JP" altLang="en-US"/>
          </a:p>
        </p:txBody>
      </p:sp>
    </p:spTree>
    <p:extLst>
      <p:ext uri="{BB962C8B-B14F-4D97-AF65-F5344CB8AC3E}">
        <p14:creationId xmlns:p14="http://schemas.microsoft.com/office/powerpoint/2010/main" val="22795037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761998" y="910868"/>
            <a:ext cx="7190508" cy="4247317"/>
          </a:xfrm>
          <a:prstGeom prst="rect">
            <a:avLst/>
          </a:prstGeom>
        </p:spPr>
        <p:txBody>
          <a:bodyPr wrap="square">
            <a:spAutoFit/>
          </a:bodyPr>
          <a:lstStyle/>
          <a:p>
            <a:pPr marL="285750" indent="-285750">
              <a:buFont typeface="Arial" panose="020B0604020202020204" pitchFamily="34" charset="0"/>
              <a:buChar char="•"/>
            </a:pPr>
            <a:r>
              <a:rPr lang="en-US" altLang="ja-JP" kern="100" dirty="0">
                <a:latin typeface="+mn-ea"/>
                <a:cs typeface="Times New Roman" panose="02020603050405020304" pitchFamily="18" charset="0"/>
              </a:rPr>
              <a:t>ILC</a:t>
            </a:r>
            <a:r>
              <a:rPr lang="ja-JP" altLang="ja-JP" kern="100" dirty="0">
                <a:latin typeface="+mn-ea"/>
                <a:cs typeface="Times New Roman" panose="02020603050405020304" pitchFamily="18" charset="0"/>
              </a:rPr>
              <a:t>建設段階では、段階的に人員が増強され、加速器本体の建設に、平均して千人規模の人材が必要となる。本検討では、準備期間に、その</a:t>
            </a:r>
            <a:r>
              <a:rPr lang="en-US" altLang="ja-JP" kern="100" dirty="0">
                <a:latin typeface="+mn-ea"/>
                <a:cs typeface="Times New Roman" panose="02020603050405020304" pitchFamily="18" charset="0"/>
              </a:rPr>
              <a:t>1/4 </a:t>
            </a:r>
            <a:r>
              <a:rPr lang="ja-JP" altLang="ja-JP" kern="100" dirty="0">
                <a:latin typeface="+mn-ea"/>
                <a:cs typeface="Times New Roman" panose="02020603050405020304" pitchFamily="18" charset="0"/>
              </a:rPr>
              <a:t>を超える人材が養成され、</a:t>
            </a:r>
            <a:r>
              <a:rPr lang="en-US" altLang="ja-JP" kern="100" dirty="0">
                <a:latin typeface="+mn-ea"/>
                <a:cs typeface="Times New Roman" panose="02020603050405020304" pitchFamily="18" charset="0"/>
              </a:rPr>
              <a:t>ILC</a:t>
            </a:r>
            <a:r>
              <a:rPr lang="ja-JP" altLang="ja-JP" kern="100" dirty="0">
                <a:latin typeface="+mn-ea"/>
                <a:cs typeface="Times New Roman" panose="02020603050405020304" pitchFamily="18" charset="0"/>
              </a:rPr>
              <a:t>本建設期間における中核的な役割を果たす人材となること</a:t>
            </a:r>
            <a:r>
              <a:rPr lang="ja-JP" altLang="en-US" kern="100" dirty="0">
                <a:latin typeface="+mn-ea"/>
                <a:cs typeface="Times New Roman" panose="02020603050405020304" pitchFamily="18" charset="0"/>
              </a:rPr>
              <a:t>を想定したプランを策定</a:t>
            </a:r>
            <a:r>
              <a:rPr lang="ja-JP" altLang="ja-JP" kern="100" dirty="0" smtClean="0">
                <a:latin typeface="+mn-ea"/>
                <a:cs typeface="Times New Roman" panose="02020603050405020304" pitchFamily="18" charset="0"/>
              </a:rPr>
              <a:t>。</a:t>
            </a:r>
            <a:endParaRPr lang="en-US" altLang="ja-JP" kern="100" dirty="0" smtClean="0">
              <a:latin typeface="+mn-ea"/>
              <a:cs typeface="Times New Roman" panose="02020603050405020304" pitchFamily="18" charset="0"/>
            </a:endParaRPr>
          </a:p>
          <a:p>
            <a:pPr marL="285750" indent="-285750">
              <a:buFont typeface="Arial" panose="020B0604020202020204" pitchFamily="34" charset="0"/>
              <a:buChar char="•"/>
            </a:pPr>
            <a:endParaRPr lang="en-US" altLang="ja-JP" kern="100" dirty="0">
              <a:latin typeface="+mn-ea"/>
              <a:cs typeface="Times New Roman" panose="02020603050405020304" pitchFamily="18" charset="0"/>
            </a:endParaRPr>
          </a:p>
          <a:p>
            <a:pPr marL="285750" indent="-285750">
              <a:buFont typeface="Arial" panose="020B0604020202020204" pitchFamily="34" charset="0"/>
              <a:buChar char="•"/>
            </a:pPr>
            <a:r>
              <a:rPr lang="ja-JP" altLang="ja-JP" dirty="0">
                <a:latin typeface="+mn-ea"/>
                <a:cs typeface="Times New Roman" panose="02020603050405020304" pitchFamily="18" charset="0"/>
              </a:rPr>
              <a:t>本準備期間に国内加速器準備のための人員は</a:t>
            </a:r>
            <a:r>
              <a:rPr lang="en-US" altLang="ja-JP" dirty="0">
                <a:latin typeface="+mn-ea"/>
                <a:cs typeface="Times New Roman" panose="02020603050405020304" pitchFamily="18" charset="0"/>
              </a:rPr>
              <a:t>40</a:t>
            </a:r>
            <a:r>
              <a:rPr lang="ja-JP" altLang="ja-JP" dirty="0">
                <a:latin typeface="+mn-ea"/>
                <a:cs typeface="Times New Roman" panose="02020603050405020304" pitchFamily="18" charset="0"/>
              </a:rPr>
              <a:t>名程度から</a:t>
            </a:r>
            <a:r>
              <a:rPr lang="en-US" altLang="ja-JP" dirty="0">
                <a:latin typeface="+mn-ea"/>
                <a:cs typeface="Times New Roman" panose="02020603050405020304" pitchFamily="18" charset="0"/>
              </a:rPr>
              <a:t>120</a:t>
            </a:r>
            <a:r>
              <a:rPr lang="ja-JP" altLang="ja-JP" dirty="0">
                <a:latin typeface="+mn-ea"/>
                <a:cs typeface="Times New Roman" panose="02020603050405020304" pitchFamily="18" charset="0"/>
              </a:rPr>
              <a:t>名程度に増強すること</a:t>
            </a:r>
            <a:r>
              <a:rPr lang="ja-JP" altLang="en-US" dirty="0">
                <a:latin typeface="+mn-ea"/>
                <a:cs typeface="Times New Roman" panose="02020603050405020304" pitchFamily="18" charset="0"/>
              </a:rPr>
              <a:t>を</a:t>
            </a:r>
            <a:r>
              <a:rPr lang="ja-JP" altLang="ja-JP" dirty="0">
                <a:latin typeface="+mn-ea"/>
                <a:cs typeface="Times New Roman" panose="02020603050405020304" pitchFamily="18" charset="0"/>
              </a:rPr>
              <a:t>想定</a:t>
            </a:r>
            <a:r>
              <a:rPr lang="ja-JP" altLang="en-US" dirty="0">
                <a:latin typeface="+mn-ea"/>
              </a:rPr>
              <a:t>（</a:t>
            </a:r>
            <a:r>
              <a:rPr lang="ja-JP" altLang="ja-JP" dirty="0">
                <a:latin typeface="+mn-ea"/>
              </a:rPr>
              <a:t>うち</a:t>
            </a:r>
            <a:r>
              <a:rPr lang="en-US" altLang="ja-JP" dirty="0">
                <a:latin typeface="+mn-ea"/>
              </a:rPr>
              <a:t>30</a:t>
            </a:r>
            <a:r>
              <a:rPr lang="ja-JP" altLang="ja-JP" dirty="0">
                <a:latin typeface="+mn-ea"/>
              </a:rPr>
              <a:t>～</a:t>
            </a:r>
            <a:r>
              <a:rPr lang="en-US" altLang="ja-JP" dirty="0">
                <a:latin typeface="+mn-ea"/>
              </a:rPr>
              <a:t>40%</a:t>
            </a:r>
            <a:r>
              <a:rPr lang="ja-JP" altLang="ja-JP" dirty="0">
                <a:latin typeface="+mn-ea"/>
              </a:rPr>
              <a:t>程度は業務委託</a:t>
            </a:r>
            <a:r>
              <a:rPr lang="ja-JP" altLang="en-US" dirty="0">
                <a:latin typeface="+mn-ea"/>
              </a:rPr>
              <a:t>）</a:t>
            </a:r>
            <a:r>
              <a:rPr lang="ja-JP" altLang="en-US" dirty="0" smtClean="0">
                <a:latin typeface="+mn-ea"/>
              </a:rPr>
              <a:t>。</a:t>
            </a:r>
            <a:endParaRPr lang="ja-JP" altLang="ja-JP" kern="100" dirty="0">
              <a:latin typeface="+mn-ea"/>
              <a:cs typeface="Times New Roman" panose="02020603050405020304" pitchFamily="18" charset="0"/>
            </a:endParaRPr>
          </a:p>
          <a:p>
            <a:pPr marL="285750" indent="-285750">
              <a:buFont typeface="Arial" panose="020B0604020202020204" pitchFamily="34" charset="0"/>
              <a:buChar char="•"/>
            </a:pPr>
            <a:endParaRPr lang="en-US" altLang="ja-JP" kern="100" dirty="0" smtClean="0">
              <a:latin typeface="+mn-ea"/>
              <a:cs typeface="Times New Roman" panose="02020603050405020304" pitchFamily="18" charset="0"/>
            </a:endParaRPr>
          </a:p>
          <a:p>
            <a:pPr marL="285750" indent="-285750">
              <a:buFont typeface="Arial" panose="020B0604020202020204" pitchFamily="34" charset="0"/>
              <a:buChar char="•"/>
            </a:pPr>
            <a:r>
              <a:rPr lang="en-US" altLang="ja-JP" kern="100" dirty="0" smtClean="0">
                <a:latin typeface="+mn-ea"/>
                <a:cs typeface="Times New Roman" panose="02020603050405020304" pitchFamily="18" charset="0"/>
              </a:rPr>
              <a:t>KEK-ILC</a:t>
            </a:r>
            <a:r>
              <a:rPr lang="ja-JP" altLang="ja-JP" kern="100" dirty="0" smtClean="0">
                <a:latin typeface="+mn-ea"/>
                <a:cs typeface="Times New Roman" panose="02020603050405020304" pitchFamily="18" charset="0"/>
              </a:rPr>
              <a:t>アクションプラン</a:t>
            </a:r>
            <a:r>
              <a:rPr lang="ja-JP" altLang="en-US" kern="100" dirty="0" smtClean="0">
                <a:latin typeface="+mn-ea"/>
                <a:cs typeface="Times New Roman" panose="02020603050405020304" pitchFamily="18" charset="0"/>
              </a:rPr>
              <a:t>の検討結果</a:t>
            </a:r>
            <a:r>
              <a:rPr lang="ja-JP" altLang="ja-JP" kern="100" dirty="0" smtClean="0">
                <a:latin typeface="+mn-ea"/>
                <a:cs typeface="Times New Roman" panose="02020603050405020304" pitchFamily="18" charset="0"/>
              </a:rPr>
              <a:t>は</a:t>
            </a:r>
            <a:r>
              <a:rPr lang="ja-JP" altLang="en-US" kern="100" dirty="0" smtClean="0">
                <a:latin typeface="+mn-ea"/>
                <a:cs typeface="Times New Roman" panose="02020603050405020304" pitchFamily="18" charset="0"/>
              </a:rPr>
              <a:t>、すでに、文科省の「人材の確保・育成方策検証作業部部会」で紹介されている。</a:t>
            </a:r>
            <a:endParaRPr lang="en-US" altLang="ja-JP" kern="100" dirty="0" smtClean="0">
              <a:latin typeface="+mn-ea"/>
              <a:cs typeface="Times New Roman" panose="02020603050405020304" pitchFamily="18" charset="0"/>
            </a:endParaRPr>
          </a:p>
          <a:p>
            <a:pPr marL="285750" indent="-285750">
              <a:buFont typeface="Arial" panose="020B0604020202020204" pitchFamily="34" charset="0"/>
              <a:buChar char="•"/>
            </a:pPr>
            <a:endParaRPr lang="en-US" altLang="ja-JP" dirty="0" smtClean="0">
              <a:latin typeface="+mn-ea"/>
            </a:endParaRPr>
          </a:p>
          <a:p>
            <a:pPr marL="285750" indent="-285750">
              <a:buFont typeface="Arial" panose="020B0604020202020204" pitchFamily="34" charset="0"/>
              <a:buChar char="•"/>
            </a:pPr>
            <a:r>
              <a:rPr lang="ja-JP" altLang="en-US" dirty="0" smtClean="0">
                <a:latin typeface="+mn-ea"/>
              </a:rPr>
              <a:t>機構長の諮問には完全に答えていない。</a:t>
            </a:r>
            <a:r>
              <a:rPr lang="en-US" altLang="ja-JP" dirty="0" smtClean="0">
                <a:latin typeface="+mn-ea"/>
              </a:rPr>
              <a:t>WG</a:t>
            </a:r>
            <a:r>
              <a:rPr lang="ja-JP" altLang="en-US" dirty="0" smtClean="0">
                <a:latin typeface="+mn-ea"/>
              </a:rPr>
              <a:t>として現在できることをまとめた。今後国内外で、</a:t>
            </a:r>
            <a:r>
              <a:rPr lang="ja-JP" altLang="ja-JP" dirty="0" smtClean="0">
                <a:latin typeface="+mn-ea"/>
              </a:rPr>
              <a:t>現段階</a:t>
            </a:r>
            <a:r>
              <a:rPr lang="ja-JP" altLang="ja-JP" dirty="0">
                <a:latin typeface="+mn-ea"/>
              </a:rPr>
              <a:t>からプロジェクトの正式承認・建設開始にスムーズにつなげるための、準備期間の技術課題、組織・体制、人材およびその育成プランを策定する</a:t>
            </a:r>
            <a:r>
              <a:rPr lang="ja-JP" altLang="ja-JP" dirty="0" smtClean="0">
                <a:latin typeface="+mn-ea"/>
              </a:rPr>
              <a:t>ため</a:t>
            </a:r>
            <a:r>
              <a:rPr lang="ja-JP" altLang="en-US" dirty="0">
                <a:latin typeface="+mn-ea"/>
              </a:rPr>
              <a:t>の</a:t>
            </a:r>
            <a:r>
              <a:rPr lang="ja-JP" altLang="en-US" dirty="0" smtClean="0">
                <a:latin typeface="+mn-ea"/>
              </a:rPr>
              <a:t>たたき台。</a:t>
            </a:r>
            <a:endParaRPr lang="ja-JP" altLang="ja-JP" dirty="0">
              <a:latin typeface="+mn-ea"/>
            </a:endParaRPr>
          </a:p>
        </p:txBody>
      </p:sp>
      <p:sp>
        <p:nvSpPr>
          <p:cNvPr id="6" name="スライド番号プレースホルダー 5"/>
          <p:cNvSpPr>
            <a:spLocks noGrp="1"/>
          </p:cNvSpPr>
          <p:nvPr>
            <p:ph type="sldNum" sz="quarter" idx="12"/>
          </p:nvPr>
        </p:nvSpPr>
        <p:spPr/>
        <p:txBody>
          <a:bodyPr/>
          <a:lstStyle/>
          <a:p>
            <a:fld id="{D038AE76-3C34-4C2B-A063-166F95E406F7}" type="slidenum">
              <a:rPr kumimoji="1" lang="ja-JP" altLang="en-US" smtClean="0"/>
              <a:t>8</a:t>
            </a:fld>
            <a:endParaRPr kumimoji="1" lang="ja-JP" altLang="en-US"/>
          </a:p>
        </p:txBody>
      </p:sp>
    </p:spTree>
    <p:extLst>
      <p:ext uri="{BB962C8B-B14F-4D97-AF65-F5344CB8AC3E}">
        <p14:creationId xmlns:p14="http://schemas.microsoft.com/office/powerpoint/2010/main" val="268090193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160</TotalTime>
  <Words>710</Words>
  <Application>Microsoft Office PowerPoint</Application>
  <PresentationFormat>画面に合わせる (4:3)</PresentationFormat>
  <Paragraphs>63</Paragraphs>
  <Slides>8</Slides>
  <Notes>1</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8</vt:i4>
      </vt:variant>
    </vt:vector>
  </HeadingPairs>
  <TitlesOfParts>
    <vt:vector size="17" baseType="lpstr">
      <vt:lpstr>ＭＳ Ｐゴシック</vt:lpstr>
      <vt:lpstr>ＭＳ ゴシック</vt:lpstr>
      <vt:lpstr>ＭＳ 明朝</vt:lpstr>
      <vt:lpstr>Arial</vt:lpstr>
      <vt:lpstr>Calibri</vt:lpstr>
      <vt:lpstr>Calibri Light</vt:lpstr>
      <vt:lpstr>Century</vt:lpstr>
      <vt:lpstr>Times New Roman</vt:lpstr>
      <vt:lpstr>Office テーマ</vt:lpstr>
      <vt:lpstr>KEK-ILC アクションプラン</vt:lpstr>
      <vt:lpstr>KEK-ILC　アクションプラン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KEK-ILC アクションプラン</dc:title>
  <dc:creator>okaday</dc:creator>
  <cp:lastModifiedBy>okaday</cp:lastModifiedBy>
  <cp:revision>14</cp:revision>
  <dcterms:created xsi:type="dcterms:W3CDTF">2016-01-05T10:21:41Z</dcterms:created>
  <dcterms:modified xsi:type="dcterms:W3CDTF">2016-01-06T12:59:13Z</dcterms:modified>
</cp:coreProperties>
</file>