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2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94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73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32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4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9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8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6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40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19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347A-9C47-4440-81AB-F5C7C1BEA143}" type="datetimeFigureOut">
              <a:rPr kumimoji="1" lang="ja-JP" altLang="en-US" smtClean="0"/>
              <a:t>16/01/07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D7DD-9274-624C-8CEE-3E5DFA96E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41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43571"/>
            <a:ext cx="7772400" cy="1470025"/>
          </a:xfrm>
          <a:solidFill>
            <a:srgbClr val="CCFFCC"/>
          </a:solidFill>
        </p:spPr>
        <p:txBody>
          <a:bodyPr/>
          <a:lstStyle/>
          <a:p>
            <a:r>
              <a:rPr kumimoji="1" lang="ja-JP" altLang="en-US" dirty="0" smtClean="0"/>
              <a:t>高エネルギー委員会・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日本学術会議からの報告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>
                <a:solidFill>
                  <a:srgbClr val="3366FF"/>
                </a:solidFill>
              </a:rPr>
              <a:t>相原博</a:t>
            </a:r>
            <a:r>
              <a:rPr lang="ja-JP" altLang="en-US" dirty="0" smtClean="0">
                <a:solidFill>
                  <a:srgbClr val="3366FF"/>
                </a:solidFill>
              </a:rPr>
              <a:t>昭（東京大学）</a:t>
            </a:r>
            <a:endParaRPr lang="en-US" altLang="ja-JP" dirty="0" smtClean="0">
              <a:solidFill>
                <a:srgbClr val="3366FF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代理報告：山本　明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KEK LC </a:t>
            </a:r>
            <a:r>
              <a:rPr lang="ja-JP" altLang="en-US" dirty="0" smtClean="0"/>
              <a:t>計画推進委員会</a:t>
            </a:r>
            <a:r>
              <a:rPr lang="en-US" altLang="ja-JP" dirty="0" smtClean="0"/>
              <a:t>, 2016.1.6</a:t>
            </a:r>
          </a:p>
        </p:txBody>
      </p:sp>
    </p:spTree>
    <p:extLst>
      <p:ext uri="{BB962C8B-B14F-4D97-AF65-F5344CB8AC3E}">
        <p14:creationId xmlns:p14="http://schemas.microsoft.com/office/powerpoint/2010/main" val="421574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200" b="1" dirty="0" smtClean="0"/>
              <a:t>高エネルギー委員会</a:t>
            </a:r>
            <a:r>
              <a:rPr lang="ja-JP" altLang="en-US" sz="3200" b="1" dirty="0" smtClean="0"/>
              <a:t>からの報告（相原）</a:t>
            </a:r>
            <a:endParaRPr kumimoji="1" lang="ja-JP" altLang="en-US" sz="32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新体制：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委員長：　相原博昭</a:t>
            </a:r>
            <a:r>
              <a:rPr lang="ja-JP" altLang="en-US" dirty="0" smtClean="0"/>
              <a:t>（東大）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幹事：　市川温子（京大）、</a:t>
            </a:r>
            <a:r>
              <a:rPr lang="ja-JP" altLang="en-US" smtClean="0"/>
              <a:t>山下</a:t>
            </a:r>
            <a:r>
              <a:rPr lang="ja-JP" altLang="en-US" smtClean="0"/>
              <a:t>了</a:t>
            </a:r>
            <a:r>
              <a:rPr lang="ja-JP" altLang="en-US" smtClean="0"/>
              <a:t>（</a:t>
            </a:r>
            <a:r>
              <a:rPr lang="ja-JP" altLang="en-US" dirty="0" smtClean="0"/>
              <a:t>東大）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任期：</a:t>
            </a:r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秋</a:t>
            </a:r>
            <a:r>
              <a:rPr kumimoji="1" lang="en-US" altLang="ja-JP" dirty="0" smtClean="0"/>
              <a:t> ~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当面の活動：</a:t>
            </a:r>
            <a:endParaRPr lang="en-US" altLang="ja-JP" dirty="0"/>
          </a:p>
          <a:p>
            <a:pPr lvl="1"/>
            <a:r>
              <a:rPr lang="ja-JP" altLang="ja-JP" dirty="0"/>
              <a:t>日本学術会議大型研究計画マスタープラン</a:t>
            </a:r>
            <a:r>
              <a:rPr lang="en-US" altLang="ja-JP" dirty="0"/>
              <a:t>2017</a:t>
            </a:r>
            <a:r>
              <a:rPr lang="ja-JP" altLang="ja-JP" dirty="0"/>
              <a:t>への応募に向けたヒアリング</a:t>
            </a:r>
          </a:p>
          <a:p>
            <a:pPr lvl="2"/>
            <a:r>
              <a:rPr lang="ja-JP" altLang="ja-JP" dirty="0"/>
              <a:t>これまでに、</a:t>
            </a:r>
            <a:r>
              <a:rPr lang="en-US" altLang="ja-JP" dirty="0"/>
              <a:t> J-PARC (</a:t>
            </a:r>
            <a:r>
              <a:rPr lang="en-US" altLang="ja-JP" dirty="0" err="1"/>
              <a:t>Kaon</a:t>
            </a:r>
            <a:r>
              <a:rPr lang="en-US" altLang="ja-JP" dirty="0"/>
              <a:t>/</a:t>
            </a:r>
            <a:r>
              <a:rPr lang="en-US" altLang="ja-JP" dirty="0" err="1"/>
              <a:t>muon</a:t>
            </a:r>
            <a:r>
              <a:rPr lang="en-US" altLang="ja-JP" dirty="0"/>
              <a:t>)</a:t>
            </a:r>
            <a:r>
              <a:rPr lang="ja-JP" altLang="ja-JP" dirty="0"/>
              <a:t>、</a:t>
            </a:r>
            <a:r>
              <a:rPr lang="en-US" altLang="ja-JP" dirty="0"/>
              <a:t>Hyper-K</a:t>
            </a:r>
            <a:r>
              <a:rPr lang="ja-JP" altLang="ja-JP" dirty="0"/>
              <a:t>について検討。今後、</a:t>
            </a:r>
            <a:r>
              <a:rPr lang="en-US" altLang="ja-JP" dirty="0" err="1"/>
              <a:t>Hilumi</a:t>
            </a:r>
            <a:r>
              <a:rPr lang="en-US" altLang="ja-JP" dirty="0"/>
              <a:t> LHC</a:t>
            </a:r>
            <a:r>
              <a:rPr lang="ja-JP" altLang="ja-JP" dirty="0"/>
              <a:t>、</a:t>
            </a:r>
            <a:r>
              <a:rPr lang="en-US" altLang="ja-JP" dirty="0"/>
              <a:t>ILC </a:t>
            </a:r>
            <a:r>
              <a:rPr lang="ja-JP" altLang="ja-JP" dirty="0"/>
              <a:t>について話を聞く</a:t>
            </a:r>
            <a:r>
              <a:rPr lang="ja-JP" altLang="ja-JP" dirty="0" smtClean="0"/>
              <a:t>予定</a:t>
            </a:r>
            <a:r>
              <a:rPr lang="ja-JP" altLang="en-US" dirty="0" smtClean="0"/>
              <a:t>。</a:t>
            </a:r>
            <a:r>
              <a:rPr lang="ja-JP" altLang="ja-JP" dirty="0" smtClean="0"/>
              <a:t> </a:t>
            </a:r>
            <a:endParaRPr lang="ja-JP" altLang="ja-JP" dirty="0"/>
          </a:p>
          <a:p>
            <a:pPr lvl="2"/>
            <a:r>
              <a:rPr lang="ja-JP" altLang="ja-JP" dirty="0"/>
              <a:t>将来計画委員会の若手委員を決めた。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888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日本学術会議の動向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+mn-ea"/>
              </a:rPr>
              <a:t>2016</a:t>
            </a:r>
            <a:r>
              <a:rPr lang="ja-JP" altLang="en-US" sz="2800" dirty="0" smtClean="0">
                <a:latin typeface="+mn-ea"/>
              </a:rPr>
              <a:t>年：</a:t>
            </a:r>
            <a:endParaRPr lang="en-US" altLang="ja-JP" sz="2800" dirty="0" smtClean="0">
              <a:latin typeface="+mn-ea"/>
            </a:endParaRPr>
          </a:p>
          <a:p>
            <a:r>
              <a:rPr lang="ja-JP" altLang="ja-JP" sz="2800" dirty="0" smtClean="0">
                <a:latin typeface="+mn-ea"/>
              </a:rPr>
              <a:t>２月頃</a:t>
            </a:r>
            <a:r>
              <a:rPr lang="en-US" altLang="ja-JP" sz="2800" dirty="0" smtClean="0">
                <a:latin typeface="+mn-ea"/>
              </a:rPr>
              <a:t>		</a:t>
            </a:r>
            <a:r>
              <a:rPr lang="ja-JP" altLang="ja-JP" sz="2800" dirty="0" smtClean="0">
                <a:latin typeface="+mn-ea"/>
              </a:rPr>
              <a:t>学術</a:t>
            </a:r>
            <a:r>
              <a:rPr lang="ja-JP" altLang="ja-JP" sz="2800" dirty="0">
                <a:latin typeface="+mn-ea"/>
              </a:rPr>
              <a:t>大型研究計画の公募開始</a:t>
            </a:r>
          </a:p>
          <a:p>
            <a:r>
              <a:rPr lang="ja-JP" altLang="ja-JP" sz="2800" dirty="0" smtClean="0">
                <a:latin typeface="+mn-ea"/>
              </a:rPr>
              <a:t>３月頃</a:t>
            </a:r>
            <a:r>
              <a:rPr lang="en-US" altLang="ja-JP" sz="2800" dirty="0" smtClean="0">
                <a:latin typeface="+mn-ea"/>
              </a:rPr>
              <a:t>		</a:t>
            </a:r>
            <a:r>
              <a:rPr lang="ja-JP" altLang="ja-JP" sz="2800" dirty="0" smtClean="0">
                <a:latin typeface="+mn-ea"/>
              </a:rPr>
              <a:t>学術</a:t>
            </a:r>
            <a:r>
              <a:rPr lang="ja-JP" altLang="ja-JP" sz="2800" dirty="0">
                <a:latin typeface="+mn-ea"/>
              </a:rPr>
              <a:t>大型研究計画の公募締め切り</a:t>
            </a:r>
          </a:p>
          <a:p>
            <a:r>
              <a:rPr lang="ja-JP" altLang="ja-JP" sz="2800" dirty="0" smtClean="0">
                <a:latin typeface="+mn-ea"/>
              </a:rPr>
              <a:t>６月</a:t>
            </a:r>
            <a:r>
              <a:rPr lang="ja-JP" altLang="en-US" sz="2800" dirty="0" smtClean="0">
                <a:latin typeface="+mn-ea"/>
              </a:rPr>
              <a:t>頃</a:t>
            </a:r>
            <a:r>
              <a:rPr lang="en-US" altLang="ja-JP" sz="2800" dirty="0" smtClean="0">
                <a:latin typeface="+mn-ea"/>
              </a:rPr>
              <a:t>		</a:t>
            </a:r>
            <a:r>
              <a:rPr lang="ja-JP" altLang="ja-JP" sz="2800" dirty="0" smtClean="0">
                <a:latin typeface="+mn-ea"/>
              </a:rPr>
              <a:t>学術</a:t>
            </a:r>
            <a:r>
              <a:rPr lang="ja-JP" altLang="ja-JP" sz="2800" dirty="0">
                <a:latin typeface="+mn-ea"/>
              </a:rPr>
              <a:t>大型研究計画の策定</a:t>
            </a:r>
          </a:p>
          <a:p>
            <a:r>
              <a:rPr lang="en-US" altLang="ja-JP" sz="2800" dirty="0" smtClean="0">
                <a:latin typeface="+mn-ea"/>
              </a:rPr>
              <a:t>10</a:t>
            </a:r>
            <a:r>
              <a:rPr lang="ja-JP" altLang="ja-JP" sz="2800" dirty="0" smtClean="0">
                <a:latin typeface="+mn-ea"/>
              </a:rPr>
              <a:t>月頃</a:t>
            </a:r>
            <a:r>
              <a:rPr lang="en-US" altLang="ja-JP" sz="2800" dirty="0">
                <a:latin typeface="+mn-ea"/>
              </a:rPr>
              <a:t>	</a:t>
            </a:r>
            <a:r>
              <a:rPr lang="ja-JP" altLang="ja-JP" sz="2800" dirty="0" smtClean="0">
                <a:latin typeface="+mn-ea"/>
              </a:rPr>
              <a:t>重点</a:t>
            </a:r>
            <a:r>
              <a:rPr lang="ja-JP" altLang="ja-JP" sz="2800" dirty="0">
                <a:latin typeface="+mn-ea"/>
              </a:rPr>
              <a:t>大型研究計画の策定</a:t>
            </a:r>
          </a:p>
          <a:p>
            <a:r>
              <a:rPr lang="en-US" altLang="ja-JP" sz="2800" dirty="0" smtClean="0">
                <a:latin typeface="+mn-ea"/>
              </a:rPr>
              <a:t>12</a:t>
            </a:r>
            <a:r>
              <a:rPr lang="ja-JP" altLang="ja-JP" sz="2800" dirty="0" smtClean="0">
                <a:latin typeface="+mn-ea"/>
              </a:rPr>
              <a:t>月頃</a:t>
            </a:r>
            <a:r>
              <a:rPr lang="en-US" altLang="ja-JP" sz="2800" dirty="0" smtClean="0">
                <a:latin typeface="+mn-ea"/>
              </a:rPr>
              <a:t>	</a:t>
            </a:r>
            <a:r>
              <a:rPr lang="ja-JP" altLang="ja-JP" sz="2800" dirty="0" smtClean="0">
                <a:latin typeface="+mn-ea"/>
              </a:rPr>
              <a:t>科学者</a:t>
            </a:r>
            <a:r>
              <a:rPr lang="ja-JP" altLang="ja-JP" sz="2800" dirty="0">
                <a:latin typeface="+mn-ea"/>
              </a:rPr>
              <a:t>委員会の審議</a:t>
            </a:r>
          </a:p>
          <a:p>
            <a:pPr marL="0" indent="0">
              <a:buNone/>
            </a:pPr>
            <a:r>
              <a:rPr lang="en-US" altLang="ja-JP" sz="2800" dirty="0">
                <a:latin typeface="+mn-ea"/>
              </a:rPr>
              <a:t>2017</a:t>
            </a:r>
            <a:r>
              <a:rPr lang="ja-JP" altLang="ja-JP" sz="2800" dirty="0" smtClean="0">
                <a:latin typeface="+mn-ea"/>
              </a:rPr>
              <a:t>年</a:t>
            </a:r>
            <a:r>
              <a:rPr lang="ja-JP" altLang="en-US" sz="2800" dirty="0" smtClean="0">
                <a:latin typeface="+mn-ea"/>
              </a:rPr>
              <a:t>：</a:t>
            </a:r>
            <a:endParaRPr lang="en-US" altLang="ja-JP" sz="2800" dirty="0" smtClean="0">
              <a:latin typeface="+mn-ea"/>
            </a:endParaRPr>
          </a:p>
          <a:p>
            <a:r>
              <a:rPr lang="ja-JP" altLang="ja-JP" sz="2800" dirty="0" smtClean="0">
                <a:latin typeface="+mn-ea"/>
              </a:rPr>
              <a:t>１月</a:t>
            </a:r>
            <a:r>
              <a:rPr lang="ja-JP" altLang="ja-JP" sz="2800" dirty="0">
                <a:latin typeface="+mn-ea"/>
              </a:rPr>
              <a:t>頃　</a:t>
            </a:r>
            <a:r>
              <a:rPr lang="en-US" altLang="ja-JP" sz="2800" dirty="0" smtClean="0">
                <a:latin typeface="+mn-ea"/>
              </a:rPr>
              <a:t>	</a:t>
            </a:r>
            <a:r>
              <a:rPr lang="ja-JP" altLang="ja-JP" sz="2800" dirty="0" smtClean="0">
                <a:latin typeface="+mn-ea"/>
              </a:rPr>
              <a:t>幹事会</a:t>
            </a:r>
            <a:r>
              <a:rPr lang="ja-JP" altLang="ja-JP" sz="2800" dirty="0">
                <a:latin typeface="+mn-ea"/>
              </a:rPr>
              <a:t>の審議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224554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36</Words>
  <Application>Microsoft Macintosh PowerPoint</Application>
  <PresentationFormat>画面に合わせる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高エネルギー委員会・ 日本学術会議からの報告</vt:lpstr>
      <vt:lpstr>高エネルギー委員会からの報告（相原）</vt:lpstr>
      <vt:lpstr>日本学術会議の動向</vt:lpstr>
    </vt:vector>
  </TitlesOfParts>
  <Company>KEK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高エネルギー委員会・ 日本学術会議からの報告</dc:title>
  <dc:creator>Yamamoto Akira</dc:creator>
  <cp:lastModifiedBy>田内 利明</cp:lastModifiedBy>
  <cp:revision>6</cp:revision>
  <dcterms:created xsi:type="dcterms:W3CDTF">2016-01-06T14:12:47Z</dcterms:created>
  <dcterms:modified xsi:type="dcterms:W3CDTF">2016-01-07T05:01:01Z</dcterms:modified>
</cp:coreProperties>
</file>