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83" autoAdjust="0"/>
  </p:normalViewPr>
  <p:slideViewPr>
    <p:cSldViewPr snapToGrid="0" snapToObjects="1">
      <p:cViewPr varScale="1">
        <p:scale>
          <a:sx n="98" d="100"/>
          <a:sy n="98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FE22C-37EF-A044-88D0-2E1BC42011AC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3B731-B072-4F44-969F-A4672163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77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CD2EB-828E-4E43-97CC-E322ABE17CC8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5442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8AE6-DDB9-DC4A-B4B7-77938C7EB6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DEA5D-CF83-4A34-B285-6F8EEA985134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1799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2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38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6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17023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14589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0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9585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753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1" indent="0">
              <a:buNone/>
              <a:defRPr sz="1800" b="1"/>
            </a:lvl3pPr>
            <a:lvl4pPr marL="1371032" indent="0">
              <a:buNone/>
              <a:defRPr sz="1600" b="1"/>
            </a:lvl4pPr>
            <a:lvl5pPr marL="1828041" indent="0">
              <a:buNone/>
              <a:defRPr sz="1600" b="1"/>
            </a:lvl5pPr>
            <a:lvl6pPr marL="2285052" indent="0">
              <a:buNone/>
              <a:defRPr sz="1600" b="1"/>
            </a:lvl6pPr>
            <a:lvl7pPr marL="2742062" indent="0">
              <a:buNone/>
              <a:defRPr sz="1600" b="1"/>
            </a:lvl7pPr>
            <a:lvl8pPr marL="3199072" indent="0">
              <a:buNone/>
              <a:defRPr sz="1600" b="1"/>
            </a:lvl8pPr>
            <a:lvl9pPr marL="365608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1" indent="0">
              <a:buNone/>
              <a:defRPr sz="1800" b="1"/>
            </a:lvl3pPr>
            <a:lvl4pPr marL="1371032" indent="0">
              <a:buNone/>
              <a:defRPr sz="1600" b="1"/>
            </a:lvl4pPr>
            <a:lvl5pPr marL="1828041" indent="0">
              <a:buNone/>
              <a:defRPr sz="1600" b="1"/>
            </a:lvl5pPr>
            <a:lvl6pPr marL="2285052" indent="0">
              <a:buNone/>
              <a:defRPr sz="1600" b="1"/>
            </a:lvl6pPr>
            <a:lvl7pPr marL="2742062" indent="0">
              <a:buNone/>
              <a:defRPr sz="1600" b="1"/>
            </a:lvl7pPr>
            <a:lvl8pPr marL="3199072" indent="0">
              <a:buNone/>
              <a:defRPr sz="1600" b="1"/>
            </a:lvl8pPr>
            <a:lvl9pPr marL="365608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76791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9442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15643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4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1" indent="0">
              <a:buNone/>
              <a:defRPr sz="1000"/>
            </a:lvl3pPr>
            <a:lvl4pPr marL="1371032" indent="0">
              <a:buNone/>
              <a:defRPr sz="900"/>
            </a:lvl4pPr>
            <a:lvl5pPr marL="1828041" indent="0">
              <a:buNone/>
              <a:defRPr sz="900"/>
            </a:lvl5pPr>
            <a:lvl6pPr marL="2285052" indent="0">
              <a:buNone/>
              <a:defRPr sz="900"/>
            </a:lvl6pPr>
            <a:lvl7pPr marL="2742062" indent="0">
              <a:buNone/>
              <a:defRPr sz="900"/>
            </a:lvl7pPr>
            <a:lvl8pPr marL="3199072" indent="0">
              <a:buNone/>
              <a:defRPr sz="900"/>
            </a:lvl8pPr>
            <a:lvl9pPr marL="365608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5215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53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11" indent="0">
              <a:buNone/>
              <a:defRPr sz="2800"/>
            </a:lvl2pPr>
            <a:lvl3pPr marL="914021" indent="0">
              <a:buNone/>
              <a:defRPr sz="2400"/>
            </a:lvl3pPr>
            <a:lvl4pPr marL="1371032" indent="0">
              <a:buNone/>
              <a:defRPr sz="2000"/>
            </a:lvl4pPr>
            <a:lvl5pPr marL="1828041" indent="0">
              <a:buNone/>
              <a:defRPr sz="2000"/>
            </a:lvl5pPr>
            <a:lvl6pPr marL="2285052" indent="0">
              <a:buNone/>
              <a:defRPr sz="2000"/>
            </a:lvl6pPr>
            <a:lvl7pPr marL="2742062" indent="0">
              <a:buNone/>
              <a:defRPr sz="2000"/>
            </a:lvl7pPr>
            <a:lvl8pPr marL="3199072" indent="0">
              <a:buNone/>
              <a:defRPr sz="2000"/>
            </a:lvl8pPr>
            <a:lvl9pPr marL="365608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1" indent="0">
              <a:buNone/>
              <a:defRPr sz="1000"/>
            </a:lvl3pPr>
            <a:lvl4pPr marL="1371032" indent="0">
              <a:buNone/>
              <a:defRPr sz="900"/>
            </a:lvl4pPr>
            <a:lvl5pPr marL="1828041" indent="0">
              <a:buNone/>
              <a:defRPr sz="900"/>
            </a:lvl5pPr>
            <a:lvl6pPr marL="2285052" indent="0">
              <a:buNone/>
              <a:defRPr sz="900"/>
            </a:lvl6pPr>
            <a:lvl7pPr marL="2742062" indent="0">
              <a:buNone/>
              <a:defRPr sz="900"/>
            </a:lvl7pPr>
            <a:lvl8pPr marL="3199072" indent="0">
              <a:buNone/>
              <a:defRPr sz="900"/>
            </a:lvl8pPr>
            <a:lvl9pPr marL="365608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17071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34446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27464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165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72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98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55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4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34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6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35B0-FA2E-1E4F-9EE7-9FBCF2A98610}" type="datetimeFigureOut">
              <a:rPr kumimoji="1" lang="ja-JP" altLang="en-US" smtClean="0"/>
              <a:t>14/12/15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7F57-4758-394C-95D9-B6DAA35D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61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00" tIns="45702" rIns="91400" bIns="4570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00" tIns="45702" rIns="91400" bIns="4570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00" tIns="45702" rIns="91400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11"/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2014/12/8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00" tIns="45702" rIns="91400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11"/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KEK-LC-Meeting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00" tIns="45702" rIns="91400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11"/>
            <a:fld id="{690BD53D-0F42-B742-A897-5EF936631EA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defTabSz="457011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713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01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58" indent="-342758" algn="l" defTabSz="457011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2" indent="-285630" algn="l" defTabSz="457011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28" indent="-228506" algn="l" defTabSz="457011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37" indent="-228506" algn="l" defTabSz="457011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47" indent="-228506" algn="l" defTabSz="457011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58" indent="-228506" algn="l" defTabSz="457011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68" indent="-228506" algn="l" defTabSz="457011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79" indent="-228506" algn="l" defTabSz="457011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89" indent="-228506" algn="l" defTabSz="457011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1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2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1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2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2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72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83" algn="l" defTabSz="4570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-conf.kek.jp/alcw2015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LC </a:t>
            </a:r>
            <a:r>
              <a:rPr kumimoji="1" lang="ja-JP" altLang="en-US" dirty="0" smtClean="0"/>
              <a:t>計画推進室からの報告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/>
          </a:p>
          <a:p>
            <a:r>
              <a:rPr kumimoji="1" lang="en-US" altLang="ja-JP" dirty="0" smtClean="0"/>
              <a:t>2014-12-15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03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414" y="70797"/>
            <a:ext cx="8229600" cy="254378"/>
          </a:xfrm>
        </p:spPr>
        <p:txBody>
          <a:bodyPr>
            <a:noAutofit/>
          </a:bodyPr>
          <a:lstStyle/>
          <a:p>
            <a:r>
              <a:rPr lang="en-US" altLang="en-US" sz="3200" b="1" dirty="0"/>
              <a:t>KEK-LC</a:t>
            </a:r>
            <a:r>
              <a:rPr lang="ja-JP" altLang="en-US" sz="3200" b="1" dirty="0"/>
              <a:t>：</a:t>
            </a:r>
            <a:r>
              <a:rPr lang="en-US" altLang="en-US" sz="3200" b="1" dirty="0"/>
              <a:t> </a:t>
            </a:r>
            <a:r>
              <a:rPr lang="en-US" altLang="en-US" sz="3200" b="1" dirty="0" smtClean="0"/>
              <a:t>FY2014 Plan</a:t>
            </a:r>
            <a:r>
              <a:rPr lang="ja-JP" altLang="en-US" sz="3200" b="1" dirty="0" smtClean="0"/>
              <a:t>　</a:t>
            </a:r>
            <a:endParaRPr lang="ja-JP" altLang="en-US" sz="2000" b="1" dirty="0">
              <a:solidFill>
                <a:srgbClr val="D9D9D9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374669"/>
              </p:ext>
            </p:extLst>
          </p:nvPr>
        </p:nvGraphicFramePr>
        <p:xfrm>
          <a:off x="162363" y="441522"/>
          <a:ext cx="8610693" cy="624297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04142"/>
                <a:gridCol w="1055531"/>
                <a:gridCol w="1494253"/>
                <a:gridCol w="2844724"/>
                <a:gridCol w="2812043"/>
              </a:tblGrid>
              <a:tr h="29554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LC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Comm.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KEK-LC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Domestic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LCC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International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4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7</a:t>
                      </a:r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, 14, 21, </a:t>
                      </a:r>
                      <a:r>
                        <a:rPr kumimoji="1" lang="en-US" altLang="ja-JP" sz="800" u="none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28</a:t>
                      </a:r>
                      <a:endParaRPr kumimoji="1" lang="ja-JP" altLang="en-US" sz="800" u="none" strike="noStrike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17:  LC</a:t>
                      </a:r>
                      <a:r>
                        <a:rPr kumimoji="1" lang="ja-JP" altLang="en-US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推進委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7: </a:t>
                      </a:r>
                      <a:r>
                        <a:rPr kumimoji="1" lang="ja-JP" altLang="en-US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東北訪問</a:t>
                      </a:r>
                      <a:endParaRPr kumimoji="1" lang="en-US" altLang="ja-JP" sz="80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15: ILC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を学び考える会：　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e—e+ 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源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（吉田）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23: ILC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測定器月例会議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8-10:  CFS-ADI joint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mtg. (Tokyo)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5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5, 1</a:t>
                      </a:r>
                      <a:r>
                        <a:rPr kumimoji="1" lang="en-US" altLang="ja-JP" sz="800" u="none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2</a:t>
                      </a:r>
                      <a:r>
                        <a:rPr kumimoji="1" lang="en-US" altLang="ja-JP" sz="800" u="none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,  19</a:t>
                      </a:r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,  </a:t>
                      </a:r>
                      <a:r>
                        <a:rPr kumimoji="1" lang="en-US" altLang="ja-JP" sz="800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26</a:t>
                      </a:r>
                      <a:endParaRPr kumimoji="1" lang="ja-JP" altLang="en-US" sz="800" strike="sngStrike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22: ILC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測定器月例会議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27 ILC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を学び考える会：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RF 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（道園）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（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27?: 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文科省・勉強会）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12-16: AWLC14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@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Fermilab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19-21: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EuCARD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-II @ DESY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26-27; TYL(FJPPL) @ Bordeaux</a:t>
                      </a:r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6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2,</a:t>
                      </a:r>
                      <a:r>
                        <a:rPr kumimoji="1" lang="en-US" altLang="ja-JP" sz="800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 9,</a:t>
                      </a:r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 16, 23, </a:t>
                      </a:r>
                    </a:p>
                    <a:p>
                      <a:endParaRPr kumimoji="1" lang="en-US" altLang="ja-JP" sz="800" strike="noStrike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30</a:t>
                      </a:r>
                      <a:endParaRPr kumimoji="1" lang="ja-JP" altLang="en-US" sz="800" strike="noStrike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１３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:</a:t>
                      </a:r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LC </a:t>
                      </a:r>
                      <a:r>
                        <a:rPr kumimoji="1" lang="ja-JP" altLang="en-US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推進委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16-17: G.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Myneni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visiting KEK, Seminar</a:t>
                      </a: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25: ILC-Detector Monthly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2-6: TIPP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-2014 (ILC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Acc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presentation)</a:t>
                      </a:r>
                      <a:endParaRPr kumimoji="1" lang="en-US" altLang="ja-JP" sz="80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9-10: LCC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visiting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China</a:t>
                      </a:r>
                      <a:endParaRPr kumimoji="1" lang="en-US" altLang="ja-JP" sz="80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16-20: IPAC-14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@ Dresden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18: ILC Cryogenics WS @ CERN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7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7,</a:t>
                      </a:r>
                      <a:r>
                        <a:rPr kumimoji="1" lang="en-US" altLang="ja-JP" sz="800" strike="noStrike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</a:t>
                      </a:r>
                      <a:r>
                        <a:rPr kumimoji="1" lang="ja-JP" altLang="en-US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１４・</a:t>
                      </a:r>
                      <a:r>
                        <a:rPr kumimoji="1" lang="ja-JP" altLang="en-US" sz="800" b="1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２１</a:t>
                      </a:r>
                      <a:r>
                        <a:rPr kumimoji="1" lang="ja-JP" altLang="en-US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・</a:t>
                      </a:r>
                      <a:endParaRPr kumimoji="1" lang="en-US" altLang="ja-JP" sz="800" strike="noStrike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ja-JP" altLang="en-US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２８</a:t>
                      </a:r>
                      <a:endParaRPr kumimoji="1" lang="ja-JP" altLang="en-US" sz="800" strike="noStrike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19-22: ILC Summer Camp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28: MEXT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・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2nd ILC-TDR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Valid.WG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, 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29: MEXT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・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2nd ILC Physics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2~9 : ICHEP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@ Valencia</a:t>
                      </a: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6: LCB, ICFA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21: Visit CBMM  (AY)</a:t>
                      </a: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8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sng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4, 11, 18</a:t>
                      </a:r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, </a:t>
                      </a:r>
                    </a:p>
                    <a:p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25</a:t>
                      </a:r>
                      <a:endParaRPr kumimoji="1" lang="ja-JP" altLang="en-US" sz="800" strike="noStrike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9-11: J. Acc.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Assos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. Meeting (Aomori)</a:t>
                      </a:r>
                    </a:p>
                    <a:p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27: MEXT ILC </a:t>
                      </a:r>
                      <a:r>
                        <a:rPr kumimoji="1" lang="en-US" altLang="ja-JP" sz="800" b="1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Phyiscs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11-15: ASC-14 @ Charlotte</a:t>
                      </a:r>
                    </a:p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25-29: PANIC @ DESY</a:t>
                      </a: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27-29: </a:t>
                      </a:r>
                      <a:r>
                        <a:rPr kumimoji="1" lang="en-US" altLang="ja-JP" sz="800" b="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PosiPol</a:t>
                      </a:r>
                      <a:r>
                        <a:rPr kumimoji="1" lang="en-US" altLang="ja-JP" sz="800" b="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meeting @ </a:t>
                      </a:r>
                      <a:r>
                        <a:rPr kumimoji="1" lang="en-US" altLang="ja-JP" sz="800" b="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Ichinoseki</a:t>
                      </a:r>
                      <a:endParaRPr kumimoji="1" lang="en-US" altLang="ja-JP" sz="800" b="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9</a:t>
                      </a:r>
                      <a:endParaRPr kumimoji="1" lang="ja-JP" altLang="en-US" sz="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noStrike" dirty="0" smtClean="0">
                          <a:solidFill>
                            <a:srgbClr val="A6A6A6"/>
                          </a:solidFill>
                          <a:latin typeface="+mn-lt"/>
                        </a:rPr>
                        <a:t>1,8,</a:t>
                      </a:r>
                      <a:r>
                        <a:rPr kumimoji="1" lang="en-US" altLang="ja-JP" sz="800" strike="noStrike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15, </a:t>
                      </a:r>
                    </a:p>
                    <a:p>
                      <a:r>
                        <a:rPr kumimoji="1" lang="en-US" altLang="ja-JP" sz="800" b="0" strike="noStrike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22, </a:t>
                      </a:r>
                    </a:p>
                    <a:p>
                      <a:r>
                        <a:rPr kumimoji="1" lang="en-US" altLang="ja-JP" sz="800" strike="noStrike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</a:rPr>
                        <a:t>29</a:t>
                      </a:r>
                      <a:endParaRPr kumimoji="1" lang="ja-JP" altLang="en-US" sz="800" strike="noStrike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16 </a:t>
                      </a:r>
                      <a:r>
                        <a:rPr kumimoji="1" lang="en-US" altLang="ja-JP" sz="8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 LC Prom. Committee</a:t>
                      </a:r>
                      <a:endParaRPr kumimoji="1" lang="ja-JP" altLang="en-US" sz="800" b="1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8: MEXT </a:t>
                      </a:r>
                      <a:r>
                        <a:rPr kumimoji="1" lang="en-US" altLang="ja-JP" sz="800" b="1" baseline="300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ILC –TDR Val. WG</a:t>
                      </a:r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 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18-21:  JPS meeting (Saga</a:t>
                      </a:r>
                      <a:r>
                        <a:rPr kumimoji="1" lang="ja-JP" altLang="en-US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）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22: MEXT ILC Phys. WG</a:t>
                      </a: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30: ILC </a:t>
                      </a:r>
                      <a:r>
                        <a:rPr kumimoji="1" lang="ja-JP" altLang="en-US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を学び考える会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『</a:t>
                      </a:r>
                      <a:r>
                        <a:rPr kumimoji="1" lang="ja-JP" altLang="en-US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施設（榎本）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1-5: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LINAC-14 (</a:t>
                      </a:r>
                      <a:r>
                        <a:rPr kumimoji="1" lang="en-US" altLang="ja-JP" sz="800" b="1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Geneve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5: SRF Tuner </a:t>
                      </a:r>
                      <a:r>
                        <a:rPr kumimoji="1" lang="en-US" altLang="ja-JP" sz="800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Mini.WS</a:t>
                      </a:r>
                      <a:endParaRPr kumimoji="1" lang="en-US" altLang="ja-JP" sz="800" baseline="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2-3: </a:t>
                      </a:r>
                      <a:r>
                        <a:rPr kumimoji="1" lang="en-US" altLang="ja-JP" sz="800" b="1" baseline="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SiD</a:t>
                      </a:r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 meeting, 4: ADI-BDS meeting , </a:t>
                      </a: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rgbClr val="A6A6A6"/>
                          </a:solidFill>
                          <a:latin typeface="+mn-lt"/>
                        </a:rPr>
                        <a:t>4-6 MDI meeting at Tohoku, 7-9 ILD meeting</a:t>
                      </a: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strike="noStrike" dirty="0" smtClean="0">
                          <a:solidFill>
                            <a:srgbClr val="7F7F7F"/>
                          </a:solidFill>
                        </a:rPr>
                        <a:t>10</a:t>
                      </a:r>
                      <a:endParaRPr kumimoji="1" lang="ja-JP" altLang="en-US" sz="800" strike="noStrike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sngStrike" dirty="0" smtClean="0">
                          <a:solidFill>
                            <a:srgbClr val="7F7F7F"/>
                          </a:solidFill>
                        </a:rPr>
                        <a:t>6,13, </a:t>
                      </a:r>
                    </a:p>
                    <a:p>
                      <a:r>
                        <a:rPr kumimoji="1" lang="en-US" altLang="ja-JP" sz="800" strike="noStrike" dirty="0" smtClean="0">
                          <a:solidFill>
                            <a:srgbClr val="7F7F7F"/>
                          </a:solidFill>
                        </a:rPr>
                        <a:t>20</a:t>
                      </a:r>
                      <a:r>
                        <a:rPr kumimoji="1" lang="en-US" altLang="ja-JP" sz="800" strike="sngStrike" dirty="0" smtClean="0">
                          <a:solidFill>
                            <a:srgbClr val="7F7F7F"/>
                          </a:solidFill>
                        </a:rPr>
                        <a:t>, 27</a:t>
                      </a:r>
                      <a:endParaRPr kumimoji="1" lang="ja-JP" altLang="en-US" sz="800" strike="sngStrike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baseline="0" dirty="0" smtClean="0">
                          <a:solidFill>
                            <a:srgbClr val="000000"/>
                          </a:solidFill>
                        </a:rPr>
                        <a:t>21: ILC </a:t>
                      </a:r>
                      <a:r>
                        <a:rPr kumimoji="1" lang="ja-JP" altLang="en-US" sz="800" b="1" baseline="0" dirty="0" smtClean="0">
                          <a:solidFill>
                            <a:srgbClr val="000000"/>
                          </a:solidFill>
                        </a:rPr>
                        <a:t>を学び考える会</a:t>
                      </a:r>
                      <a:r>
                        <a:rPr kumimoji="1" lang="en-US" altLang="ja-JP" sz="800" b="1" baseline="0" dirty="0" smtClean="0">
                          <a:solidFill>
                            <a:srgbClr val="000000"/>
                          </a:solidFill>
                        </a:rPr>
                        <a:t>『 Cost</a:t>
                      </a:r>
                      <a:r>
                        <a:rPr kumimoji="1" lang="ja-JP" altLang="en-US" sz="800" b="1" baseline="0" dirty="0" smtClean="0">
                          <a:solidFill>
                            <a:srgbClr val="000000"/>
                          </a:solidFill>
                        </a:rPr>
                        <a:t>（設楽、山本）</a:t>
                      </a:r>
                      <a:r>
                        <a:rPr kumimoji="1" lang="en-US" altLang="ja-JP" sz="800" b="1" baseline="0" dirty="0" smtClean="0">
                          <a:solidFill>
                            <a:srgbClr val="000000"/>
                          </a:solidFill>
                        </a:rPr>
                        <a:t>』</a:t>
                      </a: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baseline="0" dirty="0" smtClean="0">
                          <a:solidFill>
                            <a:srgbClr val="008000"/>
                          </a:solidFill>
                        </a:rPr>
                        <a:t>21: MEXT ILC Phys. WG</a:t>
                      </a:r>
                    </a:p>
                    <a:p>
                      <a:endParaRPr kumimoji="1" lang="en-US" altLang="ja-JP" sz="800" baseline="0" dirty="0" smtClean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 smtClean="0">
                          <a:solidFill>
                            <a:srgbClr val="3366FF"/>
                          </a:solidFill>
                        </a:rPr>
                        <a:t>6-10: LCWS-14 @ Belgrade</a:t>
                      </a:r>
                    </a:p>
                    <a:p>
                      <a:r>
                        <a:rPr kumimoji="1" lang="en-US" altLang="ja-JP" sz="800" dirty="0" smtClean="0"/>
                        <a:t>13: SRF Tuner Workshop at FNAL</a:t>
                      </a:r>
                    </a:p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27-30: ICFA</a:t>
                      </a:r>
                      <a:r>
                        <a:rPr kumimoji="1" lang="en-US" altLang="ja-JP" sz="800" baseline="0" dirty="0" smtClean="0">
                          <a:solidFill>
                            <a:srgbClr val="FF0000"/>
                          </a:solidFill>
                        </a:rPr>
                        <a:t> Seminar @ IHEP</a:t>
                      </a:r>
                      <a:endParaRPr kumimoji="1" lang="en-US" altLang="ja-JP" sz="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2864"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kumimoji="1" lang="ja-JP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</a:t>
                      </a:r>
                      <a:r>
                        <a:rPr kumimoji="1" lang="en-US" altLang="ja-JP" sz="800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10,</a:t>
                      </a:r>
                    </a:p>
                    <a:p>
                      <a:r>
                        <a:rPr kumimoji="1" lang="en-US" altLang="ja-JP" sz="800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17</a:t>
                      </a:r>
                      <a:r>
                        <a:rPr kumimoji="1" lang="en-US" altLang="ja-JP" sz="800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24</a:t>
                      </a:r>
                      <a:endParaRPr kumimoji="1" lang="ja-JP" altLang="en-US" sz="800" strike="sngStrik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800" strike="sngStrik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4: MEXT ILC-TDR Val. WG</a:t>
                      </a:r>
                    </a:p>
                    <a:p>
                      <a:endParaRPr kumimoji="1" lang="en-US" altLang="ja-JP" sz="8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14: MEXT </a:t>
                      </a:r>
                      <a:r>
                        <a:rPr kumimoji="1" lang="ja-JP" altLang="en-US" sz="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有識者会議</a:t>
                      </a:r>
                      <a:endParaRPr kumimoji="1" lang="en-US" altLang="ja-JP" sz="8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12-14: TTC topical mtg. at</a:t>
                      </a:r>
                      <a:r>
                        <a:rPr kumimoji="1" lang="en-US" altLang="ja-JP" sz="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CEA</a:t>
                      </a:r>
                      <a:endParaRPr kumimoji="1" lang="en-US" altLang="ja-JP" sz="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(17-21: LHC-upgrade WS @ KEK)</a:t>
                      </a:r>
                    </a:p>
                    <a:p>
                      <a:r>
                        <a:rPr kumimoji="1" lang="en-US" altLang="ja-JP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21: CERN-KEK committee</a:t>
                      </a:r>
                      <a:r>
                        <a:rPr kumimoji="1" lang="en-US" altLang="ja-JP" sz="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 KEK</a:t>
                      </a:r>
                    </a:p>
                    <a:p>
                      <a:r>
                        <a:rPr kumimoji="1" lang="en-US" altLang="ja-JP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26: ISS (ILC</a:t>
                      </a:r>
                      <a:r>
                        <a:rPr kumimoji="1" lang="ja-JP" altLang="en-US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、</a:t>
                      </a:r>
                      <a:r>
                        <a:rPr kumimoji="1" lang="en-US" altLang="ja-JP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Invited talk,  H. </a:t>
                      </a:r>
                      <a:r>
                        <a:rPr kumimoji="1" lang="en-US" altLang="ja-JP" sz="8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Hayano</a:t>
                      </a:r>
                      <a:r>
                        <a:rPr kumimoji="1" lang="en-US" altLang="ja-JP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 </a:t>
                      </a:r>
                      <a:endParaRPr kumimoji="1" lang="ja-JP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3905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strike="noStrike" dirty="0" smtClean="0">
                          <a:solidFill>
                            <a:srgbClr val="3366FF"/>
                          </a:solidFill>
                        </a:rPr>
                        <a:t>1, </a:t>
                      </a:r>
                      <a:r>
                        <a:rPr kumimoji="1" lang="en-US" altLang="ja-JP" sz="1200" strike="noStrike" dirty="0" smtClean="0">
                          <a:solidFill>
                            <a:srgbClr val="FF0000"/>
                          </a:solidFill>
                        </a:rPr>
                        <a:t>8,</a:t>
                      </a:r>
                      <a:r>
                        <a:rPr kumimoji="1" lang="en-US" altLang="ja-JP" sz="1200" strike="noStrike" dirty="0" smtClean="0">
                          <a:solidFill>
                            <a:srgbClr val="3366FF"/>
                          </a:solidFill>
                        </a:rPr>
                        <a:t> 15, 22</a:t>
                      </a:r>
                      <a:endParaRPr kumimoji="1" lang="ja-JP" altLang="en-US" sz="1200" strike="noStrike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3366FF"/>
                          </a:solidFill>
                        </a:rPr>
                        <a:t>15: LC Comm.</a:t>
                      </a:r>
                      <a:r>
                        <a:rPr kumimoji="1" lang="en-US" altLang="ja-JP" sz="1200" b="1" baseline="0" dirty="0" smtClean="0">
                          <a:solidFill>
                            <a:srgbClr val="3366FF"/>
                          </a:solidFill>
                        </a:rPr>
                        <a:t> </a:t>
                      </a:r>
                      <a:endParaRPr kumimoji="1" lang="ja-JP" altLang="en-US" sz="1200" b="1" dirty="0" smtClean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 smtClean="0">
                          <a:solidFill>
                            <a:srgbClr val="3366FF"/>
                          </a:solidFill>
                        </a:rPr>
                        <a:t>1: KEK </a:t>
                      </a:r>
                      <a:r>
                        <a:rPr kumimoji="1" lang="ja-JP" altLang="en-US" sz="1200" b="1" baseline="0" dirty="0" smtClean="0">
                          <a:solidFill>
                            <a:srgbClr val="3366FF"/>
                          </a:solidFill>
                        </a:rPr>
                        <a:t>研究推進会議：　</a:t>
                      </a:r>
                      <a:r>
                        <a:rPr kumimoji="1" lang="en-US" altLang="ja-JP" sz="1200" b="1" baseline="0" dirty="0" smtClean="0">
                          <a:solidFill>
                            <a:srgbClr val="3366FF"/>
                          </a:solidFill>
                        </a:rPr>
                        <a:t>ILC</a:t>
                      </a:r>
                    </a:p>
                    <a:p>
                      <a:r>
                        <a:rPr kumimoji="1" lang="en-US" altLang="ja-JP" sz="1200" baseline="0" dirty="0" smtClean="0">
                          <a:solidFill>
                            <a:srgbClr val="3366FF"/>
                          </a:solidFill>
                        </a:rPr>
                        <a:t>17-19: ILC </a:t>
                      </a:r>
                      <a:r>
                        <a:rPr kumimoji="1" lang="ja-JP" altLang="en-US" sz="1200" baseline="0" dirty="0" smtClean="0">
                          <a:solidFill>
                            <a:srgbClr val="3366FF"/>
                          </a:solidFill>
                        </a:rPr>
                        <a:t>測定器・年会</a:t>
                      </a:r>
                      <a:endParaRPr kumimoji="1" lang="en-US" altLang="ja-JP" sz="1200" baseline="0" dirty="0" smtClean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/>
                        <a:t>2-5: TTC @ KEK</a:t>
                      </a:r>
                    </a:p>
                    <a:p>
                      <a:r>
                        <a:rPr kumimoji="1" lang="en-US" altLang="ja-JP" sz="1200" b="1" dirty="0" smtClean="0">
                          <a:solidFill>
                            <a:srgbClr val="3366FF"/>
                          </a:solidFill>
                        </a:rPr>
                        <a:t>3: AAA </a:t>
                      </a:r>
                      <a:r>
                        <a:rPr kumimoji="1" lang="ja-JP" altLang="en-US" sz="1200" b="1" dirty="0" smtClean="0">
                          <a:solidFill>
                            <a:srgbClr val="3366FF"/>
                          </a:solidFill>
                        </a:rPr>
                        <a:t>総会</a:t>
                      </a:r>
                      <a:r>
                        <a:rPr kumimoji="1" lang="en-US" altLang="ja-JP" sz="1200" b="1" dirty="0" smtClean="0">
                          <a:solidFill>
                            <a:srgbClr val="3366FF"/>
                          </a:solidFill>
                        </a:rPr>
                        <a:t>, L. Evans</a:t>
                      </a:r>
                      <a:r>
                        <a:rPr kumimoji="1" lang="ja-JP" altLang="en-US" sz="1200" b="1" dirty="0" smtClean="0">
                          <a:solidFill>
                            <a:srgbClr val="3366FF"/>
                          </a:solidFill>
                        </a:rPr>
                        <a:t>講演</a:t>
                      </a:r>
                      <a:endParaRPr kumimoji="1" lang="ja-JP" altLang="en-US" sz="1200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214019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strike="noStrike" dirty="0" smtClean="0">
                          <a:solidFill>
                            <a:srgbClr val="3366FF"/>
                          </a:solidFill>
                        </a:rPr>
                        <a:t>19.,</a:t>
                      </a:r>
                      <a:r>
                        <a:rPr kumimoji="1" lang="en-US" altLang="ja-JP" sz="1100" strike="noStrike" baseline="0" dirty="0" smtClean="0">
                          <a:solidFill>
                            <a:srgbClr val="3366FF"/>
                          </a:solidFill>
                        </a:rPr>
                        <a:t> </a:t>
                      </a:r>
                      <a:r>
                        <a:rPr kumimoji="1" lang="en-US" altLang="ja-JP" sz="1100" strike="noStrike" dirty="0" smtClean="0">
                          <a:solidFill>
                            <a:srgbClr val="3366FF"/>
                          </a:solidFill>
                        </a:rPr>
                        <a:t>26</a:t>
                      </a:r>
                      <a:endParaRPr kumimoji="1" lang="ja-JP" altLang="en-US" sz="1100" strike="noStrike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baseline="0" dirty="0" smtClean="0">
                        <a:solidFill>
                          <a:srgbClr val="3366FF"/>
                        </a:solidFill>
                      </a:endParaRPr>
                    </a:p>
                    <a:p>
                      <a:r>
                        <a:rPr kumimoji="1" lang="en-US" altLang="ja-JP" sz="1100" baseline="0" dirty="0" smtClean="0">
                          <a:solidFill>
                            <a:srgbClr val="3366FF"/>
                          </a:solidFill>
                        </a:rPr>
                        <a:t>26: ILC-TDR </a:t>
                      </a:r>
                      <a:r>
                        <a:rPr kumimoji="1" lang="ja-JP" altLang="en-US" sz="1100" baseline="0" dirty="0" smtClean="0">
                          <a:solidFill>
                            <a:srgbClr val="3366FF"/>
                          </a:solidFill>
                        </a:rPr>
                        <a:t>検証作業部会</a:t>
                      </a:r>
                      <a:endParaRPr kumimoji="1" lang="en-US" altLang="ja-JP" sz="1100" baseline="0" dirty="0" smtClean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3366FF"/>
                          </a:solidFill>
                        </a:rPr>
                        <a:t>13-14: LCC visit TOHOKU</a:t>
                      </a:r>
                    </a:p>
                    <a:p>
                      <a:endParaRPr kumimoji="1" lang="ja-JP" altLang="en-US" sz="11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45095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strike="sngStrike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aseline="0" dirty="0" smtClean="0"/>
                        <a:t>19 </a:t>
                      </a:r>
                      <a:r>
                        <a:rPr kumimoji="1" lang="en-US" altLang="ja-JP" sz="1100" dirty="0" smtClean="0"/>
                        <a:t> LC </a:t>
                      </a:r>
                      <a:r>
                        <a:rPr kumimoji="1" lang="en-US" altLang="ja-JP" sz="1100" baseline="0" dirty="0" smtClean="0"/>
                        <a:t> Comm.</a:t>
                      </a:r>
                      <a:endParaRPr kumimoji="1" lang="ja-JP" alt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 smtClean="0">
                          <a:solidFill>
                            <a:srgbClr val="3366FF"/>
                          </a:solidFill>
                        </a:rPr>
                        <a:t>16: </a:t>
                      </a:r>
                      <a:r>
                        <a:rPr kumimoji="1" lang="ja-JP" altLang="en-US" sz="1100" baseline="0" dirty="0" smtClean="0">
                          <a:solidFill>
                            <a:srgbClr val="3366FF"/>
                          </a:solidFill>
                        </a:rPr>
                        <a:t>岩手県産業振興セ・講演</a:t>
                      </a:r>
                      <a:endParaRPr kumimoji="1" lang="en-US" altLang="ja-JP" sz="1100" baseline="0" dirty="0" smtClean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26-27: LCB-ICFA</a:t>
                      </a:r>
                      <a:endParaRPr kumimoji="1" lang="ja-JP" altLang="en-US" sz="11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160397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strike="sngStrike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21-24: JPS meeting (Tokyo, </a:t>
                      </a:r>
                      <a:r>
                        <a:rPr kumimoji="1" lang="en-US" altLang="ja-JP" sz="1100" baseline="0" dirty="0" err="1" smtClean="0">
                          <a:solidFill>
                            <a:schemeClr val="tx1"/>
                          </a:solidFill>
                        </a:rPr>
                        <a:t>Waseda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160397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strike="sngStrike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3366FF"/>
                          </a:solidFill>
                        </a:rPr>
                        <a:t>13-14: PAC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3366FF"/>
                          </a:solidFill>
                        </a:rPr>
                        <a:t>20-24</a:t>
                      </a:r>
                      <a:r>
                        <a:rPr kumimoji="1" lang="en-US" altLang="ja-JP" sz="1100" baseline="0" dirty="0" smtClean="0">
                          <a:solidFill>
                            <a:srgbClr val="3366FF"/>
                          </a:solidFill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rgbClr val="3366FF"/>
                          </a:solidFill>
                        </a:rPr>
                        <a:t>ALCWS</a:t>
                      </a:r>
                      <a:endParaRPr kumimoji="1" lang="ja-JP" altLang="en-US" sz="11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62364" y="4715061"/>
            <a:ext cx="8610692" cy="1969436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7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1" y="0"/>
            <a:ext cx="7940842" cy="6858000"/>
          </a:xfrm>
          <a:prstGeom prst="rect">
            <a:avLst/>
          </a:prstGeom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4719482" y="80497"/>
            <a:ext cx="4369751" cy="491970"/>
          </a:xfrm>
          <a:prstGeom prst="rect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txBody>
          <a:bodyPr vert="horz" lIns="91400" tIns="45702" rIns="91400" bIns="45702" rtlCol="0" anchor="ctr">
            <a:noAutofit/>
          </a:bodyPr>
          <a:lstStyle>
            <a:lvl1pPr algn="ctr" defTabSz="457011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電力代：</a:t>
            </a:r>
            <a:r>
              <a:rPr lang="en-US" altLang="ja-JP" sz="2800" dirty="0" smtClean="0"/>
              <a:t>141203 </a:t>
            </a:r>
            <a:r>
              <a:rPr lang="ja-JP" altLang="en-US" sz="2800" dirty="0" smtClean="0"/>
              <a:t>報告：山口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7611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7570" y="847851"/>
            <a:ext cx="8621876" cy="5909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>
              <a:defRPr/>
            </a:pPr>
            <a:r>
              <a:rPr lang="ja-JP" altLang="en-US" b="1" dirty="0" smtClean="0">
                <a:latin typeface="Osaka"/>
                <a:ea typeface="Osaka"/>
                <a:cs typeface="Osaka"/>
                <a:sym typeface="Wingdings"/>
              </a:rPr>
              <a:t>今年度のビーム運転予定</a:t>
            </a:r>
            <a:endParaRPr lang="en-US" altLang="ja-JP" b="1" dirty="0" smtClean="0">
              <a:latin typeface="Osaka"/>
              <a:ea typeface="Osaka"/>
              <a:cs typeface="Osaka"/>
              <a:sym typeface="Wingdings"/>
            </a:endParaRPr>
          </a:p>
          <a:p>
            <a:pPr marL="0" lvl="1">
              <a:defRPr/>
            </a:pPr>
            <a:endParaRPr lang="en-US" altLang="ja-JP" b="1" dirty="0">
              <a:latin typeface="Osaka"/>
              <a:ea typeface="Osaka"/>
              <a:cs typeface="Osaka"/>
              <a:sym typeface="Wingdings"/>
            </a:endParaRPr>
          </a:p>
          <a:p>
            <a:pPr marL="0" lvl="1">
              <a:defRPr/>
            </a:pP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CERN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との</a:t>
            </a: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ATF2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での共同研究の下で、今年度</a:t>
            </a: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CERN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から</a:t>
            </a: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115kCFS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が送金される。</a:t>
            </a:r>
            <a:endParaRPr lang="en-US" altLang="ja-JP" dirty="0" smtClean="0">
              <a:latin typeface="Osaka"/>
              <a:ea typeface="Osaka"/>
              <a:cs typeface="Osaka"/>
              <a:sym typeface="Wingdings"/>
            </a:endParaRPr>
          </a:p>
          <a:p>
            <a:pPr marL="0" lvl="1">
              <a:defRPr/>
            </a:pPr>
            <a:r>
              <a:rPr lang="en-US" altLang="ja-JP" dirty="0" smtClean="0">
                <a:solidFill>
                  <a:srgbClr val="FF0000"/>
                </a:solidFill>
                <a:latin typeface="Osaka"/>
                <a:ea typeface="Osaka"/>
                <a:cs typeface="Osaka"/>
                <a:sym typeface="Wingdings"/>
              </a:rPr>
              <a:t>ATF2</a:t>
            </a:r>
            <a:r>
              <a:rPr lang="ja-JP" altLang="en-US" dirty="0" smtClean="0">
                <a:solidFill>
                  <a:srgbClr val="FF0000"/>
                </a:solidFill>
                <a:latin typeface="Osaka"/>
                <a:ea typeface="Osaka"/>
                <a:cs typeface="Osaka"/>
                <a:sym typeface="Wingdings"/>
              </a:rPr>
              <a:t>運転の延長、電気代を含む運転経費として処理する</a:t>
            </a:r>
            <a:r>
              <a:rPr lang="ja-JP" altLang="en-US" dirty="0" smtClean="0">
                <a:solidFill>
                  <a:srgbClr val="000000"/>
                </a:solidFill>
                <a:latin typeface="Osaka"/>
                <a:ea typeface="Osaka"/>
                <a:cs typeface="Osaka"/>
                <a:sym typeface="Wingdings"/>
              </a:rPr>
              <a:t>ことに</a:t>
            </a:r>
            <a:r>
              <a:rPr lang="en-US" altLang="ja-JP" dirty="0" smtClean="0">
                <a:solidFill>
                  <a:srgbClr val="000000"/>
                </a:solidFill>
                <a:latin typeface="Osaka"/>
                <a:ea typeface="Osaka"/>
                <a:cs typeface="Osaka"/>
                <a:sym typeface="Wingdings"/>
              </a:rPr>
              <a:t>KEK/CERN</a:t>
            </a:r>
            <a:r>
              <a:rPr lang="ja-JP" altLang="en-US" dirty="0" smtClean="0">
                <a:solidFill>
                  <a:srgbClr val="000000"/>
                </a:solidFill>
                <a:latin typeface="Osaka"/>
                <a:ea typeface="Osaka"/>
                <a:cs typeface="Osaka"/>
                <a:sym typeface="Wingdings"/>
              </a:rPr>
              <a:t>の事務方を含めて共に了承。</a:t>
            </a:r>
            <a:endParaRPr lang="en-US" altLang="ja-JP" dirty="0" smtClean="0">
              <a:solidFill>
                <a:srgbClr val="000000"/>
              </a:solidFill>
              <a:latin typeface="Osaka"/>
              <a:ea typeface="Osaka"/>
              <a:cs typeface="Osaka"/>
              <a:sym typeface="Wingdings"/>
            </a:endParaRPr>
          </a:p>
          <a:p>
            <a:pPr marL="457200" lvl="2">
              <a:defRPr/>
            </a:pP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KEK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側の受け入れ審議：</a:t>
            </a:r>
            <a:endParaRPr lang="en-US" altLang="ja-JP" dirty="0" smtClean="0">
              <a:latin typeface="Osaka"/>
              <a:ea typeface="Osaka"/>
              <a:cs typeface="Osaka"/>
              <a:sym typeface="Wingdings"/>
            </a:endParaRPr>
          </a:p>
          <a:p>
            <a:pPr marL="742950" lvl="2" indent="-285750">
              <a:buFont typeface="Arial"/>
              <a:buChar char="•"/>
              <a:defRPr/>
            </a:pP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10/30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　所長会議で承認</a:t>
            </a:r>
            <a:endParaRPr lang="en-US" altLang="ja-JP" dirty="0" smtClean="0">
              <a:latin typeface="Osaka"/>
              <a:ea typeface="Osaka"/>
              <a:cs typeface="Osaka"/>
              <a:sym typeface="Wingdings"/>
            </a:endParaRPr>
          </a:p>
          <a:p>
            <a:pPr marL="742950" lvl="2" indent="-285750">
              <a:buFont typeface="Arial"/>
              <a:buChar char="•"/>
              <a:defRPr/>
            </a:pP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現在、受入審議会の準備承認今月中に</a:t>
            </a:r>
            <a:r>
              <a:rPr lang="en-US" altLang="ja-JP" dirty="0" smtClean="0">
                <a:latin typeface="Osaka"/>
                <a:ea typeface="Osaka"/>
                <a:cs typeface="Osaka"/>
                <a:sym typeface="Wingdings"/>
              </a:rPr>
              <a:t>KEK/CERN</a:t>
            </a: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署名（機構長）</a:t>
            </a:r>
            <a:endParaRPr lang="en-US" altLang="ja-JP" dirty="0" smtClean="0">
              <a:latin typeface="Osaka"/>
              <a:ea typeface="Osaka"/>
              <a:cs typeface="Osaka"/>
              <a:sym typeface="Wingdings"/>
            </a:endParaRPr>
          </a:p>
          <a:p>
            <a:pPr marL="0" lvl="1">
              <a:defRPr/>
            </a:pPr>
            <a:endParaRPr lang="en-US" altLang="ja-JP" b="1" dirty="0" smtClean="0">
              <a:latin typeface="Osaka"/>
              <a:ea typeface="Osaka"/>
              <a:cs typeface="Osaka"/>
              <a:sym typeface="Wingdings"/>
            </a:endParaRPr>
          </a:p>
          <a:p>
            <a:pPr marL="0" lvl="1">
              <a:defRPr/>
            </a:pPr>
            <a:r>
              <a:rPr lang="ja-JP" altLang="en-US" b="1" dirty="0" smtClean="0">
                <a:latin typeface="Osaka"/>
                <a:ea typeface="Osaka"/>
                <a:cs typeface="Osaka"/>
                <a:sym typeface="Wingdings"/>
              </a:rPr>
              <a:t>運転延長</a:t>
            </a:r>
            <a:endParaRPr lang="en-US" altLang="ja-JP" b="1" dirty="0" smtClean="0">
              <a:latin typeface="Osaka"/>
              <a:ea typeface="Osaka"/>
              <a:cs typeface="Osaka"/>
              <a:sym typeface="Wingdings"/>
            </a:endParaRPr>
          </a:p>
          <a:p>
            <a:pPr marL="457200" lvl="2">
              <a:defRPr/>
            </a:pPr>
            <a:r>
              <a:rPr lang="ja-JP" altLang="en-US" dirty="0" smtClean="0">
                <a:latin typeface="Osaka"/>
                <a:ea typeface="Osaka"/>
                <a:cs typeface="Osaka"/>
                <a:sym typeface="Wingdings"/>
              </a:rPr>
              <a:t>野村理事＆施設部、生出施設長の了解を得ている。</a:t>
            </a:r>
            <a:endParaRPr lang="en-US" altLang="ja-JP" dirty="0" smtClean="0">
              <a:latin typeface="Osaka"/>
              <a:ea typeface="Osaka"/>
              <a:cs typeface="Osaka"/>
              <a:sym typeface="Wingdings"/>
            </a:endParaRPr>
          </a:p>
          <a:p>
            <a:pPr marL="457200" lvl="2">
              <a:defRPr/>
            </a:pPr>
            <a:endParaRPr lang="en-US" altLang="ja-JP" b="1" dirty="0">
              <a:latin typeface="Osaka"/>
              <a:ea typeface="Osaka"/>
              <a:cs typeface="Osaka"/>
              <a:sym typeface="Wingdings"/>
            </a:endParaRPr>
          </a:p>
          <a:p>
            <a:pPr lvl="1"/>
            <a:r>
              <a:rPr lang="en-US" altLang="ja-JP" dirty="0" smtClean="0"/>
              <a:t>11</a:t>
            </a:r>
            <a:r>
              <a:rPr lang="en-US" altLang="ja-JP" dirty="0"/>
              <a:t>/10</a:t>
            </a:r>
            <a:r>
              <a:rPr lang="ja-JP" altLang="en-US" dirty="0"/>
              <a:t>の</a:t>
            </a:r>
            <a:r>
              <a:rPr lang="ja-JP" altLang="en-US" dirty="0" smtClean="0"/>
              <a:t>週</a:t>
            </a:r>
            <a:r>
              <a:rPr lang="en-US" altLang="ja-JP" dirty="0" smtClean="0"/>
              <a:t>	</a:t>
            </a:r>
            <a:r>
              <a:rPr lang="ja-JP" altLang="en-US" dirty="0" smtClean="0"/>
              <a:t>運転</a:t>
            </a:r>
            <a:endParaRPr lang="ja-JP" altLang="en-US" dirty="0"/>
          </a:p>
          <a:p>
            <a:pPr lvl="1"/>
            <a:r>
              <a:rPr lang="en-US" altLang="ja-JP" dirty="0" smtClean="0"/>
              <a:t>11</a:t>
            </a:r>
            <a:r>
              <a:rPr lang="en-US" altLang="ja-JP" dirty="0"/>
              <a:t>/17</a:t>
            </a:r>
            <a:r>
              <a:rPr lang="ja-JP" altLang="en-US" dirty="0"/>
              <a:t>の</a:t>
            </a:r>
            <a:r>
              <a:rPr lang="ja-JP" altLang="en-US" dirty="0" smtClean="0"/>
              <a:t>週</a:t>
            </a:r>
            <a:r>
              <a:rPr lang="en-US" altLang="ja-JP" dirty="0" smtClean="0"/>
              <a:t>	</a:t>
            </a:r>
            <a:r>
              <a:rPr lang="ja-JP" altLang="en-US" dirty="0" smtClean="0"/>
              <a:t>運転</a:t>
            </a:r>
            <a:endParaRPr lang="ja-JP" altLang="en-US" dirty="0"/>
          </a:p>
          <a:p>
            <a:pPr lvl="1"/>
            <a:r>
              <a:rPr lang="en-US" altLang="ja-JP" dirty="0" smtClean="0"/>
              <a:t>11</a:t>
            </a:r>
            <a:r>
              <a:rPr lang="en-US" altLang="ja-JP" dirty="0"/>
              <a:t>/24</a:t>
            </a:r>
            <a:r>
              <a:rPr lang="ja-JP" altLang="en-US" dirty="0"/>
              <a:t>の</a:t>
            </a:r>
            <a:r>
              <a:rPr lang="ja-JP" altLang="en-US" dirty="0" smtClean="0"/>
              <a:t>週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</a:t>
            </a:r>
            <a:r>
              <a:rPr lang="ja-JP" altLang="en-US" dirty="0"/>
              <a:t>準備）＊＊　変更</a:t>
            </a:r>
          </a:p>
          <a:p>
            <a:pPr lvl="1"/>
            <a:r>
              <a:rPr lang="en-US" altLang="ja-JP" dirty="0" smtClean="0"/>
              <a:t>12</a:t>
            </a:r>
            <a:r>
              <a:rPr lang="en-US" altLang="ja-JP" dirty="0"/>
              <a:t>/1</a:t>
            </a:r>
            <a:r>
              <a:rPr lang="ja-JP" altLang="en-US" dirty="0"/>
              <a:t>の</a:t>
            </a:r>
            <a:r>
              <a:rPr lang="ja-JP" altLang="en-US" dirty="0" smtClean="0"/>
              <a:t>週</a:t>
            </a:r>
            <a:r>
              <a:rPr lang="en-US" altLang="ja-JP" dirty="0" smtClean="0"/>
              <a:t>		</a:t>
            </a:r>
            <a:r>
              <a:rPr lang="ja-JP" altLang="en-US" dirty="0" smtClean="0"/>
              <a:t>運転</a:t>
            </a:r>
            <a:r>
              <a:rPr lang="ja-JP" altLang="en-US" dirty="0"/>
              <a:t>　＊＊　</a:t>
            </a:r>
            <a:r>
              <a:rPr lang="en-US" altLang="ja-JP" dirty="0"/>
              <a:t>11/24</a:t>
            </a:r>
            <a:r>
              <a:rPr lang="ja-JP" altLang="en-US" dirty="0"/>
              <a:t>週の振り替え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12</a:t>
            </a:r>
            <a:r>
              <a:rPr lang="en-US" altLang="ja-JP" dirty="0">
                <a:solidFill>
                  <a:srgbClr val="FF0000"/>
                </a:solidFill>
              </a:rPr>
              <a:t>/8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ja-JP" altLang="en-US" dirty="0" smtClean="0">
                <a:solidFill>
                  <a:srgbClr val="FF0000"/>
                </a:solidFill>
              </a:rPr>
              <a:t>週</a:t>
            </a:r>
            <a:r>
              <a:rPr lang="en-US" altLang="ja-JP" dirty="0" smtClean="0">
                <a:solidFill>
                  <a:srgbClr val="FF0000"/>
                </a:solidFill>
              </a:rPr>
              <a:t>		</a:t>
            </a:r>
            <a:r>
              <a:rPr lang="ja-JP" altLang="en-US" dirty="0" smtClean="0">
                <a:solidFill>
                  <a:srgbClr val="FF0000"/>
                </a:solidFill>
              </a:rPr>
              <a:t>運転</a:t>
            </a:r>
            <a:r>
              <a:rPr lang="ja-JP" altLang="en-US" dirty="0">
                <a:solidFill>
                  <a:srgbClr val="FF0000"/>
                </a:solidFill>
              </a:rPr>
              <a:t>　＊＊　追加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12</a:t>
            </a:r>
            <a:r>
              <a:rPr lang="en-US" altLang="ja-JP" dirty="0">
                <a:solidFill>
                  <a:srgbClr val="FF0000"/>
                </a:solidFill>
              </a:rPr>
              <a:t>/15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ja-JP" altLang="en-US" dirty="0" smtClean="0">
                <a:solidFill>
                  <a:srgbClr val="FF0000"/>
                </a:solidFill>
              </a:rPr>
              <a:t>週</a:t>
            </a:r>
            <a:r>
              <a:rPr lang="en-US" altLang="ja-JP" dirty="0" smtClean="0">
                <a:solidFill>
                  <a:srgbClr val="FF0000"/>
                </a:solidFill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</a:rPr>
              <a:t>運転</a:t>
            </a:r>
            <a:r>
              <a:rPr lang="ja-JP" altLang="en-US" dirty="0">
                <a:solidFill>
                  <a:srgbClr val="FF0000"/>
                </a:solidFill>
              </a:rPr>
              <a:t>　＊＊　追加　</a:t>
            </a:r>
            <a:r>
              <a:rPr lang="en-US" altLang="ja-JP" dirty="0">
                <a:solidFill>
                  <a:srgbClr val="FF0000"/>
                </a:solidFill>
              </a:rPr>
              <a:t>12/19</a:t>
            </a:r>
            <a:r>
              <a:rPr lang="ja-JP" altLang="en-US" dirty="0">
                <a:solidFill>
                  <a:srgbClr val="FF0000"/>
                </a:solidFill>
              </a:rPr>
              <a:t>（金）準夜で本年度は</a:t>
            </a:r>
            <a:r>
              <a:rPr lang="ja-JP" altLang="en-US" dirty="0" smtClean="0">
                <a:solidFill>
                  <a:srgbClr val="FF0000"/>
                </a:solidFill>
              </a:rPr>
              <a:t>終了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endParaRPr lang="en-US" altLang="ja-JP" b="1" dirty="0">
              <a:solidFill>
                <a:srgbClr val="FF0000"/>
              </a:solidFill>
              <a:latin typeface="Osaka"/>
              <a:ea typeface="Osaka"/>
              <a:cs typeface="Osaka"/>
              <a:sym typeface="Wingdings"/>
            </a:endParaRPr>
          </a:p>
          <a:p>
            <a:pPr lvl="1"/>
            <a:r>
              <a:rPr lang="ja-JP" altLang="en-US" b="1" dirty="0" smtClean="0">
                <a:solidFill>
                  <a:srgbClr val="FF0000"/>
                </a:solidFill>
                <a:latin typeface="Osaka"/>
                <a:ea typeface="Osaka"/>
                <a:cs typeface="Osaka"/>
                <a:sym typeface="Wingdings"/>
              </a:rPr>
              <a:t>補足</a:t>
            </a:r>
            <a:endParaRPr lang="en-US" altLang="ja-JP" b="1" dirty="0" smtClean="0">
              <a:solidFill>
                <a:srgbClr val="FF0000"/>
              </a:solidFill>
              <a:latin typeface="Osaka"/>
              <a:ea typeface="Osaka"/>
              <a:cs typeface="Osaka"/>
              <a:sym typeface="Wingdings"/>
            </a:endParaRPr>
          </a:p>
          <a:p>
            <a:pPr lvl="1"/>
            <a:r>
              <a:rPr lang="ja-JP" altLang="en-US" b="1" dirty="0" smtClean="0">
                <a:solidFill>
                  <a:srgbClr val="FF0000"/>
                </a:solidFill>
                <a:latin typeface="Osaka"/>
                <a:ea typeface="Osaka"/>
                <a:cs typeface="Osaka"/>
                <a:sym typeface="Wingdings"/>
              </a:rPr>
              <a:t>今年度は</a:t>
            </a:r>
            <a:r>
              <a:rPr lang="en-US" altLang="ja-JP" b="1" dirty="0" smtClean="0">
                <a:solidFill>
                  <a:srgbClr val="FF0000"/>
                </a:solidFill>
                <a:latin typeface="Osaka"/>
                <a:ea typeface="Osaka"/>
                <a:cs typeface="Osaka"/>
                <a:sym typeface="Wingdings"/>
              </a:rPr>
              <a:t>12/19</a:t>
            </a:r>
            <a:r>
              <a:rPr lang="ja-JP" altLang="en-US" b="1" dirty="0" smtClean="0">
                <a:solidFill>
                  <a:srgbClr val="FF0000"/>
                </a:solidFill>
                <a:latin typeface="Osaka"/>
                <a:ea typeface="Osaka"/>
                <a:cs typeface="Osaka"/>
                <a:sym typeface="Wingdings"/>
              </a:rPr>
              <a:t>（金）で運転終了するため、最後まで粘る。忘年会は未検討。</a:t>
            </a:r>
            <a:endParaRPr lang="en-US" altLang="ja-JP" b="1" dirty="0">
              <a:solidFill>
                <a:srgbClr val="FF0000"/>
              </a:solidFill>
              <a:latin typeface="Osaka"/>
              <a:ea typeface="Osaka"/>
              <a:cs typeface="Osaka"/>
              <a:sym typeface="Wingdings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47193" y="103244"/>
            <a:ext cx="8363179" cy="530352"/>
          </a:xfrm>
          <a:prstGeom prst="rect">
            <a:avLst/>
          </a:prstGeom>
          <a:solidFill>
            <a:srgbClr val="FFFF00"/>
          </a:solidFill>
        </p:spPr>
        <p:txBody>
          <a:bodyPr tIns="38808"/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indent="-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ja-JP" altLang="en-US" sz="2800" dirty="0" smtClean="0"/>
              <a:t>　</a:t>
            </a:r>
            <a:r>
              <a:rPr kumimoji="0" lang="en-US" altLang="ja-JP" sz="2800" dirty="0" smtClean="0"/>
              <a:t>ATF</a:t>
            </a:r>
            <a:r>
              <a:rPr kumimoji="0" lang="ja-JP" altLang="en-US" sz="2800" dirty="0" smtClean="0"/>
              <a:t>運転延長への</a:t>
            </a:r>
            <a:r>
              <a:rPr kumimoji="0" lang="en-US" altLang="ja-JP" sz="2800" dirty="0" smtClean="0"/>
              <a:t>CERN </a:t>
            </a:r>
            <a:r>
              <a:rPr kumimoji="0" lang="ja-JP" altLang="en-US" sz="2800" dirty="0" smtClean="0"/>
              <a:t>からの支援</a:t>
            </a:r>
            <a:r>
              <a:rPr kumimoji="0" lang="ja-JP" altLang="en-US" sz="2800" dirty="0" smtClean="0"/>
              <a:t>　　</a:t>
            </a:r>
            <a:endParaRPr kumimoji="0" lang="en-US" sz="3200" dirty="0"/>
          </a:p>
        </p:txBody>
      </p:sp>
    </p:spTree>
    <p:extLst>
      <p:ext uri="{BB962C8B-B14F-4D97-AF65-F5344CB8AC3E}">
        <p14:creationId xmlns:p14="http://schemas.microsoft.com/office/powerpoint/2010/main" val="308431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8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ALCW2015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状況　</a:t>
            </a:r>
            <a:r>
              <a:rPr lang="en-US" altLang="ja-JP" dirty="0" smtClean="0"/>
              <a:t>(12/15): </a:t>
            </a:r>
            <a:r>
              <a:rPr lang="ja-JP" altLang="en-US" dirty="0" smtClean="0"/>
              <a:t>宮本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6528" y="1052737"/>
            <a:ext cx="8515672" cy="5400600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IOC member</a:t>
            </a:r>
            <a:r>
              <a:rPr lang="ja-JP" altLang="en-US" dirty="0"/>
              <a:t> </a:t>
            </a:r>
            <a:r>
              <a:rPr lang="en-US" altLang="ja-JP" dirty="0" smtClean="0"/>
              <a:t>: 24</a:t>
            </a:r>
            <a:r>
              <a:rPr lang="ja-JP" altLang="en-US" dirty="0" smtClean="0"/>
              <a:t>人確定。次回は</a:t>
            </a:r>
            <a:r>
              <a:rPr lang="en-US" altLang="ja-JP" dirty="0" smtClean="0"/>
              <a:t>12/18</a:t>
            </a:r>
          </a:p>
          <a:p>
            <a:r>
              <a:rPr kumimoji="1" lang="ja-JP" altLang="en-US" dirty="0"/>
              <a:t>プログラム</a:t>
            </a:r>
            <a:r>
              <a:rPr kumimoji="1" lang="ja-JP" altLang="en-US" dirty="0" smtClean="0"/>
              <a:t>の大枠</a:t>
            </a:r>
            <a:r>
              <a:rPr lang="en-US" altLang="ja-JP" dirty="0"/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</a:t>
            </a:r>
          </a:p>
          <a:p>
            <a:pPr lvl="1"/>
            <a:r>
              <a:rPr kumimoji="1" lang="en-US" altLang="ja-JP" dirty="0" smtClean="0">
                <a:sym typeface="Wingdings" panose="05000000000000000000" pitchFamily="2" charset="2"/>
              </a:rPr>
              <a:t>Plenary </a:t>
            </a:r>
            <a:r>
              <a:rPr kumimoji="1" lang="ja-JP" altLang="en-US" dirty="0" smtClean="0">
                <a:sym typeface="Wingdings" panose="05000000000000000000" pitchFamily="2" charset="2"/>
              </a:rPr>
              <a:t>の内容に</a:t>
            </a:r>
            <a:r>
              <a:rPr kumimoji="1" lang="en-US" altLang="ja-JP" dirty="0" smtClean="0">
                <a:sym typeface="Wingdings" panose="05000000000000000000" pitchFamily="2" charset="2"/>
              </a:rPr>
              <a:t/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kumimoji="1" lang="ja-JP" altLang="en-US" dirty="0" smtClean="0">
                <a:sym typeface="Wingdings" panose="05000000000000000000" pitchFamily="2" charset="2"/>
              </a:rPr>
              <a:t>関して検討中</a:t>
            </a:r>
            <a:endParaRPr kumimoji="1"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Parallel session </a:t>
            </a:r>
            <a:r>
              <a:rPr lang="ja-JP" altLang="en-US" dirty="0" smtClean="0">
                <a:sym typeface="Wingdings" panose="05000000000000000000" pitchFamily="2" charset="2"/>
              </a:rPr>
              <a:t>は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kumimoji="1" lang="en-US" altLang="ja-JP" dirty="0">
                <a:sym typeface="Wingdings" panose="05000000000000000000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    Convener</a:t>
            </a:r>
            <a:r>
              <a:rPr kumimoji="1" lang="ja-JP" altLang="en-US" dirty="0" smtClean="0">
                <a:sym typeface="Wingdings" panose="05000000000000000000" pitchFamily="2" charset="2"/>
              </a:rPr>
              <a:t>がプログラム</a:t>
            </a:r>
            <a:r>
              <a:rPr kumimoji="1" lang="en-US" altLang="ja-JP" dirty="0" smtClean="0">
                <a:sym typeface="Wingdings" panose="05000000000000000000" pitchFamily="2" charset="2"/>
              </a:rPr>
              <a:t/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kumimoji="1" lang="ja-JP" altLang="en-US" dirty="0" smtClean="0">
                <a:sym typeface="Wingdings" panose="05000000000000000000" pitchFamily="2" charset="2"/>
              </a:rPr>
              <a:t>　作成。加速器など検討</a:t>
            </a:r>
            <a:r>
              <a:rPr kumimoji="1" lang="en-US" altLang="ja-JP" dirty="0" smtClean="0">
                <a:sym typeface="Wingdings" panose="05000000000000000000" pitchFamily="2" charset="2"/>
              </a:rPr>
              <a:t/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kumimoji="1" lang="ja-JP" altLang="en-US" dirty="0" smtClean="0">
                <a:sym typeface="Wingdings" panose="05000000000000000000" pitchFamily="2" charset="2"/>
              </a:rPr>
              <a:t>　を始めてほしい。</a:t>
            </a:r>
            <a:r>
              <a:rPr kumimoji="1" lang="en-US" altLang="ja-JP" dirty="0" smtClean="0">
                <a:sym typeface="Wingdings" panose="05000000000000000000" pitchFamily="2" charset="2"/>
              </a:rPr>
              <a:t/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lang="ja-JP" altLang="en-US" dirty="0">
                <a:sym typeface="Wingdings" panose="05000000000000000000" pitchFamily="2" charset="2"/>
              </a:rPr>
              <a:t>　</a:t>
            </a:r>
            <a:r>
              <a:rPr lang="ja-JP" altLang="en-US" dirty="0" smtClean="0">
                <a:sym typeface="Wingdings" panose="05000000000000000000" pitchFamily="2" charset="2"/>
              </a:rPr>
              <a:t> 測定器は </a:t>
            </a:r>
            <a:r>
              <a:rPr lang="en-US" altLang="ja-JP" dirty="0" smtClean="0">
                <a:sym typeface="Wingdings" panose="05000000000000000000" pitchFamily="2" charset="2"/>
              </a:rPr>
              <a:t>CALICE+ILD</a:t>
            </a:r>
            <a:br>
              <a:rPr lang="en-US" altLang="ja-JP" dirty="0" smtClean="0">
                <a:sym typeface="Wingdings" panose="05000000000000000000" pitchFamily="2" charset="2"/>
              </a:rPr>
            </a:br>
            <a:r>
              <a:rPr lang="en-US" altLang="ja-JP" dirty="0" smtClean="0">
                <a:sym typeface="Wingdings" panose="05000000000000000000" pitchFamily="2" charset="2"/>
              </a:rPr>
              <a:t>    </a:t>
            </a:r>
            <a:r>
              <a:rPr lang="ja-JP" altLang="en-US" dirty="0" smtClean="0">
                <a:sym typeface="Wingdings" panose="05000000000000000000" pitchFamily="2" charset="2"/>
              </a:rPr>
              <a:t>が主。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kumimoji="1" lang="en-US" altLang="ja-JP" dirty="0" smtClean="0"/>
              <a:t>4/22 ILC Tokyo Event (</a:t>
            </a:r>
            <a:r>
              <a:rPr kumimoji="1" lang="ja-JP" altLang="en-US" dirty="0" smtClean="0"/>
              <a:t>東大）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+ ILC48 Food </a:t>
            </a:r>
            <a:r>
              <a:rPr kumimoji="1" lang="en-US" altLang="ja-JP" dirty="0" err="1" smtClean="0"/>
              <a:t>Festa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東京ドーム</a:t>
            </a:r>
            <a:r>
              <a:rPr kumimoji="1" lang="en-US" altLang="ja-JP" dirty="0" smtClean="0"/>
              <a:t>)</a:t>
            </a:r>
            <a:endParaRPr lang="en-US" altLang="ja-JP" dirty="0"/>
          </a:p>
          <a:p>
            <a:r>
              <a:rPr lang="en-US" altLang="ja-JP" dirty="0" smtClean="0"/>
              <a:t>LOC</a:t>
            </a:r>
          </a:p>
          <a:p>
            <a:pPr lvl="1"/>
            <a:r>
              <a:rPr lang="ja-JP" altLang="en-US" dirty="0" smtClean="0"/>
              <a:t>毎水曜</a:t>
            </a:r>
            <a:r>
              <a:rPr lang="en-US" altLang="ja-JP" dirty="0" smtClean="0"/>
              <a:t>10:30-12:00 LOC</a:t>
            </a:r>
            <a:r>
              <a:rPr lang="ja-JP" altLang="en-US" dirty="0" smtClean="0"/>
              <a:t>会合</a:t>
            </a:r>
            <a:r>
              <a:rPr lang="en-US" altLang="ja-JP" dirty="0" smtClean="0"/>
              <a:t>(</a:t>
            </a:r>
            <a:r>
              <a:rPr lang="ja-JP" altLang="en-US" dirty="0" smtClean="0"/>
              <a:t>今週は本日</a:t>
            </a:r>
            <a:r>
              <a:rPr lang="en-US" altLang="ja-JP" dirty="0" smtClean="0"/>
              <a:t>LC</a:t>
            </a:r>
            <a:r>
              <a:rPr lang="ja-JP" altLang="en-US" dirty="0" smtClean="0"/>
              <a:t>定例後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バス、ホテル、受付、予算、</a:t>
            </a:r>
            <a:r>
              <a:rPr lang="en-US" altLang="ja-JP" dirty="0" smtClean="0"/>
              <a:t>Web </a:t>
            </a:r>
            <a:r>
              <a:rPr lang="ja-JP" altLang="en-US" dirty="0" smtClean="0"/>
              <a:t>などについて</a:t>
            </a:r>
            <a:r>
              <a:rPr lang="en-US" altLang="ja-JP" dirty="0" smtClean="0"/>
              <a:t> </a:t>
            </a:r>
          </a:p>
          <a:p>
            <a:pPr lvl="1"/>
            <a:r>
              <a:rPr lang="ja-JP" altLang="en-US" dirty="0" smtClean="0"/>
              <a:t>暫定</a:t>
            </a:r>
            <a:r>
              <a:rPr lang="en-US" altLang="ja-JP" dirty="0" smtClean="0"/>
              <a:t>Web:  </a:t>
            </a:r>
            <a:r>
              <a:rPr lang="en-US" altLang="ja-JP" dirty="0" smtClean="0">
                <a:hlinkClick r:id="rId3"/>
              </a:rPr>
              <a:t>http://www-conf.kek.jp/alcw2015/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First Bulletin </a:t>
            </a:r>
            <a:r>
              <a:rPr lang="ja-JP" altLang="en-US" dirty="0" smtClean="0"/>
              <a:t>等あり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18</a:t>
            </a:r>
            <a:r>
              <a:rPr lang="ja-JP" altLang="en-US" dirty="0" smtClean="0"/>
              <a:t>日から </a:t>
            </a:r>
            <a:r>
              <a:rPr lang="en-US" altLang="ja-JP" dirty="0" smtClean="0"/>
              <a:t>WS </a:t>
            </a:r>
            <a:r>
              <a:rPr lang="ja-JP" altLang="en-US" dirty="0" smtClean="0"/>
              <a:t>登録を受け付ける。</a:t>
            </a: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24" y="1556792"/>
            <a:ext cx="5281449" cy="256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9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689</Words>
  <Application>Microsoft Macintosh PowerPoint</Application>
  <PresentationFormat>画面に合わせる (4:3)</PresentationFormat>
  <Paragraphs>143</Paragraphs>
  <Slides>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ホワイト</vt:lpstr>
      <vt:lpstr>1_ホワイト</vt:lpstr>
      <vt:lpstr>LC 計画推進室からの報告</vt:lpstr>
      <vt:lpstr>KEK-LC： FY2014 Plan　</vt:lpstr>
      <vt:lpstr>PowerPoint プレゼンテーション</vt:lpstr>
      <vt:lpstr>PowerPoint プレゼンテーション</vt:lpstr>
      <vt:lpstr>ALCW2015の状況　(12/15): 宮本</vt:lpstr>
    </vt:vector>
  </TitlesOfParts>
  <Company>KEK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計画</dc:title>
  <dc:creator>Yamamoto Akira</dc:creator>
  <cp:lastModifiedBy>Yamamoto Akira</cp:lastModifiedBy>
  <cp:revision>2</cp:revision>
  <dcterms:created xsi:type="dcterms:W3CDTF">2014-12-15T04:40:02Z</dcterms:created>
  <dcterms:modified xsi:type="dcterms:W3CDTF">2014-12-15T04:56:50Z</dcterms:modified>
</cp:coreProperties>
</file>