
<file path=[Content_Types].xml><?xml version="1.0" encoding="utf-8"?>
<Types xmlns="http://schemas.openxmlformats.org/package/2006/content-types">
  <Default Extension="xml" ContentType="application/xml"/>
  <Default Extension="wmf" ContentType="image/x-wmf"/>
  <Default Extension="jpeg" ContentType="image/jpeg"/>
  <Default Extension="tiff" ContentType="image/tiff"/>
  <Default Extension="emf" ContentType="image/x-emf"/>
  <Default Extension="jpg" ContentType="image/jpeg"/>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04" r:id="rId2"/>
    <p:sldMasterId id="2147483732" r:id="rId3"/>
    <p:sldMasterId id="2147483746" r:id="rId4"/>
    <p:sldMasterId id="2147483760" r:id="rId5"/>
  </p:sldMasterIdLst>
  <p:notesMasterIdLst>
    <p:notesMasterId r:id="rId46"/>
  </p:notesMasterIdLst>
  <p:handoutMasterIdLst>
    <p:handoutMasterId r:id="rId47"/>
  </p:handoutMasterIdLst>
  <p:sldIdLst>
    <p:sldId id="509" r:id="rId6"/>
    <p:sldId id="510" r:id="rId7"/>
    <p:sldId id="532" r:id="rId8"/>
    <p:sldId id="544" r:id="rId9"/>
    <p:sldId id="545" r:id="rId10"/>
    <p:sldId id="546" r:id="rId11"/>
    <p:sldId id="533" r:id="rId12"/>
    <p:sldId id="547" r:id="rId13"/>
    <p:sldId id="548" r:id="rId14"/>
    <p:sldId id="555" r:id="rId15"/>
    <p:sldId id="558" r:id="rId16"/>
    <p:sldId id="557" r:id="rId17"/>
    <p:sldId id="559" r:id="rId18"/>
    <p:sldId id="563" r:id="rId19"/>
    <p:sldId id="564" r:id="rId20"/>
    <p:sldId id="565" r:id="rId21"/>
    <p:sldId id="566" r:id="rId22"/>
    <p:sldId id="595" r:id="rId23"/>
    <p:sldId id="511" r:id="rId24"/>
    <p:sldId id="576" r:id="rId25"/>
    <p:sldId id="591" r:id="rId26"/>
    <p:sldId id="592" r:id="rId27"/>
    <p:sldId id="590" r:id="rId28"/>
    <p:sldId id="569" r:id="rId29"/>
    <p:sldId id="570" r:id="rId30"/>
    <p:sldId id="515" r:id="rId31"/>
    <p:sldId id="571" r:id="rId32"/>
    <p:sldId id="577" r:id="rId33"/>
    <p:sldId id="578" r:id="rId34"/>
    <p:sldId id="579" r:id="rId35"/>
    <p:sldId id="580" r:id="rId36"/>
    <p:sldId id="540" r:id="rId37"/>
    <p:sldId id="541" r:id="rId38"/>
    <p:sldId id="594" r:id="rId39"/>
    <p:sldId id="593" r:id="rId40"/>
    <p:sldId id="586" r:id="rId41"/>
    <p:sldId id="587" r:id="rId42"/>
    <p:sldId id="588" r:id="rId43"/>
    <p:sldId id="589" r:id="rId44"/>
    <p:sldId id="585" r:id="rId45"/>
  </p:sldIdLst>
  <p:sldSz cx="9144000" cy="6858000" type="screen4x3"/>
  <p:notesSz cx="6858000" cy="9144000"/>
  <p:defaultTextStyle>
    <a:defPPr>
      <a:defRPr lang="ja-JP"/>
    </a:defPPr>
    <a:lvl1pPr marL="0" algn="l" defTabSz="456788" rtl="0" eaLnBrk="1" latinLnBrk="0" hangingPunct="1">
      <a:defRPr kumimoji="1" sz="1800" kern="1200">
        <a:solidFill>
          <a:schemeClr val="tx1"/>
        </a:solidFill>
        <a:latin typeface="+mn-lt"/>
        <a:ea typeface="+mn-ea"/>
        <a:cs typeface="+mn-cs"/>
      </a:defRPr>
    </a:lvl1pPr>
    <a:lvl2pPr marL="456788" algn="l" defTabSz="456788" rtl="0" eaLnBrk="1" latinLnBrk="0" hangingPunct="1">
      <a:defRPr kumimoji="1" sz="1800" kern="1200">
        <a:solidFill>
          <a:schemeClr val="tx1"/>
        </a:solidFill>
        <a:latin typeface="+mn-lt"/>
        <a:ea typeface="+mn-ea"/>
        <a:cs typeface="+mn-cs"/>
      </a:defRPr>
    </a:lvl2pPr>
    <a:lvl3pPr marL="913579" algn="l" defTabSz="456788" rtl="0" eaLnBrk="1" latinLnBrk="0" hangingPunct="1">
      <a:defRPr kumimoji="1" sz="1800" kern="1200">
        <a:solidFill>
          <a:schemeClr val="tx1"/>
        </a:solidFill>
        <a:latin typeface="+mn-lt"/>
        <a:ea typeface="+mn-ea"/>
        <a:cs typeface="+mn-cs"/>
      </a:defRPr>
    </a:lvl3pPr>
    <a:lvl4pPr marL="1370367" algn="l" defTabSz="456788" rtl="0" eaLnBrk="1" latinLnBrk="0" hangingPunct="1">
      <a:defRPr kumimoji="1" sz="1800" kern="1200">
        <a:solidFill>
          <a:schemeClr val="tx1"/>
        </a:solidFill>
        <a:latin typeface="+mn-lt"/>
        <a:ea typeface="+mn-ea"/>
        <a:cs typeface="+mn-cs"/>
      </a:defRPr>
    </a:lvl4pPr>
    <a:lvl5pPr marL="1827155" algn="l" defTabSz="456788" rtl="0" eaLnBrk="1" latinLnBrk="0" hangingPunct="1">
      <a:defRPr kumimoji="1" sz="1800" kern="1200">
        <a:solidFill>
          <a:schemeClr val="tx1"/>
        </a:solidFill>
        <a:latin typeface="+mn-lt"/>
        <a:ea typeface="+mn-ea"/>
        <a:cs typeface="+mn-cs"/>
      </a:defRPr>
    </a:lvl5pPr>
    <a:lvl6pPr marL="2283942" algn="l" defTabSz="456788" rtl="0" eaLnBrk="1" latinLnBrk="0" hangingPunct="1">
      <a:defRPr kumimoji="1" sz="1800" kern="1200">
        <a:solidFill>
          <a:schemeClr val="tx1"/>
        </a:solidFill>
        <a:latin typeface="+mn-lt"/>
        <a:ea typeface="+mn-ea"/>
        <a:cs typeface="+mn-cs"/>
      </a:defRPr>
    </a:lvl6pPr>
    <a:lvl7pPr marL="2740733" algn="l" defTabSz="456788" rtl="0" eaLnBrk="1" latinLnBrk="0" hangingPunct="1">
      <a:defRPr kumimoji="1" sz="1800" kern="1200">
        <a:solidFill>
          <a:schemeClr val="tx1"/>
        </a:solidFill>
        <a:latin typeface="+mn-lt"/>
        <a:ea typeface="+mn-ea"/>
        <a:cs typeface="+mn-cs"/>
      </a:defRPr>
    </a:lvl7pPr>
    <a:lvl8pPr marL="3197520" algn="l" defTabSz="456788" rtl="0" eaLnBrk="1" latinLnBrk="0" hangingPunct="1">
      <a:defRPr kumimoji="1" sz="1800" kern="1200">
        <a:solidFill>
          <a:schemeClr val="tx1"/>
        </a:solidFill>
        <a:latin typeface="+mn-lt"/>
        <a:ea typeface="+mn-ea"/>
        <a:cs typeface="+mn-cs"/>
      </a:defRPr>
    </a:lvl8pPr>
    <a:lvl9pPr marL="3654308" algn="l" defTabSz="456788"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9814" autoAdjust="0"/>
  </p:normalViewPr>
  <p:slideViewPr>
    <p:cSldViewPr snapToGrid="0" snapToObjects="1">
      <p:cViewPr varScale="1">
        <p:scale>
          <a:sx n="80" d="100"/>
          <a:sy n="80" d="100"/>
        </p:scale>
        <p:origin x="-96" y="-344"/>
      </p:cViewPr>
      <p:guideLst>
        <p:guide orient="horz" pos="2160"/>
        <p:guide pos="2880"/>
      </p:guideLst>
    </p:cSldViewPr>
  </p:slideViewPr>
  <p:notesTextViewPr>
    <p:cViewPr>
      <p:scale>
        <a:sx n="100" d="100"/>
        <a:sy n="100" d="100"/>
      </p:scale>
      <p:origin x="0" y="0"/>
    </p:cViewPr>
  </p:notesTextViewPr>
  <p:sorterViewPr>
    <p:cViewPr>
      <p:scale>
        <a:sx n="102" d="100"/>
        <a:sy n="102" d="100"/>
      </p:scale>
      <p:origin x="0" y="0"/>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handoutMaster" Target="handoutMasters/handoutMaster1.xml"/><Relationship Id="rId48" Type="http://schemas.openxmlformats.org/officeDocument/2006/relationships/printerSettings" Target="printerSettings/printerSettings1.bin"/><Relationship Id="rId49" Type="http://schemas.openxmlformats.org/officeDocument/2006/relationships/presProps" Target="presProps.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9" Type="http://schemas.openxmlformats.org/officeDocument/2006/relationships/slide" Target="slides/slide4.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DDE3E9-5120-C944-A251-F9E603353F2A}" type="doc">
      <dgm:prSet loTypeId="urn:microsoft.com/office/officeart/2008/layout/NameandTitleOrganizationalChart" loCatId="" qsTypeId="urn:microsoft.com/office/officeart/2005/8/quickstyle/3D2" qsCatId="3D" csTypeId="urn:microsoft.com/office/officeart/2005/8/colors/accent1_2" csCatId="accent1" phldr="1"/>
      <dgm:spPr/>
      <dgm:t>
        <a:bodyPr/>
        <a:lstStyle/>
        <a:p>
          <a:endParaRPr kumimoji="1" lang="ja-JP" altLang="en-US"/>
        </a:p>
      </dgm:t>
    </dgm:pt>
    <dgm:pt modelId="{8AC47649-CDA7-FB42-BCC3-44B8E0DBA879}" type="pres">
      <dgm:prSet presAssocID="{17DDE3E9-5120-C944-A251-F9E603353F2A}" presName="hierChild1" presStyleCnt="0">
        <dgm:presLayoutVars>
          <dgm:orgChart val="1"/>
          <dgm:chPref val="1"/>
          <dgm:dir/>
          <dgm:animOne val="branch"/>
          <dgm:animLvl val="lvl"/>
          <dgm:resizeHandles/>
        </dgm:presLayoutVars>
      </dgm:prSet>
      <dgm:spPr/>
      <dgm:t>
        <a:bodyPr/>
        <a:lstStyle/>
        <a:p>
          <a:endParaRPr kumimoji="1" lang="ja-JP" altLang="en-US"/>
        </a:p>
      </dgm:t>
    </dgm:pt>
  </dgm:ptLst>
  <dgm:cxnLst>
    <dgm:cxn modelId="{A2BE368B-52CC-A047-9E40-C429E5F9040E}" type="presOf" srcId="{17DDE3E9-5120-C944-A251-F9E603353F2A}" destId="{8AC47649-CDA7-FB42-BCC3-44B8E0DBA879}" srcOrd="0" destOrd="0" presId="urn:microsoft.com/office/officeart/2008/layout/NameandTitleOrganizational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wmf"/><Relationship Id="rId2" Type="http://schemas.openxmlformats.org/officeDocument/2006/relationships/image" Target="../media/image1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432D444-D68B-7A4E-82B3-1C94C3246197}" type="datetimeFigureOut">
              <a:rPr kumimoji="1" lang="ja-JP" altLang="en-US" smtClean="0"/>
              <a:t>2014/09/16</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063B9D5-7DBE-C940-B4ED-DA1E1814473C}" type="slidenum">
              <a:rPr kumimoji="1" lang="ja-JP" altLang="en-US" smtClean="0"/>
              <a:t>‹#›</a:t>
            </a:fld>
            <a:endParaRPr kumimoji="1" lang="ja-JP" altLang="en-US"/>
          </a:p>
        </p:txBody>
      </p:sp>
    </p:spTree>
    <p:extLst>
      <p:ext uri="{BB962C8B-B14F-4D97-AF65-F5344CB8AC3E}">
        <p14:creationId xmlns:p14="http://schemas.microsoft.com/office/powerpoint/2010/main" val="217913829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415113E-F613-6D43-9C9E-5A1DE794CC47}" type="datetimeFigureOut">
              <a:rPr kumimoji="1" lang="ja-JP" altLang="en-US" smtClean="0"/>
              <a:t>2014/09/16</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4164459-F84D-534F-AA23-1C539211836F}" type="slidenum">
              <a:rPr kumimoji="1" lang="ja-JP" altLang="en-US" smtClean="0"/>
              <a:t>‹#›</a:t>
            </a:fld>
            <a:endParaRPr kumimoji="1" lang="ja-JP" altLang="en-US"/>
          </a:p>
        </p:txBody>
      </p:sp>
    </p:spTree>
    <p:extLst>
      <p:ext uri="{BB962C8B-B14F-4D97-AF65-F5344CB8AC3E}">
        <p14:creationId xmlns:p14="http://schemas.microsoft.com/office/powerpoint/2010/main" val="3236823757"/>
      </p:ext>
    </p:extLst>
  </p:cSld>
  <p:clrMap bg1="lt1" tx1="dk1" bg2="lt2" tx2="dk2" accent1="accent1" accent2="accent2" accent3="accent3" accent4="accent4" accent5="accent5" accent6="accent6" hlink="hlink" folHlink="folHlink"/>
  <p:hf hdr="0" ftr="0" dt="0"/>
  <p:notesStyle>
    <a:lvl1pPr marL="0" algn="l" defTabSz="456788" rtl="0" eaLnBrk="1" latinLnBrk="0" hangingPunct="1">
      <a:defRPr kumimoji="1" sz="1200" kern="1200">
        <a:solidFill>
          <a:schemeClr val="tx1"/>
        </a:solidFill>
        <a:latin typeface="+mn-lt"/>
        <a:ea typeface="+mn-ea"/>
        <a:cs typeface="+mn-cs"/>
      </a:defRPr>
    </a:lvl1pPr>
    <a:lvl2pPr marL="456788" algn="l" defTabSz="456788" rtl="0" eaLnBrk="1" latinLnBrk="0" hangingPunct="1">
      <a:defRPr kumimoji="1" sz="1200" kern="1200">
        <a:solidFill>
          <a:schemeClr val="tx1"/>
        </a:solidFill>
        <a:latin typeface="+mn-lt"/>
        <a:ea typeface="+mn-ea"/>
        <a:cs typeface="+mn-cs"/>
      </a:defRPr>
    </a:lvl2pPr>
    <a:lvl3pPr marL="913579" algn="l" defTabSz="456788" rtl="0" eaLnBrk="1" latinLnBrk="0" hangingPunct="1">
      <a:defRPr kumimoji="1" sz="1200" kern="1200">
        <a:solidFill>
          <a:schemeClr val="tx1"/>
        </a:solidFill>
        <a:latin typeface="+mn-lt"/>
        <a:ea typeface="+mn-ea"/>
        <a:cs typeface="+mn-cs"/>
      </a:defRPr>
    </a:lvl3pPr>
    <a:lvl4pPr marL="1370367" algn="l" defTabSz="456788" rtl="0" eaLnBrk="1" latinLnBrk="0" hangingPunct="1">
      <a:defRPr kumimoji="1" sz="1200" kern="1200">
        <a:solidFill>
          <a:schemeClr val="tx1"/>
        </a:solidFill>
        <a:latin typeface="+mn-lt"/>
        <a:ea typeface="+mn-ea"/>
        <a:cs typeface="+mn-cs"/>
      </a:defRPr>
    </a:lvl4pPr>
    <a:lvl5pPr marL="1827155" algn="l" defTabSz="456788" rtl="0" eaLnBrk="1" latinLnBrk="0" hangingPunct="1">
      <a:defRPr kumimoji="1" sz="1200" kern="1200">
        <a:solidFill>
          <a:schemeClr val="tx1"/>
        </a:solidFill>
        <a:latin typeface="+mn-lt"/>
        <a:ea typeface="+mn-ea"/>
        <a:cs typeface="+mn-cs"/>
      </a:defRPr>
    </a:lvl5pPr>
    <a:lvl6pPr marL="2283942" algn="l" defTabSz="456788" rtl="0" eaLnBrk="1" latinLnBrk="0" hangingPunct="1">
      <a:defRPr kumimoji="1" sz="1200" kern="1200">
        <a:solidFill>
          <a:schemeClr val="tx1"/>
        </a:solidFill>
        <a:latin typeface="+mn-lt"/>
        <a:ea typeface="+mn-ea"/>
        <a:cs typeface="+mn-cs"/>
      </a:defRPr>
    </a:lvl6pPr>
    <a:lvl7pPr marL="2740733" algn="l" defTabSz="456788" rtl="0" eaLnBrk="1" latinLnBrk="0" hangingPunct="1">
      <a:defRPr kumimoji="1" sz="1200" kern="1200">
        <a:solidFill>
          <a:schemeClr val="tx1"/>
        </a:solidFill>
        <a:latin typeface="+mn-lt"/>
        <a:ea typeface="+mn-ea"/>
        <a:cs typeface="+mn-cs"/>
      </a:defRPr>
    </a:lvl7pPr>
    <a:lvl8pPr marL="3197520" algn="l" defTabSz="456788" rtl="0" eaLnBrk="1" latinLnBrk="0" hangingPunct="1">
      <a:defRPr kumimoji="1" sz="1200" kern="1200">
        <a:solidFill>
          <a:schemeClr val="tx1"/>
        </a:solidFill>
        <a:latin typeface="+mn-lt"/>
        <a:ea typeface="+mn-ea"/>
        <a:cs typeface="+mn-cs"/>
      </a:defRPr>
    </a:lvl8pPr>
    <a:lvl9pPr marL="3654308" algn="l" defTabSz="456788"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97CD2EB-828E-4E43-97CC-E322ABE17CC8}" type="slidenum">
              <a:rPr lang="ja-JP" altLang="en-US" smtClean="0">
                <a:solidFill>
                  <a:prstClr val="black"/>
                </a:solidFill>
                <a:latin typeface="Calibri"/>
                <a:ea typeface="ＭＳ Ｐゴシック"/>
              </a:rPr>
              <a:pPr/>
              <a:t>20</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4154421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1A09DDD-A9E4-44D7-8A5D-0A79AFC4436E}" type="slidenum">
              <a:rPr lang="ja-JP" altLang="en-US" smtClean="0">
                <a:solidFill>
                  <a:prstClr val="black"/>
                </a:solidFill>
              </a:rPr>
              <a:pPr/>
              <a:t>27</a:t>
            </a:fld>
            <a:endParaRPr lang="ja-JP" altLang="en-US">
              <a:solidFill>
                <a:prstClr val="black"/>
              </a:solidFill>
            </a:endParaRPr>
          </a:p>
        </p:txBody>
      </p:sp>
    </p:spTree>
    <p:extLst>
      <p:ext uri="{BB962C8B-B14F-4D97-AF65-F5344CB8AC3E}">
        <p14:creationId xmlns:p14="http://schemas.microsoft.com/office/powerpoint/2010/main" val="39638449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スライド イメージ プレースホルダ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38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ja-JP" altLang="en-US">
              <a:latin typeface="Calibri" charset="0"/>
              <a:ea typeface="ＭＳ Ｐゴシック" charset="0"/>
              <a:cs typeface="ＭＳ Ｐゴシック" charset="0"/>
            </a:endParaRPr>
          </a:p>
        </p:txBody>
      </p:sp>
      <p:sp>
        <p:nvSpPr>
          <p:cNvPr id="16388"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fld id="{264D7087-3DC9-3746-8E27-3C8821488654}" type="slidenum">
              <a:rPr lang="ja-JP" altLang="en-US" sz="1200">
                <a:solidFill>
                  <a:prstClr val="black"/>
                </a:solidFill>
              </a:rPr>
              <a:pPr/>
              <a:t>34</a:t>
            </a:fld>
            <a:endParaRPr lang="ja-JP" altLang="en-US" sz="1200">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2.jpeg"/><Relationship Id="rId1" Type="http://schemas.openxmlformats.org/officeDocument/2006/relationships/slideMaster" Target="../slideMasters/slideMaster5.xml"/><Relationship Id="rId2" Type="http://schemas.openxmlformats.org/officeDocument/2006/relationships/image" Target="../media/image3.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8"/>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788" indent="0" algn="ctr">
              <a:buNone/>
              <a:defRPr>
                <a:solidFill>
                  <a:schemeClr val="tx1">
                    <a:tint val="75000"/>
                  </a:schemeClr>
                </a:solidFill>
              </a:defRPr>
            </a:lvl2pPr>
            <a:lvl3pPr marL="913579" indent="0" algn="ctr">
              <a:buNone/>
              <a:defRPr>
                <a:solidFill>
                  <a:schemeClr val="tx1">
                    <a:tint val="75000"/>
                  </a:schemeClr>
                </a:solidFill>
              </a:defRPr>
            </a:lvl3pPr>
            <a:lvl4pPr marL="1370367" indent="0" algn="ctr">
              <a:buNone/>
              <a:defRPr>
                <a:solidFill>
                  <a:schemeClr val="tx1">
                    <a:tint val="75000"/>
                  </a:schemeClr>
                </a:solidFill>
              </a:defRPr>
            </a:lvl4pPr>
            <a:lvl5pPr marL="1827155" indent="0" algn="ctr">
              <a:buNone/>
              <a:defRPr>
                <a:solidFill>
                  <a:schemeClr val="tx1">
                    <a:tint val="75000"/>
                  </a:schemeClr>
                </a:solidFill>
              </a:defRPr>
            </a:lvl5pPr>
            <a:lvl6pPr marL="2283942" indent="0" algn="ctr">
              <a:buNone/>
              <a:defRPr>
                <a:solidFill>
                  <a:schemeClr val="tx1">
                    <a:tint val="75000"/>
                  </a:schemeClr>
                </a:solidFill>
              </a:defRPr>
            </a:lvl6pPr>
            <a:lvl7pPr marL="2740733" indent="0" algn="ctr">
              <a:buNone/>
              <a:defRPr>
                <a:solidFill>
                  <a:schemeClr val="tx1">
                    <a:tint val="75000"/>
                  </a:schemeClr>
                </a:solidFill>
              </a:defRPr>
            </a:lvl7pPr>
            <a:lvl8pPr marL="3197520" indent="0" algn="ctr">
              <a:buNone/>
              <a:defRPr>
                <a:solidFill>
                  <a:schemeClr val="tx1">
                    <a:tint val="75000"/>
                  </a:schemeClr>
                </a:solidFill>
              </a:defRPr>
            </a:lvl8pPr>
            <a:lvl9pPr marL="3654308"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r>
              <a:rPr kumimoji="1" lang="en-US" altLang="ja-JP" smtClean="0"/>
              <a:t>2014/04/17</a:t>
            </a:r>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FD39203-853C-5F4E-97A7-8DB0D1A0815E}" type="slidenum">
              <a:rPr kumimoji="1" lang="ja-JP" altLang="en-US" smtClean="0"/>
              <a:t>‹#›</a:t>
            </a:fld>
            <a:endParaRPr kumimoji="1" lang="ja-JP" altLang="en-US"/>
          </a:p>
        </p:txBody>
      </p:sp>
    </p:spTree>
    <p:extLst>
      <p:ext uri="{BB962C8B-B14F-4D97-AF65-F5344CB8AC3E}">
        <p14:creationId xmlns:p14="http://schemas.microsoft.com/office/powerpoint/2010/main" val="162237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r>
              <a:rPr kumimoji="1" lang="en-US" altLang="ja-JP" smtClean="0"/>
              <a:t>2014/04/17</a:t>
            </a:r>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FD39203-853C-5F4E-97A7-8DB0D1A0815E}" type="slidenum">
              <a:rPr kumimoji="1" lang="ja-JP" altLang="en-US" smtClean="0"/>
              <a:t>‹#›</a:t>
            </a:fld>
            <a:endParaRPr kumimoji="1" lang="ja-JP" altLang="en-US"/>
          </a:p>
        </p:txBody>
      </p:sp>
    </p:spTree>
    <p:extLst>
      <p:ext uri="{BB962C8B-B14F-4D97-AF65-F5344CB8AC3E}">
        <p14:creationId xmlns:p14="http://schemas.microsoft.com/office/powerpoint/2010/main" val="41606626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r>
              <a:rPr kumimoji="1" lang="en-US" altLang="ja-JP" smtClean="0"/>
              <a:t>2014/04/17</a:t>
            </a:r>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FD39203-853C-5F4E-97A7-8DB0D1A0815E}" type="slidenum">
              <a:rPr kumimoji="1" lang="ja-JP" altLang="en-US" smtClean="0"/>
              <a:t>‹#›</a:t>
            </a:fld>
            <a:endParaRPr kumimoji="1" lang="ja-JP" altLang="en-US"/>
          </a:p>
        </p:txBody>
      </p:sp>
    </p:spTree>
    <p:extLst>
      <p:ext uri="{BB962C8B-B14F-4D97-AF65-F5344CB8AC3E}">
        <p14:creationId xmlns:p14="http://schemas.microsoft.com/office/powerpoint/2010/main" val="36127831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1283" y="1789547"/>
            <a:ext cx="7481455" cy="3844636"/>
          </a:xfrm>
          <a:prstGeom prst="rect">
            <a:avLst/>
          </a:prstGeom>
        </p:spPr>
        <p:txBody>
          <a:bodyPr/>
          <a:lstStyle>
            <a:lvl2pPr marL="415180" indent="-415180">
              <a:defRPr sz="2200">
                <a:latin typeface="Arial"/>
                <a:cs typeface="Arial"/>
              </a:defRPr>
            </a:lvl2pPr>
            <a:lvl3pPr marL="730889" indent="-315712">
              <a:defRPr sz="1800">
                <a:latin typeface="Arial"/>
                <a:cs typeface="Arial"/>
              </a:defRPr>
            </a:lvl3pPr>
            <a:lvl4pPr marL="1037949" indent="-307067">
              <a:buFont typeface="Lucida Grande"/>
              <a:buChar char="‒"/>
              <a:defRPr sz="1600">
                <a:latin typeface="Arial"/>
                <a:cs typeface="Arial"/>
              </a:defRPr>
            </a:lvl4pPr>
            <a:lvl5pPr marL="1245536" indent="-207596">
              <a:defRPr sz="1600">
                <a:latin typeface="Arial"/>
                <a:cs typeface="Aria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1" name="Title 1"/>
          <p:cNvSpPr>
            <a:spLocks noGrp="1"/>
          </p:cNvSpPr>
          <p:nvPr>
            <p:ph type="title"/>
          </p:nvPr>
        </p:nvSpPr>
        <p:spPr>
          <a:xfrm>
            <a:off x="831283" y="769708"/>
            <a:ext cx="7481455" cy="500303"/>
          </a:xfrm>
          <a:prstGeom prst="rect">
            <a:avLst/>
          </a:prstGeom>
        </p:spPr>
        <p:txBody>
          <a:bodyPr vert="horz" lIns="0" tIns="0" rIns="0" bIns="0"/>
          <a:lstStyle>
            <a:lvl1pPr algn="l">
              <a:defRPr sz="2700" b="1">
                <a:latin typeface="Arial"/>
                <a:cs typeface="Aria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latin typeface="Calibri"/>
              </a:rPr>
              <a:t>2014/04/17</a:t>
            </a:r>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46E33A87-2296-FC4D-A292-AB05C56F0317}"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048513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endParaRPr lang="en-US" altLang="ja-JP">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ja-JP">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fld id="{9467FAED-04BC-F942-8F58-B3160A1F275E}" type="slidenum">
              <a:rPr lang="en-US" altLang="ja-JP">
                <a:solidFill>
                  <a:prstClr val="black"/>
                </a:solidFill>
              </a:rPr>
              <a:pPr/>
              <a:t>‹#›</a:t>
            </a:fld>
            <a:endParaRPr lang="en-US" altLang="ja-JP">
              <a:solidFill>
                <a:prstClr val="black"/>
              </a:solidFill>
            </a:endParaRPr>
          </a:p>
        </p:txBody>
      </p:sp>
    </p:spTree>
    <p:extLst>
      <p:ext uri="{BB962C8B-B14F-4D97-AF65-F5344CB8AC3E}">
        <p14:creationId xmlns:p14="http://schemas.microsoft.com/office/powerpoint/2010/main" val="2581117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endParaRPr lang="en-US" altLang="ja-JP">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ja-JP">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fld id="{283F1AF1-D155-D54F-BA0E-B5E0E5890C35}" type="slidenum">
              <a:rPr lang="en-US" altLang="ja-JP">
                <a:solidFill>
                  <a:prstClr val="black"/>
                </a:solidFill>
              </a:rPr>
              <a:pPr/>
              <a:t>‹#›</a:t>
            </a:fld>
            <a:endParaRPr lang="en-US" altLang="ja-JP">
              <a:solidFill>
                <a:prstClr val="black"/>
              </a:solidFill>
            </a:endParaRPr>
          </a:p>
        </p:txBody>
      </p:sp>
    </p:spTree>
    <p:extLst>
      <p:ext uri="{BB962C8B-B14F-4D97-AF65-F5344CB8AC3E}">
        <p14:creationId xmlns:p14="http://schemas.microsoft.com/office/powerpoint/2010/main" val="41047560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endParaRPr lang="en-US" altLang="ja-JP">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ja-JP">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fld id="{91027334-DA79-6343-8EB6-9911897ADC59}" type="slidenum">
              <a:rPr lang="en-US" altLang="ja-JP">
                <a:solidFill>
                  <a:prstClr val="black"/>
                </a:solidFill>
              </a:rPr>
              <a:pPr/>
              <a:t>‹#›</a:t>
            </a:fld>
            <a:endParaRPr lang="en-US" altLang="ja-JP">
              <a:solidFill>
                <a:prstClr val="black"/>
              </a:solidFill>
            </a:endParaRPr>
          </a:p>
        </p:txBody>
      </p:sp>
    </p:spTree>
    <p:extLst>
      <p:ext uri="{BB962C8B-B14F-4D97-AF65-F5344CB8AC3E}">
        <p14:creationId xmlns:p14="http://schemas.microsoft.com/office/powerpoint/2010/main" val="37664085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endParaRPr lang="en-US" altLang="ja-JP">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ja-JP">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fld id="{2B315F80-B7CE-9442-A4C5-8464B0435DE2}" type="slidenum">
              <a:rPr lang="en-US" altLang="ja-JP">
                <a:solidFill>
                  <a:prstClr val="black"/>
                </a:solidFill>
              </a:rPr>
              <a:pPr/>
              <a:t>‹#›</a:t>
            </a:fld>
            <a:endParaRPr lang="en-US" altLang="ja-JP">
              <a:solidFill>
                <a:prstClr val="black"/>
              </a:solidFill>
            </a:endParaRPr>
          </a:p>
        </p:txBody>
      </p:sp>
    </p:spTree>
    <p:extLst>
      <p:ext uri="{BB962C8B-B14F-4D97-AF65-F5344CB8AC3E}">
        <p14:creationId xmlns:p14="http://schemas.microsoft.com/office/powerpoint/2010/main" val="41005467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endParaRPr lang="en-US" altLang="ja-JP">
              <a:solidFill>
                <a:prstClr val="black"/>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ja-JP">
              <a:solidFill>
                <a:prstClr val="black"/>
              </a:solidFill>
            </a:endParaRPr>
          </a:p>
        </p:txBody>
      </p:sp>
      <p:sp>
        <p:nvSpPr>
          <p:cNvPr id="9" name="Rectangle 6"/>
          <p:cNvSpPr>
            <a:spLocks noGrp="1" noChangeArrowheads="1"/>
          </p:cNvSpPr>
          <p:nvPr>
            <p:ph type="sldNum" sz="quarter" idx="12"/>
          </p:nvPr>
        </p:nvSpPr>
        <p:spPr>
          <a:ln/>
        </p:spPr>
        <p:txBody>
          <a:bodyPr/>
          <a:lstStyle>
            <a:lvl1pPr>
              <a:defRPr/>
            </a:lvl1pPr>
          </a:lstStyle>
          <a:p>
            <a:fld id="{894D6163-73DB-734A-ACCF-D59FC5F4A968}" type="slidenum">
              <a:rPr lang="en-US" altLang="ja-JP">
                <a:solidFill>
                  <a:prstClr val="black"/>
                </a:solidFill>
              </a:rPr>
              <a:pPr/>
              <a:t>‹#›</a:t>
            </a:fld>
            <a:endParaRPr lang="en-US" altLang="ja-JP">
              <a:solidFill>
                <a:prstClr val="black"/>
              </a:solidFill>
            </a:endParaRPr>
          </a:p>
        </p:txBody>
      </p:sp>
    </p:spTree>
    <p:extLst>
      <p:ext uri="{BB962C8B-B14F-4D97-AF65-F5344CB8AC3E}">
        <p14:creationId xmlns:p14="http://schemas.microsoft.com/office/powerpoint/2010/main" val="39377038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endParaRPr lang="en-US" altLang="ja-JP">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ja-JP">
              <a:solidFill>
                <a:prstClr val="black"/>
              </a:solidFill>
            </a:endParaRPr>
          </a:p>
        </p:txBody>
      </p:sp>
      <p:sp>
        <p:nvSpPr>
          <p:cNvPr id="5" name="Rectangle 6"/>
          <p:cNvSpPr>
            <a:spLocks noGrp="1" noChangeArrowheads="1"/>
          </p:cNvSpPr>
          <p:nvPr>
            <p:ph type="sldNum" sz="quarter" idx="12"/>
          </p:nvPr>
        </p:nvSpPr>
        <p:spPr>
          <a:ln/>
        </p:spPr>
        <p:txBody>
          <a:bodyPr/>
          <a:lstStyle>
            <a:lvl1pPr>
              <a:defRPr/>
            </a:lvl1pPr>
          </a:lstStyle>
          <a:p>
            <a:fld id="{E7542167-83EB-3C46-BCD7-AE6391F29160}" type="slidenum">
              <a:rPr lang="en-US" altLang="ja-JP">
                <a:solidFill>
                  <a:prstClr val="black"/>
                </a:solidFill>
              </a:rPr>
              <a:pPr/>
              <a:t>‹#›</a:t>
            </a:fld>
            <a:endParaRPr lang="en-US" altLang="ja-JP">
              <a:solidFill>
                <a:prstClr val="black"/>
              </a:solidFill>
            </a:endParaRPr>
          </a:p>
        </p:txBody>
      </p:sp>
    </p:spTree>
    <p:extLst>
      <p:ext uri="{BB962C8B-B14F-4D97-AF65-F5344CB8AC3E}">
        <p14:creationId xmlns:p14="http://schemas.microsoft.com/office/powerpoint/2010/main" val="19016288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ja-JP">
              <a:solidFill>
                <a:prstClr val="black"/>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ja-JP">
              <a:solidFill>
                <a:prstClr val="black"/>
              </a:solidFill>
            </a:endParaRPr>
          </a:p>
        </p:txBody>
      </p:sp>
      <p:sp>
        <p:nvSpPr>
          <p:cNvPr id="4" name="Rectangle 6"/>
          <p:cNvSpPr>
            <a:spLocks noGrp="1" noChangeArrowheads="1"/>
          </p:cNvSpPr>
          <p:nvPr>
            <p:ph type="sldNum" sz="quarter" idx="12"/>
          </p:nvPr>
        </p:nvSpPr>
        <p:spPr>
          <a:ln/>
        </p:spPr>
        <p:txBody>
          <a:bodyPr/>
          <a:lstStyle>
            <a:lvl1pPr>
              <a:defRPr/>
            </a:lvl1pPr>
          </a:lstStyle>
          <a:p>
            <a:fld id="{9B6DEBA4-771F-304F-8A7B-32F2D802C432}" type="slidenum">
              <a:rPr lang="en-US" altLang="ja-JP">
                <a:solidFill>
                  <a:prstClr val="black"/>
                </a:solidFill>
              </a:rPr>
              <a:pPr/>
              <a:t>‹#›</a:t>
            </a:fld>
            <a:endParaRPr lang="en-US" altLang="ja-JP">
              <a:solidFill>
                <a:prstClr val="black"/>
              </a:solidFill>
            </a:endParaRPr>
          </a:p>
        </p:txBody>
      </p:sp>
    </p:spTree>
    <p:extLst>
      <p:ext uri="{BB962C8B-B14F-4D97-AF65-F5344CB8AC3E}">
        <p14:creationId xmlns:p14="http://schemas.microsoft.com/office/powerpoint/2010/main" val="2946448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r>
              <a:rPr kumimoji="1" lang="en-US" altLang="ja-JP" smtClean="0"/>
              <a:t>2014/04/17</a:t>
            </a:r>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FD39203-853C-5F4E-97A7-8DB0D1A0815E}" type="slidenum">
              <a:rPr kumimoji="1" lang="ja-JP" altLang="en-US" smtClean="0"/>
              <a:t>‹#›</a:t>
            </a:fld>
            <a:endParaRPr kumimoji="1" lang="ja-JP" altLang="en-US"/>
          </a:p>
        </p:txBody>
      </p:sp>
    </p:spTree>
    <p:extLst>
      <p:ext uri="{BB962C8B-B14F-4D97-AF65-F5344CB8AC3E}">
        <p14:creationId xmlns:p14="http://schemas.microsoft.com/office/powerpoint/2010/main" val="10796499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endParaRPr lang="en-US" altLang="ja-JP">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ja-JP">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fld id="{FDD0F423-2A35-824D-A896-0F1349B05CAA}" type="slidenum">
              <a:rPr lang="en-US" altLang="ja-JP">
                <a:solidFill>
                  <a:prstClr val="black"/>
                </a:solidFill>
              </a:rPr>
              <a:pPr/>
              <a:t>‹#›</a:t>
            </a:fld>
            <a:endParaRPr lang="en-US" altLang="ja-JP">
              <a:solidFill>
                <a:prstClr val="black"/>
              </a:solidFill>
            </a:endParaRPr>
          </a:p>
        </p:txBody>
      </p:sp>
    </p:spTree>
    <p:extLst>
      <p:ext uri="{BB962C8B-B14F-4D97-AF65-F5344CB8AC3E}">
        <p14:creationId xmlns:p14="http://schemas.microsoft.com/office/powerpoint/2010/main" val="36545429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タイトルと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endParaRPr lang="en-US" altLang="ja-JP">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ja-JP">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fld id="{F7C57CBE-F770-D542-A858-946BDF28BF8B}" type="slidenum">
              <a:rPr lang="en-US" altLang="ja-JP">
                <a:solidFill>
                  <a:prstClr val="black"/>
                </a:solidFill>
              </a:rPr>
              <a:pPr/>
              <a:t>‹#›</a:t>
            </a:fld>
            <a:endParaRPr lang="en-US" altLang="ja-JP">
              <a:solidFill>
                <a:prstClr val="black"/>
              </a:solidFill>
            </a:endParaRPr>
          </a:p>
        </p:txBody>
      </p:sp>
    </p:spTree>
    <p:extLst>
      <p:ext uri="{BB962C8B-B14F-4D97-AF65-F5344CB8AC3E}">
        <p14:creationId xmlns:p14="http://schemas.microsoft.com/office/powerpoint/2010/main" val="34462436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endParaRPr lang="en-US" altLang="ja-JP">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ja-JP">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fld id="{1E33F7C2-3518-6148-8B21-00BAC898B443}" type="slidenum">
              <a:rPr lang="en-US" altLang="ja-JP">
                <a:solidFill>
                  <a:prstClr val="black"/>
                </a:solidFill>
              </a:rPr>
              <a:pPr/>
              <a:t>‹#›</a:t>
            </a:fld>
            <a:endParaRPr lang="en-US" altLang="ja-JP">
              <a:solidFill>
                <a:prstClr val="black"/>
              </a:solidFill>
            </a:endParaRPr>
          </a:p>
        </p:txBody>
      </p:sp>
    </p:spTree>
    <p:extLst>
      <p:ext uri="{BB962C8B-B14F-4D97-AF65-F5344CB8AC3E}">
        <p14:creationId xmlns:p14="http://schemas.microsoft.com/office/powerpoint/2010/main" val="25323047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縦書きタイトル/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85800" y="609600"/>
            <a:ext cx="5676900" cy="54864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endParaRPr lang="en-US" altLang="ja-JP">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ja-JP">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fld id="{9445B7C4-2A2A-7747-BEA7-E909033405C6}" type="slidenum">
              <a:rPr lang="en-US" altLang="ja-JP">
                <a:solidFill>
                  <a:prstClr val="black"/>
                </a:solidFill>
              </a:rPr>
              <a:pPr/>
              <a:t>‹#›</a:t>
            </a:fld>
            <a:endParaRPr lang="en-US" altLang="ja-JP">
              <a:solidFill>
                <a:prstClr val="black"/>
              </a:solidFill>
            </a:endParaRPr>
          </a:p>
        </p:txBody>
      </p:sp>
    </p:spTree>
    <p:extLst>
      <p:ext uri="{BB962C8B-B14F-4D97-AF65-F5344CB8AC3E}">
        <p14:creationId xmlns:p14="http://schemas.microsoft.com/office/powerpoint/2010/main" val="40214694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Over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685800" y="1981200"/>
            <a:ext cx="77724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685800" y="4114800"/>
            <a:ext cx="77724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endParaRPr lang="en-US" altLang="ja-JP">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ja-JP">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fld id="{F48AD5B1-A1AB-3147-99BC-2472A0C66748}" type="slidenum">
              <a:rPr lang="en-US" altLang="ja-JP">
                <a:solidFill>
                  <a:prstClr val="black"/>
                </a:solidFill>
              </a:rPr>
              <a:pPr/>
              <a:t>‹#›</a:t>
            </a:fld>
            <a:endParaRPr lang="en-US" altLang="ja-JP">
              <a:solidFill>
                <a:prstClr val="black"/>
              </a:solidFill>
            </a:endParaRPr>
          </a:p>
        </p:txBody>
      </p:sp>
    </p:spTree>
    <p:extLst>
      <p:ext uri="{BB962C8B-B14F-4D97-AF65-F5344CB8AC3E}">
        <p14:creationId xmlns:p14="http://schemas.microsoft.com/office/powerpoint/2010/main" val="2850434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685800" y="609600"/>
            <a:ext cx="77724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685800" y="19812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9812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685800" y="41148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コンテンツ プレースホルダ 5"/>
          <p:cNvSpPr>
            <a:spLocks noGrp="1"/>
          </p:cNvSpPr>
          <p:nvPr>
            <p:ph sz="quarter" idx="4"/>
          </p:nvPr>
        </p:nvSpPr>
        <p:spPr>
          <a:xfrm>
            <a:off x="4648200" y="41148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endParaRPr lang="en-US" altLang="ja-JP">
              <a:solidFill>
                <a:prstClr val="black"/>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ja-JP">
              <a:solidFill>
                <a:prstClr val="black"/>
              </a:solidFill>
            </a:endParaRPr>
          </a:p>
        </p:txBody>
      </p:sp>
      <p:sp>
        <p:nvSpPr>
          <p:cNvPr id="9" name="Rectangle 6"/>
          <p:cNvSpPr>
            <a:spLocks noGrp="1" noChangeArrowheads="1"/>
          </p:cNvSpPr>
          <p:nvPr>
            <p:ph type="sldNum" sz="quarter" idx="12"/>
          </p:nvPr>
        </p:nvSpPr>
        <p:spPr>
          <a:ln/>
        </p:spPr>
        <p:txBody>
          <a:bodyPr/>
          <a:lstStyle>
            <a:lvl1pPr>
              <a:defRPr/>
            </a:lvl1pPr>
          </a:lstStyle>
          <a:p>
            <a:fld id="{47BA5167-F592-294D-A1F2-04BD28103651}" type="slidenum">
              <a:rPr lang="en-US" altLang="ja-JP">
                <a:solidFill>
                  <a:prstClr val="black"/>
                </a:solidFill>
              </a:rPr>
              <a:pPr/>
              <a:t>‹#›</a:t>
            </a:fld>
            <a:endParaRPr lang="en-US" altLang="ja-JP">
              <a:solidFill>
                <a:prstClr val="black"/>
              </a:solidFill>
            </a:endParaRPr>
          </a:p>
        </p:txBody>
      </p:sp>
    </p:spTree>
    <p:extLst>
      <p:ext uri="{BB962C8B-B14F-4D97-AF65-F5344CB8AC3E}">
        <p14:creationId xmlns:p14="http://schemas.microsoft.com/office/powerpoint/2010/main" val="1785013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A17AE4F6-1C34-8D41-BE5A-8C8EAB6E6953}" type="datetimeFigureOut">
              <a:rPr lang="ja-JP" altLang="en-US" smtClean="0">
                <a:solidFill>
                  <a:prstClr val="black">
                    <a:tint val="75000"/>
                  </a:prstClr>
                </a:solidFill>
                <a:latin typeface="Calibri"/>
                <a:ea typeface="ＭＳ Ｐゴシック"/>
              </a:rPr>
              <a:pPr/>
              <a:t>2014/09/12</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715B6A0C-83B2-734C-AC69-1F490D4F1662}"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0060091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A17AE4F6-1C34-8D41-BE5A-8C8EAB6E6953}" type="datetimeFigureOut">
              <a:rPr lang="ja-JP" altLang="en-US" smtClean="0">
                <a:solidFill>
                  <a:prstClr val="black">
                    <a:tint val="75000"/>
                  </a:prstClr>
                </a:solidFill>
                <a:latin typeface="Calibri"/>
                <a:ea typeface="ＭＳ Ｐゴシック"/>
              </a:rPr>
              <a:pPr/>
              <a:t>2014/09/12</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715B6A0C-83B2-734C-AC69-1F490D4F1662}"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5288044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A17AE4F6-1C34-8D41-BE5A-8C8EAB6E6953}" type="datetimeFigureOut">
              <a:rPr lang="ja-JP" altLang="en-US" smtClean="0">
                <a:solidFill>
                  <a:prstClr val="black">
                    <a:tint val="75000"/>
                  </a:prstClr>
                </a:solidFill>
                <a:latin typeface="Calibri"/>
                <a:ea typeface="ＭＳ Ｐゴシック"/>
              </a:rPr>
              <a:pPr/>
              <a:t>2014/09/12</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715B6A0C-83B2-734C-AC69-1F490D4F1662}"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8566267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A17AE4F6-1C34-8D41-BE5A-8C8EAB6E6953}" type="datetimeFigureOut">
              <a:rPr lang="ja-JP" altLang="en-US" smtClean="0">
                <a:solidFill>
                  <a:prstClr val="black">
                    <a:tint val="75000"/>
                  </a:prstClr>
                </a:solidFill>
                <a:latin typeface="Calibri"/>
                <a:ea typeface="ＭＳ Ｐゴシック"/>
              </a:rPr>
              <a:pPr/>
              <a:t>2014/09/12</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715B6A0C-83B2-734C-AC69-1F490D4F1662}"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3368518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9"/>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7"/>
            <a:ext cx="7772400" cy="1500187"/>
          </a:xfrm>
        </p:spPr>
        <p:txBody>
          <a:bodyPr anchor="b"/>
          <a:lstStyle>
            <a:lvl1pPr marL="0" indent="0">
              <a:buNone/>
              <a:defRPr sz="2000">
                <a:solidFill>
                  <a:schemeClr val="tx1">
                    <a:tint val="75000"/>
                  </a:schemeClr>
                </a:solidFill>
              </a:defRPr>
            </a:lvl1pPr>
            <a:lvl2pPr marL="456788" indent="0">
              <a:buNone/>
              <a:defRPr sz="1800">
                <a:solidFill>
                  <a:schemeClr val="tx1">
                    <a:tint val="75000"/>
                  </a:schemeClr>
                </a:solidFill>
              </a:defRPr>
            </a:lvl2pPr>
            <a:lvl3pPr marL="913579" indent="0">
              <a:buNone/>
              <a:defRPr sz="1600">
                <a:solidFill>
                  <a:schemeClr val="tx1">
                    <a:tint val="75000"/>
                  </a:schemeClr>
                </a:solidFill>
              </a:defRPr>
            </a:lvl3pPr>
            <a:lvl4pPr marL="1370367" indent="0">
              <a:buNone/>
              <a:defRPr sz="1400">
                <a:solidFill>
                  <a:schemeClr val="tx1">
                    <a:tint val="75000"/>
                  </a:schemeClr>
                </a:solidFill>
              </a:defRPr>
            </a:lvl4pPr>
            <a:lvl5pPr marL="1827155" indent="0">
              <a:buNone/>
              <a:defRPr sz="1400">
                <a:solidFill>
                  <a:schemeClr val="tx1">
                    <a:tint val="75000"/>
                  </a:schemeClr>
                </a:solidFill>
              </a:defRPr>
            </a:lvl5pPr>
            <a:lvl6pPr marL="2283942" indent="0">
              <a:buNone/>
              <a:defRPr sz="1400">
                <a:solidFill>
                  <a:schemeClr val="tx1">
                    <a:tint val="75000"/>
                  </a:schemeClr>
                </a:solidFill>
              </a:defRPr>
            </a:lvl6pPr>
            <a:lvl7pPr marL="2740733" indent="0">
              <a:buNone/>
              <a:defRPr sz="1400">
                <a:solidFill>
                  <a:schemeClr val="tx1">
                    <a:tint val="75000"/>
                  </a:schemeClr>
                </a:solidFill>
              </a:defRPr>
            </a:lvl7pPr>
            <a:lvl8pPr marL="3197520" indent="0">
              <a:buNone/>
              <a:defRPr sz="1400">
                <a:solidFill>
                  <a:schemeClr val="tx1">
                    <a:tint val="75000"/>
                  </a:schemeClr>
                </a:solidFill>
              </a:defRPr>
            </a:lvl8pPr>
            <a:lvl9pPr marL="3654308"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r>
              <a:rPr kumimoji="1" lang="en-US" altLang="ja-JP" smtClean="0"/>
              <a:t>2014/04/17</a:t>
            </a:r>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FD39203-853C-5F4E-97A7-8DB0D1A0815E}" type="slidenum">
              <a:rPr kumimoji="1" lang="ja-JP" altLang="en-US" smtClean="0"/>
              <a:t>‹#›</a:t>
            </a:fld>
            <a:endParaRPr kumimoji="1" lang="ja-JP" altLang="en-US"/>
          </a:p>
        </p:txBody>
      </p:sp>
    </p:spTree>
    <p:extLst>
      <p:ext uri="{BB962C8B-B14F-4D97-AF65-F5344CB8AC3E}">
        <p14:creationId xmlns:p14="http://schemas.microsoft.com/office/powerpoint/2010/main" val="28654049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A17AE4F6-1C34-8D41-BE5A-8C8EAB6E6953}" type="datetimeFigureOut">
              <a:rPr lang="ja-JP" altLang="en-US" smtClean="0">
                <a:solidFill>
                  <a:prstClr val="black">
                    <a:tint val="75000"/>
                  </a:prstClr>
                </a:solidFill>
                <a:latin typeface="Calibri"/>
                <a:ea typeface="ＭＳ Ｐゴシック"/>
              </a:rPr>
              <a:pPr/>
              <a:t>2014/09/12</a:t>
            </a:fld>
            <a:endParaRPr lang="ja-JP" altLang="en-US">
              <a:solidFill>
                <a:prstClr val="black">
                  <a:tint val="75000"/>
                </a:prstClr>
              </a:solidFill>
              <a:latin typeface="Calibri"/>
              <a:ea typeface="ＭＳ Ｐゴシック"/>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9" name="スライド番号プレースホルダー 8"/>
          <p:cNvSpPr>
            <a:spLocks noGrp="1"/>
          </p:cNvSpPr>
          <p:nvPr>
            <p:ph type="sldNum" sz="quarter" idx="12"/>
          </p:nvPr>
        </p:nvSpPr>
        <p:spPr/>
        <p:txBody>
          <a:bodyPr/>
          <a:lstStyle/>
          <a:p>
            <a:fld id="{715B6A0C-83B2-734C-AC69-1F490D4F1662}"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6709440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A17AE4F6-1C34-8D41-BE5A-8C8EAB6E6953}" type="datetimeFigureOut">
              <a:rPr lang="ja-JP" altLang="en-US" smtClean="0">
                <a:solidFill>
                  <a:prstClr val="black">
                    <a:tint val="75000"/>
                  </a:prstClr>
                </a:solidFill>
                <a:latin typeface="Calibri"/>
                <a:ea typeface="ＭＳ Ｐゴシック"/>
              </a:rPr>
              <a:pPr/>
              <a:t>2014/09/12</a:t>
            </a:fld>
            <a:endParaRPr lang="ja-JP" altLang="en-US">
              <a:solidFill>
                <a:prstClr val="black">
                  <a:tint val="75000"/>
                </a:prstClr>
              </a:solidFill>
              <a:latin typeface="Calibri"/>
              <a:ea typeface="ＭＳ Ｐゴシック"/>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5" name="スライド番号プレースホルダー 4"/>
          <p:cNvSpPr>
            <a:spLocks noGrp="1"/>
          </p:cNvSpPr>
          <p:nvPr>
            <p:ph type="sldNum" sz="quarter" idx="12"/>
          </p:nvPr>
        </p:nvSpPr>
        <p:spPr/>
        <p:txBody>
          <a:bodyPr/>
          <a:lstStyle/>
          <a:p>
            <a:fld id="{715B6A0C-83B2-734C-AC69-1F490D4F1662}"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3740027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A17AE4F6-1C34-8D41-BE5A-8C8EAB6E6953}" type="datetimeFigureOut">
              <a:rPr lang="ja-JP" altLang="en-US" smtClean="0">
                <a:solidFill>
                  <a:prstClr val="black">
                    <a:tint val="75000"/>
                  </a:prstClr>
                </a:solidFill>
                <a:latin typeface="Calibri"/>
                <a:ea typeface="ＭＳ Ｐゴシック"/>
              </a:rPr>
              <a:pPr/>
              <a:t>2014/09/12</a:t>
            </a:fld>
            <a:endParaRPr lang="ja-JP" altLang="en-US">
              <a:solidFill>
                <a:prstClr val="black">
                  <a:tint val="75000"/>
                </a:prstClr>
              </a:solidFill>
              <a:latin typeface="Calibri"/>
              <a:ea typeface="ＭＳ Ｐゴシック"/>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4" name="スライド番号プレースホルダー 3"/>
          <p:cNvSpPr>
            <a:spLocks noGrp="1"/>
          </p:cNvSpPr>
          <p:nvPr>
            <p:ph type="sldNum" sz="quarter" idx="12"/>
          </p:nvPr>
        </p:nvSpPr>
        <p:spPr/>
        <p:txBody>
          <a:bodyPr/>
          <a:lstStyle/>
          <a:p>
            <a:fld id="{715B6A0C-83B2-734C-AC69-1F490D4F1662}"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5777438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A17AE4F6-1C34-8D41-BE5A-8C8EAB6E6953}" type="datetimeFigureOut">
              <a:rPr lang="ja-JP" altLang="en-US" smtClean="0">
                <a:solidFill>
                  <a:prstClr val="black">
                    <a:tint val="75000"/>
                  </a:prstClr>
                </a:solidFill>
                <a:latin typeface="Calibri"/>
                <a:ea typeface="ＭＳ Ｐゴシック"/>
              </a:rPr>
              <a:pPr/>
              <a:t>2014/09/12</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715B6A0C-83B2-734C-AC69-1F490D4F1662}"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0762345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A17AE4F6-1C34-8D41-BE5A-8C8EAB6E6953}" type="datetimeFigureOut">
              <a:rPr lang="ja-JP" altLang="en-US" smtClean="0">
                <a:solidFill>
                  <a:prstClr val="black">
                    <a:tint val="75000"/>
                  </a:prstClr>
                </a:solidFill>
                <a:latin typeface="Calibri"/>
                <a:ea typeface="ＭＳ Ｐゴシック"/>
              </a:rPr>
              <a:pPr/>
              <a:t>2014/09/12</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715B6A0C-83B2-734C-AC69-1F490D4F1662}"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4181047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A17AE4F6-1C34-8D41-BE5A-8C8EAB6E6953}" type="datetimeFigureOut">
              <a:rPr lang="ja-JP" altLang="en-US" smtClean="0">
                <a:solidFill>
                  <a:prstClr val="black">
                    <a:tint val="75000"/>
                  </a:prstClr>
                </a:solidFill>
                <a:latin typeface="Calibri"/>
                <a:ea typeface="ＭＳ Ｐゴシック"/>
              </a:rPr>
              <a:pPr/>
              <a:t>2014/09/12</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715B6A0C-83B2-734C-AC69-1F490D4F1662}"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5817378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A17AE4F6-1C34-8D41-BE5A-8C8EAB6E6953}" type="datetimeFigureOut">
              <a:rPr lang="ja-JP" altLang="en-US" smtClean="0">
                <a:solidFill>
                  <a:prstClr val="black">
                    <a:tint val="75000"/>
                  </a:prstClr>
                </a:solidFill>
                <a:latin typeface="Calibri"/>
                <a:ea typeface="ＭＳ Ｐゴシック"/>
              </a:rPr>
              <a:pPr/>
              <a:t>2014/09/12</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715B6A0C-83B2-734C-AC69-1F490D4F1662}"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9091283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1274" y="1023699"/>
            <a:ext cx="7481455" cy="500303"/>
          </a:xfrm>
          <a:prstGeom prst="rect">
            <a:avLst/>
          </a:prstGeom>
        </p:spPr>
        <p:txBody>
          <a:bodyPr vert="horz" lIns="0" tIns="0" rIns="0" bIns="0"/>
          <a:lstStyle>
            <a:lvl1pPr algn="l">
              <a:defRPr sz="2700" b="1">
                <a:latin typeface="Arial"/>
                <a:cs typeface="Arial"/>
              </a:defRPr>
            </a:lvl1pPr>
          </a:lstStyle>
          <a:p>
            <a:r>
              <a:rPr lang="en-US" dirty="0"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r>
              <a:rPr lang="en-US" altLang="ja-JP" smtClean="0">
                <a:solidFill>
                  <a:prstClr val="black">
                    <a:tint val="75000"/>
                  </a:prstClr>
                </a:solidFill>
                <a:latin typeface="Calibri"/>
                <a:ea typeface="ＭＳ Ｐゴシック"/>
              </a:rPr>
              <a:t>2014/08/26, A. Yamamoto</a:t>
            </a:r>
            <a:endParaRPr lang="en-US">
              <a:solidFill>
                <a:prstClr val="black">
                  <a:tint val="75000"/>
                </a:prstClr>
              </a:solidFill>
              <a:latin typeface="Calibri"/>
            </a:endParaRPr>
          </a:p>
        </p:txBody>
      </p:sp>
      <p:sp>
        <p:nvSpPr>
          <p:cNvPr id="4"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latin typeface="Calibri"/>
              </a:rPr>
              <a:t>ILC</a:t>
            </a: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05A3D802-AAAA-D947-9202-65E7C7D696D8}"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267275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7" name="Picture 10"/>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1371600" cy="955675"/>
          </a:xfrm>
          <a:prstGeom prst="rect">
            <a:avLst/>
          </a:prstGeom>
          <a:noFill/>
          <a:ln w="9525">
            <a:noFill/>
            <a:miter lim="800000"/>
            <a:headEnd/>
            <a:tailEnd/>
          </a:ln>
          <a:effectLst/>
        </p:spPr>
      </p:pic>
      <p:sp>
        <p:nvSpPr>
          <p:cNvPr id="8" name="Text Box 18"/>
          <p:cNvSpPr txBox="1">
            <a:spLocks noChangeArrowheads="1"/>
          </p:cNvSpPr>
          <p:nvPr userDrawn="1"/>
        </p:nvSpPr>
        <p:spPr bwMode="auto">
          <a:xfrm>
            <a:off x="1295400" y="533400"/>
            <a:ext cx="2821606" cy="338554"/>
          </a:xfrm>
          <a:prstGeom prst="rect">
            <a:avLst/>
          </a:prstGeom>
          <a:noFill/>
          <a:ln w="9525">
            <a:noFill/>
            <a:miter lim="800000"/>
            <a:headEnd/>
            <a:tailEnd/>
          </a:ln>
          <a:effectLst/>
        </p:spPr>
        <p:txBody>
          <a:bodyPr wrap="none">
            <a:spAutoFit/>
          </a:bodyPr>
          <a:lstStyle/>
          <a:p>
            <a:pPr defTabSz="457200"/>
            <a:r>
              <a:rPr lang="en-US" sz="1600" b="1" i="1" dirty="0">
                <a:solidFill>
                  <a:srgbClr val="333399"/>
                </a:solidFill>
                <a:effectLst>
                  <a:outerShdw blurRad="38100" dist="38100" dir="2700000" algn="tl">
                    <a:srgbClr val="C0C0C0"/>
                  </a:outerShdw>
                </a:effectLst>
                <a:latin typeface="Arial" charset="0"/>
              </a:rPr>
              <a:t>Global Design Effort  - CFS</a:t>
            </a:r>
          </a:p>
        </p:txBody>
      </p:sp>
      <p:sp>
        <p:nvSpPr>
          <p:cNvPr id="13" name="Text Box 21"/>
          <p:cNvSpPr txBox="1">
            <a:spLocks noChangeArrowheads="1"/>
          </p:cNvSpPr>
          <p:nvPr userDrawn="1"/>
        </p:nvSpPr>
        <p:spPr bwMode="auto">
          <a:xfrm>
            <a:off x="457200" y="6400800"/>
            <a:ext cx="1045479" cy="246221"/>
          </a:xfrm>
          <a:prstGeom prst="rect">
            <a:avLst/>
          </a:prstGeom>
          <a:noFill/>
          <a:ln w="9525">
            <a:noFill/>
            <a:miter lim="800000"/>
            <a:headEnd/>
            <a:tailEnd/>
          </a:ln>
          <a:effectLst/>
        </p:spPr>
        <p:txBody>
          <a:bodyPr wrap="none">
            <a:spAutoFit/>
          </a:bodyPr>
          <a:lstStyle/>
          <a:p>
            <a:pPr defTabSz="457200"/>
            <a:r>
              <a:rPr lang="en-US" sz="1000" b="1" i="1" dirty="0" smtClean="0">
                <a:solidFill>
                  <a:srgbClr val="009999"/>
                </a:solidFill>
                <a:effectLst>
                  <a:outerShdw blurRad="38100" dist="38100" dir="2700000" algn="tl">
                    <a:srgbClr val="C0C0C0"/>
                  </a:outerShdw>
                </a:effectLst>
                <a:latin typeface="Calibri"/>
              </a:rPr>
              <a:t>6 February 2013</a:t>
            </a:r>
            <a:endParaRPr lang="en-US" sz="1000" b="1" i="1" dirty="0">
              <a:solidFill>
                <a:srgbClr val="009999"/>
              </a:solidFill>
              <a:effectLst>
                <a:outerShdw blurRad="38100" dist="38100" dir="2700000" algn="tl">
                  <a:srgbClr val="C0C0C0"/>
                </a:outerShdw>
              </a:effectLst>
              <a:latin typeface="Calibri"/>
            </a:endParaRPr>
          </a:p>
        </p:txBody>
      </p:sp>
      <p:cxnSp>
        <p:nvCxnSpPr>
          <p:cNvPr id="15" name="Straight Connector 14"/>
          <p:cNvCxnSpPr/>
          <p:nvPr userDrawn="1"/>
        </p:nvCxnSpPr>
        <p:spPr>
          <a:xfrm>
            <a:off x="304800" y="6248400"/>
            <a:ext cx="8534400" cy="1588"/>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Slide Number Placeholder 18"/>
          <p:cNvSpPr>
            <a:spLocks noGrp="1"/>
          </p:cNvSpPr>
          <p:nvPr>
            <p:ph type="sldNum" sz="quarter" idx="11"/>
          </p:nvPr>
        </p:nvSpPr>
        <p:spPr/>
        <p:txBody>
          <a:bodyPr/>
          <a:lstStyle>
            <a:lvl1pPr>
              <a:defRPr sz="1000" b="1" i="1">
                <a:solidFill>
                  <a:srgbClr val="009999"/>
                </a:solidFill>
                <a:effectLst>
                  <a:outerShdw blurRad="38100" dist="38100" dir="2700000" algn="tl">
                    <a:srgbClr val="000000">
                      <a:alpha val="43137"/>
                    </a:srgbClr>
                  </a:outerShdw>
                </a:effectLst>
                <a:latin typeface="+mj-lt"/>
              </a:defRPr>
            </a:lvl1pPr>
          </a:lstStyle>
          <a:p>
            <a:fld id="{D3DC257D-78E3-4145-B6DC-EFDF247FB379}" type="slidenum">
              <a:rPr lang="en-US" smtClean="0">
                <a:latin typeface="Calibri"/>
              </a:rPr>
              <a:pPr/>
              <a:t>‹#›</a:t>
            </a:fld>
            <a:endParaRPr lang="en-US" dirty="0">
              <a:latin typeface="Calibri"/>
            </a:endParaRPr>
          </a:p>
        </p:txBody>
      </p:sp>
      <p:sp>
        <p:nvSpPr>
          <p:cNvPr id="10" name="TextBox 9"/>
          <p:cNvSpPr txBox="1"/>
          <p:nvPr userDrawn="1"/>
        </p:nvSpPr>
        <p:spPr>
          <a:xfrm>
            <a:off x="2209800" y="6400800"/>
            <a:ext cx="4084451" cy="276999"/>
          </a:xfrm>
          <a:prstGeom prst="rect">
            <a:avLst/>
          </a:prstGeom>
          <a:noFill/>
        </p:spPr>
        <p:txBody>
          <a:bodyPr wrap="none" rtlCol="0">
            <a:spAutoFit/>
          </a:bodyPr>
          <a:lstStyle/>
          <a:p>
            <a:pPr defTabSz="457200"/>
            <a:r>
              <a:rPr lang="en-US" sz="1200" b="1" i="1" dirty="0" smtClean="0">
                <a:solidFill>
                  <a:srgbClr val="333399"/>
                </a:solidFill>
                <a:effectLst>
                  <a:outerShdw blurRad="38100" dist="38100" dir="2700000" algn="tl">
                    <a:srgbClr val="000000">
                      <a:alpha val="43137"/>
                    </a:srgbClr>
                  </a:outerShdw>
                </a:effectLst>
                <a:latin typeface="Calibri"/>
              </a:rPr>
              <a:t>International Linear Collider TDR Cost Review (Asian Region) </a:t>
            </a:r>
            <a:endParaRPr lang="en-US" sz="1200" b="1" i="1" dirty="0">
              <a:solidFill>
                <a:srgbClr val="333399"/>
              </a:solidFill>
              <a:effectLst>
                <a:outerShdw blurRad="38100" dist="38100" dir="2700000" algn="tl">
                  <a:srgbClr val="000000">
                    <a:alpha val="43137"/>
                  </a:srgbClr>
                </a:outerShdw>
              </a:effectLst>
              <a:latin typeface="Calibri"/>
            </a:endParaRPr>
          </a:p>
        </p:txBody>
      </p:sp>
      <p:cxnSp>
        <p:nvCxnSpPr>
          <p:cNvPr id="11" name="Straight Connector 10"/>
          <p:cNvCxnSpPr/>
          <p:nvPr userDrawn="1"/>
        </p:nvCxnSpPr>
        <p:spPr>
          <a:xfrm>
            <a:off x="381000" y="914400"/>
            <a:ext cx="8534400" cy="1588"/>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2377677"/>
      </p:ext>
    </p:extLst>
  </p:cSld>
  <p:clrMapOvr>
    <a:masterClrMapping/>
  </p:clrMapOvr>
  <p:timing>
    <p:tnLst>
      <p:par>
        <p:cTn xmlns:p14="http://schemas.microsoft.com/office/powerpoint/2010/mai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A17AE4F6-1C34-8D41-BE5A-8C8EAB6E6953}" type="datetimeFigureOut">
              <a:rPr lang="ja-JP" altLang="en-US" smtClean="0">
                <a:solidFill>
                  <a:prstClr val="black">
                    <a:tint val="75000"/>
                  </a:prstClr>
                </a:solidFill>
                <a:latin typeface="Calibri"/>
                <a:ea typeface="ＭＳ Ｐゴシック"/>
              </a:rPr>
              <a:pPr/>
              <a:t>2014/09/12</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715B6A0C-83B2-734C-AC69-1F490D4F1662}"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774482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r>
              <a:rPr kumimoji="1" lang="en-US" altLang="ja-JP" smtClean="0"/>
              <a:t>2014/04/17</a:t>
            </a:r>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FD39203-853C-5F4E-97A7-8DB0D1A0815E}" type="slidenum">
              <a:rPr kumimoji="1" lang="ja-JP" altLang="en-US" smtClean="0"/>
              <a:t>‹#›</a:t>
            </a:fld>
            <a:endParaRPr kumimoji="1" lang="ja-JP" altLang="en-US"/>
          </a:p>
        </p:txBody>
      </p:sp>
    </p:spTree>
    <p:extLst>
      <p:ext uri="{BB962C8B-B14F-4D97-AF65-F5344CB8AC3E}">
        <p14:creationId xmlns:p14="http://schemas.microsoft.com/office/powerpoint/2010/main" val="556014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A17AE4F6-1C34-8D41-BE5A-8C8EAB6E6953}" type="datetimeFigureOut">
              <a:rPr lang="ja-JP" altLang="en-US" smtClean="0">
                <a:solidFill>
                  <a:prstClr val="black">
                    <a:tint val="75000"/>
                  </a:prstClr>
                </a:solidFill>
                <a:latin typeface="Calibri"/>
                <a:ea typeface="ＭＳ Ｐゴシック"/>
              </a:rPr>
              <a:pPr/>
              <a:t>2014/09/12</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715B6A0C-83B2-734C-AC69-1F490D4F1662}"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7480960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A17AE4F6-1C34-8D41-BE5A-8C8EAB6E6953}" type="datetimeFigureOut">
              <a:rPr lang="ja-JP" altLang="en-US" smtClean="0">
                <a:solidFill>
                  <a:prstClr val="black">
                    <a:tint val="75000"/>
                  </a:prstClr>
                </a:solidFill>
                <a:latin typeface="Calibri"/>
                <a:ea typeface="ＭＳ Ｐゴシック"/>
              </a:rPr>
              <a:pPr/>
              <a:t>2014/09/12</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715B6A0C-83B2-734C-AC69-1F490D4F1662}"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8623810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A17AE4F6-1C34-8D41-BE5A-8C8EAB6E6953}" type="datetimeFigureOut">
              <a:rPr lang="ja-JP" altLang="en-US" smtClean="0">
                <a:solidFill>
                  <a:prstClr val="black">
                    <a:tint val="75000"/>
                  </a:prstClr>
                </a:solidFill>
                <a:latin typeface="Calibri"/>
                <a:ea typeface="ＭＳ Ｐゴシック"/>
              </a:rPr>
              <a:pPr/>
              <a:t>2014/09/12</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715B6A0C-83B2-734C-AC69-1F490D4F1662}"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9346864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A17AE4F6-1C34-8D41-BE5A-8C8EAB6E6953}" type="datetimeFigureOut">
              <a:rPr lang="ja-JP" altLang="en-US" smtClean="0">
                <a:solidFill>
                  <a:prstClr val="black">
                    <a:tint val="75000"/>
                  </a:prstClr>
                </a:solidFill>
                <a:latin typeface="Calibri"/>
                <a:ea typeface="ＭＳ Ｐゴシック"/>
              </a:rPr>
              <a:pPr/>
              <a:t>2014/09/12</a:t>
            </a:fld>
            <a:endParaRPr lang="ja-JP" altLang="en-US">
              <a:solidFill>
                <a:prstClr val="black">
                  <a:tint val="75000"/>
                </a:prstClr>
              </a:solidFill>
              <a:latin typeface="Calibri"/>
              <a:ea typeface="ＭＳ Ｐゴシック"/>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9" name="スライド番号プレースホルダー 8"/>
          <p:cNvSpPr>
            <a:spLocks noGrp="1"/>
          </p:cNvSpPr>
          <p:nvPr>
            <p:ph type="sldNum" sz="quarter" idx="12"/>
          </p:nvPr>
        </p:nvSpPr>
        <p:spPr/>
        <p:txBody>
          <a:bodyPr/>
          <a:lstStyle/>
          <a:p>
            <a:fld id="{715B6A0C-83B2-734C-AC69-1F490D4F1662}"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469377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A17AE4F6-1C34-8D41-BE5A-8C8EAB6E6953}" type="datetimeFigureOut">
              <a:rPr lang="ja-JP" altLang="en-US" smtClean="0">
                <a:solidFill>
                  <a:prstClr val="black">
                    <a:tint val="75000"/>
                  </a:prstClr>
                </a:solidFill>
                <a:latin typeface="Calibri"/>
                <a:ea typeface="ＭＳ Ｐゴシック"/>
              </a:rPr>
              <a:pPr/>
              <a:t>2014/09/12</a:t>
            </a:fld>
            <a:endParaRPr lang="ja-JP" altLang="en-US">
              <a:solidFill>
                <a:prstClr val="black">
                  <a:tint val="75000"/>
                </a:prstClr>
              </a:solidFill>
              <a:latin typeface="Calibri"/>
              <a:ea typeface="ＭＳ Ｐゴシック"/>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5" name="スライド番号プレースホルダー 4"/>
          <p:cNvSpPr>
            <a:spLocks noGrp="1"/>
          </p:cNvSpPr>
          <p:nvPr>
            <p:ph type="sldNum" sz="quarter" idx="12"/>
          </p:nvPr>
        </p:nvSpPr>
        <p:spPr/>
        <p:txBody>
          <a:bodyPr/>
          <a:lstStyle/>
          <a:p>
            <a:fld id="{715B6A0C-83B2-734C-AC69-1F490D4F1662}"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5822711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A17AE4F6-1C34-8D41-BE5A-8C8EAB6E6953}" type="datetimeFigureOut">
              <a:rPr lang="ja-JP" altLang="en-US" smtClean="0">
                <a:solidFill>
                  <a:prstClr val="black">
                    <a:tint val="75000"/>
                  </a:prstClr>
                </a:solidFill>
                <a:latin typeface="Calibri"/>
                <a:ea typeface="ＭＳ Ｐゴシック"/>
              </a:rPr>
              <a:pPr/>
              <a:t>2014/09/12</a:t>
            </a:fld>
            <a:endParaRPr lang="ja-JP" altLang="en-US">
              <a:solidFill>
                <a:prstClr val="black">
                  <a:tint val="75000"/>
                </a:prstClr>
              </a:solidFill>
              <a:latin typeface="Calibri"/>
              <a:ea typeface="ＭＳ Ｐゴシック"/>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4" name="スライド番号プレースホルダー 3"/>
          <p:cNvSpPr>
            <a:spLocks noGrp="1"/>
          </p:cNvSpPr>
          <p:nvPr>
            <p:ph type="sldNum" sz="quarter" idx="12"/>
          </p:nvPr>
        </p:nvSpPr>
        <p:spPr/>
        <p:txBody>
          <a:bodyPr/>
          <a:lstStyle/>
          <a:p>
            <a:fld id="{715B6A0C-83B2-734C-AC69-1F490D4F1662}"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5846166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A17AE4F6-1C34-8D41-BE5A-8C8EAB6E6953}" type="datetimeFigureOut">
              <a:rPr lang="ja-JP" altLang="en-US" smtClean="0">
                <a:solidFill>
                  <a:prstClr val="black">
                    <a:tint val="75000"/>
                  </a:prstClr>
                </a:solidFill>
                <a:latin typeface="Calibri"/>
                <a:ea typeface="ＭＳ Ｐゴシック"/>
              </a:rPr>
              <a:pPr/>
              <a:t>2014/09/12</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715B6A0C-83B2-734C-AC69-1F490D4F1662}"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40521235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A17AE4F6-1C34-8D41-BE5A-8C8EAB6E6953}" type="datetimeFigureOut">
              <a:rPr lang="ja-JP" altLang="en-US" smtClean="0">
                <a:solidFill>
                  <a:prstClr val="black">
                    <a:tint val="75000"/>
                  </a:prstClr>
                </a:solidFill>
                <a:latin typeface="Calibri"/>
                <a:ea typeface="ＭＳ Ｐゴシック"/>
              </a:rPr>
              <a:pPr/>
              <a:t>2014/09/12</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715B6A0C-83B2-734C-AC69-1F490D4F1662}"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827490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A17AE4F6-1C34-8D41-BE5A-8C8EAB6E6953}" type="datetimeFigureOut">
              <a:rPr lang="ja-JP" altLang="en-US" smtClean="0">
                <a:solidFill>
                  <a:prstClr val="black">
                    <a:tint val="75000"/>
                  </a:prstClr>
                </a:solidFill>
                <a:latin typeface="Calibri"/>
                <a:ea typeface="ＭＳ Ｐゴシック"/>
              </a:rPr>
              <a:pPr/>
              <a:t>2014/09/12</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715B6A0C-83B2-734C-AC69-1F490D4F1662}"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0181668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A17AE4F6-1C34-8D41-BE5A-8C8EAB6E6953}" type="datetimeFigureOut">
              <a:rPr lang="ja-JP" altLang="en-US" smtClean="0">
                <a:solidFill>
                  <a:prstClr val="black">
                    <a:tint val="75000"/>
                  </a:prstClr>
                </a:solidFill>
                <a:latin typeface="Calibri"/>
                <a:ea typeface="ＭＳ Ｐゴシック"/>
              </a:rPr>
              <a:pPr/>
              <a:t>2014/09/12</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715B6A0C-83B2-734C-AC69-1F490D4F1662}"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186688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1" y="1535113"/>
            <a:ext cx="4040188" cy="639762"/>
          </a:xfrm>
        </p:spPr>
        <p:txBody>
          <a:bodyPr anchor="b"/>
          <a:lstStyle>
            <a:lvl1pPr marL="0" indent="0">
              <a:buNone/>
              <a:defRPr sz="2400" b="1"/>
            </a:lvl1pPr>
            <a:lvl2pPr marL="456788" indent="0">
              <a:buNone/>
              <a:defRPr sz="2000" b="1"/>
            </a:lvl2pPr>
            <a:lvl3pPr marL="913579" indent="0">
              <a:buNone/>
              <a:defRPr sz="1800" b="1"/>
            </a:lvl3pPr>
            <a:lvl4pPr marL="1370367" indent="0">
              <a:buNone/>
              <a:defRPr sz="1600" b="1"/>
            </a:lvl4pPr>
            <a:lvl5pPr marL="1827155" indent="0">
              <a:buNone/>
              <a:defRPr sz="1600" b="1"/>
            </a:lvl5pPr>
            <a:lvl6pPr marL="2283942" indent="0">
              <a:buNone/>
              <a:defRPr sz="1600" b="1"/>
            </a:lvl6pPr>
            <a:lvl7pPr marL="2740733" indent="0">
              <a:buNone/>
              <a:defRPr sz="1600" b="1"/>
            </a:lvl7pPr>
            <a:lvl8pPr marL="3197520" indent="0">
              <a:buNone/>
              <a:defRPr sz="1600" b="1"/>
            </a:lvl8pPr>
            <a:lvl9pPr marL="3654308"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34" y="1535113"/>
            <a:ext cx="4041775" cy="639762"/>
          </a:xfrm>
        </p:spPr>
        <p:txBody>
          <a:bodyPr anchor="b"/>
          <a:lstStyle>
            <a:lvl1pPr marL="0" indent="0">
              <a:buNone/>
              <a:defRPr sz="2400" b="1"/>
            </a:lvl1pPr>
            <a:lvl2pPr marL="456788" indent="0">
              <a:buNone/>
              <a:defRPr sz="2000" b="1"/>
            </a:lvl2pPr>
            <a:lvl3pPr marL="913579" indent="0">
              <a:buNone/>
              <a:defRPr sz="1800" b="1"/>
            </a:lvl3pPr>
            <a:lvl4pPr marL="1370367" indent="0">
              <a:buNone/>
              <a:defRPr sz="1600" b="1"/>
            </a:lvl4pPr>
            <a:lvl5pPr marL="1827155" indent="0">
              <a:buNone/>
              <a:defRPr sz="1600" b="1"/>
            </a:lvl5pPr>
            <a:lvl6pPr marL="2283942" indent="0">
              <a:buNone/>
              <a:defRPr sz="1600" b="1"/>
            </a:lvl6pPr>
            <a:lvl7pPr marL="2740733" indent="0">
              <a:buNone/>
              <a:defRPr sz="1600" b="1"/>
            </a:lvl7pPr>
            <a:lvl8pPr marL="3197520" indent="0">
              <a:buNone/>
              <a:defRPr sz="1600" b="1"/>
            </a:lvl8pPr>
            <a:lvl9pPr marL="3654308"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3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r>
              <a:rPr kumimoji="1" lang="en-US" altLang="ja-JP" smtClean="0"/>
              <a:t>2014/04/17</a:t>
            </a:r>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1FD39203-853C-5F4E-97A7-8DB0D1A0815E}" type="slidenum">
              <a:rPr kumimoji="1" lang="ja-JP" altLang="en-US" smtClean="0"/>
              <a:t>‹#›</a:t>
            </a:fld>
            <a:endParaRPr kumimoji="1" lang="ja-JP" altLang="en-US"/>
          </a:p>
        </p:txBody>
      </p:sp>
    </p:spTree>
    <p:extLst>
      <p:ext uri="{BB962C8B-B14F-4D97-AF65-F5344CB8AC3E}">
        <p14:creationId xmlns:p14="http://schemas.microsoft.com/office/powerpoint/2010/main" val="181288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1274" y="1023699"/>
            <a:ext cx="7481455" cy="500303"/>
          </a:xfrm>
          <a:prstGeom prst="rect">
            <a:avLst/>
          </a:prstGeom>
        </p:spPr>
        <p:txBody>
          <a:bodyPr vert="horz" lIns="0" tIns="0" rIns="0" bIns="0"/>
          <a:lstStyle>
            <a:lvl1pPr algn="l">
              <a:defRPr sz="2700" b="1">
                <a:latin typeface="Arial"/>
                <a:cs typeface="Arial"/>
              </a:defRPr>
            </a:lvl1pPr>
          </a:lstStyle>
          <a:p>
            <a:r>
              <a:rPr lang="en-US" dirty="0"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r>
              <a:rPr lang="en-US" altLang="ja-JP" smtClean="0">
                <a:solidFill>
                  <a:prstClr val="black">
                    <a:tint val="75000"/>
                  </a:prstClr>
                </a:solidFill>
                <a:latin typeface="Calibri"/>
                <a:ea typeface="ＭＳ Ｐゴシック"/>
              </a:rPr>
              <a:t>2014/08/26, A. Yamamoto</a:t>
            </a:r>
            <a:endParaRPr lang="en-US">
              <a:solidFill>
                <a:prstClr val="black">
                  <a:tint val="75000"/>
                </a:prstClr>
              </a:solidFill>
              <a:latin typeface="Calibri"/>
            </a:endParaRPr>
          </a:p>
        </p:txBody>
      </p:sp>
      <p:sp>
        <p:nvSpPr>
          <p:cNvPr id="4"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latin typeface="Calibri"/>
              </a:rPr>
              <a:t>ILC</a:t>
            </a: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05A3D802-AAAA-D947-9202-65E7C7D696D8}"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074772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7" name="Picture 10"/>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1371600" cy="955675"/>
          </a:xfrm>
          <a:prstGeom prst="rect">
            <a:avLst/>
          </a:prstGeom>
          <a:noFill/>
          <a:ln w="9525">
            <a:noFill/>
            <a:miter lim="800000"/>
            <a:headEnd/>
            <a:tailEnd/>
          </a:ln>
          <a:effectLst/>
        </p:spPr>
      </p:pic>
      <p:sp>
        <p:nvSpPr>
          <p:cNvPr id="8" name="Text Box 18"/>
          <p:cNvSpPr txBox="1">
            <a:spLocks noChangeArrowheads="1"/>
          </p:cNvSpPr>
          <p:nvPr userDrawn="1"/>
        </p:nvSpPr>
        <p:spPr bwMode="auto">
          <a:xfrm>
            <a:off x="1295400" y="533400"/>
            <a:ext cx="2821606" cy="338554"/>
          </a:xfrm>
          <a:prstGeom prst="rect">
            <a:avLst/>
          </a:prstGeom>
          <a:noFill/>
          <a:ln w="9525">
            <a:noFill/>
            <a:miter lim="800000"/>
            <a:headEnd/>
            <a:tailEnd/>
          </a:ln>
          <a:effectLst/>
        </p:spPr>
        <p:txBody>
          <a:bodyPr wrap="none">
            <a:spAutoFit/>
          </a:bodyPr>
          <a:lstStyle/>
          <a:p>
            <a:pPr defTabSz="457200"/>
            <a:r>
              <a:rPr lang="en-US" sz="1600" b="1" i="1" dirty="0">
                <a:solidFill>
                  <a:srgbClr val="333399"/>
                </a:solidFill>
                <a:effectLst>
                  <a:outerShdw blurRad="38100" dist="38100" dir="2700000" algn="tl">
                    <a:srgbClr val="C0C0C0"/>
                  </a:outerShdw>
                </a:effectLst>
                <a:latin typeface="Arial" charset="0"/>
              </a:rPr>
              <a:t>Global Design Effort  - CFS</a:t>
            </a:r>
          </a:p>
        </p:txBody>
      </p:sp>
      <p:sp>
        <p:nvSpPr>
          <p:cNvPr id="13" name="Text Box 21"/>
          <p:cNvSpPr txBox="1">
            <a:spLocks noChangeArrowheads="1"/>
          </p:cNvSpPr>
          <p:nvPr userDrawn="1"/>
        </p:nvSpPr>
        <p:spPr bwMode="auto">
          <a:xfrm>
            <a:off x="457200" y="6400800"/>
            <a:ext cx="1045479" cy="246221"/>
          </a:xfrm>
          <a:prstGeom prst="rect">
            <a:avLst/>
          </a:prstGeom>
          <a:noFill/>
          <a:ln w="9525">
            <a:noFill/>
            <a:miter lim="800000"/>
            <a:headEnd/>
            <a:tailEnd/>
          </a:ln>
          <a:effectLst/>
        </p:spPr>
        <p:txBody>
          <a:bodyPr wrap="none">
            <a:spAutoFit/>
          </a:bodyPr>
          <a:lstStyle/>
          <a:p>
            <a:pPr defTabSz="457200"/>
            <a:r>
              <a:rPr lang="en-US" sz="1000" b="1" i="1" dirty="0" smtClean="0">
                <a:solidFill>
                  <a:srgbClr val="009999"/>
                </a:solidFill>
                <a:effectLst>
                  <a:outerShdw blurRad="38100" dist="38100" dir="2700000" algn="tl">
                    <a:srgbClr val="C0C0C0"/>
                  </a:outerShdw>
                </a:effectLst>
                <a:latin typeface="Calibri"/>
              </a:rPr>
              <a:t>6 February 2013</a:t>
            </a:r>
            <a:endParaRPr lang="en-US" sz="1000" b="1" i="1" dirty="0">
              <a:solidFill>
                <a:srgbClr val="009999"/>
              </a:solidFill>
              <a:effectLst>
                <a:outerShdw blurRad="38100" dist="38100" dir="2700000" algn="tl">
                  <a:srgbClr val="C0C0C0"/>
                </a:outerShdw>
              </a:effectLst>
              <a:latin typeface="Calibri"/>
            </a:endParaRPr>
          </a:p>
        </p:txBody>
      </p:sp>
      <p:cxnSp>
        <p:nvCxnSpPr>
          <p:cNvPr id="15" name="Straight Connector 14"/>
          <p:cNvCxnSpPr/>
          <p:nvPr userDrawn="1"/>
        </p:nvCxnSpPr>
        <p:spPr>
          <a:xfrm>
            <a:off x="304800" y="6248400"/>
            <a:ext cx="8534400" cy="1588"/>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Slide Number Placeholder 18"/>
          <p:cNvSpPr>
            <a:spLocks noGrp="1"/>
          </p:cNvSpPr>
          <p:nvPr>
            <p:ph type="sldNum" sz="quarter" idx="11"/>
          </p:nvPr>
        </p:nvSpPr>
        <p:spPr/>
        <p:txBody>
          <a:bodyPr/>
          <a:lstStyle>
            <a:lvl1pPr>
              <a:defRPr sz="1000" b="1" i="1">
                <a:solidFill>
                  <a:srgbClr val="009999"/>
                </a:solidFill>
                <a:effectLst>
                  <a:outerShdw blurRad="38100" dist="38100" dir="2700000" algn="tl">
                    <a:srgbClr val="000000">
                      <a:alpha val="43137"/>
                    </a:srgbClr>
                  </a:outerShdw>
                </a:effectLst>
                <a:latin typeface="+mj-lt"/>
              </a:defRPr>
            </a:lvl1pPr>
          </a:lstStyle>
          <a:p>
            <a:fld id="{D3DC257D-78E3-4145-B6DC-EFDF247FB379}" type="slidenum">
              <a:rPr lang="en-US" smtClean="0">
                <a:latin typeface="Calibri"/>
              </a:rPr>
              <a:pPr/>
              <a:t>‹#›</a:t>
            </a:fld>
            <a:endParaRPr lang="en-US" dirty="0">
              <a:latin typeface="Calibri"/>
            </a:endParaRPr>
          </a:p>
        </p:txBody>
      </p:sp>
      <p:sp>
        <p:nvSpPr>
          <p:cNvPr id="10" name="TextBox 9"/>
          <p:cNvSpPr txBox="1"/>
          <p:nvPr userDrawn="1"/>
        </p:nvSpPr>
        <p:spPr>
          <a:xfrm>
            <a:off x="2209800" y="6400800"/>
            <a:ext cx="4084451" cy="276999"/>
          </a:xfrm>
          <a:prstGeom prst="rect">
            <a:avLst/>
          </a:prstGeom>
          <a:noFill/>
        </p:spPr>
        <p:txBody>
          <a:bodyPr wrap="none" rtlCol="0">
            <a:spAutoFit/>
          </a:bodyPr>
          <a:lstStyle/>
          <a:p>
            <a:pPr defTabSz="457200"/>
            <a:r>
              <a:rPr lang="en-US" sz="1200" b="1" i="1" dirty="0" smtClean="0">
                <a:solidFill>
                  <a:srgbClr val="333399"/>
                </a:solidFill>
                <a:effectLst>
                  <a:outerShdw blurRad="38100" dist="38100" dir="2700000" algn="tl">
                    <a:srgbClr val="000000">
                      <a:alpha val="43137"/>
                    </a:srgbClr>
                  </a:outerShdw>
                </a:effectLst>
                <a:latin typeface="Calibri"/>
              </a:rPr>
              <a:t>International Linear Collider TDR Cost Review (Asian Region) </a:t>
            </a:r>
            <a:endParaRPr lang="en-US" sz="1200" b="1" i="1" dirty="0">
              <a:solidFill>
                <a:srgbClr val="333399"/>
              </a:solidFill>
              <a:effectLst>
                <a:outerShdw blurRad="38100" dist="38100" dir="2700000" algn="tl">
                  <a:srgbClr val="000000">
                    <a:alpha val="43137"/>
                  </a:srgbClr>
                </a:outerShdw>
              </a:effectLst>
              <a:latin typeface="Calibri"/>
            </a:endParaRPr>
          </a:p>
        </p:txBody>
      </p:sp>
      <p:cxnSp>
        <p:nvCxnSpPr>
          <p:cNvPr id="11" name="Straight Connector 10"/>
          <p:cNvCxnSpPr/>
          <p:nvPr userDrawn="1"/>
        </p:nvCxnSpPr>
        <p:spPr>
          <a:xfrm>
            <a:off x="381000" y="914400"/>
            <a:ext cx="8534400" cy="1588"/>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9167424"/>
      </p:ext>
    </p:extLst>
  </p:cSld>
  <p:clrMapOvr>
    <a:masterClrMapping/>
  </p:clrMapOvr>
  <p:timing>
    <p:tnLst>
      <p:par>
        <p:cTn xmlns:p14="http://schemas.microsoft.com/office/powerpoint/2010/mai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6" descr="ilccolo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52400"/>
            <a:ext cx="1219200" cy="796925"/>
          </a:xfrm>
          <a:prstGeom prst="rect">
            <a:avLst/>
          </a:prstGeom>
          <a:noFill/>
          <a:ln w="9525">
            <a:noFill/>
            <a:miter lim="800000"/>
            <a:headEnd/>
            <a:tailEnd/>
          </a:ln>
        </p:spPr>
      </p:pic>
      <p:pic>
        <p:nvPicPr>
          <p:cNvPr id="5" name="Picture 7" descr="1024_greendot_divid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95400" y="838200"/>
            <a:ext cx="7848600" cy="153988"/>
          </a:xfrm>
          <a:prstGeom prst="rect">
            <a:avLst/>
          </a:prstGeom>
          <a:noFill/>
          <a:ln w="9525">
            <a:noFill/>
            <a:miter lim="800000"/>
            <a:headEnd/>
            <a:tailEnd/>
          </a:ln>
        </p:spPr>
      </p:pic>
      <p:sp>
        <p:nvSpPr>
          <p:cNvPr id="6" name="Text Box 8"/>
          <p:cNvSpPr txBox="1">
            <a:spLocks noChangeArrowheads="1"/>
          </p:cNvSpPr>
          <p:nvPr/>
        </p:nvSpPr>
        <p:spPr bwMode="auto">
          <a:xfrm>
            <a:off x="1295400" y="0"/>
            <a:ext cx="7620000" cy="457200"/>
          </a:xfrm>
          <a:prstGeom prst="rect">
            <a:avLst/>
          </a:prstGeom>
          <a:noFill/>
          <a:ln w="9525">
            <a:noFill/>
            <a:miter lim="800000"/>
            <a:headEnd/>
            <a:tailEnd/>
          </a:ln>
          <a:effectLst/>
        </p:spPr>
        <p:txBody>
          <a:bodyPr>
            <a:spAutoFit/>
          </a:bodyPr>
          <a:lstStyle/>
          <a:p>
            <a:pPr defTabSz="457200">
              <a:spcBef>
                <a:spcPct val="50000"/>
              </a:spcBef>
              <a:defRPr/>
            </a:pPr>
            <a:endParaRPr kumimoji="0" lang="en-US" sz="2400">
              <a:solidFill>
                <a:srgbClr val="000000"/>
              </a:solidFill>
              <a:latin typeface="Arial"/>
              <a:ea typeface="Arial Unicode MS"/>
              <a:cs typeface="Arial Unicode MS"/>
            </a:endParaRPr>
          </a:p>
        </p:txBody>
      </p:sp>
      <p:sp>
        <p:nvSpPr>
          <p:cNvPr id="7" name="Text Box 9"/>
          <p:cNvSpPr txBox="1">
            <a:spLocks noChangeArrowheads="1"/>
          </p:cNvSpPr>
          <p:nvPr/>
        </p:nvSpPr>
        <p:spPr bwMode="auto">
          <a:xfrm>
            <a:off x="1828800" y="0"/>
            <a:ext cx="6629400" cy="457200"/>
          </a:xfrm>
          <a:prstGeom prst="rect">
            <a:avLst/>
          </a:prstGeom>
          <a:noFill/>
          <a:ln w="9525">
            <a:noFill/>
            <a:miter lim="800000"/>
            <a:headEnd/>
            <a:tailEnd/>
          </a:ln>
          <a:effectLst/>
        </p:spPr>
        <p:txBody>
          <a:bodyPr>
            <a:spAutoFit/>
          </a:bodyPr>
          <a:lstStyle/>
          <a:p>
            <a:pPr defTabSz="457200">
              <a:spcBef>
                <a:spcPct val="50000"/>
              </a:spcBef>
              <a:defRPr/>
            </a:pPr>
            <a:endParaRPr kumimoji="0" lang="en-US" sz="2400">
              <a:solidFill>
                <a:srgbClr val="000000"/>
              </a:solidFill>
              <a:latin typeface="Arial"/>
              <a:ea typeface="Arial Unicode MS"/>
              <a:cs typeface="Arial Unicode MS"/>
            </a:endParaRPr>
          </a:p>
        </p:txBody>
      </p:sp>
      <p:pic>
        <p:nvPicPr>
          <p:cNvPr id="8" name="Picture 11" descr="1024_greendot_divide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6096000"/>
            <a:ext cx="9144000" cy="179388"/>
          </a:xfrm>
          <a:prstGeom prst="rect">
            <a:avLst/>
          </a:prstGeom>
          <a:noFill/>
          <a:ln w="9525">
            <a:noFill/>
            <a:miter lim="800000"/>
            <a:headEnd/>
            <a:tailEnd/>
          </a:ln>
        </p:spPr>
      </p:pic>
      <p:sp>
        <p:nvSpPr>
          <p:cNvPr id="5122" name="Rectangle 2"/>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smtClean="0"/>
              <a:t>Click to edit Master subtitle style</a:t>
            </a:r>
            <a:endParaRPr lang="en-GB"/>
          </a:p>
        </p:txBody>
      </p:sp>
      <p:sp>
        <p:nvSpPr>
          <p:cNvPr id="5130" name="Rectangle 10"/>
          <p:cNvSpPr>
            <a:spLocks noGrp="1" noChangeArrowheads="1"/>
          </p:cNvSpPr>
          <p:nvPr>
            <p:ph type="ctrTitle"/>
          </p:nvPr>
        </p:nvSpPr>
        <p:spPr>
          <a:xfrm>
            <a:off x="762000" y="2286000"/>
            <a:ext cx="7772400" cy="1143000"/>
          </a:xfrm>
        </p:spPr>
        <p:txBody>
          <a:bodyPr/>
          <a:lstStyle>
            <a:lvl1pPr>
              <a:defRPr sz="4800"/>
            </a:lvl1pPr>
          </a:lstStyle>
          <a:p>
            <a:r>
              <a:rPr lang="en-US" dirty="0" smtClean="0"/>
              <a:t>Click to edit Master title style</a:t>
            </a:r>
            <a:endParaRPr lang="en-GB" dirty="0"/>
          </a:p>
        </p:txBody>
      </p:sp>
      <p:sp>
        <p:nvSpPr>
          <p:cNvPr id="9" name="Rectangle 3"/>
          <p:cNvSpPr>
            <a:spLocks noGrp="1" noChangeArrowheads="1"/>
          </p:cNvSpPr>
          <p:nvPr>
            <p:ph type="dt" sz="half" idx="10"/>
          </p:nvPr>
        </p:nvSpPr>
        <p:spPr>
          <a:xfrm>
            <a:off x="0" y="6248400"/>
            <a:ext cx="3124200" cy="457200"/>
          </a:xfrm>
        </p:spPr>
        <p:txBody>
          <a:bodyPr/>
          <a:lstStyle>
            <a:lvl1pPr>
              <a:defRPr>
                <a:solidFill>
                  <a:srgbClr val="A6A6A6"/>
                </a:solidFill>
              </a:defRPr>
            </a:lvl1pPr>
          </a:lstStyle>
          <a:p>
            <a:r>
              <a:rPr lang="en-US" altLang="ja-JP" smtClean="0">
                <a:latin typeface="Arial"/>
                <a:ea typeface="Arial Unicode MS"/>
                <a:cs typeface="Arial Unicode MS"/>
              </a:rPr>
              <a:t>14/08/25</a:t>
            </a:r>
            <a:endParaRPr lang="en-US" dirty="0">
              <a:latin typeface="Arial"/>
              <a:ea typeface="Arial Unicode MS"/>
              <a:cs typeface="Arial Unicode MS"/>
            </a:endParaRPr>
          </a:p>
        </p:txBody>
      </p:sp>
      <p:sp>
        <p:nvSpPr>
          <p:cNvPr id="10" name="Rectangle 4"/>
          <p:cNvSpPr>
            <a:spLocks noGrp="1" noChangeArrowheads="1"/>
          </p:cNvSpPr>
          <p:nvPr>
            <p:ph type="ftr" sz="quarter" idx="11"/>
          </p:nvPr>
        </p:nvSpPr>
        <p:spPr>
          <a:xfrm>
            <a:off x="3124200" y="6248400"/>
            <a:ext cx="2895600" cy="457200"/>
          </a:xfrm>
        </p:spPr>
        <p:txBody>
          <a:bodyPr/>
          <a:lstStyle>
            <a:lvl1pPr>
              <a:defRPr/>
            </a:lvl1pPr>
          </a:lstStyle>
          <a:p>
            <a:r>
              <a:rPr lang="en-US" smtClean="0">
                <a:latin typeface="Arial"/>
                <a:ea typeface="Arial Unicode MS"/>
                <a:cs typeface="Arial Unicode MS"/>
              </a:rPr>
              <a:t>KEK-LC-Meeting</a:t>
            </a:r>
            <a:endParaRPr lang="en-US">
              <a:latin typeface="Arial"/>
              <a:ea typeface="Arial Unicode MS"/>
              <a:cs typeface="Arial Unicode MS"/>
            </a:endParaRPr>
          </a:p>
        </p:txBody>
      </p:sp>
      <p:sp>
        <p:nvSpPr>
          <p:cNvPr id="11" name="Rectangle 5"/>
          <p:cNvSpPr>
            <a:spLocks noGrp="1" noChangeArrowheads="1"/>
          </p:cNvSpPr>
          <p:nvPr>
            <p:ph type="sldNum" sz="quarter" idx="12"/>
          </p:nvPr>
        </p:nvSpPr>
        <p:spPr>
          <a:xfrm>
            <a:off x="6553200" y="6248400"/>
            <a:ext cx="2362200" cy="457200"/>
          </a:xfrm>
        </p:spPr>
        <p:txBody>
          <a:bodyPr/>
          <a:lstStyle>
            <a:lvl1pPr>
              <a:defRPr>
                <a:solidFill>
                  <a:srgbClr val="A6A6A6"/>
                </a:solidFill>
              </a:defRPr>
            </a:lvl1pPr>
          </a:lstStyle>
          <a:p>
            <a:fld id="{AAB6FA28-7AEC-3F43-9C2D-3DB969CFEC6A}" type="slidenum">
              <a:rPr lang="en-US" smtClean="0">
                <a:latin typeface="Arial"/>
                <a:ea typeface="Arial Unicode MS"/>
                <a:cs typeface="Arial Unicode MS"/>
              </a:rPr>
              <a:pPr/>
              <a:t>‹#›</a:t>
            </a:fld>
            <a:endParaRPr lang="en-US" dirty="0">
              <a:latin typeface="Arial"/>
              <a:ea typeface="Arial Unicode MS"/>
              <a:cs typeface="Arial Unicode MS"/>
            </a:endParaRPr>
          </a:p>
        </p:txBody>
      </p:sp>
    </p:spTree>
    <p:extLst>
      <p:ext uri="{BB962C8B-B14F-4D97-AF65-F5344CB8AC3E}">
        <p14:creationId xmlns:p14="http://schemas.microsoft.com/office/powerpoint/2010/main" val="3179647500"/>
      </p:ext>
    </p:extLst>
  </p:cSld>
  <p:clrMapOvr>
    <a:masterClrMapping/>
  </p:clrMapOvr>
  <p:transition xmlns:p14="http://schemas.microsoft.com/office/powerpoint/2010/mai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lvl1pPr>
              <a:defRPr b="1"/>
            </a:lvl1pPr>
            <a:lvl2pPr>
              <a:defRPr b="0"/>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Rectangle 3"/>
          <p:cNvSpPr>
            <a:spLocks noGrp="1" noChangeArrowheads="1"/>
          </p:cNvSpPr>
          <p:nvPr>
            <p:ph type="dt" sz="half" idx="10"/>
          </p:nvPr>
        </p:nvSpPr>
        <p:spPr>
          <a:ln/>
        </p:spPr>
        <p:txBody>
          <a:bodyPr/>
          <a:lstStyle>
            <a:lvl1pPr>
              <a:defRPr>
                <a:solidFill>
                  <a:srgbClr val="A6A6A6"/>
                </a:solidFill>
              </a:defRPr>
            </a:lvl1pPr>
          </a:lstStyle>
          <a:p>
            <a:r>
              <a:rPr lang="en-US" altLang="ja-JP" smtClean="0">
                <a:latin typeface="Arial"/>
                <a:ea typeface="Arial Unicode MS"/>
                <a:cs typeface="Arial Unicode MS"/>
              </a:rPr>
              <a:t>14/08/25</a:t>
            </a:r>
            <a:endParaRPr lang="en-US" dirty="0">
              <a:latin typeface="Arial"/>
              <a:ea typeface="Arial Unicode MS"/>
              <a:cs typeface="Arial Unicode MS"/>
            </a:endParaRPr>
          </a:p>
        </p:txBody>
      </p:sp>
      <p:sp>
        <p:nvSpPr>
          <p:cNvPr id="5" name="Rectangle 4"/>
          <p:cNvSpPr>
            <a:spLocks noGrp="1" noChangeArrowheads="1"/>
          </p:cNvSpPr>
          <p:nvPr>
            <p:ph type="ftr" sz="quarter" idx="11"/>
          </p:nvPr>
        </p:nvSpPr>
        <p:spPr>
          <a:ln/>
        </p:spPr>
        <p:txBody>
          <a:bodyPr/>
          <a:lstStyle>
            <a:lvl1pPr>
              <a:defRPr/>
            </a:lvl1pPr>
          </a:lstStyle>
          <a:p>
            <a:r>
              <a:rPr lang="en-US" smtClean="0">
                <a:latin typeface="Arial"/>
                <a:ea typeface="Arial Unicode MS"/>
                <a:cs typeface="Arial Unicode MS"/>
              </a:rPr>
              <a:t>KEK-LC-Meeting</a:t>
            </a:r>
            <a:endParaRPr lang="en-US">
              <a:latin typeface="Arial"/>
              <a:ea typeface="Arial Unicode MS"/>
              <a:cs typeface="Arial Unicode MS"/>
            </a:endParaRPr>
          </a:p>
        </p:txBody>
      </p:sp>
      <p:sp>
        <p:nvSpPr>
          <p:cNvPr id="6" name="Rectangle 5"/>
          <p:cNvSpPr>
            <a:spLocks noGrp="1" noChangeArrowheads="1"/>
          </p:cNvSpPr>
          <p:nvPr>
            <p:ph type="sldNum" sz="quarter" idx="12"/>
          </p:nvPr>
        </p:nvSpPr>
        <p:spPr>
          <a:ln/>
        </p:spPr>
        <p:txBody>
          <a:bodyPr/>
          <a:lstStyle>
            <a:lvl1pPr>
              <a:defRPr>
                <a:solidFill>
                  <a:srgbClr val="A6A6A6"/>
                </a:solidFill>
              </a:defRPr>
            </a:lvl1pPr>
          </a:lstStyle>
          <a:p>
            <a:fld id="{AAB6FA28-7AEC-3F43-9C2D-3DB969CFEC6A}" type="slidenum">
              <a:rPr lang="en-US" smtClean="0">
                <a:latin typeface="Arial"/>
                <a:ea typeface="Arial Unicode MS"/>
                <a:cs typeface="Arial Unicode MS"/>
              </a:rPr>
              <a:pPr/>
              <a:t>‹#›</a:t>
            </a:fld>
            <a:endParaRPr lang="en-US" dirty="0">
              <a:latin typeface="Arial"/>
              <a:ea typeface="Arial Unicode MS"/>
              <a:cs typeface="Arial Unicode MS"/>
            </a:endParaRPr>
          </a:p>
        </p:txBody>
      </p:sp>
    </p:spTree>
    <p:extLst>
      <p:ext uri="{BB962C8B-B14F-4D97-AF65-F5344CB8AC3E}">
        <p14:creationId xmlns:p14="http://schemas.microsoft.com/office/powerpoint/2010/main" val="2300715414"/>
      </p:ext>
    </p:extLst>
  </p:cSld>
  <p:clrMapOvr>
    <a:masterClrMapping/>
  </p:clrMapOvr>
  <p:transition xmlns:p14="http://schemas.microsoft.com/office/powerpoint/2010/mai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sz="half" idx="10"/>
          </p:nvPr>
        </p:nvSpPr>
        <p:spPr>
          <a:ln/>
        </p:spPr>
        <p:txBody>
          <a:bodyPr/>
          <a:lstStyle>
            <a:lvl1pPr>
              <a:defRPr/>
            </a:lvl1pPr>
          </a:lstStyle>
          <a:p>
            <a:r>
              <a:rPr lang="en-US" altLang="ja-JP" smtClean="0">
                <a:solidFill>
                  <a:srgbClr val="000000"/>
                </a:solidFill>
                <a:latin typeface="Arial"/>
                <a:ea typeface="Arial Unicode MS"/>
                <a:cs typeface="Arial Unicode MS"/>
              </a:rPr>
              <a:t>14/08/25</a:t>
            </a:r>
            <a:endParaRPr lang="en-US">
              <a:solidFill>
                <a:srgbClr val="000000"/>
              </a:solidFill>
              <a:latin typeface="Arial"/>
              <a:ea typeface="Arial Unicode MS"/>
              <a:cs typeface="Arial Unicode MS"/>
            </a:endParaRPr>
          </a:p>
        </p:txBody>
      </p:sp>
      <p:sp>
        <p:nvSpPr>
          <p:cNvPr id="5" name="Rectangle 4"/>
          <p:cNvSpPr>
            <a:spLocks noGrp="1" noChangeArrowheads="1"/>
          </p:cNvSpPr>
          <p:nvPr>
            <p:ph type="ftr" sz="quarter" idx="11"/>
          </p:nvPr>
        </p:nvSpPr>
        <p:spPr>
          <a:ln/>
        </p:spPr>
        <p:txBody>
          <a:bodyPr/>
          <a:lstStyle>
            <a:lvl1pPr>
              <a:defRPr/>
            </a:lvl1pPr>
          </a:lstStyle>
          <a:p>
            <a:r>
              <a:rPr lang="en-US" smtClean="0">
                <a:latin typeface="Arial"/>
                <a:ea typeface="Arial Unicode MS"/>
                <a:cs typeface="Arial Unicode MS"/>
              </a:rPr>
              <a:t>KEK-LC-Meeting</a:t>
            </a:r>
            <a:endParaRPr lang="en-US">
              <a:latin typeface="Arial"/>
              <a:ea typeface="Arial Unicode MS"/>
              <a:cs typeface="Arial Unicode MS"/>
            </a:endParaRPr>
          </a:p>
        </p:txBody>
      </p:sp>
      <p:sp>
        <p:nvSpPr>
          <p:cNvPr id="6" name="Rectangle 5"/>
          <p:cNvSpPr>
            <a:spLocks noGrp="1" noChangeArrowheads="1"/>
          </p:cNvSpPr>
          <p:nvPr>
            <p:ph type="sldNum" sz="quarter" idx="12"/>
          </p:nvPr>
        </p:nvSpPr>
        <p:spPr>
          <a:ln/>
        </p:spPr>
        <p:txBody>
          <a:bodyPr/>
          <a:lstStyle>
            <a:lvl1pPr>
              <a:defRPr/>
            </a:lvl1pPr>
          </a:lstStyle>
          <a:p>
            <a:fld id="{AAB6FA28-7AEC-3F43-9C2D-3DB969CFEC6A}" type="slidenum">
              <a:rPr lang="en-US" smtClean="0">
                <a:solidFill>
                  <a:srgbClr val="000000"/>
                </a:solidFill>
                <a:latin typeface="Arial"/>
                <a:ea typeface="Arial Unicode MS"/>
                <a:cs typeface="Arial Unicode MS"/>
              </a:rPr>
              <a:pPr/>
              <a:t>‹#›</a:t>
            </a:fld>
            <a:endParaRPr lang="en-US">
              <a:solidFill>
                <a:srgbClr val="000000"/>
              </a:solidFill>
              <a:latin typeface="Arial"/>
              <a:ea typeface="Arial Unicode MS"/>
              <a:cs typeface="Arial Unicode MS"/>
            </a:endParaRPr>
          </a:p>
        </p:txBody>
      </p:sp>
    </p:spTree>
    <p:extLst>
      <p:ext uri="{BB962C8B-B14F-4D97-AF65-F5344CB8AC3E}">
        <p14:creationId xmlns:p14="http://schemas.microsoft.com/office/powerpoint/2010/main" val="3779154407"/>
      </p:ext>
    </p:extLst>
  </p:cSld>
  <p:clrMapOvr>
    <a:masterClrMapping/>
  </p:clrMapOvr>
  <p:transition xmlns:p14="http://schemas.microsoft.com/office/powerpoint/2010/mai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371600"/>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371600"/>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3"/>
          <p:cNvSpPr>
            <a:spLocks noGrp="1" noChangeArrowheads="1"/>
          </p:cNvSpPr>
          <p:nvPr>
            <p:ph type="dt" sz="half" idx="10"/>
          </p:nvPr>
        </p:nvSpPr>
        <p:spPr>
          <a:ln/>
        </p:spPr>
        <p:txBody>
          <a:bodyPr/>
          <a:lstStyle>
            <a:lvl1pPr>
              <a:defRPr>
                <a:solidFill>
                  <a:srgbClr val="A6A6A6"/>
                </a:solidFill>
              </a:defRPr>
            </a:lvl1pPr>
          </a:lstStyle>
          <a:p>
            <a:r>
              <a:rPr lang="en-US" altLang="ja-JP" smtClean="0">
                <a:latin typeface="Arial"/>
                <a:ea typeface="Arial Unicode MS"/>
                <a:cs typeface="Arial Unicode MS"/>
              </a:rPr>
              <a:t>14/08/25</a:t>
            </a:r>
            <a:endParaRPr lang="en-US" dirty="0">
              <a:latin typeface="Arial"/>
              <a:ea typeface="Arial Unicode MS"/>
              <a:cs typeface="Arial Unicode MS"/>
            </a:endParaRPr>
          </a:p>
        </p:txBody>
      </p:sp>
      <p:sp>
        <p:nvSpPr>
          <p:cNvPr id="6" name="Rectangle 4"/>
          <p:cNvSpPr>
            <a:spLocks noGrp="1" noChangeArrowheads="1"/>
          </p:cNvSpPr>
          <p:nvPr>
            <p:ph type="ftr" sz="quarter" idx="11"/>
          </p:nvPr>
        </p:nvSpPr>
        <p:spPr>
          <a:ln/>
        </p:spPr>
        <p:txBody>
          <a:bodyPr/>
          <a:lstStyle>
            <a:lvl1pPr>
              <a:defRPr/>
            </a:lvl1pPr>
          </a:lstStyle>
          <a:p>
            <a:r>
              <a:rPr lang="en-US" smtClean="0">
                <a:latin typeface="Arial"/>
                <a:ea typeface="Arial Unicode MS"/>
                <a:cs typeface="Arial Unicode MS"/>
              </a:rPr>
              <a:t>KEK-LC-Meeting</a:t>
            </a:r>
            <a:endParaRPr lang="en-US">
              <a:latin typeface="Arial"/>
              <a:ea typeface="Arial Unicode MS"/>
              <a:cs typeface="Arial Unicode MS"/>
            </a:endParaRPr>
          </a:p>
        </p:txBody>
      </p:sp>
      <p:sp>
        <p:nvSpPr>
          <p:cNvPr id="7" name="Rectangle 5"/>
          <p:cNvSpPr>
            <a:spLocks noGrp="1" noChangeArrowheads="1"/>
          </p:cNvSpPr>
          <p:nvPr>
            <p:ph type="sldNum" sz="quarter" idx="12"/>
          </p:nvPr>
        </p:nvSpPr>
        <p:spPr>
          <a:ln/>
        </p:spPr>
        <p:txBody>
          <a:bodyPr/>
          <a:lstStyle>
            <a:lvl1pPr>
              <a:defRPr>
                <a:solidFill>
                  <a:srgbClr val="A6A6A6"/>
                </a:solidFill>
              </a:defRPr>
            </a:lvl1pPr>
          </a:lstStyle>
          <a:p>
            <a:fld id="{AAB6FA28-7AEC-3F43-9C2D-3DB969CFEC6A}" type="slidenum">
              <a:rPr lang="en-US" smtClean="0">
                <a:latin typeface="Arial"/>
                <a:ea typeface="Arial Unicode MS"/>
                <a:cs typeface="Arial Unicode MS"/>
              </a:rPr>
              <a:pPr/>
              <a:t>‹#›</a:t>
            </a:fld>
            <a:endParaRPr lang="en-US" dirty="0">
              <a:latin typeface="Arial"/>
              <a:ea typeface="Arial Unicode MS"/>
              <a:cs typeface="Arial Unicode MS"/>
            </a:endParaRPr>
          </a:p>
        </p:txBody>
      </p:sp>
    </p:spTree>
    <p:extLst>
      <p:ext uri="{BB962C8B-B14F-4D97-AF65-F5344CB8AC3E}">
        <p14:creationId xmlns:p14="http://schemas.microsoft.com/office/powerpoint/2010/main" val="475093111"/>
      </p:ext>
    </p:extLst>
  </p:cSld>
  <p:clrMapOvr>
    <a:masterClrMapping/>
  </p:clrMapOvr>
  <p:transition xmlns:p14="http://schemas.microsoft.com/office/powerpoint/2010/mai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3"/>
          <p:cNvSpPr>
            <a:spLocks noGrp="1" noChangeArrowheads="1"/>
          </p:cNvSpPr>
          <p:nvPr>
            <p:ph type="dt" sz="half" idx="10"/>
          </p:nvPr>
        </p:nvSpPr>
        <p:spPr>
          <a:ln/>
        </p:spPr>
        <p:txBody>
          <a:bodyPr/>
          <a:lstStyle>
            <a:lvl1pPr>
              <a:defRPr/>
            </a:lvl1pPr>
          </a:lstStyle>
          <a:p>
            <a:r>
              <a:rPr lang="en-US" altLang="ja-JP" smtClean="0">
                <a:solidFill>
                  <a:srgbClr val="000000"/>
                </a:solidFill>
                <a:latin typeface="Arial"/>
                <a:ea typeface="Arial Unicode MS"/>
                <a:cs typeface="Arial Unicode MS"/>
              </a:rPr>
              <a:t>14/08/25</a:t>
            </a:r>
            <a:endParaRPr lang="en-US">
              <a:solidFill>
                <a:srgbClr val="000000"/>
              </a:solidFill>
              <a:latin typeface="Arial"/>
              <a:ea typeface="Arial Unicode MS"/>
              <a:cs typeface="Arial Unicode MS"/>
            </a:endParaRPr>
          </a:p>
        </p:txBody>
      </p:sp>
      <p:sp>
        <p:nvSpPr>
          <p:cNvPr id="8" name="Rectangle 4"/>
          <p:cNvSpPr>
            <a:spLocks noGrp="1" noChangeArrowheads="1"/>
          </p:cNvSpPr>
          <p:nvPr>
            <p:ph type="ftr" sz="quarter" idx="11"/>
          </p:nvPr>
        </p:nvSpPr>
        <p:spPr>
          <a:ln/>
        </p:spPr>
        <p:txBody>
          <a:bodyPr/>
          <a:lstStyle>
            <a:lvl1pPr>
              <a:defRPr/>
            </a:lvl1pPr>
          </a:lstStyle>
          <a:p>
            <a:r>
              <a:rPr lang="en-US" smtClean="0">
                <a:latin typeface="Arial"/>
                <a:ea typeface="Arial Unicode MS"/>
                <a:cs typeface="Arial Unicode MS"/>
              </a:rPr>
              <a:t>KEK-LC-Meeting</a:t>
            </a:r>
            <a:endParaRPr lang="en-US">
              <a:latin typeface="Arial"/>
              <a:ea typeface="Arial Unicode MS"/>
              <a:cs typeface="Arial Unicode MS"/>
            </a:endParaRPr>
          </a:p>
        </p:txBody>
      </p:sp>
      <p:sp>
        <p:nvSpPr>
          <p:cNvPr id="9" name="Rectangle 5"/>
          <p:cNvSpPr>
            <a:spLocks noGrp="1" noChangeArrowheads="1"/>
          </p:cNvSpPr>
          <p:nvPr>
            <p:ph type="sldNum" sz="quarter" idx="12"/>
          </p:nvPr>
        </p:nvSpPr>
        <p:spPr>
          <a:ln/>
        </p:spPr>
        <p:txBody>
          <a:bodyPr/>
          <a:lstStyle>
            <a:lvl1pPr>
              <a:defRPr/>
            </a:lvl1pPr>
          </a:lstStyle>
          <a:p>
            <a:fld id="{AAB6FA28-7AEC-3F43-9C2D-3DB969CFEC6A}" type="slidenum">
              <a:rPr lang="en-US" smtClean="0">
                <a:solidFill>
                  <a:srgbClr val="000000"/>
                </a:solidFill>
                <a:latin typeface="Arial"/>
                <a:ea typeface="Arial Unicode MS"/>
                <a:cs typeface="Arial Unicode MS"/>
              </a:rPr>
              <a:pPr/>
              <a:t>‹#›</a:t>
            </a:fld>
            <a:endParaRPr lang="en-US">
              <a:solidFill>
                <a:srgbClr val="000000"/>
              </a:solidFill>
              <a:latin typeface="Arial"/>
              <a:ea typeface="Arial Unicode MS"/>
              <a:cs typeface="Arial Unicode MS"/>
            </a:endParaRPr>
          </a:p>
        </p:txBody>
      </p:sp>
    </p:spTree>
    <p:extLst>
      <p:ext uri="{BB962C8B-B14F-4D97-AF65-F5344CB8AC3E}">
        <p14:creationId xmlns:p14="http://schemas.microsoft.com/office/powerpoint/2010/main" val="334653959"/>
      </p:ext>
    </p:extLst>
  </p:cSld>
  <p:clrMapOvr>
    <a:masterClrMapping/>
  </p:clrMapOvr>
  <p:transition xmlns:p14="http://schemas.microsoft.com/office/powerpoint/2010/mai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3"/>
          <p:cNvSpPr>
            <a:spLocks noGrp="1" noChangeArrowheads="1"/>
          </p:cNvSpPr>
          <p:nvPr>
            <p:ph type="dt" sz="half" idx="10"/>
          </p:nvPr>
        </p:nvSpPr>
        <p:spPr>
          <a:ln/>
        </p:spPr>
        <p:txBody>
          <a:bodyPr/>
          <a:lstStyle>
            <a:lvl1pPr>
              <a:defRPr>
                <a:solidFill>
                  <a:srgbClr val="A6A6A6"/>
                </a:solidFill>
              </a:defRPr>
            </a:lvl1pPr>
          </a:lstStyle>
          <a:p>
            <a:r>
              <a:rPr lang="en-US" altLang="ja-JP" smtClean="0">
                <a:latin typeface="Arial"/>
                <a:ea typeface="Arial Unicode MS"/>
                <a:cs typeface="Arial Unicode MS"/>
              </a:rPr>
              <a:t>14/08/25</a:t>
            </a:r>
            <a:endParaRPr lang="en-US" dirty="0">
              <a:latin typeface="Arial"/>
              <a:ea typeface="Arial Unicode MS"/>
              <a:cs typeface="Arial Unicode MS"/>
            </a:endParaRPr>
          </a:p>
        </p:txBody>
      </p:sp>
      <p:sp>
        <p:nvSpPr>
          <p:cNvPr id="4" name="Rectangle 4"/>
          <p:cNvSpPr>
            <a:spLocks noGrp="1" noChangeArrowheads="1"/>
          </p:cNvSpPr>
          <p:nvPr>
            <p:ph type="ftr" sz="quarter" idx="11"/>
          </p:nvPr>
        </p:nvSpPr>
        <p:spPr>
          <a:ln/>
        </p:spPr>
        <p:txBody>
          <a:bodyPr/>
          <a:lstStyle>
            <a:lvl1pPr>
              <a:defRPr/>
            </a:lvl1pPr>
          </a:lstStyle>
          <a:p>
            <a:r>
              <a:rPr lang="en-US" smtClean="0">
                <a:latin typeface="Arial"/>
                <a:ea typeface="Arial Unicode MS"/>
                <a:cs typeface="Arial Unicode MS"/>
              </a:rPr>
              <a:t>KEK-LC-Meeting</a:t>
            </a:r>
            <a:endParaRPr lang="en-US">
              <a:latin typeface="Arial"/>
              <a:ea typeface="Arial Unicode MS"/>
              <a:cs typeface="Arial Unicode MS"/>
            </a:endParaRPr>
          </a:p>
        </p:txBody>
      </p:sp>
      <p:sp>
        <p:nvSpPr>
          <p:cNvPr id="5" name="Rectangle 5"/>
          <p:cNvSpPr>
            <a:spLocks noGrp="1" noChangeArrowheads="1"/>
          </p:cNvSpPr>
          <p:nvPr>
            <p:ph type="sldNum" sz="quarter" idx="12"/>
          </p:nvPr>
        </p:nvSpPr>
        <p:spPr>
          <a:ln/>
        </p:spPr>
        <p:txBody>
          <a:bodyPr/>
          <a:lstStyle>
            <a:lvl1pPr>
              <a:defRPr>
                <a:solidFill>
                  <a:srgbClr val="A6A6A6"/>
                </a:solidFill>
              </a:defRPr>
            </a:lvl1pPr>
          </a:lstStyle>
          <a:p>
            <a:fld id="{AAB6FA28-7AEC-3F43-9C2D-3DB969CFEC6A}" type="slidenum">
              <a:rPr lang="en-US" smtClean="0">
                <a:latin typeface="Arial"/>
                <a:ea typeface="Arial Unicode MS"/>
                <a:cs typeface="Arial Unicode MS"/>
              </a:rPr>
              <a:pPr/>
              <a:t>‹#›</a:t>
            </a:fld>
            <a:endParaRPr lang="en-US" dirty="0">
              <a:latin typeface="Arial"/>
              <a:ea typeface="Arial Unicode MS"/>
              <a:cs typeface="Arial Unicode MS"/>
            </a:endParaRPr>
          </a:p>
        </p:txBody>
      </p:sp>
    </p:spTree>
    <p:extLst>
      <p:ext uri="{BB962C8B-B14F-4D97-AF65-F5344CB8AC3E}">
        <p14:creationId xmlns:p14="http://schemas.microsoft.com/office/powerpoint/2010/main" val="3963982636"/>
      </p:ext>
    </p:extLst>
  </p:cSld>
  <p:clrMapOvr>
    <a:masterClrMapping/>
  </p:clrMapOvr>
  <p:transition xmlns:p14="http://schemas.microsoft.com/office/powerpoint/2010/mai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solidFill>
                  <a:srgbClr val="A6A6A6"/>
                </a:solidFill>
              </a:defRPr>
            </a:lvl1pPr>
          </a:lstStyle>
          <a:p>
            <a:r>
              <a:rPr lang="en-US" altLang="ja-JP" smtClean="0">
                <a:latin typeface="Arial"/>
                <a:ea typeface="Arial Unicode MS"/>
                <a:cs typeface="Arial Unicode MS"/>
              </a:rPr>
              <a:t>14/08/25</a:t>
            </a:r>
            <a:endParaRPr lang="en-US" dirty="0">
              <a:latin typeface="Arial"/>
              <a:ea typeface="Arial Unicode MS"/>
              <a:cs typeface="Arial Unicode MS"/>
            </a:endParaRPr>
          </a:p>
        </p:txBody>
      </p:sp>
      <p:sp>
        <p:nvSpPr>
          <p:cNvPr id="3" name="Rectangle 4"/>
          <p:cNvSpPr>
            <a:spLocks noGrp="1" noChangeArrowheads="1"/>
          </p:cNvSpPr>
          <p:nvPr>
            <p:ph type="ftr" sz="quarter" idx="11"/>
          </p:nvPr>
        </p:nvSpPr>
        <p:spPr>
          <a:ln/>
        </p:spPr>
        <p:txBody>
          <a:bodyPr/>
          <a:lstStyle>
            <a:lvl1pPr>
              <a:defRPr/>
            </a:lvl1pPr>
          </a:lstStyle>
          <a:p>
            <a:r>
              <a:rPr lang="en-US" smtClean="0">
                <a:latin typeface="Arial"/>
                <a:ea typeface="Arial Unicode MS"/>
                <a:cs typeface="Arial Unicode MS"/>
              </a:rPr>
              <a:t>KEK-LC-Meeting</a:t>
            </a:r>
            <a:endParaRPr lang="en-US">
              <a:latin typeface="Arial"/>
              <a:ea typeface="Arial Unicode MS"/>
              <a:cs typeface="Arial Unicode MS"/>
            </a:endParaRPr>
          </a:p>
        </p:txBody>
      </p:sp>
      <p:sp>
        <p:nvSpPr>
          <p:cNvPr id="4" name="Rectangle 5"/>
          <p:cNvSpPr>
            <a:spLocks noGrp="1" noChangeArrowheads="1"/>
          </p:cNvSpPr>
          <p:nvPr>
            <p:ph type="sldNum" sz="quarter" idx="12"/>
          </p:nvPr>
        </p:nvSpPr>
        <p:spPr>
          <a:ln/>
        </p:spPr>
        <p:txBody>
          <a:bodyPr/>
          <a:lstStyle>
            <a:lvl1pPr>
              <a:defRPr>
                <a:solidFill>
                  <a:srgbClr val="A6A6A6"/>
                </a:solidFill>
              </a:defRPr>
            </a:lvl1pPr>
          </a:lstStyle>
          <a:p>
            <a:fld id="{AAB6FA28-7AEC-3F43-9C2D-3DB969CFEC6A}" type="slidenum">
              <a:rPr lang="en-US" smtClean="0">
                <a:latin typeface="Arial"/>
                <a:ea typeface="Arial Unicode MS"/>
                <a:cs typeface="Arial Unicode MS"/>
              </a:rPr>
              <a:pPr/>
              <a:t>‹#›</a:t>
            </a:fld>
            <a:endParaRPr lang="en-US" dirty="0">
              <a:latin typeface="Arial"/>
              <a:ea typeface="Arial Unicode MS"/>
              <a:cs typeface="Arial Unicode MS"/>
            </a:endParaRPr>
          </a:p>
        </p:txBody>
      </p:sp>
    </p:spTree>
    <p:extLst>
      <p:ext uri="{BB962C8B-B14F-4D97-AF65-F5344CB8AC3E}">
        <p14:creationId xmlns:p14="http://schemas.microsoft.com/office/powerpoint/2010/main" val="1026053134"/>
      </p:ext>
    </p:extLst>
  </p:cSld>
  <p:clrMapOvr>
    <a:masterClrMapping/>
  </p:clrMapOvr>
  <p:transition xmlns:p14="http://schemas.microsoft.com/office/powerpoint/2010/mai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r>
              <a:rPr lang="en-US" altLang="ja-JP" smtClean="0">
                <a:solidFill>
                  <a:srgbClr val="000000"/>
                </a:solidFill>
                <a:latin typeface="Arial"/>
                <a:ea typeface="Arial Unicode MS"/>
                <a:cs typeface="Arial Unicode MS"/>
              </a:rPr>
              <a:t>14/08/25</a:t>
            </a:r>
            <a:endParaRPr lang="en-US">
              <a:solidFill>
                <a:srgbClr val="000000"/>
              </a:solidFill>
              <a:latin typeface="Arial"/>
              <a:ea typeface="Arial Unicode MS"/>
              <a:cs typeface="Arial Unicode MS"/>
            </a:endParaRPr>
          </a:p>
        </p:txBody>
      </p:sp>
      <p:sp>
        <p:nvSpPr>
          <p:cNvPr id="6" name="Rectangle 4"/>
          <p:cNvSpPr>
            <a:spLocks noGrp="1" noChangeArrowheads="1"/>
          </p:cNvSpPr>
          <p:nvPr>
            <p:ph type="ftr" sz="quarter" idx="11"/>
          </p:nvPr>
        </p:nvSpPr>
        <p:spPr>
          <a:ln/>
        </p:spPr>
        <p:txBody>
          <a:bodyPr/>
          <a:lstStyle>
            <a:lvl1pPr>
              <a:defRPr/>
            </a:lvl1pPr>
          </a:lstStyle>
          <a:p>
            <a:r>
              <a:rPr lang="en-US" smtClean="0">
                <a:latin typeface="Arial"/>
                <a:ea typeface="Arial Unicode MS"/>
                <a:cs typeface="Arial Unicode MS"/>
              </a:rPr>
              <a:t>KEK-LC-Meeting</a:t>
            </a:r>
            <a:endParaRPr lang="en-US">
              <a:latin typeface="Arial"/>
              <a:ea typeface="Arial Unicode MS"/>
              <a:cs typeface="Arial Unicode MS"/>
            </a:endParaRPr>
          </a:p>
        </p:txBody>
      </p:sp>
      <p:sp>
        <p:nvSpPr>
          <p:cNvPr id="7" name="Rectangle 5"/>
          <p:cNvSpPr>
            <a:spLocks noGrp="1" noChangeArrowheads="1"/>
          </p:cNvSpPr>
          <p:nvPr>
            <p:ph type="sldNum" sz="quarter" idx="12"/>
          </p:nvPr>
        </p:nvSpPr>
        <p:spPr>
          <a:ln/>
        </p:spPr>
        <p:txBody>
          <a:bodyPr/>
          <a:lstStyle>
            <a:lvl1pPr>
              <a:defRPr/>
            </a:lvl1pPr>
          </a:lstStyle>
          <a:p>
            <a:fld id="{AAB6FA28-7AEC-3F43-9C2D-3DB969CFEC6A}" type="slidenum">
              <a:rPr lang="en-US" smtClean="0">
                <a:solidFill>
                  <a:srgbClr val="000000"/>
                </a:solidFill>
                <a:latin typeface="Arial"/>
                <a:ea typeface="Arial Unicode MS"/>
                <a:cs typeface="Arial Unicode MS"/>
              </a:rPr>
              <a:pPr/>
              <a:t>‹#›</a:t>
            </a:fld>
            <a:endParaRPr lang="en-US">
              <a:solidFill>
                <a:srgbClr val="000000"/>
              </a:solidFill>
              <a:latin typeface="Arial"/>
              <a:ea typeface="Arial Unicode MS"/>
              <a:cs typeface="Arial Unicode MS"/>
            </a:endParaRPr>
          </a:p>
        </p:txBody>
      </p:sp>
    </p:spTree>
    <p:extLst>
      <p:ext uri="{BB962C8B-B14F-4D97-AF65-F5344CB8AC3E}">
        <p14:creationId xmlns:p14="http://schemas.microsoft.com/office/powerpoint/2010/main" val="994851196"/>
      </p:ext>
    </p:extLst>
  </p:cSld>
  <p:clrMapOvr>
    <a:masterClrMapping/>
  </p:clrMapOvr>
  <p:transition xmlns:p14="http://schemas.microsoft.com/office/powerpoint/2010/mai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r>
              <a:rPr kumimoji="1" lang="en-US" altLang="ja-JP" smtClean="0"/>
              <a:t>2014/04/17</a:t>
            </a:r>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1FD39203-853C-5F4E-97A7-8DB0D1A0815E}" type="slidenum">
              <a:rPr kumimoji="1" lang="ja-JP" altLang="en-US" smtClean="0"/>
              <a:t>‹#›</a:t>
            </a:fld>
            <a:endParaRPr kumimoji="1" lang="ja-JP" altLang="en-US"/>
          </a:p>
        </p:txBody>
      </p:sp>
    </p:spTree>
    <p:extLst>
      <p:ext uri="{BB962C8B-B14F-4D97-AF65-F5344CB8AC3E}">
        <p14:creationId xmlns:p14="http://schemas.microsoft.com/office/powerpoint/2010/main" val="30751687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r>
              <a:rPr lang="en-US" altLang="ja-JP" smtClean="0">
                <a:solidFill>
                  <a:srgbClr val="000000"/>
                </a:solidFill>
                <a:latin typeface="Arial"/>
                <a:ea typeface="Arial Unicode MS"/>
                <a:cs typeface="Arial Unicode MS"/>
              </a:rPr>
              <a:t>14/08/25</a:t>
            </a:r>
            <a:endParaRPr lang="en-US">
              <a:solidFill>
                <a:srgbClr val="000000"/>
              </a:solidFill>
              <a:latin typeface="Arial"/>
              <a:ea typeface="Arial Unicode MS"/>
              <a:cs typeface="Arial Unicode MS"/>
            </a:endParaRPr>
          </a:p>
        </p:txBody>
      </p:sp>
      <p:sp>
        <p:nvSpPr>
          <p:cNvPr id="6" name="Rectangle 4"/>
          <p:cNvSpPr>
            <a:spLocks noGrp="1" noChangeArrowheads="1"/>
          </p:cNvSpPr>
          <p:nvPr>
            <p:ph type="ftr" sz="quarter" idx="11"/>
          </p:nvPr>
        </p:nvSpPr>
        <p:spPr>
          <a:ln/>
        </p:spPr>
        <p:txBody>
          <a:bodyPr/>
          <a:lstStyle>
            <a:lvl1pPr>
              <a:defRPr/>
            </a:lvl1pPr>
          </a:lstStyle>
          <a:p>
            <a:r>
              <a:rPr lang="en-US" smtClean="0">
                <a:latin typeface="Arial"/>
                <a:ea typeface="Arial Unicode MS"/>
                <a:cs typeface="Arial Unicode MS"/>
              </a:rPr>
              <a:t>KEK-LC-Meeting</a:t>
            </a:r>
            <a:endParaRPr lang="en-US">
              <a:latin typeface="Arial"/>
              <a:ea typeface="Arial Unicode MS"/>
              <a:cs typeface="Arial Unicode MS"/>
            </a:endParaRPr>
          </a:p>
        </p:txBody>
      </p:sp>
      <p:sp>
        <p:nvSpPr>
          <p:cNvPr id="7" name="Rectangle 5"/>
          <p:cNvSpPr>
            <a:spLocks noGrp="1" noChangeArrowheads="1"/>
          </p:cNvSpPr>
          <p:nvPr>
            <p:ph type="sldNum" sz="quarter" idx="12"/>
          </p:nvPr>
        </p:nvSpPr>
        <p:spPr>
          <a:ln/>
        </p:spPr>
        <p:txBody>
          <a:bodyPr/>
          <a:lstStyle>
            <a:lvl1pPr>
              <a:defRPr/>
            </a:lvl1pPr>
          </a:lstStyle>
          <a:p>
            <a:fld id="{AAB6FA28-7AEC-3F43-9C2D-3DB969CFEC6A}" type="slidenum">
              <a:rPr lang="en-US" smtClean="0">
                <a:solidFill>
                  <a:srgbClr val="000000"/>
                </a:solidFill>
                <a:latin typeface="Arial"/>
                <a:ea typeface="Arial Unicode MS"/>
                <a:cs typeface="Arial Unicode MS"/>
              </a:rPr>
              <a:pPr/>
              <a:t>‹#›</a:t>
            </a:fld>
            <a:endParaRPr lang="en-US">
              <a:solidFill>
                <a:srgbClr val="000000"/>
              </a:solidFill>
              <a:latin typeface="Arial"/>
              <a:ea typeface="Arial Unicode MS"/>
              <a:cs typeface="Arial Unicode MS"/>
            </a:endParaRPr>
          </a:p>
        </p:txBody>
      </p:sp>
    </p:spTree>
    <p:extLst>
      <p:ext uri="{BB962C8B-B14F-4D97-AF65-F5344CB8AC3E}">
        <p14:creationId xmlns:p14="http://schemas.microsoft.com/office/powerpoint/2010/main" val="3193811589"/>
      </p:ext>
    </p:extLst>
  </p:cSld>
  <p:clrMapOvr>
    <a:masterClrMapping/>
  </p:clrMapOvr>
  <p:transition xmlns:p14="http://schemas.microsoft.com/office/powerpoint/2010/mai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3"/>
          <p:cNvSpPr>
            <a:spLocks noGrp="1" noChangeArrowheads="1"/>
          </p:cNvSpPr>
          <p:nvPr>
            <p:ph type="dt" sz="half" idx="10"/>
          </p:nvPr>
        </p:nvSpPr>
        <p:spPr>
          <a:ln/>
        </p:spPr>
        <p:txBody>
          <a:bodyPr/>
          <a:lstStyle>
            <a:lvl1pPr>
              <a:defRPr/>
            </a:lvl1pPr>
          </a:lstStyle>
          <a:p>
            <a:r>
              <a:rPr lang="en-US" altLang="ja-JP" smtClean="0">
                <a:solidFill>
                  <a:srgbClr val="000000"/>
                </a:solidFill>
                <a:latin typeface="Arial"/>
                <a:ea typeface="Arial Unicode MS"/>
                <a:cs typeface="Arial Unicode MS"/>
              </a:rPr>
              <a:t>14/08/25</a:t>
            </a:r>
            <a:endParaRPr lang="en-US">
              <a:solidFill>
                <a:srgbClr val="000000"/>
              </a:solidFill>
              <a:latin typeface="Arial"/>
              <a:ea typeface="Arial Unicode MS"/>
              <a:cs typeface="Arial Unicode MS"/>
            </a:endParaRPr>
          </a:p>
        </p:txBody>
      </p:sp>
      <p:sp>
        <p:nvSpPr>
          <p:cNvPr id="5" name="Rectangle 4"/>
          <p:cNvSpPr>
            <a:spLocks noGrp="1" noChangeArrowheads="1"/>
          </p:cNvSpPr>
          <p:nvPr>
            <p:ph type="ftr" sz="quarter" idx="11"/>
          </p:nvPr>
        </p:nvSpPr>
        <p:spPr>
          <a:ln/>
        </p:spPr>
        <p:txBody>
          <a:bodyPr/>
          <a:lstStyle>
            <a:lvl1pPr>
              <a:defRPr/>
            </a:lvl1pPr>
          </a:lstStyle>
          <a:p>
            <a:r>
              <a:rPr lang="en-US" smtClean="0">
                <a:latin typeface="Arial"/>
                <a:ea typeface="Arial Unicode MS"/>
                <a:cs typeface="Arial Unicode MS"/>
              </a:rPr>
              <a:t>KEK-LC-Meeting</a:t>
            </a:r>
            <a:endParaRPr lang="en-US">
              <a:latin typeface="Arial"/>
              <a:ea typeface="Arial Unicode MS"/>
              <a:cs typeface="Arial Unicode MS"/>
            </a:endParaRPr>
          </a:p>
        </p:txBody>
      </p:sp>
      <p:sp>
        <p:nvSpPr>
          <p:cNvPr id="6" name="Rectangle 5"/>
          <p:cNvSpPr>
            <a:spLocks noGrp="1" noChangeArrowheads="1"/>
          </p:cNvSpPr>
          <p:nvPr>
            <p:ph type="sldNum" sz="quarter" idx="12"/>
          </p:nvPr>
        </p:nvSpPr>
        <p:spPr>
          <a:ln/>
        </p:spPr>
        <p:txBody>
          <a:bodyPr/>
          <a:lstStyle>
            <a:lvl1pPr>
              <a:defRPr/>
            </a:lvl1pPr>
          </a:lstStyle>
          <a:p>
            <a:fld id="{AAB6FA28-7AEC-3F43-9C2D-3DB969CFEC6A}" type="slidenum">
              <a:rPr lang="en-US" smtClean="0">
                <a:solidFill>
                  <a:srgbClr val="000000"/>
                </a:solidFill>
                <a:latin typeface="Arial"/>
                <a:ea typeface="Arial Unicode MS"/>
                <a:cs typeface="Arial Unicode MS"/>
              </a:rPr>
              <a:pPr/>
              <a:t>‹#›</a:t>
            </a:fld>
            <a:endParaRPr lang="en-US">
              <a:solidFill>
                <a:srgbClr val="000000"/>
              </a:solidFill>
              <a:latin typeface="Arial"/>
              <a:ea typeface="Arial Unicode MS"/>
              <a:cs typeface="Arial Unicode MS"/>
            </a:endParaRPr>
          </a:p>
        </p:txBody>
      </p:sp>
    </p:spTree>
    <p:extLst>
      <p:ext uri="{BB962C8B-B14F-4D97-AF65-F5344CB8AC3E}">
        <p14:creationId xmlns:p14="http://schemas.microsoft.com/office/powerpoint/2010/main" val="1190202512"/>
      </p:ext>
    </p:extLst>
  </p:cSld>
  <p:clrMapOvr>
    <a:masterClrMapping/>
  </p:clrMapOvr>
  <p:transition xmlns:p14="http://schemas.microsoft.com/office/powerpoint/2010/mai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3"/>
          <p:cNvSpPr>
            <a:spLocks noGrp="1" noChangeArrowheads="1"/>
          </p:cNvSpPr>
          <p:nvPr>
            <p:ph type="dt" sz="half" idx="10"/>
          </p:nvPr>
        </p:nvSpPr>
        <p:spPr>
          <a:ln/>
        </p:spPr>
        <p:txBody>
          <a:bodyPr/>
          <a:lstStyle>
            <a:lvl1pPr>
              <a:defRPr/>
            </a:lvl1pPr>
          </a:lstStyle>
          <a:p>
            <a:r>
              <a:rPr lang="en-US" altLang="ja-JP" smtClean="0">
                <a:solidFill>
                  <a:srgbClr val="000000"/>
                </a:solidFill>
                <a:latin typeface="Arial"/>
                <a:ea typeface="Arial Unicode MS"/>
                <a:cs typeface="Arial Unicode MS"/>
              </a:rPr>
              <a:t>14/08/25</a:t>
            </a:r>
            <a:endParaRPr lang="en-US">
              <a:solidFill>
                <a:srgbClr val="000000"/>
              </a:solidFill>
              <a:latin typeface="Arial"/>
              <a:ea typeface="Arial Unicode MS"/>
              <a:cs typeface="Arial Unicode MS"/>
            </a:endParaRPr>
          </a:p>
        </p:txBody>
      </p:sp>
      <p:sp>
        <p:nvSpPr>
          <p:cNvPr id="5" name="Rectangle 4"/>
          <p:cNvSpPr>
            <a:spLocks noGrp="1" noChangeArrowheads="1"/>
          </p:cNvSpPr>
          <p:nvPr>
            <p:ph type="ftr" sz="quarter" idx="11"/>
          </p:nvPr>
        </p:nvSpPr>
        <p:spPr>
          <a:ln/>
        </p:spPr>
        <p:txBody>
          <a:bodyPr/>
          <a:lstStyle>
            <a:lvl1pPr>
              <a:defRPr/>
            </a:lvl1pPr>
          </a:lstStyle>
          <a:p>
            <a:r>
              <a:rPr lang="en-US" smtClean="0">
                <a:latin typeface="Arial"/>
                <a:ea typeface="Arial Unicode MS"/>
                <a:cs typeface="Arial Unicode MS"/>
              </a:rPr>
              <a:t>KEK-LC-Meeting</a:t>
            </a:r>
            <a:endParaRPr lang="en-US">
              <a:latin typeface="Arial"/>
              <a:ea typeface="Arial Unicode MS"/>
              <a:cs typeface="Arial Unicode MS"/>
            </a:endParaRPr>
          </a:p>
        </p:txBody>
      </p:sp>
      <p:sp>
        <p:nvSpPr>
          <p:cNvPr id="6" name="Rectangle 5"/>
          <p:cNvSpPr>
            <a:spLocks noGrp="1" noChangeArrowheads="1"/>
          </p:cNvSpPr>
          <p:nvPr>
            <p:ph type="sldNum" sz="quarter" idx="12"/>
          </p:nvPr>
        </p:nvSpPr>
        <p:spPr>
          <a:ln/>
        </p:spPr>
        <p:txBody>
          <a:bodyPr/>
          <a:lstStyle>
            <a:lvl1pPr>
              <a:defRPr/>
            </a:lvl1pPr>
          </a:lstStyle>
          <a:p>
            <a:fld id="{AAB6FA28-7AEC-3F43-9C2D-3DB969CFEC6A}" type="slidenum">
              <a:rPr lang="en-US" smtClean="0">
                <a:solidFill>
                  <a:srgbClr val="000000"/>
                </a:solidFill>
                <a:latin typeface="Arial"/>
                <a:ea typeface="Arial Unicode MS"/>
                <a:cs typeface="Arial Unicode MS"/>
              </a:rPr>
              <a:pPr/>
              <a:t>‹#›</a:t>
            </a:fld>
            <a:endParaRPr lang="en-US">
              <a:solidFill>
                <a:srgbClr val="000000"/>
              </a:solidFill>
              <a:latin typeface="Arial"/>
              <a:ea typeface="Arial Unicode MS"/>
              <a:cs typeface="Arial Unicode MS"/>
            </a:endParaRPr>
          </a:p>
        </p:txBody>
      </p:sp>
    </p:spTree>
    <p:extLst>
      <p:ext uri="{BB962C8B-B14F-4D97-AF65-F5344CB8AC3E}">
        <p14:creationId xmlns:p14="http://schemas.microsoft.com/office/powerpoint/2010/main" val="3519202890"/>
      </p:ext>
    </p:extLst>
  </p:cSld>
  <p:clrMapOvr>
    <a:masterClrMapping/>
  </p:clrMapOvr>
  <p:transition xmlns:p14="http://schemas.microsoft.com/office/powerpoint/2010/mai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r>
              <a:rPr kumimoji="1" lang="en-US" altLang="ja-JP" smtClean="0"/>
              <a:t>2014/04/17</a:t>
            </a:r>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1FD39203-853C-5F4E-97A7-8DB0D1A0815E}" type="slidenum">
              <a:rPr kumimoji="1" lang="ja-JP" altLang="en-US" smtClean="0"/>
              <a:t>‹#›</a:t>
            </a:fld>
            <a:endParaRPr kumimoji="1" lang="ja-JP" altLang="en-US"/>
          </a:p>
        </p:txBody>
      </p:sp>
    </p:spTree>
    <p:extLst>
      <p:ext uri="{BB962C8B-B14F-4D97-AF65-F5344CB8AC3E}">
        <p14:creationId xmlns:p14="http://schemas.microsoft.com/office/powerpoint/2010/main" val="3733783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4"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4" y="1435109"/>
            <a:ext cx="3008313" cy="4691063"/>
          </a:xfrm>
        </p:spPr>
        <p:txBody>
          <a:bodyPr/>
          <a:lstStyle>
            <a:lvl1pPr marL="0" indent="0">
              <a:buNone/>
              <a:defRPr sz="1400"/>
            </a:lvl1pPr>
            <a:lvl2pPr marL="456788" indent="0">
              <a:buNone/>
              <a:defRPr sz="1200"/>
            </a:lvl2pPr>
            <a:lvl3pPr marL="913579" indent="0">
              <a:buNone/>
              <a:defRPr sz="1000"/>
            </a:lvl3pPr>
            <a:lvl4pPr marL="1370367" indent="0">
              <a:buNone/>
              <a:defRPr sz="900"/>
            </a:lvl4pPr>
            <a:lvl5pPr marL="1827155" indent="0">
              <a:buNone/>
              <a:defRPr sz="900"/>
            </a:lvl5pPr>
            <a:lvl6pPr marL="2283942" indent="0">
              <a:buNone/>
              <a:defRPr sz="900"/>
            </a:lvl6pPr>
            <a:lvl7pPr marL="2740733" indent="0">
              <a:buNone/>
              <a:defRPr sz="900"/>
            </a:lvl7pPr>
            <a:lvl8pPr marL="3197520" indent="0">
              <a:buNone/>
              <a:defRPr sz="900"/>
            </a:lvl8pPr>
            <a:lvl9pPr marL="3654308"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r>
              <a:rPr kumimoji="1" lang="en-US" altLang="ja-JP" smtClean="0"/>
              <a:t>2014/04/17</a:t>
            </a:r>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FD39203-853C-5F4E-97A7-8DB0D1A0815E}" type="slidenum">
              <a:rPr kumimoji="1" lang="ja-JP" altLang="en-US" smtClean="0"/>
              <a:t>‹#›</a:t>
            </a:fld>
            <a:endParaRPr kumimoji="1" lang="ja-JP" altLang="en-US"/>
          </a:p>
        </p:txBody>
      </p:sp>
    </p:spTree>
    <p:extLst>
      <p:ext uri="{BB962C8B-B14F-4D97-AF65-F5344CB8AC3E}">
        <p14:creationId xmlns:p14="http://schemas.microsoft.com/office/powerpoint/2010/main" val="1170241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6788" indent="0">
              <a:buNone/>
              <a:defRPr sz="2800"/>
            </a:lvl2pPr>
            <a:lvl3pPr marL="913579" indent="0">
              <a:buNone/>
              <a:defRPr sz="2400"/>
            </a:lvl3pPr>
            <a:lvl4pPr marL="1370367" indent="0">
              <a:buNone/>
              <a:defRPr sz="2000"/>
            </a:lvl4pPr>
            <a:lvl5pPr marL="1827155" indent="0">
              <a:buNone/>
              <a:defRPr sz="2000"/>
            </a:lvl5pPr>
            <a:lvl6pPr marL="2283942" indent="0">
              <a:buNone/>
              <a:defRPr sz="2000"/>
            </a:lvl6pPr>
            <a:lvl7pPr marL="2740733" indent="0">
              <a:buNone/>
              <a:defRPr sz="2000"/>
            </a:lvl7pPr>
            <a:lvl8pPr marL="3197520" indent="0">
              <a:buNone/>
              <a:defRPr sz="2000"/>
            </a:lvl8pPr>
            <a:lvl9pPr marL="3654308"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6788" indent="0">
              <a:buNone/>
              <a:defRPr sz="1200"/>
            </a:lvl2pPr>
            <a:lvl3pPr marL="913579" indent="0">
              <a:buNone/>
              <a:defRPr sz="1000"/>
            </a:lvl3pPr>
            <a:lvl4pPr marL="1370367" indent="0">
              <a:buNone/>
              <a:defRPr sz="900"/>
            </a:lvl4pPr>
            <a:lvl5pPr marL="1827155" indent="0">
              <a:buNone/>
              <a:defRPr sz="900"/>
            </a:lvl5pPr>
            <a:lvl6pPr marL="2283942" indent="0">
              <a:buNone/>
              <a:defRPr sz="900"/>
            </a:lvl6pPr>
            <a:lvl7pPr marL="2740733" indent="0">
              <a:buNone/>
              <a:defRPr sz="900"/>
            </a:lvl7pPr>
            <a:lvl8pPr marL="3197520" indent="0">
              <a:buNone/>
              <a:defRPr sz="900"/>
            </a:lvl8pPr>
            <a:lvl9pPr marL="3654308"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r>
              <a:rPr kumimoji="1" lang="en-US" altLang="ja-JP" smtClean="0"/>
              <a:t>2014/04/17</a:t>
            </a:r>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FD39203-853C-5F4E-97A7-8DB0D1A0815E}" type="slidenum">
              <a:rPr kumimoji="1" lang="ja-JP" altLang="en-US" smtClean="0"/>
              <a:t>‹#›</a:t>
            </a:fld>
            <a:endParaRPr kumimoji="1" lang="ja-JP" altLang="en-US"/>
          </a:p>
        </p:txBody>
      </p:sp>
    </p:spTree>
    <p:extLst>
      <p:ext uri="{BB962C8B-B14F-4D97-AF65-F5344CB8AC3E}">
        <p14:creationId xmlns:p14="http://schemas.microsoft.com/office/powerpoint/2010/main" val="207518687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slideLayout" Target="../slideLayouts/slideLayout24.xml"/><Relationship Id="rId13" Type="http://schemas.openxmlformats.org/officeDocument/2006/relationships/slideLayout" Target="../slideLayouts/slideLayout25.xml"/><Relationship Id="rId14"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6.xml"/><Relationship Id="rId12" Type="http://schemas.openxmlformats.org/officeDocument/2006/relationships/slideLayout" Target="../slideLayouts/slideLayout37.xml"/><Relationship Id="rId13" Type="http://schemas.openxmlformats.org/officeDocument/2006/relationships/slideLayout" Target="../slideLayouts/slideLayout38.xml"/><Relationship Id="rId14" Type="http://schemas.openxmlformats.org/officeDocument/2006/relationships/theme" Target="../theme/theme3.xml"/><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 Id="rId9" Type="http://schemas.openxmlformats.org/officeDocument/2006/relationships/slideLayout" Target="../slideLayouts/slideLayout34.xml"/><Relationship Id="rId10"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9.xml"/><Relationship Id="rId12" Type="http://schemas.openxmlformats.org/officeDocument/2006/relationships/slideLayout" Target="../slideLayouts/slideLayout50.xml"/><Relationship Id="rId13" Type="http://schemas.openxmlformats.org/officeDocument/2006/relationships/slideLayout" Target="../slideLayouts/slideLayout51.xml"/><Relationship Id="rId14" Type="http://schemas.openxmlformats.org/officeDocument/2006/relationships/theme" Target="../theme/theme4.xml"/><Relationship Id="rId1" Type="http://schemas.openxmlformats.org/officeDocument/2006/relationships/slideLayout" Target="../slideLayouts/slideLayout39.xml"/><Relationship Id="rId2" Type="http://schemas.openxmlformats.org/officeDocument/2006/relationships/slideLayout" Target="../slideLayouts/slideLayout40.xml"/><Relationship Id="rId3" Type="http://schemas.openxmlformats.org/officeDocument/2006/relationships/slideLayout" Target="../slideLayouts/slideLayout41.xml"/><Relationship Id="rId4" Type="http://schemas.openxmlformats.org/officeDocument/2006/relationships/slideLayout" Target="../slideLayouts/slideLayout42.xml"/><Relationship Id="rId5" Type="http://schemas.openxmlformats.org/officeDocument/2006/relationships/slideLayout" Target="../slideLayouts/slideLayout43.xml"/><Relationship Id="rId6" Type="http://schemas.openxmlformats.org/officeDocument/2006/relationships/slideLayout" Target="../slideLayouts/slideLayout44.xml"/><Relationship Id="rId7" Type="http://schemas.openxmlformats.org/officeDocument/2006/relationships/slideLayout" Target="../slideLayouts/slideLayout45.xml"/><Relationship Id="rId8" Type="http://schemas.openxmlformats.org/officeDocument/2006/relationships/slideLayout" Target="../slideLayouts/slideLayout46.xml"/><Relationship Id="rId9" Type="http://schemas.openxmlformats.org/officeDocument/2006/relationships/slideLayout" Target="../slideLayouts/slideLayout47.xml"/><Relationship Id="rId10"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2.xml"/><Relationship Id="rId12" Type="http://schemas.openxmlformats.org/officeDocument/2006/relationships/theme" Target="../theme/theme5.xml"/><Relationship Id="rId13" Type="http://schemas.openxmlformats.org/officeDocument/2006/relationships/image" Target="../media/image2.jpeg"/><Relationship Id="rId14" Type="http://schemas.openxmlformats.org/officeDocument/2006/relationships/image" Target="../media/image3.png"/><Relationship Id="rId15" Type="http://schemas.openxmlformats.org/officeDocument/2006/relationships/image" Target="../media/image4.jpeg"/><Relationship Id="rId1" Type="http://schemas.openxmlformats.org/officeDocument/2006/relationships/slideLayout" Target="../slideLayouts/slideLayout52.xml"/><Relationship Id="rId2" Type="http://schemas.openxmlformats.org/officeDocument/2006/relationships/slideLayout" Target="../slideLayouts/slideLayout53.xml"/><Relationship Id="rId3" Type="http://schemas.openxmlformats.org/officeDocument/2006/relationships/slideLayout" Target="../slideLayouts/slideLayout54.xml"/><Relationship Id="rId4" Type="http://schemas.openxmlformats.org/officeDocument/2006/relationships/slideLayout" Target="../slideLayouts/slideLayout55.xml"/><Relationship Id="rId5" Type="http://schemas.openxmlformats.org/officeDocument/2006/relationships/slideLayout" Target="../slideLayouts/slideLayout56.xml"/><Relationship Id="rId6" Type="http://schemas.openxmlformats.org/officeDocument/2006/relationships/slideLayout" Target="../slideLayouts/slideLayout57.xml"/><Relationship Id="rId7" Type="http://schemas.openxmlformats.org/officeDocument/2006/relationships/slideLayout" Target="../slideLayouts/slideLayout58.xml"/><Relationship Id="rId8" Type="http://schemas.openxmlformats.org/officeDocument/2006/relationships/slideLayout" Target="../slideLayouts/slideLayout59.xml"/><Relationship Id="rId9" Type="http://schemas.openxmlformats.org/officeDocument/2006/relationships/slideLayout" Target="../slideLayouts/slideLayout60.xml"/><Relationship Id="rId10"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355" tIns="45679" rIns="91355" bIns="45679"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9"/>
            <a:ext cx="8229600" cy="4525963"/>
          </a:xfrm>
          <a:prstGeom prst="rect">
            <a:avLst/>
          </a:prstGeom>
        </p:spPr>
        <p:txBody>
          <a:bodyPr vert="horz" lIns="91355" tIns="45679" rIns="91355" bIns="45679"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355" tIns="45679" rIns="91355" bIns="45679" rtlCol="0" anchor="ctr"/>
          <a:lstStyle>
            <a:lvl1pPr algn="l">
              <a:defRPr sz="1200">
                <a:solidFill>
                  <a:schemeClr val="tx1">
                    <a:tint val="75000"/>
                  </a:schemeClr>
                </a:solidFill>
              </a:defRPr>
            </a:lvl1pPr>
          </a:lstStyle>
          <a:p>
            <a:r>
              <a:rPr kumimoji="1" lang="en-US" altLang="ja-JP" smtClean="0"/>
              <a:t>2014/04/17</a:t>
            </a:r>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355" tIns="45679" rIns="91355" bIns="45679"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355" tIns="45679" rIns="91355" bIns="45679" rtlCol="0" anchor="ctr"/>
          <a:lstStyle>
            <a:lvl1pPr algn="r">
              <a:defRPr sz="1200">
                <a:solidFill>
                  <a:schemeClr val="tx1">
                    <a:tint val="75000"/>
                  </a:schemeClr>
                </a:solidFill>
              </a:defRPr>
            </a:lvl1pPr>
          </a:lstStyle>
          <a:p>
            <a:fld id="{1FD39203-853C-5F4E-97A7-8DB0D1A0815E}" type="slidenum">
              <a:rPr kumimoji="1" lang="ja-JP" altLang="en-US" smtClean="0"/>
              <a:t>‹#›</a:t>
            </a:fld>
            <a:endParaRPr kumimoji="1" lang="ja-JP" altLang="en-US"/>
          </a:p>
        </p:txBody>
      </p:sp>
    </p:spTree>
    <p:extLst>
      <p:ext uri="{BB962C8B-B14F-4D97-AF65-F5344CB8AC3E}">
        <p14:creationId xmlns:p14="http://schemas.microsoft.com/office/powerpoint/2010/main" val="23383130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4" r:id="rId12"/>
  </p:sldLayoutIdLst>
  <p:hf sldNum="0" hdr="0" ftr="0"/>
  <p:txStyles>
    <p:titleStyle>
      <a:lvl1pPr algn="ctr" defTabSz="456788" rtl="0" eaLnBrk="1" latinLnBrk="0" hangingPunct="1">
        <a:spcBef>
          <a:spcPct val="0"/>
        </a:spcBef>
        <a:buNone/>
        <a:defRPr kumimoji="1" sz="4400" kern="1200">
          <a:solidFill>
            <a:schemeClr val="tx1"/>
          </a:solidFill>
          <a:latin typeface="+mj-lt"/>
          <a:ea typeface="+mj-ea"/>
          <a:cs typeface="+mj-cs"/>
        </a:defRPr>
      </a:lvl1pPr>
    </p:titleStyle>
    <p:bodyStyle>
      <a:lvl1pPr marL="342593" indent="-342593" algn="l" defTabSz="456788" rtl="0" eaLnBrk="1" latinLnBrk="0" hangingPunct="1">
        <a:spcBef>
          <a:spcPct val="20000"/>
        </a:spcBef>
        <a:buFont typeface="Arial"/>
        <a:buChar char="•"/>
        <a:defRPr kumimoji="1" sz="3200" kern="1200">
          <a:solidFill>
            <a:schemeClr val="tx1"/>
          </a:solidFill>
          <a:latin typeface="+mn-lt"/>
          <a:ea typeface="+mn-ea"/>
          <a:cs typeface="+mn-cs"/>
        </a:defRPr>
      </a:lvl1pPr>
      <a:lvl2pPr marL="742283" indent="-285492" algn="l" defTabSz="456788" rtl="0" eaLnBrk="1" latinLnBrk="0" hangingPunct="1">
        <a:spcBef>
          <a:spcPct val="20000"/>
        </a:spcBef>
        <a:buFont typeface="Arial"/>
        <a:buChar char="–"/>
        <a:defRPr kumimoji="1" sz="2800" kern="1200">
          <a:solidFill>
            <a:schemeClr val="tx1"/>
          </a:solidFill>
          <a:latin typeface="+mn-lt"/>
          <a:ea typeface="+mn-ea"/>
          <a:cs typeface="+mn-cs"/>
        </a:defRPr>
      </a:lvl2pPr>
      <a:lvl3pPr marL="1141973" indent="-228394" algn="l" defTabSz="456788" rtl="0" eaLnBrk="1" latinLnBrk="0" hangingPunct="1">
        <a:spcBef>
          <a:spcPct val="20000"/>
        </a:spcBef>
        <a:buFont typeface="Arial"/>
        <a:buChar char="•"/>
        <a:defRPr kumimoji="1" sz="2400" kern="1200">
          <a:solidFill>
            <a:schemeClr val="tx1"/>
          </a:solidFill>
          <a:latin typeface="+mn-lt"/>
          <a:ea typeface="+mn-ea"/>
          <a:cs typeface="+mn-cs"/>
        </a:defRPr>
      </a:lvl3pPr>
      <a:lvl4pPr marL="1598760" indent="-228394" algn="l" defTabSz="456788" rtl="0" eaLnBrk="1" latinLnBrk="0" hangingPunct="1">
        <a:spcBef>
          <a:spcPct val="20000"/>
        </a:spcBef>
        <a:buFont typeface="Arial"/>
        <a:buChar char="–"/>
        <a:defRPr kumimoji="1" sz="2000" kern="1200">
          <a:solidFill>
            <a:schemeClr val="tx1"/>
          </a:solidFill>
          <a:latin typeface="+mn-lt"/>
          <a:ea typeface="+mn-ea"/>
          <a:cs typeface="+mn-cs"/>
        </a:defRPr>
      </a:lvl4pPr>
      <a:lvl5pPr marL="2055548" indent="-228394" algn="l" defTabSz="456788" rtl="0" eaLnBrk="1" latinLnBrk="0" hangingPunct="1">
        <a:spcBef>
          <a:spcPct val="20000"/>
        </a:spcBef>
        <a:buFont typeface="Arial"/>
        <a:buChar char="»"/>
        <a:defRPr kumimoji="1" sz="2000" kern="1200">
          <a:solidFill>
            <a:schemeClr val="tx1"/>
          </a:solidFill>
          <a:latin typeface="+mn-lt"/>
          <a:ea typeface="+mn-ea"/>
          <a:cs typeface="+mn-cs"/>
        </a:defRPr>
      </a:lvl5pPr>
      <a:lvl6pPr marL="2512340" indent="-228394" algn="l" defTabSz="456788" rtl="0" eaLnBrk="1" latinLnBrk="0" hangingPunct="1">
        <a:spcBef>
          <a:spcPct val="20000"/>
        </a:spcBef>
        <a:buFont typeface="Arial"/>
        <a:buChar char="•"/>
        <a:defRPr kumimoji="1" sz="2000" kern="1200">
          <a:solidFill>
            <a:schemeClr val="tx1"/>
          </a:solidFill>
          <a:latin typeface="+mn-lt"/>
          <a:ea typeface="+mn-ea"/>
          <a:cs typeface="+mn-cs"/>
        </a:defRPr>
      </a:lvl6pPr>
      <a:lvl7pPr marL="2969127" indent="-228394" algn="l" defTabSz="456788" rtl="0" eaLnBrk="1" latinLnBrk="0" hangingPunct="1">
        <a:spcBef>
          <a:spcPct val="20000"/>
        </a:spcBef>
        <a:buFont typeface="Arial"/>
        <a:buChar char="•"/>
        <a:defRPr kumimoji="1" sz="2000" kern="1200">
          <a:solidFill>
            <a:schemeClr val="tx1"/>
          </a:solidFill>
          <a:latin typeface="+mn-lt"/>
          <a:ea typeface="+mn-ea"/>
          <a:cs typeface="+mn-cs"/>
        </a:defRPr>
      </a:lvl7pPr>
      <a:lvl8pPr marL="3425915" indent="-228394" algn="l" defTabSz="456788" rtl="0" eaLnBrk="1" latinLnBrk="0" hangingPunct="1">
        <a:spcBef>
          <a:spcPct val="20000"/>
        </a:spcBef>
        <a:buFont typeface="Arial"/>
        <a:buChar char="•"/>
        <a:defRPr kumimoji="1" sz="2000" kern="1200">
          <a:solidFill>
            <a:schemeClr val="tx1"/>
          </a:solidFill>
          <a:latin typeface="+mn-lt"/>
          <a:ea typeface="+mn-ea"/>
          <a:cs typeface="+mn-cs"/>
        </a:defRPr>
      </a:lvl8pPr>
      <a:lvl9pPr marL="3882703" indent="-228394" algn="l" defTabSz="456788"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6788" rtl="0" eaLnBrk="1" latinLnBrk="0" hangingPunct="1">
        <a:defRPr kumimoji="1" sz="1800" kern="1200">
          <a:solidFill>
            <a:schemeClr val="tx1"/>
          </a:solidFill>
          <a:latin typeface="+mn-lt"/>
          <a:ea typeface="+mn-ea"/>
          <a:cs typeface="+mn-cs"/>
        </a:defRPr>
      </a:lvl1pPr>
      <a:lvl2pPr marL="456788" algn="l" defTabSz="456788" rtl="0" eaLnBrk="1" latinLnBrk="0" hangingPunct="1">
        <a:defRPr kumimoji="1" sz="1800" kern="1200">
          <a:solidFill>
            <a:schemeClr val="tx1"/>
          </a:solidFill>
          <a:latin typeface="+mn-lt"/>
          <a:ea typeface="+mn-ea"/>
          <a:cs typeface="+mn-cs"/>
        </a:defRPr>
      </a:lvl2pPr>
      <a:lvl3pPr marL="913579" algn="l" defTabSz="456788" rtl="0" eaLnBrk="1" latinLnBrk="0" hangingPunct="1">
        <a:defRPr kumimoji="1" sz="1800" kern="1200">
          <a:solidFill>
            <a:schemeClr val="tx1"/>
          </a:solidFill>
          <a:latin typeface="+mn-lt"/>
          <a:ea typeface="+mn-ea"/>
          <a:cs typeface="+mn-cs"/>
        </a:defRPr>
      </a:lvl3pPr>
      <a:lvl4pPr marL="1370367" algn="l" defTabSz="456788" rtl="0" eaLnBrk="1" latinLnBrk="0" hangingPunct="1">
        <a:defRPr kumimoji="1" sz="1800" kern="1200">
          <a:solidFill>
            <a:schemeClr val="tx1"/>
          </a:solidFill>
          <a:latin typeface="+mn-lt"/>
          <a:ea typeface="+mn-ea"/>
          <a:cs typeface="+mn-cs"/>
        </a:defRPr>
      </a:lvl4pPr>
      <a:lvl5pPr marL="1827155" algn="l" defTabSz="456788" rtl="0" eaLnBrk="1" latinLnBrk="0" hangingPunct="1">
        <a:defRPr kumimoji="1" sz="1800" kern="1200">
          <a:solidFill>
            <a:schemeClr val="tx1"/>
          </a:solidFill>
          <a:latin typeface="+mn-lt"/>
          <a:ea typeface="+mn-ea"/>
          <a:cs typeface="+mn-cs"/>
        </a:defRPr>
      </a:lvl5pPr>
      <a:lvl6pPr marL="2283942" algn="l" defTabSz="456788" rtl="0" eaLnBrk="1" latinLnBrk="0" hangingPunct="1">
        <a:defRPr kumimoji="1" sz="1800" kern="1200">
          <a:solidFill>
            <a:schemeClr val="tx1"/>
          </a:solidFill>
          <a:latin typeface="+mn-lt"/>
          <a:ea typeface="+mn-ea"/>
          <a:cs typeface="+mn-cs"/>
        </a:defRPr>
      </a:lvl6pPr>
      <a:lvl7pPr marL="2740733" algn="l" defTabSz="456788" rtl="0" eaLnBrk="1" latinLnBrk="0" hangingPunct="1">
        <a:defRPr kumimoji="1" sz="1800" kern="1200">
          <a:solidFill>
            <a:schemeClr val="tx1"/>
          </a:solidFill>
          <a:latin typeface="+mn-lt"/>
          <a:ea typeface="+mn-ea"/>
          <a:cs typeface="+mn-cs"/>
        </a:defRPr>
      </a:lvl7pPr>
      <a:lvl8pPr marL="3197520" algn="l" defTabSz="456788" rtl="0" eaLnBrk="1" latinLnBrk="0" hangingPunct="1">
        <a:defRPr kumimoji="1" sz="1800" kern="1200">
          <a:solidFill>
            <a:schemeClr val="tx1"/>
          </a:solidFill>
          <a:latin typeface="+mn-lt"/>
          <a:ea typeface="+mn-ea"/>
          <a:cs typeface="+mn-cs"/>
        </a:defRPr>
      </a:lvl8pPr>
      <a:lvl9pPr marL="3654308" algn="l" defTabSz="456788"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ja-JP" altLang="en-US"/>
              <a:t>マスタ</a:t>
            </a:r>
            <a:r>
              <a:rPr lang="en-US" altLang="ja-JP"/>
              <a:t> </a:t>
            </a:r>
            <a:r>
              <a:rPr lang="ja-JP" altLang="en-US"/>
              <a:t>タイトルの書式設定</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ja-JP" altLang="en-US"/>
              <a:t>マスタ</a:t>
            </a:r>
            <a:r>
              <a:rPr lang="en-US" altLang="ja-JP"/>
              <a:t> </a:t>
            </a:r>
            <a:r>
              <a:rPr lang="ja-JP" altLang="en-US"/>
              <a:t>テキストの書式設定</a:t>
            </a:r>
            <a:endParaRPr lang="en-US" altLang="ja-JP"/>
          </a:p>
          <a:p>
            <a:pPr lvl="1"/>
            <a:r>
              <a:rPr lang="ja-JP" altLang="en-US"/>
              <a:t>第</a:t>
            </a:r>
            <a:r>
              <a:rPr lang="en-US" altLang="ja-JP"/>
              <a:t> 2 </a:t>
            </a:r>
            <a:r>
              <a:rPr lang="ja-JP" altLang="en-US"/>
              <a:t>レベル</a:t>
            </a:r>
            <a:endParaRPr lang="en-US" altLang="ja-JP"/>
          </a:p>
          <a:p>
            <a:pPr lvl="2"/>
            <a:r>
              <a:rPr lang="ja-JP" altLang="en-US"/>
              <a:t>第</a:t>
            </a:r>
            <a:r>
              <a:rPr lang="en-US" altLang="ja-JP"/>
              <a:t> 3 </a:t>
            </a:r>
            <a:r>
              <a:rPr lang="ja-JP" altLang="en-US"/>
              <a:t>レベル</a:t>
            </a:r>
            <a:endParaRPr lang="en-US" altLang="ja-JP"/>
          </a:p>
          <a:p>
            <a:pPr lvl="3"/>
            <a:r>
              <a:rPr lang="ja-JP" altLang="en-US"/>
              <a:t>第</a:t>
            </a:r>
            <a:r>
              <a:rPr lang="en-US" altLang="ja-JP"/>
              <a:t> 4 </a:t>
            </a:r>
            <a:r>
              <a:rPr lang="ja-JP" altLang="en-US"/>
              <a:t>レベル</a:t>
            </a:r>
            <a:endParaRPr lang="en-US" altLang="ja-JP"/>
          </a:p>
          <a:p>
            <a:pPr lvl="4"/>
            <a:r>
              <a:rPr lang="ja-JP" altLang="en-US"/>
              <a:t>第</a:t>
            </a:r>
            <a:r>
              <a:rPr lang="en-US" altLang="ja-JP"/>
              <a:t> 5 </a:t>
            </a:r>
            <a:r>
              <a:rPr lang="ja-JP" altLang="en-US"/>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defTabSz="914400" fontAlgn="base">
              <a:spcBef>
                <a:spcPct val="0"/>
              </a:spcBef>
              <a:spcAft>
                <a:spcPct val="0"/>
              </a:spcAft>
            </a:pPr>
            <a:endParaRPr lang="en-US" altLang="ja-JP">
              <a:solidFill>
                <a:prstClr val="black"/>
              </a:solidFill>
              <a:latin typeface="Arial" charset="0"/>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defTabSz="914400" fontAlgn="base">
              <a:spcBef>
                <a:spcPct val="0"/>
              </a:spcBef>
              <a:spcAft>
                <a:spcPct val="0"/>
              </a:spcAft>
            </a:pPr>
            <a:endParaRPr lang="en-US" altLang="ja-JP">
              <a:solidFill>
                <a:prstClr val="black"/>
              </a:solidFill>
              <a:latin typeface="Arial" charset="0"/>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pPr>
            <a:fld id="{8740FCD0-5A30-AB4B-9796-BA578BAE460B}" type="slidenum">
              <a:rPr lang="en-US" altLang="ja-JP">
                <a:solidFill>
                  <a:prstClr val="black"/>
                </a:solidFill>
                <a:latin typeface="Arial" charset="0"/>
                <a:ea typeface="ＭＳ Ｐゴシック" charset="0"/>
                <a:cs typeface="ＭＳ Ｐゴシック" charset="0"/>
              </a:rPr>
              <a:pPr defTabSz="914400" fontAlgn="base">
                <a:spcBef>
                  <a:spcPct val="0"/>
                </a:spcBef>
                <a:spcAft>
                  <a:spcPct val="0"/>
                </a:spcAft>
              </a:pPr>
              <a:t>‹#›</a:t>
            </a:fld>
            <a:endParaRPr lang="en-US" altLang="ja-JP">
              <a:solidFill>
                <a:prstClr val="black"/>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530139273"/>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Lst>
  <p:hf hdr="0" ftr="0" dt="0"/>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pitchFamily="-60" charset="0"/>
          <a:ea typeface="ＭＳ Ｐゴシック" pitchFamily="-60" charset="-128"/>
          <a:cs typeface="ＭＳ Ｐゴシック" pitchFamily="-60" charset="-128"/>
        </a:defRPr>
      </a:lvl2pPr>
      <a:lvl3pPr algn="ctr" rtl="0" fontAlgn="base">
        <a:spcBef>
          <a:spcPct val="0"/>
        </a:spcBef>
        <a:spcAft>
          <a:spcPct val="0"/>
        </a:spcAft>
        <a:defRPr kumimoji="1" sz="4400">
          <a:solidFill>
            <a:schemeClr val="tx2"/>
          </a:solidFill>
          <a:latin typeface="Arial" pitchFamily="-60" charset="0"/>
          <a:ea typeface="ＭＳ Ｐゴシック" pitchFamily="-60" charset="-128"/>
          <a:cs typeface="ＭＳ Ｐゴシック" pitchFamily="-60" charset="-128"/>
        </a:defRPr>
      </a:lvl3pPr>
      <a:lvl4pPr algn="ctr" rtl="0" fontAlgn="base">
        <a:spcBef>
          <a:spcPct val="0"/>
        </a:spcBef>
        <a:spcAft>
          <a:spcPct val="0"/>
        </a:spcAft>
        <a:defRPr kumimoji="1" sz="4400">
          <a:solidFill>
            <a:schemeClr val="tx2"/>
          </a:solidFill>
          <a:latin typeface="Arial" pitchFamily="-60" charset="0"/>
          <a:ea typeface="ＭＳ Ｐゴシック" pitchFamily="-60" charset="-128"/>
          <a:cs typeface="ＭＳ Ｐゴシック" pitchFamily="-60" charset="-128"/>
        </a:defRPr>
      </a:lvl4pPr>
      <a:lvl5pPr algn="ctr" rtl="0" fontAlgn="base">
        <a:spcBef>
          <a:spcPct val="0"/>
        </a:spcBef>
        <a:spcAft>
          <a:spcPct val="0"/>
        </a:spcAft>
        <a:defRPr kumimoji="1" sz="4400">
          <a:solidFill>
            <a:schemeClr val="tx2"/>
          </a:solidFill>
          <a:latin typeface="Arial" pitchFamily="-60" charset="0"/>
          <a:ea typeface="ＭＳ Ｐゴシック" pitchFamily="-60" charset="-128"/>
          <a:cs typeface="ＭＳ Ｐゴシック" pitchFamily="-60" charset="-128"/>
        </a:defRPr>
      </a:lvl5pPr>
      <a:lvl6pPr marL="457200" algn="ctr" rtl="0" fontAlgn="base">
        <a:spcBef>
          <a:spcPct val="0"/>
        </a:spcBef>
        <a:spcAft>
          <a:spcPct val="0"/>
        </a:spcAft>
        <a:defRPr kumimoji="1" sz="4400">
          <a:solidFill>
            <a:schemeClr val="tx2"/>
          </a:solidFill>
          <a:latin typeface="Arial" pitchFamily="-60" charset="0"/>
          <a:ea typeface="ＭＳ Ｐゴシック" pitchFamily="-60" charset="-128"/>
          <a:cs typeface="ＭＳ Ｐゴシック" pitchFamily="-60" charset="-128"/>
        </a:defRPr>
      </a:lvl6pPr>
      <a:lvl7pPr marL="914400" algn="ctr" rtl="0" fontAlgn="base">
        <a:spcBef>
          <a:spcPct val="0"/>
        </a:spcBef>
        <a:spcAft>
          <a:spcPct val="0"/>
        </a:spcAft>
        <a:defRPr kumimoji="1" sz="4400">
          <a:solidFill>
            <a:schemeClr val="tx2"/>
          </a:solidFill>
          <a:latin typeface="Arial" pitchFamily="-60" charset="0"/>
          <a:ea typeface="ＭＳ Ｐゴシック" pitchFamily="-60" charset="-128"/>
          <a:cs typeface="ＭＳ Ｐゴシック" pitchFamily="-60" charset="-128"/>
        </a:defRPr>
      </a:lvl7pPr>
      <a:lvl8pPr marL="1371600" algn="ctr" rtl="0" fontAlgn="base">
        <a:spcBef>
          <a:spcPct val="0"/>
        </a:spcBef>
        <a:spcAft>
          <a:spcPct val="0"/>
        </a:spcAft>
        <a:defRPr kumimoji="1" sz="4400">
          <a:solidFill>
            <a:schemeClr val="tx2"/>
          </a:solidFill>
          <a:latin typeface="Arial" pitchFamily="-60" charset="0"/>
          <a:ea typeface="ＭＳ Ｐゴシック" pitchFamily="-60" charset="-128"/>
          <a:cs typeface="ＭＳ Ｐゴシック" pitchFamily="-60" charset="-128"/>
        </a:defRPr>
      </a:lvl8pPr>
      <a:lvl9pPr marL="1828800" algn="ctr" rtl="0" fontAlgn="base">
        <a:spcBef>
          <a:spcPct val="0"/>
        </a:spcBef>
        <a:spcAft>
          <a:spcPct val="0"/>
        </a:spcAft>
        <a:defRPr kumimoji="1" sz="4400">
          <a:solidFill>
            <a:schemeClr val="tx2"/>
          </a:solidFill>
          <a:latin typeface="Arial" pitchFamily="-60" charset="0"/>
          <a:ea typeface="ＭＳ Ｐゴシック" pitchFamily="-60" charset="-128"/>
          <a:cs typeface="ＭＳ Ｐゴシック" pitchFamily="-60"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A17AE4F6-1C34-8D41-BE5A-8C8EAB6E6953}" type="datetimeFigureOut">
              <a:rPr lang="ja-JP" altLang="en-US" smtClean="0">
                <a:solidFill>
                  <a:prstClr val="black">
                    <a:tint val="75000"/>
                  </a:prstClr>
                </a:solidFill>
                <a:latin typeface="Calibri"/>
                <a:ea typeface="ＭＳ Ｐゴシック"/>
              </a:rPr>
              <a:pPr defTabSz="457200"/>
              <a:t>2014/09/12</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715B6A0C-83B2-734C-AC69-1F490D4F1662}" type="slidenum">
              <a:rPr lang="ja-JP" altLang="en-US" smtClean="0">
                <a:solidFill>
                  <a:prstClr val="black">
                    <a:tint val="75000"/>
                  </a:prstClr>
                </a:solidFill>
                <a:latin typeface="Calibri"/>
                <a:ea typeface="ＭＳ Ｐゴシック"/>
              </a:rPr>
              <a:pPr defTabSz="457200"/>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05230958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Lst>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A17AE4F6-1C34-8D41-BE5A-8C8EAB6E6953}" type="datetimeFigureOut">
              <a:rPr lang="ja-JP" altLang="en-US" smtClean="0">
                <a:solidFill>
                  <a:prstClr val="black">
                    <a:tint val="75000"/>
                  </a:prstClr>
                </a:solidFill>
                <a:latin typeface="Calibri"/>
                <a:ea typeface="ＭＳ Ｐゴシック"/>
              </a:rPr>
              <a:pPr defTabSz="457200"/>
              <a:t>2014/09/12</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715B6A0C-83B2-734C-AC69-1F490D4F1662}" type="slidenum">
              <a:rPr lang="ja-JP" altLang="en-US" smtClean="0">
                <a:solidFill>
                  <a:prstClr val="black">
                    <a:tint val="75000"/>
                  </a:prstClr>
                </a:solidFill>
                <a:latin typeface="Calibri"/>
                <a:ea typeface="ＭＳ Ｐゴシック"/>
              </a:rPr>
              <a:pPr defTabSz="457200"/>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520966486"/>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Lst>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idx="1"/>
          </p:nvPr>
        </p:nvSpPr>
        <p:spPr bwMode="auto">
          <a:xfrm>
            <a:off x="685800" y="1371600"/>
            <a:ext cx="77724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p:txBody>
      </p:sp>
      <p:sp>
        <p:nvSpPr>
          <p:cNvPr id="4099" name="Rectangle 3"/>
          <p:cNvSpPr>
            <a:spLocks noGrp="1" noChangeArrowheads="1"/>
          </p:cNvSpPr>
          <p:nvPr>
            <p:ph type="dt" sz="half" idx="2"/>
          </p:nvPr>
        </p:nvSpPr>
        <p:spPr bwMode="auto">
          <a:xfrm>
            <a:off x="381000" y="6400800"/>
            <a:ext cx="24384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000">
                <a:solidFill>
                  <a:srgbClr val="A6A6A6"/>
                </a:solidFill>
              </a:defRPr>
            </a:lvl1pPr>
          </a:lstStyle>
          <a:p>
            <a:pPr defTabSz="457200"/>
            <a:r>
              <a:rPr kumimoji="0" lang="en-US" altLang="ja-JP" smtClean="0">
                <a:latin typeface="Arial"/>
                <a:ea typeface="Arial Unicode MS"/>
                <a:cs typeface="Arial Unicode MS"/>
              </a:rPr>
              <a:t>14/08/25</a:t>
            </a:r>
            <a:endParaRPr kumimoji="0" lang="en-US" dirty="0">
              <a:latin typeface="Arial"/>
              <a:ea typeface="Arial Unicode MS"/>
              <a:cs typeface="Arial Unicode MS"/>
            </a:endParaRPr>
          </a:p>
        </p:txBody>
      </p:sp>
      <p:sp>
        <p:nvSpPr>
          <p:cNvPr id="4100" name="Rectangle 4"/>
          <p:cNvSpPr>
            <a:spLocks noGrp="1" noChangeArrowheads="1"/>
          </p:cNvSpPr>
          <p:nvPr>
            <p:ph type="ftr" sz="quarter" idx="3"/>
          </p:nvPr>
        </p:nvSpPr>
        <p:spPr bwMode="auto">
          <a:xfrm>
            <a:off x="3124200" y="64008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fontAlgn="base">
              <a:spcBef>
                <a:spcPts val="0"/>
              </a:spcBef>
              <a:spcAft>
                <a:spcPts val="0"/>
              </a:spcAft>
              <a:defRPr sz="1000" b="0">
                <a:solidFill>
                  <a:srgbClr val="A6A6A6"/>
                </a:solidFill>
                <a:latin typeface="+mn-lt"/>
                <a:ea typeface="+mn-ea"/>
                <a:cs typeface="+mn-cs"/>
              </a:defRPr>
            </a:lvl1pPr>
          </a:lstStyle>
          <a:p>
            <a:pPr defTabSz="457200"/>
            <a:r>
              <a:rPr kumimoji="0" lang="en-US" smtClean="0">
                <a:latin typeface="Arial"/>
                <a:ea typeface="Arial Unicode MS"/>
                <a:cs typeface="Arial Unicode MS"/>
              </a:rPr>
              <a:t>KEK-LC-Meeting</a:t>
            </a:r>
            <a:endParaRPr kumimoji="0" lang="en-US" dirty="0">
              <a:latin typeface="Arial"/>
              <a:ea typeface="Arial Unicode MS"/>
              <a:cs typeface="Arial Unicode MS"/>
            </a:endParaRPr>
          </a:p>
        </p:txBody>
      </p:sp>
      <p:sp>
        <p:nvSpPr>
          <p:cNvPr id="4101" name="Rectangle 5"/>
          <p:cNvSpPr>
            <a:spLocks noGrp="1" noChangeArrowheads="1"/>
          </p:cNvSpPr>
          <p:nvPr>
            <p:ph type="sldNum" sz="quarter" idx="4"/>
          </p:nvPr>
        </p:nvSpPr>
        <p:spPr bwMode="auto">
          <a:xfrm>
            <a:off x="6786930" y="64008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000">
                <a:solidFill>
                  <a:srgbClr val="A6A6A6"/>
                </a:solidFill>
              </a:defRPr>
            </a:lvl1pPr>
          </a:lstStyle>
          <a:p>
            <a:pPr defTabSz="457200"/>
            <a:fld id="{AAB6FA28-7AEC-3F43-9C2D-3DB969CFEC6A}" type="slidenum">
              <a:rPr kumimoji="0" lang="en-US" smtClean="0">
                <a:latin typeface="Arial"/>
                <a:ea typeface="Arial Unicode MS"/>
                <a:cs typeface="Arial Unicode MS"/>
              </a:rPr>
              <a:pPr defTabSz="457200"/>
              <a:t>‹#›</a:t>
            </a:fld>
            <a:endParaRPr kumimoji="0" lang="en-US" dirty="0">
              <a:latin typeface="Arial"/>
              <a:ea typeface="Arial Unicode MS"/>
              <a:cs typeface="Arial Unicode MS"/>
            </a:endParaRPr>
          </a:p>
        </p:txBody>
      </p:sp>
      <p:sp>
        <p:nvSpPr>
          <p:cNvPr id="4102" name="Text Box 6"/>
          <p:cNvSpPr txBox="1">
            <a:spLocks noChangeArrowheads="1"/>
          </p:cNvSpPr>
          <p:nvPr/>
        </p:nvSpPr>
        <p:spPr bwMode="auto">
          <a:xfrm>
            <a:off x="1295400" y="0"/>
            <a:ext cx="7620000" cy="457200"/>
          </a:xfrm>
          <a:prstGeom prst="rect">
            <a:avLst/>
          </a:prstGeom>
          <a:noFill/>
          <a:ln w="9525">
            <a:noFill/>
            <a:miter lim="800000"/>
            <a:headEnd/>
            <a:tailEnd/>
          </a:ln>
          <a:effectLst/>
        </p:spPr>
        <p:txBody>
          <a:bodyPr>
            <a:spAutoFit/>
          </a:bodyPr>
          <a:lstStyle/>
          <a:p>
            <a:pPr defTabSz="457200">
              <a:spcBef>
                <a:spcPct val="50000"/>
              </a:spcBef>
              <a:defRPr/>
            </a:pPr>
            <a:endParaRPr kumimoji="0" lang="en-US" sz="2400">
              <a:solidFill>
                <a:srgbClr val="000000"/>
              </a:solidFill>
              <a:latin typeface="Arial"/>
              <a:ea typeface="Arial Unicode MS"/>
              <a:cs typeface="Arial Unicode MS"/>
            </a:endParaRPr>
          </a:p>
        </p:txBody>
      </p:sp>
      <p:sp>
        <p:nvSpPr>
          <p:cNvPr id="4103" name="Text Box 7"/>
          <p:cNvSpPr txBox="1">
            <a:spLocks noChangeArrowheads="1"/>
          </p:cNvSpPr>
          <p:nvPr/>
        </p:nvSpPr>
        <p:spPr bwMode="auto">
          <a:xfrm>
            <a:off x="1828800" y="0"/>
            <a:ext cx="6629400" cy="457200"/>
          </a:xfrm>
          <a:prstGeom prst="rect">
            <a:avLst/>
          </a:prstGeom>
          <a:noFill/>
          <a:ln w="9525">
            <a:noFill/>
            <a:miter lim="800000"/>
            <a:headEnd/>
            <a:tailEnd/>
          </a:ln>
          <a:effectLst/>
        </p:spPr>
        <p:txBody>
          <a:bodyPr>
            <a:spAutoFit/>
          </a:bodyPr>
          <a:lstStyle/>
          <a:p>
            <a:pPr defTabSz="457200">
              <a:spcBef>
                <a:spcPct val="50000"/>
              </a:spcBef>
              <a:defRPr/>
            </a:pPr>
            <a:endParaRPr kumimoji="0" lang="en-US" sz="2400">
              <a:solidFill>
                <a:srgbClr val="000000"/>
              </a:solidFill>
              <a:latin typeface="Arial"/>
              <a:ea typeface="Arial Unicode MS"/>
              <a:cs typeface="Arial Unicode MS"/>
            </a:endParaRPr>
          </a:p>
        </p:txBody>
      </p:sp>
      <p:sp>
        <p:nvSpPr>
          <p:cNvPr id="2056" name="Rectangle 8"/>
          <p:cNvSpPr>
            <a:spLocks noGrp="1" noChangeArrowheads="1"/>
          </p:cNvSpPr>
          <p:nvPr>
            <p:ph type="title"/>
          </p:nvPr>
        </p:nvSpPr>
        <p:spPr bwMode="auto">
          <a:xfrm>
            <a:off x="1295400" y="76200"/>
            <a:ext cx="7086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a:p>
        </p:txBody>
      </p:sp>
      <p:pic>
        <p:nvPicPr>
          <p:cNvPr id="2057" name="Picture 9" descr="1024_greendot_divide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0" y="6248400"/>
            <a:ext cx="9144000" cy="179388"/>
          </a:xfrm>
          <a:prstGeom prst="rect">
            <a:avLst/>
          </a:prstGeom>
          <a:noFill/>
          <a:ln w="9525">
            <a:noFill/>
            <a:miter lim="800000"/>
            <a:headEnd/>
            <a:tailEnd/>
          </a:ln>
        </p:spPr>
      </p:pic>
      <p:pic>
        <p:nvPicPr>
          <p:cNvPr id="2058" name="Picture 10" descr="ilccolo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0" y="152400"/>
            <a:ext cx="1219200" cy="796925"/>
          </a:xfrm>
          <a:prstGeom prst="rect">
            <a:avLst/>
          </a:prstGeom>
          <a:noFill/>
          <a:ln w="9525">
            <a:noFill/>
            <a:miter lim="800000"/>
            <a:headEnd/>
            <a:tailEnd/>
          </a:ln>
        </p:spPr>
      </p:pic>
      <p:pic>
        <p:nvPicPr>
          <p:cNvPr id="2059" name="Picture 11" descr="1024_greendot_divide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1295400" y="838200"/>
            <a:ext cx="7848600" cy="153988"/>
          </a:xfrm>
          <a:prstGeom prst="rect">
            <a:avLst/>
          </a:prstGeom>
          <a:noFill/>
          <a:ln w="9525">
            <a:noFill/>
            <a:miter lim="800000"/>
            <a:headEnd/>
            <a:tailEnd/>
          </a:ln>
        </p:spPr>
      </p:pic>
    </p:spTree>
    <p:extLst>
      <p:ext uri="{BB962C8B-B14F-4D97-AF65-F5344CB8AC3E}">
        <p14:creationId xmlns:p14="http://schemas.microsoft.com/office/powerpoint/2010/main" val="1503863040"/>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ransition xmlns:p14="http://schemas.microsoft.com/office/powerpoint/2010/main">
    <p:fade/>
  </p:transition>
  <p:hf hdr="0"/>
  <p:txStyles>
    <p:titleStyle>
      <a:lvl1pPr algn="ctr" rtl="0" eaLnBrk="1" fontAlgn="base" hangingPunct="1">
        <a:spcBef>
          <a:spcPct val="0"/>
        </a:spcBef>
        <a:spcAft>
          <a:spcPct val="0"/>
        </a:spcAft>
        <a:defRPr sz="3600">
          <a:solidFill>
            <a:srgbClr val="23346C"/>
          </a:solidFill>
          <a:latin typeface="+mj-lt"/>
          <a:ea typeface="+mj-ea"/>
          <a:cs typeface="+mj-cs"/>
        </a:defRPr>
      </a:lvl1pPr>
      <a:lvl2pPr algn="ctr" rtl="0" eaLnBrk="1" fontAlgn="base" hangingPunct="1">
        <a:spcBef>
          <a:spcPct val="0"/>
        </a:spcBef>
        <a:spcAft>
          <a:spcPct val="0"/>
        </a:spcAft>
        <a:defRPr sz="3600">
          <a:solidFill>
            <a:srgbClr val="23346C"/>
          </a:solidFill>
          <a:latin typeface="Arial" charset="0"/>
          <a:ea typeface="Arial Unicode MS" pitchFamily="34" charset="-128"/>
          <a:cs typeface="Arial Unicode MS" pitchFamily="34" charset="-128"/>
        </a:defRPr>
      </a:lvl2pPr>
      <a:lvl3pPr algn="ctr" rtl="0" eaLnBrk="1" fontAlgn="base" hangingPunct="1">
        <a:spcBef>
          <a:spcPct val="0"/>
        </a:spcBef>
        <a:spcAft>
          <a:spcPct val="0"/>
        </a:spcAft>
        <a:defRPr sz="3600">
          <a:solidFill>
            <a:srgbClr val="23346C"/>
          </a:solidFill>
          <a:latin typeface="Arial" charset="0"/>
          <a:ea typeface="Arial Unicode MS" pitchFamily="34" charset="-128"/>
          <a:cs typeface="Arial Unicode MS" pitchFamily="34" charset="-128"/>
        </a:defRPr>
      </a:lvl3pPr>
      <a:lvl4pPr algn="ctr" rtl="0" eaLnBrk="1" fontAlgn="base" hangingPunct="1">
        <a:spcBef>
          <a:spcPct val="0"/>
        </a:spcBef>
        <a:spcAft>
          <a:spcPct val="0"/>
        </a:spcAft>
        <a:defRPr sz="3600">
          <a:solidFill>
            <a:srgbClr val="23346C"/>
          </a:solidFill>
          <a:latin typeface="Arial" charset="0"/>
          <a:ea typeface="Arial Unicode MS" pitchFamily="34" charset="-128"/>
          <a:cs typeface="Arial Unicode MS" pitchFamily="34" charset="-128"/>
        </a:defRPr>
      </a:lvl4pPr>
      <a:lvl5pPr algn="ctr" rtl="0" eaLnBrk="1" fontAlgn="base" hangingPunct="1">
        <a:spcBef>
          <a:spcPct val="0"/>
        </a:spcBef>
        <a:spcAft>
          <a:spcPct val="0"/>
        </a:spcAft>
        <a:defRPr sz="3600">
          <a:solidFill>
            <a:srgbClr val="23346C"/>
          </a:solidFill>
          <a:latin typeface="Arial" charset="0"/>
          <a:ea typeface="Arial Unicode MS" pitchFamily="34" charset="-128"/>
          <a:cs typeface="Arial Unicode MS" pitchFamily="34" charset="-128"/>
        </a:defRPr>
      </a:lvl5pPr>
      <a:lvl6pPr marL="457200" algn="ctr" rtl="0" eaLnBrk="1" fontAlgn="base" hangingPunct="1">
        <a:spcBef>
          <a:spcPct val="0"/>
        </a:spcBef>
        <a:spcAft>
          <a:spcPct val="0"/>
        </a:spcAft>
        <a:defRPr sz="3600">
          <a:solidFill>
            <a:srgbClr val="23346C"/>
          </a:solidFill>
          <a:latin typeface="Arial" charset="0"/>
          <a:ea typeface="Arial Unicode MS" pitchFamily="34" charset="-128"/>
          <a:cs typeface="Arial Unicode MS" pitchFamily="34" charset="-128"/>
        </a:defRPr>
      </a:lvl6pPr>
      <a:lvl7pPr marL="914400" algn="ctr" rtl="0" eaLnBrk="1" fontAlgn="base" hangingPunct="1">
        <a:spcBef>
          <a:spcPct val="0"/>
        </a:spcBef>
        <a:spcAft>
          <a:spcPct val="0"/>
        </a:spcAft>
        <a:defRPr sz="3600">
          <a:solidFill>
            <a:srgbClr val="23346C"/>
          </a:solidFill>
          <a:latin typeface="Arial" charset="0"/>
          <a:ea typeface="Arial Unicode MS" pitchFamily="34" charset="-128"/>
          <a:cs typeface="Arial Unicode MS" pitchFamily="34" charset="-128"/>
        </a:defRPr>
      </a:lvl7pPr>
      <a:lvl8pPr marL="1371600" algn="ctr" rtl="0" eaLnBrk="1" fontAlgn="base" hangingPunct="1">
        <a:spcBef>
          <a:spcPct val="0"/>
        </a:spcBef>
        <a:spcAft>
          <a:spcPct val="0"/>
        </a:spcAft>
        <a:defRPr sz="3600">
          <a:solidFill>
            <a:srgbClr val="23346C"/>
          </a:solidFill>
          <a:latin typeface="Arial" charset="0"/>
          <a:ea typeface="Arial Unicode MS" pitchFamily="34" charset="-128"/>
          <a:cs typeface="Arial Unicode MS" pitchFamily="34" charset="-128"/>
        </a:defRPr>
      </a:lvl8pPr>
      <a:lvl9pPr marL="1828800" algn="ctr" rtl="0" eaLnBrk="1" fontAlgn="base" hangingPunct="1">
        <a:spcBef>
          <a:spcPct val="0"/>
        </a:spcBef>
        <a:spcAft>
          <a:spcPct val="0"/>
        </a:spcAft>
        <a:defRPr sz="3600">
          <a:solidFill>
            <a:srgbClr val="23346C"/>
          </a:solidFill>
          <a:latin typeface="Arial" charset="0"/>
          <a:ea typeface="Arial Unicode MS" pitchFamily="34" charset="-128"/>
          <a:cs typeface="Arial Unicode MS" pitchFamily="34" charset="-128"/>
        </a:defRPr>
      </a:lvl9pPr>
    </p:titleStyle>
    <p:bodyStyle>
      <a:lvl1pPr marL="342900" indent="-342900" algn="l" rtl="0" eaLnBrk="1" fontAlgn="base" hangingPunct="1">
        <a:spcBef>
          <a:spcPct val="20000"/>
        </a:spcBef>
        <a:spcAft>
          <a:spcPct val="0"/>
        </a:spcAft>
        <a:buChar char="•"/>
        <a:defRPr sz="2800">
          <a:solidFill>
            <a:srgbClr val="23346C"/>
          </a:solidFill>
          <a:latin typeface="+mn-lt"/>
          <a:ea typeface="+mn-ea"/>
          <a:cs typeface="+mn-cs"/>
        </a:defRPr>
      </a:lvl1pPr>
      <a:lvl2pPr marL="742950" indent="-285750" algn="l" rtl="0" eaLnBrk="1" fontAlgn="base" hangingPunct="1">
        <a:spcBef>
          <a:spcPct val="20000"/>
        </a:spcBef>
        <a:spcAft>
          <a:spcPct val="0"/>
        </a:spcAft>
        <a:buChar char="–"/>
        <a:defRPr sz="2400" b="1">
          <a:solidFill>
            <a:srgbClr val="23346C"/>
          </a:solidFill>
          <a:latin typeface="+mn-lt"/>
          <a:ea typeface="+mn-ea"/>
          <a:cs typeface="+mn-cs"/>
        </a:defRPr>
      </a:lvl2pPr>
      <a:lvl3pPr marL="1143000" indent="-228600" algn="l" rtl="0" eaLnBrk="1" fontAlgn="base" hangingPunct="1">
        <a:spcBef>
          <a:spcPct val="20000"/>
        </a:spcBef>
        <a:spcAft>
          <a:spcPct val="0"/>
        </a:spcAft>
        <a:buChar char="•"/>
        <a:defRPr sz="20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a:solidFill>
            <a:schemeClr val="tx1"/>
          </a:solidFill>
          <a:latin typeface="+mn-lt"/>
          <a:ea typeface="+mn-ea"/>
          <a:cs typeface="+mn-cs"/>
        </a:defRPr>
      </a:lvl5pPr>
      <a:lvl6pPr marL="2514600" indent="-228600" algn="l" rtl="0" eaLnBrk="1" fontAlgn="base" hangingPunct="1">
        <a:spcBef>
          <a:spcPct val="20000"/>
        </a:spcBef>
        <a:spcAft>
          <a:spcPct val="0"/>
        </a:spcAft>
        <a:buChar char="»"/>
        <a:defRPr sz="2000">
          <a:solidFill>
            <a:schemeClr val="tx1"/>
          </a:solidFill>
          <a:latin typeface="+mn-lt"/>
          <a:ea typeface="+mn-ea"/>
          <a:cs typeface="+mn-cs"/>
        </a:defRPr>
      </a:lvl6pPr>
      <a:lvl7pPr marL="2971800" indent="-228600" algn="l" rtl="0" eaLnBrk="1" fontAlgn="base" hangingPunct="1">
        <a:spcBef>
          <a:spcPct val="20000"/>
        </a:spcBef>
        <a:spcAft>
          <a:spcPct val="0"/>
        </a:spcAft>
        <a:buChar char="»"/>
        <a:defRPr sz="2000">
          <a:solidFill>
            <a:schemeClr val="tx1"/>
          </a:solidFill>
          <a:latin typeface="+mn-lt"/>
          <a:ea typeface="+mn-ea"/>
          <a:cs typeface="+mn-cs"/>
        </a:defRPr>
      </a:lvl7pPr>
      <a:lvl8pPr marL="3429000" indent="-228600" algn="l" rtl="0" eaLnBrk="1" fontAlgn="base" hangingPunct="1">
        <a:spcBef>
          <a:spcPct val="20000"/>
        </a:spcBef>
        <a:spcAft>
          <a:spcPct val="0"/>
        </a:spcAft>
        <a:buChar char="»"/>
        <a:defRPr sz="2000">
          <a:solidFill>
            <a:schemeClr val="tx1"/>
          </a:solidFill>
          <a:latin typeface="+mn-lt"/>
          <a:ea typeface="+mn-ea"/>
          <a:cs typeface="+mn-cs"/>
        </a:defRPr>
      </a:lvl8pPr>
      <a:lvl9pPr marL="3886200" indent="-228600" algn="l" rtl="0" eaLnBrk="1" fontAlgn="base" hangingPunct="1">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6.tiff"/><Relationship Id="rId3" Type="http://schemas.openxmlformats.org/officeDocument/2006/relationships/image" Target="../media/image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8.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oleObject" Target="../embeddings/oleObject1.bin"/><Relationship Id="rId5" Type="http://schemas.openxmlformats.org/officeDocument/2006/relationships/image" Target="../media/image13.png"/><Relationship Id="rId6" Type="http://schemas.openxmlformats.org/officeDocument/2006/relationships/image" Target="../media/image15.png"/><Relationship Id="rId7" Type="http://schemas.openxmlformats.org/officeDocument/2006/relationships/image" Target="../media/image16.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17.wmf"/><Relationship Id="rId5" Type="http://schemas.openxmlformats.org/officeDocument/2006/relationships/image" Target="../media/image19.png"/><Relationship Id="rId6" Type="http://schemas.openxmlformats.org/officeDocument/2006/relationships/oleObject" Target="../embeddings/oleObject3.bin"/><Relationship Id="rId7" Type="http://schemas.openxmlformats.org/officeDocument/2006/relationships/image" Target="../media/image18.wmf"/><Relationship Id="rId8" Type="http://schemas.openxmlformats.org/officeDocument/2006/relationships/image" Target="../media/image20.png"/><Relationship Id="rId9" Type="http://schemas.openxmlformats.org/officeDocument/2006/relationships/image" Target="../media/image21.png"/><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12.xml"/><Relationship Id="rId2"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g"/><Relationship Id="rId5" Type="http://schemas.openxmlformats.org/officeDocument/2006/relationships/image" Target="../media/image31.emf"/><Relationship Id="rId6" Type="http://schemas.openxmlformats.org/officeDocument/2006/relationships/image" Target="../media/image32.png"/><Relationship Id="rId7" Type="http://schemas.openxmlformats.org/officeDocument/2006/relationships/image" Target="../media/image33.jpeg"/><Relationship Id="rId8" Type="http://schemas.openxmlformats.org/officeDocument/2006/relationships/image" Target="../media/image34.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 Id="rId3" Type="http://schemas.openxmlformats.org/officeDocument/2006/relationships/image" Target="../media/image4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jpeg"/><Relationship Id="rId1" Type="http://schemas.openxmlformats.org/officeDocument/2006/relationships/slideLayout" Target="../slideLayouts/slideLayout7.xml"/><Relationship Id="rId2" Type="http://schemas.openxmlformats.org/officeDocument/2006/relationships/image" Target="../media/image4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6.xml"/><Relationship Id="rId2" Type="http://schemas.openxmlformats.org/officeDocument/2006/relationships/diagramData" Target="../diagrams/data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jps.or.jp/information/2014/08/chosairai.pdf"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solidFill>
            <a:srgbClr val="CCFFCC"/>
          </a:solidFill>
        </p:spPr>
        <p:txBody>
          <a:bodyPr/>
          <a:lstStyle/>
          <a:p>
            <a:r>
              <a:rPr kumimoji="1" lang="en-US" altLang="ja-JP" dirty="0" smtClean="0"/>
              <a:t>KEK LC </a:t>
            </a:r>
            <a:r>
              <a:rPr kumimoji="1" lang="ja-JP" altLang="en-US" dirty="0" smtClean="0"/>
              <a:t>計画推進委員会</a:t>
            </a:r>
            <a:endParaRPr kumimoji="1" lang="ja-JP" altLang="en-US" dirty="0"/>
          </a:p>
        </p:txBody>
      </p:sp>
      <p:sp>
        <p:nvSpPr>
          <p:cNvPr id="3" name="サブタイトル 2"/>
          <p:cNvSpPr>
            <a:spLocks noGrp="1"/>
          </p:cNvSpPr>
          <p:nvPr>
            <p:ph type="subTitle" idx="1"/>
          </p:nvPr>
        </p:nvSpPr>
        <p:spPr/>
        <p:txBody>
          <a:bodyPr/>
          <a:lstStyle/>
          <a:p>
            <a:r>
              <a:rPr kumimoji="1" lang="en-US" altLang="ja-JP" dirty="0" smtClean="0"/>
              <a:t>2014</a:t>
            </a:r>
            <a:r>
              <a:rPr kumimoji="1" lang="en-US" altLang="ja-JP" dirty="0" smtClean="0"/>
              <a:t>-</a:t>
            </a:r>
            <a:r>
              <a:rPr lang="en-US" altLang="ja-JP" dirty="0"/>
              <a:t>9</a:t>
            </a:r>
            <a:r>
              <a:rPr lang="en-US" altLang="ja-JP" dirty="0" smtClean="0"/>
              <a:t>-16</a:t>
            </a:r>
          </a:p>
          <a:p>
            <a:endParaRPr lang="en-US" altLang="ja-JP" dirty="0" smtClean="0"/>
          </a:p>
          <a:p>
            <a:r>
              <a:rPr lang="en-US" altLang="ja-JP" dirty="0" smtClean="0"/>
              <a:t>LC</a:t>
            </a:r>
            <a:r>
              <a:rPr lang="ja-JP" altLang="en-US" dirty="0" smtClean="0"/>
              <a:t>計画推進室・</a:t>
            </a:r>
            <a:r>
              <a:rPr lang="ja-JP" altLang="en-US" dirty="0" smtClean="0"/>
              <a:t>山本　明</a:t>
            </a:r>
            <a:endParaRPr lang="en-US" altLang="ja-JP" dirty="0" smtClean="0"/>
          </a:p>
          <a:p>
            <a:endParaRPr kumimoji="1" lang="en-US" altLang="ja-JP" dirty="0"/>
          </a:p>
          <a:p>
            <a:endParaRPr kumimoji="1" lang="ja-JP" altLang="en-US" dirty="0"/>
          </a:p>
        </p:txBody>
      </p:sp>
      <p:sp>
        <p:nvSpPr>
          <p:cNvPr id="4" name="日付プレースホルダー 3"/>
          <p:cNvSpPr>
            <a:spLocks noGrp="1"/>
          </p:cNvSpPr>
          <p:nvPr>
            <p:ph type="dt" sz="half" idx="10"/>
          </p:nvPr>
        </p:nvSpPr>
        <p:spPr/>
        <p:txBody>
          <a:bodyPr/>
          <a:lstStyle/>
          <a:p>
            <a:r>
              <a:rPr kumimoji="1" lang="en-US" altLang="ja-JP" smtClean="0"/>
              <a:t>A. Yamamoto, 2014/06/13</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LC</a:t>
            </a:r>
            <a:r>
              <a:rPr kumimoji="1" lang="ja-JP" altLang="en-US" smtClean="0"/>
              <a:t>計画推進委員会</a:t>
            </a:r>
            <a:endParaRPr kumimoji="1" lang="ja-JP" altLang="en-US"/>
          </a:p>
        </p:txBody>
      </p:sp>
      <p:sp>
        <p:nvSpPr>
          <p:cNvPr id="6" name="スライド番号プレースホルダー 5"/>
          <p:cNvSpPr>
            <a:spLocks noGrp="1"/>
          </p:cNvSpPr>
          <p:nvPr>
            <p:ph type="sldNum" sz="quarter" idx="12"/>
          </p:nvPr>
        </p:nvSpPr>
        <p:spPr/>
        <p:txBody>
          <a:bodyPr/>
          <a:lstStyle/>
          <a:p>
            <a:fld id="{1FD39203-853C-5F4E-97A7-8DB0D1A0815E}" type="slidenum">
              <a:rPr kumimoji="1" lang="ja-JP" altLang="en-US" smtClean="0"/>
              <a:t>1</a:t>
            </a:fld>
            <a:endParaRPr kumimoji="1" lang="ja-JP" altLang="en-US"/>
          </a:p>
        </p:txBody>
      </p:sp>
    </p:spTree>
    <p:extLst>
      <p:ext uri="{BB962C8B-B14F-4D97-AF65-F5344CB8AC3E}">
        <p14:creationId xmlns:p14="http://schemas.microsoft.com/office/powerpoint/2010/main" val="78469423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28" y="2780928"/>
            <a:ext cx="8435122" cy="646331"/>
          </a:xfrm>
          <a:prstGeom prst="rect">
            <a:avLst/>
          </a:prstGeom>
          <a:noFill/>
          <a:ln>
            <a:noFill/>
          </a:ln>
          <a:effectLst>
            <a:outerShdw blurRad="50800" dist="38100" dir="5400000" algn="t" rotWithShape="0">
              <a:prstClr val="black">
                <a:alpha val="40000"/>
              </a:prstClr>
            </a:outerShdw>
          </a:effectLst>
          <a:scene3d>
            <a:camera prst="orthographicFront"/>
            <a:lightRig rig="threePt" dir="t"/>
          </a:scene3d>
          <a:sp3d>
            <a:bevelT w="165100" prst="coolSlant"/>
          </a:sp3d>
        </p:spPr>
        <p:style>
          <a:lnRef idx="1">
            <a:schemeClr val="accent3"/>
          </a:lnRef>
          <a:fillRef idx="2">
            <a:schemeClr val="accent3"/>
          </a:fillRef>
          <a:effectRef idx="1">
            <a:schemeClr val="accent3"/>
          </a:effectRef>
          <a:fontRef idx="minor">
            <a:schemeClr val="dk1"/>
          </a:fontRef>
        </p:style>
        <p:txBody>
          <a:bodyPr wrap="none" rtlCol="0">
            <a:spAutoFit/>
          </a:bodyPr>
          <a:lstStyle/>
          <a:p>
            <a:pPr algn="ctr" defTabSz="914400" fontAlgn="base">
              <a:spcBef>
                <a:spcPct val="0"/>
              </a:spcBef>
              <a:spcAft>
                <a:spcPct val="0"/>
              </a:spcAft>
            </a:pPr>
            <a:r>
              <a:rPr lang="ja-JP" altLang="en-US" sz="3600" b="1" dirty="0" smtClean="0">
                <a:solidFill>
                  <a:prstClr val="black"/>
                </a:solidFill>
                <a:latin typeface="Helvetica"/>
                <a:ea typeface="ＭＳ Ｐゴシック"/>
                <a:cs typeface="Helvetica"/>
              </a:rPr>
              <a:t>主リニアック</a:t>
            </a:r>
            <a:r>
              <a:rPr lang="en-US" altLang="ja-JP" sz="3600" b="1" dirty="0" smtClean="0">
                <a:solidFill>
                  <a:prstClr val="black"/>
                </a:solidFill>
                <a:latin typeface="Helvetica"/>
                <a:ea typeface="ＭＳ Ｐゴシック"/>
                <a:cs typeface="Helvetica"/>
              </a:rPr>
              <a:t>SCRF</a:t>
            </a:r>
            <a:r>
              <a:rPr lang="ja-JP" altLang="en-US" sz="3600" b="1" dirty="0" smtClean="0">
                <a:solidFill>
                  <a:prstClr val="black"/>
                </a:solidFill>
                <a:latin typeface="Helvetica"/>
                <a:ea typeface="ＭＳ Ｐゴシック"/>
                <a:cs typeface="Helvetica"/>
              </a:rPr>
              <a:t>部分の</a:t>
            </a:r>
            <a:r>
              <a:rPr lang="en-US" altLang="ja-JP" sz="3600" b="1" dirty="0" smtClean="0">
                <a:solidFill>
                  <a:prstClr val="black"/>
                </a:solidFill>
                <a:latin typeface="Helvetica"/>
                <a:ea typeface="ＭＳ Ｐゴシック"/>
                <a:cs typeface="Helvetica"/>
              </a:rPr>
              <a:t>TDR</a:t>
            </a:r>
            <a:r>
              <a:rPr lang="ja-JP" altLang="en-US" sz="3600" b="1" dirty="0" smtClean="0">
                <a:solidFill>
                  <a:prstClr val="black"/>
                </a:solidFill>
                <a:latin typeface="Helvetica"/>
                <a:ea typeface="ＭＳ Ｐゴシック"/>
                <a:cs typeface="Helvetica"/>
              </a:rPr>
              <a:t>加速器設計</a:t>
            </a:r>
            <a:endParaRPr lang="en-US" altLang="ja-JP" sz="3600" b="1" dirty="0" smtClean="0">
              <a:solidFill>
                <a:srgbClr val="0B107F"/>
              </a:solidFill>
              <a:latin typeface="Helvetica"/>
              <a:ea typeface="ＭＳ Ｐゴシック"/>
              <a:cs typeface="Helvetica"/>
            </a:endParaRPr>
          </a:p>
        </p:txBody>
      </p:sp>
      <p:sp>
        <p:nvSpPr>
          <p:cNvPr id="3" name="TextBox 2"/>
          <p:cNvSpPr txBox="1"/>
          <p:nvPr/>
        </p:nvSpPr>
        <p:spPr>
          <a:xfrm>
            <a:off x="2752019" y="4797152"/>
            <a:ext cx="3743408" cy="923330"/>
          </a:xfrm>
          <a:prstGeom prst="rect">
            <a:avLst/>
          </a:prstGeom>
          <a:noFill/>
          <a:ln>
            <a:noFill/>
          </a:ln>
          <a:effectLst>
            <a:outerShdw blurRad="76200" dist="12700" dir="2700000" sy="-23000" kx="-800400" algn="bl" rotWithShape="0">
              <a:prstClr val="black">
                <a:alpha val="20000"/>
              </a:prstClr>
            </a:outerShdw>
          </a:effectLst>
          <a:scene3d>
            <a:camera prst="orthographicFront"/>
            <a:lightRig rig="threePt" dir="t"/>
          </a:scene3d>
          <a:sp3d>
            <a:bevelT w="165100" prst="coolSlant"/>
          </a:sp3d>
        </p:spPr>
        <p:style>
          <a:lnRef idx="1">
            <a:schemeClr val="accent5"/>
          </a:lnRef>
          <a:fillRef idx="2">
            <a:schemeClr val="accent5"/>
          </a:fillRef>
          <a:effectRef idx="1">
            <a:schemeClr val="accent5"/>
          </a:effectRef>
          <a:fontRef idx="minor">
            <a:schemeClr val="dk1"/>
          </a:fontRef>
        </p:style>
        <p:txBody>
          <a:bodyPr wrap="none" rtlCol="0">
            <a:spAutoFit/>
          </a:bodyPr>
          <a:lstStyle/>
          <a:p>
            <a:pPr algn="ctr" defTabSz="914400" fontAlgn="base">
              <a:spcBef>
                <a:spcPct val="0"/>
              </a:spcBef>
              <a:spcAft>
                <a:spcPct val="0"/>
              </a:spcAft>
            </a:pPr>
            <a:r>
              <a:rPr lang="ja-JP" altLang="en-US" dirty="0" smtClean="0">
                <a:solidFill>
                  <a:prstClr val="black"/>
                </a:solidFill>
                <a:latin typeface="Arial"/>
                <a:ea typeface="ＭＳ Ｐゴシック"/>
                <a:cs typeface="ＭＳ Ｐゴシック"/>
              </a:rPr>
              <a:t>高エネルギー加速器研究機構</a:t>
            </a:r>
            <a:r>
              <a:rPr lang="en-US" altLang="ja-JP" dirty="0" smtClean="0">
                <a:solidFill>
                  <a:prstClr val="black"/>
                </a:solidFill>
                <a:latin typeface="Arial"/>
                <a:ea typeface="ＭＳ Ｐゴシック"/>
                <a:cs typeface="ＭＳ Ｐゴシック"/>
              </a:rPr>
              <a:t>(KEK)</a:t>
            </a:r>
            <a:r>
              <a:rPr lang="ja-JP" altLang="en-US" dirty="0" smtClean="0">
                <a:solidFill>
                  <a:prstClr val="black"/>
                </a:solidFill>
                <a:latin typeface="Arial"/>
                <a:ea typeface="ＭＳ Ｐゴシック"/>
                <a:cs typeface="ＭＳ Ｐゴシック"/>
              </a:rPr>
              <a:t>　</a:t>
            </a:r>
            <a:endParaRPr lang="en-US" altLang="ja-JP" dirty="0" smtClean="0">
              <a:solidFill>
                <a:prstClr val="black"/>
              </a:solidFill>
              <a:latin typeface="Arial"/>
              <a:ea typeface="ＭＳ Ｐゴシック"/>
              <a:cs typeface="ＭＳ Ｐゴシック"/>
            </a:endParaRPr>
          </a:p>
          <a:p>
            <a:pPr algn="ctr" defTabSz="914400" fontAlgn="base">
              <a:spcBef>
                <a:spcPct val="0"/>
              </a:spcBef>
              <a:spcAft>
                <a:spcPct val="0"/>
              </a:spcAft>
            </a:pPr>
            <a:r>
              <a:rPr lang="ja-JP" altLang="en-US" dirty="0" smtClean="0">
                <a:solidFill>
                  <a:prstClr val="black"/>
                </a:solidFill>
                <a:latin typeface="Arial"/>
                <a:ea typeface="ＭＳ Ｐゴシック"/>
                <a:cs typeface="ＭＳ Ｐゴシック"/>
              </a:rPr>
              <a:t>早野仁司</a:t>
            </a:r>
            <a:endParaRPr lang="en-US" altLang="ja-JP" dirty="0" smtClean="0">
              <a:solidFill>
                <a:prstClr val="black"/>
              </a:solidFill>
              <a:latin typeface="Arial"/>
              <a:ea typeface="ＭＳ Ｐゴシック"/>
              <a:cs typeface="ＭＳ Ｐゴシック"/>
            </a:endParaRPr>
          </a:p>
          <a:p>
            <a:pPr algn="ctr" defTabSz="914400" fontAlgn="base">
              <a:spcBef>
                <a:spcPct val="0"/>
              </a:spcBef>
              <a:spcAft>
                <a:spcPct val="0"/>
              </a:spcAft>
            </a:pPr>
            <a:r>
              <a:rPr lang="en-US" altLang="ja-JP" dirty="0">
                <a:solidFill>
                  <a:prstClr val="black"/>
                </a:solidFill>
                <a:latin typeface="Arial"/>
                <a:ea typeface="ＭＳ Ｐゴシック"/>
                <a:cs typeface="ＭＳ Ｐゴシック"/>
              </a:rPr>
              <a:t>Hitoshi Hayano</a:t>
            </a:r>
            <a:endParaRPr lang="ja-JP" altLang="en-US" dirty="0">
              <a:solidFill>
                <a:prstClr val="black"/>
              </a:solidFill>
              <a:latin typeface="Arial"/>
              <a:ea typeface="ＭＳ Ｐゴシック"/>
              <a:cs typeface="ＭＳ Ｐゴシック"/>
            </a:endParaRPr>
          </a:p>
        </p:txBody>
      </p:sp>
      <p:sp>
        <p:nvSpPr>
          <p:cNvPr id="4" name="テキスト ボックス 3"/>
          <p:cNvSpPr txBox="1"/>
          <p:nvPr/>
        </p:nvSpPr>
        <p:spPr>
          <a:xfrm>
            <a:off x="-12700" y="6605131"/>
            <a:ext cx="4301177" cy="246221"/>
          </a:xfrm>
          <a:prstGeom prst="rect">
            <a:avLst/>
          </a:prstGeom>
          <a:noFill/>
        </p:spPr>
        <p:txBody>
          <a:bodyPr wrap="none" rtlCol="0">
            <a:spAutoFit/>
          </a:bodyPr>
          <a:lstStyle/>
          <a:p>
            <a:pPr defTabSz="914400" fontAlgn="base">
              <a:spcBef>
                <a:spcPct val="0"/>
              </a:spcBef>
              <a:spcAft>
                <a:spcPct val="0"/>
              </a:spcAft>
            </a:pPr>
            <a:r>
              <a:rPr lang="en-US" altLang="ja-JP" sz="1000" dirty="0">
                <a:solidFill>
                  <a:prstClr val="black"/>
                </a:solidFill>
                <a:latin typeface="Arial" charset="0"/>
                <a:ea typeface="ＭＳ Ｐゴシック" charset="0"/>
                <a:cs typeface="ＭＳ Ｐゴシック" charset="0"/>
              </a:rPr>
              <a:t>ILC</a:t>
            </a:r>
            <a:r>
              <a:rPr lang="ja-JP" altLang="en-US" sz="1000" dirty="0">
                <a:solidFill>
                  <a:prstClr val="black"/>
                </a:solidFill>
                <a:latin typeface="Arial" charset="0"/>
                <a:ea typeface="ＭＳ Ｐゴシック" charset="0"/>
                <a:cs typeface="ＭＳ Ｐゴシック" charset="0"/>
              </a:rPr>
              <a:t>に関する有識者会議　技術設計報告書検証作業</a:t>
            </a:r>
            <a:r>
              <a:rPr lang="ja-JP" altLang="en-US" sz="1000" dirty="0" smtClean="0">
                <a:solidFill>
                  <a:prstClr val="black"/>
                </a:solidFill>
                <a:latin typeface="Arial" charset="0"/>
                <a:ea typeface="ＭＳ Ｐゴシック" charset="0"/>
                <a:cs typeface="ＭＳ Ｐゴシック" charset="0"/>
              </a:rPr>
              <a:t>部会＠　　　　</a:t>
            </a:r>
            <a:r>
              <a:rPr lang="en-US" altLang="ja-JP" sz="1000" dirty="0">
                <a:solidFill>
                  <a:prstClr val="black"/>
                </a:solidFill>
                <a:latin typeface="Arial" charset="0"/>
                <a:ea typeface="ＭＳ Ｐゴシック" charset="0"/>
                <a:cs typeface="ＭＳ Ｐゴシック" charset="0"/>
              </a:rPr>
              <a:t>07</a:t>
            </a:r>
            <a:r>
              <a:rPr lang="en-US" altLang="ja-JP" sz="1000" dirty="0" smtClean="0">
                <a:solidFill>
                  <a:prstClr val="black"/>
                </a:solidFill>
                <a:latin typeface="Arial" charset="0"/>
                <a:ea typeface="ＭＳ Ｐゴシック" charset="0"/>
                <a:cs typeface="ＭＳ Ｐゴシック" charset="0"/>
              </a:rPr>
              <a:t>282014</a:t>
            </a:r>
            <a:endParaRPr lang="ja-JP" altLang="en-US" sz="1000" dirty="0">
              <a:solidFill>
                <a:prstClr val="black"/>
              </a:solidFill>
              <a:latin typeface="Arial" charset="0"/>
              <a:ea typeface="ＭＳ Ｐゴシック" charset="0"/>
              <a:cs typeface="ＭＳ Ｐゴシック" charset="0"/>
            </a:endParaRPr>
          </a:p>
        </p:txBody>
      </p:sp>
      <p:sp>
        <p:nvSpPr>
          <p:cNvPr id="5" name="スライド番号プレースホルダー 4"/>
          <p:cNvSpPr>
            <a:spLocks noGrp="1"/>
          </p:cNvSpPr>
          <p:nvPr>
            <p:ph type="sldNum" sz="quarter" idx="12"/>
          </p:nvPr>
        </p:nvSpPr>
        <p:spPr/>
        <p:txBody>
          <a:bodyPr/>
          <a:lstStyle/>
          <a:p>
            <a:fld id="{9B6DEBA4-771F-304F-8A7B-32F2D802C432}" type="slidenum">
              <a:rPr lang="en-US" altLang="ja-JP" smtClean="0">
                <a:solidFill>
                  <a:prstClr val="black"/>
                </a:solidFill>
              </a:rPr>
              <a:pPr/>
              <a:t>10</a:t>
            </a:fld>
            <a:endParaRPr lang="en-US" altLang="ja-JP">
              <a:solidFill>
                <a:prstClr val="black"/>
              </a:solidFill>
            </a:endParaRPr>
          </a:p>
        </p:txBody>
      </p:sp>
      <p:sp>
        <p:nvSpPr>
          <p:cNvPr id="7" name="テキスト ボックス 6"/>
          <p:cNvSpPr txBox="1"/>
          <p:nvPr/>
        </p:nvSpPr>
        <p:spPr>
          <a:xfrm>
            <a:off x="2051720" y="3645024"/>
            <a:ext cx="5264933" cy="461665"/>
          </a:xfrm>
          <a:prstGeom prst="rect">
            <a:avLst/>
          </a:prstGeom>
          <a:noFill/>
        </p:spPr>
        <p:txBody>
          <a:bodyPr wrap="none" rtlCol="0">
            <a:spAutoFit/>
          </a:bodyPr>
          <a:lstStyle/>
          <a:p>
            <a:pPr defTabSz="914400" fontAlgn="base">
              <a:spcBef>
                <a:spcPct val="0"/>
              </a:spcBef>
              <a:spcAft>
                <a:spcPct val="0"/>
              </a:spcAft>
            </a:pPr>
            <a:r>
              <a:rPr lang="en-US" altLang="ja-JP" sz="2400">
                <a:solidFill>
                  <a:prstClr val="black"/>
                </a:solidFill>
                <a:latin typeface="Arial" charset="0"/>
                <a:ea typeface="ＭＳ Ｐゴシック" charset="0"/>
                <a:cs typeface="ＭＳ Ｐゴシック" charset="0"/>
              </a:rPr>
              <a:t>TDR design of Main Linac SCRF part</a:t>
            </a:r>
            <a:endParaRPr lang="ja-JP" altLang="en-US" sz="2400">
              <a:solidFill>
                <a:prstClr val="black"/>
              </a:solidFill>
              <a:latin typeface="Arial" charset="0"/>
              <a:ea typeface="ＭＳ Ｐゴシック" charset="0"/>
              <a:cs typeface="ＭＳ Ｐゴシック" charset="0"/>
            </a:endParaRPr>
          </a:p>
        </p:txBody>
      </p:sp>
      <p:pic>
        <p:nvPicPr>
          <p:cNvPr id="8" name="図 7" descr="TDR-vol2.tif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24328" y="404664"/>
            <a:ext cx="1295321" cy="1673920"/>
          </a:xfrm>
          <a:prstGeom prst="rect">
            <a:avLst/>
          </a:prstGeom>
        </p:spPr>
      </p:pic>
      <p:sp>
        <p:nvSpPr>
          <p:cNvPr id="9" name="テキスト ボックス 8"/>
          <p:cNvSpPr txBox="1"/>
          <p:nvPr/>
        </p:nvSpPr>
        <p:spPr>
          <a:xfrm>
            <a:off x="7020272" y="1772816"/>
            <a:ext cx="505267" cy="276999"/>
          </a:xfrm>
          <a:prstGeom prst="rect">
            <a:avLst/>
          </a:prstGeom>
          <a:noFill/>
        </p:spPr>
        <p:txBody>
          <a:bodyPr wrap="none" rtlCol="0">
            <a:spAutoFit/>
          </a:bodyPr>
          <a:lstStyle/>
          <a:p>
            <a:pPr defTabSz="914400" fontAlgn="base">
              <a:spcBef>
                <a:spcPct val="0"/>
              </a:spcBef>
              <a:spcAft>
                <a:spcPct val="0"/>
              </a:spcAft>
            </a:pPr>
            <a:r>
              <a:rPr lang="en-US" altLang="ja-JP" sz="1200" dirty="0" smtClean="0">
                <a:solidFill>
                  <a:prstClr val="black"/>
                </a:solidFill>
                <a:latin typeface="Arial" charset="0"/>
                <a:ea typeface="ＭＳ Ｐゴシック" charset="0"/>
                <a:cs typeface="ＭＳ Ｐゴシック" charset="0"/>
              </a:rPr>
              <a:t>TDR</a:t>
            </a:r>
            <a:endParaRPr lang="ja-JP" altLang="en-US" sz="1200" dirty="0">
              <a:solidFill>
                <a:prstClr val="black"/>
              </a:solidFill>
              <a:latin typeface="Arial" charset="0"/>
              <a:ea typeface="ＭＳ Ｐゴシック" charset="0"/>
              <a:cs typeface="ＭＳ Ｐゴシック" charset="0"/>
            </a:endParaRPr>
          </a:p>
        </p:txBody>
      </p:sp>
      <p:sp>
        <p:nvSpPr>
          <p:cNvPr id="10" name="正方形/長方形 9"/>
          <p:cNvSpPr/>
          <p:nvPr/>
        </p:nvSpPr>
        <p:spPr>
          <a:xfrm>
            <a:off x="2195736" y="116632"/>
            <a:ext cx="5040560" cy="288032"/>
          </a:xfrm>
          <a:prstGeom prst="rect">
            <a:avLst/>
          </a:prstGeom>
        </p:spPr>
        <p:txBody>
          <a:bodyPr wrap="square">
            <a:spAutoFit/>
          </a:bodyPr>
          <a:lstStyle/>
          <a:p>
            <a:pPr defTabSz="914400" fontAlgn="base">
              <a:spcBef>
                <a:spcPct val="0"/>
              </a:spcBef>
              <a:spcAft>
                <a:spcPct val="0"/>
              </a:spcAft>
            </a:pPr>
            <a:r>
              <a:rPr lang="en-US" altLang="ja-JP" sz="1200" dirty="0">
                <a:solidFill>
                  <a:prstClr val="black"/>
                </a:solidFill>
                <a:latin typeface="Arial" charset="0"/>
                <a:ea typeface="ＭＳ Ｐゴシック" charset="0"/>
                <a:cs typeface="ＭＳ Ｐゴシック" charset="0"/>
              </a:rPr>
              <a:t>https://</a:t>
            </a:r>
            <a:r>
              <a:rPr lang="en-US" altLang="ja-JP" sz="1200" dirty="0" err="1">
                <a:solidFill>
                  <a:prstClr val="black"/>
                </a:solidFill>
                <a:latin typeface="Arial" charset="0"/>
                <a:ea typeface="ＭＳ Ｐゴシック" charset="0"/>
                <a:cs typeface="ＭＳ Ｐゴシック" charset="0"/>
              </a:rPr>
              <a:t>www.linearcollider.org</a:t>
            </a:r>
            <a:r>
              <a:rPr lang="en-US" altLang="ja-JP" sz="1200" dirty="0">
                <a:solidFill>
                  <a:prstClr val="black"/>
                </a:solidFill>
                <a:latin typeface="Arial" charset="0"/>
                <a:ea typeface="ＭＳ Ｐゴシック" charset="0"/>
                <a:cs typeface="ＭＳ Ｐゴシック" charset="0"/>
              </a:rPr>
              <a:t>/ILC/Publications/Technical-Design-Report/</a:t>
            </a:r>
            <a:endParaRPr lang="ja-JP" altLang="en-US" sz="1200" dirty="0">
              <a:solidFill>
                <a:prstClr val="black"/>
              </a:solidFill>
              <a:latin typeface="Arial" charset="0"/>
              <a:ea typeface="ＭＳ Ｐゴシック" charset="0"/>
              <a:cs typeface="ＭＳ Ｐゴシック" charset="0"/>
            </a:endParaRPr>
          </a:p>
        </p:txBody>
      </p:sp>
      <p:pic>
        <p:nvPicPr>
          <p:cNvPr id="11" name="図 10" descr="12_ILC_schematic_image(J).jpg"/>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952" y="260648"/>
            <a:ext cx="4119364" cy="2240934"/>
          </a:xfrm>
          <a:prstGeom prst="rect">
            <a:avLst/>
          </a:prstGeom>
        </p:spPr>
      </p:pic>
    </p:spTree>
    <p:extLst>
      <p:ext uri="{BB962C8B-B14F-4D97-AF65-F5344CB8AC3E}">
        <p14:creationId xmlns:p14="http://schemas.microsoft.com/office/powerpoint/2010/main" val="110009571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530631"/>
            <a:ext cx="7772400" cy="1470025"/>
          </a:xfrm>
          <a:solidFill>
            <a:srgbClr val="CCFFCC"/>
          </a:solidFill>
          <a:ln>
            <a:solidFill>
              <a:srgbClr val="008000"/>
            </a:solidFill>
          </a:ln>
        </p:spPr>
        <p:txBody>
          <a:bodyPr>
            <a:normAutofit/>
          </a:bodyPr>
          <a:lstStyle/>
          <a:p>
            <a:r>
              <a:rPr kumimoji="1" lang="ja-JP" altLang="en-US" sz="3600" dirty="0" smtClean="0"/>
              <a:t>第</a:t>
            </a:r>
            <a:r>
              <a:rPr kumimoji="1" lang="en-US" altLang="ja-JP" sz="3600" dirty="0" smtClean="0"/>
              <a:t>3</a:t>
            </a:r>
            <a:r>
              <a:rPr kumimoji="1" lang="ja-JP" altLang="en-US" sz="3600" dirty="0" smtClean="0"/>
              <a:t>回</a:t>
            </a:r>
            <a:r>
              <a:rPr kumimoji="1" lang="en-US" altLang="ja-JP" sz="3600" dirty="0" smtClean="0"/>
              <a:t>ILC-TDR</a:t>
            </a:r>
            <a:r>
              <a:rPr kumimoji="1" lang="ja-JP" altLang="en-US" sz="3600" dirty="0" smtClean="0"/>
              <a:t>検証作業部会にむけた</a:t>
            </a:r>
            <a:r>
              <a:rPr kumimoji="1" lang="en-US" altLang="ja-JP" sz="3600" dirty="0" smtClean="0"/>
              <a:t/>
            </a:r>
            <a:br>
              <a:rPr kumimoji="1" lang="en-US" altLang="ja-JP" sz="3600" dirty="0" smtClean="0"/>
            </a:br>
            <a:r>
              <a:rPr kumimoji="1" lang="ja-JP" altLang="en-US" sz="3600" dirty="0" smtClean="0"/>
              <a:t>ご質問への（事前）回答</a:t>
            </a:r>
            <a:r>
              <a:rPr kumimoji="1" lang="en-US" altLang="ja-JP" sz="3600" dirty="0" smtClean="0"/>
              <a:t> </a:t>
            </a:r>
            <a:endParaRPr kumimoji="1" lang="ja-JP" altLang="en-US" sz="3600" dirty="0"/>
          </a:p>
        </p:txBody>
      </p:sp>
      <p:sp>
        <p:nvSpPr>
          <p:cNvPr id="3" name="サブタイトル 2"/>
          <p:cNvSpPr>
            <a:spLocks noGrp="1"/>
          </p:cNvSpPr>
          <p:nvPr>
            <p:ph type="subTitle" idx="1"/>
          </p:nvPr>
        </p:nvSpPr>
        <p:spPr>
          <a:xfrm>
            <a:off x="1185328" y="3939123"/>
            <a:ext cx="6734520" cy="2275410"/>
          </a:xfrm>
        </p:spPr>
        <p:txBody>
          <a:bodyPr>
            <a:normAutofit fontScale="62500" lnSpcReduction="20000"/>
          </a:bodyPr>
          <a:lstStyle/>
          <a:p>
            <a:r>
              <a:rPr kumimoji="1" lang="en-US" altLang="ja-JP" dirty="0" smtClean="0">
                <a:solidFill>
                  <a:srgbClr val="3366FF"/>
                </a:solidFill>
              </a:rPr>
              <a:t>KEK LC </a:t>
            </a:r>
            <a:r>
              <a:rPr kumimoji="1" lang="ja-JP" altLang="en-US" dirty="0" smtClean="0">
                <a:solidFill>
                  <a:srgbClr val="3366FF"/>
                </a:solidFill>
              </a:rPr>
              <a:t>推進準備室</a:t>
            </a:r>
            <a:endParaRPr kumimoji="1" lang="en-US" altLang="ja-JP" dirty="0" smtClean="0">
              <a:solidFill>
                <a:srgbClr val="3366FF"/>
              </a:solidFill>
            </a:endParaRPr>
          </a:p>
          <a:p>
            <a:r>
              <a:rPr lang="ja-JP" altLang="en-US" dirty="0" smtClean="0">
                <a:solidFill>
                  <a:srgbClr val="3366FF"/>
                </a:solidFill>
              </a:rPr>
              <a:t>山本　明、早野仁司、設楽哲夫</a:t>
            </a:r>
            <a:endParaRPr lang="en-US" altLang="ja-JP" dirty="0" smtClean="0">
              <a:solidFill>
                <a:srgbClr val="3366FF"/>
              </a:solidFill>
            </a:endParaRPr>
          </a:p>
          <a:p>
            <a:endParaRPr kumimoji="1" lang="en-US" altLang="ja-JP" dirty="0" smtClean="0">
              <a:solidFill>
                <a:srgbClr val="3366FF"/>
              </a:solidFill>
            </a:endParaRPr>
          </a:p>
          <a:p>
            <a:r>
              <a:rPr kumimoji="1" lang="en-US" altLang="ja-JP" dirty="0" smtClean="0">
                <a:solidFill>
                  <a:srgbClr val="3366FF"/>
                </a:solidFill>
              </a:rPr>
              <a:t>2014-9-6</a:t>
            </a:r>
            <a:r>
              <a:rPr lang="en-US" altLang="ja-JP" dirty="0" smtClean="0">
                <a:solidFill>
                  <a:srgbClr val="3366FF"/>
                </a:solidFill>
              </a:rPr>
              <a:t>b</a:t>
            </a:r>
            <a:endParaRPr kumimoji="1" lang="en-US" altLang="ja-JP" dirty="0" smtClean="0">
              <a:solidFill>
                <a:srgbClr val="3366FF"/>
              </a:solidFill>
            </a:endParaRPr>
          </a:p>
          <a:p>
            <a:endParaRPr lang="en-US" altLang="ja-JP" dirty="0" smtClean="0">
              <a:solidFill>
                <a:srgbClr val="3366FF"/>
              </a:solidFill>
            </a:endParaRPr>
          </a:p>
          <a:p>
            <a:r>
              <a:rPr lang="en-US" altLang="ja-JP" dirty="0" smtClean="0">
                <a:solidFill>
                  <a:schemeClr val="bg1">
                    <a:lumMod val="50000"/>
                  </a:schemeClr>
                </a:solidFill>
              </a:rPr>
              <a:t>9/8</a:t>
            </a:r>
            <a:r>
              <a:rPr lang="ja-JP" altLang="en-US" dirty="0" smtClean="0">
                <a:solidFill>
                  <a:schemeClr val="bg1">
                    <a:lumMod val="50000"/>
                  </a:schemeClr>
                </a:solidFill>
              </a:rPr>
              <a:t>作業部会では、資料を補充・アップデートし、</a:t>
            </a:r>
            <a:endParaRPr lang="en-US" altLang="ja-JP" dirty="0" smtClean="0">
              <a:solidFill>
                <a:schemeClr val="bg1">
                  <a:lumMod val="50000"/>
                </a:schemeClr>
              </a:solidFill>
            </a:endParaRPr>
          </a:p>
          <a:p>
            <a:r>
              <a:rPr lang="ja-JP" altLang="en-US" dirty="0" smtClean="0">
                <a:solidFill>
                  <a:schemeClr val="bg1">
                    <a:lumMod val="50000"/>
                  </a:schemeClr>
                </a:solidFill>
              </a:rPr>
              <a:t>ご説明させて頂きます。</a:t>
            </a:r>
            <a:endParaRPr kumimoji="1" lang="ja-JP" altLang="en-US" dirty="0">
              <a:solidFill>
                <a:schemeClr val="bg1">
                  <a:lumMod val="50000"/>
                </a:schemeClr>
              </a:solidFill>
            </a:endParaRPr>
          </a:p>
        </p:txBody>
      </p:sp>
    </p:spTree>
    <p:extLst>
      <p:ext uri="{BB962C8B-B14F-4D97-AF65-F5344CB8AC3E}">
        <p14:creationId xmlns:p14="http://schemas.microsoft.com/office/powerpoint/2010/main" val="144673688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47427" y="76200"/>
            <a:ext cx="7554275" cy="914400"/>
          </a:xfrm>
        </p:spPr>
        <p:txBody>
          <a:bodyPr>
            <a:normAutofit fontScale="90000"/>
          </a:bodyPr>
          <a:lstStyle/>
          <a:p>
            <a:r>
              <a:rPr kumimoji="1" lang="en-US" altLang="ja-JP" sz="4000" b="1" dirty="0" smtClean="0"/>
              <a:t>Fraction of SCRF Cavity and CMs</a:t>
            </a:r>
            <a:br>
              <a:rPr kumimoji="1" lang="en-US" altLang="ja-JP" sz="4000" b="1" dirty="0" smtClean="0"/>
            </a:br>
            <a:r>
              <a:rPr lang="ja-JP" altLang="en-US" sz="2700" b="1" dirty="0" smtClean="0">
                <a:solidFill>
                  <a:srgbClr val="3366FF"/>
                </a:solidFill>
              </a:rPr>
              <a:t>第二回作業部会報告資料（山本）より</a:t>
            </a:r>
            <a:r>
              <a:rPr kumimoji="1" lang="en-US" altLang="ja-JP" sz="2700" b="1" dirty="0" smtClean="0">
                <a:solidFill>
                  <a:srgbClr val="3366FF"/>
                </a:solidFill>
              </a:rPr>
              <a:t> </a:t>
            </a:r>
            <a:endParaRPr kumimoji="1" lang="ja-JP" altLang="en-US" sz="2700" b="1" dirty="0">
              <a:solidFill>
                <a:srgbClr val="3366FF"/>
              </a:solidFill>
            </a:endParaRPr>
          </a:p>
        </p:txBody>
      </p:sp>
      <p:sp>
        <p:nvSpPr>
          <p:cNvPr id="4" name="日付プレースホルダー 3"/>
          <p:cNvSpPr>
            <a:spLocks noGrp="1"/>
          </p:cNvSpPr>
          <p:nvPr>
            <p:ph type="dt" sz="half" idx="10"/>
          </p:nvPr>
        </p:nvSpPr>
        <p:spPr/>
        <p:txBody>
          <a:bodyPr/>
          <a:lstStyle/>
          <a:p>
            <a:r>
              <a:rPr lang="en-US" altLang="ja-JP" smtClean="0">
                <a:solidFill>
                  <a:prstClr val="black">
                    <a:tint val="75000"/>
                  </a:prstClr>
                </a:solidFill>
                <a:latin typeface="Arial"/>
                <a:ea typeface="Arial Unicode MS"/>
                <a:cs typeface="Arial Unicode MS"/>
              </a:rPr>
              <a:t>A.Yamamoto, 2014/07/28</a:t>
            </a:r>
            <a:endParaRPr lang="en-US" dirty="0">
              <a:solidFill>
                <a:prstClr val="black">
                  <a:tint val="75000"/>
                </a:prstClr>
              </a:solidFill>
              <a:latin typeface="Arial"/>
              <a:ea typeface="Arial Unicode MS"/>
              <a:cs typeface="Arial Unicode MS"/>
            </a:endParaRPr>
          </a:p>
        </p:txBody>
      </p:sp>
      <p:sp>
        <p:nvSpPr>
          <p:cNvPr id="5" name="スライド番号プレースホルダー 4"/>
          <p:cNvSpPr>
            <a:spLocks noGrp="1"/>
          </p:cNvSpPr>
          <p:nvPr>
            <p:ph type="sldNum" sz="quarter" idx="12"/>
          </p:nvPr>
        </p:nvSpPr>
        <p:spPr/>
        <p:txBody>
          <a:bodyPr/>
          <a:lstStyle/>
          <a:p>
            <a:fld id="{AAB6FA28-7AEC-3F43-9C2D-3DB969CFEC6A}" type="slidenum">
              <a:rPr lang="en-US" smtClean="0">
                <a:solidFill>
                  <a:prstClr val="black">
                    <a:tint val="75000"/>
                  </a:prstClr>
                </a:solidFill>
                <a:latin typeface="Arial"/>
                <a:ea typeface="Arial Unicode MS"/>
                <a:cs typeface="Arial Unicode MS"/>
              </a:rPr>
              <a:pPr/>
              <a:t>12</a:t>
            </a:fld>
            <a:endParaRPr lang="en-US" dirty="0">
              <a:solidFill>
                <a:prstClr val="black">
                  <a:tint val="75000"/>
                </a:prstClr>
              </a:solidFill>
              <a:latin typeface="Arial"/>
              <a:ea typeface="Arial Unicode MS"/>
              <a:cs typeface="Arial Unicode MS"/>
            </a:endParaRPr>
          </a:p>
        </p:txBody>
      </p:sp>
      <p:pic>
        <p:nvPicPr>
          <p:cNvPr id="6" name="Content Placeholder 5"/>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l="-359" r="-232"/>
          <a:stretch/>
        </p:blipFill>
        <p:spPr>
          <a:xfrm>
            <a:off x="793693" y="1110168"/>
            <a:ext cx="5383881" cy="5308528"/>
          </a:xfrm>
          <a:prstGeom prst="rect">
            <a:avLst/>
          </a:prstGeom>
          <a:ln>
            <a:solidFill>
              <a:srgbClr val="0000FF"/>
            </a:solidFill>
          </a:ln>
        </p:spPr>
      </p:pic>
      <p:sp>
        <p:nvSpPr>
          <p:cNvPr id="7" name="Wave 4"/>
          <p:cNvSpPr/>
          <p:nvPr/>
        </p:nvSpPr>
        <p:spPr bwMode="auto">
          <a:xfrm>
            <a:off x="6502908" y="1130580"/>
            <a:ext cx="2097293" cy="1536232"/>
          </a:xfrm>
          <a:prstGeom prst="wave">
            <a:avLst/>
          </a:prstGeom>
          <a:solidFill>
            <a:srgbClr val="3366FF"/>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algn="ctr" defTabSz="914400" eaLnBrk="0" fontAlgn="ctr" hangingPunct="0">
              <a:spcBef>
                <a:spcPct val="0"/>
              </a:spcBef>
              <a:spcAft>
                <a:spcPct val="0"/>
              </a:spcAft>
            </a:pPr>
            <a:r>
              <a:rPr kumimoji="0" lang="en-GB" sz="1600" dirty="0" smtClean="0">
                <a:solidFill>
                  <a:srgbClr val="FFFFFF"/>
                </a:solidFill>
                <a:latin typeface="Arial" charset="0"/>
                <a:ea typeface="Arial Unicode MS" pitchFamily="34" charset="-128"/>
                <a:cs typeface="Arial Unicode MS" pitchFamily="34" charset="-128"/>
              </a:rPr>
              <a:t>ILC total on average: </a:t>
            </a:r>
          </a:p>
          <a:p>
            <a:pPr algn="ctr" defTabSz="914400" eaLnBrk="0" fontAlgn="ctr" hangingPunct="0">
              <a:spcBef>
                <a:spcPct val="0"/>
              </a:spcBef>
              <a:spcAft>
                <a:spcPct val="0"/>
              </a:spcAft>
            </a:pPr>
            <a:r>
              <a:rPr kumimoji="0" lang="en-GB" b="1" dirty="0" smtClean="0">
                <a:solidFill>
                  <a:srgbClr val="FFFF00"/>
                </a:solidFill>
                <a:latin typeface="Arial" charset="0"/>
                <a:ea typeface="Arial Unicode MS" pitchFamily="34" charset="-128"/>
                <a:cs typeface="Arial Unicode MS" pitchFamily="34" charset="-128"/>
              </a:rPr>
              <a:t>&lt; 7.78* BILCU &gt;</a:t>
            </a:r>
          </a:p>
          <a:p>
            <a:pPr algn="ctr" defTabSz="914400" eaLnBrk="0" fontAlgn="ctr" hangingPunct="0">
              <a:spcBef>
                <a:spcPct val="0"/>
              </a:spcBef>
              <a:spcAft>
                <a:spcPct val="0"/>
              </a:spcAft>
            </a:pPr>
            <a:r>
              <a:rPr kumimoji="0" lang="en-GB" sz="1600" dirty="0" smtClean="0">
                <a:solidFill>
                  <a:prstClr val="white">
                    <a:lumMod val="65000"/>
                  </a:prstClr>
                </a:solidFill>
                <a:latin typeface="Arial" charset="0"/>
                <a:ea typeface="Arial Unicode MS" pitchFamily="34" charset="-128"/>
                <a:cs typeface="Arial Unicode MS" pitchFamily="34" charset="-128"/>
              </a:rPr>
              <a:t>in TDR-FT basis</a:t>
            </a:r>
          </a:p>
        </p:txBody>
      </p:sp>
      <p:sp>
        <p:nvSpPr>
          <p:cNvPr id="8" name="テキスト ボックス 7"/>
          <p:cNvSpPr txBox="1"/>
          <p:nvPr/>
        </p:nvSpPr>
        <p:spPr>
          <a:xfrm>
            <a:off x="6583988" y="3487243"/>
            <a:ext cx="1905000" cy="2031325"/>
          </a:xfrm>
          <a:prstGeom prst="rect">
            <a:avLst/>
          </a:prstGeom>
          <a:solidFill>
            <a:srgbClr val="FFFF00"/>
          </a:solidFill>
          <a:ln>
            <a:solidFill>
              <a:srgbClr val="3366FF"/>
            </a:solidFill>
          </a:ln>
        </p:spPr>
        <p:txBody>
          <a:bodyPr wrap="square" rtlCol="0">
            <a:spAutoFit/>
          </a:bodyPr>
          <a:lstStyle/>
          <a:p>
            <a:pPr defTabSz="457200"/>
            <a:r>
              <a:rPr lang="en-US" altLang="ja-JP" dirty="0" smtClean="0">
                <a:solidFill>
                  <a:srgbClr val="008000"/>
                </a:solidFill>
                <a:latin typeface="Arial"/>
                <a:ea typeface="Arial Unicode MS"/>
                <a:cs typeface="Arial Unicode MS"/>
              </a:rPr>
              <a:t>SCRF: </a:t>
            </a:r>
          </a:p>
          <a:p>
            <a:pPr defTabSz="457200"/>
            <a:r>
              <a:rPr lang="en-US" altLang="ja-JP" dirty="0" smtClean="0">
                <a:solidFill>
                  <a:srgbClr val="000000"/>
                </a:solidFill>
                <a:latin typeface="Arial"/>
                <a:ea typeface="Arial Unicode MS"/>
                <a:cs typeface="Arial Unicode MS"/>
              </a:rPr>
              <a:t>Cavity and CM :</a:t>
            </a:r>
          </a:p>
          <a:p>
            <a:pPr marL="285750" indent="-285750" defTabSz="457200">
              <a:buFont typeface="Wingdings" charset="0"/>
              <a:buChar char="à"/>
            </a:pPr>
            <a:r>
              <a:rPr lang="en-US" altLang="ja-JP" dirty="0" smtClean="0">
                <a:solidFill>
                  <a:srgbClr val="3366FF"/>
                </a:solidFill>
                <a:latin typeface="Arial"/>
                <a:ea typeface="Arial Unicode MS"/>
                <a:cs typeface="Arial Unicode MS"/>
                <a:sym typeface="Wingdings"/>
              </a:rPr>
              <a:t>~ 35 % </a:t>
            </a:r>
          </a:p>
          <a:p>
            <a:pPr marL="285750" indent="-285750" defTabSz="457200">
              <a:buFont typeface="Wingdings" charset="0"/>
              <a:buChar char="à"/>
            </a:pPr>
            <a:r>
              <a:rPr lang="en-US" altLang="ja-JP" dirty="0" smtClean="0">
                <a:solidFill>
                  <a:srgbClr val="000090"/>
                </a:solidFill>
                <a:latin typeface="Arial"/>
                <a:ea typeface="Arial Unicode MS"/>
                <a:cs typeface="Arial Unicode MS"/>
                <a:sym typeface="Wingdings"/>
              </a:rPr>
              <a:t>Cryogenics:</a:t>
            </a:r>
          </a:p>
          <a:p>
            <a:pPr marL="285750" indent="-285750" defTabSz="457200">
              <a:buFont typeface="Wingdings" charset="0"/>
              <a:buChar char="à"/>
            </a:pPr>
            <a:r>
              <a:rPr lang="en-US" altLang="ja-JP" dirty="0" smtClean="0">
                <a:solidFill>
                  <a:srgbClr val="3366FF"/>
                </a:solidFill>
                <a:latin typeface="Arial"/>
                <a:ea typeface="Arial Unicode MS"/>
                <a:cs typeface="Arial Unicode MS"/>
                <a:sym typeface="Wingdings"/>
              </a:rPr>
              <a:t>~ 8 % </a:t>
            </a:r>
          </a:p>
          <a:p>
            <a:pPr defTabSz="457200"/>
            <a:r>
              <a:rPr lang="en-US" altLang="ja-JP" dirty="0" smtClean="0">
                <a:solidFill>
                  <a:prstClr val="black"/>
                </a:solidFill>
                <a:latin typeface="Arial"/>
                <a:ea typeface="Arial Unicode MS"/>
                <a:cs typeface="Arial Unicode MS"/>
                <a:sym typeface="Wingdings"/>
              </a:rPr>
              <a:t>HLRF</a:t>
            </a:r>
          </a:p>
          <a:p>
            <a:pPr marL="285750" indent="-285750" defTabSz="457200">
              <a:buFont typeface="Wingdings" charset="0"/>
              <a:buChar char="à"/>
            </a:pPr>
            <a:r>
              <a:rPr lang="en-US" altLang="ja-JP" dirty="0" smtClean="0">
                <a:solidFill>
                  <a:srgbClr val="3366FF"/>
                </a:solidFill>
                <a:latin typeface="Arial"/>
                <a:ea typeface="Arial Unicode MS"/>
                <a:cs typeface="Arial Unicode MS"/>
                <a:sym typeface="Wingdings"/>
              </a:rPr>
              <a:t>~ 10 %</a:t>
            </a:r>
          </a:p>
        </p:txBody>
      </p:sp>
      <p:sp>
        <p:nvSpPr>
          <p:cNvPr id="3" name="フッター プレースホルダー 2"/>
          <p:cNvSpPr>
            <a:spLocks noGrp="1"/>
          </p:cNvSpPr>
          <p:nvPr>
            <p:ph type="ftr" sz="quarter" idx="11"/>
          </p:nvPr>
        </p:nvSpPr>
        <p:spPr/>
        <p:txBody>
          <a:bodyPr/>
          <a:lstStyle/>
          <a:p>
            <a:r>
              <a:rPr lang="en-US" smtClean="0">
                <a:solidFill>
                  <a:prstClr val="black">
                    <a:tint val="75000"/>
                  </a:prstClr>
                </a:solidFill>
                <a:latin typeface="Arial"/>
                <a:ea typeface="Arial Unicode MS"/>
                <a:cs typeface="Arial Unicode MS"/>
              </a:rPr>
              <a:t>ILC-TDR, SCRF Cost Study </a:t>
            </a:r>
            <a:endParaRPr lang="en-US">
              <a:solidFill>
                <a:prstClr val="black">
                  <a:tint val="75000"/>
                </a:prstClr>
              </a:solidFill>
              <a:latin typeface="Arial"/>
              <a:ea typeface="Arial Unicode MS"/>
              <a:cs typeface="Arial Unicode MS"/>
            </a:endParaRPr>
          </a:p>
        </p:txBody>
      </p:sp>
      <p:sp>
        <p:nvSpPr>
          <p:cNvPr id="9" name="テキスト ボックス 8"/>
          <p:cNvSpPr txBox="1"/>
          <p:nvPr/>
        </p:nvSpPr>
        <p:spPr>
          <a:xfrm>
            <a:off x="5901793" y="2891297"/>
            <a:ext cx="3094004" cy="461665"/>
          </a:xfrm>
          <a:prstGeom prst="rect">
            <a:avLst/>
          </a:prstGeom>
          <a:solidFill>
            <a:srgbClr val="CCFFCC"/>
          </a:solidFill>
          <a:ln>
            <a:solidFill>
              <a:srgbClr val="008000"/>
            </a:solidFill>
          </a:ln>
        </p:spPr>
        <p:txBody>
          <a:bodyPr wrap="none" rtlCol="0">
            <a:spAutoFit/>
          </a:bodyPr>
          <a:lstStyle/>
          <a:p>
            <a:pPr defTabSz="457200"/>
            <a:r>
              <a:rPr lang="en-US" altLang="ja-JP" dirty="0" smtClean="0">
                <a:solidFill>
                  <a:prstClr val="black"/>
                </a:solidFill>
                <a:latin typeface="Calibri"/>
                <a:ea typeface="ＭＳ Ｐゴシック"/>
              </a:rPr>
              <a:t>* </a:t>
            </a:r>
            <a:r>
              <a:rPr lang="en-US" altLang="ja-JP" sz="2400" dirty="0" smtClean="0">
                <a:solidFill>
                  <a:prstClr val="white">
                    <a:lumMod val="75000"/>
                  </a:prstClr>
                </a:solidFill>
                <a:latin typeface="Calibri"/>
                <a:ea typeface="ＭＳ Ｐゴシック"/>
              </a:rPr>
              <a:t>To be </a:t>
            </a:r>
            <a:r>
              <a:rPr lang="en-US" altLang="ja-JP" sz="2400" dirty="0" smtClean="0">
                <a:solidFill>
                  <a:srgbClr val="FF0000"/>
                </a:solidFill>
                <a:latin typeface="Calibri"/>
                <a:ea typeface="ＭＳ Ｐゴシック"/>
              </a:rPr>
              <a:t>7.98 BILC for AS </a:t>
            </a:r>
            <a:endParaRPr lang="ja-JP" altLang="en-US" dirty="0">
              <a:solidFill>
                <a:srgbClr val="FF0000"/>
              </a:solidFill>
              <a:latin typeface="Calibri"/>
              <a:ea typeface="ＭＳ Ｐゴシック"/>
            </a:endParaRPr>
          </a:p>
        </p:txBody>
      </p:sp>
      <p:sp>
        <p:nvSpPr>
          <p:cNvPr id="15" name="円/楕円 14"/>
          <p:cNvSpPr/>
          <p:nvPr/>
        </p:nvSpPr>
        <p:spPr bwMode="auto">
          <a:xfrm>
            <a:off x="2778606" y="4579696"/>
            <a:ext cx="1931939" cy="1039091"/>
          </a:xfrm>
          <a:prstGeom prst="ellipse">
            <a:avLst/>
          </a:prstGeom>
          <a:noFill/>
          <a:ln w="38100" cap="flat" cmpd="sng" algn="ctr">
            <a:solidFill>
              <a:srgbClr val="FFFF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ctr" hangingPunct="0">
              <a:spcBef>
                <a:spcPct val="0"/>
              </a:spcBef>
              <a:spcAft>
                <a:spcPct val="0"/>
              </a:spcAft>
            </a:pPr>
            <a:endParaRPr kumimoji="0" lang="ja-JP" altLang="en-US" sz="3600" smtClean="0">
              <a:ln>
                <a:solidFill>
                  <a:srgbClr val="FFFF00"/>
                </a:solidFill>
              </a:ln>
              <a:solidFill>
                <a:srgbClr val="FFFFFF"/>
              </a:solidFill>
              <a:latin typeface="Arial" charset="0"/>
              <a:ea typeface="Arial Unicode MS" pitchFamily="34" charset="-128"/>
              <a:cs typeface="Arial Unicode MS" pitchFamily="34" charset="-128"/>
            </a:endParaRPr>
          </a:p>
        </p:txBody>
      </p:sp>
      <p:cxnSp>
        <p:nvCxnSpPr>
          <p:cNvPr id="12" name="直線矢印コネクタ 11"/>
          <p:cNvCxnSpPr/>
          <p:nvPr/>
        </p:nvCxnSpPr>
        <p:spPr bwMode="auto">
          <a:xfrm flipH="1">
            <a:off x="4625880" y="3928018"/>
            <a:ext cx="1916545" cy="1146849"/>
          </a:xfrm>
          <a:prstGeom prst="straightConnector1">
            <a:avLst/>
          </a:prstGeom>
          <a:solidFill>
            <a:schemeClr val="accent1"/>
          </a:solidFill>
          <a:ln w="38100" cap="flat" cmpd="sng" algn="ctr">
            <a:solidFill>
              <a:srgbClr val="FF0000"/>
            </a:solidFill>
            <a:prstDash val="sysDash"/>
            <a:round/>
            <a:headEnd type="none" w="med" len="med"/>
            <a:tailEnd type="arrow"/>
          </a:ln>
          <a:effectLst/>
        </p:spPr>
      </p:cxnSp>
      <p:sp>
        <p:nvSpPr>
          <p:cNvPr id="10" name="テキスト ボックス 9"/>
          <p:cNvSpPr txBox="1"/>
          <p:nvPr/>
        </p:nvSpPr>
        <p:spPr>
          <a:xfrm>
            <a:off x="284150" y="5633009"/>
            <a:ext cx="8247119" cy="646331"/>
          </a:xfrm>
          <a:prstGeom prst="rect">
            <a:avLst/>
          </a:prstGeom>
          <a:solidFill>
            <a:srgbClr val="CCFFCC"/>
          </a:solidFill>
          <a:ln>
            <a:solidFill>
              <a:srgbClr val="008000"/>
            </a:solidFill>
          </a:ln>
        </p:spPr>
        <p:txBody>
          <a:bodyPr wrap="none" rtlCol="0">
            <a:spAutoFit/>
          </a:bodyPr>
          <a:lstStyle/>
          <a:p>
            <a:pPr defTabSz="457200"/>
            <a:r>
              <a:rPr lang="ja-JP" altLang="en-US" dirty="0" smtClean="0">
                <a:solidFill>
                  <a:prstClr val="black"/>
                </a:solidFill>
                <a:latin typeface="Calibri"/>
                <a:ea typeface="ＭＳ Ｐゴシック"/>
              </a:rPr>
              <a:t>補足コメント</a:t>
            </a:r>
            <a:r>
              <a:rPr lang="en-US" altLang="ja-JP" dirty="0" smtClean="0">
                <a:solidFill>
                  <a:prstClr val="black"/>
                </a:solidFill>
                <a:latin typeface="Calibri"/>
                <a:ea typeface="ＭＳ Ｐゴシック"/>
              </a:rPr>
              <a:t> (9/8)</a:t>
            </a:r>
            <a:r>
              <a:rPr lang="ja-JP" altLang="en-US" dirty="0" smtClean="0">
                <a:solidFill>
                  <a:prstClr val="black"/>
                </a:solidFill>
                <a:latin typeface="Calibri"/>
                <a:ea typeface="ＭＳ Ｐゴシック"/>
              </a:rPr>
              <a:t>：技術的な検討の為の参考モデル</a:t>
            </a:r>
            <a:r>
              <a:rPr lang="ja-JP" altLang="en-US" dirty="0" smtClean="0">
                <a:solidFill>
                  <a:prstClr val="white">
                    <a:lumMod val="65000"/>
                  </a:prstClr>
                </a:solidFill>
                <a:latin typeface="Calibri"/>
                <a:ea typeface="ＭＳ Ｐゴシック"/>
              </a:rPr>
              <a:t>（工業化技術検討等に必要）</a:t>
            </a:r>
            <a:endParaRPr lang="en-US" altLang="ja-JP" dirty="0" smtClean="0">
              <a:solidFill>
                <a:prstClr val="white">
                  <a:lumMod val="65000"/>
                </a:prstClr>
              </a:solidFill>
              <a:latin typeface="Calibri"/>
              <a:ea typeface="ＭＳ Ｐゴシック"/>
            </a:endParaRPr>
          </a:p>
          <a:p>
            <a:pPr defTabSz="457200"/>
            <a:r>
              <a:rPr lang="en-US" altLang="ja-JP" dirty="0" smtClean="0">
                <a:solidFill>
                  <a:prstClr val="black"/>
                </a:solidFill>
                <a:latin typeface="Calibri"/>
                <a:ea typeface="ＭＳ Ｐゴシック"/>
              </a:rPr>
              <a:t>- </a:t>
            </a:r>
            <a:r>
              <a:rPr lang="ja-JP" altLang="en-US" dirty="0" smtClean="0">
                <a:solidFill>
                  <a:prstClr val="black"/>
                </a:solidFill>
                <a:latin typeface="Calibri"/>
                <a:ea typeface="ＭＳ Ｐゴシック"/>
              </a:rPr>
              <a:t>ホスト国分担：　施設（</a:t>
            </a:r>
            <a:r>
              <a:rPr lang="en-US" altLang="ja-JP" dirty="0" smtClean="0">
                <a:solidFill>
                  <a:srgbClr val="3366FF"/>
                </a:solidFill>
                <a:latin typeface="Calibri"/>
                <a:ea typeface="ＭＳ Ｐゴシック"/>
              </a:rPr>
              <a:t>CFS</a:t>
            </a:r>
            <a:r>
              <a:rPr lang="en-US" altLang="ja-JP" dirty="0" smtClean="0">
                <a:solidFill>
                  <a:srgbClr val="FF0000"/>
                </a:solidFill>
                <a:latin typeface="Calibri"/>
                <a:ea typeface="ＭＳ Ｐゴシック"/>
              </a:rPr>
              <a:t>) ~ 100%,</a:t>
            </a:r>
            <a:r>
              <a:rPr lang="en-US" altLang="ja-JP" dirty="0" smtClean="0">
                <a:solidFill>
                  <a:prstClr val="black"/>
                </a:solidFill>
                <a:latin typeface="Calibri"/>
                <a:ea typeface="ＭＳ Ｐゴシック"/>
              </a:rPr>
              <a:t>  </a:t>
            </a:r>
            <a:r>
              <a:rPr lang="ja-JP" altLang="en-US" dirty="0" smtClean="0">
                <a:solidFill>
                  <a:prstClr val="black"/>
                </a:solidFill>
                <a:latin typeface="Calibri"/>
                <a:ea typeface="ＭＳ Ｐゴシック"/>
              </a:rPr>
              <a:t>および加速器</a:t>
            </a:r>
            <a:r>
              <a:rPr lang="en-US" altLang="ja-JP" dirty="0" smtClean="0">
                <a:solidFill>
                  <a:prstClr val="black"/>
                </a:solidFill>
                <a:latin typeface="Calibri"/>
                <a:ea typeface="ＭＳ Ｐゴシック"/>
              </a:rPr>
              <a:t>(</a:t>
            </a:r>
            <a:r>
              <a:rPr lang="en-US" altLang="ja-JP" dirty="0" smtClean="0">
                <a:solidFill>
                  <a:srgbClr val="3366FF"/>
                </a:solidFill>
                <a:latin typeface="Calibri"/>
                <a:ea typeface="ＭＳ Ｐゴシック"/>
              </a:rPr>
              <a:t>SCRF</a:t>
            </a:r>
            <a:r>
              <a:rPr lang="en-US" altLang="ja-JP" dirty="0" smtClean="0">
                <a:solidFill>
                  <a:prstClr val="black"/>
                </a:solidFill>
                <a:latin typeface="Calibri"/>
                <a:ea typeface="ＭＳ Ｐゴシック"/>
              </a:rPr>
              <a:t>) </a:t>
            </a:r>
            <a:r>
              <a:rPr lang="en-US" altLang="ja-JP" dirty="0" smtClean="0">
                <a:solidFill>
                  <a:srgbClr val="FF0000"/>
                </a:solidFill>
                <a:latin typeface="Calibri"/>
                <a:ea typeface="ＭＳ Ｐゴシック"/>
              </a:rPr>
              <a:t>~ 30 % </a:t>
            </a:r>
            <a:r>
              <a:rPr lang="en-US" altLang="ja-JP" dirty="0" smtClean="0">
                <a:solidFill>
                  <a:prstClr val="black"/>
                </a:solidFill>
                <a:latin typeface="Calibri"/>
                <a:ea typeface="ＭＳ Ｐゴシック"/>
                <a:sym typeface="Wingdings"/>
              </a:rPr>
              <a:t> </a:t>
            </a:r>
            <a:r>
              <a:rPr lang="ja-JP" altLang="en-US" dirty="0" smtClean="0">
                <a:solidFill>
                  <a:prstClr val="black"/>
                </a:solidFill>
                <a:latin typeface="Calibri"/>
                <a:ea typeface="ＭＳ Ｐゴシック"/>
                <a:sym typeface="Wingdings"/>
              </a:rPr>
              <a:t>全体の</a:t>
            </a:r>
            <a:r>
              <a:rPr lang="en-US" altLang="ja-JP" dirty="0" smtClean="0">
                <a:solidFill>
                  <a:srgbClr val="FF0000"/>
                </a:solidFill>
                <a:latin typeface="Calibri"/>
                <a:ea typeface="ＭＳ Ｐゴシック"/>
                <a:sym typeface="Wingdings"/>
              </a:rPr>
              <a:t>~ 50 %</a:t>
            </a:r>
            <a:r>
              <a:rPr lang="en-US" altLang="ja-JP" dirty="0" smtClean="0">
                <a:solidFill>
                  <a:srgbClr val="FF0000"/>
                </a:solidFill>
                <a:latin typeface="Calibri"/>
                <a:ea typeface="ＭＳ Ｐゴシック"/>
              </a:rPr>
              <a:t> </a:t>
            </a:r>
            <a:endParaRPr lang="ja-JP" altLang="en-US" dirty="0">
              <a:solidFill>
                <a:srgbClr val="FF0000"/>
              </a:solidFill>
              <a:latin typeface="Calibri"/>
              <a:ea typeface="ＭＳ Ｐゴシック"/>
            </a:endParaRPr>
          </a:p>
        </p:txBody>
      </p:sp>
    </p:spTree>
    <p:extLst>
      <p:ext uri="{BB962C8B-B14F-4D97-AF65-F5344CB8AC3E}">
        <p14:creationId xmlns:p14="http://schemas.microsoft.com/office/powerpoint/2010/main" val="4087734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0" y="0"/>
            <a:ext cx="9144000" cy="6852840"/>
          </a:xfrm>
          <a:prstGeom prst="rect">
            <a:avLst/>
          </a:prstGeom>
        </p:spPr>
      </p:pic>
    </p:spTree>
    <p:extLst>
      <p:ext uri="{BB962C8B-B14F-4D97-AF65-F5344CB8AC3E}">
        <p14:creationId xmlns:p14="http://schemas.microsoft.com/office/powerpoint/2010/main" val="384593596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0" y="0"/>
            <a:ext cx="9144000" cy="6852840"/>
          </a:xfrm>
          <a:prstGeom prst="rect">
            <a:avLst/>
          </a:prstGeom>
        </p:spPr>
      </p:pic>
    </p:spTree>
    <p:extLst>
      <p:ext uri="{BB962C8B-B14F-4D97-AF65-F5344CB8AC3E}">
        <p14:creationId xmlns:p14="http://schemas.microsoft.com/office/powerpoint/2010/main" val="217316276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0" y="0"/>
            <a:ext cx="9144000" cy="6852840"/>
          </a:xfrm>
          <a:prstGeom prst="rect">
            <a:avLst/>
          </a:prstGeom>
        </p:spPr>
      </p:pic>
    </p:spTree>
    <p:extLst>
      <p:ext uri="{BB962C8B-B14F-4D97-AF65-F5344CB8AC3E}">
        <p14:creationId xmlns:p14="http://schemas.microsoft.com/office/powerpoint/2010/main" val="237677154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17162" y="0"/>
            <a:ext cx="9144000" cy="6852840"/>
          </a:xfrm>
          <a:prstGeom prst="rect">
            <a:avLst/>
          </a:prstGeom>
        </p:spPr>
      </p:pic>
    </p:spTree>
    <p:extLst>
      <p:ext uri="{BB962C8B-B14F-4D97-AF65-F5344CB8AC3E}">
        <p14:creationId xmlns:p14="http://schemas.microsoft.com/office/powerpoint/2010/main" val="53484160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189576" y="76200"/>
            <a:ext cx="7848600" cy="691129"/>
          </a:xfrm>
        </p:spPr>
        <p:txBody>
          <a:bodyPr/>
          <a:lstStyle/>
          <a:p>
            <a:r>
              <a:rPr kumimoji="1" lang="en-US" altLang="ja-JP" sz="2400" dirty="0">
                <a:latin typeface="ＭＳ Ｐゴシック"/>
                <a:ea typeface="ＭＳ Ｐゴシック"/>
                <a:cs typeface="ＭＳ Ｐゴシック"/>
              </a:rPr>
              <a:t>ILC-TDR </a:t>
            </a:r>
            <a:r>
              <a:rPr kumimoji="1" lang="ja-JP" altLang="en-US" sz="2400" dirty="0" smtClean="0">
                <a:latin typeface="ＭＳ Ｐゴシック"/>
                <a:ea typeface="ＭＳ Ｐゴシック"/>
                <a:cs typeface="ＭＳ Ｐゴシック"/>
              </a:rPr>
              <a:t>検証</a:t>
            </a:r>
            <a:r>
              <a:rPr kumimoji="1" lang="en-US" altLang="ja-JP" sz="2400" dirty="0" smtClean="0">
                <a:latin typeface="ＭＳ Ｐゴシック"/>
                <a:ea typeface="ＭＳ Ｐゴシック"/>
                <a:cs typeface="ＭＳ Ｐゴシック"/>
              </a:rPr>
              <a:t>WG</a:t>
            </a:r>
            <a:r>
              <a:rPr kumimoji="1" lang="ja-JP" altLang="en-US" sz="2400" dirty="0" smtClean="0">
                <a:latin typeface="ＭＳ Ｐゴシック"/>
                <a:ea typeface="ＭＳ Ｐゴシック"/>
                <a:cs typeface="ＭＳ Ｐゴシック"/>
              </a:rPr>
              <a:t>報告内容（</a:t>
            </a:r>
            <a:r>
              <a:rPr kumimoji="1" lang="ja-JP" altLang="en-US" sz="2400" dirty="0" smtClean="0">
                <a:solidFill>
                  <a:srgbClr val="FF0000"/>
                </a:solidFill>
                <a:latin typeface="ＭＳ Ｐゴシック"/>
                <a:ea typeface="ＭＳ Ｐゴシック"/>
                <a:cs typeface="ＭＳ Ｐゴシック"/>
              </a:rPr>
              <a:t>改訂</a:t>
            </a:r>
            <a:r>
              <a:rPr kumimoji="1" lang="en-US" altLang="ja-JP" sz="2400" dirty="0" smtClean="0">
                <a:solidFill>
                  <a:srgbClr val="FF0000"/>
                </a:solidFill>
                <a:latin typeface="ＭＳ Ｐゴシック"/>
                <a:ea typeface="ＭＳ Ｐゴシック"/>
                <a:cs typeface="ＭＳ Ｐゴシック"/>
              </a:rPr>
              <a:t>: </a:t>
            </a:r>
            <a:r>
              <a:rPr kumimoji="1" lang="en-US" altLang="ja-JP" sz="2400" dirty="0" smtClean="0">
                <a:solidFill>
                  <a:srgbClr val="FF0000"/>
                </a:solidFill>
                <a:latin typeface="ＭＳ Ｐゴシック"/>
                <a:ea typeface="ＭＳ Ｐゴシック"/>
                <a:cs typeface="ＭＳ Ｐゴシック"/>
              </a:rPr>
              <a:t>14</a:t>
            </a:r>
            <a:r>
              <a:rPr kumimoji="1" lang="en-US" altLang="ja-JP" sz="2400" dirty="0" smtClean="0">
                <a:solidFill>
                  <a:srgbClr val="FF0000"/>
                </a:solidFill>
                <a:latin typeface="ＭＳ Ｐゴシック"/>
                <a:ea typeface="ＭＳ Ｐゴシック"/>
                <a:cs typeface="ＭＳ Ｐゴシック"/>
              </a:rPr>
              <a:t>-9-8</a:t>
            </a:r>
            <a:r>
              <a:rPr kumimoji="1" lang="ja-JP" altLang="en-US" sz="2400" dirty="0" smtClean="0">
                <a:latin typeface="ＭＳ Ｐゴシック"/>
                <a:ea typeface="ＭＳ Ｐゴシック"/>
                <a:cs typeface="ＭＳ Ｐゴシック"/>
              </a:rPr>
              <a:t>）</a:t>
            </a:r>
            <a:r>
              <a:rPr kumimoji="1" lang="en-US" altLang="ja-JP" sz="2400" dirty="0" smtClean="0">
                <a:latin typeface="ＭＳ Ｐゴシック"/>
                <a:ea typeface="ＭＳ Ｐゴシック"/>
                <a:cs typeface="ＭＳ Ｐゴシック"/>
              </a:rPr>
              <a:t/>
            </a:r>
            <a:br>
              <a:rPr kumimoji="1" lang="en-US" altLang="ja-JP" sz="2400" dirty="0" smtClean="0">
                <a:latin typeface="ＭＳ Ｐゴシック"/>
                <a:ea typeface="ＭＳ Ｐゴシック"/>
                <a:cs typeface="ＭＳ Ｐゴシック"/>
              </a:rPr>
            </a:br>
            <a:r>
              <a:rPr kumimoji="1" lang="en-US" altLang="ja-JP" sz="2400" b="1" dirty="0">
                <a:latin typeface="Calibri"/>
                <a:ea typeface="ＭＳ Ｐゴシック"/>
                <a:cs typeface="Calibri"/>
              </a:rPr>
              <a:t>P</a:t>
            </a:r>
            <a:r>
              <a:rPr kumimoji="1" lang="en-US" altLang="ja-JP" sz="2400" b="1" dirty="0" smtClean="0">
                <a:latin typeface="Calibri"/>
                <a:ea typeface="ＭＳ Ｐゴシック"/>
                <a:cs typeface="Calibri"/>
              </a:rPr>
              <a:t>resentation Plan for the MEXT ILC-TDR Verification WG  </a:t>
            </a:r>
            <a:endParaRPr kumimoji="1" lang="ja-JP" altLang="en-US" sz="2400" b="1" dirty="0">
              <a:latin typeface="Calibri"/>
              <a:cs typeface="Calibri"/>
            </a:endParaRPr>
          </a:p>
        </p:txBody>
      </p:sp>
      <p:graphicFrame>
        <p:nvGraphicFramePr>
          <p:cNvPr id="7" name="コンテンツ プレースホルダー 6"/>
          <p:cNvGraphicFramePr>
            <a:graphicFrameLocks noGrp="1"/>
          </p:cNvGraphicFramePr>
          <p:nvPr>
            <p:ph idx="1"/>
            <p:extLst>
              <p:ext uri="{D42A27DB-BD31-4B8C-83A1-F6EECF244321}">
                <p14:modId xmlns:p14="http://schemas.microsoft.com/office/powerpoint/2010/main" val="577111869"/>
              </p:ext>
            </p:extLst>
          </p:nvPr>
        </p:nvGraphicFramePr>
        <p:xfrm>
          <a:off x="224879" y="909814"/>
          <a:ext cx="8690934" cy="4959775"/>
        </p:xfrm>
        <a:graphic>
          <a:graphicData uri="http://schemas.openxmlformats.org/drawingml/2006/table">
            <a:tbl>
              <a:tblPr firstRow="1" bandRow="1">
                <a:tableStyleId>{21E4AEA4-8DFA-4A89-87EB-49C32662AFE0}</a:tableStyleId>
              </a:tblPr>
              <a:tblGrid>
                <a:gridCol w="434163"/>
                <a:gridCol w="1102813"/>
                <a:gridCol w="4101560"/>
                <a:gridCol w="1492151"/>
                <a:gridCol w="1560247"/>
              </a:tblGrid>
              <a:tr h="559648">
                <a:tc>
                  <a:txBody>
                    <a:bodyPr/>
                    <a:lstStyle/>
                    <a:p>
                      <a:r>
                        <a:rPr kumimoji="1" lang="ja-JP" altLang="en-US" sz="1400" dirty="0" smtClean="0">
                          <a:latin typeface="ＭＳ Ｐゴシック"/>
                          <a:ea typeface="ＭＳ Ｐゴシック"/>
                          <a:cs typeface="ＭＳ Ｐゴシック"/>
                        </a:rPr>
                        <a:t>回</a:t>
                      </a:r>
                      <a:endParaRPr kumimoji="1" lang="en-US" altLang="ja-JP" sz="1400" dirty="0" smtClean="0">
                        <a:latin typeface="ＭＳ Ｐゴシック"/>
                        <a:ea typeface="ＭＳ Ｐゴシック"/>
                        <a:cs typeface="ＭＳ Ｐゴシック"/>
                      </a:endParaRPr>
                    </a:p>
                    <a:p>
                      <a:r>
                        <a:rPr kumimoji="1" lang="en-US" altLang="ja-JP" sz="1400" dirty="0" smtClean="0">
                          <a:latin typeface="ＭＳ Ｐゴシック"/>
                          <a:ea typeface="ＭＳ Ｐゴシック"/>
                          <a:cs typeface="ＭＳ Ｐゴシック"/>
                        </a:rPr>
                        <a:t>No</a:t>
                      </a:r>
                      <a:endParaRPr kumimoji="1" lang="ja-JP" altLang="en-US" sz="1400" dirty="0">
                        <a:latin typeface="ＭＳ Ｐゴシック"/>
                        <a:ea typeface="ＭＳ Ｐゴシック"/>
                        <a:cs typeface="ＭＳ Ｐゴシック"/>
                      </a:endParaRPr>
                    </a:p>
                  </a:txBody>
                  <a:tcPr marL="96819" marR="96819"/>
                </a:tc>
                <a:tc>
                  <a:txBody>
                    <a:bodyPr/>
                    <a:lstStyle/>
                    <a:p>
                      <a:r>
                        <a:rPr kumimoji="1" lang="ja-JP" altLang="en-US" sz="1400" dirty="0" smtClean="0">
                          <a:latin typeface="ＭＳ Ｐゴシック"/>
                          <a:ea typeface="ＭＳ Ｐゴシック"/>
                          <a:cs typeface="ＭＳ Ｐゴシック"/>
                        </a:rPr>
                        <a:t>日程</a:t>
                      </a:r>
                      <a:endParaRPr kumimoji="1" lang="en-US" altLang="ja-JP" sz="1400" dirty="0" smtClean="0">
                        <a:latin typeface="ＭＳ Ｐゴシック"/>
                        <a:ea typeface="ＭＳ Ｐゴシック"/>
                        <a:cs typeface="ＭＳ Ｐゴシック"/>
                      </a:endParaRPr>
                    </a:p>
                    <a:p>
                      <a:r>
                        <a:rPr kumimoji="1" lang="en-US" altLang="ja-JP" sz="1400" dirty="0" smtClean="0">
                          <a:latin typeface="ＭＳ Ｐゴシック"/>
                          <a:ea typeface="ＭＳ Ｐゴシック"/>
                          <a:cs typeface="ＭＳ Ｐゴシック"/>
                        </a:rPr>
                        <a:t>Date</a:t>
                      </a:r>
                      <a:endParaRPr kumimoji="1" lang="ja-JP" altLang="en-US" sz="1400" dirty="0">
                        <a:latin typeface="ＭＳ Ｐゴシック"/>
                        <a:ea typeface="ＭＳ Ｐゴシック"/>
                        <a:cs typeface="ＭＳ Ｐゴシック"/>
                      </a:endParaRPr>
                    </a:p>
                  </a:txBody>
                  <a:tcPr marL="96819" marR="96819"/>
                </a:tc>
                <a:tc>
                  <a:txBody>
                    <a:bodyPr/>
                    <a:lstStyle/>
                    <a:p>
                      <a:r>
                        <a:rPr kumimoji="1" lang="ja-JP" altLang="en-US" sz="1400" dirty="0" smtClean="0">
                          <a:latin typeface="ＭＳ Ｐゴシック"/>
                          <a:ea typeface="ＭＳ Ｐゴシック"/>
                          <a:cs typeface="ＭＳ Ｐゴシック"/>
                        </a:rPr>
                        <a:t>課題</a:t>
                      </a:r>
                      <a:endParaRPr kumimoji="1" lang="en-US" altLang="ja-JP" sz="1400" dirty="0" smtClean="0">
                        <a:latin typeface="ＭＳ Ｐゴシック"/>
                        <a:ea typeface="ＭＳ Ｐゴシック"/>
                        <a:cs typeface="ＭＳ Ｐゴシック"/>
                      </a:endParaRPr>
                    </a:p>
                    <a:p>
                      <a:r>
                        <a:rPr kumimoji="1" lang="en-US" altLang="ja-JP" sz="1400" dirty="0" smtClean="0">
                          <a:latin typeface="ＭＳ Ｐゴシック"/>
                          <a:ea typeface="ＭＳ Ｐゴシック"/>
                          <a:cs typeface="ＭＳ Ｐゴシック"/>
                        </a:rPr>
                        <a:t>Subject</a:t>
                      </a:r>
                      <a:endParaRPr kumimoji="1" lang="ja-JP" altLang="en-US" sz="1400" dirty="0">
                        <a:latin typeface="ＭＳ Ｐゴシック"/>
                        <a:ea typeface="ＭＳ Ｐゴシック"/>
                        <a:cs typeface="ＭＳ Ｐゴシック"/>
                      </a:endParaRPr>
                    </a:p>
                  </a:txBody>
                  <a:tcPr marL="96819" marR="96819"/>
                </a:tc>
                <a:tc>
                  <a:txBody>
                    <a:bodyPr/>
                    <a:lstStyle/>
                    <a:p>
                      <a:r>
                        <a:rPr kumimoji="1" lang="ja-JP" altLang="en-US" sz="1400" dirty="0" smtClean="0">
                          <a:latin typeface="ＭＳ Ｐゴシック"/>
                          <a:ea typeface="ＭＳ Ｐゴシック"/>
                          <a:cs typeface="ＭＳ Ｐゴシック"/>
                        </a:rPr>
                        <a:t>技術内容報告</a:t>
                      </a:r>
                      <a:endParaRPr kumimoji="1" lang="en-US" altLang="ja-JP" sz="1400" dirty="0" smtClean="0">
                        <a:latin typeface="ＭＳ Ｐゴシック"/>
                        <a:ea typeface="ＭＳ Ｐゴシック"/>
                        <a:cs typeface="ＭＳ Ｐゴシック"/>
                      </a:endParaRPr>
                    </a:p>
                    <a:p>
                      <a:r>
                        <a:rPr kumimoji="1" lang="en-US" altLang="ja-JP" sz="1400" dirty="0" smtClean="0">
                          <a:latin typeface="ＭＳ Ｐゴシック"/>
                          <a:ea typeface="ＭＳ Ｐゴシック"/>
                          <a:cs typeface="ＭＳ Ｐゴシック"/>
                        </a:rPr>
                        <a:t>Tech.</a:t>
                      </a:r>
                      <a:r>
                        <a:rPr kumimoji="1" lang="en-US" altLang="ja-JP" sz="1400" baseline="0" dirty="0" smtClean="0">
                          <a:latin typeface="ＭＳ Ｐゴシック"/>
                          <a:ea typeface="ＭＳ Ｐゴシック"/>
                          <a:cs typeface="ＭＳ Ｐゴシック"/>
                        </a:rPr>
                        <a:t> report</a:t>
                      </a:r>
                      <a:endParaRPr kumimoji="1" lang="ja-JP" altLang="en-US" sz="1400" dirty="0">
                        <a:latin typeface="ＭＳ Ｐゴシック"/>
                        <a:ea typeface="ＭＳ Ｐゴシック"/>
                        <a:cs typeface="ＭＳ Ｐゴシック"/>
                      </a:endParaRPr>
                    </a:p>
                  </a:txBody>
                  <a:tcPr marL="96819" marR="96819"/>
                </a:tc>
                <a:tc>
                  <a:txBody>
                    <a:bodyPr/>
                    <a:lstStyle/>
                    <a:p>
                      <a:r>
                        <a:rPr kumimoji="1" lang="ja-JP" altLang="en-US" sz="1400" dirty="0" smtClean="0">
                          <a:latin typeface="ＭＳ Ｐゴシック"/>
                          <a:ea typeface="ＭＳ Ｐゴシック"/>
                          <a:cs typeface="ＭＳ Ｐゴシック"/>
                        </a:rPr>
                        <a:t>コスト評価報告</a:t>
                      </a:r>
                      <a:endParaRPr kumimoji="1" lang="en-US" altLang="ja-JP" sz="1400" dirty="0" smtClean="0">
                        <a:latin typeface="ＭＳ Ｐゴシック"/>
                        <a:ea typeface="ＭＳ Ｐゴシック"/>
                        <a:cs typeface="ＭＳ Ｐゴシック"/>
                      </a:endParaRPr>
                    </a:p>
                    <a:p>
                      <a:r>
                        <a:rPr kumimoji="1" lang="en-US" altLang="ja-JP" sz="1400" dirty="0" smtClean="0">
                          <a:latin typeface="ＭＳ Ｐゴシック"/>
                          <a:ea typeface="ＭＳ Ｐゴシック"/>
                          <a:cs typeface="ＭＳ Ｐゴシック"/>
                        </a:rPr>
                        <a:t>Cost estimate</a:t>
                      </a:r>
                      <a:endParaRPr kumimoji="1" lang="ja-JP" altLang="en-US" sz="1400" dirty="0">
                        <a:latin typeface="ＭＳ Ｐゴシック"/>
                        <a:ea typeface="ＭＳ Ｐゴシック"/>
                        <a:cs typeface="ＭＳ Ｐゴシック"/>
                      </a:endParaRPr>
                    </a:p>
                  </a:txBody>
                  <a:tcPr marL="96819" marR="96819"/>
                </a:tc>
              </a:tr>
              <a:tr h="400532">
                <a:tc>
                  <a:txBody>
                    <a:bodyPr/>
                    <a:lstStyle/>
                    <a:p>
                      <a:r>
                        <a:rPr kumimoji="1" lang="en-US" altLang="ja-JP" sz="1400" dirty="0" smtClean="0">
                          <a:solidFill>
                            <a:srgbClr val="3366FF"/>
                          </a:solidFill>
                          <a:latin typeface="ＭＳ Ｐゴシック"/>
                          <a:ea typeface="ＭＳ Ｐゴシック"/>
                          <a:cs typeface="ＭＳ Ｐゴシック"/>
                        </a:rPr>
                        <a:t>1</a:t>
                      </a:r>
                      <a:endParaRPr kumimoji="1" lang="ja-JP" altLang="en-US" sz="1400" dirty="0">
                        <a:solidFill>
                          <a:srgbClr val="3366FF"/>
                        </a:solidFill>
                        <a:latin typeface="ＭＳ Ｐゴシック"/>
                        <a:ea typeface="ＭＳ Ｐゴシック"/>
                        <a:cs typeface="ＭＳ Ｐゴシック"/>
                      </a:endParaRPr>
                    </a:p>
                  </a:txBody>
                  <a:tcPr marL="96819" marR="96819"/>
                </a:tc>
                <a:tc>
                  <a:txBody>
                    <a:bodyPr/>
                    <a:lstStyle/>
                    <a:p>
                      <a:r>
                        <a:rPr kumimoji="1" lang="en-US" altLang="ja-JP" sz="1400" dirty="0" smtClean="0">
                          <a:solidFill>
                            <a:srgbClr val="3366FF"/>
                          </a:solidFill>
                          <a:latin typeface="ＭＳ Ｐゴシック"/>
                          <a:ea typeface="ＭＳ Ｐゴシック"/>
                          <a:cs typeface="ＭＳ Ｐゴシック"/>
                        </a:rPr>
                        <a:t>6/30</a:t>
                      </a:r>
                      <a:endParaRPr kumimoji="1" lang="ja-JP" altLang="en-US" sz="1400" dirty="0">
                        <a:solidFill>
                          <a:srgbClr val="3366FF"/>
                        </a:solidFill>
                        <a:latin typeface="ＭＳ Ｐゴシック"/>
                        <a:ea typeface="ＭＳ Ｐゴシック"/>
                        <a:cs typeface="ＭＳ Ｐゴシック"/>
                      </a:endParaRPr>
                    </a:p>
                  </a:txBody>
                  <a:tcPr marL="96819" marR="96819"/>
                </a:tc>
                <a:tc>
                  <a:txBody>
                    <a:bodyPr/>
                    <a:lstStyle/>
                    <a:p>
                      <a:r>
                        <a:rPr kumimoji="1" lang="en-US" altLang="ja-JP" sz="1400" dirty="0" smtClean="0">
                          <a:solidFill>
                            <a:srgbClr val="3366FF"/>
                          </a:solidFill>
                          <a:latin typeface="ＭＳ Ｐゴシック"/>
                          <a:ea typeface="ＭＳ Ｐゴシック"/>
                          <a:cs typeface="ＭＳ Ｐゴシック"/>
                        </a:rPr>
                        <a:t>TDR</a:t>
                      </a:r>
                      <a:r>
                        <a:rPr kumimoji="1" lang="en-US" altLang="ja-JP" sz="1400" baseline="0" dirty="0" smtClean="0">
                          <a:solidFill>
                            <a:srgbClr val="3366FF"/>
                          </a:solidFill>
                          <a:latin typeface="ＭＳ Ｐゴシック"/>
                          <a:ea typeface="ＭＳ Ｐゴシック"/>
                          <a:cs typeface="ＭＳ Ｐゴシック"/>
                        </a:rPr>
                        <a:t> </a:t>
                      </a:r>
                      <a:r>
                        <a:rPr kumimoji="1" lang="ja-JP" altLang="en-US" sz="1400" baseline="0" dirty="0" smtClean="0">
                          <a:solidFill>
                            <a:srgbClr val="3366FF"/>
                          </a:solidFill>
                          <a:latin typeface="ＭＳ Ｐゴシック"/>
                          <a:ea typeface="ＭＳ Ｐゴシック"/>
                          <a:cs typeface="ＭＳ Ｐゴシック"/>
                        </a:rPr>
                        <a:t>技術概要、コスト評価概要　（公開）</a:t>
                      </a:r>
                      <a:endParaRPr kumimoji="1" lang="en-US" altLang="ja-JP" sz="1400" baseline="0" dirty="0" smtClean="0">
                        <a:solidFill>
                          <a:srgbClr val="3366FF"/>
                        </a:solidFill>
                        <a:latin typeface="ＭＳ Ｐゴシック"/>
                        <a:ea typeface="ＭＳ Ｐゴシック"/>
                        <a:cs typeface="ＭＳ Ｐゴシック"/>
                      </a:endParaRPr>
                    </a:p>
                    <a:p>
                      <a:r>
                        <a:rPr kumimoji="1" lang="en-US" altLang="ja-JP" sz="1400" baseline="0" dirty="0" smtClean="0">
                          <a:solidFill>
                            <a:srgbClr val="3366FF"/>
                          </a:solidFill>
                          <a:latin typeface="ＭＳ Ｐゴシック"/>
                          <a:ea typeface="ＭＳ Ｐゴシック"/>
                          <a:cs typeface="ＭＳ Ｐゴシック"/>
                        </a:rPr>
                        <a:t>TDR overview </a:t>
                      </a:r>
                      <a:endParaRPr kumimoji="1" lang="ja-JP" altLang="en-US" sz="1400" dirty="0">
                        <a:solidFill>
                          <a:srgbClr val="3366FF"/>
                        </a:solidFill>
                        <a:latin typeface="ＭＳ Ｐゴシック"/>
                        <a:ea typeface="ＭＳ Ｐゴシック"/>
                        <a:cs typeface="ＭＳ Ｐゴシック"/>
                      </a:endParaRPr>
                    </a:p>
                  </a:txBody>
                  <a:tcPr marL="96819" marR="96819"/>
                </a:tc>
                <a:tc>
                  <a:txBody>
                    <a:bodyPr/>
                    <a:lstStyle/>
                    <a:p>
                      <a:r>
                        <a:rPr kumimoji="1" lang="ja-JP" altLang="en-US" sz="1400" dirty="0" smtClean="0">
                          <a:solidFill>
                            <a:srgbClr val="3366FF"/>
                          </a:solidFill>
                          <a:latin typeface="ＭＳ Ｐゴシック"/>
                          <a:ea typeface="ＭＳ Ｐゴシック"/>
                          <a:cs typeface="ＭＳ Ｐゴシック"/>
                        </a:rPr>
                        <a:t>山本</a:t>
                      </a:r>
                      <a:endParaRPr kumimoji="1" lang="en-US" altLang="ja-JP" sz="1400" dirty="0" smtClean="0">
                        <a:solidFill>
                          <a:srgbClr val="3366FF"/>
                        </a:solidFill>
                        <a:latin typeface="ＭＳ Ｐゴシック"/>
                        <a:ea typeface="ＭＳ Ｐゴシック"/>
                        <a:cs typeface="ＭＳ Ｐゴシック"/>
                      </a:endParaRPr>
                    </a:p>
                    <a:p>
                      <a:r>
                        <a:rPr kumimoji="1" lang="en-US" altLang="ja-JP" sz="1400" dirty="0" smtClean="0">
                          <a:solidFill>
                            <a:srgbClr val="3366FF"/>
                          </a:solidFill>
                          <a:latin typeface="ＭＳ Ｐゴシック"/>
                          <a:ea typeface="ＭＳ Ｐゴシック"/>
                          <a:cs typeface="ＭＳ Ｐゴシック"/>
                        </a:rPr>
                        <a:t>Yamamoto</a:t>
                      </a:r>
                      <a:endParaRPr kumimoji="1" lang="ja-JP" altLang="en-US" sz="1400" dirty="0">
                        <a:solidFill>
                          <a:srgbClr val="3366FF"/>
                        </a:solidFill>
                        <a:latin typeface="ＭＳ Ｐゴシック"/>
                        <a:ea typeface="ＭＳ Ｐゴシック"/>
                        <a:cs typeface="ＭＳ Ｐゴシック"/>
                      </a:endParaRPr>
                    </a:p>
                  </a:txBody>
                  <a:tcPr marL="96819" marR="96819"/>
                </a:tc>
                <a:tc>
                  <a:txBody>
                    <a:bodyPr/>
                    <a:lstStyle/>
                    <a:p>
                      <a:r>
                        <a:rPr kumimoji="1" lang="ja-JP" altLang="en-US" sz="1400" dirty="0" smtClean="0">
                          <a:solidFill>
                            <a:srgbClr val="3366FF"/>
                          </a:solidFill>
                          <a:latin typeface="ＭＳ Ｐゴシック"/>
                          <a:ea typeface="ＭＳ Ｐゴシック"/>
                          <a:cs typeface="ＭＳ Ｐゴシック"/>
                        </a:rPr>
                        <a:t>設楽・山本</a:t>
                      </a:r>
                      <a:endParaRPr kumimoji="1" lang="en-US" altLang="ja-JP" sz="1400" dirty="0" smtClean="0">
                        <a:solidFill>
                          <a:srgbClr val="3366FF"/>
                        </a:solidFill>
                        <a:latin typeface="ＭＳ Ｐゴシック"/>
                        <a:ea typeface="ＭＳ Ｐゴシック"/>
                        <a:cs typeface="ＭＳ Ｐゴシック"/>
                      </a:endParaRPr>
                    </a:p>
                    <a:p>
                      <a:r>
                        <a:rPr kumimoji="1" lang="en-US" altLang="ja-JP" sz="1200" dirty="0" err="1" smtClean="0">
                          <a:solidFill>
                            <a:srgbClr val="3366FF"/>
                          </a:solidFill>
                          <a:latin typeface="ＭＳ Ｐゴシック"/>
                          <a:ea typeface="ＭＳ Ｐゴシック"/>
                          <a:cs typeface="ＭＳ Ｐゴシック"/>
                        </a:rPr>
                        <a:t>Shidara</a:t>
                      </a:r>
                      <a:r>
                        <a:rPr kumimoji="1" lang="en-US" altLang="ja-JP" sz="1200" baseline="0" dirty="0" smtClean="0">
                          <a:solidFill>
                            <a:srgbClr val="3366FF"/>
                          </a:solidFill>
                          <a:latin typeface="ＭＳ Ｐゴシック"/>
                          <a:ea typeface="ＭＳ Ｐゴシック"/>
                          <a:cs typeface="ＭＳ Ｐゴシック"/>
                        </a:rPr>
                        <a:t>, Yamamoto</a:t>
                      </a:r>
                      <a:endParaRPr kumimoji="1" lang="ja-JP" altLang="en-US" sz="1200" dirty="0">
                        <a:solidFill>
                          <a:srgbClr val="3366FF"/>
                        </a:solidFill>
                        <a:latin typeface="ＭＳ Ｐゴシック"/>
                        <a:ea typeface="ＭＳ Ｐゴシック"/>
                        <a:cs typeface="ＭＳ Ｐゴシック"/>
                      </a:endParaRPr>
                    </a:p>
                  </a:txBody>
                  <a:tcPr marL="96819" marR="96819"/>
                </a:tc>
              </a:tr>
              <a:tr h="400532">
                <a:tc>
                  <a:txBody>
                    <a:bodyPr/>
                    <a:lstStyle/>
                    <a:p>
                      <a:r>
                        <a:rPr kumimoji="1" lang="en-US" altLang="ja-JP" sz="1400" dirty="0" smtClean="0">
                          <a:solidFill>
                            <a:srgbClr val="3366FF"/>
                          </a:solidFill>
                          <a:latin typeface="ＭＳ Ｐゴシック"/>
                          <a:ea typeface="ＭＳ Ｐゴシック"/>
                          <a:cs typeface="ＭＳ Ｐゴシック"/>
                        </a:rPr>
                        <a:t>2</a:t>
                      </a:r>
                      <a:endParaRPr kumimoji="1" lang="ja-JP" altLang="en-US" sz="1400" dirty="0">
                        <a:solidFill>
                          <a:srgbClr val="3366FF"/>
                        </a:solidFill>
                        <a:latin typeface="ＭＳ Ｐゴシック"/>
                        <a:ea typeface="ＭＳ Ｐゴシック"/>
                        <a:cs typeface="ＭＳ Ｐゴシック"/>
                      </a:endParaRPr>
                    </a:p>
                  </a:txBody>
                  <a:tcPr marL="96819" marR="96819"/>
                </a:tc>
                <a:tc>
                  <a:txBody>
                    <a:bodyPr/>
                    <a:lstStyle/>
                    <a:p>
                      <a:r>
                        <a:rPr kumimoji="1" lang="en-US" altLang="ja-JP" sz="1400" dirty="0" smtClean="0">
                          <a:solidFill>
                            <a:srgbClr val="3366FF"/>
                          </a:solidFill>
                          <a:latin typeface="ＭＳ Ｐゴシック"/>
                          <a:ea typeface="ＭＳ Ｐゴシック"/>
                          <a:cs typeface="ＭＳ Ｐゴシック"/>
                        </a:rPr>
                        <a:t>7/28</a:t>
                      </a:r>
                      <a:endParaRPr kumimoji="1" lang="ja-JP" altLang="en-US" sz="1400" dirty="0">
                        <a:solidFill>
                          <a:srgbClr val="3366FF"/>
                        </a:solidFill>
                        <a:latin typeface="ＭＳ Ｐゴシック"/>
                        <a:ea typeface="ＭＳ Ｐゴシック"/>
                        <a:cs typeface="ＭＳ Ｐゴシック"/>
                      </a:endParaRPr>
                    </a:p>
                  </a:txBody>
                  <a:tcPr marL="96819" marR="96819"/>
                </a:tc>
                <a:tc>
                  <a:txBody>
                    <a:bodyPr/>
                    <a:lstStyle/>
                    <a:p>
                      <a:r>
                        <a:rPr kumimoji="1" lang="ja-JP" altLang="en-US" sz="1400" dirty="0" smtClean="0">
                          <a:solidFill>
                            <a:srgbClr val="3366FF"/>
                          </a:solidFill>
                          <a:latin typeface="ＭＳ Ｐゴシック"/>
                          <a:ea typeface="ＭＳ Ｐゴシック"/>
                          <a:cs typeface="ＭＳ Ｐゴシック"/>
                        </a:rPr>
                        <a:t>主線形加速器・超伝導加速空洞、高周波電力</a:t>
                      </a:r>
                      <a:endParaRPr kumimoji="1" lang="en-US" altLang="ja-JP" sz="1400" dirty="0" smtClean="0">
                        <a:solidFill>
                          <a:srgbClr val="3366FF"/>
                        </a:solidFill>
                        <a:latin typeface="ＭＳ Ｐゴシック"/>
                        <a:ea typeface="ＭＳ Ｐゴシック"/>
                        <a:cs typeface="ＭＳ Ｐゴシック"/>
                      </a:endParaRPr>
                    </a:p>
                    <a:p>
                      <a:r>
                        <a:rPr kumimoji="1" lang="en-US" altLang="ja-JP" sz="1400" dirty="0" smtClean="0">
                          <a:solidFill>
                            <a:srgbClr val="3366FF"/>
                          </a:solidFill>
                          <a:latin typeface="ＭＳ Ｐゴシック"/>
                          <a:ea typeface="ＭＳ Ｐゴシック"/>
                          <a:cs typeface="ＭＳ Ｐゴシック"/>
                        </a:rPr>
                        <a:t>ML-SCRF</a:t>
                      </a:r>
                      <a:r>
                        <a:rPr kumimoji="1" lang="en-US" altLang="ja-JP" sz="1400" baseline="0" dirty="0" smtClean="0">
                          <a:solidFill>
                            <a:srgbClr val="3366FF"/>
                          </a:solidFill>
                          <a:latin typeface="ＭＳ Ｐゴシック"/>
                          <a:ea typeface="ＭＳ Ｐゴシック"/>
                          <a:cs typeface="ＭＳ Ｐゴシック"/>
                        </a:rPr>
                        <a:t> and RF Power/Control System </a:t>
                      </a:r>
                      <a:endParaRPr kumimoji="1" lang="ja-JP" altLang="en-US" sz="1400" dirty="0">
                        <a:solidFill>
                          <a:srgbClr val="3366FF"/>
                        </a:solidFill>
                        <a:latin typeface="ＭＳ Ｐゴシック"/>
                        <a:ea typeface="ＭＳ Ｐゴシック"/>
                        <a:cs typeface="ＭＳ Ｐゴシック"/>
                      </a:endParaRPr>
                    </a:p>
                  </a:txBody>
                  <a:tcPr marL="96819" marR="96819"/>
                </a:tc>
                <a:tc>
                  <a:txBody>
                    <a:bodyPr/>
                    <a:lstStyle/>
                    <a:p>
                      <a:r>
                        <a:rPr kumimoji="1" lang="ja-JP" altLang="en-US" sz="1400" dirty="0" smtClean="0">
                          <a:solidFill>
                            <a:srgbClr val="3366FF"/>
                          </a:solidFill>
                          <a:latin typeface="ＭＳ Ｐゴシック"/>
                          <a:ea typeface="ＭＳ Ｐゴシック"/>
                          <a:cs typeface="ＭＳ Ｐゴシック"/>
                        </a:rPr>
                        <a:t>早野、道園</a:t>
                      </a:r>
                      <a:endParaRPr kumimoji="1" lang="en-US" altLang="ja-JP" sz="1400" dirty="0" smtClean="0">
                        <a:solidFill>
                          <a:srgbClr val="3366FF"/>
                        </a:solidFill>
                        <a:latin typeface="ＭＳ Ｐゴシック"/>
                        <a:ea typeface="ＭＳ Ｐゴシック"/>
                        <a:cs typeface="ＭＳ Ｐゴシック"/>
                      </a:endParaRPr>
                    </a:p>
                    <a:p>
                      <a:r>
                        <a:rPr kumimoji="1" lang="en-US" altLang="ja-JP" sz="1200" dirty="0" err="1" smtClean="0">
                          <a:solidFill>
                            <a:srgbClr val="3366FF"/>
                          </a:solidFill>
                          <a:latin typeface="ＭＳ Ｐゴシック"/>
                          <a:ea typeface="ＭＳ Ｐゴシック"/>
                          <a:cs typeface="ＭＳ Ｐゴシック"/>
                        </a:rPr>
                        <a:t>Hayano</a:t>
                      </a:r>
                      <a:r>
                        <a:rPr kumimoji="1" lang="en-US" altLang="ja-JP" sz="1200" dirty="0" smtClean="0">
                          <a:solidFill>
                            <a:srgbClr val="3366FF"/>
                          </a:solidFill>
                          <a:latin typeface="ＭＳ Ｐゴシック"/>
                          <a:ea typeface="ＭＳ Ｐゴシック"/>
                          <a:cs typeface="ＭＳ Ｐゴシック"/>
                        </a:rPr>
                        <a:t>, </a:t>
                      </a:r>
                      <a:r>
                        <a:rPr kumimoji="1" lang="en-US" altLang="ja-JP" sz="1200" dirty="0" err="1" smtClean="0">
                          <a:solidFill>
                            <a:srgbClr val="3366FF"/>
                          </a:solidFill>
                          <a:latin typeface="ＭＳ Ｐゴシック"/>
                          <a:ea typeface="ＭＳ Ｐゴシック"/>
                          <a:cs typeface="ＭＳ Ｐゴシック"/>
                        </a:rPr>
                        <a:t>Michizono</a:t>
                      </a:r>
                      <a:endParaRPr kumimoji="1" lang="ja-JP" altLang="en-US" sz="1200" dirty="0">
                        <a:solidFill>
                          <a:srgbClr val="3366FF"/>
                        </a:solidFill>
                        <a:latin typeface="ＭＳ Ｐゴシック"/>
                        <a:ea typeface="ＭＳ Ｐゴシック"/>
                        <a:cs typeface="ＭＳ Ｐゴシック"/>
                      </a:endParaRPr>
                    </a:p>
                  </a:txBody>
                  <a:tcPr marL="96819" marR="96819"/>
                </a:tc>
                <a:tc>
                  <a:txBody>
                    <a:bodyPr/>
                    <a:lstStyle/>
                    <a:p>
                      <a:r>
                        <a:rPr kumimoji="1" lang="ja-JP" altLang="en-US" sz="1400" dirty="0" smtClean="0">
                          <a:solidFill>
                            <a:srgbClr val="3366FF"/>
                          </a:solidFill>
                          <a:latin typeface="ＭＳ Ｐゴシック"/>
                          <a:ea typeface="ＭＳ Ｐゴシック"/>
                          <a:cs typeface="ＭＳ Ｐゴシック"/>
                        </a:rPr>
                        <a:t>設楽・山本</a:t>
                      </a:r>
                      <a:endParaRPr kumimoji="1" lang="en-US" altLang="ja-JP" sz="1400" dirty="0" smtClean="0">
                        <a:solidFill>
                          <a:srgbClr val="3366FF"/>
                        </a:solidFill>
                        <a:latin typeface="ＭＳ Ｐゴシック"/>
                        <a:ea typeface="ＭＳ Ｐゴシック"/>
                        <a:cs typeface="ＭＳ Ｐゴシック"/>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err="1" smtClean="0">
                          <a:solidFill>
                            <a:srgbClr val="3366FF"/>
                          </a:solidFill>
                          <a:latin typeface="ＭＳ Ｐゴシック"/>
                          <a:ea typeface="ＭＳ Ｐゴシック"/>
                          <a:cs typeface="ＭＳ Ｐゴシック"/>
                        </a:rPr>
                        <a:t>Shidara</a:t>
                      </a:r>
                      <a:r>
                        <a:rPr kumimoji="1" lang="en-US" altLang="ja-JP" sz="1200" baseline="0" dirty="0" smtClean="0">
                          <a:solidFill>
                            <a:srgbClr val="3366FF"/>
                          </a:solidFill>
                          <a:latin typeface="ＭＳ Ｐゴシック"/>
                          <a:ea typeface="ＭＳ Ｐゴシック"/>
                          <a:cs typeface="ＭＳ Ｐゴシック"/>
                        </a:rPr>
                        <a:t>, Yamamoto</a:t>
                      </a:r>
                      <a:endParaRPr kumimoji="1" lang="ja-JP" altLang="en-US" sz="1200" dirty="0" smtClean="0">
                        <a:solidFill>
                          <a:srgbClr val="3366FF"/>
                        </a:solidFill>
                        <a:latin typeface="ＭＳ Ｐゴシック"/>
                        <a:ea typeface="ＭＳ Ｐゴシック"/>
                        <a:cs typeface="ＭＳ Ｐゴシック"/>
                      </a:endParaRPr>
                    </a:p>
                  </a:txBody>
                  <a:tcPr marL="96819" marR="96819"/>
                </a:tc>
              </a:tr>
              <a:tr h="400532">
                <a:tc>
                  <a:txBody>
                    <a:bodyPr/>
                    <a:lstStyle/>
                    <a:p>
                      <a:r>
                        <a:rPr kumimoji="1" lang="en-US" altLang="ja-JP" sz="1400" dirty="0" smtClean="0">
                          <a:solidFill>
                            <a:srgbClr val="008000"/>
                          </a:solidFill>
                          <a:latin typeface="ＭＳ Ｐゴシック"/>
                          <a:ea typeface="ＭＳ Ｐゴシック"/>
                          <a:cs typeface="ＭＳ Ｐゴシック"/>
                        </a:rPr>
                        <a:t>4</a:t>
                      </a:r>
                      <a:endParaRPr kumimoji="1" lang="ja-JP" altLang="en-US" sz="1400" dirty="0">
                        <a:solidFill>
                          <a:srgbClr val="008000"/>
                        </a:solidFill>
                        <a:latin typeface="ＭＳ Ｐゴシック"/>
                        <a:ea typeface="ＭＳ Ｐゴシック"/>
                        <a:cs typeface="ＭＳ Ｐゴシック"/>
                      </a:endParaRPr>
                    </a:p>
                  </a:txBody>
                  <a:tcPr marL="96819" marR="96819"/>
                </a:tc>
                <a:tc>
                  <a:txBody>
                    <a:bodyPr/>
                    <a:lstStyle/>
                    <a:p>
                      <a:r>
                        <a:rPr kumimoji="1" lang="en-US" altLang="ja-JP" sz="1400" baseline="0" dirty="0" smtClean="0">
                          <a:solidFill>
                            <a:srgbClr val="008000"/>
                          </a:solidFill>
                          <a:latin typeface="ＭＳ Ｐゴシック"/>
                          <a:ea typeface="ＭＳ Ｐゴシック"/>
                          <a:cs typeface="ＭＳ Ｐゴシック"/>
                        </a:rPr>
                        <a:t>9/8</a:t>
                      </a:r>
                      <a:endParaRPr kumimoji="1" lang="en-US" altLang="ja-JP" sz="1400" dirty="0" smtClean="0">
                        <a:solidFill>
                          <a:srgbClr val="008000"/>
                        </a:solidFill>
                        <a:latin typeface="ＭＳ Ｐゴシック"/>
                        <a:ea typeface="ＭＳ Ｐゴシック"/>
                        <a:cs typeface="ＭＳ Ｐゴシック"/>
                      </a:endParaRPr>
                    </a:p>
                  </a:txBody>
                  <a:tcPr marL="96819" marR="96819"/>
                </a:tc>
                <a:tc>
                  <a:txBody>
                    <a:bodyPr/>
                    <a:lstStyle/>
                    <a:p>
                      <a:r>
                        <a:rPr kumimoji="1" lang="ja-JP" altLang="en-US" sz="1400" dirty="0" smtClean="0">
                          <a:solidFill>
                            <a:srgbClr val="FF0000"/>
                          </a:solidFill>
                          <a:latin typeface="ＭＳ Ｐゴシック"/>
                          <a:ea typeface="ＭＳ Ｐゴシック"/>
                          <a:cs typeface="ＭＳ Ｐゴシック"/>
                        </a:rPr>
                        <a:t>施設</a:t>
                      </a:r>
                      <a:r>
                        <a:rPr kumimoji="1" lang="ja-JP" altLang="en-US" sz="1400" dirty="0" smtClean="0">
                          <a:solidFill>
                            <a:srgbClr val="008000"/>
                          </a:solidFill>
                          <a:latin typeface="ＭＳ Ｐゴシック"/>
                          <a:ea typeface="ＭＳ Ｐゴシック"/>
                          <a:cs typeface="ＭＳ Ｐゴシック"/>
                        </a:rPr>
                        <a:t>（土木・建築）</a:t>
                      </a:r>
                      <a:endParaRPr kumimoji="1" lang="en-US" altLang="ja-JP" sz="1400" dirty="0" smtClean="0">
                        <a:solidFill>
                          <a:srgbClr val="008000"/>
                        </a:solidFill>
                        <a:latin typeface="ＭＳ Ｐゴシック"/>
                        <a:ea typeface="ＭＳ Ｐゴシック"/>
                        <a:cs typeface="ＭＳ Ｐゴシック"/>
                      </a:endParaRPr>
                    </a:p>
                    <a:p>
                      <a:r>
                        <a:rPr kumimoji="1" lang="en-US" altLang="ja-JP" sz="1400" dirty="0" smtClean="0">
                          <a:solidFill>
                            <a:srgbClr val="008000"/>
                          </a:solidFill>
                          <a:latin typeface="ＭＳ Ｐゴシック"/>
                          <a:ea typeface="ＭＳ Ｐゴシック"/>
                          <a:cs typeface="ＭＳ Ｐゴシック"/>
                        </a:rPr>
                        <a:t>CFS</a:t>
                      </a:r>
                      <a:endParaRPr kumimoji="1" lang="ja-JP" altLang="en-US" sz="1400" dirty="0">
                        <a:solidFill>
                          <a:srgbClr val="008000"/>
                        </a:solidFill>
                        <a:latin typeface="ＭＳ Ｐゴシック"/>
                        <a:ea typeface="ＭＳ Ｐゴシック"/>
                        <a:cs typeface="ＭＳ Ｐゴシック"/>
                      </a:endParaRPr>
                    </a:p>
                  </a:txBody>
                  <a:tcPr marL="96819" marR="96819"/>
                </a:tc>
                <a:tc>
                  <a:txBody>
                    <a:bodyPr/>
                    <a:lstStyle/>
                    <a:p>
                      <a:r>
                        <a:rPr kumimoji="1" lang="en-US" altLang="ja-JP" sz="1400" dirty="0" smtClean="0">
                          <a:solidFill>
                            <a:srgbClr val="008000"/>
                          </a:solidFill>
                          <a:latin typeface="ＭＳ Ｐゴシック"/>
                          <a:ea typeface="ＭＳ Ｐゴシック"/>
                          <a:cs typeface="ＭＳ Ｐゴシック"/>
                        </a:rPr>
                        <a:t>(</a:t>
                      </a:r>
                      <a:r>
                        <a:rPr kumimoji="1" lang="ja-JP" altLang="en-US" sz="1400" dirty="0" smtClean="0">
                          <a:solidFill>
                            <a:srgbClr val="008000"/>
                          </a:solidFill>
                          <a:latin typeface="ＭＳ Ｐゴシック"/>
                          <a:ea typeface="ＭＳ Ｐゴシック"/>
                          <a:cs typeface="ＭＳ Ｐゴシック"/>
                        </a:rPr>
                        <a:t>榎本、</a:t>
                      </a:r>
                      <a:r>
                        <a:rPr kumimoji="1" lang="en-US" altLang="ja-JP" sz="1400" dirty="0" smtClean="0">
                          <a:solidFill>
                            <a:srgbClr val="008000"/>
                          </a:solidFill>
                          <a:latin typeface="ＭＳ Ｐゴシック"/>
                          <a:ea typeface="ＭＳ Ｐゴシック"/>
                          <a:cs typeface="ＭＳ Ｐゴシック"/>
                        </a:rPr>
                        <a:t>) </a:t>
                      </a:r>
                      <a:r>
                        <a:rPr kumimoji="1" lang="ja-JP" altLang="en-US" sz="1400" dirty="0" smtClean="0">
                          <a:solidFill>
                            <a:srgbClr val="008000"/>
                          </a:solidFill>
                          <a:latin typeface="ＭＳ Ｐゴシック"/>
                          <a:ea typeface="ＭＳ Ｐゴシック"/>
                          <a:cs typeface="ＭＳ Ｐゴシック"/>
                        </a:rPr>
                        <a:t>宮原</a:t>
                      </a:r>
                      <a:endParaRPr kumimoji="1" lang="en-US" altLang="ja-JP" sz="1400" dirty="0" smtClean="0">
                        <a:solidFill>
                          <a:srgbClr val="008000"/>
                        </a:solidFill>
                        <a:latin typeface="ＭＳ Ｐゴシック"/>
                        <a:ea typeface="ＭＳ Ｐゴシック"/>
                        <a:cs typeface="ＭＳ Ｐゴシック"/>
                      </a:endParaRPr>
                    </a:p>
                    <a:p>
                      <a:r>
                        <a:rPr kumimoji="1" lang="en-US" altLang="ja-JP" sz="1200" dirty="0" err="1" smtClean="0">
                          <a:solidFill>
                            <a:srgbClr val="008000"/>
                          </a:solidFill>
                          <a:latin typeface="ＭＳ Ｐゴシック"/>
                          <a:ea typeface="ＭＳ Ｐゴシック"/>
                          <a:cs typeface="ＭＳ Ｐゴシック"/>
                        </a:rPr>
                        <a:t>Enomoto</a:t>
                      </a:r>
                      <a:r>
                        <a:rPr kumimoji="1" lang="en-US" altLang="ja-JP" sz="1200" dirty="0" smtClean="0">
                          <a:solidFill>
                            <a:srgbClr val="008000"/>
                          </a:solidFill>
                          <a:latin typeface="ＭＳ Ｐゴシック"/>
                          <a:ea typeface="ＭＳ Ｐゴシック"/>
                          <a:cs typeface="ＭＳ Ｐゴシック"/>
                        </a:rPr>
                        <a:t>,</a:t>
                      </a:r>
                      <a:r>
                        <a:rPr kumimoji="1" lang="en-US" altLang="ja-JP" sz="1200" baseline="0" dirty="0" smtClean="0">
                          <a:solidFill>
                            <a:srgbClr val="008000"/>
                          </a:solidFill>
                          <a:latin typeface="ＭＳ Ｐゴシック"/>
                          <a:ea typeface="ＭＳ Ｐゴシック"/>
                          <a:cs typeface="ＭＳ Ｐゴシック"/>
                        </a:rPr>
                        <a:t> Miyahara</a:t>
                      </a:r>
                      <a:endParaRPr kumimoji="1" lang="ja-JP" altLang="en-US" sz="1200" dirty="0">
                        <a:solidFill>
                          <a:srgbClr val="008000"/>
                        </a:solidFill>
                        <a:latin typeface="ＭＳ Ｐゴシック"/>
                        <a:ea typeface="ＭＳ Ｐゴシック"/>
                        <a:cs typeface="ＭＳ Ｐゴシック"/>
                      </a:endParaRPr>
                    </a:p>
                  </a:txBody>
                  <a:tcPr marL="96819" marR="96819"/>
                </a:tc>
                <a:tc>
                  <a:txBody>
                    <a:bodyPr/>
                    <a:lstStyle/>
                    <a:p>
                      <a:r>
                        <a:rPr kumimoji="1" lang="ja-JP" altLang="en-US" sz="1400" dirty="0" smtClean="0">
                          <a:solidFill>
                            <a:srgbClr val="008000"/>
                          </a:solidFill>
                          <a:latin typeface="ＭＳ Ｐゴシック"/>
                          <a:ea typeface="ＭＳ Ｐゴシック"/>
                          <a:cs typeface="ＭＳ Ｐゴシック"/>
                        </a:rPr>
                        <a:t>設楽</a:t>
                      </a:r>
                      <a:endParaRPr kumimoji="1" lang="en-US" altLang="ja-JP" sz="1400" dirty="0" smtClean="0">
                        <a:solidFill>
                          <a:srgbClr val="008000"/>
                        </a:solidFill>
                        <a:latin typeface="ＭＳ Ｐゴシック"/>
                        <a:ea typeface="ＭＳ Ｐゴシック"/>
                        <a:cs typeface="ＭＳ Ｐゴシック"/>
                      </a:endParaRPr>
                    </a:p>
                    <a:p>
                      <a:r>
                        <a:rPr kumimoji="1" lang="en-US" altLang="ja-JP" sz="1200" dirty="0" err="1" smtClean="0">
                          <a:solidFill>
                            <a:srgbClr val="008000"/>
                          </a:solidFill>
                          <a:latin typeface="ＭＳ Ｐゴシック"/>
                          <a:ea typeface="ＭＳ Ｐゴシック"/>
                          <a:cs typeface="ＭＳ Ｐゴシック"/>
                        </a:rPr>
                        <a:t>Shidara</a:t>
                      </a:r>
                      <a:r>
                        <a:rPr kumimoji="1" lang="en-US" altLang="ja-JP" sz="1200" dirty="0" smtClean="0">
                          <a:solidFill>
                            <a:srgbClr val="008000"/>
                          </a:solidFill>
                          <a:latin typeface="ＭＳ Ｐゴシック"/>
                          <a:ea typeface="ＭＳ Ｐゴシック"/>
                          <a:cs typeface="ＭＳ Ｐゴシック"/>
                        </a:rPr>
                        <a:t>, Miyahara</a:t>
                      </a:r>
                      <a:endParaRPr kumimoji="1" lang="ja-JP" altLang="en-US" sz="1200" dirty="0">
                        <a:solidFill>
                          <a:srgbClr val="008000"/>
                        </a:solidFill>
                        <a:latin typeface="ＭＳ Ｐゴシック"/>
                        <a:ea typeface="ＭＳ Ｐゴシック"/>
                        <a:cs typeface="ＭＳ Ｐゴシック"/>
                      </a:endParaRPr>
                    </a:p>
                  </a:txBody>
                  <a:tcPr marL="96819" marR="96819"/>
                </a:tc>
              </a:tr>
              <a:tr h="400532">
                <a:tc>
                  <a:txBody>
                    <a:bodyPr/>
                    <a:lstStyle/>
                    <a:p>
                      <a:r>
                        <a:rPr kumimoji="1" lang="en-US" altLang="ja-JP" sz="1400" dirty="0" smtClean="0">
                          <a:latin typeface="ＭＳ Ｐゴシック"/>
                          <a:ea typeface="ＭＳ Ｐゴシック"/>
                          <a:cs typeface="ＭＳ Ｐゴシック"/>
                        </a:rPr>
                        <a:t>3</a:t>
                      </a:r>
                      <a:endParaRPr kumimoji="1" lang="ja-JP" altLang="en-US" sz="1400" dirty="0">
                        <a:latin typeface="ＭＳ Ｐゴシック"/>
                        <a:ea typeface="ＭＳ Ｐゴシック"/>
                        <a:cs typeface="ＭＳ Ｐゴシック"/>
                      </a:endParaRPr>
                    </a:p>
                  </a:txBody>
                  <a:tcPr marL="96819" marR="96819"/>
                </a:tc>
                <a:tc>
                  <a:txBody>
                    <a:bodyPr/>
                    <a:lstStyle/>
                    <a:p>
                      <a:r>
                        <a:rPr kumimoji="1" lang="en-US" altLang="ja-JP" sz="1400" dirty="0" smtClean="0">
                          <a:latin typeface="ＭＳ Ｐゴシック"/>
                          <a:ea typeface="ＭＳ Ｐゴシック"/>
                          <a:cs typeface="ＭＳ Ｐゴシック"/>
                        </a:rPr>
                        <a:t>11/4</a:t>
                      </a:r>
                      <a:endParaRPr kumimoji="1" lang="ja-JP" altLang="en-US" sz="1400" dirty="0">
                        <a:latin typeface="ＭＳ Ｐゴシック"/>
                        <a:ea typeface="ＭＳ Ｐゴシック"/>
                        <a:cs typeface="ＭＳ Ｐゴシック"/>
                      </a:endParaRPr>
                    </a:p>
                  </a:txBody>
                  <a:tcPr marL="96819" marR="96819"/>
                </a:tc>
                <a:tc>
                  <a:txBody>
                    <a:bodyPr/>
                    <a:lstStyle/>
                    <a:p>
                      <a:r>
                        <a:rPr kumimoji="1" lang="ja-JP" altLang="en-US" sz="1400" dirty="0" smtClean="0">
                          <a:latin typeface="ＭＳ Ｐゴシック"/>
                          <a:ea typeface="ＭＳ Ｐゴシック"/>
                          <a:cs typeface="ＭＳ Ｐゴシック"/>
                        </a:rPr>
                        <a:t>電子・陽電子源、減衰リング・ビームライン等</a:t>
                      </a:r>
                      <a:endParaRPr kumimoji="1" lang="en-US" altLang="ja-JP" sz="1400" dirty="0" smtClean="0">
                        <a:latin typeface="ＭＳ Ｐゴシック"/>
                        <a:ea typeface="ＭＳ Ｐゴシック"/>
                        <a:cs typeface="ＭＳ Ｐゴシック"/>
                      </a:endParaRPr>
                    </a:p>
                    <a:p>
                      <a:r>
                        <a:rPr kumimoji="1" lang="en-US" altLang="ja-JP" sz="1400" dirty="0" smtClean="0">
                          <a:latin typeface="ＭＳ Ｐゴシック"/>
                          <a:ea typeface="ＭＳ Ｐゴシック"/>
                          <a:cs typeface="ＭＳ Ｐゴシック"/>
                        </a:rPr>
                        <a:t>e-, e+ sources,</a:t>
                      </a:r>
                      <a:r>
                        <a:rPr kumimoji="1" lang="en-US" altLang="ja-JP" sz="1400" baseline="0" dirty="0" smtClean="0">
                          <a:latin typeface="ＭＳ Ｐゴシック"/>
                          <a:ea typeface="ＭＳ Ｐゴシック"/>
                          <a:cs typeface="ＭＳ Ｐゴシック"/>
                        </a:rPr>
                        <a:t> DR, RTML, BDS, </a:t>
                      </a:r>
                      <a:r>
                        <a:rPr kumimoji="1" lang="en-US" altLang="ja-JP" sz="1400" dirty="0" smtClean="0">
                          <a:latin typeface="ＭＳ Ｐゴシック"/>
                          <a:ea typeface="ＭＳ Ｐゴシック"/>
                          <a:cs typeface="ＭＳ Ｐゴシック"/>
                        </a:rPr>
                        <a:t> </a:t>
                      </a:r>
                      <a:endParaRPr kumimoji="1" lang="ja-JP" altLang="en-US" sz="1400" dirty="0">
                        <a:latin typeface="ＭＳ Ｐゴシック"/>
                        <a:ea typeface="ＭＳ Ｐゴシック"/>
                        <a:cs typeface="ＭＳ Ｐゴシック"/>
                      </a:endParaRPr>
                    </a:p>
                  </a:txBody>
                  <a:tcPr marL="96819" marR="96819"/>
                </a:tc>
                <a:tc>
                  <a:txBody>
                    <a:bodyPr/>
                    <a:lstStyle/>
                    <a:p>
                      <a:r>
                        <a:rPr kumimoji="1" lang="ja-JP" altLang="en-US" sz="1400" dirty="0" smtClean="0">
                          <a:latin typeface="ＭＳ Ｐゴシック"/>
                          <a:ea typeface="ＭＳ Ｐゴシック"/>
                          <a:cs typeface="ＭＳ Ｐゴシック"/>
                        </a:rPr>
                        <a:t>横谷</a:t>
                      </a:r>
                      <a:endParaRPr kumimoji="1" lang="en-US" altLang="ja-JP" sz="1400" dirty="0" smtClean="0">
                        <a:latin typeface="ＭＳ Ｐゴシック"/>
                        <a:ea typeface="ＭＳ Ｐゴシック"/>
                        <a:cs typeface="ＭＳ Ｐゴシック"/>
                      </a:endParaRPr>
                    </a:p>
                    <a:p>
                      <a:r>
                        <a:rPr kumimoji="1" lang="en-US" altLang="ja-JP" sz="1400" dirty="0" err="1" smtClean="0">
                          <a:latin typeface="ＭＳ Ｐゴシック"/>
                          <a:ea typeface="ＭＳ Ｐゴシック"/>
                          <a:cs typeface="ＭＳ Ｐゴシック"/>
                        </a:rPr>
                        <a:t>Yokoya</a:t>
                      </a:r>
                      <a:endParaRPr kumimoji="1" lang="ja-JP" altLang="en-US" sz="1400" dirty="0">
                        <a:latin typeface="ＭＳ Ｐゴシック"/>
                        <a:ea typeface="ＭＳ Ｐゴシック"/>
                        <a:cs typeface="ＭＳ Ｐゴシック"/>
                      </a:endParaRPr>
                    </a:p>
                  </a:txBody>
                  <a:tcPr marL="96819" marR="96819"/>
                </a:tc>
                <a:tc>
                  <a:txBody>
                    <a:bodyPr/>
                    <a:lstStyle/>
                    <a:p>
                      <a:r>
                        <a:rPr kumimoji="1" lang="ja-JP" altLang="en-US" sz="1400" dirty="0" smtClean="0">
                          <a:latin typeface="ＭＳ Ｐゴシック"/>
                          <a:ea typeface="ＭＳ Ｐゴシック"/>
                          <a:cs typeface="ＭＳ Ｐゴシック"/>
                        </a:rPr>
                        <a:t>設楽</a:t>
                      </a:r>
                      <a:endParaRPr kumimoji="1" lang="en-US" altLang="ja-JP" sz="1400" dirty="0" smtClean="0">
                        <a:latin typeface="ＭＳ Ｐゴシック"/>
                        <a:ea typeface="ＭＳ Ｐゴシック"/>
                        <a:cs typeface="ＭＳ Ｐゴシック"/>
                      </a:endParaRPr>
                    </a:p>
                    <a:p>
                      <a:r>
                        <a:rPr kumimoji="1" lang="en-US" altLang="ja-JP" sz="1400" dirty="0" err="1" smtClean="0">
                          <a:latin typeface="ＭＳ Ｐゴシック"/>
                          <a:ea typeface="ＭＳ Ｐゴシック"/>
                          <a:cs typeface="ＭＳ Ｐゴシック"/>
                        </a:rPr>
                        <a:t>Shidara</a:t>
                      </a:r>
                      <a:endParaRPr kumimoji="1" lang="ja-JP" altLang="en-US" sz="1400" dirty="0">
                        <a:latin typeface="ＭＳ Ｐゴシック"/>
                        <a:ea typeface="ＭＳ Ｐゴシック"/>
                        <a:cs typeface="ＭＳ Ｐゴシック"/>
                      </a:endParaRPr>
                    </a:p>
                  </a:txBody>
                  <a:tcPr marL="96819" marR="96819"/>
                </a:tc>
              </a:tr>
              <a:tr h="400532">
                <a:tc>
                  <a:txBody>
                    <a:bodyPr/>
                    <a:lstStyle/>
                    <a:p>
                      <a:r>
                        <a:rPr kumimoji="1" lang="en-US" altLang="ja-JP" sz="1400" dirty="0" smtClean="0">
                          <a:latin typeface="ＭＳ Ｐゴシック"/>
                          <a:ea typeface="ＭＳ Ｐゴシック"/>
                          <a:cs typeface="ＭＳ Ｐゴシック"/>
                        </a:rPr>
                        <a:t>5</a:t>
                      </a:r>
                      <a:endParaRPr kumimoji="1" lang="ja-JP" altLang="en-US" sz="1400" dirty="0">
                        <a:latin typeface="ＭＳ Ｐゴシック"/>
                        <a:ea typeface="ＭＳ Ｐゴシック"/>
                        <a:cs typeface="ＭＳ Ｐゴシック"/>
                      </a:endParaRPr>
                    </a:p>
                  </a:txBody>
                  <a:tcPr marL="96819" marR="96819"/>
                </a:tc>
                <a:tc>
                  <a:txBody>
                    <a:bodyPr/>
                    <a:lstStyle/>
                    <a:p>
                      <a:r>
                        <a:rPr kumimoji="1" lang="en-US" altLang="ja-JP" sz="1400" dirty="0" smtClean="0">
                          <a:latin typeface="ＭＳ Ｐゴシック"/>
                          <a:ea typeface="ＭＳ Ｐゴシック"/>
                          <a:cs typeface="ＭＳ Ｐゴシック"/>
                        </a:rPr>
                        <a:t>1</a:t>
                      </a:r>
                      <a:endParaRPr kumimoji="1" lang="ja-JP" altLang="en-US" sz="1400" dirty="0">
                        <a:latin typeface="ＭＳ Ｐゴシック"/>
                        <a:ea typeface="ＭＳ Ｐゴシック"/>
                        <a:cs typeface="ＭＳ Ｐゴシック"/>
                      </a:endParaRPr>
                    </a:p>
                  </a:txBody>
                  <a:tcPr marL="96819" marR="96819"/>
                </a:tc>
                <a:tc>
                  <a:txBody>
                    <a:bodyPr/>
                    <a:lstStyle/>
                    <a:p>
                      <a:r>
                        <a:rPr kumimoji="1" lang="ja-JP" altLang="en-US" sz="1400" dirty="0" smtClean="0">
                          <a:solidFill>
                            <a:srgbClr val="FF0000"/>
                          </a:solidFill>
                          <a:latin typeface="ＭＳ Ｐゴシック"/>
                          <a:ea typeface="ＭＳ Ｐゴシック"/>
                          <a:cs typeface="ＭＳ Ｐゴシック"/>
                        </a:rPr>
                        <a:t>スケジュール</a:t>
                      </a:r>
                      <a:r>
                        <a:rPr kumimoji="1" lang="ja-JP" altLang="en-US" sz="1400" dirty="0" smtClean="0">
                          <a:solidFill>
                            <a:srgbClr val="FF0000"/>
                          </a:solidFill>
                          <a:latin typeface="ＭＳ Ｐゴシック"/>
                          <a:ea typeface="ＭＳ Ｐゴシック"/>
                          <a:cs typeface="ＭＳ Ｐゴシック"/>
                        </a:rPr>
                        <a:t>、プロジェクト運営</a:t>
                      </a:r>
                      <a:r>
                        <a:rPr kumimoji="1" lang="ja-JP" altLang="en-US" sz="1400" dirty="0" smtClean="0">
                          <a:latin typeface="ＭＳ Ｐゴシック"/>
                          <a:ea typeface="ＭＳ Ｐゴシック"/>
                          <a:cs typeface="ＭＳ Ｐゴシック"/>
                        </a:rPr>
                        <a:t>（コスト・労務含む）</a:t>
                      </a:r>
                      <a:endParaRPr kumimoji="1" lang="en-US" altLang="ja-JP" sz="1400" dirty="0" smtClean="0">
                        <a:latin typeface="ＭＳ Ｐゴシック"/>
                        <a:ea typeface="ＭＳ Ｐゴシック"/>
                        <a:cs typeface="ＭＳ Ｐゴシック"/>
                      </a:endParaRPr>
                    </a:p>
                    <a:p>
                      <a:r>
                        <a:rPr kumimoji="1" lang="en-US" altLang="ja-JP" sz="1400" dirty="0" smtClean="0">
                          <a:latin typeface="ＭＳ Ｐゴシック"/>
                          <a:ea typeface="ＭＳ Ｐゴシック"/>
                          <a:cs typeface="ＭＳ Ｐゴシック"/>
                        </a:rPr>
                        <a:t>Labor including</a:t>
                      </a:r>
                      <a:r>
                        <a:rPr kumimoji="1" lang="en-US" altLang="ja-JP" sz="1400" baseline="0" dirty="0" smtClean="0">
                          <a:latin typeface="ＭＳ Ｐゴシック"/>
                          <a:ea typeface="ＭＳ Ｐゴシック"/>
                          <a:cs typeface="ＭＳ Ｐゴシック"/>
                        </a:rPr>
                        <a:t> test, installation, assembly, </a:t>
                      </a:r>
                    </a:p>
                    <a:p>
                      <a:r>
                        <a:rPr kumimoji="1" lang="en-US" altLang="ja-JP" sz="1400" baseline="0" dirty="0" smtClean="0">
                          <a:latin typeface="ＭＳ Ｐゴシック"/>
                          <a:ea typeface="ＭＳ Ｐゴシック"/>
                          <a:cs typeface="ＭＳ Ｐゴシック"/>
                        </a:rPr>
                        <a:t>Construction Schedule</a:t>
                      </a:r>
                      <a:endParaRPr kumimoji="1" lang="ja-JP" altLang="en-US" sz="1400" dirty="0">
                        <a:latin typeface="ＭＳ Ｐゴシック"/>
                        <a:ea typeface="ＭＳ Ｐゴシック"/>
                        <a:cs typeface="ＭＳ Ｐゴシック"/>
                      </a:endParaRPr>
                    </a:p>
                  </a:txBody>
                  <a:tcPr marL="96819" marR="96819"/>
                </a:tc>
                <a:tc gridSpan="2">
                  <a:txBody>
                    <a:bodyPr/>
                    <a:lstStyle/>
                    <a:p>
                      <a:r>
                        <a:rPr kumimoji="1" lang="ja-JP" altLang="en-US" sz="1400" dirty="0" smtClean="0">
                          <a:latin typeface="ＭＳ Ｐゴシック"/>
                          <a:ea typeface="ＭＳ Ｐゴシック"/>
                          <a:cs typeface="ＭＳ Ｐゴシック"/>
                        </a:rPr>
                        <a:t>山本、設楽</a:t>
                      </a:r>
                      <a:endParaRPr kumimoji="1" lang="en-US" altLang="ja-JP" sz="1400" dirty="0" smtClean="0">
                        <a:latin typeface="ＭＳ Ｐゴシック"/>
                        <a:ea typeface="ＭＳ Ｐゴシック"/>
                        <a:cs typeface="ＭＳ Ｐゴシック"/>
                      </a:endParaRPr>
                    </a:p>
                    <a:p>
                      <a:r>
                        <a:rPr kumimoji="1" lang="en-US" altLang="ja-JP" sz="1400" dirty="0" smtClean="0">
                          <a:latin typeface="ＭＳ Ｐゴシック"/>
                          <a:ea typeface="ＭＳ Ｐゴシック"/>
                          <a:cs typeface="ＭＳ Ｐゴシック"/>
                        </a:rPr>
                        <a:t>Yamamoto, </a:t>
                      </a:r>
                      <a:r>
                        <a:rPr kumimoji="1" lang="en-US" altLang="ja-JP" sz="1400" dirty="0" err="1" smtClean="0">
                          <a:latin typeface="ＭＳ Ｐゴシック"/>
                          <a:ea typeface="ＭＳ Ｐゴシック"/>
                          <a:cs typeface="ＭＳ Ｐゴシック"/>
                        </a:rPr>
                        <a:t>Shidara</a:t>
                      </a:r>
                      <a:endParaRPr kumimoji="1" lang="ja-JP" altLang="en-US" sz="1400" dirty="0">
                        <a:latin typeface="ＭＳ Ｐゴシック"/>
                        <a:ea typeface="ＭＳ Ｐゴシック"/>
                        <a:cs typeface="ＭＳ Ｐゴシック"/>
                      </a:endParaRPr>
                    </a:p>
                  </a:txBody>
                  <a:tcPr marL="96819" marR="96819"/>
                </a:tc>
                <a:tc hMerge="1">
                  <a:txBody>
                    <a:bodyPr/>
                    <a:lstStyle/>
                    <a:p>
                      <a:endParaRPr kumimoji="1" lang="ja-JP" altLang="en-US" sz="1400" dirty="0">
                        <a:latin typeface="ＭＳ Ｐゴシック"/>
                        <a:ea typeface="ＭＳ Ｐゴシック"/>
                        <a:cs typeface="ＭＳ Ｐゴシック"/>
                      </a:endParaRPr>
                    </a:p>
                  </a:txBody>
                  <a:tcPr marL="96819" marR="96819"/>
                </a:tc>
              </a:tr>
              <a:tr h="400532">
                <a:tc>
                  <a:txBody>
                    <a:bodyPr/>
                    <a:lstStyle/>
                    <a:p>
                      <a:r>
                        <a:rPr kumimoji="1" lang="en-US" altLang="ja-JP" sz="1400" dirty="0" smtClean="0">
                          <a:latin typeface="ＭＳ Ｐゴシック"/>
                          <a:ea typeface="ＭＳ Ｐゴシック"/>
                          <a:cs typeface="ＭＳ Ｐゴシック"/>
                        </a:rPr>
                        <a:t>6</a:t>
                      </a:r>
                      <a:endParaRPr kumimoji="1" lang="ja-JP" altLang="en-US" sz="1400" dirty="0">
                        <a:latin typeface="ＭＳ Ｐゴシック"/>
                        <a:ea typeface="ＭＳ Ｐゴシック"/>
                        <a:cs typeface="ＭＳ Ｐゴシック"/>
                      </a:endParaRPr>
                    </a:p>
                  </a:txBody>
                  <a:tcPr marL="96819" marR="96819"/>
                </a:tc>
                <a:tc>
                  <a:txBody>
                    <a:bodyPr/>
                    <a:lstStyle/>
                    <a:p>
                      <a:r>
                        <a:rPr kumimoji="1" lang="en-US" altLang="ja-JP" sz="1400" dirty="0" smtClean="0">
                          <a:latin typeface="ＭＳ Ｐゴシック"/>
                          <a:ea typeface="ＭＳ Ｐゴシック"/>
                          <a:cs typeface="ＭＳ Ｐゴシック"/>
                        </a:rPr>
                        <a:t>2</a:t>
                      </a:r>
                      <a:endParaRPr kumimoji="1" lang="ja-JP" altLang="en-US" sz="1400" dirty="0">
                        <a:latin typeface="ＭＳ Ｐゴシック"/>
                        <a:ea typeface="ＭＳ Ｐゴシック"/>
                        <a:cs typeface="ＭＳ Ｐゴシック"/>
                      </a:endParaRPr>
                    </a:p>
                  </a:txBody>
                  <a:tcPr marL="96819" marR="96819"/>
                </a:tc>
                <a:tc>
                  <a:txBody>
                    <a:bodyPr/>
                    <a:lstStyle/>
                    <a:p>
                      <a:r>
                        <a:rPr kumimoji="1" lang="ja-JP" altLang="en-US" sz="1400" dirty="0" smtClean="0">
                          <a:solidFill>
                            <a:schemeClr val="tx1"/>
                          </a:solidFill>
                          <a:latin typeface="ＭＳ Ｐゴシック"/>
                          <a:ea typeface="ＭＳ Ｐゴシック"/>
                          <a:cs typeface="ＭＳ Ｐゴシック"/>
                        </a:rPr>
                        <a:t>測定器、</a:t>
                      </a:r>
                      <a:r>
                        <a:rPr kumimoji="1" lang="ja-JP" altLang="en-US" sz="1400" dirty="0" smtClean="0">
                          <a:latin typeface="ＭＳ Ｐゴシック"/>
                          <a:ea typeface="ＭＳ Ｐゴシック"/>
                          <a:cs typeface="ＭＳ Ｐゴシック"/>
                        </a:rPr>
                        <a:t>（加速器との整合</a:t>
                      </a:r>
                      <a:r>
                        <a:rPr kumimoji="1" lang="en-US" altLang="ja-JP" sz="1400" dirty="0" smtClean="0">
                          <a:latin typeface="ＭＳ Ｐゴシック"/>
                          <a:ea typeface="ＭＳ Ｐゴシック"/>
                          <a:cs typeface="ＭＳ Ｐゴシック"/>
                        </a:rPr>
                        <a:t>(MDI)</a:t>
                      </a:r>
                      <a:r>
                        <a:rPr kumimoji="1" lang="ja-JP" altLang="en-US" sz="1400" dirty="0" smtClean="0">
                          <a:latin typeface="ＭＳ Ｐゴシック"/>
                          <a:ea typeface="ＭＳ Ｐゴシック"/>
                          <a:cs typeface="ＭＳ Ｐゴシック"/>
                        </a:rPr>
                        <a:t>を含む）</a:t>
                      </a:r>
                      <a:endParaRPr kumimoji="1" lang="en-US" altLang="ja-JP" sz="1400" dirty="0" smtClean="0">
                        <a:latin typeface="ＭＳ Ｐゴシック"/>
                        <a:ea typeface="ＭＳ Ｐゴシック"/>
                        <a:cs typeface="ＭＳ Ｐゴシック"/>
                      </a:endParaRPr>
                    </a:p>
                    <a:p>
                      <a:r>
                        <a:rPr kumimoji="1" lang="en-US" altLang="ja-JP" sz="1400" dirty="0" smtClean="0">
                          <a:latin typeface="ＭＳ Ｐゴシック"/>
                          <a:ea typeface="ＭＳ Ｐゴシック"/>
                          <a:cs typeface="ＭＳ Ｐゴシック"/>
                        </a:rPr>
                        <a:t>Detectors</a:t>
                      </a:r>
                      <a:r>
                        <a:rPr kumimoji="1" lang="en-US" altLang="ja-JP" sz="1400" baseline="0" dirty="0" smtClean="0">
                          <a:latin typeface="ＭＳ Ｐゴシック"/>
                          <a:ea typeface="ＭＳ Ｐゴシック"/>
                          <a:cs typeface="ＭＳ Ｐゴシック"/>
                        </a:rPr>
                        <a:t> including MDI</a:t>
                      </a:r>
                      <a:endParaRPr kumimoji="1" lang="ja-JP" altLang="en-US" sz="1400" dirty="0">
                        <a:latin typeface="ＭＳ Ｐゴシック"/>
                        <a:ea typeface="ＭＳ Ｐゴシック"/>
                        <a:cs typeface="ＭＳ Ｐゴシック"/>
                      </a:endParaRPr>
                    </a:p>
                  </a:txBody>
                  <a:tcPr marL="96819" marR="96819"/>
                </a:tc>
                <a:tc>
                  <a:txBody>
                    <a:bodyPr/>
                    <a:lstStyle/>
                    <a:p>
                      <a:r>
                        <a:rPr kumimoji="1" lang="ja-JP" altLang="en-US" sz="1400" dirty="0" smtClean="0">
                          <a:latin typeface="ＭＳ Ｐゴシック"/>
                          <a:ea typeface="ＭＳ Ｐゴシック"/>
                          <a:cs typeface="ＭＳ Ｐゴシック"/>
                        </a:rPr>
                        <a:t>藤井</a:t>
                      </a:r>
                      <a:endParaRPr kumimoji="1" lang="en-US" altLang="ja-JP" sz="1400" dirty="0" smtClean="0">
                        <a:latin typeface="ＭＳ Ｐゴシック"/>
                        <a:ea typeface="ＭＳ Ｐゴシック"/>
                        <a:cs typeface="ＭＳ Ｐゴシック"/>
                      </a:endParaRPr>
                    </a:p>
                    <a:p>
                      <a:r>
                        <a:rPr kumimoji="1" lang="en-US" altLang="ja-JP" sz="1400" dirty="0" err="1" smtClean="0">
                          <a:latin typeface="ＭＳ Ｐゴシック"/>
                          <a:ea typeface="ＭＳ Ｐゴシック"/>
                          <a:cs typeface="ＭＳ Ｐゴシック"/>
                        </a:rPr>
                        <a:t>Fujii</a:t>
                      </a:r>
                      <a:endParaRPr kumimoji="1" lang="ja-JP" altLang="en-US" sz="1400" dirty="0">
                        <a:latin typeface="ＭＳ Ｐゴシック"/>
                        <a:ea typeface="ＭＳ Ｐゴシック"/>
                        <a:cs typeface="ＭＳ Ｐゴシック"/>
                      </a:endParaRPr>
                    </a:p>
                  </a:txBody>
                  <a:tcPr marL="96819" marR="96819"/>
                </a:tc>
                <a:tc>
                  <a:txBody>
                    <a:bodyPr/>
                    <a:lstStyle/>
                    <a:p>
                      <a:r>
                        <a:rPr kumimoji="1" lang="en-US" altLang="ja-JP" sz="1400" dirty="0" smtClean="0">
                          <a:latin typeface="ＭＳ Ｐゴシック"/>
                          <a:ea typeface="ＭＳ Ｐゴシック"/>
                          <a:cs typeface="ＭＳ Ｐゴシック"/>
                        </a:rPr>
                        <a:t>TBD</a:t>
                      </a:r>
                      <a:endParaRPr kumimoji="1" lang="ja-JP" altLang="en-US" sz="1400" dirty="0">
                        <a:latin typeface="ＭＳ Ｐゴシック"/>
                        <a:ea typeface="ＭＳ Ｐゴシック"/>
                        <a:cs typeface="ＭＳ Ｐゴシック"/>
                      </a:endParaRPr>
                    </a:p>
                  </a:txBody>
                  <a:tcPr marL="96819" marR="96819"/>
                </a:tc>
              </a:tr>
              <a:tr h="559648">
                <a:tc>
                  <a:txBody>
                    <a:bodyPr/>
                    <a:lstStyle/>
                    <a:p>
                      <a:r>
                        <a:rPr kumimoji="1" lang="en-US" altLang="ja-JP" sz="1400" dirty="0" smtClean="0">
                          <a:latin typeface="ＭＳ Ｐゴシック"/>
                          <a:ea typeface="ＭＳ Ｐゴシック"/>
                          <a:cs typeface="ＭＳ Ｐゴシック"/>
                        </a:rPr>
                        <a:t>7</a:t>
                      </a:r>
                      <a:endParaRPr kumimoji="1" lang="ja-JP" altLang="en-US" sz="1400" dirty="0">
                        <a:latin typeface="ＭＳ Ｐゴシック"/>
                        <a:ea typeface="ＭＳ Ｐゴシック"/>
                        <a:cs typeface="ＭＳ Ｐゴシック"/>
                      </a:endParaRPr>
                    </a:p>
                  </a:txBody>
                  <a:tcPr marL="96819" marR="96819"/>
                </a:tc>
                <a:tc>
                  <a:txBody>
                    <a:bodyPr/>
                    <a:lstStyle/>
                    <a:p>
                      <a:r>
                        <a:rPr kumimoji="1" lang="en-US" altLang="ja-JP" sz="1400" dirty="0" smtClean="0">
                          <a:latin typeface="ＭＳ Ｐゴシック"/>
                          <a:ea typeface="ＭＳ Ｐゴシック"/>
                          <a:cs typeface="ＭＳ Ｐゴシック"/>
                        </a:rPr>
                        <a:t>3</a:t>
                      </a:r>
                      <a:endParaRPr kumimoji="1" lang="ja-JP" altLang="en-US" sz="1400" dirty="0">
                        <a:latin typeface="ＭＳ Ｐゴシック"/>
                        <a:ea typeface="ＭＳ Ｐゴシック"/>
                        <a:cs typeface="ＭＳ Ｐゴシック"/>
                      </a:endParaRPr>
                    </a:p>
                  </a:txBody>
                  <a:tcPr marL="96819" marR="96819"/>
                </a:tc>
                <a:tc>
                  <a:txBody>
                    <a:bodyPr/>
                    <a:lstStyle/>
                    <a:p>
                      <a:r>
                        <a:rPr kumimoji="1" lang="ja-JP" altLang="en-US" sz="1400" dirty="0" smtClean="0">
                          <a:latin typeface="ＭＳ Ｐゴシック"/>
                          <a:ea typeface="ＭＳ Ｐゴシック"/>
                          <a:cs typeface="ＭＳ Ｐゴシック"/>
                        </a:rPr>
                        <a:t>国際協力、技術分担モデル、</a:t>
                      </a:r>
                      <a:r>
                        <a:rPr kumimoji="1" lang="en-US" altLang="en-US" sz="1400" dirty="0" smtClean="0">
                          <a:latin typeface="ＭＳ Ｐゴシック"/>
                          <a:ea typeface="ＭＳ Ｐゴシック"/>
                          <a:cs typeface="ＭＳ Ｐゴシック"/>
                        </a:rPr>
                        <a:t>運営</a:t>
                      </a:r>
                    </a:p>
                    <a:p>
                      <a:r>
                        <a:rPr kumimoji="1" lang="en-US" altLang="ja-JP" sz="1400" dirty="0" smtClean="0">
                          <a:latin typeface="ＭＳ Ｐゴシック"/>
                          <a:ea typeface="ＭＳ Ｐゴシック"/>
                          <a:cs typeface="ＭＳ Ｐゴシック"/>
                        </a:rPr>
                        <a:t>Int. Collaboration, Technical sharing, Management</a:t>
                      </a:r>
                      <a:endParaRPr kumimoji="1" lang="ja-JP" altLang="en-US" sz="1400" dirty="0">
                        <a:latin typeface="ＭＳ Ｐゴシック"/>
                        <a:ea typeface="ＭＳ Ｐゴシック"/>
                        <a:cs typeface="ＭＳ Ｐゴシック"/>
                      </a:endParaRPr>
                    </a:p>
                  </a:txBody>
                  <a:tcPr marL="96819" marR="96819"/>
                </a:tc>
                <a:tc gridSpan="2">
                  <a:txBody>
                    <a:bodyPr/>
                    <a:lstStyle/>
                    <a:p>
                      <a:r>
                        <a:rPr kumimoji="1" lang="ja-JP" altLang="en-US" sz="1400" dirty="0" smtClean="0">
                          <a:latin typeface="ＭＳ Ｐゴシック"/>
                          <a:ea typeface="ＭＳ Ｐゴシック"/>
                          <a:cs typeface="ＭＳ Ｐゴシック"/>
                        </a:rPr>
                        <a:t>岡田、山本</a:t>
                      </a:r>
                      <a:endParaRPr kumimoji="1" lang="en-US" altLang="ja-JP" sz="1400" dirty="0" smtClean="0">
                        <a:latin typeface="ＭＳ Ｐゴシック"/>
                        <a:ea typeface="ＭＳ Ｐゴシック"/>
                        <a:cs typeface="ＭＳ Ｐゴシック"/>
                      </a:endParaRPr>
                    </a:p>
                    <a:p>
                      <a:r>
                        <a:rPr kumimoji="1" lang="en-US" altLang="ja-JP" sz="1400" dirty="0" smtClean="0">
                          <a:latin typeface="ＭＳ Ｐゴシック"/>
                          <a:ea typeface="ＭＳ Ｐゴシック"/>
                          <a:cs typeface="ＭＳ Ｐゴシック"/>
                        </a:rPr>
                        <a:t>Okada, Yamamoto</a:t>
                      </a:r>
                      <a:endParaRPr kumimoji="1" lang="ja-JP" altLang="en-US" sz="1400" dirty="0">
                        <a:latin typeface="ＭＳ Ｐゴシック"/>
                        <a:ea typeface="ＭＳ Ｐゴシック"/>
                        <a:cs typeface="ＭＳ Ｐゴシック"/>
                      </a:endParaRPr>
                    </a:p>
                  </a:txBody>
                  <a:tcPr marL="96819" marR="96819"/>
                </a:tc>
                <a:tc hMerge="1">
                  <a:txBody>
                    <a:bodyPr/>
                    <a:lstStyle/>
                    <a:p>
                      <a:endParaRPr kumimoji="1" lang="ja-JP" altLang="en-US" sz="1400" dirty="0">
                        <a:latin typeface="ＭＳ Ｐゴシック"/>
                        <a:ea typeface="ＭＳ Ｐゴシック"/>
                        <a:cs typeface="ＭＳ Ｐゴシック"/>
                      </a:endParaRPr>
                    </a:p>
                  </a:txBody>
                  <a:tcPr marL="96819" marR="96819"/>
                </a:tc>
              </a:tr>
              <a:tr h="400532">
                <a:tc>
                  <a:txBody>
                    <a:bodyPr/>
                    <a:lstStyle/>
                    <a:p>
                      <a:r>
                        <a:rPr kumimoji="1" lang="en-US" altLang="ja-JP" sz="1400" dirty="0" smtClean="0">
                          <a:solidFill>
                            <a:schemeClr val="bg1">
                              <a:lumMod val="50000"/>
                            </a:schemeClr>
                          </a:solidFill>
                          <a:latin typeface="ＭＳ Ｐゴシック"/>
                          <a:ea typeface="ＭＳ Ｐゴシック"/>
                          <a:cs typeface="ＭＳ Ｐゴシック"/>
                        </a:rPr>
                        <a:t>8</a:t>
                      </a:r>
                      <a:endParaRPr kumimoji="1" lang="ja-JP" altLang="en-US" sz="1400" dirty="0">
                        <a:solidFill>
                          <a:schemeClr val="bg1">
                            <a:lumMod val="50000"/>
                          </a:schemeClr>
                        </a:solidFill>
                        <a:latin typeface="ＭＳ Ｐゴシック"/>
                        <a:ea typeface="ＭＳ Ｐゴシック"/>
                        <a:cs typeface="ＭＳ Ｐゴシック"/>
                      </a:endParaRPr>
                    </a:p>
                  </a:txBody>
                  <a:tcPr marL="96819" marR="96819"/>
                </a:tc>
                <a:tc>
                  <a:txBody>
                    <a:bodyPr/>
                    <a:lstStyle/>
                    <a:p>
                      <a:r>
                        <a:rPr kumimoji="1" lang="en-US" altLang="ja-JP" sz="1400" dirty="0" smtClean="0">
                          <a:solidFill>
                            <a:schemeClr val="bg1">
                              <a:lumMod val="50000"/>
                            </a:schemeClr>
                          </a:solidFill>
                          <a:latin typeface="ＭＳ Ｐゴシック"/>
                          <a:ea typeface="ＭＳ Ｐゴシック"/>
                          <a:cs typeface="ＭＳ Ｐゴシック"/>
                        </a:rPr>
                        <a:t>4</a:t>
                      </a:r>
                      <a:endParaRPr kumimoji="1" lang="ja-JP" altLang="en-US" sz="1400" dirty="0">
                        <a:solidFill>
                          <a:schemeClr val="bg1">
                            <a:lumMod val="50000"/>
                          </a:schemeClr>
                        </a:solidFill>
                        <a:latin typeface="ＭＳ Ｐゴシック"/>
                        <a:ea typeface="ＭＳ Ｐゴシック"/>
                        <a:cs typeface="ＭＳ Ｐゴシック"/>
                      </a:endParaRPr>
                    </a:p>
                  </a:txBody>
                  <a:tcPr marL="96819" marR="96819"/>
                </a:tc>
                <a:tc>
                  <a:txBody>
                    <a:bodyPr/>
                    <a:lstStyle/>
                    <a:p>
                      <a:r>
                        <a:rPr kumimoji="1" lang="ja-JP" altLang="en-US" sz="1400" dirty="0" smtClean="0">
                          <a:solidFill>
                            <a:schemeClr val="bg1">
                              <a:lumMod val="50000"/>
                            </a:schemeClr>
                          </a:solidFill>
                          <a:latin typeface="ＭＳ Ｐゴシック"/>
                          <a:ea typeface="ＭＳ Ｐゴシック"/>
                          <a:cs typeface="ＭＳ Ｐゴシック"/>
                        </a:rPr>
                        <a:t>今後の課題、まとめ　（総合質疑）　</a:t>
                      </a:r>
                      <a:endParaRPr kumimoji="1" lang="en-US" altLang="ja-JP" sz="1400" dirty="0" smtClean="0">
                        <a:solidFill>
                          <a:schemeClr val="bg1">
                            <a:lumMod val="50000"/>
                          </a:schemeClr>
                        </a:solidFill>
                        <a:latin typeface="ＭＳ Ｐゴシック"/>
                        <a:ea typeface="ＭＳ Ｐゴシック"/>
                        <a:cs typeface="ＭＳ Ｐゴシック"/>
                      </a:endParaRPr>
                    </a:p>
                    <a:p>
                      <a:r>
                        <a:rPr kumimoji="1" lang="en-US" altLang="ja-JP" sz="1400" dirty="0" smtClean="0">
                          <a:solidFill>
                            <a:schemeClr val="bg1">
                              <a:lumMod val="50000"/>
                            </a:schemeClr>
                          </a:solidFill>
                          <a:latin typeface="ＭＳ Ｐゴシック"/>
                          <a:ea typeface="ＭＳ Ｐゴシック"/>
                          <a:cs typeface="ＭＳ Ｐゴシック"/>
                        </a:rPr>
                        <a:t>Summary,</a:t>
                      </a:r>
                      <a:r>
                        <a:rPr kumimoji="1" lang="en-US" altLang="ja-JP" sz="1400" baseline="0" dirty="0" smtClean="0">
                          <a:solidFill>
                            <a:schemeClr val="bg1">
                              <a:lumMod val="50000"/>
                            </a:schemeClr>
                          </a:solidFill>
                          <a:latin typeface="ＭＳ Ｐゴシック"/>
                          <a:ea typeface="ＭＳ Ｐゴシック"/>
                          <a:cs typeface="ＭＳ Ｐゴシック"/>
                        </a:rPr>
                        <a:t> Further Q&amp;A</a:t>
                      </a:r>
                      <a:endParaRPr kumimoji="1" lang="ja-JP" altLang="en-US" sz="1400" dirty="0">
                        <a:solidFill>
                          <a:schemeClr val="bg1">
                            <a:lumMod val="50000"/>
                          </a:schemeClr>
                        </a:solidFill>
                        <a:latin typeface="ＭＳ Ｐゴシック"/>
                        <a:ea typeface="ＭＳ Ｐゴシック"/>
                        <a:cs typeface="ＭＳ Ｐゴシック"/>
                      </a:endParaRPr>
                    </a:p>
                  </a:txBody>
                  <a:tcPr marL="96819" marR="96819"/>
                </a:tc>
                <a:tc>
                  <a:txBody>
                    <a:bodyPr/>
                    <a:lstStyle/>
                    <a:p>
                      <a:r>
                        <a:rPr kumimoji="1" lang="ja-JP" altLang="en-US" sz="1400" dirty="0" smtClean="0">
                          <a:solidFill>
                            <a:schemeClr val="bg1">
                              <a:lumMod val="50000"/>
                            </a:schemeClr>
                          </a:solidFill>
                          <a:latin typeface="ＭＳ Ｐゴシック"/>
                          <a:ea typeface="ＭＳ Ｐゴシック"/>
                          <a:cs typeface="ＭＳ Ｐゴシック"/>
                        </a:rPr>
                        <a:t>山本、他</a:t>
                      </a:r>
                      <a:endParaRPr kumimoji="1" lang="en-US" altLang="ja-JP" sz="1400" dirty="0" smtClean="0">
                        <a:solidFill>
                          <a:schemeClr val="bg1">
                            <a:lumMod val="50000"/>
                          </a:schemeClr>
                        </a:solidFill>
                        <a:latin typeface="ＭＳ Ｐゴシック"/>
                        <a:ea typeface="ＭＳ Ｐゴシック"/>
                        <a:cs typeface="ＭＳ Ｐゴシック"/>
                      </a:endParaRPr>
                    </a:p>
                    <a:p>
                      <a:r>
                        <a:rPr kumimoji="1" lang="en-US" altLang="ja-JP" sz="1400" dirty="0" smtClean="0">
                          <a:solidFill>
                            <a:schemeClr val="bg1">
                              <a:lumMod val="50000"/>
                            </a:schemeClr>
                          </a:solidFill>
                          <a:latin typeface="ＭＳ Ｐゴシック"/>
                          <a:ea typeface="ＭＳ Ｐゴシック"/>
                          <a:cs typeface="ＭＳ Ｐゴシック"/>
                        </a:rPr>
                        <a:t>Yamamoto et. al</a:t>
                      </a:r>
                      <a:endParaRPr kumimoji="1" lang="ja-JP" altLang="en-US" sz="1400" dirty="0">
                        <a:solidFill>
                          <a:schemeClr val="bg1">
                            <a:lumMod val="50000"/>
                          </a:schemeClr>
                        </a:solidFill>
                        <a:latin typeface="ＭＳ Ｐゴシック"/>
                        <a:ea typeface="ＭＳ Ｐゴシック"/>
                        <a:cs typeface="ＭＳ Ｐゴシック"/>
                      </a:endParaRPr>
                    </a:p>
                  </a:txBody>
                  <a:tcPr marL="96819" marR="96819"/>
                </a:tc>
                <a:tc>
                  <a:txBody>
                    <a:bodyPr/>
                    <a:lstStyle/>
                    <a:p>
                      <a:r>
                        <a:rPr kumimoji="1" lang="ja-JP" altLang="en-US" sz="1400" dirty="0" smtClean="0">
                          <a:solidFill>
                            <a:schemeClr val="bg1">
                              <a:lumMod val="50000"/>
                            </a:schemeClr>
                          </a:solidFill>
                          <a:latin typeface="ＭＳ Ｐゴシック"/>
                          <a:ea typeface="ＭＳ Ｐゴシック"/>
                          <a:cs typeface="ＭＳ Ｐゴシック"/>
                        </a:rPr>
                        <a:t>設楽、他</a:t>
                      </a:r>
                      <a:endParaRPr kumimoji="1" lang="en-US" altLang="ja-JP" sz="1400" dirty="0" smtClean="0">
                        <a:solidFill>
                          <a:schemeClr val="bg1">
                            <a:lumMod val="50000"/>
                          </a:schemeClr>
                        </a:solidFill>
                        <a:latin typeface="ＭＳ Ｐゴシック"/>
                        <a:ea typeface="ＭＳ Ｐゴシック"/>
                        <a:cs typeface="ＭＳ Ｐゴシック"/>
                      </a:endParaRPr>
                    </a:p>
                    <a:p>
                      <a:r>
                        <a:rPr kumimoji="1" lang="en-US" altLang="ja-JP" sz="1400" dirty="0" err="1" smtClean="0">
                          <a:solidFill>
                            <a:schemeClr val="bg1">
                              <a:lumMod val="50000"/>
                            </a:schemeClr>
                          </a:solidFill>
                          <a:latin typeface="ＭＳ Ｐゴシック"/>
                          <a:ea typeface="ＭＳ Ｐゴシック"/>
                          <a:cs typeface="ＭＳ Ｐゴシック"/>
                        </a:rPr>
                        <a:t>Shidara</a:t>
                      </a:r>
                      <a:r>
                        <a:rPr kumimoji="1" lang="en-US" altLang="ja-JP" sz="1400" dirty="0" smtClean="0">
                          <a:solidFill>
                            <a:schemeClr val="bg1">
                              <a:lumMod val="50000"/>
                            </a:schemeClr>
                          </a:solidFill>
                          <a:latin typeface="ＭＳ Ｐゴシック"/>
                          <a:ea typeface="ＭＳ Ｐゴシック"/>
                          <a:cs typeface="ＭＳ Ｐゴシック"/>
                        </a:rPr>
                        <a:t>, et al.,</a:t>
                      </a:r>
                      <a:r>
                        <a:rPr kumimoji="1" lang="en-US" altLang="ja-JP" sz="1400" baseline="0" dirty="0" smtClean="0">
                          <a:solidFill>
                            <a:schemeClr val="bg1">
                              <a:lumMod val="50000"/>
                            </a:schemeClr>
                          </a:solidFill>
                          <a:latin typeface="ＭＳ Ｐゴシック"/>
                          <a:ea typeface="ＭＳ Ｐゴシック"/>
                          <a:cs typeface="ＭＳ Ｐゴシック"/>
                        </a:rPr>
                        <a:t> </a:t>
                      </a:r>
                      <a:endParaRPr kumimoji="1" lang="ja-JP" altLang="en-US" sz="1400" dirty="0">
                        <a:solidFill>
                          <a:schemeClr val="bg1">
                            <a:lumMod val="50000"/>
                          </a:schemeClr>
                        </a:solidFill>
                        <a:latin typeface="ＭＳ Ｐゴシック"/>
                        <a:ea typeface="ＭＳ Ｐゴシック"/>
                        <a:cs typeface="ＭＳ Ｐゴシック"/>
                      </a:endParaRPr>
                    </a:p>
                  </a:txBody>
                  <a:tcPr marL="96819" marR="96819"/>
                </a:tc>
              </a:tr>
            </a:tbl>
          </a:graphicData>
        </a:graphic>
      </p:graphicFrame>
      <p:sp>
        <p:nvSpPr>
          <p:cNvPr id="8" name="テキスト ボックス 7"/>
          <p:cNvSpPr txBox="1"/>
          <p:nvPr/>
        </p:nvSpPr>
        <p:spPr>
          <a:xfrm>
            <a:off x="936581" y="5916993"/>
            <a:ext cx="7423644" cy="769441"/>
          </a:xfrm>
          <a:prstGeom prst="rect">
            <a:avLst/>
          </a:prstGeom>
          <a:solidFill>
            <a:srgbClr val="CCFFCC"/>
          </a:solidFill>
          <a:ln>
            <a:solidFill>
              <a:srgbClr val="008000"/>
            </a:solidFill>
          </a:ln>
        </p:spPr>
        <p:txBody>
          <a:bodyPr wrap="square" rtlCol="0">
            <a:spAutoFit/>
          </a:bodyPr>
          <a:lstStyle/>
          <a:p>
            <a:pPr marL="285750" indent="-285750" defTabSz="457200">
              <a:buFontTx/>
              <a:buChar char="•"/>
            </a:pPr>
            <a:r>
              <a:rPr lang="ja-JP" altLang="en-US" sz="1100" dirty="0">
                <a:solidFill>
                  <a:srgbClr val="000000"/>
                </a:solidFill>
                <a:latin typeface="Arial"/>
                <a:ea typeface="Arial Unicode MS"/>
                <a:cs typeface="Arial Unicode MS"/>
              </a:rPr>
              <a:t>報告内容は、</a:t>
            </a:r>
            <a:r>
              <a:rPr lang="en-US" altLang="ja-JP" sz="1100" dirty="0">
                <a:solidFill>
                  <a:srgbClr val="000000"/>
                </a:solidFill>
                <a:latin typeface="Arial"/>
                <a:ea typeface="Arial Unicode MS"/>
                <a:cs typeface="Arial Unicode MS"/>
              </a:rPr>
              <a:t>TDR </a:t>
            </a:r>
            <a:r>
              <a:rPr lang="ja-JP" altLang="en-US" sz="1100" dirty="0">
                <a:solidFill>
                  <a:srgbClr val="000000"/>
                </a:solidFill>
                <a:latin typeface="Arial"/>
                <a:ea typeface="Arial Unicode MS"/>
                <a:cs typeface="Arial Unicode MS"/>
              </a:rPr>
              <a:t>での記述を基本とし、</a:t>
            </a:r>
            <a:r>
              <a:rPr lang="en-US" altLang="ja-JP" sz="1100" dirty="0">
                <a:solidFill>
                  <a:srgbClr val="000000"/>
                </a:solidFill>
                <a:latin typeface="Arial"/>
                <a:ea typeface="Arial Unicode MS"/>
                <a:cs typeface="Arial Unicode MS"/>
              </a:rPr>
              <a:t>TDR </a:t>
            </a:r>
            <a:r>
              <a:rPr lang="ja-JP" altLang="en-US" sz="1100" dirty="0">
                <a:solidFill>
                  <a:srgbClr val="000000"/>
                </a:solidFill>
                <a:latin typeface="Arial"/>
                <a:ea typeface="Arial Unicode MS"/>
                <a:cs typeface="Arial Unicode MS"/>
              </a:rPr>
              <a:t>以降の進展を加える。</a:t>
            </a:r>
            <a:endParaRPr lang="en-US" altLang="ja-JP" sz="1100" dirty="0">
              <a:solidFill>
                <a:srgbClr val="000000"/>
              </a:solidFill>
              <a:latin typeface="Arial"/>
              <a:ea typeface="Arial Unicode MS"/>
              <a:cs typeface="Arial Unicode MS"/>
            </a:endParaRPr>
          </a:p>
          <a:p>
            <a:pPr marL="285750" indent="-285750" defTabSz="457200">
              <a:buFontTx/>
              <a:buChar char="•"/>
            </a:pPr>
            <a:r>
              <a:rPr lang="en-US" altLang="ja-JP" sz="1100" dirty="0">
                <a:solidFill>
                  <a:srgbClr val="000000"/>
                </a:solidFill>
                <a:latin typeface="Arial"/>
                <a:ea typeface="Arial Unicode MS"/>
                <a:cs typeface="Arial Unicode MS"/>
              </a:rPr>
              <a:t>Report contents are based on TDR, and recent progress may be added. </a:t>
            </a:r>
          </a:p>
          <a:p>
            <a:pPr marL="285750" indent="-285750" defTabSz="457200">
              <a:buFontTx/>
              <a:buChar char="•"/>
            </a:pPr>
            <a:r>
              <a:rPr lang="ja-JP" altLang="en-US" sz="1100" dirty="0">
                <a:solidFill>
                  <a:srgbClr val="000000"/>
                </a:solidFill>
                <a:latin typeface="Arial"/>
                <a:ea typeface="Arial Unicode MS"/>
                <a:cs typeface="Arial Unicode MS"/>
              </a:rPr>
              <a:t>報告資料は、</a:t>
            </a:r>
            <a:r>
              <a:rPr lang="en-US" altLang="ja-JP" sz="1100" dirty="0">
                <a:solidFill>
                  <a:srgbClr val="000000"/>
                </a:solidFill>
                <a:latin typeface="Arial"/>
                <a:ea typeface="Arial Unicode MS"/>
                <a:cs typeface="Arial Unicode MS"/>
              </a:rPr>
              <a:t>LCC </a:t>
            </a:r>
            <a:r>
              <a:rPr lang="ja-JP" altLang="en-US" sz="1100" dirty="0">
                <a:solidFill>
                  <a:srgbClr val="000000"/>
                </a:solidFill>
                <a:latin typeface="Arial"/>
                <a:ea typeface="Arial Unicode MS"/>
                <a:cs typeface="Arial Unicode MS"/>
              </a:rPr>
              <a:t>の了解を</a:t>
            </a:r>
            <a:r>
              <a:rPr lang="ja-JP" altLang="en-US" sz="1100" dirty="0" smtClean="0">
                <a:solidFill>
                  <a:srgbClr val="000000"/>
                </a:solidFill>
                <a:latin typeface="Arial"/>
                <a:ea typeface="Arial Unicode MS"/>
                <a:cs typeface="Arial Unicode MS"/>
              </a:rPr>
              <a:t>得て報告</a:t>
            </a:r>
            <a:r>
              <a:rPr lang="ja-JP" altLang="en-US" sz="1100" dirty="0">
                <a:solidFill>
                  <a:srgbClr val="000000"/>
                </a:solidFill>
                <a:latin typeface="Arial"/>
                <a:ea typeface="Arial Unicode MS"/>
                <a:cs typeface="Arial Unicode MS"/>
              </a:rPr>
              <a:t>（</a:t>
            </a:r>
            <a:r>
              <a:rPr lang="ja-JP" altLang="en-US" sz="1100" dirty="0">
                <a:solidFill>
                  <a:srgbClr val="3366FF"/>
                </a:solidFill>
                <a:latin typeface="Arial"/>
                <a:ea typeface="Arial Unicode MS"/>
                <a:cs typeface="Arial Unicode MS"/>
              </a:rPr>
              <a:t>英語・日本語併記</a:t>
            </a:r>
            <a:r>
              <a:rPr lang="ja-JP" altLang="en-US" sz="1100" dirty="0" smtClean="0">
                <a:solidFill>
                  <a:srgbClr val="000000"/>
                </a:solidFill>
                <a:latin typeface="Arial"/>
                <a:ea typeface="Arial Unicode MS"/>
                <a:cs typeface="Arial Unicode MS"/>
              </a:rPr>
              <a:t>の了解</a:t>
            </a:r>
            <a:r>
              <a:rPr lang="ja-JP" altLang="en-US" sz="1100" dirty="0">
                <a:solidFill>
                  <a:srgbClr val="000000"/>
                </a:solidFill>
                <a:latin typeface="Arial"/>
                <a:ea typeface="Arial Unicode MS"/>
                <a:cs typeface="Arial Unicode MS"/>
              </a:rPr>
              <a:t>お願い。</a:t>
            </a:r>
            <a:r>
              <a:rPr lang="en-US" altLang="ja-JP" sz="1100" dirty="0">
                <a:solidFill>
                  <a:srgbClr val="000000"/>
                </a:solidFill>
                <a:latin typeface="Arial"/>
                <a:ea typeface="Arial Unicode MS"/>
                <a:cs typeface="Arial Unicode MS"/>
              </a:rPr>
              <a:t>LCC </a:t>
            </a:r>
            <a:r>
              <a:rPr lang="ja-JP" altLang="en-US" sz="1100" dirty="0" smtClean="0">
                <a:solidFill>
                  <a:srgbClr val="000000"/>
                </a:solidFill>
                <a:latin typeface="Arial"/>
                <a:ea typeface="Arial Unicode MS"/>
                <a:cs typeface="Arial Unicode MS"/>
              </a:rPr>
              <a:t>に同様</a:t>
            </a:r>
            <a:r>
              <a:rPr lang="ja-JP" altLang="en-US" sz="1100" dirty="0">
                <a:solidFill>
                  <a:srgbClr val="000000"/>
                </a:solidFill>
                <a:latin typeface="Arial"/>
                <a:ea typeface="Arial Unicode MS"/>
                <a:cs typeface="Arial Unicode MS"/>
              </a:rPr>
              <a:t>の内容を報告。）</a:t>
            </a:r>
            <a:endParaRPr lang="en-US" altLang="ja-JP" sz="1100" dirty="0">
              <a:solidFill>
                <a:srgbClr val="000000"/>
              </a:solidFill>
              <a:latin typeface="Arial"/>
              <a:ea typeface="Arial Unicode MS"/>
              <a:cs typeface="Arial Unicode MS"/>
            </a:endParaRPr>
          </a:p>
          <a:p>
            <a:pPr marL="285750" indent="-285750" defTabSz="457200">
              <a:buFontTx/>
              <a:buChar char="•"/>
            </a:pPr>
            <a:r>
              <a:rPr lang="en-US" altLang="ja-JP" sz="1100" dirty="0">
                <a:solidFill>
                  <a:srgbClr val="000000"/>
                </a:solidFill>
                <a:latin typeface="Arial"/>
                <a:ea typeface="Arial Unicode MS"/>
                <a:cs typeface="Arial Unicode MS"/>
              </a:rPr>
              <a:t>Report contents also reported to LCC, prior to the WG meeting. (English/Japanese combination necessary)</a:t>
            </a:r>
            <a:endParaRPr lang="ja-JP" altLang="en-US" sz="1100" dirty="0">
              <a:solidFill>
                <a:srgbClr val="000000"/>
              </a:solidFill>
              <a:latin typeface="Arial"/>
              <a:ea typeface="Arial Unicode MS"/>
              <a:cs typeface="Arial Unicode MS"/>
            </a:endParaRPr>
          </a:p>
        </p:txBody>
      </p:sp>
      <p:sp>
        <p:nvSpPr>
          <p:cNvPr id="3" name="日付プレースホルダー 2"/>
          <p:cNvSpPr>
            <a:spLocks noGrp="1"/>
          </p:cNvSpPr>
          <p:nvPr>
            <p:ph type="dt" sz="half" idx="10"/>
          </p:nvPr>
        </p:nvSpPr>
        <p:spPr/>
        <p:txBody>
          <a:bodyPr/>
          <a:lstStyle/>
          <a:p>
            <a:r>
              <a:rPr lang="en-US" altLang="ja-JP" smtClean="0">
                <a:latin typeface="Arial"/>
                <a:ea typeface="Arial Unicode MS"/>
                <a:cs typeface="Arial Unicode MS"/>
              </a:rPr>
              <a:t>14/08/25</a:t>
            </a:r>
            <a:endParaRPr lang="en-US" dirty="0">
              <a:latin typeface="Arial"/>
              <a:ea typeface="Arial Unicode MS"/>
              <a:cs typeface="Arial Unicode MS"/>
            </a:endParaRPr>
          </a:p>
        </p:txBody>
      </p:sp>
      <p:sp>
        <p:nvSpPr>
          <p:cNvPr id="4" name="フッター プレースホルダー 3"/>
          <p:cNvSpPr>
            <a:spLocks noGrp="1"/>
          </p:cNvSpPr>
          <p:nvPr>
            <p:ph type="ftr" sz="quarter" idx="11"/>
          </p:nvPr>
        </p:nvSpPr>
        <p:spPr/>
        <p:txBody>
          <a:bodyPr/>
          <a:lstStyle/>
          <a:p>
            <a:r>
              <a:rPr lang="en-US" smtClean="0">
                <a:latin typeface="Arial"/>
                <a:ea typeface="Arial Unicode MS"/>
                <a:cs typeface="Arial Unicode MS"/>
              </a:rPr>
              <a:t>KEK-LC-Meeting</a:t>
            </a:r>
            <a:endParaRPr lang="en-US">
              <a:latin typeface="Arial"/>
              <a:ea typeface="Arial Unicode MS"/>
              <a:cs typeface="Arial Unicode MS"/>
            </a:endParaRPr>
          </a:p>
        </p:txBody>
      </p:sp>
      <p:sp>
        <p:nvSpPr>
          <p:cNvPr id="5" name="スライド番号プレースホルダー 4"/>
          <p:cNvSpPr>
            <a:spLocks noGrp="1"/>
          </p:cNvSpPr>
          <p:nvPr>
            <p:ph type="sldNum" sz="quarter" idx="12"/>
          </p:nvPr>
        </p:nvSpPr>
        <p:spPr/>
        <p:txBody>
          <a:bodyPr/>
          <a:lstStyle/>
          <a:p>
            <a:fld id="{AAB6FA28-7AEC-3F43-9C2D-3DB969CFEC6A}" type="slidenum">
              <a:rPr lang="en-US" smtClean="0">
                <a:latin typeface="Arial"/>
                <a:ea typeface="Arial Unicode MS"/>
                <a:cs typeface="Arial Unicode MS"/>
              </a:rPr>
              <a:pPr/>
              <a:t>17</a:t>
            </a:fld>
            <a:endParaRPr lang="en-US" dirty="0">
              <a:latin typeface="Arial"/>
              <a:ea typeface="Arial Unicode MS"/>
              <a:cs typeface="Arial Unicode MS"/>
            </a:endParaRPr>
          </a:p>
        </p:txBody>
      </p:sp>
      <p:sp>
        <p:nvSpPr>
          <p:cNvPr id="6" name="右カーブ矢印 5"/>
          <p:cNvSpPr/>
          <p:nvPr/>
        </p:nvSpPr>
        <p:spPr bwMode="auto">
          <a:xfrm flipV="1">
            <a:off x="451620" y="3200543"/>
            <a:ext cx="294916" cy="622107"/>
          </a:xfrm>
          <a:prstGeom prst="curved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ctr" latinLnBrk="0" hangingPunct="0">
              <a:lnSpc>
                <a:spcPct val="100000"/>
              </a:lnSpc>
              <a:spcBef>
                <a:spcPct val="0"/>
              </a:spcBef>
              <a:spcAft>
                <a:spcPct val="0"/>
              </a:spcAft>
              <a:buClrTx/>
              <a:buSzTx/>
              <a:buFontTx/>
              <a:buNone/>
              <a:tabLst/>
            </a:pPr>
            <a:endParaRPr kumimoji="0" lang="ja-JP" altLang="en-US" sz="36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p:txBody>
      </p:sp>
      <p:sp>
        <p:nvSpPr>
          <p:cNvPr id="9" name="右カーブ矢印 8"/>
          <p:cNvSpPr/>
          <p:nvPr/>
        </p:nvSpPr>
        <p:spPr bwMode="auto">
          <a:xfrm flipH="1">
            <a:off x="1245304" y="3263995"/>
            <a:ext cx="350081" cy="828035"/>
          </a:xfrm>
          <a:prstGeom prst="curved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ctr" latinLnBrk="0" hangingPunct="0">
              <a:lnSpc>
                <a:spcPct val="100000"/>
              </a:lnSpc>
              <a:spcBef>
                <a:spcPct val="0"/>
              </a:spcBef>
              <a:spcAft>
                <a:spcPct val="0"/>
              </a:spcAft>
              <a:buClrTx/>
              <a:buSzTx/>
              <a:buFontTx/>
              <a:buNone/>
              <a:tabLst/>
            </a:pPr>
            <a:endParaRPr kumimoji="0" lang="ja-JP" altLang="en-US" sz="36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p:txBody>
      </p:sp>
    </p:spTree>
    <p:extLst>
      <p:ext uri="{BB962C8B-B14F-4D97-AF65-F5344CB8AC3E}">
        <p14:creationId xmlns:p14="http://schemas.microsoft.com/office/powerpoint/2010/main" val="35885834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p:txBody>
          <a:bodyPr>
            <a:normAutofit fontScale="90000"/>
          </a:bodyPr>
          <a:lstStyle/>
          <a:p>
            <a:r>
              <a:rPr lang="ja-JP" altLang="en-US" dirty="0" smtClean="0"/>
              <a:t>今後、求められること</a:t>
            </a:r>
            <a:r>
              <a:rPr lang="en-US" altLang="ja-JP" dirty="0" smtClean="0"/>
              <a:t/>
            </a:r>
            <a:br>
              <a:rPr lang="en-US" altLang="ja-JP" dirty="0" smtClean="0"/>
            </a:br>
            <a:r>
              <a:rPr lang="en-US" altLang="ja-JP" dirty="0" smtClean="0"/>
              <a:t>ILC </a:t>
            </a:r>
            <a:r>
              <a:rPr lang="ja-JP" altLang="en-US" dirty="0" smtClean="0"/>
              <a:t>全経費（予想）・一覧の整備</a:t>
            </a:r>
            <a:endParaRPr kumimoji="1" lang="ja-JP" altLang="en-US" dirty="0"/>
          </a:p>
        </p:txBody>
      </p:sp>
      <p:sp>
        <p:nvSpPr>
          <p:cNvPr id="8" name="コンテンツ プレースホルダー 7"/>
          <p:cNvSpPr>
            <a:spLocks noGrp="1"/>
          </p:cNvSpPr>
          <p:nvPr>
            <p:ph idx="1"/>
          </p:nvPr>
        </p:nvSpPr>
        <p:spPr/>
        <p:txBody>
          <a:bodyPr>
            <a:normAutofit lnSpcReduction="10000"/>
          </a:bodyPr>
          <a:lstStyle/>
          <a:p>
            <a:r>
              <a:rPr lang="ja-JP" altLang="en-US" sz="2400" dirty="0" smtClean="0"/>
              <a:t>加速器</a:t>
            </a:r>
            <a:endParaRPr lang="en-US" altLang="ja-JP" sz="2400" dirty="0" smtClean="0"/>
          </a:p>
          <a:p>
            <a:pPr lvl="1"/>
            <a:r>
              <a:rPr lang="ja-JP" altLang="en-US" sz="2400" dirty="0" smtClean="0"/>
              <a:t>物件費、労務費　</a:t>
            </a:r>
            <a:r>
              <a:rPr lang="en-US" altLang="ja-JP" sz="2400" dirty="0" smtClean="0"/>
              <a:t>(TDR) </a:t>
            </a:r>
          </a:p>
          <a:p>
            <a:r>
              <a:rPr lang="ja-JP" altLang="en-US" sz="2400" dirty="0" smtClean="0"/>
              <a:t>測定器</a:t>
            </a:r>
            <a:endParaRPr lang="en-US" altLang="ja-JP" sz="2400" dirty="0" smtClean="0"/>
          </a:p>
          <a:p>
            <a:pPr lvl="1"/>
            <a:r>
              <a:rPr kumimoji="1" lang="ja-JP" altLang="en-US" sz="2400" dirty="0" smtClean="0"/>
              <a:t>物件費、労務費　（さらに今後の詰め）</a:t>
            </a:r>
            <a:endParaRPr kumimoji="1" lang="en-US" altLang="ja-JP" sz="2400" dirty="0" smtClean="0"/>
          </a:p>
          <a:p>
            <a:r>
              <a:rPr lang="ja-JP" altLang="en-US" sz="2400" dirty="0" smtClean="0"/>
              <a:t>準備費</a:t>
            </a:r>
            <a:endParaRPr lang="en-US" altLang="ja-JP" sz="2400" dirty="0" smtClean="0"/>
          </a:p>
          <a:p>
            <a:pPr lvl="1"/>
            <a:r>
              <a:rPr kumimoji="1" lang="ja-JP" altLang="en-US" sz="2400" dirty="0" smtClean="0"/>
              <a:t>物件費、労務費　（今後の詰め）</a:t>
            </a:r>
            <a:endParaRPr kumimoji="1" lang="en-US" altLang="ja-JP" sz="2400" dirty="0" smtClean="0"/>
          </a:p>
          <a:p>
            <a:r>
              <a:rPr lang="ja-JP" altLang="en-US" sz="2400" dirty="0" smtClean="0"/>
              <a:t>運転経費</a:t>
            </a:r>
            <a:endParaRPr lang="en-US" altLang="ja-JP" sz="2400" dirty="0" smtClean="0"/>
          </a:p>
          <a:p>
            <a:pPr lvl="1"/>
            <a:r>
              <a:rPr kumimoji="1" lang="ja-JP" altLang="en-US" sz="2400" dirty="0" smtClean="0"/>
              <a:t>物件費、労務費　（</a:t>
            </a:r>
            <a:r>
              <a:rPr kumimoji="1" lang="en-US" altLang="ja-JP" sz="2400" dirty="0" smtClean="0"/>
              <a:t>TDR + </a:t>
            </a:r>
            <a:r>
              <a:rPr kumimoji="1" lang="ja-JP" altLang="en-US" sz="2400" dirty="0" smtClean="0"/>
              <a:t>今後の詰め）</a:t>
            </a:r>
            <a:endParaRPr kumimoji="1" lang="en-US" altLang="ja-JP" sz="2400" dirty="0" smtClean="0"/>
          </a:p>
          <a:p>
            <a:endParaRPr lang="en-US" altLang="ja-JP" dirty="0"/>
          </a:p>
          <a:p>
            <a:r>
              <a:rPr kumimoji="1" lang="en-US" altLang="ja-JP" dirty="0" smtClean="0">
                <a:solidFill>
                  <a:schemeClr val="bg1">
                    <a:lumMod val="50000"/>
                  </a:schemeClr>
                </a:solidFill>
              </a:rPr>
              <a:t>1 </a:t>
            </a:r>
            <a:r>
              <a:rPr kumimoji="1" lang="en-US" altLang="ja-JP" dirty="0" err="1" smtClean="0">
                <a:solidFill>
                  <a:schemeClr val="bg1">
                    <a:lumMod val="50000"/>
                  </a:schemeClr>
                </a:solidFill>
              </a:rPr>
              <a:t>TeV</a:t>
            </a:r>
            <a:r>
              <a:rPr kumimoji="1" lang="en-US" altLang="ja-JP" dirty="0" smtClean="0">
                <a:solidFill>
                  <a:schemeClr val="bg1">
                    <a:lumMod val="50000"/>
                  </a:schemeClr>
                </a:solidFill>
              </a:rPr>
              <a:t> </a:t>
            </a:r>
            <a:r>
              <a:rPr kumimoji="1" lang="ja-JP" altLang="en-US" dirty="0" smtClean="0">
                <a:solidFill>
                  <a:schemeClr val="bg1">
                    <a:lumMod val="50000"/>
                  </a:schemeClr>
                </a:solidFill>
              </a:rPr>
              <a:t>アップグレード　（</a:t>
            </a:r>
            <a:r>
              <a:rPr kumimoji="1" lang="en-US" altLang="ja-JP" dirty="0" smtClean="0">
                <a:solidFill>
                  <a:schemeClr val="bg1">
                    <a:lumMod val="50000"/>
                  </a:schemeClr>
                </a:solidFill>
              </a:rPr>
              <a:t>TDR) </a:t>
            </a:r>
          </a:p>
          <a:p>
            <a:pPr lvl="1"/>
            <a:endParaRPr lang="en-US" altLang="ja-JP" dirty="0"/>
          </a:p>
          <a:p>
            <a:pPr lvl="1"/>
            <a:endParaRPr kumimoji="1" lang="ja-JP" altLang="en-US" dirty="0"/>
          </a:p>
        </p:txBody>
      </p:sp>
      <p:sp>
        <p:nvSpPr>
          <p:cNvPr id="4" name="日付プレースホルダー 3"/>
          <p:cNvSpPr>
            <a:spLocks noGrp="1"/>
          </p:cNvSpPr>
          <p:nvPr>
            <p:ph type="dt" sz="half" idx="10"/>
          </p:nvPr>
        </p:nvSpPr>
        <p:spPr/>
        <p:txBody>
          <a:bodyPr/>
          <a:lstStyle/>
          <a:p>
            <a:r>
              <a:rPr lang="en-US" altLang="ja-JP" smtClean="0">
                <a:latin typeface="Arial"/>
                <a:ea typeface="Arial Unicode MS"/>
                <a:cs typeface="Arial Unicode MS"/>
              </a:rPr>
              <a:t>14/08/25</a:t>
            </a:r>
            <a:endParaRPr lang="en-US" dirty="0">
              <a:latin typeface="Arial"/>
              <a:ea typeface="Arial Unicode MS"/>
              <a:cs typeface="Arial Unicode MS"/>
            </a:endParaRPr>
          </a:p>
        </p:txBody>
      </p:sp>
      <p:sp>
        <p:nvSpPr>
          <p:cNvPr id="5" name="フッター プレースホルダー 4"/>
          <p:cNvSpPr>
            <a:spLocks noGrp="1"/>
          </p:cNvSpPr>
          <p:nvPr>
            <p:ph type="ftr" sz="quarter" idx="11"/>
          </p:nvPr>
        </p:nvSpPr>
        <p:spPr/>
        <p:txBody>
          <a:bodyPr/>
          <a:lstStyle/>
          <a:p>
            <a:r>
              <a:rPr lang="en-US" smtClean="0">
                <a:latin typeface="Arial"/>
                <a:ea typeface="Arial Unicode MS"/>
                <a:cs typeface="Arial Unicode MS"/>
              </a:rPr>
              <a:t>KEK-LC-Meeting</a:t>
            </a:r>
            <a:endParaRPr lang="en-US">
              <a:latin typeface="Arial"/>
              <a:ea typeface="Arial Unicode MS"/>
              <a:cs typeface="Arial Unicode MS"/>
            </a:endParaRPr>
          </a:p>
        </p:txBody>
      </p:sp>
      <p:sp>
        <p:nvSpPr>
          <p:cNvPr id="6" name="スライド番号プレースホルダー 5"/>
          <p:cNvSpPr>
            <a:spLocks noGrp="1"/>
          </p:cNvSpPr>
          <p:nvPr>
            <p:ph type="sldNum" sz="quarter" idx="12"/>
          </p:nvPr>
        </p:nvSpPr>
        <p:spPr/>
        <p:txBody>
          <a:bodyPr/>
          <a:lstStyle/>
          <a:p>
            <a:fld id="{AAB6FA28-7AEC-3F43-9C2D-3DB969CFEC6A}" type="slidenum">
              <a:rPr lang="en-US" smtClean="0">
                <a:latin typeface="Arial"/>
                <a:ea typeface="Arial Unicode MS"/>
                <a:cs typeface="Arial Unicode MS"/>
              </a:rPr>
              <a:pPr/>
              <a:t>18</a:t>
            </a:fld>
            <a:endParaRPr lang="en-US" dirty="0">
              <a:latin typeface="Arial"/>
              <a:ea typeface="Arial Unicode MS"/>
              <a:cs typeface="Arial Unicode MS"/>
            </a:endParaRPr>
          </a:p>
        </p:txBody>
      </p:sp>
    </p:spTree>
    <p:extLst>
      <p:ext uri="{BB962C8B-B14F-4D97-AF65-F5344CB8AC3E}">
        <p14:creationId xmlns:p14="http://schemas.microsoft.com/office/powerpoint/2010/main" val="21776245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LC</a:t>
            </a:r>
            <a:r>
              <a:rPr kumimoji="1" lang="ja-JP" altLang="en-US" dirty="0" smtClean="0"/>
              <a:t>計画推進室からの報告</a:t>
            </a:r>
            <a:endParaRPr kumimoji="1" lang="ja-JP" altLang="en-US" dirty="0"/>
          </a:p>
        </p:txBody>
      </p:sp>
      <p:sp>
        <p:nvSpPr>
          <p:cNvPr id="3" name="コンテンツ プレースホルダー 2"/>
          <p:cNvSpPr>
            <a:spLocks noGrp="1"/>
          </p:cNvSpPr>
          <p:nvPr>
            <p:ph idx="1"/>
          </p:nvPr>
        </p:nvSpPr>
        <p:spPr/>
        <p:txBody>
          <a:bodyPr/>
          <a:lstStyle/>
          <a:p>
            <a:r>
              <a:rPr kumimoji="1" lang="en-US" altLang="ja-JP" dirty="0" smtClean="0"/>
              <a:t>Technical Topics at KEK LC</a:t>
            </a:r>
          </a:p>
          <a:p>
            <a:r>
              <a:rPr lang="en-US" altLang="en-US" dirty="0" err="1" smtClean="0"/>
              <a:t>会議（PosiPol</a:t>
            </a:r>
            <a:r>
              <a:rPr lang="en-US" altLang="en-US" dirty="0" smtClean="0"/>
              <a:t>, BDS, MDI-CFS, LCWS</a:t>
            </a:r>
            <a:endParaRPr lang="en-US" altLang="ja-JP" dirty="0" smtClean="0"/>
          </a:p>
          <a:p>
            <a:r>
              <a:rPr lang="ja-JP" altLang="en-US" dirty="0" smtClean="0"/>
              <a:t>大学</a:t>
            </a:r>
            <a:r>
              <a:rPr lang="ja-JP" altLang="en-US" dirty="0" smtClean="0"/>
              <a:t>巡り（セミナー</a:t>
            </a:r>
            <a:r>
              <a:rPr lang="ja-JP" altLang="en-US" dirty="0" smtClean="0"/>
              <a:t>）</a:t>
            </a:r>
            <a:endParaRPr lang="en-US" altLang="ja-JP" dirty="0" smtClean="0"/>
          </a:p>
          <a:p>
            <a:r>
              <a:rPr lang="en-US" altLang="ja-JP" dirty="0" smtClean="0"/>
              <a:t>ILC </a:t>
            </a:r>
            <a:r>
              <a:rPr lang="ja-JP" altLang="en-US" dirty="0" smtClean="0"/>
              <a:t>夏の</a:t>
            </a:r>
            <a:r>
              <a:rPr lang="ja-JP" altLang="en-US" dirty="0" smtClean="0"/>
              <a:t>学校</a:t>
            </a:r>
            <a:endParaRPr lang="en-US" altLang="ja-JP" dirty="0" smtClean="0"/>
          </a:p>
          <a:p>
            <a:r>
              <a:rPr lang="ja-JP" altLang="en-US" dirty="0" smtClean="0"/>
              <a:t>文科省からの委託業務</a:t>
            </a:r>
            <a:endParaRPr lang="en-US" altLang="ja-JP" dirty="0" smtClean="0"/>
          </a:p>
          <a:p>
            <a:pPr lvl="1"/>
            <a:r>
              <a:rPr lang="ja-JP" altLang="en-US" dirty="0" smtClean="0"/>
              <a:t>（技術波及、国際動向調査）</a:t>
            </a:r>
            <a:endParaRPr lang="en-US" altLang="ja-JP" dirty="0" smtClean="0"/>
          </a:p>
          <a:p>
            <a:r>
              <a:rPr lang="ja-JP" altLang="en-US" dirty="0" smtClean="0"/>
              <a:t>アンケート</a:t>
            </a:r>
            <a:endParaRPr lang="en-US" altLang="ja-JP" dirty="0" smtClean="0"/>
          </a:p>
          <a:p>
            <a:endParaRPr lang="en-US" altLang="ja-JP" dirty="0" smtClean="0"/>
          </a:p>
          <a:p>
            <a:endParaRPr kumimoji="1" lang="en-US" altLang="ja-JP" dirty="0" smtClean="0"/>
          </a:p>
          <a:p>
            <a:endParaRPr kumimoji="1" lang="en-US" altLang="ja-JP" dirty="0" smtClean="0"/>
          </a:p>
          <a:p>
            <a:endParaRPr kumimoji="1" lang="ja-JP" altLang="en-US" dirty="0"/>
          </a:p>
        </p:txBody>
      </p:sp>
      <p:sp>
        <p:nvSpPr>
          <p:cNvPr id="4" name="日付プレースホルダー 3"/>
          <p:cNvSpPr>
            <a:spLocks noGrp="1"/>
          </p:cNvSpPr>
          <p:nvPr>
            <p:ph type="dt" sz="half" idx="10"/>
          </p:nvPr>
        </p:nvSpPr>
        <p:spPr/>
        <p:txBody>
          <a:bodyPr/>
          <a:lstStyle/>
          <a:p>
            <a:r>
              <a:rPr kumimoji="1" lang="en-US" altLang="ja-JP" smtClean="0"/>
              <a:t>A. Yamamoto, 2014/06/13</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LC</a:t>
            </a:r>
            <a:r>
              <a:rPr kumimoji="1" lang="ja-JP" altLang="en-US" smtClean="0"/>
              <a:t>計画推進委員会</a:t>
            </a:r>
            <a:endParaRPr kumimoji="1" lang="ja-JP" altLang="en-US"/>
          </a:p>
        </p:txBody>
      </p:sp>
      <p:sp>
        <p:nvSpPr>
          <p:cNvPr id="6" name="スライド番号プレースホルダー 5"/>
          <p:cNvSpPr>
            <a:spLocks noGrp="1"/>
          </p:cNvSpPr>
          <p:nvPr>
            <p:ph type="sldNum" sz="quarter" idx="12"/>
          </p:nvPr>
        </p:nvSpPr>
        <p:spPr/>
        <p:txBody>
          <a:bodyPr/>
          <a:lstStyle/>
          <a:p>
            <a:fld id="{1FD39203-853C-5F4E-97A7-8DB0D1A0815E}" type="slidenum">
              <a:rPr kumimoji="1" lang="ja-JP" altLang="en-US" smtClean="0"/>
              <a:t>19</a:t>
            </a:fld>
            <a:endParaRPr kumimoji="1" lang="ja-JP" altLang="en-US"/>
          </a:p>
        </p:txBody>
      </p:sp>
    </p:spTree>
    <p:extLst>
      <p:ext uri="{BB962C8B-B14F-4D97-AF65-F5344CB8AC3E}">
        <p14:creationId xmlns:p14="http://schemas.microsoft.com/office/powerpoint/2010/main" val="74074209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第</a:t>
            </a:r>
            <a:r>
              <a:rPr kumimoji="1" lang="en-US" altLang="ja-JP" dirty="0" smtClean="0"/>
              <a:t>27</a:t>
            </a:r>
            <a:r>
              <a:rPr lang="ja-JP" altLang="en-US" dirty="0" smtClean="0"/>
              <a:t>回</a:t>
            </a:r>
            <a:r>
              <a:rPr lang="ja-JP" altLang="en-US" dirty="0" smtClean="0"/>
              <a:t>・</a:t>
            </a:r>
            <a:r>
              <a:rPr kumimoji="1" lang="en-US" altLang="ja-JP" dirty="0" smtClean="0"/>
              <a:t>LC</a:t>
            </a:r>
            <a:r>
              <a:rPr lang="ja-JP" altLang="en-US" dirty="0" smtClean="0"/>
              <a:t>計画推進委員会</a:t>
            </a:r>
            <a:endParaRPr kumimoji="1" lang="ja-JP" altLang="en-US" dirty="0"/>
          </a:p>
        </p:txBody>
      </p:sp>
      <p:sp>
        <p:nvSpPr>
          <p:cNvPr id="3" name="コンテンツ プレースホルダー 2"/>
          <p:cNvSpPr>
            <a:spLocks noGrp="1"/>
          </p:cNvSpPr>
          <p:nvPr>
            <p:ph idx="1"/>
          </p:nvPr>
        </p:nvSpPr>
        <p:spPr>
          <a:xfrm>
            <a:off x="457200" y="1462907"/>
            <a:ext cx="8229600" cy="4878107"/>
          </a:xfrm>
          <a:ln>
            <a:solidFill>
              <a:srgbClr val="4F81BD"/>
            </a:solidFill>
          </a:ln>
        </p:spPr>
        <p:txBody>
          <a:bodyPr>
            <a:noAutofit/>
          </a:bodyPr>
          <a:lstStyle/>
          <a:p>
            <a:pPr marL="0" indent="0">
              <a:lnSpc>
                <a:spcPct val="120000"/>
              </a:lnSpc>
              <a:buNone/>
            </a:pPr>
            <a:r>
              <a:rPr lang="ja-JP" altLang="en-US" sz="1400" dirty="0"/>
              <a:t>日時：　</a:t>
            </a:r>
            <a:r>
              <a:rPr lang="en-US" altLang="ja-JP" sz="1400" dirty="0"/>
              <a:t>9</a:t>
            </a:r>
            <a:r>
              <a:rPr lang="ja-JP" altLang="en-US" sz="1400" dirty="0" smtClean="0"/>
              <a:t>月</a:t>
            </a:r>
            <a:r>
              <a:rPr lang="en-US" altLang="ja-JP" sz="1400" dirty="0" smtClean="0"/>
              <a:t>16</a:t>
            </a:r>
            <a:r>
              <a:rPr lang="ja-JP" altLang="en-US" sz="1400" dirty="0" smtClean="0"/>
              <a:t>日（</a:t>
            </a:r>
            <a:r>
              <a:rPr lang="ja-JP" altLang="en-US" sz="1400" dirty="0" smtClean="0"/>
              <a:t>火曜日</a:t>
            </a:r>
            <a:r>
              <a:rPr lang="ja-JP" altLang="en-US" sz="1400" dirty="0" smtClean="0"/>
              <a:t>）</a:t>
            </a:r>
            <a:r>
              <a:rPr lang="en-US" altLang="ja-JP" sz="1400" dirty="0"/>
              <a:t>13:00 ~ 17:00 </a:t>
            </a:r>
            <a:endParaRPr lang="en-US" altLang="ja-JP" sz="1400" dirty="0" smtClean="0"/>
          </a:p>
          <a:p>
            <a:pPr marL="0" indent="0">
              <a:lnSpc>
                <a:spcPct val="120000"/>
              </a:lnSpc>
              <a:buNone/>
            </a:pPr>
            <a:r>
              <a:rPr lang="ja-JP" altLang="en-US" sz="1400" dirty="0" smtClean="0"/>
              <a:t>場所：　</a:t>
            </a:r>
            <a:r>
              <a:rPr lang="en-US" altLang="ja-JP" sz="1400" dirty="0" smtClean="0"/>
              <a:t>3</a:t>
            </a:r>
            <a:r>
              <a:rPr lang="ja-JP" altLang="en-US" sz="1400" dirty="0" smtClean="0"/>
              <a:t>号館</a:t>
            </a:r>
            <a:r>
              <a:rPr lang="en-US" altLang="ja-JP" sz="1400" dirty="0" smtClean="0"/>
              <a:t>1</a:t>
            </a:r>
            <a:r>
              <a:rPr lang="ja-JP" altLang="en-US" sz="1400" dirty="0" smtClean="0"/>
              <a:t>階　</a:t>
            </a:r>
            <a:r>
              <a:rPr lang="ja-JP" altLang="en-US" sz="1400" dirty="0" smtClean="0"/>
              <a:t>セミナーホール</a:t>
            </a:r>
            <a:endParaRPr lang="en-US" altLang="ja-JP" sz="1400" dirty="0" smtClean="0"/>
          </a:p>
          <a:p>
            <a:pPr marL="0" indent="0">
              <a:lnSpc>
                <a:spcPct val="120000"/>
              </a:lnSpc>
              <a:buNone/>
            </a:pPr>
            <a:r>
              <a:rPr lang="ja-JP" altLang="en-US" sz="1400" dirty="0" smtClean="0"/>
              <a:t>議 </a:t>
            </a:r>
            <a:r>
              <a:rPr lang="ja-JP" altLang="en-US" sz="1400" dirty="0"/>
              <a:t>事 </a:t>
            </a:r>
            <a:endParaRPr lang="ja-JP" altLang="en-US" sz="1400" dirty="0"/>
          </a:p>
          <a:p>
            <a:pPr marL="0" indent="0">
              <a:lnSpc>
                <a:spcPct val="120000"/>
              </a:lnSpc>
              <a:buNone/>
            </a:pPr>
            <a:r>
              <a:rPr lang="ja-JP" altLang="en-US" sz="1400" dirty="0"/>
              <a:t>　１．国際・国内情勢について・報告　　　　　　　　</a:t>
            </a:r>
            <a:r>
              <a:rPr lang="en-US" altLang="ja-JP" sz="1400" dirty="0" smtClean="0"/>
              <a:t>		</a:t>
            </a:r>
            <a:r>
              <a:rPr lang="ja-JP" altLang="en-US" sz="1400" dirty="0" smtClean="0"/>
              <a:t>鈴木</a:t>
            </a:r>
            <a:r>
              <a:rPr lang="ja-JP" altLang="en-US" sz="1400" dirty="0"/>
              <a:t>機構長　　　　　</a:t>
            </a:r>
          </a:p>
          <a:p>
            <a:pPr marL="0" indent="0">
              <a:lnSpc>
                <a:spcPct val="120000"/>
              </a:lnSpc>
              <a:buNone/>
            </a:pPr>
            <a:r>
              <a:rPr lang="ja-JP" altLang="en-US" sz="1400" dirty="0"/>
              <a:t>　２．戦略会議からの報告　　　　　　　　　　　　　</a:t>
            </a:r>
            <a:r>
              <a:rPr lang="en-US" altLang="ja-JP" sz="1400" dirty="0" smtClean="0"/>
              <a:t>		</a:t>
            </a:r>
            <a:r>
              <a:rPr lang="ja-JP" altLang="en-US" sz="1400" dirty="0" smtClean="0"/>
              <a:t>山</a:t>
            </a:r>
            <a:r>
              <a:rPr lang="ja-JP" altLang="en-US" sz="1400" dirty="0"/>
              <a:t>下委員</a:t>
            </a:r>
            <a:r>
              <a:rPr lang="en-US" altLang="ja-JP" sz="1400" dirty="0"/>
              <a:t>[</a:t>
            </a:r>
            <a:r>
              <a:rPr lang="ja-JP" altLang="en-US" sz="1400" dirty="0"/>
              <a:t>ＴＶ会議</a:t>
            </a:r>
            <a:r>
              <a:rPr lang="en-US" altLang="ja-JP" sz="1400" dirty="0"/>
              <a:t>]</a:t>
            </a:r>
            <a:r>
              <a:rPr lang="ja-JP" altLang="en-US" sz="1400" dirty="0"/>
              <a:t>　</a:t>
            </a:r>
          </a:p>
          <a:p>
            <a:pPr marL="0" indent="0">
              <a:lnSpc>
                <a:spcPct val="120000"/>
              </a:lnSpc>
              <a:buNone/>
            </a:pPr>
            <a:r>
              <a:rPr lang="ja-JP" altLang="en-US" sz="1400" dirty="0"/>
              <a:t>　３．</a:t>
            </a:r>
            <a:r>
              <a:rPr lang="en-US" altLang="ja-JP" sz="1400" dirty="0"/>
              <a:t>Linear Collider Board </a:t>
            </a:r>
            <a:r>
              <a:rPr lang="ja-JP" altLang="en-US" sz="1400" dirty="0"/>
              <a:t>からの報告　　　　　　</a:t>
            </a:r>
            <a:r>
              <a:rPr lang="en-US" altLang="ja-JP" sz="1400" dirty="0" smtClean="0"/>
              <a:t>		</a:t>
            </a:r>
            <a:r>
              <a:rPr lang="ja-JP" altLang="en-US" sz="1400" dirty="0" smtClean="0"/>
              <a:t>駒宮</a:t>
            </a:r>
            <a:r>
              <a:rPr lang="ja-JP" altLang="en-US" sz="1400" dirty="0"/>
              <a:t>委員</a:t>
            </a:r>
            <a:r>
              <a:rPr lang="en-US" altLang="ja-JP" sz="1400" dirty="0"/>
              <a:t>[</a:t>
            </a:r>
            <a:r>
              <a:rPr lang="ja-JP" altLang="en-US" sz="1400" dirty="0"/>
              <a:t>ＴＶ会議</a:t>
            </a:r>
            <a:r>
              <a:rPr lang="en-US" altLang="ja-JP" sz="1400" dirty="0"/>
              <a:t>]</a:t>
            </a:r>
            <a:r>
              <a:rPr lang="ja-JP" altLang="en-US" sz="1400" dirty="0"/>
              <a:t>　</a:t>
            </a:r>
          </a:p>
          <a:p>
            <a:pPr marL="0" indent="0">
              <a:lnSpc>
                <a:spcPct val="120000"/>
              </a:lnSpc>
              <a:buNone/>
            </a:pPr>
            <a:r>
              <a:rPr lang="ja-JP" altLang="en-US" sz="1400" dirty="0"/>
              <a:t>　４．文科省・ＩＬＣ物理ＷＧからの報告　　　　　　</a:t>
            </a:r>
            <a:r>
              <a:rPr lang="en-US" altLang="ja-JP" sz="1400" dirty="0" smtClean="0"/>
              <a:t>		</a:t>
            </a:r>
            <a:r>
              <a:rPr lang="ja-JP" altLang="en-US" sz="1400" dirty="0" smtClean="0"/>
              <a:t>駒宮</a:t>
            </a:r>
            <a:r>
              <a:rPr lang="ja-JP" altLang="en-US" sz="1400" dirty="0"/>
              <a:t>委員</a:t>
            </a:r>
            <a:r>
              <a:rPr lang="en-US" altLang="ja-JP" sz="1400" dirty="0"/>
              <a:t>[</a:t>
            </a:r>
            <a:r>
              <a:rPr lang="ja-JP" altLang="en-US" sz="1400" dirty="0"/>
              <a:t>ＴＶ会議</a:t>
            </a:r>
            <a:r>
              <a:rPr lang="en-US" altLang="ja-JP" sz="1400" dirty="0"/>
              <a:t>]</a:t>
            </a:r>
            <a:r>
              <a:rPr lang="ja-JP" altLang="en-US" sz="1400" dirty="0"/>
              <a:t>　</a:t>
            </a:r>
          </a:p>
          <a:p>
            <a:pPr marL="0" indent="0">
              <a:lnSpc>
                <a:spcPct val="120000"/>
              </a:lnSpc>
              <a:buNone/>
            </a:pPr>
            <a:r>
              <a:rPr lang="ja-JP" altLang="en-US" sz="1400" dirty="0"/>
              <a:t>　５．文科省・ＩＬＣ</a:t>
            </a:r>
            <a:r>
              <a:rPr lang="en-US" altLang="ja-JP" sz="1400" dirty="0"/>
              <a:t>—</a:t>
            </a:r>
            <a:r>
              <a:rPr lang="ja-JP" altLang="en-US" sz="1400" dirty="0"/>
              <a:t>ＴＤＲ検証ＷＧからの報告　　</a:t>
            </a:r>
            <a:r>
              <a:rPr lang="en-US" altLang="ja-JP" sz="1400" dirty="0" smtClean="0"/>
              <a:t>		</a:t>
            </a:r>
            <a:r>
              <a:rPr lang="ja-JP" altLang="en-US" sz="1400" dirty="0" smtClean="0"/>
              <a:t>山</a:t>
            </a:r>
            <a:r>
              <a:rPr lang="ja-JP" altLang="en-US" sz="1400" dirty="0"/>
              <a:t>本委員長　　　　　</a:t>
            </a:r>
          </a:p>
          <a:p>
            <a:pPr marL="0" indent="0">
              <a:lnSpc>
                <a:spcPct val="120000"/>
              </a:lnSpc>
              <a:buNone/>
            </a:pPr>
            <a:r>
              <a:rPr lang="ja-JP" altLang="en-US" sz="1400" dirty="0"/>
              <a:t>　６．ＬＣ計画推進室からの報告		　　　</a:t>
            </a:r>
            <a:r>
              <a:rPr lang="en-US" altLang="ja-JP" sz="1400" dirty="0" smtClean="0"/>
              <a:t>		</a:t>
            </a:r>
            <a:r>
              <a:rPr lang="ja-JP" altLang="en-US" sz="1400" dirty="0" smtClean="0"/>
              <a:t>山</a:t>
            </a:r>
            <a:r>
              <a:rPr lang="ja-JP" altLang="en-US" sz="1400" dirty="0"/>
              <a:t>本委員長　　　　　</a:t>
            </a:r>
          </a:p>
          <a:p>
            <a:pPr marL="0" indent="0">
              <a:lnSpc>
                <a:spcPct val="120000"/>
              </a:lnSpc>
              <a:buNone/>
            </a:pPr>
            <a:r>
              <a:rPr lang="ja-JP" altLang="en-US" sz="1400" dirty="0"/>
              <a:t>＜ディスカッション＞　　　　　　　　　　　　　　          　　　　　　　</a:t>
            </a:r>
          </a:p>
          <a:p>
            <a:pPr marL="0" indent="0">
              <a:lnSpc>
                <a:spcPct val="120000"/>
              </a:lnSpc>
              <a:buNone/>
            </a:pPr>
            <a:r>
              <a:rPr lang="ja-JP" altLang="en-US" sz="1400" dirty="0"/>
              <a:t>　７．ＢＤＳ・一関会議から			　　　</a:t>
            </a:r>
            <a:r>
              <a:rPr lang="en-US" altLang="ja-JP" sz="1400" dirty="0" smtClean="0"/>
              <a:t>		</a:t>
            </a:r>
            <a:r>
              <a:rPr lang="ja-JP" altLang="en-US" sz="1400" dirty="0" smtClean="0"/>
              <a:t>横谷</a:t>
            </a:r>
            <a:r>
              <a:rPr lang="ja-JP" altLang="en-US" sz="1400" dirty="0"/>
              <a:t>委員　　　　　　</a:t>
            </a:r>
          </a:p>
          <a:p>
            <a:pPr marL="0" indent="0">
              <a:lnSpc>
                <a:spcPct val="120000"/>
              </a:lnSpc>
              <a:buNone/>
            </a:pPr>
            <a:r>
              <a:rPr lang="ja-JP" altLang="en-US" sz="1400" dirty="0"/>
              <a:t>　８．ＣＦＳ</a:t>
            </a:r>
            <a:r>
              <a:rPr lang="en-US" altLang="ja-JP" sz="1400" dirty="0"/>
              <a:t>—</a:t>
            </a:r>
            <a:r>
              <a:rPr lang="ja-JP" altLang="en-US" sz="1400" dirty="0"/>
              <a:t>ＭＤＩ・一関会議から　　　　　　　　</a:t>
            </a:r>
            <a:r>
              <a:rPr lang="en-US" altLang="ja-JP" sz="1400" dirty="0" smtClean="0"/>
              <a:t>		</a:t>
            </a:r>
            <a:r>
              <a:rPr lang="ja-JP" altLang="en-US" sz="1400" dirty="0" smtClean="0"/>
              <a:t>宮原</a:t>
            </a:r>
            <a:r>
              <a:rPr lang="ja-JP" altLang="en-US" sz="1400" dirty="0"/>
              <a:t>委員（ＣＦＳ</a:t>
            </a:r>
            <a:r>
              <a:rPr lang="ja-JP" altLang="en-US" sz="1400" dirty="0" smtClean="0"/>
              <a:t>）</a:t>
            </a:r>
            <a:r>
              <a:rPr lang="en-US" altLang="en-US" sz="1400" dirty="0" smtClean="0"/>
              <a:t>、</a:t>
            </a:r>
            <a:r>
              <a:rPr lang="ja-JP" altLang="en-US" sz="1400" dirty="0"/>
              <a:t>田内委員（ＭＤＩ）　</a:t>
            </a:r>
            <a:endParaRPr lang="ja-JP" altLang="en-US" sz="1400" dirty="0"/>
          </a:p>
          <a:p>
            <a:pPr marL="0" indent="0">
              <a:lnSpc>
                <a:spcPct val="120000"/>
              </a:lnSpc>
              <a:buNone/>
            </a:pPr>
            <a:r>
              <a:rPr lang="ja-JP" altLang="en-US" sz="1400" dirty="0"/>
              <a:t>　　（</a:t>
            </a:r>
            <a:r>
              <a:rPr lang="en-US" altLang="ja-JP" sz="1400" dirty="0"/>
              <a:t>※ILC-TDR </a:t>
            </a:r>
            <a:r>
              <a:rPr lang="ja-JP" altLang="en-US" sz="1400" dirty="0"/>
              <a:t>以降の更なる設計最適化について）　　</a:t>
            </a:r>
            <a:endParaRPr lang="en-US" altLang="ja-JP" sz="1400" dirty="0">
              <a:solidFill>
                <a:srgbClr val="3366FF"/>
              </a:solidFill>
            </a:endParaRPr>
          </a:p>
          <a:p>
            <a:pPr marL="0" indent="0">
              <a:lnSpc>
                <a:spcPct val="120000"/>
              </a:lnSpc>
              <a:buNone/>
            </a:pPr>
            <a:endParaRPr lang="en-US" altLang="ja-JP" sz="1400" dirty="0" smtClean="0">
              <a:solidFill>
                <a:srgbClr val="3366FF"/>
              </a:solidFill>
            </a:endParaRPr>
          </a:p>
          <a:p>
            <a:pPr marL="0" indent="0">
              <a:lnSpc>
                <a:spcPct val="120000"/>
              </a:lnSpc>
              <a:buNone/>
            </a:pPr>
            <a:r>
              <a:rPr lang="ja-JP" altLang="en-US" sz="1400" dirty="0" smtClean="0">
                <a:solidFill>
                  <a:srgbClr val="3366FF"/>
                </a:solidFill>
              </a:rPr>
              <a:t>次回</a:t>
            </a:r>
            <a:r>
              <a:rPr lang="ja-JP" altLang="en-US" sz="1400" dirty="0" smtClean="0">
                <a:solidFill>
                  <a:srgbClr val="3366FF"/>
                </a:solidFill>
              </a:rPr>
              <a:t>：</a:t>
            </a:r>
            <a:r>
              <a:rPr lang="en-US" altLang="ja-JP" sz="1400" dirty="0" smtClean="0">
                <a:solidFill>
                  <a:srgbClr val="3366FF"/>
                </a:solidFill>
              </a:rPr>
              <a:t> 	</a:t>
            </a:r>
            <a:r>
              <a:rPr lang="en-US" altLang="ja-JP" sz="1400" dirty="0" smtClean="0">
                <a:solidFill>
                  <a:srgbClr val="3366FF"/>
                </a:solidFill>
              </a:rPr>
              <a:t>12</a:t>
            </a:r>
            <a:r>
              <a:rPr lang="ja-JP" altLang="en-US" sz="1400" dirty="0" smtClean="0">
                <a:solidFill>
                  <a:srgbClr val="3366FF"/>
                </a:solidFill>
              </a:rPr>
              <a:t>月１</a:t>
            </a:r>
            <a:r>
              <a:rPr lang="en-US" altLang="ja-JP" sz="1400" dirty="0">
                <a:solidFill>
                  <a:srgbClr val="3366FF"/>
                </a:solidFill>
              </a:rPr>
              <a:t>5</a:t>
            </a:r>
            <a:r>
              <a:rPr lang="ja-JP" altLang="en-US" sz="1400" dirty="0" smtClean="0">
                <a:solidFill>
                  <a:srgbClr val="3366FF"/>
                </a:solidFill>
              </a:rPr>
              <a:t>日（</a:t>
            </a:r>
            <a:r>
              <a:rPr lang="ja-JP" altLang="en-US" sz="1400" dirty="0" smtClean="0">
                <a:solidFill>
                  <a:srgbClr val="3366FF"/>
                </a:solidFill>
              </a:rPr>
              <a:t>月</a:t>
            </a:r>
            <a:r>
              <a:rPr lang="ja-JP" altLang="en-US" sz="1400" dirty="0" smtClean="0">
                <a:solidFill>
                  <a:srgbClr val="3366FF"/>
                </a:solidFill>
              </a:rPr>
              <a:t>）</a:t>
            </a:r>
            <a:r>
              <a:rPr lang="ja-JP" altLang="en-US" sz="1400" dirty="0" smtClean="0">
                <a:solidFill>
                  <a:srgbClr val="3366FF"/>
                </a:solidFill>
              </a:rPr>
              <a:t>　</a:t>
            </a:r>
            <a:endParaRPr lang="en-US" altLang="ja-JP" sz="1400" dirty="0" smtClean="0">
              <a:solidFill>
                <a:srgbClr val="3366FF"/>
              </a:solidFill>
            </a:endParaRPr>
          </a:p>
          <a:p>
            <a:pPr marL="0" indent="0">
              <a:lnSpc>
                <a:spcPct val="120000"/>
              </a:lnSpc>
              <a:buNone/>
            </a:pPr>
            <a:r>
              <a:rPr lang="ja-JP" altLang="en-US" sz="1400" dirty="0" smtClean="0">
                <a:solidFill>
                  <a:srgbClr val="008000"/>
                </a:solidFill>
              </a:rPr>
              <a:t>次次回：</a:t>
            </a:r>
            <a:r>
              <a:rPr lang="en-US" altLang="ja-JP" sz="1400" dirty="0" smtClean="0">
                <a:solidFill>
                  <a:srgbClr val="008000"/>
                </a:solidFill>
              </a:rPr>
              <a:t>	</a:t>
            </a:r>
            <a:r>
              <a:rPr lang="en-US" altLang="ja-JP" sz="1400" dirty="0">
                <a:solidFill>
                  <a:srgbClr val="008000"/>
                </a:solidFill>
              </a:rPr>
              <a:t>2</a:t>
            </a:r>
            <a:r>
              <a:rPr lang="ja-JP" altLang="en-US" sz="1400" dirty="0" smtClean="0">
                <a:solidFill>
                  <a:srgbClr val="008000"/>
                </a:solidFill>
              </a:rPr>
              <a:t>月</a:t>
            </a:r>
            <a:r>
              <a:rPr lang="en-US" altLang="ja-JP" sz="1400" dirty="0" smtClean="0">
                <a:solidFill>
                  <a:srgbClr val="008000"/>
                </a:solidFill>
              </a:rPr>
              <a:t>20</a:t>
            </a:r>
            <a:r>
              <a:rPr lang="ja-JP" altLang="en-US" sz="1400" dirty="0" smtClean="0">
                <a:solidFill>
                  <a:srgbClr val="008000"/>
                </a:solidFill>
              </a:rPr>
              <a:t>日</a:t>
            </a:r>
            <a:r>
              <a:rPr lang="en-US" altLang="ja-JP" sz="1400" dirty="0" smtClean="0">
                <a:solidFill>
                  <a:srgbClr val="008000"/>
                </a:solidFill>
              </a:rPr>
              <a:t>(</a:t>
            </a:r>
            <a:r>
              <a:rPr lang="ja-JP" altLang="en-US" sz="1400" dirty="0" smtClean="0">
                <a:solidFill>
                  <a:srgbClr val="008000"/>
                </a:solidFill>
              </a:rPr>
              <a:t>金：第一候補</a:t>
            </a:r>
            <a:r>
              <a:rPr lang="ja-JP" altLang="en-US" sz="1400" dirty="0" smtClean="0">
                <a:solidFill>
                  <a:srgbClr val="008000"/>
                </a:solidFill>
              </a:rPr>
              <a:t>）</a:t>
            </a:r>
            <a:r>
              <a:rPr lang="ja-JP" altLang="en-US" sz="1400" dirty="0" smtClean="0">
                <a:solidFill>
                  <a:srgbClr val="008000"/>
                </a:solidFill>
              </a:rPr>
              <a:t>　</a:t>
            </a:r>
            <a:r>
              <a:rPr lang="ja-JP" altLang="en-US" sz="1400" dirty="0" smtClean="0">
                <a:solidFill>
                  <a:srgbClr val="008000"/>
                </a:solidFill>
              </a:rPr>
              <a:t>（</a:t>
            </a:r>
            <a:r>
              <a:rPr lang="ja-JP" altLang="en-US" sz="1400" dirty="0" smtClean="0">
                <a:solidFill>
                  <a:srgbClr val="008000"/>
                </a:solidFill>
              </a:rPr>
              <a:t>または、</a:t>
            </a:r>
            <a:r>
              <a:rPr lang="en-US" altLang="ja-JP" sz="1400" dirty="0" smtClean="0">
                <a:solidFill>
                  <a:srgbClr val="008000"/>
                </a:solidFill>
              </a:rPr>
              <a:t>19</a:t>
            </a:r>
            <a:r>
              <a:rPr lang="ja-JP" altLang="en-US" sz="1400" dirty="0" smtClean="0">
                <a:solidFill>
                  <a:srgbClr val="008000"/>
                </a:solidFill>
              </a:rPr>
              <a:t>日（第二候補）、</a:t>
            </a:r>
            <a:r>
              <a:rPr lang="ja-JP" altLang="en-US" sz="1400" dirty="0" smtClean="0">
                <a:solidFill>
                  <a:srgbClr val="008000"/>
                </a:solidFill>
              </a:rPr>
              <a:t>にて</a:t>
            </a:r>
            <a:r>
              <a:rPr lang="ja-JP" altLang="en-US" sz="1400" dirty="0" smtClean="0">
                <a:solidFill>
                  <a:srgbClr val="008000"/>
                </a:solidFill>
              </a:rPr>
              <a:t>調整）</a:t>
            </a:r>
            <a:endParaRPr lang="ja-JP" altLang="en-US" sz="1400" dirty="0">
              <a:solidFill>
                <a:srgbClr val="008000"/>
              </a:solidFill>
            </a:endParaRPr>
          </a:p>
          <a:p>
            <a:pPr marL="0" indent="0">
              <a:lnSpc>
                <a:spcPct val="120000"/>
              </a:lnSpc>
              <a:buNone/>
            </a:pPr>
            <a:endParaRPr kumimoji="1" lang="ja-JP" altLang="en-US" sz="1400" dirty="0"/>
          </a:p>
        </p:txBody>
      </p:sp>
      <p:sp>
        <p:nvSpPr>
          <p:cNvPr id="4" name="日付プレースホルダー 3"/>
          <p:cNvSpPr>
            <a:spLocks noGrp="1"/>
          </p:cNvSpPr>
          <p:nvPr>
            <p:ph type="dt" sz="half" idx="10"/>
          </p:nvPr>
        </p:nvSpPr>
        <p:spPr/>
        <p:txBody>
          <a:bodyPr/>
          <a:lstStyle/>
          <a:p>
            <a:r>
              <a:rPr lang="en-US" altLang="ja-JP" smtClean="0">
                <a:solidFill>
                  <a:prstClr val="black">
                    <a:tint val="75000"/>
                  </a:prstClr>
                </a:solidFill>
                <a:latin typeface="Calibri"/>
                <a:ea typeface="ＭＳ Ｐゴシック"/>
              </a:rPr>
              <a:t>A. Yamamoto, 2014/06/13</a:t>
            </a:r>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r>
              <a:rPr kumimoji="1" lang="en-US" altLang="ja-JP" smtClean="0"/>
              <a:t>LC</a:t>
            </a:r>
            <a:r>
              <a:rPr kumimoji="1" lang="ja-JP" altLang="en-US" smtClean="0"/>
              <a:t>計画推進委員会</a:t>
            </a:r>
            <a:endParaRPr kumimoji="1" lang="ja-JP" altLang="en-US"/>
          </a:p>
        </p:txBody>
      </p:sp>
      <p:sp>
        <p:nvSpPr>
          <p:cNvPr id="6" name="スライド番号プレースホルダー 5"/>
          <p:cNvSpPr>
            <a:spLocks noGrp="1"/>
          </p:cNvSpPr>
          <p:nvPr>
            <p:ph type="sldNum" sz="quarter" idx="12"/>
          </p:nvPr>
        </p:nvSpPr>
        <p:spPr/>
        <p:txBody>
          <a:bodyPr/>
          <a:lstStyle/>
          <a:p>
            <a:fld id="{1FD39203-853C-5F4E-97A7-8DB0D1A0815E}" type="slidenum">
              <a:rPr kumimoji="1" lang="ja-JP" altLang="en-US" smtClean="0"/>
              <a:t>2</a:t>
            </a:fld>
            <a:endParaRPr kumimoji="1" lang="ja-JP" altLang="en-US"/>
          </a:p>
        </p:txBody>
      </p:sp>
    </p:spTree>
    <p:extLst>
      <p:ext uri="{BB962C8B-B14F-4D97-AF65-F5344CB8AC3E}">
        <p14:creationId xmlns:p14="http://schemas.microsoft.com/office/powerpoint/2010/main" val="11821149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25414" y="70797"/>
            <a:ext cx="8229600" cy="254378"/>
          </a:xfrm>
        </p:spPr>
        <p:txBody>
          <a:bodyPr>
            <a:noAutofit/>
          </a:bodyPr>
          <a:lstStyle/>
          <a:p>
            <a:r>
              <a:rPr lang="en-US" altLang="en-US" sz="3200" b="1" dirty="0"/>
              <a:t>KEK-LC</a:t>
            </a:r>
            <a:r>
              <a:rPr lang="ja-JP" altLang="en-US" sz="3200" b="1" dirty="0"/>
              <a:t>：</a:t>
            </a:r>
            <a:r>
              <a:rPr lang="en-US" altLang="en-US" sz="3200" b="1" dirty="0"/>
              <a:t> </a:t>
            </a:r>
            <a:r>
              <a:rPr lang="en-US" altLang="en-US" sz="3200" b="1" dirty="0" smtClean="0"/>
              <a:t>FY2014 Plan</a:t>
            </a:r>
            <a:r>
              <a:rPr lang="ja-JP" altLang="en-US" sz="3200" b="1" dirty="0" smtClean="0"/>
              <a:t>　</a:t>
            </a:r>
            <a:r>
              <a:rPr lang="ja-JP" altLang="en-US" sz="2000" b="1" dirty="0" smtClean="0">
                <a:solidFill>
                  <a:srgbClr val="D9D9D9"/>
                </a:solidFill>
              </a:rPr>
              <a:t>（後でもう一度示します）</a:t>
            </a:r>
            <a:endParaRPr lang="ja-JP" altLang="en-US" sz="2000" b="1" dirty="0">
              <a:solidFill>
                <a:srgbClr val="D9D9D9"/>
              </a:solidFill>
            </a:endParaRPr>
          </a:p>
        </p:txBody>
      </p:sp>
      <p:graphicFrame>
        <p:nvGraphicFramePr>
          <p:cNvPr id="7" name="コンテンツ プレースホルダー 6"/>
          <p:cNvGraphicFramePr>
            <a:graphicFrameLocks noGrp="1"/>
          </p:cNvGraphicFramePr>
          <p:nvPr>
            <p:ph idx="1"/>
            <p:extLst>
              <p:ext uri="{D42A27DB-BD31-4B8C-83A1-F6EECF244321}">
                <p14:modId xmlns:p14="http://schemas.microsoft.com/office/powerpoint/2010/main" val="2459633980"/>
              </p:ext>
            </p:extLst>
          </p:nvPr>
        </p:nvGraphicFramePr>
        <p:xfrm>
          <a:off x="162364" y="441522"/>
          <a:ext cx="8712854" cy="6313123"/>
        </p:xfrm>
        <a:graphic>
          <a:graphicData uri="http://schemas.openxmlformats.org/drawingml/2006/table">
            <a:tbl>
              <a:tblPr firstRow="1" firstCol="1" bandRow="1">
                <a:tableStyleId>{BC89EF96-8CEA-46FF-86C4-4CE0E7609802}</a:tableStyleId>
              </a:tblPr>
              <a:tblGrid>
                <a:gridCol w="363530"/>
                <a:gridCol w="1170934"/>
                <a:gridCol w="1122625"/>
                <a:gridCol w="2809281"/>
                <a:gridCol w="2279044"/>
                <a:gridCol w="967440"/>
              </a:tblGrid>
              <a:tr h="295549">
                <a:tc>
                  <a:txBody>
                    <a:bodyPr/>
                    <a:lstStyle/>
                    <a:p>
                      <a:r>
                        <a:rPr kumimoji="1" lang="en-US" altLang="ja-JP" sz="1200" dirty="0" smtClean="0">
                          <a:solidFill>
                            <a:schemeClr val="tx1"/>
                          </a:solidFill>
                        </a:rPr>
                        <a:t>M.</a:t>
                      </a:r>
                      <a:endParaRPr kumimoji="1" lang="ja-JP" altLang="en-US" sz="1200" dirty="0">
                        <a:solidFill>
                          <a:schemeClr val="tx1"/>
                        </a:solidFill>
                      </a:endParaRPr>
                    </a:p>
                  </a:txBody>
                  <a:tcPr>
                    <a:solidFill>
                      <a:srgbClr val="CCFFCC"/>
                    </a:solidFill>
                  </a:tcPr>
                </a:tc>
                <a:tc>
                  <a:txBody>
                    <a:bodyPr/>
                    <a:lstStyle/>
                    <a:p>
                      <a:r>
                        <a:rPr kumimoji="1" lang="en-US" altLang="ja-JP" sz="1400" dirty="0" smtClean="0">
                          <a:solidFill>
                            <a:schemeClr val="tx1"/>
                          </a:solidFill>
                        </a:rPr>
                        <a:t>Date</a:t>
                      </a:r>
                      <a:endParaRPr kumimoji="1" lang="ja-JP" altLang="en-US" sz="1400" dirty="0">
                        <a:solidFill>
                          <a:schemeClr val="tx1"/>
                        </a:solidFill>
                      </a:endParaRPr>
                    </a:p>
                  </a:txBody>
                  <a:tcPr>
                    <a:solidFill>
                      <a:srgbClr val="CCFFCC"/>
                    </a:solidFill>
                  </a:tcPr>
                </a:tc>
                <a:tc>
                  <a:txBody>
                    <a:bodyPr/>
                    <a:lstStyle/>
                    <a:p>
                      <a:r>
                        <a:rPr kumimoji="1" lang="en-US" altLang="ja-JP" sz="1400" dirty="0" smtClean="0">
                          <a:solidFill>
                            <a:schemeClr val="tx1"/>
                          </a:solidFill>
                        </a:rPr>
                        <a:t>LC</a:t>
                      </a:r>
                      <a:r>
                        <a:rPr kumimoji="1" lang="ja-JP" altLang="en-US" sz="1400" dirty="0" smtClean="0">
                          <a:solidFill>
                            <a:schemeClr val="tx1"/>
                          </a:solidFill>
                        </a:rPr>
                        <a:t>・</a:t>
                      </a:r>
                      <a:r>
                        <a:rPr kumimoji="1" lang="en-US" altLang="ja-JP" sz="1400" baseline="0" dirty="0" smtClean="0">
                          <a:solidFill>
                            <a:schemeClr val="tx1"/>
                          </a:solidFill>
                        </a:rPr>
                        <a:t> Comm.</a:t>
                      </a:r>
                      <a:endParaRPr kumimoji="1" lang="ja-JP" altLang="en-US" sz="1400" dirty="0">
                        <a:solidFill>
                          <a:schemeClr val="tx1"/>
                        </a:solidFill>
                      </a:endParaRPr>
                    </a:p>
                  </a:txBody>
                  <a:tcPr>
                    <a:solidFill>
                      <a:srgbClr val="CCFFCC"/>
                    </a:solidFill>
                  </a:tcPr>
                </a:tc>
                <a:tc>
                  <a:txBody>
                    <a:bodyPr/>
                    <a:lstStyle/>
                    <a:p>
                      <a:r>
                        <a:rPr kumimoji="1" lang="en-US" altLang="ja-JP" sz="1200" dirty="0" smtClean="0">
                          <a:solidFill>
                            <a:schemeClr val="tx1"/>
                          </a:solidFill>
                        </a:rPr>
                        <a:t>KEK-LC</a:t>
                      </a:r>
                      <a:r>
                        <a:rPr kumimoji="1" lang="ja-JP" altLang="en-US" sz="1200" dirty="0" smtClean="0">
                          <a:solidFill>
                            <a:schemeClr val="tx1"/>
                          </a:solidFill>
                        </a:rPr>
                        <a:t>　</a:t>
                      </a:r>
                      <a:r>
                        <a:rPr kumimoji="1" lang="en-US" altLang="ja-JP" sz="1200" dirty="0" smtClean="0">
                          <a:solidFill>
                            <a:schemeClr val="tx1"/>
                          </a:solidFill>
                        </a:rPr>
                        <a:t>/</a:t>
                      </a:r>
                      <a:r>
                        <a:rPr kumimoji="1" lang="ja-JP" altLang="en-US" sz="1200" dirty="0" smtClean="0">
                          <a:solidFill>
                            <a:schemeClr val="tx1"/>
                          </a:solidFill>
                        </a:rPr>
                        <a:t>　</a:t>
                      </a:r>
                      <a:r>
                        <a:rPr kumimoji="1" lang="en-US" altLang="ja-JP" sz="1200" dirty="0" smtClean="0">
                          <a:solidFill>
                            <a:schemeClr val="tx1"/>
                          </a:solidFill>
                        </a:rPr>
                        <a:t>Domestic</a:t>
                      </a:r>
                      <a:endParaRPr kumimoji="1" lang="ja-JP" altLang="en-US" sz="1200" dirty="0">
                        <a:solidFill>
                          <a:schemeClr val="tx1"/>
                        </a:solidFill>
                      </a:endParaRPr>
                    </a:p>
                  </a:txBody>
                  <a:tcPr>
                    <a:solidFill>
                      <a:srgbClr val="CCFFCC"/>
                    </a:solidFill>
                  </a:tcPr>
                </a:tc>
                <a:tc>
                  <a:txBody>
                    <a:bodyPr/>
                    <a:lstStyle/>
                    <a:p>
                      <a:r>
                        <a:rPr kumimoji="1" lang="en-US" altLang="ja-JP" sz="1200" dirty="0" smtClean="0">
                          <a:solidFill>
                            <a:schemeClr val="tx1"/>
                          </a:solidFill>
                        </a:rPr>
                        <a:t>LCC</a:t>
                      </a:r>
                      <a:r>
                        <a:rPr kumimoji="1" lang="ja-JP" altLang="en-US" sz="1200" dirty="0" smtClean="0">
                          <a:solidFill>
                            <a:schemeClr val="tx1"/>
                          </a:solidFill>
                        </a:rPr>
                        <a:t>　</a:t>
                      </a:r>
                      <a:r>
                        <a:rPr kumimoji="1" lang="en-US" altLang="ja-JP" sz="1200" dirty="0" smtClean="0">
                          <a:solidFill>
                            <a:schemeClr val="tx1"/>
                          </a:solidFill>
                        </a:rPr>
                        <a:t>/</a:t>
                      </a:r>
                      <a:r>
                        <a:rPr kumimoji="1" lang="ja-JP" altLang="en-US" sz="1200" dirty="0" smtClean="0">
                          <a:solidFill>
                            <a:schemeClr val="tx1"/>
                          </a:solidFill>
                        </a:rPr>
                        <a:t>　</a:t>
                      </a:r>
                      <a:r>
                        <a:rPr kumimoji="1" lang="en-US" altLang="ja-JP" sz="1200" dirty="0" smtClean="0">
                          <a:solidFill>
                            <a:schemeClr val="tx1"/>
                          </a:solidFill>
                        </a:rPr>
                        <a:t>International</a:t>
                      </a:r>
                      <a:endParaRPr kumimoji="1" lang="ja-JP" altLang="en-US" sz="1200" dirty="0">
                        <a:solidFill>
                          <a:schemeClr val="tx1"/>
                        </a:solidFill>
                      </a:endParaRPr>
                    </a:p>
                  </a:txBody>
                  <a:tcPr>
                    <a:solidFill>
                      <a:srgbClr val="CCFFCC"/>
                    </a:solidFill>
                  </a:tcPr>
                </a:tc>
                <a:tc>
                  <a:txBody>
                    <a:bodyPr/>
                    <a:lstStyle/>
                    <a:p>
                      <a:r>
                        <a:rPr kumimoji="1" lang="en-US" altLang="ja-JP" sz="1050" dirty="0" smtClean="0">
                          <a:solidFill>
                            <a:schemeClr val="tx1"/>
                          </a:solidFill>
                        </a:rPr>
                        <a:t>AY @ KEK/JP</a:t>
                      </a:r>
                      <a:endParaRPr kumimoji="1" lang="ja-JP" altLang="en-US" sz="1050" dirty="0">
                        <a:solidFill>
                          <a:schemeClr val="tx1"/>
                        </a:solidFill>
                      </a:endParaRPr>
                    </a:p>
                  </a:txBody>
                  <a:tcPr>
                    <a:solidFill>
                      <a:srgbClr val="CCFFCC"/>
                    </a:solidFill>
                  </a:tcPr>
                </a:tc>
              </a:tr>
              <a:tr h="422864">
                <a:tc>
                  <a:txBody>
                    <a:bodyPr/>
                    <a:lstStyle/>
                    <a:p>
                      <a:r>
                        <a:rPr kumimoji="1" lang="en-US" altLang="ja-JP" sz="700" dirty="0" smtClean="0">
                          <a:solidFill>
                            <a:srgbClr val="D9D9D9"/>
                          </a:solidFill>
                          <a:latin typeface="+mn-lt"/>
                        </a:rPr>
                        <a:t>4</a:t>
                      </a:r>
                      <a:endParaRPr kumimoji="1" lang="ja-JP" altLang="en-US" sz="700" dirty="0">
                        <a:solidFill>
                          <a:srgbClr val="D9D9D9"/>
                        </a:solidFill>
                        <a:latin typeface="+mn-lt"/>
                      </a:endParaRPr>
                    </a:p>
                  </a:txBody>
                  <a:tcPr/>
                </a:tc>
                <a:tc>
                  <a:txBody>
                    <a:bodyPr/>
                    <a:lstStyle/>
                    <a:p>
                      <a:r>
                        <a:rPr kumimoji="1" lang="en-US" altLang="ja-JP" sz="700" strike="sngStrike" dirty="0" smtClean="0">
                          <a:latin typeface="+mn-lt"/>
                        </a:rPr>
                        <a:t>7</a:t>
                      </a:r>
                      <a:r>
                        <a:rPr kumimoji="1" lang="en-US" altLang="ja-JP" sz="700" dirty="0" smtClean="0">
                          <a:latin typeface="+mn-lt"/>
                        </a:rPr>
                        <a:t>, </a:t>
                      </a:r>
                      <a:r>
                        <a:rPr kumimoji="1" lang="en-US" altLang="ja-JP" sz="700" dirty="0" smtClean="0">
                          <a:solidFill>
                            <a:schemeClr val="tx1"/>
                          </a:solidFill>
                          <a:latin typeface="+mn-lt"/>
                        </a:rPr>
                        <a:t>14,</a:t>
                      </a:r>
                      <a:r>
                        <a:rPr kumimoji="1" lang="en-US" altLang="ja-JP" sz="700" dirty="0" smtClean="0">
                          <a:solidFill>
                            <a:srgbClr val="FF0000"/>
                          </a:solidFill>
                          <a:latin typeface="+mn-lt"/>
                        </a:rPr>
                        <a:t> </a:t>
                      </a:r>
                      <a:r>
                        <a:rPr kumimoji="1" lang="en-US" altLang="ja-JP" sz="700" dirty="0" smtClean="0">
                          <a:solidFill>
                            <a:schemeClr val="bg1">
                              <a:lumMod val="50000"/>
                            </a:schemeClr>
                          </a:solidFill>
                          <a:latin typeface="+mn-lt"/>
                        </a:rPr>
                        <a:t>21,</a:t>
                      </a:r>
                      <a:r>
                        <a:rPr kumimoji="1" lang="en-US" altLang="ja-JP" sz="700" dirty="0" smtClean="0">
                          <a:solidFill>
                            <a:srgbClr val="FF0000"/>
                          </a:solidFill>
                          <a:latin typeface="+mn-lt"/>
                        </a:rPr>
                        <a:t> </a:t>
                      </a:r>
                      <a:r>
                        <a:rPr kumimoji="1" lang="en-US" altLang="ja-JP" sz="700" u="none" strike="noStrike" dirty="0" smtClean="0">
                          <a:solidFill>
                            <a:schemeClr val="bg1">
                              <a:lumMod val="85000"/>
                            </a:schemeClr>
                          </a:solidFill>
                          <a:latin typeface="+mn-lt"/>
                        </a:rPr>
                        <a:t>28</a:t>
                      </a:r>
                      <a:endParaRPr kumimoji="1" lang="ja-JP" altLang="en-US" sz="700" u="none" strike="noStrike" dirty="0">
                        <a:solidFill>
                          <a:schemeClr val="bg1">
                            <a:lumMod val="85000"/>
                          </a:schemeClr>
                        </a:solidFill>
                        <a:latin typeface="+mn-lt"/>
                      </a:endParaRPr>
                    </a:p>
                  </a:txBody>
                  <a:tcPr/>
                </a:tc>
                <a:tc>
                  <a:txBody>
                    <a:bodyPr/>
                    <a:lstStyle/>
                    <a:p>
                      <a:r>
                        <a:rPr kumimoji="1" lang="en-US" altLang="ja-JP" sz="700" dirty="0" smtClean="0">
                          <a:solidFill>
                            <a:schemeClr val="bg1">
                              <a:lumMod val="50000"/>
                            </a:schemeClr>
                          </a:solidFill>
                          <a:latin typeface="+mn-lt"/>
                        </a:rPr>
                        <a:t>17:  LC</a:t>
                      </a:r>
                      <a:r>
                        <a:rPr kumimoji="1" lang="ja-JP" altLang="en-US" sz="700" dirty="0" smtClean="0">
                          <a:solidFill>
                            <a:schemeClr val="bg1">
                              <a:lumMod val="50000"/>
                            </a:schemeClr>
                          </a:solidFill>
                          <a:latin typeface="+mn-lt"/>
                        </a:rPr>
                        <a:t>推進委</a:t>
                      </a:r>
                      <a:endParaRPr kumimoji="1" lang="ja-JP" altLang="en-US" sz="700" dirty="0">
                        <a:solidFill>
                          <a:schemeClr val="bg1">
                            <a:lumMod val="50000"/>
                          </a:schemeClr>
                        </a:solidFill>
                        <a:latin typeface="+mn-lt"/>
                      </a:endParaRPr>
                    </a:p>
                  </a:txBody>
                  <a:tcPr/>
                </a:tc>
                <a:tc>
                  <a:txBody>
                    <a:bodyPr/>
                    <a:lstStyle/>
                    <a:p>
                      <a:r>
                        <a:rPr kumimoji="1" lang="en-US" altLang="ja-JP" sz="700" dirty="0" smtClean="0">
                          <a:solidFill>
                            <a:srgbClr val="7F7F7F"/>
                          </a:solidFill>
                          <a:latin typeface="+mn-lt"/>
                        </a:rPr>
                        <a:t>7: </a:t>
                      </a:r>
                      <a:r>
                        <a:rPr kumimoji="1" lang="ja-JP" altLang="en-US" sz="700" dirty="0" smtClean="0">
                          <a:solidFill>
                            <a:srgbClr val="7F7F7F"/>
                          </a:solidFill>
                          <a:latin typeface="+mn-lt"/>
                        </a:rPr>
                        <a:t>東北訪問</a:t>
                      </a:r>
                      <a:endParaRPr kumimoji="1" lang="en-US" altLang="ja-JP" sz="700" dirty="0" smtClean="0">
                        <a:solidFill>
                          <a:srgbClr val="7F7F7F"/>
                        </a:solidFill>
                        <a:latin typeface="+mn-lt"/>
                      </a:endParaRPr>
                    </a:p>
                    <a:p>
                      <a:r>
                        <a:rPr kumimoji="1" lang="en-US" altLang="ja-JP" sz="700" dirty="0" smtClean="0">
                          <a:solidFill>
                            <a:srgbClr val="7F7F7F"/>
                          </a:solidFill>
                          <a:latin typeface="+mn-lt"/>
                        </a:rPr>
                        <a:t>11: KEK </a:t>
                      </a:r>
                      <a:r>
                        <a:rPr kumimoji="1" lang="ja-JP" altLang="en-US" sz="700" dirty="0" smtClean="0">
                          <a:solidFill>
                            <a:srgbClr val="7F7F7F"/>
                          </a:solidFill>
                          <a:latin typeface="+mn-lt"/>
                        </a:rPr>
                        <a:t>メカワークショップ</a:t>
                      </a:r>
                      <a:endParaRPr kumimoji="1" lang="en-US" altLang="ja-JP" sz="700" dirty="0" smtClean="0">
                        <a:solidFill>
                          <a:srgbClr val="7F7F7F"/>
                        </a:solidFill>
                        <a:latin typeface="+mn-lt"/>
                      </a:endParaRPr>
                    </a:p>
                    <a:p>
                      <a:r>
                        <a:rPr kumimoji="1" lang="en-US" altLang="ja-JP" sz="700" dirty="0" smtClean="0">
                          <a:solidFill>
                            <a:srgbClr val="7F7F7F"/>
                          </a:solidFill>
                          <a:latin typeface="+mn-lt"/>
                        </a:rPr>
                        <a:t>15: ILC</a:t>
                      </a:r>
                      <a:r>
                        <a:rPr kumimoji="1" lang="ja-JP" altLang="en-US" sz="700" baseline="0" dirty="0" smtClean="0">
                          <a:solidFill>
                            <a:srgbClr val="7F7F7F"/>
                          </a:solidFill>
                          <a:latin typeface="+mn-lt"/>
                        </a:rPr>
                        <a:t>を学び考える会：　</a:t>
                      </a:r>
                      <a:r>
                        <a:rPr kumimoji="1" lang="en-US" altLang="ja-JP" sz="700" baseline="0" dirty="0" smtClean="0">
                          <a:solidFill>
                            <a:srgbClr val="7F7F7F"/>
                          </a:solidFill>
                          <a:latin typeface="+mn-lt"/>
                        </a:rPr>
                        <a:t>e—e+ </a:t>
                      </a:r>
                      <a:r>
                        <a:rPr kumimoji="1" lang="ja-JP" altLang="en-US" sz="700" baseline="0" dirty="0" smtClean="0">
                          <a:solidFill>
                            <a:srgbClr val="7F7F7F"/>
                          </a:solidFill>
                          <a:latin typeface="+mn-lt"/>
                        </a:rPr>
                        <a:t>源</a:t>
                      </a:r>
                      <a:r>
                        <a:rPr kumimoji="1" lang="en-US" altLang="ja-JP" sz="700" baseline="0" dirty="0" smtClean="0">
                          <a:solidFill>
                            <a:srgbClr val="7F7F7F"/>
                          </a:solidFill>
                          <a:latin typeface="+mn-lt"/>
                        </a:rPr>
                        <a:t> </a:t>
                      </a:r>
                      <a:r>
                        <a:rPr kumimoji="1" lang="ja-JP" altLang="en-US" sz="700" baseline="0" dirty="0" smtClean="0">
                          <a:solidFill>
                            <a:srgbClr val="7F7F7F"/>
                          </a:solidFill>
                          <a:latin typeface="+mn-lt"/>
                        </a:rPr>
                        <a:t>（吉田）</a:t>
                      </a:r>
                      <a:endParaRPr kumimoji="1" lang="en-US" altLang="ja-JP" sz="700" baseline="0" dirty="0" smtClean="0">
                        <a:solidFill>
                          <a:srgbClr val="7F7F7F"/>
                        </a:solidFill>
                        <a:latin typeface="+mn-lt"/>
                      </a:endParaRPr>
                    </a:p>
                    <a:p>
                      <a:r>
                        <a:rPr kumimoji="1" lang="en-US" altLang="ja-JP" sz="700" baseline="0" dirty="0" smtClean="0">
                          <a:solidFill>
                            <a:srgbClr val="7F7F7F"/>
                          </a:solidFill>
                          <a:latin typeface="+mn-lt"/>
                        </a:rPr>
                        <a:t>23: ILC</a:t>
                      </a:r>
                      <a:r>
                        <a:rPr kumimoji="1" lang="ja-JP" altLang="en-US" sz="700" baseline="0" dirty="0" smtClean="0">
                          <a:solidFill>
                            <a:srgbClr val="7F7F7F"/>
                          </a:solidFill>
                          <a:latin typeface="+mn-lt"/>
                        </a:rPr>
                        <a:t>測定器月例会議</a:t>
                      </a:r>
                      <a:endParaRPr kumimoji="1" lang="en-US" altLang="ja-JP" sz="700" baseline="0" dirty="0" smtClean="0">
                        <a:solidFill>
                          <a:srgbClr val="7F7F7F"/>
                        </a:solidFill>
                        <a:latin typeface="+mn-lt"/>
                      </a:endParaRPr>
                    </a:p>
                  </a:txBody>
                  <a:tcPr/>
                </a:tc>
                <a:tc>
                  <a:txBody>
                    <a:bodyPr/>
                    <a:lstStyle/>
                    <a:p>
                      <a:r>
                        <a:rPr kumimoji="1" lang="en-US" altLang="ja-JP" sz="700" dirty="0" smtClean="0">
                          <a:solidFill>
                            <a:srgbClr val="7F7F7F"/>
                          </a:solidFill>
                          <a:latin typeface="+mn-lt"/>
                        </a:rPr>
                        <a:t>8-10:  CFS-ADI joint</a:t>
                      </a:r>
                      <a:r>
                        <a:rPr kumimoji="1" lang="en-US" altLang="ja-JP" sz="700" baseline="0" dirty="0" smtClean="0">
                          <a:solidFill>
                            <a:srgbClr val="7F7F7F"/>
                          </a:solidFill>
                          <a:latin typeface="+mn-lt"/>
                        </a:rPr>
                        <a:t> mtg. (Tokyo)</a:t>
                      </a:r>
                      <a:endParaRPr kumimoji="1" lang="ja-JP" altLang="en-US" sz="700" dirty="0">
                        <a:solidFill>
                          <a:srgbClr val="7F7F7F"/>
                        </a:solidFill>
                        <a:latin typeface="+mn-lt"/>
                      </a:endParaRPr>
                    </a:p>
                  </a:txBody>
                  <a:tcPr/>
                </a:tc>
                <a:tc>
                  <a:txBody>
                    <a:bodyPr/>
                    <a:lstStyle/>
                    <a:p>
                      <a:r>
                        <a:rPr kumimoji="1" lang="en-US" altLang="ja-JP" sz="700" dirty="0" smtClean="0">
                          <a:latin typeface="+mn-lt"/>
                        </a:rPr>
                        <a:t>7-10(Tohoku/Tokyo)</a:t>
                      </a:r>
                    </a:p>
                    <a:p>
                      <a:r>
                        <a:rPr kumimoji="1" lang="en-US" altLang="ja-JP" sz="700" dirty="0" smtClean="0">
                          <a:latin typeface="+mn-lt"/>
                        </a:rPr>
                        <a:t>11-21</a:t>
                      </a:r>
                      <a:endParaRPr kumimoji="1" lang="ja-JP" altLang="en-US" sz="700" dirty="0">
                        <a:solidFill>
                          <a:srgbClr val="3366FF"/>
                        </a:solidFill>
                        <a:latin typeface="+mn-lt"/>
                      </a:endParaRPr>
                    </a:p>
                  </a:txBody>
                  <a:tcPr/>
                </a:tc>
              </a:tr>
              <a:tr h="422864">
                <a:tc>
                  <a:txBody>
                    <a:bodyPr/>
                    <a:lstStyle/>
                    <a:p>
                      <a:r>
                        <a:rPr kumimoji="1" lang="en-US" altLang="ja-JP" sz="700" dirty="0" smtClean="0">
                          <a:solidFill>
                            <a:srgbClr val="7F7F7F"/>
                          </a:solidFill>
                          <a:latin typeface="+mn-lt"/>
                        </a:rPr>
                        <a:t>5</a:t>
                      </a:r>
                      <a:endParaRPr kumimoji="1" lang="ja-JP" altLang="en-US" sz="700" dirty="0">
                        <a:solidFill>
                          <a:srgbClr val="7F7F7F"/>
                        </a:solidFill>
                        <a:latin typeface="+mn-lt"/>
                      </a:endParaRPr>
                    </a:p>
                  </a:txBody>
                  <a:tcPr/>
                </a:tc>
                <a:tc>
                  <a:txBody>
                    <a:bodyPr/>
                    <a:lstStyle/>
                    <a:p>
                      <a:r>
                        <a:rPr kumimoji="1" lang="en-US" altLang="ja-JP" sz="700" strike="sngStrike" dirty="0" smtClean="0">
                          <a:solidFill>
                            <a:srgbClr val="7F7F7F"/>
                          </a:solidFill>
                          <a:latin typeface="+mn-lt"/>
                        </a:rPr>
                        <a:t>5, 1</a:t>
                      </a:r>
                      <a:r>
                        <a:rPr kumimoji="1" lang="en-US" altLang="ja-JP" sz="700" u="none" strike="sngStrike" dirty="0" smtClean="0">
                          <a:solidFill>
                            <a:srgbClr val="7F7F7F"/>
                          </a:solidFill>
                          <a:latin typeface="+mn-lt"/>
                        </a:rPr>
                        <a:t>2</a:t>
                      </a:r>
                      <a:r>
                        <a:rPr kumimoji="1" lang="en-US" altLang="ja-JP" sz="700" u="none" strike="noStrike" dirty="0" smtClean="0">
                          <a:solidFill>
                            <a:srgbClr val="7F7F7F"/>
                          </a:solidFill>
                          <a:latin typeface="+mn-lt"/>
                        </a:rPr>
                        <a:t>,  19</a:t>
                      </a:r>
                      <a:r>
                        <a:rPr kumimoji="1" lang="en-US" altLang="ja-JP" sz="700" strike="noStrike" dirty="0" smtClean="0">
                          <a:solidFill>
                            <a:srgbClr val="7F7F7F"/>
                          </a:solidFill>
                          <a:latin typeface="+mn-lt"/>
                        </a:rPr>
                        <a:t>,  </a:t>
                      </a:r>
                      <a:r>
                        <a:rPr kumimoji="1" lang="en-US" altLang="ja-JP" sz="700" strike="sngStrike" dirty="0" smtClean="0">
                          <a:solidFill>
                            <a:srgbClr val="7F7F7F"/>
                          </a:solidFill>
                          <a:latin typeface="+mn-lt"/>
                        </a:rPr>
                        <a:t>26</a:t>
                      </a:r>
                      <a:endParaRPr kumimoji="1" lang="ja-JP" altLang="en-US" sz="700" strike="sngStrike" dirty="0">
                        <a:solidFill>
                          <a:srgbClr val="7F7F7F"/>
                        </a:solidFill>
                        <a:latin typeface="+mn-lt"/>
                      </a:endParaRPr>
                    </a:p>
                  </a:txBody>
                  <a:tcPr/>
                </a:tc>
                <a:tc>
                  <a:txBody>
                    <a:bodyPr/>
                    <a:lstStyle/>
                    <a:p>
                      <a:endParaRPr kumimoji="1" lang="ja-JP" altLang="en-US" sz="700" dirty="0">
                        <a:solidFill>
                          <a:srgbClr val="7F7F7F"/>
                        </a:solidFill>
                        <a:latin typeface="+mn-lt"/>
                      </a:endParaRPr>
                    </a:p>
                  </a:txBody>
                  <a:tcPr/>
                </a:tc>
                <a:tc>
                  <a:txBody>
                    <a:bodyPr/>
                    <a:lstStyle/>
                    <a:p>
                      <a:pPr marL="0" marR="0" indent="0" algn="l" defTabSz="457011" rtl="0" eaLnBrk="1" fontAlgn="auto" latinLnBrk="0" hangingPunct="1">
                        <a:lnSpc>
                          <a:spcPct val="100000"/>
                        </a:lnSpc>
                        <a:spcBef>
                          <a:spcPts val="0"/>
                        </a:spcBef>
                        <a:spcAft>
                          <a:spcPts val="0"/>
                        </a:spcAft>
                        <a:buClrTx/>
                        <a:buSzTx/>
                        <a:buFontTx/>
                        <a:buNone/>
                        <a:tabLst/>
                        <a:defRPr/>
                      </a:pPr>
                      <a:r>
                        <a:rPr kumimoji="1" lang="en-US" altLang="ja-JP" sz="700" baseline="0" dirty="0" smtClean="0">
                          <a:solidFill>
                            <a:srgbClr val="7F7F7F"/>
                          </a:solidFill>
                          <a:latin typeface="+mn-lt"/>
                        </a:rPr>
                        <a:t>22: ILC</a:t>
                      </a:r>
                      <a:r>
                        <a:rPr kumimoji="1" lang="ja-JP" altLang="en-US" sz="700" baseline="0" dirty="0" smtClean="0">
                          <a:solidFill>
                            <a:srgbClr val="7F7F7F"/>
                          </a:solidFill>
                          <a:latin typeface="+mn-lt"/>
                        </a:rPr>
                        <a:t>測定器月例会議</a:t>
                      </a:r>
                      <a:endParaRPr kumimoji="1" lang="en-US" altLang="ja-JP" sz="700" baseline="0" dirty="0" smtClean="0">
                        <a:solidFill>
                          <a:srgbClr val="7F7F7F"/>
                        </a:solidFill>
                        <a:latin typeface="+mn-lt"/>
                      </a:endParaRPr>
                    </a:p>
                    <a:p>
                      <a:pPr marL="0" marR="0" indent="0" algn="l" defTabSz="457011" rtl="0" eaLnBrk="1" fontAlgn="auto" latinLnBrk="0" hangingPunct="1">
                        <a:lnSpc>
                          <a:spcPct val="100000"/>
                        </a:lnSpc>
                        <a:spcBef>
                          <a:spcPts val="0"/>
                        </a:spcBef>
                        <a:spcAft>
                          <a:spcPts val="0"/>
                        </a:spcAft>
                        <a:buClrTx/>
                        <a:buSzTx/>
                        <a:buFontTx/>
                        <a:buNone/>
                        <a:tabLst/>
                        <a:defRPr/>
                      </a:pPr>
                      <a:r>
                        <a:rPr kumimoji="1" lang="en-US" altLang="ja-JP" sz="700" baseline="0" dirty="0" smtClean="0">
                          <a:solidFill>
                            <a:srgbClr val="7F7F7F"/>
                          </a:solidFill>
                          <a:latin typeface="+mn-lt"/>
                        </a:rPr>
                        <a:t>27 ILC</a:t>
                      </a:r>
                      <a:r>
                        <a:rPr kumimoji="1" lang="ja-JP" altLang="en-US" sz="700" baseline="0" dirty="0" smtClean="0">
                          <a:solidFill>
                            <a:srgbClr val="7F7F7F"/>
                          </a:solidFill>
                          <a:latin typeface="+mn-lt"/>
                        </a:rPr>
                        <a:t>を学び考える会：</a:t>
                      </a:r>
                      <a:r>
                        <a:rPr kumimoji="1" lang="en-US" altLang="ja-JP" sz="700" baseline="0" dirty="0" smtClean="0">
                          <a:solidFill>
                            <a:srgbClr val="7F7F7F"/>
                          </a:solidFill>
                          <a:latin typeface="+mn-lt"/>
                        </a:rPr>
                        <a:t>RF </a:t>
                      </a:r>
                      <a:r>
                        <a:rPr kumimoji="1" lang="ja-JP" altLang="en-US" sz="700" baseline="0" dirty="0" smtClean="0">
                          <a:solidFill>
                            <a:srgbClr val="7F7F7F"/>
                          </a:solidFill>
                          <a:latin typeface="+mn-lt"/>
                        </a:rPr>
                        <a:t>（道園）</a:t>
                      </a:r>
                      <a:endParaRPr kumimoji="1" lang="en-US" altLang="ja-JP" sz="700" baseline="0" dirty="0" smtClean="0">
                        <a:solidFill>
                          <a:srgbClr val="7F7F7F"/>
                        </a:solidFill>
                        <a:latin typeface="+mn-lt"/>
                      </a:endParaRPr>
                    </a:p>
                    <a:p>
                      <a:pPr marL="0" marR="0" indent="0" algn="l" defTabSz="457011" rtl="0" eaLnBrk="1" fontAlgn="auto" latinLnBrk="0" hangingPunct="1">
                        <a:lnSpc>
                          <a:spcPct val="100000"/>
                        </a:lnSpc>
                        <a:spcBef>
                          <a:spcPts val="0"/>
                        </a:spcBef>
                        <a:spcAft>
                          <a:spcPts val="0"/>
                        </a:spcAft>
                        <a:buClrTx/>
                        <a:buSzTx/>
                        <a:buFontTx/>
                        <a:buNone/>
                        <a:tabLst/>
                        <a:defRPr/>
                      </a:pPr>
                      <a:r>
                        <a:rPr kumimoji="1" lang="ja-JP" altLang="en-US" sz="700" baseline="0" dirty="0" smtClean="0">
                          <a:solidFill>
                            <a:srgbClr val="7F7F7F"/>
                          </a:solidFill>
                          <a:latin typeface="+mn-lt"/>
                        </a:rPr>
                        <a:t>（</a:t>
                      </a:r>
                      <a:r>
                        <a:rPr kumimoji="1" lang="en-US" altLang="ja-JP" sz="700" baseline="0" dirty="0" smtClean="0">
                          <a:solidFill>
                            <a:srgbClr val="7F7F7F"/>
                          </a:solidFill>
                          <a:latin typeface="+mn-lt"/>
                        </a:rPr>
                        <a:t>27?: </a:t>
                      </a:r>
                      <a:r>
                        <a:rPr kumimoji="1" lang="ja-JP" altLang="en-US" sz="700" baseline="0" dirty="0" smtClean="0">
                          <a:solidFill>
                            <a:srgbClr val="7F7F7F"/>
                          </a:solidFill>
                          <a:latin typeface="+mn-lt"/>
                        </a:rPr>
                        <a:t>文科省・勉強会）</a:t>
                      </a:r>
                      <a:endParaRPr kumimoji="1" lang="en-US" altLang="ja-JP" sz="700" baseline="0" dirty="0" smtClean="0">
                        <a:solidFill>
                          <a:srgbClr val="7F7F7F"/>
                        </a:solidFill>
                        <a:latin typeface="+mn-lt"/>
                      </a:endParaRPr>
                    </a:p>
                  </a:txBody>
                  <a:tcPr/>
                </a:tc>
                <a:tc>
                  <a:txBody>
                    <a:bodyPr/>
                    <a:lstStyle/>
                    <a:p>
                      <a:r>
                        <a:rPr kumimoji="1" lang="en-US" altLang="ja-JP" sz="700" dirty="0" smtClean="0">
                          <a:solidFill>
                            <a:srgbClr val="7F7F7F"/>
                          </a:solidFill>
                          <a:latin typeface="+mn-lt"/>
                        </a:rPr>
                        <a:t>12-16: AWLC14</a:t>
                      </a:r>
                      <a:r>
                        <a:rPr kumimoji="1" lang="en-US" altLang="ja-JP" sz="700" baseline="0" dirty="0" smtClean="0">
                          <a:solidFill>
                            <a:srgbClr val="7F7F7F"/>
                          </a:solidFill>
                          <a:latin typeface="+mn-lt"/>
                        </a:rPr>
                        <a:t> @ </a:t>
                      </a:r>
                      <a:r>
                        <a:rPr kumimoji="1" lang="en-US" altLang="ja-JP" sz="700" baseline="0" dirty="0" err="1" smtClean="0">
                          <a:solidFill>
                            <a:srgbClr val="7F7F7F"/>
                          </a:solidFill>
                          <a:latin typeface="+mn-lt"/>
                        </a:rPr>
                        <a:t>Fermilab</a:t>
                      </a:r>
                      <a:endParaRPr kumimoji="1" lang="en-US" altLang="ja-JP" sz="700" baseline="0" dirty="0" smtClean="0">
                        <a:solidFill>
                          <a:srgbClr val="7F7F7F"/>
                        </a:solidFill>
                        <a:latin typeface="+mn-lt"/>
                      </a:endParaRPr>
                    </a:p>
                    <a:p>
                      <a:r>
                        <a:rPr kumimoji="1" lang="en-US" altLang="ja-JP" sz="700" baseline="0" dirty="0" smtClean="0">
                          <a:solidFill>
                            <a:srgbClr val="7F7F7F"/>
                          </a:solidFill>
                          <a:latin typeface="+mn-lt"/>
                        </a:rPr>
                        <a:t>19-21: </a:t>
                      </a:r>
                      <a:r>
                        <a:rPr kumimoji="1" lang="en-US" altLang="ja-JP" sz="700" baseline="0" dirty="0" err="1" smtClean="0">
                          <a:solidFill>
                            <a:srgbClr val="7F7F7F"/>
                          </a:solidFill>
                          <a:latin typeface="+mn-lt"/>
                        </a:rPr>
                        <a:t>EuCARD</a:t>
                      </a:r>
                      <a:r>
                        <a:rPr kumimoji="1" lang="en-US" altLang="ja-JP" sz="700" baseline="0" dirty="0" smtClean="0">
                          <a:solidFill>
                            <a:srgbClr val="7F7F7F"/>
                          </a:solidFill>
                          <a:latin typeface="+mn-lt"/>
                        </a:rPr>
                        <a:t>-II @ DESY</a:t>
                      </a:r>
                    </a:p>
                    <a:p>
                      <a:r>
                        <a:rPr kumimoji="1" lang="en-US" altLang="ja-JP" sz="700" baseline="0" dirty="0" smtClean="0">
                          <a:solidFill>
                            <a:srgbClr val="7F7F7F"/>
                          </a:solidFill>
                          <a:latin typeface="+mn-lt"/>
                        </a:rPr>
                        <a:t>26-27; TYL(FJPPL) @ Bordeaux</a:t>
                      </a:r>
                      <a:r>
                        <a:rPr kumimoji="1" lang="en-US" altLang="ja-JP" sz="700" dirty="0" smtClean="0">
                          <a:solidFill>
                            <a:srgbClr val="7F7F7F"/>
                          </a:solidFill>
                          <a:latin typeface="+mn-lt"/>
                        </a:rPr>
                        <a:t> </a:t>
                      </a:r>
                      <a:endParaRPr kumimoji="1" lang="ja-JP" altLang="en-US" sz="700" dirty="0">
                        <a:solidFill>
                          <a:srgbClr val="7F7F7F"/>
                        </a:solidFill>
                        <a:latin typeface="+mn-lt"/>
                      </a:endParaRPr>
                    </a:p>
                  </a:txBody>
                  <a:tcPr/>
                </a:tc>
                <a:tc>
                  <a:txBody>
                    <a:bodyPr/>
                    <a:lstStyle/>
                    <a:p>
                      <a:r>
                        <a:rPr kumimoji="1" lang="en-US" altLang="ja-JP" sz="700" dirty="0" smtClean="0">
                          <a:solidFill>
                            <a:srgbClr val="7F7F7F"/>
                          </a:solidFill>
                          <a:latin typeface="+mn-lt"/>
                        </a:rPr>
                        <a:t>27</a:t>
                      </a:r>
                      <a:endParaRPr kumimoji="1" lang="ja-JP" altLang="en-US" sz="700" dirty="0">
                        <a:solidFill>
                          <a:srgbClr val="7F7F7F"/>
                        </a:solidFill>
                        <a:latin typeface="+mn-lt"/>
                      </a:endParaRPr>
                    </a:p>
                  </a:txBody>
                  <a:tcPr/>
                </a:tc>
              </a:tr>
              <a:tr h="422864">
                <a:tc>
                  <a:txBody>
                    <a:bodyPr/>
                    <a:lstStyle/>
                    <a:p>
                      <a:r>
                        <a:rPr kumimoji="1" lang="en-US" altLang="ja-JP" sz="700" dirty="0" smtClean="0">
                          <a:solidFill>
                            <a:srgbClr val="7F7F7F"/>
                          </a:solidFill>
                          <a:latin typeface="+mn-lt"/>
                        </a:rPr>
                        <a:t>6</a:t>
                      </a:r>
                      <a:endParaRPr kumimoji="1" lang="ja-JP" altLang="en-US" sz="700" dirty="0">
                        <a:solidFill>
                          <a:srgbClr val="7F7F7F"/>
                        </a:solidFill>
                        <a:latin typeface="+mn-lt"/>
                      </a:endParaRPr>
                    </a:p>
                  </a:txBody>
                  <a:tcPr/>
                </a:tc>
                <a:tc>
                  <a:txBody>
                    <a:bodyPr/>
                    <a:lstStyle/>
                    <a:p>
                      <a:r>
                        <a:rPr kumimoji="1" lang="en-US" altLang="ja-JP" sz="700" strike="noStrike" dirty="0" smtClean="0">
                          <a:solidFill>
                            <a:srgbClr val="7F7F7F"/>
                          </a:solidFill>
                          <a:latin typeface="+mn-lt"/>
                        </a:rPr>
                        <a:t>2,</a:t>
                      </a:r>
                      <a:r>
                        <a:rPr kumimoji="1" lang="en-US" altLang="ja-JP" sz="700" strike="sngStrike" dirty="0" smtClean="0">
                          <a:solidFill>
                            <a:srgbClr val="7F7F7F"/>
                          </a:solidFill>
                          <a:latin typeface="+mn-lt"/>
                        </a:rPr>
                        <a:t> 9,</a:t>
                      </a:r>
                      <a:r>
                        <a:rPr kumimoji="1" lang="en-US" altLang="ja-JP" sz="700" strike="noStrike" dirty="0" smtClean="0">
                          <a:solidFill>
                            <a:srgbClr val="7F7F7F"/>
                          </a:solidFill>
                          <a:latin typeface="+mn-lt"/>
                        </a:rPr>
                        <a:t> 16, 23, </a:t>
                      </a:r>
                    </a:p>
                    <a:p>
                      <a:endParaRPr kumimoji="1" lang="en-US" altLang="ja-JP" sz="700" strike="noStrike" dirty="0" smtClean="0">
                        <a:solidFill>
                          <a:srgbClr val="7F7F7F"/>
                        </a:solidFill>
                        <a:latin typeface="+mn-lt"/>
                      </a:endParaRPr>
                    </a:p>
                    <a:p>
                      <a:r>
                        <a:rPr kumimoji="1" lang="en-US" altLang="ja-JP" sz="700" strike="noStrike" dirty="0" smtClean="0">
                          <a:solidFill>
                            <a:srgbClr val="7F7F7F"/>
                          </a:solidFill>
                          <a:latin typeface="+mn-lt"/>
                        </a:rPr>
                        <a:t>30</a:t>
                      </a:r>
                      <a:endParaRPr kumimoji="1" lang="ja-JP" altLang="en-US" sz="700" strike="noStrike" dirty="0">
                        <a:solidFill>
                          <a:srgbClr val="7F7F7F"/>
                        </a:solidFill>
                        <a:latin typeface="+mn-lt"/>
                      </a:endParaRPr>
                    </a:p>
                  </a:txBody>
                  <a:tcPr/>
                </a:tc>
                <a:tc>
                  <a:txBody>
                    <a:bodyPr/>
                    <a:lstStyle/>
                    <a:p>
                      <a:r>
                        <a:rPr kumimoji="1" lang="ja-JP" altLang="en-US" sz="700" baseline="0" dirty="0" smtClean="0">
                          <a:solidFill>
                            <a:srgbClr val="7F7F7F"/>
                          </a:solidFill>
                          <a:latin typeface="+mn-lt"/>
                        </a:rPr>
                        <a:t>１３</a:t>
                      </a:r>
                      <a:r>
                        <a:rPr kumimoji="1" lang="en-US" altLang="ja-JP" sz="700" baseline="0" dirty="0" smtClean="0">
                          <a:solidFill>
                            <a:srgbClr val="7F7F7F"/>
                          </a:solidFill>
                          <a:latin typeface="+mn-lt"/>
                        </a:rPr>
                        <a:t>:</a:t>
                      </a:r>
                      <a:r>
                        <a:rPr kumimoji="1" lang="en-US" altLang="ja-JP" sz="700" dirty="0" smtClean="0">
                          <a:solidFill>
                            <a:srgbClr val="7F7F7F"/>
                          </a:solidFill>
                          <a:latin typeface="+mn-lt"/>
                        </a:rPr>
                        <a:t> LC </a:t>
                      </a:r>
                      <a:r>
                        <a:rPr kumimoji="1" lang="ja-JP" altLang="en-US" sz="700" dirty="0" smtClean="0">
                          <a:solidFill>
                            <a:srgbClr val="7F7F7F"/>
                          </a:solidFill>
                          <a:latin typeface="+mn-lt"/>
                        </a:rPr>
                        <a:t>推進委</a:t>
                      </a:r>
                      <a:endParaRPr kumimoji="1" lang="ja-JP" altLang="en-US" sz="700" dirty="0">
                        <a:solidFill>
                          <a:srgbClr val="7F7F7F"/>
                        </a:solidFill>
                        <a:latin typeface="+mn-lt"/>
                      </a:endParaRPr>
                    </a:p>
                  </a:txBody>
                  <a:tcPr/>
                </a:tc>
                <a:tc>
                  <a:txBody>
                    <a:bodyPr/>
                    <a:lstStyle/>
                    <a:p>
                      <a:pPr marL="0" marR="0" indent="0" algn="l" defTabSz="457011" rtl="0" eaLnBrk="1" fontAlgn="auto" latinLnBrk="0" hangingPunct="1">
                        <a:lnSpc>
                          <a:spcPct val="100000"/>
                        </a:lnSpc>
                        <a:spcBef>
                          <a:spcPts val="0"/>
                        </a:spcBef>
                        <a:spcAft>
                          <a:spcPts val="0"/>
                        </a:spcAft>
                        <a:buClrTx/>
                        <a:buSzTx/>
                        <a:buFontTx/>
                        <a:buNone/>
                        <a:tabLst/>
                        <a:defRPr/>
                      </a:pPr>
                      <a:r>
                        <a:rPr kumimoji="1" lang="en-US" altLang="ja-JP" sz="700" baseline="0" dirty="0" smtClean="0">
                          <a:solidFill>
                            <a:srgbClr val="7F7F7F"/>
                          </a:solidFill>
                          <a:latin typeface="+mn-lt"/>
                        </a:rPr>
                        <a:t>16-17: G. </a:t>
                      </a:r>
                      <a:r>
                        <a:rPr kumimoji="1" lang="en-US" altLang="ja-JP" sz="700" baseline="0" dirty="0" err="1" smtClean="0">
                          <a:solidFill>
                            <a:srgbClr val="7F7F7F"/>
                          </a:solidFill>
                          <a:latin typeface="+mn-lt"/>
                        </a:rPr>
                        <a:t>Myneni</a:t>
                      </a:r>
                      <a:r>
                        <a:rPr kumimoji="1" lang="en-US" altLang="ja-JP" sz="700" baseline="0" dirty="0" smtClean="0">
                          <a:solidFill>
                            <a:srgbClr val="7F7F7F"/>
                          </a:solidFill>
                          <a:latin typeface="+mn-lt"/>
                        </a:rPr>
                        <a:t> visiting KEK, Seminar</a:t>
                      </a:r>
                    </a:p>
                    <a:p>
                      <a:pPr marL="0" marR="0" indent="0" algn="l" defTabSz="457011" rtl="0" eaLnBrk="1" fontAlgn="auto" latinLnBrk="0" hangingPunct="1">
                        <a:lnSpc>
                          <a:spcPct val="100000"/>
                        </a:lnSpc>
                        <a:spcBef>
                          <a:spcPts val="0"/>
                        </a:spcBef>
                        <a:spcAft>
                          <a:spcPts val="0"/>
                        </a:spcAft>
                        <a:buClrTx/>
                        <a:buSzTx/>
                        <a:buFontTx/>
                        <a:buNone/>
                        <a:tabLst/>
                        <a:defRPr/>
                      </a:pPr>
                      <a:endParaRPr kumimoji="1" lang="en-US" altLang="ja-JP" sz="700" baseline="0" dirty="0" smtClean="0">
                        <a:solidFill>
                          <a:srgbClr val="7F7F7F"/>
                        </a:solidFill>
                        <a:latin typeface="+mn-lt"/>
                      </a:endParaRPr>
                    </a:p>
                    <a:p>
                      <a:pPr marL="0" marR="0" indent="0" algn="l" defTabSz="457011" rtl="0" eaLnBrk="1" fontAlgn="auto" latinLnBrk="0" hangingPunct="1">
                        <a:lnSpc>
                          <a:spcPct val="100000"/>
                        </a:lnSpc>
                        <a:spcBef>
                          <a:spcPts val="0"/>
                        </a:spcBef>
                        <a:spcAft>
                          <a:spcPts val="0"/>
                        </a:spcAft>
                        <a:buClrTx/>
                        <a:buSzTx/>
                        <a:buFontTx/>
                        <a:buNone/>
                        <a:tabLst/>
                        <a:defRPr/>
                      </a:pPr>
                      <a:r>
                        <a:rPr kumimoji="1" lang="en-US" altLang="ja-JP" sz="700" baseline="0" dirty="0" smtClean="0">
                          <a:solidFill>
                            <a:srgbClr val="7F7F7F"/>
                          </a:solidFill>
                          <a:latin typeface="+mn-lt"/>
                        </a:rPr>
                        <a:t>25: ILC-Detector Monthly Meeting</a:t>
                      </a:r>
                    </a:p>
                  </a:txBody>
                  <a:tcPr/>
                </a:tc>
                <a:tc>
                  <a:txBody>
                    <a:bodyPr/>
                    <a:lstStyle/>
                    <a:p>
                      <a:r>
                        <a:rPr kumimoji="1" lang="en-US" altLang="ja-JP" sz="700" dirty="0" smtClean="0">
                          <a:solidFill>
                            <a:srgbClr val="7F7F7F"/>
                          </a:solidFill>
                          <a:latin typeface="+mn-lt"/>
                        </a:rPr>
                        <a:t>2-6: TIPP</a:t>
                      </a:r>
                      <a:r>
                        <a:rPr kumimoji="1" lang="en-US" altLang="ja-JP" sz="700" baseline="0" dirty="0" smtClean="0">
                          <a:solidFill>
                            <a:srgbClr val="7F7F7F"/>
                          </a:solidFill>
                          <a:latin typeface="+mn-lt"/>
                        </a:rPr>
                        <a:t>-2014 (ILC </a:t>
                      </a:r>
                      <a:r>
                        <a:rPr kumimoji="1" lang="en-US" altLang="ja-JP" sz="700" baseline="0" dirty="0" err="1" smtClean="0">
                          <a:solidFill>
                            <a:srgbClr val="7F7F7F"/>
                          </a:solidFill>
                          <a:latin typeface="+mn-lt"/>
                        </a:rPr>
                        <a:t>Acc</a:t>
                      </a:r>
                      <a:r>
                        <a:rPr kumimoji="1" lang="en-US" altLang="ja-JP" sz="700" baseline="0" dirty="0" smtClean="0">
                          <a:solidFill>
                            <a:srgbClr val="7F7F7F"/>
                          </a:solidFill>
                          <a:latin typeface="+mn-lt"/>
                        </a:rPr>
                        <a:t> presentation)</a:t>
                      </a:r>
                      <a:endParaRPr kumimoji="1" lang="en-US" altLang="ja-JP" sz="700" dirty="0" smtClean="0">
                        <a:solidFill>
                          <a:srgbClr val="7F7F7F"/>
                        </a:solidFill>
                        <a:latin typeface="+mn-lt"/>
                      </a:endParaRPr>
                    </a:p>
                    <a:p>
                      <a:r>
                        <a:rPr kumimoji="1" lang="en-US" altLang="ja-JP" sz="700" dirty="0" smtClean="0">
                          <a:solidFill>
                            <a:srgbClr val="7F7F7F"/>
                          </a:solidFill>
                          <a:latin typeface="+mn-lt"/>
                        </a:rPr>
                        <a:t>9-10: LCC</a:t>
                      </a:r>
                      <a:r>
                        <a:rPr kumimoji="1" lang="en-US" altLang="ja-JP" sz="700" baseline="0" dirty="0" smtClean="0">
                          <a:solidFill>
                            <a:srgbClr val="7F7F7F"/>
                          </a:solidFill>
                          <a:latin typeface="+mn-lt"/>
                        </a:rPr>
                        <a:t> </a:t>
                      </a:r>
                      <a:r>
                        <a:rPr kumimoji="1" lang="en-US" altLang="ja-JP" sz="700" dirty="0" smtClean="0">
                          <a:solidFill>
                            <a:srgbClr val="7F7F7F"/>
                          </a:solidFill>
                          <a:latin typeface="+mn-lt"/>
                        </a:rPr>
                        <a:t>visiting</a:t>
                      </a:r>
                      <a:r>
                        <a:rPr kumimoji="1" lang="en-US" altLang="ja-JP" sz="700" baseline="0" dirty="0" smtClean="0">
                          <a:solidFill>
                            <a:srgbClr val="7F7F7F"/>
                          </a:solidFill>
                          <a:latin typeface="+mn-lt"/>
                        </a:rPr>
                        <a:t> China</a:t>
                      </a:r>
                      <a:endParaRPr kumimoji="1" lang="en-US" altLang="ja-JP" sz="700" dirty="0" smtClean="0">
                        <a:solidFill>
                          <a:srgbClr val="7F7F7F"/>
                        </a:solidFill>
                        <a:latin typeface="+mn-lt"/>
                      </a:endParaRPr>
                    </a:p>
                    <a:p>
                      <a:r>
                        <a:rPr kumimoji="1" lang="en-US" altLang="ja-JP" sz="700" dirty="0" smtClean="0">
                          <a:solidFill>
                            <a:srgbClr val="7F7F7F"/>
                          </a:solidFill>
                          <a:latin typeface="+mn-lt"/>
                        </a:rPr>
                        <a:t>16-20: IPAC-14</a:t>
                      </a:r>
                      <a:r>
                        <a:rPr kumimoji="1" lang="en-US" altLang="ja-JP" sz="700" baseline="0" dirty="0" smtClean="0">
                          <a:solidFill>
                            <a:srgbClr val="7F7F7F"/>
                          </a:solidFill>
                          <a:latin typeface="+mn-lt"/>
                        </a:rPr>
                        <a:t> @ Dresden</a:t>
                      </a:r>
                    </a:p>
                    <a:p>
                      <a:r>
                        <a:rPr kumimoji="1" lang="en-US" altLang="ja-JP" sz="700" baseline="0" dirty="0" smtClean="0">
                          <a:solidFill>
                            <a:srgbClr val="7F7F7F"/>
                          </a:solidFill>
                          <a:latin typeface="+mn-lt"/>
                        </a:rPr>
                        <a:t>18: ILC Cryogenics WS @ CERN</a:t>
                      </a:r>
                      <a:endParaRPr kumimoji="1" lang="ja-JP" altLang="en-US" sz="700" dirty="0">
                        <a:solidFill>
                          <a:srgbClr val="7F7F7F"/>
                        </a:solidFill>
                        <a:latin typeface="+mn-lt"/>
                      </a:endParaRPr>
                    </a:p>
                  </a:txBody>
                  <a:tcPr/>
                </a:tc>
                <a:tc>
                  <a:txBody>
                    <a:bodyPr/>
                    <a:lstStyle/>
                    <a:p>
                      <a:r>
                        <a:rPr kumimoji="1" lang="en-US" altLang="ja-JP" sz="700" dirty="0" smtClean="0">
                          <a:solidFill>
                            <a:srgbClr val="7F7F7F"/>
                          </a:solidFill>
                          <a:latin typeface="+mn-lt"/>
                        </a:rPr>
                        <a:t>2-6,</a:t>
                      </a:r>
                      <a:r>
                        <a:rPr kumimoji="1" lang="en-US" altLang="ja-JP" sz="700" baseline="0" dirty="0" smtClean="0">
                          <a:solidFill>
                            <a:srgbClr val="7F7F7F"/>
                          </a:solidFill>
                          <a:latin typeface="+mn-lt"/>
                        </a:rPr>
                        <a:t> </a:t>
                      </a:r>
                      <a:r>
                        <a:rPr kumimoji="1" lang="en-US" altLang="ja-JP" sz="700" dirty="0" smtClean="0">
                          <a:solidFill>
                            <a:srgbClr val="7F7F7F"/>
                          </a:solidFill>
                          <a:latin typeface="+mn-lt"/>
                        </a:rPr>
                        <a:t>12-13, 23, 30</a:t>
                      </a:r>
                    </a:p>
                    <a:p>
                      <a:r>
                        <a:rPr kumimoji="1" lang="en-US" altLang="ja-JP" sz="700" dirty="0" smtClean="0">
                          <a:solidFill>
                            <a:srgbClr val="7F7F7F"/>
                          </a:solidFill>
                          <a:latin typeface="+mn-lt"/>
                        </a:rPr>
                        <a:t>8-11 (IHEP)</a:t>
                      </a:r>
                      <a:endParaRPr kumimoji="1" lang="ja-JP" altLang="en-US" sz="700" dirty="0">
                        <a:solidFill>
                          <a:srgbClr val="7F7F7F"/>
                        </a:solidFill>
                        <a:latin typeface="+mn-lt"/>
                      </a:endParaRPr>
                    </a:p>
                  </a:txBody>
                  <a:tcPr/>
                </a:tc>
              </a:tr>
              <a:tr h="422864">
                <a:tc>
                  <a:txBody>
                    <a:bodyPr/>
                    <a:lstStyle/>
                    <a:p>
                      <a:r>
                        <a:rPr kumimoji="1" lang="en-US" altLang="ja-JP" sz="700" dirty="0" smtClean="0">
                          <a:solidFill>
                            <a:srgbClr val="7F7F7F"/>
                          </a:solidFill>
                        </a:rPr>
                        <a:t>7</a:t>
                      </a:r>
                      <a:endParaRPr kumimoji="1" lang="ja-JP" altLang="en-US" sz="700" dirty="0">
                        <a:solidFill>
                          <a:srgbClr val="7F7F7F"/>
                        </a:solidFill>
                      </a:endParaRPr>
                    </a:p>
                  </a:txBody>
                  <a:tcPr/>
                </a:tc>
                <a:tc>
                  <a:txBody>
                    <a:bodyPr/>
                    <a:lstStyle/>
                    <a:p>
                      <a:r>
                        <a:rPr kumimoji="1" lang="en-US" altLang="ja-JP" sz="700" strike="noStrike" dirty="0" smtClean="0">
                          <a:solidFill>
                            <a:srgbClr val="7F7F7F"/>
                          </a:solidFill>
                        </a:rPr>
                        <a:t>7,</a:t>
                      </a:r>
                      <a:r>
                        <a:rPr kumimoji="1" lang="en-US" altLang="ja-JP" sz="700" strike="noStrike" baseline="0" dirty="0" smtClean="0">
                          <a:solidFill>
                            <a:srgbClr val="7F7F7F"/>
                          </a:solidFill>
                        </a:rPr>
                        <a:t> </a:t>
                      </a:r>
                      <a:r>
                        <a:rPr kumimoji="1" lang="ja-JP" altLang="en-US" sz="700" strike="noStrike" dirty="0" smtClean="0">
                          <a:solidFill>
                            <a:srgbClr val="7F7F7F"/>
                          </a:solidFill>
                        </a:rPr>
                        <a:t>１４・</a:t>
                      </a:r>
                      <a:r>
                        <a:rPr kumimoji="1" lang="ja-JP" altLang="en-US" sz="700" b="1" strike="sngStrike" dirty="0" smtClean="0">
                          <a:solidFill>
                            <a:srgbClr val="7F7F7F"/>
                          </a:solidFill>
                        </a:rPr>
                        <a:t>２１</a:t>
                      </a:r>
                      <a:r>
                        <a:rPr kumimoji="1" lang="ja-JP" altLang="en-US" sz="700" strike="noStrike" dirty="0" smtClean="0">
                          <a:solidFill>
                            <a:srgbClr val="7F7F7F"/>
                          </a:solidFill>
                        </a:rPr>
                        <a:t>・</a:t>
                      </a:r>
                      <a:endParaRPr kumimoji="1" lang="en-US" altLang="ja-JP" sz="700" strike="noStrike" dirty="0" smtClean="0">
                        <a:solidFill>
                          <a:srgbClr val="7F7F7F"/>
                        </a:solidFill>
                      </a:endParaRPr>
                    </a:p>
                    <a:p>
                      <a:r>
                        <a:rPr kumimoji="1" lang="ja-JP" altLang="en-US" sz="700" strike="noStrike" dirty="0" smtClean="0">
                          <a:solidFill>
                            <a:srgbClr val="7F7F7F"/>
                          </a:solidFill>
                        </a:rPr>
                        <a:t>２８</a:t>
                      </a:r>
                      <a:endParaRPr kumimoji="1" lang="ja-JP" altLang="en-US" sz="700" strike="noStrike" dirty="0">
                        <a:solidFill>
                          <a:srgbClr val="7F7F7F"/>
                        </a:solidFill>
                      </a:endParaRPr>
                    </a:p>
                  </a:txBody>
                  <a:tcPr/>
                </a:tc>
                <a:tc>
                  <a:txBody>
                    <a:bodyPr/>
                    <a:lstStyle/>
                    <a:p>
                      <a:endParaRPr kumimoji="1" lang="ja-JP" altLang="en-US" sz="700" dirty="0">
                        <a:solidFill>
                          <a:srgbClr val="7F7F7F"/>
                        </a:solidFill>
                      </a:endParaRPr>
                    </a:p>
                  </a:txBody>
                  <a:tcPr/>
                </a:tc>
                <a:tc>
                  <a:txBody>
                    <a:bodyPr/>
                    <a:lstStyle/>
                    <a:p>
                      <a:endParaRPr kumimoji="1" lang="en-US" altLang="ja-JP" sz="700" baseline="0" dirty="0" smtClean="0">
                        <a:solidFill>
                          <a:srgbClr val="7F7F7F"/>
                        </a:solidFill>
                      </a:endParaRPr>
                    </a:p>
                    <a:p>
                      <a:r>
                        <a:rPr kumimoji="1" lang="en-US" altLang="ja-JP" sz="700" baseline="0" dirty="0" smtClean="0">
                          <a:solidFill>
                            <a:srgbClr val="7F7F7F"/>
                          </a:solidFill>
                        </a:rPr>
                        <a:t>19-22: ILC Summer Camp</a:t>
                      </a:r>
                    </a:p>
                    <a:p>
                      <a:r>
                        <a:rPr kumimoji="1" lang="en-US" altLang="ja-JP" sz="700" baseline="0" dirty="0" smtClean="0">
                          <a:solidFill>
                            <a:srgbClr val="7F7F7F"/>
                          </a:solidFill>
                        </a:rPr>
                        <a:t>28: MEXT</a:t>
                      </a:r>
                      <a:r>
                        <a:rPr kumimoji="1" lang="ja-JP" altLang="en-US" sz="700" baseline="0" dirty="0" smtClean="0">
                          <a:solidFill>
                            <a:srgbClr val="7F7F7F"/>
                          </a:solidFill>
                        </a:rPr>
                        <a:t>・</a:t>
                      </a:r>
                      <a:r>
                        <a:rPr kumimoji="1" lang="en-US" altLang="ja-JP" sz="700" baseline="0" dirty="0" smtClean="0">
                          <a:solidFill>
                            <a:srgbClr val="7F7F7F"/>
                          </a:solidFill>
                        </a:rPr>
                        <a:t>2nd ILC-TDR </a:t>
                      </a:r>
                      <a:r>
                        <a:rPr kumimoji="1" lang="en-US" altLang="ja-JP" sz="700" baseline="0" dirty="0" err="1" smtClean="0">
                          <a:solidFill>
                            <a:srgbClr val="7F7F7F"/>
                          </a:solidFill>
                        </a:rPr>
                        <a:t>Valid.WG</a:t>
                      </a:r>
                      <a:r>
                        <a:rPr kumimoji="1" lang="en-US" altLang="ja-JP" sz="700" baseline="0" dirty="0" smtClean="0">
                          <a:solidFill>
                            <a:srgbClr val="7F7F7F"/>
                          </a:solidFill>
                        </a:rPr>
                        <a:t>, </a:t>
                      </a:r>
                    </a:p>
                    <a:p>
                      <a:r>
                        <a:rPr kumimoji="1" lang="en-US" altLang="ja-JP" sz="700" baseline="0" dirty="0" smtClean="0">
                          <a:solidFill>
                            <a:srgbClr val="7F7F7F"/>
                          </a:solidFill>
                        </a:rPr>
                        <a:t>29: MEXT</a:t>
                      </a:r>
                      <a:r>
                        <a:rPr kumimoji="1" lang="ja-JP" altLang="en-US" sz="700" baseline="0" dirty="0" smtClean="0">
                          <a:solidFill>
                            <a:srgbClr val="7F7F7F"/>
                          </a:solidFill>
                        </a:rPr>
                        <a:t>・</a:t>
                      </a:r>
                      <a:r>
                        <a:rPr kumimoji="1" lang="en-US" altLang="ja-JP" sz="700" baseline="0" dirty="0" smtClean="0">
                          <a:solidFill>
                            <a:srgbClr val="7F7F7F"/>
                          </a:solidFill>
                        </a:rPr>
                        <a:t>2nd ILC Physics WG</a:t>
                      </a:r>
                    </a:p>
                  </a:txBody>
                  <a:tcPr/>
                </a:tc>
                <a:tc>
                  <a:txBody>
                    <a:bodyPr/>
                    <a:lstStyle/>
                    <a:p>
                      <a:r>
                        <a:rPr kumimoji="1" lang="en-US" altLang="ja-JP" sz="700" dirty="0" smtClean="0">
                          <a:solidFill>
                            <a:srgbClr val="7F7F7F"/>
                          </a:solidFill>
                        </a:rPr>
                        <a:t>2~9 : ICHEP</a:t>
                      </a:r>
                      <a:r>
                        <a:rPr kumimoji="1" lang="en-US" altLang="ja-JP" sz="700" baseline="0" dirty="0" smtClean="0">
                          <a:solidFill>
                            <a:srgbClr val="7F7F7F"/>
                          </a:solidFill>
                        </a:rPr>
                        <a:t> @ Valencia</a:t>
                      </a:r>
                    </a:p>
                    <a:p>
                      <a:pPr marL="0" marR="0" indent="0" algn="l" defTabSz="457011" rtl="0" eaLnBrk="1" fontAlgn="auto" latinLnBrk="0" hangingPunct="1">
                        <a:lnSpc>
                          <a:spcPct val="100000"/>
                        </a:lnSpc>
                        <a:spcBef>
                          <a:spcPts val="0"/>
                        </a:spcBef>
                        <a:spcAft>
                          <a:spcPts val="0"/>
                        </a:spcAft>
                        <a:buClrTx/>
                        <a:buSzTx/>
                        <a:buFontTx/>
                        <a:buNone/>
                        <a:tabLst/>
                        <a:defRPr/>
                      </a:pPr>
                      <a:r>
                        <a:rPr kumimoji="1" lang="en-US" altLang="ja-JP" sz="700" baseline="0" dirty="0" smtClean="0">
                          <a:solidFill>
                            <a:srgbClr val="7F7F7F"/>
                          </a:solidFill>
                        </a:rPr>
                        <a:t>6: LCB, ICFA</a:t>
                      </a:r>
                    </a:p>
                    <a:p>
                      <a:r>
                        <a:rPr kumimoji="1" lang="en-US" altLang="ja-JP" sz="700" baseline="0" dirty="0" smtClean="0">
                          <a:solidFill>
                            <a:srgbClr val="7F7F7F"/>
                          </a:solidFill>
                        </a:rPr>
                        <a:t>21: Visit CBMM  (AY)</a:t>
                      </a:r>
                    </a:p>
                  </a:txBody>
                  <a:tcPr/>
                </a:tc>
                <a:tc>
                  <a:txBody>
                    <a:bodyPr/>
                    <a:lstStyle/>
                    <a:p>
                      <a:r>
                        <a:rPr kumimoji="1" lang="en-US" altLang="ja-JP" sz="700" dirty="0" smtClean="0">
                          <a:solidFill>
                            <a:srgbClr val="7F7F7F"/>
                          </a:solidFill>
                        </a:rPr>
                        <a:t>1-3 (RIKEN)</a:t>
                      </a:r>
                    </a:p>
                    <a:p>
                      <a:endParaRPr kumimoji="1" lang="en-US" altLang="ja-JP" sz="700" dirty="0" smtClean="0">
                        <a:solidFill>
                          <a:srgbClr val="7F7F7F"/>
                        </a:solidFill>
                      </a:endParaRPr>
                    </a:p>
                    <a:p>
                      <a:r>
                        <a:rPr kumimoji="1" lang="en-US" altLang="ja-JP" sz="700" dirty="0" smtClean="0">
                          <a:solidFill>
                            <a:srgbClr val="7F7F7F"/>
                          </a:solidFill>
                        </a:rPr>
                        <a:t>28-31</a:t>
                      </a:r>
                      <a:endParaRPr kumimoji="1" lang="ja-JP" altLang="en-US" sz="700" dirty="0">
                        <a:solidFill>
                          <a:srgbClr val="7F7F7F"/>
                        </a:solidFill>
                      </a:endParaRPr>
                    </a:p>
                  </a:txBody>
                  <a:tcPr/>
                </a:tc>
              </a:tr>
              <a:tr h="422864">
                <a:tc>
                  <a:txBody>
                    <a:bodyPr/>
                    <a:lstStyle/>
                    <a:p>
                      <a:r>
                        <a:rPr kumimoji="1" lang="en-US" altLang="ja-JP" sz="800" dirty="0" smtClean="0">
                          <a:solidFill>
                            <a:srgbClr val="7F7F7F"/>
                          </a:solidFill>
                        </a:rPr>
                        <a:t>8</a:t>
                      </a:r>
                      <a:endParaRPr kumimoji="1" lang="ja-JP" altLang="en-US" sz="800" dirty="0">
                        <a:solidFill>
                          <a:srgbClr val="7F7F7F"/>
                        </a:solidFill>
                      </a:endParaRPr>
                    </a:p>
                  </a:txBody>
                  <a:tcPr/>
                </a:tc>
                <a:tc>
                  <a:txBody>
                    <a:bodyPr/>
                    <a:lstStyle/>
                    <a:p>
                      <a:r>
                        <a:rPr kumimoji="1" lang="en-US" altLang="ja-JP" sz="800" strike="sngStrike" dirty="0" smtClean="0">
                          <a:solidFill>
                            <a:srgbClr val="7F7F7F"/>
                          </a:solidFill>
                        </a:rPr>
                        <a:t>4, 11, 18</a:t>
                      </a:r>
                      <a:r>
                        <a:rPr kumimoji="1" lang="en-US" altLang="ja-JP" sz="800" strike="noStrike" dirty="0" smtClean="0">
                          <a:solidFill>
                            <a:srgbClr val="7F7F7F"/>
                          </a:solidFill>
                        </a:rPr>
                        <a:t>, </a:t>
                      </a:r>
                    </a:p>
                    <a:p>
                      <a:r>
                        <a:rPr kumimoji="1" lang="en-US" altLang="ja-JP" sz="800" strike="noStrike" dirty="0" smtClean="0">
                          <a:solidFill>
                            <a:srgbClr val="7F7F7F"/>
                          </a:solidFill>
                        </a:rPr>
                        <a:t>25</a:t>
                      </a:r>
                      <a:endParaRPr kumimoji="1" lang="ja-JP" altLang="en-US" sz="800" strike="noStrike" dirty="0">
                        <a:solidFill>
                          <a:srgbClr val="7F7F7F"/>
                        </a:solidFill>
                      </a:endParaRPr>
                    </a:p>
                  </a:txBody>
                  <a:tcPr/>
                </a:tc>
                <a:tc>
                  <a:txBody>
                    <a:bodyPr/>
                    <a:lstStyle/>
                    <a:p>
                      <a:endParaRPr kumimoji="1" lang="ja-JP" altLang="en-US" sz="800" dirty="0">
                        <a:solidFill>
                          <a:srgbClr val="7F7F7F"/>
                        </a:solidFill>
                      </a:endParaRPr>
                    </a:p>
                  </a:txBody>
                  <a:tcPr/>
                </a:tc>
                <a:tc>
                  <a:txBody>
                    <a:bodyPr/>
                    <a:lstStyle/>
                    <a:p>
                      <a:r>
                        <a:rPr kumimoji="1" lang="en-US" altLang="ja-JP" sz="800" baseline="0" dirty="0" smtClean="0">
                          <a:solidFill>
                            <a:srgbClr val="7F7F7F"/>
                          </a:solidFill>
                        </a:rPr>
                        <a:t>9-11: J. Acc. </a:t>
                      </a:r>
                      <a:r>
                        <a:rPr kumimoji="1" lang="en-US" altLang="ja-JP" sz="800" baseline="0" dirty="0" err="1" smtClean="0">
                          <a:solidFill>
                            <a:srgbClr val="7F7F7F"/>
                          </a:solidFill>
                        </a:rPr>
                        <a:t>Assos</a:t>
                      </a:r>
                      <a:r>
                        <a:rPr kumimoji="1" lang="en-US" altLang="ja-JP" sz="800" baseline="0" dirty="0" smtClean="0">
                          <a:solidFill>
                            <a:srgbClr val="7F7F7F"/>
                          </a:solidFill>
                        </a:rPr>
                        <a:t>. Meeting (Aomori)</a:t>
                      </a:r>
                    </a:p>
                    <a:p>
                      <a:endParaRPr kumimoji="1" lang="en-US" altLang="ja-JP" sz="800" baseline="0" dirty="0" smtClean="0">
                        <a:solidFill>
                          <a:srgbClr val="7F7F7F"/>
                        </a:solidFill>
                      </a:endParaRPr>
                    </a:p>
                    <a:p>
                      <a:r>
                        <a:rPr kumimoji="1" lang="en-US" altLang="ja-JP" sz="800" b="1" baseline="0" dirty="0" smtClean="0">
                          <a:solidFill>
                            <a:srgbClr val="7F7F7F"/>
                          </a:solidFill>
                        </a:rPr>
                        <a:t>27: MEXT ILC </a:t>
                      </a:r>
                      <a:r>
                        <a:rPr kumimoji="1" lang="en-US" altLang="ja-JP" sz="800" b="1" baseline="0" dirty="0" err="1" smtClean="0">
                          <a:solidFill>
                            <a:srgbClr val="7F7F7F"/>
                          </a:solidFill>
                        </a:rPr>
                        <a:t>Phyiscs</a:t>
                      </a:r>
                      <a:r>
                        <a:rPr kumimoji="1" lang="en-US" altLang="ja-JP" sz="800" b="1" baseline="0" dirty="0" smtClean="0">
                          <a:solidFill>
                            <a:srgbClr val="7F7F7F"/>
                          </a:solidFill>
                        </a:rPr>
                        <a:t> WG</a:t>
                      </a:r>
                    </a:p>
                  </a:txBody>
                  <a:tcPr/>
                </a:tc>
                <a:tc>
                  <a:txBody>
                    <a:bodyPr/>
                    <a:lstStyle/>
                    <a:p>
                      <a:r>
                        <a:rPr kumimoji="1" lang="en-US" altLang="ja-JP" sz="800" dirty="0" smtClean="0">
                          <a:solidFill>
                            <a:srgbClr val="7F7F7F"/>
                          </a:solidFill>
                        </a:rPr>
                        <a:t>11-15: ASC-14 @ Charlotte</a:t>
                      </a:r>
                    </a:p>
                    <a:p>
                      <a:r>
                        <a:rPr kumimoji="1" lang="en-US" altLang="ja-JP" sz="800" dirty="0" smtClean="0">
                          <a:solidFill>
                            <a:srgbClr val="7F7F7F"/>
                          </a:solidFill>
                        </a:rPr>
                        <a:t>25-29: PANIC @ DESY</a:t>
                      </a:r>
                    </a:p>
                    <a:p>
                      <a:pPr marL="0" marR="0" indent="0" algn="l" defTabSz="457011" rtl="0" eaLnBrk="1" fontAlgn="auto" latinLnBrk="0" hangingPunct="1">
                        <a:lnSpc>
                          <a:spcPct val="100000"/>
                        </a:lnSpc>
                        <a:spcBef>
                          <a:spcPts val="0"/>
                        </a:spcBef>
                        <a:spcAft>
                          <a:spcPts val="0"/>
                        </a:spcAft>
                        <a:buClrTx/>
                        <a:buSzTx/>
                        <a:buFontTx/>
                        <a:buNone/>
                        <a:tabLst/>
                        <a:defRPr/>
                      </a:pPr>
                      <a:r>
                        <a:rPr kumimoji="1" lang="en-US" altLang="ja-JP" sz="1050" b="1" baseline="0" dirty="0" smtClean="0">
                          <a:solidFill>
                            <a:srgbClr val="3366FF"/>
                          </a:solidFill>
                        </a:rPr>
                        <a:t>27-29: </a:t>
                      </a:r>
                      <a:r>
                        <a:rPr kumimoji="1" lang="en-US" altLang="ja-JP" sz="1050" b="1" baseline="0" dirty="0" err="1" smtClean="0">
                          <a:solidFill>
                            <a:srgbClr val="3366FF"/>
                          </a:solidFill>
                        </a:rPr>
                        <a:t>PosiPol</a:t>
                      </a:r>
                      <a:r>
                        <a:rPr kumimoji="1" lang="en-US" altLang="ja-JP" sz="1050" b="1" baseline="0" dirty="0" smtClean="0">
                          <a:solidFill>
                            <a:srgbClr val="3366FF"/>
                          </a:solidFill>
                        </a:rPr>
                        <a:t> meeting @ </a:t>
                      </a:r>
                      <a:r>
                        <a:rPr kumimoji="1" lang="en-US" altLang="ja-JP" sz="1050" b="1" baseline="0" dirty="0" err="1" smtClean="0">
                          <a:solidFill>
                            <a:srgbClr val="3366FF"/>
                          </a:solidFill>
                        </a:rPr>
                        <a:t>Ichinoseki</a:t>
                      </a:r>
                      <a:endParaRPr kumimoji="1" lang="en-US" altLang="ja-JP" sz="1050" b="1" baseline="0" dirty="0" smtClean="0">
                        <a:solidFill>
                          <a:srgbClr val="3366FF"/>
                        </a:solidFill>
                      </a:endParaRPr>
                    </a:p>
                  </a:txBody>
                  <a:tcPr/>
                </a:tc>
                <a:tc>
                  <a:txBody>
                    <a:bodyPr/>
                    <a:lstStyle/>
                    <a:p>
                      <a:r>
                        <a:rPr kumimoji="1" lang="en-US" altLang="ja-JP" sz="800" dirty="0" smtClean="0">
                          <a:solidFill>
                            <a:srgbClr val="7F7F7F"/>
                          </a:solidFill>
                        </a:rPr>
                        <a:t>1</a:t>
                      </a:r>
                    </a:p>
                    <a:p>
                      <a:r>
                        <a:rPr kumimoji="1" lang="en-US" altLang="ja-JP" sz="800" baseline="0" dirty="0" smtClean="0">
                          <a:solidFill>
                            <a:srgbClr val="7F7F7F"/>
                          </a:solidFill>
                        </a:rPr>
                        <a:t> (off: 11-22)</a:t>
                      </a:r>
                      <a:endParaRPr kumimoji="1" lang="ja-JP" altLang="en-US" sz="800" dirty="0">
                        <a:solidFill>
                          <a:srgbClr val="7F7F7F"/>
                        </a:solidFill>
                      </a:endParaRPr>
                    </a:p>
                  </a:txBody>
                  <a:tcPr/>
                </a:tc>
              </a:tr>
              <a:tr h="422864">
                <a:tc>
                  <a:txBody>
                    <a:bodyPr/>
                    <a:lstStyle/>
                    <a:p>
                      <a:r>
                        <a:rPr kumimoji="1" lang="en-US" altLang="ja-JP" sz="1800" dirty="0" smtClean="0">
                          <a:solidFill>
                            <a:srgbClr val="FF0000"/>
                          </a:solidFill>
                        </a:rPr>
                        <a:t>9</a:t>
                      </a:r>
                      <a:endParaRPr kumimoji="1" lang="ja-JP" altLang="en-US" sz="1800" dirty="0">
                        <a:solidFill>
                          <a:srgbClr val="FF0000"/>
                        </a:solidFill>
                      </a:endParaRPr>
                    </a:p>
                  </a:txBody>
                  <a:tcPr/>
                </a:tc>
                <a:tc>
                  <a:txBody>
                    <a:bodyPr/>
                    <a:lstStyle/>
                    <a:p>
                      <a:r>
                        <a:rPr kumimoji="1" lang="en-US" altLang="ja-JP" sz="1200" strike="noStrike" dirty="0" smtClean="0">
                          <a:solidFill>
                            <a:schemeClr val="tx1"/>
                          </a:solidFill>
                        </a:rPr>
                        <a:t>1</a:t>
                      </a:r>
                      <a:r>
                        <a:rPr kumimoji="1" lang="en-US" altLang="ja-JP" sz="1200" strike="noStrike" dirty="0" smtClean="0">
                          <a:solidFill>
                            <a:srgbClr val="000000"/>
                          </a:solidFill>
                        </a:rPr>
                        <a:t>,</a:t>
                      </a:r>
                      <a:r>
                        <a:rPr kumimoji="1" lang="en-US" altLang="ja-JP" sz="2400" strike="noStrike" dirty="0" smtClean="0">
                          <a:solidFill>
                            <a:srgbClr val="FF0000"/>
                          </a:solidFill>
                        </a:rPr>
                        <a:t>8</a:t>
                      </a:r>
                    </a:p>
                    <a:p>
                      <a:r>
                        <a:rPr kumimoji="1" lang="en-US" altLang="ja-JP" sz="1200" strike="noStrike" baseline="0" dirty="0" smtClean="0">
                          <a:solidFill>
                            <a:srgbClr val="000000"/>
                          </a:solidFill>
                        </a:rPr>
                        <a:t> 15, 22, 29</a:t>
                      </a:r>
                      <a:endParaRPr kumimoji="1" lang="ja-JP" altLang="en-US" sz="1200" strike="noStrike" dirty="0">
                        <a:solidFill>
                          <a:srgbClr val="000000"/>
                        </a:solidFill>
                      </a:endParaRPr>
                    </a:p>
                  </a:txBody>
                  <a:tcPr/>
                </a:tc>
                <a:tc>
                  <a:txBody>
                    <a:bodyPr/>
                    <a:lstStyle/>
                    <a:p>
                      <a:pPr marL="0" marR="0" indent="0" algn="l" defTabSz="457011" rtl="0" eaLnBrk="1" fontAlgn="auto" latinLnBrk="0" hangingPunct="1">
                        <a:lnSpc>
                          <a:spcPct val="100000"/>
                        </a:lnSpc>
                        <a:spcBef>
                          <a:spcPts val="0"/>
                        </a:spcBef>
                        <a:spcAft>
                          <a:spcPts val="0"/>
                        </a:spcAft>
                        <a:buClrTx/>
                        <a:buSzTx/>
                        <a:buFontTx/>
                        <a:buNone/>
                        <a:tabLst/>
                        <a:defRPr/>
                      </a:pPr>
                      <a:r>
                        <a:rPr kumimoji="1" lang="en-US" altLang="ja-JP" sz="1100" b="1" baseline="0" dirty="0" smtClean="0">
                          <a:solidFill>
                            <a:srgbClr val="3366FF"/>
                          </a:solidFill>
                        </a:rPr>
                        <a:t>16 </a:t>
                      </a:r>
                      <a:r>
                        <a:rPr kumimoji="1" lang="en-US" altLang="ja-JP" sz="1100" b="1" dirty="0" smtClean="0">
                          <a:solidFill>
                            <a:srgbClr val="3366FF"/>
                          </a:solidFill>
                        </a:rPr>
                        <a:t> LC Prom. Committee</a:t>
                      </a:r>
                      <a:endParaRPr kumimoji="1" lang="ja-JP" altLang="en-US" sz="1100" b="1" dirty="0" smtClean="0">
                        <a:solidFill>
                          <a:srgbClr val="3366FF"/>
                        </a:solidFill>
                      </a:endParaRPr>
                    </a:p>
                  </a:txBody>
                  <a:tcPr/>
                </a:tc>
                <a:tc>
                  <a:txBody>
                    <a:bodyPr/>
                    <a:lstStyle/>
                    <a:p>
                      <a:r>
                        <a:rPr kumimoji="1" lang="en-US" altLang="ja-JP" sz="1100" b="1" baseline="0" dirty="0" smtClean="0">
                          <a:solidFill>
                            <a:srgbClr val="FF0000"/>
                          </a:solidFill>
                        </a:rPr>
                        <a:t>8: MEXT </a:t>
                      </a:r>
                      <a:r>
                        <a:rPr kumimoji="1" lang="en-US" altLang="ja-JP" sz="1100" b="1" baseline="30000" dirty="0" smtClean="0">
                          <a:solidFill>
                            <a:srgbClr val="FF0000"/>
                          </a:solidFill>
                        </a:rPr>
                        <a:t> </a:t>
                      </a:r>
                      <a:r>
                        <a:rPr kumimoji="1" lang="en-US" altLang="ja-JP" sz="1100" b="1" baseline="0" dirty="0" smtClean="0">
                          <a:solidFill>
                            <a:srgbClr val="FF0000"/>
                          </a:solidFill>
                        </a:rPr>
                        <a:t>ILC –TDR Val. WG</a:t>
                      </a:r>
                      <a:r>
                        <a:rPr kumimoji="1" lang="en-US" altLang="ja-JP" sz="1100" baseline="0" dirty="0" smtClean="0"/>
                        <a:t>  </a:t>
                      </a:r>
                    </a:p>
                    <a:p>
                      <a:r>
                        <a:rPr kumimoji="1" lang="en-US" altLang="ja-JP" sz="1100" baseline="0" dirty="0" smtClean="0"/>
                        <a:t>13:   KEK </a:t>
                      </a:r>
                      <a:r>
                        <a:rPr kumimoji="1" lang="en-US" altLang="ja-JP" sz="1100" baseline="0" dirty="0" err="1" smtClean="0"/>
                        <a:t>Tuskuba</a:t>
                      </a:r>
                      <a:r>
                        <a:rPr kumimoji="1" lang="en-US" altLang="ja-JP" sz="1100" baseline="0" dirty="0" smtClean="0"/>
                        <a:t> Campus Open House</a:t>
                      </a:r>
                    </a:p>
                    <a:p>
                      <a:endParaRPr kumimoji="1" lang="en-US" altLang="ja-JP" sz="1100" baseline="0" dirty="0" smtClean="0"/>
                    </a:p>
                    <a:p>
                      <a:r>
                        <a:rPr kumimoji="1" lang="en-US" altLang="ja-JP" sz="1100" baseline="0" dirty="0" smtClean="0"/>
                        <a:t>18-21:  JPS meeting (Saga</a:t>
                      </a:r>
                      <a:r>
                        <a:rPr kumimoji="1" lang="ja-JP" altLang="en-US" sz="1100" baseline="0" dirty="0" smtClean="0"/>
                        <a:t>）</a:t>
                      </a:r>
                      <a:endParaRPr kumimoji="1" lang="en-US" altLang="ja-JP" sz="1100" baseline="0" dirty="0" smtClean="0"/>
                    </a:p>
                    <a:p>
                      <a:r>
                        <a:rPr kumimoji="1" lang="en-US" altLang="ja-JP" sz="1100" b="1" baseline="0" dirty="0" smtClean="0">
                          <a:solidFill>
                            <a:srgbClr val="008000"/>
                          </a:solidFill>
                        </a:rPr>
                        <a:t>22: MEXT ILC Phys. WG</a:t>
                      </a:r>
                    </a:p>
                  </a:txBody>
                  <a:tcPr/>
                </a:tc>
                <a:tc>
                  <a:txBody>
                    <a:bodyPr/>
                    <a:lstStyle/>
                    <a:p>
                      <a:r>
                        <a:rPr kumimoji="1" lang="en-US" altLang="ja-JP" sz="1400" b="1" dirty="0" smtClean="0"/>
                        <a:t>1-5:</a:t>
                      </a:r>
                      <a:r>
                        <a:rPr kumimoji="1" lang="en-US" altLang="ja-JP" sz="1400" b="1" baseline="0" dirty="0" smtClean="0"/>
                        <a:t> LINAC-14 (</a:t>
                      </a:r>
                      <a:r>
                        <a:rPr kumimoji="1" lang="en-US" altLang="ja-JP" sz="1400" b="1" baseline="0" dirty="0" err="1" smtClean="0"/>
                        <a:t>Geneve</a:t>
                      </a:r>
                      <a:r>
                        <a:rPr kumimoji="1" lang="en-US" altLang="ja-JP" sz="1400" b="1" baseline="0" dirty="0" smtClean="0"/>
                        <a:t>)</a:t>
                      </a:r>
                    </a:p>
                    <a:p>
                      <a:r>
                        <a:rPr kumimoji="1" lang="en-US" altLang="ja-JP" sz="1100" baseline="0" dirty="0" smtClean="0"/>
                        <a:t>5: SRF Tuner </a:t>
                      </a:r>
                      <a:r>
                        <a:rPr kumimoji="1" lang="en-US" altLang="ja-JP" sz="1100" baseline="0" dirty="0" err="1" smtClean="0"/>
                        <a:t>Mini.WS</a:t>
                      </a:r>
                      <a:endParaRPr kumimoji="1" lang="en-US" altLang="ja-JP" sz="1100" baseline="0" dirty="0" smtClean="0"/>
                    </a:p>
                    <a:p>
                      <a:r>
                        <a:rPr kumimoji="1" lang="en-US" altLang="ja-JP" sz="1100" b="1" baseline="0" dirty="0" smtClean="0">
                          <a:solidFill>
                            <a:schemeClr val="tx1"/>
                          </a:solidFill>
                        </a:rPr>
                        <a:t>2-3: </a:t>
                      </a:r>
                      <a:r>
                        <a:rPr kumimoji="1" lang="en-US" altLang="ja-JP" sz="1100" b="1" baseline="0" dirty="0" err="1" smtClean="0">
                          <a:solidFill>
                            <a:schemeClr val="tx1"/>
                          </a:solidFill>
                        </a:rPr>
                        <a:t>SiD</a:t>
                      </a:r>
                      <a:r>
                        <a:rPr kumimoji="1" lang="en-US" altLang="ja-JP" sz="1100" b="1" baseline="0" dirty="0" smtClean="0">
                          <a:solidFill>
                            <a:schemeClr val="tx1"/>
                          </a:solidFill>
                        </a:rPr>
                        <a:t> meeting</a:t>
                      </a:r>
                    </a:p>
                    <a:p>
                      <a:r>
                        <a:rPr kumimoji="1" lang="en-US" altLang="ja-JP" sz="1100" b="1" baseline="0" dirty="0" smtClean="0">
                          <a:solidFill>
                            <a:schemeClr val="tx1"/>
                          </a:solidFill>
                        </a:rPr>
                        <a:t>4: ADI-BDS meeting </a:t>
                      </a:r>
                    </a:p>
                    <a:p>
                      <a:r>
                        <a:rPr kumimoji="1" lang="en-US" altLang="ja-JP" sz="1100" b="1" baseline="0" dirty="0" smtClean="0">
                          <a:solidFill>
                            <a:srgbClr val="3366FF"/>
                          </a:solidFill>
                        </a:rPr>
                        <a:t>4-6 MDI meeting at Tohoku</a:t>
                      </a:r>
                    </a:p>
                    <a:p>
                      <a:r>
                        <a:rPr kumimoji="1" lang="en-US" altLang="ja-JP" sz="1100" b="1" baseline="0" dirty="0" smtClean="0">
                          <a:solidFill>
                            <a:srgbClr val="000000"/>
                          </a:solidFill>
                        </a:rPr>
                        <a:t>7-9 ILD meeting</a:t>
                      </a:r>
                      <a:endParaRPr kumimoji="1" lang="ja-JP" altLang="en-US" sz="1100" b="1" dirty="0">
                        <a:solidFill>
                          <a:srgbClr val="000000"/>
                        </a:solidFill>
                      </a:endParaRPr>
                    </a:p>
                  </a:txBody>
                  <a:tcPr/>
                </a:tc>
                <a:tc>
                  <a:txBody>
                    <a:bodyPr/>
                    <a:lstStyle/>
                    <a:p>
                      <a:r>
                        <a:rPr kumimoji="1" lang="en-US" altLang="ja-JP" sz="1100" dirty="0" smtClean="0">
                          <a:solidFill>
                            <a:srgbClr val="3366FF"/>
                          </a:solidFill>
                        </a:rPr>
                        <a:t>8 ~ 17</a:t>
                      </a:r>
                      <a:endParaRPr kumimoji="1" lang="ja-JP" altLang="en-US" sz="1100" dirty="0">
                        <a:solidFill>
                          <a:srgbClr val="3366FF"/>
                        </a:solidFill>
                      </a:endParaRPr>
                    </a:p>
                  </a:txBody>
                  <a:tcPr/>
                </a:tc>
              </a:tr>
              <a:tr h="422864">
                <a:tc>
                  <a:txBody>
                    <a:bodyPr/>
                    <a:lstStyle/>
                    <a:p>
                      <a:r>
                        <a:rPr kumimoji="1" lang="en-US" altLang="ja-JP" sz="1100" dirty="0" smtClean="0"/>
                        <a:t>10</a:t>
                      </a:r>
                      <a:endParaRPr kumimoji="1" lang="ja-JP" altLang="en-US" sz="1100" dirty="0">
                        <a:solidFill>
                          <a:schemeClr val="bg1"/>
                        </a:solidFill>
                      </a:endParaRPr>
                    </a:p>
                  </a:txBody>
                  <a:tcPr/>
                </a:tc>
                <a:tc>
                  <a:txBody>
                    <a:bodyPr/>
                    <a:lstStyle/>
                    <a:p>
                      <a:endParaRPr kumimoji="1" lang="ja-JP" altLang="en-US" sz="1100" strike="sngStrike" dirty="0">
                        <a:solidFill>
                          <a:srgbClr val="3366FF"/>
                        </a:solidFill>
                      </a:endParaRPr>
                    </a:p>
                  </a:txBody>
                  <a:tcPr/>
                </a:tc>
                <a:tc>
                  <a:txBody>
                    <a:bodyPr/>
                    <a:lstStyle/>
                    <a:p>
                      <a:endParaRPr kumimoji="1" lang="ja-JP" altLang="en-US" sz="1100" dirty="0">
                        <a:solidFill>
                          <a:srgbClr val="3366FF"/>
                        </a:solidFill>
                      </a:endParaRPr>
                    </a:p>
                  </a:txBody>
                  <a:tcPr/>
                </a:tc>
                <a:tc>
                  <a:txBody>
                    <a:bodyPr/>
                    <a:lstStyle/>
                    <a:p>
                      <a:pPr marL="0" marR="0" indent="0" algn="l" defTabSz="457011" rtl="0" eaLnBrk="1" fontAlgn="auto" latinLnBrk="0" hangingPunct="1">
                        <a:lnSpc>
                          <a:spcPct val="100000"/>
                        </a:lnSpc>
                        <a:spcBef>
                          <a:spcPts val="0"/>
                        </a:spcBef>
                        <a:spcAft>
                          <a:spcPts val="0"/>
                        </a:spcAft>
                        <a:buClrTx/>
                        <a:buSzTx/>
                        <a:buFontTx/>
                        <a:buNone/>
                        <a:tabLst/>
                        <a:defRPr/>
                      </a:pPr>
                      <a:r>
                        <a:rPr kumimoji="1" lang="en-US" altLang="ja-JP" sz="1100" b="1" baseline="0" dirty="0" smtClean="0">
                          <a:solidFill>
                            <a:srgbClr val="008000"/>
                          </a:solidFill>
                        </a:rPr>
                        <a:t>21: MEXT ILC Phys. WG</a:t>
                      </a:r>
                    </a:p>
                    <a:p>
                      <a:endParaRPr kumimoji="1" lang="en-US" altLang="ja-JP" sz="1100" baseline="0" dirty="0" smtClean="0">
                        <a:solidFill>
                          <a:srgbClr val="3366FF"/>
                        </a:solidFill>
                      </a:endParaRPr>
                    </a:p>
                  </a:txBody>
                  <a:tcPr/>
                </a:tc>
                <a:tc>
                  <a:txBody>
                    <a:bodyPr/>
                    <a:lstStyle/>
                    <a:p>
                      <a:r>
                        <a:rPr kumimoji="1" lang="en-US" altLang="ja-JP" sz="1100" b="1" dirty="0" smtClean="0">
                          <a:solidFill>
                            <a:srgbClr val="FF0000"/>
                          </a:solidFill>
                        </a:rPr>
                        <a:t>6-10: LCWS-14 @ Beograd</a:t>
                      </a:r>
                    </a:p>
                    <a:p>
                      <a:r>
                        <a:rPr kumimoji="1" lang="en-US" altLang="ja-JP" sz="1100" dirty="0" smtClean="0"/>
                        <a:t>13: SRF Tuner Workshop at FNAL</a:t>
                      </a:r>
                    </a:p>
                    <a:p>
                      <a:pPr marL="0" marR="0" indent="0" algn="l" defTabSz="457011" rtl="0" eaLnBrk="1" fontAlgn="auto" latinLnBrk="0" hangingPunct="1">
                        <a:lnSpc>
                          <a:spcPct val="100000"/>
                        </a:lnSpc>
                        <a:spcBef>
                          <a:spcPts val="0"/>
                        </a:spcBef>
                        <a:spcAft>
                          <a:spcPts val="0"/>
                        </a:spcAft>
                        <a:buClrTx/>
                        <a:buSzTx/>
                        <a:buFontTx/>
                        <a:buNone/>
                        <a:tabLst/>
                        <a:defRPr/>
                      </a:pPr>
                      <a:r>
                        <a:rPr kumimoji="1" lang="en-US" altLang="ja-JP" sz="1100" dirty="0" smtClean="0"/>
                        <a:t>27-30: ICFA</a:t>
                      </a:r>
                      <a:r>
                        <a:rPr kumimoji="1" lang="en-US" altLang="ja-JP" sz="1100" baseline="0" dirty="0" smtClean="0"/>
                        <a:t> Seminar @ IHEP</a:t>
                      </a:r>
                      <a:endParaRPr kumimoji="1" lang="en-US" altLang="ja-JP" sz="1100" dirty="0" smtClean="0"/>
                    </a:p>
                  </a:txBody>
                  <a:tcPr/>
                </a:tc>
                <a:tc>
                  <a:txBody>
                    <a:bodyPr/>
                    <a:lstStyle/>
                    <a:p>
                      <a:endParaRPr kumimoji="1" lang="ja-JP" altLang="en-US" sz="1100" dirty="0">
                        <a:solidFill>
                          <a:srgbClr val="3366FF"/>
                        </a:solidFill>
                      </a:endParaRPr>
                    </a:p>
                  </a:txBody>
                  <a:tcPr/>
                </a:tc>
              </a:tr>
              <a:tr h="422864">
                <a:tc>
                  <a:txBody>
                    <a:bodyPr/>
                    <a:lstStyle/>
                    <a:p>
                      <a:r>
                        <a:rPr kumimoji="1" lang="en-US" altLang="ja-JP" sz="1100" dirty="0" smtClean="0"/>
                        <a:t>11</a:t>
                      </a:r>
                      <a:endParaRPr kumimoji="1" lang="ja-JP" altLang="en-US" sz="1100" dirty="0">
                        <a:solidFill>
                          <a:schemeClr val="bg1"/>
                        </a:solidFill>
                      </a:endParaRPr>
                    </a:p>
                  </a:txBody>
                  <a:tcPr/>
                </a:tc>
                <a:tc>
                  <a:txBody>
                    <a:bodyPr/>
                    <a:lstStyle/>
                    <a:p>
                      <a:endParaRPr kumimoji="1" lang="ja-JP" altLang="en-US" sz="1100" strike="sngStrike" dirty="0">
                        <a:solidFill>
                          <a:srgbClr val="3366FF"/>
                        </a:solidFill>
                      </a:endParaRPr>
                    </a:p>
                  </a:txBody>
                  <a:tcPr/>
                </a:tc>
                <a:tc>
                  <a:txBody>
                    <a:bodyPr/>
                    <a:lstStyle/>
                    <a:p>
                      <a:endParaRPr kumimoji="1" lang="ja-JP" altLang="en-US" sz="1100" strike="sngStrike" dirty="0">
                        <a:solidFill>
                          <a:srgbClr val="3366FF"/>
                        </a:solidFill>
                      </a:endParaRPr>
                    </a:p>
                  </a:txBody>
                  <a:tcPr/>
                </a:tc>
                <a:tc>
                  <a:txBody>
                    <a:bodyPr/>
                    <a:lstStyle/>
                    <a:p>
                      <a:r>
                        <a:rPr kumimoji="1" lang="en-US" altLang="ja-JP" sz="1100" b="1" baseline="0" dirty="0" smtClean="0">
                          <a:solidFill>
                            <a:srgbClr val="FF0000"/>
                          </a:solidFill>
                        </a:rPr>
                        <a:t>4: MEXT ILC-TDR Val. WG</a:t>
                      </a:r>
                    </a:p>
                    <a:p>
                      <a:endParaRPr kumimoji="1" lang="en-US" altLang="ja-JP" sz="1100" b="1" baseline="0" dirty="0" smtClean="0">
                        <a:solidFill>
                          <a:srgbClr val="FF0000"/>
                        </a:solidFill>
                      </a:endParaRPr>
                    </a:p>
                    <a:p>
                      <a:r>
                        <a:rPr kumimoji="1" lang="en-US" altLang="ja-JP" sz="1100" b="1" baseline="0" dirty="0" smtClean="0">
                          <a:solidFill>
                            <a:srgbClr val="3366FF"/>
                          </a:solidFill>
                        </a:rPr>
                        <a:t>14: MEXT </a:t>
                      </a:r>
                      <a:r>
                        <a:rPr kumimoji="1" lang="ja-JP" altLang="en-US" sz="1100" b="1" baseline="0" dirty="0" smtClean="0">
                          <a:solidFill>
                            <a:srgbClr val="3366FF"/>
                          </a:solidFill>
                        </a:rPr>
                        <a:t>有識者会議</a:t>
                      </a:r>
                      <a:endParaRPr kumimoji="1" lang="en-US" altLang="ja-JP" sz="1100" b="1" baseline="0" dirty="0" smtClean="0">
                        <a:solidFill>
                          <a:srgbClr val="3366FF"/>
                        </a:solidFill>
                      </a:endParaRPr>
                    </a:p>
                  </a:txBody>
                  <a:tcPr/>
                </a:tc>
                <a:tc>
                  <a:txBody>
                    <a:bodyPr/>
                    <a:lstStyle/>
                    <a:p>
                      <a:r>
                        <a:rPr kumimoji="1" lang="en-US" altLang="ja-JP" sz="1100" dirty="0" smtClean="0"/>
                        <a:t>12-14: TTC topical mtg. at</a:t>
                      </a:r>
                      <a:r>
                        <a:rPr kumimoji="1" lang="en-US" altLang="ja-JP" sz="1100" baseline="0" dirty="0" smtClean="0"/>
                        <a:t> CEA</a:t>
                      </a:r>
                      <a:endParaRPr kumimoji="1" lang="en-US" altLang="ja-JP" sz="1100" dirty="0" smtClean="0"/>
                    </a:p>
                    <a:p>
                      <a:r>
                        <a:rPr kumimoji="1" lang="en-US" altLang="ja-JP" sz="1100" dirty="0" smtClean="0"/>
                        <a:t>(17-21: LHC-upgrade WS @ KEK)</a:t>
                      </a:r>
                    </a:p>
                    <a:p>
                      <a:r>
                        <a:rPr kumimoji="1" lang="en-US" altLang="ja-JP" sz="1100" dirty="0" smtClean="0">
                          <a:solidFill>
                            <a:schemeClr val="bg1">
                              <a:lumMod val="50000"/>
                            </a:schemeClr>
                          </a:solidFill>
                        </a:rPr>
                        <a:t>21: CERN-KEK committee</a:t>
                      </a:r>
                      <a:r>
                        <a:rPr kumimoji="1" lang="en-US" altLang="ja-JP" sz="1100" baseline="0" dirty="0" smtClean="0">
                          <a:solidFill>
                            <a:schemeClr val="bg1">
                              <a:lumMod val="50000"/>
                            </a:schemeClr>
                          </a:solidFill>
                        </a:rPr>
                        <a:t> at KEK</a:t>
                      </a:r>
                    </a:p>
                    <a:p>
                      <a:r>
                        <a:rPr kumimoji="1" lang="en-US" altLang="ja-JP" sz="1100" baseline="0" dirty="0" smtClean="0">
                          <a:solidFill>
                            <a:schemeClr val="bg1">
                              <a:lumMod val="50000"/>
                            </a:schemeClr>
                          </a:solidFill>
                        </a:rPr>
                        <a:t>26: ISS (ILC</a:t>
                      </a:r>
                      <a:r>
                        <a:rPr kumimoji="1" lang="ja-JP" altLang="en-US" sz="1100" baseline="0" dirty="0" smtClean="0">
                          <a:solidFill>
                            <a:schemeClr val="bg1">
                              <a:lumMod val="50000"/>
                            </a:schemeClr>
                          </a:solidFill>
                        </a:rPr>
                        <a:t>、</a:t>
                      </a:r>
                      <a:r>
                        <a:rPr kumimoji="1" lang="en-US" altLang="ja-JP" sz="1100" baseline="0" dirty="0" smtClean="0">
                          <a:solidFill>
                            <a:schemeClr val="bg1">
                              <a:lumMod val="50000"/>
                            </a:schemeClr>
                          </a:solidFill>
                        </a:rPr>
                        <a:t>Invited talk) </a:t>
                      </a:r>
                      <a:endParaRPr kumimoji="1" lang="ja-JP" altLang="en-US" sz="1100" dirty="0">
                        <a:solidFill>
                          <a:schemeClr val="bg1">
                            <a:lumMod val="50000"/>
                          </a:schemeClr>
                        </a:solidFill>
                      </a:endParaRPr>
                    </a:p>
                  </a:txBody>
                  <a:tcPr/>
                </a:tc>
                <a:tc>
                  <a:txBody>
                    <a:bodyPr/>
                    <a:lstStyle/>
                    <a:p>
                      <a:endParaRPr kumimoji="1" lang="ja-JP" altLang="en-US" sz="1100" dirty="0">
                        <a:solidFill>
                          <a:srgbClr val="3366FF"/>
                        </a:solidFill>
                      </a:endParaRPr>
                    </a:p>
                  </a:txBody>
                  <a:tcPr/>
                </a:tc>
              </a:tr>
              <a:tr h="203905">
                <a:tc>
                  <a:txBody>
                    <a:bodyPr/>
                    <a:lstStyle/>
                    <a:p>
                      <a:r>
                        <a:rPr kumimoji="1" lang="en-US" altLang="ja-JP" sz="1100" dirty="0" smtClean="0"/>
                        <a:t>12</a:t>
                      </a:r>
                      <a:endParaRPr kumimoji="1" lang="ja-JP" altLang="en-US" sz="1100" dirty="0">
                        <a:solidFill>
                          <a:schemeClr val="bg1"/>
                        </a:solidFill>
                      </a:endParaRPr>
                    </a:p>
                  </a:txBody>
                  <a:tcPr/>
                </a:tc>
                <a:tc>
                  <a:txBody>
                    <a:bodyPr/>
                    <a:lstStyle/>
                    <a:p>
                      <a:endParaRPr kumimoji="1" lang="ja-JP" altLang="en-US" sz="1100" strike="sngStrike" dirty="0">
                        <a:solidFill>
                          <a:srgbClr val="3366FF"/>
                        </a:solidFill>
                      </a:endParaRPr>
                    </a:p>
                  </a:txBody>
                  <a:tcPr/>
                </a:tc>
                <a:tc>
                  <a:txBody>
                    <a:bodyPr/>
                    <a:lstStyle/>
                    <a:p>
                      <a:pPr marL="0" marR="0" indent="0" algn="l" defTabSz="457011" rtl="0" eaLnBrk="1" fontAlgn="auto" latinLnBrk="0" hangingPunct="1">
                        <a:lnSpc>
                          <a:spcPct val="100000"/>
                        </a:lnSpc>
                        <a:spcBef>
                          <a:spcPts val="0"/>
                        </a:spcBef>
                        <a:spcAft>
                          <a:spcPts val="0"/>
                        </a:spcAft>
                        <a:buClrTx/>
                        <a:buSzTx/>
                        <a:buFontTx/>
                        <a:buNone/>
                        <a:tabLst/>
                        <a:defRPr/>
                      </a:pPr>
                      <a:r>
                        <a:rPr kumimoji="1" lang="en-US" altLang="ja-JP" sz="1100" b="1" dirty="0" smtClean="0">
                          <a:solidFill>
                            <a:srgbClr val="3366FF"/>
                          </a:solidFill>
                        </a:rPr>
                        <a:t>15: LC Comm.</a:t>
                      </a:r>
                      <a:r>
                        <a:rPr kumimoji="1" lang="en-US" altLang="ja-JP" sz="1100" b="1" baseline="0" dirty="0" smtClean="0">
                          <a:solidFill>
                            <a:srgbClr val="3366FF"/>
                          </a:solidFill>
                        </a:rPr>
                        <a:t> </a:t>
                      </a:r>
                      <a:endParaRPr kumimoji="1" lang="ja-JP" altLang="en-US" sz="1100" b="1" dirty="0" smtClean="0">
                        <a:solidFill>
                          <a:srgbClr val="3366FF"/>
                        </a:solidFill>
                      </a:endParaRPr>
                    </a:p>
                  </a:txBody>
                  <a:tcPr/>
                </a:tc>
                <a:tc>
                  <a:txBody>
                    <a:bodyPr/>
                    <a:lstStyle/>
                    <a:p>
                      <a:endParaRPr kumimoji="1" lang="en-US" altLang="ja-JP" sz="1100" baseline="0" dirty="0" smtClean="0">
                        <a:solidFill>
                          <a:srgbClr val="3366FF"/>
                        </a:solidFill>
                      </a:endParaRPr>
                    </a:p>
                  </a:txBody>
                  <a:tcPr/>
                </a:tc>
                <a:tc>
                  <a:txBody>
                    <a:bodyPr/>
                    <a:lstStyle/>
                    <a:p>
                      <a:r>
                        <a:rPr kumimoji="1" lang="en-US" altLang="ja-JP" sz="1100" dirty="0" smtClean="0"/>
                        <a:t>2-5: TTC @ KEK</a:t>
                      </a:r>
                      <a:endParaRPr kumimoji="1" lang="ja-JP" altLang="en-US" sz="1100" dirty="0">
                        <a:solidFill>
                          <a:srgbClr val="3366FF"/>
                        </a:solidFill>
                      </a:endParaRPr>
                    </a:p>
                  </a:txBody>
                  <a:tcPr/>
                </a:tc>
                <a:tc>
                  <a:txBody>
                    <a:bodyPr/>
                    <a:lstStyle/>
                    <a:p>
                      <a:endParaRPr kumimoji="1" lang="ja-JP" altLang="en-US" sz="1100" dirty="0">
                        <a:solidFill>
                          <a:srgbClr val="3366FF"/>
                        </a:solidFill>
                      </a:endParaRPr>
                    </a:p>
                  </a:txBody>
                  <a:tcPr/>
                </a:tc>
              </a:tr>
              <a:tr h="214019">
                <a:tc>
                  <a:txBody>
                    <a:bodyPr/>
                    <a:lstStyle/>
                    <a:p>
                      <a:r>
                        <a:rPr kumimoji="1" lang="en-US" altLang="ja-JP" sz="1100" dirty="0" smtClean="0"/>
                        <a:t>1</a:t>
                      </a:r>
                      <a:endParaRPr kumimoji="1" lang="ja-JP" altLang="en-US" sz="1100" dirty="0">
                        <a:solidFill>
                          <a:schemeClr val="bg1"/>
                        </a:solidFill>
                      </a:endParaRPr>
                    </a:p>
                  </a:txBody>
                  <a:tcPr/>
                </a:tc>
                <a:tc>
                  <a:txBody>
                    <a:bodyPr/>
                    <a:lstStyle/>
                    <a:p>
                      <a:endParaRPr kumimoji="1" lang="ja-JP" altLang="en-US" sz="1100" strike="sngStrike" dirty="0">
                        <a:solidFill>
                          <a:srgbClr val="3366FF"/>
                        </a:solidFill>
                      </a:endParaRPr>
                    </a:p>
                  </a:txBody>
                  <a:tcPr/>
                </a:tc>
                <a:tc>
                  <a:txBody>
                    <a:bodyPr/>
                    <a:lstStyle/>
                    <a:p>
                      <a:endParaRPr kumimoji="1" lang="ja-JP" altLang="en-US" sz="1100" dirty="0">
                        <a:solidFill>
                          <a:srgbClr val="3366FF"/>
                        </a:solidFill>
                      </a:endParaRPr>
                    </a:p>
                  </a:txBody>
                  <a:tcPr/>
                </a:tc>
                <a:tc>
                  <a:txBody>
                    <a:bodyPr/>
                    <a:lstStyle/>
                    <a:p>
                      <a:endParaRPr kumimoji="1" lang="en-US" altLang="ja-JP" sz="1100" baseline="0" dirty="0" smtClean="0">
                        <a:solidFill>
                          <a:srgbClr val="3366FF"/>
                        </a:solidFill>
                      </a:endParaRPr>
                    </a:p>
                  </a:txBody>
                  <a:tcPr/>
                </a:tc>
                <a:tc>
                  <a:txBody>
                    <a:bodyPr/>
                    <a:lstStyle/>
                    <a:p>
                      <a:endParaRPr kumimoji="1" lang="ja-JP" altLang="en-US" sz="1100" dirty="0">
                        <a:solidFill>
                          <a:srgbClr val="3366FF"/>
                        </a:solidFill>
                      </a:endParaRPr>
                    </a:p>
                  </a:txBody>
                  <a:tcPr/>
                </a:tc>
                <a:tc>
                  <a:txBody>
                    <a:bodyPr/>
                    <a:lstStyle/>
                    <a:p>
                      <a:endParaRPr kumimoji="1" lang="ja-JP" altLang="en-US" sz="1100" dirty="0">
                        <a:solidFill>
                          <a:srgbClr val="3366FF"/>
                        </a:solidFill>
                      </a:endParaRPr>
                    </a:p>
                  </a:txBody>
                  <a:tcPr/>
                </a:tc>
              </a:tr>
              <a:tr h="160397">
                <a:tc>
                  <a:txBody>
                    <a:bodyPr/>
                    <a:lstStyle/>
                    <a:p>
                      <a:r>
                        <a:rPr kumimoji="1" lang="en-US" altLang="ja-JP" sz="1100" dirty="0" smtClean="0"/>
                        <a:t>2</a:t>
                      </a:r>
                      <a:endParaRPr kumimoji="1" lang="ja-JP" altLang="en-US" sz="1100" dirty="0">
                        <a:solidFill>
                          <a:schemeClr val="bg1"/>
                        </a:solidFill>
                      </a:endParaRPr>
                    </a:p>
                  </a:txBody>
                  <a:tcPr/>
                </a:tc>
                <a:tc>
                  <a:txBody>
                    <a:bodyPr/>
                    <a:lstStyle/>
                    <a:p>
                      <a:endParaRPr kumimoji="1" lang="ja-JP" altLang="en-US" sz="1100" strike="sngStrike" dirty="0">
                        <a:solidFill>
                          <a:srgbClr val="3366FF"/>
                        </a:solidFill>
                      </a:endParaRPr>
                    </a:p>
                  </a:txBody>
                  <a:tcPr/>
                </a:tc>
                <a:tc>
                  <a:txBody>
                    <a:bodyPr/>
                    <a:lstStyle/>
                    <a:p>
                      <a:pPr marL="0" marR="0" indent="0" algn="l" defTabSz="457011" rtl="0" eaLnBrk="1" fontAlgn="auto" latinLnBrk="0" hangingPunct="1">
                        <a:lnSpc>
                          <a:spcPct val="100000"/>
                        </a:lnSpc>
                        <a:spcBef>
                          <a:spcPts val="0"/>
                        </a:spcBef>
                        <a:spcAft>
                          <a:spcPts val="0"/>
                        </a:spcAft>
                        <a:buClrTx/>
                        <a:buSzTx/>
                        <a:buFontTx/>
                        <a:buNone/>
                        <a:tabLst/>
                        <a:defRPr/>
                      </a:pPr>
                      <a:r>
                        <a:rPr kumimoji="1" lang="en-US" altLang="ja-JP" sz="1100" dirty="0" smtClean="0"/>
                        <a:t>??</a:t>
                      </a:r>
                      <a:r>
                        <a:rPr kumimoji="1" lang="en-US" altLang="ja-JP" sz="1100" baseline="0" dirty="0" smtClean="0"/>
                        <a:t> </a:t>
                      </a:r>
                      <a:r>
                        <a:rPr kumimoji="1" lang="en-US" altLang="ja-JP" sz="1100" dirty="0" smtClean="0"/>
                        <a:t> LC </a:t>
                      </a:r>
                      <a:r>
                        <a:rPr kumimoji="1" lang="en-US" altLang="ja-JP" sz="1100" baseline="0" dirty="0" smtClean="0"/>
                        <a:t> Comm.</a:t>
                      </a:r>
                      <a:endParaRPr kumimoji="1" lang="ja-JP" altLang="en-US" sz="1100" dirty="0" smtClean="0"/>
                    </a:p>
                  </a:txBody>
                  <a:tcPr/>
                </a:tc>
                <a:tc>
                  <a:txBody>
                    <a:bodyPr/>
                    <a:lstStyle/>
                    <a:p>
                      <a:endParaRPr kumimoji="1" lang="en-US" altLang="ja-JP" sz="1100" baseline="0" dirty="0" smtClean="0">
                        <a:solidFill>
                          <a:srgbClr val="3366FF"/>
                        </a:solidFill>
                      </a:endParaRPr>
                    </a:p>
                  </a:txBody>
                  <a:tcPr/>
                </a:tc>
                <a:tc>
                  <a:txBody>
                    <a:bodyPr/>
                    <a:lstStyle/>
                    <a:p>
                      <a:r>
                        <a:rPr kumimoji="1" lang="en-US" altLang="ja-JP" sz="1100" dirty="0" smtClean="0"/>
                        <a:t>26-27: LCB-ICFA</a:t>
                      </a:r>
                      <a:endParaRPr kumimoji="1" lang="ja-JP" altLang="en-US" sz="1100" dirty="0">
                        <a:solidFill>
                          <a:srgbClr val="3366FF"/>
                        </a:solidFill>
                      </a:endParaRPr>
                    </a:p>
                  </a:txBody>
                  <a:tcPr/>
                </a:tc>
                <a:tc>
                  <a:txBody>
                    <a:bodyPr/>
                    <a:lstStyle/>
                    <a:p>
                      <a:endParaRPr kumimoji="1" lang="ja-JP" altLang="en-US" sz="1100" dirty="0">
                        <a:solidFill>
                          <a:srgbClr val="3366FF"/>
                        </a:solidFill>
                      </a:endParaRPr>
                    </a:p>
                  </a:txBody>
                  <a:tcPr/>
                </a:tc>
              </a:tr>
              <a:tr h="160397">
                <a:tc>
                  <a:txBody>
                    <a:bodyPr/>
                    <a:lstStyle/>
                    <a:p>
                      <a:r>
                        <a:rPr kumimoji="1" lang="en-US" altLang="ja-JP" sz="1100" dirty="0" smtClean="0">
                          <a:solidFill>
                            <a:schemeClr val="tx1"/>
                          </a:solidFill>
                        </a:rPr>
                        <a:t>3</a:t>
                      </a:r>
                      <a:endParaRPr kumimoji="1" lang="ja-JP" altLang="en-US" sz="1100" dirty="0">
                        <a:solidFill>
                          <a:schemeClr val="tx1"/>
                        </a:solidFill>
                      </a:endParaRPr>
                    </a:p>
                  </a:txBody>
                  <a:tcPr/>
                </a:tc>
                <a:tc>
                  <a:txBody>
                    <a:bodyPr/>
                    <a:lstStyle/>
                    <a:p>
                      <a:endParaRPr kumimoji="1" lang="ja-JP" altLang="en-US" sz="1100" strike="sngStrike" dirty="0">
                        <a:solidFill>
                          <a:srgbClr val="3366FF"/>
                        </a:solidFill>
                      </a:endParaRPr>
                    </a:p>
                  </a:txBody>
                  <a:tcPr/>
                </a:tc>
                <a:tc>
                  <a:txBody>
                    <a:bodyPr/>
                    <a:lstStyle/>
                    <a:p>
                      <a:pPr marL="0" marR="0" indent="0" algn="l" defTabSz="457011" rtl="0" eaLnBrk="1" fontAlgn="auto" latinLnBrk="0" hangingPunct="1">
                        <a:lnSpc>
                          <a:spcPct val="100000"/>
                        </a:lnSpc>
                        <a:spcBef>
                          <a:spcPts val="0"/>
                        </a:spcBef>
                        <a:spcAft>
                          <a:spcPts val="0"/>
                        </a:spcAft>
                        <a:buClrTx/>
                        <a:buSzTx/>
                        <a:buFontTx/>
                        <a:buNone/>
                        <a:tabLst/>
                        <a:defRPr/>
                      </a:pPr>
                      <a:endParaRPr kumimoji="1" lang="ja-JP" altLang="en-US" sz="1100" dirty="0" smtClean="0">
                        <a:solidFill>
                          <a:schemeClr val="tx1"/>
                        </a:solidFill>
                      </a:endParaRPr>
                    </a:p>
                  </a:txBody>
                  <a:tcPr/>
                </a:tc>
                <a:tc>
                  <a:txBody>
                    <a:bodyPr/>
                    <a:lstStyle/>
                    <a:p>
                      <a:r>
                        <a:rPr kumimoji="1" lang="en-US" altLang="ja-JP" sz="1100" baseline="0" dirty="0" smtClean="0">
                          <a:solidFill>
                            <a:schemeClr val="tx1"/>
                          </a:solidFill>
                        </a:rPr>
                        <a:t>21-24: JPS meeting (Tokyo, </a:t>
                      </a:r>
                      <a:r>
                        <a:rPr kumimoji="1" lang="en-US" altLang="ja-JP" sz="1100" baseline="0" dirty="0" err="1" smtClean="0">
                          <a:solidFill>
                            <a:schemeClr val="tx1"/>
                          </a:solidFill>
                        </a:rPr>
                        <a:t>Waseda</a:t>
                      </a:r>
                      <a:r>
                        <a:rPr kumimoji="1" lang="en-US" altLang="ja-JP" sz="1100" baseline="0" dirty="0" smtClean="0">
                          <a:solidFill>
                            <a:schemeClr val="tx1"/>
                          </a:solidFill>
                        </a:rPr>
                        <a:t>) </a:t>
                      </a:r>
                    </a:p>
                  </a:txBody>
                  <a:tcPr/>
                </a:tc>
                <a:tc>
                  <a:txBody>
                    <a:bodyPr/>
                    <a:lstStyle/>
                    <a:p>
                      <a:endParaRPr kumimoji="1" lang="ja-JP" altLang="en-US" sz="1100" dirty="0">
                        <a:solidFill>
                          <a:srgbClr val="3366FF"/>
                        </a:solidFill>
                      </a:endParaRPr>
                    </a:p>
                  </a:txBody>
                  <a:tcPr/>
                </a:tc>
                <a:tc>
                  <a:txBody>
                    <a:bodyPr/>
                    <a:lstStyle/>
                    <a:p>
                      <a:endParaRPr kumimoji="1" lang="ja-JP" altLang="en-US" sz="1100" dirty="0">
                        <a:solidFill>
                          <a:srgbClr val="3366FF"/>
                        </a:solidFill>
                      </a:endParaRPr>
                    </a:p>
                  </a:txBody>
                  <a:tcPr/>
                </a:tc>
              </a:tr>
            </a:tbl>
          </a:graphicData>
        </a:graphic>
      </p:graphicFrame>
      <p:sp>
        <p:nvSpPr>
          <p:cNvPr id="5" name="右矢印 4"/>
          <p:cNvSpPr/>
          <p:nvPr/>
        </p:nvSpPr>
        <p:spPr>
          <a:xfrm>
            <a:off x="151681" y="3201938"/>
            <a:ext cx="360495" cy="212354"/>
          </a:xfrm>
          <a:prstGeom prst="rightArrow">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lIns="91410" tIns="45706" rIns="91410" bIns="45706" rtlCol="0" anchor="ctr"/>
          <a:lstStyle/>
          <a:p>
            <a:pPr algn="ctr" defTabSz="457011"/>
            <a:endParaRPr lang="ja-JP" altLang="en-US">
              <a:solidFill>
                <a:prstClr val="white"/>
              </a:solidFill>
              <a:latin typeface="Calibri"/>
              <a:ea typeface="ＭＳ Ｐゴシック"/>
            </a:endParaRPr>
          </a:p>
        </p:txBody>
      </p:sp>
    </p:spTree>
    <p:extLst>
      <p:ext uri="{BB962C8B-B14F-4D97-AF65-F5344CB8AC3E}">
        <p14:creationId xmlns:p14="http://schemas.microsoft.com/office/powerpoint/2010/main" val="253657938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5" name="Rectangle 3"/>
          <p:cNvSpPr>
            <a:spLocks noGrp="1" noChangeArrowheads="1"/>
          </p:cNvSpPr>
          <p:nvPr>
            <p:ph type="body" idx="1"/>
          </p:nvPr>
        </p:nvSpPr>
        <p:spPr>
          <a:xfrm>
            <a:off x="129977" y="864794"/>
            <a:ext cx="5569799" cy="3269613"/>
          </a:xfrm>
          <a:solidFill>
            <a:srgbClr val="CCFFCC"/>
          </a:solidFill>
          <a:ln>
            <a:solidFill>
              <a:srgbClr val="008000"/>
            </a:solidFill>
          </a:ln>
        </p:spPr>
        <p:txBody>
          <a:bodyPr wrap="square">
            <a:spAutoFit/>
          </a:bodyPr>
          <a:lstStyle/>
          <a:p>
            <a:pPr>
              <a:lnSpc>
                <a:spcPct val="90000"/>
              </a:lnSpc>
            </a:pPr>
            <a:r>
              <a:rPr lang="en-US" altLang="ja-JP" sz="2400" dirty="0" smtClean="0">
                <a:ea typeface="ＭＳ Ｐゴシック" pitchFamily="50" charset="-128"/>
              </a:rPr>
              <a:t>Modeling of ILC - BDS</a:t>
            </a:r>
            <a:endParaRPr lang="ja-JP" altLang="en-US" sz="2400" dirty="0">
              <a:ea typeface="ＭＳ Ｐゴシック" pitchFamily="50" charset="-128"/>
            </a:endParaRPr>
          </a:p>
          <a:p>
            <a:pPr lvl="1">
              <a:lnSpc>
                <a:spcPct val="90000"/>
              </a:lnSpc>
            </a:pPr>
            <a:r>
              <a:rPr lang="en-US" altLang="ja-JP" sz="2400" dirty="0" smtClean="0">
                <a:ea typeface="ＭＳ Ｐゴシック" pitchFamily="50" charset="-128"/>
              </a:rPr>
              <a:t>Same Optics: </a:t>
            </a:r>
            <a:endParaRPr lang="ja-JP" altLang="en-US" sz="2400" dirty="0">
              <a:ea typeface="ＭＳ Ｐゴシック" pitchFamily="50" charset="-128"/>
            </a:endParaRPr>
          </a:p>
          <a:p>
            <a:pPr lvl="1">
              <a:lnSpc>
                <a:spcPct val="90000"/>
              </a:lnSpc>
            </a:pPr>
            <a:r>
              <a:rPr lang="en-US" altLang="ja-JP" sz="2400" dirty="0" smtClean="0">
                <a:ea typeface="ＭＳ Ｐゴシック" pitchFamily="50" charset="-128"/>
              </a:rPr>
              <a:t>Int’l </a:t>
            </a:r>
            <a:r>
              <a:rPr lang="en-US" altLang="ja-JP" sz="2400" dirty="0" err="1" smtClean="0">
                <a:ea typeface="ＭＳ Ｐゴシック" pitchFamily="50" charset="-128"/>
              </a:rPr>
              <a:t>Collab</a:t>
            </a:r>
            <a:r>
              <a:rPr lang="en-US" altLang="ja-JP" sz="2400" dirty="0" smtClean="0">
                <a:ea typeface="ＭＳ Ｐゴシック" pitchFamily="50" charset="-128"/>
              </a:rPr>
              <a:t>. </a:t>
            </a:r>
            <a:endParaRPr lang="en-US" altLang="ja-JP" sz="2400" dirty="0">
              <a:ea typeface="ＭＳ Ｐゴシック" pitchFamily="50" charset="-128"/>
            </a:endParaRPr>
          </a:p>
          <a:p>
            <a:pPr>
              <a:lnSpc>
                <a:spcPct val="90000"/>
              </a:lnSpc>
            </a:pPr>
            <a:r>
              <a:rPr lang="en-US" altLang="ja-JP" sz="2400" dirty="0">
                <a:ea typeface="ＭＳ Ｐゴシック" pitchFamily="50" charset="-128"/>
              </a:rPr>
              <a:t>~</a:t>
            </a:r>
            <a:r>
              <a:rPr lang="en-US" altLang="ja-JP" sz="2400" dirty="0" smtClean="0">
                <a:ea typeface="ＭＳ Ｐゴシック" pitchFamily="50" charset="-128"/>
              </a:rPr>
              <a:t>25</a:t>
            </a:r>
            <a:r>
              <a:rPr lang="ja-JP" altLang="en-US" sz="2400" dirty="0">
                <a:ea typeface="ＭＳ Ｐゴシック" pitchFamily="50" charset="-128"/>
              </a:rPr>
              <a:t>　</a:t>
            </a:r>
            <a:r>
              <a:rPr lang="en-US" altLang="ja-JP" sz="2400" dirty="0" smtClean="0">
                <a:ea typeface="ＭＳ Ｐゴシック" pitchFamily="50" charset="-128"/>
              </a:rPr>
              <a:t>Lab. , &gt; 100</a:t>
            </a:r>
            <a:r>
              <a:rPr lang="en-US" altLang="ja-JP" sz="2400" dirty="0">
                <a:ea typeface="ＭＳ Ｐゴシック" pitchFamily="50" charset="-128"/>
              </a:rPr>
              <a:t> </a:t>
            </a:r>
            <a:r>
              <a:rPr lang="en-US" altLang="ja-JP" sz="2400" dirty="0" smtClean="0">
                <a:ea typeface="ＭＳ Ｐゴシック" pitchFamily="50" charset="-128"/>
              </a:rPr>
              <a:t>Collaborators</a:t>
            </a:r>
            <a:endParaRPr lang="ja-JP" altLang="en-US" sz="2400" dirty="0">
              <a:ea typeface="ＭＳ Ｐゴシック" pitchFamily="50" charset="-128"/>
            </a:endParaRPr>
          </a:p>
          <a:p>
            <a:pPr>
              <a:lnSpc>
                <a:spcPct val="90000"/>
              </a:lnSpc>
            </a:pPr>
            <a:endParaRPr lang="en-US" altLang="ja-JP" sz="2400" dirty="0" smtClean="0">
              <a:solidFill>
                <a:srgbClr val="FF0000"/>
              </a:solidFill>
              <a:ea typeface="ＭＳ Ｐゴシック" pitchFamily="50" charset="-128"/>
            </a:endParaRPr>
          </a:p>
          <a:p>
            <a:pPr>
              <a:lnSpc>
                <a:spcPct val="90000"/>
              </a:lnSpc>
            </a:pPr>
            <a:r>
              <a:rPr lang="en-US" altLang="ja-JP" sz="2400" dirty="0" smtClean="0">
                <a:solidFill>
                  <a:srgbClr val="FF0000"/>
                </a:solidFill>
                <a:ea typeface="ＭＳ Ｐゴシック" pitchFamily="50" charset="-128"/>
              </a:rPr>
              <a:t>Goal: </a:t>
            </a:r>
            <a:r>
              <a:rPr lang="en-US" altLang="ja-JP" sz="2400" dirty="0">
                <a:ea typeface="ＭＳ Ｐゴシック" pitchFamily="50" charset="-128"/>
              </a:rPr>
              <a:t/>
            </a:r>
            <a:br>
              <a:rPr lang="en-US" altLang="ja-JP" sz="2400" dirty="0">
                <a:ea typeface="ＭＳ Ｐゴシック" pitchFamily="50" charset="-128"/>
              </a:rPr>
            </a:br>
            <a:r>
              <a:rPr lang="en-US" altLang="ja-JP" sz="2400" dirty="0" smtClean="0">
                <a:ea typeface="ＭＳ Ｐゴシック" pitchFamily="50" charset="-128"/>
              </a:rPr>
              <a:t>FF Beam Size: </a:t>
            </a:r>
            <a:r>
              <a:rPr lang="ja-JP" altLang="en-US" sz="2400" dirty="0" smtClean="0">
                <a:ea typeface="ＭＳ Ｐゴシック" pitchFamily="50" charset="-128"/>
              </a:rPr>
              <a:t> </a:t>
            </a:r>
            <a:r>
              <a:rPr lang="en-US" altLang="ja-JP" sz="2400" dirty="0" smtClean="0">
                <a:ea typeface="ＭＳ Ｐゴシック" pitchFamily="50" charset="-128"/>
              </a:rPr>
              <a:t>37 nm</a:t>
            </a:r>
          </a:p>
          <a:p>
            <a:pPr lvl="1">
              <a:lnSpc>
                <a:spcPct val="90000"/>
              </a:lnSpc>
            </a:pPr>
            <a:r>
              <a:rPr lang="en-US" altLang="ja-JP" dirty="0" smtClean="0">
                <a:ea typeface="ＭＳ Ｐゴシック" pitchFamily="50" charset="-128"/>
              </a:rPr>
              <a:t>(corresponding to 5.9 nm at ILC </a:t>
            </a:r>
            <a:r>
              <a:rPr lang="ja-JP" altLang="en-US" dirty="0">
                <a:ea typeface="ＭＳ Ｐゴシック" pitchFamily="50" charset="-128"/>
              </a:rPr>
              <a:t>　</a:t>
            </a:r>
            <a:endParaRPr lang="en-US" altLang="ja-JP" dirty="0">
              <a:ea typeface="ＭＳ Ｐゴシック" pitchFamily="50" charset="-128"/>
            </a:endParaRPr>
          </a:p>
        </p:txBody>
      </p:sp>
      <p:pic>
        <p:nvPicPr>
          <p:cNvPr id="310276" name="Picture 4" descr="20080110Di-0169"/>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786446" y="840619"/>
            <a:ext cx="2824154" cy="3731381"/>
          </a:xfrm>
          <a:prstGeom prst="rect">
            <a:avLst/>
          </a:prstGeom>
          <a:noFill/>
        </p:spPr>
      </p:pic>
      <p:graphicFrame>
        <p:nvGraphicFramePr>
          <p:cNvPr id="310277" name="Object 5"/>
          <p:cNvGraphicFramePr>
            <a:graphicFrameLocks noGrp="1" noChangeAspect="1"/>
          </p:cNvGraphicFramePr>
          <p:nvPr>
            <p:ph idx="4294967295"/>
          </p:nvPr>
        </p:nvGraphicFramePr>
        <p:xfrm>
          <a:off x="76200" y="4343400"/>
          <a:ext cx="8915400" cy="2179638"/>
        </p:xfrm>
        <a:graphic>
          <a:graphicData uri="http://schemas.openxmlformats.org/presentationml/2006/ole">
            <mc:AlternateContent xmlns:mc="http://schemas.openxmlformats.org/markup-compatibility/2006">
              <mc:Choice xmlns:v="urn:schemas-microsoft-com:vml" Requires="v">
                <p:oleObj spid="_x0000_s5127" name="Image" r:id="rId4" imgW="25980952" imgH="6349206" progId="Photoshop.Image.7">
                  <p:embed/>
                </p:oleObj>
              </mc:Choice>
              <mc:Fallback>
                <p:oleObj name="Image" r:id="rId4" imgW="25980952" imgH="6349206" progId="Photoshop.Image.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4343400"/>
                        <a:ext cx="8915400" cy="2179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10274" name="Rectangle 2"/>
          <p:cNvSpPr>
            <a:spLocks noGrp="1" noChangeArrowheads="1"/>
          </p:cNvSpPr>
          <p:nvPr>
            <p:ph type="title"/>
          </p:nvPr>
        </p:nvSpPr>
        <p:spPr>
          <a:xfrm>
            <a:off x="473906" y="104114"/>
            <a:ext cx="8215220" cy="573088"/>
          </a:xfrm>
          <a:solidFill>
            <a:srgbClr val="FFFFFF"/>
          </a:solidFill>
          <a:ln>
            <a:noFill/>
          </a:ln>
        </p:spPr>
        <p:txBody>
          <a:bodyPr>
            <a:normAutofit fontScale="90000"/>
          </a:bodyPr>
          <a:lstStyle/>
          <a:p>
            <a:r>
              <a:rPr lang="en-US" altLang="ja-JP" b="1" dirty="0" smtClean="0">
                <a:ea typeface="ＭＳ Ｐゴシック" pitchFamily="50" charset="-128"/>
              </a:rPr>
              <a:t>KEK-ATF2: BDS, FF Test Facility for ILC</a:t>
            </a:r>
            <a:endParaRPr lang="en-US" altLang="ja-JP" sz="2200" dirty="0">
              <a:solidFill>
                <a:srgbClr val="3366FF"/>
              </a:solidFill>
              <a:ea typeface="ＭＳ Ｐゴシック" pitchFamily="50" charset="-128"/>
            </a:endParaRPr>
          </a:p>
        </p:txBody>
      </p:sp>
      <p:pic>
        <p:nvPicPr>
          <p:cNvPr id="9" name="Picture 9"/>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415143" y="5879815"/>
            <a:ext cx="1527898" cy="928663"/>
          </a:xfrm>
          <a:prstGeom prst="rect">
            <a:avLst/>
          </a:prstGeom>
          <a:noFill/>
          <a:ln w="9525">
            <a:solidFill>
              <a:srgbClr val="3366FF"/>
            </a:solidFill>
            <a:miter lim="800000"/>
            <a:headEnd/>
            <a:tailEnd/>
          </a:ln>
        </p:spPr>
      </p:pic>
      <p:sp>
        <p:nvSpPr>
          <p:cNvPr id="4" name="屈折矢印 3"/>
          <p:cNvSpPr/>
          <p:nvPr/>
        </p:nvSpPr>
        <p:spPr>
          <a:xfrm flipH="1">
            <a:off x="1179285" y="5879815"/>
            <a:ext cx="235858" cy="389467"/>
          </a:xfrm>
          <a:prstGeom prst="bentUpArrow">
            <a:avLst/>
          </a:prstGeom>
          <a:ln>
            <a:solidFill>
              <a:srgbClr val="80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ctr" latinLnBrk="0" hangingPunct="0">
              <a:lnSpc>
                <a:spcPct val="100000"/>
              </a:lnSpc>
              <a:spcBef>
                <a:spcPct val="0"/>
              </a:spcBef>
              <a:spcAft>
                <a:spcPct val="0"/>
              </a:spcAft>
              <a:buClrTx/>
              <a:buSzTx/>
              <a:buFontTx/>
              <a:buNone/>
              <a:tabLst/>
            </a:pPr>
            <a:endParaRPr kumimoji="0" lang="ja-JP" altLang="en-US" sz="36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p:txBody>
      </p:sp>
      <p:sp>
        <p:nvSpPr>
          <p:cNvPr id="3" name="円/楕円 2"/>
          <p:cNvSpPr/>
          <p:nvPr/>
        </p:nvSpPr>
        <p:spPr>
          <a:xfrm>
            <a:off x="935789" y="5721684"/>
            <a:ext cx="147053" cy="158131"/>
          </a:xfrm>
          <a:prstGeom prst="ellipse">
            <a:avLst/>
          </a:prstGeom>
          <a:solidFill>
            <a:srgbClr val="FF0000"/>
          </a:solidFill>
          <a:ln>
            <a:solidFill>
              <a:srgbClr val="80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ctr" latinLnBrk="0" hangingPunct="0">
              <a:lnSpc>
                <a:spcPct val="100000"/>
              </a:lnSpc>
              <a:spcBef>
                <a:spcPct val="0"/>
              </a:spcBef>
              <a:spcAft>
                <a:spcPct val="0"/>
              </a:spcAft>
              <a:buClrTx/>
              <a:buSzTx/>
              <a:buFontTx/>
              <a:buNone/>
              <a:tabLst/>
            </a:pPr>
            <a:endParaRPr kumimoji="0" lang="ja-JP" altLang="en-US" sz="36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p:txBody>
      </p:sp>
      <p:pic>
        <p:nvPicPr>
          <p:cNvPr id="12" name="図 11"/>
          <p:cNvPicPr>
            <a:picLocks noChangeAspect="1"/>
          </p:cNvPicPr>
          <p:nvPr/>
        </p:nvPicPr>
        <p:blipFill>
          <a:blip r:embed="rId7"/>
          <a:stretch>
            <a:fillRect/>
          </a:stretch>
        </p:blipFill>
        <p:spPr>
          <a:xfrm>
            <a:off x="4077361" y="4006285"/>
            <a:ext cx="4938294" cy="2658510"/>
          </a:xfrm>
          <a:prstGeom prst="rect">
            <a:avLst/>
          </a:prstGeom>
          <a:ln>
            <a:solidFill>
              <a:srgbClr val="008000"/>
            </a:solidFill>
          </a:ln>
        </p:spPr>
      </p:pic>
      <p:sp>
        <p:nvSpPr>
          <p:cNvPr id="7" name="角丸四角形 6"/>
          <p:cNvSpPr/>
          <p:nvPr/>
        </p:nvSpPr>
        <p:spPr>
          <a:xfrm>
            <a:off x="7089621" y="5816475"/>
            <a:ext cx="1762927" cy="325868"/>
          </a:xfrm>
          <a:prstGeom prst="roundRect">
            <a:avLst/>
          </a:prstGeom>
          <a:no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5109303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857759" y="592680"/>
            <a:ext cx="7162387" cy="769441"/>
          </a:xfrm>
          <a:prstGeom prst="rect">
            <a:avLst/>
          </a:prstGeom>
          <a:noFill/>
        </p:spPr>
        <p:txBody>
          <a:bodyPr wrap="none" rtlCol="0">
            <a:spAutoFit/>
          </a:bodyPr>
          <a:lstStyle/>
          <a:p>
            <a:pPr algn="ctr"/>
            <a:r>
              <a:rPr lang="en-GB" altLang="ja-JP" sz="4400" b="1" dirty="0" smtClean="0">
                <a:solidFill>
                  <a:srgbClr val="000000"/>
                </a:solidFill>
                <a:latin typeface="+mj-lt"/>
                <a:ea typeface="Arial Unicode MS" panose="020B0604020202020204" pitchFamily="50" charset="-128"/>
                <a:cs typeface="Arial Unicode MS" panose="020B0604020202020204" pitchFamily="50" charset="-128"/>
              </a:rPr>
              <a:t>Progress in </a:t>
            </a:r>
            <a:r>
              <a:rPr lang="en-GB" altLang="ja-JP" sz="4400" b="1" dirty="0">
                <a:solidFill>
                  <a:srgbClr val="000000"/>
                </a:solidFill>
                <a:latin typeface="+mj-lt"/>
                <a:ea typeface="Arial Unicode MS" panose="020B0604020202020204" pitchFamily="50" charset="-128"/>
                <a:cs typeface="Arial Unicode MS" panose="020B0604020202020204" pitchFamily="50" charset="-128"/>
              </a:rPr>
              <a:t>B</a:t>
            </a:r>
            <a:r>
              <a:rPr lang="en-GB" altLang="ja-JP" sz="4400" b="1" dirty="0" smtClean="0">
                <a:solidFill>
                  <a:srgbClr val="000000"/>
                </a:solidFill>
                <a:latin typeface="+mj-lt"/>
                <a:ea typeface="Arial Unicode MS" panose="020B0604020202020204" pitchFamily="50" charset="-128"/>
                <a:cs typeface="Arial Unicode MS" panose="020B0604020202020204" pitchFamily="50" charset="-128"/>
              </a:rPr>
              <a:t>eam Size</a:t>
            </a:r>
            <a:r>
              <a:rPr lang="en-US" altLang="ja-JP" sz="4400" b="1" dirty="0" smtClean="0">
                <a:solidFill>
                  <a:srgbClr val="000000"/>
                </a:solidFill>
                <a:latin typeface="+mj-lt"/>
                <a:ea typeface="Arial Unicode MS" panose="020B0604020202020204" pitchFamily="50" charset="-128"/>
                <a:cs typeface="Arial Unicode MS" panose="020B0604020202020204" pitchFamily="50" charset="-128"/>
              </a:rPr>
              <a:t> at ATF2</a:t>
            </a:r>
          </a:p>
        </p:txBody>
      </p:sp>
      <p:sp>
        <p:nvSpPr>
          <p:cNvPr id="2" name="テキスト ボックス 1"/>
          <p:cNvSpPr txBox="1"/>
          <p:nvPr/>
        </p:nvSpPr>
        <p:spPr>
          <a:xfrm>
            <a:off x="1146430" y="5181838"/>
            <a:ext cx="4147445" cy="1200328"/>
          </a:xfrm>
          <a:prstGeom prst="rect">
            <a:avLst/>
          </a:prstGeom>
          <a:solidFill>
            <a:srgbClr val="FFFF00"/>
          </a:solidFill>
          <a:ln>
            <a:solidFill>
              <a:srgbClr val="FF0000"/>
            </a:solidFill>
          </a:ln>
        </p:spPr>
        <p:txBody>
          <a:bodyPr wrap="square" rtlCol="0">
            <a:spAutoFit/>
          </a:bodyPr>
          <a:lstStyle/>
          <a:p>
            <a:r>
              <a:rPr lang="en-US" altLang="ja-JP" sz="2400" dirty="0" smtClean="0">
                <a:cs typeface="Times New Roman" panose="02020603050405020304" pitchFamily="18" charset="0"/>
              </a:rPr>
              <a:t>Beam Size </a:t>
            </a:r>
            <a:r>
              <a:rPr lang="en-US" altLang="ja-JP" sz="2400" dirty="0" smtClean="0">
                <a:solidFill>
                  <a:srgbClr val="FF0000"/>
                </a:solidFill>
                <a:cs typeface="Times New Roman" panose="02020603050405020304" pitchFamily="18" charset="0"/>
              </a:rPr>
              <a:t>44 nm </a:t>
            </a:r>
            <a:r>
              <a:rPr lang="en-US" altLang="ja-JP" sz="2400" dirty="0" smtClean="0">
                <a:cs typeface="Times New Roman" panose="02020603050405020304" pitchFamily="18" charset="0"/>
              </a:rPr>
              <a:t>observed,</a:t>
            </a:r>
          </a:p>
          <a:p>
            <a:r>
              <a:rPr lang="en-US" altLang="ja-JP" sz="2400" dirty="0" smtClean="0">
                <a:cs typeface="Times New Roman" panose="02020603050405020304" pitchFamily="18" charset="0"/>
              </a:rPr>
              <a:t> (</a:t>
            </a:r>
            <a:r>
              <a:rPr lang="en-US" altLang="ja-JP" sz="2400" dirty="0" smtClean="0">
                <a:solidFill>
                  <a:srgbClr val="3366FF"/>
                </a:solidFill>
                <a:cs typeface="Times New Roman" panose="02020603050405020304" pitchFamily="18" charset="0"/>
              </a:rPr>
              <a:t>Goal : </a:t>
            </a:r>
            <a:r>
              <a:rPr lang="en-US" altLang="ja-JP" sz="2400" b="1" dirty="0" smtClean="0">
                <a:solidFill>
                  <a:srgbClr val="008000"/>
                </a:solidFill>
                <a:cs typeface="Times New Roman" panose="02020603050405020304" pitchFamily="18" charset="0"/>
              </a:rPr>
              <a:t>37</a:t>
            </a:r>
            <a:r>
              <a:rPr lang="en-US" altLang="ja-JP" sz="2400" dirty="0" smtClean="0">
                <a:solidFill>
                  <a:srgbClr val="3366FF"/>
                </a:solidFill>
                <a:cs typeface="Times New Roman" panose="02020603050405020304" pitchFamily="18" charset="0"/>
              </a:rPr>
              <a:t> nm </a:t>
            </a:r>
          </a:p>
          <a:p>
            <a:r>
              <a:rPr lang="en-US" altLang="ja-JP" sz="2400" dirty="0">
                <a:solidFill>
                  <a:srgbClr val="3366FF"/>
                </a:solidFill>
                <a:cs typeface="Times New Roman" panose="02020603050405020304" pitchFamily="18" charset="0"/>
              </a:rPr>
              <a:t> </a:t>
            </a:r>
            <a:r>
              <a:rPr lang="en-US" altLang="ja-JP" sz="2400" dirty="0" smtClean="0">
                <a:solidFill>
                  <a:srgbClr val="3366FF"/>
                </a:solidFill>
                <a:cs typeface="Times New Roman" panose="02020603050405020304" pitchFamily="18" charset="0"/>
              </a:rPr>
              <a:t>   corresponding to </a:t>
            </a:r>
            <a:r>
              <a:rPr lang="en-US" altLang="ja-JP" sz="2400" b="1" dirty="0" smtClean="0">
                <a:solidFill>
                  <a:srgbClr val="008000"/>
                </a:solidFill>
                <a:cs typeface="Times New Roman" panose="02020603050405020304" pitchFamily="18" charset="0"/>
              </a:rPr>
              <a:t>6</a:t>
            </a:r>
            <a:r>
              <a:rPr lang="en-US" altLang="ja-JP" sz="2400" dirty="0" smtClean="0">
                <a:solidFill>
                  <a:srgbClr val="3366FF"/>
                </a:solidFill>
                <a:cs typeface="Times New Roman" panose="02020603050405020304" pitchFamily="18" charset="0"/>
              </a:rPr>
              <a:t> nm at ILC) </a:t>
            </a:r>
          </a:p>
        </p:txBody>
      </p:sp>
      <p:graphicFrame>
        <p:nvGraphicFramePr>
          <p:cNvPr id="3" name="オブジェクト 2"/>
          <p:cNvGraphicFramePr>
            <a:graphicFrameLocks noChangeAspect="1"/>
          </p:cNvGraphicFramePr>
          <p:nvPr>
            <p:extLst>
              <p:ext uri="{D42A27DB-BD31-4B8C-83A1-F6EECF244321}">
                <p14:modId xmlns:p14="http://schemas.microsoft.com/office/powerpoint/2010/main" val="4164702541"/>
              </p:ext>
            </p:extLst>
          </p:nvPr>
        </p:nvGraphicFramePr>
        <p:xfrm>
          <a:off x="107373" y="1462753"/>
          <a:ext cx="5720024" cy="3396314"/>
        </p:xfrm>
        <a:graphic>
          <a:graphicData uri="http://schemas.openxmlformats.org/presentationml/2006/ole">
            <mc:AlternateContent xmlns:mc="http://schemas.openxmlformats.org/markup-compatibility/2006">
              <mc:Choice xmlns:v="urn:schemas-microsoft-com:vml" Requires="v">
                <p:oleObj spid="_x0000_s6157" name="KGPlot" r:id="rId3" imgW="9144000" imgH="4851360" progId="KGraph_Plot">
                  <p:embed/>
                </p:oleObj>
              </mc:Choice>
              <mc:Fallback>
                <p:oleObj name="KGPlot" r:id="rId3" imgW="9144000" imgH="4851360" progId="KGraph_Plot">
                  <p:embed/>
                  <p:pic>
                    <p:nvPicPr>
                      <p:cNvPr id="0" name=""/>
                      <p:cNvPicPr/>
                      <p:nvPr/>
                    </p:nvPicPr>
                    <p:blipFill>
                      <a:blip r:embed="rId4"/>
                      <a:stretch>
                        <a:fillRect/>
                      </a:stretch>
                    </p:blipFill>
                    <p:spPr>
                      <a:xfrm>
                        <a:off x="107373" y="1462753"/>
                        <a:ext cx="5720024" cy="3396314"/>
                      </a:xfrm>
                      <a:prstGeom prst="rect">
                        <a:avLst/>
                      </a:prstGeom>
                    </p:spPr>
                  </p:pic>
                </p:oleObj>
              </mc:Fallback>
            </mc:AlternateContent>
          </a:graphicData>
        </a:graphic>
      </p:graphicFrame>
      <p:cxnSp>
        <p:nvCxnSpPr>
          <p:cNvPr id="6" name="直線矢印コネクタ 5"/>
          <p:cNvCxnSpPr/>
          <p:nvPr/>
        </p:nvCxnSpPr>
        <p:spPr>
          <a:xfrm flipV="1">
            <a:off x="4142619" y="4411006"/>
            <a:ext cx="619793" cy="6327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7" name="図 6" descr="Fig01.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19800" y="2071379"/>
            <a:ext cx="2834926" cy="1365731"/>
          </a:xfrm>
          <a:prstGeom prst="rect">
            <a:avLst/>
          </a:prstGeom>
          <a:ln>
            <a:solidFill>
              <a:srgbClr val="3366FF"/>
            </a:solidFill>
          </a:ln>
        </p:spPr>
      </p:pic>
      <p:sp>
        <p:nvSpPr>
          <p:cNvPr id="8" name="テキスト ボックス 7"/>
          <p:cNvSpPr txBox="1"/>
          <p:nvPr/>
        </p:nvSpPr>
        <p:spPr>
          <a:xfrm>
            <a:off x="7393766" y="23293"/>
            <a:ext cx="1762447" cy="523220"/>
          </a:xfrm>
          <a:prstGeom prst="rect">
            <a:avLst/>
          </a:prstGeom>
          <a:solidFill>
            <a:srgbClr val="FFFF00"/>
          </a:solidFill>
        </p:spPr>
        <p:txBody>
          <a:bodyPr wrap="none" rtlCol="0">
            <a:spAutoFit/>
          </a:bodyPr>
          <a:lstStyle/>
          <a:p>
            <a:r>
              <a:rPr lang="en-US" altLang="ja-JP" sz="1400" dirty="0" smtClean="0"/>
              <a:t>IPAC2014, K. Kubo</a:t>
            </a:r>
          </a:p>
          <a:p>
            <a:r>
              <a:rPr kumimoji="1" lang="en-US" altLang="ja-JP" sz="1400" dirty="0" smtClean="0"/>
              <a:t>ICHEp2014, S. Kuroda</a:t>
            </a:r>
            <a:endParaRPr kumimoji="1" lang="ja-JP" altLang="en-US" sz="1400" dirty="0"/>
          </a:p>
        </p:txBody>
      </p:sp>
      <p:sp>
        <p:nvSpPr>
          <p:cNvPr id="4" name="日付プレースホルダー 3"/>
          <p:cNvSpPr>
            <a:spLocks noGrp="1"/>
          </p:cNvSpPr>
          <p:nvPr>
            <p:ph type="dt" sz="half" idx="10"/>
          </p:nvPr>
        </p:nvSpPr>
        <p:spPr/>
        <p:txBody>
          <a:bodyPr/>
          <a:lstStyle/>
          <a:p>
            <a:r>
              <a:rPr lang="en-US" altLang="ja-JP" smtClean="0">
                <a:solidFill>
                  <a:prstClr val="black">
                    <a:tint val="75000"/>
                  </a:prstClr>
                </a:solidFill>
                <a:latin typeface="Calibri"/>
                <a:ea typeface="ＭＳ Ｐゴシック"/>
              </a:rPr>
              <a:t>2014/08/26, A. Yamamoto</a:t>
            </a:r>
            <a:endParaRPr lang="ja-JP" altLang="en-US">
              <a:solidFill>
                <a:prstClr val="black">
                  <a:tint val="75000"/>
                </a:prstClr>
              </a:solidFill>
              <a:latin typeface="Calibri"/>
              <a:ea typeface="ＭＳ Ｐゴシック"/>
            </a:endParaRPr>
          </a:p>
        </p:txBody>
      </p:sp>
      <p:sp>
        <p:nvSpPr>
          <p:cNvPr id="9" name="フッター プレースホルダー 8"/>
          <p:cNvSpPr>
            <a:spLocks noGrp="1"/>
          </p:cNvSpPr>
          <p:nvPr>
            <p:ph type="ftr" sz="quarter" idx="11"/>
          </p:nvPr>
        </p:nvSpPr>
        <p:spPr/>
        <p:txBody>
          <a:bodyPr/>
          <a:lstStyle/>
          <a:p>
            <a:r>
              <a:rPr lang="en-US" altLang="ja-JP" dirty="0" smtClean="0">
                <a:solidFill>
                  <a:prstClr val="black">
                    <a:tint val="75000"/>
                  </a:prstClr>
                </a:solidFill>
                <a:latin typeface="Calibri"/>
                <a:ea typeface="ＭＳ Ｐゴシック"/>
              </a:rPr>
              <a:t>ILC</a:t>
            </a:r>
            <a:endParaRPr lang="ja-JP" altLang="en-US" dirty="0">
              <a:solidFill>
                <a:prstClr val="black">
                  <a:tint val="75000"/>
                </a:prstClr>
              </a:solidFill>
              <a:latin typeface="Calibri"/>
              <a:ea typeface="ＭＳ Ｐゴシック"/>
            </a:endParaRPr>
          </a:p>
        </p:txBody>
      </p:sp>
      <p:graphicFrame>
        <p:nvGraphicFramePr>
          <p:cNvPr id="11" name="オブジェクト 10"/>
          <p:cNvGraphicFramePr>
            <a:graphicFrameLocks noChangeAspect="1"/>
          </p:cNvGraphicFramePr>
          <p:nvPr>
            <p:extLst>
              <p:ext uri="{D42A27DB-BD31-4B8C-83A1-F6EECF244321}">
                <p14:modId xmlns:p14="http://schemas.microsoft.com/office/powerpoint/2010/main" val="3677724545"/>
              </p:ext>
            </p:extLst>
          </p:nvPr>
        </p:nvGraphicFramePr>
        <p:xfrm>
          <a:off x="5639588" y="3868004"/>
          <a:ext cx="3411876" cy="2514014"/>
        </p:xfrm>
        <a:graphic>
          <a:graphicData uri="http://schemas.openxmlformats.org/presentationml/2006/ole">
            <mc:AlternateContent xmlns:mc="http://schemas.openxmlformats.org/markup-compatibility/2006">
              <mc:Choice xmlns:v="urn:schemas-microsoft-com:vml" Requires="v">
                <p:oleObj spid="_x0000_s6158" name="KGPlot" r:id="rId6" imgW="8686800" imgH="6400800" progId="KGraph_Plot">
                  <p:embed/>
                </p:oleObj>
              </mc:Choice>
              <mc:Fallback>
                <p:oleObj name="KGPlot" r:id="rId6" imgW="8686800" imgH="6400800" progId="KGraph_Plot">
                  <p:embed/>
                  <p:pic>
                    <p:nvPicPr>
                      <p:cNvPr id="0" name=""/>
                      <p:cNvPicPr/>
                      <p:nvPr/>
                    </p:nvPicPr>
                    <p:blipFill>
                      <a:blip r:embed="rId7"/>
                      <a:stretch>
                        <a:fillRect/>
                      </a:stretch>
                    </p:blipFill>
                    <p:spPr>
                      <a:xfrm>
                        <a:off x="5639588" y="3868004"/>
                        <a:ext cx="3411876" cy="2514014"/>
                      </a:xfrm>
                      <a:prstGeom prst="rect">
                        <a:avLst/>
                      </a:prstGeom>
                    </p:spPr>
                  </p:pic>
                </p:oleObj>
              </mc:Fallback>
            </mc:AlternateContent>
          </a:graphicData>
        </a:graphic>
      </p:graphicFrame>
      <p:pic>
        <p:nvPicPr>
          <p:cNvPr id="19" name="Picture 9"/>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156859" y="1776620"/>
            <a:ext cx="1953651" cy="1187437"/>
          </a:xfrm>
          <a:prstGeom prst="rect">
            <a:avLst/>
          </a:prstGeom>
          <a:noFill/>
          <a:ln w="9525">
            <a:solidFill>
              <a:srgbClr val="3366FF"/>
            </a:solidFill>
            <a:miter lim="800000"/>
            <a:headEnd/>
            <a:tailEnd/>
          </a:ln>
        </p:spPr>
      </p:pic>
      <p:pic>
        <p:nvPicPr>
          <p:cNvPr id="20" name="Picture 2"/>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905431" y="2460083"/>
            <a:ext cx="425000" cy="46768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13" name="直線矢印コネクタ 12"/>
          <p:cNvCxnSpPr/>
          <p:nvPr/>
        </p:nvCxnSpPr>
        <p:spPr bwMode="auto">
          <a:xfrm>
            <a:off x="4438952" y="2340429"/>
            <a:ext cx="1405378" cy="0"/>
          </a:xfrm>
          <a:prstGeom prst="straightConnector1">
            <a:avLst/>
          </a:prstGeom>
          <a:solidFill>
            <a:schemeClr val="accent1"/>
          </a:solidFill>
          <a:ln w="9525" cap="flat" cmpd="sng" algn="ctr">
            <a:solidFill>
              <a:srgbClr val="FF6600"/>
            </a:solidFill>
            <a:prstDash val="solid"/>
            <a:round/>
            <a:headEnd type="none" w="med" len="med"/>
            <a:tailEnd type="arrow"/>
          </a:ln>
          <a:effectLst/>
        </p:spPr>
      </p:cxnSp>
      <p:sp>
        <p:nvSpPr>
          <p:cNvPr id="12" name="スライド番号プレースホルダー 11"/>
          <p:cNvSpPr>
            <a:spLocks noGrp="1"/>
          </p:cNvSpPr>
          <p:nvPr>
            <p:ph type="sldNum" sz="quarter" idx="12"/>
          </p:nvPr>
        </p:nvSpPr>
        <p:spPr/>
        <p:txBody>
          <a:bodyPr/>
          <a:lstStyle/>
          <a:p>
            <a:fld id="{DC0A8B60-5C01-C045-B858-59631D469114}" type="slidenum">
              <a:rPr kumimoji="1" lang="ja-JP" altLang="en-US" smtClean="0"/>
              <a:t>22</a:t>
            </a:fld>
            <a:endParaRPr kumimoji="1" lang="ja-JP" altLang="en-US"/>
          </a:p>
        </p:txBody>
      </p:sp>
    </p:spTree>
    <p:extLst>
      <p:ext uri="{BB962C8B-B14F-4D97-AF65-F5344CB8AC3E}">
        <p14:creationId xmlns:p14="http://schemas.microsoft.com/office/powerpoint/2010/main" val="32436800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dirty="0" smtClean="0"/>
              <a:t>POSIPOL-</a:t>
            </a:r>
            <a:r>
              <a:rPr lang="en-US" altLang="ja-JP" dirty="0"/>
              <a:t>2014</a:t>
            </a:r>
            <a:br>
              <a:rPr lang="en-US" altLang="ja-JP" dirty="0"/>
            </a:br>
            <a:r>
              <a:rPr lang="en-US" altLang="ja-JP" sz="3100" dirty="0">
                <a:solidFill>
                  <a:srgbClr val="3366FF"/>
                </a:solidFill>
              </a:rPr>
              <a:t>http://</a:t>
            </a:r>
            <a:r>
              <a:rPr lang="en-US" altLang="ja-JP" sz="3100" dirty="0" err="1">
                <a:solidFill>
                  <a:srgbClr val="3366FF"/>
                </a:solidFill>
              </a:rPr>
              <a:t>atfweb.kek.jp</a:t>
            </a:r>
            <a:r>
              <a:rPr lang="en-US" altLang="ja-JP" sz="3100" dirty="0">
                <a:solidFill>
                  <a:srgbClr val="3366FF"/>
                </a:solidFill>
              </a:rPr>
              <a:t>/</a:t>
            </a:r>
            <a:r>
              <a:rPr lang="en-US" altLang="ja-JP" sz="3100" dirty="0" err="1">
                <a:solidFill>
                  <a:srgbClr val="3366FF"/>
                </a:solidFill>
              </a:rPr>
              <a:t>posipol</a:t>
            </a:r>
            <a:r>
              <a:rPr lang="en-US" altLang="ja-JP" sz="3100" dirty="0">
                <a:solidFill>
                  <a:srgbClr val="3366FF"/>
                </a:solidFill>
              </a:rPr>
              <a:t>/2014</a:t>
            </a:r>
            <a:r>
              <a:rPr lang="en-US" altLang="ja-JP" sz="3100" dirty="0" smtClean="0">
                <a:solidFill>
                  <a:srgbClr val="3366FF"/>
                </a:solidFill>
              </a:rPr>
              <a:t>/</a:t>
            </a:r>
            <a:endParaRPr kumimoji="1" lang="ja-JP" altLang="en-US" dirty="0"/>
          </a:p>
        </p:txBody>
      </p:sp>
      <p:sp>
        <p:nvSpPr>
          <p:cNvPr id="4" name="日付プレースホルダー 3"/>
          <p:cNvSpPr>
            <a:spLocks noGrp="1"/>
          </p:cNvSpPr>
          <p:nvPr>
            <p:ph type="dt" sz="half" idx="10"/>
          </p:nvPr>
        </p:nvSpPr>
        <p:spPr/>
        <p:txBody>
          <a:bodyPr/>
          <a:lstStyle/>
          <a:p>
            <a:r>
              <a:rPr lang="en-US" altLang="ja-JP" smtClean="0">
                <a:solidFill>
                  <a:prstClr val="black">
                    <a:tint val="75000"/>
                  </a:prstClr>
                </a:solidFill>
                <a:latin typeface="Calibri"/>
                <a:ea typeface="ＭＳ Ｐゴシック"/>
              </a:rPr>
              <a:t>14/08/25</a:t>
            </a:r>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r>
              <a:rPr lang="en-US" altLang="ja-JP" smtClean="0">
                <a:solidFill>
                  <a:prstClr val="black">
                    <a:tint val="75000"/>
                  </a:prstClr>
                </a:solidFill>
                <a:latin typeface="Calibri"/>
                <a:ea typeface="ＭＳ Ｐゴシック"/>
              </a:rPr>
              <a:t>KEK-LC-Meeting</a:t>
            </a:r>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690BD53D-0F42-B742-A897-5EF936631EAF}" type="slidenum">
              <a:rPr lang="ja-JP" altLang="en-US" smtClean="0">
                <a:solidFill>
                  <a:prstClr val="black">
                    <a:tint val="75000"/>
                  </a:prstClr>
                </a:solidFill>
                <a:latin typeface="Calibri"/>
                <a:ea typeface="ＭＳ Ｐゴシック"/>
              </a:rPr>
              <a:pPr/>
              <a:t>23</a:t>
            </a:fld>
            <a:endParaRPr lang="ja-JP" altLang="en-US">
              <a:solidFill>
                <a:prstClr val="black">
                  <a:tint val="75000"/>
                </a:prstClr>
              </a:solidFill>
              <a:latin typeface="Calibri"/>
              <a:ea typeface="ＭＳ Ｐゴシック"/>
            </a:endParaRPr>
          </a:p>
        </p:txBody>
      </p:sp>
      <p:pic>
        <p:nvPicPr>
          <p:cNvPr id="10" name="コンテンツ プレースホルダー 9"/>
          <p:cNvPicPr>
            <a:picLocks noGrp="1" noChangeAspect="1"/>
          </p:cNvPicPr>
          <p:nvPr>
            <p:ph idx="1"/>
          </p:nvPr>
        </p:nvPicPr>
        <p:blipFill>
          <a:blip r:embed="rId2"/>
          <a:srcRect l="-7535" r="-7535"/>
          <a:stretch>
            <a:fillRect/>
          </a:stretch>
        </p:blipFill>
        <p:spPr>
          <a:xfrm>
            <a:off x="445895" y="1422539"/>
            <a:ext cx="8229600" cy="4525963"/>
          </a:xfrm>
          <a:ln>
            <a:solidFill>
              <a:srgbClr val="4F81BD"/>
            </a:solidFill>
          </a:ln>
        </p:spPr>
      </p:pic>
      <p:pic>
        <p:nvPicPr>
          <p:cNvPr id="8" name="図 7"/>
          <p:cNvPicPr>
            <a:picLocks noChangeAspect="1"/>
          </p:cNvPicPr>
          <p:nvPr/>
        </p:nvPicPr>
        <p:blipFill>
          <a:blip r:embed="rId3"/>
          <a:stretch>
            <a:fillRect/>
          </a:stretch>
        </p:blipFill>
        <p:spPr>
          <a:xfrm>
            <a:off x="4801527" y="3608822"/>
            <a:ext cx="3730258" cy="1424280"/>
          </a:xfrm>
          <a:prstGeom prst="rect">
            <a:avLst/>
          </a:prstGeom>
          <a:ln>
            <a:solidFill>
              <a:srgbClr val="FF0000"/>
            </a:solidFill>
          </a:ln>
        </p:spPr>
      </p:pic>
    </p:spTree>
    <p:extLst>
      <p:ext uri="{BB962C8B-B14F-4D97-AF65-F5344CB8AC3E}">
        <p14:creationId xmlns:p14="http://schemas.microsoft.com/office/powerpoint/2010/main" val="38209098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598529"/>
          </a:xfrm>
        </p:spPr>
        <p:txBody>
          <a:bodyPr>
            <a:normAutofit fontScale="90000"/>
          </a:bodyPr>
          <a:lstStyle/>
          <a:p>
            <a:r>
              <a:rPr kumimoji="1" lang="en-US" altLang="ja-JP" sz="4900" b="1" dirty="0" smtClean="0"/>
              <a:t>ILC-BDS Lattice Review</a:t>
            </a:r>
            <a:br>
              <a:rPr kumimoji="1" lang="en-US" altLang="ja-JP" sz="4900" b="1" dirty="0" smtClean="0"/>
            </a:br>
            <a:r>
              <a:rPr lang="en-US" altLang="ja-JP" sz="4000" dirty="0" smtClean="0">
                <a:solidFill>
                  <a:srgbClr val="3366FF"/>
                </a:solidFill>
              </a:rPr>
              <a:t>Sept. 4, </a:t>
            </a:r>
            <a:r>
              <a:rPr lang="en-US" altLang="ja-JP" sz="4000" dirty="0" err="1" smtClean="0">
                <a:solidFill>
                  <a:srgbClr val="3366FF"/>
                </a:solidFill>
              </a:rPr>
              <a:t>Ichi</a:t>
            </a:r>
            <a:r>
              <a:rPr lang="en-US" altLang="ja-JP" sz="4000" dirty="0" smtClean="0">
                <a:solidFill>
                  <a:srgbClr val="3366FF"/>
                </a:solidFill>
              </a:rPr>
              <a:t>-no-</a:t>
            </a:r>
            <a:r>
              <a:rPr lang="en-US" altLang="ja-JP" sz="4000" dirty="0" err="1" smtClean="0">
                <a:solidFill>
                  <a:srgbClr val="3366FF"/>
                </a:solidFill>
              </a:rPr>
              <a:t>seki</a:t>
            </a:r>
            <a:r>
              <a:rPr kumimoji="1" lang="en-US" altLang="ja-JP" sz="4000" dirty="0" smtClean="0">
                <a:solidFill>
                  <a:srgbClr val="3366FF"/>
                </a:solidFill>
              </a:rPr>
              <a:t> </a:t>
            </a:r>
            <a:endParaRPr kumimoji="1" lang="ja-JP" altLang="en-US" sz="4000" dirty="0">
              <a:solidFill>
                <a:srgbClr val="3366FF"/>
              </a:solidFill>
            </a:endParaRPr>
          </a:p>
        </p:txBody>
      </p:sp>
      <p:pic>
        <p:nvPicPr>
          <p:cNvPr id="7" name="コンテンツ プレースホルダー 6"/>
          <p:cNvPicPr>
            <a:picLocks noGrp="1" noChangeAspect="1"/>
          </p:cNvPicPr>
          <p:nvPr>
            <p:ph idx="1"/>
          </p:nvPr>
        </p:nvPicPr>
        <p:blipFill>
          <a:blip r:embed="rId2"/>
          <a:srcRect l="-7072" r="-7072"/>
          <a:stretch>
            <a:fillRect/>
          </a:stretch>
        </p:blipFill>
        <p:spPr>
          <a:xfrm>
            <a:off x="190626" y="1508197"/>
            <a:ext cx="8815451" cy="4848158"/>
          </a:xfrm>
          <a:ln>
            <a:solidFill>
              <a:srgbClr val="4F81BD"/>
            </a:solidFill>
          </a:ln>
        </p:spPr>
      </p:pic>
      <p:sp>
        <p:nvSpPr>
          <p:cNvPr id="4" name="日付プレースホルダー 3"/>
          <p:cNvSpPr>
            <a:spLocks noGrp="1"/>
          </p:cNvSpPr>
          <p:nvPr>
            <p:ph type="dt" sz="half" idx="10"/>
          </p:nvPr>
        </p:nvSpPr>
        <p:spPr/>
        <p:txBody>
          <a:bodyPr/>
          <a:lstStyle/>
          <a:p>
            <a:r>
              <a:rPr lang="en-US" altLang="ja-JP" smtClean="0">
                <a:solidFill>
                  <a:prstClr val="black">
                    <a:tint val="75000"/>
                  </a:prstClr>
                </a:solidFill>
                <a:latin typeface="Calibri"/>
                <a:ea typeface="ＭＳ Ｐゴシック"/>
              </a:rPr>
              <a:t>14/08/25</a:t>
            </a:r>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r>
              <a:rPr lang="en-US" altLang="ja-JP" smtClean="0">
                <a:solidFill>
                  <a:prstClr val="black">
                    <a:tint val="75000"/>
                  </a:prstClr>
                </a:solidFill>
                <a:latin typeface="Calibri"/>
                <a:ea typeface="ＭＳ Ｐゴシック"/>
              </a:rPr>
              <a:t>KEK-LC-Meeting</a:t>
            </a:r>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690BD53D-0F42-B742-A897-5EF936631EAF}" type="slidenum">
              <a:rPr lang="ja-JP" altLang="en-US" smtClean="0">
                <a:solidFill>
                  <a:prstClr val="black">
                    <a:tint val="75000"/>
                  </a:prstClr>
                </a:solidFill>
                <a:latin typeface="Calibri"/>
                <a:ea typeface="ＭＳ Ｐゴシック"/>
              </a:rPr>
              <a:pPr/>
              <a:t>24</a:t>
            </a:fld>
            <a:endParaRPr lang="ja-JP" altLang="en-US">
              <a:solidFill>
                <a:prstClr val="black">
                  <a:tint val="75000"/>
                </a:prstClr>
              </a:solidFill>
              <a:latin typeface="Calibri"/>
              <a:ea typeface="ＭＳ Ｐゴシック"/>
            </a:endParaRPr>
          </a:p>
        </p:txBody>
      </p:sp>
      <p:sp>
        <p:nvSpPr>
          <p:cNvPr id="8" name="テキスト ボックス 7"/>
          <p:cNvSpPr txBox="1"/>
          <p:nvPr/>
        </p:nvSpPr>
        <p:spPr>
          <a:xfrm>
            <a:off x="1277989" y="1137707"/>
            <a:ext cx="6629715" cy="369332"/>
          </a:xfrm>
          <a:prstGeom prst="rect">
            <a:avLst/>
          </a:prstGeom>
          <a:noFill/>
        </p:spPr>
        <p:txBody>
          <a:bodyPr wrap="none" rtlCol="0">
            <a:spAutoFit/>
          </a:bodyPr>
          <a:lstStyle/>
          <a:p>
            <a:r>
              <a:rPr lang="en-US" altLang="ja-JP" dirty="0"/>
              <a:t>https://</a:t>
            </a:r>
            <a:r>
              <a:rPr lang="en-US" altLang="ja-JP" dirty="0" err="1"/>
              <a:t>agenda.linearcollider.org</a:t>
            </a:r>
            <a:r>
              <a:rPr lang="en-US" altLang="ja-JP" dirty="0"/>
              <a:t>/</a:t>
            </a:r>
            <a:r>
              <a:rPr lang="en-US" altLang="ja-JP" dirty="0" err="1"/>
              <a:t>conferenceDisplay.py?confId</a:t>
            </a:r>
            <a:r>
              <a:rPr lang="en-US" altLang="ja-JP" dirty="0"/>
              <a:t>=6465</a:t>
            </a:r>
            <a:endParaRPr kumimoji="1" lang="ja-JP" altLang="en-US" dirty="0"/>
          </a:p>
        </p:txBody>
      </p:sp>
      <p:sp>
        <p:nvSpPr>
          <p:cNvPr id="9" name="テキスト ボックス 8"/>
          <p:cNvSpPr txBox="1"/>
          <p:nvPr/>
        </p:nvSpPr>
        <p:spPr>
          <a:xfrm>
            <a:off x="5864050" y="3082544"/>
            <a:ext cx="2826505" cy="1200329"/>
          </a:xfrm>
          <a:prstGeom prst="rect">
            <a:avLst/>
          </a:prstGeom>
          <a:solidFill>
            <a:srgbClr val="FFFF00"/>
          </a:solidFill>
        </p:spPr>
        <p:txBody>
          <a:bodyPr wrap="square" rtlCol="0">
            <a:spAutoFit/>
          </a:bodyPr>
          <a:lstStyle/>
          <a:p>
            <a:r>
              <a:rPr kumimoji="1" lang="ja-JP" altLang="en-US" dirty="0" smtClean="0"/>
              <a:t>横谷さん、奥木さん</a:t>
            </a:r>
            <a:r>
              <a:rPr lang="ja-JP" altLang="en-US" dirty="0" smtClean="0"/>
              <a:t>出席</a:t>
            </a:r>
            <a:endParaRPr lang="en-US" altLang="ja-JP" dirty="0" smtClean="0"/>
          </a:p>
          <a:p>
            <a:endParaRPr lang="en-US" altLang="ja-JP" dirty="0" smtClean="0"/>
          </a:p>
          <a:p>
            <a:r>
              <a:rPr kumimoji="1" lang="en-US" altLang="ja-JP" dirty="0" smtClean="0"/>
              <a:t>*</a:t>
            </a:r>
            <a:r>
              <a:rPr kumimoji="1" lang="ja-JP" altLang="en-US" dirty="0" smtClean="0"/>
              <a:t>概要</a:t>
            </a:r>
            <a:r>
              <a:rPr kumimoji="1" lang="ja-JP" altLang="en-US" dirty="0" smtClean="0"/>
              <a:t>報告</a:t>
            </a:r>
            <a:endParaRPr kumimoji="1" lang="en-US" altLang="ja-JP" dirty="0" smtClean="0"/>
          </a:p>
          <a:p>
            <a:r>
              <a:rPr lang="ja-JP" altLang="en-US" dirty="0" smtClean="0"/>
              <a:t>本日後半</a:t>
            </a:r>
            <a:r>
              <a:rPr kumimoji="1" lang="ja-JP" altLang="en-US" dirty="0" smtClean="0"/>
              <a:t>　</a:t>
            </a:r>
            <a:r>
              <a:rPr kumimoji="1" lang="ja-JP" altLang="en-US" dirty="0" smtClean="0"/>
              <a:t>（</a:t>
            </a:r>
            <a:r>
              <a:rPr lang="en-US" altLang="en-US" dirty="0" smtClean="0"/>
              <a:t>横谷さん</a:t>
            </a:r>
            <a:r>
              <a:rPr kumimoji="1" lang="ja-JP" altLang="en-US" dirty="0" smtClean="0"/>
              <a:t>）</a:t>
            </a:r>
            <a:endParaRPr lang="en-US" altLang="ja-JP" dirty="0"/>
          </a:p>
        </p:txBody>
      </p:sp>
    </p:spTree>
    <p:extLst>
      <p:ext uri="{BB962C8B-B14F-4D97-AF65-F5344CB8AC3E}">
        <p14:creationId xmlns:p14="http://schemas.microsoft.com/office/powerpoint/2010/main" val="263379044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MDI-CFS Meeting</a:t>
            </a:r>
            <a:endParaRPr kumimoji="1" lang="ja-JP" altLang="en-US" dirty="0"/>
          </a:p>
        </p:txBody>
      </p:sp>
      <p:sp>
        <p:nvSpPr>
          <p:cNvPr id="4" name="日付プレースホルダー 3"/>
          <p:cNvSpPr>
            <a:spLocks noGrp="1"/>
          </p:cNvSpPr>
          <p:nvPr>
            <p:ph type="dt" sz="half" idx="10"/>
          </p:nvPr>
        </p:nvSpPr>
        <p:spPr/>
        <p:txBody>
          <a:bodyPr/>
          <a:lstStyle/>
          <a:p>
            <a:r>
              <a:rPr lang="en-US" altLang="ja-JP" smtClean="0">
                <a:solidFill>
                  <a:prstClr val="black">
                    <a:tint val="75000"/>
                  </a:prstClr>
                </a:solidFill>
                <a:latin typeface="Calibri"/>
                <a:ea typeface="ＭＳ Ｐゴシック"/>
              </a:rPr>
              <a:t>14/08/25</a:t>
            </a:r>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r>
              <a:rPr lang="en-US" altLang="ja-JP" smtClean="0">
                <a:solidFill>
                  <a:prstClr val="black">
                    <a:tint val="75000"/>
                  </a:prstClr>
                </a:solidFill>
                <a:latin typeface="Calibri"/>
                <a:ea typeface="ＭＳ Ｐゴシック"/>
              </a:rPr>
              <a:t>KEK-LC-Meeting</a:t>
            </a:r>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690BD53D-0F42-B742-A897-5EF936631EAF}" type="slidenum">
              <a:rPr lang="ja-JP" altLang="en-US" smtClean="0">
                <a:solidFill>
                  <a:prstClr val="black">
                    <a:tint val="75000"/>
                  </a:prstClr>
                </a:solidFill>
                <a:latin typeface="Calibri"/>
                <a:ea typeface="ＭＳ Ｐゴシック"/>
              </a:rPr>
              <a:pPr/>
              <a:t>25</a:t>
            </a:fld>
            <a:endParaRPr lang="ja-JP" altLang="en-US">
              <a:solidFill>
                <a:prstClr val="black">
                  <a:tint val="75000"/>
                </a:prstClr>
              </a:solidFill>
              <a:latin typeface="Calibri"/>
              <a:ea typeface="ＭＳ Ｐゴシック"/>
            </a:endParaRPr>
          </a:p>
        </p:txBody>
      </p:sp>
      <p:pic>
        <p:nvPicPr>
          <p:cNvPr id="9" name="コンテンツ プレースホルダー 8"/>
          <p:cNvPicPr>
            <a:picLocks noGrp="1" noChangeAspect="1"/>
          </p:cNvPicPr>
          <p:nvPr>
            <p:ph idx="1"/>
          </p:nvPr>
        </p:nvPicPr>
        <p:blipFill>
          <a:blip r:embed="rId2"/>
          <a:srcRect l="698" r="698"/>
          <a:stretch>
            <a:fillRect/>
          </a:stretch>
        </p:blipFill>
        <p:spPr>
          <a:xfrm>
            <a:off x="443395" y="1600209"/>
            <a:ext cx="8229600" cy="4525963"/>
          </a:xfrm>
          <a:ln>
            <a:solidFill>
              <a:srgbClr val="3366FF"/>
            </a:solidFill>
          </a:ln>
        </p:spPr>
      </p:pic>
      <p:sp>
        <p:nvSpPr>
          <p:cNvPr id="3" name="テキスト ボックス 2"/>
          <p:cNvSpPr txBox="1"/>
          <p:nvPr/>
        </p:nvSpPr>
        <p:spPr>
          <a:xfrm>
            <a:off x="6019800" y="3599587"/>
            <a:ext cx="2403222" cy="646331"/>
          </a:xfrm>
          <a:prstGeom prst="rect">
            <a:avLst/>
          </a:prstGeom>
          <a:solidFill>
            <a:srgbClr val="FFFF00"/>
          </a:solidFill>
        </p:spPr>
        <p:txBody>
          <a:bodyPr wrap="none" rtlCol="0">
            <a:spAutoFit/>
          </a:bodyPr>
          <a:lstStyle/>
          <a:p>
            <a:r>
              <a:rPr kumimoji="1" lang="ja-JP" altLang="en-US" dirty="0" smtClean="0"/>
              <a:t>概要報告</a:t>
            </a:r>
            <a:r>
              <a:rPr lang="ja-JP" altLang="en-US" dirty="0" smtClean="0"/>
              <a:t>（</a:t>
            </a:r>
            <a:r>
              <a:rPr lang="ja-JP" altLang="en-US" dirty="0" smtClean="0"/>
              <a:t>本日</a:t>
            </a:r>
            <a:r>
              <a:rPr lang="ja-JP" altLang="en-US" dirty="0" smtClean="0"/>
              <a:t>後半</a:t>
            </a:r>
            <a:r>
              <a:rPr lang="ja-JP" altLang="en-US" dirty="0" smtClean="0"/>
              <a:t>）</a:t>
            </a:r>
            <a:r>
              <a:rPr kumimoji="1" lang="ja-JP" altLang="en-US" dirty="0" smtClean="0"/>
              <a:t>：</a:t>
            </a:r>
            <a:endParaRPr lang="en-US" altLang="ja-JP" dirty="0" smtClean="0"/>
          </a:p>
          <a:p>
            <a:pPr marL="285750" indent="-285750">
              <a:buFontTx/>
              <a:buChar char="-"/>
            </a:pPr>
            <a:r>
              <a:rPr kumimoji="1" lang="ja-JP" altLang="en-US" dirty="0" smtClean="0"/>
              <a:t>報告者：</a:t>
            </a:r>
            <a:r>
              <a:rPr kumimoji="1" lang="en-US" altLang="ja-JP" dirty="0" smtClean="0"/>
              <a:t> </a:t>
            </a:r>
            <a:r>
              <a:rPr kumimoji="1" lang="ja-JP" altLang="en-US" dirty="0" smtClean="0"/>
              <a:t>宮原</a:t>
            </a:r>
            <a:r>
              <a:rPr kumimoji="1" lang="ja-JP" altLang="en-US" dirty="0" smtClean="0"/>
              <a:t>、田内</a:t>
            </a:r>
            <a:endParaRPr kumimoji="1" lang="en-US" altLang="ja-JP" dirty="0" smtClean="0"/>
          </a:p>
        </p:txBody>
      </p:sp>
    </p:spTree>
    <p:extLst>
      <p:ext uri="{BB962C8B-B14F-4D97-AF65-F5344CB8AC3E}">
        <p14:creationId xmlns:p14="http://schemas.microsoft.com/office/powerpoint/2010/main" val="224888268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図形グループ 12"/>
          <p:cNvGrpSpPr/>
          <p:nvPr/>
        </p:nvGrpSpPr>
        <p:grpSpPr>
          <a:xfrm>
            <a:off x="0" y="-33824"/>
            <a:ext cx="9145160" cy="6891824"/>
            <a:chOff x="0" y="-33824"/>
            <a:chExt cx="9145160" cy="6891824"/>
          </a:xfrm>
        </p:grpSpPr>
        <p:pic>
          <p:nvPicPr>
            <p:cNvPr id="139266"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51720" y="-33824"/>
              <a:ext cx="7093440" cy="6891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39267" name="Line 2"/>
            <p:cNvSpPr>
              <a:spLocks noChangeShapeType="1"/>
            </p:cNvSpPr>
            <p:nvPr/>
          </p:nvSpPr>
          <p:spPr bwMode="auto">
            <a:xfrm>
              <a:off x="4961247" y="1988841"/>
              <a:ext cx="1739428" cy="4185795"/>
            </a:xfrm>
            <a:prstGeom prst="line">
              <a:avLst/>
            </a:prstGeom>
            <a:noFill/>
            <a:ln w="508000">
              <a:solidFill>
                <a:srgbClr val="0000FF">
                  <a:alpha val="41960"/>
                </a:srgbClr>
              </a:solidFill>
              <a:miter lim="800000"/>
              <a:headEnd/>
              <a:tailEnd/>
            </a:ln>
            <a:extLst>
              <a:ext uri="{909E8E84-426E-40dd-AFC4-6F175D3DCCD1}">
                <a14:hiddenFill xmlns:a14="http://schemas.microsoft.com/office/drawing/2010/main">
                  <a:noFill/>
                </a14:hiddenFill>
              </a:ext>
            </a:extLst>
          </p:spPr>
          <p:txBody>
            <a:bodyPr lIns="0" tIns="0" rIns="0" bIns="0"/>
            <a:lstStyle/>
            <a:p>
              <a:pPr defTabSz="913579" eaLnBrk="0" fontAlgn="base" hangingPunct="0">
                <a:spcBef>
                  <a:spcPct val="0"/>
                </a:spcBef>
                <a:spcAft>
                  <a:spcPct val="0"/>
                </a:spcAft>
              </a:pPr>
              <a:endParaRPr lang="ja-JP" altLang="en-US">
                <a:solidFill>
                  <a:srgbClr val="000000"/>
                </a:solidFill>
                <a:latin typeface="Arial" panose="020B0604020202020204" pitchFamily="34" charset="0"/>
                <a:ea typeface="ＭＳ Ｐゴシック" pitchFamily="50" charset="-128"/>
              </a:endParaRPr>
            </a:p>
          </p:txBody>
        </p:sp>
        <p:grpSp>
          <p:nvGrpSpPr>
            <p:cNvPr id="139268" name="Group 6"/>
            <p:cNvGrpSpPr>
              <a:grpSpLocks/>
            </p:cNvGrpSpPr>
            <p:nvPr/>
          </p:nvGrpSpPr>
          <p:grpSpPr bwMode="auto">
            <a:xfrm rot="5400000">
              <a:off x="176350" y="1413426"/>
              <a:ext cx="920262" cy="498231"/>
              <a:chOff x="0" y="0"/>
              <a:chExt cx="892" cy="446"/>
            </a:xfrm>
          </p:grpSpPr>
          <p:sp>
            <p:nvSpPr>
              <p:cNvPr id="139272" name="Freeform 3"/>
              <p:cNvSpPr>
                <a:spLocks/>
              </p:cNvSpPr>
              <p:nvPr/>
            </p:nvSpPr>
            <p:spPr bwMode="auto">
              <a:xfrm>
                <a:off x="0" y="40"/>
                <a:ext cx="341" cy="3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a:moveTo>
                      <a:pt x="0" y="9818"/>
                    </a:moveTo>
                    <a:lnTo>
                      <a:pt x="21600" y="21600"/>
                    </a:lnTo>
                    <a:lnTo>
                      <a:pt x="21073" y="0"/>
                    </a:lnTo>
                  </a:path>
                </a:pathLst>
              </a:custGeom>
              <a:noFill/>
              <a:ln w="381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913579" eaLnBrk="0" fontAlgn="base" hangingPunct="0">
                  <a:spcBef>
                    <a:spcPct val="0"/>
                  </a:spcBef>
                  <a:spcAft>
                    <a:spcPct val="0"/>
                  </a:spcAft>
                </a:pPr>
                <a:endParaRPr lang="ja-JP" altLang="en-US">
                  <a:solidFill>
                    <a:srgbClr val="000000"/>
                  </a:solidFill>
                  <a:latin typeface="Arial" panose="020B0604020202020204" pitchFamily="34" charset="0"/>
                  <a:ea typeface="ＭＳ Ｐゴシック" pitchFamily="50" charset="-128"/>
                </a:endParaRPr>
              </a:p>
            </p:txBody>
          </p:sp>
          <p:sp>
            <p:nvSpPr>
              <p:cNvPr id="139273" name="Line 4"/>
              <p:cNvSpPr>
                <a:spLocks noChangeShapeType="1"/>
              </p:cNvSpPr>
              <p:nvPr/>
            </p:nvSpPr>
            <p:spPr bwMode="auto">
              <a:xfrm>
                <a:off x="512" y="0"/>
                <a:ext cx="1" cy="446"/>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pPr defTabSz="913579" eaLnBrk="0" fontAlgn="base" hangingPunct="0">
                  <a:spcBef>
                    <a:spcPct val="0"/>
                  </a:spcBef>
                  <a:spcAft>
                    <a:spcPct val="0"/>
                  </a:spcAft>
                </a:pPr>
                <a:endParaRPr lang="ja-JP" altLang="en-US">
                  <a:solidFill>
                    <a:srgbClr val="000000"/>
                  </a:solidFill>
                  <a:latin typeface="Arial" panose="020B0604020202020204" pitchFamily="34" charset="0"/>
                  <a:ea typeface="ＭＳ Ｐゴシック" pitchFamily="50" charset="-128"/>
                </a:endParaRPr>
              </a:p>
            </p:txBody>
          </p:sp>
          <p:sp>
            <p:nvSpPr>
              <p:cNvPr id="139274" name="Line 5"/>
              <p:cNvSpPr>
                <a:spLocks noChangeShapeType="1"/>
              </p:cNvSpPr>
              <p:nvPr/>
            </p:nvSpPr>
            <p:spPr bwMode="auto">
              <a:xfrm flipH="1">
                <a:off x="9" y="204"/>
                <a:ext cx="883" cy="2"/>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pPr defTabSz="913579" eaLnBrk="0" fontAlgn="base" hangingPunct="0">
                  <a:spcBef>
                    <a:spcPct val="0"/>
                  </a:spcBef>
                  <a:spcAft>
                    <a:spcPct val="0"/>
                  </a:spcAft>
                </a:pPr>
                <a:endParaRPr lang="ja-JP" altLang="en-US">
                  <a:solidFill>
                    <a:srgbClr val="000000"/>
                  </a:solidFill>
                  <a:latin typeface="Arial" panose="020B0604020202020204" pitchFamily="34" charset="0"/>
                  <a:ea typeface="ＭＳ Ｐゴシック" pitchFamily="50" charset="-128"/>
                </a:endParaRPr>
              </a:p>
            </p:txBody>
          </p:sp>
        </p:grpSp>
        <p:pic>
          <p:nvPicPr>
            <p:cNvPr id="139269"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2094037"/>
              <a:ext cx="2875085" cy="450898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9270" name="Rectangle 8"/>
            <p:cNvSpPr>
              <a:spLocks/>
            </p:cNvSpPr>
            <p:nvPr/>
          </p:nvSpPr>
          <p:spPr bwMode="auto">
            <a:xfrm>
              <a:off x="1902069" y="4377105"/>
              <a:ext cx="580292" cy="536331"/>
            </a:xfrm>
            <a:prstGeom prst="rect">
              <a:avLst/>
            </a:prstGeom>
            <a:noFill/>
            <a:ln w="254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algn="ctr">
                <a:defRPr kumimoji="1">
                  <a:solidFill>
                    <a:schemeClr val="tx1"/>
                  </a:solidFill>
                  <a:latin typeface="Arial" panose="020B0604020202020204" pitchFamily="34" charset="0"/>
                  <a:ea typeface="ＭＳ Ｐゴシック" panose="020B0600070205080204" pitchFamily="50" charset="-128"/>
                </a:defRPr>
              </a:lvl1pPr>
              <a:lvl2pPr marL="742950" indent="-285750" algn="ctr">
                <a:defRPr kumimoji="1">
                  <a:solidFill>
                    <a:schemeClr val="tx1"/>
                  </a:solidFill>
                  <a:latin typeface="Arial" panose="020B0604020202020204" pitchFamily="34" charset="0"/>
                  <a:ea typeface="ＭＳ Ｐゴシック" panose="020B0600070205080204" pitchFamily="50" charset="-128"/>
                </a:defRPr>
              </a:lvl2pPr>
              <a:lvl3pPr marL="1143000" indent="-228600" algn="ctr">
                <a:defRPr kumimoji="1">
                  <a:solidFill>
                    <a:schemeClr val="tx1"/>
                  </a:solidFill>
                  <a:latin typeface="Arial" panose="020B0604020202020204" pitchFamily="34" charset="0"/>
                  <a:ea typeface="ＭＳ Ｐゴシック" panose="020B0600070205080204" pitchFamily="50" charset="-128"/>
                </a:defRPr>
              </a:lvl3pPr>
              <a:lvl4pPr marL="1600200" indent="-228600" algn="ctr">
                <a:defRPr kumimoji="1">
                  <a:solidFill>
                    <a:schemeClr val="tx1"/>
                  </a:solidFill>
                  <a:latin typeface="Arial" panose="020B0604020202020204" pitchFamily="34" charset="0"/>
                  <a:ea typeface="ＭＳ Ｐゴシック" panose="020B0600070205080204" pitchFamily="50" charset="-128"/>
                </a:defRPr>
              </a:lvl4pPr>
              <a:lvl5pPr marL="2057400" indent="-228600" algn="ctr">
                <a:defRPr kumimoji="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3579" fontAlgn="base">
                <a:spcBef>
                  <a:spcPct val="0"/>
                </a:spcBef>
                <a:spcAft>
                  <a:spcPct val="0"/>
                </a:spcAft>
              </a:pPr>
              <a:endParaRPr kumimoji="0" lang="ja-JP" altLang="en-US" sz="2800">
                <a:solidFill>
                  <a:srgbClr val="000000"/>
                </a:solidFill>
                <a:latin typeface="ヒラギノ角ゴ Pro W3" charset="-128"/>
                <a:ea typeface="ヒラギノ角ゴ Pro W3" charset="-128"/>
                <a:sym typeface="ヒラギノ角ゴ Pro W3" charset="-128"/>
              </a:endParaRPr>
            </a:p>
          </p:txBody>
        </p:sp>
      </p:grpSp>
      <p:sp>
        <p:nvSpPr>
          <p:cNvPr id="6" name="正方形/長方形 5"/>
          <p:cNvSpPr/>
          <p:nvPr/>
        </p:nvSpPr>
        <p:spPr>
          <a:xfrm>
            <a:off x="0" y="-6867"/>
            <a:ext cx="9144000" cy="707886"/>
          </a:xfrm>
          <a:prstGeom prst="rect">
            <a:avLst/>
          </a:prstGeom>
          <a:solidFill>
            <a:srgbClr val="008000"/>
          </a:solidFill>
          <a:ln>
            <a:solidFill>
              <a:schemeClr val="accent3">
                <a:lumMod val="50000"/>
              </a:schemeClr>
            </a:solidFill>
          </a:ln>
        </p:spPr>
        <p:txBody>
          <a:bodyPr wrap="square" lIns="91364" tIns="45684" rIns="91364" bIns="45684">
            <a:spAutoFit/>
          </a:bodyPr>
          <a:lstStyle/>
          <a:p>
            <a:pPr algn="ctr" defTabSz="913579" eaLnBrk="0" fontAlgn="base" hangingPunct="0">
              <a:spcBef>
                <a:spcPct val="0"/>
              </a:spcBef>
              <a:spcAft>
                <a:spcPct val="0"/>
              </a:spcAft>
            </a:pPr>
            <a:r>
              <a:rPr lang="en-US" altLang="ja-JP" sz="4000" dirty="0">
                <a:solidFill>
                  <a:srgbClr val="FFFF66"/>
                </a:solidFill>
                <a:latin typeface="Calibri"/>
                <a:ea typeface="ヒラギノ角ゴ Pro W3" charset="-128"/>
                <a:cs typeface="Arial" panose="020B0604020202020204" pitchFamily="34" charset="0"/>
              </a:rPr>
              <a:t>ILC Candidate Location: </a:t>
            </a:r>
            <a:r>
              <a:rPr lang="en-US" altLang="ja-JP" sz="4000" dirty="0" err="1">
                <a:solidFill>
                  <a:srgbClr val="FFFF66"/>
                </a:solidFill>
                <a:latin typeface="Calibri"/>
                <a:ea typeface="ヒラギノ角ゴ Pro W3" charset="-128"/>
                <a:cs typeface="Arial" panose="020B0604020202020204" pitchFamily="34" charset="0"/>
              </a:rPr>
              <a:t>Kitakami</a:t>
            </a:r>
            <a:r>
              <a:rPr lang="en-US" altLang="ja-JP" sz="4000" dirty="0">
                <a:solidFill>
                  <a:srgbClr val="FFFF66"/>
                </a:solidFill>
                <a:latin typeface="Calibri"/>
                <a:ea typeface="ヒラギノ角ゴ Pro W3" charset="-128"/>
                <a:cs typeface="Arial" panose="020B0604020202020204" pitchFamily="34" charset="0"/>
              </a:rPr>
              <a:t> Area </a:t>
            </a:r>
            <a:endParaRPr lang="en-US" altLang="ja-JP" sz="4000" dirty="0">
              <a:solidFill>
                <a:srgbClr val="FFFF66"/>
              </a:solidFill>
              <a:latin typeface="Arial Black" panose="020B0A04020102020204" pitchFamily="34" charset="0"/>
              <a:ea typeface="ヒラギノ角ゴ Pro W3" charset="-128"/>
              <a:cs typeface="Arial" panose="020B0604020202020204" pitchFamily="34" charset="0"/>
            </a:endParaRPr>
          </a:p>
        </p:txBody>
      </p:sp>
      <p:pic>
        <p:nvPicPr>
          <p:cNvPr id="15"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55476" y="5624572"/>
            <a:ext cx="5395569" cy="108549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円/楕円 1"/>
          <p:cNvSpPr/>
          <p:nvPr/>
        </p:nvSpPr>
        <p:spPr>
          <a:xfrm>
            <a:off x="5607337" y="3836832"/>
            <a:ext cx="364815" cy="297220"/>
          </a:xfrm>
          <a:prstGeom prst="ellipse">
            <a:avLst/>
          </a:prstGeom>
          <a:solidFill>
            <a:srgbClr val="FFFF00">
              <a:alpha val="74000"/>
            </a:srgbClr>
          </a:solidFill>
          <a:ln>
            <a:solidFill>
              <a:srgbClr val="FF0000"/>
            </a:solidFill>
          </a:ln>
          <a:effectLst>
            <a:glow rad="139700">
              <a:schemeClr val="accent3">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91364" tIns="45684" rIns="91364" bIns="45684" rtlCol="0" anchor="ctr"/>
          <a:lstStyle/>
          <a:p>
            <a:pPr algn="ctr" defTabSz="456788"/>
            <a:endParaRPr lang="ja-JP" altLang="en-US">
              <a:solidFill>
                <a:prstClr val="white"/>
              </a:solidFill>
              <a:latin typeface="Calibri"/>
              <a:ea typeface="ＭＳ Ｐゴシック"/>
            </a:endParaRPr>
          </a:p>
        </p:txBody>
      </p:sp>
      <p:sp>
        <p:nvSpPr>
          <p:cNvPr id="5" name="テキスト ボックス 4"/>
          <p:cNvSpPr txBox="1"/>
          <p:nvPr/>
        </p:nvSpPr>
        <p:spPr>
          <a:xfrm>
            <a:off x="3339342" y="2855079"/>
            <a:ext cx="670185" cy="369259"/>
          </a:xfrm>
          <a:prstGeom prst="rect">
            <a:avLst/>
          </a:prstGeom>
          <a:solidFill>
            <a:srgbClr val="CCFFCC"/>
          </a:solidFill>
          <a:ln>
            <a:solidFill>
              <a:srgbClr val="3366FF"/>
            </a:solidFill>
          </a:ln>
        </p:spPr>
        <p:txBody>
          <a:bodyPr wrap="none" lIns="91364" tIns="45684" rIns="91364" bIns="45684" rtlCol="0">
            <a:spAutoFit/>
          </a:bodyPr>
          <a:lstStyle/>
          <a:p>
            <a:pPr defTabSz="456788"/>
            <a:r>
              <a:rPr lang="en-US" altLang="ja-JP" dirty="0" err="1" smtClean="0">
                <a:solidFill>
                  <a:prstClr val="black"/>
                </a:solidFill>
                <a:latin typeface="Calibri"/>
                <a:ea typeface="ＭＳ Ｐゴシック"/>
              </a:rPr>
              <a:t>Oshu</a:t>
            </a:r>
            <a:endParaRPr lang="ja-JP" altLang="en-US" dirty="0">
              <a:solidFill>
                <a:prstClr val="black"/>
              </a:solidFill>
              <a:latin typeface="Calibri"/>
              <a:ea typeface="ＭＳ Ｐゴシック"/>
            </a:endParaRPr>
          </a:p>
        </p:txBody>
      </p:sp>
      <p:sp>
        <p:nvSpPr>
          <p:cNvPr id="19" name="テキスト ボックス 18"/>
          <p:cNvSpPr txBox="1"/>
          <p:nvPr/>
        </p:nvSpPr>
        <p:spPr>
          <a:xfrm>
            <a:off x="3339339" y="4948720"/>
            <a:ext cx="1120579" cy="369259"/>
          </a:xfrm>
          <a:prstGeom prst="rect">
            <a:avLst/>
          </a:prstGeom>
          <a:solidFill>
            <a:srgbClr val="CCFFCC"/>
          </a:solidFill>
          <a:ln>
            <a:solidFill>
              <a:srgbClr val="3366FF"/>
            </a:solidFill>
          </a:ln>
        </p:spPr>
        <p:txBody>
          <a:bodyPr wrap="none" lIns="91364" tIns="45684" rIns="91364" bIns="45684" rtlCol="0">
            <a:spAutoFit/>
          </a:bodyPr>
          <a:lstStyle/>
          <a:p>
            <a:pPr defTabSz="456788"/>
            <a:r>
              <a:rPr lang="en-US" altLang="ja-JP" dirty="0" err="1" smtClean="0">
                <a:solidFill>
                  <a:prstClr val="black"/>
                </a:solidFill>
                <a:latin typeface="Calibri"/>
                <a:ea typeface="ＭＳ Ｐゴシック"/>
              </a:rPr>
              <a:t>Ichinoseki</a:t>
            </a:r>
            <a:endParaRPr lang="ja-JP" altLang="en-US" dirty="0">
              <a:solidFill>
                <a:prstClr val="black"/>
              </a:solidFill>
              <a:latin typeface="Calibri"/>
              <a:ea typeface="ＭＳ Ｐゴシック"/>
            </a:endParaRPr>
          </a:p>
        </p:txBody>
      </p:sp>
      <p:sp>
        <p:nvSpPr>
          <p:cNvPr id="20" name="テキスト ボックス 19"/>
          <p:cNvSpPr txBox="1"/>
          <p:nvPr/>
        </p:nvSpPr>
        <p:spPr>
          <a:xfrm>
            <a:off x="7734217" y="2710942"/>
            <a:ext cx="959965" cy="369259"/>
          </a:xfrm>
          <a:prstGeom prst="rect">
            <a:avLst/>
          </a:prstGeom>
          <a:solidFill>
            <a:srgbClr val="CCFFCC"/>
          </a:solidFill>
          <a:ln>
            <a:solidFill>
              <a:srgbClr val="3366FF"/>
            </a:solidFill>
          </a:ln>
        </p:spPr>
        <p:txBody>
          <a:bodyPr wrap="none" lIns="91364" tIns="45684" rIns="91364" bIns="45684" rtlCol="0">
            <a:spAutoFit/>
          </a:bodyPr>
          <a:lstStyle/>
          <a:p>
            <a:pPr defTabSz="456788"/>
            <a:r>
              <a:rPr lang="en-US" altLang="ja-JP" dirty="0" err="1" smtClean="0">
                <a:solidFill>
                  <a:prstClr val="black"/>
                </a:solidFill>
                <a:latin typeface="Calibri"/>
                <a:ea typeface="ＭＳ Ｐゴシック"/>
              </a:rPr>
              <a:t>Ofunato</a:t>
            </a:r>
            <a:endParaRPr lang="ja-JP" altLang="en-US" dirty="0">
              <a:solidFill>
                <a:prstClr val="black"/>
              </a:solidFill>
              <a:latin typeface="Calibri"/>
              <a:ea typeface="ＭＳ Ｐゴシック"/>
            </a:endParaRPr>
          </a:p>
        </p:txBody>
      </p:sp>
      <p:sp>
        <p:nvSpPr>
          <p:cNvPr id="21" name="テキスト ボックス 20"/>
          <p:cNvSpPr txBox="1"/>
          <p:nvPr/>
        </p:nvSpPr>
        <p:spPr>
          <a:xfrm>
            <a:off x="6988907" y="4530679"/>
            <a:ext cx="1353891" cy="369259"/>
          </a:xfrm>
          <a:prstGeom prst="rect">
            <a:avLst/>
          </a:prstGeom>
          <a:solidFill>
            <a:srgbClr val="CCFFCC"/>
          </a:solidFill>
          <a:ln>
            <a:solidFill>
              <a:srgbClr val="3366FF"/>
            </a:solidFill>
          </a:ln>
        </p:spPr>
        <p:txBody>
          <a:bodyPr wrap="none" lIns="91364" tIns="45684" rIns="91364" bIns="45684" rtlCol="0">
            <a:spAutoFit/>
          </a:bodyPr>
          <a:lstStyle/>
          <a:p>
            <a:pPr defTabSz="456788"/>
            <a:r>
              <a:rPr lang="en-US" altLang="ja-JP" dirty="0" err="1" smtClean="0">
                <a:solidFill>
                  <a:prstClr val="black"/>
                </a:solidFill>
                <a:latin typeface="Calibri"/>
                <a:ea typeface="ＭＳ Ｐゴシック"/>
              </a:rPr>
              <a:t>Kesen-numa</a:t>
            </a:r>
            <a:endParaRPr lang="ja-JP" altLang="en-US" dirty="0">
              <a:solidFill>
                <a:prstClr val="black"/>
              </a:solidFill>
              <a:latin typeface="Calibri"/>
              <a:ea typeface="ＭＳ Ｐゴシック"/>
            </a:endParaRPr>
          </a:p>
        </p:txBody>
      </p:sp>
      <p:sp>
        <p:nvSpPr>
          <p:cNvPr id="8" name="テキスト ボックス 7"/>
          <p:cNvSpPr txBox="1"/>
          <p:nvPr/>
        </p:nvSpPr>
        <p:spPr>
          <a:xfrm>
            <a:off x="2953823" y="5384079"/>
            <a:ext cx="1059079" cy="369332"/>
          </a:xfrm>
          <a:prstGeom prst="rect">
            <a:avLst/>
          </a:prstGeom>
          <a:solidFill>
            <a:srgbClr val="FFFF00"/>
          </a:solidFill>
          <a:ln>
            <a:solidFill>
              <a:srgbClr val="008000"/>
            </a:solidFill>
          </a:ln>
        </p:spPr>
        <p:txBody>
          <a:bodyPr wrap="none" lIns="91364" tIns="45684" rIns="91364" bIns="45684" rtlCol="0">
            <a:spAutoFit/>
          </a:bodyPr>
          <a:lstStyle/>
          <a:p>
            <a:pPr defTabSz="456788"/>
            <a:r>
              <a:rPr lang="en-US" altLang="ja-JP" dirty="0">
                <a:solidFill>
                  <a:prstClr val="black"/>
                </a:solidFill>
                <a:latin typeface="Calibri"/>
                <a:ea typeface="ＭＳ Ｐゴシック"/>
              </a:rPr>
              <a:t>IP Region</a:t>
            </a:r>
            <a:endParaRPr lang="ja-JP" altLang="en-US" dirty="0">
              <a:solidFill>
                <a:prstClr val="black"/>
              </a:solidFill>
              <a:latin typeface="Calibri"/>
              <a:ea typeface="ＭＳ Ｐゴシック"/>
            </a:endParaRPr>
          </a:p>
        </p:txBody>
      </p:sp>
      <p:sp>
        <p:nvSpPr>
          <p:cNvPr id="9" name="下矢印 8"/>
          <p:cNvSpPr/>
          <p:nvPr/>
        </p:nvSpPr>
        <p:spPr>
          <a:xfrm>
            <a:off x="3297475" y="5781324"/>
            <a:ext cx="157971" cy="365398"/>
          </a:xfrm>
          <a:prstGeom prst="downArrow">
            <a:avLst/>
          </a:prstGeom>
        </p:spPr>
        <p:style>
          <a:lnRef idx="1">
            <a:schemeClr val="accent1"/>
          </a:lnRef>
          <a:fillRef idx="3">
            <a:schemeClr val="accent1"/>
          </a:fillRef>
          <a:effectRef idx="2">
            <a:schemeClr val="accent1"/>
          </a:effectRef>
          <a:fontRef idx="minor">
            <a:schemeClr val="lt1"/>
          </a:fontRef>
        </p:style>
        <p:txBody>
          <a:bodyPr lIns="91364" tIns="45684" rIns="91364" bIns="45684" rtlCol="0" anchor="ctr"/>
          <a:lstStyle/>
          <a:p>
            <a:pPr algn="ctr" defTabSz="456788"/>
            <a:endParaRPr lang="ja-JP" altLang="en-US">
              <a:solidFill>
                <a:prstClr val="white"/>
              </a:solidFill>
              <a:latin typeface="Calibri"/>
              <a:ea typeface="ＭＳ Ｐゴシック"/>
            </a:endParaRPr>
          </a:p>
        </p:txBody>
      </p:sp>
      <p:sp>
        <p:nvSpPr>
          <p:cNvPr id="12" name="左右矢印 11"/>
          <p:cNvSpPr/>
          <p:nvPr/>
        </p:nvSpPr>
        <p:spPr>
          <a:xfrm>
            <a:off x="3213744" y="6434065"/>
            <a:ext cx="316866" cy="127091"/>
          </a:xfrm>
          <a:prstGeom prst="leftRightArrow">
            <a:avLst/>
          </a:prstGeom>
          <a:solidFill>
            <a:srgbClr val="FFFF00"/>
          </a:solidFill>
          <a:ln>
            <a:solidFill>
              <a:srgbClr val="008000"/>
            </a:solidFill>
          </a:ln>
        </p:spPr>
        <p:style>
          <a:lnRef idx="1">
            <a:schemeClr val="accent1"/>
          </a:lnRef>
          <a:fillRef idx="3">
            <a:schemeClr val="accent1"/>
          </a:fillRef>
          <a:effectRef idx="2">
            <a:schemeClr val="accent1"/>
          </a:effectRef>
          <a:fontRef idx="minor">
            <a:schemeClr val="lt1"/>
          </a:fontRef>
        </p:style>
        <p:txBody>
          <a:bodyPr lIns="91364" tIns="45684" rIns="91364" bIns="45684" rtlCol="0" anchor="ctr"/>
          <a:lstStyle/>
          <a:p>
            <a:pPr algn="ctr" defTabSz="456788"/>
            <a:endParaRPr lang="ja-JP" altLang="en-US">
              <a:solidFill>
                <a:prstClr val="white"/>
              </a:solidFill>
              <a:latin typeface="Calibri"/>
              <a:ea typeface="ＭＳ Ｐゴシック"/>
            </a:endParaRPr>
          </a:p>
        </p:txBody>
      </p:sp>
      <p:sp>
        <p:nvSpPr>
          <p:cNvPr id="3" name="日付プレースホルダー 2"/>
          <p:cNvSpPr>
            <a:spLocks noGrp="1"/>
          </p:cNvSpPr>
          <p:nvPr>
            <p:ph type="dt" sz="half" idx="10"/>
          </p:nvPr>
        </p:nvSpPr>
        <p:spPr/>
        <p:txBody>
          <a:bodyPr/>
          <a:lstStyle/>
          <a:p>
            <a:r>
              <a:rPr lang="en-US" altLang="ja-JP" smtClean="0">
                <a:solidFill>
                  <a:prstClr val="black">
                    <a:tint val="75000"/>
                  </a:prstClr>
                </a:solidFill>
                <a:latin typeface="Calibri"/>
                <a:ea typeface="ＭＳ Ｐゴシック"/>
              </a:rPr>
              <a:t>A. Yamamoto, 2014/06/13</a:t>
            </a:r>
            <a:endParaRPr lang="ja-JP" altLang="en-US">
              <a:solidFill>
                <a:prstClr val="black">
                  <a:tint val="75000"/>
                </a:prstClr>
              </a:solidFill>
              <a:latin typeface="Calibri"/>
              <a:ea typeface="ＭＳ Ｐゴシック"/>
            </a:endParaRPr>
          </a:p>
        </p:txBody>
      </p:sp>
      <p:sp>
        <p:nvSpPr>
          <p:cNvPr id="4" name="スライド番号プレースホルダー 3"/>
          <p:cNvSpPr>
            <a:spLocks noGrp="1"/>
          </p:cNvSpPr>
          <p:nvPr>
            <p:ph type="sldNum" sz="quarter" idx="12"/>
          </p:nvPr>
        </p:nvSpPr>
        <p:spPr/>
        <p:txBody>
          <a:bodyPr/>
          <a:lstStyle/>
          <a:p>
            <a:fld id="{690BD53D-0F42-B742-A897-5EF936631EAF}" type="slidenum">
              <a:rPr lang="ja-JP" altLang="en-US" smtClean="0">
                <a:solidFill>
                  <a:prstClr val="black">
                    <a:tint val="75000"/>
                  </a:prstClr>
                </a:solidFill>
                <a:latin typeface="Calibri"/>
                <a:ea typeface="ＭＳ Ｐゴシック"/>
              </a:rPr>
              <a:pPr/>
              <a:t>26</a:t>
            </a:fld>
            <a:endParaRPr lang="ja-JP" altLang="en-US">
              <a:solidFill>
                <a:prstClr val="black">
                  <a:tint val="75000"/>
                </a:prstClr>
              </a:solidFill>
              <a:latin typeface="Calibri"/>
              <a:ea typeface="ＭＳ Ｐゴシック"/>
            </a:endParaRPr>
          </a:p>
        </p:txBody>
      </p:sp>
      <p:sp>
        <p:nvSpPr>
          <p:cNvPr id="7" name="テキスト ボックス 6"/>
          <p:cNvSpPr txBox="1"/>
          <p:nvPr/>
        </p:nvSpPr>
        <p:spPr>
          <a:xfrm>
            <a:off x="5294177" y="936411"/>
            <a:ext cx="3802694" cy="2308324"/>
          </a:xfrm>
          <a:prstGeom prst="rect">
            <a:avLst/>
          </a:prstGeom>
          <a:solidFill>
            <a:srgbClr val="FFFF00"/>
          </a:solidFill>
          <a:ln>
            <a:solidFill>
              <a:srgbClr val="008000"/>
            </a:solidFill>
          </a:ln>
        </p:spPr>
        <p:txBody>
          <a:bodyPr wrap="none" rtlCol="0">
            <a:spAutoFit/>
          </a:bodyPr>
          <a:lstStyle/>
          <a:p>
            <a:r>
              <a:rPr kumimoji="1" lang="en-US" altLang="ja-JP" dirty="0" smtClean="0"/>
              <a:t>IP ((underground) candidate Location : </a:t>
            </a:r>
          </a:p>
          <a:p>
            <a:pPr marL="285750" indent="-285750">
              <a:buFontTx/>
              <a:buChar char="-"/>
            </a:pPr>
            <a:r>
              <a:rPr lang="en-US" altLang="ja-JP" dirty="0" smtClean="0"/>
              <a:t>Latitude:      +/- 1 km</a:t>
            </a:r>
          </a:p>
          <a:p>
            <a:pPr marL="285750" indent="-285750">
              <a:buFontTx/>
              <a:buChar char="-"/>
            </a:pPr>
            <a:r>
              <a:rPr kumimoji="1" lang="en-US" altLang="ja-JP" dirty="0" smtClean="0"/>
              <a:t>Longitude:  + /- 1 km </a:t>
            </a:r>
          </a:p>
          <a:p>
            <a:pPr marL="285750" indent="-285750">
              <a:buFontTx/>
              <a:buChar char="-"/>
            </a:pPr>
            <a:r>
              <a:rPr lang="en-US" altLang="ja-JP" dirty="0" smtClean="0"/>
              <a:t>Height: 100 m +/- 50 m (above sea)</a:t>
            </a:r>
          </a:p>
          <a:p>
            <a:endParaRPr lang="en-US" altLang="ja-JP" dirty="0" smtClean="0">
              <a:solidFill>
                <a:srgbClr val="3366FF"/>
              </a:solidFill>
            </a:endParaRPr>
          </a:p>
          <a:p>
            <a:r>
              <a:rPr lang="en-US" altLang="ja-JP" dirty="0" smtClean="0">
                <a:solidFill>
                  <a:srgbClr val="3366FF"/>
                </a:solidFill>
              </a:rPr>
              <a:t>Proposed by JHEP community</a:t>
            </a:r>
          </a:p>
          <a:p>
            <a:r>
              <a:rPr lang="en-US" altLang="ja-JP" dirty="0" smtClean="0">
                <a:solidFill>
                  <a:srgbClr val="3366FF"/>
                </a:solidFill>
              </a:rPr>
              <a:t>Endorsed by LCC</a:t>
            </a:r>
          </a:p>
          <a:p>
            <a:r>
              <a:rPr lang="en-US" altLang="ja-JP" dirty="0" smtClean="0">
                <a:solidFill>
                  <a:srgbClr val="3366FF"/>
                </a:solidFill>
              </a:rPr>
              <a:t>Not decided by Japanese Government</a:t>
            </a:r>
          </a:p>
        </p:txBody>
      </p:sp>
      <p:sp>
        <p:nvSpPr>
          <p:cNvPr id="24" name="テキスト ボックス 23"/>
          <p:cNvSpPr txBox="1"/>
          <p:nvPr/>
        </p:nvSpPr>
        <p:spPr>
          <a:xfrm>
            <a:off x="867728" y="4948793"/>
            <a:ext cx="811525" cy="369259"/>
          </a:xfrm>
          <a:prstGeom prst="rect">
            <a:avLst/>
          </a:prstGeom>
          <a:solidFill>
            <a:srgbClr val="CCFFCC"/>
          </a:solidFill>
          <a:ln>
            <a:solidFill>
              <a:srgbClr val="3366FF"/>
            </a:solidFill>
          </a:ln>
        </p:spPr>
        <p:txBody>
          <a:bodyPr wrap="none" lIns="91364" tIns="45684" rIns="91364" bIns="45684" rtlCol="0">
            <a:spAutoFit/>
          </a:bodyPr>
          <a:lstStyle/>
          <a:p>
            <a:pPr defTabSz="456788"/>
            <a:r>
              <a:rPr lang="en-US" altLang="ja-JP" dirty="0" smtClean="0">
                <a:solidFill>
                  <a:prstClr val="black"/>
                </a:solidFill>
                <a:latin typeface="Calibri"/>
                <a:ea typeface="ＭＳ Ｐゴシック"/>
              </a:rPr>
              <a:t>Sendai</a:t>
            </a:r>
            <a:endParaRPr lang="ja-JP" altLang="en-US" dirty="0">
              <a:solidFill>
                <a:prstClr val="black"/>
              </a:solidFill>
              <a:latin typeface="Calibri"/>
              <a:ea typeface="ＭＳ Ｐゴシック"/>
            </a:endParaRPr>
          </a:p>
        </p:txBody>
      </p:sp>
      <p:cxnSp>
        <p:nvCxnSpPr>
          <p:cNvPr id="11" name="直線矢印コネクタ 10"/>
          <p:cNvCxnSpPr/>
          <p:nvPr/>
        </p:nvCxnSpPr>
        <p:spPr>
          <a:xfrm>
            <a:off x="1735739" y="5146251"/>
            <a:ext cx="204817" cy="18462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7" name="テキスト ボックス 26"/>
          <p:cNvSpPr txBox="1"/>
          <p:nvPr/>
        </p:nvSpPr>
        <p:spPr>
          <a:xfrm>
            <a:off x="3481104" y="3442718"/>
            <a:ext cx="965037" cy="646258"/>
          </a:xfrm>
          <a:prstGeom prst="rect">
            <a:avLst/>
          </a:prstGeom>
          <a:solidFill>
            <a:srgbClr val="008000"/>
          </a:solidFill>
          <a:ln>
            <a:solidFill>
              <a:srgbClr val="3366FF"/>
            </a:solidFill>
          </a:ln>
        </p:spPr>
        <p:txBody>
          <a:bodyPr wrap="none" lIns="91364" tIns="45684" rIns="91364" bIns="45684" rtlCol="0">
            <a:spAutoFit/>
          </a:bodyPr>
          <a:lstStyle/>
          <a:p>
            <a:pPr defTabSz="456788"/>
            <a:r>
              <a:rPr lang="en-US" altLang="ja-JP" dirty="0" smtClean="0">
                <a:solidFill>
                  <a:schemeClr val="bg1"/>
                </a:solidFill>
                <a:latin typeface="Calibri"/>
                <a:ea typeface="ＭＳ Ｐゴシック"/>
              </a:rPr>
              <a:t>Express-</a:t>
            </a:r>
          </a:p>
          <a:p>
            <a:pPr defTabSz="456788"/>
            <a:r>
              <a:rPr lang="en-US" altLang="ja-JP" dirty="0" smtClean="0">
                <a:solidFill>
                  <a:schemeClr val="bg1"/>
                </a:solidFill>
                <a:latin typeface="Calibri"/>
                <a:ea typeface="ＭＳ Ｐゴシック"/>
              </a:rPr>
              <a:t>Rail</a:t>
            </a:r>
            <a:endParaRPr lang="ja-JP" altLang="en-US" dirty="0">
              <a:solidFill>
                <a:schemeClr val="bg1"/>
              </a:solidFill>
              <a:latin typeface="Calibri"/>
              <a:ea typeface="ＭＳ Ｐゴシック"/>
            </a:endParaRPr>
          </a:p>
        </p:txBody>
      </p:sp>
      <p:sp>
        <p:nvSpPr>
          <p:cNvPr id="28" name="テキスト ボックス 27"/>
          <p:cNvSpPr txBox="1"/>
          <p:nvPr/>
        </p:nvSpPr>
        <p:spPr>
          <a:xfrm>
            <a:off x="2125422" y="1280636"/>
            <a:ext cx="1061969" cy="369259"/>
          </a:xfrm>
          <a:prstGeom prst="rect">
            <a:avLst/>
          </a:prstGeom>
          <a:solidFill>
            <a:srgbClr val="008000"/>
          </a:solidFill>
          <a:ln>
            <a:solidFill>
              <a:srgbClr val="3366FF"/>
            </a:solidFill>
          </a:ln>
        </p:spPr>
        <p:txBody>
          <a:bodyPr wrap="none" lIns="91364" tIns="45684" rIns="91364" bIns="45684" rtlCol="0">
            <a:spAutoFit/>
          </a:bodyPr>
          <a:lstStyle/>
          <a:p>
            <a:pPr defTabSz="456788"/>
            <a:r>
              <a:rPr lang="en-US" altLang="ja-JP" dirty="0" smtClean="0">
                <a:solidFill>
                  <a:schemeClr val="bg1"/>
                </a:solidFill>
                <a:latin typeface="Calibri"/>
                <a:ea typeface="ＭＳ Ｐゴシック"/>
              </a:rPr>
              <a:t>High-way</a:t>
            </a:r>
            <a:endParaRPr lang="ja-JP" altLang="en-US" dirty="0">
              <a:solidFill>
                <a:schemeClr val="bg1"/>
              </a:solidFill>
              <a:latin typeface="Calibri"/>
              <a:ea typeface="ＭＳ Ｐゴシック"/>
            </a:endParaRPr>
          </a:p>
        </p:txBody>
      </p:sp>
      <p:cxnSp>
        <p:nvCxnSpPr>
          <p:cNvPr id="14" name="直線矢印コネクタ 13"/>
          <p:cNvCxnSpPr>
            <a:endCxn id="2" idx="7"/>
          </p:cNvCxnSpPr>
          <p:nvPr/>
        </p:nvCxnSpPr>
        <p:spPr>
          <a:xfrm flipH="1">
            <a:off x="5918726" y="2122673"/>
            <a:ext cx="1070182" cy="1757686"/>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10" name="フッター プレースホルダー 9"/>
          <p:cNvSpPr>
            <a:spLocks noGrp="1"/>
          </p:cNvSpPr>
          <p:nvPr>
            <p:ph type="ftr" sz="quarter" idx="11"/>
          </p:nvPr>
        </p:nvSpPr>
        <p:spPr/>
        <p:txBody>
          <a:bodyPr/>
          <a:lstStyle/>
          <a:p>
            <a:r>
              <a:rPr lang="en-US" altLang="ja-JP" smtClean="0">
                <a:solidFill>
                  <a:prstClr val="black">
                    <a:tint val="75000"/>
                  </a:prstClr>
                </a:solidFill>
                <a:latin typeface="Calibri"/>
              </a:rPr>
              <a:t>LC</a:t>
            </a:r>
            <a:r>
              <a:rPr lang="ja-JP" altLang="en-US" smtClean="0">
                <a:solidFill>
                  <a:prstClr val="black">
                    <a:tint val="75000"/>
                  </a:prstClr>
                </a:solidFill>
                <a:latin typeface="Calibri"/>
              </a:rPr>
              <a:t>計画推進委員会</a:t>
            </a:r>
            <a:endParaRPr lang="fr-FR">
              <a:solidFill>
                <a:prstClr val="black">
                  <a:tint val="75000"/>
                </a:prstClr>
              </a:solidFill>
              <a:latin typeface="Calibri"/>
            </a:endParaRPr>
          </a:p>
        </p:txBody>
      </p:sp>
    </p:spTree>
    <p:extLst>
      <p:ext uri="{BB962C8B-B14F-4D97-AF65-F5344CB8AC3E}">
        <p14:creationId xmlns:p14="http://schemas.microsoft.com/office/powerpoint/2010/main" val="3016703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7"/>
          <p:cNvSpPr>
            <a:spLocks noGrp="1"/>
          </p:cNvSpPr>
          <p:nvPr>
            <p:ph type="ftr" sz="quarter" idx="11"/>
          </p:nvPr>
        </p:nvSpPr>
        <p:spPr/>
        <p:txBody>
          <a:bodyPr/>
          <a:lstStyle/>
          <a:p>
            <a:r>
              <a:rPr lang="en-US" altLang="ja-JP" smtClean="0">
                <a:solidFill>
                  <a:prstClr val="black">
                    <a:tint val="75000"/>
                  </a:prstClr>
                </a:solidFill>
              </a:rPr>
              <a:t>MDI-CFS Meeting @Ichinoseki</a:t>
            </a:r>
            <a:endParaRPr lang="ja-JP" altLang="en-US" dirty="0">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642E82A6-FA2A-421D-BAD5-FCCA6D939DD1}" type="slidenum">
              <a:rPr lang="ja-JP" altLang="en-US" smtClean="0">
                <a:solidFill>
                  <a:prstClr val="black">
                    <a:tint val="75000"/>
                  </a:prstClr>
                </a:solidFill>
              </a:rPr>
              <a:pPr/>
              <a:t>27</a:t>
            </a:fld>
            <a:endParaRPr lang="ja-JP" altLang="en-US">
              <a:solidFill>
                <a:prstClr val="black">
                  <a:tint val="75000"/>
                </a:prstClr>
              </a:solidFill>
            </a:endParaRPr>
          </a:p>
        </p:txBody>
      </p:sp>
      <p:cxnSp>
        <p:nvCxnSpPr>
          <p:cNvPr id="13" name="直線コネクタ 12"/>
          <p:cNvCxnSpPr/>
          <p:nvPr/>
        </p:nvCxnSpPr>
        <p:spPr>
          <a:xfrm>
            <a:off x="747584" y="664605"/>
            <a:ext cx="8100000" cy="6179"/>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387584" y="6393422"/>
            <a:ext cx="8460000" cy="6179"/>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pic>
        <p:nvPicPr>
          <p:cNvPr id="16" name="図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042" y="123313"/>
            <a:ext cx="572185" cy="572185"/>
          </a:xfrm>
          <a:prstGeom prst="rect">
            <a:avLst/>
          </a:prstGeom>
        </p:spPr>
      </p:pic>
      <p:sp>
        <p:nvSpPr>
          <p:cNvPr id="17" name="テキスト ボックス 16"/>
          <p:cNvSpPr txBox="1"/>
          <p:nvPr/>
        </p:nvSpPr>
        <p:spPr>
          <a:xfrm>
            <a:off x="837137" y="329981"/>
            <a:ext cx="2134666" cy="169277"/>
          </a:xfrm>
          <a:prstGeom prst="rect">
            <a:avLst/>
          </a:prstGeom>
          <a:noFill/>
        </p:spPr>
        <p:txBody>
          <a:bodyPr wrap="square" lIns="36000" tIns="0" rIns="36000" bIns="0" rtlCol="0">
            <a:spAutoFit/>
          </a:bodyPr>
          <a:lstStyle/>
          <a:p>
            <a:r>
              <a:rPr kumimoji="1" lang="en-US" altLang="ja-JP" sz="1100" dirty="0" smtClean="0">
                <a:solidFill>
                  <a:srgbClr val="E61D25"/>
                </a:solidFill>
                <a:latin typeface="Arial Narrow" panose="020B0606020202030204" pitchFamily="34" charset="0"/>
              </a:rPr>
              <a:t>LINEA COLLIDER COLLABORATION</a:t>
            </a:r>
            <a:endParaRPr kumimoji="1" lang="ja-JP" altLang="en-US" sz="1100" dirty="0">
              <a:solidFill>
                <a:srgbClr val="E61D25"/>
              </a:solidFill>
              <a:latin typeface="Arial Narrow" panose="020B0606020202030204" pitchFamily="34" charset="0"/>
            </a:endParaRPr>
          </a:p>
        </p:txBody>
      </p:sp>
      <p:sp>
        <p:nvSpPr>
          <p:cNvPr id="18" name="テキスト ボックス 17"/>
          <p:cNvSpPr txBox="1"/>
          <p:nvPr/>
        </p:nvSpPr>
        <p:spPr>
          <a:xfrm>
            <a:off x="837137" y="501282"/>
            <a:ext cx="1825747" cy="107722"/>
          </a:xfrm>
          <a:prstGeom prst="rect">
            <a:avLst/>
          </a:prstGeom>
          <a:noFill/>
        </p:spPr>
        <p:txBody>
          <a:bodyPr wrap="square" lIns="36000" tIns="0" rIns="36000" bIns="0" rtlCol="0">
            <a:spAutoFit/>
          </a:bodyPr>
          <a:lstStyle/>
          <a:p>
            <a:r>
              <a:rPr kumimoji="1" lang="en-US" altLang="ja-JP" sz="700" dirty="0" smtClean="0">
                <a:solidFill>
                  <a:srgbClr val="A61D37"/>
                </a:solidFill>
                <a:latin typeface="Arial Narrow" panose="020B0606020202030204" pitchFamily="34" charset="0"/>
              </a:rPr>
              <a:t>Designing the world’s next great particle accelerator</a:t>
            </a:r>
            <a:endParaRPr kumimoji="1" lang="ja-JP" altLang="en-US" sz="700" dirty="0">
              <a:solidFill>
                <a:srgbClr val="A61D37"/>
              </a:solidFill>
              <a:latin typeface="Arial Narrow" panose="020B0606020202030204" pitchFamily="34" charset="0"/>
            </a:endParaRPr>
          </a:p>
        </p:txBody>
      </p:sp>
      <p:sp>
        <p:nvSpPr>
          <p:cNvPr id="2" name="日付プレースホルダー 1"/>
          <p:cNvSpPr>
            <a:spLocks noGrp="1"/>
          </p:cNvSpPr>
          <p:nvPr>
            <p:ph type="dt" sz="half" idx="10"/>
          </p:nvPr>
        </p:nvSpPr>
        <p:spPr/>
        <p:txBody>
          <a:bodyPr/>
          <a:lstStyle/>
          <a:p>
            <a:r>
              <a:rPr lang="en-US" altLang="ja-JP" smtClean="0">
                <a:solidFill>
                  <a:prstClr val="black">
                    <a:tint val="75000"/>
                  </a:prstClr>
                </a:solidFill>
              </a:rPr>
              <a:t>Sep 6/2014</a:t>
            </a:r>
            <a:endParaRPr lang="ja-JP" altLang="en-US" dirty="0">
              <a:solidFill>
                <a:prstClr val="black">
                  <a:tint val="75000"/>
                </a:prstClr>
              </a:solidFill>
            </a:endParaRPr>
          </a:p>
        </p:txBody>
      </p:sp>
      <p:pic>
        <p:nvPicPr>
          <p:cNvPr id="15" name="コンテンツ プレースホルダー 7"/>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1739" t="2678" r="1890" b="2388"/>
          <a:stretch/>
        </p:blipFill>
        <p:spPr>
          <a:xfrm>
            <a:off x="983324" y="1092464"/>
            <a:ext cx="7495146" cy="5217929"/>
          </a:xfrm>
        </p:spPr>
      </p:pic>
      <p:grpSp>
        <p:nvGrpSpPr>
          <p:cNvPr id="20" name="グループ化 19"/>
          <p:cNvGrpSpPr/>
          <p:nvPr/>
        </p:nvGrpSpPr>
        <p:grpSpPr>
          <a:xfrm>
            <a:off x="5216151" y="3592550"/>
            <a:ext cx="3381581" cy="950907"/>
            <a:chOff x="5732813" y="3860236"/>
            <a:chExt cx="3719739" cy="1045996"/>
          </a:xfrm>
        </p:grpSpPr>
        <p:cxnSp>
          <p:nvCxnSpPr>
            <p:cNvPr id="21" name="直線矢印コネクタ 20"/>
            <p:cNvCxnSpPr/>
            <p:nvPr/>
          </p:nvCxnSpPr>
          <p:spPr>
            <a:xfrm flipH="1" flipV="1">
              <a:off x="5732813" y="3860236"/>
              <a:ext cx="1240698" cy="967491"/>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2" name="テキスト ボックス 21"/>
            <p:cNvSpPr txBox="1"/>
            <p:nvPr/>
          </p:nvSpPr>
          <p:spPr>
            <a:xfrm>
              <a:off x="6945464" y="4586439"/>
              <a:ext cx="2507088" cy="319793"/>
            </a:xfrm>
            <a:prstGeom prst="rect">
              <a:avLst/>
            </a:prstGeom>
            <a:noFill/>
          </p:spPr>
          <p:txBody>
            <a:bodyPr wrap="square" rtlCol="0">
              <a:spAutoFit/>
            </a:bodyPr>
            <a:lstStyle/>
            <a:p>
              <a:pPr>
                <a:lnSpc>
                  <a:spcPts val="1500"/>
                </a:lnSpc>
              </a:pPr>
              <a:r>
                <a:rPr lang="en-US" altLang="ja-JP" sz="1600" dirty="0"/>
                <a:t>Research </a:t>
              </a:r>
              <a:r>
                <a:rPr lang="en-US" altLang="ja-JP" sz="1600" dirty="0" smtClean="0"/>
                <a:t>Building</a:t>
              </a:r>
              <a:endParaRPr lang="ja-JP" altLang="en-US" sz="1273" dirty="0"/>
            </a:p>
          </p:txBody>
        </p:sp>
        <p:cxnSp>
          <p:nvCxnSpPr>
            <p:cNvPr id="23" name="直線コネクタ 22"/>
            <p:cNvCxnSpPr/>
            <p:nvPr/>
          </p:nvCxnSpPr>
          <p:spPr>
            <a:xfrm>
              <a:off x="6945464" y="4827727"/>
              <a:ext cx="194400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4" name="グループ化 23"/>
          <p:cNvGrpSpPr/>
          <p:nvPr/>
        </p:nvGrpSpPr>
        <p:grpSpPr>
          <a:xfrm>
            <a:off x="5091234" y="1518589"/>
            <a:ext cx="2718921" cy="968637"/>
            <a:chOff x="5539397" y="1670449"/>
            <a:chExt cx="2990813" cy="1065501"/>
          </a:xfrm>
        </p:grpSpPr>
        <p:cxnSp>
          <p:nvCxnSpPr>
            <p:cNvPr id="25" name="直線矢印コネクタ 24"/>
            <p:cNvCxnSpPr/>
            <p:nvPr/>
          </p:nvCxnSpPr>
          <p:spPr>
            <a:xfrm flipH="1">
              <a:off x="5539397" y="1915723"/>
              <a:ext cx="874823" cy="820227"/>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6" name="テキスト ボックス 25"/>
            <p:cNvSpPr txBox="1"/>
            <p:nvPr/>
          </p:nvSpPr>
          <p:spPr>
            <a:xfrm>
              <a:off x="6510231" y="1670449"/>
              <a:ext cx="2019979" cy="288054"/>
            </a:xfrm>
            <a:prstGeom prst="rect">
              <a:avLst/>
            </a:prstGeom>
            <a:noFill/>
          </p:spPr>
          <p:txBody>
            <a:bodyPr wrap="square" rtlCol="0">
              <a:spAutoFit/>
            </a:bodyPr>
            <a:lstStyle/>
            <a:p>
              <a:pPr>
                <a:lnSpc>
                  <a:spcPts val="1200"/>
                </a:lnSpc>
              </a:pPr>
              <a:r>
                <a:rPr lang="en-US" altLang="ja-JP" sz="1600" dirty="0"/>
                <a:t>Utility </a:t>
              </a:r>
              <a:r>
                <a:rPr lang="en-US" altLang="ja-JP" sz="1600" dirty="0" smtClean="0"/>
                <a:t>Building</a:t>
              </a:r>
              <a:endParaRPr lang="en-US" altLang="ja-JP" sz="1600" dirty="0"/>
            </a:p>
          </p:txBody>
        </p:sp>
        <p:cxnSp>
          <p:nvCxnSpPr>
            <p:cNvPr id="27" name="直線コネクタ 26"/>
            <p:cNvCxnSpPr/>
            <p:nvPr/>
          </p:nvCxnSpPr>
          <p:spPr>
            <a:xfrm>
              <a:off x="6414220" y="1915246"/>
              <a:ext cx="164317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8" name="グループ化 27"/>
          <p:cNvGrpSpPr/>
          <p:nvPr/>
        </p:nvGrpSpPr>
        <p:grpSpPr>
          <a:xfrm>
            <a:off x="5197023" y="893768"/>
            <a:ext cx="2109586" cy="1156906"/>
            <a:chOff x="5561602" y="1248708"/>
            <a:chExt cx="2320545" cy="1272596"/>
          </a:xfrm>
        </p:grpSpPr>
        <p:cxnSp>
          <p:nvCxnSpPr>
            <p:cNvPr id="29" name="直線矢印コネクタ 28"/>
            <p:cNvCxnSpPr/>
            <p:nvPr/>
          </p:nvCxnSpPr>
          <p:spPr>
            <a:xfrm flipH="1">
              <a:off x="5561602" y="1522095"/>
              <a:ext cx="686701" cy="99920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0" name="テキスト ボックス 29"/>
            <p:cNvSpPr txBox="1"/>
            <p:nvPr/>
          </p:nvSpPr>
          <p:spPr>
            <a:xfrm>
              <a:off x="6163076" y="1248708"/>
              <a:ext cx="1719071" cy="524759"/>
            </a:xfrm>
            <a:prstGeom prst="rect">
              <a:avLst/>
            </a:prstGeom>
            <a:noFill/>
          </p:spPr>
          <p:txBody>
            <a:bodyPr wrap="square" rtlCol="0">
              <a:spAutoFit/>
            </a:bodyPr>
            <a:lstStyle/>
            <a:p>
              <a:pPr>
                <a:lnSpc>
                  <a:spcPts val="1500"/>
                </a:lnSpc>
              </a:pPr>
              <a:r>
                <a:rPr lang="en-US" altLang="ja-JP" sz="1600" dirty="0"/>
                <a:t>Cooling </a:t>
              </a:r>
              <a:r>
                <a:rPr lang="en-US" altLang="ja-JP" sz="1600" dirty="0" smtClean="0"/>
                <a:t>Tower</a:t>
              </a:r>
            </a:p>
            <a:p>
              <a:pPr>
                <a:lnSpc>
                  <a:spcPts val="1500"/>
                </a:lnSpc>
              </a:pPr>
              <a:r>
                <a:rPr lang="en-US" altLang="ja-JP" sz="1600" dirty="0" smtClean="0"/>
                <a:t>    </a:t>
              </a:r>
              <a:r>
                <a:rPr lang="en-US" altLang="ja-JP" sz="1400" dirty="0" smtClean="0"/>
                <a:t>60MW</a:t>
              </a:r>
              <a:endParaRPr lang="en-US" altLang="ja-JP" sz="1400" dirty="0"/>
            </a:p>
          </p:txBody>
        </p:sp>
        <p:cxnSp>
          <p:nvCxnSpPr>
            <p:cNvPr id="31" name="直線コネクタ 30"/>
            <p:cNvCxnSpPr/>
            <p:nvPr/>
          </p:nvCxnSpPr>
          <p:spPr>
            <a:xfrm>
              <a:off x="6244605" y="1522095"/>
              <a:ext cx="137365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2" name="グループ化 31"/>
          <p:cNvGrpSpPr/>
          <p:nvPr/>
        </p:nvGrpSpPr>
        <p:grpSpPr>
          <a:xfrm>
            <a:off x="1909895" y="1379247"/>
            <a:ext cx="2188555" cy="629359"/>
            <a:chOff x="2515962" y="1573577"/>
            <a:chExt cx="2407411" cy="692295"/>
          </a:xfrm>
        </p:grpSpPr>
        <p:cxnSp>
          <p:nvCxnSpPr>
            <p:cNvPr id="33" name="直線矢印コネクタ 32"/>
            <p:cNvCxnSpPr/>
            <p:nvPr/>
          </p:nvCxnSpPr>
          <p:spPr>
            <a:xfrm>
              <a:off x="4280022" y="1826796"/>
              <a:ext cx="643351" cy="43907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4" name="テキスト ボックス 33"/>
            <p:cNvSpPr txBox="1"/>
            <p:nvPr/>
          </p:nvSpPr>
          <p:spPr>
            <a:xfrm>
              <a:off x="2596110" y="1573577"/>
              <a:ext cx="2009101" cy="440121"/>
            </a:xfrm>
            <a:prstGeom prst="rect">
              <a:avLst/>
            </a:prstGeom>
            <a:noFill/>
          </p:spPr>
          <p:txBody>
            <a:bodyPr wrap="square" rtlCol="0">
              <a:spAutoFit/>
            </a:bodyPr>
            <a:lstStyle/>
            <a:p>
              <a:pPr>
                <a:lnSpc>
                  <a:spcPts val="1200"/>
                </a:lnSpc>
              </a:pPr>
              <a:r>
                <a:rPr lang="en-US" altLang="ja-JP" sz="1600" dirty="0"/>
                <a:t>Electrical </a:t>
              </a:r>
              <a:r>
                <a:rPr lang="en-US" altLang="ja-JP" sz="1600" dirty="0" smtClean="0"/>
                <a:t>House</a:t>
              </a:r>
              <a:endParaRPr lang="en-US" altLang="ja-JP" sz="1600" dirty="0"/>
            </a:p>
            <a:p>
              <a:pPr>
                <a:lnSpc>
                  <a:spcPts val="1200"/>
                </a:lnSpc>
              </a:pPr>
              <a:endParaRPr lang="en-US" altLang="ja-JP" sz="1273" dirty="0"/>
            </a:p>
          </p:txBody>
        </p:sp>
        <p:cxnSp>
          <p:nvCxnSpPr>
            <p:cNvPr id="35" name="直線コネクタ 34"/>
            <p:cNvCxnSpPr/>
            <p:nvPr/>
          </p:nvCxnSpPr>
          <p:spPr>
            <a:xfrm>
              <a:off x="2515962" y="1812541"/>
              <a:ext cx="175710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6" name="グループ化 35"/>
          <p:cNvGrpSpPr/>
          <p:nvPr/>
        </p:nvGrpSpPr>
        <p:grpSpPr>
          <a:xfrm>
            <a:off x="653035" y="2582103"/>
            <a:ext cx="3512031" cy="1377283"/>
            <a:chOff x="590708" y="2840313"/>
            <a:chExt cx="3863229" cy="1515012"/>
          </a:xfrm>
        </p:grpSpPr>
        <p:cxnSp>
          <p:nvCxnSpPr>
            <p:cNvPr id="37" name="直線矢印コネクタ 36"/>
            <p:cNvCxnSpPr/>
            <p:nvPr/>
          </p:nvCxnSpPr>
          <p:spPr>
            <a:xfrm flipV="1">
              <a:off x="3350914" y="2840313"/>
              <a:ext cx="1103023" cy="125047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8" name="テキスト ボックス 37"/>
            <p:cNvSpPr txBox="1"/>
            <p:nvPr/>
          </p:nvSpPr>
          <p:spPr>
            <a:xfrm>
              <a:off x="857295" y="3858778"/>
              <a:ext cx="3156901" cy="496547"/>
            </a:xfrm>
            <a:prstGeom prst="rect">
              <a:avLst/>
            </a:prstGeom>
            <a:noFill/>
          </p:spPr>
          <p:txBody>
            <a:bodyPr wrap="square" rtlCol="0">
              <a:spAutoFit/>
            </a:bodyPr>
            <a:lstStyle/>
            <a:p>
              <a:pPr>
                <a:lnSpc>
                  <a:spcPts val="1400"/>
                </a:lnSpc>
              </a:pPr>
              <a:r>
                <a:rPr lang="en-US" altLang="ja-JP" sz="1600" dirty="0" smtClean="0">
                  <a:solidFill>
                    <a:srgbClr val="FF0000"/>
                  </a:solidFill>
                </a:rPr>
                <a:t>Helium Compressor House</a:t>
              </a:r>
            </a:p>
            <a:p>
              <a:pPr>
                <a:lnSpc>
                  <a:spcPts val="1400"/>
                </a:lnSpc>
              </a:pPr>
              <a:r>
                <a:rPr lang="en-US" altLang="ja-JP" sz="1200" i="1" dirty="0" smtClean="0"/>
                <a:t>  </a:t>
              </a:r>
              <a:r>
                <a:rPr lang="en-US" altLang="ja-JP" sz="1200" i="1" dirty="0" smtClean="0">
                  <a:solidFill>
                    <a:srgbClr val="C00000"/>
                  </a:solidFill>
                </a:rPr>
                <a:t>With Liquid Helium storage Tank</a:t>
              </a:r>
              <a:endParaRPr lang="en-US" altLang="ja-JP" sz="1200" i="1" dirty="0">
                <a:solidFill>
                  <a:srgbClr val="C00000"/>
                </a:solidFill>
              </a:endParaRPr>
            </a:p>
          </p:txBody>
        </p:sp>
        <p:cxnSp>
          <p:nvCxnSpPr>
            <p:cNvPr id="39" name="直線コネクタ 38"/>
            <p:cNvCxnSpPr/>
            <p:nvPr/>
          </p:nvCxnSpPr>
          <p:spPr>
            <a:xfrm>
              <a:off x="590708" y="4090792"/>
              <a:ext cx="2771997" cy="395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40" name="テキスト ボックス 39"/>
          <p:cNvSpPr txBox="1"/>
          <p:nvPr/>
        </p:nvSpPr>
        <p:spPr>
          <a:xfrm>
            <a:off x="4255142" y="716876"/>
            <a:ext cx="1562793" cy="400110"/>
          </a:xfrm>
          <a:prstGeom prst="rect">
            <a:avLst/>
          </a:prstGeom>
          <a:noFill/>
        </p:spPr>
        <p:txBody>
          <a:bodyPr wrap="square" rtlCol="0">
            <a:spAutoFit/>
          </a:bodyPr>
          <a:lstStyle/>
          <a:p>
            <a:pPr>
              <a:lnSpc>
                <a:spcPts val="1200"/>
              </a:lnSpc>
            </a:pPr>
            <a:r>
              <a:rPr lang="en-US" altLang="ja-JP" sz="1600" b="1" dirty="0">
                <a:solidFill>
                  <a:srgbClr val="FF0000"/>
                </a:solidFill>
              </a:rPr>
              <a:t>Upper Ground</a:t>
            </a:r>
          </a:p>
          <a:p>
            <a:pPr>
              <a:lnSpc>
                <a:spcPts val="1200"/>
              </a:lnSpc>
            </a:pPr>
            <a:r>
              <a:rPr lang="en-US" altLang="ja-JP" sz="1273" dirty="0" smtClean="0">
                <a:solidFill>
                  <a:schemeClr val="accent1">
                    <a:lumMod val="50000"/>
                  </a:schemeClr>
                </a:solidFill>
              </a:rPr>
              <a:t>EL.210m</a:t>
            </a:r>
            <a:endParaRPr lang="en-US" altLang="ja-JP" sz="1273" dirty="0">
              <a:solidFill>
                <a:schemeClr val="accent1">
                  <a:lumMod val="50000"/>
                </a:schemeClr>
              </a:solidFill>
            </a:endParaRPr>
          </a:p>
        </p:txBody>
      </p:sp>
      <p:grpSp>
        <p:nvGrpSpPr>
          <p:cNvPr id="41" name="グループ化 40"/>
          <p:cNvGrpSpPr/>
          <p:nvPr/>
        </p:nvGrpSpPr>
        <p:grpSpPr>
          <a:xfrm>
            <a:off x="5897672" y="3021451"/>
            <a:ext cx="2679875" cy="1193421"/>
            <a:chOff x="6426478" y="3323595"/>
            <a:chExt cx="2947862" cy="1312763"/>
          </a:xfrm>
        </p:grpSpPr>
        <p:sp>
          <p:nvSpPr>
            <p:cNvPr id="42" name="テキスト ボックス 41"/>
            <p:cNvSpPr txBox="1"/>
            <p:nvPr/>
          </p:nvSpPr>
          <p:spPr>
            <a:xfrm>
              <a:off x="7152637" y="4139811"/>
              <a:ext cx="2221703" cy="496547"/>
            </a:xfrm>
            <a:prstGeom prst="rect">
              <a:avLst/>
            </a:prstGeom>
            <a:noFill/>
          </p:spPr>
          <p:txBody>
            <a:bodyPr wrap="square" rtlCol="0">
              <a:spAutoFit/>
            </a:bodyPr>
            <a:lstStyle/>
            <a:p>
              <a:pPr>
                <a:lnSpc>
                  <a:spcPts val="1400"/>
                </a:lnSpc>
              </a:pPr>
              <a:r>
                <a:rPr lang="en-US" altLang="ja-JP" sz="1636" b="1" dirty="0"/>
                <a:t>Assembly Hall</a:t>
              </a:r>
            </a:p>
            <a:p>
              <a:pPr>
                <a:lnSpc>
                  <a:spcPts val="1400"/>
                </a:lnSpc>
              </a:pPr>
              <a:r>
                <a:rPr lang="en-US" altLang="ja-JP" sz="1400" dirty="0"/>
                <a:t>W30m×L200m×H30m</a:t>
              </a:r>
              <a:endParaRPr lang="ja-JP" altLang="en-US" sz="1400" dirty="0"/>
            </a:p>
          </p:txBody>
        </p:sp>
        <p:cxnSp>
          <p:nvCxnSpPr>
            <p:cNvPr id="43" name="直線コネクタ 42"/>
            <p:cNvCxnSpPr/>
            <p:nvPr/>
          </p:nvCxnSpPr>
          <p:spPr>
            <a:xfrm>
              <a:off x="7152637" y="4388084"/>
              <a:ext cx="1990947"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 name="直線矢印コネクタ 43"/>
            <p:cNvCxnSpPr>
              <a:stCxn id="42" idx="1"/>
            </p:cNvCxnSpPr>
            <p:nvPr/>
          </p:nvCxnSpPr>
          <p:spPr>
            <a:xfrm flipH="1" flipV="1">
              <a:off x="6426478" y="3323595"/>
              <a:ext cx="726160" cy="106448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45" name="グループ化 44"/>
          <p:cNvGrpSpPr/>
          <p:nvPr/>
        </p:nvGrpSpPr>
        <p:grpSpPr>
          <a:xfrm>
            <a:off x="1082401" y="3152705"/>
            <a:ext cx="1562793" cy="355276"/>
            <a:chOff x="2939866" y="5692042"/>
            <a:chExt cx="1719072" cy="390803"/>
          </a:xfrm>
        </p:grpSpPr>
        <p:sp>
          <p:nvSpPr>
            <p:cNvPr id="46" name="テキスト ボックス 45"/>
            <p:cNvSpPr txBox="1"/>
            <p:nvPr/>
          </p:nvSpPr>
          <p:spPr>
            <a:xfrm>
              <a:off x="2939866" y="5765803"/>
              <a:ext cx="1719072" cy="317042"/>
            </a:xfrm>
            <a:prstGeom prst="rect">
              <a:avLst/>
            </a:prstGeom>
            <a:noFill/>
          </p:spPr>
          <p:txBody>
            <a:bodyPr wrap="square" rtlCol="0">
              <a:spAutoFit/>
            </a:bodyPr>
            <a:lstStyle/>
            <a:p>
              <a:r>
                <a:rPr lang="en-US" altLang="ja-JP" sz="1273" dirty="0"/>
                <a:t>Entrance Road</a:t>
              </a:r>
            </a:p>
          </p:txBody>
        </p:sp>
        <p:cxnSp>
          <p:nvCxnSpPr>
            <p:cNvPr id="47" name="直線矢印コネクタ 46"/>
            <p:cNvCxnSpPr/>
            <p:nvPr/>
          </p:nvCxnSpPr>
          <p:spPr>
            <a:xfrm flipV="1">
              <a:off x="4264077" y="5692042"/>
              <a:ext cx="204545" cy="333977"/>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8" name="直線コネクタ 47"/>
            <p:cNvCxnSpPr/>
            <p:nvPr/>
          </p:nvCxnSpPr>
          <p:spPr>
            <a:xfrm>
              <a:off x="3028372" y="6028672"/>
              <a:ext cx="125742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49" name="テキスト ボックス 48"/>
          <p:cNvSpPr txBox="1"/>
          <p:nvPr/>
        </p:nvSpPr>
        <p:spPr>
          <a:xfrm>
            <a:off x="2140739" y="707855"/>
            <a:ext cx="1413554" cy="400110"/>
          </a:xfrm>
          <a:prstGeom prst="rect">
            <a:avLst/>
          </a:prstGeom>
          <a:noFill/>
        </p:spPr>
        <p:txBody>
          <a:bodyPr wrap="square" rtlCol="0">
            <a:spAutoFit/>
          </a:bodyPr>
          <a:lstStyle/>
          <a:p>
            <a:pPr>
              <a:lnSpc>
                <a:spcPts val="1200"/>
              </a:lnSpc>
            </a:pPr>
            <a:r>
              <a:rPr lang="en-US" altLang="ja-JP" sz="1600" b="1" dirty="0">
                <a:solidFill>
                  <a:srgbClr val="FF0000"/>
                </a:solidFill>
              </a:rPr>
              <a:t>Lower Ground</a:t>
            </a:r>
          </a:p>
          <a:p>
            <a:pPr>
              <a:lnSpc>
                <a:spcPts val="1200"/>
              </a:lnSpc>
            </a:pPr>
            <a:r>
              <a:rPr lang="en-US" altLang="ja-JP" sz="1273" dirty="0" smtClean="0">
                <a:solidFill>
                  <a:schemeClr val="accent1">
                    <a:lumMod val="50000"/>
                  </a:schemeClr>
                </a:solidFill>
              </a:rPr>
              <a:t>EL.195m</a:t>
            </a:r>
            <a:endParaRPr lang="en-US" altLang="ja-JP" sz="1273" dirty="0">
              <a:solidFill>
                <a:schemeClr val="accent1">
                  <a:lumMod val="50000"/>
                </a:schemeClr>
              </a:solidFill>
            </a:endParaRPr>
          </a:p>
        </p:txBody>
      </p:sp>
      <p:sp>
        <p:nvSpPr>
          <p:cNvPr id="50" name="正方形/長方形 49"/>
          <p:cNvSpPr/>
          <p:nvPr/>
        </p:nvSpPr>
        <p:spPr>
          <a:xfrm>
            <a:off x="4572000" y="4850180"/>
            <a:ext cx="2690139" cy="502702"/>
          </a:xfrm>
          <a:prstGeom prst="rect">
            <a:avLst/>
          </a:prstGeom>
        </p:spPr>
        <p:txBody>
          <a:bodyPr wrap="square" lIns="0" rIns="0">
            <a:spAutoFit/>
          </a:bodyPr>
          <a:lstStyle/>
          <a:p>
            <a:pPr marL="798953" lvl="1" indent="-342903">
              <a:lnSpc>
                <a:spcPts val="1600"/>
              </a:lnSpc>
              <a:buFont typeface="Wingdings" panose="05000000000000000000" pitchFamily="2" charset="2"/>
              <a:buChar char="l"/>
            </a:pPr>
            <a:r>
              <a:rPr lang="en-US" altLang="ja-JP" dirty="0">
                <a:solidFill>
                  <a:schemeClr val="accent1">
                    <a:lumMod val="50000"/>
                  </a:schemeClr>
                </a:solidFill>
                <a:latin typeface="Arial" panose="020B0604020202020204" pitchFamily="34" charset="0"/>
                <a:cs typeface="Arial" panose="020B0604020202020204" pitchFamily="34" charset="0"/>
              </a:rPr>
              <a:t>Access road </a:t>
            </a:r>
            <a:r>
              <a:rPr lang="en-US" altLang="ja-JP" sz="1455" dirty="0">
                <a:solidFill>
                  <a:schemeClr val="accent1">
                    <a:lumMod val="50000"/>
                  </a:schemeClr>
                </a:solidFill>
                <a:latin typeface="Arial" panose="020B0604020202020204" pitchFamily="34" charset="0"/>
                <a:cs typeface="Arial" panose="020B0604020202020204" pitchFamily="34" charset="0"/>
              </a:rPr>
              <a:t>W=10m, </a:t>
            </a:r>
            <a:r>
              <a:rPr lang="en-US" altLang="ja-JP" sz="1455" dirty="0" smtClean="0">
                <a:solidFill>
                  <a:schemeClr val="accent1">
                    <a:lumMod val="50000"/>
                  </a:schemeClr>
                </a:solidFill>
                <a:latin typeface="Arial" panose="020B0604020202020204" pitchFamily="34" charset="0"/>
                <a:cs typeface="Arial" panose="020B0604020202020204" pitchFamily="34" charset="0"/>
              </a:rPr>
              <a:t>Grad.10%</a:t>
            </a:r>
            <a:endParaRPr lang="en-US" altLang="ja-JP" sz="1455" dirty="0">
              <a:solidFill>
                <a:schemeClr val="accent1">
                  <a:lumMod val="50000"/>
                </a:schemeClr>
              </a:solidFill>
              <a:latin typeface="Arial" panose="020B0604020202020204" pitchFamily="34" charset="0"/>
              <a:cs typeface="Arial" panose="020B0604020202020204" pitchFamily="34" charset="0"/>
            </a:endParaRPr>
          </a:p>
        </p:txBody>
      </p:sp>
      <p:sp>
        <p:nvSpPr>
          <p:cNvPr id="51" name="正方形/長方形 50"/>
          <p:cNvSpPr/>
          <p:nvPr/>
        </p:nvSpPr>
        <p:spPr>
          <a:xfrm>
            <a:off x="5309193" y="5392098"/>
            <a:ext cx="3547904" cy="903581"/>
          </a:xfrm>
          <a:prstGeom prst="rect">
            <a:avLst/>
          </a:prstGeom>
        </p:spPr>
        <p:txBody>
          <a:bodyPr wrap="square" lIns="0">
            <a:spAutoFit/>
          </a:bodyPr>
          <a:lstStyle/>
          <a:p>
            <a:pPr lvl="1"/>
            <a:r>
              <a:rPr lang="en-US" altLang="ja-JP" sz="2000" b="1" u="sng" dirty="0">
                <a:solidFill>
                  <a:srgbClr val="008080"/>
                </a:solidFill>
                <a:latin typeface="Arial" panose="020B0604020202020204" pitchFamily="34" charset="0"/>
                <a:cs typeface="Arial" panose="020B0604020202020204" pitchFamily="34" charset="0"/>
              </a:rPr>
              <a:t>Site Area</a:t>
            </a:r>
          </a:p>
          <a:p>
            <a:pPr marL="798953" lvl="1" indent="-342903">
              <a:buFont typeface="Wingdings" panose="05000000000000000000" pitchFamily="2" charset="2"/>
              <a:buChar char="l"/>
            </a:pPr>
            <a:r>
              <a:rPr lang="en-US" altLang="ja-JP" sz="1636" dirty="0">
                <a:solidFill>
                  <a:srgbClr val="008080"/>
                </a:solidFill>
                <a:latin typeface="Arial" panose="020B0604020202020204" pitchFamily="34" charset="0"/>
                <a:cs typeface="Arial" panose="020B0604020202020204" pitchFamily="34" charset="0"/>
              </a:rPr>
              <a:t>Upper Ground: 50,000 m</a:t>
            </a:r>
            <a:r>
              <a:rPr lang="en-US" altLang="ja-JP" sz="1636" baseline="30000" dirty="0">
                <a:solidFill>
                  <a:srgbClr val="008080"/>
                </a:solidFill>
                <a:latin typeface="Arial" panose="020B0604020202020204" pitchFamily="34" charset="0"/>
                <a:cs typeface="Arial" panose="020B0604020202020204" pitchFamily="34" charset="0"/>
              </a:rPr>
              <a:t>2</a:t>
            </a:r>
          </a:p>
          <a:p>
            <a:pPr marL="798953" lvl="1" indent="-342903">
              <a:buFont typeface="Wingdings" panose="05000000000000000000" pitchFamily="2" charset="2"/>
              <a:buChar char="l"/>
            </a:pPr>
            <a:r>
              <a:rPr lang="en-US" altLang="ja-JP" sz="1636" dirty="0">
                <a:solidFill>
                  <a:srgbClr val="008080"/>
                </a:solidFill>
                <a:latin typeface="Arial" panose="020B0604020202020204" pitchFamily="34" charset="0"/>
                <a:cs typeface="Arial" panose="020B0604020202020204" pitchFamily="34" charset="0"/>
              </a:rPr>
              <a:t>Lower Ground: 20,000 m</a:t>
            </a:r>
            <a:r>
              <a:rPr lang="en-US" altLang="ja-JP" sz="1636" baseline="30000" dirty="0">
                <a:solidFill>
                  <a:srgbClr val="008080"/>
                </a:solidFill>
                <a:latin typeface="Arial" panose="020B0604020202020204" pitchFamily="34" charset="0"/>
                <a:cs typeface="Arial" panose="020B0604020202020204" pitchFamily="34" charset="0"/>
              </a:rPr>
              <a:t>2</a:t>
            </a:r>
            <a:r>
              <a:rPr lang="ja-JP" altLang="en-US" sz="1636" dirty="0">
                <a:solidFill>
                  <a:srgbClr val="008080"/>
                </a:solidFill>
                <a:latin typeface="Arial" panose="020B0604020202020204" pitchFamily="34" charset="0"/>
                <a:cs typeface="Arial" panose="020B0604020202020204" pitchFamily="34" charset="0"/>
              </a:rPr>
              <a:t>　</a:t>
            </a:r>
            <a:endParaRPr lang="en-US" altLang="ja-JP" sz="1636" baseline="30000" dirty="0">
              <a:solidFill>
                <a:srgbClr val="008080"/>
              </a:solidFill>
              <a:latin typeface="Arial" panose="020B0604020202020204" pitchFamily="34" charset="0"/>
              <a:cs typeface="Arial" panose="020B0604020202020204" pitchFamily="34" charset="0"/>
            </a:endParaRPr>
          </a:p>
        </p:txBody>
      </p:sp>
      <p:cxnSp>
        <p:nvCxnSpPr>
          <p:cNvPr id="56" name="直線矢印コネクタ 55"/>
          <p:cNvCxnSpPr/>
          <p:nvPr/>
        </p:nvCxnSpPr>
        <p:spPr>
          <a:xfrm flipH="1" flipV="1">
            <a:off x="4325039" y="4841133"/>
            <a:ext cx="684481" cy="171792"/>
          </a:xfrm>
          <a:prstGeom prst="straightConnector1">
            <a:avLst/>
          </a:prstGeom>
          <a:ln>
            <a:solidFill>
              <a:schemeClr val="accent1">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57" name="直線矢印コネクタ 56"/>
          <p:cNvCxnSpPr/>
          <p:nvPr/>
        </p:nvCxnSpPr>
        <p:spPr>
          <a:xfrm>
            <a:off x="1256705" y="1319964"/>
            <a:ext cx="1330268" cy="867533"/>
          </a:xfrm>
          <a:prstGeom prst="straightConnector1">
            <a:avLst/>
          </a:prstGeom>
          <a:ln w="0">
            <a:solidFill>
              <a:schemeClr val="accent1">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60" name="タイトル 4"/>
          <p:cNvSpPr>
            <a:spLocks noGrp="1"/>
          </p:cNvSpPr>
          <p:nvPr>
            <p:ph type="title"/>
          </p:nvPr>
        </p:nvSpPr>
        <p:spPr>
          <a:xfrm>
            <a:off x="3243847" y="109256"/>
            <a:ext cx="5533780" cy="658443"/>
          </a:xfrm>
        </p:spPr>
        <p:txBody>
          <a:bodyPr>
            <a:normAutofit/>
          </a:bodyPr>
          <a:lstStyle/>
          <a:p>
            <a:r>
              <a:rPr kumimoji="1" lang="en-US" altLang="ja-JP" sz="2800" b="1" dirty="0" smtClean="0">
                <a:solidFill>
                  <a:schemeClr val="tx1">
                    <a:lumMod val="65000"/>
                    <a:lumOff val="35000"/>
                  </a:schemeClr>
                </a:solidFill>
                <a:latin typeface="Arial" panose="020B0604020202020204" pitchFamily="34" charset="0"/>
                <a:cs typeface="Arial" panose="020B0604020202020204" pitchFamily="34" charset="0"/>
              </a:rPr>
              <a:t>Facility Arrangement Plan</a:t>
            </a:r>
            <a:endParaRPr kumimoji="1" lang="ja-JP" altLang="en-US" sz="28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61" name="正方形/長方形 60"/>
          <p:cNvSpPr/>
          <p:nvPr/>
        </p:nvSpPr>
        <p:spPr>
          <a:xfrm>
            <a:off x="-228608" y="835261"/>
            <a:ext cx="2298489" cy="523220"/>
          </a:xfrm>
          <a:prstGeom prst="rect">
            <a:avLst/>
          </a:prstGeom>
        </p:spPr>
        <p:txBody>
          <a:bodyPr wrap="square" lIns="0" rIns="0">
            <a:spAutoFit/>
          </a:bodyPr>
          <a:lstStyle/>
          <a:p>
            <a:pPr marL="798953" lvl="1" indent="-342903">
              <a:buFont typeface="Wingdings" panose="05000000000000000000" pitchFamily="2" charset="2"/>
              <a:buChar char="l"/>
            </a:pPr>
            <a:r>
              <a:rPr lang="en-US" altLang="ja-JP" sz="1400" dirty="0" smtClean="0">
                <a:solidFill>
                  <a:schemeClr val="accent1">
                    <a:lumMod val="50000"/>
                  </a:schemeClr>
                </a:solidFill>
                <a:latin typeface="Arial" panose="020B0604020202020204" pitchFamily="34" charset="0"/>
                <a:cs typeface="Arial" panose="020B0604020202020204" pitchFamily="34" charset="0"/>
              </a:rPr>
              <a:t>Connection way       </a:t>
            </a:r>
          </a:p>
          <a:p>
            <a:pPr marL="456050" lvl="1"/>
            <a:r>
              <a:rPr lang="en-US" altLang="ja-JP" sz="1400" dirty="0" smtClean="0">
                <a:solidFill>
                  <a:schemeClr val="accent1">
                    <a:lumMod val="50000"/>
                  </a:schemeClr>
                </a:solidFill>
                <a:latin typeface="Arial" panose="020B0604020202020204" pitchFamily="34" charset="0"/>
                <a:cs typeface="Arial" panose="020B0604020202020204" pitchFamily="34" charset="0"/>
              </a:rPr>
              <a:t>         </a:t>
            </a:r>
            <a:r>
              <a:rPr lang="en-US" altLang="ja-JP" sz="1200" dirty="0" smtClean="0">
                <a:solidFill>
                  <a:schemeClr val="accent1">
                    <a:lumMod val="50000"/>
                  </a:schemeClr>
                </a:solidFill>
                <a:latin typeface="Arial" panose="020B0604020202020204" pitchFamily="34" charset="0"/>
                <a:cs typeface="Arial" panose="020B0604020202020204" pitchFamily="34" charset="0"/>
              </a:rPr>
              <a:t>W=10m</a:t>
            </a:r>
            <a:r>
              <a:rPr lang="en-US" altLang="ja-JP" sz="1200" dirty="0">
                <a:solidFill>
                  <a:schemeClr val="accent1">
                    <a:lumMod val="50000"/>
                  </a:schemeClr>
                </a:solidFill>
                <a:latin typeface="Arial" panose="020B0604020202020204" pitchFamily="34" charset="0"/>
                <a:cs typeface="Arial" panose="020B0604020202020204" pitchFamily="34" charset="0"/>
              </a:rPr>
              <a:t>, </a:t>
            </a:r>
            <a:r>
              <a:rPr lang="en-US" altLang="ja-JP" sz="1200" dirty="0" smtClean="0">
                <a:solidFill>
                  <a:schemeClr val="accent1">
                    <a:lumMod val="50000"/>
                  </a:schemeClr>
                </a:solidFill>
                <a:latin typeface="Arial" panose="020B0604020202020204" pitchFamily="34" charset="0"/>
                <a:cs typeface="Arial" panose="020B0604020202020204" pitchFamily="34" charset="0"/>
              </a:rPr>
              <a:t>Grad.10%</a:t>
            </a:r>
            <a:endParaRPr lang="en-US" altLang="ja-JP" sz="1200" dirty="0">
              <a:solidFill>
                <a:schemeClr val="accent1">
                  <a:lumMod val="50000"/>
                </a:schemeClr>
              </a:solidFill>
              <a:latin typeface="Arial" panose="020B0604020202020204" pitchFamily="34" charset="0"/>
              <a:cs typeface="Arial" panose="020B0604020202020204" pitchFamily="34" charset="0"/>
            </a:endParaRPr>
          </a:p>
        </p:txBody>
      </p:sp>
      <p:sp>
        <p:nvSpPr>
          <p:cNvPr id="62" name="角丸四角形 61"/>
          <p:cNvSpPr/>
          <p:nvPr/>
        </p:nvSpPr>
        <p:spPr>
          <a:xfrm>
            <a:off x="3977484" y="1839828"/>
            <a:ext cx="1596965" cy="820024"/>
          </a:xfrm>
          <a:prstGeom prst="roundRect">
            <a:avLst/>
          </a:prstGeom>
          <a:noFill/>
          <a:ln w="50800">
            <a:solidFill>
              <a:srgbClr val="FF00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角丸四角形 62"/>
          <p:cNvSpPr/>
          <p:nvPr/>
        </p:nvSpPr>
        <p:spPr>
          <a:xfrm>
            <a:off x="4027432" y="3024541"/>
            <a:ext cx="1596965" cy="828231"/>
          </a:xfrm>
          <a:prstGeom prst="roundRect">
            <a:avLst/>
          </a:prstGeom>
          <a:noFill/>
          <a:ln w="50800">
            <a:solidFill>
              <a:srgbClr val="FF00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テキスト ボックス 63"/>
          <p:cNvSpPr txBox="1"/>
          <p:nvPr/>
        </p:nvSpPr>
        <p:spPr>
          <a:xfrm>
            <a:off x="4057175" y="1480168"/>
            <a:ext cx="1239487" cy="276999"/>
          </a:xfrm>
          <a:prstGeom prst="rect">
            <a:avLst/>
          </a:prstGeom>
          <a:solidFill>
            <a:schemeClr val="bg1"/>
          </a:solidFill>
          <a:ln>
            <a:solidFill>
              <a:schemeClr val="tx1">
                <a:lumMod val="65000"/>
                <a:lumOff val="35000"/>
              </a:schemeClr>
            </a:solidFill>
          </a:ln>
        </p:spPr>
        <p:txBody>
          <a:bodyPr wrap="square" lIns="36000" tIns="0" rIns="36000" bIns="0" rtlCol="0">
            <a:spAutoFit/>
          </a:bodyPr>
          <a:lstStyle/>
          <a:p>
            <a:pPr algn="ctr"/>
            <a:r>
              <a:rPr kumimoji="1" lang="en-US" altLang="ja-JP" b="1" dirty="0" smtClean="0"/>
              <a:t>Utility Zone</a:t>
            </a:r>
            <a:endParaRPr kumimoji="1" lang="ja-JP" altLang="en-US" b="1" dirty="0"/>
          </a:p>
        </p:txBody>
      </p:sp>
      <p:sp>
        <p:nvSpPr>
          <p:cNvPr id="65" name="テキスト ボックス 64"/>
          <p:cNvSpPr txBox="1"/>
          <p:nvPr/>
        </p:nvSpPr>
        <p:spPr>
          <a:xfrm>
            <a:off x="3929876" y="3898730"/>
            <a:ext cx="1026160" cy="384721"/>
          </a:xfrm>
          <a:prstGeom prst="rect">
            <a:avLst/>
          </a:prstGeom>
          <a:solidFill>
            <a:schemeClr val="bg1"/>
          </a:solidFill>
          <a:ln>
            <a:solidFill>
              <a:schemeClr val="tx1">
                <a:lumMod val="65000"/>
                <a:lumOff val="35000"/>
              </a:schemeClr>
            </a:solidFill>
          </a:ln>
        </p:spPr>
        <p:txBody>
          <a:bodyPr wrap="square" lIns="72000" tIns="0" rIns="36000" bIns="0" rtlCol="0">
            <a:spAutoFit/>
          </a:bodyPr>
          <a:lstStyle/>
          <a:p>
            <a:pPr>
              <a:lnSpc>
                <a:spcPts val="1500"/>
              </a:lnSpc>
            </a:pPr>
            <a:r>
              <a:rPr kumimoji="1" lang="en-US" altLang="ja-JP" b="1" dirty="0" smtClean="0"/>
              <a:t>Research</a:t>
            </a:r>
          </a:p>
          <a:p>
            <a:pPr>
              <a:lnSpc>
                <a:spcPts val="1500"/>
              </a:lnSpc>
            </a:pPr>
            <a:r>
              <a:rPr kumimoji="1" lang="en-US" altLang="ja-JP" b="1" dirty="0" smtClean="0"/>
              <a:t>Zone</a:t>
            </a:r>
            <a:endParaRPr kumimoji="1" lang="ja-JP" altLang="en-US" b="1" dirty="0"/>
          </a:p>
        </p:txBody>
      </p:sp>
      <p:sp>
        <p:nvSpPr>
          <p:cNvPr id="69" name="フリーフォーム 68"/>
          <p:cNvSpPr/>
          <p:nvPr/>
        </p:nvSpPr>
        <p:spPr>
          <a:xfrm rot="424510">
            <a:off x="3443376" y="4457063"/>
            <a:ext cx="1179717" cy="1823387"/>
          </a:xfrm>
          <a:custGeom>
            <a:avLst/>
            <a:gdLst>
              <a:gd name="connsiteX0" fmla="*/ 0 w 711200"/>
              <a:gd name="connsiteY0" fmla="*/ 0 h 1397000"/>
              <a:gd name="connsiteX1" fmla="*/ 457200 w 711200"/>
              <a:gd name="connsiteY1" fmla="*/ 546100 h 1397000"/>
              <a:gd name="connsiteX2" fmla="*/ 711200 w 711200"/>
              <a:gd name="connsiteY2" fmla="*/ 1397000 h 1397000"/>
              <a:gd name="connsiteX3" fmla="*/ 711200 w 711200"/>
              <a:gd name="connsiteY3" fmla="*/ 1397000 h 1397000"/>
            </a:gdLst>
            <a:ahLst/>
            <a:cxnLst>
              <a:cxn ang="0">
                <a:pos x="connsiteX0" y="connsiteY0"/>
              </a:cxn>
              <a:cxn ang="0">
                <a:pos x="connsiteX1" y="connsiteY1"/>
              </a:cxn>
              <a:cxn ang="0">
                <a:pos x="connsiteX2" y="connsiteY2"/>
              </a:cxn>
              <a:cxn ang="0">
                <a:pos x="connsiteX3" y="connsiteY3"/>
              </a:cxn>
            </a:cxnLst>
            <a:rect l="l" t="t" r="r" b="b"/>
            <a:pathLst>
              <a:path w="711200" h="1397000">
                <a:moveTo>
                  <a:pt x="0" y="0"/>
                </a:moveTo>
                <a:cubicBezTo>
                  <a:pt x="169333" y="156633"/>
                  <a:pt x="338667" y="313267"/>
                  <a:pt x="457200" y="546100"/>
                </a:cubicBezTo>
                <a:cubicBezTo>
                  <a:pt x="575733" y="778933"/>
                  <a:pt x="711200" y="1397000"/>
                  <a:pt x="711200" y="1397000"/>
                </a:cubicBezTo>
                <a:lnTo>
                  <a:pt x="711200" y="1397000"/>
                </a:lnTo>
              </a:path>
            </a:pathLst>
          </a:custGeom>
          <a:noFill/>
          <a:ln w="101600"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0" name="図 69"/>
          <p:cNvPicPr>
            <a:picLocks noChangeAspect="1"/>
          </p:cNvPicPr>
          <p:nvPr/>
        </p:nvPicPr>
        <p:blipFill>
          <a:blip r:embed="rId5"/>
          <a:stretch>
            <a:fillRect/>
          </a:stretch>
        </p:blipFill>
        <p:spPr>
          <a:xfrm>
            <a:off x="86150" y="4889056"/>
            <a:ext cx="2371884" cy="1401224"/>
          </a:xfrm>
          <a:prstGeom prst="rect">
            <a:avLst/>
          </a:prstGeom>
        </p:spPr>
      </p:pic>
      <p:sp>
        <p:nvSpPr>
          <p:cNvPr id="74" name="テキスト ボックス 73"/>
          <p:cNvSpPr txBox="1"/>
          <p:nvPr/>
        </p:nvSpPr>
        <p:spPr>
          <a:xfrm>
            <a:off x="2367353" y="2582104"/>
            <a:ext cx="968219" cy="267184"/>
          </a:xfrm>
          <a:prstGeom prst="rect">
            <a:avLst/>
          </a:prstGeom>
          <a:solidFill>
            <a:schemeClr val="bg1"/>
          </a:solidFill>
          <a:ln>
            <a:solidFill>
              <a:schemeClr val="tx1">
                <a:lumMod val="65000"/>
                <a:lumOff val="35000"/>
              </a:schemeClr>
            </a:solidFill>
          </a:ln>
        </p:spPr>
        <p:txBody>
          <a:bodyPr wrap="square" lIns="72000" tIns="36000" rIns="36000" bIns="0" rtlCol="0">
            <a:spAutoFit/>
          </a:bodyPr>
          <a:lstStyle/>
          <a:p>
            <a:pPr>
              <a:lnSpc>
                <a:spcPts val="1800"/>
              </a:lnSpc>
            </a:pPr>
            <a:r>
              <a:rPr kumimoji="1" lang="en-US" altLang="ja-JP" b="1" dirty="0" smtClean="0"/>
              <a:t>DR Zone</a:t>
            </a:r>
            <a:endParaRPr kumimoji="1" lang="ja-JP" altLang="en-US" b="1" dirty="0"/>
          </a:p>
        </p:txBody>
      </p:sp>
      <p:cxnSp>
        <p:nvCxnSpPr>
          <p:cNvPr id="80" name="直線コネクタ 79"/>
          <p:cNvCxnSpPr/>
          <p:nvPr/>
        </p:nvCxnSpPr>
        <p:spPr>
          <a:xfrm>
            <a:off x="3902390" y="791770"/>
            <a:ext cx="0" cy="539415"/>
          </a:xfrm>
          <a:prstGeom prst="line">
            <a:avLst/>
          </a:prstGeom>
          <a:ln w="31750"/>
        </p:spPr>
        <p:style>
          <a:lnRef idx="1">
            <a:schemeClr val="dk1"/>
          </a:lnRef>
          <a:fillRef idx="0">
            <a:schemeClr val="dk1"/>
          </a:fillRef>
          <a:effectRef idx="0">
            <a:schemeClr val="dk1"/>
          </a:effectRef>
          <a:fontRef idx="minor">
            <a:schemeClr val="tx1"/>
          </a:fontRef>
        </p:style>
      </p:cxnSp>
      <p:cxnSp>
        <p:nvCxnSpPr>
          <p:cNvPr id="82" name="直線矢印コネクタ 81"/>
          <p:cNvCxnSpPr/>
          <p:nvPr/>
        </p:nvCxnSpPr>
        <p:spPr>
          <a:xfrm>
            <a:off x="3607165" y="796476"/>
            <a:ext cx="645421" cy="0"/>
          </a:xfrm>
          <a:prstGeom prst="straightConnector1">
            <a:avLst/>
          </a:prstGeom>
          <a:ln w="25400">
            <a:headEnd type="triangle"/>
            <a:tailEnd type="triangle"/>
          </a:ln>
        </p:spPr>
        <p:style>
          <a:lnRef idx="1">
            <a:schemeClr val="dk1"/>
          </a:lnRef>
          <a:fillRef idx="0">
            <a:schemeClr val="dk1"/>
          </a:fillRef>
          <a:effectRef idx="0">
            <a:schemeClr val="dk1"/>
          </a:effectRef>
          <a:fontRef idx="minor">
            <a:schemeClr val="tx1"/>
          </a:fontRef>
        </p:style>
      </p:cxnSp>
      <p:pic>
        <p:nvPicPr>
          <p:cNvPr id="58" name="図 5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7324548">
            <a:off x="8029608" y="622499"/>
            <a:ext cx="841593" cy="841593"/>
          </a:xfrm>
          <a:prstGeom prst="rect">
            <a:avLst/>
          </a:prstGeom>
        </p:spPr>
      </p:pic>
      <p:sp>
        <p:nvSpPr>
          <p:cNvPr id="3" name="正方形/長方形 2"/>
          <p:cNvSpPr/>
          <p:nvPr/>
        </p:nvSpPr>
        <p:spPr>
          <a:xfrm>
            <a:off x="4030490" y="2313091"/>
            <a:ext cx="134576" cy="223054"/>
          </a:xfrm>
          <a:prstGeom prst="rect">
            <a:avLst/>
          </a:prstGeom>
          <a:solidFill>
            <a:schemeClr val="bg1"/>
          </a:solidFill>
          <a:ln w="190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2588478" y="4790582"/>
            <a:ext cx="1063390" cy="461665"/>
          </a:xfrm>
          <a:prstGeom prst="rect">
            <a:avLst/>
          </a:prstGeom>
          <a:noFill/>
        </p:spPr>
        <p:txBody>
          <a:bodyPr wrap="square" rtlCol="0">
            <a:spAutoFit/>
          </a:bodyPr>
          <a:lstStyle/>
          <a:p>
            <a:pPr algn="ctr"/>
            <a:r>
              <a:rPr kumimoji="1" lang="en-US" altLang="ja-JP" sz="1200" dirty="0" smtClean="0"/>
              <a:t>Assembly Hall </a:t>
            </a:r>
            <a:r>
              <a:rPr kumimoji="1" lang="en-US" altLang="ja-JP" sz="1200" dirty="0" err="1" smtClean="0"/>
              <a:t>SiD</a:t>
            </a:r>
            <a:endParaRPr kumimoji="1" lang="ja-JP" altLang="en-US" sz="1200" dirty="0"/>
          </a:p>
        </p:txBody>
      </p:sp>
      <p:sp>
        <p:nvSpPr>
          <p:cNvPr id="66" name="テキスト ボックス 65"/>
          <p:cNvSpPr txBox="1"/>
          <p:nvPr/>
        </p:nvSpPr>
        <p:spPr>
          <a:xfrm>
            <a:off x="231369" y="4737170"/>
            <a:ext cx="1064369" cy="461665"/>
          </a:xfrm>
          <a:prstGeom prst="rect">
            <a:avLst/>
          </a:prstGeom>
          <a:noFill/>
        </p:spPr>
        <p:txBody>
          <a:bodyPr wrap="square" rtlCol="0">
            <a:spAutoFit/>
          </a:bodyPr>
          <a:lstStyle/>
          <a:p>
            <a:pPr algn="ctr"/>
            <a:r>
              <a:rPr kumimoji="1" lang="en-US" altLang="ja-JP" sz="1200" dirty="0" smtClean="0"/>
              <a:t>Assembly Hall ILD</a:t>
            </a:r>
            <a:endParaRPr kumimoji="1" lang="ja-JP" altLang="en-US" sz="1200" dirty="0"/>
          </a:p>
        </p:txBody>
      </p:sp>
      <p:pic>
        <p:nvPicPr>
          <p:cNvPr id="67" name="図 66"/>
          <p:cNvPicPr>
            <a:picLocks noChangeAspect="1"/>
          </p:cNvPicPr>
          <p:nvPr/>
        </p:nvPicPr>
        <p:blipFill rotWithShape="1">
          <a:blip r:embed="rId7" cstate="print">
            <a:alphaModFix amt="91000"/>
            <a:extLst>
              <a:ext uri="{28A0092B-C50C-407E-A947-70E740481C1C}">
                <a14:useLocalDpi xmlns:a14="http://schemas.microsoft.com/office/drawing/2010/main" val="0"/>
              </a:ext>
            </a:extLst>
          </a:blip>
          <a:srcRect l="1090" t="25071" r="1515" b="25158"/>
          <a:stretch/>
        </p:blipFill>
        <p:spPr>
          <a:xfrm>
            <a:off x="2510915" y="4181016"/>
            <a:ext cx="5168108" cy="1814720"/>
          </a:xfrm>
          <a:prstGeom prst="rect">
            <a:avLst/>
          </a:prstGeom>
          <a:ln>
            <a:solidFill>
              <a:srgbClr val="3366FF"/>
            </a:solidFill>
          </a:ln>
        </p:spPr>
      </p:pic>
      <p:pic>
        <p:nvPicPr>
          <p:cNvPr id="68" name="Picture 2" descr="L:\地下開発タスク\62 ILC\H26\40 KEK\30 MDI-CFS 20140904\配置説明PDF\Layout(Hybrid-AD)-20140901全体平面土地利用規制.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4539" y="3311108"/>
            <a:ext cx="1918511" cy="1356119"/>
          </a:xfrm>
          <a:prstGeom prst="rect">
            <a:avLst/>
          </a:prstGeom>
          <a:noFill/>
          <a:ln>
            <a:solidFill>
              <a:srgbClr val="3366FF"/>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7405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a:xfrm>
            <a:off x="457200" y="274638"/>
            <a:ext cx="8229600" cy="595239"/>
          </a:xfrm>
        </p:spPr>
        <p:txBody>
          <a:bodyPr>
            <a:normAutofit fontScale="90000"/>
          </a:bodyPr>
          <a:lstStyle/>
          <a:p>
            <a:r>
              <a:rPr kumimoji="1" lang="en-US" altLang="ja-JP" b="1" dirty="0" smtClean="0"/>
              <a:t>LCWS 2014: </a:t>
            </a:r>
            <a:r>
              <a:rPr kumimoji="1" lang="en-US" altLang="ja-JP" b="1" dirty="0" err="1" smtClean="0"/>
              <a:t>Ocober</a:t>
            </a:r>
            <a:r>
              <a:rPr kumimoji="1" lang="en-US" altLang="ja-JP" b="1" dirty="0" smtClean="0"/>
              <a:t>, 6 – 10, Belgrade</a:t>
            </a:r>
            <a:endParaRPr kumimoji="1" lang="ja-JP" altLang="en-US" b="1" dirty="0"/>
          </a:p>
        </p:txBody>
      </p:sp>
      <p:pic>
        <p:nvPicPr>
          <p:cNvPr id="8" name="コンテンツ プレースホルダー 7"/>
          <p:cNvPicPr>
            <a:picLocks noGrp="1" noChangeAspect="1"/>
          </p:cNvPicPr>
          <p:nvPr>
            <p:ph idx="1"/>
          </p:nvPr>
        </p:nvPicPr>
        <p:blipFill rotWithShape="1">
          <a:blip r:embed="rId2"/>
          <a:srcRect l="-84" r="-368"/>
          <a:stretch/>
        </p:blipFill>
        <p:spPr>
          <a:xfrm>
            <a:off x="1282918" y="869877"/>
            <a:ext cx="7030392" cy="5636882"/>
          </a:xfrm>
        </p:spPr>
      </p:pic>
      <p:sp>
        <p:nvSpPr>
          <p:cNvPr id="3" name="日付プレースホルダー 2"/>
          <p:cNvSpPr>
            <a:spLocks noGrp="1"/>
          </p:cNvSpPr>
          <p:nvPr>
            <p:ph type="dt" sz="half" idx="10"/>
          </p:nvPr>
        </p:nvSpPr>
        <p:spPr/>
        <p:txBody>
          <a:bodyPr/>
          <a:lstStyle/>
          <a:p>
            <a:r>
              <a:rPr lang="en-US" altLang="ja-JP" smtClean="0">
                <a:solidFill>
                  <a:prstClr val="black">
                    <a:tint val="75000"/>
                  </a:prstClr>
                </a:solidFill>
                <a:latin typeface="Calibri"/>
                <a:ea typeface="ＭＳ Ｐゴシック"/>
              </a:rPr>
              <a:t>14/08/25</a:t>
            </a:r>
            <a:endParaRPr lang="ja-JP" altLang="en-US">
              <a:solidFill>
                <a:prstClr val="black">
                  <a:tint val="75000"/>
                </a:prstClr>
              </a:solidFill>
              <a:latin typeface="Calibri"/>
              <a:ea typeface="ＭＳ Ｐゴシック"/>
            </a:endParaRPr>
          </a:p>
        </p:txBody>
      </p:sp>
      <p:sp>
        <p:nvSpPr>
          <p:cNvPr id="4" name="フッター プレースホルダー 3"/>
          <p:cNvSpPr>
            <a:spLocks noGrp="1"/>
          </p:cNvSpPr>
          <p:nvPr>
            <p:ph type="ftr" sz="quarter" idx="11"/>
          </p:nvPr>
        </p:nvSpPr>
        <p:spPr/>
        <p:txBody>
          <a:bodyPr/>
          <a:lstStyle/>
          <a:p>
            <a:r>
              <a:rPr lang="en-US" altLang="ja-JP" smtClean="0">
                <a:solidFill>
                  <a:prstClr val="black">
                    <a:tint val="75000"/>
                  </a:prstClr>
                </a:solidFill>
                <a:latin typeface="Calibri"/>
                <a:ea typeface="ＭＳ Ｐゴシック"/>
              </a:rPr>
              <a:t>KEK-LC-Meeting</a:t>
            </a:r>
            <a:endParaRPr lang="ja-JP" altLang="en-US">
              <a:solidFill>
                <a:prstClr val="black">
                  <a:tint val="75000"/>
                </a:prstClr>
              </a:solidFill>
              <a:latin typeface="Calibri"/>
              <a:ea typeface="ＭＳ Ｐゴシック"/>
            </a:endParaRPr>
          </a:p>
        </p:txBody>
      </p:sp>
      <p:sp>
        <p:nvSpPr>
          <p:cNvPr id="5" name="スライド番号プレースホルダー 4"/>
          <p:cNvSpPr>
            <a:spLocks noGrp="1"/>
          </p:cNvSpPr>
          <p:nvPr>
            <p:ph type="sldNum" sz="quarter" idx="12"/>
          </p:nvPr>
        </p:nvSpPr>
        <p:spPr/>
        <p:txBody>
          <a:bodyPr/>
          <a:lstStyle/>
          <a:p>
            <a:fld id="{690BD53D-0F42-B742-A897-5EF936631EAF}" type="slidenum">
              <a:rPr lang="ja-JP" altLang="en-US" smtClean="0">
                <a:solidFill>
                  <a:prstClr val="black">
                    <a:tint val="75000"/>
                  </a:prstClr>
                </a:solidFill>
                <a:latin typeface="Calibri"/>
                <a:ea typeface="ＭＳ Ｐゴシック"/>
              </a:rPr>
              <a:pPr/>
              <a:t>28</a:t>
            </a:fld>
            <a:endParaRPr lang="ja-JP" altLang="en-US">
              <a:solidFill>
                <a:prstClr val="black">
                  <a:tint val="75000"/>
                </a:prstClr>
              </a:solidFill>
              <a:latin typeface="Calibri"/>
              <a:ea typeface="ＭＳ Ｐゴシック"/>
            </a:endParaRPr>
          </a:p>
        </p:txBody>
      </p:sp>
      <p:pic>
        <p:nvPicPr>
          <p:cNvPr id="2" name="図 1"/>
          <p:cNvPicPr>
            <a:picLocks noChangeAspect="1"/>
          </p:cNvPicPr>
          <p:nvPr/>
        </p:nvPicPr>
        <p:blipFill>
          <a:blip r:embed="rId3"/>
          <a:stretch>
            <a:fillRect/>
          </a:stretch>
        </p:blipFill>
        <p:spPr>
          <a:xfrm>
            <a:off x="4412330" y="3826602"/>
            <a:ext cx="4281740" cy="2356114"/>
          </a:xfrm>
          <a:prstGeom prst="rect">
            <a:avLst/>
          </a:prstGeom>
          <a:ln>
            <a:solidFill>
              <a:srgbClr val="4F81BD"/>
            </a:solidFill>
          </a:ln>
        </p:spPr>
      </p:pic>
      <p:pic>
        <p:nvPicPr>
          <p:cNvPr id="7" name="図 6"/>
          <p:cNvPicPr>
            <a:picLocks noChangeAspect="1"/>
          </p:cNvPicPr>
          <p:nvPr/>
        </p:nvPicPr>
        <p:blipFill>
          <a:blip r:embed="rId4"/>
          <a:stretch>
            <a:fillRect/>
          </a:stretch>
        </p:blipFill>
        <p:spPr>
          <a:xfrm>
            <a:off x="431279" y="4350546"/>
            <a:ext cx="2692921" cy="1832170"/>
          </a:xfrm>
          <a:prstGeom prst="rect">
            <a:avLst/>
          </a:prstGeom>
          <a:ln>
            <a:solidFill>
              <a:srgbClr val="4F81BD"/>
            </a:solidFill>
          </a:ln>
        </p:spPr>
      </p:pic>
    </p:spTree>
    <p:extLst>
      <p:ext uri="{BB962C8B-B14F-4D97-AF65-F5344CB8AC3E}">
        <p14:creationId xmlns:p14="http://schemas.microsoft.com/office/powerpoint/2010/main" val="349009360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0" rIns="0" bIns="0" rtlCol="0">
            <a:spAutoFit/>
          </a:bodyPr>
          <a:lstStyle/>
          <a:p>
            <a:pPr marL="11134"/>
            <a:r>
              <a:rPr dirty="0"/>
              <a:t>Structu</a:t>
            </a:r>
            <a:r>
              <a:rPr spc="-75" dirty="0"/>
              <a:t>r</a:t>
            </a:r>
            <a:r>
              <a:rPr dirty="0"/>
              <a:t>e of </a:t>
            </a:r>
            <a:r>
              <a:rPr spc="-75" dirty="0"/>
              <a:t>W</a:t>
            </a:r>
            <a:r>
              <a:rPr dirty="0"/>
              <a:t>orkshop</a:t>
            </a:r>
          </a:p>
        </p:txBody>
      </p:sp>
      <p:sp>
        <p:nvSpPr>
          <p:cNvPr id="3" name="object 3"/>
          <p:cNvSpPr txBox="1"/>
          <p:nvPr/>
        </p:nvSpPr>
        <p:spPr>
          <a:xfrm>
            <a:off x="915006" y="1379527"/>
            <a:ext cx="4091994" cy="584775"/>
          </a:xfrm>
          <a:prstGeom prst="rect">
            <a:avLst/>
          </a:prstGeom>
        </p:spPr>
        <p:txBody>
          <a:bodyPr vert="horz" wrap="square" lIns="0" tIns="0" rIns="0" bIns="0" rtlCol="0">
            <a:spAutoFit/>
          </a:bodyPr>
          <a:lstStyle/>
          <a:p>
            <a:pPr marL="222129" indent="-210995" defTabSz="400834">
              <a:buClr>
                <a:srgbClr val="570706"/>
              </a:buClr>
              <a:buFont typeface="Avenir"/>
              <a:buChar char="•"/>
              <a:tabLst>
                <a:tab pos="222685" algn="l"/>
              </a:tabLst>
            </a:pPr>
            <a:r>
              <a:rPr sz="1900" spc="18" dirty="0">
                <a:solidFill>
                  <a:srgbClr val="570706"/>
                </a:solidFill>
                <a:latin typeface="Avenir"/>
                <a:cs typeface="Avenir"/>
              </a:rPr>
              <a:t>Follows</a:t>
            </a:r>
            <a:r>
              <a:rPr sz="1900" spc="35" dirty="0">
                <a:solidFill>
                  <a:srgbClr val="570706"/>
                </a:solidFill>
                <a:latin typeface="Avenir"/>
                <a:cs typeface="Avenir"/>
              </a:rPr>
              <a:t> </a:t>
            </a:r>
            <a:r>
              <a:rPr sz="1900" spc="18" dirty="0">
                <a:solidFill>
                  <a:srgbClr val="570706"/>
                </a:solidFill>
                <a:latin typeface="Avenir"/>
                <a:cs typeface="Avenir"/>
              </a:rPr>
              <a:t>the</a:t>
            </a:r>
            <a:r>
              <a:rPr sz="1900" spc="35" dirty="0">
                <a:solidFill>
                  <a:srgbClr val="570706"/>
                </a:solidFill>
                <a:latin typeface="Avenir"/>
                <a:cs typeface="Avenir"/>
              </a:rPr>
              <a:t> now </a:t>
            </a:r>
            <a:r>
              <a:rPr sz="1900" spc="9" dirty="0">
                <a:solidFill>
                  <a:srgbClr val="570706"/>
                </a:solidFill>
                <a:latin typeface="Avenir"/>
                <a:cs typeface="Avenir"/>
              </a:rPr>
              <a:t>established</a:t>
            </a:r>
            <a:r>
              <a:rPr sz="1900" spc="35" dirty="0">
                <a:solidFill>
                  <a:srgbClr val="570706"/>
                </a:solidFill>
                <a:latin typeface="Avenir"/>
                <a:cs typeface="Avenir"/>
              </a:rPr>
              <a:t> format</a:t>
            </a:r>
            <a:endParaRPr sz="1900" dirty="0">
              <a:solidFill>
                <a:prstClr val="black"/>
              </a:solidFill>
              <a:latin typeface="Avenir"/>
              <a:cs typeface="Avenir"/>
            </a:endParaRPr>
          </a:p>
        </p:txBody>
      </p:sp>
      <p:sp>
        <p:nvSpPr>
          <p:cNvPr id="4" name="object 4"/>
          <p:cNvSpPr txBox="1"/>
          <p:nvPr/>
        </p:nvSpPr>
        <p:spPr>
          <a:xfrm>
            <a:off x="1209728" y="1900649"/>
            <a:ext cx="1082728" cy="1027717"/>
          </a:xfrm>
          <a:prstGeom prst="rect">
            <a:avLst/>
          </a:prstGeom>
        </p:spPr>
        <p:txBody>
          <a:bodyPr vert="horz" wrap="square" lIns="0" tIns="0" rIns="0" bIns="0" rtlCol="0">
            <a:spAutoFit/>
          </a:bodyPr>
          <a:lstStyle/>
          <a:p>
            <a:pPr marL="202087" indent="-190952" defTabSz="400834">
              <a:buClr>
                <a:srgbClr val="53585F"/>
              </a:buClr>
              <a:buFont typeface="Lucida Grande"/>
              <a:buChar char="‣"/>
              <a:tabLst>
                <a:tab pos="202644" algn="l"/>
              </a:tabLst>
            </a:pPr>
            <a:r>
              <a:rPr sz="1900" dirty="0">
                <a:solidFill>
                  <a:srgbClr val="53585F"/>
                </a:solidFill>
                <a:latin typeface="Avenir Book"/>
                <a:cs typeface="Avenir Book"/>
              </a:rPr>
              <a:t>Monday</a:t>
            </a:r>
            <a:endParaRPr sz="1900" dirty="0">
              <a:solidFill>
                <a:prstClr val="black"/>
              </a:solidFill>
              <a:latin typeface="Avenir Book"/>
              <a:cs typeface="Avenir Book"/>
            </a:endParaRPr>
          </a:p>
          <a:p>
            <a:pPr marL="202087" indent="-190952" defTabSz="400834">
              <a:spcBef>
                <a:spcPts val="587"/>
              </a:spcBef>
              <a:buClr>
                <a:srgbClr val="53585F"/>
              </a:buClr>
              <a:buFont typeface="Lucida Grande"/>
              <a:buChar char="‣"/>
              <a:tabLst>
                <a:tab pos="202644" algn="l"/>
              </a:tabLst>
            </a:pPr>
            <a:r>
              <a:rPr sz="1900" spc="-179" dirty="0">
                <a:solidFill>
                  <a:srgbClr val="53585F"/>
                </a:solidFill>
                <a:latin typeface="Avenir Book"/>
                <a:cs typeface="Avenir Book"/>
              </a:rPr>
              <a:t>T</a:t>
            </a:r>
            <a:r>
              <a:rPr sz="1900" dirty="0">
                <a:solidFill>
                  <a:srgbClr val="53585F"/>
                </a:solidFill>
                <a:latin typeface="Avenir Book"/>
                <a:cs typeface="Avenir Book"/>
              </a:rPr>
              <a:t>ue-Thu</a:t>
            </a:r>
            <a:endParaRPr sz="1900" dirty="0">
              <a:solidFill>
                <a:prstClr val="black"/>
              </a:solidFill>
              <a:latin typeface="Avenir Book"/>
              <a:cs typeface="Avenir Book"/>
            </a:endParaRPr>
          </a:p>
          <a:p>
            <a:pPr marL="202087" indent="-190952" defTabSz="400834">
              <a:spcBef>
                <a:spcPts val="587"/>
              </a:spcBef>
              <a:buClr>
                <a:srgbClr val="53585F"/>
              </a:buClr>
              <a:buFont typeface="Lucida Grande"/>
              <a:buChar char="‣"/>
              <a:tabLst>
                <a:tab pos="202644" algn="l"/>
              </a:tabLst>
            </a:pPr>
            <a:r>
              <a:rPr sz="1900" dirty="0">
                <a:solidFill>
                  <a:srgbClr val="53585F"/>
                </a:solidFill>
                <a:latin typeface="Avenir Book"/>
                <a:cs typeface="Avenir Book"/>
              </a:rPr>
              <a:t>Friday</a:t>
            </a:r>
            <a:endParaRPr sz="1900" dirty="0">
              <a:solidFill>
                <a:prstClr val="black"/>
              </a:solidFill>
              <a:latin typeface="Avenir Book"/>
              <a:cs typeface="Avenir Book"/>
            </a:endParaRPr>
          </a:p>
        </p:txBody>
      </p:sp>
      <p:sp>
        <p:nvSpPr>
          <p:cNvPr id="5" name="object 5"/>
          <p:cNvSpPr txBox="1"/>
          <p:nvPr/>
        </p:nvSpPr>
        <p:spPr>
          <a:xfrm>
            <a:off x="2939071" y="1893325"/>
            <a:ext cx="2692940" cy="1027717"/>
          </a:xfrm>
          <a:prstGeom prst="rect">
            <a:avLst/>
          </a:prstGeom>
        </p:spPr>
        <p:txBody>
          <a:bodyPr vert="horz" wrap="square" lIns="0" tIns="0" rIns="0" bIns="0" rtlCol="0">
            <a:spAutoFit/>
          </a:bodyPr>
          <a:lstStyle/>
          <a:p>
            <a:pPr marL="160890" indent="-149757" defTabSz="400834">
              <a:buClr>
                <a:srgbClr val="53585F"/>
              </a:buClr>
              <a:buFont typeface="Avenir Book"/>
              <a:buChar char="-"/>
              <a:tabLst>
                <a:tab pos="161447" algn="l"/>
              </a:tabLst>
            </a:pPr>
            <a:r>
              <a:rPr sz="1900" dirty="0">
                <a:solidFill>
                  <a:srgbClr val="53585F"/>
                </a:solidFill>
                <a:latin typeface="Avenir Book"/>
                <a:cs typeface="Avenir Book"/>
              </a:rPr>
              <a:t>plenary</a:t>
            </a:r>
            <a:endParaRPr sz="1900" dirty="0">
              <a:solidFill>
                <a:prstClr val="black"/>
              </a:solidFill>
              <a:latin typeface="Avenir Book"/>
              <a:cs typeface="Avenir Book"/>
            </a:endParaRPr>
          </a:p>
          <a:p>
            <a:pPr marL="160890" indent="-149757" defTabSz="400834">
              <a:spcBef>
                <a:spcPts val="587"/>
              </a:spcBef>
              <a:buClr>
                <a:srgbClr val="53585F"/>
              </a:buClr>
              <a:buFont typeface="Avenir Book"/>
              <a:buChar char="-"/>
              <a:tabLst>
                <a:tab pos="161447" algn="l"/>
              </a:tabLst>
            </a:pPr>
            <a:r>
              <a:rPr sz="1900" dirty="0">
                <a:solidFill>
                  <a:srgbClr val="53585F"/>
                </a:solidFill>
                <a:latin typeface="Avenir Book"/>
                <a:cs typeface="Avenir Book"/>
              </a:rPr>
              <a:t>parallel sessions</a:t>
            </a:r>
            <a:endParaRPr sz="1900" dirty="0">
              <a:solidFill>
                <a:prstClr val="black"/>
              </a:solidFill>
              <a:latin typeface="Avenir Book"/>
              <a:cs typeface="Avenir Book"/>
            </a:endParaRPr>
          </a:p>
          <a:p>
            <a:pPr marL="160890" indent="-149757" defTabSz="400834">
              <a:spcBef>
                <a:spcPts val="587"/>
              </a:spcBef>
              <a:buClr>
                <a:srgbClr val="53585F"/>
              </a:buClr>
              <a:buFont typeface="Avenir Book"/>
              <a:buChar char="-"/>
              <a:tabLst>
                <a:tab pos="161447" algn="l"/>
              </a:tabLst>
            </a:pPr>
            <a:r>
              <a:rPr sz="1900" dirty="0">
                <a:solidFill>
                  <a:srgbClr val="53585F"/>
                </a:solidFill>
                <a:latin typeface="Avenir Book"/>
                <a:cs typeface="Avenir Book"/>
              </a:rPr>
              <a:t>plenary</a:t>
            </a:r>
            <a:endParaRPr sz="1900" dirty="0">
              <a:solidFill>
                <a:prstClr val="black"/>
              </a:solidFill>
              <a:latin typeface="Avenir Book"/>
              <a:cs typeface="Avenir Book"/>
            </a:endParaRPr>
          </a:p>
        </p:txBody>
      </p:sp>
      <p:sp>
        <p:nvSpPr>
          <p:cNvPr id="6" name="object 6"/>
          <p:cNvSpPr txBox="1"/>
          <p:nvPr/>
        </p:nvSpPr>
        <p:spPr>
          <a:xfrm>
            <a:off x="915006" y="3051117"/>
            <a:ext cx="5030112" cy="2525948"/>
          </a:xfrm>
          <a:prstGeom prst="rect">
            <a:avLst/>
          </a:prstGeom>
        </p:spPr>
        <p:txBody>
          <a:bodyPr vert="horz" wrap="square" lIns="0" tIns="0" rIns="0" bIns="0" rtlCol="0">
            <a:spAutoFit/>
          </a:bodyPr>
          <a:lstStyle/>
          <a:p>
            <a:pPr marL="222129" indent="-210995" defTabSz="400834">
              <a:buClr>
                <a:srgbClr val="570706"/>
              </a:buClr>
              <a:buFont typeface="Avenir"/>
              <a:buChar char="•"/>
              <a:tabLst>
                <a:tab pos="222685" algn="l"/>
              </a:tabLst>
            </a:pPr>
            <a:r>
              <a:rPr sz="1900" spc="4" dirty="0">
                <a:solidFill>
                  <a:srgbClr val="570706"/>
                </a:solidFill>
                <a:latin typeface="Avenir"/>
                <a:cs typeface="Avenir"/>
              </a:rPr>
              <a:t>Parallel</a:t>
            </a:r>
            <a:r>
              <a:rPr sz="1900" spc="35" dirty="0">
                <a:solidFill>
                  <a:srgbClr val="570706"/>
                </a:solidFill>
                <a:latin typeface="Avenir"/>
                <a:cs typeface="Avenir"/>
              </a:rPr>
              <a:t> </a:t>
            </a:r>
            <a:r>
              <a:rPr sz="1900" spc="13" dirty="0">
                <a:solidFill>
                  <a:srgbClr val="570706"/>
                </a:solidFill>
                <a:latin typeface="Avenir"/>
                <a:cs typeface="Avenir"/>
              </a:rPr>
              <a:t>WGs</a:t>
            </a:r>
            <a:endParaRPr sz="1900" dirty="0">
              <a:solidFill>
                <a:prstClr val="black"/>
              </a:solidFill>
              <a:latin typeface="Avenir"/>
              <a:cs typeface="Avenir"/>
            </a:endParaRPr>
          </a:p>
          <a:p>
            <a:pPr marL="503826" lvl="1" indent="-190952" defTabSz="400834">
              <a:spcBef>
                <a:spcPts val="802"/>
              </a:spcBef>
              <a:buClr>
                <a:srgbClr val="53585F"/>
              </a:buClr>
              <a:buFont typeface="Lucida Grande"/>
              <a:buChar char="‣"/>
              <a:tabLst>
                <a:tab pos="504383" algn="l"/>
              </a:tabLst>
            </a:pPr>
            <a:r>
              <a:rPr sz="1900" dirty="0">
                <a:solidFill>
                  <a:srgbClr val="53585F"/>
                </a:solidFill>
                <a:latin typeface="Avenir Book"/>
                <a:cs typeface="Avenir Book"/>
              </a:rPr>
              <a:t>Sou</a:t>
            </a:r>
            <a:r>
              <a:rPr sz="1900" spc="-35" dirty="0">
                <a:solidFill>
                  <a:srgbClr val="53585F"/>
                </a:solidFill>
                <a:latin typeface="Avenir Book"/>
                <a:cs typeface="Avenir Book"/>
              </a:rPr>
              <a:t>r</a:t>
            </a:r>
            <a:r>
              <a:rPr sz="1900" dirty="0">
                <a:solidFill>
                  <a:srgbClr val="53585F"/>
                </a:solidFill>
                <a:latin typeface="Avenir Book"/>
                <a:cs typeface="Avenir Book"/>
              </a:rPr>
              <a:t>ces</a:t>
            </a:r>
            <a:endParaRPr sz="1900" dirty="0">
              <a:solidFill>
                <a:prstClr val="black"/>
              </a:solidFill>
              <a:latin typeface="Avenir Book"/>
              <a:cs typeface="Avenir Book"/>
            </a:endParaRPr>
          </a:p>
          <a:p>
            <a:pPr marL="503826" lvl="1" indent="-190952" defTabSz="400834">
              <a:spcBef>
                <a:spcPts val="587"/>
              </a:spcBef>
              <a:buClr>
                <a:srgbClr val="53585F"/>
              </a:buClr>
              <a:buFont typeface="Lucida Grande"/>
              <a:buChar char="‣"/>
              <a:tabLst>
                <a:tab pos="504383" algn="l"/>
              </a:tabLst>
            </a:pPr>
            <a:r>
              <a:rPr sz="1900" dirty="0">
                <a:solidFill>
                  <a:srgbClr val="53585F"/>
                </a:solidFill>
                <a:latin typeface="Avenir Book"/>
                <a:cs typeface="Avenir Book"/>
              </a:rPr>
              <a:t>Beam dynamics (main linac &amp; </a:t>
            </a:r>
            <a:r>
              <a:rPr sz="1900" spc="9" dirty="0">
                <a:solidFill>
                  <a:srgbClr val="53585F"/>
                </a:solidFill>
                <a:latin typeface="Avenir Book"/>
                <a:cs typeface="Avenir Book"/>
              </a:rPr>
              <a:t>R</a:t>
            </a:r>
            <a:r>
              <a:rPr sz="1900" dirty="0">
                <a:solidFill>
                  <a:srgbClr val="53585F"/>
                </a:solidFill>
                <a:latin typeface="Avenir Book"/>
                <a:cs typeface="Avenir Book"/>
              </a:rPr>
              <a:t>TML)</a:t>
            </a:r>
            <a:endParaRPr sz="1900" dirty="0">
              <a:solidFill>
                <a:prstClr val="black"/>
              </a:solidFill>
              <a:latin typeface="Avenir Book"/>
              <a:cs typeface="Avenir Book"/>
            </a:endParaRPr>
          </a:p>
          <a:p>
            <a:pPr marL="503826" lvl="1" indent="-190952" defTabSz="400834">
              <a:spcBef>
                <a:spcPts val="587"/>
              </a:spcBef>
              <a:buClr>
                <a:srgbClr val="53585F"/>
              </a:buClr>
              <a:buFont typeface="Lucida Grande"/>
              <a:buChar char="‣"/>
              <a:tabLst>
                <a:tab pos="504383" algn="l"/>
              </a:tabLst>
            </a:pPr>
            <a:r>
              <a:rPr sz="1900" dirty="0">
                <a:solidFill>
                  <a:srgbClr val="53585F"/>
                </a:solidFill>
                <a:latin typeface="Avenir Book"/>
                <a:cs typeface="Avenir Book"/>
              </a:rPr>
              <a:t>BDS / MDI</a:t>
            </a:r>
            <a:endParaRPr sz="1900" dirty="0">
              <a:solidFill>
                <a:prstClr val="black"/>
              </a:solidFill>
              <a:latin typeface="Avenir Book"/>
              <a:cs typeface="Avenir Book"/>
            </a:endParaRPr>
          </a:p>
          <a:p>
            <a:pPr marL="503826" lvl="1" indent="-190952" defTabSz="400834">
              <a:spcBef>
                <a:spcPts val="587"/>
              </a:spcBef>
              <a:buClr>
                <a:srgbClr val="53585F"/>
              </a:buClr>
              <a:buFont typeface="Lucida Grande"/>
              <a:buChar char="‣"/>
              <a:tabLst>
                <a:tab pos="504383" algn="l"/>
              </a:tabLst>
            </a:pPr>
            <a:r>
              <a:rPr sz="1900" dirty="0">
                <a:solidFill>
                  <a:srgbClr val="53585F"/>
                </a:solidFill>
                <a:latin typeface="Avenir Book"/>
                <a:cs typeface="Avenir Book"/>
              </a:rPr>
              <a:t>CFS (ILC only?)</a:t>
            </a:r>
            <a:endParaRPr sz="1900" dirty="0">
              <a:solidFill>
                <a:prstClr val="black"/>
              </a:solidFill>
              <a:latin typeface="Avenir Book"/>
              <a:cs typeface="Avenir Book"/>
            </a:endParaRPr>
          </a:p>
          <a:p>
            <a:pPr marL="503826" lvl="1" indent="-190952" defTabSz="400834">
              <a:spcBef>
                <a:spcPts val="587"/>
              </a:spcBef>
              <a:buClr>
                <a:srgbClr val="53585F"/>
              </a:buClr>
              <a:buFont typeface="Lucida Grande"/>
              <a:buChar char="‣"/>
              <a:tabLst>
                <a:tab pos="504383" algn="l"/>
              </a:tabLst>
            </a:pPr>
            <a:r>
              <a:rPr sz="1900" dirty="0">
                <a:solidFill>
                  <a:srgbClr val="53585F"/>
                </a:solidFill>
                <a:latin typeface="Avenir Book"/>
                <a:cs typeface="Avenir Book"/>
              </a:rPr>
              <a:t>SRF </a:t>
            </a:r>
            <a:r>
              <a:rPr sz="1900" spc="-215" dirty="0">
                <a:solidFill>
                  <a:srgbClr val="53585F"/>
                </a:solidFill>
                <a:latin typeface="Avenir Book"/>
                <a:cs typeface="Avenir Book"/>
              </a:rPr>
              <a:t>T</a:t>
            </a:r>
            <a:r>
              <a:rPr sz="1900" dirty="0">
                <a:solidFill>
                  <a:srgbClr val="53585F"/>
                </a:solidFill>
                <a:latin typeface="Avenir Book"/>
                <a:cs typeface="Avenir Book"/>
              </a:rPr>
              <a:t>echnology (ILC only)</a:t>
            </a:r>
            <a:endParaRPr sz="1900" dirty="0">
              <a:solidFill>
                <a:prstClr val="black"/>
              </a:solidFill>
              <a:latin typeface="Avenir Book"/>
              <a:cs typeface="Avenir Book"/>
            </a:endParaRPr>
          </a:p>
          <a:p>
            <a:pPr marL="222129" indent="-210995" defTabSz="400834">
              <a:spcBef>
                <a:spcPts val="587"/>
              </a:spcBef>
              <a:buClr>
                <a:srgbClr val="570706"/>
              </a:buClr>
              <a:buFont typeface="Avenir"/>
              <a:buChar char="•"/>
              <a:tabLst>
                <a:tab pos="222685" algn="l"/>
              </a:tabLst>
            </a:pPr>
            <a:r>
              <a:rPr sz="1900" spc="18" dirty="0">
                <a:solidFill>
                  <a:srgbClr val="570706"/>
                </a:solidFill>
                <a:latin typeface="Avenir"/>
                <a:cs typeface="Avenir"/>
              </a:rPr>
              <a:t>Thursday</a:t>
            </a:r>
            <a:endParaRPr sz="1900" dirty="0">
              <a:solidFill>
                <a:prstClr val="black"/>
              </a:solidFill>
              <a:latin typeface="Avenir"/>
              <a:cs typeface="Avenir"/>
            </a:endParaRPr>
          </a:p>
        </p:txBody>
      </p:sp>
      <p:sp>
        <p:nvSpPr>
          <p:cNvPr id="7" name="object 7"/>
          <p:cNvSpPr txBox="1"/>
          <p:nvPr/>
        </p:nvSpPr>
        <p:spPr>
          <a:xfrm>
            <a:off x="1209730" y="5850600"/>
            <a:ext cx="6231196" cy="292388"/>
          </a:xfrm>
          <a:prstGeom prst="rect">
            <a:avLst/>
          </a:prstGeom>
        </p:spPr>
        <p:txBody>
          <a:bodyPr vert="horz" wrap="square" lIns="0" tIns="0" rIns="0" bIns="0" rtlCol="0">
            <a:spAutoFit/>
          </a:bodyPr>
          <a:lstStyle/>
          <a:p>
            <a:pPr marL="202087" indent="-190952" defTabSz="400834">
              <a:buClr>
                <a:srgbClr val="53585F"/>
              </a:buClr>
              <a:buFont typeface="Lucida Grande"/>
              <a:buChar char="‣"/>
              <a:tabLst>
                <a:tab pos="202644" algn="l"/>
              </a:tabLst>
            </a:pPr>
            <a:r>
              <a:rPr sz="1900" dirty="0">
                <a:solidFill>
                  <a:srgbClr val="53585F"/>
                </a:solidFill>
                <a:latin typeface="Avenir Book"/>
                <a:cs typeface="Avenir Book"/>
              </a:rPr>
              <a:t>ADI machine plenary for ILC (planning 1/2 day)</a:t>
            </a:r>
            <a:endParaRPr sz="1900" dirty="0">
              <a:solidFill>
                <a:prstClr val="black"/>
              </a:solidFill>
              <a:latin typeface="Avenir Book"/>
              <a:cs typeface="Avenir Book"/>
            </a:endParaRPr>
          </a:p>
        </p:txBody>
      </p:sp>
      <p:sp>
        <p:nvSpPr>
          <p:cNvPr id="8" name="object 8"/>
          <p:cNvSpPr txBox="1"/>
          <p:nvPr/>
        </p:nvSpPr>
        <p:spPr>
          <a:xfrm>
            <a:off x="5945118" y="3801451"/>
            <a:ext cx="1834773" cy="830997"/>
          </a:xfrm>
          <a:prstGeom prst="rect">
            <a:avLst/>
          </a:prstGeom>
        </p:spPr>
        <p:txBody>
          <a:bodyPr vert="horz" wrap="square" lIns="0" tIns="0" rIns="0" bIns="0" rtlCol="0">
            <a:spAutoFit/>
          </a:bodyPr>
          <a:lstStyle/>
          <a:p>
            <a:pPr marL="491021" marR="4453" indent="-480444" defTabSz="400834"/>
            <a:r>
              <a:rPr dirty="0">
                <a:solidFill>
                  <a:srgbClr val="C82506"/>
                </a:solidFill>
                <a:latin typeface="Helvetica Light"/>
                <a:cs typeface="Helvetica Light"/>
              </a:rPr>
              <a:t>Sadly no Damping Ring WG</a:t>
            </a:r>
            <a:endParaRPr>
              <a:solidFill>
                <a:prstClr val="black"/>
              </a:solidFill>
              <a:latin typeface="Helvetica Light"/>
              <a:cs typeface="Helvetica Light"/>
            </a:endParaRPr>
          </a:p>
        </p:txBody>
      </p:sp>
      <p:sp>
        <p:nvSpPr>
          <p:cNvPr id="9" name="日付プレースホルダー 8"/>
          <p:cNvSpPr>
            <a:spLocks noGrp="1"/>
          </p:cNvSpPr>
          <p:nvPr>
            <p:ph type="dt" sz="half" idx="4294967295"/>
          </p:nvPr>
        </p:nvSpPr>
        <p:spPr>
          <a:xfrm>
            <a:off x="457200" y="6377940"/>
            <a:ext cx="2103120" cy="246221"/>
          </a:xfrm>
          <a:prstGeom prst="rect">
            <a:avLst/>
          </a:prstGeom>
        </p:spPr>
        <p:txBody>
          <a:bodyPr/>
          <a:lstStyle/>
          <a:p>
            <a:r>
              <a:rPr lang="en-US" smtClean="0">
                <a:solidFill>
                  <a:prstClr val="black">
                    <a:tint val="75000"/>
                  </a:prstClr>
                </a:solidFill>
                <a:latin typeface="Calibri"/>
              </a:rPr>
              <a:t>14/08/25</a:t>
            </a:r>
            <a:endParaRPr lang="en-US">
              <a:solidFill>
                <a:prstClr val="black">
                  <a:tint val="75000"/>
                </a:prstClr>
              </a:solidFill>
              <a:latin typeface="Calibri"/>
            </a:endParaRPr>
          </a:p>
        </p:txBody>
      </p:sp>
      <p:sp>
        <p:nvSpPr>
          <p:cNvPr id="10" name="フッター プレースホルダー 9"/>
          <p:cNvSpPr>
            <a:spLocks noGrp="1"/>
          </p:cNvSpPr>
          <p:nvPr>
            <p:ph type="ftr" sz="quarter" idx="4294967295"/>
          </p:nvPr>
        </p:nvSpPr>
        <p:spPr>
          <a:xfrm>
            <a:off x="3108960" y="6377940"/>
            <a:ext cx="2926080" cy="246221"/>
          </a:xfrm>
          <a:prstGeom prst="rect">
            <a:avLst/>
          </a:prstGeom>
        </p:spPr>
        <p:txBody>
          <a:bodyPr/>
          <a:lstStyle/>
          <a:p>
            <a:r>
              <a:rPr lang="en-US" smtClean="0">
                <a:solidFill>
                  <a:prstClr val="black">
                    <a:tint val="75000"/>
                  </a:prstClr>
                </a:solidFill>
                <a:latin typeface="Calibri"/>
              </a:rPr>
              <a:t>KEK-LC-Meeting</a:t>
            </a:r>
            <a:endParaRPr lang="en-US">
              <a:solidFill>
                <a:prstClr val="black">
                  <a:tint val="75000"/>
                </a:prstClr>
              </a:solidFill>
              <a:latin typeface="Calibri"/>
            </a:endParaRPr>
          </a:p>
        </p:txBody>
      </p:sp>
      <p:sp>
        <p:nvSpPr>
          <p:cNvPr id="11" name="スライド番号プレースホルダー 10"/>
          <p:cNvSpPr>
            <a:spLocks noGrp="1"/>
          </p:cNvSpPr>
          <p:nvPr>
            <p:ph type="sldNum" sz="quarter" idx="4294967295"/>
          </p:nvPr>
        </p:nvSpPr>
        <p:spPr>
          <a:xfrm>
            <a:off x="6583680" y="6377940"/>
            <a:ext cx="2103120" cy="246221"/>
          </a:xfrm>
          <a:prstGeom prst="rect">
            <a:avLst/>
          </a:prstGeom>
        </p:spPr>
        <p:txBody>
          <a:bodyPr/>
          <a:lstStyle/>
          <a:p>
            <a:fld id="{B6F15528-21DE-4FAA-801E-634DDDAF4B2B}" type="slidenum">
              <a:rPr lang="en-US" altLang="ja-JP" smtClean="0">
                <a:solidFill>
                  <a:prstClr val="black">
                    <a:tint val="75000"/>
                  </a:prstClr>
                </a:solidFill>
                <a:latin typeface="Calibri"/>
              </a:rPr>
              <a:pPr/>
              <a:t>29</a:t>
            </a:fld>
            <a:endParaRPr lang="en-US" altLang="ja-JP">
              <a:solidFill>
                <a:prstClr val="black">
                  <a:tint val="75000"/>
                </a:prstClr>
              </a:solidFill>
              <a:latin typeface="Calibri"/>
            </a:endParaRPr>
          </a:p>
        </p:txBody>
      </p:sp>
    </p:spTree>
    <p:extLst>
      <p:ext uri="{BB962C8B-B14F-4D97-AF65-F5344CB8AC3E}">
        <p14:creationId xmlns:p14="http://schemas.microsoft.com/office/powerpoint/2010/main" val="405502005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84110"/>
            <a:ext cx="8229600" cy="1143000"/>
          </a:xfrm>
        </p:spPr>
        <p:txBody>
          <a:bodyPr>
            <a:noAutofit/>
          </a:bodyPr>
          <a:lstStyle/>
          <a:p>
            <a:r>
              <a:rPr lang="en-US" altLang="ja-JP" sz="2800" b="1" dirty="0" smtClean="0"/>
              <a:t>MEXT: ILC </a:t>
            </a:r>
            <a:r>
              <a:rPr lang="ja-JP" altLang="ja-JP" sz="2800" b="1" dirty="0" smtClean="0"/>
              <a:t>技術</a:t>
            </a:r>
            <a:r>
              <a:rPr lang="ja-JP" altLang="ja-JP" sz="2800" b="1" dirty="0"/>
              <a:t>設計報告書（</a:t>
            </a:r>
            <a:r>
              <a:rPr lang="en-US" altLang="ja-JP" sz="2800" b="1" dirty="0"/>
              <a:t>TDR</a:t>
            </a:r>
            <a:r>
              <a:rPr lang="ja-JP" altLang="ja-JP" sz="2800" b="1" dirty="0"/>
              <a:t>）</a:t>
            </a:r>
            <a:r>
              <a:rPr lang="ja-JP" altLang="ja-JP" sz="2800" b="1" dirty="0" smtClean="0"/>
              <a:t>検証</a:t>
            </a:r>
            <a:r>
              <a:rPr lang="en-US" altLang="ja-JP" sz="2800" b="1" dirty="0" smtClean="0"/>
              <a:t/>
            </a:r>
            <a:br>
              <a:rPr lang="en-US" altLang="ja-JP" sz="2800" b="1" dirty="0" smtClean="0"/>
            </a:br>
            <a:r>
              <a:rPr lang="ja-JP" altLang="ja-JP" sz="2800" b="1" dirty="0" smtClean="0"/>
              <a:t>作業</a:t>
            </a:r>
            <a:r>
              <a:rPr lang="ja-JP" altLang="ja-JP" sz="2800" b="1" dirty="0"/>
              <a:t>部会の設置に</a:t>
            </a:r>
            <a:r>
              <a:rPr lang="ja-JP" altLang="ja-JP" sz="2800" b="1" dirty="0" smtClean="0"/>
              <a:t>ついて</a:t>
            </a:r>
            <a:endParaRPr kumimoji="1" lang="ja-JP" altLang="en-US" sz="2800" b="1" dirty="0"/>
          </a:p>
        </p:txBody>
      </p:sp>
      <p:sp>
        <p:nvSpPr>
          <p:cNvPr id="3" name="コンテンツ プレースホルダー 2"/>
          <p:cNvSpPr>
            <a:spLocks noGrp="1"/>
          </p:cNvSpPr>
          <p:nvPr>
            <p:ph idx="1"/>
          </p:nvPr>
        </p:nvSpPr>
        <p:spPr>
          <a:xfrm>
            <a:off x="457200" y="1619841"/>
            <a:ext cx="8089356" cy="4756151"/>
          </a:xfrm>
          <a:ln>
            <a:solidFill>
              <a:srgbClr val="3366FF"/>
            </a:solidFill>
          </a:ln>
        </p:spPr>
        <p:txBody>
          <a:bodyPr>
            <a:noAutofit/>
          </a:bodyPr>
          <a:lstStyle/>
          <a:p>
            <a:pPr marL="0" indent="0" fontAlgn="base" hangingPunct="0">
              <a:buNone/>
            </a:pPr>
            <a:r>
              <a:rPr lang="en-US" altLang="ja-JP" sz="1400" dirty="0"/>
              <a:t> </a:t>
            </a:r>
            <a:r>
              <a:rPr lang="ja-JP" altLang="ja-JP" sz="1400" u="sng" dirty="0" smtClean="0"/>
              <a:t>１</a:t>
            </a:r>
            <a:r>
              <a:rPr lang="ja-JP" altLang="ja-JP" sz="1400" u="sng" dirty="0"/>
              <a:t>．趣　旨　</a:t>
            </a:r>
            <a:endParaRPr lang="ja-JP" altLang="ja-JP" sz="1400" dirty="0"/>
          </a:p>
          <a:p>
            <a:pPr marL="0" indent="0" fontAlgn="base" hangingPunct="0">
              <a:buNone/>
            </a:pPr>
            <a:r>
              <a:rPr lang="ja-JP" altLang="ja-JP" sz="1400" dirty="0"/>
              <a:t>国際リニアコライダー（</a:t>
            </a:r>
            <a:r>
              <a:rPr lang="en-US" altLang="ja-JP" sz="1400" dirty="0"/>
              <a:t>ILC</a:t>
            </a:r>
            <a:r>
              <a:rPr lang="ja-JP" altLang="ja-JP" sz="1400" dirty="0"/>
              <a:t>）計画の実施の可否を判断するに当たり課題とされている</a:t>
            </a:r>
            <a:r>
              <a:rPr lang="ja-JP" altLang="ja-JP" sz="1400" dirty="0">
                <a:solidFill>
                  <a:srgbClr val="FF0000"/>
                </a:solidFill>
              </a:rPr>
              <a:t>コストや技術的な性能の確保などについて、専門的見地から検討</a:t>
            </a:r>
            <a:r>
              <a:rPr lang="ja-JP" altLang="ja-JP" sz="1400" dirty="0"/>
              <a:t>を行うため、国際リニアコライダー（</a:t>
            </a:r>
            <a:r>
              <a:rPr lang="en-US" altLang="ja-JP" sz="1400" dirty="0"/>
              <a:t>ILC</a:t>
            </a:r>
            <a:r>
              <a:rPr lang="ja-JP" altLang="ja-JP" sz="1400" dirty="0"/>
              <a:t>）に関する有識者会議の下に「技術設計報告書（</a:t>
            </a:r>
            <a:r>
              <a:rPr lang="en-US" altLang="ja-JP" sz="1400" dirty="0"/>
              <a:t>TDR</a:t>
            </a:r>
            <a:r>
              <a:rPr lang="ja-JP" altLang="ja-JP" sz="1400" dirty="0"/>
              <a:t>）検証作業部会」を設置する</a:t>
            </a:r>
            <a:r>
              <a:rPr lang="ja-JP" altLang="ja-JP" sz="1400" dirty="0" smtClean="0"/>
              <a:t>。</a:t>
            </a:r>
            <a:endParaRPr lang="ja-JP" altLang="ja-JP" sz="1400" dirty="0"/>
          </a:p>
          <a:p>
            <a:pPr marL="0" indent="0" fontAlgn="base" hangingPunct="0">
              <a:buNone/>
            </a:pPr>
            <a:r>
              <a:rPr lang="ja-JP" altLang="ja-JP" sz="1400" u="sng" dirty="0"/>
              <a:t>２．構　成　</a:t>
            </a:r>
            <a:endParaRPr lang="ja-JP" altLang="ja-JP" sz="1400" dirty="0"/>
          </a:p>
          <a:p>
            <a:pPr marL="0" indent="0" fontAlgn="base" hangingPunct="0">
              <a:buNone/>
            </a:pPr>
            <a:r>
              <a:rPr lang="ja-JP" altLang="ja-JP" sz="1400" dirty="0"/>
              <a:t>各構成員は別紙のとおりとする。</a:t>
            </a:r>
          </a:p>
          <a:p>
            <a:pPr marL="0" indent="0" fontAlgn="base" hangingPunct="0">
              <a:buNone/>
            </a:pPr>
            <a:r>
              <a:rPr lang="ja-JP" altLang="ja-JP" sz="1400" dirty="0">
                <a:solidFill>
                  <a:schemeClr val="bg1">
                    <a:lumMod val="65000"/>
                  </a:schemeClr>
                </a:solidFill>
              </a:rPr>
              <a:t>なお、委員は、必要に応じ加えることができることとする</a:t>
            </a:r>
            <a:r>
              <a:rPr lang="ja-JP" altLang="ja-JP" sz="1400" dirty="0" smtClean="0">
                <a:solidFill>
                  <a:schemeClr val="bg1">
                    <a:lumMod val="65000"/>
                  </a:schemeClr>
                </a:solidFill>
              </a:rPr>
              <a:t>。</a:t>
            </a:r>
            <a:endParaRPr lang="ja-JP" altLang="ja-JP" sz="1400" dirty="0">
              <a:solidFill>
                <a:schemeClr val="bg1">
                  <a:lumMod val="65000"/>
                </a:schemeClr>
              </a:solidFill>
            </a:endParaRPr>
          </a:p>
          <a:p>
            <a:pPr marL="0" indent="0" fontAlgn="base" hangingPunct="0">
              <a:buNone/>
            </a:pPr>
            <a:r>
              <a:rPr lang="ja-JP" altLang="ja-JP" sz="1400" u="sng" dirty="0"/>
              <a:t>３．業　務　</a:t>
            </a:r>
            <a:endParaRPr lang="ja-JP" altLang="ja-JP" sz="1400" dirty="0"/>
          </a:p>
          <a:p>
            <a:pPr marL="0" indent="0" fontAlgn="base" hangingPunct="0">
              <a:buNone/>
            </a:pPr>
            <a:r>
              <a:rPr lang="en-US" altLang="ja-JP" sz="1400" dirty="0"/>
              <a:t>ILC</a:t>
            </a:r>
            <a:r>
              <a:rPr lang="ja-JP" altLang="ja-JP" sz="1400" dirty="0"/>
              <a:t>計画のコストや技術的な性能などに関する以下の項目の検討を行い、国際リニアコライダー（</a:t>
            </a:r>
            <a:r>
              <a:rPr lang="en-US" altLang="ja-JP" sz="1400" dirty="0"/>
              <a:t>ILC</a:t>
            </a:r>
            <a:r>
              <a:rPr lang="ja-JP" altLang="ja-JP" sz="1400" dirty="0"/>
              <a:t>）に関する有識者会議での検討を補完するものとする。</a:t>
            </a:r>
          </a:p>
          <a:p>
            <a:pPr marL="0" indent="0" fontAlgn="base" hangingPunct="0">
              <a:buNone/>
            </a:pPr>
            <a:r>
              <a:rPr lang="ja-JP" altLang="ja-JP" sz="1400" dirty="0"/>
              <a:t>（１）提案されている</a:t>
            </a:r>
            <a:r>
              <a:rPr lang="ja-JP" altLang="ja-JP" sz="1400" dirty="0">
                <a:solidFill>
                  <a:srgbClr val="FF0000"/>
                </a:solidFill>
              </a:rPr>
              <a:t>技術設計報告書のコストの算出方法の確認や提示されている性能の妥当性</a:t>
            </a:r>
          </a:p>
          <a:p>
            <a:pPr marL="0" indent="0" fontAlgn="base" hangingPunct="0">
              <a:buNone/>
            </a:pPr>
            <a:r>
              <a:rPr lang="ja-JP" altLang="ja-JP" sz="1400" dirty="0"/>
              <a:t>（２）その他関連する事項　</a:t>
            </a:r>
          </a:p>
          <a:p>
            <a:pPr marL="0" indent="0" fontAlgn="base" hangingPunct="0">
              <a:buNone/>
            </a:pPr>
            <a:r>
              <a:rPr lang="zh-TW" altLang="ja-JP" sz="1400" u="sng" dirty="0">
                <a:latin typeface="ＭＳ ゴシック"/>
                <a:ea typeface="ＭＳ ゴシック"/>
                <a:cs typeface="ＭＳ ゴシック"/>
              </a:rPr>
              <a:t>４．設置期間　</a:t>
            </a:r>
            <a:endParaRPr lang="ja-JP" altLang="ja-JP" sz="1400" dirty="0">
              <a:latin typeface="ＭＳ ゴシック"/>
              <a:ea typeface="ＭＳ ゴシック"/>
              <a:cs typeface="ＭＳ ゴシック"/>
            </a:endParaRPr>
          </a:p>
          <a:p>
            <a:pPr marL="0" indent="0" fontAlgn="base" hangingPunct="0">
              <a:buNone/>
            </a:pPr>
            <a:r>
              <a:rPr lang="zh-TW" altLang="ja-JP" sz="1400" dirty="0">
                <a:latin typeface="ＭＳ ゴシック"/>
                <a:ea typeface="ＭＳ ゴシック"/>
                <a:cs typeface="ＭＳ ゴシック"/>
              </a:rPr>
              <a:t>　平成２６年５月８日～平成２８年３月３１日</a:t>
            </a:r>
            <a:endParaRPr lang="ja-JP" altLang="ja-JP" sz="1400" dirty="0">
              <a:latin typeface="ＭＳ ゴシック"/>
              <a:ea typeface="ＭＳ ゴシック"/>
              <a:cs typeface="ＭＳ ゴシック"/>
            </a:endParaRPr>
          </a:p>
          <a:p>
            <a:pPr marL="0" indent="0" fontAlgn="base" hangingPunct="0">
              <a:buNone/>
            </a:pPr>
            <a:r>
              <a:rPr lang="ja-JP" altLang="ja-JP" sz="1400" dirty="0">
                <a:latin typeface="ＭＳ ゴシック"/>
                <a:ea typeface="ＭＳ ゴシック"/>
                <a:cs typeface="ＭＳ ゴシック"/>
              </a:rPr>
              <a:t>（</a:t>
            </a:r>
            <a:r>
              <a:rPr lang="en-US" altLang="ja-JP" sz="1400" dirty="0">
                <a:latin typeface="ＭＳ ゴシック"/>
                <a:ea typeface="ＭＳ ゴシック"/>
                <a:cs typeface="ＭＳ ゴシック"/>
              </a:rPr>
              <a:t>※</a:t>
            </a:r>
            <a:r>
              <a:rPr lang="ja-JP" altLang="ja-JP" sz="1400" dirty="0">
                <a:latin typeface="ＭＳ ゴシック"/>
                <a:ea typeface="ＭＳ ゴシック"/>
                <a:cs typeface="ＭＳ ゴシック"/>
              </a:rPr>
              <a:t>必要に応じて延長することができる</a:t>
            </a:r>
            <a:r>
              <a:rPr lang="ja-JP" altLang="ja-JP" sz="1400" dirty="0" smtClean="0">
                <a:latin typeface="ＭＳ ゴシック"/>
                <a:ea typeface="ＭＳ ゴシック"/>
                <a:cs typeface="ＭＳ ゴシック"/>
              </a:rPr>
              <a:t>）</a:t>
            </a:r>
            <a:endParaRPr lang="ja-JP" altLang="ja-JP" sz="1400" dirty="0">
              <a:latin typeface="ＭＳ ゴシック"/>
              <a:ea typeface="ＭＳ ゴシック"/>
              <a:cs typeface="ＭＳ ゴシック"/>
            </a:endParaRPr>
          </a:p>
          <a:p>
            <a:pPr marL="0" indent="0" fontAlgn="base" hangingPunct="0">
              <a:buNone/>
            </a:pPr>
            <a:r>
              <a:rPr lang="ja-JP" altLang="ja-JP" sz="1400" u="sng" dirty="0"/>
              <a:t>５．その他　</a:t>
            </a:r>
            <a:endParaRPr lang="ja-JP" altLang="ja-JP" sz="1400" dirty="0"/>
          </a:p>
          <a:p>
            <a:pPr marL="0" indent="0" fontAlgn="base" hangingPunct="0">
              <a:buNone/>
            </a:pPr>
            <a:r>
              <a:rPr lang="ja-JP" altLang="ja-JP" sz="1400" dirty="0"/>
              <a:t>本作業部会に関する庶務は、関係課の協力を得て、研究振興局基礎研究振興課素粒子・原子核研究推進室において行う。</a:t>
            </a:r>
          </a:p>
          <a:p>
            <a:pPr marL="0" indent="0" fontAlgn="base" hangingPunct="0">
              <a:buNone/>
            </a:pPr>
            <a:r>
              <a:rPr lang="en-US" altLang="ja-JP" sz="1400" dirty="0"/>
              <a:t> </a:t>
            </a:r>
            <a:endParaRPr lang="ja-JP" altLang="ja-JP" sz="1400" dirty="0"/>
          </a:p>
          <a:p>
            <a:pPr marL="0" indent="0">
              <a:buNone/>
            </a:pPr>
            <a:endParaRPr kumimoji="1" lang="ja-JP" altLang="en-US" sz="1200" dirty="0"/>
          </a:p>
        </p:txBody>
      </p:sp>
      <p:sp>
        <p:nvSpPr>
          <p:cNvPr id="4" name="日付プレースホルダー 3"/>
          <p:cNvSpPr>
            <a:spLocks noGrp="1"/>
          </p:cNvSpPr>
          <p:nvPr>
            <p:ph type="dt" sz="half" idx="10"/>
          </p:nvPr>
        </p:nvSpPr>
        <p:spPr/>
        <p:txBody>
          <a:bodyPr/>
          <a:lstStyle/>
          <a:p>
            <a:r>
              <a:rPr lang="en-US" altLang="ja-JP" smtClean="0">
                <a:solidFill>
                  <a:prstClr val="black">
                    <a:tint val="75000"/>
                  </a:prstClr>
                </a:solidFill>
                <a:latin typeface="Calibri"/>
                <a:ea typeface="ＭＳ Ｐゴシック"/>
              </a:rPr>
              <a:t>A. Yamamoto, 2014/06/13</a:t>
            </a:r>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r>
              <a:rPr lang="en-US" altLang="ja-JP" smtClean="0">
                <a:solidFill>
                  <a:prstClr val="black">
                    <a:tint val="75000"/>
                  </a:prstClr>
                </a:solidFill>
                <a:latin typeface="Calibri"/>
                <a:ea typeface="ＭＳ Ｐゴシック"/>
              </a:rPr>
              <a:t>LC</a:t>
            </a:r>
            <a:r>
              <a:rPr lang="ja-JP" altLang="en-US" smtClean="0">
                <a:solidFill>
                  <a:prstClr val="black">
                    <a:tint val="75000"/>
                  </a:prstClr>
                </a:solidFill>
                <a:latin typeface="Calibri"/>
                <a:ea typeface="ＭＳ Ｐゴシック"/>
              </a:rPr>
              <a:t>計画推進委員会</a:t>
            </a:r>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690BD53D-0F42-B742-A897-5EF936631EAF}" type="slidenum">
              <a:rPr lang="ja-JP" altLang="en-US" smtClean="0">
                <a:solidFill>
                  <a:prstClr val="black">
                    <a:tint val="75000"/>
                  </a:prstClr>
                </a:solidFill>
                <a:latin typeface="Calibri"/>
                <a:ea typeface="ＭＳ Ｐゴシック"/>
              </a:rPr>
              <a:pPr/>
              <a:t>3</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09076503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73900" y="986236"/>
            <a:ext cx="7796199" cy="630942"/>
          </a:xfrm>
          <a:prstGeom prst="rect">
            <a:avLst/>
          </a:prstGeom>
        </p:spPr>
        <p:txBody>
          <a:bodyPr vert="horz" wrap="square" lIns="0" tIns="0" rIns="0" bIns="0" rtlCol="0">
            <a:spAutoFit/>
          </a:bodyPr>
          <a:lstStyle/>
          <a:p>
            <a:pPr marL="11134"/>
            <a:r>
              <a:rPr dirty="0"/>
              <a:t>AD&amp;I focus </a:t>
            </a:r>
            <a:r>
              <a:rPr lang="en-US" dirty="0" smtClean="0"/>
              <a:t>on </a:t>
            </a:r>
            <a:endParaRPr dirty="0"/>
          </a:p>
        </p:txBody>
      </p:sp>
      <p:sp>
        <p:nvSpPr>
          <p:cNvPr id="3" name="object 3"/>
          <p:cNvSpPr txBox="1"/>
          <p:nvPr/>
        </p:nvSpPr>
        <p:spPr>
          <a:xfrm>
            <a:off x="889744" y="2139115"/>
            <a:ext cx="7898245" cy="3279103"/>
          </a:xfrm>
          <a:prstGeom prst="rect">
            <a:avLst/>
          </a:prstGeom>
        </p:spPr>
        <p:txBody>
          <a:bodyPr vert="horz" wrap="square" lIns="0" tIns="0" rIns="0" bIns="0" rtlCol="0">
            <a:spAutoFit/>
          </a:bodyPr>
          <a:lstStyle/>
          <a:p>
            <a:pPr marL="251635" indent="-240501" defTabSz="400834">
              <a:buClr>
                <a:srgbClr val="570706"/>
              </a:buClr>
              <a:buFont typeface="Avenir"/>
              <a:buChar char="•"/>
              <a:tabLst>
                <a:tab pos="252191" algn="l"/>
              </a:tabLst>
            </a:pPr>
            <a:r>
              <a:rPr sz="2200" spc="9" dirty="0">
                <a:solidFill>
                  <a:srgbClr val="570706"/>
                </a:solidFill>
                <a:latin typeface="Avenir"/>
                <a:cs typeface="Avenir"/>
              </a:rPr>
              <a:t>Consolidating</a:t>
            </a:r>
            <a:r>
              <a:rPr sz="2200" spc="39" dirty="0">
                <a:solidFill>
                  <a:srgbClr val="570706"/>
                </a:solidFill>
                <a:latin typeface="Avenir"/>
                <a:cs typeface="Avenir"/>
              </a:rPr>
              <a:t> </a:t>
            </a:r>
            <a:r>
              <a:rPr sz="2200" dirty="0">
                <a:solidFill>
                  <a:srgbClr val="570706"/>
                </a:solidFill>
                <a:latin typeface="Avenir"/>
                <a:cs typeface="Avenir"/>
              </a:rPr>
              <a:t>baseline</a:t>
            </a:r>
            <a:r>
              <a:rPr sz="2200" spc="39" dirty="0">
                <a:solidFill>
                  <a:srgbClr val="570706"/>
                </a:solidFill>
                <a:latin typeface="Avenir"/>
                <a:cs typeface="Avenir"/>
              </a:rPr>
              <a:t> </a:t>
            </a:r>
            <a:r>
              <a:rPr sz="2200" spc="9" dirty="0">
                <a:solidFill>
                  <a:srgbClr val="570706"/>
                </a:solidFill>
                <a:latin typeface="Avenir"/>
                <a:cs typeface="Avenir"/>
              </a:rPr>
              <a:t>tunnel</a:t>
            </a:r>
            <a:r>
              <a:rPr sz="2200" spc="39" dirty="0">
                <a:solidFill>
                  <a:srgbClr val="570706"/>
                </a:solidFill>
                <a:latin typeface="Avenir"/>
                <a:cs typeface="Avenir"/>
              </a:rPr>
              <a:t> </a:t>
            </a:r>
            <a:r>
              <a:rPr sz="2200" spc="18" dirty="0">
                <a:solidFill>
                  <a:srgbClr val="570706"/>
                </a:solidFill>
                <a:latin typeface="Avenir"/>
                <a:cs typeface="Avenir"/>
              </a:rPr>
              <a:t>lengths</a:t>
            </a:r>
            <a:r>
              <a:rPr sz="2200" spc="39" dirty="0">
                <a:solidFill>
                  <a:srgbClr val="570706"/>
                </a:solidFill>
                <a:latin typeface="Avenir"/>
                <a:cs typeface="Avenir"/>
              </a:rPr>
              <a:t> </a:t>
            </a:r>
            <a:r>
              <a:rPr sz="2200" spc="44" dirty="0">
                <a:solidFill>
                  <a:srgbClr val="570706"/>
                </a:solidFill>
                <a:latin typeface="Avenir"/>
                <a:cs typeface="Avenir"/>
              </a:rPr>
              <a:t>&amp;</a:t>
            </a:r>
            <a:r>
              <a:rPr sz="2200" spc="39" dirty="0">
                <a:solidFill>
                  <a:srgbClr val="570706"/>
                </a:solidFill>
                <a:latin typeface="Avenir"/>
                <a:cs typeface="Avenir"/>
              </a:rPr>
              <a:t> </a:t>
            </a:r>
            <a:r>
              <a:rPr sz="2200" spc="13" dirty="0">
                <a:solidFill>
                  <a:srgbClr val="570706"/>
                </a:solidFill>
                <a:latin typeface="Avenir"/>
                <a:cs typeface="Avenir"/>
              </a:rPr>
              <a:t>CFS</a:t>
            </a:r>
            <a:r>
              <a:rPr sz="2200" spc="39" dirty="0">
                <a:solidFill>
                  <a:srgbClr val="570706"/>
                </a:solidFill>
                <a:latin typeface="Avenir"/>
                <a:cs typeface="Avenir"/>
              </a:rPr>
              <a:t> </a:t>
            </a:r>
            <a:r>
              <a:rPr sz="2200" spc="26" dirty="0">
                <a:solidFill>
                  <a:srgbClr val="570706"/>
                </a:solidFill>
                <a:latin typeface="Avenir"/>
                <a:cs typeface="Avenir"/>
              </a:rPr>
              <a:t>layout</a:t>
            </a:r>
            <a:endParaRPr sz="2200" dirty="0">
              <a:solidFill>
                <a:prstClr val="black"/>
              </a:solidFill>
              <a:latin typeface="Avenir"/>
              <a:cs typeface="Avenir"/>
            </a:endParaRPr>
          </a:p>
          <a:p>
            <a:pPr marL="251635" defTabSz="400834">
              <a:spcBef>
                <a:spcPts val="1451"/>
              </a:spcBef>
            </a:pPr>
            <a:r>
              <a:rPr sz="1700" dirty="0">
                <a:solidFill>
                  <a:prstClr val="black"/>
                </a:solidFill>
                <a:latin typeface="Helvetica"/>
                <a:cs typeface="Helvetica"/>
              </a:rPr>
              <a:t>!</a:t>
            </a:r>
          </a:p>
          <a:p>
            <a:pPr marL="251635" indent="-240501" defTabSz="400834">
              <a:spcBef>
                <a:spcPts val="1065"/>
              </a:spcBef>
              <a:buClr>
                <a:srgbClr val="570706"/>
              </a:buClr>
              <a:buFont typeface="Avenir"/>
              <a:buChar char="•"/>
              <a:tabLst>
                <a:tab pos="252191" algn="l"/>
              </a:tabLst>
            </a:pPr>
            <a:r>
              <a:rPr sz="2200" spc="39" dirty="0">
                <a:solidFill>
                  <a:srgbClr val="570706"/>
                </a:solidFill>
                <a:latin typeface="Avenir"/>
                <a:cs typeface="Avenir"/>
              </a:rPr>
              <a:t>Further </a:t>
            </a:r>
            <a:r>
              <a:rPr sz="2200" spc="18" dirty="0">
                <a:solidFill>
                  <a:srgbClr val="570706"/>
                </a:solidFill>
                <a:latin typeface="Avenir"/>
                <a:cs typeface="Avenir"/>
              </a:rPr>
              <a:t>consideration</a:t>
            </a:r>
            <a:r>
              <a:rPr sz="2200" spc="39" dirty="0">
                <a:solidFill>
                  <a:srgbClr val="570706"/>
                </a:solidFill>
                <a:latin typeface="Avenir"/>
                <a:cs typeface="Avenir"/>
              </a:rPr>
              <a:t> </a:t>
            </a:r>
            <a:r>
              <a:rPr sz="2200" spc="35" dirty="0">
                <a:solidFill>
                  <a:srgbClr val="570706"/>
                </a:solidFill>
                <a:latin typeface="Avenir"/>
                <a:cs typeface="Avenir"/>
              </a:rPr>
              <a:t>of</a:t>
            </a:r>
            <a:r>
              <a:rPr sz="2200" spc="39" dirty="0">
                <a:solidFill>
                  <a:srgbClr val="570706"/>
                </a:solidFill>
                <a:latin typeface="Avenir"/>
                <a:cs typeface="Avenir"/>
              </a:rPr>
              <a:t> </a:t>
            </a:r>
            <a:r>
              <a:rPr sz="2200" dirty="0">
                <a:solidFill>
                  <a:srgbClr val="570706"/>
                </a:solidFill>
                <a:latin typeface="Avenir"/>
                <a:cs typeface="Avenir"/>
              </a:rPr>
              <a:t>beam</a:t>
            </a:r>
            <a:r>
              <a:rPr sz="2200" spc="39" dirty="0">
                <a:solidFill>
                  <a:srgbClr val="570706"/>
                </a:solidFill>
                <a:latin typeface="Avenir"/>
                <a:cs typeface="Avenir"/>
              </a:rPr>
              <a:t> </a:t>
            </a:r>
            <a:r>
              <a:rPr sz="2200" spc="18" dirty="0">
                <a:solidFill>
                  <a:srgbClr val="570706"/>
                </a:solidFill>
                <a:latin typeface="Avenir"/>
                <a:cs typeface="Avenir"/>
              </a:rPr>
              <a:t>loss</a:t>
            </a:r>
            <a:r>
              <a:rPr sz="2200" spc="39" dirty="0">
                <a:solidFill>
                  <a:srgbClr val="570706"/>
                </a:solidFill>
                <a:latin typeface="Avenir"/>
                <a:cs typeface="Avenir"/>
              </a:rPr>
              <a:t> </a:t>
            </a:r>
            <a:r>
              <a:rPr sz="2200" spc="31" dirty="0">
                <a:solidFill>
                  <a:srgbClr val="570706"/>
                </a:solidFill>
                <a:latin typeface="Avenir"/>
                <a:cs typeface="Avenir"/>
              </a:rPr>
              <a:t>(failu</a:t>
            </a:r>
            <a:r>
              <a:rPr sz="2200" spc="-18" dirty="0">
                <a:solidFill>
                  <a:srgbClr val="570706"/>
                </a:solidFill>
                <a:latin typeface="Avenir"/>
                <a:cs typeface="Avenir"/>
              </a:rPr>
              <a:t>r</a:t>
            </a:r>
            <a:r>
              <a:rPr sz="2200" dirty="0">
                <a:solidFill>
                  <a:srgbClr val="570706"/>
                </a:solidFill>
                <a:latin typeface="Avenir"/>
                <a:cs typeface="Avenir"/>
              </a:rPr>
              <a:t>e</a:t>
            </a:r>
            <a:r>
              <a:rPr sz="2200" spc="39" dirty="0">
                <a:solidFill>
                  <a:srgbClr val="570706"/>
                </a:solidFill>
                <a:latin typeface="Avenir"/>
                <a:cs typeface="Avenir"/>
              </a:rPr>
              <a:t> </a:t>
            </a:r>
            <a:r>
              <a:rPr sz="2200" spc="9" dirty="0">
                <a:solidFill>
                  <a:srgbClr val="570706"/>
                </a:solidFill>
                <a:latin typeface="Avenir"/>
                <a:cs typeface="Avenir"/>
              </a:rPr>
              <a:t>modes)</a:t>
            </a:r>
            <a:endParaRPr sz="2200" dirty="0">
              <a:solidFill>
                <a:prstClr val="black"/>
              </a:solidFill>
              <a:latin typeface="Avenir"/>
              <a:cs typeface="Avenir"/>
            </a:endParaRPr>
          </a:p>
          <a:p>
            <a:pPr marL="251635" defTabSz="400834">
              <a:spcBef>
                <a:spcPts val="1451"/>
              </a:spcBef>
            </a:pPr>
            <a:r>
              <a:rPr sz="1700" dirty="0">
                <a:solidFill>
                  <a:prstClr val="black"/>
                </a:solidFill>
                <a:latin typeface="Helvetica"/>
                <a:cs typeface="Helvetica"/>
              </a:rPr>
              <a:t>!</a:t>
            </a:r>
          </a:p>
          <a:p>
            <a:pPr marL="251635" indent="-240501" defTabSz="400834">
              <a:spcBef>
                <a:spcPts val="1065"/>
              </a:spcBef>
              <a:buClr>
                <a:srgbClr val="570706"/>
              </a:buClr>
              <a:buFont typeface="Avenir"/>
              <a:buChar char="•"/>
              <a:tabLst>
                <a:tab pos="252191" algn="l"/>
              </a:tabLst>
            </a:pPr>
            <a:r>
              <a:rPr sz="2200" dirty="0">
                <a:solidFill>
                  <a:srgbClr val="570706"/>
                </a:solidFill>
                <a:latin typeface="Avenir"/>
                <a:cs typeface="Avenir"/>
              </a:rPr>
              <a:t>Global</a:t>
            </a:r>
            <a:r>
              <a:rPr sz="2200" spc="39" dirty="0">
                <a:solidFill>
                  <a:srgbClr val="570706"/>
                </a:solidFill>
                <a:latin typeface="Avenir"/>
                <a:cs typeface="Avenir"/>
              </a:rPr>
              <a:t> </a:t>
            </a:r>
            <a:r>
              <a:rPr sz="2200" spc="18" dirty="0">
                <a:solidFill>
                  <a:srgbClr val="570706"/>
                </a:solidFill>
                <a:latin typeface="Avenir"/>
                <a:cs typeface="Avenir"/>
              </a:rPr>
              <a:t>aspects</a:t>
            </a:r>
            <a:r>
              <a:rPr sz="2200" spc="39" dirty="0">
                <a:solidFill>
                  <a:srgbClr val="570706"/>
                </a:solidFill>
                <a:latin typeface="Avenir"/>
                <a:cs typeface="Avenir"/>
              </a:rPr>
              <a:t> </a:t>
            </a:r>
            <a:r>
              <a:rPr sz="2200" spc="22" dirty="0">
                <a:solidFill>
                  <a:srgbClr val="570706"/>
                </a:solidFill>
                <a:latin typeface="Avenir"/>
                <a:cs typeface="Avenir"/>
              </a:rPr>
              <a:t>(e.g.</a:t>
            </a:r>
            <a:r>
              <a:rPr sz="2200" spc="39" dirty="0">
                <a:solidFill>
                  <a:srgbClr val="570706"/>
                </a:solidFill>
                <a:latin typeface="Avenir"/>
                <a:cs typeface="Avenir"/>
              </a:rPr>
              <a:t> </a:t>
            </a:r>
            <a:r>
              <a:rPr sz="2200" spc="18" dirty="0">
                <a:solidFill>
                  <a:srgbClr val="570706"/>
                </a:solidFill>
                <a:latin typeface="Avenir"/>
                <a:cs typeface="Avenir"/>
              </a:rPr>
              <a:t>timing)</a:t>
            </a:r>
            <a:endParaRPr sz="2200" dirty="0">
              <a:solidFill>
                <a:prstClr val="black"/>
              </a:solidFill>
              <a:latin typeface="Avenir"/>
              <a:cs typeface="Avenir"/>
            </a:endParaRPr>
          </a:p>
          <a:p>
            <a:pPr marL="530548" lvl="1" indent="-217675" defTabSz="400834">
              <a:spcBef>
                <a:spcPts val="969"/>
              </a:spcBef>
              <a:buClr>
                <a:srgbClr val="53585F"/>
              </a:buClr>
              <a:buFont typeface="Lucida Grande"/>
              <a:buChar char="‣"/>
              <a:tabLst>
                <a:tab pos="531105" algn="l"/>
              </a:tabLst>
            </a:pPr>
            <a:r>
              <a:rPr sz="2200" dirty="0">
                <a:solidFill>
                  <a:srgbClr val="53585F"/>
                </a:solidFill>
                <a:latin typeface="Avenir Book"/>
                <a:cs typeface="Avenir Book"/>
              </a:rPr>
              <a:t>special working g</a:t>
            </a:r>
            <a:r>
              <a:rPr sz="2200" spc="-44" dirty="0">
                <a:solidFill>
                  <a:srgbClr val="53585F"/>
                </a:solidFill>
                <a:latin typeface="Avenir Book"/>
                <a:cs typeface="Avenir Book"/>
              </a:rPr>
              <a:t>r</a:t>
            </a:r>
            <a:r>
              <a:rPr sz="2200" dirty="0">
                <a:solidFill>
                  <a:srgbClr val="53585F"/>
                </a:solidFill>
                <a:latin typeface="Avenir Book"/>
                <a:cs typeface="Avenir Book"/>
              </a:rPr>
              <a:t>oup </a:t>
            </a:r>
            <a:r>
              <a:rPr lang="en-US" altLang="ja-JP" sz="2200" dirty="0" smtClean="0">
                <a:solidFill>
                  <a:srgbClr val="53585F"/>
                </a:solidFill>
                <a:latin typeface="Avenir Book"/>
                <a:cs typeface="Avenir Book"/>
              </a:rPr>
              <a:t>–</a:t>
            </a:r>
            <a:endParaRPr lang="en-US" sz="2200" dirty="0" smtClean="0">
              <a:solidFill>
                <a:srgbClr val="53585F"/>
              </a:solidFill>
              <a:latin typeface="Avenir Book"/>
              <a:cs typeface="Avenir Book"/>
            </a:endParaRPr>
          </a:p>
          <a:p>
            <a:pPr marL="530548" lvl="1" indent="-217675" defTabSz="400834">
              <a:spcBef>
                <a:spcPts val="969"/>
              </a:spcBef>
              <a:buClr>
                <a:srgbClr val="53585F"/>
              </a:buClr>
              <a:buFont typeface="Lucida Grande"/>
              <a:buChar char="‣"/>
              <a:tabLst>
                <a:tab pos="531105" algn="l"/>
              </a:tabLst>
            </a:pPr>
            <a:endParaRPr sz="3300" dirty="0">
              <a:solidFill>
                <a:prstClr val="black"/>
              </a:solidFill>
              <a:latin typeface="Times New Roman"/>
              <a:cs typeface="Times New Roman"/>
            </a:endParaRPr>
          </a:p>
        </p:txBody>
      </p:sp>
      <p:sp>
        <p:nvSpPr>
          <p:cNvPr id="4" name="日付プレースホルダー 3"/>
          <p:cNvSpPr>
            <a:spLocks noGrp="1"/>
          </p:cNvSpPr>
          <p:nvPr>
            <p:ph type="dt" sz="half" idx="4294967295"/>
          </p:nvPr>
        </p:nvSpPr>
        <p:spPr>
          <a:xfrm>
            <a:off x="457200" y="6377940"/>
            <a:ext cx="2103120" cy="246221"/>
          </a:xfrm>
          <a:prstGeom prst="rect">
            <a:avLst/>
          </a:prstGeom>
        </p:spPr>
        <p:txBody>
          <a:bodyPr/>
          <a:lstStyle/>
          <a:p>
            <a:r>
              <a:rPr lang="en-US" smtClean="0">
                <a:solidFill>
                  <a:prstClr val="black">
                    <a:tint val="75000"/>
                  </a:prstClr>
                </a:solidFill>
                <a:latin typeface="Calibri"/>
              </a:rPr>
              <a:t>14/08/25</a:t>
            </a:r>
            <a:endParaRPr lang="en-US">
              <a:solidFill>
                <a:prstClr val="black">
                  <a:tint val="75000"/>
                </a:prstClr>
              </a:solidFill>
              <a:latin typeface="Calibri"/>
            </a:endParaRPr>
          </a:p>
        </p:txBody>
      </p:sp>
      <p:sp>
        <p:nvSpPr>
          <p:cNvPr id="5" name="フッター プレースホルダー 4"/>
          <p:cNvSpPr>
            <a:spLocks noGrp="1"/>
          </p:cNvSpPr>
          <p:nvPr>
            <p:ph type="ftr" sz="quarter" idx="4294967295"/>
          </p:nvPr>
        </p:nvSpPr>
        <p:spPr>
          <a:xfrm>
            <a:off x="3108960" y="6377940"/>
            <a:ext cx="2926080" cy="246221"/>
          </a:xfrm>
          <a:prstGeom prst="rect">
            <a:avLst/>
          </a:prstGeom>
        </p:spPr>
        <p:txBody>
          <a:bodyPr/>
          <a:lstStyle/>
          <a:p>
            <a:r>
              <a:rPr lang="en-US" smtClean="0">
                <a:solidFill>
                  <a:prstClr val="black">
                    <a:tint val="75000"/>
                  </a:prstClr>
                </a:solidFill>
                <a:latin typeface="Calibri"/>
              </a:rPr>
              <a:t>KEK-LC-Meeting</a:t>
            </a:r>
            <a:endParaRPr lang="en-US">
              <a:solidFill>
                <a:prstClr val="black">
                  <a:tint val="75000"/>
                </a:prstClr>
              </a:solidFill>
              <a:latin typeface="Calibri"/>
            </a:endParaRPr>
          </a:p>
        </p:txBody>
      </p:sp>
      <p:sp>
        <p:nvSpPr>
          <p:cNvPr id="6" name="スライド番号プレースホルダー 5"/>
          <p:cNvSpPr>
            <a:spLocks noGrp="1"/>
          </p:cNvSpPr>
          <p:nvPr>
            <p:ph type="sldNum" sz="quarter" idx="4294967295"/>
          </p:nvPr>
        </p:nvSpPr>
        <p:spPr>
          <a:xfrm>
            <a:off x="6583680" y="6377940"/>
            <a:ext cx="2103120" cy="246221"/>
          </a:xfrm>
          <a:prstGeom prst="rect">
            <a:avLst/>
          </a:prstGeom>
        </p:spPr>
        <p:txBody>
          <a:bodyPr/>
          <a:lstStyle/>
          <a:p>
            <a:fld id="{B6F15528-21DE-4FAA-801E-634DDDAF4B2B}" type="slidenum">
              <a:rPr lang="en-US" altLang="ja-JP" smtClean="0">
                <a:solidFill>
                  <a:prstClr val="black">
                    <a:tint val="75000"/>
                  </a:prstClr>
                </a:solidFill>
                <a:latin typeface="Calibri"/>
              </a:rPr>
              <a:pPr/>
              <a:t>30</a:t>
            </a:fld>
            <a:endParaRPr lang="en-US" altLang="ja-JP">
              <a:solidFill>
                <a:prstClr val="black">
                  <a:tint val="75000"/>
                </a:prstClr>
              </a:solidFill>
              <a:latin typeface="Calibri"/>
            </a:endParaRPr>
          </a:p>
        </p:txBody>
      </p:sp>
      <p:sp>
        <p:nvSpPr>
          <p:cNvPr id="8" name="テキスト ボックス 7"/>
          <p:cNvSpPr txBox="1"/>
          <p:nvPr/>
        </p:nvSpPr>
        <p:spPr>
          <a:xfrm>
            <a:off x="5552159" y="3635779"/>
            <a:ext cx="2262158" cy="369332"/>
          </a:xfrm>
          <a:prstGeom prst="rect">
            <a:avLst/>
          </a:prstGeom>
          <a:solidFill>
            <a:srgbClr val="FFFF00"/>
          </a:solidFill>
        </p:spPr>
        <p:txBody>
          <a:bodyPr wrap="none" rtlCol="0">
            <a:spAutoFit/>
          </a:bodyPr>
          <a:lstStyle/>
          <a:p>
            <a:r>
              <a:rPr kumimoji="1" lang="ja-JP" altLang="en-US" dirty="0" smtClean="0"/>
              <a:t>放射線遮蔽・中央壁：</a:t>
            </a:r>
            <a:endParaRPr kumimoji="1" lang="ja-JP" altLang="en-US" dirty="0">
              <a:solidFill>
                <a:srgbClr val="3366FF"/>
              </a:solidFill>
            </a:endParaRPr>
          </a:p>
        </p:txBody>
      </p:sp>
      <p:sp>
        <p:nvSpPr>
          <p:cNvPr id="9" name="テキスト ボックス 8"/>
          <p:cNvSpPr txBox="1"/>
          <p:nvPr/>
        </p:nvSpPr>
        <p:spPr>
          <a:xfrm>
            <a:off x="5533929" y="4457257"/>
            <a:ext cx="2494117" cy="369332"/>
          </a:xfrm>
          <a:prstGeom prst="rect">
            <a:avLst/>
          </a:prstGeom>
          <a:solidFill>
            <a:srgbClr val="FFFF00"/>
          </a:solidFill>
        </p:spPr>
        <p:txBody>
          <a:bodyPr wrap="none" rtlCol="0">
            <a:spAutoFit/>
          </a:bodyPr>
          <a:lstStyle/>
          <a:p>
            <a:r>
              <a:rPr lang="en-US" altLang="ja-JP" dirty="0" err="1"/>
              <a:t>e</a:t>
            </a:r>
            <a:r>
              <a:rPr lang="en-US" altLang="ja-JP" dirty="0" err="1" smtClean="0"/>
              <a:t>+e</a:t>
            </a:r>
            <a:r>
              <a:rPr lang="en-US" altLang="ja-JP" dirty="0" smtClean="0"/>
              <a:t>- timing : IR, DR</a:t>
            </a:r>
            <a:r>
              <a:rPr lang="ja-JP" altLang="en-US" dirty="0" smtClean="0"/>
              <a:t>配置</a:t>
            </a:r>
            <a:endParaRPr kumimoji="1" lang="ja-JP" altLang="en-US" dirty="0"/>
          </a:p>
        </p:txBody>
      </p:sp>
      <p:sp>
        <p:nvSpPr>
          <p:cNvPr id="10" name="テキスト ボックス 9"/>
          <p:cNvSpPr txBox="1"/>
          <p:nvPr/>
        </p:nvSpPr>
        <p:spPr>
          <a:xfrm>
            <a:off x="5552159" y="2497818"/>
            <a:ext cx="3394792" cy="646331"/>
          </a:xfrm>
          <a:prstGeom prst="rect">
            <a:avLst/>
          </a:prstGeom>
          <a:solidFill>
            <a:srgbClr val="FFFF00"/>
          </a:solidFill>
        </p:spPr>
        <p:txBody>
          <a:bodyPr wrap="none" rtlCol="0">
            <a:spAutoFit/>
          </a:bodyPr>
          <a:lstStyle/>
          <a:p>
            <a:r>
              <a:rPr lang="ja-JP" altLang="en-US" dirty="0" smtClean="0"/>
              <a:t>トンネル全長</a:t>
            </a:r>
            <a:r>
              <a:rPr lang="en-US" altLang="ja-JP" dirty="0" smtClean="0"/>
              <a:t> (SCRF </a:t>
            </a:r>
            <a:r>
              <a:rPr lang="en-US" altLang="en-US" dirty="0" smtClean="0"/>
              <a:t>性能・</a:t>
            </a:r>
            <a:r>
              <a:rPr lang="ja-JP" altLang="en-US" dirty="0" smtClean="0"/>
              <a:t>余裕、</a:t>
            </a:r>
            <a:endParaRPr lang="en-US" altLang="ja-JP" dirty="0" smtClean="0"/>
          </a:p>
          <a:p>
            <a:r>
              <a:rPr lang="en-US" altLang="ja-JP" dirty="0" smtClean="0"/>
              <a:t>IR </a:t>
            </a:r>
            <a:r>
              <a:rPr lang="ja-JP" altLang="en-US" dirty="0" smtClean="0"/>
              <a:t>ポイント：</a:t>
            </a:r>
            <a:endParaRPr kumimoji="1" lang="ja-JP" altLang="en-US" dirty="0">
              <a:solidFill>
                <a:srgbClr val="3366FF"/>
              </a:solidFill>
            </a:endParaRPr>
          </a:p>
        </p:txBody>
      </p:sp>
      <p:pic>
        <p:nvPicPr>
          <p:cNvPr id="11" name="図 10"/>
          <p:cNvPicPr>
            <a:picLocks noChangeAspect="1"/>
          </p:cNvPicPr>
          <p:nvPr/>
        </p:nvPicPr>
        <p:blipFill>
          <a:blip r:embed="rId3"/>
          <a:stretch>
            <a:fillRect/>
          </a:stretch>
        </p:blipFill>
        <p:spPr>
          <a:xfrm>
            <a:off x="1615811" y="4975417"/>
            <a:ext cx="2713506" cy="1099919"/>
          </a:xfrm>
          <a:prstGeom prst="rect">
            <a:avLst/>
          </a:prstGeom>
          <a:ln>
            <a:solidFill>
              <a:srgbClr val="4F81BD"/>
            </a:solidFill>
          </a:ln>
        </p:spPr>
      </p:pic>
      <p:pic>
        <p:nvPicPr>
          <p:cNvPr id="12" name="図 11"/>
          <p:cNvPicPr>
            <a:picLocks noChangeAspect="1"/>
          </p:cNvPicPr>
          <p:nvPr/>
        </p:nvPicPr>
        <p:blipFill>
          <a:blip r:embed="rId4"/>
          <a:stretch>
            <a:fillRect/>
          </a:stretch>
        </p:blipFill>
        <p:spPr>
          <a:xfrm>
            <a:off x="5016465" y="5328317"/>
            <a:ext cx="3035300" cy="508000"/>
          </a:xfrm>
          <a:prstGeom prst="rect">
            <a:avLst/>
          </a:prstGeom>
          <a:ln>
            <a:solidFill>
              <a:srgbClr val="4F81BD"/>
            </a:solidFill>
          </a:ln>
        </p:spPr>
      </p:pic>
    </p:spTree>
    <p:extLst>
      <p:ext uri="{BB962C8B-B14F-4D97-AF65-F5344CB8AC3E}">
        <p14:creationId xmlns:p14="http://schemas.microsoft.com/office/powerpoint/2010/main" val="399022575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b="1" dirty="0" smtClean="0"/>
              <a:t>Issues needed to be deeply discussed:</a:t>
            </a:r>
            <a:br>
              <a:rPr kumimoji="1" lang="en-US" altLang="ja-JP" b="1" dirty="0" smtClean="0"/>
            </a:br>
            <a:r>
              <a:rPr kumimoji="1" lang="en-US" altLang="ja-JP" sz="4000" b="1" dirty="0" smtClean="0">
                <a:solidFill>
                  <a:srgbClr val="3366FF"/>
                </a:solidFill>
              </a:rPr>
              <a:t>to determine Central Wall Thickness </a:t>
            </a:r>
            <a:endParaRPr kumimoji="1" lang="ja-JP" altLang="en-US" b="1" dirty="0">
              <a:solidFill>
                <a:srgbClr val="3366FF"/>
              </a:solidFill>
            </a:endParaRPr>
          </a:p>
        </p:txBody>
      </p:sp>
      <p:pic>
        <p:nvPicPr>
          <p:cNvPr id="7" name="コンテンツ プレースホルダー 6"/>
          <p:cNvPicPr>
            <a:picLocks noGrp="1" noChangeAspect="1"/>
          </p:cNvPicPr>
          <p:nvPr>
            <p:ph idx="1"/>
          </p:nvPr>
        </p:nvPicPr>
        <p:blipFill rotWithShape="1">
          <a:blip r:embed="rId2"/>
          <a:srcRect l="5492" t="10015" r="7685" b="3037"/>
          <a:stretch/>
        </p:blipFill>
        <p:spPr>
          <a:xfrm>
            <a:off x="94574" y="2259414"/>
            <a:ext cx="4296705" cy="3036495"/>
          </a:xfrm>
          <a:ln>
            <a:solidFill>
              <a:srgbClr val="3366FF"/>
            </a:solidFill>
          </a:ln>
        </p:spPr>
      </p:pic>
      <p:sp>
        <p:nvSpPr>
          <p:cNvPr id="4" name="日付プレースホルダー 3"/>
          <p:cNvSpPr>
            <a:spLocks noGrp="1"/>
          </p:cNvSpPr>
          <p:nvPr>
            <p:ph type="dt" sz="half" idx="10"/>
          </p:nvPr>
        </p:nvSpPr>
        <p:spPr/>
        <p:txBody>
          <a:bodyPr/>
          <a:lstStyle/>
          <a:p>
            <a:r>
              <a:rPr lang="en-US" altLang="ja-JP" smtClean="0">
                <a:solidFill>
                  <a:prstClr val="black">
                    <a:tint val="75000"/>
                  </a:prstClr>
                </a:solidFill>
                <a:latin typeface="Calibri"/>
                <a:ea typeface="ＭＳ Ｐゴシック"/>
              </a:rPr>
              <a:t>14/08/25</a:t>
            </a:r>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r>
              <a:rPr lang="en-US" altLang="ja-JP" smtClean="0">
                <a:solidFill>
                  <a:prstClr val="black">
                    <a:tint val="75000"/>
                  </a:prstClr>
                </a:solidFill>
                <a:latin typeface="Calibri"/>
                <a:ea typeface="ＭＳ Ｐゴシック"/>
              </a:rPr>
              <a:t>KEK-LC-Meeting</a:t>
            </a:r>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690BD53D-0F42-B742-A897-5EF936631EAF}" type="slidenum">
              <a:rPr lang="ja-JP" altLang="en-US" smtClean="0">
                <a:solidFill>
                  <a:prstClr val="black">
                    <a:tint val="75000"/>
                  </a:prstClr>
                </a:solidFill>
                <a:latin typeface="Calibri"/>
                <a:ea typeface="ＭＳ Ｐゴシック"/>
              </a:rPr>
              <a:pPr/>
              <a:t>31</a:t>
            </a:fld>
            <a:endParaRPr lang="ja-JP" altLang="en-US">
              <a:solidFill>
                <a:prstClr val="black">
                  <a:tint val="75000"/>
                </a:prstClr>
              </a:solidFill>
              <a:latin typeface="Calibri"/>
              <a:ea typeface="ＭＳ Ｐゴシック"/>
            </a:endParaRPr>
          </a:p>
        </p:txBody>
      </p:sp>
      <p:pic>
        <p:nvPicPr>
          <p:cNvPr id="8" name="図 7"/>
          <p:cNvPicPr>
            <a:picLocks noChangeAspect="1"/>
          </p:cNvPicPr>
          <p:nvPr/>
        </p:nvPicPr>
        <p:blipFill rotWithShape="1">
          <a:blip r:embed="rId3"/>
          <a:srcRect l="5000" t="1304" r="7647" b="1829"/>
          <a:stretch/>
        </p:blipFill>
        <p:spPr>
          <a:xfrm>
            <a:off x="4674345" y="1961776"/>
            <a:ext cx="4243334" cy="3320623"/>
          </a:xfrm>
          <a:prstGeom prst="rect">
            <a:avLst/>
          </a:prstGeom>
          <a:ln>
            <a:solidFill>
              <a:srgbClr val="3366FF"/>
            </a:solidFill>
          </a:ln>
        </p:spPr>
      </p:pic>
      <p:sp>
        <p:nvSpPr>
          <p:cNvPr id="9" name="右矢印 8"/>
          <p:cNvSpPr/>
          <p:nvPr/>
        </p:nvSpPr>
        <p:spPr>
          <a:xfrm>
            <a:off x="4269671" y="2499344"/>
            <a:ext cx="594515" cy="310730"/>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3110685" y="5456296"/>
            <a:ext cx="3304811" cy="461665"/>
          </a:xfrm>
          <a:prstGeom prst="rect">
            <a:avLst/>
          </a:prstGeom>
          <a:solidFill>
            <a:srgbClr val="CCFFCC"/>
          </a:solidFill>
          <a:ln>
            <a:solidFill>
              <a:srgbClr val="3366FF"/>
            </a:solidFill>
          </a:ln>
        </p:spPr>
        <p:txBody>
          <a:bodyPr wrap="none" rtlCol="0">
            <a:spAutoFit/>
          </a:bodyPr>
          <a:lstStyle/>
          <a:p>
            <a:r>
              <a:rPr lang="en-US" altLang="ja-JP" sz="2400" dirty="0" smtClean="0"/>
              <a:t>Pointed out by T. </a:t>
            </a:r>
            <a:r>
              <a:rPr lang="en-US" altLang="ja-JP" sz="2400" dirty="0" err="1" smtClean="0"/>
              <a:t>Sanami</a:t>
            </a:r>
            <a:endParaRPr kumimoji="1" lang="ja-JP" altLang="en-US" sz="2400" dirty="0"/>
          </a:p>
        </p:txBody>
      </p:sp>
    </p:spTree>
    <p:extLst>
      <p:ext uri="{BB962C8B-B14F-4D97-AF65-F5344CB8AC3E}">
        <p14:creationId xmlns:p14="http://schemas.microsoft.com/office/powerpoint/2010/main" val="302217845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正方形/長方形 3"/>
          <p:cNvSpPr>
            <a:spLocks noChangeArrowheads="1"/>
          </p:cNvSpPr>
          <p:nvPr/>
        </p:nvSpPr>
        <p:spPr bwMode="auto">
          <a:xfrm>
            <a:off x="152400" y="639776"/>
            <a:ext cx="8839200" cy="5664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2" tIns="45711" rIns="91422" bIns="45711">
            <a:spAutoFit/>
          </a:bodyPr>
          <a:lstStyle>
            <a:lvl1pPr eaLnBrk="0" hangingPunct="0">
              <a:defRPr kumimoji="1">
                <a:solidFill>
                  <a:schemeClr val="tx1"/>
                </a:solidFill>
                <a:latin typeface="Arial" charset="0"/>
                <a:ea typeface="ＭＳ Ｐゴシック" pitchFamily="50" charset="-128"/>
              </a:defRPr>
            </a:lvl1pPr>
            <a:lvl2pPr marL="37931725" indent="-37474525"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defTabSz="4572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defTabSz="4572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defTabSz="4572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defTabSz="4572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defTabSz="455954" eaLnBrk="1" fontAlgn="base" hangingPunct="1">
              <a:spcBef>
                <a:spcPct val="0"/>
              </a:spcBef>
              <a:spcAft>
                <a:spcPct val="0"/>
              </a:spcAft>
            </a:pPr>
            <a:r>
              <a:rPr lang="ja-JP" altLang="en-US" sz="4000" b="1" dirty="0">
                <a:solidFill>
                  <a:prstClr val="black"/>
                </a:solidFill>
                <a:latin typeface="Calibri" pitchFamily="34" charset="0"/>
              </a:rPr>
              <a:t>2014 </a:t>
            </a:r>
            <a:r>
              <a:rPr lang="en-US" altLang="ja-JP" sz="4000" b="1" dirty="0">
                <a:solidFill>
                  <a:prstClr val="black"/>
                </a:solidFill>
                <a:latin typeface="Calibri" pitchFamily="34" charset="0"/>
              </a:rPr>
              <a:t> </a:t>
            </a:r>
            <a:r>
              <a:rPr lang="ja-JP" altLang="en-US" sz="4000" b="1" dirty="0">
                <a:solidFill>
                  <a:prstClr val="black"/>
                </a:solidFill>
                <a:latin typeface="Calibri" pitchFamily="34" charset="0"/>
              </a:rPr>
              <a:t>ILC夏の合宿</a:t>
            </a:r>
          </a:p>
          <a:p>
            <a:pPr algn="ctr" defTabSz="455954" eaLnBrk="1" fontAlgn="base" hangingPunct="1">
              <a:spcBef>
                <a:spcPct val="0"/>
              </a:spcBef>
              <a:spcAft>
                <a:spcPct val="0"/>
              </a:spcAft>
            </a:pPr>
            <a:r>
              <a:rPr lang="ja-JP" altLang="en-US" sz="2400" b="1" dirty="0">
                <a:solidFill>
                  <a:prstClr val="black"/>
                </a:solidFill>
                <a:latin typeface="Calibri" pitchFamily="34" charset="0"/>
              </a:rPr>
              <a:t>2014 </a:t>
            </a:r>
            <a:r>
              <a:rPr lang="en-US" altLang="ja-JP" sz="2400" b="1" dirty="0">
                <a:solidFill>
                  <a:prstClr val="black"/>
                </a:solidFill>
                <a:latin typeface="Calibri" pitchFamily="34" charset="0"/>
              </a:rPr>
              <a:t>  </a:t>
            </a:r>
            <a:r>
              <a:rPr lang="ja-JP" altLang="en-US" sz="2400" b="1" dirty="0">
                <a:solidFill>
                  <a:prstClr val="black"/>
                </a:solidFill>
                <a:latin typeface="Calibri" pitchFamily="34" charset="0"/>
              </a:rPr>
              <a:t>ILC Summer Camp </a:t>
            </a:r>
          </a:p>
          <a:p>
            <a:pPr defTabSz="455954" eaLnBrk="1" fontAlgn="base" hangingPunct="1">
              <a:lnSpc>
                <a:spcPts val="2775"/>
              </a:lnSpc>
              <a:spcBef>
                <a:spcPct val="0"/>
              </a:spcBef>
              <a:spcAft>
                <a:spcPct val="0"/>
              </a:spcAft>
            </a:pPr>
            <a:endParaRPr lang="ja-JP" altLang="en-US" sz="2400" b="1" dirty="0">
              <a:solidFill>
                <a:prstClr val="black"/>
              </a:solidFill>
              <a:latin typeface="Calibri" pitchFamily="34" charset="0"/>
            </a:endParaRPr>
          </a:p>
          <a:p>
            <a:pPr defTabSz="455954" eaLnBrk="1" fontAlgn="base" hangingPunct="1">
              <a:lnSpc>
                <a:spcPts val="2775"/>
              </a:lnSpc>
              <a:spcBef>
                <a:spcPct val="0"/>
              </a:spcBef>
              <a:spcAft>
                <a:spcPct val="0"/>
              </a:spcAft>
            </a:pPr>
            <a:r>
              <a:rPr lang="ja-JP" altLang="en-US" sz="2400" b="1" dirty="0">
                <a:solidFill>
                  <a:prstClr val="black"/>
                </a:solidFill>
                <a:latin typeface="Calibri" pitchFamily="34" charset="0"/>
              </a:rPr>
              <a:t>日程：</a:t>
            </a:r>
            <a:r>
              <a:rPr lang="en-US" altLang="ja-JP" sz="2400" b="1" dirty="0">
                <a:solidFill>
                  <a:prstClr val="black"/>
                </a:solidFill>
                <a:latin typeface="Calibri" pitchFamily="34" charset="0"/>
              </a:rPr>
              <a:t> </a:t>
            </a:r>
            <a:r>
              <a:rPr lang="ja-JP" altLang="en-US" sz="2400" b="1" dirty="0">
                <a:solidFill>
                  <a:prstClr val="black"/>
                </a:solidFill>
                <a:latin typeface="Calibri" pitchFamily="34" charset="0"/>
              </a:rPr>
              <a:t>７月１９日（土曜日）〜７月２２日（火曜日）、三泊四日</a:t>
            </a:r>
          </a:p>
          <a:p>
            <a:pPr defTabSz="455954" eaLnBrk="1" fontAlgn="base" hangingPunct="1">
              <a:lnSpc>
                <a:spcPts val="2775"/>
              </a:lnSpc>
              <a:spcBef>
                <a:spcPct val="0"/>
              </a:spcBef>
              <a:spcAft>
                <a:spcPct val="0"/>
              </a:spcAft>
            </a:pPr>
            <a:r>
              <a:rPr lang="ja-JP" altLang="en-US" sz="2400" b="1" dirty="0">
                <a:solidFill>
                  <a:prstClr val="black"/>
                </a:solidFill>
                <a:latin typeface="Calibri" pitchFamily="34" charset="0"/>
              </a:rPr>
              <a:t>Date:</a:t>
            </a:r>
            <a:r>
              <a:rPr lang="en-US" altLang="ja-JP" sz="2400" b="1" dirty="0">
                <a:solidFill>
                  <a:prstClr val="black"/>
                </a:solidFill>
                <a:latin typeface="Calibri" pitchFamily="34" charset="0"/>
              </a:rPr>
              <a:t>  </a:t>
            </a:r>
            <a:r>
              <a:rPr lang="ja-JP" altLang="en-US" sz="2400" b="1" dirty="0">
                <a:solidFill>
                  <a:prstClr val="black"/>
                </a:solidFill>
                <a:latin typeface="Calibri" pitchFamily="34" charset="0"/>
              </a:rPr>
              <a:t>1９/July(Sat) - 22/July(Tue)</a:t>
            </a:r>
            <a:endParaRPr lang="en-US" altLang="ja-JP" sz="2400" b="1" dirty="0">
              <a:solidFill>
                <a:prstClr val="black"/>
              </a:solidFill>
              <a:latin typeface="Calibri" pitchFamily="34" charset="0"/>
            </a:endParaRPr>
          </a:p>
          <a:p>
            <a:pPr defTabSz="455954" eaLnBrk="1" fontAlgn="base" hangingPunct="1">
              <a:lnSpc>
                <a:spcPts val="2575"/>
              </a:lnSpc>
              <a:spcBef>
                <a:spcPct val="0"/>
              </a:spcBef>
              <a:spcAft>
                <a:spcPct val="0"/>
              </a:spcAft>
            </a:pPr>
            <a:endParaRPr lang="en-US" altLang="ja-JP" sz="2400" b="1" dirty="0">
              <a:solidFill>
                <a:prstClr val="black"/>
              </a:solidFill>
              <a:latin typeface="Calibri" pitchFamily="34" charset="0"/>
            </a:endParaRPr>
          </a:p>
          <a:p>
            <a:pPr defTabSz="455954" eaLnBrk="1" fontAlgn="base" hangingPunct="1">
              <a:lnSpc>
                <a:spcPts val="2775"/>
              </a:lnSpc>
              <a:spcBef>
                <a:spcPct val="0"/>
              </a:spcBef>
              <a:spcAft>
                <a:spcPct val="0"/>
              </a:spcAft>
            </a:pPr>
            <a:r>
              <a:rPr lang="en-US" altLang="ja-JP" sz="2400" b="1" dirty="0">
                <a:solidFill>
                  <a:prstClr val="black"/>
                </a:solidFill>
                <a:latin typeface="Calibri" pitchFamily="34" charset="0"/>
              </a:rPr>
              <a:t>Host: Hiroshima Univ.</a:t>
            </a:r>
            <a:endParaRPr lang="ja-JP" altLang="en-US" sz="2400" b="1" dirty="0">
              <a:solidFill>
                <a:prstClr val="black"/>
              </a:solidFill>
              <a:latin typeface="Calibri" pitchFamily="34" charset="0"/>
            </a:endParaRPr>
          </a:p>
          <a:p>
            <a:pPr defTabSz="455954" eaLnBrk="1" fontAlgn="base" hangingPunct="1">
              <a:lnSpc>
                <a:spcPts val="2775"/>
              </a:lnSpc>
              <a:spcBef>
                <a:spcPct val="0"/>
              </a:spcBef>
              <a:spcAft>
                <a:spcPct val="0"/>
              </a:spcAft>
            </a:pPr>
            <a:r>
              <a:rPr lang="ja-JP" altLang="en-US" sz="2400" b="1" dirty="0">
                <a:solidFill>
                  <a:prstClr val="black"/>
                </a:solidFill>
                <a:latin typeface="Calibri" pitchFamily="34" charset="0"/>
              </a:rPr>
              <a:t>場所：</a:t>
            </a:r>
            <a:r>
              <a:rPr lang="en-US" altLang="ja-JP" sz="2400" b="1" dirty="0">
                <a:solidFill>
                  <a:prstClr val="black"/>
                </a:solidFill>
                <a:latin typeface="Calibri" pitchFamily="34" charset="0"/>
              </a:rPr>
              <a:t>   </a:t>
            </a:r>
            <a:r>
              <a:rPr lang="ja-JP" altLang="en-US" sz="2400" b="1" dirty="0">
                <a:solidFill>
                  <a:prstClr val="black"/>
                </a:solidFill>
                <a:latin typeface="Calibri" pitchFamily="34" charset="0"/>
              </a:rPr>
              <a:t>鳥取県関金温泉、グリーンスコール関金</a:t>
            </a:r>
          </a:p>
          <a:p>
            <a:pPr defTabSz="455954" eaLnBrk="1" fontAlgn="base" hangingPunct="1">
              <a:lnSpc>
                <a:spcPts val="2775"/>
              </a:lnSpc>
              <a:spcBef>
                <a:spcPct val="0"/>
              </a:spcBef>
              <a:spcAft>
                <a:spcPct val="0"/>
              </a:spcAft>
            </a:pPr>
            <a:r>
              <a:rPr lang="ja-JP" altLang="en-US" sz="2400" b="1" dirty="0">
                <a:solidFill>
                  <a:prstClr val="black"/>
                </a:solidFill>
                <a:latin typeface="Calibri" pitchFamily="34" charset="0"/>
              </a:rPr>
              <a:t>Venue:</a:t>
            </a:r>
            <a:r>
              <a:rPr lang="en-US" altLang="ja-JP" sz="2400" b="1" dirty="0">
                <a:solidFill>
                  <a:prstClr val="black"/>
                </a:solidFill>
                <a:latin typeface="Calibri" pitchFamily="34" charset="0"/>
              </a:rPr>
              <a:t> </a:t>
            </a:r>
            <a:r>
              <a:rPr lang="ja-JP" altLang="en-US" sz="2400" b="1" dirty="0">
                <a:solidFill>
                  <a:prstClr val="black"/>
                </a:solidFill>
                <a:latin typeface="Calibri" pitchFamily="34" charset="0"/>
              </a:rPr>
              <a:t> Hotel Green-Squalle Sekigane, Sekigane Onsen, Tottori</a:t>
            </a:r>
            <a:endParaRPr lang="en-US" altLang="ja-JP" sz="2400" b="1" dirty="0">
              <a:solidFill>
                <a:prstClr val="black"/>
              </a:solidFill>
              <a:latin typeface="Calibri" pitchFamily="34" charset="0"/>
            </a:endParaRPr>
          </a:p>
          <a:p>
            <a:pPr defTabSz="455954" eaLnBrk="1" fontAlgn="base" hangingPunct="1">
              <a:lnSpc>
                <a:spcPts val="2775"/>
              </a:lnSpc>
              <a:spcBef>
                <a:spcPct val="0"/>
              </a:spcBef>
              <a:spcAft>
                <a:spcPct val="0"/>
              </a:spcAft>
            </a:pPr>
            <a:r>
              <a:rPr lang="en-US" altLang="ja-JP" sz="2400" u="sng" dirty="0">
                <a:solidFill>
                  <a:prstClr val="black"/>
                </a:solidFill>
                <a:latin typeface="Calibri" pitchFamily="34" charset="0"/>
              </a:rPr>
              <a:t>http://www.green-squalle.net/index.html</a:t>
            </a:r>
            <a:r>
              <a:rPr lang="ja-JP" altLang="en-US" sz="2400" b="1" dirty="0">
                <a:solidFill>
                  <a:prstClr val="black"/>
                </a:solidFill>
                <a:latin typeface="Calibri" pitchFamily="34" charset="0"/>
              </a:rPr>
              <a:t>  </a:t>
            </a:r>
          </a:p>
          <a:p>
            <a:pPr defTabSz="455954" eaLnBrk="1" fontAlgn="base" hangingPunct="1">
              <a:lnSpc>
                <a:spcPts val="2775"/>
              </a:lnSpc>
              <a:spcBef>
                <a:spcPct val="0"/>
              </a:spcBef>
              <a:spcAft>
                <a:spcPct val="0"/>
              </a:spcAft>
            </a:pPr>
            <a:r>
              <a:rPr lang="ja-JP" altLang="en-US" sz="2400" b="1" dirty="0">
                <a:solidFill>
                  <a:prstClr val="black"/>
                </a:solidFill>
                <a:latin typeface="Calibri" pitchFamily="34" charset="0"/>
              </a:rPr>
              <a:t>７月１９日の午後開校</a:t>
            </a:r>
            <a:r>
              <a:rPr lang="en-US" altLang="ja-JP" sz="2400" b="1" dirty="0">
                <a:solidFill>
                  <a:prstClr val="black"/>
                </a:solidFill>
                <a:latin typeface="Calibri" pitchFamily="34" charset="0"/>
              </a:rPr>
              <a:t> </a:t>
            </a:r>
            <a:r>
              <a:rPr lang="ja-JP" altLang="en-US" sz="2400" b="1" dirty="0">
                <a:solidFill>
                  <a:prstClr val="black"/>
                </a:solidFill>
                <a:latin typeface="Calibri" pitchFamily="34" charset="0"/>
              </a:rPr>
              <a:t>(Open 19/July </a:t>
            </a:r>
            <a:r>
              <a:rPr lang="en-US" altLang="ja-JP" sz="2400" b="1" dirty="0" err="1">
                <a:solidFill>
                  <a:prstClr val="black"/>
                </a:solidFill>
                <a:latin typeface="Calibri" pitchFamily="34" charset="0"/>
              </a:rPr>
              <a:t>af</a:t>
            </a:r>
            <a:r>
              <a:rPr lang="ja-JP" altLang="en-US" sz="2400" b="1" dirty="0">
                <a:solidFill>
                  <a:prstClr val="black"/>
                </a:solidFill>
                <a:latin typeface="Calibri" pitchFamily="34" charset="0"/>
              </a:rPr>
              <a:t>ternoon)</a:t>
            </a:r>
          </a:p>
          <a:p>
            <a:pPr defTabSz="455954" eaLnBrk="1" fontAlgn="base" hangingPunct="1">
              <a:lnSpc>
                <a:spcPts val="2775"/>
              </a:lnSpc>
              <a:spcBef>
                <a:spcPct val="0"/>
              </a:spcBef>
              <a:spcAft>
                <a:spcPct val="0"/>
              </a:spcAft>
            </a:pPr>
            <a:r>
              <a:rPr lang="ja-JP" altLang="en-US" sz="2400" b="1" dirty="0">
                <a:solidFill>
                  <a:prstClr val="black"/>
                </a:solidFill>
                <a:latin typeface="Calibri" pitchFamily="34" charset="0"/>
              </a:rPr>
              <a:t>７月２２日の昼に閉校</a:t>
            </a:r>
            <a:r>
              <a:rPr lang="en-US" altLang="ja-JP" sz="2400" b="1" dirty="0">
                <a:solidFill>
                  <a:prstClr val="black"/>
                </a:solidFill>
                <a:latin typeface="Calibri" pitchFamily="34" charset="0"/>
              </a:rPr>
              <a:t> </a:t>
            </a:r>
            <a:r>
              <a:rPr lang="ja-JP" altLang="en-US" sz="2400" b="1" dirty="0">
                <a:solidFill>
                  <a:prstClr val="black"/>
                </a:solidFill>
                <a:latin typeface="Calibri" pitchFamily="34" charset="0"/>
              </a:rPr>
              <a:t>(Close 22/July noon)</a:t>
            </a:r>
          </a:p>
          <a:p>
            <a:pPr defTabSz="455954" eaLnBrk="1" fontAlgn="base" hangingPunct="1">
              <a:lnSpc>
                <a:spcPts val="2775"/>
              </a:lnSpc>
              <a:spcBef>
                <a:spcPct val="0"/>
              </a:spcBef>
              <a:spcAft>
                <a:spcPct val="0"/>
              </a:spcAft>
            </a:pPr>
            <a:r>
              <a:rPr lang="ja-JP" altLang="en-US" sz="2400" b="1" dirty="0">
                <a:solidFill>
                  <a:prstClr val="black"/>
                </a:solidFill>
                <a:latin typeface="Calibri" pitchFamily="34" charset="0"/>
              </a:rPr>
              <a:t>一泊二食８５００円程度(about 8</a:t>
            </a:r>
            <a:r>
              <a:rPr lang="en-US" altLang="ja-JP" sz="2400" b="1" dirty="0">
                <a:solidFill>
                  <a:prstClr val="black"/>
                </a:solidFill>
                <a:latin typeface="Calibri" pitchFamily="34" charset="0"/>
              </a:rPr>
              <a:t>5</a:t>
            </a:r>
            <a:r>
              <a:rPr lang="ja-JP" altLang="en-US" sz="2400" b="1" dirty="0">
                <a:solidFill>
                  <a:prstClr val="black"/>
                </a:solidFill>
                <a:latin typeface="Calibri" pitchFamily="34" charset="0"/>
              </a:rPr>
              <a:t>00 Yen/night)</a:t>
            </a:r>
          </a:p>
          <a:p>
            <a:pPr defTabSz="455954" eaLnBrk="1" fontAlgn="base" hangingPunct="1">
              <a:lnSpc>
                <a:spcPts val="2575"/>
              </a:lnSpc>
              <a:spcBef>
                <a:spcPct val="0"/>
              </a:spcBef>
              <a:spcAft>
                <a:spcPct val="0"/>
              </a:spcAft>
            </a:pPr>
            <a:r>
              <a:rPr lang="ja-JP" altLang="en-US" sz="2400" b="1" dirty="0">
                <a:solidFill>
                  <a:prstClr val="black"/>
                </a:solidFill>
                <a:latin typeface="Calibri" pitchFamily="34" charset="0"/>
              </a:rPr>
              <a:t>All lectures will be given in Japanese</a:t>
            </a:r>
          </a:p>
          <a:p>
            <a:pPr defTabSz="455954" eaLnBrk="1" fontAlgn="base" hangingPunct="1">
              <a:lnSpc>
                <a:spcPts val="2575"/>
              </a:lnSpc>
              <a:spcBef>
                <a:spcPct val="0"/>
              </a:spcBef>
              <a:spcAft>
                <a:spcPct val="0"/>
              </a:spcAft>
            </a:pPr>
            <a:endParaRPr lang="ja-JP" altLang="en-US" sz="2400" b="1" dirty="0">
              <a:solidFill>
                <a:prstClr val="black"/>
              </a:solidFill>
              <a:latin typeface="Calibri" pitchFamily="34" charset="0"/>
            </a:endParaRPr>
          </a:p>
        </p:txBody>
      </p:sp>
      <p:sp>
        <p:nvSpPr>
          <p:cNvPr id="2" name="日付プレースホルダー 1"/>
          <p:cNvSpPr>
            <a:spLocks noGrp="1"/>
          </p:cNvSpPr>
          <p:nvPr>
            <p:ph type="dt" sz="half" idx="10"/>
          </p:nvPr>
        </p:nvSpPr>
        <p:spPr/>
        <p:txBody>
          <a:bodyPr/>
          <a:lstStyle/>
          <a:p>
            <a:r>
              <a:rPr lang="en-US" altLang="ja-JP" smtClean="0">
                <a:latin typeface="Calibri"/>
              </a:rPr>
              <a:t>A. Yamamoto, 2014/06/13</a:t>
            </a:r>
            <a:endParaRPr lang="en-US">
              <a:latin typeface="Calibri"/>
            </a:endParaRPr>
          </a:p>
        </p:txBody>
      </p:sp>
      <p:sp>
        <p:nvSpPr>
          <p:cNvPr id="3" name="フッター プレースホルダー 2"/>
          <p:cNvSpPr>
            <a:spLocks noGrp="1"/>
          </p:cNvSpPr>
          <p:nvPr>
            <p:ph type="ftr" sz="quarter" idx="11"/>
          </p:nvPr>
        </p:nvSpPr>
        <p:spPr/>
        <p:txBody>
          <a:bodyPr/>
          <a:lstStyle/>
          <a:p>
            <a:pPr>
              <a:defRPr/>
            </a:pPr>
            <a:r>
              <a:rPr lang="en-US" altLang="ja-JP" smtClean="0"/>
              <a:t>LC</a:t>
            </a:r>
            <a:r>
              <a:rPr lang="ja-JP" altLang="en-US" smtClean="0"/>
              <a:t>計画推進委員会</a:t>
            </a:r>
            <a:endParaRPr lang="en-US"/>
          </a:p>
        </p:txBody>
      </p:sp>
      <p:sp>
        <p:nvSpPr>
          <p:cNvPr id="4" name="スライド番号プレースホルダー 3"/>
          <p:cNvSpPr>
            <a:spLocks noGrp="1"/>
          </p:cNvSpPr>
          <p:nvPr>
            <p:ph type="sldNum" sz="quarter" idx="12"/>
          </p:nvPr>
        </p:nvSpPr>
        <p:spPr/>
        <p:txBody>
          <a:bodyPr/>
          <a:lstStyle/>
          <a:p>
            <a:fld id="{7495DD6C-36D4-4A80-9089-07E93D1A16D4}" type="slidenum">
              <a:rPr lang="en-US" smtClean="0">
                <a:latin typeface="Calibri"/>
              </a:rPr>
              <a:pPr/>
              <a:t>32</a:t>
            </a:fld>
            <a:endParaRPr lang="en-US">
              <a:latin typeface="Calibri"/>
            </a:endParaRPr>
          </a:p>
        </p:txBody>
      </p:sp>
    </p:spTree>
    <p:extLst>
      <p:ext uri="{BB962C8B-B14F-4D97-AF65-F5344CB8AC3E}">
        <p14:creationId xmlns:p14="http://schemas.microsoft.com/office/powerpoint/2010/main" val="394215076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図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42718" y="1061573"/>
            <a:ext cx="5468105" cy="5246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正方形/長方形 7"/>
          <p:cNvSpPr>
            <a:spLocks noChangeArrowheads="1"/>
          </p:cNvSpPr>
          <p:nvPr/>
        </p:nvSpPr>
        <p:spPr bwMode="auto">
          <a:xfrm>
            <a:off x="1249459" y="644661"/>
            <a:ext cx="6956196" cy="651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2" tIns="45711" rIns="91422" bIns="45711">
            <a:spAutoFit/>
          </a:bodyPr>
          <a:lstStyle>
            <a:lvl1pPr eaLnBrk="0" hangingPunct="0">
              <a:defRPr kumimoji="1">
                <a:solidFill>
                  <a:schemeClr val="tx1"/>
                </a:solidFill>
                <a:latin typeface="Arial" charset="0"/>
                <a:ea typeface="ＭＳ Ｐゴシック" pitchFamily="50" charset="-128"/>
              </a:defRPr>
            </a:lvl1pPr>
            <a:lvl2pPr marL="37931725" indent="-37474525"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defTabSz="4572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defTabSz="4572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defTabSz="4572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defTabSz="4572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defTabSz="455954" eaLnBrk="1" fontAlgn="base" hangingPunct="1">
              <a:spcBef>
                <a:spcPct val="0"/>
              </a:spcBef>
              <a:spcAft>
                <a:spcPct val="0"/>
              </a:spcAft>
            </a:pPr>
            <a:r>
              <a:rPr lang="en-US" altLang="ja-JP" sz="3600" b="1" dirty="0">
                <a:solidFill>
                  <a:prstClr val="black"/>
                </a:solidFill>
                <a:latin typeface="Calibri" pitchFamily="34" charset="0"/>
              </a:rPr>
              <a:t>Venue: </a:t>
            </a:r>
            <a:r>
              <a:rPr lang="ja-JP" altLang="en-US" sz="3600" b="1" dirty="0">
                <a:solidFill>
                  <a:prstClr val="black"/>
                </a:solidFill>
                <a:latin typeface="Calibri" pitchFamily="34" charset="0"/>
              </a:rPr>
              <a:t>Sekigane Onsen　関金温泉</a:t>
            </a:r>
            <a:endParaRPr lang="en-US" altLang="ja-JP" sz="3600" b="1" dirty="0">
              <a:solidFill>
                <a:prstClr val="black"/>
              </a:solidFill>
              <a:latin typeface="Calibri" pitchFamily="34" charset="0"/>
            </a:endParaRPr>
          </a:p>
        </p:txBody>
      </p:sp>
      <p:sp>
        <p:nvSpPr>
          <p:cNvPr id="6148" name="正方形/長方形 8"/>
          <p:cNvSpPr>
            <a:spLocks noChangeArrowheads="1"/>
          </p:cNvSpPr>
          <p:nvPr/>
        </p:nvSpPr>
        <p:spPr bwMode="auto">
          <a:xfrm>
            <a:off x="6229351" y="2997201"/>
            <a:ext cx="1746846" cy="372121"/>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2" tIns="45711" rIns="91422" bIns="45711">
            <a:spAutoFit/>
          </a:bodyPr>
          <a:lstStyle>
            <a:lvl1pPr eaLnBrk="0" hangingPunct="0">
              <a:defRPr kumimoji="1">
                <a:solidFill>
                  <a:schemeClr val="tx1"/>
                </a:solidFill>
                <a:latin typeface="Arial" charset="0"/>
                <a:ea typeface="ＭＳ Ｐゴシック" pitchFamily="50" charset="-128"/>
              </a:defRPr>
            </a:lvl1pPr>
            <a:lvl2pPr marL="37931725" indent="-37474525"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defTabSz="4572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defTabSz="4572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defTabSz="4572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defTabSz="4572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defTabSz="455954" eaLnBrk="1" fontAlgn="base" hangingPunct="1">
              <a:spcBef>
                <a:spcPct val="0"/>
              </a:spcBef>
              <a:spcAft>
                <a:spcPct val="0"/>
              </a:spcAft>
            </a:pPr>
            <a:r>
              <a:rPr lang="ja-JP" altLang="en-US" b="1">
                <a:solidFill>
                  <a:prstClr val="white"/>
                </a:solidFill>
                <a:latin typeface="Calibri" pitchFamily="34" charset="0"/>
              </a:rPr>
              <a:t>Sekigane Onsen</a:t>
            </a:r>
            <a:endParaRPr lang="ja-JP" altLang="en-US">
              <a:solidFill>
                <a:prstClr val="white"/>
              </a:solidFill>
              <a:latin typeface="Calibri" pitchFamily="34" charset="0"/>
            </a:endParaRPr>
          </a:p>
        </p:txBody>
      </p:sp>
      <p:pic>
        <p:nvPicPr>
          <p:cNvPr id="6149" name="Picture 7" descr="im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51" y="2725738"/>
            <a:ext cx="3105150" cy="185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9" descr="http://img5.blogs.yahoo.co.jp/ybi/1/d8/90/prains237/folder/341404/img_341404_11664115_3?137421190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0490" y="4508502"/>
            <a:ext cx="2974975" cy="223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1" name="テキスト ボックス 1"/>
          <p:cNvSpPr txBox="1">
            <a:spLocks noChangeArrowheads="1"/>
          </p:cNvSpPr>
          <p:nvPr/>
        </p:nvSpPr>
        <p:spPr bwMode="auto">
          <a:xfrm>
            <a:off x="187327" y="4716463"/>
            <a:ext cx="1592394" cy="372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2" tIns="45711" rIns="91422" bIns="45711">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defTabSz="4572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defTabSz="4572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defTabSz="4572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defTabSz="4572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defTabSz="455954" eaLnBrk="1" fontAlgn="base" hangingPunct="1">
              <a:spcBef>
                <a:spcPct val="0"/>
              </a:spcBef>
              <a:spcAft>
                <a:spcPct val="0"/>
              </a:spcAft>
            </a:pPr>
            <a:r>
              <a:rPr lang="ja-JP" altLang="en-US" b="1">
                <a:solidFill>
                  <a:prstClr val="black"/>
                </a:solidFill>
              </a:rPr>
              <a:t>大山国立公園</a:t>
            </a:r>
          </a:p>
        </p:txBody>
      </p:sp>
      <p:sp>
        <p:nvSpPr>
          <p:cNvPr id="6152" name="テキスト ボックス 8"/>
          <p:cNvSpPr txBox="1">
            <a:spLocks noChangeArrowheads="1"/>
          </p:cNvSpPr>
          <p:nvPr/>
        </p:nvSpPr>
        <p:spPr bwMode="auto">
          <a:xfrm>
            <a:off x="2613025" y="6296027"/>
            <a:ext cx="1123151" cy="372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2" tIns="45711" rIns="91422" bIns="45711">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defTabSz="4572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defTabSz="4572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defTabSz="4572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defTabSz="4572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defTabSz="455954" eaLnBrk="1" fontAlgn="base" hangingPunct="1">
              <a:spcBef>
                <a:spcPct val="0"/>
              </a:spcBef>
              <a:spcAft>
                <a:spcPct val="0"/>
              </a:spcAft>
            </a:pPr>
            <a:r>
              <a:rPr lang="ja-JP" altLang="en-US" b="1">
                <a:solidFill>
                  <a:prstClr val="black"/>
                </a:solidFill>
              </a:rPr>
              <a:t>蒜山高原</a:t>
            </a:r>
          </a:p>
        </p:txBody>
      </p:sp>
      <p:sp>
        <p:nvSpPr>
          <p:cNvPr id="6153" name="正方形/長方形 8"/>
          <p:cNvSpPr>
            <a:spLocks noChangeArrowheads="1"/>
          </p:cNvSpPr>
          <p:nvPr/>
        </p:nvSpPr>
        <p:spPr bwMode="auto">
          <a:xfrm>
            <a:off x="1258889" y="1605290"/>
            <a:ext cx="1505522" cy="36932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2" tIns="45711" rIns="91422" bIns="45711">
            <a:spAutoFit/>
          </a:bodyPr>
          <a:lstStyle>
            <a:lvl1pPr eaLnBrk="0" hangingPunct="0">
              <a:defRPr kumimoji="1">
                <a:solidFill>
                  <a:schemeClr val="tx1"/>
                </a:solidFill>
                <a:latin typeface="Arial" charset="0"/>
                <a:ea typeface="ＭＳ Ｐゴシック" pitchFamily="50" charset="-128"/>
              </a:defRPr>
            </a:lvl1pPr>
            <a:lvl2pPr marL="37931725" indent="-37474525"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defTabSz="4572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defTabSz="4572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defTabSz="4572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defTabSz="4572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defTabSz="455954" eaLnBrk="1" fontAlgn="base" hangingPunct="1">
              <a:spcBef>
                <a:spcPct val="0"/>
              </a:spcBef>
              <a:spcAft>
                <a:spcPct val="0"/>
              </a:spcAft>
            </a:pPr>
            <a:r>
              <a:rPr lang="en-US" altLang="ja-JP" b="1" dirty="0" err="1">
                <a:solidFill>
                  <a:prstClr val="white"/>
                </a:solidFill>
                <a:cs typeface="Arial" charset="0"/>
              </a:rPr>
              <a:t>Yonago</a:t>
            </a:r>
            <a:r>
              <a:rPr lang="en-US" altLang="ja-JP" b="1" dirty="0">
                <a:solidFill>
                  <a:prstClr val="white"/>
                </a:solidFill>
                <a:cs typeface="Arial" charset="0"/>
              </a:rPr>
              <a:t> city</a:t>
            </a:r>
            <a:endParaRPr lang="ja-JP" altLang="en-US" b="1" dirty="0">
              <a:solidFill>
                <a:prstClr val="white"/>
              </a:solidFill>
              <a:cs typeface="Arial" charset="0"/>
            </a:endParaRPr>
          </a:p>
        </p:txBody>
      </p:sp>
      <p:sp>
        <p:nvSpPr>
          <p:cNvPr id="2" name="日付プレースホルダー 1"/>
          <p:cNvSpPr>
            <a:spLocks noGrp="1"/>
          </p:cNvSpPr>
          <p:nvPr>
            <p:ph type="dt" sz="half" idx="10"/>
          </p:nvPr>
        </p:nvSpPr>
        <p:spPr/>
        <p:txBody>
          <a:bodyPr/>
          <a:lstStyle/>
          <a:p>
            <a:r>
              <a:rPr lang="en-US" altLang="ja-JP" smtClean="0">
                <a:latin typeface="Calibri"/>
              </a:rPr>
              <a:t>A. Yamamoto, 2014/06/13</a:t>
            </a:r>
            <a:endParaRPr lang="en-US">
              <a:latin typeface="Calibri"/>
            </a:endParaRPr>
          </a:p>
        </p:txBody>
      </p:sp>
      <p:sp>
        <p:nvSpPr>
          <p:cNvPr id="3" name="フッター プレースホルダー 2"/>
          <p:cNvSpPr>
            <a:spLocks noGrp="1"/>
          </p:cNvSpPr>
          <p:nvPr>
            <p:ph type="ftr" sz="quarter" idx="11"/>
          </p:nvPr>
        </p:nvSpPr>
        <p:spPr/>
        <p:txBody>
          <a:bodyPr/>
          <a:lstStyle/>
          <a:p>
            <a:pPr>
              <a:defRPr/>
            </a:pPr>
            <a:r>
              <a:rPr lang="en-US" altLang="ja-JP" smtClean="0"/>
              <a:t>LC</a:t>
            </a:r>
            <a:r>
              <a:rPr lang="ja-JP" altLang="en-US" smtClean="0"/>
              <a:t>計画推進委員会</a:t>
            </a:r>
            <a:endParaRPr lang="en-US"/>
          </a:p>
        </p:txBody>
      </p:sp>
      <p:sp>
        <p:nvSpPr>
          <p:cNvPr id="4" name="スライド番号プレースホルダー 3"/>
          <p:cNvSpPr>
            <a:spLocks noGrp="1"/>
          </p:cNvSpPr>
          <p:nvPr>
            <p:ph type="sldNum" sz="quarter" idx="12"/>
          </p:nvPr>
        </p:nvSpPr>
        <p:spPr/>
        <p:txBody>
          <a:bodyPr/>
          <a:lstStyle/>
          <a:p>
            <a:fld id="{7495DD6C-36D4-4A80-9089-07E93D1A16D4}" type="slidenum">
              <a:rPr lang="en-US" smtClean="0">
                <a:latin typeface="Calibri"/>
              </a:rPr>
              <a:pPr/>
              <a:t>33</a:t>
            </a:fld>
            <a:endParaRPr lang="en-US">
              <a:latin typeface="Calibri"/>
            </a:endParaRPr>
          </a:p>
        </p:txBody>
      </p:sp>
    </p:spTree>
    <p:extLst>
      <p:ext uri="{BB962C8B-B14F-4D97-AF65-F5344CB8AC3E}">
        <p14:creationId xmlns:p14="http://schemas.microsoft.com/office/powerpoint/2010/main" val="339713135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3"/>
          <p:cNvSpPr txBox="1">
            <a:spLocks noChangeArrowheads="1"/>
          </p:cNvSpPr>
          <p:nvPr/>
        </p:nvSpPr>
        <p:spPr bwMode="auto">
          <a:xfrm>
            <a:off x="1676400" y="0"/>
            <a:ext cx="8153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pPr defTabSz="457200" fontAlgn="base">
              <a:spcBef>
                <a:spcPct val="0"/>
              </a:spcBef>
              <a:spcAft>
                <a:spcPct val="0"/>
              </a:spcAft>
            </a:pPr>
            <a:r>
              <a:rPr lang="ja-JP" altLang="en-US" sz="4000" b="1" dirty="0" smtClean="0">
                <a:solidFill>
                  <a:prstClr val="black"/>
                </a:solidFill>
                <a:latin typeface="Calibri" charset="0"/>
              </a:rPr>
              <a:t>大学めぐり</a:t>
            </a:r>
            <a:r>
              <a:rPr lang="en-US" altLang="ja-JP" sz="4000" b="1" dirty="0" smtClean="0">
                <a:solidFill>
                  <a:prstClr val="black"/>
                </a:solidFill>
                <a:latin typeface="Calibri" charset="0"/>
              </a:rPr>
              <a:t> </a:t>
            </a:r>
            <a:r>
              <a:rPr lang="ja-JP" altLang="en-US" sz="4000" b="1" dirty="0" smtClean="0">
                <a:solidFill>
                  <a:prstClr val="black"/>
                </a:solidFill>
                <a:latin typeface="Calibri" charset="0"/>
              </a:rPr>
              <a:t>２０１４年度　　　</a:t>
            </a:r>
            <a:r>
              <a:rPr lang="en-US" altLang="ja-JP" sz="4000" b="1" dirty="0">
                <a:solidFill>
                  <a:prstClr val="black"/>
                </a:solidFill>
                <a:latin typeface="Calibri" charset="0"/>
              </a:rPr>
              <a:t>1</a:t>
            </a:r>
            <a:r>
              <a:rPr lang="en-US" altLang="ja-JP" sz="4000" b="1" dirty="0" smtClean="0">
                <a:solidFill>
                  <a:prstClr val="black"/>
                </a:solidFill>
                <a:latin typeface="Calibri" charset="0"/>
              </a:rPr>
              <a:t>/</a:t>
            </a:r>
            <a:r>
              <a:rPr lang="en-US" altLang="ja-JP" sz="4000" b="1" dirty="0" smtClean="0">
                <a:solidFill>
                  <a:prstClr val="black"/>
                </a:solidFill>
                <a:latin typeface="Calibri" charset="0"/>
              </a:rPr>
              <a:t>3</a:t>
            </a:r>
            <a:endParaRPr lang="ja-JP" altLang="en-US" sz="4000" b="1" dirty="0" smtClean="0">
              <a:solidFill>
                <a:prstClr val="black"/>
              </a:solidFill>
              <a:latin typeface="Calibri" charset="0"/>
            </a:endParaRPr>
          </a:p>
        </p:txBody>
      </p:sp>
      <p:sp>
        <p:nvSpPr>
          <p:cNvPr id="15363" name="正方形/長方形 9"/>
          <p:cNvSpPr>
            <a:spLocks noChangeArrowheads="1"/>
          </p:cNvSpPr>
          <p:nvPr/>
        </p:nvSpPr>
        <p:spPr bwMode="auto">
          <a:xfrm>
            <a:off x="304800" y="685800"/>
            <a:ext cx="8610600"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457200" fontAlgn="base">
              <a:lnSpc>
                <a:spcPts val="2538"/>
              </a:lnSpc>
              <a:spcBef>
                <a:spcPct val="0"/>
              </a:spcBef>
              <a:spcAft>
                <a:spcPct val="0"/>
              </a:spcAft>
            </a:pPr>
            <a:r>
              <a:rPr lang="ja-JP" altLang="en-US" sz="2200" b="1" smtClean="0">
                <a:solidFill>
                  <a:prstClr val="black"/>
                </a:solidFill>
                <a:latin typeface="Calibri" charset="0"/>
                <a:ea typeface="ＭＳ Ｐゴシック" charset="0"/>
                <a:cs typeface="ＭＳ Ｐゴシック" charset="0"/>
              </a:rPr>
              <a:t>・</a:t>
            </a:r>
            <a:r>
              <a:rPr lang="en-US" altLang="ja-JP" sz="2200" b="1" smtClean="0">
                <a:solidFill>
                  <a:prstClr val="black"/>
                </a:solidFill>
                <a:latin typeface="Calibri" charset="0"/>
                <a:ea typeface="ＭＳ Ｐゴシック" charset="0"/>
                <a:cs typeface="ＭＳ Ｐゴシック" charset="0"/>
              </a:rPr>
              <a:t> 2014</a:t>
            </a:r>
            <a:r>
              <a:rPr lang="ja-JP" altLang="en-US" sz="2200" b="1" smtClean="0">
                <a:solidFill>
                  <a:prstClr val="black"/>
                </a:solidFill>
                <a:latin typeface="Calibri" charset="0"/>
                <a:ea typeface="ＭＳ Ｐゴシック" charset="0"/>
                <a:cs typeface="ＭＳ Ｐゴシック" charset="0"/>
              </a:rPr>
              <a:t>年度、第３回</a:t>
            </a:r>
            <a:r>
              <a:rPr lang="ja-JP" altLang="en-US" sz="2200" b="1" smtClean="0">
                <a:solidFill>
                  <a:srgbClr val="FF0000"/>
                </a:solidFill>
                <a:latin typeface="Calibri" charset="0"/>
                <a:ea typeface="ＭＳ Ｐゴシック" charset="0"/>
                <a:cs typeface="ＭＳ Ｐゴシック" charset="0"/>
              </a:rPr>
              <a:t>　　</a:t>
            </a:r>
            <a:r>
              <a:rPr lang="en-US" altLang="ja-JP" sz="2200" b="1" smtClean="0">
                <a:solidFill>
                  <a:srgbClr val="FF0000"/>
                </a:solidFill>
                <a:latin typeface="Calibri" charset="0"/>
                <a:ea typeface="ＭＳ Ｐゴシック" charset="0"/>
                <a:cs typeface="ＭＳ Ｐゴシック" charset="0"/>
              </a:rPr>
              <a:t>New</a:t>
            </a:r>
            <a:endParaRPr lang="en-US" altLang="ja-JP" sz="2200" b="1" smtClean="0">
              <a:solidFill>
                <a:prstClr val="black"/>
              </a:solidFill>
              <a:latin typeface="Calibri" charset="0"/>
              <a:ea typeface="ＭＳ Ｐゴシック" charset="0"/>
              <a:cs typeface="ＭＳ Ｐゴシック" charset="0"/>
            </a:endParaRPr>
          </a:p>
          <a:p>
            <a:pPr defTabSz="457200" fontAlgn="base">
              <a:lnSpc>
                <a:spcPts val="2538"/>
              </a:lnSpc>
              <a:spcBef>
                <a:spcPct val="0"/>
              </a:spcBef>
              <a:spcAft>
                <a:spcPct val="0"/>
              </a:spcAft>
            </a:pPr>
            <a:r>
              <a:rPr lang="ja-JP" altLang="en-US" sz="2200" b="1" smtClean="0">
                <a:solidFill>
                  <a:prstClr val="black"/>
                </a:solidFill>
                <a:latin typeface="Arial" charset="0"/>
                <a:ea typeface="ＭＳ Ｐゴシック" charset="0"/>
                <a:cs typeface="ＭＳ Ｐゴシック" charset="0"/>
              </a:rPr>
              <a:t>　　大学めぐり＠新潟大　5/21(水)</a:t>
            </a:r>
            <a:endParaRPr lang="en-US" altLang="ja-JP" sz="2200" b="1" smtClean="0">
              <a:solidFill>
                <a:prstClr val="black"/>
              </a:solidFill>
              <a:latin typeface="Arial" charset="0"/>
              <a:ea typeface="ＭＳ Ｐゴシック" charset="0"/>
              <a:cs typeface="ＭＳ Ｐゴシック" charset="0"/>
            </a:endParaRPr>
          </a:p>
          <a:p>
            <a:pPr defTabSz="457200" fontAlgn="base">
              <a:lnSpc>
                <a:spcPts val="2538"/>
              </a:lnSpc>
              <a:spcBef>
                <a:spcPct val="0"/>
              </a:spcBef>
              <a:spcAft>
                <a:spcPct val="0"/>
              </a:spcAft>
            </a:pPr>
            <a:r>
              <a:rPr lang="ja-JP" altLang="en-US" sz="2200" b="1" smtClean="0">
                <a:solidFill>
                  <a:prstClr val="black"/>
                </a:solidFill>
                <a:latin typeface="Calibri" charset="0"/>
                <a:ea typeface="ＭＳ Ｐゴシック" charset="0"/>
                <a:cs typeface="ＭＳ Ｐゴシック" charset="0"/>
              </a:rPr>
              <a:t>　　　　参加　　約</a:t>
            </a:r>
            <a:r>
              <a:rPr lang="en-US" altLang="ja-JP" sz="2200" b="1" smtClean="0">
                <a:solidFill>
                  <a:prstClr val="black"/>
                </a:solidFill>
                <a:latin typeface="Calibri" charset="0"/>
                <a:ea typeface="ＭＳ Ｐゴシック" charset="0"/>
                <a:cs typeface="ＭＳ Ｐゴシック" charset="0"/>
              </a:rPr>
              <a:t>30</a:t>
            </a:r>
            <a:r>
              <a:rPr lang="ja-JP" altLang="en-US" sz="2200" b="1" smtClean="0">
                <a:solidFill>
                  <a:prstClr val="black"/>
                </a:solidFill>
                <a:latin typeface="Calibri" charset="0"/>
                <a:ea typeface="ＭＳ Ｐゴシック" charset="0"/>
                <a:cs typeface="ＭＳ Ｐゴシック" charset="0"/>
              </a:rPr>
              <a:t>名（学生＋スタッフ＋地元企業４）＋講師</a:t>
            </a:r>
            <a:endParaRPr lang="ja-JP" altLang="en-US" sz="2200" b="1" smtClean="0">
              <a:solidFill>
                <a:prstClr val="black"/>
              </a:solidFill>
              <a:latin typeface="Arial" charset="0"/>
              <a:ea typeface="ＭＳ Ｐゴシック" charset="0"/>
              <a:cs typeface="ＭＳ Ｐゴシック" charset="0"/>
            </a:endParaRPr>
          </a:p>
          <a:p>
            <a:pPr defTabSz="457200" fontAlgn="base">
              <a:lnSpc>
                <a:spcPts val="2538"/>
              </a:lnSpc>
              <a:spcBef>
                <a:spcPct val="0"/>
              </a:spcBef>
              <a:spcAft>
                <a:spcPct val="0"/>
              </a:spcAft>
            </a:pPr>
            <a:r>
              <a:rPr lang="ja-JP" altLang="en-US" sz="2200" b="1" smtClean="0">
                <a:solidFill>
                  <a:prstClr val="black"/>
                </a:solidFill>
                <a:latin typeface="Arial" charset="0"/>
                <a:ea typeface="ＭＳ Ｐゴシック" charset="0"/>
                <a:cs typeface="ＭＳ Ｐゴシック" charset="0"/>
              </a:rPr>
              <a:t>　　　　　　</a:t>
            </a:r>
            <a:r>
              <a:rPr lang="en-US" altLang="ja-JP" sz="2200" b="1" smtClean="0">
                <a:solidFill>
                  <a:prstClr val="black"/>
                </a:solidFill>
                <a:latin typeface="Arial" charset="0"/>
                <a:ea typeface="ＭＳ Ｐゴシック" charset="0"/>
                <a:cs typeface="ＭＳ Ｐゴシック" charset="0"/>
              </a:rPr>
              <a:t>ILC </a:t>
            </a:r>
            <a:r>
              <a:rPr lang="ja-JP" altLang="en-US" sz="2200" b="1" smtClean="0">
                <a:solidFill>
                  <a:prstClr val="black"/>
                </a:solidFill>
                <a:latin typeface="Arial" charset="0"/>
                <a:ea typeface="ＭＳ Ｐゴシック" charset="0"/>
                <a:cs typeface="ＭＳ Ｐゴシック" charset="0"/>
              </a:rPr>
              <a:t>の物理　　　　　　　　　</a:t>
            </a:r>
            <a:r>
              <a:rPr lang="en-US" altLang="ja-JP" sz="2200" b="1" smtClean="0">
                <a:solidFill>
                  <a:prstClr val="black"/>
                </a:solidFill>
                <a:latin typeface="Arial" charset="0"/>
                <a:ea typeface="ＭＳ Ｐゴシック" charset="0"/>
                <a:cs typeface="ＭＳ Ｐゴシック" charset="0"/>
              </a:rPr>
              <a:t> </a:t>
            </a:r>
            <a:r>
              <a:rPr lang="ja-JP" altLang="en-US" sz="2200" b="1" smtClean="0">
                <a:solidFill>
                  <a:prstClr val="black"/>
                </a:solidFill>
                <a:latin typeface="Arial" charset="0"/>
                <a:ea typeface="ＭＳ Ｐゴシック" charset="0"/>
                <a:cs typeface="ＭＳ Ｐゴシック" charset="0"/>
              </a:rPr>
              <a:t>　吉岡（九大）</a:t>
            </a:r>
            <a:endParaRPr lang="en-US" altLang="ja-JP" sz="2200" b="1" smtClean="0">
              <a:solidFill>
                <a:prstClr val="black"/>
              </a:solidFill>
              <a:latin typeface="Arial" charset="0"/>
              <a:ea typeface="ＭＳ Ｐゴシック" charset="0"/>
              <a:cs typeface="ＭＳ Ｐゴシック" charset="0"/>
            </a:endParaRPr>
          </a:p>
          <a:p>
            <a:pPr defTabSz="457200" fontAlgn="base">
              <a:lnSpc>
                <a:spcPts val="2538"/>
              </a:lnSpc>
              <a:spcBef>
                <a:spcPct val="0"/>
              </a:spcBef>
              <a:spcAft>
                <a:spcPct val="0"/>
              </a:spcAft>
            </a:pPr>
            <a:r>
              <a:rPr lang="ja-JP" altLang="en-US" sz="2200" b="1" smtClean="0">
                <a:solidFill>
                  <a:prstClr val="black"/>
                </a:solidFill>
                <a:latin typeface="Arial" charset="0"/>
                <a:ea typeface="ＭＳ Ｐゴシック" charset="0"/>
                <a:cs typeface="ＭＳ Ｐゴシック" charset="0"/>
              </a:rPr>
              <a:t>　　　　　　</a:t>
            </a:r>
            <a:r>
              <a:rPr lang="en-US" altLang="ja-JP" sz="2200" b="1" smtClean="0">
                <a:solidFill>
                  <a:prstClr val="black"/>
                </a:solidFill>
                <a:latin typeface="Arial" charset="0"/>
                <a:ea typeface="ＭＳ Ｐゴシック" charset="0"/>
                <a:cs typeface="ＭＳ Ｐゴシック" charset="0"/>
              </a:rPr>
              <a:t>ILC </a:t>
            </a:r>
            <a:r>
              <a:rPr lang="ja-JP" altLang="en-US" sz="2200" b="1" smtClean="0">
                <a:solidFill>
                  <a:prstClr val="black"/>
                </a:solidFill>
                <a:latin typeface="Arial" charset="0"/>
                <a:ea typeface="ＭＳ Ｐゴシック" charset="0"/>
                <a:cs typeface="ＭＳ Ｐゴシック" charset="0"/>
              </a:rPr>
              <a:t>の加速器と計画全体　　大森（</a:t>
            </a:r>
            <a:r>
              <a:rPr lang="en-US" altLang="ja-JP" sz="2200" b="1" smtClean="0">
                <a:solidFill>
                  <a:prstClr val="black"/>
                </a:solidFill>
                <a:latin typeface="Arial" charset="0"/>
                <a:ea typeface="ＭＳ Ｐゴシック" charset="0"/>
                <a:cs typeface="ＭＳ Ｐゴシック" charset="0"/>
              </a:rPr>
              <a:t>KEK</a:t>
            </a:r>
            <a:r>
              <a:rPr lang="ja-JP" altLang="en-US" sz="2200" b="1" smtClean="0">
                <a:solidFill>
                  <a:prstClr val="black"/>
                </a:solidFill>
                <a:latin typeface="Arial" charset="0"/>
                <a:ea typeface="ＭＳ Ｐゴシック" charset="0"/>
                <a:cs typeface="ＭＳ Ｐゴシック" charset="0"/>
              </a:rPr>
              <a:t>）</a:t>
            </a:r>
          </a:p>
          <a:p>
            <a:pPr defTabSz="457200" fontAlgn="base">
              <a:lnSpc>
                <a:spcPts val="2538"/>
              </a:lnSpc>
              <a:spcBef>
                <a:spcPct val="0"/>
              </a:spcBef>
              <a:spcAft>
                <a:spcPct val="0"/>
              </a:spcAft>
            </a:pPr>
            <a:endParaRPr lang="ja-JP" altLang="en-US" sz="2200" b="1" smtClean="0">
              <a:solidFill>
                <a:prstClr val="black"/>
              </a:solidFill>
              <a:latin typeface="Arial" charset="0"/>
              <a:ea typeface="ＭＳ Ｐゴシック" charset="0"/>
              <a:cs typeface="ＭＳ Ｐゴシック" charset="0"/>
            </a:endParaRPr>
          </a:p>
        </p:txBody>
      </p:sp>
      <p:sp>
        <p:nvSpPr>
          <p:cNvPr id="15364" name="TextBox 7"/>
          <p:cNvSpPr txBox="1">
            <a:spLocks noChangeArrowheads="1"/>
          </p:cNvSpPr>
          <p:nvPr/>
        </p:nvSpPr>
        <p:spPr bwMode="auto">
          <a:xfrm>
            <a:off x="304800" y="4741863"/>
            <a:ext cx="883920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pPr defTabSz="457200" fontAlgn="base">
              <a:spcBef>
                <a:spcPct val="0"/>
              </a:spcBef>
              <a:spcAft>
                <a:spcPct val="0"/>
              </a:spcAft>
            </a:pPr>
            <a:r>
              <a:rPr lang="ja-JP" altLang="en-US" sz="2200" b="1" smtClean="0">
                <a:solidFill>
                  <a:prstClr val="black"/>
                </a:solidFill>
                <a:latin typeface="Calibri" charset="0"/>
              </a:rPr>
              <a:t>・</a:t>
            </a:r>
            <a:r>
              <a:rPr lang="en-US" altLang="ja-JP" sz="2200" b="1" smtClean="0">
                <a:solidFill>
                  <a:prstClr val="black"/>
                </a:solidFill>
                <a:latin typeface="Calibri" charset="0"/>
              </a:rPr>
              <a:t> 2014</a:t>
            </a:r>
            <a:r>
              <a:rPr lang="ja-JP" altLang="en-US" sz="2200" b="1" smtClean="0">
                <a:solidFill>
                  <a:prstClr val="black"/>
                </a:solidFill>
                <a:latin typeface="Calibri" charset="0"/>
              </a:rPr>
              <a:t>年度、第１回</a:t>
            </a:r>
            <a:r>
              <a:rPr lang="ja-JP" altLang="en-US" sz="2200" b="1" smtClean="0">
                <a:solidFill>
                  <a:srgbClr val="FF0000"/>
                </a:solidFill>
                <a:latin typeface="Calibri" charset="0"/>
              </a:rPr>
              <a:t>　　</a:t>
            </a:r>
            <a:r>
              <a:rPr lang="ja-JP" altLang="en-US" sz="2200" b="1" smtClean="0">
                <a:solidFill>
                  <a:srgbClr val="0000FF"/>
                </a:solidFill>
                <a:latin typeface="Calibri" charset="0"/>
              </a:rPr>
              <a:t>報告済み</a:t>
            </a:r>
            <a:endParaRPr lang="en-US" altLang="ja-JP" sz="2200" b="1" smtClean="0">
              <a:solidFill>
                <a:prstClr val="black"/>
              </a:solidFill>
              <a:latin typeface="Calibri" charset="0"/>
            </a:endParaRPr>
          </a:p>
          <a:p>
            <a:pPr defTabSz="457200" fontAlgn="base">
              <a:spcBef>
                <a:spcPct val="0"/>
              </a:spcBef>
              <a:spcAft>
                <a:spcPct val="0"/>
              </a:spcAft>
            </a:pPr>
            <a:r>
              <a:rPr lang="en-US" altLang="ja-JP" sz="2200" b="1" smtClean="0">
                <a:solidFill>
                  <a:prstClr val="black"/>
                </a:solidFill>
                <a:latin typeface="Calibri" charset="0"/>
              </a:rPr>
              <a:t>　</a:t>
            </a:r>
            <a:r>
              <a:rPr lang="ja-JP" altLang="en-US" sz="2200" b="1" smtClean="0">
                <a:solidFill>
                  <a:prstClr val="black"/>
                </a:solidFill>
                <a:latin typeface="Calibri" charset="0"/>
              </a:rPr>
              <a:t>　大学めぐり＠岡山大</a:t>
            </a:r>
            <a:r>
              <a:rPr lang="en-US" altLang="ja-JP" sz="2200" b="1" smtClean="0">
                <a:solidFill>
                  <a:prstClr val="black"/>
                </a:solidFill>
                <a:latin typeface="Calibri" charset="0"/>
              </a:rPr>
              <a:t> 2014</a:t>
            </a:r>
            <a:r>
              <a:rPr lang="ja-JP" altLang="en-US" sz="2200" b="1" smtClean="0">
                <a:solidFill>
                  <a:prstClr val="black"/>
                </a:solidFill>
                <a:latin typeface="Calibri" charset="0"/>
              </a:rPr>
              <a:t>年</a:t>
            </a:r>
            <a:r>
              <a:rPr lang="en-US" altLang="ja-JP" sz="2200" b="1" smtClean="0">
                <a:solidFill>
                  <a:prstClr val="black"/>
                </a:solidFill>
                <a:latin typeface="Calibri" charset="0"/>
              </a:rPr>
              <a:t>4</a:t>
            </a:r>
            <a:r>
              <a:rPr lang="ja-JP" altLang="en-US" sz="2200" b="1" smtClean="0">
                <a:solidFill>
                  <a:prstClr val="black"/>
                </a:solidFill>
                <a:latin typeface="Calibri" charset="0"/>
              </a:rPr>
              <a:t>月</a:t>
            </a:r>
            <a:r>
              <a:rPr lang="en-US" altLang="ja-JP" sz="2200" b="1" smtClean="0">
                <a:solidFill>
                  <a:prstClr val="black"/>
                </a:solidFill>
                <a:latin typeface="Calibri" charset="0"/>
              </a:rPr>
              <a:t>7</a:t>
            </a:r>
            <a:r>
              <a:rPr lang="ja-JP" altLang="en-US" sz="2200" b="1" smtClean="0">
                <a:solidFill>
                  <a:prstClr val="black"/>
                </a:solidFill>
                <a:latin typeface="Calibri" charset="0"/>
              </a:rPr>
              <a:t>日</a:t>
            </a:r>
            <a:r>
              <a:rPr lang="en-US" altLang="ja-JP" sz="2200" b="1" smtClean="0">
                <a:solidFill>
                  <a:prstClr val="black"/>
                </a:solidFill>
                <a:latin typeface="Calibri" charset="0"/>
              </a:rPr>
              <a:t>(</a:t>
            </a:r>
            <a:r>
              <a:rPr lang="ja-JP" altLang="en-US" sz="2200" b="1" smtClean="0">
                <a:solidFill>
                  <a:prstClr val="black"/>
                </a:solidFill>
                <a:latin typeface="Calibri" charset="0"/>
              </a:rPr>
              <a:t>月</a:t>
            </a:r>
            <a:r>
              <a:rPr lang="en-US" altLang="ja-JP" sz="2200" b="1" smtClean="0">
                <a:solidFill>
                  <a:prstClr val="black"/>
                </a:solidFill>
                <a:latin typeface="Calibri" charset="0"/>
              </a:rPr>
              <a:t>)</a:t>
            </a:r>
          </a:p>
          <a:p>
            <a:pPr defTabSz="457200" fontAlgn="base">
              <a:spcBef>
                <a:spcPct val="0"/>
              </a:spcBef>
              <a:spcAft>
                <a:spcPct val="0"/>
              </a:spcAft>
            </a:pPr>
            <a:r>
              <a:rPr lang="ja-JP" altLang="en-US" sz="2200" b="1" smtClean="0">
                <a:solidFill>
                  <a:prstClr val="black"/>
                </a:solidFill>
                <a:latin typeface="Calibri" charset="0"/>
              </a:rPr>
              <a:t>　　　参加</a:t>
            </a:r>
            <a:r>
              <a:rPr lang="en-US" altLang="ja-JP" sz="2200" b="1" smtClean="0">
                <a:solidFill>
                  <a:prstClr val="black"/>
                </a:solidFill>
                <a:latin typeface="Calibri" charset="0"/>
              </a:rPr>
              <a:t>15</a:t>
            </a:r>
            <a:r>
              <a:rPr lang="ja-JP" altLang="en-US" sz="2200" b="1" smtClean="0">
                <a:solidFill>
                  <a:prstClr val="black"/>
                </a:solidFill>
                <a:latin typeface="Calibri" charset="0"/>
              </a:rPr>
              <a:t>名（学生</a:t>
            </a:r>
            <a:r>
              <a:rPr lang="en-US" altLang="ja-JP" sz="2200" b="1" smtClean="0">
                <a:solidFill>
                  <a:prstClr val="black"/>
                </a:solidFill>
                <a:latin typeface="Calibri" charset="0"/>
              </a:rPr>
              <a:t>10</a:t>
            </a:r>
            <a:r>
              <a:rPr lang="ja-JP" altLang="en-US" sz="2200" b="1" smtClean="0">
                <a:solidFill>
                  <a:prstClr val="black"/>
                </a:solidFill>
                <a:latin typeface="Calibri" charset="0"/>
              </a:rPr>
              <a:t>名＋スタッフ</a:t>
            </a:r>
            <a:r>
              <a:rPr lang="en-US" altLang="ja-JP" sz="2200" b="1" smtClean="0">
                <a:solidFill>
                  <a:prstClr val="black"/>
                </a:solidFill>
                <a:latin typeface="Calibri" charset="0"/>
              </a:rPr>
              <a:t>5</a:t>
            </a:r>
            <a:r>
              <a:rPr lang="ja-JP" altLang="en-US" sz="2200" b="1" smtClean="0">
                <a:solidFill>
                  <a:prstClr val="black"/>
                </a:solidFill>
                <a:latin typeface="Calibri" charset="0"/>
              </a:rPr>
              <a:t>名）＋講師　</a:t>
            </a:r>
            <a:r>
              <a:rPr lang="ja-JP" altLang="en-US" sz="2200" b="1" smtClean="0">
                <a:solidFill>
                  <a:srgbClr val="FF0000"/>
                </a:solidFill>
              </a:rPr>
              <a:t>キビシイ質問有り</a:t>
            </a:r>
            <a:r>
              <a:rPr lang="ja-JP" altLang="en-US" sz="2200" b="1" smtClean="0">
                <a:solidFill>
                  <a:prstClr val="black"/>
                </a:solidFill>
              </a:rPr>
              <a:t> </a:t>
            </a:r>
            <a:r>
              <a:rPr lang="ja-JP" altLang="en-US" sz="2200" b="1" smtClean="0">
                <a:solidFill>
                  <a:prstClr val="black"/>
                </a:solidFill>
                <a:latin typeface="Calibri" charset="0"/>
              </a:rPr>
              <a:t>　</a:t>
            </a:r>
          </a:p>
          <a:p>
            <a:pPr defTabSz="457200" fontAlgn="base">
              <a:spcBef>
                <a:spcPct val="0"/>
              </a:spcBef>
              <a:spcAft>
                <a:spcPct val="0"/>
              </a:spcAft>
            </a:pPr>
            <a:r>
              <a:rPr lang="ja-JP" altLang="en-US" sz="2200" b="1" smtClean="0">
                <a:solidFill>
                  <a:prstClr val="black"/>
                </a:solidFill>
                <a:latin typeface="Calibri" charset="0"/>
              </a:rPr>
              <a:t>　　　　ILC の物理と測定器　　　　　</a:t>
            </a:r>
            <a:r>
              <a:rPr lang="en-US" altLang="ja-JP" sz="2200" b="1" smtClean="0">
                <a:solidFill>
                  <a:prstClr val="black"/>
                </a:solidFill>
                <a:latin typeface="Calibri" charset="0"/>
              </a:rPr>
              <a:t> </a:t>
            </a:r>
            <a:r>
              <a:rPr lang="ja-JP" altLang="en-US" sz="2200" b="1" smtClean="0">
                <a:solidFill>
                  <a:prstClr val="black"/>
                </a:solidFill>
                <a:latin typeface="Calibri" charset="0"/>
              </a:rPr>
              <a:t>末原(九大)</a:t>
            </a:r>
          </a:p>
          <a:p>
            <a:pPr defTabSz="457200" fontAlgn="base">
              <a:spcBef>
                <a:spcPct val="0"/>
              </a:spcBef>
              <a:spcAft>
                <a:spcPct val="0"/>
              </a:spcAft>
            </a:pPr>
            <a:r>
              <a:rPr lang="ja-JP" altLang="en-US" sz="2200" b="1" smtClean="0">
                <a:solidFill>
                  <a:prstClr val="black"/>
                </a:solidFill>
                <a:latin typeface="Calibri" charset="0"/>
              </a:rPr>
              <a:t>　　　　ILC の加速器と計画の状況　大森(KEK)</a:t>
            </a:r>
          </a:p>
        </p:txBody>
      </p:sp>
      <p:sp>
        <p:nvSpPr>
          <p:cNvPr id="15365" name="正方形/長方形 9"/>
          <p:cNvSpPr>
            <a:spLocks noChangeArrowheads="1"/>
          </p:cNvSpPr>
          <p:nvPr/>
        </p:nvSpPr>
        <p:spPr bwMode="auto">
          <a:xfrm>
            <a:off x="304800" y="2501900"/>
            <a:ext cx="88392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457200" fontAlgn="base">
              <a:spcBef>
                <a:spcPct val="0"/>
              </a:spcBef>
              <a:spcAft>
                <a:spcPct val="0"/>
              </a:spcAft>
            </a:pPr>
            <a:r>
              <a:rPr lang="ja-JP" altLang="en-US" sz="2200" b="1" smtClean="0">
                <a:solidFill>
                  <a:prstClr val="black"/>
                </a:solidFill>
                <a:latin typeface="Osaka" charset="0"/>
                <a:ea typeface="Osaka" charset="0"/>
                <a:cs typeface="Osaka" charset="0"/>
              </a:rPr>
              <a:t>・</a:t>
            </a:r>
            <a:r>
              <a:rPr lang="en-US" altLang="ja-JP" sz="2200" b="1" smtClean="0">
                <a:solidFill>
                  <a:prstClr val="black"/>
                </a:solidFill>
                <a:latin typeface="Osaka" charset="0"/>
                <a:ea typeface="Osaka" charset="0"/>
                <a:cs typeface="Osaka" charset="0"/>
              </a:rPr>
              <a:t> 2014</a:t>
            </a:r>
            <a:r>
              <a:rPr lang="ja-JP" altLang="en-US" sz="2200" b="1" smtClean="0">
                <a:solidFill>
                  <a:prstClr val="black"/>
                </a:solidFill>
                <a:latin typeface="Osaka" charset="0"/>
                <a:ea typeface="Osaka" charset="0"/>
                <a:cs typeface="Osaka" charset="0"/>
              </a:rPr>
              <a:t>年度、第２回</a:t>
            </a:r>
            <a:r>
              <a:rPr lang="ja-JP" altLang="en-US" sz="2200" b="1" smtClean="0">
                <a:solidFill>
                  <a:srgbClr val="FF0000"/>
                </a:solidFill>
                <a:latin typeface="Calibri" charset="0"/>
                <a:ea typeface="ＭＳ Ｐゴシック" charset="0"/>
                <a:cs typeface="ＭＳ Ｐゴシック" charset="0"/>
              </a:rPr>
              <a:t>　　</a:t>
            </a:r>
            <a:r>
              <a:rPr lang="ja-JP" altLang="en-US" sz="2200" b="1" smtClean="0">
                <a:solidFill>
                  <a:srgbClr val="0000FF"/>
                </a:solidFill>
                <a:latin typeface="Calibri" charset="0"/>
                <a:ea typeface="ＭＳ Ｐゴシック" charset="0"/>
                <a:cs typeface="ＭＳ Ｐゴシック" charset="0"/>
              </a:rPr>
              <a:t>報告済み</a:t>
            </a:r>
            <a:endParaRPr lang="en-US" altLang="ja-JP" sz="2200" b="1" smtClean="0">
              <a:solidFill>
                <a:srgbClr val="0000FF"/>
              </a:solidFill>
              <a:latin typeface="Osaka" charset="0"/>
              <a:ea typeface="Osaka" charset="0"/>
              <a:cs typeface="Osaka" charset="0"/>
            </a:endParaRPr>
          </a:p>
          <a:p>
            <a:pPr defTabSz="457200" fontAlgn="base">
              <a:spcBef>
                <a:spcPct val="0"/>
              </a:spcBef>
              <a:spcAft>
                <a:spcPct val="0"/>
              </a:spcAft>
            </a:pPr>
            <a:r>
              <a:rPr lang="ja-JP" altLang="en-US" sz="2200" b="1" smtClean="0">
                <a:solidFill>
                  <a:prstClr val="black"/>
                </a:solidFill>
                <a:latin typeface="Osaka" charset="0"/>
                <a:ea typeface="Osaka" charset="0"/>
                <a:cs typeface="Osaka" charset="0"/>
              </a:rPr>
              <a:t>　　　　</a:t>
            </a:r>
            <a:r>
              <a:rPr lang="ja-JP" altLang="en-US" sz="2200" b="1" smtClean="0">
                <a:solidFill>
                  <a:prstClr val="black"/>
                </a:solidFill>
                <a:latin typeface="Calibri" charset="0"/>
                <a:ea typeface="ＭＳ Ｐゴシック" charset="0"/>
                <a:cs typeface="ＭＳ Ｐゴシック" charset="0"/>
              </a:rPr>
              <a:t>大学めぐり＠</a:t>
            </a:r>
            <a:r>
              <a:rPr lang="ja-JP" altLang="en-US" sz="2200" b="1" smtClean="0">
                <a:solidFill>
                  <a:prstClr val="black"/>
                </a:solidFill>
                <a:latin typeface="Osaka" charset="0"/>
                <a:ea typeface="Osaka" charset="0"/>
                <a:cs typeface="Osaka" charset="0"/>
              </a:rPr>
              <a:t>京大　4/23(水)</a:t>
            </a:r>
            <a:endParaRPr lang="en-US" altLang="ja-JP" sz="2200" b="1" smtClean="0">
              <a:solidFill>
                <a:prstClr val="black"/>
              </a:solidFill>
              <a:latin typeface="Osaka" charset="0"/>
              <a:ea typeface="Osaka" charset="0"/>
              <a:cs typeface="Osaka" charset="0"/>
            </a:endParaRPr>
          </a:p>
          <a:p>
            <a:pPr defTabSz="457200" fontAlgn="base">
              <a:spcBef>
                <a:spcPct val="0"/>
              </a:spcBef>
              <a:spcAft>
                <a:spcPct val="0"/>
              </a:spcAft>
            </a:pPr>
            <a:r>
              <a:rPr lang="ja-JP" altLang="en-US" sz="2200" b="1" smtClean="0">
                <a:solidFill>
                  <a:prstClr val="black"/>
                </a:solidFill>
                <a:latin typeface="Osaka" charset="0"/>
                <a:ea typeface="Osaka" charset="0"/>
                <a:cs typeface="Osaka" charset="0"/>
              </a:rPr>
              <a:t>　　　　　　　参加</a:t>
            </a:r>
            <a:r>
              <a:rPr lang="en-US" altLang="ja-JP" sz="2200" b="1" smtClean="0">
                <a:solidFill>
                  <a:prstClr val="black"/>
                </a:solidFill>
                <a:latin typeface="Osaka" charset="0"/>
                <a:ea typeface="Osaka" charset="0"/>
                <a:cs typeface="Osaka" charset="0"/>
              </a:rPr>
              <a:t> </a:t>
            </a:r>
            <a:r>
              <a:rPr lang="ja-JP" altLang="en-US" sz="2200" b="1" smtClean="0">
                <a:solidFill>
                  <a:prstClr val="black"/>
                </a:solidFill>
                <a:latin typeface="Osaka" charset="0"/>
                <a:ea typeface="Osaka" charset="0"/>
                <a:cs typeface="Osaka" charset="0"/>
              </a:rPr>
              <a:t>約</a:t>
            </a:r>
            <a:r>
              <a:rPr lang="en-US" altLang="ja-JP" sz="2200" b="1" smtClean="0">
                <a:solidFill>
                  <a:prstClr val="black"/>
                </a:solidFill>
                <a:latin typeface="Osaka" charset="0"/>
                <a:ea typeface="Osaka" charset="0"/>
                <a:cs typeface="Osaka" charset="0"/>
              </a:rPr>
              <a:t>25</a:t>
            </a:r>
            <a:r>
              <a:rPr lang="ja-JP" altLang="en-US" sz="2200" b="1" smtClean="0">
                <a:solidFill>
                  <a:prstClr val="black"/>
                </a:solidFill>
                <a:latin typeface="Osaka" charset="0"/>
                <a:ea typeface="Osaka" charset="0"/>
                <a:cs typeface="Osaka" charset="0"/>
              </a:rPr>
              <a:t>名　＋　講師　　　　　　　　　</a:t>
            </a:r>
            <a:r>
              <a:rPr lang="ja-JP" altLang="en-US" sz="2200" b="1" smtClean="0">
                <a:solidFill>
                  <a:srgbClr val="FF0000"/>
                </a:solidFill>
                <a:latin typeface="Arial" charset="0"/>
                <a:ea typeface="ＭＳ Ｐゴシック" charset="0"/>
                <a:cs typeface="ＭＳ Ｐゴシック" charset="0"/>
              </a:rPr>
              <a:t>キビシイ質問有り</a:t>
            </a:r>
            <a:r>
              <a:rPr lang="ja-JP" altLang="en-US" sz="2200" b="1" smtClean="0">
                <a:solidFill>
                  <a:prstClr val="black"/>
                </a:solidFill>
                <a:latin typeface="Arial" charset="0"/>
                <a:ea typeface="ＭＳ Ｐゴシック" charset="0"/>
                <a:cs typeface="ＭＳ Ｐゴシック" charset="0"/>
              </a:rPr>
              <a:t> </a:t>
            </a:r>
            <a:endParaRPr lang="en-US" altLang="ja-JP" sz="2200" b="1" smtClean="0">
              <a:solidFill>
                <a:prstClr val="black"/>
              </a:solidFill>
              <a:latin typeface="Osaka" charset="0"/>
              <a:ea typeface="Osaka" charset="0"/>
              <a:cs typeface="Osaka" charset="0"/>
            </a:endParaRPr>
          </a:p>
          <a:p>
            <a:pPr defTabSz="457200" fontAlgn="base">
              <a:spcBef>
                <a:spcPct val="0"/>
              </a:spcBef>
              <a:spcAft>
                <a:spcPct val="0"/>
              </a:spcAft>
            </a:pPr>
            <a:r>
              <a:rPr lang="ja-JP" altLang="en-US" sz="2200" b="1" smtClean="0">
                <a:solidFill>
                  <a:prstClr val="black"/>
                </a:solidFill>
                <a:latin typeface="Osaka" charset="0"/>
                <a:ea typeface="Osaka" charset="0"/>
                <a:cs typeface="Osaka" charset="0"/>
              </a:rPr>
              <a:t>　　　　　　　　　　</a:t>
            </a:r>
            <a:r>
              <a:rPr lang="en-US" altLang="ja-JP" sz="2200" b="1" smtClean="0">
                <a:solidFill>
                  <a:prstClr val="black"/>
                </a:solidFill>
                <a:latin typeface="Osaka" charset="0"/>
                <a:ea typeface="Osaka" charset="0"/>
                <a:cs typeface="Osaka" charset="0"/>
              </a:rPr>
              <a:t>ILC</a:t>
            </a:r>
            <a:r>
              <a:rPr lang="ja-JP" altLang="en-US" sz="2200" b="1" smtClean="0">
                <a:solidFill>
                  <a:prstClr val="black"/>
                </a:solidFill>
                <a:latin typeface="Osaka" charset="0"/>
                <a:ea typeface="Osaka" charset="0"/>
                <a:cs typeface="Osaka" charset="0"/>
              </a:rPr>
              <a:t> の物理　　　　　　　　田辺（</a:t>
            </a:r>
            <a:r>
              <a:rPr lang="en-US" sz="2200" b="1" smtClean="0">
                <a:solidFill>
                  <a:prstClr val="black"/>
                </a:solidFill>
                <a:latin typeface="Osaka" charset="0"/>
                <a:ea typeface="Osaka" charset="0"/>
                <a:cs typeface="Osaka" charset="0"/>
              </a:rPr>
              <a:t>東大</a:t>
            </a:r>
            <a:r>
              <a:rPr lang="ja-JP" altLang="en-US" sz="2200" b="1" smtClean="0">
                <a:solidFill>
                  <a:prstClr val="black"/>
                </a:solidFill>
                <a:latin typeface="Osaka" charset="0"/>
                <a:ea typeface="Osaka" charset="0"/>
                <a:cs typeface="Osaka" charset="0"/>
              </a:rPr>
              <a:t>）</a:t>
            </a:r>
            <a:endParaRPr lang="en-US" altLang="ja-JP" sz="2200" b="1" smtClean="0">
              <a:solidFill>
                <a:prstClr val="black"/>
              </a:solidFill>
              <a:latin typeface="Osaka" charset="0"/>
              <a:ea typeface="Osaka" charset="0"/>
              <a:cs typeface="Osaka" charset="0"/>
            </a:endParaRPr>
          </a:p>
          <a:p>
            <a:pPr defTabSz="457200" fontAlgn="base">
              <a:spcBef>
                <a:spcPct val="0"/>
              </a:spcBef>
              <a:spcAft>
                <a:spcPct val="0"/>
              </a:spcAft>
            </a:pPr>
            <a:r>
              <a:rPr lang="ja-JP" altLang="en-US" sz="2200" b="1" smtClean="0">
                <a:solidFill>
                  <a:prstClr val="black"/>
                </a:solidFill>
                <a:latin typeface="Osaka" charset="0"/>
                <a:ea typeface="Osaka" charset="0"/>
                <a:cs typeface="Osaka" charset="0"/>
              </a:rPr>
              <a:t>　　　　　　　　　　</a:t>
            </a:r>
            <a:r>
              <a:rPr lang="en-US" altLang="ja-JP" sz="2200" b="1" smtClean="0">
                <a:solidFill>
                  <a:prstClr val="black"/>
                </a:solidFill>
                <a:latin typeface="Osaka" charset="0"/>
                <a:ea typeface="Osaka" charset="0"/>
                <a:cs typeface="Osaka" charset="0"/>
              </a:rPr>
              <a:t>ILC </a:t>
            </a:r>
            <a:r>
              <a:rPr lang="ja-JP" altLang="en-US" sz="2200" b="1" smtClean="0">
                <a:solidFill>
                  <a:prstClr val="black"/>
                </a:solidFill>
                <a:latin typeface="Osaka" charset="0"/>
                <a:ea typeface="Osaka" charset="0"/>
                <a:cs typeface="Osaka" charset="0"/>
              </a:rPr>
              <a:t>の加速器　　　　　岩下（京大）</a:t>
            </a:r>
            <a:endParaRPr lang="en-US" altLang="ja-JP" sz="2200" b="1" smtClean="0">
              <a:solidFill>
                <a:prstClr val="black"/>
              </a:solidFill>
              <a:latin typeface="Osaka" charset="0"/>
              <a:ea typeface="Osaka" charset="0"/>
              <a:cs typeface="Osaka" charset="0"/>
            </a:endParaRPr>
          </a:p>
          <a:p>
            <a:pPr defTabSz="457200" fontAlgn="base">
              <a:spcBef>
                <a:spcPct val="0"/>
              </a:spcBef>
              <a:spcAft>
                <a:spcPct val="0"/>
              </a:spcAft>
            </a:pPr>
            <a:r>
              <a:rPr lang="ja-JP" altLang="en-US" sz="2200" b="1" smtClean="0">
                <a:solidFill>
                  <a:prstClr val="black"/>
                </a:solidFill>
                <a:latin typeface="Osaka" charset="0"/>
                <a:ea typeface="Osaka" charset="0"/>
                <a:cs typeface="Osaka" charset="0"/>
              </a:rPr>
              <a:t>　　　　　　　　　　</a:t>
            </a:r>
            <a:r>
              <a:rPr lang="en-US" altLang="ja-JP" sz="2200" b="1" smtClean="0">
                <a:solidFill>
                  <a:prstClr val="black"/>
                </a:solidFill>
                <a:latin typeface="Osaka" charset="0"/>
                <a:ea typeface="Osaka" charset="0"/>
                <a:cs typeface="Osaka" charset="0"/>
              </a:rPr>
              <a:t>ILC </a:t>
            </a:r>
            <a:r>
              <a:rPr lang="ja-JP" altLang="en-US" sz="2200" b="1" smtClean="0">
                <a:solidFill>
                  <a:prstClr val="black"/>
                </a:solidFill>
                <a:latin typeface="Osaka" charset="0"/>
                <a:ea typeface="Osaka" charset="0"/>
                <a:cs typeface="Osaka" charset="0"/>
              </a:rPr>
              <a:t>計画の現状　　山下（全体）</a:t>
            </a:r>
          </a:p>
          <a:p>
            <a:pPr defTabSz="457200" fontAlgn="base">
              <a:spcBef>
                <a:spcPct val="0"/>
              </a:spcBef>
              <a:spcAft>
                <a:spcPct val="0"/>
              </a:spcAft>
            </a:pPr>
            <a:endParaRPr lang="ja-JP" altLang="en-US" sz="2200" b="1" smtClean="0">
              <a:solidFill>
                <a:prstClr val="black"/>
              </a:solidFill>
              <a:latin typeface="Arial" charset="0"/>
              <a:ea typeface="ＭＳ Ｐゴシック" charset="0"/>
              <a:cs typeface="ＭＳ Ｐゴシック" charset="0"/>
            </a:endParaRPr>
          </a:p>
        </p:txBody>
      </p:sp>
      <p:sp>
        <p:nvSpPr>
          <p:cNvPr id="2" name="日付プレースホルダー 1"/>
          <p:cNvSpPr>
            <a:spLocks noGrp="1"/>
          </p:cNvSpPr>
          <p:nvPr>
            <p:ph type="dt" sz="half" idx="10"/>
          </p:nvPr>
        </p:nvSpPr>
        <p:spPr/>
        <p:txBody>
          <a:bodyPr/>
          <a:lstStyle/>
          <a:p>
            <a:r>
              <a:rPr lang="en-US" altLang="ja-JP" smtClean="0">
                <a:ea typeface="ＭＳ Ｐゴシック"/>
              </a:rPr>
              <a:t>A. Yamamoto, 2014/06/13</a:t>
            </a:r>
            <a:endParaRPr lang="ja-JP" altLang="en-US">
              <a:ea typeface="ＭＳ Ｐゴシック"/>
            </a:endParaRPr>
          </a:p>
        </p:txBody>
      </p:sp>
      <p:sp>
        <p:nvSpPr>
          <p:cNvPr id="3" name="フッター プレースホルダー 2"/>
          <p:cNvSpPr>
            <a:spLocks noGrp="1"/>
          </p:cNvSpPr>
          <p:nvPr>
            <p:ph type="ftr" sz="quarter" idx="11"/>
          </p:nvPr>
        </p:nvSpPr>
        <p:spPr/>
        <p:txBody>
          <a:bodyPr/>
          <a:lstStyle/>
          <a:p>
            <a:r>
              <a:rPr lang="en-US" altLang="ja-JP" smtClean="0">
                <a:ea typeface="ＭＳ Ｐゴシック"/>
              </a:rPr>
              <a:t>LC</a:t>
            </a:r>
            <a:r>
              <a:rPr lang="ja-JP" altLang="en-US" smtClean="0">
                <a:ea typeface="ＭＳ Ｐゴシック"/>
              </a:rPr>
              <a:t>計画推進委員会</a:t>
            </a:r>
            <a:endParaRPr lang="ja-JP" altLang="en-US">
              <a:ea typeface="ＭＳ Ｐゴシック"/>
            </a:endParaRPr>
          </a:p>
        </p:txBody>
      </p:sp>
      <p:sp>
        <p:nvSpPr>
          <p:cNvPr id="4" name="スライド番号プレースホルダー 3"/>
          <p:cNvSpPr>
            <a:spLocks noGrp="1"/>
          </p:cNvSpPr>
          <p:nvPr>
            <p:ph type="sldNum" sz="quarter" idx="12"/>
          </p:nvPr>
        </p:nvSpPr>
        <p:spPr/>
        <p:txBody>
          <a:bodyPr/>
          <a:lstStyle/>
          <a:p>
            <a:fld id="{AFD9889C-D53B-C345-AE07-17B0FABD6B01}" type="slidenum">
              <a:rPr lang="ja-JP" altLang="en-US" smtClean="0">
                <a:ea typeface="ＭＳ Ｐゴシック"/>
              </a:rPr>
              <a:pPr/>
              <a:t>34</a:t>
            </a:fld>
            <a:endParaRPr lang="ja-JP" altLang="en-US">
              <a:ea typeface="ＭＳ Ｐゴシック"/>
            </a:endParaRPr>
          </a:p>
        </p:txBody>
      </p:sp>
    </p:spTree>
    <p:extLst>
      <p:ext uri="{BB962C8B-B14F-4D97-AF65-F5344CB8AC3E}">
        <p14:creationId xmlns:p14="http://schemas.microsoft.com/office/powerpoint/2010/main" val="358368444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3"/>
          <p:cNvSpPr txBox="1">
            <a:spLocks noChangeArrowheads="1"/>
          </p:cNvSpPr>
          <p:nvPr/>
        </p:nvSpPr>
        <p:spPr bwMode="auto">
          <a:xfrm>
            <a:off x="1676400" y="0"/>
            <a:ext cx="7238902" cy="708025"/>
          </a:xfrm>
          <a:prstGeom prst="rect">
            <a:avLst/>
          </a:prstGeom>
          <a:solidFill>
            <a:srgbClr val="FFFF00"/>
          </a:solidFill>
          <a:ln>
            <a:noFill/>
          </a:ln>
        </p:spPr>
        <p:txBody>
          <a:bodyPr wrap="squar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pPr defTabSz="457200" fontAlgn="base">
              <a:spcBef>
                <a:spcPct val="0"/>
              </a:spcBef>
              <a:spcAft>
                <a:spcPct val="0"/>
              </a:spcAft>
            </a:pPr>
            <a:r>
              <a:rPr lang="ja-JP" altLang="en-US" sz="4000" b="1" dirty="0" smtClean="0">
                <a:solidFill>
                  <a:prstClr val="black"/>
                </a:solidFill>
                <a:latin typeface="Calibri" charset="0"/>
              </a:rPr>
              <a:t>大学めぐり</a:t>
            </a:r>
            <a:r>
              <a:rPr lang="en-US" altLang="ja-JP" sz="4000" b="1" dirty="0" smtClean="0">
                <a:solidFill>
                  <a:prstClr val="black"/>
                </a:solidFill>
                <a:latin typeface="Calibri" charset="0"/>
              </a:rPr>
              <a:t> </a:t>
            </a:r>
            <a:r>
              <a:rPr lang="ja-JP" altLang="en-US" sz="4000" b="1" dirty="0" smtClean="0">
                <a:solidFill>
                  <a:prstClr val="black"/>
                </a:solidFill>
                <a:latin typeface="Calibri" charset="0"/>
              </a:rPr>
              <a:t>２０１４年度　　　</a:t>
            </a:r>
            <a:r>
              <a:rPr lang="en-US" altLang="ja-JP" sz="4000" b="1" dirty="0">
                <a:solidFill>
                  <a:prstClr val="black"/>
                </a:solidFill>
                <a:latin typeface="Calibri" charset="0"/>
              </a:rPr>
              <a:t>2</a:t>
            </a:r>
            <a:r>
              <a:rPr lang="en-US" altLang="ja-JP" sz="4000" b="1" dirty="0" smtClean="0">
                <a:solidFill>
                  <a:prstClr val="black"/>
                </a:solidFill>
                <a:latin typeface="Calibri" charset="0"/>
              </a:rPr>
              <a:t>/</a:t>
            </a:r>
            <a:r>
              <a:rPr lang="en-US" altLang="ja-JP" sz="4000" b="1" dirty="0" smtClean="0">
                <a:solidFill>
                  <a:prstClr val="black"/>
                </a:solidFill>
                <a:latin typeface="Calibri" charset="0"/>
              </a:rPr>
              <a:t>3</a:t>
            </a:r>
            <a:endParaRPr lang="ja-JP" altLang="en-US" sz="4000" b="1" dirty="0" smtClean="0">
              <a:solidFill>
                <a:prstClr val="black"/>
              </a:solidFill>
              <a:latin typeface="Calibri" charset="0"/>
            </a:endParaRPr>
          </a:p>
        </p:txBody>
      </p:sp>
      <p:sp>
        <p:nvSpPr>
          <p:cNvPr id="14340" name="正方形/長方形 9"/>
          <p:cNvSpPr>
            <a:spLocks noChangeArrowheads="1"/>
          </p:cNvSpPr>
          <p:nvPr/>
        </p:nvSpPr>
        <p:spPr bwMode="auto">
          <a:xfrm>
            <a:off x="76200" y="990600"/>
            <a:ext cx="9067800" cy="237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457200" fontAlgn="base">
              <a:lnSpc>
                <a:spcPts val="2538"/>
              </a:lnSpc>
              <a:spcBef>
                <a:spcPct val="0"/>
              </a:spcBef>
              <a:spcAft>
                <a:spcPct val="0"/>
              </a:spcAft>
            </a:pPr>
            <a:r>
              <a:rPr lang="ja-JP" altLang="en-US" sz="2200" b="1" dirty="0" smtClean="0">
                <a:solidFill>
                  <a:prstClr val="black"/>
                </a:solidFill>
                <a:latin typeface="Calibri" charset="0"/>
                <a:ea typeface="ＭＳ Ｐゴシック" charset="0"/>
                <a:cs typeface="ＭＳ Ｐゴシック" charset="0"/>
              </a:rPr>
              <a:t>・</a:t>
            </a:r>
            <a:r>
              <a:rPr lang="en-US" altLang="ja-JP" sz="2200" b="1" dirty="0" smtClean="0">
                <a:solidFill>
                  <a:prstClr val="black"/>
                </a:solidFill>
                <a:latin typeface="Calibri" charset="0"/>
                <a:ea typeface="ＭＳ Ｐゴシック" charset="0"/>
                <a:cs typeface="ＭＳ Ｐゴシック" charset="0"/>
              </a:rPr>
              <a:t> 2014</a:t>
            </a:r>
            <a:r>
              <a:rPr lang="ja-JP" altLang="en-US" sz="2200" b="1" dirty="0" smtClean="0">
                <a:solidFill>
                  <a:prstClr val="black"/>
                </a:solidFill>
                <a:latin typeface="Calibri" charset="0"/>
                <a:ea typeface="ＭＳ Ｐゴシック" charset="0"/>
                <a:cs typeface="ＭＳ Ｐゴシック" charset="0"/>
              </a:rPr>
              <a:t>年度、第６回</a:t>
            </a:r>
            <a:r>
              <a:rPr lang="ja-JP" altLang="en-US" sz="2200" b="1" dirty="0" smtClean="0">
                <a:solidFill>
                  <a:srgbClr val="FF0000"/>
                </a:solidFill>
                <a:latin typeface="Calibri" charset="0"/>
                <a:ea typeface="ＭＳ Ｐゴシック" charset="0"/>
                <a:cs typeface="ＭＳ Ｐゴシック" charset="0"/>
              </a:rPr>
              <a:t>　　</a:t>
            </a:r>
            <a:r>
              <a:rPr lang="en-US" altLang="ja-JP" sz="2200" b="1" dirty="0" smtClean="0">
                <a:solidFill>
                  <a:srgbClr val="FF0000"/>
                </a:solidFill>
                <a:latin typeface="Calibri" charset="0"/>
                <a:ea typeface="ＭＳ Ｐゴシック" charset="0"/>
                <a:cs typeface="ＭＳ Ｐゴシック" charset="0"/>
              </a:rPr>
              <a:t>New</a:t>
            </a:r>
          </a:p>
          <a:p>
            <a:pPr defTabSz="457200" fontAlgn="base">
              <a:lnSpc>
                <a:spcPts val="2538"/>
              </a:lnSpc>
              <a:spcBef>
                <a:spcPct val="0"/>
              </a:spcBef>
              <a:spcAft>
                <a:spcPct val="0"/>
              </a:spcAft>
            </a:pPr>
            <a:r>
              <a:rPr lang="ja-JP" altLang="en-US" sz="2200" b="1" dirty="0" smtClean="0">
                <a:solidFill>
                  <a:prstClr val="black"/>
                </a:solidFill>
                <a:latin typeface="Arial" charset="0"/>
                <a:ea typeface="ＭＳ Ｐゴシック" charset="0"/>
                <a:cs typeface="ＭＳ Ｐゴシック" charset="0"/>
              </a:rPr>
              <a:t>　　大学めぐり＠島根大　5/31(土)</a:t>
            </a:r>
            <a:endParaRPr lang="en-US" altLang="ja-JP" sz="2200" b="1" dirty="0" smtClean="0">
              <a:solidFill>
                <a:prstClr val="black"/>
              </a:solidFill>
              <a:latin typeface="Arial" charset="0"/>
              <a:ea typeface="ＭＳ Ｐゴシック" charset="0"/>
              <a:cs typeface="ＭＳ Ｐゴシック" charset="0"/>
            </a:endParaRPr>
          </a:p>
          <a:p>
            <a:pPr defTabSz="457200" fontAlgn="base">
              <a:lnSpc>
                <a:spcPts val="2538"/>
              </a:lnSpc>
              <a:spcBef>
                <a:spcPct val="0"/>
              </a:spcBef>
              <a:spcAft>
                <a:spcPct val="0"/>
              </a:spcAft>
            </a:pPr>
            <a:r>
              <a:rPr lang="ja-JP" altLang="en-US" sz="2200" b="1" dirty="0" smtClean="0">
                <a:solidFill>
                  <a:prstClr val="black"/>
                </a:solidFill>
                <a:latin typeface="Arial" charset="0"/>
                <a:ea typeface="ＭＳ Ｐゴシック" charset="0"/>
                <a:cs typeface="ＭＳ Ｐゴシック" charset="0"/>
              </a:rPr>
              <a:t>　　　参加：学生，一般中心に約80名 </a:t>
            </a:r>
          </a:p>
          <a:p>
            <a:pPr defTabSz="457200" fontAlgn="base">
              <a:lnSpc>
                <a:spcPts val="2538"/>
              </a:lnSpc>
              <a:spcBef>
                <a:spcPct val="0"/>
              </a:spcBef>
              <a:spcAft>
                <a:spcPct val="0"/>
              </a:spcAft>
            </a:pPr>
            <a:r>
              <a:rPr lang="ja-JP" altLang="en-US" sz="2200" b="1" dirty="0" smtClean="0">
                <a:solidFill>
                  <a:prstClr val="black"/>
                </a:solidFill>
                <a:latin typeface="Arial" charset="0"/>
                <a:ea typeface="ＭＳ Ｐゴシック" charset="0"/>
                <a:cs typeface="ＭＳ Ｐゴシック" charset="0"/>
              </a:rPr>
              <a:t>　　　　素粒子物理入門　　波場（島根大）</a:t>
            </a:r>
            <a:endParaRPr lang="en-US" altLang="ja-JP" sz="2200" b="1" dirty="0" smtClean="0">
              <a:solidFill>
                <a:prstClr val="black"/>
              </a:solidFill>
              <a:latin typeface="Arial" charset="0"/>
              <a:ea typeface="ＭＳ Ｐゴシック" charset="0"/>
              <a:cs typeface="ＭＳ Ｐゴシック" charset="0"/>
            </a:endParaRPr>
          </a:p>
          <a:p>
            <a:pPr defTabSz="457200" fontAlgn="base">
              <a:lnSpc>
                <a:spcPts val="2538"/>
              </a:lnSpc>
              <a:spcBef>
                <a:spcPct val="0"/>
              </a:spcBef>
              <a:spcAft>
                <a:spcPct val="0"/>
              </a:spcAft>
            </a:pPr>
            <a:r>
              <a:rPr lang="ja-JP" altLang="en-US" sz="2200" b="1" dirty="0" smtClean="0">
                <a:solidFill>
                  <a:prstClr val="black"/>
                </a:solidFill>
                <a:latin typeface="Arial" charset="0"/>
                <a:ea typeface="ＭＳ Ｐゴシック" charset="0"/>
                <a:cs typeface="ＭＳ Ｐゴシック" charset="0"/>
              </a:rPr>
              <a:t>　　　　ヒッグス発見　　　　</a:t>
            </a:r>
            <a:r>
              <a:rPr lang="en-US" altLang="ja-JP" sz="2200" b="1" dirty="0" smtClean="0">
                <a:solidFill>
                  <a:prstClr val="black"/>
                </a:solidFill>
                <a:latin typeface="Arial" charset="0"/>
                <a:ea typeface="ＭＳ Ｐゴシック" charset="0"/>
                <a:cs typeface="ＭＳ Ｐゴシック" charset="0"/>
              </a:rPr>
              <a:t> </a:t>
            </a:r>
            <a:r>
              <a:rPr lang="ja-JP" altLang="en-US" sz="2200" b="1" dirty="0" smtClean="0">
                <a:solidFill>
                  <a:prstClr val="black"/>
                </a:solidFill>
                <a:latin typeface="Arial" charset="0"/>
                <a:ea typeface="ＭＳ Ｐゴシック" charset="0"/>
                <a:cs typeface="ＭＳ Ｐゴシック" charset="0"/>
              </a:rPr>
              <a:t>竹下</a:t>
            </a:r>
            <a:r>
              <a:rPr lang="en-US" altLang="ja-JP" sz="2200" b="1" dirty="0" smtClean="0">
                <a:solidFill>
                  <a:prstClr val="black"/>
                </a:solidFill>
                <a:latin typeface="Arial" charset="0"/>
                <a:ea typeface="ＭＳ Ｐゴシック" charset="0"/>
                <a:cs typeface="ＭＳ Ｐゴシック" charset="0"/>
              </a:rPr>
              <a:t>(</a:t>
            </a:r>
            <a:r>
              <a:rPr lang="ja-JP" altLang="en-US" sz="2200" b="1" dirty="0" smtClean="0">
                <a:solidFill>
                  <a:prstClr val="black"/>
                </a:solidFill>
                <a:latin typeface="Arial" charset="0"/>
                <a:ea typeface="ＭＳ Ｐゴシック" charset="0"/>
                <a:cs typeface="ＭＳ Ｐゴシック" charset="0"/>
              </a:rPr>
              <a:t>信州大</a:t>
            </a:r>
            <a:r>
              <a:rPr lang="en-US" altLang="ja-JP" sz="2200" b="1" dirty="0" smtClean="0">
                <a:solidFill>
                  <a:prstClr val="black"/>
                </a:solidFill>
                <a:latin typeface="Arial" charset="0"/>
                <a:ea typeface="ＭＳ Ｐゴシック" charset="0"/>
                <a:cs typeface="ＭＳ Ｐゴシック" charset="0"/>
              </a:rPr>
              <a:t>)</a:t>
            </a:r>
          </a:p>
          <a:p>
            <a:pPr defTabSz="457200" fontAlgn="base">
              <a:lnSpc>
                <a:spcPts val="2538"/>
              </a:lnSpc>
              <a:spcBef>
                <a:spcPct val="0"/>
              </a:spcBef>
              <a:spcAft>
                <a:spcPct val="0"/>
              </a:spcAft>
            </a:pPr>
            <a:r>
              <a:rPr lang="ja-JP" altLang="en-US" sz="2200" b="1" dirty="0" smtClean="0">
                <a:solidFill>
                  <a:prstClr val="black"/>
                </a:solidFill>
                <a:latin typeface="Arial" charset="0"/>
                <a:ea typeface="ＭＳ Ｐゴシック" charset="0"/>
                <a:cs typeface="ＭＳ Ｐゴシック" charset="0"/>
              </a:rPr>
              <a:t>　　　　</a:t>
            </a:r>
            <a:r>
              <a:rPr lang="en-US" altLang="ja-JP" sz="2200" b="1" dirty="0" smtClean="0">
                <a:solidFill>
                  <a:prstClr val="black"/>
                </a:solidFill>
                <a:latin typeface="Arial" charset="0"/>
                <a:ea typeface="ＭＳ Ｐゴシック" charset="0"/>
                <a:cs typeface="ＭＳ Ｐゴシック" charset="0"/>
              </a:rPr>
              <a:t>ILC  </a:t>
            </a:r>
            <a:r>
              <a:rPr lang="ja-JP" altLang="en-US" sz="2200" b="1" dirty="0" smtClean="0">
                <a:solidFill>
                  <a:prstClr val="black"/>
                </a:solidFill>
                <a:latin typeface="Arial" charset="0"/>
                <a:ea typeface="ＭＳ Ｐゴシック" charset="0"/>
                <a:cs typeface="ＭＳ Ｐゴシック" charset="0"/>
              </a:rPr>
              <a:t>計画　　　　　　</a:t>
            </a:r>
            <a:r>
              <a:rPr lang="en-US" altLang="ja-JP" sz="2200" b="1" dirty="0" smtClean="0">
                <a:solidFill>
                  <a:prstClr val="black"/>
                </a:solidFill>
                <a:latin typeface="Arial" charset="0"/>
                <a:ea typeface="ＭＳ Ｐゴシック" charset="0"/>
                <a:cs typeface="ＭＳ Ｐゴシック" charset="0"/>
              </a:rPr>
              <a:t> </a:t>
            </a:r>
            <a:r>
              <a:rPr lang="ja-JP" altLang="en-US" sz="2200" b="1" dirty="0" smtClean="0">
                <a:solidFill>
                  <a:prstClr val="black"/>
                </a:solidFill>
                <a:latin typeface="Arial" charset="0"/>
                <a:ea typeface="ＭＳ Ｐゴシック" charset="0"/>
                <a:cs typeface="ＭＳ Ｐゴシック" charset="0"/>
              </a:rPr>
              <a:t>高橋（広大）</a:t>
            </a:r>
            <a:endParaRPr lang="en-US" altLang="ja-JP" sz="2200" b="1" dirty="0" smtClean="0">
              <a:solidFill>
                <a:prstClr val="black"/>
              </a:solidFill>
              <a:latin typeface="Arial" charset="0"/>
              <a:ea typeface="ＭＳ Ｐゴシック" charset="0"/>
              <a:cs typeface="ＭＳ Ｐゴシック" charset="0"/>
            </a:endParaRPr>
          </a:p>
          <a:p>
            <a:pPr defTabSz="457200" fontAlgn="base">
              <a:lnSpc>
                <a:spcPts val="2538"/>
              </a:lnSpc>
              <a:spcBef>
                <a:spcPct val="0"/>
              </a:spcBef>
              <a:spcAft>
                <a:spcPct val="0"/>
              </a:spcAft>
            </a:pPr>
            <a:endParaRPr lang="en-US" altLang="ja-JP" sz="2200" b="1" dirty="0" smtClean="0">
              <a:solidFill>
                <a:prstClr val="black"/>
              </a:solidFill>
              <a:latin typeface="Arial" charset="0"/>
              <a:ea typeface="ＭＳ Ｐゴシック" charset="0"/>
              <a:cs typeface="ＭＳ Ｐゴシック" charset="0"/>
            </a:endParaRPr>
          </a:p>
        </p:txBody>
      </p:sp>
      <p:sp>
        <p:nvSpPr>
          <p:cNvPr id="14341" name="正方形/長方形 9"/>
          <p:cNvSpPr>
            <a:spLocks noChangeArrowheads="1"/>
          </p:cNvSpPr>
          <p:nvPr/>
        </p:nvSpPr>
        <p:spPr bwMode="auto">
          <a:xfrm>
            <a:off x="76200" y="3043238"/>
            <a:ext cx="9829800"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457200" fontAlgn="base">
              <a:lnSpc>
                <a:spcPts val="2538"/>
              </a:lnSpc>
              <a:spcBef>
                <a:spcPct val="0"/>
              </a:spcBef>
              <a:spcAft>
                <a:spcPct val="0"/>
              </a:spcAft>
            </a:pPr>
            <a:r>
              <a:rPr lang="ja-JP" altLang="en-US" sz="2200" b="1" smtClean="0">
                <a:solidFill>
                  <a:prstClr val="black"/>
                </a:solidFill>
                <a:latin typeface="Calibri" charset="0"/>
                <a:ea typeface="ＭＳ Ｐゴシック" charset="0"/>
                <a:cs typeface="ＭＳ Ｐゴシック" charset="0"/>
              </a:rPr>
              <a:t>・</a:t>
            </a:r>
            <a:r>
              <a:rPr lang="en-US" altLang="ja-JP" sz="2200" b="1" smtClean="0">
                <a:solidFill>
                  <a:prstClr val="black"/>
                </a:solidFill>
                <a:latin typeface="Calibri" charset="0"/>
                <a:ea typeface="ＭＳ Ｐゴシック" charset="0"/>
                <a:cs typeface="ＭＳ Ｐゴシック" charset="0"/>
              </a:rPr>
              <a:t> 2014</a:t>
            </a:r>
            <a:r>
              <a:rPr lang="ja-JP" altLang="en-US" sz="2200" b="1" smtClean="0">
                <a:solidFill>
                  <a:prstClr val="black"/>
                </a:solidFill>
                <a:latin typeface="Calibri" charset="0"/>
                <a:ea typeface="ＭＳ Ｐゴシック" charset="0"/>
                <a:cs typeface="ＭＳ Ｐゴシック" charset="0"/>
              </a:rPr>
              <a:t>年度、第５回</a:t>
            </a:r>
            <a:r>
              <a:rPr lang="ja-JP" altLang="en-US" sz="2200" b="1" smtClean="0">
                <a:solidFill>
                  <a:srgbClr val="FF0000"/>
                </a:solidFill>
                <a:latin typeface="Calibri" charset="0"/>
                <a:ea typeface="ＭＳ Ｐゴシック" charset="0"/>
                <a:cs typeface="ＭＳ Ｐゴシック" charset="0"/>
              </a:rPr>
              <a:t>　　</a:t>
            </a:r>
            <a:r>
              <a:rPr lang="en-US" altLang="ja-JP" sz="2200" b="1" smtClean="0">
                <a:solidFill>
                  <a:srgbClr val="FF0000"/>
                </a:solidFill>
                <a:latin typeface="Calibri" charset="0"/>
                <a:ea typeface="ＭＳ Ｐゴシック" charset="0"/>
                <a:cs typeface="ＭＳ Ｐゴシック" charset="0"/>
              </a:rPr>
              <a:t>New</a:t>
            </a:r>
            <a:endParaRPr lang="en-US" altLang="ja-JP" sz="2200" b="1" smtClean="0">
              <a:solidFill>
                <a:prstClr val="black"/>
              </a:solidFill>
              <a:latin typeface="Arial" charset="0"/>
              <a:ea typeface="ＭＳ Ｐゴシック" charset="0"/>
              <a:cs typeface="ＭＳ Ｐゴシック" charset="0"/>
            </a:endParaRPr>
          </a:p>
          <a:p>
            <a:pPr defTabSz="457200" fontAlgn="base">
              <a:lnSpc>
                <a:spcPts val="2538"/>
              </a:lnSpc>
              <a:spcBef>
                <a:spcPct val="0"/>
              </a:spcBef>
              <a:spcAft>
                <a:spcPct val="0"/>
              </a:spcAft>
            </a:pPr>
            <a:r>
              <a:rPr lang="ja-JP" altLang="en-US" sz="2200" b="1" smtClean="0">
                <a:solidFill>
                  <a:prstClr val="black"/>
                </a:solidFill>
                <a:latin typeface="Arial" charset="0"/>
                <a:ea typeface="ＭＳ Ｐゴシック" charset="0"/>
                <a:cs typeface="ＭＳ Ｐゴシック" charset="0"/>
              </a:rPr>
              <a:t>　　大学めぐり＠北大　5/30(金)</a:t>
            </a:r>
            <a:endParaRPr lang="en-US" altLang="ja-JP" sz="2200" b="1" smtClean="0">
              <a:solidFill>
                <a:prstClr val="black"/>
              </a:solidFill>
              <a:latin typeface="Arial" charset="0"/>
              <a:ea typeface="ＭＳ Ｐゴシック" charset="0"/>
              <a:cs typeface="ＭＳ Ｐゴシック" charset="0"/>
            </a:endParaRPr>
          </a:p>
          <a:p>
            <a:pPr defTabSz="457200" fontAlgn="base">
              <a:lnSpc>
                <a:spcPts val="2538"/>
              </a:lnSpc>
              <a:spcBef>
                <a:spcPct val="0"/>
              </a:spcBef>
              <a:spcAft>
                <a:spcPct val="0"/>
              </a:spcAft>
            </a:pPr>
            <a:r>
              <a:rPr lang="ja-JP" altLang="en-US" sz="2200" b="1" smtClean="0">
                <a:solidFill>
                  <a:prstClr val="black"/>
                </a:solidFill>
                <a:latin typeface="Arial" charset="0"/>
                <a:ea typeface="ＭＳ Ｐゴシック" charset="0"/>
                <a:cs typeface="ＭＳ Ｐゴシック" charset="0"/>
              </a:rPr>
              <a:t>　　　参加：約</a:t>
            </a:r>
            <a:r>
              <a:rPr lang="en-US" altLang="ja-JP" sz="2200" b="1" smtClean="0">
                <a:solidFill>
                  <a:prstClr val="black"/>
                </a:solidFill>
                <a:latin typeface="Arial" charset="0"/>
                <a:ea typeface="ＭＳ Ｐゴシック" charset="0"/>
                <a:cs typeface="ＭＳ Ｐゴシック" charset="0"/>
              </a:rPr>
              <a:t> 15 </a:t>
            </a:r>
            <a:r>
              <a:rPr lang="ja-JP" altLang="en-US" sz="2200" b="1" smtClean="0">
                <a:solidFill>
                  <a:prstClr val="black"/>
                </a:solidFill>
                <a:latin typeface="Arial" charset="0"/>
                <a:ea typeface="ＭＳ Ｐゴシック" charset="0"/>
                <a:cs typeface="ＭＳ Ｐゴシック" charset="0"/>
              </a:rPr>
              <a:t>名　（理論研メンバー中心、</a:t>
            </a:r>
            <a:r>
              <a:rPr lang="en-US" altLang="ja-JP" sz="2200" b="1" smtClean="0">
                <a:solidFill>
                  <a:prstClr val="black"/>
                </a:solidFill>
                <a:latin typeface="Arial" charset="0"/>
                <a:ea typeface="ＭＳ Ｐゴシック" charset="0"/>
                <a:cs typeface="ＭＳ Ｐゴシック" charset="0"/>
              </a:rPr>
              <a:t>2/3 </a:t>
            </a:r>
            <a:r>
              <a:rPr lang="ja-JP" altLang="en-US" sz="2200" b="1" smtClean="0">
                <a:solidFill>
                  <a:prstClr val="black"/>
                </a:solidFill>
                <a:latin typeface="Arial" charset="0"/>
                <a:ea typeface="ＭＳ Ｐゴシック" charset="0"/>
                <a:cs typeface="ＭＳ Ｐゴシック" charset="0"/>
              </a:rPr>
              <a:t>が学生）　</a:t>
            </a:r>
            <a:r>
              <a:rPr lang="ja-JP" altLang="en-US" sz="2200" b="1" smtClean="0">
                <a:solidFill>
                  <a:srgbClr val="FF0000"/>
                </a:solidFill>
                <a:latin typeface="Arial" charset="0"/>
                <a:ea typeface="ＭＳ Ｐゴシック" charset="0"/>
                <a:cs typeface="ＭＳ Ｐゴシック" charset="0"/>
              </a:rPr>
              <a:t>キビシイ質問有り</a:t>
            </a:r>
            <a:r>
              <a:rPr lang="ja-JP" altLang="en-US" sz="2200" b="1" smtClean="0">
                <a:solidFill>
                  <a:prstClr val="black"/>
                </a:solidFill>
                <a:latin typeface="Arial" charset="0"/>
                <a:ea typeface="ＭＳ Ｐゴシック" charset="0"/>
                <a:cs typeface="ＭＳ Ｐゴシック" charset="0"/>
              </a:rPr>
              <a:t> </a:t>
            </a:r>
          </a:p>
          <a:p>
            <a:pPr defTabSz="457200" fontAlgn="base">
              <a:lnSpc>
                <a:spcPts val="2538"/>
              </a:lnSpc>
              <a:spcBef>
                <a:spcPct val="0"/>
              </a:spcBef>
              <a:spcAft>
                <a:spcPct val="0"/>
              </a:spcAft>
            </a:pPr>
            <a:r>
              <a:rPr lang="ja-JP" altLang="en-US" sz="2200" b="1" smtClean="0">
                <a:solidFill>
                  <a:prstClr val="black"/>
                </a:solidFill>
                <a:latin typeface="Arial" charset="0"/>
                <a:ea typeface="ＭＳ Ｐゴシック" charset="0"/>
                <a:cs typeface="ＭＳ Ｐゴシック" charset="0"/>
              </a:rPr>
              <a:t>　　　　</a:t>
            </a:r>
            <a:r>
              <a:rPr lang="en-US" altLang="ja-JP" sz="2200" b="1" smtClean="0">
                <a:solidFill>
                  <a:prstClr val="black"/>
                </a:solidFill>
                <a:latin typeface="Arial" charset="0"/>
                <a:ea typeface="ＭＳ Ｐゴシック" charset="0"/>
                <a:cs typeface="ＭＳ Ｐゴシック" charset="0"/>
              </a:rPr>
              <a:t>ILC </a:t>
            </a:r>
            <a:r>
              <a:rPr lang="ja-JP" altLang="en-US" sz="2200" b="1" smtClean="0">
                <a:solidFill>
                  <a:prstClr val="black"/>
                </a:solidFill>
                <a:latin typeface="Arial" charset="0"/>
                <a:ea typeface="ＭＳ Ｐゴシック" charset="0"/>
                <a:cs typeface="ＭＳ Ｐゴシック" charset="0"/>
              </a:rPr>
              <a:t>の物理　　　　　　　　　　　倉田（東大）</a:t>
            </a:r>
            <a:endParaRPr lang="en-US" altLang="ja-JP" sz="2200" b="1" smtClean="0">
              <a:solidFill>
                <a:prstClr val="black"/>
              </a:solidFill>
              <a:latin typeface="Arial" charset="0"/>
              <a:ea typeface="ＭＳ Ｐゴシック" charset="0"/>
              <a:cs typeface="ＭＳ Ｐゴシック" charset="0"/>
            </a:endParaRPr>
          </a:p>
          <a:p>
            <a:pPr defTabSz="457200" fontAlgn="base">
              <a:lnSpc>
                <a:spcPts val="2538"/>
              </a:lnSpc>
              <a:spcBef>
                <a:spcPct val="0"/>
              </a:spcBef>
              <a:spcAft>
                <a:spcPct val="0"/>
              </a:spcAft>
            </a:pPr>
            <a:r>
              <a:rPr lang="ja-JP" altLang="en-US" sz="2200" b="1" smtClean="0">
                <a:solidFill>
                  <a:prstClr val="black"/>
                </a:solidFill>
                <a:latin typeface="Arial" charset="0"/>
                <a:ea typeface="ＭＳ Ｐゴシック" charset="0"/>
                <a:cs typeface="ＭＳ Ｐゴシック" charset="0"/>
              </a:rPr>
              <a:t>　　　　</a:t>
            </a:r>
            <a:r>
              <a:rPr lang="en-US" altLang="ja-JP" sz="2200" b="1" smtClean="0">
                <a:solidFill>
                  <a:prstClr val="black"/>
                </a:solidFill>
                <a:latin typeface="Arial" charset="0"/>
                <a:ea typeface="ＭＳ Ｐゴシック" charset="0"/>
                <a:cs typeface="ＭＳ Ｐゴシック" charset="0"/>
              </a:rPr>
              <a:t>ILC </a:t>
            </a:r>
            <a:r>
              <a:rPr lang="ja-JP" altLang="en-US" sz="2200" b="1" smtClean="0">
                <a:solidFill>
                  <a:prstClr val="black"/>
                </a:solidFill>
                <a:latin typeface="Arial" charset="0"/>
                <a:ea typeface="ＭＳ Ｐゴシック" charset="0"/>
                <a:cs typeface="ＭＳ Ｐゴシック" charset="0"/>
              </a:rPr>
              <a:t>の加速器と計画全般　　</a:t>
            </a:r>
            <a:r>
              <a:rPr lang="en-US" altLang="ja-JP" sz="2200" b="1" smtClean="0">
                <a:solidFill>
                  <a:prstClr val="black"/>
                </a:solidFill>
                <a:latin typeface="Arial" charset="0"/>
                <a:ea typeface="ＭＳ Ｐゴシック" charset="0"/>
                <a:cs typeface="ＭＳ Ｐゴシック" charset="0"/>
              </a:rPr>
              <a:t> </a:t>
            </a:r>
            <a:r>
              <a:rPr lang="ja-JP" altLang="en-US" sz="2200" b="1" smtClean="0">
                <a:solidFill>
                  <a:prstClr val="black"/>
                </a:solidFill>
                <a:latin typeface="Arial" charset="0"/>
                <a:ea typeface="ＭＳ Ｐゴシック" charset="0"/>
                <a:cs typeface="ＭＳ Ｐゴシック" charset="0"/>
              </a:rPr>
              <a:t>栗木（広大）</a:t>
            </a:r>
          </a:p>
        </p:txBody>
      </p:sp>
      <p:sp>
        <p:nvSpPr>
          <p:cNvPr id="14342" name="正方形/長方形 9"/>
          <p:cNvSpPr>
            <a:spLocks noChangeArrowheads="1"/>
          </p:cNvSpPr>
          <p:nvPr/>
        </p:nvSpPr>
        <p:spPr bwMode="auto">
          <a:xfrm>
            <a:off x="76200" y="4719638"/>
            <a:ext cx="90678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457200" fontAlgn="base">
              <a:lnSpc>
                <a:spcPts val="2538"/>
              </a:lnSpc>
              <a:spcBef>
                <a:spcPct val="0"/>
              </a:spcBef>
              <a:spcAft>
                <a:spcPct val="0"/>
              </a:spcAft>
            </a:pPr>
            <a:r>
              <a:rPr lang="ja-JP" altLang="en-US" sz="2200" b="1" smtClean="0">
                <a:solidFill>
                  <a:prstClr val="black"/>
                </a:solidFill>
                <a:latin typeface="Calibri" charset="0"/>
                <a:ea typeface="ＭＳ Ｐゴシック" charset="0"/>
                <a:cs typeface="ＭＳ Ｐゴシック" charset="0"/>
              </a:rPr>
              <a:t>・</a:t>
            </a:r>
            <a:r>
              <a:rPr lang="en-US" altLang="ja-JP" sz="2200" b="1" smtClean="0">
                <a:solidFill>
                  <a:prstClr val="black"/>
                </a:solidFill>
                <a:latin typeface="Calibri" charset="0"/>
                <a:ea typeface="ＭＳ Ｐゴシック" charset="0"/>
                <a:cs typeface="ＭＳ Ｐゴシック" charset="0"/>
              </a:rPr>
              <a:t> 2014</a:t>
            </a:r>
            <a:r>
              <a:rPr lang="ja-JP" altLang="en-US" sz="2200" b="1" smtClean="0">
                <a:solidFill>
                  <a:prstClr val="black"/>
                </a:solidFill>
                <a:latin typeface="Calibri" charset="0"/>
                <a:ea typeface="ＭＳ Ｐゴシック" charset="0"/>
                <a:cs typeface="ＭＳ Ｐゴシック" charset="0"/>
              </a:rPr>
              <a:t>年度、第４回</a:t>
            </a:r>
            <a:r>
              <a:rPr lang="ja-JP" altLang="en-US" sz="2200" b="1" smtClean="0">
                <a:solidFill>
                  <a:srgbClr val="FF0000"/>
                </a:solidFill>
                <a:latin typeface="Calibri" charset="0"/>
                <a:ea typeface="ＭＳ Ｐゴシック" charset="0"/>
                <a:cs typeface="ＭＳ Ｐゴシック" charset="0"/>
              </a:rPr>
              <a:t>　　</a:t>
            </a:r>
            <a:r>
              <a:rPr lang="en-US" altLang="ja-JP" sz="2200" b="1" smtClean="0">
                <a:solidFill>
                  <a:srgbClr val="FF0000"/>
                </a:solidFill>
                <a:latin typeface="Calibri" charset="0"/>
                <a:ea typeface="ＭＳ Ｐゴシック" charset="0"/>
                <a:cs typeface="ＭＳ Ｐゴシック" charset="0"/>
              </a:rPr>
              <a:t>New</a:t>
            </a:r>
            <a:endParaRPr lang="en-US" altLang="ja-JP" sz="2200" b="1" smtClean="0">
              <a:solidFill>
                <a:prstClr val="black"/>
              </a:solidFill>
              <a:latin typeface="Calibri" charset="0"/>
              <a:ea typeface="ＭＳ Ｐゴシック" charset="0"/>
              <a:cs typeface="ＭＳ Ｐゴシック" charset="0"/>
            </a:endParaRPr>
          </a:p>
          <a:p>
            <a:pPr defTabSz="457200" fontAlgn="base">
              <a:lnSpc>
                <a:spcPts val="2538"/>
              </a:lnSpc>
              <a:spcBef>
                <a:spcPct val="0"/>
              </a:spcBef>
              <a:spcAft>
                <a:spcPct val="0"/>
              </a:spcAft>
            </a:pPr>
            <a:r>
              <a:rPr lang="ja-JP" altLang="en-US" sz="2200" b="1" smtClean="0">
                <a:solidFill>
                  <a:prstClr val="black"/>
                </a:solidFill>
                <a:latin typeface="Arial" charset="0"/>
                <a:ea typeface="ＭＳ Ｐゴシック" charset="0"/>
                <a:cs typeface="ＭＳ Ｐゴシック" charset="0"/>
              </a:rPr>
              <a:t>　　大学めぐり＠名大　5/21(水)</a:t>
            </a:r>
            <a:endParaRPr lang="en-US" altLang="ja-JP" sz="2200" b="1" smtClean="0">
              <a:solidFill>
                <a:prstClr val="black"/>
              </a:solidFill>
              <a:latin typeface="Arial" charset="0"/>
              <a:ea typeface="ＭＳ Ｐゴシック" charset="0"/>
              <a:cs typeface="ＭＳ Ｐゴシック" charset="0"/>
            </a:endParaRPr>
          </a:p>
          <a:p>
            <a:pPr defTabSz="457200" fontAlgn="base">
              <a:lnSpc>
                <a:spcPts val="2538"/>
              </a:lnSpc>
              <a:spcBef>
                <a:spcPct val="0"/>
              </a:spcBef>
              <a:spcAft>
                <a:spcPct val="0"/>
              </a:spcAft>
            </a:pPr>
            <a:r>
              <a:rPr lang="ja-JP" altLang="en-US" sz="2200" b="1" smtClean="0">
                <a:solidFill>
                  <a:prstClr val="black"/>
                </a:solidFill>
                <a:latin typeface="Calibri" charset="0"/>
                <a:ea typeface="ＭＳ Ｐゴシック" charset="0"/>
                <a:cs typeface="ＭＳ Ｐゴシック" charset="0"/>
              </a:rPr>
              <a:t>　　　参加　　約</a:t>
            </a:r>
            <a:r>
              <a:rPr lang="en-US" altLang="ja-JP" sz="2200" b="1" smtClean="0">
                <a:solidFill>
                  <a:prstClr val="black"/>
                </a:solidFill>
                <a:latin typeface="Calibri" charset="0"/>
                <a:ea typeface="ＭＳ Ｐゴシック" charset="0"/>
                <a:cs typeface="ＭＳ Ｐゴシック" charset="0"/>
              </a:rPr>
              <a:t>40</a:t>
            </a:r>
            <a:r>
              <a:rPr lang="ja-JP" altLang="en-US" sz="2200" b="1" smtClean="0">
                <a:solidFill>
                  <a:prstClr val="black"/>
                </a:solidFill>
                <a:latin typeface="Calibri" charset="0"/>
                <a:ea typeface="ＭＳ Ｐゴシック" charset="0"/>
                <a:cs typeface="ＭＳ Ｐゴシック" charset="0"/>
              </a:rPr>
              <a:t>名（学生＋スタッフ）＋講師</a:t>
            </a:r>
            <a:r>
              <a:rPr lang="ja-JP" altLang="en-US" sz="2200" b="1" smtClean="0">
                <a:solidFill>
                  <a:prstClr val="black"/>
                </a:solidFill>
                <a:latin typeface="Arial" charset="0"/>
                <a:ea typeface="ＭＳ Ｐゴシック" charset="0"/>
                <a:cs typeface="ＭＳ Ｐゴシック" charset="0"/>
              </a:rPr>
              <a:t> </a:t>
            </a:r>
          </a:p>
          <a:p>
            <a:pPr defTabSz="457200" fontAlgn="base">
              <a:lnSpc>
                <a:spcPts val="2538"/>
              </a:lnSpc>
              <a:spcBef>
                <a:spcPct val="0"/>
              </a:spcBef>
              <a:spcAft>
                <a:spcPct val="0"/>
              </a:spcAft>
            </a:pPr>
            <a:r>
              <a:rPr lang="ja-JP" altLang="en-US" sz="2200" b="1" smtClean="0">
                <a:solidFill>
                  <a:prstClr val="black"/>
                </a:solidFill>
                <a:latin typeface="Arial" charset="0"/>
                <a:ea typeface="ＭＳ Ｐゴシック" charset="0"/>
                <a:cs typeface="ＭＳ Ｐゴシック" charset="0"/>
              </a:rPr>
              <a:t>　　　　</a:t>
            </a:r>
            <a:r>
              <a:rPr lang="en-US" altLang="ja-JP" sz="2200" b="1" smtClean="0">
                <a:solidFill>
                  <a:prstClr val="black"/>
                </a:solidFill>
                <a:latin typeface="Arial" charset="0"/>
                <a:ea typeface="ＭＳ Ｐゴシック" charset="0"/>
                <a:cs typeface="ＭＳ Ｐゴシック" charset="0"/>
              </a:rPr>
              <a:t>ILC </a:t>
            </a:r>
            <a:r>
              <a:rPr lang="ja-JP" altLang="en-US" sz="2200" b="1" smtClean="0">
                <a:solidFill>
                  <a:prstClr val="black"/>
                </a:solidFill>
                <a:latin typeface="Arial" charset="0"/>
                <a:ea typeface="ＭＳ Ｐゴシック" charset="0"/>
                <a:cs typeface="ＭＳ Ｐゴシック" charset="0"/>
              </a:rPr>
              <a:t>の物理　　　　　</a:t>
            </a:r>
            <a:r>
              <a:rPr lang="en-US" altLang="ja-JP" sz="2200" b="1" smtClean="0">
                <a:solidFill>
                  <a:prstClr val="black"/>
                </a:solidFill>
                <a:latin typeface="Arial" charset="0"/>
                <a:ea typeface="ＭＳ Ｐゴシック" charset="0"/>
                <a:cs typeface="ＭＳ Ｐゴシック" charset="0"/>
              </a:rPr>
              <a:t> </a:t>
            </a:r>
            <a:r>
              <a:rPr lang="ja-JP" altLang="en-US" sz="2200" b="1" smtClean="0">
                <a:solidFill>
                  <a:prstClr val="black"/>
                </a:solidFill>
                <a:latin typeface="Arial" charset="0"/>
                <a:ea typeface="ＭＳ Ｐゴシック" charset="0"/>
                <a:cs typeface="ＭＳ Ｐゴシック" charset="0"/>
              </a:rPr>
              <a:t>石川（東北）</a:t>
            </a:r>
            <a:endParaRPr lang="en-US" altLang="ja-JP" sz="2200" b="1" smtClean="0">
              <a:solidFill>
                <a:prstClr val="black"/>
              </a:solidFill>
              <a:latin typeface="Arial" charset="0"/>
              <a:ea typeface="ＭＳ Ｐゴシック" charset="0"/>
              <a:cs typeface="ＭＳ Ｐゴシック" charset="0"/>
            </a:endParaRPr>
          </a:p>
          <a:p>
            <a:pPr defTabSz="457200" fontAlgn="base">
              <a:lnSpc>
                <a:spcPts val="2538"/>
              </a:lnSpc>
              <a:spcBef>
                <a:spcPct val="0"/>
              </a:spcBef>
              <a:spcAft>
                <a:spcPct val="0"/>
              </a:spcAft>
            </a:pPr>
            <a:r>
              <a:rPr lang="en-US" altLang="ja-JP" sz="2200" b="1" smtClean="0">
                <a:solidFill>
                  <a:prstClr val="black"/>
                </a:solidFill>
                <a:latin typeface="Arial" charset="0"/>
                <a:ea typeface="ＭＳ Ｐゴシック" charset="0"/>
                <a:cs typeface="ＭＳ Ｐゴシック" charset="0"/>
              </a:rPr>
              <a:t>　</a:t>
            </a:r>
            <a:r>
              <a:rPr lang="ja-JP" altLang="en-US" sz="2200" b="1" smtClean="0">
                <a:solidFill>
                  <a:prstClr val="black"/>
                </a:solidFill>
                <a:latin typeface="Arial" charset="0"/>
                <a:ea typeface="ＭＳ Ｐゴシック" charset="0"/>
                <a:cs typeface="ＭＳ Ｐゴシック" charset="0"/>
              </a:rPr>
              <a:t>　　　</a:t>
            </a:r>
            <a:r>
              <a:rPr lang="en-US" altLang="ja-JP" sz="2200" b="1" smtClean="0">
                <a:solidFill>
                  <a:prstClr val="black"/>
                </a:solidFill>
                <a:latin typeface="Arial" charset="0"/>
                <a:ea typeface="ＭＳ Ｐゴシック" charset="0"/>
                <a:cs typeface="ＭＳ Ｐゴシック" charset="0"/>
              </a:rPr>
              <a:t>ILC </a:t>
            </a:r>
            <a:r>
              <a:rPr lang="ja-JP" altLang="en-US" sz="2200" b="1" smtClean="0">
                <a:solidFill>
                  <a:prstClr val="black"/>
                </a:solidFill>
                <a:latin typeface="Arial" charset="0"/>
                <a:ea typeface="ＭＳ Ｐゴシック" charset="0"/>
                <a:cs typeface="ＭＳ Ｐゴシック" charset="0"/>
              </a:rPr>
              <a:t>の加速器　　　　佐伯</a:t>
            </a:r>
            <a:r>
              <a:rPr lang="en-US" altLang="ja-JP" sz="2200" b="1" smtClean="0">
                <a:solidFill>
                  <a:prstClr val="black"/>
                </a:solidFill>
                <a:latin typeface="Arial" charset="0"/>
                <a:ea typeface="ＭＳ Ｐゴシック" charset="0"/>
                <a:cs typeface="ＭＳ Ｐゴシック" charset="0"/>
              </a:rPr>
              <a:t>(KEK)</a:t>
            </a:r>
          </a:p>
          <a:p>
            <a:pPr defTabSz="457200" fontAlgn="base">
              <a:lnSpc>
                <a:spcPts val="2538"/>
              </a:lnSpc>
              <a:spcBef>
                <a:spcPct val="0"/>
              </a:spcBef>
              <a:spcAft>
                <a:spcPct val="0"/>
              </a:spcAft>
            </a:pPr>
            <a:r>
              <a:rPr lang="ja-JP" altLang="en-US" sz="2200" b="1" smtClean="0">
                <a:solidFill>
                  <a:prstClr val="black"/>
                </a:solidFill>
                <a:latin typeface="Arial" charset="0"/>
                <a:ea typeface="ＭＳ Ｐゴシック" charset="0"/>
                <a:cs typeface="ＭＳ Ｐゴシック" charset="0"/>
              </a:rPr>
              <a:t>　　　　</a:t>
            </a:r>
            <a:r>
              <a:rPr lang="en-US" altLang="ja-JP" sz="2200" b="1" smtClean="0">
                <a:solidFill>
                  <a:prstClr val="black"/>
                </a:solidFill>
                <a:latin typeface="Arial" charset="0"/>
                <a:ea typeface="ＭＳ Ｐゴシック" charset="0"/>
                <a:cs typeface="ＭＳ Ｐゴシック" charset="0"/>
              </a:rPr>
              <a:t>ILC </a:t>
            </a:r>
            <a:r>
              <a:rPr lang="ja-JP" altLang="en-US" sz="2200" b="1" smtClean="0">
                <a:solidFill>
                  <a:prstClr val="black"/>
                </a:solidFill>
                <a:latin typeface="Arial" charset="0"/>
                <a:ea typeface="ＭＳ Ｐゴシック" charset="0"/>
                <a:cs typeface="ＭＳ Ｐゴシック" charset="0"/>
              </a:rPr>
              <a:t>計画の展望　　</a:t>
            </a:r>
            <a:r>
              <a:rPr lang="en-US" altLang="ja-JP" sz="2200" b="1" smtClean="0">
                <a:solidFill>
                  <a:prstClr val="black"/>
                </a:solidFill>
                <a:latin typeface="Arial" charset="0"/>
                <a:ea typeface="ＭＳ Ｐゴシック" charset="0"/>
                <a:cs typeface="ＭＳ Ｐゴシック" charset="0"/>
              </a:rPr>
              <a:t> </a:t>
            </a:r>
            <a:r>
              <a:rPr lang="ja-JP" altLang="en-US" sz="2200" b="1" smtClean="0">
                <a:solidFill>
                  <a:prstClr val="black"/>
                </a:solidFill>
                <a:latin typeface="Arial" charset="0"/>
                <a:ea typeface="ＭＳ Ｐゴシック" charset="0"/>
                <a:cs typeface="ＭＳ Ｐゴシック" charset="0"/>
              </a:rPr>
              <a:t>駒宮</a:t>
            </a:r>
            <a:r>
              <a:rPr lang="en-US" altLang="ja-JP" sz="2200" b="1" smtClean="0">
                <a:solidFill>
                  <a:prstClr val="black"/>
                </a:solidFill>
                <a:latin typeface="Arial" charset="0"/>
                <a:ea typeface="ＭＳ Ｐゴシック" charset="0"/>
                <a:cs typeface="ＭＳ Ｐゴシック" charset="0"/>
              </a:rPr>
              <a:t>(</a:t>
            </a:r>
            <a:r>
              <a:rPr lang="ja-JP" altLang="en-US" sz="2200" b="1" smtClean="0">
                <a:solidFill>
                  <a:prstClr val="black"/>
                </a:solidFill>
                <a:latin typeface="Arial" charset="0"/>
                <a:ea typeface="ＭＳ Ｐゴシック" charset="0"/>
                <a:cs typeface="ＭＳ Ｐゴシック" charset="0"/>
              </a:rPr>
              <a:t>東大</a:t>
            </a:r>
            <a:r>
              <a:rPr lang="en-US" altLang="ja-JP" sz="2200" b="1" smtClean="0">
                <a:solidFill>
                  <a:prstClr val="black"/>
                </a:solidFill>
                <a:latin typeface="Arial" charset="0"/>
                <a:ea typeface="ＭＳ Ｐゴシック" charset="0"/>
                <a:cs typeface="ＭＳ Ｐゴシック" charset="0"/>
              </a:rPr>
              <a:t>)</a:t>
            </a:r>
            <a:endParaRPr lang="ja-JP" altLang="en-US" sz="2200" b="1" smtClean="0">
              <a:solidFill>
                <a:prstClr val="black"/>
              </a:solidFill>
              <a:latin typeface="Arial" charset="0"/>
              <a:ea typeface="ＭＳ Ｐゴシック" charset="0"/>
              <a:cs typeface="ＭＳ Ｐゴシック" charset="0"/>
            </a:endParaRPr>
          </a:p>
          <a:p>
            <a:pPr defTabSz="457200" fontAlgn="base">
              <a:lnSpc>
                <a:spcPts val="2538"/>
              </a:lnSpc>
              <a:spcBef>
                <a:spcPct val="0"/>
              </a:spcBef>
              <a:spcAft>
                <a:spcPct val="0"/>
              </a:spcAft>
            </a:pPr>
            <a:endParaRPr lang="ja-JP" altLang="en-US" sz="2200" b="1" smtClean="0">
              <a:solidFill>
                <a:prstClr val="black"/>
              </a:solidFill>
              <a:latin typeface="Arial" charset="0"/>
              <a:ea typeface="ＭＳ Ｐゴシック" charset="0"/>
              <a:cs typeface="ＭＳ Ｐゴシック" charset="0"/>
            </a:endParaRPr>
          </a:p>
        </p:txBody>
      </p:sp>
      <p:sp>
        <p:nvSpPr>
          <p:cNvPr id="2" name="日付プレースホルダー 1"/>
          <p:cNvSpPr>
            <a:spLocks noGrp="1"/>
          </p:cNvSpPr>
          <p:nvPr>
            <p:ph type="dt" sz="half" idx="10"/>
          </p:nvPr>
        </p:nvSpPr>
        <p:spPr/>
        <p:txBody>
          <a:bodyPr/>
          <a:lstStyle/>
          <a:p>
            <a:r>
              <a:rPr lang="en-US" altLang="ja-JP" smtClean="0">
                <a:ea typeface="ＭＳ Ｐゴシック"/>
              </a:rPr>
              <a:t>A. Yamamoto, 2014/06/13</a:t>
            </a:r>
            <a:endParaRPr lang="ja-JP" altLang="en-US">
              <a:ea typeface="ＭＳ Ｐゴシック"/>
            </a:endParaRPr>
          </a:p>
        </p:txBody>
      </p:sp>
      <p:sp>
        <p:nvSpPr>
          <p:cNvPr id="3" name="フッター プレースホルダー 2"/>
          <p:cNvSpPr>
            <a:spLocks noGrp="1"/>
          </p:cNvSpPr>
          <p:nvPr>
            <p:ph type="ftr" sz="quarter" idx="11"/>
          </p:nvPr>
        </p:nvSpPr>
        <p:spPr/>
        <p:txBody>
          <a:bodyPr/>
          <a:lstStyle/>
          <a:p>
            <a:r>
              <a:rPr lang="en-US" altLang="ja-JP" smtClean="0">
                <a:ea typeface="ＭＳ Ｐゴシック"/>
              </a:rPr>
              <a:t>LC</a:t>
            </a:r>
            <a:r>
              <a:rPr lang="ja-JP" altLang="en-US" smtClean="0">
                <a:ea typeface="ＭＳ Ｐゴシック"/>
              </a:rPr>
              <a:t>計画推進委員会</a:t>
            </a:r>
            <a:endParaRPr lang="ja-JP" altLang="en-US">
              <a:ea typeface="ＭＳ Ｐゴシック"/>
            </a:endParaRPr>
          </a:p>
        </p:txBody>
      </p:sp>
      <p:sp>
        <p:nvSpPr>
          <p:cNvPr id="4" name="スライド番号プレースホルダー 3"/>
          <p:cNvSpPr>
            <a:spLocks noGrp="1"/>
          </p:cNvSpPr>
          <p:nvPr>
            <p:ph type="sldNum" sz="quarter" idx="12"/>
          </p:nvPr>
        </p:nvSpPr>
        <p:spPr/>
        <p:txBody>
          <a:bodyPr/>
          <a:lstStyle/>
          <a:p>
            <a:fld id="{AFD9889C-D53B-C345-AE07-17B0FABD6B01}" type="slidenum">
              <a:rPr lang="ja-JP" altLang="en-US" smtClean="0">
                <a:ea typeface="ＭＳ Ｐゴシック"/>
              </a:rPr>
              <a:pPr/>
              <a:t>35</a:t>
            </a:fld>
            <a:endParaRPr lang="ja-JP" altLang="en-US">
              <a:ea typeface="ＭＳ Ｐゴシック"/>
            </a:endParaRPr>
          </a:p>
        </p:txBody>
      </p:sp>
    </p:spTree>
    <p:extLst>
      <p:ext uri="{BB962C8B-B14F-4D97-AF65-F5344CB8AC3E}">
        <p14:creationId xmlns:p14="http://schemas.microsoft.com/office/powerpoint/2010/main" val="399466161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3"/>
          <p:cNvSpPr txBox="1">
            <a:spLocks noChangeArrowheads="1"/>
          </p:cNvSpPr>
          <p:nvPr/>
        </p:nvSpPr>
        <p:spPr bwMode="auto">
          <a:xfrm>
            <a:off x="1676400" y="0"/>
            <a:ext cx="8153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4000" b="1" dirty="0">
                <a:latin typeface="Calibri" charset="0"/>
              </a:rPr>
              <a:t>大学めぐり</a:t>
            </a:r>
            <a:r>
              <a:rPr lang="en-US" altLang="ja-JP" sz="4000" b="1" dirty="0">
                <a:latin typeface="Calibri" charset="0"/>
              </a:rPr>
              <a:t> </a:t>
            </a:r>
            <a:r>
              <a:rPr lang="ja-JP" altLang="en-US" sz="4000" b="1" dirty="0">
                <a:latin typeface="Calibri" charset="0"/>
              </a:rPr>
              <a:t>２０１４年度　　　</a:t>
            </a:r>
            <a:r>
              <a:rPr lang="en-US" altLang="ja-JP" sz="4000" b="1" dirty="0" smtClean="0">
                <a:latin typeface="Calibri" charset="0"/>
              </a:rPr>
              <a:t>3/3</a:t>
            </a:r>
            <a:endParaRPr lang="ja-JP" altLang="en-US" sz="4000" b="1" dirty="0">
              <a:latin typeface="Calibri" charset="0"/>
            </a:endParaRPr>
          </a:p>
        </p:txBody>
      </p:sp>
      <p:sp>
        <p:nvSpPr>
          <p:cNvPr id="14340" name="TextBox 7"/>
          <p:cNvSpPr txBox="1">
            <a:spLocks noChangeArrowheads="1"/>
          </p:cNvSpPr>
          <p:nvPr/>
        </p:nvSpPr>
        <p:spPr bwMode="auto">
          <a:xfrm>
            <a:off x="1676400" y="1152525"/>
            <a:ext cx="5943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pPr algn="ctr"/>
            <a:r>
              <a:rPr lang="en-US" altLang="ja-JP" b="1">
                <a:latin typeface="Calibri" charset="0"/>
              </a:rPr>
              <a:t>----- </a:t>
            </a:r>
            <a:r>
              <a:rPr lang="ja-JP" altLang="en-US" b="1">
                <a:latin typeface="Calibri" charset="0"/>
              </a:rPr>
              <a:t>最新の実施報告</a:t>
            </a:r>
            <a:r>
              <a:rPr lang="en-US" altLang="ja-JP" b="1">
                <a:latin typeface="Calibri" charset="0"/>
              </a:rPr>
              <a:t> ---- </a:t>
            </a:r>
          </a:p>
          <a:p>
            <a:pPr algn="ctr"/>
            <a:endParaRPr lang="ja-JP" altLang="en-US" b="1">
              <a:latin typeface="Calibri" charset="0"/>
            </a:endParaRPr>
          </a:p>
        </p:txBody>
      </p:sp>
      <p:sp>
        <p:nvSpPr>
          <p:cNvPr id="14341" name="正方形/長方形 4"/>
          <p:cNvSpPr>
            <a:spLocks noChangeArrowheads="1"/>
          </p:cNvSpPr>
          <p:nvPr/>
        </p:nvSpPr>
        <p:spPr bwMode="auto">
          <a:xfrm>
            <a:off x="152400" y="1733550"/>
            <a:ext cx="8839200" cy="329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ts val="2538"/>
              </a:lnSpc>
            </a:pPr>
            <a:r>
              <a:rPr lang="ja-JP" altLang="en-US" b="1" dirty="0"/>
              <a:t>大阪大　　　　　</a:t>
            </a:r>
            <a:r>
              <a:rPr lang="en-US" altLang="ja-JP" b="1" dirty="0"/>
              <a:t>9/1(</a:t>
            </a:r>
            <a:r>
              <a:rPr lang="ja-JP" altLang="en-US" b="1" dirty="0"/>
              <a:t>月</a:t>
            </a:r>
            <a:r>
              <a:rPr lang="en-US" altLang="ja-JP" b="1" dirty="0"/>
              <a:t>) </a:t>
            </a:r>
          </a:p>
          <a:p>
            <a:pPr>
              <a:lnSpc>
                <a:spcPts val="2538"/>
              </a:lnSpc>
            </a:pPr>
            <a:r>
              <a:rPr lang="ja-JP" altLang="en-US" b="1" dirty="0"/>
              <a:t>　</a:t>
            </a:r>
            <a:r>
              <a:rPr lang="en-US" altLang="ja-JP" b="1" dirty="0" err="1"/>
              <a:t>ILCの物理と計画の状況</a:t>
            </a:r>
            <a:r>
              <a:rPr lang="ja-JP" altLang="en-US" b="1" dirty="0"/>
              <a:t>　　</a:t>
            </a:r>
            <a:r>
              <a:rPr lang="en-US" altLang="ja-JP" b="1" dirty="0"/>
              <a:t>駒宮</a:t>
            </a:r>
            <a:r>
              <a:rPr lang="ja-JP" altLang="en-US" b="1" dirty="0"/>
              <a:t>（</a:t>
            </a:r>
            <a:r>
              <a:rPr lang="en-US" altLang="ja-JP" b="1" dirty="0"/>
              <a:t>東大</a:t>
            </a:r>
            <a:r>
              <a:rPr lang="ja-JP" altLang="en-US" b="1" dirty="0"/>
              <a:t>）</a:t>
            </a:r>
            <a:endParaRPr lang="en-US" altLang="ja-JP" b="1" dirty="0"/>
          </a:p>
          <a:p>
            <a:pPr>
              <a:lnSpc>
                <a:spcPts val="2538"/>
              </a:lnSpc>
            </a:pPr>
            <a:r>
              <a:rPr lang="ja-JP" altLang="en-US" b="1" dirty="0"/>
              <a:t>　</a:t>
            </a:r>
            <a:r>
              <a:rPr lang="en-US" altLang="ja-JP" b="1" dirty="0" err="1"/>
              <a:t>ILCの加速器</a:t>
            </a:r>
            <a:r>
              <a:rPr lang="ja-JP" altLang="en-US" b="1" dirty="0"/>
              <a:t>　　　　　　　　　</a:t>
            </a:r>
            <a:r>
              <a:rPr lang="en-US" altLang="ja-JP" b="1" dirty="0"/>
              <a:t>横谷</a:t>
            </a:r>
            <a:r>
              <a:rPr lang="ja-JP" altLang="en-US" b="1" dirty="0"/>
              <a:t>（</a:t>
            </a:r>
            <a:r>
              <a:rPr lang="en-US" altLang="ja-JP" b="1" dirty="0"/>
              <a:t>KEK</a:t>
            </a:r>
            <a:r>
              <a:rPr lang="ja-JP" altLang="en-US" b="1" dirty="0"/>
              <a:t>）</a:t>
            </a:r>
            <a:endParaRPr lang="en-US" altLang="ja-JP" b="1" dirty="0"/>
          </a:p>
          <a:p>
            <a:pPr>
              <a:lnSpc>
                <a:spcPts val="2538"/>
              </a:lnSpc>
            </a:pPr>
            <a:r>
              <a:rPr lang="ja-JP" b="1" dirty="0"/>
              <a:t>　</a:t>
            </a:r>
            <a:r>
              <a:rPr lang="ja-JP" altLang="en-US" b="1" dirty="0"/>
              <a:t>参加人数　約</a:t>
            </a:r>
            <a:r>
              <a:rPr lang="en-US" altLang="ja-JP" b="1" dirty="0"/>
              <a:t>30</a:t>
            </a:r>
            <a:r>
              <a:rPr lang="ja-JP" altLang="en-US" b="1" dirty="0"/>
              <a:t>名</a:t>
            </a:r>
            <a:r>
              <a:rPr lang="ja-JP" b="1" dirty="0"/>
              <a:t>　</a:t>
            </a:r>
            <a:r>
              <a:rPr lang="ja-JP" altLang="en-US" b="1" dirty="0"/>
              <a:t>大学院生＆スタッフ</a:t>
            </a:r>
            <a:endParaRPr lang="en-US" altLang="ja-JP" b="1" dirty="0"/>
          </a:p>
          <a:p>
            <a:pPr>
              <a:lnSpc>
                <a:spcPts val="2538"/>
              </a:lnSpc>
            </a:pPr>
            <a:r>
              <a:rPr lang="ja-JP" b="1" dirty="0"/>
              <a:t>　</a:t>
            </a:r>
            <a:r>
              <a:rPr lang="ja-JP" altLang="en-US" b="1" dirty="0"/>
              <a:t>質問＆コメント</a:t>
            </a:r>
            <a:endParaRPr lang="en-US" altLang="ja-JP" b="1" dirty="0"/>
          </a:p>
          <a:p>
            <a:pPr>
              <a:lnSpc>
                <a:spcPts val="2538"/>
              </a:lnSpc>
            </a:pPr>
            <a:r>
              <a:rPr lang="ja-JP" b="1" dirty="0"/>
              <a:t>　</a:t>
            </a:r>
            <a:r>
              <a:rPr lang="ja-JP" altLang="en-US" b="1" dirty="0"/>
              <a:t>　＊ </a:t>
            </a:r>
            <a:r>
              <a:rPr lang="en-US" altLang="ja-JP" b="1" dirty="0"/>
              <a:t>LC</a:t>
            </a:r>
            <a:r>
              <a:rPr lang="ja-JP" altLang="en-US" b="1" dirty="0"/>
              <a:t>ではなぜ</a:t>
            </a:r>
            <a:r>
              <a:rPr lang="en-US" altLang="ja-JP" b="1" dirty="0"/>
              <a:t>energy recovery</a:t>
            </a:r>
            <a:r>
              <a:rPr lang="ja-JP" altLang="en-US" b="1" dirty="0"/>
              <a:t>をしないのか</a:t>
            </a:r>
            <a:endParaRPr lang="en-US" altLang="ja-JP" b="1" dirty="0"/>
          </a:p>
          <a:p>
            <a:pPr>
              <a:lnSpc>
                <a:spcPts val="2538"/>
              </a:lnSpc>
            </a:pPr>
            <a:r>
              <a:rPr lang="ja-JP" b="1" dirty="0"/>
              <a:t>　</a:t>
            </a:r>
            <a:r>
              <a:rPr lang="ja-JP" altLang="en-US" b="1" dirty="0"/>
              <a:t>　　　（はじめの</a:t>
            </a:r>
            <a:r>
              <a:rPr lang="en-US" altLang="ja-JP" b="1" dirty="0" err="1"/>
              <a:t>Tigner</a:t>
            </a:r>
            <a:r>
              <a:rPr lang="ja-JP" altLang="en-US" b="1" dirty="0"/>
              <a:t>のアイデアにもかかわらず。）</a:t>
            </a:r>
            <a:endParaRPr lang="en-US" altLang="ja-JP" b="1" dirty="0"/>
          </a:p>
          <a:p>
            <a:pPr>
              <a:lnSpc>
                <a:spcPts val="2538"/>
              </a:lnSpc>
            </a:pPr>
            <a:r>
              <a:rPr lang="ja-JP" b="1" dirty="0"/>
              <a:t>　</a:t>
            </a:r>
            <a:r>
              <a:rPr lang="ja-JP" altLang="en-US" b="1" dirty="0"/>
              <a:t>　＊プラズマコライダーはいつできるのか</a:t>
            </a:r>
            <a:endParaRPr lang="en-US" altLang="ja-JP" b="1" dirty="0"/>
          </a:p>
          <a:p>
            <a:pPr>
              <a:lnSpc>
                <a:spcPts val="2538"/>
              </a:lnSpc>
            </a:pPr>
            <a:r>
              <a:rPr lang="ja-JP" b="1" dirty="0"/>
              <a:t>　</a:t>
            </a:r>
            <a:r>
              <a:rPr lang="ja-JP" altLang="en-US" b="1" dirty="0"/>
              <a:t>　＊学術会議の答申を払しょくするには、ＩＬＣの物理をもっと際立たせなくてはいけない</a:t>
            </a:r>
            <a:endParaRPr lang="en-US" altLang="ja-JP" b="1" dirty="0"/>
          </a:p>
          <a:p>
            <a:pPr>
              <a:lnSpc>
                <a:spcPts val="2538"/>
              </a:lnSpc>
            </a:pPr>
            <a:r>
              <a:rPr lang="ja-JP" b="1" dirty="0"/>
              <a:t>　</a:t>
            </a:r>
            <a:r>
              <a:rPr lang="ja-JP" altLang="en-US" b="1" dirty="0"/>
              <a:t>　　（つよくサポートする方からのコメント）</a:t>
            </a:r>
            <a:endParaRPr lang="en-US" altLang="ja-JP" b="1" dirty="0"/>
          </a:p>
          <a:p>
            <a:pPr>
              <a:lnSpc>
                <a:spcPts val="2538"/>
              </a:lnSpc>
            </a:pPr>
            <a:endParaRPr lang="en-US" altLang="ja-JP" b="1" dirty="0"/>
          </a:p>
        </p:txBody>
      </p:sp>
    </p:spTree>
    <p:extLst>
      <p:ext uri="{BB962C8B-B14F-4D97-AF65-F5344CB8AC3E}">
        <p14:creationId xmlns:p14="http://schemas.microsoft.com/office/powerpoint/2010/main" val="8897912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3"/>
          <p:cNvSpPr txBox="1">
            <a:spLocks noChangeArrowheads="1"/>
          </p:cNvSpPr>
          <p:nvPr/>
        </p:nvSpPr>
        <p:spPr bwMode="auto">
          <a:xfrm>
            <a:off x="1676400" y="0"/>
            <a:ext cx="8153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4000" b="1" dirty="0">
                <a:latin typeface="Calibri" charset="0"/>
              </a:rPr>
              <a:t>大学めぐり</a:t>
            </a:r>
            <a:r>
              <a:rPr lang="en-US" altLang="ja-JP" sz="4000" b="1" dirty="0">
                <a:latin typeface="Calibri" charset="0"/>
              </a:rPr>
              <a:t> </a:t>
            </a:r>
            <a:r>
              <a:rPr lang="ja-JP" altLang="en-US" sz="4000" b="1" dirty="0">
                <a:latin typeface="Calibri" charset="0"/>
              </a:rPr>
              <a:t>２０１４年度　　　</a:t>
            </a:r>
          </a:p>
          <a:p>
            <a:endParaRPr lang="ja-JP" altLang="en-US" sz="4000" b="1" dirty="0">
              <a:latin typeface="Calibri" charset="0"/>
            </a:endParaRPr>
          </a:p>
        </p:txBody>
      </p:sp>
      <p:sp>
        <p:nvSpPr>
          <p:cNvPr id="15363" name="正方形/長方形 4"/>
          <p:cNvSpPr>
            <a:spLocks noChangeArrowheads="1"/>
          </p:cNvSpPr>
          <p:nvPr/>
        </p:nvSpPr>
        <p:spPr bwMode="auto">
          <a:xfrm>
            <a:off x="228600" y="4729163"/>
            <a:ext cx="9525000" cy="104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ts val="2538"/>
              </a:lnSpc>
            </a:pPr>
            <a:r>
              <a:rPr lang="ja-JP" altLang="en-US" b="1"/>
              <a:t>甲南大　　　　　</a:t>
            </a:r>
            <a:r>
              <a:rPr lang="en-US" altLang="ja-JP" b="1"/>
              <a:t>9</a:t>
            </a:r>
            <a:r>
              <a:rPr lang="ja-JP" altLang="en-US" b="1"/>
              <a:t>月下旬以降で調整中</a:t>
            </a:r>
            <a:r>
              <a:rPr lang="en-US" altLang="ja-JP" b="1">
                <a:solidFill>
                  <a:srgbClr val="FF0000"/>
                </a:solidFill>
              </a:rPr>
              <a:t> </a:t>
            </a:r>
            <a:r>
              <a:rPr lang="ja-JP" altLang="en-US" b="1">
                <a:solidFill>
                  <a:srgbClr val="FF0000"/>
                </a:solidFill>
              </a:rPr>
              <a:t>（元々は</a:t>
            </a:r>
            <a:r>
              <a:rPr lang="en-US" altLang="ja-JP" b="1">
                <a:solidFill>
                  <a:srgbClr val="FF0000"/>
                </a:solidFill>
              </a:rPr>
              <a:t>7</a:t>
            </a:r>
            <a:r>
              <a:rPr lang="ja-JP" altLang="en-US" b="1">
                <a:solidFill>
                  <a:srgbClr val="FF0000"/>
                </a:solidFill>
              </a:rPr>
              <a:t>月</a:t>
            </a:r>
            <a:r>
              <a:rPr lang="en-US" altLang="ja-JP" b="1">
                <a:solidFill>
                  <a:srgbClr val="FF0000"/>
                </a:solidFill>
              </a:rPr>
              <a:t>10</a:t>
            </a:r>
            <a:r>
              <a:rPr lang="ja-JP" altLang="en-US" b="1">
                <a:solidFill>
                  <a:srgbClr val="FF0000"/>
                </a:solidFill>
              </a:rPr>
              <a:t>日</a:t>
            </a:r>
            <a:r>
              <a:rPr lang="en-US" altLang="ja-JP" b="1">
                <a:solidFill>
                  <a:srgbClr val="FF0000"/>
                </a:solidFill>
              </a:rPr>
              <a:t>(</a:t>
            </a:r>
            <a:r>
              <a:rPr lang="ja-JP" altLang="en-US" b="1">
                <a:solidFill>
                  <a:srgbClr val="FF0000"/>
                </a:solidFill>
              </a:rPr>
              <a:t>木</a:t>
            </a:r>
            <a:r>
              <a:rPr lang="en-US" altLang="ja-JP" b="1">
                <a:solidFill>
                  <a:srgbClr val="FF0000"/>
                </a:solidFill>
              </a:rPr>
              <a:t>)</a:t>
            </a:r>
            <a:r>
              <a:rPr lang="ja-JP" altLang="en-US" b="1">
                <a:solidFill>
                  <a:srgbClr val="FF0000"/>
                </a:solidFill>
              </a:rPr>
              <a:t>の予定</a:t>
            </a:r>
            <a:r>
              <a:rPr lang="en-US" altLang="ja-JP" b="1">
                <a:solidFill>
                  <a:srgbClr val="FF0000"/>
                </a:solidFill>
                <a:latin typeface="Calibri" charset="0"/>
                <a:sym typeface="Wingdings" charset="0"/>
              </a:rPr>
              <a:t></a:t>
            </a:r>
            <a:r>
              <a:rPr lang="ja-JP" altLang="en-US" b="1">
                <a:solidFill>
                  <a:srgbClr val="FF0000"/>
                </a:solidFill>
                <a:latin typeface="Calibri" charset="0"/>
              </a:rPr>
              <a:t>台風８号のため中止）</a:t>
            </a:r>
            <a:endParaRPr lang="en-US" altLang="ja-JP" b="1">
              <a:solidFill>
                <a:srgbClr val="FF0000"/>
              </a:solidFill>
            </a:endParaRPr>
          </a:p>
          <a:p>
            <a:pPr>
              <a:lnSpc>
                <a:spcPts val="2538"/>
              </a:lnSpc>
            </a:pPr>
            <a:r>
              <a:rPr lang="ja-JP" altLang="en-US" b="1"/>
              <a:t>広島大　　　　　</a:t>
            </a:r>
            <a:r>
              <a:rPr lang="en-US" altLang="ja-JP" b="1"/>
              <a:t>9</a:t>
            </a:r>
            <a:r>
              <a:rPr lang="ja-JP" altLang="en-US" b="1"/>
              <a:t>月</a:t>
            </a:r>
            <a:r>
              <a:rPr lang="en-US" altLang="ja-JP" b="1"/>
              <a:t>〜10</a:t>
            </a:r>
            <a:r>
              <a:rPr lang="ja-JP" altLang="en-US" b="1"/>
              <a:t>月で調整中</a:t>
            </a:r>
            <a:endParaRPr lang="en-US" altLang="ja-JP" b="1"/>
          </a:p>
          <a:p>
            <a:pPr>
              <a:lnSpc>
                <a:spcPts val="2538"/>
              </a:lnSpc>
            </a:pPr>
            <a:r>
              <a:rPr lang="ja-JP" altLang="en-US" b="1"/>
              <a:t>奈良女子大　　</a:t>
            </a:r>
            <a:r>
              <a:rPr lang="en-US" altLang="ja-JP" b="1"/>
              <a:t>11</a:t>
            </a:r>
            <a:r>
              <a:rPr lang="ja-JP" altLang="en-US" b="1"/>
              <a:t>月</a:t>
            </a:r>
            <a:r>
              <a:rPr lang="en-US" altLang="ja-JP" b="1"/>
              <a:t>〜12</a:t>
            </a:r>
            <a:r>
              <a:rPr lang="ja-JP" altLang="en-US" b="1"/>
              <a:t>月で調整中</a:t>
            </a:r>
            <a:r>
              <a:rPr lang="en-US" altLang="ja-JP" b="1"/>
              <a:t>   </a:t>
            </a:r>
            <a:r>
              <a:rPr lang="ja-JP" altLang="en-US" b="1"/>
              <a:t>野尻さん（エネルギーフロンティア）＋</a:t>
            </a:r>
            <a:r>
              <a:rPr lang="en-US" altLang="ja-JP" b="1"/>
              <a:t>ILC</a:t>
            </a:r>
            <a:r>
              <a:rPr lang="ja-JP" altLang="en-US" b="1"/>
              <a:t>から</a:t>
            </a:r>
            <a:r>
              <a:rPr lang="en-US" altLang="ja-JP" b="1"/>
              <a:t>1~2</a:t>
            </a:r>
            <a:r>
              <a:rPr lang="ja-JP" altLang="en-US" b="1"/>
              <a:t>名</a:t>
            </a:r>
            <a:endParaRPr lang="en-US" altLang="ja-JP" b="1"/>
          </a:p>
        </p:txBody>
      </p:sp>
      <p:sp>
        <p:nvSpPr>
          <p:cNvPr id="15364" name="TextBox 10"/>
          <p:cNvSpPr txBox="1">
            <a:spLocks noChangeArrowheads="1"/>
          </p:cNvSpPr>
          <p:nvPr/>
        </p:nvSpPr>
        <p:spPr bwMode="auto">
          <a:xfrm>
            <a:off x="1219200" y="4343400"/>
            <a:ext cx="64008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en-US" altLang="ja-JP" sz="2200" b="1"/>
              <a:t>---------- 2014 </a:t>
            </a:r>
            <a:r>
              <a:rPr lang="ja-JP" altLang="en-US" sz="2200" b="1"/>
              <a:t>年度の今後の予定</a:t>
            </a:r>
            <a:r>
              <a:rPr lang="en-US" altLang="ja-JP" sz="2200" b="1"/>
              <a:t> (2) -------------</a:t>
            </a:r>
            <a:endParaRPr lang="ja-JP" altLang="en-US" sz="2200" b="1"/>
          </a:p>
        </p:txBody>
      </p:sp>
      <p:sp>
        <p:nvSpPr>
          <p:cNvPr id="15365" name="TextBox 10"/>
          <p:cNvSpPr txBox="1">
            <a:spLocks noChangeArrowheads="1"/>
          </p:cNvSpPr>
          <p:nvPr/>
        </p:nvSpPr>
        <p:spPr bwMode="auto">
          <a:xfrm>
            <a:off x="1143000" y="914400"/>
            <a:ext cx="64008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en-US" altLang="ja-JP" sz="2200" b="1" dirty="0"/>
              <a:t>---------- 2014 </a:t>
            </a:r>
            <a:r>
              <a:rPr lang="ja-JP" altLang="en-US" sz="2200" b="1" dirty="0"/>
              <a:t>年度の</a:t>
            </a:r>
            <a:r>
              <a:rPr lang="ja-JP" altLang="en-US" sz="2200" b="1" dirty="0">
                <a:solidFill>
                  <a:srgbClr val="FF0000"/>
                </a:solidFill>
              </a:rPr>
              <a:t>今後</a:t>
            </a:r>
            <a:r>
              <a:rPr lang="ja-JP" altLang="en-US" sz="2200" b="1" dirty="0"/>
              <a:t>の予定</a:t>
            </a:r>
            <a:r>
              <a:rPr lang="en-US" altLang="ja-JP" sz="2200" b="1" dirty="0"/>
              <a:t> (1) -------------</a:t>
            </a:r>
            <a:endParaRPr lang="ja-JP" altLang="en-US" sz="2200" b="1" dirty="0"/>
          </a:p>
        </p:txBody>
      </p:sp>
      <p:sp>
        <p:nvSpPr>
          <p:cNvPr id="15366" name="正方形/長方形 4"/>
          <p:cNvSpPr>
            <a:spLocks noChangeArrowheads="1"/>
          </p:cNvSpPr>
          <p:nvPr/>
        </p:nvSpPr>
        <p:spPr bwMode="auto">
          <a:xfrm>
            <a:off x="152400" y="1344613"/>
            <a:ext cx="9677400"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ts val="2538"/>
              </a:lnSpc>
            </a:pPr>
            <a:r>
              <a:rPr lang="ja-JP" altLang="en-US" b="1"/>
              <a:t>神戸大　　　　　</a:t>
            </a:r>
            <a:r>
              <a:rPr lang="en-US" altLang="ja-JP" b="1"/>
              <a:t>9/24(</a:t>
            </a:r>
            <a:r>
              <a:rPr lang="ja-JP" altLang="en-US" b="1"/>
              <a:t>水</a:t>
            </a:r>
            <a:r>
              <a:rPr lang="en-US" altLang="ja-JP" b="1"/>
              <a:t>)</a:t>
            </a:r>
          </a:p>
          <a:p>
            <a:pPr>
              <a:lnSpc>
                <a:spcPts val="2400"/>
              </a:lnSpc>
            </a:pPr>
            <a:r>
              <a:rPr lang="ja-JP" altLang="en-US" b="1"/>
              <a:t>　</a:t>
            </a:r>
            <a:r>
              <a:rPr lang="en-US" altLang="ja-JP" b="1"/>
              <a:t> ILC </a:t>
            </a:r>
            <a:r>
              <a:rPr lang="ja-JP" altLang="en-US" b="1"/>
              <a:t>の物理　　　　　　　　　　　　　田辺（東大）</a:t>
            </a:r>
            <a:endParaRPr lang="en-US" altLang="ja-JP" b="1"/>
          </a:p>
          <a:p>
            <a:pPr>
              <a:lnSpc>
                <a:spcPts val="2400"/>
              </a:lnSpc>
            </a:pPr>
            <a:r>
              <a:rPr lang="ja-JP" altLang="en-US" b="1"/>
              <a:t>　</a:t>
            </a:r>
            <a:r>
              <a:rPr lang="en-US" altLang="ja-JP" b="1"/>
              <a:t> ILC</a:t>
            </a:r>
            <a:r>
              <a:rPr lang="ja-JP" altLang="en-US" b="1"/>
              <a:t>の加速器と計画の状況　　　大森</a:t>
            </a:r>
            <a:r>
              <a:rPr lang="en-US" altLang="ja-JP" b="1"/>
              <a:t>(KEK)</a:t>
            </a:r>
          </a:p>
          <a:p>
            <a:pPr>
              <a:lnSpc>
                <a:spcPts val="2400"/>
              </a:lnSpc>
            </a:pPr>
            <a:endParaRPr lang="en-US" altLang="ja-JP" b="1"/>
          </a:p>
          <a:p>
            <a:pPr>
              <a:lnSpc>
                <a:spcPts val="2400"/>
              </a:lnSpc>
            </a:pPr>
            <a:r>
              <a:rPr lang="en-US" altLang="ja-JP" b="1"/>
              <a:t>IPMU</a:t>
            </a:r>
            <a:r>
              <a:rPr lang="ja-JP" altLang="en-US" b="1"/>
              <a:t>　　　　　</a:t>
            </a:r>
            <a:r>
              <a:rPr lang="en-US" altLang="ja-JP" b="1"/>
              <a:t> 10</a:t>
            </a:r>
            <a:r>
              <a:rPr lang="ja-JP" altLang="en-US" b="1"/>
              <a:t>月</a:t>
            </a:r>
            <a:r>
              <a:rPr lang="en-US" altLang="ja-JP" b="1"/>
              <a:t>29(</a:t>
            </a:r>
            <a:r>
              <a:rPr lang="ja-JP" altLang="en-US" b="1"/>
              <a:t>水</a:t>
            </a:r>
            <a:r>
              <a:rPr lang="en-US" altLang="ja-JP" b="1"/>
              <a:t>)</a:t>
            </a:r>
            <a:r>
              <a:rPr lang="ja-JP" altLang="en-US" b="1"/>
              <a:t>で最終調整中</a:t>
            </a:r>
            <a:endParaRPr lang="en-US" altLang="ja-JP" b="1"/>
          </a:p>
          <a:p>
            <a:pPr>
              <a:lnSpc>
                <a:spcPts val="2400"/>
              </a:lnSpc>
            </a:pPr>
            <a:r>
              <a:rPr lang="en-US" altLang="ja-JP" b="1"/>
              <a:t>   Overview of the ILC Physics Case    Tomohiko Tanabe (The University of Tokyo)</a:t>
            </a:r>
          </a:p>
          <a:p>
            <a:pPr>
              <a:lnSpc>
                <a:spcPts val="2400"/>
              </a:lnSpc>
            </a:pPr>
            <a:r>
              <a:rPr lang="en-US" altLang="ja-JP" b="1"/>
              <a:t>   Detectors for the ILC(</a:t>
            </a:r>
            <a:r>
              <a:rPr lang="ja-JP" altLang="en-US" b="1"/>
              <a:t>仮</a:t>
            </a:r>
            <a:r>
              <a:rPr lang="en-US" altLang="ja-JP" b="1"/>
              <a:t>)                    Taikan Suehara (Kyushu University)</a:t>
            </a:r>
          </a:p>
          <a:p>
            <a:pPr>
              <a:lnSpc>
                <a:spcPts val="2400"/>
              </a:lnSpc>
            </a:pPr>
            <a:endParaRPr lang="en-US" altLang="ja-JP" b="1"/>
          </a:p>
          <a:p>
            <a:pPr>
              <a:lnSpc>
                <a:spcPts val="2538"/>
              </a:lnSpc>
            </a:pPr>
            <a:endParaRPr lang="en-US" altLang="ja-JP" b="1"/>
          </a:p>
        </p:txBody>
      </p:sp>
    </p:spTree>
    <p:extLst>
      <p:ext uri="{BB962C8B-B14F-4D97-AF65-F5344CB8AC3E}">
        <p14:creationId xmlns:p14="http://schemas.microsoft.com/office/powerpoint/2010/main" val="67721850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7"/>
            <a:ext cx="8229600" cy="1382721"/>
          </a:xfrm>
        </p:spPr>
        <p:txBody>
          <a:bodyPr>
            <a:normAutofit fontScale="90000"/>
          </a:bodyPr>
          <a:lstStyle/>
          <a:p>
            <a:r>
              <a:rPr lang="en-US" altLang="ja-JP" sz="3600" dirty="0" smtClean="0"/>
              <a:t>ILC </a:t>
            </a:r>
            <a:r>
              <a:rPr lang="ja-JP" altLang="en-US" sz="3600" dirty="0" smtClean="0"/>
              <a:t>に関連する</a:t>
            </a:r>
            <a:r>
              <a:rPr lang="en-US" altLang="ja-JP" dirty="0" smtClean="0"/>
              <a:t/>
            </a:r>
            <a:br>
              <a:rPr lang="en-US" altLang="ja-JP" dirty="0" smtClean="0"/>
            </a:br>
            <a:r>
              <a:rPr lang="ja-JP" altLang="en-US" dirty="0" smtClean="0"/>
              <a:t>文科省の新たな調査（委託業務）計画</a:t>
            </a:r>
            <a:r>
              <a:rPr lang="en-US" altLang="ja-JP" dirty="0" smtClean="0"/>
              <a:t/>
            </a:r>
            <a:br>
              <a:rPr lang="en-US" altLang="ja-JP" dirty="0" smtClean="0"/>
            </a:br>
            <a:r>
              <a:rPr lang="en-US" altLang="ja-JP" sz="2700" dirty="0" smtClean="0">
                <a:solidFill>
                  <a:srgbClr val="3366FF"/>
                </a:solidFill>
              </a:rPr>
              <a:t>A new action by MEXT to Investigate on ILC </a:t>
            </a:r>
            <a:endParaRPr kumimoji="1" lang="ja-JP" altLang="en-US" sz="2700" dirty="0">
              <a:solidFill>
                <a:srgbClr val="3366FF"/>
              </a:solidFill>
            </a:endParaRPr>
          </a:p>
        </p:txBody>
      </p:sp>
      <p:sp>
        <p:nvSpPr>
          <p:cNvPr id="3" name="コンテンツ プレースホルダー 2"/>
          <p:cNvSpPr>
            <a:spLocks noGrp="1"/>
          </p:cNvSpPr>
          <p:nvPr>
            <p:ph idx="1"/>
          </p:nvPr>
        </p:nvSpPr>
        <p:spPr>
          <a:xfrm>
            <a:off x="457200" y="1762326"/>
            <a:ext cx="8229600" cy="4525963"/>
          </a:xfrm>
        </p:spPr>
        <p:txBody>
          <a:bodyPr>
            <a:normAutofit fontScale="92500" lnSpcReduction="20000"/>
          </a:bodyPr>
          <a:lstStyle/>
          <a:p>
            <a:r>
              <a:rPr kumimoji="1" lang="ja-JP" altLang="en-US" dirty="0" smtClean="0"/>
              <a:t>入札公告</a:t>
            </a:r>
            <a:r>
              <a:rPr lang="en-US" altLang="ja-JP" dirty="0"/>
              <a:t>(</a:t>
            </a:r>
            <a:r>
              <a:rPr kumimoji="1" lang="en-US" altLang="ja-JP" dirty="0" smtClean="0"/>
              <a:t>bidding) </a:t>
            </a:r>
            <a:r>
              <a:rPr kumimoji="1" lang="ja-JP" altLang="en-US" dirty="0" smtClean="0"/>
              <a:t>：　</a:t>
            </a:r>
            <a:r>
              <a:rPr kumimoji="1" lang="en-US" altLang="ja-JP" dirty="0" smtClean="0"/>
              <a:t>2015</a:t>
            </a:r>
            <a:r>
              <a:rPr kumimoji="1" lang="ja-JP" altLang="en-US" dirty="0" smtClean="0"/>
              <a:t>年</a:t>
            </a:r>
            <a:r>
              <a:rPr kumimoji="1" lang="en-US" altLang="ja-JP" dirty="0" smtClean="0"/>
              <a:t>8</a:t>
            </a:r>
            <a:r>
              <a:rPr kumimoji="1" lang="ja-JP" altLang="en-US" dirty="0" smtClean="0"/>
              <a:t>月</a:t>
            </a:r>
            <a:r>
              <a:rPr kumimoji="1" lang="en-US" altLang="ja-JP" dirty="0" smtClean="0"/>
              <a:t>19</a:t>
            </a:r>
            <a:r>
              <a:rPr kumimoji="1" lang="ja-JP" altLang="en-US" dirty="0" smtClean="0"/>
              <a:t>日</a:t>
            </a:r>
            <a:endParaRPr kumimoji="1" lang="en-US" altLang="ja-JP" dirty="0" smtClean="0"/>
          </a:p>
          <a:p>
            <a:r>
              <a:rPr lang="ja-JP" altLang="en-US" dirty="0"/>
              <a:t>委託</a:t>
            </a:r>
            <a:r>
              <a:rPr lang="ja-JP" altLang="en-US" dirty="0" smtClean="0"/>
              <a:t>業務完了日程：</a:t>
            </a:r>
            <a:r>
              <a:rPr lang="en-US" altLang="ja-JP" dirty="0" smtClean="0"/>
              <a:t> ~ 2015</a:t>
            </a:r>
            <a:r>
              <a:rPr lang="ja-JP" altLang="en-US" dirty="0"/>
              <a:t>年</a:t>
            </a:r>
            <a:r>
              <a:rPr lang="en-US" altLang="ja-JP" dirty="0"/>
              <a:t>3</a:t>
            </a:r>
            <a:r>
              <a:rPr lang="ja-JP" altLang="en-US" dirty="0"/>
              <a:t>月</a:t>
            </a:r>
            <a:r>
              <a:rPr lang="en-US" altLang="ja-JP" dirty="0"/>
              <a:t>31</a:t>
            </a:r>
            <a:r>
              <a:rPr lang="ja-JP" altLang="en-US" dirty="0" smtClean="0"/>
              <a:t>日</a:t>
            </a:r>
            <a:endParaRPr kumimoji="1" lang="en-US" altLang="ja-JP" dirty="0" smtClean="0"/>
          </a:p>
          <a:p>
            <a:r>
              <a:rPr lang="ja-JP" altLang="en-US" dirty="0" smtClean="0"/>
              <a:t>委託業務題目：</a:t>
            </a:r>
            <a:endParaRPr lang="en-US" altLang="ja-JP" dirty="0" smtClean="0"/>
          </a:p>
          <a:p>
            <a:pPr lvl="1"/>
            <a:r>
              <a:rPr kumimoji="1" lang="ja-JP" altLang="en-US" dirty="0" smtClean="0"/>
              <a:t>「国際リニアコライダー</a:t>
            </a:r>
            <a:r>
              <a:rPr kumimoji="1" lang="en-US" altLang="ja-JP" dirty="0" smtClean="0"/>
              <a:t>(</a:t>
            </a:r>
            <a:r>
              <a:rPr kumimoji="1" lang="en-US" altLang="ja-JP" dirty="0" smtClean="0">
                <a:solidFill>
                  <a:srgbClr val="FF0000"/>
                </a:solidFill>
              </a:rPr>
              <a:t>ILC</a:t>
            </a:r>
            <a:r>
              <a:rPr kumimoji="1" lang="en-US" altLang="ja-JP" dirty="0" smtClean="0"/>
              <a:t>) </a:t>
            </a:r>
            <a:r>
              <a:rPr kumimoji="1" lang="ja-JP" altLang="en-US" dirty="0" smtClean="0"/>
              <a:t>計画に関する</a:t>
            </a:r>
            <a:r>
              <a:rPr kumimoji="1" lang="ja-JP" altLang="en-US" dirty="0" smtClean="0">
                <a:solidFill>
                  <a:srgbClr val="3366FF"/>
                </a:solidFill>
              </a:rPr>
              <a:t>技術的・経済的波及効果</a:t>
            </a:r>
            <a:r>
              <a:rPr kumimoji="1" lang="ja-JP" altLang="en-US" dirty="0" smtClean="0"/>
              <a:t>および世界各国における素粒子・原子核物理学における技術面を含む</a:t>
            </a:r>
            <a:r>
              <a:rPr kumimoji="1" lang="ja-JP" altLang="en-US" dirty="0" smtClean="0">
                <a:solidFill>
                  <a:srgbClr val="3366FF"/>
                </a:solidFill>
              </a:rPr>
              <a:t>研究動向</a:t>
            </a:r>
            <a:r>
              <a:rPr kumimoji="1" lang="ja-JP" altLang="en-US" dirty="0" smtClean="0"/>
              <a:t>に関する</a:t>
            </a:r>
            <a:r>
              <a:rPr kumimoji="1" lang="ja-JP" altLang="en-US" dirty="0" smtClean="0">
                <a:solidFill>
                  <a:srgbClr val="008000"/>
                </a:solidFill>
              </a:rPr>
              <a:t>調査分析</a:t>
            </a:r>
            <a:r>
              <a:rPr kumimoji="1" lang="ja-JP" altLang="en-US" dirty="0" smtClean="0"/>
              <a:t>」</a:t>
            </a:r>
            <a:endParaRPr kumimoji="1" lang="en-US" altLang="ja-JP" dirty="0" smtClean="0"/>
          </a:p>
          <a:p>
            <a:pPr lvl="2"/>
            <a:r>
              <a:rPr lang="en-US" altLang="ja-JP" dirty="0" smtClean="0"/>
              <a:t>Economical</a:t>
            </a:r>
            <a:r>
              <a:rPr lang="ja-JP" altLang="en-US" dirty="0" smtClean="0"/>
              <a:t>　</a:t>
            </a:r>
            <a:r>
              <a:rPr lang="en-US" altLang="ja-JP" dirty="0" smtClean="0"/>
              <a:t>spread/spin-out effects from ILC</a:t>
            </a:r>
          </a:p>
          <a:p>
            <a:pPr lvl="2"/>
            <a:r>
              <a:rPr lang="en-US" altLang="ja-JP" dirty="0" smtClean="0"/>
              <a:t>Scientific </a:t>
            </a:r>
            <a:r>
              <a:rPr lang="en-US" altLang="ja-JP" dirty="0" smtClean="0"/>
              <a:t>status and prospect  in particle and nuclear physics  </a:t>
            </a:r>
            <a:endParaRPr kumimoji="1" lang="en-US" altLang="ja-JP" dirty="0" smtClean="0"/>
          </a:p>
          <a:p>
            <a:endParaRPr lang="en-US" altLang="ja-JP" dirty="0"/>
          </a:p>
          <a:p>
            <a:r>
              <a:rPr lang="ja-JP" altLang="en-US" dirty="0" smtClean="0"/>
              <a:t>協力要請が想定される。</a:t>
            </a:r>
            <a:endParaRPr lang="en-US" altLang="ja-JP" dirty="0"/>
          </a:p>
        </p:txBody>
      </p:sp>
      <p:sp>
        <p:nvSpPr>
          <p:cNvPr id="4" name="日付プレースホルダー 3"/>
          <p:cNvSpPr>
            <a:spLocks noGrp="1"/>
          </p:cNvSpPr>
          <p:nvPr>
            <p:ph type="dt" sz="half" idx="10"/>
          </p:nvPr>
        </p:nvSpPr>
        <p:spPr/>
        <p:txBody>
          <a:bodyPr/>
          <a:lstStyle/>
          <a:p>
            <a:r>
              <a:rPr lang="en-US" altLang="ja-JP" smtClean="0">
                <a:solidFill>
                  <a:prstClr val="black">
                    <a:tint val="75000"/>
                  </a:prstClr>
                </a:solidFill>
                <a:latin typeface="Calibri"/>
                <a:ea typeface="ＭＳ Ｐゴシック"/>
              </a:rPr>
              <a:t>14/08/25</a:t>
            </a:r>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r>
              <a:rPr lang="en-US" altLang="ja-JP" smtClean="0">
                <a:solidFill>
                  <a:prstClr val="black">
                    <a:tint val="75000"/>
                  </a:prstClr>
                </a:solidFill>
                <a:latin typeface="Calibri"/>
                <a:ea typeface="ＭＳ Ｐゴシック"/>
              </a:rPr>
              <a:t>KEK-LC-Meeting</a:t>
            </a:r>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5332C513-14FA-4C82-A908-F737B0E5192E}" type="slidenum">
              <a:rPr lang="ja-JP" altLang="en-US" smtClean="0">
                <a:solidFill>
                  <a:prstClr val="black">
                    <a:tint val="75000"/>
                  </a:prstClr>
                </a:solidFill>
                <a:latin typeface="Calibri"/>
                <a:ea typeface="ＭＳ Ｐゴシック"/>
              </a:rPr>
              <a:pPr/>
              <a:t>38</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58855351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委託業務の目的</a:t>
            </a:r>
            <a:endParaRPr kumimoji="1" lang="ja-JP" altLang="en-US" dirty="0"/>
          </a:p>
        </p:txBody>
      </p:sp>
      <p:sp>
        <p:nvSpPr>
          <p:cNvPr id="3" name="コンテンツ プレースホルダー 2"/>
          <p:cNvSpPr>
            <a:spLocks noGrp="1"/>
          </p:cNvSpPr>
          <p:nvPr>
            <p:ph idx="1"/>
          </p:nvPr>
        </p:nvSpPr>
        <p:spPr/>
        <p:txBody>
          <a:bodyPr>
            <a:normAutofit fontScale="85000" lnSpcReduction="20000"/>
          </a:bodyPr>
          <a:lstStyle/>
          <a:p>
            <a:pPr>
              <a:lnSpc>
                <a:spcPct val="120000"/>
              </a:lnSpc>
            </a:pPr>
            <a:r>
              <a:rPr lang="ja-JP" altLang="en-US" sz="2000" dirty="0"/>
              <a:t>文部科学省では高エネルギー物理学分野の研究者から提案のなされている「国際リニアコライダー（</a:t>
            </a:r>
            <a:r>
              <a:rPr lang="en-US" altLang="ja-JP" sz="2000" dirty="0"/>
              <a:t>ILC</a:t>
            </a:r>
            <a:r>
              <a:rPr lang="ja-JP" altLang="en-US" sz="2000" dirty="0"/>
              <a:t>）計画」について、平成２５年５月に日本学術会議に実現可能性に関する審査を依頼した。平成２５年９月末に文部科学省へ提出のあった回答書の中で、「重要事項に関して不確定要素やリスク要因があり、本格実施を現時点において認めることは時期尚早」とされた。 </a:t>
            </a:r>
            <a:endParaRPr lang="en-US" altLang="ja-JP" sz="2000" dirty="0" smtClean="0"/>
          </a:p>
          <a:p>
            <a:pPr>
              <a:lnSpc>
                <a:spcPct val="120000"/>
              </a:lnSpc>
            </a:pPr>
            <a:r>
              <a:rPr lang="ja-JP" altLang="en-US" sz="2000" dirty="0"/>
              <a:t>文部科学省では、日本学術会議の回答を踏まえ、今後２～３年をかけて </a:t>
            </a:r>
            <a:r>
              <a:rPr lang="en-US" altLang="ja-JP" sz="2000" dirty="0"/>
              <a:t>ILC </a:t>
            </a:r>
            <a:r>
              <a:rPr lang="ja-JP" altLang="en-US" sz="2000" dirty="0"/>
              <a:t>計画の実施の可否判断に資する調査検討を行っていくところであり、</a:t>
            </a:r>
            <a:r>
              <a:rPr lang="ja-JP" altLang="en-US" sz="2000" dirty="0">
                <a:solidFill>
                  <a:srgbClr val="008000"/>
                </a:solidFill>
              </a:rPr>
              <a:t>平成２６年度</a:t>
            </a:r>
            <a:r>
              <a:rPr lang="ja-JP" altLang="en-US" sz="2000" dirty="0"/>
              <a:t>においては、重要事項として指摘のあった、</a:t>
            </a:r>
            <a:r>
              <a:rPr lang="ja-JP" altLang="en-US" sz="2000" dirty="0">
                <a:solidFill>
                  <a:srgbClr val="3366FF"/>
                </a:solidFill>
              </a:rPr>
              <a:t>「技術的・経済的波及効果」「世界各国における素粒子</a:t>
            </a:r>
            <a:r>
              <a:rPr lang="en-US" altLang="ja-JP" sz="2000" dirty="0">
                <a:solidFill>
                  <a:srgbClr val="3366FF"/>
                </a:solidFill>
              </a:rPr>
              <a:t>･</a:t>
            </a:r>
            <a:r>
              <a:rPr lang="ja-JP" altLang="en-US" sz="2000" dirty="0">
                <a:solidFill>
                  <a:srgbClr val="3366FF"/>
                </a:solidFill>
              </a:rPr>
              <a:t>原子核物理学分野の将来構想等」</a:t>
            </a:r>
            <a:r>
              <a:rPr lang="ja-JP" altLang="en-US" sz="2000" dirty="0"/>
              <a:t>について、</a:t>
            </a:r>
            <a:r>
              <a:rPr lang="ja-JP" altLang="en-US" sz="2000" dirty="0">
                <a:solidFill>
                  <a:srgbClr val="008000"/>
                </a:solidFill>
              </a:rPr>
              <a:t>調査・分析</a:t>
            </a:r>
            <a:r>
              <a:rPr lang="ja-JP" altLang="en-US" sz="2000" dirty="0"/>
              <a:t>を実施する。 </a:t>
            </a:r>
            <a:endParaRPr lang="en-US" altLang="ja-JP" sz="2000" dirty="0" smtClean="0"/>
          </a:p>
          <a:p>
            <a:pPr>
              <a:lnSpc>
                <a:spcPct val="120000"/>
              </a:lnSpc>
            </a:pPr>
            <a:r>
              <a:rPr lang="ja-JP" altLang="en-US" sz="2000" dirty="0"/>
              <a:t>具体的には、</a:t>
            </a:r>
            <a:r>
              <a:rPr lang="en-US" altLang="ja-JP" sz="2000" dirty="0"/>
              <a:t>ILC </a:t>
            </a:r>
            <a:r>
              <a:rPr lang="ja-JP" altLang="en-US" sz="2000" dirty="0"/>
              <a:t>計画において用いられる加速器の製作技術が、過去の技術の波及も踏まえ、</a:t>
            </a:r>
            <a:r>
              <a:rPr lang="ja-JP" altLang="en-US" sz="2000" u="sng" dirty="0"/>
              <a:t>今後の社会</a:t>
            </a:r>
            <a:r>
              <a:rPr lang="ja-JP" altLang="en-US" sz="2000" dirty="0"/>
              <a:t>でどのような形で</a:t>
            </a:r>
            <a:r>
              <a:rPr lang="ja-JP" altLang="en-US" sz="2000" u="sng" dirty="0"/>
              <a:t>利活用</a:t>
            </a:r>
            <a:r>
              <a:rPr lang="ja-JP" altLang="en-US" sz="2000" dirty="0"/>
              <a:t>され、また、</a:t>
            </a:r>
            <a:r>
              <a:rPr lang="ja-JP" altLang="en-US" sz="2000" dirty="0">
                <a:solidFill>
                  <a:srgbClr val="000000"/>
                </a:solidFill>
              </a:rPr>
              <a:t>どのような</a:t>
            </a:r>
            <a:r>
              <a:rPr lang="ja-JP" altLang="en-US" sz="2000" u="sng" dirty="0">
                <a:solidFill>
                  <a:srgbClr val="000000"/>
                </a:solidFill>
              </a:rPr>
              <a:t>効果</a:t>
            </a:r>
            <a:r>
              <a:rPr lang="ja-JP" altLang="en-US" sz="2000" dirty="0"/>
              <a:t>が期待されるか、</a:t>
            </a:r>
            <a:r>
              <a:rPr lang="ja-JP" altLang="en-US" sz="2000" dirty="0">
                <a:solidFill>
                  <a:srgbClr val="3366FF"/>
                </a:solidFill>
              </a:rPr>
              <a:t>技術的な展開・波及事例などの有益な情報</a:t>
            </a:r>
            <a:r>
              <a:rPr lang="ja-JP" altLang="en-US" sz="2000" dirty="0"/>
              <a:t>について調査・分析するとともに、それによる</a:t>
            </a:r>
            <a:r>
              <a:rPr lang="ja-JP" altLang="en-US" sz="2000" dirty="0">
                <a:solidFill>
                  <a:srgbClr val="FF0000"/>
                </a:solidFill>
              </a:rPr>
              <a:t>経済波及効果をまとめる</a:t>
            </a:r>
            <a:r>
              <a:rPr lang="ja-JP" altLang="en-US" sz="2000" dirty="0"/>
              <a:t>こととする</a:t>
            </a:r>
            <a:r>
              <a:rPr lang="ja-JP" altLang="en-US" sz="2000" dirty="0" smtClean="0"/>
              <a:t>。</a:t>
            </a:r>
            <a:endParaRPr lang="en-US" altLang="ja-JP" sz="2000" dirty="0" smtClean="0"/>
          </a:p>
          <a:p>
            <a:pPr>
              <a:lnSpc>
                <a:spcPct val="120000"/>
              </a:lnSpc>
            </a:pPr>
            <a:r>
              <a:rPr lang="ja-JP" altLang="en-US" sz="2000" dirty="0"/>
              <a:t>また、併せて、</a:t>
            </a:r>
            <a:r>
              <a:rPr lang="ja-JP" altLang="en-US" sz="2000" u="sng" dirty="0"/>
              <a:t>素粒子・原子核物理学分野</a:t>
            </a:r>
            <a:r>
              <a:rPr lang="ja-JP" altLang="en-US" sz="2000" dirty="0"/>
              <a:t>において、現在及び</a:t>
            </a:r>
            <a:r>
              <a:rPr lang="ja-JP" altLang="en-US" sz="2000" dirty="0">
                <a:solidFill>
                  <a:srgbClr val="3366FF"/>
                </a:solidFill>
              </a:rPr>
              <a:t>今後２０年での米欧亜主要各国の目指そうとする研究計画を調査</a:t>
            </a:r>
            <a:r>
              <a:rPr lang="ja-JP" altLang="en-US" sz="2000" dirty="0"/>
              <a:t>し、研究計画及びその期待する成果をどのように</a:t>
            </a:r>
            <a:r>
              <a:rPr lang="ja-JP" altLang="en-US" sz="2000" dirty="0">
                <a:solidFill>
                  <a:srgbClr val="3366FF"/>
                </a:solidFill>
              </a:rPr>
              <a:t>各国の政策に位置付け</a:t>
            </a:r>
            <a:r>
              <a:rPr lang="ja-JP" altLang="en-US" sz="2000" dirty="0"/>
              <a:t>ているか等について</a:t>
            </a:r>
            <a:r>
              <a:rPr lang="ja-JP" altLang="en-US" sz="2000" dirty="0">
                <a:solidFill>
                  <a:srgbClr val="008000"/>
                </a:solidFill>
              </a:rPr>
              <a:t>調査・分析</a:t>
            </a:r>
            <a:r>
              <a:rPr lang="ja-JP" altLang="en-US" sz="2000" dirty="0"/>
              <a:t>することとする。 </a:t>
            </a:r>
            <a:endParaRPr lang="en-US" altLang="ja-JP" sz="2000" dirty="0" smtClean="0"/>
          </a:p>
          <a:p>
            <a:pPr>
              <a:lnSpc>
                <a:spcPct val="120000"/>
              </a:lnSpc>
            </a:pPr>
            <a:endParaRPr kumimoji="1" lang="ja-JP" altLang="en-US" sz="2000" dirty="0"/>
          </a:p>
        </p:txBody>
      </p:sp>
      <p:sp>
        <p:nvSpPr>
          <p:cNvPr id="4" name="日付プレースホルダー 3"/>
          <p:cNvSpPr>
            <a:spLocks noGrp="1"/>
          </p:cNvSpPr>
          <p:nvPr>
            <p:ph type="dt" sz="half" idx="10"/>
          </p:nvPr>
        </p:nvSpPr>
        <p:spPr/>
        <p:txBody>
          <a:bodyPr/>
          <a:lstStyle/>
          <a:p>
            <a:r>
              <a:rPr lang="en-US" altLang="ja-JP" smtClean="0">
                <a:solidFill>
                  <a:prstClr val="black">
                    <a:tint val="75000"/>
                  </a:prstClr>
                </a:solidFill>
                <a:latin typeface="Calibri"/>
                <a:ea typeface="ＭＳ Ｐゴシック"/>
              </a:rPr>
              <a:t>14/08/25</a:t>
            </a:r>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r>
              <a:rPr lang="en-US" altLang="ja-JP" smtClean="0">
                <a:solidFill>
                  <a:prstClr val="black">
                    <a:tint val="75000"/>
                  </a:prstClr>
                </a:solidFill>
                <a:latin typeface="Calibri"/>
                <a:ea typeface="ＭＳ Ｐゴシック"/>
              </a:rPr>
              <a:t>KEK-LC-Meeting</a:t>
            </a:r>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5332C513-14FA-4C82-A908-F737B0E5192E}" type="slidenum">
              <a:rPr lang="ja-JP" altLang="en-US" smtClean="0">
                <a:solidFill>
                  <a:prstClr val="black">
                    <a:tint val="75000"/>
                  </a:prstClr>
                </a:solidFill>
                <a:latin typeface="Calibri"/>
                <a:ea typeface="ＭＳ Ｐゴシック"/>
              </a:rPr>
              <a:pPr/>
              <a:t>39</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24945247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a:xfrm>
            <a:off x="457200" y="390078"/>
            <a:ext cx="8229600" cy="1143000"/>
          </a:xfrm>
        </p:spPr>
        <p:txBody>
          <a:bodyPr>
            <a:normAutofit fontScale="90000"/>
          </a:bodyPr>
          <a:lstStyle/>
          <a:p>
            <a:r>
              <a:rPr kumimoji="1" lang="en-US" altLang="ja-JP" b="1" dirty="0" smtClean="0"/>
              <a:t>MEXT’s Organization for Studying ILC</a:t>
            </a:r>
            <a:br>
              <a:rPr kumimoji="1" lang="en-US" altLang="ja-JP" b="1" dirty="0" smtClean="0"/>
            </a:br>
            <a:r>
              <a:rPr lang="en-US" altLang="ja-JP" b="1" dirty="0"/>
              <a:t> </a:t>
            </a:r>
            <a:r>
              <a:rPr lang="en-US" altLang="ja-JP" sz="3600" dirty="0" smtClean="0"/>
              <a:t>based on SCJ’s Recommendation</a:t>
            </a:r>
            <a:endParaRPr kumimoji="1" lang="ja-JP" altLang="en-US" sz="3600" dirty="0"/>
          </a:p>
        </p:txBody>
      </p:sp>
      <p:sp>
        <p:nvSpPr>
          <p:cNvPr id="4" name="日付プレースホルダー 3"/>
          <p:cNvSpPr>
            <a:spLocks noGrp="1"/>
          </p:cNvSpPr>
          <p:nvPr>
            <p:ph type="dt" sz="half" idx="10"/>
          </p:nvPr>
        </p:nvSpPr>
        <p:spPr/>
        <p:txBody>
          <a:bodyPr/>
          <a:lstStyle/>
          <a:p>
            <a:r>
              <a:rPr kumimoji="1" lang="en-US" altLang="ja-JP" smtClean="0"/>
              <a:t>14/09/10</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MEXT Actions for ILC</a:t>
            </a:r>
            <a:endParaRPr kumimoji="1" lang="ja-JP" altLang="en-US"/>
          </a:p>
        </p:txBody>
      </p:sp>
      <p:sp>
        <p:nvSpPr>
          <p:cNvPr id="6" name="スライド番号プレースホルダー 5"/>
          <p:cNvSpPr>
            <a:spLocks noGrp="1"/>
          </p:cNvSpPr>
          <p:nvPr>
            <p:ph type="sldNum" sz="quarter" idx="12"/>
          </p:nvPr>
        </p:nvSpPr>
        <p:spPr/>
        <p:txBody>
          <a:bodyPr/>
          <a:lstStyle/>
          <a:p>
            <a:fld id="{6976F06D-5F63-7841-8CD3-C5E7D7548C67}" type="slidenum">
              <a:rPr kumimoji="1" lang="ja-JP" altLang="en-US" smtClean="0"/>
              <a:t>4</a:t>
            </a:fld>
            <a:endParaRPr kumimoji="1" lang="ja-JP" altLang="en-US"/>
          </a:p>
        </p:txBody>
      </p:sp>
      <p:graphicFrame>
        <p:nvGraphicFramePr>
          <p:cNvPr id="9" name="図表 8"/>
          <p:cNvGraphicFramePr/>
          <p:nvPr>
            <p:extLst>
              <p:ext uri="{D42A27DB-BD31-4B8C-83A1-F6EECF244321}">
                <p14:modId xmlns:p14="http://schemas.microsoft.com/office/powerpoint/2010/main" val="2616196004"/>
              </p:ext>
            </p:extLst>
          </p:nvPr>
        </p:nvGraphicFramePr>
        <p:xfrm>
          <a:off x="4300504" y="2164536"/>
          <a:ext cx="736099" cy="3693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正方形/長方形 9"/>
          <p:cNvSpPr/>
          <p:nvPr/>
        </p:nvSpPr>
        <p:spPr>
          <a:xfrm>
            <a:off x="2222417" y="2433573"/>
            <a:ext cx="6219055" cy="3598287"/>
          </a:xfrm>
          <a:prstGeom prst="rect">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1" name="テキスト ボックス 10"/>
          <p:cNvSpPr txBox="1"/>
          <p:nvPr/>
        </p:nvSpPr>
        <p:spPr>
          <a:xfrm>
            <a:off x="4681390" y="1755856"/>
            <a:ext cx="1544012" cy="769441"/>
          </a:xfrm>
          <a:prstGeom prst="rect">
            <a:avLst/>
          </a:prstGeom>
          <a:solidFill>
            <a:srgbClr val="FFFF00"/>
          </a:solidFill>
          <a:ln>
            <a:solidFill>
              <a:srgbClr val="008000"/>
            </a:solidFill>
          </a:ln>
        </p:spPr>
        <p:txBody>
          <a:bodyPr wrap="none" rtlCol="0">
            <a:spAutoFit/>
          </a:bodyPr>
          <a:lstStyle/>
          <a:p>
            <a:r>
              <a:rPr kumimoji="1" lang="en-US" altLang="ja-JP" sz="4400" b="1" dirty="0" smtClean="0"/>
              <a:t>MEXT</a:t>
            </a:r>
            <a:endParaRPr kumimoji="1" lang="ja-JP" altLang="en-US" sz="4400" b="1" dirty="0"/>
          </a:p>
        </p:txBody>
      </p:sp>
      <p:sp>
        <p:nvSpPr>
          <p:cNvPr id="14" name="テキスト ボックス 13"/>
          <p:cNvSpPr txBox="1"/>
          <p:nvPr/>
        </p:nvSpPr>
        <p:spPr>
          <a:xfrm>
            <a:off x="2533401" y="4865050"/>
            <a:ext cx="2672076" cy="954107"/>
          </a:xfrm>
          <a:prstGeom prst="rect">
            <a:avLst/>
          </a:prstGeom>
          <a:solidFill>
            <a:schemeClr val="accent6">
              <a:lumMod val="20000"/>
              <a:lumOff val="80000"/>
            </a:schemeClr>
          </a:solidFill>
          <a:ln w="28575" cmpd="sng">
            <a:solidFill>
              <a:srgbClr val="FF6600"/>
            </a:solidFill>
          </a:ln>
        </p:spPr>
        <p:txBody>
          <a:bodyPr wrap="none" rtlCol="0">
            <a:spAutoFit/>
          </a:bodyPr>
          <a:lstStyle/>
          <a:p>
            <a:pPr algn="ctr"/>
            <a:r>
              <a:rPr lang="en-US" altLang="ja-JP" sz="2000" dirty="0" smtClean="0"/>
              <a:t>Particle &amp; Nuclear </a:t>
            </a:r>
            <a:r>
              <a:rPr lang="en-US" altLang="ja-JP" sz="2000" b="1" dirty="0" smtClean="0">
                <a:solidFill>
                  <a:srgbClr val="FF0000"/>
                </a:solidFill>
              </a:rPr>
              <a:t>Phys.</a:t>
            </a:r>
            <a:r>
              <a:rPr lang="en-US" altLang="ja-JP" sz="2000" dirty="0" smtClean="0"/>
              <a:t> </a:t>
            </a:r>
          </a:p>
          <a:p>
            <a:pPr algn="ctr"/>
            <a:r>
              <a:rPr kumimoji="1" lang="en-US" altLang="ja-JP" sz="2000" dirty="0" smtClean="0"/>
              <a:t>Working Group</a:t>
            </a:r>
          </a:p>
          <a:p>
            <a:pPr algn="ctr"/>
            <a:r>
              <a:rPr lang="en-US" altLang="ja-JP" sz="1600" dirty="0">
                <a:solidFill>
                  <a:srgbClr val="3366FF"/>
                </a:solidFill>
              </a:rPr>
              <a:t>f</a:t>
            </a:r>
            <a:r>
              <a:rPr lang="en-US" altLang="ja-JP" sz="1600" dirty="0" smtClean="0">
                <a:solidFill>
                  <a:srgbClr val="3366FF"/>
                </a:solidFill>
              </a:rPr>
              <a:t>ormed in 2014</a:t>
            </a:r>
            <a:r>
              <a:rPr kumimoji="1" lang="en-US" altLang="ja-JP" sz="1600" dirty="0" smtClean="0">
                <a:solidFill>
                  <a:srgbClr val="3366FF"/>
                </a:solidFill>
              </a:rPr>
              <a:t>  </a:t>
            </a:r>
            <a:endParaRPr kumimoji="1" lang="ja-JP" altLang="en-US" sz="1600" dirty="0">
              <a:solidFill>
                <a:srgbClr val="3366FF"/>
              </a:solidFill>
            </a:endParaRPr>
          </a:p>
        </p:txBody>
      </p:sp>
      <p:sp>
        <p:nvSpPr>
          <p:cNvPr id="15" name="テキスト ボックス 14"/>
          <p:cNvSpPr txBox="1"/>
          <p:nvPr/>
        </p:nvSpPr>
        <p:spPr>
          <a:xfrm>
            <a:off x="5685915" y="4865050"/>
            <a:ext cx="2403174" cy="1015663"/>
          </a:xfrm>
          <a:prstGeom prst="rect">
            <a:avLst/>
          </a:prstGeom>
          <a:solidFill>
            <a:schemeClr val="accent6">
              <a:lumMod val="20000"/>
              <a:lumOff val="80000"/>
            </a:schemeClr>
          </a:solidFill>
          <a:ln w="28575" cmpd="sng">
            <a:solidFill>
              <a:srgbClr val="008000"/>
            </a:solidFill>
          </a:ln>
        </p:spPr>
        <p:txBody>
          <a:bodyPr wrap="square" rtlCol="0">
            <a:spAutoFit/>
          </a:bodyPr>
          <a:lstStyle/>
          <a:p>
            <a:pPr algn="ctr"/>
            <a:r>
              <a:rPr lang="en-US" altLang="ja-JP" sz="2000" b="1" dirty="0" smtClean="0">
                <a:solidFill>
                  <a:srgbClr val="FF0000"/>
                </a:solidFill>
              </a:rPr>
              <a:t>TDR</a:t>
            </a:r>
            <a:r>
              <a:rPr lang="en-US" altLang="ja-JP" sz="2000" dirty="0" smtClean="0"/>
              <a:t> Validation </a:t>
            </a:r>
          </a:p>
          <a:p>
            <a:pPr algn="ctr"/>
            <a:r>
              <a:rPr kumimoji="1" lang="en-US" altLang="ja-JP" sz="2000" dirty="0" smtClean="0"/>
              <a:t>Working Group</a:t>
            </a:r>
          </a:p>
          <a:p>
            <a:pPr algn="ctr"/>
            <a:r>
              <a:rPr lang="en-US" altLang="ja-JP" sz="1600" dirty="0" smtClean="0">
                <a:solidFill>
                  <a:srgbClr val="3366FF"/>
                </a:solidFill>
              </a:rPr>
              <a:t>formed </a:t>
            </a:r>
            <a:r>
              <a:rPr lang="en-US" altLang="ja-JP" sz="1600" dirty="0">
                <a:solidFill>
                  <a:srgbClr val="3366FF"/>
                </a:solidFill>
              </a:rPr>
              <a:t>in 2014  </a:t>
            </a:r>
            <a:r>
              <a:rPr kumimoji="1" lang="en-US" altLang="ja-JP" sz="2000" dirty="0" smtClean="0"/>
              <a:t> </a:t>
            </a:r>
            <a:endParaRPr kumimoji="1" lang="ja-JP" altLang="en-US" sz="2000" dirty="0"/>
          </a:p>
        </p:txBody>
      </p:sp>
      <p:sp>
        <p:nvSpPr>
          <p:cNvPr id="17" name="テキスト ボックス 16"/>
          <p:cNvSpPr txBox="1"/>
          <p:nvPr/>
        </p:nvSpPr>
        <p:spPr>
          <a:xfrm>
            <a:off x="303089" y="1717301"/>
            <a:ext cx="1356512" cy="830997"/>
          </a:xfrm>
          <a:prstGeom prst="rect">
            <a:avLst/>
          </a:prstGeom>
          <a:solidFill>
            <a:schemeClr val="accent2">
              <a:lumMod val="20000"/>
              <a:lumOff val="80000"/>
            </a:schemeClr>
          </a:solidFill>
          <a:ln>
            <a:solidFill>
              <a:srgbClr val="FF6600"/>
            </a:solidFill>
          </a:ln>
        </p:spPr>
        <p:txBody>
          <a:bodyPr wrap="square" rtlCol="0">
            <a:spAutoFit/>
          </a:bodyPr>
          <a:lstStyle/>
          <a:p>
            <a:pPr algn="ctr"/>
            <a:r>
              <a:rPr kumimoji="1" lang="en-US" altLang="ja-JP" sz="4800" dirty="0" smtClean="0"/>
              <a:t> </a:t>
            </a:r>
            <a:r>
              <a:rPr kumimoji="1" lang="en-US" altLang="ja-JP" sz="4800" b="1" dirty="0" smtClean="0"/>
              <a:t>SCJ </a:t>
            </a:r>
            <a:r>
              <a:rPr kumimoji="1" lang="en-US" altLang="ja-JP" sz="4800" dirty="0" smtClean="0"/>
              <a:t>   </a:t>
            </a:r>
            <a:endParaRPr kumimoji="1" lang="ja-JP" altLang="en-US" sz="4800" dirty="0"/>
          </a:p>
        </p:txBody>
      </p:sp>
      <p:cxnSp>
        <p:nvCxnSpPr>
          <p:cNvPr id="19" name="直線矢印コネクタ 18"/>
          <p:cNvCxnSpPr/>
          <p:nvPr/>
        </p:nvCxnSpPr>
        <p:spPr>
          <a:xfrm>
            <a:off x="1659601" y="2118370"/>
            <a:ext cx="3021789" cy="7777"/>
          </a:xfrm>
          <a:prstGeom prst="straightConnector1">
            <a:avLst/>
          </a:prstGeom>
          <a:ln w="38100" cmpd="sng">
            <a:solidFill>
              <a:srgbClr val="FF6600"/>
            </a:solidFill>
            <a:prstDash val="dash"/>
            <a:headEnd type="none"/>
            <a:tailEnd type="arrow"/>
          </a:ln>
        </p:spPr>
        <p:style>
          <a:lnRef idx="2">
            <a:schemeClr val="accent1"/>
          </a:lnRef>
          <a:fillRef idx="0">
            <a:schemeClr val="accent1"/>
          </a:fillRef>
          <a:effectRef idx="1">
            <a:schemeClr val="accent1"/>
          </a:effectRef>
          <a:fontRef idx="minor">
            <a:schemeClr val="tx1"/>
          </a:fontRef>
        </p:style>
      </p:cxnSp>
      <p:cxnSp>
        <p:nvCxnSpPr>
          <p:cNvPr id="21" name="直線コネクタ 20"/>
          <p:cNvCxnSpPr>
            <a:stCxn id="11" idx="2"/>
          </p:cNvCxnSpPr>
          <p:nvPr/>
        </p:nvCxnSpPr>
        <p:spPr>
          <a:xfrm flipH="1">
            <a:off x="5440572" y="2525297"/>
            <a:ext cx="12824" cy="2063541"/>
          </a:xfrm>
          <a:prstGeom prst="line">
            <a:avLst/>
          </a:prstGeom>
        </p:spPr>
        <p:style>
          <a:lnRef idx="2">
            <a:schemeClr val="accent1"/>
          </a:lnRef>
          <a:fillRef idx="0">
            <a:schemeClr val="accent1"/>
          </a:fillRef>
          <a:effectRef idx="1">
            <a:schemeClr val="accent1"/>
          </a:effectRef>
          <a:fontRef idx="minor">
            <a:schemeClr val="tx1"/>
          </a:fontRef>
        </p:style>
      </p:cxnSp>
      <p:sp>
        <p:nvSpPr>
          <p:cNvPr id="12" name="テキスト ボックス 11"/>
          <p:cNvSpPr txBox="1"/>
          <p:nvPr/>
        </p:nvSpPr>
        <p:spPr>
          <a:xfrm>
            <a:off x="4414788" y="2720254"/>
            <a:ext cx="2103986" cy="769441"/>
          </a:xfrm>
          <a:prstGeom prst="rect">
            <a:avLst/>
          </a:prstGeom>
          <a:solidFill>
            <a:schemeClr val="bg1"/>
          </a:solidFill>
          <a:ln>
            <a:solidFill>
              <a:srgbClr val="008000"/>
            </a:solidFill>
          </a:ln>
        </p:spPr>
        <p:txBody>
          <a:bodyPr wrap="none" rtlCol="0">
            <a:spAutoFit/>
          </a:bodyPr>
          <a:lstStyle/>
          <a:p>
            <a:pPr algn="ctr"/>
            <a:r>
              <a:rPr kumimoji="1" lang="en-US" altLang="ja-JP" sz="2800" dirty="0" smtClean="0"/>
              <a:t>ILC Taskforce</a:t>
            </a:r>
          </a:p>
          <a:p>
            <a:pPr algn="ctr"/>
            <a:r>
              <a:rPr lang="en-US" altLang="ja-JP" sz="1600" dirty="0">
                <a:solidFill>
                  <a:srgbClr val="3366FF"/>
                </a:solidFill>
              </a:rPr>
              <a:t>f</a:t>
            </a:r>
            <a:r>
              <a:rPr lang="en-US" altLang="ja-JP" sz="1600" dirty="0" smtClean="0">
                <a:solidFill>
                  <a:srgbClr val="3366FF"/>
                </a:solidFill>
              </a:rPr>
              <a:t>ormed in 2013</a:t>
            </a:r>
            <a:r>
              <a:rPr kumimoji="1" lang="en-US" altLang="ja-JP" sz="1200" dirty="0" smtClean="0"/>
              <a:t> </a:t>
            </a:r>
            <a:endParaRPr kumimoji="1" lang="ja-JP" altLang="en-US" sz="1200" dirty="0"/>
          </a:p>
        </p:txBody>
      </p:sp>
      <p:sp>
        <p:nvSpPr>
          <p:cNvPr id="13" name="テキスト ボックス 12"/>
          <p:cNvSpPr txBox="1"/>
          <p:nvPr/>
        </p:nvSpPr>
        <p:spPr>
          <a:xfrm>
            <a:off x="3505624" y="3686548"/>
            <a:ext cx="3860402" cy="707886"/>
          </a:xfrm>
          <a:prstGeom prst="rect">
            <a:avLst/>
          </a:prstGeom>
          <a:solidFill>
            <a:schemeClr val="bg1"/>
          </a:solidFill>
          <a:ln>
            <a:solidFill>
              <a:srgbClr val="008000"/>
            </a:solidFill>
          </a:ln>
        </p:spPr>
        <p:txBody>
          <a:bodyPr wrap="none" rtlCol="0">
            <a:spAutoFit/>
          </a:bodyPr>
          <a:lstStyle/>
          <a:p>
            <a:pPr algn="ctr"/>
            <a:r>
              <a:rPr lang="en-US" altLang="ja-JP" sz="2400" dirty="0" smtClean="0"/>
              <a:t>Academic Experts Committee</a:t>
            </a:r>
          </a:p>
          <a:p>
            <a:pPr algn="ctr"/>
            <a:r>
              <a:rPr lang="en-US" altLang="ja-JP" sz="1600" dirty="0">
                <a:solidFill>
                  <a:srgbClr val="3366FF"/>
                </a:solidFill>
              </a:rPr>
              <a:t>f</a:t>
            </a:r>
            <a:r>
              <a:rPr kumimoji="1" lang="en-US" altLang="ja-JP" sz="1600" dirty="0" smtClean="0">
                <a:solidFill>
                  <a:srgbClr val="3366FF"/>
                </a:solidFill>
              </a:rPr>
              <a:t>ormed in 2014 </a:t>
            </a:r>
            <a:endParaRPr kumimoji="1" lang="ja-JP" altLang="en-US" sz="1600" dirty="0">
              <a:solidFill>
                <a:srgbClr val="3366FF"/>
              </a:solidFill>
            </a:endParaRPr>
          </a:p>
        </p:txBody>
      </p:sp>
      <p:cxnSp>
        <p:nvCxnSpPr>
          <p:cNvPr id="30" name="直線コネクタ 29"/>
          <p:cNvCxnSpPr/>
          <p:nvPr/>
        </p:nvCxnSpPr>
        <p:spPr>
          <a:xfrm flipV="1">
            <a:off x="3867580" y="4588701"/>
            <a:ext cx="3034353" cy="137"/>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直線コネクタ 32"/>
          <p:cNvCxnSpPr/>
          <p:nvPr/>
        </p:nvCxnSpPr>
        <p:spPr>
          <a:xfrm flipV="1">
            <a:off x="6887502" y="4588837"/>
            <a:ext cx="0" cy="261783"/>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直線コネクタ 34"/>
          <p:cNvCxnSpPr/>
          <p:nvPr/>
        </p:nvCxnSpPr>
        <p:spPr>
          <a:xfrm flipH="1" flipV="1">
            <a:off x="3867580" y="4588701"/>
            <a:ext cx="1859" cy="276349"/>
          </a:xfrm>
          <a:prstGeom prst="line">
            <a:avLst/>
          </a:prstGeom>
          <a:ln>
            <a:headEnd type="none"/>
            <a:tailEnd type="none"/>
          </a:ln>
        </p:spPr>
        <p:style>
          <a:lnRef idx="2">
            <a:schemeClr val="accent1"/>
          </a:lnRef>
          <a:fillRef idx="0">
            <a:schemeClr val="accent1"/>
          </a:fillRef>
          <a:effectRef idx="1">
            <a:schemeClr val="accent1"/>
          </a:effectRef>
          <a:fontRef idx="minor">
            <a:schemeClr val="tx1"/>
          </a:fontRef>
        </p:style>
      </p:cxnSp>
      <p:sp>
        <p:nvSpPr>
          <p:cNvPr id="48" name="テキスト ボックス 47"/>
          <p:cNvSpPr txBox="1"/>
          <p:nvPr/>
        </p:nvSpPr>
        <p:spPr>
          <a:xfrm>
            <a:off x="1832788" y="1731731"/>
            <a:ext cx="2599164" cy="369332"/>
          </a:xfrm>
          <a:prstGeom prst="rect">
            <a:avLst/>
          </a:prstGeom>
          <a:solidFill>
            <a:schemeClr val="accent2">
              <a:lumMod val="20000"/>
              <a:lumOff val="80000"/>
            </a:schemeClr>
          </a:solidFill>
          <a:ln w="38100" cmpd="sng">
            <a:noFill/>
          </a:ln>
        </p:spPr>
        <p:txBody>
          <a:bodyPr wrap="none" rtlCol="0">
            <a:spAutoFit/>
          </a:bodyPr>
          <a:lstStyle/>
          <a:p>
            <a:r>
              <a:rPr kumimoji="1" lang="en-US" altLang="ja-JP" dirty="0" smtClean="0"/>
              <a:t>Recommendation </a:t>
            </a:r>
            <a:r>
              <a:rPr kumimoji="1" lang="en-US" altLang="ja-JP" dirty="0" smtClean="0">
                <a:solidFill>
                  <a:srgbClr val="3366FF"/>
                </a:solidFill>
              </a:rPr>
              <a:t>in 2013</a:t>
            </a:r>
            <a:endParaRPr kumimoji="1" lang="ja-JP" altLang="en-US" dirty="0">
              <a:solidFill>
                <a:srgbClr val="3366FF"/>
              </a:solidFill>
            </a:endParaRPr>
          </a:p>
        </p:txBody>
      </p:sp>
      <p:sp>
        <p:nvSpPr>
          <p:cNvPr id="2" name="テキスト ボックス 1"/>
          <p:cNvSpPr txBox="1"/>
          <p:nvPr/>
        </p:nvSpPr>
        <p:spPr>
          <a:xfrm>
            <a:off x="8257369" y="0"/>
            <a:ext cx="886631" cy="369332"/>
          </a:xfrm>
          <a:prstGeom prst="rect">
            <a:avLst/>
          </a:prstGeom>
          <a:solidFill>
            <a:srgbClr val="CCFFCC"/>
          </a:solidFill>
        </p:spPr>
        <p:txBody>
          <a:bodyPr wrap="none" rtlCol="0">
            <a:spAutoFit/>
          </a:bodyPr>
          <a:lstStyle/>
          <a:p>
            <a:r>
              <a:rPr kumimoji="1" lang="en-US" altLang="ja-JP" dirty="0" smtClean="0"/>
              <a:t>140913</a:t>
            </a:r>
            <a:endParaRPr kumimoji="1" lang="ja-JP" altLang="en-US" dirty="0"/>
          </a:p>
        </p:txBody>
      </p:sp>
    </p:spTree>
    <p:extLst>
      <p:ext uri="{BB962C8B-B14F-4D97-AF65-F5344CB8AC3E}">
        <p14:creationId xmlns:p14="http://schemas.microsoft.com/office/powerpoint/2010/main" val="321855515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solidFill>
            <a:srgbClr val="FFFF00"/>
          </a:solidFill>
        </p:spPr>
        <p:txBody>
          <a:bodyPr>
            <a:normAutofit/>
          </a:bodyPr>
          <a:lstStyle/>
          <a:p>
            <a:r>
              <a:rPr kumimoji="1" lang="ja-JP" altLang="en-US" sz="3600" dirty="0" smtClean="0"/>
              <a:t>アンケートへの協力について：　（岡田）</a:t>
            </a:r>
            <a:endParaRPr kumimoji="1" lang="ja-JP" altLang="en-US" sz="3600" dirty="0"/>
          </a:p>
        </p:txBody>
      </p:sp>
      <p:sp>
        <p:nvSpPr>
          <p:cNvPr id="3" name="コンテンツ プレースホルダー 2"/>
          <p:cNvSpPr>
            <a:spLocks noGrp="1"/>
          </p:cNvSpPr>
          <p:nvPr>
            <p:ph idx="1"/>
          </p:nvPr>
        </p:nvSpPr>
        <p:spPr/>
        <p:txBody>
          <a:bodyPr>
            <a:normAutofit fontScale="47500" lnSpcReduction="20000"/>
          </a:bodyPr>
          <a:lstStyle/>
          <a:p>
            <a:pPr marL="0" indent="0">
              <a:buNone/>
            </a:pPr>
            <a:r>
              <a:rPr lang="ja-JP" altLang="en-US" dirty="0" smtClean="0"/>
              <a:t>以下、積極的にアンケートへの参加、協力、お願いします。</a:t>
            </a:r>
            <a:endParaRPr lang="en-US" altLang="ja-JP" dirty="0" smtClean="0"/>
          </a:p>
          <a:p>
            <a:pPr marL="0" indent="0">
              <a:buNone/>
            </a:pPr>
            <a:endParaRPr lang="en-US" altLang="ja-JP" dirty="0" smtClean="0"/>
          </a:p>
          <a:p>
            <a:pPr marL="0" indent="0">
              <a:buNone/>
            </a:pPr>
            <a:r>
              <a:rPr lang="ja-JP" altLang="en-US" dirty="0"/>
              <a:t>                                                                                        </a:t>
            </a:r>
            <a:r>
              <a:rPr lang="en-US" altLang="ja-JP" dirty="0"/>
              <a:t>2014</a:t>
            </a:r>
            <a:r>
              <a:rPr lang="ja-JP" altLang="en-US" dirty="0"/>
              <a:t>年</a:t>
            </a:r>
            <a:r>
              <a:rPr lang="en-US" altLang="ja-JP" dirty="0"/>
              <a:t>8</a:t>
            </a:r>
            <a:r>
              <a:rPr lang="ja-JP" altLang="en-US" dirty="0"/>
              <a:t>月</a:t>
            </a:r>
            <a:r>
              <a:rPr lang="en-US" altLang="ja-JP" dirty="0"/>
              <a:t>13</a:t>
            </a:r>
            <a:r>
              <a:rPr lang="ja-JP" altLang="en-US" dirty="0"/>
              <a:t>日</a:t>
            </a:r>
          </a:p>
          <a:p>
            <a:pPr marL="0" indent="0">
              <a:buNone/>
            </a:pPr>
            <a:endParaRPr lang="ja-JP" altLang="en-US" dirty="0"/>
          </a:p>
          <a:p>
            <a:pPr marL="0" indent="0">
              <a:buNone/>
            </a:pPr>
            <a:r>
              <a:rPr lang="ja-JP" altLang="en-US" dirty="0"/>
              <a:t>日本物理学会会員の皆様</a:t>
            </a:r>
          </a:p>
          <a:p>
            <a:pPr marL="0" indent="0">
              <a:buNone/>
            </a:pPr>
            <a:r>
              <a:rPr lang="en-US" altLang="ja-JP" dirty="0"/>
              <a:t>−</a:t>
            </a:r>
            <a:r>
              <a:rPr lang="ja-JP" altLang="en-US" dirty="0"/>
              <a:t>下記アンケート調査にご協力ください</a:t>
            </a:r>
            <a:r>
              <a:rPr lang="en-US" altLang="ja-JP" dirty="0"/>
              <a:t>−</a:t>
            </a:r>
          </a:p>
          <a:p>
            <a:pPr marL="0" indent="0">
              <a:buNone/>
            </a:pPr>
            <a:r>
              <a:rPr lang="ja-JP" altLang="en-US" dirty="0"/>
              <a:t>　　　　 　　　　　　　　　　　　　　　　　　　　　　　　　　　日本物理学会会長　兵頭　俊夫</a:t>
            </a:r>
          </a:p>
          <a:p>
            <a:pPr marL="0" indent="0">
              <a:buNone/>
            </a:pPr>
            <a:endParaRPr lang="ja-JP" altLang="en-US" dirty="0"/>
          </a:p>
          <a:p>
            <a:pPr marL="0" indent="0">
              <a:buNone/>
            </a:pPr>
            <a:r>
              <a:rPr lang="ja-JP" altLang="en-US" dirty="0"/>
              <a:t>この度、文部科学省科学技術・学術政策研究所から、第５期科学技術基本計画をはじめとする</a:t>
            </a:r>
          </a:p>
          <a:p>
            <a:pPr marL="0" indent="0">
              <a:buNone/>
            </a:pPr>
            <a:r>
              <a:rPr lang="ja-JP" altLang="en-US" dirty="0"/>
              <a:t>科学技術イノベーション政策や研究開発戦略の立案・策定に向けた議論に資することを目的として、</a:t>
            </a:r>
          </a:p>
          <a:p>
            <a:pPr marL="0" indent="0">
              <a:buNone/>
            </a:pPr>
            <a:r>
              <a:rPr lang="ja-JP" altLang="en-US" dirty="0"/>
              <a:t>「第</a:t>
            </a:r>
            <a:r>
              <a:rPr lang="en-US" altLang="ja-JP" dirty="0"/>
              <a:t>10</a:t>
            </a:r>
            <a:r>
              <a:rPr lang="ja-JP" altLang="en-US" dirty="0"/>
              <a:t>回科学技術予測調査へのご協力のお願い」がありました。</a:t>
            </a:r>
          </a:p>
          <a:p>
            <a:pPr marL="0" indent="0">
              <a:buNone/>
            </a:pPr>
            <a:r>
              <a:rPr lang="ja-JP" altLang="en-US" dirty="0"/>
              <a:t>詳細については、次の</a:t>
            </a:r>
            <a:r>
              <a:rPr lang="en-US" altLang="ja-JP" dirty="0"/>
              <a:t>URL</a:t>
            </a:r>
            <a:r>
              <a:rPr lang="ja-JP" altLang="en-US" dirty="0"/>
              <a:t>をご覧ください。</a:t>
            </a:r>
          </a:p>
          <a:p>
            <a:pPr marL="0" indent="0">
              <a:buNone/>
            </a:pPr>
            <a:r>
              <a:rPr lang="en-US" altLang="ja-JP" u="sng" dirty="0">
                <a:hlinkClick r:id="rId2"/>
              </a:rPr>
              <a:t>http://www.jps.or.jp/information/2014/08/chosairai.pdf</a:t>
            </a:r>
          </a:p>
          <a:p>
            <a:pPr marL="0" indent="0">
              <a:buNone/>
            </a:pPr>
            <a:r>
              <a:rPr lang="ja-JP" altLang="en-US" dirty="0"/>
              <a:t>ご登録いただいた方にのみ、アンケート開始のアナウンスメールが届きます。</a:t>
            </a:r>
          </a:p>
          <a:p>
            <a:pPr marL="0" indent="0">
              <a:buNone/>
            </a:pPr>
            <a:endParaRPr lang="ja-JP" altLang="en-US" dirty="0"/>
          </a:p>
          <a:p>
            <a:pPr marL="0" indent="0">
              <a:buNone/>
            </a:pPr>
            <a:r>
              <a:rPr lang="ja-JP" altLang="en-US" dirty="0"/>
              <a:t>会員の皆様におかれましては、ご多忙のことと存じますが、ご協力くださいますよう、よろしくお願いいたします。</a:t>
            </a:r>
            <a:endParaRPr kumimoji="1" lang="ja-JP" altLang="en-US" dirty="0"/>
          </a:p>
        </p:txBody>
      </p:sp>
      <p:sp>
        <p:nvSpPr>
          <p:cNvPr id="4" name="日付プレースホルダー 3"/>
          <p:cNvSpPr>
            <a:spLocks noGrp="1"/>
          </p:cNvSpPr>
          <p:nvPr>
            <p:ph type="dt" sz="half" idx="10"/>
          </p:nvPr>
        </p:nvSpPr>
        <p:spPr/>
        <p:txBody>
          <a:bodyPr/>
          <a:lstStyle/>
          <a:p>
            <a:r>
              <a:rPr lang="en-US" altLang="ja-JP" smtClean="0">
                <a:solidFill>
                  <a:prstClr val="black">
                    <a:tint val="75000"/>
                  </a:prstClr>
                </a:solidFill>
                <a:latin typeface="Calibri"/>
                <a:ea typeface="ＭＳ Ｐゴシック"/>
              </a:rPr>
              <a:t>14/08/25</a:t>
            </a:r>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r>
              <a:rPr lang="en-US" altLang="ja-JP" smtClean="0">
                <a:solidFill>
                  <a:prstClr val="black">
                    <a:tint val="75000"/>
                  </a:prstClr>
                </a:solidFill>
                <a:latin typeface="Calibri"/>
                <a:ea typeface="ＭＳ Ｐゴシック"/>
              </a:rPr>
              <a:t>KEK-LC-Meeting</a:t>
            </a:r>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690BD53D-0F42-B742-A897-5EF936631EAF}" type="slidenum">
              <a:rPr lang="ja-JP" altLang="en-US" smtClean="0">
                <a:solidFill>
                  <a:prstClr val="black">
                    <a:tint val="75000"/>
                  </a:prstClr>
                </a:solidFill>
                <a:latin typeface="Calibri"/>
                <a:ea typeface="ＭＳ Ｐゴシック"/>
              </a:rPr>
              <a:pPr/>
              <a:t>40</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31281510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12471"/>
            <a:ext cx="8229600" cy="1143000"/>
          </a:xfrm>
        </p:spPr>
        <p:txBody>
          <a:bodyPr/>
          <a:lstStyle/>
          <a:p>
            <a:r>
              <a:rPr kumimoji="1" lang="en-US" altLang="ja-JP" dirty="0" smtClean="0"/>
              <a:t>MEXT, ILC </a:t>
            </a:r>
            <a:r>
              <a:rPr lang="en-US" altLang="ja-JP" dirty="0" smtClean="0"/>
              <a:t>Physics WG Members</a:t>
            </a:r>
            <a:endParaRPr kumimoji="1" lang="ja-JP" altLang="en-US" dirty="0"/>
          </a:p>
        </p:txBody>
      </p:sp>
      <p:sp>
        <p:nvSpPr>
          <p:cNvPr id="3" name="コンテンツ プレースホルダー 2"/>
          <p:cNvSpPr>
            <a:spLocks noGrp="1"/>
          </p:cNvSpPr>
          <p:nvPr>
            <p:ph idx="1"/>
          </p:nvPr>
        </p:nvSpPr>
        <p:spPr>
          <a:xfrm>
            <a:off x="181437" y="1399741"/>
            <a:ext cx="8758447" cy="5121276"/>
          </a:xfrm>
          <a:solidFill>
            <a:srgbClr val="CCFFCC"/>
          </a:solidFill>
        </p:spPr>
        <p:txBody>
          <a:bodyPr>
            <a:noAutofit/>
          </a:bodyPr>
          <a:lstStyle/>
          <a:p>
            <a:pPr>
              <a:lnSpc>
                <a:spcPct val="120000"/>
              </a:lnSpc>
            </a:pPr>
            <a:r>
              <a:rPr lang="en-US" altLang="ja-JP" sz="1400" dirty="0" err="1" smtClean="0">
                <a:latin typeface="Helvetica"/>
                <a:cs typeface="Helvetica"/>
              </a:rPr>
              <a:t>T.Kajita</a:t>
            </a:r>
            <a:r>
              <a:rPr lang="en-US" altLang="ja-JP" sz="1400" dirty="0" smtClean="0">
                <a:latin typeface="Helvetica"/>
                <a:cs typeface="Helvetica"/>
              </a:rPr>
              <a:t> : 	Chair, Director of Institute of Cosmic Ray Research, Univ. Tokyo – Cosmic-ray physics, </a:t>
            </a:r>
          </a:p>
          <a:p>
            <a:pPr>
              <a:lnSpc>
                <a:spcPct val="120000"/>
              </a:lnSpc>
            </a:pPr>
            <a:r>
              <a:rPr lang="en-US" altLang="ja-JP" sz="1400" dirty="0" smtClean="0">
                <a:latin typeface="Helvetica"/>
                <a:cs typeface="Helvetica"/>
              </a:rPr>
              <a:t>S. Okamura: </a:t>
            </a:r>
            <a:r>
              <a:rPr lang="en-US" altLang="ja-JP" sz="1400" dirty="0" err="1" smtClean="0">
                <a:latin typeface="Helvetica"/>
                <a:cs typeface="Helvetica"/>
              </a:rPr>
              <a:t>Hosei</a:t>
            </a:r>
            <a:r>
              <a:rPr lang="en-US" altLang="ja-JP" sz="1400" dirty="0" smtClean="0">
                <a:latin typeface="Helvetica"/>
                <a:cs typeface="Helvetica"/>
              </a:rPr>
              <a:t> Univ., (former Professor of Univ. Tokyo) </a:t>
            </a:r>
            <a:r>
              <a:rPr lang="ja-JP" altLang="en-US" sz="1400" dirty="0" smtClean="0">
                <a:latin typeface="Helvetica"/>
                <a:cs typeface="Helvetica"/>
              </a:rPr>
              <a:t> </a:t>
            </a:r>
            <a:r>
              <a:rPr lang="en-US" altLang="ja-JP" sz="1400" dirty="0" smtClean="0">
                <a:latin typeface="Helvetica"/>
                <a:cs typeface="Helvetica"/>
              </a:rPr>
              <a:t>-- Astrophysics</a:t>
            </a:r>
          </a:p>
          <a:p>
            <a:pPr>
              <a:lnSpc>
                <a:spcPct val="120000"/>
              </a:lnSpc>
            </a:pPr>
            <a:r>
              <a:rPr lang="en-US" altLang="ja-JP" sz="1400" dirty="0" smtClean="0">
                <a:latin typeface="Helvetica"/>
                <a:cs typeface="Helvetica"/>
              </a:rPr>
              <a:t>H. </a:t>
            </a:r>
            <a:r>
              <a:rPr lang="en-US" altLang="ja-JP" sz="1400" dirty="0" err="1" smtClean="0">
                <a:latin typeface="Helvetica"/>
                <a:cs typeface="Helvetica"/>
              </a:rPr>
              <a:t>Koiso</a:t>
            </a:r>
            <a:r>
              <a:rPr lang="en-US" altLang="ja-JP" sz="1400" dirty="0" smtClean="0">
                <a:latin typeface="Helvetica"/>
                <a:cs typeface="Helvetica"/>
              </a:rPr>
              <a:t>: 	Head for KEK-B  Accelerator of KEK -- Accelerator</a:t>
            </a:r>
          </a:p>
          <a:p>
            <a:pPr>
              <a:lnSpc>
                <a:spcPct val="120000"/>
              </a:lnSpc>
            </a:pPr>
            <a:r>
              <a:rPr lang="en-US" altLang="ja-JP" sz="1400" dirty="0" smtClean="0">
                <a:latin typeface="Helvetica"/>
                <a:cs typeface="Helvetica"/>
              </a:rPr>
              <a:t>S. </a:t>
            </a:r>
            <a:r>
              <a:rPr lang="en-US" altLang="ja-JP" sz="1400" dirty="0" err="1" smtClean="0">
                <a:latin typeface="Helvetica"/>
                <a:cs typeface="Helvetica"/>
              </a:rPr>
              <a:t>Komamiya</a:t>
            </a:r>
            <a:r>
              <a:rPr lang="en-US" altLang="ja-JP" sz="1400" dirty="0" smtClean="0">
                <a:latin typeface="Helvetica"/>
                <a:cs typeface="Helvetica"/>
              </a:rPr>
              <a:t>: ICEPP, University of Tokyo – Particle physics</a:t>
            </a:r>
          </a:p>
          <a:p>
            <a:pPr>
              <a:lnSpc>
                <a:spcPct val="120000"/>
              </a:lnSpc>
            </a:pPr>
            <a:r>
              <a:rPr lang="en-US" altLang="ja-JP" sz="1400" dirty="0" smtClean="0">
                <a:latin typeface="Helvetica"/>
                <a:cs typeface="Helvetica"/>
              </a:rPr>
              <a:t>H. Sakai: 	RIKEN, and former Prof. of Univ. of Tokyo. – Nuclear physics</a:t>
            </a:r>
          </a:p>
          <a:p>
            <a:pPr>
              <a:lnSpc>
                <a:spcPct val="120000"/>
              </a:lnSpc>
            </a:pPr>
            <a:r>
              <a:rPr lang="en-US" altLang="ja-JP" sz="1400" dirty="0" smtClean="0">
                <a:latin typeface="Helvetica"/>
                <a:cs typeface="Helvetica"/>
              </a:rPr>
              <a:t>H. Shimizu: 	Tohoku University – Nuclear Physics</a:t>
            </a:r>
          </a:p>
          <a:p>
            <a:pPr>
              <a:lnSpc>
                <a:spcPct val="120000"/>
              </a:lnSpc>
            </a:pPr>
            <a:r>
              <a:rPr lang="en-US" altLang="ja-JP" sz="1400" dirty="0" smtClean="0">
                <a:latin typeface="Helvetica"/>
                <a:cs typeface="Helvetica"/>
              </a:rPr>
              <a:t>S. </a:t>
            </a:r>
            <a:r>
              <a:rPr lang="en-US" altLang="ja-JP" sz="1400" dirty="0" err="1" smtClean="0">
                <a:latin typeface="Helvetica"/>
                <a:cs typeface="Helvetica"/>
              </a:rPr>
              <a:t>Tanahashi</a:t>
            </a:r>
            <a:r>
              <a:rPr lang="en-US" altLang="ja-JP" sz="1400" dirty="0" smtClean="0">
                <a:latin typeface="Helvetica"/>
                <a:cs typeface="Helvetica"/>
              </a:rPr>
              <a:t>: Nagoya University </a:t>
            </a:r>
            <a:r>
              <a:rPr lang="ja-JP" altLang="en-US" sz="1400" dirty="0" smtClean="0">
                <a:latin typeface="Helvetica"/>
                <a:cs typeface="Helvetica"/>
              </a:rPr>
              <a:t> </a:t>
            </a:r>
            <a:r>
              <a:rPr lang="en-US" altLang="ja-JP" sz="1400" dirty="0" smtClean="0">
                <a:latin typeface="Helvetica"/>
                <a:cs typeface="Helvetica"/>
              </a:rPr>
              <a:t>-- Particle Physics (theory)</a:t>
            </a:r>
          </a:p>
          <a:p>
            <a:pPr>
              <a:lnSpc>
                <a:spcPct val="120000"/>
              </a:lnSpc>
            </a:pPr>
            <a:r>
              <a:rPr lang="en-US" altLang="ja-JP" sz="1400" dirty="0" smtClean="0">
                <a:latin typeface="Helvetica"/>
                <a:cs typeface="Helvetica"/>
              </a:rPr>
              <a:t>K. </a:t>
            </a:r>
            <a:r>
              <a:rPr lang="en-US" altLang="ja-JP" sz="1400" dirty="0" err="1" smtClean="0">
                <a:latin typeface="Helvetica"/>
                <a:cs typeface="Helvetica"/>
              </a:rPr>
              <a:t>Tokushuku</a:t>
            </a:r>
            <a:r>
              <a:rPr lang="en-US" altLang="ja-JP" sz="1400" dirty="0" smtClean="0">
                <a:latin typeface="Helvetica"/>
                <a:cs typeface="Helvetica"/>
              </a:rPr>
              <a:t>: Deputy Director of IPNS (physics), KEK, Particle physics</a:t>
            </a:r>
          </a:p>
          <a:p>
            <a:pPr>
              <a:lnSpc>
                <a:spcPct val="120000"/>
              </a:lnSpc>
            </a:pPr>
            <a:r>
              <a:rPr lang="en-US" altLang="ja-JP" sz="1400" dirty="0" smtClean="0">
                <a:latin typeface="Helvetica"/>
                <a:cs typeface="Helvetica"/>
              </a:rPr>
              <a:t>T. Nakano: Osaka University, Director of RCNP – Nuclear physics,</a:t>
            </a:r>
          </a:p>
          <a:p>
            <a:pPr>
              <a:lnSpc>
                <a:spcPct val="120000"/>
              </a:lnSpc>
            </a:pPr>
            <a:r>
              <a:rPr lang="en-US" altLang="ja-JP" sz="1400" dirty="0" smtClean="0">
                <a:latin typeface="Helvetica"/>
                <a:cs typeface="Helvetica"/>
              </a:rPr>
              <a:t>T. </a:t>
            </a:r>
            <a:r>
              <a:rPr lang="en-US" altLang="ja-JP" sz="1400" dirty="0" err="1" smtClean="0">
                <a:latin typeface="Helvetica"/>
                <a:cs typeface="Helvetica"/>
              </a:rPr>
              <a:t>Nakaya</a:t>
            </a:r>
            <a:r>
              <a:rPr lang="en-US" altLang="ja-JP" sz="1400" dirty="0" smtClean="0">
                <a:latin typeface="Helvetica"/>
                <a:cs typeface="Helvetica"/>
              </a:rPr>
              <a:t> : Kyoto University</a:t>
            </a:r>
            <a:r>
              <a:rPr lang="ja-JP" altLang="en-US" sz="1400" dirty="0" smtClean="0">
                <a:latin typeface="Helvetica"/>
                <a:cs typeface="Helvetica"/>
              </a:rPr>
              <a:t> </a:t>
            </a:r>
            <a:r>
              <a:rPr lang="en-US" altLang="ja-JP" sz="1400" dirty="0" smtClean="0">
                <a:latin typeface="Helvetica"/>
                <a:cs typeface="Helvetica"/>
              </a:rPr>
              <a:t>– Particle physics (neutrino),</a:t>
            </a:r>
          </a:p>
          <a:p>
            <a:pPr>
              <a:lnSpc>
                <a:spcPct val="120000"/>
              </a:lnSpc>
            </a:pPr>
            <a:r>
              <a:rPr lang="en-US" altLang="ja-JP" sz="1400" dirty="0" smtClean="0">
                <a:latin typeface="Helvetica"/>
                <a:cs typeface="Helvetica"/>
              </a:rPr>
              <a:t>T. </a:t>
            </a:r>
            <a:r>
              <a:rPr lang="en-US" altLang="ja-JP" sz="1400" dirty="0" err="1" smtClean="0">
                <a:latin typeface="Helvetica"/>
                <a:cs typeface="Helvetica"/>
              </a:rPr>
              <a:t>Hatsuta</a:t>
            </a:r>
            <a:r>
              <a:rPr lang="en-US" altLang="ja-JP" sz="1400" dirty="0" smtClean="0">
                <a:latin typeface="Helvetica"/>
                <a:cs typeface="Helvetica"/>
              </a:rPr>
              <a:t>: RIKEN  </a:t>
            </a:r>
            <a:r>
              <a:rPr lang="ja-JP" altLang="en-US" sz="1400" dirty="0" smtClean="0">
                <a:latin typeface="Helvetica"/>
                <a:cs typeface="Helvetica"/>
              </a:rPr>
              <a:t> </a:t>
            </a:r>
            <a:r>
              <a:rPr lang="en-US" altLang="ja-JP" sz="1400" dirty="0" smtClean="0">
                <a:latin typeface="Helvetica"/>
                <a:cs typeface="Helvetica"/>
              </a:rPr>
              <a:t>-- Nuclear and Hadron Physics (Theory),  </a:t>
            </a:r>
          </a:p>
          <a:p>
            <a:pPr>
              <a:lnSpc>
                <a:spcPct val="120000"/>
              </a:lnSpc>
            </a:pPr>
            <a:r>
              <a:rPr lang="en-US" altLang="ja-JP" sz="1400" dirty="0" smtClean="0">
                <a:latin typeface="Helvetica"/>
                <a:cs typeface="Helvetica"/>
              </a:rPr>
              <a:t>S. Matsumoto: IPMU, University of Tokyo</a:t>
            </a:r>
            <a:r>
              <a:rPr lang="en-US" altLang="ja-JP" sz="1400" dirty="0">
                <a:latin typeface="Helvetica"/>
                <a:cs typeface="Helvetica"/>
              </a:rPr>
              <a:t>, Particle physics (Theory),  </a:t>
            </a:r>
            <a:endParaRPr lang="en-US" altLang="ja-JP" sz="1400" dirty="0" smtClean="0">
              <a:latin typeface="Helvetica"/>
              <a:cs typeface="Helvetica"/>
            </a:endParaRPr>
          </a:p>
          <a:p>
            <a:pPr>
              <a:lnSpc>
                <a:spcPct val="120000"/>
              </a:lnSpc>
            </a:pPr>
            <a:r>
              <a:rPr lang="en-US" altLang="ja-JP" sz="1400" dirty="0" smtClean="0">
                <a:latin typeface="Helvetica"/>
                <a:cs typeface="Helvetica"/>
              </a:rPr>
              <a:t>M. Yamauchi, Director of IPNS (Physics), KEK – Particle physics,</a:t>
            </a:r>
          </a:p>
          <a:p>
            <a:pPr>
              <a:lnSpc>
                <a:spcPct val="120000"/>
              </a:lnSpc>
            </a:pPr>
            <a:r>
              <a:rPr lang="en-US" altLang="ja-JP" sz="1400" dirty="0" smtClean="0">
                <a:latin typeface="Helvetica"/>
                <a:cs typeface="Helvetica"/>
              </a:rPr>
              <a:t>T. Yamanaka </a:t>
            </a:r>
            <a:r>
              <a:rPr lang="ja-JP" altLang="en-US" sz="1400" dirty="0" smtClean="0">
                <a:latin typeface="Helvetica"/>
                <a:cs typeface="Helvetica"/>
              </a:rPr>
              <a:t> </a:t>
            </a:r>
            <a:r>
              <a:rPr lang="en-US" altLang="ja-JP" sz="1400" dirty="0" smtClean="0">
                <a:latin typeface="Helvetica"/>
                <a:cs typeface="Helvetica"/>
              </a:rPr>
              <a:t>; Osaka University,  -- Particle physics (</a:t>
            </a:r>
            <a:r>
              <a:rPr lang="en-US" altLang="ja-JP" sz="1400" dirty="0" err="1" smtClean="0">
                <a:latin typeface="Helvetica"/>
                <a:cs typeface="Helvetica"/>
              </a:rPr>
              <a:t>Kon</a:t>
            </a:r>
            <a:r>
              <a:rPr lang="en-US" altLang="ja-JP" sz="1400" dirty="0" smtClean="0">
                <a:latin typeface="Helvetica"/>
                <a:cs typeface="Helvetica"/>
              </a:rPr>
              <a:t> rare decay),</a:t>
            </a:r>
          </a:p>
          <a:p>
            <a:pPr>
              <a:lnSpc>
                <a:spcPct val="120000"/>
              </a:lnSpc>
            </a:pPr>
            <a:r>
              <a:rPr lang="en-US" altLang="ja-JP" sz="1400" dirty="0" smtClean="0">
                <a:latin typeface="Helvetica"/>
                <a:cs typeface="Helvetica"/>
              </a:rPr>
              <a:t>H. Yokoyama, University of Tokyo – Science literacy, public relation in S&amp;T</a:t>
            </a:r>
            <a:endParaRPr kumimoji="1" lang="ja-JP" altLang="en-US" sz="1400" dirty="0">
              <a:latin typeface="Helvetica"/>
              <a:cs typeface="Helvetica"/>
            </a:endParaRPr>
          </a:p>
        </p:txBody>
      </p:sp>
      <p:sp>
        <p:nvSpPr>
          <p:cNvPr id="4" name="日付プレースホルダー 3"/>
          <p:cNvSpPr>
            <a:spLocks noGrp="1"/>
          </p:cNvSpPr>
          <p:nvPr>
            <p:ph type="dt" sz="half" idx="10"/>
          </p:nvPr>
        </p:nvSpPr>
        <p:spPr/>
        <p:txBody>
          <a:bodyPr/>
          <a:lstStyle/>
          <a:p>
            <a:r>
              <a:rPr lang="en-US" altLang="ja-JP" smtClean="0">
                <a:solidFill>
                  <a:prstClr val="black">
                    <a:tint val="75000"/>
                  </a:prstClr>
                </a:solidFill>
                <a:latin typeface="Calibri"/>
                <a:ea typeface="ＭＳ Ｐゴシック"/>
              </a:rPr>
              <a:t>14/09/10</a:t>
            </a:r>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r>
              <a:rPr lang="en-US" altLang="ja-JP" smtClean="0">
                <a:solidFill>
                  <a:prstClr val="black">
                    <a:tint val="75000"/>
                  </a:prstClr>
                </a:solidFill>
                <a:latin typeface="Calibri"/>
                <a:ea typeface="ＭＳ Ｐゴシック"/>
              </a:rPr>
              <a:t>MEXT Actions for ILC</a:t>
            </a:r>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690BD53D-0F42-B742-A897-5EF936631EAF}" type="slidenum">
              <a:rPr lang="ja-JP" altLang="en-US" smtClean="0">
                <a:solidFill>
                  <a:prstClr val="black">
                    <a:tint val="75000"/>
                  </a:prstClr>
                </a:solidFill>
                <a:latin typeface="Calibri"/>
                <a:ea typeface="ＭＳ Ｐゴシック"/>
              </a:rPr>
              <a:pPr/>
              <a:t>5</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8258205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en-US" altLang="zh-TW" sz="3200" b="1" dirty="0" smtClean="0">
                <a:ea typeface="ＭＳ ゴシック"/>
                <a:cs typeface="ＭＳ ゴシック"/>
              </a:rPr>
              <a:t>ILC TDR Verification WG </a:t>
            </a:r>
            <a:r>
              <a:rPr lang="en-US" altLang="zh-TW" sz="3200" b="1" dirty="0" err="1" smtClean="0">
                <a:ea typeface="ＭＳ ゴシック"/>
                <a:cs typeface="ＭＳ ゴシック"/>
              </a:rPr>
              <a:t>Memebership</a:t>
            </a:r>
            <a:endParaRPr kumimoji="1" lang="ja-JP" altLang="en-US" sz="3200" b="1" dirty="0"/>
          </a:p>
        </p:txBody>
      </p:sp>
      <p:sp>
        <p:nvSpPr>
          <p:cNvPr id="3" name="コンテンツ プレースホルダー 2"/>
          <p:cNvSpPr>
            <a:spLocks noGrp="1"/>
          </p:cNvSpPr>
          <p:nvPr>
            <p:ph idx="1"/>
          </p:nvPr>
        </p:nvSpPr>
        <p:spPr>
          <a:xfrm>
            <a:off x="457200" y="1286790"/>
            <a:ext cx="8229600" cy="5119699"/>
          </a:xfrm>
          <a:solidFill>
            <a:srgbClr val="CCFFCC"/>
          </a:solidFill>
          <a:ln>
            <a:solidFill>
              <a:srgbClr val="4F81BD"/>
            </a:solidFill>
          </a:ln>
        </p:spPr>
        <p:txBody>
          <a:bodyPr>
            <a:normAutofit fontScale="25000" lnSpcReduction="20000"/>
          </a:bodyPr>
          <a:lstStyle/>
          <a:p>
            <a:pPr marL="0" indent="0">
              <a:buNone/>
            </a:pPr>
            <a:endParaRPr lang="en-US" altLang="ja-JP" sz="2500" dirty="0" smtClean="0">
              <a:solidFill>
                <a:srgbClr val="3366FF"/>
              </a:solidFill>
              <a:latin typeface="ＭＳ ゴシック"/>
              <a:ea typeface="ＭＳ ゴシック"/>
              <a:cs typeface="ＭＳ ゴシック"/>
            </a:endParaRPr>
          </a:p>
          <a:p>
            <a:pPr marL="0" indent="0">
              <a:buNone/>
            </a:pPr>
            <a:r>
              <a:rPr lang="en-US" altLang="ja-JP" sz="6400" dirty="0" smtClean="0">
                <a:solidFill>
                  <a:srgbClr val="3366FF"/>
                </a:solidFill>
                <a:latin typeface="Helvetica"/>
                <a:ea typeface="ＭＳ ゴシック"/>
                <a:cs typeface="Helvetica"/>
              </a:rPr>
              <a:t>H. </a:t>
            </a:r>
            <a:r>
              <a:rPr lang="en-US" altLang="ja-JP" sz="6400" dirty="0" err="1" smtClean="0">
                <a:solidFill>
                  <a:srgbClr val="3366FF"/>
                </a:solidFill>
                <a:latin typeface="Helvetica"/>
                <a:ea typeface="ＭＳ ゴシック"/>
                <a:cs typeface="Helvetica"/>
              </a:rPr>
              <a:t>Yokomizo</a:t>
            </a:r>
            <a:r>
              <a:rPr lang="en-US" altLang="ja-JP" sz="6400" dirty="0">
                <a:solidFill>
                  <a:srgbClr val="3366FF"/>
                </a:solidFill>
                <a:latin typeface="Helvetica"/>
                <a:ea typeface="ＭＳ ゴシック"/>
                <a:cs typeface="Helvetica"/>
              </a:rPr>
              <a:t> </a:t>
            </a:r>
            <a:r>
              <a:rPr lang="en-US" altLang="ja-JP" sz="6400" dirty="0" smtClean="0">
                <a:solidFill>
                  <a:srgbClr val="3366FF"/>
                </a:solidFill>
                <a:latin typeface="Helvetica"/>
                <a:ea typeface="ＭＳ ゴシック"/>
                <a:cs typeface="Helvetica"/>
              </a:rPr>
              <a:t>	Chair, Former Deputy Director for JPARC Center – Accelerator Science  </a:t>
            </a:r>
          </a:p>
          <a:p>
            <a:pPr marL="0" indent="0">
              <a:buNone/>
            </a:pPr>
            <a:endParaRPr lang="en-US" altLang="ja-JP" sz="6400" dirty="0" smtClean="0">
              <a:latin typeface="Helvetica"/>
              <a:ea typeface="ＭＳ ゴシック"/>
              <a:cs typeface="Helvetica"/>
            </a:endParaRPr>
          </a:p>
          <a:p>
            <a:pPr marL="0" indent="0">
              <a:buNone/>
            </a:pPr>
            <a:r>
              <a:rPr lang="en-US" altLang="ja-JP" sz="6400" dirty="0" smtClean="0">
                <a:latin typeface="Helvetica"/>
                <a:ea typeface="ＭＳ ゴシック"/>
                <a:cs typeface="Helvetica"/>
              </a:rPr>
              <a:t>T. </a:t>
            </a:r>
            <a:r>
              <a:rPr lang="en-US" altLang="ja-JP" sz="6400" dirty="0" err="1" smtClean="0">
                <a:latin typeface="Helvetica"/>
                <a:ea typeface="ＭＳ ゴシック"/>
                <a:cs typeface="Helvetica"/>
              </a:rPr>
              <a:t>Koseki</a:t>
            </a:r>
            <a:r>
              <a:rPr lang="en-US" altLang="ja-JP" sz="6400" dirty="0" smtClean="0">
                <a:latin typeface="Helvetica"/>
                <a:ea typeface="ＭＳ ゴシック"/>
                <a:cs typeface="Helvetica"/>
              </a:rPr>
              <a:t> 		KEK, Head of JPARC Linear Accelerator ---  Accelerator Science</a:t>
            </a:r>
            <a:endParaRPr lang="ja-JP" altLang="ja-JP" sz="6400" dirty="0">
              <a:latin typeface="Helvetica"/>
              <a:ea typeface="ＭＳ ゴシック"/>
              <a:cs typeface="Helvetica"/>
            </a:endParaRPr>
          </a:p>
          <a:p>
            <a:pPr marL="0" indent="0">
              <a:buNone/>
            </a:pPr>
            <a:endParaRPr lang="en-US" altLang="ja-JP" sz="6400" dirty="0" smtClean="0">
              <a:latin typeface="Helvetica"/>
              <a:ea typeface="ＭＳ ゴシック"/>
              <a:cs typeface="Helvetica"/>
            </a:endParaRPr>
          </a:p>
          <a:p>
            <a:pPr marL="0" indent="0">
              <a:buNone/>
            </a:pPr>
            <a:r>
              <a:rPr lang="en-US" altLang="ja-JP" sz="6400" dirty="0" smtClean="0">
                <a:latin typeface="Helvetica"/>
                <a:ea typeface="ＭＳ ゴシック"/>
                <a:cs typeface="Helvetica"/>
              </a:rPr>
              <a:t>T. Kato		JAEA, Deputy Director for JPARC Center ---  Cryogenics  </a:t>
            </a:r>
            <a:endParaRPr lang="ja-JP" altLang="ja-JP" sz="6400" dirty="0">
              <a:latin typeface="Helvetica"/>
              <a:ea typeface="ＭＳ ゴシック"/>
              <a:cs typeface="Helvetica"/>
            </a:endParaRPr>
          </a:p>
          <a:p>
            <a:pPr marL="0" indent="0">
              <a:buNone/>
            </a:pPr>
            <a:endParaRPr lang="en-US" altLang="ja-JP" sz="6400" dirty="0">
              <a:latin typeface="Helvetica"/>
              <a:ea typeface="ＭＳ ゴシック"/>
              <a:cs typeface="Helvetica"/>
            </a:endParaRPr>
          </a:p>
          <a:p>
            <a:pPr marL="0" indent="0">
              <a:buNone/>
            </a:pPr>
            <a:r>
              <a:rPr lang="en-US" altLang="ja-JP" sz="6400" dirty="0" smtClean="0">
                <a:latin typeface="Helvetica"/>
                <a:ea typeface="ＭＳ ゴシック"/>
                <a:cs typeface="Helvetica"/>
              </a:rPr>
              <a:t>S. </a:t>
            </a:r>
            <a:r>
              <a:rPr lang="en-US" altLang="ja-JP" sz="6400" dirty="0" err="1" smtClean="0">
                <a:latin typeface="Helvetica"/>
                <a:ea typeface="ＭＳ ゴシック"/>
                <a:cs typeface="Helvetica"/>
              </a:rPr>
              <a:t>Kamigaito</a:t>
            </a:r>
            <a:r>
              <a:rPr lang="en-US" altLang="ja-JP" sz="6400" dirty="0" smtClean="0">
                <a:latin typeface="Helvetica"/>
                <a:ea typeface="ＭＳ ゴシック"/>
                <a:cs typeface="Helvetica"/>
              </a:rPr>
              <a:t>	RIKEN, Head of Accelerators – Accelerator Science</a:t>
            </a:r>
            <a:endParaRPr lang="ja-JP" altLang="ja-JP" sz="6400" dirty="0">
              <a:latin typeface="Helvetica"/>
              <a:ea typeface="ＭＳ ゴシック"/>
              <a:cs typeface="Helvetica"/>
            </a:endParaRPr>
          </a:p>
          <a:p>
            <a:pPr marL="0" indent="0">
              <a:buNone/>
            </a:pPr>
            <a:r>
              <a:rPr lang="en-US" altLang="ja-JP" sz="6400" dirty="0">
                <a:latin typeface="Helvetica"/>
                <a:ea typeface="ＭＳ ゴシック"/>
                <a:cs typeface="Helvetica"/>
              </a:rPr>
              <a:t> </a:t>
            </a:r>
            <a:endParaRPr lang="ja-JP" altLang="ja-JP" sz="6400" dirty="0">
              <a:latin typeface="Helvetica"/>
              <a:ea typeface="ＭＳ ゴシック"/>
              <a:cs typeface="Helvetica"/>
            </a:endParaRPr>
          </a:p>
          <a:p>
            <a:pPr marL="0" indent="0">
              <a:buNone/>
            </a:pPr>
            <a:r>
              <a:rPr lang="en-US" altLang="ja-JP" sz="6400" dirty="0" smtClean="0">
                <a:latin typeface="Helvetica"/>
                <a:ea typeface="ＭＳ ゴシック"/>
                <a:cs typeface="Helvetica"/>
              </a:rPr>
              <a:t>T. </a:t>
            </a:r>
            <a:r>
              <a:rPr lang="en-US" altLang="ja-JP" sz="6400" dirty="0" err="1" smtClean="0">
                <a:latin typeface="Helvetica"/>
                <a:ea typeface="ＭＳ ゴシック"/>
                <a:cs typeface="Helvetica"/>
              </a:rPr>
              <a:t>Kumagai</a:t>
            </a:r>
            <a:r>
              <a:rPr lang="en-US" altLang="ja-JP" sz="6400" dirty="0" smtClean="0">
                <a:latin typeface="Helvetica"/>
                <a:ea typeface="ＭＳ ゴシック"/>
                <a:cs typeface="Helvetica"/>
              </a:rPr>
              <a:t> 	JASRI, Trustee – Accelerator Science</a:t>
            </a:r>
            <a:r>
              <a:rPr lang="ja-JP" altLang="ja-JP" sz="6400" dirty="0">
                <a:latin typeface="Helvetica"/>
                <a:ea typeface="ＭＳ ゴシック"/>
                <a:cs typeface="Helvetica"/>
              </a:rPr>
              <a:t>　　　　　　 　　　 　　 　　　　</a:t>
            </a:r>
          </a:p>
          <a:p>
            <a:pPr marL="0" indent="0">
              <a:buNone/>
            </a:pPr>
            <a:r>
              <a:rPr lang="en-US" altLang="ja-JP" sz="6400" dirty="0">
                <a:latin typeface="Helvetica"/>
                <a:ea typeface="ＭＳ ゴシック"/>
                <a:cs typeface="Helvetica"/>
              </a:rPr>
              <a:t> </a:t>
            </a:r>
            <a:endParaRPr lang="ja-JP" altLang="ja-JP" sz="6400" dirty="0">
              <a:latin typeface="Helvetica"/>
              <a:ea typeface="ＭＳ ゴシック"/>
              <a:cs typeface="Helvetica"/>
            </a:endParaRPr>
          </a:p>
          <a:p>
            <a:pPr marL="0" indent="0">
              <a:buNone/>
            </a:pPr>
            <a:r>
              <a:rPr lang="en-US" altLang="ja-JP" sz="6400" dirty="0" smtClean="0">
                <a:latin typeface="Helvetica"/>
                <a:ea typeface="ＭＳ ゴシック"/>
                <a:cs typeface="Helvetica"/>
              </a:rPr>
              <a:t>H. </a:t>
            </a:r>
            <a:r>
              <a:rPr lang="en-US" altLang="ja-JP" sz="6400" dirty="0" err="1" smtClean="0">
                <a:latin typeface="Helvetica"/>
                <a:ea typeface="ＭＳ ゴシック"/>
                <a:cs typeface="Helvetica"/>
              </a:rPr>
              <a:t>Koiso</a:t>
            </a:r>
            <a:r>
              <a:rPr lang="en-US" altLang="ja-JP" sz="6400" dirty="0" smtClean="0">
                <a:latin typeface="Helvetica"/>
                <a:ea typeface="ＭＳ ゴシック"/>
                <a:cs typeface="Helvetica"/>
              </a:rPr>
              <a:t>		KEK, Head of KEK-B Accelerator – Accelerator Science</a:t>
            </a:r>
            <a:endParaRPr lang="ja-JP" altLang="ja-JP" sz="6400" dirty="0">
              <a:latin typeface="Helvetica"/>
              <a:ea typeface="ＭＳ ゴシック"/>
              <a:cs typeface="Helvetica"/>
            </a:endParaRPr>
          </a:p>
          <a:p>
            <a:pPr marL="0" indent="0">
              <a:buNone/>
            </a:pPr>
            <a:r>
              <a:rPr lang="en-US" altLang="ja-JP" sz="6400" dirty="0">
                <a:latin typeface="Helvetica"/>
                <a:ea typeface="ＭＳ ゴシック"/>
                <a:cs typeface="Helvetica"/>
              </a:rPr>
              <a:t> </a:t>
            </a:r>
            <a:endParaRPr lang="ja-JP" altLang="ja-JP" sz="6400" dirty="0">
              <a:latin typeface="Helvetica"/>
              <a:ea typeface="ＭＳ ゴシック"/>
              <a:cs typeface="Helvetica"/>
            </a:endParaRPr>
          </a:p>
          <a:p>
            <a:pPr marL="0" indent="0">
              <a:buNone/>
            </a:pPr>
            <a:r>
              <a:rPr lang="en-US" altLang="ja-JP" sz="6400" dirty="0" smtClean="0">
                <a:latin typeface="Helvetica"/>
                <a:ea typeface="ＭＳ ゴシック"/>
                <a:cs typeface="Helvetica"/>
              </a:rPr>
              <a:t>S. Sasaki 	Hiroshima U.  --- Accelerator Science and Photon Science</a:t>
            </a:r>
            <a:r>
              <a:rPr lang="ja-JP" altLang="ja-JP" sz="6400" dirty="0">
                <a:latin typeface="Helvetica"/>
                <a:ea typeface="ＭＳ ゴシック"/>
                <a:cs typeface="Helvetica"/>
              </a:rPr>
              <a:t>　　　　　　　　　　　　　　　　 　　　　</a:t>
            </a:r>
          </a:p>
          <a:p>
            <a:pPr marL="0" indent="0">
              <a:buNone/>
            </a:pPr>
            <a:r>
              <a:rPr lang="ja-JP" altLang="ja-JP" sz="6400" dirty="0">
                <a:latin typeface="Helvetica"/>
                <a:ea typeface="ＭＳ ゴシック"/>
                <a:cs typeface="Helvetica"/>
              </a:rPr>
              <a:t>　</a:t>
            </a:r>
          </a:p>
          <a:p>
            <a:pPr marL="0" indent="0">
              <a:buNone/>
            </a:pPr>
            <a:r>
              <a:rPr lang="en-US" altLang="ja-JP" sz="6400" dirty="0" smtClean="0">
                <a:latin typeface="Helvetica"/>
                <a:ea typeface="ＭＳ ゴシック"/>
                <a:cs typeface="Helvetica"/>
              </a:rPr>
              <a:t>H. Tanaka 	RIKEN, Spring-8  --- Accelerator Science </a:t>
            </a:r>
          </a:p>
          <a:p>
            <a:pPr marL="0" indent="0">
              <a:buNone/>
            </a:pPr>
            <a:endParaRPr lang="ja-JP" altLang="ja-JP" sz="6400" dirty="0">
              <a:latin typeface="Helvetica"/>
              <a:ea typeface="ＭＳ ゴシック"/>
              <a:cs typeface="Helvetica"/>
            </a:endParaRPr>
          </a:p>
          <a:p>
            <a:pPr marL="0" indent="0">
              <a:buNone/>
            </a:pPr>
            <a:r>
              <a:rPr lang="en-US" altLang="ja-JP" sz="6400" dirty="0" smtClean="0">
                <a:latin typeface="Helvetica"/>
                <a:ea typeface="ＭＳ ゴシック"/>
                <a:cs typeface="Helvetica"/>
              </a:rPr>
              <a:t>F. Naito		KEK, Head of JPARC Linear Accelerators – Accelerator Science </a:t>
            </a:r>
            <a:endParaRPr lang="ja-JP" altLang="ja-JP" sz="6400" dirty="0">
              <a:latin typeface="Helvetica"/>
              <a:ea typeface="ＭＳ ゴシック"/>
              <a:cs typeface="Helvetica"/>
            </a:endParaRPr>
          </a:p>
          <a:p>
            <a:pPr marL="0" indent="0">
              <a:buNone/>
            </a:pPr>
            <a:r>
              <a:rPr lang="en-US" altLang="ja-JP" sz="6400" dirty="0">
                <a:latin typeface="Helvetica"/>
                <a:ea typeface="ＭＳ ゴシック"/>
                <a:cs typeface="Helvetica"/>
              </a:rPr>
              <a:t> </a:t>
            </a:r>
            <a:endParaRPr lang="ja-JP" altLang="ja-JP" sz="6400" dirty="0">
              <a:latin typeface="Helvetica"/>
              <a:ea typeface="ＭＳ ゴシック"/>
              <a:cs typeface="Helvetica"/>
            </a:endParaRPr>
          </a:p>
          <a:p>
            <a:pPr marL="0" indent="0">
              <a:buNone/>
            </a:pPr>
            <a:r>
              <a:rPr lang="en-US" altLang="ja-JP" sz="6400" dirty="0" smtClean="0">
                <a:latin typeface="Helvetica"/>
                <a:ea typeface="ＭＳ ゴシック"/>
                <a:cs typeface="Helvetica"/>
              </a:rPr>
              <a:t>K. Noda		NIRM – Accelerator Science and Medical Application</a:t>
            </a:r>
            <a:endParaRPr lang="ja-JP" altLang="ja-JP" sz="6400" dirty="0">
              <a:latin typeface="Helvetica"/>
              <a:ea typeface="ＭＳ ゴシック"/>
              <a:cs typeface="Helvetica"/>
            </a:endParaRPr>
          </a:p>
        </p:txBody>
      </p:sp>
      <p:sp>
        <p:nvSpPr>
          <p:cNvPr id="4" name="日付プレースホルダー 3"/>
          <p:cNvSpPr>
            <a:spLocks noGrp="1"/>
          </p:cNvSpPr>
          <p:nvPr>
            <p:ph type="dt" sz="half" idx="10"/>
          </p:nvPr>
        </p:nvSpPr>
        <p:spPr/>
        <p:txBody>
          <a:bodyPr/>
          <a:lstStyle/>
          <a:p>
            <a:r>
              <a:rPr lang="en-US" altLang="ja-JP" smtClean="0">
                <a:solidFill>
                  <a:prstClr val="black">
                    <a:tint val="75000"/>
                  </a:prstClr>
                </a:solidFill>
                <a:latin typeface="Calibri"/>
                <a:ea typeface="ＭＳ Ｐゴシック"/>
              </a:rPr>
              <a:t>14/09/10</a:t>
            </a:r>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r>
              <a:rPr lang="en-US" altLang="ja-JP" smtClean="0">
                <a:solidFill>
                  <a:prstClr val="black">
                    <a:tint val="75000"/>
                  </a:prstClr>
                </a:solidFill>
                <a:latin typeface="Calibri"/>
                <a:ea typeface="ＭＳ Ｐゴシック"/>
              </a:rPr>
              <a:t>MEXT Actions for ILC</a:t>
            </a:r>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690BD53D-0F42-B742-A897-5EF936631EAF}" type="slidenum">
              <a:rPr lang="ja-JP" altLang="en-US" smtClean="0">
                <a:solidFill>
                  <a:prstClr val="black">
                    <a:tint val="75000"/>
                  </a:prstClr>
                </a:solidFill>
                <a:latin typeface="Calibri"/>
                <a:ea typeface="ＭＳ Ｐゴシック"/>
              </a:rPr>
              <a:pPr/>
              <a:t>6</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20083430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ja-JP" altLang="ja-JP" sz="2400" dirty="0">
                <a:latin typeface="+mn-lt"/>
              </a:rPr>
              <a:t>「国際リニアコライダー</a:t>
            </a:r>
            <a:r>
              <a:rPr lang="ja-JP" altLang="ja-JP" sz="2400" dirty="0"/>
              <a:t>（</a:t>
            </a:r>
            <a:r>
              <a:rPr lang="en-US" altLang="ja-JP" sz="2400" dirty="0"/>
              <a:t>ILC</a:t>
            </a:r>
            <a:r>
              <a:rPr lang="ja-JP" altLang="ja-JP" sz="2400" dirty="0"/>
              <a:t>）</a:t>
            </a:r>
            <a:r>
              <a:rPr lang="ja-JP" altLang="ja-JP" sz="2400" dirty="0">
                <a:latin typeface="+mn-lt"/>
              </a:rPr>
              <a:t>関する有識者会議」</a:t>
            </a:r>
            <a:br>
              <a:rPr lang="ja-JP" altLang="ja-JP" sz="2400" dirty="0">
                <a:latin typeface="+mn-lt"/>
              </a:rPr>
            </a:br>
            <a:r>
              <a:rPr lang="zh-TW" altLang="ja-JP" sz="2400" dirty="0">
                <a:latin typeface="ＭＳ ゴシック"/>
                <a:ea typeface="ＭＳ ゴシック"/>
                <a:cs typeface="ＭＳ ゴシック"/>
              </a:rPr>
              <a:t>技術設計報告書</a:t>
            </a:r>
            <a:r>
              <a:rPr lang="zh-TW" altLang="ja-JP" sz="2400" dirty="0">
                <a:latin typeface="+mn-lt"/>
                <a:ea typeface="ＭＳ ゴシック"/>
                <a:cs typeface="ＭＳ ゴシック"/>
              </a:rPr>
              <a:t>（</a:t>
            </a:r>
            <a:r>
              <a:rPr lang="en-US" altLang="ja-JP" sz="2400" dirty="0">
                <a:latin typeface="+mn-lt"/>
                <a:ea typeface="ＭＳ ゴシック"/>
                <a:cs typeface="ＭＳ ゴシック"/>
              </a:rPr>
              <a:t>TDR</a:t>
            </a:r>
            <a:r>
              <a:rPr lang="zh-TW" altLang="ja-JP" sz="2400" dirty="0">
                <a:latin typeface="+mn-lt"/>
                <a:ea typeface="ＭＳ ゴシック"/>
                <a:cs typeface="ＭＳ ゴシック"/>
              </a:rPr>
              <a:t>）</a:t>
            </a:r>
            <a:r>
              <a:rPr lang="zh-TW" altLang="ja-JP" sz="2400" dirty="0">
                <a:latin typeface="ＭＳ ゴシック"/>
                <a:ea typeface="ＭＳ ゴシック"/>
                <a:cs typeface="ＭＳ ゴシック"/>
              </a:rPr>
              <a:t>検証作業部会　委員</a:t>
            </a:r>
            <a:r>
              <a:rPr lang="ja-JP" altLang="ja-JP" sz="2400" dirty="0">
                <a:latin typeface="+mn-lt"/>
              </a:rPr>
              <a:t/>
            </a:r>
            <a:br>
              <a:rPr lang="ja-JP" altLang="ja-JP" sz="2400" dirty="0">
                <a:latin typeface="+mn-lt"/>
              </a:rPr>
            </a:br>
            <a:endParaRPr kumimoji="1" lang="ja-JP" altLang="en-US" sz="2400" dirty="0">
              <a:latin typeface="+mn-lt"/>
            </a:endParaRPr>
          </a:p>
        </p:txBody>
      </p:sp>
      <p:sp>
        <p:nvSpPr>
          <p:cNvPr id="3" name="コンテンツ プレースホルダー 2"/>
          <p:cNvSpPr>
            <a:spLocks noGrp="1"/>
          </p:cNvSpPr>
          <p:nvPr>
            <p:ph idx="1"/>
          </p:nvPr>
        </p:nvSpPr>
        <p:spPr>
          <a:xfrm>
            <a:off x="457200" y="1286790"/>
            <a:ext cx="8229600" cy="5119699"/>
          </a:xfrm>
          <a:ln>
            <a:solidFill>
              <a:srgbClr val="4F81BD"/>
            </a:solidFill>
          </a:ln>
        </p:spPr>
        <p:txBody>
          <a:bodyPr>
            <a:normAutofit fontScale="25000" lnSpcReduction="20000"/>
          </a:bodyPr>
          <a:lstStyle/>
          <a:p>
            <a:pPr marL="0" indent="0">
              <a:buNone/>
            </a:pPr>
            <a:endParaRPr lang="en-US" altLang="ja-JP" dirty="0" smtClean="0"/>
          </a:p>
          <a:p>
            <a:pPr marL="0" indent="0">
              <a:buNone/>
            </a:pPr>
            <a:r>
              <a:rPr lang="ja-JP" altLang="ja-JP" sz="6400" dirty="0" smtClean="0">
                <a:latin typeface="ＭＳ ゴシック"/>
                <a:ea typeface="ＭＳ ゴシック"/>
                <a:cs typeface="ＭＳ ゴシック"/>
              </a:rPr>
              <a:t>小関</a:t>
            </a:r>
            <a:r>
              <a:rPr lang="ja-JP" altLang="ja-JP" sz="6400" dirty="0">
                <a:latin typeface="ＭＳ ゴシック"/>
                <a:ea typeface="ＭＳ ゴシック"/>
                <a:cs typeface="ＭＳ ゴシック"/>
              </a:rPr>
              <a:t>　　</a:t>
            </a:r>
            <a:r>
              <a:rPr lang="ja-JP" altLang="ja-JP" sz="6400" dirty="0" smtClean="0">
                <a:latin typeface="ＭＳ ゴシック"/>
                <a:ea typeface="ＭＳ ゴシック"/>
                <a:cs typeface="ＭＳ ゴシック"/>
              </a:rPr>
              <a:t>忠</a:t>
            </a:r>
            <a:r>
              <a:rPr lang="en-US" altLang="ja-JP" sz="6400" dirty="0">
                <a:latin typeface="ＭＳ ゴシック"/>
                <a:ea typeface="ＭＳ ゴシック"/>
                <a:cs typeface="ＭＳ ゴシック"/>
              </a:rPr>
              <a:t>	</a:t>
            </a:r>
            <a:r>
              <a:rPr lang="ja-JP" altLang="ja-JP" sz="6400" dirty="0" smtClean="0">
                <a:latin typeface="ＭＳ ゴシック"/>
                <a:ea typeface="ＭＳ ゴシック"/>
                <a:cs typeface="ＭＳ ゴシック"/>
              </a:rPr>
              <a:t>高エネルギー</a:t>
            </a:r>
            <a:r>
              <a:rPr lang="ja-JP" altLang="ja-JP" sz="6400" dirty="0">
                <a:latin typeface="ＭＳ ゴシック"/>
                <a:ea typeface="ＭＳ ゴシック"/>
                <a:cs typeface="ＭＳ ゴシック"/>
              </a:rPr>
              <a:t>加速器研究機構　加速器研究施設　教授</a:t>
            </a:r>
          </a:p>
          <a:p>
            <a:pPr marL="0" indent="0">
              <a:buNone/>
            </a:pPr>
            <a:r>
              <a:rPr lang="en-US" altLang="ja-JP" sz="6400" dirty="0">
                <a:latin typeface="ＭＳ ゴシック"/>
                <a:ea typeface="ＭＳ ゴシック"/>
                <a:cs typeface="ＭＳ ゴシック"/>
              </a:rPr>
              <a:t> </a:t>
            </a:r>
            <a:endParaRPr lang="ja-JP" altLang="ja-JP" sz="6400" dirty="0">
              <a:latin typeface="ＭＳ ゴシック"/>
              <a:ea typeface="ＭＳ ゴシック"/>
              <a:cs typeface="ＭＳ ゴシック"/>
            </a:endParaRPr>
          </a:p>
          <a:p>
            <a:pPr marL="0" indent="0">
              <a:buNone/>
            </a:pPr>
            <a:r>
              <a:rPr lang="ja-JP" altLang="ja-JP" sz="6400" dirty="0">
                <a:latin typeface="ＭＳ ゴシック"/>
                <a:ea typeface="ＭＳ ゴシック"/>
                <a:cs typeface="ＭＳ ゴシック"/>
              </a:rPr>
              <a:t>加藤　　</a:t>
            </a:r>
            <a:r>
              <a:rPr lang="ja-JP" altLang="ja-JP" sz="6400" dirty="0" smtClean="0">
                <a:latin typeface="ＭＳ ゴシック"/>
                <a:ea typeface="ＭＳ ゴシック"/>
                <a:cs typeface="ＭＳ ゴシック"/>
              </a:rPr>
              <a:t>崇</a:t>
            </a:r>
            <a:r>
              <a:rPr lang="en-US" altLang="ja-JP" sz="6400" dirty="0">
                <a:latin typeface="ＭＳ ゴシック"/>
                <a:ea typeface="ＭＳ ゴシック"/>
                <a:cs typeface="ＭＳ ゴシック"/>
              </a:rPr>
              <a:t>	</a:t>
            </a:r>
            <a:r>
              <a:rPr lang="ja-JP" altLang="ja-JP" sz="6400" dirty="0" smtClean="0">
                <a:latin typeface="ＭＳ ゴシック"/>
                <a:ea typeface="ＭＳ ゴシック"/>
                <a:cs typeface="ＭＳ ゴシック"/>
              </a:rPr>
              <a:t>日本</a:t>
            </a:r>
            <a:r>
              <a:rPr lang="ja-JP" altLang="ja-JP" sz="6400" dirty="0">
                <a:latin typeface="ＭＳ ゴシック"/>
                <a:ea typeface="ＭＳ ゴシック"/>
                <a:cs typeface="ＭＳ ゴシック"/>
              </a:rPr>
              <a:t>原子力研究開発機構　</a:t>
            </a:r>
            <a:r>
              <a:rPr lang="en-US" altLang="ja-JP" sz="6400" dirty="0">
                <a:latin typeface="ＭＳ ゴシック"/>
                <a:ea typeface="ＭＳ ゴシック"/>
                <a:cs typeface="ＭＳ ゴシック"/>
              </a:rPr>
              <a:t>J-PARC</a:t>
            </a:r>
            <a:r>
              <a:rPr lang="ja-JP" altLang="ja-JP" sz="6400" dirty="0">
                <a:latin typeface="ＭＳ ゴシック"/>
                <a:ea typeface="ＭＳ ゴシック"/>
                <a:cs typeface="ＭＳ ゴシック"/>
              </a:rPr>
              <a:t>センター　副センター長</a:t>
            </a:r>
          </a:p>
          <a:p>
            <a:pPr marL="0" indent="0">
              <a:buNone/>
            </a:pPr>
            <a:r>
              <a:rPr lang="en-US" altLang="ja-JP" sz="6400" dirty="0">
                <a:latin typeface="ＭＳ ゴシック"/>
                <a:ea typeface="ＭＳ ゴシック"/>
                <a:cs typeface="ＭＳ ゴシック"/>
              </a:rPr>
              <a:t> </a:t>
            </a:r>
            <a:endParaRPr lang="ja-JP" altLang="ja-JP" sz="6400" dirty="0">
              <a:latin typeface="ＭＳ ゴシック"/>
              <a:ea typeface="ＭＳ ゴシック"/>
              <a:cs typeface="ＭＳ ゴシック"/>
            </a:endParaRPr>
          </a:p>
          <a:p>
            <a:pPr marL="0" indent="0">
              <a:buNone/>
            </a:pPr>
            <a:r>
              <a:rPr lang="ja-JP" altLang="ja-JP" sz="6400" dirty="0">
                <a:latin typeface="ＭＳ ゴシック"/>
                <a:ea typeface="ＭＳ ゴシック"/>
                <a:cs typeface="ＭＳ ゴシック"/>
              </a:rPr>
              <a:t>上垣外修一　</a:t>
            </a:r>
            <a:r>
              <a:rPr lang="en-US" altLang="ja-JP" sz="6400" dirty="0">
                <a:latin typeface="ＭＳ ゴシック"/>
                <a:ea typeface="ＭＳ ゴシック"/>
                <a:cs typeface="ＭＳ ゴシック"/>
              </a:rPr>
              <a:t>	</a:t>
            </a:r>
            <a:r>
              <a:rPr lang="ja-JP" altLang="ja-JP" sz="6400" dirty="0" smtClean="0">
                <a:latin typeface="ＭＳ ゴシック"/>
                <a:ea typeface="ＭＳ ゴシック"/>
                <a:cs typeface="ＭＳ ゴシック"/>
              </a:rPr>
              <a:t>理化</a:t>
            </a:r>
            <a:r>
              <a:rPr lang="ja-JP" altLang="ja-JP" sz="6400" dirty="0">
                <a:latin typeface="ＭＳ ゴシック"/>
                <a:ea typeface="ＭＳ ゴシック"/>
                <a:cs typeface="ＭＳ ゴシック"/>
              </a:rPr>
              <a:t>学研究所　仁科加速器研究センター　加速器基盤</a:t>
            </a:r>
            <a:r>
              <a:rPr lang="ja-JP" altLang="ja-JP" sz="6400" dirty="0" smtClean="0">
                <a:latin typeface="ＭＳ ゴシック"/>
                <a:ea typeface="ＭＳ ゴシック"/>
                <a:cs typeface="ＭＳ ゴシック"/>
              </a:rPr>
              <a:t>研究部部長</a:t>
            </a:r>
            <a:endParaRPr lang="ja-JP" altLang="ja-JP" sz="6400" dirty="0">
              <a:latin typeface="ＭＳ ゴシック"/>
              <a:ea typeface="ＭＳ ゴシック"/>
              <a:cs typeface="ＭＳ ゴシック"/>
            </a:endParaRPr>
          </a:p>
          <a:p>
            <a:pPr marL="0" indent="0">
              <a:buNone/>
            </a:pPr>
            <a:r>
              <a:rPr lang="en-US" altLang="ja-JP" sz="6400" dirty="0">
                <a:latin typeface="ＭＳ ゴシック"/>
                <a:ea typeface="ＭＳ ゴシック"/>
                <a:cs typeface="ＭＳ ゴシック"/>
              </a:rPr>
              <a:t> </a:t>
            </a:r>
            <a:endParaRPr lang="ja-JP" altLang="ja-JP" sz="6400" dirty="0">
              <a:latin typeface="ＭＳ ゴシック"/>
              <a:ea typeface="ＭＳ ゴシック"/>
              <a:cs typeface="ＭＳ ゴシック"/>
            </a:endParaRPr>
          </a:p>
          <a:p>
            <a:pPr marL="0" indent="0">
              <a:buNone/>
            </a:pPr>
            <a:r>
              <a:rPr lang="ja-JP" altLang="ja-JP" sz="6400" dirty="0">
                <a:latin typeface="ＭＳ ゴシック"/>
                <a:ea typeface="ＭＳ ゴシック"/>
                <a:cs typeface="ＭＳ ゴシック"/>
              </a:rPr>
              <a:t>熊谷　教孝　</a:t>
            </a:r>
            <a:r>
              <a:rPr lang="en-US" altLang="ja-JP" sz="6400" dirty="0">
                <a:latin typeface="ＭＳ ゴシック"/>
                <a:ea typeface="ＭＳ ゴシック"/>
                <a:cs typeface="ＭＳ ゴシック"/>
              </a:rPr>
              <a:t>	</a:t>
            </a:r>
            <a:r>
              <a:rPr lang="en-US" altLang="ja-JP" sz="6400" dirty="0" smtClean="0">
                <a:latin typeface="ＭＳ ゴシック"/>
                <a:ea typeface="ＭＳ ゴシック"/>
                <a:cs typeface="ＭＳ ゴシック"/>
              </a:rPr>
              <a:t>(</a:t>
            </a:r>
            <a:r>
              <a:rPr lang="ja-JP" altLang="ja-JP" sz="6400" dirty="0">
                <a:latin typeface="ＭＳ ゴシック"/>
                <a:ea typeface="ＭＳ ゴシック"/>
                <a:cs typeface="ＭＳ ゴシック"/>
              </a:rPr>
              <a:t>公財</a:t>
            </a:r>
            <a:r>
              <a:rPr lang="en-US" altLang="ja-JP" sz="6400" dirty="0">
                <a:latin typeface="ＭＳ ゴシック"/>
                <a:ea typeface="ＭＳ ゴシック"/>
                <a:cs typeface="ＭＳ ゴシック"/>
              </a:rPr>
              <a:t>)</a:t>
            </a:r>
            <a:r>
              <a:rPr lang="ja-JP" altLang="ja-JP" sz="6400" dirty="0">
                <a:latin typeface="ＭＳ ゴシック"/>
                <a:ea typeface="ＭＳ ゴシック"/>
                <a:cs typeface="ＭＳ ゴシック"/>
              </a:rPr>
              <a:t>高輝度光科学研究センター　専務理事　　　　　　 　　　 　　 　　　　</a:t>
            </a:r>
          </a:p>
          <a:p>
            <a:pPr marL="0" indent="0">
              <a:buNone/>
            </a:pPr>
            <a:r>
              <a:rPr lang="en-US" altLang="ja-JP" sz="6400" dirty="0">
                <a:latin typeface="ＭＳ ゴシック"/>
                <a:ea typeface="ＭＳ ゴシック"/>
                <a:cs typeface="ＭＳ ゴシック"/>
              </a:rPr>
              <a:t> </a:t>
            </a:r>
            <a:endParaRPr lang="ja-JP" altLang="ja-JP" sz="6400" dirty="0">
              <a:latin typeface="ＭＳ ゴシック"/>
              <a:ea typeface="ＭＳ ゴシック"/>
              <a:cs typeface="ＭＳ ゴシック"/>
            </a:endParaRPr>
          </a:p>
          <a:p>
            <a:pPr marL="0" indent="0">
              <a:buNone/>
            </a:pPr>
            <a:r>
              <a:rPr lang="ja-JP" altLang="ja-JP" sz="6400" dirty="0">
                <a:latin typeface="ＭＳ ゴシック"/>
                <a:ea typeface="ＭＳ ゴシック"/>
                <a:cs typeface="ＭＳ ゴシック"/>
              </a:rPr>
              <a:t>小磯　晴代　</a:t>
            </a:r>
            <a:r>
              <a:rPr lang="en-US" altLang="ja-JP" sz="6400" dirty="0">
                <a:latin typeface="ＭＳ ゴシック"/>
                <a:ea typeface="ＭＳ ゴシック"/>
                <a:cs typeface="ＭＳ ゴシック"/>
              </a:rPr>
              <a:t>	</a:t>
            </a:r>
            <a:r>
              <a:rPr lang="ja-JP" altLang="ja-JP" sz="6400" dirty="0" smtClean="0">
                <a:latin typeface="ＭＳ ゴシック"/>
                <a:ea typeface="ＭＳ ゴシック"/>
                <a:cs typeface="ＭＳ ゴシック"/>
              </a:rPr>
              <a:t>高エネルギー</a:t>
            </a:r>
            <a:r>
              <a:rPr lang="ja-JP" altLang="ja-JP" sz="6400" dirty="0">
                <a:latin typeface="ＭＳ ゴシック"/>
                <a:ea typeface="ＭＳ ゴシック"/>
                <a:cs typeface="ＭＳ ゴシック"/>
              </a:rPr>
              <a:t>加速器研究機構　加速器研究施設　教授 </a:t>
            </a:r>
          </a:p>
          <a:p>
            <a:pPr marL="0" indent="0">
              <a:buNone/>
            </a:pPr>
            <a:r>
              <a:rPr lang="en-US" altLang="ja-JP" sz="6400" dirty="0">
                <a:latin typeface="ＭＳ ゴシック"/>
                <a:ea typeface="ＭＳ ゴシック"/>
                <a:cs typeface="ＭＳ ゴシック"/>
              </a:rPr>
              <a:t> </a:t>
            </a:r>
            <a:endParaRPr lang="ja-JP" altLang="ja-JP" sz="6400" dirty="0">
              <a:latin typeface="ＭＳ ゴシック"/>
              <a:ea typeface="ＭＳ ゴシック"/>
              <a:cs typeface="ＭＳ ゴシック"/>
            </a:endParaRPr>
          </a:p>
          <a:p>
            <a:pPr marL="0" indent="0">
              <a:buNone/>
            </a:pPr>
            <a:r>
              <a:rPr lang="ja-JP" altLang="ja-JP" sz="6400" dirty="0">
                <a:latin typeface="ＭＳ ゴシック"/>
                <a:ea typeface="ＭＳ ゴシック"/>
                <a:cs typeface="ＭＳ ゴシック"/>
              </a:rPr>
              <a:t>佐々木茂美　</a:t>
            </a:r>
            <a:r>
              <a:rPr lang="en-US" altLang="ja-JP" sz="6400" dirty="0">
                <a:latin typeface="ＭＳ ゴシック"/>
                <a:ea typeface="ＭＳ ゴシック"/>
                <a:cs typeface="ＭＳ ゴシック"/>
              </a:rPr>
              <a:t>	</a:t>
            </a:r>
            <a:r>
              <a:rPr lang="ja-JP" altLang="ja-JP" sz="6400" dirty="0" smtClean="0">
                <a:latin typeface="ＭＳ ゴシック"/>
                <a:ea typeface="ＭＳ ゴシック"/>
                <a:cs typeface="ＭＳ ゴシック"/>
              </a:rPr>
              <a:t>広島</a:t>
            </a:r>
            <a:r>
              <a:rPr lang="ja-JP" altLang="ja-JP" sz="6400" dirty="0">
                <a:latin typeface="ＭＳ ゴシック"/>
                <a:ea typeface="ＭＳ ゴシック"/>
                <a:cs typeface="ＭＳ ゴシック"/>
              </a:rPr>
              <a:t>大学　放射光科学研究センター　教授　　　　　　　　　　　　　　　　 　　　　</a:t>
            </a:r>
          </a:p>
          <a:p>
            <a:pPr marL="0" indent="0">
              <a:buNone/>
            </a:pPr>
            <a:r>
              <a:rPr lang="ja-JP" altLang="ja-JP" sz="6400" dirty="0">
                <a:latin typeface="ＭＳ ゴシック"/>
                <a:ea typeface="ＭＳ ゴシック"/>
                <a:cs typeface="ＭＳ ゴシック"/>
              </a:rPr>
              <a:t>　</a:t>
            </a:r>
          </a:p>
          <a:p>
            <a:pPr marL="0" indent="0">
              <a:buNone/>
            </a:pPr>
            <a:r>
              <a:rPr lang="ja-JP" altLang="ja-JP" sz="6400" dirty="0">
                <a:latin typeface="ＭＳ ゴシック"/>
                <a:ea typeface="ＭＳ ゴシック"/>
                <a:cs typeface="ＭＳ ゴシック"/>
              </a:rPr>
              <a:t>田中　　均　</a:t>
            </a:r>
            <a:r>
              <a:rPr lang="en-US" altLang="ja-JP" sz="6400" dirty="0">
                <a:latin typeface="ＭＳ ゴシック"/>
                <a:ea typeface="ＭＳ ゴシック"/>
                <a:cs typeface="ＭＳ ゴシック"/>
              </a:rPr>
              <a:t>	</a:t>
            </a:r>
            <a:r>
              <a:rPr lang="ja-JP" altLang="ja-JP" sz="6400" dirty="0" smtClean="0">
                <a:latin typeface="ＭＳ ゴシック"/>
                <a:ea typeface="ＭＳ ゴシック"/>
                <a:cs typeface="ＭＳ ゴシック"/>
              </a:rPr>
              <a:t>理化</a:t>
            </a:r>
            <a:r>
              <a:rPr lang="ja-JP" altLang="ja-JP" sz="6400" dirty="0">
                <a:latin typeface="ＭＳ ゴシック"/>
                <a:ea typeface="ＭＳ ゴシック"/>
                <a:cs typeface="ＭＳ ゴシック"/>
              </a:rPr>
              <a:t>学研究所　放射光科学総合研究</a:t>
            </a:r>
            <a:r>
              <a:rPr lang="ja-JP" altLang="ja-JP" sz="6400" dirty="0" smtClean="0">
                <a:latin typeface="ＭＳ ゴシック"/>
                <a:ea typeface="ＭＳ ゴシック"/>
                <a:cs typeface="ＭＳ ゴシック"/>
              </a:rPr>
              <a:t>センター</a:t>
            </a:r>
            <a:r>
              <a:rPr lang="en-US" altLang="ja-JP" sz="6400" dirty="0" smtClean="0">
                <a:latin typeface="ＭＳ ゴシック"/>
                <a:ea typeface="ＭＳ ゴシック"/>
                <a:cs typeface="ＭＳ ゴシック"/>
              </a:rPr>
              <a:t>XFEL</a:t>
            </a:r>
            <a:r>
              <a:rPr lang="zh-TW" altLang="ja-JP" sz="6400" dirty="0">
                <a:latin typeface="ＭＳ ゴシック"/>
                <a:ea typeface="ＭＳ ゴシック"/>
                <a:cs typeface="ＭＳ ゴシック"/>
              </a:rPr>
              <a:t>研究開発部門　部門長</a:t>
            </a:r>
            <a:endParaRPr lang="ja-JP" altLang="ja-JP" sz="6400" dirty="0">
              <a:latin typeface="ＭＳ ゴシック"/>
              <a:ea typeface="ＭＳ ゴシック"/>
              <a:cs typeface="ＭＳ ゴシック"/>
            </a:endParaRPr>
          </a:p>
          <a:p>
            <a:pPr marL="0" indent="0">
              <a:buNone/>
            </a:pPr>
            <a:r>
              <a:rPr lang="en-US" altLang="ja-JP" sz="6400" dirty="0">
                <a:latin typeface="ＭＳ ゴシック"/>
                <a:ea typeface="ＭＳ ゴシック"/>
                <a:cs typeface="ＭＳ ゴシック"/>
              </a:rPr>
              <a:t> </a:t>
            </a:r>
            <a:endParaRPr lang="ja-JP" altLang="ja-JP" sz="6400" dirty="0">
              <a:latin typeface="ＭＳ ゴシック"/>
              <a:ea typeface="ＭＳ ゴシック"/>
              <a:cs typeface="ＭＳ ゴシック"/>
            </a:endParaRPr>
          </a:p>
          <a:p>
            <a:pPr marL="0" indent="0">
              <a:buNone/>
            </a:pPr>
            <a:r>
              <a:rPr lang="ja-JP" altLang="ja-JP" sz="6400" dirty="0">
                <a:latin typeface="ＭＳ ゴシック"/>
                <a:ea typeface="ＭＳ ゴシック"/>
                <a:cs typeface="ＭＳ ゴシック"/>
              </a:rPr>
              <a:t>内藤富士雄　</a:t>
            </a:r>
            <a:r>
              <a:rPr lang="en-US" altLang="ja-JP" sz="6400" dirty="0">
                <a:latin typeface="ＭＳ ゴシック"/>
                <a:ea typeface="ＭＳ ゴシック"/>
                <a:cs typeface="ＭＳ ゴシック"/>
              </a:rPr>
              <a:t>	</a:t>
            </a:r>
            <a:r>
              <a:rPr lang="ja-JP" altLang="ja-JP" sz="6400" dirty="0" smtClean="0">
                <a:latin typeface="ＭＳ ゴシック"/>
                <a:ea typeface="ＭＳ ゴシック"/>
                <a:cs typeface="ＭＳ ゴシック"/>
              </a:rPr>
              <a:t>高エネルギー</a:t>
            </a:r>
            <a:r>
              <a:rPr lang="ja-JP" altLang="ja-JP" sz="6400" dirty="0">
                <a:latin typeface="ＭＳ ゴシック"/>
                <a:ea typeface="ＭＳ ゴシック"/>
                <a:cs typeface="ＭＳ ゴシック"/>
              </a:rPr>
              <a:t>加速器研究機構　加速器研究施設　教授</a:t>
            </a:r>
          </a:p>
          <a:p>
            <a:pPr marL="0" indent="0">
              <a:buNone/>
            </a:pPr>
            <a:r>
              <a:rPr lang="en-US" altLang="ja-JP" sz="6400" dirty="0">
                <a:latin typeface="ＭＳ ゴシック"/>
                <a:ea typeface="ＭＳ ゴシック"/>
                <a:cs typeface="ＭＳ ゴシック"/>
              </a:rPr>
              <a:t> </a:t>
            </a:r>
            <a:endParaRPr lang="ja-JP" altLang="ja-JP" sz="6400" dirty="0">
              <a:latin typeface="ＭＳ ゴシック"/>
              <a:ea typeface="ＭＳ ゴシック"/>
              <a:cs typeface="ＭＳ ゴシック"/>
            </a:endParaRPr>
          </a:p>
          <a:p>
            <a:pPr marL="0" indent="0">
              <a:buNone/>
            </a:pPr>
            <a:r>
              <a:rPr lang="ja-JP" altLang="ja-JP" sz="6400" dirty="0">
                <a:latin typeface="ＭＳ ゴシック"/>
                <a:ea typeface="ＭＳ ゴシック"/>
                <a:cs typeface="ＭＳ ゴシック"/>
              </a:rPr>
              <a:t>野田　耕司　</a:t>
            </a:r>
            <a:r>
              <a:rPr lang="en-US" altLang="ja-JP" sz="6400" dirty="0">
                <a:latin typeface="ＭＳ ゴシック"/>
                <a:ea typeface="ＭＳ ゴシック"/>
                <a:cs typeface="ＭＳ ゴシック"/>
              </a:rPr>
              <a:t>	</a:t>
            </a:r>
            <a:r>
              <a:rPr lang="ja-JP" altLang="ja-JP" sz="6400" dirty="0" smtClean="0">
                <a:latin typeface="ＭＳ ゴシック"/>
                <a:ea typeface="ＭＳ ゴシック"/>
                <a:cs typeface="ＭＳ ゴシック"/>
              </a:rPr>
              <a:t>放射</a:t>
            </a:r>
            <a:r>
              <a:rPr lang="ja-JP" altLang="ja-JP" sz="6400" dirty="0">
                <a:latin typeface="ＭＳ ゴシック"/>
                <a:ea typeface="ＭＳ ゴシック"/>
                <a:cs typeface="ＭＳ ゴシック"/>
              </a:rPr>
              <a:t>線医学総合研究所　重粒子医科学</a:t>
            </a:r>
            <a:r>
              <a:rPr lang="ja-JP" altLang="ja-JP" sz="6400" dirty="0" smtClean="0">
                <a:latin typeface="ＭＳ ゴシック"/>
                <a:ea typeface="ＭＳ ゴシック"/>
                <a:cs typeface="ＭＳ ゴシック"/>
              </a:rPr>
              <a:t>センター物理工</a:t>
            </a:r>
            <a:r>
              <a:rPr lang="ja-JP" altLang="ja-JP" sz="6400" dirty="0">
                <a:latin typeface="ＭＳ ゴシック"/>
                <a:ea typeface="ＭＳ ゴシック"/>
                <a:cs typeface="ＭＳ ゴシック"/>
              </a:rPr>
              <a:t>学部　部長</a:t>
            </a:r>
          </a:p>
          <a:p>
            <a:pPr marL="0" indent="0">
              <a:buNone/>
            </a:pPr>
            <a:r>
              <a:rPr lang="en-US" altLang="ja-JP" sz="6400" dirty="0">
                <a:latin typeface="ＭＳ ゴシック"/>
                <a:ea typeface="ＭＳ ゴシック"/>
                <a:cs typeface="ＭＳ ゴシック"/>
              </a:rPr>
              <a:t> </a:t>
            </a:r>
            <a:endParaRPr lang="ja-JP" altLang="ja-JP" sz="6400" dirty="0">
              <a:latin typeface="ＭＳ ゴシック"/>
              <a:ea typeface="ＭＳ ゴシック"/>
              <a:cs typeface="ＭＳ ゴシック"/>
            </a:endParaRPr>
          </a:p>
          <a:p>
            <a:pPr marL="0" indent="0">
              <a:buNone/>
            </a:pPr>
            <a:r>
              <a:rPr lang="ja-JP" altLang="ja-JP" sz="6400" b="1" dirty="0">
                <a:solidFill>
                  <a:srgbClr val="FF0000"/>
                </a:solidFill>
                <a:latin typeface="ＭＳ ゴシック"/>
                <a:ea typeface="ＭＳ ゴシック"/>
                <a:cs typeface="ＭＳ ゴシック"/>
              </a:rPr>
              <a:t>○</a:t>
            </a:r>
            <a:r>
              <a:rPr lang="ja-JP" altLang="ja-JP" sz="6400" b="1" dirty="0">
                <a:solidFill>
                  <a:srgbClr val="3366FF"/>
                </a:solidFill>
                <a:latin typeface="ＭＳ ゴシック"/>
                <a:ea typeface="ＭＳ ゴシック"/>
                <a:cs typeface="ＭＳ ゴシック"/>
              </a:rPr>
              <a:t>横溝　</a:t>
            </a:r>
            <a:r>
              <a:rPr lang="ja-JP" altLang="ja-JP" sz="6400" b="1" dirty="0" smtClean="0">
                <a:solidFill>
                  <a:srgbClr val="3366FF"/>
                </a:solidFill>
                <a:latin typeface="ＭＳ ゴシック"/>
                <a:ea typeface="ＭＳ ゴシック"/>
                <a:cs typeface="ＭＳ ゴシック"/>
              </a:rPr>
              <a:t>英明</a:t>
            </a:r>
            <a:r>
              <a:rPr lang="en-US" altLang="ja-JP" sz="6400" b="1" dirty="0">
                <a:solidFill>
                  <a:srgbClr val="3366FF"/>
                </a:solidFill>
                <a:latin typeface="ＭＳ ゴシック"/>
                <a:ea typeface="ＭＳ ゴシック"/>
                <a:cs typeface="ＭＳ ゴシック"/>
              </a:rPr>
              <a:t>	</a:t>
            </a:r>
            <a:r>
              <a:rPr lang="en-US" altLang="ja-JP" sz="6400" b="1" dirty="0" smtClean="0">
                <a:solidFill>
                  <a:srgbClr val="3366FF"/>
                </a:solidFill>
                <a:latin typeface="ＭＳ ゴシック"/>
                <a:ea typeface="ＭＳ ゴシック"/>
                <a:cs typeface="ＭＳ ゴシック"/>
              </a:rPr>
              <a:t>(</a:t>
            </a:r>
            <a:r>
              <a:rPr lang="ja-JP" altLang="ja-JP" sz="6400" b="1" dirty="0">
                <a:solidFill>
                  <a:srgbClr val="3366FF"/>
                </a:solidFill>
                <a:latin typeface="ＭＳ ゴシック"/>
                <a:ea typeface="ＭＳ ゴシック"/>
                <a:cs typeface="ＭＳ ゴシック"/>
              </a:rPr>
              <a:t>一財</a:t>
            </a:r>
            <a:r>
              <a:rPr lang="en-US" altLang="ja-JP" sz="6400" b="1" dirty="0">
                <a:solidFill>
                  <a:srgbClr val="3366FF"/>
                </a:solidFill>
                <a:latin typeface="ＭＳ ゴシック"/>
                <a:ea typeface="ＭＳ ゴシック"/>
                <a:cs typeface="ＭＳ ゴシック"/>
              </a:rPr>
              <a:t>)</a:t>
            </a:r>
            <a:r>
              <a:rPr lang="ja-JP" altLang="ja-JP" sz="6400" b="1" dirty="0">
                <a:solidFill>
                  <a:srgbClr val="3366FF"/>
                </a:solidFill>
                <a:latin typeface="ＭＳ ゴシック"/>
                <a:ea typeface="ＭＳ ゴシック"/>
                <a:cs typeface="ＭＳ ゴシック"/>
              </a:rPr>
              <a:t>総合科学研究機構　東海事業センター　センター</a:t>
            </a:r>
            <a:r>
              <a:rPr lang="ja-JP" altLang="ja-JP" sz="6400" b="1" dirty="0" smtClean="0">
                <a:solidFill>
                  <a:srgbClr val="3366FF"/>
                </a:solidFill>
                <a:latin typeface="ＭＳ ゴシック"/>
                <a:ea typeface="ＭＳ ゴシック"/>
                <a:cs typeface="ＭＳ ゴシック"/>
              </a:rPr>
              <a:t>長</a:t>
            </a:r>
            <a:r>
              <a:rPr lang="ja-JP" altLang="en-US" sz="6400" b="1" dirty="0" smtClean="0">
                <a:solidFill>
                  <a:srgbClr val="3366FF"/>
                </a:solidFill>
                <a:latin typeface="ＭＳ ゴシック"/>
                <a:ea typeface="ＭＳ ゴシック"/>
                <a:cs typeface="ＭＳ ゴシック"/>
              </a:rPr>
              <a:t>（</a:t>
            </a:r>
            <a:r>
              <a:rPr lang="ja-JP" altLang="ja-JP" sz="6400" b="1" dirty="0" smtClean="0">
                <a:solidFill>
                  <a:srgbClr val="FF0000"/>
                </a:solidFill>
                <a:latin typeface="ＭＳ ゴシック"/>
                <a:ea typeface="ＭＳ ゴシック"/>
                <a:cs typeface="ＭＳ ゴシック"/>
              </a:rPr>
              <a:t>○</a:t>
            </a:r>
            <a:r>
              <a:rPr lang="ja-JP" altLang="ja-JP" sz="6400" b="1" dirty="0">
                <a:solidFill>
                  <a:srgbClr val="FF0000"/>
                </a:solidFill>
                <a:latin typeface="ＭＳ ゴシック"/>
                <a:ea typeface="ＭＳ ゴシック"/>
                <a:cs typeface="ＭＳ ゴシック"/>
              </a:rPr>
              <a:t>は</a:t>
            </a:r>
            <a:r>
              <a:rPr lang="ja-JP" altLang="ja-JP" sz="6400" b="1" dirty="0" smtClean="0">
                <a:solidFill>
                  <a:srgbClr val="FF0000"/>
                </a:solidFill>
                <a:latin typeface="ＭＳ ゴシック"/>
                <a:ea typeface="ＭＳ ゴシック"/>
                <a:cs typeface="ＭＳ ゴシック"/>
              </a:rPr>
              <a:t>座長</a:t>
            </a:r>
            <a:r>
              <a:rPr lang="ja-JP" altLang="en-US" sz="6400" b="1" dirty="0" smtClean="0">
                <a:solidFill>
                  <a:srgbClr val="3366FF"/>
                </a:solidFill>
                <a:latin typeface="ＭＳ ゴシック"/>
                <a:ea typeface="ＭＳ ゴシック"/>
                <a:cs typeface="ＭＳ ゴシック"/>
              </a:rPr>
              <a:t>）</a:t>
            </a:r>
            <a:endParaRPr lang="ja-JP" altLang="ja-JP" sz="6400" b="1" dirty="0">
              <a:solidFill>
                <a:srgbClr val="3366FF"/>
              </a:solidFill>
              <a:latin typeface="ＭＳ ゴシック"/>
              <a:ea typeface="ＭＳ ゴシック"/>
              <a:cs typeface="ＭＳ ゴシック"/>
            </a:endParaRPr>
          </a:p>
        </p:txBody>
      </p:sp>
      <p:sp>
        <p:nvSpPr>
          <p:cNvPr id="4" name="日付プレースホルダー 3"/>
          <p:cNvSpPr>
            <a:spLocks noGrp="1"/>
          </p:cNvSpPr>
          <p:nvPr>
            <p:ph type="dt" sz="half" idx="10"/>
          </p:nvPr>
        </p:nvSpPr>
        <p:spPr/>
        <p:txBody>
          <a:bodyPr/>
          <a:lstStyle/>
          <a:p>
            <a:r>
              <a:rPr lang="en-US" altLang="ja-JP" smtClean="0">
                <a:solidFill>
                  <a:prstClr val="black">
                    <a:tint val="75000"/>
                  </a:prstClr>
                </a:solidFill>
                <a:latin typeface="Calibri"/>
                <a:ea typeface="ＭＳ Ｐゴシック"/>
              </a:rPr>
              <a:t>A. Yamamoto, 2014/06/13</a:t>
            </a:r>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r>
              <a:rPr lang="en-US" altLang="ja-JP" smtClean="0">
                <a:solidFill>
                  <a:prstClr val="black">
                    <a:tint val="75000"/>
                  </a:prstClr>
                </a:solidFill>
                <a:latin typeface="Calibri"/>
                <a:ea typeface="ＭＳ Ｐゴシック"/>
              </a:rPr>
              <a:t>LC</a:t>
            </a:r>
            <a:r>
              <a:rPr lang="ja-JP" altLang="en-US" smtClean="0">
                <a:solidFill>
                  <a:prstClr val="black">
                    <a:tint val="75000"/>
                  </a:prstClr>
                </a:solidFill>
                <a:latin typeface="Calibri"/>
                <a:ea typeface="ＭＳ Ｐゴシック"/>
              </a:rPr>
              <a:t>計画推進委員会</a:t>
            </a:r>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690BD53D-0F42-B742-A897-5EF936631EAF}" type="slidenum">
              <a:rPr lang="ja-JP" altLang="en-US" smtClean="0">
                <a:solidFill>
                  <a:prstClr val="black">
                    <a:tint val="75000"/>
                  </a:prstClr>
                </a:solidFill>
                <a:latin typeface="Calibri"/>
                <a:ea typeface="ＭＳ Ｐゴシック"/>
              </a:rPr>
              <a:pPr/>
              <a:t>7</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80431287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extLst>
              <p:ext uri="{D42A27DB-BD31-4B8C-83A1-F6EECF244321}">
                <p14:modId xmlns:p14="http://schemas.microsoft.com/office/powerpoint/2010/main" val="1074308763"/>
              </p:ext>
            </p:extLst>
          </p:nvPr>
        </p:nvGraphicFramePr>
        <p:xfrm>
          <a:off x="450850" y="2961230"/>
          <a:ext cx="4279900" cy="2535525"/>
        </p:xfrm>
        <a:graphic>
          <a:graphicData uri="http://schemas.openxmlformats.org/drawingml/2006/table">
            <a:tbl>
              <a:tblPr>
                <a:effectLst/>
                <a:tableStyleId>{3C2FFA5D-87B4-456A-9821-1D502468CF0F}</a:tableStyleId>
              </a:tblPr>
              <a:tblGrid>
                <a:gridCol w="242111"/>
                <a:gridCol w="589739"/>
                <a:gridCol w="3448050"/>
              </a:tblGrid>
              <a:tr h="360040">
                <a:tc gridSpan="3">
                  <a:txBody>
                    <a:bodyPr/>
                    <a:lstStyle/>
                    <a:p>
                      <a:pPr algn="ctr" fontAlgn="ctr"/>
                      <a:r>
                        <a:rPr lang="en-US" altLang="ja-JP" sz="1400" b="1" u="none" strike="noStrike" dirty="0" smtClean="0">
                          <a:solidFill>
                            <a:schemeClr val="bg1"/>
                          </a:solidFill>
                          <a:effectLst/>
                        </a:rPr>
                        <a:t>Physics WG</a:t>
                      </a:r>
                      <a:endParaRPr lang="ja-JP" altLang="en-US" sz="1400" b="1" i="0" u="none" strike="noStrike" dirty="0">
                        <a:solidFill>
                          <a:schemeClr val="bg1"/>
                        </a:solidFill>
                        <a:effectLst/>
                        <a:latin typeface="ＭＳ Ｐゴシック"/>
                      </a:endParaRPr>
                    </a:p>
                  </a:txBody>
                  <a:tcPr marL="9525" marR="9525" marT="9525" marB="0" anchor="ctr">
                    <a:lnL w="9525" cap="flat" cmpd="sng" algn="ctr">
                      <a:noFill/>
                      <a:prstDash val="solid"/>
                    </a:lnL>
                    <a:lnR w="9525" cap="flat" cmpd="sng" algn="ctr">
                      <a:noFill/>
                      <a:prstDash val="solid"/>
                    </a:lnR>
                    <a:lnT w="9525" cap="flat" cmpd="sng" algn="ctr">
                      <a:noFill/>
                      <a:prstDash val="solid"/>
                    </a:lnT>
                    <a:lnB w="57150" cap="flat" cmpd="sng" algn="ctr">
                      <a:solidFill>
                        <a:schemeClr val="bg1"/>
                      </a:solidFill>
                      <a:prstDash val="solid"/>
                      <a:round/>
                      <a:headEnd type="none" w="med" len="med"/>
                      <a:tailEnd type="none" w="med" len="med"/>
                    </a:lnB>
                    <a:solidFill>
                      <a:schemeClr val="accent1"/>
                    </a:solidFill>
                  </a:tcPr>
                </a:tc>
                <a:tc hMerge="1">
                  <a:txBody>
                    <a:bodyPr/>
                    <a:lstStyle/>
                    <a:p>
                      <a:endParaRPr kumimoji="1" lang="ja-JP" altLang="en-US"/>
                    </a:p>
                  </a:txBody>
                  <a:tcPr/>
                </a:tc>
                <a:tc hMerge="1">
                  <a:txBody>
                    <a:bodyPr/>
                    <a:lstStyle/>
                    <a:p>
                      <a:endParaRPr kumimoji="1" lang="ja-JP" altLang="en-US"/>
                    </a:p>
                  </a:txBody>
                  <a:tcPr/>
                </a:tc>
              </a:tr>
              <a:tr h="360040">
                <a:tc>
                  <a:txBody>
                    <a:bodyPr/>
                    <a:lstStyle/>
                    <a:p>
                      <a:pPr algn="l" fontAlgn="ctr"/>
                      <a:endParaRPr lang="ja-JP" altLang="en-US" sz="1200" b="1" i="0" u="none" strike="noStrike" dirty="0">
                        <a:solidFill>
                          <a:schemeClr val="tx1"/>
                        </a:solidFill>
                        <a:effectLst/>
                        <a:latin typeface="ＭＳ Ｐゴシック"/>
                      </a:endParaRPr>
                    </a:p>
                  </a:txBody>
                  <a:tcPr marL="72000" marR="9525" marT="9525" marB="0" anchor="ctr">
                    <a:lnL w="9525" cap="flat" cmpd="sng" algn="ctr">
                      <a:noFill/>
                      <a:prstDash val="solid"/>
                    </a:lnL>
                    <a:lnR w="381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l" fontAlgn="ctr"/>
                      <a:r>
                        <a:rPr lang="en-US" altLang="ja-JP" sz="1200" b="1" i="0" u="none" strike="noStrike" dirty="0" smtClean="0">
                          <a:solidFill>
                            <a:schemeClr val="tx1"/>
                          </a:solidFill>
                          <a:effectLst/>
                          <a:latin typeface="+mn-lt"/>
                        </a:rPr>
                        <a:t>date</a:t>
                      </a:r>
                      <a:endParaRPr lang="ja-JP" altLang="en-US" sz="1200" b="1" i="0" u="none" strike="noStrike" dirty="0">
                        <a:solidFill>
                          <a:schemeClr val="tx1"/>
                        </a:solidFill>
                        <a:effectLst/>
                        <a:latin typeface="ＭＳ Ｐゴシック"/>
                      </a:endParaRPr>
                    </a:p>
                  </a:txBody>
                  <a:tcPr marL="72000"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l" fontAlgn="ctr"/>
                      <a:r>
                        <a:rPr lang="en-US" altLang="ja-JP" sz="1200" b="1" i="0" u="none" strike="noStrike" dirty="0" smtClean="0">
                          <a:solidFill>
                            <a:schemeClr val="tx1"/>
                          </a:solidFill>
                          <a:effectLst/>
                          <a:latin typeface="+mn-lt"/>
                        </a:rPr>
                        <a:t>Subject</a:t>
                      </a:r>
                      <a:endParaRPr lang="ja-JP" altLang="en-US" sz="1200" b="1" i="0" u="none" strike="noStrike" dirty="0">
                        <a:solidFill>
                          <a:schemeClr val="tx1"/>
                        </a:solidFill>
                        <a:effectLst/>
                        <a:latin typeface="ＭＳ Ｐゴシック"/>
                      </a:endParaRPr>
                    </a:p>
                  </a:txBody>
                  <a:tcPr marL="72000" marR="9525" marT="9525" marB="0" anchor="ctr">
                    <a:lnL w="38100" cap="flat" cmpd="sng" algn="ctr">
                      <a:solidFill>
                        <a:schemeClr val="bg1"/>
                      </a:solidFill>
                      <a:prstDash val="solid"/>
                      <a:round/>
                      <a:headEnd type="none" w="med" len="med"/>
                      <a:tailEnd type="none" w="med" len="med"/>
                    </a:lnL>
                    <a:lnR w="9525" cap="flat" cmpd="sng" algn="ctr">
                      <a:noFill/>
                      <a:prstDash val="solid"/>
                    </a:lnR>
                    <a:lnT w="5715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20000"/>
                        <a:lumOff val="80000"/>
                      </a:schemeClr>
                    </a:solidFill>
                  </a:tcPr>
                </a:tc>
              </a:tr>
              <a:tr h="360040">
                <a:tc>
                  <a:txBody>
                    <a:bodyPr/>
                    <a:lstStyle/>
                    <a:p>
                      <a:pPr algn="r" fontAlgn="ctr"/>
                      <a:r>
                        <a:rPr lang="en-US" altLang="ja-JP" sz="1200" b="1" u="none" strike="noStrike" dirty="0">
                          <a:effectLst/>
                        </a:rPr>
                        <a:t>1</a:t>
                      </a:r>
                      <a:endParaRPr lang="en-US" altLang="ja-JP" sz="1200" b="1" i="0" u="none" strike="noStrike" dirty="0">
                        <a:solidFill>
                          <a:srgbClr val="000000"/>
                        </a:solidFill>
                        <a:effectLst/>
                        <a:latin typeface="ＭＳ Ｐゴシック"/>
                      </a:endParaRPr>
                    </a:p>
                  </a:txBody>
                  <a:tcPr marL="9525" marR="108000" marT="9525" marB="0" anchor="ctr">
                    <a:lnL w="9525" cap="flat" cmpd="sng" algn="ctr">
                      <a:noFill/>
                      <a:prstDash val="soli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algn="r" fontAlgn="ctr"/>
                      <a:r>
                        <a:rPr lang="en-US" altLang="ja-JP" sz="1200" b="1" u="none" strike="noStrike" dirty="0">
                          <a:effectLst/>
                        </a:rPr>
                        <a:t>6/24</a:t>
                      </a:r>
                      <a:endParaRPr lang="en-US" altLang="ja-JP" sz="1200" b="1" i="0" u="none" strike="noStrike" dirty="0">
                        <a:solidFill>
                          <a:srgbClr val="000000"/>
                        </a:solidFill>
                        <a:effectLst/>
                        <a:latin typeface="ＭＳ Ｐゴシック"/>
                      </a:endParaRPr>
                    </a:p>
                  </a:txBody>
                  <a:tcPr marL="9525" marR="108000"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algn="l" fontAlgn="ctr"/>
                      <a:r>
                        <a:rPr lang="en-US" altLang="ja-JP" sz="1200" b="1" i="0" u="none" strike="noStrike" dirty="0" smtClean="0">
                          <a:solidFill>
                            <a:schemeClr val="dk1"/>
                          </a:solidFill>
                          <a:effectLst/>
                          <a:latin typeface="+mn-lt"/>
                        </a:rPr>
                        <a:t>Status</a:t>
                      </a:r>
                      <a:r>
                        <a:rPr lang="en-US" altLang="ja-JP" sz="1200" b="1" i="0" u="none" strike="noStrike" baseline="0" dirty="0" smtClean="0">
                          <a:solidFill>
                            <a:schemeClr val="dk1"/>
                          </a:solidFill>
                          <a:effectLst/>
                          <a:latin typeface="+mn-lt"/>
                        </a:rPr>
                        <a:t> of Particle Physics and ILC physics overview</a:t>
                      </a:r>
                      <a:endParaRPr lang="ja-JP" altLang="en-US" sz="1200" b="1" i="0" u="none" strike="noStrike" dirty="0">
                        <a:solidFill>
                          <a:srgbClr val="000000"/>
                        </a:solidFill>
                        <a:effectLst/>
                        <a:latin typeface="ＭＳ Ｐゴシック"/>
                      </a:endParaRPr>
                    </a:p>
                  </a:txBody>
                  <a:tcPr marL="72000" marR="9525" marT="9525" marB="0" anchor="ctr">
                    <a:lnL w="38100" cap="flat" cmpd="sng" algn="ctr">
                      <a:solidFill>
                        <a:schemeClr val="bg1"/>
                      </a:solidFill>
                      <a:prstDash val="solid"/>
                      <a:round/>
                      <a:headEnd type="none" w="med" len="med"/>
                      <a:tailEnd type="none" w="med" len="med"/>
                    </a:lnL>
                    <a:lnR w="9525" cap="flat" cmpd="sng" algn="ctr">
                      <a:noFill/>
                      <a:prstDash val="soli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40000"/>
                        <a:lumOff val="60000"/>
                      </a:schemeClr>
                    </a:solidFill>
                  </a:tcPr>
                </a:tc>
              </a:tr>
              <a:tr h="360040">
                <a:tc>
                  <a:txBody>
                    <a:bodyPr/>
                    <a:lstStyle/>
                    <a:p>
                      <a:pPr algn="r" fontAlgn="ctr"/>
                      <a:r>
                        <a:rPr lang="en-US" altLang="ja-JP" sz="1200" b="1" u="none" strike="noStrike" dirty="0">
                          <a:effectLst/>
                        </a:rPr>
                        <a:t>2</a:t>
                      </a:r>
                      <a:endParaRPr lang="en-US" altLang="ja-JP" sz="1200" b="1" i="0" u="none" strike="noStrike" dirty="0">
                        <a:solidFill>
                          <a:srgbClr val="000000"/>
                        </a:solidFill>
                        <a:effectLst/>
                        <a:latin typeface="ＭＳ Ｐゴシック"/>
                      </a:endParaRPr>
                    </a:p>
                  </a:txBody>
                  <a:tcPr marL="9525" marR="108000" marT="9525" marB="0" anchor="ctr">
                    <a:lnL w="9525" cap="flat" cmpd="sng" algn="ctr">
                      <a:noFill/>
                      <a:prstDash val="solid"/>
                    </a:lnL>
                    <a:lnR w="381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r" fontAlgn="ctr"/>
                      <a:r>
                        <a:rPr lang="en-US" altLang="ja-JP" sz="1200" b="1" u="none" strike="noStrike" dirty="0">
                          <a:effectLst/>
                        </a:rPr>
                        <a:t>7/29</a:t>
                      </a:r>
                      <a:endParaRPr lang="en-US" altLang="ja-JP" sz="1200" b="1" i="0" u="none" strike="noStrike" dirty="0">
                        <a:solidFill>
                          <a:srgbClr val="000000"/>
                        </a:solidFill>
                        <a:effectLst/>
                        <a:latin typeface="ＭＳ Ｐゴシック"/>
                      </a:endParaRPr>
                    </a:p>
                  </a:txBody>
                  <a:tcPr marL="9525" marR="108000"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l" fontAlgn="ctr"/>
                      <a:r>
                        <a:rPr lang="en-US" altLang="ja-JP" sz="1200" b="1" i="0" u="none" strike="noStrike" dirty="0" smtClean="0">
                          <a:solidFill>
                            <a:schemeClr val="dk1"/>
                          </a:solidFill>
                          <a:effectLst/>
                          <a:latin typeface="+mn-lt"/>
                        </a:rPr>
                        <a:t>Future</a:t>
                      </a:r>
                      <a:r>
                        <a:rPr lang="en-US" altLang="ja-JP" sz="1200" b="1" i="0" u="none" strike="noStrike" baseline="0" dirty="0" smtClean="0">
                          <a:solidFill>
                            <a:schemeClr val="dk1"/>
                          </a:solidFill>
                          <a:effectLst/>
                          <a:latin typeface="+mn-lt"/>
                        </a:rPr>
                        <a:t> prospect in the US and in Europe</a:t>
                      </a:r>
                      <a:endParaRPr lang="ja-JP" altLang="en-US" sz="1200" b="1" i="0" u="none" strike="noStrike" dirty="0">
                        <a:solidFill>
                          <a:srgbClr val="000000"/>
                        </a:solidFill>
                        <a:effectLst/>
                        <a:latin typeface="ＭＳ Ｐゴシック"/>
                      </a:endParaRPr>
                    </a:p>
                  </a:txBody>
                  <a:tcPr marL="72000" marR="9525" marT="9525" marB="0" anchor="ctr">
                    <a:lnL w="38100" cap="flat" cmpd="sng" algn="ctr">
                      <a:solidFill>
                        <a:schemeClr val="bg1"/>
                      </a:solidFill>
                      <a:prstDash val="solid"/>
                      <a:round/>
                      <a:headEnd type="none" w="med" len="med"/>
                      <a:tailEnd type="none" w="med" len="med"/>
                    </a:lnL>
                    <a:lnR w="9525" cap="flat" cmpd="sng" algn="ctr">
                      <a:noFill/>
                      <a:prstDash val="soli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20000"/>
                        <a:lumOff val="80000"/>
                      </a:schemeClr>
                    </a:solidFill>
                  </a:tcPr>
                </a:tc>
              </a:tr>
              <a:tr h="360040">
                <a:tc>
                  <a:txBody>
                    <a:bodyPr/>
                    <a:lstStyle/>
                    <a:p>
                      <a:pPr algn="r" fontAlgn="ctr"/>
                      <a:r>
                        <a:rPr lang="en-US" altLang="ja-JP" sz="1200" b="1" u="none" strike="noStrike" dirty="0">
                          <a:solidFill>
                            <a:srgbClr val="3366FF"/>
                          </a:solidFill>
                          <a:effectLst/>
                        </a:rPr>
                        <a:t>3</a:t>
                      </a:r>
                      <a:endParaRPr lang="en-US" altLang="ja-JP" sz="1200" b="1" i="0" u="none" strike="noStrike" dirty="0">
                        <a:solidFill>
                          <a:srgbClr val="3366FF"/>
                        </a:solidFill>
                        <a:effectLst/>
                        <a:latin typeface="ＭＳ Ｐゴシック"/>
                      </a:endParaRPr>
                    </a:p>
                  </a:txBody>
                  <a:tcPr marL="9525" marR="108000" marT="9525" marB="0" anchor="ctr">
                    <a:lnL w="9525" cap="flat" cmpd="sng" algn="ctr">
                      <a:noFill/>
                      <a:prstDash val="solid"/>
                    </a:lnL>
                    <a:lnR w="381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algn="r" fontAlgn="ctr"/>
                      <a:r>
                        <a:rPr lang="en-US" altLang="ja-JP" sz="1200" b="1" u="none" strike="noStrike" dirty="0">
                          <a:solidFill>
                            <a:srgbClr val="3366FF"/>
                          </a:solidFill>
                          <a:effectLst/>
                        </a:rPr>
                        <a:t>8/27</a:t>
                      </a:r>
                      <a:endParaRPr lang="en-US" altLang="ja-JP" sz="1200" b="1" i="0" u="none" strike="noStrike" dirty="0">
                        <a:solidFill>
                          <a:srgbClr val="3366FF"/>
                        </a:solidFill>
                        <a:effectLst/>
                        <a:latin typeface="ＭＳ Ｐゴシック"/>
                      </a:endParaRPr>
                    </a:p>
                  </a:txBody>
                  <a:tcPr marL="9525" marR="108000"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algn="l" fontAlgn="ctr"/>
                      <a:r>
                        <a:rPr lang="en-US" altLang="ja-JP" sz="1200" b="1" i="0" u="none" strike="noStrike" dirty="0" smtClean="0">
                          <a:solidFill>
                            <a:srgbClr val="3366FF"/>
                          </a:solidFill>
                          <a:effectLst/>
                          <a:latin typeface="+mn-lt"/>
                        </a:rPr>
                        <a:t>Cosmic-</a:t>
                      </a:r>
                      <a:r>
                        <a:rPr lang="en-US" altLang="ja-JP" sz="1200" b="1" i="0" u="none" strike="noStrike" dirty="0" smtClean="0">
                          <a:solidFill>
                            <a:srgbClr val="3366FF"/>
                          </a:solidFill>
                          <a:effectLst/>
                          <a:latin typeface="+mn-lt"/>
                        </a:rPr>
                        <a:t>ray</a:t>
                      </a:r>
                      <a:r>
                        <a:rPr lang="en-US" altLang="ja-JP" sz="1200" b="1" i="0" u="none" strike="noStrike" baseline="0" dirty="0" smtClean="0">
                          <a:solidFill>
                            <a:srgbClr val="3366FF"/>
                          </a:solidFill>
                          <a:effectLst/>
                          <a:latin typeface="+mn-lt"/>
                        </a:rPr>
                        <a:t> </a:t>
                      </a:r>
                      <a:r>
                        <a:rPr lang="en-US" altLang="ja-JP" sz="1200" b="1" i="0" u="none" strike="noStrike" baseline="0" dirty="0" smtClean="0">
                          <a:solidFill>
                            <a:srgbClr val="3366FF"/>
                          </a:solidFill>
                          <a:effectLst/>
                          <a:latin typeface="+mn-lt"/>
                        </a:rPr>
                        <a:t>and </a:t>
                      </a:r>
                      <a:r>
                        <a:rPr lang="en-US" altLang="ja-JP" sz="1200" b="1" i="0" u="none" strike="noStrike" baseline="0" dirty="0" smtClean="0">
                          <a:solidFill>
                            <a:srgbClr val="3366FF"/>
                          </a:solidFill>
                          <a:effectLst/>
                          <a:latin typeface="+mn-lt"/>
                        </a:rPr>
                        <a:t>Astrophysics, and </a:t>
                      </a:r>
                      <a:r>
                        <a:rPr lang="en-US" altLang="ja-JP" sz="1200" b="1" i="0" u="none" strike="noStrike" baseline="0" dirty="0" smtClean="0">
                          <a:solidFill>
                            <a:srgbClr val="3366FF"/>
                          </a:solidFill>
                          <a:effectLst/>
                          <a:latin typeface="+mn-lt"/>
                        </a:rPr>
                        <a:t>ILC</a:t>
                      </a:r>
                      <a:endParaRPr lang="ja-JP" altLang="en-US" sz="1200" b="1" i="0" u="none" strike="noStrike" dirty="0">
                        <a:solidFill>
                          <a:srgbClr val="3366FF"/>
                        </a:solidFill>
                        <a:effectLst/>
                        <a:latin typeface="ＭＳ Ｐゴシック"/>
                      </a:endParaRPr>
                    </a:p>
                  </a:txBody>
                  <a:tcPr marL="72000" marR="9525" marT="9525" marB="0" anchor="ctr">
                    <a:lnL w="38100" cap="flat" cmpd="sng" algn="ctr">
                      <a:solidFill>
                        <a:schemeClr val="bg1"/>
                      </a:solidFill>
                      <a:prstDash val="solid"/>
                      <a:round/>
                      <a:headEnd type="none" w="med" len="med"/>
                      <a:tailEnd type="none" w="med" len="med"/>
                    </a:lnL>
                    <a:lnR w="9525" cap="flat" cmpd="sng" algn="ctr">
                      <a:noFill/>
                      <a:prstDash val="soli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40000"/>
                        <a:lumOff val="60000"/>
                      </a:schemeClr>
                    </a:solidFill>
                  </a:tcPr>
                </a:tc>
              </a:tr>
              <a:tr h="360040">
                <a:tc>
                  <a:txBody>
                    <a:bodyPr/>
                    <a:lstStyle/>
                    <a:p>
                      <a:pPr algn="r" fontAlgn="ctr"/>
                      <a:r>
                        <a:rPr lang="en-US" altLang="ja-JP" sz="1200" b="1" u="none" strike="noStrike" dirty="0">
                          <a:solidFill>
                            <a:srgbClr val="FF0000"/>
                          </a:solidFill>
                          <a:effectLst/>
                        </a:rPr>
                        <a:t>4</a:t>
                      </a:r>
                      <a:endParaRPr lang="en-US" altLang="ja-JP" sz="1200" b="1" i="0" u="none" strike="noStrike" dirty="0">
                        <a:solidFill>
                          <a:srgbClr val="FF0000"/>
                        </a:solidFill>
                        <a:effectLst/>
                        <a:latin typeface="ＭＳ Ｐゴシック"/>
                      </a:endParaRPr>
                    </a:p>
                  </a:txBody>
                  <a:tcPr marL="9525" marR="108000" marT="9525" marB="0" anchor="ctr">
                    <a:lnL w="9525" cap="flat" cmpd="sng" algn="ctr">
                      <a:noFill/>
                      <a:prstDash val="solid"/>
                    </a:lnL>
                    <a:lnR w="381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r" fontAlgn="ctr"/>
                      <a:r>
                        <a:rPr lang="en-US" altLang="ja-JP" sz="1200" b="1" u="none" strike="noStrike" dirty="0">
                          <a:solidFill>
                            <a:srgbClr val="FF0000"/>
                          </a:solidFill>
                          <a:effectLst/>
                        </a:rPr>
                        <a:t>9/22</a:t>
                      </a:r>
                      <a:endParaRPr lang="en-US" altLang="ja-JP" sz="1200" b="1" i="0" u="none" strike="noStrike" dirty="0">
                        <a:solidFill>
                          <a:srgbClr val="FF0000"/>
                        </a:solidFill>
                        <a:effectLst/>
                        <a:latin typeface="ＭＳ Ｐゴシック"/>
                      </a:endParaRPr>
                    </a:p>
                  </a:txBody>
                  <a:tcPr marL="9525" marR="108000"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l" fontAlgn="ctr"/>
                      <a:r>
                        <a:rPr lang="en-US" altLang="ja-JP" sz="1200" b="1" i="0" u="none" strike="noStrike" dirty="0" smtClean="0">
                          <a:solidFill>
                            <a:srgbClr val="FF0000"/>
                          </a:solidFill>
                          <a:effectLst/>
                          <a:latin typeface="+mn-lt"/>
                        </a:rPr>
                        <a:t>Flavor</a:t>
                      </a:r>
                      <a:r>
                        <a:rPr lang="en-US" altLang="ja-JP" sz="1200" b="1" i="0" u="none" strike="noStrike" baseline="0" dirty="0" smtClean="0">
                          <a:solidFill>
                            <a:srgbClr val="FF0000"/>
                          </a:solidFill>
                          <a:effectLst/>
                          <a:latin typeface="+mn-lt"/>
                        </a:rPr>
                        <a:t> </a:t>
                      </a:r>
                      <a:r>
                        <a:rPr lang="en-US" altLang="ja-JP" sz="1200" b="1" i="0" u="none" strike="noStrike" baseline="0" dirty="0" smtClean="0">
                          <a:solidFill>
                            <a:srgbClr val="FF0000"/>
                          </a:solidFill>
                          <a:effectLst/>
                          <a:latin typeface="+mn-lt"/>
                        </a:rPr>
                        <a:t>and Neutrino physics, </a:t>
                      </a:r>
                      <a:r>
                        <a:rPr lang="en-US" altLang="ja-JP" sz="1200" b="1" i="0" u="none" strike="noStrike" baseline="0" dirty="0" smtClean="0">
                          <a:solidFill>
                            <a:srgbClr val="FF0000"/>
                          </a:solidFill>
                          <a:effectLst/>
                          <a:latin typeface="+mn-lt"/>
                        </a:rPr>
                        <a:t>and ILC</a:t>
                      </a:r>
                      <a:endParaRPr lang="ja-JP" altLang="en-US" sz="1200" b="1" i="0" u="none" strike="noStrike" dirty="0">
                        <a:solidFill>
                          <a:srgbClr val="FF0000"/>
                        </a:solidFill>
                        <a:effectLst/>
                        <a:latin typeface="ＭＳ Ｐゴシック"/>
                      </a:endParaRPr>
                    </a:p>
                  </a:txBody>
                  <a:tcPr marL="72000" marR="9525" marT="9525" marB="0" anchor="ctr">
                    <a:lnL w="38100" cap="flat" cmpd="sng" algn="ctr">
                      <a:solidFill>
                        <a:schemeClr val="bg1"/>
                      </a:solidFill>
                      <a:prstDash val="solid"/>
                      <a:round/>
                      <a:headEnd type="none" w="med" len="med"/>
                      <a:tailEnd type="none" w="med" len="med"/>
                    </a:lnL>
                    <a:lnR w="9525" cap="flat" cmpd="sng" algn="ctr">
                      <a:noFill/>
                      <a:prstDash val="soli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20000"/>
                        <a:lumOff val="80000"/>
                      </a:schemeClr>
                    </a:solidFill>
                  </a:tcPr>
                </a:tc>
              </a:tr>
              <a:tr h="360040">
                <a:tc>
                  <a:txBody>
                    <a:bodyPr/>
                    <a:lstStyle/>
                    <a:p>
                      <a:pPr algn="r" fontAlgn="ctr"/>
                      <a:r>
                        <a:rPr lang="en-US" altLang="ja-JP" sz="1200" b="1" i="0" u="none" strike="noStrike" dirty="0" smtClean="0">
                          <a:solidFill>
                            <a:srgbClr val="008000"/>
                          </a:solidFill>
                          <a:effectLst/>
                          <a:latin typeface="ＭＳ Ｐゴシック"/>
                        </a:rPr>
                        <a:t>5</a:t>
                      </a:r>
                      <a:endParaRPr lang="en-US" altLang="ja-JP" sz="1200" b="1" i="0" u="none" strike="noStrike" dirty="0">
                        <a:solidFill>
                          <a:srgbClr val="008000"/>
                        </a:solidFill>
                        <a:effectLst/>
                        <a:latin typeface="ＭＳ Ｐゴシック"/>
                      </a:endParaRPr>
                    </a:p>
                  </a:txBody>
                  <a:tcPr marL="9525" marR="108000" marT="9525" marB="0" anchor="ctr">
                    <a:lnL w="9525" cap="flat" cmpd="sng" algn="ctr">
                      <a:noFill/>
                      <a:prstDash val="solid"/>
                    </a:lnL>
                    <a:lnR w="381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9525" cap="flat" cmpd="sng" algn="ctr">
                      <a:noFill/>
                      <a:prstDash val="solid"/>
                    </a:lnB>
                    <a:solidFill>
                      <a:schemeClr val="accent1">
                        <a:lumMod val="20000"/>
                        <a:lumOff val="80000"/>
                      </a:schemeClr>
                    </a:solidFill>
                  </a:tcPr>
                </a:tc>
                <a:tc>
                  <a:txBody>
                    <a:bodyPr/>
                    <a:lstStyle/>
                    <a:p>
                      <a:pPr algn="r" fontAlgn="ctr"/>
                      <a:r>
                        <a:rPr lang="en-US" altLang="ja-JP" sz="1200" b="1" i="0" u="none" strike="noStrike" dirty="0" smtClean="0">
                          <a:solidFill>
                            <a:srgbClr val="008000"/>
                          </a:solidFill>
                          <a:effectLst/>
                          <a:latin typeface="ＭＳ Ｐゴシック"/>
                        </a:rPr>
                        <a:t>10/21</a:t>
                      </a:r>
                      <a:endParaRPr lang="en-US" altLang="ja-JP" sz="1200" b="1" i="0" u="none" strike="noStrike" dirty="0">
                        <a:solidFill>
                          <a:srgbClr val="008000"/>
                        </a:solidFill>
                        <a:effectLst/>
                        <a:latin typeface="ＭＳ Ｐゴシック"/>
                      </a:endParaRPr>
                    </a:p>
                  </a:txBody>
                  <a:tcPr marL="9525" marR="108000"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9525" cap="flat" cmpd="sng" algn="ctr">
                      <a:noFill/>
                      <a:prstDash val="solid"/>
                    </a:lnB>
                    <a:solidFill>
                      <a:schemeClr val="accent1">
                        <a:lumMod val="20000"/>
                        <a:lumOff val="80000"/>
                      </a:schemeClr>
                    </a:solidFill>
                  </a:tcPr>
                </a:tc>
                <a:tc>
                  <a:txBody>
                    <a:bodyPr/>
                    <a:lstStyle/>
                    <a:p>
                      <a:pPr algn="l" fontAlgn="ctr"/>
                      <a:r>
                        <a:rPr lang="en-US" altLang="ja-JP" sz="1200" b="1" i="0" u="none" strike="noStrike" dirty="0" smtClean="0">
                          <a:solidFill>
                            <a:srgbClr val="008000"/>
                          </a:solidFill>
                          <a:effectLst/>
                          <a:latin typeface="ＭＳ Ｐゴシック"/>
                        </a:rPr>
                        <a:t>Interim</a:t>
                      </a:r>
                      <a:r>
                        <a:rPr lang="en-US" altLang="ja-JP" sz="1200" b="1" i="0" u="none" strike="noStrike" baseline="0" dirty="0" smtClean="0">
                          <a:solidFill>
                            <a:srgbClr val="008000"/>
                          </a:solidFill>
                          <a:effectLst/>
                          <a:latin typeface="ＭＳ Ｐゴシック"/>
                        </a:rPr>
                        <a:t> summary to be input to the Experts Committee</a:t>
                      </a:r>
                      <a:endParaRPr lang="ja-JP" altLang="en-US" sz="1200" b="1" i="0" u="none" strike="noStrike" dirty="0">
                        <a:solidFill>
                          <a:srgbClr val="008000"/>
                        </a:solidFill>
                        <a:effectLst/>
                        <a:latin typeface="ＭＳ Ｐゴシック"/>
                      </a:endParaRPr>
                    </a:p>
                  </a:txBody>
                  <a:tcPr marL="72000" marR="9525" marT="9525" marB="0" anchor="ctr">
                    <a:lnL w="38100" cap="flat" cmpd="sng" algn="ctr">
                      <a:solidFill>
                        <a:schemeClr val="bg1"/>
                      </a:solidFill>
                      <a:prstDash val="solid"/>
                      <a:round/>
                      <a:headEnd type="none" w="med" len="med"/>
                      <a:tailEnd type="none" w="med" len="med"/>
                    </a:lnL>
                    <a:lnR w="9525" cap="flat" cmpd="sng" algn="ctr">
                      <a:noFill/>
                      <a:prstDash val="solid"/>
                    </a:lnR>
                    <a:lnT w="28575" cap="flat" cmpd="sng" algn="ctr">
                      <a:solidFill>
                        <a:schemeClr val="bg1"/>
                      </a:solidFill>
                      <a:prstDash val="solid"/>
                      <a:round/>
                      <a:headEnd type="none" w="med" len="med"/>
                      <a:tailEnd type="none" w="med" len="med"/>
                    </a:lnT>
                    <a:lnB w="9525" cap="flat" cmpd="sng" algn="ctr">
                      <a:noFill/>
                      <a:prstDash val="solid"/>
                    </a:lnB>
                    <a:solidFill>
                      <a:schemeClr val="accent1">
                        <a:lumMod val="20000"/>
                        <a:lumOff val="80000"/>
                      </a:schemeClr>
                    </a:solidFill>
                  </a:tcPr>
                </a:tc>
              </a:tr>
            </a:tbl>
          </a:graphicData>
        </a:graphic>
      </p:graphicFrame>
      <p:graphicFrame>
        <p:nvGraphicFramePr>
          <p:cNvPr id="6" name="表 5"/>
          <p:cNvGraphicFramePr>
            <a:graphicFrameLocks noGrp="1"/>
          </p:cNvGraphicFramePr>
          <p:nvPr>
            <p:extLst>
              <p:ext uri="{D42A27DB-BD31-4B8C-83A1-F6EECF244321}">
                <p14:modId xmlns:p14="http://schemas.microsoft.com/office/powerpoint/2010/main" val="3215132446"/>
              </p:ext>
            </p:extLst>
          </p:nvPr>
        </p:nvGraphicFramePr>
        <p:xfrm>
          <a:off x="4967865" y="2964842"/>
          <a:ext cx="3960235" cy="2175485"/>
        </p:xfrm>
        <a:graphic>
          <a:graphicData uri="http://schemas.openxmlformats.org/drawingml/2006/table">
            <a:tbl>
              <a:tblPr>
                <a:effectLst/>
                <a:tableStyleId>{3C2FFA5D-87B4-456A-9821-1D502468CF0F}</a:tableStyleId>
              </a:tblPr>
              <a:tblGrid>
                <a:gridCol w="224028"/>
                <a:gridCol w="561207"/>
                <a:gridCol w="3175000"/>
              </a:tblGrid>
              <a:tr h="360040">
                <a:tc gridSpan="3">
                  <a:txBody>
                    <a:bodyPr/>
                    <a:lstStyle/>
                    <a:p>
                      <a:pPr algn="ctr" fontAlgn="ctr"/>
                      <a:r>
                        <a:rPr lang="en-US" altLang="ja-JP" sz="1400" b="1" i="0" u="none" strike="noStrike" dirty="0" smtClean="0">
                          <a:solidFill>
                            <a:schemeClr val="bg1"/>
                          </a:solidFill>
                          <a:effectLst/>
                          <a:latin typeface="+mn-lt"/>
                        </a:rPr>
                        <a:t>TDR Validation</a:t>
                      </a:r>
                      <a:r>
                        <a:rPr lang="en-US" altLang="ja-JP" sz="1400" b="1" i="0" u="none" strike="noStrike" baseline="0" dirty="0" smtClean="0">
                          <a:solidFill>
                            <a:schemeClr val="bg1"/>
                          </a:solidFill>
                          <a:effectLst/>
                          <a:latin typeface="+mn-lt"/>
                        </a:rPr>
                        <a:t> WG</a:t>
                      </a:r>
                      <a:endParaRPr lang="ja-JP" altLang="en-US" sz="1400" b="1" i="0" u="none" strike="noStrike" dirty="0">
                        <a:solidFill>
                          <a:schemeClr val="bg1"/>
                        </a:solidFill>
                        <a:effectLst/>
                        <a:latin typeface="ＭＳ Ｐゴシック"/>
                      </a:endParaRPr>
                    </a:p>
                  </a:txBody>
                  <a:tcPr marL="9525" marR="9525" marT="9525" marB="0" anchor="ctr">
                    <a:lnL w="9525" cap="flat" cmpd="sng" algn="ctr">
                      <a:noFill/>
                      <a:prstDash val="solid"/>
                    </a:lnL>
                    <a:lnR w="9525" cap="flat" cmpd="sng" algn="ctr">
                      <a:noFill/>
                      <a:prstDash val="solid"/>
                    </a:lnR>
                    <a:lnB w="57150" cap="flat" cmpd="sng" algn="ctr">
                      <a:solidFill>
                        <a:schemeClr val="bg1"/>
                      </a:solidFill>
                      <a:prstDash val="solid"/>
                      <a:round/>
                      <a:headEnd type="none" w="med" len="med"/>
                      <a:tailEnd type="none" w="med" len="med"/>
                    </a:lnB>
                    <a:solidFill>
                      <a:schemeClr val="accent1"/>
                    </a:solidFill>
                  </a:tcPr>
                </a:tc>
                <a:tc hMerge="1">
                  <a:txBody>
                    <a:bodyPr/>
                    <a:lstStyle/>
                    <a:p>
                      <a:endParaRPr kumimoji="1" lang="ja-JP" altLang="en-US"/>
                    </a:p>
                  </a:txBody>
                  <a:tcPr/>
                </a:tc>
                <a:tc hMerge="1">
                  <a:txBody>
                    <a:bodyPr/>
                    <a:lstStyle/>
                    <a:p>
                      <a:endParaRPr kumimoji="1" lang="ja-JP" altLang="en-US"/>
                    </a:p>
                  </a:txBody>
                  <a:tcPr/>
                </a:tc>
              </a:tr>
              <a:tr h="360040">
                <a:tc>
                  <a:txBody>
                    <a:bodyPr/>
                    <a:lstStyle/>
                    <a:p>
                      <a:pPr algn="l" fontAlgn="ctr"/>
                      <a:endParaRPr lang="ja-JP" altLang="en-US" sz="1200" b="1" i="0" u="none" strike="noStrike" dirty="0">
                        <a:solidFill>
                          <a:schemeClr val="tx1"/>
                        </a:solidFill>
                        <a:effectLst/>
                        <a:latin typeface="ＭＳ Ｐゴシック"/>
                      </a:endParaRPr>
                    </a:p>
                  </a:txBody>
                  <a:tcPr marL="72000" marR="9525" marT="9525" marB="0" anchor="ctr">
                    <a:lnL w="9525" cap="flat" cmpd="sng" algn="ctr">
                      <a:noFill/>
                      <a:prstDash val="solid"/>
                    </a:lnL>
                    <a:lnR w="381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l" fontAlgn="ctr"/>
                      <a:r>
                        <a:rPr lang="en-US" altLang="ja-JP" sz="1200" b="1" i="0" u="none" strike="noStrike" dirty="0" smtClean="0">
                          <a:solidFill>
                            <a:schemeClr val="tx1"/>
                          </a:solidFill>
                          <a:effectLst/>
                          <a:latin typeface="+mn-lt"/>
                        </a:rPr>
                        <a:t>date</a:t>
                      </a:r>
                      <a:endParaRPr lang="ja-JP" altLang="en-US" sz="1200" b="1" i="0" u="none" strike="noStrike" dirty="0">
                        <a:solidFill>
                          <a:schemeClr val="tx1"/>
                        </a:solidFill>
                        <a:effectLst/>
                        <a:latin typeface="ＭＳ Ｐゴシック"/>
                      </a:endParaRPr>
                    </a:p>
                  </a:txBody>
                  <a:tcPr marL="72000"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l" fontAlgn="ctr"/>
                      <a:r>
                        <a:rPr lang="en-US" altLang="ja-JP" sz="1200" b="1" i="0" u="none" strike="noStrike" dirty="0" smtClean="0">
                          <a:solidFill>
                            <a:schemeClr val="tx1"/>
                          </a:solidFill>
                          <a:effectLst/>
                          <a:latin typeface="+mn-lt"/>
                        </a:rPr>
                        <a:t>Subjects</a:t>
                      </a:r>
                      <a:endParaRPr lang="ja-JP" altLang="en-US" sz="1200" b="1" i="0" u="none" strike="noStrike" dirty="0">
                        <a:solidFill>
                          <a:schemeClr val="tx1"/>
                        </a:solidFill>
                        <a:effectLst/>
                        <a:latin typeface="ＭＳ Ｐゴシック"/>
                      </a:endParaRPr>
                    </a:p>
                  </a:txBody>
                  <a:tcPr marL="72000" marR="9525" marT="9525" marB="0" anchor="ctr">
                    <a:lnL w="38100" cap="flat" cmpd="sng" algn="ctr">
                      <a:solidFill>
                        <a:schemeClr val="bg1"/>
                      </a:solidFill>
                      <a:prstDash val="solid"/>
                      <a:round/>
                      <a:headEnd type="none" w="med" len="med"/>
                      <a:tailEnd type="none" w="med" len="med"/>
                    </a:lnL>
                    <a:lnR w="9525" cap="flat" cmpd="sng" algn="ctr">
                      <a:noFill/>
                      <a:prstDash val="solid"/>
                    </a:lnR>
                    <a:lnT w="5715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20000"/>
                        <a:lumOff val="80000"/>
                      </a:schemeClr>
                    </a:solidFill>
                  </a:tcPr>
                </a:tc>
              </a:tr>
              <a:tr h="360040">
                <a:tc>
                  <a:txBody>
                    <a:bodyPr/>
                    <a:lstStyle/>
                    <a:p>
                      <a:pPr algn="r" fontAlgn="ctr"/>
                      <a:r>
                        <a:rPr lang="en-US" altLang="ja-JP" sz="1200" b="1" u="none" strike="noStrike" dirty="0">
                          <a:effectLst/>
                        </a:rPr>
                        <a:t>1</a:t>
                      </a:r>
                      <a:endParaRPr lang="en-US" altLang="ja-JP" sz="1200" b="1" i="0" u="none" strike="noStrike" dirty="0">
                        <a:solidFill>
                          <a:srgbClr val="000000"/>
                        </a:solidFill>
                        <a:effectLst/>
                        <a:latin typeface="ＭＳ Ｐゴシック"/>
                      </a:endParaRPr>
                    </a:p>
                  </a:txBody>
                  <a:tcPr marL="9525" marR="108000" marT="9525" marB="0" anchor="ctr">
                    <a:lnL w="9525" cap="flat" cmpd="sng" algn="ctr">
                      <a:noFill/>
                      <a:prstDash val="solid"/>
                    </a:lnL>
                    <a:lnR w="381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algn="r" fontAlgn="ctr"/>
                      <a:r>
                        <a:rPr lang="en-US" altLang="ja-JP" sz="1200" b="1" u="none" strike="noStrike" dirty="0" smtClean="0">
                          <a:effectLst/>
                        </a:rPr>
                        <a:t>6/30</a:t>
                      </a:r>
                      <a:endParaRPr lang="en-US" altLang="ja-JP" sz="1200" b="1" i="0" u="none" strike="noStrike" dirty="0">
                        <a:solidFill>
                          <a:srgbClr val="000000"/>
                        </a:solidFill>
                        <a:effectLst/>
                        <a:latin typeface="ＭＳ Ｐゴシック"/>
                      </a:endParaRPr>
                    </a:p>
                  </a:txBody>
                  <a:tcPr marL="9525" marR="108000"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algn="l" fontAlgn="ctr"/>
                      <a:r>
                        <a:rPr lang="en-US" altLang="ja-JP" sz="1200" b="1" i="0" u="none" strike="noStrike" dirty="0" smtClean="0">
                          <a:solidFill>
                            <a:srgbClr val="000000"/>
                          </a:solidFill>
                          <a:effectLst/>
                          <a:latin typeface="ＭＳ Ｐゴシック"/>
                        </a:rPr>
                        <a:t>Overview</a:t>
                      </a:r>
                      <a:endParaRPr lang="ja-JP" altLang="en-US" sz="1200" b="1" i="0" u="none" strike="noStrike" dirty="0">
                        <a:solidFill>
                          <a:srgbClr val="000000"/>
                        </a:solidFill>
                        <a:effectLst/>
                        <a:latin typeface="ＭＳ Ｐゴシック"/>
                      </a:endParaRPr>
                    </a:p>
                  </a:txBody>
                  <a:tcPr marL="72000" marR="9525" marT="9525" marB="0" anchor="ctr">
                    <a:lnL w="38100" cap="flat" cmpd="sng" algn="ctr">
                      <a:solidFill>
                        <a:schemeClr val="bg1"/>
                      </a:solidFill>
                      <a:prstDash val="solid"/>
                      <a:round/>
                      <a:headEnd type="none" w="med" len="med"/>
                      <a:tailEnd type="none" w="med" len="med"/>
                    </a:lnL>
                    <a:lnR w="9525" cap="flat" cmpd="sng" algn="ctr">
                      <a:noFill/>
                      <a:prstDash val="soli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40000"/>
                        <a:lumOff val="60000"/>
                      </a:schemeClr>
                    </a:solidFill>
                  </a:tcPr>
                </a:tc>
              </a:tr>
              <a:tr h="360040">
                <a:tc>
                  <a:txBody>
                    <a:bodyPr/>
                    <a:lstStyle/>
                    <a:p>
                      <a:pPr algn="r" fontAlgn="ctr"/>
                      <a:r>
                        <a:rPr lang="en-US" altLang="ja-JP" sz="1200" b="1" u="none" strike="noStrike" dirty="0">
                          <a:effectLst/>
                        </a:rPr>
                        <a:t>2</a:t>
                      </a:r>
                      <a:endParaRPr lang="en-US" altLang="ja-JP" sz="1200" b="1" i="0" u="none" strike="noStrike" dirty="0">
                        <a:solidFill>
                          <a:srgbClr val="000000"/>
                        </a:solidFill>
                        <a:effectLst/>
                        <a:latin typeface="ＭＳ Ｐゴシック"/>
                      </a:endParaRPr>
                    </a:p>
                  </a:txBody>
                  <a:tcPr marL="9525" marR="108000" marT="9525" marB="0" anchor="ctr">
                    <a:lnL w="9525" cap="flat" cmpd="sng" algn="ctr">
                      <a:noFill/>
                      <a:prstDash val="solid"/>
                    </a:lnL>
                    <a:lnR w="381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r" fontAlgn="ctr"/>
                      <a:r>
                        <a:rPr lang="en-US" altLang="ja-JP" sz="1200" b="1" u="none" strike="noStrike" dirty="0" smtClean="0">
                          <a:effectLst/>
                        </a:rPr>
                        <a:t>7/28</a:t>
                      </a:r>
                      <a:endParaRPr lang="en-US" altLang="ja-JP" sz="1200" b="1" i="0" u="none" strike="noStrike" dirty="0">
                        <a:solidFill>
                          <a:srgbClr val="000000"/>
                        </a:solidFill>
                        <a:effectLst/>
                        <a:latin typeface="ＭＳ Ｐゴシック"/>
                      </a:endParaRPr>
                    </a:p>
                  </a:txBody>
                  <a:tcPr marL="9525" marR="108000"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altLang="ja-JP" sz="1200" b="1" i="0" u="none" strike="noStrike" dirty="0" smtClean="0">
                          <a:solidFill>
                            <a:srgbClr val="000000"/>
                          </a:solidFill>
                          <a:effectLst/>
                          <a:latin typeface="ＭＳ Ｐゴシック"/>
                        </a:rPr>
                        <a:t>ML</a:t>
                      </a:r>
                      <a:r>
                        <a:rPr lang="en-US" altLang="ja-JP" sz="1200" b="1" i="0" u="none" strike="noStrike" baseline="0" dirty="0" smtClean="0">
                          <a:solidFill>
                            <a:srgbClr val="000000"/>
                          </a:solidFill>
                          <a:effectLst/>
                          <a:latin typeface="ＭＳ Ｐゴシック"/>
                        </a:rPr>
                        <a:t> and SRF</a:t>
                      </a:r>
                      <a:endParaRPr lang="ja-JP" altLang="en-US" sz="1200" b="1" i="0" u="none" strike="noStrike" dirty="0" smtClean="0">
                        <a:solidFill>
                          <a:srgbClr val="000000"/>
                        </a:solidFill>
                        <a:effectLst/>
                        <a:latin typeface="ＭＳ Ｐゴシック"/>
                      </a:endParaRPr>
                    </a:p>
                  </a:txBody>
                  <a:tcPr marL="72000" marR="9525" marT="9525" marB="0" anchor="ctr">
                    <a:lnL w="38100" cap="flat" cmpd="sng" algn="ctr">
                      <a:solidFill>
                        <a:schemeClr val="bg1"/>
                      </a:solidFill>
                      <a:prstDash val="solid"/>
                      <a:round/>
                      <a:headEnd type="none" w="med" len="med"/>
                      <a:tailEnd type="none" w="med" len="med"/>
                    </a:lnL>
                    <a:lnR w="9525" cap="flat" cmpd="sng" algn="ctr">
                      <a:noFill/>
                      <a:prstDash val="soli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20000"/>
                        <a:lumOff val="80000"/>
                      </a:schemeClr>
                    </a:solidFill>
                  </a:tcPr>
                </a:tc>
              </a:tr>
              <a:tr h="360040">
                <a:tc>
                  <a:txBody>
                    <a:bodyPr/>
                    <a:lstStyle/>
                    <a:p>
                      <a:pPr algn="r" fontAlgn="ctr"/>
                      <a:r>
                        <a:rPr lang="en-US" altLang="ja-JP" sz="1200" b="1" u="none" strike="noStrike" dirty="0">
                          <a:solidFill>
                            <a:srgbClr val="3366FF"/>
                          </a:solidFill>
                          <a:effectLst/>
                        </a:rPr>
                        <a:t>3</a:t>
                      </a:r>
                      <a:endParaRPr lang="en-US" altLang="ja-JP" sz="1200" b="1" i="0" u="none" strike="noStrike" dirty="0">
                        <a:solidFill>
                          <a:srgbClr val="3366FF"/>
                        </a:solidFill>
                        <a:effectLst/>
                        <a:latin typeface="ＭＳ Ｐゴシック"/>
                      </a:endParaRPr>
                    </a:p>
                  </a:txBody>
                  <a:tcPr marL="9525" marR="108000" marT="9525" marB="0" anchor="ctr">
                    <a:lnL w="9525" cap="flat" cmpd="sng" algn="ctr">
                      <a:noFill/>
                      <a:prstDash val="solid"/>
                    </a:lnL>
                    <a:lnR w="381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algn="r" fontAlgn="ctr"/>
                      <a:r>
                        <a:rPr lang="en-US" altLang="ja-JP" sz="1200" b="1" u="none" strike="noStrike" dirty="0" smtClean="0">
                          <a:solidFill>
                            <a:srgbClr val="3366FF"/>
                          </a:solidFill>
                          <a:effectLst/>
                        </a:rPr>
                        <a:t>9/8</a:t>
                      </a:r>
                      <a:endParaRPr lang="en-US" altLang="ja-JP" sz="1200" b="1" i="0" u="none" strike="noStrike" dirty="0">
                        <a:solidFill>
                          <a:srgbClr val="3366FF"/>
                        </a:solidFill>
                        <a:effectLst/>
                        <a:latin typeface="ＭＳ Ｐゴシック"/>
                      </a:endParaRPr>
                    </a:p>
                  </a:txBody>
                  <a:tcPr marL="9525" marR="108000"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algn="l" fontAlgn="ctr"/>
                      <a:r>
                        <a:rPr lang="en-US" altLang="ja-JP" sz="1200" b="1" i="0" u="none" strike="noStrike" dirty="0" smtClean="0">
                          <a:solidFill>
                            <a:srgbClr val="3366FF"/>
                          </a:solidFill>
                          <a:effectLst/>
                          <a:latin typeface="ＭＳ Ｐゴシック"/>
                        </a:rPr>
                        <a:t>SRF</a:t>
                      </a:r>
                      <a:r>
                        <a:rPr lang="en-US" altLang="ja-JP" sz="1200" b="1" i="0" u="none" strike="noStrike" baseline="0" dirty="0" smtClean="0">
                          <a:solidFill>
                            <a:srgbClr val="3366FF"/>
                          </a:solidFill>
                          <a:effectLst/>
                          <a:latin typeface="ＭＳ Ｐゴシック"/>
                        </a:rPr>
                        <a:t> Q&amp;A,, CFS</a:t>
                      </a:r>
                      <a:endParaRPr lang="ja-JP" altLang="en-US" sz="1200" b="1" i="0" u="none" strike="noStrike" dirty="0">
                        <a:solidFill>
                          <a:srgbClr val="3366FF"/>
                        </a:solidFill>
                        <a:effectLst/>
                        <a:latin typeface="ＭＳ Ｐゴシック"/>
                      </a:endParaRPr>
                    </a:p>
                  </a:txBody>
                  <a:tcPr marL="72000" marR="9525" marT="9525" marB="0" anchor="ctr">
                    <a:lnL w="38100" cap="flat" cmpd="sng" algn="ctr">
                      <a:solidFill>
                        <a:schemeClr val="bg1"/>
                      </a:solidFill>
                      <a:prstDash val="solid"/>
                      <a:round/>
                      <a:headEnd type="none" w="med" len="med"/>
                      <a:tailEnd type="none" w="med" len="med"/>
                    </a:lnL>
                    <a:lnR w="9525" cap="flat" cmpd="sng" algn="ctr">
                      <a:noFill/>
                      <a:prstDash val="soli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40000"/>
                        <a:lumOff val="60000"/>
                      </a:schemeClr>
                    </a:solidFill>
                  </a:tcPr>
                </a:tc>
              </a:tr>
              <a:tr h="360040">
                <a:tc>
                  <a:txBody>
                    <a:bodyPr/>
                    <a:lstStyle/>
                    <a:p>
                      <a:pPr algn="r" fontAlgn="ctr"/>
                      <a:r>
                        <a:rPr lang="en-US" altLang="ja-JP" sz="1200" b="1" u="none" strike="noStrike" dirty="0">
                          <a:solidFill>
                            <a:srgbClr val="FF0000"/>
                          </a:solidFill>
                          <a:effectLst/>
                        </a:rPr>
                        <a:t>4</a:t>
                      </a:r>
                      <a:endParaRPr lang="en-US" altLang="ja-JP" sz="1200" b="1" i="0" u="none" strike="noStrike" dirty="0">
                        <a:solidFill>
                          <a:srgbClr val="FF0000"/>
                        </a:solidFill>
                        <a:effectLst/>
                        <a:latin typeface="ＭＳ Ｐゴシック"/>
                      </a:endParaRPr>
                    </a:p>
                  </a:txBody>
                  <a:tcPr marL="9525" marR="108000" marT="9525" marB="0" anchor="ctr">
                    <a:lnL w="9525" cap="flat" cmpd="sng" algn="ctr">
                      <a:noFill/>
                      <a:prstDash val="solid"/>
                    </a:lnL>
                    <a:lnR w="381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9525" cap="flat" cmpd="sng" algn="ctr">
                      <a:noFill/>
                      <a:prstDash val="solid"/>
                    </a:lnB>
                    <a:solidFill>
                      <a:schemeClr val="accent1">
                        <a:lumMod val="20000"/>
                        <a:lumOff val="80000"/>
                      </a:schemeClr>
                    </a:solidFill>
                  </a:tcPr>
                </a:tc>
                <a:tc>
                  <a:txBody>
                    <a:bodyPr/>
                    <a:lstStyle/>
                    <a:p>
                      <a:pPr algn="r" fontAlgn="ctr"/>
                      <a:r>
                        <a:rPr lang="en-US" altLang="ja-JP" sz="1200" b="1" u="none" strike="noStrike" dirty="0" smtClean="0">
                          <a:solidFill>
                            <a:srgbClr val="FF0000"/>
                          </a:solidFill>
                          <a:effectLst/>
                        </a:rPr>
                        <a:t>11/4</a:t>
                      </a:r>
                      <a:endParaRPr lang="en-US" altLang="ja-JP" sz="1200" b="1" i="0" u="none" strike="noStrike" dirty="0">
                        <a:solidFill>
                          <a:srgbClr val="FF0000"/>
                        </a:solidFill>
                        <a:effectLst/>
                        <a:latin typeface="ＭＳ Ｐゴシック"/>
                      </a:endParaRPr>
                    </a:p>
                  </a:txBody>
                  <a:tcPr marL="9525" marR="108000"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9525" cap="flat" cmpd="sng" algn="ctr">
                      <a:noFill/>
                      <a:prstDash val="solid"/>
                    </a:lnB>
                    <a:solidFill>
                      <a:schemeClr val="accent1">
                        <a:lumMod val="20000"/>
                        <a:lumOff val="80000"/>
                      </a:schemeClr>
                    </a:solidFill>
                  </a:tcPr>
                </a:tc>
                <a:tc>
                  <a:txBody>
                    <a:bodyPr/>
                    <a:lstStyle/>
                    <a:p>
                      <a:pPr algn="l" fontAlgn="ctr"/>
                      <a:r>
                        <a:rPr lang="en-US" altLang="ja-JP" sz="1200" b="1" i="0" u="none" strike="noStrike" dirty="0" smtClean="0">
                          <a:solidFill>
                            <a:srgbClr val="FF0000"/>
                          </a:solidFill>
                          <a:effectLst/>
                          <a:latin typeface="ＭＳ Ｐゴシック"/>
                        </a:rPr>
                        <a:t>Schedule and Project Management</a:t>
                      </a:r>
                      <a:r>
                        <a:rPr lang="en-US" altLang="ja-JP" sz="1200" b="1" i="0" u="none" strike="noStrike" baseline="0" dirty="0" smtClean="0">
                          <a:solidFill>
                            <a:srgbClr val="FF0000"/>
                          </a:solidFill>
                          <a:effectLst/>
                          <a:latin typeface="ＭＳ Ｐゴシック"/>
                        </a:rPr>
                        <a:t> including </a:t>
                      </a:r>
                      <a:r>
                        <a:rPr lang="en-US" altLang="ja-JP" sz="1200" b="1" i="0" u="none" strike="noStrike" dirty="0" smtClean="0">
                          <a:solidFill>
                            <a:srgbClr val="FF0000"/>
                          </a:solidFill>
                          <a:effectLst/>
                          <a:latin typeface="ＭＳ Ｐゴシック"/>
                        </a:rPr>
                        <a:t>Cost</a:t>
                      </a:r>
                      <a:r>
                        <a:rPr lang="en-US" altLang="ja-JP" sz="1200" b="1" i="0" u="none" strike="noStrike" baseline="0" dirty="0" smtClean="0">
                          <a:solidFill>
                            <a:srgbClr val="FF0000"/>
                          </a:solidFill>
                          <a:effectLst/>
                          <a:latin typeface="ＭＳ Ｐゴシック"/>
                        </a:rPr>
                        <a:t> </a:t>
                      </a:r>
                      <a:r>
                        <a:rPr lang="en-US" altLang="ja-JP" sz="1200" b="1" i="0" u="none" strike="noStrike" baseline="0" dirty="0" smtClean="0">
                          <a:solidFill>
                            <a:srgbClr val="FF0000"/>
                          </a:solidFill>
                          <a:effectLst/>
                          <a:latin typeface="ＭＳ Ｐゴシック"/>
                        </a:rPr>
                        <a:t>and </a:t>
                      </a:r>
                      <a:r>
                        <a:rPr lang="en-US" altLang="ja-JP" sz="1200" b="1" i="0" u="none" strike="noStrike" baseline="0" dirty="0" smtClean="0">
                          <a:solidFill>
                            <a:srgbClr val="FF0000"/>
                          </a:solidFill>
                          <a:effectLst/>
                          <a:latin typeface="ＭＳ Ｐゴシック"/>
                        </a:rPr>
                        <a:t>Human Resource</a:t>
                      </a:r>
                      <a:r>
                        <a:rPr lang="ja-JP" altLang="en-US" sz="1200" b="1" i="0" u="none" strike="noStrike" dirty="0" smtClean="0">
                          <a:solidFill>
                            <a:srgbClr val="FF0000"/>
                          </a:solidFill>
                          <a:effectLst/>
                          <a:latin typeface="ＭＳ Ｐゴシック"/>
                        </a:rPr>
                        <a:t>　</a:t>
                      </a:r>
                      <a:endParaRPr lang="ja-JP" altLang="en-US" sz="1200" b="1" i="0" u="none" strike="noStrike" dirty="0">
                        <a:solidFill>
                          <a:srgbClr val="FF0000"/>
                        </a:solidFill>
                        <a:effectLst/>
                        <a:latin typeface="ＭＳ Ｐゴシック"/>
                      </a:endParaRPr>
                    </a:p>
                  </a:txBody>
                  <a:tcPr marL="72000" marR="9525" marT="9525" marB="0" anchor="ctr">
                    <a:lnL w="38100" cap="flat" cmpd="sng" algn="ctr">
                      <a:solidFill>
                        <a:schemeClr val="bg1"/>
                      </a:solidFill>
                      <a:prstDash val="solid"/>
                      <a:round/>
                      <a:headEnd type="none" w="med" len="med"/>
                      <a:tailEnd type="none" w="med" len="med"/>
                    </a:lnL>
                    <a:lnR w="9525" cap="flat" cmpd="sng" algn="ctr">
                      <a:noFill/>
                      <a:prstDash val="solid"/>
                    </a:lnR>
                    <a:lnT w="28575" cap="flat" cmpd="sng" algn="ctr">
                      <a:solidFill>
                        <a:schemeClr val="bg1"/>
                      </a:solidFill>
                      <a:prstDash val="solid"/>
                      <a:round/>
                      <a:headEnd type="none" w="med" len="med"/>
                      <a:tailEnd type="none" w="med" len="med"/>
                    </a:lnT>
                    <a:lnB w="9525" cap="flat" cmpd="sng" algn="ctr">
                      <a:noFill/>
                      <a:prstDash val="solid"/>
                    </a:lnB>
                    <a:solidFill>
                      <a:schemeClr val="accent1">
                        <a:lumMod val="20000"/>
                        <a:lumOff val="80000"/>
                      </a:schemeClr>
                    </a:solidFill>
                  </a:tcPr>
                </a:tc>
              </a:tr>
            </a:tbl>
          </a:graphicData>
        </a:graphic>
      </p:graphicFrame>
      <p:graphicFrame>
        <p:nvGraphicFramePr>
          <p:cNvPr id="11" name="表 10"/>
          <p:cNvGraphicFramePr>
            <a:graphicFrameLocks noGrp="1"/>
          </p:cNvGraphicFramePr>
          <p:nvPr>
            <p:extLst>
              <p:ext uri="{D42A27DB-BD31-4B8C-83A1-F6EECF244321}">
                <p14:modId xmlns:p14="http://schemas.microsoft.com/office/powerpoint/2010/main" val="1376931055"/>
              </p:ext>
            </p:extLst>
          </p:nvPr>
        </p:nvGraphicFramePr>
        <p:xfrm>
          <a:off x="3729791" y="1352680"/>
          <a:ext cx="2001918" cy="1368152"/>
        </p:xfrm>
        <a:graphic>
          <a:graphicData uri="http://schemas.openxmlformats.org/drawingml/2006/table">
            <a:tbl>
              <a:tblPr>
                <a:tableStyleId>{5C22544A-7EE6-4342-B048-85BDC9FD1C3A}</a:tableStyleId>
              </a:tblPr>
              <a:tblGrid>
                <a:gridCol w="430001"/>
                <a:gridCol w="1571917"/>
              </a:tblGrid>
              <a:tr h="342038">
                <a:tc gridSpan="2">
                  <a:txBody>
                    <a:bodyPr/>
                    <a:lstStyle/>
                    <a:p>
                      <a:pPr algn="ctr" fontAlgn="ctr"/>
                      <a:r>
                        <a:rPr lang="en-US" altLang="ja-JP" sz="1400" b="1" i="0" u="none" strike="noStrike" dirty="0" smtClean="0">
                          <a:solidFill>
                            <a:schemeClr val="bg1"/>
                          </a:solidFill>
                          <a:effectLst/>
                          <a:latin typeface="+mn-lt"/>
                        </a:rPr>
                        <a:t>Experts</a:t>
                      </a:r>
                      <a:r>
                        <a:rPr lang="en-US" altLang="ja-JP" sz="1400" b="1" i="0" u="none" strike="noStrike" baseline="0" dirty="0" smtClean="0">
                          <a:solidFill>
                            <a:schemeClr val="bg1"/>
                          </a:solidFill>
                          <a:effectLst/>
                          <a:latin typeface="+mn-lt"/>
                        </a:rPr>
                        <a:t> committee</a:t>
                      </a:r>
                      <a:endParaRPr lang="ja-JP" altLang="en-US" sz="1400" b="1" i="0" u="none" strike="noStrike" dirty="0">
                        <a:solidFill>
                          <a:schemeClr val="bg1"/>
                        </a:solidFill>
                        <a:effectLst/>
                        <a:latin typeface="ＭＳ Ｐゴシック"/>
                      </a:endParaRPr>
                    </a:p>
                  </a:txBody>
                  <a:tcPr marL="9525" marR="9525" marT="9525" marB="0" anchor="ctr">
                    <a:lnB w="57150" cap="flat" cmpd="sng" algn="ctr">
                      <a:solidFill>
                        <a:schemeClr val="bg1"/>
                      </a:solidFill>
                      <a:prstDash val="solid"/>
                      <a:round/>
                      <a:headEnd type="none" w="med" len="med"/>
                      <a:tailEnd type="none" w="med" len="med"/>
                    </a:lnB>
                    <a:solidFill>
                      <a:schemeClr val="accent5"/>
                    </a:solidFill>
                  </a:tcPr>
                </a:tc>
                <a:tc hMerge="1">
                  <a:txBody>
                    <a:bodyPr/>
                    <a:lstStyle/>
                    <a:p>
                      <a:endParaRPr kumimoji="1" lang="ja-JP" altLang="en-US"/>
                    </a:p>
                  </a:txBody>
                  <a:tcPr/>
                </a:tc>
              </a:tr>
              <a:tr h="342038">
                <a:tc>
                  <a:txBody>
                    <a:bodyPr/>
                    <a:lstStyle/>
                    <a:p>
                      <a:pPr algn="l" fontAlgn="ctr"/>
                      <a:endParaRPr lang="ja-JP" altLang="en-US" sz="1600" b="1" i="0" u="none" strike="noStrike" dirty="0">
                        <a:solidFill>
                          <a:srgbClr val="000000"/>
                        </a:solidFill>
                        <a:effectLst/>
                        <a:latin typeface="ＭＳ Ｐゴシック"/>
                      </a:endParaRPr>
                    </a:p>
                  </a:txBody>
                  <a:tcPr marL="72000" marR="9525" marT="9525" marB="0" anchor="ctr">
                    <a:lnR w="28575"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algn="l" fontAlgn="ctr"/>
                      <a:r>
                        <a:rPr lang="en-US" altLang="ja-JP" sz="1600" b="1" i="0" u="none" strike="noStrike" dirty="0" smtClean="0">
                          <a:solidFill>
                            <a:schemeClr val="dk1"/>
                          </a:solidFill>
                          <a:effectLst/>
                          <a:latin typeface="+mn-lt"/>
                        </a:rPr>
                        <a:t>date</a:t>
                      </a:r>
                      <a:endParaRPr lang="ja-JP" altLang="en-US" sz="1600" b="1" i="0" u="none" strike="noStrike" dirty="0">
                        <a:solidFill>
                          <a:srgbClr val="000000"/>
                        </a:solidFill>
                        <a:effectLst/>
                        <a:latin typeface="ＭＳ Ｐゴシック"/>
                      </a:endParaRPr>
                    </a:p>
                  </a:txBody>
                  <a:tcPr marL="72000" marR="9525" marT="9525" marB="0" anchor="ctr">
                    <a:lnL w="28575" cap="flat" cmpd="sng" algn="ctr">
                      <a:solidFill>
                        <a:schemeClr val="bg1"/>
                      </a:solidFill>
                      <a:prstDash val="solid"/>
                      <a:round/>
                      <a:headEnd type="none" w="med" len="med"/>
                      <a:tailEnd type="none" w="med" len="med"/>
                    </a:lnL>
                    <a:lnT w="5715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5">
                        <a:lumMod val="20000"/>
                        <a:lumOff val="80000"/>
                      </a:schemeClr>
                    </a:solidFill>
                  </a:tcPr>
                </a:tc>
              </a:tr>
              <a:tr h="342038">
                <a:tc>
                  <a:txBody>
                    <a:bodyPr/>
                    <a:lstStyle/>
                    <a:p>
                      <a:pPr algn="r" fontAlgn="ctr"/>
                      <a:r>
                        <a:rPr lang="en-US" altLang="ja-JP" sz="1600" b="1" u="none" strike="noStrike" dirty="0">
                          <a:effectLst/>
                        </a:rPr>
                        <a:t>1</a:t>
                      </a:r>
                      <a:endParaRPr lang="en-US" altLang="ja-JP" sz="1600" b="1" i="0" u="none" strike="noStrike" dirty="0">
                        <a:solidFill>
                          <a:srgbClr val="000000"/>
                        </a:solidFill>
                        <a:effectLst/>
                        <a:latin typeface="ＭＳ Ｐゴシック"/>
                      </a:endParaRPr>
                    </a:p>
                  </a:txBody>
                  <a:tcPr marL="10800" marR="108000" marT="9525" marB="0"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algn="l" fontAlgn="ctr"/>
                      <a:r>
                        <a:rPr lang="en-US" altLang="ja-JP" sz="1600" b="1" u="none" strike="noStrike" dirty="0">
                          <a:effectLst/>
                        </a:rPr>
                        <a:t>5/8</a:t>
                      </a:r>
                      <a:endParaRPr lang="en-US" altLang="ja-JP" sz="1600" b="1" i="0" u="none" strike="noStrike" dirty="0">
                        <a:solidFill>
                          <a:srgbClr val="000000"/>
                        </a:solidFill>
                        <a:effectLst/>
                        <a:latin typeface="ＭＳ Ｐゴシック"/>
                      </a:endParaRPr>
                    </a:p>
                  </a:txBody>
                  <a:tcPr marL="108000" marR="9525" marT="9525" marB="0" anchor="ct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5">
                        <a:lumMod val="40000"/>
                        <a:lumOff val="60000"/>
                      </a:schemeClr>
                    </a:solidFill>
                  </a:tcPr>
                </a:tc>
              </a:tr>
              <a:tr h="342038">
                <a:tc>
                  <a:txBody>
                    <a:bodyPr/>
                    <a:lstStyle/>
                    <a:p>
                      <a:pPr algn="r" fontAlgn="ctr"/>
                      <a:r>
                        <a:rPr lang="en-US" altLang="ja-JP" sz="1600" b="1" u="none" strike="noStrike" dirty="0">
                          <a:solidFill>
                            <a:srgbClr val="FF0000"/>
                          </a:solidFill>
                          <a:effectLst/>
                        </a:rPr>
                        <a:t>2</a:t>
                      </a:r>
                      <a:endParaRPr lang="en-US" altLang="ja-JP" sz="1600" b="1" i="0" u="none" strike="noStrike" dirty="0">
                        <a:solidFill>
                          <a:srgbClr val="FF0000"/>
                        </a:solidFill>
                        <a:effectLst/>
                        <a:latin typeface="ＭＳ Ｐゴシック"/>
                      </a:endParaRPr>
                    </a:p>
                  </a:txBody>
                  <a:tcPr marL="10800" marR="108000" marT="9525" marB="0"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accent5">
                        <a:lumMod val="20000"/>
                        <a:lumOff val="80000"/>
                      </a:schemeClr>
                    </a:solidFill>
                  </a:tcPr>
                </a:tc>
                <a:tc>
                  <a:txBody>
                    <a:bodyPr/>
                    <a:lstStyle/>
                    <a:p>
                      <a:pPr algn="l" fontAlgn="ctr"/>
                      <a:r>
                        <a:rPr lang="en-US" altLang="ja-JP" sz="1600" b="1" i="0" u="none" strike="noStrike" dirty="0" smtClean="0">
                          <a:solidFill>
                            <a:srgbClr val="FF0000"/>
                          </a:solidFill>
                          <a:effectLst/>
                          <a:latin typeface="+mn-lt"/>
                        </a:rPr>
                        <a:t>11/14</a:t>
                      </a:r>
                      <a:endParaRPr lang="ja-JP" altLang="en-US" sz="1600" b="1" i="0" u="none" strike="noStrike" dirty="0">
                        <a:solidFill>
                          <a:srgbClr val="FF0000"/>
                        </a:solidFill>
                        <a:effectLst/>
                        <a:latin typeface="ＭＳ Ｐゴシック"/>
                      </a:endParaRPr>
                    </a:p>
                  </a:txBody>
                  <a:tcPr marL="108000" marR="9525" marT="9525" marB="0" anchor="ct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solidFill>
                      <a:schemeClr val="accent5">
                        <a:lumMod val="20000"/>
                        <a:lumOff val="80000"/>
                      </a:schemeClr>
                    </a:solidFill>
                  </a:tcPr>
                </a:tc>
              </a:tr>
            </a:tbl>
          </a:graphicData>
        </a:graphic>
      </p:graphicFrame>
      <p:sp>
        <p:nvSpPr>
          <p:cNvPr id="7" name="タイトル 6"/>
          <p:cNvSpPr>
            <a:spLocks noGrp="1"/>
          </p:cNvSpPr>
          <p:nvPr>
            <p:ph type="title"/>
          </p:nvPr>
        </p:nvSpPr>
        <p:spPr>
          <a:xfrm>
            <a:off x="1241425" y="286076"/>
            <a:ext cx="6978650" cy="896970"/>
          </a:xfrm>
        </p:spPr>
        <p:txBody>
          <a:bodyPr>
            <a:noAutofit/>
          </a:bodyPr>
          <a:lstStyle/>
          <a:p>
            <a:r>
              <a:rPr lang="en-US" altLang="ja-JP" sz="3600" b="1" dirty="0" smtClean="0">
                <a:solidFill>
                  <a:srgbClr val="000000"/>
                </a:solidFill>
              </a:rPr>
              <a:t>Schedule for Committee and WGs</a:t>
            </a:r>
            <a:endParaRPr kumimoji="1" lang="ja-JP" altLang="en-US" sz="4800" b="1" dirty="0">
              <a:solidFill>
                <a:srgbClr val="000000"/>
              </a:solidFill>
            </a:endParaRPr>
          </a:p>
        </p:txBody>
      </p:sp>
      <p:sp>
        <p:nvSpPr>
          <p:cNvPr id="2" name="日付プレースホルダー 1"/>
          <p:cNvSpPr>
            <a:spLocks noGrp="1"/>
          </p:cNvSpPr>
          <p:nvPr>
            <p:ph type="dt" sz="half" idx="10"/>
          </p:nvPr>
        </p:nvSpPr>
        <p:spPr/>
        <p:txBody>
          <a:bodyPr/>
          <a:lstStyle/>
          <a:p>
            <a:r>
              <a:rPr lang="en-US" altLang="ja-JP" smtClean="0">
                <a:solidFill>
                  <a:prstClr val="black">
                    <a:tint val="75000"/>
                  </a:prstClr>
                </a:solidFill>
                <a:latin typeface="Calibri"/>
                <a:ea typeface="ＭＳ Ｐゴシック"/>
              </a:rPr>
              <a:t>14/09/10</a:t>
            </a:r>
            <a:endParaRPr lang="ja-JP" altLang="en-US">
              <a:solidFill>
                <a:prstClr val="black">
                  <a:tint val="75000"/>
                </a:prstClr>
              </a:solidFill>
              <a:latin typeface="Calibri"/>
              <a:ea typeface="ＭＳ Ｐゴシック"/>
            </a:endParaRPr>
          </a:p>
        </p:txBody>
      </p:sp>
      <p:sp>
        <p:nvSpPr>
          <p:cNvPr id="3" name="フッター プレースホルダー 2"/>
          <p:cNvSpPr>
            <a:spLocks noGrp="1"/>
          </p:cNvSpPr>
          <p:nvPr>
            <p:ph type="ftr" sz="quarter" idx="11"/>
          </p:nvPr>
        </p:nvSpPr>
        <p:spPr/>
        <p:txBody>
          <a:bodyPr/>
          <a:lstStyle/>
          <a:p>
            <a:r>
              <a:rPr lang="en-US" altLang="ja-JP" smtClean="0">
                <a:solidFill>
                  <a:prstClr val="black">
                    <a:tint val="75000"/>
                  </a:prstClr>
                </a:solidFill>
                <a:latin typeface="Calibri"/>
                <a:ea typeface="ＭＳ Ｐゴシック"/>
              </a:rPr>
              <a:t>MEXT Actions for ILC</a:t>
            </a:r>
            <a:endParaRPr lang="ja-JP" altLang="en-US">
              <a:solidFill>
                <a:prstClr val="black">
                  <a:tint val="75000"/>
                </a:prstClr>
              </a:solidFill>
              <a:latin typeface="Calibri"/>
              <a:ea typeface="ＭＳ Ｐゴシック"/>
            </a:endParaRPr>
          </a:p>
        </p:txBody>
      </p:sp>
      <p:sp>
        <p:nvSpPr>
          <p:cNvPr id="5" name="スライド番号プレースホルダー 4"/>
          <p:cNvSpPr>
            <a:spLocks noGrp="1"/>
          </p:cNvSpPr>
          <p:nvPr>
            <p:ph type="sldNum" sz="quarter" idx="12"/>
          </p:nvPr>
        </p:nvSpPr>
        <p:spPr/>
        <p:txBody>
          <a:bodyPr/>
          <a:lstStyle/>
          <a:p>
            <a:fld id="{5332C513-14FA-4C82-A908-F737B0E5192E}" type="slidenum">
              <a:rPr lang="ja-JP" altLang="en-US" smtClean="0">
                <a:solidFill>
                  <a:prstClr val="black">
                    <a:tint val="75000"/>
                  </a:prstClr>
                </a:solidFill>
                <a:latin typeface="Calibri"/>
                <a:ea typeface="ＭＳ Ｐゴシック"/>
              </a:rPr>
              <a:pPr/>
              <a:t>8</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57442332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644316" y="3971168"/>
            <a:ext cx="6136106" cy="2151941"/>
          </a:xfrm>
        </p:spPr>
        <p:txBody>
          <a:bodyPr/>
          <a:lstStyle/>
          <a:p>
            <a:r>
              <a:rPr lang="en-GB" sz="2400" dirty="0" smtClean="0">
                <a:solidFill>
                  <a:schemeClr val="tx1"/>
                </a:solidFill>
              </a:rPr>
              <a:t>Akira Yamamoto (KEK)</a:t>
            </a:r>
          </a:p>
          <a:p>
            <a:r>
              <a:rPr lang="ja-JP" altLang="en-US" sz="1600" dirty="0" smtClean="0">
                <a:solidFill>
                  <a:srgbClr val="3366FF"/>
                </a:solidFill>
              </a:rPr>
              <a:t>山本　明</a:t>
            </a:r>
            <a:r>
              <a:rPr lang="en-US" altLang="ja-JP" sz="1600" dirty="0" smtClean="0">
                <a:solidFill>
                  <a:srgbClr val="3366FF"/>
                </a:solidFill>
              </a:rPr>
              <a:t> (</a:t>
            </a:r>
            <a:r>
              <a:rPr lang="en-US" altLang="ja-JP" sz="1600" dirty="0" smtClean="0">
                <a:solidFill>
                  <a:srgbClr val="3366FF"/>
                </a:solidFill>
                <a:latin typeface="ＭＳ Ｐゴシック"/>
                <a:ea typeface="ＭＳ Ｐゴシック"/>
                <a:cs typeface="ＭＳ Ｐゴシック"/>
              </a:rPr>
              <a:t>KEK </a:t>
            </a:r>
            <a:r>
              <a:rPr lang="en-US" altLang="ja-JP" sz="1600" dirty="0" smtClean="0">
                <a:solidFill>
                  <a:srgbClr val="3366FF"/>
                </a:solidFill>
              </a:rPr>
              <a:t> </a:t>
            </a:r>
            <a:r>
              <a:rPr lang="en-US" altLang="ja-JP" sz="1600" dirty="0" smtClean="0">
                <a:solidFill>
                  <a:srgbClr val="3366FF"/>
                </a:solidFill>
                <a:latin typeface="ＭＳ Ｐゴシック"/>
                <a:ea typeface="ＭＳ Ｐゴシック"/>
                <a:cs typeface="ＭＳ Ｐゴシック"/>
              </a:rPr>
              <a:t>ILC </a:t>
            </a:r>
            <a:r>
              <a:rPr lang="ja-JP" altLang="en-US" sz="1600" dirty="0" smtClean="0">
                <a:solidFill>
                  <a:srgbClr val="3366FF"/>
                </a:solidFill>
                <a:latin typeface="ＭＳ Ｐゴシック"/>
                <a:ea typeface="ＭＳ Ｐゴシック"/>
                <a:cs typeface="ＭＳ Ｐゴシック"/>
              </a:rPr>
              <a:t>準備室</a:t>
            </a:r>
            <a:r>
              <a:rPr lang="en-US" altLang="ja-JP" sz="1600" dirty="0" smtClean="0">
                <a:solidFill>
                  <a:srgbClr val="3366FF"/>
                </a:solidFill>
              </a:rPr>
              <a:t>)</a:t>
            </a:r>
            <a:endParaRPr lang="en-GB" sz="1600" dirty="0" smtClean="0">
              <a:solidFill>
                <a:srgbClr val="3366FF"/>
              </a:solidFill>
            </a:endParaRPr>
          </a:p>
          <a:p>
            <a:endParaRPr lang="en-GB" sz="1800" dirty="0" smtClean="0">
              <a:solidFill>
                <a:schemeClr val="bg1">
                  <a:lumMod val="50000"/>
                </a:schemeClr>
              </a:solidFill>
            </a:endParaRPr>
          </a:p>
          <a:p>
            <a:r>
              <a:rPr lang="en-GB" sz="1600" dirty="0" smtClean="0">
                <a:solidFill>
                  <a:schemeClr val="tx1"/>
                </a:solidFill>
              </a:rPr>
              <a:t>the 1</a:t>
            </a:r>
            <a:r>
              <a:rPr lang="en-GB" sz="1600" baseline="30000" dirty="0" smtClean="0">
                <a:solidFill>
                  <a:schemeClr val="tx1"/>
                </a:solidFill>
              </a:rPr>
              <a:t>st</a:t>
            </a:r>
            <a:r>
              <a:rPr lang="en-GB" sz="1600" dirty="0" smtClean="0">
                <a:solidFill>
                  <a:schemeClr val="tx1"/>
                </a:solidFill>
              </a:rPr>
              <a:t> ILC TDR Verification Working Group</a:t>
            </a:r>
          </a:p>
          <a:p>
            <a:r>
              <a:rPr lang="ja-JP" altLang="en-US" sz="1400" dirty="0" smtClean="0">
                <a:solidFill>
                  <a:schemeClr val="tx1"/>
                </a:solidFill>
              </a:rPr>
              <a:t>第一回　</a:t>
            </a:r>
            <a:r>
              <a:rPr lang="en-US" altLang="ja-JP" sz="1400" dirty="0" smtClean="0">
                <a:solidFill>
                  <a:schemeClr val="tx1"/>
                </a:solidFill>
              </a:rPr>
              <a:t>ILC </a:t>
            </a:r>
            <a:r>
              <a:rPr lang="ja-JP" altLang="en-US" sz="1400" dirty="0" smtClean="0">
                <a:solidFill>
                  <a:schemeClr val="tx1"/>
                </a:solidFill>
              </a:rPr>
              <a:t>技術設計書・検証作業部会</a:t>
            </a:r>
            <a:endParaRPr lang="en-US" altLang="ja-JP" sz="1600" dirty="0" smtClean="0">
              <a:solidFill>
                <a:schemeClr val="tx1"/>
              </a:solidFill>
            </a:endParaRPr>
          </a:p>
          <a:p>
            <a:r>
              <a:rPr lang="en-GB" altLang="ja-JP" sz="1600" dirty="0">
                <a:solidFill>
                  <a:schemeClr val="tx1"/>
                </a:solidFill>
              </a:rPr>
              <a:t>30 June, 2014 </a:t>
            </a:r>
            <a:endParaRPr lang="en-GB" altLang="ja-JP" sz="1600" dirty="0">
              <a:solidFill>
                <a:schemeClr val="bg1">
                  <a:lumMod val="50000"/>
                </a:schemeClr>
              </a:solidFill>
            </a:endParaRPr>
          </a:p>
        </p:txBody>
      </p:sp>
      <p:sp>
        <p:nvSpPr>
          <p:cNvPr id="3" name="Title 2"/>
          <p:cNvSpPr>
            <a:spLocks noGrp="1"/>
          </p:cNvSpPr>
          <p:nvPr>
            <p:ph type="ctrTitle"/>
          </p:nvPr>
        </p:nvSpPr>
        <p:spPr>
          <a:xfrm>
            <a:off x="762000" y="2312847"/>
            <a:ext cx="7772400" cy="1407089"/>
          </a:xfrm>
          <a:solidFill>
            <a:srgbClr val="CCFFCC"/>
          </a:solidFill>
        </p:spPr>
        <p:txBody>
          <a:bodyPr/>
          <a:lstStyle/>
          <a:p>
            <a:r>
              <a:rPr lang="en-GB" b="1" dirty="0" smtClean="0"/>
              <a:t>ILC TDR Overview</a:t>
            </a:r>
            <a:br>
              <a:rPr lang="en-GB" b="1" dirty="0" smtClean="0"/>
            </a:br>
            <a:r>
              <a:rPr lang="en-GB" sz="3200" b="1" dirty="0" smtClean="0">
                <a:solidFill>
                  <a:srgbClr val="3366FF"/>
                </a:solidFill>
                <a:latin typeface="ＭＳ Ｐゴシック"/>
                <a:ea typeface="ＭＳ Ｐゴシック"/>
                <a:cs typeface="ＭＳ Ｐゴシック"/>
              </a:rPr>
              <a:t>ILC </a:t>
            </a:r>
            <a:r>
              <a:rPr lang="ja-JP" altLang="en-US" sz="3200" b="1" dirty="0" smtClean="0">
                <a:solidFill>
                  <a:srgbClr val="3366FF"/>
                </a:solidFill>
                <a:latin typeface="ＭＳ Ｐゴシック"/>
                <a:ea typeface="ＭＳ Ｐゴシック"/>
                <a:cs typeface="ＭＳ Ｐゴシック"/>
              </a:rPr>
              <a:t>技術設計書・概要</a:t>
            </a:r>
            <a:endParaRPr lang="en-GB" sz="3200" b="1" dirty="0">
              <a:solidFill>
                <a:srgbClr val="3366FF"/>
              </a:solidFill>
              <a:latin typeface="ＭＳ Ｐゴシック"/>
              <a:ea typeface="ＭＳ Ｐゴシック"/>
              <a:cs typeface="ＭＳ Ｐゴシック"/>
            </a:endParaRPr>
          </a:p>
        </p:txBody>
      </p:sp>
      <p:sp>
        <p:nvSpPr>
          <p:cNvPr id="5" name="Date Placeholder 4"/>
          <p:cNvSpPr>
            <a:spLocks noGrp="1"/>
          </p:cNvSpPr>
          <p:nvPr>
            <p:ph type="dt" sz="half" idx="10"/>
          </p:nvPr>
        </p:nvSpPr>
        <p:spPr/>
        <p:txBody>
          <a:bodyPr/>
          <a:lstStyle/>
          <a:p>
            <a:r>
              <a:rPr lang="en-US" altLang="ja-JP" smtClean="0">
                <a:solidFill>
                  <a:srgbClr val="000000"/>
                </a:solidFill>
                <a:latin typeface="Arial"/>
                <a:ea typeface="Arial Unicode MS"/>
                <a:cs typeface="Arial Unicode MS"/>
              </a:rPr>
              <a:t>2014.06.30</a:t>
            </a:r>
            <a:endParaRPr lang="en-US" dirty="0">
              <a:solidFill>
                <a:srgbClr val="000000"/>
              </a:solidFill>
              <a:latin typeface="Arial"/>
              <a:ea typeface="Arial Unicode MS"/>
              <a:cs typeface="Arial Unicode MS"/>
            </a:endParaRPr>
          </a:p>
        </p:txBody>
      </p:sp>
      <p:sp>
        <p:nvSpPr>
          <p:cNvPr id="6" name="Footer Placeholder 5"/>
          <p:cNvSpPr>
            <a:spLocks noGrp="1"/>
          </p:cNvSpPr>
          <p:nvPr>
            <p:ph type="ftr" sz="quarter" idx="11"/>
          </p:nvPr>
        </p:nvSpPr>
        <p:spPr/>
        <p:txBody>
          <a:bodyPr/>
          <a:lstStyle/>
          <a:p>
            <a:r>
              <a:rPr lang="en-US" smtClean="0">
                <a:latin typeface="Arial"/>
                <a:ea typeface="Arial Unicode MS"/>
                <a:cs typeface="Arial Unicode MS"/>
              </a:rPr>
              <a:t>ILC TDR Overview</a:t>
            </a:r>
            <a:endParaRPr lang="en-US">
              <a:latin typeface="Arial"/>
              <a:ea typeface="Arial Unicode MS"/>
              <a:cs typeface="Arial Unicode MS"/>
            </a:endParaRPr>
          </a:p>
        </p:txBody>
      </p:sp>
      <p:sp>
        <p:nvSpPr>
          <p:cNvPr id="7" name="Slide Number Placeholder 6"/>
          <p:cNvSpPr>
            <a:spLocks noGrp="1"/>
          </p:cNvSpPr>
          <p:nvPr>
            <p:ph type="sldNum" sz="quarter" idx="12"/>
          </p:nvPr>
        </p:nvSpPr>
        <p:spPr/>
        <p:txBody>
          <a:bodyPr/>
          <a:lstStyle/>
          <a:p>
            <a:fld id="{AAB6FA28-7AEC-3F43-9C2D-3DB969CFEC6A}" type="slidenum">
              <a:rPr lang="en-US" smtClean="0">
                <a:solidFill>
                  <a:srgbClr val="000000"/>
                </a:solidFill>
                <a:latin typeface="Arial"/>
                <a:ea typeface="Arial Unicode MS"/>
                <a:cs typeface="Arial Unicode MS"/>
              </a:rPr>
              <a:pPr/>
              <a:t>9</a:t>
            </a:fld>
            <a:endParaRPr lang="en-US">
              <a:solidFill>
                <a:srgbClr val="000000"/>
              </a:solidFill>
              <a:latin typeface="Arial"/>
              <a:ea typeface="Arial Unicode MS"/>
              <a:cs typeface="Arial Unicode MS"/>
            </a:endParaRPr>
          </a:p>
        </p:txBody>
      </p:sp>
      <p:pic>
        <p:nvPicPr>
          <p:cNvPr id="10" name="図 9"/>
          <p:cNvPicPr/>
          <p:nvPr/>
        </p:nvPicPr>
        <p:blipFill rotWithShape="1">
          <a:blip r:embed="rId2" cstate="email">
            <a:extLst>
              <a:ext uri="{28A0092B-C50C-407E-A947-70E740481C1C}">
                <a14:useLocalDpi xmlns:a14="http://schemas.microsoft.com/office/drawing/2010/main"/>
              </a:ext>
            </a:extLst>
          </a:blip>
          <a:srcRect l="26220" t="44345" r="41974" b="40469"/>
          <a:stretch/>
        </p:blipFill>
        <p:spPr bwMode="auto">
          <a:xfrm>
            <a:off x="3253828" y="531547"/>
            <a:ext cx="3034679" cy="160261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264415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新しいプレゼンテーション">
  <a:themeElements>
    <a:clrScheme name="ユーザー設定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新しいプレゼンテーション">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400" b="0" i="0" u="none" strike="noStrike" cap="none" normalizeH="0" baseline="0">
            <a:ln>
              <a:noFill/>
            </a:ln>
            <a:solidFill>
              <a:schemeClr val="tx1"/>
            </a:solidFill>
            <a:effectLst/>
            <a:latin typeface="Arial" pitchFamily="-60" charset="0"/>
            <a:ea typeface="ＭＳ Ｐゴシック" pitchFamily="-60" charset="-128"/>
            <a:cs typeface="ＭＳ Ｐゴシック" pitchFamily="-6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400" b="0" i="0" u="none" strike="noStrike" cap="none" normalizeH="0" baseline="0">
            <a:ln>
              <a:noFill/>
            </a:ln>
            <a:solidFill>
              <a:schemeClr val="tx1"/>
            </a:solidFill>
            <a:effectLst/>
            <a:latin typeface="Arial" pitchFamily="-60" charset="0"/>
            <a:ea typeface="ＭＳ Ｐゴシック" pitchFamily="-60" charset="-128"/>
            <a:cs typeface="ＭＳ Ｐゴシック" pitchFamily="-60" charset="-128"/>
          </a:defRPr>
        </a:defPPr>
      </a:lstStyle>
    </a:lnDef>
  </a:objectDefaults>
  <a:extraClrSchemeLst>
    <a:extraClrScheme>
      <a:clrScheme name="新しいプレゼンテーショ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新しいプレゼンテーショ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新しいプレゼンテーショ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新しいプレゼンテーショ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新しいプレゼンテーショ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新しいプレゼンテーショ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新しいプレゼンテーション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新しいプレゼンテーショ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新しいプレゼンテーショ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新しいプレゼンテーショ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新しいプレゼンテーショ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新しいプレゼンテーショ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6_Default Theme">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Arial Unicode MS"/>
        <a:cs typeface="Arial Unicode MS"/>
      </a:majorFont>
      <a:minorFont>
        <a:latin typeface="Arial"/>
        <a:ea typeface="Arial Unicode MS"/>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ctr" latinLnBrk="0" hangingPunct="0">
          <a:lnSpc>
            <a:spcPct val="100000"/>
          </a:lnSpc>
          <a:spcBef>
            <a:spcPct val="0"/>
          </a:spcBef>
          <a:spcAft>
            <a:spcPct val="0"/>
          </a:spcAft>
          <a:buClrTx/>
          <a:buSzTx/>
          <a:buFontTx/>
          <a:buNone/>
          <a:tabLst/>
          <a:defRPr kumimoji="0" lang="en-GB" sz="3600" b="0" i="0" u="none" strike="noStrike" cap="none" normalizeH="0" baseline="0" smtClean="0">
            <a:ln>
              <a:noFill/>
            </a:ln>
            <a:solidFill>
              <a:schemeClr val="tx1"/>
            </a:solidFill>
            <a:effectLst/>
            <a:latin typeface="Arial" charset="0"/>
            <a:ea typeface="Arial Unicode MS" pitchFamily="34" charset="-128"/>
            <a:cs typeface="Arial Unicode MS"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ctr" latinLnBrk="0" hangingPunct="0">
          <a:lnSpc>
            <a:spcPct val="100000"/>
          </a:lnSpc>
          <a:spcBef>
            <a:spcPct val="0"/>
          </a:spcBef>
          <a:spcAft>
            <a:spcPct val="0"/>
          </a:spcAft>
          <a:buClrTx/>
          <a:buSzTx/>
          <a:buFontTx/>
          <a:buNone/>
          <a:tabLst/>
          <a:defRPr kumimoji="0" lang="en-GB" sz="3600" b="0" i="0" u="none" strike="noStrike" cap="none" normalizeH="0" baseline="0" smtClean="0">
            <a:ln>
              <a:noFill/>
            </a:ln>
            <a:solidFill>
              <a:schemeClr val="tx1"/>
            </a:solidFill>
            <a:effectLst/>
            <a:latin typeface="Arial" charset="0"/>
            <a:ea typeface="Arial Unicode MS" pitchFamily="34" charset="-128"/>
            <a:cs typeface="Arial Unicode MS" pitchFamily="34" charset="-128"/>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1179</TotalTime>
  <Words>2663</Words>
  <Application>Microsoft Macintosh PowerPoint</Application>
  <PresentationFormat>画面に合わせる (4:3)</PresentationFormat>
  <Paragraphs>691</Paragraphs>
  <Slides>40</Slides>
  <Notes>5</Notes>
  <HiddenSlides>1</HiddenSlides>
  <MMClips>0</MMClips>
  <ScaleCrop>false</ScaleCrop>
  <HeadingPairs>
    <vt:vector size="6" baseType="variant">
      <vt:variant>
        <vt:lpstr>テーマ</vt:lpstr>
      </vt:variant>
      <vt:variant>
        <vt:i4>5</vt:i4>
      </vt:variant>
      <vt:variant>
        <vt:lpstr>埋め込まれた OLE サーバー</vt:lpstr>
      </vt:variant>
      <vt:variant>
        <vt:i4>2</vt:i4>
      </vt:variant>
      <vt:variant>
        <vt:lpstr>スライド タイトル</vt:lpstr>
      </vt:variant>
      <vt:variant>
        <vt:i4>40</vt:i4>
      </vt:variant>
    </vt:vector>
  </HeadingPairs>
  <TitlesOfParts>
    <vt:vector size="47" baseType="lpstr">
      <vt:lpstr>ホワイト</vt:lpstr>
      <vt:lpstr>1_新しいプレゼンテーション</vt:lpstr>
      <vt:lpstr>1_ホワイト</vt:lpstr>
      <vt:lpstr>2_ホワイト</vt:lpstr>
      <vt:lpstr>6_Default Theme</vt:lpstr>
      <vt:lpstr>Image</vt:lpstr>
      <vt:lpstr>KGPlot</vt:lpstr>
      <vt:lpstr>KEK LC 計画推進委員会</vt:lpstr>
      <vt:lpstr>第27回・LC計画推進委員会</vt:lpstr>
      <vt:lpstr>MEXT: ILC 技術設計報告書（TDR）検証 作業部会の設置について</vt:lpstr>
      <vt:lpstr>MEXT’s Organization for Studying ILC  based on SCJ’s Recommendation</vt:lpstr>
      <vt:lpstr>MEXT, ILC Physics WG Members</vt:lpstr>
      <vt:lpstr>ILC TDR Verification WG Memebership</vt:lpstr>
      <vt:lpstr>「国際リニアコライダー（ILC）関する有識者会議」 技術設計報告書（TDR）検証作業部会　委員 </vt:lpstr>
      <vt:lpstr>Schedule for Committee and WGs</vt:lpstr>
      <vt:lpstr>ILC TDR Overview ILC 技術設計書・概要</vt:lpstr>
      <vt:lpstr>PowerPoint プレゼンテーション</vt:lpstr>
      <vt:lpstr>第3回ILC-TDR検証作業部会にむけた ご質問への（事前）回答 </vt:lpstr>
      <vt:lpstr>Fraction of SCRF Cavity and CMs 第二回作業部会報告資料（山本）より </vt:lpstr>
      <vt:lpstr>PowerPoint プレゼンテーション</vt:lpstr>
      <vt:lpstr>PowerPoint プレゼンテーション</vt:lpstr>
      <vt:lpstr>PowerPoint プレゼンテーション</vt:lpstr>
      <vt:lpstr>PowerPoint プレゼンテーション</vt:lpstr>
      <vt:lpstr>ILC-TDR 検証WG報告内容（改訂: 14-9-8） Presentation Plan for the MEXT ILC-TDR Verification WG  </vt:lpstr>
      <vt:lpstr>今後、求められること ILC 全経費（予想）・一覧の整備</vt:lpstr>
      <vt:lpstr>LC計画推進室からの報告</vt:lpstr>
      <vt:lpstr>KEK-LC： FY2014 Plan　（後でもう一度示します）</vt:lpstr>
      <vt:lpstr>KEK-ATF2: BDS, FF Test Facility for ILC</vt:lpstr>
      <vt:lpstr>PowerPoint プレゼンテーション</vt:lpstr>
      <vt:lpstr>POSIPOL-2014 http://atfweb.kek.jp/posipol/2014/</vt:lpstr>
      <vt:lpstr>ILC-BDS Lattice Review Sept. 4, Ichi-no-seki </vt:lpstr>
      <vt:lpstr>MDI-CFS Meeting</vt:lpstr>
      <vt:lpstr>PowerPoint プレゼンテーション</vt:lpstr>
      <vt:lpstr>Facility Arrangement Plan</vt:lpstr>
      <vt:lpstr>LCWS 2014: Ocober, 6 – 10, Belgrade</vt:lpstr>
      <vt:lpstr>Structure of Workshop</vt:lpstr>
      <vt:lpstr>AD&amp;I focus on </vt:lpstr>
      <vt:lpstr>Issues needed to be deeply discussed: to determine Central Wall Thickness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ILC に関連する 文科省の新たな調査（委託業務）計画 A new action by MEXT to Investigate on ILC </vt:lpstr>
      <vt:lpstr>委託業務の目的</vt:lpstr>
      <vt:lpstr>アンケートへの協力について：　（岡田）</vt:lpstr>
    </vt:vector>
  </TitlesOfParts>
  <Company>KEK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KEK LC 計画推進委員会</dc:title>
  <dc:creator>Yamamoto Akira</dc:creator>
  <cp:lastModifiedBy>Yamamoto Akira</cp:lastModifiedBy>
  <cp:revision>54</cp:revision>
  <dcterms:created xsi:type="dcterms:W3CDTF">2014-04-17T02:41:14Z</dcterms:created>
  <dcterms:modified xsi:type="dcterms:W3CDTF">2014-09-16T07:35:43Z</dcterms:modified>
</cp:coreProperties>
</file>