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58" r:id="rId9"/>
  </p:sldMasterIdLst>
  <p:sldIdLst>
    <p:sldId id="263" r:id="rId10"/>
    <p:sldId id="262" r:id="rId11"/>
    <p:sldId id="257" r:id="rId12"/>
    <p:sldId id="258" r:id="rId13"/>
    <p:sldId id="259" r:id="rId14"/>
    <p:sldId id="260" r:id="rId15"/>
    <p:sldId id="261" r:id="rId16"/>
    <p:sldId id="266" r:id="rId17"/>
    <p:sldId id="267" r:id="rId18"/>
    <p:sldId id="265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64" r:id="rId27"/>
    <p:sldId id="276" r:id="rId28"/>
    <p:sldId id="275" r:id="rId29"/>
    <p:sldId id="277" r:id="rId30"/>
    <p:sldId id="279" r:id="rId31"/>
    <p:sldId id="280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2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6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4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0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1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0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7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0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8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0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18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0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88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26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3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29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88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0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18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6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24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02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9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3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70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2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4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9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4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1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47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0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78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59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81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27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96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59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35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34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19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80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75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0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70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83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04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8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7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333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4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9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03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34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48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15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08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3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085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4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50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91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2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82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599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55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99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53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27214-CBE0-4AF7-8E92-9FC9E33F02A3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0281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75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60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83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886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53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54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26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5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86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1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832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1023700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27/05/2013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ECFA LC 2013 - DESY, Hamburg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D802-AAAA-D947-9202-65E7C7D696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6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2014/9/14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3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2621-48F9-4D7A-8048-B4A4739CCD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E051-D448-4018-A13B-6F31F3F89DA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3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F7A3-85D0-481C-AD68-CBE7A6F789F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CB06-1767-40E1-B7D6-A493ADA022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u="none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E1601-E112-4ECB-8E54-6DAABB7F9629}" type="slidenum">
              <a:rPr lang="ja-JP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4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u="sng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u="sng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u="sng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400" u="sng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400" u="sng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9 h 1906"/>
                <a:gd name="T4" fmla="*/ 6405 w 5740"/>
                <a:gd name="T5" fmla="*/ 159 h 1906"/>
                <a:gd name="T6" fmla="*/ 64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u="none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39884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04BA45-F520-8840-8D46-E489B123B42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2014/9/15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CE6327-3E65-5942-8A4C-2D57A79A03D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1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gi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74901" y="881360"/>
            <a:ext cx="479419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ILC </a:t>
            </a:r>
            <a:r>
              <a:rPr lang="ja-JP" alt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推進会議</a:t>
            </a:r>
            <a:endParaRPr lang="ja-JP" alt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20414" y="5163325"/>
            <a:ext cx="55031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KEK, September 16, 2014</a:t>
            </a:r>
            <a:endParaRPr lang="ja-JP" alt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96" y="3214390"/>
            <a:ext cx="2314009" cy="14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17" y="316120"/>
            <a:ext cx="8048967" cy="188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20" y="2525624"/>
            <a:ext cx="8050161" cy="418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87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37" y="206575"/>
            <a:ext cx="7629526" cy="63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2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526" y="210511"/>
            <a:ext cx="6380677" cy="53711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00200" y="542776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いる。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2310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7" y="306336"/>
            <a:ext cx="7290313" cy="14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47" y="171450"/>
            <a:ext cx="7396778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" y="652309"/>
            <a:ext cx="8788408" cy="49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45" y="419100"/>
            <a:ext cx="8425553" cy="201929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00" y="2528501"/>
            <a:ext cx="7804242" cy="38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63" y="329688"/>
            <a:ext cx="8851637" cy="22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123" y="4161576"/>
            <a:ext cx="2923560" cy="21926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636" y="940203"/>
            <a:ext cx="3764570" cy="259246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806" y="4144464"/>
            <a:ext cx="2969194" cy="22268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79" y="940203"/>
            <a:ext cx="3839470" cy="25924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1576"/>
            <a:ext cx="2923560" cy="21926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95217" y="305853"/>
            <a:ext cx="284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1400" b="1" dirty="0">
                <a:solidFill>
                  <a:srgbClr val="002060"/>
                </a:solidFill>
              </a:rPr>
              <a:t>7/22  Round Table Discussions with </a:t>
            </a:r>
          </a:p>
          <a:p>
            <a:pPr algn="ctr" defTabSz="457200"/>
            <a:r>
              <a:rPr lang="ja-JP" altLang="en-US" sz="1400" b="1" dirty="0">
                <a:solidFill>
                  <a:srgbClr val="002060"/>
                </a:solidFill>
              </a:rPr>
              <a:t>米</a:t>
            </a:r>
            <a:r>
              <a:rPr lang="en-US" altLang="ja-JP" sz="1400" b="1" dirty="0">
                <a:solidFill>
                  <a:srgbClr val="002060"/>
                </a:solidFill>
              </a:rPr>
              <a:t>OSTP, DOE and Physicists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1781" y="305853"/>
            <a:ext cx="2399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1400" b="1" dirty="0">
                <a:solidFill>
                  <a:srgbClr val="002060"/>
                </a:solidFill>
              </a:rPr>
              <a:t>7/23  Discussions with </a:t>
            </a:r>
          </a:p>
          <a:p>
            <a:pPr algn="ctr" defTabSz="457200"/>
            <a:r>
              <a:rPr lang="en-US" altLang="ja-JP" sz="1400" b="1" dirty="0" err="1">
                <a:solidFill>
                  <a:srgbClr val="002060"/>
                </a:solidFill>
              </a:rPr>
              <a:t>Holdren</a:t>
            </a:r>
            <a:r>
              <a:rPr lang="ja-JP" altLang="en-US" sz="1400" b="1" dirty="0">
                <a:solidFill>
                  <a:srgbClr val="002060"/>
                </a:solidFill>
              </a:rPr>
              <a:t>大統領科学補佐官他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7579" y="3621244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1400" b="1" dirty="0">
                <a:solidFill>
                  <a:srgbClr val="002060"/>
                </a:solidFill>
              </a:rPr>
              <a:t>7/23  </a:t>
            </a:r>
            <a:r>
              <a:rPr lang="ja-JP" altLang="en-US" sz="1400" b="1" dirty="0">
                <a:solidFill>
                  <a:srgbClr val="002060"/>
                </a:solidFill>
              </a:rPr>
              <a:t>シンシア・ルミス</a:t>
            </a:r>
            <a:endParaRPr lang="en-US" altLang="ja-JP" sz="1400" b="1" dirty="0">
              <a:solidFill>
                <a:srgbClr val="002060"/>
              </a:solidFill>
            </a:endParaRPr>
          </a:p>
          <a:p>
            <a:pPr algn="ctr" defTabSz="457200"/>
            <a:r>
              <a:rPr lang="ja-JP" altLang="en-US" sz="1400" b="1" dirty="0">
                <a:solidFill>
                  <a:srgbClr val="002060"/>
                </a:solidFill>
              </a:rPr>
              <a:t>下院議員の補佐官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81597" y="3621244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1400" b="1" dirty="0">
                <a:solidFill>
                  <a:srgbClr val="002060"/>
                </a:solidFill>
              </a:rPr>
              <a:t>7/23  </a:t>
            </a:r>
            <a:r>
              <a:rPr lang="ja-JP" altLang="en-US" sz="1400" b="1" dirty="0">
                <a:solidFill>
                  <a:srgbClr val="002060"/>
                </a:solidFill>
              </a:rPr>
              <a:t>ラッシュ・ホルト</a:t>
            </a:r>
            <a:endParaRPr lang="en-US" altLang="ja-JP" sz="1400" b="1" dirty="0">
              <a:solidFill>
                <a:srgbClr val="002060"/>
              </a:solidFill>
            </a:endParaRPr>
          </a:p>
          <a:p>
            <a:pPr algn="ctr" defTabSz="457200"/>
            <a:r>
              <a:rPr lang="ja-JP" altLang="en-US" sz="1400" b="1" dirty="0">
                <a:solidFill>
                  <a:srgbClr val="002060"/>
                </a:solidFill>
              </a:rPr>
              <a:t>下院議員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53101" y="3621244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1400" b="1" dirty="0">
                <a:solidFill>
                  <a:srgbClr val="002060"/>
                </a:solidFill>
              </a:rPr>
              <a:t>7/23  </a:t>
            </a:r>
            <a:r>
              <a:rPr lang="ja-JP" altLang="en-US" sz="1400" b="1" dirty="0">
                <a:solidFill>
                  <a:srgbClr val="002060"/>
                </a:solidFill>
              </a:rPr>
              <a:t>ランディー・ホルトグレイン</a:t>
            </a:r>
            <a:endParaRPr lang="en-US" altLang="ja-JP" sz="1400" b="1" dirty="0">
              <a:solidFill>
                <a:srgbClr val="002060"/>
              </a:solidFill>
            </a:endParaRPr>
          </a:p>
          <a:p>
            <a:pPr algn="ctr" defTabSz="457200"/>
            <a:r>
              <a:rPr lang="ja-JP" altLang="en-US" sz="1400" b="1" dirty="0">
                <a:solidFill>
                  <a:srgbClr val="002060"/>
                </a:solidFill>
              </a:rPr>
              <a:t>下院議員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25"/>
          <a:stretch/>
        </p:blipFill>
        <p:spPr>
          <a:xfrm>
            <a:off x="1146010" y="4311471"/>
            <a:ext cx="1946587" cy="219839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4686418" y="879258"/>
            <a:ext cx="4097863" cy="1930616"/>
            <a:chOff x="4616531" y="885069"/>
            <a:chExt cx="4307921" cy="202958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616531" y="885069"/>
              <a:ext cx="4307921" cy="2029580"/>
              <a:chOff x="4616531" y="885069"/>
              <a:chExt cx="4307921" cy="2029580"/>
            </a:xfrm>
          </p:grpSpPr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6531" y="885069"/>
                <a:ext cx="4307921" cy="2008285"/>
              </a:xfrm>
              <a:prstGeom prst="rect">
                <a:avLst/>
              </a:prstGeom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26805" y="2007530"/>
                <a:ext cx="1984588" cy="907119"/>
              </a:xfrm>
              <a:prstGeom prst="rect">
                <a:avLst/>
              </a:prstGeom>
            </p:spPr>
          </p:pic>
        </p:grpSp>
        <p:grpSp>
          <p:nvGrpSpPr>
            <p:cNvPr id="12" name="グループ化 11"/>
            <p:cNvGrpSpPr/>
            <p:nvPr/>
          </p:nvGrpSpPr>
          <p:grpSpPr>
            <a:xfrm>
              <a:off x="7123804" y="2395517"/>
              <a:ext cx="1590590" cy="369332"/>
              <a:chOff x="7271208" y="484684"/>
              <a:chExt cx="1590590" cy="369332"/>
            </a:xfrm>
          </p:grpSpPr>
          <p:sp>
            <p:nvSpPr>
              <p:cNvPr id="3" name="テキスト ボックス 2"/>
              <p:cNvSpPr txBox="1"/>
              <p:nvPr/>
            </p:nvSpPr>
            <p:spPr>
              <a:xfrm>
                <a:off x="7271208" y="48468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FF00"/>
                    </a:solidFill>
                  </a:rPr>
                  <a:t>e</a:t>
                </a:r>
                <a:r>
                  <a:rPr lang="en-US" altLang="ja-JP" baseline="30000" dirty="0">
                    <a:solidFill>
                      <a:srgbClr val="FFFF00"/>
                    </a:solidFill>
                  </a:rPr>
                  <a:t>-</a:t>
                </a:r>
                <a:endParaRPr lang="ja-JP" altLang="en-US" baseline="30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8484772" y="48468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00FFFF"/>
                    </a:solidFill>
                  </a:rPr>
                  <a:t>e</a:t>
                </a:r>
                <a:r>
                  <a:rPr lang="en-US" altLang="ja-JP" baseline="30000" dirty="0">
                    <a:solidFill>
                      <a:srgbClr val="00FFFF"/>
                    </a:solidFill>
                  </a:rPr>
                  <a:t>+</a:t>
                </a:r>
                <a:endParaRPr lang="ja-JP" altLang="en-US" baseline="30000" dirty="0">
                  <a:solidFill>
                    <a:srgbClr val="00FFFF"/>
                  </a:solidFill>
                </a:endParaRPr>
              </a:p>
            </p:txBody>
          </p:sp>
        </p:grp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18" y="859001"/>
            <a:ext cx="1409252" cy="93779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33716" y="1242522"/>
            <a:ext cx="3371175" cy="2437133"/>
            <a:chOff x="329931" y="1177296"/>
            <a:chExt cx="3371175" cy="243713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399" y="1641189"/>
              <a:ext cx="2634376" cy="1973240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329931" y="1177296"/>
              <a:ext cx="3371175" cy="38418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ja-JP" sz="2000" b="1" dirty="0">
                  <a:ln/>
                  <a:solidFill>
                    <a:srgbClr val="FFC000">
                      <a:lumMod val="20000"/>
                      <a:lumOff val="80000"/>
                    </a:srgbClr>
                  </a:solidFill>
                </a:rPr>
                <a:t>ISS: International Space Station</a:t>
              </a:r>
              <a:endParaRPr lang="ja-JP" altLang="en-US" sz="2000" b="1" dirty="0">
                <a:ln/>
                <a:solidFill>
                  <a:srgbClr val="FFC000">
                    <a:lumMod val="20000"/>
                    <a:lumOff val="80000"/>
                  </a:srgbClr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080" b="-1"/>
          <a:stretch/>
        </p:blipFill>
        <p:spPr>
          <a:xfrm>
            <a:off x="4809863" y="2912667"/>
            <a:ext cx="3850972" cy="492036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168536" y="208272"/>
            <a:ext cx="68069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6600C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US-Japan Initiatives on Global Projects </a:t>
            </a:r>
            <a:endParaRPr lang="ja-JP" altLang="en-US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66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7623" r="15784" b="15180"/>
          <a:stretch/>
        </p:blipFill>
        <p:spPr bwMode="auto">
          <a:xfrm>
            <a:off x="5083295" y="3456099"/>
            <a:ext cx="3376268" cy="169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675"/>
          <a:stretch/>
        </p:blipFill>
        <p:spPr>
          <a:xfrm>
            <a:off x="1007358" y="4038250"/>
            <a:ext cx="2223891" cy="21983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30234"/>
          <a:stretch/>
        </p:blipFill>
        <p:spPr>
          <a:xfrm>
            <a:off x="6771429" y="5282331"/>
            <a:ext cx="2438400" cy="15792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5" y="4687715"/>
            <a:ext cx="3330836" cy="2040485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4299821" y="5282331"/>
            <a:ext cx="2353559" cy="1361928"/>
            <a:chOff x="579438" y="2500313"/>
            <a:chExt cx="2855850" cy="1652587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30"/>
            <a:stretch/>
          </p:blipFill>
          <p:spPr>
            <a:xfrm>
              <a:off x="579438" y="2500313"/>
              <a:ext cx="2855850" cy="1652587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579438" y="2702727"/>
              <a:ext cx="2855850" cy="4119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687675" y="6488668"/>
            <a:ext cx="1049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i="1" dirty="0">
                <a:solidFill>
                  <a:prstClr val="black"/>
                </a:solidFill>
              </a:rPr>
              <a:t>Total : 2401</a:t>
            </a:r>
            <a:endParaRPr lang="ja-JP" altLang="en-US" sz="1400" b="1" i="1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53380" y="5211849"/>
            <a:ext cx="1268296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US+Japan</a:t>
            </a:r>
            <a:r>
              <a:rPr lang="en-US" altLang="ja-JP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=904</a:t>
            </a:r>
            <a:endParaRPr lang="ja-JP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0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dar-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769" y="5114880"/>
            <a:ext cx="5934523" cy="8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29473" y="3541845"/>
            <a:ext cx="2233315" cy="461962"/>
          </a:xfrm>
          <a:prstGeom prst="rect">
            <a:avLst/>
          </a:prstGeom>
          <a:solidFill>
            <a:schemeClr val="accent1">
              <a:lumMod val="20000"/>
              <a:lumOff val="80000"/>
              <a:alpha val="58824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ja-JP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 charset="0"/>
              </a:rPr>
              <a:t>Atsuto Suzuki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424575" y="1101502"/>
            <a:ext cx="3652626" cy="1446550"/>
          </a:xfrm>
          <a:prstGeom prst="rect">
            <a:avLst/>
          </a:prstGeom>
          <a:solidFill>
            <a:srgbClr val="000066"/>
          </a:solidFill>
          <a:ln w="28575">
            <a:solidFill>
              <a:srgbClr val="92D05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ja-JP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</a:rPr>
              <a:t>ILC Status</a:t>
            </a:r>
          </a:p>
          <a:p>
            <a:pPr algn="ctr" defTabSz="457200">
              <a:defRPr/>
            </a:pPr>
            <a:r>
              <a:rPr lang="en-US" altLang="ja-JP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</a:rPr>
              <a:t>from Japan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90875" cy="47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1935" t="22879" r="30377" b="12318"/>
          <a:stretch/>
        </p:blipFill>
        <p:spPr>
          <a:xfrm>
            <a:off x="1125794" y="0"/>
            <a:ext cx="6892413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3173" t="43811" r="34032" b="26177"/>
          <a:stretch/>
        </p:blipFill>
        <p:spPr>
          <a:xfrm>
            <a:off x="1037302" y="639710"/>
            <a:ext cx="7417111" cy="38179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215900"/>
            <a:ext cx="8351838" cy="1917700"/>
          </a:xfrm>
        </p:spPr>
        <p:txBody>
          <a:bodyPr/>
          <a:lstStyle/>
          <a:p>
            <a:pPr algn="l">
              <a:defRPr/>
            </a:pPr>
            <a:r>
              <a:rPr lang="ja-JP" altLang="en-US" sz="4000" dirty="0"/>
              <a:t>学術的</a:t>
            </a:r>
            <a:r>
              <a:rPr lang="ja-JP" altLang="en-US" sz="4000" dirty="0" smtClean="0"/>
              <a:t>な重要性が</a:t>
            </a:r>
            <a:r>
              <a:rPr lang="ja-JP" altLang="en-US" sz="4000" dirty="0"/>
              <a:t>極めて</a:t>
            </a:r>
            <a:r>
              <a:rPr lang="ja-JP" altLang="en-US" sz="4000" dirty="0" smtClean="0"/>
              <a:t>大きい</a:t>
            </a:r>
            <a:r>
              <a:rPr lang="ja-JP" altLang="en-US" sz="4000" dirty="0"/>
              <a:t>ことだけで</a:t>
            </a:r>
            <a:r>
              <a:rPr lang="ja-JP" altLang="en-US" sz="4000" dirty="0" smtClean="0"/>
              <a:t>は、</a:t>
            </a:r>
            <a:r>
              <a:rPr lang="en-US" altLang="ja-JP" sz="4000" dirty="0" smtClean="0"/>
              <a:t>ILC</a:t>
            </a:r>
            <a:r>
              <a:rPr lang="ja-JP" altLang="en-US" sz="4000" dirty="0" err="1" smtClean="0"/>
              <a:t>のような</a:t>
            </a:r>
            <a:r>
              <a:rPr lang="ja-JP" altLang="en-US" sz="4000" dirty="0" smtClean="0"/>
              <a:t>巨額な</a:t>
            </a:r>
            <a:r>
              <a:rPr lang="ja-JP" altLang="en-US" sz="4000" dirty="0"/>
              <a:t>プロジェクト</a:t>
            </a:r>
            <a:r>
              <a:rPr lang="ja-JP" altLang="en-US" sz="4000" dirty="0" smtClean="0"/>
              <a:t>は正当化できない。</a:t>
            </a:r>
            <a:endParaRPr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107950" y="2276480"/>
            <a:ext cx="9036050" cy="4352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 smtClean="0"/>
              <a:t>国民的な合意</a:t>
            </a:r>
            <a:r>
              <a:rPr lang="ja-JP" altLang="en-US" sz="2400" dirty="0"/>
              <a:t>を得るに</a:t>
            </a:r>
            <a:r>
              <a:rPr lang="ja-JP" altLang="en-US" sz="2400" dirty="0" smtClean="0"/>
              <a:t>は、いかに国民に役立つかの説明が必須。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 smtClean="0"/>
              <a:t>官界・政界・産業界に多くのサポーターが必要である。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/>
              <a:t>他の分野</a:t>
            </a:r>
            <a:r>
              <a:rPr lang="ja-JP" altLang="en-US" sz="2400" dirty="0" smtClean="0"/>
              <a:t>に大きな影響を与えないような予算を獲得することが必要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/>
              <a:t>大きな</a:t>
            </a:r>
            <a:r>
              <a:rPr lang="ja-JP" altLang="en-US" sz="2400" dirty="0" smtClean="0"/>
              <a:t>経済的効果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/>
              <a:t>様々な</a:t>
            </a:r>
            <a:r>
              <a:rPr lang="ja-JP" altLang="en-US" sz="2400" dirty="0" smtClean="0"/>
              <a:t>技術</a:t>
            </a:r>
            <a:r>
              <a:rPr lang="ja-JP" altLang="en-US" sz="2400" dirty="0"/>
              <a:t>の派生</a:t>
            </a:r>
            <a:r>
              <a:rPr lang="ja-JP" altLang="en-US" sz="2400" dirty="0" smtClean="0"/>
              <a:t>　　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 smtClean="0"/>
              <a:t>若い世代に夢と希望を与える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 smtClean="0"/>
              <a:t>国際的に尊敬される国家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ja-JP" altLang="en-US" sz="2400" dirty="0" smtClean="0"/>
              <a:t>日本創成会議　増田寛也氏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sz="2400" dirty="0" smtClean="0"/>
              <a:t>ILC</a:t>
            </a:r>
            <a:r>
              <a:rPr lang="ja-JP" altLang="en-US" sz="2400" dirty="0" smtClean="0"/>
              <a:t>を中心とした新たな</a:t>
            </a:r>
            <a:r>
              <a:rPr lang="ja-JP" altLang="en-US" sz="2400" dirty="0"/>
              <a:t>国際都市</a:t>
            </a:r>
            <a:r>
              <a:rPr lang="ja-JP" altLang="en-US" sz="2400" dirty="0" smtClean="0"/>
              <a:t>を</a:t>
            </a:r>
            <a:r>
              <a:rPr lang="ja-JP" altLang="en-US" sz="2400" dirty="0"/>
              <a:t>作る</a:t>
            </a:r>
            <a:endParaRPr lang="en-US" altLang="ja-JP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ja-JP" altLang="en-US" sz="4400" dirty="0"/>
          </a:p>
        </p:txBody>
      </p:sp>
      <p:sp>
        <p:nvSpPr>
          <p:cNvPr id="4915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FED6CE1-E20B-41D5-9F76-5CEAE46FD712}" type="slidenum">
              <a:rPr kumimoji="0" lang="ja-JP" altLang="en-US">
                <a:solidFill>
                  <a:srgbClr val="FFFFFF"/>
                </a:solidFill>
              </a:rPr>
              <a:pPr eaLnBrk="1" hangingPunct="1"/>
              <a:t>22</a:t>
            </a:fld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49157" name="AutoShape 6" descr="data:image/jpeg;base64,/9j/4AAQSkZJRgABAQAAAQABAAD/2wCEAAkGBhQSEBQUExQUFBQUFhUVFBcVFxUXFxoYFRQVFBcXGRcXHCYeFxojGhcVHy8gJCcqLCwsGB4xNTAqNSYsLCkBCQoKDgwOGg8PGS0kHCQyKSwsKSksKSwsKiwpLC0sKSksLDUsLCksLCwpLCwvKSksLCksKSwsLCwpKSwsLCksKf/AABEIALgAlQMBIgACEQEDEQH/xAAcAAAABwEBAAAAAAAAAAAAAAAAAQIDBQYHBAj/xAA/EAABAwEFBAgEBAUDBQEAAAABAAIRAwQFEiExBkFRcQcTIjJhgZGhUrHB0SNCYvAUcpLC4UOi8SVTgpPSFf/EABkBAQADAQEAAAAAAAAAAAAAAAABAwQCBf/EACQRAAICAgICAgIDAAAAAAAAAAABAhEDIRJBBDEicWGhE1GR/9oADAMBAAIRAxEAPwC7QhCVCCFYiEISoQhAIITLxmumEzUICAUGo8Kre0e2QszTga1xaASXOIGegAGZPmFSz0tWo/kojkHH+5CaNXLURasus/S1XHep0nDPQOH1KTU6QXvGI1XtO5jAAI8XfQBBRqeBJLVkTekG0h0sqkjg8AhSdi6YHNMV6II+Km6DzwnI+qCmaQWpJCjbj2rs1rH4VQYt7HZPHlv8lLFqEDJCSWp0hJIQDRCQQniEghAMlqCcIQQEtCEJUIoQCYQKVCo/SFtoKDDRp51HCCdzZHzjPzQJD20PSDSoEtYQ536RP1A9yqXeHSE+oDMt4EE68lSa1dzjx55niiZU4/JDuiQvG+alaS84uOY8lzU4OgPmPqgRlx48U2xkd3P5oSLcQDofZNOelVachcxJUgdLuQPp8kKlSd5JTJfxREoBdOq5pDmktcDIIMEHiCNFrnR/0hG0EWe0EdbEMfpjjcf1/PmsflKo1S0hwJBBkEagjMFCGrPTTgmyFWujza022zkVCOupQH/qB0f55g+KtDgoOBohJIThCSQgGoQSoRoCUQQQQHFfF4ChQqVXaMaSvPt6W51eq+q7VxJ9VqvS1eeCytpTnVdmPBkH5kLInkYR5odxOcU95XXQsZdH3+Sbs9nLjHFaVszssHUMbs57uSqyZFBF+PE5splHZx7m4gJ5+Cast1OLi0tLXDvA6843rVqd0dX2ToZ3ZHgfA+HJdNmuljgcTQc5E/Q7lkl5DWjYvGj7M8s2xzKjZxHykeoTNo2Oc3USOO9aeLqYzQLmtNMRl91nfkSRpWDG+jKLRsxH/CiLZdRZnmtefYwTuUVe9ztwk4R6KyHlO9lOTxY1oyV0hFKtV42Wm0EZT7jwVcrU40Xpp2jzJKnRJ7H7QOsdsp1QeySG1BxY4gH78wvQpz003Ly/ovTF0VxUs1F4/NTYfVoUlbHSEkhLcEkhDkQUEZCCAkkEEEBivSzeBdb8O6kxjQPF3bJPsqXWq5AKxdJTf+p2iRA7BH9DY+qq1M4nckLEXXYi6+seCROvyWuWKwtY2AIBGfD0VM6NrHFDGRBOQ5K92dk55fvgvKyybyHrY0lBD1opAt4yFzUbLBy8yV3VnBrddy5qNYAH2UTTvZMXoS6z7/n4KKvG106bcTzA/e5dtrt8UyPE+6o950+vqYWzUfMYRo0n4nHJvLVQoxZ1bSFWjaykT2WGJ1/wnzbWvZ2TiB9eRCZGyxpjtPpMPBgk/wBT8v8Aao29aLqdN1SlVeXUxiLXYXNLQRiEBoiASddyl4oy1H2Qskoq5eiL2hsBzI08VTKoVw/jrVUb2qTA06F3Zy9VWL4pYHmddSG5jyK14LXxkzH5CT+UU/8ACNK9AdHtr6y7bOfhZgPNhI+3qsAW19ENrxWAtnOnUcPJwDh8ytZhkXRyQQluSShyIhBHCCgEgUSCCkGNdNF3YLVSqgZVaZBPiwx8nBU2yUQ0NM6yT+962PpSuE2iyBzRL6RxAASYIg/T0WOYoaPAaeOaMsia1sRVAscgQATlv4mVz1qlpr4nuf1FGTBJjLd681EbJ7Qhtmo0QWh9WpUBc8jCxoaXOcRodIGYE8lemNo02te7twJD3kO3TI3AR8IXmv4ybZ6a+SSRXbPiB79oqcIY8g+cAFdte++pANZtdjMhidTJ1MAdkneVF3z0hh9UU6DXEkhoJhok8BrC6j1lro02PDmPc/U5jDSOMugESMmjX8yOO1yR2pafFnLe1+9ZUY3DWpWd0zUcC19Qj8jW95gOeZEmMoUje9u6mjTZZWCchLRk3ECcUjkc1J31s2H2ZofDnxJdGpOvL6KFuWg5hczEADkMbcR5SC0ecFcc4+vR0oSe/ZWzd9tfXOOoTTE5sIAPCBrw1SrFSq4n05FSWvaeAxsc3tHzGWquVW66mjsbmzo0taP9sT6rrs1zhje7HACAPZJZn0iFiSW3+yF//JYWjHmQPLQDNVzanZ1tRksADmz5q6W6Gty1UI455zms8JSi7s0OClGmU25tnppdyamYM8OSv/RpY8Da0jC8lgIAgZAgGOKgbdZXiHsJAYe0PA6FWXY4/ikiSDT14w4Z+5WzHlbyL8mTNij/AAOui2FJKUURXonjiEEEEB3IkEEAThIgrG+k7Zj+HrCswRSrHcMmvGZHhOvqtkK4b4umnaaL6VQS1w8wdxHiDBQlOmY/s5dtG0YxTxGrSc0UY7vxYng5EF0yr3eV0VK9NoqB1NrYmk1p7uhaCMiNwz0UXsRdH8HbK9IPD2kDPfLXHJw3GCfRaUwNdrwXnzlcn+j1ca4xWvsqBu1uRbTpNfhDcdSC+BkMmZxGWbhyKlbouxrASJc5wALzwmYG4CdwU1TsVMHJrQddAmbfVjCBxJPkCuGnVssVPSDvRgwDRU2q0tJc2HCfVN1r6tVelWa6g+mWkta8SWuBkBzd8iMxyUJc+zVroucXVHOY8ZMeTOLjnoqpwvZog+NJl9uu2tqUwRyI3go7VVgKNumwGiJLs94Gnun7bUkZKpsOKvRC22tLo9Fy1mZGV2ULP2p803amGSuCw5K1nxNLZ70Tl+qfcKw7N2WHvcBhAaGxzM/RQFSvh7XDP0Vn2VtQq2VlZv8Aqy7PXUtj2WvxoOU76Ri8uajjce2SxRFAoivVPGCQQQQHYiREoSgASilEUEBEWy62Cv1zW9twgkeC7rPWT1anibG/dzXLSMEz/wALz88OMr6Z6mDJyhXaOwWiUdIS7Edw+aQ2ikudEqqy76HHUuw6OBXDbKohskSRx4Krba7XPpObSok4iJMHOToJ8lC2u47XXIdWqQcJiXSRDcQG4Zrtq0dRj/fsttotoGp5c0y+0Zjg79hVOz7P1cPaqvbnxBy8Z05Kx2OydWGguLoyk6+yzTil2XxTXR2NbC47YN6cvG0woi0W2RGSqo6/I1bX9l38rvkVZOjuyup3bRa6fzETuDnEge6p77T2gPEfNaRY7xpvJptc3rKYAezRzZAI7J3GdRkvT8TSaPL87bR0lBCUS2nnBI0EEB0kokCUEAEUoIigDlc1p1n1T0pqpmVXkhzVFmObhK0dFKp2VzW+S2GnM5SmevwS0+XiE22viMSvMlrTPXjvaI52ztCmCXDESZLn9oz56KKtV8uxltKkSRAknh/hWmpZC/KcvoliwMYJwhSm2XKdFTbYa7jLsh4KQfZC0AncpW129g8uSqt77RCSBmq5RbZ0p2tnJfV4DRQrrXOQ1TNQOqOndvUxclwOrVAxg/mcdGjifsu1BIqc7+jr2N2eNesHO7jILjx3hvn8kz0xTQtNltFJxp1S1zS5uRhhBHzIWn3ZdzKFMU2DIaneTvJ8VjfTNefWW5tIaUaYB/mf2j7YfVbMMaZ5uafIktnelgQGWtsHTrWDLm5m7mPRaFZrYyowPpua9h0c0gj1C83FKbXcAQCQDqJMHmN61mXiekm1Ad4QXmxtY8Sgg4np5FKCJDkBKIlBESgCKZec08UxU1UAO1WUVGwcjuI1BVftVC0UphhePiZn6t1CsmKBnkoG9Nu7LQkGpjcPy0+0fXQeqryYYz2y/Fnnj0vRy0Np8OTwWkcRHsc1y27aAu0J94Xf0e2iledS2msyRjpGmCe01uBzYB/8Qpq+Ng+raXU2io0boGIeQ18lneDibYeSn+Cg2u9HvyErjbZOOXzUjbrI4ExoDmIgjwI1CZuuwvtL+rpCSO8dzRxJ+iqvqKNDWrkxd1XU6tUFOmPEnc0b3H7b1pd1XUyz0wxg5k6uPEornuZlnphjRnq5x1ceJXcQrYwrb9mLJk5aXoar1g1pcTAaCTyGZXma+ryNotNasf8AUe53lOQ9IC3TpIvLqburEGC5uAc3nD9V5+a1aca7M0g0QZKeZRT7WBuatORn+HjxQTgLnaZDdI1RID0mSggUSgrCQQUNfW1dCzA43S/4G5nz4eaAlyqxtHtnSs0gRUqfCDkP5juVMv3b6tXlrD1VPg3vHm5Vdz5Q6USWvvay0Wkw95DPgbk3/PmoRLRYUOzQugy1EW6szc+jPmx4/wDpbyAvPHQxUi9mj4qVUezT9F6CvC09XRqPGrWkjnGXvCEGe7VX4TaiGMoup05bL2zjfvl0QADukaeIUVcm2rrLWPWNZ1LyOsDKTaeAzk4NZpAc2cWKdAZlRFCyvpU3dYQ54lznQ1veM5lsESYHakZFQddxedJzhrd5J3RoO9JAkEOn8spSLujemOZUaHsIc1wBaRoQcwQkOswUPsFcz6FlAe4me01pMhvEN8PtO9WItXDiV2ZV01uw2Wi2e/V9mNJPu4LHGhal06Wqa1mp8GPf/U4AewWYMau0qORbQifSmOHDx8eKcARwpAQMIIFBAeiiVEXvtVZ7McNR/biQwZuj6ea6b6vEULPUqn8jSRz0aPWFgz7W6pXqPeS5xgknUkyVBwlZcb/6QK1aW0/wmeB7R5u+yqdWqTrmkkpJKHa0ESiaCltCVhQBDNB4SgElyEl26GLJNvFT4Oz/AFtcPmAtw2jd+BHxEDyGf0WJ9DVaLUQdHuA8xmFud5UsRYDoJJ+qEGVbW0jTdhg4nNZECczjJzEOENzJEjwXFsbZGVKsn8jZAIA7xdmAMiNTl8XArt20tOKrUO5zwPDsxhyiXkEMIaJGpMKFu61mlXp1BuOF8/CdW4tGnQnhhaOUMurRtN2OxMG4AQuquwQmrsogUmnWRPOdPZO1iCFNlJ556YbVjvJw/wC3Tps9i/8AuCpTFZOkm0Y71tZ4VcH/AK2tp/2quMUgXhRtCMBGUBz15mBu180E5R0njn9vZBQDW+k23BljDN9R4A5N7R+iyGkfxXDwCCCEI6HlIlBBCR+kEshBBAEU2/RBBAar0K7PNq0H1tHMrQCDr2Wn981qF/2/Aw57pPkggo7JRkV8OJEnfLjmRIJkmQYa2XQXZklmRELgpDlkCNCMtdG9xn6e84RwzCCS9l6Nl2Kt3W2NkmXNlpkgnI5Yo0MajcVLVmBqCCFD9nlHaK0dZa67/jrVHer3FcTAggpIHAm7S7KN5MfvylBBSByESC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FFFFFF"/>
              </a:solidFill>
            </a:endParaRPr>
          </a:p>
        </p:txBody>
      </p:sp>
      <p:sp>
        <p:nvSpPr>
          <p:cNvPr id="49158" name="AutoShape 8" descr="data:image/jpeg;base64,/9j/4AAQSkZJRgABAQAAAQABAAD/2wCEAAkGBhQSEBQUExQUFBQUFhUVFBcVFxUXFxoYFRQVFBcXGRcXHCYeFxojGhcVHy8gJCcqLCwsGB4xNTAqNSYsLCkBCQoKDgwOGg8PGS0kHCQyKSwsKSksKSwsKiwpLC0sKSksLDUsLCksLCwpLCwvKSksLCksKSwsLCwpKSwsLCksKf/AABEIALgAlQMBIgACEQEDEQH/xAAcAAAABwEBAAAAAAAAAAAAAAAAAQIDBQYHBAj/xAA/EAABAwEFBAgEBAUDBQEAAAABAAIRAwQFEiExBkFRcQcTIjJhgZGhUrHB0SNCYvAUcpLC4UOi8SVTgpPSFf/EABkBAQADAQEAAAAAAAAAAAAAAAABAwQCBf/EACQRAAICAgICAgIDAAAAAAAAAAABAhEDIRJBBDEicWGhE1GR/9oADAMBAAIRAxEAPwC7QhCVCCFYiEISoQhAIITLxmumEzUICAUGo8Kre0e2QszTga1xaASXOIGegAGZPmFSz0tWo/kojkHH+5CaNXLURasus/S1XHep0nDPQOH1KTU6QXvGI1XtO5jAAI8XfQBBRqeBJLVkTekG0h0sqkjg8AhSdi6YHNMV6II+Km6DzwnI+qCmaQWpJCjbj2rs1rH4VQYt7HZPHlv8lLFqEDJCSWp0hJIQDRCQQniEghAMlqCcIQQEtCEJUIoQCYQKVCo/SFtoKDDRp51HCCdzZHzjPzQJD20PSDSoEtYQ536RP1A9yqXeHSE+oDMt4EE68lSa1dzjx55niiZU4/JDuiQvG+alaS84uOY8lzU4OgPmPqgRlx48U2xkd3P5oSLcQDofZNOelVachcxJUgdLuQPp8kKlSd5JTJfxREoBdOq5pDmktcDIIMEHiCNFrnR/0hG0EWe0EdbEMfpjjcf1/PmsflKo1S0hwJBBkEagjMFCGrPTTgmyFWujza022zkVCOupQH/qB0f55g+KtDgoOBohJIThCSQgGoQSoRoCUQQQQHFfF4ChQqVXaMaSvPt6W51eq+q7VxJ9VqvS1eeCytpTnVdmPBkH5kLInkYR5odxOcU95XXQsZdH3+Sbs9nLjHFaVszssHUMbs57uSqyZFBF+PE5splHZx7m4gJ5+Cast1OLi0tLXDvA6843rVqd0dX2ToZ3ZHgfA+HJdNmuljgcTQc5E/Q7lkl5DWjYvGj7M8s2xzKjZxHykeoTNo2Oc3USOO9aeLqYzQLmtNMRl91nfkSRpWDG+jKLRsxH/CiLZdRZnmtefYwTuUVe9ztwk4R6KyHlO9lOTxY1oyV0hFKtV42Wm0EZT7jwVcrU40Xpp2jzJKnRJ7H7QOsdsp1QeySG1BxY4gH78wvQpz003Ly/ovTF0VxUs1F4/NTYfVoUlbHSEkhLcEkhDkQUEZCCAkkEEEBivSzeBdb8O6kxjQPF3bJPsqXWq5AKxdJTf+p2iRA7BH9DY+qq1M4nckLEXXYi6+seCROvyWuWKwtY2AIBGfD0VM6NrHFDGRBOQ5K92dk55fvgvKyybyHrY0lBD1opAt4yFzUbLBy8yV3VnBrddy5qNYAH2UTTvZMXoS6z7/n4KKvG106bcTzA/e5dtrt8UyPE+6o950+vqYWzUfMYRo0n4nHJvLVQoxZ1bSFWjaykT2WGJ1/wnzbWvZ2TiB9eRCZGyxpjtPpMPBgk/wBT8v8Aao29aLqdN1SlVeXUxiLXYXNLQRiEBoiASddyl4oy1H2Qskoq5eiL2hsBzI08VTKoVw/jrVUb2qTA06F3Zy9VWL4pYHmddSG5jyK14LXxkzH5CT+UU/8ACNK9AdHtr6y7bOfhZgPNhI+3qsAW19ENrxWAtnOnUcPJwDh8ytZhkXRyQQluSShyIhBHCCgEgUSCCkGNdNF3YLVSqgZVaZBPiwx8nBU2yUQ0NM6yT+962PpSuE2iyBzRL6RxAASYIg/T0WOYoaPAaeOaMsia1sRVAscgQATlv4mVz1qlpr4nuf1FGTBJjLd681EbJ7Qhtmo0QWh9WpUBc8jCxoaXOcRodIGYE8lemNo02te7twJD3kO3TI3AR8IXmv4ybZ6a+SSRXbPiB79oqcIY8g+cAFdte++pANZtdjMhidTJ1MAdkneVF3z0hh9UU6DXEkhoJhok8BrC6j1lro02PDmPc/U5jDSOMugESMmjX8yOO1yR2pafFnLe1+9ZUY3DWpWd0zUcC19Qj8jW95gOeZEmMoUje9u6mjTZZWCchLRk3ECcUjkc1J31s2H2ZofDnxJdGpOvL6KFuWg5hczEADkMbcR5SC0ecFcc4+vR0oSe/ZWzd9tfXOOoTTE5sIAPCBrw1SrFSq4n05FSWvaeAxsc3tHzGWquVW66mjsbmzo0taP9sT6rrs1zhje7HACAPZJZn0iFiSW3+yF//JYWjHmQPLQDNVzanZ1tRksADmz5q6W6Gty1UI455zms8JSi7s0OClGmU25tnppdyamYM8OSv/RpY8Da0jC8lgIAgZAgGOKgbdZXiHsJAYe0PA6FWXY4/ikiSDT14w4Z+5WzHlbyL8mTNij/AAOui2FJKUURXonjiEEEEB3IkEEAThIgrG+k7Zj+HrCswRSrHcMmvGZHhOvqtkK4b4umnaaL6VQS1w8wdxHiDBQlOmY/s5dtG0YxTxGrSc0UY7vxYng5EF0yr3eV0VK9NoqB1NrYmk1p7uhaCMiNwz0UXsRdH8HbK9IPD2kDPfLXHJw3GCfRaUwNdrwXnzlcn+j1ca4xWvsqBu1uRbTpNfhDcdSC+BkMmZxGWbhyKlbouxrASJc5wALzwmYG4CdwU1TsVMHJrQddAmbfVjCBxJPkCuGnVssVPSDvRgwDRU2q0tJc2HCfVN1r6tVelWa6g+mWkta8SWuBkBzd8iMxyUJc+zVroucXVHOY8ZMeTOLjnoqpwvZog+NJl9uu2tqUwRyI3go7VVgKNumwGiJLs94Gnun7bUkZKpsOKvRC22tLo9Fy1mZGV2ULP2p803amGSuCw5K1nxNLZ70Tl+qfcKw7N2WHvcBhAaGxzM/RQFSvh7XDP0Vn2VtQq2VlZv8Aqy7PXUtj2WvxoOU76Ri8uajjce2SxRFAoivVPGCQQQQHYiREoSgASilEUEBEWy62Cv1zW9twgkeC7rPWT1anibG/dzXLSMEz/wALz88OMr6Z6mDJyhXaOwWiUdIS7Edw+aQ2ikudEqqy76HHUuw6OBXDbKohskSRx4Krba7XPpObSok4iJMHOToJ8lC2u47XXIdWqQcJiXSRDcQG4Zrtq0dRj/fsttotoGp5c0y+0Zjg79hVOz7P1cPaqvbnxBy8Z05Kx2OydWGguLoyk6+yzTil2XxTXR2NbC47YN6cvG0woi0W2RGSqo6/I1bX9l38rvkVZOjuyup3bRa6fzETuDnEge6p77T2gPEfNaRY7xpvJptc3rKYAezRzZAI7J3GdRkvT8TSaPL87bR0lBCUS2nnBI0EEB0kokCUEAEUoIigDlc1p1n1T0pqpmVXkhzVFmObhK0dFKp2VzW+S2GnM5SmevwS0+XiE22viMSvMlrTPXjvaI52ztCmCXDESZLn9oz56KKtV8uxltKkSRAknh/hWmpZC/KcvoliwMYJwhSm2XKdFTbYa7jLsh4KQfZC0AncpW129g8uSqt77RCSBmq5RbZ0p2tnJfV4DRQrrXOQ1TNQOqOndvUxclwOrVAxg/mcdGjifsu1BIqc7+jr2N2eNesHO7jILjx3hvn8kz0xTQtNltFJxp1S1zS5uRhhBHzIWn3ZdzKFMU2DIaneTvJ8VjfTNefWW5tIaUaYB/mf2j7YfVbMMaZ5uafIktnelgQGWtsHTrWDLm5m7mPRaFZrYyowPpua9h0c0gj1C83FKbXcAQCQDqJMHmN61mXiekm1Ad4QXmxtY8Sgg4np5FKCJDkBKIlBESgCKZec08UxU1UAO1WUVGwcjuI1BVftVC0UphhePiZn6t1CsmKBnkoG9Nu7LQkGpjcPy0+0fXQeqryYYz2y/Fnnj0vRy0Np8OTwWkcRHsc1y27aAu0J94Xf0e2iledS2msyRjpGmCe01uBzYB/8Qpq+Ng+raXU2io0boGIeQ18lneDibYeSn+Cg2u9HvyErjbZOOXzUjbrI4ExoDmIgjwI1CZuuwvtL+rpCSO8dzRxJ+iqvqKNDWrkxd1XU6tUFOmPEnc0b3H7b1pd1XUyz0wxg5k6uPEornuZlnphjRnq5x1ceJXcQrYwrb9mLJk5aXoar1g1pcTAaCTyGZXma+ryNotNasf8AUe53lOQ9IC3TpIvLqburEGC5uAc3nD9V5+a1aca7M0g0QZKeZRT7WBuatORn+HjxQTgLnaZDdI1RID0mSggUSgrCQQUNfW1dCzA43S/4G5nz4eaAlyqxtHtnSs0gRUqfCDkP5juVMv3b6tXlrD1VPg3vHm5Vdz5Q6USWvvay0Wkw95DPgbk3/PmoRLRYUOzQugy1EW6szc+jPmx4/wDpbyAvPHQxUi9mj4qVUezT9F6CvC09XRqPGrWkjnGXvCEGe7VX4TaiGMoup05bL2zjfvl0QADukaeIUVcm2rrLWPWNZ1LyOsDKTaeAzk4NZpAc2cWKdAZlRFCyvpU3dYQ54lznQ1veM5lsESYHakZFQddxedJzhrd5J3RoO9JAkEOn8spSLujemOZUaHsIc1wBaRoQcwQkOswUPsFcz6FlAe4me01pMhvEN8PtO9WItXDiV2ZV01uw2Wi2e/V9mNJPu4LHGhal06Wqa1mp8GPf/U4AewWYMau0qORbQifSmOHDx8eKcARwpAQMIIFBAeiiVEXvtVZ7McNR/biQwZuj6ea6b6vEULPUqn8jSRz0aPWFgz7W6pXqPeS5xgknUkyVBwlZcb/6QK1aW0/wmeB7R5u+yqdWqTrmkkpJKHa0ESiaCltCVhQBDNB4SgElyEl26GLJNvFT4Oz/AFtcPmAtw2jd+BHxEDyGf0WJ9DVaLUQdHuA8xmFud5UsRYDoJJ+qEGVbW0jTdhg4nNZECczjJzEOENzJEjwXFsbZGVKsn8jZAIA7xdmAMiNTl8XArt20tOKrUO5zwPDsxhyiXkEMIaJGpMKFu61mlXp1BuOF8/CdW4tGnQnhhaOUMurRtN2OxMG4AQuquwQmrsogUmnWRPOdPZO1iCFNlJ556YbVjvJw/wC3Tps9i/8AuCpTFZOkm0Y71tZ4VcH/AK2tp/2quMUgXhRtCMBGUBz15mBu180E5R0njn9vZBQDW+k23BljDN9R4A5N7R+iyGkfxXDwCCCEI6HlIlBBCR+kEshBBAEU2/RBBAar0K7PNq0H1tHMrQCDr2Wn981qF/2/Aw57pPkggo7JRkV8OJEnfLjmRIJkmQYa2XQXZklmRELgpDlkCNCMtdG9xn6e84RwzCCS9l6Nl2Kt3W2NkmXNlpkgnI5Yo0MajcVLVmBqCCFD9nlHaK0dZa67/jrVHer3FcTAggpIHAm7S7KN5MfvylBBSByESCCA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FFFFFF"/>
              </a:solidFill>
            </a:endParaRPr>
          </a:p>
        </p:txBody>
      </p:sp>
      <p:sp>
        <p:nvSpPr>
          <p:cNvPr id="49159" name="AutoShape 10" descr="data:image/jpeg;base64,/9j/4AAQSkZJRgABAQAAAQABAAD/2wCEAAkGBhQSEBQUExQUFBQUFhUVFBcVFxUXFxoYFRQVFBcXGRcXHCYeFxojGhcVHy8gJCcqLCwsGB4xNTAqNSYsLCkBCQoKDgwOGg8PGS0kHCQyKSwsKSksKSwsKiwpLC0sKSksLDUsLCksLCwpLCwvKSksLCksKSwsLCwpKSwsLCksKf/AABEIALgAlQMBIgACEQEDEQH/xAAcAAAABwEBAAAAAAAAAAAAAAAAAQIDBQYHBAj/xAA/EAABAwEFBAgEBAUDBQEAAAABAAIRAwQFEiExBkFRcQcTIjJhgZGhUrHB0SNCYvAUcpLC4UOi8SVTgpPSFf/EABkBAQADAQEAAAAAAAAAAAAAAAABAwQCBf/EACQRAAICAgICAgIDAAAAAAAAAAABAhEDIRJBBDEicWGhE1GR/9oADAMBAAIRAxEAPwC7QhCVCCFYiEISoQhAIITLxmumEzUICAUGo8Kre0e2QszTga1xaASXOIGegAGZPmFSz0tWo/kojkHH+5CaNXLURasus/S1XHep0nDPQOH1KTU6QXvGI1XtO5jAAI8XfQBBRqeBJLVkTekG0h0sqkjg8AhSdi6YHNMV6II+Km6DzwnI+qCmaQWpJCjbj2rs1rH4VQYt7HZPHlv8lLFqEDJCSWp0hJIQDRCQQniEghAMlqCcIQQEtCEJUIoQCYQKVCo/SFtoKDDRp51HCCdzZHzjPzQJD20PSDSoEtYQ536RP1A9yqXeHSE+oDMt4EE68lSa1dzjx55niiZU4/JDuiQvG+alaS84uOY8lzU4OgPmPqgRlx48U2xkd3P5oSLcQDofZNOelVachcxJUgdLuQPp8kKlSd5JTJfxREoBdOq5pDmktcDIIMEHiCNFrnR/0hG0EWe0EdbEMfpjjcf1/PmsflKo1S0hwJBBkEagjMFCGrPTTgmyFWujza022zkVCOupQH/qB0f55g+KtDgoOBohJIThCSQgGoQSoRoCUQQQQHFfF4ChQqVXaMaSvPt6W51eq+q7VxJ9VqvS1eeCytpTnVdmPBkH5kLInkYR5odxOcU95XXQsZdH3+Sbs9nLjHFaVszssHUMbs57uSqyZFBF+PE5splHZx7m4gJ5+Cast1OLi0tLXDvA6843rVqd0dX2ToZ3ZHgfA+HJdNmuljgcTQc5E/Q7lkl5DWjYvGj7M8s2xzKjZxHykeoTNo2Oc3USOO9aeLqYzQLmtNMRl91nfkSRpWDG+jKLRsxH/CiLZdRZnmtefYwTuUVe9ztwk4R6KyHlO9lOTxY1oyV0hFKtV42Wm0EZT7jwVcrU40Xpp2jzJKnRJ7H7QOsdsp1QeySG1BxY4gH78wvQpz003Ly/ovTF0VxUs1F4/NTYfVoUlbHSEkhLcEkhDkQUEZCCAkkEEEBivSzeBdb8O6kxjQPF3bJPsqXWq5AKxdJTf+p2iRA7BH9DY+qq1M4nckLEXXYi6+seCROvyWuWKwtY2AIBGfD0VM6NrHFDGRBOQ5K92dk55fvgvKyybyHrY0lBD1opAt4yFzUbLBy8yV3VnBrddy5qNYAH2UTTvZMXoS6z7/n4KKvG106bcTzA/e5dtrt8UyPE+6o950+vqYWzUfMYRo0n4nHJvLVQoxZ1bSFWjaykT2WGJ1/wnzbWvZ2TiB9eRCZGyxpjtPpMPBgk/wBT8v8Aao29aLqdN1SlVeXUxiLXYXNLQRiEBoiASddyl4oy1H2Qskoq5eiL2hsBzI08VTKoVw/jrVUb2qTA06F3Zy9VWL4pYHmddSG5jyK14LXxkzH5CT+UU/8ACNK9AdHtr6y7bOfhZgPNhI+3qsAW19ENrxWAtnOnUcPJwDh8ytZhkXRyQQluSShyIhBHCCgEgUSCCkGNdNF3YLVSqgZVaZBPiwx8nBU2yUQ0NM6yT+962PpSuE2iyBzRL6RxAASYIg/T0WOYoaPAaeOaMsia1sRVAscgQATlv4mVz1qlpr4nuf1FGTBJjLd681EbJ7Qhtmo0QWh9WpUBc8jCxoaXOcRodIGYE8lemNo02te7twJD3kO3TI3AR8IXmv4ybZ6a+SSRXbPiB79oqcIY8g+cAFdte++pANZtdjMhidTJ1MAdkneVF3z0hh9UU6DXEkhoJhok8BrC6j1lro02PDmPc/U5jDSOMugESMmjX8yOO1yR2pafFnLe1+9ZUY3DWpWd0zUcC19Qj8jW95gOeZEmMoUje9u6mjTZZWCchLRk3ECcUjkc1J31s2H2ZofDnxJdGpOvL6KFuWg5hczEADkMbcR5SC0ecFcc4+vR0oSe/ZWzd9tfXOOoTTE5sIAPCBrw1SrFSq4n05FSWvaeAxsc3tHzGWquVW66mjsbmzo0taP9sT6rrs1zhje7HACAPZJZn0iFiSW3+yF//JYWjHmQPLQDNVzanZ1tRksADmz5q6W6Gty1UI455zms8JSi7s0OClGmU25tnppdyamYM8OSv/RpY8Da0jC8lgIAgZAgGOKgbdZXiHsJAYe0PA6FWXY4/ikiSDT14w4Z+5WzHlbyL8mTNij/AAOui2FJKUURXonjiEEEEB3IkEEAThIgrG+k7Zj+HrCswRSrHcMmvGZHhOvqtkK4b4umnaaL6VQS1w8wdxHiDBQlOmY/s5dtG0YxTxGrSc0UY7vxYng5EF0yr3eV0VK9NoqB1NrYmk1p7uhaCMiNwz0UXsRdH8HbK9IPD2kDPfLXHJw3GCfRaUwNdrwXnzlcn+j1ca4xWvsqBu1uRbTpNfhDcdSC+BkMmZxGWbhyKlbouxrASJc5wALzwmYG4CdwU1TsVMHJrQddAmbfVjCBxJPkCuGnVssVPSDvRgwDRU2q0tJc2HCfVN1r6tVelWa6g+mWkta8SWuBkBzd8iMxyUJc+zVroucXVHOY8ZMeTOLjnoqpwvZog+NJl9uu2tqUwRyI3go7VVgKNumwGiJLs94Gnun7bUkZKpsOKvRC22tLo9Fy1mZGV2ULP2p803amGSuCw5K1nxNLZ70Tl+qfcKw7N2WHvcBhAaGxzM/RQFSvh7XDP0Vn2VtQq2VlZv8Aqy7PXUtj2WvxoOU76Ri8uajjce2SxRFAoivVPGCQQQQHYiREoSgASilEUEBEWy62Cv1zW9twgkeC7rPWT1anibG/dzXLSMEz/wALz88OMr6Z6mDJyhXaOwWiUdIS7Edw+aQ2ikudEqqy76HHUuw6OBXDbKohskSRx4Krba7XPpObSok4iJMHOToJ8lC2u47XXIdWqQcJiXSRDcQG4Zrtq0dRj/fsttotoGp5c0y+0Zjg79hVOz7P1cPaqvbnxBy8Z05Kx2OydWGguLoyk6+yzTil2XxTXR2NbC47YN6cvG0woi0W2RGSqo6/I1bX9l38rvkVZOjuyup3bRa6fzETuDnEge6p77T2gPEfNaRY7xpvJptc3rKYAezRzZAI7J3GdRkvT8TSaPL87bR0lBCUS2nnBI0EEB0kokCUEAEUoIigDlc1p1n1T0pqpmVXkhzVFmObhK0dFKp2VzW+S2GnM5SmevwS0+XiE22viMSvMlrTPXjvaI52ztCmCXDESZLn9oz56KKtV8uxltKkSRAknh/hWmpZC/KcvoliwMYJwhSm2XKdFTbYa7jLsh4KQfZC0AncpW129g8uSqt77RCSBmq5RbZ0p2tnJfV4DRQrrXOQ1TNQOqOndvUxclwOrVAxg/mcdGjifsu1BIqc7+jr2N2eNesHO7jILjx3hvn8kz0xTQtNltFJxp1S1zS5uRhhBHzIWn3ZdzKFMU2DIaneTvJ8VjfTNefWW5tIaUaYB/mf2j7YfVbMMaZ5uafIktnelgQGWtsHTrWDLm5m7mPRaFZrYyowPpua9h0c0gj1C83FKbXcAQCQDqJMHmN61mXiekm1Ad4QXmxtY8Sgg4np5FKCJDkBKIlBESgCKZec08UxU1UAO1WUVGwcjuI1BVftVC0UphhePiZn6t1CsmKBnkoG9Nu7LQkGpjcPy0+0fXQeqryYYz2y/Fnnj0vRy0Np8OTwWkcRHsc1y27aAu0J94Xf0e2iledS2msyRjpGmCe01uBzYB/8Qpq+Ng+raXU2io0boGIeQ18lneDibYeSn+Cg2u9HvyErjbZOOXzUjbrI4ExoDmIgjwI1CZuuwvtL+rpCSO8dzRxJ+iqvqKNDWrkxd1XU6tUFOmPEnc0b3H7b1pd1XUyz0wxg5k6uPEornuZlnphjRnq5x1ceJXcQrYwrb9mLJk5aXoar1g1pcTAaCTyGZXma+ryNotNasf8AUe53lOQ9IC3TpIvLqburEGC5uAc3nD9V5+a1aca7M0g0QZKeZRT7WBuatORn+HjxQTgLnaZDdI1RID0mSggUSgrCQQUNfW1dCzA43S/4G5nz4eaAlyqxtHtnSs0gRUqfCDkP5juVMv3b6tXlrD1VPg3vHm5Vdz5Q6USWvvay0Wkw95DPgbk3/PmoRLRYUOzQugy1EW6szc+jPmx4/wDpbyAvPHQxUi9mj4qVUezT9F6CvC09XRqPGrWkjnGXvCEGe7VX4TaiGMoup05bL2zjfvl0QADukaeIUVcm2rrLWPWNZ1LyOsDKTaeAzk4NZpAc2cWKdAZlRFCyvpU3dYQ54lznQ1veM5lsESYHakZFQddxedJzhrd5J3RoO9JAkEOn8spSLujemOZUaHsIc1wBaRoQcwQkOswUPsFcz6FlAe4me01pMhvEN8PtO9WItXDiV2ZV01uw2Wi2e/V9mNJPu4LHGhal06Wqa1mp8GPf/U4AewWYMau0qORbQifSmOHDx8eKcARwpAQMIIFBAeiiVEXvtVZ7McNR/biQwZuj6ea6b6vEULPUqn8jSRz0aPWFgz7W6pXqPeS5xgknUkyVBwlZcb/6QK1aW0/wmeB7R5u+yqdWqTrmkkpJKHa0ESiaCltCVhQBDNB4SgElyEl26GLJNvFT4Oz/AFtcPmAtw2jd+BHxEDyGf0WJ9DVaLUQdHuA8xmFud5UsRYDoJJ+qEGVbW0jTdhg4nNZECczjJzEOENzJEjwXFsbZGVKsn8jZAIA7xdmAMiNTl8XArt20tOKrUO5zwPDsxhyiXkEMIaJGpMKFu61mlXp1BuOF8/CdW4tGnQnhhaOUMurRtN2OxMG4AQuquwQmrsogUmnWRPOdPZO1iCFNlJ556YbVjvJw/wC3Tps9i/8AuCpTFZOkm0Y71tZ4VcH/AK2tp/2quMUgXhRtCMBGUBz15mBu180E5R0njn9vZBQDW+k23BljDN9R4A5N7R+iyGkfxXDwCCCEI6HlIlBBCR+kEshBBAEU2/RBBAar0K7PNq0H1tHMrQCDr2Wn981qF/2/Aw57pPkggo7JRkV8OJEnfLjmRIJkmQYa2XQXZklmRELgpDlkCNCMtdG9xn6e84RwzCCS9l6Nl2Kt3W2NkmXNlpkgnI5Yo0MajcVLVmBqCCFD9nlHaK0dZa67/jrVHer3FcTAggpIHAm7S7KN5MfvylBBSByESCCA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FFFFFF"/>
              </a:solidFill>
            </a:endParaRPr>
          </a:p>
        </p:txBody>
      </p:sp>
      <p:pic>
        <p:nvPicPr>
          <p:cNvPr id="49160" name="Picture 11" descr="C:\Users\Komamiya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32" y="4632325"/>
            <a:ext cx="16557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36218" y="249215"/>
            <a:ext cx="387157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itchFamily="50" charset="-128"/>
                <a:ea typeface="AR P丸ゴシック体M" pitchFamily="50" charset="-128"/>
              </a:rPr>
              <a:t>日本</a:t>
            </a: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M" pitchFamily="50" charset="-128"/>
                <a:ea typeface="AR P丸ゴシック体M" pitchFamily="50" charset="-128"/>
              </a:rPr>
              <a:t>の課題への貢献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7458" y="5456872"/>
            <a:ext cx="7669087" cy="707886"/>
          </a:xfrm>
          <a:prstGeom prst="rect">
            <a:avLst/>
          </a:prstGeom>
          <a:solidFill>
            <a:srgbClr val="CCFF99"/>
          </a:solidFill>
          <a:ln w="19050">
            <a:solidFill>
              <a:srgbClr val="66FF66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ja-JP" altLang="en-US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日本</a:t>
            </a:r>
            <a:r>
              <a:rPr lang="ja-JP" altLang="en-US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世界から多くの研究者が集まり長期にわたって基礎科学を</a:t>
            </a:r>
            <a:endParaRPr lang="en-US" altLang="ja-JP" sz="20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algn="ctr" defTabSz="457200"/>
            <a:r>
              <a:rPr lang="ja-JP" altLang="en-US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主導</a:t>
            </a:r>
            <a:r>
              <a:rPr lang="ja-JP" altLang="en-US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することは世界平和への大きな貢献</a:t>
            </a:r>
            <a:endParaRPr lang="ja-JP" altLang="en-US" sz="20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949" y="1484558"/>
            <a:ext cx="7976103" cy="35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1511" y="3160492"/>
            <a:ext cx="1379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</a:t>
            </a:r>
          </a:p>
          <a:p>
            <a:pPr algn="ctr" defTabSz="457200"/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94412" y="2558673"/>
            <a:ext cx="2596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itchFamily="2" charset="2"/>
              <a:buChar char="l"/>
            </a:pPr>
            <a:r>
              <a:rPr lang="en-US" altLang="ja-JP" b="1" dirty="0">
                <a:solidFill>
                  <a:srgbClr val="0000FF"/>
                </a:solidFill>
              </a:rPr>
              <a:t>Set-up JLCB and JLCC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1262877" y="1434657"/>
            <a:ext cx="74332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746048" y="1218633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401410" y="11294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</a:rPr>
              <a:t>2012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72046" y="11294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</a:rPr>
              <a:t>2013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81996" y="11376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</a:rPr>
              <a:t>2014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181701" y="112584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b="1" dirty="0">
                <a:solidFill>
                  <a:prstClr val="black"/>
                </a:solidFill>
              </a:rPr>
              <a:t>2015~6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5249387" y="1208507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722095" y="1202499"/>
            <a:ext cx="0" cy="216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187139" y="3196824"/>
            <a:ext cx="18766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itchFamily="2" charset="2"/>
              <a:buChar char="l"/>
            </a:pPr>
            <a:r>
              <a:rPr lang="en-US" altLang="ja-JP" b="1" dirty="0">
                <a:solidFill>
                  <a:srgbClr val="0000FF"/>
                </a:solidFill>
              </a:rPr>
              <a:t>S</a:t>
            </a:r>
            <a:r>
              <a:rPr lang="en-US" altLang="ja-JP" b="1" dirty="0">
                <a:solidFill>
                  <a:srgbClr val="0000FF"/>
                </a:solidFill>
              </a:rPr>
              <a:t>ite Decision</a:t>
            </a:r>
          </a:p>
          <a:p>
            <a:pPr marL="285750" indent="-285750" defTabSz="457200">
              <a:buFont typeface="Wingdings" pitchFamily="2" charset="2"/>
              <a:buChar char="l"/>
            </a:pPr>
            <a:r>
              <a:rPr lang="en-US" altLang="ja-JP" b="1" dirty="0">
                <a:solidFill>
                  <a:srgbClr val="0000FF"/>
                </a:solidFill>
              </a:rPr>
              <a:t>Design ILC Lab.</a:t>
            </a:r>
            <a:endParaRPr lang="en-US" altLang="ja-JP" b="1" dirty="0">
              <a:solidFill>
                <a:srgbClr val="0000FF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>
            <a:off x="4266432" y="3445168"/>
            <a:ext cx="521073" cy="2451363"/>
          </a:xfrm>
          <a:prstGeom prst="rightBrac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2020" y="5680397"/>
            <a:ext cx="14108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Policy Council</a:t>
            </a:r>
          </a:p>
        </p:txBody>
      </p:sp>
      <p:sp>
        <p:nvSpPr>
          <p:cNvPr id="30" name="星 5 29"/>
          <p:cNvSpPr/>
          <p:nvPr/>
        </p:nvSpPr>
        <p:spPr>
          <a:xfrm>
            <a:off x="2630988" y="1520543"/>
            <a:ext cx="933367" cy="784830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54153" y="1520692"/>
            <a:ext cx="200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itchFamily="50" charset="-128"/>
                <a:cs typeface="メイリオ" pitchFamily="50" charset="-128"/>
              </a:rPr>
              <a:t>Positive Reference</a:t>
            </a:r>
          </a:p>
          <a:p>
            <a:pPr algn="ctr" defTabSz="457200"/>
            <a:r>
              <a:rPr lang="en-US" altLang="ja-JP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メイリオ" pitchFamily="50" charset="-128"/>
                <a:cs typeface="メイリオ" pitchFamily="50" charset="-128"/>
              </a:rPr>
              <a:t>from New Prime Minister</a:t>
            </a:r>
          </a:p>
          <a:p>
            <a:pPr algn="ctr" defTabSz="457200"/>
            <a:endParaRPr lang="en-US" altLang="ja-JP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11692" y="5403399"/>
            <a:ext cx="18275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itchFamily="2" charset="2"/>
              <a:buChar char="l"/>
            </a:pPr>
            <a:r>
              <a:rPr lang="en-US" altLang="ja-JP" b="1" dirty="0">
                <a:solidFill>
                  <a:srgbClr val="0000FF"/>
                </a:solidFill>
              </a:rPr>
              <a:t>Detailed Design of International Country 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77988" y="4100070"/>
            <a:ext cx="22239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 defTabSz="457200">
              <a:buFont typeface="Wingdings" pitchFamily="2" charset="2"/>
              <a:buChar char="l"/>
            </a:pPr>
            <a:r>
              <a:rPr lang="en-US" altLang="ja-JP" b="1" dirty="0">
                <a:solidFill>
                  <a:srgbClr val="0000FF"/>
                </a:solidFill>
              </a:rPr>
              <a:t>Project Proposal to Science Council of Japan </a:t>
            </a:r>
          </a:p>
        </p:txBody>
      </p:sp>
      <p:sp>
        <p:nvSpPr>
          <p:cNvPr id="8" name="左中かっこ 7"/>
          <p:cNvSpPr/>
          <p:nvPr/>
        </p:nvSpPr>
        <p:spPr>
          <a:xfrm>
            <a:off x="1794772" y="2721021"/>
            <a:ext cx="369121" cy="1794548"/>
          </a:xfrm>
          <a:prstGeom prst="leftBrac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155844" y="3337944"/>
            <a:ext cx="2453558" cy="892054"/>
            <a:chOff x="3533456" y="4091006"/>
            <a:chExt cx="2182277" cy="784830"/>
          </a:xfrm>
        </p:grpSpPr>
        <p:sp>
          <p:nvSpPr>
            <p:cNvPr id="31" name="星 5 30"/>
            <p:cNvSpPr/>
            <p:nvPr/>
          </p:nvSpPr>
          <p:spPr>
            <a:xfrm>
              <a:off x="4228906" y="4091006"/>
              <a:ext cx="765301" cy="784830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533456" y="4415507"/>
              <a:ext cx="2182277" cy="46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Formal Message</a:t>
              </a:r>
            </a:p>
            <a:p>
              <a:pPr algn="ctr" defTabSz="457200"/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o</a:t>
              </a:r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n Hosting ILC in Japan</a:t>
              </a: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6041440" y="2338063"/>
            <a:ext cx="13056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itchFamily="2" charset="2"/>
              <a:buChar char="l"/>
            </a:pPr>
            <a:r>
              <a:rPr lang="en-US" altLang="ja-JP" b="1" dirty="0">
                <a:solidFill>
                  <a:srgbClr val="0000FF"/>
                </a:solidFill>
              </a:rPr>
              <a:t>Establish ILC Pre-</a:t>
            </a:r>
          </a:p>
          <a:p>
            <a:pPr defTabSz="457200"/>
            <a:r>
              <a:rPr lang="en-US" altLang="ja-JP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00FF"/>
                </a:solidFill>
              </a:rPr>
              <a:t>     J-Lab.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32945" y="4480069"/>
            <a:ext cx="17385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 defTabSz="457200">
              <a:buFont typeface="Wingdings" pitchFamily="2" charset="2"/>
              <a:buChar char="l"/>
            </a:pPr>
            <a:r>
              <a:rPr lang="en-US" altLang="ja-JP" b="1" dirty="0">
                <a:solidFill>
                  <a:srgbClr val="0000FF"/>
                </a:solidFill>
              </a:rPr>
              <a:t>Proposal of hosting ILC in Japan to Government</a:t>
            </a:r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5681400" y="2928005"/>
            <a:ext cx="360040" cy="555652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右矢印 3"/>
          <p:cNvSpPr/>
          <p:nvPr/>
        </p:nvSpPr>
        <p:spPr>
          <a:xfrm>
            <a:off x="4937744" y="2660419"/>
            <a:ext cx="1031688" cy="2069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7722095" y="3069954"/>
            <a:ext cx="1242759" cy="1273649"/>
            <a:chOff x="6785386" y="2191340"/>
            <a:chExt cx="1242759" cy="1273649"/>
          </a:xfrm>
        </p:grpSpPr>
        <p:sp>
          <p:nvSpPr>
            <p:cNvPr id="38" name="星 5 37"/>
            <p:cNvSpPr/>
            <p:nvPr/>
          </p:nvSpPr>
          <p:spPr>
            <a:xfrm>
              <a:off x="6785386" y="2191340"/>
              <a:ext cx="1241957" cy="1273649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921495" y="2669703"/>
              <a:ext cx="1106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C</a:t>
              </a:r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ite/Host</a:t>
              </a:r>
            </a:p>
            <a:p>
              <a:pPr algn="ctr" defTabSz="457200"/>
              <a:r>
                <a:rPr lang="en-US" altLang="ja-JP" sz="1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Establish</a:t>
              </a:r>
              <a:endParaRPr lang="ja-JP" alt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5814826" y="445125"/>
            <a:ext cx="3082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dirty="0">
                <a:solidFill>
                  <a:prstClr val="black"/>
                </a:solidFill>
              </a:rPr>
              <a:t>a</a:t>
            </a:r>
            <a:r>
              <a:rPr lang="en-US" altLang="ja-JP" b="1" i="1" dirty="0">
                <a:solidFill>
                  <a:prstClr val="black"/>
                </a:solidFill>
              </a:rPr>
              <a:t>t European Strategy Meeting</a:t>
            </a:r>
          </a:p>
          <a:p>
            <a:pPr algn="ctr"/>
            <a:r>
              <a:rPr lang="en-US" altLang="ja-JP" b="1" i="1" dirty="0">
                <a:solidFill>
                  <a:prstClr val="black"/>
                </a:solidFill>
              </a:rPr>
              <a:t>Dec. 11, 2012</a:t>
            </a:r>
            <a:endParaRPr lang="ja-JP" altLang="en-US" b="1" i="1" dirty="0">
              <a:solidFill>
                <a:prstClr val="black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04800" y="1489588"/>
            <a:ext cx="5748862" cy="1174688"/>
            <a:chOff x="304800" y="1489588"/>
            <a:chExt cx="5748862" cy="117468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559369" y="1495177"/>
              <a:ext cx="3494293" cy="1148240"/>
              <a:chOff x="2559369" y="1495177"/>
              <a:chExt cx="3494293" cy="1148240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2559369" y="1600823"/>
                <a:ext cx="987941" cy="624270"/>
              </a:xfrm>
              <a:prstGeom prst="rect">
                <a:avLst/>
              </a:prstGeom>
              <a:solidFill>
                <a:srgbClr val="FFFF00">
                  <a:alpha val="27059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Picture 2" descr="ILC責任者による表敬を受ける安倍総理２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63836" y="1495177"/>
                <a:ext cx="1989826" cy="1148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図 4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1489588"/>
              <a:ext cx="1805800" cy="1174688"/>
            </a:xfrm>
            <a:prstGeom prst="rect">
              <a:avLst/>
            </a:prstGeom>
          </p:spPr>
        </p:pic>
      </p:grpSp>
      <p:sp>
        <p:nvSpPr>
          <p:cNvPr id="45" name="正方形/長方形 44"/>
          <p:cNvSpPr/>
          <p:nvPr/>
        </p:nvSpPr>
        <p:spPr>
          <a:xfrm>
            <a:off x="76839" y="8938"/>
            <a:ext cx="2637260" cy="46166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kumimoji="0" lang="en-US" altLang="ja-JP" sz="2400" b="1" kern="0" dirty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Action Plan in 2012</a:t>
            </a:r>
            <a:endParaRPr kumimoji="0" lang="ja-JP" altLang="en-US" sz="2400" b="1" kern="0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215702" y="3207854"/>
            <a:ext cx="1823579" cy="275803"/>
          </a:xfrm>
          <a:prstGeom prst="rect">
            <a:avLst/>
          </a:prstGeom>
          <a:solidFill>
            <a:srgbClr val="FFFF00">
              <a:alpha val="27059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194412" y="4092096"/>
            <a:ext cx="2207556" cy="931304"/>
          </a:xfrm>
          <a:prstGeom prst="rect">
            <a:avLst/>
          </a:prstGeom>
          <a:solidFill>
            <a:srgbClr val="FFFF00">
              <a:alpha val="27059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735940" y="4480069"/>
            <a:ext cx="1735547" cy="1200328"/>
          </a:xfrm>
          <a:prstGeom prst="rect">
            <a:avLst/>
          </a:prstGeom>
          <a:solidFill>
            <a:srgbClr val="FFFF00">
              <a:alpha val="27059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057252" y="2339496"/>
            <a:ext cx="1284558" cy="920464"/>
          </a:xfrm>
          <a:prstGeom prst="rect">
            <a:avLst/>
          </a:prstGeom>
          <a:solidFill>
            <a:srgbClr val="FFFF00">
              <a:alpha val="27059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51143" y="505064"/>
            <a:ext cx="8479387" cy="5768333"/>
            <a:chOff x="432469" y="505788"/>
            <a:chExt cx="8479387" cy="5768333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432469" y="979501"/>
              <a:ext cx="8479387" cy="5294620"/>
              <a:chOff x="432469" y="979501"/>
              <a:chExt cx="8479387" cy="5294620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4257351" y="979501"/>
                <a:ext cx="4654505" cy="3003692"/>
                <a:chOff x="2279695" y="220212"/>
                <a:chExt cx="4654505" cy="3003692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279695" y="220212"/>
                  <a:ext cx="4654505" cy="300369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正方形/長方形 14"/>
                <p:cNvSpPr/>
                <p:nvPr/>
              </p:nvSpPr>
              <p:spPr>
                <a:xfrm>
                  <a:off x="5326690" y="906690"/>
                  <a:ext cx="693110" cy="474436"/>
                </a:xfrm>
                <a:prstGeom prst="rect">
                  <a:avLst/>
                </a:prstGeom>
                <a:solidFill>
                  <a:srgbClr val="FFFF00">
                    <a:alpha val="29020"/>
                  </a:srgbClr>
                </a:solidFill>
                <a:ln w="1905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633580" y="2021114"/>
                  <a:ext cx="929020" cy="626835"/>
                </a:xfrm>
                <a:prstGeom prst="rect">
                  <a:avLst/>
                </a:prstGeom>
                <a:solidFill>
                  <a:srgbClr val="FFFF00">
                    <a:alpha val="29020"/>
                  </a:srgbClr>
                </a:solidFill>
                <a:ln w="1905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3327990" y="1317173"/>
                  <a:ext cx="990095" cy="237218"/>
                </a:xfrm>
                <a:prstGeom prst="rect">
                  <a:avLst/>
                </a:prstGeom>
                <a:solidFill>
                  <a:srgbClr val="FFFF00">
                    <a:alpha val="29020"/>
                  </a:srgbClr>
                </a:solidFill>
                <a:ln w="1905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3327989" y="1819275"/>
                  <a:ext cx="1138826" cy="515256"/>
                </a:xfrm>
                <a:prstGeom prst="rect">
                  <a:avLst/>
                </a:prstGeom>
                <a:solidFill>
                  <a:srgbClr val="FFFF00">
                    <a:alpha val="29020"/>
                  </a:srgbClr>
                </a:solidFill>
                <a:ln w="1905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グループ化 37"/>
              <p:cNvGrpSpPr/>
              <p:nvPr/>
            </p:nvGrpSpPr>
            <p:grpSpPr>
              <a:xfrm>
                <a:off x="432469" y="4531961"/>
                <a:ext cx="6478953" cy="1742160"/>
                <a:chOff x="1959207" y="4839393"/>
                <a:chExt cx="6478953" cy="1742160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1959207" y="5150057"/>
                  <a:ext cx="6406791" cy="1431496"/>
                  <a:chOff x="353690" y="4827181"/>
                  <a:chExt cx="7851849" cy="1754372"/>
                </a:xfrm>
              </p:grpSpPr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6711412" y="4827181"/>
                    <a:ext cx="1494127" cy="1754372"/>
                    <a:chOff x="6666052" y="4827181"/>
                    <a:chExt cx="1494127" cy="1754372"/>
                  </a:xfrm>
                </p:grpSpPr>
                <p:sp>
                  <p:nvSpPr>
                    <p:cNvPr id="35" name="右矢印 34"/>
                    <p:cNvSpPr/>
                    <p:nvPr/>
                  </p:nvSpPr>
                  <p:spPr>
                    <a:xfrm>
                      <a:off x="6724784" y="4827181"/>
                      <a:ext cx="1435395" cy="1754372"/>
                    </a:xfrm>
                    <a:prstGeom prst="rightArrow">
                      <a:avLst/>
                    </a:prstGeom>
                    <a:solidFill>
                      <a:srgbClr val="FFCCCC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/>
                      <a:endParaRPr lang="ja-JP" altLang="en-US" sz="2000" b="1" dirty="0">
                        <a:solidFill>
                          <a:srgbClr val="6600CC"/>
                        </a:solidFill>
                      </a:endParaRPr>
                    </a:p>
                  </p:txBody>
                </p:sp>
                <p:sp>
                  <p:nvSpPr>
                    <p:cNvPr id="36" name="テキスト ボックス 35"/>
                    <p:cNvSpPr txBox="1"/>
                    <p:nvPr/>
                  </p:nvSpPr>
                  <p:spPr>
                    <a:xfrm>
                      <a:off x="6666052" y="5504312"/>
                      <a:ext cx="1494127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/>
                      <a:r>
                        <a:rPr lang="en-US" altLang="ja-JP" sz="20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construction</a:t>
                      </a:r>
                      <a:endParaRPr lang="ja-JP" altLang="en-US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353690" y="4827181"/>
                    <a:ext cx="5845091" cy="1754372"/>
                    <a:chOff x="353690" y="4827181"/>
                    <a:chExt cx="5845091" cy="1754372"/>
                  </a:xfrm>
                </p:grpSpPr>
                <p:sp>
                  <p:nvSpPr>
                    <p:cNvPr id="25" name="正方形/長方形 24"/>
                    <p:cNvSpPr/>
                    <p:nvPr/>
                  </p:nvSpPr>
                  <p:spPr>
                    <a:xfrm>
                      <a:off x="353690" y="4827181"/>
                      <a:ext cx="1605517" cy="25518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/>
                      <a:endParaRPr lang="ja-JP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" name="正方形/長方形 25"/>
                    <p:cNvSpPr/>
                    <p:nvPr/>
                  </p:nvSpPr>
                  <p:spPr>
                    <a:xfrm>
                      <a:off x="362045" y="5949598"/>
                      <a:ext cx="1588807" cy="25518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/>
                      <a:endParaRPr lang="ja-JP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" name="正方形/長方形 26"/>
                    <p:cNvSpPr/>
                    <p:nvPr/>
                  </p:nvSpPr>
                  <p:spPr>
                    <a:xfrm>
                      <a:off x="353690" y="5588711"/>
                      <a:ext cx="1605516" cy="24964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/>
                      <a:endParaRPr lang="ja-JP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正方形/長方形 27"/>
                    <p:cNvSpPr/>
                    <p:nvPr/>
                  </p:nvSpPr>
                  <p:spPr>
                    <a:xfrm>
                      <a:off x="353690" y="5207946"/>
                      <a:ext cx="1605517" cy="25518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/>
                      <a:endParaRPr lang="ja-JP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" name="正方形/長方形 28"/>
                    <p:cNvSpPr/>
                    <p:nvPr/>
                  </p:nvSpPr>
                  <p:spPr>
                    <a:xfrm>
                      <a:off x="362044" y="6316024"/>
                      <a:ext cx="1588808" cy="265529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/>
                      <a:endParaRPr lang="ja-JP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0" name="直線矢印コネクタ 29"/>
                    <p:cNvCxnSpPr/>
                    <p:nvPr/>
                  </p:nvCxnSpPr>
                  <p:spPr>
                    <a:xfrm>
                      <a:off x="3452814" y="5335537"/>
                      <a:ext cx="2028002" cy="1264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線矢印コネクタ 30"/>
                    <p:cNvCxnSpPr/>
                    <p:nvPr/>
                  </p:nvCxnSpPr>
                  <p:spPr>
                    <a:xfrm>
                      <a:off x="2062715" y="4942132"/>
                      <a:ext cx="1398453" cy="8716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線矢印コネクタ 31"/>
                    <p:cNvCxnSpPr/>
                    <p:nvPr/>
                  </p:nvCxnSpPr>
                  <p:spPr>
                    <a:xfrm>
                      <a:off x="2062715" y="5732486"/>
                      <a:ext cx="1398453" cy="8716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線矢印コネクタ 32"/>
                    <p:cNvCxnSpPr/>
                    <p:nvPr/>
                  </p:nvCxnSpPr>
                  <p:spPr>
                    <a:xfrm>
                      <a:off x="2753586" y="6068473"/>
                      <a:ext cx="3445195" cy="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線矢印コネクタ 33"/>
                    <p:cNvCxnSpPr/>
                    <p:nvPr/>
                  </p:nvCxnSpPr>
                  <p:spPr>
                    <a:xfrm>
                      <a:off x="2062715" y="6448788"/>
                      <a:ext cx="4095283" cy="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3978349" y="4839393"/>
                  <a:ext cx="44598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altLang="ja-JP" sz="2000" b="1" i="1" u="sng" dirty="0">
                      <a:solidFill>
                        <a:prstClr val="black"/>
                      </a:solidFill>
                      <a:latin typeface="Corbel" panose="020B0503020204020204" pitchFamily="34" charset="0"/>
                    </a:rPr>
                    <a:t>Further Action Plan before Construction</a:t>
                  </a:r>
                  <a:endParaRPr lang="ja-JP" altLang="en-US" sz="2000" b="1" i="1" u="sng" dirty="0">
                    <a:solidFill>
                      <a:prstClr val="black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sp>
            <p:nvSpPr>
              <p:cNvPr id="22" name="右矢印 21"/>
              <p:cNvSpPr/>
              <p:nvPr/>
            </p:nvSpPr>
            <p:spPr>
              <a:xfrm rot="9021646">
                <a:off x="4432175" y="3790135"/>
                <a:ext cx="997157" cy="771106"/>
              </a:xfrm>
              <a:prstGeom prst="rightArrow">
                <a:avLst/>
              </a:prstGeom>
              <a:solidFill>
                <a:srgbClr val="9999FF"/>
              </a:solidFill>
              <a:ln w="28575">
                <a:solidFill>
                  <a:srgbClr val="7030A0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7997456" y="505788"/>
              <a:ext cx="652743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b="1" dirty="0">
                  <a:solidFill>
                    <a:srgbClr val="FF0000"/>
                  </a:solidFill>
                </a:rPr>
                <a:t>2012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4932" y="4347295"/>
              <a:ext cx="652743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b="1" dirty="0">
                  <a:solidFill>
                    <a:srgbClr val="FF0000"/>
                  </a:solidFill>
                </a:rPr>
                <a:t>2014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04919" y="29201"/>
            <a:ext cx="3783343" cy="2800767"/>
            <a:chOff x="529183" y="22686"/>
            <a:chExt cx="3783343" cy="2800767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529183" y="22686"/>
              <a:ext cx="3783343" cy="280076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742950" indent="-742950" algn="ctr" defTabSz="457200">
                <a:buFontTx/>
                <a:buAutoNum type="arabicPeriod" startAt="2"/>
              </a:pPr>
              <a:r>
                <a:rPr lang="en-US" altLang="ja-JP" sz="4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Action Plan</a:t>
              </a:r>
            </a:p>
            <a:p>
              <a:pPr algn="ctr" defTabSz="457200"/>
              <a:r>
                <a:rPr lang="en-US" altLang="ja-JP" sz="4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toward </a:t>
              </a:r>
              <a:r>
                <a:rPr lang="en-US" altLang="ja-JP" sz="4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before</a:t>
              </a:r>
              <a:r>
                <a:rPr lang="en-US" altLang="ja-JP" sz="4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defTabSz="457200"/>
              <a:r>
                <a:rPr lang="en-US" altLang="ja-JP" sz="4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Construction</a:t>
              </a:r>
            </a:p>
            <a:p>
              <a:pPr algn="ctr" defTabSz="457200"/>
              <a:r>
                <a:rPr lang="en-US" altLang="ja-JP" sz="4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in 2014 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634417" y="875120"/>
              <a:ext cx="1790700" cy="495300"/>
              <a:chOff x="786264" y="1001159"/>
              <a:chExt cx="1790700" cy="495300"/>
            </a:xfrm>
          </p:grpSpPr>
          <p:cxnSp>
            <p:nvCxnSpPr>
              <p:cNvPr id="4" name="直線コネクタ 3"/>
              <p:cNvCxnSpPr/>
              <p:nvPr/>
            </p:nvCxnSpPr>
            <p:spPr>
              <a:xfrm>
                <a:off x="786264" y="1001159"/>
                <a:ext cx="1790700" cy="4953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コネクタ 4"/>
              <p:cNvCxnSpPr/>
              <p:nvPr/>
            </p:nvCxnSpPr>
            <p:spPr>
              <a:xfrm flipV="1">
                <a:off x="786264" y="1001159"/>
                <a:ext cx="1790700" cy="4953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34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3173" y="160356"/>
            <a:ext cx="2310248" cy="584775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en-US" altLang="ja-JP" sz="3200" b="1" kern="0" dirty="0">
                <a:solidFill>
                  <a:srgbClr val="002060"/>
                </a:solidFill>
                <a:cs typeface="Arial" panose="020B0604020202020204" pitchFamily="34" charset="0"/>
              </a:rPr>
              <a:t>3.  Summary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4970" y="1316444"/>
            <a:ext cx="41710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①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②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③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④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⑤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⑥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⑦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⑧</a:t>
            </a:r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endParaRPr lang="en-US" altLang="ja-JP" b="1" dirty="0">
              <a:solidFill>
                <a:srgbClr val="990000"/>
              </a:solidFill>
            </a:endParaRPr>
          </a:p>
          <a:p>
            <a:pPr defTabSz="457200"/>
            <a:r>
              <a:rPr lang="ja-JP" altLang="en-US" b="1" dirty="0">
                <a:solidFill>
                  <a:srgbClr val="990000"/>
                </a:solidFill>
              </a:rPr>
              <a:t>⑨</a:t>
            </a:r>
            <a:endParaRPr lang="ja-JP" altLang="en-US" b="1" dirty="0">
              <a:solidFill>
                <a:srgbClr val="99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6952" y="345021"/>
            <a:ext cx="445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2000" b="1" i="1" u="sng" dirty="0">
                <a:solidFill>
                  <a:prstClr val="black"/>
                </a:solidFill>
                <a:latin typeface="Corbel" panose="020B0503020204020204" pitchFamily="34" charset="0"/>
              </a:rPr>
              <a:t>Further Action Plan before Construction</a:t>
            </a:r>
            <a:endParaRPr lang="ja-JP" altLang="en-US" sz="2000" b="1" i="1" u="sng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68" y="861886"/>
            <a:ext cx="6141631" cy="406030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68" y="4825536"/>
            <a:ext cx="4301726" cy="17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93221" y="644009"/>
            <a:ext cx="70510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Construction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Commissioning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年間）</a:t>
            </a:r>
            <a:endParaRPr lang="en-US" altLang="ja-JP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prstClr val="black"/>
                </a:solidFill>
              </a:rPr>
              <a:t>250GeV accelerator</a:t>
            </a:r>
            <a:r>
              <a:rPr lang="ja-JP" altLang="en-US" sz="1600" dirty="0">
                <a:solidFill>
                  <a:prstClr val="black"/>
                </a:solidFill>
              </a:rPr>
              <a:t>・</a:t>
            </a:r>
            <a:r>
              <a:rPr lang="en-US" altLang="ja-JP" sz="1600" dirty="0">
                <a:solidFill>
                  <a:prstClr val="black"/>
                </a:solidFill>
              </a:rPr>
              <a:t>Civil Engineering</a:t>
            </a:r>
            <a:r>
              <a:rPr lang="ja-JP" altLang="en-US" sz="1600" dirty="0">
                <a:solidFill>
                  <a:prstClr val="black"/>
                </a:solidFill>
              </a:rPr>
              <a:t>・</a:t>
            </a:r>
            <a:r>
              <a:rPr lang="en-US" altLang="ja-JP" sz="1600" dirty="0">
                <a:solidFill>
                  <a:prstClr val="black"/>
                </a:solidFill>
              </a:rPr>
              <a:t>Facility</a:t>
            </a:r>
            <a:r>
              <a:rPr lang="ja-JP" altLang="en-US" sz="1600" dirty="0">
                <a:solidFill>
                  <a:prstClr val="black"/>
                </a:solidFill>
              </a:rPr>
              <a:t>・</a:t>
            </a:r>
            <a:r>
              <a:rPr lang="en-US" altLang="ja-JP" sz="1600" dirty="0">
                <a:solidFill>
                  <a:prstClr val="black"/>
                </a:solidFill>
              </a:rPr>
              <a:t>Building: 76</a:t>
            </a:r>
            <a:r>
              <a:rPr lang="ja-JP" altLang="en-US" sz="1600" dirty="0">
                <a:solidFill>
                  <a:prstClr val="black"/>
                </a:solidFill>
              </a:rPr>
              <a:t>％ </a:t>
            </a:r>
            <a:r>
              <a:rPr lang="en-US" altLang="ja-JP" sz="1600" dirty="0">
                <a:solidFill>
                  <a:prstClr val="black"/>
                </a:solidFill>
              </a:rPr>
              <a:t>of FULL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</a:rPr>
              <a:t>Full Spec.</a:t>
            </a:r>
            <a:endParaRPr lang="en-US" altLang="ja-JP" sz="1600" dirty="0">
              <a:solidFill>
                <a:prstClr val="black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prstClr val="black"/>
                </a:solidFill>
              </a:rPr>
              <a:t>Tunnel Length: 31 km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3221" y="1473534"/>
            <a:ext cx="73661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250 GeV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Run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ears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）＋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Energy Upgrade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Labor Cost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：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850FTE, Maintenance: 3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％ </a:t>
            </a:r>
            <a:r>
              <a:rPr lang="en-US" altLang="ja-JP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of Instruments, Electricity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3221" y="2107741"/>
            <a:ext cx="730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３）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370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GeV Run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years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）＋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Energy Upgrade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3221" y="2496560"/>
            <a:ext cx="371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（４）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 GeV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Run</a:t>
            </a:r>
            <a:r>
              <a:rPr lang="ja-JP" altLang="en-US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（８年間）</a:t>
            </a:r>
            <a:endParaRPr lang="en-US" altLang="ja-JP" sz="1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627" y="3799175"/>
            <a:ext cx="836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Total Expense for 30 Years</a:t>
            </a:r>
            <a:r>
              <a:rPr lang="ja-JP" altLang="en-US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Construction: 12</a:t>
            </a:r>
            <a:r>
              <a:rPr lang="ja-JP" altLang="en-US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years</a:t>
            </a:r>
            <a:r>
              <a:rPr lang="ja-JP" altLang="en-US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r>
              <a:rPr lang="en-US" altLang="ja-JP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Run18</a:t>
            </a:r>
            <a:r>
              <a:rPr lang="ja-JP" altLang="en-US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years</a:t>
            </a:r>
            <a:r>
              <a:rPr lang="ja-JP" altLang="en-US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b="1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200"/>
            <a:r>
              <a:rPr lang="en-US" altLang="ja-JP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= 17,250</a:t>
            </a:r>
            <a:r>
              <a:rPr lang="ja-JP" altLang="en-US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B$     </a:t>
            </a:r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575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M$/Year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513816" y="3007045"/>
          <a:ext cx="81163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118"/>
                <a:gridCol w="590550"/>
                <a:gridCol w="742950"/>
                <a:gridCol w="1057275"/>
                <a:gridCol w="942975"/>
                <a:gridCol w="1133475"/>
                <a:gridCol w="1533525"/>
                <a:gridCol w="952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Accelerator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Land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CFS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Detector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Labor</a:t>
                      </a:r>
                      <a:endParaRPr kumimoji="1" lang="ja-JP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Electricity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Maintenance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Total</a:t>
                      </a:r>
                      <a:endParaRPr kumimoji="1" lang="ja-JP" altLang="en-US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/>
                        <a:t>6,700</a:t>
                      </a:r>
                      <a:endParaRPr kumimoji="1" lang="ja-JP" alt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50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1,600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900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2,900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2,200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2,900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17,250</a:t>
                      </a:r>
                      <a:endParaRPr kumimoji="1" lang="ja-JP" alt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974577" y="5003215"/>
            <a:ext cx="6937683" cy="1757518"/>
            <a:chOff x="939492" y="4937949"/>
            <a:chExt cx="6937683" cy="1757518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984425" y="4937949"/>
              <a:ext cx="6874590" cy="1757518"/>
              <a:chOff x="939492" y="4937949"/>
              <a:chExt cx="6874590" cy="1757518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939492" y="4937949"/>
                <a:ext cx="3754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altLang="ja-JP" b="1" u="sng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Japanese Sharing</a:t>
                </a:r>
                <a:r>
                  <a:rPr lang="ja-JP" altLang="en-US" b="1" u="sng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</a:t>
                </a:r>
                <a:r>
                  <a:rPr lang="en-US" altLang="ja-JP" b="1" u="sng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example</a:t>
                </a:r>
                <a:r>
                  <a:rPr lang="ja-JP" altLang="en-US" b="1" u="sng" dirty="0">
                    <a:solidFill>
                      <a:prstClr val="black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</a:t>
                </a:r>
                <a:endParaRPr lang="ja-JP" altLang="en-US" b="1" u="sng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1228725" y="5372028"/>
                <a:ext cx="6585357" cy="1323439"/>
                <a:chOff x="1228725" y="5562186"/>
                <a:chExt cx="6585357" cy="1323439"/>
              </a:xfrm>
            </p:grpSpPr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228725" y="5562186"/>
                  <a:ext cx="3923253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 defTabSz="457200">
                    <a:buFont typeface="Arial" panose="020B0604020202020204" pitchFamily="34" charset="0"/>
                    <a:buChar char="•"/>
                  </a:pPr>
                  <a:r>
                    <a:rPr lang="en-US" altLang="ja-JP" sz="1600" b="1" dirty="0">
                      <a:solidFill>
                        <a:srgbClr val="002060"/>
                      </a:solidFill>
                    </a:rPr>
                    <a:t>CFS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</a:rPr>
                    <a:t>・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</a:rPr>
                    <a:t>Land: 100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</a:rPr>
                    <a:t>％　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1,650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altLang="ja-JP" sz="1600" b="1" dirty="0">
                    <a:solidFill>
                      <a:srgbClr val="002060"/>
                    </a:solidFill>
                    <a:sym typeface="Wingdings" panose="05000000000000000000" pitchFamily="2" charset="2"/>
                  </a:endParaRPr>
                </a:p>
                <a:p>
                  <a:pPr marL="285750" indent="-285750" defTabSz="457200">
                    <a:buFont typeface="Arial" panose="020B0604020202020204" pitchFamily="34" charset="0"/>
                    <a:buChar char="•"/>
                  </a:pP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Instrument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・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Electricity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： 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50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％　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4,450</a:t>
                  </a:r>
                </a:p>
                <a:p>
                  <a:pPr marL="285750" indent="-285750" defTabSz="457200">
                    <a:buFont typeface="Arial" panose="020B0604020202020204" pitchFamily="34" charset="0"/>
                    <a:buChar char="•"/>
                  </a:pP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Maintenance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・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Labor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： 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33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％ 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1,920</a:t>
                  </a:r>
                </a:p>
                <a:p>
                  <a:pPr marL="285750" indent="-285750" defTabSz="457200">
                    <a:buFont typeface="Arial" panose="020B0604020202020204" pitchFamily="34" charset="0"/>
                    <a:buChar char="•"/>
                  </a:pP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Detector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： 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20</a:t>
                  </a:r>
                  <a:r>
                    <a:rPr lang="ja-JP" altLang="en-US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％ </a:t>
                  </a:r>
                  <a:r>
                    <a:rPr lang="en-US" altLang="ja-JP" sz="1600" b="1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180</a:t>
                  </a:r>
                </a:p>
                <a:p>
                  <a:pPr marL="285750" indent="-285750" defTabSz="457200">
                    <a:buFont typeface="Arial" panose="020B0604020202020204" pitchFamily="34" charset="0"/>
                    <a:buChar char="•"/>
                  </a:pPr>
                  <a:endParaRPr lang="ja-JP" altLang="en-US" sz="16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" name="右中かっこ 19"/>
                <p:cNvSpPr/>
                <p:nvPr/>
              </p:nvSpPr>
              <p:spPr>
                <a:xfrm>
                  <a:off x="4949615" y="5795280"/>
                  <a:ext cx="289135" cy="857250"/>
                </a:xfrm>
                <a:prstGeom prst="rightBrac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5431057" y="5900740"/>
                  <a:ext cx="238302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457200"/>
                  <a:r>
                    <a:rPr lang="en-US" altLang="ja-JP" b="1" dirty="0">
                      <a:solidFill>
                        <a:srgbClr val="FF0000"/>
                      </a:solidFill>
                    </a:rPr>
                    <a:t>Total for 30 years</a:t>
                  </a:r>
                </a:p>
                <a:p>
                  <a:pPr algn="ctr" defTabSz="457200"/>
                  <a:r>
                    <a:rPr lang="en-US" altLang="ja-JP" b="1" dirty="0">
                      <a:solidFill>
                        <a:srgbClr val="FF0000"/>
                      </a:solidFill>
                    </a:rPr>
                    <a:t>8,200</a:t>
                  </a:r>
                  <a:r>
                    <a:rPr lang="ja-JP" altLang="en-US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ja-JP" b="1" dirty="0">
                      <a:solidFill>
                        <a:srgbClr val="FF0000"/>
                      </a:solidFill>
                    </a:rPr>
                    <a:t>M$, 275M$/year</a:t>
                  </a:r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3" name="正方形/長方形 22"/>
            <p:cNvSpPr/>
            <p:nvPr/>
          </p:nvSpPr>
          <p:spPr>
            <a:xfrm>
              <a:off x="939492" y="4937949"/>
              <a:ext cx="6937683" cy="1757518"/>
            </a:xfrm>
            <a:prstGeom prst="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89849" y="82113"/>
            <a:ext cx="515782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for Staging Energy Upgrade</a:t>
            </a:r>
            <a:endParaRPr lang="ja-JP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2006" y="4479475"/>
            <a:ext cx="1792478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2000" b="1" dirty="0">
                <a:solidFill>
                  <a:srgbClr val="00FFFF"/>
                </a:solidFill>
              </a:rPr>
              <a:t>Sharing Model</a:t>
            </a:r>
            <a:endParaRPr lang="ja-JP" altLang="en-US" sz="20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1906297" y="831304"/>
          <a:ext cx="70176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36"/>
                <a:gridCol w="1403536"/>
                <a:gridCol w="1403536"/>
                <a:gridCol w="1403536"/>
                <a:gridCol w="1403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2014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2015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2016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2017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2018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182971" y="2149741"/>
            <a:ext cx="3168034" cy="646331"/>
            <a:chOff x="140491" y="2976770"/>
            <a:chExt cx="3168034" cy="646331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140491" y="2976770"/>
              <a:ext cx="2274917" cy="646331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altLang="ja-JP" b="1" dirty="0">
                  <a:solidFill>
                    <a:srgbClr val="6600CC"/>
                  </a:solidFill>
                </a:rPr>
                <a:t>Cite-Dependent Value</a:t>
              </a:r>
            </a:p>
            <a:p>
              <a:pPr algn="ctr" defTabSz="457200"/>
              <a:r>
                <a:rPr lang="en-US" altLang="ja-JP" b="1" i="1" dirty="0">
                  <a:solidFill>
                    <a:srgbClr val="002060"/>
                  </a:solidFill>
                </a:rPr>
                <a:t>(LCC-LCB-</a:t>
              </a:r>
              <a:r>
                <a:rPr lang="en-US" altLang="ja-JP" b="1" i="1" dirty="0" err="1">
                  <a:solidFill>
                    <a:srgbClr val="002060"/>
                  </a:solidFill>
                </a:rPr>
                <a:t>PreLab</a:t>
              </a:r>
              <a:r>
                <a:rPr lang="en-US" altLang="ja-JP" b="1" i="1" dirty="0">
                  <a:solidFill>
                    <a:srgbClr val="002060"/>
                  </a:solidFill>
                </a:rPr>
                <a:t>)</a:t>
              </a: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2449320" y="3334478"/>
              <a:ext cx="859205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387929" y="1306656"/>
            <a:ext cx="7259267" cy="886338"/>
            <a:chOff x="505636" y="5592906"/>
            <a:chExt cx="7259267" cy="886338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505636" y="5592906"/>
              <a:ext cx="1554463" cy="646331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altLang="ja-JP" b="1" dirty="0">
                  <a:solidFill>
                    <a:srgbClr val="6600CC"/>
                  </a:solidFill>
                </a:rPr>
                <a:t>Governmental</a:t>
              </a:r>
            </a:p>
            <a:p>
              <a:pPr algn="ctr" defTabSz="457200"/>
              <a:r>
                <a:rPr lang="en-US" altLang="ja-JP" b="1" dirty="0">
                  <a:solidFill>
                    <a:srgbClr val="6600CC"/>
                  </a:solidFill>
                </a:rPr>
                <a:t>Negotiation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156729" y="6109912"/>
              <a:ext cx="190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>
                  <a:solidFill>
                    <a:srgbClr val="0000FF"/>
                  </a:solidFill>
                </a:rPr>
                <a:t>Preparatory Phase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974028" y="6109912"/>
              <a:ext cx="1790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Decision-Making</a:t>
              </a:r>
              <a:endPara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2498650" y="5955516"/>
              <a:ext cx="3956128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5448300" y="5955516"/>
              <a:ext cx="207955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2617010" y="143002"/>
            <a:ext cx="445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2000" b="1" i="1" u="sng" dirty="0">
                <a:solidFill>
                  <a:prstClr val="black"/>
                </a:solidFill>
                <a:latin typeface="Corbel" panose="020B0503020204020204" pitchFamily="34" charset="0"/>
              </a:rPr>
              <a:t>Further Action Plan before Construction</a:t>
            </a:r>
            <a:endParaRPr lang="ja-JP" altLang="en-US" sz="2000" b="1" i="1" u="sng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2465" y="2992826"/>
            <a:ext cx="1556901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b="1" dirty="0">
                <a:solidFill>
                  <a:srgbClr val="6600CC"/>
                </a:solidFill>
              </a:rPr>
              <a:t>Value-Sharing </a:t>
            </a:r>
          </a:p>
          <a:p>
            <a:pPr algn="ctr" defTabSz="457200"/>
            <a:r>
              <a:rPr lang="en-US" altLang="ja-JP" b="1" dirty="0">
                <a:solidFill>
                  <a:srgbClr val="6600CC"/>
                </a:solidFill>
              </a:rPr>
              <a:t>Model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2465" y="2992826"/>
            <a:ext cx="155383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2508602" y="2387437"/>
          <a:ext cx="47620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939"/>
                <a:gridCol w="1275907"/>
                <a:gridCol w="118021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Host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Others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CFS</a:t>
                      </a:r>
                      <a:r>
                        <a:rPr kumimoji="1" lang="en-US" altLang="ja-JP" baseline="0" dirty="0" smtClean="0"/>
                        <a:t> - LAND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Instrument - Electricity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Maintenance/Labor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Detector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??? %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115590" y="5126601"/>
            <a:ext cx="1002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n-US" altLang="ja-JP" sz="5400" b="1" i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</a:t>
            </a:r>
            <a:endParaRPr lang="ja-JP" altLang="en-US" sz="5400" b="1" i="1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627" y="5126601"/>
            <a:ext cx="1882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n-US" altLang="ja-JP" sz="5400" b="1" i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JLC</a:t>
            </a:r>
            <a:endParaRPr lang="ja-JP" altLang="en-US" sz="5400" b="1" i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0488" y="5295879"/>
            <a:ext cx="179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fter TDR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9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dar-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405" y="4014088"/>
            <a:ext cx="6925190" cy="95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55341" y="3022436"/>
            <a:ext cx="2233315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58824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ja-JP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 charset="0"/>
              </a:rPr>
              <a:t>Atsuto Suzuki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693174" y="1023218"/>
            <a:ext cx="5757650" cy="769441"/>
          </a:xfrm>
          <a:prstGeom prst="rect">
            <a:avLst/>
          </a:prstGeom>
          <a:solidFill>
            <a:srgbClr val="000066"/>
          </a:solidFill>
          <a:ln w="28575">
            <a:solidFill>
              <a:srgbClr val="92D05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altLang="ja-JP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</a:rPr>
              <a:t>ILC Progress in Japan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77228" y="5461468"/>
            <a:ext cx="278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ICFA meeting in Valencia</a:t>
            </a:r>
          </a:p>
          <a:p>
            <a:pPr algn="ctr" defTabSz="457200"/>
            <a:r>
              <a:rPr lang="en-US" altLang="ja-JP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6, 2014</a:t>
            </a:r>
            <a:endParaRPr lang="ja-JP" altLang="en-US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6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/>
          <p:cNvGraphicFramePr>
            <a:graphicFrameLocks noGrp="1"/>
          </p:cNvGraphicFramePr>
          <p:nvPr>
            <p:extLst/>
          </p:nvPr>
        </p:nvGraphicFramePr>
        <p:xfrm>
          <a:off x="1906297" y="831304"/>
          <a:ext cx="70176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36"/>
                <a:gridCol w="1403536"/>
                <a:gridCol w="1403536"/>
                <a:gridCol w="1403536"/>
                <a:gridCol w="1403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2014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2015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2016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2017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2018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6" name="下矢印 25"/>
          <p:cNvSpPr/>
          <p:nvPr/>
        </p:nvSpPr>
        <p:spPr>
          <a:xfrm rot="4260356">
            <a:off x="2480285" y="1736739"/>
            <a:ext cx="350733" cy="1464283"/>
          </a:xfrm>
          <a:prstGeom prst="downArrow">
            <a:avLst/>
          </a:prstGeom>
          <a:solidFill>
            <a:srgbClr val="9999FF">
              <a:alpha val="49020"/>
            </a:srgbClr>
          </a:solidFill>
          <a:ln w="285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40491" y="2872989"/>
            <a:ext cx="7472306" cy="750112"/>
            <a:chOff x="140491" y="2872989"/>
            <a:chExt cx="7472306" cy="750112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223169" y="2872989"/>
              <a:ext cx="7389628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140491" y="2976770"/>
              <a:ext cx="2274917" cy="646331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altLang="ja-JP" b="1" dirty="0">
                  <a:solidFill>
                    <a:srgbClr val="6600CC"/>
                  </a:solidFill>
                </a:rPr>
                <a:t>Cite-Dependent Value</a:t>
              </a:r>
            </a:p>
            <a:p>
              <a:pPr algn="ctr" defTabSz="457200"/>
              <a:r>
                <a:rPr lang="en-US" altLang="ja-JP" b="1" i="1" dirty="0">
                  <a:solidFill>
                    <a:srgbClr val="002060"/>
                  </a:solidFill>
                </a:rPr>
                <a:t>(LCC-LCB-</a:t>
              </a:r>
              <a:r>
                <a:rPr lang="en-US" altLang="ja-JP" b="1" i="1" dirty="0" err="1">
                  <a:solidFill>
                    <a:srgbClr val="002060"/>
                  </a:solidFill>
                </a:rPr>
                <a:t>PreLab</a:t>
              </a:r>
              <a:r>
                <a:rPr lang="en-US" altLang="ja-JP" b="1" i="1" dirty="0">
                  <a:solidFill>
                    <a:srgbClr val="002060"/>
                  </a:solidFill>
                </a:rPr>
                <a:t>)</a:t>
              </a: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2449320" y="3334478"/>
              <a:ext cx="859205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387929" y="1306656"/>
            <a:ext cx="7259267" cy="886338"/>
            <a:chOff x="505636" y="5592906"/>
            <a:chExt cx="7259267" cy="886338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505636" y="5592906"/>
              <a:ext cx="1554463" cy="646331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altLang="ja-JP" b="1" dirty="0">
                  <a:solidFill>
                    <a:srgbClr val="6600CC"/>
                  </a:solidFill>
                </a:rPr>
                <a:t>Governmental</a:t>
              </a:r>
            </a:p>
            <a:p>
              <a:pPr algn="ctr" defTabSz="457200"/>
              <a:r>
                <a:rPr lang="en-US" altLang="ja-JP" b="1" dirty="0">
                  <a:solidFill>
                    <a:srgbClr val="6600CC"/>
                  </a:solidFill>
                </a:rPr>
                <a:t>Negotiation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156729" y="6109912"/>
              <a:ext cx="190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dirty="0">
                  <a:solidFill>
                    <a:srgbClr val="0000FF"/>
                  </a:solidFill>
                </a:rPr>
                <a:t>Preparatory Phase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974028" y="6109912"/>
              <a:ext cx="1790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Decision-Making</a:t>
              </a:r>
              <a:endPara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2498650" y="5955516"/>
              <a:ext cx="3956128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5448300" y="5955516"/>
              <a:ext cx="207955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/>
          <p:cNvSpPr txBox="1"/>
          <p:nvPr/>
        </p:nvSpPr>
        <p:spPr>
          <a:xfrm>
            <a:off x="175733" y="3728955"/>
            <a:ext cx="1842107" cy="923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b="1" dirty="0">
                <a:solidFill>
                  <a:srgbClr val="6600CC"/>
                </a:solidFill>
              </a:rPr>
              <a:t>Value</a:t>
            </a:r>
          </a:p>
          <a:p>
            <a:pPr algn="ctr" defTabSz="457200"/>
            <a:r>
              <a:rPr lang="en-US" altLang="ja-JP" b="1" dirty="0">
                <a:solidFill>
                  <a:srgbClr val="6600CC"/>
                </a:solidFill>
              </a:rPr>
              <a:t>Sharing Model</a:t>
            </a:r>
          </a:p>
          <a:p>
            <a:pPr algn="ctr" defTabSz="457200"/>
            <a:r>
              <a:rPr lang="en-US" altLang="ja-JP" b="1" i="1" dirty="0">
                <a:solidFill>
                  <a:srgbClr val="002060"/>
                </a:solidFill>
              </a:rPr>
              <a:t>(</a:t>
            </a:r>
            <a:r>
              <a:rPr lang="en-US" altLang="ja-JP" b="1" i="1" dirty="0">
                <a:solidFill>
                  <a:srgbClr val="002060"/>
                </a:solidFill>
              </a:rPr>
              <a:t>LCC-LCB-</a:t>
            </a:r>
            <a:r>
              <a:rPr lang="en-US" altLang="ja-JP" b="1" i="1" dirty="0" err="1">
                <a:solidFill>
                  <a:srgbClr val="002060"/>
                </a:solidFill>
              </a:rPr>
              <a:t>PreLab</a:t>
            </a:r>
            <a:r>
              <a:rPr lang="en-US" altLang="ja-JP" b="1" i="1" dirty="0">
                <a:solidFill>
                  <a:srgbClr val="002060"/>
                </a:solidFill>
              </a:rPr>
              <a:t>)</a:t>
            </a:r>
            <a:endParaRPr lang="en-US" altLang="ja-JP" b="1" i="1" dirty="0">
              <a:solidFill>
                <a:srgbClr val="002060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2398497" y="4102953"/>
            <a:ext cx="859205" cy="0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617010" y="143002"/>
            <a:ext cx="445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2000" b="1" i="1" u="sng" dirty="0">
                <a:solidFill>
                  <a:prstClr val="black"/>
                </a:solidFill>
                <a:latin typeface="Corbel" panose="020B0503020204020204" pitchFamily="34" charset="0"/>
              </a:rPr>
              <a:t>Further Action Plan before Construction</a:t>
            </a:r>
            <a:endParaRPr lang="ja-JP" altLang="en-US" sz="2000" b="1" i="1" u="sng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971" y="2192994"/>
            <a:ext cx="5832045" cy="455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正方形/長方形 18"/>
          <p:cNvSpPr/>
          <p:nvPr/>
        </p:nvSpPr>
        <p:spPr>
          <a:xfrm>
            <a:off x="141787" y="3726881"/>
            <a:ext cx="1876053" cy="925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87" y="5064086"/>
            <a:ext cx="2775906" cy="1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zaki_120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ozaki_120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nozaki_120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nozaki_120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537</Words>
  <Application>Microsoft Office PowerPoint</Application>
  <PresentationFormat>画面に合わせる (4:3)</PresentationFormat>
  <Paragraphs>173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23</vt:i4>
      </vt:variant>
    </vt:vector>
  </HeadingPairs>
  <TitlesOfParts>
    <vt:vector size="44" baseType="lpstr">
      <vt:lpstr>AR P丸ゴシック体M</vt:lpstr>
      <vt:lpstr>HG丸ｺﾞｼｯｸM-PRO</vt:lpstr>
      <vt:lpstr>ＭＳ Ｐゴシック</vt:lpstr>
      <vt:lpstr>メイリオ</vt:lpstr>
      <vt:lpstr>Arial</vt:lpstr>
      <vt:lpstr>Calibri</vt:lpstr>
      <vt:lpstr>Calibri Light</vt:lpstr>
      <vt:lpstr>Corbel</vt:lpstr>
      <vt:lpstr>Estrangelo Edessa</vt:lpstr>
      <vt:lpstr>Garamond</vt:lpstr>
      <vt:lpstr>Times New Roman</vt:lpstr>
      <vt:lpstr>Wingdings</vt:lpstr>
      <vt:lpstr>nozaki_120704</vt:lpstr>
      <vt:lpstr>1_Office テーマ</vt:lpstr>
      <vt:lpstr>1_nozaki_120704</vt:lpstr>
      <vt:lpstr>Office テーマ</vt:lpstr>
      <vt:lpstr>2_nozaki_120704</vt:lpstr>
      <vt:lpstr>2_Office テーマ</vt:lpstr>
      <vt:lpstr>3_Office テーマ</vt:lpstr>
      <vt:lpstr>Stream</vt:lpstr>
      <vt:lpstr>3_nozaki_120704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学術的な重要性が極めて大きいことだけでは、ILCのような巨額なプロジェクトは正当化できない。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ASKML</dc:creator>
  <cp:lastModifiedBy>ASKML</cp:lastModifiedBy>
  <cp:revision>9</cp:revision>
  <dcterms:created xsi:type="dcterms:W3CDTF">2014-09-14T14:23:54Z</dcterms:created>
  <dcterms:modified xsi:type="dcterms:W3CDTF">2014-09-14T16:19:04Z</dcterms:modified>
</cp:coreProperties>
</file>