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5" r:id="rId4"/>
    <p:sldId id="264" r:id="rId5"/>
    <p:sldId id="260" r:id="rId6"/>
    <p:sldId id="266" r:id="rId7"/>
    <p:sldId id="272" r:id="rId8"/>
    <p:sldId id="263" r:id="rId9"/>
    <p:sldId id="271" r:id="rId10"/>
    <p:sldId id="269" r:id="rId11"/>
    <p:sldId id="259" r:id="rId12"/>
    <p:sldId id="261" r:id="rId13"/>
    <p:sldId id="257" r:id="rId14"/>
    <p:sldId id="258" r:id="rId15"/>
    <p:sldId id="262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BE07-F095-4DAE-9190-FDF19E5ED6D2}" type="datetimeFigureOut">
              <a:rPr kumimoji="1" lang="ja-JP" altLang="en-US" smtClean="0"/>
              <a:t>2014/9/16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5E3B-B5AF-48C3-BA87-CAE5986A71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35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5E3B-B5AF-48C3-BA87-CAE5986A711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46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5E3B-B5AF-48C3-BA87-CAE5986A711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86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5E3B-B5AF-48C3-BA87-CAE5986A711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7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fld id="{1A9ED956-AEDC-4DBF-93EF-7BBE5C148A79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832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43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7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98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65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18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17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0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09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16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10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4D2F-3EA6-48D3-BF10-EF20C6422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6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385378"/>
            <a:ext cx="6858000" cy="145706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>
            <a:normAutofit fontScale="90000"/>
          </a:bodyPr>
          <a:lstStyle/>
          <a:p>
            <a:r>
              <a:rPr kumimoji="1" lang="en-US" altLang="ja-JP" dirty="0" smtClean="0"/>
              <a:t>BDS Issues </a:t>
            </a:r>
            <a:br>
              <a:rPr kumimoji="1" lang="en-US" altLang="ja-JP" dirty="0" smtClean="0"/>
            </a:br>
            <a:r>
              <a:rPr lang="en-US" altLang="ja-JP" dirty="0" smtClean="0"/>
              <a:t>in </a:t>
            </a:r>
            <a:r>
              <a:rPr lang="en-US" altLang="ja-JP" dirty="0" err="1" smtClean="0"/>
              <a:t>Ichinoseki</a:t>
            </a:r>
            <a:r>
              <a:rPr lang="en-US" altLang="ja-JP" dirty="0" smtClean="0"/>
              <a:t> Workshop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47717" y="5007758"/>
            <a:ext cx="6858000" cy="1010905"/>
          </a:xfrm>
        </p:spPr>
        <p:txBody>
          <a:bodyPr/>
          <a:lstStyle/>
          <a:p>
            <a:r>
              <a:rPr lang="en-US" altLang="ja-JP" dirty="0" smtClean="0"/>
              <a:t>K. Yokoya</a:t>
            </a:r>
          </a:p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推進委員会  </a:t>
            </a:r>
            <a:r>
              <a:rPr kumimoji="1" lang="en-US" altLang="ja-JP" dirty="0" smtClean="0"/>
              <a:t>2014.9.16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36376" y="2224585"/>
            <a:ext cx="3671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Sep.5   BDS Lattice Review</a:t>
            </a:r>
          </a:p>
          <a:p>
            <a:r>
              <a:rPr lang="en-US" altLang="ja-JP" dirty="0" smtClean="0"/>
              <a:t>Sep.5-7   MDI-CFS Workshop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34269" y="3439236"/>
            <a:ext cx="330275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Lattice review</a:t>
            </a:r>
          </a:p>
          <a:p>
            <a:r>
              <a:rPr lang="en-US" altLang="ja-JP" dirty="0" smtClean="0"/>
              <a:t>Commissioning</a:t>
            </a:r>
          </a:p>
          <a:p>
            <a:r>
              <a:rPr kumimoji="1" lang="en-US" altLang="ja-JP" dirty="0" smtClean="0"/>
              <a:t>Crossing angle</a:t>
            </a:r>
          </a:p>
          <a:p>
            <a:r>
              <a:rPr lang="en-US" altLang="ja-JP" dirty="0" smtClean="0"/>
              <a:t>L* issue</a:t>
            </a:r>
          </a:p>
          <a:p>
            <a:r>
              <a:rPr kumimoji="1" lang="en-US" altLang="ja-JP" dirty="0" smtClean="0"/>
              <a:t>Vertical Shaft at DH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Tauchi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8038"/>
          </a:xfrm>
        </p:spPr>
        <p:txBody>
          <a:bodyPr/>
          <a:lstStyle/>
          <a:p>
            <a:r>
              <a:rPr lang="en-US" dirty="0" smtClean="0"/>
              <a:t>QD0-QF1 Distance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6620"/>
            <a:ext cx="3446538" cy="30419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Constraint of fixed QF1 position complicates “minimize L*” argument.</a:t>
            </a:r>
          </a:p>
          <a:p>
            <a:r>
              <a:rPr lang="en-US" dirty="0" smtClean="0"/>
              <a:t>Increased “D1” distance degrades lattice </a:t>
            </a:r>
            <a:r>
              <a:rPr lang="en-US" dirty="0" err="1" smtClean="0"/>
              <a:t>perfomance</a:t>
            </a:r>
            <a:endParaRPr lang="en-US" dirty="0" smtClean="0"/>
          </a:p>
          <a:p>
            <a:pPr lvl="1"/>
            <a:r>
              <a:rPr lang="en-US" dirty="0" smtClean="0"/>
              <a:t>More detailed lattice </a:t>
            </a:r>
            <a:r>
              <a:rPr lang="en-US" dirty="0" err="1" smtClean="0"/>
              <a:t>optimisation</a:t>
            </a:r>
            <a:r>
              <a:rPr lang="en-US" dirty="0" smtClean="0"/>
              <a:t> studies required to determine optimum L*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164"/>
            <a:ext cx="5534217" cy="177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38" y="2941245"/>
            <a:ext cx="5240261" cy="3726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65" y="2057561"/>
            <a:ext cx="9582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err="1" smtClean="0"/>
              <a:t>T.Okugi</a:t>
            </a:r>
            <a:endParaRPr lang="en-US" i="1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3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7230" y="365126"/>
            <a:ext cx="7478120" cy="6038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Change Request No.2:   Change L*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07011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altLang="ja-JP" sz="2000" dirty="0" smtClean="0"/>
              <a:t>Requestor Glen White, Registered in EDMS on Sep.9</a:t>
            </a:r>
          </a:p>
          <a:p>
            <a:r>
              <a:rPr lang="en-GB" altLang="ja-JP" b="1" cap="all" dirty="0" smtClean="0"/>
              <a:t>Baseline </a:t>
            </a:r>
            <a:r>
              <a:rPr lang="en-GB" altLang="ja-JP" b="1" cap="all" dirty="0"/>
              <a:t>optics to provide for A single FFS L* (QD0 exit – IP distance) optics </a:t>
            </a:r>
            <a:r>
              <a:rPr lang="en-GB" altLang="ja-JP" b="1" cap="all" dirty="0" smtClean="0"/>
              <a:t>configuration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GB" altLang="ja-JP" dirty="0" smtClean="0"/>
              <a:t>The </a:t>
            </a:r>
            <a:r>
              <a:rPr lang="en-GB" altLang="ja-JP" dirty="0"/>
              <a:t>final focus system (FFS) and beam dump extraction system (EXT) baseline design is to provide a standard optics with fixed L* (yet to be determined, but provisionally assumed to be ≤4m). This optics solution is to be common to both detectors.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1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51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Concerned Parties </a:t>
            </a:r>
            <a:br>
              <a:rPr lang="en-US" altLang="ja-JP" dirty="0" smtClean="0"/>
            </a:br>
            <a:r>
              <a:rPr lang="en-US" altLang="ja-JP" sz="3100" dirty="0" smtClean="0"/>
              <a:t>(Work Packages, Coordinators, Suppliers etc.)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err="1" smtClean="0"/>
              <a:t>SiD</a:t>
            </a:r>
            <a:r>
              <a:rPr lang="en-US" altLang="ja-JP" dirty="0" smtClean="0"/>
              <a:t> </a:t>
            </a:r>
            <a:r>
              <a:rPr lang="en-US" altLang="ja-JP" dirty="0"/>
              <a:t>&amp; ILD Detectors</a:t>
            </a:r>
          </a:p>
          <a:p>
            <a:pPr lvl="1"/>
            <a:r>
              <a:rPr lang="en-US" altLang="ja-JP" dirty="0" smtClean="0"/>
              <a:t>End-cap </a:t>
            </a:r>
            <a:r>
              <a:rPr lang="en-US" altLang="ja-JP" dirty="0"/>
              <a:t>region design</a:t>
            </a:r>
          </a:p>
          <a:p>
            <a:pPr lvl="1"/>
            <a:r>
              <a:rPr lang="en-US" altLang="ja-JP" dirty="0" smtClean="0"/>
              <a:t>QD0 </a:t>
            </a:r>
            <a:r>
              <a:rPr lang="en-US" altLang="ja-JP" dirty="0"/>
              <a:t>support design</a:t>
            </a:r>
          </a:p>
          <a:p>
            <a:pPr lvl="1"/>
            <a:r>
              <a:rPr lang="en-US" altLang="ja-JP" dirty="0" smtClean="0"/>
              <a:t>Push-pull </a:t>
            </a:r>
            <a:r>
              <a:rPr lang="en-US" altLang="ja-JP" dirty="0"/>
              <a:t>operations design</a:t>
            </a:r>
          </a:p>
          <a:p>
            <a:r>
              <a:rPr lang="en-US" altLang="ja-JP" dirty="0" smtClean="0"/>
              <a:t>BDS </a:t>
            </a:r>
            <a:r>
              <a:rPr lang="en-US" altLang="ja-JP" dirty="0"/>
              <a:t>Work package</a:t>
            </a:r>
          </a:p>
          <a:p>
            <a:pPr lvl="1"/>
            <a:r>
              <a:rPr lang="en-US" altLang="ja-JP" dirty="0" smtClean="0"/>
              <a:t>Optics </a:t>
            </a:r>
            <a:r>
              <a:rPr lang="en-US" altLang="ja-JP" dirty="0"/>
              <a:t>design for new L* solution, determine optimal L* given constraints on QF1 location.</a:t>
            </a:r>
          </a:p>
          <a:p>
            <a:pPr lvl="1"/>
            <a:r>
              <a:rPr lang="en-US" altLang="ja-JP" dirty="0" smtClean="0"/>
              <a:t>Tolerances</a:t>
            </a:r>
            <a:r>
              <a:rPr lang="en-US" altLang="ja-JP" dirty="0"/>
              <a:t>, beam dynamics calculations</a:t>
            </a:r>
          </a:p>
          <a:p>
            <a:pPr lvl="1"/>
            <a:r>
              <a:rPr lang="en-US" altLang="ja-JP" dirty="0" smtClean="0"/>
              <a:t>Collimation </a:t>
            </a:r>
            <a:r>
              <a:rPr lang="en-US" altLang="ja-JP" dirty="0"/>
              <a:t>system design</a:t>
            </a:r>
          </a:p>
          <a:p>
            <a:pPr lvl="1"/>
            <a:r>
              <a:rPr lang="en-US" altLang="ja-JP" dirty="0" smtClean="0"/>
              <a:t>Main </a:t>
            </a:r>
            <a:r>
              <a:rPr lang="en-US" altLang="ja-JP" dirty="0"/>
              <a:t>beam extraction optics design</a:t>
            </a:r>
          </a:p>
          <a:p>
            <a:pPr lvl="1"/>
            <a:r>
              <a:rPr lang="en-US" altLang="ja-JP" dirty="0" smtClean="0"/>
              <a:t>Extraction </a:t>
            </a:r>
            <a:r>
              <a:rPr lang="en-US" altLang="ja-JP" dirty="0"/>
              <a:t>system beam dynamics, collimation </a:t>
            </a:r>
            <a:r>
              <a:rPr lang="en-US" altLang="ja-JP" dirty="0" smtClean="0"/>
              <a:t>studies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6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7422"/>
            <a:ext cx="7886700" cy="5732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ja-JP" altLang="en-US" sz="2800" dirty="0" smtClean="0"/>
              <a:t>ついでに： </a:t>
            </a:r>
            <a:r>
              <a:rPr lang="en-US" altLang="ja-JP" sz="2800" dirty="0" smtClean="0"/>
              <a:t>Change Request No.1: Insertion of Dogleg 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897258"/>
            <a:ext cx="7886700" cy="368839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TDR</a:t>
            </a:r>
            <a:r>
              <a:rPr lang="ja-JP" altLang="en-US" dirty="0" smtClean="0"/>
              <a:t>では、</a:t>
            </a:r>
            <a:r>
              <a:rPr lang="en-US" altLang="ja-JP" dirty="0" err="1"/>
              <a:t>u</a:t>
            </a:r>
            <a:r>
              <a:rPr lang="en-US" altLang="ja-JP" dirty="0" err="1" smtClean="0"/>
              <a:t>ndulator</a:t>
            </a:r>
            <a:r>
              <a:rPr lang="ja-JP" altLang="en-US" dirty="0" smtClean="0"/>
              <a:t>通過後、電子は</a:t>
            </a:r>
            <a:r>
              <a:rPr lang="en-US" altLang="ja-JP" dirty="0" smtClean="0"/>
              <a:t>dogleg</a:t>
            </a:r>
            <a:r>
              <a:rPr lang="ja-JP" altLang="en-US" dirty="0" smtClean="0"/>
              <a:t>によって</a:t>
            </a:r>
            <a:r>
              <a:rPr lang="en-US" altLang="ja-JP" dirty="0" smtClean="0"/>
              <a:t>photon</a:t>
            </a:r>
            <a:r>
              <a:rPr lang="ja-JP" altLang="en-US" dirty="0" smtClean="0"/>
              <a:t>と分離され、そのまま衝突点に向かう。</a:t>
            </a:r>
            <a:endParaRPr lang="en-US" altLang="ja-JP" dirty="0" smtClean="0"/>
          </a:p>
          <a:p>
            <a:r>
              <a:rPr lang="ja-JP" altLang="en-US" dirty="0" smtClean="0"/>
              <a:t>したがって、電子リナックの延長線と</a:t>
            </a:r>
            <a:r>
              <a:rPr lang="en-US" altLang="ja-JP" dirty="0" smtClean="0"/>
              <a:t>BDS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2m</a:t>
            </a:r>
            <a:r>
              <a:rPr lang="ja-JP" altLang="en-US" dirty="0" smtClean="0"/>
              <a:t>はずれている。</a:t>
            </a:r>
            <a:endParaRPr lang="en-US" altLang="ja-JP" dirty="0" smtClean="0"/>
          </a:p>
          <a:p>
            <a:r>
              <a:rPr kumimoji="1" lang="ja-JP" altLang="en-US" dirty="0" smtClean="0"/>
              <a:t>この</a:t>
            </a:r>
            <a:r>
              <a:rPr kumimoji="1" lang="en-US" altLang="ja-JP" dirty="0" smtClean="0"/>
              <a:t>dogleg</a:t>
            </a:r>
            <a:r>
              <a:rPr kumimoji="1" lang="ja-JP" altLang="en-US" dirty="0" smtClean="0"/>
              <a:t>による水平規格化</a:t>
            </a:r>
            <a:r>
              <a:rPr kumimoji="1" lang="en-US" altLang="ja-JP" dirty="0" err="1" smtClean="0"/>
              <a:t>emittance</a:t>
            </a:r>
            <a:r>
              <a:rPr kumimoji="1" lang="ja-JP" altLang="en-US" dirty="0" smtClean="0"/>
              <a:t>の増加は</a:t>
            </a:r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/>
              <a:t>e</a:t>
            </a:r>
            <a:r>
              <a:rPr kumimoji="1" lang="en-US" altLang="ja-JP" dirty="0" smtClean="0"/>
              <a:t> = 0.5TeV</a:t>
            </a:r>
            <a:r>
              <a:rPr kumimoji="1" lang="ja-JP" altLang="en-US" dirty="0" smtClean="0"/>
              <a:t>（重心系</a:t>
            </a:r>
            <a:r>
              <a:rPr kumimoji="1" lang="en-US" altLang="ja-JP" dirty="0" smtClean="0"/>
              <a:t>1TeV</a:t>
            </a:r>
            <a:r>
              <a:rPr kumimoji="1" lang="ja-JP" altLang="en-US" dirty="0" smtClean="0"/>
              <a:t>）の時、</a:t>
            </a:r>
            <a:r>
              <a:rPr kumimoji="1" lang="en-US" altLang="ja-JP" dirty="0" smtClean="0"/>
              <a:t>8%</a:t>
            </a:r>
            <a:r>
              <a:rPr kumimoji="1" lang="ja-JP" altLang="en-US" dirty="0" smtClean="0"/>
              <a:t>（</a:t>
            </a:r>
            <a:r>
              <a:rPr kumimoji="1" lang="en-US" altLang="ja-JP" smtClean="0"/>
              <a:t>estimated by </a:t>
            </a:r>
            <a:r>
              <a:rPr kumimoji="1" lang="ja-JP" altLang="en-US" smtClean="0"/>
              <a:t>久保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en-US" altLang="ja-JP" dirty="0" err="1"/>
              <a:t>emittance</a:t>
            </a:r>
            <a:r>
              <a:rPr lang="ja-JP" altLang="en-US" dirty="0"/>
              <a:t>の増加</a:t>
            </a:r>
            <a:r>
              <a:rPr lang="ja-JP" altLang="en-US" dirty="0" smtClean="0"/>
              <a:t>は</a:t>
            </a:r>
            <a:r>
              <a:rPr lang="en-US" altLang="ja-JP" dirty="0" smtClean="0"/>
              <a:t>E</a:t>
            </a:r>
            <a:r>
              <a:rPr lang="en-US" altLang="ja-JP" baseline="-25000" dirty="0" smtClean="0"/>
              <a:t>e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に比例。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e</a:t>
            </a:r>
            <a:r>
              <a:rPr lang="en-US" altLang="ja-JP" dirty="0"/>
              <a:t> = </a:t>
            </a:r>
            <a:r>
              <a:rPr lang="en-US" altLang="ja-JP" dirty="0" smtClean="0"/>
              <a:t>0.75TeV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90%</a:t>
            </a:r>
            <a:r>
              <a:rPr lang="ja-JP" altLang="en-US" dirty="0" smtClean="0"/>
              <a:t>になる。加速方法に無関係。</a:t>
            </a:r>
            <a:endParaRPr lang="en-US" altLang="ja-JP" dirty="0" smtClean="0"/>
          </a:p>
          <a:p>
            <a:r>
              <a:rPr kumimoji="1" lang="ja-JP" altLang="en-US" dirty="0" smtClean="0"/>
              <a:t>とくに、遠い将来、より小さな水平</a:t>
            </a:r>
            <a:r>
              <a:rPr lang="en-US" altLang="ja-JP" dirty="0" err="1" smtClean="0"/>
              <a:t>emittance</a:t>
            </a:r>
            <a:r>
              <a:rPr lang="ja-JP" altLang="en-US" dirty="0" smtClean="0"/>
              <a:t>を目指すばあい、この</a:t>
            </a:r>
            <a:r>
              <a:rPr lang="en-US" altLang="ja-JP" dirty="0" smtClean="0"/>
              <a:t>dogleg</a:t>
            </a:r>
            <a:r>
              <a:rPr lang="ja-JP" altLang="en-US" dirty="0" smtClean="0"/>
              <a:t>は致命的になる。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7" y="4346647"/>
            <a:ext cx="7949873" cy="1713124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9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72361"/>
            <a:ext cx="7949873" cy="17314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3" y="4660546"/>
            <a:ext cx="8663167" cy="17131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87702"/>
            <a:ext cx="7886700" cy="5902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変更案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55343"/>
            <a:ext cx="7886700" cy="151490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BDS</a:t>
            </a:r>
            <a:r>
              <a:rPr kumimoji="1" lang="ja-JP" altLang="en-US" dirty="0" smtClean="0"/>
              <a:t>の中あるいは直前に逆向きの</a:t>
            </a:r>
            <a:r>
              <a:rPr kumimoji="1" lang="en-US" altLang="ja-JP" dirty="0" smtClean="0"/>
              <a:t>dogleg</a:t>
            </a:r>
            <a:r>
              <a:rPr kumimoji="1" lang="ja-JP" altLang="en-US" dirty="0" smtClean="0"/>
              <a:t>を挿入して、</a:t>
            </a:r>
            <a:r>
              <a:rPr kumimoji="1" lang="en-US" altLang="ja-JP" dirty="0" err="1" smtClean="0"/>
              <a:t>linac</a:t>
            </a:r>
            <a:r>
              <a:rPr kumimoji="1" lang="ja-JP" altLang="en-US" dirty="0" smtClean="0"/>
              <a:t>延長上に</a:t>
            </a:r>
            <a:r>
              <a:rPr kumimoji="1" lang="en-US" altLang="ja-JP" dirty="0" smtClean="0"/>
              <a:t>BDS</a:t>
            </a:r>
            <a:r>
              <a:rPr kumimoji="1" lang="ja-JP" altLang="en-US" dirty="0" smtClean="0"/>
              <a:t>がくるようにする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ECM &gt; 1TeV </a:t>
            </a:r>
            <a:r>
              <a:rPr lang="ja-JP" altLang="en-US" dirty="0" smtClean="0"/>
              <a:t>では、陽電子生成部をどこかに移して、リナックから</a:t>
            </a:r>
            <a:r>
              <a:rPr lang="en-US" altLang="ja-JP" dirty="0" smtClean="0"/>
              <a:t>BDS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まっすぐにする。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トンネル＋ビームラインで</a:t>
            </a:r>
            <a:r>
              <a:rPr lang="en-US" altLang="ja-JP" dirty="0" smtClean="0"/>
              <a:t>30M$</a:t>
            </a:r>
            <a:r>
              <a:rPr lang="ja-JP" altLang="en-US" dirty="0" smtClean="0"/>
              <a:t>くらい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91823" y="4141931"/>
            <a:ext cx="7886700" cy="1037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Undulator</a:t>
            </a:r>
            <a:r>
              <a:rPr lang="ja-JP" altLang="en-US" dirty="0" smtClean="0"/>
              <a:t>の前に</a:t>
            </a:r>
            <a:r>
              <a:rPr lang="en-US" altLang="ja-JP" dirty="0" smtClean="0"/>
              <a:t>dogleg</a:t>
            </a:r>
            <a:r>
              <a:rPr lang="ja-JP" altLang="en-US" dirty="0" smtClean="0"/>
              <a:t>を挿入する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この場合、</a:t>
            </a:r>
            <a:r>
              <a:rPr lang="en-US" altLang="ja-JP" dirty="0" smtClean="0"/>
              <a:t>10Hz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5+5</a:t>
            </a:r>
            <a:r>
              <a:rPr lang="ja-JP" altLang="en-US" dirty="0" smtClean="0"/>
              <a:t>）運転を可能にするには、点線のビームラインが必要になる</a:t>
            </a:r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6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ja-JP" dirty="0"/>
              <a:t>Concerned Parties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/>
              <a:t>(</a:t>
            </a:r>
            <a:r>
              <a:rPr lang="en-US" altLang="ja-JP" sz="2700" dirty="0"/>
              <a:t>Work Packages, Coordinators, Suppliers etc.)</a:t>
            </a:r>
            <a:endParaRPr kumimoji="1" lang="ja-JP" altLang="en-US" sz="2700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448743"/>
              </p:ext>
            </p:extLst>
          </p:nvPr>
        </p:nvGraphicFramePr>
        <p:xfrm>
          <a:off x="477672" y="1975750"/>
          <a:ext cx="8284191" cy="260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925"/>
                <a:gridCol w="6305266"/>
              </a:tblGrid>
              <a:tr h="521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WG / Area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</a:tr>
              <a:tr h="521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Sources (e+)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Lattice and layout design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</a:tr>
              <a:tr h="521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CFS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Adjustment of housing / drawings etc.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</a:tr>
              <a:tr h="521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BDS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Shifted axis solution (layout etc). Beam dynamics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</a:tr>
              <a:tr h="521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RTML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Lattice design and layout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HG Mincho Light J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/>
                </a:tc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0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1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Lattice Review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201003"/>
            <a:ext cx="8215099" cy="4975960"/>
          </a:xfrm>
        </p:spPr>
        <p:txBody>
          <a:bodyPr/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-25000" dirty="0" smtClean="0"/>
              <a:t>CM</a:t>
            </a:r>
            <a:r>
              <a:rPr kumimoji="1" lang="en-US" altLang="ja-JP" dirty="0" smtClean="0"/>
              <a:t>=250GeV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optics</a:t>
            </a:r>
            <a:r>
              <a:rPr kumimoji="1" lang="ja-JP" altLang="en-US" dirty="0" smtClean="0"/>
              <a:t>は十分にチェックされていない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Andrei</a:t>
            </a:r>
            <a:r>
              <a:rPr lang="ja-JP" altLang="en-US" dirty="0" smtClean="0"/>
              <a:t>の</a:t>
            </a:r>
            <a:r>
              <a:rPr lang="en-US" altLang="ja-JP" dirty="0" smtClean="0"/>
              <a:t>QD0 splitting</a:t>
            </a:r>
          </a:p>
          <a:p>
            <a:r>
              <a:rPr kumimoji="1" lang="en-US" altLang="ja-JP" dirty="0" smtClean="0"/>
              <a:t>Collimation</a:t>
            </a:r>
          </a:p>
          <a:p>
            <a:pPr lvl="1"/>
            <a:r>
              <a:rPr lang="en-US" altLang="ja-JP" dirty="0" smtClean="0"/>
              <a:t>L*=4.5m</a:t>
            </a:r>
            <a:r>
              <a:rPr lang="ja-JP" altLang="en-US" dirty="0" smtClean="0"/>
              <a:t>についてはきつい</a:t>
            </a:r>
            <a:r>
              <a:rPr lang="en-US" altLang="ja-JP" dirty="0" smtClean="0"/>
              <a:t>collimation</a:t>
            </a:r>
            <a:r>
              <a:rPr lang="ja-JP" altLang="en-US" dirty="0" smtClean="0"/>
              <a:t>が必要（最少</a:t>
            </a:r>
            <a:r>
              <a:rPr lang="en-US" altLang="ja-JP" dirty="0" smtClean="0"/>
              <a:t>5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en-US" altLang="ja-JP" dirty="0" smtClean="0"/>
              <a:t>Main dump line</a:t>
            </a:r>
          </a:p>
          <a:p>
            <a:pPr lvl="1"/>
            <a:r>
              <a:rPr kumimoji="1" lang="en-US" altLang="ja-JP" dirty="0" smtClean="0"/>
              <a:t>Beam loss too high for 1TeV high-</a:t>
            </a:r>
            <a:r>
              <a:rPr kumimoji="1" lang="en-US" altLang="ja-JP" dirty="0" err="1" smtClean="0"/>
              <a:t>lumi</a:t>
            </a:r>
            <a:r>
              <a:rPr kumimoji="1" lang="en-US" altLang="ja-JP" dirty="0" smtClean="0"/>
              <a:t> case</a:t>
            </a:r>
          </a:p>
          <a:p>
            <a:r>
              <a:rPr lang="en-US" altLang="ja-JP" dirty="0" smtClean="0"/>
              <a:t>Geometry</a:t>
            </a:r>
          </a:p>
          <a:p>
            <a:pPr lvl="1"/>
            <a:r>
              <a:rPr kumimoji="1" lang="en-US" altLang="ja-JP" dirty="0" smtClean="0"/>
              <a:t>Inconsistency found in the present deck at laser wire gamma detection line (should be shorter by ~30m)</a:t>
            </a:r>
          </a:p>
          <a:p>
            <a:r>
              <a:rPr lang="en-US" altLang="ja-JP" dirty="0" smtClean="0"/>
              <a:t>Timing: present mismatch ~300m (positron side too long)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75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Commissioning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9"/>
          </a:xfrm>
        </p:spPr>
        <p:txBody>
          <a:bodyPr/>
          <a:lstStyle/>
          <a:p>
            <a:r>
              <a:rPr kumimoji="1" lang="en-US" altLang="ja-JP" dirty="0" smtClean="0"/>
              <a:t>BDS commissioning to be done with volunteer detector at IP</a:t>
            </a:r>
          </a:p>
          <a:p>
            <a:r>
              <a:rPr lang="en-US" altLang="ja-JP" dirty="0" smtClean="0"/>
              <a:t>Initially use beam-beam deflection and </a:t>
            </a:r>
            <a:r>
              <a:rPr lang="en-US" altLang="ja-JP" dirty="0" err="1" smtClean="0"/>
              <a:t>beamstrahlung</a:t>
            </a:r>
            <a:endParaRPr lang="en-US" altLang="ja-JP" dirty="0" smtClean="0"/>
          </a:p>
          <a:p>
            <a:r>
              <a:rPr lang="en-US" altLang="ja-JP" dirty="0" smtClean="0"/>
              <a:t>Beam must be &lt; 5-10</a:t>
            </a:r>
            <a:r>
              <a:rPr lang="en-US" altLang="ja-JP" dirty="0" smtClean="0">
                <a:latin typeface="Symbol" panose="05050102010706020507" pitchFamily="18" charset="2"/>
              </a:rPr>
              <a:t>m</a:t>
            </a:r>
            <a:r>
              <a:rPr lang="en-US" altLang="ja-JP" dirty="0" smtClean="0"/>
              <a:t>m for this purpose</a:t>
            </a:r>
          </a:p>
          <a:p>
            <a:pPr lvl="1"/>
            <a:r>
              <a:rPr kumimoji="1" lang="en-US" altLang="ja-JP" dirty="0" smtClean="0"/>
              <a:t>“</a:t>
            </a:r>
            <a:r>
              <a:rPr kumimoji="1" lang="en-US" altLang="ja-JP" dirty="0" err="1" smtClean="0"/>
              <a:t>Witold</a:t>
            </a:r>
            <a:r>
              <a:rPr kumimoji="1" lang="en-US" altLang="ja-JP" dirty="0" smtClean="0"/>
              <a:t> BPM”?  (downstream of QD0, extrapolate to IP </a:t>
            </a:r>
            <a:r>
              <a:rPr kumimoji="1" lang="en-US" altLang="ja-JP" dirty="0" err="1" smtClean="0"/>
              <a:t>bu</a:t>
            </a:r>
            <a:r>
              <a:rPr kumimoji="1" lang="en-US" altLang="ja-JP" dirty="0" smtClean="0"/>
              <a:t> combined use with the feedback BPM)</a:t>
            </a:r>
          </a:p>
          <a:p>
            <a:pPr lvl="1"/>
            <a:r>
              <a:rPr lang="en-US" altLang="ja-JP" dirty="0" smtClean="0"/>
              <a:t>Is this useful??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9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56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Crossing Angle</a:t>
            </a:r>
            <a:r>
              <a:rPr lang="ja-JP" altLang="en-US" dirty="0"/>
              <a:t> </a:t>
            </a:r>
            <a:r>
              <a:rPr lang="en-US" altLang="ja-JP" sz="3100" dirty="0" smtClean="0"/>
              <a:t>(Brett Parker)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243" y="1170532"/>
            <a:ext cx="4557499" cy="524391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超伝導磁石技術の進歩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SuperKEKB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eRHIC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QDO coil + sweet spot coil (dipole &amp; </a:t>
            </a:r>
            <a:r>
              <a:rPr lang="en-US" altLang="ja-JP" dirty="0" err="1" smtClean="0"/>
              <a:t>quadrupole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Crossing angle 14mrad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10mrad </a:t>
            </a:r>
            <a:r>
              <a:rPr kumimoji="1" lang="ja-JP" altLang="en-US" dirty="0" smtClean="0">
                <a:sym typeface="Wingdings" panose="05000000000000000000" pitchFamily="2" charset="2"/>
              </a:rPr>
              <a:t>が可能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Issues to be considered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Background issue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Can eliminate anti-DID</a:t>
            </a:r>
            <a:r>
              <a:rPr lang="en-US" altLang="ja-JP" dirty="0" smtClean="0">
                <a:sym typeface="Wingdings" panose="05000000000000000000" pitchFamily="2" charset="2"/>
              </a:rPr>
              <a:t>??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smtClean="0">
                <a:sym typeface="Wingdings" panose="05000000000000000000" pitchFamily="2" charset="2"/>
              </a:rPr>
              <a:t> No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Relation with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linac</a:t>
            </a:r>
            <a:r>
              <a:rPr kumimoji="1" lang="en-US" altLang="ja-JP" dirty="0" smtClean="0">
                <a:sym typeface="Wingdings" panose="05000000000000000000" pitchFamily="2" charset="2"/>
              </a:rPr>
              <a:t> angle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Can do it after construction?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Sign of FF bend, up to 5mrad?</a:t>
            </a: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Deadline to decide??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Detector side: no strong support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Study will continue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48653" y="1397555"/>
            <a:ext cx="3795347" cy="3423469"/>
            <a:chOff x="464529" y="1656862"/>
            <a:chExt cx="3795347" cy="3423469"/>
          </a:xfrm>
        </p:grpSpPr>
        <p:grpSp>
          <p:nvGrpSpPr>
            <p:cNvPr id="13" name="Group 6"/>
            <p:cNvGrpSpPr/>
            <p:nvPr/>
          </p:nvGrpSpPr>
          <p:grpSpPr>
            <a:xfrm>
              <a:off x="464529" y="1879931"/>
              <a:ext cx="3200400" cy="3200400"/>
              <a:chOff x="1143000" y="1219200"/>
              <a:chExt cx="3200400" cy="3200400"/>
            </a:xfrm>
          </p:grpSpPr>
          <p:grpSp>
            <p:nvGrpSpPr>
              <p:cNvPr id="20" name="Group 5"/>
              <p:cNvGrpSpPr/>
              <p:nvPr/>
            </p:nvGrpSpPr>
            <p:grpSpPr>
              <a:xfrm>
                <a:off x="1143000" y="1219200"/>
                <a:ext cx="3200400" cy="3200400"/>
                <a:chOff x="1143000" y="1219200"/>
                <a:chExt cx="3200400" cy="3200400"/>
              </a:xfrm>
            </p:grpSpPr>
            <p:sp>
              <p:nvSpPr>
                <p:cNvPr id="25" name="Oval 4"/>
                <p:cNvSpPr/>
                <p:nvPr/>
              </p:nvSpPr>
              <p:spPr>
                <a:xfrm>
                  <a:off x="1143000" y="1219200"/>
                  <a:ext cx="3200400" cy="3200400"/>
                </a:xfrm>
                <a:prstGeom prst="ellipse">
                  <a:avLst/>
                </a:prstGeom>
                <a:noFill/>
                <a:ln w="762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10"/>
                <p:cNvSpPr/>
                <p:nvPr/>
              </p:nvSpPr>
              <p:spPr>
                <a:xfrm>
                  <a:off x="1243623" y="1319823"/>
                  <a:ext cx="2999154" cy="2999154"/>
                </a:xfrm>
                <a:prstGeom prst="ellipse">
                  <a:avLst/>
                </a:prstGeom>
                <a:noFill/>
                <a:ln w="76200">
                  <a:solidFill>
                    <a:srgbClr val="CC006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Oval 14"/>
              <p:cNvSpPr/>
              <p:nvPr/>
            </p:nvSpPr>
            <p:spPr>
              <a:xfrm>
                <a:off x="1574311" y="2311156"/>
                <a:ext cx="1016489" cy="1016489"/>
              </a:xfrm>
              <a:prstGeom prst="ellipse">
                <a:avLst/>
              </a:prstGeom>
              <a:noFill/>
              <a:ln w="406400">
                <a:solidFill>
                  <a:srgbClr val="8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15"/>
              <p:cNvSpPr/>
              <p:nvPr/>
            </p:nvSpPr>
            <p:spPr>
              <a:xfrm>
                <a:off x="2819400" y="2385157"/>
                <a:ext cx="868486" cy="868486"/>
              </a:xfrm>
              <a:prstGeom prst="ellipse">
                <a:avLst/>
              </a:prstGeom>
              <a:noFill/>
              <a:ln w="28575">
                <a:solidFill>
                  <a:srgbClr val="92D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6"/>
              <p:cNvSpPr/>
              <p:nvPr/>
            </p:nvSpPr>
            <p:spPr>
              <a:xfrm>
                <a:off x="3017714" y="2385157"/>
                <a:ext cx="868486" cy="868486"/>
              </a:xfrm>
              <a:prstGeom prst="ellipse">
                <a:avLst/>
              </a:prstGeom>
              <a:noFill/>
              <a:ln w="28575">
                <a:solidFill>
                  <a:srgbClr val="92D050">
                    <a:alpha val="2902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18"/>
              <p:cNvSpPr/>
              <p:nvPr/>
            </p:nvSpPr>
            <p:spPr>
              <a:xfrm>
                <a:off x="3253643" y="2385157"/>
                <a:ext cx="868486" cy="868486"/>
              </a:xfrm>
              <a:prstGeom prst="ellipse">
                <a:avLst/>
              </a:prstGeom>
              <a:noFill/>
              <a:ln w="28575">
                <a:solidFill>
                  <a:srgbClr val="92D050">
                    <a:alpha val="2902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7"/>
            <p:cNvSpPr txBox="1"/>
            <p:nvPr/>
          </p:nvSpPr>
          <p:spPr>
            <a:xfrm>
              <a:off x="914400" y="2861222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QD0</a:t>
              </a:r>
              <a:endParaRPr lang="en-US" dirty="0"/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062775" y="3988376"/>
              <a:ext cx="129540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 smtClean="0"/>
                <a:t>Extraction Beam Line</a:t>
              </a:r>
              <a:endParaRPr lang="en-US" dirty="0"/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1302729" y="2236508"/>
              <a:ext cx="1803403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dirty="0" err="1" smtClean="0"/>
                <a:t>Quadrupole</a:t>
              </a:r>
              <a:r>
                <a:rPr lang="en-US" dirty="0" smtClean="0"/>
                <a:t> Sweet Spot Coil</a:t>
              </a:r>
              <a:endParaRPr lang="en-US" dirty="0"/>
            </a:p>
          </p:txBody>
        </p:sp>
        <p:cxnSp>
          <p:nvCxnSpPr>
            <p:cNvPr id="17" name="Straight Arrow Connector 19"/>
            <p:cNvCxnSpPr/>
            <p:nvPr/>
          </p:nvCxnSpPr>
          <p:spPr>
            <a:xfrm flipV="1">
              <a:off x="2575172" y="2236508"/>
              <a:ext cx="198314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6"/>
            <p:cNvSpPr txBox="1"/>
            <p:nvPr/>
          </p:nvSpPr>
          <p:spPr>
            <a:xfrm>
              <a:off x="2456473" y="1656862"/>
              <a:ext cx="1803403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dirty="0" smtClean="0"/>
                <a:t>Dipole Sweet Spot Coil</a:t>
              </a:r>
              <a:endParaRPr lang="en-US" dirty="0"/>
            </a:p>
          </p:txBody>
        </p:sp>
        <p:cxnSp>
          <p:nvCxnSpPr>
            <p:cNvPr id="19" name="Straight Arrow Connector 27"/>
            <p:cNvCxnSpPr/>
            <p:nvPr/>
          </p:nvCxnSpPr>
          <p:spPr>
            <a:xfrm rot="10800000" flipV="1">
              <a:off x="3087082" y="1992931"/>
              <a:ext cx="198314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2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38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L* Issue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60060"/>
            <a:ext cx="7886700" cy="501690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Pressure from accelerator side</a:t>
            </a:r>
          </a:p>
          <a:p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en-US" altLang="ja-JP" dirty="0" smtClean="0"/>
              <a:t>detector</a:t>
            </a:r>
            <a:r>
              <a:rPr lang="ja-JP" altLang="en-US" dirty="0" smtClean="0"/>
              <a:t>に異なる</a:t>
            </a:r>
            <a:r>
              <a:rPr lang="en-US" altLang="ja-JP" dirty="0" smtClean="0"/>
              <a:t>L*</a:t>
            </a:r>
            <a:r>
              <a:rPr lang="ja-JP" altLang="en-US" dirty="0" smtClean="0"/>
              <a:t>を採用することのリスク</a:t>
            </a:r>
            <a:endParaRPr lang="en-US" altLang="ja-JP" dirty="0" smtClean="0"/>
          </a:p>
          <a:p>
            <a:pPr lvl="1"/>
            <a:r>
              <a:rPr kumimoji="1" lang="en-US" altLang="ja-JP" dirty="0"/>
              <a:t>2</a:t>
            </a:r>
            <a:r>
              <a:rPr kumimoji="1" lang="ja-JP" altLang="en-US" dirty="0" err="1" smtClean="0"/>
              <a:t>つの</a:t>
            </a:r>
            <a:r>
              <a:rPr kumimoji="1" lang="en-US" altLang="ja-JP" dirty="0" smtClean="0"/>
              <a:t>detector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luminosity</a:t>
            </a:r>
            <a:r>
              <a:rPr kumimoji="1" lang="ja-JP" altLang="en-US" dirty="0" smtClean="0"/>
              <a:t>がかなり違うかもしれない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Push-pull</a:t>
            </a:r>
            <a:r>
              <a:rPr kumimoji="1" lang="ja-JP" altLang="en-US" dirty="0" smtClean="0"/>
              <a:t>の作業の際のビーム調整に時間がかかるかもしれない（同じ</a:t>
            </a:r>
            <a:r>
              <a:rPr kumimoji="1" lang="en-US" altLang="ja-JP" dirty="0" smtClean="0"/>
              <a:t>optics</a:t>
            </a:r>
            <a:r>
              <a:rPr kumimoji="1" lang="ja-JP" altLang="en-US" dirty="0" err="1" smtClean="0"/>
              <a:t>での</a:t>
            </a:r>
            <a:r>
              <a:rPr lang="ja-JP" altLang="en-US" dirty="0"/>
              <a:t>前回</a:t>
            </a:r>
            <a:r>
              <a:rPr lang="ja-JP" altLang="en-US" dirty="0" smtClean="0"/>
              <a:t>の運転は何か月も前にな</a:t>
            </a:r>
            <a:r>
              <a:rPr lang="ja-JP" altLang="en-US" dirty="0"/>
              <a:t>る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大きな</a:t>
            </a:r>
            <a:r>
              <a:rPr kumimoji="1" lang="en-US" altLang="ja-JP" dirty="0" smtClean="0"/>
              <a:t>L*</a:t>
            </a:r>
            <a:r>
              <a:rPr kumimoji="1" lang="ja-JP" altLang="en-US" dirty="0" smtClean="0"/>
              <a:t>は一般的には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大きな</a:t>
            </a:r>
            <a:r>
              <a:rPr lang="en-US" altLang="ja-JP" dirty="0" smtClean="0"/>
              <a:t>natural chromaticity</a:t>
            </a:r>
          </a:p>
          <a:p>
            <a:pPr lvl="2"/>
            <a:r>
              <a:rPr lang="en-US" altLang="ja-JP" dirty="0"/>
              <a:t>Tolerance</a:t>
            </a:r>
            <a:r>
              <a:rPr lang="ja-JP" altLang="en-US" dirty="0" smtClean="0"/>
              <a:t>がきつくな</a:t>
            </a:r>
            <a:r>
              <a:rPr lang="ja-JP" altLang="en-US" dirty="0"/>
              <a:t>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Synchrotron radiation 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background</a:t>
            </a:r>
            <a:r>
              <a:rPr kumimoji="1" lang="ja-JP" altLang="en-US" dirty="0" smtClean="0"/>
              <a:t>がきつい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Tighter collimation </a:t>
            </a:r>
            <a:r>
              <a:rPr kumimoji="1" lang="ja-JP" altLang="en-US" dirty="0" smtClean="0"/>
              <a:t>が必要になる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Collimator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wakefield</a:t>
            </a:r>
            <a:endParaRPr lang="en-US" altLang="ja-JP" dirty="0" smtClean="0"/>
          </a:p>
          <a:p>
            <a:r>
              <a:rPr lang="ja-JP" altLang="en-US" dirty="0" smtClean="0"/>
              <a:t>加速器側の要望を定量的に説明するのはむずかしい</a:t>
            </a:r>
            <a:endParaRPr lang="en-US" altLang="ja-JP" dirty="0" smtClean="0"/>
          </a:p>
          <a:p>
            <a:r>
              <a:rPr kumimoji="1" lang="en-US" altLang="ja-JP" dirty="0" smtClean="0"/>
              <a:t>QD0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detector</a:t>
            </a:r>
            <a:r>
              <a:rPr kumimoji="1" lang="ja-JP" altLang="en-US" dirty="0" smtClean="0"/>
              <a:t>の外に出すような大きな</a:t>
            </a:r>
            <a:r>
              <a:rPr kumimoji="1" lang="en-US" altLang="ja-JP" dirty="0" smtClean="0"/>
              <a:t>L* (&gt;7m)</a:t>
            </a:r>
          </a:p>
          <a:p>
            <a:pPr lvl="1"/>
            <a:r>
              <a:rPr lang="ja-JP" altLang="en-US" dirty="0" smtClean="0"/>
              <a:t>ほとんど議論なし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現状では</a:t>
            </a:r>
            <a:r>
              <a:rPr kumimoji="1" lang="en-US" altLang="ja-JP" dirty="0" smtClean="0"/>
              <a:t>optics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challenging</a:t>
            </a:r>
            <a:r>
              <a:rPr kumimoji="1" lang="ja-JP" altLang="en-US" dirty="0" smtClean="0"/>
              <a:t>すぎる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4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65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ILD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41697"/>
            <a:ext cx="7886700" cy="2040219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Reduce space for pumping, flanges, …</a:t>
            </a:r>
          </a:p>
          <a:p>
            <a:r>
              <a:rPr lang="en-US" altLang="ja-JP" dirty="0" smtClean="0"/>
              <a:t>Up to ~30cm, i.e.,   L*=4.5m </a:t>
            </a:r>
            <a:r>
              <a:rPr lang="en-US" altLang="ja-JP" dirty="0" smtClean="0">
                <a:sym typeface="Wingdings" panose="05000000000000000000" pitchFamily="2" charset="2"/>
              </a:rPr>
              <a:t> 4.2m</a:t>
            </a:r>
          </a:p>
          <a:p>
            <a:r>
              <a:rPr lang="ja-JP" altLang="en-US" dirty="0" smtClean="0">
                <a:sym typeface="Wingdings" panose="05000000000000000000" pitchFamily="2" charset="2"/>
              </a:rPr>
              <a:t>それ以上は、</a:t>
            </a:r>
            <a:r>
              <a:rPr lang="en-US" altLang="ja-JP" dirty="0" smtClean="0">
                <a:sym typeface="Wingdings" panose="05000000000000000000" pitchFamily="2" charset="2"/>
              </a:rPr>
              <a:t>ILD</a:t>
            </a:r>
            <a:r>
              <a:rPr lang="ja-JP" altLang="en-US" dirty="0" smtClean="0">
                <a:sym typeface="Wingdings" panose="05000000000000000000" pitchFamily="2" charset="2"/>
              </a:rPr>
              <a:t>全体を小さくする？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kumimoji="1" lang="en-US" altLang="ja-JP" dirty="0" smtClean="0"/>
              <a:t>Cost savings</a:t>
            </a:r>
          </a:p>
          <a:p>
            <a:pPr lvl="1"/>
            <a:r>
              <a:rPr lang="en-US" altLang="ja-JP" dirty="0" smtClean="0"/>
              <a:t>Physics?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700213" y="3153725"/>
            <a:ext cx="7158037" cy="3344619"/>
            <a:chOff x="1700213" y="3153725"/>
            <a:chExt cx="7158037" cy="334461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4349" y="3153725"/>
              <a:ext cx="6813901" cy="3344619"/>
            </a:xfrm>
            <a:prstGeom prst="rect">
              <a:avLst/>
            </a:prstGeom>
          </p:spPr>
        </p:pic>
        <p:grpSp>
          <p:nvGrpSpPr>
            <p:cNvPr id="8" name="グループ化 7"/>
            <p:cNvGrpSpPr/>
            <p:nvPr/>
          </p:nvGrpSpPr>
          <p:grpSpPr>
            <a:xfrm>
              <a:off x="1700213" y="4021104"/>
              <a:ext cx="928687" cy="633474"/>
              <a:chOff x="1700213" y="4021104"/>
              <a:chExt cx="928687" cy="633474"/>
            </a:xfrm>
          </p:grpSpPr>
          <p:sp>
            <p:nvSpPr>
              <p:cNvPr id="6" name="左矢印 5"/>
              <p:cNvSpPr/>
              <p:nvPr/>
            </p:nvSpPr>
            <p:spPr>
              <a:xfrm>
                <a:off x="1700213" y="4343394"/>
                <a:ext cx="928687" cy="31118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1900236" y="4021104"/>
                <a:ext cx="528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IP</a:t>
                </a:r>
                <a:endParaRPr kumimoji="1" lang="ja-JP" altLang="en-US" sz="2400" dirty="0"/>
              </a:p>
            </p:txBody>
          </p:sp>
        </p:grp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8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614150"/>
            <a:ext cx="7886700" cy="7080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en-US" dirty="0" err="1" smtClean="0"/>
              <a:t>SiD</a:t>
            </a:r>
            <a:r>
              <a:rPr lang="en-US" altLang="en-US" dirty="0" smtClean="0"/>
              <a:t>:  Summary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T. </a:t>
            </a:r>
            <a:r>
              <a:rPr lang="en-US" altLang="en-US" sz="2800" dirty="0" err="1" smtClean="0"/>
              <a:t>Markiewicz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905000"/>
            <a:ext cx="8077200" cy="397718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 smtClean="0"/>
              <a:t>SiD</a:t>
            </a:r>
            <a:r>
              <a:rPr lang="en-US" altLang="en-US" dirty="0" smtClean="0"/>
              <a:t> can accommodate a L* between 2.6-4.5m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Minimum L* probably dictated by QD0 technology, not </a:t>
            </a:r>
            <a:r>
              <a:rPr lang="en-US" altLang="en-US" dirty="0" err="1" smtClean="0"/>
              <a:t>SiD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Minimum and maximum L* in </a:t>
            </a:r>
            <a:r>
              <a:rPr lang="en-US" altLang="en-US" dirty="0" err="1" smtClean="0"/>
              <a:t>SiD</a:t>
            </a:r>
            <a:r>
              <a:rPr lang="en-US" altLang="en-US" dirty="0" smtClean="0"/>
              <a:t> are a function of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Z where endcap ECAL begins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Length of QD0 cryostat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L* of QF1 (9.5m) and space required for disconnect valves, flanges, pump outs and the feedback kicker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More work needed to evaluate engineering stresses and backgrounds if L* changes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7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8" y="191788"/>
            <a:ext cx="7886700" cy="66156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 smtClean="0"/>
              <a:t>Implications for FONT by L* Change</a:t>
            </a:r>
            <a:r>
              <a:rPr kumimoji="1" lang="ja-JP" altLang="en-US" sz="4000" dirty="0" smtClean="0"/>
              <a:t>　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935716"/>
            <a:ext cx="6754789" cy="214859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Feedback corrector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QD0</a:t>
            </a:r>
            <a:r>
              <a:rPr lang="ja-JP" altLang="en-US" dirty="0"/>
              <a:t>の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側に移せるか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現在は</a:t>
            </a:r>
            <a:r>
              <a:rPr lang="en-US" altLang="ja-JP" dirty="0"/>
              <a:t>S</a:t>
            </a:r>
            <a:r>
              <a:rPr lang="en-US" altLang="ja-JP" dirty="0" smtClean="0"/>
              <a:t>D0</a:t>
            </a:r>
            <a:r>
              <a:rPr lang="ja-JP" altLang="en-US" dirty="0" smtClean="0"/>
              <a:t>と</a:t>
            </a:r>
            <a:r>
              <a:rPr lang="en-US" altLang="ja-JP" dirty="0" smtClean="0"/>
              <a:t>QF1</a:t>
            </a:r>
            <a:r>
              <a:rPr lang="ja-JP" altLang="en-US" dirty="0" smtClean="0"/>
              <a:t>の間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蹴ったビームが</a:t>
            </a:r>
            <a:r>
              <a:rPr kumimoji="1" lang="en-US" altLang="ja-JP" dirty="0" smtClean="0"/>
              <a:t>SD0</a:t>
            </a:r>
            <a:r>
              <a:rPr lang="ja-JP" altLang="en-US" dirty="0" smtClean="0"/>
              <a:t>を</a:t>
            </a:r>
            <a:r>
              <a:rPr lang="en-US" altLang="ja-JP" dirty="0" smtClean="0"/>
              <a:t>off-center</a:t>
            </a:r>
            <a:r>
              <a:rPr lang="ja-JP" altLang="en-US" dirty="0" smtClean="0"/>
              <a:t>で通るのを避けられる</a:t>
            </a:r>
            <a:endParaRPr lang="en-US" altLang="ja-JP" dirty="0" smtClean="0"/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 feedback</a:t>
            </a:r>
            <a:r>
              <a:rPr kumimoji="1" lang="ja-JP" altLang="en-US" dirty="0" smtClean="0">
                <a:sym typeface="Wingdings" panose="05000000000000000000" pitchFamily="2" charset="2"/>
              </a:rPr>
              <a:t>の </a:t>
            </a:r>
            <a:r>
              <a:rPr kumimoji="1" lang="en-US" altLang="ja-JP" dirty="0" smtClean="0">
                <a:sym typeface="Wingdings" panose="05000000000000000000" pitchFamily="2" charset="2"/>
              </a:rPr>
              <a:t>dynamic range</a:t>
            </a:r>
            <a:r>
              <a:rPr kumimoji="1" lang="ja-JP" altLang="en-US" dirty="0" smtClean="0">
                <a:sym typeface="Wingdings" panose="05000000000000000000" pitchFamily="2" charset="2"/>
              </a:rPr>
              <a:t>が大きくなる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QD0</a:t>
            </a:r>
            <a:r>
              <a:rPr kumimoji="1" lang="ja-JP" altLang="en-US" dirty="0" smtClean="0">
                <a:sym typeface="Wingdings" panose="05000000000000000000" pitchFamily="2" charset="2"/>
              </a:rPr>
              <a:t>の振動の問題を分離できる</a:t>
            </a:r>
            <a:endParaRPr kumimoji="1" lang="en-US" altLang="ja-JP" dirty="0" smtClean="0">
              <a:sym typeface="Wingdings" panose="05000000000000000000" pitchFamily="2" charset="2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97455" y="3343619"/>
            <a:ext cx="2878826" cy="2224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ym typeface="Wingdings" panose="05000000000000000000" pitchFamily="2" charset="2"/>
              </a:rPr>
              <a:t>L* = 3.5m  4.0m </a:t>
            </a:r>
            <a:r>
              <a:rPr lang="ja-JP" altLang="en-US" dirty="0" smtClean="0">
                <a:sym typeface="Wingdings" panose="05000000000000000000" pitchFamily="2" charset="2"/>
              </a:rPr>
              <a:t>にするなら可能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ja-JP" altLang="en-US" dirty="0" smtClean="0">
                <a:sym typeface="Wingdings" panose="05000000000000000000" pitchFamily="2" charset="2"/>
              </a:rPr>
              <a:t>現状では</a:t>
            </a:r>
            <a:r>
              <a:rPr lang="en-US" altLang="ja-JP" dirty="0" err="1" smtClean="0">
                <a:sym typeface="Wingdings" panose="05000000000000000000" pitchFamily="2" charset="2"/>
              </a:rPr>
              <a:t>SiD</a:t>
            </a:r>
            <a:r>
              <a:rPr lang="ja-JP" altLang="en-US" dirty="0" smtClean="0">
                <a:sym typeface="Wingdings" panose="05000000000000000000" pitchFamily="2" charset="2"/>
              </a:rPr>
              <a:t>に対しては可能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ILD</a:t>
            </a:r>
            <a:r>
              <a:rPr lang="ja-JP" altLang="en-US" dirty="0" smtClean="0">
                <a:sym typeface="Wingdings" panose="05000000000000000000" pitchFamily="2" charset="2"/>
              </a:rPr>
              <a:t>は要</a:t>
            </a:r>
            <a:r>
              <a:rPr lang="en-US" altLang="ja-JP" dirty="0" smtClean="0">
                <a:sym typeface="Wingdings" panose="05000000000000000000" pitchFamily="2" charset="2"/>
              </a:rPr>
              <a:t>study</a:t>
            </a:r>
            <a:r>
              <a:rPr lang="ja-JP" altLang="en-US" dirty="0" smtClean="0">
                <a:sym typeface="Wingdings" panose="05000000000000000000" pitchFamily="2" charset="2"/>
              </a:rPr>
              <a:t>　（理由</a:t>
            </a:r>
            <a:r>
              <a:rPr lang="en-US" altLang="ja-JP" dirty="0" smtClean="0">
                <a:sym typeface="Wingdings" panose="05000000000000000000" pitchFamily="2" charset="2"/>
              </a:rPr>
              <a:t>???</a:t>
            </a:r>
            <a:r>
              <a:rPr lang="ja-JP" altLang="en-US" dirty="0" smtClean="0">
                <a:sym typeface="Wingdings" panose="05000000000000000000" pitchFamily="2" charset="2"/>
              </a:rPr>
              <a:t>）</a:t>
            </a:r>
            <a:endParaRPr lang="en-US" altLang="ja-JP" dirty="0">
              <a:sym typeface="Wingdings" panose="05000000000000000000" pitchFamily="2" charset="2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836158" y="3084312"/>
            <a:ext cx="4976050" cy="3466698"/>
            <a:chOff x="3836158" y="3084312"/>
            <a:chExt cx="4976050" cy="3466698"/>
          </a:xfrm>
        </p:grpSpPr>
        <p:pic>
          <p:nvPicPr>
            <p:cNvPr id="4" name="Picture 2" descr="C:\Users\Burrows\Desktop\Picture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158" y="3084312"/>
              <a:ext cx="4976050" cy="346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6141493" y="4299045"/>
              <a:ext cx="1132764" cy="467246"/>
            </a:xfrm>
            <a:prstGeom prst="rect">
              <a:avLst/>
            </a:prstGeom>
            <a:noFill/>
            <a:ln w="889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682889" y="4084831"/>
              <a:ext cx="462317" cy="302881"/>
            </a:xfrm>
            <a:prstGeom prst="rect">
              <a:avLst/>
            </a:prstGeom>
            <a:noFill/>
            <a:ln w="889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7383438" y="1033489"/>
            <a:ext cx="15558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Phil Burrows</a:t>
            </a:r>
            <a:endParaRPr kumimoji="1" lang="ja-JP" altLang="en-US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4D2F-3EA6-48D3-BF10-EF20C64221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0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06" y="505668"/>
            <a:ext cx="6971224" cy="38420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0566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Optics Considerations (Okugi)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126" y="5743557"/>
            <a:ext cx="7886700" cy="668193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Comparison of L*=3.5 (</a:t>
            </a:r>
            <a:r>
              <a:rPr lang="en-US" altLang="ja-JP" dirty="0" err="1" smtClean="0"/>
              <a:t>SiD</a:t>
            </a:r>
            <a:r>
              <a:rPr lang="en-US" altLang="ja-JP" dirty="0" smtClean="0"/>
              <a:t>) and 4.5 (ILD)</a:t>
            </a:r>
          </a:p>
          <a:p>
            <a:r>
              <a:rPr kumimoji="1" lang="en-US" altLang="ja-JP" dirty="0" smtClean="0"/>
              <a:t>Importance of D1B (essentially, distance between QD0 and QF1)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2014/9/16 LC Suishin, Yokoya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7B29-FCD8-4CF2-BFA0-D3304F3EF0D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277" y="4344628"/>
            <a:ext cx="5404214" cy="1400816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-1" y="4198187"/>
            <a:ext cx="3708407" cy="1485927"/>
            <a:chOff x="-1" y="4020763"/>
            <a:chExt cx="3708407" cy="148592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lum bright="-20000" contrast="20000"/>
            </a:blip>
            <a:stretch>
              <a:fillRect/>
            </a:stretch>
          </p:blipFill>
          <p:spPr>
            <a:xfrm>
              <a:off x="-1" y="4308764"/>
              <a:ext cx="3708407" cy="1197926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07818" y="4031675"/>
              <a:ext cx="664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QF1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97232" y="4020763"/>
              <a:ext cx="701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QD0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1047</Words>
  <Application>Microsoft Office PowerPoint</Application>
  <PresentationFormat>画面に合わせる (4:3)</PresentationFormat>
  <Paragraphs>165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BDS Issues  in Ichinoseki Workshop</vt:lpstr>
      <vt:lpstr>Lattice Review</vt:lpstr>
      <vt:lpstr>Commissioning</vt:lpstr>
      <vt:lpstr>Crossing Angle (Brett Parker)</vt:lpstr>
      <vt:lpstr>L* Issue</vt:lpstr>
      <vt:lpstr>ILD</vt:lpstr>
      <vt:lpstr>SiD:  Summary (T. Markiewicz)</vt:lpstr>
      <vt:lpstr>Implications for FONT by L* Change　</vt:lpstr>
      <vt:lpstr>Optics Considerations (Okugi)</vt:lpstr>
      <vt:lpstr>QD0-QF1 Distance Constraint</vt:lpstr>
      <vt:lpstr>Change Request No.2:   Change L* </vt:lpstr>
      <vt:lpstr>Concerned Parties  (Work Packages, Coordinators, Suppliers etc.)</vt:lpstr>
      <vt:lpstr>ついでに： Change Request No.1: Insertion of Dogleg </vt:lpstr>
      <vt:lpstr>変更案</vt:lpstr>
      <vt:lpstr>Concerned Parties  (Work Packages, Coordinators, Suppliers etc.)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BDS Issues  in Ichinoseki Workshop</dc:title>
  <dc:creator>Yokoya</dc:creator>
  <cp:lastModifiedBy>kekpcadmin</cp:lastModifiedBy>
  <cp:revision>27</cp:revision>
  <dcterms:created xsi:type="dcterms:W3CDTF">2014-09-10T23:43:57Z</dcterms:created>
  <dcterms:modified xsi:type="dcterms:W3CDTF">2014-09-16T01:22:17Z</dcterms:modified>
</cp:coreProperties>
</file>