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8" r:id="rId9"/>
    <p:sldId id="316" r:id="rId10"/>
    <p:sldId id="334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50" r:id="rId25"/>
    <p:sldId id="351" r:id="rId26"/>
    <p:sldId id="352" r:id="rId27"/>
    <p:sldId id="353" r:id="rId28"/>
    <p:sldId id="361" r:id="rId29"/>
    <p:sldId id="362" r:id="rId30"/>
    <p:sldId id="298" r:id="rId31"/>
    <p:sldId id="363" r:id="rId32"/>
    <p:sldId id="364" r:id="rId33"/>
    <p:sldId id="365" r:id="rId34"/>
    <p:sldId id="372" r:id="rId35"/>
    <p:sldId id="374" r:id="rId36"/>
    <p:sldId id="376" r:id="rId37"/>
    <p:sldId id="370" r:id="rId38"/>
    <p:sldId id="378" r:id="rId39"/>
  </p:sldIdLst>
  <p:sldSz cx="9144000" cy="6858000" type="screen4x3"/>
  <p:notesSz cx="6858000" cy="9144000"/>
  <p:defaultTextStyle>
    <a:defPPr>
      <a:defRPr lang="ja-JP"/>
    </a:defPPr>
    <a:lvl1pPr marL="0" algn="l" defTabSz="45678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6788" algn="l" defTabSz="45678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3579" algn="l" defTabSz="45678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0367" algn="l" defTabSz="45678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7155" algn="l" defTabSz="45678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3942" algn="l" defTabSz="45678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0733" algn="l" defTabSz="45678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7520" algn="l" defTabSz="45678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4308" algn="l" defTabSz="45678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12" y="-9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2D444-D68B-7A4E-82B3-1C94C3246197}" type="datetimeFigureOut">
              <a:rPr kumimoji="1" lang="ja-JP" altLang="en-US" smtClean="0"/>
              <a:t>2014/04/18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3B9D5-7DBE-C940-B4ED-DA1E181447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1382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5113E-F613-6D43-9C9E-5A1DE794CC47}" type="datetimeFigureOut">
              <a:rPr kumimoji="1" lang="ja-JP" altLang="en-US" smtClean="0"/>
              <a:t>2014/04/18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64459-F84D-534F-AA23-1C53921183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8237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78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6788" algn="l" defTabSz="45678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3579" algn="l" defTabSz="45678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0367" algn="l" defTabSz="45678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7155" algn="l" defTabSz="45678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3942" algn="l" defTabSz="45678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0733" algn="l" defTabSz="45678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7520" algn="l" defTabSz="45678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4308" algn="l" defTabSz="45678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BB0559-ADEB-F843-91DF-99243ABCE7B4}" type="slidenum">
              <a:rPr lang="en-US" altLang="ja-JP">
                <a:latin typeface="Arial" pitchFamily="-112" charset="0"/>
                <a:ea typeface="Arial Unicode MS" pitchFamily="-112" charset="0"/>
                <a:cs typeface="Arial Unicode MS" pitchFamily="-112" charset="0"/>
              </a:rPr>
              <a:pPr/>
              <a:t>17</a:t>
            </a:fld>
            <a:endParaRPr lang="en-US" altLang="ja-JP">
              <a:latin typeface="Arial" pitchFamily="-112" charset="0"/>
              <a:ea typeface="Arial Unicode MS" pitchFamily="-112" charset="0"/>
              <a:cs typeface="Arial Unicode MS" pitchFamily="-112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kumimoji="0" lang="en-US" smtClean="0">
              <a:latin typeface="Times" pitchFamily="-112" charset="0"/>
              <a:ea typeface="Osaka" pitchFamily="-112" charset="-128"/>
              <a:cs typeface="Osaka" pitchFamily="-11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11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D099A1-76CA-477D-9447-CC87A1B5E926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9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9203-853C-5F4E-97A7-8DB0D1A08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3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9203-853C-5F4E-97A7-8DB0D1A08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66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9203-853C-5F4E-97A7-8DB0D1A08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78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83" y="1789547"/>
            <a:ext cx="7481455" cy="3844636"/>
          </a:xfrm>
          <a:prstGeom prst="rect">
            <a:avLst/>
          </a:prstGeom>
        </p:spPr>
        <p:txBody>
          <a:bodyPr/>
          <a:lstStyle>
            <a:lvl2pPr marL="415180" indent="-415180">
              <a:defRPr sz="2200">
                <a:latin typeface="Arial"/>
                <a:cs typeface="Arial"/>
              </a:defRPr>
            </a:lvl2pPr>
            <a:lvl3pPr marL="730889" indent="-315712">
              <a:defRPr sz="1800">
                <a:latin typeface="Arial"/>
                <a:cs typeface="Arial"/>
              </a:defRPr>
            </a:lvl3pPr>
            <a:lvl4pPr marL="1037949" indent="-307067">
              <a:buFont typeface="Lucida Grande"/>
              <a:buChar char="‒"/>
              <a:defRPr sz="1600">
                <a:latin typeface="Arial"/>
                <a:cs typeface="Arial"/>
              </a:defRPr>
            </a:lvl4pPr>
            <a:lvl5pPr marL="1245536" indent="-207596"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1283" y="769708"/>
            <a:ext cx="7481455" cy="50030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2014/04/17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33A87-2296-FC4D-A292-AB05C56F031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4851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845127" y="1847274"/>
            <a:ext cx="3574473" cy="3891587"/>
          </a:xfrm>
          <a:prstGeom prst="rect">
            <a:avLst/>
          </a:prstGeom>
        </p:spPr>
        <p:txBody>
          <a:bodyPr/>
          <a:lstStyle>
            <a:lvl2pPr marL="415554" indent="-415554">
              <a:defRPr sz="2200">
                <a:latin typeface="Arial"/>
                <a:cs typeface="Arial"/>
              </a:defRPr>
            </a:lvl2pPr>
            <a:lvl3pPr marL="833993" indent="-310223">
              <a:defRPr sz="1800">
                <a:latin typeface="Arial"/>
                <a:cs typeface="Arial"/>
              </a:defRPr>
            </a:lvl3pPr>
            <a:lvl4pPr marL="1092271" indent="-261164">
              <a:buFont typeface="Lucida Grande"/>
              <a:buChar char="‒"/>
              <a:defRPr sz="1600">
                <a:latin typeface="Arial"/>
                <a:cs typeface="Arial"/>
              </a:defRPr>
            </a:lvl4pPr>
            <a:lvl5pPr marL="1354877" indent="-207776"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726710" y="1847274"/>
            <a:ext cx="3574473" cy="3891587"/>
          </a:xfrm>
          <a:prstGeom prst="rect">
            <a:avLst/>
          </a:prstGeom>
        </p:spPr>
        <p:txBody>
          <a:bodyPr/>
          <a:lstStyle>
            <a:lvl2pPr marL="415554" indent="-415554">
              <a:defRPr sz="2200">
                <a:latin typeface="Arial"/>
                <a:cs typeface="Arial"/>
              </a:defRPr>
            </a:lvl2pPr>
            <a:lvl3pPr marL="731547" indent="-315995">
              <a:defRPr sz="1800">
                <a:latin typeface="Arial"/>
                <a:cs typeface="Arial"/>
              </a:defRPr>
            </a:lvl3pPr>
            <a:lvl4pPr marL="1038883" indent="-307337">
              <a:buFont typeface="Lucida Grande"/>
              <a:buChar char="‒"/>
              <a:defRPr sz="1600">
                <a:latin typeface="Arial"/>
                <a:cs typeface="Arial"/>
              </a:defRPr>
            </a:lvl4pPr>
            <a:lvl5pPr marL="1246659" indent="-207776" defTabSz="334752"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1274" y="1023699"/>
            <a:ext cx="7481455" cy="50030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latin typeface="Calibri"/>
              </a:rPr>
              <a:t>2014/04/17</a:t>
            </a:r>
            <a:endParaRPr lang="en-US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96C6-F158-E44E-9BA4-D09CE69C3A3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362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4" y="1023699"/>
            <a:ext cx="7481455" cy="50030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latin typeface="Calibri"/>
              </a:rPr>
              <a:t>2014/04/17</a:t>
            </a:r>
            <a:endParaRPr lang="en-US"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3D802-AAAA-D947-9202-65E7C7D696D8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213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32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32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" y="3925888"/>
            <a:ext cx="4038600" cy="2173287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038600" cy="2173287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en-US" altLang="ja-JP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9C48C-D733-1745-8254-B98F368A1390}" type="slidenum"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70332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numb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2014/04/17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50B6A-EECE-4C3C-9D7F-14B52D3C779A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8258204" cy="5697559"/>
          </a:xfrm>
        </p:spPr>
        <p:txBody>
          <a:bodyPr/>
          <a:lstStyle>
            <a:lvl1pPr marL="274320" indent="-274320">
              <a:spcBef>
                <a:spcPts val="600"/>
              </a:spcBef>
              <a:buFont typeface="+mj-lt"/>
              <a:buAutoNum type="arabicPeriod"/>
              <a:defRPr sz="2000"/>
            </a:lvl1pPr>
            <a:lvl2pPr marL="731520" indent="-274320">
              <a:spcBef>
                <a:spcPts val="600"/>
              </a:spcBef>
              <a:buFont typeface="+mj-lt"/>
              <a:buAutoNum type="arabicPeriod"/>
              <a:defRPr sz="2000"/>
            </a:lvl2pPr>
            <a:lvl3pPr marL="1188720" indent="-274320">
              <a:spcBef>
                <a:spcPts val="600"/>
              </a:spcBef>
              <a:buFont typeface="+mj-lt"/>
              <a:buAutoNum type="arabicPeriod"/>
              <a:defRPr sz="2000"/>
            </a:lvl3pPr>
            <a:lvl4pPr marL="1645920" indent="-274320">
              <a:spcBef>
                <a:spcPts val="600"/>
              </a:spcBef>
              <a:buFont typeface="+mj-lt"/>
              <a:buAutoNum type="arabicPeriod"/>
              <a:defRPr sz="2000"/>
            </a:lvl4pPr>
            <a:lvl5pPr marL="2103120" indent="-274320">
              <a:spcBef>
                <a:spcPts val="600"/>
              </a:spcBef>
              <a:buFont typeface="+mj-lt"/>
              <a:buAutoNum type="arabicPeriod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53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9203-853C-5F4E-97A7-8DB0D1A08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64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9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5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9203-853C-5F4E-97A7-8DB0D1A08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40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9203-853C-5F4E-97A7-8DB0D1A08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0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88" indent="0">
              <a:buNone/>
              <a:defRPr sz="2000" b="1"/>
            </a:lvl2pPr>
            <a:lvl3pPr marL="913579" indent="0">
              <a:buNone/>
              <a:defRPr sz="1800" b="1"/>
            </a:lvl3pPr>
            <a:lvl4pPr marL="1370367" indent="0">
              <a:buNone/>
              <a:defRPr sz="1600" b="1"/>
            </a:lvl4pPr>
            <a:lvl5pPr marL="1827155" indent="0">
              <a:buNone/>
              <a:defRPr sz="1600" b="1"/>
            </a:lvl5pPr>
            <a:lvl6pPr marL="2283942" indent="0">
              <a:buNone/>
              <a:defRPr sz="1600" b="1"/>
            </a:lvl6pPr>
            <a:lvl7pPr marL="2740733" indent="0">
              <a:buNone/>
              <a:defRPr sz="1600" b="1"/>
            </a:lvl7pPr>
            <a:lvl8pPr marL="3197520" indent="0">
              <a:buNone/>
              <a:defRPr sz="1600" b="1"/>
            </a:lvl8pPr>
            <a:lvl9pPr marL="3654308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88" indent="0">
              <a:buNone/>
              <a:defRPr sz="2000" b="1"/>
            </a:lvl2pPr>
            <a:lvl3pPr marL="913579" indent="0">
              <a:buNone/>
              <a:defRPr sz="1800" b="1"/>
            </a:lvl3pPr>
            <a:lvl4pPr marL="1370367" indent="0">
              <a:buNone/>
              <a:defRPr sz="1600" b="1"/>
            </a:lvl4pPr>
            <a:lvl5pPr marL="1827155" indent="0">
              <a:buNone/>
              <a:defRPr sz="1600" b="1"/>
            </a:lvl5pPr>
            <a:lvl6pPr marL="2283942" indent="0">
              <a:buNone/>
              <a:defRPr sz="1600" b="1"/>
            </a:lvl6pPr>
            <a:lvl7pPr marL="2740733" indent="0">
              <a:buNone/>
              <a:defRPr sz="1600" b="1"/>
            </a:lvl7pPr>
            <a:lvl8pPr marL="3197520" indent="0">
              <a:buNone/>
              <a:defRPr sz="1600" b="1"/>
            </a:lvl8pPr>
            <a:lvl9pPr marL="3654308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9203-853C-5F4E-97A7-8DB0D1A08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2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9203-853C-5F4E-97A7-8DB0D1A08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516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9203-853C-5F4E-97A7-8DB0D1A08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78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4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88" indent="0">
              <a:buNone/>
              <a:defRPr sz="1200"/>
            </a:lvl2pPr>
            <a:lvl3pPr marL="913579" indent="0">
              <a:buNone/>
              <a:defRPr sz="1000"/>
            </a:lvl3pPr>
            <a:lvl4pPr marL="1370367" indent="0">
              <a:buNone/>
              <a:defRPr sz="900"/>
            </a:lvl4pPr>
            <a:lvl5pPr marL="1827155" indent="0">
              <a:buNone/>
              <a:defRPr sz="900"/>
            </a:lvl5pPr>
            <a:lvl6pPr marL="2283942" indent="0">
              <a:buNone/>
              <a:defRPr sz="900"/>
            </a:lvl6pPr>
            <a:lvl7pPr marL="2740733" indent="0">
              <a:buNone/>
              <a:defRPr sz="900"/>
            </a:lvl7pPr>
            <a:lvl8pPr marL="3197520" indent="0">
              <a:buNone/>
              <a:defRPr sz="900"/>
            </a:lvl8pPr>
            <a:lvl9pPr marL="3654308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9203-853C-5F4E-97A7-8DB0D1A08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24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88" indent="0">
              <a:buNone/>
              <a:defRPr sz="2800"/>
            </a:lvl2pPr>
            <a:lvl3pPr marL="913579" indent="0">
              <a:buNone/>
              <a:defRPr sz="2400"/>
            </a:lvl3pPr>
            <a:lvl4pPr marL="1370367" indent="0">
              <a:buNone/>
              <a:defRPr sz="2000"/>
            </a:lvl4pPr>
            <a:lvl5pPr marL="1827155" indent="0">
              <a:buNone/>
              <a:defRPr sz="2000"/>
            </a:lvl5pPr>
            <a:lvl6pPr marL="2283942" indent="0">
              <a:buNone/>
              <a:defRPr sz="2000"/>
            </a:lvl6pPr>
            <a:lvl7pPr marL="2740733" indent="0">
              <a:buNone/>
              <a:defRPr sz="2000"/>
            </a:lvl7pPr>
            <a:lvl8pPr marL="3197520" indent="0">
              <a:buNone/>
              <a:defRPr sz="2000"/>
            </a:lvl8pPr>
            <a:lvl9pPr marL="3654308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88" indent="0">
              <a:buNone/>
              <a:defRPr sz="1200"/>
            </a:lvl2pPr>
            <a:lvl3pPr marL="913579" indent="0">
              <a:buNone/>
              <a:defRPr sz="1000"/>
            </a:lvl3pPr>
            <a:lvl4pPr marL="1370367" indent="0">
              <a:buNone/>
              <a:defRPr sz="900"/>
            </a:lvl4pPr>
            <a:lvl5pPr marL="1827155" indent="0">
              <a:buNone/>
              <a:defRPr sz="900"/>
            </a:lvl5pPr>
            <a:lvl6pPr marL="2283942" indent="0">
              <a:buNone/>
              <a:defRPr sz="900"/>
            </a:lvl6pPr>
            <a:lvl7pPr marL="2740733" indent="0">
              <a:buNone/>
              <a:defRPr sz="900"/>
            </a:lvl7pPr>
            <a:lvl8pPr marL="3197520" indent="0">
              <a:buNone/>
              <a:defRPr sz="900"/>
            </a:lvl8pPr>
            <a:lvl9pPr marL="3654308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9203-853C-5F4E-97A7-8DB0D1A08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18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55" tIns="45679" rIns="91355" bIns="45679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355" tIns="45679" rIns="91355" bIns="45679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55" tIns="45679" rIns="91355" bIns="4567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55" tIns="45679" rIns="91355" bIns="4567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55" tIns="45679" rIns="91355" bIns="4567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39203-853C-5F4E-97A7-8DB0D1A081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831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  <p:sldLayoutId id="2147483716" r:id="rId13"/>
    <p:sldLayoutId id="2147483717" r:id="rId14"/>
    <p:sldLayoutId id="2147483718" r:id="rId15"/>
    <p:sldLayoutId id="2147483719" r:id="rId16"/>
  </p:sldLayoutIdLst>
  <p:hf sldNum="0" hdr="0" ftr="0"/>
  <p:txStyles>
    <p:titleStyle>
      <a:lvl1pPr algn="ctr" defTabSz="456788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93" indent="-342593" algn="l" defTabSz="456788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83" indent="-285492" algn="l" defTabSz="456788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73" indent="-228394" algn="l" defTabSz="456788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60" indent="-228394" algn="l" defTabSz="456788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48" indent="-228394" algn="l" defTabSz="456788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340" indent="-228394" algn="l" defTabSz="456788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27" indent="-228394" algn="l" defTabSz="456788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15" indent="-228394" algn="l" defTabSz="456788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03" indent="-228394" algn="l" defTabSz="456788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67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88" algn="l" defTabSz="4567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79" algn="l" defTabSz="4567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67" algn="l" defTabSz="4567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55" algn="l" defTabSz="4567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42" algn="l" defTabSz="4567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33" algn="l" defTabSz="4567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4567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08" algn="l" defTabSz="45678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emf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png"/><Relationship Id="rId7" Type="http://schemas.openxmlformats.org/officeDocument/2006/relationships/image" Target="../media/image24.jpeg"/><Relationship Id="rId8" Type="http://schemas.openxmlformats.org/officeDocument/2006/relationships/image" Target="../media/image25.jpeg"/><Relationship Id="rId9" Type="http://schemas.openxmlformats.org/officeDocument/2006/relationships/image" Target="../media/image26.jpeg"/><Relationship Id="rId10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7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fnal.gov/conferenceDisplay.py?confId=7469" TargetMode="External"/><Relationship Id="rId3" Type="http://schemas.openxmlformats.org/officeDocument/2006/relationships/hyperlink" Target="http://indico.fnal.gov/event/SATIF12-14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6.jpg"/><Relationship Id="rId3" Type="http://schemas.openxmlformats.org/officeDocument/2006/relationships/image" Target="../media/image6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25</a:t>
            </a:r>
            <a:r>
              <a:rPr lang="ja-JP" altLang="en-US" dirty="0" smtClean="0"/>
              <a:t>回・</a:t>
            </a:r>
            <a:r>
              <a:rPr kumimoji="1" lang="en-US" altLang="ja-JP" dirty="0" smtClean="0"/>
              <a:t>LC</a:t>
            </a:r>
            <a:r>
              <a:rPr lang="ja-JP" altLang="en-US" dirty="0" smtClean="0"/>
              <a:t>計画推進委員会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756146"/>
          </a:xfrm>
          <a:ln>
            <a:solidFill>
              <a:srgbClr val="4F81BD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ja-JP" altLang="en-US" dirty="0"/>
              <a:t>日時：　</a:t>
            </a:r>
            <a:r>
              <a:rPr lang="en-US" altLang="ja-JP" dirty="0"/>
              <a:t>4</a:t>
            </a:r>
            <a:r>
              <a:rPr lang="ja-JP" altLang="en-US" dirty="0"/>
              <a:t>月</a:t>
            </a:r>
            <a:r>
              <a:rPr lang="en-US" altLang="ja-JP" dirty="0"/>
              <a:t>17</a:t>
            </a:r>
            <a:r>
              <a:rPr lang="ja-JP" altLang="en-US" dirty="0"/>
              <a:t>日（木）</a:t>
            </a:r>
            <a:r>
              <a:rPr lang="en-US" altLang="ja-JP" dirty="0"/>
              <a:t>13:00 ~ 17:00 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場所：　</a:t>
            </a:r>
            <a:r>
              <a:rPr lang="en-US" altLang="ja-JP" dirty="0" smtClean="0"/>
              <a:t>3</a:t>
            </a:r>
            <a:r>
              <a:rPr lang="ja-JP" altLang="en-US" dirty="0" smtClean="0"/>
              <a:t>号館</a:t>
            </a:r>
            <a:r>
              <a:rPr lang="en-US" altLang="ja-JP" dirty="0" smtClean="0"/>
              <a:t>1</a:t>
            </a:r>
            <a:r>
              <a:rPr lang="ja-JP" altLang="en-US" dirty="0" smtClean="0"/>
              <a:t>階　セミナーホール</a:t>
            </a: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議 </a:t>
            </a:r>
            <a:r>
              <a:rPr lang="ja-JP" altLang="en-US" dirty="0"/>
              <a:t>事 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１．日本学術会議での審議状況　　　　　　　　　　	（相原委員：リモート）</a:t>
            </a: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　２．リニアコライダー計画推進に関する状況　　　　	（鈴木機構長）</a:t>
            </a: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　３．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LCB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および高エネルギー研究者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会議報告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　</a:t>
            </a: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	（駒宮委員）</a:t>
            </a: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　４．リニアコライダー戦略会議からの報告　　　　　	（山下委員）</a:t>
            </a: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　５．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KEK-LC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推進室からの報告　　　　　　　　　　 	</a:t>
            </a: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（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山本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altLang="ja-JP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　６．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</a:rPr>
              <a:t>ILC CFS-ADI joint Meeting 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</a:rPr>
              <a:t>からの報告			（榎本委員・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宮原氏）</a:t>
            </a:r>
            <a:endParaRPr lang="ja-JP" alt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７．</a:t>
            </a:r>
            <a:r>
              <a:rPr lang="en-US" altLang="ja-JP" dirty="0"/>
              <a:t>ILC </a:t>
            </a:r>
            <a:r>
              <a:rPr lang="ja-JP" altLang="en-US" dirty="0"/>
              <a:t>準備段階における技術的準備課題・方策	</a:t>
            </a:r>
            <a:r>
              <a:rPr lang="ja-JP" altLang="en-US" dirty="0" smtClean="0"/>
              <a:t>（</a:t>
            </a:r>
            <a:r>
              <a:rPr lang="ja-JP" altLang="en-US" dirty="0"/>
              <a:t>山本）</a:t>
            </a:r>
          </a:p>
          <a:p>
            <a:pPr marL="0" indent="0">
              <a:buNone/>
            </a:pPr>
            <a:r>
              <a:rPr lang="ja-JP" altLang="en-US" dirty="0"/>
              <a:t>　６．ディスカッション　                                        </a:t>
            </a:r>
            <a:r>
              <a:rPr lang="ja-JP" altLang="en-US" dirty="0" smtClean="0"/>
              <a:t>（</a:t>
            </a:r>
            <a:r>
              <a:rPr lang="ja-JP" altLang="en-US" dirty="0"/>
              <a:t>全員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3366FF"/>
                </a:solidFill>
              </a:rPr>
              <a:t>次回：</a:t>
            </a:r>
            <a:r>
              <a:rPr lang="en-US" altLang="ja-JP" dirty="0" smtClean="0">
                <a:solidFill>
                  <a:srgbClr val="3366FF"/>
                </a:solidFill>
              </a:rPr>
              <a:t> 	6</a:t>
            </a:r>
            <a:r>
              <a:rPr lang="ja-JP" altLang="en-US" dirty="0" smtClean="0">
                <a:solidFill>
                  <a:srgbClr val="3366FF"/>
                </a:solidFill>
              </a:rPr>
              <a:t>月１３日（金）　</a:t>
            </a:r>
            <a:endParaRPr lang="en-US" altLang="ja-JP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次次回：</a:t>
            </a:r>
            <a:r>
              <a:rPr lang="en-US" altLang="ja-JP" dirty="0" smtClean="0">
                <a:solidFill>
                  <a:srgbClr val="FF0000"/>
                </a:solidFill>
              </a:rPr>
              <a:t>	9</a:t>
            </a:r>
            <a:r>
              <a:rPr lang="ja-JP" altLang="en-US" dirty="0" smtClean="0">
                <a:solidFill>
                  <a:srgbClr val="FF0000"/>
                </a:solidFill>
              </a:rPr>
              <a:t>月</a:t>
            </a:r>
            <a:r>
              <a:rPr lang="en-US" altLang="ja-JP" dirty="0" smtClean="0">
                <a:solidFill>
                  <a:srgbClr val="FF0000"/>
                </a:solidFill>
              </a:rPr>
              <a:t>16 </a:t>
            </a:r>
            <a:r>
              <a:rPr lang="ja-JP" altLang="en-US" dirty="0" smtClean="0">
                <a:solidFill>
                  <a:srgbClr val="FF0000"/>
                </a:solidFill>
              </a:rPr>
              <a:t>日（火）　（にて調整）</a:t>
            </a:r>
            <a:endParaRPr lang="ja-JP" alt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6089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8615" y="1618079"/>
            <a:ext cx="7772400" cy="2628801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Linear Collider </a:t>
            </a:r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r>
              <a:rPr lang="en-US" altLang="ja-JP" b="1" dirty="0" smtClean="0"/>
              <a:t>R &amp; D Status in Cooperation between CERN and KEK,</a:t>
            </a:r>
            <a:br>
              <a:rPr lang="en-US" altLang="ja-JP" b="1" dirty="0" smtClean="0"/>
            </a:br>
            <a:r>
              <a:rPr lang="en-US" altLang="ja-JP" b="1" dirty="0" smtClean="0">
                <a:solidFill>
                  <a:srgbClr val="3366FF"/>
                </a:solidFill>
              </a:rPr>
              <a:t>focusing on ILC</a:t>
            </a:r>
            <a:endParaRPr kumimoji="1" lang="ja-JP" altLang="en-US" b="1" dirty="0">
              <a:solidFill>
                <a:srgbClr val="3366FF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09200" y="4932459"/>
            <a:ext cx="7010910" cy="985081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Akira Yamamoto (KEK/LCC) 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CERN-KEK Committee</a:t>
            </a:r>
            <a:r>
              <a:rPr kumimoji="1" lang="en-US" altLang="ja-JP" dirty="0" smtClean="0"/>
              <a:t>, </a:t>
            </a:r>
            <a:r>
              <a:rPr lang="en-US" altLang="ja-JP" dirty="0" smtClean="0"/>
              <a:t>30 December</a:t>
            </a:r>
            <a:r>
              <a:rPr kumimoji="1" lang="en-US" altLang="ja-JP" dirty="0" smtClean="0"/>
              <a:t>, 2013 </a:t>
            </a:r>
          </a:p>
        </p:txBody>
      </p:sp>
      <p:pic>
        <p:nvPicPr>
          <p:cNvPr id="4" name="図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20" t="44345" r="41974" b="40469"/>
          <a:stretch/>
        </p:blipFill>
        <p:spPr bwMode="auto">
          <a:xfrm>
            <a:off x="5840413" y="294293"/>
            <a:ext cx="2986575" cy="146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32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Cooperation Anticipated </a:t>
            </a:r>
            <a:r>
              <a:rPr lang="en-US" altLang="ja-JP" b="1" dirty="0" smtClean="0"/>
              <a:t>between</a:t>
            </a:r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r>
              <a:rPr kumimoji="1" lang="en-US" altLang="ja-JP" sz="3600" b="1" dirty="0" smtClean="0"/>
              <a:t>KEK-CERN-European Laboratories</a:t>
            </a:r>
            <a:endParaRPr kumimoji="1" lang="ja-JP" altLang="en-US" sz="36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dirty="0" smtClean="0">
                <a:solidFill>
                  <a:srgbClr val="3366FF"/>
                </a:solidFill>
              </a:rPr>
              <a:t>Nano-beam handling technology</a:t>
            </a:r>
            <a:r>
              <a:rPr lang="en-US" altLang="ja-JP" dirty="0" smtClean="0"/>
              <a:t> 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Nano-beam </a:t>
            </a:r>
            <a:r>
              <a:rPr lang="en-US" altLang="ja-JP" dirty="0" smtClean="0"/>
              <a:t>and</a:t>
            </a:r>
            <a:r>
              <a:rPr lang="en-US" altLang="ja-JP" dirty="0" smtClean="0">
                <a:solidFill>
                  <a:srgbClr val="FF0000"/>
                </a:solidFill>
              </a:rPr>
              <a:t> the stability </a:t>
            </a:r>
            <a:r>
              <a:rPr lang="en-US" altLang="ja-JP" dirty="0" smtClean="0"/>
              <a:t>as a common subject for both ILC and CLIC, through ATF collaboration</a:t>
            </a:r>
          </a:p>
          <a:p>
            <a:pPr lvl="1"/>
            <a:r>
              <a:rPr lang="en-US" altLang="ja-JP" dirty="0"/>
              <a:t>Final focusing including magnet and the mechanical stability, as well as commissioning technology, still to be investigated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kumimoji="1" lang="en-US" altLang="ja-JP" dirty="0" smtClean="0">
                <a:solidFill>
                  <a:srgbClr val="3366FF"/>
                </a:solidFill>
              </a:rPr>
              <a:t>SCRF cavity integration technology, </a:t>
            </a:r>
          </a:p>
          <a:p>
            <a:pPr lvl="1"/>
            <a:r>
              <a:rPr lang="en-US" altLang="ja-JP" dirty="0" smtClean="0"/>
              <a:t>Specially on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input-power couplers </a:t>
            </a:r>
            <a:r>
              <a:rPr kumimoji="1" lang="en-US" altLang="ja-JP" dirty="0" smtClean="0"/>
              <a:t>and </a:t>
            </a:r>
            <a:r>
              <a:rPr kumimoji="1" lang="en-US" altLang="ja-JP" dirty="0" smtClean="0">
                <a:solidFill>
                  <a:srgbClr val="FF0000"/>
                </a:solidFill>
              </a:rPr>
              <a:t>tuners,</a:t>
            </a:r>
            <a:r>
              <a:rPr kumimoji="1" lang="en-US" altLang="ja-JP" dirty="0" smtClean="0"/>
              <a:t> as a common subject for both ILC and SPL for LHC injector upgrade,</a:t>
            </a:r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3366FF"/>
                </a:solidFill>
              </a:rPr>
              <a:t>Cryogenic engineering </a:t>
            </a:r>
          </a:p>
          <a:p>
            <a:pPr lvl="1"/>
            <a:r>
              <a:rPr kumimoji="1" lang="en-US" altLang="ja-JP" dirty="0" smtClean="0"/>
              <a:t>Specially on handling of large amount of </a:t>
            </a:r>
            <a:r>
              <a:rPr kumimoji="1" lang="en-US" altLang="ja-JP" dirty="0" smtClean="0">
                <a:solidFill>
                  <a:srgbClr val="FF0000"/>
                </a:solidFill>
              </a:rPr>
              <a:t>helium inventory</a:t>
            </a:r>
            <a:r>
              <a:rPr kumimoji="1" lang="en-US" altLang="ja-JP" dirty="0" smtClean="0"/>
              <a:t>, as a specially crucial issue in mountain region, </a:t>
            </a:r>
          </a:p>
          <a:p>
            <a:pPr lvl="1"/>
            <a:endParaRPr lang="en-US" altLang="ja-JP" dirty="0"/>
          </a:p>
          <a:p>
            <a:r>
              <a:rPr lang="en-US" altLang="ja-JP" dirty="0" smtClean="0">
                <a:solidFill>
                  <a:srgbClr val="3366FF"/>
                </a:solidFill>
              </a:rPr>
              <a:t>Civil engineering study </a:t>
            </a:r>
          </a:p>
          <a:p>
            <a:pPr lvl="1"/>
            <a:r>
              <a:rPr lang="en-US" altLang="ja-JP" dirty="0" smtClean="0"/>
              <a:t>specially for the </a:t>
            </a:r>
            <a:r>
              <a:rPr lang="en-US" altLang="ja-JP" dirty="0" smtClean="0">
                <a:solidFill>
                  <a:srgbClr val="FF0000"/>
                </a:solidFill>
              </a:rPr>
              <a:t>detector-hall </a:t>
            </a:r>
            <a:r>
              <a:rPr lang="en-US" altLang="ja-JP" dirty="0" smtClean="0"/>
              <a:t>design, </a:t>
            </a:r>
            <a:r>
              <a:rPr kumimoji="1" lang="en-US" altLang="ja-JP" dirty="0" smtClean="0"/>
              <a:t>  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495110" y="1639888"/>
            <a:ext cx="7846250" cy="1439862"/>
          </a:xfrm>
          <a:prstGeom prst="roundRect">
            <a:avLst/>
          </a:prstGeom>
          <a:noFill/>
          <a:ln w="28575" cmpd="sng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9663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325" y="4298416"/>
            <a:ext cx="2638111" cy="1730164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212432" y="437112"/>
            <a:ext cx="4203786" cy="500303"/>
          </a:xfrm>
        </p:spPr>
        <p:txBody>
          <a:bodyPr>
            <a:normAutofit/>
          </a:bodyPr>
          <a:lstStyle/>
          <a:p>
            <a:r>
              <a:rPr kumimoji="1" lang="en-US" altLang="ja-JP" sz="3200" dirty="0"/>
              <a:t>KEK-ATF</a:t>
            </a:r>
            <a:r>
              <a:rPr kumimoji="1" lang="ja-JP" altLang="en-US" sz="3200" dirty="0"/>
              <a:t>：</a:t>
            </a:r>
            <a:r>
              <a:rPr kumimoji="1" lang="en-US" altLang="ja-JP" sz="3200" dirty="0"/>
              <a:t>Progress</a:t>
            </a:r>
            <a:endParaRPr kumimoji="1" lang="ja-JP" altLang="en-US" sz="3200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4294967295"/>
          </p:nvPr>
        </p:nvSpPr>
        <p:spPr>
          <a:xfrm>
            <a:off x="181440" y="1491053"/>
            <a:ext cx="4038600" cy="4525963"/>
          </a:xfrm>
          <a:solidFill>
            <a:srgbClr val="CCFFCC"/>
          </a:solidFill>
          <a:ln>
            <a:solidFill>
              <a:srgbClr val="3366FF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b="1" dirty="0" smtClean="0">
                <a:solidFill>
                  <a:srgbClr val="FF0000"/>
                </a:solidFill>
                <a:cs typeface="Times"/>
              </a:rPr>
              <a:t>Ultra-small beam</a:t>
            </a:r>
          </a:p>
          <a:p>
            <a:r>
              <a:rPr lang="en-US" altLang="ja-JP" sz="2200" dirty="0">
                <a:solidFill>
                  <a:srgbClr val="000000"/>
                </a:solidFill>
                <a:cs typeface="Times"/>
              </a:rPr>
              <a:t>Low </a:t>
            </a:r>
            <a:r>
              <a:rPr lang="en-US" altLang="ja-JP" sz="2200" dirty="0" err="1">
                <a:solidFill>
                  <a:srgbClr val="000000"/>
                </a:solidFill>
                <a:cs typeface="Times"/>
              </a:rPr>
              <a:t>emittance</a:t>
            </a:r>
            <a:r>
              <a:rPr lang="en-US" altLang="ja-JP" sz="2200" dirty="0">
                <a:solidFill>
                  <a:srgbClr val="000000"/>
                </a:solidFill>
                <a:cs typeface="Times"/>
              </a:rPr>
              <a:t> : KEK-ATF </a:t>
            </a:r>
          </a:p>
          <a:p>
            <a:pPr lvl="1"/>
            <a:r>
              <a:rPr lang="en-US" altLang="ja-JP" sz="1900" dirty="0">
                <a:solidFill>
                  <a:srgbClr val="000000"/>
                </a:solidFill>
                <a:cs typeface="Times"/>
              </a:rPr>
              <a:t>Achieved the ILC goal (2004).</a:t>
            </a:r>
          </a:p>
          <a:p>
            <a:endParaRPr lang="en-US" altLang="ja-JP" sz="2200" dirty="0">
              <a:solidFill>
                <a:srgbClr val="000000"/>
              </a:solidFill>
              <a:cs typeface="Times"/>
            </a:endParaRPr>
          </a:p>
          <a:p>
            <a:r>
              <a:rPr lang="en-US" altLang="ja-JP" sz="2200" dirty="0">
                <a:solidFill>
                  <a:srgbClr val="000000"/>
                </a:solidFill>
                <a:cs typeface="Times"/>
              </a:rPr>
              <a:t>Small vertical beam size : KEK ATF2</a:t>
            </a:r>
          </a:p>
          <a:p>
            <a:pPr lvl="1"/>
            <a:r>
              <a:rPr lang="en-US" altLang="ja-JP" dirty="0" smtClean="0">
                <a:solidFill>
                  <a:srgbClr val="000000"/>
                </a:solidFill>
                <a:cs typeface="Times"/>
              </a:rPr>
              <a:t>Goal = 37 nm, </a:t>
            </a:r>
          </a:p>
          <a:p>
            <a:pPr lvl="2"/>
            <a:r>
              <a:rPr lang="en-US" altLang="ja-JP" dirty="0" smtClean="0">
                <a:solidFill>
                  <a:srgbClr val="000000"/>
                </a:solidFill>
                <a:cs typeface="Times"/>
              </a:rPr>
              <a:t>160 nm (spring?, 2012)</a:t>
            </a:r>
          </a:p>
          <a:p>
            <a:pPr lvl="2"/>
            <a:r>
              <a:rPr lang="en-US" altLang="ja-JP" dirty="0" smtClean="0">
                <a:solidFill>
                  <a:srgbClr val="FF0000"/>
                </a:solidFill>
                <a:cs typeface="Times"/>
              </a:rPr>
              <a:t>~65 nm (April. 2013)  at low beam current</a:t>
            </a: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3" b="-654"/>
          <a:stretch/>
        </p:blipFill>
        <p:spPr>
          <a:xfrm>
            <a:off x="4451796" y="1874839"/>
            <a:ext cx="4556125" cy="2039937"/>
          </a:xfrm>
          <a:ln>
            <a:solidFill>
              <a:srgbClr val="008000"/>
            </a:solidFill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763" y="4286088"/>
            <a:ext cx="1983777" cy="1897526"/>
          </a:xfrm>
          <a:prstGeom prst="rect">
            <a:avLst/>
          </a:prstGeom>
          <a:ln>
            <a:noFill/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8413" y="1305370"/>
            <a:ext cx="1290169" cy="704560"/>
          </a:xfrm>
          <a:prstGeom prst="rect">
            <a:avLst/>
          </a:prstGeom>
          <a:ln>
            <a:solidFill>
              <a:srgbClr val="008000"/>
            </a:solidFill>
          </a:ln>
        </p:spPr>
      </p:pic>
      <p:cxnSp>
        <p:nvCxnSpPr>
          <p:cNvPr id="18" name="直線矢印コネクタ 17"/>
          <p:cNvCxnSpPr/>
          <p:nvPr/>
        </p:nvCxnSpPr>
        <p:spPr>
          <a:xfrm>
            <a:off x="3963738" y="2707105"/>
            <a:ext cx="3222968" cy="171548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4204432" y="5116531"/>
            <a:ext cx="1595699" cy="27526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62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4524375" y="1233488"/>
            <a:ext cx="4379913" cy="319087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1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377825" y="1235075"/>
            <a:ext cx="852487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390525" y="1554163"/>
            <a:ext cx="851217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4" name="テキスト ボックス 23"/>
          <p:cNvSpPr txBox="1">
            <a:spLocks noChangeArrowheads="1"/>
          </p:cNvSpPr>
          <p:nvPr/>
        </p:nvSpPr>
        <p:spPr bwMode="auto">
          <a:xfrm>
            <a:off x="762000" y="1152525"/>
            <a:ext cx="989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>
                <a:solidFill>
                  <a:prstClr val="black"/>
                </a:solidFill>
              </a:rPr>
              <a:t>CY</a:t>
            </a:r>
            <a:endParaRPr lang="ja-JP" altLang="en-US" sz="2000" b="1">
              <a:solidFill>
                <a:prstClr val="black"/>
              </a:solidFill>
            </a:endParaRPr>
          </a:p>
        </p:txBody>
      </p:sp>
      <p:sp>
        <p:nvSpPr>
          <p:cNvPr id="20485" name="テキスト ボックス 24"/>
          <p:cNvSpPr txBox="1">
            <a:spLocks noChangeArrowheads="1"/>
          </p:cNvSpPr>
          <p:nvPr/>
        </p:nvSpPr>
        <p:spPr bwMode="auto">
          <a:xfrm>
            <a:off x="1931988" y="1208088"/>
            <a:ext cx="839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>
                <a:solidFill>
                  <a:prstClr val="black"/>
                </a:solidFill>
              </a:rPr>
              <a:t>2011</a:t>
            </a:r>
            <a:endParaRPr lang="ja-JP" altLang="en-US" sz="2000" b="1">
              <a:solidFill>
                <a:prstClr val="black"/>
              </a:solidFill>
            </a:endParaRPr>
          </a:p>
        </p:txBody>
      </p:sp>
      <p:sp>
        <p:nvSpPr>
          <p:cNvPr id="20486" name="テキスト ボックス 24"/>
          <p:cNvSpPr txBox="1">
            <a:spLocks noChangeArrowheads="1"/>
          </p:cNvSpPr>
          <p:nvPr/>
        </p:nvSpPr>
        <p:spPr bwMode="auto">
          <a:xfrm>
            <a:off x="2795588" y="1208088"/>
            <a:ext cx="839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>
                <a:solidFill>
                  <a:prstClr val="black"/>
                </a:solidFill>
              </a:rPr>
              <a:t>2012</a:t>
            </a:r>
            <a:endParaRPr lang="ja-JP" altLang="en-US" sz="2000" b="1">
              <a:solidFill>
                <a:prstClr val="black"/>
              </a:solidFill>
            </a:endParaRPr>
          </a:p>
        </p:txBody>
      </p:sp>
      <p:sp>
        <p:nvSpPr>
          <p:cNvPr id="20487" name="テキスト ボックス 24"/>
          <p:cNvSpPr txBox="1">
            <a:spLocks noChangeArrowheads="1"/>
          </p:cNvSpPr>
          <p:nvPr/>
        </p:nvSpPr>
        <p:spPr bwMode="auto">
          <a:xfrm>
            <a:off x="3659188" y="1208088"/>
            <a:ext cx="841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>
                <a:solidFill>
                  <a:prstClr val="black"/>
                </a:solidFill>
              </a:rPr>
              <a:t>2013</a:t>
            </a:r>
            <a:endParaRPr lang="ja-JP" altLang="en-US" sz="2000" b="1">
              <a:solidFill>
                <a:prstClr val="black"/>
              </a:solidFill>
            </a:endParaRPr>
          </a:p>
        </p:txBody>
      </p:sp>
      <p:sp>
        <p:nvSpPr>
          <p:cNvPr id="20488" name="テキスト ボックス 24"/>
          <p:cNvSpPr txBox="1">
            <a:spLocks noChangeArrowheads="1"/>
          </p:cNvSpPr>
          <p:nvPr/>
        </p:nvSpPr>
        <p:spPr bwMode="auto">
          <a:xfrm>
            <a:off x="4524375" y="1208088"/>
            <a:ext cx="83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>
                <a:solidFill>
                  <a:prstClr val="black"/>
                </a:solidFill>
              </a:rPr>
              <a:t>2014</a:t>
            </a:r>
            <a:endParaRPr lang="ja-JP" altLang="en-US" sz="2000" b="1">
              <a:solidFill>
                <a:prstClr val="black"/>
              </a:solidFill>
            </a:endParaRPr>
          </a:p>
        </p:txBody>
      </p:sp>
      <p:sp>
        <p:nvSpPr>
          <p:cNvPr id="20489" name="テキスト ボックス 24"/>
          <p:cNvSpPr txBox="1">
            <a:spLocks noChangeArrowheads="1"/>
          </p:cNvSpPr>
          <p:nvPr/>
        </p:nvSpPr>
        <p:spPr bwMode="auto">
          <a:xfrm>
            <a:off x="5435600" y="1208088"/>
            <a:ext cx="841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>
                <a:solidFill>
                  <a:prstClr val="black"/>
                </a:solidFill>
              </a:rPr>
              <a:t>2015</a:t>
            </a:r>
            <a:endParaRPr lang="ja-JP" altLang="en-US" sz="2000" b="1">
              <a:solidFill>
                <a:prstClr val="black"/>
              </a:solidFill>
            </a:endParaRPr>
          </a:p>
        </p:txBody>
      </p:sp>
      <p:sp>
        <p:nvSpPr>
          <p:cNvPr id="20490" name="テキスト ボックス 24"/>
          <p:cNvSpPr txBox="1">
            <a:spLocks noChangeArrowheads="1"/>
          </p:cNvSpPr>
          <p:nvPr/>
        </p:nvSpPr>
        <p:spPr bwMode="auto">
          <a:xfrm>
            <a:off x="6324600" y="1208088"/>
            <a:ext cx="83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>
                <a:solidFill>
                  <a:prstClr val="black"/>
                </a:solidFill>
              </a:rPr>
              <a:t>2016</a:t>
            </a:r>
            <a:endParaRPr lang="ja-JP" altLang="en-US" sz="2000" b="1">
              <a:solidFill>
                <a:prstClr val="black"/>
              </a:solidFill>
            </a:endParaRPr>
          </a:p>
        </p:txBody>
      </p:sp>
      <p:sp>
        <p:nvSpPr>
          <p:cNvPr id="20491" name="テキスト ボックス 24"/>
          <p:cNvSpPr txBox="1">
            <a:spLocks noChangeArrowheads="1"/>
          </p:cNvSpPr>
          <p:nvPr/>
        </p:nvSpPr>
        <p:spPr bwMode="auto">
          <a:xfrm>
            <a:off x="7188200" y="1208088"/>
            <a:ext cx="83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>
                <a:solidFill>
                  <a:prstClr val="black"/>
                </a:solidFill>
              </a:rPr>
              <a:t>2017</a:t>
            </a:r>
            <a:endParaRPr lang="ja-JP" altLang="en-US" sz="2000" b="1">
              <a:solidFill>
                <a:prstClr val="black"/>
              </a:solidFill>
            </a:endParaRPr>
          </a:p>
        </p:txBody>
      </p:sp>
      <p:sp>
        <p:nvSpPr>
          <p:cNvPr id="20492" name="テキスト ボックス 24"/>
          <p:cNvSpPr txBox="1">
            <a:spLocks noChangeArrowheads="1"/>
          </p:cNvSpPr>
          <p:nvPr/>
        </p:nvSpPr>
        <p:spPr bwMode="auto">
          <a:xfrm>
            <a:off x="8051800" y="1208088"/>
            <a:ext cx="841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>
                <a:solidFill>
                  <a:prstClr val="black"/>
                </a:solidFill>
              </a:rPr>
              <a:t>2018</a:t>
            </a:r>
            <a:endParaRPr lang="ja-JP" altLang="en-US" sz="2000" b="1">
              <a:solidFill>
                <a:prstClr val="black"/>
              </a:solidFill>
            </a:endParaRPr>
          </a:p>
        </p:txBody>
      </p:sp>
      <p:cxnSp>
        <p:nvCxnSpPr>
          <p:cNvPr id="115" name="直線コネクタ 114"/>
          <p:cNvCxnSpPr/>
          <p:nvPr/>
        </p:nvCxnSpPr>
        <p:spPr>
          <a:xfrm rot="5400000">
            <a:off x="5289550" y="3975100"/>
            <a:ext cx="5481638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rot="5400000">
            <a:off x="1781175" y="3973513"/>
            <a:ext cx="5481637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rot="5400000">
            <a:off x="2669382" y="3967956"/>
            <a:ext cx="5481638" cy="317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5400000">
            <a:off x="3547269" y="3969544"/>
            <a:ext cx="548163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>
            <a:off x="7164388" y="1235075"/>
            <a:ext cx="1587" cy="54562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rot="5400000">
            <a:off x="-2362200" y="3971925"/>
            <a:ext cx="5481638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395288" y="6697663"/>
            <a:ext cx="8521700" cy="15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rot="5400000">
            <a:off x="901700" y="3963988"/>
            <a:ext cx="5481637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rot="5400000">
            <a:off x="6162675" y="3968750"/>
            <a:ext cx="5481638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02" name="TextBox 97"/>
          <p:cNvSpPr txBox="1">
            <a:spLocks noChangeArrowheads="1"/>
          </p:cNvSpPr>
          <p:nvPr/>
        </p:nvSpPr>
        <p:spPr bwMode="auto">
          <a:xfrm>
            <a:off x="3089275" y="179388"/>
            <a:ext cx="35829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>
                <a:solidFill>
                  <a:prstClr val="white"/>
                </a:solidFill>
              </a:rPr>
              <a:t>ATF</a:t>
            </a:r>
            <a:r>
              <a:rPr lang="ja-JP" altLang="en-US" sz="3200">
                <a:solidFill>
                  <a:prstClr val="white"/>
                </a:solidFill>
              </a:rPr>
              <a:t>長期計画</a:t>
            </a:r>
            <a:r>
              <a:rPr lang="en-US" altLang="ja-JP" sz="3200">
                <a:solidFill>
                  <a:prstClr val="white"/>
                </a:solidFill>
              </a:rPr>
              <a:t>(</a:t>
            </a:r>
            <a:r>
              <a:rPr lang="ja-JP" altLang="en-US" sz="3200">
                <a:solidFill>
                  <a:prstClr val="white"/>
                </a:solidFill>
              </a:rPr>
              <a:t>案</a:t>
            </a:r>
            <a:r>
              <a:rPr lang="en-US" altLang="ja-JP" sz="3200">
                <a:solidFill>
                  <a:prstClr val="white"/>
                </a:solidFill>
              </a:rPr>
              <a:t>)</a:t>
            </a:r>
            <a:endParaRPr lang="ja-JP" altLang="en-US" sz="3200">
              <a:solidFill>
                <a:prstClr val="white"/>
              </a:solidFill>
            </a:endParaRPr>
          </a:p>
          <a:p>
            <a:pPr defTabSz="457011" fontAlgn="base">
              <a:spcBef>
                <a:spcPct val="0"/>
              </a:spcBef>
              <a:spcAft>
                <a:spcPct val="0"/>
              </a:spcAft>
            </a:pPr>
            <a:endParaRPr lang="ja-JP" altLang="en-US" sz="1800">
              <a:solidFill>
                <a:prstClr val="black"/>
              </a:solidFill>
            </a:endParaRPr>
          </a:p>
        </p:txBody>
      </p:sp>
      <p:cxnSp>
        <p:nvCxnSpPr>
          <p:cNvPr id="76" name="直線コネクタ 75"/>
          <p:cNvCxnSpPr/>
          <p:nvPr/>
        </p:nvCxnSpPr>
        <p:spPr>
          <a:xfrm rot="5400000">
            <a:off x="28575" y="3971925"/>
            <a:ext cx="5481638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正方形/長方形 131"/>
          <p:cNvSpPr/>
          <p:nvPr/>
        </p:nvSpPr>
        <p:spPr>
          <a:xfrm>
            <a:off x="4506913" y="4170363"/>
            <a:ext cx="4368800" cy="639762"/>
          </a:xfrm>
          <a:prstGeom prst="rect">
            <a:avLst/>
          </a:prstGeom>
          <a:solidFill>
            <a:srgbClr val="77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1">
              <a:defRPr/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0505" name="テキスト ボックス 30"/>
          <p:cNvSpPr txBox="1">
            <a:spLocks noChangeArrowheads="1"/>
          </p:cNvSpPr>
          <p:nvPr/>
        </p:nvSpPr>
        <p:spPr bwMode="auto">
          <a:xfrm>
            <a:off x="4633913" y="4314825"/>
            <a:ext cx="43862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>
                <a:solidFill>
                  <a:prstClr val="white"/>
                </a:solidFill>
                <a:latin typeface="13" charset="0"/>
                <a:ea typeface="13" charset="0"/>
                <a:cs typeface="13" charset="0"/>
              </a:rPr>
              <a:t>Gamma-gamma laser system R&amp;D</a:t>
            </a:r>
            <a:endParaRPr lang="ja-JP" altLang="en-US" sz="1600" b="1">
              <a:solidFill>
                <a:prstClr val="white"/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134" name="正方形/長方形 133"/>
          <p:cNvSpPr/>
          <p:nvPr/>
        </p:nvSpPr>
        <p:spPr>
          <a:xfrm>
            <a:off x="4478338" y="4940300"/>
            <a:ext cx="4395787" cy="4318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1">
              <a:defRPr/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0507" name="テキスト ボックス 30"/>
          <p:cNvSpPr txBox="1">
            <a:spLocks noChangeArrowheads="1"/>
          </p:cNvSpPr>
          <p:nvPr/>
        </p:nvSpPr>
        <p:spPr bwMode="auto">
          <a:xfrm>
            <a:off x="4624388" y="4960938"/>
            <a:ext cx="2738437" cy="33972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prstClr val="black"/>
                </a:solidFill>
                <a:latin typeface="13" charset="0"/>
                <a:ea typeface="13" charset="0"/>
                <a:cs typeface="13" charset="0"/>
              </a:rPr>
              <a:t>High Field Physics</a:t>
            </a:r>
            <a:endParaRPr lang="ja-JP" altLang="en-US" sz="1600" b="1" dirty="0">
              <a:solidFill>
                <a:prstClr val="black"/>
              </a:solidFill>
              <a:latin typeface="13" charset="0"/>
              <a:ea typeface="13" charset="0"/>
              <a:cs typeface="13" charset="0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 rot="5400000">
            <a:off x="-835025" y="3971925"/>
            <a:ext cx="5481638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正方形/長方形 129"/>
          <p:cNvSpPr/>
          <p:nvPr/>
        </p:nvSpPr>
        <p:spPr bwMode="auto">
          <a:xfrm>
            <a:off x="4479925" y="2528888"/>
            <a:ext cx="2627313" cy="425450"/>
          </a:xfrm>
          <a:prstGeom prst="rect">
            <a:avLst/>
          </a:prstGeom>
          <a:solidFill>
            <a:srgbClr val="B7DE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1">
              <a:defRPr/>
            </a:pPr>
            <a:endParaRPr lang="ja-JP" altLang="en-US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20510" name="テキスト ボックス 30"/>
          <p:cNvSpPr txBox="1">
            <a:spLocks noChangeArrowheads="1"/>
          </p:cNvSpPr>
          <p:nvPr/>
        </p:nvSpPr>
        <p:spPr bwMode="auto">
          <a:xfrm>
            <a:off x="4473575" y="2528888"/>
            <a:ext cx="2738438" cy="461962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srgbClr val="FFFFFF"/>
                </a:solidFill>
                <a:latin typeface="13" charset="0"/>
                <a:ea typeface="13" charset="0"/>
                <a:cs typeface="13" charset="0"/>
              </a:rPr>
              <a:t>Nano beam orbit control (FONT extension)</a:t>
            </a:r>
            <a:endParaRPr lang="ja-JP" altLang="en-US" sz="1200" b="1" dirty="0">
              <a:solidFill>
                <a:srgbClr val="FFFFFF"/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136" name="正方形/長方形 135"/>
          <p:cNvSpPr/>
          <p:nvPr/>
        </p:nvSpPr>
        <p:spPr bwMode="auto">
          <a:xfrm>
            <a:off x="3595688" y="2528888"/>
            <a:ext cx="871537" cy="6477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1">
              <a:defRPr/>
            </a:pPr>
            <a:endParaRPr lang="ja-JP" altLang="en-US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137" name="正方形/長方形 136"/>
          <p:cNvSpPr/>
          <p:nvPr/>
        </p:nvSpPr>
        <p:spPr bwMode="auto">
          <a:xfrm>
            <a:off x="2520950" y="2528888"/>
            <a:ext cx="1074738" cy="636587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1">
              <a:defRPr/>
            </a:pPr>
            <a:endParaRPr lang="ja-JP" altLang="en-US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138" name="正方形/長方形 137"/>
          <p:cNvSpPr/>
          <p:nvPr/>
        </p:nvSpPr>
        <p:spPr bwMode="auto">
          <a:xfrm>
            <a:off x="4319588" y="2954338"/>
            <a:ext cx="1524000" cy="2286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1">
              <a:defRPr/>
            </a:pPr>
            <a:endParaRPr lang="ja-JP" altLang="en-US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20514" name="テキスト ボックス 30"/>
          <p:cNvSpPr txBox="1">
            <a:spLocks noChangeArrowheads="1"/>
          </p:cNvSpPr>
          <p:nvPr/>
        </p:nvSpPr>
        <p:spPr bwMode="auto">
          <a:xfrm>
            <a:off x="2698750" y="2528888"/>
            <a:ext cx="1063625" cy="60007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b="1">
                <a:solidFill>
                  <a:srgbClr val="FFFFFF"/>
                </a:solidFill>
                <a:latin typeface="13" charset="0"/>
                <a:ea typeface="13" charset="0"/>
                <a:cs typeface="13" charset="0"/>
              </a:rPr>
              <a:t>Develop.(2nmBPM, Fast FB)</a:t>
            </a:r>
            <a:endParaRPr lang="ja-JP" altLang="en-US" sz="1100" b="1">
              <a:solidFill>
                <a:srgbClr val="FFFFFF"/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20515" name="テキスト ボックス 30"/>
          <p:cNvSpPr txBox="1">
            <a:spLocks noChangeArrowheads="1"/>
          </p:cNvSpPr>
          <p:nvPr/>
        </p:nvSpPr>
        <p:spPr bwMode="auto">
          <a:xfrm>
            <a:off x="4473575" y="2954338"/>
            <a:ext cx="13700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b="1">
                <a:solidFill>
                  <a:prstClr val="black"/>
                </a:solidFill>
                <a:latin typeface="13" charset="0"/>
                <a:ea typeface="13" charset="0"/>
                <a:cs typeface="13" charset="0"/>
              </a:rPr>
              <a:t>2nm stab. R&amp;D</a:t>
            </a:r>
            <a:endParaRPr lang="ja-JP" altLang="en-US" sz="1100" b="1">
              <a:solidFill>
                <a:prstClr val="black"/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20516" name="テキスト ボックス 30"/>
          <p:cNvSpPr txBox="1">
            <a:spLocks noChangeArrowheads="1"/>
          </p:cNvSpPr>
          <p:nvPr/>
        </p:nvSpPr>
        <p:spPr bwMode="auto">
          <a:xfrm>
            <a:off x="3621088" y="2681288"/>
            <a:ext cx="9636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b="1">
                <a:solidFill>
                  <a:srgbClr val="FFFFFF"/>
                </a:solidFill>
                <a:latin typeface="13" charset="0"/>
                <a:ea typeface="13" charset="0"/>
                <a:cs typeface="13" charset="0"/>
              </a:rPr>
              <a:t>Beam study</a:t>
            </a:r>
            <a:endParaRPr lang="ja-JP" altLang="en-US" sz="1100" b="1">
              <a:solidFill>
                <a:srgbClr val="FFFFFF"/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142" name="正方形/長方形 141"/>
          <p:cNvSpPr/>
          <p:nvPr/>
        </p:nvSpPr>
        <p:spPr bwMode="auto">
          <a:xfrm>
            <a:off x="5691188" y="2941638"/>
            <a:ext cx="1416050" cy="2476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1">
              <a:defRPr/>
            </a:pPr>
            <a:endParaRPr lang="ja-JP" altLang="en-US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20518" name="テキスト ボックス 30"/>
          <p:cNvSpPr txBox="1">
            <a:spLocks noChangeArrowheads="1"/>
          </p:cNvSpPr>
          <p:nvPr/>
        </p:nvSpPr>
        <p:spPr bwMode="auto">
          <a:xfrm>
            <a:off x="5840413" y="2916238"/>
            <a:ext cx="1370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b="1">
                <a:solidFill>
                  <a:prstClr val="black"/>
                </a:solidFill>
                <a:latin typeface="13" charset="0"/>
                <a:ea typeface="13" charset="0"/>
                <a:cs typeface="13" charset="0"/>
              </a:rPr>
              <a:t>2nm steady op.</a:t>
            </a:r>
            <a:endParaRPr lang="ja-JP" altLang="en-US" sz="1100" b="1">
              <a:solidFill>
                <a:prstClr val="black"/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20519" name="テキスト ボックス 30"/>
          <p:cNvSpPr txBox="1">
            <a:spLocks noChangeArrowheads="1"/>
          </p:cNvSpPr>
          <p:nvPr/>
        </p:nvSpPr>
        <p:spPr bwMode="auto">
          <a:xfrm>
            <a:off x="369888" y="2528888"/>
            <a:ext cx="1490662" cy="585787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>
                <a:solidFill>
                  <a:prstClr val="white"/>
                </a:solidFill>
                <a:latin typeface="13" charset="0"/>
                <a:ea typeface="13" charset="0"/>
                <a:cs typeface="13" charset="0"/>
              </a:rPr>
              <a:t>Nano beam orbit control</a:t>
            </a:r>
            <a:endParaRPr lang="ja-JP" altLang="en-US" sz="1600" b="1">
              <a:solidFill>
                <a:prstClr val="white"/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62" name="正方形/長方形 61"/>
          <p:cNvSpPr/>
          <p:nvPr/>
        </p:nvSpPr>
        <p:spPr bwMode="auto">
          <a:xfrm>
            <a:off x="2536825" y="3317875"/>
            <a:ext cx="1071563" cy="6318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1">
              <a:defRPr/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0521" name="テキスト ボックス 30"/>
          <p:cNvSpPr txBox="1">
            <a:spLocks noChangeArrowheads="1"/>
          </p:cNvSpPr>
          <p:nvPr/>
        </p:nvSpPr>
        <p:spPr bwMode="auto">
          <a:xfrm>
            <a:off x="2647950" y="3365413"/>
            <a:ext cx="101123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prstClr val="black"/>
                </a:solidFill>
                <a:latin typeface="13" charset="0"/>
                <a:ea typeface="13" charset="0"/>
                <a:cs typeface="13" charset="0"/>
              </a:rPr>
              <a:t>Beam study</a:t>
            </a:r>
            <a:endParaRPr lang="ja-JP" altLang="en-US" sz="1600" b="1" dirty="0">
              <a:solidFill>
                <a:prstClr val="black"/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81" name="正方形/長方形 80"/>
          <p:cNvSpPr/>
          <p:nvPr/>
        </p:nvSpPr>
        <p:spPr bwMode="auto">
          <a:xfrm>
            <a:off x="4468813" y="3317875"/>
            <a:ext cx="4395787" cy="6477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1">
              <a:defRPr/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0523" name="テキスト ボックス 30"/>
          <p:cNvSpPr txBox="1">
            <a:spLocks noChangeArrowheads="1"/>
          </p:cNvSpPr>
          <p:nvPr/>
        </p:nvSpPr>
        <p:spPr bwMode="auto">
          <a:xfrm>
            <a:off x="4473575" y="3317876"/>
            <a:ext cx="467042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solidFill>
                  <a:srgbClr val="0000FF"/>
                </a:solidFill>
              </a:rPr>
              <a:t>Challenging R&amp;D of the Very </a:t>
            </a:r>
            <a:r>
              <a:rPr lang="en-US" altLang="ja-JP" sz="1600" dirty="0">
                <a:solidFill>
                  <a:srgbClr val="0000FF"/>
                </a:solidFill>
              </a:rPr>
              <a:t>high chromaticity </a:t>
            </a:r>
            <a:r>
              <a:rPr lang="en-US" altLang="ja-JP" sz="1600" dirty="0" smtClean="0">
                <a:solidFill>
                  <a:srgbClr val="0000FF"/>
                </a:solidFill>
              </a:rPr>
              <a:t>optics</a:t>
            </a:r>
          </a:p>
          <a:p>
            <a:pPr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 smtClean="0">
                <a:solidFill>
                  <a:prstClr val="black"/>
                </a:solidFill>
                <a:latin typeface="13" charset="0"/>
                <a:ea typeface="13" charset="0"/>
                <a:cs typeface="13" charset="0"/>
              </a:rPr>
              <a:t>Ultra </a:t>
            </a:r>
            <a:r>
              <a:rPr lang="en-US" altLang="ja-JP" sz="1600" b="1" dirty="0">
                <a:solidFill>
                  <a:prstClr val="black"/>
                </a:solidFill>
                <a:latin typeface="13" charset="0"/>
                <a:ea typeface="13" charset="0"/>
                <a:cs typeface="13" charset="0"/>
              </a:rPr>
              <a:t>small beam ~ 20 nm</a:t>
            </a:r>
            <a:endParaRPr lang="ja-JP" altLang="en-US" sz="1600" b="1" dirty="0">
              <a:solidFill>
                <a:prstClr val="black"/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20524" name="テキスト ボックス 30"/>
          <p:cNvSpPr txBox="1">
            <a:spLocks noChangeArrowheads="1"/>
          </p:cNvSpPr>
          <p:nvPr/>
        </p:nvSpPr>
        <p:spPr bwMode="auto">
          <a:xfrm>
            <a:off x="379413" y="3462338"/>
            <a:ext cx="1490662" cy="3381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>
                <a:solidFill>
                  <a:prstClr val="black"/>
                </a:solidFill>
                <a:latin typeface="13" charset="0"/>
                <a:ea typeface="13" charset="0"/>
                <a:cs typeface="13" charset="0"/>
              </a:rPr>
              <a:t>Small beam</a:t>
            </a:r>
            <a:endParaRPr lang="ja-JP" altLang="en-US" sz="1600" b="1">
              <a:solidFill>
                <a:prstClr val="black"/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148" name="正方形/長方形 147"/>
          <p:cNvSpPr/>
          <p:nvPr/>
        </p:nvSpPr>
        <p:spPr bwMode="auto">
          <a:xfrm>
            <a:off x="3598863" y="3317875"/>
            <a:ext cx="882650" cy="6318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1">
              <a:defRPr/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0526" name="テキスト ボックス 30"/>
          <p:cNvSpPr txBox="1">
            <a:spLocks noChangeArrowheads="1"/>
          </p:cNvSpPr>
          <p:nvPr/>
        </p:nvSpPr>
        <p:spPr bwMode="auto">
          <a:xfrm>
            <a:off x="3633788" y="3432175"/>
            <a:ext cx="1200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srgbClr val="000000"/>
                </a:solidFill>
                <a:latin typeface="13" charset="0"/>
                <a:ea typeface="13" charset="0"/>
                <a:cs typeface="13" charset="0"/>
              </a:rPr>
              <a:t>37nm</a:t>
            </a:r>
            <a:endParaRPr lang="en-US" altLang="ja-JP" sz="1200" b="1" dirty="0">
              <a:solidFill>
                <a:srgbClr val="000000"/>
              </a:solidFill>
              <a:latin typeface="13" charset="0"/>
              <a:ea typeface="13" charset="0"/>
              <a:cs typeface="13" charset="0"/>
            </a:endParaRPr>
          </a:p>
          <a:p>
            <a:pPr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srgbClr val="000000"/>
                </a:solidFill>
                <a:latin typeface="13" charset="0"/>
                <a:ea typeface="13" charset="0"/>
                <a:cs typeface="13" charset="0"/>
              </a:rPr>
              <a:t>Steady op.</a:t>
            </a:r>
            <a:endParaRPr lang="ja-JP" altLang="en-US" sz="1200" b="1" dirty="0">
              <a:solidFill>
                <a:srgbClr val="000000"/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149" name="正方形/長方形 148"/>
          <p:cNvSpPr/>
          <p:nvPr/>
        </p:nvSpPr>
        <p:spPr>
          <a:xfrm>
            <a:off x="2544763" y="4170363"/>
            <a:ext cx="1933575" cy="647700"/>
          </a:xfrm>
          <a:prstGeom prst="rect">
            <a:avLst/>
          </a:prstGeom>
          <a:solidFill>
            <a:srgbClr val="77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1">
              <a:defRPr/>
            </a:pPr>
            <a:endParaRPr lang="ja-JP" altLang="en-US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20528" name="テキスト ボックス 30"/>
          <p:cNvSpPr txBox="1">
            <a:spLocks noChangeArrowheads="1"/>
          </p:cNvSpPr>
          <p:nvPr/>
        </p:nvSpPr>
        <p:spPr bwMode="auto">
          <a:xfrm>
            <a:off x="2760663" y="4194175"/>
            <a:ext cx="1727200" cy="600075"/>
          </a:xfrm>
          <a:prstGeom prst="rect">
            <a:avLst/>
          </a:prstGeom>
          <a:solidFill>
            <a:srgbClr val="77933C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b="1" dirty="0">
                <a:solidFill>
                  <a:srgbClr val="FFFFFF"/>
                </a:solidFill>
                <a:latin typeface="13" charset="0"/>
                <a:ea typeface="13" charset="0"/>
                <a:cs typeface="13" charset="0"/>
              </a:rPr>
              <a:t>Develop. / beam study</a:t>
            </a:r>
          </a:p>
          <a:p>
            <a:pPr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b="1" dirty="0">
                <a:solidFill>
                  <a:srgbClr val="FFFFFF"/>
                </a:solidFill>
                <a:latin typeface="13" charset="0"/>
                <a:ea typeface="13" charset="0"/>
                <a:cs typeface="13" charset="0"/>
              </a:rPr>
              <a:t>4-mirror optical cavity (LAL/KEK)</a:t>
            </a:r>
            <a:endParaRPr lang="ja-JP" altLang="en-US" sz="1100" b="1" dirty="0">
              <a:solidFill>
                <a:srgbClr val="FFFFFF"/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20529" name="テキスト ボックス 30"/>
          <p:cNvSpPr txBox="1">
            <a:spLocks noChangeArrowheads="1"/>
          </p:cNvSpPr>
          <p:nvPr/>
        </p:nvSpPr>
        <p:spPr bwMode="auto">
          <a:xfrm>
            <a:off x="385763" y="4059238"/>
            <a:ext cx="1490662" cy="8318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>
                <a:solidFill>
                  <a:srgbClr val="FFFFFF"/>
                </a:solidFill>
                <a:latin typeface="13" charset="0"/>
                <a:ea typeface="13" charset="0"/>
                <a:cs typeface="13" charset="0"/>
              </a:rPr>
              <a:t>Gamma-gamma collider R&amp;D</a:t>
            </a:r>
            <a:endParaRPr lang="ja-JP" altLang="en-US" sz="1600" b="1">
              <a:solidFill>
                <a:srgbClr val="FFFFFF"/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20530" name="テキスト ボックス 30"/>
          <p:cNvSpPr txBox="1">
            <a:spLocks noChangeArrowheads="1"/>
          </p:cNvSpPr>
          <p:nvPr/>
        </p:nvSpPr>
        <p:spPr bwMode="auto">
          <a:xfrm>
            <a:off x="395288" y="5588000"/>
            <a:ext cx="1490662" cy="338138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prstClr val="black"/>
                </a:solidFill>
                <a:latin typeface="13" charset="0"/>
                <a:ea typeface="13" charset="0"/>
                <a:cs typeface="13" charset="0"/>
              </a:rPr>
              <a:t>General R&amp;D</a:t>
            </a:r>
            <a:endParaRPr lang="ja-JP" altLang="en-US" sz="1600" b="1" dirty="0">
              <a:solidFill>
                <a:prstClr val="black"/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20532" name="テキスト ボックス 30"/>
          <p:cNvSpPr txBox="1">
            <a:spLocks noChangeArrowheads="1"/>
          </p:cNvSpPr>
          <p:nvPr/>
        </p:nvSpPr>
        <p:spPr bwMode="auto">
          <a:xfrm>
            <a:off x="4083049" y="5575425"/>
            <a:ext cx="4811395" cy="1077913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prstClr val="black"/>
                </a:solidFill>
                <a:latin typeface="13" charset="0"/>
                <a:ea typeface="13" charset="0"/>
                <a:cs typeface="13" charset="0"/>
              </a:rPr>
              <a:t>Ex) for KEKB; CSR, RF gun,</a:t>
            </a:r>
          </a:p>
          <a:p>
            <a:pPr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prstClr val="black"/>
                </a:solidFill>
                <a:latin typeface="13" charset="0"/>
                <a:ea typeface="13" charset="0"/>
                <a:cs typeface="13" charset="0"/>
              </a:rPr>
              <a:t>Instrument develop.,</a:t>
            </a:r>
          </a:p>
          <a:p>
            <a:pPr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prstClr val="black"/>
                </a:solidFill>
                <a:latin typeface="13" charset="0"/>
                <a:ea typeface="13" charset="0"/>
                <a:cs typeface="13" charset="0"/>
              </a:rPr>
              <a:t>Low emittance,… </a:t>
            </a:r>
          </a:p>
          <a:p>
            <a:pPr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prstClr val="black"/>
                </a:solidFill>
                <a:latin typeface="13" charset="0"/>
                <a:ea typeface="13" charset="0"/>
                <a:cs typeface="13" charset="0"/>
              </a:rPr>
              <a:t>Test beamline for detector?</a:t>
            </a:r>
            <a:endParaRPr lang="ja-JP" altLang="en-US" sz="1600" b="1" dirty="0">
              <a:solidFill>
                <a:prstClr val="black"/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20533" name="テキスト ボックス 30"/>
          <p:cNvSpPr txBox="1">
            <a:spLocks noChangeArrowheads="1"/>
          </p:cNvSpPr>
          <p:nvPr/>
        </p:nvSpPr>
        <p:spPr bwMode="auto">
          <a:xfrm>
            <a:off x="1538288" y="1989138"/>
            <a:ext cx="2797175" cy="261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b="1">
                <a:solidFill>
                  <a:prstClr val="black"/>
                </a:solidFill>
                <a:latin typeface="13" charset="0"/>
                <a:ea typeface="13" charset="0"/>
                <a:cs typeface="13" charset="0"/>
              </a:rPr>
              <a:t>Delay by fire and earthquake</a:t>
            </a:r>
            <a:endParaRPr lang="ja-JP" altLang="en-US" sz="1100" b="1">
              <a:solidFill>
                <a:prstClr val="black"/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20534" name="テキスト ボックス 30"/>
          <p:cNvSpPr txBox="1">
            <a:spLocks noChangeArrowheads="1"/>
          </p:cNvSpPr>
          <p:nvPr/>
        </p:nvSpPr>
        <p:spPr bwMode="auto">
          <a:xfrm>
            <a:off x="400050" y="5033963"/>
            <a:ext cx="1490663" cy="338137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>
                <a:solidFill>
                  <a:prstClr val="black"/>
                </a:solidFill>
                <a:latin typeface="13" charset="0"/>
                <a:ea typeface="13" charset="0"/>
                <a:cs typeface="13" charset="0"/>
              </a:rPr>
              <a:t>Application</a:t>
            </a:r>
            <a:endParaRPr lang="ja-JP" altLang="en-US" sz="1600" b="1" dirty="0">
              <a:solidFill>
                <a:prstClr val="black"/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24375" y="950913"/>
            <a:ext cx="4368800" cy="338137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algn="ctr" defTabSz="4570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Next KEK Roadmap</a:t>
            </a:r>
            <a:endParaRPr lang="ja-JP" altLang="en-US" sz="1600" b="1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897063" y="950913"/>
            <a:ext cx="2185987" cy="338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defTabSz="45701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GDE</a:t>
            </a:r>
            <a:endParaRPr lang="ja-JP" altLang="en-US" sz="1600" b="1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2144713" y="2247900"/>
            <a:ext cx="65087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1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3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ja-JP" dirty="0" smtClean="0">
                <a:solidFill>
                  <a:srgbClr val="FFFFFF"/>
                </a:solidFill>
                <a:latin typeface="Calibri"/>
                <a:ea typeface="ＭＳ Ｐゴシック"/>
                <a:cs typeface="ＭＳ Ｐゴシック"/>
              </a:rPr>
              <a:t>ATF Future Plan</a:t>
            </a:r>
            <a:endParaRPr lang="ja-JP" altLang="en-US" sz="6000" dirty="0" smtClean="0"/>
          </a:p>
        </p:txBody>
      </p:sp>
      <p:sp>
        <p:nvSpPr>
          <p:cNvPr id="20539" name="テキスト ボックス 30"/>
          <p:cNvSpPr txBox="1">
            <a:spLocks noChangeArrowheads="1"/>
          </p:cNvSpPr>
          <p:nvPr/>
        </p:nvSpPr>
        <p:spPr bwMode="auto">
          <a:xfrm>
            <a:off x="4335463" y="1687513"/>
            <a:ext cx="1589087" cy="522287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>
                <a:solidFill>
                  <a:srgbClr val="FFFFFF"/>
                </a:solidFill>
                <a:latin typeface="13" charset="0"/>
                <a:ea typeface="13" charset="0"/>
                <a:cs typeface="13" charset="0"/>
              </a:rPr>
              <a:t>ILC</a:t>
            </a:r>
            <a:endParaRPr lang="ja-JP" altLang="en-US" sz="2800" b="1">
              <a:solidFill>
                <a:srgbClr val="FFFFFF"/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20540" name="テキスト ボックス 30"/>
          <p:cNvSpPr txBox="1">
            <a:spLocks noChangeArrowheads="1"/>
          </p:cNvSpPr>
          <p:nvPr/>
        </p:nvSpPr>
        <p:spPr bwMode="auto">
          <a:xfrm>
            <a:off x="5945188" y="1687513"/>
            <a:ext cx="1589087" cy="52228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011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>
                <a:solidFill>
                  <a:prstClr val="black"/>
                </a:solidFill>
                <a:latin typeface="13" charset="0"/>
                <a:ea typeface="13" charset="0"/>
                <a:cs typeface="13" charset="0"/>
              </a:rPr>
              <a:t>others</a:t>
            </a:r>
            <a:endParaRPr lang="ja-JP" altLang="en-US" sz="2800" b="1" dirty="0">
              <a:solidFill>
                <a:prstClr val="black"/>
              </a:solidFill>
              <a:latin typeface="13" charset="0"/>
              <a:ea typeface="13" charset="0"/>
              <a:cs typeface="13" charset="0"/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25048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Cooperation Anticipated </a:t>
            </a:r>
            <a:r>
              <a:rPr lang="en-US" altLang="ja-JP" b="1" dirty="0" smtClean="0"/>
              <a:t>between</a:t>
            </a:r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r>
              <a:rPr kumimoji="1" lang="en-US" altLang="ja-JP" sz="3600" b="1" dirty="0" smtClean="0"/>
              <a:t>KEK-CERN-European Laboratories</a:t>
            </a:r>
            <a:endParaRPr kumimoji="1" lang="ja-JP" altLang="en-US" sz="36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dirty="0" smtClean="0">
                <a:solidFill>
                  <a:srgbClr val="3366FF"/>
                </a:solidFill>
              </a:rPr>
              <a:t>Nano-beam handling technology</a:t>
            </a:r>
            <a:r>
              <a:rPr lang="en-US" altLang="ja-JP" dirty="0" smtClean="0"/>
              <a:t> 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Nano-beam </a:t>
            </a:r>
            <a:r>
              <a:rPr lang="en-US" altLang="ja-JP" dirty="0" smtClean="0"/>
              <a:t>and</a:t>
            </a:r>
            <a:r>
              <a:rPr lang="en-US" altLang="ja-JP" dirty="0" smtClean="0">
                <a:solidFill>
                  <a:srgbClr val="FF0000"/>
                </a:solidFill>
              </a:rPr>
              <a:t> the stability </a:t>
            </a:r>
            <a:r>
              <a:rPr lang="en-US" altLang="ja-JP" dirty="0" smtClean="0"/>
              <a:t>as a common subject for both ILC and CLIC, through ATF collaboration</a:t>
            </a:r>
          </a:p>
          <a:p>
            <a:pPr lvl="1"/>
            <a:r>
              <a:rPr lang="en-US" altLang="ja-JP" dirty="0"/>
              <a:t>Final focusing including magnet and the mechanical stability, as well as commissioning technology, still to be investigated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kumimoji="1" lang="en-US" altLang="ja-JP" dirty="0" smtClean="0">
                <a:solidFill>
                  <a:srgbClr val="3366FF"/>
                </a:solidFill>
              </a:rPr>
              <a:t>SCRF cavity integration technology, </a:t>
            </a:r>
          </a:p>
          <a:p>
            <a:pPr lvl="1"/>
            <a:r>
              <a:rPr lang="en-US" altLang="ja-JP" dirty="0" smtClean="0"/>
              <a:t>Specially on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input-power couplers </a:t>
            </a:r>
            <a:r>
              <a:rPr kumimoji="1" lang="en-US" altLang="ja-JP" dirty="0" smtClean="0"/>
              <a:t>and </a:t>
            </a:r>
            <a:r>
              <a:rPr kumimoji="1" lang="en-US" altLang="ja-JP" dirty="0" smtClean="0">
                <a:solidFill>
                  <a:srgbClr val="FF0000"/>
                </a:solidFill>
              </a:rPr>
              <a:t>tuners,</a:t>
            </a:r>
            <a:r>
              <a:rPr kumimoji="1" lang="en-US" altLang="ja-JP" dirty="0" smtClean="0"/>
              <a:t> as a common subject for both ILC and SPL for LHC injector upgrade,</a:t>
            </a:r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3366FF"/>
                </a:solidFill>
              </a:rPr>
              <a:t>Cryogenic engineering </a:t>
            </a:r>
          </a:p>
          <a:p>
            <a:pPr lvl="1"/>
            <a:r>
              <a:rPr kumimoji="1" lang="en-US" altLang="ja-JP" dirty="0" smtClean="0"/>
              <a:t>Specially on handling of large amount of </a:t>
            </a:r>
            <a:r>
              <a:rPr kumimoji="1" lang="en-US" altLang="ja-JP" dirty="0" smtClean="0">
                <a:solidFill>
                  <a:srgbClr val="FF0000"/>
                </a:solidFill>
              </a:rPr>
              <a:t>helium inventory</a:t>
            </a:r>
            <a:r>
              <a:rPr kumimoji="1" lang="en-US" altLang="ja-JP" dirty="0" smtClean="0"/>
              <a:t>, as a specially crucial issue in mountain region, </a:t>
            </a:r>
          </a:p>
          <a:p>
            <a:pPr lvl="1"/>
            <a:endParaRPr lang="en-US" altLang="ja-JP" dirty="0"/>
          </a:p>
          <a:p>
            <a:r>
              <a:rPr lang="en-US" altLang="ja-JP" dirty="0" smtClean="0">
                <a:solidFill>
                  <a:srgbClr val="3366FF"/>
                </a:solidFill>
              </a:rPr>
              <a:t>Civil engineering study </a:t>
            </a:r>
          </a:p>
          <a:p>
            <a:pPr lvl="1"/>
            <a:r>
              <a:rPr lang="en-US" altLang="ja-JP" dirty="0" smtClean="0"/>
              <a:t>specially for the </a:t>
            </a:r>
            <a:r>
              <a:rPr lang="en-US" altLang="ja-JP" dirty="0" smtClean="0">
                <a:solidFill>
                  <a:srgbClr val="FF0000"/>
                </a:solidFill>
              </a:rPr>
              <a:t>detector-hall </a:t>
            </a:r>
            <a:r>
              <a:rPr lang="en-US" altLang="ja-JP" dirty="0" smtClean="0"/>
              <a:t>design, </a:t>
            </a:r>
            <a:r>
              <a:rPr kumimoji="1" lang="en-US" altLang="ja-JP" dirty="0" smtClean="0"/>
              <a:t>  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495110" y="3052763"/>
            <a:ext cx="7846250" cy="1090612"/>
          </a:xfrm>
          <a:prstGeom prst="roundRect">
            <a:avLst/>
          </a:prstGeom>
          <a:noFill/>
          <a:ln w="28575" cmpd="sng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5430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88601" y="76200"/>
            <a:ext cx="8812173" cy="91440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Cavity Integration</a:t>
            </a:r>
            <a:r>
              <a:rPr kumimoji="1" lang="ja-JP" altLang="en-US" b="1" dirty="0" smtClean="0"/>
              <a:t>：工業化への取り組み</a:t>
            </a:r>
            <a:endParaRPr kumimoji="1" lang="ja-JP" altLang="en-US" b="1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2014/04/17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pic>
        <p:nvPicPr>
          <p:cNvPr id="12" name="コンテンツ プレースホルダー 11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68" b="-517"/>
          <a:stretch/>
        </p:blipFill>
        <p:spPr>
          <a:xfrm>
            <a:off x="5194068" y="1095459"/>
            <a:ext cx="3276158" cy="3122160"/>
          </a:xfrm>
          <a:ln>
            <a:noFill/>
          </a:ln>
        </p:spPr>
      </p:pic>
      <p:sp>
        <p:nvSpPr>
          <p:cNvPr id="2" name="コンテンツ プレースホルダー 1"/>
          <p:cNvSpPr>
            <a:spLocks noGrp="1"/>
          </p:cNvSpPr>
          <p:nvPr>
            <p:ph sz="half" idx="1"/>
          </p:nvPr>
        </p:nvSpPr>
        <p:spPr>
          <a:xfrm>
            <a:off x="685800" y="1255090"/>
            <a:ext cx="3810000" cy="4391587"/>
          </a:xfrm>
          <a:ln>
            <a:solidFill>
              <a:srgbClr val="3366FF"/>
            </a:solidFill>
          </a:ln>
        </p:spPr>
        <p:txBody>
          <a:bodyPr/>
          <a:lstStyle/>
          <a:p>
            <a:r>
              <a:rPr kumimoji="1" lang="en-US" altLang="ja-JP" dirty="0" smtClean="0"/>
              <a:t>9-cell resonator</a:t>
            </a:r>
          </a:p>
          <a:p>
            <a:r>
              <a:rPr kumimoji="1" lang="en-US" altLang="ja-JP" dirty="0" smtClean="0"/>
              <a:t>Input</a:t>
            </a:r>
            <a:r>
              <a:rPr kumimoji="1" lang="en-US" altLang="ja-JP" dirty="0"/>
              <a:t>-</a:t>
            </a:r>
            <a:r>
              <a:rPr kumimoji="1" lang="en-US" altLang="ja-JP" dirty="0" smtClean="0"/>
              <a:t>coupler</a:t>
            </a:r>
          </a:p>
          <a:p>
            <a:pPr lvl="1"/>
            <a:r>
              <a:rPr kumimoji="1" lang="en-US" altLang="ja-JP" dirty="0" smtClean="0">
                <a:solidFill>
                  <a:srgbClr val="3366FF"/>
                </a:solidFill>
              </a:rPr>
              <a:t>TTF-III coupler </a:t>
            </a:r>
            <a:endParaRPr kumimoji="1" lang="en-US" altLang="ja-JP" dirty="0">
              <a:solidFill>
                <a:srgbClr val="3366FF"/>
              </a:solidFill>
            </a:endParaRPr>
          </a:p>
          <a:p>
            <a:r>
              <a:rPr kumimoji="1" lang="en-US" altLang="ja-JP" dirty="0" smtClean="0"/>
              <a:t>Frequency tuners</a:t>
            </a:r>
          </a:p>
          <a:p>
            <a:pPr lvl="1"/>
            <a:r>
              <a:rPr kumimoji="1" lang="en-US" altLang="ja-JP" dirty="0" smtClean="0">
                <a:solidFill>
                  <a:srgbClr val="3366FF"/>
                </a:solidFill>
              </a:rPr>
              <a:t>Blade tuner</a:t>
            </a:r>
          </a:p>
          <a:p>
            <a:r>
              <a:rPr kumimoji="1" lang="en-US" altLang="ja-JP" dirty="0"/>
              <a:t>He tank</a:t>
            </a:r>
          </a:p>
          <a:p>
            <a:r>
              <a:rPr kumimoji="1" lang="en-US" altLang="ja-JP" dirty="0" smtClean="0"/>
              <a:t>Magnetic shield</a:t>
            </a:r>
          </a:p>
          <a:p>
            <a:pPr lvl="1"/>
            <a:r>
              <a:rPr kumimoji="1" lang="en-US" altLang="ja-JP" dirty="0" smtClean="0">
                <a:solidFill>
                  <a:srgbClr val="3366FF"/>
                </a:solidFill>
              </a:rPr>
              <a:t>Inside He tank</a:t>
            </a:r>
            <a:endParaRPr kumimoji="1" lang="ja-JP" altLang="en-US" dirty="0">
              <a:solidFill>
                <a:srgbClr val="3366FF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1390" y="4369081"/>
            <a:ext cx="2766600" cy="1897228"/>
          </a:xfrm>
          <a:prstGeom prst="rect">
            <a:avLst/>
          </a:prstGeom>
          <a:ln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199001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SCRF Linac Technology 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655565"/>
              </p:ext>
            </p:extLst>
          </p:nvPr>
        </p:nvGraphicFramePr>
        <p:xfrm>
          <a:off x="3843525" y="3099810"/>
          <a:ext cx="4889892" cy="17526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178828"/>
                <a:gridCol w="171106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1.3 GHz </a:t>
                      </a:r>
                      <a:r>
                        <a:rPr lang="en-GB" dirty="0" err="1" smtClean="0"/>
                        <a:t>Nb</a:t>
                      </a:r>
                      <a:r>
                        <a:rPr lang="en-GB" dirty="0" smtClean="0"/>
                        <a:t> 9-cellCavities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16,024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Cryomodules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1,855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SC quadrupole </a:t>
                      </a:r>
                      <a:r>
                        <a:rPr lang="en-GB" dirty="0" err="1" smtClean="0"/>
                        <a:t>pkg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673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10 MW</a:t>
                      </a:r>
                      <a:r>
                        <a:rPr lang="en-GB" baseline="0" dirty="0" smtClean="0"/>
                        <a:t> MB Klystrons &amp; modulators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436</a:t>
                      </a:r>
                      <a:r>
                        <a:rPr lang="en-GB" baseline="0" dirty="0" smtClean="0"/>
                        <a:t> / 471 *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 descr="Rey_Hori_Kamabok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8" y="4576773"/>
            <a:ext cx="3232932" cy="2179780"/>
          </a:xfrm>
          <a:prstGeom prst="rect">
            <a:avLst/>
          </a:prstGeom>
        </p:spPr>
      </p:pic>
      <p:pic>
        <p:nvPicPr>
          <p:cNvPr id="4" name="Picture 3" descr="newsline03010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8" y="2615890"/>
            <a:ext cx="3232932" cy="1907960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462525" y="5378824"/>
            <a:ext cx="5617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000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Approximately 20 years of R&amp;D worldwide</a:t>
            </a:r>
          </a:p>
          <a:p>
            <a:r>
              <a:rPr kumimoji="0" lang="en-GB" sz="2000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  <a:sym typeface="Wingdings"/>
              </a:rPr>
              <a:t> </a:t>
            </a:r>
            <a:r>
              <a:rPr kumimoji="0" lang="en-GB" sz="2000" dirty="0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Mature technology, overall design and cost</a:t>
            </a:r>
            <a:endParaRPr kumimoji="0" lang="en-GB" sz="2000" dirty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pic>
        <p:nvPicPr>
          <p:cNvPr id="10" name="Picture 9" descr="cavityassy-annotated.pd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89" t="28441" r="9150" b="24904"/>
          <a:stretch/>
        </p:blipFill>
        <p:spPr>
          <a:xfrm>
            <a:off x="4507818" y="1050364"/>
            <a:ext cx="4572000" cy="1801721"/>
          </a:xfrm>
          <a:prstGeom prst="rect">
            <a:avLst/>
          </a:prstGeom>
        </p:spPr>
      </p:pic>
      <p:pic>
        <p:nvPicPr>
          <p:cNvPr id="5" name="Picture 4" descr="tesla9cell.p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97" y="1167011"/>
            <a:ext cx="4462855" cy="13733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38872" y="4852410"/>
            <a:ext cx="1482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GB" sz="1400" dirty="0" smtClean="0">
                <a:solidFill>
                  <a:srgbClr val="FFFFFF">
                    <a:lumMod val="50000"/>
                  </a:srgbClr>
                </a:solidFill>
                <a:latin typeface="Arial"/>
                <a:ea typeface="Arial Unicode MS"/>
                <a:cs typeface="Arial Unicode MS"/>
              </a:rPr>
              <a:t>* site dependent</a:t>
            </a:r>
            <a:endParaRPr kumimoji="0" lang="en-GB" sz="1400" dirty="0">
              <a:solidFill>
                <a:srgbClr val="FFFFFF">
                  <a:lumMod val="50000"/>
                </a:srgbClr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/>
              </a:rPr>
              <a:t>2014/04/17</a:t>
            </a:r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050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1828800" y="0"/>
            <a:ext cx="7010400" cy="762000"/>
          </a:xfrm>
        </p:spPr>
        <p:txBody>
          <a:bodyPr/>
          <a:lstStyle/>
          <a:p>
            <a:r>
              <a:rPr kumimoji="0" lang="en-US" altLang="ja-JP" b="1" dirty="0">
                <a:solidFill>
                  <a:srgbClr val="000090"/>
                </a:solidFill>
              </a:rPr>
              <a:t>Plug-compatible Conditions  </a:t>
            </a:r>
            <a:endParaRPr kumimoji="0" lang="en-US" altLang="ja-JP" sz="4400" b="1" dirty="0">
              <a:solidFill>
                <a:srgbClr val="000090"/>
              </a:solidFill>
            </a:endParaRPr>
          </a:p>
        </p:txBody>
      </p:sp>
      <p:pic>
        <p:nvPicPr>
          <p:cNvPr id="73731" name="Picture 4" descr="cavity_interface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066800"/>
            <a:ext cx="2990850" cy="2133600"/>
          </a:xfrm>
        </p:spPr>
      </p:pic>
      <p:pic>
        <p:nvPicPr>
          <p:cNvPr id="73732" name="Picture 5" descr="cavity_interface-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3505200"/>
            <a:ext cx="3048000" cy="1960563"/>
          </a:xfrm>
        </p:spPr>
      </p:pic>
      <p:sp>
        <p:nvSpPr>
          <p:cNvPr id="73733" name="テキスト ボックス 8"/>
          <p:cNvSpPr txBox="1">
            <a:spLocks noChangeArrowheads="1"/>
          </p:cNvSpPr>
          <p:nvPr/>
        </p:nvSpPr>
        <p:spPr bwMode="auto">
          <a:xfrm>
            <a:off x="838200" y="5562600"/>
            <a:ext cx="731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800" dirty="0">
                <a:solidFill>
                  <a:srgbClr val="FF6600"/>
                </a:solidFill>
              </a:rPr>
              <a:t>Plug-compatible interface </a:t>
            </a:r>
            <a:r>
              <a:rPr lang="en-US" altLang="ja-JP" sz="2800" dirty="0" smtClean="0"/>
              <a:t>established</a:t>
            </a:r>
            <a:endParaRPr lang="ja-JP" altLang="en-US" sz="2800" dirty="0"/>
          </a:p>
        </p:txBody>
      </p:sp>
      <p:graphicFrame>
        <p:nvGraphicFramePr>
          <p:cNvPr id="12" name="コンテンツ プレースホル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47840"/>
              </p:ext>
            </p:extLst>
          </p:nvPr>
        </p:nvGraphicFramePr>
        <p:xfrm>
          <a:off x="3733800" y="1143000"/>
          <a:ext cx="5105400" cy="3880485"/>
        </p:xfrm>
        <a:graphic>
          <a:graphicData uri="http://schemas.openxmlformats.org/drawingml/2006/table">
            <a:tbl>
              <a:tblPr/>
              <a:tblGrid>
                <a:gridCol w="2268538"/>
                <a:gridCol w="1389062"/>
                <a:gridCol w="1447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+mn-lt"/>
                          <a:ea typeface="Osaka" pitchFamily="-105" charset="-128"/>
                          <a:cs typeface="Osaka" pitchFamily="-105" charset="-128"/>
                        </a:rPr>
                        <a:t>Item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5" charset="-128"/>
                        <a:cs typeface="Osaka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Osaka" pitchFamily="-105" charset="-128"/>
                          <a:cs typeface="Osaka" pitchFamily="-105" charset="-128"/>
                        </a:rPr>
                        <a:t>Varieties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Osaka" pitchFamily="-105" charset="-128"/>
                        <a:cs typeface="Osaka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+mn-lt"/>
                          <a:ea typeface="Osaka" pitchFamily="-105" charset="-128"/>
                          <a:cs typeface="Osaka" pitchFamily="-105" charset="-128"/>
                        </a:rPr>
                        <a:t>Baseline</a:t>
                      </a:r>
                      <a:endParaRPr kumimoji="1" lang="ja-JP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5" charset="-128"/>
                        <a:cs typeface="Osaka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+mn-lt"/>
                          <a:ea typeface="Osaka" pitchFamily="-105" charset="-128"/>
                          <a:cs typeface="Osaka" pitchFamily="-105" charset="-128"/>
                        </a:rPr>
                        <a:t>Cavity shape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5" charset="-128"/>
                        <a:cs typeface="Osaka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Osaka" pitchFamily="-105" charset="-128"/>
                          <a:cs typeface="Osaka" pitchFamily="-105" charset="-128"/>
                        </a:rPr>
                        <a:t>TESLA / LL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Osaka" pitchFamily="-105" charset="-128"/>
                        <a:cs typeface="Osaka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  <a:ea typeface="Osaka" pitchFamily="-105" charset="-128"/>
                          <a:cs typeface="Osaka" pitchFamily="-105" charset="-128"/>
                        </a:rPr>
                        <a:t>TESLA 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n-lt"/>
                        <a:ea typeface="Osaka" pitchFamily="-105" charset="-128"/>
                        <a:cs typeface="Osaka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+mn-lt"/>
                          <a:ea typeface="Osaka" pitchFamily="-105" charset="-128"/>
                          <a:cs typeface="Osaka" pitchFamily="-105" charset="-128"/>
                        </a:rPr>
                        <a:t>Length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5" charset="-128"/>
                        <a:cs typeface="Osaka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Osaka" pitchFamily="-105" charset="-128"/>
                        <a:cs typeface="Osaka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+mn-lt"/>
                          <a:ea typeface="Osaka" pitchFamily="-105" charset="-128"/>
                          <a:cs typeface="Osaka" pitchFamily="-105" charset="-128"/>
                        </a:rPr>
                        <a:t>Fixed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5" charset="-128"/>
                        <a:cs typeface="Osaka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+mn-lt"/>
                          <a:ea typeface="Osaka" pitchFamily="-105" charset="-128"/>
                          <a:cs typeface="Osaka" pitchFamily="-105" charset="-128"/>
                        </a:rPr>
                        <a:t>Beam pipe flange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5" charset="-128"/>
                        <a:cs typeface="Osaka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Osaka" pitchFamily="-105" charset="-128"/>
                        <a:cs typeface="Osaka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+mn-lt"/>
                          <a:ea typeface="Osaka" pitchFamily="-105" charset="-128"/>
                          <a:cs typeface="Osaka" pitchFamily="-105" charset="-128"/>
                        </a:rPr>
                        <a:t>Fixed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5" charset="-128"/>
                        <a:cs typeface="Osaka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+mn-lt"/>
                          <a:ea typeface="Osaka" pitchFamily="-105" charset="-128"/>
                          <a:cs typeface="Osaka" pitchFamily="-105" charset="-128"/>
                        </a:rPr>
                        <a:t>Suspension pitch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5" charset="-128"/>
                        <a:cs typeface="Osaka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Osaka" pitchFamily="-105" charset="-128"/>
                        <a:cs typeface="Osaka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+mn-lt"/>
                          <a:ea typeface="Osaka" pitchFamily="-105" charset="-128"/>
                          <a:cs typeface="Osaka" pitchFamily="-105" charset="-128"/>
                        </a:rPr>
                        <a:t>Fixed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5" charset="-128"/>
                        <a:cs typeface="Osaka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+mn-lt"/>
                          <a:ea typeface="Osaka" pitchFamily="-105" charset="-128"/>
                          <a:cs typeface="Osaka" pitchFamily="-105" charset="-128"/>
                        </a:rPr>
                        <a:t>Tuner</a:t>
                      </a:r>
                      <a:endParaRPr kumimoji="1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5" charset="-128"/>
                        <a:cs typeface="Osaka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Osaka" pitchFamily="-105" charset="-128"/>
                          <a:cs typeface="Osaka" pitchFamily="-105" charset="-128"/>
                        </a:rPr>
                        <a:t>Blade/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Osaka" pitchFamily="-105" charset="-128"/>
                          <a:cs typeface="Osaka" pitchFamily="-105" charset="-128"/>
                        </a:rPr>
                        <a:t>Slide-Jack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Osaka" pitchFamily="-105" charset="-128"/>
                        <a:cs typeface="Osaka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  <a:ea typeface="Osaka" pitchFamily="-105" charset="-128"/>
                          <a:cs typeface="Osaka" pitchFamily="-105" charset="-128"/>
                        </a:rPr>
                        <a:t>Blade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n-lt"/>
                        <a:ea typeface="Osaka" pitchFamily="-105" charset="-128"/>
                        <a:cs typeface="Osaka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+mn-lt"/>
                          <a:ea typeface="Osaka" pitchFamily="-105" charset="-128"/>
                          <a:cs typeface="Osaka" pitchFamily="-105" charset="-128"/>
                        </a:rPr>
                        <a:t>Coupler flange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+mn-lt"/>
                          <a:ea typeface="Osaka" pitchFamily="-105" charset="-128"/>
                          <a:cs typeface="Osaka" pitchFamily="-105" charset="-128"/>
                        </a:rPr>
                        <a:t>(cold end)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5" charset="-128"/>
                        <a:cs typeface="Osaka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Osaka" pitchFamily="-105" charset="-128"/>
                          <a:cs typeface="Osaka" pitchFamily="-105" charset="-128"/>
                        </a:rPr>
                        <a:t>40 or 60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Osaka" pitchFamily="-105" charset="-128"/>
                        <a:cs typeface="Osaka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n-lt"/>
                          <a:ea typeface="Osaka" pitchFamily="-105" charset="-128"/>
                          <a:cs typeface="Osaka" pitchFamily="-105" charset="-128"/>
                        </a:rPr>
                        <a:t>40 mm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n-lt"/>
                        <a:ea typeface="Osaka" pitchFamily="-105" charset="-128"/>
                        <a:cs typeface="Osaka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+mn-lt"/>
                          <a:ea typeface="Osaka" pitchFamily="-105" charset="-128"/>
                          <a:cs typeface="Osaka" pitchFamily="-105" charset="-128"/>
                        </a:rPr>
                        <a:t>Coupler pitch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5" charset="-128"/>
                        <a:cs typeface="Osaka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Osaka" pitchFamily="-105" charset="-128"/>
                        <a:cs typeface="Osaka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+mn-lt"/>
                          <a:ea typeface="Osaka" pitchFamily="-105" charset="-128"/>
                          <a:cs typeface="Osaka" pitchFamily="-105" charset="-128"/>
                        </a:rPr>
                        <a:t>Fixed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5" charset="-128"/>
                        <a:cs typeface="Osaka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+mn-lt"/>
                          <a:ea typeface="Osaka" pitchFamily="-105" charset="-128"/>
                          <a:cs typeface="Osaka" pitchFamily="-105" charset="-128"/>
                        </a:rPr>
                        <a:t>He –in-line joint</a:t>
                      </a: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5" charset="-128"/>
                        <a:cs typeface="Osaka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Osaka" pitchFamily="-105" charset="-128"/>
                        <a:cs typeface="Osaka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+mn-lt"/>
                          <a:ea typeface="Osaka" pitchFamily="-105" charset="-128"/>
                          <a:cs typeface="Osaka" pitchFamily="-105" charset="-128"/>
                        </a:rPr>
                        <a:t>Fixed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5" charset="-128"/>
                        <a:cs typeface="Osaka" pitchFamily="-105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</a:tbl>
          </a:graphicData>
        </a:graphic>
      </p:graphicFrame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2014/04/17</a:t>
            </a:r>
            <a:endParaRPr lang="en-US" altLang="ja-JP"/>
          </a:p>
        </p:txBody>
      </p:sp>
      <p:sp>
        <p:nvSpPr>
          <p:cNvPr id="4" name="円/楕円 3"/>
          <p:cNvSpPr/>
          <p:nvPr/>
        </p:nvSpPr>
        <p:spPr>
          <a:xfrm>
            <a:off x="2328333" y="4064000"/>
            <a:ext cx="239889" cy="225778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97146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831274" y="128758"/>
            <a:ext cx="7481455" cy="769914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ja-JP" sz="2800" dirty="0">
                <a:latin typeface="Arial" charset="0"/>
                <a:cs typeface="ＭＳ Ｐゴシック" charset="0"/>
              </a:rPr>
              <a:t>S1-Global hosted at KEK: </a:t>
            </a:r>
            <a:br>
              <a:rPr lang="en-US" altLang="ja-JP" sz="2800" dirty="0">
                <a:latin typeface="Arial" charset="0"/>
                <a:cs typeface="ＭＳ Ｐゴシック" charset="0"/>
              </a:rPr>
            </a:br>
            <a:r>
              <a:rPr lang="en-US" altLang="ja-JP" sz="2400" dirty="0">
                <a:latin typeface="Arial" charset="0"/>
                <a:cs typeface="ＭＳ Ｐゴシック" charset="0"/>
              </a:rPr>
              <a:t>Global cooperation to demonstrate  SCRF system</a:t>
            </a:r>
            <a:endParaRPr lang="ja-JP" altLang="en-US" sz="2400" dirty="0">
              <a:latin typeface="Arial" charset="0"/>
              <a:cs typeface="ＭＳ Ｐゴシック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2014/04/17</a:t>
            </a:r>
            <a:endParaRPr lang="en-US"/>
          </a:p>
        </p:txBody>
      </p:sp>
      <p:pic>
        <p:nvPicPr>
          <p:cNvPr id="59397" name="図 5" descr="20100119Di-076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760" y="959754"/>
            <a:ext cx="22098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図 7" descr="20100209Di-052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819401"/>
            <a:ext cx="18288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図 9" descr="20100308Di-014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4470400"/>
            <a:ext cx="2438400" cy="16256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図 11" descr="20100319Di-013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4495800"/>
            <a:ext cx="2400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667000"/>
            <a:ext cx="3939540" cy="16764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図 13" descr="IMG_059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1" y="959144"/>
            <a:ext cx="2884488" cy="1447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3" name="テキスト ボックス 14"/>
          <p:cNvSpPr txBox="1">
            <a:spLocks noChangeArrowheads="1"/>
          </p:cNvSpPr>
          <p:nvPr/>
        </p:nvSpPr>
        <p:spPr bwMode="auto">
          <a:xfrm>
            <a:off x="228600" y="2362200"/>
            <a:ext cx="2478747" cy="34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altLang="ja-JP" sz="1600" dirty="0">
                <a:solidFill>
                  <a:srgbClr val="3366FF"/>
                </a:solidFill>
              </a:rPr>
              <a:t>DESY, FNAL, </a:t>
            </a:r>
            <a:r>
              <a:rPr lang="en-US" altLang="ja-JP" sz="1600" dirty="0">
                <a:solidFill>
                  <a:srgbClr val="000090"/>
                </a:solidFill>
              </a:rPr>
              <a:t>Jan., 2010</a:t>
            </a:r>
            <a:endParaRPr lang="ja-JP" altLang="en-US" sz="1600" dirty="0">
              <a:solidFill>
                <a:srgbClr val="000090"/>
              </a:solidFill>
              <a:cs typeface="ＭＳ Ｐゴシック" charset="0"/>
            </a:endParaRPr>
          </a:p>
        </p:txBody>
      </p:sp>
      <p:sp>
        <p:nvSpPr>
          <p:cNvPr id="59404" name="テキスト ボックス 15"/>
          <p:cNvSpPr txBox="1">
            <a:spLocks noChangeArrowheads="1"/>
          </p:cNvSpPr>
          <p:nvPr/>
        </p:nvSpPr>
        <p:spPr bwMode="auto">
          <a:xfrm>
            <a:off x="76200" y="4887914"/>
            <a:ext cx="713281" cy="135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altLang="ja-JP" sz="1600" dirty="0">
                <a:solidFill>
                  <a:srgbClr val="3366FF"/>
                </a:solidFill>
              </a:rPr>
              <a:t>INFN</a:t>
            </a:r>
          </a:p>
          <a:p>
            <a:r>
              <a:rPr lang="en-US" altLang="ja-JP" sz="1600" dirty="0">
                <a:solidFill>
                  <a:srgbClr val="3366FF"/>
                </a:solidFill>
              </a:rPr>
              <a:t>and </a:t>
            </a:r>
          </a:p>
          <a:p>
            <a:r>
              <a:rPr lang="en-US" altLang="ja-JP" sz="1600" dirty="0">
                <a:solidFill>
                  <a:srgbClr val="3366FF"/>
                </a:solidFill>
              </a:rPr>
              <a:t>FNAL</a:t>
            </a:r>
          </a:p>
          <a:p>
            <a:r>
              <a:rPr lang="en-US" altLang="ja-JP" sz="1600" dirty="0">
                <a:solidFill>
                  <a:srgbClr val="000090"/>
                </a:solidFill>
              </a:rPr>
              <a:t>Feb. </a:t>
            </a:r>
          </a:p>
          <a:p>
            <a:r>
              <a:rPr lang="en-US" altLang="ja-JP" sz="1600" dirty="0">
                <a:solidFill>
                  <a:srgbClr val="000090"/>
                </a:solidFill>
              </a:rPr>
              <a:t>2010</a:t>
            </a:r>
            <a:endParaRPr lang="ja-JP" altLang="en-US" sz="1800" dirty="0">
              <a:solidFill>
                <a:srgbClr val="000090"/>
              </a:solidFill>
              <a:cs typeface="ＭＳ Ｐゴシック" charset="0"/>
            </a:endParaRPr>
          </a:p>
        </p:txBody>
      </p:sp>
      <p:sp>
        <p:nvSpPr>
          <p:cNvPr id="59405" name="テキスト ボックス 16"/>
          <p:cNvSpPr txBox="1">
            <a:spLocks noChangeArrowheads="1"/>
          </p:cNvSpPr>
          <p:nvPr/>
        </p:nvSpPr>
        <p:spPr bwMode="auto">
          <a:xfrm>
            <a:off x="6248400" y="4114800"/>
            <a:ext cx="2517069" cy="34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altLang="ja-JP" sz="1600" dirty="0">
                <a:solidFill>
                  <a:srgbClr val="3366FF"/>
                </a:solidFill>
              </a:rPr>
              <a:t>FNAL &amp; INFN, </a:t>
            </a:r>
            <a:r>
              <a:rPr lang="en-US" altLang="ja-JP" sz="1600" dirty="0">
                <a:solidFill>
                  <a:srgbClr val="000090"/>
                </a:solidFill>
              </a:rPr>
              <a:t>July, 2010</a:t>
            </a:r>
            <a:endParaRPr lang="ja-JP" altLang="en-US" sz="1600" dirty="0">
              <a:solidFill>
                <a:srgbClr val="000090"/>
              </a:solidFill>
              <a:cs typeface="ＭＳ Ｐゴシック" charset="0"/>
            </a:endParaRPr>
          </a:p>
        </p:txBody>
      </p:sp>
      <p:sp>
        <p:nvSpPr>
          <p:cNvPr id="59406" name="テキスト ボックス 17"/>
          <p:cNvSpPr txBox="1">
            <a:spLocks noChangeArrowheads="1"/>
          </p:cNvSpPr>
          <p:nvPr/>
        </p:nvSpPr>
        <p:spPr bwMode="auto">
          <a:xfrm>
            <a:off x="3657601" y="6030914"/>
            <a:ext cx="1809961" cy="34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altLang="ja-JP" sz="1600" dirty="0">
                <a:solidFill>
                  <a:srgbClr val="3366FF"/>
                </a:solidFill>
              </a:rPr>
              <a:t>DESY, </a:t>
            </a:r>
            <a:r>
              <a:rPr lang="en-US" altLang="ja-JP" sz="1600" dirty="0">
                <a:solidFill>
                  <a:srgbClr val="000090"/>
                </a:solidFill>
              </a:rPr>
              <a:t>May, 2010</a:t>
            </a:r>
            <a:endParaRPr lang="ja-JP" altLang="en-US" sz="1600" dirty="0">
              <a:solidFill>
                <a:srgbClr val="000090"/>
              </a:solidFill>
              <a:cs typeface="ＭＳ Ｐゴシック" charset="0"/>
            </a:endParaRPr>
          </a:p>
        </p:txBody>
      </p:sp>
      <p:sp>
        <p:nvSpPr>
          <p:cNvPr id="59407" name="テキスト ボックス 18"/>
          <p:cNvSpPr txBox="1">
            <a:spLocks noChangeArrowheads="1"/>
          </p:cNvSpPr>
          <p:nvPr/>
        </p:nvSpPr>
        <p:spPr bwMode="auto">
          <a:xfrm>
            <a:off x="1295401" y="6019800"/>
            <a:ext cx="1351124" cy="34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altLang="ja-JP" sz="1600" dirty="0">
                <a:solidFill>
                  <a:srgbClr val="000090"/>
                </a:solidFill>
              </a:rPr>
              <a:t>March, 2010</a:t>
            </a:r>
            <a:endParaRPr lang="ja-JP" altLang="en-US" sz="1600" dirty="0">
              <a:solidFill>
                <a:srgbClr val="000090"/>
              </a:solidFill>
              <a:cs typeface="ＭＳ Ｐゴシック" charset="0"/>
            </a:endParaRPr>
          </a:p>
        </p:txBody>
      </p:sp>
      <p:sp>
        <p:nvSpPr>
          <p:cNvPr id="59408" name="テキスト ボックス 19"/>
          <p:cNvSpPr txBox="1">
            <a:spLocks noChangeArrowheads="1"/>
          </p:cNvSpPr>
          <p:nvPr/>
        </p:nvSpPr>
        <p:spPr bwMode="auto">
          <a:xfrm>
            <a:off x="6858002" y="6030914"/>
            <a:ext cx="1403995" cy="34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altLang="ja-JP" sz="1600" dirty="0">
                <a:solidFill>
                  <a:srgbClr val="3366FF"/>
                </a:solidFill>
              </a:rPr>
              <a:t>June, </a:t>
            </a:r>
            <a:r>
              <a:rPr lang="en-US" altLang="ja-JP" sz="1600" dirty="0">
                <a:solidFill>
                  <a:srgbClr val="000090"/>
                </a:solidFill>
              </a:rPr>
              <a:t>2010 ~ </a:t>
            </a:r>
            <a:endParaRPr lang="ja-JP" altLang="en-US" sz="1600" dirty="0">
              <a:solidFill>
                <a:srgbClr val="000090"/>
              </a:solidFill>
              <a:cs typeface="ＭＳ Ｐゴシック" charset="0"/>
            </a:endParaRPr>
          </a:p>
        </p:txBody>
      </p:sp>
      <p:sp>
        <p:nvSpPr>
          <p:cNvPr id="59409" name="テキスト ボックス 20"/>
          <p:cNvSpPr txBox="1">
            <a:spLocks noChangeArrowheads="1"/>
          </p:cNvSpPr>
          <p:nvPr/>
        </p:nvSpPr>
        <p:spPr bwMode="auto">
          <a:xfrm>
            <a:off x="6324600" y="2316237"/>
            <a:ext cx="1860783" cy="34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altLang="ja-JP" sz="1600" dirty="0">
                <a:solidFill>
                  <a:srgbClr val="3366FF"/>
                </a:solidFill>
              </a:rPr>
              <a:t>DESY, </a:t>
            </a:r>
            <a:r>
              <a:rPr lang="en-US" altLang="ja-JP" sz="1600" dirty="0">
                <a:solidFill>
                  <a:srgbClr val="000090"/>
                </a:solidFill>
              </a:rPr>
              <a:t>Sept. 2010</a:t>
            </a:r>
            <a:endParaRPr lang="ja-JP" altLang="en-US" sz="1600" dirty="0">
              <a:solidFill>
                <a:srgbClr val="000090"/>
              </a:solidFill>
              <a:cs typeface="ＭＳ Ｐゴシック" charset="0"/>
            </a:endParaRPr>
          </a:p>
        </p:txBody>
      </p:sp>
      <p:pic>
        <p:nvPicPr>
          <p:cNvPr id="59410" name="Picture 2"/>
          <p:cNvPicPr>
            <a:picLocks noChangeAspect="1" noChangeArrowheads="1"/>
          </p:cNvPicPr>
          <p:nvPr/>
        </p:nvPicPr>
        <p:blipFill>
          <a:blip r:embed="rId8" cstate="email"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1" y="959754"/>
            <a:ext cx="24177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9411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23955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9412" name="図 22" descr="20100706Di-0319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2616200"/>
            <a:ext cx="23622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72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00" y="3492184"/>
            <a:ext cx="2132012" cy="1714816"/>
          </a:xfrm>
          <a:prstGeom prst="rect">
            <a:avLst/>
          </a:prstGeom>
          <a:noFill/>
          <a:ln w="12700" cmpd="sng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5400" y="0"/>
            <a:ext cx="7772400" cy="914400"/>
          </a:xfrm>
        </p:spPr>
        <p:txBody>
          <a:bodyPr/>
          <a:lstStyle/>
          <a:p>
            <a:r>
              <a:rPr lang="en-US" altLang="ja-JP" sz="2800" b="1" dirty="0" smtClean="0"/>
              <a:t>Demonstrations</a:t>
            </a:r>
            <a:r>
              <a:rPr lang="en-US" altLang="ja-JP" sz="2800" b="1" dirty="0"/>
              <a:t> </a:t>
            </a:r>
            <a:r>
              <a:rPr lang="en-US" altLang="ja-JP" sz="2800" b="1" dirty="0" smtClean="0"/>
              <a:t>and </a:t>
            </a:r>
            <a:r>
              <a:rPr lang="en-US" altLang="ja-JP" sz="2800" b="1" dirty="0"/>
              <a:t>E</a:t>
            </a:r>
            <a:r>
              <a:rPr lang="en-US" altLang="ja-JP" sz="2800" b="1" dirty="0" smtClean="0"/>
              <a:t>valuation </a:t>
            </a:r>
            <a:br>
              <a:rPr lang="en-US" altLang="ja-JP" sz="2800" b="1" dirty="0" smtClean="0"/>
            </a:br>
            <a:r>
              <a:rPr lang="en-US" altLang="ja-JP" sz="2400" b="1" dirty="0" smtClean="0">
                <a:solidFill>
                  <a:srgbClr val="3366FF"/>
                </a:solidFill>
              </a:rPr>
              <a:t>of Various </a:t>
            </a:r>
            <a:r>
              <a:rPr kumimoji="1" lang="en-US" altLang="ja-JP" sz="2400" b="1" dirty="0" smtClean="0">
                <a:solidFill>
                  <a:srgbClr val="3366FF"/>
                </a:solidFill>
              </a:rPr>
              <a:t>Couplers</a:t>
            </a:r>
            <a:r>
              <a:rPr lang="en-US" altLang="ja-JP" sz="2400" b="1" dirty="0" smtClean="0">
                <a:solidFill>
                  <a:srgbClr val="3366FF"/>
                </a:solidFill>
              </a:rPr>
              <a:t> and </a:t>
            </a:r>
            <a:r>
              <a:rPr kumimoji="1" lang="en-US" altLang="ja-JP" sz="2400" b="1" dirty="0" smtClean="0">
                <a:solidFill>
                  <a:srgbClr val="3366FF"/>
                </a:solidFill>
              </a:rPr>
              <a:t>Tuners in S1-Global</a:t>
            </a:r>
            <a:endParaRPr kumimoji="1" lang="ja-JP" altLang="en-US" sz="2400" b="1" dirty="0">
              <a:solidFill>
                <a:srgbClr val="3366FF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3400" y="5334000"/>
            <a:ext cx="7772400" cy="10668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altLang="ja-JP" sz="2000" dirty="0" smtClean="0"/>
              <a:t>Every coupler and tuner demonstrated, as expected, and be </a:t>
            </a:r>
            <a:r>
              <a:rPr lang="en-US" altLang="ja-JP" sz="2000" dirty="0" smtClean="0">
                <a:solidFill>
                  <a:srgbClr val="FF0000"/>
                </a:solidFill>
              </a:rPr>
              <a:t>applicable </a:t>
            </a:r>
            <a:r>
              <a:rPr lang="en-US" altLang="ja-JP" sz="2000" dirty="0" smtClean="0">
                <a:solidFill>
                  <a:schemeClr val="tx1"/>
                </a:solidFill>
              </a:rPr>
              <a:t>for ILC cavities </a:t>
            </a:r>
          </a:p>
          <a:p>
            <a:r>
              <a:rPr kumimoji="1" lang="en-US" altLang="ja-JP" sz="2000" dirty="0" smtClean="0">
                <a:solidFill>
                  <a:srgbClr val="3366FF"/>
                </a:solidFill>
              </a:rPr>
              <a:t>Finding various subjects to be further investigated and settled</a:t>
            </a:r>
            <a:endParaRPr kumimoji="1" lang="ja-JP" altLang="en-US" sz="2000" dirty="0">
              <a:solidFill>
                <a:srgbClr val="3366FF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2014/04/17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143" descr="Photo 005"/>
          <p:cNvPicPr>
            <a:picLocks noChangeAspect="1" noChangeArrowheads="1"/>
          </p:cNvPicPr>
          <p:nvPr/>
        </p:nvPicPr>
        <p:blipFill>
          <a:blip r:embed="rId3" cstate="email">
            <a:lum bright="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1739900"/>
            <a:ext cx="1981200" cy="1543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4" descr="20090424Di-009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0" y="2927350"/>
            <a:ext cx="2286000" cy="1524000"/>
          </a:xfrm>
          <a:prstGeom prst="rect">
            <a:avLst/>
          </a:prstGeom>
          <a:noFill/>
          <a:ln w="9525" cmpd="sng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0" descr="Blade Tuner 20100209Di-055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8525" y="2263775"/>
            <a:ext cx="138747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2" descr="Piezo Tuner 20100324Di-003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22098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0" descr="TESLA cavity 20100627_top_B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1054101"/>
            <a:ext cx="3581400" cy="596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00" y="990600"/>
            <a:ext cx="2882900" cy="82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121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60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ILC</a:t>
            </a:r>
            <a:r>
              <a:rPr kumimoji="1" lang="ja-JP" altLang="en-US" dirty="0" smtClean="0"/>
              <a:t>加速器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/>
              <a:t>『</a:t>
            </a:r>
            <a:r>
              <a:rPr lang="ja-JP" altLang="en-US" dirty="0" smtClean="0"/>
              <a:t>設計から実現</a:t>
            </a:r>
            <a:r>
              <a:rPr lang="en-US" altLang="ja-JP" dirty="0" smtClean="0"/>
              <a:t>』</a:t>
            </a:r>
            <a:r>
              <a:rPr lang="ja-JP" altLang="en-US" dirty="0" smtClean="0"/>
              <a:t>への取り組み</a:t>
            </a:r>
            <a:endParaRPr kumimoji="1" lang="ja-JP" altLang="en-US" dirty="0"/>
          </a:p>
        </p:txBody>
      </p:sp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>
          <a:xfrm>
            <a:off x="2092158" y="3886200"/>
            <a:ext cx="5018732" cy="1752600"/>
          </a:xfrm>
        </p:spPr>
        <p:txBody>
          <a:bodyPr>
            <a:normAutofit fontScale="62500" lnSpcReduction="20000"/>
          </a:bodyPr>
          <a:lstStyle/>
          <a:p>
            <a:r>
              <a:rPr kumimoji="1" lang="ja-JP" altLang="en-US" dirty="0" smtClean="0"/>
              <a:t>山本　明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514350" indent="-514350" algn="l">
              <a:buAutoNum type="arabicPeriod"/>
            </a:pPr>
            <a:r>
              <a:rPr lang="ja-JP" altLang="en-US" dirty="0" smtClean="0">
                <a:solidFill>
                  <a:srgbClr val="3366FF"/>
                </a:solidFill>
              </a:rPr>
              <a:t>技術的取り組み</a:t>
            </a:r>
            <a:endParaRPr lang="en-US" altLang="ja-JP" dirty="0" smtClean="0">
              <a:solidFill>
                <a:srgbClr val="3366FF"/>
              </a:solidFill>
            </a:endParaRPr>
          </a:p>
          <a:p>
            <a:pPr marL="514350" indent="-514350" algn="l">
              <a:buAutoNum type="arabicPeriod"/>
            </a:pPr>
            <a:r>
              <a:rPr lang="en-US" altLang="ja-JP" dirty="0" smtClean="0">
                <a:solidFill>
                  <a:srgbClr val="3366FF"/>
                </a:solidFill>
              </a:rPr>
              <a:t>Global/CERN-Europe-KEK </a:t>
            </a:r>
            <a:r>
              <a:rPr lang="ja-JP" altLang="en-US" dirty="0" smtClean="0">
                <a:solidFill>
                  <a:srgbClr val="3366FF"/>
                </a:solidFill>
              </a:rPr>
              <a:t>の協力推進</a:t>
            </a:r>
            <a:endParaRPr lang="en-US" altLang="ja-JP" dirty="0">
              <a:solidFill>
                <a:srgbClr val="3366FF"/>
              </a:solidFill>
            </a:endParaRPr>
          </a:p>
          <a:p>
            <a:pPr marL="514350" indent="-514350" algn="l">
              <a:buAutoNum type="arabicPeriod"/>
            </a:pPr>
            <a:r>
              <a:rPr lang="en-US" altLang="ja-JP" dirty="0">
                <a:solidFill>
                  <a:srgbClr val="3366FF"/>
                </a:solidFill>
              </a:rPr>
              <a:t>LCC </a:t>
            </a:r>
            <a:r>
              <a:rPr lang="ja-JP" altLang="en-US" dirty="0">
                <a:solidFill>
                  <a:srgbClr val="3366FF"/>
                </a:solidFill>
              </a:rPr>
              <a:t>と</a:t>
            </a:r>
            <a:r>
              <a:rPr lang="en-US" altLang="ja-JP" dirty="0">
                <a:solidFill>
                  <a:srgbClr val="3366FF"/>
                </a:solidFill>
              </a:rPr>
              <a:t>KEK </a:t>
            </a:r>
            <a:r>
              <a:rPr lang="ja-JP" altLang="en-US" dirty="0">
                <a:solidFill>
                  <a:srgbClr val="3366FF"/>
                </a:solidFill>
              </a:rPr>
              <a:t>の連携・</a:t>
            </a:r>
            <a:r>
              <a:rPr lang="ja-JP" altLang="en-US" dirty="0" smtClean="0">
                <a:solidFill>
                  <a:srgbClr val="3366FF"/>
                </a:solidFill>
              </a:rPr>
              <a:t>協力分担</a:t>
            </a:r>
            <a:endParaRPr lang="en-US" altLang="ja-JP" dirty="0">
              <a:solidFill>
                <a:srgbClr val="3366FF"/>
              </a:solidFill>
            </a:endParaRPr>
          </a:p>
          <a:p>
            <a:pPr marL="514350" indent="-514350" algn="l">
              <a:buAutoNum type="arabicPeriod"/>
            </a:pPr>
            <a:endParaRPr lang="en-US" altLang="ja-JP" dirty="0" smtClean="0">
              <a:solidFill>
                <a:srgbClr val="3366FF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80504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852678"/>
            <a:ext cx="8001000" cy="301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576078"/>
            <a:ext cx="789631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02169" y="599916"/>
            <a:ext cx="2941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TTF3/XFEL coupler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74874" y="3884828"/>
            <a:ext cx="2198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STF-2 coupler</a:t>
            </a:r>
            <a:endParaRPr lang="en-US" sz="2800" b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359919" y="1123136"/>
            <a:ext cx="1326881" cy="36933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TDR coupler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5210" y="64025"/>
            <a:ext cx="77875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(</a:t>
            </a:r>
            <a:r>
              <a:rPr lang="en-US" altLang="ja-JP" sz="3200" b="1" dirty="0"/>
              <a:t>1) Deep Technical Review of Input Couplers</a:t>
            </a:r>
            <a:endParaRPr kumimoji="1" lang="ja-JP" altLang="en-US" sz="3200" b="1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53200" y="4856480"/>
            <a:ext cx="2418037" cy="369332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Cu-plating is a key-issue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6858000" y="5225812"/>
            <a:ext cx="325120" cy="1022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99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20100112Di-02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" y="431800"/>
            <a:ext cx="2743200" cy="1828800"/>
          </a:xfrm>
          <a:prstGeom prst="rect">
            <a:avLst/>
          </a:prstGeom>
        </p:spPr>
      </p:pic>
      <p:pic>
        <p:nvPicPr>
          <p:cNvPr id="3" name="図 2" descr="20100302Di-057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300" y="431800"/>
            <a:ext cx="3638550" cy="2425700"/>
          </a:xfrm>
          <a:prstGeom prst="rect">
            <a:avLst/>
          </a:prstGeom>
        </p:spPr>
      </p:pic>
      <p:pic>
        <p:nvPicPr>
          <p:cNvPr id="4" name="図 3" descr="20100324Di-011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750" y="3003551"/>
            <a:ext cx="2197100" cy="3295650"/>
          </a:xfrm>
          <a:prstGeom prst="rect">
            <a:avLst/>
          </a:prstGeom>
        </p:spPr>
      </p:pic>
      <p:pic>
        <p:nvPicPr>
          <p:cNvPr id="5" name="図 4" descr="20100211Di-017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" y="2438400"/>
            <a:ext cx="2743200" cy="1828800"/>
          </a:xfrm>
          <a:prstGeom prst="rect">
            <a:avLst/>
          </a:prstGeom>
        </p:spPr>
      </p:pic>
      <p:pic>
        <p:nvPicPr>
          <p:cNvPr id="6" name="図 5" descr="20100302Di-126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" y="4470400"/>
            <a:ext cx="2743200" cy="1828800"/>
          </a:xfrm>
          <a:prstGeom prst="rect">
            <a:avLst/>
          </a:prstGeom>
        </p:spPr>
      </p:pic>
      <p:pic>
        <p:nvPicPr>
          <p:cNvPr id="7" name="図 6" descr="20100305Di-004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900" y="4470400"/>
            <a:ext cx="2743200" cy="1828800"/>
          </a:xfrm>
          <a:prstGeom prst="rect">
            <a:avLst/>
          </a:prstGeom>
        </p:spPr>
      </p:pic>
      <p:sp>
        <p:nvSpPr>
          <p:cNvPr id="8" name="Text Box 148"/>
          <p:cNvSpPr txBox="1">
            <a:spLocks noChangeArrowheads="1"/>
          </p:cNvSpPr>
          <p:nvPr/>
        </p:nvSpPr>
        <p:spPr bwMode="auto">
          <a:xfrm>
            <a:off x="317500" y="6325673"/>
            <a:ext cx="53213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>
                <a:solidFill>
                  <a:srgbClr val="008000"/>
                </a:solidFill>
                <a:latin typeface="Arial Rounded MT Bold" charset="0"/>
                <a:cs typeface="ＭＳ Ｐゴシック" charset="0"/>
              </a:rPr>
              <a:t>TTF-III Coupler: various support jigs are required.</a:t>
            </a: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412750" y="1263650"/>
            <a:ext cx="368300" cy="215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933450" y="3003551"/>
            <a:ext cx="368300" cy="215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565150" y="5238752"/>
            <a:ext cx="368300" cy="215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1200150" y="5238752"/>
            <a:ext cx="304800" cy="31114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3803650" y="4921252"/>
            <a:ext cx="368300" cy="215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4959350" y="5299078"/>
            <a:ext cx="304800" cy="31114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222263" y="2988618"/>
            <a:ext cx="2784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0000"/>
                </a:solidFill>
                <a:latin typeface="Helvetica"/>
                <a:cs typeface="Helvetica"/>
              </a:rPr>
              <a:t>coupler assembly</a:t>
            </a:r>
            <a:endParaRPr kumimoji="1" lang="ja-JP" altLang="en-US" sz="2400" b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8" name="Text Box 149"/>
          <p:cNvSpPr txBox="1">
            <a:spLocks noChangeArrowheads="1"/>
          </p:cNvSpPr>
          <p:nvPr/>
        </p:nvSpPr>
        <p:spPr bwMode="auto">
          <a:xfrm>
            <a:off x="6252575" y="6340934"/>
            <a:ext cx="2885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>
                <a:solidFill>
                  <a:schemeClr val="accent2"/>
                </a:solidFill>
                <a:latin typeface="Arial Rounded MT Bold" charset="0"/>
                <a:cs typeface="ＭＳ Ｐゴシック" charset="0"/>
              </a:rPr>
              <a:t>KEK STF Coupler:self standing </a:t>
            </a:r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485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2039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4300" b="1" dirty="0" smtClean="0"/>
              <a:t>Actions Agreed at LCWS-2013 AWG7-SCRF Session, toward broadening industrialization (as an example for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200" dirty="0" smtClean="0"/>
              <a:t>STF2 coupler has to demonstrate stable long time (&gt;6 month) beam operation in a CM (TTF3 coupler has a long history in FLASH)</a:t>
            </a:r>
          </a:p>
          <a:p>
            <a:endParaRPr lang="en-US" sz="2200" dirty="0" smtClean="0"/>
          </a:p>
          <a:p>
            <a:r>
              <a:rPr lang="en-US" sz="2200" dirty="0" smtClean="0"/>
              <a:t>The ILC management recommend an </a:t>
            </a:r>
            <a:r>
              <a:rPr lang="en-US" sz="2200" dirty="0" smtClean="0">
                <a:solidFill>
                  <a:srgbClr val="FF0000"/>
                </a:solidFill>
              </a:rPr>
              <a:t>adapted STF2 design with 40mm cavity flange</a:t>
            </a:r>
            <a:r>
              <a:rPr lang="en-US" sz="2200" dirty="0" smtClean="0"/>
              <a:t>. In this case more development steps have to follow in order to realize the compatible design. The new design has to be proven with beam operation.</a:t>
            </a:r>
          </a:p>
          <a:p>
            <a:endParaRPr lang="en-US" sz="2200" dirty="0" smtClean="0"/>
          </a:p>
          <a:p>
            <a:r>
              <a:rPr lang="en-US" sz="2200" dirty="0" smtClean="0"/>
              <a:t>The concept of plug compatibility has to be further developed in view of a spare part concept. We recommend spare modules, not individual parts.</a:t>
            </a:r>
          </a:p>
          <a:p>
            <a:endParaRPr lang="en-US" sz="2200" dirty="0" smtClean="0"/>
          </a:p>
          <a:p>
            <a:r>
              <a:rPr lang="en-US" sz="2200" dirty="0" smtClean="0"/>
              <a:t>An industrial study of mass production for both designs is recommended</a:t>
            </a:r>
          </a:p>
          <a:p>
            <a:r>
              <a:rPr lang="en-US" sz="2200" dirty="0">
                <a:solidFill>
                  <a:srgbClr val="FF0000"/>
                </a:solidFill>
              </a:rPr>
              <a:t>Industrial study of STF2 for design optimization and cost reduction</a:t>
            </a:r>
            <a:r>
              <a:rPr lang="en-US" sz="2200" dirty="0"/>
              <a:t> is </a:t>
            </a:r>
            <a:r>
              <a:rPr lang="en-US" sz="2200" dirty="0" smtClean="0"/>
              <a:t>recommended.</a:t>
            </a:r>
            <a:endParaRPr lang="en-US" sz="2200" dirty="0"/>
          </a:p>
          <a:p>
            <a:endParaRPr 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575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線矢印コネクタ 50"/>
          <p:cNvCxnSpPr/>
          <p:nvPr/>
        </p:nvCxnSpPr>
        <p:spPr>
          <a:xfrm>
            <a:off x="4852318" y="1337733"/>
            <a:ext cx="0" cy="1376763"/>
          </a:xfrm>
          <a:prstGeom prst="straightConnector1">
            <a:avLst/>
          </a:prstGeom>
          <a:ln w="57150" cmpd="sng">
            <a:solidFill>
              <a:srgbClr val="000090"/>
            </a:solidFill>
            <a:prstDash val="sys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endCxn id="6" idx="3"/>
          </p:cNvCxnSpPr>
          <p:nvPr/>
        </p:nvCxnSpPr>
        <p:spPr>
          <a:xfrm flipV="1">
            <a:off x="6515899" y="2771144"/>
            <a:ext cx="676256" cy="210896"/>
          </a:xfrm>
          <a:prstGeom prst="straightConnector1">
            <a:avLst/>
          </a:prstGeom>
          <a:ln w="57150" cmpd="sng">
            <a:solidFill>
              <a:srgbClr val="00009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0247" y="125892"/>
            <a:ext cx="8003020" cy="509172"/>
          </a:xfrm>
        </p:spPr>
        <p:txBody>
          <a:bodyPr>
            <a:noAutofit/>
          </a:bodyPr>
          <a:lstStyle/>
          <a:p>
            <a:r>
              <a:rPr kumimoji="1" lang="en-US" altLang="ja-JP" sz="2800" b="1" dirty="0"/>
              <a:t> </a:t>
            </a:r>
            <a:r>
              <a:rPr kumimoji="1" lang="en-US" altLang="ja-JP" sz="2800" b="1" dirty="0" smtClean="0"/>
              <a:t>     </a:t>
            </a:r>
            <a:r>
              <a:rPr kumimoji="1" lang="en-US" altLang="ja-JP" sz="2400" b="1" dirty="0" smtClean="0"/>
              <a:t>Cooperation of ILC host- and hub-laboratories</a:t>
            </a:r>
            <a:br>
              <a:rPr kumimoji="1" lang="en-US" altLang="ja-JP" sz="2400" b="1" dirty="0" smtClean="0"/>
            </a:br>
            <a:r>
              <a:rPr kumimoji="1" lang="en-US" altLang="ja-JP" sz="2400" b="1" dirty="0" smtClean="0"/>
              <a:t>with worldwide industry (proposed)</a:t>
            </a:r>
            <a:endParaRPr kumimoji="1" lang="ja-JP" altLang="en-US" sz="28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5390" y="5329033"/>
            <a:ext cx="3088750" cy="955667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3366FF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1400" dirty="0" smtClean="0"/>
              <a:t>Regional hub-laboratories responsible to regional procurements to be </a:t>
            </a:r>
            <a:r>
              <a:rPr kumimoji="1" lang="en-US" altLang="ja-JP" sz="1400" dirty="0" smtClean="0">
                <a:solidFill>
                  <a:srgbClr val="FF6600"/>
                </a:solidFill>
              </a:rPr>
              <a:t>open </a:t>
            </a:r>
            <a:r>
              <a:rPr kumimoji="1" lang="en-US" altLang="ja-JP" sz="1400" dirty="0" smtClean="0">
                <a:solidFill>
                  <a:srgbClr val="000000"/>
                </a:solidFill>
              </a:rPr>
              <a:t>for</a:t>
            </a:r>
            <a:r>
              <a:rPr kumimoji="1" lang="en-US" altLang="ja-JP" sz="1400" dirty="0" smtClean="0">
                <a:solidFill>
                  <a:srgbClr val="FF6600"/>
                </a:solidFill>
              </a:rPr>
              <a:t> any world-wide </a:t>
            </a:r>
            <a:r>
              <a:rPr kumimoji="1" lang="en-US" altLang="ja-JP" sz="1400" dirty="0" smtClean="0">
                <a:solidFill>
                  <a:srgbClr val="000000"/>
                </a:solidFill>
              </a:rPr>
              <a:t>industry participation </a:t>
            </a:r>
          </a:p>
          <a:p>
            <a:pPr marL="0" indent="0">
              <a:buNone/>
            </a:pPr>
            <a:endParaRPr kumimoji="1" lang="ja-JP" altLang="en-US" sz="1400" dirty="0"/>
          </a:p>
        </p:txBody>
      </p:sp>
      <p:sp>
        <p:nvSpPr>
          <p:cNvPr id="4" name="円/楕円 3"/>
          <p:cNvSpPr/>
          <p:nvPr/>
        </p:nvSpPr>
        <p:spPr>
          <a:xfrm>
            <a:off x="2001707" y="1860403"/>
            <a:ext cx="5673801" cy="3273594"/>
          </a:xfrm>
          <a:prstGeom prst="ellipse">
            <a:avLst/>
          </a:prstGeom>
          <a:noFill/>
          <a:ln w="19050" cmpd="sng">
            <a:solidFill>
              <a:srgbClr val="3366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ローチャート: 結合子 5"/>
          <p:cNvSpPr/>
          <p:nvPr/>
        </p:nvSpPr>
        <p:spPr>
          <a:xfrm>
            <a:off x="6945943" y="1931361"/>
            <a:ext cx="1681244" cy="983867"/>
          </a:xfrm>
          <a:prstGeom prst="flowChartConnector">
            <a:avLst/>
          </a:prstGeom>
          <a:solidFill>
            <a:srgbClr val="FFFF00"/>
          </a:solidFill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000000"/>
                </a:solidFill>
              </a:rPr>
              <a:t>Regional Hub-Lab:</a:t>
            </a:r>
          </a:p>
          <a:p>
            <a:pPr algn="ctr"/>
            <a:r>
              <a:rPr lang="en-US" altLang="ja-JP" dirty="0" smtClean="0">
                <a:solidFill>
                  <a:srgbClr val="000000"/>
                </a:solidFill>
              </a:rPr>
              <a:t>E, &amp; … 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7" name="フローチャート: 結合子 6"/>
          <p:cNvSpPr/>
          <p:nvPr/>
        </p:nvSpPr>
        <p:spPr>
          <a:xfrm>
            <a:off x="1153928" y="1876137"/>
            <a:ext cx="1681244" cy="983867"/>
          </a:xfrm>
          <a:prstGeom prst="flowChartConnector">
            <a:avLst/>
          </a:prstGeom>
          <a:solidFill>
            <a:srgbClr val="FFFF00"/>
          </a:solidFill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Regional Hub-Lab:</a:t>
            </a:r>
          </a:p>
          <a:p>
            <a:pPr algn="ctr"/>
            <a:r>
              <a:rPr lang="en-US" altLang="ja-JP" dirty="0">
                <a:solidFill>
                  <a:schemeClr val="tx1"/>
                </a:solidFill>
              </a:rPr>
              <a:t>A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フローチャート: 結合子 7"/>
          <p:cNvSpPr/>
          <p:nvPr/>
        </p:nvSpPr>
        <p:spPr>
          <a:xfrm>
            <a:off x="1153928" y="4087487"/>
            <a:ext cx="1681244" cy="983867"/>
          </a:xfrm>
          <a:prstGeom prst="flowChartConnector">
            <a:avLst/>
          </a:prstGeom>
          <a:solidFill>
            <a:srgbClr val="FFFF00"/>
          </a:solidFill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000000"/>
                </a:solidFill>
              </a:rPr>
              <a:t>Regional Hub-Lab:</a:t>
            </a:r>
          </a:p>
          <a:p>
            <a:pPr algn="ctr"/>
            <a:r>
              <a:rPr lang="en-US" altLang="ja-JP" dirty="0">
                <a:solidFill>
                  <a:srgbClr val="000000"/>
                </a:solidFill>
              </a:rPr>
              <a:t>B</a:t>
            </a:r>
            <a:r>
              <a:rPr lang="en-US" altLang="ja-JP" dirty="0" smtClean="0">
                <a:solidFill>
                  <a:srgbClr val="000000"/>
                </a:solidFill>
              </a:rPr>
              <a:t> 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9" name="フローチャート: 結合子 8"/>
          <p:cNvSpPr/>
          <p:nvPr/>
        </p:nvSpPr>
        <p:spPr>
          <a:xfrm>
            <a:off x="6988218" y="3963233"/>
            <a:ext cx="1681244" cy="983867"/>
          </a:xfrm>
          <a:prstGeom prst="flowChartConnector">
            <a:avLst/>
          </a:prstGeom>
          <a:solidFill>
            <a:srgbClr val="FFFF00"/>
          </a:solidFill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000000"/>
                </a:solidFill>
              </a:rPr>
              <a:t>Regional Hub-Lab:</a:t>
            </a:r>
          </a:p>
          <a:p>
            <a:pPr algn="ctr"/>
            <a:r>
              <a:rPr lang="en-US" altLang="ja-JP" dirty="0">
                <a:solidFill>
                  <a:srgbClr val="000000"/>
                </a:solidFill>
              </a:rPr>
              <a:t>D</a:t>
            </a:r>
            <a:r>
              <a:rPr lang="en-US" altLang="ja-JP" dirty="0" smtClean="0">
                <a:solidFill>
                  <a:srgbClr val="000000"/>
                </a:solidFill>
              </a:rPr>
              <a:t> 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5" name="フローチャート: 結合子 14"/>
          <p:cNvSpPr/>
          <p:nvPr/>
        </p:nvSpPr>
        <p:spPr>
          <a:xfrm>
            <a:off x="2788585" y="2623092"/>
            <a:ext cx="4017217" cy="1780940"/>
          </a:xfrm>
          <a:prstGeom prst="flowChartConnector">
            <a:avLst/>
          </a:prstGeom>
          <a:solidFill>
            <a:srgbClr val="008000">
              <a:alpha val="15000"/>
            </a:srgbClr>
          </a:solidFill>
          <a:ln w="28575" cmpd="sng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rgbClr val="000000"/>
                </a:solidFill>
              </a:rPr>
              <a:t>World-wide</a:t>
            </a:r>
          </a:p>
          <a:p>
            <a:pPr algn="ctr"/>
            <a:r>
              <a:rPr lang="en-US" altLang="ja-JP" sz="2000" dirty="0" smtClean="0">
                <a:solidFill>
                  <a:srgbClr val="000000"/>
                </a:solidFill>
              </a:rPr>
              <a:t>Industry responsible to</a:t>
            </a:r>
          </a:p>
          <a:p>
            <a:pPr algn="ctr"/>
            <a:r>
              <a:rPr kumimoji="1" lang="en-US" altLang="ja-JP" sz="2000" b="1" dirty="0" smtClean="0">
                <a:solidFill>
                  <a:srgbClr val="FF0000"/>
                </a:solidFill>
              </a:rPr>
              <a:t>‘Build-to-Print’ manufacturing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2941340" y="821923"/>
            <a:ext cx="3768729" cy="567474"/>
          </a:xfrm>
          <a:prstGeom prst="roundRect">
            <a:avLst/>
          </a:prstGeom>
          <a:solidFill>
            <a:srgbClr val="FF6600"/>
          </a:solidFill>
          <a:ln w="28575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srgbClr val="FFFF00"/>
                </a:solidFill>
              </a:rPr>
              <a:t>ILC Host-Lab</a:t>
            </a:r>
            <a:r>
              <a:rPr kumimoji="1" lang="en-US" altLang="ja-JP" dirty="0" smtClean="0">
                <a:solidFill>
                  <a:srgbClr val="FFFF00"/>
                </a:solidFill>
              </a:rPr>
              <a:t> 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22" name="フローチャート: 結合子 21"/>
          <p:cNvSpPr/>
          <p:nvPr/>
        </p:nvSpPr>
        <p:spPr>
          <a:xfrm>
            <a:off x="3242240" y="4786100"/>
            <a:ext cx="3285560" cy="1614700"/>
          </a:xfrm>
          <a:prstGeom prst="flowChartConnector">
            <a:avLst/>
          </a:prstGeom>
          <a:solidFill>
            <a:srgbClr val="FFFF00"/>
          </a:solidFill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000000"/>
                </a:solidFill>
              </a:rPr>
              <a:t>Regional Hub-Lab:</a:t>
            </a:r>
          </a:p>
          <a:p>
            <a:pPr algn="ctr"/>
            <a:r>
              <a:rPr lang="en-US" altLang="ja-JP" dirty="0" smtClean="0">
                <a:solidFill>
                  <a:srgbClr val="000000"/>
                </a:solidFill>
              </a:rPr>
              <a:t>C: </a:t>
            </a:r>
            <a:r>
              <a:rPr lang="en-US" altLang="ja-JP" b="1" dirty="0" smtClean="0">
                <a:solidFill>
                  <a:srgbClr val="000000"/>
                </a:solidFill>
              </a:rPr>
              <a:t>responsible to </a:t>
            </a:r>
          </a:p>
          <a:p>
            <a:pPr algn="ctr"/>
            <a:r>
              <a:rPr lang="en-US" altLang="ja-JP" b="1" dirty="0" smtClean="0">
                <a:solidFill>
                  <a:srgbClr val="000000"/>
                </a:solidFill>
              </a:rPr>
              <a:t>Hosting System Test  and </a:t>
            </a:r>
            <a:r>
              <a:rPr lang="en-US" altLang="ja-JP" b="1" dirty="0" smtClean="0">
                <a:solidFill>
                  <a:srgbClr val="FF6600"/>
                </a:solidFill>
              </a:rPr>
              <a:t>Gradient Performance</a:t>
            </a:r>
          </a:p>
        </p:txBody>
      </p:sp>
      <p:sp>
        <p:nvSpPr>
          <p:cNvPr id="24" name="角丸四角形 23"/>
          <p:cNvSpPr/>
          <p:nvPr/>
        </p:nvSpPr>
        <p:spPr>
          <a:xfrm>
            <a:off x="3409802" y="1505362"/>
            <a:ext cx="2595315" cy="731165"/>
          </a:xfrm>
          <a:prstGeom prst="roundRect">
            <a:avLst>
              <a:gd name="adj" fmla="val 21532"/>
            </a:avLst>
          </a:prstGeom>
          <a:solidFill>
            <a:srgbClr val="FFFF00">
              <a:alpha val="35000"/>
            </a:srgbClr>
          </a:solidFill>
          <a:ln w="19050" cmpd="sng">
            <a:solidFill>
              <a:srgbClr val="3366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3366FF"/>
                </a:solidFill>
              </a:rPr>
              <a:t>Technical Coordination</a:t>
            </a:r>
          </a:p>
          <a:p>
            <a:pPr algn="ctr"/>
            <a:r>
              <a:rPr lang="en-US" altLang="ja-JP" dirty="0" smtClean="0">
                <a:solidFill>
                  <a:srgbClr val="3366FF"/>
                </a:solidFill>
              </a:rPr>
              <a:t>for Lab-Consortium </a:t>
            </a:r>
          </a:p>
        </p:txBody>
      </p:sp>
      <p:cxnSp>
        <p:nvCxnSpPr>
          <p:cNvPr id="31" name="直線矢印コネクタ 30"/>
          <p:cNvCxnSpPr/>
          <p:nvPr/>
        </p:nvCxnSpPr>
        <p:spPr>
          <a:xfrm flipV="1">
            <a:off x="2708889" y="4087487"/>
            <a:ext cx="676256" cy="210896"/>
          </a:xfrm>
          <a:prstGeom prst="straightConnector1">
            <a:avLst/>
          </a:prstGeom>
          <a:ln w="57150" cmpd="sng">
            <a:solidFill>
              <a:srgbClr val="00009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2664343" y="2688308"/>
            <a:ext cx="671135" cy="209403"/>
          </a:xfrm>
          <a:prstGeom prst="straightConnector1">
            <a:avLst/>
          </a:prstGeom>
          <a:ln w="57150" cmpd="sng">
            <a:solidFill>
              <a:srgbClr val="00009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endCxn id="9" idx="1"/>
          </p:cNvCxnSpPr>
          <p:nvPr/>
        </p:nvCxnSpPr>
        <p:spPr>
          <a:xfrm>
            <a:off x="6631511" y="3865606"/>
            <a:ext cx="602919" cy="241711"/>
          </a:xfrm>
          <a:prstGeom prst="straightConnector1">
            <a:avLst/>
          </a:prstGeom>
          <a:ln w="57150" cmpd="sng">
            <a:solidFill>
              <a:srgbClr val="00009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4845509" y="4395025"/>
            <a:ext cx="0" cy="391075"/>
          </a:xfrm>
          <a:prstGeom prst="straightConnector1">
            <a:avLst/>
          </a:prstGeom>
          <a:ln w="57150" cmpd="sng">
            <a:solidFill>
              <a:srgbClr val="00009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4312109" y="1311545"/>
            <a:ext cx="0" cy="215264"/>
          </a:xfrm>
          <a:prstGeom prst="straightConnector1">
            <a:avLst/>
          </a:prstGeom>
          <a:ln w="12700" cmpd="sng">
            <a:solidFill>
              <a:srgbClr val="000090"/>
            </a:solidFill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>
            <a:off x="6795447" y="6074705"/>
            <a:ext cx="687290" cy="13805"/>
          </a:xfrm>
          <a:prstGeom prst="straightConnector1">
            <a:avLst/>
          </a:prstGeom>
          <a:ln w="57150" cmpd="sng">
            <a:solidFill>
              <a:srgbClr val="00009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/>
          <p:cNvSpPr txBox="1"/>
          <p:nvPr/>
        </p:nvSpPr>
        <p:spPr>
          <a:xfrm>
            <a:off x="7512737" y="5521174"/>
            <a:ext cx="16466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: Technical </a:t>
            </a:r>
          </a:p>
          <a:p>
            <a:r>
              <a:rPr lang="en-US" altLang="ja-JP" sz="1400" dirty="0"/>
              <a:t> </a:t>
            </a:r>
            <a:r>
              <a:rPr lang="en-US" altLang="ja-JP" sz="1400" dirty="0" smtClean="0"/>
              <a:t>  c</a:t>
            </a:r>
            <a:r>
              <a:rPr kumimoji="1" lang="en-US" altLang="ja-JP" sz="1400" dirty="0" smtClean="0"/>
              <a:t>oordination link </a:t>
            </a:r>
          </a:p>
          <a:p>
            <a:r>
              <a:rPr kumimoji="1" lang="en-US" altLang="ja-JP" sz="1400" dirty="0" smtClean="0"/>
              <a:t>: Procurement link </a:t>
            </a:r>
            <a:endParaRPr kumimoji="1" lang="ja-JP" altLang="en-US" sz="1400" dirty="0"/>
          </a:p>
        </p:txBody>
      </p:sp>
      <p:cxnSp>
        <p:nvCxnSpPr>
          <p:cNvPr id="79" name="直線矢印コネクタ 78"/>
          <p:cNvCxnSpPr/>
          <p:nvPr/>
        </p:nvCxnSpPr>
        <p:spPr>
          <a:xfrm>
            <a:off x="6805802" y="5729562"/>
            <a:ext cx="687290" cy="13805"/>
          </a:xfrm>
          <a:prstGeom prst="straightConnector1">
            <a:avLst/>
          </a:prstGeom>
          <a:ln w="12700" cmpd="sng">
            <a:solidFill>
              <a:srgbClr val="000090"/>
            </a:solidFill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2014/04/17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6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116632"/>
            <a:ext cx="8258204" cy="477835"/>
          </a:xfrm>
        </p:spPr>
        <p:txBody>
          <a:bodyPr/>
          <a:lstStyle/>
          <a:p>
            <a:pPr marL="457200" indent="-457200">
              <a:buNone/>
            </a:pPr>
            <a:r>
              <a:rPr lang="en-US" sz="2400" b="1" dirty="0" smtClean="0"/>
              <a:t>Legend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7913" y="476672"/>
            <a:ext cx="9001188" cy="2571744"/>
            <a:chOff x="142875" y="3929063"/>
            <a:chExt cx="9001125" cy="2798762"/>
          </a:xfrm>
        </p:grpSpPr>
        <p:cxnSp>
          <p:nvCxnSpPr>
            <p:cNvPr id="7" name="Connettore 2 31"/>
            <p:cNvCxnSpPr/>
            <p:nvPr/>
          </p:nvCxnSpPr>
          <p:spPr>
            <a:xfrm>
              <a:off x="642938" y="6286500"/>
              <a:ext cx="4071937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sellaDiTesto 32"/>
            <p:cNvSpPr txBox="1">
              <a:spLocks noChangeArrowheads="1"/>
            </p:cNvSpPr>
            <p:nvPr/>
          </p:nvSpPr>
          <p:spPr bwMode="auto">
            <a:xfrm>
              <a:off x="3071813" y="6345238"/>
              <a:ext cx="22860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Toward coupler side</a:t>
              </a:r>
            </a:p>
          </p:txBody>
        </p:sp>
        <p:sp>
          <p:nvSpPr>
            <p:cNvPr id="9" name="CasellaDiTesto 33"/>
            <p:cNvSpPr txBox="1">
              <a:spLocks noChangeArrowheads="1"/>
            </p:cNvSpPr>
            <p:nvPr/>
          </p:nvSpPr>
          <p:spPr bwMode="auto">
            <a:xfrm>
              <a:off x="357188" y="6357938"/>
              <a:ext cx="2214562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Toward pick-up side</a:t>
              </a:r>
            </a:p>
          </p:txBody>
        </p:sp>
        <p:cxnSp>
          <p:nvCxnSpPr>
            <p:cNvPr id="10" name="Connettore 2 34"/>
            <p:cNvCxnSpPr/>
            <p:nvPr/>
          </p:nvCxnSpPr>
          <p:spPr>
            <a:xfrm>
              <a:off x="6357938" y="6286500"/>
              <a:ext cx="2214562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sellaDiTesto 36"/>
            <p:cNvSpPr txBox="1">
              <a:spLocks noChangeArrowheads="1"/>
            </p:cNvSpPr>
            <p:nvPr/>
          </p:nvSpPr>
          <p:spPr bwMode="auto">
            <a:xfrm>
              <a:off x="5715000" y="6357938"/>
              <a:ext cx="150018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coupler side</a:t>
              </a:r>
            </a:p>
          </p:txBody>
        </p:sp>
        <p:sp>
          <p:nvSpPr>
            <p:cNvPr id="12" name="CasellaDiTesto 37"/>
            <p:cNvSpPr txBox="1">
              <a:spLocks noChangeArrowheads="1"/>
            </p:cNvSpPr>
            <p:nvPr/>
          </p:nvSpPr>
          <p:spPr bwMode="auto">
            <a:xfrm>
              <a:off x="7643813" y="6357938"/>
              <a:ext cx="150018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motor side</a:t>
              </a:r>
            </a:p>
          </p:txBody>
        </p:sp>
        <p:cxnSp>
          <p:nvCxnSpPr>
            <p:cNvPr id="13" name="Connettore 2 38"/>
            <p:cNvCxnSpPr/>
            <p:nvPr/>
          </p:nvCxnSpPr>
          <p:spPr>
            <a:xfrm rot="5400000">
              <a:off x="5715794" y="5142707"/>
              <a:ext cx="1285875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41"/>
            <p:cNvSpPr txBox="1">
              <a:spLocks noChangeArrowheads="1"/>
            </p:cNvSpPr>
            <p:nvPr/>
          </p:nvSpPr>
          <p:spPr bwMode="auto">
            <a:xfrm>
              <a:off x="5572125" y="4071938"/>
              <a:ext cx="150018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top</a:t>
              </a:r>
            </a:p>
          </p:txBody>
        </p:sp>
        <p:sp>
          <p:nvSpPr>
            <p:cNvPr id="18" name="CasellaDiTesto 42"/>
            <p:cNvSpPr txBox="1">
              <a:spLocks noChangeArrowheads="1"/>
            </p:cNvSpPr>
            <p:nvPr/>
          </p:nvSpPr>
          <p:spPr bwMode="auto">
            <a:xfrm>
              <a:off x="5643563" y="5857875"/>
              <a:ext cx="150018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bottom</a:t>
              </a:r>
            </a:p>
          </p:txBody>
        </p:sp>
        <p:pic>
          <p:nvPicPr>
            <p:cNvPr id="19" name="Immagine 35" descr="total 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5" y="4071938"/>
              <a:ext cx="5710238" cy="1979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Immagine 36" descr="total 2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813" y="3929063"/>
              <a:ext cx="2573337" cy="1979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Content Placeholder 3"/>
          <p:cNvSpPr txBox="1">
            <a:spLocks/>
          </p:cNvSpPr>
          <p:nvPr/>
        </p:nvSpPr>
        <p:spPr bwMode="auto">
          <a:xfrm>
            <a:off x="179512" y="3933056"/>
            <a:ext cx="87129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Driving unit support elements are already installed on the tuner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halves.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79512" y="3429000"/>
            <a:ext cx="8229600" cy="58259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Preassembled parts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" name="Immagine 3" descr="DSCN3305.JPG"/>
          <p:cNvPicPr>
            <a:picLocks noChangeAspect="1"/>
          </p:cNvPicPr>
          <p:nvPr/>
        </p:nvPicPr>
        <p:blipFill>
          <a:blip r:embed="rId4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440196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magine 4" descr="DSCN3305.JPG"/>
          <p:cNvPicPr>
            <a:picLocks noChangeAspect="1"/>
          </p:cNvPicPr>
          <p:nvPr/>
        </p:nvPicPr>
        <p:blipFill>
          <a:blip r:embed="rId5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509120"/>
            <a:ext cx="4409728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2014/04/17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99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433210" y="88224"/>
            <a:ext cx="7151488" cy="815693"/>
          </a:xfrm>
        </p:spPr>
        <p:txBody>
          <a:bodyPr/>
          <a:lstStyle/>
          <a:p>
            <a:r>
              <a:rPr kumimoji="1" lang="en-US" altLang="ja-JP" b="1" dirty="0" smtClean="0"/>
              <a:t>He Tank Design Comparison</a:t>
            </a:r>
            <a:endParaRPr kumimoji="1" lang="ja-JP" altLang="en-US" b="1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idx="1"/>
          </p:nvPr>
        </p:nvSpPr>
        <p:spPr>
          <a:xfrm>
            <a:off x="235810" y="1211689"/>
            <a:ext cx="4131031" cy="706864"/>
          </a:xfrm>
        </p:spPr>
        <p:txBody>
          <a:bodyPr/>
          <a:lstStyle/>
          <a:p>
            <a:r>
              <a:rPr kumimoji="1" lang="en-US" altLang="ja-JP" sz="1800" dirty="0" smtClean="0"/>
              <a:t>EXFEL/FLASH/TESLA  </a:t>
            </a:r>
            <a:r>
              <a:rPr kumimoji="1" lang="en-US" altLang="ja-JP" sz="1800" dirty="0" err="1" smtClean="0"/>
              <a:t>LHe</a:t>
            </a:r>
            <a:r>
              <a:rPr kumimoji="1" lang="en-US" altLang="ja-JP" sz="1800" dirty="0" smtClean="0"/>
              <a:t> tank w/ </a:t>
            </a:r>
            <a:r>
              <a:rPr kumimoji="1" lang="en-US" altLang="ja-JP" sz="1800" dirty="0" err="1" smtClean="0"/>
              <a:t>Saclay</a:t>
            </a:r>
            <a:r>
              <a:rPr kumimoji="1" lang="en-US" altLang="ja-JP" sz="1800" dirty="0" smtClean="0"/>
              <a:t>/</a:t>
            </a:r>
            <a:r>
              <a:rPr kumimoji="1" lang="en-US" altLang="ja-JP" sz="1800" dirty="0" err="1" smtClean="0"/>
              <a:t>Desy</a:t>
            </a:r>
            <a:r>
              <a:rPr kumimoji="1" lang="en-US" altLang="ja-JP" sz="1800" dirty="0" smtClean="0"/>
              <a:t> tuner at the axial end</a:t>
            </a:r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46"/>
          <a:stretch/>
        </p:blipFill>
        <p:spPr>
          <a:xfrm>
            <a:off x="235811" y="2070011"/>
            <a:ext cx="4131031" cy="2951512"/>
          </a:xfrm>
          <a:prstGeom prst="rect">
            <a:avLst/>
          </a:prstGeom>
          <a:ln>
            <a:solidFill>
              <a:srgbClr val="3366FF"/>
            </a:solidFill>
          </a:ln>
        </p:spPr>
      </p:pic>
      <p:sp>
        <p:nvSpPr>
          <p:cNvPr id="11" name="テキスト プレースホルダー 10"/>
          <p:cNvSpPr>
            <a:spLocks noGrp="1"/>
          </p:cNvSpPr>
          <p:nvPr>
            <p:ph type="body" sz="quarter" idx="3"/>
          </p:nvPr>
        </p:nvSpPr>
        <p:spPr>
          <a:xfrm>
            <a:off x="4645025" y="1211689"/>
            <a:ext cx="4041775" cy="706864"/>
          </a:xfrm>
        </p:spPr>
        <p:txBody>
          <a:bodyPr/>
          <a:lstStyle/>
          <a:p>
            <a:r>
              <a:rPr kumimoji="1" lang="en-US" altLang="ja-JP" sz="1800" dirty="0" smtClean="0"/>
              <a:t>ILC</a:t>
            </a:r>
            <a:r>
              <a:rPr kumimoji="1" lang="en-US" altLang="ja-JP" sz="1800" dirty="0"/>
              <a:t> </a:t>
            </a:r>
            <a:r>
              <a:rPr kumimoji="1" lang="en-US" altLang="ja-JP" sz="1800" dirty="0" err="1" smtClean="0"/>
              <a:t>LHe</a:t>
            </a:r>
            <a:r>
              <a:rPr kumimoji="1" lang="en-US" altLang="ja-JP" sz="1800" dirty="0" smtClean="0"/>
              <a:t> tank design with ‘Blade Tuner’ at the axial center</a:t>
            </a:r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96" b="-1259"/>
          <a:stretch/>
        </p:blipFill>
        <p:spPr>
          <a:xfrm>
            <a:off x="4645025" y="2070010"/>
            <a:ext cx="4041775" cy="2951513"/>
          </a:xfrm>
          <a:ln>
            <a:solidFill>
              <a:srgbClr val="4F81BD"/>
            </a:solidFill>
          </a:ln>
        </p:spPr>
      </p:pic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2014/04/17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25386" y="5277847"/>
            <a:ext cx="6766997" cy="64633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Note:</a:t>
            </a:r>
          </a:p>
          <a:p>
            <a:r>
              <a:rPr lang="en-US" altLang="ja-JP" dirty="0" smtClean="0"/>
              <a:t>Re-visiting overall design of tuner and </a:t>
            </a:r>
            <a:r>
              <a:rPr lang="en-US" altLang="ja-JP" dirty="0" err="1" smtClean="0"/>
              <a:t>LHe</a:t>
            </a:r>
            <a:r>
              <a:rPr lang="en-US" altLang="ja-JP" dirty="0" smtClean="0"/>
              <a:t> tank may be required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624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1168400" y="211138"/>
            <a:ext cx="7747000" cy="779462"/>
          </a:xfrm>
        </p:spPr>
        <p:txBody>
          <a:bodyPr/>
          <a:lstStyle/>
          <a:p>
            <a:r>
              <a:rPr kumimoji="1" lang="en-US" altLang="ja-JP" sz="4000" b="1" dirty="0" smtClean="0"/>
              <a:t>EXFEL Cavity and Tuner </a:t>
            </a:r>
            <a:endParaRPr kumimoji="1" lang="ja-JP" altLang="en-US" sz="4000" b="1" dirty="0"/>
          </a:p>
        </p:txBody>
      </p:sp>
      <p:pic>
        <p:nvPicPr>
          <p:cNvPr id="10" name="コンテンツ プレースホルダー 9" descr="DSC0356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コンテンツ プレースホルダー 11" descr="DSC03559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コンテンツ プレースホルダー 10" descr="DSC03556.jpg"/>
          <p:cNvPicPr>
            <a:picLocks noGrp="1" noChangeAspect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コンテンツ プレースホルダー 12" descr="DSC03584.jpg"/>
          <p:cNvPicPr>
            <a:picLocks noGrp="1" noChangeAspect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2014/04/17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378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885" y="3924031"/>
            <a:ext cx="3367617" cy="2159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885" y="1340177"/>
            <a:ext cx="3367617" cy="2989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12" y="1427190"/>
            <a:ext cx="3680883" cy="304121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>
            <a:off x="1531115" y="3033158"/>
            <a:ext cx="0" cy="11250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983332" y="3033158"/>
            <a:ext cx="0" cy="11250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1531115" y="4077253"/>
            <a:ext cx="145221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060888" y="3938753"/>
            <a:ext cx="441422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0" lang="en-GB" sz="120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292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1535377" y="3517956"/>
            <a:ext cx="52551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2060888" y="3517956"/>
            <a:ext cx="407800" cy="22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2468688" y="3517956"/>
            <a:ext cx="525511" cy="22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668017" y="3423561"/>
            <a:ext cx="25675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0" lang="en-GB" sz="120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105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04571" y="3419317"/>
            <a:ext cx="25675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0" lang="en-GB" sz="120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105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78399" y="3419317"/>
            <a:ext cx="17117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0" lang="en-GB" sz="120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82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6260082" y="3021324"/>
            <a:ext cx="0" cy="11250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7946779" y="3021324"/>
            <a:ext cx="0" cy="11250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260082" y="4065419"/>
            <a:ext cx="168669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907366" y="3926919"/>
            <a:ext cx="441422" cy="276999"/>
          </a:xfrm>
          <a:prstGeom prst="rect">
            <a:avLst/>
          </a:prstGeom>
          <a:solidFill>
            <a:srgbClr val="D9DDDF"/>
          </a:solidFill>
        </p:spPr>
        <p:txBody>
          <a:bodyPr wrap="none" rtlCol="0">
            <a:spAutoFit/>
          </a:bodyPr>
          <a:lstStyle/>
          <a:p>
            <a:r>
              <a:rPr kumimoji="0" lang="en-GB" sz="120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353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6264344" y="3506122"/>
            <a:ext cx="49063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6754980" y="3506122"/>
            <a:ext cx="543169" cy="22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7298149" y="3506122"/>
            <a:ext cx="64863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6396984" y="3411727"/>
            <a:ext cx="256756" cy="184666"/>
          </a:xfrm>
          <a:prstGeom prst="rect">
            <a:avLst/>
          </a:prstGeom>
          <a:solidFill>
            <a:srgbClr val="C5D3DD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0" lang="en-GB" sz="120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105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06347" y="3407483"/>
            <a:ext cx="256756" cy="184666"/>
          </a:xfrm>
          <a:prstGeom prst="rect">
            <a:avLst/>
          </a:prstGeom>
          <a:solidFill>
            <a:srgbClr val="C5D3DD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0" lang="en-GB" sz="120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140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07366" y="3407483"/>
            <a:ext cx="256756" cy="184666"/>
          </a:xfrm>
          <a:prstGeom prst="rect">
            <a:avLst/>
          </a:prstGeom>
          <a:solidFill>
            <a:srgbClr val="C5D3DD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0" lang="en-GB" sz="120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108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3865" y="4600244"/>
            <a:ext cx="47414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1400" b="1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Reduction in inter-cavity spacing 		= 61 mm</a:t>
            </a:r>
          </a:p>
          <a:p>
            <a:r>
              <a:rPr kumimoji="0" lang="en-GB" sz="140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	Bellows:			= 108</a:t>
            </a:r>
            <a:r>
              <a:rPr kumimoji="0" lang="en-GB" sz="140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  <a:sym typeface="Wingdings"/>
              </a:rPr>
              <a:t></a:t>
            </a:r>
            <a:r>
              <a:rPr kumimoji="0" lang="en-GB" sz="140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82 		= 26 mm</a:t>
            </a:r>
          </a:p>
          <a:p>
            <a:r>
              <a:rPr kumimoji="0" lang="en-GB" sz="140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	“Long” cavity end		= 140</a:t>
            </a:r>
            <a:r>
              <a:rPr kumimoji="0" lang="en-GB" sz="140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  <a:sym typeface="Wingdings"/>
              </a:rPr>
              <a:t></a:t>
            </a:r>
            <a:r>
              <a:rPr kumimoji="0" lang="en-GB" sz="140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105 	= 35 mm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3712" y="142719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GB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ILC Type-IV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10938" y="1427190"/>
            <a:ext cx="75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GB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XFEL</a:t>
            </a:r>
          </a:p>
        </p:txBody>
      </p:sp>
      <p:sp>
        <p:nvSpPr>
          <p:cNvPr id="46" name="Title 4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Inter-Cavity Spacing</a:t>
            </a:r>
            <a:endParaRPr lang="en-GB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91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Cooperation Anticipated </a:t>
            </a:r>
            <a:r>
              <a:rPr lang="en-US" altLang="ja-JP" b="1" dirty="0" smtClean="0"/>
              <a:t>between</a:t>
            </a:r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r>
              <a:rPr kumimoji="1" lang="en-US" altLang="ja-JP" sz="3600" b="1" dirty="0" smtClean="0"/>
              <a:t>KEK-CERN-European Laboratories</a:t>
            </a:r>
            <a:endParaRPr kumimoji="1" lang="ja-JP" altLang="en-US" sz="36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dirty="0" smtClean="0">
                <a:solidFill>
                  <a:srgbClr val="3366FF"/>
                </a:solidFill>
              </a:rPr>
              <a:t>Nano-beam handling technology</a:t>
            </a:r>
            <a:r>
              <a:rPr lang="en-US" altLang="ja-JP" dirty="0" smtClean="0"/>
              <a:t> 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Nano-beam </a:t>
            </a:r>
            <a:r>
              <a:rPr lang="en-US" altLang="ja-JP" dirty="0" smtClean="0"/>
              <a:t>and</a:t>
            </a:r>
            <a:r>
              <a:rPr lang="en-US" altLang="ja-JP" dirty="0" smtClean="0">
                <a:solidFill>
                  <a:srgbClr val="FF0000"/>
                </a:solidFill>
              </a:rPr>
              <a:t> the stability </a:t>
            </a:r>
            <a:r>
              <a:rPr lang="en-US" altLang="ja-JP" dirty="0" smtClean="0"/>
              <a:t>as a common subject for both ILC and CLIC, through ATF collaboration</a:t>
            </a:r>
          </a:p>
          <a:p>
            <a:pPr lvl="1"/>
            <a:r>
              <a:rPr lang="en-US" altLang="ja-JP" dirty="0"/>
              <a:t>Final focusing including magnet and the mechanical stability, as well as commissioning technology, still to be investigated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kumimoji="1" lang="en-US" altLang="ja-JP" dirty="0" smtClean="0">
                <a:solidFill>
                  <a:srgbClr val="3366FF"/>
                </a:solidFill>
              </a:rPr>
              <a:t>SCRF cavity integration technology, </a:t>
            </a:r>
          </a:p>
          <a:p>
            <a:pPr lvl="1"/>
            <a:r>
              <a:rPr lang="en-US" altLang="ja-JP" dirty="0" smtClean="0"/>
              <a:t>Specially on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input-power couplers </a:t>
            </a:r>
            <a:r>
              <a:rPr kumimoji="1" lang="en-US" altLang="ja-JP" dirty="0" smtClean="0"/>
              <a:t>and </a:t>
            </a:r>
            <a:r>
              <a:rPr kumimoji="1" lang="en-US" altLang="ja-JP" dirty="0" smtClean="0">
                <a:solidFill>
                  <a:srgbClr val="FF0000"/>
                </a:solidFill>
              </a:rPr>
              <a:t>tuners,</a:t>
            </a:r>
            <a:r>
              <a:rPr kumimoji="1" lang="en-US" altLang="ja-JP" dirty="0" smtClean="0"/>
              <a:t> as a common subject for both ILC and SPL for LHC injector upgrade,</a:t>
            </a:r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3366FF"/>
                </a:solidFill>
              </a:rPr>
              <a:t>Cryogenic engineering </a:t>
            </a:r>
          </a:p>
          <a:p>
            <a:pPr lvl="1"/>
            <a:r>
              <a:rPr kumimoji="1" lang="en-US" altLang="ja-JP" dirty="0" smtClean="0"/>
              <a:t>Specially on handling of large amount of </a:t>
            </a:r>
            <a:r>
              <a:rPr kumimoji="1" lang="en-US" altLang="ja-JP" dirty="0" smtClean="0">
                <a:solidFill>
                  <a:srgbClr val="FF0000"/>
                </a:solidFill>
              </a:rPr>
              <a:t>helium inventory</a:t>
            </a:r>
            <a:r>
              <a:rPr kumimoji="1" lang="en-US" altLang="ja-JP" dirty="0" smtClean="0"/>
              <a:t>, as a specially crucial issue in mountain region, </a:t>
            </a:r>
          </a:p>
          <a:p>
            <a:pPr lvl="1"/>
            <a:endParaRPr lang="en-US" altLang="ja-JP" dirty="0"/>
          </a:p>
          <a:p>
            <a:r>
              <a:rPr lang="en-US" altLang="ja-JP" dirty="0" smtClean="0">
                <a:solidFill>
                  <a:srgbClr val="3366FF"/>
                </a:solidFill>
              </a:rPr>
              <a:t>Civil engineering study </a:t>
            </a:r>
          </a:p>
          <a:p>
            <a:pPr lvl="1"/>
            <a:r>
              <a:rPr lang="en-US" altLang="ja-JP" dirty="0" smtClean="0"/>
              <a:t>specially for the </a:t>
            </a:r>
            <a:r>
              <a:rPr lang="en-US" altLang="ja-JP" dirty="0" smtClean="0">
                <a:solidFill>
                  <a:srgbClr val="FF0000"/>
                </a:solidFill>
              </a:rPr>
              <a:t>detector-hall </a:t>
            </a:r>
            <a:r>
              <a:rPr lang="en-US" altLang="ja-JP" dirty="0" smtClean="0"/>
              <a:t>design, </a:t>
            </a:r>
            <a:r>
              <a:rPr kumimoji="1" lang="en-US" altLang="ja-JP" dirty="0" smtClean="0"/>
              <a:t>  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457200" y="4021138"/>
            <a:ext cx="7846250" cy="1185862"/>
          </a:xfrm>
          <a:prstGeom prst="roundRect">
            <a:avLst/>
          </a:prstGeom>
          <a:noFill/>
          <a:ln w="28575" cmpd="sng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4768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CERN’s Experience for He/N2 Storage</a:t>
            </a:r>
            <a:br>
              <a:rPr kumimoji="1" lang="en-US" altLang="ja-JP" dirty="0" smtClean="0"/>
            </a:br>
            <a:r>
              <a:rPr lang="en-US" altLang="ja-JP" sz="3100" dirty="0" smtClean="0">
                <a:solidFill>
                  <a:srgbClr val="3366FF"/>
                </a:solidFill>
              </a:rPr>
              <a:t>to be reflected to the ILC Cryogenics design </a:t>
            </a:r>
            <a:endParaRPr kumimoji="1" lang="ja-JP" altLang="en-US" sz="3100" dirty="0">
              <a:solidFill>
                <a:srgbClr val="3366FF"/>
              </a:solidFill>
            </a:endParaRP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27" r="11"/>
          <a:stretch/>
        </p:blipFill>
        <p:spPr>
          <a:xfrm>
            <a:off x="213360" y="1711960"/>
            <a:ext cx="6055360" cy="4525963"/>
          </a:xfrm>
          <a:ln>
            <a:solidFill>
              <a:srgbClr val="3366FF"/>
            </a:solidFill>
          </a:ln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541" y="2255520"/>
            <a:ext cx="2832407" cy="3220720"/>
          </a:xfrm>
          <a:prstGeom prst="rect">
            <a:avLst/>
          </a:prstGeom>
          <a:ln>
            <a:solidFill>
              <a:srgbClr val="3366FF"/>
            </a:solidFill>
          </a:ln>
        </p:spPr>
      </p:pic>
    </p:spTree>
    <p:extLst>
      <p:ext uri="{BB962C8B-B14F-4D97-AF65-F5344CB8AC3E}">
        <p14:creationId xmlns:p14="http://schemas.microsoft.com/office/powerpoint/2010/main" val="2271419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コンテンツ プレースホルダー 10" descr="DSC04655.jpg"/>
          <p:cNvPicPr>
            <a:picLocks noGrp="1" noChangeAspect="1"/>
          </p:cNvPicPr>
          <p:nvPr>
            <p:ph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0"/>
          <a:stretch/>
        </p:blipFill>
        <p:spPr>
          <a:xfrm>
            <a:off x="1030941" y="1205759"/>
            <a:ext cx="6678752" cy="5009769"/>
          </a:xfrm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831274" y="674296"/>
            <a:ext cx="7481455" cy="50030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ILC Technical Design Report:  </a:t>
            </a:r>
            <a:r>
              <a:rPr lang="en-US" altLang="ja-JP" dirty="0" smtClean="0"/>
              <a:t>2013-6-12 </a:t>
            </a:r>
            <a:r>
              <a:rPr lang="ja-JP" altLang="en-US" dirty="0" smtClean="0"/>
              <a:t>公開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Calibri"/>
                <a:ea typeface="ＭＳ Ｐゴシック"/>
              </a:rPr>
              <a:t>2014/04/17</a:t>
            </a:r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69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Cryogenics Safety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b="1" dirty="0"/>
              <a:t>Coordination</a:t>
            </a:r>
          </a:p>
          <a:p>
            <a:pPr lvl="1"/>
            <a:r>
              <a:rPr lang="en-US" altLang="ja-JP" dirty="0"/>
              <a:t>Global Leader: </a:t>
            </a:r>
            <a:r>
              <a:rPr lang="en-US" altLang="ja-JP" dirty="0" smtClean="0"/>
              <a:t>H. </a:t>
            </a:r>
            <a:r>
              <a:rPr lang="en-US" altLang="ja-JP" dirty="0" err="1" smtClean="0"/>
              <a:t>Nakai</a:t>
            </a:r>
            <a:r>
              <a:rPr lang="en-US" altLang="ja-JP" dirty="0" smtClean="0"/>
              <a:t>, </a:t>
            </a:r>
            <a:endParaRPr lang="en-US" altLang="ja-JP" dirty="0"/>
          </a:p>
          <a:p>
            <a:pPr lvl="2"/>
            <a:r>
              <a:rPr lang="en-US" altLang="ja-JP" dirty="0"/>
              <a:t>Global coordination should be important for establishing the safety design guidelines</a:t>
            </a:r>
          </a:p>
          <a:p>
            <a:pPr lvl="3"/>
            <a:r>
              <a:rPr lang="en-US" altLang="ja-JP" dirty="0"/>
              <a:t>Contact Persons </a:t>
            </a:r>
            <a:r>
              <a:rPr lang="en-US" altLang="ja-JP" dirty="0" smtClean="0"/>
              <a:t>agreed:  T. Peterson (</a:t>
            </a:r>
            <a:r>
              <a:rPr lang="en-US" altLang="ja-JP" dirty="0" err="1" smtClean="0"/>
              <a:t>Fermilab</a:t>
            </a:r>
            <a:r>
              <a:rPr lang="en-US" altLang="ja-JP" dirty="0" smtClean="0"/>
              <a:t>) and D. </a:t>
            </a:r>
            <a:r>
              <a:rPr lang="en-US" altLang="ja-JP" dirty="0" err="1" smtClean="0"/>
              <a:t>Delicalis</a:t>
            </a:r>
            <a:r>
              <a:rPr lang="en-US" altLang="ja-JP" dirty="0" smtClean="0"/>
              <a:t> (CERN) </a:t>
            </a:r>
            <a:endParaRPr lang="en-US" altLang="ja-JP" dirty="0"/>
          </a:p>
          <a:p>
            <a:pPr lvl="3"/>
            <a:r>
              <a:rPr lang="en-US" altLang="ja-JP" dirty="0"/>
              <a:t>Practical experience important from </a:t>
            </a:r>
          </a:p>
          <a:p>
            <a:pPr lvl="4"/>
            <a:r>
              <a:rPr lang="en-US" altLang="ja-JP" dirty="0" err="1" smtClean="0"/>
              <a:t>Fermilab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Tevatron</a:t>
            </a:r>
            <a:r>
              <a:rPr lang="en-US" altLang="ja-JP" dirty="0" smtClean="0"/>
              <a:t> and original design work) and CERN (LHC and specially for He </a:t>
            </a:r>
            <a:r>
              <a:rPr lang="en-US" altLang="ja-JP" dirty="0" err="1" smtClean="0"/>
              <a:t>inventry</a:t>
            </a:r>
            <a:r>
              <a:rPr lang="en-US" altLang="ja-JP" dirty="0" smtClean="0"/>
              <a:t> management work) 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b="1" dirty="0" smtClean="0"/>
              <a:t>Plans and Opportunities</a:t>
            </a:r>
            <a:r>
              <a:rPr lang="en-US" altLang="ja-JP" dirty="0" smtClean="0"/>
              <a:t> </a:t>
            </a:r>
            <a:endParaRPr lang="en-US" altLang="ja-JP" dirty="0"/>
          </a:p>
          <a:p>
            <a:pPr lvl="1"/>
            <a:r>
              <a:rPr lang="en-US" altLang="ja-JP" dirty="0" smtClean="0"/>
              <a:t>4/25: A kick-off meeting at CERN with </a:t>
            </a:r>
            <a:r>
              <a:rPr lang="en-US" altLang="ja-JP" dirty="0" err="1" smtClean="0"/>
              <a:t>Fuze</a:t>
            </a:r>
            <a:r>
              <a:rPr lang="en-US" altLang="ja-JP" dirty="0" smtClean="0"/>
              <a:t> connection</a:t>
            </a:r>
          </a:p>
          <a:p>
            <a:pPr lvl="2"/>
            <a:r>
              <a:rPr lang="en-US" altLang="ja-JP" dirty="0" smtClean="0"/>
              <a:t>CERN, KEK, and further participation welcome to prepare for AWLC14</a:t>
            </a:r>
          </a:p>
          <a:p>
            <a:pPr lvl="1"/>
            <a:r>
              <a:rPr lang="en-US" altLang="ja-JP" dirty="0" smtClean="0"/>
              <a:t>6/18: A mini-review and/or workshop advised by M. Harrison</a:t>
            </a:r>
          </a:p>
          <a:p>
            <a:pPr lvl="2"/>
            <a:r>
              <a:rPr lang="en-US" altLang="ja-JP" dirty="0" smtClean="0"/>
              <a:t>A good opportunity to learn the CERN cryogenics safety management and to discuss more</a:t>
            </a:r>
            <a:endParaRPr lang="en-US" altLang="ja-JP" dirty="0"/>
          </a:p>
          <a:p>
            <a:r>
              <a:rPr lang="en-US" altLang="ja-JP" b="1" dirty="0"/>
              <a:t>Work during AWLC2014</a:t>
            </a:r>
          </a:p>
          <a:p>
            <a:pPr lvl="1"/>
            <a:r>
              <a:rPr lang="en-US" altLang="ja-JP" dirty="0" smtClean="0"/>
              <a:t>5/13: It is suggest to organize a joint parallel session with getting participation of H. </a:t>
            </a:r>
            <a:r>
              <a:rPr lang="en-US" altLang="ja-JP" dirty="0" err="1" smtClean="0"/>
              <a:t>Nakai</a:t>
            </a:r>
            <a:r>
              <a:rPr lang="en-US" altLang="ja-JP" dirty="0" smtClean="0"/>
              <a:t>, Peterson, </a:t>
            </a:r>
            <a:r>
              <a:rPr lang="en-US" altLang="ja-JP" dirty="0" err="1" smtClean="0"/>
              <a:t>Delicalis</a:t>
            </a:r>
            <a:r>
              <a:rPr lang="en-US" altLang="ja-JP" dirty="0" smtClean="0"/>
              <a:t>, and others to discuss how we may prepare for the major input for the CFS design. </a:t>
            </a:r>
            <a:endParaRPr lang="en-US" altLang="ja-JP" dirty="0"/>
          </a:p>
          <a:p>
            <a:pPr lvl="1"/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9434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Cooperation Anticipated </a:t>
            </a:r>
            <a:r>
              <a:rPr lang="en-US" altLang="ja-JP" b="1" dirty="0" smtClean="0"/>
              <a:t>between</a:t>
            </a:r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r>
              <a:rPr kumimoji="1" lang="en-US" altLang="ja-JP" sz="3600" b="1" dirty="0" smtClean="0"/>
              <a:t>KEK-CERN-European Laboratories</a:t>
            </a:r>
            <a:endParaRPr kumimoji="1" lang="ja-JP" altLang="en-US" sz="36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dirty="0" smtClean="0">
                <a:solidFill>
                  <a:srgbClr val="3366FF"/>
                </a:solidFill>
              </a:rPr>
              <a:t>Nano-beam handling technology</a:t>
            </a:r>
            <a:r>
              <a:rPr lang="en-US" altLang="ja-JP" dirty="0" smtClean="0"/>
              <a:t> 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Nano-beam </a:t>
            </a:r>
            <a:r>
              <a:rPr lang="en-US" altLang="ja-JP" dirty="0" smtClean="0"/>
              <a:t>and</a:t>
            </a:r>
            <a:r>
              <a:rPr lang="en-US" altLang="ja-JP" dirty="0" smtClean="0">
                <a:solidFill>
                  <a:srgbClr val="FF0000"/>
                </a:solidFill>
              </a:rPr>
              <a:t> the stability </a:t>
            </a:r>
            <a:r>
              <a:rPr lang="en-US" altLang="ja-JP" dirty="0" smtClean="0"/>
              <a:t>as a common subject for both ILC and CLIC, through ATF collaboration</a:t>
            </a:r>
          </a:p>
          <a:p>
            <a:pPr lvl="1"/>
            <a:r>
              <a:rPr lang="en-US" altLang="ja-JP" dirty="0"/>
              <a:t>Final focusing including magnet and the mechanical stability, as well as commissioning technology, still to be investigated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kumimoji="1" lang="en-US" altLang="ja-JP" dirty="0" smtClean="0">
                <a:solidFill>
                  <a:srgbClr val="3366FF"/>
                </a:solidFill>
              </a:rPr>
              <a:t>SCRF cavity integration technology, </a:t>
            </a:r>
          </a:p>
          <a:p>
            <a:pPr lvl="1"/>
            <a:r>
              <a:rPr lang="en-US" altLang="ja-JP" dirty="0" smtClean="0"/>
              <a:t>Specially on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input-power couplers </a:t>
            </a:r>
            <a:r>
              <a:rPr kumimoji="1" lang="en-US" altLang="ja-JP" dirty="0" smtClean="0"/>
              <a:t>and </a:t>
            </a:r>
            <a:r>
              <a:rPr kumimoji="1" lang="en-US" altLang="ja-JP" dirty="0" smtClean="0">
                <a:solidFill>
                  <a:srgbClr val="FF0000"/>
                </a:solidFill>
              </a:rPr>
              <a:t>tuners,</a:t>
            </a:r>
            <a:r>
              <a:rPr kumimoji="1" lang="en-US" altLang="ja-JP" dirty="0" smtClean="0"/>
              <a:t> as a common subject for both ILC and SPL for LHC injector upgrade,</a:t>
            </a:r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3366FF"/>
                </a:solidFill>
              </a:rPr>
              <a:t>Cryogenic engineering </a:t>
            </a:r>
          </a:p>
          <a:p>
            <a:pPr lvl="1"/>
            <a:r>
              <a:rPr kumimoji="1" lang="en-US" altLang="ja-JP" dirty="0" smtClean="0"/>
              <a:t>Specially on handling of large amount of </a:t>
            </a:r>
            <a:r>
              <a:rPr kumimoji="1" lang="en-US" altLang="ja-JP" dirty="0" smtClean="0">
                <a:solidFill>
                  <a:srgbClr val="FF0000"/>
                </a:solidFill>
              </a:rPr>
              <a:t>helium inventory</a:t>
            </a:r>
            <a:r>
              <a:rPr kumimoji="1" lang="en-US" altLang="ja-JP" dirty="0" smtClean="0"/>
              <a:t>, as a specially crucial issue in mountain region, </a:t>
            </a:r>
          </a:p>
          <a:p>
            <a:pPr lvl="1"/>
            <a:endParaRPr lang="en-US" altLang="ja-JP" dirty="0"/>
          </a:p>
          <a:p>
            <a:r>
              <a:rPr lang="en-US" altLang="ja-JP" dirty="0" smtClean="0">
                <a:solidFill>
                  <a:srgbClr val="3366FF"/>
                </a:solidFill>
              </a:rPr>
              <a:t>Civil engineering study </a:t>
            </a:r>
          </a:p>
          <a:p>
            <a:pPr lvl="1"/>
            <a:r>
              <a:rPr lang="en-US" altLang="ja-JP" dirty="0" smtClean="0"/>
              <a:t>specially for the </a:t>
            </a:r>
            <a:r>
              <a:rPr lang="en-US" altLang="ja-JP" dirty="0" smtClean="0">
                <a:solidFill>
                  <a:srgbClr val="FF0000"/>
                </a:solidFill>
              </a:rPr>
              <a:t>detector-hall </a:t>
            </a:r>
            <a:r>
              <a:rPr lang="en-US" altLang="ja-JP" dirty="0" smtClean="0"/>
              <a:t>design, </a:t>
            </a:r>
            <a:r>
              <a:rPr kumimoji="1" lang="en-US" altLang="ja-JP" dirty="0" smtClean="0"/>
              <a:t>  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495110" y="5068888"/>
            <a:ext cx="7846250" cy="1439862"/>
          </a:xfrm>
          <a:prstGeom prst="roundRect">
            <a:avLst/>
          </a:prstGeom>
          <a:noFill/>
          <a:ln w="28575" cmpd="sng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8871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8" y="773646"/>
            <a:ext cx="8726039" cy="502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2" y="860724"/>
            <a:ext cx="5106821" cy="127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グループ化 26"/>
          <p:cNvGrpSpPr/>
          <p:nvPr/>
        </p:nvGrpSpPr>
        <p:grpSpPr>
          <a:xfrm>
            <a:off x="1257527" y="2699932"/>
            <a:ext cx="6978854" cy="1809549"/>
            <a:chOff x="1323768" y="3239273"/>
            <a:chExt cx="6825586" cy="1777692"/>
          </a:xfrm>
        </p:grpSpPr>
        <p:sp>
          <p:nvSpPr>
            <p:cNvPr id="100" name="テキスト ボックス 99"/>
            <p:cNvSpPr txBox="1"/>
            <p:nvPr/>
          </p:nvSpPr>
          <p:spPr>
            <a:xfrm>
              <a:off x="1739827" y="4572000"/>
              <a:ext cx="12205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ja-JP" sz="1400" b="1" dirty="0">
                  <a:solidFill>
                    <a:srgbClr val="FFFF00"/>
                  </a:solidFill>
                  <a:latin typeface="Calibri"/>
                  <a:ea typeface="ＭＳ Ｐゴシック"/>
                  <a:sym typeface="Wingdings" pitchFamily="2" charset="2"/>
                </a:rPr>
                <a:t>Access Tunnel</a:t>
              </a:r>
            </a:p>
          </p:txBody>
        </p:sp>
        <p:grpSp>
          <p:nvGrpSpPr>
            <p:cNvPr id="6" name="グループ化 25"/>
            <p:cNvGrpSpPr/>
            <p:nvPr/>
          </p:nvGrpSpPr>
          <p:grpSpPr>
            <a:xfrm>
              <a:off x="1323768" y="3239273"/>
              <a:ext cx="6825586" cy="1777692"/>
              <a:chOff x="1323768" y="3239273"/>
              <a:chExt cx="6825586" cy="1777692"/>
            </a:xfrm>
          </p:grpSpPr>
          <p:cxnSp>
            <p:nvCxnSpPr>
              <p:cNvPr id="25" name="曲線コネクタ 24"/>
              <p:cNvCxnSpPr/>
              <p:nvPr/>
            </p:nvCxnSpPr>
            <p:spPr>
              <a:xfrm rot="2520000" flipV="1">
                <a:off x="5160946" y="3818172"/>
                <a:ext cx="541331" cy="534924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FFFF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曲線コネクタ 36"/>
              <p:cNvCxnSpPr/>
              <p:nvPr/>
            </p:nvCxnSpPr>
            <p:spPr>
              <a:xfrm rot="2700000" flipV="1">
                <a:off x="3918583" y="4015488"/>
                <a:ext cx="685800" cy="457200"/>
              </a:xfrm>
              <a:prstGeom prst="curvedConnector3">
                <a:avLst>
                  <a:gd name="adj1" fmla="val 46021"/>
                </a:avLst>
              </a:prstGeom>
              <a:ln w="38100">
                <a:solidFill>
                  <a:srgbClr val="FFFF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曲線コネクタ 40"/>
              <p:cNvCxnSpPr/>
              <p:nvPr/>
            </p:nvCxnSpPr>
            <p:spPr>
              <a:xfrm rot="4200000" flipV="1">
                <a:off x="2321227" y="4237703"/>
                <a:ext cx="685800" cy="457200"/>
              </a:xfrm>
              <a:prstGeom prst="curvedConnector3">
                <a:avLst>
                  <a:gd name="adj1" fmla="val 46021"/>
                </a:avLst>
              </a:prstGeom>
              <a:ln w="38100">
                <a:solidFill>
                  <a:srgbClr val="FFFF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曲線コネクタ 43"/>
              <p:cNvCxnSpPr/>
              <p:nvPr/>
            </p:nvCxnSpPr>
            <p:spPr>
              <a:xfrm rot="6900000" flipV="1">
                <a:off x="1215640" y="4629793"/>
                <a:ext cx="495300" cy="279044"/>
              </a:xfrm>
              <a:prstGeom prst="curvedConnector3">
                <a:avLst>
                  <a:gd name="adj1" fmla="val 33882"/>
                </a:avLst>
              </a:prstGeom>
              <a:ln w="38100">
                <a:solidFill>
                  <a:srgbClr val="FFFF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曲線コネクタ 51"/>
              <p:cNvCxnSpPr/>
              <p:nvPr/>
            </p:nvCxnSpPr>
            <p:spPr>
              <a:xfrm>
                <a:off x="6950596" y="3380305"/>
                <a:ext cx="550475" cy="228908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FFFF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曲線コネクタ 53"/>
              <p:cNvCxnSpPr/>
              <p:nvPr/>
            </p:nvCxnSpPr>
            <p:spPr>
              <a:xfrm>
                <a:off x="6400121" y="3502348"/>
                <a:ext cx="550475" cy="228908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FFFF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曲線コネクタ 54"/>
              <p:cNvCxnSpPr/>
              <p:nvPr/>
            </p:nvCxnSpPr>
            <p:spPr>
              <a:xfrm>
                <a:off x="7238825" y="3284979"/>
                <a:ext cx="550475" cy="228908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FFFF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曲線コネクタ 55"/>
              <p:cNvCxnSpPr/>
              <p:nvPr/>
            </p:nvCxnSpPr>
            <p:spPr>
              <a:xfrm>
                <a:off x="7833967" y="3303603"/>
                <a:ext cx="315387" cy="160653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FFFF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曲線コネクタ 65"/>
              <p:cNvCxnSpPr/>
              <p:nvPr/>
            </p:nvCxnSpPr>
            <p:spPr>
              <a:xfrm rot="2700000" flipV="1">
                <a:off x="4718399" y="3353573"/>
                <a:ext cx="685800" cy="457200"/>
              </a:xfrm>
              <a:prstGeom prst="curvedConnector3">
                <a:avLst>
                  <a:gd name="adj1" fmla="val 46021"/>
                </a:avLst>
              </a:prstGeom>
              <a:ln w="38100">
                <a:solidFill>
                  <a:srgbClr val="FFFF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コネクタ 102"/>
              <p:cNvCxnSpPr/>
              <p:nvPr/>
            </p:nvCxnSpPr>
            <p:spPr>
              <a:xfrm flipV="1">
                <a:off x="2580821" y="4468504"/>
                <a:ext cx="162379" cy="179696"/>
              </a:xfrm>
              <a:prstGeom prst="line">
                <a:avLst/>
              </a:prstGeom>
              <a:ln w="31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テキスト ボックス 105"/>
              <p:cNvSpPr txBox="1"/>
              <p:nvPr/>
            </p:nvSpPr>
            <p:spPr>
              <a:xfrm>
                <a:off x="3074316" y="4492823"/>
                <a:ext cx="10102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altLang="ja-JP" sz="1400" b="1" dirty="0">
                    <a:solidFill>
                      <a:srgbClr val="FFFF00"/>
                    </a:solidFill>
                    <a:latin typeface="Calibri"/>
                    <a:ea typeface="ＭＳ Ｐゴシック"/>
                    <a:sym typeface="Wingdings" pitchFamily="2" charset="2"/>
                  </a:rPr>
                  <a:t>Access Hall</a:t>
                </a:r>
                <a:endParaRPr lang="ja-JP" altLang="en-US" sz="1400" b="1" dirty="0">
                  <a:solidFill>
                    <a:srgbClr val="FFFF00"/>
                  </a:solidFill>
                  <a:latin typeface="Calibri"/>
                  <a:ea typeface="ＭＳ Ｐゴシック"/>
                </a:endParaRPr>
              </a:p>
            </p:txBody>
          </p:sp>
          <p:cxnSp>
            <p:nvCxnSpPr>
              <p:cNvPr id="107" name="直線コネクタ 106"/>
              <p:cNvCxnSpPr/>
              <p:nvPr/>
            </p:nvCxnSpPr>
            <p:spPr>
              <a:xfrm flipV="1">
                <a:off x="3118983" y="4732360"/>
                <a:ext cx="162379" cy="179696"/>
              </a:xfrm>
              <a:prstGeom prst="line">
                <a:avLst/>
              </a:prstGeom>
              <a:ln w="31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テキスト ボックス 107"/>
              <p:cNvSpPr txBox="1"/>
              <p:nvPr/>
            </p:nvSpPr>
            <p:spPr>
              <a:xfrm>
                <a:off x="1892227" y="47244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altLang="ja-JP" sz="1100" b="1" dirty="0">
                    <a:solidFill>
                      <a:srgbClr val="FFFF00"/>
                    </a:solidFill>
                    <a:latin typeface="Calibri"/>
                    <a:ea typeface="ＭＳ Ｐゴシック"/>
                    <a:sym typeface="Wingdings" pitchFamily="2" charset="2"/>
                  </a:rPr>
                  <a:t>(Slope </a:t>
                </a:r>
                <a:r>
                  <a:rPr lang="en-US" altLang="ja-JP" sz="1100" b="1">
                    <a:solidFill>
                      <a:srgbClr val="FFFF00"/>
                    </a:solidFill>
                    <a:latin typeface="Calibri"/>
                    <a:ea typeface="ＭＳ Ｐゴシック"/>
                    <a:sym typeface="Wingdings" pitchFamily="2" charset="2"/>
                  </a:rPr>
                  <a:t>&lt;10%)</a:t>
                </a:r>
                <a:endParaRPr lang="en-US" altLang="ja-JP" sz="1100" b="1" dirty="0">
                  <a:solidFill>
                    <a:srgbClr val="FFFF00"/>
                  </a:solidFill>
                  <a:latin typeface="Calibri"/>
                  <a:ea typeface="ＭＳ Ｐゴシック"/>
                  <a:sym typeface="Wingdings" pitchFamily="2" charset="2"/>
                </a:endParaRPr>
              </a:p>
            </p:txBody>
          </p:sp>
        </p:grpSp>
      </p:grpSp>
      <p:grpSp>
        <p:nvGrpSpPr>
          <p:cNvPr id="8" name="グループ化 10"/>
          <p:cNvGrpSpPr/>
          <p:nvPr/>
        </p:nvGrpSpPr>
        <p:grpSpPr>
          <a:xfrm>
            <a:off x="667611" y="2082278"/>
            <a:ext cx="7990974" cy="3353003"/>
            <a:chOff x="756080" y="2648792"/>
            <a:chExt cx="7815478" cy="3293973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5026591" y="2648792"/>
              <a:ext cx="12218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ja-JP" sz="1400" b="1" dirty="0">
                  <a:solidFill>
                    <a:srgbClr val="FFFF00"/>
                  </a:solidFill>
                  <a:latin typeface="Calibri"/>
                  <a:ea typeface="ＭＳ Ｐゴシック"/>
                  <a:sym typeface="Wingdings" pitchFamily="2" charset="2"/>
                </a:rPr>
                <a:t>Damping Ring</a:t>
              </a:r>
              <a:endParaRPr lang="ja-JP" altLang="en-US" sz="1400" b="1" dirty="0">
                <a:solidFill>
                  <a:srgbClr val="FFFF00"/>
                </a:solidFill>
                <a:latin typeface="Calibri"/>
                <a:ea typeface="ＭＳ Ｐゴシック"/>
              </a:endParaRPr>
            </a:p>
          </p:txBody>
        </p:sp>
        <p:cxnSp>
          <p:nvCxnSpPr>
            <p:cNvPr id="29" name="直線コネクタ 28"/>
            <p:cNvCxnSpPr/>
            <p:nvPr/>
          </p:nvCxnSpPr>
          <p:spPr>
            <a:xfrm flipH="1" flipV="1">
              <a:off x="5746188" y="2858503"/>
              <a:ext cx="502212" cy="833609"/>
            </a:xfrm>
            <a:prstGeom prst="line">
              <a:avLst/>
            </a:prstGeom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/>
            <p:cNvSpPr txBox="1"/>
            <p:nvPr/>
          </p:nvSpPr>
          <p:spPr>
            <a:xfrm>
              <a:off x="5889008" y="2858503"/>
              <a:ext cx="11653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ja-JP" sz="1400" b="1" dirty="0">
                  <a:solidFill>
                    <a:srgbClr val="FFFF00"/>
                  </a:solidFill>
                  <a:latin typeface="Calibri"/>
                  <a:ea typeface="ＭＳ Ｐゴシック"/>
                  <a:sym typeface="Wingdings" pitchFamily="2" charset="2"/>
                </a:rPr>
                <a:t>Detector Hall</a:t>
              </a:r>
              <a:endParaRPr lang="ja-JP" altLang="en-US" sz="1400" b="1" dirty="0">
                <a:solidFill>
                  <a:srgbClr val="FFFF00"/>
                </a:solidFill>
                <a:latin typeface="Calibri"/>
                <a:ea typeface="ＭＳ Ｐゴシック"/>
              </a:endParaRPr>
            </a:p>
          </p:txBody>
        </p:sp>
        <p:cxnSp>
          <p:nvCxnSpPr>
            <p:cNvPr id="69" name="直線コネクタ 68"/>
            <p:cNvCxnSpPr/>
            <p:nvPr/>
          </p:nvCxnSpPr>
          <p:spPr>
            <a:xfrm flipH="1" flipV="1">
              <a:off x="6509982" y="3125337"/>
              <a:ext cx="403241" cy="793605"/>
            </a:xfrm>
            <a:prstGeom prst="line">
              <a:avLst/>
            </a:prstGeom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テキスト ボックス 72"/>
            <p:cNvSpPr txBox="1"/>
            <p:nvPr/>
          </p:nvSpPr>
          <p:spPr>
            <a:xfrm>
              <a:off x="3631437" y="2906271"/>
              <a:ext cx="21823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ja-JP" sz="1400" b="1" dirty="0">
                  <a:solidFill>
                    <a:srgbClr val="FFFF00"/>
                  </a:solidFill>
                  <a:latin typeface="Calibri"/>
                  <a:ea typeface="ＭＳ Ｐゴシック"/>
                  <a:sym typeface="Wingdings" pitchFamily="2" charset="2"/>
                </a:rPr>
                <a:t>Ring To Main </a:t>
              </a:r>
              <a:r>
                <a:rPr lang="en-US" altLang="ja-JP" sz="1400" b="1" dirty="0" err="1">
                  <a:solidFill>
                    <a:srgbClr val="FFFF00"/>
                  </a:solidFill>
                  <a:latin typeface="Calibri"/>
                  <a:ea typeface="ＭＳ Ｐゴシック"/>
                  <a:sym typeface="Wingdings" pitchFamily="2" charset="2"/>
                </a:rPr>
                <a:t>Linac</a:t>
              </a:r>
              <a:r>
                <a:rPr lang="en-US" altLang="ja-JP" sz="1400" b="1" dirty="0">
                  <a:solidFill>
                    <a:srgbClr val="FFFF00"/>
                  </a:solidFill>
                  <a:latin typeface="Calibri"/>
                  <a:ea typeface="ＭＳ Ｐゴシック"/>
                  <a:sym typeface="Wingdings" pitchFamily="2" charset="2"/>
                </a:rPr>
                <a:t> (RTML)</a:t>
              </a:r>
              <a:endParaRPr lang="ja-JP" altLang="en-US" sz="1400" b="1" dirty="0">
                <a:solidFill>
                  <a:srgbClr val="FFFF00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 rot="-960000">
              <a:off x="3290592" y="4781042"/>
              <a:ext cx="1560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ja-JP" sz="1400" b="1" dirty="0">
                  <a:solidFill>
                    <a:srgbClr val="FFFF00"/>
                  </a:solidFill>
                  <a:latin typeface="Calibri"/>
                  <a:ea typeface="ＭＳ Ｐゴシック"/>
                  <a:sym typeface="Wingdings" pitchFamily="2" charset="2"/>
                </a:rPr>
                <a:t>e- Main </a:t>
              </a:r>
              <a:r>
                <a:rPr lang="en-US" altLang="ja-JP" sz="1400" b="1" dirty="0" err="1">
                  <a:solidFill>
                    <a:srgbClr val="FFFF00"/>
                  </a:solidFill>
                  <a:latin typeface="Calibri"/>
                  <a:ea typeface="ＭＳ Ｐゴシック"/>
                  <a:sym typeface="Wingdings" pitchFamily="2" charset="2"/>
                </a:rPr>
                <a:t>Linac</a:t>
              </a:r>
              <a:r>
                <a:rPr lang="en-US" altLang="ja-JP" sz="1400" b="1" dirty="0">
                  <a:solidFill>
                    <a:srgbClr val="FFFF00"/>
                  </a:solidFill>
                  <a:latin typeface="Calibri"/>
                  <a:ea typeface="ＭＳ Ｐゴシック"/>
                  <a:sym typeface="Wingdings" pitchFamily="2" charset="2"/>
                </a:rPr>
                <a:t> (ML)</a:t>
              </a:r>
              <a:endParaRPr lang="ja-JP" altLang="en-US" sz="1400" b="1" dirty="0">
                <a:solidFill>
                  <a:srgbClr val="FFFF00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89" name="テキスト ボックス 88"/>
            <p:cNvSpPr txBox="1"/>
            <p:nvPr/>
          </p:nvSpPr>
          <p:spPr>
            <a:xfrm rot="-1020000">
              <a:off x="7934845" y="3542651"/>
              <a:ext cx="636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ja-JP" sz="1400" b="1" dirty="0">
                  <a:solidFill>
                    <a:srgbClr val="FFFF00"/>
                  </a:solidFill>
                  <a:latin typeface="Calibri"/>
                  <a:ea typeface="ＭＳ Ｐゴシック"/>
                  <a:sym typeface="Wingdings" pitchFamily="2" charset="2"/>
                </a:rPr>
                <a:t>e+ ML</a:t>
              </a:r>
              <a:endParaRPr lang="ja-JP" altLang="en-US" sz="1400" b="1" dirty="0">
                <a:solidFill>
                  <a:srgbClr val="FFFF00"/>
                </a:solidFill>
                <a:latin typeface="Calibri"/>
                <a:ea typeface="ＭＳ Ｐゴシック"/>
              </a:endParaRPr>
            </a:p>
          </p:txBody>
        </p:sp>
        <p:cxnSp>
          <p:nvCxnSpPr>
            <p:cNvPr id="90" name="直線コネクタ 89"/>
            <p:cNvCxnSpPr/>
            <p:nvPr/>
          </p:nvCxnSpPr>
          <p:spPr>
            <a:xfrm>
              <a:off x="5465411" y="3166280"/>
              <a:ext cx="986096" cy="805502"/>
            </a:xfrm>
            <a:prstGeom prst="line">
              <a:avLst/>
            </a:prstGeom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>
              <a:off x="5431611" y="3150415"/>
              <a:ext cx="1622781" cy="760527"/>
            </a:xfrm>
            <a:prstGeom prst="line">
              <a:avLst/>
            </a:prstGeom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テキスト ボックス 93"/>
            <p:cNvSpPr txBox="1"/>
            <p:nvPr/>
          </p:nvSpPr>
          <p:spPr>
            <a:xfrm>
              <a:off x="1405964" y="5589250"/>
              <a:ext cx="15529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ja-JP" sz="1400" b="1" dirty="0">
                  <a:solidFill>
                    <a:srgbClr val="FFFF00"/>
                  </a:solidFill>
                  <a:latin typeface="Calibri"/>
                  <a:ea typeface="ＭＳ Ｐゴシック"/>
                  <a:sym typeface="Wingdings" pitchFamily="2" charset="2"/>
                </a:rPr>
                <a:t>RTML turn-around</a:t>
              </a:r>
              <a:endParaRPr lang="ja-JP" altLang="en-US" sz="1400" b="1" dirty="0">
                <a:solidFill>
                  <a:srgbClr val="FFFF00"/>
                </a:solidFill>
                <a:latin typeface="Calibri"/>
                <a:ea typeface="ＭＳ Ｐゴシック"/>
              </a:endParaRPr>
            </a:p>
          </p:txBody>
        </p:sp>
        <p:cxnSp>
          <p:nvCxnSpPr>
            <p:cNvPr id="95" name="直線コネクタ 94"/>
            <p:cNvCxnSpPr/>
            <p:nvPr/>
          </p:nvCxnSpPr>
          <p:spPr>
            <a:xfrm flipV="1">
              <a:off x="756080" y="5868888"/>
              <a:ext cx="707210" cy="73877"/>
            </a:xfrm>
            <a:prstGeom prst="line">
              <a:avLst/>
            </a:prstGeom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テキスト ボックス 131"/>
            <p:cNvSpPr txBox="1"/>
            <p:nvPr/>
          </p:nvSpPr>
          <p:spPr>
            <a:xfrm rot="-960000">
              <a:off x="7626327" y="3771954"/>
              <a:ext cx="872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ja-JP" sz="1400" b="1" dirty="0">
                  <a:solidFill>
                    <a:srgbClr val="FFFF00"/>
                  </a:solidFill>
                  <a:latin typeface="Calibri"/>
                  <a:ea typeface="ＭＳ Ｐゴシック"/>
                  <a:sym typeface="Wingdings" pitchFamily="2" charset="2"/>
                </a:rPr>
                <a:t>e- Source</a:t>
              </a:r>
              <a:endParaRPr lang="ja-JP" altLang="en-US" sz="1400" b="1" dirty="0">
                <a:solidFill>
                  <a:srgbClr val="FFFF00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33" name="テキスト ボックス 132"/>
            <p:cNvSpPr txBox="1"/>
            <p:nvPr/>
          </p:nvSpPr>
          <p:spPr>
            <a:xfrm rot="-960000">
              <a:off x="5848712" y="4310215"/>
              <a:ext cx="908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ja-JP" sz="1400" b="1" dirty="0">
                  <a:solidFill>
                    <a:srgbClr val="FFFF00"/>
                  </a:solidFill>
                  <a:latin typeface="Calibri"/>
                  <a:ea typeface="ＭＳ Ｐゴシック"/>
                  <a:sym typeface="Wingdings" pitchFamily="2" charset="2"/>
                </a:rPr>
                <a:t>e+ Source</a:t>
              </a:r>
              <a:endParaRPr lang="ja-JP" altLang="en-US" sz="1400" b="1" dirty="0">
                <a:solidFill>
                  <a:srgbClr val="FFFF00"/>
                </a:solidFill>
                <a:latin typeface="Calibri"/>
                <a:ea typeface="ＭＳ Ｐゴシック"/>
              </a:endParaRPr>
            </a:p>
          </p:txBody>
        </p:sp>
        <p:cxnSp>
          <p:nvCxnSpPr>
            <p:cNvPr id="134" name="直線コネクタ 133"/>
            <p:cNvCxnSpPr/>
            <p:nvPr/>
          </p:nvCxnSpPr>
          <p:spPr>
            <a:xfrm flipH="1" flipV="1">
              <a:off x="6396063" y="4142097"/>
              <a:ext cx="4147" cy="213501"/>
            </a:xfrm>
            <a:prstGeom prst="line">
              <a:avLst/>
            </a:prstGeom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 flipH="1" flipV="1">
              <a:off x="7260609" y="3886201"/>
              <a:ext cx="438123" cy="85581"/>
            </a:xfrm>
            <a:prstGeom prst="line">
              <a:avLst/>
            </a:prstGeom>
            <a:ln w="31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グループ化 21"/>
          <p:cNvGrpSpPr/>
          <p:nvPr/>
        </p:nvGrpSpPr>
        <p:grpSpPr>
          <a:xfrm>
            <a:off x="7545996" y="3636193"/>
            <a:ext cx="1231898" cy="465393"/>
            <a:chOff x="7486023" y="4151870"/>
            <a:chExt cx="1204843" cy="457200"/>
          </a:xfrm>
        </p:grpSpPr>
        <p:cxnSp>
          <p:nvCxnSpPr>
            <p:cNvPr id="67" name="曲線コネクタ 66"/>
            <p:cNvCxnSpPr/>
            <p:nvPr/>
          </p:nvCxnSpPr>
          <p:spPr>
            <a:xfrm rot="21780000" flipH="1" flipV="1">
              <a:off x="7486023" y="4151870"/>
              <a:ext cx="685800" cy="457200"/>
            </a:xfrm>
            <a:prstGeom prst="curvedConnector3">
              <a:avLst>
                <a:gd name="adj1" fmla="val 46021"/>
              </a:avLst>
            </a:prstGeom>
            <a:ln w="38100">
              <a:solidFill>
                <a:srgbClr val="FFFF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テキスト ボックス 145"/>
            <p:cNvSpPr txBox="1"/>
            <p:nvPr/>
          </p:nvSpPr>
          <p:spPr>
            <a:xfrm>
              <a:off x="7818511" y="4194085"/>
              <a:ext cx="8723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altLang="ja-JP" sz="1100" b="1" dirty="0">
                  <a:solidFill>
                    <a:srgbClr val="FFFF00"/>
                  </a:solidFill>
                  <a:latin typeface="Calibri"/>
                  <a:ea typeface="ＭＳ Ｐゴシック"/>
                  <a:sym typeface="Wingdings" pitchFamily="2" charset="2"/>
                </a:rPr>
                <a:t>(Slope &lt;7%)</a:t>
              </a:r>
            </a:p>
          </p:txBody>
        </p:sp>
      </p:grpSp>
      <p:grpSp>
        <p:nvGrpSpPr>
          <p:cNvPr id="12" name="グループ化 13"/>
          <p:cNvGrpSpPr/>
          <p:nvPr/>
        </p:nvGrpSpPr>
        <p:grpSpPr>
          <a:xfrm>
            <a:off x="771095" y="2508771"/>
            <a:ext cx="8214491" cy="2320020"/>
            <a:chOff x="864473" y="3057099"/>
            <a:chExt cx="8034086" cy="2279176"/>
          </a:xfrm>
        </p:grpSpPr>
        <p:sp>
          <p:nvSpPr>
            <p:cNvPr id="115" name="テキスト ボックス 114"/>
            <p:cNvSpPr txBox="1"/>
            <p:nvPr/>
          </p:nvSpPr>
          <p:spPr>
            <a:xfrm rot="21060000">
              <a:off x="864473" y="3905464"/>
              <a:ext cx="15630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ja-JP" sz="1100" b="1" dirty="0">
                  <a:solidFill>
                    <a:srgbClr val="FFFF00"/>
                  </a:solidFill>
                  <a:latin typeface="Calibri"/>
                  <a:ea typeface="ＭＳ Ｐゴシック"/>
                  <a:sym typeface="Wingdings" pitchFamily="2" charset="2"/>
                </a:rPr>
                <a:t>Existing surface road</a:t>
              </a:r>
            </a:p>
          </p:txBody>
        </p:sp>
        <p:sp>
          <p:nvSpPr>
            <p:cNvPr id="147" name="フリーフォーム 146"/>
            <p:cNvSpPr/>
            <p:nvPr/>
          </p:nvSpPr>
          <p:spPr>
            <a:xfrm>
              <a:off x="1050878" y="3057099"/>
              <a:ext cx="7369791" cy="1201002"/>
            </a:xfrm>
            <a:custGeom>
              <a:avLst/>
              <a:gdLst>
                <a:gd name="connsiteX0" fmla="*/ 0 w 7369791"/>
                <a:gd name="connsiteY0" fmla="*/ 1201002 h 1201002"/>
                <a:gd name="connsiteX1" fmla="*/ 518615 w 7369791"/>
                <a:gd name="connsiteY1" fmla="*/ 1187355 h 1201002"/>
                <a:gd name="connsiteX2" fmla="*/ 614149 w 7369791"/>
                <a:gd name="connsiteY2" fmla="*/ 1160059 h 1201002"/>
                <a:gd name="connsiteX3" fmla="*/ 655092 w 7369791"/>
                <a:gd name="connsiteY3" fmla="*/ 1132764 h 1201002"/>
                <a:gd name="connsiteX4" fmla="*/ 736979 w 7369791"/>
                <a:gd name="connsiteY4" fmla="*/ 1105468 h 1201002"/>
                <a:gd name="connsiteX5" fmla="*/ 791570 w 7369791"/>
                <a:gd name="connsiteY5" fmla="*/ 1091820 h 1201002"/>
                <a:gd name="connsiteX6" fmla="*/ 941695 w 7369791"/>
                <a:gd name="connsiteY6" fmla="*/ 1064525 h 1201002"/>
                <a:gd name="connsiteX7" fmla="*/ 982638 w 7369791"/>
                <a:gd name="connsiteY7" fmla="*/ 1037229 h 1201002"/>
                <a:gd name="connsiteX8" fmla="*/ 1160059 w 7369791"/>
                <a:gd name="connsiteY8" fmla="*/ 1009934 h 1201002"/>
                <a:gd name="connsiteX9" fmla="*/ 1323832 w 7369791"/>
                <a:gd name="connsiteY9" fmla="*/ 996286 h 1201002"/>
                <a:gd name="connsiteX10" fmla="*/ 1760561 w 7369791"/>
                <a:gd name="connsiteY10" fmla="*/ 1009934 h 1201002"/>
                <a:gd name="connsiteX11" fmla="*/ 1856095 w 7369791"/>
                <a:gd name="connsiteY11" fmla="*/ 1023582 h 1201002"/>
                <a:gd name="connsiteX12" fmla="*/ 2210937 w 7369791"/>
                <a:gd name="connsiteY12" fmla="*/ 1009934 h 1201002"/>
                <a:gd name="connsiteX13" fmla="*/ 2292823 w 7369791"/>
                <a:gd name="connsiteY13" fmla="*/ 955343 h 1201002"/>
                <a:gd name="connsiteX14" fmla="*/ 2333767 w 7369791"/>
                <a:gd name="connsiteY14" fmla="*/ 928047 h 1201002"/>
                <a:gd name="connsiteX15" fmla="*/ 2374710 w 7369791"/>
                <a:gd name="connsiteY15" fmla="*/ 914400 h 1201002"/>
                <a:gd name="connsiteX16" fmla="*/ 2415653 w 7369791"/>
                <a:gd name="connsiteY16" fmla="*/ 887104 h 1201002"/>
                <a:gd name="connsiteX17" fmla="*/ 2524835 w 7369791"/>
                <a:gd name="connsiteY17" fmla="*/ 873456 h 1201002"/>
                <a:gd name="connsiteX18" fmla="*/ 2606722 w 7369791"/>
                <a:gd name="connsiteY18" fmla="*/ 859808 h 1201002"/>
                <a:gd name="connsiteX19" fmla="*/ 3521122 w 7369791"/>
                <a:gd name="connsiteY19" fmla="*/ 859808 h 1201002"/>
                <a:gd name="connsiteX20" fmla="*/ 3562065 w 7369791"/>
                <a:gd name="connsiteY20" fmla="*/ 846161 h 1201002"/>
                <a:gd name="connsiteX21" fmla="*/ 3616656 w 7369791"/>
                <a:gd name="connsiteY21" fmla="*/ 764274 h 1201002"/>
                <a:gd name="connsiteX22" fmla="*/ 3643952 w 7369791"/>
                <a:gd name="connsiteY22" fmla="*/ 723331 h 1201002"/>
                <a:gd name="connsiteX23" fmla="*/ 3698543 w 7369791"/>
                <a:gd name="connsiteY23" fmla="*/ 709683 h 1201002"/>
                <a:gd name="connsiteX24" fmla="*/ 3780429 w 7369791"/>
                <a:gd name="connsiteY24" fmla="*/ 682388 h 1201002"/>
                <a:gd name="connsiteX25" fmla="*/ 3862316 w 7369791"/>
                <a:gd name="connsiteY25" fmla="*/ 627797 h 1201002"/>
                <a:gd name="connsiteX26" fmla="*/ 3903259 w 7369791"/>
                <a:gd name="connsiteY26" fmla="*/ 600501 h 1201002"/>
                <a:gd name="connsiteX27" fmla="*/ 3985146 w 7369791"/>
                <a:gd name="connsiteY27" fmla="*/ 559558 h 1201002"/>
                <a:gd name="connsiteX28" fmla="*/ 4039737 w 7369791"/>
                <a:gd name="connsiteY28" fmla="*/ 477671 h 1201002"/>
                <a:gd name="connsiteX29" fmla="*/ 4121623 w 7369791"/>
                <a:gd name="connsiteY29" fmla="*/ 450376 h 1201002"/>
                <a:gd name="connsiteX30" fmla="*/ 4271749 w 7369791"/>
                <a:gd name="connsiteY30" fmla="*/ 423080 h 1201002"/>
                <a:gd name="connsiteX31" fmla="*/ 4517409 w 7369791"/>
                <a:gd name="connsiteY31" fmla="*/ 395785 h 1201002"/>
                <a:gd name="connsiteX32" fmla="*/ 4667534 w 7369791"/>
                <a:gd name="connsiteY32" fmla="*/ 368489 h 1201002"/>
                <a:gd name="connsiteX33" fmla="*/ 4763068 w 7369791"/>
                <a:gd name="connsiteY33" fmla="*/ 354841 h 1201002"/>
                <a:gd name="connsiteX34" fmla="*/ 4804012 w 7369791"/>
                <a:gd name="connsiteY34" fmla="*/ 341194 h 1201002"/>
                <a:gd name="connsiteX35" fmla="*/ 4954137 w 7369791"/>
                <a:gd name="connsiteY35" fmla="*/ 313898 h 1201002"/>
                <a:gd name="connsiteX36" fmla="*/ 4995080 w 7369791"/>
                <a:gd name="connsiteY36" fmla="*/ 300250 h 1201002"/>
                <a:gd name="connsiteX37" fmla="*/ 5049671 w 7369791"/>
                <a:gd name="connsiteY37" fmla="*/ 286602 h 1201002"/>
                <a:gd name="connsiteX38" fmla="*/ 5172501 w 7369791"/>
                <a:gd name="connsiteY38" fmla="*/ 245659 h 1201002"/>
                <a:gd name="connsiteX39" fmla="*/ 5227092 w 7369791"/>
                <a:gd name="connsiteY39" fmla="*/ 232011 h 1201002"/>
                <a:gd name="connsiteX40" fmla="*/ 5268035 w 7369791"/>
                <a:gd name="connsiteY40" fmla="*/ 218364 h 1201002"/>
                <a:gd name="connsiteX41" fmla="*/ 5308979 w 7369791"/>
                <a:gd name="connsiteY41" fmla="*/ 191068 h 1201002"/>
                <a:gd name="connsiteX42" fmla="*/ 5472752 w 7369791"/>
                <a:gd name="connsiteY42" fmla="*/ 150125 h 1201002"/>
                <a:gd name="connsiteX43" fmla="*/ 5513695 w 7369791"/>
                <a:gd name="connsiteY43" fmla="*/ 136477 h 1201002"/>
                <a:gd name="connsiteX44" fmla="*/ 5745707 w 7369791"/>
                <a:gd name="connsiteY44" fmla="*/ 109182 h 1201002"/>
                <a:gd name="connsiteX45" fmla="*/ 5827594 w 7369791"/>
                <a:gd name="connsiteY45" fmla="*/ 81886 h 1201002"/>
                <a:gd name="connsiteX46" fmla="*/ 5936776 w 7369791"/>
                <a:gd name="connsiteY46" fmla="*/ 68238 h 1201002"/>
                <a:gd name="connsiteX47" fmla="*/ 6086901 w 7369791"/>
                <a:gd name="connsiteY47" fmla="*/ 54591 h 1201002"/>
                <a:gd name="connsiteX48" fmla="*/ 6277970 w 7369791"/>
                <a:gd name="connsiteY48" fmla="*/ 27295 h 1201002"/>
                <a:gd name="connsiteX49" fmla="*/ 7328847 w 7369791"/>
                <a:gd name="connsiteY49" fmla="*/ 13647 h 1201002"/>
                <a:gd name="connsiteX50" fmla="*/ 7369791 w 7369791"/>
                <a:gd name="connsiteY50" fmla="*/ 0 h 12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369791" h="1201002">
                  <a:moveTo>
                    <a:pt x="0" y="1201002"/>
                  </a:moveTo>
                  <a:cubicBezTo>
                    <a:pt x="172872" y="1196453"/>
                    <a:pt x="345879" y="1195580"/>
                    <a:pt x="518615" y="1187355"/>
                  </a:cubicBezTo>
                  <a:cubicBezTo>
                    <a:pt x="528282" y="1186895"/>
                    <a:pt x="600571" y="1166848"/>
                    <a:pt x="614149" y="1160059"/>
                  </a:cubicBezTo>
                  <a:cubicBezTo>
                    <a:pt x="628820" y="1152724"/>
                    <a:pt x="640103" y="1139426"/>
                    <a:pt x="655092" y="1132764"/>
                  </a:cubicBezTo>
                  <a:cubicBezTo>
                    <a:pt x="681384" y="1121079"/>
                    <a:pt x="709683" y="1114567"/>
                    <a:pt x="736979" y="1105468"/>
                  </a:cubicBezTo>
                  <a:cubicBezTo>
                    <a:pt x="754773" y="1099536"/>
                    <a:pt x="773260" y="1095889"/>
                    <a:pt x="791570" y="1091820"/>
                  </a:cubicBezTo>
                  <a:cubicBezTo>
                    <a:pt x="848776" y="1079108"/>
                    <a:pt x="882459" y="1074398"/>
                    <a:pt x="941695" y="1064525"/>
                  </a:cubicBezTo>
                  <a:cubicBezTo>
                    <a:pt x="955343" y="1055426"/>
                    <a:pt x="967967" y="1044564"/>
                    <a:pt x="982638" y="1037229"/>
                  </a:cubicBezTo>
                  <a:cubicBezTo>
                    <a:pt x="1031545" y="1012776"/>
                    <a:pt x="1121802" y="1013412"/>
                    <a:pt x="1160059" y="1009934"/>
                  </a:cubicBezTo>
                  <a:lnTo>
                    <a:pt x="1323832" y="996286"/>
                  </a:lnTo>
                  <a:cubicBezTo>
                    <a:pt x="1469408" y="1000835"/>
                    <a:pt x="1615105" y="1002475"/>
                    <a:pt x="1760561" y="1009934"/>
                  </a:cubicBezTo>
                  <a:cubicBezTo>
                    <a:pt x="1792687" y="1011582"/>
                    <a:pt x="1823927" y="1023582"/>
                    <a:pt x="1856095" y="1023582"/>
                  </a:cubicBezTo>
                  <a:cubicBezTo>
                    <a:pt x="1974463" y="1023582"/>
                    <a:pt x="2092656" y="1014483"/>
                    <a:pt x="2210937" y="1009934"/>
                  </a:cubicBezTo>
                  <a:lnTo>
                    <a:pt x="2292823" y="955343"/>
                  </a:lnTo>
                  <a:cubicBezTo>
                    <a:pt x="2306471" y="946244"/>
                    <a:pt x="2318206" y="933234"/>
                    <a:pt x="2333767" y="928047"/>
                  </a:cubicBezTo>
                  <a:lnTo>
                    <a:pt x="2374710" y="914400"/>
                  </a:lnTo>
                  <a:cubicBezTo>
                    <a:pt x="2388358" y="905301"/>
                    <a:pt x="2399828" y="891420"/>
                    <a:pt x="2415653" y="887104"/>
                  </a:cubicBezTo>
                  <a:cubicBezTo>
                    <a:pt x="2451038" y="877453"/>
                    <a:pt x="2488526" y="878643"/>
                    <a:pt x="2524835" y="873456"/>
                  </a:cubicBezTo>
                  <a:cubicBezTo>
                    <a:pt x="2552229" y="869543"/>
                    <a:pt x="2579426" y="864357"/>
                    <a:pt x="2606722" y="859808"/>
                  </a:cubicBezTo>
                  <a:cubicBezTo>
                    <a:pt x="2972379" y="867934"/>
                    <a:pt x="3186903" y="886545"/>
                    <a:pt x="3521122" y="859808"/>
                  </a:cubicBezTo>
                  <a:cubicBezTo>
                    <a:pt x="3535462" y="858661"/>
                    <a:pt x="3548417" y="850710"/>
                    <a:pt x="3562065" y="846161"/>
                  </a:cubicBezTo>
                  <a:lnTo>
                    <a:pt x="3616656" y="764274"/>
                  </a:lnTo>
                  <a:cubicBezTo>
                    <a:pt x="3625755" y="750626"/>
                    <a:pt x="3628039" y="727309"/>
                    <a:pt x="3643952" y="723331"/>
                  </a:cubicBezTo>
                  <a:cubicBezTo>
                    <a:pt x="3662149" y="718782"/>
                    <a:pt x="3680577" y="715073"/>
                    <a:pt x="3698543" y="709683"/>
                  </a:cubicBezTo>
                  <a:cubicBezTo>
                    <a:pt x="3726101" y="701416"/>
                    <a:pt x="3780429" y="682388"/>
                    <a:pt x="3780429" y="682388"/>
                  </a:cubicBezTo>
                  <a:lnTo>
                    <a:pt x="3862316" y="627797"/>
                  </a:lnTo>
                  <a:cubicBezTo>
                    <a:pt x="3875964" y="618698"/>
                    <a:pt x="3887698" y="605688"/>
                    <a:pt x="3903259" y="600501"/>
                  </a:cubicBezTo>
                  <a:cubicBezTo>
                    <a:pt x="3959764" y="581666"/>
                    <a:pt x="3932233" y="594833"/>
                    <a:pt x="3985146" y="559558"/>
                  </a:cubicBezTo>
                  <a:lnTo>
                    <a:pt x="4039737" y="477671"/>
                  </a:lnTo>
                  <a:cubicBezTo>
                    <a:pt x="4055697" y="453731"/>
                    <a:pt x="4094328" y="459474"/>
                    <a:pt x="4121623" y="450376"/>
                  </a:cubicBezTo>
                  <a:cubicBezTo>
                    <a:pt x="4194336" y="426138"/>
                    <a:pt x="4156006" y="435941"/>
                    <a:pt x="4271749" y="423080"/>
                  </a:cubicBezTo>
                  <a:cubicBezTo>
                    <a:pt x="4583203" y="388473"/>
                    <a:pt x="4251765" y="428988"/>
                    <a:pt x="4517409" y="395785"/>
                  </a:cubicBezTo>
                  <a:cubicBezTo>
                    <a:pt x="4595165" y="369866"/>
                    <a:pt x="4538933" y="385636"/>
                    <a:pt x="4667534" y="368489"/>
                  </a:cubicBezTo>
                  <a:lnTo>
                    <a:pt x="4763068" y="354841"/>
                  </a:lnTo>
                  <a:cubicBezTo>
                    <a:pt x="4776716" y="350292"/>
                    <a:pt x="4789968" y="344315"/>
                    <a:pt x="4804012" y="341194"/>
                  </a:cubicBezTo>
                  <a:cubicBezTo>
                    <a:pt x="4913482" y="316868"/>
                    <a:pt x="4854821" y="338727"/>
                    <a:pt x="4954137" y="313898"/>
                  </a:cubicBezTo>
                  <a:cubicBezTo>
                    <a:pt x="4968093" y="310409"/>
                    <a:pt x="4981248" y="304202"/>
                    <a:pt x="4995080" y="300250"/>
                  </a:cubicBezTo>
                  <a:cubicBezTo>
                    <a:pt x="5013115" y="295097"/>
                    <a:pt x="5031705" y="291992"/>
                    <a:pt x="5049671" y="286602"/>
                  </a:cubicBezTo>
                  <a:cubicBezTo>
                    <a:pt x="5049718" y="286588"/>
                    <a:pt x="5152006" y="252491"/>
                    <a:pt x="5172501" y="245659"/>
                  </a:cubicBezTo>
                  <a:cubicBezTo>
                    <a:pt x="5190295" y="239727"/>
                    <a:pt x="5209057" y="237164"/>
                    <a:pt x="5227092" y="232011"/>
                  </a:cubicBezTo>
                  <a:cubicBezTo>
                    <a:pt x="5240924" y="228059"/>
                    <a:pt x="5254387" y="222913"/>
                    <a:pt x="5268035" y="218364"/>
                  </a:cubicBezTo>
                  <a:cubicBezTo>
                    <a:pt x="5281683" y="209265"/>
                    <a:pt x="5293990" y="197730"/>
                    <a:pt x="5308979" y="191068"/>
                  </a:cubicBezTo>
                  <a:cubicBezTo>
                    <a:pt x="5373860" y="162232"/>
                    <a:pt x="5404088" y="161569"/>
                    <a:pt x="5472752" y="150125"/>
                  </a:cubicBezTo>
                  <a:cubicBezTo>
                    <a:pt x="5486400" y="145576"/>
                    <a:pt x="5499435" y="138378"/>
                    <a:pt x="5513695" y="136477"/>
                  </a:cubicBezTo>
                  <a:cubicBezTo>
                    <a:pt x="5617338" y="122658"/>
                    <a:pt x="5659002" y="132829"/>
                    <a:pt x="5745707" y="109182"/>
                  </a:cubicBezTo>
                  <a:cubicBezTo>
                    <a:pt x="5773465" y="101612"/>
                    <a:pt x="5800298" y="90985"/>
                    <a:pt x="5827594" y="81886"/>
                  </a:cubicBezTo>
                  <a:cubicBezTo>
                    <a:pt x="5862389" y="70288"/>
                    <a:pt x="5900300" y="72077"/>
                    <a:pt x="5936776" y="68238"/>
                  </a:cubicBezTo>
                  <a:cubicBezTo>
                    <a:pt x="5986748" y="62978"/>
                    <a:pt x="6037011" y="60578"/>
                    <a:pt x="6086901" y="54591"/>
                  </a:cubicBezTo>
                  <a:cubicBezTo>
                    <a:pt x="6150779" y="46926"/>
                    <a:pt x="6213639" y="28130"/>
                    <a:pt x="6277970" y="27295"/>
                  </a:cubicBezTo>
                  <a:lnTo>
                    <a:pt x="7328847" y="13647"/>
                  </a:lnTo>
                  <a:lnTo>
                    <a:pt x="7369791" y="0"/>
                  </a:ln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ja-JP" altLang="en-US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34" name="フリーフォーム 33"/>
            <p:cNvSpPr/>
            <p:nvPr/>
          </p:nvSpPr>
          <p:spPr>
            <a:xfrm>
              <a:off x="7683690" y="4885895"/>
              <a:ext cx="1132764" cy="450380"/>
            </a:xfrm>
            <a:custGeom>
              <a:avLst/>
              <a:gdLst>
                <a:gd name="connsiteX0" fmla="*/ 0 w 1132764"/>
                <a:gd name="connsiteY0" fmla="*/ 450380 h 450380"/>
                <a:gd name="connsiteX1" fmla="*/ 27295 w 1132764"/>
                <a:gd name="connsiteY1" fmla="*/ 382141 h 450380"/>
                <a:gd name="connsiteX2" fmla="*/ 109182 w 1132764"/>
                <a:gd name="connsiteY2" fmla="*/ 354846 h 450380"/>
                <a:gd name="connsiteX3" fmla="*/ 150125 w 1132764"/>
                <a:gd name="connsiteY3" fmla="*/ 341198 h 450380"/>
                <a:gd name="connsiteX4" fmla="*/ 232011 w 1132764"/>
                <a:gd name="connsiteY4" fmla="*/ 313902 h 450380"/>
                <a:gd name="connsiteX5" fmla="*/ 313898 w 1132764"/>
                <a:gd name="connsiteY5" fmla="*/ 272959 h 450380"/>
                <a:gd name="connsiteX6" fmla="*/ 395785 w 1132764"/>
                <a:gd name="connsiteY6" fmla="*/ 259311 h 450380"/>
                <a:gd name="connsiteX7" fmla="*/ 532262 w 1132764"/>
                <a:gd name="connsiteY7" fmla="*/ 232016 h 450380"/>
                <a:gd name="connsiteX8" fmla="*/ 614149 w 1132764"/>
                <a:gd name="connsiteY8" fmla="*/ 204720 h 450380"/>
                <a:gd name="connsiteX9" fmla="*/ 736979 w 1132764"/>
                <a:gd name="connsiteY9" fmla="*/ 163777 h 450380"/>
                <a:gd name="connsiteX10" fmla="*/ 818865 w 1132764"/>
                <a:gd name="connsiteY10" fmla="*/ 136481 h 450380"/>
                <a:gd name="connsiteX11" fmla="*/ 859809 w 1132764"/>
                <a:gd name="connsiteY11" fmla="*/ 122834 h 450380"/>
                <a:gd name="connsiteX12" fmla="*/ 982638 w 1132764"/>
                <a:gd name="connsiteY12" fmla="*/ 40947 h 450380"/>
                <a:gd name="connsiteX13" fmla="*/ 1023582 w 1132764"/>
                <a:gd name="connsiteY13" fmla="*/ 13652 h 450380"/>
                <a:gd name="connsiteX14" fmla="*/ 1132764 w 1132764"/>
                <a:gd name="connsiteY14" fmla="*/ 4 h 45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2764" h="450380">
                  <a:moveTo>
                    <a:pt x="0" y="450380"/>
                  </a:moveTo>
                  <a:cubicBezTo>
                    <a:pt x="9098" y="427634"/>
                    <a:pt x="8858" y="398273"/>
                    <a:pt x="27295" y="382141"/>
                  </a:cubicBezTo>
                  <a:cubicBezTo>
                    <a:pt x="48948" y="363194"/>
                    <a:pt x="81886" y="363944"/>
                    <a:pt x="109182" y="354846"/>
                  </a:cubicBezTo>
                  <a:lnTo>
                    <a:pt x="150125" y="341198"/>
                  </a:lnTo>
                  <a:lnTo>
                    <a:pt x="232011" y="313902"/>
                  </a:lnTo>
                  <a:cubicBezTo>
                    <a:pt x="379220" y="264831"/>
                    <a:pt x="174693" y="303894"/>
                    <a:pt x="313898" y="272959"/>
                  </a:cubicBezTo>
                  <a:cubicBezTo>
                    <a:pt x="340911" y="266956"/>
                    <a:pt x="368587" y="264411"/>
                    <a:pt x="395785" y="259311"/>
                  </a:cubicBezTo>
                  <a:cubicBezTo>
                    <a:pt x="441384" y="250761"/>
                    <a:pt x="486770" y="241114"/>
                    <a:pt x="532262" y="232016"/>
                  </a:cubicBezTo>
                  <a:cubicBezTo>
                    <a:pt x="560475" y="226373"/>
                    <a:pt x="586853" y="213819"/>
                    <a:pt x="614149" y="204720"/>
                  </a:cubicBezTo>
                  <a:lnTo>
                    <a:pt x="736979" y="163777"/>
                  </a:lnTo>
                  <a:lnTo>
                    <a:pt x="818865" y="136481"/>
                  </a:lnTo>
                  <a:lnTo>
                    <a:pt x="859809" y="122834"/>
                  </a:lnTo>
                  <a:lnTo>
                    <a:pt x="982638" y="40947"/>
                  </a:lnTo>
                  <a:cubicBezTo>
                    <a:pt x="996286" y="31848"/>
                    <a:pt x="1007344" y="15972"/>
                    <a:pt x="1023582" y="13652"/>
                  </a:cubicBezTo>
                  <a:cubicBezTo>
                    <a:pt x="1123620" y="-639"/>
                    <a:pt x="1086948" y="4"/>
                    <a:pt x="1132764" y="4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ja-JP" altLang="en-US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 rot="-900000">
              <a:off x="7899874" y="5053050"/>
              <a:ext cx="9986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ja-JP" sz="1100" b="1" dirty="0">
                  <a:solidFill>
                    <a:srgbClr val="FFFF00"/>
                  </a:solidFill>
                  <a:latin typeface="Calibri"/>
                  <a:ea typeface="ＭＳ Ｐゴシック"/>
                  <a:sym typeface="Wingdings" pitchFamily="2" charset="2"/>
                </a:rPr>
                <a:t>Existing road</a:t>
              </a:r>
            </a:p>
          </p:txBody>
        </p:sp>
      </p:grpSp>
      <p:sp>
        <p:nvSpPr>
          <p:cNvPr id="93" name="テキスト ボックス 92"/>
          <p:cNvSpPr txBox="1"/>
          <p:nvPr/>
        </p:nvSpPr>
        <p:spPr>
          <a:xfrm>
            <a:off x="3348927" y="4949934"/>
            <a:ext cx="5559599" cy="313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sz="1200" dirty="0">
                <a:solidFill>
                  <a:schemeClr val="bg1"/>
                </a:solidFill>
                <a:latin typeface="Calibri"/>
                <a:ea typeface="ＭＳ Ｐゴシック"/>
              </a:rPr>
              <a:t>(</a:t>
            </a:r>
            <a:r>
              <a:rPr lang="en-US" altLang="ja-JP" sz="1400" dirty="0">
                <a:solidFill>
                  <a:schemeClr val="bg1"/>
                </a:solidFill>
                <a:latin typeface="Calibri"/>
                <a:ea typeface="ＭＳ Ｐゴシック"/>
              </a:rPr>
              <a:t>The background photo shows a similar site </a:t>
            </a:r>
            <a:r>
              <a:rPr lang="en-US" altLang="ja-JP" sz="1400" dirty="0" smtClean="0">
                <a:solidFill>
                  <a:schemeClr val="bg1"/>
                </a:solidFill>
                <a:latin typeface="Calibri"/>
                <a:ea typeface="ＭＳ Ｐゴシック"/>
              </a:rPr>
              <a:t>image, but not </a:t>
            </a:r>
            <a:r>
              <a:rPr lang="en-US" altLang="ja-JP" sz="1400" dirty="0">
                <a:solidFill>
                  <a:schemeClr val="bg1"/>
                </a:solidFill>
                <a:latin typeface="Calibri"/>
                <a:ea typeface="ＭＳ Ｐゴシック"/>
              </a:rPr>
              <a:t>the real site.)</a:t>
            </a:r>
            <a:endParaRPr lang="ja-JP" altLang="en-US" sz="1400" dirty="0">
              <a:solidFill>
                <a:schemeClr val="bg1"/>
              </a:solidFill>
              <a:latin typeface="Calibri"/>
              <a:ea typeface="ＭＳ Ｐゴシック"/>
            </a:endParaRPr>
          </a:p>
        </p:txBody>
      </p:sp>
      <p:grpSp>
        <p:nvGrpSpPr>
          <p:cNvPr id="14" name="グループ化 23"/>
          <p:cNvGrpSpPr/>
          <p:nvPr/>
        </p:nvGrpSpPr>
        <p:grpSpPr>
          <a:xfrm>
            <a:off x="1117233" y="2023406"/>
            <a:ext cx="7829421" cy="2520213"/>
            <a:chOff x="1202154" y="2572774"/>
            <a:chExt cx="7657473" cy="2478327"/>
          </a:xfrm>
        </p:grpSpPr>
        <p:cxnSp>
          <p:nvCxnSpPr>
            <p:cNvPr id="98" name="直線コネクタ 97"/>
            <p:cNvCxnSpPr/>
            <p:nvPr/>
          </p:nvCxnSpPr>
          <p:spPr>
            <a:xfrm>
              <a:off x="4694830" y="3786506"/>
              <a:ext cx="177421" cy="17134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グループ化 18"/>
            <p:cNvGrpSpPr/>
            <p:nvPr/>
          </p:nvGrpSpPr>
          <p:grpSpPr>
            <a:xfrm>
              <a:off x="1202154" y="2572774"/>
              <a:ext cx="7657473" cy="2478327"/>
              <a:chOff x="1202154" y="2572774"/>
              <a:chExt cx="7657473" cy="2478327"/>
            </a:xfrm>
          </p:grpSpPr>
          <p:sp>
            <p:nvSpPr>
              <p:cNvPr id="99" name="テキスト ボックス 98"/>
              <p:cNvSpPr txBox="1"/>
              <p:nvPr/>
            </p:nvSpPr>
            <p:spPr>
              <a:xfrm>
                <a:off x="1761551" y="3623845"/>
                <a:ext cx="1542345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altLang="ja-JP" sz="1400" b="1" dirty="0">
                    <a:solidFill>
                      <a:srgbClr val="FFFF00"/>
                    </a:solidFill>
                    <a:latin typeface="Calibri"/>
                    <a:ea typeface="ＭＳ Ｐゴシック"/>
                    <a:sym typeface="Wingdings" pitchFamily="2" charset="2"/>
                  </a:rPr>
                  <a:t>Surface Structures</a:t>
                </a:r>
                <a:endParaRPr lang="ja-JP" altLang="en-US" sz="1400" b="1" dirty="0">
                  <a:solidFill>
                    <a:srgbClr val="FFFF00"/>
                  </a:solidFill>
                  <a:latin typeface="Calibri"/>
                  <a:ea typeface="ＭＳ Ｐゴシック"/>
                </a:endParaRPr>
              </a:p>
            </p:txBody>
          </p:sp>
          <p:grpSp>
            <p:nvGrpSpPr>
              <p:cNvPr id="16" name="グループ化 14"/>
              <p:cNvGrpSpPr/>
              <p:nvPr/>
            </p:nvGrpSpPr>
            <p:grpSpPr>
              <a:xfrm>
                <a:off x="1268103" y="2572774"/>
                <a:ext cx="7489209" cy="2478327"/>
                <a:chOff x="1268103" y="2572774"/>
                <a:chExt cx="7489209" cy="2478327"/>
              </a:xfrm>
            </p:grpSpPr>
            <p:sp>
              <p:nvSpPr>
                <p:cNvPr id="21" name="円/楕円 20"/>
                <p:cNvSpPr/>
                <p:nvPr/>
              </p:nvSpPr>
              <p:spPr>
                <a:xfrm>
                  <a:off x="3404548" y="3946893"/>
                  <a:ext cx="571500" cy="277091"/>
                </a:xfrm>
                <a:prstGeom prst="ellipse">
                  <a:avLst/>
                </a:prstGeom>
                <a:solidFill>
                  <a:srgbClr val="FFFF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ja-JP" altLang="en-US">
                    <a:solidFill>
                      <a:prstClr val="white"/>
                    </a:solidFill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31" name="円/楕円 30"/>
                <p:cNvSpPr/>
                <p:nvPr/>
              </p:nvSpPr>
              <p:spPr>
                <a:xfrm>
                  <a:off x="4644051" y="3857146"/>
                  <a:ext cx="571500" cy="277091"/>
                </a:xfrm>
                <a:prstGeom prst="ellipse">
                  <a:avLst/>
                </a:prstGeom>
                <a:solidFill>
                  <a:srgbClr val="FFFF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ja-JP" altLang="en-US">
                    <a:solidFill>
                      <a:prstClr val="white"/>
                    </a:solidFill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40" name="円/楕円 39"/>
                <p:cNvSpPr/>
                <p:nvPr/>
              </p:nvSpPr>
              <p:spPr>
                <a:xfrm>
                  <a:off x="2009321" y="4078508"/>
                  <a:ext cx="571500" cy="277091"/>
                </a:xfrm>
                <a:prstGeom prst="ellipse">
                  <a:avLst/>
                </a:prstGeom>
                <a:solidFill>
                  <a:srgbClr val="FFFF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ja-JP" altLang="en-US">
                    <a:solidFill>
                      <a:prstClr val="white"/>
                    </a:solidFill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42" name="円/楕円 41"/>
                <p:cNvSpPr/>
                <p:nvPr/>
              </p:nvSpPr>
              <p:spPr>
                <a:xfrm>
                  <a:off x="1268103" y="4294496"/>
                  <a:ext cx="342331" cy="148469"/>
                </a:xfrm>
                <a:prstGeom prst="ellipse">
                  <a:avLst/>
                </a:prstGeom>
                <a:solidFill>
                  <a:srgbClr val="FFFF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ja-JP" altLang="en-US">
                    <a:solidFill>
                      <a:prstClr val="white"/>
                    </a:solidFill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57" name="円/楕円 56"/>
                <p:cNvSpPr/>
                <p:nvPr/>
              </p:nvSpPr>
              <p:spPr>
                <a:xfrm>
                  <a:off x="6201602" y="3314659"/>
                  <a:ext cx="397038" cy="237682"/>
                </a:xfrm>
                <a:prstGeom prst="ellipse">
                  <a:avLst/>
                </a:prstGeom>
                <a:solidFill>
                  <a:srgbClr val="FFFF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ja-JP" altLang="en-US">
                    <a:solidFill>
                      <a:prstClr val="white"/>
                    </a:solidFill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58" name="円/楕円 57"/>
                <p:cNvSpPr/>
                <p:nvPr/>
              </p:nvSpPr>
              <p:spPr>
                <a:xfrm>
                  <a:off x="6675358" y="3219652"/>
                  <a:ext cx="397038" cy="237682"/>
                </a:xfrm>
                <a:prstGeom prst="ellipse">
                  <a:avLst/>
                </a:prstGeom>
                <a:solidFill>
                  <a:srgbClr val="FFFF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ja-JP" altLang="en-US">
                    <a:solidFill>
                      <a:prstClr val="white"/>
                    </a:solidFill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59" name="円/楕円 58"/>
                <p:cNvSpPr/>
                <p:nvPr/>
              </p:nvSpPr>
              <p:spPr>
                <a:xfrm>
                  <a:off x="7162800" y="3124200"/>
                  <a:ext cx="397038" cy="237682"/>
                </a:xfrm>
                <a:prstGeom prst="ellipse">
                  <a:avLst/>
                </a:prstGeom>
                <a:solidFill>
                  <a:srgbClr val="FFFF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ja-JP" altLang="en-US">
                    <a:solidFill>
                      <a:prstClr val="white"/>
                    </a:solidFill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65" name="円/楕円 64"/>
                <p:cNvSpPr/>
                <p:nvPr/>
              </p:nvSpPr>
              <p:spPr>
                <a:xfrm>
                  <a:off x="4204364" y="3284978"/>
                  <a:ext cx="571500" cy="277091"/>
                </a:xfrm>
                <a:prstGeom prst="ellipse">
                  <a:avLst/>
                </a:prstGeom>
                <a:solidFill>
                  <a:srgbClr val="FFFF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ja-JP" altLang="en-US">
                    <a:solidFill>
                      <a:prstClr val="white"/>
                    </a:solidFill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68" name="円/楕円 67"/>
                <p:cNvSpPr/>
                <p:nvPr/>
              </p:nvSpPr>
              <p:spPr>
                <a:xfrm>
                  <a:off x="7734707" y="4534782"/>
                  <a:ext cx="1022605" cy="359640"/>
                </a:xfrm>
                <a:prstGeom prst="ellipse">
                  <a:avLst/>
                </a:prstGeom>
                <a:solidFill>
                  <a:srgbClr val="FFFF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ja-JP" altLang="en-US">
                    <a:solidFill>
                      <a:prstClr val="white"/>
                    </a:solidFill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86" name="円/楕円 85"/>
                <p:cNvSpPr/>
                <p:nvPr/>
              </p:nvSpPr>
              <p:spPr>
                <a:xfrm>
                  <a:off x="7698732" y="3170991"/>
                  <a:ext cx="342331" cy="148469"/>
                </a:xfrm>
                <a:prstGeom prst="ellipse">
                  <a:avLst/>
                </a:prstGeom>
                <a:solidFill>
                  <a:srgbClr val="FFFF0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ja-JP" altLang="en-US">
                    <a:solidFill>
                      <a:prstClr val="white"/>
                    </a:solidFill>
                    <a:latin typeface="Calibri"/>
                    <a:ea typeface="ＭＳ Ｐゴシック"/>
                  </a:endParaRPr>
                </a:p>
              </p:txBody>
            </p:sp>
            <p:cxnSp>
              <p:nvCxnSpPr>
                <p:cNvPr id="5" name="直線コネクタ 4"/>
                <p:cNvCxnSpPr/>
                <p:nvPr/>
              </p:nvCxnSpPr>
              <p:spPr>
                <a:xfrm>
                  <a:off x="2107665" y="4079544"/>
                  <a:ext cx="79523" cy="111863"/>
                </a:xfrm>
                <a:prstGeom prst="line">
                  <a:avLst/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線コネクタ 69"/>
                <p:cNvCxnSpPr/>
                <p:nvPr/>
              </p:nvCxnSpPr>
              <p:spPr>
                <a:xfrm>
                  <a:off x="3537348" y="3934697"/>
                  <a:ext cx="138484" cy="111863"/>
                </a:xfrm>
                <a:prstGeom prst="line">
                  <a:avLst/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線コネクタ 70"/>
                <p:cNvCxnSpPr>
                  <a:endCxn id="147" idx="22"/>
                </p:cNvCxnSpPr>
                <p:nvPr/>
              </p:nvCxnSpPr>
              <p:spPr>
                <a:xfrm>
                  <a:off x="4622901" y="3045277"/>
                  <a:ext cx="62651" cy="208223"/>
                </a:xfrm>
                <a:prstGeom prst="line">
                  <a:avLst/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線コネクタ 71"/>
                <p:cNvCxnSpPr/>
                <p:nvPr/>
              </p:nvCxnSpPr>
              <p:spPr>
                <a:xfrm>
                  <a:off x="6267045" y="3285114"/>
                  <a:ext cx="133755" cy="208713"/>
                </a:xfrm>
                <a:prstGeom prst="line">
                  <a:avLst/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線コネクタ 73"/>
                <p:cNvCxnSpPr>
                  <a:stCxn id="147" idx="1"/>
                </p:cNvCxnSpPr>
                <p:nvPr/>
              </p:nvCxnSpPr>
              <p:spPr>
                <a:xfrm>
                  <a:off x="1490035" y="3725837"/>
                  <a:ext cx="43754" cy="132314"/>
                </a:xfrm>
                <a:prstGeom prst="line">
                  <a:avLst/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線コネクタ 90"/>
                <p:cNvCxnSpPr>
                  <a:stCxn id="147" idx="47"/>
                </p:cNvCxnSpPr>
                <p:nvPr/>
              </p:nvCxnSpPr>
              <p:spPr>
                <a:xfrm>
                  <a:off x="7183357" y="2572774"/>
                  <a:ext cx="273749" cy="175108"/>
                </a:xfrm>
                <a:prstGeom prst="line">
                  <a:avLst/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線コネクタ 95"/>
                <p:cNvCxnSpPr/>
                <p:nvPr/>
              </p:nvCxnSpPr>
              <p:spPr>
                <a:xfrm>
                  <a:off x="7642821" y="3073807"/>
                  <a:ext cx="181408" cy="169608"/>
                </a:xfrm>
                <a:prstGeom prst="line">
                  <a:avLst/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線コネクタ 96"/>
                <p:cNvCxnSpPr>
                  <a:stCxn id="147" idx="44"/>
                </p:cNvCxnSpPr>
                <p:nvPr/>
              </p:nvCxnSpPr>
              <p:spPr>
                <a:xfrm>
                  <a:off x="6834501" y="2628343"/>
                  <a:ext cx="108615" cy="195689"/>
                </a:xfrm>
                <a:prstGeom prst="line">
                  <a:avLst/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フリーフォーム 34"/>
                <p:cNvSpPr/>
                <p:nvPr/>
              </p:nvSpPr>
              <p:spPr>
                <a:xfrm>
                  <a:off x="8297839" y="4872251"/>
                  <a:ext cx="136477" cy="178850"/>
                </a:xfrm>
                <a:custGeom>
                  <a:avLst/>
                  <a:gdLst>
                    <a:gd name="connsiteX0" fmla="*/ 0 w 136477"/>
                    <a:gd name="connsiteY0" fmla="*/ 0 h 178850"/>
                    <a:gd name="connsiteX1" fmla="*/ 40943 w 136477"/>
                    <a:gd name="connsiteY1" fmla="*/ 68239 h 178850"/>
                    <a:gd name="connsiteX2" fmla="*/ 81886 w 136477"/>
                    <a:gd name="connsiteY2" fmla="*/ 95534 h 178850"/>
                    <a:gd name="connsiteX3" fmla="*/ 122830 w 136477"/>
                    <a:gd name="connsiteY3" fmla="*/ 177421 h 178850"/>
                    <a:gd name="connsiteX4" fmla="*/ 136477 w 136477"/>
                    <a:gd name="connsiteY4" fmla="*/ 177421 h 178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477" h="178850">
                      <a:moveTo>
                        <a:pt x="0" y="0"/>
                      </a:moveTo>
                      <a:cubicBezTo>
                        <a:pt x="13648" y="22746"/>
                        <a:pt x="23680" y="48099"/>
                        <a:pt x="40943" y="68239"/>
                      </a:cubicBezTo>
                      <a:cubicBezTo>
                        <a:pt x="51618" y="80693"/>
                        <a:pt x="71639" y="82726"/>
                        <a:pt x="81886" y="95534"/>
                      </a:cubicBezTo>
                      <a:cubicBezTo>
                        <a:pt x="170700" y="206550"/>
                        <a:pt x="7764" y="62353"/>
                        <a:pt x="122830" y="177421"/>
                      </a:cubicBezTo>
                      <a:cubicBezTo>
                        <a:pt x="126047" y="180638"/>
                        <a:pt x="131928" y="177421"/>
                        <a:pt x="136477" y="177421"/>
                      </a:cubicBez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ja-JP" altLang="en-US">
                    <a:solidFill>
                      <a:prstClr val="white"/>
                    </a:solidFill>
                    <a:latin typeface="Calibri"/>
                    <a:ea typeface="ＭＳ Ｐゴシック"/>
                  </a:endParaRPr>
                </a:p>
              </p:txBody>
            </p:sp>
          </p:grpSp>
          <p:grpSp>
            <p:nvGrpSpPr>
              <p:cNvPr id="17" name="グループ化 16"/>
              <p:cNvGrpSpPr/>
              <p:nvPr/>
            </p:nvGrpSpPr>
            <p:grpSpPr>
              <a:xfrm>
                <a:off x="1202154" y="3127656"/>
                <a:ext cx="7657473" cy="1749144"/>
                <a:chOff x="1202154" y="3127656"/>
                <a:chExt cx="7657473" cy="1749144"/>
              </a:xfrm>
            </p:grpSpPr>
            <p:sp>
              <p:nvSpPr>
                <p:cNvPr id="85" name="テキスト ボックス 84"/>
                <p:cNvSpPr txBox="1"/>
                <p:nvPr/>
              </p:nvSpPr>
              <p:spPr>
                <a:xfrm>
                  <a:off x="1202154" y="4269559"/>
                  <a:ext cx="497252" cy="2539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400"/>
                  <a:r>
                    <a:rPr lang="en-US" altLang="ja-JP" sz="900" b="1" dirty="0">
                      <a:solidFill>
                        <a:prstClr val="black"/>
                      </a:solidFill>
                      <a:latin typeface="Calibri"/>
                      <a:ea typeface="ＭＳ Ｐゴシック"/>
                      <a:cs typeface="Helvetica" pitchFamily="34" charset="0"/>
                    </a:rPr>
                    <a:t>PM-13</a:t>
                  </a:r>
                </a:p>
              </p:txBody>
            </p:sp>
            <p:sp>
              <p:nvSpPr>
                <p:cNvPr id="76" name="テキスト ボックス 75"/>
                <p:cNvSpPr txBox="1"/>
                <p:nvPr/>
              </p:nvSpPr>
              <p:spPr>
                <a:xfrm>
                  <a:off x="1982344" y="4087504"/>
                  <a:ext cx="60465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400"/>
                  <a:r>
                    <a:rPr lang="en-US" altLang="ja-JP" sz="1200" b="1" dirty="0">
                      <a:solidFill>
                        <a:prstClr val="black"/>
                      </a:solidFill>
                      <a:latin typeface="Calibri"/>
                      <a:ea typeface="ＭＳ Ｐゴシック"/>
                      <a:cs typeface="Helvetica" pitchFamily="34" charset="0"/>
                    </a:rPr>
                    <a:t>PM-12</a:t>
                  </a:r>
                  <a:endParaRPr lang="ja-JP" altLang="en-US" sz="1200" b="1" dirty="0">
                    <a:solidFill>
                      <a:prstClr val="black"/>
                    </a:solidFill>
                    <a:latin typeface="Calibri"/>
                    <a:ea typeface="ＭＳ Ｐゴシック"/>
                    <a:cs typeface="Helvetica" pitchFamily="34" charset="0"/>
                  </a:endParaRPr>
                </a:p>
              </p:txBody>
            </p:sp>
            <p:sp>
              <p:nvSpPr>
                <p:cNvPr id="77" name="テキスト ボックス 76"/>
                <p:cNvSpPr txBox="1"/>
                <p:nvPr/>
              </p:nvSpPr>
              <p:spPr>
                <a:xfrm>
                  <a:off x="3380096" y="3965177"/>
                  <a:ext cx="60465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400"/>
                  <a:r>
                    <a:rPr lang="en-US" altLang="ja-JP" sz="1200" b="1" dirty="0">
                      <a:solidFill>
                        <a:prstClr val="black"/>
                      </a:solidFill>
                      <a:latin typeface="Calibri"/>
                      <a:ea typeface="ＭＳ Ｐゴシック"/>
                      <a:cs typeface="Helvetica" pitchFamily="34" charset="0"/>
                    </a:rPr>
                    <a:t>PM-10</a:t>
                  </a:r>
                  <a:endParaRPr lang="ja-JP" altLang="en-US" sz="1200" b="1" dirty="0">
                    <a:solidFill>
                      <a:prstClr val="black"/>
                    </a:solidFill>
                    <a:latin typeface="Calibri"/>
                    <a:ea typeface="ＭＳ Ｐゴシック"/>
                    <a:cs typeface="Helvetica" pitchFamily="34" charset="0"/>
                  </a:endParaRPr>
                </a:p>
              </p:txBody>
            </p:sp>
            <p:sp>
              <p:nvSpPr>
                <p:cNvPr id="80" name="テキスト ボックス 79"/>
                <p:cNvSpPr txBox="1"/>
                <p:nvPr/>
              </p:nvSpPr>
              <p:spPr>
                <a:xfrm>
                  <a:off x="4654770" y="3866864"/>
                  <a:ext cx="5261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400"/>
                  <a:r>
                    <a:rPr lang="en-US" altLang="ja-JP" sz="1200" b="1" dirty="0">
                      <a:solidFill>
                        <a:prstClr val="black"/>
                      </a:solidFill>
                      <a:latin typeface="Calibri"/>
                      <a:ea typeface="ＭＳ Ｐゴシック"/>
                      <a:cs typeface="Helvetica" pitchFamily="34" charset="0"/>
                    </a:rPr>
                    <a:t>PM-8</a:t>
                  </a:r>
                  <a:endParaRPr lang="ja-JP" altLang="en-US" sz="1200" b="1" dirty="0">
                    <a:solidFill>
                      <a:prstClr val="black"/>
                    </a:solidFill>
                    <a:latin typeface="Calibri"/>
                    <a:ea typeface="ＭＳ Ｐゴシック"/>
                    <a:cs typeface="Helvetica" pitchFamily="34" charset="0"/>
                  </a:endParaRPr>
                </a:p>
              </p:txBody>
            </p:sp>
            <p:sp>
              <p:nvSpPr>
                <p:cNvPr id="84" name="テキスト ボックス 83"/>
                <p:cNvSpPr txBox="1"/>
                <p:nvPr/>
              </p:nvSpPr>
              <p:spPr>
                <a:xfrm>
                  <a:off x="4194344" y="3296976"/>
                  <a:ext cx="60625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400"/>
                  <a:r>
                    <a:rPr lang="en-US" altLang="ja-JP" sz="1200" b="1" dirty="0">
                      <a:solidFill>
                        <a:prstClr val="black"/>
                      </a:solidFill>
                      <a:latin typeface="Calibri"/>
                      <a:ea typeface="ＭＳ Ｐゴシック"/>
                      <a:cs typeface="Helvetica" pitchFamily="34" charset="0"/>
                    </a:rPr>
                    <a:t>PM-</a:t>
                  </a:r>
                  <a:r>
                    <a:rPr lang="en-US" altLang="ja-JP" sz="1200" b="1" dirty="0" err="1">
                      <a:solidFill>
                        <a:prstClr val="black"/>
                      </a:solidFill>
                      <a:latin typeface="Calibri"/>
                      <a:ea typeface="ＭＳ Ｐゴシック"/>
                      <a:cs typeface="Helvetica" pitchFamily="34" charset="0"/>
                    </a:rPr>
                    <a:t>ab</a:t>
                  </a:r>
                  <a:endParaRPr lang="en-US" altLang="ja-JP" sz="1200" b="1" dirty="0">
                    <a:solidFill>
                      <a:prstClr val="black"/>
                    </a:solidFill>
                    <a:latin typeface="Calibri"/>
                    <a:ea typeface="ＭＳ Ｐゴシック"/>
                    <a:cs typeface="Helvetica" pitchFamily="34" charset="0"/>
                  </a:endParaRPr>
                </a:p>
              </p:txBody>
            </p:sp>
            <p:sp>
              <p:nvSpPr>
                <p:cNvPr id="78" name="テキスト ボックス 77"/>
                <p:cNvSpPr txBox="1"/>
                <p:nvPr/>
              </p:nvSpPr>
              <p:spPr>
                <a:xfrm>
                  <a:off x="6152386" y="3313571"/>
                  <a:ext cx="49564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400"/>
                  <a:r>
                    <a:rPr lang="en-US" altLang="ja-JP" sz="1000" b="1" dirty="0">
                      <a:solidFill>
                        <a:prstClr val="black"/>
                      </a:solidFill>
                      <a:latin typeface="Calibri"/>
                      <a:ea typeface="ＭＳ Ｐゴシック"/>
                      <a:cs typeface="Helvetica" pitchFamily="34" charset="0"/>
                    </a:rPr>
                    <a:t>PM+8</a:t>
                  </a:r>
                  <a:endParaRPr lang="ja-JP" altLang="en-US" sz="1000" b="1" dirty="0">
                    <a:solidFill>
                      <a:prstClr val="black"/>
                    </a:solidFill>
                    <a:latin typeface="Calibri"/>
                    <a:ea typeface="ＭＳ Ｐゴシック"/>
                    <a:cs typeface="Helvetica" pitchFamily="34" charset="0"/>
                  </a:endParaRPr>
                </a:p>
              </p:txBody>
            </p:sp>
            <p:sp>
              <p:nvSpPr>
                <p:cNvPr id="81" name="テキスト ボックス 80"/>
                <p:cNvSpPr txBox="1"/>
                <p:nvPr/>
              </p:nvSpPr>
              <p:spPr>
                <a:xfrm>
                  <a:off x="6600487" y="3210075"/>
                  <a:ext cx="56137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400"/>
                  <a:r>
                    <a:rPr lang="en-US" altLang="ja-JP" sz="1000" b="1" dirty="0">
                      <a:solidFill>
                        <a:prstClr val="black"/>
                      </a:solidFill>
                      <a:latin typeface="Calibri"/>
                      <a:ea typeface="ＭＳ Ｐゴシック"/>
                      <a:cs typeface="Helvetica" pitchFamily="34" charset="0"/>
                    </a:rPr>
                    <a:t>PM+10</a:t>
                  </a:r>
                  <a:endParaRPr lang="ja-JP" altLang="en-US" sz="1000" b="1" dirty="0">
                    <a:solidFill>
                      <a:prstClr val="black"/>
                    </a:solidFill>
                    <a:latin typeface="Calibri"/>
                    <a:ea typeface="ＭＳ Ｐゴシック"/>
                    <a:cs typeface="Helvetica" pitchFamily="34" charset="0"/>
                  </a:endParaRPr>
                </a:p>
              </p:txBody>
            </p:sp>
            <p:sp>
              <p:nvSpPr>
                <p:cNvPr id="82" name="テキスト ボックス 81"/>
                <p:cNvSpPr txBox="1"/>
                <p:nvPr/>
              </p:nvSpPr>
              <p:spPr>
                <a:xfrm>
                  <a:off x="7081449" y="3133875"/>
                  <a:ext cx="56137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400"/>
                  <a:r>
                    <a:rPr lang="en-US" altLang="ja-JP" sz="1000" b="1" dirty="0">
                      <a:solidFill>
                        <a:prstClr val="black"/>
                      </a:solidFill>
                      <a:latin typeface="Calibri"/>
                      <a:ea typeface="ＭＳ Ｐゴシック"/>
                      <a:cs typeface="Helvetica" pitchFamily="34" charset="0"/>
                    </a:rPr>
                    <a:t>PM+12</a:t>
                  </a:r>
                  <a:endParaRPr lang="ja-JP" altLang="en-US" sz="1000" b="1" dirty="0">
                    <a:solidFill>
                      <a:prstClr val="black"/>
                    </a:solidFill>
                    <a:latin typeface="Calibri"/>
                    <a:ea typeface="ＭＳ Ｐゴシック"/>
                    <a:cs typeface="Helvetica" pitchFamily="34" charset="0"/>
                  </a:endParaRPr>
                </a:p>
              </p:txBody>
            </p:sp>
            <p:sp>
              <p:nvSpPr>
                <p:cNvPr id="87" name="テキスト ボックス 86"/>
                <p:cNvSpPr txBox="1"/>
                <p:nvPr/>
              </p:nvSpPr>
              <p:spPr>
                <a:xfrm>
                  <a:off x="7638314" y="3127656"/>
                  <a:ext cx="519694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400"/>
                  <a:r>
                    <a:rPr lang="en-US" altLang="ja-JP" sz="900" b="1" dirty="0">
                      <a:solidFill>
                        <a:prstClr val="black"/>
                      </a:solidFill>
                      <a:latin typeface="Calibri"/>
                      <a:ea typeface="ＭＳ Ｐゴシック"/>
                      <a:cs typeface="Helvetica" pitchFamily="34" charset="0"/>
                    </a:rPr>
                    <a:t>PM+13</a:t>
                  </a:r>
                </a:p>
              </p:txBody>
            </p:sp>
            <p:grpSp>
              <p:nvGrpSpPr>
                <p:cNvPr id="18" name="グループ化 15"/>
                <p:cNvGrpSpPr/>
                <p:nvPr/>
              </p:nvGrpSpPr>
              <p:grpSpPr>
                <a:xfrm>
                  <a:off x="7698732" y="4509448"/>
                  <a:ext cx="1160895" cy="367352"/>
                  <a:chOff x="7698732" y="4509448"/>
                  <a:chExt cx="1160895" cy="367352"/>
                </a:xfrm>
              </p:grpSpPr>
              <p:sp>
                <p:nvSpPr>
                  <p:cNvPr id="83" name="テキスト ボックス 82"/>
                  <p:cNvSpPr txBox="1"/>
                  <p:nvPr/>
                </p:nvSpPr>
                <p:spPr>
                  <a:xfrm>
                    <a:off x="7698732" y="4615190"/>
                    <a:ext cx="1160895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US" altLang="ja-JP" sz="1100" b="1" dirty="0">
                        <a:solidFill>
                          <a:prstClr val="black"/>
                        </a:solidFill>
                        <a:latin typeface="Calibri"/>
                        <a:ea typeface="ＭＳ Ｐゴシック"/>
                        <a:cs typeface="Helvetica" pitchFamily="34" charset="0"/>
                      </a:rPr>
                      <a:t>(Center Campus)</a:t>
                    </a:r>
                  </a:p>
                </p:txBody>
              </p:sp>
              <p:sp>
                <p:nvSpPr>
                  <p:cNvPr id="79" name="テキスト ボックス 78"/>
                  <p:cNvSpPr txBox="1"/>
                  <p:nvPr/>
                </p:nvSpPr>
                <p:spPr>
                  <a:xfrm>
                    <a:off x="8012412" y="4509448"/>
                    <a:ext cx="34798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US" altLang="ja-JP" sz="1200" b="1" dirty="0">
                        <a:solidFill>
                          <a:prstClr val="black"/>
                        </a:solidFill>
                        <a:latin typeface="Calibri"/>
                        <a:ea typeface="ＭＳ Ｐゴシック"/>
                        <a:cs typeface="Helvetica" pitchFamily="34" charset="0"/>
                      </a:rPr>
                      <a:t>PX</a:t>
                    </a:r>
                  </a:p>
                </p:txBody>
              </p:sp>
            </p:grpSp>
          </p:grpSp>
          <p:cxnSp>
            <p:nvCxnSpPr>
              <p:cNvPr id="101" name="直線コネクタ 100"/>
              <p:cNvCxnSpPr>
                <a:stCxn id="76" idx="0"/>
              </p:cNvCxnSpPr>
              <p:nvPr/>
            </p:nvCxnSpPr>
            <p:spPr>
              <a:xfrm flipV="1">
                <a:off x="2284671" y="3786506"/>
                <a:ext cx="248052" cy="300998"/>
              </a:xfrm>
              <a:prstGeom prst="line">
                <a:avLst/>
              </a:prstGeom>
              <a:ln w="31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テキスト ボックス 6"/>
          <p:cNvSpPr txBox="1"/>
          <p:nvPr/>
        </p:nvSpPr>
        <p:spPr>
          <a:xfrm>
            <a:off x="635437" y="1793676"/>
            <a:ext cx="2388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>
                <a:solidFill>
                  <a:schemeClr val="bg1">
                    <a:lumMod val="50000"/>
                  </a:schemeClr>
                </a:solidFill>
              </a:rPr>
              <a:t>Kitakami</a:t>
            </a:r>
            <a:r>
              <a:rPr kumimoji="1" lang="en-US" altLang="ja-JP" sz="1600" dirty="0" smtClean="0">
                <a:solidFill>
                  <a:schemeClr val="bg1">
                    <a:lumMod val="50000"/>
                  </a:schemeClr>
                </a:solidFill>
              </a:rPr>
              <a:t>-site </a:t>
            </a:r>
            <a:r>
              <a:rPr lang="en-US" altLang="ja-JP" sz="1600" dirty="0" smtClean="0">
                <a:solidFill>
                  <a:schemeClr val="bg1">
                    <a:lumMod val="50000"/>
                  </a:schemeClr>
                </a:solidFill>
              </a:rPr>
              <a:t>cross section</a:t>
            </a:r>
            <a:endParaRPr kumimoji="1" lang="ja-JP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625651" y="5451776"/>
            <a:ext cx="6584975" cy="1200328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Need to establish the IP and </a:t>
            </a:r>
            <a:r>
              <a:rPr lang="en-US" sz="2400" dirty="0" err="1" smtClean="0"/>
              <a:t>linac</a:t>
            </a:r>
            <a:r>
              <a:rPr lang="en-US" sz="2400" dirty="0" smtClean="0"/>
              <a:t> orientation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Then.  the access points and IR infrastructure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Then.  linac length and timing</a:t>
            </a:r>
            <a:endParaRPr lang="en-US" sz="2400" dirty="0"/>
          </a:p>
        </p:txBody>
      </p:sp>
      <p:pic>
        <p:nvPicPr>
          <p:cNvPr id="88" name="コンテンツ プレースホルダー 14"/>
          <p:cNvPicPr>
            <a:picLocks noChangeAspect="1"/>
          </p:cNvPicPr>
          <p:nvPr/>
        </p:nvPicPr>
        <p:blipFill rotWithShape="1">
          <a:blip r:embed="rId4"/>
          <a:srcRect l="135" r="45833"/>
          <a:stretch/>
        </p:blipFill>
        <p:spPr>
          <a:xfrm>
            <a:off x="6685401" y="950409"/>
            <a:ext cx="2127798" cy="2017312"/>
          </a:xfrm>
          <a:prstGeom prst="rect">
            <a:avLst/>
          </a:prstGeom>
          <a:ln>
            <a:solidFill>
              <a:srgbClr val="3366FF"/>
            </a:solidFill>
          </a:ln>
        </p:spPr>
      </p:pic>
      <p:sp>
        <p:nvSpPr>
          <p:cNvPr id="2" name="テキスト ボックス 1"/>
          <p:cNvSpPr txBox="1"/>
          <p:nvPr/>
        </p:nvSpPr>
        <p:spPr>
          <a:xfrm>
            <a:off x="6758067" y="1222422"/>
            <a:ext cx="1031953" cy="861774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Kitakami</a:t>
            </a:r>
            <a:r>
              <a:rPr kumimoji="1" lang="en-US" altLang="ja-JP" sz="1600" dirty="0" smtClean="0"/>
              <a:t> </a:t>
            </a:r>
          </a:p>
          <a:p>
            <a:r>
              <a:rPr kumimoji="1" lang="en-US" altLang="ja-JP" sz="1600" dirty="0" smtClean="0"/>
              <a:t>Candidate </a:t>
            </a:r>
          </a:p>
          <a:p>
            <a:r>
              <a:rPr kumimoji="1" lang="en-US" altLang="ja-JP" sz="1600" dirty="0" smtClean="0"/>
              <a:t>Site </a:t>
            </a:r>
            <a:endParaRPr kumimoji="1" lang="ja-JP" altLang="en-US" dirty="0"/>
          </a:p>
        </p:txBody>
      </p:sp>
      <p:sp>
        <p:nvSpPr>
          <p:cNvPr id="20" name="タイトル 19"/>
          <p:cNvSpPr>
            <a:spLocks noGrp="1"/>
          </p:cNvSpPr>
          <p:nvPr>
            <p:ph type="title"/>
          </p:nvPr>
        </p:nvSpPr>
        <p:spPr>
          <a:xfrm>
            <a:off x="51045" y="75588"/>
            <a:ext cx="8762154" cy="571500"/>
          </a:xfrm>
        </p:spPr>
        <p:txBody>
          <a:bodyPr>
            <a:normAutofit fontScale="90000"/>
          </a:bodyPr>
          <a:lstStyle/>
          <a:p>
            <a:r>
              <a:rPr lang="en-GB" altLang="ja-JP" b="1" dirty="0" smtClean="0"/>
              <a:t>Site Specific Design to be carried out</a:t>
            </a:r>
            <a:endParaRPr kumimoji="1" lang="ja-JP" altLang="en-US" b="1" dirty="0"/>
          </a:p>
        </p:txBody>
      </p:sp>
      <p:pic>
        <p:nvPicPr>
          <p:cNvPr id="110" name="図 109" descr="ILC2011_01color_110716.pdf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248" b="32229"/>
          <a:stretch/>
        </p:blipFill>
        <p:spPr>
          <a:xfrm>
            <a:off x="562923" y="2362539"/>
            <a:ext cx="4717171" cy="749314"/>
          </a:xfrm>
          <a:prstGeom prst="rect">
            <a:avLst/>
          </a:prstGeom>
          <a:solidFill>
            <a:srgbClr val="CCFFCC"/>
          </a:solidFill>
        </p:spPr>
      </p:pic>
      <p:sp>
        <p:nvSpPr>
          <p:cNvPr id="22" name="日付プレースホルダー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  <p:sp>
        <p:nvSpPr>
          <p:cNvPr id="3" name="円/楕円 2"/>
          <p:cNvSpPr/>
          <p:nvPr/>
        </p:nvSpPr>
        <p:spPr>
          <a:xfrm>
            <a:off x="5915799" y="3092241"/>
            <a:ext cx="2060200" cy="10080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1111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274" y="3597640"/>
            <a:ext cx="7481455" cy="233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1274" y="1528151"/>
            <a:ext cx="7481455" cy="3844636"/>
          </a:xfrm>
        </p:spPr>
        <p:txBody>
          <a:bodyPr/>
          <a:lstStyle/>
          <a:p>
            <a:pPr marL="212685" indent="-212685">
              <a:buFont typeface="Arial"/>
              <a:buChar char="•"/>
            </a:pPr>
            <a:r>
              <a:rPr lang="en-US" sz="1500" dirty="0"/>
              <a:t>Collaborative engineering:</a:t>
            </a:r>
            <a:br>
              <a:rPr lang="en-US" sz="1500" dirty="0"/>
            </a:br>
            <a:r>
              <a:rPr lang="en-US" sz="1500" dirty="0"/>
              <a:t>Design integration, visualisation, traceability, configuration management</a:t>
            </a:r>
          </a:p>
          <a:p>
            <a:pPr marL="212685" indent="-212685">
              <a:buFont typeface="Arial"/>
              <a:buChar char="•"/>
            </a:pPr>
            <a:r>
              <a:rPr lang="en-US" sz="1500" dirty="0"/>
              <a:t>Design integration:</a:t>
            </a:r>
            <a:br>
              <a:rPr lang="en-US" sz="1500" dirty="0"/>
            </a:br>
            <a:r>
              <a:rPr lang="en-US" sz="1500" dirty="0"/>
              <a:t>Geology, Civil engineering, accelerator design, experimental groups</a:t>
            </a:r>
          </a:p>
          <a:p>
            <a:pPr marL="212685" indent="-212685">
              <a:buFont typeface="Arial"/>
              <a:buChar char="•"/>
            </a:pPr>
            <a:r>
              <a:rPr lang="en-US" sz="1500" dirty="0"/>
              <a:t>Different user groups:</a:t>
            </a:r>
            <a:br>
              <a:rPr lang="en-US" sz="1500" dirty="0"/>
            </a:br>
            <a:r>
              <a:rPr lang="en-US" sz="1500" dirty="0"/>
              <a:t>ILC Community, Planning team, local team, sub-contractors</a:t>
            </a:r>
          </a:p>
          <a:p>
            <a:pPr marL="212685" indent="-212685">
              <a:buFont typeface="Arial"/>
              <a:buChar char="•"/>
            </a:pPr>
            <a:r>
              <a:rPr lang="en-US" sz="1500" dirty="0"/>
              <a:t>Standardization:</a:t>
            </a:r>
            <a:br>
              <a:rPr lang="en-US" sz="1500" dirty="0"/>
            </a:br>
            <a:r>
              <a:rPr lang="en-US" sz="1500" dirty="0"/>
              <a:t>Names, procedures, formats, conventions, design rules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Engineering Data Management (EDMS)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2014/04/17</a:t>
            </a:r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 flipH="1">
            <a:off x="4737818" y="3963244"/>
            <a:ext cx="1524150" cy="291595"/>
          </a:xfrm>
          <a:custGeom>
            <a:avLst/>
            <a:gdLst>
              <a:gd name="connsiteX0" fmla="*/ 0 w 2421082"/>
              <a:gd name="connsiteY0" fmla="*/ 1371600 h 1371600"/>
              <a:gd name="connsiteX1" fmla="*/ 831273 w 2421082"/>
              <a:gd name="connsiteY1" fmla="*/ 1371600 h 1371600"/>
              <a:gd name="connsiteX2" fmla="*/ 2421082 w 2421082"/>
              <a:gd name="connsiteY2" fmla="*/ 0 h 1371600"/>
              <a:gd name="connsiteX0" fmla="*/ 0 w 831273"/>
              <a:gd name="connsiteY0" fmla="*/ 0 h 1007918"/>
              <a:gd name="connsiteX1" fmla="*/ 831273 w 831273"/>
              <a:gd name="connsiteY1" fmla="*/ 0 h 1007918"/>
              <a:gd name="connsiteX2" fmla="*/ 633845 w 831273"/>
              <a:gd name="connsiteY2" fmla="*/ 1007918 h 1007918"/>
              <a:gd name="connsiteX0" fmla="*/ 0 w 633845"/>
              <a:gd name="connsiteY0" fmla="*/ 0 h 1007918"/>
              <a:gd name="connsiteX1" fmla="*/ 426027 w 633845"/>
              <a:gd name="connsiteY1" fmla="*/ 0 h 1007918"/>
              <a:gd name="connsiteX2" fmla="*/ 633845 w 633845"/>
              <a:gd name="connsiteY2" fmla="*/ 1007918 h 1007918"/>
              <a:gd name="connsiteX0" fmla="*/ 0 w 976745"/>
              <a:gd name="connsiteY0" fmla="*/ 0 h 2005445"/>
              <a:gd name="connsiteX1" fmla="*/ 426027 w 976745"/>
              <a:gd name="connsiteY1" fmla="*/ 0 h 2005445"/>
              <a:gd name="connsiteX2" fmla="*/ 976745 w 976745"/>
              <a:gd name="connsiteY2" fmla="*/ 2005445 h 2005445"/>
              <a:gd name="connsiteX0" fmla="*/ 0 w 685799"/>
              <a:gd name="connsiteY0" fmla="*/ 0 h 955964"/>
              <a:gd name="connsiteX1" fmla="*/ 426027 w 685799"/>
              <a:gd name="connsiteY1" fmla="*/ 0 h 955964"/>
              <a:gd name="connsiteX2" fmla="*/ 685799 w 685799"/>
              <a:gd name="connsiteY2" fmla="*/ 955964 h 955964"/>
              <a:gd name="connsiteX0" fmla="*/ 0 w 1257299"/>
              <a:gd name="connsiteY0" fmla="*/ 0 h 2005446"/>
              <a:gd name="connsiteX1" fmla="*/ 426027 w 1257299"/>
              <a:gd name="connsiteY1" fmla="*/ 0 h 2005446"/>
              <a:gd name="connsiteX2" fmla="*/ 1257299 w 1257299"/>
              <a:gd name="connsiteY2" fmla="*/ 2005446 h 2005446"/>
              <a:gd name="connsiteX0" fmla="*/ 0 w 1454726"/>
              <a:gd name="connsiteY0" fmla="*/ 0 h 1122219"/>
              <a:gd name="connsiteX1" fmla="*/ 426027 w 1454726"/>
              <a:gd name="connsiteY1" fmla="*/ 0 h 1122219"/>
              <a:gd name="connsiteX2" fmla="*/ 1454726 w 1454726"/>
              <a:gd name="connsiteY2" fmla="*/ 1122219 h 1122219"/>
              <a:gd name="connsiteX0" fmla="*/ 0 w 696642"/>
              <a:gd name="connsiteY0" fmla="*/ 0 h 976746"/>
              <a:gd name="connsiteX1" fmla="*/ 426027 w 696642"/>
              <a:gd name="connsiteY1" fmla="*/ 0 h 976746"/>
              <a:gd name="connsiteX2" fmla="*/ 696642 w 696642"/>
              <a:gd name="connsiteY2" fmla="*/ 976746 h 97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42" h="976746">
                <a:moveTo>
                  <a:pt x="0" y="0"/>
                </a:moveTo>
                <a:lnTo>
                  <a:pt x="426027" y="0"/>
                </a:lnTo>
                <a:lnTo>
                  <a:pt x="696642" y="976746"/>
                </a:lnTo>
              </a:path>
            </a:pathLst>
          </a:cu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  <a:extLst/>
        </p:spPr>
        <p:txBody>
          <a:bodyPr vert="horz" wrap="square" lIns="83111" tIns="41555" rIns="83111" bIns="41555" numCol="1" rtlCol="0" anchor="t" anchorCtr="0" compatLnSpc="1">
            <a:prstTxWarp prst="textNoShape">
              <a:avLst/>
            </a:prstTxWarp>
          </a:bodyPr>
          <a:lstStyle/>
          <a:p>
            <a:pPr defTabSz="831107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500">
              <a:solidFill>
                <a:prstClr val="black"/>
              </a:solidFill>
              <a:latin typeface="Arial" charset="0"/>
              <a:ea typeface="ＭＳ Ｐゴシック" pitchFamily="-1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76588" y="3637912"/>
            <a:ext cx="872152" cy="363736"/>
          </a:xfrm>
          <a:prstGeom prst="rect">
            <a:avLst/>
          </a:prstGeom>
          <a:noFill/>
        </p:spPr>
        <p:txBody>
          <a:bodyPr wrap="none" lIns="83111" tIns="41555" rIns="83111" bIns="41555" rtlCol="0">
            <a:spAutoFit/>
          </a:bodyPr>
          <a:lstStyle/>
          <a:p>
            <a:pPr defTabSz="455954" fontAlgn="base">
              <a:spcBef>
                <a:spcPct val="0"/>
              </a:spcBef>
              <a:spcAft>
                <a:spcPct val="0"/>
              </a:spcAft>
            </a:pPr>
            <a:r>
              <a:rPr kumimoji="0" lang="en-US" dirty="0">
                <a:solidFill>
                  <a:prstClr val="black"/>
                </a:solidFill>
                <a:latin typeface="Arial" charset="0"/>
                <a:ea typeface="ＭＳ Ｐゴシック" pitchFamily="-1" charset="-128"/>
              </a:rPr>
              <a:t>Tunnel</a:t>
            </a:r>
          </a:p>
        </p:txBody>
      </p:sp>
      <p:sp>
        <p:nvSpPr>
          <p:cNvPr id="10" name="Freeform 9"/>
          <p:cNvSpPr/>
          <p:nvPr/>
        </p:nvSpPr>
        <p:spPr bwMode="auto">
          <a:xfrm flipH="1">
            <a:off x="3799232" y="4336774"/>
            <a:ext cx="3104222" cy="291595"/>
          </a:xfrm>
          <a:custGeom>
            <a:avLst/>
            <a:gdLst>
              <a:gd name="connsiteX0" fmla="*/ 0 w 2421082"/>
              <a:gd name="connsiteY0" fmla="*/ 1371600 h 1371600"/>
              <a:gd name="connsiteX1" fmla="*/ 831273 w 2421082"/>
              <a:gd name="connsiteY1" fmla="*/ 1371600 h 1371600"/>
              <a:gd name="connsiteX2" fmla="*/ 2421082 w 2421082"/>
              <a:gd name="connsiteY2" fmla="*/ 0 h 1371600"/>
              <a:gd name="connsiteX0" fmla="*/ 0 w 831273"/>
              <a:gd name="connsiteY0" fmla="*/ 0 h 1007918"/>
              <a:gd name="connsiteX1" fmla="*/ 831273 w 831273"/>
              <a:gd name="connsiteY1" fmla="*/ 0 h 1007918"/>
              <a:gd name="connsiteX2" fmla="*/ 633845 w 831273"/>
              <a:gd name="connsiteY2" fmla="*/ 1007918 h 1007918"/>
              <a:gd name="connsiteX0" fmla="*/ 0 w 633845"/>
              <a:gd name="connsiteY0" fmla="*/ 0 h 1007918"/>
              <a:gd name="connsiteX1" fmla="*/ 426027 w 633845"/>
              <a:gd name="connsiteY1" fmla="*/ 0 h 1007918"/>
              <a:gd name="connsiteX2" fmla="*/ 633845 w 633845"/>
              <a:gd name="connsiteY2" fmla="*/ 1007918 h 1007918"/>
              <a:gd name="connsiteX0" fmla="*/ 0 w 976745"/>
              <a:gd name="connsiteY0" fmla="*/ 0 h 2005445"/>
              <a:gd name="connsiteX1" fmla="*/ 426027 w 976745"/>
              <a:gd name="connsiteY1" fmla="*/ 0 h 2005445"/>
              <a:gd name="connsiteX2" fmla="*/ 976745 w 976745"/>
              <a:gd name="connsiteY2" fmla="*/ 2005445 h 2005445"/>
              <a:gd name="connsiteX0" fmla="*/ 0 w 685799"/>
              <a:gd name="connsiteY0" fmla="*/ 0 h 955964"/>
              <a:gd name="connsiteX1" fmla="*/ 426027 w 685799"/>
              <a:gd name="connsiteY1" fmla="*/ 0 h 955964"/>
              <a:gd name="connsiteX2" fmla="*/ 685799 w 685799"/>
              <a:gd name="connsiteY2" fmla="*/ 955964 h 955964"/>
              <a:gd name="connsiteX0" fmla="*/ 0 w 1257299"/>
              <a:gd name="connsiteY0" fmla="*/ 0 h 2005446"/>
              <a:gd name="connsiteX1" fmla="*/ 426027 w 1257299"/>
              <a:gd name="connsiteY1" fmla="*/ 0 h 2005446"/>
              <a:gd name="connsiteX2" fmla="*/ 1257299 w 1257299"/>
              <a:gd name="connsiteY2" fmla="*/ 2005446 h 2005446"/>
              <a:gd name="connsiteX0" fmla="*/ 0 w 1454726"/>
              <a:gd name="connsiteY0" fmla="*/ 0 h 1122219"/>
              <a:gd name="connsiteX1" fmla="*/ 426027 w 1454726"/>
              <a:gd name="connsiteY1" fmla="*/ 0 h 1122219"/>
              <a:gd name="connsiteX2" fmla="*/ 1454726 w 1454726"/>
              <a:gd name="connsiteY2" fmla="*/ 1122219 h 1122219"/>
              <a:gd name="connsiteX0" fmla="*/ 0 w 696642"/>
              <a:gd name="connsiteY0" fmla="*/ 0 h 976746"/>
              <a:gd name="connsiteX1" fmla="*/ 426027 w 696642"/>
              <a:gd name="connsiteY1" fmla="*/ 0 h 976746"/>
              <a:gd name="connsiteX2" fmla="*/ 696642 w 696642"/>
              <a:gd name="connsiteY2" fmla="*/ 976746 h 97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42" h="976746">
                <a:moveTo>
                  <a:pt x="0" y="0"/>
                </a:moveTo>
                <a:lnTo>
                  <a:pt x="426027" y="0"/>
                </a:lnTo>
                <a:lnTo>
                  <a:pt x="696642" y="976746"/>
                </a:lnTo>
              </a:path>
            </a:pathLst>
          </a:cu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  <a:extLst/>
        </p:spPr>
        <p:txBody>
          <a:bodyPr vert="horz" wrap="square" lIns="83111" tIns="41555" rIns="83111" bIns="41555" numCol="1" rtlCol="0" anchor="t" anchorCtr="0" compatLnSpc="1">
            <a:prstTxWarp prst="textNoShape">
              <a:avLst/>
            </a:prstTxWarp>
          </a:bodyPr>
          <a:lstStyle/>
          <a:p>
            <a:pPr defTabSz="831107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500">
              <a:solidFill>
                <a:prstClr val="black"/>
              </a:solidFill>
              <a:latin typeface="Arial" charset="0"/>
              <a:ea typeface="ＭＳ Ｐゴシック" pitchFamily="-1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8075" y="4011442"/>
            <a:ext cx="854847" cy="363736"/>
          </a:xfrm>
          <a:prstGeom prst="rect">
            <a:avLst/>
          </a:prstGeom>
          <a:noFill/>
        </p:spPr>
        <p:txBody>
          <a:bodyPr wrap="none" lIns="83111" tIns="41555" rIns="83111" bIns="41555" rtlCol="0">
            <a:spAutoFit/>
          </a:bodyPr>
          <a:lstStyle/>
          <a:p>
            <a:pPr defTabSz="455954" fontAlgn="base">
              <a:spcBef>
                <a:spcPct val="0"/>
              </a:spcBef>
              <a:spcAft>
                <a:spcPct val="0"/>
              </a:spcAft>
            </a:pPr>
            <a:r>
              <a:rPr kumimoji="0" lang="en-US" dirty="0">
                <a:solidFill>
                  <a:prstClr val="black"/>
                </a:solidFill>
                <a:latin typeface="Arial" charset="0"/>
                <a:ea typeface="ＭＳ Ｐゴシック" pitchFamily="-1" charset="-128"/>
              </a:rPr>
              <a:t>Lattice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1077243" y="4436706"/>
            <a:ext cx="2342093" cy="383093"/>
          </a:xfrm>
          <a:custGeom>
            <a:avLst/>
            <a:gdLst>
              <a:gd name="connsiteX0" fmla="*/ 0 w 2421082"/>
              <a:gd name="connsiteY0" fmla="*/ 1371600 h 1371600"/>
              <a:gd name="connsiteX1" fmla="*/ 831273 w 2421082"/>
              <a:gd name="connsiteY1" fmla="*/ 1371600 h 1371600"/>
              <a:gd name="connsiteX2" fmla="*/ 2421082 w 2421082"/>
              <a:gd name="connsiteY2" fmla="*/ 0 h 1371600"/>
              <a:gd name="connsiteX0" fmla="*/ 0 w 831273"/>
              <a:gd name="connsiteY0" fmla="*/ 0 h 1007918"/>
              <a:gd name="connsiteX1" fmla="*/ 831273 w 831273"/>
              <a:gd name="connsiteY1" fmla="*/ 0 h 1007918"/>
              <a:gd name="connsiteX2" fmla="*/ 633845 w 831273"/>
              <a:gd name="connsiteY2" fmla="*/ 1007918 h 1007918"/>
              <a:gd name="connsiteX0" fmla="*/ 0 w 633845"/>
              <a:gd name="connsiteY0" fmla="*/ 0 h 1007918"/>
              <a:gd name="connsiteX1" fmla="*/ 426027 w 633845"/>
              <a:gd name="connsiteY1" fmla="*/ 0 h 1007918"/>
              <a:gd name="connsiteX2" fmla="*/ 633845 w 633845"/>
              <a:gd name="connsiteY2" fmla="*/ 1007918 h 1007918"/>
              <a:gd name="connsiteX0" fmla="*/ 0 w 976745"/>
              <a:gd name="connsiteY0" fmla="*/ 0 h 2005445"/>
              <a:gd name="connsiteX1" fmla="*/ 426027 w 976745"/>
              <a:gd name="connsiteY1" fmla="*/ 0 h 2005445"/>
              <a:gd name="connsiteX2" fmla="*/ 976745 w 976745"/>
              <a:gd name="connsiteY2" fmla="*/ 2005445 h 2005445"/>
              <a:gd name="connsiteX0" fmla="*/ 0 w 685799"/>
              <a:gd name="connsiteY0" fmla="*/ 0 h 955964"/>
              <a:gd name="connsiteX1" fmla="*/ 426027 w 685799"/>
              <a:gd name="connsiteY1" fmla="*/ 0 h 955964"/>
              <a:gd name="connsiteX2" fmla="*/ 685799 w 685799"/>
              <a:gd name="connsiteY2" fmla="*/ 955964 h 955964"/>
              <a:gd name="connsiteX0" fmla="*/ 0 w 1257299"/>
              <a:gd name="connsiteY0" fmla="*/ 0 h 2005446"/>
              <a:gd name="connsiteX1" fmla="*/ 426027 w 1257299"/>
              <a:gd name="connsiteY1" fmla="*/ 0 h 2005446"/>
              <a:gd name="connsiteX2" fmla="*/ 1257299 w 1257299"/>
              <a:gd name="connsiteY2" fmla="*/ 2005446 h 2005446"/>
              <a:gd name="connsiteX0" fmla="*/ 0 w 1454726"/>
              <a:gd name="connsiteY0" fmla="*/ 0 h 1122219"/>
              <a:gd name="connsiteX1" fmla="*/ 426027 w 1454726"/>
              <a:gd name="connsiteY1" fmla="*/ 0 h 1122219"/>
              <a:gd name="connsiteX2" fmla="*/ 1454726 w 1454726"/>
              <a:gd name="connsiteY2" fmla="*/ 1122219 h 1122219"/>
              <a:gd name="connsiteX0" fmla="*/ 0 w 696642"/>
              <a:gd name="connsiteY0" fmla="*/ 0 h 976746"/>
              <a:gd name="connsiteX1" fmla="*/ 426027 w 696642"/>
              <a:gd name="connsiteY1" fmla="*/ 0 h 976746"/>
              <a:gd name="connsiteX2" fmla="*/ 696642 w 696642"/>
              <a:gd name="connsiteY2" fmla="*/ 976746 h 97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42" h="976746">
                <a:moveTo>
                  <a:pt x="0" y="0"/>
                </a:moveTo>
                <a:lnTo>
                  <a:pt x="426027" y="0"/>
                </a:lnTo>
                <a:lnTo>
                  <a:pt x="696642" y="976746"/>
                </a:lnTo>
              </a:path>
            </a:pathLst>
          </a:cu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  <a:extLst/>
        </p:spPr>
        <p:txBody>
          <a:bodyPr vert="horz" wrap="square" lIns="83111" tIns="41555" rIns="83111" bIns="41555" numCol="1" rtlCol="0" anchor="t" anchorCtr="0" compatLnSpc="1">
            <a:prstTxWarp prst="textNoShape">
              <a:avLst/>
            </a:prstTxWarp>
          </a:bodyPr>
          <a:lstStyle/>
          <a:p>
            <a:pPr defTabSz="831107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500">
              <a:solidFill>
                <a:prstClr val="black"/>
              </a:solidFill>
              <a:latin typeface="Arial" charset="0"/>
              <a:ea typeface="ＭＳ Ｐゴシック" pitchFamily="-1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0119" y="4072969"/>
            <a:ext cx="1709744" cy="363736"/>
          </a:xfrm>
          <a:prstGeom prst="rect">
            <a:avLst/>
          </a:prstGeom>
          <a:noFill/>
        </p:spPr>
        <p:txBody>
          <a:bodyPr wrap="none" lIns="83111" tIns="41555" rIns="83111" bIns="41555" rtlCol="0">
            <a:spAutoFit/>
          </a:bodyPr>
          <a:lstStyle/>
          <a:p>
            <a:pPr defTabSz="455954" fontAlgn="base">
              <a:spcBef>
                <a:spcPct val="0"/>
              </a:spcBef>
              <a:spcAft>
                <a:spcPct val="0"/>
              </a:spcAft>
            </a:pPr>
            <a:r>
              <a:rPr kumimoji="0" lang="en-US" dirty="0">
                <a:solidFill>
                  <a:prstClr val="black"/>
                </a:solidFill>
                <a:latin typeface="Arial" charset="0"/>
                <a:ea typeface="ＭＳ Ｐゴシック" pitchFamily="-1" charset="-128"/>
              </a:rPr>
              <a:t>RF Distribution</a:t>
            </a:r>
          </a:p>
        </p:txBody>
      </p:sp>
      <p:sp>
        <p:nvSpPr>
          <p:cNvPr id="14" name="Freeform 13"/>
          <p:cNvSpPr/>
          <p:nvPr/>
        </p:nvSpPr>
        <p:spPr bwMode="auto">
          <a:xfrm flipH="1">
            <a:off x="4113633" y="4894713"/>
            <a:ext cx="2235105" cy="291595"/>
          </a:xfrm>
          <a:custGeom>
            <a:avLst/>
            <a:gdLst>
              <a:gd name="connsiteX0" fmla="*/ 0 w 2421082"/>
              <a:gd name="connsiteY0" fmla="*/ 1371600 h 1371600"/>
              <a:gd name="connsiteX1" fmla="*/ 831273 w 2421082"/>
              <a:gd name="connsiteY1" fmla="*/ 1371600 h 1371600"/>
              <a:gd name="connsiteX2" fmla="*/ 2421082 w 2421082"/>
              <a:gd name="connsiteY2" fmla="*/ 0 h 1371600"/>
              <a:gd name="connsiteX0" fmla="*/ 0 w 831273"/>
              <a:gd name="connsiteY0" fmla="*/ 0 h 1007918"/>
              <a:gd name="connsiteX1" fmla="*/ 831273 w 831273"/>
              <a:gd name="connsiteY1" fmla="*/ 0 h 1007918"/>
              <a:gd name="connsiteX2" fmla="*/ 633845 w 831273"/>
              <a:gd name="connsiteY2" fmla="*/ 1007918 h 1007918"/>
              <a:gd name="connsiteX0" fmla="*/ 0 w 633845"/>
              <a:gd name="connsiteY0" fmla="*/ 0 h 1007918"/>
              <a:gd name="connsiteX1" fmla="*/ 426027 w 633845"/>
              <a:gd name="connsiteY1" fmla="*/ 0 h 1007918"/>
              <a:gd name="connsiteX2" fmla="*/ 633845 w 633845"/>
              <a:gd name="connsiteY2" fmla="*/ 1007918 h 1007918"/>
              <a:gd name="connsiteX0" fmla="*/ 0 w 976745"/>
              <a:gd name="connsiteY0" fmla="*/ 0 h 2005445"/>
              <a:gd name="connsiteX1" fmla="*/ 426027 w 976745"/>
              <a:gd name="connsiteY1" fmla="*/ 0 h 2005445"/>
              <a:gd name="connsiteX2" fmla="*/ 976745 w 976745"/>
              <a:gd name="connsiteY2" fmla="*/ 2005445 h 2005445"/>
              <a:gd name="connsiteX0" fmla="*/ 0 w 685799"/>
              <a:gd name="connsiteY0" fmla="*/ 0 h 955964"/>
              <a:gd name="connsiteX1" fmla="*/ 426027 w 685799"/>
              <a:gd name="connsiteY1" fmla="*/ 0 h 955964"/>
              <a:gd name="connsiteX2" fmla="*/ 685799 w 685799"/>
              <a:gd name="connsiteY2" fmla="*/ 955964 h 955964"/>
              <a:gd name="connsiteX0" fmla="*/ 0 w 1257299"/>
              <a:gd name="connsiteY0" fmla="*/ 0 h 2005446"/>
              <a:gd name="connsiteX1" fmla="*/ 426027 w 1257299"/>
              <a:gd name="connsiteY1" fmla="*/ 0 h 2005446"/>
              <a:gd name="connsiteX2" fmla="*/ 1257299 w 1257299"/>
              <a:gd name="connsiteY2" fmla="*/ 2005446 h 2005446"/>
              <a:gd name="connsiteX0" fmla="*/ 0 w 1454726"/>
              <a:gd name="connsiteY0" fmla="*/ 0 h 1122219"/>
              <a:gd name="connsiteX1" fmla="*/ 426027 w 1454726"/>
              <a:gd name="connsiteY1" fmla="*/ 0 h 1122219"/>
              <a:gd name="connsiteX2" fmla="*/ 1454726 w 1454726"/>
              <a:gd name="connsiteY2" fmla="*/ 1122219 h 1122219"/>
              <a:gd name="connsiteX0" fmla="*/ 0 w 696642"/>
              <a:gd name="connsiteY0" fmla="*/ 0 h 976746"/>
              <a:gd name="connsiteX1" fmla="*/ 426027 w 696642"/>
              <a:gd name="connsiteY1" fmla="*/ 0 h 976746"/>
              <a:gd name="connsiteX2" fmla="*/ 696642 w 696642"/>
              <a:gd name="connsiteY2" fmla="*/ 976746 h 97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6642" h="976746">
                <a:moveTo>
                  <a:pt x="0" y="0"/>
                </a:moveTo>
                <a:lnTo>
                  <a:pt x="426027" y="0"/>
                </a:lnTo>
                <a:lnTo>
                  <a:pt x="696642" y="976746"/>
                </a:lnTo>
              </a:path>
            </a:pathLst>
          </a:cu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  <a:effectLst/>
          <a:extLst/>
        </p:spPr>
        <p:txBody>
          <a:bodyPr vert="horz" wrap="square" lIns="83111" tIns="41555" rIns="83111" bIns="41555" numCol="1" rtlCol="0" anchor="t" anchorCtr="0" compatLnSpc="1">
            <a:prstTxWarp prst="textNoShape">
              <a:avLst/>
            </a:prstTxWarp>
          </a:bodyPr>
          <a:lstStyle/>
          <a:p>
            <a:pPr defTabSz="831107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500">
              <a:solidFill>
                <a:prstClr val="black"/>
              </a:solidFill>
              <a:latin typeface="Arial" charset="0"/>
              <a:ea typeface="ＭＳ Ｐゴシック" pitchFamily="-1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95254" y="4581449"/>
            <a:ext cx="1541474" cy="363736"/>
          </a:xfrm>
          <a:prstGeom prst="rect">
            <a:avLst/>
          </a:prstGeom>
          <a:noFill/>
        </p:spPr>
        <p:txBody>
          <a:bodyPr wrap="none" lIns="83111" tIns="41555" rIns="83111" bIns="41555" rtlCol="0">
            <a:spAutoFit/>
          </a:bodyPr>
          <a:lstStyle/>
          <a:p>
            <a:pPr defTabSz="455954" fontAlgn="base">
              <a:spcBef>
                <a:spcPct val="0"/>
              </a:spcBef>
              <a:spcAft>
                <a:spcPct val="0"/>
              </a:spcAft>
            </a:pPr>
            <a:r>
              <a:rPr kumimoji="0" lang="en-US" dirty="0">
                <a:solidFill>
                  <a:prstClr val="black"/>
                </a:solidFill>
                <a:latin typeface="Arial" charset="0"/>
                <a:ea typeface="ＭＳ Ｐゴシック" pitchFamily="-1" charset="-128"/>
              </a:rPr>
              <a:t>Cryomodules</a:t>
            </a:r>
          </a:p>
        </p:txBody>
      </p:sp>
    </p:spTree>
    <p:extLst>
      <p:ext uri="{BB962C8B-B14F-4D97-AF65-F5344CB8AC3E}">
        <p14:creationId xmlns:p14="http://schemas.microsoft.com/office/powerpoint/2010/main" val="149819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Radiation Safety 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kumimoji="1" lang="en-US" altLang="ja-JP" b="1" dirty="0" smtClean="0"/>
              <a:t>Coordination</a:t>
            </a:r>
          </a:p>
          <a:p>
            <a:pPr lvl="1"/>
            <a:r>
              <a:rPr lang="en-US" altLang="ja-JP" dirty="0" smtClean="0"/>
              <a:t>Global Leader: T. </a:t>
            </a:r>
            <a:r>
              <a:rPr lang="en-US" altLang="ja-JP" dirty="0" err="1" smtClean="0"/>
              <a:t>Sanami</a:t>
            </a:r>
            <a:r>
              <a:rPr lang="en-US" altLang="ja-JP" dirty="0" smtClean="0"/>
              <a:t> (KEK)</a:t>
            </a:r>
          </a:p>
          <a:p>
            <a:pPr lvl="2"/>
            <a:r>
              <a:rPr lang="en-US" altLang="ja-JP" dirty="0" smtClean="0"/>
              <a:t>Global coordination should be important for establishing the safety design guidelines</a:t>
            </a:r>
          </a:p>
          <a:p>
            <a:pPr lvl="3"/>
            <a:r>
              <a:rPr lang="en-US" altLang="ja-JP" dirty="0" smtClean="0"/>
              <a:t>Contact Persons anticipated from: AMs and EU</a:t>
            </a:r>
          </a:p>
          <a:p>
            <a:pPr lvl="3"/>
            <a:r>
              <a:rPr lang="en-US" altLang="ja-JP" dirty="0" smtClean="0"/>
              <a:t>Practical experience important from </a:t>
            </a:r>
          </a:p>
          <a:p>
            <a:pPr lvl="4"/>
            <a:r>
              <a:rPr lang="en-US" altLang="ja-JP" dirty="0" smtClean="0"/>
              <a:t>SLAC, DESY-FLASH experiences, and CERN experiences, </a:t>
            </a:r>
          </a:p>
          <a:p>
            <a:endParaRPr lang="en-US" altLang="ja-JP" dirty="0" smtClean="0"/>
          </a:p>
          <a:p>
            <a:r>
              <a:rPr lang="en-US" altLang="ja-JP" b="1" dirty="0" smtClean="0"/>
              <a:t>An opportunity</a:t>
            </a:r>
            <a:r>
              <a:rPr lang="en-US" altLang="ja-JP" dirty="0" smtClean="0"/>
              <a:t> </a:t>
            </a:r>
          </a:p>
          <a:p>
            <a:pPr lvl="1"/>
            <a:r>
              <a:rPr lang="en-US" altLang="ja-JP" dirty="0" smtClean="0"/>
              <a:t>“Task</a:t>
            </a:r>
            <a:r>
              <a:rPr lang="en-US" altLang="ja-JP" dirty="0"/>
              <a:t>-Force on Shielding Aspects of Accelerators, Targets and Irradiation </a:t>
            </a:r>
            <a:r>
              <a:rPr lang="en-US" altLang="ja-JP" dirty="0" smtClean="0"/>
              <a:t>Facilities” </a:t>
            </a:r>
            <a:r>
              <a:rPr lang="en-US" altLang="ja-JP" b="1" dirty="0" smtClean="0"/>
              <a:t>– SATIF-12</a:t>
            </a:r>
            <a:endParaRPr lang="en-US" altLang="ja-JP" b="1" dirty="0"/>
          </a:p>
          <a:p>
            <a:pPr lvl="2"/>
            <a:r>
              <a:rPr lang="en-US" altLang="ja-JP" u="sng" dirty="0">
                <a:hlinkClick r:id="rId2"/>
              </a:rPr>
              <a:t>https://indico.fnal.gov/conferenceDisplay.py?confId=</a:t>
            </a:r>
            <a:r>
              <a:rPr lang="en-US" altLang="ja-JP" u="sng" dirty="0" smtClean="0">
                <a:hlinkClick r:id="rId2"/>
              </a:rPr>
              <a:t>7469</a:t>
            </a:r>
            <a:endParaRPr lang="en-US" altLang="ja-JP" u="sng" dirty="0" smtClean="0"/>
          </a:p>
          <a:p>
            <a:pPr lvl="2"/>
            <a:r>
              <a:rPr lang="en-US" altLang="ja-JP" dirty="0">
                <a:hlinkClick r:id="rId3"/>
              </a:rPr>
              <a:t>http://indico.fnal.gov/event/SATIF12-14</a:t>
            </a:r>
            <a:endParaRPr lang="en-US" altLang="ja-JP" u="sng" dirty="0" smtClean="0"/>
          </a:p>
          <a:p>
            <a:pPr lvl="2"/>
            <a:r>
              <a:rPr lang="en-US" altLang="ja-JP" dirty="0" smtClean="0"/>
              <a:t>T. </a:t>
            </a:r>
            <a:r>
              <a:rPr lang="en-US" altLang="ja-JP" dirty="0" err="1" smtClean="0"/>
              <a:t>Sanami</a:t>
            </a:r>
            <a:r>
              <a:rPr lang="en-US" altLang="ja-JP" dirty="0" smtClean="0"/>
              <a:t> to participate the meeting, and will try to contact world-wide experts. </a:t>
            </a:r>
          </a:p>
          <a:p>
            <a:endParaRPr lang="en-US" altLang="ja-JP" b="1" dirty="0" smtClean="0"/>
          </a:p>
          <a:p>
            <a:r>
              <a:rPr lang="en-US" altLang="ja-JP" b="1" dirty="0" smtClean="0"/>
              <a:t>Work during AWLC2014</a:t>
            </a:r>
          </a:p>
          <a:p>
            <a:pPr lvl="1"/>
            <a:r>
              <a:rPr lang="en-US" altLang="ja-JP" dirty="0" smtClean="0"/>
              <a:t>It will be hard for T.S. to visit twice the US in the same month, </a:t>
            </a:r>
          </a:p>
          <a:p>
            <a:pPr lvl="2"/>
            <a:r>
              <a:rPr lang="en-US" altLang="ja-JP" dirty="0" smtClean="0"/>
              <a:t>Some homework may be given, based on the task force meeting above. 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2014/04/17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71011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4989420" y="82634"/>
            <a:ext cx="3371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Interaction Region design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831273" y="722897"/>
            <a:ext cx="7541978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Detector </a:t>
            </a:r>
            <a:r>
              <a:rPr lang="en-GB" dirty="0"/>
              <a:t>Requirements both </a:t>
            </a:r>
            <a:r>
              <a:rPr lang="en-GB" dirty="0" err="1"/>
              <a:t>SiD</a:t>
            </a:r>
            <a:r>
              <a:rPr lang="en-GB" dirty="0"/>
              <a:t> and ILD minimum needs – </a:t>
            </a:r>
            <a:r>
              <a:rPr lang="en-GB" dirty="0" err="1"/>
              <a:t>Karsten</a:t>
            </a:r>
            <a:r>
              <a:rPr lang="en-GB" dirty="0"/>
              <a:t> </a:t>
            </a:r>
            <a:r>
              <a:rPr lang="en-GB" dirty="0" err="1"/>
              <a:t>Buesser</a:t>
            </a:r>
            <a:r>
              <a:rPr lang="en-GB" dirty="0"/>
              <a:t> </a:t>
            </a:r>
            <a:endParaRPr lang="en-US" dirty="0"/>
          </a:p>
          <a:p>
            <a:r>
              <a:rPr lang="en-GB" dirty="0"/>
              <a:t>Discussion</a:t>
            </a:r>
            <a:endParaRPr lang="en-US" dirty="0"/>
          </a:p>
          <a:p>
            <a:r>
              <a:rPr lang="en-GB" i="1" dirty="0"/>
              <a:t>Do we understand the Detector design well enough to determine the CFS Detector Hall requirements ?  Is there risk that significant Detector changes could still remain ?  Can we identify the major technical cost drivers arising from the Detectors in terms of the CFS, including comparisons of effects with vertical shaft and horizontal access?   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  <a:p>
            <a:r>
              <a:rPr lang="en-GB" dirty="0">
                <a:solidFill>
                  <a:srgbClr val="008000"/>
                </a:solidFill>
              </a:rPr>
              <a:t>Detector assembly models are not finally determined – what is the role of the central lab complex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GB" dirty="0">
                <a:solidFill>
                  <a:srgbClr val="008000"/>
                </a:solidFill>
              </a:rPr>
              <a:t>The various arguments are not cut and dried, surface preassembly helps to decouple CFS from the detector critical path.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GB" dirty="0">
                <a:solidFill>
                  <a:srgbClr val="008000"/>
                </a:solidFill>
              </a:rPr>
              <a:t>In the end the site will dictate - </a:t>
            </a:r>
            <a:r>
              <a:rPr lang="en-GB" dirty="0" err="1">
                <a:solidFill>
                  <a:srgbClr val="008000"/>
                </a:solidFill>
              </a:rPr>
              <a:t>Karsten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GB" dirty="0">
                <a:solidFill>
                  <a:srgbClr val="008000"/>
                </a:solidFill>
              </a:rPr>
              <a:t>7% slope is a lot.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GB" dirty="0">
                <a:solidFill>
                  <a:srgbClr val="008000"/>
                </a:solidFill>
              </a:rPr>
              <a:t>If required either detector can live with either approach.  The detector design could/would reflect the access method.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GB" dirty="0">
                <a:solidFill>
                  <a:srgbClr val="008000"/>
                </a:solidFill>
              </a:rPr>
              <a:t>Commissioning scenarios with and w/o the detectors in place are not well developed</a:t>
            </a:r>
            <a:r>
              <a:rPr lang="en-GB" dirty="0" smtClean="0">
                <a:solidFill>
                  <a:srgbClr val="008000"/>
                </a:solidFill>
              </a:rPr>
              <a:t>.</a:t>
            </a:r>
          </a:p>
          <a:p>
            <a:r>
              <a:rPr lang="en-GB" dirty="0" smtClean="0">
                <a:solidFill>
                  <a:srgbClr val="008000"/>
                </a:solidFill>
              </a:rPr>
              <a:t>Heavy lifting device ~4M CHF from John </a:t>
            </a:r>
            <a:r>
              <a:rPr lang="en-GB" dirty="0" err="1" smtClean="0">
                <a:solidFill>
                  <a:srgbClr val="008000"/>
                </a:solidFill>
              </a:rPr>
              <a:t>Osbourne</a:t>
            </a:r>
            <a:endParaRPr lang="en-GB" dirty="0" smtClean="0">
              <a:solidFill>
                <a:srgbClr val="008000"/>
              </a:solidFill>
            </a:endParaRPr>
          </a:p>
          <a:p>
            <a:r>
              <a:rPr lang="en-GB" dirty="0" smtClean="0">
                <a:solidFill>
                  <a:srgbClr val="008000"/>
                </a:solidFill>
              </a:rPr>
              <a:t>Arup Detector </a:t>
            </a:r>
            <a:r>
              <a:rPr lang="en-GB" dirty="0" err="1" smtClean="0">
                <a:solidFill>
                  <a:srgbClr val="008000"/>
                </a:solidFill>
              </a:rPr>
              <a:t>anaiysis</a:t>
            </a:r>
            <a:r>
              <a:rPr lang="en-GB" dirty="0" smtClean="0">
                <a:solidFill>
                  <a:srgbClr val="008000"/>
                </a:solidFill>
              </a:rPr>
              <a:t> soon</a:t>
            </a:r>
            <a:endParaRPr lang="en-US" dirty="0">
              <a:solidFill>
                <a:srgbClr val="008000"/>
              </a:solidFill>
            </a:endParaRPr>
          </a:p>
          <a:p>
            <a:endParaRPr lang="en-US" dirty="0"/>
          </a:p>
          <a:p>
            <a:r>
              <a:rPr lang="en-GB" dirty="0"/>
              <a:t> </a:t>
            </a:r>
            <a:endParaRPr lang="en-US" dirty="0"/>
          </a:p>
        </p:txBody>
      </p:sp>
      <p:pic>
        <p:nvPicPr>
          <p:cNvPr id="4" name="Picture 3" descr="Screen Shot 2014-04-09 at 10.23.5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885"/>
            <a:ext cx="9144000" cy="5698013"/>
          </a:xfrm>
          <a:prstGeom prst="rect">
            <a:avLst/>
          </a:prstGeom>
        </p:spPr>
      </p:pic>
      <p:pic>
        <p:nvPicPr>
          <p:cNvPr id="5" name="Picture 4" descr="Screen Shot 2014-04-09 at 10.25.0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3" y="1022885"/>
            <a:ext cx="9144000" cy="6200702"/>
          </a:xfrm>
          <a:prstGeom prst="rect">
            <a:avLst/>
          </a:prstGeom>
        </p:spPr>
      </p:pic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2014/04/17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311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右矢印 33"/>
          <p:cNvSpPr/>
          <p:nvPr/>
        </p:nvSpPr>
        <p:spPr>
          <a:xfrm>
            <a:off x="327340" y="3356221"/>
            <a:ext cx="7055149" cy="2212807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  <a:tileRect/>
          </a:gradFill>
          <a:ln w="3175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30455" y="2372975"/>
            <a:ext cx="1535516" cy="4794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altLang="ja-JP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Basic Planning</a:t>
            </a:r>
            <a:endParaRPr lang="ja-JP" altLang="en-US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/>
          </p:nvPr>
        </p:nvGraphicFramePr>
        <p:xfrm>
          <a:off x="423201" y="1163880"/>
          <a:ext cx="7639130" cy="54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913"/>
                <a:gridCol w="763913"/>
                <a:gridCol w="763913"/>
                <a:gridCol w="763913"/>
                <a:gridCol w="763913"/>
                <a:gridCol w="763913"/>
                <a:gridCol w="763913"/>
                <a:gridCol w="763913"/>
                <a:gridCol w="763913"/>
                <a:gridCol w="763913"/>
              </a:tblGrid>
              <a:tr h="124587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 </a:t>
                      </a:r>
                      <a:r>
                        <a:rPr kumimoji="1" lang="en-US" altLang="ja-JP" sz="1400" dirty="0" smtClean="0"/>
                        <a:t>annual</a:t>
                      </a:r>
                      <a:endParaRPr kumimoji="1" lang="ja-JP" altLang="en-US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 </a:t>
                      </a:r>
                      <a:r>
                        <a:rPr kumimoji="1" lang="en-US" altLang="ja-JP" sz="1400" dirty="0" smtClean="0"/>
                        <a:t>annual</a:t>
                      </a:r>
                      <a:endParaRPr kumimoji="1" lang="ja-JP" altLang="en-US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3 </a:t>
                      </a:r>
                      <a:r>
                        <a:rPr kumimoji="1" lang="en-US" altLang="ja-JP" sz="1400" dirty="0" smtClean="0"/>
                        <a:t>annual</a:t>
                      </a:r>
                      <a:endParaRPr kumimoji="1" lang="ja-JP" altLang="en-US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4 </a:t>
                      </a:r>
                      <a:r>
                        <a:rPr kumimoji="1" lang="en-US" altLang="ja-JP" sz="1400" dirty="0" smtClean="0"/>
                        <a:t>annual</a:t>
                      </a:r>
                      <a:endParaRPr kumimoji="1" lang="ja-JP" altLang="en-US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5 </a:t>
                      </a:r>
                      <a:r>
                        <a:rPr kumimoji="1" lang="en-US" altLang="ja-JP" sz="1400" dirty="0" smtClean="0"/>
                        <a:t>annual</a:t>
                      </a:r>
                      <a:endParaRPr kumimoji="1" lang="ja-JP" altLang="en-US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107498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37" name="角丸四角形 36"/>
          <p:cNvSpPr/>
          <p:nvPr/>
        </p:nvSpPr>
        <p:spPr>
          <a:xfrm>
            <a:off x="6015144" y="3029388"/>
            <a:ext cx="1227113" cy="27049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>
                <a:solidFill>
                  <a:prstClr val="white"/>
                </a:solidFill>
              </a:rPr>
              <a:t>Estimation</a:t>
            </a:r>
            <a:endParaRPr lang="ja-JP" altLang="en-US" b="1" dirty="0">
              <a:solidFill>
                <a:prstClr val="white"/>
              </a:solidFill>
            </a:endParaRPr>
          </a:p>
        </p:txBody>
      </p:sp>
      <p:cxnSp>
        <p:nvCxnSpPr>
          <p:cNvPr id="3" name="直線コネクタ 2"/>
          <p:cNvCxnSpPr/>
          <p:nvPr/>
        </p:nvCxnSpPr>
        <p:spPr>
          <a:xfrm flipH="1">
            <a:off x="8223762" y="852540"/>
            <a:ext cx="1321" cy="5586941"/>
          </a:xfrm>
          <a:prstGeom prst="line">
            <a:avLst/>
          </a:prstGeom>
          <a:ln w="69850" cmpd="tri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角丸四角形 49"/>
          <p:cNvSpPr/>
          <p:nvPr/>
        </p:nvSpPr>
        <p:spPr>
          <a:xfrm>
            <a:off x="2025425" y="2365496"/>
            <a:ext cx="2139091" cy="522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altLang="ja-JP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Basic Design</a:t>
            </a:r>
            <a:endParaRPr lang="ja-JP" altLang="en-US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4214690" y="2365903"/>
            <a:ext cx="2159720" cy="5186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Detailed Design</a:t>
            </a:r>
            <a:endParaRPr lang="ja-JP" altLang="en-US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6726122" y="2363323"/>
            <a:ext cx="1336210" cy="4997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Contract</a:t>
            </a:r>
            <a:endParaRPr lang="ja-JP" altLang="en-US" sz="1600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8289334" y="916304"/>
            <a:ext cx="693950" cy="533258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sx="101000" sy="101000" algn="tl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000" b="1" dirty="0">
              <a:solidFill>
                <a:prstClr val="black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 rot="16200000">
            <a:off x="6198588" y="3023769"/>
            <a:ext cx="479970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Construction Phase</a:t>
            </a:r>
            <a:endParaRPr lang="ja-JP" altLang="en-US" sz="320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53510" y="1759577"/>
            <a:ext cx="15486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b="1" dirty="0">
                <a:solidFill>
                  <a:srgbClr val="C00000"/>
                </a:solidFill>
                <a:latin typeface="Arial Black" panose="020B0A04020102020204" pitchFamily="34" charset="0"/>
              </a:rPr>
              <a:t>Predesign Phase</a:t>
            </a:r>
            <a:endParaRPr lang="ja-JP" altLang="en-US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2834384" y="1773083"/>
            <a:ext cx="2543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Design</a:t>
            </a:r>
            <a:r>
              <a:rPr lang="en-US" altLang="ja-JP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P</a:t>
            </a:r>
            <a:r>
              <a:rPr lang="en-US" altLang="ja-JP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hase</a:t>
            </a:r>
            <a:endParaRPr lang="ja-JP" altLang="en-US" sz="2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6643705" y="1807514"/>
            <a:ext cx="1398252" cy="411326"/>
          </a:xfrm>
          <a:prstGeom prst="rect">
            <a:avLst/>
          </a:prstGeom>
          <a:noFill/>
        </p:spPr>
        <p:txBody>
          <a:bodyPr wrap="square" lIns="72000" tIns="36000" rIns="7200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ja-JP" b="1" dirty="0">
                <a:solidFill>
                  <a:srgbClr val="C00000"/>
                </a:solidFill>
                <a:latin typeface="Arial Black" panose="020B0A04020102020204" pitchFamily="34" charset="0"/>
              </a:rPr>
              <a:t>Contract Phase</a:t>
            </a:r>
            <a:endParaRPr lang="ja-JP" altLang="en-US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70" name="直線矢印コネクタ 69"/>
          <p:cNvCxnSpPr/>
          <p:nvPr/>
        </p:nvCxnSpPr>
        <p:spPr>
          <a:xfrm>
            <a:off x="572148" y="2257681"/>
            <a:ext cx="1464208" cy="3932"/>
          </a:xfrm>
          <a:prstGeom prst="straightConnector1">
            <a:avLst/>
          </a:prstGeom>
          <a:ln w="12700">
            <a:solidFill>
              <a:srgbClr val="002060"/>
            </a:solidFill>
            <a:headEnd type="diamon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 flipV="1">
            <a:off x="2036356" y="2253750"/>
            <a:ext cx="4385826" cy="7863"/>
          </a:xfrm>
          <a:prstGeom prst="straightConnector1">
            <a:avLst/>
          </a:prstGeom>
          <a:ln w="9525">
            <a:solidFill>
              <a:srgbClr val="00206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 flipH="1">
            <a:off x="6422183" y="2254869"/>
            <a:ext cx="1640149" cy="1659"/>
          </a:xfrm>
          <a:prstGeom prst="straightConnector1">
            <a:avLst/>
          </a:prstGeom>
          <a:ln w="12700">
            <a:solidFill>
              <a:srgbClr val="002060"/>
            </a:solidFill>
            <a:headEnd type="diamond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角丸四角形 59"/>
          <p:cNvSpPr/>
          <p:nvPr/>
        </p:nvSpPr>
        <p:spPr>
          <a:xfrm>
            <a:off x="7339530" y="3053737"/>
            <a:ext cx="808462" cy="31951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457443" y="4067102"/>
            <a:ext cx="1542128" cy="5241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altLang="ja-JP" sz="16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Basic Plan Document</a:t>
            </a:r>
            <a:endParaRPr lang="ja-JP" altLang="en-US" sz="1600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角丸四角形 78"/>
          <p:cNvSpPr/>
          <p:nvPr/>
        </p:nvSpPr>
        <p:spPr>
          <a:xfrm>
            <a:off x="2098610" y="4067102"/>
            <a:ext cx="2056653" cy="5277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altLang="ja-JP" sz="16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Basic Design  Document</a:t>
            </a:r>
            <a:endParaRPr lang="ja-JP" altLang="en-US" sz="1600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角丸四角形 79"/>
          <p:cNvSpPr/>
          <p:nvPr/>
        </p:nvSpPr>
        <p:spPr>
          <a:xfrm>
            <a:off x="4244989" y="4055454"/>
            <a:ext cx="2049715" cy="5344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altLang="ja-JP" sz="16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Detailed Design  Document</a:t>
            </a:r>
            <a:endParaRPr lang="ja-JP" altLang="en-US" sz="1600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891075" y="3215150"/>
            <a:ext cx="967339" cy="674438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1" name="下矢印 80"/>
          <p:cNvSpPr/>
          <p:nvPr/>
        </p:nvSpPr>
        <p:spPr>
          <a:xfrm>
            <a:off x="2724764" y="3228868"/>
            <a:ext cx="1055293" cy="660720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2" name="下矢印 81"/>
          <p:cNvSpPr/>
          <p:nvPr/>
        </p:nvSpPr>
        <p:spPr>
          <a:xfrm>
            <a:off x="4700862" y="3204878"/>
            <a:ext cx="1019551" cy="694661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 rot="16200000">
            <a:off x="6505051" y="4286665"/>
            <a:ext cx="2520379" cy="7335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ja-JP" sz="3200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Contract Document</a:t>
            </a:r>
            <a:endParaRPr lang="ja-JP" altLang="en-US" sz="3200" dirty="0">
              <a:solidFill>
                <a:srgbClr val="FFFF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タイトル 1"/>
          <p:cNvSpPr txBox="1">
            <a:spLocks/>
          </p:cNvSpPr>
          <p:nvPr/>
        </p:nvSpPr>
        <p:spPr>
          <a:xfrm>
            <a:off x="572283" y="173422"/>
            <a:ext cx="7834356" cy="1024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 Construction Design Work </a:t>
            </a:r>
          </a:p>
          <a:p>
            <a:r>
              <a:rPr lang="en-US" altLang="ja-JP" sz="24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Design Phase Skeleton </a:t>
            </a:r>
            <a:endParaRPr lang="ja-JP" altLang="en-US" sz="24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91503" y="2834467"/>
            <a:ext cx="1436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基本計画</a:t>
            </a:r>
            <a:endParaRPr kumimoji="1" lang="ja-JP" altLang="en-US" sz="2000" dirty="0">
              <a:solidFill>
                <a:srgbClr val="C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457691" y="2847778"/>
            <a:ext cx="1436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基本設計</a:t>
            </a:r>
            <a:endParaRPr kumimoji="1" lang="ja-JP" altLang="en-US" sz="2000" dirty="0">
              <a:solidFill>
                <a:srgbClr val="C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337553" y="2830851"/>
            <a:ext cx="1436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実施設計</a:t>
            </a:r>
            <a:endParaRPr kumimoji="1" lang="ja-JP" altLang="en-US" sz="2000" dirty="0">
              <a:solidFill>
                <a:srgbClr val="C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36601" y="5080876"/>
            <a:ext cx="1913428" cy="1303809"/>
          </a:xfrm>
          <a:prstGeom prst="rect">
            <a:avLst/>
          </a:prstGeom>
          <a:noFill/>
          <a:ln w="31750" cmpd="dbl">
            <a:solidFill>
              <a:schemeClr val="accent5">
                <a:lumMod val="50000"/>
              </a:schemeClr>
            </a:solidFill>
          </a:ln>
        </p:spPr>
        <p:txBody>
          <a:bodyPr wrap="square" lIns="72000" tIns="36000" rIns="36000" bIns="36000" rtlCol="0">
            <a:spAutoFit/>
          </a:bodyPr>
          <a:lstStyle/>
          <a:p>
            <a:r>
              <a:rPr lang="ja-JP" altLang="en-US" sz="1600" b="1" u="sng" dirty="0" smtClean="0">
                <a:solidFill>
                  <a:prstClr val="black"/>
                </a:solidFill>
              </a:rPr>
              <a:t>施設設計に備えて、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　ﾌﾟﾛｼﾞｪｸﾄの</a:t>
            </a:r>
            <a:r>
              <a:rPr lang="ja-JP" altLang="en-US" sz="1600" b="1" dirty="0" smtClean="0">
                <a:solidFill>
                  <a:srgbClr val="C00000"/>
                </a:solidFill>
              </a:rPr>
              <a:t>基本構想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や施設の</a:t>
            </a:r>
            <a:r>
              <a:rPr lang="ja-JP" altLang="en-US" sz="1600" b="1" dirty="0" smtClean="0">
                <a:solidFill>
                  <a:srgbClr val="C00000"/>
                </a:solidFill>
              </a:rPr>
              <a:t>全体計画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、</a:t>
            </a:r>
            <a:r>
              <a:rPr lang="ja-JP" altLang="en-US" sz="1600" b="1" dirty="0" smtClean="0">
                <a:solidFill>
                  <a:srgbClr val="C00000"/>
                </a:solidFill>
              </a:rPr>
              <a:t>基本仕様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等をまとめた文書</a:t>
            </a:r>
            <a:r>
              <a:rPr lang="en-US" altLang="ja-JP" sz="1600" b="1" dirty="0" smtClean="0">
                <a:solidFill>
                  <a:prstClr val="black"/>
                </a:solidFill>
              </a:rPr>
              <a:t>(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事業計画書</a:t>
            </a:r>
            <a:r>
              <a:rPr lang="en-US" altLang="ja-JP" sz="1600" b="1" dirty="0" smtClean="0">
                <a:solidFill>
                  <a:prstClr val="black"/>
                </a:solidFill>
              </a:rPr>
              <a:t>) </a:t>
            </a:r>
            <a:endParaRPr lang="en-US" altLang="ja-JP" sz="1600" b="1" dirty="0">
              <a:solidFill>
                <a:prstClr val="black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314647" y="5086273"/>
            <a:ext cx="1818822" cy="1303809"/>
          </a:xfrm>
          <a:prstGeom prst="rect">
            <a:avLst/>
          </a:prstGeom>
          <a:noFill/>
          <a:ln w="31750" cmpd="dbl">
            <a:solidFill>
              <a:schemeClr val="accent5">
                <a:lumMod val="50000"/>
              </a:schemeClr>
            </a:solidFill>
          </a:ln>
        </p:spPr>
        <p:txBody>
          <a:bodyPr wrap="square" lIns="72000" tIns="36000" rIns="36000" bIns="36000" rtlCol="0">
            <a:spAutoFit/>
          </a:bodyPr>
          <a:lstStyle/>
          <a:p>
            <a:r>
              <a:rPr lang="ja-JP" altLang="en-US" sz="1600" b="1" u="sng" dirty="0" smtClean="0">
                <a:solidFill>
                  <a:prstClr val="black"/>
                </a:solidFill>
              </a:rPr>
              <a:t>実施設計のために、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各計画施設の基本</a:t>
            </a:r>
            <a:r>
              <a:rPr lang="ja-JP" altLang="en-US" sz="1600" b="1" dirty="0" smtClean="0">
                <a:solidFill>
                  <a:srgbClr val="C00000"/>
                </a:solidFill>
              </a:rPr>
              <a:t>形状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や</a:t>
            </a:r>
            <a:r>
              <a:rPr lang="ja-JP" altLang="en-US" sz="1600" b="1" dirty="0" smtClean="0">
                <a:solidFill>
                  <a:srgbClr val="C00000"/>
                </a:solidFill>
              </a:rPr>
              <a:t>基本寸法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等の</a:t>
            </a:r>
            <a:r>
              <a:rPr lang="ja-JP" altLang="en-US" sz="1600" b="1" dirty="0" smtClean="0">
                <a:solidFill>
                  <a:srgbClr val="C00000"/>
                </a:solidFill>
              </a:rPr>
              <a:t>基本仕様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を明示した設計図書</a:t>
            </a:r>
            <a:r>
              <a:rPr lang="en-US" altLang="ja-JP" sz="1600" b="1" dirty="0" smtClean="0">
                <a:solidFill>
                  <a:prstClr val="black"/>
                </a:solidFill>
              </a:rPr>
              <a:t> </a:t>
            </a:r>
            <a:endParaRPr lang="en-US" altLang="ja-JP" sz="1600" b="1" dirty="0">
              <a:solidFill>
                <a:prstClr val="black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198045" y="5086274"/>
            <a:ext cx="2053483" cy="1303809"/>
          </a:xfrm>
          <a:prstGeom prst="rect">
            <a:avLst/>
          </a:prstGeom>
          <a:noFill/>
          <a:ln w="31750" cmpd="dbl">
            <a:solidFill>
              <a:schemeClr val="accent5">
                <a:lumMod val="50000"/>
              </a:schemeClr>
            </a:solidFill>
          </a:ln>
        </p:spPr>
        <p:txBody>
          <a:bodyPr wrap="square" lIns="72000" tIns="36000" rIns="36000" bIns="36000" rtlCol="0">
            <a:spAutoFit/>
          </a:bodyPr>
          <a:lstStyle/>
          <a:p>
            <a:r>
              <a:rPr lang="ja-JP" altLang="en-US" sz="1600" b="1" u="sng" dirty="0" smtClean="0">
                <a:solidFill>
                  <a:prstClr val="black"/>
                </a:solidFill>
              </a:rPr>
              <a:t>契約や施工のために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計画施設の形状寸法や</a:t>
            </a:r>
            <a:r>
              <a:rPr lang="ja-JP" altLang="en-US" sz="1600" b="1" dirty="0" smtClean="0">
                <a:solidFill>
                  <a:srgbClr val="C00000"/>
                </a:solidFill>
              </a:rPr>
              <a:t>構造・材料・工法</a:t>
            </a:r>
            <a:r>
              <a:rPr lang="ja-JP" altLang="en-US" sz="1600" b="1" dirty="0" smtClean="0"/>
              <a:t>等の</a:t>
            </a:r>
            <a:r>
              <a:rPr lang="ja-JP" altLang="en-US" sz="1600" b="1" dirty="0" smtClean="0">
                <a:solidFill>
                  <a:srgbClr val="C00000"/>
                </a:solidFill>
              </a:rPr>
              <a:t>詳細仕様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を明示した設計（契約）図書</a:t>
            </a:r>
            <a:r>
              <a:rPr lang="en-US" altLang="ja-JP" sz="1600" b="1" dirty="0" smtClean="0">
                <a:solidFill>
                  <a:prstClr val="black"/>
                </a:solidFill>
              </a:rPr>
              <a:t> </a:t>
            </a:r>
            <a:endParaRPr lang="en-US" altLang="ja-JP" sz="1600" b="1" dirty="0">
              <a:solidFill>
                <a:prstClr val="black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08104" y="4562218"/>
            <a:ext cx="1509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基本計画書</a:t>
            </a:r>
            <a:endParaRPr kumimoji="1" lang="ja-JP" altLang="en-US" sz="20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471560" y="4571415"/>
            <a:ext cx="1525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基本設計書</a:t>
            </a:r>
            <a:endParaRPr kumimoji="1" lang="ja-JP" altLang="en-US" sz="20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329186" y="4560904"/>
            <a:ext cx="1605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実施設計書</a:t>
            </a:r>
            <a:endParaRPr kumimoji="1" lang="ja-JP" altLang="en-US" sz="20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747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 animBg="1"/>
      <p:bldP spid="51" grpId="0" animBg="1"/>
      <p:bldP spid="52" grpId="0" animBg="1"/>
      <p:bldP spid="53" grpId="0"/>
      <p:bldP spid="54" grpId="0"/>
      <p:bldP spid="5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1160" y="1600209"/>
            <a:ext cx="8445640" cy="4525963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施設土木設計の積み上げ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地質調査の補完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施設・土木・建築設計（基礎検討ーー＞実施設計）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サイトの具体化</a:t>
            </a:r>
            <a:endParaRPr kumimoji="1" lang="en-US" altLang="ja-JP" dirty="0" smtClean="0"/>
          </a:p>
          <a:p>
            <a:r>
              <a:rPr kumimoji="1" lang="ja-JP" altLang="en-US" dirty="0" smtClean="0"/>
              <a:t>加速器技術</a:t>
            </a:r>
            <a:endParaRPr kumimoji="1" lang="en-US" altLang="ja-JP" dirty="0" smtClean="0"/>
          </a:p>
          <a:p>
            <a:pPr lvl="1"/>
            <a:r>
              <a:rPr lang="en-US" altLang="ja-JP" dirty="0"/>
              <a:t>A</a:t>
            </a:r>
            <a:r>
              <a:rPr lang="en-US" altLang="ja-JP" dirty="0" smtClean="0"/>
              <a:t>TF: </a:t>
            </a:r>
            <a:r>
              <a:rPr lang="ja-JP" altLang="en-US" dirty="0" smtClean="0"/>
              <a:t>ナノビーム技術・システム実証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STF: </a:t>
            </a:r>
            <a:r>
              <a:rPr lang="ja-JP" altLang="en-US" dirty="0" smtClean="0"/>
              <a:t>超伝導加速空洞・工業化技術の確立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欧州</a:t>
            </a:r>
            <a:r>
              <a:rPr lang="en-US" altLang="ja-JP" dirty="0" smtClean="0"/>
              <a:t>(EXFEL) </a:t>
            </a:r>
            <a:r>
              <a:rPr lang="ja-JP" altLang="en-US" dirty="0" smtClean="0"/>
              <a:t>、米国（</a:t>
            </a:r>
            <a:r>
              <a:rPr lang="en-US" altLang="ja-JP" dirty="0" smtClean="0"/>
              <a:t>LCLS-II) </a:t>
            </a:r>
            <a:r>
              <a:rPr lang="ja-JP" altLang="en-US" dirty="0" smtClean="0"/>
              <a:t>等との協力による実証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STF-II </a:t>
            </a:r>
            <a:r>
              <a:rPr kumimoji="1" lang="ja-JP" altLang="en-US" dirty="0" smtClean="0"/>
              <a:t>超伝導加速器のシステム実証（</a:t>
            </a:r>
            <a:r>
              <a:rPr kumimoji="1" lang="en-US" altLang="ja-JP" dirty="0" smtClean="0"/>
              <a:t>STF2)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16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STF2: 14-417</a:t>
            </a:r>
            <a:endParaRPr kumimoji="1" lang="ja-JP" altLang="en-US" dirty="0"/>
          </a:p>
        </p:txBody>
      </p:sp>
      <p:pic>
        <p:nvPicPr>
          <p:cNvPr id="8" name="コンテンツ プレースホルダー 7" descr="DSC0086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9" b="4409"/>
          <a:stretch>
            <a:fillRect/>
          </a:stretch>
        </p:blipFill>
        <p:spPr>
          <a:xfrm>
            <a:off x="457200" y="1600200"/>
            <a:ext cx="6954838" cy="4756150"/>
          </a:xfrm>
        </p:spPr>
      </p:pic>
      <p:pic>
        <p:nvPicPr>
          <p:cNvPr id="9" name="コンテンツ プレースホルダー 8" descr="DSC00917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1" b="418"/>
          <a:stretch/>
        </p:blipFill>
        <p:spPr>
          <a:xfrm>
            <a:off x="6102475" y="4552069"/>
            <a:ext cx="2619126" cy="1981106"/>
          </a:xfrm>
          <a:ln>
            <a:solidFill>
              <a:schemeClr val="bg1"/>
            </a:solidFill>
          </a:ln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227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8478"/>
            <a:ext cx="4889501" cy="544512"/>
          </a:xfrm>
          <a:noFill/>
        </p:spPr>
        <p:txBody>
          <a:bodyPr anchor="ctr">
            <a:normAutofit fontScale="90000"/>
          </a:bodyPr>
          <a:lstStyle/>
          <a:p>
            <a:pPr>
              <a:defRPr/>
            </a:pPr>
            <a:r>
              <a:rPr lang="en-GB" b="1" dirty="0" smtClean="0">
                <a:latin typeface="+mn-lt"/>
                <a:ea typeface="+mj-ea"/>
              </a:rPr>
              <a:t>ILC TDR </a:t>
            </a:r>
            <a:r>
              <a:rPr lang="en-US" b="1" dirty="0" smtClean="0">
                <a:latin typeface="+mn-lt"/>
              </a:rPr>
              <a:t>Design</a:t>
            </a:r>
            <a:endParaRPr lang="en-GB" b="1" dirty="0">
              <a:latin typeface="+mn-lt"/>
              <a:ea typeface="+mj-ea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92510" y="6400800"/>
            <a:ext cx="2438400" cy="457200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876" indent="-28572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86" indent="-22857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40" indent="-22857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194" indent="-228577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49" indent="-228577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503" indent="-228577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657" indent="-228577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811" indent="-228577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altLang="ja-JP" sz="1000" smtClean="0">
                <a:solidFill>
                  <a:srgbClr val="000000"/>
                </a:solidFill>
                <a:cs typeface="Arial Unicode MS" charset="0"/>
              </a:rPr>
              <a:t>2014/04/17</a:t>
            </a:r>
            <a:endParaRPr lang="en-US" altLang="ja-JP" sz="1000" dirty="0">
              <a:solidFill>
                <a:srgbClr val="000000"/>
              </a:solidFill>
              <a:cs typeface="Arial Unicode MS" charset="0"/>
            </a:endParaRPr>
          </a:p>
        </p:txBody>
      </p:sp>
      <p:pic>
        <p:nvPicPr>
          <p:cNvPr id="24580" name="Picture 5" descr="OT0105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23" y="978298"/>
            <a:ext cx="8715375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3119651" y="969887"/>
            <a:ext cx="17627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800" dirty="0">
                <a:solidFill>
                  <a:prstClr val="black"/>
                </a:solidFill>
              </a:rPr>
              <a:t>Damping Rings</a:t>
            </a:r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5335800" y="984174"/>
            <a:ext cx="213995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800" dirty="0">
                <a:solidFill>
                  <a:prstClr val="black"/>
                </a:solidFill>
              </a:rPr>
              <a:t>Polarised electron source</a:t>
            </a:r>
          </a:p>
        </p:txBody>
      </p:sp>
      <p:cxnSp>
        <p:nvCxnSpPr>
          <p:cNvPr id="24583" name="Straight Arrow Connector 11"/>
          <p:cNvCxnSpPr>
            <a:cxnSpLocks noChangeShapeType="1"/>
          </p:cNvCxnSpPr>
          <p:nvPr/>
        </p:nvCxnSpPr>
        <p:spPr bwMode="auto">
          <a:xfrm>
            <a:off x="5746962" y="1338187"/>
            <a:ext cx="0" cy="1360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4" name="TextBox 15"/>
          <p:cNvSpPr txBox="1">
            <a:spLocks noChangeArrowheads="1"/>
          </p:cNvSpPr>
          <p:nvPr/>
        </p:nvSpPr>
        <p:spPr bwMode="auto">
          <a:xfrm>
            <a:off x="2503303" y="3958441"/>
            <a:ext cx="12795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800" dirty="0">
                <a:solidFill>
                  <a:prstClr val="black"/>
                </a:solidFill>
              </a:rPr>
              <a:t>E+ source</a:t>
            </a:r>
          </a:p>
        </p:txBody>
      </p:sp>
      <p:cxnSp>
        <p:nvCxnSpPr>
          <p:cNvPr id="24586" name="Straight Arrow Connector 17"/>
          <p:cNvCxnSpPr>
            <a:cxnSpLocks noChangeShapeType="1"/>
          </p:cNvCxnSpPr>
          <p:nvPr/>
        </p:nvCxnSpPr>
        <p:spPr bwMode="auto">
          <a:xfrm flipH="1" flipV="1">
            <a:off x="3212792" y="3825256"/>
            <a:ext cx="257599" cy="2469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8" name="Rectangle 22"/>
          <p:cNvSpPr>
            <a:spLocks noChangeArrowheads="1"/>
          </p:cNvSpPr>
          <p:nvPr/>
        </p:nvSpPr>
        <p:spPr bwMode="auto">
          <a:xfrm>
            <a:off x="3653050" y="1995411"/>
            <a:ext cx="5651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endParaRPr lang="en-GB" sz="3200">
              <a:solidFill>
                <a:prstClr val="black"/>
              </a:solidFill>
              <a:latin typeface="Calibri"/>
              <a:cs typeface="Arial Unicode MS" charset="0"/>
            </a:endParaRPr>
          </a:p>
        </p:txBody>
      </p:sp>
      <p:cxnSp>
        <p:nvCxnSpPr>
          <p:cNvPr id="24589" name="Straight Arrow Connector 8"/>
          <p:cNvCxnSpPr>
            <a:cxnSpLocks noChangeShapeType="1"/>
          </p:cNvCxnSpPr>
          <p:nvPr/>
        </p:nvCxnSpPr>
        <p:spPr bwMode="auto">
          <a:xfrm>
            <a:off x="3927687" y="1384223"/>
            <a:ext cx="0" cy="977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0" name="Rectangle 23"/>
          <p:cNvSpPr>
            <a:spLocks noChangeArrowheads="1"/>
          </p:cNvSpPr>
          <p:nvPr/>
        </p:nvSpPr>
        <p:spPr bwMode="auto">
          <a:xfrm>
            <a:off x="341526" y="3097137"/>
            <a:ext cx="566737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endParaRPr lang="en-GB" sz="3200">
              <a:solidFill>
                <a:prstClr val="black"/>
              </a:solidFill>
              <a:latin typeface="Calibri"/>
              <a:cs typeface="Arial Unicode MS" charset="0"/>
            </a:endParaRPr>
          </a:p>
        </p:txBody>
      </p:sp>
      <p:cxnSp>
        <p:nvCxnSpPr>
          <p:cNvPr id="24591" name="Straight Arrow Connector 24"/>
          <p:cNvCxnSpPr>
            <a:cxnSpLocks noChangeShapeType="1"/>
          </p:cNvCxnSpPr>
          <p:nvPr/>
        </p:nvCxnSpPr>
        <p:spPr bwMode="auto">
          <a:xfrm>
            <a:off x="616162" y="2360458"/>
            <a:ext cx="0" cy="1555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2" name="TextBox 26"/>
          <p:cNvSpPr txBox="1">
            <a:spLocks noChangeArrowheads="1"/>
          </p:cNvSpPr>
          <p:nvPr/>
        </p:nvSpPr>
        <p:spPr bwMode="auto">
          <a:xfrm>
            <a:off x="40195" y="1447030"/>
            <a:ext cx="30940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800" dirty="0">
                <a:solidFill>
                  <a:prstClr val="black"/>
                </a:solidFill>
              </a:rPr>
              <a:t>Ring to Main </a:t>
            </a:r>
            <a:r>
              <a:rPr lang="en-GB" sz="1800" dirty="0" err="1">
                <a:solidFill>
                  <a:prstClr val="black"/>
                </a:solidFill>
              </a:rPr>
              <a:t>Linac</a:t>
            </a:r>
            <a:r>
              <a:rPr lang="en-GB" sz="1800" dirty="0">
                <a:solidFill>
                  <a:prstClr val="black"/>
                </a:solidFill>
              </a:rPr>
              <a:t> (RTML)</a:t>
            </a:r>
          </a:p>
          <a:p>
            <a:r>
              <a:rPr lang="en-GB" sz="1800" dirty="0">
                <a:solidFill>
                  <a:prstClr val="black"/>
                </a:solidFill>
              </a:rPr>
              <a:t>(including </a:t>
            </a:r>
          </a:p>
          <a:p>
            <a:r>
              <a:rPr lang="en-GB" sz="1800" dirty="0">
                <a:solidFill>
                  <a:prstClr val="black"/>
                </a:solidFill>
              </a:rPr>
              <a:t> bunch compressors)</a:t>
            </a:r>
          </a:p>
        </p:txBody>
      </p:sp>
      <p:sp>
        <p:nvSpPr>
          <p:cNvPr id="24593" name="TextBox 25"/>
          <p:cNvSpPr txBox="1">
            <a:spLocks noChangeArrowheads="1"/>
          </p:cNvSpPr>
          <p:nvPr/>
        </p:nvSpPr>
        <p:spPr bwMode="auto">
          <a:xfrm>
            <a:off x="891706" y="3022697"/>
            <a:ext cx="1871662" cy="369332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lIns="91431" tIns="45715" rIns="91431" bIns="4571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800" dirty="0">
                <a:solidFill>
                  <a:srgbClr val="0000FF"/>
                </a:solidFill>
              </a:rPr>
              <a:t>e- Main </a:t>
            </a:r>
            <a:r>
              <a:rPr lang="en-GB" sz="1800" dirty="0" err="1">
                <a:solidFill>
                  <a:srgbClr val="0000FF"/>
                </a:solidFill>
              </a:rPr>
              <a:t>Linac</a:t>
            </a:r>
            <a:endParaRPr lang="en-GB" sz="1800" dirty="0">
              <a:solidFill>
                <a:srgbClr val="0000FF"/>
              </a:solidFill>
            </a:endParaRPr>
          </a:p>
        </p:txBody>
      </p:sp>
      <p:cxnSp>
        <p:nvCxnSpPr>
          <p:cNvPr id="24594" name="Straight Arrow Connector 29"/>
          <p:cNvCxnSpPr>
            <a:cxnSpLocks noChangeShapeType="1"/>
          </p:cNvCxnSpPr>
          <p:nvPr/>
        </p:nvCxnSpPr>
        <p:spPr bwMode="auto">
          <a:xfrm>
            <a:off x="2602125" y="2400562"/>
            <a:ext cx="365664" cy="942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8" name="TextBox 32"/>
          <p:cNvSpPr txBox="1">
            <a:spLocks noChangeArrowheads="1"/>
          </p:cNvSpPr>
          <p:nvPr/>
        </p:nvSpPr>
        <p:spPr bwMode="auto">
          <a:xfrm>
            <a:off x="6942559" y="1430480"/>
            <a:ext cx="1865312" cy="40005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lIns="91431" tIns="45715" rIns="91431" bIns="4571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000" dirty="0">
                <a:solidFill>
                  <a:srgbClr val="008000"/>
                </a:solidFill>
              </a:rPr>
              <a:t>e+ Main </a:t>
            </a:r>
            <a:r>
              <a:rPr lang="en-GB" sz="2000" dirty="0" err="1">
                <a:solidFill>
                  <a:srgbClr val="008000"/>
                </a:solidFill>
              </a:rPr>
              <a:t>Linac</a:t>
            </a:r>
            <a:endParaRPr lang="en-GB" sz="2000" dirty="0">
              <a:solidFill>
                <a:srgbClr val="008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5459948" y="3491409"/>
            <a:ext cx="3587825" cy="2900362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numCol="1" rtlCol="0" anchor="t" anchorCtr="0" compatLnSpc="1">
            <a:prstTxWarp prst="textNoShape">
              <a:avLst/>
            </a:prstTxWarp>
          </a:bodyPr>
          <a:lstStyle/>
          <a:p>
            <a:pPr defTabSz="914309" eaLnBrk="0" fontAlgn="ctr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3600">
              <a:solidFill>
                <a:prstClr val="black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2" name="コンテンツ プレースホルダ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745591"/>
              </p:ext>
            </p:extLst>
          </p:nvPr>
        </p:nvGraphicFramePr>
        <p:xfrm>
          <a:off x="5533777" y="3653070"/>
          <a:ext cx="3435300" cy="261680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37991"/>
                <a:gridCol w="1797309"/>
              </a:tblGrid>
              <a:tr h="35236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Parameters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Value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</a:tr>
              <a:tr h="35236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C.M.  Energy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500 </a:t>
                      </a:r>
                      <a:r>
                        <a:rPr kumimoji="1" lang="en-US" altLang="ja-JP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GeV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</a:tr>
              <a:tr h="35236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Peak luminosity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1.8 x10</a:t>
                      </a:r>
                      <a:r>
                        <a:rPr kumimoji="1" lang="en-US" altLang="ja-JP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34</a:t>
                      </a: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cm</a:t>
                      </a:r>
                      <a:r>
                        <a:rPr kumimoji="1" lang="en-US" altLang="ja-JP" sz="14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-2</a:t>
                      </a: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</a:t>
                      </a:r>
                      <a:r>
                        <a:rPr kumimoji="1" lang="en-US" altLang="ja-JP" sz="14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-1</a:t>
                      </a:r>
                      <a:endParaRPr kumimoji="1" lang="ja-JP" alt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</a:tr>
              <a:tr h="35236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Beam Rep. rate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 Hz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</a:tr>
              <a:tr h="32897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Pulse </a:t>
                      </a: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duration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0.73 </a:t>
                      </a:r>
                      <a:r>
                        <a:rPr kumimoji="1" lang="en-US" altLang="ja-JP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ms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</a:tr>
              <a:tr h="36019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Average </a:t>
                      </a: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current 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5.8 mA (</a:t>
                      </a: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 pulse)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 gradient in SCRF acc. cavity</a:t>
                      </a:r>
                      <a:endParaRPr kumimoji="1" lang="ja-JP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31.5 MV/</a:t>
                      </a: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 +/-20%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Q</a:t>
                      </a:r>
                      <a:r>
                        <a:rPr kumimoji="1" lang="en-US" altLang="ja-JP" sz="14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1" lang="en-US" altLang="ja-JP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= 1E10</a:t>
                      </a:r>
                      <a:endParaRPr kumimoji="1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</a:tr>
            </a:tbl>
          </a:graphicData>
        </a:graphic>
      </p:graphicFrame>
      <p:pic>
        <p:nvPicPr>
          <p:cNvPr id="26" name="Picture 8" descr="ILDhall2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8135" y="4508291"/>
            <a:ext cx="2353563" cy="1883480"/>
          </a:xfrm>
          <a:prstGeom prst="rect">
            <a:avLst/>
          </a:prstGeom>
          <a:noFill/>
          <a:ln w="57150" cmpd="sng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矢印コネクタ 3"/>
          <p:cNvCxnSpPr/>
          <p:nvPr/>
        </p:nvCxnSpPr>
        <p:spPr bwMode="auto">
          <a:xfrm flipV="1">
            <a:off x="3927688" y="3463850"/>
            <a:ext cx="524019" cy="12500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2817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 smtClean="0"/>
              <a:t>ILC Time Line: Progress and Prospect</a:t>
            </a:r>
            <a:endParaRPr kumimoji="1" lang="ja-JP" altLang="en-US" b="1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30049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r>
              <a:rPr kumimoji="0" lang="en-US" altLang="ja-JP" sz="1200" smtClean="0">
                <a:latin typeface="Arial" charset="0"/>
                <a:ea typeface="ＭＳ Ｐゴシック" charset="0"/>
                <a:cs typeface="ＭＳ Ｐゴシック" charset="0"/>
              </a:rPr>
              <a:t>2014/04/17</a:t>
            </a:r>
            <a:endParaRPr kumimoji="0" lang="en-US" altLang="ja-JP" sz="12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292559"/>
            <a:ext cx="9020175" cy="473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518511" y="5316270"/>
            <a:ext cx="2015095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Expecting: 3+2 year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420488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4843"/>
            <a:ext cx="8229600" cy="462858"/>
          </a:xfrm>
        </p:spPr>
        <p:txBody>
          <a:bodyPr>
            <a:noAutofit/>
          </a:bodyPr>
          <a:lstStyle/>
          <a:p>
            <a:r>
              <a:rPr lang="en-US" altLang="ja-JP" sz="3200" b="1" dirty="0" smtClean="0"/>
              <a:t>ILC Time Scale required </a:t>
            </a:r>
            <a:endParaRPr kumimoji="1" lang="ja-JP" altLang="en-US" sz="1800" dirty="0">
              <a:solidFill>
                <a:srgbClr val="3366FF"/>
              </a:solidFill>
            </a:endParaRPr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356774"/>
              </p:ext>
            </p:extLst>
          </p:nvPr>
        </p:nvGraphicFramePr>
        <p:xfrm>
          <a:off x="246755" y="647621"/>
          <a:ext cx="8614229" cy="6142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470"/>
                <a:gridCol w="517197"/>
                <a:gridCol w="517197"/>
                <a:gridCol w="517197"/>
                <a:gridCol w="517197"/>
                <a:gridCol w="517197"/>
                <a:gridCol w="517197"/>
                <a:gridCol w="517197"/>
                <a:gridCol w="517197"/>
                <a:gridCol w="517197"/>
                <a:gridCol w="517198"/>
                <a:gridCol w="517197"/>
                <a:gridCol w="517197"/>
                <a:gridCol w="517197"/>
                <a:gridCol w="517197"/>
              </a:tblGrid>
              <a:tr h="308863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15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16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17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18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19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21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22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25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08863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ILC TDP/TDR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</a:tr>
              <a:tr h="308863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</a:rPr>
                        <a:t>ATF-II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rgbClr val="FFFF00"/>
                          </a:solidFill>
                        </a:rPr>
                        <a:t>Beam test</a:t>
                      </a:r>
                      <a:endParaRPr kumimoji="1" lang="ja-JP" altLang="en-US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</a:tr>
              <a:tr h="308863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 </a:t>
                      </a:r>
                      <a:r>
                        <a:rPr kumimoji="1" lang="en-US" altLang="ja-JP" sz="1600" dirty="0" smtClean="0"/>
                        <a:t> ATF-future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Extended</a:t>
                      </a:r>
                      <a:r>
                        <a:rPr kumimoji="1" lang="en-US" altLang="ja-JP" sz="1400" baseline="0" dirty="0" smtClean="0"/>
                        <a:t> program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</a:tr>
              <a:tr h="308863"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</a:rPr>
                        <a:t>STF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</a:tr>
              <a:tr h="30886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  QB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solidFill>
                            <a:srgbClr val="FFFF00"/>
                          </a:solidFill>
                        </a:rPr>
                        <a:t>Beam test</a:t>
                      </a:r>
                      <a:endParaRPr kumimoji="1" lang="ja-JP" alt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</a:tr>
              <a:tr h="38079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  STF2-  </a:t>
                      </a:r>
                    </a:p>
                    <a:p>
                      <a:r>
                        <a:rPr kumimoji="1" lang="en-US" altLang="ja-JP" sz="1400" dirty="0" smtClean="0"/>
                        <a:t>  CM1+CM2a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 smtClean="0">
                          <a:solidFill>
                            <a:srgbClr val="FFFF00"/>
                          </a:solidFill>
                        </a:rPr>
                        <a:t>Beam</a:t>
                      </a:r>
                      <a:r>
                        <a:rPr kumimoji="1" lang="en-US" altLang="ja-JP" sz="1100" baseline="0" dirty="0" smtClean="0">
                          <a:solidFill>
                            <a:srgbClr val="FFFF00"/>
                          </a:solidFill>
                        </a:rPr>
                        <a:t> test</a:t>
                      </a:r>
                      <a:endParaRPr kumimoji="1" lang="ja-JP" altLang="en-US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</a:tr>
              <a:tr h="30886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  STF-Future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Extended</a:t>
                      </a:r>
                      <a:r>
                        <a:rPr kumimoji="1" lang="en-US" altLang="ja-JP" sz="1400" baseline="0" dirty="0" smtClean="0"/>
                        <a:t> program </a:t>
                      </a:r>
                      <a:endParaRPr kumimoji="1" lang="ja-JP" alt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</a:tr>
              <a:tr h="308863">
                <a:tc>
                  <a:txBody>
                    <a:bodyPr/>
                    <a:lstStyle/>
                    <a:p>
                      <a:r>
                        <a:rPr kumimoji="1" lang="en-US" altLang="ja-JP" sz="1600" baseline="0" dirty="0" smtClean="0">
                          <a:solidFill>
                            <a:srgbClr val="3366FF"/>
                          </a:solidFill>
                        </a:rPr>
                        <a:t>CFS</a:t>
                      </a:r>
                      <a:r>
                        <a:rPr kumimoji="1" lang="en-US" altLang="ja-JP" sz="1600" baseline="0" dirty="0" smtClean="0"/>
                        <a:t> 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</a:tr>
              <a:tr h="30886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  Civil</a:t>
                      </a:r>
                      <a:r>
                        <a:rPr kumimoji="1" lang="en-US" altLang="ja-JP" sz="1400" baseline="0" dirty="0" smtClean="0"/>
                        <a:t> </a:t>
                      </a:r>
                      <a:r>
                        <a:rPr kumimoji="1" lang="en-US" altLang="ja-JP" sz="1400" baseline="0" dirty="0" err="1" smtClean="0"/>
                        <a:t>eng.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</a:tr>
              <a:tr h="30886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  Site-survey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</a:tr>
              <a:tr h="308863">
                <a:tc>
                  <a:txBody>
                    <a:bodyPr/>
                    <a:lstStyle/>
                    <a:p>
                      <a:endParaRPr kumimoji="1" lang="ja-JP" alt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8863">
                <a:tc>
                  <a:txBody>
                    <a:bodyPr/>
                    <a:lstStyle/>
                    <a:p>
                      <a:endParaRPr kumimoji="1" lang="ja-JP" alt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solidFill>
                            <a:srgbClr val="FFFF00"/>
                          </a:solidFill>
                        </a:rPr>
                        <a:t>14</a:t>
                      </a:r>
                    </a:p>
                    <a:p>
                      <a:r>
                        <a:rPr kumimoji="1" lang="en-US" altLang="ja-JP" sz="1600" b="1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19</a:t>
                      </a:r>
                      <a:endParaRPr kumimoji="1" lang="ja-JP" altLang="en-US" sz="16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16</a:t>
                      </a:r>
                    </a:p>
                    <a:p>
                      <a:r>
                        <a:rPr kumimoji="1" lang="en-US" altLang="ja-JP" sz="1600" b="1" dirty="0" smtClean="0">
                          <a:solidFill>
                            <a:srgbClr val="FF6600"/>
                          </a:solidFill>
                        </a:rPr>
                        <a:t>21</a:t>
                      </a:r>
                      <a:endParaRPr kumimoji="1" lang="ja-JP" altLang="en-US" sz="1600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b="1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 smtClean="0">
                          <a:solidFill>
                            <a:srgbClr val="3366FF"/>
                          </a:solidFill>
                        </a:rPr>
                        <a:t>19</a:t>
                      </a:r>
                    </a:p>
                    <a:p>
                      <a:r>
                        <a:rPr kumimoji="1" lang="en-US" altLang="ja-JP" sz="1600" b="1" dirty="0" smtClean="0">
                          <a:solidFill>
                            <a:srgbClr val="FF6600"/>
                          </a:solidFill>
                        </a:rPr>
                        <a:t>24</a:t>
                      </a:r>
                      <a:endParaRPr kumimoji="1" lang="ja-JP" altLang="en-US" sz="1600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1" dirty="0" smtClean="0">
                          <a:solidFill>
                            <a:srgbClr val="3366FF"/>
                          </a:solidFill>
                        </a:rPr>
                        <a:t>25</a:t>
                      </a:r>
                    </a:p>
                    <a:p>
                      <a:r>
                        <a:rPr kumimoji="1" lang="en-US" altLang="ja-JP" sz="1400" b="1" dirty="0" smtClean="0">
                          <a:solidFill>
                            <a:srgbClr val="FF6600"/>
                          </a:solidFill>
                        </a:rPr>
                        <a:t>30</a:t>
                      </a:r>
                      <a:endParaRPr kumimoji="1" lang="ja-JP" altLang="en-US" sz="1400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08863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ILC</a:t>
                      </a:r>
                      <a:r>
                        <a:rPr kumimoji="1" lang="en-US" altLang="ja-JP" sz="2000" baseline="0" dirty="0" smtClean="0">
                          <a:solidFill>
                            <a:srgbClr val="FF0000"/>
                          </a:solidFill>
                        </a:rPr>
                        <a:t> constr.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 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kumimoji="1" lang="en-US" altLang="ja-JP" sz="900" dirty="0" smtClean="0"/>
                        <a:t>Commissioning</a:t>
                      </a:r>
                      <a:endParaRPr kumimoji="1" lang="ja-JP" altLang="en-US" sz="9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0886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  Fabrication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/>
                      <a:r>
                        <a:rPr kumimoji="1" lang="en-US" altLang="ja-JP" sz="1000" dirty="0" smtClean="0"/>
                        <a:t>Preparation for the</a:t>
                      </a:r>
                      <a:r>
                        <a:rPr kumimoji="1" lang="en-US" altLang="ja-JP" sz="1000" baseline="0" dirty="0" smtClean="0"/>
                        <a:t> </a:t>
                      </a:r>
                      <a:r>
                        <a:rPr kumimoji="1" lang="en-US" altLang="ja-JP" sz="1000" dirty="0" smtClean="0"/>
                        <a:t>project</a:t>
                      </a:r>
                      <a:r>
                        <a:rPr kumimoji="1" lang="en-US" altLang="ja-JP" sz="1000" baseline="0" dirty="0" smtClean="0"/>
                        <a:t> </a:t>
                      </a:r>
                      <a:endParaRPr kumimoji="1" lang="ja-JP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000" dirty="0" smtClean="0"/>
                        <a:t>Preparation</a:t>
                      </a:r>
                      <a:r>
                        <a:rPr kumimoji="1" lang="ja-JP" altLang="en-US" sz="1000" dirty="0" smtClean="0"/>
                        <a:t>　</a:t>
                      </a:r>
                      <a:r>
                        <a:rPr kumimoji="1" lang="en-US" altLang="ja-JP" sz="1000" dirty="0" smtClean="0"/>
                        <a:t>for</a:t>
                      </a:r>
                      <a:r>
                        <a:rPr kumimoji="1" lang="en-US" altLang="ja-JP" sz="1000" baseline="0" dirty="0" smtClean="0"/>
                        <a:t> industrialization </a:t>
                      </a:r>
                      <a:endParaRPr kumimoji="1" lang="ja-JP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Fabrication</a:t>
                      </a:r>
                      <a:r>
                        <a:rPr kumimoji="1" lang="en-US" altLang="ja-JP" sz="1200" baseline="0" dirty="0" smtClean="0"/>
                        <a:t> and t</a:t>
                      </a:r>
                      <a:r>
                        <a:rPr kumimoji="1" lang="en-US" altLang="ja-JP" sz="1200" dirty="0" smtClean="0"/>
                        <a:t>ests,</a:t>
                      </a:r>
                      <a:r>
                        <a:rPr kumimoji="1" lang="en-US" altLang="ja-JP" sz="1200" baseline="0" dirty="0" smtClean="0"/>
                        <a:t> preparation for installation</a:t>
                      </a:r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</a:tr>
              <a:tr h="308863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  </a:t>
                      </a:r>
                      <a:r>
                        <a:rPr kumimoji="1" lang="en-US" altLang="ja-JP" sz="1400" dirty="0" err="1" smtClean="0"/>
                        <a:t>Inst</a:t>
                      </a:r>
                      <a:r>
                        <a:rPr kumimoji="1" lang="en-US" altLang="ja-JP" sz="1400" dirty="0" smtClean="0"/>
                        <a:t>/commission.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dirty="0" smtClean="0"/>
                        <a:t>Installation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081432" y="2976942"/>
            <a:ext cx="3675781" cy="1754327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After getting Green Sign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Preparation for contract</a:t>
            </a:r>
            <a:r>
              <a:rPr lang="ja-JP" altLang="en-US" dirty="0" smtClean="0"/>
              <a:t>：　</a:t>
            </a:r>
            <a:r>
              <a:rPr lang="en-US" altLang="ja-JP" dirty="0" smtClean="0">
                <a:solidFill>
                  <a:srgbClr val="3366FF"/>
                </a:solidFill>
              </a:rPr>
              <a:t>~ 2 years </a:t>
            </a:r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Construction period</a:t>
            </a:r>
            <a:r>
              <a:rPr lang="ja-JP" altLang="en-US" dirty="0" smtClean="0"/>
              <a:t>：　　　</a:t>
            </a:r>
            <a:r>
              <a:rPr lang="en-US" altLang="ja-JP" dirty="0" smtClean="0">
                <a:solidFill>
                  <a:srgbClr val="FF0000"/>
                </a:solidFill>
              </a:rPr>
              <a:t>~ 10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years</a:t>
            </a:r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If the green sign given in 5 years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ILC to be realized by </a:t>
            </a:r>
            <a:r>
              <a:rPr kumimoji="1" lang="en-US" altLang="ja-JP" dirty="0" smtClean="0">
                <a:solidFill>
                  <a:srgbClr val="3366FF"/>
                </a:solidFill>
              </a:rPr>
              <a:t>2030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38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6038"/>
          </a:xfrm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Further Works in Preparation Phase</a:t>
            </a:r>
            <a:endParaRPr kumimoji="1" lang="ja-JP" altLang="en-US" b="1" dirty="0"/>
          </a:p>
        </p:txBody>
      </p:sp>
      <p:pic>
        <p:nvPicPr>
          <p:cNvPr id="7" name="Picture 2"/>
          <p:cNvPicPr>
            <a:picLocks noGrp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11" t="-4324" r="-1279" b="-1"/>
          <a:stretch/>
        </p:blipFill>
        <p:spPr bwMode="auto">
          <a:xfrm>
            <a:off x="441224" y="1032509"/>
            <a:ext cx="8312923" cy="2017630"/>
          </a:xfrm>
          <a:prstGeom prst="rect">
            <a:avLst/>
          </a:prstGeom>
          <a:solidFill>
            <a:schemeClr val="tx1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Calibri"/>
              </a:rPr>
              <a:t>2014/04/17</a:t>
            </a:r>
            <a:endParaRPr lang="en-US" dirty="0">
              <a:latin typeface="Calibri"/>
            </a:endParaRPr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4294967295"/>
          </p:nvPr>
        </p:nvSpPr>
        <p:spPr>
          <a:xfrm>
            <a:off x="501650" y="3098248"/>
            <a:ext cx="8642350" cy="30612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kumimoji="1" lang="en-US" altLang="ja-JP" sz="2400" b="0" dirty="0" smtClean="0">
              <a:solidFill>
                <a:srgbClr val="3366FF"/>
              </a:solidFill>
              <a:latin typeface="+mn-lt"/>
            </a:endParaRPr>
          </a:p>
          <a:p>
            <a:r>
              <a:rPr kumimoji="1" lang="en-US" altLang="ja-JP" sz="2400" b="0" dirty="0" smtClean="0">
                <a:latin typeface="+mn-lt"/>
              </a:rPr>
              <a:t>Accelerator </a:t>
            </a:r>
            <a:r>
              <a:rPr lang="en-US" altLang="ja-JP" sz="2400" dirty="0"/>
              <a:t>E</a:t>
            </a:r>
            <a:r>
              <a:rPr lang="en-US" altLang="ja-JP" sz="2400" dirty="0" smtClean="0"/>
              <a:t>ngineering </a:t>
            </a:r>
            <a:r>
              <a:rPr lang="en-US" altLang="ja-JP" sz="2400" dirty="0"/>
              <a:t>D</a:t>
            </a:r>
            <a:r>
              <a:rPr lang="en-US" altLang="ja-JP" sz="2400" dirty="0" smtClean="0"/>
              <a:t>esign </a:t>
            </a:r>
          </a:p>
          <a:p>
            <a:r>
              <a:rPr kumimoji="1" lang="en-US" altLang="ja-JP" sz="2400" b="0" dirty="0" smtClean="0">
                <a:latin typeface="+mn-lt"/>
              </a:rPr>
              <a:t>Positron </a:t>
            </a:r>
            <a:r>
              <a:rPr lang="en-US" altLang="ja-JP" sz="2400" dirty="0"/>
              <a:t>S</a:t>
            </a:r>
            <a:r>
              <a:rPr kumimoji="1" lang="en-US" altLang="ja-JP" sz="2400" b="0" dirty="0" smtClean="0">
                <a:latin typeface="+mn-lt"/>
              </a:rPr>
              <a:t>ource</a:t>
            </a:r>
            <a:r>
              <a:rPr kumimoji="1" lang="en-US" altLang="ja-JP" sz="2400" b="0" dirty="0">
                <a:latin typeface="+mn-lt"/>
              </a:rPr>
              <a:t>: </a:t>
            </a:r>
            <a:r>
              <a:rPr lang="en-US" altLang="ja-JP" sz="2400" dirty="0" smtClean="0"/>
              <a:t>Conventional source development as</a:t>
            </a:r>
            <a:r>
              <a:rPr lang="en-US" altLang="ja-JP" sz="2400" dirty="0"/>
              <a:t> </a:t>
            </a:r>
            <a:r>
              <a:rPr kumimoji="1" lang="en-US" altLang="ja-JP" sz="2400" b="0" dirty="0" smtClean="0"/>
              <a:t>backup</a:t>
            </a:r>
            <a:endParaRPr kumimoji="1" lang="en-US" altLang="ja-JP" sz="2400" b="0" dirty="0"/>
          </a:p>
          <a:p>
            <a:r>
              <a:rPr kumimoji="1" lang="en-US" altLang="ja-JP" sz="2400" b="0" dirty="0">
                <a:latin typeface="+mn-lt"/>
              </a:rPr>
              <a:t>Damping </a:t>
            </a:r>
            <a:r>
              <a:rPr kumimoji="1" lang="en-US" altLang="ja-JP" sz="2400" b="0" dirty="0" smtClean="0">
                <a:latin typeface="+mn-lt"/>
              </a:rPr>
              <a:t>Ring</a:t>
            </a:r>
            <a:r>
              <a:rPr kumimoji="1" lang="en-US" altLang="ja-JP" sz="2400" b="0" dirty="0">
                <a:latin typeface="+mn-lt"/>
              </a:rPr>
              <a:t>: </a:t>
            </a:r>
            <a:r>
              <a:rPr lang="en-US" altLang="ja-JP" sz="2400" dirty="0" smtClean="0">
                <a:solidFill>
                  <a:srgbClr val="3366FF"/>
                </a:solidFill>
              </a:rPr>
              <a:t>Ultra low </a:t>
            </a:r>
            <a:r>
              <a:rPr lang="en-US" altLang="ja-JP" sz="2400" dirty="0" err="1" smtClean="0">
                <a:solidFill>
                  <a:srgbClr val="3366FF"/>
                </a:solidFill>
              </a:rPr>
              <a:t>emmittance</a:t>
            </a:r>
            <a:r>
              <a:rPr lang="en-US" altLang="ja-JP" sz="2400" dirty="0" smtClean="0">
                <a:solidFill>
                  <a:srgbClr val="3366FF"/>
                </a:solidFill>
              </a:rPr>
              <a:t> beam, and the stability</a:t>
            </a:r>
            <a:r>
              <a:rPr lang="en-US" altLang="ja-JP" sz="2400" dirty="0" smtClean="0"/>
              <a:t>, </a:t>
            </a:r>
            <a:r>
              <a:rPr kumimoji="1" lang="en-US" altLang="ja-JP" sz="2400" b="0" dirty="0" err="1" smtClean="0">
                <a:latin typeface="+mn-lt"/>
              </a:rPr>
              <a:t>Undulators</a:t>
            </a:r>
            <a:r>
              <a:rPr kumimoji="1" lang="en-US" altLang="ja-JP" sz="2400" b="0" dirty="0">
                <a:latin typeface="+mn-lt"/>
              </a:rPr>
              <a:t>, 650 MHz SCRF </a:t>
            </a:r>
          </a:p>
          <a:p>
            <a:r>
              <a:rPr kumimoji="1" lang="en-US" altLang="ja-JP" sz="2400" b="0" dirty="0">
                <a:latin typeface="+mn-lt"/>
              </a:rPr>
              <a:t>RTML</a:t>
            </a:r>
            <a:r>
              <a:rPr kumimoji="1" lang="en-US" altLang="ja-JP" sz="2400" b="0" dirty="0" smtClean="0">
                <a:latin typeface="+mn-lt"/>
              </a:rPr>
              <a:t>: residual magnetic field effect in long beam transport-line</a:t>
            </a:r>
            <a:endParaRPr kumimoji="1" lang="en-US" altLang="ja-JP" sz="2400" b="0" dirty="0">
              <a:latin typeface="+mn-lt"/>
            </a:endParaRPr>
          </a:p>
          <a:p>
            <a:r>
              <a:rPr kumimoji="1" lang="en-US" altLang="ja-JP" sz="2400" b="0" dirty="0">
                <a:latin typeface="+mn-lt"/>
              </a:rPr>
              <a:t>ML: </a:t>
            </a:r>
            <a:r>
              <a:rPr kumimoji="1" lang="en-US" altLang="ja-JP" sz="2400" b="0" dirty="0">
                <a:solidFill>
                  <a:srgbClr val="3366FF"/>
                </a:solidFill>
                <a:latin typeface="+mn-lt"/>
              </a:rPr>
              <a:t>Cavity integration, CM </a:t>
            </a:r>
            <a:r>
              <a:rPr kumimoji="1" lang="en-US" altLang="ja-JP" sz="2400" b="0" dirty="0" smtClean="0">
                <a:solidFill>
                  <a:srgbClr val="3366FF"/>
                </a:solidFill>
                <a:latin typeface="+mn-lt"/>
              </a:rPr>
              <a:t>eng</a:t>
            </a:r>
            <a:r>
              <a:rPr lang="en-US" altLang="ja-JP" sz="2400" dirty="0" smtClean="0">
                <a:solidFill>
                  <a:srgbClr val="3366FF"/>
                </a:solidFill>
              </a:rPr>
              <a:t>ineering </a:t>
            </a:r>
            <a:r>
              <a:rPr lang="en-US" altLang="ja-JP" sz="2400" dirty="0" smtClean="0"/>
              <a:t>for cost-effective industrialization, </a:t>
            </a:r>
            <a:r>
              <a:rPr lang="en-US" altLang="ja-JP" sz="2400" dirty="0" smtClean="0">
                <a:solidFill>
                  <a:srgbClr val="3366FF"/>
                </a:solidFill>
              </a:rPr>
              <a:t>Cryogenic Eng.</a:t>
            </a:r>
            <a:endParaRPr kumimoji="1" lang="en-US" altLang="ja-JP" sz="2400" b="0" dirty="0">
              <a:solidFill>
                <a:srgbClr val="3366FF"/>
              </a:solidFill>
            </a:endParaRPr>
          </a:p>
          <a:p>
            <a:r>
              <a:rPr kumimoji="1" lang="en-US" altLang="ja-JP" sz="2400" b="0" dirty="0">
                <a:latin typeface="+mn-lt"/>
              </a:rPr>
              <a:t>BDS: Final </a:t>
            </a:r>
            <a:r>
              <a:rPr kumimoji="1" lang="en-US" altLang="ja-JP" sz="2400" b="0" dirty="0" smtClean="0">
                <a:latin typeface="+mn-lt"/>
              </a:rPr>
              <a:t>focusing with </a:t>
            </a:r>
            <a:r>
              <a:rPr kumimoji="1" lang="en-US" altLang="ja-JP" sz="2400" b="0" dirty="0" err="1" smtClean="0">
                <a:latin typeface="+mn-lt"/>
              </a:rPr>
              <a:t>nano</a:t>
            </a:r>
            <a:r>
              <a:rPr kumimoji="1" lang="en-US" altLang="ja-JP" sz="2400" b="0" dirty="0" smtClean="0">
                <a:latin typeface="+mn-lt"/>
              </a:rPr>
              <a:t>-beam, </a:t>
            </a:r>
            <a:r>
              <a:rPr kumimoji="1" lang="en-US" altLang="ja-JP" sz="2400" b="0" dirty="0">
                <a:solidFill>
                  <a:srgbClr val="3366FF"/>
                </a:solidFill>
                <a:latin typeface="+mn-lt"/>
              </a:rPr>
              <a:t>alignment </a:t>
            </a:r>
            <a:r>
              <a:rPr kumimoji="1" lang="en-US" altLang="ja-JP" sz="2400" b="0" dirty="0">
                <a:latin typeface="+mn-lt"/>
              </a:rPr>
              <a:t>w/ tighter </a:t>
            </a:r>
            <a:r>
              <a:rPr kumimoji="1" lang="en-US" altLang="ja-JP" sz="2400" b="0" dirty="0" smtClean="0">
                <a:latin typeface="+mn-lt"/>
              </a:rPr>
              <a:t>tolerance, and design update</a:t>
            </a:r>
            <a:endParaRPr kumimoji="1" lang="en-US" altLang="ja-JP" sz="2400" b="0" dirty="0">
              <a:latin typeface="+mn-lt"/>
            </a:endParaRPr>
          </a:p>
          <a:p>
            <a:r>
              <a:rPr kumimoji="1" lang="en-US" altLang="ja-JP" sz="2400" b="0" dirty="0">
                <a:latin typeface="+mn-lt"/>
              </a:rPr>
              <a:t>Beam Dynamics: Accurate lattice design based on the specific site</a:t>
            </a:r>
          </a:p>
          <a:p>
            <a:r>
              <a:rPr kumimoji="1" lang="en-US" altLang="ja-JP" sz="2400" b="0" dirty="0">
                <a:latin typeface="+mn-lt"/>
              </a:rPr>
              <a:t>CFS:  Site specific work including </a:t>
            </a:r>
            <a:r>
              <a:rPr kumimoji="1" lang="en-US" altLang="ja-JP" sz="2400" b="0" dirty="0" smtClean="0">
                <a:solidFill>
                  <a:srgbClr val="3366FF"/>
                </a:solidFill>
                <a:latin typeface="+mn-lt"/>
              </a:rPr>
              <a:t>Detector hall </a:t>
            </a:r>
            <a:r>
              <a:rPr kumimoji="1" lang="en-US" altLang="ja-JP" sz="2400" b="0" dirty="0" smtClean="0">
                <a:latin typeface="+mn-lt"/>
              </a:rPr>
              <a:t>and Central </a:t>
            </a:r>
            <a:r>
              <a:rPr kumimoji="1" lang="en-US" altLang="ja-JP" sz="2400" b="0" dirty="0">
                <a:latin typeface="+mn-lt"/>
              </a:rPr>
              <a:t>Campus design and others</a:t>
            </a:r>
          </a:p>
          <a:p>
            <a:r>
              <a:rPr lang="en-US" altLang="ja-JP" sz="2400" dirty="0" smtClean="0"/>
              <a:t>EDMS:  engineering based on the EDMS</a:t>
            </a:r>
            <a:endParaRPr kumimoji="1" lang="en-US" altLang="ja-JP" sz="2400" b="0" dirty="0"/>
          </a:p>
        </p:txBody>
      </p:sp>
    </p:spTree>
    <p:extLst>
      <p:ext uri="{BB962C8B-B14F-4D97-AF65-F5344CB8AC3E}">
        <p14:creationId xmlns:p14="http://schemas.microsoft.com/office/powerpoint/2010/main" val="381321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161877"/>
            <a:ext cx="8229600" cy="958813"/>
          </a:xfrm>
          <a:noFill/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LCC-ILC</a:t>
            </a:r>
            <a:r>
              <a:rPr lang="ja-JP" altLang="en-US" dirty="0" smtClean="0"/>
              <a:t>準備段階・包括的技術課題</a:t>
            </a:r>
            <a:endParaRPr kumimoji="1" lang="ja-JP" altLang="en-US" sz="2200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1193686"/>
            <a:ext cx="8229600" cy="5235664"/>
          </a:xfrm>
          <a:ln>
            <a:solidFill>
              <a:srgbClr val="3366FF"/>
            </a:solidFill>
          </a:ln>
        </p:spPr>
        <p:txBody>
          <a:bodyPr>
            <a:noAutofit/>
          </a:bodyPr>
          <a:lstStyle/>
          <a:p>
            <a:r>
              <a:rPr lang="ja-JP" altLang="en-US" sz="1600" dirty="0" smtClean="0">
                <a:solidFill>
                  <a:srgbClr val="3366FF"/>
                </a:solidFill>
              </a:rPr>
              <a:t>加速器の設計最適化（詳細技術設計）</a:t>
            </a:r>
            <a:endParaRPr lang="en-US" altLang="ja-JP" sz="1600" dirty="0">
              <a:solidFill>
                <a:srgbClr val="3366FF"/>
              </a:solidFill>
            </a:endParaRPr>
          </a:p>
          <a:p>
            <a:pPr lvl="1"/>
            <a:r>
              <a:rPr lang="ja-JP" altLang="en-US" sz="1200" dirty="0" smtClean="0"/>
              <a:t>加速器設計パラメータ</a:t>
            </a:r>
            <a:r>
              <a:rPr lang="ja-JP" altLang="en-US" sz="1200" dirty="0"/>
              <a:t>の</a:t>
            </a:r>
            <a:r>
              <a:rPr lang="ja-JP" altLang="en-US" sz="1200" dirty="0" smtClean="0"/>
              <a:t>最適化</a:t>
            </a:r>
            <a:endParaRPr lang="en-US" altLang="ja-JP" sz="1200" dirty="0" smtClean="0"/>
          </a:p>
          <a:p>
            <a:pPr lvl="1"/>
            <a:r>
              <a:rPr lang="en-US" altLang="ja-JP" sz="1200" dirty="0" smtClean="0"/>
              <a:t>250 </a:t>
            </a:r>
            <a:r>
              <a:rPr lang="en-US" altLang="ja-JP" sz="1200" dirty="0" err="1" smtClean="0"/>
              <a:t>GeV</a:t>
            </a:r>
            <a:r>
              <a:rPr lang="en-US" altLang="ja-JP" sz="1200" dirty="0" smtClean="0"/>
              <a:t> </a:t>
            </a:r>
            <a:r>
              <a:rPr lang="ja-JP" altLang="en-US" sz="1200" dirty="0" smtClean="0"/>
              <a:t>から</a:t>
            </a:r>
            <a:r>
              <a:rPr lang="en-US" altLang="ja-JP" sz="1200" dirty="0" smtClean="0"/>
              <a:t>500 </a:t>
            </a:r>
            <a:r>
              <a:rPr lang="en-US" altLang="ja-JP" sz="1200" dirty="0" err="1" smtClean="0"/>
              <a:t>GeV</a:t>
            </a:r>
            <a:r>
              <a:rPr lang="en-US" altLang="ja-JP" sz="1200" dirty="0" smtClean="0"/>
              <a:t> </a:t>
            </a:r>
            <a:r>
              <a:rPr lang="ja-JP" altLang="en-US" sz="1200" dirty="0" smtClean="0"/>
              <a:t>への</a:t>
            </a:r>
            <a:r>
              <a:rPr lang="en-US" altLang="ja-JP" sz="1200" dirty="0" smtClean="0"/>
              <a:t>Staging </a:t>
            </a:r>
            <a:r>
              <a:rPr lang="ja-JP" altLang="en-US" sz="1200" dirty="0" smtClean="0"/>
              <a:t>具体案</a:t>
            </a:r>
            <a:endParaRPr lang="en-US" altLang="ja-JP" sz="1200" dirty="0" smtClean="0"/>
          </a:p>
          <a:p>
            <a:pPr lvl="1"/>
            <a:r>
              <a:rPr lang="ja-JP" altLang="en-US" sz="1200" dirty="0" smtClean="0"/>
              <a:t>信頼性</a:t>
            </a:r>
            <a:r>
              <a:rPr lang="ja-JP" altLang="en-US" sz="1200" dirty="0"/>
              <a:t>の高い</a:t>
            </a:r>
            <a:r>
              <a:rPr lang="ja-JP" altLang="en-US" sz="1200" dirty="0" smtClean="0"/>
              <a:t>陽電子源（バックアップ）の設計、実証。それ</a:t>
            </a:r>
            <a:r>
              <a:rPr lang="ja-JP" altLang="en-US" sz="1200" dirty="0"/>
              <a:t>に伴う加速器全体</a:t>
            </a:r>
            <a:r>
              <a:rPr lang="ja-JP" altLang="en-US" sz="1200" dirty="0" smtClean="0"/>
              <a:t>設計</a:t>
            </a:r>
            <a:endParaRPr lang="en-US" altLang="ja-JP" sz="1200" dirty="0"/>
          </a:p>
          <a:p>
            <a:pPr lvl="1"/>
            <a:r>
              <a:rPr lang="ja-JP" altLang="en-US" sz="1200" dirty="0" smtClean="0"/>
              <a:t>陽電子／電子衝突タイミング調整の為のラティス詳細設計最適化（</a:t>
            </a:r>
            <a:r>
              <a:rPr lang="en-US" altLang="ja-JP" sz="1200" dirty="0" smtClean="0"/>
              <a:t>DR, RTML, ML </a:t>
            </a:r>
            <a:r>
              <a:rPr lang="ja-JP" altLang="en-US" sz="1200" dirty="0" smtClean="0"/>
              <a:t>長さのマッチング</a:t>
            </a:r>
            <a:endParaRPr lang="en-US" altLang="ja-JP" sz="1200" dirty="0"/>
          </a:p>
          <a:p>
            <a:pPr lvl="1"/>
            <a:r>
              <a:rPr lang="ja-JP" altLang="en-US" sz="1200" dirty="0" smtClean="0"/>
              <a:t>衝突点における衝突角度の確定</a:t>
            </a:r>
            <a:endParaRPr lang="en-US" altLang="ja-JP" sz="1200" dirty="0" smtClean="0"/>
          </a:p>
          <a:p>
            <a:r>
              <a:rPr lang="en-US" altLang="ja-JP" sz="1600" dirty="0" smtClean="0">
                <a:solidFill>
                  <a:srgbClr val="3366FF"/>
                </a:solidFill>
              </a:rPr>
              <a:t>ILC </a:t>
            </a:r>
            <a:r>
              <a:rPr lang="ja-JP" altLang="en-US" sz="1600" dirty="0" smtClean="0">
                <a:solidFill>
                  <a:srgbClr val="3366FF"/>
                </a:solidFill>
              </a:rPr>
              <a:t>土木・建築設計（建設サイトを特定した設計）の最適化</a:t>
            </a:r>
            <a:endParaRPr lang="ja-JP" altLang="en-US" sz="1600" dirty="0">
              <a:solidFill>
                <a:srgbClr val="3366FF"/>
              </a:solidFill>
            </a:endParaRPr>
          </a:p>
          <a:p>
            <a:pPr lvl="1"/>
            <a:r>
              <a:rPr lang="ja-JP" altLang="en-US" sz="1200" dirty="0" smtClean="0"/>
              <a:t>地質調査（更なるボーリング、）精細化、加速器レイアウトの固定</a:t>
            </a:r>
            <a:endParaRPr lang="en-US" altLang="ja-JP" sz="1200" dirty="0" smtClean="0"/>
          </a:p>
          <a:p>
            <a:pPr lvl="1"/>
            <a:r>
              <a:rPr lang="ja-JP" altLang="en-US" sz="1200" dirty="0" smtClean="0"/>
              <a:t>中央キャンパス、（リモートキャンパスアクセスポイントの選定・固定　（これ</a:t>
            </a:r>
            <a:r>
              <a:rPr lang="ja-JP" altLang="en-US" sz="1200" dirty="0"/>
              <a:t>に伴う、</a:t>
            </a:r>
            <a:r>
              <a:rPr lang="ja-JP" altLang="en-US" sz="1200" dirty="0" smtClean="0"/>
              <a:t>地域と連携した調整）</a:t>
            </a:r>
            <a:endParaRPr lang="en-US" altLang="ja-JP" sz="1200" dirty="0" smtClean="0"/>
          </a:p>
          <a:p>
            <a:pPr lvl="1"/>
            <a:r>
              <a:rPr lang="ja-JP" altLang="en-US" sz="1200" dirty="0" smtClean="0"/>
              <a:t>環境アセスメント：</a:t>
            </a:r>
            <a:endParaRPr lang="ja-JP" altLang="en-US" sz="1200" dirty="0"/>
          </a:p>
          <a:p>
            <a:r>
              <a:rPr lang="ja-JP" altLang="en-US" sz="1600" dirty="0" smtClean="0">
                <a:solidFill>
                  <a:srgbClr val="3366FF"/>
                </a:solidFill>
              </a:rPr>
              <a:t>加速器要素設計・量産技術（</a:t>
            </a:r>
            <a:r>
              <a:rPr lang="ja-JP" altLang="en-US" sz="1600" dirty="0">
                <a:solidFill>
                  <a:srgbClr val="3366FF"/>
                </a:solidFill>
              </a:rPr>
              <a:t>性能／</a:t>
            </a:r>
            <a:r>
              <a:rPr lang="ja-JP" altLang="en-US" sz="1600" dirty="0" smtClean="0">
                <a:solidFill>
                  <a:srgbClr val="3366FF"/>
                </a:solidFill>
              </a:rPr>
              <a:t>コスト）の最適化、システム技術実証</a:t>
            </a:r>
            <a:endParaRPr lang="ja-JP" altLang="en-US" sz="1600" dirty="0">
              <a:solidFill>
                <a:srgbClr val="3366FF"/>
              </a:solidFill>
            </a:endParaRPr>
          </a:p>
          <a:p>
            <a:pPr lvl="1"/>
            <a:r>
              <a:rPr lang="ja-JP" altLang="en-US" sz="1200" dirty="0" smtClean="0"/>
              <a:t>超伝導加速空洞技術</a:t>
            </a:r>
            <a:endParaRPr lang="en-US" altLang="ja-JP" sz="1200" dirty="0" smtClean="0"/>
          </a:p>
          <a:p>
            <a:pPr lvl="1"/>
            <a:r>
              <a:rPr lang="ja-JP" altLang="en-US" sz="1200" dirty="0" smtClean="0"/>
              <a:t>ナノビーム技術</a:t>
            </a:r>
            <a:endParaRPr lang="en-US" altLang="ja-JP" sz="1200" dirty="0" smtClean="0"/>
          </a:p>
          <a:p>
            <a:pPr lvl="1"/>
            <a:r>
              <a:rPr lang="ja-JP" altLang="en-US" sz="1200" dirty="0" smtClean="0"/>
              <a:t>陽電子源技術の確立、技術（耐久性）実証試験</a:t>
            </a:r>
            <a:endParaRPr lang="ja-JP" altLang="en-US" sz="1200" dirty="0"/>
          </a:p>
          <a:p>
            <a:pPr lvl="1"/>
            <a:r>
              <a:rPr lang="ja-JP" altLang="en-US" sz="1200" dirty="0" smtClean="0"/>
              <a:t>衝突点ビームコミッショニング技術</a:t>
            </a:r>
            <a:endParaRPr lang="en-US" altLang="ja-JP" sz="1200" dirty="0" smtClean="0"/>
          </a:p>
          <a:p>
            <a:pPr lvl="1"/>
            <a:r>
              <a:rPr lang="ja-JP" altLang="en-US" sz="1200" dirty="0" smtClean="0"/>
              <a:t>要素・安全アセスメント（放射線、高圧ガス等）</a:t>
            </a:r>
            <a:endParaRPr lang="en-US" altLang="ja-JP" sz="1200" dirty="0" smtClean="0"/>
          </a:p>
          <a:p>
            <a:r>
              <a:rPr lang="ja-JP" altLang="en-US" sz="1600" dirty="0" smtClean="0">
                <a:solidFill>
                  <a:srgbClr val="3366FF"/>
                </a:solidFill>
              </a:rPr>
              <a:t>コスト</a:t>
            </a:r>
            <a:r>
              <a:rPr lang="ja-JP" altLang="en-US" sz="1600" dirty="0">
                <a:solidFill>
                  <a:srgbClr val="3366FF"/>
                </a:solidFill>
              </a:rPr>
              <a:t>、</a:t>
            </a:r>
            <a:r>
              <a:rPr lang="ja-JP" altLang="en-US" sz="1600" dirty="0" smtClean="0">
                <a:solidFill>
                  <a:srgbClr val="3366FF"/>
                </a:solidFill>
              </a:rPr>
              <a:t>人員、スケジュールの精度向上</a:t>
            </a:r>
            <a:endParaRPr lang="ja-JP" altLang="en-US" sz="1600" dirty="0">
              <a:solidFill>
                <a:srgbClr val="3366FF"/>
              </a:solidFill>
            </a:endParaRPr>
          </a:p>
          <a:p>
            <a:pPr lvl="1"/>
            <a:r>
              <a:rPr lang="ja-JP" altLang="en-US" sz="1200" dirty="0" smtClean="0"/>
              <a:t>サイト</a:t>
            </a:r>
            <a:r>
              <a:rPr lang="ja-JP" altLang="en-US" sz="1200" dirty="0"/>
              <a:t>候補地</a:t>
            </a:r>
            <a:r>
              <a:rPr lang="ja-JP" altLang="en-US" sz="1200" dirty="0" smtClean="0"/>
              <a:t>が一本化された段階での、詳細</a:t>
            </a:r>
            <a:r>
              <a:rPr lang="ja-JP" altLang="en-US" sz="1200" dirty="0"/>
              <a:t>、具体的な検討に基づく、コスト再評価</a:t>
            </a:r>
          </a:p>
          <a:p>
            <a:pPr lvl="1"/>
            <a:r>
              <a:rPr lang="ja-JP" altLang="en-US" sz="1200" dirty="0" smtClean="0"/>
              <a:t>国際</a:t>
            </a:r>
            <a:r>
              <a:rPr lang="ja-JP" altLang="en-US" sz="1200" dirty="0"/>
              <a:t>協力によるコスト、人員の配分の具体的</a:t>
            </a:r>
            <a:r>
              <a:rPr lang="ja-JP" altLang="en-US" sz="1200" dirty="0" smtClean="0"/>
              <a:t>な検討、国際協力交渉</a:t>
            </a:r>
            <a:endParaRPr lang="ja-JP" altLang="en-US" sz="1200" dirty="0"/>
          </a:p>
          <a:p>
            <a:r>
              <a:rPr lang="ja-JP" altLang="en-US" sz="1600" dirty="0" smtClean="0">
                <a:solidFill>
                  <a:schemeClr val="bg1">
                    <a:lumMod val="65000"/>
                  </a:schemeClr>
                </a:solidFill>
              </a:rPr>
              <a:t>広範な学術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、技術へ</a:t>
            </a:r>
            <a:r>
              <a:rPr lang="ja-JP" altLang="en-US" sz="1600" dirty="0" smtClean="0">
                <a:solidFill>
                  <a:schemeClr val="bg1">
                    <a:lumMod val="65000"/>
                  </a:schemeClr>
                </a:solidFill>
              </a:rPr>
              <a:t>の貢献、展開</a:t>
            </a:r>
            <a:endParaRPr lang="en-US" altLang="ja-JP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ja-JP" altLang="en-US" sz="1200" dirty="0" smtClean="0">
                <a:solidFill>
                  <a:schemeClr val="bg1">
                    <a:lumMod val="65000"/>
                  </a:schemeClr>
                </a:solidFill>
              </a:rPr>
              <a:t>エネルギーフロンティアとしての展開、より広範な加速器応用展開等</a:t>
            </a:r>
            <a:endParaRPr lang="ja-JP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039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右矢印 33"/>
          <p:cNvSpPr/>
          <p:nvPr/>
        </p:nvSpPr>
        <p:spPr>
          <a:xfrm>
            <a:off x="606044" y="2065687"/>
            <a:ext cx="5947757" cy="1339818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35" name="右矢印 34"/>
          <p:cNvSpPr/>
          <p:nvPr/>
        </p:nvSpPr>
        <p:spPr>
          <a:xfrm>
            <a:off x="587250" y="3336578"/>
            <a:ext cx="5847225" cy="910034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5" name="右矢印 4"/>
          <p:cNvSpPr/>
          <p:nvPr/>
        </p:nvSpPr>
        <p:spPr>
          <a:xfrm>
            <a:off x="619426" y="874834"/>
            <a:ext cx="8233068" cy="1652804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7" name="角丸四角形 6"/>
          <p:cNvSpPr/>
          <p:nvPr/>
        </p:nvSpPr>
        <p:spPr>
          <a:xfrm>
            <a:off x="652937" y="1478869"/>
            <a:ext cx="1382094" cy="3726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endParaRPr lang="ja-JP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2080713" y="1485489"/>
            <a:ext cx="2153390" cy="3726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Design</a:t>
            </a:r>
            <a:endParaRPr lang="ja-JP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274755" y="1489529"/>
            <a:ext cx="2099916" cy="3717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Design</a:t>
            </a:r>
            <a:endParaRPr lang="ja-JP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6637504" y="1490401"/>
            <a:ext cx="1264168" cy="368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Tendering</a:t>
            </a:r>
            <a:endParaRPr lang="ja-JP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863654"/>
              </p:ext>
            </p:extLst>
          </p:nvPr>
        </p:nvGraphicFramePr>
        <p:xfrm>
          <a:off x="611379" y="767448"/>
          <a:ext cx="7321490" cy="48087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32149"/>
                <a:gridCol w="732149"/>
                <a:gridCol w="732149"/>
                <a:gridCol w="732149"/>
                <a:gridCol w="732149"/>
                <a:gridCol w="732149"/>
                <a:gridCol w="732149"/>
                <a:gridCol w="732149"/>
                <a:gridCol w="732149"/>
                <a:gridCol w="732149"/>
              </a:tblGrid>
              <a:tr h="124587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P1</a:t>
                      </a:r>
                      <a:endParaRPr kumimoji="1" lang="ja-JP" altLang="en-US" sz="20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P2</a:t>
                      </a:r>
                      <a:endParaRPr kumimoji="1" lang="ja-JP" altLang="en-US" sz="20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P3</a:t>
                      </a:r>
                      <a:endParaRPr kumimoji="1" lang="ja-JP" altLang="en-US" sz="20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P4</a:t>
                      </a:r>
                      <a:endParaRPr kumimoji="1" lang="ja-JP" altLang="en-US" sz="20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P5</a:t>
                      </a:r>
                      <a:endParaRPr kumimoji="1" lang="ja-JP" altLang="en-US" sz="2000" dirty="0"/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107498"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5" name="右矢印 14"/>
          <p:cNvSpPr/>
          <p:nvPr/>
        </p:nvSpPr>
        <p:spPr>
          <a:xfrm>
            <a:off x="632432" y="2307057"/>
            <a:ext cx="2115537" cy="86464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16" name="角丸四角形 15"/>
          <p:cNvSpPr/>
          <p:nvPr/>
        </p:nvSpPr>
        <p:spPr>
          <a:xfrm>
            <a:off x="725127" y="2588776"/>
            <a:ext cx="1553913" cy="2971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Basic Survey</a:t>
            </a:r>
            <a:endParaRPr lang="ja-JP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462025" y="2201357"/>
            <a:ext cx="2080116" cy="3117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Geological</a:t>
            </a:r>
            <a:r>
              <a:rPr lang="en-US" altLang="ja-JP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Survey</a:t>
            </a:r>
            <a:endParaRPr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2786379" y="2274595"/>
            <a:ext cx="2213433" cy="901776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25" name="角丸四角形 24"/>
          <p:cNvSpPr/>
          <p:nvPr/>
        </p:nvSpPr>
        <p:spPr>
          <a:xfrm>
            <a:off x="2909220" y="2570858"/>
            <a:ext cx="1685248" cy="3231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altLang="ja-JP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Detailed Survey</a:t>
            </a:r>
            <a:endParaRPr lang="ja-JP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右矢印 28"/>
          <p:cNvSpPr/>
          <p:nvPr/>
        </p:nvSpPr>
        <p:spPr>
          <a:xfrm>
            <a:off x="1583272" y="3465320"/>
            <a:ext cx="1178159" cy="62096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31" name="右矢印 30"/>
          <p:cNvSpPr/>
          <p:nvPr/>
        </p:nvSpPr>
        <p:spPr>
          <a:xfrm>
            <a:off x="3025454" y="3395147"/>
            <a:ext cx="1208649" cy="74577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32" name="角丸四角形 31"/>
          <p:cNvSpPr/>
          <p:nvPr/>
        </p:nvSpPr>
        <p:spPr>
          <a:xfrm>
            <a:off x="3049103" y="3666084"/>
            <a:ext cx="1021600" cy="2364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 smtClean="0">
                <a:solidFill>
                  <a:srgbClr val="C00000"/>
                </a:solidFill>
              </a:rPr>
              <a:t>Detailed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5583137" y="1937074"/>
            <a:ext cx="1577894" cy="27725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 Cost Estimate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44" name="タイトル 1"/>
          <p:cNvSpPr txBox="1">
            <a:spLocks/>
          </p:cNvSpPr>
          <p:nvPr/>
        </p:nvSpPr>
        <p:spPr>
          <a:xfrm>
            <a:off x="957833" y="49459"/>
            <a:ext cx="7273270" cy="677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ILC</a:t>
            </a:r>
            <a:r>
              <a:rPr lang="ja-JP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建設にむけた</a:t>
            </a:r>
            <a:r>
              <a:rPr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土木・</a:t>
            </a: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建築</a:t>
            </a:r>
            <a:r>
              <a:rPr lang="en-US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設計準備</a:t>
            </a:r>
            <a:endParaRPr lang="ja-JP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8064601" y="2476633"/>
            <a:ext cx="886939" cy="365953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sx="101000" sy="101000" algn="tl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46" name="右矢印 45"/>
          <p:cNvSpPr/>
          <p:nvPr/>
        </p:nvSpPr>
        <p:spPr>
          <a:xfrm>
            <a:off x="593496" y="4376575"/>
            <a:ext cx="7308175" cy="90283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47" name="角丸四角形 46"/>
          <p:cNvSpPr/>
          <p:nvPr/>
        </p:nvSpPr>
        <p:spPr>
          <a:xfrm>
            <a:off x="2927242" y="4695125"/>
            <a:ext cx="3473617" cy="3013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　　</a:t>
            </a:r>
            <a:r>
              <a:rPr lang="en-US" altLang="ja-JP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Land Negotiation</a:t>
            </a:r>
            <a:endParaRPr lang="ja-JP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1430090" y="4718825"/>
            <a:ext cx="1398939" cy="3018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Site Decision</a:t>
            </a:r>
            <a:endParaRPr lang="ja-JP" altLang="en-US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タイトル 1"/>
          <p:cNvSpPr txBox="1">
            <a:spLocks/>
          </p:cNvSpPr>
          <p:nvPr/>
        </p:nvSpPr>
        <p:spPr>
          <a:xfrm>
            <a:off x="587250" y="4306402"/>
            <a:ext cx="3066097" cy="3780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800" b="1" dirty="0" smtClean="0">
                <a:solidFill>
                  <a:schemeClr val="bg1"/>
                </a:solidFill>
              </a:rPr>
              <a:t>　</a:t>
            </a:r>
            <a:r>
              <a:rPr lang="en-US" altLang="ja-JP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Land Acquisition </a:t>
            </a:r>
            <a:endParaRPr lang="ja-JP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6463740" y="4697296"/>
            <a:ext cx="1147018" cy="29913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Acquisition</a:t>
            </a:r>
            <a:endParaRPr lang="ja-JP" altLang="en-US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4735960" y="4399493"/>
            <a:ext cx="1497324" cy="2746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Compensation</a:t>
            </a:r>
            <a:endParaRPr lang="ja-JP" altLang="en-US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右矢印 53"/>
          <p:cNvSpPr/>
          <p:nvPr/>
        </p:nvSpPr>
        <p:spPr>
          <a:xfrm>
            <a:off x="601739" y="5203937"/>
            <a:ext cx="7346033" cy="98672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55" name="角丸四角形 54"/>
          <p:cNvSpPr/>
          <p:nvPr/>
        </p:nvSpPr>
        <p:spPr>
          <a:xfrm>
            <a:off x="2829028" y="5560470"/>
            <a:ext cx="2964963" cy="3000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altLang="ja-JP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Environmental Impact </a:t>
            </a:r>
            <a:r>
              <a:rPr lang="en-US" altLang="ja-JP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Survey</a:t>
            </a:r>
            <a:endParaRPr lang="ja-JP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タイトル 1"/>
          <p:cNvSpPr txBox="1">
            <a:spLocks/>
          </p:cNvSpPr>
          <p:nvPr/>
        </p:nvSpPr>
        <p:spPr>
          <a:xfrm>
            <a:off x="593497" y="5124855"/>
            <a:ext cx="3026832" cy="3560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Environmental Impact Study</a:t>
            </a:r>
            <a:endParaRPr lang="ja-JP" altLang="en-US" sz="20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角丸四角形 58"/>
          <p:cNvSpPr/>
          <p:nvPr/>
        </p:nvSpPr>
        <p:spPr>
          <a:xfrm>
            <a:off x="6434475" y="5546237"/>
            <a:ext cx="980220" cy="327114"/>
          </a:xfrm>
          <a:prstGeom prst="roundRect">
            <a:avLst/>
          </a:prstGeom>
          <a:gradFill flip="none" rotWithShape="1">
            <a:gsLst>
              <a:gs pos="14000">
                <a:schemeClr val="accent3">
                  <a:lumMod val="0"/>
                  <a:lumOff val="100000"/>
                </a:schemeClr>
              </a:gs>
              <a:gs pos="25000">
                <a:schemeClr val="accent3">
                  <a:lumMod val="0"/>
                  <a:lumOff val="100000"/>
                </a:schemeClr>
              </a:gs>
              <a:gs pos="87000">
                <a:schemeClr val="accent3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Permission</a:t>
            </a:r>
            <a:endParaRPr lang="ja-JP" altLang="en-US" sz="14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タイトル 1"/>
          <p:cNvSpPr txBox="1">
            <a:spLocks/>
          </p:cNvSpPr>
          <p:nvPr/>
        </p:nvSpPr>
        <p:spPr>
          <a:xfrm>
            <a:off x="489037" y="3234707"/>
            <a:ext cx="2436062" cy="3356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Topographical Survey</a:t>
            </a:r>
            <a:endParaRPr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1709211" y="3657758"/>
            <a:ext cx="626044" cy="2276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Basic </a:t>
            </a:r>
            <a:endParaRPr lang="ja-JP" altLang="en-US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 rot="16200000">
            <a:off x="7304915" y="3932404"/>
            <a:ext cx="2467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smtClean="0">
                <a:latin typeface="Arial Black" panose="020B0A04020102020204" pitchFamily="34" charset="0"/>
                <a:cs typeface="Arial" panose="020B0604020202020204" pitchFamily="34" charset="0"/>
              </a:rPr>
              <a:t>Construction</a:t>
            </a:r>
            <a:endParaRPr kumimoji="1" lang="ja-JP" altLang="en-US" sz="2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1528322" y="5540021"/>
            <a:ext cx="1202473" cy="3182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altLang="ja-JP" sz="14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Preparation</a:t>
            </a:r>
            <a:endParaRPr lang="ja-JP" altLang="en-US" sz="14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右矢印 63"/>
          <p:cNvSpPr/>
          <p:nvPr/>
        </p:nvSpPr>
        <p:spPr>
          <a:xfrm>
            <a:off x="5024760" y="2282464"/>
            <a:ext cx="1294935" cy="901776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350"/>
          </a:p>
        </p:txBody>
      </p:sp>
      <p:sp>
        <p:nvSpPr>
          <p:cNvPr id="65" name="角丸四角形 64"/>
          <p:cNvSpPr/>
          <p:nvPr/>
        </p:nvSpPr>
        <p:spPr>
          <a:xfrm>
            <a:off x="5086646" y="2569674"/>
            <a:ext cx="948692" cy="3231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altLang="ja-JP" sz="1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Additional.</a:t>
            </a:r>
            <a:endParaRPr lang="ja-JP" altLang="en-US" sz="14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2747969" y="1878438"/>
            <a:ext cx="0" cy="857238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/>
          <p:nvPr/>
        </p:nvCxnSpPr>
        <p:spPr>
          <a:xfrm flipV="1">
            <a:off x="4999812" y="1875195"/>
            <a:ext cx="0" cy="857238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27310" y="723025"/>
            <a:ext cx="930523" cy="5386089"/>
          </a:xfrm>
          <a:prstGeom prst="rect">
            <a:avLst/>
          </a:prstGeom>
          <a:solidFill>
            <a:srgbClr val="008000">
              <a:alpha val="58000"/>
            </a:srgbClr>
          </a:solidFill>
        </p:spPr>
        <p:txBody>
          <a:bodyPr wrap="square" rtlCol="0">
            <a:spAutoFit/>
          </a:bodyPr>
          <a:lstStyle/>
          <a:p>
            <a:endParaRPr kumimoji="1" lang="en-US" altLang="ja-JP" dirty="0" smtClean="0">
              <a:solidFill>
                <a:srgbClr val="FFFF00"/>
              </a:solidFill>
            </a:endParaRPr>
          </a:p>
          <a:p>
            <a:r>
              <a:rPr kumimoji="1" lang="en-US" altLang="ja-JP" dirty="0" smtClean="0">
                <a:solidFill>
                  <a:srgbClr val="FFFF00"/>
                </a:solidFill>
              </a:rPr>
              <a:t>FY-H26</a:t>
            </a:r>
          </a:p>
          <a:p>
            <a:endParaRPr lang="en-US" altLang="ja-JP" sz="1400" dirty="0">
              <a:solidFill>
                <a:schemeClr val="bg1"/>
              </a:solidFill>
            </a:endParaRPr>
          </a:p>
          <a:p>
            <a:endParaRPr kumimoji="1" lang="en-US" altLang="ja-JP" sz="1400" dirty="0" smtClean="0">
              <a:solidFill>
                <a:schemeClr val="bg1"/>
              </a:solidFill>
            </a:endParaRPr>
          </a:p>
          <a:p>
            <a:endParaRPr lang="en-US" altLang="ja-JP" sz="1400" dirty="0">
              <a:solidFill>
                <a:schemeClr val="bg1"/>
              </a:solidFill>
            </a:endParaRPr>
          </a:p>
          <a:p>
            <a:endParaRPr kumimoji="1" lang="en-US" altLang="ja-JP" sz="1400" dirty="0" smtClean="0">
              <a:solidFill>
                <a:schemeClr val="bg1"/>
              </a:solidFill>
            </a:endParaRPr>
          </a:p>
          <a:p>
            <a:endParaRPr lang="en-US" altLang="ja-JP" sz="1400" dirty="0">
              <a:solidFill>
                <a:schemeClr val="bg1"/>
              </a:solidFill>
            </a:endParaRPr>
          </a:p>
          <a:p>
            <a:endParaRPr kumimoji="1" lang="en-US" altLang="ja-JP" sz="1400" dirty="0" smtClean="0">
              <a:solidFill>
                <a:schemeClr val="bg1"/>
              </a:solidFill>
            </a:endParaRPr>
          </a:p>
          <a:p>
            <a:endParaRPr lang="en-US" altLang="ja-JP" sz="1400" dirty="0">
              <a:solidFill>
                <a:schemeClr val="bg1"/>
              </a:solidFill>
            </a:endParaRPr>
          </a:p>
          <a:p>
            <a:endParaRPr kumimoji="1" lang="en-US" altLang="ja-JP" sz="1400" dirty="0" smtClean="0">
              <a:solidFill>
                <a:schemeClr val="bg1"/>
              </a:solidFill>
            </a:endParaRPr>
          </a:p>
          <a:p>
            <a:endParaRPr lang="en-US" altLang="ja-JP" sz="1400" dirty="0">
              <a:solidFill>
                <a:schemeClr val="bg1"/>
              </a:solidFill>
            </a:endParaRPr>
          </a:p>
          <a:p>
            <a:endParaRPr kumimoji="1" lang="en-US" altLang="ja-JP" sz="1400" dirty="0" smtClean="0">
              <a:solidFill>
                <a:schemeClr val="bg1"/>
              </a:solidFill>
            </a:endParaRPr>
          </a:p>
          <a:p>
            <a:endParaRPr lang="en-US" altLang="ja-JP" sz="1400" dirty="0">
              <a:solidFill>
                <a:schemeClr val="bg1"/>
              </a:solidFill>
            </a:endParaRPr>
          </a:p>
          <a:p>
            <a:endParaRPr kumimoji="1" lang="en-US" altLang="ja-JP" sz="1400" dirty="0" smtClean="0">
              <a:solidFill>
                <a:schemeClr val="bg1"/>
              </a:solidFill>
            </a:endParaRPr>
          </a:p>
          <a:p>
            <a:endParaRPr lang="en-US" altLang="ja-JP" sz="1400" dirty="0">
              <a:solidFill>
                <a:schemeClr val="bg1"/>
              </a:solidFill>
            </a:endParaRPr>
          </a:p>
          <a:p>
            <a:endParaRPr kumimoji="1" lang="en-US" altLang="ja-JP" sz="1400" dirty="0" smtClean="0">
              <a:solidFill>
                <a:schemeClr val="bg1"/>
              </a:solidFill>
            </a:endParaRPr>
          </a:p>
          <a:p>
            <a:endParaRPr lang="en-US" altLang="ja-JP" sz="1400" dirty="0">
              <a:solidFill>
                <a:schemeClr val="bg1"/>
              </a:solidFill>
            </a:endParaRPr>
          </a:p>
          <a:p>
            <a:endParaRPr kumimoji="1" lang="en-US" altLang="ja-JP" sz="1400" dirty="0" smtClean="0">
              <a:solidFill>
                <a:schemeClr val="bg1"/>
              </a:solidFill>
            </a:endParaRPr>
          </a:p>
          <a:p>
            <a:endParaRPr lang="en-US" altLang="ja-JP" sz="1400" dirty="0">
              <a:solidFill>
                <a:schemeClr val="bg1"/>
              </a:solidFill>
            </a:endParaRPr>
          </a:p>
          <a:p>
            <a:endParaRPr kumimoji="1" lang="en-US" altLang="ja-JP" sz="1400" dirty="0" smtClean="0">
              <a:solidFill>
                <a:schemeClr val="bg1"/>
              </a:solidFill>
            </a:endParaRPr>
          </a:p>
          <a:p>
            <a:endParaRPr lang="en-US" altLang="ja-JP" sz="1400" dirty="0">
              <a:solidFill>
                <a:schemeClr val="bg1"/>
              </a:solidFill>
            </a:endParaRPr>
          </a:p>
          <a:p>
            <a:endParaRPr kumimoji="1" lang="en-US" altLang="ja-JP" sz="1400" dirty="0" smtClean="0">
              <a:solidFill>
                <a:schemeClr val="bg1"/>
              </a:solidFill>
            </a:endParaRPr>
          </a:p>
          <a:p>
            <a:endParaRPr lang="en-US" altLang="ja-JP" sz="1400" dirty="0">
              <a:solidFill>
                <a:schemeClr val="bg1"/>
              </a:solidFill>
            </a:endParaRPr>
          </a:p>
          <a:p>
            <a:endParaRPr kumimoji="1" lang="en-US" altLang="ja-JP" sz="1400" dirty="0" smtClean="0">
              <a:solidFill>
                <a:schemeClr val="bg1"/>
              </a:solidFill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2014/04/17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71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2663</Words>
  <Application>Microsoft Macintosh PowerPoint</Application>
  <PresentationFormat>画面に合わせる (4:3)</PresentationFormat>
  <Paragraphs>595</Paragraphs>
  <Slides>38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39" baseType="lpstr">
      <vt:lpstr>ホワイト</vt:lpstr>
      <vt:lpstr>第25回・LC計画推進委員会</vt:lpstr>
      <vt:lpstr>ILC加速器 『設計から実現』への取り組み</vt:lpstr>
      <vt:lpstr>ILC Technical Design Report:  2013-6-12 公開 </vt:lpstr>
      <vt:lpstr>ILC TDR Design</vt:lpstr>
      <vt:lpstr>ILC Time Line: Progress and Prospect</vt:lpstr>
      <vt:lpstr>ILC Time Scale required </vt:lpstr>
      <vt:lpstr>Further Works in Preparation Phase</vt:lpstr>
      <vt:lpstr>LCC-ILC準備段階・包括的技術課題</vt:lpstr>
      <vt:lpstr>PowerPoint プレゼンテーション</vt:lpstr>
      <vt:lpstr>Linear Collider  R &amp; D Status in Cooperation between CERN and KEK, focusing on ILC</vt:lpstr>
      <vt:lpstr>Cooperation Anticipated between KEK-CERN-European Laboratories</vt:lpstr>
      <vt:lpstr>KEK-ATF：Progress</vt:lpstr>
      <vt:lpstr>ATF Future Plan</vt:lpstr>
      <vt:lpstr>Cooperation Anticipated between KEK-CERN-European Laboratories</vt:lpstr>
      <vt:lpstr>Cavity Integration：工業化への取り組み</vt:lpstr>
      <vt:lpstr>SCRF Linac Technology </vt:lpstr>
      <vt:lpstr>Plug-compatible Conditions  </vt:lpstr>
      <vt:lpstr>S1-Global hosted at KEK:  Global cooperation to demonstrate  SCRF system</vt:lpstr>
      <vt:lpstr>Demonstrations and Evaluation  of Various Couplers and Tuners in S1-Global</vt:lpstr>
      <vt:lpstr>PowerPoint プレゼンテーション</vt:lpstr>
      <vt:lpstr>PowerPoint プレゼンテーション</vt:lpstr>
      <vt:lpstr>PowerPoint プレゼンテーション</vt:lpstr>
      <vt:lpstr>      Cooperation of ILC host- and hub-laboratories with worldwide industry (proposed)</vt:lpstr>
      <vt:lpstr>PowerPoint プレゼンテーション</vt:lpstr>
      <vt:lpstr>He Tank Design Comparison</vt:lpstr>
      <vt:lpstr>EXFEL Cavity and Tuner </vt:lpstr>
      <vt:lpstr>Inter-Cavity Spacing</vt:lpstr>
      <vt:lpstr>Cooperation Anticipated between KEK-CERN-European Laboratories</vt:lpstr>
      <vt:lpstr>CERN’s Experience for He/N2 Storage to be reflected to the ILC Cryogenics design </vt:lpstr>
      <vt:lpstr>Cryogenics Safety</vt:lpstr>
      <vt:lpstr>Cooperation Anticipated between KEK-CERN-European Laboratories</vt:lpstr>
      <vt:lpstr>Site Specific Design to be carried out</vt:lpstr>
      <vt:lpstr>Engineering Data Management (EDMS)</vt:lpstr>
      <vt:lpstr>Radiation Safety </vt:lpstr>
      <vt:lpstr>PowerPoint プレゼンテーション</vt:lpstr>
      <vt:lpstr>PowerPoint プレゼンテーション</vt:lpstr>
      <vt:lpstr>まとめ</vt:lpstr>
      <vt:lpstr>STF2: 14-417</vt:lpstr>
    </vt:vector>
  </TitlesOfParts>
  <Company>KEK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KEK LC 計画推進委員会</dc:title>
  <dc:creator>Yamamoto Akira</dc:creator>
  <cp:lastModifiedBy>Yamamoto Akira</cp:lastModifiedBy>
  <cp:revision>21</cp:revision>
  <dcterms:created xsi:type="dcterms:W3CDTF">2014-04-17T02:41:14Z</dcterms:created>
  <dcterms:modified xsi:type="dcterms:W3CDTF">2014-04-18T06:19:34Z</dcterms:modified>
</cp:coreProperties>
</file>