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5" r:id="rId3"/>
    <p:sldMasterId id="2147483695" r:id="rId4"/>
    <p:sldMasterId id="2147483707" r:id="rId5"/>
    <p:sldMasterId id="2147483720" r:id="rId6"/>
  </p:sldMasterIdLst>
  <p:notesMasterIdLst>
    <p:notesMasterId r:id="rId25"/>
  </p:notesMasterIdLst>
  <p:sldIdLst>
    <p:sldId id="276" r:id="rId7"/>
    <p:sldId id="258" r:id="rId8"/>
    <p:sldId id="257" r:id="rId9"/>
    <p:sldId id="259" r:id="rId10"/>
    <p:sldId id="277" r:id="rId11"/>
    <p:sldId id="260" r:id="rId12"/>
    <p:sldId id="261" r:id="rId13"/>
    <p:sldId id="262" r:id="rId14"/>
    <p:sldId id="263" r:id="rId15"/>
    <p:sldId id="264" r:id="rId16"/>
    <p:sldId id="267" r:id="rId17"/>
    <p:sldId id="270" r:id="rId18"/>
    <p:sldId id="269" r:id="rId19"/>
    <p:sldId id="271" r:id="rId20"/>
    <p:sldId id="272" r:id="rId21"/>
    <p:sldId id="273" r:id="rId22"/>
    <p:sldId id="268" r:id="rId23"/>
    <p:sldId id="256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75CB3-86F5-4A75-8574-B9D4F628D992}" type="datetimeFigureOut">
              <a:rPr kumimoji="1" lang="ja-JP" altLang="en-US" smtClean="0"/>
              <a:t>2014/4/17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8FB91-3A8C-4668-951B-BDF465565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9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A38D-4055-4B72-9821-1CBAC756A8A6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3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6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B7E4F-B129-4128-A36F-0A21DB3908DA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8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FB91-3A8C-4668-951B-BDF4655657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05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1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A38D-4055-4B72-9821-1CBAC756A8A6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6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4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45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37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4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499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7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1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 userDrawn="1"/>
        </p:nvSpPr>
        <p:spPr bwMode="auto">
          <a:xfrm rot="3194063">
            <a:off x="8084693" y="300669"/>
            <a:ext cx="1004888" cy="617537"/>
          </a:xfrm>
          <a:prstGeom prst="ellipse">
            <a:avLst/>
          </a:prstGeom>
          <a:solidFill>
            <a:srgbClr val="008528"/>
          </a:solidFill>
          <a:ln w="1440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 userDrawn="1"/>
        </p:nvSpPr>
        <p:spPr bwMode="auto">
          <a:xfrm rot="378750">
            <a:off x="7978330" y="510219"/>
            <a:ext cx="374650" cy="544513"/>
          </a:xfrm>
          <a:prstGeom prst="ellipse">
            <a:avLst/>
          </a:prstGeom>
          <a:solidFill>
            <a:srgbClr val="78C83C"/>
          </a:solidFill>
          <a:ln>
            <a:noFill/>
          </a:ln>
          <a:extLst>
            <a:ext uri="{91240B29-F687-4F45-9708-019B960494DF}">
              <a14:hiddenLine xmlns:a14="http://schemas.microsoft.com/office/drawing/2010/main" w="14400">
                <a:solidFill>
                  <a:srgbClr val="190D17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 userDrawn="1"/>
        </p:nvSpPr>
        <p:spPr bwMode="auto">
          <a:xfrm rot="1996875">
            <a:off x="7849743" y="786444"/>
            <a:ext cx="201612" cy="276225"/>
          </a:xfrm>
          <a:prstGeom prst="ellipse">
            <a:avLst/>
          </a:prstGeom>
          <a:solidFill>
            <a:srgbClr val="FF0055"/>
          </a:solidFill>
          <a:ln w="14400">
            <a:solidFill>
              <a:srgbClr val="FF005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7478268" y="652020"/>
            <a:ext cx="76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ja-JP" sz="3800" dirty="0">
                <a:solidFill>
                  <a:srgbClr val="323232"/>
                </a:solidFill>
                <a:latin typeface="Cooper Std Black" pitchFamily="18" charset="0"/>
                <a:cs typeface="ＭＳ Ｐゴシック" pitchFamily="50" charset="-128"/>
              </a:rPr>
              <a:t>G</a:t>
            </a:r>
            <a:r>
              <a:rPr lang="ja-JP" altLang="ja-JP" sz="1900" i="1" dirty="0">
                <a:solidFill>
                  <a:srgbClr val="FFFFFF"/>
                </a:solidFill>
                <a:latin typeface="Cooper Std Black" pitchFamily="18" charset="0"/>
                <a:cs typeface="ＭＳ Ｐゴシック" pitchFamily="50" charset="-128"/>
              </a:rPr>
              <a:t>S</a:t>
            </a:r>
            <a:r>
              <a:rPr lang="ja-JP" altLang="ja-JP" sz="3800" dirty="0">
                <a:solidFill>
                  <a:srgbClr val="323232"/>
                </a:solidFill>
                <a:latin typeface="Cooper Std Black" pitchFamily="18" charset="0"/>
                <a:cs typeface="ＭＳ Ｐゴシック" pitchFamily="50" charset="-128"/>
              </a:rPr>
              <a:t>I</a:t>
            </a:r>
            <a:endParaRPr lang="ja-JP" altLang="ja-JP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1" name="角丸四角形 10"/>
          <p:cNvSpPr/>
          <p:nvPr userDrawn="1"/>
        </p:nvSpPr>
        <p:spPr>
          <a:xfrm rot="10800000">
            <a:off x="611560" y="3717032"/>
            <a:ext cx="7920880" cy="144016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5600" y="230732"/>
            <a:ext cx="9144000" cy="836712"/>
          </a:xfr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003300"/>
                </a:solidFill>
                <a:latin typeface="HGS創英角ｺﾞｼｯｸUB" pitchFamily="50" charset="-128"/>
                <a:ea typeface="HGS創英角ｺﾞｼｯｸUB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956376" y="12322"/>
            <a:ext cx="1170638" cy="464350"/>
          </a:xfrm>
        </p:spPr>
        <p:txBody>
          <a:bodyPr/>
          <a:lstStyle>
            <a:lvl1pPr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865FA25-5600-4505-B81E-48A23784FA8C}" type="slidenum">
              <a:rPr lang="ja-JP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5" y="6309320"/>
            <a:ext cx="864107" cy="55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3300"/>
          </a:solidFill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 Black" pitchFamily="34" charset="0"/>
                <a:ea typeface="HGS創英角ｺﾞｼｯｸUB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956376" y="12322"/>
            <a:ext cx="1170638" cy="464350"/>
          </a:xfrm>
        </p:spPr>
        <p:txBody>
          <a:bodyPr/>
          <a:lstStyle>
            <a:lvl1pPr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865FA25-5600-4505-B81E-48A23784FA8C}" type="slidenum">
              <a:rPr lang="ja-JP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204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 userDrawn="1"/>
        </p:nvSpPr>
        <p:spPr bwMode="auto">
          <a:xfrm>
            <a:off x="468313" y="1412875"/>
            <a:ext cx="8351837" cy="4752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3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684213" y="1412875"/>
            <a:ext cx="7991475" cy="4752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endParaRPr lang="ja-JP" altLang="en-US" sz="3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812088" y="0"/>
            <a:ext cx="1331912" cy="365125"/>
          </a:xfrm>
        </p:spPr>
        <p:txBody>
          <a:bodyPr/>
          <a:lstStyle>
            <a:lvl1pPr>
              <a:defRPr sz="2400">
                <a:latin typeface="HGP創英角ｺﾞｼｯｸUB" pitchFamily="50" charset="-128"/>
                <a:ea typeface="HGP創英角ｺﾞｼｯｸUB" pitchFamily="50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0ECEBCDE-7AE7-4BE3-BC14-04C77DDEC7B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3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61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2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57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499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7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97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3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1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13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6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4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69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2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157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79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97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64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8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78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7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4" tIns="0" rIns="45714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43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21986" indent="0" algn="ctr">
              <a:buNone/>
            </a:lvl2pPr>
            <a:lvl3pPr marL="843972" indent="0" algn="ctr">
              <a:buNone/>
            </a:lvl3pPr>
            <a:lvl4pPr marL="1265958" indent="0" algn="ctr">
              <a:buNone/>
            </a:lvl4pPr>
            <a:lvl5pPr marL="1687944" indent="0" algn="ctr">
              <a:buNone/>
            </a:lvl5pPr>
            <a:lvl6pPr marL="2109930" indent="0" algn="ctr">
              <a:buNone/>
            </a:lvl6pPr>
            <a:lvl7pPr marL="2531917" indent="0" algn="ctr">
              <a:buNone/>
            </a:lvl7pPr>
            <a:lvl8pPr marL="2953902" indent="0" algn="ctr">
              <a:buNone/>
            </a:lvl8pPr>
            <a:lvl9pPr marL="3375887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en-US" altLang="ja-JP"/>
          </a:p>
        </p:txBody>
      </p:sp>
      <p:sp>
        <p:nvSpPr>
          <p:cNvPr id="5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en-US" altLang="ja-JP"/>
          </a:p>
        </p:txBody>
      </p:sp>
      <p:sp>
        <p:nvSpPr>
          <p:cNvPr id="6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4FF09-ECCA-4608-B970-7F459B7930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537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5A9D-7E31-4640-8F88-0E0F9ECBAF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5822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3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67517" indent="0" algn="l">
              <a:buNone/>
              <a:defRPr sz="1846">
                <a:solidFill>
                  <a:schemeClr val="tx1"/>
                </a:solidFill>
              </a:defRPr>
            </a:lvl1pPr>
            <a:lvl2pPr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C32E2A-AD4E-4CDB-8B39-0F0A7A5093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9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7CC0-F436-4AA5-9A89-3F43A3337E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79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22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750887"/>
          </a:xfrm>
        </p:spPr>
        <p:txBody>
          <a:bodyPr anchor="ctr"/>
          <a:lstStyle>
            <a:lvl1pPr marL="0" indent="0">
              <a:buNone/>
              <a:defRPr sz="2215" b="0" cap="all" baseline="0">
                <a:solidFill>
                  <a:schemeClr val="tx1"/>
                </a:solidFill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1535115"/>
            <a:ext cx="4041775" cy="750887"/>
          </a:xfrm>
        </p:spPr>
        <p:txBody>
          <a:bodyPr anchor="ctr"/>
          <a:lstStyle>
            <a:lvl1pPr marL="0" indent="0">
              <a:buNone/>
              <a:defRPr sz="2215" b="0" cap="all" baseline="0">
                <a:solidFill>
                  <a:schemeClr val="tx1"/>
                </a:solidFill>
              </a:defRPr>
            </a:lvl1pPr>
            <a:lvl2pPr>
              <a:buNone/>
              <a:defRPr sz="1846" b="1"/>
            </a:lvl2pPr>
            <a:lvl3pPr>
              <a:buNone/>
              <a:defRPr sz="1662" b="1"/>
            </a:lvl3pPr>
            <a:lvl4pPr>
              <a:buNone/>
              <a:defRPr sz="1477" b="1"/>
            </a:lvl4pPr>
            <a:lvl5pPr>
              <a:buNone/>
              <a:defRPr sz="1477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377-56A3-4E2A-8FC0-7BDCB675BE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07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5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E2F7-15D6-471A-B522-66E8E94711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1132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654C-FBBE-4590-9991-0944B51125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601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  <a:sp3d prstMaterial="softEdge"/>
          </a:bodyPr>
          <a:lstStyle>
            <a:lvl1pPr algn="l">
              <a:buNone/>
              <a:defRPr sz="203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524002"/>
            <a:ext cx="3008313" cy="4602163"/>
          </a:xfrm>
        </p:spPr>
        <p:txBody>
          <a:bodyPr/>
          <a:lstStyle>
            <a:lvl1pPr marL="0" indent="0">
              <a:buNone/>
              <a:defRPr sz="1292"/>
            </a:lvl1pPr>
            <a:lvl2pPr>
              <a:buNone/>
              <a:defRPr sz="1108"/>
            </a:lvl2pPr>
            <a:lvl3pPr>
              <a:buNone/>
              <a:defRPr sz="923"/>
            </a:lvl3pPr>
            <a:lvl4pPr>
              <a:buNone/>
              <a:defRPr sz="831"/>
            </a:lvl4pPr>
            <a:lvl5pPr>
              <a:buNone/>
              <a:defRPr sz="83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15"/>
            </a:lvl2pPr>
            <a:lvl3pPr>
              <a:defRPr sz="2031"/>
            </a:lvl3pPr>
            <a:lvl4pPr>
              <a:defRPr sz="1846"/>
            </a:lvl4pPr>
            <a:lvl5pPr>
              <a:defRPr sz="1662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596E-C150-4180-9BB3-588F20E411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836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4" rIns="45714" bIns="0" anchor="b">
            <a:sp3d prstMaterial="softEdge"/>
          </a:bodyPr>
          <a:lstStyle>
            <a:lvl1pPr algn="ctr">
              <a:buNone/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2954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14" rIns="45714"/>
          <a:lstStyle>
            <a:lvl1pPr marL="0" indent="0" algn="ctr">
              <a:buNone/>
              <a:defRPr sz="1292"/>
            </a:lvl1pPr>
            <a:lvl2pPr>
              <a:defRPr sz="1108"/>
            </a:lvl2pPr>
            <a:lvl3pPr>
              <a:defRPr sz="923"/>
            </a:lvl3pPr>
            <a:lvl4pPr>
              <a:defRPr sz="831"/>
            </a:lvl4pPr>
            <a:lvl5pPr>
              <a:defRPr sz="83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B1B1-A2FE-40C7-A519-1BA392CD3D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18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0939-396F-497E-A10E-0C0EAD3278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3283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41A1-D5C3-4356-BFFE-4EF6848E34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05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2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4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17. Apr 2014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第</a:t>
            </a:r>
            <a:r>
              <a:rPr kumimoji="1" lang="en-US" altLang="ja-JP" smtClean="0"/>
              <a:t>25</a:t>
            </a:r>
            <a:r>
              <a:rPr kumimoji="1" lang="ja-JP" altLang="en-US" smtClean="0"/>
              <a:t>回 リニアコライダー計画推進委員会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502E-0D44-496B-A0ED-F600617EF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7956376" y="12322"/>
            <a:ext cx="1170638" cy="46435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5FA25-5600-4505-B81E-48A23784FA8C}" type="slidenum">
              <a:rPr lang="ja-JP" alt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2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en-US" smtClean="0"/>
          </a:p>
        </p:txBody>
      </p:sp>
      <p:sp>
        <p:nvSpPr>
          <p:cNvPr id="14339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923" smtClean="0">
                <a:solidFill>
                  <a:srgbClr val="FEFFFD"/>
                </a:solidFill>
                <a:latin typeface="ヒラギノ角ゴ Pro W3" charset="-128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lIns="91428" tIns="45714" rIns="91428" bIns="45714" anchor="b"/>
          <a:lstStyle>
            <a:lvl1pPr algn="ctr" eaLnBrk="1" latinLnBrk="0" hangingPunct="1">
              <a:defRPr kumimoji="0" sz="923" b="0" i="0">
                <a:solidFill>
                  <a:srgbClr val="FEFFFD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wrap="square" lIns="0" tIns="45714" rIns="0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2" smtClean="0">
                <a:solidFill>
                  <a:srgbClr val="FEFFFD"/>
                </a:solidFill>
                <a:latin typeface="ヒラギノ角ゴ Pro W3" charset="-128"/>
                <a:ea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82238-02B0-44FD-883A-F0A88AD54E05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4637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785" b="1" kern="1200">
          <a:ln w="6350">
            <a:noFill/>
          </a:ln>
          <a:solidFill>
            <a:srgbClr val="F4EFE4"/>
          </a:solidFill>
          <a:latin typeface="+mj-lt"/>
          <a:ea typeface="+mj-ea"/>
          <a:cs typeface="ヒラギノ丸ゴ Pro W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5pPr>
      <a:lvl6pPr marL="421986" algn="ctr" rtl="0" fontAlgn="base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6pPr>
      <a:lvl7pPr marL="843972" algn="ctr" rtl="0" fontAlgn="base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7pPr>
      <a:lvl8pPr marL="1265958" algn="ctr" rtl="0" fontAlgn="base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8pPr>
      <a:lvl9pPr marL="1687944" algn="ctr" rtl="0" fontAlgn="base">
        <a:spcBef>
          <a:spcPct val="0"/>
        </a:spcBef>
        <a:spcAft>
          <a:spcPct val="0"/>
        </a:spcAft>
        <a:defRPr kumimoji="1" sz="3785" b="1">
          <a:solidFill>
            <a:srgbClr val="F4EFE4"/>
          </a:solidFill>
          <a:latin typeface="Lucida Sans" charset="0"/>
          <a:ea typeface="ヒラギノ丸ゴ Pro W4" charset="0"/>
          <a:cs typeface="ヒラギノ丸ゴ Pro W4" charset="0"/>
        </a:defRPr>
      </a:lvl9pPr>
    </p:titleStyle>
    <p:bodyStyle>
      <a:lvl1pPr marL="504105" indent="-378079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n"/>
        <a:defRPr kumimoji="1" sz="2585" kern="1200">
          <a:solidFill>
            <a:srgbClr val="F5DDDD"/>
          </a:solidFill>
          <a:latin typeface="ヒラギノ明朝 Pro W3"/>
          <a:ea typeface="ヒラギノ明朝 Pro W3"/>
          <a:cs typeface="ヒラギノ明朝 Pro W3"/>
        </a:defRPr>
      </a:lvl1pPr>
      <a:lvl2pPr marL="800120" indent="-25938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l"/>
        <a:defRPr kumimoji="1" sz="2215" kern="1200">
          <a:solidFill>
            <a:srgbClr val="F5DDDD"/>
          </a:solidFill>
          <a:latin typeface="ヒラギノ明朝 Pro W3"/>
          <a:ea typeface="ヒラギノ明朝 Pro W3"/>
          <a:cs typeface="ヒラギノ明朝 Pro W3"/>
        </a:defRPr>
      </a:lvl2pPr>
      <a:lvl3pPr marL="1044846" indent="-209556" algn="l" rtl="0" eaLnBrk="0" fontAlgn="base" hangingPunct="0">
        <a:spcBef>
          <a:spcPct val="20000"/>
        </a:spcBef>
        <a:spcAft>
          <a:spcPct val="0"/>
        </a:spcAft>
        <a:buSzPct val="95000"/>
        <a:buFont typeface="Arial" panose="020B0604020202020204" pitchFamily="34" charset="0"/>
        <a:buChar char="•"/>
        <a:defRPr kumimoji="1" sz="2031" kern="1200">
          <a:solidFill>
            <a:srgbClr val="F5DDDD"/>
          </a:solidFill>
          <a:latin typeface="ヒラギノ明朝 Pro W3"/>
          <a:ea typeface="ヒラギノ明朝 Pro W3"/>
          <a:cs typeface="ヒラギノ明朝 Pro W3"/>
        </a:defRPr>
      </a:lvl3pPr>
      <a:lvl4pPr marL="1247074" indent="-167058" algn="l" rtl="0" eaLnBrk="0" fontAlgn="base" hangingPunct="0">
        <a:spcBef>
          <a:spcPct val="20000"/>
        </a:spcBef>
        <a:spcAft>
          <a:spcPct val="0"/>
        </a:spcAft>
        <a:buSzPct val="100000"/>
        <a:buFont typeface="Wingdings 3" panose="05040102010807070707" pitchFamily="18" charset="2"/>
        <a:buChar char=""/>
        <a:defRPr kumimoji="1" sz="1846" kern="1200">
          <a:solidFill>
            <a:srgbClr val="F5DDDD"/>
          </a:solidFill>
          <a:latin typeface="ヒラギノ明朝 Pro W3"/>
          <a:ea typeface="ヒラギノ明朝 Pro W3"/>
          <a:cs typeface="ヒラギノ明朝 Pro W3"/>
        </a:defRPr>
      </a:lvl4pPr>
      <a:lvl5pPr marL="1424389" indent="-167058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"/>
        <a:defRPr kumimoji="1" sz="1846" kern="1200">
          <a:solidFill>
            <a:srgbClr val="F5DDDD"/>
          </a:solidFill>
          <a:latin typeface="ヒラギノ明朝 Pro W3"/>
          <a:ea typeface="ヒラギノ明朝 Pro W3"/>
          <a:cs typeface="ヒラギノ明朝 Pro W3"/>
        </a:defRPr>
      </a:lvl5pPr>
      <a:lvl6pPr marL="1628866" indent="-16879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1814540" indent="-1687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77" kern="1200">
          <a:solidFill>
            <a:schemeClr val="tx1"/>
          </a:solidFill>
          <a:latin typeface="+mn-lt"/>
          <a:ea typeface="+mn-ea"/>
          <a:cs typeface="+mn-cs"/>
        </a:defRPr>
      </a:lvl7pPr>
      <a:lvl8pPr marL="2000214" indent="-1687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8" indent="-1687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29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2198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4397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26595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68794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10993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53191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295390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375887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>
          <a:xfrm>
            <a:off x="1105874" y="1838273"/>
            <a:ext cx="6640551" cy="1083698"/>
          </a:xfrm>
          <a:prstGeom prst="rect">
            <a:avLst/>
          </a:prstGeom>
          <a:ln w="158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Pre-Project Scope of Work</a:t>
            </a:r>
            <a:r>
              <a:rPr lang="en-US" altLang="ja-JP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ja-JP" sz="20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Long term &amp; Medium term plan, </a:t>
            </a:r>
            <a:br>
              <a:rPr lang="en-US" altLang="ja-JP" sz="20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ja-JP" sz="20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Timeline, Required sources, Profile </a:t>
            </a:r>
            <a:endParaRPr lang="ja-JP" altLang="en-US" sz="2000" b="1" dirty="0">
              <a:solidFill>
                <a:srgbClr val="0099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466348" y="5202216"/>
            <a:ext cx="4189750" cy="0"/>
          </a:xfrm>
          <a:prstGeom prst="line">
            <a:avLst/>
          </a:prstGeom>
          <a:noFill/>
          <a:ln w="15875" cap="flat" cmpd="sng" algn="ctr">
            <a:solidFill>
              <a:srgbClr val="006666"/>
            </a:solidFill>
            <a:prstDash val="sysDot"/>
          </a:ln>
          <a:effectLst/>
        </p:spPr>
      </p:cxnSp>
      <p:sp>
        <p:nvSpPr>
          <p:cNvPr id="11" name="正方形/長方形 10"/>
          <p:cNvSpPr/>
          <p:nvPr/>
        </p:nvSpPr>
        <p:spPr>
          <a:xfrm>
            <a:off x="4466348" y="5308161"/>
            <a:ext cx="398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006666"/>
                </a:solidFill>
              </a:rPr>
              <a:t>KEK </a:t>
            </a:r>
            <a:r>
              <a:rPr lang="ja-JP" altLang="en-US" sz="1600" b="1" dirty="0" smtClean="0">
                <a:solidFill>
                  <a:srgbClr val="006666"/>
                </a:solidFill>
              </a:rPr>
              <a:t>リニアコライダー計画推進室</a:t>
            </a:r>
            <a:endParaRPr lang="en-US" altLang="ja-JP" sz="1600" b="1" dirty="0">
              <a:solidFill>
                <a:srgbClr val="006666"/>
              </a:solidFill>
            </a:endParaRPr>
          </a:p>
          <a:p>
            <a:r>
              <a:rPr lang="ja-JP" altLang="en-US" sz="1600" dirty="0" smtClean="0">
                <a:solidFill>
                  <a:srgbClr val="006666"/>
                </a:solidFill>
              </a:rPr>
              <a:t>宮　原　　正　信</a:t>
            </a:r>
            <a:r>
              <a:rPr lang="en-US" altLang="ja-JP" sz="1600" dirty="0" smtClean="0">
                <a:solidFill>
                  <a:srgbClr val="006666"/>
                </a:solidFill>
              </a:rPr>
              <a:t> </a:t>
            </a:r>
            <a:endParaRPr lang="ja-JP" altLang="en-US" sz="1600" dirty="0">
              <a:solidFill>
                <a:srgbClr val="006666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66347" y="4863662"/>
            <a:ext cx="3983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006666"/>
                </a:solidFill>
              </a:rPr>
              <a:t>17. </a:t>
            </a:r>
            <a:r>
              <a:rPr lang="en-US" altLang="ja-JP" sz="1600" dirty="0">
                <a:solidFill>
                  <a:srgbClr val="006666"/>
                </a:solidFill>
              </a:rPr>
              <a:t>Apr 2014 </a:t>
            </a:r>
            <a:endParaRPr lang="ja-JP" altLang="en-US" sz="1600" dirty="0">
              <a:solidFill>
                <a:srgbClr val="006666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105874" y="3110624"/>
            <a:ext cx="8781585" cy="83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CFS near term &amp; Required ADI input</a:t>
            </a:r>
            <a:r>
              <a:rPr lang="en-US" altLang="ja-JP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ja-JP" sz="20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6-12 month activities, required ADI information </a:t>
            </a:r>
            <a:endParaRPr lang="ja-JP" altLang="en-US" sz="2000" b="1" dirty="0">
              <a:solidFill>
                <a:srgbClr val="0099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08584" y="693146"/>
            <a:ext cx="534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CFS-ADI Joint Meeting </a:t>
            </a:r>
            <a:r>
              <a:rPr lang="ja-JP" alt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から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93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365761" y="335302"/>
            <a:ext cx="8234934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Environmental Assessment –</a:t>
            </a:r>
            <a:r>
              <a:rPr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Ⅱ</a:t>
            </a:r>
            <a:r>
              <a:rPr lang="en-US" altLang="ja-JP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ja-JP" altLang="en-US" sz="32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コンテンツ プレースホルダー 1"/>
          <p:cNvSpPr>
            <a:spLocks noGrp="1"/>
          </p:cNvSpPr>
          <p:nvPr/>
        </p:nvSpPr>
        <p:spPr bwMode="auto">
          <a:xfrm>
            <a:off x="628650" y="1097280"/>
            <a:ext cx="818111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6238" indent="-3762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2"/>
                </a:solidFill>
                <a:latin typeface="Arial"/>
                <a:ea typeface="ＭＳ Ｐゴシック" pitchFamily="-84" charset="-128"/>
                <a:cs typeface="Arial"/>
              </a:defRPr>
            </a:lvl1pPr>
            <a:lvl2pPr marL="457200" indent="-4572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pitchFamily="-84" charset="-128"/>
                <a:cs typeface="Arial"/>
              </a:defRPr>
            </a:lvl2pPr>
            <a:lvl3pPr marL="804863" indent="-347663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" charset="0"/>
              <a:buChar char="‒"/>
              <a:defRPr sz="1600" kern="1200">
                <a:solidFill>
                  <a:schemeClr val="tx2">
                    <a:lumMod val="75000"/>
                  </a:schemeClr>
                </a:solidFill>
                <a:latin typeface="Arial"/>
                <a:ea typeface="Arial" pitchFamily="-84" charset="0"/>
                <a:cs typeface="Arial"/>
              </a:defRPr>
            </a:lvl3pPr>
            <a:lvl4pPr marL="1143000" indent="-3381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‒"/>
              <a:defRPr sz="12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4pPr>
            <a:lvl5pPr marL="1371600" indent="-2286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600"/>
              </a:lnSpc>
              <a:defRPr/>
            </a:pPr>
            <a:r>
              <a:rPr kumimoji="0" lang="en-US" altLang="ja-JP" sz="2600" b="1" dirty="0" smtClean="0">
                <a:solidFill>
                  <a:srgbClr val="4BACC6">
                    <a:lumMod val="75000"/>
                  </a:srgbClr>
                </a:solidFill>
              </a:rPr>
              <a:t>Voluntary Assessment</a:t>
            </a:r>
            <a:endParaRPr lang="en-US" altLang="ja-JP" sz="2600" dirty="0">
              <a:solidFill>
                <a:srgbClr val="5B9BD5">
                  <a:lumMod val="75000"/>
                </a:srgbClr>
              </a:solidFill>
            </a:endParaRPr>
          </a:p>
          <a:p>
            <a:pPr lvl="2">
              <a:lnSpc>
                <a:spcPts val="2000"/>
              </a:lnSpc>
              <a:defRPr/>
            </a:pPr>
            <a:r>
              <a:rPr lang="en-US" altLang="ja-JP" sz="2200" dirty="0" smtClean="0">
                <a:solidFill>
                  <a:srgbClr val="44546A">
                    <a:lumMod val="75000"/>
                  </a:srgbClr>
                </a:solidFill>
              </a:rPr>
              <a:t>We should do perform the Assessment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strategically</a:t>
            </a:r>
            <a:r>
              <a:rPr lang="en-US" altLang="ja-JP" sz="2200" dirty="0" smtClean="0">
                <a:solidFill>
                  <a:srgbClr val="FF0000"/>
                </a:solidFill>
              </a:rPr>
              <a:t> (SEA)</a:t>
            </a: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endParaRPr lang="en-US" altLang="ja-JP" sz="2200" dirty="0">
              <a:solidFill>
                <a:srgbClr val="FF0000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1110705" y="4162552"/>
          <a:ext cx="369294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471"/>
                <a:gridCol w="1846471"/>
              </a:tblGrid>
              <a:tr h="22644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effectLst/>
                        </a:rPr>
                        <a:t>Air Environment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effectLst/>
                        </a:rPr>
                        <a:t>Air quality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Noise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Vibration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Stench</a:t>
                      </a:r>
                      <a:endParaRPr kumimoji="1" lang="ja-JP" altLang="en-US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rowSpan="3">
                  <a:txBody>
                    <a:bodyPr/>
                    <a:lstStyle/>
                    <a:p>
                      <a:r>
                        <a:rPr lang="en-US" altLang="ja-JP" sz="1400" dirty="0" smtClean="0">
                          <a:effectLst/>
                        </a:rPr>
                        <a:t>Water environment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effectLst/>
                        </a:rPr>
                        <a:t>Dirt of water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Water turbidity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Groundwater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41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Landscape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ja-JP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4859475" y="4156457"/>
          <a:ext cx="3692942" cy="226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471"/>
                <a:gridCol w="1846471"/>
              </a:tblGrid>
              <a:tr h="291542">
                <a:tc rowSpan="4"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effectLst/>
                        </a:rPr>
                        <a:t>Other environmental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ffectLst/>
                        </a:rPr>
                        <a:t>Geology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Noise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Foundation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Soil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effectLst/>
                        </a:rPr>
                        <a:t>Animal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plant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ja-JP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Waste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altLang="ja-JP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38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altLang="ja-JP" sz="1400" dirty="0" smtClean="0">
                          <a:effectLst/>
                        </a:rPr>
                        <a:t>Greenhouse gas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85991" y="1840992"/>
            <a:ext cx="6960729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>
                <a:solidFill>
                  <a:prstClr val="black"/>
                </a:solidFill>
                <a:latin typeface="Arial Black" panose="020B0A04020102020204" pitchFamily="34" charset="0"/>
              </a:rPr>
              <a:t>Strategic Environment impact assessment</a:t>
            </a:r>
            <a:endParaRPr lang="ja-JP" altLang="en-US" sz="2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85991" y="3769410"/>
            <a:ext cx="7429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8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Main Survey Item in Environmental assessment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1" y="2584704"/>
            <a:ext cx="6473050" cy="11847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32" y="2576057"/>
            <a:ext cx="1590617" cy="119335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1" y="2584704"/>
            <a:ext cx="1549668" cy="116225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15050" y="5332095"/>
            <a:ext cx="1788248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lIns="72000" tIns="0" rIns="72000" bIns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b="1" i="1" dirty="0">
                <a:solidFill>
                  <a:srgbClr val="008080"/>
                </a:solidFill>
              </a:rPr>
              <a:t>Rare Creature:</a:t>
            </a:r>
          </a:p>
          <a:p>
            <a:pPr>
              <a:lnSpc>
                <a:spcPts val="1800"/>
              </a:lnSpc>
            </a:pPr>
            <a:r>
              <a:rPr lang="en-US" altLang="ja-JP" b="1" i="1" dirty="0" err="1">
                <a:solidFill>
                  <a:srgbClr val="008080"/>
                </a:solidFill>
              </a:rPr>
              <a:t>Raptores</a:t>
            </a:r>
            <a:r>
              <a:rPr lang="en-US" altLang="ja-JP" b="1" i="1" dirty="0">
                <a:solidFill>
                  <a:srgbClr val="008080"/>
                </a:solidFill>
              </a:rPr>
              <a:t> Survey 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260399" y="2302637"/>
            <a:ext cx="1733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>
                <a:solidFill>
                  <a:prstClr val="black"/>
                </a:solidFill>
              </a:rPr>
              <a:t>Northern goshawk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908162" y="2271879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>
                <a:solidFill>
                  <a:prstClr val="black"/>
                </a:solidFill>
              </a:rPr>
              <a:t>Golden eagle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09174" y="972835"/>
            <a:ext cx="1496225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戦略ｱｾｽ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01777" y="4867066"/>
            <a:ext cx="1496225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猛禽類調査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18863" y="972835"/>
            <a:ext cx="1496225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自主ｱｾｽ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365761" y="212869"/>
            <a:ext cx="8234934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Environmental assessment –</a:t>
            </a:r>
            <a:r>
              <a:rPr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Ⅴ</a:t>
            </a:r>
            <a:r>
              <a:rPr lang="en-US" altLang="ja-JP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ja-JP" altLang="en-US" sz="32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65762" y="905797"/>
            <a:ext cx="8454644" cy="369332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8080"/>
                </a:solidFill>
                <a:cs typeface="Arial" panose="020B0604020202020204" pitchFamily="34" charset="0"/>
              </a:rPr>
              <a:t>Standard schedule based on the</a:t>
            </a:r>
            <a:r>
              <a:rPr lang="en-US" altLang="ja-JP" sz="2400" b="1" u="sng" dirty="0">
                <a:solidFill>
                  <a:srgbClr val="008080"/>
                </a:solidFill>
                <a:cs typeface="Arial" panose="020B0604020202020204" pitchFamily="34" charset="0"/>
              </a:rPr>
              <a:t> local </a:t>
            </a:r>
            <a:r>
              <a:rPr lang="en-US" altLang="ja-JP" sz="2400" b="1" u="sng" dirty="0" err="1">
                <a:solidFill>
                  <a:srgbClr val="008080"/>
                </a:solidFill>
                <a:cs typeface="Arial" panose="020B0604020202020204" pitchFamily="34" charset="0"/>
              </a:rPr>
              <a:t>govinmment</a:t>
            </a:r>
            <a:r>
              <a:rPr lang="en-US" altLang="ja-JP" sz="2400" b="1" u="sng" dirty="0">
                <a:solidFill>
                  <a:srgbClr val="008080"/>
                </a:solidFill>
                <a:cs typeface="Arial" panose="020B0604020202020204" pitchFamily="34" charset="0"/>
              </a:rPr>
              <a:t> regulation  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452659" y="1397000"/>
          <a:ext cx="8351530" cy="42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10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24815"/>
                <a:gridCol w="208280"/>
                <a:gridCol w="208280"/>
                <a:gridCol w="208280"/>
                <a:gridCol w="208280"/>
                <a:gridCol w="208280"/>
                <a:gridCol w="209017"/>
                <a:gridCol w="208280"/>
                <a:gridCol w="208280"/>
                <a:gridCol w="208280"/>
                <a:gridCol w="208280"/>
                <a:gridCol w="654304"/>
                <a:gridCol w="731520"/>
                <a:gridCol w="780294"/>
              </a:tblGrid>
              <a:tr h="32469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kumimoji="1" lang="en-US" altLang="ja-JP" sz="1400" dirty="0" err="1" smtClean="0">
                          <a:solidFill>
                            <a:srgbClr val="002060"/>
                          </a:solidFill>
                        </a:rPr>
                        <a:t>anual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2 </a:t>
                      </a:r>
                      <a:r>
                        <a:rPr kumimoji="1" lang="en-US" altLang="ja-JP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anual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3 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annual</a:t>
                      </a:r>
                      <a:endParaRPr kumimoji="1" lang="ja-JP" alt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Procedure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Work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2060"/>
                          </a:solidFill>
                        </a:rPr>
                        <a:t>Work</a:t>
                      </a:r>
                      <a:endParaRPr kumimoji="1" lang="ja-JP" alt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Making a Method Document 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3.0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Inspection Method Document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altLang="ja-JP" sz="1200" b="1" dirty="0" smtClean="0">
                          <a:effectLst/>
                        </a:rPr>
                        <a:t> Resident opinion submitting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0.5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altLang="ja-JP" sz="1200" b="1" dirty="0" smtClean="0">
                          <a:effectLst/>
                        </a:rPr>
                        <a:t> Create a opinion summary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1.5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altLang="ja-JP" sz="1200" b="1" dirty="0" smtClean="0">
                          <a:effectLst/>
                        </a:rPr>
                        <a:t> Governor opinion submitting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3.0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Max4.0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Field investigation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12.0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effectLst/>
                        </a:rPr>
                        <a:t> Submission of preparations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4.0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Inspection the preparations 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Resident opinion submitting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0.5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 smtClean="0">
                          <a:effectLst/>
                        </a:rPr>
                        <a:t> Opinion summary submitting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1.5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Governor opinion submitting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4.0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Max5.0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Creation of the Evaluation Doc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3.0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kumimoji="1" lang="en-US" altLang="ja-JP" sz="1200" b="1" dirty="0" smtClean="0"/>
                        <a:t> Inspection the evaluation Doc.</a:t>
                      </a:r>
                      <a:endParaRPr kumimoji="1" lang="ja-JP" altLang="en-US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11.0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25.0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08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en-US" altLang="ja-JP" sz="1200" dirty="0" smtClean="0"/>
                        <a:t>36.0</a:t>
                      </a: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kumimoji="1" lang="ja-JP" alt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496782" y="2824453"/>
            <a:ext cx="318976" cy="191385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880095" y="1791969"/>
            <a:ext cx="318976" cy="191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199071" y="2046241"/>
            <a:ext cx="86389" cy="194765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285460" y="2322287"/>
            <a:ext cx="45719" cy="180757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331178" y="2567937"/>
            <a:ext cx="165604" cy="176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783859" y="3067740"/>
            <a:ext cx="1330398" cy="187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114257" y="3326698"/>
            <a:ext cx="372141" cy="186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486399" y="3584159"/>
            <a:ext cx="97906" cy="191385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605571" y="3847448"/>
            <a:ext cx="45719" cy="180757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651290" y="4100474"/>
            <a:ext cx="132822" cy="191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796073" y="4369676"/>
            <a:ext cx="423973" cy="191385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220046" y="4620426"/>
            <a:ext cx="318976" cy="1913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550584" y="4881513"/>
            <a:ext cx="86389" cy="194765"/>
          </a:xfrm>
          <a:prstGeom prst="rect">
            <a:avLst/>
          </a:prstGeom>
          <a:solidFill>
            <a:srgbClr val="FFC000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29579" y="3765650"/>
            <a:ext cx="1949599" cy="9042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Key Factors :</a:t>
            </a:r>
          </a:p>
          <a:p>
            <a:pPr>
              <a:lnSpc>
                <a:spcPts val="16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</a:rPr>
              <a:t>Inspection</a:t>
            </a:r>
            <a:r>
              <a:rPr lang="en-US" altLang="ja-JP" sz="1600" dirty="0">
                <a:solidFill>
                  <a:prstClr val="black"/>
                </a:solidFill>
              </a:rPr>
              <a:t>,</a:t>
            </a:r>
          </a:p>
          <a:p>
            <a:pPr>
              <a:lnSpc>
                <a:spcPts val="1600"/>
              </a:lnSpc>
            </a:pPr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</a:rPr>
              <a:t>Briefing</a:t>
            </a:r>
            <a:r>
              <a:rPr lang="en-US" altLang="ja-JP" sz="1600" dirty="0">
                <a:solidFill>
                  <a:prstClr val="black"/>
                </a:solidFill>
              </a:rPr>
              <a:t>, </a:t>
            </a:r>
          </a:p>
          <a:p>
            <a:pPr>
              <a:lnSpc>
                <a:spcPts val="1600"/>
              </a:lnSpc>
            </a:pPr>
            <a:r>
              <a:rPr lang="en-US" altLang="ja-JP" sz="1600" b="1" dirty="0">
                <a:solidFill>
                  <a:prstClr val="black"/>
                </a:solidFill>
              </a:rPr>
              <a:t> Hearing the opinion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104378" y="2817923"/>
            <a:ext cx="21916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600" b="1" i="1" dirty="0" smtClean="0">
                <a:solidFill>
                  <a:prstClr val="black"/>
                </a:solidFill>
              </a:rPr>
              <a:t>Field Survey </a:t>
            </a:r>
            <a:endParaRPr lang="en-US" altLang="ja-JP" sz="1600" b="1" i="1" dirty="0">
              <a:solidFill>
                <a:prstClr val="black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168039" y="5195056"/>
            <a:ext cx="5295438" cy="346439"/>
          </a:xfrm>
          <a:prstGeom prst="wedgeRoundRectCallout">
            <a:avLst>
              <a:gd name="adj1" fmla="val -1568"/>
              <a:gd name="adj2" fmla="val -15553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rgbClr val="002060"/>
                </a:solidFill>
              </a:rPr>
              <a:t>■</a:t>
            </a:r>
            <a:r>
              <a:rPr lang="ja-JP" altLang="en-US" b="1" dirty="0">
                <a:solidFill>
                  <a:srgbClr val="002060"/>
                </a:solidFill>
              </a:rPr>
              <a:t> </a:t>
            </a:r>
            <a:r>
              <a:rPr lang="en-US" altLang="ja-JP" sz="2000" b="1" i="1" dirty="0">
                <a:solidFill>
                  <a:srgbClr val="002060"/>
                </a:solidFill>
              </a:rPr>
              <a:t>Assessment process generally takes</a:t>
            </a:r>
            <a:r>
              <a:rPr lang="en-US" altLang="ja-JP" b="1" i="1" dirty="0">
                <a:solidFill>
                  <a:srgbClr val="002060"/>
                </a:solidFill>
              </a:rPr>
              <a:t> </a:t>
            </a:r>
            <a:r>
              <a:rPr lang="ja-JP" altLang="en-US" sz="2400" b="1" i="1" dirty="0">
                <a:solidFill>
                  <a:srgbClr val="FF0000"/>
                </a:solidFill>
              </a:rPr>
              <a:t>３</a:t>
            </a:r>
            <a:r>
              <a:rPr lang="en-US" altLang="ja-JP" sz="2400" b="1" i="1" dirty="0">
                <a:solidFill>
                  <a:srgbClr val="FF0000"/>
                </a:solidFill>
              </a:rPr>
              <a:t> years</a:t>
            </a:r>
            <a:r>
              <a:rPr lang="en-US" altLang="ja-JP" sz="2000" b="1" i="1" dirty="0">
                <a:solidFill>
                  <a:srgbClr val="FF0000"/>
                </a:solidFill>
              </a:rPr>
              <a:t>.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063" y="1768684"/>
            <a:ext cx="2143014" cy="124715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2518" y="1355634"/>
            <a:ext cx="1453482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sz="2800" b="1" i="1" dirty="0">
                <a:solidFill>
                  <a:srgbClr val="FF0000"/>
                </a:solidFill>
              </a:rPr>
              <a:t>Scoping</a:t>
            </a:r>
            <a:endParaRPr lang="ja-JP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82351" y="4909504"/>
            <a:ext cx="217243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>
            <a:spAutoFit/>
          </a:bodyPr>
          <a:lstStyle/>
          <a:p>
            <a:r>
              <a:rPr lang="en-US" altLang="ja-JP" sz="1600" i="1" dirty="0">
                <a:solidFill>
                  <a:prstClr val="black"/>
                </a:solidFill>
              </a:rPr>
              <a:t>Case of Iwate Prefecture</a:t>
            </a:r>
            <a:endParaRPr lang="ja-JP" altLang="en-US" sz="1600" i="1" dirty="0">
              <a:solidFill>
                <a:prstClr val="black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68038" y="5629515"/>
            <a:ext cx="687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prstClr val="black"/>
                </a:solidFill>
              </a:rPr>
              <a:t>■ </a:t>
            </a:r>
            <a:r>
              <a:rPr lang="en-US" altLang="ja-JP" b="1" i="1" dirty="0">
                <a:solidFill>
                  <a:prstClr val="black"/>
                </a:solidFill>
              </a:rPr>
              <a:t>Pilot Survey is on going by local government ! </a:t>
            </a:r>
          </a:p>
          <a:p>
            <a:r>
              <a:rPr lang="en-US" altLang="ja-JP" b="1" i="1" dirty="0">
                <a:solidFill>
                  <a:prstClr val="black"/>
                </a:solidFill>
              </a:rPr>
              <a:t>    The </a:t>
            </a:r>
            <a:r>
              <a:rPr lang="en-US" altLang="ja-JP" b="1" i="1" u="sng" dirty="0" err="1">
                <a:solidFill>
                  <a:srgbClr val="FF0000"/>
                </a:solidFill>
              </a:rPr>
              <a:t>Raptores</a:t>
            </a:r>
            <a:r>
              <a:rPr lang="en-US" altLang="ja-JP" b="1" i="1" u="sng" dirty="0">
                <a:solidFill>
                  <a:srgbClr val="FF0000"/>
                </a:solidFill>
              </a:rPr>
              <a:t> investigation </a:t>
            </a:r>
            <a:r>
              <a:rPr lang="en-US" altLang="ja-JP" b="1" i="1" dirty="0">
                <a:solidFill>
                  <a:prstClr val="black"/>
                </a:solidFill>
              </a:rPr>
              <a:t>which a field survey takes time most 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143745" y="3075743"/>
            <a:ext cx="854719" cy="179521"/>
          </a:xfrm>
          <a:prstGeom prst="rect">
            <a:avLst/>
          </a:prstGeom>
          <a:pattFill prst="nar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13980" y="1778457"/>
            <a:ext cx="1338506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公告・縦覧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43358" y="2477631"/>
            <a:ext cx="1293615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意見聴取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92145" y="2208252"/>
            <a:ext cx="1027846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右矢印 46"/>
          <p:cNvSpPr/>
          <p:nvPr/>
        </p:nvSpPr>
        <p:spPr>
          <a:xfrm>
            <a:off x="392624" y="4644738"/>
            <a:ext cx="6963625" cy="204706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1576994" y="5188342"/>
            <a:ext cx="4020192" cy="330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36000" rIns="0" bIns="360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Topographical Survey 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1578613" y="5856994"/>
            <a:ext cx="4019941" cy="2959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Environmental Impact Assessment</a:t>
            </a:r>
            <a:endParaRPr lang="ja-JP" altLang="en-US" sz="2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1576994" y="5543684"/>
            <a:ext cx="4019440" cy="2960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Geological Survey 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392624" y="3080707"/>
            <a:ext cx="6976378" cy="2062488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0455" y="2387623"/>
            <a:ext cx="1535516" cy="479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Planning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23201" y="1102544"/>
          <a:ext cx="760010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5552482" y="2931873"/>
            <a:ext cx="1227113" cy="27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white"/>
                </a:solidFill>
              </a:rPr>
              <a:t>Estimation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8223762" y="876548"/>
            <a:ext cx="1321" cy="5586941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 49"/>
          <p:cNvSpPr/>
          <p:nvPr/>
        </p:nvSpPr>
        <p:spPr>
          <a:xfrm>
            <a:off x="2025425" y="2380144"/>
            <a:ext cx="2139091" cy="522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214690" y="2380551"/>
            <a:ext cx="2159720" cy="51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915632" y="2375509"/>
            <a:ext cx="1142036" cy="499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289334" y="1055686"/>
            <a:ext cx="693950" cy="53325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6198588" y="3163151"/>
            <a:ext cx="47997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Construction Phase</a:t>
            </a:r>
            <a:endParaRPr lang="ja-JP" altLang="en-US" sz="3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76284" y="1754880"/>
            <a:ext cx="14916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Predesign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34384" y="1773083"/>
            <a:ext cx="254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</a:t>
            </a:r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hase</a:t>
            </a:r>
            <a:endParaRPr lang="ja-JP" alt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33977" y="1807514"/>
            <a:ext cx="1398252" cy="411326"/>
          </a:xfrm>
          <a:prstGeom prst="rect">
            <a:avLst/>
          </a:prstGeom>
          <a:noFill/>
        </p:spPr>
        <p:txBody>
          <a:bodyPr wrap="square" lIns="72000" tIns="36000" rIns="72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Contract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572148" y="2257681"/>
            <a:ext cx="1464208" cy="3932"/>
          </a:xfrm>
          <a:prstGeom prst="straightConnector1">
            <a:avLst/>
          </a:prstGeom>
          <a:ln w="12700">
            <a:solidFill>
              <a:srgbClr val="002060"/>
            </a:solidFill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036356" y="2253750"/>
            <a:ext cx="4385826" cy="7863"/>
          </a:xfrm>
          <a:prstGeom prst="straightConnector1">
            <a:avLst/>
          </a:prstGeom>
          <a:ln w="95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6422183" y="2254869"/>
            <a:ext cx="1640149" cy="1659"/>
          </a:xfrm>
          <a:prstGeom prst="straightConnector1">
            <a:avLst/>
          </a:prstGeom>
          <a:ln w="12700">
            <a:solidFill>
              <a:srgbClr val="002060"/>
            </a:solidFill>
            <a:headEnd type="diamond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857162" y="3673862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9" name="二等辺三角形 88"/>
          <p:cNvSpPr/>
          <p:nvPr/>
        </p:nvSpPr>
        <p:spPr>
          <a:xfrm rot="10800000">
            <a:off x="1668625" y="3675571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349831" y="3012690"/>
            <a:ext cx="737062" cy="33963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60056" y="3953626"/>
            <a:ext cx="1542128" cy="524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 Report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044113" y="3953626"/>
            <a:ext cx="2113764" cy="527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233647" y="3943338"/>
            <a:ext cx="2100246" cy="534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891075" y="3033984"/>
            <a:ext cx="967339" cy="674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下矢印 80"/>
          <p:cNvSpPr/>
          <p:nvPr/>
        </p:nvSpPr>
        <p:spPr>
          <a:xfrm>
            <a:off x="2724764" y="3047702"/>
            <a:ext cx="1055293" cy="66072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下矢印 81"/>
          <p:cNvSpPr/>
          <p:nvPr/>
        </p:nvSpPr>
        <p:spPr>
          <a:xfrm>
            <a:off x="4700862" y="3023712"/>
            <a:ext cx="1019551" cy="69466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 rot="16200000">
            <a:off x="6476656" y="4257548"/>
            <a:ext cx="2520379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ja-JP" sz="28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Document</a:t>
            </a:r>
            <a:endParaRPr lang="ja-JP" altLang="en-US" sz="280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945261" y="3668310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4" name="二等辺三角形 43"/>
          <p:cNvSpPr/>
          <p:nvPr/>
        </p:nvSpPr>
        <p:spPr>
          <a:xfrm rot="10800000">
            <a:off x="3756724" y="3670019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2476" y="4731474"/>
            <a:ext cx="512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Investigation in the Design Phase </a:t>
            </a:r>
            <a:endParaRPr lang="ja-JP" altLang="en-US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572283" y="173422"/>
            <a:ext cx="7834356" cy="903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Schedule</a:t>
            </a:r>
          </a:p>
          <a:p>
            <a:r>
              <a:rPr lang="en-US" altLang="ja-JP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Long term &amp; Medium term </a:t>
            </a:r>
            <a:endParaRPr lang="ja-JP" alt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075923" y="3675770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2" name="二等辺三角形 41"/>
          <p:cNvSpPr/>
          <p:nvPr/>
        </p:nvSpPr>
        <p:spPr>
          <a:xfrm rot="10800000">
            <a:off x="5887386" y="3677479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0888" y="977407"/>
            <a:ext cx="1777552" cy="539632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72283" y="173422"/>
            <a:ext cx="7834356" cy="102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Work Scope</a:t>
            </a:r>
            <a:r>
              <a:rPr lang="en-US" altLang="ja-JP" sz="32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ja-JP" altLang="en-US" sz="32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0391"/>
              </p:ext>
            </p:extLst>
          </p:nvPr>
        </p:nvGraphicFramePr>
        <p:xfrm>
          <a:off x="513292" y="1584999"/>
          <a:ext cx="594465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936"/>
                <a:gridCol w="780774"/>
                <a:gridCol w="604251"/>
                <a:gridCol w="631409"/>
                <a:gridCol w="706092"/>
                <a:gridCol w="767196"/>
              </a:tblGrid>
              <a:tr h="28990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ja-JP" alt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ja-JP" sz="1600" b="0" dirty="0" smtClean="0">
                          <a:solidFill>
                            <a:srgbClr val="002060"/>
                          </a:solidFill>
                        </a:rPr>
                        <a:t>Underground Facilities</a:t>
                      </a:r>
                      <a:endParaRPr lang="ja-JP" alt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ja-JP" sz="1600" dirty="0" smtClean="0">
                          <a:solidFill>
                            <a:srgbClr val="002060"/>
                          </a:solidFill>
                        </a:rPr>
                        <a:t>Work</a:t>
                      </a:r>
                      <a:endParaRPr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ja-JP" sz="2000" b="0" dirty="0" smtClean="0">
                          <a:solidFill>
                            <a:srgbClr val="002060"/>
                          </a:solidFill>
                        </a:rPr>
                        <a:t>ML</a:t>
                      </a:r>
                      <a:endParaRPr lang="ja-JP" alt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AH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DR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BDS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DH</a:t>
                      </a:r>
                      <a:endParaRPr kumimoji="1" lang="ja-JP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1600" dirty="0" smtClean="0">
                          <a:solidFill>
                            <a:srgbClr val="002060"/>
                          </a:solidFill>
                        </a:rPr>
                        <a:t>Facility Arrangement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B/C</a:t>
                      </a:r>
                      <a:endParaRPr kumimoji="1" lang="ja-JP" alt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1600" dirty="0" smtClean="0">
                          <a:solidFill>
                            <a:srgbClr val="002060"/>
                          </a:solidFill>
                        </a:rPr>
                        <a:t>Basic Shape, Dimension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B/C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1600" dirty="0" smtClean="0">
                          <a:solidFill>
                            <a:srgbClr val="002060"/>
                          </a:solidFill>
                        </a:rPr>
                        <a:t>Civil/Architectural Design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C/D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1600" dirty="0" smtClean="0">
                          <a:solidFill>
                            <a:srgbClr val="002060"/>
                          </a:solidFill>
                        </a:rPr>
                        <a:t>Electronic Design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C/D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95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kumimoji="1" lang="en-US" altLang="ja-JP" sz="1600" dirty="0" smtClean="0">
                          <a:solidFill>
                            <a:srgbClr val="002060"/>
                          </a:solidFill>
                        </a:rPr>
                        <a:t>Mechanical Design</a:t>
                      </a:r>
                      <a:endParaRPr kumimoji="1" lang="ja-JP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C/D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8486"/>
              </p:ext>
            </p:extLst>
          </p:nvPr>
        </p:nvGraphicFramePr>
        <p:xfrm>
          <a:off x="6528295" y="1584998"/>
          <a:ext cx="214701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84"/>
                <a:gridCol w="602788"/>
                <a:gridCol w="765338"/>
              </a:tblGrid>
              <a:tr h="337452">
                <a:tc grid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ja-JP" sz="1600" b="0" dirty="0" smtClean="0">
                          <a:solidFill>
                            <a:srgbClr val="002060"/>
                          </a:solidFill>
                        </a:rPr>
                        <a:t>Surface Facilities</a:t>
                      </a:r>
                      <a:endParaRPr lang="ja-JP" altLang="en-US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45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ja-JP" sz="2000" b="0" dirty="0" smtClean="0">
                          <a:solidFill>
                            <a:srgbClr val="002060"/>
                          </a:solidFill>
                        </a:rPr>
                        <a:t>AY</a:t>
                      </a:r>
                      <a:endParaRPr lang="ja-JP" alt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CS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CC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</a:t>
                      </a:r>
                      <a:endParaRPr kumimoji="1" lang="ja-JP" alt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C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C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C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92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>
                          <a:latin typeface="+mn-lt"/>
                        </a:rPr>
                        <a:t>C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628650" y="1071373"/>
            <a:ext cx="78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8080"/>
                </a:solidFill>
                <a:latin typeface="Arial Black" panose="020B0A04020102020204" pitchFamily="34" charset="0"/>
              </a:rPr>
              <a:t>Current Status: Facility Planning Progress</a:t>
            </a:r>
            <a:endParaRPr lang="ja-JP" altLang="en-US" sz="2400" b="1" dirty="0">
              <a:solidFill>
                <a:srgbClr val="00808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83874"/>
              </p:ext>
            </p:extLst>
          </p:nvPr>
        </p:nvGraphicFramePr>
        <p:xfrm>
          <a:off x="950976" y="4721805"/>
          <a:ext cx="459105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2"/>
                <a:gridCol w="1914144"/>
                <a:gridCol w="2055114"/>
              </a:tblGrid>
              <a:tr h="25494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kumimoji="1" lang="ja-JP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Requirement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Technical Study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A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Clear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Completed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B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Clear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en-US" altLang="ja-JP" sz="1600" baseline="0" dirty="0" smtClean="0"/>
                        <a:t>less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Under study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Unclear partially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Partially executed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D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Unclear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Not yet started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913638" y="4345397"/>
            <a:ext cx="248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Legend: Progress degree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6053328" y="4733714"/>
          <a:ext cx="2566416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96"/>
                <a:gridCol w="1950720"/>
              </a:tblGrid>
              <a:tr h="25494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kumimoji="1" lang="ja-JP" alt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Technical Study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AH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Access Hall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AY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Access Yard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CS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Central Substation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b="1" dirty="0" smtClean="0"/>
                        <a:t>CC</a:t>
                      </a:r>
                      <a:endParaRPr kumimoji="1" lang="ja-JP" altLang="en-US" sz="1600" b="1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kumimoji="1" lang="en-US" altLang="ja-JP" sz="1600" dirty="0" smtClean="0"/>
                        <a:t> Central Campus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102858" y="4350442"/>
            <a:ext cx="209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Legend: Facility 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936951" y="2327421"/>
            <a:ext cx="3553058" cy="752707"/>
          </a:xfrm>
          <a:prstGeom prst="rect">
            <a:avLst/>
          </a:prstGeom>
          <a:noFill/>
          <a:ln w="222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1153701" y="436517"/>
            <a:ext cx="5861248" cy="5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eaLnBrk="1" hangingPunct="1"/>
            <a:r>
              <a:rPr lang="en-US" altLang="ja-JP" sz="2800" b="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Near Term Activities : </a:t>
            </a:r>
            <a:r>
              <a:rPr lang="en-US" altLang="ja-JP" sz="2800" b="0" dirty="0" smtClean="0">
                <a:ln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  <a:endParaRPr lang="ja-JP" altLang="en-US" sz="2800" b="0" dirty="0">
              <a:ln>
                <a:noFill/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03490" y="1052737"/>
          <a:ext cx="8555505" cy="571348"/>
        </p:xfrm>
        <a:graphic>
          <a:graphicData uri="http://schemas.openxmlformats.org/drawingml/2006/table">
            <a:tbl>
              <a:tblPr/>
              <a:tblGrid>
                <a:gridCol w="642975"/>
                <a:gridCol w="7912530"/>
              </a:tblGrid>
              <a:tr h="5713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１</a:t>
                      </a:r>
                      <a:endParaRPr kumimoji="1" lang="ja-JP" altLang="en-US" sz="2400" b="0" dirty="0">
                        <a:solidFill>
                          <a:srgbClr val="0020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C000"/>
                      </a:solidFill>
                      <a:prstDash val="solid"/>
                    </a:lnT>
                    <a:lnB w="12700" cmpd="sng">
                      <a:solidFill>
                        <a:srgbClr val="FFC000"/>
                      </a:solidFill>
                      <a:prstDash val="soli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lang="en-US" altLang="ja-JP" sz="2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Decision of Facility arrangement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C000"/>
                      </a:solidFill>
                      <a:prstDash val="soli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タイトル 1"/>
          <p:cNvSpPr txBox="1">
            <a:spLocks/>
          </p:cNvSpPr>
          <p:nvPr/>
        </p:nvSpPr>
        <p:spPr bwMode="auto">
          <a:xfrm>
            <a:off x="539552" y="1832890"/>
            <a:ext cx="849526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algn="l" eaLnBrk="1" hangingPunct="1"/>
            <a:r>
              <a:rPr lang="ja-JP" altLang="en-US" sz="3200" dirty="0" smtClean="0">
                <a:ln>
                  <a:noFill/>
                </a:ln>
                <a:solidFill>
                  <a:srgbClr val="FFFF00"/>
                </a:solidFill>
              </a:rPr>
              <a:t>■ </a:t>
            </a:r>
            <a:r>
              <a:rPr lang="en-US" altLang="ja-JP" sz="2400" dirty="0" smtClean="0">
                <a:solidFill>
                  <a:srgbClr val="FFFF00"/>
                </a:solidFill>
              </a:rPr>
              <a:t>Determination:  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IR Point &amp; Access way  </a:t>
            </a:r>
            <a:endParaRPr lang="ja-JP" altLang="en-US" sz="2400" u="sng" dirty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82051" y="2393154"/>
            <a:ext cx="7688743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Revision the DH Configuration (TDR)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Access Facility to DH (VS </a:t>
            </a:r>
            <a:r>
              <a:rPr lang="en-US" altLang="ja-JP" sz="2200" dirty="0" smtClean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or </a:t>
            </a: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HT)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Underground Facilities Layout and configuration 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539552" y="3935792"/>
            <a:ext cx="849526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algn="l" eaLnBrk="1" hangingPunct="1"/>
            <a:r>
              <a:rPr lang="ja-JP" altLang="en-US" sz="3200" dirty="0" smtClean="0">
                <a:ln>
                  <a:noFill/>
                </a:ln>
                <a:solidFill>
                  <a:srgbClr val="FFFF00"/>
                </a:solidFill>
              </a:rPr>
              <a:t>■ </a:t>
            </a:r>
            <a:r>
              <a:rPr lang="en-US" altLang="ja-JP" sz="2400" dirty="0" smtClean="0">
                <a:solidFill>
                  <a:srgbClr val="FFFF00"/>
                </a:solidFill>
              </a:rPr>
              <a:t>Determination:  Surface Facility Layout </a:t>
            </a:r>
            <a:endParaRPr lang="ja-JP" altLang="en-US" sz="2400" dirty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82051" y="4567417"/>
            <a:ext cx="768874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Surface Facilities planning (Assembly hall)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Kick off some kind of Investigation</a:t>
            </a:r>
          </a:p>
          <a:p>
            <a:pPr defTabSz="5016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    (Topographical survey, Environmental Assessment)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Consultation with regional society 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622879" y="36407"/>
            <a:ext cx="352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FF99"/>
                </a:solidFill>
                <a:latin typeface="Arial Black" panose="020B0A04020102020204" pitchFamily="34" charset="0"/>
              </a:rPr>
              <a:t>In Basic planning stage 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5A9D-7E31-4640-8F88-0E0F9ECBAFCC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97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37513" y="1091374"/>
          <a:ext cx="8555505" cy="518160"/>
        </p:xfrm>
        <a:graphic>
          <a:graphicData uri="http://schemas.openxmlformats.org/drawingml/2006/table">
            <a:tbl>
              <a:tblPr/>
              <a:tblGrid>
                <a:gridCol w="642975"/>
                <a:gridCol w="7912530"/>
              </a:tblGrid>
              <a:tr h="4767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</a:t>
                      </a:r>
                      <a:endParaRPr kumimoji="1" lang="ja-JP" altLang="en-US" sz="2400" b="0" dirty="0">
                        <a:solidFill>
                          <a:srgbClr val="0020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C000"/>
                      </a:solidFill>
                      <a:prstDash val="solid"/>
                    </a:lnT>
                    <a:lnB w="12700" cmpd="sng">
                      <a:solidFill>
                        <a:srgbClr val="FFC000"/>
                      </a:solidFill>
                      <a:prstDash val="soli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lang="en-US" altLang="ja-JP" sz="2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Decision of Facility arrangement</a:t>
                      </a:r>
                      <a:endParaRPr kumimoji="1" lang="ja-JP" altLang="en-US" sz="2400" dirty="0">
                        <a:solidFill>
                          <a:srgbClr val="0020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C000"/>
                      </a:solidFill>
                      <a:prstDash val="soli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タイトル 1"/>
          <p:cNvSpPr txBox="1">
            <a:spLocks/>
          </p:cNvSpPr>
          <p:nvPr/>
        </p:nvSpPr>
        <p:spPr bwMode="auto">
          <a:xfrm>
            <a:off x="539552" y="3907387"/>
            <a:ext cx="7892003" cy="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algn="l" eaLnBrk="1" hangingPunct="1"/>
            <a:r>
              <a:rPr lang="ja-JP" altLang="en-US" sz="3200" dirty="0" smtClean="0">
                <a:ln>
                  <a:noFill/>
                </a:ln>
                <a:solidFill>
                  <a:srgbClr val="FFFF00"/>
                </a:solidFill>
              </a:rPr>
              <a:t>■ </a:t>
            </a:r>
            <a:r>
              <a:rPr lang="en-US" altLang="ja-JP" sz="2400" dirty="0" smtClean="0">
                <a:solidFill>
                  <a:srgbClr val="FFFF00"/>
                </a:solidFill>
                <a:ea typeface="HGS創英角ｺﾞｼｯｸUB" panose="020B0900000000000000" pitchFamily="50" charset="-128"/>
              </a:rPr>
              <a:t>Determination: </a:t>
            </a:r>
            <a:r>
              <a:rPr lang="en-US" altLang="ja-JP" sz="2400" u="sng" dirty="0" smtClean="0">
                <a:solidFill>
                  <a:srgbClr val="FFFF00"/>
                </a:solidFill>
                <a:ea typeface="HGS創英角ｺﾞｼｯｸUB" panose="020B0900000000000000" pitchFamily="50" charset="-128"/>
              </a:rPr>
              <a:t>Beam </a:t>
            </a:r>
            <a:r>
              <a:rPr lang="en-US" altLang="ja-JP" sz="2400" u="sng" dirty="0">
                <a:solidFill>
                  <a:srgbClr val="FFFF00"/>
                </a:solidFill>
                <a:ea typeface="HGS創英角ｺﾞｼｯｸUB" panose="020B0900000000000000" pitchFamily="50" charset="-128"/>
              </a:rPr>
              <a:t>line level </a:t>
            </a:r>
            <a:r>
              <a:rPr lang="en-US" altLang="ja-JP" sz="2400" u="sng" dirty="0" smtClean="0">
                <a:solidFill>
                  <a:srgbClr val="FFFF00"/>
                </a:solidFill>
                <a:ea typeface="HGS創英角ｺﾞｼｯｸUB" panose="020B0900000000000000" pitchFamily="50" charset="-128"/>
              </a:rPr>
              <a:t>(elevation)</a:t>
            </a:r>
            <a:endParaRPr lang="ja-JP" altLang="en-US" sz="2400" u="sng" dirty="0">
              <a:ln>
                <a:noFill/>
              </a:ln>
              <a:solidFill>
                <a:srgbClr val="FFFF00"/>
              </a:solidFill>
              <a:ea typeface="HGS創英角ｺﾞｼｯｸUB" panose="020B09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539552" y="1783854"/>
            <a:ext cx="8253466" cy="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algn="l" eaLnBrk="1" hangingPunct="1"/>
            <a:r>
              <a:rPr lang="ja-JP" altLang="en-US" sz="3200" dirty="0" smtClean="0">
                <a:ln>
                  <a:noFill/>
                </a:ln>
                <a:solidFill>
                  <a:srgbClr val="FFFF00"/>
                </a:solidFill>
              </a:rPr>
              <a:t>■ </a:t>
            </a:r>
            <a:r>
              <a:rPr lang="en-US" altLang="ja-JP" sz="2400" dirty="0" smtClean="0">
                <a:solidFill>
                  <a:srgbClr val="FFFF00"/>
                </a:solidFill>
                <a:ea typeface="ＭＳ Ｐゴシック" panose="020B0600070205080204" pitchFamily="50" charset="-128"/>
              </a:rPr>
              <a:t>Determination: </a:t>
            </a:r>
            <a:r>
              <a:rPr lang="en-US" altLang="ja-JP" sz="2400" u="sng" dirty="0" smtClean="0">
                <a:solidFill>
                  <a:srgbClr val="FFFF00"/>
                </a:solidFill>
                <a:ea typeface="ＭＳ Ｐゴシック" panose="020B0600070205080204" pitchFamily="50" charset="-128"/>
              </a:rPr>
              <a:t>BL Route and Length</a:t>
            </a:r>
            <a:endParaRPr lang="ja-JP" altLang="en-US" sz="2400" u="sng" dirty="0">
              <a:ln>
                <a:noFill/>
              </a:ln>
              <a:solidFill>
                <a:srgbClr val="FFFF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22879" y="36407"/>
            <a:ext cx="352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FF99"/>
                </a:solidFill>
                <a:latin typeface="Arial Black" panose="020B0A04020102020204" pitchFamily="34" charset="0"/>
              </a:rPr>
              <a:t>In Basic planning stage 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04186" y="2374639"/>
            <a:ext cx="727528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srgbClr val="FFFF99"/>
                </a:solidFill>
                <a:latin typeface="Lucida Sans"/>
                <a:ea typeface="ＭＳ Ｐゴシック" panose="020B0600070205080204" pitchFamily="50" charset="-128"/>
              </a:rPr>
              <a:t>Revision the Access Point (AH &amp; AT portal)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Access Facility to ML (AT length &amp; </a:t>
            </a:r>
            <a:r>
              <a:rPr lang="en-US" altLang="ja-JP" sz="2200" dirty="0" smtClean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location)</a:t>
            </a:r>
            <a:endParaRPr lang="en-US" altLang="ja-JP" sz="2200" dirty="0">
              <a:solidFill>
                <a:prstClr val="white"/>
              </a:solidFill>
              <a:latin typeface="Lucida Sans"/>
              <a:ea typeface="ＭＳ Ｐゴシック" panose="020B0600070205080204" pitchFamily="50" charset="-128"/>
            </a:endParaRP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Consistency with surface environment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829241" y="4374945"/>
            <a:ext cx="804358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srgbClr val="FFFF99"/>
                </a:solidFill>
                <a:latin typeface="Lucida Sans"/>
                <a:ea typeface="ＭＳ Ｐゴシック" panose="020B0600070205080204" pitchFamily="50" charset="-128"/>
              </a:rPr>
              <a:t>Vibration Impact Evaluation </a:t>
            </a:r>
          </a:p>
          <a:p>
            <a:pPr defTabSz="5016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    (Artificial, Separation from Riverbed)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Access Facility to ML (AT length &amp; location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Groundwater treatment (Natural Drainage system)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153701" y="436517"/>
            <a:ext cx="5861248" cy="5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eaLnBrk="1" hangingPunct="1"/>
            <a:r>
              <a:rPr lang="en-US" altLang="ja-JP" sz="2800" b="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Near Term Activities : 2</a:t>
            </a:r>
            <a:endParaRPr lang="ja-JP" altLang="en-US" sz="2800" b="0" dirty="0">
              <a:ln>
                <a:noFill/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5A9D-7E31-4640-8F88-0E0F9ECBAFCC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94247" y="1311276"/>
          <a:ext cx="8555505" cy="518160"/>
        </p:xfrm>
        <a:graphic>
          <a:graphicData uri="http://schemas.openxmlformats.org/drawingml/2006/table">
            <a:tbl>
              <a:tblPr/>
              <a:tblGrid>
                <a:gridCol w="642975"/>
                <a:gridCol w="7912530"/>
              </a:tblGrid>
              <a:tr h="4202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3</a:t>
                      </a:r>
                      <a:endParaRPr kumimoji="1" lang="ja-JP" altLang="en-US" sz="2400" b="0" dirty="0">
                        <a:solidFill>
                          <a:srgbClr val="0020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C000"/>
                      </a:solidFill>
                      <a:prstDash val="solid"/>
                    </a:lnT>
                    <a:lnB w="12700" cmpd="sng">
                      <a:solidFill>
                        <a:srgbClr val="FFC000"/>
                      </a:solidFill>
                      <a:prstDash val="soli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dirty="0" smtClean="0">
                          <a:solidFill>
                            <a:srgbClr val="0020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lang="en-US" altLang="ja-JP" sz="2400" b="1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Decision of the basic facilities plan</a:t>
                      </a:r>
                      <a:endParaRPr kumimoji="1" lang="ja-JP" altLang="en-US" sz="24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C000"/>
                      </a:solidFill>
                      <a:prstDash val="soli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タイトル 1"/>
          <p:cNvSpPr txBox="1">
            <a:spLocks/>
          </p:cNvSpPr>
          <p:nvPr/>
        </p:nvSpPr>
        <p:spPr bwMode="auto">
          <a:xfrm>
            <a:off x="539552" y="2006370"/>
            <a:ext cx="7514991" cy="6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algn="l" eaLnBrk="1" hangingPunct="1">
              <a:lnSpc>
                <a:spcPts val="3200"/>
              </a:lnSpc>
            </a:pPr>
            <a:r>
              <a:rPr lang="ja-JP" altLang="en-US" sz="2800" dirty="0" smtClean="0">
                <a:solidFill>
                  <a:srgbClr val="FFFF00"/>
                </a:solidFill>
              </a:rPr>
              <a:t>■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</a:t>
            </a:r>
            <a:r>
              <a:rPr lang="en-US" altLang="ja-JP" sz="2400" dirty="0">
                <a:solidFill>
                  <a:srgbClr val="FFFF00"/>
                </a:solidFill>
              </a:rPr>
              <a:t>study of </a:t>
            </a:r>
            <a:r>
              <a:rPr lang="en-US" altLang="ja-JP" sz="2400" dirty="0" smtClean="0">
                <a:solidFill>
                  <a:srgbClr val="FFFF00"/>
                </a:solidFill>
              </a:rPr>
              <a:t>Power </a:t>
            </a:r>
            <a:r>
              <a:rPr lang="en-US" altLang="ja-JP" sz="2400" dirty="0">
                <a:solidFill>
                  <a:srgbClr val="FFFF00"/>
                </a:solidFill>
              </a:rPr>
              <a:t>equipment </a:t>
            </a:r>
            <a:r>
              <a:rPr lang="en-US" altLang="ja-JP" sz="2400" dirty="0" smtClean="0">
                <a:solidFill>
                  <a:srgbClr val="FFFF00"/>
                </a:solidFill>
              </a:rPr>
              <a:t>  </a:t>
            </a:r>
          </a:p>
          <a:p>
            <a:pPr algn="l" eaLnBrk="1" hangingPunct="1">
              <a:lnSpc>
                <a:spcPts val="3200"/>
              </a:lnSpc>
            </a:pPr>
            <a:r>
              <a:rPr lang="en-US" altLang="ja-JP" sz="3200" dirty="0">
                <a:solidFill>
                  <a:srgbClr val="FFFF00"/>
                </a:solidFill>
              </a:rPr>
              <a:t> </a:t>
            </a:r>
            <a:r>
              <a:rPr lang="en-US" altLang="ja-JP" sz="3200" dirty="0" smtClean="0">
                <a:solidFill>
                  <a:srgbClr val="FFFF00"/>
                </a:solidFill>
              </a:rPr>
              <a:t>  </a:t>
            </a:r>
            <a:r>
              <a:rPr lang="en-US" altLang="ja-JP" sz="2400" dirty="0" smtClean="0">
                <a:solidFill>
                  <a:srgbClr val="FFFF00"/>
                </a:solidFill>
              </a:rPr>
              <a:t>(Central power receiving </a:t>
            </a:r>
            <a:r>
              <a:rPr lang="en-US" altLang="ja-JP" sz="2400" dirty="0">
                <a:solidFill>
                  <a:srgbClr val="FFFF00"/>
                </a:solidFill>
              </a:rPr>
              <a:t>facility)</a:t>
            </a:r>
            <a:endParaRPr lang="ja-JP" altLang="en-US" sz="2400" dirty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17. Apr 2014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第</a:t>
            </a:r>
            <a:r>
              <a:rPr lang="en-US" altLang="ja-JP" smtClean="0"/>
              <a:t>25</a:t>
            </a:r>
            <a:r>
              <a:rPr lang="ja-JP" altLang="en-US" smtClean="0"/>
              <a:t>回 リニアコライダー計画推進委員会</a:t>
            </a: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622879" y="36407"/>
            <a:ext cx="352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FF99"/>
                </a:solidFill>
                <a:latin typeface="Arial Black" panose="020B0A04020102020204" pitchFamily="34" charset="0"/>
              </a:rPr>
              <a:t>In Basic planning term 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49511" y="2944806"/>
            <a:ext cx="727528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</a:rPr>
              <a:t>Location of the Central Power Station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</a:rPr>
              <a:t>Power voltage, power receiving system </a:t>
            </a:r>
            <a:endParaRPr lang="en-US" altLang="ja-JP" sz="2200" dirty="0">
              <a:solidFill>
                <a:prstClr val="white"/>
              </a:solidFill>
              <a:latin typeface="Lucida Sans"/>
              <a:ea typeface="ＭＳ Ｐゴシック" panose="020B0600070205080204" pitchFamily="50" charset="-128"/>
            </a:endParaRP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Consultation of Power receiving line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srgbClr val="FFFF99"/>
                </a:solidFill>
                <a:latin typeface="Lucida Sans"/>
                <a:ea typeface="ＭＳ Ｐゴシック" panose="020B0600070205080204" pitchFamily="50" charset="-128"/>
              </a:rPr>
              <a:t>Negotiation with local power company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200" dirty="0">
                <a:solidFill>
                  <a:prstClr val="white"/>
                </a:solidFill>
                <a:latin typeface="Lucida Sans"/>
                <a:ea typeface="ＭＳ Ｐゴシック" panose="020B0600070205080204" pitchFamily="50" charset="-128"/>
              </a:rPr>
              <a:t>Planning the emergency power system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1153701" y="436517"/>
            <a:ext cx="5861248" cy="5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 kern="1200">
                <a:ln w="6350">
                  <a:noFill/>
                </a:ln>
                <a:solidFill>
                  <a:srgbClr val="F4EFE4"/>
                </a:solidFill>
                <a:latin typeface="+mj-lt"/>
                <a:ea typeface="+mj-ea"/>
                <a:cs typeface="ヒラギノ丸ゴ Pro W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5pPr>
            <a:lvl6pPr marL="421986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6pPr>
            <a:lvl7pPr marL="843972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7pPr>
            <a:lvl8pPr marL="1265958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8pPr>
            <a:lvl9pPr marL="1687944" algn="ctr" rtl="0" fontAlgn="base">
              <a:spcBef>
                <a:spcPct val="0"/>
              </a:spcBef>
              <a:spcAft>
                <a:spcPct val="0"/>
              </a:spcAft>
              <a:defRPr kumimoji="1" sz="3785" b="1">
                <a:solidFill>
                  <a:srgbClr val="F4EFE4"/>
                </a:solidFill>
                <a:latin typeface="Lucida Sans" charset="0"/>
                <a:ea typeface="ヒラギノ丸ゴ Pro W4" charset="0"/>
                <a:cs typeface="ヒラギノ丸ゴ Pro W4" charset="0"/>
              </a:defRPr>
            </a:lvl9pPr>
          </a:lstStyle>
          <a:p>
            <a:pPr eaLnBrk="1" hangingPunct="1"/>
            <a:r>
              <a:rPr lang="en-US" altLang="ja-JP" sz="2800" b="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Near Term Activities : 3</a:t>
            </a:r>
            <a:endParaRPr lang="ja-JP" altLang="en-US" sz="2800" b="0" dirty="0">
              <a:ln>
                <a:noFill/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5A9D-7E31-4640-8F88-0E0F9ECBAFCC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6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右矢印 68"/>
          <p:cNvSpPr/>
          <p:nvPr/>
        </p:nvSpPr>
        <p:spPr>
          <a:xfrm>
            <a:off x="576951" y="1251251"/>
            <a:ext cx="7445176" cy="217851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5" name="ストライプ矢印 54"/>
          <p:cNvSpPr/>
          <p:nvPr/>
        </p:nvSpPr>
        <p:spPr>
          <a:xfrm rot="16200000">
            <a:off x="77094" y="3958228"/>
            <a:ext cx="3005637" cy="365241"/>
          </a:xfrm>
          <a:prstGeom prst="stripedRightArrow">
            <a:avLst/>
          </a:prstGeom>
          <a:solidFill>
            <a:schemeClr val="accent4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ストライプ矢印 46"/>
          <p:cNvSpPr/>
          <p:nvPr/>
        </p:nvSpPr>
        <p:spPr>
          <a:xfrm rot="16200000">
            <a:off x="3438363" y="4016958"/>
            <a:ext cx="3042644" cy="372971"/>
          </a:xfrm>
          <a:prstGeom prst="stripedRightArrow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トライプ矢印 1"/>
          <p:cNvSpPr/>
          <p:nvPr/>
        </p:nvSpPr>
        <p:spPr>
          <a:xfrm rot="16200000">
            <a:off x="1841247" y="3994182"/>
            <a:ext cx="3005639" cy="365241"/>
          </a:xfrm>
          <a:prstGeom prst="stripedRightArrow">
            <a:avLst/>
          </a:prstGeom>
          <a:solidFill>
            <a:schemeClr val="accent4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482360" y="5300662"/>
            <a:ext cx="8060752" cy="1397659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525867" y="2962844"/>
            <a:ext cx="7440437" cy="152507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69347" y="2128514"/>
            <a:ext cx="1415183" cy="47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Planning</a:t>
            </a:r>
            <a:endParaRPr lang="ja-JP" altLang="en-US" sz="20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551121" y="1175032"/>
          <a:ext cx="732149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 </a:t>
                      </a:r>
                      <a:r>
                        <a:rPr kumimoji="1" lang="en-US" altLang="ja-JP" sz="1600" dirty="0" smtClean="0"/>
                        <a:t>annual</a:t>
                      </a:r>
                      <a:endParaRPr kumimoji="1" lang="ja-JP" altLang="en-US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 </a:t>
                      </a:r>
                      <a:r>
                        <a:rPr kumimoji="1" lang="en-US" altLang="ja-JP" sz="1600" dirty="0" smtClean="0"/>
                        <a:t>annual</a:t>
                      </a:r>
                      <a:endParaRPr kumimoji="1" lang="ja-JP" altLang="en-US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</a:t>
                      </a:r>
                      <a:r>
                        <a:rPr kumimoji="1" lang="en-US" altLang="ja-JP" sz="1600" dirty="0" smtClean="0"/>
                        <a:t>annual</a:t>
                      </a:r>
                      <a:endParaRPr kumimoji="1" lang="ja-JP" altLang="en-US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</a:t>
                      </a:r>
                      <a:r>
                        <a:rPr kumimoji="1" lang="en-US" altLang="ja-JP" sz="1600" dirty="0" smtClean="0"/>
                        <a:t>annual</a:t>
                      </a:r>
                      <a:endParaRPr kumimoji="1" lang="ja-JP" altLang="en-US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en-US" altLang="ja-JP" sz="1600" dirty="0" smtClean="0"/>
                        <a:t>annual</a:t>
                      </a:r>
                      <a:endParaRPr kumimoji="1" lang="ja-JP" altLang="en-US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2064968" y="5584985"/>
            <a:ext cx="3204663" cy="81078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5315267" y="5543030"/>
            <a:ext cx="1119284" cy="85049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371937" y="5795090"/>
            <a:ext cx="894224" cy="327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srgbClr val="C00000"/>
                </a:solidFill>
              </a:rPr>
              <a:t>Additional Survey</a:t>
            </a:r>
            <a:endParaRPr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2058975" y="3498600"/>
            <a:ext cx="1844022" cy="74071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184127" y="3747238"/>
            <a:ext cx="1286837" cy="2302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600" b="1" dirty="0">
                <a:solidFill>
                  <a:srgbClr val="C00000"/>
                </a:solidFill>
              </a:rPr>
              <a:t>Basic Survey 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3983883" y="3465753"/>
            <a:ext cx="2279412" cy="75547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4045300" y="3737603"/>
            <a:ext cx="1900731" cy="22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600" b="1" dirty="0">
                <a:solidFill>
                  <a:srgbClr val="C00000"/>
                </a:solidFill>
              </a:rPr>
              <a:t>Detailed Survey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414651" y="2580816"/>
            <a:ext cx="1227113" cy="27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white"/>
                </a:solidFill>
              </a:rPr>
              <a:t>Bidding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374410" y="3544445"/>
            <a:ext cx="1278050" cy="398708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70000"/>
                </a:schemeClr>
              </a:gs>
              <a:gs pos="90000">
                <a:srgbClr val="4E7932"/>
              </a:gs>
              <a:gs pos="5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0000"/>
                </a:schemeClr>
              </a:gs>
            </a:gsLst>
            <a:lin ang="5400000" scaled="1"/>
            <a:tileRect/>
          </a:gradFill>
          <a:ln w="158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b="1" dirty="0">
                <a:solidFill>
                  <a:prstClr val="black"/>
                </a:solidFill>
              </a:rPr>
              <a:t>Topographic Document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6443687" y="5752042"/>
            <a:ext cx="1241394" cy="429249"/>
          </a:xfrm>
          <a:prstGeom prst="roundRect">
            <a:avLst/>
          </a:prstGeom>
          <a:gradFill flip="none" rotWithShape="1">
            <a:gsLst>
              <a:gs pos="67000">
                <a:srgbClr val="C7A235"/>
              </a:gs>
              <a:gs pos="58000">
                <a:srgbClr val="D9BC67"/>
              </a:gs>
              <a:gs pos="100000">
                <a:schemeClr val="accent4">
                  <a:lumMod val="70000"/>
                </a:schemeClr>
              </a:gs>
              <a:gs pos="21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5400000" scaled="0"/>
            <a:tileRect/>
          </a:gradFill>
          <a:ln w="158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b="1" dirty="0">
                <a:solidFill>
                  <a:prstClr val="black"/>
                </a:solidFill>
              </a:rPr>
              <a:t>Geological Document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528054" y="4131508"/>
            <a:ext cx="7372415" cy="1397659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406822" y="4635505"/>
            <a:ext cx="1347804" cy="414674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b="1" dirty="0">
                <a:solidFill>
                  <a:srgbClr val="C00000"/>
                </a:solidFill>
              </a:rPr>
              <a:t>Assessment Statement    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024700" y="1126273"/>
            <a:ext cx="21047" cy="5323156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右矢印 55"/>
          <p:cNvSpPr/>
          <p:nvPr/>
        </p:nvSpPr>
        <p:spPr>
          <a:xfrm>
            <a:off x="705047" y="5602770"/>
            <a:ext cx="1279484" cy="81078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843924" y="5865394"/>
            <a:ext cx="946602" cy="2828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srgbClr val="C00000"/>
                </a:solidFill>
              </a:rPr>
              <a:t>Preliminary</a:t>
            </a:r>
          </a:p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srgbClr val="C00000"/>
                </a:solidFill>
              </a:rPr>
              <a:t>survey</a:t>
            </a:r>
            <a:endParaRPr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2015079" y="4571703"/>
            <a:ext cx="1468066" cy="753232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3522366" y="4493200"/>
            <a:ext cx="2830328" cy="84438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637802" y="4801032"/>
            <a:ext cx="2374570" cy="252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prstClr val="black"/>
                </a:solidFill>
              </a:rPr>
              <a:t>Environmental Impact Assessment Survey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2120313" y="4816988"/>
            <a:ext cx="1077041" cy="262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7200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prstClr val="black"/>
                </a:solidFill>
              </a:rPr>
              <a:t>Preliminary</a:t>
            </a:r>
          </a:p>
          <a:p>
            <a:pPr algn="ctr">
              <a:lnSpc>
                <a:spcPts val="1000"/>
              </a:lnSpc>
            </a:pPr>
            <a:r>
              <a:rPr lang="en-US" altLang="ja-JP" sz="1400" b="1" dirty="0">
                <a:solidFill>
                  <a:prstClr val="black"/>
                </a:solidFill>
              </a:rPr>
              <a:t>Survey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026851" y="2143636"/>
            <a:ext cx="2137666" cy="5022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214690" y="2123855"/>
            <a:ext cx="2159720" cy="51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414651" y="2123448"/>
            <a:ext cx="1261814" cy="4093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</a:t>
            </a:r>
            <a:endParaRPr lang="ja-JP" altLang="en-US" sz="20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129119" y="1183934"/>
            <a:ext cx="808077" cy="494405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6447474" y="3434269"/>
            <a:ext cx="415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Construction Phase</a:t>
            </a:r>
            <a:endParaRPr lang="ja-JP" altLang="en-US" sz="28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44096" y="1576687"/>
            <a:ext cx="1482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Predesign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93228" y="1629404"/>
            <a:ext cx="254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phase</a:t>
            </a:r>
            <a:endParaRPr lang="ja-JP" alt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33977" y="1636162"/>
            <a:ext cx="1398252" cy="395424"/>
          </a:xfrm>
          <a:prstGeom prst="rect">
            <a:avLst/>
          </a:prstGeom>
          <a:noFill/>
        </p:spPr>
        <p:txBody>
          <a:bodyPr wrap="square" lIns="72000" tIns="36000" rIns="72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Contract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572148" y="2000985"/>
            <a:ext cx="1464208" cy="3932"/>
          </a:xfrm>
          <a:prstGeom prst="straightConnector1">
            <a:avLst/>
          </a:prstGeom>
          <a:ln w="127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036356" y="1997054"/>
            <a:ext cx="4385826" cy="7863"/>
          </a:xfrm>
          <a:prstGeom prst="straightConnector1">
            <a:avLst/>
          </a:prstGeom>
          <a:ln w="95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6422182" y="1997866"/>
            <a:ext cx="1449619" cy="1966"/>
          </a:xfrm>
          <a:prstGeom prst="straightConnector1">
            <a:avLst/>
          </a:prstGeom>
          <a:ln w="12700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タイトル 1"/>
          <p:cNvSpPr txBox="1">
            <a:spLocks/>
          </p:cNvSpPr>
          <p:nvPr/>
        </p:nvSpPr>
        <p:spPr>
          <a:xfrm>
            <a:off x="526579" y="5386236"/>
            <a:ext cx="2013133" cy="3561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Geological Survey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タイトル 1"/>
          <p:cNvSpPr txBox="1">
            <a:spLocks/>
          </p:cNvSpPr>
          <p:nvPr/>
        </p:nvSpPr>
        <p:spPr>
          <a:xfrm>
            <a:off x="528912" y="4334471"/>
            <a:ext cx="3683349" cy="3560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Environmental Impact Assessment</a:t>
            </a:r>
            <a:endParaRPr lang="ja-JP" altLang="en-US" sz="2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タイトル 1"/>
          <p:cNvSpPr txBox="1">
            <a:spLocks/>
          </p:cNvSpPr>
          <p:nvPr/>
        </p:nvSpPr>
        <p:spPr>
          <a:xfrm>
            <a:off x="559668" y="3263130"/>
            <a:ext cx="2355771" cy="3780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Topographical Survey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2129969" y="5866157"/>
            <a:ext cx="1330530" cy="273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b="1" dirty="0">
                <a:solidFill>
                  <a:srgbClr val="C00000"/>
                </a:solidFill>
              </a:rPr>
              <a:t>Basic</a:t>
            </a:r>
            <a:r>
              <a:rPr lang="ja-JP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ja-JP" sz="1600" b="1" dirty="0">
                <a:solidFill>
                  <a:srgbClr val="C00000"/>
                </a:solidFill>
              </a:rPr>
              <a:t>survey(1)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790526" y="2851311"/>
            <a:ext cx="817381" cy="23087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>
            <a:off x="6198519" y="2597132"/>
            <a:ext cx="197750" cy="278501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6147458" y="2889730"/>
            <a:ext cx="817381" cy="23087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3983883" y="2880127"/>
            <a:ext cx="817381" cy="23087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8" name="二等辺三角形 87"/>
          <p:cNvSpPr/>
          <p:nvPr/>
        </p:nvSpPr>
        <p:spPr>
          <a:xfrm>
            <a:off x="4008374" y="2626201"/>
            <a:ext cx="197750" cy="278501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二等辺三角形 88"/>
          <p:cNvSpPr/>
          <p:nvPr/>
        </p:nvSpPr>
        <p:spPr>
          <a:xfrm>
            <a:off x="1836398" y="2598943"/>
            <a:ext cx="197750" cy="278501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3586099" y="5864546"/>
            <a:ext cx="1414070" cy="273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b="1" dirty="0">
                <a:solidFill>
                  <a:srgbClr val="C00000"/>
                </a:solidFill>
              </a:rPr>
              <a:t>Basic</a:t>
            </a:r>
            <a:r>
              <a:rPr lang="ja-JP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ja-JP" sz="1600" b="1" dirty="0">
                <a:solidFill>
                  <a:srgbClr val="C00000"/>
                </a:solidFill>
              </a:rPr>
              <a:t>survey(2)</a:t>
            </a:r>
            <a:endParaRPr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572283" y="173422"/>
            <a:ext cx="7834356" cy="102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Schedule</a:t>
            </a:r>
          </a:p>
          <a:p>
            <a:r>
              <a:rPr lang="en-US" altLang="ja-JP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Long term &amp; Medium term </a:t>
            </a:r>
            <a:endParaRPr lang="ja-JP" alt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20341" y="3329831"/>
            <a:ext cx="2189852" cy="215444"/>
          </a:xfrm>
          <a:prstGeom prst="rect">
            <a:avLst/>
          </a:prstGeom>
        </p:spPr>
        <p:txBody>
          <a:bodyPr wrap="square" lIns="36000" tIns="0" rIns="36000" bIns="0" anchor="ctr" anchorCtr="0">
            <a:spAutoFit/>
          </a:bodyPr>
          <a:lstStyle/>
          <a:p>
            <a:pPr marL="0" lvl="1">
              <a:defRPr/>
            </a:pPr>
            <a:r>
              <a:rPr kumimoji="0" lang="en-US" altLang="ja-JP" sz="1400" b="1" kern="0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/>
              </a:rPr>
              <a:t>&lt;Survey for land Acquisition&gt;</a:t>
            </a:r>
            <a:endParaRPr kumimoji="0" lang="en-US" altLang="ja-JP" sz="1400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97548" y="1606111"/>
            <a:ext cx="1934382" cy="5050794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83393" y="626240"/>
            <a:ext cx="6734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Summary</a:t>
            </a:r>
            <a:r>
              <a:rPr lang="ja-JP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CFS-ADI Joint Meeting 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4828" y="1583473"/>
            <a:ext cx="74713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□　基本計画段階で決定すべき課題抽出（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年以内）</a:t>
            </a:r>
            <a:endParaRPr kumimoji="1" lang="en-US" altLang="ja-JP" sz="2400" dirty="0" smtClean="0"/>
          </a:p>
          <a:p>
            <a:endParaRPr kumimoji="1" lang="en-US" altLang="ja-JP" sz="800" dirty="0" smtClean="0"/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1.</a:t>
            </a:r>
            <a:r>
              <a:rPr lang="ja-JP" altLang="en-US" sz="2400" dirty="0" smtClean="0"/>
              <a:t>　Ｄ</a:t>
            </a:r>
            <a:r>
              <a:rPr lang="en-US" altLang="ja-JP" sz="2400" dirty="0" err="1" smtClean="0"/>
              <a:t>etector</a:t>
            </a:r>
            <a:r>
              <a:rPr lang="en-US" altLang="ja-JP" sz="2400" dirty="0" smtClean="0"/>
              <a:t> Hall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IP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アクセス方式の見直し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 smtClean="0"/>
              <a:t>2.</a:t>
            </a:r>
            <a:r>
              <a:rPr kumimoji="1" lang="ja-JP" altLang="en-US" sz="2400" dirty="0" smtClean="0"/>
              <a:t>　ビームライン：ルート、高さ（標高レベル）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en-US" altLang="ja-JP" sz="2400" dirty="0" smtClean="0"/>
              <a:t>3.</a:t>
            </a:r>
            <a:r>
              <a:rPr lang="ja-JP" altLang="en-US" sz="2400" dirty="0" smtClean="0"/>
              <a:t>　トンネル長さ、レイアウト（ＢＤＳ</a:t>
            </a:r>
            <a:r>
              <a:rPr lang="en-US" altLang="ja-JP" sz="2400" dirty="0" smtClean="0"/>
              <a:t>/Positron Source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4827" y="3520068"/>
            <a:ext cx="7471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□　基本設計に向けた喫緊の課題（</a:t>
            </a:r>
            <a:r>
              <a:rPr lang="en-US" altLang="ja-JP" sz="2400" dirty="0" smtClean="0"/>
              <a:t>CFS</a:t>
            </a:r>
            <a:r>
              <a:rPr lang="ja-JP" altLang="en-US" sz="2400" dirty="0" smtClean="0"/>
              <a:t>）</a:t>
            </a:r>
            <a:endParaRPr kumimoji="1" lang="en-US" altLang="ja-JP" sz="2400" dirty="0" smtClean="0"/>
          </a:p>
          <a:p>
            <a:endParaRPr kumimoji="1" lang="en-US" altLang="ja-JP" sz="800" dirty="0" smtClean="0"/>
          </a:p>
          <a:p>
            <a:r>
              <a:rPr lang="ja-JP" altLang="en-US" sz="2400" dirty="0" smtClean="0"/>
              <a:t>　</a:t>
            </a:r>
            <a:r>
              <a:rPr lang="en-US" altLang="ja-JP" sz="2400" dirty="0" smtClean="0"/>
              <a:t>1.</a:t>
            </a:r>
            <a:r>
              <a:rPr lang="ja-JP" altLang="en-US" sz="2400" dirty="0" smtClean="0"/>
              <a:t>　設計に必要な最小限の経費算定（調査・設計）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 smtClean="0"/>
              <a:t>2.</a:t>
            </a:r>
            <a:r>
              <a:rPr kumimoji="1" lang="ja-JP" altLang="en-US" sz="2400" dirty="0" smtClean="0"/>
              <a:t>　ＴＤＲ見直しに伴うスケジュール・コストの</a:t>
            </a:r>
            <a:r>
              <a:rPr lang="ja-JP" altLang="en-US" sz="2400" dirty="0" smtClean="0"/>
              <a:t>再検討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en-US" altLang="ja-JP" sz="2400" dirty="0" smtClean="0"/>
              <a:t>3.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基本</a:t>
            </a:r>
            <a:r>
              <a:rPr lang="ja-JP" altLang="en-US" sz="2400" dirty="0" smtClean="0"/>
              <a:t>計画確定のためのＡＤＩへの</a:t>
            </a:r>
            <a:r>
              <a:rPr lang="en-US" altLang="ja-JP" sz="2400" dirty="0" smtClean="0"/>
              <a:t>Requirement</a:t>
            </a:r>
            <a:r>
              <a:rPr lang="ja-JP" altLang="en-US" sz="2400" dirty="0" smtClean="0"/>
              <a:t>集約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en-US" altLang="ja-JP" sz="2400" dirty="0" smtClean="0"/>
              <a:t>4.</a:t>
            </a:r>
            <a:r>
              <a:rPr lang="ja-JP" altLang="en-US" sz="2400" dirty="0" smtClean="0"/>
              <a:t>　基本計画書（案）の策定→ＬＣＣへの提示、レビュー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64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右矢印 46"/>
          <p:cNvSpPr/>
          <p:nvPr/>
        </p:nvSpPr>
        <p:spPr>
          <a:xfrm>
            <a:off x="392624" y="4644738"/>
            <a:ext cx="6963625" cy="204706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1393904" y="5188342"/>
            <a:ext cx="4398430" cy="330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36000" rIns="0" bIns="360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Topographical Survey 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1393905" y="5856994"/>
            <a:ext cx="4399798" cy="2959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Environmental Assessment</a:t>
            </a:r>
            <a:endParaRPr lang="ja-JP" altLang="en-US" sz="2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タイトル 1"/>
          <p:cNvSpPr txBox="1">
            <a:spLocks/>
          </p:cNvSpPr>
          <p:nvPr/>
        </p:nvSpPr>
        <p:spPr>
          <a:xfrm>
            <a:off x="1393904" y="5543684"/>
            <a:ext cx="4397678" cy="2960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Geological Survey  </a:t>
            </a:r>
            <a:endParaRPr lang="ja-JP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392624" y="3080707"/>
            <a:ext cx="6976378" cy="2062488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0455" y="2387623"/>
            <a:ext cx="1535516" cy="479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Planning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23201" y="1102544"/>
          <a:ext cx="760010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  <a:gridCol w="760010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5552482" y="2931873"/>
            <a:ext cx="1227113" cy="27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white"/>
                </a:solidFill>
              </a:rPr>
              <a:t>Estimation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8223762" y="876548"/>
            <a:ext cx="1321" cy="5586941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 49"/>
          <p:cNvSpPr/>
          <p:nvPr/>
        </p:nvSpPr>
        <p:spPr>
          <a:xfrm>
            <a:off x="2025425" y="2380144"/>
            <a:ext cx="2139091" cy="522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214690" y="2380551"/>
            <a:ext cx="2159720" cy="51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915632" y="2375509"/>
            <a:ext cx="1142036" cy="499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289334" y="1055686"/>
            <a:ext cx="693950" cy="53325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6198588" y="3163151"/>
            <a:ext cx="47997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Construction Phase</a:t>
            </a:r>
            <a:endParaRPr lang="ja-JP" altLang="en-US" sz="3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76284" y="1754880"/>
            <a:ext cx="14916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Predesign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34384" y="1773083"/>
            <a:ext cx="254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</a:t>
            </a:r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hase</a:t>
            </a:r>
            <a:endParaRPr lang="ja-JP" alt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533977" y="1807514"/>
            <a:ext cx="1398252" cy="411326"/>
          </a:xfrm>
          <a:prstGeom prst="rect">
            <a:avLst/>
          </a:prstGeom>
          <a:noFill/>
        </p:spPr>
        <p:txBody>
          <a:bodyPr wrap="square" lIns="72000" tIns="36000" rIns="72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Contract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572148" y="2257681"/>
            <a:ext cx="1464208" cy="3932"/>
          </a:xfrm>
          <a:prstGeom prst="straightConnector1">
            <a:avLst/>
          </a:prstGeom>
          <a:ln w="12700">
            <a:solidFill>
              <a:srgbClr val="002060"/>
            </a:solidFill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036356" y="2253750"/>
            <a:ext cx="4385826" cy="7863"/>
          </a:xfrm>
          <a:prstGeom prst="straightConnector1">
            <a:avLst/>
          </a:prstGeom>
          <a:ln w="95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6422183" y="2254869"/>
            <a:ext cx="1640149" cy="1659"/>
          </a:xfrm>
          <a:prstGeom prst="straightConnector1">
            <a:avLst/>
          </a:prstGeom>
          <a:ln w="12700">
            <a:solidFill>
              <a:srgbClr val="002060"/>
            </a:solidFill>
            <a:headEnd type="diamond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857162" y="3673862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9" name="二等辺三角形 88"/>
          <p:cNvSpPr/>
          <p:nvPr/>
        </p:nvSpPr>
        <p:spPr>
          <a:xfrm rot="10800000">
            <a:off x="1668625" y="3675571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349831" y="3012690"/>
            <a:ext cx="737062" cy="33963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60056" y="3953626"/>
            <a:ext cx="1542128" cy="524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 Report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044113" y="3953626"/>
            <a:ext cx="2113764" cy="527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233647" y="3943338"/>
            <a:ext cx="2100246" cy="534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891075" y="3033984"/>
            <a:ext cx="967339" cy="674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下矢印 80"/>
          <p:cNvSpPr/>
          <p:nvPr/>
        </p:nvSpPr>
        <p:spPr>
          <a:xfrm>
            <a:off x="2724764" y="3047702"/>
            <a:ext cx="1055293" cy="66072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下矢印 81"/>
          <p:cNvSpPr/>
          <p:nvPr/>
        </p:nvSpPr>
        <p:spPr>
          <a:xfrm>
            <a:off x="4700862" y="3023712"/>
            <a:ext cx="1019551" cy="69466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 rot="16200000">
            <a:off x="6476656" y="4257548"/>
            <a:ext cx="2520379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ja-JP" sz="28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Document</a:t>
            </a:r>
            <a:endParaRPr lang="ja-JP" altLang="en-US" sz="280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945261" y="3668310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4" name="二等辺三角形 43"/>
          <p:cNvSpPr/>
          <p:nvPr/>
        </p:nvSpPr>
        <p:spPr>
          <a:xfrm rot="10800000">
            <a:off x="3756724" y="3670019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2476" y="4731474"/>
            <a:ext cx="512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Investigation in the Design Phase </a:t>
            </a:r>
            <a:endParaRPr lang="ja-JP" altLang="en-US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572283" y="173422"/>
            <a:ext cx="7834356" cy="903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Schedule</a:t>
            </a:r>
          </a:p>
          <a:p>
            <a:r>
              <a:rPr lang="en-US" altLang="ja-JP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Long term &amp; Medium term </a:t>
            </a:r>
            <a:endParaRPr lang="ja-JP" alt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075923" y="3675770"/>
            <a:ext cx="1192938" cy="20123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LCC Review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2" name="二等辺三角形 41"/>
          <p:cNvSpPr/>
          <p:nvPr/>
        </p:nvSpPr>
        <p:spPr>
          <a:xfrm rot="10800000">
            <a:off x="5887386" y="3677479"/>
            <a:ext cx="217173" cy="2449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95418" y="5159195"/>
            <a:ext cx="14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地形測量</a:t>
            </a:r>
            <a:endParaRPr kumimoji="1" lang="ja-JP" altLang="en-US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385700" y="5497966"/>
            <a:ext cx="14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地質調査</a:t>
            </a:r>
            <a:endParaRPr kumimoji="1" lang="ja-JP" altLang="en-US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385700" y="5798618"/>
            <a:ext cx="143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環境アセス</a:t>
            </a:r>
            <a:endParaRPr kumimoji="1" lang="ja-JP" altLang="en-US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矢印 33"/>
          <p:cNvSpPr/>
          <p:nvPr/>
        </p:nvSpPr>
        <p:spPr>
          <a:xfrm>
            <a:off x="327340" y="3356221"/>
            <a:ext cx="7055149" cy="221280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 w="31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0455" y="2372975"/>
            <a:ext cx="1535516" cy="479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Planning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23201" y="1163880"/>
          <a:ext cx="763913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6015144" y="3029388"/>
            <a:ext cx="1227113" cy="27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white"/>
                </a:solidFill>
              </a:rPr>
              <a:t>Estimation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8223762" y="852540"/>
            <a:ext cx="1321" cy="5586941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 49"/>
          <p:cNvSpPr/>
          <p:nvPr/>
        </p:nvSpPr>
        <p:spPr>
          <a:xfrm>
            <a:off x="2025425" y="2365496"/>
            <a:ext cx="2139091" cy="522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214690" y="2365903"/>
            <a:ext cx="2159720" cy="51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726122" y="2363323"/>
            <a:ext cx="1336210" cy="499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289334" y="916304"/>
            <a:ext cx="693950" cy="53325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6198588" y="3023769"/>
            <a:ext cx="47997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Construction Phase</a:t>
            </a:r>
            <a:endParaRPr lang="ja-JP" altLang="en-US" sz="3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53510" y="1759577"/>
            <a:ext cx="15486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Predesign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34384" y="1773083"/>
            <a:ext cx="254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</a:t>
            </a:r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hase</a:t>
            </a:r>
            <a:endParaRPr lang="ja-JP" alt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643705" y="1807514"/>
            <a:ext cx="1398252" cy="411326"/>
          </a:xfrm>
          <a:prstGeom prst="rect">
            <a:avLst/>
          </a:prstGeom>
          <a:noFill/>
        </p:spPr>
        <p:txBody>
          <a:bodyPr wrap="square" lIns="72000" tIns="36000" rIns="72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Contract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572148" y="2257681"/>
            <a:ext cx="1464208" cy="3932"/>
          </a:xfrm>
          <a:prstGeom prst="straightConnector1">
            <a:avLst/>
          </a:prstGeom>
          <a:ln w="12700">
            <a:solidFill>
              <a:srgbClr val="002060"/>
            </a:solidFill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036356" y="2253750"/>
            <a:ext cx="4385826" cy="7863"/>
          </a:xfrm>
          <a:prstGeom prst="straightConnector1">
            <a:avLst/>
          </a:prstGeom>
          <a:ln w="95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6422183" y="2254869"/>
            <a:ext cx="1640149" cy="1659"/>
          </a:xfrm>
          <a:prstGeom prst="straightConnector1">
            <a:avLst/>
          </a:prstGeom>
          <a:ln w="12700">
            <a:solidFill>
              <a:srgbClr val="002060"/>
            </a:solidFill>
            <a:headEnd type="diamond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7339530" y="3053737"/>
            <a:ext cx="808462" cy="31951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57443" y="4067102"/>
            <a:ext cx="1542128" cy="524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098610" y="4067102"/>
            <a:ext cx="2056653" cy="527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244989" y="4055454"/>
            <a:ext cx="2049715" cy="534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891075" y="3215150"/>
            <a:ext cx="967339" cy="674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下矢印 80"/>
          <p:cNvSpPr/>
          <p:nvPr/>
        </p:nvSpPr>
        <p:spPr>
          <a:xfrm>
            <a:off x="2724764" y="3228868"/>
            <a:ext cx="1055293" cy="66072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下矢印 81"/>
          <p:cNvSpPr/>
          <p:nvPr/>
        </p:nvSpPr>
        <p:spPr>
          <a:xfrm>
            <a:off x="4700862" y="3204878"/>
            <a:ext cx="1019551" cy="69466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 rot="16200000">
            <a:off x="6505051" y="4286665"/>
            <a:ext cx="2520379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ja-JP" sz="32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Document</a:t>
            </a:r>
            <a:endParaRPr lang="ja-JP" altLang="en-US" sz="320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572283" y="173422"/>
            <a:ext cx="7834356" cy="102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Design Work </a:t>
            </a:r>
          </a:p>
          <a:p>
            <a:r>
              <a:rPr lang="en-US" altLang="ja-JP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Design Phase Skeleton </a:t>
            </a:r>
            <a:endParaRPr lang="ja-JP" alt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1503" y="2834467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基本計画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57691" y="2847778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基本設計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337553" y="2830851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実施設計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6601" y="5080876"/>
            <a:ext cx="1913428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施設設計に備えて、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ﾌﾟﾛｼﾞｪｸﾄの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基本構想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や施設の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全体計画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、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等をまとめた文書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(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事業計画書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)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14647" y="5086273"/>
            <a:ext cx="1818822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実施設計のために、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各計画施設の基本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形状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や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基本寸法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等の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を明示した設計図書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198045" y="5086274"/>
            <a:ext cx="2053483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契約や施工のために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計画施設の形状寸法や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構造・材料・工法</a:t>
            </a:r>
            <a:r>
              <a:rPr lang="ja-JP" altLang="en-US" sz="1600" b="1" dirty="0" smtClean="0"/>
              <a:t>等の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詳細仕様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を明示した設計（契約）図書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8104" y="4562218"/>
            <a:ext cx="1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基本計画書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471560" y="4571415"/>
            <a:ext cx="152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基本設計書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329186" y="4560904"/>
            <a:ext cx="160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実施設計書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8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776761" y="134565"/>
            <a:ext cx="5107259" cy="677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600" dirty="0" err="1">
                <a:solidFill>
                  <a:prstClr val="black"/>
                </a:solidFill>
              </a:rPr>
              <a:t>An</a:t>
            </a:r>
            <a:r>
              <a:rPr lang="en-US" altLang="ja-JP" sz="3600" dirty="0">
                <a:solidFill>
                  <a:prstClr val="black"/>
                </a:solidFill>
              </a:rPr>
              <a:t> investigation plan in every phase</a:t>
            </a: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Investigation Plan  </a:t>
            </a:r>
            <a:endParaRPr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0724"/>
              </p:ext>
            </p:extLst>
          </p:nvPr>
        </p:nvGraphicFramePr>
        <p:xfrm>
          <a:off x="258107" y="962069"/>
          <a:ext cx="8608740" cy="514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049"/>
                <a:gridCol w="2257678"/>
                <a:gridCol w="2387150"/>
                <a:gridCol w="2449863"/>
              </a:tblGrid>
              <a:tr h="44856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Investigation Required by each phase 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358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Basic Planning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Basic Design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Detailed Design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046">
                <a:tc rowSpan="2"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latin typeface="+mn-lt"/>
                          <a:cs typeface="Arial" panose="020B0604020202020204" pitchFamily="34" charset="0"/>
                        </a:rPr>
                        <a:t>Topographical</a:t>
                      </a:r>
                    </a:p>
                    <a:p>
                      <a:r>
                        <a:rPr kumimoji="1" lang="en-US" altLang="ja-JP" sz="1800" b="1" dirty="0" smtClean="0">
                          <a:latin typeface="+mn-lt"/>
                          <a:cs typeface="Arial" panose="020B0604020202020204" pitchFamily="34" charset="0"/>
                        </a:rPr>
                        <a:t>Investigation</a:t>
                      </a:r>
                      <a:endParaRPr kumimoji="1" lang="ja-JP" altLang="en-US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Preparation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Basic Survey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Additional Survey</a:t>
                      </a:r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414">
                <a:tc vMerge="1"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buFontTx/>
                        <a:buNone/>
                      </a:pPr>
                      <a:r>
                        <a:rPr lang="en-US" altLang="ja-JP" sz="1600" dirty="0" smtClean="0">
                          <a:effectLst/>
                        </a:rPr>
                        <a:t>Collection of the exiting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Data &amp; Materials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- 1/10,000 map </a:t>
                      </a:r>
                    </a:p>
                    <a:p>
                      <a:endParaRPr lang="en-US" altLang="ja-JP" sz="160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Creating a topographical map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600" dirty="0" smtClean="0">
                          <a:effectLst/>
                        </a:rPr>
                        <a:t>in the ground site 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- 1/500~1/1,000 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buFontTx/>
                        <a:buNone/>
                      </a:pP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Optional Survey: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Construction site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Temporary site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31">
                <a:tc rowSpan="2">
                  <a:txBody>
                    <a:bodyPr/>
                    <a:lstStyle/>
                    <a:p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Geological</a:t>
                      </a:r>
                    </a:p>
                    <a:p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Investigation</a:t>
                      </a:r>
                      <a:endParaRPr kumimoji="1" lang="ja-JP" alt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Preliminary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Basic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Additional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245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Necessary Survey:</a:t>
                      </a:r>
                      <a:r>
                        <a:rPr lang="en-US" altLang="ja-JP" sz="16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Boring: </a:t>
                      </a:r>
                      <a:r>
                        <a:rPr kumimoji="1" lang="en-US" altLang="ja-JP" sz="1600" baseline="0" dirty="0" smtClean="0"/>
                        <a:t> 1(near DH)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baseline="0" dirty="0" smtClean="0"/>
                        <a:t>- Seismic wave Survey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  (1 km, near DH )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Necessary Survey: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Borehole investigation: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4(near DH) &amp;</a:t>
                      </a:r>
                      <a:r>
                        <a:rPr kumimoji="1" lang="en-US" altLang="ja-JP" sz="1600" dirty="0" smtClean="0"/>
                        <a:t> 6 (near AH)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Seismic wave Survey: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   (1,000m×5, near A/P)   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Optional Survey: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- 10 Boreholes(?)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Unknown place of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   geological conditions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Design</a:t>
                      </a:r>
                      <a:r>
                        <a:rPr lang="en-US" altLang="ja-JP" sz="1600" dirty="0" smtClean="0">
                          <a:effectLst/>
                        </a:rPr>
                        <a:t> problem part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31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b="1" dirty="0" smtClean="0"/>
                        <a:t>Environment Impact Assessment</a:t>
                      </a:r>
                      <a:endParaRPr kumimoji="1" lang="ja-JP" alt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b="1" dirty="0" smtClean="0">
                          <a:effectLst/>
                        </a:rPr>
                        <a:t>Preparation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Environmental assessment survey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917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- D</a:t>
                      </a:r>
                      <a:r>
                        <a:rPr lang="en-US" altLang="ja-JP" sz="1600" dirty="0" smtClean="0">
                          <a:effectLst/>
                        </a:rPr>
                        <a:t>raft plan for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lang="en-US" altLang="ja-JP" sz="1600" dirty="0" smtClean="0">
                          <a:effectLst/>
                        </a:rPr>
                        <a:t>Field 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aseline="0" dirty="0" smtClean="0">
                          <a:effectLst/>
                        </a:rPr>
                        <a:t>  In</a:t>
                      </a:r>
                      <a:r>
                        <a:rPr lang="en-US" altLang="ja-JP" sz="1600" dirty="0" smtClean="0">
                          <a:effectLst/>
                        </a:rPr>
                        <a:t>vestigation </a:t>
                      </a:r>
                      <a:endParaRPr kumimoji="1" lang="en-US" altLang="ja-JP" sz="1600" dirty="0" smtClean="0"/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Literature Research </a:t>
                      </a:r>
                      <a:endParaRPr kumimoji="1" lang="en-US" altLang="ja-JP" sz="160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effectLst/>
                        </a:rPr>
                        <a:t>- Field Investigation(1)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Making the Submitted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document</a:t>
                      </a:r>
                      <a:endParaRPr lang="en-US" altLang="ja-JP" sz="160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Field Investigation(2)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Creating an Evaluation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  document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506" y="1836697"/>
            <a:ext cx="143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地形測量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3686" y="3341569"/>
            <a:ext cx="143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地質調査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686" y="4845204"/>
            <a:ext cx="147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環境ｱｾｽ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32155" y="1796657"/>
            <a:ext cx="7060582" cy="1539494"/>
          </a:xfrm>
          <a:prstGeom prst="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32155" y="3261731"/>
            <a:ext cx="7060582" cy="1583473"/>
          </a:xfrm>
          <a:prstGeom prst="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32155" y="4901543"/>
            <a:ext cx="7060582" cy="1326492"/>
          </a:xfrm>
          <a:prstGeom prst="rect">
            <a:avLst/>
          </a:prstGeom>
          <a:noFill/>
          <a:ln w="349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776761" y="134565"/>
            <a:ext cx="5107259" cy="677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600" dirty="0" err="1">
                <a:solidFill>
                  <a:prstClr val="black"/>
                </a:solidFill>
              </a:rPr>
              <a:t>An</a:t>
            </a:r>
            <a:r>
              <a:rPr lang="en-US" altLang="ja-JP" sz="3600" dirty="0">
                <a:solidFill>
                  <a:prstClr val="black"/>
                </a:solidFill>
              </a:rPr>
              <a:t> investigation plan in every phase</a:t>
            </a: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Investigation Plan  </a:t>
            </a:r>
            <a:endParaRPr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80636"/>
              </p:ext>
            </p:extLst>
          </p:nvPr>
        </p:nvGraphicFramePr>
        <p:xfrm>
          <a:off x="258107" y="962069"/>
          <a:ext cx="8608740" cy="514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049"/>
                <a:gridCol w="2257678"/>
                <a:gridCol w="2387150"/>
                <a:gridCol w="2449863"/>
              </a:tblGrid>
              <a:tr h="448560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Investigation Required by each phase 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358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Basic Planning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Basic Design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Detailed Design</a:t>
                      </a:r>
                      <a:endParaRPr kumimoji="1" lang="ja-JP" altLang="en-US" sz="2400" b="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046">
                <a:tc rowSpan="2"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latin typeface="+mn-lt"/>
                          <a:cs typeface="Arial" panose="020B0604020202020204" pitchFamily="34" charset="0"/>
                        </a:rPr>
                        <a:t>Topographical</a:t>
                      </a:r>
                    </a:p>
                    <a:p>
                      <a:r>
                        <a:rPr kumimoji="1" lang="en-US" altLang="ja-JP" sz="1800" b="1" dirty="0" smtClean="0">
                          <a:latin typeface="+mn-lt"/>
                          <a:cs typeface="Arial" panose="020B0604020202020204" pitchFamily="34" charset="0"/>
                        </a:rPr>
                        <a:t>Investigation</a:t>
                      </a:r>
                      <a:endParaRPr kumimoji="1" lang="ja-JP" altLang="en-US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Preparation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Basic Survey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Additional Survey</a:t>
                      </a:r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 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414">
                <a:tc vMerge="1">
                  <a:txBody>
                    <a:bodyPr/>
                    <a:lstStyle/>
                    <a:p>
                      <a:endParaRPr kumimoji="1" lang="ja-JP" alt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700"/>
                        </a:lnSpc>
                        <a:buFontTx/>
                        <a:buNone/>
                      </a:pPr>
                      <a:r>
                        <a:rPr lang="en-US" altLang="ja-JP" sz="1600" dirty="0" smtClean="0">
                          <a:effectLst/>
                        </a:rPr>
                        <a:t>Collection of the exiting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Data &amp; Materials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- 1/10,000 map </a:t>
                      </a:r>
                    </a:p>
                    <a:p>
                      <a:endParaRPr lang="en-US" altLang="ja-JP" sz="1600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Creating a topographical map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600" dirty="0" smtClean="0">
                          <a:effectLst/>
                        </a:rPr>
                        <a:t>in the ground site 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- 1/500~1/1,000 </a:t>
                      </a:r>
                    </a:p>
                    <a:p>
                      <a:pPr marL="0" indent="0">
                        <a:lnSpc>
                          <a:spcPts val="1700"/>
                        </a:lnSpc>
                        <a:buFontTx/>
                        <a:buNone/>
                      </a:pP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Optional Survey: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Construction site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Temporary site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31">
                <a:tc rowSpan="2">
                  <a:txBody>
                    <a:bodyPr/>
                    <a:lstStyle/>
                    <a:p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Geological</a:t>
                      </a:r>
                    </a:p>
                    <a:p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Investigation</a:t>
                      </a:r>
                      <a:endParaRPr kumimoji="1" lang="ja-JP" alt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Preliminary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Basic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Additional Survey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245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Necessary Survey:</a:t>
                      </a:r>
                      <a:r>
                        <a:rPr lang="en-US" altLang="ja-JP" sz="16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dirty="0" smtClean="0">
                          <a:effectLst/>
                        </a:rPr>
                        <a:t>- Boring: </a:t>
                      </a:r>
                      <a:r>
                        <a:rPr kumimoji="1" lang="en-US" altLang="ja-JP" sz="1600" baseline="0" dirty="0" smtClean="0"/>
                        <a:t> 1(near DH)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baseline="0" dirty="0" smtClean="0"/>
                        <a:t>- Seismic wave Survey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  (1 km, near DH )</a:t>
                      </a:r>
                      <a:endParaRPr kumimoji="1" lang="ja-JP" alt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Necessary Survey: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Borehole investigation: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4(near DH) &amp;</a:t>
                      </a:r>
                      <a:r>
                        <a:rPr kumimoji="1" lang="en-US" altLang="ja-JP" sz="1600" dirty="0" smtClean="0"/>
                        <a:t> 6 (near AH)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Seismic wave Survey: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   (1,000m×5, near A/P)   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Optional Survey: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- 10 Boreholes(?)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Unknown place of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   geological conditions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Design</a:t>
                      </a:r>
                      <a:r>
                        <a:rPr lang="en-US" altLang="ja-JP" sz="1600" dirty="0" smtClean="0">
                          <a:effectLst/>
                        </a:rPr>
                        <a:t> problem part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131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800" b="1" dirty="0" smtClean="0"/>
                        <a:t>Environment Impact Assessment</a:t>
                      </a:r>
                      <a:endParaRPr kumimoji="1" lang="ja-JP" altLang="en-US" sz="18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b="1" dirty="0" smtClean="0">
                          <a:effectLst/>
                        </a:rPr>
                        <a:t>Preparation</a:t>
                      </a:r>
                      <a:endParaRPr kumimoji="1" lang="ja-JP" alt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b="1" dirty="0" smtClean="0">
                          <a:effectLst/>
                          <a:latin typeface="+mn-lt"/>
                        </a:rPr>
                        <a:t>Environmental assessment survey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917">
                <a:tc v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- D</a:t>
                      </a:r>
                      <a:r>
                        <a:rPr lang="en-US" altLang="ja-JP" sz="1600" dirty="0" smtClean="0">
                          <a:effectLst/>
                        </a:rPr>
                        <a:t>raft plan for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lang="en-US" altLang="ja-JP" sz="1600" dirty="0" smtClean="0">
                          <a:effectLst/>
                        </a:rPr>
                        <a:t>Field 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altLang="ja-JP" sz="1600" baseline="0" dirty="0" smtClean="0">
                          <a:effectLst/>
                        </a:rPr>
                        <a:t>  In</a:t>
                      </a:r>
                      <a:r>
                        <a:rPr lang="en-US" altLang="ja-JP" sz="1600" dirty="0" smtClean="0">
                          <a:effectLst/>
                        </a:rPr>
                        <a:t>vestigation </a:t>
                      </a:r>
                      <a:endParaRPr kumimoji="1" lang="en-US" altLang="ja-JP" sz="1600" dirty="0" smtClean="0"/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kumimoji="1" lang="en-US" altLang="ja-JP" sz="1600" dirty="0" smtClean="0"/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Literature Research </a:t>
                      </a:r>
                      <a:endParaRPr kumimoji="1" lang="en-US" altLang="ja-JP" sz="160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effectLst/>
                        </a:rPr>
                        <a:t>- Field Investigation(1)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Making the Submitted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document</a:t>
                      </a:r>
                      <a:endParaRPr lang="en-US" altLang="ja-JP" sz="1600" dirty="0" smtClean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Field Investigation(2)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</a:t>
                      </a:r>
                      <a:r>
                        <a:rPr lang="en-US" altLang="ja-JP" sz="1600" dirty="0" smtClean="0">
                          <a:effectLst/>
                        </a:rPr>
                        <a:t>Creating an Evaluation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effectLst/>
                        </a:rPr>
                        <a:t>  document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506" y="1836697"/>
            <a:ext cx="143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地形測量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3686" y="3341569"/>
            <a:ext cx="143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地質調査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686" y="4845204"/>
            <a:ext cx="147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環境ｱｾｽ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32155" y="1382816"/>
            <a:ext cx="2098603" cy="4800599"/>
          </a:xfrm>
          <a:prstGeom prst="roundRect">
            <a:avLst/>
          </a:prstGeom>
          <a:solidFill>
            <a:srgbClr val="FFCCFF">
              <a:alpha val="24706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103648" y="1382815"/>
            <a:ext cx="2160117" cy="4800599"/>
          </a:xfrm>
          <a:prstGeom prst="roundRect">
            <a:avLst/>
          </a:prstGeom>
          <a:solidFill>
            <a:srgbClr val="FFCCFF">
              <a:alpha val="24706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515131" y="1382814"/>
            <a:ext cx="2375126" cy="4800599"/>
          </a:xfrm>
          <a:prstGeom prst="roundRect">
            <a:avLst/>
          </a:prstGeom>
          <a:solidFill>
            <a:srgbClr val="FFCCFF">
              <a:alpha val="24706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3841483" y="2853961"/>
            <a:ext cx="272964" cy="124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6252642" y="2853961"/>
            <a:ext cx="290361" cy="1249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49275" y="889161"/>
            <a:ext cx="853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Proposal from JSCE</a:t>
            </a:r>
            <a:r>
              <a:rPr lang="ja-JP" altLang="en-US" sz="28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／</a:t>
            </a:r>
            <a:r>
              <a:rPr lang="en-US" altLang="ja-JP" sz="28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ILC </a:t>
            </a:r>
            <a:r>
              <a:rPr lang="en-US" altLang="ja-JP" sz="2800" b="1" dirty="0" smtClean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</a:rPr>
              <a:t>sub-committee</a:t>
            </a:r>
            <a:endParaRPr lang="en-US" altLang="ja-JP" sz="2800" b="1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58" y="1538157"/>
            <a:ext cx="4021742" cy="4783566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41308" y="1569517"/>
            <a:ext cx="8296520" cy="3937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err="1" smtClean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Guidlines</a:t>
            </a:r>
            <a:r>
              <a:rPr lang="en-US" altLang="ja-JP" sz="2000" b="1" dirty="0" smtClean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for the Civil Engineering</a:t>
            </a:r>
          </a:p>
          <a:p>
            <a:pPr algn="l"/>
            <a:r>
              <a:rPr lang="en-US" altLang="ja-JP" sz="2000" b="1" dirty="0" smtClean="0">
                <a:ln w="1841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Work of ILC Facilities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0" y="-1"/>
            <a:ext cx="9180512" cy="7320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600" dirty="0" err="1">
                <a:solidFill>
                  <a:prstClr val="black"/>
                </a:solidFill>
                <a:latin typeface="Calibri Light" panose="020F0302020204030204"/>
              </a:rPr>
              <a:t>An</a:t>
            </a: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> investigation plan in every phase</a:t>
            </a:r>
          </a:p>
          <a:p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altLang="ja-JP" sz="3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altLang="ja-JP" sz="3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Geological Investigation  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96" y="2986408"/>
            <a:ext cx="2208333" cy="165625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31" y="4925568"/>
            <a:ext cx="2218098" cy="1353381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68633"/>
              </p:ext>
            </p:extLst>
          </p:nvPr>
        </p:nvGraphicFramePr>
        <p:xfrm>
          <a:off x="273793" y="2739385"/>
          <a:ext cx="3145517" cy="215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517"/>
              </a:tblGrid>
              <a:tr h="42309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tx1"/>
                          </a:solidFill>
                          <a:effectLst/>
                        </a:rPr>
                        <a:t>5 Sectional Meetings  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241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1" lang="ja-JP" altLang="en-US" dirty="0" smtClean="0"/>
                        <a:t>■ </a:t>
                      </a:r>
                      <a:r>
                        <a:rPr kumimoji="1" lang="en-US" altLang="ja-JP" sz="2000" b="1" dirty="0" smtClean="0">
                          <a:solidFill>
                            <a:srgbClr val="C00000"/>
                          </a:solidFill>
                        </a:rPr>
                        <a:t>Project Investigation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■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Large Cavern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■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Horizontal Tunnel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■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Special Tunnel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■ </a:t>
                      </a:r>
                      <a:r>
                        <a:rPr kumimoji="1" lang="en-US" altLang="ja-JP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Disaster Prevention</a:t>
                      </a:r>
                      <a:endParaRPr kumimoji="1" lang="ja-JP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92149" y="3136854"/>
            <a:ext cx="3086019" cy="34761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04835" y="2530395"/>
            <a:ext cx="1085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3. Apr 2014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FA25-5600-4505-B81E-48A23784FA8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3793" y="2262063"/>
            <a:ext cx="41943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ＩＬＣ地下構造物の設計・施工ガイドライン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964697" y="220505"/>
            <a:ext cx="6846073" cy="677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600" dirty="0" err="1">
                <a:solidFill>
                  <a:prstClr val="black"/>
                </a:solidFill>
              </a:rPr>
              <a:t>An</a:t>
            </a:r>
            <a:r>
              <a:rPr lang="en-US" altLang="ja-JP" sz="3600" dirty="0">
                <a:solidFill>
                  <a:prstClr val="black"/>
                </a:solidFill>
              </a:rPr>
              <a:t> investigation plan in every phase</a:t>
            </a: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endParaRPr lang="en-US" altLang="ja-JP" sz="3600" dirty="0">
              <a:solidFill>
                <a:prstClr val="black"/>
              </a:solidFill>
            </a:endParaRPr>
          </a:p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Geological Investigation  </a:t>
            </a:r>
            <a:endParaRPr lang="ja-JP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7766" y="1094511"/>
            <a:ext cx="7957584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0" lang="en-US" altLang="ja-JP" sz="2600" kern="0" dirty="0">
                <a:solidFill>
                  <a:srgbClr val="4BACC6">
                    <a:lumMod val="75000"/>
                  </a:srgbClr>
                </a:solidFill>
                <a:latin typeface="Arial Black" panose="020B0A04020102020204" pitchFamily="34" charset="0"/>
              </a:rPr>
              <a:t>Proposal from JSCE in the </a:t>
            </a:r>
            <a:r>
              <a:rPr kumimoji="0" lang="en-US" altLang="ja-JP" sz="2600" kern="0" dirty="0" err="1">
                <a:solidFill>
                  <a:srgbClr val="4BACC6">
                    <a:lumMod val="75000"/>
                  </a:srgbClr>
                </a:solidFill>
                <a:latin typeface="Arial Black" panose="020B0A04020102020204" pitchFamily="34" charset="0"/>
              </a:rPr>
              <a:t>Guidline</a:t>
            </a:r>
            <a:r>
              <a:rPr kumimoji="0" lang="en-US" altLang="ja-JP" sz="2600" kern="0" dirty="0">
                <a:solidFill>
                  <a:srgbClr val="4BACC6">
                    <a:lumMod val="75000"/>
                  </a:srgbClr>
                </a:solidFill>
                <a:latin typeface="Arial Black" panose="020B0A04020102020204" pitchFamily="34" charset="0"/>
              </a:rPr>
              <a:t> (3)</a:t>
            </a:r>
          </a:p>
          <a:p>
            <a:pPr marL="376238" indent="-376238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0" lang="en-US" altLang="ja-JP" sz="800" kern="0" dirty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7069" y="1727869"/>
            <a:ext cx="7551331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57200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0" lang="en-US" altLang="ja-JP" sz="2400" b="1" kern="0" dirty="0">
                <a:solidFill>
                  <a:srgbClr val="002060"/>
                </a:solidFill>
                <a:latin typeface="Arial"/>
                <a:cs typeface="Arial"/>
              </a:rPr>
              <a:t>Important place of Investigation</a:t>
            </a:r>
          </a:p>
          <a:p>
            <a:pPr marL="0" lvl="1" indent="-457200" defTabSz="5016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0" lang="en-US" altLang="ja-JP" sz="400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804863" lvl="2" indent="-347663" defTabSz="501650" fontAlgn="base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Lucida Grande" pitchFamily="-1" charset="0"/>
              <a:buChar char="‒"/>
              <a:defRPr/>
            </a:pPr>
            <a:r>
              <a:rPr lang="en-US" altLang="ja-JP" sz="2400" dirty="0">
                <a:solidFill>
                  <a:srgbClr val="FF0000"/>
                </a:solidFill>
              </a:rPr>
              <a:t>Boundary zone </a:t>
            </a:r>
            <a:r>
              <a:rPr lang="en-US" altLang="ja-JP" sz="2400" dirty="0">
                <a:solidFill>
                  <a:srgbClr val="002060"/>
                </a:solidFill>
              </a:rPr>
              <a:t>with different rock kind          (fracture zone, Weathering zone, etc.)                                  </a:t>
            </a:r>
            <a:endParaRPr lang="en-US" altLang="ja-JP" sz="2200" dirty="0">
              <a:solidFill>
                <a:srgbClr val="002060"/>
              </a:solidFill>
            </a:endParaRPr>
          </a:p>
          <a:p>
            <a:pPr marL="804863" lvl="2" indent="-347663" defTabSz="501650" fontAlgn="base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Lucida Grande" pitchFamily="-1" charset="0"/>
              <a:buChar char="‒"/>
              <a:defRPr/>
            </a:pPr>
            <a:r>
              <a:rPr lang="en-US" altLang="ja-JP" sz="2400" dirty="0">
                <a:solidFill>
                  <a:srgbClr val="002060"/>
                </a:solidFill>
              </a:rPr>
              <a:t>Place of the </a:t>
            </a:r>
            <a:r>
              <a:rPr lang="en-US" altLang="ja-JP" sz="2400" dirty="0">
                <a:solidFill>
                  <a:srgbClr val="FF0000"/>
                </a:solidFill>
              </a:rPr>
              <a:t>Topography changes </a:t>
            </a:r>
            <a:r>
              <a:rPr lang="en-US" altLang="ja-JP" sz="2400" dirty="0">
                <a:solidFill>
                  <a:srgbClr val="002060"/>
                </a:solidFill>
              </a:rPr>
              <a:t>such as a Valley part and the river-bed part</a:t>
            </a:r>
          </a:p>
          <a:p>
            <a:pPr marL="804863" lvl="2" indent="-347663" defTabSz="501650" fontAlgn="base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Lucida Grande" pitchFamily="-1" charset="0"/>
              <a:buChar char="‒"/>
              <a:defRPr/>
            </a:pPr>
            <a:r>
              <a:rPr lang="en-US" altLang="ja-JP" sz="2400" dirty="0">
                <a:solidFill>
                  <a:srgbClr val="002060"/>
                </a:solidFill>
              </a:rPr>
              <a:t>Important place </a:t>
            </a:r>
            <a:r>
              <a:rPr lang="en-US" altLang="ja-JP" sz="2400" dirty="0" smtClean="0">
                <a:solidFill>
                  <a:srgbClr val="002060"/>
                </a:solidFill>
              </a:rPr>
              <a:t>for the performance </a:t>
            </a:r>
            <a:r>
              <a:rPr lang="en-US" altLang="ja-JP" sz="2400" dirty="0">
                <a:solidFill>
                  <a:srgbClr val="002060"/>
                </a:solidFill>
              </a:rPr>
              <a:t>and function </a:t>
            </a:r>
            <a:r>
              <a:rPr lang="en-US" altLang="ja-JP" sz="2400" dirty="0" smtClean="0">
                <a:solidFill>
                  <a:srgbClr val="002060"/>
                </a:solidFill>
              </a:rPr>
              <a:t>of  </a:t>
            </a:r>
            <a:r>
              <a:rPr lang="en-US" altLang="ja-JP" sz="2400" dirty="0">
                <a:solidFill>
                  <a:srgbClr val="002060"/>
                </a:solidFill>
              </a:rPr>
              <a:t>the accelerator facility  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0" y="4924543"/>
            <a:ext cx="8706419" cy="106270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3225210" y="5209259"/>
            <a:ext cx="326065" cy="5387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056994" y="5207268"/>
            <a:ext cx="326065" cy="5387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118400" y="5218183"/>
            <a:ext cx="326065" cy="53871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6515165" y="4990380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二等辺三角形 14"/>
          <p:cNvSpPr/>
          <p:nvPr/>
        </p:nvSpPr>
        <p:spPr>
          <a:xfrm rot="10800000">
            <a:off x="5066233" y="5002566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二等辺三角形 15"/>
          <p:cNvSpPr/>
          <p:nvPr/>
        </p:nvSpPr>
        <p:spPr>
          <a:xfrm rot="10800000">
            <a:off x="4582412" y="5002566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二等辺三角形 16"/>
          <p:cNvSpPr/>
          <p:nvPr/>
        </p:nvSpPr>
        <p:spPr>
          <a:xfrm rot="10800000">
            <a:off x="7412516" y="5014136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二等辺三角形 17"/>
          <p:cNvSpPr/>
          <p:nvPr/>
        </p:nvSpPr>
        <p:spPr>
          <a:xfrm rot="10800000">
            <a:off x="8533543" y="5024962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二等辺三角形 18"/>
          <p:cNvSpPr/>
          <p:nvPr/>
        </p:nvSpPr>
        <p:spPr>
          <a:xfrm rot="10800000">
            <a:off x="2111939" y="4991073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二等辺三角形 19"/>
          <p:cNvSpPr/>
          <p:nvPr/>
        </p:nvSpPr>
        <p:spPr>
          <a:xfrm rot="10800000">
            <a:off x="3663694" y="4990636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二等辺三角形 20"/>
          <p:cNvSpPr/>
          <p:nvPr/>
        </p:nvSpPr>
        <p:spPr>
          <a:xfrm rot="10800000">
            <a:off x="4147516" y="5009654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147515" y="5410972"/>
            <a:ext cx="977046" cy="290782"/>
          </a:xfrm>
          <a:prstGeom prst="roundRect">
            <a:avLst/>
          </a:prstGeom>
          <a:noFill/>
          <a:ln w="19050">
            <a:solidFill>
              <a:srgbClr val="008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二等辺三角形 22"/>
          <p:cNvSpPr/>
          <p:nvPr/>
        </p:nvSpPr>
        <p:spPr>
          <a:xfrm rot="10800000">
            <a:off x="739654" y="4990380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二等辺三角形 23"/>
          <p:cNvSpPr/>
          <p:nvPr/>
        </p:nvSpPr>
        <p:spPr>
          <a:xfrm rot="10800000">
            <a:off x="1122834" y="4968255"/>
            <a:ext cx="85060" cy="2410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30033" y="6053943"/>
            <a:ext cx="136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BDS, DR, DH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5763149"/>
            <a:ext cx="167367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400" b="1" u="sng" kern="0" dirty="0" err="1">
                <a:solidFill>
                  <a:srgbClr val="009999"/>
                </a:solidFill>
                <a:latin typeface="Arial" charset="0"/>
              </a:rPr>
              <a:t>Hitokabe</a:t>
            </a:r>
            <a:r>
              <a:rPr kumimoji="0" lang="en-US" altLang="ja-JP" sz="1400" b="1" u="sng" kern="0" dirty="0">
                <a:solidFill>
                  <a:srgbClr val="009999"/>
                </a:solidFill>
                <a:latin typeface="Arial" charset="0"/>
              </a:rPr>
              <a:t> Granite</a:t>
            </a:r>
            <a:endParaRPr kumimoji="0" lang="ja-JP" altLang="en-US" sz="1400" b="1" u="sng" kern="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63888" y="5763149"/>
            <a:ext cx="1728192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400" b="1" u="sng" kern="0" dirty="0" err="1">
                <a:solidFill>
                  <a:srgbClr val="009999"/>
                </a:solidFill>
                <a:latin typeface="Arial" charset="0"/>
              </a:rPr>
              <a:t>Senmaya</a:t>
            </a:r>
            <a:r>
              <a:rPr kumimoji="0" lang="en-US" altLang="ja-JP" sz="1400" b="1" u="sng" kern="0" dirty="0">
                <a:solidFill>
                  <a:srgbClr val="009999"/>
                </a:solidFill>
                <a:latin typeface="Arial" charset="0"/>
              </a:rPr>
              <a:t> Granite</a:t>
            </a:r>
            <a:endParaRPr kumimoji="0" lang="ja-JP" altLang="en-US" sz="1400" b="1" u="sng" kern="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18956" y="5782894"/>
            <a:ext cx="1565410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400" b="1" u="sng" kern="0" dirty="0" err="1">
                <a:solidFill>
                  <a:srgbClr val="009999"/>
                </a:solidFill>
                <a:latin typeface="Arial" charset="0"/>
              </a:rPr>
              <a:t>Orikabe</a:t>
            </a:r>
            <a:r>
              <a:rPr kumimoji="0" lang="en-US" altLang="ja-JP" sz="1400" b="1" u="sng" kern="0" dirty="0">
                <a:solidFill>
                  <a:srgbClr val="009999"/>
                </a:solidFill>
                <a:latin typeface="Arial" charset="0"/>
              </a:rPr>
              <a:t> Granite</a:t>
            </a:r>
            <a:endParaRPr kumimoji="0" lang="ja-JP" altLang="en-US" sz="1400" b="1" u="sng" kern="0" dirty="0">
              <a:solidFill>
                <a:srgbClr val="009999"/>
              </a:solidFill>
              <a:latin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5147153" y="5701754"/>
            <a:ext cx="473359" cy="364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吹き出し 8"/>
          <p:cNvSpPr/>
          <p:nvPr/>
        </p:nvSpPr>
        <p:spPr>
          <a:xfrm>
            <a:off x="3819293" y="4323919"/>
            <a:ext cx="4850780" cy="555827"/>
          </a:xfrm>
          <a:prstGeom prst="wedgeRoundRectCallout">
            <a:avLst>
              <a:gd name="adj1" fmla="val -29394"/>
              <a:gd name="adj2" fmla="val -115658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54008" y="4363436"/>
            <a:ext cx="417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過不足なく！　重要箇所を！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1" y="1432156"/>
            <a:ext cx="8797433" cy="45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79719" y="822590"/>
            <a:ext cx="8527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Arial" charset="0"/>
              </a:rPr>
              <a:t>□</a:t>
            </a:r>
            <a:r>
              <a:rPr kumimoji="0" lang="ja-JP" alt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altLang="ja-JP" sz="2800" kern="0" dirty="0">
                <a:solidFill>
                  <a:prstClr val="black"/>
                </a:solidFill>
                <a:latin typeface="Arial" charset="0"/>
              </a:rPr>
              <a:t>Profiles of Geological Surveys along the project</a:t>
            </a:r>
          </a:p>
        </p:txBody>
      </p:sp>
      <p:sp>
        <p:nvSpPr>
          <p:cNvPr id="7" name="テキスト ボックス 75"/>
          <p:cNvSpPr txBox="1">
            <a:spLocks noChangeArrowheads="1"/>
          </p:cNvSpPr>
          <p:nvPr/>
        </p:nvSpPr>
        <p:spPr bwMode="auto">
          <a:xfrm>
            <a:off x="399514" y="1302478"/>
            <a:ext cx="2300277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prstClr val="black"/>
                </a:solidFill>
              </a:rPr>
              <a:t>Borehole Survey</a:t>
            </a:r>
            <a:endParaRPr lang="ja-JP" altLang="en-US" sz="2200" b="1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5"/>
          <p:cNvSpPr txBox="1">
            <a:spLocks noChangeArrowheads="1"/>
          </p:cNvSpPr>
          <p:nvPr/>
        </p:nvSpPr>
        <p:spPr bwMode="auto">
          <a:xfrm>
            <a:off x="449768" y="2843561"/>
            <a:ext cx="3224407" cy="3749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36000" tIns="36000" rIns="72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dirty="0" smtClean="0">
                <a:solidFill>
                  <a:prstClr val="black"/>
                </a:solidFill>
              </a:rPr>
              <a:t>Seismic Exploration Survey</a:t>
            </a:r>
            <a:endParaRPr lang="ja-JP" altLang="en-US" sz="2200" b="1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75"/>
          <p:cNvSpPr txBox="1">
            <a:spLocks noChangeArrowheads="1"/>
          </p:cNvSpPr>
          <p:nvPr/>
        </p:nvSpPr>
        <p:spPr bwMode="auto">
          <a:xfrm>
            <a:off x="395536" y="4553289"/>
            <a:ext cx="41902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Electromagnetic Survey</a:t>
            </a:r>
            <a:endParaRPr lang="ja-JP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4513317" y="1593377"/>
            <a:ext cx="2675" cy="604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701798" y="4634080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602018" y="157801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043608" y="2537647"/>
            <a:ext cx="16736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u="sng" dirty="0" err="1">
                <a:solidFill>
                  <a:srgbClr val="009999"/>
                </a:solidFill>
                <a:latin typeface="Arial" charset="0"/>
              </a:rPr>
              <a:t>Hitokabe</a:t>
            </a:r>
            <a:r>
              <a:rPr lang="en-US" altLang="ja-JP" sz="1400" b="1" u="sng" dirty="0">
                <a:solidFill>
                  <a:srgbClr val="009999"/>
                </a:solidFill>
                <a:latin typeface="Arial" charset="0"/>
              </a:rPr>
              <a:t> Granite</a:t>
            </a:r>
            <a:endParaRPr lang="ja-JP" altLang="en-US" sz="1400" b="1" u="sng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888" y="2537647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u="sng" dirty="0" err="1">
                <a:solidFill>
                  <a:srgbClr val="009999"/>
                </a:solidFill>
                <a:latin typeface="Arial" charset="0"/>
              </a:rPr>
              <a:t>Senmaya</a:t>
            </a:r>
            <a:r>
              <a:rPr lang="en-US" altLang="ja-JP" sz="1400" b="1" u="sng" dirty="0">
                <a:solidFill>
                  <a:srgbClr val="009999"/>
                </a:solidFill>
                <a:latin typeface="Arial" charset="0"/>
              </a:rPr>
              <a:t> Granite</a:t>
            </a:r>
            <a:endParaRPr lang="ja-JP" altLang="en-US" sz="1400" b="1" u="sng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18956" y="2557392"/>
            <a:ext cx="15654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u="sng" dirty="0" err="1">
                <a:solidFill>
                  <a:srgbClr val="009999"/>
                </a:solidFill>
                <a:latin typeface="Arial" charset="0"/>
              </a:rPr>
              <a:t>Orikabe</a:t>
            </a:r>
            <a:r>
              <a:rPr lang="en-US" altLang="ja-JP" sz="1400" b="1" u="sng" dirty="0">
                <a:solidFill>
                  <a:srgbClr val="009999"/>
                </a:solidFill>
                <a:latin typeface="Arial" charset="0"/>
              </a:rPr>
              <a:t> Granite</a:t>
            </a:r>
            <a:endParaRPr lang="ja-JP" altLang="en-US" sz="1400" b="1" u="sng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80447" y="1469522"/>
            <a:ext cx="3059636" cy="247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5937" y="4180438"/>
            <a:ext cx="8937928" cy="2242664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49717"/>
              </p:ext>
            </p:extLst>
          </p:nvPr>
        </p:nvGraphicFramePr>
        <p:xfrm>
          <a:off x="317637" y="5066128"/>
          <a:ext cx="8536257" cy="13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140"/>
                <a:gridCol w="2087265"/>
                <a:gridCol w="2242787"/>
                <a:gridCol w="2134065"/>
              </a:tblGrid>
              <a:tr h="4296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Basic Planning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</a:rPr>
                        <a:t>Schematic Design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</a:rPr>
                        <a:t>Detailed Design</a:t>
                      </a:r>
                      <a:endParaRPr kumimoji="1" lang="ja-JP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81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Borehole Survey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 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dirty="0" smtClean="0"/>
                        <a:t>p    DH area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 </a:t>
                      </a:r>
                      <a:r>
                        <a:rPr kumimoji="1" lang="en-US" altLang="ja-JP" b="1" dirty="0" smtClean="0"/>
                        <a:t>5 </a:t>
                      </a:r>
                      <a:r>
                        <a:rPr kumimoji="1" lang="en-US" altLang="ja-JP" b="0" dirty="0" smtClean="0"/>
                        <a:t>p</a:t>
                      </a:r>
                      <a:r>
                        <a:rPr kumimoji="1" lang="en-US" altLang="ja-JP" dirty="0" smtClean="0"/>
                        <a:t>   DH/DR area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 </a:t>
                      </a:r>
                      <a:r>
                        <a:rPr kumimoji="1" lang="en-US" altLang="ja-JP" b="1" dirty="0" smtClean="0"/>
                        <a:t>10 </a:t>
                      </a:r>
                      <a:r>
                        <a:rPr kumimoji="1" lang="en-US" altLang="ja-JP" b="0" dirty="0" smtClean="0"/>
                        <a:t>p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sz="1600" dirty="0" smtClean="0"/>
                        <a:t>along the BL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181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Seismic</a:t>
                      </a:r>
                      <a:r>
                        <a:rPr kumimoji="1" lang="en-US" altLang="ja-JP" b="1" baseline="0" dirty="0" smtClean="0">
                          <a:solidFill>
                            <a:schemeClr val="bg1"/>
                          </a:solidFill>
                        </a:rPr>
                        <a:t> Exploration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 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en-US" altLang="ja-JP" dirty="0" smtClean="0"/>
                        <a:t> area /1,000m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- </a:t>
                      </a:r>
                      <a:r>
                        <a:rPr kumimoji="1" lang="en-US" altLang="ja-JP" b="1" dirty="0" smtClean="0"/>
                        <a:t>5</a:t>
                      </a:r>
                      <a:r>
                        <a:rPr kumimoji="1" lang="en-US" altLang="ja-JP" dirty="0" smtClean="0"/>
                        <a:t> area /5,000m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dirty="0" smtClean="0"/>
                        <a:t>  </a:t>
                      </a:r>
                      <a:r>
                        <a:rPr kumimoji="1" lang="en-US" altLang="ja-JP" b="1" dirty="0" smtClean="0"/>
                        <a:t>0 </a:t>
                      </a:r>
                      <a:r>
                        <a:rPr kumimoji="1" lang="en-US" altLang="ja-JP" dirty="0" smtClean="0"/>
                        <a:t>(Additional)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直線矢印コネクタ 24"/>
          <p:cNvCxnSpPr/>
          <p:nvPr/>
        </p:nvCxnSpPr>
        <p:spPr>
          <a:xfrm>
            <a:off x="4521507" y="3314506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340622" y="157801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701798" y="157801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495722" y="3323659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331732" y="3302272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4414886" y="157801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973420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567096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201868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25586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3642432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996891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341456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199993" y="1578015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340725" y="1764174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839652" y="1794039"/>
            <a:ext cx="0" cy="432048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75"/>
          <p:cNvSpPr txBox="1">
            <a:spLocks noChangeArrowheads="1"/>
          </p:cNvSpPr>
          <p:nvPr/>
        </p:nvSpPr>
        <p:spPr bwMode="auto">
          <a:xfrm>
            <a:off x="4530296" y="1271648"/>
            <a:ext cx="149693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</a:rPr>
              <a:t>New IR point?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260258" y="3804778"/>
            <a:ext cx="341760" cy="173745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1880443" y="3795131"/>
            <a:ext cx="341760" cy="157545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196675" y="3821626"/>
            <a:ext cx="341760" cy="155967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4802552" y="3812646"/>
            <a:ext cx="341760" cy="148633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381592" y="3803822"/>
            <a:ext cx="341760" cy="161525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7160852" y="3776689"/>
            <a:ext cx="341760" cy="184590"/>
          </a:xfrm>
          <a:prstGeom prst="round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4933319" y="3323659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061972" y="335682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3364393" y="3403064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タイトル 1"/>
          <p:cNvSpPr txBox="1">
            <a:spLocks/>
          </p:cNvSpPr>
          <p:nvPr/>
        </p:nvSpPr>
        <p:spPr>
          <a:xfrm>
            <a:off x="674703" y="4647393"/>
            <a:ext cx="7563301" cy="38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Geological Survey at pre-construction stage</a:t>
            </a: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814039" y="265556"/>
            <a:ext cx="7626044" cy="546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3600" dirty="0" err="1">
                <a:solidFill>
                  <a:prstClr val="black"/>
                </a:solidFill>
                <a:latin typeface="Calibri Light" panose="020F0302020204030204"/>
              </a:rPr>
              <a:t>An</a:t>
            </a: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> investigation plan in every phase</a:t>
            </a:r>
          </a:p>
          <a:p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altLang="ja-JP" sz="3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altLang="ja-JP" sz="3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altLang="ja-JP" sz="3600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altLang="ja-JP" sz="3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Geological Investigation  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4802552" y="1578015"/>
            <a:ext cx="0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3822275" y="2946929"/>
            <a:ext cx="4729813" cy="318924"/>
          </a:xfrm>
          <a:prstGeom prst="rect">
            <a:avLst/>
          </a:prstGeom>
          <a:ln w="3175">
            <a:noFill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US" altLang="ja-JP" sz="1600" i="1" dirty="0">
                <a:solidFill>
                  <a:prstClr val="black"/>
                </a:solidFill>
              </a:rPr>
              <a:t>Survey area: @Bedrock boundary, Riverbed part</a:t>
            </a:r>
            <a:endParaRPr lang="ja-JP" altLang="en-US" sz="1600" i="1" dirty="0">
              <a:solidFill>
                <a:prstClr val="black"/>
              </a:solidFill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-1774629" y="-184666"/>
            <a:ext cx="1713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>
                <a:solidFill>
                  <a:prstClr val="black"/>
                </a:solidFill>
                <a:latin typeface="Arial" panose="020B0604020202020204" pitchFamily="34" charset="0"/>
              </a:rPr>
              <a:t>Riverbed part</a:t>
            </a:r>
          </a:p>
        </p:txBody>
      </p:sp>
      <p:sp>
        <p:nvSpPr>
          <p:cNvPr id="58" name="日付プレースホルダー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フッター プレースホルダー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" name="角丸四角形吹き出し 60"/>
          <p:cNvSpPr/>
          <p:nvPr/>
        </p:nvSpPr>
        <p:spPr>
          <a:xfrm>
            <a:off x="2886671" y="4126323"/>
            <a:ext cx="5920446" cy="441689"/>
          </a:xfrm>
          <a:prstGeom prst="wedgeRoundRectCallout">
            <a:avLst>
              <a:gd name="adj1" fmla="val -35014"/>
              <a:gd name="adj2" fmla="val 74399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072611" y="4127253"/>
            <a:ext cx="547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各フェーズ毎に ｽﾃｯﾌﾟ ﾊﾞｲ ｽﾃｯﾌﾟで！</a:t>
            </a:r>
            <a:endParaRPr kumimoji="1" lang="ja-JP" altLang="en-US" sz="2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A3E5-6C97-459A-9716-8792686B42C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365761" y="335302"/>
            <a:ext cx="8234934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Environmental Assessment -</a:t>
            </a:r>
            <a:r>
              <a:rPr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Ⅰ</a:t>
            </a:r>
            <a:r>
              <a:rPr lang="en-US" altLang="ja-JP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ja-JP" altLang="en-US" sz="32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17. Apr 2014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第</a:t>
            </a: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25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回 リニアコライダー計画推進委員会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コンテンツ プレースホルダー 1"/>
          <p:cNvSpPr>
            <a:spLocks noGrp="1"/>
          </p:cNvSpPr>
          <p:nvPr/>
        </p:nvSpPr>
        <p:spPr bwMode="auto">
          <a:xfrm>
            <a:off x="628650" y="1078173"/>
            <a:ext cx="8344662" cy="27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6238" indent="-3762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2"/>
                </a:solidFill>
                <a:latin typeface="Arial"/>
                <a:ea typeface="ＭＳ Ｐゴシック" pitchFamily="-84" charset="-128"/>
                <a:cs typeface="Arial"/>
              </a:defRPr>
            </a:lvl1pPr>
            <a:lvl2pPr marL="457200" indent="-4572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pitchFamily="-84" charset="-128"/>
                <a:cs typeface="Arial"/>
              </a:defRPr>
            </a:lvl2pPr>
            <a:lvl3pPr marL="804863" indent="-347663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" charset="0"/>
              <a:buChar char="‒"/>
              <a:defRPr sz="1600" kern="1200">
                <a:solidFill>
                  <a:schemeClr val="tx2">
                    <a:lumMod val="75000"/>
                  </a:schemeClr>
                </a:solidFill>
                <a:latin typeface="Arial"/>
                <a:ea typeface="Arial" pitchFamily="-84" charset="0"/>
                <a:cs typeface="Arial"/>
              </a:defRPr>
            </a:lvl3pPr>
            <a:lvl4pPr marL="1143000" indent="-3381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‒"/>
              <a:defRPr sz="12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4pPr>
            <a:lvl5pPr marL="1371600" indent="-2286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defRPr/>
            </a:pPr>
            <a:r>
              <a:rPr kumimoji="0" lang="en-US" altLang="ja-JP" sz="2600" dirty="0" smtClean="0">
                <a:solidFill>
                  <a:srgbClr val="4BACC6">
                    <a:lumMod val="75000"/>
                  </a:srgbClr>
                </a:solidFill>
              </a:rPr>
              <a:t>System of Environmental assessment</a:t>
            </a:r>
          </a:p>
          <a:p>
            <a:pPr lvl="2">
              <a:lnSpc>
                <a:spcPts val="2800"/>
              </a:lnSpc>
              <a:defRPr/>
            </a:pPr>
            <a:r>
              <a:rPr lang="en-US" altLang="ja-JP" sz="2200" dirty="0">
                <a:solidFill>
                  <a:srgbClr val="44546A">
                    <a:lumMod val="75000"/>
                  </a:srgbClr>
                </a:solidFill>
              </a:rPr>
              <a:t>Environmental impact </a:t>
            </a:r>
            <a:r>
              <a:rPr lang="en-US" altLang="ja-JP" sz="2200" dirty="0" smtClean="0">
                <a:solidFill>
                  <a:srgbClr val="44546A">
                    <a:lumMod val="75000"/>
                  </a:srgbClr>
                </a:solidFill>
              </a:rPr>
              <a:t>assessment by </a:t>
            </a:r>
            <a:r>
              <a:rPr lang="en-US" altLang="ja-JP" sz="2200" u="sng" dirty="0" smtClean="0">
                <a:solidFill>
                  <a:srgbClr val="44546A">
                    <a:lumMod val="75000"/>
                  </a:srgbClr>
                </a:solidFill>
              </a:rPr>
              <a:t>Law</a:t>
            </a:r>
            <a:endParaRPr lang="en-US" altLang="ja-JP" sz="2200" u="sng" dirty="0">
              <a:solidFill>
                <a:srgbClr val="44546A">
                  <a:lumMod val="75000"/>
                </a:srgbClr>
              </a:solidFill>
            </a:endParaRP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r>
              <a:rPr kumimoji="0" lang="en-US" altLang="ja-JP" sz="2200" dirty="0" smtClean="0">
                <a:solidFill>
                  <a:srgbClr val="1F497D">
                    <a:lumMod val="75000"/>
                  </a:srgbClr>
                </a:solidFill>
              </a:rPr>
              <a:t>     </a:t>
            </a:r>
            <a:r>
              <a:rPr lang="en-US" altLang="ja-JP" sz="2200" i="1" dirty="0">
                <a:solidFill>
                  <a:srgbClr val="008080"/>
                </a:solidFill>
              </a:rPr>
              <a:t>targeted to large-scale development </a:t>
            </a:r>
            <a:r>
              <a:rPr lang="en-US" altLang="ja-JP" sz="2200" i="1" dirty="0" smtClean="0">
                <a:solidFill>
                  <a:srgbClr val="008080"/>
                </a:solidFill>
              </a:rPr>
              <a:t>projects.</a:t>
            </a:r>
            <a:endParaRPr lang="en-US" altLang="ja-JP" sz="2200" i="1" dirty="0">
              <a:solidFill>
                <a:srgbClr val="008080"/>
              </a:solidFill>
            </a:endParaRP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r>
              <a:rPr lang="en-US" altLang="ja-JP" sz="2200" i="1" dirty="0" smtClean="0">
                <a:solidFill>
                  <a:srgbClr val="44546A">
                    <a:lumMod val="75000"/>
                  </a:srgbClr>
                </a:solidFill>
              </a:rPr>
              <a:t>     </a:t>
            </a:r>
            <a:r>
              <a:rPr lang="en-US" altLang="ja-JP" sz="2200" i="1" dirty="0" smtClean="0">
                <a:solidFill>
                  <a:srgbClr val="008080"/>
                </a:solidFill>
              </a:rPr>
              <a:t>(Dam</a:t>
            </a:r>
            <a:r>
              <a:rPr lang="en-US" altLang="ja-JP" sz="2200" i="1" dirty="0">
                <a:solidFill>
                  <a:srgbClr val="008080"/>
                </a:solidFill>
              </a:rPr>
              <a:t>, </a:t>
            </a:r>
            <a:r>
              <a:rPr lang="en-US" altLang="ja-JP" sz="2200" i="1" dirty="0" smtClean="0">
                <a:solidFill>
                  <a:srgbClr val="008080"/>
                </a:solidFill>
              </a:rPr>
              <a:t>Road, Railroad</a:t>
            </a:r>
            <a:r>
              <a:rPr lang="en-US" altLang="ja-JP" sz="2200" i="1" dirty="0">
                <a:solidFill>
                  <a:srgbClr val="008080"/>
                </a:solidFill>
              </a:rPr>
              <a:t>, etc</a:t>
            </a:r>
            <a:r>
              <a:rPr lang="en-US" altLang="ja-JP" sz="2200" i="1" dirty="0" smtClean="0">
                <a:solidFill>
                  <a:srgbClr val="008080"/>
                </a:solidFill>
              </a:rPr>
              <a:t>.)</a:t>
            </a:r>
            <a:r>
              <a:rPr lang="en-US" altLang="ja-JP" sz="2200" i="1" dirty="0" smtClean="0">
                <a:solidFill>
                  <a:srgbClr val="44546A">
                    <a:lumMod val="75000"/>
                  </a:srgbClr>
                </a:solidFill>
              </a:rPr>
              <a:t> </a:t>
            </a:r>
            <a:endParaRPr lang="en-US" altLang="ja-JP" sz="2200" i="1" dirty="0">
              <a:solidFill>
                <a:srgbClr val="44546A">
                  <a:lumMod val="75000"/>
                </a:srgbClr>
              </a:solidFill>
            </a:endParaRPr>
          </a:p>
          <a:p>
            <a:pPr lvl="2">
              <a:lnSpc>
                <a:spcPts val="2000"/>
              </a:lnSpc>
              <a:defRPr/>
            </a:pPr>
            <a:r>
              <a:rPr lang="en-US" altLang="ja-JP" sz="2200" dirty="0">
                <a:solidFill>
                  <a:srgbClr val="44546A">
                    <a:lumMod val="75000"/>
                  </a:srgbClr>
                </a:solidFill>
              </a:rPr>
              <a:t>Environmental Impact </a:t>
            </a:r>
            <a:r>
              <a:rPr lang="en-US" altLang="ja-JP" sz="2200" dirty="0" smtClean="0">
                <a:solidFill>
                  <a:srgbClr val="44546A">
                    <a:lumMod val="75000"/>
                  </a:srgbClr>
                </a:solidFill>
              </a:rPr>
              <a:t>Assessment by</a:t>
            </a:r>
            <a:r>
              <a:rPr lang="en-US" altLang="ja-JP" sz="2200" u="sng" dirty="0" smtClean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altLang="ja-JP" sz="2200" u="sng" dirty="0" err="1" smtClean="0">
                <a:solidFill>
                  <a:srgbClr val="44546A">
                    <a:lumMod val="75000"/>
                  </a:srgbClr>
                </a:solidFill>
              </a:rPr>
              <a:t>Ordinace</a:t>
            </a:r>
            <a:r>
              <a:rPr lang="en-US" altLang="ja-JP" sz="2200" u="sng" dirty="0" smtClean="0">
                <a:solidFill>
                  <a:srgbClr val="44546A">
                    <a:lumMod val="75000"/>
                  </a:srgbClr>
                </a:solidFill>
              </a:rPr>
              <a:t> </a:t>
            </a:r>
            <a:r>
              <a:rPr lang="en-US" altLang="ja-JP" sz="2000" dirty="0" smtClean="0">
                <a:solidFill>
                  <a:srgbClr val="44546A">
                    <a:lumMod val="75000"/>
                  </a:srgbClr>
                </a:solidFill>
              </a:rPr>
              <a:t>(Prefecture)</a:t>
            </a:r>
            <a:endParaRPr lang="en-US" altLang="ja-JP" sz="2000" dirty="0">
              <a:solidFill>
                <a:srgbClr val="44546A">
                  <a:lumMod val="75000"/>
                </a:srgbClr>
              </a:solidFill>
            </a:endParaRP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r>
              <a:rPr lang="en-US" altLang="ja-JP" sz="2200" dirty="0" smtClean="0">
                <a:solidFill>
                  <a:srgbClr val="44546A">
                    <a:lumMod val="75000"/>
                  </a:srgbClr>
                </a:solidFill>
              </a:rPr>
              <a:t>     </a:t>
            </a:r>
            <a:r>
              <a:rPr lang="en-US" altLang="ja-JP" sz="2200" i="1" dirty="0" smtClean="0">
                <a:solidFill>
                  <a:srgbClr val="008080"/>
                </a:solidFill>
              </a:rPr>
              <a:t>targeted </a:t>
            </a:r>
            <a:r>
              <a:rPr lang="en-US" altLang="ja-JP" sz="2200" i="1" dirty="0">
                <a:solidFill>
                  <a:srgbClr val="008080"/>
                </a:solidFill>
              </a:rPr>
              <a:t>to projects not covered in the national system.</a:t>
            </a:r>
          </a:p>
          <a:p>
            <a:pPr lvl="2">
              <a:lnSpc>
                <a:spcPts val="2000"/>
              </a:lnSpc>
              <a:defRPr/>
            </a:pPr>
            <a:r>
              <a:rPr lang="en-US" altLang="ja-JP" sz="2200" dirty="0" smtClean="0">
                <a:solidFill>
                  <a:srgbClr val="44546A">
                    <a:lumMod val="75000"/>
                  </a:srgbClr>
                </a:solidFill>
              </a:rPr>
              <a:t>An </a:t>
            </a:r>
            <a:r>
              <a:rPr lang="en-US" altLang="ja-JP" sz="2200" dirty="0">
                <a:solidFill>
                  <a:srgbClr val="44546A">
                    <a:lumMod val="75000"/>
                  </a:srgbClr>
                </a:solidFill>
              </a:rPr>
              <a:t>enterprise cannot be started until it submits an evaluation document. </a:t>
            </a:r>
            <a:endParaRPr lang="en-US" altLang="ja-JP" sz="2200" dirty="0" smtClean="0">
              <a:solidFill>
                <a:srgbClr val="44546A">
                  <a:lumMod val="75000"/>
                </a:srgbClr>
              </a:solidFill>
            </a:endParaRP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endParaRPr lang="en-US" altLang="ja-JP" sz="200" dirty="0">
              <a:solidFill>
                <a:srgbClr val="44546A">
                  <a:lumMod val="75000"/>
                </a:srgbClr>
              </a:solidFill>
            </a:endParaRP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endParaRPr lang="en-US" altLang="ja-JP" sz="22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1"/>
          <p:cNvSpPr>
            <a:spLocks noGrp="1"/>
          </p:cNvSpPr>
          <p:nvPr/>
        </p:nvSpPr>
        <p:spPr bwMode="auto">
          <a:xfrm>
            <a:off x="628651" y="4070446"/>
            <a:ext cx="7886700" cy="13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6238" indent="-3762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2"/>
                </a:solidFill>
                <a:latin typeface="Arial"/>
                <a:ea typeface="ＭＳ Ｐゴシック" pitchFamily="-84" charset="-128"/>
                <a:cs typeface="Arial"/>
              </a:defRPr>
            </a:lvl1pPr>
            <a:lvl2pPr marL="457200" indent="-4572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pitchFamily="-84" charset="-128"/>
                <a:cs typeface="Arial"/>
              </a:defRPr>
            </a:lvl2pPr>
            <a:lvl3pPr marL="804863" indent="-347663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pitchFamily="-1" charset="0"/>
              <a:buChar char="‒"/>
              <a:defRPr sz="1600" kern="1200">
                <a:solidFill>
                  <a:schemeClr val="tx2">
                    <a:lumMod val="75000"/>
                  </a:schemeClr>
                </a:solidFill>
                <a:latin typeface="Arial"/>
                <a:ea typeface="Arial" pitchFamily="-84" charset="0"/>
                <a:cs typeface="Arial"/>
              </a:defRPr>
            </a:lvl3pPr>
            <a:lvl4pPr marL="1143000" indent="-338138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‒"/>
              <a:defRPr sz="12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4pPr>
            <a:lvl5pPr marL="1371600" indent="-228600" algn="l" defTabSz="50165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pitchFamily="-84" charset="-128"/>
                <a:cs typeface="Arial"/>
              </a:defRPr>
            </a:lvl5pPr>
            <a:lvl6pPr marL="276606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50292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600"/>
              </a:lnSpc>
              <a:defRPr/>
            </a:pPr>
            <a:r>
              <a:rPr kumimoji="0" lang="en-US" altLang="ja-JP" sz="2600" b="1" dirty="0" smtClean="0">
                <a:solidFill>
                  <a:srgbClr val="4BACC6">
                    <a:lumMod val="75000"/>
                  </a:srgbClr>
                </a:solidFill>
              </a:rPr>
              <a:t>Application to the ILC project</a:t>
            </a:r>
            <a:endParaRPr kumimoji="0" lang="en-US" altLang="ja-JP" sz="2600" b="1" dirty="0" smtClean="0">
              <a:solidFill>
                <a:srgbClr val="008080"/>
              </a:solidFill>
            </a:endParaRPr>
          </a:p>
          <a:p>
            <a:pPr lvl="2">
              <a:lnSpc>
                <a:spcPts val="2000"/>
              </a:lnSpc>
              <a:defRPr/>
            </a:pPr>
            <a:r>
              <a:rPr lang="en-US" altLang="ja-JP" sz="2200" dirty="0">
                <a:solidFill>
                  <a:srgbClr val="44546A">
                    <a:lumMod val="50000"/>
                  </a:srgbClr>
                </a:solidFill>
              </a:rPr>
              <a:t>Environmental impact assessment </a:t>
            </a:r>
            <a:r>
              <a:rPr lang="en-US" altLang="ja-JP" sz="2200" dirty="0" smtClean="0">
                <a:solidFill>
                  <a:srgbClr val="44546A">
                    <a:lumMod val="50000"/>
                  </a:srgbClr>
                </a:solidFill>
              </a:rPr>
              <a:t>law</a:t>
            </a:r>
          </a:p>
          <a:p>
            <a:pPr lvl="2">
              <a:lnSpc>
                <a:spcPts val="1800"/>
              </a:lnSpc>
              <a:defRPr/>
            </a:pPr>
            <a:r>
              <a:rPr lang="en-US" altLang="ja-JP" sz="2200" dirty="0" smtClean="0">
                <a:solidFill>
                  <a:srgbClr val="44546A">
                    <a:lumMod val="50000"/>
                  </a:srgbClr>
                </a:solidFill>
              </a:rPr>
              <a:t>Environmental Impact Assessment Ordinance</a:t>
            </a:r>
          </a:p>
          <a:p>
            <a:pPr marL="457200" lvl="2" indent="0">
              <a:lnSpc>
                <a:spcPts val="1800"/>
              </a:lnSpc>
              <a:buFont typeface="Lucida Grande" pitchFamily="-1" charset="0"/>
              <a:buNone/>
              <a:defRPr/>
            </a:pPr>
            <a:r>
              <a:rPr kumimoji="0" lang="en-US" altLang="ja-JP" sz="2400" dirty="0" smtClean="0">
                <a:solidFill>
                  <a:srgbClr val="1F497D">
                    <a:lumMod val="75000"/>
                  </a:srgbClr>
                </a:solidFill>
                <a:ea typeface="ＭＳ Ｐゴシック" panose="020B0600070205080204" pitchFamily="50" charset="-128"/>
              </a:rPr>
              <a:t>    </a:t>
            </a:r>
            <a:r>
              <a:rPr lang="en-US" altLang="ja-JP" sz="2200" dirty="0" smtClean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Not applicable </a:t>
            </a:r>
            <a:r>
              <a:rPr lang="en-US" altLang="ja-JP" sz="2000" dirty="0" smtClean="0">
                <a:solidFill>
                  <a:srgbClr val="44546A">
                    <a:lumMod val="50000"/>
                  </a:srgbClr>
                </a:solidFill>
                <a:latin typeface="Calibri" panose="020F0502020204030204"/>
                <a:ea typeface="ＭＳ Ｐゴシック" panose="020B0600070205080204" pitchFamily="50" charset="-128"/>
              </a:rPr>
              <a:t>(IWATE &amp; MIYAGI pref.)</a:t>
            </a:r>
          </a:p>
          <a:p>
            <a:pPr marL="457200" lvl="2" indent="0">
              <a:lnSpc>
                <a:spcPts val="2000"/>
              </a:lnSpc>
              <a:buFont typeface="Lucida Grande" pitchFamily="-1" charset="0"/>
              <a:buNone/>
              <a:defRPr/>
            </a:pPr>
            <a:endParaRPr lang="en-US" altLang="ja-JP" sz="22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06627" y="5536579"/>
            <a:ext cx="7641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pilot survey of the 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Raptores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takes time most is on going.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5438" y="4280542"/>
            <a:ext cx="1323148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法ｱｾｽ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53637" y="4852991"/>
            <a:ext cx="1447058" cy="3804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条例ｱｾｽ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7042027" y="5468227"/>
            <a:ext cx="889245" cy="457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D62A-CCDE-48BC-82A0-E649BCB4C75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ひらめき">
  <a:themeElements>
    <a:clrScheme name="サドル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1728</Words>
  <Application>Microsoft Office PowerPoint</Application>
  <PresentationFormat>画面に合わせる (4:3)</PresentationFormat>
  <Paragraphs>576</Paragraphs>
  <Slides>18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18</vt:i4>
      </vt:variant>
    </vt:vector>
  </HeadingPairs>
  <TitlesOfParts>
    <vt:vector size="46" baseType="lpstr">
      <vt:lpstr>Cooper Std Black</vt:lpstr>
      <vt:lpstr>HGP創英角ｺﾞｼｯｸUB</vt:lpstr>
      <vt:lpstr>HGP創英角ﾎﾟｯﾌﾟ体</vt:lpstr>
      <vt:lpstr>HGS創英角ｺﾞｼｯｸUB</vt:lpstr>
      <vt:lpstr>HG創英角ｺﾞｼｯｸUB</vt:lpstr>
      <vt:lpstr>Lucida Grande</vt:lpstr>
      <vt:lpstr>ＭＳ Ｐゴシック</vt:lpstr>
      <vt:lpstr>ＭＳ 明朝</vt:lpstr>
      <vt:lpstr>ヒラギノ角ゴ Pro W3</vt:lpstr>
      <vt:lpstr>ヒラギノ丸ゴ Pro W4</vt:lpstr>
      <vt:lpstr>ヒラギノ明朝 Pro W3</vt:lpstr>
      <vt:lpstr>Arial</vt:lpstr>
      <vt:lpstr>Arial Black</vt:lpstr>
      <vt:lpstr>Arial Narrow</vt:lpstr>
      <vt:lpstr>Book Antiqua</vt:lpstr>
      <vt:lpstr>Calibri</vt:lpstr>
      <vt:lpstr>Calibri Light</vt:lpstr>
      <vt:lpstr>Lucida Sans</vt:lpstr>
      <vt:lpstr>Times New Roman</vt:lpstr>
      <vt:lpstr>Wingdings</vt:lpstr>
      <vt:lpstr>Wingdings 2</vt:lpstr>
      <vt:lpstr>Wingdings 3</vt:lpstr>
      <vt:lpstr>Office テーマ</vt:lpstr>
      <vt:lpstr>4_Office テーマ</vt:lpstr>
      <vt:lpstr>1_Office ​​テーマ</vt:lpstr>
      <vt:lpstr>Office ​​テーマ</vt:lpstr>
      <vt:lpstr>5_Office テーマ</vt:lpstr>
      <vt:lpstr>ひらめき</vt:lpstr>
      <vt:lpstr>Pre-Project Scope of Work            Long term &amp; Medium term plan,  Timeline, Required sources, Profile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宮原正信</dc:creator>
  <cp:lastModifiedBy>宮原正信</cp:lastModifiedBy>
  <cp:revision>39</cp:revision>
  <dcterms:created xsi:type="dcterms:W3CDTF">2014-04-14T07:41:57Z</dcterms:created>
  <dcterms:modified xsi:type="dcterms:W3CDTF">2014-04-17T03:52:50Z</dcterms:modified>
</cp:coreProperties>
</file>