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notesMasterIdLst>
    <p:notesMasterId r:id="rId26"/>
  </p:notesMasterIdLst>
  <p:sldIdLst>
    <p:sldId id="257" r:id="rId3"/>
    <p:sldId id="276" r:id="rId4"/>
    <p:sldId id="277" r:id="rId5"/>
    <p:sldId id="278" r:id="rId6"/>
    <p:sldId id="281" r:id="rId7"/>
    <p:sldId id="258" r:id="rId8"/>
    <p:sldId id="259" r:id="rId9"/>
    <p:sldId id="260" r:id="rId10"/>
    <p:sldId id="261" r:id="rId11"/>
    <p:sldId id="262" r:id="rId12"/>
    <p:sldId id="263" r:id="rId13"/>
    <p:sldId id="273" r:id="rId14"/>
    <p:sldId id="274" r:id="rId15"/>
    <p:sldId id="275" r:id="rId16"/>
    <p:sldId id="270" r:id="rId17"/>
    <p:sldId id="271" r:id="rId18"/>
    <p:sldId id="264" r:id="rId19"/>
    <p:sldId id="272" r:id="rId20"/>
    <p:sldId id="266" r:id="rId21"/>
    <p:sldId id="267" r:id="rId22"/>
    <p:sldId id="268" r:id="rId23"/>
    <p:sldId id="279" r:id="rId24"/>
    <p:sldId id="280" r:id="rId2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8A643-446B-4142-A2E6-383B9B1A2B25}" type="doc">
      <dgm:prSet loTypeId="urn:microsoft.com/office/officeart/2005/8/layout/target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3D724B0-CDB8-5543-9470-692806A28427}">
      <dgm:prSet phldrT="[Text]"/>
      <dgm:spPr/>
      <dgm:t>
        <a:bodyPr/>
        <a:lstStyle/>
        <a:p>
          <a:r>
            <a:rPr lang="en-US" dirty="0" smtClean="0"/>
            <a:t>World</a:t>
          </a:r>
          <a:endParaRPr lang="en-US" dirty="0"/>
        </a:p>
      </dgm:t>
    </dgm:pt>
    <dgm:pt modelId="{F82682D6-F7EC-7B4A-8280-18E7B83D2C7E}" type="parTrans" cxnId="{462E634F-C456-1F4E-B9F3-451966F2032A}">
      <dgm:prSet/>
      <dgm:spPr/>
      <dgm:t>
        <a:bodyPr/>
        <a:lstStyle/>
        <a:p>
          <a:endParaRPr lang="en-US"/>
        </a:p>
      </dgm:t>
    </dgm:pt>
    <dgm:pt modelId="{2971B527-52C1-9A46-B973-EFAB1F8A395F}" type="sibTrans" cxnId="{462E634F-C456-1F4E-B9F3-451966F2032A}">
      <dgm:prSet/>
      <dgm:spPr/>
      <dgm:t>
        <a:bodyPr/>
        <a:lstStyle/>
        <a:p>
          <a:endParaRPr lang="en-US"/>
        </a:p>
      </dgm:t>
    </dgm:pt>
    <dgm:pt modelId="{FC0D70FC-F4D4-8449-A23E-6D8B28B124B8}">
      <dgm:prSet phldrT="[Text]"/>
      <dgm:spPr/>
      <dgm:t>
        <a:bodyPr/>
        <a:lstStyle/>
        <a:p>
          <a:r>
            <a:rPr lang="en-US" dirty="0" smtClean="0"/>
            <a:t>Web Release</a:t>
          </a:r>
          <a:endParaRPr lang="en-US" dirty="0"/>
        </a:p>
      </dgm:t>
    </dgm:pt>
    <dgm:pt modelId="{02F8BBCB-6E6F-5642-8C35-C45331AA7DB6}" type="parTrans" cxnId="{C056DA29-5FE2-6D43-80D8-6C4C0051D439}">
      <dgm:prSet/>
      <dgm:spPr/>
      <dgm:t>
        <a:bodyPr/>
        <a:lstStyle/>
        <a:p>
          <a:endParaRPr lang="en-US"/>
        </a:p>
      </dgm:t>
    </dgm:pt>
    <dgm:pt modelId="{B486B6AD-96B7-6840-A2FC-E83F3FC922B2}" type="sibTrans" cxnId="{C056DA29-5FE2-6D43-80D8-6C4C0051D439}">
      <dgm:prSet/>
      <dgm:spPr/>
      <dgm:t>
        <a:bodyPr/>
        <a:lstStyle/>
        <a:p>
          <a:endParaRPr lang="en-US"/>
        </a:p>
      </dgm:t>
    </dgm:pt>
    <dgm:pt modelId="{E80FDCB2-39BA-D445-8C42-759F701AFFB8}">
      <dgm:prSet phldrT="[Text]"/>
      <dgm:spPr/>
      <dgm:t>
        <a:bodyPr/>
        <a:lstStyle/>
        <a:p>
          <a:r>
            <a:rPr lang="en-US" dirty="0" smtClean="0"/>
            <a:t>ILC EDMS Users</a:t>
          </a:r>
          <a:endParaRPr lang="en-US" dirty="0"/>
        </a:p>
      </dgm:t>
    </dgm:pt>
    <dgm:pt modelId="{34D5B644-F36D-7549-B27D-CD7A69C46A95}" type="parTrans" cxnId="{145FEFB0-CF3B-8644-A4AD-DEA16B321516}">
      <dgm:prSet/>
      <dgm:spPr/>
      <dgm:t>
        <a:bodyPr/>
        <a:lstStyle/>
        <a:p>
          <a:endParaRPr lang="en-US"/>
        </a:p>
      </dgm:t>
    </dgm:pt>
    <dgm:pt modelId="{1DF08E31-B5AB-6645-85AE-82E1246EA018}" type="sibTrans" cxnId="{145FEFB0-CF3B-8644-A4AD-DEA16B321516}">
      <dgm:prSet/>
      <dgm:spPr/>
      <dgm:t>
        <a:bodyPr/>
        <a:lstStyle/>
        <a:p>
          <a:endParaRPr lang="en-US"/>
        </a:p>
      </dgm:t>
    </dgm:pt>
    <dgm:pt modelId="{A2EE4B5B-3FD0-4E40-91D5-093D48BE9B54}">
      <dgm:prSet phldrT="[Text]"/>
      <dgm:spPr/>
      <dgm:t>
        <a:bodyPr/>
        <a:lstStyle/>
        <a:p>
          <a:r>
            <a:rPr lang="en-US" dirty="0" smtClean="0"/>
            <a:t>ILC_CFS</a:t>
          </a:r>
          <a:endParaRPr lang="en-US" dirty="0"/>
        </a:p>
      </dgm:t>
    </dgm:pt>
    <dgm:pt modelId="{8376C6E0-CA55-DE4F-A3BD-568FCB97C0B4}" type="parTrans" cxnId="{C269CF79-2A98-7342-9508-994F7338CAC4}">
      <dgm:prSet/>
      <dgm:spPr/>
      <dgm:t>
        <a:bodyPr/>
        <a:lstStyle/>
        <a:p>
          <a:endParaRPr lang="en-US"/>
        </a:p>
      </dgm:t>
    </dgm:pt>
    <dgm:pt modelId="{4A1DFBE3-168F-BB40-9E47-703AFBB7B890}" type="sibTrans" cxnId="{C269CF79-2A98-7342-9508-994F7338CAC4}">
      <dgm:prSet/>
      <dgm:spPr/>
      <dgm:t>
        <a:bodyPr/>
        <a:lstStyle/>
        <a:p>
          <a:endParaRPr lang="en-US"/>
        </a:p>
      </dgm:t>
    </dgm:pt>
    <dgm:pt modelId="{C24C54BD-3994-D84B-8870-4918AE4A0957}">
      <dgm:prSet phldrT="[Text]"/>
      <dgm:spPr/>
      <dgm:t>
        <a:bodyPr/>
        <a:lstStyle/>
        <a:p>
          <a:r>
            <a:rPr lang="en-US" dirty="0" err="1" smtClean="0"/>
            <a:t>ILC_Kitakami</a:t>
          </a:r>
          <a:r>
            <a:rPr lang="en-US" dirty="0" smtClean="0"/>
            <a:t>-Site</a:t>
          </a:r>
          <a:endParaRPr lang="en-US" dirty="0"/>
        </a:p>
      </dgm:t>
    </dgm:pt>
    <dgm:pt modelId="{1AA680F1-4CB6-F54F-A992-5331B1EDE283}" type="parTrans" cxnId="{CC0D3409-5260-0B42-A6F4-29E72DB4F3D1}">
      <dgm:prSet/>
      <dgm:spPr/>
      <dgm:t>
        <a:bodyPr/>
        <a:lstStyle/>
        <a:p>
          <a:endParaRPr lang="en-US"/>
        </a:p>
      </dgm:t>
    </dgm:pt>
    <dgm:pt modelId="{099E4730-3C61-4A4A-A521-E9347FC6A488}" type="sibTrans" cxnId="{CC0D3409-5260-0B42-A6F4-29E72DB4F3D1}">
      <dgm:prSet/>
      <dgm:spPr/>
      <dgm:t>
        <a:bodyPr/>
        <a:lstStyle/>
        <a:p>
          <a:endParaRPr lang="en-US"/>
        </a:p>
      </dgm:t>
    </dgm:pt>
    <dgm:pt modelId="{727B7A99-BE6E-334F-BECD-B8C116158A61}">
      <dgm:prSet phldrT="[Text]"/>
      <dgm:spPr/>
      <dgm:t>
        <a:bodyPr/>
        <a:lstStyle/>
        <a:p>
          <a:r>
            <a:rPr lang="en-US" dirty="0" smtClean="0"/>
            <a:t>CFS EDMS Users</a:t>
          </a:r>
          <a:endParaRPr lang="en-US" dirty="0"/>
        </a:p>
      </dgm:t>
    </dgm:pt>
    <dgm:pt modelId="{94F16D1B-878D-8F4B-8918-C35E61C42645}" type="parTrans" cxnId="{BF7153F2-4AD1-2D48-AC8B-D388A6F0D1DD}">
      <dgm:prSet/>
      <dgm:spPr/>
      <dgm:t>
        <a:bodyPr/>
        <a:lstStyle/>
        <a:p>
          <a:endParaRPr lang="en-US"/>
        </a:p>
      </dgm:t>
    </dgm:pt>
    <dgm:pt modelId="{E1C679B0-0E45-A542-A12E-169608C3C6F2}" type="sibTrans" cxnId="{BF7153F2-4AD1-2D48-AC8B-D388A6F0D1DD}">
      <dgm:prSet/>
      <dgm:spPr/>
      <dgm:t>
        <a:bodyPr/>
        <a:lstStyle/>
        <a:p>
          <a:endParaRPr lang="en-US"/>
        </a:p>
      </dgm:t>
    </dgm:pt>
    <dgm:pt modelId="{6406C9DA-1CE6-A449-A0AE-8B8D7C6DC64C}">
      <dgm:prSet phldrT="[Text]"/>
      <dgm:spPr/>
      <dgm:t>
        <a:bodyPr/>
        <a:lstStyle/>
        <a:p>
          <a:r>
            <a:rPr lang="en-US" dirty="0" err="1" smtClean="0"/>
            <a:t>ILC_CFS_Internal</a:t>
          </a:r>
          <a:endParaRPr lang="en-US" dirty="0"/>
        </a:p>
      </dgm:t>
    </dgm:pt>
    <dgm:pt modelId="{546B09F3-A206-4841-9FF2-7EF18AE3C8C8}" type="parTrans" cxnId="{2BFA0F88-A4F0-E54E-9D86-572FFD8F2D0B}">
      <dgm:prSet/>
      <dgm:spPr/>
      <dgm:t>
        <a:bodyPr/>
        <a:lstStyle/>
        <a:p>
          <a:endParaRPr lang="en-US"/>
        </a:p>
      </dgm:t>
    </dgm:pt>
    <dgm:pt modelId="{10A67B38-7109-EC44-AAB9-12718921DE6D}" type="sibTrans" cxnId="{2BFA0F88-A4F0-E54E-9D86-572FFD8F2D0B}">
      <dgm:prSet/>
      <dgm:spPr/>
      <dgm:t>
        <a:bodyPr/>
        <a:lstStyle/>
        <a:p>
          <a:endParaRPr lang="en-US"/>
        </a:p>
      </dgm:t>
    </dgm:pt>
    <dgm:pt modelId="{EC9857E7-5A9A-8540-BB11-55BC6C672A8A}">
      <dgm:prSet phldrT="[Text]"/>
      <dgm:spPr/>
      <dgm:t>
        <a:bodyPr/>
        <a:lstStyle/>
        <a:p>
          <a:r>
            <a:rPr lang="en-US" dirty="0" err="1" smtClean="0"/>
            <a:t>Kitakami</a:t>
          </a:r>
          <a:r>
            <a:rPr lang="en-US" dirty="0" smtClean="0"/>
            <a:t> EDMS Users</a:t>
          </a:r>
          <a:endParaRPr lang="en-US" dirty="0"/>
        </a:p>
      </dgm:t>
    </dgm:pt>
    <dgm:pt modelId="{D83B512A-6080-F746-8282-9BFBCF145B25}" type="parTrans" cxnId="{2B0857C0-FA08-C54C-8390-83E75B031673}">
      <dgm:prSet/>
      <dgm:spPr/>
      <dgm:t>
        <a:bodyPr/>
        <a:lstStyle/>
        <a:p>
          <a:endParaRPr lang="en-US"/>
        </a:p>
      </dgm:t>
    </dgm:pt>
    <dgm:pt modelId="{900AB38E-8368-0040-BC11-A1AE74D3A944}" type="sibTrans" cxnId="{2B0857C0-FA08-C54C-8390-83E75B031673}">
      <dgm:prSet/>
      <dgm:spPr/>
      <dgm:t>
        <a:bodyPr/>
        <a:lstStyle/>
        <a:p>
          <a:endParaRPr lang="en-US"/>
        </a:p>
      </dgm:t>
    </dgm:pt>
    <dgm:pt modelId="{C32713AA-6ABC-104C-8999-7BCAE2DFC5A2}">
      <dgm:prSet phldrT="[Text]"/>
      <dgm:spPr/>
      <dgm:t>
        <a:bodyPr/>
        <a:lstStyle/>
        <a:p>
          <a:r>
            <a:rPr lang="en-US" dirty="0" err="1" smtClean="0"/>
            <a:t>ILC_Kitakami-Site_Internal</a:t>
          </a:r>
          <a:endParaRPr lang="en-US" dirty="0"/>
        </a:p>
      </dgm:t>
    </dgm:pt>
    <dgm:pt modelId="{40798D68-1784-7049-8F2A-CC36BB66ED46}" type="parTrans" cxnId="{32C270E0-93B2-9F47-9517-ECB9B43CA48E}">
      <dgm:prSet/>
      <dgm:spPr/>
      <dgm:t>
        <a:bodyPr/>
        <a:lstStyle/>
        <a:p>
          <a:endParaRPr lang="en-US"/>
        </a:p>
      </dgm:t>
    </dgm:pt>
    <dgm:pt modelId="{C93048A5-0079-1A47-B4B9-28F9358DD8F0}" type="sibTrans" cxnId="{32C270E0-93B2-9F47-9517-ECB9B43CA48E}">
      <dgm:prSet/>
      <dgm:spPr/>
      <dgm:t>
        <a:bodyPr/>
        <a:lstStyle/>
        <a:p>
          <a:endParaRPr lang="en-US"/>
        </a:p>
      </dgm:t>
    </dgm:pt>
    <dgm:pt modelId="{9005CE5B-9B46-B349-855F-DAD76BF6619D}" type="pres">
      <dgm:prSet presAssocID="{94E8A643-446B-4142-A2E6-383B9B1A2B2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3C9D0E3-6C6D-A048-8674-7001FC8DE21E}" type="pres">
      <dgm:prSet presAssocID="{23D724B0-CDB8-5543-9470-692806A28427}" presName="circle1" presStyleLbl="node1" presStyleIdx="0" presStyleCnt="4"/>
      <dgm:spPr/>
    </dgm:pt>
    <dgm:pt modelId="{F4CEB2E5-4439-A141-A55A-AA002CD97E92}" type="pres">
      <dgm:prSet presAssocID="{23D724B0-CDB8-5543-9470-692806A28427}" presName="space" presStyleCnt="0"/>
      <dgm:spPr/>
    </dgm:pt>
    <dgm:pt modelId="{57AEE953-6DB9-2C46-BF5C-4AEE2689138D}" type="pres">
      <dgm:prSet presAssocID="{23D724B0-CDB8-5543-9470-692806A28427}" presName="rect1" presStyleLbl="alignAcc1" presStyleIdx="0" presStyleCnt="4"/>
      <dgm:spPr/>
      <dgm:t>
        <a:bodyPr/>
        <a:lstStyle/>
        <a:p>
          <a:endParaRPr lang="en-US"/>
        </a:p>
      </dgm:t>
    </dgm:pt>
    <dgm:pt modelId="{D46B8052-6D01-BE4A-B80A-7D8B4281E8E8}" type="pres">
      <dgm:prSet presAssocID="{E80FDCB2-39BA-D445-8C42-759F701AFFB8}" presName="vertSpace2" presStyleLbl="node1" presStyleIdx="0" presStyleCnt="4"/>
      <dgm:spPr/>
    </dgm:pt>
    <dgm:pt modelId="{B4410CE6-875A-AF49-A77B-C555C8DA2D12}" type="pres">
      <dgm:prSet presAssocID="{E80FDCB2-39BA-D445-8C42-759F701AFFB8}" presName="circle2" presStyleLbl="node1" presStyleIdx="1" presStyleCnt="4"/>
      <dgm:spPr/>
    </dgm:pt>
    <dgm:pt modelId="{44C6CD11-1327-D747-9B21-446CB4EF87CA}" type="pres">
      <dgm:prSet presAssocID="{E80FDCB2-39BA-D445-8C42-759F701AFFB8}" presName="rect2" presStyleLbl="alignAcc1" presStyleIdx="1" presStyleCnt="4"/>
      <dgm:spPr/>
      <dgm:t>
        <a:bodyPr/>
        <a:lstStyle/>
        <a:p>
          <a:endParaRPr kumimoji="1" lang="ja-JP" altLang="en-US"/>
        </a:p>
      </dgm:t>
    </dgm:pt>
    <dgm:pt modelId="{0E000FC5-47E4-A64A-8A72-1C6A87ABD1B6}" type="pres">
      <dgm:prSet presAssocID="{727B7A99-BE6E-334F-BECD-B8C116158A61}" presName="vertSpace3" presStyleLbl="node1" presStyleIdx="1" presStyleCnt="4"/>
      <dgm:spPr/>
    </dgm:pt>
    <dgm:pt modelId="{2E94B4B1-C9D9-304F-9419-6F43EC91927A}" type="pres">
      <dgm:prSet presAssocID="{727B7A99-BE6E-334F-BECD-B8C116158A61}" presName="circle3" presStyleLbl="node1" presStyleIdx="2" presStyleCnt="4"/>
      <dgm:spPr/>
    </dgm:pt>
    <dgm:pt modelId="{52D3BC61-35E0-6940-B7FE-EA63ED7D7130}" type="pres">
      <dgm:prSet presAssocID="{727B7A99-BE6E-334F-BECD-B8C116158A61}" presName="rect3" presStyleLbl="alignAcc1" presStyleIdx="2" presStyleCnt="4"/>
      <dgm:spPr/>
      <dgm:t>
        <a:bodyPr/>
        <a:lstStyle/>
        <a:p>
          <a:endParaRPr kumimoji="1" lang="ja-JP" altLang="en-US"/>
        </a:p>
      </dgm:t>
    </dgm:pt>
    <dgm:pt modelId="{02C9082C-A37D-4240-B6EB-C1AE1F2E1088}" type="pres">
      <dgm:prSet presAssocID="{EC9857E7-5A9A-8540-BB11-55BC6C672A8A}" presName="vertSpace4" presStyleLbl="node1" presStyleIdx="2" presStyleCnt="4"/>
      <dgm:spPr/>
    </dgm:pt>
    <dgm:pt modelId="{7140865E-0B4F-5346-A73E-6F1548B5044F}" type="pres">
      <dgm:prSet presAssocID="{EC9857E7-5A9A-8540-BB11-55BC6C672A8A}" presName="circle4" presStyleLbl="node1" presStyleIdx="3" presStyleCnt="4"/>
      <dgm:spPr/>
    </dgm:pt>
    <dgm:pt modelId="{C3409240-D75D-5441-A8AA-CE0801238650}" type="pres">
      <dgm:prSet presAssocID="{EC9857E7-5A9A-8540-BB11-55BC6C672A8A}" presName="rect4" presStyleLbl="alignAcc1" presStyleIdx="3" presStyleCnt="4"/>
      <dgm:spPr/>
      <dgm:t>
        <a:bodyPr/>
        <a:lstStyle/>
        <a:p>
          <a:endParaRPr kumimoji="1" lang="ja-JP" altLang="en-US"/>
        </a:p>
      </dgm:t>
    </dgm:pt>
    <dgm:pt modelId="{65F9C399-BAD0-904E-95C4-2A25E5AF303A}" type="pres">
      <dgm:prSet presAssocID="{23D724B0-CDB8-5543-9470-692806A28427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8D4B5-FA0F-004C-833F-7BD1837BFBD1}" type="pres">
      <dgm:prSet presAssocID="{23D724B0-CDB8-5543-9470-692806A28427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8BCA1-C3E5-F449-B64F-351D13B3ED94}" type="pres">
      <dgm:prSet presAssocID="{E80FDCB2-39BA-D445-8C42-759F701AFFB8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89A50C-DAD5-5449-8957-D1E7D16CACDD}" type="pres">
      <dgm:prSet presAssocID="{E80FDCB2-39BA-D445-8C42-759F701AFFB8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AF4735-5D5D-4049-817D-95ED4F5B968D}" type="pres">
      <dgm:prSet presAssocID="{727B7A99-BE6E-334F-BECD-B8C116158A61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39BA399-FAC8-FB4F-8A6A-587A0BE69DE1}" type="pres">
      <dgm:prSet presAssocID="{727B7A99-BE6E-334F-BECD-B8C116158A61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0EA35-E631-0848-BEE9-FF440A8D3E17}" type="pres">
      <dgm:prSet presAssocID="{EC9857E7-5A9A-8540-BB11-55BC6C672A8A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446F7F-90D2-ED44-BB34-82B87CC043B7}" type="pres">
      <dgm:prSet presAssocID="{EC9857E7-5A9A-8540-BB11-55BC6C672A8A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3FD058-D84C-334D-BA80-4416C2E13752}" type="presOf" srcId="{727B7A99-BE6E-334F-BECD-B8C116158A61}" destId="{B5AF4735-5D5D-4049-817D-95ED4F5B968D}" srcOrd="1" destOrd="0" presId="urn:microsoft.com/office/officeart/2005/8/layout/target3"/>
    <dgm:cxn modelId="{32C270E0-93B2-9F47-9517-ECB9B43CA48E}" srcId="{EC9857E7-5A9A-8540-BB11-55BC6C672A8A}" destId="{C32713AA-6ABC-104C-8999-7BCAE2DFC5A2}" srcOrd="0" destOrd="0" parTransId="{40798D68-1784-7049-8F2A-CC36BB66ED46}" sibTransId="{C93048A5-0079-1A47-B4B9-28F9358DD8F0}"/>
    <dgm:cxn modelId="{C056DA29-5FE2-6D43-80D8-6C4C0051D439}" srcId="{23D724B0-CDB8-5543-9470-692806A28427}" destId="{FC0D70FC-F4D4-8449-A23E-6D8B28B124B8}" srcOrd="0" destOrd="0" parTransId="{02F8BBCB-6E6F-5642-8C35-C45331AA7DB6}" sibTransId="{B486B6AD-96B7-6840-A2FC-E83F3FC922B2}"/>
    <dgm:cxn modelId="{FB7BBE85-FEBE-8E40-88A8-FCB0D9EA7AFF}" type="presOf" srcId="{23D724B0-CDB8-5543-9470-692806A28427}" destId="{57AEE953-6DB9-2C46-BF5C-4AEE2689138D}" srcOrd="0" destOrd="0" presId="urn:microsoft.com/office/officeart/2005/8/layout/target3"/>
    <dgm:cxn modelId="{ED23C845-3FFD-4E45-B034-10FAFA266ABF}" type="presOf" srcId="{EC9857E7-5A9A-8540-BB11-55BC6C672A8A}" destId="{07C0EA35-E631-0848-BEE9-FF440A8D3E17}" srcOrd="1" destOrd="0" presId="urn:microsoft.com/office/officeart/2005/8/layout/target3"/>
    <dgm:cxn modelId="{462E634F-C456-1F4E-B9F3-451966F2032A}" srcId="{94E8A643-446B-4142-A2E6-383B9B1A2B25}" destId="{23D724B0-CDB8-5543-9470-692806A28427}" srcOrd="0" destOrd="0" parTransId="{F82682D6-F7EC-7B4A-8280-18E7B83D2C7E}" sibTransId="{2971B527-52C1-9A46-B973-EFAB1F8A395F}"/>
    <dgm:cxn modelId="{00AA825D-9047-8E4F-810D-A6AF4AACEF5A}" type="presOf" srcId="{C32713AA-6ABC-104C-8999-7BCAE2DFC5A2}" destId="{E0446F7F-90D2-ED44-BB34-82B87CC043B7}" srcOrd="0" destOrd="0" presId="urn:microsoft.com/office/officeart/2005/8/layout/target3"/>
    <dgm:cxn modelId="{C062D32C-F9E4-804E-A3DC-EBC62AB5E446}" type="presOf" srcId="{A2EE4B5B-3FD0-4E40-91D5-093D48BE9B54}" destId="{0789A50C-DAD5-5449-8957-D1E7D16CACDD}" srcOrd="0" destOrd="0" presId="urn:microsoft.com/office/officeart/2005/8/layout/target3"/>
    <dgm:cxn modelId="{5F6FD125-B851-7F42-8451-29625EC4267A}" type="presOf" srcId="{E80FDCB2-39BA-D445-8C42-759F701AFFB8}" destId="{44C6CD11-1327-D747-9B21-446CB4EF87CA}" srcOrd="0" destOrd="0" presId="urn:microsoft.com/office/officeart/2005/8/layout/target3"/>
    <dgm:cxn modelId="{E0044831-9A44-AC43-884C-0D78953369EF}" type="presOf" srcId="{FC0D70FC-F4D4-8449-A23E-6D8B28B124B8}" destId="{AE58D4B5-FA0F-004C-833F-7BD1837BFBD1}" srcOrd="0" destOrd="0" presId="urn:microsoft.com/office/officeart/2005/8/layout/target3"/>
    <dgm:cxn modelId="{BF7153F2-4AD1-2D48-AC8B-D388A6F0D1DD}" srcId="{94E8A643-446B-4142-A2E6-383B9B1A2B25}" destId="{727B7A99-BE6E-334F-BECD-B8C116158A61}" srcOrd="2" destOrd="0" parTransId="{94F16D1B-878D-8F4B-8918-C35E61C42645}" sibTransId="{E1C679B0-0E45-A542-A12E-169608C3C6F2}"/>
    <dgm:cxn modelId="{145FEFB0-CF3B-8644-A4AD-DEA16B321516}" srcId="{94E8A643-446B-4142-A2E6-383B9B1A2B25}" destId="{E80FDCB2-39BA-D445-8C42-759F701AFFB8}" srcOrd="1" destOrd="0" parTransId="{34D5B644-F36D-7549-B27D-CD7A69C46A95}" sibTransId="{1DF08E31-B5AB-6645-85AE-82E1246EA018}"/>
    <dgm:cxn modelId="{68B56D47-618B-2C45-A845-2A980D1F17DC}" type="presOf" srcId="{727B7A99-BE6E-334F-BECD-B8C116158A61}" destId="{52D3BC61-35E0-6940-B7FE-EA63ED7D7130}" srcOrd="0" destOrd="0" presId="urn:microsoft.com/office/officeart/2005/8/layout/target3"/>
    <dgm:cxn modelId="{2BFA0F88-A4F0-E54E-9D86-572FFD8F2D0B}" srcId="{727B7A99-BE6E-334F-BECD-B8C116158A61}" destId="{6406C9DA-1CE6-A449-A0AE-8B8D7C6DC64C}" srcOrd="0" destOrd="0" parTransId="{546B09F3-A206-4841-9FF2-7EF18AE3C8C8}" sibTransId="{10A67B38-7109-EC44-AAB9-12718921DE6D}"/>
    <dgm:cxn modelId="{CEF257FC-6EF9-4D49-BF95-73F20E400DB3}" type="presOf" srcId="{23D724B0-CDB8-5543-9470-692806A28427}" destId="{65F9C399-BAD0-904E-95C4-2A25E5AF303A}" srcOrd="1" destOrd="0" presId="urn:microsoft.com/office/officeart/2005/8/layout/target3"/>
    <dgm:cxn modelId="{C4A54D94-9B04-3545-83B5-F6F123590D7A}" type="presOf" srcId="{C24C54BD-3994-D84B-8870-4918AE4A0957}" destId="{0789A50C-DAD5-5449-8957-D1E7D16CACDD}" srcOrd="0" destOrd="1" presId="urn:microsoft.com/office/officeart/2005/8/layout/target3"/>
    <dgm:cxn modelId="{CC0D3409-5260-0B42-A6F4-29E72DB4F3D1}" srcId="{E80FDCB2-39BA-D445-8C42-759F701AFFB8}" destId="{C24C54BD-3994-D84B-8870-4918AE4A0957}" srcOrd="1" destOrd="0" parTransId="{1AA680F1-4CB6-F54F-A992-5331B1EDE283}" sibTransId="{099E4730-3C61-4A4A-A521-E9347FC6A488}"/>
    <dgm:cxn modelId="{5FC4BA5C-E3DF-5B41-854B-8AA6E02DD86B}" type="presOf" srcId="{EC9857E7-5A9A-8540-BB11-55BC6C672A8A}" destId="{C3409240-D75D-5441-A8AA-CE0801238650}" srcOrd="0" destOrd="0" presId="urn:microsoft.com/office/officeart/2005/8/layout/target3"/>
    <dgm:cxn modelId="{AAC51CBF-C208-2547-9C4B-E81BF4DDCF86}" type="presOf" srcId="{E80FDCB2-39BA-D445-8C42-759F701AFFB8}" destId="{1238BCA1-C3E5-F449-B64F-351D13B3ED94}" srcOrd="1" destOrd="0" presId="urn:microsoft.com/office/officeart/2005/8/layout/target3"/>
    <dgm:cxn modelId="{2B0857C0-FA08-C54C-8390-83E75B031673}" srcId="{94E8A643-446B-4142-A2E6-383B9B1A2B25}" destId="{EC9857E7-5A9A-8540-BB11-55BC6C672A8A}" srcOrd="3" destOrd="0" parTransId="{D83B512A-6080-F746-8282-9BFBCF145B25}" sibTransId="{900AB38E-8368-0040-BC11-A1AE74D3A944}"/>
    <dgm:cxn modelId="{E6768710-D26B-6348-A437-F9AEC5362AB8}" type="presOf" srcId="{6406C9DA-1CE6-A449-A0AE-8B8D7C6DC64C}" destId="{539BA399-FAC8-FB4F-8A6A-587A0BE69DE1}" srcOrd="0" destOrd="0" presId="urn:microsoft.com/office/officeart/2005/8/layout/target3"/>
    <dgm:cxn modelId="{E9A55F95-A3A6-164C-9A9E-BF9433F08EDD}" type="presOf" srcId="{94E8A643-446B-4142-A2E6-383B9B1A2B25}" destId="{9005CE5B-9B46-B349-855F-DAD76BF6619D}" srcOrd="0" destOrd="0" presId="urn:microsoft.com/office/officeart/2005/8/layout/target3"/>
    <dgm:cxn modelId="{C269CF79-2A98-7342-9508-994F7338CAC4}" srcId="{E80FDCB2-39BA-D445-8C42-759F701AFFB8}" destId="{A2EE4B5B-3FD0-4E40-91D5-093D48BE9B54}" srcOrd="0" destOrd="0" parTransId="{8376C6E0-CA55-DE4F-A3BD-568FCB97C0B4}" sibTransId="{4A1DFBE3-168F-BB40-9E47-703AFBB7B890}"/>
    <dgm:cxn modelId="{B8C686B3-5B30-2941-BA5C-F8F494E727D6}" type="presParOf" srcId="{9005CE5B-9B46-B349-855F-DAD76BF6619D}" destId="{83C9D0E3-6C6D-A048-8674-7001FC8DE21E}" srcOrd="0" destOrd="0" presId="urn:microsoft.com/office/officeart/2005/8/layout/target3"/>
    <dgm:cxn modelId="{F7B4AB56-45CC-9D47-AE52-F9FDFB5F3C8E}" type="presParOf" srcId="{9005CE5B-9B46-B349-855F-DAD76BF6619D}" destId="{F4CEB2E5-4439-A141-A55A-AA002CD97E92}" srcOrd="1" destOrd="0" presId="urn:microsoft.com/office/officeart/2005/8/layout/target3"/>
    <dgm:cxn modelId="{DF76E5DE-A8E7-5848-8B4D-E39681B6F95B}" type="presParOf" srcId="{9005CE5B-9B46-B349-855F-DAD76BF6619D}" destId="{57AEE953-6DB9-2C46-BF5C-4AEE2689138D}" srcOrd="2" destOrd="0" presId="urn:microsoft.com/office/officeart/2005/8/layout/target3"/>
    <dgm:cxn modelId="{2E9753BC-0159-7840-81BE-D234BC2B0D6C}" type="presParOf" srcId="{9005CE5B-9B46-B349-855F-DAD76BF6619D}" destId="{D46B8052-6D01-BE4A-B80A-7D8B4281E8E8}" srcOrd="3" destOrd="0" presId="urn:microsoft.com/office/officeart/2005/8/layout/target3"/>
    <dgm:cxn modelId="{F5076FBD-200A-9A47-9E00-7B999DF7600A}" type="presParOf" srcId="{9005CE5B-9B46-B349-855F-DAD76BF6619D}" destId="{B4410CE6-875A-AF49-A77B-C555C8DA2D12}" srcOrd="4" destOrd="0" presId="urn:microsoft.com/office/officeart/2005/8/layout/target3"/>
    <dgm:cxn modelId="{2C83F1C7-D2E7-FC49-8625-673D4958F001}" type="presParOf" srcId="{9005CE5B-9B46-B349-855F-DAD76BF6619D}" destId="{44C6CD11-1327-D747-9B21-446CB4EF87CA}" srcOrd="5" destOrd="0" presId="urn:microsoft.com/office/officeart/2005/8/layout/target3"/>
    <dgm:cxn modelId="{6B543308-E99B-C347-8314-E919829F18C0}" type="presParOf" srcId="{9005CE5B-9B46-B349-855F-DAD76BF6619D}" destId="{0E000FC5-47E4-A64A-8A72-1C6A87ABD1B6}" srcOrd="6" destOrd="0" presId="urn:microsoft.com/office/officeart/2005/8/layout/target3"/>
    <dgm:cxn modelId="{927988AF-C5FA-5F47-8A51-4C10ABCB0CC3}" type="presParOf" srcId="{9005CE5B-9B46-B349-855F-DAD76BF6619D}" destId="{2E94B4B1-C9D9-304F-9419-6F43EC91927A}" srcOrd="7" destOrd="0" presId="urn:microsoft.com/office/officeart/2005/8/layout/target3"/>
    <dgm:cxn modelId="{19B2B415-6655-B84B-BBD9-5AF4FF0B0B51}" type="presParOf" srcId="{9005CE5B-9B46-B349-855F-DAD76BF6619D}" destId="{52D3BC61-35E0-6940-B7FE-EA63ED7D7130}" srcOrd="8" destOrd="0" presId="urn:microsoft.com/office/officeart/2005/8/layout/target3"/>
    <dgm:cxn modelId="{EB478957-7C32-394B-B832-EB41C219212C}" type="presParOf" srcId="{9005CE5B-9B46-B349-855F-DAD76BF6619D}" destId="{02C9082C-A37D-4240-B6EB-C1AE1F2E1088}" srcOrd="9" destOrd="0" presId="urn:microsoft.com/office/officeart/2005/8/layout/target3"/>
    <dgm:cxn modelId="{7AB656A0-7E32-8345-BF34-3BFFF7F94777}" type="presParOf" srcId="{9005CE5B-9B46-B349-855F-DAD76BF6619D}" destId="{7140865E-0B4F-5346-A73E-6F1548B5044F}" srcOrd="10" destOrd="0" presId="urn:microsoft.com/office/officeart/2005/8/layout/target3"/>
    <dgm:cxn modelId="{118C5C2B-ED0B-9F46-9FCF-A45181C895AF}" type="presParOf" srcId="{9005CE5B-9B46-B349-855F-DAD76BF6619D}" destId="{C3409240-D75D-5441-A8AA-CE0801238650}" srcOrd="11" destOrd="0" presId="urn:microsoft.com/office/officeart/2005/8/layout/target3"/>
    <dgm:cxn modelId="{47A46D80-219F-FA48-9658-FEBCDBD5B8A6}" type="presParOf" srcId="{9005CE5B-9B46-B349-855F-DAD76BF6619D}" destId="{65F9C399-BAD0-904E-95C4-2A25E5AF303A}" srcOrd="12" destOrd="0" presId="urn:microsoft.com/office/officeart/2005/8/layout/target3"/>
    <dgm:cxn modelId="{3D835C3E-84B9-D642-B6DE-031586A71C61}" type="presParOf" srcId="{9005CE5B-9B46-B349-855F-DAD76BF6619D}" destId="{AE58D4B5-FA0F-004C-833F-7BD1837BFBD1}" srcOrd="13" destOrd="0" presId="urn:microsoft.com/office/officeart/2005/8/layout/target3"/>
    <dgm:cxn modelId="{3047A860-147D-C347-BC14-2846BB83B2E6}" type="presParOf" srcId="{9005CE5B-9B46-B349-855F-DAD76BF6619D}" destId="{1238BCA1-C3E5-F449-B64F-351D13B3ED94}" srcOrd="14" destOrd="0" presId="urn:microsoft.com/office/officeart/2005/8/layout/target3"/>
    <dgm:cxn modelId="{8EB4C504-B3C5-C443-BC97-3018F17BB1DC}" type="presParOf" srcId="{9005CE5B-9B46-B349-855F-DAD76BF6619D}" destId="{0789A50C-DAD5-5449-8957-D1E7D16CACDD}" srcOrd="15" destOrd="0" presId="urn:microsoft.com/office/officeart/2005/8/layout/target3"/>
    <dgm:cxn modelId="{462BFFC4-3C4C-7D4B-B725-F33AF7D48173}" type="presParOf" srcId="{9005CE5B-9B46-B349-855F-DAD76BF6619D}" destId="{B5AF4735-5D5D-4049-817D-95ED4F5B968D}" srcOrd="16" destOrd="0" presId="urn:microsoft.com/office/officeart/2005/8/layout/target3"/>
    <dgm:cxn modelId="{69CA1A81-4F16-FB4B-81D8-97CA64075EF2}" type="presParOf" srcId="{9005CE5B-9B46-B349-855F-DAD76BF6619D}" destId="{539BA399-FAC8-FB4F-8A6A-587A0BE69DE1}" srcOrd="17" destOrd="0" presId="urn:microsoft.com/office/officeart/2005/8/layout/target3"/>
    <dgm:cxn modelId="{95A1CAFB-1393-A448-AAAD-D4B1F625BF24}" type="presParOf" srcId="{9005CE5B-9B46-B349-855F-DAD76BF6619D}" destId="{07C0EA35-E631-0848-BEE9-FF440A8D3E17}" srcOrd="18" destOrd="0" presId="urn:microsoft.com/office/officeart/2005/8/layout/target3"/>
    <dgm:cxn modelId="{327BD0FB-8937-AB4C-B0D3-8079289C3A08}" type="presParOf" srcId="{9005CE5B-9B46-B349-855F-DAD76BF6619D}" destId="{E0446F7F-90D2-ED44-BB34-82B87CC043B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9D0E3-6C6D-A048-8674-7001FC8DE21E}">
      <dsp:nvSpPr>
        <dsp:cNvPr id="0" name=""/>
        <dsp:cNvSpPr/>
      </dsp:nvSpPr>
      <dsp:spPr>
        <a:xfrm>
          <a:off x="0" y="0"/>
          <a:ext cx="3844636" cy="38446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AEE953-6DB9-2C46-BF5C-4AEE2689138D}">
      <dsp:nvSpPr>
        <dsp:cNvPr id="0" name=""/>
        <dsp:cNvSpPr/>
      </dsp:nvSpPr>
      <dsp:spPr>
        <a:xfrm>
          <a:off x="1922318" y="0"/>
          <a:ext cx="5559136" cy="3844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World</a:t>
          </a:r>
          <a:endParaRPr lang="en-US" sz="2300" kern="1200" dirty="0"/>
        </a:p>
      </dsp:txBody>
      <dsp:txXfrm>
        <a:off x="1922318" y="0"/>
        <a:ext cx="2779568" cy="816985"/>
      </dsp:txXfrm>
    </dsp:sp>
    <dsp:sp modelId="{B4410CE6-875A-AF49-A77B-C555C8DA2D12}">
      <dsp:nvSpPr>
        <dsp:cNvPr id="0" name=""/>
        <dsp:cNvSpPr/>
      </dsp:nvSpPr>
      <dsp:spPr>
        <a:xfrm>
          <a:off x="504608" y="816985"/>
          <a:ext cx="2835419" cy="28354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C6CD11-1327-D747-9B21-446CB4EF87CA}">
      <dsp:nvSpPr>
        <dsp:cNvPr id="0" name=""/>
        <dsp:cNvSpPr/>
      </dsp:nvSpPr>
      <dsp:spPr>
        <a:xfrm>
          <a:off x="1922318" y="816985"/>
          <a:ext cx="5559136" cy="28354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9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ILC EDMS Users</a:t>
          </a:r>
          <a:endParaRPr lang="en-US" sz="2300" kern="1200" dirty="0"/>
        </a:p>
      </dsp:txBody>
      <dsp:txXfrm>
        <a:off x="1922318" y="816985"/>
        <a:ext cx="2779568" cy="816985"/>
      </dsp:txXfrm>
    </dsp:sp>
    <dsp:sp modelId="{2E94B4B1-C9D9-304F-9419-6F43EC91927A}">
      <dsp:nvSpPr>
        <dsp:cNvPr id="0" name=""/>
        <dsp:cNvSpPr/>
      </dsp:nvSpPr>
      <dsp:spPr>
        <a:xfrm>
          <a:off x="1009216" y="1633970"/>
          <a:ext cx="1826202" cy="182620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D3BC61-35E0-6940-B7FE-EA63ED7D7130}">
      <dsp:nvSpPr>
        <dsp:cNvPr id="0" name=""/>
        <dsp:cNvSpPr/>
      </dsp:nvSpPr>
      <dsp:spPr>
        <a:xfrm>
          <a:off x="1922318" y="1633970"/>
          <a:ext cx="5559136" cy="1826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7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CFS EDMS Users</a:t>
          </a:r>
          <a:endParaRPr lang="en-US" sz="2300" kern="1200" dirty="0"/>
        </a:p>
      </dsp:txBody>
      <dsp:txXfrm>
        <a:off x="1922318" y="1633970"/>
        <a:ext cx="2779568" cy="816985"/>
      </dsp:txXfrm>
    </dsp:sp>
    <dsp:sp modelId="{7140865E-0B4F-5346-A73E-6F1548B5044F}">
      <dsp:nvSpPr>
        <dsp:cNvPr id="0" name=""/>
        <dsp:cNvSpPr/>
      </dsp:nvSpPr>
      <dsp:spPr>
        <a:xfrm>
          <a:off x="1513825" y="2450955"/>
          <a:ext cx="816985" cy="8169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409240-D75D-5441-A8AA-CE0801238650}">
      <dsp:nvSpPr>
        <dsp:cNvPr id="0" name=""/>
        <dsp:cNvSpPr/>
      </dsp:nvSpPr>
      <dsp:spPr>
        <a:xfrm>
          <a:off x="1922318" y="2450955"/>
          <a:ext cx="5559136" cy="816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Kitakami</a:t>
          </a:r>
          <a:r>
            <a:rPr lang="en-US" sz="2300" kern="1200" dirty="0" smtClean="0"/>
            <a:t> EDMS Users</a:t>
          </a:r>
          <a:endParaRPr lang="en-US" sz="2300" kern="1200" dirty="0"/>
        </a:p>
      </dsp:txBody>
      <dsp:txXfrm>
        <a:off x="1922318" y="2450955"/>
        <a:ext cx="2779568" cy="816985"/>
      </dsp:txXfrm>
    </dsp:sp>
    <dsp:sp modelId="{AE58D4B5-FA0F-004C-833F-7BD1837BFBD1}">
      <dsp:nvSpPr>
        <dsp:cNvPr id="0" name=""/>
        <dsp:cNvSpPr/>
      </dsp:nvSpPr>
      <dsp:spPr>
        <a:xfrm>
          <a:off x="4701886" y="0"/>
          <a:ext cx="2779568" cy="8169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Web Release</a:t>
          </a:r>
          <a:endParaRPr lang="en-US" sz="2100" kern="1200" dirty="0"/>
        </a:p>
      </dsp:txBody>
      <dsp:txXfrm>
        <a:off x="4701886" y="0"/>
        <a:ext cx="2779568" cy="816985"/>
      </dsp:txXfrm>
    </dsp:sp>
    <dsp:sp modelId="{0789A50C-DAD5-5449-8957-D1E7D16CACDD}">
      <dsp:nvSpPr>
        <dsp:cNvPr id="0" name=""/>
        <dsp:cNvSpPr/>
      </dsp:nvSpPr>
      <dsp:spPr>
        <a:xfrm>
          <a:off x="4701886" y="816985"/>
          <a:ext cx="2779568" cy="8169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ILC_CFS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ILC_Kitakami</a:t>
          </a:r>
          <a:r>
            <a:rPr lang="en-US" sz="2100" kern="1200" dirty="0" smtClean="0"/>
            <a:t>-Site</a:t>
          </a:r>
          <a:endParaRPr lang="en-US" sz="2100" kern="1200" dirty="0"/>
        </a:p>
      </dsp:txBody>
      <dsp:txXfrm>
        <a:off x="4701886" y="816985"/>
        <a:ext cx="2779568" cy="816985"/>
      </dsp:txXfrm>
    </dsp:sp>
    <dsp:sp modelId="{539BA399-FAC8-FB4F-8A6A-587A0BE69DE1}">
      <dsp:nvSpPr>
        <dsp:cNvPr id="0" name=""/>
        <dsp:cNvSpPr/>
      </dsp:nvSpPr>
      <dsp:spPr>
        <a:xfrm>
          <a:off x="4701886" y="1633970"/>
          <a:ext cx="2779568" cy="8169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ILC_CFS_Internal</a:t>
          </a:r>
          <a:endParaRPr lang="en-US" sz="2100" kern="1200" dirty="0"/>
        </a:p>
      </dsp:txBody>
      <dsp:txXfrm>
        <a:off x="4701886" y="1633970"/>
        <a:ext cx="2779568" cy="816985"/>
      </dsp:txXfrm>
    </dsp:sp>
    <dsp:sp modelId="{E0446F7F-90D2-ED44-BB34-82B87CC043B7}">
      <dsp:nvSpPr>
        <dsp:cNvPr id="0" name=""/>
        <dsp:cNvSpPr/>
      </dsp:nvSpPr>
      <dsp:spPr>
        <a:xfrm>
          <a:off x="4701886" y="2450955"/>
          <a:ext cx="2779568" cy="81698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ILC_Kitakami-Site_Internal</a:t>
          </a:r>
          <a:endParaRPr lang="en-US" sz="2100" kern="1200" dirty="0"/>
        </a:p>
      </dsp:txBody>
      <dsp:txXfrm>
        <a:off x="4701886" y="2450955"/>
        <a:ext cx="2779568" cy="816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6DA25-BE37-7043-90D3-C6A39FF90FA2}" type="datetimeFigureOut">
              <a:rPr kumimoji="1" lang="ja-JP" altLang="en-US" smtClean="0"/>
              <a:t>2014/02/15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5245B-6CF8-9B41-877D-A28C8653E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30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6711-5ADA-453F-81BD-CC02E25D8D6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211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099A1-76CA-477D-9447-CC87A1B5E926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17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7567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6711-5ADA-453F-81BD-CC02E25D8D6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21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CD2EB-828E-4E43-97CC-E322ABE17CC8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5442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A068B-495B-FE47-9D7B-1D10D1BA5AF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670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1D099A1-76CA-477D-9447-CC87A1B5E926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11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12727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1D099A1-76CA-477D-9447-CC87A1B5E926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12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12323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1D099A1-76CA-477D-9447-CC87A1B5E926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13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43157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099A1-76CA-477D-9447-CC87A1B5E926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15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2804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099A1-76CA-477D-9447-CC87A1B5E926}" type="slidenum"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pPr>
                <a:defRPr/>
              </a:pPr>
              <a:t>16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7234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31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6782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6087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32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32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25888"/>
            <a:ext cx="4038600" cy="21732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038600" cy="21732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9C48C-D733-1745-8254-B98F368A1390}" type="slidenum"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07910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45127" y="1847274"/>
            <a:ext cx="3574473" cy="3891587"/>
          </a:xfrm>
          <a:prstGeom prst="rect">
            <a:avLst/>
          </a:prstGeom>
        </p:spPr>
        <p:txBody>
          <a:bodyPr/>
          <a:lstStyle>
            <a:lvl2pPr marL="415554" indent="-415554">
              <a:defRPr sz="2200">
                <a:latin typeface="Arial"/>
                <a:cs typeface="Arial"/>
              </a:defRPr>
            </a:lvl2pPr>
            <a:lvl3pPr marL="833993" indent="-310223">
              <a:defRPr sz="1800">
                <a:latin typeface="Arial"/>
                <a:cs typeface="Arial"/>
              </a:defRPr>
            </a:lvl3pPr>
            <a:lvl4pPr marL="1092271" indent="-261164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354877" indent="-207776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726710" y="1847274"/>
            <a:ext cx="3574473" cy="3891587"/>
          </a:xfrm>
          <a:prstGeom prst="rect">
            <a:avLst/>
          </a:prstGeom>
        </p:spPr>
        <p:txBody>
          <a:bodyPr/>
          <a:lstStyle>
            <a:lvl2pPr marL="415554" indent="-415554">
              <a:defRPr sz="2200">
                <a:latin typeface="Arial"/>
                <a:cs typeface="Arial"/>
              </a:defRPr>
            </a:lvl2pPr>
            <a:lvl3pPr marL="731547" indent="-315995">
              <a:defRPr sz="1800">
                <a:latin typeface="Arial"/>
                <a:cs typeface="Arial"/>
              </a:defRPr>
            </a:lvl3pPr>
            <a:lvl4pPr marL="1038883" indent="-30733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659" indent="-207776" defTabSz="334752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1274" y="1023699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14/02/10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96C6-F158-E44E-9BA4-D09CE69C3A3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019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4" y="1023699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14/02/10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KEK-LC-Meeting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D802-AAAA-D947-9202-65E7C7D696D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02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4" y="1789547"/>
            <a:ext cx="7481455" cy="3844636"/>
          </a:xfrm>
          <a:prstGeom prst="rect">
            <a:avLst/>
          </a:prstGeom>
        </p:spPr>
        <p:txBody>
          <a:bodyPr/>
          <a:lstStyle>
            <a:lvl2pPr marL="415554" indent="-415554">
              <a:defRPr sz="2200">
                <a:latin typeface="Arial"/>
                <a:cs typeface="Arial"/>
              </a:defRPr>
            </a:lvl2pPr>
            <a:lvl3pPr marL="731547" indent="-315995">
              <a:defRPr sz="1800">
                <a:latin typeface="Arial"/>
                <a:cs typeface="Arial"/>
              </a:defRPr>
            </a:lvl3pPr>
            <a:lvl4pPr marL="1038883" indent="-30733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659" indent="-207776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274" y="769699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14/02/10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KEK-LC-Meeting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3A87-2296-FC4D-A292-AB05C56F031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677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14/02/10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KEK-LC-Meeting</a:t>
            </a: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0B6A-EECE-4C3C-9D7F-14B52D3C779A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8258204" cy="5697559"/>
          </a:xfrm>
        </p:spPr>
        <p:txBody>
          <a:bodyPr/>
          <a:lstStyle>
            <a:lvl1pPr marL="274320" indent="-274320">
              <a:spcBef>
                <a:spcPts val="600"/>
              </a:spcBef>
              <a:buFont typeface="+mj-lt"/>
              <a:buAutoNum type="arabicPeriod"/>
              <a:defRPr sz="2000"/>
            </a:lvl1pPr>
            <a:lvl2pPr marL="731520" indent="-274320">
              <a:spcBef>
                <a:spcPts val="600"/>
              </a:spcBef>
              <a:buFont typeface="+mj-lt"/>
              <a:buAutoNum type="arabicPeriod"/>
              <a:defRPr sz="2000"/>
            </a:lvl2pPr>
            <a:lvl3pPr marL="1188720" indent="-274320">
              <a:spcBef>
                <a:spcPts val="600"/>
              </a:spcBef>
              <a:buFont typeface="+mj-lt"/>
              <a:buAutoNum type="arabicPeriod"/>
              <a:defRPr sz="2000"/>
            </a:lvl3pPr>
            <a:lvl4pPr marL="1645920" indent="-274320">
              <a:spcBef>
                <a:spcPts val="600"/>
              </a:spcBef>
              <a:buFont typeface="+mj-lt"/>
              <a:buAutoNum type="arabicPeriod"/>
              <a:defRPr sz="2000"/>
            </a:lvl4pPr>
            <a:lvl5pPr marL="2103120" indent="-274320">
              <a:spcBef>
                <a:spcPts val="600"/>
              </a:spcBef>
              <a:buFont typeface="+mj-lt"/>
              <a:buAutoNum type="arabicPeriod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3443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78930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5162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605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9718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56937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4452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43875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46726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70460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26969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09210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2713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1789547"/>
            <a:ext cx="7481455" cy="3844636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 marL="644663" indent="-415595">
              <a:spcBef>
                <a:spcPts val="22"/>
              </a:spcBef>
              <a:defRPr sz="1800">
                <a:latin typeface="Arial"/>
                <a:cs typeface="Arial"/>
              </a:defRPr>
            </a:lvl2pPr>
            <a:lvl3pPr marL="731620" indent="-316026">
              <a:defRPr sz="1800">
                <a:latin typeface="Arial"/>
                <a:cs typeface="Arial"/>
              </a:defRPr>
            </a:lvl3pPr>
            <a:lvl4pPr marL="1038987" indent="-30736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784" indent="-207797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273" y="1023698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A, Yamamoto, 2014/02/05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東北</a:t>
            </a:r>
            <a:r>
              <a:rPr lang="en-US" altLang="ja-JP" smtClean="0"/>
              <a:t>ILC</a:t>
            </a:r>
            <a:r>
              <a:rPr lang="ja-JP" altLang="en-US" smtClean="0"/>
              <a:t>推進協議会 </a:t>
            </a:r>
            <a:r>
              <a:rPr lang="en-US" altLang="ja-JP" smtClean="0"/>
              <a:t>- </a:t>
            </a:r>
            <a:r>
              <a:rPr lang="ja-JP" altLang="en-US" smtClean="0"/>
              <a:t>報告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363E-18ED-4758-B7ED-4D42C9C6D3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729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0949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5630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5988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6362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7684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0777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315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0" tIns="45702" rIns="91400" bIns="45702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00" tIns="45702" rIns="91400" bIns="45702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11"/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11"/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11"/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457011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1915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/>
  <p:txStyles>
    <p:titleStyle>
      <a:lvl1pPr algn="ctr" defTabSz="457011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8" indent="-342758" algn="l" defTabSz="457011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2" indent="-285630" algn="l" defTabSz="457011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8" indent="-228506" algn="l" defTabSz="457011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7" indent="-228506" algn="l" defTabSz="457011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47" indent="-228506" algn="l" defTabSz="457011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06" algn="l" defTabSz="457011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457011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6" algn="l" defTabSz="457011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9" indent="-228506" algn="l" defTabSz="457011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4570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emf"/><Relationship Id="rId5" Type="http://schemas.openxmlformats.org/officeDocument/2006/relationships/image" Target="../media/image3.png"/><Relationship Id="rId6" Type="http://schemas.openxmlformats.org/officeDocument/2006/relationships/image" Target="../media/image6.em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8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kds.kek.jp/conferenceDisplay.py?confId=14598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kumimoji="1" lang="en-US" altLang="ja-JP" dirty="0" smtClean="0"/>
              <a:t>LC </a:t>
            </a:r>
            <a:r>
              <a:rPr kumimoji="1" lang="ja-JP" altLang="en-US" dirty="0" smtClean="0"/>
              <a:t>計画推進委員会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043" y="1428134"/>
            <a:ext cx="8396757" cy="4756151"/>
          </a:xfrm>
          <a:ln>
            <a:solidFill>
              <a:srgbClr val="4F81BD"/>
            </a:solidFill>
          </a:ln>
        </p:spPr>
        <p:txBody>
          <a:bodyPr>
            <a:normAutofit fontScale="47500" lnSpcReduction="20000"/>
          </a:bodyPr>
          <a:lstStyle/>
          <a:p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************************************************************************</a:t>
            </a:r>
          </a:p>
          <a:p>
            <a:pPr marL="0" indent="0">
              <a:buNone/>
            </a:pPr>
            <a:r>
              <a:rPr lang="ja-JP" altLang="en-US" dirty="0"/>
              <a:t>日時：　</a:t>
            </a:r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</a:rPr>
              <a:t>月</a:t>
            </a:r>
            <a:r>
              <a:rPr lang="en-US" altLang="ja-JP" dirty="0" smtClean="0">
                <a:solidFill>
                  <a:srgbClr val="FF0000"/>
                </a:solidFill>
              </a:rPr>
              <a:t>10</a:t>
            </a:r>
            <a:r>
              <a:rPr lang="ja-JP" altLang="en-US" dirty="0" smtClean="0">
                <a:solidFill>
                  <a:srgbClr val="FF0000"/>
                </a:solidFill>
              </a:rPr>
              <a:t>日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月）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en-US" altLang="ja-JP" dirty="0">
                <a:solidFill>
                  <a:srgbClr val="FF0000"/>
                </a:solidFill>
              </a:rPr>
              <a:t>13:00〜</a:t>
            </a:r>
            <a:r>
              <a:rPr lang="en-US" altLang="ja-JP" dirty="0" smtClean="0">
                <a:solidFill>
                  <a:srgbClr val="FF0000"/>
                </a:solidFill>
              </a:rPr>
              <a:t>17:</a:t>
            </a:r>
            <a:r>
              <a:rPr lang="en-US" altLang="ja-JP" dirty="0">
                <a:solidFill>
                  <a:srgbClr val="FF0000"/>
                </a:solidFill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</a:rPr>
              <a:t>0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場所：  </a:t>
            </a:r>
            <a:r>
              <a:rPr lang="en-US" altLang="ja-JP" dirty="0"/>
              <a:t>KEK 3</a:t>
            </a:r>
            <a:r>
              <a:rPr lang="ja-JP" altLang="en-US" dirty="0" smtClean="0"/>
              <a:t>号館</a:t>
            </a:r>
            <a:r>
              <a:rPr lang="en-US" altLang="ja-JP" dirty="0" smtClean="0"/>
              <a:t> (1</a:t>
            </a:r>
            <a:r>
              <a:rPr lang="ja-JP" altLang="en-US" dirty="0" smtClean="0"/>
              <a:t>階</a:t>
            </a:r>
            <a:r>
              <a:rPr lang="en-US" altLang="ja-JP" dirty="0" smtClean="0"/>
              <a:t>) </a:t>
            </a:r>
            <a:r>
              <a:rPr lang="ja-JP" altLang="en-US" dirty="0" smtClean="0"/>
              <a:t>セミナーホール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************************************************************************</a:t>
            </a:r>
          </a:p>
          <a:p>
            <a:pPr marL="0" indent="0">
              <a:buNone/>
            </a:pPr>
            <a:r>
              <a:rPr lang="ja-JP" altLang="en-US" dirty="0"/>
              <a:t>議　　事　　　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報告：</a:t>
            </a:r>
            <a:endParaRPr lang="ja-JP" alt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　１．リニアコライダー計画推進に関する状況　　　　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		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鈴木機構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長）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　　　　　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　２．日本学術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会議での審議状況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　　　　　　　　　　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		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相原委員）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　３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．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LCB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および高エネルギー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研究者会議からの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報告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駒宮委員）　　　　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　４．リニアコライダー戦略会議からの報告　　　　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		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山下委員）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4200" dirty="0"/>
              <a:t>５．</a:t>
            </a:r>
            <a:r>
              <a:rPr lang="en-US" altLang="ja-JP" sz="4200" dirty="0"/>
              <a:t>KEK-LC</a:t>
            </a:r>
            <a:r>
              <a:rPr lang="ja-JP" altLang="en-US" sz="4200" dirty="0"/>
              <a:t>推進室からの報告　　　　　　　　</a:t>
            </a:r>
            <a:r>
              <a:rPr lang="ja-JP" altLang="en-US" sz="4200" dirty="0" smtClean="0"/>
              <a:t>（山本明</a:t>
            </a:r>
            <a:r>
              <a:rPr lang="en-US" altLang="ja-JP" sz="4200" dirty="0" smtClean="0"/>
              <a:t>)</a:t>
            </a:r>
            <a:endParaRPr lang="ja-JP" altLang="en-US" sz="4200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BFBFBF"/>
                </a:solidFill>
              </a:rPr>
              <a:t>ディスカッション：</a:t>
            </a:r>
            <a:endParaRPr lang="ja-JP" altLang="en-US" dirty="0">
              <a:solidFill>
                <a:srgbClr val="BFBFBF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BFBFBF"/>
                </a:solidFill>
              </a:rPr>
              <a:t>　</a:t>
            </a:r>
            <a:r>
              <a:rPr lang="en-US" altLang="ja-JP" dirty="0" smtClean="0">
                <a:solidFill>
                  <a:srgbClr val="BFBFBF"/>
                </a:solidFill>
              </a:rPr>
              <a:t>6</a:t>
            </a:r>
            <a:r>
              <a:rPr lang="ja-JP" altLang="en-US" dirty="0" smtClean="0">
                <a:solidFill>
                  <a:srgbClr val="BFBFBF"/>
                </a:solidFill>
              </a:rPr>
              <a:t>．</a:t>
            </a:r>
            <a:r>
              <a:rPr lang="en-US" altLang="ja-JP" dirty="0" smtClean="0">
                <a:solidFill>
                  <a:srgbClr val="BFBFBF"/>
                </a:solidFill>
              </a:rPr>
              <a:t>LC</a:t>
            </a:r>
            <a:r>
              <a:rPr lang="ja-JP" altLang="en-US" dirty="0" smtClean="0">
                <a:solidFill>
                  <a:srgbClr val="BFBFBF"/>
                </a:solidFill>
              </a:rPr>
              <a:t>加速器・技術開発レビューからの報告</a:t>
            </a:r>
            <a:r>
              <a:rPr lang="en-US" altLang="ja-JP" dirty="0" smtClean="0">
                <a:solidFill>
                  <a:srgbClr val="BFBFBF"/>
                </a:solidFill>
              </a:rPr>
              <a:t>			(</a:t>
            </a:r>
            <a:r>
              <a:rPr lang="ja-JP" altLang="en-US" dirty="0" smtClean="0">
                <a:solidFill>
                  <a:srgbClr val="BFBFBF"/>
                </a:solidFill>
              </a:rPr>
              <a:t>生出委員）</a:t>
            </a:r>
            <a:endParaRPr lang="en-US" altLang="ja-JP" dirty="0" smtClean="0">
              <a:solidFill>
                <a:srgbClr val="BFBFBF"/>
              </a:solidFill>
            </a:endParaRPr>
          </a:p>
          <a:p>
            <a:pPr marL="0" indent="0">
              <a:buNone/>
            </a:pPr>
            <a:r>
              <a:rPr lang="ja-JP" altLang="ja-JP" dirty="0" smtClean="0">
                <a:solidFill>
                  <a:srgbClr val="BFBFBF"/>
                </a:solidFill>
              </a:rPr>
              <a:t>　</a:t>
            </a:r>
            <a:r>
              <a:rPr lang="en-US" altLang="ja-JP" dirty="0" smtClean="0">
                <a:solidFill>
                  <a:srgbClr val="BFBFBF"/>
                </a:solidFill>
              </a:rPr>
              <a:t>7. </a:t>
            </a:r>
            <a:r>
              <a:rPr lang="ja-JP" altLang="en-US" dirty="0" smtClean="0">
                <a:solidFill>
                  <a:srgbClr val="BFBFBF"/>
                </a:solidFill>
              </a:rPr>
              <a:t>今後</a:t>
            </a:r>
            <a:r>
              <a:rPr lang="en-US" altLang="ja-JP" dirty="0">
                <a:solidFill>
                  <a:srgbClr val="BFBFBF"/>
                </a:solidFill>
              </a:rPr>
              <a:t>5</a:t>
            </a:r>
            <a:r>
              <a:rPr lang="ja-JP" altLang="en-US" dirty="0">
                <a:solidFill>
                  <a:srgbClr val="BFBFBF"/>
                </a:solidFill>
              </a:rPr>
              <a:t>年間の</a:t>
            </a:r>
            <a:r>
              <a:rPr lang="en-US" altLang="ja-JP" dirty="0">
                <a:solidFill>
                  <a:srgbClr val="BFBFBF"/>
                </a:solidFill>
              </a:rPr>
              <a:t>『</a:t>
            </a:r>
            <a:r>
              <a:rPr lang="ja-JP" altLang="en-US" dirty="0">
                <a:solidFill>
                  <a:srgbClr val="BFBFBF"/>
                </a:solidFill>
              </a:rPr>
              <a:t>技術的準備への</a:t>
            </a:r>
            <a:r>
              <a:rPr lang="ja-JP" altLang="en-US" dirty="0" smtClean="0">
                <a:solidFill>
                  <a:srgbClr val="BFBFBF"/>
                </a:solidFill>
              </a:rPr>
              <a:t>展望・課題</a:t>
            </a:r>
            <a:r>
              <a:rPr lang="en-US" altLang="ja-JP" dirty="0" smtClean="0">
                <a:solidFill>
                  <a:srgbClr val="BFBFBF"/>
                </a:solidFill>
              </a:rPr>
              <a:t>』</a:t>
            </a:r>
            <a:r>
              <a:rPr lang="ja-JP" altLang="en-US" dirty="0">
                <a:solidFill>
                  <a:srgbClr val="BFBFBF"/>
                </a:solidFill>
              </a:rPr>
              <a:t>　　　</a:t>
            </a:r>
            <a:r>
              <a:rPr lang="en-US" altLang="ja-JP" dirty="0" smtClean="0">
                <a:solidFill>
                  <a:srgbClr val="BFBFBF"/>
                </a:solidFill>
              </a:rPr>
              <a:t>	</a:t>
            </a:r>
            <a:r>
              <a:rPr lang="ja-JP" altLang="en-US" dirty="0" smtClean="0">
                <a:solidFill>
                  <a:srgbClr val="BFBFBF"/>
                </a:solidFill>
              </a:rPr>
              <a:t>（山本）</a:t>
            </a:r>
            <a:endParaRPr lang="en-US" altLang="ja-JP" dirty="0" smtClean="0">
              <a:solidFill>
                <a:srgbClr val="BFBFBF"/>
              </a:solidFill>
            </a:endParaRPr>
          </a:p>
          <a:p>
            <a:pPr marL="0" indent="0">
              <a:buNone/>
            </a:pPr>
            <a:r>
              <a:rPr lang="ja-JP" altLang="ja-JP" dirty="0">
                <a:solidFill>
                  <a:srgbClr val="BFBFBF"/>
                </a:solidFill>
              </a:rPr>
              <a:t>　</a:t>
            </a:r>
            <a:r>
              <a:rPr lang="en-US" altLang="ja-JP" dirty="0" smtClean="0">
                <a:solidFill>
                  <a:srgbClr val="BFBFBF"/>
                </a:solidFill>
              </a:rPr>
              <a:t>8. </a:t>
            </a:r>
            <a:r>
              <a:rPr lang="ja-JP" altLang="en-US" dirty="0" smtClean="0">
                <a:solidFill>
                  <a:srgbClr val="BFBFBF"/>
                </a:solidFill>
              </a:rPr>
              <a:t>ディスカッション</a:t>
            </a:r>
            <a:r>
              <a:rPr lang="en-US" altLang="ja-JP" dirty="0" smtClean="0">
                <a:solidFill>
                  <a:srgbClr val="BFBFBF"/>
                </a:solidFill>
              </a:rPr>
              <a:t>							</a:t>
            </a:r>
            <a:r>
              <a:rPr lang="ja-JP" altLang="en-US" dirty="0" smtClean="0">
                <a:solidFill>
                  <a:srgbClr val="BFBFBF"/>
                </a:solidFill>
              </a:rPr>
              <a:t>全員</a:t>
            </a:r>
            <a:endParaRPr lang="ja-JP" altLang="en-US" dirty="0">
              <a:solidFill>
                <a:srgbClr val="BFBFBF"/>
              </a:solidFill>
            </a:endParaRPr>
          </a:p>
          <a:p>
            <a:pPr marL="0" indent="0">
              <a:buNone/>
            </a:pPr>
            <a:r>
              <a:rPr lang="ja-JP" altLang="ja-JP" dirty="0">
                <a:solidFill>
                  <a:srgbClr val="BFBFBF"/>
                </a:solidFill>
              </a:rPr>
              <a:t>　</a:t>
            </a:r>
            <a:endParaRPr lang="ja-JP" altLang="en-US" dirty="0">
              <a:solidFill>
                <a:srgbClr val="BFBFBF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**************************</a:t>
            </a:r>
            <a:r>
              <a:rPr lang="ja-JP" altLang="en-US" dirty="0" smtClean="0"/>
              <a:t>*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3366FF"/>
                </a:solidFill>
              </a:rPr>
              <a:t>次回・推進委員会の予定：　（調整</a:t>
            </a:r>
            <a:r>
              <a:rPr lang="en-US" altLang="ja-JP" dirty="0" smtClean="0">
                <a:solidFill>
                  <a:srgbClr val="3366FF"/>
                </a:solidFill>
              </a:rPr>
              <a:t>:  </a:t>
            </a:r>
            <a:r>
              <a:rPr lang="ja-JP" altLang="en-US" dirty="0" smtClean="0">
                <a:solidFill>
                  <a:srgbClr val="3366FF"/>
                </a:solidFill>
              </a:rPr>
              <a:t>候補日提案：</a:t>
            </a:r>
            <a:r>
              <a:rPr lang="en-US" altLang="ja-JP" dirty="0" smtClean="0">
                <a:solidFill>
                  <a:srgbClr val="3366FF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4</a:t>
            </a:r>
            <a:r>
              <a:rPr lang="ja-JP" altLang="en-US" dirty="0" smtClean="0">
                <a:solidFill>
                  <a:srgbClr val="3366FF"/>
                </a:solidFill>
              </a:rPr>
              <a:t>月</a:t>
            </a:r>
            <a:r>
              <a:rPr lang="en-US" altLang="ja-JP" dirty="0" smtClean="0">
                <a:solidFill>
                  <a:srgbClr val="FF0000"/>
                </a:solidFill>
              </a:rPr>
              <a:t>17</a:t>
            </a:r>
            <a:r>
              <a:rPr lang="ja-JP" altLang="en-US" dirty="0" smtClean="0">
                <a:solidFill>
                  <a:srgbClr val="3366FF"/>
                </a:solidFill>
              </a:rPr>
              <a:t>日）</a:t>
            </a:r>
            <a:r>
              <a:rPr lang="en-US" altLang="ja-JP" dirty="0" smtClean="0">
                <a:solidFill>
                  <a:srgbClr val="3366FF"/>
                </a:solidFill>
              </a:rPr>
              <a:t>			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5460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ILC</a:t>
            </a:r>
            <a:r>
              <a:rPr kumimoji="1" lang="ja-JP" altLang="en-US" dirty="0" smtClean="0"/>
              <a:t>地質調査・立地調査・成果報告会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報告</a:t>
            </a:r>
            <a:r>
              <a:rPr lang="ja-JP" altLang="en-US" dirty="0" smtClean="0"/>
              <a:t>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57644"/>
            <a:ext cx="8229600" cy="4525963"/>
          </a:xfrm>
          <a:ln>
            <a:solidFill>
              <a:srgbClr val="4F81BD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+mn-ea"/>
              </a:rPr>
              <a:t>主催</a:t>
            </a:r>
            <a:r>
              <a:rPr lang="ja-JP" altLang="en-US" dirty="0">
                <a:latin typeface="+mn-ea"/>
              </a:rPr>
              <a:t>：　　</a:t>
            </a:r>
            <a:r>
              <a:rPr lang="en-US" altLang="ja-JP" dirty="0">
                <a:latin typeface="+mn-ea"/>
              </a:rPr>
              <a:t>KEK </a:t>
            </a:r>
            <a:r>
              <a:rPr lang="ja-JP" altLang="en-US" dirty="0">
                <a:latin typeface="+mn-ea"/>
              </a:rPr>
              <a:t>リニアコライダー計画推進室</a:t>
            </a: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協賛：　　</a:t>
            </a:r>
            <a:r>
              <a:rPr lang="en-US" altLang="ja-JP" dirty="0">
                <a:latin typeface="+mn-ea"/>
              </a:rPr>
              <a:t>AAA </a:t>
            </a:r>
            <a:r>
              <a:rPr lang="ja-JP" altLang="en-US" dirty="0">
                <a:latin typeface="+mn-ea"/>
              </a:rPr>
              <a:t>大型プロジェクト研究部会</a:t>
            </a:r>
          </a:p>
          <a:p>
            <a:pPr marL="0" indent="0">
              <a:buNone/>
            </a:pPr>
            <a:endParaRPr lang="ja-JP" altLang="en-US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日時：　　</a:t>
            </a:r>
            <a:r>
              <a:rPr lang="en-US" altLang="ja-JP" dirty="0">
                <a:latin typeface="+mn-ea"/>
              </a:rPr>
              <a:t>2014</a:t>
            </a:r>
            <a:r>
              <a:rPr lang="ja-JP" altLang="en-US" dirty="0">
                <a:latin typeface="+mn-ea"/>
              </a:rPr>
              <a:t>年</a:t>
            </a:r>
            <a:r>
              <a:rPr lang="en-US" altLang="ja-JP" dirty="0">
                <a:latin typeface="+mn-ea"/>
              </a:rPr>
              <a:t>2</a:t>
            </a:r>
            <a:r>
              <a:rPr lang="ja-JP" altLang="en-US" dirty="0">
                <a:latin typeface="+mn-ea"/>
              </a:rPr>
              <a:t>月</a:t>
            </a:r>
            <a:r>
              <a:rPr lang="en-US" altLang="ja-JP" dirty="0">
                <a:latin typeface="+mn-ea"/>
              </a:rPr>
              <a:t>6</a:t>
            </a:r>
            <a:r>
              <a:rPr lang="ja-JP" altLang="en-US" dirty="0">
                <a:latin typeface="+mn-ea"/>
              </a:rPr>
              <a:t>日　</a:t>
            </a:r>
            <a:r>
              <a:rPr lang="en-US" altLang="ja-JP" dirty="0">
                <a:latin typeface="+mn-ea"/>
              </a:rPr>
              <a:t>13:30 ~ 17:45</a:t>
            </a: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場所：　　</a:t>
            </a:r>
            <a:r>
              <a:rPr lang="en-US" altLang="ja-JP" dirty="0">
                <a:latin typeface="+mn-ea"/>
              </a:rPr>
              <a:t>KEK  </a:t>
            </a:r>
            <a:r>
              <a:rPr lang="ja-JP" altLang="en-US" dirty="0">
                <a:latin typeface="+mn-ea"/>
              </a:rPr>
              <a:t>４号館</a:t>
            </a:r>
            <a:r>
              <a:rPr lang="en-US" altLang="ja-JP" dirty="0">
                <a:latin typeface="+mn-ea"/>
              </a:rPr>
              <a:t>2</a:t>
            </a:r>
            <a:r>
              <a:rPr lang="ja-JP" altLang="en-US" dirty="0">
                <a:latin typeface="+mn-ea"/>
              </a:rPr>
              <a:t>階輪講室１</a:t>
            </a:r>
          </a:p>
          <a:p>
            <a:pPr marL="0" indent="0">
              <a:buNone/>
            </a:pPr>
            <a:endParaRPr lang="ja-JP" altLang="en-US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報告内容：　</a:t>
            </a:r>
          </a:p>
          <a:p>
            <a:pPr marL="0" indent="0">
              <a:buNone/>
            </a:pPr>
            <a:r>
              <a:rPr lang="en-US" altLang="ja-JP" dirty="0">
                <a:latin typeface="+mn-ea"/>
              </a:rPr>
              <a:t>13:30 ~</a:t>
            </a:r>
            <a:r>
              <a:rPr lang="ja-JP" altLang="en-US" dirty="0">
                <a:latin typeface="+mn-ea"/>
              </a:rPr>
              <a:t>　開会挨拶・趣旨説明	</a:t>
            </a:r>
            <a:r>
              <a:rPr lang="en-US" altLang="ja-JP" dirty="0" smtClean="0">
                <a:latin typeface="+mn-ea"/>
              </a:rPr>
              <a:t>	</a:t>
            </a:r>
            <a:r>
              <a:rPr lang="ja-JP" altLang="en-US" dirty="0" smtClean="0">
                <a:latin typeface="+mn-ea"/>
              </a:rPr>
              <a:t>山本</a:t>
            </a:r>
            <a:r>
              <a:rPr lang="ja-JP" altLang="en-US" dirty="0">
                <a:latin typeface="+mn-ea"/>
              </a:rPr>
              <a:t>　明（</a:t>
            </a:r>
            <a:r>
              <a:rPr lang="en-US" altLang="ja-JP" dirty="0">
                <a:latin typeface="+mn-ea"/>
              </a:rPr>
              <a:t>KEK) </a:t>
            </a:r>
          </a:p>
          <a:p>
            <a:pPr marL="0" indent="0">
              <a:buNone/>
            </a:pPr>
            <a:r>
              <a:rPr lang="en-US" altLang="ja-JP" dirty="0">
                <a:latin typeface="+mn-ea"/>
              </a:rPr>
              <a:t>13:45 ~</a:t>
            </a:r>
            <a:r>
              <a:rPr lang="ja-JP" altLang="en-US" dirty="0">
                <a:latin typeface="+mn-ea"/>
              </a:rPr>
              <a:t>　地質調査結果		</a:t>
            </a:r>
            <a:r>
              <a:rPr lang="en-US" altLang="ja-JP" dirty="0" smtClean="0">
                <a:latin typeface="+mn-ea"/>
              </a:rPr>
              <a:t>	</a:t>
            </a:r>
            <a:r>
              <a:rPr lang="ja-JP" altLang="en-US" dirty="0" smtClean="0">
                <a:latin typeface="+mn-ea"/>
              </a:rPr>
              <a:t>佐貫</a:t>
            </a:r>
            <a:r>
              <a:rPr lang="ja-JP" altLang="en-US" dirty="0">
                <a:latin typeface="+mn-ea"/>
              </a:rPr>
              <a:t>智行（東北大／</a:t>
            </a:r>
            <a:r>
              <a:rPr lang="en-US" altLang="ja-JP" dirty="0">
                <a:latin typeface="+mn-ea"/>
              </a:rPr>
              <a:t>KEK)</a:t>
            </a: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	　</a:t>
            </a:r>
            <a:r>
              <a:rPr lang="en-US" altLang="ja-JP" dirty="0" smtClean="0">
                <a:latin typeface="+mn-ea"/>
              </a:rPr>
              <a:t>	(</a:t>
            </a:r>
            <a:r>
              <a:rPr lang="ja-JP" altLang="en-US" dirty="0">
                <a:latin typeface="+mn-ea"/>
              </a:rPr>
              <a:t>東北地域の結果）</a:t>
            </a:r>
          </a:p>
          <a:p>
            <a:pPr marL="0" indent="0">
              <a:buNone/>
            </a:pPr>
            <a:r>
              <a:rPr lang="en-US" altLang="zh-CHT" dirty="0">
                <a:latin typeface="+mn-ea"/>
              </a:rPr>
              <a:t>14:45 ~</a:t>
            </a:r>
            <a:r>
              <a:rPr lang="zh-CHT" altLang="en-US" dirty="0">
                <a:latin typeface="+mn-ea"/>
              </a:rPr>
              <a:t>　休憩</a:t>
            </a:r>
          </a:p>
          <a:p>
            <a:pPr marL="0" indent="0">
              <a:buNone/>
            </a:pPr>
            <a:r>
              <a:rPr lang="en-US" altLang="zh-CHT" dirty="0">
                <a:latin typeface="+mn-ea"/>
              </a:rPr>
              <a:t>15:00 ~</a:t>
            </a:r>
            <a:r>
              <a:rPr lang="zh-CHT" altLang="en-US" dirty="0">
                <a:latin typeface="+mn-ea"/>
              </a:rPr>
              <a:t>　地下構造物、地上建物検討成果	宮原正信（</a:t>
            </a:r>
            <a:r>
              <a:rPr lang="en-US" altLang="zh-CHT" dirty="0">
                <a:latin typeface="+mn-ea"/>
              </a:rPr>
              <a:t>KEK)</a:t>
            </a: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　　　　</a:t>
            </a:r>
            <a:r>
              <a:rPr lang="en-US" altLang="ja-JP" dirty="0" smtClean="0">
                <a:latin typeface="+mn-ea"/>
              </a:rPr>
              <a:t>	</a:t>
            </a:r>
            <a:r>
              <a:rPr lang="ja-JP" altLang="en-US" dirty="0" smtClean="0">
                <a:latin typeface="+mn-ea"/>
              </a:rPr>
              <a:t>設備</a:t>
            </a:r>
            <a:r>
              <a:rPr lang="ja-JP" altLang="en-US" dirty="0">
                <a:latin typeface="+mn-ea"/>
              </a:rPr>
              <a:t>検討成果		</a:t>
            </a:r>
            <a:r>
              <a:rPr lang="en-US" altLang="ja-JP" dirty="0" smtClean="0">
                <a:latin typeface="+mn-ea"/>
              </a:rPr>
              <a:t>	</a:t>
            </a:r>
            <a:r>
              <a:rPr lang="ja-JP" altLang="en-US" dirty="0" smtClean="0">
                <a:latin typeface="+mn-ea"/>
              </a:rPr>
              <a:t>榎本</a:t>
            </a:r>
            <a:r>
              <a:rPr lang="ja-JP" altLang="en-US" dirty="0">
                <a:latin typeface="+mn-ea"/>
              </a:rPr>
              <a:t>収志（</a:t>
            </a:r>
            <a:r>
              <a:rPr lang="en-US" altLang="ja-JP" dirty="0">
                <a:latin typeface="+mn-ea"/>
              </a:rPr>
              <a:t>KEK)	</a:t>
            </a:r>
          </a:p>
          <a:p>
            <a:pPr marL="0" indent="0">
              <a:buNone/>
            </a:pPr>
            <a:r>
              <a:rPr lang="en-US" altLang="ja-JP" dirty="0">
                <a:latin typeface="+mn-ea"/>
              </a:rPr>
              <a:t>17 :00</a:t>
            </a:r>
            <a:r>
              <a:rPr lang="ja-JP" altLang="en-US" dirty="0">
                <a:latin typeface="+mn-ea"/>
              </a:rPr>
              <a:t>　 </a:t>
            </a:r>
            <a:r>
              <a:rPr lang="en-US" altLang="ja-JP" dirty="0" smtClean="0">
                <a:latin typeface="+mn-ea"/>
              </a:rPr>
              <a:t>	</a:t>
            </a:r>
            <a:r>
              <a:rPr lang="ja-JP" altLang="en-US" dirty="0" smtClean="0">
                <a:latin typeface="+mn-ea"/>
              </a:rPr>
              <a:t>今後</a:t>
            </a:r>
            <a:r>
              <a:rPr lang="ja-JP" altLang="en-US" dirty="0">
                <a:latin typeface="+mn-ea"/>
              </a:rPr>
              <a:t>にむけた意見交換	全員</a:t>
            </a: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	</a:t>
            </a:r>
            <a:r>
              <a:rPr lang="en-US" altLang="ja-JP" dirty="0" smtClean="0">
                <a:latin typeface="+mn-ea"/>
              </a:rPr>
              <a:t>	</a:t>
            </a:r>
            <a:r>
              <a:rPr lang="ja-JP" altLang="en-US" dirty="0" smtClean="0">
                <a:latin typeface="+mn-ea"/>
              </a:rPr>
              <a:t>まとめ</a:t>
            </a:r>
            <a:r>
              <a:rPr lang="ja-JP" altLang="en-US" dirty="0">
                <a:latin typeface="+mn-ea"/>
              </a:rPr>
              <a:t>		　　　　</a:t>
            </a:r>
            <a:r>
              <a:rPr lang="en-US" altLang="ja-JP" dirty="0" smtClean="0">
                <a:latin typeface="+mn-ea"/>
              </a:rPr>
              <a:t>	</a:t>
            </a:r>
            <a:r>
              <a:rPr lang="ja-JP" altLang="en-US" dirty="0" smtClean="0">
                <a:latin typeface="+mn-ea"/>
              </a:rPr>
              <a:t>山本</a:t>
            </a:r>
            <a:r>
              <a:rPr lang="ja-JP" altLang="en-US" dirty="0">
                <a:latin typeface="+mn-ea"/>
              </a:rPr>
              <a:t>　明（</a:t>
            </a:r>
            <a:r>
              <a:rPr lang="en-US" altLang="ja-JP" dirty="0">
                <a:latin typeface="+mn-ea"/>
              </a:rPr>
              <a:t>KEK)</a:t>
            </a:r>
          </a:p>
          <a:p>
            <a:pPr marL="0" indent="0">
              <a:buNone/>
            </a:pPr>
            <a:r>
              <a:rPr lang="en-US" altLang="ja-JP" dirty="0">
                <a:latin typeface="+mn-ea"/>
              </a:rPr>
              <a:t>17: 45</a:t>
            </a:r>
            <a:r>
              <a:rPr lang="ja-JP" altLang="en-US" dirty="0">
                <a:latin typeface="+mn-ea"/>
              </a:rPr>
              <a:t>　 </a:t>
            </a:r>
            <a:r>
              <a:rPr lang="en-US" altLang="ja-JP" dirty="0" smtClean="0">
                <a:latin typeface="+mn-ea"/>
              </a:rPr>
              <a:t>	</a:t>
            </a:r>
            <a:r>
              <a:rPr lang="ja-JP" altLang="en-US" dirty="0" smtClean="0">
                <a:latin typeface="+mn-ea"/>
              </a:rPr>
              <a:t>終了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A, Yamamoto, 2014/02/05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東北</a:t>
            </a:r>
            <a:r>
              <a:rPr kumimoji="1" lang="en-US" altLang="ja-JP" smtClean="0"/>
              <a:t>ILC</a:t>
            </a:r>
            <a:r>
              <a:rPr kumimoji="1" lang="ja-JP" altLang="en-US" smtClean="0"/>
              <a:t>推進協議会 </a:t>
            </a:r>
            <a:r>
              <a:rPr kumimoji="1" lang="en-US" altLang="ja-JP" smtClean="0"/>
              <a:t>- </a:t>
            </a:r>
            <a:r>
              <a:rPr kumimoji="1" lang="ja-JP" altLang="en-US" smtClean="0"/>
              <a:t>報告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67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73598" y="768584"/>
            <a:ext cx="4396805" cy="479653"/>
          </a:xfrm>
        </p:spPr>
        <p:txBody>
          <a:bodyPr>
            <a:normAutofit fontScale="90000"/>
          </a:bodyPr>
          <a:lstStyle/>
          <a:p>
            <a:r>
              <a:rPr lang="ja-JP" altLang="en-US" sz="2800" b="1" dirty="0">
                <a:solidFill>
                  <a:schemeClr val="tx2"/>
                </a:solidFill>
                <a:latin typeface="Impact" panose="020B0806030902050204" pitchFamily="34" charset="0"/>
              </a:rPr>
              <a:t>日本の山岳サイト配置案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66510"/>
            <a:ext cx="9047355" cy="5142810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0" y="665311"/>
            <a:ext cx="9016324" cy="0"/>
          </a:xfrm>
          <a:prstGeom prst="line">
            <a:avLst/>
          </a:prstGeom>
          <a:noFill/>
          <a:ln w="38100" cap="flat" cmpd="sng" algn="ctr">
            <a:solidFill>
              <a:srgbClr val="000099"/>
            </a:solidFill>
            <a:prstDash val="solid"/>
          </a:ln>
          <a:effectLst/>
        </p:spPr>
      </p:cxnSp>
      <p:pic>
        <p:nvPicPr>
          <p:cNvPr id="5" name="Picture 6" descr="logo_blue_b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" y="116632"/>
            <a:ext cx="827954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619672" y="168467"/>
            <a:ext cx="5688632" cy="355512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defTabSz="914309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i="1" u="sng" dirty="0">
                <a:solidFill>
                  <a:srgbClr val="4472C4">
                    <a:lumMod val="75000"/>
                  </a:srgbClr>
                </a:solidFill>
                <a:latin typeface="Arial" charset="0"/>
                <a:ea typeface="ＤＨＰ特太ゴシック体" pitchFamily="2" charset="-128"/>
              </a:rPr>
              <a:t> </a:t>
            </a:r>
            <a:r>
              <a:rPr lang="en-US" altLang="ja-JP" sz="2800" b="1" i="1" u="sng" dirty="0">
                <a:solidFill>
                  <a:srgbClr val="4472C4">
                    <a:lumMod val="75000"/>
                  </a:srgbClr>
                </a:solidFill>
                <a:latin typeface="Arial" charset="0"/>
                <a:ea typeface="ＤＨＰ特太ゴシック体" pitchFamily="2" charset="-128"/>
              </a:rPr>
              <a:t>CFS-Design: TDR</a:t>
            </a:r>
            <a:r>
              <a:rPr lang="ja-JP" altLang="en-US" sz="2800" b="1" i="1" u="sng" dirty="0" err="1">
                <a:solidFill>
                  <a:srgbClr val="4472C4">
                    <a:lumMod val="75000"/>
                  </a:srgbClr>
                </a:solidFill>
                <a:latin typeface="Arial" charset="0"/>
                <a:ea typeface="ＤＨＰ特太ゴシック体" pitchFamily="2" charset="-128"/>
              </a:rPr>
              <a:t>までの</a:t>
            </a:r>
            <a:r>
              <a:rPr lang="ja-JP" altLang="en-US" sz="2800" b="1" i="1" u="sng" dirty="0">
                <a:solidFill>
                  <a:srgbClr val="4472C4">
                    <a:lumMod val="75000"/>
                  </a:srgbClr>
                </a:solidFill>
                <a:latin typeface="Arial" charset="0"/>
                <a:ea typeface="ＤＨＰ特太ゴシック体" pitchFamily="2" charset="-128"/>
              </a:rPr>
              <a:t>成果</a:t>
            </a:r>
            <a:endParaRPr lang="en-US" altLang="ja-JP" sz="2800" b="1" i="1" u="sng" dirty="0">
              <a:solidFill>
                <a:srgbClr val="4472C4">
                  <a:lumMod val="75000"/>
                </a:srgbClr>
              </a:solidFill>
              <a:latin typeface="Arial" charset="0"/>
              <a:ea typeface="ＤＨＰ特太ゴシック体" pitchFamily="2" charset="-128"/>
            </a:endParaRPr>
          </a:p>
          <a:p>
            <a:pPr defTabSz="914309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3200" i="1" dirty="0">
                <a:solidFill>
                  <a:srgbClr val="5B9BD5"/>
                </a:solidFill>
                <a:latin typeface="Arial" charset="0"/>
                <a:ea typeface="ＤＨＰ特太ゴシック体" pitchFamily="2" charset="-128"/>
              </a:rPr>
              <a:t>　</a:t>
            </a:r>
            <a:endParaRPr lang="ja-JP" altLang="en-US" i="1" dirty="0">
              <a:solidFill>
                <a:srgbClr val="4472C4">
                  <a:lumMod val="75000"/>
                </a:srgbClr>
              </a:solidFill>
              <a:latin typeface="Arial" charset="0"/>
              <a:ea typeface="ＤＨＰ特太ゴシック体" pitchFamily="2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7944" y="5517232"/>
            <a:ext cx="4948380" cy="355512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defTabSz="914309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i="1" u="sng" dirty="0">
                <a:solidFill>
                  <a:prstClr val="white"/>
                </a:solidFill>
                <a:latin typeface="Arial" charset="0"/>
                <a:ea typeface="ＤＨＰ特太ゴシック体" pitchFamily="2" charset="-128"/>
              </a:rPr>
              <a:t>　</a:t>
            </a:r>
            <a:r>
              <a:rPr lang="en-US" altLang="ja-JP" sz="1600" b="1" i="1" u="sng" dirty="0">
                <a:solidFill>
                  <a:prstClr val="white"/>
                </a:solidFill>
                <a:latin typeface="Arial" charset="0"/>
                <a:ea typeface="ＤＨＰ特太ゴシック体" pitchFamily="2" charset="-128"/>
              </a:rPr>
              <a:t>※ </a:t>
            </a:r>
            <a:r>
              <a:rPr lang="ja-JP" altLang="en-US" sz="1600" b="1" i="1" u="sng" dirty="0">
                <a:solidFill>
                  <a:prstClr val="white"/>
                </a:solidFill>
                <a:latin typeface="Arial" charset="0"/>
                <a:ea typeface="ＤＨＰ特太ゴシック体" pitchFamily="2" charset="-128"/>
              </a:rPr>
              <a:t>本図は両候補サイトには関連しないイメージ図　</a:t>
            </a:r>
            <a:r>
              <a:rPr lang="ja-JP" altLang="en-US" sz="1600" i="1" dirty="0">
                <a:solidFill>
                  <a:prstClr val="white"/>
                </a:solidFill>
                <a:latin typeface="Arial" charset="0"/>
                <a:ea typeface="ＤＨＰ特太ゴシック体" pitchFamily="2" charset="-128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03649" y="1916832"/>
            <a:ext cx="715763" cy="4001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北上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3649" y="2667154"/>
            <a:ext cx="715763" cy="4001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脊振</a:t>
            </a:r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東北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ILC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推進協議会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-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報告 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9512" y="2667154"/>
            <a:ext cx="3168352" cy="97787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9361" y="2759187"/>
            <a:ext cx="3024336" cy="84778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solidFill>
                  <a:prstClr val="white"/>
                </a:solidFill>
                <a:latin typeface="ＭＳ Ｐゴシック"/>
                <a:ea typeface="ＭＳ Ｐゴシック"/>
              </a:rPr>
              <a:t>候補サイトの一本化により、北上</a:t>
            </a:r>
            <a:endParaRPr lang="en-US" altLang="ja-JP" sz="1600" b="1" dirty="0">
              <a:solidFill>
                <a:prstClr val="white"/>
              </a:solidFill>
              <a:latin typeface="ＭＳ Ｐゴシック"/>
              <a:ea typeface="ＭＳ Ｐゴシック"/>
            </a:endParaRPr>
          </a:p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solidFill>
                  <a:prstClr val="white"/>
                </a:solidFill>
                <a:latin typeface="ＭＳ Ｐゴシック"/>
                <a:ea typeface="ＭＳ Ｐゴシック"/>
              </a:rPr>
              <a:t>サイトが日本の候補サイトとなる。</a:t>
            </a:r>
            <a:endParaRPr lang="en-US" altLang="ja-JP" sz="1600" b="1" dirty="0">
              <a:solidFill>
                <a:prstClr val="white"/>
              </a:solidFill>
              <a:latin typeface="ＭＳ Ｐゴシック"/>
              <a:ea typeface="ＭＳ Ｐゴシック"/>
            </a:endParaRPr>
          </a:p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solidFill>
                  <a:prstClr val="white"/>
                </a:solidFill>
                <a:latin typeface="ＭＳ Ｐゴシック"/>
                <a:ea typeface="ＭＳ Ｐゴシック"/>
              </a:rPr>
              <a:t>（２０１３年８月公表）</a:t>
            </a:r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A, Yamamoto, 2014/02/05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B5A2-9535-405B-99E0-CDC6E1509CFD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035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OT0105H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7455">
            <a:off x="216358" y="1349186"/>
            <a:ext cx="8583608" cy="395438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正方形/長方形 22"/>
          <p:cNvSpPr/>
          <p:nvPr/>
        </p:nvSpPr>
        <p:spPr>
          <a:xfrm rot="20924069">
            <a:off x="47259" y="932712"/>
            <a:ext cx="8770554" cy="524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4" name="正方形/長方形 23"/>
          <p:cNvSpPr/>
          <p:nvPr/>
        </p:nvSpPr>
        <p:spPr>
          <a:xfrm rot="4719677">
            <a:off x="-1857330" y="4248856"/>
            <a:ext cx="4484446" cy="101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20175822">
            <a:off x="4920898" y="3242096"/>
            <a:ext cx="1044826" cy="372130"/>
          </a:xfrm>
          <a:prstGeom prst="rect">
            <a:avLst/>
          </a:prstGeom>
          <a:solidFill>
            <a:schemeClr val="bg1"/>
          </a:solidFill>
        </p:spPr>
        <p:txBody>
          <a:bodyPr wrap="none" lIns="91431" tIns="45715" rIns="91431" bIns="45715" rtlCol="0"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i="1" dirty="0">
                <a:solidFill>
                  <a:srgbClr val="201F22"/>
                </a:solidFill>
                <a:latin typeface="ヒラギノ角ゴ Pro W3"/>
                <a:ea typeface="ヒラギノ角ゴ Pro W3"/>
                <a:cs typeface="ヒラギノ角ゴ Pro W3"/>
              </a:rPr>
              <a:t>31</a:t>
            </a:r>
            <a:r>
              <a:rPr lang="ja-JP" altLang="en-US" b="1" i="1" dirty="0">
                <a:solidFill>
                  <a:srgbClr val="201F22"/>
                </a:solidFill>
                <a:latin typeface="ヒラギノ角ゴ Pro W3"/>
                <a:ea typeface="ヒラギノ角ゴ Pro W3"/>
                <a:cs typeface="ヒラギノ角ゴ Pro W3"/>
              </a:rPr>
              <a:t>ｋｍ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 rot="20111342">
            <a:off x="4812895" y="3631152"/>
            <a:ext cx="405674" cy="21824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5" rIns="91431" bIns="45715" rtlCol="0"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800" i="1" dirty="0">
              <a:solidFill>
                <a:srgbClr val="201F22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20146699">
            <a:off x="2995696" y="2134815"/>
            <a:ext cx="1329228" cy="307766"/>
          </a:xfrm>
          <a:prstGeom prst="rect">
            <a:avLst/>
          </a:prstGeom>
          <a:solidFill>
            <a:schemeClr val="bg1"/>
          </a:solidFill>
        </p:spPr>
        <p:txBody>
          <a:bodyPr wrap="none" lIns="91431" tIns="45715" rIns="91431" bIns="45715" rtlCol="0"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i="1" dirty="0">
                <a:solidFill>
                  <a:srgbClr val="201F22"/>
                </a:solidFill>
                <a:latin typeface="ヒラギノ角ゴ Pro W3"/>
                <a:ea typeface="ヒラギノ角ゴ Pro W3"/>
                <a:cs typeface="ヒラギノ角ゴ Pro W3"/>
              </a:rPr>
              <a:t>ﾀﾞﾝﾋﾟﾝｸﾞﾘﾝｸﾞ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 rot="20178729">
            <a:off x="853275" y="3088606"/>
            <a:ext cx="1515421" cy="344150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5" rIns="91431" bIns="45715" rtlCol="0"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i="1" dirty="0">
                <a:solidFill>
                  <a:srgbClr val="201F22"/>
                </a:solidFill>
                <a:latin typeface="ヒラギノ角ゴ Pro W3"/>
                <a:ea typeface="ヒラギノ角ゴ Pro W3"/>
                <a:cs typeface="ヒラギノ角ゴ Pro W3"/>
              </a:rPr>
              <a:t>主</a:t>
            </a:r>
            <a:r>
              <a:rPr lang="ja-JP" altLang="en-US" sz="1600" b="1" i="1" dirty="0">
                <a:solidFill>
                  <a:srgbClr val="201F22"/>
                </a:solidFill>
                <a:latin typeface="ヒラギノ角ゴ Pro W3"/>
                <a:ea typeface="ヒラギノ角ゴ Pro W3"/>
                <a:cs typeface="ヒラギノ角ゴ Pro W3"/>
              </a:rPr>
              <a:t>線形加速器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 rot="20192753">
            <a:off x="5066451" y="1157551"/>
            <a:ext cx="1481403" cy="344150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5" rIns="91431" bIns="45715" rtlCol="0"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i="1" dirty="0">
                <a:solidFill>
                  <a:srgbClr val="201F22"/>
                </a:solidFill>
                <a:latin typeface="ヒラギノ角ゴ Pro W3"/>
                <a:ea typeface="ヒラギノ角ゴ Pro W3"/>
                <a:cs typeface="ヒラギノ角ゴ Pro W3"/>
              </a:rPr>
              <a:t>主線形加速器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 rot="20465153">
            <a:off x="1552833" y="3669494"/>
            <a:ext cx="683165" cy="344150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5" rIns="91431" bIns="45715" rtlCol="0"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i="1" dirty="0">
                <a:solidFill>
                  <a:srgbClr val="002060"/>
                </a:solidFill>
                <a:latin typeface="ヒラギノ角ゴ Pro W3"/>
                <a:ea typeface="ヒラギノ角ゴ Pro W3"/>
                <a:cs typeface="ヒラギノ角ゴ Pro W3"/>
              </a:rPr>
              <a:t>電子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 rot="20078161">
            <a:off x="6804831" y="1412798"/>
            <a:ext cx="922823" cy="344150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5" rIns="91431" bIns="45715" rtlCol="0"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i="1" dirty="0">
                <a:solidFill>
                  <a:srgbClr val="009900"/>
                </a:solidFill>
                <a:latin typeface="ヒラギノ角ゴ Pro W3"/>
                <a:ea typeface="ヒラギノ角ゴ Pro W3"/>
                <a:cs typeface="ヒラギノ角ゴ Pro W3"/>
              </a:rPr>
              <a:t>陽電子</a:t>
            </a: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664" y="4124342"/>
            <a:ext cx="4042703" cy="2379248"/>
          </a:xfrm>
          <a:prstGeom prst="rect">
            <a:avLst/>
          </a:prstGeom>
        </p:spPr>
      </p:pic>
      <p:sp>
        <p:nvSpPr>
          <p:cNvPr id="32" name="タイトル 1"/>
          <p:cNvSpPr>
            <a:spLocks noGrp="1"/>
          </p:cNvSpPr>
          <p:nvPr>
            <p:ph type="title"/>
          </p:nvPr>
        </p:nvSpPr>
        <p:spPr>
          <a:xfrm>
            <a:off x="2282008" y="-78261"/>
            <a:ext cx="5344754" cy="994172"/>
          </a:xfrm>
          <a:noFill/>
        </p:spPr>
        <p:txBody>
          <a:bodyPr>
            <a:normAutofit/>
          </a:bodyPr>
          <a:lstStyle/>
          <a:p>
            <a:r>
              <a:rPr lang="ja-JP" altLang="en-US" sz="3200" b="1" dirty="0">
                <a:solidFill>
                  <a:schemeClr val="tx2"/>
                </a:solidFill>
                <a:latin typeface="Impact" panose="020B0806030902050204" pitchFamily="34" charset="0"/>
                <a:ea typeface="ＤＨＰ特太ゴシック体"/>
              </a:rPr>
              <a:t>施設計画・地下構造物</a:t>
            </a:r>
          </a:p>
        </p:txBody>
      </p:sp>
      <p:cxnSp>
        <p:nvCxnSpPr>
          <p:cNvPr id="35" name="直線コネクタ 34"/>
          <p:cNvCxnSpPr/>
          <p:nvPr/>
        </p:nvCxnSpPr>
        <p:spPr>
          <a:xfrm>
            <a:off x="0" y="663027"/>
            <a:ext cx="9016324" cy="0"/>
          </a:xfrm>
          <a:prstGeom prst="line">
            <a:avLst/>
          </a:prstGeom>
          <a:noFill/>
          <a:ln w="31750" cap="flat" cmpd="sng" algn="ctr">
            <a:solidFill>
              <a:srgbClr val="002060"/>
            </a:solidFill>
            <a:prstDash val="solid"/>
          </a:ln>
          <a:effectLst/>
        </p:spPr>
      </p:cxnSp>
      <p:pic>
        <p:nvPicPr>
          <p:cNvPr id="37" name="Picture 6" descr="logo_blue_b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" y="116632"/>
            <a:ext cx="827954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51520" y="5589240"/>
            <a:ext cx="1944216" cy="918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93" y="4869140"/>
            <a:ext cx="2707892" cy="184683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7916" y="5045468"/>
            <a:ext cx="2062273" cy="4616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prstClr val="black"/>
                </a:solidFill>
                <a:latin typeface="ヒラギノ角ゴ Pro W3"/>
                <a:ea typeface="ヒラギノ角ゴ Pro W3"/>
                <a:cs typeface="ヒラギノ角ゴ Pro W3"/>
              </a:rPr>
              <a:t>Main </a:t>
            </a:r>
            <a:r>
              <a:rPr lang="en-US" altLang="ja-JP" sz="2400" b="1" dirty="0" err="1">
                <a:solidFill>
                  <a:prstClr val="black"/>
                </a:solidFill>
                <a:latin typeface="ヒラギノ角ゴ Pro W3"/>
                <a:ea typeface="ヒラギノ角ゴ Pro W3"/>
                <a:cs typeface="ヒラギノ角ゴ Pro W3"/>
              </a:rPr>
              <a:t>Linac</a:t>
            </a:r>
            <a:endParaRPr lang="en-US" altLang="ja-JP" sz="2400" b="1" dirty="0">
              <a:solidFill>
                <a:prstClr val="black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985749" y="3740274"/>
            <a:ext cx="2798769" cy="4616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prstClr val="black"/>
                </a:solidFill>
                <a:latin typeface="ヒラギノ角ゴ Pro W3"/>
                <a:ea typeface="ヒラギノ角ゴ Pro W3"/>
                <a:cs typeface="ヒラギノ角ゴ Pro W3"/>
              </a:rPr>
              <a:t>Detector Hall</a:t>
            </a:r>
          </a:p>
        </p:txBody>
      </p:sp>
      <p:cxnSp>
        <p:nvCxnSpPr>
          <p:cNvPr id="18" name="直線コネクタ 17"/>
          <p:cNvCxnSpPr/>
          <p:nvPr/>
        </p:nvCxnSpPr>
        <p:spPr>
          <a:xfrm flipH="1" flipV="1">
            <a:off x="4668461" y="3356205"/>
            <a:ext cx="741835" cy="776685"/>
          </a:xfrm>
          <a:prstGeom prst="line">
            <a:avLst/>
          </a:prstGeom>
          <a:noFill/>
          <a:ln w="25400" cap="flat" cmpd="sng" algn="ctr">
            <a:solidFill>
              <a:srgbClr val="38970B"/>
            </a:solidFill>
            <a:prstDash val="solid"/>
            <a:headEnd type="none" w="med" len="med"/>
            <a:tailEnd type="arrow" w="med" len="me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</p:cxnSp>
      <p:cxnSp>
        <p:nvCxnSpPr>
          <p:cNvPr id="34" name="直線コネクタ 33"/>
          <p:cNvCxnSpPr/>
          <p:nvPr/>
        </p:nvCxnSpPr>
        <p:spPr>
          <a:xfrm flipH="1" flipV="1">
            <a:off x="2320937" y="4167676"/>
            <a:ext cx="395971" cy="717522"/>
          </a:xfrm>
          <a:prstGeom prst="line">
            <a:avLst/>
          </a:prstGeom>
          <a:noFill/>
          <a:ln w="25400" cap="flat" cmpd="sng" algn="ctr">
            <a:solidFill>
              <a:srgbClr val="38970B"/>
            </a:solidFill>
            <a:prstDash val="solid"/>
            <a:headEnd type="none" w="med" len="med"/>
            <a:tailEnd type="arrow" w="med" len="me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</p:cxnSp>
      <p:sp>
        <p:nvSpPr>
          <p:cNvPr id="41" name="テキスト ボックス 40"/>
          <p:cNvSpPr txBox="1"/>
          <p:nvPr/>
        </p:nvSpPr>
        <p:spPr>
          <a:xfrm>
            <a:off x="987722" y="6364969"/>
            <a:ext cx="1285517" cy="300282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prstClr val="black"/>
                </a:solidFill>
                <a:latin typeface="Arial" charset="0"/>
                <a:ea typeface="ＤＨＰ特太ゴシック体" pitchFamily="2" charset="-128"/>
              </a:rPr>
              <a:t>Drainage Ditch</a:t>
            </a:r>
            <a:endParaRPr lang="ja-JP" altLang="en-US" sz="1200" b="1" dirty="0">
              <a:solidFill>
                <a:prstClr val="black"/>
              </a:solidFill>
              <a:latin typeface="Arial" charset="0"/>
              <a:ea typeface="ＤＨＰ特太ゴシック体" pitchFamily="2" charset="-128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50" y="1064407"/>
            <a:ext cx="2401734" cy="168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テキスト ボックス 86"/>
          <p:cNvSpPr txBox="1"/>
          <p:nvPr/>
        </p:nvSpPr>
        <p:spPr>
          <a:xfrm>
            <a:off x="308461" y="1328230"/>
            <a:ext cx="1129777" cy="261128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 defTabSz="914309"/>
            <a:r>
              <a:rPr lang="ja-JP" altLang="en-US" sz="1400" b="1" dirty="0">
                <a:solidFill>
                  <a:srgbClr val="FFFF00"/>
                </a:solidFill>
                <a:ea typeface="ＤＨＰ特太ゴシック体" pitchFamily="2" charset="-128"/>
              </a:rPr>
              <a:t>避難用通路</a:t>
            </a: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1265490" y="1529550"/>
            <a:ext cx="345494" cy="374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1529086" y="710237"/>
            <a:ext cx="1140678" cy="4001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prstClr val="black"/>
                </a:solidFill>
                <a:latin typeface="ヒラギノ角ゴ Pro W3"/>
                <a:ea typeface="ヒラギノ角ゴ Pro W3"/>
                <a:cs typeface="ヒラギノ角ゴ Pro W3"/>
              </a:rPr>
              <a:t>ML</a:t>
            </a:r>
            <a:r>
              <a:rPr lang="ja-JP" altLang="en-US" sz="2000" b="1" dirty="0">
                <a:solidFill>
                  <a:prstClr val="black"/>
                </a:solidFill>
                <a:latin typeface="ヒラギノ角ゴ Pro W3"/>
                <a:ea typeface="ヒラギノ角ゴ Pro W3"/>
                <a:cs typeface="ヒラギノ角ゴ Pro W3"/>
              </a:rPr>
              <a:t>鳥瞰</a:t>
            </a:r>
            <a:endParaRPr lang="en-US" altLang="ja-JP" sz="2000" b="1" dirty="0">
              <a:solidFill>
                <a:prstClr val="black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62371" y="641797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東北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ILC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推進協議会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-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報告 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A, Yamamoto, 2014/02/05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3514C-2944-401C-9BFB-8D135C9B6CD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5" y="755772"/>
            <a:ext cx="8277899" cy="99417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tx2"/>
                </a:solidFill>
                <a:latin typeface="Impact" panose="020B0806030902050204" pitchFamily="34" charset="0"/>
              </a:rPr>
              <a:t>….. </a:t>
            </a:r>
            <a:r>
              <a:rPr lang="ja-JP" altLang="en-US" b="1" dirty="0" smtClean="0">
                <a:solidFill>
                  <a:schemeClr val="tx2"/>
                </a:solidFill>
                <a:latin typeface="Impact" panose="020B0806030902050204" pitchFamily="34" charset="0"/>
              </a:rPr>
              <a:t>山岳サイトでのトンネル標準断面 </a:t>
            </a:r>
            <a:r>
              <a:rPr lang="en-US" altLang="ja-JP" dirty="0" smtClean="0">
                <a:solidFill>
                  <a:schemeClr val="tx2"/>
                </a:solidFill>
                <a:latin typeface="Impact" panose="020B0806030902050204" pitchFamily="34" charset="0"/>
              </a:rPr>
              <a:t>(NATM</a:t>
            </a:r>
            <a:r>
              <a:rPr lang="ja-JP" altLang="en-US" dirty="0" smtClean="0">
                <a:solidFill>
                  <a:schemeClr val="tx2"/>
                </a:solidFill>
                <a:latin typeface="Impact" panose="020B0806030902050204" pitchFamily="34" charset="0"/>
              </a:rPr>
              <a:t>工法</a:t>
            </a:r>
            <a:r>
              <a:rPr lang="en-US" altLang="ja-JP" dirty="0" smtClean="0">
                <a:solidFill>
                  <a:schemeClr val="tx2"/>
                </a:solidFill>
                <a:latin typeface="Impact" panose="020B0806030902050204" pitchFamily="34" charset="0"/>
              </a:rPr>
              <a:t>)</a:t>
            </a:r>
            <a:r>
              <a:rPr lang="en-US" altLang="ja-JP" dirty="0">
                <a:solidFill>
                  <a:srgbClr val="44546A"/>
                </a:solidFill>
                <a:latin typeface="Impact" panose="020B0806030902050204" pitchFamily="34" charset="0"/>
              </a:rPr>
              <a:t> ….. </a:t>
            </a:r>
            <a:r>
              <a:rPr lang="ja-JP" altLang="en-US" dirty="0" smtClean="0">
                <a:solidFill>
                  <a:schemeClr val="tx2"/>
                </a:solidFill>
                <a:latin typeface="Impact" panose="020B0806030902050204" pitchFamily="34" charset="0"/>
              </a:rPr>
              <a:t>　</a:t>
            </a:r>
            <a:endParaRPr kumimoji="1" lang="ja-JP" altLang="en-US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036" y="2592277"/>
            <a:ext cx="5018524" cy="341057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929" y="2774207"/>
            <a:ext cx="4040197" cy="2735284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0" y="590425"/>
            <a:ext cx="9016324" cy="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pic>
        <p:nvPicPr>
          <p:cNvPr id="13" name="Picture 6" descr="logo_blue_b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" y="41746"/>
            <a:ext cx="827954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19009" y="312911"/>
            <a:ext cx="2440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1430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400" b="1" i="1" dirty="0">
                <a:solidFill>
                  <a:srgbClr val="000066"/>
                </a:solidFill>
                <a:latin typeface="Arial" charset="0"/>
              </a:rPr>
              <a:t>Global Design Effort - CFS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59695" y="55181"/>
            <a:ext cx="3800807" cy="463237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>
                <a:solidFill>
                  <a:srgbClr val="000066"/>
                </a:solidFill>
                <a:latin typeface="Arial" charset="0"/>
                <a:ea typeface="ＤＨＰ特太ゴシック体" pitchFamily="2" charset="-128"/>
              </a:rPr>
              <a:t>ML</a:t>
            </a:r>
            <a:r>
              <a:rPr lang="ja-JP" altLang="en-US" sz="3200" b="1" dirty="0">
                <a:solidFill>
                  <a:srgbClr val="000066"/>
                </a:solidFill>
                <a:latin typeface="Arial" charset="0"/>
                <a:ea typeface="ＤＨＰ特太ゴシック体" pitchFamily="2" charset="-128"/>
              </a:rPr>
              <a:t>トンネル断面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5868144" y="5189936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043"/>
          <p:cNvSpPr txBox="1"/>
          <p:nvPr/>
        </p:nvSpPr>
        <p:spPr>
          <a:xfrm>
            <a:off x="5710114" y="5799448"/>
            <a:ext cx="1776536" cy="406817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defTabSz="914309"/>
            <a:r>
              <a:rPr lang="ja-JP" altLang="en-US" sz="2000" b="1" dirty="0">
                <a:solidFill>
                  <a:srgbClr val="000066"/>
                </a:solidFill>
                <a:ea typeface="ＤＨＰ特太ゴシック体" pitchFamily="2" charset="-128"/>
              </a:rPr>
              <a:t>地下水排水溝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7956376" y="2383385"/>
            <a:ext cx="0" cy="64337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043"/>
          <p:cNvSpPr txBox="1"/>
          <p:nvPr/>
        </p:nvSpPr>
        <p:spPr>
          <a:xfrm>
            <a:off x="7332138" y="1895566"/>
            <a:ext cx="1692696" cy="406817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defTabSz="914309"/>
            <a:r>
              <a:rPr lang="ja-JP" altLang="en-US" sz="2400" b="1" dirty="0">
                <a:solidFill>
                  <a:srgbClr val="000066"/>
                </a:solidFill>
                <a:ea typeface="ＤＨＰ特太ゴシック体" pitchFamily="2" charset="-128"/>
              </a:rPr>
              <a:t>ﾋﾞｰﾑﾄﾝﾈﾙ</a:t>
            </a:r>
          </a:p>
        </p:txBody>
      </p:sp>
      <p:sp>
        <p:nvSpPr>
          <p:cNvPr id="20" name="テキスト ボックス 1043"/>
          <p:cNvSpPr txBox="1"/>
          <p:nvPr/>
        </p:nvSpPr>
        <p:spPr>
          <a:xfrm>
            <a:off x="5169599" y="1888287"/>
            <a:ext cx="1890902" cy="406817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defTabSz="914309"/>
            <a:r>
              <a:rPr lang="ja-JP" altLang="en-US" sz="2400" b="1" dirty="0">
                <a:solidFill>
                  <a:srgbClr val="000066"/>
                </a:solidFill>
                <a:ea typeface="ＤＨＰ特太ゴシック体" pitchFamily="2" charset="-128"/>
              </a:rPr>
              <a:t>ｻｰﾋﾞｽﾄﾝﾈﾙ</a:t>
            </a: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6012160" y="2302382"/>
            <a:ext cx="0" cy="64337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6732240" y="4653136"/>
            <a:ext cx="0" cy="759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1043"/>
          <p:cNvSpPr txBox="1"/>
          <p:nvPr/>
        </p:nvSpPr>
        <p:spPr>
          <a:xfrm>
            <a:off x="6663071" y="5406067"/>
            <a:ext cx="1875048" cy="406817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defTabSz="914309"/>
            <a:r>
              <a:rPr lang="ja-JP" altLang="en-US" sz="2000" b="1" dirty="0">
                <a:solidFill>
                  <a:srgbClr val="000066"/>
                </a:solidFill>
                <a:ea typeface="ＤＨＰ特太ゴシック体" pitchFamily="2" charset="-128"/>
              </a:rPr>
              <a:t>ｺﾝｸﾘｰﾄ隔壁</a:t>
            </a:r>
          </a:p>
        </p:txBody>
      </p:sp>
      <p:sp>
        <p:nvSpPr>
          <p:cNvPr id="21" name="テキスト ボックス 1043"/>
          <p:cNvSpPr txBox="1"/>
          <p:nvPr/>
        </p:nvSpPr>
        <p:spPr>
          <a:xfrm>
            <a:off x="1549335" y="1855259"/>
            <a:ext cx="2446601" cy="406817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defTabSz="914309"/>
            <a:r>
              <a:rPr lang="en-US" altLang="ja-JP" sz="2400" b="1" dirty="0">
                <a:solidFill>
                  <a:srgbClr val="000066"/>
                </a:solidFill>
                <a:ea typeface="ＤＨＰ特太ゴシック体" pitchFamily="2" charset="-128"/>
              </a:rPr>
              <a:t>ML</a:t>
            </a:r>
            <a:r>
              <a:rPr lang="ja-JP" altLang="en-US" sz="2400" b="1" dirty="0">
                <a:solidFill>
                  <a:srgbClr val="000066"/>
                </a:solidFill>
                <a:ea typeface="ＤＨＰ特太ゴシック体" pitchFamily="2" charset="-128"/>
              </a:rPr>
              <a:t>ﾄﾝﾈﾙ断面図</a:t>
            </a: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東北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ILC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推進協議会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-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報告 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A, Yamamoto, 2014/02/05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B5A2-9535-405B-99E0-CDC6E1509CFD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98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0" y="548680"/>
            <a:ext cx="9016324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_blue_b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" y="1"/>
            <a:ext cx="827954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19009" y="271167"/>
            <a:ext cx="2440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1430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400" b="1" i="1" dirty="0">
                <a:solidFill>
                  <a:srgbClr val="000066"/>
                </a:solidFill>
                <a:latin typeface="Arial" charset="0"/>
              </a:rPr>
              <a:t>Global Design Effort - CFS</a:t>
            </a:r>
          </a:p>
        </p:txBody>
      </p:sp>
      <p:cxnSp>
        <p:nvCxnSpPr>
          <p:cNvPr id="34" name="直線矢印コネクタ 33"/>
          <p:cNvCxnSpPr/>
          <p:nvPr/>
        </p:nvCxnSpPr>
        <p:spPr bwMode="auto">
          <a:xfrm>
            <a:off x="3355063" y="1198959"/>
            <a:ext cx="0" cy="86338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テキスト ボックス 34"/>
          <p:cNvSpPr txBox="1"/>
          <p:nvPr/>
        </p:nvSpPr>
        <p:spPr>
          <a:xfrm>
            <a:off x="657893" y="5651168"/>
            <a:ext cx="7700539" cy="569225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rm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dirty="0">
                <a:solidFill>
                  <a:prstClr val="white"/>
                </a:solidFill>
                <a:latin typeface="Swis721 Blk BT" pitchFamily="34" charset="0"/>
                <a:ea typeface="ＤＨＰ特太ゴシック体" pitchFamily="2" charset="-128"/>
              </a:rPr>
              <a:t>■ </a:t>
            </a:r>
            <a:r>
              <a:rPr lang="en-US" altLang="ja-JP" sz="2800" b="1" dirty="0">
                <a:solidFill>
                  <a:prstClr val="white"/>
                </a:solidFill>
                <a:latin typeface="Swis721 Blk BT" pitchFamily="34" charset="0"/>
                <a:ea typeface="ＤＨＰ特太ゴシック体" pitchFamily="2" charset="-128"/>
              </a:rPr>
              <a:t>New Image of Japanese Proposal</a:t>
            </a:r>
            <a:r>
              <a:rPr lang="ja-JP" altLang="en-US" sz="2800" b="1" dirty="0">
                <a:solidFill>
                  <a:prstClr val="white"/>
                </a:solidFill>
                <a:latin typeface="Swis721 Blk BT" pitchFamily="34" charset="0"/>
                <a:ea typeface="ＤＨＰ特太ゴシック体" pitchFamily="2" charset="-128"/>
              </a:rPr>
              <a:t>  </a:t>
            </a:r>
            <a:r>
              <a:rPr lang="en-US" altLang="ja-JP" sz="2800" b="1" dirty="0">
                <a:solidFill>
                  <a:prstClr val="white"/>
                </a:solidFill>
                <a:latin typeface="Swis721 Blk BT" pitchFamily="34" charset="0"/>
                <a:ea typeface="ＤＨＰ特太ゴシック体" pitchFamily="2" charset="-128"/>
              </a:rPr>
              <a:t>- 2011 -</a:t>
            </a:r>
            <a:endParaRPr lang="ja-JP" altLang="en-US" sz="2800" b="1" dirty="0">
              <a:solidFill>
                <a:prstClr val="white"/>
              </a:solidFill>
              <a:latin typeface="Swis721 Blk BT" pitchFamily="34" charset="0"/>
              <a:ea typeface="ＤＨＰ特太ゴシック体" pitchFamily="2" charset="-128"/>
            </a:endParaRPr>
          </a:p>
        </p:txBody>
      </p:sp>
      <p:pic>
        <p:nvPicPr>
          <p:cNvPr id="15" name="Picture 2" descr="C:\Users\Go ORUKAWA\Desktop\120320_C8-wSND-D01(50m) 8 wSND (KEK indicated) (2)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" t="22124" r="27227" b="23614"/>
          <a:stretch>
            <a:fillRect/>
          </a:stretch>
        </p:blipFill>
        <p:spPr bwMode="auto">
          <a:xfrm>
            <a:off x="0" y="594911"/>
            <a:ext cx="6300192" cy="3702745"/>
          </a:xfrm>
          <a:prstGeom prst="rect">
            <a:avLst/>
          </a:prstGeom>
          <a:noFill/>
        </p:spPr>
      </p:pic>
      <p:sp>
        <p:nvSpPr>
          <p:cNvPr id="16" name="テキスト ボックス 5"/>
          <p:cNvSpPr txBox="1"/>
          <p:nvPr/>
        </p:nvSpPr>
        <p:spPr>
          <a:xfrm>
            <a:off x="984549" y="4009806"/>
            <a:ext cx="1376269" cy="36932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6F61">
                <a:lumMod val="75000"/>
              </a:srgbClr>
            </a:solidFill>
            <a:prstDash val="solid"/>
          </a:ln>
          <a:effectLst/>
        </p:spPr>
        <p:txBody>
          <a:bodyPr wrap="square" lIns="91431" tIns="45715" rIns="91431" bIns="45715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b="1" dirty="0" smtClean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組立ホール</a:t>
            </a:r>
            <a:endParaRPr lang="ja-JP" altLang="en-US" b="1" dirty="0">
              <a:solidFill>
                <a:sysClr val="windowText" lastClr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テキスト ボックス 18"/>
          <p:cNvSpPr txBox="1"/>
          <p:nvPr/>
        </p:nvSpPr>
        <p:spPr>
          <a:xfrm>
            <a:off x="656955" y="769196"/>
            <a:ext cx="1382396" cy="400110"/>
          </a:xfrm>
          <a:prstGeom prst="rect">
            <a:avLst/>
          </a:prstGeom>
          <a:noFill/>
          <a:ln w="25400">
            <a:solidFill>
              <a:srgbClr val="F8BD52"/>
            </a:solidFill>
          </a:ln>
        </p:spPr>
        <p:txBody>
          <a:bodyPr wrap="square" lIns="91431" tIns="45715" rIns="91431" bIns="45715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2000" b="1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ガレージ</a:t>
            </a:r>
          </a:p>
        </p:txBody>
      </p:sp>
      <p:cxnSp>
        <p:nvCxnSpPr>
          <p:cNvPr id="18" name="直線矢印コネクタ 17"/>
          <p:cNvCxnSpPr>
            <a:stCxn id="17" idx="2"/>
          </p:cNvCxnSpPr>
          <p:nvPr/>
        </p:nvCxnSpPr>
        <p:spPr>
          <a:xfrm>
            <a:off x="1348154" y="1169306"/>
            <a:ext cx="2234439" cy="646267"/>
          </a:xfrm>
          <a:prstGeom prst="straightConnector1">
            <a:avLst/>
          </a:prstGeom>
          <a:noFill/>
          <a:ln w="19050" cap="flat" cmpd="sng" algn="ctr">
            <a:solidFill>
              <a:srgbClr val="F8BD52"/>
            </a:solidFill>
            <a:prstDash val="solid"/>
            <a:tailEnd type="arrow"/>
          </a:ln>
          <a:effectLst/>
        </p:spPr>
      </p:cxnSp>
      <p:cxnSp>
        <p:nvCxnSpPr>
          <p:cNvPr id="19" name="直線矢印コネクタ 18"/>
          <p:cNvCxnSpPr/>
          <p:nvPr/>
        </p:nvCxnSpPr>
        <p:spPr>
          <a:xfrm>
            <a:off x="1395429" y="1191243"/>
            <a:ext cx="813198" cy="535615"/>
          </a:xfrm>
          <a:prstGeom prst="straightConnector1">
            <a:avLst/>
          </a:prstGeom>
          <a:noFill/>
          <a:ln w="19050" cap="flat" cmpd="sng" algn="ctr">
            <a:solidFill>
              <a:srgbClr val="F8BD52"/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H="1">
            <a:off x="3014500" y="864607"/>
            <a:ext cx="966436" cy="0"/>
          </a:xfrm>
          <a:prstGeom prst="straightConnector1">
            <a:avLst/>
          </a:prstGeom>
          <a:noFill/>
          <a:ln w="25400" cap="flat" cmpd="sng" algn="ctr">
            <a:solidFill>
              <a:srgbClr val="30356E">
                <a:lumMod val="40000"/>
                <a:lumOff val="60000"/>
              </a:srgbClr>
            </a:solidFill>
            <a:prstDash val="solid"/>
            <a:tailEnd type="arrow"/>
          </a:ln>
          <a:effectLst/>
        </p:spPr>
      </p:cxnSp>
      <p:cxnSp>
        <p:nvCxnSpPr>
          <p:cNvPr id="22" name="直線矢印コネクタ 21"/>
          <p:cNvCxnSpPr>
            <a:stCxn id="16" idx="0"/>
          </p:cNvCxnSpPr>
          <p:nvPr/>
        </p:nvCxnSpPr>
        <p:spPr>
          <a:xfrm flipV="1">
            <a:off x="1672684" y="2396947"/>
            <a:ext cx="8133" cy="1612859"/>
          </a:xfrm>
          <a:prstGeom prst="straightConnector1">
            <a:avLst/>
          </a:prstGeom>
          <a:noFill/>
          <a:ln w="19050" cap="flat" cmpd="sng" algn="ctr">
            <a:solidFill>
              <a:srgbClr val="CC4757">
                <a:satMod val="140000"/>
              </a:srgbClr>
            </a:solidFill>
            <a:prstDash val="solid"/>
            <a:tailEnd type="arrow"/>
          </a:ln>
          <a:effectLst/>
        </p:spPr>
      </p:cxnSp>
      <p:pic>
        <p:nvPicPr>
          <p:cNvPr id="23" name="Picture 2" descr="C:\Users\Go ORUKAWA\Desktop\120320_C8-wSND-D01(50m) 8 wSND (KEK indicated) (2) (1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178" y="630050"/>
            <a:ext cx="3423277" cy="3472910"/>
          </a:xfrm>
          <a:prstGeom prst="rect">
            <a:avLst/>
          </a:prstGeom>
          <a:noFill/>
        </p:spPr>
      </p:pic>
      <p:pic>
        <p:nvPicPr>
          <p:cNvPr id="24" name="Picture 2" descr="C:\Users\Go ORUKAWA\Documents\110401地下開発\ILC\120320 CERN\3D\Case8wSND-d02_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088" y="3960244"/>
            <a:ext cx="4902568" cy="2431175"/>
          </a:xfrm>
          <a:prstGeom prst="rect">
            <a:avLst/>
          </a:prstGeom>
          <a:noFill/>
        </p:spPr>
      </p:pic>
      <p:cxnSp>
        <p:nvCxnSpPr>
          <p:cNvPr id="36" name="直線矢印コネクタ 35"/>
          <p:cNvCxnSpPr>
            <a:stCxn id="16" idx="0"/>
          </p:cNvCxnSpPr>
          <p:nvPr/>
        </p:nvCxnSpPr>
        <p:spPr>
          <a:xfrm flipV="1">
            <a:off x="1672684" y="2427872"/>
            <a:ext cx="2488248" cy="1581934"/>
          </a:xfrm>
          <a:prstGeom prst="straightConnector1">
            <a:avLst/>
          </a:prstGeom>
          <a:noFill/>
          <a:ln w="19050" cap="flat" cmpd="sng" algn="ctr">
            <a:solidFill>
              <a:srgbClr val="CC4757">
                <a:satMod val="140000"/>
              </a:srgbClr>
            </a:solidFill>
            <a:prstDash val="solid"/>
            <a:tailEnd type="arrow"/>
          </a:ln>
          <a:effectLst/>
        </p:spPr>
      </p:cxnSp>
      <p:sp>
        <p:nvSpPr>
          <p:cNvPr id="37" name="テキスト ボックス 36"/>
          <p:cNvSpPr txBox="1"/>
          <p:nvPr/>
        </p:nvSpPr>
        <p:spPr>
          <a:xfrm>
            <a:off x="6946178" y="5885810"/>
            <a:ext cx="1787185" cy="360040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i="1" dirty="0">
                <a:solidFill>
                  <a:prstClr val="white"/>
                </a:solidFill>
                <a:latin typeface="Arial" charset="0"/>
                <a:ea typeface="ＤＨＰ特太ゴシック体" pitchFamily="2" charset="-128"/>
              </a:rPr>
              <a:t>アクセストンネル</a:t>
            </a:r>
          </a:p>
        </p:txBody>
      </p:sp>
      <p:cxnSp>
        <p:nvCxnSpPr>
          <p:cNvPr id="39" name="直線矢印コネクタ 38"/>
          <p:cNvCxnSpPr/>
          <p:nvPr/>
        </p:nvCxnSpPr>
        <p:spPr>
          <a:xfrm flipH="1" flipV="1">
            <a:off x="6929131" y="5569799"/>
            <a:ext cx="274964" cy="421966"/>
          </a:xfrm>
          <a:prstGeom prst="straightConnector1">
            <a:avLst/>
          </a:prstGeom>
          <a:ln w="63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7284742" y="4200060"/>
            <a:ext cx="1607739" cy="360040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i="1" dirty="0">
                <a:solidFill>
                  <a:prstClr val="white"/>
                </a:solidFill>
                <a:latin typeface="Arial" charset="0"/>
                <a:ea typeface="ＤＨＰ特太ゴシック体" pitchFamily="2" charset="-128"/>
              </a:rPr>
              <a:t>ML </a:t>
            </a:r>
            <a:r>
              <a:rPr lang="ja-JP" altLang="en-US" b="1" i="1" dirty="0">
                <a:solidFill>
                  <a:prstClr val="white"/>
                </a:solidFill>
                <a:latin typeface="Arial" charset="0"/>
                <a:ea typeface="ＤＨＰ特太ゴシック体" pitchFamily="2" charset="-128"/>
              </a:rPr>
              <a:t>トンネル</a:t>
            </a:r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4508161" y="4668669"/>
            <a:ext cx="690422" cy="728413"/>
          </a:xfrm>
          <a:prstGeom prst="straightConnector1">
            <a:avLst/>
          </a:prstGeom>
          <a:ln w="63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3957289" y="4311510"/>
            <a:ext cx="2062512" cy="360040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i="1" dirty="0">
                <a:solidFill>
                  <a:prstClr val="white"/>
                </a:solidFill>
                <a:latin typeface="Arial" charset="0"/>
                <a:ea typeface="ＤＨＰ特太ゴシック体" pitchFamily="2" charset="-128"/>
              </a:rPr>
              <a:t>サービストンネル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340480" y="13436"/>
            <a:ext cx="3311941" cy="463237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b="1" dirty="0">
                <a:solidFill>
                  <a:srgbClr val="000066"/>
                </a:solidFill>
                <a:latin typeface="Arial" charset="0"/>
                <a:ea typeface="ＤＨＰ特太ゴシック体" pitchFamily="2" charset="-128"/>
              </a:rPr>
              <a:t>衝突実験ホール</a:t>
            </a:r>
          </a:p>
        </p:txBody>
      </p:sp>
      <p:sp>
        <p:nvSpPr>
          <p:cNvPr id="20" name="テキスト ボックス 39"/>
          <p:cNvSpPr txBox="1"/>
          <p:nvPr/>
        </p:nvSpPr>
        <p:spPr>
          <a:xfrm>
            <a:off x="3689396" y="698798"/>
            <a:ext cx="1930152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30356E">
                <a:lumMod val="40000"/>
                <a:lumOff val="60000"/>
              </a:srgbClr>
            </a:solidFill>
          </a:ln>
        </p:spPr>
        <p:txBody>
          <a:bodyPr wrap="square" lIns="91431" tIns="45715" rIns="91431" bIns="45715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000" b="1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ML</a:t>
            </a:r>
            <a:r>
              <a:rPr lang="ja-JP" altLang="en-US" sz="2000" b="1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トンネル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44357" y="3906974"/>
            <a:ext cx="816173" cy="360040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5" rIns="91431" bIns="45715" rtlCol="0">
            <a:no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i="1" dirty="0">
                <a:solidFill>
                  <a:srgbClr val="C00000"/>
                </a:solidFill>
                <a:latin typeface="Arial" charset="0"/>
                <a:ea typeface="ＤＨＰ特太ゴシック体" pitchFamily="2" charset="-128"/>
              </a:rPr>
              <a:t>142m</a:t>
            </a:r>
            <a:endParaRPr lang="ja-JP" altLang="en-US" sz="1600" b="1" i="1" dirty="0">
              <a:solidFill>
                <a:srgbClr val="C00000"/>
              </a:solidFill>
              <a:latin typeface="Arial" charset="0"/>
              <a:ea typeface="ＤＨＰ特太ゴシック体" pitchFamily="2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6200000">
            <a:off x="8240220" y="1786165"/>
            <a:ext cx="643308" cy="250741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5" rIns="91431" bIns="45715" rtlCol="0">
            <a:no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i="1" dirty="0">
                <a:solidFill>
                  <a:srgbClr val="C00000"/>
                </a:solidFill>
                <a:latin typeface="Arial" charset="0"/>
                <a:ea typeface="ＤＨＰ特太ゴシック体" pitchFamily="2" charset="-128"/>
              </a:rPr>
              <a:t>42m</a:t>
            </a:r>
            <a:endParaRPr lang="ja-JP" altLang="en-US" sz="1600" b="1" i="1" dirty="0">
              <a:solidFill>
                <a:srgbClr val="C00000"/>
              </a:solidFill>
              <a:latin typeface="Arial" charset="0"/>
              <a:ea typeface="ＤＨＰ特太ゴシック体" pitchFamily="2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897462" y="3283494"/>
            <a:ext cx="615063" cy="360040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5" rIns="91431" bIns="45715" rtlCol="0">
            <a:no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i="1" dirty="0">
                <a:solidFill>
                  <a:srgbClr val="C00000"/>
                </a:solidFill>
                <a:latin typeface="Arial" charset="0"/>
                <a:ea typeface="ＤＨＰ特太ゴシック体" pitchFamily="2" charset="-128"/>
              </a:rPr>
              <a:t>25m</a:t>
            </a:r>
            <a:endParaRPr lang="ja-JP" altLang="en-US" sz="1600" b="1" i="1" dirty="0">
              <a:solidFill>
                <a:srgbClr val="C00000"/>
              </a:solidFill>
              <a:latin typeface="Arial" charset="0"/>
              <a:ea typeface="ＤＨＰ特太ゴシック体" pitchFamily="2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213133" y="649177"/>
            <a:ext cx="2695999" cy="447578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rmAutofit fontScale="85000" lnSpcReduction="20000"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1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ＤＨＰ特太ゴシック体" pitchFamily="2" charset="-128"/>
              </a:rPr>
              <a:t>空洞断面 </a:t>
            </a:r>
            <a:r>
              <a:rPr lang="en-US" altLang="ja-JP" sz="2000" b="1" dirty="0">
                <a:solidFill>
                  <a:srgbClr val="000066"/>
                </a:solidFill>
                <a:latin typeface="Arial" charset="0"/>
                <a:ea typeface="ＤＨＰ特太ゴシック体" pitchFamily="2" charset="-128"/>
              </a:rPr>
              <a:t>(15</a:t>
            </a:r>
            <a:r>
              <a:rPr lang="ja-JP" altLang="en-US" sz="2000" b="1" dirty="0">
                <a:solidFill>
                  <a:srgbClr val="000066"/>
                </a:solidFill>
                <a:latin typeface="Arial" charset="0"/>
                <a:ea typeface="ＤＨＰ特太ゴシック体" pitchFamily="2" charset="-128"/>
              </a:rPr>
              <a:t>万㎥</a:t>
            </a:r>
            <a:r>
              <a:rPr lang="en-US" altLang="ja-JP" sz="2000" b="1" dirty="0">
                <a:solidFill>
                  <a:srgbClr val="000066"/>
                </a:solidFill>
                <a:latin typeface="Arial" charset="0"/>
                <a:ea typeface="ＤＨＰ特太ゴシック体" pitchFamily="2" charset="-128"/>
              </a:rPr>
              <a:t>)</a:t>
            </a:r>
            <a:endParaRPr lang="ja-JP" altLang="en-US" sz="2000" b="1" dirty="0">
              <a:solidFill>
                <a:srgbClr val="000066"/>
              </a:solidFill>
              <a:latin typeface="Arial" charset="0"/>
              <a:ea typeface="ＤＨＰ特太ゴシック体" pitchFamily="2" charset="-128"/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 flipH="1">
            <a:off x="7512525" y="4544235"/>
            <a:ext cx="182945" cy="340747"/>
          </a:xfrm>
          <a:prstGeom prst="straightConnector1">
            <a:avLst/>
          </a:prstGeom>
          <a:ln w="63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 descr="ild-det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453" y="4312268"/>
            <a:ext cx="2972739" cy="2408174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3980937" y="5797925"/>
            <a:ext cx="2200078" cy="360040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i="1" dirty="0">
                <a:solidFill>
                  <a:prstClr val="white"/>
                </a:solidFill>
                <a:latin typeface="Arial" charset="0"/>
                <a:ea typeface="ＤＨＰ特太ゴシック体" pitchFamily="2" charset="-128"/>
              </a:rPr>
              <a:t>ﾕｰﾃｨﾘﾃｨｰ空洞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390539" y="2043225"/>
            <a:ext cx="648812" cy="360040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ＤＨＰ特太ゴシック体" pitchFamily="2" charset="-128"/>
              </a:rPr>
              <a:t>ILD</a:t>
            </a:r>
            <a:endParaRPr lang="ja-JP" alt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ＤＨＰ特太ゴシック体" pitchFamily="2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894726" y="2050054"/>
            <a:ext cx="704492" cy="360040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ＤＨＰ特太ゴシック体" pitchFamily="2" charset="-128"/>
              </a:rPr>
              <a:t>SID</a:t>
            </a:r>
            <a:endParaRPr lang="ja-JP" alt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ＤＨＰ特太ゴシック体" pitchFamily="2" charset="-128"/>
            </a:endParaRP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東北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ILC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推進協議会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-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報告 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A, Yamamoto, 2014/02/05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3514C-2944-401C-9BFB-8D135C9B6CD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7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75556" y="1701677"/>
            <a:ext cx="7776864" cy="4616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914309"/>
            <a:r>
              <a:rPr lang="ja-JP" altLang="en-US" sz="2400" b="1" dirty="0">
                <a:solidFill>
                  <a:srgbClr val="002060"/>
                </a:solidFill>
                <a:latin typeface="Calibri"/>
                <a:ea typeface="ＭＳ Ｐゴシック" pitchFamily="50" charset="-128"/>
              </a:rPr>
              <a:t>■ </a:t>
            </a:r>
            <a:r>
              <a:rPr lang="en-US" altLang="ja-JP" sz="2400" b="1" dirty="0">
                <a:solidFill>
                  <a:srgbClr val="002060"/>
                </a:solidFill>
                <a:latin typeface="Calibri"/>
                <a:ea typeface="ＭＳ Ｐゴシック" pitchFamily="50" charset="-128"/>
              </a:rPr>
              <a:t>KEK-</a:t>
            </a:r>
            <a:r>
              <a:rPr lang="ja-JP" altLang="en-US" sz="2400" b="1" dirty="0">
                <a:solidFill>
                  <a:srgbClr val="002060"/>
                </a:solidFill>
                <a:latin typeface="Calibri"/>
                <a:ea typeface="ＭＳ Ｐゴシック" pitchFamily="50" charset="-128"/>
              </a:rPr>
              <a:t>東北大学間の受託研究調査</a:t>
            </a:r>
            <a:endParaRPr lang="en-US" altLang="ja-JP" sz="2400" b="1" dirty="0">
              <a:solidFill>
                <a:srgbClr val="002060"/>
              </a:solidFill>
              <a:latin typeface="Calibri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5556" y="2163342"/>
            <a:ext cx="8076344" cy="176971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 defTabSz="914309"/>
            <a:r>
              <a:rPr lang="ja-JP" altLang="en-US" sz="2000" b="1" dirty="0">
                <a:solidFill>
                  <a:srgbClr val="002060"/>
                </a:solidFill>
                <a:latin typeface="Calibri"/>
                <a:ea typeface="ＭＳ Ｐゴシック" pitchFamily="50" charset="-128"/>
              </a:rPr>
              <a:t>　　　</a:t>
            </a:r>
            <a:endParaRPr lang="en-US" altLang="ja-JP" sz="2000" b="1" dirty="0">
              <a:solidFill>
                <a:srgbClr val="002060"/>
              </a:solidFill>
              <a:latin typeface="Calibri"/>
              <a:ea typeface="ＭＳ Ｐゴシック" pitchFamily="50" charset="-128"/>
            </a:endParaRPr>
          </a:p>
          <a:p>
            <a:pPr defTabSz="914309"/>
            <a:endParaRPr lang="en-US" altLang="ja-JP" sz="2000" b="1" dirty="0">
              <a:solidFill>
                <a:srgbClr val="002060"/>
              </a:solidFill>
              <a:latin typeface="Calibri"/>
              <a:ea typeface="ＭＳ Ｐゴシック" pitchFamily="50" charset="-128"/>
            </a:endParaRPr>
          </a:p>
          <a:p>
            <a:pPr defTabSz="914309"/>
            <a:endParaRPr lang="en-US" altLang="ja-JP" sz="2000" b="1" dirty="0">
              <a:solidFill>
                <a:srgbClr val="002060"/>
              </a:solidFill>
              <a:latin typeface="Calibri"/>
              <a:ea typeface="ＭＳ Ｐゴシック" pitchFamily="50" charset="-128"/>
            </a:endParaRPr>
          </a:p>
          <a:p>
            <a:pPr defTabSz="914309"/>
            <a:endParaRPr lang="en-US" altLang="ja-JP" sz="2000" b="1" dirty="0">
              <a:solidFill>
                <a:srgbClr val="002060"/>
              </a:solidFill>
              <a:latin typeface="Calibri"/>
              <a:ea typeface="ＭＳ Ｐゴシック" pitchFamily="50" charset="-128"/>
            </a:endParaRPr>
          </a:p>
          <a:p>
            <a:pPr defTabSz="914309"/>
            <a:endParaRPr lang="en-US" altLang="ja-JP" sz="2000" b="1" dirty="0">
              <a:solidFill>
                <a:srgbClr val="002060"/>
              </a:solidFill>
              <a:latin typeface="Calibri"/>
              <a:ea typeface="ＭＳ Ｐゴシック" pitchFamily="50" charset="-128"/>
            </a:endParaRPr>
          </a:p>
          <a:p>
            <a:pPr defTabSz="914309"/>
            <a:endParaRPr lang="en-US" altLang="ja-JP" sz="900" b="1" dirty="0">
              <a:solidFill>
                <a:srgbClr val="002060"/>
              </a:solidFill>
              <a:latin typeface="Calibri"/>
              <a:ea typeface="ＭＳ Ｐゴシック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94036" y="2204865"/>
            <a:ext cx="616559" cy="34415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914309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MLT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 pitchFamily="50" charset="-128"/>
            </a:endParaRP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82373"/>
              </p:ext>
            </p:extLst>
          </p:nvPr>
        </p:nvGraphicFramePr>
        <p:xfrm>
          <a:off x="653678" y="2240814"/>
          <a:ext cx="5859274" cy="1627891"/>
        </p:xfrm>
        <a:graphic>
          <a:graphicData uri="http://schemas.openxmlformats.org/drawingml/2006/table">
            <a:tbl>
              <a:tblPr firstRow="1" bandRow="1"/>
              <a:tblGrid>
                <a:gridCol w="1685572"/>
                <a:gridCol w="1029701"/>
                <a:gridCol w="3144001"/>
              </a:tblGrid>
              <a:tr h="45075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dirty="0" smtClean="0"/>
                        <a:t>項目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dirty="0" smtClean="0"/>
                        <a:t>計画数量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kumimoji="1" lang="ja-JP" altLang="en-US" sz="2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38140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1600" b="1" dirty="0" smtClean="0">
                          <a:solidFill>
                            <a:srgbClr val="002060"/>
                          </a:solidFill>
                        </a:rPr>
                        <a:t>航空ﾚｰｻﾞｰ測量</a:t>
                      </a:r>
                      <a:endParaRPr kumimoji="1" lang="en-US" altLang="ja-JP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dirty="0" smtClean="0">
                          <a:solidFill>
                            <a:srgbClr val="000066"/>
                          </a:solidFill>
                        </a:rPr>
                        <a:t>104km</a:t>
                      </a:r>
                      <a:r>
                        <a:rPr kumimoji="1" lang="en-US" altLang="ja-JP" sz="1600" baseline="30000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kumimoji="1" lang="ja-JP" altLang="en-US" sz="1600" baseline="3000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</a:rPr>
                        <a:t>高密度、高精度の地形図を作成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952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1600" b="1" dirty="0" smtClean="0">
                          <a:solidFill>
                            <a:srgbClr val="000066"/>
                          </a:solidFill>
                        </a:rPr>
                        <a:t>物理探査</a:t>
                      </a:r>
                      <a:endParaRPr kumimoji="1" lang="ja-JP" altLang="en-US" sz="1600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dirty="0" smtClean="0">
                          <a:solidFill>
                            <a:srgbClr val="000066"/>
                          </a:solidFill>
                        </a:rPr>
                        <a:t>約</a:t>
                      </a:r>
                      <a:r>
                        <a:rPr kumimoji="1" lang="en-US" altLang="ja-JP" sz="1600" dirty="0" smtClean="0">
                          <a:solidFill>
                            <a:srgbClr val="000066"/>
                          </a:solidFill>
                        </a:rPr>
                        <a:t>10 km</a:t>
                      </a:r>
                      <a:endParaRPr kumimoji="1" lang="ja-JP" alt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弾性波探査、電磁波探査</a:t>
                      </a:r>
                      <a:endParaRPr kumimoji="1" lang="en-US" altLang="ja-JP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049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岩盤ﾎﾞｰﾘﾝｸﾞ</a:t>
                      </a:r>
                      <a:r>
                        <a:rPr kumimoji="1" lang="en-US" altLang="ja-JP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ja-JP" alt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r>
                        <a:rPr kumimoji="1" lang="ja-JP" altLang="en-US" sz="1600" dirty="0" smtClean="0">
                          <a:solidFill>
                            <a:srgbClr val="000066"/>
                          </a:solidFill>
                        </a:rPr>
                        <a:t>箇所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 smtClean="0">
                          <a:solidFill>
                            <a:srgbClr val="000066"/>
                          </a:solidFill>
                        </a:rPr>
                        <a:t>速度検層、電気検層、</a:t>
                      </a:r>
                      <a:r>
                        <a:rPr kumimoji="1" lang="en-US" altLang="ja-JP" sz="1600" b="1" dirty="0" err="1" smtClean="0">
                          <a:solidFill>
                            <a:srgbClr val="000066"/>
                          </a:solidFill>
                        </a:rPr>
                        <a:t>etc</a:t>
                      </a:r>
                      <a:endParaRPr kumimoji="1" lang="ja-JP" altLang="en-US" sz="16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C:\Users\CFS\AppData\Local\Microsoft\Windows\Temporary Internet Files\Low\Content.IE5\744E3MIG\人首20121226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487" y="2268349"/>
            <a:ext cx="941624" cy="759572"/>
          </a:xfrm>
          <a:prstGeom prst="rect">
            <a:avLst/>
          </a:prstGeom>
          <a:noFill/>
          <a:ln w="31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378" y="3111969"/>
            <a:ext cx="941624" cy="707088"/>
          </a:xfrm>
          <a:prstGeom prst="rect">
            <a:avLst/>
          </a:prstGeom>
          <a:noFill/>
          <a:ln w="31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575555" y="1255066"/>
            <a:ext cx="7776864" cy="4616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914309"/>
            <a:r>
              <a:rPr lang="ja-JP" altLang="en-US" sz="2400" b="1" dirty="0">
                <a:solidFill>
                  <a:srgbClr val="002060"/>
                </a:solidFill>
                <a:latin typeface="Calibri"/>
                <a:ea typeface="ＭＳ Ｐゴシック" pitchFamily="50" charset="-128"/>
              </a:rPr>
              <a:t>■ </a:t>
            </a:r>
            <a:r>
              <a:rPr lang="en-US" altLang="ja-JP" sz="2400" b="1" dirty="0">
                <a:solidFill>
                  <a:srgbClr val="002060"/>
                </a:solidFill>
                <a:latin typeface="Calibri"/>
                <a:ea typeface="ＭＳ Ｐゴシック" pitchFamily="50" charset="-128"/>
              </a:rPr>
              <a:t>KEK-</a:t>
            </a:r>
            <a:r>
              <a:rPr lang="ja-JP" altLang="en-US" sz="2400" b="1" dirty="0">
                <a:solidFill>
                  <a:srgbClr val="002060"/>
                </a:solidFill>
                <a:latin typeface="Calibri"/>
                <a:ea typeface="ＭＳ Ｐゴシック" pitchFamily="50" charset="-128"/>
              </a:rPr>
              <a:t>九州大学間の受託研究調査</a:t>
            </a:r>
            <a:endParaRPr lang="en-US" altLang="ja-JP" sz="2400" b="1" dirty="0">
              <a:solidFill>
                <a:srgbClr val="002060"/>
              </a:solidFill>
              <a:latin typeface="Calibri"/>
              <a:ea typeface="ＭＳ Ｐゴシック" pitchFamily="50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1F497D">
              <a:lumMod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kumimoji="1" sz="4400" kern="1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endParaRPr lang="ja-JP" altLang="en-US" sz="3200" dirty="0">
              <a:solidFill>
                <a:sysClr val="window" lastClr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3" y="121897"/>
            <a:ext cx="8568953" cy="1080119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両候補地域における地質調査</a:t>
            </a:r>
            <a:r>
              <a:rPr lang="en-US" altLang="ja-JP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調査期間： </a:t>
            </a: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2012.10</a:t>
            </a:r>
            <a:r>
              <a:rPr lang="ja-JP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2013.6</a:t>
            </a:r>
            <a:endParaRPr lang="ja-JP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4821" y="2255909"/>
            <a:ext cx="874342" cy="772013"/>
          </a:xfrm>
          <a:prstGeom prst="rect">
            <a:avLst/>
          </a:prstGeom>
          <a:noFill/>
          <a:ln w="3175" algn="in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575556" y="3909081"/>
            <a:ext cx="4856049" cy="4001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defTabSz="914309"/>
            <a:r>
              <a:rPr lang="ja-JP" alt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□報告書英語版作成（海外にも交付）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048847" y="4767369"/>
            <a:ext cx="936104" cy="33854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914309">
              <a:defRPr/>
            </a:pPr>
            <a:r>
              <a:rPr kumimoji="0" lang="en-US" altLang="ja-JP" sz="1600" kern="0" dirty="0">
                <a:solidFill>
                  <a:prstClr val="white"/>
                </a:solidFill>
                <a:latin typeface="Arial" charset="0"/>
                <a:ea typeface="ＭＳ Ｐゴシック" pitchFamily="50" charset="-128"/>
              </a:rPr>
              <a:t>P</a:t>
            </a:r>
            <a:r>
              <a:rPr kumimoji="0" lang="ja-JP" altLang="en-US" sz="1600" kern="0" dirty="0">
                <a:solidFill>
                  <a:prstClr val="white"/>
                </a:solidFill>
                <a:latin typeface="Arial" charset="0"/>
                <a:ea typeface="ＭＳ Ｐゴシック" pitchFamily="50" charset="-128"/>
              </a:rPr>
              <a:t>波速度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79148" y="4652174"/>
            <a:ext cx="2369678" cy="400110"/>
          </a:xfrm>
          <a:prstGeom prst="rect">
            <a:avLst/>
          </a:prstGeom>
          <a:solidFill>
            <a:srgbClr val="4C6F75"/>
          </a:solidFill>
        </p:spPr>
        <p:txBody>
          <a:bodyPr wrap="square" lIns="91431" tIns="45715" rIns="91431" bIns="45715" rtlCol="0">
            <a:spAutoFit/>
          </a:bodyPr>
          <a:lstStyle/>
          <a:p>
            <a:pPr algn="ctr" defTabSz="914309">
              <a:defRPr/>
            </a:pPr>
            <a:r>
              <a:rPr kumimoji="0" lang="ja-JP" altLang="en-US" sz="2000" b="1" kern="0" dirty="0">
                <a:solidFill>
                  <a:prstClr val="white"/>
                </a:solidFill>
                <a:latin typeface="Arial" charset="0"/>
                <a:ea typeface="ＭＳ Ｐゴシック" pitchFamily="50" charset="-128"/>
              </a:rPr>
              <a:t>北上</a:t>
            </a:r>
            <a:r>
              <a:rPr kumimoji="0" lang="en-US" altLang="ja-JP" sz="2000" b="1" kern="0" dirty="0">
                <a:solidFill>
                  <a:prstClr val="white"/>
                </a:solidFill>
                <a:latin typeface="Arial" charset="0"/>
                <a:ea typeface="ＭＳ Ｐゴシック" pitchFamily="50" charset="-128"/>
              </a:rPr>
              <a:t>-</a:t>
            </a:r>
            <a:r>
              <a:rPr kumimoji="0" lang="ja-JP" altLang="en-US" sz="2000" b="1" kern="0" dirty="0">
                <a:solidFill>
                  <a:prstClr val="white"/>
                </a:solidFill>
                <a:latin typeface="Arial" charset="0"/>
                <a:ea typeface="ＭＳ Ｐゴシック" pitchFamily="50" charset="-128"/>
              </a:rPr>
              <a:t>地質縦断図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21" y="4963096"/>
            <a:ext cx="9036496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テキスト ボックス 31"/>
          <p:cNvSpPr txBox="1"/>
          <p:nvPr/>
        </p:nvSpPr>
        <p:spPr>
          <a:xfrm>
            <a:off x="6568940" y="6051935"/>
            <a:ext cx="1257778" cy="37111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5996" tIns="0" rIns="35996" bIns="0" rtlCol="0">
            <a:spAutoFit/>
          </a:bodyPr>
          <a:lstStyle/>
          <a:p>
            <a:pPr defTabSz="914309">
              <a:lnSpc>
                <a:spcPts val="1400"/>
              </a:lnSpc>
            </a:pPr>
            <a:r>
              <a:rPr kumimoji="0" lang="en-US" altLang="ja-JP" sz="1600" b="1" kern="0" dirty="0" err="1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Orikabe</a:t>
            </a:r>
            <a:r>
              <a:rPr kumimoji="0" lang="en-US" altLang="ja-JP" sz="1600" b="1" kern="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 Plutonic rock</a:t>
            </a:r>
            <a:endParaRPr kumimoji="0" lang="ja-JP" altLang="en-US" sz="1600" b="1" kern="0" dirty="0">
              <a:solidFill>
                <a:prstClr val="black"/>
              </a:solidFill>
              <a:latin typeface="Calibri"/>
              <a:ea typeface="ＭＳ Ｐゴシック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60921" y="6069026"/>
            <a:ext cx="1257778" cy="37111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5996" tIns="0" rIns="35996" bIns="0" rtlCol="0">
            <a:spAutoFit/>
          </a:bodyPr>
          <a:lstStyle/>
          <a:p>
            <a:pPr defTabSz="914309">
              <a:lnSpc>
                <a:spcPts val="1400"/>
              </a:lnSpc>
            </a:pPr>
            <a:r>
              <a:rPr kumimoji="0" lang="en-US" altLang="ja-JP" sz="1600" b="1" kern="0" dirty="0" err="1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Senmaya</a:t>
            </a:r>
            <a:r>
              <a:rPr kumimoji="0" lang="en-US" altLang="ja-JP" sz="1600" b="1" kern="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 Plutonic rock</a:t>
            </a:r>
            <a:endParaRPr kumimoji="0" lang="ja-JP" altLang="en-US" sz="1600" b="1" kern="0" dirty="0">
              <a:solidFill>
                <a:prstClr val="black"/>
              </a:solidFill>
              <a:latin typeface="Calibri"/>
              <a:ea typeface="ＭＳ Ｐゴシック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40348" y="6035867"/>
            <a:ext cx="1257778" cy="37111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5996" tIns="0" rIns="35996" bIns="0" rtlCol="0">
            <a:spAutoFit/>
          </a:bodyPr>
          <a:lstStyle/>
          <a:p>
            <a:pPr defTabSz="914309">
              <a:lnSpc>
                <a:spcPts val="1400"/>
              </a:lnSpc>
            </a:pPr>
            <a:r>
              <a:rPr kumimoji="0" lang="en-US" altLang="ja-JP" sz="1600" b="1" kern="0" dirty="0" err="1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Hitokabe</a:t>
            </a:r>
            <a:r>
              <a:rPr kumimoji="0" lang="en-US" altLang="ja-JP" sz="1600" b="1" kern="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 Plutonic rock</a:t>
            </a:r>
            <a:endParaRPr kumimoji="0" lang="ja-JP" altLang="en-US" sz="1600" b="1" kern="0" dirty="0">
              <a:solidFill>
                <a:prstClr val="black"/>
              </a:solidFill>
              <a:latin typeface="Calibri"/>
              <a:ea typeface="ＭＳ Ｐゴシック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207590" y="6125634"/>
            <a:ext cx="946448" cy="19158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35996" tIns="0" rIns="35996" bIns="0" rtlCol="0">
            <a:spAutoFit/>
          </a:bodyPr>
          <a:lstStyle/>
          <a:p>
            <a:pPr defTabSz="914309">
              <a:lnSpc>
                <a:spcPts val="1400"/>
              </a:lnSpc>
            </a:pPr>
            <a:r>
              <a:rPr kumimoji="0" lang="en-US" altLang="ja-JP" sz="1600" b="1" kern="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Mesozoic</a:t>
            </a:r>
            <a:endParaRPr kumimoji="0" lang="ja-JP" altLang="en-US" sz="1600" b="1" kern="0" dirty="0">
              <a:solidFill>
                <a:prstClr val="black"/>
              </a:solidFill>
              <a:latin typeface="Calibri"/>
              <a:ea typeface="ＭＳ Ｐゴシック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02002" y="4963096"/>
            <a:ext cx="2493062" cy="28293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71993" tIns="35996" rIns="71993" bIns="35996" rtlCol="0">
            <a:spAutoFit/>
          </a:bodyPr>
          <a:lstStyle/>
          <a:p>
            <a:pPr defTabSz="914309">
              <a:lnSpc>
                <a:spcPts val="1400"/>
              </a:lnSpc>
            </a:pPr>
            <a:r>
              <a:rPr kumimoji="0" lang="en-US" altLang="ja-JP" sz="2400" b="1" kern="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Geological Section</a:t>
            </a:r>
            <a:endParaRPr kumimoji="0" lang="ja-JP" altLang="en-US" sz="2400" b="1" kern="0" dirty="0">
              <a:solidFill>
                <a:prstClr val="black"/>
              </a:solidFill>
              <a:latin typeface="Calibri"/>
              <a:ea typeface="ＭＳ Ｐゴシック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075" y="6442210"/>
            <a:ext cx="2895851" cy="371888"/>
          </a:xfrm>
          <a:prstGeom prst="rect">
            <a:avLst/>
          </a:prstGeom>
        </p:spPr>
      </p:pic>
      <p:sp>
        <p:nvSpPr>
          <p:cNvPr id="40" name="スライド番号プレースホルダー 4"/>
          <p:cNvSpPr txBox="1">
            <a:spLocks/>
          </p:cNvSpPr>
          <p:nvPr/>
        </p:nvSpPr>
        <p:spPr>
          <a:xfrm>
            <a:off x="7416553" y="6400461"/>
            <a:ext cx="1331912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1" sz="1400" kern="1200">
                <a:solidFill>
                  <a:schemeClr val="tx1">
                    <a:tint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defTabSz="914309">
              <a:defRPr/>
            </a:pPr>
            <a:r>
              <a:rPr lang="en-US" altLang="ja-JP" sz="1200" dirty="0">
                <a:solidFill>
                  <a:prstClr val="black">
                    <a:tint val="75000"/>
                  </a:prstClr>
                </a:solidFill>
              </a:rPr>
              <a:t>14</a:t>
            </a:r>
            <a:endParaRPr lang="ja-JP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A, Yamamoto, 2014/02/05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東北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ILC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推進協議会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-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報告 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7EDE-5946-4568-A19D-D95EB0451F1A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808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70412" y="1167620"/>
            <a:ext cx="7776864" cy="4616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914309"/>
            <a:r>
              <a:rPr lang="ja-JP" altLang="en-US" sz="2400" b="1" dirty="0">
                <a:solidFill>
                  <a:srgbClr val="002060"/>
                </a:solidFill>
                <a:latin typeface="Calibri"/>
                <a:ea typeface="ＭＳ Ｐゴシック" pitchFamily="50" charset="-128"/>
              </a:rPr>
              <a:t>■ </a:t>
            </a:r>
            <a:r>
              <a:rPr lang="en-US" altLang="ja-JP" sz="2400" b="1" dirty="0">
                <a:solidFill>
                  <a:srgbClr val="002060"/>
                </a:solidFill>
                <a:latin typeface="Calibri"/>
                <a:ea typeface="ＭＳ Ｐゴシック" pitchFamily="50" charset="-128"/>
              </a:rPr>
              <a:t>KEK</a:t>
            </a:r>
            <a:r>
              <a:rPr lang="ja-JP" altLang="en-US" sz="2400" b="1" dirty="0">
                <a:solidFill>
                  <a:srgbClr val="002060"/>
                </a:solidFill>
                <a:latin typeface="Calibri"/>
                <a:ea typeface="ＭＳ Ｐゴシック" pitchFamily="50" charset="-128"/>
              </a:rPr>
              <a:t>⇒野村総研　委託調査検討業務</a:t>
            </a:r>
            <a:endParaRPr lang="en-US" altLang="ja-JP" sz="2400" b="1" dirty="0">
              <a:solidFill>
                <a:srgbClr val="002060"/>
              </a:solidFill>
              <a:latin typeface="Calibri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91417" y="1653906"/>
            <a:ext cx="7920880" cy="135421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defTabSz="914309" fontAlgn="base">
              <a:spcBef>
                <a:spcPts val="60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00206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業務概要</a:t>
            </a:r>
            <a:endParaRPr lang="en-US" altLang="ja-JP" sz="2400" b="1" dirty="0">
              <a:solidFill>
                <a:srgbClr val="00206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309" fontAlgn="base">
              <a:spcBef>
                <a:spcPts val="6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■</a:t>
            </a:r>
            <a:r>
              <a:rPr lang="en-US" altLang="ja-JP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ja-JP" altLang="en-US" sz="24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業務の概要</a:t>
            </a:r>
            <a:r>
              <a:rPr lang="en-US" altLang="ja-JP" sz="24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:</a:t>
            </a:r>
            <a:r>
              <a:rPr lang="ja-JP" alt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　</a:t>
            </a:r>
            <a:r>
              <a:rPr lang="ja-JP" altLang="en-US" sz="24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国内立地を想定したグランドデザイン</a:t>
            </a:r>
            <a:r>
              <a:rPr lang="ja-JP" alt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　</a:t>
            </a:r>
            <a:r>
              <a:rPr lang="en-US" altLang="ja-JP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 </a:t>
            </a:r>
            <a:r>
              <a:rPr lang="ja-JP" alt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　　　　　　　　  　　　</a:t>
            </a:r>
            <a:endParaRPr lang="en-US" altLang="ja-JP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309" fontAlgn="base">
              <a:spcBef>
                <a:spcPts val="60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■</a:t>
            </a:r>
            <a:r>
              <a:rPr lang="en-US" altLang="ja-JP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ja-JP" altLang="en-US" sz="24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契約期間</a:t>
            </a:r>
            <a:r>
              <a:rPr lang="ja-JP" alt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：　　 </a:t>
            </a:r>
            <a:r>
              <a:rPr lang="en-US" altLang="ja-JP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2012</a:t>
            </a:r>
            <a:r>
              <a:rPr lang="ja-JP" alt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年</a:t>
            </a:r>
            <a:r>
              <a:rPr lang="en-US" altLang="ja-JP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11</a:t>
            </a:r>
            <a:r>
              <a:rPr lang="ja-JP" alt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月～</a:t>
            </a:r>
            <a:r>
              <a:rPr lang="en-US" altLang="ja-JP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2013</a:t>
            </a:r>
            <a:r>
              <a:rPr lang="ja-JP" alt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年３月</a:t>
            </a:r>
            <a:r>
              <a:rPr lang="en-US" altLang="ja-JP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</a:p>
        </p:txBody>
      </p:sp>
      <p:graphicFrame>
        <p:nvGraphicFramePr>
          <p:cNvPr id="24" name="表 23"/>
          <p:cNvGraphicFramePr>
            <a:graphicFrameLocks noGrp="1"/>
          </p:cNvGraphicFramePr>
          <p:nvPr>
            <p:extLst/>
          </p:nvPr>
        </p:nvGraphicFramePr>
        <p:xfrm>
          <a:off x="696743" y="3462367"/>
          <a:ext cx="8136904" cy="2413463"/>
        </p:xfrm>
        <a:graphic>
          <a:graphicData uri="http://schemas.openxmlformats.org/drawingml/2006/table">
            <a:tbl>
              <a:tblPr firstRow="1" bandRow="1"/>
              <a:tblGrid>
                <a:gridCol w="3306645"/>
                <a:gridCol w="4830259"/>
              </a:tblGrid>
              <a:tr h="36853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800" dirty="0" smtClean="0"/>
                        <a:t>項目</a:t>
                      </a:r>
                      <a:endParaRPr kumimoji="1" lang="ja-JP" altLang="en-US" sz="1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800" dirty="0" smtClean="0"/>
                        <a:t>内容</a:t>
                      </a:r>
                      <a:endParaRPr kumimoji="1" lang="en-US" altLang="ja-JP" sz="18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34082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600" b="1" dirty="0" smtClean="0">
                          <a:solidFill>
                            <a:srgbClr val="000066"/>
                          </a:solidFill>
                        </a:rPr>
                        <a:t>a)</a:t>
                      </a:r>
                      <a:r>
                        <a:rPr kumimoji="1" lang="ja-JP" altLang="en-US" sz="1600" b="1" dirty="0" smtClean="0">
                          <a:solidFill>
                            <a:srgbClr val="000066"/>
                          </a:solidFill>
                        </a:rPr>
                        <a:t> 最先端学術推進ｾﾝﾀｰの創出</a:t>
                      </a:r>
                      <a:endParaRPr kumimoji="1" lang="en-US" altLang="ja-JP" sz="1600" b="1" dirty="0" smtClean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kumimoji="1" lang="ja-JP" altLang="en-US" sz="1600" b="1" dirty="0" smtClean="0">
                          <a:solidFill>
                            <a:srgbClr val="000066"/>
                          </a:solidFill>
                        </a:rPr>
                        <a:t>最先端学術推進センターの創出条件に関する検討</a:t>
                      </a:r>
                      <a:endParaRPr kumimoji="1" lang="ja-JP" altLang="en-US" sz="1600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4082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indent="-342900">
                        <a:buNone/>
                      </a:pPr>
                      <a:r>
                        <a:rPr kumimoji="1" lang="en-US" altLang="ja-JP" sz="1600" b="1" dirty="0" smtClean="0">
                          <a:solidFill>
                            <a:srgbClr val="000066"/>
                          </a:solidFill>
                        </a:rPr>
                        <a:t>b) </a:t>
                      </a:r>
                      <a:r>
                        <a:rPr kumimoji="1" lang="ja-JP" altLang="en-US" sz="1600" b="1" dirty="0" smtClean="0">
                          <a:solidFill>
                            <a:srgbClr val="000066"/>
                          </a:solidFill>
                        </a:rPr>
                        <a:t>国際科学技術研究圏域形成</a:t>
                      </a:r>
                      <a:endParaRPr kumimoji="1" lang="en-US" altLang="ja-JP" sz="1600" b="1" dirty="0" smtClean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1600" b="1" dirty="0" smtClean="0">
                          <a:solidFill>
                            <a:srgbClr val="000066"/>
                          </a:solidFill>
                        </a:rPr>
                        <a:t>国際科学技術研究都市に関する条件検討</a:t>
                      </a:r>
                      <a:endParaRPr kumimoji="1" lang="ja-JP" altLang="en-US" sz="1600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082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600" b="1" dirty="0" smtClean="0">
                          <a:solidFill>
                            <a:srgbClr val="000066"/>
                          </a:solidFill>
                        </a:rPr>
                        <a:t>c) </a:t>
                      </a:r>
                      <a:r>
                        <a:rPr kumimoji="1" lang="ja-JP" altLang="en-US" sz="1600" b="1" dirty="0" smtClean="0">
                          <a:solidFill>
                            <a:srgbClr val="000066"/>
                          </a:solidFill>
                        </a:rPr>
                        <a:t>イノベーションの創出</a:t>
                      </a:r>
                      <a:endParaRPr kumimoji="1" lang="ja-JP" altLang="en-US" sz="1600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1600" b="1" dirty="0" smtClean="0">
                          <a:solidFill>
                            <a:srgbClr val="000066"/>
                          </a:solidFill>
                        </a:rPr>
                        <a:t>ＩＬＣ立地によるｲﾉﾍﾞｰｼｮﾝに関する調査検討</a:t>
                      </a:r>
                      <a:endParaRPr kumimoji="1" lang="ja-JP" altLang="en-US" sz="1600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4082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600" b="1" dirty="0" smtClean="0">
                          <a:solidFill>
                            <a:srgbClr val="000066"/>
                          </a:solidFill>
                        </a:rPr>
                        <a:t>d) ILC</a:t>
                      </a:r>
                      <a:r>
                        <a:rPr kumimoji="1" lang="ja-JP" altLang="en-US" sz="1600" b="1" dirty="0" smtClean="0">
                          <a:solidFill>
                            <a:srgbClr val="000066"/>
                          </a:solidFill>
                        </a:rPr>
                        <a:t>計画施設構想の課題抽出</a:t>
                      </a:r>
                      <a:endParaRPr kumimoji="1" lang="ja-JP" altLang="en-US" sz="1600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1600" b="1" dirty="0" smtClean="0">
                          <a:solidFill>
                            <a:srgbClr val="000066"/>
                          </a:solidFill>
                        </a:rPr>
                        <a:t>建設プロジェクトの全体像の把握と課題抽出、</a:t>
                      </a:r>
                      <a:endParaRPr kumimoji="1" lang="en-US" altLang="ja-JP" sz="1600" b="1" dirty="0" smtClean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082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600" b="1" dirty="0" smtClean="0">
                          <a:solidFill>
                            <a:srgbClr val="000066"/>
                          </a:solidFill>
                        </a:rPr>
                        <a:t>E) ILC</a:t>
                      </a:r>
                      <a:r>
                        <a:rPr kumimoji="1" lang="ja-JP" altLang="en-US" sz="1600" b="1" dirty="0" smtClean="0">
                          <a:solidFill>
                            <a:srgbClr val="000066"/>
                          </a:solidFill>
                        </a:rPr>
                        <a:t>中央ｷｬﾝﾊﾟｽ構想の策定</a:t>
                      </a:r>
                      <a:endParaRPr kumimoji="1" lang="ja-JP" altLang="en-US" sz="1600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1600" b="1" dirty="0" smtClean="0">
                          <a:solidFill>
                            <a:srgbClr val="000066"/>
                          </a:solidFill>
                        </a:rPr>
                        <a:t>グランドデザイン創出条件の整理、計画概念図</a:t>
                      </a:r>
                      <a:endParaRPr kumimoji="1" lang="ja-JP" altLang="en-US" sz="1600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4082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600" b="1" dirty="0" smtClean="0">
                          <a:solidFill>
                            <a:srgbClr val="000066"/>
                          </a:solidFill>
                        </a:rPr>
                        <a:t>f) </a:t>
                      </a:r>
                      <a:r>
                        <a:rPr kumimoji="1" lang="ja-JP" altLang="en-US" sz="1600" b="1" dirty="0" smtClean="0">
                          <a:solidFill>
                            <a:srgbClr val="000066"/>
                          </a:solidFill>
                        </a:rPr>
                        <a:t>国内・海外の動向調査</a:t>
                      </a:r>
                      <a:endParaRPr kumimoji="1" lang="ja-JP" altLang="en-US" sz="1600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ja-JP" altLang="en-US" sz="1600" b="1" dirty="0" smtClean="0">
                          <a:solidFill>
                            <a:srgbClr val="000066"/>
                          </a:solidFill>
                        </a:rPr>
                        <a:t>国内外の大規模プロジェクトに関する調査・検討</a:t>
                      </a:r>
                      <a:endParaRPr kumimoji="1" lang="ja-JP" altLang="en-US" sz="1600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580052" y="2996953"/>
            <a:ext cx="2350323" cy="461665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defTabSz="914309" fontAlgn="base">
              <a:spcBef>
                <a:spcPts val="60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00206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調査検討の概要</a:t>
            </a:r>
            <a:endParaRPr lang="en-US" altLang="ja-JP" sz="2400" b="1" dirty="0">
              <a:solidFill>
                <a:srgbClr val="00206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63425" y="5877272"/>
            <a:ext cx="7776864" cy="4001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defTabSz="914309"/>
            <a:r>
              <a:rPr lang="ja-JP" alt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□報告書：関係者に交付、英語版概要書作成（海外にも交付）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1F497D">
              <a:lumMod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kumimoji="1" sz="4400" kern="1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endParaRPr lang="ja-JP" altLang="en-US" sz="3200" dirty="0">
              <a:solidFill>
                <a:sysClr val="window" lastClr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226865"/>
            <a:ext cx="8568953" cy="648071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ILC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プロジェクト国内立地に関する調査検討</a:t>
            </a:r>
            <a:endParaRPr lang="ja-JP" alt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フッター プレースホルダー 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defTabSz="914309">
              <a:defRPr/>
            </a:pPr>
            <a:r>
              <a:rPr lang="ja-JP" altLang="en-US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第７回 </a:t>
            </a:r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LC</a:t>
            </a:r>
            <a:r>
              <a:rPr lang="ja-JP" altLang="en-US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加速器レビュー委員会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3" name="スライド番号プレースホルダー 4"/>
          <p:cNvSpPr txBox="1">
            <a:spLocks/>
          </p:cNvSpPr>
          <p:nvPr/>
        </p:nvSpPr>
        <p:spPr>
          <a:xfrm>
            <a:off x="7452320" y="6356349"/>
            <a:ext cx="1331912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1" sz="1400" kern="1200">
                <a:solidFill>
                  <a:schemeClr val="tx1">
                    <a:tint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defTabSz="914309">
              <a:defRPr/>
            </a:pPr>
            <a:r>
              <a:rPr lang="en-US" altLang="ja-JP" sz="1200" dirty="0">
                <a:solidFill>
                  <a:prstClr val="black">
                    <a:tint val="75000"/>
                  </a:prstClr>
                </a:solidFill>
              </a:rPr>
              <a:t>15</a:t>
            </a:r>
            <a:endParaRPr lang="ja-JP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A, Yamamoto, 2014/02/05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東北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ILC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推進協議会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-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報告 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7EDE-5946-4568-A19D-D95EB0451F1A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865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ストライプ矢印 46"/>
          <p:cNvSpPr/>
          <p:nvPr/>
        </p:nvSpPr>
        <p:spPr>
          <a:xfrm rot="16200000">
            <a:off x="2929412" y="3581929"/>
            <a:ext cx="2768188" cy="372971"/>
          </a:xfrm>
          <a:prstGeom prst="stripedRightArrow">
            <a:avLst/>
          </a:prstGeom>
          <a:solidFill>
            <a:schemeClr val="accent4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" name="ストライプ矢印 1"/>
          <p:cNvSpPr/>
          <p:nvPr/>
        </p:nvSpPr>
        <p:spPr>
          <a:xfrm rot="16200000">
            <a:off x="791133" y="3572947"/>
            <a:ext cx="2793883" cy="365241"/>
          </a:xfrm>
          <a:prstGeom prst="stripedRightArrow">
            <a:avLst/>
          </a:prstGeom>
          <a:solidFill>
            <a:schemeClr val="accent4">
              <a:lumMod val="75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543697" y="4866367"/>
            <a:ext cx="8060752" cy="1397659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ja-JP" altLang="en-US" sz="14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5" name="右矢印 34"/>
          <p:cNvSpPr/>
          <p:nvPr/>
        </p:nvSpPr>
        <p:spPr>
          <a:xfrm>
            <a:off x="614947" y="2561907"/>
            <a:ext cx="7369187" cy="1525074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ja-JP" altLang="en-US" sz="14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543698" y="938403"/>
            <a:ext cx="8309919" cy="190365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ja-JP" altLang="en-US" sz="14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63580" y="1572672"/>
            <a:ext cx="1448983" cy="6019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sz="2400" b="1" dirty="0">
                <a:solidFill>
                  <a:prstClr val="black"/>
                </a:solidFill>
                <a:latin typeface="Calibri"/>
                <a:ea typeface="ＭＳ Ｐゴシック"/>
              </a:rPr>
              <a:t>基本計画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116167" y="1560475"/>
            <a:ext cx="2076407" cy="6019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sz="2400" b="1" dirty="0">
                <a:solidFill>
                  <a:prstClr val="black"/>
                </a:solidFill>
                <a:latin typeface="Calibri"/>
                <a:ea typeface="ＭＳ Ｐゴシック"/>
              </a:rPr>
              <a:t>基本設計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296179" y="1575428"/>
            <a:ext cx="2076020" cy="6003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sz="2400" b="1" dirty="0">
                <a:solidFill>
                  <a:prstClr val="black"/>
                </a:solidFill>
                <a:latin typeface="Calibri"/>
                <a:ea typeface="ＭＳ Ｐゴシック"/>
              </a:rPr>
              <a:t>実施設計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6812801" y="1580314"/>
            <a:ext cx="1003610" cy="594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/>
              </a:rPr>
              <a:t>契約</a:t>
            </a: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831377"/>
              </p:ext>
            </p:extLst>
          </p:nvPr>
        </p:nvGraphicFramePr>
        <p:xfrm>
          <a:off x="551121" y="940840"/>
          <a:ext cx="7321490" cy="54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</a:tblGrid>
              <a:tr h="4343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①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②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③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④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⑤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07498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5" name="右矢印 14"/>
          <p:cNvSpPr/>
          <p:nvPr/>
        </p:nvSpPr>
        <p:spPr>
          <a:xfrm>
            <a:off x="528054" y="5145391"/>
            <a:ext cx="1826996" cy="81078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ja-JP" altLang="en-US" sz="14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79283" y="5401034"/>
            <a:ext cx="1584530" cy="2799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b="1" dirty="0">
                <a:solidFill>
                  <a:srgbClr val="C00000"/>
                </a:solidFill>
                <a:latin typeface="Calibri"/>
                <a:ea typeface="ＭＳ Ｐゴシック"/>
              </a:rPr>
              <a:t>基本地質調査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37593" y="4895711"/>
            <a:ext cx="1597290" cy="396600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solidFill>
                  <a:prstClr val="black"/>
                </a:solidFill>
                <a:latin typeface="Calibri Light"/>
                <a:ea typeface="ＭＳ Ｐゴシック"/>
              </a:rPr>
              <a:t>地質調査</a:t>
            </a:r>
          </a:p>
        </p:txBody>
      </p:sp>
      <p:sp>
        <p:nvSpPr>
          <p:cNvPr id="21" name="右矢印 20"/>
          <p:cNvSpPr/>
          <p:nvPr/>
        </p:nvSpPr>
        <p:spPr>
          <a:xfrm>
            <a:off x="2370692" y="5152510"/>
            <a:ext cx="2065644" cy="85280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ja-JP" altLang="en-US" sz="14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2449824" y="5415707"/>
            <a:ext cx="1586334" cy="2799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b="1" dirty="0">
                <a:solidFill>
                  <a:srgbClr val="C00000"/>
                </a:solidFill>
                <a:latin typeface="Calibri"/>
                <a:ea typeface="ＭＳ Ｐゴシック"/>
              </a:rPr>
              <a:t>詳細地質調査</a:t>
            </a:r>
          </a:p>
        </p:txBody>
      </p:sp>
      <p:sp>
        <p:nvSpPr>
          <p:cNvPr id="26" name="右矢印 25"/>
          <p:cNvSpPr/>
          <p:nvPr/>
        </p:nvSpPr>
        <p:spPr>
          <a:xfrm>
            <a:off x="4705366" y="5151148"/>
            <a:ext cx="1321722" cy="85416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ja-JP" altLang="en-US" sz="14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728250" y="5425214"/>
            <a:ext cx="1102728" cy="2799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b="1" dirty="0">
                <a:solidFill>
                  <a:srgbClr val="C00000"/>
                </a:solidFill>
                <a:latin typeface="Calibri"/>
                <a:ea typeface="ＭＳ Ｐゴシック"/>
              </a:rPr>
              <a:t>補足調査</a:t>
            </a:r>
          </a:p>
        </p:txBody>
      </p:sp>
      <p:sp>
        <p:nvSpPr>
          <p:cNvPr id="29" name="右矢印 28"/>
          <p:cNvSpPr/>
          <p:nvPr/>
        </p:nvSpPr>
        <p:spPr>
          <a:xfrm>
            <a:off x="673255" y="2951111"/>
            <a:ext cx="1403523" cy="72833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ja-JP" altLang="en-US" sz="14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741002" y="3146336"/>
            <a:ext cx="1091838" cy="2799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b="1" dirty="0">
                <a:solidFill>
                  <a:srgbClr val="C00000"/>
                </a:solidFill>
                <a:latin typeface="Calibri"/>
                <a:ea typeface="ＭＳ Ｐゴシック"/>
              </a:rPr>
              <a:t>地形測量</a:t>
            </a:r>
          </a:p>
        </p:txBody>
      </p:sp>
      <p:sp>
        <p:nvSpPr>
          <p:cNvPr id="31" name="右矢印 30"/>
          <p:cNvSpPr/>
          <p:nvPr/>
        </p:nvSpPr>
        <p:spPr>
          <a:xfrm>
            <a:off x="2769656" y="2901562"/>
            <a:ext cx="1403523" cy="81547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ja-JP" altLang="en-US" sz="14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2799286" y="3182142"/>
            <a:ext cx="1091838" cy="2799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b="1" dirty="0">
                <a:solidFill>
                  <a:srgbClr val="C00000"/>
                </a:solidFill>
                <a:latin typeface="Calibri"/>
                <a:ea typeface="ＭＳ Ｐゴシック"/>
              </a:rPr>
              <a:t>詳細測量</a:t>
            </a:r>
          </a:p>
        </p:txBody>
      </p:sp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621682"/>
              </p:ext>
            </p:extLst>
          </p:nvPr>
        </p:nvGraphicFramePr>
        <p:xfrm>
          <a:off x="561339" y="6021288"/>
          <a:ext cx="732149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</a:tblGrid>
              <a:tr h="99060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43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</a:rPr>
                        <a:t>①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</a:rPr>
                        <a:t>②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</a:rPr>
                        <a:t>③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</a:rPr>
                        <a:t>④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</a:rPr>
                        <a:t>⑤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角丸四角形 36"/>
          <p:cNvSpPr/>
          <p:nvPr/>
        </p:nvSpPr>
        <p:spPr>
          <a:xfrm>
            <a:off x="6372199" y="2254205"/>
            <a:ext cx="706582" cy="3148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b="1" dirty="0">
                <a:solidFill>
                  <a:prstClr val="white"/>
                </a:solidFill>
                <a:latin typeface="Calibri"/>
                <a:ea typeface="ＭＳ Ｐゴシック"/>
              </a:rPr>
              <a:t>積算</a:t>
            </a:r>
          </a:p>
        </p:txBody>
      </p:sp>
      <p:sp>
        <p:nvSpPr>
          <p:cNvPr id="38" name="角丸四角形 37"/>
          <p:cNvSpPr/>
          <p:nvPr/>
        </p:nvSpPr>
        <p:spPr>
          <a:xfrm>
            <a:off x="5133442" y="2263518"/>
            <a:ext cx="1104659" cy="3148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b="1" dirty="0">
                <a:solidFill>
                  <a:prstClr val="white"/>
                </a:solidFill>
                <a:latin typeface="Calibri"/>
                <a:ea typeface="ＭＳ Ｐゴシック"/>
              </a:rPr>
              <a:t>積算基準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322586" y="5111596"/>
            <a:ext cx="1958544" cy="288147"/>
          </a:xfrm>
          <a:prstGeom prst="rect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71993" tIns="35996" rIns="71993" bIns="35996" rtlCol="0">
            <a:spAutoFit/>
          </a:bodyPr>
          <a:lstStyle/>
          <a:p>
            <a:pPr defTabSz="914309"/>
            <a:r>
              <a:rPr lang="ja-JP" altLang="en-US" sz="1400" b="1" dirty="0">
                <a:solidFill>
                  <a:prstClr val="black"/>
                </a:solidFill>
                <a:latin typeface="Calibri" panose="020F0502020204030204"/>
                <a:ea typeface="ＭＳ Ｐゴシック" pitchFamily="50" charset="-128"/>
              </a:rPr>
              <a:t>実施設計のための調査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558016" y="2670570"/>
            <a:ext cx="1702411" cy="503590"/>
          </a:xfrm>
          <a:prstGeom prst="rect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71993" tIns="35996" rIns="71993" bIns="35996" rtlCol="0">
            <a:spAutoFit/>
          </a:bodyPr>
          <a:lstStyle/>
          <a:p>
            <a:pPr defTabSz="914309"/>
            <a:r>
              <a:rPr lang="ja-JP" altLang="en-US" sz="1400" b="1" dirty="0">
                <a:solidFill>
                  <a:prstClr val="black"/>
                </a:solidFill>
                <a:latin typeface="Calibri" panose="020F0502020204030204"/>
                <a:ea typeface="ＭＳ Ｐゴシック" pitchFamily="50" charset="-128"/>
              </a:rPr>
              <a:t>用地確定、実施設計のための調査</a:t>
            </a:r>
          </a:p>
        </p:txBody>
      </p:sp>
      <p:sp>
        <p:nvSpPr>
          <p:cNvPr id="41" name="角丸四角形 40"/>
          <p:cNvSpPr/>
          <p:nvPr/>
        </p:nvSpPr>
        <p:spPr>
          <a:xfrm>
            <a:off x="887585" y="2211638"/>
            <a:ext cx="1131529" cy="3148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b="1" dirty="0">
                <a:solidFill>
                  <a:prstClr val="white"/>
                </a:solidFill>
                <a:latin typeface="Calibri"/>
                <a:ea typeface="ＭＳ Ｐゴシック"/>
              </a:rPr>
              <a:t>設計基準</a:t>
            </a:r>
          </a:p>
        </p:txBody>
      </p:sp>
      <p:sp>
        <p:nvSpPr>
          <p:cNvPr id="42" name="角丸四角形 41"/>
          <p:cNvSpPr/>
          <p:nvPr/>
        </p:nvSpPr>
        <p:spPr>
          <a:xfrm>
            <a:off x="6092491" y="3063681"/>
            <a:ext cx="1087668" cy="423517"/>
          </a:xfrm>
          <a:prstGeom prst="roundRect">
            <a:avLst/>
          </a:prstGeom>
          <a:gradFill flip="none" rotWithShape="1">
            <a:gsLst>
              <a:gs pos="100000">
                <a:schemeClr val="accent6">
                  <a:lumMod val="70000"/>
                </a:schemeClr>
              </a:gs>
              <a:gs pos="90000">
                <a:srgbClr val="4E7932"/>
              </a:gs>
              <a:gs pos="5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/>
              </a:rPr>
              <a:t>測量図</a:t>
            </a:r>
          </a:p>
        </p:txBody>
      </p:sp>
      <p:sp>
        <p:nvSpPr>
          <p:cNvPr id="43" name="角丸四角形 42"/>
          <p:cNvSpPr/>
          <p:nvPr/>
        </p:nvSpPr>
        <p:spPr>
          <a:xfrm>
            <a:off x="6108406" y="5340155"/>
            <a:ext cx="1071753" cy="429249"/>
          </a:xfrm>
          <a:prstGeom prst="roundRect">
            <a:avLst/>
          </a:prstGeom>
          <a:gradFill flip="none" rotWithShape="1">
            <a:gsLst>
              <a:gs pos="67000">
                <a:srgbClr val="C7A235"/>
              </a:gs>
              <a:gs pos="58000">
                <a:srgbClr val="D9BC67"/>
              </a:gs>
              <a:gs pos="100000">
                <a:schemeClr val="accent4">
                  <a:lumMod val="70000"/>
                </a:schemeClr>
              </a:gs>
              <a:gs pos="21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/>
              </a:rPr>
              <a:t>地質図</a:t>
            </a:r>
          </a:p>
        </p:txBody>
      </p:sp>
      <p:sp>
        <p:nvSpPr>
          <p:cNvPr id="44" name="タイトル 1"/>
          <p:cNvSpPr txBox="1">
            <a:spLocks/>
          </p:cNvSpPr>
          <p:nvPr/>
        </p:nvSpPr>
        <p:spPr>
          <a:xfrm>
            <a:off x="992459" y="189183"/>
            <a:ext cx="6991674" cy="677815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solidFill>
                  <a:prstClr val="black"/>
                </a:solidFill>
                <a:latin typeface="Calibri Light"/>
                <a:ea typeface="ＭＳ Ｐゴシック"/>
              </a:rPr>
              <a:t>準備・設計段階のﾏｲﾙｽﾄｰﾝ（案）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7900470" y="1580314"/>
            <a:ext cx="1003610" cy="594476"/>
          </a:xfrm>
          <a:prstGeom prst="round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0"/>
                  <a:lumOff val="100000"/>
                </a:schemeClr>
              </a:gs>
              <a:gs pos="87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sx="101000" sy="101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sz="2400" b="1" dirty="0">
                <a:solidFill>
                  <a:prstClr val="black"/>
                </a:solidFill>
                <a:latin typeface="Calibri"/>
                <a:ea typeface="ＭＳ Ｐゴシック"/>
              </a:rPr>
              <a:t>建設</a:t>
            </a:r>
          </a:p>
        </p:txBody>
      </p:sp>
      <p:sp>
        <p:nvSpPr>
          <p:cNvPr id="46" name="右矢印 45"/>
          <p:cNvSpPr/>
          <p:nvPr/>
        </p:nvSpPr>
        <p:spPr>
          <a:xfrm>
            <a:off x="528055" y="3730037"/>
            <a:ext cx="7372415" cy="1397659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ja-JP" altLang="en-US" sz="14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49" name="タイトル 1"/>
          <p:cNvSpPr txBox="1">
            <a:spLocks/>
          </p:cNvSpPr>
          <p:nvPr/>
        </p:nvSpPr>
        <p:spPr>
          <a:xfrm>
            <a:off x="444391" y="3916701"/>
            <a:ext cx="1671777" cy="396600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solidFill>
                  <a:prstClr val="black"/>
                </a:solidFill>
                <a:latin typeface="Calibri Light"/>
                <a:ea typeface="ＭＳ Ｐゴシック"/>
              </a:rPr>
              <a:t>環境アセス</a:t>
            </a:r>
          </a:p>
        </p:txBody>
      </p:sp>
      <p:sp>
        <p:nvSpPr>
          <p:cNvPr id="50" name="角丸四角形 49"/>
          <p:cNvSpPr/>
          <p:nvPr/>
        </p:nvSpPr>
        <p:spPr>
          <a:xfrm>
            <a:off x="819577" y="4343697"/>
            <a:ext cx="1009959" cy="3386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sz="2000" b="1" dirty="0">
                <a:solidFill>
                  <a:srgbClr val="C00000"/>
                </a:solidFill>
                <a:latin typeface="Calibri"/>
                <a:ea typeface="ＭＳ Ｐゴシック"/>
              </a:rPr>
              <a:t>配慮書</a:t>
            </a:r>
          </a:p>
        </p:txBody>
      </p:sp>
      <p:sp>
        <p:nvSpPr>
          <p:cNvPr id="51" name="角丸四角形 50"/>
          <p:cNvSpPr/>
          <p:nvPr/>
        </p:nvSpPr>
        <p:spPr>
          <a:xfrm>
            <a:off x="1882757" y="4338162"/>
            <a:ext cx="975874" cy="3381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sz="2000" b="1" dirty="0">
                <a:solidFill>
                  <a:srgbClr val="C00000"/>
                </a:solidFill>
                <a:latin typeface="Calibri"/>
                <a:ea typeface="ＭＳ Ｐゴシック"/>
              </a:rPr>
              <a:t>方法書</a:t>
            </a:r>
          </a:p>
        </p:txBody>
      </p:sp>
      <p:sp>
        <p:nvSpPr>
          <p:cNvPr id="52" name="角丸四角形 51"/>
          <p:cNvSpPr/>
          <p:nvPr/>
        </p:nvSpPr>
        <p:spPr>
          <a:xfrm>
            <a:off x="2911852" y="4316611"/>
            <a:ext cx="2812277" cy="3608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sz="2000" b="1" dirty="0">
                <a:solidFill>
                  <a:srgbClr val="C00000"/>
                </a:solidFill>
                <a:latin typeface="Calibri"/>
                <a:ea typeface="ＭＳ Ｐゴシック"/>
              </a:rPr>
              <a:t>準備書</a:t>
            </a:r>
            <a:r>
              <a:rPr lang="ja-JP" altLang="en-US" b="1" dirty="0">
                <a:solidFill>
                  <a:prstClr val="black"/>
                </a:solidFill>
                <a:latin typeface="Calibri"/>
                <a:ea typeface="ＭＳ Ｐゴシック"/>
              </a:rPr>
              <a:t>（調査・公告・意見）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6193423" y="4224344"/>
            <a:ext cx="986737" cy="451614"/>
          </a:xfrm>
          <a:prstGeom prst="round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0"/>
                  <a:lumOff val="100000"/>
                </a:schemeClr>
              </a:gs>
              <a:gs pos="87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ja-JP" altLang="en-US" sz="2000" b="1" dirty="0">
                <a:solidFill>
                  <a:srgbClr val="C00000"/>
                </a:solidFill>
                <a:latin typeface="Calibri"/>
                <a:ea typeface="ＭＳ Ｐゴシック"/>
              </a:rPr>
              <a:t>評価書</a:t>
            </a: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493235" y="2713951"/>
            <a:ext cx="1461755" cy="396600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solidFill>
                  <a:prstClr val="black"/>
                </a:solidFill>
                <a:latin typeface="Calibri Light"/>
                <a:ea typeface="ＭＳ Ｐゴシック"/>
              </a:rPr>
              <a:t>測量調査</a:t>
            </a:r>
          </a:p>
        </p:txBody>
      </p:sp>
      <p:cxnSp>
        <p:nvCxnSpPr>
          <p:cNvPr id="3" name="直線コネクタ 2"/>
          <p:cNvCxnSpPr>
            <a:stCxn id="5" idx="0"/>
          </p:cNvCxnSpPr>
          <p:nvPr/>
        </p:nvCxnSpPr>
        <p:spPr>
          <a:xfrm flipH="1">
            <a:off x="7900470" y="938404"/>
            <a:ext cx="1321" cy="5586941"/>
          </a:xfrm>
          <a:prstGeom prst="line">
            <a:avLst/>
          </a:prstGeom>
          <a:ln w="69850" cmpd="tri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493234" y="5801546"/>
            <a:ext cx="1958544" cy="288147"/>
          </a:xfrm>
          <a:prstGeom prst="rect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71993" tIns="35996" rIns="71993" bIns="35996" rtlCol="0">
            <a:spAutoFit/>
          </a:bodyPr>
          <a:lstStyle/>
          <a:p>
            <a:pPr defTabSz="914309"/>
            <a:r>
              <a:rPr lang="ja-JP" altLang="en-US" sz="1400" b="1" dirty="0">
                <a:solidFill>
                  <a:prstClr val="black"/>
                </a:solidFill>
                <a:latin typeface="Calibri" panose="020F0502020204030204"/>
                <a:ea typeface="ＭＳ Ｐゴシック" pitchFamily="50" charset="-128"/>
              </a:rPr>
              <a:t>基本設計のための調査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A, Yamamoto, 2014/02/05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東北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ILC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推進協議会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-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報告 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62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-33824"/>
            <a:ext cx="7093440" cy="689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Line 2"/>
          <p:cNvSpPr>
            <a:spLocks noChangeShapeType="1"/>
          </p:cNvSpPr>
          <p:nvPr/>
        </p:nvSpPr>
        <p:spPr bwMode="auto">
          <a:xfrm>
            <a:off x="4961247" y="1988841"/>
            <a:ext cx="1739428" cy="4185795"/>
          </a:xfrm>
          <a:prstGeom prst="line">
            <a:avLst/>
          </a:prstGeom>
          <a:noFill/>
          <a:ln w="508000">
            <a:solidFill>
              <a:srgbClr val="0000FF">
                <a:alpha val="4196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Arial" panose="020B0604020202020204" pitchFamily="34" charset="0"/>
              <a:ea typeface="ＭＳ Ｐゴシック" pitchFamily="50" charset="-128"/>
            </a:endParaRPr>
          </a:p>
        </p:txBody>
      </p:sp>
      <p:grpSp>
        <p:nvGrpSpPr>
          <p:cNvPr id="139268" name="Group 6"/>
          <p:cNvGrpSpPr>
            <a:grpSpLocks/>
          </p:cNvGrpSpPr>
          <p:nvPr/>
        </p:nvGrpSpPr>
        <p:grpSpPr bwMode="auto">
          <a:xfrm rot="5400000">
            <a:off x="176350" y="1413426"/>
            <a:ext cx="920262" cy="498231"/>
            <a:chOff x="0" y="0"/>
            <a:chExt cx="892" cy="446"/>
          </a:xfrm>
        </p:grpSpPr>
        <p:sp>
          <p:nvSpPr>
            <p:cNvPr id="139272" name="Freeform 3"/>
            <p:cNvSpPr>
              <a:spLocks/>
            </p:cNvSpPr>
            <p:nvPr/>
          </p:nvSpPr>
          <p:spPr bwMode="auto">
            <a:xfrm>
              <a:off x="0" y="40"/>
              <a:ext cx="341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9818"/>
                  </a:moveTo>
                  <a:lnTo>
                    <a:pt x="21600" y="21600"/>
                  </a:lnTo>
                  <a:lnTo>
                    <a:pt x="21073" y="0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</a:endParaRPr>
            </a:p>
          </p:txBody>
        </p:sp>
        <p:sp>
          <p:nvSpPr>
            <p:cNvPr id="139273" name="Line 4"/>
            <p:cNvSpPr>
              <a:spLocks noChangeShapeType="1"/>
            </p:cNvSpPr>
            <p:nvPr/>
          </p:nvSpPr>
          <p:spPr bwMode="auto">
            <a:xfrm>
              <a:off x="512" y="0"/>
              <a:ext cx="1" cy="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</a:endParaRPr>
            </a:p>
          </p:txBody>
        </p:sp>
        <p:sp>
          <p:nvSpPr>
            <p:cNvPr id="139274" name="Line 5"/>
            <p:cNvSpPr>
              <a:spLocks noChangeShapeType="1"/>
            </p:cNvSpPr>
            <p:nvPr/>
          </p:nvSpPr>
          <p:spPr bwMode="auto">
            <a:xfrm flipH="1">
              <a:off x="9" y="204"/>
              <a:ext cx="8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</a:endParaRPr>
            </a:p>
          </p:txBody>
        </p:sp>
      </p:grpSp>
      <p:pic>
        <p:nvPicPr>
          <p:cNvPr id="13926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4037"/>
            <a:ext cx="2875085" cy="450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0" name="Rectangle 8"/>
          <p:cNvSpPr>
            <a:spLocks/>
          </p:cNvSpPr>
          <p:nvPr/>
        </p:nvSpPr>
        <p:spPr bwMode="auto">
          <a:xfrm>
            <a:off x="1902069" y="4377105"/>
            <a:ext cx="580292" cy="536331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2800">
              <a:solidFill>
                <a:srgbClr val="000000"/>
              </a:solidFill>
              <a:latin typeface="ヒラギノ角ゴ Pro W3" charset="-128"/>
              <a:ea typeface="ヒラギノ角ゴ Pro W3" charset="-128"/>
              <a:sym typeface="ヒラギノ角ゴ Pro W3" charset="-128"/>
            </a:endParaRPr>
          </a:p>
        </p:txBody>
      </p:sp>
      <p:sp>
        <p:nvSpPr>
          <p:cNvPr id="139271" name="テキスト ボックス 1"/>
          <p:cNvSpPr txBox="1">
            <a:spLocks noChangeArrowheads="1"/>
          </p:cNvSpPr>
          <p:nvPr/>
        </p:nvSpPr>
        <p:spPr bwMode="auto">
          <a:xfrm>
            <a:off x="0" y="-27383"/>
            <a:ext cx="9145160" cy="97775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wrap="square" lIns="84382" tIns="42191" rIns="84382" bIns="42191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800" dirty="0">
              <a:solidFill>
                <a:srgbClr val="000000"/>
              </a:solidFill>
              <a:ea typeface="ヒラギノ角ゴ Pro W3" charset="-128"/>
            </a:endParaRPr>
          </a:p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66"/>
                </a:solidFill>
                <a:ea typeface="ヒラギノ角ゴ Pro W3" charset="-128"/>
                <a:cs typeface="Arial" panose="020B0604020202020204" pitchFamily="34" charset="0"/>
              </a:rPr>
              <a:t>日本の</a:t>
            </a:r>
            <a:r>
              <a:rPr lang="en-US" altLang="ja-JP" sz="3200" dirty="0">
                <a:solidFill>
                  <a:srgbClr val="FFFF66"/>
                </a:solidFill>
                <a:ea typeface="ヒラギノ角ゴ Pro W3" charset="-128"/>
                <a:cs typeface="Arial" panose="020B0604020202020204" pitchFamily="34" charset="0"/>
              </a:rPr>
              <a:t>ILC</a:t>
            </a:r>
            <a:r>
              <a:rPr lang="ja-JP" altLang="en-US" sz="3200" dirty="0">
                <a:solidFill>
                  <a:srgbClr val="FFFF66"/>
                </a:solidFill>
                <a:ea typeface="ヒラギノ角ゴ Pro W3" charset="-128"/>
                <a:cs typeface="Arial" panose="020B0604020202020204" pitchFamily="34" charset="0"/>
              </a:rPr>
              <a:t>建設候補地域公表 </a:t>
            </a:r>
            <a:r>
              <a:rPr lang="en-US" altLang="ja-JP" sz="3200" dirty="0">
                <a:solidFill>
                  <a:srgbClr val="FFFF66"/>
                </a:solidFill>
                <a:ea typeface="ヒラギノ角ゴ Pro W3" charset="-128"/>
                <a:cs typeface="Arial" panose="020B0604020202020204" pitchFamily="34" charset="0"/>
              </a:rPr>
              <a:t>- </a:t>
            </a:r>
            <a:r>
              <a:rPr lang="ja-JP" altLang="en-US" sz="3200" dirty="0">
                <a:solidFill>
                  <a:srgbClr val="FFFF66"/>
                </a:solidFill>
                <a:latin typeface="Arial Black" panose="020B0A04020102020204" pitchFamily="34" charset="0"/>
                <a:ea typeface="ヒラギノ角ゴ Pro W3" charset="-128"/>
                <a:cs typeface="Arial" panose="020B0604020202020204" pitchFamily="34" charset="0"/>
              </a:rPr>
              <a:t>北上</a:t>
            </a:r>
            <a:r>
              <a:rPr lang="ja-JP" altLang="en-US" sz="3200" dirty="0" smtClean="0">
                <a:solidFill>
                  <a:srgbClr val="FFFF66"/>
                </a:solidFill>
                <a:latin typeface="Arial Black" panose="020B0A04020102020204" pitchFamily="34" charset="0"/>
                <a:ea typeface="ヒラギノ角ゴ Pro W3" charset="-128"/>
                <a:cs typeface="Arial" panose="020B0604020202020204" pitchFamily="34" charset="0"/>
              </a:rPr>
              <a:t>サイト</a:t>
            </a:r>
            <a:endParaRPr lang="en-US" altLang="ja-JP" sz="3200" dirty="0">
              <a:solidFill>
                <a:srgbClr val="FFFF66"/>
              </a:solidFill>
              <a:latin typeface="Arial Black" panose="020B0A040201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prstClr val="white"/>
                </a:solidFill>
                <a:ea typeface="ヒラギノ角ゴ Pro W3" charset="-128"/>
                <a:cs typeface="Arial" panose="020B0604020202020204" pitchFamily="34" charset="0"/>
              </a:rPr>
              <a:t>2014.8.23</a:t>
            </a:r>
            <a:r>
              <a:rPr lang="ja-JP" altLang="en-US" dirty="0">
                <a:solidFill>
                  <a:prstClr val="white"/>
                </a:solidFill>
                <a:ea typeface="ヒラギノ角ゴ Pro W3" charset="-128"/>
                <a:cs typeface="Arial" panose="020B0604020202020204" pitchFamily="34" charset="0"/>
              </a:rPr>
              <a:t>　高エネルギー物理</a:t>
            </a:r>
            <a:r>
              <a:rPr lang="ja-JP" altLang="en-US" dirty="0" smtClean="0">
                <a:solidFill>
                  <a:prstClr val="white"/>
                </a:solidFill>
                <a:ea typeface="ヒラギノ角ゴ Pro W3" charset="-128"/>
                <a:cs typeface="Arial" panose="020B0604020202020204" pitchFamily="34" charset="0"/>
              </a:rPr>
              <a:t>ｺﾐｭﾆﾃｨｰによる候補地一本化・公表</a:t>
            </a:r>
            <a:endParaRPr lang="en-US" altLang="ja-JP" dirty="0" smtClean="0">
              <a:solidFill>
                <a:prstClr val="white"/>
              </a:solidFill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東北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ILC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推進協議会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-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報告 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A, Yamamoto, 2014/02/05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7EDE-5946-4568-A19D-D95EB0451F1A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964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加速器設計に必要な地域・データ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LCC Collaboration </a:t>
            </a:r>
            <a:r>
              <a:rPr lang="ja-JP" altLang="en-US" dirty="0" smtClean="0"/>
              <a:t>（全体）として共有されるべき</a:t>
            </a:r>
            <a:r>
              <a:rPr kumimoji="1" lang="ja-JP" altLang="en-US" dirty="0" smtClean="0"/>
              <a:t>パラメータ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ILC</a:t>
            </a:r>
            <a:r>
              <a:rPr kumimoji="1" lang="ja-JP" altLang="en-US" dirty="0" smtClean="0"/>
              <a:t>加速器ビーム衝突点の３次元位置データおよび線形</a:t>
            </a:r>
            <a:r>
              <a:rPr lang="ja-JP" altLang="en-US" dirty="0" smtClean="0"/>
              <a:t>加速器ライン方向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北緯、東経、高度（地下深度）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アクセストンネル、縦シャフト等の大凡の長さ、こう配、最低曲率等、配線、配管、輸送の限界条件　（地上坑口、建物位置を特定しない情報）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パラメータの提供先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LCC</a:t>
            </a:r>
            <a:r>
              <a:rPr lang="en-US" altLang="ja-JP" dirty="0"/>
              <a:t> </a:t>
            </a:r>
            <a:r>
              <a:rPr lang="en-US" altLang="ja-JP" dirty="0" smtClean="0"/>
              <a:t>Collaboration : ILC </a:t>
            </a:r>
            <a:r>
              <a:rPr lang="ja-JP" altLang="en-US" dirty="0" smtClean="0"/>
              <a:t>加速器、装置設計参加者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LCC </a:t>
            </a:r>
            <a:r>
              <a:rPr lang="ja-JP" altLang="en-US" dirty="0" smtClean="0"/>
              <a:t>施設グループに限定し、管理・共有されるべきパラメータ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地質調査、立地調査に基づく技術情報は、地域および</a:t>
            </a:r>
            <a:r>
              <a:rPr lang="en-US" altLang="ja-JP" dirty="0" smtClean="0"/>
              <a:t>ILC </a:t>
            </a:r>
            <a:r>
              <a:rPr lang="ja-JP" altLang="en-US" dirty="0" smtClean="0"/>
              <a:t>設計検討グループによる共有をお願いする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パラメータは、</a:t>
            </a:r>
            <a:r>
              <a:rPr lang="en-US" altLang="ja-JP" dirty="0" smtClean="0"/>
              <a:t>ILC-EDMS (</a:t>
            </a:r>
            <a:r>
              <a:rPr lang="en-US" altLang="ja-JP" dirty="0" err="1" smtClean="0"/>
              <a:t>Endineering</a:t>
            </a:r>
            <a:r>
              <a:rPr lang="en-US" altLang="ja-JP" dirty="0" smtClean="0"/>
              <a:t> Data Management System</a:t>
            </a:r>
            <a:r>
              <a:rPr lang="ja-JP" altLang="en-US" dirty="0" smtClean="0"/>
              <a:t>）に格納され、厳重に管理される。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セキュリティー管理は、次ページ以降参照</a:t>
            </a:r>
            <a:r>
              <a:rPr lang="en-US" altLang="ja-JP" dirty="0" smtClean="0"/>
              <a:t> 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東北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ILC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推進協議会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-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報告 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A, Yamamoto, 2014/02/05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1BA9-8BBB-674A-9B57-416FD1EDCED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74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692182" y="2703727"/>
            <a:ext cx="6265123" cy="2679269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361216" y="1687007"/>
            <a:ext cx="1" cy="3272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20" y="44216"/>
            <a:ext cx="8229600" cy="86733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ILC</a:t>
            </a:r>
            <a:r>
              <a:rPr lang="en-US" b="1" dirty="0" smtClean="0"/>
              <a:t> in Linear Collider Collaboration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31" tIns="45715" rIns="91431" bIns="45715"/>
          <a:lstStyle/>
          <a:p>
            <a:fld id="{0D1D6AF9-1F0E-2547-B7C2-EBD1501318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1120" y="922873"/>
            <a:ext cx="2349500" cy="73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66FF"/>
                </a:solidFill>
                <a:latin typeface="Calibri"/>
              </a:rPr>
              <a:t>ICFA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Chair: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TBD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7862" y="1944231"/>
            <a:ext cx="3048300" cy="646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/>
              </a:rPr>
              <a:t>Program Adv. Committee</a:t>
            </a:r>
            <a:endParaRPr lang="en-US" b="1" dirty="0">
              <a:latin typeface="Calibri"/>
            </a:endParaRPr>
          </a:p>
          <a:p>
            <a:pPr algn="ctr"/>
            <a:r>
              <a:rPr lang="en-US" b="1" dirty="0" smtClean="0">
                <a:solidFill>
                  <a:srgbClr val="3366FF"/>
                </a:solidFill>
                <a:latin typeface="Calibri"/>
              </a:rPr>
              <a:t>PAC –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Chair: N.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Holtkamp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09594" y="3403237"/>
            <a:ext cx="286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3"/>
            <a:endCxn id="13" idx="3"/>
          </p:cNvCxnSpPr>
          <p:nvPr/>
        </p:nvCxnSpPr>
        <p:spPr>
          <a:xfrm>
            <a:off x="4416162" y="2267392"/>
            <a:ext cx="3201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7" idx="0"/>
          </p:cNvCxnSpPr>
          <p:nvPr/>
        </p:nvCxnSpPr>
        <p:spPr>
          <a:xfrm flipV="1">
            <a:off x="3793106" y="4234477"/>
            <a:ext cx="0" cy="254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692618" y="4242471"/>
            <a:ext cx="1588" cy="5660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793106" y="4228804"/>
            <a:ext cx="3901100" cy="13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58279" y="3403237"/>
            <a:ext cx="2614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47600" y="926092"/>
            <a:ext cx="2349500" cy="73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66FF"/>
                </a:solidFill>
                <a:latin typeface="Calibri"/>
              </a:rPr>
              <a:t>FALC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Chair: Y. Okada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242262" y="1661527"/>
            <a:ext cx="0" cy="3527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63767" y="953398"/>
            <a:ext cx="2796484" cy="630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3366FF"/>
                </a:solidFill>
                <a:latin typeface="Calibri"/>
                <a:ea typeface="ＭＳ Ｐゴシック"/>
              </a:rPr>
              <a:t>To prepare for the ILC project realization</a:t>
            </a:r>
            <a:endParaRPr lang="en-US" altLang="ja-JP" sz="1200" dirty="0">
              <a:solidFill>
                <a:srgbClr val="3366FF"/>
              </a:solidFill>
              <a:latin typeface="Calibri"/>
              <a:ea typeface="ＭＳ Ｐゴシック"/>
            </a:endParaRPr>
          </a:p>
          <a:p>
            <a:r>
              <a:rPr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</a:t>
            </a:r>
            <a:r>
              <a:rPr lang="ja-JP" altLang="en-US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・</a:t>
            </a:r>
            <a:r>
              <a:rPr lang="en-US" altLang="ja-JP" sz="1100" dirty="0" smtClean="0">
                <a:solidFill>
                  <a:prstClr val="black"/>
                </a:solidFill>
                <a:latin typeface="Calibri"/>
                <a:ea typeface="ＭＳ Ｐゴシック"/>
              </a:rPr>
              <a:t>Detailed design study</a:t>
            </a:r>
            <a:endParaRPr lang="en-US" altLang="ja-JP" sz="11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r>
              <a:rPr lang="en-US" altLang="ja-JP" sz="11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</a:t>
            </a:r>
            <a:r>
              <a:rPr lang="ja-JP" altLang="en-US" sz="1100" dirty="0" smtClean="0">
                <a:solidFill>
                  <a:prstClr val="black"/>
                </a:solidFill>
                <a:latin typeface="Calibri"/>
                <a:ea typeface="ＭＳ Ｐゴシック"/>
              </a:rPr>
              <a:t>・</a:t>
            </a:r>
            <a:r>
              <a:rPr lang="en-US" altLang="ja-JP" sz="1100" dirty="0" smtClean="0">
                <a:solidFill>
                  <a:prstClr val="black"/>
                </a:solidFill>
                <a:latin typeface="Calibri"/>
                <a:ea typeface="ＭＳ Ｐゴシック"/>
              </a:rPr>
              <a:t>Cost-effective project realization   </a:t>
            </a:r>
            <a:endParaRPr lang="ja-JP" altLang="en-US" sz="11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>
            <a:off x="5845189" y="2590552"/>
            <a:ext cx="0" cy="1906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32110" y="4485980"/>
            <a:ext cx="1836091" cy="800209"/>
          </a:xfrm>
          <a:prstGeom prst="rect">
            <a:avLst/>
          </a:prstGeom>
          <a:solidFill>
            <a:srgbClr val="EBF1DE"/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600" b="1" dirty="0">
                <a:solidFill>
                  <a:srgbClr val="3366FF"/>
                </a:solidFill>
                <a:latin typeface="Calibri"/>
              </a:rPr>
              <a:t>Physics &amp; Detectors 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　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H. Yamamoto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67003" y="4489053"/>
            <a:ext cx="1756372" cy="553988"/>
          </a:xfrm>
          <a:prstGeom prst="rect">
            <a:avLst/>
          </a:prstGeom>
          <a:solidFill>
            <a:srgbClr val="EBF1DE"/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600" b="1" dirty="0">
                <a:solidFill>
                  <a:srgbClr val="3366FF"/>
                </a:solidFill>
                <a:latin typeface="Calibri"/>
              </a:rPr>
              <a:t>CLIC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　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S.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Stapnes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5523" y="1944231"/>
            <a:ext cx="3001867" cy="646321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 anchor="ctr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Linear Collider </a:t>
            </a:r>
            <a:r>
              <a:rPr lang="en-US" b="1" dirty="0" smtClean="0">
                <a:latin typeface="Calibri"/>
              </a:rPr>
              <a:t>Board</a:t>
            </a:r>
          </a:p>
          <a:p>
            <a:pPr algn="ctr"/>
            <a:r>
              <a:rPr lang="en-US" b="1" dirty="0" smtClean="0">
                <a:solidFill>
                  <a:srgbClr val="3366FF"/>
                </a:solidFill>
                <a:latin typeface="Calibri"/>
              </a:rPr>
              <a:t>LCB –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Chair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S.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Komamiya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8" name="Straight Connector 30"/>
          <p:cNvCxnSpPr>
            <a:stCxn id="84" idx="3"/>
            <a:endCxn id="17" idx="1"/>
          </p:cNvCxnSpPr>
          <p:nvPr/>
        </p:nvCxnSpPr>
        <p:spPr>
          <a:xfrm flipV="1">
            <a:off x="2568100" y="4873929"/>
            <a:ext cx="304364" cy="10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72464" y="4489213"/>
            <a:ext cx="1841283" cy="769431"/>
          </a:xfrm>
          <a:prstGeom prst="rect">
            <a:avLst/>
          </a:prstGeom>
          <a:solidFill>
            <a:srgbClr val="EBF1DE"/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600" b="1" dirty="0">
                <a:solidFill>
                  <a:srgbClr val="3366FF"/>
                </a:solidFill>
                <a:latin typeface="Calibri"/>
              </a:rPr>
              <a:t>ILC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　</a:t>
            </a:r>
            <a:r>
              <a:rPr lang="en-US" altLang="ja-JP" sz="1400" dirty="0" smtClean="0">
                <a:solidFill>
                  <a:prstClr val="black"/>
                </a:solidFill>
                <a:latin typeface="Calibri"/>
              </a:rPr>
              <a:t>M.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Harrison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-  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(Deputy)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H.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Hayano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873779" y="4591841"/>
            <a:ext cx="694321" cy="584776"/>
          </a:xfrm>
          <a:prstGeom prst="rect">
            <a:avLst/>
          </a:prstGeom>
          <a:solidFill>
            <a:srgbClr val="E6B9B8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Tech. </a:t>
            </a:r>
          </a:p>
          <a:p>
            <a:r>
              <a:rPr kumimoji="1" lang="en-US" altLang="ja-JP" sz="1600" b="1" dirty="0" smtClean="0"/>
              <a:t>Board</a:t>
            </a:r>
            <a:endParaRPr kumimoji="1" lang="ja-JP" altLang="en-US" sz="1600" b="1" dirty="0"/>
          </a:p>
        </p:txBody>
      </p:sp>
      <p:cxnSp>
        <p:nvCxnSpPr>
          <p:cNvPr id="125" name="直線コネクタ 124"/>
          <p:cNvCxnSpPr>
            <a:stCxn id="123" idx="2"/>
          </p:cNvCxnSpPr>
          <p:nvPr/>
        </p:nvCxnSpPr>
        <p:spPr>
          <a:xfrm flipH="1">
            <a:off x="1061251" y="3654173"/>
            <a:ext cx="14766" cy="2522985"/>
          </a:xfrm>
          <a:prstGeom prst="line">
            <a:avLst/>
          </a:prstGeom>
          <a:ln w="190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40"/>
          <p:cNvCxnSpPr/>
          <p:nvPr/>
        </p:nvCxnSpPr>
        <p:spPr>
          <a:xfrm flipH="1">
            <a:off x="4246841" y="5487583"/>
            <a:ext cx="1590" cy="2225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2245204" y="5710102"/>
            <a:ext cx="1632094" cy="584776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Acc. Design &amp; Integration (ADI)</a:t>
            </a:r>
          </a:p>
        </p:txBody>
      </p:sp>
      <p:cxnSp>
        <p:nvCxnSpPr>
          <p:cNvPr id="49" name="Straight Connector 40"/>
          <p:cNvCxnSpPr/>
          <p:nvPr/>
        </p:nvCxnSpPr>
        <p:spPr>
          <a:xfrm>
            <a:off x="3347942" y="5494600"/>
            <a:ext cx="0" cy="2155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3925775" y="5710102"/>
            <a:ext cx="1006675" cy="584776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Technical Support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9744" y="2950592"/>
            <a:ext cx="2289850" cy="92332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Linear Collider </a:t>
            </a:r>
            <a:r>
              <a:rPr lang="en-US" b="1" dirty="0" err="1" smtClean="0">
                <a:latin typeface="Calibri"/>
              </a:rPr>
              <a:t>Collab</a:t>
            </a:r>
            <a:r>
              <a:rPr lang="en-US" b="1" dirty="0" smtClean="0">
                <a:latin typeface="Calibri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LCC</a:t>
            </a:r>
            <a:r>
              <a:rPr lang="en-US" b="1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srgbClr val="3366FF"/>
                </a:solidFill>
                <a:latin typeface="Calibri"/>
              </a:rPr>
              <a:t>Directorate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 </a:t>
            </a:r>
            <a:endParaRPr lang="en-US" b="1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- Director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L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Evans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5535" y="5699188"/>
            <a:ext cx="676087" cy="369332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F7F7F"/>
                </a:solidFill>
              </a:rPr>
              <a:t>  Acc.  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93300" y="6177158"/>
            <a:ext cx="1785378" cy="553998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7F7F7F"/>
                </a:solidFill>
              </a:rPr>
              <a:t>Phys. &amp; Detector</a:t>
            </a:r>
          </a:p>
          <a:p>
            <a:r>
              <a:rPr lang="en-US" altLang="ja-JP" sz="1200" dirty="0" smtClean="0">
                <a:solidFill>
                  <a:srgbClr val="7F7F7F"/>
                </a:solidFill>
              </a:rPr>
              <a:t>To be linked to LCC-</a:t>
            </a:r>
            <a:r>
              <a:rPr lang="en-US" altLang="ja-JP" sz="1200" dirty="0" err="1" smtClean="0">
                <a:solidFill>
                  <a:srgbClr val="7F7F7F"/>
                </a:solidFill>
              </a:rPr>
              <a:t>Phys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204875" y="5710102"/>
            <a:ext cx="905679" cy="369332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F7F7F"/>
                </a:solidFill>
              </a:rPr>
              <a:t>Tech. S. 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cxnSp>
        <p:nvCxnSpPr>
          <p:cNvPr id="54" name="Straight Connector 30"/>
          <p:cNvCxnSpPr/>
          <p:nvPr/>
        </p:nvCxnSpPr>
        <p:spPr>
          <a:xfrm>
            <a:off x="3347942" y="5494600"/>
            <a:ext cx="9004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32"/>
          <p:cNvCxnSpPr>
            <a:endCxn id="17" idx="2"/>
          </p:cNvCxnSpPr>
          <p:nvPr/>
        </p:nvCxnSpPr>
        <p:spPr>
          <a:xfrm flipV="1">
            <a:off x="3793106" y="5258644"/>
            <a:ext cx="0" cy="2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77475" y="3088835"/>
            <a:ext cx="1604970" cy="553988"/>
          </a:xfrm>
          <a:prstGeom prst="rect">
            <a:avLst/>
          </a:prstGeom>
          <a:solidFill>
            <a:srgbClr val="EBF1DE"/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Deputy (Physics) </a:t>
            </a:r>
          </a:p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　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H. Murayama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51946" y="2983576"/>
            <a:ext cx="1906574" cy="984875"/>
          </a:xfrm>
          <a:prstGeom prst="rect">
            <a:avLst/>
          </a:prstGeom>
          <a:solidFill>
            <a:srgbClr val="EBF1DE"/>
          </a:solidFill>
          <a:ln>
            <a:solidFill>
              <a:srgbClr val="3366FF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Regional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Directors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B. Foster 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(EU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H.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Weerts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 (AMs)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A. Yamamoto   (AS)</a:t>
            </a:r>
          </a:p>
        </p:txBody>
      </p:sp>
      <p:sp>
        <p:nvSpPr>
          <p:cNvPr id="38" name="TextBox 13"/>
          <p:cNvSpPr txBox="1"/>
          <p:nvPr/>
        </p:nvSpPr>
        <p:spPr>
          <a:xfrm>
            <a:off x="564194" y="4135540"/>
            <a:ext cx="1135536" cy="907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66FF"/>
            </a:solidFill>
            <a:prstDash val="dash"/>
          </a:ln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KEK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LC Project 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Office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.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Yamamoto</a:t>
            </a:r>
          </a:p>
        </p:txBody>
      </p:sp>
      <p:cxnSp>
        <p:nvCxnSpPr>
          <p:cNvPr id="64" name="Straight Connector 30"/>
          <p:cNvCxnSpPr/>
          <p:nvPr/>
        </p:nvCxnSpPr>
        <p:spPr>
          <a:xfrm>
            <a:off x="577571" y="5534731"/>
            <a:ext cx="105523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40"/>
          <p:cNvCxnSpPr/>
          <p:nvPr/>
        </p:nvCxnSpPr>
        <p:spPr>
          <a:xfrm>
            <a:off x="577571" y="5528383"/>
            <a:ext cx="0" cy="16193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40"/>
          <p:cNvCxnSpPr/>
          <p:nvPr/>
        </p:nvCxnSpPr>
        <p:spPr>
          <a:xfrm>
            <a:off x="1617590" y="5527119"/>
            <a:ext cx="0" cy="18298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/>
          <p:cNvSpPr txBox="1"/>
          <p:nvPr/>
        </p:nvSpPr>
        <p:spPr>
          <a:xfrm>
            <a:off x="364989" y="3254063"/>
            <a:ext cx="142205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kumimoji="1" lang="en-US" altLang="ja-JP" dirty="0" smtClean="0">
                <a:solidFill>
                  <a:srgbClr val="7F7F7F"/>
                </a:solidFill>
              </a:rPr>
              <a:t>   </a:t>
            </a:r>
            <a:r>
              <a:rPr kumimoji="1" lang="en-US" altLang="ja-JP" sz="2000" b="1" dirty="0" smtClean="0">
                <a:solidFill>
                  <a:srgbClr val="7F7F7F"/>
                </a:solidFill>
              </a:rPr>
              <a:t>KEK</a:t>
            </a:r>
            <a:r>
              <a:rPr lang="en-US" altLang="ja-JP" sz="2000" b="1" dirty="0" smtClean="0">
                <a:solidFill>
                  <a:srgbClr val="7F7F7F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7F7F7F"/>
                </a:solidFill>
              </a:rPr>
              <a:t>   </a:t>
            </a:r>
            <a:r>
              <a:rPr kumimoji="1" lang="en-US" altLang="ja-JP" dirty="0" smtClean="0">
                <a:solidFill>
                  <a:srgbClr val="7F7F7F"/>
                </a:solidFill>
              </a:rPr>
              <a:t>  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>
            <a:off x="1699730" y="4350893"/>
            <a:ext cx="9924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>
            <a:off x="1978678" y="6592480"/>
            <a:ext cx="42284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>
            <a:off x="7692618" y="5278383"/>
            <a:ext cx="1588" cy="37420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14/02/10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KEK-LC-Meeting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85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274" y="3597640"/>
            <a:ext cx="7481455" cy="23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1274" y="1528151"/>
            <a:ext cx="7481455" cy="3844636"/>
          </a:xfrm>
        </p:spPr>
        <p:txBody>
          <a:bodyPr/>
          <a:lstStyle/>
          <a:p>
            <a:pPr marL="212685" indent="-212685">
              <a:buFont typeface="Arial"/>
              <a:buChar char="•"/>
            </a:pPr>
            <a:r>
              <a:rPr lang="en-US" sz="1500" dirty="0"/>
              <a:t>Collaborative engineering:</a:t>
            </a:r>
            <a:br>
              <a:rPr lang="en-US" sz="1500" dirty="0"/>
            </a:br>
            <a:r>
              <a:rPr lang="en-US" sz="1500" dirty="0"/>
              <a:t>Design integration, visualisation, traceability, configuration management</a:t>
            </a:r>
          </a:p>
          <a:p>
            <a:pPr marL="212685" indent="-212685">
              <a:buFont typeface="Arial"/>
              <a:buChar char="•"/>
            </a:pPr>
            <a:r>
              <a:rPr lang="en-US" sz="1500" dirty="0"/>
              <a:t>Design integration:</a:t>
            </a:r>
            <a:br>
              <a:rPr lang="en-US" sz="1500" dirty="0"/>
            </a:br>
            <a:r>
              <a:rPr lang="en-US" sz="1500" dirty="0"/>
              <a:t>Geology, Civil engineering, accelerator design, experimental groups</a:t>
            </a:r>
          </a:p>
          <a:p>
            <a:pPr marL="212685" indent="-212685">
              <a:buFont typeface="Arial"/>
              <a:buChar char="•"/>
            </a:pPr>
            <a:r>
              <a:rPr lang="en-US" sz="1500" dirty="0"/>
              <a:t>Different user groups:</a:t>
            </a:r>
            <a:br>
              <a:rPr lang="en-US" sz="1500" dirty="0"/>
            </a:br>
            <a:r>
              <a:rPr lang="en-US" sz="1500" dirty="0"/>
              <a:t>ILC Community, Planning team, local team, sub-contractors</a:t>
            </a:r>
          </a:p>
          <a:p>
            <a:pPr marL="212685" indent="-212685">
              <a:buFont typeface="Arial"/>
              <a:buChar char="•"/>
            </a:pPr>
            <a:r>
              <a:rPr lang="en-US" sz="1500" dirty="0"/>
              <a:t>Standardization:</a:t>
            </a:r>
            <a:br>
              <a:rPr lang="en-US" sz="1500" dirty="0"/>
            </a:br>
            <a:r>
              <a:rPr lang="en-US" sz="1500" dirty="0"/>
              <a:t>Names, procedures, formats, conventions, design rules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Engineering Data Management (EDMS)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A, Yamamoto, 2014/02/05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東北</a:t>
            </a:r>
            <a:r>
              <a:rPr lang="en-US" altLang="ja-JP" smtClean="0"/>
              <a:t>ILC</a:t>
            </a:r>
            <a:r>
              <a:rPr lang="ja-JP" altLang="en-US" smtClean="0"/>
              <a:t>推進協議会 </a:t>
            </a:r>
            <a:r>
              <a:rPr lang="en-US" altLang="ja-JP" smtClean="0"/>
              <a:t>- </a:t>
            </a:r>
            <a:r>
              <a:rPr lang="ja-JP" altLang="en-US" smtClean="0"/>
              <a:t>報告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2D40-8B8F-43DB-ADD0-CE0E347055B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 flipH="1">
            <a:off x="4737818" y="3963244"/>
            <a:ext cx="1524150" cy="291595"/>
          </a:xfrm>
          <a:custGeom>
            <a:avLst/>
            <a:gdLst>
              <a:gd name="connsiteX0" fmla="*/ 0 w 2421082"/>
              <a:gd name="connsiteY0" fmla="*/ 1371600 h 1371600"/>
              <a:gd name="connsiteX1" fmla="*/ 831273 w 2421082"/>
              <a:gd name="connsiteY1" fmla="*/ 1371600 h 1371600"/>
              <a:gd name="connsiteX2" fmla="*/ 2421082 w 2421082"/>
              <a:gd name="connsiteY2" fmla="*/ 0 h 1371600"/>
              <a:gd name="connsiteX0" fmla="*/ 0 w 831273"/>
              <a:gd name="connsiteY0" fmla="*/ 0 h 1007918"/>
              <a:gd name="connsiteX1" fmla="*/ 831273 w 831273"/>
              <a:gd name="connsiteY1" fmla="*/ 0 h 1007918"/>
              <a:gd name="connsiteX2" fmla="*/ 633845 w 831273"/>
              <a:gd name="connsiteY2" fmla="*/ 1007918 h 1007918"/>
              <a:gd name="connsiteX0" fmla="*/ 0 w 633845"/>
              <a:gd name="connsiteY0" fmla="*/ 0 h 1007918"/>
              <a:gd name="connsiteX1" fmla="*/ 426027 w 633845"/>
              <a:gd name="connsiteY1" fmla="*/ 0 h 1007918"/>
              <a:gd name="connsiteX2" fmla="*/ 633845 w 633845"/>
              <a:gd name="connsiteY2" fmla="*/ 1007918 h 1007918"/>
              <a:gd name="connsiteX0" fmla="*/ 0 w 976745"/>
              <a:gd name="connsiteY0" fmla="*/ 0 h 2005445"/>
              <a:gd name="connsiteX1" fmla="*/ 426027 w 976745"/>
              <a:gd name="connsiteY1" fmla="*/ 0 h 2005445"/>
              <a:gd name="connsiteX2" fmla="*/ 976745 w 976745"/>
              <a:gd name="connsiteY2" fmla="*/ 2005445 h 2005445"/>
              <a:gd name="connsiteX0" fmla="*/ 0 w 685799"/>
              <a:gd name="connsiteY0" fmla="*/ 0 h 955964"/>
              <a:gd name="connsiteX1" fmla="*/ 426027 w 685799"/>
              <a:gd name="connsiteY1" fmla="*/ 0 h 955964"/>
              <a:gd name="connsiteX2" fmla="*/ 685799 w 685799"/>
              <a:gd name="connsiteY2" fmla="*/ 955964 h 955964"/>
              <a:gd name="connsiteX0" fmla="*/ 0 w 1257299"/>
              <a:gd name="connsiteY0" fmla="*/ 0 h 2005446"/>
              <a:gd name="connsiteX1" fmla="*/ 426027 w 1257299"/>
              <a:gd name="connsiteY1" fmla="*/ 0 h 2005446"/>
              <a:gd name="connsiteX2" fmla="*/ 1257299 w 1257299"/>
              <a:gd name="connsiteY2" fmla="*/ 2005446 h 2005446"/>
              <a:gd name="connsiteX0" fmla="*/ 0 w 1454726"/>
              <a:gd name="connsiteY0" fmla="*/ 0 h 1122219"/>
              <a:gd name="connsiteX1" fmla="*/ 426027 w 1454726"/>
              <a:gd name="connsiteY1" fmla="*/ 0 h 1122219"/>
              <a:gd name="connsiteX2" fmla="*/ 1454726 w 1454726"/>
              <a:gd name="connsiteY2" fmla="*/ 1122219 h 1122219"/>
              <a:gd name="connsiteX0" fmla="*/ 0 w 696642"/>
              <a:gd name="connsiteY0" fmla="*/ 0 h 976746"/>
              <a:gd name="connsiteX1" fmla="*/ 426027 w 696642"/>
              <a:gd name="connsiteY1" fmla="*/ 0 h 976746"/>
              <a:gd name="connsiteX2" fmla="*/ 696642 w 696642"/>
              <a:gd name="connsiteY2" fmla="*/ 976746 h 9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42" h="976746">
                <a:moveTo>
                  <a:pt x="0" y="0"/>
                </a:moveTo>
                <a:lnTo>
                  <a:pt x="426027" y="0"/>
                </a:lnTo>
                <a:lnTo>
                  <a:pt x="696642" y="976746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/>
        </p:spPr>
        <p:txBody>
          <a:bodyPr vert="horz" wrap="square" lIns="83111" tIns="41555" rIns="83111" bIns="41555" numCol="1" rtlCol="0" anchor="t" anchorCtr="0" compatLnSpc="1">
            <a:prstTxWarp prst="textNoShape">
              <a:avLst/>
            </a:prstTxWarp>
          </a:bodyPr>
          <a:lstStyle/>
          <a:p>
            <a:pPr defTabSz="831107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>
              <a:solidFill>
                <a:prstClr val="black"/>
              </a:solidFill>
              <a:latin typeface="Arial" charset="0"/>
              <a:ea typeface="ＭＳ Ｐゴシック" pitchFamily="-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6588" y="3637912"/>
            <a:ext cx="872152" cy="363736"/>
          </a:xfrm>
          <a:prstGeom prst="rect">
            <a:avLst/>
          </a:prstGeom>
          <a:noFill/>
        </p:spPr>
        <p:txBody>
          <a:bodyPr wrap="none" lIns="83111" tIns="41555" rIns="83111" bIns="41555" rtlCol="0">
            <a:spAutoFit/>
          </a:bodyPr>
          <a:lstStyle/>
          <a:p>
            <a:pPr defTabSz="455954" fontAlgn="base">
              <a:spcBef>
                <a:spcPct val="0"/>
              </a:spcBef>
              <a:spcAft>
                <a:spcPct val="0"/>
              </a:spcAft>
            </a:pPr>
            <a:r>
              <a:rPr kumimoji="0" lang="en-US" dirty="0">
                <a:solidFill>
                  <a:prstClr val="black"/>
                </a:solidFill>
                <a:latin typeface="Arial" charset="0"/>
                <a:ea typeface="ＭＳ Ｐゴシック" pitchFamily="-1" charset="-128"/>
              </a:rPr>
              <a:t>Tunnel</a:t>
            </a:r>
          </a:p>
        </p:txBody>
      </p:sp>
      <p:sp>
        <p:nvSpPr>
          <p:cNvPr id="10" name="Freeform 9"/>
          <p:cNvSpPr/>
          <p:nvPr/>
        </p:nvSpPr>
        <p:spPr bwMode="auto">
          <a:xfrm flipH="1">
            <a:off x="3799232" y="4336774"/>
            <a:ext cx="3104222" cy="291595"/>
          </a:xfrm>
          <a:custGeom>
            <a:avLst/>
            <a:gdLst>
              <a:gd name="connsiteX0" fmla="*/ 0 w 2421082"/>
              <a:gd name="connsiteY0" fmla="*/ 1371600 h 1371600"/>
              <a:gd name="connsiteX1" fmla="*/ 831273 w 2421082"/>
              <a:gd name="connsiteY1" fmla="*/ 1371600 h 1371600"/>
              <a:gd name="connsiteX2" fmla="*/ 2421082 w 2421082"/>
              <a:gd name="connsiteY2" fmla="*/ 0 h 1371600"/>
              <a:gd name="connsiteX0" fmla="*/ 0 w 831273"/>
              <a:gd name="connsiteY0" fmla="*/ 0 h 1007918"/>
              <a:gd name="connsiteX1" fmla="*/ 831273 w 831273"/>
              <a:gd name="connsiteY1" fmla="*/ 0 h 1007918"/>
              <a:gd name="connsiteX2" fmla="*/ 633845 w 831273"/>
              <a:gd name="connsiteY2" fmla="*/ 1007918 h 1007918"/>
              <a:gd name="connsiteX0" fmla="*/ 0 w 633845"/>
              <a:gd name="connsiteY0" fmla="*/ 0 h 1007918"/>
              <a:gd name="connsiteX1" fmla="*/ 426027 w 633845"/>
              <a:gd name="connsiteY1" fmla="*/ 0 h 1007918"/>
              <a:gd name="connsiteX2" fmla="*/ 633845 w 633845"/>
              <a:gd name="connsiteY2" fmla="*/ 1007918 h 1007918"/>
              <a:gd name="connsiteX0" fmla="*/ 0 w 976745"/>
              <a:gd name="connsiteY0" fmla="*/ 0 h 2005445"/>
              <a:gd name="connsiteX1" fmla="*/ 426027 w 976745"/>
              <a:gd name="connsiteY1" fmla="*/ 0 h 2005445"/>
              <a:gd name="connsiteX2" fmla="*/ 976745 w 976745"/>
              <a:gd name="connsiteY2" fmla="*/ 2005445 h 2005445"/>
              <a:gd name="connsiteX0" fmla="*/ 0 w 685799"/>
              <a:gd name="connsiteY0" fmla="*/ 0 h 955964"/>
              <a:gd name="connsiteX1" fmla="*/ 426027 w 685799"/>
              <a:gd name="connsiteY1" fmla="*/ 0 h 955964"/>
              <a:gd name="connsiteX2" fmla="*/ 685799 w 685799"/>
              <a:gd name="connsiteY2" fmla="*/ 955964 h 955964"/>
              <a:gd name="connsiteX0" fmla="*/ 0 w 1257299"/>
              <a:gd name="connsiteY0" fmla="*/ 0 h 2005446"/>
              <a:gd name="connsiteX1" fmla="*/ 426027 w 1257299"/>
              <a:gd name="connsiteY1" fmla="*/ 0 h 2005446"/>
              <a:gd name="connsiteX2" fmla="*/ 1257299 w 1257299"/>
              <a:gd name="connsiteY2" fmla="*/ 2005446 h 2005446"/>
              <a:gd name="connsiteX0" fmla="*/ 0 w 1454726"/>
              <a:gd name="connsiteY0" fmla="*/ 0 h 1122219"/>
              <a:gd name="connsiteX1" fmla="*/ 426027 w 1454726"/>
              <a:gd name="connsiteY1" fmla="*/ 0 h 1122219"/>
              <a:gd name="connsiteX2" fmla="*/ 1454726 w 1454726"/>
              <a:gd name="connsiteY2" fmla="*/ 1122219 h 1122219"/>
              <a:gd name="connsiteX0" fmla="*/ 0 w 696642"/>
              <a:gd name="connsiteY0" fmla="*/ 0 h 976746"/>
              <a:gd name="connsiteX1" fmla="*/ 426027 w 696642"/>
              <a:gd name="connsiteY1" fmla="*/ 0 h 976746"/>
              <a:gd name="connsiteX2" fmla="*/ 696642 w 696642"/>
              <a:gd name="connsiteY2" fmla="*/ 976746 h 9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42" h="976746">
                <a:moveTo>
                  <a:pt x="0" y="0"/>
                </a:moveTo>
                <a:lnTo>
                  <a:pt x="426027" y="0"/>
                </a:lnTo>
                <a:lnTo>
                  <a:pt x="696642" y="976746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/>
        </p:spPr>
        <p:txBody>
          <a:bodyPr vert="horz" wrap="square" lIns="83111" tIns="41555" rIns="83111" bIns="41555" numCol="1" rtlCol="0" anchor="t" anchorCtr="0" compatLnSpc="1">
            <a:prstTxWarp prst="textNoShape">
              <a:avLst/>
            </a:prstTxWarp>
          </a:bodyPr>
          <a:lstStyle/>
          <a:p>
            <a:pPr defTabSz="831107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>
              <a:solidFill>
                <a:prstClr val="black"/>
              </a:solidFill>
              <a:latin typeface="Arial" charset="0"/>
              <a:ea typeface="ＭＳ Ｐゴシック" pitchFamily="-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8075" y="4011442"/>
            <a:ext cx="854847" cy="363736"/>
          </a:xfrm>
          <a:prstGeom prst="rect">
            <a:avLst/>
          </a:prstGeom>
          <a:noFill/>
        </p:spPr>
        <p:txBody>
          <a:bodyPr wrap="none" lIns="83111" tIns="41555" rIns="83111" bIns="41555" rtlCol="0">
            <a:spAutoFit/>
          </a:bodyPr>
          <a:lstStyle/>
          <a:p>
            <a:pPr defTabSz="455954" fontAlgn="base">
              <a:spcBef>
                <a:spcPct val="0"/>
              </a:spcBef>
              <a:spcAft>
                <a:spcPct val="0"/>
              </a:spcAft>
            </a:pPr>
            <a:r>
              <a:rPr kumimoji="0" lang="en-US" dirty="0">
                <a:solidFill>
                  <a:prstClr val="black"/>
                </a:solidFill>
                <a:latin typeface="Arial" charset="0"/>
                <a:ea typeface="ＭＳ Ｐゴシック" pitchFamily="-1" charset="-128"/>
              </a:rPr>
              <a:t>Lattice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1077243" y="4436706"/>
            <a:ext cx="2342093" cy="383093"/>
          </a:xfrm>
          <a:custGeom>
            <a:avLst/>
            <a:gdLst>
              <a:gd name="connsiteX0" fmla="*/ 0 w 2421082"/>
              <a:gd name="connsiteY0" fmla="*/ 1371600 h 1371600"/>
              <a:gd name="connsiteX1" fmla="*/ 831273 w 2421082"/>
              <a:gd name="connsiteY1" fmla="*/ 1371600 h 1371600"/>
              <a:gd name="connsiteX2" fmla="*/ 2421082 w 2421082"/>
              <a:gd name="connsiteY2" fmla="*/ 0 h 1371600"/>
              <a:gd name="connsiteX0" fmla="*/ 0 w 831273"/>
              <a:gd name="connsiteY0" fmla="*/ 0 h 1007918"/>
              <a:gd name="connsiteX1" fmla="*/ 831273 w 831273"/>
              <a:gd name="connsiteY1" fmla="*/ 0 h 1007918"/>
              <a:gd name="connsiteX2" fmla="*/ 633845 w 831273"/>
              <a:gd name="connsiteY2" fmla="*/ 1007918 h 1007918"/>
              <a:gd name="connsiteX0" fmla="*/ 0 w 633845"/>
              <a:gd name="connsiteY0" fmla="*/ 0 h 1007918"/>
              <a:gd name="connsiteX1" fmla="*/ 426027 w 633845"/>
              <a:gd name="connsiteY1" fmla="*/ 0 h 1007918"/>
              <a:gd name="connsiteX2" fmla="*/ 633845 w 633845"/>
              <a:gd name="connsiteY2" fmla="*/ 1007918 h 1007918"/>
              <a:gd name="connsiteX0" fmla="*/ 0 w 976745"/>
              <a:gd name="connsiteY0" fmla="*/ 0 h 2005445"/>
              <a:gd name="connsiteX1" fmla="*/ 426027 w 976745"/>
              <a:gd name="connsiteY1" fmla="*/ 0 h 2005445"/>
              <a:gd name="connsiteX2" fmla="*/ 976745 w 976745"/>
              <a:gd name="connsiteY2" fmla="*/ 2005445 h 2005445"/>
              <a:gd name="connsiteX0" fmla="*/ 0 w 685799"/>
              <a:gd name="connsiteY0" fmla="*/ 0 h 955964"/>
              <a:gd name="connsiteX1" fmla="*/ 426027 w 685799"/>
              <a:gd name="connsiteY1" fmla="*/ 0 h 955964"/>
              <a:gd name="connsiteX2" fmla="*/ 685799 w 685799"/>
              <a:gd name="connsiteY2" fmla="*/ 955964 h 955964"/>
              <a:gd name="connsiteX0" fmla="*/ 0 w 1257299"/>
              <a:gd name="connsiteY0" fmla="*/ 0 h 2005446"/>
              <a:gd name="connsiteX1" fmla="*/ 426027 w 1257299"/>
              <a:gd name="connsiteY1" fmla="*/ 0 h 2005446"/>
              <a:gd name="connsiteX2" fmla="*/ 1257299 w 1257299"/>
              <a:gd name="connsiteY2" fmla="*/ 2005446 h 2005446"/>
              <a:gd name="connsiteX0" fmla="*/ 0 w 1454726"/>
              <a:gd name="connsiteY0" fmla="*/ 0 h 1122219"/>
              <a:gd name="connsiteX1" fmla="*/ 426027 w 1454726"/>
              <a:gd name="connsiteY1" fmla="*/ 0 h 1122219"/>
              <a:gd name="connsiteX2" fmla="*/ 1454726 w 1454726"/>
              <a:gd name="connsiteY2" fmla="*/ 1122219 h 1122219"/>
              <a:gd name="connsiteX0" fmla="*/ 0 w 696642"/>
              <a:gd name="connsiteY0" fmla="*/ 0 h 976746"/>
              <a:gd name="connsiteX1" fmla="*/ 426027 w 696642"/>
              <a:gd name="connsiteY1" fmla="*/ 0 h 976746"/>
              <a:gd name="connsiteX2" fmla="*/ 696642 w 696642"/>
              <a:gd name="connsiteY2" fmla="*/ 976746 h 9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42" h="976746">
                <a:moveTo>
                  <a:pt x="0" y="0"/>
                </a:moveTo>
                <a:lnTo>
                  <a:pt x="426027" y="0"/>
                </a:lnTo>
                <a:lnTo>
                  <a:pt x="696642" y="976746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/>
        </p:spPr>
        <p:txBody>
          <a:bodyPr vert="horz" wrap="square" lIns="83111" tIns="41555" rIns="83111" bIns="41555" numCol="1" rtlCol="0" anchor="t" anchorCtr="0" compatLnSpc="1">
            <a:prstTxWarp prst="textNoShape">
              <a:avLst/>
            </a:prstTxWarp>
          </a:bodyPr>
          <a:lstStyle/>
          <a:p>
            <a:pPr defTabSz="831107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>
              <a:solidFill>
                <a:prstClr val="black"/>
              </a:solidFill>
              <a:latin typeface="Arial" charset="0"/>
              <a:ea typeface="ＭＳ Ｐゴシック" pitchFamily="-1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119" y="4072969"/>
            <a:ext cx="1709744" cy="363736"/>
          </a:xfrm>
          <a:prstGeom prst="rect">
            <a:avLst/>
          </a:prstGeom>
          <a:noFill/>
        </p:spPr>
        <p:txBody>
          <a:bodyPr wrap="none" lIns="83111" tIns="41555" rIns="83111" bIns="41555" rtlCol="0">
            <a:spAutoFit/>
          </a:bodyPr>
          <a:lstStyle/>
          <a:p>
            <a:pPr defTabSz="455954" fontAlgn="base">
              <a:spcBef>
                <a:spcPct val="0"/>
              </a:spcBef>
              <a:spcAft>
                <a:spcPct val="0"/>
              </a:spcAft>
            </a:pPr>
            <a:r>
              <a:rPr kumimoji="0" lang="en-US" dirty="0">
                <a:solidFill>
                  <a:prstClr val="black"/>
                </a:solidFill>
                <a:latin typeface="Arial" charset="0"/>
                <a:ea typeface="ＭＳ Ｐゴシック" pitchFamily="-1" charset="-128"/>
              </a:rPr>
              <a:t>RF Distribution</a:t>
            </a:r>
          </a:p>
        </p:txBody>
      </p:sp>
      <p:sp>
        <p:nvSpPr>
          <p:cNvPr id="14" name="Freeform 13"/>
          <p:cNvSpPr/>
          <p:nvPr/>
        </p:nvSpPr>
        <p:spPr bwMode="auto">
          <a:xfrm flipH="1">
            <a:off x="4113633" y="4894713"/>
            <a:ext cx="2235105" cy="291595"/>
          </a:xfrm>
          <a:custGeom>
            <a:avLst/>
            <a:gdLst>
              <a:gd name="connsiteX0" fmla="*/ 0 w 2421082"/>
              <a:gd name="connsiteY0" fmla="*/ 1371600 h 1371600"/>
              <a:gd name="connsiteX1" fmla="*/ 831273 w 2421082"/>
              <a:gd name="connsiteY1" fmla="*/ 1371600 h 1371600"/>
              <a:gd name="connsiteX2" fmla="*/ 2421082 w 2421082"/>
              <a:gd name="connsiteY2" fmla="*/ 0 h 1371600"/>
              <a:gd name="connsiteX0" fmla="*/ 0 w 831273"/>
              <a:gd name="connsiteY0" fmla="*/ 0 h 1007918"/>
              <a:gd name="connsiteX1" fmla="*/ 831273 w 831273"/>
              <a:gd name="connsiteY1" fmla="*/ 0 h 1007918"/>
              <a:gd name="connsiteX2" fmla="*/ 633845 w 831273"/>
              <a:gd name="connsiteY2" fmla="*/ 1007918 h 1007918"/>
              <a:gd name="connsiteX0" fmla="*/ 0 w 633845"/>
              <a:gd name="connsiteY0" fmla="*/ 0 h 1007918"/>
              <a:gd name="connsiteX1" fmla="*/ 426027 w 633845"/>
              <a:gd name="connsiteY1" fmla="*/ 0 h 1007918"/>
              <a:gd name="connsiteX2" fmla="*/ 633845 w 633845"/>
              <a:gd name="connsiteY2" fmla="*/ 1007918 h 1007918"/>
              <a:gd name="connsiteX0" fmla="*/ 0 w 976745"/>
              <a:gd name="connsiteY0" fmla="*/ 0 h 2005445"/>
              <a:gd name="connsiteX1" fmla="*/ 426027 w 976745"/>
              <a:gd name="connsiteY1" fmla="*/ 0 h 2005445"/>
              <a:gd name="connsiteX2" fmla="*/ 976745 w 976745"/>
              <a:gd name="connsiteY2" fmla="*/ 2005445 h 2005445"/>
              <a:gd name="connsiteX0" fmla="*/ 0 w 685799"/>
              <a:gd name="connsiteY0" fmla="*/ 0 h 955964"/>
              <a:gd name="connsiteX1" fmla="*/ 426027 w 685799"/>
              <a:gd name="connsiteY1" fmla="*/ 0 h 955964"/>
              <a:gd name="connsiteX2" fmla="*/ 685799 w 685799"/>
              <a:gd name="connsiteY2" fmla="*/ 955964 h 955964"/>
              <a:gd name="connsiteX0" fmla="*/ 0 w 1257299"/>
              <a:gd name="connsiteY0" fmla="*/ 0 h 2005446"/>
              <a:gd name="connsiteX1" fmla="*/ 426027 w 1257299"/>
              <a:gd name="connsiteY1" fmla="*/ 0 h 2005446"/>
              <a:gd name="connsiteX2" fmla="*/ 1257299 w 1257299"/>
              <a:gd name="connsiteY2" fmla="*/ 2005446 h 2005446"/>
              <a:gd name="connsiteX0" fmla="*/ 0 w 1454726"/>
              <a:gd name="connsiteY0" fmla="*/ 0 h 1122219"/>
              <a:gd name="connsiteX1" fmla="*/ 426027 w 1454726"/>
              <a:gd name="connsiteY1" fmla="*/ 0 h 1122219"/>
              <a:gd name="connsiteX2" fmla="*/ 1454726 w 1454726"/>
              <a:gd name="connsiteY2" fmla="*/ 1122219 h 1122219"/>
              <a:gd name="connsiteX0" fmla="*/ 0 w 696642"/>
              <a:gd name="connsiteY0" fmla="*/ 0 h 976746"/>
              <a:gd name="connsiteX1" fmla="*/ 426027 w 696642"/>
              <a:gd name="connsiteY1" fmla="*/ 0 h 976746"/>
              <a:gd name="connsiteX2" fmla="*/ 696642 w 696642"/>
              <a:gd name="connsiteY2" fmla="*/ 976746 h 9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42" h="976746">
                <a:moveTo>
                  <a:pt x="0" y="0"/>
                </a:moveTo>
                <a:lnTo>
                  <a:pt x="426027" y="0"/>
                </a:lnTo>
                <a:lnTo>
                  <a:pt x="696642" y="976746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/>
        </p:spPr>
        <p:txBody>
          <a:bodyPr vert="horz" wrap="square" lIns="83111" tIns="41555" rIns="83111" bIns="41555" numCol="1" rtlCol="0" anchor="t" anchorCtr="0" compatLnSpc="1">
            <a:prstTxWarp prst="textNoShape">
              <a:avLst/>
            </a:prstTxWarp>
          </a:bodyPr>
          <a:lstStyle/>
          <a:p>
            <a:pPr defTabSz="831107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>
              <a:solidFill>
                <a:prstClr val="black"/>
              </a:solidFill>
              <a:latin typeface="Arial" charset="0"/>
              <a:ea typeface="ＭＳ Ｐゴシック" pitchFamily="-1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5254" y="4581449"/>
            <a:ext cx="1541474" cy="363736"/>
          </a:xfrm>
          <a:prstGeom prst="rect">
            <a:avLst/>
          </a:prstGeom>
          <a:noFill/>
        </p:spPr>
        <p:txBody>
          <a:bodyPr wrap="none" lIns="83111" tIns="41555" rIns="83111" bIns="41555" rtlCol="0">
            <a:spAutoFit/>
          </a:bodyPr>
          <a:lstStyle/>
          <a:p>
            <a:pPr defTabSz="455954" fontAlgn="base">
              <a:spcBef>
                <a:spcPct val="0"/>
              </a:spcBef>
              <a:spcAft>
                <a:spcPct val="0"/>
              </a:spcAft>
            </a:pPr>
            <a:r>
              <a:rPr kumimoji="0" lang="en-US" dirty="0">
                <a:solidFill>
                  <a:prstClr val="black"/>
                </a:solidFill>
                <a:latin typeface="Arial" charset="0"/>
                <a:ea typeface="ＭＳ Ｐゴシック" pitchFamily="-1" charset="-128"/>
              </a:rPr>
              <a:t>Cryomodules</a:t>
            </a:r>
          </a:p>
        </p:txBody>
      </p:sp>
    </p:spTree>
    <p:extLst>
      <p:ext uri="{BB962C8B-B14F-4D97-AF65-F5344CB8AC3E}">
        <p14:creationId xmlns:p14="http://schemas.microsoft.com/office/powerpoint/2010/main" val="161587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422337"/>
              </p:ext>
            </p:extLst>
          </p:nvPr>
        </p:nvGraphicFramePr>
        <p:xfrm>
          <a:off x="831275" y="1789547"/>
          <a:ext cx="7481455" cy="384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“Protection Rings”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A, Yamamoto, 2014/02/05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東北</a:t>
            </a:r>
            <a:r>
              <a:rPr lang="en-US" altLang="ja-JP" smtClean="0"/>
              <a:t>ILC</a:t>
            </a:r>
            <a:r>
              <a:rPr lang="ja-JP" altLang="en-US" smtClean="0"/>
              <a:t>推進協議会 </a:t>
            </a:r>
            <a:r>
              <a:rPr lang="en-US" altLang="ja-JP" smtClean="0"/>
              <a:t>- </a:t>
            </a:r>
            <a:r>
              <a:rPr lang="ja-JP" altLang="en-US" smtClean="0"/>
              <a:t>報告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363E-18ED-4758-B7ED-4D42C9C6D35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9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778543"/>
          </a:xfrm>
          <a:solidFill>
            <a:srgbClr val="C6D9F1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3200" dirty="0" smtClean="0"/>
              <a:t>ILC </a:t>
            </a:r>
            <a:r>
              <a:rPr kumimoji="1" lang="ja-JP" altLang="en-US" sz="3200" dirty="0" smtClean="0"/>
              <a:t>加速器</a:t>
            </a:r>
            <a:r>
              <a:rPr lang="ja-JP" altLang="en-US" sz="3200" dirty="0" smtClean="0"/>
              <a:t>技術開発（国内）レビュー　</a:t>
            </a:r>
            <a:r>
              <a:rPr lang="en-US" altLang="ja-JP" sz="3200" dirty="0" smtClean="0"/>
              <a:t>1</a:t>
            </a:r>
            <a:r>
              <a:rPr kumimoji="1" lang="ja-JP" altLang="en-US" sz="2700" dirty="0" smtClean="0">
                <a:solidFill>
                  <a:srgbClr val="3366FF"/>
                </a:solidFill>
              </a:rPr>
              <a:t>（山本、山口）</a:t>
            </a:r>
            <a:r>
              <a:rPr kumimoji="1" lang="en-US" altLang="ja-JP" sz="2700" dirty="0" smtClean="0">
                <a:solidFill>
                  <a:srgbClr val="3366FF"/>
                </a:solidFill>
              </a:rPr>
              <a:t/>
            </a:r>
            <a:br>
              <a:rPr kumimoji="1" lang="en-US" altLang="ja-JP" sz="2700" dirty="0" smtClean="0">
                <a:solidFill>
                  <a:srgbClr val="3366FF"/>
                </a:solidFill>
              </a:rPr>
            </a:br>
            <a:r>
              <a:rPr lang="en-US" altLang="ja-JP" sz="2200" u="sng" dirty="0">
                <a:hlinkClick r:id="rId2"/>
              </a:rPr>
              <a:t>http://kds.kek.jp/conferenceDisplay.py?confId=14598</a:t>
            </a:r>
            <a:endParaRPr kumimoji="1"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67169"/>
            <a:ext cx="8229600" cy="5754309"/>
          </a:xfrm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400" dirty="0" smtClean="0"/>
              <a:t>日程：</a:t>
            </a:r>
            <a:r>
              <a:rPr lang="en-US" altLang="ja-JP" sz="1400" dirty="0" smtClean="0"/>
              <a:t>		</a:t>
            </a:r>
            <a:r>
              <a:rPr lang="en-US" altLang="ja-JP" sz="1400" dirty="0" smtClean="0">
                <a:solidFill>
                  <a:srgbClr val="3366FF"/>
                </a:solidFill>
              </a:rPr>
              <a:t>2014-2-7, 9:30 ~ 17:</a:t>
            </a:r>
            <a:r>
              <a:rPr lang="en-US" altLang="ja-JP" sz="1400" dirty="0">
                <a:solidFill>
                  <a:srgbClr val="3366FF"/>
                </a:solidFill>
              </a:rPr>
              <a:t>3</a:t>
            </a:r>
            <a:r>
              <a:rPr lang="en-US" altLang="ja-JP" sz="1400" dirty="0" smtClean="0">
                <a:solidFill>
                  <a:srgbClr val="3366FF"/>
                </a:solidFill>
              </a:rPr>
              <a:t>0 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en-US" sz="1400" dirty="0" smtClean="0"/>
              <a:t>主催</a:t>
            </a:r>
            <a:r>
              <a:rPr lang="ja-JP" altLang="en-US" sz="1400" dirty="0" smtClean="0"/>
              <a:t>／共催</a:t>
            </a:r>
            <a:r>
              <a:rPr lang="en-US" altLang="en-US" sz="1400" dirty="0" smtClean="0"/>
              <a:t>：	</a:t>
            </a:r>
            <a:r>
              <a:rPr lang="ja-JP" altLang="en-US" sz="1400" dirty="0" smtClean="0"/>
              <a:t>先端加速器推進部・</a:t>
            </a:r>
            <a:r>
              <a:rPr lang="en-US" altLang="en-US" sz="1400" dirty="0" smtClean="0"/>
              <a:t>LC</a:t>
            </a:r>
            <a:r>
              <a:rPr lang="ja-JP" altLang="en-US" sz="1400" dirty="0" smtClean="0"/>
              <a:t>計画推進室／加速器研究施設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ja-JP" altLang="en-US" sz="1400" dirty="0" smtClean="0"/>
              <a:t>趣旨：　</a:t>
            </a:r>
            <a:r>
              <a:rPr lang="en-US" altLang="ja-JP" sz="1400" dirty="0" smtClean="0"/>
              <a:t>		TDR</a:t>
            </a:r>
            <a:r>
              <a:rPr lang="ja-JP" altLang="en-US" sz="1400" dirty="0" smtClean="0"/>
              <a:t>完成、</a:t>
            </a:r>
            <a:r>
              <a:rPr lang="en-US" altLang="ja-JP" sz="1400" dirty="0" smtClean="0"/>
              <a:t>LC </a:t>
            </a:r>
            <a:r>
              <a:rPr lang="ja-JP" altLang="en-US" sz="1400" dirty="0" smtClean="0"/>
              <a:t>技術開発の現状を踏まえ、</a:t>
            </a:r>
            <a:r>
              <a:rPr lang="en-US" altLang="ja-JP" sz="1400" dirty="0" smtClean="0"/>
              <a:t>LC </a:t>
            </a:r>
            <a:r>
              <a:rPr lang="ja-JP" altLang="en-US" sz="1400" dirty="0" smtClean="0"/>
              <a:t>準備段階における、技術開発、展望を評価。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ja-JP" altLang="en-US" sz="1400" dirty="0" smtClean="0"/>
              <a:t>評価委員：　　</a:t>
            </a:r>
            <a:r>
              <a:rPr lang="en-US" altLang="ja-JP" sz="1400" dirty="0" smtClean="0"/>
              <a:t>	</a:t>
            </a:r>
            <a:r>
              <a:rPr lang="ja-JP" altLang="en-US" sz="1400" dirty="0" smtClean="0"/>
              <a:t>生出（委員長）、小林、新竹、古屋、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内藤、</a:t>
            </a:r>
            <a:r>
              <a:rPr lang="en-US" altLang="ja-JP" sz="1400" dirty="0" smtClean="0"/>
              <a:t>)</a:t>
            </a:r>
            <a:r>
              <a:rPr lang="ja-JP" altLang="en-US" sz="1400" dirty="0" smtClean="0"/>
              <a:t>小磯、羽島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URL: 			</a:t>
            </a:r>
            <a:r>
              <a:rPr lang="en-US" altLang="ja-JP" sz="1400" u="sng" dirty="0">
                <a:hlinkClick r:id="rId2"/>
              </a:rPr>
              <a:t>http://kds.kek.jp/conferenceDisplay.py?confId=14598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ja-JP" altLang="en-US" sz="1200" dirty="0" smtClean="0"/>
              <a:t>ーーーーーーーーーー</a:t>
            </a:r>
            <a:r>
              <a:rPr lang="en-US" altLang="ja-JP" sz="1200" dirty="0" smtClean="0"/>
              <a:t>							</a:t>
            </a:r>
            <a:endParaRPr lang="en-US" altLang="ja-JP" sz="1200" dirty="0"/>
          </a:p>
          <a:p>
            <a:pPr marL="0" indent="0">
              <a:buNone/>
            </a:pPr>
            <a:r>
              <a:rPr lang="en-US" altLang="ja-JP" sz="1200" dirty="0"/>
              <a:t>9:30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			</a:t>
            </a:r>
            <a:r>
              <a:rPr lang="ja-JP" altLang="en-US" sz="1200" dirty="0" smtClean="0"/>
              <a:t>委員</a:t>
            </a:r>
            <a:r>
              <a:rPr lang="ja-JP" altLang="en-US" sz="1200" dirty="0"/>
              <a:t>打合せ</a:t>
            </a:r>
          </a:p>
          <a:p>
            <a:pPr marL="0" indent="0">
              <a:buNone/>
            </a:pPr>
            <a:r>
              <a:rPr lang="en-US" altLang="ja-JP" sz="1200" dirty="0"/>
              <a:t>9:40-10:10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		</a:t>
            </a:r>
            <a:r>
              <a:rPr lang="ja-JP" altLang="en-US" sz="1200" dirty="0" smtClean="0"/>
              <a:t>加速器</a:t>
            </a:r>
            <a:r>
              <a:rPr lang="ja-JP" altLang="en-US" sz="1200" dirty="0"/>
              <a:t>ビームオプティクス・ダイナミクス    </a:t>
            </a:r>
            <a:r>
              <a:rPr lang="en-US" altLang="ja-JP" sz="1200" dirty="0"/>
              <a:t>[</a:t>
            </a:r>
            <a:r>
              <a:rPr lang="ja-JP" altLang="en-US" sz="1200" dirty="0"/>
              <a:t>久保</a:t>
            </a:r>
            <a:r>
              <a:rPr lang="en-US" altLang="ja-JP" sz="1200" dirty="0"/>
              <a:t>K]</a:t>
            </a:r>
            <a:r>
              <a:rPr lang="ja-JP" altLang="en-US" sz="1200" dirty="0"/>
              <a:t>　</a:t>
            </a:r>
          </a:p>
          <a:p>
            <a:pPr marL="0" indent="0">
              <a:buNone/>
            </a:pPr>
            <a:r>
              <a:rPr lang="en-US" altLang="ja-JP" sz="1200" dirty="0"/>
              <a:t>10:10-10:40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		</a:t>
            </a:r>
            <a:r>
              <a:rPr lang="ja-JP" altLang="en-US" sz="1200" dirty="0" smtClean="0"/>
              <a:t>超伝導</a:t>
            </a:r>
            <a:r>
              <a:rPr lang="ja-JP" altLang="en-US" sz="1200" dirty="0"/>
              <a:t>空洞・企業との協力による開発    </a:t>
            </a:r>
            <a:r>
              <a:rPr lang="en-US" altLang="ja-JP" sz="1200" dirty="0"/>
              <a:t>[</a:t>
            </a:r>
            <a:r>
              <a:rPr lang="ja-JP" altLang="en-US" sz="1200" dirty="0"/>
              <a:t>山本</a:t>
            </a:r>
            <a:r>
              <a:rPr lang="en-US" altLang="ja-JP" sz="1200" dirty="0"/>
              <a:t>y]</a:t>
            </a:r>
          </a:p>
          <a:p>
            <a:pPr marL="0" indent="0">
              <a:buNone/>
            </a:pPr>
            <a:r>
              <a:rPr lang="en-US" altLang="ja-JP" sz="1200" dirty="0"/>
              <a:t>10:40-11:10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		</a:t>
            </a:r>
            <a:r>
              <a:rPr lang="ja-JP" altLang="en-US" sz="1200" dirty="0" smtClean="0"/>
              <a:t>空洞</a:t>
            </a:r>
            <a:r>
              <a:rPr lang="ja-JP" altLang="en-US" sz="1200" dirty="0"/>
              <a:t>超伝導空洞・</a:t>
            </a:r>
            <a:r>
              <a:rPr lang="en-US" altLang="ja-JP" sz="1200" dirty="0"/>
              <a:t>KEK </a:t>
            </a:r>
            <a:r>
              <a:rPr lang="ja-JP" altLang="en-US" sz="1200" dirty="0"/>
              <a:t>での</a:t>
            </a:r>
            <a:r>
              <a:rPr lang="en-US" altLang="ja-JP" sz="1200" dirty="0"/>
              <a:t>In-House</a:t>
            </a:r>
            <a:r>
              <a:rPr lang="ja-JP" altLang="en-US" sz="1200" dirty="0"/>
              <a:t>開発   </a:t>
            </a:r>
            <a:r>
              <a:rPr lang="en-US" altLang="ja-JP" sz="1200" dirty="0"/>
              <a:t>[</a:t>
            </a:r>
            <a:r>
              <a:rPr lang="ja-JP" altLang="en-US" sz="1200" dirty="0"/>
              <a:t>佐伯</a:t>
            </a:r>
            <a:r>
              <a:rPr lang="en-US" altLang="ja-JP" sz="1200" dirty="0"/>
              <a:t>]</a:t>
            </a:r>
          </a:p>
          <a:p>
            <a:pPr marL="0" indent="0">
              <a:buNone/>
            </a:pPr>
            <a:r>
              <a:rPr lang="en-US" altLang="ja-JP" sz="1200" dirty="0"/>
              <a:t>11:10-11:40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		</a:t>
            </a:r>
            <a:r>
              <a:rPr lang="ja-JP" altLang="en-US" sz="1200" dirty="0" smtClean="0"/>
              <a:t>クライオモジュール</a:t>
            </a:r>
            <a:r>
              <a:rPr lang="ja-JP" altLang="en-US" sz="1200" dirty="0"/>
              <a:t>・クラオジェニクス  </a:t>
            </a:r>
            <a:r>
              <a:rPr lang="en-US" altLang="ja-JP" sz="1200" dirty="0"/>
              <a:t>[</a:t>
            </a:r>
            <a:r>
              <a:rPr lang="ja-JP" altLang="en-US" sz="1200" dirty="0"/>
              <a:t>仲井</a:t>
            </a:r>
            <a:r>
              <a:rPr lang="en-US" altLang="ja-JP" sz="1200" dirty="0"/>
              <a:t>]</a:t>
            </a:r>
          </a:p>
          <a:p>
            <a:pPr marL="0" indent="0">
              <a:buNone/>
            </a:pPr>
            <a:r>
              <a:rPr lang="en-US" altLang="ja-JP" sz="1200" dirty="0"/>
              <a:t>11:40-12:10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		</a:t>
            </a:r>
            <a:r>
              <a:rPr lang="ja-JP" altLang="en-US" sz="1200" dirty="0" smtClean="0"/>
              <a:t>高周波</a:t>
            </a:r>
            <a:r>
              <a:rPr lang="ja-JP" altLang="en-US" sz="1200" dirty="0"/>
              <a:t>技術  </a:t>
            </a:r>
            <a:r>
              <a:rPr lang="en-US" altLang="ja-JP" sz="1200" dirty="0"/>
              <a:t>[</a:t>
            </a:r>
            <a:r>
              <a:rPr lang="ja-JP" altLang="en-US" sz="1200" dirty="0"/>
              <a:t>松本</a:t>
            </a:r>
            <a:r>
              <a:rPr lang="en-US" altLang="ja-JP" sz="1200" dirty="0" smtClean="0"/>
              <a:t>]</a:t>
            </a:r>
            <a:endParaRPr lang="en-US" altLang="ja-JP" sz="1200" dirty="0"/>
          </a:p>
          <a:p>
            <a:pPr marL="0" indent="0">
              <a:buNone/>
            </a:pPr>
            <a:r>
              <a:rPr lang="en-US" altLang="ja-JP" sz="1200" dirty="0" smtClean="0"/>
              <a:t>12</a:t>
            </a:r>
            <a:r>
              <a:rPr lang="en-US" altLang="ja-JP" sz="1200" dirty="0"/>
              <a:t>:10-13:10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			</a:t>
            </a:r>
            <a:r>
              <a:rPr lang="ja-JP" altLang="en-US" sz="1200" dirty="0" smtClean="0"/>
              <a:t>昼休み</a:t>
            </a:r>
            <a:r>
              <a:rPr lang="en-US" altLang="ja-JP" sz="1200" dirty="0" smtClean="0"/>
              <a:t>13</a:t>
            </a:r>
            <a:r>
              <a:rPr lang="en-US" altLang="ja-JP" sz="1200" dirty="0"/>
              <a:t>:10-13:40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	STF</a:t>
            </a:r>
            <a:r>
              <a:rPr lang="en-US" altLang="ja-JP" sz="1200" dirty="0"/>
              <a:t>-II (ERL-SCRF </a:t>
            </a:r>
            <a:r>
              <a:rPr lang="ja-JP" altLang="en-US" sz="1200" dirty="0"/>
              <a:t>技術開発連携含む）  </a:t>
            </a:r>
            <a:r>
              <a:rPr lang="en-US" altLang="ja-JP" sz="1200" dirty="0"/>
              <a:t>[</a:t>
            </a:r>
            <a:r>
              <a:rPr lang="ja-JP" altLang="en-US" sz="1200" dirty="0"/>
              <a:t>加古</a:t>
            </a:r>
            <a:r>
              <a:rPr lang="en-US" altLang="ja-JP" sz="1200" dirty="0"/>
              <a:t>]</a:t>
            </a:r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en-US" altLang="ja-JP" sz="1200" dirty="0" smtClean="0"/>
              <a:t>13</a:t>
            </a:r>
            <a:r>
              <a:rPr lang="en-US" altLang="ja-JP" sz="1200" dirty="0"/>
              <a:t>:40-14:10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		STF</a:t>
            </a:r>
            <a:r>
              <a:rPr lang="en-US" altLang="ja-JP" sz="1200" dirty="0"/>
              <a:t>-COI </a:t>
            </a:r>
            <a:r>
              <a:rPr lang="ja-JP" altLang="en-US" sz="1200" dirty="0"/>
              <a:t>設備開発、及び</a:t>
            </a:r>
            <a:r>
              <a:rPr lang="en-US" altLang="ja-JP" sz="1200" dirty="0"/>
              <a:t>STF </a:t>
            </a:r>
            <a:r>
              <a:rPr lang="ja-JP" altLang="en-US" sz="1200" dirty="0"/>
              <a:t>総合的展望  </a:t>
            </a:r>
            <a:r>
              <a:rPr lang="en-US" altLang="ja-JP" sz="1200" dirty="0"/>
              <a:t>[</a:t>
            </a:r>
            <a:r>
              <a:rPr lang="ja-JP" altLang="en-US" sz="1200" dirty="0"/>
              <a:t>早野</a:t>
            </a:r>
            <a:r>
              <a:rPr lang="en-US" altLang="ja-JP" sz="1200" dirty="0"/>
              <a:t>]</a:t>
            </a:r>
          </a:p>
          <a:p>
            <a:pPr marL="0" indent="0">
              <a:buNone/>
            </a:pPr>
            <a:r>
              <a:rPr lang="en-US" altLang="ja-JP" sz="1200" dirty="0"/>
              <a:t>14:10-14:40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		ATF </a:t>
            </a:r>
            <a:r>
              <a:rPr lang="en-US" altLang="ja-JP" sz="1200" dirty="0"/>
              <a:t>II      [</a:t>
            </a:r>
            <a:r>
              <a:rPr lang="ja-JP" altLang="en-US" sz="1200" dirty="0"/>
              <a:t>奥木</a:t>
            </a:r>
            <a:r>
              <a:rPr lang="en-US" altLang="ja-JP" sz="1200" dirty="0" smtClean="0"/>
              <a:t>]</a:t>
            </a:r>
            <a:endParaRPr lang="en-US" altLang="ja-JP" sz="1200" dirty="0"/>
          </a:p>
          <a:p>
            <a:pPr marL="0" indent="0">
              <a:buNone/>
            </a:pPr>
            <a:r>
              <a:rPr lang="en-US" altLang="zh-CHT" sz="1200" dirty="0"/>
              <a:t>14:40-15:00</a:t>
            </a:r>
            <a:r>
              <a:rPr lang="zh-CHT" altLang="en-US" sz="1200" dirty="0"/>
              <a:t>　</a:t>
            </a:r>
            <a:r>
              <a:rPr lang="en-US" altLang="zh-CHT" sz="1200" dirty="0" smtClean="0"/>
              <a:t>			</a:t>
            </a:r>
            <a:r>
              <a:rPr lang="zh-CHT" altLang="en-US" sz="1200" dirty="0" smtClean="0"/>
              <a:t>休憩</a:t>
            </a:r>
            <a:endParaRPr lang="zh-CHT" altLang="en-US" sz="1200" dirty="0"/>
          </a:p>
          <a:p>
            <a:pPr marL="0" indent="0">
              <a:buNone/>
            </a:pPr>
            <a:r>
              <a:rPr lang="en-US" altLang="ja-JP" sz="1200" dirty="0"/>
              <a:t>15:00-15:20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		ATF</a:t>
            </a:r>
            <a:r>
              <a:rPr lang="ja-JP" altLang="en-US" sz="1200" dirty="0"/>
              <a:t>総合的展望　</a:t>
            </a:r>
            <a:r>
              <a:rPr lang="en-US" altLang="ja-JP" sz="1200" dirty="0"/>
              <a:t>[</a:t>
            </a:r>
            <a:r>
              <a:rPr lang="ja-JP" altLang="en-US" sz="1200" dirty="0"/>
              <a:t>照沼</a:t>
            </a:r>
            <a:r>
              <a:rPr lang="en-US" altLang="ja-JP" sz="1200" dirty="0"/>
              <a:t>]</a:t>
            </a:r>
          </a:p>
          <a:p>
            <a:pPr marL="0" indent="0">
              <a:buNone/>
            </a:pPr>
            <a:r>
              <a:rPr lang="en-US" altLang="ja-JP" sz="1200" dirty="0"/>
              <a:t>15:20-15:50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		</a:t>
            </a:r>
            <a:r>
              <a:rPr lang="ja-JP" altLang="en-US" sz="1200" dirty="0" smtClean="0"/>
              <a:t>陽電子源 </a:t>
            </a:r>
            <a:r>
              <a:rPr lang="ja-JP" altLang="en-US" sz="1200" dirty="0"/>
              <a:t>  </a:t>
            </a:r>
            <a:r>
              <a:rPr lang="en-US" altLang="ja-JP" sz="1200" dirty="0"/>
              <a:t>[</a:t>
            </a:r>
            <a:r>
              <a:rPr lang="ja-JP" altLang="en-US" sz="1200" dirty="0"/>
              <a:t>大森</a:t>
            </a:r>
            <a:r>
              <a:rPr lang="en-US" altLang="ja-JP" sz="1200" dirty="0"/>
              <a:t>]</a:t>
            </a:r>
          </a:p>
          <a:p>
            <a:pPr marL="0" indent="0">
              <a:buNone/>
            </a:pPr>
            <a:r>
              <a:rPr lang="en-US" altLang="ja-JP" sz="1200" dirty="0"/>
              <a:t>15:50-16:20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		</a:t>
            </a:r>
            <a:r>
              <a:rPr lang="ja-JP" altLang="en-US" sz="1200" dirty="0" smtClean="0"/>
              <a:t>施設</a:t>
            </a:r>
            <a:r>
              <a:rPr lang="en-US" altLang="ja-JP" sz="1200" dirty="0"/>
              <a:t>(</a:t>
            </a:r>
            <a:r>
              <a:rPr lang="ja-JP" altLang="en-US" sz="1200" dirty="0"/>
              <a:t>土木・建築</a:t>
            </a:r>
            <a:r>
              <a:rPr lang="en-US" altLang="ja-JP" sz="1200" dirty="0"/>
              <a:t>) </a:t>
            </a:r>
            <a:r>
              <a:rPr lang="ja-JP" altLang="en-US" sz="1200" dirty="0"/>
              <a:t>設計   </a:t>
            </a:r>
            <a:r>
              <a:rPr lang="en-US" altLang="ja-JP" sz="1200" dirty="0"/>
              <a:t>[</a:t>
            </a:r>
            <a:r>
              <a:rPr lang="ja-JP" altLang="en-US" sz="1200" dirty="0"/>
              <a:t>宮原</a:t>
            </a:r>
            <a:r>
              <a:rPr lang="en-US" altLang="ja-JP" sz="1200" dirty="0"/>
              <a:t>]</a:t>
            </a:r>
          </a:p>
          <a:p>
            <a:pPr marL="0" indent="0">
              <a:buNone/>
            </a:pPr>
            <a:r>
              <a:rPr lang="en-US" altLang="ja-JP" sz="1200" dirty="0"/>
              <a:t>16:20-17:00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		</a:t>
            </a:r>
            <a:r>
              <a:rPr lang="ja-JP" altLang="en-US" sz="1200" dirty="0" smtClean="0"/>
              <a:t>委員</a:t>
            </a:r>
            <a:r>
              <a:rPr lang="ja-JP" altLang="en-US" sz="1200" dirty="0"/>
              <a:t>議論，答申作成</a:t>
            </a:r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en-US" altLang="ja-JP" sz="1200" dirty="0" smtClean="0"/>
              <a:t>17</a:t>
            </a:r>
            <a:r>
              <a:rPr lang="en-US" altLang="ja-JP" sz="1200" dirty="0"/>
              <a:t>:00-17:30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	</a:t>
            </a:r>
            <a:r>
              <a:rPr lang="en-US" altLang="ja-JP" sz="1200" dirty="0"/>
              <a:t>	</a:t>
            </a:r>
            <a:r>
              <a:rPr lang="ja-JP" altLang="en-US" sz="1200" dirty="0" smtClean="0"/>
              <a:t>評価・概要・まとめ</a:t>
            </a:r>
            <a:endParaRPr lang="ja-JP" altLang="en-US" sz="1200" dirty="0"/>
          </a:p>
          <a:p>
            <a:pPr marL="0" indent="0">
              <a:buNone/>
            </a:pPr>
            <a:endParaRPr lang="en-US" altLang="ja-JP" sz="1400" dirty="0" smtClean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14/02/10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KEK-LC-Meeting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87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873"/>
          </a:xfrm>
          <a:solidFill>
            <a:srgbClr val="C6D9F1"/>
          </a:solidFill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ILC </a:t>
            </a:r>
            <a:r>
              <a:rPr lang="ja-JP" altLang="en-US" sz="3200" dirty="0" smtClean="0"/>
              <a:t>技術開発（国内）レビュー　２</a:t>
            </a:r>
            <a:r>
              <a:rPr kumimoji="1" lang="ja-JP" altLang="en-US" sz="2700" dirty="0" smtClean="0">
                <a:solidFill>
                  <a:srgbClr val="3366FF"/>
                </a:solidFill>
              </a:rPr>
              <a:t>（山本、山口）</a:t>
            </a:r>
            <a:endParaRPr kumimoji="1" lang="ja-JP" altLang="en-US" sz="2700" dirty="0">
              <a:solidFill>
                <a:srgbClr val="3366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65410"/>
            <a:ext cx="8229600" cy="5266864"/>
          </a:xfrm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400" dirty="0" smtClean="0"/>
              <a:t>評価委員会への諮問</a:t>
            </a:r>
            <a:r>
              <a:rPr lang="en-US" altLang="ja-JP" sz="1400" dirty="0" smtClean="0"/>
              <a:t>(Charge) </a:t>
            </a:r>
            <a:r>
              <a:rPr lang="ja-JP" altLang="en-US" sz="1400" dirty="0" smtClean="0"/>
              <a:t>項目；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>
                <a:solidFill>
                  <a:srgbClr val="3366FF"/>
                </a:solidFill>
              </a:rPr>
              <a:t>加速器の全体設計・施設設計</a:t>
            </a:r>
            <a:endParaRPr lang="en-US" altLang="ja-JP" sz="1400" dirty="0" smtClean="0">
              <a:solidFill>
                <a:srgbClr val="3366FF"/>
              </a:solidFill>
            </a:endParaRPr>
          </a:p>
          <a:p>
            <a:pPr lvl="1"/>
            <a:r>
              <a:rPr lang="en-US" altLang="ja-JP" sz="1000" dirty="0" smtClean="0"/>
              <a:t>ILC</a:t>
            </a:r>
            <a:r>
              <a:rPr lang="ja-JP" altLang="en-US" sz="1000" dirty="0" smtClean="0"/>
              <a:t>加速器設計がプロジェクト推進の立場から、適切に詰められているか評価する。</a:t>
            </a:r>
            <a:endParaRPr lang="en-US" altLang="ja-JP" sz="1000" dirty="0" smtClean="0"/>
          </a:p>
          <a:p>
            <a:pPr lvl="1"/>
            <a:r>
              <a:rPr lang="en-US" altLang="ja-JP" sz="1000" dirty="0" smtClean="0"/>
              <a:t>ILC </a:t>
            </a:r>
            <a:r>
              <a:rPr lang="ja-JP" altLang="en-US" sz="1000" dirty="0" smtClean="0"/>
              <a:t>施設設計が、サイト候補地が一本化された条件で、適切に設計が進捗しているか、今後の課題への助言。</a:t>
            </a:r>
            <a:endParaRPr lang="en-US" altLang="ja-JP" sz="1000" dirty="0" smtClean="0"/>
          </a:p>
          <a:p>
            <a:r>
              <a:rPr lang="en-US" altLang="ja-JP" sz="1400" dirty="0" smtClean="0">
                <a:solidFill>
                  <a:srgbClr val="3366FF"/>
                </a:solidFill>
              </a:rPr>
              <a:t>SCRF</a:t>
            </a:r>
            <a:r>
              <a:rPr lang="ja-JP" altLang="en-US" sz="1400" dirty="0" smtClean="0">
                <a:solidFill>
                  <a:srgbClr val="3366FF"/>
                </a:solidFill>
              </a:rPr>
              <a:t>システムの設計・開発</a:t>
            </a:r>
            <a:endParaRPr lang="en-US" altLang="ja-JP" sz="1400" dirty="0" smtClean="0">
              <a:solidFill>
                <a:srgbClr val="3366FF"/>
              </a:solidFill>
            </a:endParaRPr>
          </a:p>
          <a:p>
            <a:pPr lvl="1"/>
            <a:r>
              <a:rPr lang="ja-JP" altLang="en-US" sz="1000" dirty="0" smtClean="0"/>
              <a:t>超伝導</a:t>
            </a:r>
            <a:r>
              <a:rPr lang="ja-JP" altLang="en-US" sz="1000" dirty="0"/>
              <a:t>加速</a:t>
            </a:r>
            <a:r>
              <a:rPr lang="ja-JP" altLang="en-US" sz="1000" dirty="0" smtClean="0"/>
              <a:t>空洞システム開発</a:t>
            </a:r>
            <a:r>
              <a:rPr lang="ja-JP" altLang="en-US" sz="1000" dirty="0"/>
              <a:t>が、プロジェクト推進の立場から</a:t>
            </a:r>
            <a:r>
              <a:rPr lang="ja-JP" altLang="en-US" sz="1000" dirty="0" smtClean="0"/>
              <a:t>、適切</a:t>
            </a:r>
            <a:r>
              <a:rPr lang="ja-JP" altLang="en-US" sz="1000" dirty="0"/>
              <a:t>に進捗しているか？　また、工業化・量産化にむけた準備</a:t>
            </a:r>
            <a:r>
              <a:rPr lang="ja-JP" altLang="en-US" sz="1000" dirty="0" smtClean="0"/>
              <a:t>が適切</a:t>
            </a:r>
            <a:r>
              <a:rPr lang="ja-JP" altLang="en-US" sz="1000" dirty="0"/>
              <a:t>に進められているか</a:t>
            </a:r>
            <a:r>
              <a:rPr lang="ja-JP" altLang="en-US" sz="1000" dirty="0" smtClean="0"/>
              <a:t>？　</a:t>
            </a:r>
            <a:endParaRPr lang="en-US" altLang="ja-JP" sz="1000" dirty="0" smtClean="0"/>
          </a:p>
          <a:p>
            <a:pPr lvl="1"/>
            <a:r>
              <a:rPr lang="ja-JP" altLang="en-US" sz="1000" dirty="0" smtClean="0"/>
              <a:t>改善へ</a:t>
            </a:r>
            <a:r>
              <a:rPr lang="ja-JP" altLang="en-US" sz="1000" dirty="0"/>
              <a:t>の助言。</a:t>
            </a:r>
            <a:endParaRPr lang="en-US" altLang="ja-JP" sz="1000" dirty="0" smtClean="0"/>
          </a:p>
          <a:p>
            <a:r>
              <a:rPr lang="en-US" altLang="ja-JP" sz="1400" dirty="0" smtClean="0">
                <a:solidFill>
                  <a:srgbClr val="3366FF"/>
                </a:solidFill>
              </a:rPr>
              <a:t>STF</a:t>
            </a:r>
            <a:r>
              <a:rPr lang="ja-JP" altLang="en-US" sz="1400" dirty="0" smtClean="0">
                <a:solidFill>
                  <a:srgbClr val="3366FF"/>
                </a:solidFill>
              </a:rPr>
              <a:t>の中長期計画</a:t>
            </a:r>
            <a:endParaRPr lang="en-US" altLang="ja-JP" sz="1400" dirty="0" smtClean="0">
              <a:solidFill>
                <a:srgbClr val="3366FF"/>
              </a:solidFill>
            </a:endParaRPr>
          </a:p>
          <a:p>
            <a:pPr lvl="1"/>
            <a:r>
              <a:rPr lang="ja-JP" altLang="en-US" sz="1000" dirty="0" smtClean="0"/>
              <a:t>超伝導</a:t>
            </a:r>
            <a:r>
              <a:rPr lang="ja-JP" altLang="en-US" sz="1000" dirty="0"/>
              <a:t>高周波加速器システム実証機として、適切に開発が進められているか</a:t>
            </a:r>
            <a:r>
              <a:rPr lang="ja-JP" altLang="en-US" sz="1000" dirty="0" smtClean="0"/>
              <a:t>？</a:t>
            </a:r>
            <a:endParaRPr lang="en-US" altLang="ja-JP" sz="1000" dirty="0" smtClean="0"/>
          </a:p>
          <a:p>
            <a:pPr lvl="1"/>
            <a:r>
              <a:rPr lang="ja-JP" altLang="en-US" sz="1000" dirty="0" smtClean="0"/>
              <a:t>新た</a:t>
            </a:r>
            <a:r>
              <a:rPr lang="ja-JP" altLang="en-US" sz="1000" dirty="0"/>
              <a:t>に建設が進められている産学連携</a:t>
            </a:r>
            <a:r>
              <a:rPr lang="en-US" altLang="ja-JP" sz="1000" dirty="0"/>
              <a:t>(STF-COI</a:t>
            </a:r>
            <a:r>
              <a:rPr lang="ja-JP" altLang="en-US" sz="1000" dirty="0"/>
              <a:t>設備）事業と、</a:t>
            </a:r>
            <a:r>
              <a:rPr lang="en-US" altLang="ja-JP" sz="1000" dirty="0"/>
              <a:t>STF-2 </a:t>
            </a:r>
            <a:r>
              <a:rPr lang="ja-JP" altLang="en-US" sz="1000" dirty="0" smtClean="0"/>
              <a:t>の連携</a:t>
            </a:r>
            <a:r>
              <a:rPr lang="ja-JP" altLang="en-US" sz="1000" dirty="0"/>
              <a:t>が適切に計られているか？</a:t>
            </a:r>
          </a:p>
          <a:p>
            <a:pPr lvl="1"/>
            <a:r>
              <a:rPr lang="ja-JP" altLang="en-US" sz="1000" dirty="0" smtClean="0"/>
              <a:t>中長期的</a:t>
            </a:r>
            <a:r>
              <a:rPr lang="ja-JP" altLang="en-US" sz="1000" dirty="0"/>
              <a:t>な</a:t>
            </a:r>
            <a:r>
              <a:rPr lang="en-US" altLang="ja-JP" sz="1000" dirty="0"/>
              <a:t>STF </a:t>
            </a:r>
            <a:r>
              <a:rPr lang="ja-JP" altLang="en-US" sz="1000" dirty="0"/>
              <a:t>施設の進展、発展計画が、適切であるか？</a:t>
            </a:r>
          </a:p>
          <a:p>
            <a:pPr lvl="1"/>
            <a:r>
              <a:rPr lang="ja-JP" altLang="en-US" sz="1000" dirty="0" smtClean="0"/>
              <a:t>関連</a:t>
            </a:r>
            <a:r>
              <a:rPr lang="ja-JP" altLang="en-US" sz="1000" dirty="0"/>
              <a:t>する基盤技術として</a:t>
            </a:r>
            <a:r>
              <a:rPr lang="en-US" altLang="ja-JP" sz="1000" dirty="0"/>
              <a:t>RF </a:t>
            </a:r>
            <a:r>
              <a:rPr lang="ja-JP" altLang="en-US" sz="1000" dirty="0"/>
              <a:t>（制御）、クラオジェニクスの開発等が</a:t>
            </a:r>
            <a:r>
              <a:rPr lang="ja-JP" altLang="en-US" sz="1000" dirty="0" smtClean="0"/>
              <a:t>、適切</a:t>
            </a:r>
            <a:r>
              <a:rPr lang="ja-JP" altLang="en-US" sz="1000" dirty="0"/>
              <a:t>なバランスで進められているか？　</a:t>
            </a:r>
          </a:p>
          <a:p>
            <a:pPr lvl="1"/>
            <a:r>
              <a:rPr lang="ja-JP" altLang="en-US" sz="1000" dirty="0"/>
              <a:t>・</a:t>
            </a:r>
            <a:r>
              <a:rPr lang="ja-JP" altLang="en-US" sz="1000" dirty="0" smtClean="0"/>
              <a:t>改善へ</a:t>
            </a:r>
            <a:r>
              <a:rPr lang="ja-JP" altLang="en-US" sz="1000" dirty="0"/>
              <a:t>の助言</a:t>
            </a:r>
            <a:r>
              <a:rPr lang="ja-JP" altLang="en-US" sz="1000" dirty="0" smtClean="0"/>
              <a:t>。</a:t>
            </a:r>
            <a:endParaRPr lang="en-US" altLang="ja-JP" sz="1000" dirty="0" smtClean="0"/>
          </a:p>
          <a:p>
            <a:r>
              <a:rPr lang="ja-JP" altLang="en-US" sz="1400" dirty="0" smtClean="0">
                <a:solidFill>
                  <a:srgbClr val="3366FF"/>
                </a:solidFill>
              </a:rPr>
              <a:t>ビーム生成・制御・診断技術の開発</a:t>
            </a:r>
            <a:endParaRPr lang="en-US" altLang="ja-JP" sz="1400" dirty="0" smtClean="0">
              <a:solidFill>
                <a:srgbClr val="3366FF"/>
              </a:solidFill>
            </a:endParaRPr>
          </a:p>
          <a:p>
            <a:pPr lvl="1"/>
            <a:r>
              <a:rPr lang="en-US" altLang="ja-JP" sz="1000" dirty="0"/>
              <a:t>ILC </a:t>
            </a:r>
            <a:r>
              <a:rPr lang="ja-JP" altLang="en-US" sz="1000" dirty="0"/>
              <a:t>が求める</a:t>
            </a:r>
            <a:r>
              <a:rPr lang="ja-JP" altLang="en-US" sz="1000" dirty="0" smtClean="0"/>
              <a:t>、ビーム生成技術、精密制御</a:t>
            </a:r>
            <a:r>
              <a:rPr lang="ja-JP" altLang="en-US" sz="1000" dirty="0"/>
              <a:t>技術、ビーム診断技術</a:t>
            </a:r>
            <a:r>
              <a:rPr lang="ja-JP" altLang="en-US" sz="1000" dirty="0" smtClean="0"/>
              <a:t>の要素技術開発が適切に進められて</a:t>
            </a:r>
            <a:r>
              <a:rPr lang="ja-JP" altLang="en-US" sz="1000" dirty="0"/>
              <a:t>いるか？　</a:t>
            </a:r>
          </a:p>
          <a:p>
            <a:pPr lvl="1"/>
            <a:r>
              <a:rPr lang="ja-JP" altLang="en-US" sz="1000" dirty="0" smtClean="0"/>
              <a:t>充実</a:t>
            </a:r>
            <a:r>
              <a:rPr lang="ja-JP" altLang="en-US" sz="1000" dirty="0"/>
              <a:t>すべき開発事項、開発の進め方への助言</a:t>
            </a:r>
            <a:r>
              <a:rPr lang="ja-JP" altLang="en-US" sz="1000" dirty="0" smtClean="0"/>
              <a:t>。</a:t>
            </a:r>
            <a:endParaRPr lang="en-US" altLang="ja-JP" sz="1000" dirty="0" smtClean="0"/>
          </a:p>
          <a:p>
            <a:r>
              <a:rPr lang="en-US" altLang="ja-JP" sz="1400" dirty="0" smtClean="0">
                <a:solidFill>
                  <a:srgbClr val="3366FF"/>
                </a:solidFill>
              </a:rPr>
              <a:t>ATF </a:t>
            </a:r>
            <a:r>
              <a:rPr lang="ja-JP" altLang="en-US" sz="1400" dirty="0" smtClean="0">
                <a:solidFill>
                  <a:srgbClr val="3366FF"/>
                </a:solidFill>
              </a:rPr>
              <a:t>の中長期計画</a:t>
            </a:r>
            <a:endParaRPr lang="en-US" altLang="ja-JP" sz="1400" dirty="0" smtClean="0">
              <a:solidFill>
                <a:srgbClr val="3366FF"/>
              </a:solidFill>
            </a:endParaRPr>
          </a:p>
          <a:p>
            <a:pPr lvl="1"/>
            <a:r>
              <a:rPr lang="ja-JP" altLang="en-US" sz="1000" dirty="0" smtClean="0"/>
              <a:t>ナノビームシステム技術</a:t>
            </a:r>
            <a:r>
              <a:rPr lang="ja-JP" altLang="en-US" sz="1000" dirty="0"/>
              <a:t>、その安定化技術が適切に進められているか？</a:t>
            </a:r>
          </a:p>
          <a:p>
            <a:pPr lvl="1"/>
            <a:r>
              <a:rPr lang="ja-JP" altLang="en-US" sz="1000" dirty="0" smtClean="0"/>
              <a:t>現在</a:t>
            </a:r>
            <a:r>
              <a:rPr lang="ja-JP" altLang="en-US" sz="1000" dirty="0"/>
              <a:t>の目標を達成できた場合に、さらに取り組むべき中長期的展望</a:t>
            </a:r>
            <a:r>
              <a:rPr lang="ja-JP" altLang="en-US" sz="1000" dirty="0" smtClean="0"/>
              <a:t>、開発</a:t>
            </a:r>
            <a:r>
              <a:rPr lang="ja-JP" altLang="en-US" sz="1000" dirty="0"/>
              <a:t>テーマへの助言。</a:t>
            </a:r>
          </a:p>
          <a:p>
            <a:pPr lvl="1"/>
            <a:r>
              <a:rPr lang="ja-JP" altLang="en-US" sz="1000" dirty="0" smtClean="0"/>
              <a:t>特</a:t>
            </a:r>
            <a:r>
              <a:rPr lang="ja-JP" altLang="en-US" sz="1000" dirty="0"/>
              <a:t>に、国際的にもユニークな国際協力により、試験加速器として</a:t>
            </a:r>
            <a:r>
              <a:rPr lang="ja-JP" altLang="en-US" sz="1000" dirty="0" smtClean="0"/>
              <a:t>の評価</a:t>
            </a:r>
            <a:r>
              <a:rPr lang="ja-JP" altLang="en-US" sz="1000" dirty="0"/>
              <a:t>、今後の進め方への助言</a:t>
            </a:r>
            <a:r>
              <a:rPr lang="ja-JP" altLang="en-US" sz="1000" dirty="0" smtClean="0"/>
              <a:t>。</a:t>
            </a:r>
            <a:endParaRPr lang="en-US" altLang="ja-JP" sz="1400" dirty="0" smtClean="0"/>
          </a:p>
          <a:p>
            <a:r>
              <a:rPr lang="ja-JP" altLang="en-US" sz="1400" dirty="0" smtClean="0">
                <a:solidFill>
                  <a:srgbClr val="3366FF"/>
                </a:solidFill>
              </a:rPr>
              <a:t>総合的に</a:t>
            </a:r>
            <a:endParaRPr lang="en-US" altLang="ja-JP" sz="1400" dirty="0" smtClean="0">
              <a:solidFill>
                <a:srgbClr val="3366FF"/>
              </a:solidFill>
            </a:endParaRPr>
          </a:p>
          <a:p>
            <a:pPr lvl="1"/>
            <a:r>
              <a:rPr lang="en-US" altLang="ja-JP" sz="1000" dirty="0"/>
              <a:t>ILC </a:t>
            </a:r>
            <a:r>
              <a:rPr lang="ja-JP" altLang="en-US" sz="1000" dirty="0"/>
              <a:t>計画を「設計から実現」に導くために</a:t>
            </a:r>
            <a:r>
              <a:rPr lang="en-US" altLang="ja-JP" sz="1000" dirty="0"/>
              <a:t>KEK </a:t>
            </a:r>
            <a:r>
              <a:rPr lang="ja-JP" altLang="en-US" sz="1000" dirty="0"/>
              <a:t>がとるべき</a:t>
            </a:r>
            <a:r>
              <a:rPr lang="ja-JP" altLang="en-US" sz="1000" dirty="0" smtClean="0"/>
              <a:t>、対応</a:t>
            </a:r>
            <a:r>
              <a:rPr lang="ja-JP" altLang="en-US" sz="1000" dirty="0"/>
              <a:t>について、技術的な補充点、その為に必要な措置についての助言</a:t>
            </a:r>
            <a:r>
              <a:rPr lang="ja-JP" altLang="en-US" sz="1000" dirty="0" smtClean="0"/>
              <a:t>。</a:t>
            </a:r>
            <a:endParaRPr lang="en-US" altLang="ja-JP" sz="1000" dirty="0" smtClean="0"/>
          </a:p>
          <a:p>
            <a:pPr lvl="1"/>
            <a:r>
              <a:rPr lang="ja-JP" altLang="en-US" sz="1000" dirty="0" smtClean="0"/>
              <a:t>評価結果を、先端加速器推進部・岡田部長（研究担当理事）に報告頂く。</a:t>
            </a:r>
            <a:endParaRPr lang="en-US" altLang="ja-JP" sz="1000" dirty="0" smtClean="0"/>
          </a:p>
          <a:p>
            <a:pPr marL="0" indent="0">
              <a:buNone/>
            </a:pPr>
            <a:endParaRPr lang="ja-JP" altLang="en-US" sz="1400" dirty="0"/>
          </a:p>
          <a:p>
            <a:endParaRPr lang="en-US" altLang="ja-JP" sz="1400" dirty="0" smtClean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14/02/10</a:t>
            </a:r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KEK-LC-Meeting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62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333695" y="82634"/>
            <a:ext cx="4577667" cy="683271"/>
          </a:xfrm>
          <a:prstGeom prst="rect">
            <a:avLst/>
          </a:prstGeom>
        </p:spPr>
        <p:txBody>
          <a:bodyPr vert="horz" lIns="0" tIns="0" rIns="0" bIns="0"/>
          <a:lstStyle/>
          <a:p>
            <a:pPr algn="ctr" defTabSz="457154">
              <a:spcBef>
                <a:spcPct val="0"/>
              </a:spcBef>
              <a:defRPr/>
            </a:pPr>
            <a:endParaRPr kumimoji="0" lang="en-US" sz="2400" b="1" dirty="0">
              <a:solidFill>
                <a:srgbClr val="692A36"/>
              </a:solidFill>
              <a:latin typeface="Arial"/>
              <a:cs typeface="Arial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692162" y="11737"/>
            <a:ext cx="1451838" cy="457200"/>
          </a:xfrm>
          <a:prstGeom prst="rect">
            <a:avLst/>
          </a:prstGeom>
          <a:solidFill>
            <a:srgbClr val="FFFF00"/>
          </a:solidFill>
        </p:spPr>
        <p:txBody>
          <a:bodyPr lIns="91431" tIns="45715" rIns="91431" bIns="45715"/>
          <a:lstStyle/>
          <a:p>
            <a:r>
              <a:rPr lang="en-US" sz="1100" smtClean="0">
                <a:solidFill>
                  <a:srgbClr val="692A36"/>
                </a:solidFill>
                <a:latin typeface="Arial"/>
                <a:cs typeface="Arial"/>
              </a:rPr>
              <a:t>14/02/10</a:t>
            </a:r>
            <a:endParaRPr lang="en-US" sz="1100" dirty="0">
              <a:solidFill>
                <a:srgbClr val="692A36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62480" y="6400800"/>
            <a:ext cx="1905000" cy="457200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AB6FA28-7AEC-3F43-9C2D-3DB969CFEC6A}" type="slidenum">
              <a:rPr lang="en-US" sz="1100">
                <a:solidFill>
                  <a:srgbClr val="692A36"/>
                </a:solidFill>
                <a:latin typeface="Arial"/>
                <a:cs typeface="Arial"/>
              </a:rPr>
              <a:pPr/>
              <a:t>3</a:t>
            </a:fld>
            <a:endParaRPr lang="en-US" sz="1100" dirty="0">
              <a:solidFill>
                <a:srgbClr val="692A36"/>
              </a:solidFill>
              <a:latin typeface="Arial"/>
              <a:cs typeface="Arial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77" y="2"/>
            <a:ext cx="1925277" cy="4632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8109" y="67866"/>
            <a:ext cx="5147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 Pre-IL Accelerator Organization in LCC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Process 12"/>
          <p:cNvSpPr/>
          <p:nvPr/>
        </p:nvSpPr>
        <p:spPr>
          <a:xfrm>
            <a:off x="6334182" y="4487385"/>
            <a:ext cx="2502925" cy="530146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Electrical Support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rocess 18"/>
          <p:cNvSpPr/>
          <p:nvPr/>
        </p:nvSpPr>
        <p:spPr>
          <a:xfrm>
            <a:off x="6326605" y="5128971"/>
            <a:ext cx="2502925" cy="530146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Mechanical Support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rocess 19"/>
          <p:cNvSpPr/>
          <p:nvPr/>
        </p:nvSpPr>
        <p:spPr>
          <a:xfrm>
            <a:off x="6334182" y="3229202"/>
            <a:ext cx="2502925" cy="530146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Cryogenic Support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rocess 21"/>
          <p:cNvSpPr/>
          <p:nvPr/>
        </p:nvSpPr>
        <p:spPr>
          <a:xfrm>
            <a:off x="6334182" y="1874659"/>
            <a:ext cx="2502925" cy="53014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SRF</a:t>
            </a:r>
          </a:p>
        </p:txBody>
      </p:sp>
      <p:sp>
        <p:nvSpPr>
          <p:cNvPr id="23" name="Process 22"/>
          <p:cNvSpPr/>
          <p:nvPr/>
        </p:nvSpPr>
        <p:spPr>
          <a:xfrm>
            <a:off x="6334182" y="2523110"/>
            <a:ext cx="2502925" cy="578219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Conventional Facilities</a:t>
            </a:r>
          </a:p>
        </p:txBody>
      </p:sp>
      <p:sp>
        <p:nvSpPr>
          <p:cNvPr id="24" name="Process 23"/>
          <p:cNvSpPr/>
          <p:nvPr/>
        </p:nvSpPr>
        <p:spPr>
          <a:xfrm>
            <a:off x="170677" y="725487"/>
            <a:ext cx="1794030" cy="730892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LC Project Office (KEK)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6" name="Straight Connector 35"/>
          <p:cNvCxnSpPr>
            <a:stCxn id="33" idx="3"/>
            <a:endCxn id="11" idx="3"/>
          </p:cNvCxnSpPr>
          <p:nvPr/>
        </p:nvCxnSpPr>
        <p:spPr>
          <a:xfrm flipH="1" flipV="1">
            <a:off x="7123633" y="1092987"/>
            <a:ext cx="311488" cy="8403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817276" y="1344706"/>
            <a:ext cx="18117" cy="3813983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6" idx="3"/>
            <a:endCxn id="30" idx="1"/>
          </p:cNvCxnSpPr>
          <p:nvPr/>
        </p:nvCxnSpPr>
        <p:spPr>
          <a:xfrm>
            <a:off x="2392357" y="2960900"/>
            <a:ext cx="866734" cy="7561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3"/>
            <a:endCxn id="31" idx="1"/>
          </p:cNvCxnSpPr>
          <p:nvPr/>
        </p:nvCxnSpPr>
        <p:spPr>
          <a:xfrm flipV="1">
            <a:off x="2416649" y="3641203"/>
            <a:ext cx="842442" cy="2243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8" idx="3"/>
            <a:endCxn id="32" idx="1"/>
          </p:cNvCxnSpPr>
          <p:nvPr/>
        </p:nvCxnSpPr>
        <p:spPr>
          <a:xfrm>
            <a:off x="2407123" y="4375734"/>
            <a:ext cx="837028" cy="991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3"/>
          </p:cNvCxnSpPr>
          <p:nvPr/>
        </p:nvCxnSpPr>
        <p:spPr>
          <a:xfrm>
            <a:off x="2407123" y="5158689"/>
            <a:ext cx="428270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Process 52"/>
          <p:cNvSpPr/>
          <p:nvPr/>
        </p:nvSpPr>
        <p:spPr>
          <a:xfrm>
            <a:off x="6334182" y="3252061"/>
            <a:ext cx="2502925" cy="45719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886731" y="1344707"/>
            <a:ext cx="7577" cy="2828734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857199" y="2839127"/>
            <a:ext cx="508565" cy="317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857199" y="2204721"/>
            <a:ext cx="508565" cy="317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419563" y="1322591"/>
            <a:ext cx="0" cy="4783012"/>
          </a:xfrm>
          <a:prstGeom prst="line">
            <a:avLst/>
          </a:prstGeom>
          <a:ln w="508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20" idx="1"/>
          </p:cNvCxnSpPr>
          <p:nvPr/>
        </p:nvCxnSpPr>
        <p:spPr>
          <a:xfrm>
            <a:off x="5857199" y="3490895"/>
            <a:ext cx="476983" cy="338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Process 71"/>
          <p:cNvSpPr/>
          <p:nvPr/>
        </p:nvSpPr>
        <p:spPr>
          <a:xfrm>
            <a:off x="6322711" y="5810994"/>
            <a:ext cx="2502925" cy="530146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Controls &amp; Computing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rocess 72"/>
          <p:cNvSpPr/>
          <p:nvPr/>
        </p:nvSpPr>
        <p:spPr>
          <a:xfrm>
            <a:off x="6334182" y="3847700"/>
            <a:ext cx="2502925" cy="530146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Safety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rocess 73"/>
          <p:cNvSpPr/>
          <p:nvPr/>
        </p:nvSpPr>
        <p:spPr>
          <a:xfrm>
            <a:off x="6334182" y="3847700"/>
            <a:ext cx="2502925" cy="45719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75" name="Straight Connector 74"/>
          <p:cNvCxnSpPr>
            <a:endCxn id="73" idx="1"/>
          </p:cNvCxnSpPr>
          <p:nvPr/>
        </p:nvCxnSpPr>
        <p:spPr>
          <a:xfrm>
            <a:off x="5857199" y="4112773"/>
            <a:ext cx="476983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1" idx="1"/>
            <a:endCxn id="24" idx="3"/>
          </p:cNvCxnSpPr>
          <p:nvPr/>
        </p:nvCxnSpPr>
        <p:spPr>
          <a:xfrm flipH="1" flipV="1">
            <a:off x="1964707" y="1090933"/>
            <a:ext cx="451942" cy="20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rocess 24"/>
          <p:cNvSpPr/>
          <p:nvPr/>
        </p:nvSpPr>
        <p:spPr>
          <a:xfrm>
            <a:off x="1134874" y="1900608"/>
            <a:ext cx="3388655" cy="53014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Accelerator Design &amp; Integration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6" name="Process 25"/>
          <p:cNvSpPr/>
          <p:nvPr/>
        </p:nvSpPr>
        <p:spPr>
          <a:xfrm>
            <a:off x="621138" y="2695827"/>
            <a:ext cx="1771219" cy="53014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Electron Source</a:t>
            </a:r>
          </a:p>
        </p:txBody>
      </p:sp>
      <p:sp>
        <p:nvSpPr>
          <p:cNvPr id="27" name="Process 26"/>
          <p:cNvSpPr/>
          <p:nvPr/>
        </p:nvSpPr>
        <p:spPr>
          <a:xfrm>
            <a:off x="645430" y="3378373"/>
            <a:ext cx="1771219" cy="53014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Positron Source</a:t>
            </a:r>
          </a:p>
        </p:txBody>
      </p:sp>
      <p:sp>
        <p:nvSpPr>
          <p:cNvPr id="28" name="Process 27"/>
          <p:cNvSpPr/>
          <p:nvPr/>
        </p:nvSpPr>
        <p:spPr>
          <a:xfrm>
            <a:off x="635904" y="4090455"/>
            <a:ext cx="1771219" cy="57055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Damping Rings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29" name="Process 28"/>
          <p:cNvSpPr/>
          <p:nvPr/>
        </p:nvSpPr>
        <p:spPr>
          <a:xfrm>
            <a:off x="635904" y="4805530"/>
            <a:ext cx="1771219" cy="70631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RTML &amp; bunch compressor</a:t>
            </a:r>
          </a:p>
        </p:txBody>
      </p:sp>
      <p:sp>
        <p:nvSpPr>
          <p:cNvPr id="30" name="Process 29"/>
          <p:cNvSpPr/>
          <p:nvPr/>
        </p:nvSpPr>
        <p:spPr>
          <a:xfrm>
            <a:off x="3259091" y="2681413"/>
            <a:ext cx="1771219" cy="57409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Main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</a:rPr>
              <a:t>Linac</a:t>
            </a:r>
            <a:endParaRPr lang="en-US" sz="16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rocess 30"/>
          <p:cNvSpPr/>
          <p:nvPr/>
        </p:nvSpPr>
        <p:spPr>
          <a:xfrm>
            <a:off x="3259091" y="3376130"/>
            <a:ext cx="1771219" cy="53014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Beam Delivery</a:t>
            </a:r>
          </a:p>
        </p:txBody>
      </p:sp>
      <p:sp>
        <p:nvSpPr>
          <p:cNvPr id="32" name="Process 31"/>
          <p:cNvSpPr/>
          <p:nvPr/>
        </p:nvSpPr>
        <p:spPr>
          <a:xfrm>
            <a:off x="3244151" y="3998528"/>
            <a:ext cx="1786160" cy="774243"/>
          </a:xfrm>
          <a:prstGeom prst="flowChartProcess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Machine-Detector Interface</a:t>
            </a:r>
          </a:p>
        </p:txBody>
      </p:sp>
      <p:sp>
        <p:nvSpPr>
          <p:cNvPr id="34" name="Process 33"/>
          <p:cNvSpPr/>
          <p:nvPr/>
        </p:nvSpPr>
        <p:spPr>
          <a:xfrm>
            <a:off x="3038766" y="5664064"/>
            <a:ext cx="2587521" cy="67707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Domestic Programs &amp;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System Tests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rocess 10"/>
          <p:cNvSpPr/>
          <p:nvPr/>
        </p:nvSpPr>
        <p:spPr>
          <a:xfrm>
            <a:off x="2416649" y="631548"/>
            <a:ext cx="4706984" cy="922877"/>
          </a:xfrm>
          <a:prstGeom prst="flowChart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ILC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Project Management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  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59814" y="831799"/>
            <a:ext cx="1544012" cy="523220"/>
          </a:xfrm>
          <a:prstGeom prst="rect">
            <a:avLst/>
          </a:prstGeom>
          <a:solidFill>
            <a:srgbClr val="C6D9F1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Baseline, Schedule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Cost, EDMS</a:t>
            </a:r>
          </a:p>
        </p:txBody>
      </p:sp>
      <p:cxnSp>
        <p:nvCxnSpPr>
          <p:cNvPr id="100" name="Straight Connector 74"/>
          <p:cNvCxnSpPr/>
          <p:nvPr/>
        </p:nvCxnSpPr>
        <p:spPr>
          <a:xfrm>
            <a:off x="5894308" y="4772771"/>
            <a:ext cx="439475" cy="7540"/>
          </a:xfrm>
          <a:prstGeom prst="line">
            <a:avLst/>
          </a:prstGeom>
          <a:ln w="190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74"/>
          <p:cNvCxnSpPr/>
          <p:nvPr/>
        </p:nvCxnSpPr>
        <p:spPr>
          <a:xfrm>
            <a:off x="5886731" y="5375760"/>
            <a:ext cx="434735" cy="3176"/>
          </a:xfrm>
          <a:prstGeom prst="line">
            <a:avLst/>
          </a:prstGeom>
          <a:ln w="190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74"/>
          <p:cNvCxnSpPr/>
          <p:nvPr/>
        </p:nvCxnSpPr>
        <p:spPr>
          <a:xfrm>
            <a:off x="5894308" y="6104015"/>
            <a:ext cx="432297" cy="3176"/>
          </a:xfrm>
          <a:prstGeom prst="line">
            <a:avLst/>
          </a:prstGeom>
          <a:ln w="190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53"/>
          <p:cNvCxnSpPr/>
          <p:nvPr/>
        </p:nvCxnSpPr>
        <p:spPr>
          <a:xfrm flipH="1" flipV="1">
            <a:off x="5881807" y="4176619"/>
            <a:ext cx="12501" cy="1927396"/>
          </a:xfrm>
          <a:prstGeom prst="line">
            <a:avLst/>
          </a:prstGeom>
          <a:ln w="2857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Process 32"/>
          <p:cNvSpPr/>
          <p:nvPr/>
        </p:nvSpPr>
        <p:spPr>
          <a:xfrm flipH="1">
            <a:off x="7435121" y="739062"/>
            <a:ext cx="1401986" cy="72465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Technical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</a:rPr>
              <a:t>Board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KEK-LC-Meeting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820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Straight Connector 53"/>
          <p:cNvCxnSpPr/>
          <p:nvPr/>
        </p:nvCxnSpPr>
        <p:spPr>
          <a:xfrm flipV="1">
            <a:off x="2172915" y="1698347"/>
            <a:ext cx="1" cy="380659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53"/>
          <p:cNvCxnSpPr/>
          <p:nvPr/>
        </p:nvCxnSpPr>
        <p:spPr>
          <a:xfrm flipV="1">
            <a:off x="6279951" y="1694609"/>
            <a:ext cx="1" cy="380659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53"/>
          <p:cNvCxnSpPr/>
          <p:nvPr/>
        </p:nvCxnSpPr>
        <p:spPr>
          <a:xfrm flipV="1">
            <a:off x="4492107" y="1841223"/>
            <a:ext cx="293" cy="766759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4333695" y="82634"/>
            <a:ext cx="4577667" cy="683271"/>
          </a:xfrm>
          <a:prstGeom prst="rect">
            <a:avLst/>
          </a:prstGeom>
        </p:spPr>
        <p:txBody>
          <a:bodyPr vert="horz" lIns="0" tIns="0" rIns="0" bIns="0"/>
          <a:lstStyle/>
          <a:p>
            <a:pPr algn="ctr" defTabSz="457154">
              <a:spcBef>
                <a:spcPct val="0"/>
              </a:spcBef>
              <a:defRPr/>
            </a:pPr>
            <a:endParaRPr kumimoji="0" lang="en-US" sz="2400" b="1" dirty="0">
              <a:solidFill>
                <a:srgbClr val="692A36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62480" y="6400800"/>
            <a:ext cx="1905000" cy="457200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AB6FA28-7AEC-3F43-9C2D-3DB969CFEC6A}" type="slidenum">
              <a:rPr lang="en-US" sz="1100">
                <a:solidFill>
                  <a:srgbClr val="692A36"/>
                </a:solidFill>
                <a:latin typeface="Arial"/>
                <a:cs typeface="Arial"/>
              </a:rPr>
              <a:pPr/>
              <a:t>4</a:t>
            </a:fld>
            <a:endParaRPr lang="en-US" sz="1100" dirty="0">
              <a:solidFill>
                <a:srgbClr val="692A36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7773" y="18306"/>
            <a:ext cx="5915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KEK-ILC Preparation Organization,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proposed</a:t>
            </a:r>
          </a:p>
          <a:p>
            <a:pPr algn="ctr"/>
            <a:r>
              <a:rPr lang="en-US" sz="1600" b="1" dirty="0" smtClean="0">
                <a:solidFill>
                  <a:srgbClr val="3366FF"/>
                </a:solidFill>
                <a:latin typeface="Calibri"/>
              </a:rPr>
              <a:t>(A. Yamamoto, Nov., 18, updated Dec. 15, 2013)</a:t>
            </a:r>
            <a:endParaRPr lang="en-US" sz="1600" b="1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23" name="Process 22"/>
          <p:cNvSpPr/>
          <p:nvPr/>
        </p:nvSpPr>
        <p:spPr>
          <a:xfrm>
            <a:off x="3659728" y="2495093"/>
            <a:ext cx="1664757" cy="642899"/>
          </a:xfrm>
          <a:prstGeom prst="flowChartProcess">
            <a:avLst/>
          </a:prstGeom>
          <a:solidFill>
            <a:srgbClr val="FCD5B5"/>
          </a:solidFill>
          <a:ln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Conv. Facility</a:t>
            </a:r>
            <a:r>
              <a:rPr lang="ja-JP" altLang="en-US" sz="1400" b="1" dirty="0" smtClean="0">
                <a:solidFill>
                  <a:srgbClr val="000000"/>
                </a:solidFill>
                <a:latin typeface="Calibri"/>
              </a:rPr>
              <a:t>　</a:t>
            </a:r>
            <a:endParaRPr lang="en-US" altLang="ja-JP" sz="1400" b="1" dirty="0" smtClean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n-US" altLang="ja-JP" sz="1400" b="1" dirty="0" smtClean="0">
                <a:solidFill>
                  <a:srgbClr val="000000"/>
                </a:solidFill>
                <a:latin typeface="Calibri"/>
              </a:rPr>
              <a:t>&amp; </a:t>
            </a:r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 Siting</a:t>
            </a:r>
          </a:p>
        </p:txBody>
      </p:sp>
      <p:sp>
        <p:nvSpPr>
          <p:cNvPr id="24" name="Process 23"/>
          <p:cNvSpPr/>
          <p:nvPr/>
        </p:nvSpPr>
        <p:spPr>
          <a:xfrm>
            <a:off x="7385565" y="814620"/>
            <a:ext cx="1659036" cy="1066799"/>
          </a:xfrm>
          <a:prstGeom prst="flowChart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</a:rPr>
              <a:t>LCC -ILC</a:t>
            </a:r>
            <a:endParaRPr lang="en-US" sz="32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346671" y="2499267"/>
            <a:ext cx="18057" cy="2437815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6" idx="3"/>
            <a:endCxn id="30" idx="1"/>
          </p:cNvCxnSpPr>
          <p:nvPr/>
        </p:nvCxnSpPr>
        <p:spPr>
          <a:xfrm flipV="1">
            <a:off x="1182777" y="3629155"/>
            <a:ext cx="354272" cy="480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197543" y="4283423"/>
            <a:ext cx="785729" cy="567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209162" y="4891035"/>
            <a:ext cx="322166" cy="2214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2677944" y="2518974"/>
            <a:ext cx="16801" cy="211409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3" idx="1"/>
          </p:cNvCxnSpPr>
          <p:nvPr/>
        </p:nvCxnSpPr>
        <p:spPr>
          <a:xfrm>
            <a:off x="2695166" y="2816543"/>
            <a:ext cx="964562" cy="0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346143" y="4938823"/>
            <a:ext cx="0" cy="369457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1" idx="3"/>
            <a:endCxn id="24" idx="1"/>
          </p:cNvCxnSpPr>
          <p:nvPr/>
        </p:nvCxnSpPr>
        <p:spPr>
          <a:xfrm flipV="1">
            <a:off x="7019356" y="1348020"/>
            <a:ext cx="366209" cy="70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rocess 24"/>
          <p:cNvSpPr/>
          <p:nvPr/>
        </p:nvSpPr>
        <p:spPr>
          <a:xfrm>
            <a:off x="515357" y="2730699"/>
            <a:ext cx="1732922" cy="460481"/>
          </a:xfrm>
          <a:prstGeom prst="flowChartProcess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Acc. Design &amp;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</a:rPr>
              <a:t>Integ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algn="ctr"/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6" name="Process 25"/>
          <p:cNvSpPr/>
          <p:nvPr/>
        </p:nvSpPr>
        <p:spPr>
          <a:xfrm>
            <a:off x="118657" y="3420213"/>
            <a:ext cx="1064120" cy="42750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Sources</a:t>
            </a:r>
          </a:p>
          <a:p>
            <a:pPr algn="ctr"/>
            <a:endParaRPr lang="en-US" sz="14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28" name="Process 27"/>
          <p:cNvSpPr/>
          <p:nvPr/>
        </p:nvSpPr>
        <p:spPr>
          <a:xfrm>
            <a:off x="133423" y="4088554"/>
            <a:ext cx="1064120" cy="401093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D.R.  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algn="ctr"/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rocess 28"/>
          <p:cNvSpPr/>
          <p:nvPr/>
        </p:nvSpPr>
        <p:spPr>
          <a:xfrm>
            <a:off x="145042" y="4688817"/>
            <a:ext cx="1064120" cy="408863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RTML &amp; B.D.</a:t>
            </a:r>
          </a:p>
          <a:p>
            <a:pPr algn="ctr"/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rocess 29"/>
          <p:cNvSpPr/>
          <p:nvPr/>
        </p:nvSpPr>
        <p:spPr>
          <a:xfrm>
            <a:off x="1537049" y="3410597"/>
            <a:ext cx="989468" cy="437115"/>
          </a:xfrm>
          <a:prstGeom prst="flowChartProcess">
            <a:avLst/>
          </a:prstGeom>
          <a:solidFill>
            <a:schemeClr val="bg1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Main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Linac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  <a:p>
            <a:pPr algn="ctr"/>
            <a:endParaRPr lang="en-US" sz="1050" dirty="0" smtClean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31" name="Process 30"/>
          <p:cNvSpPr/>
          <p:nvPr/>
        </p:nvSpPr>
        <p:spPr>
          <a:xfrm>
            <a:off x="1531328" y="4092861"/>
            <a:ext cx="989468" cy="372684"/>
          </a:xfrm>
          <a:prstGeom prst="flowChartProcess">
            <a:avLst/>
          </a:prstGeom>
          <a:solidFill>
            <a:schemeClr val="bg1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BDS </a:t>
            </a:r>
          </a:p>
          <a:p>
            <a:pPr algn="ctr"/>
            <a:endParaRPr lang="en-US" sz="1200" dirty="0" smtClean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32" name="Process 31"/>
          <p:cNvSpPr/>
          <p:nvPr/>
        </p:nvSpPr>
        <p:spPr>
          <a:xfrm>
            <a:off x="5986245" y="2588902"/>
            <a:ext cx="845183" cy="464220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MDI</a:t>
            </a:r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34" name="Process 33"/>
          <p:cNvSpPr/>
          <p:nvPr/>
        </p:nvSpPr>
        <p:spPr>
          <a:xfrm>
            <a:off x="404819" y="5336885"/>
            <a:ext cx="1871008" cy="462431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System Tests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ATF, STF2, &amp; STF-COI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rocess 31"/>
          <p:cNvSpPr/>
          <p:nvPr/>
        </p:nvSpPr>
        <p:spPr>
          <a:xfrm>
            <a:off x="5842545" y="2032935"/>
            <a:ext cx="1837042" cy="451024"/>
          </a:xfrm>
          <a:prstGeom prst="flowChartProcess">
            <a:avLst/>
          </a:prstGeom>
          <a:solidFill>
            <a:srgbClr val="FCD5B5"/>
          </a:solidFill>
          <a:ln>
            <a:solidFill>
              <a:srgbClr val="3366F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Physics-Detector</a:t>
            </a:r>
          </a:p>
          <a:p>
            <a:pPr algn="ctr"/>
            <a:endParaRPr lang="en-US" sz="14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-9665" y="-1023"/>
            <a:ext cx="1144539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bg1"/>
                </a:solidFill>
              </a:rPr>
              <a:t>KEK-LC</a:t>
            </a:r>
            <a:endParaRPr kumimoji="1" lang="ja-JP" altLang="en-US" sz="2400" b="1" i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317838" y="598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835060" y="2032935"/>
            <a:ext cx="22543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/>
              <a:t>Accelerator</a:t>
            </a:r>
          </a:p>
          <a:p>
            <a:pPr algn="ctr"/>
            <a:endParaRPr lang="en-US" altLang="ja-JP" sz="1400" dirty="0" smtClean="0"/>
          </a:p>
        </p:txBody>
      </p:sp>
      <p:cxnSp>
        <p:nvCxnSpPr>
          <p:cNvPr id="122" name="Straight Connector 55"/>
          <p:cNvCxnSpPr>
            <a:stCxn id="23" idx="3"/>
            <a:endCxn id="32" idx="1"/>
          </p:cNvCxnSpPr>
          <p:nvPr/>
        </p:nvCxnSpPr>
        <p:spPr>
          <a:xfrm>
            <a:off x="5324485" y="2816543"/>
            <a:ext cx="661760" cy="4469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53"/>
          <p:cNvCxnSpPr/>
          <p:nvPr/>
        </p:nvCxnSpPr>
        <p:spPr>
          <a:xfrm flipV="1">
            <a:off x="7019356" y="2483960"/>
            <a:ext cx="4813" cy="2149112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Process 31"/>
          <p:cNvSpPr/>
          <p:nvPr/>
        </p:nvSpPr>
        <p:spPr>
          <a:xfrm>
            <a:off x="7264094" y="2603699"/>
            <a:ext cx="999032" cy="438259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Phys. WG</a:t>
            </a:r>
          </a:p>
        </p:txBody>
      </p:sp>
      <p:sp>
        <p:nvSpPr>
          <p:cNvPr id="144" name="Process 31"/>
          <p:cNvSpPr/>
          <p:nvPr/>
        </p:nvSpPr>
        <p:spPr>
          <a:xfrm>
            <a:off x="7264094" y="3236770"/>
            <a:ext cx="999032" cy="397193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&amp;D WG</a:t>
            </a:r>
          </a:p>
        </p:txBody>
      </p:sp>
      <p:sp>
        <p:nvSpPr>
          <p:cNvPr id="145" name="Process 31"/>
          <p:cNvSpPr/>
          <p:nvPr/>
        </p:nvSpPr>
        <p:spPr>
          <a:xfrm>
            <a:off x="7264093" y="3764512"/>
            <a:ext cx="999034" cy="515710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Computing &amp;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Network</a:t>
            </a:r>
          </a:p>
        </p:txBody>
      </p:sp>
      <p:cxnSp>
        <p:nvCxnSpPr>
          <p:cNvPr id="147" name="Straight Connector 42"/>
          <p:cNvCxnSpPr>
            <a:stCxn id="32" idx="3"/>
            <a:endCxn id="143" idx="1"/>
          </p:cNvCxnSpPr>
          <p:nvPr/>
        </p:nvCxnSpPr>
        <p:spPr>
          <a:xfrm>
            <a:off x="6831428" y="2821012"/>
            <a:ext cx="432666" cy="1817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42"/>
          <p:cNvCxnSpPr>
            <a:endCxn id="144" idx="1"/>
          </p:cNvCxnSpPr>
          <p:nvPr/>
        </p:nvCxnSpPr>
        <p:spPr>
          <a:xfrm>
            <a:off x="7024169" y="3435367"/>
            <a:ext cx="239925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42"/>
          <p:cNvCxnSpPr/>
          <p:nvPr/>
        </p:nvCxnSpPr>
        <p:spPr>
          <a:xfrm>
            <a:off x="7024169" y="4012412"/>
            <a:ext cx="243757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Process 31"/>
          <p:cNvSpPr/>
          <p:nvPr/>
        </p:nvSpPr>
        <p:spPr>
          <a:xfrm>
            <a:off x="7267926" y="4404981"/>
            <a:ext cx="995200" cy="444574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Others</a:t>
            </a:r>
          </a:p>
          <a:p>
            <a:pPr algn="ctr"/>
            <a:endParaRPr lang="en-US" sz="1200" dirty="0" smtClean="0">
              <a:solidFill>
                <a:srgbClr val="3366FF"/>
              </a:solidFill>
              <a:latin typeface="Calibri"/>
            </a:endParaRPr>
          </a:p>
        </p:txBody>
      </p:sp>
      <p:cxnSp>
        <p:nvCxnSpPr>
          <p:cNvPr id="159" name="Straight Connector 42"/>
          <p:cNvCxnSpPr/>
          <p:nvPr/>
        </p:nvCxnSpPr>
        <p:spPr>
          <a:xfrm>
            <a:off x="7020336" y="4627896"/>
            <a:ext cx="243757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rocess 10"/>
          <p:cNvSpPr/>
          <p:nvPr/>
        </p:nvSpPr>
        <p:spPr>
          <a:xfrm>
            <a:off x="1182777" y="821687"/>
            <a:ext cx="5836579" cy="1066799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366FF"/>
                </a:solidFill>
                <a:latin typeface="Calibri"/>
              </a:rPr>
              <a:t>                 </a:t>
            </a:r>
            <a:r>
              <a:rPr lang="en-US" sz="2400" b="1" dirty="0" smtClean="0">
                <a:solidFill>
                  <a:srgbClr val="3366FF"/>
                </a:solidFill>
                <a:latin typeface="Calibri"/>
              </a:rPr>
              <a:t>KEK 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</a:rPr>
              <a:t>LC</a:t>
            </a:r>
            <a:r>
              <a:rPr lang="en-US" sz="2400" b="1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Project Office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58821" y="888393"/>
            <a:ext cx="1309685" cy="938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Tech. Baseline:  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Schedule: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Cost:  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EDMS: 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Communication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15953" y="3133875"/>
            <a:ext cx="943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3366FF"/>
                </a:solidFill>
              </a:rPr>
              <a:t>Acc. Tech.</a:t>
            </a:r>
            <a:endParaRPr kumimoji="1" lang="ja-JP" altLang="en-US" sz="1400" b="1" dirty="0">
              <a:solidFill>
                <a:srgbClr val="3366FF"/>
              </a:solidFill>
            </a:endParaRPr>
          </a:p>
        </p:txBody>
      </p:sp>
      <p:sp>
        <p:nvSpPr>
          <p:cNvPr id="65" name="Process 12"/>
          <p:cNvSpPr/>
          <p:nvPr/>
        </p:nvSpPr>
        <p:spPr>
          <a:xfrm>
            <a:off x="2914730" y="5367417"/>
            <a:ext cx="1324389" cy="379369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Electrical dev.</a:t>
            </a:r>
          </a:p>
          <a:p>
            <a:pPr algn="ctr"/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66" name="Process 18"/>
          <p:cNvSpPr/>
          <p:nvPr/>
        </p:nvSpPr>
        <p:spPr>
          <a:xfrm>
            <a:off x="2918893" y="5834452"/>
            <a:ext cx="1325947" cy="377541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Mechanical dev.</a:t>
            </a:r>
          </a:p>
          <a:p>
            <a:pPr algn="ctr"/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67" name="Process 19"/>
          <p:cNvSpPr/>
          <p:nvPr/>
        </p:nvSpPr>
        <p:spPr>
          <a:xfrm>
            <a:off x="2914730" y="4446298"/>
            <a:ext cx="1324389" cy="373548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Cryogenics</a:t>
            </a:r>
          </a:p>
        </p:txBody>
      </p:sp>
      <p:sp>
        <p:nvSpPr>
          <p:cNvPr id="68" name="Process 21"/>
          <p:cNvSpPr/>
          <p:nvPr/>
        </p:nvSpPr>
        <p:spPr>
          <a:xfrm>
            <a:off x="2912963" y="3437799"/>
            <a:ext cx="1326156" cy="381379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SRF Cavity/CM</a:t>
            </a:r>
          </a:p>
        </p:txBody>
      </p:sp>
      <p:cxnSp>
        <p:nvCxnSpPr>
          <p:cNvPr id="69" name="Straight Connector 57"/>
          <p:cNvCxnSpPr>
            <a:endCxn id="68" idx="1"/>
          </p:cNvCxnSpPr>
          <p:nvPr/>
        </p:nvCxnSpPr>
        <p:spPr>
          <a:xfrm>
            <a:off x="2687082" y="3628489"/>
            <a:ext cx="225881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3"/>
          <p:cNvCxnSpPr>
            <a:endCxn id="67" idx="1"/>
          </p:cNvCxnSpPr>
          <p:nvPr/>
        </p:nvCxnSpPr>
        <p:spPr>
          <a:xfrm>
            <a:off x="2700887" y="4633072"/>
            <a:ext cx="213843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Process 71"/>
          <p:cNvSpPr/>
          <p:nvPr/>
        </p:nvSpPr>
        <p:spPr>
          <a:xfrm>
            <a:off x="2909279" y="6300542"/>
            <a:ext cx="1335562" cy="382555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Cnt’l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&amp; Computing</a:t>
            </a:r>
          </a:p>
          <a:p>
            <a:pPr algn="ctr"/>
            <a:endParaRPr lang="en-US" sz="1200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76" name="Process 72"/>
          <p:cNvSpPr/>
          <p:nvPr/>
        </p:nvSpPr>
        <p:spPr>
          <a:xfrm>
            <a:off x="2908712" y="4890245"/>
            <a:ext cx="1330407" cy="375014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Safety</a:t>
            </a:r>
          </a:p>
          <a:p>
            <a:pPr algn="ctr"/>
            <a:endParaRPr lang="en-US" sz="1200" dirty="0" smtClean="0">
              <a:solidFill>
                <a:srgbClr val="3366FF"/>
              </a:solidFill>
              <a:latin typeface="Calibri"/>
            </a:endParaRPr>
          </a:p>
        </p:txBody>
      </p:sp>
      <p:cxnSp>
        <p:nvCxnSpPr>
          <p:cNvPr id="77" name="Straight Connector 74"/>
          <p:cNvCxnSpPr/>
          <p:nvPr/>
        </p:nvCxnSpPr>
        <p:spPr>
          <a:xfrm flipV="1">
            <a:off x="2708015" y="5077752"/>
            <a:ext cx="192759" cy="5722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4"/>
          <p:cNvCxnSpPr>
            <a:endCxn id="65" idx="1"/>
          </p:cNvCxnSpPr>
          <p:nvPr/>
        </p:nvCxnSpPr>
        <p:spPr>
          <a:xfrm>
            <a:off x="2692054" y="5557102"/>
            <a:ext cx="222676" cy="0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4"/>
          <p:cNvCxnSpPr>
            <a:endCxn id="66" idx="1"/>
          </p:cNvCxnSpPr>
          <p:nvPr/>
        </p:nvCxnSpPr>
        <p:spPr>
          <a:xfrm>
            <a:off x="2692054" y="6023223"/>
            <a:ext cx="226839" cy="0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4"/>
          <p:cNvCxnSpPr>
            <a:endCxn id="71" idx="1"/>
          </p:cNvCxnSpPr>
          <p:nvPr/>
        </p:nvCxnSpPr>
        <p:spPr>
          <a:xfrm>
            <a:off x="2695166" y="6491820"/>
            <a:ext cx="214113" cy="0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53"/>
          <p:cNvCxnSpPr/>
          <p:nvPr/>
        </p:nvCxnSpPr>
        <p:spPr>
          <a:xfrm flipV="1">
            <a:off x="2687082" y="4630757"/>
            <a:ext cx="8084" cy="1861063"/>
          </a:xfrm>
          <a:prstGeom prst="line">
            <a:avLst/>
          </a:prstGeom>
          <a:ln w="12700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Process 19"/>
          <p:cNvSpPr/>
          <p:nvPr/>
        </p:nvSpPr>
        <p:spPr>
          <a:xfrm>
            <a:off x="2922699" y="3987299"/>
            <a:ext cx="1324389" cy="373548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RF (HL/LL)</a:t>
            </a:r>
          </a:p>
        </p:txBody>
      </p:sp>
      <p:cxnSp>
        <p:nvCxnSpPr>
          <p:cNvPr id="84" name="Straight Connector 63"/>
          <p:cNvCxnSpPr>
            <a:endCxn id="82" idx="1"/>
          </p:cNvCxnSpPr>
          <p:nvPr/>
        </p:nvCxnSpPr>
        <p:spPr>
          <a:xfrm>
            <a:off x="2708856" y="4174073"/>
            <a:ext cx="213843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53"/>
          <p:cNvCxnSpPr/>
          <p:nvPr/>
        </p:nvCxnSpPr>
        <p:spPr>
          <a:xfrm flipH="1" flipV="1">
            <a:off x="4492400" y="3157165"/>
            <a:ext cx="3058" cy="104513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Process 31"/>
          <p:cNvSpPr/>
          <p:nvPr/>
        </p:nvSpPr>
        <p:spPr>
          <a:xfrm>
            <a:off x="4735382" y="3282240"/>
            <a:ext cx="999034" cy="515710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Civil Engineering</a:t>
            </a:r>
          </a:p>
        </p:txBody>
      </p:sp>
      <p:cxnSp>
        <p:nvCxnSpPr>
          <p:cNvPr id="102" name="Straight Connector 42"/>
          <p:cNvCxnSpPr/>
          <p:nvPr/>
        </p:nvCxnSpPr>
        <p:spPr>
          <a:xfrm>
            <a:off x="4495458" y="3530140"/>
            <a:ext cx="243757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Process 31"/>
          <p:cNvSpPr/>
          <p:nvPr/>
        </p:nvSpPr>
        <p:spPr>
          <a:xfrm>
            <a:off x="4739215" y="3965042"/>
            <a:ext cx="995200" cy="444574"/>
          </a:xfrm>
          <a:prstGeom prst="flowChartProcess">
            <a:avLst/>
          </a:prstGeom>
          <a:solidFill>
            <a:schemeClr val="bg1"/>
          </a:solidFill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Utilities</a:t>
            </a:r>
          </a:p>
        </p:txBody>
      </p:sp>
      <p:cxnSp>
        <p:nvCxnSpPr>
          <p:cNvPr id="105" name="Straight Connector 42"/>
          <p:cNvCxnSpPr/>
          <p:nvPr/>
        </p:nvCxnSpPr>
        <p:spPr>
          <a:xfrm>
            <a:off x="4491625" y="4187957"/>
            <a:ext cx="243757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日付プレースホルダー 2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14/02/10</a:t>
            </a:r>
            <a:endParaRPr lang="en-US">
              <a:latin typeface="Calibri"/>
            </a:endParaRPr>
          </a:p>
        </p:txBody>
      </p:sp>
      <p:sp>
        <p:nvSpPr>
          <p:cNvPr id="73" name="Process 30"/>
          <p:cNvSpPr/>
          <p:nvPr/>
        </p:nvSpPr>
        <p:spPr>
          <a:xfrm>
            <a:off x="1531328" y="4704693"/>
            <a:ext cx="989468" cy="372684"/>
          </a:xfrm>
          <a:prstGeom prst="flowChartProcess">
            <a:avLst/>
          </a:prstGeom>
          <a:solidFill>
            <a:schemeClr val="bg1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MDI </a:t>
            </a:r>
          </a:p>
          <a:p>
            <a:pPr algn="ctr"/>
            <a:endParaRPr lang="en-US" sz="1200" dirty="0" smtClean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866007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KEK-LC-Meeting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221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674671"/>
              </p:ext>
            </p:extLst>
          </p:nvPr>
        </p:nvGraphicFramePr>
        <p:xfrm>
          <a:off x="189976" y="978728"/>
          <a:ext cx="8765438" cy="4759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599"/>
                <a:gridCol w="2368562"/>
                <a:gridCol w="952480"/>
                <a:gridCol w="1314101"/>
                <a:gridCol w="2140530"/>
                <a:gridCol w="965166"/>
              </a:tblGrid>
              <a:tr h="370840">
                <a:tc gridSpan="6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LCC-ILC Director</a:t>
                      </a:r>
                      <a:r>
                        <a:rPr kumimoji="1" lang="en-US" altLang="ja-JP" sz="1400" baseline="0" dirty="0" smtClean="0"/>
                        <a:t>: M. Harrison, Deputy: H. </a:t>
                      </a:r>
                      <a:r>
                        <a:rPr kumimoji="1" lang="en-US" altLang="ja-JP" sz="1400" baseline="0" dirty="0" err="1" smtClean="0"/>
                        <a:t>Hayano</a:t>
                      </a:r>
                      <a:r>
                        <a:rPr kumimoji="1" lang="en-US" altLang="ja-JP" sz="1400" baseline="0" dirty="0" smtClean="0"/>
                        <a:t>                                                     </a:t>
                      </a:r>
                      <a:r>
                        <a:rPr kumimoji="1" lang="en-US" altLang="ja-JP" sz="14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* KEK-LC : link to KEK LC Project Office      </a:t>
                      </a:r>
                      <a:endParaRPr kumimoji="1" lang="ja-JP" alt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rgbClr val="F2F2F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000090"/>
                          </a:solidFill>
                        </a:rPr>
                        <a:t>Sub-Group</a:t>
                      </a:r>
                      <a:endParaRPr kumimoji="1" lang="ja-JP" altLang="en-US" sz="14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FFFF00"/>
                          </a:solidFill>
                        </a:rPr>
                        <a:t>Global Leader</a:t>
                      </a:r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  Deputy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u="sng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r>
                        <a:rPr kumimoji="1" lang="en-US" altLang="ja-JP" sz="900" b="1" u="sng" dirty="0" smtClean="0">
                          <a:solidFill>
                            <a:srgbClr val="FFFF00"/>
                          </a:solidFill>
                        </a:rPr>
                        <a:t>EK-LC</a:t>
                      </a:r>
                      <a:r>
                        <a:rPr kumimoji="1" lang="en-US" altLang="ja-JP" sz="900" b="1" u="sng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1" lang="en-US" altLang="ja-JP" sz="900" b="1" u="sng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1" lang="en-US" altLang="ja-JP" sz="900" b="1" u="sng" baseline="0" dirty="0" smtClean="0">
                          <a:solidFill>
                            <a:srgbClr val="FFFF00"/>
                          </a:solidFill>
                        </a:rPr>
                        <a:t>Leader*</a:t>
                      </a:r>
                    </a:p>
                    <a:p>
                      <a:r>
                        <a:rPr kumimoji="1" lang="en-US" altLang="ja-JP" sz="900" b="1" baseline="0" dirty="0" smtClean="0">
                          <a:solidFill>
                            <a:srgbClr val="FFFF00"/>
                          </a:solidFill>
                        </a:rPr>
                        <a:t>   Deputy</a:t>
                      </a:r>
                      <a:endParaRPr kumimoji="1" lang="ja-JP" altLang="en-US" sz="9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000090"/>
                          </a:solidFill>
                        </a:rPr>
                        <a:t>Sub-Group</a:t>
                      </a:r>
                      <a:endParaRPr kumimoji="1" lang="ja-JP" altLang="en-US" sz="1400" b="1" dirty="0">
                        <a:solidFill>
                          <a:srgbClr val="00009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FFFF00"/>
                          </a:solidFill>
                        </a:rPr>
                        <a:t>Global Leader</a:t>
                      </a:r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1400" b="1" dirty="0" smtClean="0">
                          <a:solidFill>
                            <a:srgbClr val="FFFF00"/>
                          </a:solidFill>
                        </a:rPr>
                        <a:t>   Deputy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u="sng" dirty="0" smtClean="0">
                          <a:solidFill>
                            <a:srgbClr val="FFFF00"/>
                          </a:solidFill>
                        </a:rPr>
                        <a:t>KEK-LC </a:t>
                      </a:r>
                      <a:r>
                        <a:rPr kumimoji="1" lang="en-US" altLang="ja-JP" sz="900" b="1" u="sng" baseline="0" dirty="0" smtClean="0">
                          <a:solidFill>
                            <a:srgbClr val="FFFF00"/>
                          </a:solidFill>
                        </a:rPr>
                        <a:t>Leader*</a:t>
                      </a:r>
                    </a:p>
                    <a:p>
                      <a:r>
                        <a:rPr kumimoji="1" lang="en-US" altLang="ja-JP" sz="900" b="1" baseline="0" dirty="0" smtClean="0">
                          <a:solidFill>
                            <a:srgbClr val="FFFF00"/>
                          </a:solidFill>
                        </a:rPr>
                        <a:t>   Deputy</a:t>
                      </a:r>
                      <a:endParaRPr kumimoji="1" lang="en-US" altLang="ja-JP" sz="9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Acc. Design </a:t>
                      </a:r>
                      <a:r>
                        <a:rPr kumimoji="1" lang="en-US" altLang="ja-JP" sz="1200" b="1" dirty="0" err="1" smtClean="0">
                          <a:solidFill>
                            <a:srgbClr val="000090"/>
                          </a:solidFill>
                        </a:rPr>
                        <a:t>Integr</a:t>
                      </a: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008000"/>
                          </a:solidFill>
                        </a:rPr>
                        <a:t>EU</a:t>
                      </a:r>
                      <a:endParaRPr kumimoji="1" lang="en-US" altLang="ja-JP" sz="1400" b="1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kumimoji="1" lang="en-US" altLang="ja-JP" sz="120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SRF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/>
                        <a:t>AS-KEK</a:t>
                      </a:r>
                      <a:endParaRPr kumimoji="1" lang="en-US" altLang="ja-JP" sz="1200" b="1" dirty="0" smtClean="0"/>
                    </a:p>
                    <a:p>
                      <a:r>
                        <a:rPr kumimoji="1" lang="en-US" altLang="ja-JP" sz="90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000" dirty="0" smtClean="0">
                          <a:solidFill>
                            <a:srgbClr val="3366FF"/>
                          </a:solidFill>
                        </a:rPr>
                        <a:t> AMs, </a:t>
                      </a:r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EU-CERN</a:t>
                      </a:r>
                      <a:r>
                        <a:rPr kumimoji="1" lang="en-US" altLang="ja-JP" sz="1000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kumimoji="1" lang="en-US" altLang="ja-JP" sz="1000" dirty="0" smtClean="0">
                          <a:solidFill>
                            <a:srgbClr val="008000"/>
                          </a:solidFill>
                        </a:rPr>
                        <a:t>(or</a:t>
                      </a:r>
                      <a:r>
                        <a:rPr kumimoji="1" lang="en-US" altLang="ja-JP" sz="1000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kumimoji="1" lang="en-US" altLang="ja-JP" sz="1000" baseline="0" dirty="0" err="1" smtClean="0">
                          <a:solidFill>
                            <a:srgbClr val="008000"/>
                          </a:solidFill>
                        </a:rPr>
                        <a:t>EUi</a:t>
                      </a:r>
                      <a:r>
                        <a:rPr kumimoji="1" lang="en-US" altLang="ja-JP" sz="1000" baseline="0" dirty="0" smtClean="0">
                          <a:solidFill>
                            <a:srgbClr val="008000"/>
                          </a:solidFill>
                        </a:rPr>
                        <a:t> )</a:t>
                      </a:r>
                      <a:endParaRPr kumimoji="1" lang="ja-JP" altLang="en-US" sz="9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KEK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Sources</a:t>
                      </a:r>
                    </a:p>
                    <a:p>
                      <a:r>
                        <a:rPr kumimoji="1" lang="en-US" altLang="ja-JP" sz="1200" dirty="0" smtClean="0">
                          <a:solidFill>
                            <a:srgbClr val="000090"/>
                          </a:solidFill>
                        </a:rPr>
                        <a:t>(e-, e+)</a:t>
                      </a:r>
                      <a:endParaRPr kumimoji="1" lang="ja-JP" altLang="en-US" sz="12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3366FF"/>
                          </a:solidFill>
                        </a:rPr>
                        <a:t>AMs</a:t>
                      </a:r>
                      <a:endParaRPr kumimoji="1" lang="en-US" altLang="ja-JP" sz="1400" b="1" dirty="0" smtClean="0">
                        <a:solidFill>
                          <a:srgbClr val="3366FF"/>
                        </a:solidFill>
                      </a:endParaRPr>
                    </a:p>
                    <a:p>
                      <a:r>
                        <a:rPr kumimoji="1" lang="en-US" altLang="ja-JP" sz="120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JKEK 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KEK</a:t>
                      </a:r>
                      <a:endParaRPr kumimoji="1" lang="ja-JP" altLang="en-US" sz="100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RF Power</a:t>
                      </a:r>
                      <a:r>
                        <a:rPr kumimoji="1" lang="en-US" altLang="ja-JP" sz="1200" b="1" baseline="0" dirty="0" smtClean="0">
                          <a:solidFill>
                            <a:srgbClr val="000090"/>
                          </a:solidFill>
                        </a:rPr>
                        <a:t> &amp; </a:t>
                      </a:r>
                      <a:r>
                        <a:rPr kumimoji="1" lang="en-US" altLang="ja-JP" sz="1200" b="1" baseline="0" dirty="0" err="1" smtClean="0">
                          <a:solidFill>
                            <a:srgbClr val="000090"/>
                          </a:solidFill>
                        </a:rPr>
                        <a:t>Cntl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baseline="0" dirty="0" smtClean="0">
                          <a:solidFill>
                            <a:schemeClr val="tx1"/>
                          </a:solidFill>
                        </a:rPr>
                        <a:t>AS-KEK</a:t>
                      </a:r>
                    </a:p>
                    <a:p>
                      <a:r>
                        <a:rPr kumimoji="1" lang="en-US" altLang="ja-JP" sz="1200" baseline="0" dirty="0" smtClean="0">
                          <a:solidFill>
                            <a:srgbClr val="3366FF"/>
                          </a:solidFill>
                        </a:rPr>
                        <a:t>   (AMs)</a:t>
                      </a:r>
                      <a:r>
                        <a:rPr kumimoji="1" lang="en-US" altLang="ja-JP" sz="1200" baseline="0" dirty="0" smtClean="0"/>
                        <a:t>, </a:t>
                      </a:r>
                      <a:r>
                        <a:rPr kumimoji="1" lang="en-US" altLang="ja-JP" sz="1200" baseline="0" dirty="0" smtClean="0">
                          <a:solidFill>
                            <a:srgbClr val="3366FF"/>
                          </a:solidFill>
                        </a:rPr>
                        <a:t>(</a:t>
                      </a:r>
                      <a:r>
                        <a:rPr kumimoji="1" lang="en-US" altLang="ja-JP" sz="1200" baseline="0" dirty="0" smtClean="0">
                          <a:solidFill>
                            <a:srgbClr val="008000"/>
                          </a:solidFill>
                        </a:rPr>
                        <a:t>EU)</a:t>
                      </a:r>
                      <a:endParaRPr kumimoji="1" lang="ja-JP" alt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KEK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Damping Ring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3366FF"/>
                          </a:solidFill>
                        </a:rPr>
                        <a:t>AMs</a:t>
                      </a:r>
                      <a:r>
                        <a:rPr kumimoji="1" lang="en-US" altLang="ja-JP" sz="1400" b="1" dirty="0" smtClean="0"/>
                        <a:t> </a:t>
                      </a:r>
                    </a:p>
                    <a:p>
                      <a:r>
                        <a:rPr kumimoji="1" lang="en-US" altLang="ja-JP" sz="120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Cryogenics</a:t>
                      </a:r>
                    </a:p>
                    <a:p>
                      <a:r>
                        <a:rPr kumimoji="1" lang="en-US" altLang="ja-JP" sz="1000" dirty="0" smtClean="0">
                          <a:solidFill>
                            <a:srgbClr val="000090"/>
                          </a:solidFill>
                        </a:rPr>
                        <a:t>(incl. H</a:t>
                      </a:r>
                      <a:r>
                        <a:rPr kumimoji="1" lang="en-US" altLang="ja-JP" sz="1000" baseline="0" dirty="0" smtClean="0">
                          <a:solidFill>
                            <a:srgbClr val="000090"/>
                          </a:solidFill>
                        </a:rPr>
                        <a:t>P gas issues</a:t>
                      </a:r>
                      <a:r>
                        <a:rPr kumimoji="1" lang="en-US" altLang="ja-JP" sz="1000" dirty="0" smtClean="0">
                          <a:solidFill>
                            <a:srgbClr val="000090"/>
                          </a:solidFill>
                        </a:rPr>
                        <a:t>) </a:t>
                      </a:r>
                      <a:endParaRPr kumimoji="1" lang="ja-JP" altLang="en-US" sz="10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AS-KEK</a:t>
                      </a:r>
                    </a:p>
                    <a:p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   AMs</a:t>
                      </a:r>
                      <a:r>
                        <a:rPr kumimoji="1" lang="en-US" altLang="ja-JP" sz="1200" dirty="0" smtClean="0"/>
                        <a:t>, </a:t>
                      </a:r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EU </a:t>
                      </a:r>
                      <a:endParaRPr kumimoji="1" lang="ja-JP" alt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(KEK))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000090"/>
                          </a:solidFill>
                        </a:rPr>
                        <a:t>RTML</a:t>
                      </a:r>
                      <a:endParaRPr kumimoji="1" lang="ja-JP" altLang="en-US" sz="12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008000"/>
                          </a:solidFill>
                        </a:rPr>
                        <a:t>(EU-CERN)</a:t>
                      </a:r>
                      <a:r>
                        <a:rPr kumimoji="1" lang="en-US" altLang="ja-JP" sz="1400" dirty="0" smtClean="0"/>
                        <a:t>,</a:t>
                      </a:r>
                      <a:r>
                        <a:rPr kumimoji="1" lang="en-US" altLang="ja-JP" sz="1400" baseline="0" dirty="0" smtClean="0"/>
                        <a:t> </a:t>
                      </a:r>
                    </a:p>
                    <a:p>
                      <a:r>
                        <a:rPr kumimoji="1" lang="en-US" altLang="ja-JP" sz="1200" baseline="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CFS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1" lang="en-US" altLang="ja-JP" sz="1400" b="1" u="sng" dirty="0" smtClean="0">
                          <a:solidFill>
                            <a:schemeClr val="tx1"/>
                          </a:solidFill>
                        </a:rPr>
                        <a:t>AS-KEK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   AMs,</a:t>
                      </a:r>
                      <a:r>
                        <a:rPr kumimoji="1" lang="en-US" altLang="ja-JP" sz="1200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200" baseline="0" dirty="0" smtClean="0">
                          <a:solidFill>
                            <a:srgbClr val="008000"/>
                          </a:solidFill>
                        </a:rPr>
                        <a:t>EU-CERN</a:t>
                      </a:r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endParaRPr kumimoji="1" lang="ja-JP" alt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pPr marL="0" indent="0">
                        <a:buNone/>
                      </a:pPr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(KEK)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458545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Main </a:t>
                      </a:r>
                      <a:r>
                        <a:rPr kumimoji="1" lang="en-US" altLang="ja-JP" sz="1200" b="1" dirty="0" err="1" smtClean="0">
                          <a:solidFill>
                            <a:srgbClr val="000090"/>
                          </a:solidFill>
                        </a:rPr>
                        <a:t>Linac</a:t>
                      </a: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800" dirty="0" smtClean="0">
                          <a:solidFill>
                            <a:srgbClr val="000090"/>
                          </a:solidFill>
                        </a:rPr>
                        <a:t>(incl. Bunch </a:t>
                      </a:r>
                      <a:r>
                        <a:rPr kumimoji="1" lang="en-US" altLang="ja-JP" sz="800" dirty="0" err="1" smtClean="0">
                          <a:solidFill>
                            <a:srgbClr val="000090"/>
                          </a:solidFill>
                        </a:rPr>
                        <a:t>Compr</a:t>
                      </a:r>
                      <a:r>
                        <a:rPr kumimoji="1" lang="en-US" altLang="ja-JP" sz="80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r>
                        <a:rPr kumimoji="1" lang="en-US" altLang="ja-JP" sz="800" baseline="0" dirty="0" smtClean="0">
                          <a:solidFill>
                            <a:srgbClr val="000090"/>
                          </a:solidFill>
                        </a:rPr>
                        <a:t> &amp; </a:t>
                      </a:r>
                      <a:r>
                        <a:rPr kumimoji="1" lang="en-US" altLang="ja-JP" sz="800" dirty="0" smtClean="0">
                          <a:solidFill>
                            <a:srgbClr val="000090"/>
                          </a:solidFill>
                        </a:rPr>
                        <a:t>Beam Dynamics)</a:t>
                      </a:r>
                      <a:endParaRPr kumimoji="1" lang="ja-JP" altLang="en-US" sz="8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3366FF"/>
                          </a:solidFill>
                        </a:rPr>
                        <a:t>AMs</a:t>
                      </a:r>
                      <a:endParaRPr kumimoji="1" lang="en-US" altLang="ja-JP" sz="1400" b="1" dirty="0" smtClean="0">
                        <a:solidFill>
                          <a:srgbClr val="3366FF"/>
                        </a:solidFill>
                      </a:endParaRPr>
                    </a:p>
                    <a:p>
                      <a:r>
                        <a:rPr kumimoji="1" lang="en-US" altLang="ja-JP" sz="1200" dirty="0" smtClean="0"/>
                        <a:t>   AS-KEK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Safety </a:t>
                      </a:r>
                    </a:p>
                    <a:p>
                      <a:r>
                        <a:rPr kumimoji="1" lang="en-US" altLang="ja-JP" sz="1000" dirty="0" smtClean="0">
                          <a:solidFill>
                            <a:srgbClr val="000090"/>
                          </a:solidFill>
                        </a:rPr>
                        <a:t>(Rad. safety &amp; others)</a:t>
                      </a:r>
                      <a:endParaRPr kumimoji="1" lang="ja-JP" altLang="en-US" sz="10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chemeClr val="dk1"/>
                          </a:solidFill>
                        </a:rPr>
                        <a:t>AS-KEK</a:t>
                      </a:r>
                      <a:endParaRPr kumimoji="1" lang="en-US" altLang="ja-JP" sz="1400" b="1" dirty="0" smtClean="0">
                        <a:solidFill>
                          <a:srgbClr val="3366FF"/>
                        </a:solidFill>
                      </a:endParaRPr>
                    </a:p>
                    <a:p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   (AMs)</a:t>
                      </a:r>
                      <a:r>
                        <a:rPr kumimoji="1" lang="en-US" altLang="ja-JP" sz="1200" dirty="0" smtClean="0"/>
                        <a:t>, </a:t>
                      </a:r>
                      <a:r>
                        <a:rPr kumimoji="1" lang="en-US" altLang="ja-JP" sz="1200" dirty="0" smtClean="0">
                          <a:solidFill>
                            <a:srgbClr val="008000"/>
                          </a:solidFill>
                        </a:rPr>
                        <a:t>(EU-CERN)</a:t>
                      </a:r>
                      <a:endParaRPr kumimoji="1" lang="ja-JP" alt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(TBD)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BDS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008000"/>
                          </a:solidFill>
                        </a:rPr>
                        <a:t>EU-</a:t>
                      </a:r>
                      <a:r>
                        <a:rPr kumimoji="1" lang="en-US" altLang="ja-JP" sz="1400" b="1" u="sng" dirty="0" err="1" smtClean="0">
                          <a:solidFill>
                            <a:srgbClr val="008000"/>
                          </a:solidFill>
                        </a:rPr>
                        <a:t>Cern</a:t>
                      </a:r>
                      <a:r>
                        <a:rPr kumimoji="1" lang="en-US" altLang="ja-JP" sz="1400" u="sng" dirty="0" smtClean="0">
                          <a:solidFill>
                            <a:srgbClr val="3366FF"/>
                          </a:solidFill>
                        </a:rPr>
                        <a:t>, </a:t>
                      </a:r>
                      <a:r>
                        <a:rPr kumimoji="1" lang="en-US" altLang="ja-JP" sz="1050" u="sng" dirty="0" smtClean="0">
                          <a:solidFill>
                            <a:srgbClr val="3366FF"/>
                          </a:solidFill>
                        </a:rPr>
                        <a:t>(or</a:t>
                      </a:r>
                      <a:r>
                        <a:rPr kumimoji="1" lang="en-US" altLang="ja-JP" sz="1050" u="sng" baseline="0" dirty="0" smtClean="0">
                          <a:solidFill>
                            <a:srgbClr val="3366FF"/>
                          </a:solidFill>
                        </a:rPr>
                        <a:t> AMs</a:t>
                      </a:r>
                      <a:r>
                        <a:rPr kumimoji="1" lang="en-US" altLang="ja-JP" sz="1050" u="sng" dirty="0" smtClean="0"/>
                        <a:t>, </a:t>
                      </a:r>
                      <a:r>
                        <a:rPr kumimoji="1" lang="en-US" altLang="ja-JP" sz="1050" u="sng" dirty="0" smtClean="0">
                          <a:solidFill>
                            <a:srgbClr val="008000"/>
                          </a:solidFill>
                        </a:rPr>
                        <a:t>or</a:t>
                      </a:r>
                      <a:r>
                        <a:rPr kumimoji="1" lang="en-US" altLang="ja-JP" sz="1050" u="sng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kumimoji="1" lang="en-US" altLang="ja-JP" sz="1050" u="sng" dirty="0" smtClean="0">
                          <a:solidFill>
                            <a:srgbClr val="008000"/>
                          </a:solidFill>
                        </a:rPr>
                        <a:t>EU)</a:t>
                      </a:r>
                      <a:endParaRPr kumimoji="1" lang="en-US" altLang="ja-JP" sz="1400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kumimoji="1" lang="en-US" altLang="ja-JP" sz="120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Electrical</a:t>
                      </a:r>
                      <a:r>
                        <a:rPr kumimoji="1" lang="en-US" altLang="ja-JP" sz="1200" b="1" baseline="0" dirty="0" smtClean="0">
                          <a:solidFill>
                            <a:srgbClr val="000090"/>
                          </a:solidFill>
                        </a:rPr>
                        <a:t> Support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aseline="0" dirty="0" smtClean="0">
                          <a:solidFill>
                            <a:srgbClr val="000090"/>
                          </a:solidFill>
                        </a:rPr>
                        <a:t>(Power Supply etc.)</a:t>
                      </a:r>
                      <a:endParaRPr kumimoji="1" lang="ja-JP" altLang="en-US" sz="1000" dirty="0" smtClean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TBD</a:t>
                      </a:r>
                      <a:endParaRPr kumimoji="1" lang="ja-JP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TBD</a:t>
                      </a:r>
                      <a:endParaRPr kumimoji="1" lang="ja-JP" altLang="en-US" sz="1000" u="sng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MDI</a:t>
                      </a:r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sng" dirty="0" smtClean="0">
                          <a:solidFill>
                            <a:srgbClr val="008000"/>
                          </a:solidFill>
                        </a:rPr>
                        <a:t>EU</a:t>
                      </a:r>
                      <a:endParaRPr kumimoji="1" lang="en-US" altLang="ja-JP" sz="1400" dirty="0" smtClean="0"/>
                    </a:p>
                    <a:p>
                      <a:r>
                        <a:rPr kumimoji="1" lang="en-US" altLang="ja-JP" sz="1200" dirty="0" smtClean="0"/>
                        <a:t>   As-JP/KEK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KEK</a:t>
                      </a:r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90"/>
                          </a:solidFill>
                        </a:rPr>
                        <a:t>Mechanical</a:t>
                      </a:r>
                      <a:r>
                        <a:rPr kumimoji="1" lang="en-US" altLang="ja-JP" sz="1200" b="1" baseline="0" dirty="0" smtClean="0">
                          <a:solidFill>
                            <a:srgbClr val="000090"/>
                          </a:solidFill>
                        </a:rPr>
                        <a:t> S.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aseline="0" dirty="0" smtClean="0">
                          <a:solidFill>
                            <a:srgbClr val="000090"/>
                          </a:solidFill>
                        </a:rPr>
                        <a:t>(Vac. &amp; others)</a:t>
                      </a:r>
                      <a:endParaRPr kumimoji="1" lang="ja-JP" altLang="en-US" sz="1000" dirty="0" smtClean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TBD</a:t>
                      </a:r>
                      <a:endParaRPr kumimoji="1" lang="ja-JP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TBD</a:t>
                      </a:r>
                      <a:endParaRPr kumimoji="1" lang="ja-JP" altLang="en-US" sz="1000" u="sng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rgbClr val="000090"/>
                          </a:solidFill>
                        </a:rPr>
                        <a:t>Domestic Program,</a:t>
                      </a:r>
                    </a:p>
                    <a:p>
                      <a:r>
                        <a:rPr kumimoji="1" lang="en-US" altLang="ja-JP" sz="1100" b="1" dirty="0" smtClean="0">
                          <a:solidFill>
                            <a:srgbClr val="000090"/>
                          </a:solidFill>
                        </a:rPr>
                        <a:t>Hub</a:t>
                      </a:r>
                      <a:r>
                        <a:rPr kumimoji="1" lang="en-US" altLang="ja-JP" sz="1100" b="1" baseline="0" dirty="0" smtClean="0">
                          <a:solidFill>
                            <a:srgbClr val="000090"/>
                          </a:solidFill>
                        </a:rPr>
                        <a:t> Lab. Facilities</a:t>
                      </a:r>
                      <a:endParaRPr kumimoji="1" lang="ja-JP" altLang="en-US" sz="11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TBD</a:t>
                      </a:r>
                      <a:endParaRPr kumimoji="1" lang="ja-JP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u="sng" dirty="0" smtClean="0">
                          <a:solidFill>
                            <a:srgbClr val="0D0D0D"/>
                          </a:solidFill>
                        </a:rPr>
                        <a:t>KEK</a:t>
                      </a:r>
                    </a:p>
                    <a:p>
                      <a:r>
                        <a:rPr kumimoji="1" lang="en-US" altLang="ja-JP" sz="1000" u="none" dirty="0" smtClean="0">
                          <a:solidFill>
                            <a:srgbClr val="0D0D0D"/>
                          </a:solidFill>
                        </a:rPr>
                        <a:t>  KEK</a:t>
                      </a:r>
                      <a:endParaRPr kumimoji="1" lang="ja-JP" altLang="en-US" sz="1000" u="none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1274" y="100442"/>
            <a:ext cx="7481455" cy="878286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/>
              <a:t>LCC-ILC Accelerator Organization (Plan-</a:t>
            </a:r>
            <a:r>
              <a:rPr lang="en-US" altLang="ja-JP" dirty="0" smtClean="0">
                <a:solidFill>
                  <a:srgbClr val="FF0000"/>
                </a:solidFill>
              </a:rPr>
              <a:t>B’</a:t>
            </a:r>
            <a:r>
              <a:rPr lang="en-US" altLang="ja-JP" dirty="0" smtClean="0"/>
              <a:t>)  </a:t>
            </a:r>
            <a:br>
              <a:rPr lang="en-US" altLang="ja-JP" dirty="0" smtClean="0"/>
            </a:br>
            <a:r>
              <a:rPr lang="en-US" altLang="ja-JP" sz="2000" dirty="0" smtClean="0">
                <a:solidFill>
                  <a:srgbClr val="3366FF"/>
                </a:solidFill>
              </a:rPr>
              <a:t> ( under discussion, 3 Feb. 2014)</a:t>
            </a:r>
            <a:endParaRPr kumimoji="1"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9976" y="5846189"/>
            <a:ext cx="8765438" cy="584776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Major Tasks: </a:t>
            </a:r>
            <a:r>
              <a:rPr lang="en-US" altLang="ja-JP" sz="1600" dirty="0" smtClean="0"/>
              <a:t>Fix technical design parameters to be optimized, and reflect them to CFS design optimization, within a few years.  </a:t>
            </a:r>
            <a:endParaRPr kumimoji="1" lang="ja-JP" altLang="en-US" sz="1600" dirty="0"/>
          </a:p>
        </p:txBody>
      </p:sp>
      <p:cxnSp>
        <p:nvCxnSpPr>
          <p:cNvPr id="5" name="Straight Connector 44"/>
          <p:cNvCxnSpPr/>
          <p:nvPr/>
        </p:nvCxnSpPr>
        <p:spPr>
          <a:xfrm flipV="1">
            <a:off x="1197543" y="4283423"/>
            <a:ext cx="785729" cy="5678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4806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2014/01/31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492412"/>
            <a:ext cx="2133600" cy="365125"/>
          </a:xfrm>
        </p:spPr>
        <p:txBody>
          <a:bodyPr/>
          <a:lstStyle/>
          <a:p>
            <a:pPr>
              <a:defRPr/>
            </a:pPr>
            <a:fld id="{46E33A87-2296-FC4D-A292-AB05C56F031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LCC-ILC Acc. Organization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37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4424" y="160593"/>
            <a:ext cx="8229600" cy="254378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KEK-LC</a:t>
            </a:r>
            <a:r>
              <a:rPr lang="ja-JP" altLang="en-US" sz="3200" b="1" dirty="0"/>
              <a:t>：</a:t>
            </a:r>
            <a:r>
              <a:rPr lang="en-US" altLang="en-US" sz="3200" b="1" dirty="0"/>
              <a:t> </a:t>
            </a:r>
            <a:r>
              <a:rPr lang="en-US" altLang="en-US" sz="3200" b="1" dirty="0" smtClean="0"/>
              <a:t>FY2013 </a:t>
            </a:r>
            <a:r>
              <a:rPr lang="en-US" altLang="en-US" sz="3200" b="1" dirty="0"/>
              <a:t>Plan</a:t>
            </a:r>
            <a:endParaRPr lang="ja-JP" altLang="en-US" sz="3200" b="1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692281"/>
              </p:ext>
            </p:extLst>
          </p:nvPr>
        </p:nvGraphicFramePr>
        <p:xfrm>
          <a:off x="234519" y="586138"/>
          <a:ext cx="8586024" cy="578196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63530"/>
                <a:gridCol w="926545"/>
                <a:gridCol w="1046746"/>
                <a:gridCol w="3129549"/>
                <a:gridCol w="2187222"/>
                <a:gridCol w="932432"/>
              </a:tblGrid>
              <a:tr h="295549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月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LC</a:t>
                      </a:r>
                      <a:r>
                        <a:rPr kumimoji="1" lang="ja-JP" altLang="en-US" sz="1200" dirty="0" smtClean="0"/>
                        <a:t>定例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LC</a:t>
                      </a:r>
                      <a:r>
                        <a:rPr kumimoji="1" lang="ja-JP" altLang="en-US" sz="1200" dirty="0" smtClean="0"/>
                        <a:t>・推進委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KEK</a:t>
                      </a:r>
                      <a:r>
                        <a:rPr kumimoji="1" lang="ja-JP" altLang="en-US" sz="1200" dirty="0" smtClean="0"/>
                        <a:t>　</a:t>
                      </a:r>
                      <a:r>
                        <a:rPr kumimoji="1" lang="en-US" altLang="ja-JP" sz="1200" dirty="0" smtClean="0"/>
                        <a:t>/</a:t>
                      </a:r>
                      <a:r>
                        <a:rPr kumimoji="1" lang="ja-JP" altLang="en-US" sz="1200" dirty="0" smtClean="0"/>
                        <a:t>　国内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LCC</a:t>
                      </a:r>
                      <a:r>
                        <a:rPr kumimoji="1" lang="ja-JP" altLang="en-US" sz="1200" dirty="0" smtClean="0"/>
                        <a:t>　</a:t>
                      </a:r>
                      <a:r>
                        <a:rPr kumimoji="1" lang="en-US" altLang="ja-JP" sz="1200" dirty="0" smtClean="0"/>
                        <a:t>/</a:t>
                      </a:r>
                      <a:r>
                        <a:rPr kumimoji="1" lang="ja-JP" altLang="en-US" sz="1200" dirty="0" smtClean="0"/>
                        <a:t>　国際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AY @ KEK/</a:t>
                      </a:r>
                      <a:r>
                        <a:rPr kumimoji="1" lang="ja-JP" altLang="en-US" sz="1050" dirty="0" smtClean="0"/>
                        <a:t>国内</a:t>
                      </a:r>
                      <a:endParaRPr kumimoji="1" lang="ja-JP" altLang="en-US" sz="105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389"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4</a:t>
                      </a:r>
                      <a:endParaRPr kumimoji="1" lang="ja-JP" altLang="en-US" sz="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1, 8, 15, 22</a:t>
                      </a:r>
                      <a:endParaRPr kumimoji="1" lang="ja-JP" altLang="en-US" sz="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5-6: KEK road-map</a:t>
                      </a:r>
                      <a:r>
                        <a:rPr kumimoji="1" lang="en-US" altLang="ja-JP" sz="600" baseline="0" dirty="0" smtClean="0"/>
                        <a:t> review </a:t>
                      </a:r>
                      <a:r>
                        <a:rPr kumimoji="1" lang="en-US" altLang="ja-JP" sz="600" dirty="0" smtClean="0"/>
                        <a:t> </a:t>
                      </a:r>
                    </a:p>
                    <a:p>
                      <a:r>
                        <a:rPr kumimoji="1" lang="en-US" altLang="ja-JP" sz="600" dirty="0" smtClean="0"/>
                        <a:t>18:</a:t>
                      </a:r>
                      <a:r>
                        <a:rPr kumimoji="1" lang="ja-JP" altLang="en-US" sz="600" dirty="0" smtClean="0"/>
                        <a:t>　地質調査連絡会（東京事務所）</a:t>
                      </a:r>
                      <a:r>
                        <a:rPr kumimoji="1" lang="en-US" altLang="ja-JP" sz="600" dirty="0" smtClean="0"/>
                        <a:t> </a:t>
                      </a:r>
                      <a:endParaRPr kumimoji="1" lang="ja-JP" altLang="en-US" sz="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dirty="0" smtClean="0"/>
                        <a:t>3-4: ATF-II Review at KEK</a:t>
                      </a:r>
                    </a:p>
                    <a:p>
                      <a:pPr marL="0" marR="0" indent="0" algn="l" defTabSz="457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dirty="0" smtClean="0"/>
                        <a:t>15-17: </a:t>
                      </a:r>
                      <a:r>
                        <a:rPr kumimoji="1" lang="en-US" altLang="ja-JP" sz="600" baseline="0" dirty="0" smtClean="0"/>
                        <a:t>    </a:t>
                      </a:r>
                      <a:r>
                        <a:rPr kumimoji="1" lang="en-US" altLang="ja-JP" sz="600" dirty="0" smtClean="0"/>
                        <a:t>DESY-KEK </a:t>
                      </a:r>
                      <a:r>
                        <a:rPr kumimoji="1" lang="en-US" altLang="ja-JP" sz="600" dirty="0" err="1" smtClean="0"/>
                        <a:t>Collab</a:t>
                      </a:r>
                      <a:r>
                        <a:rPr kumimoji="1" lang="en-US" altLang="ja-JP" sz="600" dirty="0" smtClean="0"/>
                        <a:t>.</a:t>
                      </a:r>
                      <a:r>
                        <a:rPr kumimoji="1" lang="en-US" altLang="ja-JP" sz="600" baseline="0" dirty="0" smtClean="0"/>
                        <a:t> Meeting (KEK)</a:t>
                      </a:r>
                    </a:p>
                    <a:p>
                      <a:pPr marL="0" marR="0" indent="0" algn="l" defTabSz="457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aseline="0" dirty="0" smtClean="0"/>
                        <a:t>30: US-Japan Symposium in Washington</a:t>
                      </a:r>
                      <a:endParaRPr kumimoji="1" lang="ja-JP" altLang="en-US" sz="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600" dirty="0" smtClean="0"/>
                        <a:t>5</a:t>
                      </a:r>
                      <a:endParaRPr kumimoji="1" lang="ja-JP" altLang="en-US" sz="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7(</a:t>
                      </a:r>
                      <a:r>
                        <a:rPr kumimoji="1" lang="ja-JP" altLang="en-US" sz="600" dirty="0" smtClean="0"/>
                        <a:t>火）：</a:t>
                      </a:r>
                      <a:r>
                        <a:rPr kumimoji="1" lang="en-US" altLang="ja-JP" sz="600" dirty="0" smtClean="0"/>
                        <a:t>24</a:t>
                      </a:r>
                      <a:r>
                        <a:rPr kumimoji="1" lang="ja-JP" altLang="en-US" sz="600" dirty="0" smtClean="0"/>
                        <a:t>（金）　</a:t>
                      </a:r>
                      <a:endParaRPr kumimoji="1" lang="ja-JP" altLang="en-US" sz="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6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13-17:     IPAC’13  (Shanghai)</a:t>
                      </a:r>
                    </a:p>
                    <a:p>
                      <a:r>
                        <a:rPr kumimoji="1" lang="en-US" altLang="ja-JP" sz="600" dirty="0" smtClean="0"/>
                        <a:t>27-31:     ECFA-LC</a:t>
                      </a:r>
                      <a:r>
                        <a:rPr kumimoji="1" lang="en-US" altLang="ja-JP" sz="600" baseline="0" dirty="0" smtClean="0"/>
                        <a:t> 2013</a:t>
                      </a:r>
                      <a:r>
                        <a:rPr kumimoji="1" lang="en-US" altLang="ja-JP" sz="600" dirty="0" smtClean="0"/>
                        <a:t> (DESY, Hamburg)</a:t>
                      </a:r>
                      <a:endParaRPr kumimoji="1" lang="ja-JP" altLang="en-US" sz="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6661"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6</a:t>
                      </a:r>
                      <a:endParaRPr kumimoji="1" lang="en-US" altLang="ja-JP" sz="6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3, 10, 17, 24</a:t>
                      </a:r>
                      <a:endParaRPr kumimoji="1" lang="ja-JP" altLang="en-US" sz="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11:</a:t>
                      </a:r>
                      <a:r>
                        <a:rPr kumimoji="1" lang="en-US" altLang="ja-JP" sz="600" baseline="0" dirty="0" smtClean="0"/>
                        <a:t> </a:t>
                      </a:r>
                    </a:p>
                    <a:p>
                      <a:r>
                        <a:rPr kumimoji="1" lang="en-US" altLang="ja-JP" sz="600" baseline="0" dirty="0" smtClean="0"/>
                        <a:t>LC </a:t>
                      </a:r>
                      <a:r>
                        <a:rPr kumimoji="1" lang="ja-JP" altLang="en-US" sz="600" baseline="0" dirty="0" smtClean="0"/>
                        <a:t>推進委員会</a:t>
                      </a:r>
                      <a:endParaRPr kumimoji="1" lang="ja-JP" altLang="en-US" sz="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5-8: Higgs &amp; beyond WS @ Sendai</a:t>
                      </a:r>
                    </a:p>
                    <a:p>
                      <a:endParaRPr kumimoji="1" lang="en-US" altLang="ja-JP" sz="600" dirty="0" smtClean="0"/>
                    </a:p>
                    <a:p>
                      <a:r>
                        <a:rPr kumimoji="1" lang="en-US" altLang="ja-JP" sz="600" dirty="0" smtClean="0"/>
                        <a:t>15: AAA </a:t>
                      </a:r>
                      <a:r>
                        <a:rPr kumimoji="1" lang="ja-JP" altLang="en-US" sz="600" dirty="0" smtClean="0"/>
                        <a:t>シンポ</a:t>
                      </a:r>
                      <a:endParaRPr kumimoji="1" lang="ja-JP" altLang="en-US" sz="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12:</a:t>
                      </a:r>
                      <a:r>
                        <a:rPr kumimoji="1" lang="en-US" altLang="ja-JP" sz="600" baseline="0" dirty="0" smtClean="0"/>
                        <a:t>          </a:t>
                      </a:r>
                      <a:r>
                        <a:rPr kumimoji="1" lang="en-US" altLang="ja-JP" sz="600" dirty="0" smtClean="0"/>
                        <a:t>ILC Event </a:t>
                      </a:r>
                      <a:endParaRPr kumimoji="1" lang="en-US" altLang="ja-JP" sz="600" baseline="0" dirty="0" smtClean="0"/>
                    </a:p>
                    <a:p>
                      <a:r>
                        <a:rPr kumimoji="1" lang="en-US" altLang="ja-JP" sz="600" baseline="0" dirty="0" smtClean="0"/>
                        <a:t>12-14:    TTC: CW-SCRF WS</a:t>
                      </a:r>
                    </a:p>
                    <a:p>
                      <a:r>
                        <a:rPr kumimoji="1" lang="en-US" altLang="ja-JP" sz="600" baseline="0" dirty="0" smtClean="0"/>
                        <a:t>30 -7/3 : US, Snowmass Process WG @ Seattle</a:t>
                      </a:r>
                      <a:endParaRPr kumimoji="1" lang="en-US" altLang="ja-JP" sz="600" baseline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600" baseline="0" dirty="0" smtClean="0"/>
                    </a:p>
                    <a:p>
                      <a:endParaRPr kumimoji="1" lang="en-US" altLang="ja-JP" sz="600" baseline="0" dirty="0" smtClean="0"/>
                    </a:p>
                    <a:p>
                      <a:endParaRPr kumimoji="1" lang="en-US" altLang="ja-JP" sz="600" baseline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9963"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7</a:t>
                      </a:r>
                      <a:endParaRPr kumimoji="1" lang="en-US" altLang="ja-JP" sz="6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1, 8, </a:t>
                      </a:r>
                      <a:r>
                        <a:rPr kumimoji="1" lang="en-US" altLang="ja-JP" sz="600" strike="sngStrike" dirty="0" smtClean="0"/>
                        <a:t>15,22</a:t>
                      </a:r>
                      <a:r>
                        <a:rPr kumimoji="1" lang="en-US" altLang="ja-JP" sz="600" dirty="0" smtClean="0"/>
                        <a:t>, 29</a:t>
                      </a:r>
                      <a:endParaRPr kumimoji="1" lang="ja-JP" altLang="en-US" sz="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14: </a:t>
                      </a:r>
                      <a:r>
                        <a:rPr kumimoji="1" lang="ja-JP" altLang="en-US" sz="600" dirty="0" smtClean="0"/>
                        <a:t>拡大高エネルギー委員会</a:t>
                      </a:r>
                      <a:endParaRPr kumimoji="1" lang="en-US" altLang="ja-JP" sz="600" dirty="0" smtClean="0"/>
                    </a:p>
                    <a:p>
                      <a:r>
                        <a:rPr kumimoji="1" lang="en-US" altLang="ja-JP" sz="600" dirty="0" smtClean="0"/>
                        <a:t>20-23:</a:t>
                      </a:r>
                      <a:r>
                        <a:rPr kumimoji="1" lang="en-US" altLang="ja-JP" sz="600" baseline="0" dirty="0" smtClean="0"/>
                        <a:t> ILC </a:t>
                      </a:r>
                      <a:r>
                        <a:rPr kumimoji="1" lang="ja-JP" altLang="en-US" sz="600" baseline="0" dirty="0" smtClean="0"/>
                        <a:t>夏の合宿</a:t>
                      </a:r>
                      <a:r>
                        <a:rPr kumimoji="1" lang="en-US" altLang="ja-JP" sz="600" baseline="0" dirty="0" smtClean="0"/>
                        <a:t>@ </a:t>
                      </a:r>
                      <a:r>
                        <a:rPr kumimoji="1" lang="ja-JP" altLang="en-US" sz="600" baseline="0" dirty="0" smtClean="0"/>
                        <a:t>富山</a:t>
                      </a:r>
                      <a:endParaRPr kumimoji="1" lang="en-US" altLang="ja-JP" sz="600" baseline="0" dirty="0" smtClean="0"/>
                    </a:p>
                    <a:p>
                      <a:r>
                        <a:rPr kumimoji="1" lang="en-US" altLang="ja-JP" sz="600" baseline="0" dirty="0" smtClean="0"/>
                        <a:t>23-26: OHO’13 (XFEL) </a:t>
                      </a:r>
                      <a:endParaRPr kumimoji="1" lang="en-US" altLang="ja-JP" sz="600" baseline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dirty="0" smtClean="0"/>
                        <a:t>15-19</a:t>
                      </a:r>
                      <a:r>
                        <a:rPr kumimoji="1" lang="ja-JP" altLang="en-US" sz="600" dirty="0" smtClean="0"/>
                        <a:t>　</a:t>
                      </a:r>
                      <a:r>
                        <a:rPr kumimoji="1" lang="en-US" altLang="ja-JP" sz="600" dirty="0" smtClean="0"/>
                        <a:t>  APPS/ASEPS</a:t>
                      </a:r>
                      <a:r>
                        <a:rPr kumimoji="1" lang="en-US" altLang="ja-JP" sz="600" baseline="0" dirty="0" smtClean="0"/>
                        <a:t> (</a:t>
                      </a:r>
                      <a:r>
                        <a:rPr kumimoji="1" lang="en-US" altLang="ja-JP" sz="600" baseline="0" dirty="0" err="1" smtClean="0"/>
                        <a:t>Makuhari</a:t>
                      </a:r>
                      <a:r>
                        <a:rPr kumimoji="1" lang="en-US" altLang="ja-JP" sz="600" baseline="0" dirty="0" smtClean="0"/>
                        <a:t>)</a:t>
                      </a:r>
                      <a:endParaRPr kumimoji="1" lang="en-US" altLang="ja-JP" sz="600" dirty="0" smtClean="0"/>
                    </a:p>
                    <a:p>
                      <a:pPr marL="0" marR="0" indent="0" algn="l" defTabSz="457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dirty="0" smtClean="0"/>
                        <a:t>25-27:    Higgs Hunting WS (Paris: </a:t>
                      </a:r>
                      <a:r>
                        <a:rPr kumimoji="1" lang="ja-JP" altLang="en-US" sz="600" dirty="0" smtClean="0"/>
                        <a:t>山本</a:t>
                      </a:r>
                      <a:r>
                        <a:rPr kumimoji="1" lang="en-US" altLang="ja-JP" sz="600" dirty="0" smtClean="0"/>
                        <a:t>)</a:t>
                      </a:r>
                      <a:r>
                        <a:rPr kumimoji="1" lang="en-US" altLang="ja-JP" sz="600" baseline="0" dirty="0" smtClean="0"/>
                        <a:t> </a:t>
                      </a:r>
                    </a:p>
                    <a:p>
                      <a:pPr marL="0" marR="0" indent="0" algn="l" defTabSz="457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dirty="0" smtClean="0"/>
                        <a:t>7/29-8/7:  Snowmass on the Mississippi</a:t>
                      </a:r>
                      <a:endParaRPr kumimoji="1" lang="ja-JP" altLang="en-US" sz="6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</a:tr>
              <a:tr h="383063"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8</a:t>
                      </a:r>
                      <a:endParaRPr kumimoji="1" lang="en-US" altLang="ja-JP" sz="6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strike="sngStrike" dirty="0" smtClean="0"/>
                        <a:t>5,  12,</a:t>
                      </a:r>
                      <a:r>
                        <a:rPr kumimoji="1" lang="en-US" altLang="ja-JP" sz="600" dirty="0" smtClean="0"/>
                        <a:t> </a:t>
                      </a:r>
                      <a:r>
                        <a:rPr kumimoji="1" lang="en-US" altLang="ja-JP" sz="600" strike="sngStrike" dirty="0" smtClean="0"/>
                        <a:t>19</a:t>
                      </a:r>
                      <a:r>
                        <a:rPr kumimoji="1" lang="en-US" altLang="ja-JP" sz="600" dirty="0" smtClean="0"/>
                        <a:t>, </a:t>
                      </a:r>
                    </a:p>
                    <a:p>
                      <a:endParaRPr kumimoji="1" lang="en-US" altLang="ja-JP" sz="600" dirty="0" smtClean="0"/>
                    </a:p>
                    <a:p>
                      <a:r>
                        <a:rPr kumimoji="1" lang="en-US" altLang="ja-JP" sz="600" dirty="0" smtClean="0"/>
                        <a:t>26</a:t>
                      </a:r>
                      <a:endParaRPr kumimoji="1" lang="ja-JP" altLang="en-US" sz="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600" dirty="0" smtClean="0"/>
                    </a:p>
                    <a:p>
                      <a:endParaRPr kumimoji="1" lang="en-US" altLang="ja-JP" sz="600" dirty="0" smtClean="0"/>
                    </a:p>
                    <a:p>
                      <a:r>
                        <a:rPr kumimoji="1" lang="en-US" altLang="ja-JP" sz="600" dirty="0" smtClean="0"/>
                        <a:t>23: LC </a:t>
                      </a:r>
                      <a:r>
                        <a:rPr kumimoji="1" lang="ja-JP" altLang="en-US" sz="600" dirty="0" smtClean="0"/>
                        <a:t>推進委</a:t>
                      </a:r>
                      <a:endParaRPr kumimoji="1" lang="ja-JP" altLang="en-US" sz="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3-5, </a:t>
                      </a:r>
                      <a:r>
                        <a:rPr kumimoji="1" lang="ja-JP" altLang="en-US" sz="600" dirty="0" smtClean="0"/>
                        <a:t>加速器学会　（名古屋）</a:t>
                      </a:r>
                      <a:endParaRPr kumimoji="1" lang="en-US" altLang="ja-JP" sz="600" dirty="0" smtClean="0"/>
                    </a:p>
                    <a:p>
                      <a:r>
                        <a:rPr kumimoji="1" lang="en-US" altLang="ja-JP" sz="600" dirty="0" smtClean="0"/>
                        <a:t>5-7, </a:t>
                      </a:r>
                      <a:r>
                        <a:rPr kumimoji="1" lang="ja-JP" altLang="en-US" sz="600" dirty="0" smtClean="0"/>
                        <a:t>つくば一斉休業</a:t>
                      </a:r>
                      <a:endParaRPr kumimoji="1" lang="en-US" altLang="ja-JP" sz="600" dirty="0" smtClean="0"/>
                    </a:p>
                    <a:p>
                      <a:r>
                        <a:rPr kumimoji="1" lang="en-US" altLang="ja-JP" sz="600" dirty="0" smtClean="0"/>
                        <a:t>14-16: </a:t>
                      </a:r>
                      <a:r>
                        <a:rPr kumimoji="1" lang="ja-JP" altLang="en-US" sz="600" dirty="0" smtClean="0"/>
                        <a:t>東海一斉休業</a:t>
                      </a:r>
                      <a:endParaRPr kumimoji="1" lang="en-US" altLang="ja-JP" sz="600" dirty="0" smtClean="0"/>
                    </a:p>
                    <a:p>
                      <a:r>
                        <a:rPr kumimoji="1" lang="en-US" altLang="ja-JP" sz="600" dirty="0" smtClean="0"/>
                        <a:t>16-24: Summer Challenge</a:t>
                      </a:r>
                      <a:endParaRPr kumimoji="1" lang="ja-JP" altLang="en-US" sz="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6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/>
                </a:tc>
              </a:tr>
              <a:tr h="422864"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9</a:t>
                      </a:r>
                      <a:endParaRPr kumimoji="1" lang="en-US" altLang="ja-JP" sz="6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2,</a:t>
                      </a:r>
                    </a:p>
                    <a:p>
                      <a:r>
                        <a:rPr kumimoji="1" lang="en-US" altLang="ja-JP" sz="600" dirty="0" smtClean="0"/>
                        <a:t>9,</a:t>
                      </a:r>
                      <a:endParaRPr kumimoji="1" lang="en-US" altLang="ja-JP" sz="600" baseline="0" dirty="0" smtClean="0"/>
                    </a:p>
                    <a:p>
                      <a:r>
                        <a:rPr kumimoji="1" lang="en-US" altLang="ja-JP" sz="600" baseline="0" dirty="0" smtClean="0"/>
                        <a:t>30</a:t>
                      </a:r>
                      <a:endParaRPr kumimoji="1" lang="ja-JP" altLang="en-US" sz="6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600" dirty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600" dirty="0" smtClean="0"/>
                        <a:t>８：　</a:t>
                      </a:r>
                      <a:r>
                        <a:rPr kumimoji="1" lang="en-US" altLang="ja-JP" sz="600" dirty="0" smtClean="0"/>
                        <a:t>KEK </a:t>
                      </a:r>
                      <a:r>
                        <a:rPr kumimoji="1" lang="ja-JP" altLang="en-US" sz="600" dirty="0" smtClean="0"/>
                        <a:t>つくば</a:t>
                      </a:r>
                      <a:r>
                        <a:rPr kumimoji="1" lang="en-US" altLang="ja-JP" sz="600" dirty="0" smtClean="0"/>
                        <a:t>,</a:t>
                      </a:r>
                      <a:r>
                        <a:rPr kumimoji="1" lang="en-US" altLang="ja-JP" sz="600" baseline="0" dirty="0" smtClean="0"/>
                        <a:t> </a:t>
                      </a:r>
                      <a:r>
                        <a:rPr kumimoji="1" lang="ja-JP" altLang="en-US" sz="600" dirty="0" smtClean="0"/>
                        <a:t>一般公開</a:t>
                      </a:r>
                      <a:r>
                        <a:rPr kumimoji="1" lang="en-US" altLang="ja-JP" sz="600" dirty="0" smtClean="0"/>
                        <a:t> </a:t>
                      </a:r>
                    </a:p>
                    <a:p>
                      <a:r>
                        <a:rPr kumimoji="1" lang="en-US" altLang="ja-JP" sz="600" dirty="0" smtClean="0"/>
                        <a:t>17:</a:t>
                      </a:r>
                      <a:r>
                        <a:rPr kumimoji="1" lang="en-US" altLang="ja-JP" sz="600" baseline="0" dirty="0" smtClean="0"/>
                        <a:t>  ILC</a:t>
                      </a:r>
                      <a:r>
                        <a:rPr kumimoji="1" lang="ja-JP" altLang="en-US" sz="600" baseline="0" dirty="0" smtClean="0"/>
                        <a:t>を学び考える会</a:t>
                      </a:r>
                      <a:r>
                        <a:rPr kumimoji="1" lang="en-US" altLang="ja-JP" sz="600" baseline="0" dirty="0" smtClean="0"/>
                        <a:t>(KEK)</a:t>
                      </a:r>
                      <a:endParaRPr kumimoji="1" lang="en-US" altLang="ja-JP" sz="600" dirty="0" smtClean="0"/>
                    </a:p>
                    <a:p>
                      <a:r>
                        <a:rPr kumimoji="1" lang="en-US" altLang="ja-JP" sz="600" dirty="0" smtClean="0"/>
                        <a:t>20-23</a:t>
                      </a:r>
                      <a:r>
                        <a:rPr kumimoji="1" lang="en-US" altLang="ja-JP" sz="600" baseline="0" dirty="0" smtClean="0"/>
                        <a:t> </a:t>
                      </a:r>
                      <a:r>
                        <a:rPr kumimoji="1" lang="ja-JP" altLang="en-US" sz="600" baseline="0" dirty="0" smtClean="0"/>
                        <a:t>物理学会（高知）</a:t>
                      </a:r>
                      <a:endParaRPr kumimoji="1" lang="en-US" altLang="ja-JP" sz="600" baseline="0" dirty="0" smtClean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dirty="0" smtClean="0"/>
                        <a:t>4-6:</a:t>
                      </a:r>
                      <a:r>
                        <a:rPr kumimoji="1" lang="en-US" altLang="ja-JP" sz="600" baseline="0" dirty="0" smtClean="0"/>
                        <a:t>       </a:t>
                      </a:r>
                      <a:r>
                        <a:rPr kumimoji="1" lang="en-US" altLang="ja-JP" sz="600" baseline="0" dirty="0" err="1" smtClean="0"/>
                        <a:t>Posi</a:t>
                      </a:r>
                      <a:r>
                        <a:rPr kumimoji="1" lang="en-US" altLang="ja-JP" sz="600" baseline="0" dirty="0" smtClean="0"/>
                        <a:t>-Pol WS </a:t>
                      </a:r>
                      <a:endParaRPr kumimoji="1" lang="en-US" altLang="ja-JP" sz="600" dirty="0" smtClean="0"/>
                    </a:p>
                    <a:p>
                      <a:pPr marL="0" marR="0" indent="0" algn="l" defTabSz="457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dirty="0" smtClean="0"/>
                        <a:t>22-27:</a:t>
                      </a:r>
                      <a:r>
                        <a:rPr kumimoji="1" lang="en-US" altLang="ja-JP" sz="600" baseline="0" dirty="0" smtClean="0"/>
                        <a:t>   SRF2013 (Paris)</a:t>
                      </a:r>
                    </a:p>
                    <a:p>
                      <a:pPr marL="0" marR="0" indent="0" algn="l" defTabSz="457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aseline="0" dirty="0" smtClean="0"/>
                        <a:t>24-26:   ILD workshop (Cracow) </a:t>
                      </a:r>
                      <a:endParaRPr kumimoji="1" lang="ja-JP" altLang="en-US" sz="600" dirty="0" smtClean="0">
                        <a:solidFill>
                          <a:srgbClr val="BFBF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/>
                </a:tc>
              </a:tr>
              <a:tr h="365714"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10</a:t>
                      </a:r>
                      <a:endParaRPr kumimoji="1" lang="ja-JP" altLang="en-US" sz="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7, 21, 28</a:t>
                      </a:r>
                      <a:endParaRPr kumimoji="1" lang="ja-JP" altLang="en-US" sz="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600" dirty="0" smtClean="0"/>
                    </a:p>
                    <a:p>
                      <a:endParaRPr kumimoji="1" lang="en-US" altLang="ja-JP" sz="600" dirty="0" smtClean="0"/>
                    </a:p>
                    <a:p>
                      <a:r>
                        <a:rPr kumimoji="1" lang="en-US" altLang="ja-JP" sz="600" dirty="0" smtClean="0"/>
                        <a:t>30: LC</a:t>
                      </a:r>
                      <a:r>
                        <a:rPr kumimoji="1" lang="ja-JP" altLang="en-US" sz="600" dirty="0" smtClean="0"/>
                        <a:t>推進委</a:t>
                      </a:r>
                      <a:endParaRPr kumimoji="1" lang="ja-JP" altLang="en-US" sz="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8: ILC –EDMS</a:t>
                      </a:r>
                      <a:r>
                        <a:rPr kumimoji="1" lang="en-US" altLang="ja-JP" sz="600" baseline="0" dirty="0" smtClean="0"/>
                        <a:t> </a:t>
                      </a:r>
                      <a:r>
                        <a:rPr kumimoji="1" lang="en-US" altLang="ja-JP" sz="600" dirty="0" smtClean="0"/>
                        <a:t>Seminar</a:t>
                      </a:r>
                      <a:r>
                        <a:rPr kumimoji="1" lang="en-US" altLang="ja-JP" sz="600" baseline="0" dirty="0" smtClean="0"/>
                        <a:t> (KEK)</a:t>
                      </a:r>
                    </a:p>
                    <a:p>
                      <a:r>
                        <a:rPr kumimoji="1" lang="en-US" altLang="ja-JP" sz="600" baseline="0" dirty="0" smtClean="0"/>
                        <a:t>23: ILC </a:t>
                      </a:r>
                      <a:r>
                        <a:rPr kumimoji="1" lang="ja-JP" altLang="en-US" sz="600" baseline="0" dirty="0" smtClean="0"/>
                        <a:t>を学び考える会</a:t>
                      </a:r>
                      <a:endParaRPr kumimoji="1" lang="en-US" altLang="ja-JP" sz="600" baseline="0" dirty="0" smtClean="0"/>
                    </a:p>
                    <a:p>
                      <a:r>
                        <a:rPr kumimoji="1" lang="ja-JP" altLang="en-US" sz="600" baseline="0" dirty="0" smtClean="0"/>
                        <a:t>（第二回：村山）</a:t>
                      </a:r>
                      <a:endParaRPr kumimoji="1" lang="ja-JP" altLang="en-US" sz="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15:          LCC-AAA </a:t>
                      </a:r>
                      <a:r>
                        <a:rPr kumimoji="1" lang="en-US" altLang="ja-JP" sz="600" dirty="0" err="1" smtClean="0"/>
                        <a:t>Sympos</a:t>
                      </a:r>
                      <a:r>
                        <a:rPr kumimoji="1" lang="en-US" altLang="ja-JP" sz="600" dirty="0" smtClean="0"/>
                        <a:t>., Tokyo</a:t>
                      </a:r>
                    </a:p>
                    <a:p>
                      <a:r>
                        <a:rPr kumimoji="1" lang="en-US" altLang="ja-JP" sz="600" dirty="0" smtClean="0"/>
                        <a:t>17:          LCC</a:t>
                      </a:r>
                      <a:r>
                        <a:rPr kumimoji="1" lang="en-US" altLang="ja-JP" sz="600" baseline="0" dirty="0" smtClean="0"/>
                        <a:t> to visit Tohoku</a:t>
                      </a:r>
                      <a:r>
                        <a:rPr kumimoji="1" lang="en-US" altLang="ja-JP" sz="600" dirty="0" smtClean="0"/>
                        <a:t> </a:t>
                      </a:r>
                    </a:p>
                    <a:p>
                      <a:r>
                        <a:rPr kumimoji="1" lang="en-US" altLang="ja-JP" sz="600" dirty="0" smtClean="0"/>
                        <a:t>23-25:</a:t>
                      </a:r>
                      <a:r>
                        <a:rPr kumimoji="1" lang="en-US" altLang="ja-JP" sz="600" baseline="0" dirty="0" smtClean="0"/>
                        <a:t>    ACASC (Cappadocia, Turkey) </a:t>
                      </a:r>
                      <a:r>
                        <a:rPr kumimoji="1" lang="en-US" altLang="ja-JP" sz="600" dirty="0" smtClean="0"/>
                        <a:t> </a:t>
                      </a:r>
                      <a:endParaRPr kumimoji="1" lang="ja-JP" altLang="en-US" sz="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</a:tr>
              <a:tr h="271841"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11</a:t>
                      </a:r>
                      <a:endParaRPr kumimoji="1" lang="ja-JP" altLang="en-US" sz="600" dirty="0">
                        <a:solidFill>
                          <a:srgbClr val="A6A6A6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strike="sngStrike" dirty="0" smtClean="0"/>
                        <a:t>4,</a:t>
                      </a:r>
                      <a:r>
                        <a:rPr kumimoji="1" lang="en-US" altLang="ja-JP" sz="600" strike="sngStrike" baseline="0" dirty="0" smtClean="0"/>
                        <a:t> </a:t>
                      </a:r>
                      <a:r>
                        <a:rPr kumimoji="1" lang="en-US" altLang="ja-JP" sz="600" strike="sngStrike" dirty="0" smtClean="0"/>
                        <a:t>11</a:t>
                      </a:r>
                      <a:r>
                        <a:rPr kumimoji="1" lang="en-US" altLang="ja-JP" sz="600" dirty="0" smtClean="0"/>
                        <a:t>, </a:t>
                      </a:r>
                    </a:p>
                    <a:p>
                      <a:r>
                        <a:rPr kumimoji="1" lang="en-US" altLang="ja-JP" sz="600" dirty="0" smtClean="0"/>
                        <a:t>18, </a:t>
                      </a:r>
                    </a:p>
                    <a:p>
                      <a:r>
                        <a:rPr kumimoji="1" lang="en-US" altLang="ja-JP" sz="600" dirty="0" smtClean="0"/>
                        <a:t>25</a:t>
                      </a:r>
                      <a:endParaRPr kumimoji="1" lang="ja-JP" altLang="en-US" sz="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1" lang="en-US" altLang="ja-JP" sz="600" dirty="0" smtClean="0"/>
                        <a:t>1:    KEK</a:t>
                      </a:r>
                      <a:r>
                        <a:rPr kumimoji="1" lang="ja-JP" altLang="en-US" sz="600" dirty="0" smtClean="0"/>
                        <a:t>防災の日（防災訓練）</a:t>
                      </a:r>
                      <a:endParaRPr kumimoji="1" lang="en-US" altLang="ja-JP" sz="600" dirty="0" smtClean="0"/>
                    </a:p>
                    <a:p>
                      <a:pPr marL="0" indent="0">
                        <a:buNone/>
                      </a:pPr>
                      <a:r>
                        <a:rPr kumimoji="1" lang="en-US" altLang="ja-JP" sz="600" dirty="0" smtClean="0"/>
                        <a:t>19: </a:t>
                      </a:r>
                      <a:r>
                        <a:rPr kumimoji="1" lang="ja-JP" altLang="en-US" sz="600" dirty="0" smtClean="0"/>
                        <a:t>先端加速器</a:t>
                      </a:r>
                      <a:r>
                        <a:rPr kumimoji="1" lang="en-US" altLang="ja-JP" sz="600" dirty="0" smtClean="0"/>
                        <a:t>/LC</a:t>
                      </a:r>
                      <a:r>
                        <a:rPr kumimoji="1" lang="ja-JP" altLang="en-US" sz="600" dirty="0" smtClean="0"/>
                        <a:t>実施監査</a:t>
                      </a:r>
                      <a:endParaRPr kumimoji="1" lang="en-US" altLang="ja-JP" sz="600" dirty="0" smtClean="0"/>
                    </a:p>
                    <a:p>
                      <a:pPr marL="0" indent="0">
                        <a:buNone/>
                      </a:pPr>
                      <a:r>
                        <a:rPr kumimoji="1" lang="en-US" altLang="ja-JP" sz="600" dirty="0" smtClean="0"/>
                        <a:t>21: SRF</a:t>
                      </a:r>
                      <a:r>
                        <a:rPr kumimoji="1" lang="ja-JP" altLang="en-US" sz="600" dirty="0" smtClean="0"/>
                        <a:t>材料研究会</a:t>
                      </a:r>
                      <a:endParaRPr kumimoji="1" lang="en-US" altLang="ja-JP" sz="600" dirty="0" smtClean="0"/>
                    </a:p>
                    <a:p>
                      <a:pPr marL="0" indent="0">
                        <a:buNone/>
                      </a:pPr>
                      <a:r>
                        <a:rPr kumimoji="1" lang="en-US" altLang="ja-JP" sz="600" dirty="0" smtClean="0"/>
                        <a:t>29:  KEK </a:t>
                      </a:r>
                      <a:r>
                        <a:rPr kumimoji="1" lang="ja-JP" altLang="en-US" sz="600" dirty="0" smtClean="0"/>
                        <a:t>研究推進会議</a:t>
                      </a:r>
                      <a:r>
                        <a:rPr kumimoji="1" lang="en-US" altLang="ja-JP" sz="600" dirty="0" smtClean="0"/>
                        <a:t> (ILC) </a:t>
                      </a:r>
                      <a:endParaRPr kumimoji="1" lang="ja-JP" altLang="en-US" sz="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11-15:    LCWS-2013 </a:t>
                      </a:r>
                      <a:endParaRPr kumimoji="1" lang="ja-JP" altLang="en-US" sz="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600" dirty="0" smtClean="0"/>
                        <a:t>10-</a:t>
                      </a:r>
                      <a:r>
                        <a:rPr kumimoji="1" lang="en-US" altLang="ja-JP" sz="600" baseline="0" dirty="0" smtClean="0"/>
                        <a:t>22, 29-30</a:t>
                      </a:r>
                      <a:endParaRPr kumimoji="1" lang="ja-JP" altLang="en-US" sz="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</a:tr>
              <a:tr h="252034"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12</a:t>
                      </a:r>
                      <a:endParaRPr kumimoji="1" lang="ja-JP" altLang="en-US" sz="600" dirty="0">
                        <a:solidFill>
                          <a:srgbClr val="A6A6A6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2, 9, 16</a:t>
                      </a:r>
                      <a:endParaRPr kumimoji="1" lang="ja-JP" altLang="en-US" sz="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600" u="sng" strike="noStrike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baseline="0" dirty="0" smtClean="0"/>
                        <a:t>5: ILC</a:t>
                      </a:r>
                      <a:r>
                        <a:rPr kumimoji="1" lang="ja-JP" altLang="en-US" sz="600" baseline="0" dirty="0" smtClean="0"/>
                        <a:t>を学び考える会（</a:t>
                      </a:r>
                      <a:r>
                        <a:rPr kumimoji="1" lang="en-US" altLang="ja-JP" sz="600" baseline="0" dirty="0" smtClean="0"/>
                        <a:t>3</a:t>
                      </a:r>
                      <a:r>
                        <a:rPr kumimoji="1" lang="ja-JP" altLang="en-US" sz="600" baseline="0" dirty="0" smtClean="0"/>
                        <a:t>回：加古）　　</a:t>
                      </a:r>
                      <a:endParaRPr kumimoji="1" lang="en-US" altLang="ja-JP" sz="600" baseline="0" dirty="0" smtClean="0"/>
                    </a:p>
                    <a:p>
                      <a:r>
                        <a:rPr kumimoji="1" lang="en-US" altLang="ja-JP" sz="600" baseline="0" dirty="0" smtClean="0"/>
                        <a:t>17-19: ILC</a:t>
                      </a:r>
                      <a:r>
                        <a:rPr kumimoji="1" lang="ja-JP" altLang="en-US" sz="600" baseline="0" dirty="0" smtClean="0"/>
                        <a:t>測定器年会</a:t>
                      </a:r>
                      <a:endParaRPr kumimoji="1" lang="en-US" altLang="ja-JP" sz="600" baseline="0" dirty="0" smtClean="0"/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dirty="0" smtClean="0"/>
                        <a:t>18: ATF/LC</a:t>
                      </a:r>
                      <a:r>
                        <a:rPr kumimoji="1" lang="en-US" altLang="ja-JP" sz="600" baseline="0" dirty="0" smtClean="0"/>
                        <a:t> </a:t>
                      </a:r>
                      <a:r>
                        <a:rPr kumimoji="1" lang="ja-JP" altLang="en-US" sz="600" baseline="0" dirty="0" smtClean="0"/>
                        <a:t>合同・忘年会</a:t>
                      </a:r>
                      <a:endParaRPr kumimoji="1" lang="en-US" altLang="ja-JP" sz="600" baseline="0" dirty="0" smtClean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9: CERN-KEK Committee</a:t>
                      </a:r>
                    </a:p>
                    <a:p>
                      <a:r>
                        <a:rPr kumimoji="1" lang="en-US" altLang="ja-JP" sz="600" baseline="0" dirty="0" smtClean="0"/>
                        <a:t>            (LC</a:t>
                      </a:r>
                      <a:r>
                        <a:rPr kumimoji="1" lang="ja-JP" altLang="en-US" sz="600" baseline="0" dirty="0" smtClean="0"/>
                        <a:t>技術開発協力含）</a:t>
                      </a:r>
                      <a:endParaRPr kumimoji="1" lang="en-US" altLang="ja-JP" sz="600" baseline="0" dirty="0" smtClean="0"/>
                    </a:p>
                    <a:p>
                      <a:r>
                        <a:rPr kumimoji="1" lang="en-US" altLang="ja-JP" sz="600" dirty="0" smtClean="0"/>
                        <a:t>15</a:t>
                      </a:r>
                      <a:r>
                        <a:rPr kumimoji="1" lang="en-US" altLang="ja-JP" sz="600" baseline="0" dirty="0" smtClean="0"/>
                        <a:t> - </a:t>
                      </a:r>
                      <a:r>
                        <a:rPr kumimoji="1" lang="en-US" altLang="ja-JP" sz="600" dirty="0" smtClean="0"/>
                        <a:t>: US-P5 meeting</a:t>
                      </a:r>
                      <a:endParaRPr kumimoji="1" lang="ja-JP" altLang="en-US" sz="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1-3, </a:t>
                      </a:r>
                    </a:p>
                    <a:p>
                      <a:r>
                        <a:rPr kumimoji="1" lang="en-US" altLang="ja-JP" sz="600" dirty="0" smtClean="0"/>
                        <a:t>16-18</a:t>
                      </a:r>
                      <a:endParaRPr kumimoji="1" lang="ja-JP" altLang="en-US" sz="600" dirty="0">
                        <a:solidFill>
                          <a:srgbClr val="A6A6A6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1</a:t>
                      </a:r>
                      <a:endParaRPr kumimoji="1" lang="ja-JP" altLang="en-US" sz="6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6, 20, 27</a:t>
                      </a:r>
                      <a:endParaRPr kumimoji="1" lang="ja-JP" altLang="en-US" sz="6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6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baseline="0" dirty="0" smtClean="0"/>
                        <a:t>9: </a:t>
                      </a:r>
                      <a:r>
                        <a:rPr kumimoji="1" lang="ja-JP" altLang="en-US" sz="600" baseline="0" dirty="0" smtClean="0"/>
                        <a:t>日本土木学会</a:t>
                      </a:r>
                      <a:r>
                        <a:rPr kumimoji="1" lang="en-US" altLang="ja-JP" sz="600" baseline="0" dirty="0" smtClean="0"/>
                        <a:t> </a:t>
                      </a:r>
                      <a:r>
                        <a:rPr kumimoji="1" lang="ja-JP" altLang="en-US" sz="600" baseline="0" dirty="0" smtClean="0"/>
                        <a:t>（</a:t>
                      </a:r>
                      <a:r>
                        <a:rPr kumimoji="1" lang="en-US" altLang="ja-JP" sz="600" baseline="0" dirty="0" smtClean="0"/>
                        <a:t>ILC</a:t>
                      </a:r>
                      <a:r>
                        <a:rPr kumimoji="1" lang="ja-JP" altLang="en-US" sz="600" baseline="0" dirty="0" smtClean="0"/>
                        <a:t>に関する講演</a:t>
                      </a:r>
                      <a:r>
                        <a:rPr kumimoji="1" lang="en-US" altLang="ja-JP" sz="600" baseline="0" dirty="0" smtClean="0"/>
                        <a:t>) </a:t>
                      </a:r>
                    </a:p>
                    <a:p>
                      <a:r>
                        <a:rPr kumimoji="1" lang="en-US" altLang="ja-JP" sz="600" baseline="0" dirty="0" smtClean="0"/>
                        <a:t>15: : ILC</a:t>
                      </a:r>
                      <a:r>
                        <a:rPr kumimoji="1" lang="ja-JP" altLang="en-US" sz="600" baseline="0" dirty="0" smtClean="0"/>
                        <a:t>を学び考える会（</a:t>
                      </a:r>
                      <a:r>
                        <a:rPr kumimoji="1" lang="en-US" altLang="ja-JP" sz="600" baseline="0" dirty="0" smtClean="0"/>
                        <a:t>4</a:t>
                      </a:r>
                      <a:r>
                        <a:rPr kumimoji="1" lang="ja-JP" altLang="en-US" sz="600" baseline="0" dirty="0" smtClean="0"/>
                        <a:t>回：生出）</a:t>
                      </a:r>
                      <a:endParaRPr kumimoji="1" lang="en-US" altLang="ja-JP" sz="600" baseline="0" dirty="0" smtClean="0"/>
                    </a:p>
                    <a:p>
                      <a:r>
                        <a:rPr kumimoji="1" lang="en-US" altLang="ja-JP" sz="600" baseline="0" dirty="0" smtClean="0"/>
                        <a:t>23: </a:t>
                      </a:r>
                      <a:r>
                        <a:rPr kumimoji="1" lang="ja-JP" altLang="en-US" sz="600" baseline="0" dirty="0" smtClean="0"/>
                        <a:t>来年度</a:t>
                      </a:r>
                      <a:r>
                        <a:rPr kumimoji="1" lang="en-US" altLang="ja-JP" sz="600" baseline="0" dirty="0" smtClean="0"/>
                        <a:t>KEK</a:t>
                      </a:r>
                      <a:r>
                        <a:rPr kumimoji="1" lang="ja-JP" altLang="en-US" sz="600" baseline="0" dirty="0" smtClean="0"/>
                        <a:t>予算ヒアリング</a:t>
                      </a:r>
                      <a:endParaRPr kumimoji="1" lang="en-US" altLang="ja-JP" sz="600" baseline="0" dirty="0" smtClean="0"/>
                    </a:p>
                    <a:p>
                      <a:r>
                        <a:rPr kumimoji="1" lang="en-US" altLang="ja-JP" sz="600" baseline="0" dirty="0" smtClean="0"/>
                        <a:t>23: AAA  </a:t>
                      </a:r>
                      <a:r>
                        <a:rPr kumimoji="1" lang="ja-JP" altLang="en-US" sz="600" baseline="0" dirty="0" smtClean="0"/>
                        <a:t>シンポジウム</a:t>
                      </a:r>
                      <a:r>
                        <a:rPr kumimoji="1" lang="ja-JP" altLang="ja-JP" sz="600" baseline="0" dirty="0" smtClean="0"/>
                        <a:t>　</a:t>
                      </a:r>
                      <a:r>
                        <a:rPr kumimoji="1" lang="ja-JP" altLang="en-US" sz="600" baseline="0" dirty="0" smtClean="0"/>
                        <a:t>（エポカル）</a:t>
                      </a:r>
                      <a:endParaRPr kumimoji="1" lang="en-US" altLang="ja-JP" sz="600" baseline="0" dirty="0" smtClean="0"/>
                    </a:p>
                    <a:p>
                      <a:r>
                        <a:rPr kumimoji="1" lang="en-US" altLang="ja-JP" sz="600" baseline="0" dirty="0" smtClean="0"/>
                        <a:t>24; SAT </a:t>
                      </a:r>
                      <a:r>
                        <a:rPr kumimoji="1" lang="ja-JP" altLang="en-US" sz="600" baseline="0" dirty="0" smtClean="0"/>
                        <a:t>テクノロジーショーケース（エポカル）</a:t>
                      </a:r>
                      <a:endParaRPr kumimoji="1" lang="en-US" altLang="ja-JP" sz="600" baseline="0" dirty="0" smtClean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600" dirty="0" smtClean="0"/>
                    </a:p>
                    <a:p>
                      <a:r>
                        <a:rPr kumimoji="1" lang="en-US" altLang="ja-JP" sz="600" dirty="0" smtClean="0"/>
                        <a:t>20~ CERN, </a:t>
                      </a:r>
                      <a:r>
                        <a:rPr kumimoji="1" lang="en-US" altLang="ja-JP" sz="600" dirty="0" err="1" smtClean="0"/>
                        <a:t>LHCe</a:t>
                      </a:r>
                      <a:r>
                        <a:rPr kumimoji="1" lang="en-US" altLang="ja-JP" sz="600" dirty="0" smtClean="0"/>
                        <a:t> WS</a:t>
                      </a:r>
                      <a:endParaRPr kumimoji="1" lang="ja-JP" altLang="en-US" sz="6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600" dirty="0" smtClean="0"/>
                        <a:t>6-16</a:t>
                      </a:r>
                      <a:r>
                        <a:rPr kumimoji="1" lang="en-US" altLang="ja-JP" sz="600" baseline="0" dirty="0" smtClean="0"/>
                        <a:t> </a:t>
                      </a:r>
                      <a:endParaRPr kumimoji="1" lang="en-US" altLang="ja-JP" sz="600" dirty="0" smtClean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  <a:tr h="29743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</a:t>
                      </a:r>
                      <a:r>
                        <a:rPr kumimoji="1" lang="en-US" altLang="ja-JP" sz="1050" dirty="0" smtClean="0"/>
                        <a:t>, </a:t>
                      </a:r>
                      <a:r>
                        <a:rPr kumimoji="1" lang="en-US" altLang="ja-JP" sz="1400" dirty="0" smtClean="0"/>
                        <a:t>10</a:t>
                      </a:r>
                      <a:r>
                        <a:rPr kumimoji="1" lang="en-US" altLang="ja-JP" sz="1100" dirty="0" smtClean="0"/>
                        <a:t>,</a:t>
                      </a:r>
                      <a:r>
                        <a:rPr kumimoji="1" lang="en-US" altLang="ja-JP" sz="1100" baseline="0" dirty="0" smtClean="0"/>
                        <a:t> 17, 24</a:t>
                      </a:r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10</a:t>
                      </a:r>
                      <a:r>
                        <a:rPr kumimoji="1" lang="ja-JP" altLang="en-US" sz="1200" dirty="0" smtClean="0">
                          <a:solidFill>
                            <a:srgbClr val="3366FF"/>
                          </a:solidFill>
                        </a:rPr>
                        <a:t>：</a:t>
                      </a:r>
                      <a:r>
                        <a:rPr kumimoji="1" lang="en-US" altLang="ja-JP" sz="1200" dirty="0" smtClean="0">
                          <a:solidFill>
                            <a:srgbClr val="3366FF"/>
                          </a:solidFill>
                        </a:rPr>
                        <a:t> LC</a:t>
                      </a:r>
                      <a:r>
                        <a:rPr kumimoji="1" lang="ja-JP" altLang="en-US" sz="1200" dirty="0" smtClean="0">
                          <a:solidFill>
                            <a:srgbClr val="3366FF"/>
                          </a:solidFill>
                        </a:rPr>
                        <a:t>推進委</a:t>
                      </a:r>
                      <a:endParaRPr kumimoji="1" lang="ja-JP" altLang="en-US" sz="12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5:</a:t>
                      </a:r>
                      <a:r>
                        <a:rPr kumimoji="1" lang="en-US" altLang="ja-JP" sz="1100" baseline="0" dirty="0" smtClean="0"/>
                        <a:t> </a:t>
                      </a:r>
                      <a:r>
                        <a:rPr kumimoji="1" lang="ja-JP" altLang="en-US" sz="1100" baseline="0" dirty="0" smtClean="0"/>
                        <a:t>東北訪問</a:t>
                      </a:r>
                      <a:endParaRPr kumimoji="1" lang="en-US" altLang="ja-JP" sz="1100" dirty="0" smtClean="0"/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6: ILC </a:t>
                      </a:r>
                      <a:r>
                        <a:rPr kumimoji="1" lang="ja-JP" altLang="en-US" sz="1100" dirty="0" smtClean="0"/>
                        <a:t>地質・立地調査報告会</a:t>
                      </a:r>
                      <a:r>
                        <a:rPr kumimoji="1" lang="en-US" altLang="ja-JP" sz="1100" dirty="0" smtClean="0"/>
                        <a:t>( KEK –LC</a:t>
                      </a:r>
                      <a:r>
                        <a:rPr kumimoji="1" lang="ja-JP" altLang="en-US" sz="1100" dirty="0" smtClean="0"/>
                        <a:t>主催）</a:t>
                      </a:r>
                      <a:endParaRPr kumimoji="1" lang="en-US" altLang="ja-JP" sz="1100" dirty="0" smtClean="0"/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7: </a:t>
                      </a:r>
                      <a:r>
                        <a:rPr kumimoji="1" lang="en-US" altLang="ja-JP" sz="1100" baseline="0" dirty="0" smtClean="0"/>
                        <a:t> </a:t>
                      </a:r>
                      <a:r>
                        <a:rPr kumimoji="1" lang="en-US" altLang="ja-JP" sz="1100" dirty="0" smtClean="0"/>
                        <a:t> ILC</a:t>
                      </a:r>
                      <a:r>
                        <a:rPr kumimoji="1" lang="ja-JP" altLang="en-US" sz="1100" dirty="0" smtClean="0"/>
                        <a:t>加速器・レ</a:t>
                      </a:r>
                      <a:r>
                        <a:rPr kumimoji="1" lang="ja-JP" altLang="en-US" sz="1100" baseline="0" dirty="0" smtClean="0"/>
                        <a:t>ビュー</a:t>
                      </a:r>
                      <a:endParaRPr kumimoji="1" lang="en-US" altLang="ja-JP" sz="1100" baseline="0" dirty="0" smtClean="0"/>
                    </a:p>
                    <a:p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</a:rPr>
                        <a:t>2/13-15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kumimoji="1" lang="en-US" altLang="ja-JP" sz="1100" dirty="0" smtClean="0">
                          <a:solidFill>
                            <a:srgbClr val="3366FF"/>
                          </a:solidFill>
                        </a:rPr>
                        <a:t>ATF2 Project Meeting &amp; </a:t>
                      </a:r>
                      <a:r>
                        <a:rPr kumimoji="1" lang="ja-JP" altLang="en-US" sz="1100" dirty="0" smtClean="0">
                          <a:solidFill>
                            <a:srgbClr val="3366FF"/>
                          </a:solidFill>
                        </a:rPr>
                        <a:t>　</a:t>
                      </a:r>
                      <a:endParaRPr kumimoji="1" lang="en-US" altLang="ja-JP" sz="1100" dirty="0" smtClean="0">
                        <a:solidFill>
                          <a:srgbClr val="3366FF"/>
                        </a:solidFill>
                      </a:endParaRPr>
                    </a:p>
                    <a:p>
                      <a:r>
                        <a:rPr kumimoji="1" lang="ja-JP" altLang="ja-JP" sz="1100" dirty="0" smtClean="0">
                          <a:solidFill>
                            <a:srgbClr val="3366FF"/>
                          </a:solidFill>
                        </a:rPr>
                        <a:t>　</a:t>
                      </a:r>
                      <a:r>
                        <a:rPr kumimoji="1" lang="ja-JP" altLang="en-US" sz="1100" dirty="0" smtClean="0">
                          <a:solidFill>
                            <a:srgbClr val="3366FF"/>
                          </a:solidFill>
                        </a:rPr>
                        <a:t>　　　　　</a:t>
                      </a:r>
                      <a:r>
                        <a:rPr kumimoji="1" lang="en-US" altLang="ja-JP" sz="1100" dirty="0" smtClean="0">
                          <a:solidFill>
                            <a:srgbClr val="3366FF"/>
                          </a:solidFill>
                        </a:rPr>
                        <a:t>ATF Technical Board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3-7: CLIC-WS</a:t>
                      </a:r>
                    </a:p>
                    <a:p>
                      <a:r>
                        <a:rPr kumimoji="1" lang="en-US" altLang="ja-JP" sz="1100" dirty="0" smtClean="0"/>
                        <a:t>12-14: Next ESU-kick-off for FCC </a:t>
                      </a:r>
                    </a:p>
                    <a:p>
                      <a:r>
                        <a:rPr kumimoji="1" lang="en-US" altLang="ja-JP" sz="1100" dirty="0" smtClean="0"/>
                        <a:t>19: LCC Directorate </a:t>
                      </a:r>
                      <a:r>
                        <a:rPr kumimoji="1" lang="en-US" altLang="ja-JP" sz="1100" dirty="0" err="1" smtClean="0"/>
                        <a:t>mtg</a:t>
                      </a:r>
                      <a:r>
                        <a:rPr kumimoji="1" lang="en-US" altLang="ja-JP" sz="1100" dirty="0" smtClean="0"/>
                        <a:t> at DESY </a:t>
                      </a:r>
                      <a:endParaRPr kumimoji="1" lang="en-US" altLang="ja-JP" sz="1100" dirty="0"/>
                    </a:p>
                    <a:p>
                      <a:r>
                        <a:rPr kumimoji="1" lang="en-US" altLang="ja-JP" sz="1100" dirty="0" smtClean="0"/>
                        <a:t>20-21:</a:t>
                      </a:r>
                      <a:r>
                        <a:rPr kumimoji="1" lang="en-US" altLang="ja-JP" sz="1100" baseline="0" dirty="0" smtClean="0"/>
                        <a:t> LCB, ICFA </a:t>
                      </a:r>
                      <a:r>
                        <a:rPr kumimoji="1" lang="en-US" altLang="ja-JP" sz="1100" baseline="0" dirty="0" err="1" smtClean="0"/>
                        <a:t>mtg</a:t>
                      </a:r>
                      <a:r>
                        <a:rPr kumimoji="1" lang="en-US" altLang="ja-JP" sz="1100" baseline="0" dirty="0" smtClean="0"/>
                        <a:t> at DESY</a:t>
                      </a:r>
                      <a:endParaRPr kumimoji="1" lang="en-US" altLang="ja-JP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5-10</a:t>
                      </a:r>
                    </a:p>
                    <a:p>
                      <a:r>
                        <a:rPr kumimoji="1" lang="en-US" altLang="ja-JP" sz="1100" dirty="0" smtClean="0"/>
                        <a:t>24 ~</a:t>
                      </a:r>
                      <a:r>
                        <a:rPr kumimoji="1" lang="en-US" altLang="ja-JP" sz="1100" baseline="0" dirty="0" smtClean="0"/>
                        <a:t> 26</a:t>
                      </a:r>
                    </a:p>
                    <a:p>
                      <a:endParaRPr kumimoji="1" lang="ja-JP" altLang="en-US" sz="1100" dirty="0"/>
                    </a:p>
                  </a:txBody>
                  <a:tcPr/>
                </a:tc>
              </a:tr>
              <a:tr h="422864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3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3, 10, 17, 24,</a:t>
                      </a:r>
                    </a:p>
                    <a:p>
                      <a:r>
                        <a:rPr kumimoji="1" lang="en-US" altLang="ja-JP" sz="1100" dirty="0" smtClean="0"/>
                        <a:t>31</a:t>
                      </a:r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100" dirty="0" smtClean="0"/>
                    </a:p>
                    <a:p>
                      <a:r>
                        <a:rPr kumimoji="1" lang="en-US" altLang="ja-JP" sz="1100" dirty="0" smtClean="0"/>
                        <a:t>28,</a:t>
                      </a:r>
                      <a:r>
                        <a:rPr kumimoji="1" lang="ja-JP" altLang="en-US" sz="1100" dirty="0" smtClean="0"/>
                        <a:t>物理学会（東海大・湘南）　「</a:t>
                      </a:r>
                      <a:r>
                        <a:rPr kumimoji="1" lang="en-US" altLang="ja-JP" sz="1100" dirty="0" smtClean="0"/>
                        <a:t> ILC</a:t>
                      </a:r>
                      <a:r>
                        <a:rPr kumimoji="1" lang="ja-JP" altLang="en-US" sz="1100" dirty="0" smtClean="0"/>
                        <a:t>シンポジウム」</a:t>
                      </a:r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24-26: Indian</a:t>
                      </a:r>
                      <a:r>
                        <a:rPr kumimoji="1" lang="en-US" altLang="ja-JP" sz="1100" baseline="0" dirty="0" smtClean="0"/>
                        <a:t> Acc. School </a:t>
                      </a:r>
                      <a:endParaRPr kumimoji="1" lang="en-US" altLang="ja-JP" sz="1100" dirty="0" smtClean="0"/>
                    </a:p>
                    <a:p>
                      <a:r>
                        <a:rPr kumimoji="1" lang="en-US" altLang="ja-JP" sz="1100" dirty="0" smtClean="0"/>
                        <a:t>24-27: TTC meeting at DESY</a:t>
                      </a:r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13-21</a:t>
                      </a:r>
                    </a:p>
                    <a:p>
                      <a:r>
                        <a:rPr kumimoji="1" lang="en-US" altLang="ja-JP" sz="1100" dirty="0" smtClean="0"/>
                        <a:t>28-31</a:t>
                      </a:r>
                      <a:endParaRPr kumimoji="1" lang="ja-JP" alt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右矢印 4"/>
          <p:cNvSpPr/>
          <p:nvPr/>
        </p:nvSpPr>
        <p:spPr>
          <a:xfrm>
            <a:off x="96705" y="5109253"/>
            <a:ext cx="360495" cy="21235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457011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483353"/>
            <a:ext cx="2133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14/02/10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483353"/>
            <a:ext cx="2895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6553200" y="6483353"/>
            <a:ext cx="2133600" cy="365125"/>
          </a:xfrm>
        </p:spPr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1786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27" y="1353380"/>
            <a:ext cx="8166758" cy="1436666"/>
          </a:xfrm>
          <a:solidFill>
            <a:srgbClr val="CCFFCC"/>
          </a:solidFill>
          <a:ln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en-US" altLang="ja-JP" dirty="0" smtClean="0"/>
              <a:t>ILC </a:t>
            </a:r>
            <a:r>
              <a:rPr lang="ja-JP" altLang="en-US" dirty="0" smtClean="0"/>
              <a:t>計画の現状と今後の検討課題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4000" dirty="0" smtClean="0"/>
              <a:t>- </a:t>
            </a:r>
            <a:r>
              <a:rPr lang="ja-JP" altLang="en-US" sz="4000" dirty="0" smtClean="0"/>
              <a:t>報告・お願い</a:t>
            </a:r>
            <a:r>
              <a:rPr lang="en-US" altLang="ja-JP" sz="4000" dirty="0" smtClean="0"/>
              <a:t> -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 smtClean="0">
                <a:solidFill>
                  <a:srgbClr val="3366FF"/>
                </a:solidFill>
              </a:rPr>
              <a:t>KEK </a:t>
            </a:r>
            <a:r>
              <a:rPr kumimoji="1" lang="ja-JP" altLang="en-US" dirty="0" smtClean="0">
                <a:solidFill>
                  <a:srgbClr val="3366FF"/>
                </a:solidFill>
              </a:rPr>
              <a:t>リニアコライダー計画推進室</a:t>
            </a:r>
            <a:endParaRPr kumimoji="1" lang="en-US" altLang="ja-JP" dirty="0" smtClean="0">
              <a:solidFill>
                <a:srgbClr val="3366FF"/>
              </a:solidFill>
            </a:endParaRPr>
          </a:p>
          <a:p>
            <a:r>
              <a:rPr lang="ja-JP" altLang="en-US" dirty="0" smtClean="0">
                <a:solidFill>
                  <a:srgbClr val="3366FF"/>
                </a:solidFill>
              </a:rPr>
              <a:t>山本　明</a:t>
            </a:r>
            <a:endParaRPr lang="en-US" altLang="ja-JP" dirty="0" smtClean="0">
              <a:solidFill>
                <a:srgbClr val="3366FF"/>
              </a:solidFill>
            </a:endParaRPr>
          </a:p>
          <a:p>
            <a:endParaRPr kumimoji="1" lang="en-US" altLang="ja-JP" dirty="0" smtClean="0"/>
          </a:p>
          <a:p>
            <a:r>
              <a:rPr lang="ja-JP" altLang="en-US" dirty="0" smtClean="0">
                <a:solidFill>
                  <a:schemeClr val="tx1"/>
                </a:solidFill>
              </a:rPr>
              <a:t>東北</a:t>
            </a:r>
            <a:r>
              <a:rPr lang="en-US" altLang="ja-JP" dirty="0" smtClean="0">
                <a:solidFill>
                  <a:schemeClr val="tx1"/>
                </a:solidFill>
              </a:rPr>
              <a:t>ILC</a:t>
            </a:r>
            <a:r>
              <a:rPr lang="ja-JP" altLang="en-US" dirty="0" smtClean="0">
                <a:solidFill>
                  <a:schemeClr val="tx1"/>
                </a:solidFill>
              </a:rPr>
              <a:t>推進協議会・連絡調整会議にて報告：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2014-2-5 </a:t>
            </a:r>
            <a:r>
              <a:rPr lang="en-US" altLang="ja-JP" dirty="0" smtClean="0">
                <a:solidFill>
                  <a:schemeClr val="tx1"/>
                </a:solidFill>
              </a:rPr>
              <a:t>(</a:t>
            </a:r>
            <a:r>
              <a:rPr lang="ja-JP" altLang="en-US" dirty="0" smtClean="0">
                <a:solidFill>
                  <a:schemeClr val="tx1"/>
                </a:solidFill>
              </a:rPr>
              <a:t>水</a:t>
            </a:r>
            <a:r>
              <a:rPr lang="en-US" altLang="ja-JP" dirty="0" smtClean="0">
                <a:solidFill>
                  <a:schemeClr val="tx1"/>
                </a:solidFill>
              </a:rPr>
              <a:t>)14:00 ~ </a:t>
            </a:r>
            <a:r>
              <a:rPr lang="ja-JP" altLang="en-US" dirty="0" smtClean="0">
                <a:solidFill>
                  <a:schemeClr val="tx1"/>
                </a:solidFill>
              </a:rPr>
              <a:t>、仙台市・セントレ東北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A, Yamamoto, 2014/02/05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東北</a:t>
            </a:r>
            <a:r>
              <a:rPr kumimoji="1" lang="en-US" altLang="ja-JP" smtClean="0"/>
              <a:t>ILC</a:t>
            </a:r>
            <a:r>
              <a:rPr kumimoji="1" lang="ja-JP" altLang="en-US" smtClean="0"/>
              <a:t>推進協議会 </a:t>
            </a:r>
            <a:r>
              <a:rPr kumimoji="1" lang="en-US" altLang="ja-JP" smtClean="0"/>
              <a:t>- </a:t>
            </a:r>
            <a:r>
              <a:rPr kumimoji="1" lang="ja-JP" altLang="en-US" smtClean="0"/>
              <a:t>報告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1BA9-8BBB-674A-9B57-416FD1EDCED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22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ja-JP" altLang="en-US" dirty="0" smtClean="0"/>
              <a:t>訪問の趣旨・アウトライン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51585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ご報告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ILC </a:t>
            </a:r>
            <a:r>
              <a:rPr kumimoji="1" lang="ja-JP" altLang="en-US" dirty="0" smtClean="0"/>
              <a:t>計画の現状と展望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技術開発の進展と今後の課題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国際協力</a:t>
            </a:r>
            <a:r>
              <a:rPr lang="en-US" altLang="ja-JP" dirty="0" smtClean="0"/>
              <a:t> (LCC) </a:t>
            </a:r>
            <a:r>
              <a:rPr lang="ja-JP" altLang="en-US" dirty="0" smtClean="0"/>
              <a:t>と国内推進</a:t>
            </a:r>
            <a:r>
              <a:rPr lang="en-US" altLang="ja-JP" dirty="0" smtClean="0"/>
              <a:t> (KEK-LC) </a:t>
            </a:r>
            <a:r>
              <a:rPr lang="ja-JP" altLang="en-US" dirty="0" smtClean="0"/>
              <a:t>の連携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地質・立地調査に基づく今後の取り組み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ILC </a:t>
            </a:r>
            <a:r>
              <a:rPr lang="ja-JP" altLang="en-US" dirty="0" smtClean="0"/>
              <a:t>加速器候補地域の詳細施設建設準備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お願い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ILC </a:t>
            </a:r>
            <a:r>
              <a:rPr lang="ja-JP" altLang="en-US" dirty="0" smtClean="0"/>
              <a:t>加速器建設候補地点の固定と情報（限定）公開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公開にむけた進め方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A, Yamamoto, 2014/02/05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東北</a:t>
            </a:r>
            <a:r>
              <a:rPr kumimoji="1" lang="en-US" altLang="ja-JP" smtClean="0"/>
              <a:t>ILC</a:t>
            </a:r>
            <a:r>
              <a:rPr kumimoji="1" lang="ja-JP" altLang="en-US" smtClean="0"/>
              <a:t>推進協議会 </a:t>
            </a:r>
            <a:r>
              <a:rPr kumimoji="1" lang="en-US" altLang="ja-JP" smtClean="0"/>
              <a:t>- </a:t>
            </a:r>
            <a:r>
              <a:rPr kumimoji="1" lang="ja-JP" altLang="en-US" smtClean="0"/>
              <a:t>報告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1BA9-8BBB-674A-9B57-416FD1EDCED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54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ILC </a:t>
            </a:r>
            <a:r>
              <a:rPr lang="ja-JP" altLang="en-US" dirty="0" smtClean="0"/>
              <a:t>設置案・提案へのプロセス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1"/>
          </a:xfrm>
          <a:ln>
            <a:solidFill>
              <a:srgbClr val="3366FF"/>
            </a:solidFill>
          </a:ln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25/: </a:t>
            </a:r>
            <a:r>
              <a:rPr kumimoji="1" lang="ja-JP" altLang="en-US" dirty="0" smtClean="0"/>
              <a:t>東北訪問、検討状況の報告、提案プロセスの説明、協議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2/6: </a:t>
            </a:r>
            <a:r>
              <a:rPr lang="ja-JP" altLang="en-US" dirty="0" smtClean="0"/>
              <a:t>候補地域、</a:t>
            </a:r>
            <a:r>
              <a:rPr kumimoji="1" lang="ja-JP" altLang="en-US" dirty="0" smtClean="0"/>
              <a:t>地質・立地調査結果説明会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これまでにご協力を頂いた方々へのご報告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2/17-19: ILC-EDMS </a:t>
            </a:r>
            <a:r>
              <a:rPr lang="ja-JP" altLang="en-US" dirty="0" smtClean="0"/>
              <a:t>へのデータの組み込み及び最適化検討</a:t>
            </a:r>
            <a:r>
              <a:rPr lang="en-US" altLang="ja-JP" dirty="0" smtClean="0"/>
              <a:t>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3/: </a:t>
            </a:r>
            <a:r>
              <a:rPr lang="ja-JP" altLang="en-US" dirty="0" smtClean="0"/>
              <a:t>国内有識者からのご意見を伺う。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4/: </a:t>
            </a:r>
            <a:r>
              <a:rPr lang="ja-JP" altLang="en-US" dirty="0" smtClean="0"/>
              <a:t>国際有識者からのご意見を伺う。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LCC Directorate </a:t>
            </a:r>
            <a:r>
              <a:rPr lang="ja-JP" altLang="en-US" dirty="0" smtClean="0"/>
              <a:t>としての提案承認を得る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5/12~: AM-LC meeting</a:t>
            </a:r>
            <a:r>
              <a:rPr lang="ja-JP" altLang="en-US" dirty="0" smtClean="0"/>
              <a:t>にて、候補地点（を可能な範囲）を報告</a:t>
            </a:r>
            <a:endParaRPr lang="en-US" altLang="ja-JP" dirty="0"/>
          </a:p>
          <a:p>
            <a:pPr lvl="1"/>
            <a:r>
              <a:rPr lang="ja-JP" altLang="en-US" dirty="0" smtClean="0"/>
              <a:t>サイトを特定した詳細設計の具体的実施に進む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A, Yamamoto, 2014/02/05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東北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ILC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推進協議会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-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報告 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B8DF-671B-8847-AFDF-B69659E8CDE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104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2538</Words>
  <Application>Microsoft Macintosh PowerPoint</Application>
  <PresentationFormat>画面に合わせる (4:3)</PresentationFormat>
  <Paragraphs>675</Paragraphs>
  <Slides>23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2_ホワイト</vt:lpstr>
      <vt:lpstr>1_ホワイト</vt:lpstr>
      <vt:lpstr>LC 計画推進委員会</vt:lpstr>
      <vt:lpstr>ILC in Linear Collider Collaboration </vt:lpstr>
      <vt:lpstr>PowerPoint プレゼンテーション</vt:lpstr>
      <vt:lpstr>PowerPoint プレゼンテーション</vt:lpstr>
      <vt:lpstr>LCC-ILC Accelerator Organization (Plan-B’)    ( under discussion, 3 Feb. 2014)</vt:lpstr>
      <vt:lpstr>KEK-LC： FY2013 Plan</vt:lpstr>
      <vt:lpstr>ILC 計画の現状と今後の検討課題 - 報告・お願い -</vt:lpstr>
      <vt:lpstr>訪問の趣旨・アウトライン</vt:lpstr>
      <vt:lpstr>ILC 設置案・提案へのプロセス </vt:lpstr>
      <vt:lpstr>ILC地質調査・立地調査・成果報告会 報告内容</vt:lpstr>
      <vt:lpstr>日本の山岳サイト配置案</vt:lpstr>
      <vt:lpstr>施設計画・地下構造物</vt:lpstr>
      <vt:lpstr>….. 山岳サイトでのトンネル標準断面 (NATM工法) ….. 　</vt:lpstr>
      <vt:lpstr>PowerPoint プレゼンテーション</vt:lpstr>
      <vt:lpstr>両候補地域における地質調査 調査期間： 2012.10～2013.6</vt:lpstr>
      <vt:lpstr>ILCプロジェクト国内立地に関する調査検討</vt:lpstr>
      <vt:lpstr>PowerPoint プレゼンテーション</vt:lpstr>
      <vt:lpstr>PowerPoint プレゼンテーション</vt:lpstr>
      <vt:lpstr>加速器設計に必要な地域・データ</vt:lpstr>
      <vt:lpstr>Engineering Data Management (EDMS)</vt:lpstr>
      <vt:lpstr>“Protection Rings”</vt:lpstr>
      <vt:lpstr>ILC 加速器技術開発（国内）レビュー　1（山本、山口） http://kds.kek.jp/conferenceDisplay.py?confId=14598</vt:lpstr>
      <vt:lpstr>ILC 技術開発（国内）レビュー　２（山本、山口）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Yamamoto Akira</dc:creator>
  <cp:lastModifiedBy>田内 利明</cp:lastModifiedBy>
  <cp:revision>9</cp:revision>
  <dcterms:created xsi:type="dcterms:W3CDTF">2014-02-10T04:32:19Z</dcterms:created>
  <dcterms:modified xsi:type="dcterms:W3CDTF">2014-02-15T00:52:41Z</dcterms:modified>
</cp:coreProperties>
</file>