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7" r:id="rId4"/>
    <p:sldMasterId id="2147483701" r:id="rId5"/>
  </p:sldMasterIdLst>
  <p:notesMasterIdLst>
    <p:notesMasterId r:id="rId56"/>
  </p:notesMasterIdLst>
  <p:sldIdLst>
    <p:sldId id="289" r:id="rId6"/>
    <p:sldId id="288" r:id="rId7"/>
    <p:sldId id="292" r:id="rId8"/>
    <p:sldId id="317" r:id="rId9"/>
    <p:sldId id="318" r:id="rId10"/>
    <p:sldId id="290" r:id="rId11"/>
    <p:sldId id="309" r:id="rId12"/>
    <p:sldId id="310" r:id="rId13"/>
    <p:sldId id="257" r:id="rId14"/>
    <p:sldId id="291" r:id="rId15"/>
    <p:sldId id="319" r:id="rId16"/>
    <p:sldId id="297" r:id="rId17"/>
    <p:sldId id="299" r:id="rId18"/>
    <p:sldId id="320" r:id="rId19"/>
    <p:sldId id="301" r:id="rId20"/>
    <p:sldId id="305" r:id="rId21"/>
    <p:sldId id="306" r:id="rId22"/>
    <p:sldId id="294" r:id="rId23"/>
    <p:sldId id="287" r:id="rId24"/>
    <p:sldId id="295" r:id="rId25"/>
    <p:sldId id="259" r:id="rId26"/>
    <p:sldId id="260" r:id="rId27"/>
    <p:sldId id="263" r:id="rId28"/>
    <p:sldId id="315" r:id="rId29"/>
    <p:sldId id="265" r:id="rId30"/>
    <p:sldId id="324" r:id="rId31"/>
    <p:sldId id="293" r:id="rId32"/>
    <p:sldId id="311" r:id="rId33"/>
    <p:sldId id="261" r:id="rId34"/>
    <p:sldId id="262" r:id="rId35"/>
    <p:sldId id="314" r:id="rId36"/>
    <p:sldId id="296" r:id="rId37"/>
    <p:sldId id="313" r:id="rId38"/>
    <p:sldId id="321" r:id="rId39"/>
    <p:sldId id="275" r:id="rId40"/>
    <p:sldId id="276" r:id="rId41"/>
    <p:sldId id="279" r:id="rId42"/>
    <p:sldId id="280" r:id="rId43"/>
    <p:sldId id="281" r:id="rId44"/>
    <p:sldId id="282" r:id="rId45"/>
    <p:sldId id="283" r:id="rId46"/>
    <p:sldId id="286" r:id="rId47"/>
    <p:sldId id="322" r:id="rId48"/>
    <p:sldId id="266" r:id="rId49"/>
    <p:sldId id="267" r:id="rId50"/>
    <p:sldId id="268" r:id="rId51"/>
    <p:sldId id="269" r:id="rId52"/>
    <p:sldId id="270" r:id="rId53"/>
    <p:sldId id="271" r:id="rId54"/>
    <p:sldId id="274" r:id="rId5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704" autoAdjust="0"/>
    <p:restoredTop sz="95879" autoAdjust="0"/>
  </p:normalViewPr>
  <p:slideViewPr>
    <p:cSldViewPr snapToGrid="0" snapToObjects="1">
      <p:cViewPr varScale="1">
        <p:scale>
          <a:sx n="104" d="100"/>
          <a:sy n="104" d="100"/>
        </p:scale>
        <p:origin x="-1328" y="-96"/>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9EE02-3E33-B349-9BEE-B8A434170AA5}" type="datetimeFigureOut">
              <a:rPr kumimoji="1" lang="ja-JP" altLang="en-US" smtClean="0"/>
              <a:t>2013/11/01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68521-F597-344B-ACE0-E5CB510D9A4E}" type="slidenum">
              <a:rPr kumimoji="1" lang="ja-JP" altLang="en-US" smtClean="0"/>
              <a:t>‹#›</a:t>
            </a:fld>
            <a:endParaRPr kumimoji="1" lang="ja-JP" altLang="en-US"/>
          </a:p>
        </p:txBody>
      </p:sp>
    </p:spTree>
    <p:extLst>
      <p:ext uri="{BB962C8B-B14F-4D97-AF65-F5344CB8AC3E}">
        <p14:creationId xmlns:p14="http://schemas.microsoft.com/office/powerpoint/2010/main" val="54038641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66711-5ADA-453F-81BD-CC02E25D8D65}" type="slidenum">
              <a:rPr lang="en-US" smtClean="0"/>
              <a:pPr/>
              <a:t>8</a:t>
            </a:fld>
            <a:endParaRPr lang="en-US" dirty="0"/>
          </a:p>
        </p:txBody>
      </p:sp>
    </p:spTree>
    <p:extLst>
      <p:ext uri="{BB962C8B-B14F-4D97-AF65-F5344CB8AC3E}">
        <p14:creationId xmlns:p14="http://schemas.microsoft.com/office/powerpoint/2010/main" val="337521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General</a:t>
            </a:r>
            <a:r>
              <a:rPr lang="en-GB" baseline="0" dirty="0" smtClean="0"/>
              <a:t> observations:</a:t>
            </a:r>
          </a:p>
          <a:p>
            <a:pPr marL="171450" indent="-171450">
              <a:buFontTx/>
              <a:buChar char="-"/>
            </a:pPr>
            <a:r>
              <a:rPr lang="en-GB" baseline="0" dirty="0" smtClean="0"/>
              <a:t>Factor of 2 in L from enhancement – relatively large disruption parameter -&gt; tight tolerances on collisions to IP (feedback)</a:t>
            </a:r>
          </a:p>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28524FDE-7017-0F44-A341-1282EE184523}" type="slidenum">
              <a:rPr lang="en-GB" smtClean="0">
                <a:solidFill>
                  <a:prstClr val="black"/>
                </a:solidFill>
                <a:latin typeface="Calibri"/>
              </a:rPr>
              <a:pPr/>
              <a:t>17</a:t>
            </a:fld>
            <a:endParaRPr lang="en-GB">
              <a:solidFill>
                <a:prstClr val="black"/>
              </a:solidFill>
              <a:latin typeface="Calibri"/>
            </a:endParaRPr>
          </a:p>
        </p:txBody>
      </p:sp>
    </p:spTree>
    <p:extLst>
      <p:ext uri="{BB962C8B-B14F-4D97-AF65-F5344CB8AC3E}">
        <p14:creationId xmlns:p14="http://schemas.microsoft.com/office/powerpoint/2010/main" val="346537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ja-JP" alt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1886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144878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202741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27/05/2013</a:t>
            </a:r>
          </a:p>
        </p:txBody>
      </p:sp>
      <p:sp>
        <p:nvSpPr>
          <p:cNvPr id="4" name="Footer Placeholder 4"/>
          <p:cNvSpPr>
            <a:spLocks noGrp="1"/>
          </p:cNvSpPr>
          <p:nvPr>
            <p:ph type="ftr" sz="quarter" idx="11"/>
          </p:nvPr>
        </p:nvSpPr>
        <p:spPr/>
        <p:txBody>
          <a:bodyPr/>
          <a:lstStyle>
            <a:lvl1pPr>
              <a:defRPr/>
            </a:lvl1pPr>
          </a:lstStyle>
          <a:p>
            <a:pPr>
              <a:defRPr/>
            </a:pPr>
            <a:r>
              <a:rPr lang="en-US"/>
              <a:t>ECFA LC 2013 - DESY, Hamburg</a:t>
            </a:r>
          </a:p>
        </p:txBody>
      </p:sp>
      <p:sp>
        <p:nvSpPr>
          <p:cNvPr id="5" name="Slide Number Placeholder 5"/>
          <p:cNvSpPr>
            <a:spLocks noGrp="1"/>
          </p:cNvSpPr>
          <p:nvPr>
            <p:ph type="sldNum" sz="quarter" idx="12"/>
          </p:nvPr>
        </p:nvSpPr>
        <p:spPr/>
        <p:txBody>
          <a:bodyPr/>
          <a:lstStyle>
            <a:lvl1pPr>
              <a:defRPr/>
            </a:lvl1pPr>
          </a:lstStyle>
          <a:p>
            <a:pPr>
              <a:defRPr/>
            </a:pPr>
            <a:fld id="{05A3D802-AAAA-D947-9202-65E7C7D696D8}" type="slidenum">
              <a:rPr lang="en-US"/>
              <a:pPr>
                <a:defRPr/>
              </a:pPr>
              <a:t>‹#›</a:t>
            </a:fld>
            <a:endParaRPr lang="en-US"/>
          </a:p>
        </p:txBody>
      </p:sp>
    </p:spTree>
    <p:extLst>
      <p:ext uri="{BB962C8B-B14F-4D97-AF65-F5344CB8AC3E}">
        <p14:creationId xmlns:p14="http://schemas.microsoft.com/office/powerpoint/2010/main" val="79249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845127" y="1847274"/>
            <a:ext cx="3574473" cy="3891587"/>
          </a:xfrm>
          <a:prstGeom prst="rect">
            <a:avLst/>
          </a:prstGeom>
        </p:spPr>
        <p:txBody>
          <a:bodyPr/>
          <a:lstStyle>
            <a:lvl2pPr marL="415554" indent="-415554">
              <a:defRPr sz="2200">
                <a:latin typeface="Arial"/>
                <a:cs typeface="Arial"/>
              </a:defRPr>
            </a:lvl2pPr>
            <a:lvl3pPr marL="833993" indent="-310223">
              <a:defRPr sz="1800">
                <a:latin typeface="Arial"/>
                <a:cs typeface="Arial"/>
              </a:defRPr>
            </a:lvl3pPr>
            <a:lvl4pPr marL="1092271" indent="-261164">
              <a:buFont typeface="Lucida Grande"/>
              <a:buChar char="‒"/>
              <a:defRPr sz="1600">
                <a:latin typeface="Arial"/>
                <a:cs typeface="Arial"/>
              </a:defRPr>
            </a:lvl4pPr>
            <a:lvl5pPr marL="1354877" indent="-207776">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idx="14"/>
          </p:nvPr>
        </p:nvSpPr>
        <p:spPr>
          <a:xfrm>
            <a:off x="4726710" y="1847274"/>
            <a:ext cx="3574473" cy="3891587"/>
          </a:xfrm>
          <a:prstGeom prst="rect">
            <a:avLst/>
          </a:prstGeom>
        </p:spPr>
        <p:txBody>
          <a:bodyPr/>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defTabSz="334752">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r>
              <a:rPr lang="en-US" smtClean="0">
                <a:latin typeface="Calibri"/>
              </a:rPr>
              <a:t>13/06/10</a:t>
            </a:r>
            <a:endParaRPr lang="en-US">
              <a:latin typeface="Calibri"/>
            </a:endParaRPr>
          </a:p>
        </p:txBody>
      </p:sp>
      <p:sp>
        <p:nvSpPr>
          <p:cNvPr id="6" name="Footer Placeholder 4"/>
          <p:cNvSpPr>
            <a:spLocks noGrp="1"/>
          </p:cNvSpPr>
          <p:nvPr>
            <p:ph type="ftr" sz="quarter" idx="16"/>
          </p:nvPr>
        </p:nvSpPr>
        <p:spPr/>
        <p:txBody>
          <a:bodyPr/>
          <a:lstStyle>
            <a:lvl1pPr>
              <a:defRPr/>
            </a:lvl1pPr>
          </a:lstStyle>
          <a:p>
            <a:pPr>
              <a:defRPr/>
            </a:pPr>
            <a:r>
              <a:rPr lang="en-US" smtClean="0">
                <a:latin typeface="Calibri"/>
              </a:rPr>
              <a:t>KEK-LC-Meeting</a:t>
            </a:r>
            <a:endParaRPr lang="en-US">
              <a:latin typeface="Calibri"/>
            </a:endParaRPr>
          </a:p>
        </p:txBody>
      </p:sp>
      <p:sp>
        <p:nvSpPr>
          <p:cNvPr id="7" name="Slide Number Placeholder 5"/>
          <p:cNvSpPr>
            <a:spLocks noGrp="1"/>
          </p:cNvSpPr>
          <p:nvPr>
            <p:ph type="sldNum" sz="quarter" idx="17"/>
          </p:nvPr>
        </p:nvSpPr>
        <p:spPr/>
        <p:txBody>
          <a:bodyPr/>
          <a:lstStyle>
            <a:lvl1pPr>
              <a:defRPr/>
            </a:lvl1pPr>
          </a:lstStyle>
          <a:p>
            <a:pPr>
              <a:defRPr/>
            </a:pPr>
            <a:fld id="{9A2B96C6-F158-E44E-9BA4-D09CE69C3A3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088343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4" y="1789547"/>
            <a:ext cx="7481455" cy="3844636"/>
          </a:xfrm>
          <a:prstGeom prst="rect">
            <a:avLst/>
          </a:prstGeom>
        </p:spPr>
        <p:txBody>
          <a:bodyPr/>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831274" y="769699"/>
            <a:ext cx="7481455" cy="500303"/>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13/06/10</a:t>
            </a:r>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smtClean="0">
                <a:latin typeface="Calibri"/>
              </a:rPr>
              <a:t>KEK-LC-Meeting</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6E33A87-2296-FC4D-A292-AB05C56F031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33072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54" y="2130848"/>
            <a:ext cx="7773293" cy="1470049"/>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27055711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8971350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189" y="4406801"/>
            <a:ext cx="7772176" cy="1361777"/>
          </a:xfrm>
        </p:spPr>
        <p:txBody>
          <a:bodyPr anchor="t"/>
          <a:lstStyle>
            <a:lvl1pPr algn="l">
              <a:defRPr sz="28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97065007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670780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4588"/>
            <a:ext cx="8228707"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41848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327554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508820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378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3473"/>
            <a:ext cx="3008189" cy="1161975"/>
          </a:xfrm>
        </p:spPr>
        <p:txBody>
          <a:bodyPr/>
          <a:lstStyle>
            <a:lvl1pPr algn="l">
              <a:defRPr sz="14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ja-JP" altLang="en-US" smtClean="0"/>
              <a:t>マスター テキストの書式設定</a:t>
            </a:r>
          </a:p>
        </p:txBody>
      </p:sp>
    </p:spTree>
    <p:extLst>
      <p:ext uri="{BB962C8B-B14F-4D97-AF65-F5344CB8AC3E}">
        <p14:creationId xmlns:p14="http://schemas.microsoft.com/office/powerpoint/2010/main" val="308277169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635" y="4800824"/>
            <a:ext cx="5486177" cy="567035"/>
          </a:xfrm>
        </p:spPr>
        <p:txBody>
          <a:bodyPr/>
          <a:lstStyle>
            <a:lvl1pPr algn="l">
              <a:defRPr sz="14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ja-JP" altLang="en-US" noProof="0" smtClean="0">
              <a:sym typeface="ヒラギノ角ゴ Pro W3" charset="0"/>
            </a:endParaRPr>
          </a:p>
        </p:txBody>
      </p:sp>
      <p:sp>
        <p:nvSpPr>
          <p:cNvPr id="4" name="テキスト プレースホルダー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ja-JP" altLang="en-US" smtClean="0"/>
              <a:t>マスター テキストの書式設定</a:t>
            </a:r>
          </a:p>
        </p:txBody>
      </p:sp>
    </p:spTree>
    <p:extLst>
      <p:ext uri="{BB962C8B-B14F-4D97-AF65-F5344CB8AC3E}">
        <p14:creationId xmlns:p14="http://schemas.microsoft.com/office/powerpoint/2010/main" val="174870471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7579635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515" y="1151930"/>
            <a:ext cx="1839516" cy="3178969"/>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92969" y="1151930"/>
            <a:ext cx="5411391" cy="317896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7320231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54" y="2130848"/>
            <a:ext cx="7773293" cy="1470049"/>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26454166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6411942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189" y="4406802"/>
            <a:ext cx="7772176" cy="1361777"/>
          </a:xfrm>
        </p:spPr>
        <p:txBody>
          <a:bodyPr anchor="t"/>
          <a:lstStyle>
            <a:lvl1pPr algn="l">
              <a:defRPr sz="28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3274730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92970" y="1946673"/>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5578" y="1946673"/>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8038344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1170153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7" y="274588"/>
            <a:ext cx="8228707"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1263757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8761008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50234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648" y="273474"/>
            <a:ext cx="3008189" cy="1161975"/>
          </a:xfrm>
        </p:spPr>
        <p:txBody>
          <a:bodyPr anchor="b"/>
          <a:lstStyle>
            <a:lvl1pPr algn="l">
              <a:defRPr sz="14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ja-JP" altLang="en-US" smtClean="0"/>
              <a:t>マスター テキストの書式設定</a:t>
            </a:r>
          </a:p>
        </p:txBody>
      </p:sp>
    </p:spTree>
    <p:extLst>
      <p:ext uri="{BB962C8B-B14F-4D97-AF65-F5344CB8AC3E}">
        <p14:creationId xmlns:p14="http://schemas.microsoft.com/office/powerpoint/2010/main" val="380492558"/>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636" y="4800824"/>
            <a:ext cx="5486177" cy="567035"/>
          </a:xfrm>
        </p:spPr>
        <p:txBody>
          <a:bodyPr anchor="b"/>
          <a:lstStyle>
            <a:lvl1pPr algn="l">
              <a:defRPr sz="14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ja-JP" altLang="en-US" noProof="0" smtClean="0">
              <a:sym typeface="ヒラギノ角ゴ Pro W3" charset="0"/>
            </a:endParaRPr>
          </a:p>
        </p:txBody>
      </p:sp>
      <p:sp>
        <p:nvSpPr>
          <p:cNvPr id="4" name="テキスト プレースホルダー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ja-JP" altLang="en-US" smtClean="0"/>
              <a:t>マスター テキストの書式設定</a:t>
            </a:r>
          </a:p>
        </p:txBody>
      </p:sp>
    </p:spTree>
    <p:extLst>
      <p:ext uri="{BB962C8B-B14F-4D97-AF65-F5344CB8AC3E}">
        <p14:creationId xmlns:p14="http://schemas.microsoft.com/office/powerpoint/2010/main" val="1061052071"/>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0959828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515" y="178594"/>
            <a:ext cx="1839516" cy="57864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92970" y="178594"/>
            <a:ext cx="5411391" cy="57864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8151193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1274" y="2626302"/>
            <a:ext cx="7481455" cy="1752600"/>
          </a:xfrm>
          <a:prstGeom prst="rect">
            <a:avLst/>
          </a:prstGeom>
        </p:spPr>
        <p:txBody>
          <a:bodyPr>
            <a:normAutofit/>
          </a:bodyPr>
          <a:lstStyle>
            <a:lvl1pPr marL="0" indent="0" algn="l">
              <a:buNone/>
              <a:defRPr sz="2900" b="1">
                <a:solidFill>
                  <a:schemeClr val="tx1">
                    <a:tint val="75000"/>
                  </a:schemeClr>
                </a:solidFill>
                <a:latin typeface="Arial"/>
                <a:cs typeface="Arial"/>
              </a:defRPr>
            </a:lvl1pPr>
            <a:lvl2pPr marL="457108" indent="0" algn="ctr">
              <a:buNone/>
              <a:defRPr>
                <a:solidFill>
                  <a:schemeClr val="tx1">
                    <a:tint val="75000"/>
                  </a:schemeClr>
                </a:solidFill>
              </a:defRPr>
            </a:lvl2pPr>
            <a:lvl3pPr marL="914218"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2" indent="0" algn="ctr">
              <a:buNone/>
              <a:defRPr>
                <a:solidFill>
                  <a:schemeClr val="tx1">
                    <a:tint val="75000"/>
                  </a:schemeClr>
                </a:solidFill>
              </a:defRPr>
            </a:lvl6pPr>
            <a:lvl7pPr marL="2742652"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Higgs Hunting 2013</a:t>
            </a:r>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smtClean="0">
                <a:latin typeface="Calibri"/>
              </a:rPr>
              <a:t>ILC, A. Yamamoto</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C064312-F8DD-5248-A202-0A2AAD975996}"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03067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4" y="1789547"/>
            <a:ext cx="7481455" cy="3844636"/>
          </a:xfrm>
          <a:prstGeom prst="rect">
            <a:avLst/>
          </a:prstGeom>
        </p:spPr>
        <p:txBody>
          <a:bodyPr/>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831274" y="769699"/>
            <a:ext cx="7481455" cy="500303"/>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Higgs Hunting 2013</a:t>
            </a:r>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smtClean="0">
                <a:latin typeface="Calibri"/>
              </a:rPr>
              <a:t>ILC, A. Yamamoto</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6E33A87-2296-FC4D-A292-AB05C56F031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770253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274" y="2906715"/>
            <a:ext cx="7516091" cy="1500187"/>
          </a:xfrm>
          <a:prstGeom prst="rect">
            <a:avLst/>
          </a:prstGeom>
        </p:spPr>
        <p:txBody>
          <a:bodyPr anchor="b">
            <a:normAutofit/>
          </a:bodyPr>
          <a:lstStyle>
            <a:lvl1pPr marL="0" indent="0">
              <a:buNone/>
              <a:defRPr sz="2200">
                <a:solidFill>
                  <a:schemeClr val="tx1">
                    <a:tint val="75000"/>
                  </a:schemeClr>
                </a:solidFill>
                <a:latin typeface="Arial"/>
                <a:cs typeface="Arial"/>
              </a:defRPr>
            </a:lvl1pPr>
            <a:lvl2pPr marL="457108" indent="0">
              <a:buNone/>
              <a:defRPr sz="1800">
                <a:solidFill>
                  <a:schemeClr val="tx1">
                    <a:tint val="75000"/>
                  </a:schemeClr>
                </a:solidFill>
              </a:defRPr>
            </a:lvl2pPr>
            <a:lvl3pPr marL="914218" indent="0">
              <a:buNone/>
              <a:defRPr sz="1600">
                <a:solidFill>
                  <a:schemeClr val="tx1">
                    <a:tint val="75000"/>
                  </a:schemeClr>
                </a:solidFill>
              </a:defRPr>
            </a:lvl3pPr>
            <a:lvl4pPr marL="1371326" indent="0">
              <a:buNone/>
              <a:defRPr sz="1400">
                <a:solidFill>
                  <a:schemeClr val="tx1">
                    <a:tint val="75000"/>
                  </a:schemeClr>
                </a:solidFill>
              </a:defRPr>
            </a:lvl4pPr>
            <a:lvl5pPr marL="1828434" indent="0">
              <a:buNone/>
              <a:defRPr sz="1400">
                <a:solidFill>
                  <a:schemeClr val="tx1">
                    <a:tint val="75000"/>
                  </a:schemeClr>
                </a:solidFill>
              </a:defRPr>
            </a:lvl5pPr>
            <a:lvl6pPr marL="2285542" indent="0">
              <a:buNone/>
              <a:defRPr sz="1400">
                <a:solidFill>
                  <a:schemeClr val="tx1">
                    <a:tint val="75000"/>
                  </a:schemeClr>
                </a:solidFill>
              </a:defRPr>
            </a:lvl6pPr>
            <a:lvl7pPr marL="2742652" indent="0">
              <a:buNone/>
              <a:defRPr sz="1400">
                <a:solidFill>
                  <a:schemeClr val="tx1">
                    <a:tint val="75000"/>
                  </a:schemeClr>
                </a:solidFill>
              </a:defRPr>
            </a:lvl7pPr>
            <a:lvl8pPr marL="3199760" indent="0">
              <a:buNone/>
              <a:defRPr sz="1400">
                <a:solidFill>
                  <a:schemeClr val="tx1">
                    <a:tint val="75000"/>
                  </a:schemeClr>
                </a:solidFill>
              </a:defRPr>
            </a:lvl8pPr>
            <a:lvl9pPr marL="3656868" indent="0">
              <a:buNone/>
              <a:defRPr sz="1400">
                <a:solidFill>
                  <a:schemeClr val="tx1">
                    <a:tint val="75000"/>
                  </a:schemeClr>
                </a:solidFill>
              </a:defRPr>
            </a:lvl9pPr>
          </a:lstStyle>
          <a:p>
            <a:pPr lvl="0"/>
            <a:r>
              <a:rPr lang="en-US" dirty="0" smtClean="0"/>
              <a:t>Click to edit Master text styles</a:t>
            </a:r>
          </a:p>
        </p:txBody>
      </p:sp>
      <p:sp>
        <p:nvSpPr>
          <p:cNvPr id="7" name="Title 1"/>
          <p:cNvSpPr>
            <a:spLocks noGrp="1"/>
          </p:cNvSpPr>
          <p:nvPr>
            <p:ph type="title"/>
          </p:nvPr>
        </p:nvSpPr>
        <p:spPr>
          <a:xfrm>
            <a:off x="831274" y="1023698"/>
            <a:ext cx="7481455" cy="1308485"/>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latin typeface="Calibri"/>
              </a:rPr>
              <a:t>Higgs Hunting 2013</a:t>
            </a:r>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r>
              <a:rPr lang="en-US" smtClean="0">
                <a:latin typeface="Calibri"/>
              </a:rPr>
              <a:t>ILC, A. Yamamoto</a:t>
            </a:r>
            <a:endParaRPr lang="en-US">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09E4A-33FE-0443-8988-29436E360D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17091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113780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latin typeface="Calibri"/>
              </a:rPr>
              <a:t>Higgs Hunting 2013</a:t>
            </a:r>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r>
              <a:rPr lang="en-US" smtClean="0">
                <a:latin typeface="Calibri"/>
              </a:rPr>
              <a:t>ILC, A. Yamamoto</a:t>
            </a:r>
            <a:endParaRPr lang="en-US">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05A3D802-AAAA-D947-9202-65E7C7D696D8}"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84544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845127" y="1847274"/>
            <a:ext cx="3574473" cy="3891587"/>
          </a:xfrm>
          <a:prstGeom prst="rect">
            <a:avLst/>
          </a:prstGeom>
        </p:spPr>
        <p:txBody>
          <a:bodyPr/>
          <a:lstStyle>
            <a:lvl2pPr marL="415554" indent="-415554">
              <a:defRPr sz="2200">
                <a:latin typeface="Arial"/>
                <a:cs typeface="Arial"/>
              </a:defRPr>
            </a:lvl2pPr>
            <a:lvl3pPr marL="833993" indent="-310223">
              <a:defRPr sz="1800">
                <a:latin typeface="Arial"/>
                <a:cs typeface="Arial"/>
              </a:defRPr>
            </a:lvl3pPr>
            <a:lvl4pPr marL="1092271" indent="-261164">
              <a:buFont typeface="Lucida Grande"/>
              <a:buChar char="‒"/>
              <a:defRPr sz="1600">
                <a:latin typeface="Arial"/>
                <a:cs typeface="Arial"/>
              </a:defRPr>
            </a:lvl4pPr>
            <a:lvl5pPr marL="1354877" indent="-207776">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idx="14"/>
          </p:nvPr>
        </p:nvSpPr>
        <p:spPr>
          <a:xfrm>
            <a:off x="4726710" y="1847274"/>
            <a:ext cx="3574473" cy="3891587"/>
          </a:xfrm>
          <a:prstGeom prst="rect">
            <a:avLst/>
          </a:prstGeom>
        </p:spPr>
        <p:txBody>
          <a:bodyPr/>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defTabSz="334752">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r>
              <a:rPr lang="en-US" smtClean="0">
                <a:latin typeface="Calibri"/>
              </a:rPr>
              <a:t>Higgs Hunting 2013</a:t>
            </a:r>
            <a:endParaRPr lang="en-US">
              <a:latin typeface="Calibri"/>
            </a:endParaRPr>
          </a:p>
        </p:txBody>
      </p:sp>
      <p:sp>
        <p:nvSpPr>
          <p:cNvPr id="6" name="Footer Placeholder 4"/>
          <p:cNvSpPr>
            <a:spLocks noGrp="1"/>
          </p:cNvSpPr>
          <p:nvPr>
            <p:ph type="ftr" sz="quarter" idx="16"/>
          </p:nvPr>
        </p:nvSpPr>
        <p:spPr/>
        <p:txBody>
          <a:bodyPr/>
          <a:lstStyle>
            <a:lvl1pPr>
              <a:defRPr/>
            </a:lvl1pPr>
          </a:lstStyle>
          <a:p>
            <a:pPr>
              <a:defRPr/>
            </a:pPr>
            <a:r>
              <a:rPr lang="en-US" smtClean="0">
                <a:latin typeface="Calibri"/>
              </a:rPr>
              <a:t>ILC, A. Yamamoto</a:t>
            </a:r>
            <a:endParaRPr lang="en-US">
              <a:latin typeface="Calibri"/>
            </a:endParaRPr>
          </a:p>
        </p:txBody>
      </p:sp>
      <p:sp>
        <p:nvSpPr>
          <p:cNvPr id="7" name="Slide Number Placeholder 5"/>
          <p:cNvSpPr>
            <a:spLocks noGrp="1"/>
          </p:cNvSpPr>
          <p:nvPr>
            <p:ph type="sldNum" sz="quarter" idx="17"/>
          </p:nvPr>
        </p:nvSpPr>
        <p:spPr/>
        <p:txBody>
          <a:bodyPr/>
          <a:lstStyle>
            <a:lvl1pPr>
              <a:defRPr/>
            </a:lvl1pPr>
          </a:lstStyle>
          <a:p>
            <a:pPr>
              <a:defRPr/>
            </a:pPr>
            <a:fld id="{9A2B96C6-F158-E44E-9BA4-D09CE69C3A3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86680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274" y="1699672"/>
            <a:ext cx="3671455" cy="470428"/>
          </a:xfrm>
          <a:prstGeom prst="rect">
            <a:avLst/>
          </a:prstGeom>
        </p:spPr>
        <p:txBody>
          <a:bodyPr anchor="b">
            <a:normAutofit/>
          </a:bodyPr>
          <a:lstStyle>
            <a:lvl1pPr marL="0" indent="0">
              <a:buNone/>
              <a:defRPr sz="1800" b="1">
                <a:latin typeface="Arial"/>
                <a:cs typeface="Arial"/>
              </a:defRPr>
            </a:lvl1pPr>
            <a:lvl2pPr marL="457108" indent="0">
              <a:buNone/>
              <a:defRPr sz="2000" b="1"/>
            </a:lvl2pPr>
            <a:lvl3pPr marL="914218" indent="0">
              <a:buNone/>
              <a:defRPr sz="18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8"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02848" y="1699697"/>
            <a:ext cx="3609880" cy="470405"/>
          </a:xfrm>
          <a:prstGeom prst="rect">
            <a:avLst/>
          </a:prstGeom>
        </p:spPr>
        <p:txBody>
          <a:bodyPr anchor="b">
            <a:normAutofit/>
          </a:bodyPr>
          <a:lstStyle>
            <a:lvl1pPr marL="0" indent="0" algn="l">
              <a:buNone/>
              <a:defRPr sz="1800" b="1">
                <a:latin typeface="Arial"/>
                <a:cs typeface="Arial"/>
              </a:defRPr>
            </a:lvl1pPr>
            <a:lvl2pPr marL="457108" indent="0">
              <a:buNone/>
              <a:defRPr sz="2000" b="1"/>
            </a:lvl2pPr>
            <a:lvl3pPr marL="914218" indent="0">
              <a:buNone/>
              <a:defRPr sz="18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8" indent="0">
              <a:buNone/>
              <a:defRPr sz="1600" b="1"/>
            </a:lvl9pPr>
          </a:lstStyle>
          <a:p>
            <a:pPr lvl="0"/>
            <a:r>
              <a:rPr lang="en-US" dirty="0" smtClean="0"/>
              <a:t>Click to edit Master text styles</a:t>
            </a:r>
          </a:p>
        </p:txBody>
      </p:sp>
      <p:sp>
        <p:nvSpPr>
          <p:cNvPr id="10" name="Content Placeholder 2"/>
          <p:cNvSpPr>
            <a:spLocks noGrp="1"/>
          </p:cNvSpPr>
          <p:nvPr>
            <p:ph idx="13"/>
          </p:nvPr>
        </p:nvSpPr>
        <p:spPr>
          <a:xfrm>
            <a:off x="831274" y="2332183"/>
            <a:ext cx="3671455" cy="3502120"/>
          </a:xfrm>
          <a:prstGeom prst="rect">
            <a:avLst/>
          </a:prstGeom>
        </p:spPr>
        <p:txBody>
          <a:bodyPr/>
          <a:lstStyle>
            <a:lvl2pPr marL="415554" indent="-415554">
              <a:defRPr sz="2200">
                <a:latin typeface="Arial"/>
                <a:cs typeface="Arial"/>
              </a:defRPr>
            </a:lvl2pPr>
            <a:lvl3pPr marL="833993" indent="-310223">
              <a:defRPr sz="1800">
                <a:latin typeface="Arial"/>
                <a:cs typeface="Arial"/>
              </a:defRPr>
            </a:lvl3pPr>
            <a:lvl4pPr marL="1092271" indent="-261164">
              <a:buFont typeface="Lucida Grande"/>
              <a:buChar char="‒"/>
              <a:defRPr sz="1600">
                <a:latin typeface="Arial"/>
                <a:cs typeface="Arial"/>
              </a:defRPr>
            </a:lvl4pPr>
            <a:lvl5pPr marL="1354877" indent="-207776">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4"/>
          </p:nvPr>
        </p:nvSpPr>
        <p:spPr>
          <a:xfrm>
            <a:off x="4702848" y="2332184"/>
            <a:ext cx="3609880" cy="3502119"/>
          </a:xfrm>
          <a:prstGeom prst="rect">
            <a:avLst/>
          </a:prstGeom>
        </p:spPr>
        <p:txBody>
          <a:bodyPr/>
          <a:lstStyle>
            <a:lvl2pPr marL="415554" indent="-415554">
              <a:defRPr sz="2200">
                <a:latin typeface="Arial"/>
                <a:cs typeface="Arial"/>
              </a:defRPr>
            </a:lvl2pPr>
            <a:lvl3pPr marL="731547" indent="-315995">
              <a:defRPr sz="1800">
                <a:latin typeface="Arial"/>
                <a:cs typeface="Arial"/>
              </a:defRPr>
            </a:lvl3pPr>
            <a:lvl4pPr marL="1038883" indent="-307337">
              <a:buFont typeface="Lucida Grande"/>
              <a:buChar char="‒"/>
              <a:defRPr sz="1600">
                <a:latin typeface="Arial"/>
                <a:cs typeface="Arial"/>
              </a:defRPr>
            </a:lvl4pPr>
            <a:lvl5pPr marL="1246659" indent="-207776" defTabSz="334752">
              <a:defRPr sz="16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p:nvPr>
        </p:nvSpPr>
        <p:spPr>
          <a:xfrm>
            <a:off x="831274" y="1023699"/>
            <a:ext cx="7481455" cy="500303"/>
          </a:xfrm>
          <a:prstGeom prst="rect">
            <a:avLst/>
          </a:prstGeom>
        </p:spPr>
        <p:txBody>
          <a:bodyPr vert="horz" lIns="0" tIns="0" rIns="0" bIns="0"/>
          <a:lstStyle>
            <a:lvl1pPr algn="l">
              <a:defRPr sz="2700" b="1">
                <a:latin typeface="Arial"/>
                <a:cs typeface="Arial"/>
              </a:defRPr>
            </a:lvl1pPr>
          </a:lstStyle>
          <a:p>
            <a:r>
              <a:rPr lang="en-US" dirty="0" smtClean="0"/>
              <a:t>Click to edit Master title style</a:t>
            </a:r>
            <a:endParaRPr lang="en-US" dirty="0"/>
          </a:p>
        </p:txBody>
      </p:sp>
      <p:sp>
        <p:nvSpPr>
          <p:cNvPr id="7" name="Date Placeholder 3"/>
          <p:cNvSpPr>
            <a:spLocks noGrp="1"/>
          </p:cNvSpPr>
          <p:nvPr>
            <p:ph type="dt" sz="half" idx="15"/>
          </p:nvPr>
        </p:nvSpPr>
        <p:spPr/>
        <p:txBody>
          <a:bodyPr/>
          <a:lstStyle>
            <a:lvl1pPr>
              <a:defRPr/>
            </a:lvl1pPr>
          </a:lstStyle>
          <a:p>
            <a:pPr>
              <a:defRPr/>
            </a:pPr>
            <a:r>
              <a:rPr lang="en-US" smtClean="0">
                <a:latin typeface="Calibri"/>
              </a:rPr>
              <a:t>Higgs Hunting 2013</a:t>
            </a:r>
            <a:endParaRPr lang="en-US">
              <a:latin typeface="Calibri"/>
            </a:endParaRPr>
          </a:p>
        </p:txBody>
      </p:sp>
      <p:sp>
        <p:nvSpPr>
          <p:cNvPr id="8" name="Footer Placeholder 4"/>
          <p:cNvSpPr>
            <a:spLocks noGrp="1"/>
          </p:cNvSpPr>
          <p:nvPr>
            <p:ph type="ftr" sz="quarter" idx="16"/>
          </p:nvPr>
        </p:nvSpPr>
        <p:spPr/>
        <p:txBody>
          <a:bodyPr/>
          <a:lstStyle>
            <a:lvl1pPr>
              <a:defRPr/>
            </a:lvl1pPr>
          </a:lstStyle>
          <a:p>
            <a:pPr>
              <a:defRPr/>
            </a:pPr>
            <a:r>
              <a:rPr lang="en-US" smtClean="0">
                <a:latin typeface="Calibri"/>
              </a:rPr>
              <a:t>ILC, A. Yamamoto</a:t>
            </a:r>
            <a:endParaRPr lang="en-US">
              <a:latin typeface="Calibri"/>
            </a:endParaRPr>
          </a:p>
        </p:txBody>
      </p:sp>
      <p:sp>
        <p:nvSpPr>
          <p:cNvPr id="9" name="Slide Number Placeholder 5"/>
          <p:cNvSpPr>
            <a:spLocks noGrp="1"/>
          </p:cNvSpPr>
          <p:nvPr>
            <p:ph type="sldNum" sz="quarter" idx="17"/>
          </p:nvPr>
        </p:nvSpPr>
        <p:spPr/>
        <p:txBody>
          <a:bodyPr/>
          <a:lstStyle>
            <a:lvl1pPr>
              <a:defRPr/>
            </a:lvl1pPr>
          </a:lstStyle>
          <a:p>
            <a:pPr>
              <a:defRPr/>
            </a:pPr>
            <a:fld id="{8CB71FAD-72C7-C345-922B-F2BFB23F5A4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940918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latin typeface="Calibri"/>
              </a:rPr>
              <a:t>Higgs Hunting 2013</a:t>
            </a:r>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r>
              <a:rPr lang="en-US" smtClean="0">
                <a:latin typeface="Calibri"/>
              </a:rPr>
              <a:t>ILC, A. Yamamoto</a:t>
            </a:r>
            <a:endParaRPr lang="en-US">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01708F50-D5F2-5B42-9A3D-A4BF9664839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88855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274" y="1031394"/>
            <a:ext cx="2634241" cy="654242"/>
          </a:xfrm>
          <a:prstGeom prst="rect">
            <a:avLst/>
          </a:prstGeom>
        </p:spPr>
        <p:txBody>
          <a:bodyPr lIns="0" tIns="0" rIns="0" bIns="0" anchor="b"/>
          <a:lstStyle>
            <a:lvl1pPr algn="l">
              <a:defRPr sz="1500" b="1">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2" y="1031394"/>
            <a:ext cx="4737677" cy="4733636"/>
          </a:xfrm>
          <a:prstGeom prst="rect">
            <a:avLst/>
          </a:prstGeom>
        </p:spPr>
        <p:txBody>
          <a:bodyPr/>
          <a:lstStyle>
            <a:lvl1pPr>
              <a:defRPr sz="2700" baseline="0"/>
            </a:lvl1pPr>
            <a:lvl2pPr>
              <a:defRPr sz="22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1272" y="1831879"/>
            <a:ext cx="2634242" cy="3933151"/>
          </a:xfrm>
          <a:prstGeom prst="rect">
            <a:avLst/>
          </a:prstGeom>
        </p:spPr>
        <p:txBody>
          <a:bodyPr>
            <a:normAutofit/>
          </a:bodyPr>
          <a:lstStyle>
            <a:lvl1pPr marL="0" indent="0">
              <a:buNone/>
              <a:defRPr sz="1300" b="1"/>
            </a:lvl1pPr>
            <a:lvl2pPr marL="457108" indent="0">
              <a:buNone/>
              <a:defRPr sz="1200"/>
            </a:lvl2pPr>
            <a:lvl3pPr marL="914218" indent="0">
              <a:buNone/>
              <a:defRPr sz="1000"/>
            </a:lvl3pPr>
            <a:lvl4pPr marL="1371326" indent="0">
              <a:buNone/>
              <a:defRPr sz="900"/>
            </a:lvl4pPr>
            <a:lvl5pPr marL="1828434" indent="0">
              <a:buNone/>
              <a:defRPr sz="900"/>
            </a:lvl5pPr>
            <a:lvl6pPr marL="2285542" indent="0">
              <a:buNone/>
              <a:defRPr sz="900"/>
            </a:lvl6pPr>
            <a:lvl7pPr marL="2742652" indent="0">
              <a:buNone/>
              <a:defRPr sz="900"/>
            </a:lvl7pPr>
            <a:lvl8pPr marL="3199760" indent="0">
              <a:buNone/>
              <a:defRPr sz="900"/>
            </a:lvl8pPr>
            <a:lvl9pPr marL="3656868"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latin typeface="Calibri"/>
              </a:rPr>
              <a:t>Higgs Hunting 2013</a:t>
            </a:r>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r>
              <a:rPr lang="en-US" smtClean="0">
                <a:latin typeface="Calibri"/>
              </a:rPr>
              <a:t>ILC, A. Yamamoto</a:t>
            </a:r>
            <a:endParaRPr lang="en-US">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5ABED0B-ABF7-D84E-BBF7-FE21D0163B3E}"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414229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72061"/>
            <a:ext cx="5486400" cy="566738"/>
          </a:xfrm>
          <a:prstGeom prst="rect">
            <a:avLst/>
          </a:prstGeom>
        </p:spPr>
        <p:txBody>
          <a:bodyPr lIns="0" tIns="0" rIns="0" bIns="0" anchor="b"/>
          <a:lstStyle>
            <a:lvl1pPr algn="l">
              <a:defRPr sz="2200" b="1">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5941"/>
            <a:ext cx="5486400" cy="3540606"/>
          </a:xfrm>
          <a:prstGeom prst="rect">
            <a:avLst/>
          </a:prstGeom>
        </p:spPr>
        <p:txBody>
          <a:bodyPr rtlCol="0">
            <a:normAutofit/>
          </a:bodyPr>
          <a:lstStyle>
            <a:lvl1pPr marL="0" indent="0">
              <a:buNone/>
              <a:defRPr sz="3200"/>
            </a:lvl1pPr>
            <a:lvl2pPr marL="457108" indent="0">
              <a:buNone/>
              <a:defRPr sz="2800"/>
            </a:lvl2pPr>
            <a:lvl3pPr marL="914218" indent="0">
              <a:buNone/>
              <a:defRPr sz="2400"/>
            </a:lvl3pPr>
            <a:lvl4pPr marL="1371326" indent="0">
              <a:buNone/>
              <a:defRPr sz="2000"/>
            </a:lvl4pPr>
            <a:lvl5pPr marL="1828434" indent="0">
              <a:buNone/>
              <a:defRPr sz="2000"/>
            </a:lvl5pPr>
            <a:lvl6pPr marL="2285542" indent="0">
              <a:buNone/>
              <a:defRPr sz="2000"/>
            </a:lvl6pPr>
            <a:lvl7pPr marL="2742652" indent="0">
              <a:buNone/>
              <a:defRPr sz="2000"/>
            </a:lvl7pPr>
            <a:lvl8pPr marL="3199760" indent="0">
              <a:buNone/>
              <a:defRPr sz="2000"/>
            </a:lvl8pPr>
            <a:lvl9pPr marL="3656868" indent="0">
              <a:buNone/>
              <a:defRPr sz="2000"/>
            </a:lvl9pPr>
          </a:lstStyle>
          <a:p>
            <a:pPr lvl="0"/>
            <a:endParaRPr lang="en-US" noProof="0" dirty="0"/>
          </a:p>
        </p:txBody>
      </p:sp>
      <p:sp>
        <p:nvSpPr>
          <p:cNvPr id="4" name="Text Placeholder 3"/>
          <p:cNvSpPr>
            <a:spLocks noGrp="1"/>
          </p:cNvSpPr>
          <p:nvPr>
            <p:ph type="body" sz="half" idx="2"/>
          </p:nvPr>
        </p:nvSpPr>
        <p:spPr>
          <a:xfrm>
            <a:off x="1792288" y="5238799"/>
            <a:ext cx="5486400" cy="804862"/>
          </a:xfrm>
          <a:prstGeom prst="rect">
            <a:avLst/>
          </a:prstGeom>
        </p:spPr>
        <p:txBody>
          <a:bodyPr>
            <a:normAutofit/>
          </a:bodyPr>
          <a:lstStyle>
            <a:lvl1pPr marL="0" indent="0">
              <a:buNone/>
              <a:defRPr sz="1300">
                <a:latin typeface="Arial"/>
                <a:cs typeface="Arial"/>
              </a:defRPr>
            </a:lvl1pPr>
            <a:lvl2pPr marL="457108" indent="0">
              <a:buNone/>
              <a:defRPr sz="1200"/>
            </a:lvl2pPr>
            <a:lvl3pPr marL="914218" indent="0">
              <a:buNone/>
              <a:defRPr sz="1000"/>
            </a:lvl3pPr>
            <a:lvl4pPr marL="1371326" indent="0">
              <a:buNone/>
              <a:defRPr sz="900"/>
            </a:lvl4pPr>
            <a:lvl5pPr marL="1828434" indent="0">
              <a:buNone/>
              <a:defRPr sz="900"/>
            </a:lvl5pPr>
            <a:lvl6pPr marL="2285542" indent="0">
              <a:buNone/>
              <a:defRPr sz="900"/>
            </a:lvl6pPr>
            <a:lvl7pPr marL="2742652" indent="0">
              <a:buNone/>
              <a:defRPr sz="900"/>
            </a:lvl7pPr>
            <a:lvl8pPr marL="3199760" indent="0">
              <a:buNone/>
              <a:defRPr sz="900"/>
            </a:lvl8pPr>
            <a:lvl9pPr marL="3656868"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latin typeface="Calibri"/>
              </a:rPr>
              <a:t>Higgs Hunting 2013</a:t>
            </a:r>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r>
              <a:rPr lang="en-US" smtClean="0">
                <a:latin typeface="Calibri"/>
              </a:rPr>
              <a:t>ILC, A. Yamamoto</a:t>
            </a:r>
            <a:endParaRPr lang="en-US">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7E39B40-E3E0-2F43-8634-5F00C375A29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144935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2"/>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9273" y="-23091"/>
            <a:ext cx="9282545" cy="6961909"/>
          </a:xfrm>
          <a:prstGeom prst="rect">
            <a:avLst/>
          </a:prstGeom>
          <a:solidFill>
            <a:srgbClr val="692A3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221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101" y="103189"/>
            <a:ext cx="7493000" cy="544512"/>
          </a:xfrm>
          <a:prstGeom prst="rect">
            <a:avLst/>
          </a:prstGeom>
        </p:spPr>
        <p:txBody>
          <a:bodyPr lIns="91422" tIns="45711" rIns="91422" bIns="45711"/>
          <a:lstStyle/>
          <a:p>
            <a:r>
              <a:rPr lang="en-US" smtClean="0"/>
              <a:t>Click to edit Master title style</a:t>
            </a:r>
            <a:endParaRPr lang="en-US"/>
          </a:p>
        </p:txBody>
      </p:sp>
    </p:spTree>
    <p:extLst>
      <p:ext uri="{BB962C8B-B14F-4D97-AF65-F5344CB8AC3E}">
        <p14:creationId xmlns:p14="http://schemas.microsoft.com/office/powerpoint/2010/main" val="822910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a:latin typeface="Calibri"/>
                <a:ea typeface="ＭＳ Ｐゴシック"/>
              </a:rPr>
              <a:t>Higgs Hunting 2013</a:t>
            </a:r>
            <a:endParaRPr lang="ja-JP" altLang="en-US">
              <a:latin typeface="Calibri"/>
              <a:ea typeface="ＭＳ Ｐゴシック"/>
            </a:endParaRPr>
          </a:p>
        </p:txBody>
      </p:sp>
      <p:sp>
        <p:nvSpPr>
          <p:cNvPr id="5" name="フッター プレースホルダ 4"/>
          <p:cNvSpPr>
            <a:spLocks noGrp="1"/>
          </p:cNvSpPr>
          <p:nvPr>
            <p:ph type="ftr" sz="quarter" idx="11"/>
          </p:nvPr>
        </p:nvSpPr>
        <p:spPr/>
        <p:txBody>
          <a:bodyPr/>
          <a:lstStyle/>
          <a:p>
            <a:r>
              <a:rPr lang="en-US" altLang="ja-JP">
                <a:latin typeface="Calibri"/>
                <a:ea typeface="ＭＳ Ｐゴシック"/>
              </a:rPr>
              <a:t>ILC, A. Yamamoto</a:t>
            </a:r>
            <a:endParaRPr lang="ja-JP" altLang="en-US">
              <a:latin typeface="Calibri"/>
              <a:ea typeface="ＭＳ Ｐゴシック"/>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a:latin typeface="Calibri"/>
                <a:ea typeface="ＭＳ Ｐゴシック"/>
              </a:rPr>
              <a:pPr/>
              <a:t>‹#›</a:t>
            </a:fld>
            <a:endParaRPr lang="ja-JP" altLang="en-US">
              <a:latin typeface="Calibri"/>
              <a:ea typeface="ＭＳ Ｐゴシック"/>
            </a:endParaRPr>
          </a:p>
        </p:txBody>
      </p:sp>
    </p:spTree>
    <p:extLst>
      <p:ext uri="{BB962C8B-B14F-4D97-AF65-F5344CB8AC3E}">
        <p14:creationId xmlns:p14="http://schemas.microsoft.com/office/powerpoint/2010/main" val="2406305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541338"/>
            <a:ext cx="7283450" cy="481012"/>
          </a:xfrm>
          <a:prstGeom prst="rect">
            <a:avLst/>
          </a:prstGeo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117475" y="1347788"/>
            <a:ext cx="2774950" cy="445928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3044825" y="1347788"/>
            <a:ext cx="2774950" cy="215265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3044825" y="3652838"/>
            <a:ext cx="2774950" cy="215423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8D283288-B9ED-BB4E-99ED-7BC8A5BAC1A3}" type="slidenum">
              <a:rPr lang="en-GB">
                <a:latin typeface="Calibri"/>
              </a:rPr>
              <a:pPr>
                <a:defRPr/>
              </a:pPr>
              <a:t>‹#›</a:t>
            </a:fld>
            <a:endParaRPr lang="en-GB">
              <a:latin typeface="Calibri"/>
            </a:endParaRPr>
          </a:p>
        </p:txBody>
      </p:sp>
      <p:sp>
        <p:nvSpPr>
          <p:cNvPr id="8" name="Footer Placeholder 23"/>
          <p:cNvSpPr>
            <a:spLocks noGrp="1"/>
          </p:cNvSpPr>
          <p:nvPr>
            <p:ph type="ftr" sz="quarter" idx="11"/>
          </p:nvPr>
        </p:nvSpPr>
        <p:spPr bwMode="auto">
          <a:xfrm>
            <a:off x="31524" y="6443436"/>
            <a:ext cx="2221139" cy="414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charset="0"/>
                <a:ea typeface="ＭＳ Ｐゴシック" charset="0"/>
                <a:cs typeface="ＭＳ Ｐゴシック" charset="0"/>
              </a:defRPr>
            </a:lvl1pPr>
            <a:lvl2pPr marL="742950" indent="-285750" eaLnBrk="0" hangingPunct="0">
              <a:defRPr sz="900">
                <a:solidFill>
                  <a:schemeClr val="tx1"/>
                </a:solidFill>
                <a:latin typeface="Arial" charset="0"/>
                <a:ea typeface="ＭＳ Ｐゴシック" charset="0"/>
              </a:defRPr>
            </a:lvl2pPr>
            <a:lvl3pPr marL="1143000" indent="-228600" eaLnBrk="0" hangingPunct="0">
              <a:defRPr sz="900">
                <a:solidFill>
                  <a:schemeClr val="tx1"/>
                </a:solidFill>
                <a:latin typeface="Arial" charset="0"/>
                <a:ea typeface="ＭＳ Ｐゴシック" charset="0"/>
              </a:defRPr>
            </a:lvl3pPr>
            <a:lvl4pPr marL="1600200" indent="-228600" eaLnBrk="0" hangingPunct="0">
              <a:defRPr sz="900">
                <a:solidFill>
                  <a:schemeClr val="tx1"/>
                </a:solidFill>
                <a:latin typeface="Arial" charset="0"/>
                <a:ea typeface="ＭＳ Ｐゴシック" charset="0"/>
              </a:defRPr>
            </a:lvl4pPr>
            <a:lvl5pPr marL="2057400" indent="-228600" eaLnBrk="0" hangingPunct="0">
              <a:defRPr sz="900">
                <a:solidFill>
                  <a:schemeClr val="tx1"/>
                </a:solidFill>
                <a:latin typeface="Arial" charset="0"/>
                <a:ea typeface="ＭＳ Ｐゴシック" charset="0"/>
              </a:defRPr>
            </a:lvl5pPr>
            <a:lvl6pPr marL="2514600" indent="-228600" eaLnBrk="0" fontAlgn="base" hangingPunct="0">
              <a:spcBef>
                <a:spcPct val="20000"/>
              </a:spcBef>
              <a:spcAft>
                <a:spcPct val="0"/>
              </a:spcAft>
              <a:buClr>
                <a:srgbClr val="F8B323"/>
              </a:buClr>
              <a:buFont typeface="Wingdings" charset="0"/>
              <a:buChar char="n"/>
              <a:defRPr sz="900">
                <a:solidFill>
                  <a:schemeClr val="tx1"/>
                </a:solidFill>
                <a:latin typeface="Arial" charset="0"/>
                <a:ea typeface="ＭＳ Ｐゴシック" charset="0"/>
              </a:defRPr>
            </a:lvl6pPr>
            <a:lvl7pPr marL="2971800" indent="-228600" eaLnBrk="0" fontAlgn="base" hangingPunct="0">
              <a:spcBef>
                <a:spcPct val="20000"/>
              </a:spcBef>
              <a:spcAft>
                <a:spcPct val="0"/>
              </a:spcAft>
              <a:buClr>
                <a:srgbClr val="F8B323"/>
              </a:buClr>
              <a:buFont typeface="Wingdings" charset="0"/>
              <a:buChar char="n"/>
              <a:defRPr sz="900">
                <a:solidFill>
                  <a:schemeClr val="tx1"/>
                </a:solidFill>
                <a:latin typeface="Arial" charset="0"/>
                <a:ea typeface="ＭＳ Ｐゴシック" charset="0"/>
              </a:defRPr>
            </a:lvl7pPr>
            <a:lvl8pPr marL="3429000" indent="-228600" eaLnBrk="0" fontAlgn="base" hangingPunct="0">
              <a:spcBef>
                <a:spcPct val="20000"/>
              </a:spcBef>
              <a:spcAft>
                <a:spcPct val="0"/>
              </a:spcAft>
              <a:buClr>
                <a:srgbClr val="F8B323"/>
              </a:buClr>
              <a:buFont typeface="Wingdings" charset="0"/>
              <a:buChar char="n"/>
              <a:defRPr sz="900">
                <a:solidFill>
                  <a:schemeClr val="tx1"/>
                </a:solidFill>
                <a:latin typeface="Arial" charset="0"/>
                <a:ea typeface="ＭＳ Ｐゴシック" charset="0"/>
              </a:defRPr>
            </a:lvl8pPr>
            <a:lvl9pPr marL="3886200" indent="-228600" eaLnBrk="0" fontAlgn="base" hangingPunct="0">
              <a:spcBef>
                <a:spcPct val="20000"/>
              </a:spcBef>
              <a:spcAft>
                <a:spcPct val="0"/>
              </a:spcAft>
              <a:buClr>
                <a:srgbClr val="F8B323"/>
              </a:buClr>
              <a:buFont typeface="Wingdings" charset="0"/>
              <a:buChar char="n"/>
              <a:defRPr sz="900">
                <a:solidFill>
                  <a:schemeClr val="tx1"/>
                </a:solidFill>
                <a:latin typeface="Arial" charset="0"/>
                <a:ea typeface="ＭＳ Ｐゴシック" charset="0"/>
              </a:defRPr>
            </a:lvl9pPr>
          </a:lstStyle>
          <a:p>
            <a:pPr eaLnBrk="1" hangingPunct="1">
              <a:buFont typeface="Wingdings" charset="0"/>
              <a:buNone/>
            </a:pPr>
            <a:r>
              <a:rPr lang="en-US" smtClean="0">
                <a:solidFill>
                  <a:prstClr val="black"/>
                </a:solidFill>
              </a:rPr>
              <a:t>ILC, A. Yamamoto</a:t>
            </a:r>
            <a:endParaRPr lang="en-GB" dirty="0">
              <a:solidFill>
                <a:prstClr val="black"/>
              </a:solidFill>
            </a:endParaRPr>
          </a:p>
        </p:txBody>
      </p:sp>
    </p:spTree>
    <p:extLst>
      <p:ext uri="{BB962C8B-B14F-4D97-AF65-F5344CB8AC3E}">
        <p14:creationId xmlns:p14="http://schemas.microsoft.com/office/powerpoint/2010/main" val="319384842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28995846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lccolo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2400"/>
            <a:ext cx="1219200" cy="796925"/>
          </a:xfrm>
          <a:prstGeom prst="rect">
            <a:avLst/>
          </a:prstGeom>
          <a:noFill/>
          <a:ln w="9525">
            <a:noFill/>
            <a:miter lim="800000"/>
            <a:headEnd/>
            <a:tailEnd/>
          </a:ln>
        </p:spPr>
      </p:pic>
      <p:pic>
        <p:nvPicPr>
          <p:cNvPr id="5" name="Picture 7" descr="1024_greendot_divider"/>
          <p:cNvPicPr>
            <a:picLocks noChangeAspect="1" noChangeArrowheads="1"/>
          </p:cNvPicPr>
          <p:nvPr/>
        </p:nvPicPr>
        <p:blipFill>
          <a:blip r:embed="rId3"/>
          <a:srcRect/>
          <a:stretch>
            <a:fillRect/>
          </a:stretch>
        </p:blipFill>
        <p:spPr bwMode="auto">
          <a:xfrm>
            <a:off x="1295400" y="838200"/>
            <a:ext cx="7848600" cy="153988"/>
          </a:xfrm>
          <a:prstGeom prst="rect">
            <a:avLst/>
          </a:prstGeom>
          <a:noFill/>
          <a:ln w="9525">
            <a:noFill/>
            <a:miter lim="800000"/>
            <a:headEnd/>
            <a:tailEnd/>
          </a:ln>
        </p:spPr>
      </p:pic>
      <p:sp>
        <p:nvSpPr>
          <p:cNvPr id="6" name="Text Box 8"/>
          <p:cNvSpPr txBox="1">
            <a:spLocks noChangeArrowheads="1"/>
          </p:cNvSpPr>
          <p:nvPr/>
        </p:nvSpPr>
        <p:spPr bwMode="auto">
          <a:xfrm>
            <a:off x="1295400" y="0"/>
            <a:ext cx="7620000" cy="457200"/>
          </a:xfrm>
          <a:prstGeom prst="rect">
            <a:avLst/>
          </a:prstGeom>
          <a:noFill/>
          <a:ln w="9525">
            <a:noFill/>
            <a:miter lim="800000"/>
            <a:headEnd/>
            <a:tailEnd/>
          </a:ln>
          <a:effectLst/>
        </p:spPr>
        <p:txBody>
          <a:bodyPr>
            <a:spAutoFit/>
          </a:bodyPr>
          <a:lstStyle/>
          <a:p>
            <a:pPr>
              <a:spcBef>
                <a:spcPct val="50000"/>
              </a:spcBef>
              <a:defRPr/>
            </a:pPr>
            <a:endParaRPr kumimoji="0" lang="en-US" sz="2400">
              <a:solidFill>
                <a:srgbClr val="000000"/>
              </a:solidFill>
              <a:latin typeface="Arial"/>
              <a:ea typeface="Arial Unicode MS"/>
              <a:cs typeface="Arial Unicode MS"/>
            </a:endParaRPr>
          </a:p>
        </p:txBody>
      </p:sp>
      <p:sp>
        <p:nvSpPr>
          <p:cNvPr id="7" name="Text Box 9"/>
          <p:cNvSpPr txBox="1">
            <a:spLocks noChangeArrowheads="1"/>
          </p:cNvSpPr>
          <p:nvPr/>
        </p:nvSpPr>
        <p:spPr bwMode="auto">
          <a:xfrm>
            <a:off x="1828800" y="0"/>
            <a:ext cx="6629400" cy="457200"/>
          </a:xfrm>
          <a:prstGeom prst="rect">
            <a:avLst/>
          </a:prstGeom>
          <a:noFill/>
          <a:ln w="9525">
            <a:noFill/>
            <a:miter lim="800000"/>
            <a:headEnd/>
            <a:tailEnd/>
          </a:ln>
          <a:effectLst/>
        </p:spPr>
        <p:txBody>
          <a:bodyPr>
            <a:spAutoFit/>
          </a:bodyPr>
          <a:lstStyle/>
          <a:p>
            <a:pPr>
              <a:spcBef>
                <a:spcPct val="50000"/>
              </a:spcBef>
              <a:defRPr/>
            </a:pPr>
            <a:endParaRPr kumimoji="0" lang="en-US" sz="2400">
              <a:solidFill>
                <a:srgbClr val="000000"/>
              </a:solidFill>
              <a:latin typeface="Arial"/>
              <a:ea typeface="Arial Unicode MS"/>
              <a:cs typeface="Arial Unicode MS"/>
            </a:endParaRPr>
          </a:p>
        </p:txBody>
      </p:sp>
      <p:pic>
        <p:nvPicPr>
          <p:cNvPr id="8" name="Picture 11" descr="1024_greendot_divider"/>
          <p:cNvPicPr>
            <a:picLocks noChangeAspect="1" noChangeArrowheads="1"/>
          </p:cNvPicPr>
          <p:nvPr/>
        </p:nvPicPr>
        <p:blipFill>
          <a:blip r:embed="rId3"/>
          <a:srcRect/>
          <a:stretch>
            <a:fillRect/>
          </a:stretch>
        </p:blipFill>
        <p:spPr bwMode="auto">
          <a:xfrm>
            <a:off x="0" y="6096000"/>
            <a:ext cx="9144000" cy="179388"/>
          </a:xfrm>
          <a:prstGeom prst="rect">
            <a:avLst/>
          </a:prstGeom>
          <a:noFill/>
          <a:ln w="9525">
            <a:noFill/>
            <a:miter lim="800000"/>
            <a:headEnd/>
            <a:tailEnd/>
          </a:ln>
        </p:spPr>
      </p:pic>
      <p:sp>
        <p:nvSpPr>
          <p:cNvPr id="512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GB"/>
          </a:p>
        </p:txBody>
      </p:sp>
      <p:sp>
        <p:nvSpPr>
          <p:cNvPr id="5130" name="Rectangle 10"/>
          <p:cNvSpPr>
            <a:spLocks noGrp="1" noChangeArrowheads="1"/>
          </p:cNvSpPr>
          <p:nvPr>
            <p:ph type="ctrTitle"/>
          </p:nvPr>
        </p:nvSpPr>
        <p:spPr>
          <a:xfrm>
            <a:off x="762000" y="2286000"/>
            <a:ext cx="7772400" cy="1143000"/>
          </a:xfrm>
        </p:spPr>
        <p:txBody>
          <a:bodyPr/>
          <a:lstStyle>
            <a:lvl1pPr>
              <a:defRPr sz="4800"/>
            </a:lvl1pPr>
          </a:lstStyle>
          <a:p>
            <a:r>
              <a:rPr lang="en-US" smtClean="0"/>
              <a:t>Click to edit Master title style</a:t>
            </a:r>
            <a:endParaRPr lang="en-GB"/>
          </a:p>
        </p:txBody>
      </p:sp>
      <p:sp>
        <p:nvSpPr>
          <p:cNvPr id="9" name="Rectangle 3"/>
          <p:cNvSpPr>
            <a:spLocks noGrp="1" noChangeArrowheads="1"/>
          </p:cNvSpPr>
          <p:nvPr>
            <p:ph type="dt" sz="half" idx="10"/>
          </p:nvPr>
        </p:nvSpPr>
        <p:spPr>
          <a:xfrm>
            <a:off x="0" y="6248400"/>
            <a:ext cx="3124200" cy="457200"/>
          </a:xfrm>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10" name="Rectangle 4"/>
          <p:cNvSpPr>
            <a:spLocks noGrp="1" noChangeArrowheads="1"/>
          </p:cNvSpPr>
          <p:nvPr>
            <p:ph type="ftr" sz="quarter" idx="11"/>
          </p:nvPr>
        </p:nvSpPr>
        <p:spPr>
          <a:xfrm>
            <a:off x="3124200" y="6248400"/>
            <a:ext cx="2895600" cy="457200"/>
          </a:xfrm>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11" name="Rectangle 5"/>
          <p:cNvSpPr>
            <a:spLocks noGrp="1" noChangeArrowheads="1"/>
          </p:cNvSpPr>
          <p:nvPr>
            <p:ph type="sldNum" sz="quarter" idx="12"/>
          </p:nvPr>
        </p:nvSpPr>
        <p:spPr>
          <a:xfrm>
            <a:off x="6553200" y="6248400"/>
            <a:ext cx="2362200" cy="457200"/>
          </a:xfrm>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413848339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b="1"/>
            </a:lvl1pPr>
            <a:lvl2pPr>
              <a:defRPr b="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735780633"/>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790251256"/>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866429457"/>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8"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9"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432500086"/>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4"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5"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878909687"/>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3"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4"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2756433935"/>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3990812810"/>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6"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7"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4063238719"/>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50751829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3500781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5" name="Rectangle 4"/>
          <p:cNvSpPr>
            <a:spLocks noGrp="1" noChangeArrowheads="1"/>
          </p:cNvSpPr>
          <p:nvPr>
            <p:ph type="ftr" sz="quarter" idx="11"/>
          </p:nvPr>
        </p:nvSpPr>
        <p:spPr>
          <a:ln/>
        </p:spPr>
        <p:txBody>
          <a:bodyPr/>
          <a:lstStyle>
            <a:lvl1pPr>
              <a:defRPr/>
            </a:lvl1p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6" name="Rectangle 5"/>
          <p:cNvSpPr>
            <a:spLocks noGrp="1" noChangeArrowheads="1"/>
          </p:cNvSpPr>
          <p:nvPr>
            <p:ph type="sldNum" sz="quarter" idx="12"/>
          </p:nvPr>
        </p:nvSpPr>
        <p:spPr>
          <a:ln/>
        </p:spPr>
        <p:txBody>
          <a:bodyPr/>
          <a:lstStyle>
            <a:lvl1pPr>
              <a:defRPr/>
            </a:lvl1pPr>
          </a:lstStyle>
          <a:p>
            <a:fld id="{AAB6FA28-7AEC-3F43-9C2D-3DB969CFEC6A}" type="slidenum">
              <a:rPr lang="en-US" smtClean="0">
                <a:solidFill>
                  <a:srgbClr val="000000"/>
                </a:solidFill>
                <a:latin typeface="Arial"/>
                <a:ea typeface="Arial Unicode MS"/>
                <a:cs typeface="Arial Unicode MS"/>
              </a:rPr>
              <a:pPr/>
              <a:t>‹#›</a:t>
            </a:fld>
            <a:endParaRPr lang="en-US">
              <a:solidFill>
                <a:srgbClr val="000000"/>
              </a:solidFill>
              <a:latin typeface="Arial"/>
              <a:ea typeface="Arial Unicode MS"/>
              <a:cs typeface="Arial Unicode MS"/>
            </a:endParaRPr>
          </a:p>
        </p:txBody>
      </p:sp>
    </p:spTree>
    <p:extLst>
      <p:ext uri="{BB962C8B-B14F-4D97-AF65-F5344CB8AC3E}">
        <p14:creationId xmlns:p14="http://schemas.microsoft.com/office/powerpoint/2010/main" val="1473425946"/>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1863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55130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E8C0FD-1595-DA41-95D3-656F628C7F30}" type="datetimeFigureOut">
              <a:rPr kumimoji="1" lang="ja-JP" altLang="en-US" smtClean="0"/>
              <a:t>2013/11/01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2303653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theme" Target="../theme/theme4.xml"/><Relationship Id="rId15" Type="http://schemas.openxmlformats.org/officeDocument/2006/relationships/image" Target="../media/image2.emf"/><Relationship Id="rId16" Type="http://schemas.openxmlformats.org/officeDocument/2006/relationships/image" Target="../media/image3.emf"/><Relationship Id="rId17" Type="http://schemas.openxmlformats.org/officeDocument/2006/relationships/image" Target="../media/image4.emf"/><Relationship Id="rId18" Type="http://schemas.openxmlformats.org/officeDocument/2006/relationships/image" Target="../media/image5.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3" Type="http://schemas.openxmlformats.org/officeDocument/2006/relationships/image" Target="../media/image7.jpeg"/><Relationship Id="rId14" Type="http://schemas.openxmlformats.org/officeDocument/2006/relationships/image" Target="../media/image8.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8C0FD-1595-DA41-95D3-656F628C7F30}" type="datetimeFigureOut">
              <a:rPr kumimoji="1" lang="ja-JP" altLang="en-US" smtClean="0"/>
              <a:t>2013/11/01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093B3-AECD-DB43-87E3-2E37105E7E94}" type="slidenum">
              <a:rPr kumimoji="1" lang="ja-JP" altLang="en-US" smtClean="0"/>
              <a:t>‹#›</a:t>
            </a:fld>
            <a:endParaRPr kumimoji="1" lang="ja-JP" altLang="en-US"/>
          </a:p>
        </p:txBody>
      </p:sp>
    </p:spTree>
    <p:extLst>
      <p:ext uri="{BB962C8B-B14F-4D97-AF65-F5344CB8AC3E}">
        <p14:creationId xmlns:p14="http://schemas.microsoft.com/office/powerpoint/2010/main" val="281176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892969" y="3536156"/>
            <a:ext cx="7358063"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en-US" altLang="ja-JP">
                <a:sym typeface="ヒラギノ角ゴ Pro W3" charset="0"/>
              </a:rPr>
              <a:t>Click to edit Master text styles</a:t>
            </a:r>
          </a:p>
          <a:p>
            <a:pPr lvl="1"/>
            <a:r>
              <a:rPr lang="en-US" altLang="ja-JP">
                <a:sym typeface="ヒラギノ角ゴ Pro W3" charset="0"/>
              </a:rPr>
              <a:t>Second level</a:t>
            </a:r>
          </a:p>
          <a:p>
            <a:pPr lvl="2"/>
            <a:r>
              <a:rPr lang="en-US" altLang="ja-JP">
                <a:sym typeface="ヒラギノ角ゴ Pro W3" charset="0"/>
              </a:rPr>
              <a:t>Third level</a:t>
            </a:r>
          </a:p>
          <a:p>
            <a:pPr lvl="3"/>
            <a:r>
              <a:rPr lang="en-US" altLang="ja-JP">
                <a:sym typeface="ヒラギノ角ゴ Pro W3" charset="0"/>
              </a:rPr>
              <a:t>Fourth level</a:t>
            </a:r>
          </a:p>
          <a:p>
            <a:pPr lvl="4"/>
            <a:r>
              <a:rPr lang="en-US" altLang="ja-JP">
                <a:sym typeface="ヒラギノ角ゴ Pro W3" charset="0"/>
              </a:rPr>
              <a:t>Fifth level</a:t>
            </a:r>
          </a:p>
        </p:txBody>
      </p:sp>
      <p:sp>
        <p:nvSpPr>
          <p:cNvPr id="1026" name="Rectangle 2"/>
          <p:cNvSpPr>
            <a:spLocks noGrp="1" noChangeArrowheads="1"/>
          </p:cNvSpPr>
          <p:nvPr>
            <p:ph type="title"/>
          </p:nvPr>
        </p:nvSpPr>
        <p:spPr bwMode="auto">
          <a:xfrm>
            <a:off x="892969" y="1151930"/>
            <a:ext cx="7358063"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b" anchorCtr="0" compatLnSpc="1">
            <a:prstTxWarp prst="textNoShape">
              <a:avLst/>
            </a:prstTxWarp>
          </a:bodyPr>
          <a:lstStyle/>
          <a:p>
            <a:pPr lvl="0"/>
            <a:r>
              <a:rPr lang="en-US" altLang="ja-JP">
                <a:sym typeface="ヒラギノ角ゴ Pro W3" charset="0"/>
              </a:rPr>
              <a:t>Click to edit Master title style</a:t>
            </a:r>
          </a:p>
        </p:txBody>
      </p:sp>
    </p:spTree>
    <p:extLst>
      <p:ext uri="{BB962C8B-B14F-4D97-AF65-F5344CB8AC3E}">
        <p14:creationId xmlns:p14="http://schemas.microsoft.com/office/powerpoint/2010/main" val="3215427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fontAlgn="base">
        <a:spcBef>
          <a:spcPct val="0"/>
        </a:spcBef>
        <a:spcAft>
          <a:spcPct val="0"/>
        </a:spcAft>
        <a:defRPr kumimoji="1" sz="5900">
          <a:solidFill>
            <a:schemeClr val="tx1"/>
          </a:solidFill>
          <a:latin typeface="+mj-lt"/>
          <a:ea typeface="+mj-ea"/>
          <a:cs typeface="+mj-cs"/>
          <a:sym typeface="ヒラギノ角ゴ Pro W3" charset="0"/>
        </a:defRPr>
      </a:lvl1pPr>
      <a:lvl2pPr algn="ctr" rtl="0" fontAlgn="base">
        <a:spcBef>
          <a:spcPct val="0"/>
        </a:spcBef>
        <a:spcAft>
          <a:spcPct val="0"/>
        </a:spcAft>
        <a:defRPr kumimoji="1" sz="5900">
          <a:solidFill>
            <a:schemeClr val="tx1"/>
          </a:solidFill>
          <a:latin typeface="ヒラギノ角ゴ Pro W3" charset="0"/>
          <a:ea typeface="ヒラギノ角ゴ Pro W3" charset="0"/>
          <a:cs typeface="ヒラギノ角ゴ Pro W3" charset="0"/>
          <a:sym typeface="ヒラギノ角ゴ Pro W3" charset="0"/>
        </a:defRPr>
      </a:lvl2pPr>
      <a:lvl3pPr algn="ctr" rtl="0" fontAlgn="base">
        <a:spcBef>
          <a:spcPct val="0"/>
        </a:spcBef>
        <a:spcAft>
          <a:spcPct val="0"/>
        </a:spcAft>
        <a:defRPr kumimoji="1" sz="5900">
          <a:solidFill>
            <a:schemeClr val="tx1"/>
          </a:solidFill>
          <a:latin typeface="ヒラギノ角ゴ Pro W3" charset="0"/>
          <a:ea typeface="ヒラギノ角ゴ Pro W3" charset="0"/>
          <a:cs typeface="ヒラギノ角ゴ Pro W3" charset="0"/>
          <a:sym typeface="ヒラギノ角ゴ Pro W3" charset="0"/>
        </a:defRPr>
      </a:lvl3pPr>
      <a:lvl4pPr algn="ctr" rtl="0" fontAlgn="base">
        <a:spcBef>
          <a:spcPct val="0"/>
        </a:spcBef>
        <a:spcAft>
          <a:spcPct val="0"/>
        </a:spcAft>
        <a:defRPr kumimoji="1" sz="5900">
          <a:solidFill>
            <a:schemeClr val="tx1"/>
          </a:solidFill>
          <a:latin typeface="ヒラギノ角ゴ Pro W3" charset="0"/>
          <a:ea typeface="ヒラギノ角ゴ Pro W3" charset="0"/>
          <a:cs typeface="ヒラギノ角ゴ Pro W3" charset="0"/>
          <a:sym typeface="ヒラギノ角ゴ Pro W3" charset="0"/>
        </a:defRPr>
      </a:lvl4pPr>
      <a:lvl5pPr algn="ctr" rtl="0" fontAlgn="base">
        <a:spcBef>
          <a:spcPct val="0"/>
        </a:spcBef>
        <a:spcAft>
          <a:spcPct val="0"/>
        </a:spcAft>
        <a:defRPr kumimoji="1" sz="5900">
          <a:solidFill>
            <a:schemeClr val="tx1"/>
          </a:solidFill>
          <a:latin typeface="ヒラギノ角ゴ Pro W3" charset="0"/>
          <a:ea typeface="ヒラギノ角ゴ Pro W3" charset="0"/>
          <a:cs typeface="ヒラギノ角ゴ Pro W3" charset="0"/>
          <a:sym typeface="ヒラギノ角ゴ Pro W3" charset="0"/>
        </a:defRPr>
      </a:lvl5pPr>
      <a:lvl6pPr marL="321457" algn="ctr" rtl="0" fontAlgn="base">
        <a:spcBef>
          <a:spcPct val="0"/>
        </a:spcBef>
        <a:spcAft>
          <a:spcPct val="0"/>
        </a:spcAft>
        <a:defRPr sz="5900">
          <a:solidFill>
            <a:schemeClr val="tx1"/>
          </a:solidFill>
          <a:latin typeface="ヒラギノ角ゴ Pro W3" charset="0"/>
          <a:ea typeface="ヒラギノ角ゴ Pro W3" charset="0"/>
          <a:cs typeface="ヒラギノ角ゴ Pro W3" charset="0"/>
          <a:sym typeface="ヒラギノ角ゴ Pro W3" charset="0"/>
        </a:defRPr>
      </a:lvl6pPr>
      <a:lvl7pPr marL="642915" algn="ctr" rtl="0" fontAlgn="base">
        <a:spcBef>
          <a:spcPct val="0"/>
        </a:spcBef>
        <a:spcAft>
          <a:spcPct val="0"/>
        </a:spcAft>
        <a:defRPr sz="5900">
          <a:solidFill>
            <a:schemeClr val="tx1"/>
          </a:solidFill>
          <a:latin typeface="ヒラギノ角ゴ Pro W3" charset="0"/>
          <a:ea typeface="ヒラギノ角ゴ Pro W3" charset="0"/>
          <a:cs typeface="ヒラギノ角ゴ Pro W3" charset="0"/>
          <a:sym typeface="ヒラギノ角ゴ Pro W3" charset="0"/>
        </a:defRPr>
      </a:lvl7pPr>
      <a:lvl8pPr marL="964372" algn="ctr" rtl="0" fontAlgn="base">
        <a:spcBef>
          <a:spcPct val="0"/>
        </a:spcBef>
        <a:spcAft>
          <a:spcPct val="0"/>
        </a:spcAft>
        <a:defRPr sz="5900">
          <a:solidFill>
            <a:schemeClr val="tx1"/>
          </a:solidFill>
          <a:latin typeface="ヒラギノ角ゴ Pro W3" charset="0"/>
          <a:ea typeface="ヒラギノ角ゴ Pro W3" charset="0"/>
          <a:cs typeface="ヒラギノ角ゴ Pro W3" charset="0"/>
          <a:sym typeface="ヒラギノ角ゴ Pro W3" charset="0"/>
        </a:defRPr>
      </a:lvl8pPr>
      <a:lvl9pPr marL="1285829" algn="ctr" rtl="0" fontAlgn="base">
        <a:spcBef>
          <a:spcPct val="0"/>
        </a:spcBef>
        <a:spcAft>
          <a:spcPct val="0"/>
        </a:spcAft>
        <a:defRPr sz="5900">
          <a:solidFill>
            <a:schemeClr val="tx1"/>
          </a:solidFill>
          <a:latin typeface="ヒラギノ角ゴ Pro W3" charset="0"/>
          <a:ea typeface="ヒラギノ角ゴ Pro W3" charset="0"/>
          <a:cs typeface="ヒラギノ角ゴ Pro W3" charset="0"/>
          <a:sym typeface="ヒラギノ角ゴ Pro W3" charset="0"/>
        </a:defRPr>
      </a:lvl9pPr>
    </p:titleStyle>
    <p:bodyStyle>
      <a:lvl1pPr marL="241093" indent="-241093" algn="ctr" rtl="0" fontAlgn="base">
        <a:spcBef>
          <a:spcPct val="0"/>
        </a:spcBef>
        <a:spcAft>
          <a:spcPct val="0"/>
        </a:spcAft>
        <a:defRPr kumimoji="1" sz="2500">
          <a:solidFill>
            <a:schemeClr val="tx1"/>
          </a:solidFill>
          <a:latin typeface="+mn-lt"/>
          <a:ea typeface="+mn-ea"/>
          <a:cs typeface="+mn-cs"/>
          <a:sym typeface="ヒラギノ角ゴ Pro W3" charset="0"/>
        </a:defRPr>
      </a:lvl1pPr>
      <a:lvl2pPr marL="522368" indent="-200911" algn="ctr" rtl="0" fontAlgn="base">
        <a:spcBef>
          <a:spcPct val="0"/>
        </a:spcBef>
        <a:spcAft>
          <a:spcPct val="0"/>
        </a:spcAft>
        <a:defRPr kumimoji="1" sz="2500">
          <a:solidFill>
            <a:schemeClr val="tx1"/>
          </a:solidFill>
          <a:latin typeface="+mn-lt"/>
          <a:ea typeface="+mn-ea"/>
          <a:cs typeface="+mn-cs"/>
          <a:sym typeface="ヒラギノ角ゴ Pro W3" charset="0"/>
        </a:defRPr>
      </a:lvl2pPr>
      <a:lvl3pPr marL="803643" indent="-160729" algn="ctr" rtl="0" fontAlgn="base">
        <a:spcBef>
          <a:spcPct val="0"/>
        </a:spcBef>
        <a:spcAft>
          <a:spcPct val="0"/>
        </a:spcAft>
        <a:defRPr kumimoji="1" sz="2500">
          <a:solidFill>
            <a:schemeClr val="tx1"/>
          </a:solidFill>
          <a:latin typeface="+mn-lt"/>
          <a:ea typeface="+mn-ea"/>
          <a:cs typeface="+mn-cs"/>
          <a:sym typeface="ヒラギノ角ゴ Pro W3" charset="0"/>
        </a:defRPr>
      </a:lvl3pPr>
      <a:lvl4pPr marL="1125101" indent="-160729" algn="ctr" rtl="0" fontAlgn="base">
        <a:spcBef>
          <a:spcPct val="0"/>
        </a:spcBef>
        <a:spcAft>
          <a:spcPct val="0"/>
        </a:spcAft>
        <a:defRPr kumimoji="1" sz="2500">
          <a:solidFill>
            <a:schemeClr val="tx1"/>
          </a:solidFill>
          <a:latin typeface="+mn-lt"/>
          <a:ea typeface="+mn-ea"/>
          <a:cs typeface="+mn-cs"/>
          <a:sym typeface="ヒラギノ角ゴ Pro W3" charset="0"/>
        </a:defRPr>
      </a:lvl4pPr>
      <a:lvl5pPr marL="1446558" indent="-160729" algn="ctr" rtl="0" fontAlgn="base">
        <a:spcBef>
          <a:spcPct val="0"/>
        </a:spcBef>
        <a:spcAft>
          <a:spcPct val="0"/>
        </a:spcAft>
        <a:defRPr kumimoji="1" sz="2500">
          <a:solidFill>
            <a:schemeClr val="tx1"/>
          </a:solidFill>
          <a:latin typeface="+mn-lt"/>
          <a:ea typeface="+mn-ea"/>
          <a:cs typeface="+mn-cs"/>
          <a:sym typeface="ヒラギノ角ゴ Pro W3" charset="0"/>
        </a:defRPr>
      </a:lvl5pPr>
      <a:lvl6pPr marL="321457" algn="ctr" rtl="0" fontAlgn="base">
        <a:spcBef>
          <a:spcPct val="0"/>
        </a:spcBef>
        <a:spcAft>
          <a:spcPct val="0"/>
        </a:spcAft>
        <a:defRPr sz="2500">
          <a:solidFill>
            <a:schemeClr val="tx1"/>
          </a:solidFill>
          <a:latin typeface="+mn-lt"/>
          <a:ea typeface="+mn-ea"/>
          <a:cs typeface="+mn-cs"/>
          <a:sym typeface="ヒラギノ角ゴ Pro W3" charset="0"/>
        </a:defRPr>
      </a:lvl6pPr>
      <a:lvl7pPr marL="642915" algn="ctr" rtl="0" fontAlgn="base">
        <a:spcBef>
          <a:spcPct val="0"/>
        </a:spcBef>
        <a:spcAft>
          <a:spcPct val="0"/>
        </a:spcAft>
        <a:defRPr sz="2500">
          <a:solidFill>
            <a:schemeClr val="tx1"/>
          </a:solidFill>
          <a:latin typeface="+mn-lt"/>
          <a:ea typeface="+mn-ea"/>
          <a:cs typeface="+mn-cs"/>
          <a:sym typeface="ヒラギノ角ゴ Pro W3" charset="0"/>
        </a:defRPr>
      </a:lvl7pPr>
      <a:lvl8pPr marL="964372" algn="ctr" rtl="0" fontAlgn="base">
        <a:spcBef>
          <a:spcPct val="0"/>
        </a:spcBef>
        <a:spcAft>
          <a:spcPct val="0"/>
        </a:spcAft>
        <a:defRPr sz="2500">
          <a:solidFill>
            <a:schemeClr val="tx1"/>
          </a:solidFill>
          <a:latin typeface="+mn-lt"/>
          <a:ea typeface="+mn-ea"/>
          <a:cs typeface="+mn-cs"/>
          <a:sym typeface="ヒラギノ角ゴ Pro W3" charset="0"/>
        </a:defRPr>
      </a:lvl8pPr>
      <a:lvl9pPr marL="1285829" algn="ctr" rtl="0" fontAlgn="base">
        <a:spcBef>
          <a:spcPct val="0"/>
        </a:spcBef>
        <a:spcAft>
          <a:spcPct val="0"/>
        </a:spcAft>
        <a:defRPr sz="2500">
          <a:solidFill>
            <a:schemeClr val="tx1"/>
          </a:solidFill>
          <a:latin typeface="+mn-lt"/>
          <a:ea typeface="+mn-ea"/>
          <a:cs typeface="+mn-cs"/>
          <a:sym typeface="ヒラギノ角ゴ Pro W3" charset="0"/>
        </a:defRPr>
      </a:lvl9pPr>
    </p:bodyStyle>
    <p:otherStyle>
      <a:defPPr>
        <a:defRPr lang="ja-JP"/>
      </a:defPPr>
      <a:lvl1pPr marL="0" algn="l" defTabSz="321457" rtl="0" eaLnBrk="1" latinLnBrk="0" hangingPunct="1">
        <a:defRPr kumimoji="1" sz="1300" kern="1200">
          <a:solidFill>
            <a:schemeClr val="tx1"/>
          </a:solidFill>
          <a:latin typeface="+mn-lt"/>
          <a:ea typeface="+mn-ea"/>
          <a:cs typeface="+mn-cs"/>
        </a:defRPr>
      </a:lvl1pPr>
      <a:lvl2pPr marL="321457" algn="l" defTabSz="321457" rtl="0" eaLnBrk="1" latinLnBrk="0" hangingPunct="1">
        <a:defRPr kumimoji="1" sz="1300" kern="1200">
          <a:solidFill>
            <a:schemeClr val="tx1"/>
          </a:solidFill>
          <a:latin typeface="+mn-lt"/>
          <a:ea typeface="+mn-ea"/>
          <a:cs typeface="+mn-cs"/>
        </a:defRPr>
      </a:lvl2pPr>
      <a:lvl3pPr marL="642915" algn="l" defTabSz="321457" rtl="0" eaLnBrk="1" latinLnBrk="0" hangingPunct="1">
        <a:defRPr kumimoji="1" sz="1300" kern="1200">
          <a:solidFill>
            <a:schemeClr val="tx1"/>
          </a:solidFill>
          <a:latin typeface="+mn-lt"/>
          <a:ea typeface="+mn-ea"/>
          <a:cs typeface="+mn-cs"/>
        </a:defRPr>
      </a:lvl3pPr>
      <a:lvl4pPr marL="964372" algn="l" defTabSz="321457" rtl="0" eaLnBrk="1" latinLnBrk="0" hangingPunct="1">
        <a:defRPr kumimoji="1" sz="1300" kern="1200">
          <a:solidFill>
            <a:schemeClr val="tx1"/>
          </a:solidFill>
          <a:latin typeface="+mn-lt"/>
          <a:ea typeface="+mn-ea"/>
          <a:cs typeface="+mn-cs"/>
        </a:defRPr>
      </a:lvl4pPr>
      <a:lvl5pPr marL="1285829" algn="l" defTabSz="321457" rtl="0" eaLnBrk="1" latinLnBrk="0" hangingPunct="1">
        <a:defRPr kumimoji="1" sz="1300" kern="1200">
          <a:solidFill>
            <a:schemeClr val="tx1"/>
          </a:solidFill>
          <a:latin typeface="+mn-lt"/>
          <a:ea typeface="+mn-ea"/>
          <a:cs typeface="+mn-cs"/>
        </a:defRPr>
      </a:lvl5pPr>
      <a:lvl6pPr marL="1607287" algn="l" defTabSz="321457" rtl="0" eaLnBrk="1" latinLnBrk="0" hangingPunct="1">
        <a:defRPr kumimoji="1" sz="1300" kern="1200">
          <a:solidFill>
            <a:schemeClr val="tx1"/>
          </a:solidFill>
          <a:latin typeface="+mn-lt"/>
          <a:ea typeface="+mn-ea"/>
          <a:cs typeface="+mn-cs"/>
        </a:defRPr>
      </a:lvl6pPr>
      <a:lvl7pPr marL="1928744" algn="l" defTabSz="321457" rtl="0" eaLnBrk="1" latinLnBrk="0" hangingPunct="1">
        <a:defRPr kumimoji="1" sz="1300" kern="1200">
          <a:solidFill>
            <a:schemeClr val="tx1"/>
          </a:solidFill>
          <a:latin typeface="+mn-lt"/>
          <a:ea typeface="+mn-ea"/>
          <a:cs typeface="+mn-cs"/>
        </a:defRPr>
      </a:lvl7pPr>
      <a:lvl8pPr marL="2250201" algn="l" defTabSz="321457" rtl="0" eaLnBrk="1" latinLnBrk="0" hangingPunct="1">
        <a:defRPr kumimoji="1" sz="1300" kern="1200">
          <a:solidFill>
            <a:schemeClr val="tx1"/>
          </a:solidFill>
          <a:latin typeface="+mn-lt"/>
          <a:ea typeface="+mn-ea"/>
          <a:cs typeface="+mn-cs"/>
        </a:defRPr>
      </a:lvl8pPr>
      <a:lvl9pPr marL="2571659" algn="l" defTabSz="321457" rtl="0" eaLnBrk="1" latinLnBrk="0" hangingPunct="1">
        <a:defRPr kumimoji="1"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92970" y="178594"/>
            <a:ext cx="7358063"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35715" bIns="35715" numCol="1" anchor="ctr" anchorCtr="0" compatLnSpc="1">
            <a:prstTxWarp prst="textNoShape">
              <a:avLst/>
            </a:prstTxWarp>
          </a:bodyPr>
          <a:lstStyle/>
          <a:p>
            <a:pPr lvl="0"/>
            <a:r>
              <a:rPr lang="en-US" altLang="ja-JP">
                <a:sym typeface="ヒラギノ角ゴ Pro W3" charset="0"/>
              </a:rPr>
              <a:t>Click to edit Master title style</a:t>
            </a:r>
          </a:p>
        </p:txBody>
      </p:sp>
      <p:sp>
        <p:nvSpPr>
          <p:cNvPr id="2050" name="Rectangle 2"/>
          <p:cNvSpPr>
            <a:spLocks noGrp="1" noChangeArrowheads="1"/>
          </p:cNvSpPr>
          <p:nvPr>
            <p:ph type="body" idx="1"/>
          </p:nvPr>
        </p:nvSpPr>
        <p:spPr bwMode="auto">
          <a:xfrm>
            <a:off x="892970" y="1946673"/>
            <a:ext cx="7358063"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5715" tIns="35715" rIns="35715" bIns="35715" numCol="1" anchor="ctr" anchorCtr="0" compatLnSpc="1">
            <a:prstTxWarp prst="textNoShape">
              <a:avLst/>
            </a:prstTxWarp>
          </a:bodyPr>
          <a:lstStyle/>
          <a:p>
            <a:pPr lvl="0"/>
            <a:r>
              <a:rPr lang="en-US" altLang="ja-JP">
                <a:sym typeface="ヒラギノ角ゴ Pro W3" charset="0"/>
              </a:rPr>
              <a:t>Click to edit Master text styles</a:t>
            </a:r>
          </a:p>
          <a:p>
            <a:pPr lvl="1"/>
            <a:r>
              <a:rPr lang="en-US" altLang="ja-JP">
                <a:sym typeface="ヒラギノ角ゴ Pro W3" charset="0"/>
              </a:rPr>
              <a:t>Second level</a:t>
            </a:r>
          </a:p>
          <a:p>
            <a:pPr lvl="2"/>
            <a:r>
              <a:rPr lang="en-US" altLang="ja-JP">
                <a:sym typeface="ヒラギノ角ゴ Pro W3" charset="0"/>
              </a:rPr>
              <a:t>Third level</a:t>
            </a:r>
          </a:p>
          <a:p>
            <a:pPr lvl="3"/>
            <a:r>
              <a:rPr lang="en-US" altLang="ja-JP">
                <a:sym typeface="ヒラギノ角ゴ Pro W3" charset="0"/>
              </a:rPr>
              <a:t>Fourth level</a:t>
            </a:r>
          </a:p>
          <a:p>
            <a:pPr lvl="4"/>
            <a:r>
              <a:rPr lang="en-US" altLang="ja-JP">
                <a:sym typeface="ヒラギノ角ゴ Pro W3" charset="0"/>
              </a:rPr>
              <a:t>Fifth level</a:t>
            </a:r>
          </a:p>
        </p:txBody>
      </p:sp>
    </p:spTree>
    <p:extLst>
      <p:ext uri="{BB962C8B-B14F-4D97-AF65-F5344CB8AC3E}">
        <p14:creationId xmlns:p14="http://schemas.microsoft.com/office/powerpoint/2010/main" val="2582177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xStyles>
    <p:titleStyle>
      <a:lvl1pPr algn="ctr" rtl="0" fontAlgn="base">
        <a:spcBef>
          <a:spcPct val="0"/>
        </a:spcBef>
        <a:spcAft>
          <a:spcPct val="0"/>
        </a:spcAft>
        <a:defRPr kumimoji="1" sz="5900">
          <a:solidFill>
            <a:schemeClr val="tx1"/>
          </a:solidFill>
          <a:latin typeface="+mj-lt"/>
          <a:ea typeface="+mj-ea"/>
          <a:cs typeface="+mj-cs"/>
          <a:sym typeface="ヒラギノ角ゴ Pro W3" charset="0"/>
        </a:defRPr>
      </a:lvl1pPr>
      <a:lvl2pPr algn="ctr" rtl="0" fontAlgn="base">
        <a:spcBef>
          <a:spcPct val="0"/>
        </a:spcBef>
        <a:spcAft>
          <a:spcPct val="0"/>
        </a:spcAft>
        <a:defRPr kumimoji="1" sz="5900">
          <a:solidFill>
            <a:schemeClr val="tx1"/>
          </a:solidFill>
          <a:latin typeface="ヒラギノ角ゴ Pro W3" charset="0"/>
          <a:ea typeface="ヒラギノ角ゴ Pro W3" charset="0"/>
          <a:cs typeface="ヒラギノ角ゴ Pro W3" charset="0"/>
          <a:sym typeface="ヒラギノ角ゴ Pro W3" charset="0"/>
        </a:defRPr>
      </a:lvl2pPr>
      <a:lvl3pPr algn="ctr" rtl="0" fontAlgn="base">
        <a:spcBef>
          <a:spcPct val="0"/>
        </a:spcBef>
        <a:spcAft>
          <a:spcPct val="0"/>
        </a:spcAft>
        <a:defRPr kumimoji="1" sz="5900">
          <a:solidFill>
            <a:schemeClr val="tx1"/>
          </a:solidFill>
          <a:latin typeface="ヒラギノ角ゴ Pro W3" charset="0"/>
          <a:ea typeface="ヒラギノ角ゴ Pro W3" charset="0"/>
          <a:cs typeface="ヒラギノ角ゴ Pro W3" charset="0"/>
          <a:sym typeface="ヒラギノ角ゴ Pro W3" charset="0"/>
        </a:defRPr>
      </a:lvl3pPr>
      <a:lvl4pPr algn="ctr" rtl="0" fontAlgn="base">
        <a:spcBef>
          <a:spcPct val="0"/>
        </a:spcBef>
        <a:spcAft>
          <a:spcPct val="0"/>
        </a:spcAft>
        <a:defRPr kumimoji="1" sz="5900">
          <a:solidFill>
            <a:schemeClr val="tx1"/>
          </a:solidFill>
          <a:latin typeface="ヒラギノ角ゴ Pro W3" charset="0"/>
          <a:ea typeface="ヒラギノ角ゴ Pro W3" charset="0"/>
          <a:cs typeface="ヒラギノ角ゴ Pro W3" charset="0"/>
          <a:sym typeface="ヒラギノ角ゴ Pro W3" charset="0"/>
        </a:defRPr>
      </a:lvl4pPr>
      <a:lvl5pPr algn="ctr" rtl="0" fontAlgn="base">
        <a:spcBef>
          <a:spcPct val="0"/>
        </a:spcBef>
        <a:spcAft>
          <a:spcPct val="0"/>
        </a:spcAft>
        <a:defRPr kumimoji="1" sz="5900">
          <a:solidFill>
            <a:schemeClr val="tx1"/>
          </a:solidFill>
          <a:latin typeface="ヒラギノ角ゴ Pro W3" charset="0"/>
          <a:ea typeface="ヒラギノ角ゴ Pro W3" charset="0"/>
          <a:cs typeface="ヒラギノ角ゴ Pro W3" charset="0"/>
          <a:sym typeface="ヒラギノ角ゴ Pro W3" charset="0"/>
        </a:defRPr>
      </a:lvl5pPr>
      <a:lvl6pPr marL="321440" algn="ctr" rtl="0" fontAlgn="base">
        <a:spcBef>
          <a:spcPct val="0"/>
        </a:spcBef>
        <a:spcAft>
          <a:spcPct val="0"/>
        </a:spcAft>
        <a:defRPr sz="5900">
          <a:solidFill>
            <a:schemeClr val="tx1"/>
          </a:solidFill>
          <a:latin typeface="ヒラギノ角ゴ Pro W3" charset="0"/>
          <a:ea typeface="ヒラギノ角ゴ Pro W3" charset="0"/>
          <a:cs typeface="ヒラギノ角ゴ Pro W3" charset="0"/>
          <a:sym typeface="ヒラギノ角ゴ Pro W3" charset="0"/>
        </a:defRPr>
      </a:lvl6pPr>
      <a:lvl7pPr marL="642882" algn="ctr" rtl="0" fontAlgn="base">
        <a:spcBef>
          <a:spcPct val="0"/>
        </a:spcBef>
        <a:spcAft>
          <a:spcPct val="0"/>
        </a:spcAft>
        <a:defRPr sz="5900">
          <a:solidFill>
            <a:schemeClr val="tx1"/>
          </a:solidFill>
          <a:latin typeface="ヒラギノ角ゴ Pro W3" charset="0"/>
          <a:ea typeface="ヒラギノ角ゴ Pro W3" charset="0"/>
          <a:cs typeface="ヒラギノ角ゴ Pro W3" charset="0"/>
          <a:sym typeface="ヒラギノ角ゴ Pro W3" charset="0"/>
        </a:defRPr>
      </a:lvl7pPr>
      <a:lvl8pPr marL="964323" algn="ctr" rtl="0" fontAlgn="base">
        <a:spcBef>
          <a:spcPct val="0"/>
        </a:spcBef>
        <a:spcAft>
          <a:spcPct val="0"/>
        </a:spcAft>
        <a:defRPr sz="5900">
          <a:solidFill>
            <a:schemeClr val="tx1"/>
          </a:solidFill>
          <a:latin typeface="ヒラギノ角ゴ Pro W3" charset="0"/>
          <a:ea typeface="ヒラギノ角ゴ Pro W3" charset="0"/>
          <a:cs typeface="ヒラギノ角ゴ Pro W3" charset="0"/>
          <a:sym typeface="ヒラギノ角ゴ Pro W3" charset="0"/>
        </a:defRPr>
      </a:lvl8pPr>
      <a:lvl9pPr marL="1285763" algn="ctr" rtl="0" fontAlgn="base">
        <a:spcBef>
          <a:spcPct val="0"/>
        </a:spcBef>
        <a:spcAft>
          <a:spcPct val="0"/>
        </a:spcAft>
        <a:defRPr sz="5900">
          <a:solidFill>
            <a:schemeClr val="tx1"/>
          </a:solidFill>
          <a:latin typeface="ヒラギノ角ゴ Pro W3" charset="0"/>
          <a:ea typeface="ヒラギノ角ゴ Pro W3" charset="0"/>
          <a:cs typeface="ヒラギノ角ゴ Pro W3" charset="0"/>
          <a:sym typeface="ヒラギノ角ゴ Pro W3" charset="0"/>
        </a:defRPr>
      </a:lvl9pPr>
    </p:titleStyle>
    <p:bodyStyle>
      <a:lvl1pPr marL="589308" indent="-401801" algn="l" rtl="0" fontAlgn="base">
        <a:spcBef>
          <a:spcPts val="1687"/>
        </a:spcBef>
        <a:spcAft>
          <a:spcPct val="0"/>
        </a:spcAft>
        <a:buSzPct val="171000"/>
        <a:buFont typeface="ヒラギノ角ゴ Pro W3" charset="0"/>
        <a:buChar char="•"/>
        <a:defRPr kumimoji="1" sz="3000">
          <a:solidFill>
            <a:schemeClr val="tx1"/>
          </a:solidFill>
          <a:latin typeface="+mn-lt"/>
          <a:ea typeface="+mn-ea"/>
          <a:cs typeface="+mn-cs"/>
          <a:sym typeface="ヒラギノ角ゴ Pro W3" charset="0"/>
        </a:defRPr>
      </a:lvl1pPr>
      <a:lvl2pPr marL="901820" indent="-401801" algn="l" rtl="0" fontAlgn="base">
        <a:spcBef>
          <a:spcPts val="1687"/>
        </a:spcBef>
        <a:spcAft>
          <a:spcPct val="0"/>
        </a:spcAft>
        <a:buSzPct val="171000"/>
        <a:buFont typeface="ヒラギノ角ゴ Pro W3" charset="0"/>
        <a:buChar char="•"/>
        <a:defRPr kumimoji="1" sz="3000">
          <a:solidFill>
            <a:schemeClr val="tx1"/>
          </a:solidFill>
          <a:latin typeface="+mn-lt"/>
          <a:ea typeface="+mn-ea"/>
          <a:cs typeface="+mn-cs"/>
          <a:sym typeface="ヒラギノ角ゴ Pro W3" charset="0"/>
        </a:defRPr>
      </a:lvl2pPr>
      <a:lvl3pPr marL="1214332" indent="-401801" algn="l" rtl="0" fontAlgn="base">
        <a:spcBef>
          <a:spcPts val="1687"/>
        </a:spcBef>
        <a:spcAft>
          <a:spcPct val="0"/>
        </a:spcAft>
        <a:buSzPct val="171000"/>
        <a:buFont typeface="ヒラギノ角ゴ Pro W3" charset="0"/>
        <a:buChar char="•"/>
        <a:defRPr kumimoji="1" sz="3000">
          <a:solidFill>
            <a:schemeClr val="tx1"/>
          </a:solidFill>
          <a:latin typeface="+mn-lt"/>
          <a:ea typeface="+mn-ea"/>
          <a:cs typeface="+mn-cs"/>
          <a:sym typeface="ヒラギノ角ゴ Pro W3" charset="0"/>
        </a:defRPr>
      </a:lvl3pPr>
      <a:lvl4pPr marL="1526844" indent="-401801" algn="l" rtl="0" fontAlgn="base">
        <a:spcBef>
          <a:spcPts val="1687"/>
        </a:spcBef>
        <a:spcAft>
          <a:spcPct val="0"/>
        </a:spcAft>
        <a:buSzPct val="171000"/>
        <a:buFont typeface="ヒラギノ角ゴ Pro W3" charset="0"/>
        <a:buChar char="•"/>
        <a:defRPr kumimoji="1" sz="3000">
          <a:solidFill>
            <a:schemeClr val="tx1"/>
          </a:solidFill>
          <a:latin typeface="+mn-lt"/>
          <a:ea typeface="+mn-ea"/>
          <a:cs typeface="+mn-cs"/>
          <a:sym typeface="ヒラギノ角ゴ Pro W3" charset="0"/>
        </a:defRPr>
      </a:lvl4pPr>
      <a:lvl5pPr marL="1839356" indent="-401801" algn="l" rtl="0" fontAlgn="base">
        <a:spcBef>
          <a:spcPts val="1687"/>
        </a:spcBef>
        <a:spcAft>
          <a:spcPct val="0"/>
        </a:spcAft>
        <a:buSzPct val="171000"/>
        <a:buFont typeface="ヒラギノ角ゴ Pro W3" charset="0"/>
        <a:buChar char="•"/>
        <a:defRPr kumimoji="1" sz="3000">
          <a:solidFill>
            <a:schemeClr val="tx1"/>
          </a:solidFill>
          <a:latin typeface="+mn-lt"/>
          <a:ea typeface="+mn-ea"/>
          <a:cs typeface="+mn-cs"/>
          <a:sym typeface="ヒラギノ角ゴ Pro W3" charset="0"/>
        </a:defRPr>
      </a:lvl5pPr>
      <a:lvl6pPr marL="2160797" indent="-401801" algn="l" rtl="0" fontAlgn="base">
        <a:spcBef>
          <a:spcPts val="1687"/>
        </a:spcBef>
        <a:spcAft>
          <a:spcPct val="0"/>
        </a:spcAft>
        <a:buSzPct val="171000"/>
        <a:buFont typeface="ヒラギノ角ゴ Pro W3" charset="0"/>
        <a:buChar char="•"/>
        <a:defRPr sz="3000">
          <a:solidFill>
            <a:schemeClr val="tx1"/>
          </a:solidFill>
          <a:latin typeface="+mn-lt"/>
          <a:ea typeface="+mn-ea"/>
          <a:cs typeface="+mn-cs"/>
          <a:sym typeface="ヒラギノ角ゴ Pro W3" charset="0"/>
        </a:defRPr>
      </a:lvl6pPr>
      <a:lvl7pPr marL="2482238" indent="-401801" algn="l" rtl="0" fontAlgn="base">
        <a:spcBef>
          <a:spcPts val="1687"/>
        </a:spcBef>
        <a:spcAft>
          <a:spcPct val="0"/>
        </a:spcAft>
        <a:buSzPct val="171000"/>
        <a:buFont typeface="ヒラギノ角ゴ Pro W3" charset="0"/>
        <a:buChar char="•"/>
        <a:defRPr sz="3000">
          <a:solidFill>
            <a:schemeClr val="tx1"/>
          </a:solidFill>
          <a:latin typeface="+mn-lt"/>
          <a:ea typeface="+mn-ea"/>
          <a:cs typeface="+mn-cs"/>
          <a:sym typeface="ヒラギノ角ゴ Pro W3" charset="0"/>
        </a:defRPr>
      </a:lvl7pPr>
      <a:lvl8pPr marL="2803679" indent="-401801" algn="l" rtl="0" fontAlgn="base">
        <a:spcBef>
          <a:spcPts val="1687"/>
        </a:spcBef>
        <a:spcAft>
          <a:spcPct val="0"/>
        </a:spcAft>
        <a:buSzPct val="171000"/>
        <a:buFont typeface="ヒラギノ角ゴ Pro W3" charset="0"/>
        <a:buChar char="•"/>
        <a:defRPr sz="3000">
          <a:solidFill>
            <a:schemeClr val="tx1"/>
          </a:solidFill>
          <a:latin typeface="+mn-lt"/>
          <a:ea typeface="+mn-ea"/>
          <a:cs typeface="+mn-cs"/>
          <a:sym typeface="ヒラギノ角ゴ Pro W3" charset="0"/>
        </a:defRPr>
      </a:lvl8pPr>
      <a:lvl9pPr marL="3125120" indent="-401801" algn="l" rtl="0" fontAlgn="base">
        <a:spcBef>
          <a:spcPts val="1687"/>
        </a:spcBef>
        <a:spcAft>
          <a:spcPct val="0"/>
        </a:spcAft>
        <a:buSzPct val="171000"/>
        <a:buFont typeface="ヒラギノ角ゴ Pro W3" charset="0"/>
        <a:buChar char="•"/>
        <a:defRPr sz="3000">
          <a:solidFill>
            <a:schemeClr val="tx1"/>
          </a:solidFill>
          <a:latin typeface="+mn-lt"/>
          <a:ea typeface="+mn-ea"/>
          <a:cs typeface="+mn-cs"/>
          <a:sym typeface="ヒラギノ角ゴ Pro W3" charset="0"/>
        </a:defRPr>
      </a:lvl9pPr>
    </p:bodyStyle>
    <p:otherStyle>
      <a:defPPr>
        <a:defRPr lang="ja-JP"/>
      </a:defPPr>
      <a:lvl1pPr marL="0" algn="l" defTabSz="321440" rtl="0" eaLnBrk="1" latinLnBrk="0" hangingPunct="1">
        <a:defRPr kumimoji="1" sz="1300" kern="1200">
          <a:solidFill>
            <a:schemeClr val="tx1"/>
          </a:solidFill>
          <a:latin typeface="+mn-lt"/>
          <a:ea typeface="+mn-ea"/>
          <a:cs typeface="+mn-cs"/>
        </a:defRPr>
      </a:lvl1pPr>
      <a:lvl2pPr marL="321440" algn="l" defTabSz="321440" rtl="0" eaLnBrk="1" latinLnBrk="0" hangingPunct="1">
        <a:defRPr kumimoji="1" sz="1300" kern="1200">
          <a:solidFill>
            <a:schemeClr val="tx1"/>
          </a:solidFill>
          <a:latin typeface="+mn-lt"/>
          <a:ea typeface="+mn-ea"/>
          <a:cs typeface="+mn-cs"/>
        </a:defRPr>
      </a:lvl2pPr>
      <a:lvl3pPr marL="642882" algn="l" defTabSz="321440" rtl="0" eaLnBrk="1" latinLnBrk="0" hangingPunct="1">
        <a:defRPr kumimoji="1" sz="1300" kern="1200">
          <a:solidFill>
            <a:schemeClr val="tx1"/>
          </a:solidFill>
          <a:latin typeface="+mn-lt"/>
          <a:ea typeface="+mn-ea"/>
          <a:cs typeface="+mn-cs"/>
        </a:defRPr>
      </a:lvl3pPr>
      <a:lvl4pPr marL="964323" algn="l" defTabSz="321440" rtl="0" eaLnBrk="1" latinLnBrk="0" hangingPunct="1">
        <a:defRPr kumimoji="1" sz="1300" kern="1200">
          <a:solidFill>
            <a:schemeClr val="tx1"/>
          </a:solidFill>
          <a:latin typeface="+mn-lt"/>
          <a:ea typeface="+mn-ea"/>
          <a:cs typeface="+mn-cs"/>
        </a:defRPr>
      </a:lvl4pPr>
      <a:lvl5pPr marL="1285763" algn="l" defTabSz="321440" rtl="0" eaLnBrk="1" latinLnBrk="0" hangingPunct="1">
        <a:defRPr kumimoji="1" sz="1300" kern="1200">
          <a:solidFill>
            <a:schemeClr val="tx1"/>
          </a:solidFill>
          <a:latin typeface="+mn-lt"/>
          <a:ea typeface="+mn-ea"/>
          <a:cs typeface="+mn-cs"/>
        </a:defRPr>
      </a:lvl5pPr>
      <a:lvl6pPr marL="1607205" algn="l" defTabSz="321440" rtl="0" eaLnBrk="1" latinLnBrk="0" hangingPunct="1">
        <a:defRPr kumimoji="1" sz="1300" kern="1200">
          <a:solidFill>
            <a:schemeClr val="tx1"/>
          </a:solidFill>
          <a:latin typeface="+mn-lt"/>
          <a:ea typeface="+mn-ea"/>
          <a:cs typeface="+mn-cs"/>
        </a:defRPr>
      </a:lvl6pPr>
      <a:lvl7pPr marL="1928645" algn="l" defTabSz="321440" rtl="0" eaLnBrk="1" latinLnBrk="0" hangingPunct="1">
        <a:defRPr kumimoji="1" sz="1300" kern="1200">
          <a:solidFill>
            <a:schemeClr val="tx1"/>
          </a:solidFill>
          <a:latin typeface="+mn-lt"/>
          <a:ea typeface="+mn-ea"/>
          <a:cs typeface="+mn-cs"/>
        </a:defRPr>
      </a:lvl7pPr>
      <a:lvl8pPr marL="2250086" algn="l" defTabSz="321440" rtl="0" eaLnBrk="1" latinLnBrk="0" hangingPunct="1">
        <a:defRPr kumimoji="1" sz="1300" kern="1200">
          <a:solidFill>
            <a:schemeClr val="tx1"/>
          </a:solidFill>
          <a:latin typeface="+mn-lt"/>
          <a:ea typeface="+mn-ea"/>
          <a:cs typeface="+mn-cs"/>
        </a:defRPr>
      </a:lvl8pPr>
      <a:lvl9pPr marL="2571527" algn="l" defTabSz="321440" rtl="0" eaLnBrk="1" latinLnBrk="0" hangingPunct="1">
        <a:defRPr kumimoji="1"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064002" y="6355774"/>
            <a:ext cx="1759239" cy="365125"/>
          </a:xfrm>
          <a:prstGeom prst="rect">
            <a:avLst/>
          </a:prstGeom>
        </p:spPr>
        <p:txBody>
          <a:bodyPr vert="horz" wrap="square" lIns="0" tIns="0" rIns="0" bIns="0" numCol="1" anchor="ctr" anchorCtr="0" compatLnSpc="1">
            <a:prstTxWarp prst="textNoShape">
              <a:avLst/>
            </a:prstTxWarp>
          </a:bodyPr>
          <a:lstStyle>
            <a:lvl1pPr algn="r">
              <a:defRPr sz="1100" smtClean="0">
                <a:solidFill>
                  <a:srgbClr val="692A36"/>
                </a:solidFill>
                <a:cs typeface="Arial" charset="0"/>
              </a:defRPr>
            </a:lvl1pPr>
          </a:lstStyle>
          <a:p>
            <a:pPr defTabSz="455954" fontAlgn="base">
              <a:spcBef>
                <a:spcPct val="0"/>
              </a:spcBef>
              <a:spcAft>
                <a:spcPct val="0"/>
              </a:spcAft>
              <a:defRPr/>
            </a:pPr>
            <a:r>
              <a:rPr kumimoji="0" lang="en-US">
                <a:latin typeface="Arial" charset="0"/>
                <a:ea typeface="ＭＳ Ｐゴシック" charset="0"/>
              </a:rPr>
              <a:t>Higgs Hunting 2013</a:t>
            </a:r>
          </a:p>
        </p:txBody>
      </p:sp>
      <p:sp>
        <p:nvSpPr>
          <p:cNvPr id="5" name="Footer Placeholder 4"/>
          <p:cNvSpPr>
            <a:spLocks noGrp="1"/>
          </p:cNvSpPr>
          <p:nvPr>
            <p:ph type="ftr" sz="quarter" idx="3"/>
          </p:nvPr>
        </p:nvSpPr>
        <p:spPr>
          <a:xfrm>
            <a:off x="5945909" y="6355774"/>
            <a:ext cx="2366818" cy="365125"/>
          </a:xfrm>
          <a:prstGeom prst="rect">
            <a:avLst/>
          </a:prstGeom>
        </p:spPr>
        <p:txBody>
          <a:bodyPr vert="horz" wrap="square" lIns="0" tIns="0" rIns="0" bIns="0" numCol="1" anchor="ctr" anchorCtr="0" compatLnSpc="1">
            <a:prstTxWarp prst="textNoShape">
              <a:avLst/>
            </a:prstTxWarp>
          </a:bodyPr>
          <a:lstStyle>
            <a:lvl1pPr algn="r">
              <a:defRPr sz="1100" smtClean="0">
                <a:solidFill>
                  <a:srgbClr val="692A36"/>
                </a:solidFill>
                <a:cs typeface="Arial" charset="0"/>
              </a:defRPr>
            </a:lvl1pPr>
          </a:lstStyle>
          <a:p>
            <a:pPr defTabSz="455954" fontAlgn="base">
              <a:spcBef>
                <a:spcPct val="0"/>
              </a:spcBef>
              <a:spcAft>
                <a:spcPct val="0"/>
              </a:spcAft>
              <a:defRPr/>
            </a:pPr>
            <a:r>
              <a:rPr kumimoji="0" lang="en-US">
                <a:latin typeface="Arial" charset="0"/>
                <a:ea typeface="ＭＳ Ｐゴシック" charset="0"/>
              </a:rPr>
              <a:t>ILC, A. Yamamoto</a:t>
            </a:r>
          </a:p>
        </p:txBody>
      </p:sp>
      <p:sp>
        <p:nvSpPr>
          <p:cNvPr id="6" name="Slide Number Placeholder 5"/>
          <p:cNvSpPr>
            <a:spLocks noGrp="1"/>
          </p:cNvSpPr>
          <p:nvPr>
            <p:ph type="sldNum" sz="quarter" idx="4"/>
          </p:nvPr>
        </p:nvSpPr>
        <p:spPr>
          <a:xfrm>
            <a:off x="831274" y="6355774"/>
            <a:ext cx="2133023" cy="365125"/>
          </a:xfrm>
          <a:prstGeom prst="rect">
            <a:avLst/>
          </a:prstGeom>
        </p:spPr>
        <p:txBody>
          <a:bodyPr vert="horz" wrap="square" lIns="0" tIns="0" rIns="0" bIns="0" numCol="1" anchor="ctr" anchorCtr="0" compatLnSpc="1">
            <a:prstTxWarp prst="textNoShape">
              <a:avLst/>
            </a:prstTxWarp>
          </a:bodyPr>
          <a:lstStyle>
            <a:lvl1pPr>
              <a:defRPr sz="1100" smtClean="0">
                <a:solidFill>
                  <a:srgbClr val="692A36"/>
                </a:solidFill>
                <a:cs typeface="Arial" charset="0"/>
              </a:defRPr>
            </a:lvl1pPr>
          </a:lstStyle>
          <a:p>
            <a:pPr defTabSz="455954" fontAlgn="base">
              <a:spcBef>
                <a:spcPct val="0"/>
              </a:spcBef>
              <a:spcAft>
                <a:spcPct val="0"/>
              </a:spcAft>
              <a:defRPr/>
            </a:pPr>
            <a:fld id="{377CA3EF-25DA-1D47-8E9C-9756F0E86062}" type="slidenum">
              <a:rPr kumimoji="0" lang="en-US">
                <a:latin typeface="Arial" charset="0"/>
                <a:ea typeface="ＭＳ Ｐゴシック" charset="0"/>
              </a:rPr>
              <a:pPr defTabSz="455954" fontAlgn="base">
                <a:spcBef>
                  <a:spcPct val="0"/>
                </a:spcBef>
                <a:spcAft>
                  <a:spcPct val="0"/>
                </a:spcAft>
                <a:defRPr/>
              </a:pPr>
              <a:t>‹#›</a:t>
            </a:fld>
            <a:endParaRPr kumimoji="0" lang="en-US">
              <a:latin typeface="Arial" charset="0"/>
              <a:ea typeface="ＭＳ Ｐゴシック" charset="0"/>
            </a:endParaRPr>
          </a:p>
        </p:txBody>
      </p:sp>
      <p:sp>
        <p:nvSpPr>
          <p:cNvPr id="1029" name="Text Placeholder 8"/>
          <p:cNvSpPr>
            <a:spLocks noGrp="1"/>
          </p:cNvSpPr>
          <p:nvPr>
            <p:ph type="body" idx="1"/>
          </p:nvPr>
        </p:nvSpPr>
        <p:spPr bwMode="auto">
          <a:xfrm>
            <a:off x="831274" y="1039091"/>
            <a:ext cx="7481455" cy="452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a:t>Click to edit Master title style</a:t>
            </a:r>
          </a:p>
          <a:p>
            <a:pPr lvl="0"/>
            <a:r>
              <a:rPr lang="en-US" altLang="ja-JP"/>
              <a:t>Second level</a:t>
            </a:r>
          </a:p>
          <a:p>
            <a:pPr lvl="2"/>
            <a:r>
              <a:rPr lang="en-US" altLang="ja-JP"/>
              <a:t>Third level</a:t>
            </a:r>
          </a:p>
        </p:txBody>
      </p:sp>
      <p:pic>
        <p:nvPicPr>
          <p:cNvPr id="1030" name="Picture 9"/>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197716" y="197716"/>
            <a:ext cx="2522682" cy="47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831274" y="633557"/>
            <a:ext cx="7481455" cy="3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831274" y="6217227"/>
            <a:ext cx="7481455" cy="3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ilccolo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8267990" y="50512"/>
            <a:ext cx="841375" cy="5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8728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p:txStyles>
    <p:titleStyle>
      <a:lvl1pPr algn="ctr" defTabSz="455954"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5954"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5954"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5954"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5954"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15554" algn="ctr" defTabSz="455954"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831107" algn="ctr" defTabSz="455954"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246659" algn="ctr" defTabSz="455954"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662213" algn="ctr" defTabSz="455954"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1966" indent="-341966" algn="l" defTabSz="455954" rtl="0" eaLnBrk="0" fontAlgn="base" hangingPunct="0">
        <a:spcBef>
          <a:spcPct val="20000"/>
        </a:spcBef>
        <a:spcAft>
          <a:spcPct val="0"/>
        </a:spcAft>
        <a:buFont typeface="Arial" charset="0"/>
        <a:buChar char="•"/>
        <a:defRPr sz="2700" b="1" kern="1200">
          <a:solidFill>
            <a:schemeClr val="tx1"/>
          </a:solidFill>
          <a:latin typeface="Arial"/>
          <a:ea typeface="ＭＳ Ｐゴシック" pitchFamily="-84" charset="-128"/>
          <a:cs typeface="Arial"/>
        </a:defRPr>
      </a:lvl1pPr>
      <a:lvl2pPr marL="741647" indent="-285692" algn="l" defTabSz="455954" rtl="0" eaLnBrk="0" fontAlgn="base" hangingPunct="0">
        <a:spcBef>
          <a:spcPct val="20000"/>
        </a:spcBef>
        <a:spcAft>
          <a:spcPct val="0"/>
        </a:spcAft>
        <a:buFont typeface="Arial" charset="0"/>
        <a:buChar char="•"/>
        <a:defRPr sz="3600" kern="1200">
          <a:solidFill>
            <a:schemeClr val="tx1"/>
          </a:solidFill>
          <a:latin typeface="+mn-lt"/>
          <a:ea typeface="ＭＳ Ｐゴシック" pitchFamily="-84" charset="-128"/>
          <a:cs typeface="+mn-cs"/>
        </a:defRPr>
      </a:lvl2pPr>
      <a:lvl3pPr marL="1142772" indent="-227977" algn="l" defTabSz="455954" rtl="0" eaLnBrk="0" fontAlgn="base" hangingPunct="0">
        <a:spcBef>
          <a:spcPct val="20000"/>
        </a:spcBef>
        <a:spcAft>
          <a:spcPct val="0"/>
        </a:spcAft>
        <a:buFont typeface="Lucida Grande" charset="0"/>
        <a:buChar char="‒"/>
        <a:defRPr sz="2200" kern="1200">
          <a:solidFill>
            <a:schemeClr val="tx1"/>
          </a:solidFill>
          <a:latin typeface="Arial"/>
          <a:ea typeface="Arial" pitchFamily="-84" charset="0"/>
          <a:cs typeface="Arial"/>
        </a:defRPr>
      </a:lvl3pPr>
      <a:lvl4pPr marL="1598726" indent="-227977" algn="l" defTabSz="455954"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ＭＳ Ｐゴシック" charset="0"/>
        </a:defRPr>
      </a:lvl4pPr>
      <a:lvl5pPr marL="2056123" indent="-227977" algn="l" defTabSz="455954"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8" rtl="0" eaLnBrk="1" latinLnBrk="0" hangingPunct="1">
        <a:defRPr sz="1800" kern="1200">
          <a:solidFill>
            <a:schemeClr val="tx1"/>
          </a:solidFill>
          <a:latin typeface="+mn-lt"/>
          <a:ea typeface="+mn-ea"/>
          <a:cs typeface="+mn-cs"/>
        </a:defRPr>
      </a:lvl1pPr>
      <a:lvl2pPr marL="457108" algn="l" defTabSz="457108" rtl="0" eaLnBrk="1" latinLnBrk="0" hangingPunct="1">
        <a:defRPr sz="1800" kern="1200">
          <a:solidFill>
            <a:schemeClr val="tx1"/>
          </a:solidFill>
          <a:latin typeface="+mn-lt"/>
          <a:ea typeface="+mn-ea"/>
          <a:cs typeface="+mn-cs"/>
        </a:defRPr>
      </a:lvl2pPr>
      <a:lvl3pPr marL="914218" algn="l" defTabSz="457108" rtl="0" eaLnBrk="1" latinLnBrk="0" hangingPunct="1">
        <a:defRPr sz="1800" kern="1200">
          <a:solidFill>
            <a:schemeClr val="tx1"/>
          </a:solidFill>
          <a:latin typeface="+mn-lt"/>
          <a:ea typeface="+mn-ea"/>
          <a:cs typeface="+mn-cs"/>
        </a:defRPr>
      </a:lvl3pPr>
      <a:lvl4pPr marL="1371326" algn="l" defTabSz="457108" rtl="0" eaLnBrk="1" latinLnBrk="0" hangingPunct="1">
        <a:defRPr sz="1800" kern="1200">
          <a:solidFill>
            <a:schemeClr val="tx1"/>
          </a:solidFill>
          <a:latin typeface="+mn-lt"/>
          <a:ea typeface="+mn-ea"/>
          <a:cs typeface="+mn-cs"/>
        </a:defRPr>
      </a:lvl4pPr>
      <a:lvl5pPr marL="1828434" algn="l" defTabSz="457108" rtl="0" eaLnBrk="1" latinLnBrk="0" hangingPunct="1">
        <a:defRPr sz="1800" kern="1200">
          <a:solidFill>
            <a:schemeClr val="tx1"/>
          </a:solidFill>
          <a:latin typeface="+mn-lt"/>
          <a:ea typeface="+mn-ea"/>
          <a:cs typeface="+mn-cs"/>
        </a:defRPr>
      </a:lvl5pPr>
      <a:lvl6pPr marL="2285542" algn="l" defTabSz="457108" rtl="0" eaLnBrk="1" latinLnBrk="0" hangingPunct="1">
        <a:defRPr sz="1800" kern="1200">
          <a:solidFill>
            <a:schemeClr val="tx1"/>
          </a:solidFill>
          <a:latin typeface="+mn-lt"/>
          <a:ea typeface="+mn-ea"/>
          <a:cs typeface="+mn-cs"/>
        </a:defRPr>
      </a:lvl6pPr>
      <a:lvl7pPr marL="2742652" algn="l" defTabSz="457108" rtl="0" eaLnBrk="1" latinLnBrk="0" hangingPunct="1">
        <a:defRPr sz="1800" kern="1200">
          <a:solidFill>
            <a:schemeClr val="tx1"/>
          </a:solidFill>
          <a:latin typeface="+mn-lt"/>
          <a:ea typeface="+mn-ea"/>
          <a:cs typeface="+mn-cs"/>
        </a:defRPr>
      </a:lvl7pPr>
      <a:lvl8pPr marL="3199760" algn="l" defTabSz="457108" rtl="0" eaLnBrk="1" latinLnBrk="0" hangingPunct="1">
        <a:defRPr sz="1800" kern="1200">
          <a:solidFill>
            <a:schemeClr val="tx1"/>
          </a:solidFill>
          <a:latin typeface="+mn-lt"/>
          <a:ea typeface="+mn-ea"/>
          <a:cs typeface="+mn-cs"/>
        </a:defRPr>
      </a:lvl8pPr>
      <a:lvl9pPr marL="3656868" algn="l" defTabSz="45710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685800" y="13716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4099" name="Rectangle 3"/>
          <p:cNvSpPr>
            <a:spLocks noGrp="1" noChangeArrowheads="1"/>
          </p:cNvSpPr>
          <p:nvPr>
            <p:ph type="dt" sz="half" idx="2"/>
          </p:nvPr>
        </p:nvSpPr>
        <p:spPr bwMode="auto">
          <a:xfrm>
            <a:off x="381000" y="6400800"/>
            <a:ext cx="2438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r>
              <a:rPr kumimoji="0" lang="en-US" smtClean="0">
                <a:solidFill>
                  <a:srgbClr val="000000"/>
                </a:solidFill>
                <a:latin typeface="Arial"/>
                <a:ea typeface="Arial Unicode MS"/>
                <a:cs typeface="Arial Unicode MS"/>
              </a:rPr>
              <a:t>Higgs Hunting 2013</a:t>
            </a:r>
            <a:endParaRPr kumimoji="0" lang="en-US">
              <a:solidFill>
                <a:srgbClr val="000000"/>
              </a:solidFill>
              <a:latin typeface="Arial"/>
              <a:ea typeface="Arial Unicode MS"/>
              <a:cs typeface="Arial Unicode MS"/>
            </a:endParaRPr>
          </a:p>
        </p:txBody>
      </p:sp>
      <p:sp>
        <p:nvSpPr>
          <p:cNvPr id="4100" name="Rectangle 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base">
              <a:spcBef>
                <a:spcPts val="0"/>
              </a:spcBef>
              <a:spcAft>
                <a:spcPts val="0"/>
              </a:spcAft>
              <a:defRPr sz="1600" b="1">
                <a:solidFill>
                  <a:srgbClr val="23346C"/>
                </a:solidFill>
                <a:latin typeface="+mn-lt"/>
                <a:ea typeface="+mn-ea"/>
                <a:cs typeface="+mn-cs"/>
              </a:defRPr>
            </a:lvl1pPr>
          </a:lstStyle>
          <a:p>
            <a:r>
              <a:rPr kumimoji="0" lang="en-US" smtClean="0">
                <a:latin typeface="Arial"/>
                <a:ea typeface="Arial Unicode MS"/>
                <a:cs typeface="Arial Unicode MS"/>
              </a:rPr>
              <a:t>ILC, A. Yamamoto</a:t>
            </a:r>
            <a:endParaRPr kumimoji="0" lang="en-US">
              <a:latin typeface="Arial"/>
              <a:ea typeface="Arial Unicode MS"/>
              <a:cs typeface="Arial Unicode MS"/>
            </a:endParaRPr>
          </a:p>
        </p:txBody>
      </p:sp>
      <p:sp>
        <p:nvSpPr>
          <p:cNvPr id="4101" name="Rectangle 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AB6FA28-7AEC-3F43-9C2D-3DB969CFEC6A}" type="slidenum">
              <a:rPr kumimoji="0" lang="en-US" smtClean="0">
                <a:solidFill>
                  <a:srgbClr val="000000"/>
                </a:solidFill>
                <a:latin typeface="Arial"/>
                <a:ea typeface="Arial Unicode MS"/>
                <a:cs typeface="Arial Unicode MS"/>
              </a:rPr>
              <a:pPr/>
              <a:t>‹#›</a:t>
            </a:fld>
            <a:endParaRPr kumimoji="0" lang="en-US">
              <a:solidFill>
                <a:srgbClr val="000000"/>
              </a:solidFill>
              <a:latin typeface="Arial"/>
              <a:ea typeface="Arial Unicode MS"/>
              <a:cs typeface="Arial Unicode MS"/>
            </a:endParaRPr>
          </a:p>
        </p:txBody>
      </p:sp>
      <p:sp>
        <p:nvSpPr>
          <p:cNvPr id="4102" name="Text Box 6"/>
          <p:cNvSpPr txBox="1">
            <a:spLocks noChangeArrowheads="1"/>
          </p:cNvSpPr>
          <p:nvPr/>
        </p:nvSpPr>
        <p:spPr bwMode="auto">
          <a:xfrm>
            <a:off x="1295400" y="0"/>
            <a:ext cx="7620000" cy="457200"/>
          </a:xfrm>
          <a:prstGeom prst="rect">
            <a:avLst/>
          </a:prstGeom>
          <a:noFill/>
          <a:ln w="9525">
            <a:noFill/>
            <a:miter lim="800000"/>
            <a:headEnd/>
            <a:tailEnd/>
          </a:ln>
          <a:effectLst/>
        </p:spPr>
        <p:txBody>
          <a:bodyPr>
            <a:spAutoFit/>
          </a:bodyPr>
          <a:lstStyle/>
          <a:p>
            <a:pPr>
              <a:spcBef>
                <a:spcPct val="50000"/>
              </a:spcBef>
              <a:defRPr/>
            </a:pPr>
            <a:endParaRPr kumimoji="0" lang="en-US" sz="2400">
              <a:solidFill>
                <a:srgbClr val="000000"/>
              </a:solidFill>
              <a:latin typeface="Arial"/>
              <a:ea typeface="Arial Unicode MS"/>
              <a:cs typeface="Arial Unicode MS"/>
            </a:endParaRPr>
          </a:p>
        </p:txBody>
      </p:sp>
      <p:sp>
        <p:nvSpPr>
          <p:cNvPr id="4103" name="Text Box 7"/>
          <p:cNvSpPr txBox="1">
            <a:spLocks noChangeArrowheads="1"/>
          </p:cNvSpPr>
          <p:nvPr/>
        </p:nvSpPr>
        <p:spPr bwMode="auto">
          <a:xfrm>
            <a:off x="1828800" y="0"/>
            <a:ext cx="6629400" cy="457200"/>
          </a:xfrm>
          <a:prstGeom prst="rect">
            <a:avLst/>
          </a:prstGeom>
          <a:noFill/>
          <a:ln w="9525">
            <a:noFill/>
            <a:miter lim="800000"/>
            <a:headEnd/>
            <a:tailEnd/>
          </a:ln>
          <a:effectLst/>
        </p:spPr>
        <p:txBody>
          <a:bodyPr>
            <a:spAutoFit/>
          </a:bodyPr>
          <a:lstStyle/>
          <a:p>
            <a:pPr>
              <a:spcBef>
                <a:spcPct val="50000"/>
              </a:spcBef>
              <a:defRPr/>
            </a:pPr>
            <a:endParaRPr kumimoji="0" lang="en-US" sz="2400">
              <a:solidFill>
                <a:srgbClr val="000000"/>
              </a:solidFill>
              <a:latin typeface="Arial"/>
              <a:ea typeface="Arial Unicode MS"/>
              <a:cs typeface="Arial Unicode MS"/>
            </a:endParaRPr>
          </a:p>
        </p:txBody>
      </p:sp>
      <p:sp>
        <p:nvSpPr>
          <p:cNvPr id="2056" name="Rectangle 8"/>
          <p:cNvSpPr>
            <a:spLocks noGrp="1" noChangeArrowheads="1"/>
          </p:cNvSpPr>
          <p:nvPr>
            <p:ph type="title"/>
          </p:nvPr>
        </p:nvSpPr>
        <p:spPr bwMode="auto">
          <a:xfrm>
            <a:off x="1295400" y="76200"/>
            <a:ext cx="7086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pic>
        <p:nvPicPr>
          <p:cNvPr id="2057" name="Picture 9" descr="1024_greendot_divider"/>
          <p:cNvPicPr>
            <a:picLocks noChangeAspect="1" noChangeArrowheads="1"/>
          </p:cNvPicPr>
          <p:nvPr/>
        </p:nvPicPr>
        <p:blipFill>
          <a:blip r:embed="rId13"/>
          <a:srcRect/>
          <a:stretch>
            <a:fillRect/>
          </a:stretch>
        </p:blipFill>
        <p:spPr bwMode="auto">
          <a:xfrm>
            <a:off x="0" y="6248400"/>
            <a:ext cx="9144000" cy="179388"/>
          </a:xfrm>
          <a:prstGeom prst="rect">
            <a:avLst/>
          </a:prstGeom>
          <a:noFill/>
          <a:ln w="9525">
            <a:noFill/>
            <a:miter lim="800000"/>
            <a:headEnd/>
            <a:tailEnd/>
          </a:ln>
        </p:spPr>
      </p:pic>
      <p:pic>
        <p:nvPicPr>
          <p:cNvPr id="2058" name="Picture 10" descr="ilccolo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152400"/>
            <a:ext cx="1219200" cy="796925"/>
          </a:xfrm>
          <a:prstGeom prst="rect">
            <a:avLst/>
          </a:prstGeom>
          <a:noFill/>
          <a:ln w="9525">
            <a:noFill/>
            <a:miter lim="800000"/>
            <a:headEnd/>
            <a:tailEnd/>
          </a:ln>
        </p:spPr>
      </p:pic>
      <p:pic>
        <p:nvPicPr>
          <p:cNvPr id="2059" name="Picture 11" descr="1024_greendot_divider"/>
          <p:cNvPicPr>
            <a:picLocks noChangeAspect="1" noChangeArrowheads="1"/>
          </p:cNvPicPr>
          <p:nvPr/>
        </p:nvPicPr>
        <p:blipFill>
          <a:blip r:embed="rId13"/>
          <a:srcRect/>
          <a:stretch>
            <a:fillRect/>
          </a:stretch>
        </p:blipFill>
        <p:spPr bwMode="auto">
          <a:xfrm>
            <a:off x="1295400" y="838200"/>
            <a:ext cx="7848600" cy="153988"/>
          </a:xfrm>
          <a:prstGeom prst="rect">
            <a:avLst/>
          </a:prstGeom>
          <a:noFill/>
          <a:ln w="9525">
            <a:noFill/>
            <a:miter lim="800000"/>
            <a:headEnd/>
            <a:tailEnd/>
          </a:ln>
        </p:spPr>
      </p:pic>
    </p:spTree>
    <p:extLst>
      <p:ext uri="{BB962C8B-B14F-4D97-AF65-F5344CB8AC3E}">
        <p14:creationId xmlns:p14="http://schemas.microsoft.com/office/powerpoint/2010/main" val="14131636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p:fade/>
  </p:transition>
  <p:hf hdr="0"/>
  <p:txStyles>
    <p:titleStyle>
      <a:lvl1pPr algn="ctr" rtl="0" eaLnBrk="1" fontAlgn="base" hangingPunct="1">
        <a:spcBef>
          <a:spcPct val="0"/>
        </a:spcBef>
        <a:spcAft>
          <a:spcPct val="0"/>
        </a:spcAft>
        <a:defRPr sz="3600">
          <a:solidFill>
            <a:srgbClr val="23346C"/>
          </a:solidFill>
          <a:latin typeface="+mj-lt"/>
          <a:ea typeface="+mj-ea"/>
          <a:cs typeface="+mj-cs"/>
        </a:defRPr>
      </a:lvl1pPr>
      <a:lvl2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2pPr>
      <a:lvl3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3pPr>
      <a:lvl4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4pPr>
      <a:lvl5pPr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5pPr>
      <a:lvl6pPr marL="4572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6pPr>
      <a:lvl7pPr marL="9144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7pPr>
      <a:lvl8pPr marL="13716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8pPr>
      <a:lvl9pPr marL="1828800" algn="ctr" rtl="0" eaLnBrk="1" fontAlgn="base" hangingPunct="1">
        <a:spcBef>
          <a:spcPct val="0"/>
        </a:spcBef>
        <a:spcAft>
          <a:spcPct val="0"/>
        </a:spcAft>
        <a:defRPr sz="3600">
          <a:solidFill>
            <a:srgbClr val="23346C"/>
          </a:solidFill>
          <a:latin typeface="Arial" charset="0"/>
          <a:ea typeface="Arial Unicode MS" pitchFamily="34" charset="-128"/>
          <a:cs typeface="Arial Unicode MS" pitchFamily="34" charset="-128"/>
        </a:defRPr>
      </a:lvl9pPr>
    </p:titleStyle>
    <p:bodyStyle>
      <a:lvl1pPr marL="342900" indent="-342900" algn="l" rtl="0" eaLnBrk="1" fontAlgn="base" hangingPunct="1">
        <a:spcBef>
          <a:spcPct val="20000"/>
        </a:spcBef>
        <a:spcAft>
          <a:spcPct val="0"/>
        </a:spcAft>
        <a:buChar char="•"/>
        <a:defRPr sz="2800">
          <a:solidFill>
            <a:srgbClr val="23346C"/>
          </a:solidFill>
          <a:latin typeface="+mn-lt"/>
          <a:ea typeface="+mn-ea"/>
          <a:cs typeface="+mn-cs"/>
        </a:defRPr>
      </a:lvl1pPr>
      <a:lvl2pPr marL="742950" indent="-285750" algn="l" rtl="0" eaLnBrk="1" fontAlgn="base" hangingPunct="1">
        <a:spcBef>
          <a:spcPct val="20000"/>
        </a:spcBef>
        <a:spcAft>
          <a:spcPct val="0"/>
        </a:spcAft>
        <a:buChar char="–"/>
        <a:defRPr sz="2400" b="1">
          <a:solidFill>
            <a:srgbClr val="23346C"/>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jpe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4.png"/><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7.png"/><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LC </a:t>
            </a:r>
            <a:r>
              <a:rPr kumimoji="1" lang="ja-JP" altLang="en-US" dirty="0" smtClean="0"/>
              <a:t>計画推進委員会・予定</a:t>
            </a:r>
            <a:endParaRPr kumimoji="1" lang="ja-JP" altLang="en-US" dirty="0"/>
          </a:p>
        </p:txBody>
      </p:sp>
      <p:sp>
        <p:nvSpPr>
          <p:cNvPr id="3" name="コンテンツ プレースホルダー 2"/>
          <p:cNvSpPr>
            <a:spLocks noGrp="1"/>
          </p:cNvSpPr>
          <p:nvPr>
            <p:ph idx="1"/>
          </p:nvPr>
        </p:nvSpPr>
        <p:spPr>
          <a:xfrm>
            <a:off x="290043" y="1417638"/>
            <a:ext cx="8396757" cy="4756151"/>
          </a:xfrm>
          <a:ln>
            <a:solidFill>
              <a:srgbClr val="4F81BD"/>
            </a:solidFill>
          </a:ln>
        </p:spPr>
        <p:txBody>
          <a:bodyPr>
            <a:normAutofit fontScale="40000" lnSpcReduction="20000"/>
          </a:bodyPr>
          <a:lstStyle/>
          <a:p>
            <a:endParaRPr lang="ja-JP" altLang="en-US" dirty="0"/>
          </a:p>
          <a:p>
            <a:r>
              <a:rPr lang="ja-JP" altLang="en-US" dirty="0"/>
              <a:t>************************************************************************</a:t>
            </a:r>
          </a:p>
          <a:p>
            <a:r>
              <a:rPr lang="ja-JP" altLang="en-US" dirty="0"/>
              <a:t>日時：　</a:t>
            </a:r>
            <a:r>
              <a:rPr lang="en-US" altLang="ja-JP" dirty="0">
                <a:solidFill>
                  <a:srgbClr val="FF0000"/>
                </a:solidFill>
              </a:rPr>
              <a:t>10</a:t>
            </a:r>
            <a:r>
              <a:rPr lang="ja-JP" altLang="en-US" dirty="0">
                <a:solidFill>
                  <a:srgbClr val="FF0000"/>
                </a:solidFill>
              </a:rPr>
              <a:t>月</a:t>
            </a:r>
            <a:r>
              <a:rPr lang="en-US" altLang="ja-JP" dirty="0">
                <a:solidFill>
                  <a:srgbClr val="FF0000"/>
                </a:solidFill>
              </a:rPr>
              <a:t>30</a:t>
            </a:r>
            <a:r>
              <a:rPr lang="ja-JP" altLang="en-US" dirty="0">
                <a:solidFill>
                  <a:srgbClr val="FF0000"/>
                </a:solidFill>
              </a:rPr>
              <a:t>日　</a:t>
            </a:r>
            <a:r>
              <a:rPr lang="en-US" altLang="ja-JP" dirty="0">
                <a:solidFill>
                  <a:srgbClr val="FF0000"/>
                </a:solidFill>
              </a:rPr>
              <a:t>(</a:t>
            </a:r>
            <a:r>
              <a:rPr lang="ja-JP" altLang="en-US" dirty="0">
                <a:solidFill>
                  <a:srgbClr val="FF0000"/>
                </a:solidFill>
              </a:rPr>
              <a:t>水）　</a:t>
            </a:r>
            <a:r>
              <a:rPr lang="en-US" altLang="ja-JP" dirty="0">
                <a:solidFill>
                  <a:srgbClr val="FF0000"/>
                </a:solidFill>
              </a:rPr>
              <a:t>13:00〜16:30</a:t>
            </a:r>
          </a:p>
          <a:p>
            <a:r>
              <a:rPr lang="ja-JP" altLang="en-US" dirty="0"/>
              <a:t>場所：  </a:t>
            </a:r>
            <a:r>
              <a:rPr lang="en-US" altLang="ja-JP" dirty="0"/>
              <a:t>KEK 3</a:t>
            </a:r>
            <a:r>
              <a:rPr lang="ja-JP" altLang="en-US" dirty="0" smtClean="0"/>
              <a:t>号館</a:t>
            </a:r>
            <a:r>
              <a:rPr lang="en-US" altLang="ja-JP" dirty="0" smtClean="0"/>
              <a:t> (1</a:t>
            </a:r>
            <a:r>
              <a:rPr lang="ja-JP" altLang="en-US" dirty="0" smtClean="0"/>
              <a:t>階</a:t>
            </a:r>
            <a:r>
              <a:rPr lang="en-US" altLang="ja-JP" dirty="0" smtClean="0"/>
              <a:t>) </a:t>
            </a:r>
            <a:r>
              <a:rPr lang="ja-JP" altLang="en-US" dirty="0" smtClean="0"/>
              <a:t>セミナーホール</a:t>
            </a:r>
            <a:endParaRPr lang="ja-JP" altLang="en-US" dirty="0"/>
          </a:p>
          <a:p>
            <a:r>
              <a:rPr lang="ja-JP" altLang="en-US" dirty="0"/>
              <a:t>************************************************************************</a:t>
            </a:r>
          </a:p>
          <a:p>
            <a:r>
              <a:rPr lang="ja-JP" altLang="en-US" dirty="0"/>
              <a:t>議　　事　　　　　　　　　　　　　　　　　　　　　　　　　　　</a:t>
            </a:r>
          </a:p>
          <a:p>
            <a:endParaRPr lang="ja-JP" altLang="en-US" dirty="0"/>
          </a:p>
          <a:p>
            <a:r>
              <a:rPr lang="ja-JP" altLang="en-US" dirty="0"/>
              <a:t>　１．リニアコライダー計画推進に関する状況　　　　</a:t>
            </a:r>
            <a:r>
              <a:rPr lang="en-US" altLang="ja-JP" dirty="0" smtClean="0"/>
              <a:t>	</a:t>
            </a:r>
            <a:r>
              <a:rPr lang="ja-JP" altLang="en-US" dirty="0" smtClean="0"/>
              <a:t>（</a:t>
            </a:r>
            <a:r>
              <a:rPr lang="ja-JP" altLang="en-US" dirty="0"/>
              <a:t>鈴木機構</a:t>
            </a:r>
            <a:r>
              <a:rPr lang="ja-JP" altLang="en-US" dirty="0" smtClean="0"/>
              <a:t>長）</a:t>
            </a:r>
            <a:r>
              <a:rPr lang="ja-JP" altLang="en-US" dirty="0"/>
              <a:t>　　　　　</a:t>
            </a:r>
          </a:p>
          <a:p>
            <a:r>
              <a:rPr lang="ja-JP" altLang="en-US" dirty="0"/>
              <a:t>　２．日本学術会議での審議状況　　　　　　　　　　</a:t>
            </a:r>
            <a:r>
              <a:rPr lang="en-US" altLang="ja-JP" dirty="0" smtClean="0"/>
              <a:t>	</a:t>
            </a:r>
            <a:r>
              <a:rPr lang="ja-JP" altLang="en-US" dirty="0" smtClean="0"/>
              <a:t>（</a:t>
            </a:r>
            <a:r>
              <a:rPr lang="ja-JP" altLang="en-US" dirty="0"/>
              <a:t>相原委員）</a:t>
            </a:r>
          </a:p>
          <a:p>
            <a:r>
              <a:rPr lang="ja-JP" altLang="en-US" dirty="0"/>
              <a:t>　３．高エネルギー研究者会議からの報告　　　　　</a:t>
            </a:r>
            <a:r>
              <a:rPr lang="en-US" altLang="ja-JP" dirty="0" smtClean="0"/>
              <a:t>	</a:t>
            </a:r>
            <a:r>
              <a:rPr lang="ja-JP" altLang="en-US" dirty="0" smtClean="0"/>
              <a:t>（</a:t>
            </a:r>
            <a:r>
              <a:rPr lang="ja-JP" altLang="en-US" dirty="0"/>
              <a:t>駒宮委員）　　　　</a:t>
            </a:r>
          </a:p>
          <a:p>
            <a:r>
              <a:rPr lang="ja-JP" altLang="en-US" dirty="0"/>
              <a:t>　４．リニアコライダー戦略会議からの報告　　　　</a:t>
            </a:r>
            <a:r>
              <a:rPr lang="en-US" altLang="ja-JP" dirty="0" smtClean="0"/>
              <a:t>	</a:t>
            </a:r>
            <a:r>
              <a:rPr lang="ja-JP" altLang="en-US" dirty="0" smtClean="0"/>
              <a:t>（</a:t>
            </a:r>
            <a:r>
              <a:rPr lang="ja-JP" altLang="en-US" dirty="0"/>
              <a:t>山下委員）</a:t>
            </a:r>
          </a:p>
          <a:p>
            <a:r>
              <a:rPr lang="ja-JP" altLang="en-US" dirty="0"/>
              <a:t>　５．</a:t>
            </a:r>
            <a:r>
              <a:rPr lang="en-US" altLang="ja-JP" dirty="0"/>
              <a:t>KEK-LC</a:t>
            </a:r>
            <a:r>
              <a:rPr lang="ja-JP" altLang="en-US" dirty="0"/>
              <a:t>推進室からの報告　　　　　　　　　　　</a:t>
            </a:r>
            <a:r>
              <a:rPr lang="en-US" altLang="ja-JP" dirty="0" smtClean="0"/>
              <a:t>		</a:t>
            </a:r>
            <a:r>
              <a:rPr lang="ja-JP" altLang="en-US" dirty="0" smtClean="0"/>
              <a:t>（山本明</a:t>
            </a:r>
            <a:r>
              <a:rPr lang="en-US" altLang="ja-JP" dirty="0" smtClean="0"/>
              <a:t>)</a:t>
            </a:r>
            <a:endParaRPr lang="en-US" altLang="ja-JP" dirty="0"/>
          </a:p>
          <a:p>
            <a:r>
              <a:rPr lang="ja-JP" altLang="en-US" dirty="0"/>
              <a:t>　６．ディスカッション　　　　　　　　　　　　　　</a:t>
            </a:r>
            <a:r>
              <a:rPr lang="en-US" altLang="ja-JP" dirty="0" smtClean="0"/>
              <a:t>		</a:t>
            </a:r>
            <a:r>
              <a:rPr lang="ja-JP" altLang="en-US" dirty="0" smtClean="0"/>
              <a:t>（</a:t>
            </a:r>
            <a:r>
              <a:rPr lang="ja-JP" altLang="en-US" dirty="0"/>
              <a:t>全員）</a:t>
            </a:r>
          </a:p>
          <a:p>
            <a:endParaRPr lang="ja-JP" altLang="en-US" dirty="0"/>
          </a:p>
          <a:p>
            <a:r>
              <a:rPr lang="ja-JP" altLang="en-US" dirty="0"/>
              <a:t>技術報告</a:t>
            </a:r>
          </a:p>
          <a:p>
            <a:r>
              <a:rPr lang="ja-JP" altLang="en-US" dirty="0"/>
              <a:t>　７．今後</a:t>
            </a:r>
            <a:r>
              <a:rPr lang="en-US" altLang="ja-JP" dirty="0"/>
              <a:t>5</a:t>
            </a:r>
            <a:r>
              <a:rPr lang="ja-JP" altLang="en-US" dirty="0"/>
              <a:t>年間の</a:t>
            </a:r>
            <a:r>
              <a:rPr lang="en-US" altLang="ja-JP" dirty="0"/>
              <a:t>『</a:t>
            </a:r>
            <a:r>
              <a:rPr lang="ja-JP" altLang="en-US" dirty="0"/>
              <a:t>技術的準備への展望</a:t>
            </a:r>
            <a:r>
              <a:rPr lang="en-US" altLang="ja-JP" dirty="0"/>
              <a:t>』</a:t>
            </a:r>
            <a:r>
              <a:rPr lang="ja-JP" altLang="en-US" dirty="0"/>
              <a:t>　　　　</a:t>
            </a:r>
            <a:r>
              <a:rPr lang="en-US" altLang="ja-JP" dirty="0"/>
              <a:t>	</a:t>
            </a:r>
            <a:r>
              <a:rPr lang="ja-JP" altLang="en-US" dirty="0" smtClean="0"/>
              <a:t>（山本明）</a:t>
            </a:r>
            <a:endParaRPr lang="ja-JP" altLang="en-US" dirty="0"/>
          </a:p>
          <a:p>
            <a:r>
              <a:rPr lang="ja-JP" altLang="en-US" dirty="0"/>
              <a:t>　</a:t>
            </a:r>
            <a:r>
              <a:rPr lang="ja-JP" altLang="en-US" dirty="0" smtClean="0"/>
              <a:t>８</a:t>
            </a:r>
            <a:r>
              <a:rPr lang="en-US" altLang="ja-JP" dirty="0" smtClean="0"/>
              <a:t>.</a:t>
            </a:r>
            <a:r>
              <a:rPr lang="en-US" altLang="ja-JP" dirty="0"/>
              <a:t> </a:t>
            </a:r>
            <a:r>
              <a:rPr lang="en-US" altLang="ja-JP" dirty="0" smtClean="0"/>
              <a:t>COI</a:t>
            </a:r>
            <a:r>
              <a:rPr lang="ja-JP" altLang="en-US" dirty="0"/>
              <a:t>関連・技術開発推進状況　　　　　　　　　 </a:t>
            </a:r>
            <a:r>
              <a:rPr lang="en-US" altLang="ja-JP" dirty="0" smtClean="0"/>
              <a:t>		(</a:t>
            </a:r>
            <a:r>
              <a:rPr lang="ja-JP" altLang="en-US" dirty="0"/>
              <a:t>早野委員）</a:t>
            </a:r>
          </a:p>
          <a:p>
            <a:endParaRPr lang="ja-JP" altLang="en-US" dirty="0"/>
          </a:p>
          <a:p>
            <a:r>
              <a:rPr lang="en-US" altLang="ja-JP" dirty="0"/>
              <a:t>※</a:t>
            </a:r>
            <a:r>
              <a:rPr lang="ja-JP" altLang="en-US" dirty="0"/>
              <a:t>報告者のご都合を確認後、場合によって順番を入れ替える場合があります。</a:t>
            </a:r>
          </a:p>
          <a:p>
            <a:r>
              <a:rPr lang="ja-JP" altLang="en-US" dirty="0" smtClean="0"/>
              <a:t>ご理解</a:t>
            </a:r>
            <a:r>
              <a:rPr lang="ja-JP" altLang="en-US" dirty="0"/>
              <a:t>、ご協力をお願い申し上げます。　　　　　　　　 　　　　　　　　　　　</a:t>
            </a:r>
          </a:p>
          <a:p>
            <a:r>
              <a:rPr lang="ja-JP" altLang="en-US" dirty="0"/>
              <a:t>　　　　　</a:t>
            </a:r>
          </a:p>
          <a:p>
            <a:r>
              <a:rPr lang="ja-JP" altLang="en-US" dirty="0"/>
              <a:t>**************************</a:t>
            </a:r>
            <a:r>
              <a:rPr lang="ja-JP" altLang="en-US" dirty="0" smtClean="0"/>
              <a:t>*</a:t>
            </a:r>
            <a:endParaRPr lang="en-US" altLang="ja-JP" dirty="0" smtClean="0"/>
          </a:p>
          <a:p>
            <a:r>
              <a:rPr lang="ja-JP" altLang="en-US" dirty="0" smtClean="0">
                <a:solidFill>
                  <a:srgbClr val="3366FF"/>
                </a:solidFill>
              </a:rPr>
              <a:t>次回・推進委員会の予定：　</a:t>
            </a:r>
            <a:r>
              <a:rPr lang="en-US" altLang="ja-JP" dirty="0" smtClean="0">
                <a:solidFill>
                  <a:srgbClr val="3366FF"/>
                </a:solidFill>
              </a:rPr>
              <a:t>1/7~9 </a:t>
            </a:r>
            <a:r>
              <a:rPr lang="ja-JP" altLang="en-US" dirty="0" smtClean="0">
                <a:solidFill>
                  <a:srgbClr val="3366FF"/>
                </a:solidFill>
              </a:rPr>
              <a:t>の範囲で、設定したい</a:t>
            </a:r>
            <a:endParaRPr lang="ja-JP" altLang="en-US" dirty="0">
              <a:solidFill>
                <a:srgbClr val="3366FF"/>
              </a:solidFill>
            </a:endParaRPr>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13/10/28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1</a:t>
            </a:fld>
            <a:endParaRPr kumimoji="1" lang="ja-JP" altLang="en-US"/>
          </a:p>
        </p:txBody>
      </p:sp>
    </p:spTree>
    <p:extLst>
      <p:ext uri="{BB962C8B-B14F-4D97-AF65-F5344CB8AC3E}">
        <p14:creationId xmlns:p14="http://schemas.microsoft.com/office/powerpoint/2010/main" val="15239681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kumimoji="0" lang="en-US" altLang="ja-JP" sz="1200" smtClean="0">
                <a:latin typeface="Arial" charset="0"/>
                <a:ea typeface="ＭＳ Ｐゴシック" charset="0"/>
                <a:cs typeface="ＭＳ Ｐゴシック" charset="0"/>
              </a:rPr>
              <a:t>13/10/28</a:t>
            </a:r>
            <a:endParaRPr kumimoji="0" lang="en-US" altLang="ja-JP" sz="1200">
              <a:latin typeface="Arial" charset="0"/>
              <a:ea typeface="ＭＳ Ｐゴシック" charset="0"/>
              <a:cs typeface="ＭＳ Ｐゴシック" charset="0"/>
            </a:endParaRPr>
          </a:p>
        </p:txBody>
      </p:sp>
      <p:sp>
        <p:nvSpPr>
          <p:cNvPr id="13005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kumimoji="0" lang="en-US" altLang="ja-JP" sz="1600" smtClean="0">
                <a:solidFill>
                  <a:srgbClr val="23346C"/>
                </a:solidFill>
                <a:latin typeface="Arial" charset="0"/>
                <a:ea typeface="ＭＳ Ｐゴシック" charset="0"/>
                <a:cs typeface="ＭＳ Ｐゴシック" charset="0"/>
              </a:rPr>
              <a:t>KEK-LC-Meeting</a:t>
            </a:r>
            <a:endParaRPr kumimoji="0" lang="en-US" altLang="ja-JP" sz="1600" dirty="0">
              <a:solidFill>
                <a:srgbClr val="23346C"/>
              </a:solidFill>
              <a:latin typeface="Arial" charset="0"/>
              <a:ea typeface="ＭＳ Ｐゴシック" charset="0"/>
              <a:cs typeface="ＭＳ Ｐゴシック" charset="0"/>
            </a:endParaRPr>
          </a:p>
        </p:txBody>
      </p:sp>
      <p:sp>
        <p:nvSpPr>
          <p:cNvPr id="1300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fld id="{4A350508-9334-6D45-904F-0DA59882C97C}" type="slidenum">
              <a:rPr kumimoji="0" lang="en-US" altLang="ja-JP" sz="1400">
                <a:latin typeface="Arial" charset="0"/>
                <a:ea typeface="ＭＳ Ｐゴシック" charset="0"/>
                <a:cs typeface="ＭＳ Ｐゴシック" charset="0"/>
              </a:rPr>
              <a:pPr/>
              <a:t>10</a:t>
            </a:fld>
            <a:endParaRPr kumimoji="0" lang="en-US" altLang="ja-JP" sz="1400">
              <a:latin typeface="Arial" charset="0"/>
              <a:ea typeface="ＭＳ Ｐゴシック" charset="0"/>
              <a:cs typeface="ＭＳ Ｐゴシック" charset="0"/>
            </a:endParaRPr>
          </a:p>
        </p:txBody>
      </p:sp>
      <p:pic>
        <p:nvPicPr>
          <p:cNvPr id="3174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1285875"/>
            <a:ext cx="9020175" cy="47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0053" name="Title 1"/>
          <p:cNvSpPr txBox="1">
            <a:spLocks/>
          </p:cNvSpPr>
          <p:nvPr/>
        </p:nvSpPr>
        <p:spPr bwMode="auto">
          <a:xfrm>
            <a:off x="1371600" y="142875"/>
            <a:ext cx="6781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pPr algn="ctr"/>
            <a:r>
              <a:rPr lang="en-US" altLang="ja-JP" sz="4000" b="1">
                <a:latin typeface="Arial" charset="0"/>
                <a:ea typeface="ＭＳ Ｐゴシック" charset="0"/>
                <a:cs typeface="ＭＳ Ｐゴシック" charset="0"/>
              </a:rPr>
              <a:t>ILC </a:t>
            </a:r>
            <a:r>
              <a:rPr lang="ja-JP" altLang="en-US" sz="4000" b="1">
                <a:latin typeface="Arial" charset="0"/>
                <a:ea typeface="ＭＳ Ｐゴシック" charset="0"/>
                <a:cs typeface="ＭＳ Ｐゴシック" charset="0"/>
              </a:rPr>
              <a:t>ロードマップ　（これから）</a:t>
            </a:r>
            <a:endParaRPr lang="en-US" altLang="ja-JP" sz="4000" b="1">
              <a:latin typeface="Arial" charset="0"/>
              <a:ea typeface="ＭＳ Ｐゴシック" charset="0"/>
              <a:cs typeface="ＭＳ Ｐゴシック" charset="0"/>
            </a:endParaRPr>
          </a:p>
        </p:txBody>
      </p:sp>
      <p:sp>
        <p:nvSpPr>
          <p:cNvPr id="130054" name="テキスト ボックス 2"/>
          <p:cNvSpPr txBox="1">
            <a:spLocks noChangeArrowheads="1"/>
          </p:cNvSpPr>
          <p:nvPr/>
        </p:nvSpPr>
        <p:spPr bwMode="auto">
          <a:xfrm>
            <a:off x="3400425" y="3695700"/>
            <a:ext cx="2346325" cy="12926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lang="ja-JP" altLang="en-US" sz="1800" dirty="0">
                <a:solidFill>
                  <a:srgbClr val="3366FF"/>
                </a:solidFill>
              </a:rPr>
              <a:t>準備</a:t>
            </a:r>
            <a:r>
              <a:rPr lang="ja-JP" altLang="en-US" sz="1800" dirty="0" smtClean="0">
                <a:solidFill>
                  <a:srgbClr val="3366FF"/>
                </a:solidFill>
              </a:rPr>
              <a:t>期間：</a:t>
            </a:r>
            <a:r>
              <a:rPr lang="ja-JP" altLang="en-US" sz="1800" dirty="0">
                <a:solidFill>
                  <a:srgbClr val="3366FF"/>
                </a:solidFill>
              </a:rPr>
              <a:t>　</a:t>
            </a:r>
            <a:endParaRPr lang="en-US" altLang="ja-JP" sz="1800" dirty="0">
              <a:solidFill>
                <a:srgbClr val="3366FF"/>
              </a:solidFill>
            </a:endParaRPr>
          </a:p>
          <a:p>
            <a:r>
              <a:rPr lang="ja-JP" altLang="en-US" sz="1800" dirty="0">
                <a:solidFill>
                  <a:srgbClr val="3366FF"/>
                </a:solidFill>
              </a:rPr>
              <a:t>　建設準備</a:t>
            </a:r>
            <a:endParaRPr lang="en-US" altLang="ja-JP" sz="1800" dirty="0">
              <a:solidFill>
                <a:srgbClr val="3366FF"/>
              </a:solidFill>
            </a:endParaRPr>
          </a:p>
          <a:p>
            <a:r>
              <a:rPr lang="ja-JP" altLang="en-US" sz="1800" dirty="0">
                <a:solidFill>
                  <a:srgbClr val="3366FF"/>
                </a:solidFill>
              </a:rPr>
              <a:t>　技術詳細設計</a:t>
            </a:r>
            <a:endParaRPr lang="en-US" altLang="ja-JP" sz="1800" dirty="0">
              <a:solidFill>
                <a:srgbClr val="3366FF"/>
              </a:solidFill>
            </a:endParaRPr>
          </a:p>
          <a:p>
            <a:r>
              <a:rPr lang="ja-JP" altLang="en-US" sz="1800" dirty="0">
                <a:solidFill>
                  <a:srgbClr val="3366FF"/>
                </a:solidFill>
              </a:rPr>
              <a:t>　技術開発／実証</a:t>
            </a:r>
            <a:r>
              <a:rPr lang="ja-JP" altLang="en-US" dirty="0"/>
              <a:t>　　</a:t>
            </a:r>
          </a:p>
        </p:txBody>
      </p:sp>
      <p:sp>
        <p:nvSpPr>
          <p:cNvPr id="130055" name="テキスト ボックス 9"/>
          <p:cNvSpPr txBox="1">
            <a:spLocks noChangeArrowheads="1"/>
          </p:cNvSpPr>
          <p:nvPr/>
        </p:nvSpPr>
        <p:spPr bwMode="auto">
          <a:xfrm>
            <a:off x="6142038" y="3695700"/>
            <a:ext cx="2278726"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lang="ja-JP" altLang="en-US" sz="1800" dirty="0">
                <a:solidFill>
                  <a:srgbClr val="3366FF"/>
                </a:solidFill>
              </a:rPr>
              <a:t>建設：</a:t>
            </a:r>
            <a:r>
              <a:rPr lang="en-US" altLang="ja-JP" sz="1800" dirty="0">
                <a:solidFill>
                  <a:srgbClr val="3366FF"/>
                </a:solidFill>
              </a:rPr>
              <a:t>ILC</a:t>
            </a:r>
            <a:r>
              <a:rPr lang="ja-JP" altLang="en-US" sz="1800" dirty="0">
                <a:solidFill>
                  <a:srgbClr val="3366FF"/>
                </a:solidFill>
              </a:rPr>
              <a:t>国際組織の</a:t>
            </a:r>
            <a:endParaRPr lang="en-US" altLang="ja-JP" sz="1800" dirty="0">
              <a:solidFill>
                <a:srgbClr val="3366FF"/>
              </a:solidFill>
            </a:endParaRPr>
          </a:p>
          <a:p>
            <a:r>
              <a:rPr lang="ja-JP" altLang="en-US" sz="1800" dirty="0">
                <a:solidFill>
                  <a:srgbClr val="3366FF"/>
                </a:solidFill>
              </a:rPr>
              <a:t>枠組みによる　</a:t>
            </a:r>
          </a:p>
        </p:txBody>
      </p:sp>
      <p:sp>
        <p:nvSpPr>
          <p:cNvPr id="2" name="テキスト ボックス 1"/>
          <p:cNvSpPr txBox="1"/>
          <p:nvPr/>
        </p:nvSpPr>
        <p:spPr>
          <a:xfrm>
            <a:off x="3732719" y="5251400"/>
            <a:ext cx="1498089" cy="646331"/>
          </a:xfrm>
          <a:prstGeom prst="rect">
            <a:avLst/>
          </a:prstGeom>
          <a:solidFill>
            <a:srgbClr val="CCFFCC"/>
          </a:solidFill>
        </p:spPr>
        <p:txBody>
          <a:bodyPr wrap="none" rtlCol="0">
            <a:spAutoFit/>
          </a:bodyPr>
          <a:lstStyle/>
          <a:p>
            <a:r>
              <a:rPr kumimoji="1" lang="ja-JP" altLang="en-US" dirty="0" smtClean="0"/>
              <a:t>目標：</a:t>
            </a:r>
            <a:r>
              <a:rPr kumimoji="1" lang="en-US" altLang="ja-JP" dirty="0" smtClean="0"/>
              <a:t>3 + 2 </a:t>
            </a:r>
            <a:r>
              <a:rPr kumimoji="1" lang="ja-JP" altLang="en-US" dirty="0" smtClean="0"/>
              <a:t>年</a:t>
            </a:r>
            <a:endParaRPr kumimoji="1" lang="en-US" altLang="ja-JP" dirty="0" smtClean="0"/>
          </a:p>
          <a:p>
            <a:r>
              <a:rPr kumimoji="1" lang="ja-JP" altLang="en-US" dirty="0" smtClean="0"/>
              <a:t>　</a:t>
            </a:r>
            <a:endParaRPr kumimoji="1" lang="ja-JP" altLang="en-US" dirty="0"/>
          </a:p>
        </p:txBody>
      </p:sp>
    </p:spTree>
    <p:extLst>
      <p:ext uri="{BB962C8B-B14F-4D97-AF65-F5344CB8AC3E}">
        <p14:creationId xmlns:p14="http://schemas.microsoft.com/office/powerpoint/2010/main" val="20158078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4843"/>
            <a:ext cx="8229600" cy="462858"/>
          </a:xfrm>
        </p:spPr>
        <p:txBody>
          <a:bodyPr>
            <a:noAutofit/>
          </a:bodyPr>
          <a:lstStyle/>
          <a:p>
            <a:r>
              <a:rPr lang="en-US" altLang="ja-JP" sz="3200" b="1" dirty="0" smtClean="0"/>
              <a:t>ILC Time Scale required </a:t>
            </a:r>
            <a:endParaRPr kumimoji="1" lang="ja-JP" altLang="en-US" sz="1800" dirty="0">
              <a:solidFill>
                <a:srgbClr val="3366FF"/>
              </a:solidFill>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566508266"/>
              </p:ext>
            </p:extLst>
          </p:nvPr>
        </p:nvGraphicFramePr>
        <p:xfrm>
          <a:off x="246755" y="647621"/>
          <a:ext cx="8614229" cy="6142732"/>
        </p:xfrm>
        <a:graphic>
          <a:graphicData uri="http://schemas.openxmlformats.org/drawingml/2006/table">
            <a:tbl>
              <a:tblPr firstRow="1" bandRow="1">
                <a:tableStyleId>{5C22544A-7EE6-4342-B048-85BDC9FD1C3A}</a:tableStyleId>
              </a:tblPr>
              <a:tblGrid>
                <a:gridCol w="1373470"/>
                <a:gridCol w="517197"/>
                <a:gridCol w="517197"/>
                <a:gridCol w="517197"/>
                <a:gridCol w="517197"/>
                <a:gridCol w="517197"/>
                <a:gridCol w="517197"/>
                <a:gridCol w="517197"/>
                <a:gridCol w="517197"/>
                <a:gridCol w="517197"/>
                <a:gridCol w="517198"/>
                <a:gridCol w="517197"/>
                <a:gridCol w="517197"/>
                <a:gridCol w="517197"/>
                <a:gridCol w="517197"/>
              </a:tblGrid>
              <a:tr h="308863">
                <a:tc>
                  <a:txBody>
                    <a:bodyPr/>
                    <a:lstStyle/>
                    <a:p>
                      <a:endParaRPr kumimoji="1" lang="ja-JP" altLang="en-US" sz="1400" dirty="0"/>
                    </a:p>
                  </a:txBody>
                  <a:tcPr/>
                </a:tc>
                <a:tc>
                  <a:txBody>
                    <a:bodyPr/>
                    <a:lstStyle/>
                    <a:p>
                      <a:r>
                        <a:rPr kumimoji="1" lang="en-US" altLang="ja-JP" sz="1400" dirty="0" smtClean="0"/>
                        <a:t>12</a:t>
                      </a:r>
                      <a:endParaRPr kumimoji="1" lang="ja-JP" altLang="en-US" sz="1400" dirty="0"/>
                    </a:p>
                  </a:txBody>
                  <a:tcPr/>
                </a:tc>
                <a:tc>
                  <a:txBody>
                    <a:bodyPr/>
                    <a:lstStyle/>
                    <a:p>
                      <a:r>
                        <a:rPr kumimoji="1" lang="en-US" altLang="ja-JP" sz="1400" dirty="0" smtClean="0"/>
                        <a:t>13</a:t>
                      </a:r>
                      <a:endParaRPr kumimoji="1" lang="ja-JP" altLang="en-US" sz="1400" dirty="0"/>
                    </a:p>
                  </a:txBody>
                  <a:tcPr/>
                </a:tc>
                <a:tc>
                  <a:txBody>
                    <a:bodyPr/>
                    <a:lstStyle/>
                    <a:p>
                      <a:r>
                        <a:rPr kumimoji="1" lang="en-US" altLang="ja-JP" sz="1400" dirty="0" smtClean="0"/>
                        <a:t>14</a:t>
                      </a:r>
                      <a:endParaRPr kumimoji="1" lang="ja-JP" altLang="en-US" sz="1400" dirty="0"/>
                    </a:p>
                  </a:txBody>
                  <a:tcPr/>
                </a:tc>
                <a:tc>
                  <a:txBody>
                    <a:bodyPr/>
                    <a:lstStyle/>
                    <a:p>
                      <a:r>
                        <a:rPr kumimoji="1" lang="en-US" altLang="ja-JP" sz="1400" dirty="0" smtClean="0"/>
                        <a:t>15</a:t>
                      </a:r>
                      <a:endParaRPr kumimoji="1" lang="ja-JP" altLang="en-US" sz="1400" dirty="0"/>
                    </a:p>
                  </a:txBody>
                  <a:tcPr/>
                </a:tc>
                <a:tc>
                  <a:txBody>
                    <a:bodyPr/>
                    <a:lstStyle/>
                    <a:p>
                      <a:r>
                        <a:rPr kumimoji="1" lang="en-US" altLang="ja-JP" sz="1400" dirty="0" smtClean="0"/>
                        <a:t>16</a:t>
                      </a:r>
                      <a:endParaRPr kumimoji="1" lang="ja-JP" altLang="en-US" sz="1400" dirty="0"/>
                    </a:p>
                  </a:txBody>
                  <a:tcPr/>
                </a:tc>
                <a:tc>
                  <a:txBody>
                    <a:bodyPr/>
                    <a:lstStyle/>
                    <a:p>
                      <a:r>
                        <a:rPr kumimoji="1" lang="en-US" altLang="ja-JP" sz="1400" dirty="0" smtClean="0"/>
                        <a:t>17</a:t>
                      </a:r>
                      <a:endParaRPr kumimoji="1" lang="ja-JP" altLang="en-US" sz="1400" dirty="0"/>
                    </a:p>
                  </a:txBody>
                  <a:tcPr/>
                </a:tc>
                <a:tc>
                  <a:txBody>
                    <a:bodyPr/>
                    <a:lstStyle/>
                    <a:p>
                      <a:r>
                        <a:rPr kumimoji="1" lang="en-US" altLang="ja-JP" sz="1400" dirty="0" smtClean="0"/>
                        <a:t>18</a:t>
                      </a:r>
                      <a:endParaRPr kumimoji="1" lang="ja-JP" altLang="en-US" sz="1400" dirty="0"/>
                    </a:p>
                  </a:txBody>
                  <a:tcPr/>
                </a:tc>
                <a:tc>
                  <a:txBody>
                    <a:bodyPr/>
                    <a:lstStyle/>
                    <a:p>
                      <a:r>
                        <a:rPr kumimoji="1" lang="en-US" altLang="ja-JP" sz="1400" dirty="0" smtClean="0"/>
                        <a:t>19</a:t>
                      </a:r>
                      <a:endParaRPr kumimoji="1" lang="ja-JP" altLang="en-US" sz="1400" dirty="0"/>
                    </a:p>
                  </a:txBody>
                  <a:tcPr/>
                </a:tc>
                <a:tc>
                  <a:txBody>
                    <a:bodyPr/>
                    <a:lstStyle/>
                    <a:p>
                      <a:r>
                        <a:rPr kumimoji="1" lang="en-US" altLang="ja-JP" sz="1400" dirty="0" smtClean="0"/>
                        <a:t>20</a:t>
                      </a:r>
                      <a:endParaRPr kumimoji="1" lang="ja-JP" altLang="en-US" sz="1400" dirty="0"/>
                    </a:p>
                  </a:txBody>
                  <a:tcPr/>
                </a:tc>
                <a:tc>
                  <a:txBody>
                    <a:bodyPr/>
                    <a:lstStyle/>
                    <a:p>
                      <a:r>
                        <a:rPr kumimoji="1" lang="en-US" altLang="ja-JP" sz="1400" dirty="0" smtClean="0"/>
                        <a:t>21</a:t>
                      </a:r>
                      <a:endParaRPr kumimoji="1" lang="ja-JP" altLang="en-US" sz="1400" dirty="0"/>
                    </a:p>
                  </a:txBody>
                  <a:tcPr/>
                </a:tc>
                <a:tc>
                  <a:txBody>
                    <a:bodyPr/>
                    <a:lstStyle/>
                    <a:p>
                      <a:r>
                        <a:rPr kumimoji="1" lang="en-US" altLang="ja-JP" sz="1400" dirty="0" smtClean="0"/>
                        <a:t>22</a:t>
                      </a:r>
                      <a:endParaRPr kumimoji="1" lang="ja-JP" altLang="en-US" sz="1400" dirty="0"/>
                    </a:p>
                  </a:txBody>
                  <a:tcPr/>
                </a:tc>
                <a:tc>
                  <a:txBody>
                    <a:bodyPr/>
                    <a:lstStyle/>
                    <a:p>
                      <a:r>
                        <a:rPr kumimoji="1" lang="en-US" altLang="ja-JP" sz="1400" dirty="0" smtClean="0"/>
                        <a:t>23</a:t>
                      </a:r>
                      <a:endParaRPr kumimoji="1" lang="ja-JP" altLang="en-US" sz="1400" dirty="0"/>
                    </a:p>
                  </a:txBody>
                  <a:tcPr/>
                </a:tc>
                <a:tc>
                  <a:txBody>
                    <a:bodyPr/>
                    <a:lstStyle/>
                    <a:p>
                      <a:r>
                        <a:rPr kumimoji="1" lang="en-US" altLang="ja-JP" sz="1400" dirty="0" smtClean="0"/>
                        <a:t>24</a:t>
                      </a:r>
                      <a:endParaRPr kumimoji="1" lang="ja-JP" altLang="en-US" sz="1400" dirty="0"/>
                    </a:p>
                  </a:txBody>
                  <a:tcPr/>
                </a:tc>
                <a:tc>
                  <a:txBody>
                    <a:bodyPr/>
                    <a:lstStyle/>
                    <a:p>
                      <a:r>
                        <a:rPr kumimoji="1" lang="en-US" altLang="ja-JP" sz="1400" dirty="0" smtClean="0"/>
                        <a:t>25</a:t>
                      </a:r>
                      <a:endParaRPr kumimoji="1" lang="ja-JP" altLang="en-US" sz="1400" dirty="0"/>
                    </a:p>
                  </a:txBody>
                  <a:tcPr/>
                </a:tc>
              </a:tr>
              <a:tr h="308863">
                <a:tc>
                  <a:txBody>
                    <a:bodyPr/>
                    <a:lstStyle/>
                    <a:p>
                      <a:r>
                        <a:rPr kumimoji="1" lang="en-US" altLang="ja-JP" sz="1600" dirty="0" smtClean="0"/>
                        <a:t>ILC TDP/TDR</a:t>
                      </a:r>
                      <a:endParaRPr kumimoji="1" lang="ja-JP" altLang="en-US" sz="1600" dirty="0"/>
                    </a:p>
                  </a:txBody>
                  <a:tcPr/>
                </a:tc>
                <a:tc>
                  <a:txBody>
                    <a:bodyPr/>
                    <a:lstStyle/>
                    <a:p>
                      <a:endParaRPr kumimoji="1" lang="ja-JP" altLang="en-US" sz="1200" dirty="0"/>
                    </a:p>
                  </a:txBody>
                  <a:tcPr>
                    <a:solidFill>
                      <a:srgbClr val="FFFF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r>
                        <a:rPr kumimoji="1" lang="en-US" altLang="ja-JP" sz="1800" b="1" dirty="0" smtClean="0">
                          <a:solidFill>
                            <a:srgbClr val="FF0000"/>
                          </a:solidFill>
                        </a:rPr>
                        <a:t>ATF-II</a:t>
                      </a:r>
                      <a:endParaRPr kumimoji="1" lang="ja-JP" altLang="en-US" sz="1800" b="1" dirty="0">
                        <a:solidFill>
                          <a:srgbClr val="FF0000"/>
                        </a:solidFill>
                      </a:endParaRPr>
                    </a:p>
                  </a:txBody>
                  <a:tcPr/>
                </a:tc>
                <a:tc gridSpan="2">
                  <a:txBody>
                    <a:bodyPr/>
                    <a:lstStyle/>
                    <a:p>
                      <a:r>
                        <a:rPr kumimoji="1" lang="en-US" altLang="ja-JP" sz="1200" dirty="0" smtClean="0">
                          <a:solidFill>
                            <a:srgbClr val="FFFF00"/>
                          </a:solidFill>
                        </a:rPr>
                        <a:t>Beam test</a:t>
                      </a:r>
                      <a:endParaRPr kumimoji="1" lang="ja-JP" altLang="en-US" sz="1200" dirty="0">
                        <a:solidFill>
                          <a:srgbClr val="FFFF00"/>
                        </a:solidFill>
                      </a:endParaRPr>
                    </a:p>
                  </a:txBody>
                  <a:tcPr>
                    <a:solidFill>
                      <a:srgbClr val="008000"/>
                    </a:solidFill>
                  </a:tcPr>
                </a:tc>
                <a:tc hMerge="1">
                  <a:txBody>
                    <a:bodyPr/>
                    <a:lstStyle/>
                    <a:p>
                      <a:endParaRPr kumimoji="1" lang="ja-JP" altLang="en-US" sz="1200" dirty="0"/>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200" dirty="0" smtClean="0"/>
                        <a:t> </a:t>
                      </a:r>
                      <a:r>
                        <a:rPr kumimoji="1" lang="en-US" altLang="ja-JP" sz="1600" dirty="0" smtClean="0"/>
                        <a:t> ATF-future</a:t>
                      </a:r>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gridSpan="4">
                  <a:txBody>
                    <a:bodyPr/>
                    <a:lstStyle/>
                    <a:p>
                      <a:r>
                        <a:rPr kumimoji="1" lang="en-US" altLang="ja-JP" sz="1400" dirty="0" smtClean="0"/>
                        <a:t>Extended</a:t>
                      </a:r>
                      <a:r>
                        <a:rPr kumimoji="1" lang="en-US" altLang="ja-JP" sz="1400" baseline="0" dirty="0" smtClean="0"/>
                        <a:t> program</a:t>
                      </a:r>
                      <a:endParaRPr kumimoji="1" lang="ja-JP" altLang="en-US" sz="1400" dirty="0"/>
                    </a:p>
                  </a:txBody>
                  <a:tcPr>
                    <a:solidFill>
                      <a:srgbClr val="FFFF00"/>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050" dirty="0"/>
                    </a:p>
                  </a:txBody>
                  <a:tcPr>
                    <a:solidFill>
                      <a:srgbClr val="FFFF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800" b="1" dirty="0" smtClean="0">
                          <a:solidFill>
                            <a:srgbClr val="FF0000"/>
                          </a:solidFill>
                        </a:rPr>
                        <a:t>STF</a:t>
                      </a:r>
                      <a:endParaRPr kumimoji="1" lang="ja-JP" altLang="en-US" sz="1800" b="1" dirty="0">
                        <a:solidFill>
                          <a:srgbClr val="FF0000"/>
                        </a:solidFill>
                      </a:endParaRPr>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400" dirty="0" smtClean="0"/>
                        <a:t>  QB</a:t>
                      </a:r>
                      <a:endParaRPr kumimoji="1" lang="ja-JP" altLang="en-US" sz="1400" dirty="0"/>
                    </a:p>
                  </a:txBody>
                  <a:tcPr/>
                </a:tc>
                <a:tc>
                  <a:txBody>
                    <a:bodyPr/>
                    <a:lstStyle/>
                    <a:p>
                      <a:r>
                        <a:rPr kumimoji="1" lang="en-US" altLang="ja-JP" sz="1100" dirty="0" smtClean="0">
                          <a:solidFill>
                            <a:srgbClr val="FFFF00"/>
                          </a:solidFill>
                        </a:rPr>
                        <a:t>Beam test</a:t>
                      </a:r>
                      <a:endParaRPr kumimoji="1" lang="ja-JP" altLang="en-US" sz="1100" dirty="0">
                        <a:solidFill>
                          <a:srgbClr val="FFFF00"/>
                        </a:solidFill>
                      </a:endParaRPr>
                    </a:p>
                  </a:txBody>
                  <a:tcPr>
                    <a:solidFill>
                      <a:srgbClr val="008000"/>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80790">
                <a:tc>
                  <a:txBody>
                    <a:bodyPr/>
                    <a:lstStyle/>
                    <a:p>
                      <a:r>
                        <a:rPr kumimoji="1" lang="en-US" altLang="ja-JP" sz="1400" dirty="0" smtClean="0"/>
                        <a:t>  STF2-  </a:t>
                      </a:r>
                    </a:p>
                    <a:p>
                      <a:r>
                        <a:rPr kumimoji="1" lang="en-US" altLang="ja-JP" sz="1400" dirty="0" smtClean="0"/>
                        <a:t>  CM1+CM2a</a:t>
                      </a:r>
                      <a:endParaRPr kumimoji="1" lang="ja-JP" altLang="en-US" sz="14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r>
                        <a:rPr kumimoji="1" lang="en-US" altLang="ja-JP" sz="1100" dirty="0" smtClean="0">
                          <a:solidFill>
                            <a:srgbClr val="FFFF00"/>
                          </a:solidFill>
                        </a:rPr>
                        <a:t>Beam</a:t>
                      </a:r>
                      <a:r>
                        <a:rPr kumimoji="1" lang="en-US" altLang="ja-JP" sz="1100" baseline="0" dirty="0" smtClean="0">
                          <a:solidFill>
                            <a:srgbClr val="FFFF00"/>
                          </a:solidFill>
                        </a:rPr>
                        <a:t> test</a:t>
                      </a:r>
                      <a:endParaRPr kumimoji="1" lang="ja-JP" altLang="en-US" sz="1100" dirty="0">
                        <a:solidFill>
                          <a:srgbClr val="FFFF00"/>
                        </a:solidFill>
                      </a:endParaRPr>
                    </a:p>
                  </a:txBody>
                  <a:tcPr>
                    <a:solidFill>
                      <a:srgbClr val="0080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400" dirty="0" smtClean="0"/>
                        <a:t>  STF-Future</a:t>
                      </a:r>
                      <a:endParaRPr kumimoji="1" lang="ja-JP" altLang="en-US" sz="14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gridSpan="3">
                  <a:txBody>
                    <a:bodyPr/>
                    <a:lstStyle/>
                    <a:p>
                      <a:r>
                        <a:rPr kumimoji="1" lang="en-US" altLang="ja-JP" sz="1400" dirty="0" smtClean="0"/>
                        <a:t>Extended</a:t>
                      </a:r>
                      <a:r>
                        <a:rPr kumimoji="1" lang="en-US" altLang="ja-JP" sz="1400" baseline="0" dirty="0" smtClean="0"/>
                        <a:t> program </a:t>
                      </a:r>
                      <a:endParaRPr kumimoji="1" lang="ja-JP" altLang="en-US" sz="1400" dirty="0"/>
                    </a:p>
                  </a:txBody>
                  <a:tcPr>
                    <a:solidFill>
                      <a:srgbClr val="FFFF00"/>
                    </a:solidFill>
                  </a:tcPr>
                </a:tc>
                <a:tc hMerge="1">
                  <a:txBody>
                    <a:bodyPr/>
                    <a:lstStyle/>
                    <a:p>
                      <a:endParaRPr kumimoji="1" lang="ja-JP" altLang="en-US" sz="1200" dirty="0"/>
                    </a:p>
                  </a:txBody>
                  <a:tcPr>
                    <a:solidFill>
                      <a:srgbClr val="CCFFCC"/>
                    </a:solidFill>
                  </a:tcPr>
                </a:tc>
                <a:tc hMerge="1">
                  <a:txBody>
                    <a:bodyPr/>
                    <a:lstStyle/>
                    <a:p>
                      <a:endParaRPr kumimoji="1" lang="ja-JP" altLang="en-US" sz="1200" dirty="0"/>
                    </a:p>
                  </a:txBody>
                  <a:tcPr>
                    <a:solidFill>
                      <a:srgbClr val="CCFFCC"/>
                    </a:solidFill>
                  </a:tcPr>
                </a:tc>
                <a:tc>
                  <a:txBody>
                    <a:bodyPr/>
                    <a:lstStyle/>
                    <a:p>
                      <a:endParaRPr kumimoji="1" lang="ja-JP" altLang="en-US" sz="1200" dirty="0"/>
                    </a:p>
                  </a:txBody>
                  <a:tcPr>
                    <a:solidFill>
                      <a:srgbClr val="FFFF00"/>
                    </a:solidFill>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600" baseline="0" dirty="0" smtClean="0">
                          <a:solidFill>
                            <a:srgbClr val="3366FF"/>
                          </a:solidFill>
                        </a:rPr>
                        <a:t>CFS</a:t>
                      </a:r>
                      <a:r>
                        <a:rPr kumimoji="1" lang="en-US" altLang="ja-JP" sz="1600" baseline="0" dirty="0" smtClean="0"/>
                        <a:t> </a:t>
                      </a:r>
                      <a:endParaRPr kumimoji="1" lang="ja-JP" altLang="en-US" sz="16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400" dirty="0" smtClean="0"/>
                        <a:t>  Civil</a:t>
                      </a:r>
                      <a:r>
                        <a:rPr kumimoji="1" lang="en-US" altLang="ja-JP" sz="1400" baseline="0" dirty="0" smtClean="0"/>
                        <a:t> </a:t>
                      </a:r>
                      <a:r>
                        <a:rPr kumimoji="1" lang="en-US" altLang="ja-JP" sz="1400" baseline="0" dirty="0" err="1" smtClean="0"/>
                        <a:t>eng.</a:t>
                      </a:r>
                      <a:endParaRPr kumimoji="1" lang="ja-JP" altLang="en-US" sz="14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tx2">
                        <a:lumMod val="40000"/>
                        <a:lumOff val="60000"/>
                      </a:schemeClr>
                    </a:solidFill>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r>
              <a:tr h="308863">
                <a:tc>
                  <a:txBody>
                    <a:bodyPr/>
                    <a:lstStyle/>
                    <a:p>
                      <a:r>
                        <a:rPr kumimoji="1" lang="en-US" altLang="ja-JP" sz="1400" dirty="0" smtClean="0"/>
                        <a:t>  Site-survey</a:t>
                      </a:r>
                      <a:endParaRPr kumimoji="1" lang="ja-JP" altLang="en-US" sz="1400" dirty="0"/>
                    </a:p>
                  </a:txBody>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rgbClr val="8EB4E3"/>
                    </a:solidFill>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a:p>
                  </a:txBody>
                  <a:tcPr/>
                </a:tc>
              </a:tr>
              <a:tr h="308863">
                <a:tc>
                  <a:txBody>
                    <a:bodyPr/>
                    <a:lstStyle/>
                    <a:p>
                      <a:endParaRPr kumimoji="1" lang="ja-JP" altLang="en-US" sz="16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1200" b="1" dirty="0">
                        <a:solidFill>
                          <a:srgbClr val="FFFF00"/>
                        </a:solidFill>
                      </a:endParaRPr>
                    </a:p>
                  </a:txBody>
                  <a:tcPr>
                    <a:solidFill>
                      <a:schemeClr val="bg1"/>
                    </a:solidFill>
                  </a:tcPr>
                </a:tc>
                <a:tc>
                  <a:txBody>
                    <a:bodyPr/>
                    <a:lstStyle/>
                    <a:p>
                      <a:endParaRPr kumimoji="1" lang="ja-JP" altLang="en-US" sz="900" b="1" dirty="0">
                        <a:solidFill>
                          <a:srgbClr val="FFFF00"/>
                        </a:solidFill>
                      </a:endParaRPr>
                    </a:p>
                  </a:txBody>
                  <a:tcPr>
                    <a:solidFill>
                      <a:schemeClr val="bg1"/>
                    </a:solidFill>
                  </a:tcPr>
                </a:tc>
              </a:tr>
              <a:tr h="308863">
                <a:tc>
                  <a:txBody>
                    <a:bodyPr/>
                    <a:lstStyle/>
                    <a:p>
                      <a:endParaRPr kumimoji="1" lang="ja-JP" altLang="en-US" sz="16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rgbClr val="FFFF00"/>
                        </a:solidFill>
                      </a:endParaRPr>
                    </a:p>
                  </a:txBody>
                  <a:tcPr>
                    <a:solidFill>
                      <a:schemeClr val="tx2">
                        <a:lumMod val="60000"/>
                        <a:lumOff val="40000"/>
                      </a:schemeClr>
                    </a:solidFill>
                  </a:tcPr>
                </a:tc>
                <a:tc>
                  <a:txBody>
                    <a:bodyPr/>
                    <a:lstStyle/>
                    <a:p>
                      <a:endParaRPr kumimoji="1" lang="ja-JP" altLang="en-US" sz="1200" b="1" dirty="0">
                        <a:solidFill>
                          <a:schemeClr val="accent6">
                            <a:lumMod val="40000"/>
                            <a:lumOff val="60000"/>
                          </a:schemeClr>
                        </a:solidFill>
                      </a:endParaRPr>
                    </a:p>
                  </a:txBody>
                  <a:tcPr>
                    <a:solidFill>
                      <a:schemeClr val="tx2">
                        <a:lumMod val="60000"/>
                        <a:lumOff val="40000"/>
                      </a:schemeClr>
                    </a:solidFill>
                  </a:tcPr>
                </a:tc>
                <a:tc>
                  <a:txBody>
                    <a:bodyPr/>
                    <a:lstStyle/>
                    <a:p>
                      <a:r>
                        <a:rPr kumimoji="1" lang="en-US" altLang="ja-JP" sz="1600" b="1" dirty="0" smtClean="0">
                          <a:solidFill>
                            <a:srgbClr val="FFFF00"/>
                          </a:solidFill>
                        </a:rPr>
                        <a:t>14</a:t>
                      </a:r>
                    </a:p>
                    <a:p>
                      <a:r>
                        <a:rPr kumimoji="1" lang="en-US" altLang="ja-JP" sz="1600" b="1" dirty="0" smtClean="0">
                          <a:solidFill>
                            <a:schemeClr val="accent2">
                              <a:lumMod val="40000"/>
                              <a:lumOff val="60000"/>
                            </a:schemeClr>
                          </a:solidFill>
                        </a:rPr>
                        <a:t>19</a:t>
                      </a:r>
                      <a:endParaRPr kumimoji="1" lang="ja-JP" altLang="en-US" sz="1600" b="1" dirty="0">
                        <a:solidFill>
                          <a:schemeClr val="accent2">
                            <a:lumMod val="40000"/>
                            <a:lumOff val="60000"/>
                          </a:schemeClr>
                        </a:solidFill>
                      </a:endParaRPr>
                    </a:p>
                  </a:txBody>
                  <a:tcPr>
                    <a:solidFill>
                      <a:srgbClr val="008000"/>
                    </a:solidFill>
                  </a:tcPr>
                </a:tc>
                <a:tc>
                  <a:txBody>
                    <a:bodyPr/>
                    <a:lstStyle/>
                    <a:p>
                      <a:endParaRPr kumimoji="1" lang="ja-JP" altLang="en-US" sz="1200" b="1" dirty="0">
                        <a:solidFill>
                          <a:srgbClr val="FFFF00"/>
                        </a:solidFill>
                      </a:endParaRPr>
                    </a:p>
                  </a:txBody>
                  <a:tcPr>
                    <a:solidFill>
                      <a:srgbClr val="008000"/>
                    </a:solidFill>
                  </a:tcPr>
                </a:tc>
                <a:tc>
                  <a:txBody>
                    <a:bodyPr/>
                    <a:lstStyle/>
                    <a:p>
                      <a:r>
                        <a:rPr kumimoji="1" lang="en-US" altLang="ja-JP" sz="1600" b="1" dirty="0" smtClean="0">
                          <a:solidFill>
                            <a:srgbClr val="3366FF"/>
                          </a:solidFill>
                        </a:rPr>
                        <a:t>16</a:t>
                      </a:r>
                    </a:p>
                    <a:p>
                      <a:r>
                        <a:rPr kumimoji="1" lang="en-US" altLang="ja-JP" sz="1600" b="1" dirty="0" smtClean="0">
                          <a:solidFill>
                            <a:srgbClr val="FF6600"/>
                          </a:solidFill>
                        </a:rPr>
                        <a:t>21</a:t>
                      </a:r>
                      <a:endParaRPr kumimoji="1" lang="ja-JP" altLang="en-US" sz="1600" b="1" dirty="0">
                        <a:solidFill>
                          <a:srgbClr val="FF6600"/>
                        </a:solidFill>
                      </a:endParaRPr>
                    </a:p>
                  </a:txBody>
                  <a:tcPr>
                    <a:solidFill>
                      <a:srgbClr val="CCFFCC"/>
                    </a:solidFill>
                  </a:tcPr>
                </a:tc>
                <a:tc>
                  <a:txBody>
                    <a:bodyPr/>
                    <a:lstStyle/>
                    <a:p>
                      <a:endParaRPr kumimoji="1" lang="ja-JP" altLang="en-US" sz="1200" b="1" dirty="0">
                        <a:solidFill>
                          <a:srgbClr val="3366FF"/>
                        </a:solidFill>
                      </a:endParaRPr>
                    </a:p>
                  </a:txBody>
                  <a:tcPr>
                    <a:solidFill>
                      <a:srgbClr val="CCFFCC"/>
                    </a:solidFill>
                  </a:tcPr>
                </a:tc>
                <a:tc>
                  <a:txBody>
                    <a:bodyPr/>
                    <a:lstStyle/>
                    <a:p>
                      <a:endParaRPr kumimoji="1" lang="ja-JP" altLang="en-US" sz="1200" b="1" dirty="0">
                        <a:solidFill>
                          <a:srgbClr val="3366FF"/>
                        </a:solidFill>
                      </a:endParaRPr>
                    </a:p>
                  </a:txBody>
                  <a:tcPr>
                    <a:solidFill>
                      <a:srgbClr val="CCFFCC"/>
                    </a:solidFill>
                  </a:tcPr>
                </a:tc>
                <a:tc>
                  <a:txBody>
                    <a:bodyPr/>
                    <a:lstStyle/>
                    <a:p>
                      <a:r>
                        <a:rPr kumimoji="1" lang="en-US" altLang="ja-JP" sz="1600" b="1" dirty="0" smtClean="0">
                          <a:solidFill>
                            <a:srgbClr val="3366FF"/>
                          </a:solidFill>
                        </a:rPr>
                        <a:t>19</a:t>
                      </a:r>
                    </a:p>
                    <a:p>
                      <a:r>
                        <a:rPr kumimoji="1" lang="en-US" altLang="ja-JP" sz="1600" b="1" dirty="0" smtClean="0">
                          <a:solidFill>
                            <a:srgbClr val="FF6600"/>
                          </a:solidFill>
                        </a:rPr>
                        <a:t>24</a:t>
                      </a:r>
                      <a:endParaRPr kumimoji="1" lang="ja-JP" altLang="en-US" sz="1600" b="1" dirty="0">
                        <a:solidFill>
                          <a:srgbClr val="FF6600"/>
                        </a:solidFill>
                      </a:endParaRPr>
                    </a:p>
                  </a:txBody>
                  <a:tcPr>
                    <a:solidFill>
                      <a:srgbClr val="CCFFCC"/>
                    </a:solidFill>
                  </a:tcPr>
                </a:tc>
                <a:tc>
                  <a:txBody>
                    <a:bodyPr/>
                    <a:lstStyle/>
                    <a:p>
                      <a:endParaRPr lang="ja-JP" altLang="en-US" dirty="0">
                        <a:solidFill>
                          <a:srgbClr val="3366FF"/>
                        </a:solidFill>
                      </a:endParaRPr>
                    </a:p>
                  </a:txBody>
                  <a:tcPr>
                    <a:solidFill>
                      <a:srgbClr val="CCFFCC"/>
                    </a:solidFill>
                  </a:tcPr>
                </a:tc>
                <a:tc>
                  <a:txBody>
                    <a:bodyPr/>
                    <a:lstStyle/>
                    <a:p>
                      <a:endParaRPr lang="ja-JP" altLang="en-US" dirty="0">
                        <a:solidFill>
                          <a:srgbClr val="3366FF"/>
                        </a:solidFill>
                      </a:endParaRPr>
                    </a:p>
                  </a:txBody>
                  <a:tcPr>
                    <a:solidFill>
                      <a:srgbClr val="CCFFCC"/>
                    </a:solidFill>
                  </a:tcPr>
                </a:tc>
                <a:tc>
                  <a:txBody>
                    <a:bodyPr/>
                    <a:lstStyle/>
                    <a:p>
                      <a:endParaRPr lang="ja-JP" altLang="en-US" dirty="0">
                        <a:solidFill>
                          <a:srgbClr val="3366FF"/>
                        </a:solidFill>
                      </a:endParaRPr>
                    </a:p>
                  </a:txBody>
                  <a:tcPr>
                    <a:solidFill>
                      <a:srgbClr val="CCFFCC"/>
                    </a:solidFill>
                  </a:tcPr>
                </a:tc>
                <a:tc>
                  <a:txBody>
                    <a:bodyPr/>
                    <a:lstStyle/>
                    <a:p>
                      <a:endParaRPr lang="ja-JP" altLang="en-US" dirty="0">
                        <a:solidFill>
                          <a:srgbClr val="3366FF"/>
                        </a:solidFill>
                      </a:endParaRPr>
                    </a:p>
                  </a:txBody>
                  <a:tcPr>
                    <a:solidFill>
                      <a:srgbClr val="CCFFCC"/>
                    </a:solidFill>
                  </a:tcPr>
                </a:tc>
                <a:tc>
                  <a:txBody>
                    <a:bodyPr/>
                    <a:lstStyle/>
                    <a:p>
                      <a:endParaRPr lang="ja-JP" altLang="en-US" dirty="0">
                        <a:solidFill>
                          <a:srgbClr val="3366FF"/>
                        </a:solidFill>
                      </a:endParaRPr>
                    </a:p>
                  </a:txBody>
                  <a:tcPr>
                    <a:solidFill>
                      <a:srgbClr val="CCFFCC"/>
                    </a:solidFill>
                  </a:tcPr>
                </a:tc>
                <a:tc>
                  <a:txBody>
                    <a:bodyPr/>
                    <a:lstStyle/>
                    <a:p>
                      <a:r>
                        <a:rPr kumimoji="1" lang="en-US" altLang="ja-JP" sz="1400" b="1" dirty="0" smtClean="0">
                          <a:solidFill>
                            <a:srgbClr val="3366FF"/>
                          </a:solidFill>
                        </a:rPr>
                        <a:t>25</a:t>
                      </a:r>
                    </a:p>
                    <a:p>
                      <a:r>
                        <a:rPr kumimoji="1" lang="en-US" altLang="ja-JP" sz="1400" b="1" dirty="0" smtClean="0">
                          <a:solidFill>
                            <a:srgbClr val="FF6600"/>
                          </a:solidFill>
                        </a:rPr>
                        <a:t>30</a:t>
                      </a:r>
                      <a:endParaRPr kumimoji="1" lang="ja-JP" altLang="en-US" sz="1400" b="1" dirty="0">
                        <a:solidFill>
                          <a:srgbClr val="FF6600"/>
                        </a:solidFill>
                      </a:endParaRPr>
                    </a:p>
                  </a:txBody>
                  <a:tcPr>
                    <a:solidFill>
                      <a:srgbClr val="CCFFCC"/>
                    </a:solidFill>
                  </a:tcPr>
                </a:tc>
              </a:tr>
              <a:tr h="308863">
                <a:tc>
                  <a:txBody>
                    <a:bodyPr/>
                    <a:lstStyle/>
                    <a:p>
                      <a:r>
                        <a:rPr kumimoji="1" lang="en-US" altLang="ja-JP" sz="2000" dirty="0" smtClean="0">
                          <a:solidFill>
                            <a:srgbClr val="FF0000"/>
                          </a:solidFill>
                        </a:rPr>
                        <a:t>ILC</a:t>
                      </a:r>
                      <a:r>
                        <a:rPr kumimoji="1" lang="en-US" altLang="ja-JP" sz="2000" baseline="0" dirty="0" smtClean="0">
                          <a:solidFill>
                            <a:srgbClr val="FF0000"/>
                          </a:solidFill>
                        </a:rPr>
                        <a:t> constr.</a:t>
                      </a:r>
                      <a:endParaRPr kumimoji="1" lang="ja-JP" altLang="en-US" sz="2000" dirty="0">
                        <a:solidFill>
                          <a:srgbClr val="FF0000"/>
                        </a:solidFill>
                      </a:endParaRPr>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solidFill>
                      <a:schemeClr val="accent3"/>
                    </a:solidFill>
                  </a:tcPr>
                </a:tc>
                <a:tc>
                  <a:txBody>
                    <a:bodyPr/>
                    <a:lstStyle/>
                    <a:p>
                      <a:endParaRPr kumimoji="1" lang="ja-JP" altLang="en-US" sz="1200" dirty="0"/>
                    </a:p>
                  </a:txBody>
                  <a:tcPr>
                    <a:solidFill>
                      <a:schemeClr val="accent3"/>
                    </a:solidFill>
                  </a:tcPr>
                </a:tc>
                <a:tc>
                  <a:txBody>
                    <a:bodyPr/>
                    <a:lstStyle/>
                    <a:p>
                      <a:r>
                        <a:rPr kumimoji="1" lang="en-US" altLang="ja-JP" sz="1200" dirty="0" smtClean="0"/>
                        <a:t> </a:t>
                      </a:r>
                      <a:endParaRPr kumimoji="1" lang="ja-JP" altLang="en-US" sz="1200" dirty="0"/>
                    </a:p>
                  </a:txBody>
                  <a:tcPr>
                    <a:solidFill>
                      <a:schemeClr val="tx2">
                        <a:lumMod val="40000"/>
                        <a:lumOff val="6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chemeClr val="tx2">
                        <a:lumMod val="60000"/>
                        <a:lumOff val="40000"/>
                      </a:schemeClr>
                    </a:solidFill>
                  </a:tcPr>
                </a:tc>
                <a:tc>
                  <a:txBody>
                    <a:bodyPr/>
                    <a:lstStyle/>
                    <a:p>
                      <a:endParaRPr kumimoji="1" lang="ja-JP" altLang="en-US" sz="1200" dirty="0"/>
                    </a:p>
                  </a:txBody>
                  <a:tcPr>
                    <a:solidFill>
                      <a:srgbClr val="3366FF"/>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solidFill>
                      <a:schemeClr val="accent6">
                        <a:lumMod val="60000"/>
                        <a:lumOff val="40000"/>
                      </a:schemeClr>
                    </a:solidFill>
                  </a:tcPr>
                </a:tc>
                <a:tc>
                  <a:txBody>
                    <a:bodyPr/>
                    <a:lstStyle/>
                    <a:p>
                      <a:endParaRPr kumimoji="1" lang="ja-JP" altLang="en-US" sz="1200" dirty="0"/>
                    </a:p>
                  </a:txBody>
                  <a:tcPr/>
                </a:tc>
                <a:tc rowSpan="3">
                  <a:txBody>
                    <a:bodyPr/>
                    <a:lstStyle/>
                    <a:p>
                      <a:r>
                        <a:rPr kumimoji="1" lang="en-US" altLang="ja-JP" sz="900" dirty="0" smtClean="0"/>
                        <a:t>Commissioning</a:t>
                      </a:r>
                      <a:endParaRPr kumimoji="1" lang="ja-JP" altLang="en-US" sz="900" dirty="0"/>
                    </a:p>
                  </a:txBody>
                  <a:tcPr>
                    <a:solidFill>
                      <a:srgbClr val="FF6600"/>
                    </a:solidFill>
                  </a:tcPr>
                </a:tc>
              </a:tr>
              <a:tr h="308863">
                <a:tc>
                  <a:txBody>
                    <a:bodyPr/>
                    <a:lstStyle/>
                    <a:p>
                      <a:r>
                        <a:rPr kumimoji="1" lang="en-US" altLang="ja-JP" sz="1400" dirty="0" smtClean="0"/>
                        <a:t>  Fabrication</a:t>
                      </a:r>
                      <a:endParaRPr kumimoji="1" lang="ja-JP" altLang="en-US" sz="14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pPr lvl="0"/>
                      <a:r>
                        <a:rPr kumimoji="1" lang="en-US" altLang="ja-JP" sz="1000" dirty="0" smtClean="0"/>
                        <a:t>Preparation for the</a:t>
                      </a:r>
                      <a:r>
                        <a:rPr kumimoji="1" lang="en-US" altLang="ja-JP" sz="1000" baseline="0" dirty="0" smtClean="0"/>
                        <a:t> </a:t>
                      </a:r>
                      <a:r>
                        <a:rPr kumimoji="1" lang="en-US" altLang="ja-JP" sz="1000" dirty="0" smtClean="0"/>
                        <a:t>project</a:t>
                      </a:r>
                      <a:r>
                        <a:rPr kumimoji="1" lang="en-US" altLang="ja-JP" sz="1000" baseline="0" dirty="0" smtClean="0"/>
                        <a:t> </a:t>
                      </a:r>
                      <a:endParaRPr kumimoji="1" lang="ja-JP" altLang="en-US" sz="1000" dirty="0"/>
                    </a:p>
                  </a:txBody>
                  <a:tcPr/>
                </a:tc>
                <a:tc hMerge="1">
                  <a:txBody>
                    <a:bodyPr/>
                    <a:lstStyle/>
                    <a:p>
                      <a:endParaRPr kumimoji="1" lang="ja-JP" altLang="en-US" sz="1200" dirty="0"/>
                    </a:p>
                  </a:txBody>
                  <a:tcPr/>
                </a:tc>
                <a:tc gridSpan="2">
                  <a:txBody>
                    <a:bodyPr/>
                    <a:lstStyle/>
                    <a:p>
                      <a:r>
                        <a:rPr kumimoji="1" lang="en-US" altLang="ja-JP" sz="1000" dirty="0" smtClean="0"/>
                        <a:t>Preparation</a:t>
                      </a:r>
                      <a:r>
                        <a:rPr kumimoji="1" lang="ja-JP" altLang="en-US" sz="1000" dirty="0" smtClean="0"/>
                        <a:t>　</a:t>
                      </a:r>
                      <a:r>
                        <a:rPr kumimoji="1" lang="en-US" altLang="ja-JP" sz="1000" dirty="0" smtClean="0"/>
                        <a:t>for</a:t>
                      </a:r>
                      <a:r>
                        <a:rPr kumimoji="1" lang="en-US" altLang="ja-JP" sz="1000" baseline="0" dirty="0" smtClean="0"/>
                        <a:t> industrialization </a:t>
                      </a:r>
                      <a:endParaRPr kumimoji="1" lang="ja-JP" altLang="en-US" sz="1000" dirty="0"/>
                    </a:p>
                  </a:txBody>
                  <a:tcPr/>
                </a:tc>
                <a:tc hMerge="1">
                  <a:txBody>
                    <a:bodyPr/>
                    <a:lstStyle/>
                    <a:p>
                      <a:endParaRPr kumimoji="1" lang="ja-JP" altLang="en-US"/>
                    </a:p>
                  </a:txBody>
                  <a:tcPr/>
                </a:tc>
                <a:tc gridSpan="7">
                  <a:txBody>
                    <a:bodyPr/>
                    <a:lstStyle/>
                    <a:p>
                      <a:r>
                        <a:rPr kumimoji="1" lang="en-US" altLang="ja-JP" sz="1200" dirty="0" smtClean="0"/>
                        <a:t>Fabrication</a:t>
                      </a:r>
                      <a:r>
                        <a:rPr kumimoji="1" lang="en-US" altLang="ja-JP" sz="1200" baseline="0" dirty="0" smtClean="0"/>
                        <a:t> and t</a:t>
                      </a:r>
                      <a:r>
                        <a:rPr kumimoji="1" lang="en-US" altLang="ja-JP" sz="1200" dirty="0" smtClean="0"/>
                        <a:t>ests,</a:t>
                      </a:r>
                      <a:r>
                        <a:rPr kumimoji="1" lang="en-US" altLang="ja-JP" sz="1200" baseline="0" dirty="0" smtClean="0"/>
                        <a:t> preparation for installation</a:t>
                      </a:r>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r h="308863">
                <a:tc>
                  <a:txBody>
                    <a:bodyPr/>
                    <a:lstStyle/>
                    <a:p>
                      <a:r>
                        <a:rPr kumimoji="1" lang="en-US" altLang="ja-JP" sz="1400" dirty="0" smtClean="0"/>
                        <a:t>  </a:t>
                      </a:r>
                      <a:r>
                        <a:rPr kumimoji="1" lang="en-US" altLang="ja-JP" sz="1400" dirty="0" err="1" smtClean="0"/>
                        <a:t>Inst</a:t>
                      </a:r>
                      <a:r>
                        <a:rPr kumimoji="1" lang="en-US" altLang="ja-JP" sz="1400" dirty="0" smtClean="0"/>
                        <a:t>/commission.</a:t>
                      </a:r>
                      <a:endParaRPr kumimoji="1" lang="ja-JP" altLang="en-US" sz="14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gridSpan="2">
                  <a:txBody>
                    <a:bodyPr/>
                    <a:lstStyle/>
                    <a:p>
                      <a:endParaRPr kumimoji="1" lang="ja-JP" altLang="en-US" sz="1200" dirty="0"/>
                    </a:p>
                  </a:txBody>
                  <a:tcPr/>
                </a:tc>
                <a:tc hMerge="1">
                  <a:txBody>
                    <a:bodyPr/>
                    <a:lstStyle/>
                    <a:p>
                      <a:endParaRPr kumimoji="1" lang="ja-JP" altLang="en-US"/>
                    </a:p>
                  </a:txBody>
                  <a:tcPr/>
                </a:tc>
                <a:tc gridSpan="4">
                  <a:txBody>
                    <a:bodyPr/>
                    <a:lstStyle/>
                    <a:p>
                      <a:endParaRPr kumimoji="1" lang="ja-JP" altLang="en-US" sz="1200" dirty="0"/>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en-US" altLang="ja-JP" dirty="0" smtClean="0"/>
                        <a:t>Installation</a:t>
                      </a:r>
                      <a:endParaRPr kumimoji="1" lang="ja-JP" altLang="en-US" dirty="0"/>
                    </a:p>
                  </a:txBody>
                  <a:tcPr>
                    <a:solidFill>
                      <a:schemeClr val="tx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sz="1200" dirty="0"/>
                    </a:p>
                  </a:txBody>
                  <a:tcPr/>
                </a:tc>
              </a:tr>
            </a:tbl>
          </a:graphicData>
        </a:graphic>
      </p:graphicFrame>
      <p:sp>
        <p:nvSpPr>
          <p:cNvPr id="6" name="テキスト ボックス 5"/>
          <p:cNvSpPr txBox="1"/>
          <p:nvPr/>
        </p:nvSpPr>
        <p:spPr>
          <a:xfrm>
            <a:off x="5081432" y="2976942"/>
            <a:ext cx="3675781" cy="1754327"/>
          </a:xfrm>
          <a:prstGeom prst="rect">
            <a:avLst/>
          </a:prstGeom>
          <a:solidFill>
            <a:srgbClr val="CCFFCC"/>
          </a:solidFill>
          <a:ln>
            <a:solidFill>
              <a:srgbClr val="008000"/>
            </a:solidFill>
          </a:ln>
        </p:spPr>
        <p:txBody>
          <a:bodyPr wrap="none" rtlCol="0">
            <a:spAutoFit/>
          </a:bodyPr>
          <a:lstStyle/>
          <a:p>
            <a:r>
              <a:rPr lang="en-US" altLang="ja-JP" dirty="0" smtClean="0"/>
              <a:t>After getting Green Sign</a:t>
            </a:r>
            <a:r>
              <a:rPr lang="ja-JP" altLang="en-US" dirty="0" smtClean="0"/>
              <a:t>、</a:t>
            </a:r>
            <a:endParaRPr lang="en-US" altLang="ja-JP" dirty="0" smtClean="0"/>
          </a:p>
          <a:p>
            <a:r>
              <a:rPr lang="ja-JP" altLang="en-US" dirty="0" smtClean="0"/>
              <a:t>・</a:t>
            </a:r>
            <a:r>
              <a:rPr lang="en-US" altLang="ja-JP" dirty="0" smtClean="0"/>
              <a:t>Preparation for contract</a:t>
            </a:r>
            <a:r>
              <a:rPr lang="ja-JP" altLang="en-US" dirty="0" smtClean="0"/>
              <a:t>：　</a:t>
            </a:r>
            <a:r>
              <a:rPr lang="en-US" altLang="ja-JP" dirty="0" smtClean="0">
                <a:solidFill>
                  <a:srgbClr val="3366FF"/>
                </a:solidFill>
              </a:rPr>
              <a:t>~ 2 years </a:t>
            </a:r>
          </a:p>
          <a:p>
            <a:r>
              <a:rPr lang="ja-JP" altLang="en-US" dirty="0" smtClean="0"/>
              <a:t>・</a:t>
            </a:r>
            <a:r>
              <a:rPr lang="en-US" altLang="ja-JP" dirty="0" smtClean="0"/>
              <a:t>Construction period</a:t>
            </a:r>
            <a:r>
              <a:rPr lang="ja-JP" altLang="en-US" dirty="0" smtClean="0"/>
              <a:t>：　　　</a:t>
            </a:r>
            <a:r>
              <a:rPr lang="en-US" altLang="ja-JP" dirty="0" smtClean="0">
                <a:solidFill>
                  <a:srgbClr val="FF0000"/>
                </a:solidFill>
              </a:rPr>
              <a:t>~ 10</a:t>
            </a:r>
            <a:r>
              <a:rPr lang="en-US" altLang="ja-JP" dirty="0">
                <a:solidFill>
                  <a:srgbClr val="FF0000"/>
                </a:solidFill>
              </a:rPr>
              <a:t> </a:t>
            </a:r>
            <a:r>
              <a:rPr lang="en-US" altLang="ja-JP" dirty="0" smtClean="0">
                <a:solidFill>
                  <a:srgbClr val="FF0000"/>
                </a:solidFill>
              </a:rPr>
              <a:t>years</a:t>
            </a:r>
          </a:p>
          <a:p>
            <a:endParaRPr lang="en-US" altLang="ja-JP" dirty="0" smtClean="0">
              <a:solidFill>
                <a:srgbClr val="FF0000"/>
              </a:solidFill>
            </a:endParaRPr>
          </a:p>
          <a:p>
            <a:r>
              <a:rPr lang="ja-JP" altLang="en-US" dirty="0" smtClean="0"/>
              <a:t>・</a:t>
            </a:r>
            <a:r>
              <a:rPr lang="en-US" altLang="ja-JP" dirty="0" smtClean="0"/>
              <a:t>If the green sign given in 5 years</a:t>
            </a:r>
            <a:r>
              <a:rPr lang="ja-JP" altLang="en-US" dirty="0" smtClean="0"/>
              <a:t>、</a:t>
            </a:r>
            <a:endParaRPr lang="en-US" altLang="ja-JP" dirty="0" smtClean="0"/>
          </a:p>
          <a:p>
            <a:r>
              <a:rPr kumimoji="1" lang="ja-JP" altLang="en-US" dirty="0" smtClean="0"/>
              <a:t>　</a:t>
            </a:r>
            <a:r>
              <a:rPr kumimoji="1" lang="en-US" altLang="ja-JP" dirty="0" smtClean="0"/>
              <a:t>ILC to be realized by </a:t>
            </a:r>
            <a:r>
              <a:rPr kumimoji="1" lang="en-US" altLang="ja-JP" dirty="0" smtClean="0">
                <a:solidFill>
                  <a:srgbClr val="3366FF"/>
                </a:solidFill>
              </a:rPr>
              <a:t>2030</a:t>
            </a:r>
            <a:r>
              <a:rPr kumimoji="1" lang="en-US" altLang="ja-JP" dirty="0" smtClean="0"/>
              <a:t> </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13/04/30</a:t>
            </a:r>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ILC </a:t>
            </a:r>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7E661219-D867-3D43-9277-D7123370C452}" type="slidenum">
              <a:rPr lang="ja-JP" altLang="en-US" smtClean="0">
                <a:solidFill>
                  <a:prstClr val="black">
                    <a:tint val="75000"/>
                  </a:prstClr>
                </a:solidFill>
                <a:latin typeface="Calibri"/>
                <a:ea typeface="ＭＳ Ｐゴシック"/>
              </a:rPr>
              <a:pPr/>
              <a:t>11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99626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p:cNvSpPr>
            <a:spLocks noGrp="1"/>
          </p:cNvSpPr>
          <p:nvPr>
            <p:ph idx="1"/>
          </p:nvPr>
        </p:nvSpPr>
        <p:spPr>
          <a:xfrm>
            <a:off x="831273" y="1426710"/>
            <a:ext cx="7481455" cy="4635694"/>
          </a:xfrm>
        </p:spPr>
        <p:txBody>
          <a:bodyPr>
            <a:normAutofit fontScale="92500"/>
          </a:bodyPr>
          <a:lstStyle/>
          <a:p>
            <a:pPr marL="0" indent="0">
              <a:buNone/>
            </a:pPr>
            <a:r>
              <a:rPr kumimoji="1" lang="en-US" altLang="ja-JP" sz="2400" dirty="0">
                <a:solidFill>
                  <a:srgbClr val="000090"/>
                </a:solidFill>
              </a:rPr>
              <a:t>SCRF technology and beam acceleration</a:t>
            </a:r>
            <a:r>
              <a:rPr kumimoji="1" lang="ja-JP" altLang="en-US" sz="2400" dirty="0">
                <a:solidFill>
                  <a:srgbClr val="000090"/>
                </a:solidFill>
              </a:rPr>
              <a:t>：</a:t>
            </a:r>
            <a:endParaRPr kumimoji="1" lang="en-US" altLang="ja-JP" sz="2400" dirty="0">
              <a:solidFill>
                <a:srgbClr val="000090"/>
              </a:solidFill>
            </a:endParaRPr>
          </a:p>
          <a:p>
            <a:pPr lvl="1"/>
            <a:r>
              <a:rPr kumimoji="1" lang="en-US" altLang="ja-JP" sz="2000" dirty="0"/>
              <a:t>Cavity Gradient required</a:t>
            </a:r>
            <a:r>
              <a:rPr kumimoji="1" lang="ja-JP" altLang="en-US" sz="2000" dirty="0"/>
              <a:t>：</a:t>
            </a:r>
            <a:r>
              <a:rPr kumimoji="1" lang="en-US" altLang="ja-JP" sz="2000" dirty="0">
                <a:solidFill>
                  <a:srgbClr val="3366FF"/>
                </a:solidFill>
              </a:rPr>
              <a:t>31.5 MV/m</a:t>
            </a:r>
          </a:p>
          <a:p>
            <a:pPr lvl="2"/>
            <a:r>
              <a:rPr kumimoji="1" lang="en-US" altLang="ja-JP" u="sng" dirty="0">
                <a:latin typeface="Osaka"/>
                <a:ea typeface="Osaka"/>
                <a:cs typeface="Osaka"/>
              </a:rPr>
              <a:t>ILC SCRF cavity R&amp;D </a:t>
            </a:r>
            <a:endParaRPr lang="en-US" altLang="ja-JP" dirty="0">
              <a:latin typeface="Osaka"/>
              <a:ea typeface="Osaka"/>
              <a:cs typeface="Osaka"/>
            </a:endParaRPr>
          </a:p>
          <a:p>
            <a:pPr lvl="3"/>
            <a:r>
              <a:rPr lang="en-US" altLang="ja-JP" sz="1800" dirty="0">
                <a:latin typeface="Osaka"/>
                <a:ea typeface="Osaka"/>
                <a:cs typeface="Osaka"/>
              </a:rPr>
              <a:t>Effort for ~ 7 x Gradient (KEK-TRISTAN, CERN-LEP) </a:t>
            </a:r>
          </a:p>
          <a:p>
            <a:pPr lvl="3"/>
            <a:r>
              <a:rPr kumimoji="1" lang="en-US" altLang="ja-JP" sz="1800" dirty="0">
                <a:latin typeface="Osaka"/>
                <a:ea typeface="Osaka"/>
                <a:cs typeface="Osaka"/>
              </a:rPr>
              <a:t>Gradient Progress </a:t>
            </a:r>
            <a:r>
              <a:rPr kumimoji="1" lang="ja-JP" altLang="en-US" sz="1800" dirty="0">
                <a:latin typeface="Osaka"/>
                <a:ea typeface="Osaka"/>
                <a:cs typeface="Osaka"/>
              </a:rPr>
              <a:t>：　</a:t>
            </a:r>
            <a:r>
              <a:rPr kumimoji="1" lang="en-US" altLang="ja-JP" sz="1800" dirty="0">
                <a:solidFill>
                  <a:srgbClr val="3366FF"/>
                </a:solidFill>
                <a:latin typeface="Osaka"/>
                <a:ea typeface="Osaka"/>
                <a:cs typeface="Osaka"/>
              </a:rPr>
              <a:t>&lt; 37 MV/m&gt;  </a:t>
            </a:r>
            <a:r>
              <a:rPr kumimoji="1" lang="ja-JP" altLang="en-US" sz="1800" dirty="0">
                <a:latin typeface="Osaka"/>
                <a:ea typeface="Osaka"/>
                <a:cs typeface="Osaka"/>
              </a:rPr>
              <a:t>（</a:t>
            </a:r>
            <a:r>
              <a:rPr kumimoji="1" lang="en-US" altLang="ja-JP" sz="1800" dirty="0">
                <a:solidFill>
                  <a:srgbClr val="FF0000"/>
                </a:solidFill>
                <a:latin typeface="Osaka"/>
                <a:ea typeface="Osaka"/>
                <a:cs typeface="Osaka"/>
              </a:rPr>
              <a:t>Record</a:t>
            </a:r>
            <a:r>
              <a:rPr kumimoji="1" lang="ja-JP" altLang="en-US" sz="1800" dirty="0">
                <a:solidFill>
                  <a:srgbClr val="FF0000"/>
                </a:solidFill>
                <a:latin typeface="Osaka"/>
                <a:ea typeface="Osaka"/>
                <a:cs typeface="Osaka"/>
              </a:rPr>
              <a:t>：</a:t>
            </a:r>
            <a:r>
              <a:rPr kumimoji="1" lang="en-US" altLang="ja-JP" sz="1800" dirty="0">
                <a:solidFill>
                  <a:srgbClr val="FF0000"/>
                </a:solidFill>
                <a:latin typeface="Osaka"/>
                <a:ea typeface="Osaka"/>
                <a:cs typeface="Osaka"/>
              </a:rPr>
              <a:t>46 MV/m </a:t>
            </a:r>
            <a:r>
              <a:rPr kumimoji="1" lang="en-US" altLang="ja-JP" sz="1800" dirty="0">
                <a:solidFill>
                  <a:srgbClr val="000090"/>
                </a:solidFill>
                <a:latin typeface="Osaka"/>
                <a:ea typeface="Osaka"/>
                <a:cs typeface="Osaka"/>
              </a:rPr>
              <a:t>at DESY</a:t>
            </a:r>
            <a:r>
              <a:rPr kumimoji="1" lang="en-US" altLang="ja-JP" sz="1800" dirty="0">
                <a:latin typeface="Osaka"/>
                <a:ea typeface="Osaka"/>
                <a:cs typeface="Osaka"/>
              </a:rPr>
              <a:t>) </a:t>
            </a:r>
          </a:p>
          <a:p>
            <a:pPr lvl="3"/>
            <a:r>
              <a:rPr kumimoji="1" lang="en-US" altLang="ja-JP" sz="1800" dirty="0">
                <a:latin typeface="Osaka"/>
                <a:ea typeface="Osaka"/>
                <a:cs typeface="Osaka"/>
              </a:rPr>
              <a:t>System engineering</a:t>
            </a:r>
            <a:r>
              <a:rPr kumimoji="1" lang="ja-JP" altLang="en-US" sz="1800" dirty="0">
                <a:latin typeface="Osaka"/>
                <a:ea typeface="Osaka"/>
                <a:cs typeface="Osaka"/>
              </a:rPr>
              <a:t>：</a:t>
            </a:r>
            <a:r>
              <a:rPr kumimoji="1" lang="en-US" altLang="ja-JP" sz="1800" dirty="0">
                <a:latin typeface="Osaka"/>
                <a:ea typeface="Osaka"/>
                <a:cs typeface="Osaka"/>
              </a:rPr>
              <a:t> S1-Global program with global effort</a:t>
            </a:r>
          </a:p>
          <a:p>
            <a:pPr marL="0" indent="0">
              <a:buNone/>
            </a:pPr>
            <a:r>
              <a:rPr kumimoji="1" lang="en-US" altLang="ja-JP" sz="2400" dirty="0">
                <a:solidFill>
                  <a:srgbClr val="000090"/>
                </a:solidFill>
              </a:rPr>
              <a:t>Electron Cloud Mitigation</a:t>
            </a:r>
            <a:endParaRPr kumimoji="1" lang="en-US" altLang="ja-JP" sz="2000" dirty="0">
              <a:solidFill>
                <a:srgbClr val="000090"/>
              </a:solidFill>
            </a:endParaRPr>
          </a:p>
          <a:p>
            <a:pPr marL="0" indent="0">
              <a:buNone/>
            </a:pPr>
            <a:r>
              <a:rPr kumimoji="1" lang="en-US" altLang="ja-JP" sz="2400" dirty="0">
                <a:solidFill>
                  <a:srgbClr val="000090"/>
                </a:solidFill>
              </a:rPr>
              <a:t>Nano-beam handling :</a:t>
            </a:r>
            <a:r>
              <a:rPr kumimoji="1" lang="ja-JP" altLang="en-US" sz="2400" dirty="0">
                <a:solidFill>
                  <a:srgbClr val="000090"/>
                </a:solidFill>
              </a:rPr>
              <a:t>　</a:t>
            </a:r>
            <a:endParaRPr kumimoji="1" lang="en-US" altLang="ja-JP" sz="2400" dirty="0">
              <a:solidFill>
                <a:srgbClr val="000090"/>
              </a:solidFill>
            </a:endParaRPr>
          </a:p>
          <a:p>
            <a:pPr lvl="1"/>
            <a:r>
              <a:rPr kumimoji="1" lang="en-US" altLang="ja-JP" sz="2000" dirty="0"/>
              <a:t>ILC requiring a beam size </a:t>
            </a:r>
            <a:r>
              <a:rPr kumimoji="1" lang="en-US" altLang="ja-JP" sz="2000" dirty="0">
                <a:solidFill>
                  <a:srgbClr val="3366FF"/>
                </a:solidFill>
              </a:rPr>
              <a:t>~ 6 nm </a:t>
            </a:r>
            <a:r>
              <a:rPr kumimoji="1" lang="en-US" altLang="ja-JP" sz="2000" dirty="0"/>
              <a:t>(vertical)  and stability ~2nm:  </a:t>
            </a:r>
          </a:p>
          <a:p>
            <a:pPr lvl="2"/>
            <a:r>
              <a:rPr kumimoji="1" lang="en-US" altLang="ja-JP" dirty="0">
                <a:latin typeface="Osaka"/>
                <a:ea typeface="Osaka"/>
                <a:cs typeface="Osaka"/>
              </a:rPr>
              <a:t>Progress in </a:t>
            </a:r>
            <a:r>
              <a:rPr kumimoji="1" lang="en-US" altLang="ja-JP" dirty="0"/>
              <a:t>KEK-ATF:</a:t>
            </a:r>
          </a:p>
          <a:p>
            <a:pPr lvl="3"/>
            <a:r>
              <a:rPr kumimoji="1" lang="en-US" altLang="ja-JP" sz="1800" dirty="0"/>
              <a:t>achieving </a:t>
            </a:r>
            <a:r>
              <a:rPr kumimoji="1" lang="en-US" altLang="ja-JP" sz="1800" dirty="0">
                <a:solidFill>
                  <a:srgbClr val="FF0000"/>
                </a:solidFill>
              </a:rPr>
              <a:t>~70 nm (at 1.3 </a:t>
            </a:r>
            <a:r>
              <a:rPr kumimoji="1" lang="en-US" altLang="ja-JP" sz="1800" dirty="0" err="1">
                <a:solidFill>
                  <a:srgbClr val="FF0000"/>
                </a:solidFill>
              </a:rPr>
              <a:t>GeV</a:t>
            </a:r>
            <a:r>
              <a:rPr kumimoji="1" lang="en-US" altLang="ja-JP" sz="1800" dirty="0">
                <a:solidFill>
                  <a:srgbClr val="FF0000"/>
                </a:solidFill>
              </a:rPr>
              <a:t>)</a:t>
            </a:r>
            <a:r>
              <a:rPr kumimoji="1" lang="en-US" altLang="ja-JP" sz="1800" dirty="0"/>
              <a:t>, </a:t>
            </a:r>
          </a:p>
          <a:p>
            <a:pPr lvl="3"/>
            <a:r>
              <a:rPr kumimoji="1" lang="en-US" altLang="ja-JP" sz="1800" dirty="0"/>
              <a:t>corresponding to 10 nm (at 250 </a:t>
            </a:r>
            <a:r>
              <a:rPr kumimoji="1" lang="en-US" altLang="ja-JP" sz="1800" dirty="0" err="1"/>
              <a:t>GeV</a:t>
            </a:r>
            <a:r>
              <a:rPr kumimoji="1" lang="en-US" altLang="ja-JP" sz="1800" dirty="0"/>
              <a:t>, ILC)</a:t>
            </a:r>
          </a:p>
          <a:p>
            <a:pPr lvl="1"/>
            <a:endParaRPr kumimoji="1" lang="en-US" altLang="ja-JP" dirty="0" smtClean="0"/>
          </a:p>
          <a:p>
            <a:pPr lvl="1"/>
            <a:endParaRPr kumimoji="1" lang="ja-JP" altLang="en-US" dirty="0"/>
          </a:p>
        </p:txBody>
      </p:sp>
      <p:sp>
        <p:nvSpPr>
          <p:cNvPr id="10" name="タイトル 9"/>
          <p:cNvSpPr>
            <a:spLocks noGrp="1"/>
          </p:cNvSpPr>
          <p:nvPr>
            <p:ph type="title"/>
          </p:nvPr>
        </p:nvSpPr>
        <p:spPr/>
        <p:txBody>
          <a:bodyPr/>
          <a:lstStyle/>
          <a:p>
            <a:r>
              <a:rPr kumimoji="1" lang="en-US" altLang="ja-JP" b="1" dirty="0" smtClean="0">
                <a:ea typeface="Osaka"/>
                <a:cs typeface="Osaka"/>
              </a:rPr>
              <a:t>Major R&amp;D Efforts in TD Phase  </a:t>
            </a:r>
            <a:endParaRPr kumimoji="1" lang="ja-JP" altLang="en-US" b="1" dirty="0">
              <a:ea typeface="Osaka"/>
              <a:cs typeface="Osaka"/>
            </a:endParaRPr>
          </a:p>
        </p:txBody>
      </p:sp>
      <p:sp>
        <p:nvSpPr>
          <p:cNvPr id="7" name="日付プレースホルダー 6"/>
          <p:cNvSpPr>
            <a:spLocks noGrp="1"/>
          </p:cNvSpPr>
          <p:nvPr>
            <p:ph type="dt" sz="half" idx="10"/>
          </p:nvPr>
        </p:nvSpPr>
        <p:spPr/>
        <p:txBody>
          <a:bodyPr/>
          <a:lstStyle/>
          <a:p>
            <a:pPr>
              <a:defRPr/>
            </a:pPr>
            <a:r>
              <a:rPr lang="en-US" altLang="ja-JP" smtClean="0"/>
              <a:t>A. Yamamoto, 13/05/27</a:t>
            </a:r>
            <a:endParaRPr lang="en-US" altLang="ja-JP" dirty="0"/>
          </a:p>
        </p:txBody>
      </p:sp>
      <p:sp>
        <p:nvSpPr>
          <p:cNvPr id="8" name="フッター プレースホルダー 7"/>
          <p:cNvSpPr>
            <a:spLocks noGrp="1"/>
          </p:cNvSpPr>
          <p:nvPr>
            <p:ph type="ftr" sz="quarter" idx="11"/>
          </p:nvPr>
        </p:nvSpPr>
        <p:spPr/>
        <p:txBody>
          <a:bodyPr/>
          <a:lstStyle/>
          <a:p>
            <a:pPr>
              <a:defRPr/>
            </a:pPr>
            <a:r>
              <a:rPr lang="en-US" altLang="ja-JP" smtClean="0"/>
              <a:t>ILC Technical Status</a:t>
            </a:r>
            <a:endParaRPr lang="en-US" altLang="ja-JP" dirty="0"/>
          </a:p>
        </p:txBody>
      </p:sp>
      <p:sp>
        <p:nvSpPr>
          <p:cNvPr id="9" name="スライド番号プレースホルダー 8"/>
          <p:cNvSpPr>
            <a:spLocks noGrp="1"/>
          </p:cNvSpPr>
          <p:nvPr>
            <p:ph type="sldNum" sz="quarter" idx="12"/>
          </p:nvPr>
        </p:nvSpPr>
        <p:spPr/>
        <p:txBody>
          <a:bodyPr/>
          <a:lstStyle/>
          <a:p>
            <a:pPr>
              <a:defRPr/>
            </a:pPr>
            <a:fld id="{4F69C48C-D733-1745-8254-B98F368A1390}" type="slidenum">
              <a:rPr lang="en-US" altLang="ja-JP" smtClean="0"/>
              <a:pPr>
                <a:defRPr/>
              </a:pPr>
              <a:t>12</a:t>
            </a:fld>
            <a:endParaRPr lang="en-US" altLang="ja-JP"/>
          </a:p>
        </p:txBody>
      </p:sp>
    </p:spTree>
    <p:extLst>
      <p:ext uri="{BB962C8B-B14F-4D97-AF65-F5344CB8AC3E}">
        <p14:creationId xmlns:p14="http://schemas.microsoft.com/office/powerpoint/2010/main" val="252172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969000" cy="838200"/>
          </a:xfrm>
        </p:spPr>
        <p:txBody>
          <a:bodyPr/>
          <a:lstStyle/>
          <a:p>
            <a:pPr>
              <a:defRPr/>
            </a:pPr>
            <a:r>
              <a:rPr lang="en-GB" dirty="0" smtClean="0">
                <a:latin typeface="+mn-lt"/>
              </a:rPr>
              <a:t>ILC TDR </a:t>
            </a:r>
            <a:r>
              <a:rPr lang="ja-JP" altLang="en-US" dirty="0" smtClean="0">
                <a:latin typeface="+mn-lt"/>
              </a:rPr>
              <a:t>加速器概観</a:t>
            </a:r>
            <a:endParaRPr lang="en-GB" dirty="0">
              <a:latin typeface="+mn-lt"/>
            </a:endParaRPr>
          </a:p>
        </p:txBody>
      </p:sp>
      <p:sp>
        <p:nvSpPr>
          <p:cNvPr id="1167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kumimoji="0" lang="en-US" altLang="ja-JP" sz="1000" smtClean="0">
                <a:solidFill>
                  <a:srgbClr val="000000"/>
                </a:solidFill>
                <a:latin typeface="Arial" charset="0"/>
                <a:cs typeface="Arial Unicode MS" charset="0"/>
              </a:rPr>
              <a:t>A. Yamamoto, 13/10/10</a:t>
            </a:r>
            <a:endParaRPr kumimoji="0" lang="en-US" altLang="ja-JP" sz="1000">
              <a:solidFill>
                <a:srgbClr val="000000"/>
              </a:solidFill>
              <a:latin typeface="Arial" charset="0"/>
              <a:cs typeface="Arial Unicode MS" charset="0"/>
            </a:endParaRPr>
          </a:p>
        </p:txBody>
      </p:sp>
      <p:pic>
        <p:nvPicPr>
          <p:cNvPr id="116739" name="Picture 5" descr="OT0105H.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365" y="1052736"/>
            <a:ext cx="8715375"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Box 6"/>
          <p:cNvSpPr txBox="1">
            <a:spLocks noChangeArrowheads="1"/>
          </p:cNvSpPr>
          <p:nvPr/>
        </p:nvSpPr>
        <p:spPr bwMode="auto">
          <a:xfrm>
            <a:off x="3119438" y="969963"/>
            <a:ext cx="1795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lang="ja-JP" altLang="en-US" sz="1800">
                <a:solidFill>
                  <a:srgbClr val="70A0FF"/>
                </a:solidFill>
                <a:latin typeface="Arial" charset="0"/>
                <a:ea typeface="ＭＳ Ｐゴシック" charset="0"/>
                <a:cs typeface="ＭＳ Ｐゴシック" charset="0"/>
              </a:rPr>
              <a:t>ダンピングリング</a:t>
            </a:r>
            <a:endParaRPr lang="en-GB" sz="1800">
              <a:solidFill>
                <a:srgbClr val="70A0FF"/>
              </a:solidFill>
              <a:latin typeface="Arial" charset="0"/>
              <a:ea typeface="ＭＳ Ｐゴシック" charset="0"/>
              <a:cs typeface="ＭＳ Ｐゴシック" charset="0"/>
            </a:endParaRPr>
          </a:p>
        </p:txBody>
      </p:sp>
      <p:cxnSp>
        <p:nvCxnSpPr>
          <p:cNvPr id="116741" name="Straight Arrow Connector 11"/>
          <p:cNvCxnSpPr>
            <a:cxnSpLocks noChangeShapeType="1"/>
          </p:cNvCxnSpPr>
          <p:nvPr/>
        </p:nvCxnSpPr>
        <p:spPr bwMode="auto">
          <a:xfrm>
            <a:off x="5746750" y="1338263"/>
            <a:ext cx="0" cy="13604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6742" name="TextBox 15"/>
          <p:cNvSpPr txBox="1">
            <a:spLocks noChangeArrowheads="1"/>
          </p:cNvSpPr>
          <p:nvPr/>
        </p:nvSpPr>
        <p:spPr bwMode="auto">
          <a:xfrm>
            <a:off x="2124075" y="4810125"/>
            <a:ext cx="1279525"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lang="en-GB" altLang="ja-JP" sz="1800">
                <a:latin typeface="Arial" charset="0"/>
                <a:ea typeface="ＭＳ Ｐゴシック" charset="0"/>
                <a:cs typeface="ＭＳ Ｐゴシック" charset="0"/>
              </a:rPr>
              <a:t>Polarised positron</a:t>
            </a:r>
            <a:br>
              <a:rPr lang="en-GB" altLang="ja-JP" sz="1800">
                <a:latin typeface="Arial" charset="0"/>
                <a:ea typeface="ＭＳ Ｐゴシック" charset="0"/>
                <a:cs typeface="ＭＳ Ｐゴシック" charset="0"/>
              </a:rPr>
            </a:br>
            <a:r>
              <a:rPr lang="en-GB" altLang="ja-JP" sz="1800">
                <a:latin typeface="Arial" charset="0"/>
                <a:ea typeface="ＭＳ Ｐゴシック" charset="0"/>
                <a:cs typeface="ＭＳ Ｐゴシック" charset="0"/>
              </a:rPr>
              <a:t>source</a:t>
            </a:r>
          </a:p>
        </p:txBody>
      </p:sp>
      <p:sp>
        <p:nvSpPr>
          <p:cNvPr id="116743" name="Rectangle 18"/>
          <p:cNvSpPr>
            <a:spLocks noChangeArrowheads="1"/>
          </p:cNvSpPr>
          <p:nvPr/>
        </p:nvSpPr>
        <p:spPr bwMode="auto">
          <a:xfrm>
            <a:off x="2720975" y="4291013"/>
            <a:ext cx="398463" cy="3968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3200">
              <a:cs typeface="Arial Unicode MS" charset="0"/>
            </a:endParaRPr>
          </a:p>
        </p:txBody>
      </p:sp>
      <p:cxnSp>
        <p:nvCxnSpPr>
          <p:cNvPr id="116744" name="Straight Arrow Connector 17"/>
          <p:cNvCxnSpPr>
            <a:cxnSpLocks noChangeShapeType="1"/>
          </p:cNvCxnSpPr>
          <p:nvPr/>
        </p:nvCxnSpPr>
        <p:spPr bwMode="auto">
          <a:xfrm flipV="1">
            <a:off x="2763838" y="4013200"/>
            <a:ext cx="355600" cy="8429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6745" name="Straight Arrow Connector 20"/>
          <p:cNvCxnSpPr>
            <a:cxnSpLocks noChangeShapeType="1"/>
          </p:cNvCxnSpPr>
          <p:nvPr/>
        </p:nvCxnSpPr>
        <p:spPr bwMode="auto">
          <a:xfrm flipH="1" flipV="1">
            <a:off x="3652838" y="3867150"/>
            <a:ext cx="546100" cy="8429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6746" name="Rectangle 22"/>
          <p:cNvSpPr>
            <a:spLocks noChangeArrowheads="1"/>
          </p:cNvSpPr>
          <p:nvPr/>
        </p:nvSpPr>
        <p:spPr bwMode="auto">
          <a:xfrm>
            <a:off x="3652838" y="1995488"/>
            <a:ext cx="565150" cy="366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3200">
              <a:cs typeface="Arial Unicode MS" charset="0"/>
            </a:endParaRPr>
          </a:p>
        </p:txBody>
      </p:sp>
      <p:cxnSp>
        <p:nvCxnSpPr>
          <p:cNvPr id="116747" name="Straight Arrow Connector 8"/>
          <p:cNvCxnSpPr>
            <a:cxnSpLocks noChangeShapeType="1"/>
          </p:cNvCxnSpPr>
          <p:nvPr/>
        </p:nvCxnSpPr>
        <p:spPr bwMode="auto">
          <a:xfrm>
            <a:off x="3927475" y="1384300"/>
            <a:ext cx="0" cy="977900"/>
          </a:xfrm>
          <a:prstGeom prst="straightConnector1">
            <a:avLst/>
          </a:prstGeom>
          <a:noFill/>
          <a:ln w="9525">
            <a:solidFill>
              <a:srgbClr val="000090"/>
            </a:solidFill>
            <a:round/>
            <a:headEnd/>
            <a:tailEnd type="arrow" w="med" len="med"/>
          </a:ln>
          <a:extLst>
            <a:ext uri="{909E8E84-426E-40dd-AFC4-6F175D3DCCD1}">
              <a14:hiddenFill xmlns:a14="http://schemas.microsoft.com/office/drawing/2010/main">
                <a:noFill/>
              </a14:hiddenFill>
            </a:ext>
          </a:extLst>
        </p:spPr>
      </p:cxnSp>
      <p:sp>
        <p:nvSpPr>
          <p:cNvPr id="116748" name="Rectangle 23"/>
          <p:cNvSpPr>
            <a:spLocks noChangeArrowheads="1"/>
          </p:cNvSpPr>
          <p:nvPr/>
        </p:nvSpPr>
        <p:spPr bwMode="auto">
          <a:xfrm>
            <a:off x="341313" y="3097213"/>
            <a:ext cx="566737" cy="36671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3200">
              <a:cs typeface="Arial Unicode MS" charset="0"/>
            </a:endParaRPr>
          </a:p>
        </p:txBody>
      </p:sp>
      <p:cxnSp>
        <p:nvCxnSpPr>
          <p:cNvPr id="116749" name="Straight Arrow Connector 24"/>
          <p:cNvCxnSpPr>
            <a:cxnSpLocks noChangeShapeType="1"/>
          </p:cNvCxnSpPr>
          <p:nvPr/>
        </p:nvCxnSpPr>
        <p:spPr bwMode="auto">
          <a:xfrm>
            <a:off x="615950" y="2520950"/>
            <a:ext cx="0" cy="1555750"/>
          </a:xfrm>
          <a:prstGeom prst="straightConnector1">
            <a:avLst/>
          </a:prstGeom>
          <a:noFill/>
          <a:ln w="9525">
            <a:solidFill>
              <a:srgbClr val="000090"/>
            </a:solidFill>
            <a:round/>
            <a:headEnd/>
            <a:tailEnd type="arrow" w="med" len="med"/>
          </a:ln>
          <a:extLst>
            <a:ext uri="{909E8E84-426E-40dd-AFC4-6F175D3DCCD1}">
              <a14:hiddenFill xmlns:a14="http://schemas.microsoft.com/office/drawing/2010/main">
                <a:noFill/>
              </a14:hiddenFill>
            </a:ext>
          </a:extLst>
        </p:spPr>
      </p:cxnSp>
      <p:sp>
        <p:nvSpPr>
          <p:cNvPr id="116750" name="TextBox 26"/>
          <p:cNvSpPr txBox="1">
            <a:spLocks noChangeArrowheads="1"/>
          </p:cNvSpPr>
          <p:nvPr/>
        </p:nvSpPr>
        <p:spPr bwMode="auto">
          <a:xfrm>
            <a:off x="25400" y="1874838"/>
            <a:ext cx="3094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lang="en-GB" altLang="ja-JP" sz="1800">
                <a:solidFill>
                  <a:srgbClr val="70A0FF"/>
                </a:solidFill>
                <a:latin typeface="Arial" charset="0"/>
                <a:ea typeface="ＭＳ Ｐゴシック" charset="0"/>
                <a:cs typeface="ＭＳ Ｐゴシック" charset="0"/>
              </a:rPr>
              <a:t>Ring to Main Linac (RTML)</a:t>
            </a:r>
          </a:p>
          <a:p>
            <a:r>
              <a:rPr lang="en-GB" altLang="ja-JP" sz="1800">
                <a:solidFill>
                  <a:srgbClr val="70A0FF"/>
                </a:solidFill>
                <a:latin typeface="Arial" charset="0"/>
                <a:ea typeface="ＭＳ Ｐゴシック" charset="0"/>
                <a:cs typeface="ＭＳ Ｐゴシック" charset="0"/>
              </a:rPr>
              <a:t>(inc. bunch compressors)</a:t>
            </a:r>
          </a:p>
        </p:txBody>
      </p:sp>
      <p:sp>
        <p:nvSpPr>
          <p:cNvPr id="116751" name="TextBox 25"/>
          <p:cNvSpPr txBox="1">
            <a:spLocks noChangeArrowheads="1"/>
          </p:cNvSpPr>
          <p:nvPr/>
        </p:nvSpPr>
        <p:spPr bwMode="auto">
          <a:xfrm>
            <a:off x="892175" y="3022600"/>
            <a:ext cx="1871663" cy="3698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lang="ja-JP" altLang="en-US" sz="1800">
                <a:solidFill>
                  <a:srgbClr val="0000FF"/>
                </a:solidFill>
                <a:latin typeface="Arial" charset="0"/>
                <a:ea typeface="ＭＳ Ｐゴシック" charset="0"/>
                <a:cs typeface="ＭＳ Ｐゴシック" charset="0"/>
              </a:rPr>
              <a:t>電子加速器</a:t>
            </a:r>
            <a:endParaRPr lang="en-GB" sz="1800">
              <a:solidFill>
                <a:srgbClr val="0000FF"/>
              </a:solidFill>
              <a:latin typeface="Arial" charset="0"/>
              <a:ea typeface="ＭＳ Ｐゴシック" charset="0"/>
              <a:cs typeface="ＭＳ Ｐゴシック" charset="0"/>
            </a:endParaRPr>
          </a:p>
        </p:txBody>
      </p:sp>
      <p:cxnSp>
        <p:nvCxnSpPr>
          <p:cNvPr id="116752" name="Straight Arrow Connector 29"/>
          <p:cNvCxnSpPr>
            <a:cxnSpLocks noChangeShapeType="1"/>
          </p:cNvCxnSpPr>
          <p:nvPr/>
        </p:nvCxnSpPr>
        <p:spPr bwMode="auto">
          <a:xfrm>
            <a:off x="2601913" y="2520950"/>
            <a:ext cx="803275" cy="9429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16753" name="TextBox 21"/>
          <p:cNvSpPr txBox="1">
            <a:spLocks noChangeArrowheads="1"/>
          </p:cNvSpPr>
          <p:nvPr/>
        </p:nvSpPr>
        <p:spPr bwMode="auto">
          <a:xfrm>
            <a:off x="3451225" y="4410075"/>
            <a:ext cx="19685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lang="en-GB" altLang="ja-JP" sz="1800">
                <a:latin typeface="Arial" charset="0"/>
                <a:ea typeface="ＭＳ Ｐゴシック" charset="0"/>
                <a:cs typeface="ＭＳ Ｐゴシック" charset="0"/>
              </a:rPr>
              <a:t>Beam Delivery System (BDS) &amp; physics detectors</a:t>
            </a:r>
          </a:p>
        </p:txBody>
      </p:sp>
      <p:sp>
        <p:nvSpPr>
          <p:cNvPr id="116754" name="TextBox 32"/>
          <p:cNvSpPr txBox="1">
            <a:spLocks noChangeArrowheads="1"/>
          </p:cNvSpPr>
          <p:nvPr/>
        </p:nvSpPr>
        <p:spPr bwMode="auto">
          <a:xfrm>
            <a:off x="6942138" y="1430338"/>
            <a:ext cx="1865312" cy="4000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lang="ja-JP" altLang="en-US" sz="2000">
                <a:solidFill>
                  <a:srgbClr val="008000"/>
                </a:solidFill>
                <a:latin typeface="Arial" charset="0"/>
                <a:ea typeface="ＭＳ Ｐゴシック" charset="0"/>
                <a:cs typeface="ＭＳ Ｐゴシック" charset="0"/>
              </a:rPr>
              <a:t>陽電子加速器</a:t>
            </a:r>
            <a:endParaRPr lang="en-GB" sz="2000">
              <a:solidFill>
                <a:srgbClr val="008000"/>
              </a:solidFill>
              <a:latin typeface="Arial" charset="0"/>
              <a:ea typeface="ＭＳ Ｐゴシック" charset="0"/>
              <a:cs typeface="ＭＳ Ｐゴシック" charset="0"/>
            </a:endParaRPr>
          </a:p>
        </p:txBody>
      </p:sp>
      <p:sp>
        <p:nvSpPr>
          <p:cNvPr id="1167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r>
              <a:rPr kumimoji="0" lang="ja-JP" altLang="en-US" sz="1600" smtClean="0">
                <a:solidFill>
                  <a:srgbClr val="23346C"/>
                </a:solidFill>
                <a:latin typeface="Arial" charset="0"/>
                <a:ea typeface="ＭＳ Ｐゴシック" charset="0"/>
                <a:cs typeface="ＭＳ Ｐゴシック" charset="0"/>
              </a:rPr>
              <a:t>宇誕生宙を探る国際リニアコライダー</a:t>
            </a:r>
            <a:endParaRPr kumimoji="0" lang="en-US" altLang="ja-JP" sz="1600">
              <a:solidFill>
                <a:srgbClr val="23346C"/>
              </a:solidFill>
              <a:latin typeface="Arial" charset="0"/>
              <a:ea typeface="ＭＳ Ｐゴシック" charset="0"/>
              <a:cs typeface="ＭＳ Ｐゴシック" charset="0"/>
            </a:endParaRPr>
          </a:p>
        </p:txBody>
      </p:sp>
      <p:sp>
        <p:nvSpPr>
          <p:cNvPr id="116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charset="0"/>
                <a:ea typeface="Osaka" charset="0"/>
                <a:cs typeface="Osaka" charset="0"/>
              </a:defRPr>
            </a:lvl1pPr>
            <a:lvl2pPr marL="742950" indent="-285750">
              <a:defRPr kumimoji="1" sz="2400">
                <a:solidFill>
                  <a:schemeClr val="tx1"/>
                </a:solidFill>
                <a:latin typeface="Times" charset="0"/>
                <a:ea typeface="Osaka" charset="0"/>
                <a:cs typeface="Osaka" charset="0"/>
              </a:defRPr>
            </a:lvl2pPr>
            <a:lvl3pPr marL="1143000" indent="-228600">
              <a:defRPr kumimoji="1" sz="2400">
                <a:solidFill>
                  <a:schemeClr val="tx1"/>
                </a:solidFill>
                <a:latin typeface="Times" charset="0"/>
                <a:ea typeface="Osaka" charset="0"/>
                <a:cs typeface="Osaka" charset="0"/>
              </a:defRPr>
            </a:lvl3pPr>
            <a:lvl4pPr marL="1600200" indent="-228600">
              <a:defRPr kumimoji="1" sz="2400">
                <a:solidFill>
                  <a:schemeClr val="tx1"/>
                </a:solidFill>
                <a:latin typeface="Times" charset="0"/>
                <a:ea typeface="Osaka" charset="0"/>
                <a:cs typeface="Osaka" charset="0"/>
              </a:defRPr>
            </a:lvl4pPr>
            <a:lvl5pPr marL="2057400" indent="-228600">
              <a:defRPr kumimoji="1" sz="2400">
                <a:solidFill>
                  <a:schemeClr val="tx1"/>
                </a:solidFill>
                <a:latin typeface="Times" charset="0"/>
                <a:ea typeface="Osaka" charset="0"/>
                <a:cs typeface="Osaka" charset="0"/>
              </a:defRPr>
            </a:lvl5pPr>
            <a:lvl6pPr marL="2514600" indent="-228600" fontAlgn="base">
              <a:spcBef>
                <a:spcPct val="0"/>
              </a:spcBef>
              <a:spcAft>
                <a:spcPct val="0"/>
              </a:spcAft>
              <a:defRPr kumimoji="1" sz="2400">
                <a:solidFill>
                  <a:schemeClr val="tx1"/>
                </a:solidFill>
                <a:latin typeface="Times" charset="0"/>
                <a:ea typeface="Osaka" charset="0"/>
                <a:cs typeface="Osaka" charset="0"/>
              </a:defRPr>
            </a:lvl6pPr>
            <a:lvl7pPr marL="2971800" indent="-228600" fontAlgn="base">
              <a:spcBef>
                <a:spcPct val="0"/>
              </a:spcBef>
              <a:spcAft>
                <a:spcPct val="0"/>
              </a:spcAft>
              <a:defRPr kumimoji="1" sz="2400">
                <a:solidFill>
                  <a:schemeClr val="tx1"/>
                </a:solidFill>
                <a:latin typeface="Times" charset="0"/>
                <a:ea typeface="Osaka" charset="0"/>
                <a:cs typeface="Osaka" charset="0"/>
              </a:defRPr>
            </a:lvl7pPr>
            <a:lvl8pPr marL="3429000" indent="-228600" fontAlgn="base">
              <a:spcBef>
                <a:spcPct val="0"/>
              </a:spcBef>
              <a:spcAft>
                <a:spcPct val="0"/>
              </a:spcAft>
              <a:defRPr kumimoji="1" sz="2400">
                <a:solidFill>
                  <a:schemeClr val="tx1"/>
                </a:solidFill>
                <a:latin typeface="Times" charset="0"/>
                <a:ea typeface="Osaka" charset="0"/>
                <a:cs typeface="Osaka" charset="0"/>
              </a:defRPr>
            </a:lvl8pPr>
            <a:lvl9pPr marL="3886200" indent="-228600" fontAlgn="base">
              <a:spcBef>
                <a:spcPct val="0"/>
              </a:spcBef>
              <a:spcAft>
                <a:spcPct val="0"/>
              </a:spcAft>
              <a:defRPr kumimoji="1" sz="2400">
                <a:solidFill>
                  <a:schemeClr val="tx1"/>
                </a:solidFill>
                <a:latin typeface="Times" charset="0"/>
                <a:ea typeface="Osaka" charset="0"/>
                <a:cs typeface="Osaka" charset="0"/>
              </a:defRPr>
            </a:lvl9pPr>
          </a:lstStyle>
          <a:p>
            <a:fld id="{D0A02D1B-5275-1D49-B120-036D3173F5AA}" type="slidenum">
              <a:rPr kumimoji="0" lang="en-US" altLang="ja-JP" sz="1400">
                <a:latin typeface="Arial" charset="0"/>
                <a:ea typeface="ＭＳ Ｐゴシック" charset="0"/>
                <a:cs typeface="ＭＳ Ｐゴシック" charset="0"/>
              </a:rPr>
              <a:pPr/>
              <a:t>13</a:t>
            </a:fld>
            <a:endParaRPr kumimoji="0" lang="en-US" altLang="ja-JP" sz="1400">
              <a:ea typeface="ＭＳ Ｐゴシック" charset="0"/>
              <a:cs typeface="ＭＳ Ｐゴシック" charset="0"/>
            </a:endParaRPr>
          </a:p>
        </p:txBody>
      </p:sp>
      <p:sp>
        <p:nvSpPr>
          <p:cNvPr id="116757" name="正方形/長方形 6"/>
          <p:cNvSpPr>
            <a:spLocks noChangeArrowheads="1"/>
          </p:cNvSpPr>
          <p:nvPr/>
        </p:nvSpPr>
        <p:spPr bwMode="auto">
          <a:xfrm>
            <a:off x="5459413" y="3645024"/>
            <a:ext cx="3587750" cy="2900363"/>
          </a:xfrm>
          <a:prstGeom prst="rect">
            <a:avLst/>
          </a:prstGeom>
          <a:solidFill>
            <a:srgbClr val="000090"/>
          </a:solidFill>
          <a:ln w="9525">
            <a:solidFill>
              <a:srgbClr val="3366FF"/>
            </a:solidFill>
            <a:round/>
            <a:headEnd/>
            <a:tailEnd/>
          </a:ln>
        </p:spPr>
        <p:txBody>
          <a:bodyPr/>
          <a:lstStyle/>
          <a:p>
            <a:pPr eaLnBrk="0" fontAlgn="ctr" hangingPunct="0"/>
            <a:endParaRPr kumimoji="0" lang="ja-JP" altLang="en-US" sz="3600">
              <a:latin typeface="Arial" charset="0"/>
              <a:cs typeface="Arial Unicode MS" charset="0"/>
            </a:endParaRPr>
          </a:p>
        </p:txBody>
      </p:sp>
      <p:graphicFrame>
        <p:nvGraphicFramePr>
          <p:cNvPr id="32" name="コンテンツ プレースホルダ 9"/>
          <p:cNvGraphicFramePr>
            <a:graphicFrameLocks/>
          </p:cNvGraphicFramePr>
          <p:nvPr>
            <p:extLst>
              <p:ext uri="{D42A27DB-BD31-4B8C-83A1-F6EECF244321}">
                <p14:modId xmlns:p14="http://schemas.microsoft.com/office/powerpoint/2010/main" val="105901168"/>
              </p:ext>
            </p:extLst>
          </p:nvPr>
        </p:nvGraphicFramePr>
        <p:xfrm>
          <a:off x="5508104" y="3789040"/>
          <a:ext cx="3435350" cy="2616204"/>
        </p:xfrm>
        <a:graphic>
          <a:graphicData uri="http://schemas.openxmlformats.org/drawingml/2006/table">
            <a:tbl>
              <a:tblPr firstRow="1">
                <a:tableStyleId>{93296810-A885-4BE3-A3E7-6D5BEEA58F35}</a:tableStyleId>
              </a:tblPr>
              <a:tblGrid>
                <a:gridCol w="1638015"/>
                <a:gridCol w="1797335"/>
              </a:tblGrid>
              <a:tr h="3522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rPr>
                        <a:t>Parameters</a:t>
                      </a:r>
                      <a:endParaRPr kumimoji="1" lang="ja-JP" altLang="en-US" sz="1400" b="1" i="0" u="none" strike="noStrike" cap="none" normalizeH="0" baseline="0" dirty="0">
                        <a:ln>
                          <a:noFill/>
                        </a:ln>
                        <a:solidFill>
                          <a:schemeClr val="tx1"/>
                        </a:solidFill>
                        <a:effectLst/>
                        <a:latin typeface="+mn-lt"/>
                        <a:ea typeface="Osaka" pitchFamily="-108" charset="-128"/>
                        <a:cs typeface="Osaka" pitchFamily="-108" charset="-128"/>
                      </a:endParaRPr>
                    </a:p>
                  </a:txBody>
                  <a:tcPr marL="76201" marR="76201" marT="45707" marB="4570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Value</a:t>
                      </a:r>
                      <a:endParaRPr kumimoji="1" lang="ja-JP" altLang="en-US" sz="1400" b="1"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r>
              <a:tr h="3522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C.M.  Energy</a:t>
                      </a:r>
                      <a:endParaRPr kumimoji="1" lang="ja-JP" altLang="en-US" sz="14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500 </a:t>
                      </a:r>
                      <a:r>
                        <a:rPr kumimoji="1" lang="en-US" altLang="ja-JP" sz="1400" u="none" strike="noStrike" cap="none" normalizeH="0" baseline="0" dirty="0" err="1">
                          <a:ln>
                            <a:noFill/>
                          </a:ln>
                          <a:effectLst/>
                        </a:rPr>
                        <a:t>GeV</a:t>
                      </a:r>
                      <a:endParaRPr kumimoji="1" lang="ja-JP" altLang="en-US" sz="14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r>
              <a:tr h="3522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Peak luminosity</a:t>
                      </a:r>
                      <a:endParaRPr kumimoji="1" lang="ja-JP" altLang="en-US" sz="14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rPr>
                        <a:t>1.8 x10</a:t>
                      </a:r>
                      <a:r>
                        <a:rPr kumimoji="1" lang="en-US" altLang="ja-JP" sz="1400" u="none" strike="noStrike" cap="none" normalizeH="0" baseline="30000" dirty="0" smtClean="0">
                          <a:ln>
                            <a:noFill/>
                          </a:ln>
                          <a:effectLst/>
                        </a:rPr>
                        <a:t>34</a:t>
                      </a:r>
                      <a:r>
                        <a:rPr kumimoji="1" lang="en-US" altLang="ja-JP" sz="1400" u="none" strike="noStrike" cap="none" normalizeH="0" baseline="0" dirty="0" smtClean="0">
                          <a:ln>
                            <a:noFill/>
                          </a:ln>
                          <a:effectLst/>
                        </a:rPr>
                        <a:t> </a:t>
                      </a:r>
                      <a:r>
                        <a:rPr kumimoji="1" lang="en-US" altLang="ja-JP" sz="1400" u="none" strike="noStrike" cap="none" normalizeH="0" baseline="0" dirty="0">
                          <a:ln>
                            <a:noFill/>
                          </a:ln>
                          <a:effectLst/>
                        </a:rPr>
                        <a:t>cm</a:t>
                      </a:r>
                      <a:r>
                        <a:rPr kumimoji="1" lang="en-US" altLang="ja-JP" sz="1400" u="none" strike="noStrike" cap="none" normalizeH="0" baseline="30000" dirty="0">
                          <a:ln>
                            <a:noFill/>
                          </a:ln>
                          <a:effectLst/>
                        </a:rPr>
                        <a:t>-2</a:t>
                      </a:r>
                      <a:r>
                        <a:rPr kumimoji="1" lang="en-US" altLang="ja-JP" sz="1400" u="none" strike="noStrike" cap="none" normalizeH="0" baseline="0" dirty="0">
                          <a:ln>
                            <a:noFill/>
                          </a:ln>
                          <a:effectLst/>
                        </a:rPr>
                        <a:t>s</a:t>
                      </a:r>
                      <a:r>
                        <a:rPr kumimoji="1" lang="en-US" altLang="ja-JP" sz="1400" u="none" strike="noStrike" cap="none" normalizeH="0" baseline="30000" dirty="0">
                          <a:ln>
                            <a:noFill/>
                          </a:ln>
                          <a:effectLst/>
                        </a:rPr>
                        <a:t>-1</a:t>
                      </a:r>
                      <a:endParaRPr kumimoji="1" lang="ja-JP" altLang="en-US" sz="1400" b="0" i="0" u="none" strike="noStrike" cap="none" normalizeH="0" baseline="3000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r>
              <a:tr h="3522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Beam Rep. rate</a:t>
                      </a:r>
                      <a:endParaRPr kumimoji="1" lang="ja-JP" altLang="en-US" sz="14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5 Hz</a:t>
                      </a:r>
                      <a:endParaRPr kumimoji="1" lang="ja-JP" altLang="en-US" sz="14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r>
              <a:tr h="328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Pulse </a:t>
                      </a:r>
                      <a:r>
                        <a:rPr kumimoji="1" lang="en-US" altLang="ja-JP" sz="1400" u="none" strike="noStrike" cap="none" normalizeH="0" baseline="0" dirty="0" smtClean="0">
                          <a:ln>
                            <a:noFill/>
                          </a:ln>
                          <a:effectLst/>
                        </a:rPr>
                        <a:t>duration</a:t>
                      </a:r>
                      <a:endParaRPr kumimoji="1" lang="ja-JP" altLang="en-US" sz="14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rPr>
                        <a:t>0.73 </a:t>
                      </a:r>
                      <a:r>
                        <a:rPr kumimoji="1" lang="en-US" altLang="ja-JP" sz="1400" u="none" strike="noStrike" cap="none" normalizeH="0" baseline="0" dirty="0" err="1">
                          <a:ln>
                            <a:noFill/>
                          </a:ln>
                          <a:effectLst/>
                        </a:rPr>
                        <a:t>ms</a:t>
                      </a:r>
                      <a:endParaRPr kumimoji="1" lang="ja-JP" altLang="en-US" sz="1400" b="0" i="0" u="none" strike="noStrike" cap="none" normalizeH="0" baseline="0" dirty="0">
                        <a:ln>
                          <a:noFill/>
                        </a:ln>
                        <a:solidFill>
                          <a:srgbClr val="FF0000"/>
                        </a:solidFill>
                        <a:effectLst/>
                        <a:latin typeface="+mn-lt"/>
                        <a:ea typeface="Osaka" pitchFamily="-108" charset="-128"/>
                        <a:cs typeface="Osaka" pitchFamily="-108" charset="-128"/>
                      </a:endParaRPr>
                    </a:p>
                  </a:txBody>
                  <a:tcPr marL="76201" marR="76201" marT="45707" marB="45707" horzOverflow="overflow"/>
                </a:tc>
              </a:tr>
              <a:tr h="3600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Average </a:t>
                      </a:r>
                      <a:r>
                        <a:rPr kumimoji="1" lang="en-US" altLang="ja-JP" sz="1400" u="none" strike="noStrike" cap="none" normalizeH="0" baseline="0" dirty="0" smtClean="0">
                          <a:ln>
                            <a:noFill/>
                          </a:ln>
                          <a:effectLst/>
                        </a:rPr>
                        <a:t>current </a:t>
                      </a:r>
                      <a:endParaRPr kumimoji="1" lang="ja-JP" altLang="en-US" sz="14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rPr>
                        <a:t> 5.8 mA (</a:t>
                      </a:r>
                      <a:r>
                        <a:rPr kumimoji="1" lang="en-US" altLang="ja-JP" sz="1400" u="none" strike="noStrike" cap="none" normalizeH="0" baseline="0" dirty="0">
                          <a:ln>
                            <a:noFill/>
                          </a:ln>
                          <a:effectLst/>
                        </a:rPr>
                        <a:t>in pulse)</a:t>
                      </a:r>
                      <a:endParaRPr kumimoji="1" lang="ja-JP" altLang="en-US" sz="1400" b="0" i="0" u="none" strike="noStrike" cap="none" normalizeH="0" baseline="0" dirty="0">
                        <a:ln>
                          <a:noFill/>
                        </a:ln>
                        <a:solidFill>
                          <a:srgbClr val="000514"/>
                        </a:solidFill>
                        <a:effectLst/>
                        <a:latin typeface="+mn-lt"/>
                        <a:ea typeface="Osaka" pitchFamily="-108" charset="-128"/>
                        <a:cs typeface="Osaka" pitchFamily="-108" charset="-128"/>
                      </a:endParaRPr>
                    </a:p>
                  </a:txBody>
                  <a:tcPr marL="76201" marR="76201" marT="45707" marB="45707" horzOverflow="overflow"/>
                </a:tc>
              </a:tr>
              <a:tr h="51813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rPr>
                        <a:t>E gradient in SCRF acc. cavity</a:t>
                      </a:r>
                      <a:endParaRPr kumimoji="1" lang="ja-JP" altLang="en-US" sz="1400" b="1" i="0" u="none" strike="noStrike" cap="none" normalizeH="0" baseline="0" dirty="0" smtClean="0">
                        <a:ln>
                          <a:noFill/>
                        </a:ln>
                        <a:solidFill>
                          <a:srgbClr val="3366FF"/>
                        </a:solidFill>
                        <a:effectLst/>
                        <a:latin typeface="+mn-lt"/>
                        <a:ea typeface="Osaka" pitchFamily="-108" charset="-128"/>
                        <a:cs typeface="Osaka" pitchFamily="-108" charset="-128"/>
                      </a:endParaRPr>
                    </a:p>
                  </a:txBody>
                  <a:tcPr marL="76201" marR="76201" marT="45707" marB="45707"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a:ln>
                            <a:noFill/>
                          </a:ln>
                          <a:effectLst/>
                        </a:rPr>
                        <a:t>31.5 MV/</a:t>
                      </a:r>
                      <a:r>
                        <a:rPr kumimoji="1" lang="en-US" altLang="ja-JP" sz="1400" u="none" strike="noStrike" cap="none" normalizeH="0" baseline="0" dirty="0" smtClean="0">
                          <a:ln>
                            <a:noFill/>
                          </a:ln>
                          <a:effectLst/>
                        </a:rPr>
                        <a:t>m +/-20%</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400" u="none" strike="noStrike" cap="none" normalizeH="0" baseline="0" dirty="0" smtClean="0">
                          <a:ln>
                            <a:noFill/>
                          </a:ln>
                          <a:effectLst/>
                        </a:rPr>
                        <a:t>Q</a:t>
                      </a:r>
                      <a:r>
                        <a:rPr kumimoji="1" lang="en-US" altLang="ja-JP" sz="1400" u="none" strike="noStrike" cap="none" normalizeH="0" baseline="-25000" dirty="0" smtClean="0">
                          <a:ln>
                            <a:noFill/>
                          </a:ln>
                          <a:effectLst/>
                        </a:rPr>
                        <a:t>0</a:t>
                      </a:r>
                      <a:r>
                        <a:rPr kumimoji="1" lang="en-US" altLang="ja-JP" sz="1400" u="none" strike="noStrike" cap="none" normalizeH="0" baseline="0" dirty="0" smtClean="0">
                          <a:ln>
                            <a:noFill/>
                          </a:ln>
                          <a:effectLst/>
                        </a:rPr>
                        <a:t> = 1E10</a:t>
                      </a:r>
                      <a:endParaRPr kumimoji="1" lang="ja-JP" altLang="en-US" sz="1400" b="1" i="0" u="none" strike="noStrike" cap="none" normalizeH="0" baseline="0" dirty="0">
                        <a:ln>
                          <a:noFill/>
                        </a:ln>
                        <a:solidFill>
                          <a:srgbClr val="3366FF"/>
                        </a:solidFill>
                        <a:effectLst/>
                        <a:latin typeface="+mn-lt"/>
                        <a:ea typeface="Osaka" pitchFamily="-108" charset="-128"/>
                        <a:cs typeface="Osaka" pitchFamily="-108" charset="-128"/>
                      </a:endParaRPr>
                    </a:p>
                  </a:txBody>
                  <a:tcPr marL="76201" marR="76201" marT="45707" marB="45707" horzOverflow="overflow"/>
                </a:tc>
              </a:tr>
            </a:tbl>
          </a:graphicData>
        </a:graphic>
      </p:graphicFrame>
      <p:pic>
        <p:nvPicPr>
          <p:cNvPr id="116784" name="Picture 8" descr="ILDhall2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4810125"/>
            <a:ext cx="1746250" cy="139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6785" name="直線矢印コネクタ 3"/>
          <p:cNvCxnSpPr>
            <a:cxnSpLocks noChangeShapeType="1"/>
          </p:cNvCxnSpPr>
          <p:nvPr/>
        </p:nvCxnSpPr>
        <p:spPr bwMode="auto">
          <a:xfrm flipV="1">
            <a:off x="1431925" y="3378200"/>
            <a:ext cx="2786063" cy="15176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757328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基本方針の確認・検討課題</a:t>
            </a:r>
            <a:endParaRPr kumimoji="1" lang="ja-JP" altLang="en-US" dirty="0"/>
          </a:p>
        </p:txBody>
      </p:sp>
      <p:sp>
        <p:nvSpPr>
          <p:cNvPr id="4" name="コンテンツ プレースホルダー 3"/>
          <p:cNvSpPr>
            <a:spLocks noGrp="1"/>
          </p:cNvSpPr>
          <p:nvPr>
            <p:ph idx="1"/>
          </p:nvPr>
        </p:nvSpPr>
        <p:spPr>
          <a:xfrm>
            <a:off x="457200" y="1417638"/>
            <a:ext cx="8229600" cy="4896049"/>
          </a:xfrm>
        </p:spPr>
        <p:txBody>
          <a:bodyPr>
            <a:normAutofit fontScale="25000" lnSpcReduction="20000"/>
          </a:bodyPr>
          <a:lstStyle/>
          <a:p>
            <a:r>
              <a:rPr lang="en-US" altLang="ja-JP" sz="5600" dirty="0" smtClean="0"/>
              <a:t>250 </a:t>
            </a:r>
            <a:r>
              <a:rPr lang="en-US" altLang="ja-JP" sz="5600" dirty="0" err="1" smtClean="0"/>
              <a:t>GeV</a:t>
            </a:r>
            <a:r>
              <a:rPr lang="en-US" altLang="ja-JP" sz="5600" dirty="0" smtClean="0"/>
              <a:t> Higgs Factory </a:t>
            </a:r>
            <a:r>
              <a:rPr lang="ja-JP" altLang="en-US" sz="5600" dirty="0" smtClean="0"/>
              <a:t>を第一期計画</a:t>
            </a:r>
            <a:endParaRPr lang="en-US" altLang="ja-JP" sz="5600" dirty="0" smtClean="0"/>
          </a:p>
          <a:p>
            <a:pPr lvl="1"/>
            <a:r>
              <a:rPr lang="ja-JP" altLang="en-US" sz="5600" dirty="0" smtClean="0"/>
              <a:t>トンネルは、</a:t>
            </a:r>
            <a:r>
              <a:rPr lang="en-US" altLang="ja-JP" sz="5600" dirty="0" smtClean="0"/>
              <a:t>500 </a:t>
            </a:r>
            <a:r>
              <a:rPr lang="en-US" altLang="ja-JP" sz="5600" dirty="0" err="1" smtClean="0"/>
              <a:t>GeV</a:t>
            </a:r>
            <a:r>
              <a:rPr lang="ja-JP" altLang="en-US" sz="5600" dirty="0" smtClean="0"/>
              <a:t>までを第一期に建設</a:t>
            </a:r>
            <a:endParaRPr lang="en-US" altLang="ja-JP" sz="5600" dirty="0" smtClean="0"/>
          </a:p>
          <a:p>
            <a:pPr lvl="1"/>
            <a:r>
              <a:rPr lang="en-US" altLang="ja-JP" sz="5600" dirty="0" smtClean="0"/>
              <a:t>500 </a:t>
            </a:r>
            <a:r>
              <a:rPr lang="en-US" altLang="ja-JP" sz="5600" dirty="0" err="1" smtClean="0"/>
              <a:t>GeV</a:t>
            </a:r>
            <a:r>
              <a:rPr lang="en-US" altLang="ja-JP" sz="5600" dirty="0" smtClean="0"/>
              <a:t> &gt;&gt;&gt; 1 </a:t>
            </a:r>
            <a:r>
              <a:rPr lang="en-US" altLang="ja-JP" sz="5600" dirty="0" err="1" smtClean="0"/>
              <a:t>TeV</a:t>
            </a:r>
            <a:r>
              <a:rPr lang="en-US" altLang="ja-JP" sz="5600" dirty="0" smtClean="0"/>
              <a:t> </a:t>
            </a:r>
            <a:r>
              <a:rPr lang="ja-JP" altLang="en-US" sz="5600" dirty="0" smtClean="0"/>
              <a:t>を視野</a:t>
            </a:r>
            <a:endParaRPr lang="en-US" altLang="ja-JP" sz="5600" dirty="0" smtClean="0"/>
          </a:p>
          <a:p>
            <a:pPr lvl="1"/>
            <a:r>
              <a:rPr lang="en-US" altLang="ja-JP" sz="5600" dirty="0" smtClean="0"/>
              <a:t>Crossing Angle </a:t>
            </a:r>
            <a:r>
              <a:rPr lang="ja-JP" altLang="en-US" sz="5600" dirty="0" smtClean="0"/>
              <a:t>の再確認</a:t>
            </a:r>
            <a:endParaRPr lang="en-US" altLang="ja-JP" sz="5600" dirty="0" smtClean="0"/>
          </a:p>
          <a:p>
            <a:pPr lvl="1"/>
            <a:r>
              <a:rPr lang="en-US" altLang="ja-JP" sz="5600" dirty="0" err="1" smtClean="0"/>
              <a:t>Commisioning</a:t>
            </a:r>
            <a:r>
              <a:rPr lang="en-US" altLang="ja-JP" sz="5600" dirty="0" smtClean="0"/>
              <a:t>  </a:t>
            </a:r>
          </a:p>
          <a:p>
            <a:pPr lvl="1"/>
            <a:endParaRPr lang="en-US" altLang="ja-JP" sz="5600" dirty="0" smtClean="0"/>
          </a:p>
          <a:p>
            <a:endParaRPr lang="en-US" altLang="ja-JP" sz="5600" dirty="0" smtClean="0"/>
          </a:p>
          <a:p>
            <a:r>
              <a:rPr lang="ja-JP" altLang="en-US" sz="5600" dirty="0" smtClean="0"/>
              <a:t>準備期間（３＋２</a:t>
            </a:r>
            <a:r>
              <a:rPr lang="en-US" altLang="ja-JP" sz="5600" dirty="0" smtClean="0"/>
              <a:t> </a:t>
            </a:r>
            <a:r>
              <a:rPr lang="ja-JP" altLang="en-US" sz="5600" dirty="0" smtClean="0"/>
              <a:t>年）を前提として、</a:t>
            </a:r>
            <a:r>
              <a:rPr lang="en-US" altLang="ja-JP" sz="5600" dirty="0" smtClean="0"/>
              <a:t>5</a:t>
            </a:r>
            <a:r>
              <a:rPr lang="ja-JP" altLang="en-US" sz="5600" dirty="0" smtClean="0"/>
              <a:t>カ年準備計画を策定</a:t>
            </a:r>
            <a:endParaRPr lang="en-US" altLang="ja-JP" sz="5600" dirty="0" smtClean="0"/>
          </a:p>
          <a:p>
            <a:endParaRPr lang="en-US" altLang="ja-JP" sz="5600" dirty="0" smtClean="0"/>
          </a:p>
          <a:p>
            <a:r>
              <a:rPr lang="ja-JP" altLang="en-US" sz="5600" dirty="0" smtClean="0"/>
              <a:t>１サイトに絞った、</a:t>
            </a:r>
            <a:r>
              <a:rPr lang="en-US" altLang="ja-JP" sz="5600" dirty="0" smtClean="0"/>
              <a:t>Site-dependent design study </a:t>
            </a:r>
          </a:p>
          <a:p>
            <a:pPr lvl="1"/>
            <a:r>
              <a:rPr lang="ja-JP" altLang="en-US" sz="5600" dirty="0" smtClean="0"/>
              <a:t>詳細地質調査、詳細加速器設計</a:t>
            </a:r>
            <a:endParaRPr lang="en-US" altLang="ja-JP" sz="5600" dirty="0" smtClean="0"/>
          </a:p>
          <a:p>
            <a:pPr lvl="1"/>
            <a:r>
              <a:rPr lang="en-US" altLang="ja-JP" sz="5600" dirty="0" smtClean="0"/>
              <a:t>CFS + </a:t>
            </a:r>
            <a:r>
              <a:rPr lang="ja-JP" altLang="en-US" sz="5600" dirty="0" smtClean="0"/>
              <a:t>地質調査の融合（</a:t>
            </a:r>
            <a:r>
              <a:rPr lang="en-US" altLang="ja-JP" sz="5600" dirty="0" smtClean="0"/>
              <a:t>EDMS </a:t>
            </a:r>
            <a:r>
              <a:rPr lang="ja-JP" altLang="en-US" sz="5600" dirty="0" smtClean="0"/>
              <a:t>を最大限活用した効率的検討）</a:t>
            </a:r>
            <a:endParaRPr lang="en-US" altLang="ja-JP" sz="5600" dirty="0" smtClean="0"/>
          </a:p>
          <a:p>
            <a:endParaRPr lang="en-US" altLang="ja-JP" sz="5600" dirty="0" smtClean="0"/>
          </a:p>
          <a:p>
            <a:r>
              <a:rPr lang="ja-JP" altLang="en-US" sz="5600" dirty="0" smtClean="0"/>
              <a:t>加速器要素の技術検討、工業化検討</a:t>
            </a:r>
            <a:endParaRPr lang="en-US" altLang="ja-JP" sz="5600" dirty="0" smtClean="0"/>
          </a:p>
          <a:p>
            <a:pPr lvl="1"/>
            <a:r>
              <a:rPr lang="ja-JP" altLang="en-US" sz="5600" dirty="0" smtClean="0"/>
              <a:t>陽電子源</a:t>
            </a:r>
            <a:endParaRPr lang="en-US" altLang="ja-JP" sz="5600" dirty="0" smtClean="0"/>
          </a:p>
          <a:p>
            <a:pPr lvl="1"/>
            <a:r>
              <a:rPr lang="ja-JP" altLang="en-US" sz="5600" dirty="0" smtClean="0"/>
              <a:t>超伝導空洞技術</a:t>
            </a:r>
            <a:endParaRPr lang="en-US" altLang="ja-JP" sz="5600" dirty="0" smtClean="0"/>
          </a:p>
          <a:p>
            <a:pPr lvl="2"/>
            <a:r>
              <a:rPr lang="en-US" altLang="ja-JP" sz="5600" dirty="0" smtClean="0"/>
              <a:t>Plug-compatible design for best cost effective design</a:t>
            </a:r>
          </a:p>
          <a:p>
            <a:pPr lvl="2"/>
            <a:r>
              <a:rPr lang="en-US" altLang="ja-JP" sz="5600" dirty="0" smtClean="0"/>
              <a:t>Mitigation of degradation</a:t>
            </a:r>
          </a:p>
          <a:p>
            <a:pPr lvl="2"/>
            <a:r>
              <a:rPr lang="en-US" altLang="ja-JP" sz="5600" dirty="0" smtClean="0"/>
              <a:t>Industrialization  (</a:t>
            </a:r>
            <a:r>
              <a:rPr lang="en-US" altLang="ja-JP" sz="5600" dirty="0" smtClean="0">
                <a:sym typeface="Wingdings"/>
              </a:rPr>
              <a:t> COI) </a:t>
            </a:r>
            <a:endParaRPr lang="en-US" altLang="ja-JP" sz="5600" dirty="0" smtClean="0"/>
          </a:p>
          <a:p>
            <a:pPr lvl="2"/>
            <a:r>
              <a:rPr lang="en-US" altLang="ja-JP" sz="5600" dirty="0" smtClean="0"/>
              <a:t>Beam demonstration (STF2) </a:t>
            </a:r>
          </a:p>
          <a:p>
            <a:pPr lvl="1"/>
            <a:r>
              <a:rPr lang="ja-JP" altLang="en-US" sz="5600" dirty="0" smtClean="0"/>
              <a:t>ナノビーム技術</a:t>
            </a:r>
            <a:endParaRPr lang="en-US" altLang="ja-JP" sz="5600" dirty="0" smtClean="0"/>
          </a:p>
          <a:p>
            <a:pPr lvl="2"/>
            <a:r>
              <a:rPr lang="en-US" altLang="ja-JP" sz="5600" dirty="0" smtClean="0"/>
              <a:t>Beam size and beam position stability (ATF) </a:t>
            </a:r>
          </a:p>
          <a:p>
            <a:endParaRPr lang="en-US" altLang="ja-JP" sz="5600" dirty="0" smtClean="0"/>
          </a:p>
          <a:p>
            <a:r>
              <a:rPr lang="ja-JP" altLang="en-US" sz="5600" dirty="0" smtClean="0"/>
              <a:t>共通技術支援、安全</a:t>
            </a:r>
            <a:endParaRPr lang="en-US" altLang="ja-JP" sz="5600" dirty="0" smtClean="0"/>
          </a:p>
          <a:p>
            <a:pPr lvl="1"/>
            <a:r>
              <a:rPr lang="ja-JP" altLang="en-US" sz="5600" dirty="0" smtClean="0"/>
              <a:t>放射線、高圧ガス、計算機、、、、</a:t>
            </a:r>
            <a:endParaRPr lang="en-US" altLang="ja-JP" sz="5600" dirty="0" smtClean="0"/>
          </a:p>
          <a:p>
            <a:pPr lvl="2"/>
            <a:endParaRPr lang="en-US" altLang="ja-JP" sz="4800" dirty="0" smtClean="0"/>
          </a:p>
          <a:p>
            <a:pPr lvl="2"/>
            <a:endParaRPr lang="en-US" altLang="ja-JP" dirty="0" smtClean="0"/>
          </a:p>
          <a:p>
            <a:pPr marL="914400" lvl="2" indent="0">
              <a:buNone/>
            </a:pPr>
            <a:r>
              <a:rPr lang="en-US" altLang="ja-JP" dirty="0" smtClean="0"/>
              <a:t>  </a:t>
            </a:r>
          </a:p>
        </p:txBody>
      </p:sp>
    </p:spTree>
    <p:extLst>
      <p:ext uri="{BB962C8B-B14F-4D97-AF65-F5344CB8AC3E}">
        <p14:creationId xmlns:p14="http://schemas.microsoft.com/office/powerpoint/2010/main" val="22609936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4" y="1548421"/>
            <a:ext cx="7481455" cy="4431481"/>
          </a:xfrm>
        </p:spPr>
        <p:txBody>
          <a:bodyPr>
            <a:normAutofit fontScale="92500" lnSpcReduction="10000"/>
          </a:bodyPr>
          <a:lstStyle/>
          <a:p>
            <a:r>
              <a:rPr lang="en-GB" dirty="0" smtClean="0"/>
              <a:t>~125 GeV ‘that new boson’</a:t>
            </a:r>
          </a:p>
          <a:p>
            <a:pPr lvl="1"/>
            <a:r>
              <a:rPr lang="en-GB" dirty="0" smtClean="0"/>
              <a:t>125+91=216 GeV cm </a:t>
            </a:r>
            <a:r>
              <a:rPr lang="en-GB" dirty="0" smtClean="0">
                <a:sym typeface="Wingdings"/>
              </a:rPr>
              <a:t> </a:t>
            </a:r>
            <a:r>
              <a:rPr lang="en-GB" dirty="0" smtClean="0">
                <a:solidFill>
                  <a:srgbClr val="3366FF"/>
                </a:solidFill>
                <a:sym typeface="Wingdings"/>
              </a:rPr>
              <a:t>250 GeV</a:t>
            </a:r>
            <a:endParaRPr lang="en-GB" dirty="0">
              <a:solidFill>
                <a:srgbClr val="3366FF"/>
              </a:solidFill>
              <a:sym typeface="Wingdings"/>
            </a:endParaRPr>
          </a:p>
          <a:p>
            <a:endParaRPr lang="en-GB" dirty="0" smtClean="0">
              <a:sym typeface="Wingdings"/>
            </a:endParaRPr>
          </a:p>
          <a:p>
            <a:r>
              <a:rPr lang="en-GB" dirty="0" smtClean="0">
                <a:sym typeface="Wingdings"/>
              </a:rPr>
              <a:t>173 GeV Top quark</a:t>
            </a:r>
          </a:p>
          <a:p>
            <a:pPr lvl="1"/>
            <a:r>
              <a:rPr lang="en-GB" dirty="0" smtClean="0">
                <a:sym typeface="Wingdings"/>
              </a:rPr>
              <a:t>2x173=346 GeV cm  </a:t>
            </a:r>
            <a:r>
              <a:rPr lang="en-GB" dirty="0" smtClean="0">
                <a:solidFill>
                  <a:srgbClr val="3366FF"/>
                </a:solidFill>
                <a:sym typeface="Wingdings"/>
              </a:rPr>
              <a:t>350-400 GeV</a:t>
            </a:r>
          </a:p>
          <a:p>
            <a:endParaRPr lang="en-GB" dirty="0">
              <a:solidFill>
                <a:srgbClr val="3366FF"/>
              </a:solidFill>
              <a:sym typeface="Wingdings"/>
            </a:endParaRPr>
          </a:p>
          <a:p>
            <a:r>
              <a:rPr lang="en-GB" dirty="0" smtClean="0">
                <a:sym typeface="Wingdings"/>
              </a:rPr>
              <a:t>Higgs self coupling (t-coupling) ???</a:t>
            </a:r>
          </a:p>
          <a:p>
            <a:pPr lvl="1"/>
            <a:r>
              <a:rPr lang="en-GB" dirty="0" smtClean="0">
                <a:solidFill>
                  <a:srgbClr val="3366FF"/>
                </a:solidFill>
                <a:sym typeface="Wingdings"/>
              </a:rPr>
              <a:t>≥ 500 CM </a:t>
            </a:r>
            <a:r>
              <a:rPr lang="en-GB" dirty="0" smtClean="0">
                <a:sym typeface="Wingdings"/>
              </a:rPr>
              <a:t>(up to 650 ??)</a:t>
            </a:r>
          </a:p>
          <a:p>
            <a:pPr lvl="1"/>
            <a:endParaRPr lang="en-GB" dirty="0">
              <a:sym typeface="Wingdings"/>
            </a:endParaRPr>
          </a:p>
          <a:p>
            <a:r>
              <a:rPr lang="en-GB" dirty="0" err="1" smtClean="0">
                <a:sym typeface="Wingdings"/>
              </a:rPr>
              <a:t>TeV</a:t>
            </a:r>
            <a:r>
              <a:rPr lang="en-GB" dirty="0" smtClean="0">
                <a:sym typeface="Wingdings"/>
              </a:rPr>
              <a:t> and beyond….?</a:t>
            </a:r>
          </a:p>
        </p:txBody>
      </p:sp>
      <p:sp>
        <p:nvSpPr>
          <p:cNvPr id="2" name="Title 1"/>
          <p:cNvSpPr>
            <a:spLocks noGrp="1"/>
          </p:cNvSpPr>
          <p:nvPr>
            <p:ph type="title"/>
          </p:nvPr>
        </p:nvSpPr>
        <p:spPr>
          <a:xfrm>
            <a:off x="323276" y="246945"/>
            <a:ext cx="7481452" cy="1023058"/>
          </a:xfrm>
        </p:spPr>
        <p:txBody>
          <a:bodyPr>
            <a:normAutofit fontScale="90000"/>
          </a:bodyPr>
          <a:lstStyle/>
          <a:p>
            <a:r>
              <a:rPr lang="en-GB" dirty="0" err="1" smtClean="0">
                <a:solidFill>
                  <a:srgbClr val="3366FF"/>
                </a:solidFill>
              </a:rPr>
              <a:t>加速器建設の基本方針</a:t>
            </a:r>
            <a:r>
              <a:rPr lang="en-GB" dirty="0" smtClean="0">
                <a:solidFill>
                  <a:srgbClr val="3366FF"/>
                </a:solidFill>
              </a:rPr>
              <a:t>：</a:t>
            </a:r>
            <a:br>
              <a:rPr lang="en-GB" dirty="0" smtClean="0">
                <a:solidFill>
                  <a:srgbClr val="3366FF"/>
                </a:solidFill>
              </a:rPr>
            </a:br>
            <a:r>
              <a:rPr lang="en-GB" dirty="0" smtClean="0">
                <a:solidFill>
                  <a:srgbClr val="3366FF"/>
                </a:solidFill>
              </a:rPr>
              <a:t/>
            </a:r>
            <a:br>
              <a:rPr lang="en-GB" dirty="0" smtClean="0">
                <a:solidFill>
                  <a:srgbClr val="3366FF"/>
                </a:solidFill>
              </a:rPr>
            </a:br>
            <a:r>
              <a:rPr lang="en-GB" dirty="0" smtClean="0"/>
              <a:t>Known </a:t>
            </a:r>
            <a:r>
              <a:rPr lang="en-GB" dirty="0" smtClean="0">
                <a:sym typeface="Wingdings"/>
              </a:rPr>
              <a:t>Physics and Possible Staging</a:t>
            </a:r>
            <a:endParaRPr lang="en-GB"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7" name="フッター プレースホルダー 6"/>
          <p:cNvSpPr>
            <a:spLocks noGrp="1"/>
          </p:cNvSpPr>
          <p:nvPr>
            <p:ph type="ftr" sz="quarter" idx="11"/>
          </p:nvPr>
        </p:nvSpPr>
        <p:spPr/>
        <p:txBody>
          <a:body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8" name="スライド番号プレースホルダー 7"/>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15</a:t>
            </a:fld>
            <a:endParaRPr lang="en-US">
              <a:solidFill>
                <a:srgbClr val="000000"/>
              </a:solidFill>
              <a:latin typeface="Arial"/>
              <a:ea typeface="Arial Unicode MS"/>
              <a:cs typeface="Arial Unicode MS"/>
            </a:endParaRPr>
          </a:p>
        </p:txBody>
      </p:sp>
      <p:cxnSp>
        <p:nvCxnSpPr>
          <p:cNvPr id="5" name="Straight Arrow Connector 4"/>
          <p:cNvCxnSpPr/>
          <p:nvPr/>
        </p:nvCxnSpPr>
        <p:spPr bwMode="auto">
          <a:xfrm>
            <a:off x="8076324" y="1502633"/>
            <a:ext cx="0" cy="4498956"/>
          </a:xfrm>
          <a:prstGeom prst="straightConnector1">
            <a:avLst/>
          </a:prstGeom>
          <a:solidFill>
            <a:schemeClr val="accent1"/>
          </a:solidFill>
          <a:ln w="57150" cap="flat" cmpd="sng" algn="ctr">
            <a:solidFill>
              <a:srgbClr val="3366FF"/>
            </a:solidFill>
            <a:prstDash val="solid"/>
            <a:round/>
            <a:headEnd type="none" w="med" len="med"/>
            <a:tailEnd type="arrow"/>
          </a:ln>
          <a:effectLst/>
        </p:spPr>
      </p:cxnSp>
      <p:sp>
        <p:nvSpPr>
          <p:cNvPr id="6" name="TextBox 5"/>
          <p:cNvSpPr txBox="1"/>
          <p:nvPr/>
        </p:nvSpPr>
        <p:spPr>
          <a:xfrm>
            <a:off x="6918924" y="3345148"/>
            <a:ext cx="2225076" cy="369332"/>
          </a:xfrm>
          <a:prstGeom prst="rect">
            <a:avLst/>
          </a:prstGeom>
          <a:solidFill>
            <a:schemeClr val="bg1"/>
          </a:solidFill>
        </p:spPr>
        <p:txBody>
          <a:bodyPr wrap="none" rtlCol="0">
            <a:spAutoFit/>
          </a:bodyPr>
          <a:lstStyle/>
          <a:p>
            <a:pPr defTabSz="457200"/>
            <a:r>
              <a:rPr kumimoji="0" lang="en-GB" dirty="0" smtClean="0">
                <a:solidFill>
                  <a:srgbClr val="000000"/>
                </a:solidFill>
                <a:latin typeface="Arial"/>
                <a:ea typeface="Arial Unicode MS"/>
                <a:cs typeface="Arial Unicode MS"/>
              </a:rPr>
              <a:t>Staging / Upgrading</a:t>
            </a:r>
            <a:endParaRPr kumimoji="0" lang="en-GB" dirty="0">
              <a:solidFill>
                <a:srgbClr val="000000"/>
              </a:solidFill>
              <a:latin typeface="Arial"/>
              <a:ea typeface="Arial Unicode MS"/>
              <a:cs typeface="Arial Unicode MS"/>
            </a:endParaRPr>
          </a:p>
        </p:txBody>
      </p:sp>
    </p:spTree>
    <p:extLst>
      <p:ext uri="{BB962C8B-B14F-4D97-AF65-F5344CB8AC3E}">
        <p14:creationId xmlns:p14="http://schemas.microsoft.com/office/powerpoint/2010/main" val="58983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4" y="721339"/>
            <a:ext cx="7481455" cy="500303"/>
          </a:xfrm>
        </p:spPr>
        <p:txBody>
          <a:bodyPr/>
          <a:lstStyle/>
          <a:p>
            <a:r>
              <a:rPr lang="en-GB" dirty="0" smtClean="0"/>
              <a:t>ILC Published Parameters</a:t>
            </a:r>
            <a:endParaRPr lang="en-GB"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93561661"/>
              </p:ext>
            </p:extLst>
          </p:nvPr>
        </p:nvGraphicFramePr>
        <p:xfrm>
          <a:off x="634714" y="1839189"/>
          <a:ext cx="7481455" cy="3813755"/>
        </p:xfrm>
        <a:graphic>
          <a:graphicData uri="http://schemas.openxmlformats.org/drawingml/2006/table">
            <a:tbl>
              <a:tblPr bandRow="1">
                <a:tableStyleId>{125E5076-3810-47DD-B79F-674D7AD40C01}</a:tableStyleId>
              </a:tblPr>
              <a:tblGrid>
                <a:gridCol w="2912022"/>
                <a:gridCol w="1125802"/>
                <a:gridCol w="1440365"/>
                <a:gridCol w="2003266"/>
              </a:tblGrid>
              <a:tr h="346705">
                <a:tc>
                  <a:txBody>
                    <a:bodyPr/>
                    <a:lstStyle/>
                    <a:p>
                      <a:pPr algn="l" fontAlgn="b"/>
                      <a:r>
                        <a:rPr lang="en-US" sz="1800" u="none" strike="noStrike" dirty="0">
                          <a:effectLst/>
                        </a:rPr>
                        <a:t>Collision rate</a:t>
                      </a:r>
                      <a:endParaRPr lang="en-US" sz="1800" b="0" i="0" u="none" strike="noStrike" dirty="0">
                        <a:effectLst/>
                        <a:latin typeface="Arial"/>
                      </a:endParaRPr>
                    </a:p>
                  </a:txBody>
                  <a:tcPr marL="0" marR="0" marT="0" marB="0" anchor="b"/>
                </a:tc>
                <a:tc>
                  <a:txBody>
                    <a:bodyPr/>
                    <a:lstStyle/>
                    <a:p>
                      <a:pPr algn="l" fontAlgn="b"/>
                      <a:r>
                        <a:rPr lang="en-US" sz="1800" u="none" strike="noStrike" dirty="0">
                          <a:effectLst/>
                        </a:rPr>
                        <a:t>Hz</a:t>
                      </a:r>
                      <a:endParaRPr lang="en-US" sz="1800" b="0" i="0" u="none" strike="noStrike" dirty="0">
                        <a:effectLst/>
                        <a:latin typeface="Arial"/>
                      </a:endParaRPr>
                    </a:p>
                  </a:txBody>
                  <a:tcPr marL="0" marR="0" marT="0" marB="0" anchor="b"/>
                </a:tc>
                <a:tc>
                  <a:txBody>
                    <a:bodyPr/>
                    <a:lstStyle/>
                    <a:p>
                      <a:pPr algn="ctr" fontAlgn="b"/>
                      <a:r>
                        <a:rPr lang="en-US" sz="1800" u="none" strike="noStrike">
                          <a:effectLst/>
                        </a:rPr>
                        <a:t>5</a:t>
                      </a:r>
                      <a:endParaRPr lang="en-US" sz="1800" b="0" i="0" u="none" strike="noStrike">
                        <a:effectLst/>
                        <a:latin typeface="Arial"/>
                      </a:endParaRPr>
                    </a:p>
                  </a:txBody>
                  <a:tcPr marL="0" marR="0" marT="0" marB="0" anchor="b"/>
                </a:tc>
                <a:tc>
                  <a:txBody>
                    <a:bodyPr/>
                    <a:lstStyle/>
                    <a:p>
                      <a:pPr algn="ctr" fontAlgn="b"/>
                      <a:endParaRPr lang="en-US" sz="1800" b="0" i="0" u="none" strike="noStrike" dirty="0">
                        <a:effectLst/>
                        <a:latin typeface="Arial"/>
                      </a:endParaRPr>
                    </a:p>
                  </a:txBody>
                  <a:tcPr marL="0" marR="0" marT="0" marB="0" anchor="b"/>
                </a:tc>
              </a:tr>
              <a:tr h="346705">
                <a:tc>
                  <a:txBody>
                    <a:bodyPr/>
                    <a:lstStyle/>
                    <a:p>
                      <a:pPr algn="l" fontAlgn="b"/>
                      <a:r>
                        <a:rPr lang="en-US" sz="1800" u="none" strike="noStrike">
                          <a:effectLst/>
                        </a:rPr>
                        <a:t>Number of bunches</a:t>
                      </a:r>
                      <a:endParaRPr lang="en-US" sz="1800" b="0" i="0" u="none" strike="noStrike">
                        <a:effectLst/>
                        <a:latin typeface="Arial"/>
                      </a:endParaRPr>
                    </a:p>
                  </a:txBody>
                  <a:tcPr marL="0" marR="0" marT="0" marB="0" anchor="b"/>
                </a:tc>
                <a:tc>
                  <a:txBody>
                    <a:bodyPr/>
                    <a:lstStyle/>
                    <a:p>
                      <a:pPr algn="l" fontAlgn="b"/>
                      <a:endParaRPr lang="en-US" sz="1800" b="0" i="0" u="none" strike="noStrike">
                        <a:effectLst/>
                        <a:latin typeface="Arial"/>
                      </a:endParaRPr>
                    </a:p>
                  </a:txBody>
                  <a:tcPr marL="0" marR="0" marT="0" marB="0" anchor="b"/>
                </a:tc>
                <a:tc>
                  <a:txBody>
                    <a:bodyPr/>
                    <a:lstStyle/>
                    <a:p>
                      <a:pPr algn="ctr" fontAlgn="b"/>
                      <a:r>
                        <a:rPr lang="en-US" sz="1800" u="none" strike="noStrike">
                          <a:effectLst/>
                        </a:rPr>
                        <a:t>1312</a:t>
                      </a:r>
                      <a:endParaRPr lang="en-US" sz="1800" b="0" i="0" u="none" strike="noStrike">
                        <a:effectLst/>
                        <a:latin typeface="Arial"/>
                      </a:endParaRPr>
                    </a:p>
                  </a:txBody>
                  <a:tcPr marL="0" marR="0" marT="0" marB="0" anchor="b"/>
                </a:tc>
                <a:tc>
                  <a:txBody>
                    <a:bodyPr/>
                    <a:lstStyle/>
                    <a:p>
                      <a:pPr algn="ctr" fontAlgn="b"/>
                      <a:r>
                        <a:rPr lang="en-US" sz="1800" u="none" strike="noStrike" dirty="0">
                          <a:effectLst/>
                        </a:rPr>
                        <a:t>2625</a:t>
                      </a:r>
                      <a:endParaRPr lang="en-US" sz="1800" b="0" i="0" u="none" strike="noStrike" dirty="0">
                        <a:effectLst/>
                        <a:latin typeface="Arial"/>
                      </a:endParaRPr>
                    </a:p>
                  </a:txBody>
                  <a:tcPr marL="0" marR="0" marT="0" marB="0" anchor="b"/>
                </a:tc>
              </a:tr>
              <a:tr h="346705">
                <a:tc>
                  <a:txBody>
                    <a:bodyPr/>
                    <a:lstStyle/>
                    <a:p>
                      <a:pPr algn="l" fontAlgn="b"/>
                      <a:r>
                        <a:rPr lang="en-US" sz="1800" u="none" strike="noStrike">
                          <a:effectLst/>
                        </a:rPr>
                        <a:t>Bunch population</a:t>
                      </a:r>
                      <a:endParaRPr lang="en-US" sz="1800" b="0" i="0" u="none" strike="noStrike">
                        <a:effectLst/>
                        <a:latin typeface="Arial"/>
                      </a:endParaRPr>
                    </a:p>
                  </a:txBody>
                  <a:tcPr marL="0" marR="0" marT="0" marB="0" anchor="b"/>
                </a:tc>
                <a:tc>
                  <a:txBody>
                    <a:bodyPr/>
                    <a:lstStyle/>
                    <a:p>
                      <a:pPr algn="l" fontAlgn="b"/>
                      <a:r>
                        <a:rPr lang="en-US" sz="1800" u="none" strike="noStrike" dirty="0">
                          <a:effectLst/>
                        </a:rPr>
                        <a:t>×10</a:t>
                      </a:r>
                      <a:r>
                        <a:rPr lang="en-US" sz="1800" u="none" strike="noStrike" baseline="30000" dirty="0">
                          <a:effectLst/>
                        </a:rPr>
                        <a:t>10</a:t>
                      </a:r>
                      <a:r>
                        <a:rPr lang="en-US" sz="1800" u="none" strike="noStrike" dirty="0">
                          <a:effectLst/>
                        </a:rPr>
                        <a:t> </a:t>
                      </a:r>
                      <a:endParaRPr lang="en-US" sz="1800" b="0" i="0" u="none" strike="noStrike" dirty="0">
                        <a:effectLst/>
                        <a:latin typeface="Arial"/>
                      </a:endParaRPr>
                    </a:p>
                  </a:txBody>
                  <a:tcPr marL="0" marR="0" marT="0" marB="0" anchor="b"/>
                </a:tc>
                <a:tc>
                  <a:txBody>
                    <a:bodyPr/>
                    <a:lstStyle/>
                    <a:p>
                      <a:pPr algn="ctr" fontAlgn="b"/>
                      <a:r>
                        <a:rPr lang="en-US" sz="1800" u="none" strike="noStrike">
                          <a:effectLst/>
                        </a:rPr>
                        <a:t>2</a:t>
                      </a:r>
                      <a:endParaRPr lang="en-US" sz="1800" b="0" i="0" u="none" strike="noStrike">
                        <a:effectLst/>
                        <a:latin typeface="Arial"/>
                      </a:endParaRPr>
                    </a:p>
                  </a:txBody>
                  <a:tcPr marL="0" marR="0" marT="0" marB="0" anchor="b"/>
                </a:tc>
                <a:tc>
                  <a:txBody>
                    <a:bodyPr/>
                    <a:lstStyle/>
                    <a:p>
                      <a:pPr algn="ctr" fontAlgn="b"/>
                      <a:endParaRPr lang="en-US" sz="1800" b="0" i="0" u="none" strike="noStrike" dirty="0">
                        <a:effectLst/>
                        <a:latin typeface="Arial"/>
                      </a:endParaRPr>
                    </a:p>
                  </a:txBody>
                  <a:tcPr marL="0" marR="0" marT="0" marB="0" anchor="b"/>
                </a:tc>
              </a:tr>
              <a:tr h="346705">
                <a:tc>
                  <a:txBody>
                    <a:bodyPr/>
                    <a:lstStyle/>
                    <a:p>
                      <a:pPr algn="l" fontAlgn="b"/>
                      <a:r>
                        <a:rPr lang="en-US" sz="1800" u="none" strike="noStrike">
                          <a:effectLst/>
                        </a:rPr>
                        <a:t>Bunch separation</a:t>
                      </a:r>
                      <a:endParaRPr lang="en-US" sz="1800" b="0" i="0" u="none" strike="noStrike">
                        <a:effectLst/>
                        <a:latin typeface="Arial"/>
                      </a:endParaRPr>
                    </a:p>
                  </a:txBody>
                  <a:tcPr marL="0" marR="0" marT="0" marB="0" anchor="b"/>
                </a:tc>
                <a:tc>
                  <a:txBody>
                    <a:bodyPr/>
                    <a:lstStyle/>
                    <a:p>
                      <a:pPr algn="l" fontAlgn="b"/>
                      <a:r>
                        <a:rPr lang="en-US" sz="1800" u="none" strike="noStrike">
                          <a:effectLst/>
                        </a:rPr>
                        <a:t>ns</a:t>
                      </a:r>
                      <a:endParaRPr lang="en-US" sz="1800" b="0" i="0" u="none" strike="noStrike">
                        <a:effectLst/>
                        <a:latin typeface="Arial"/>
                      </a:endParaRPr>
                    </a:p>
                  </a:txBody>
                  <a:tcPr marL="0" marR="0" marT="0" marB="0" anchor="b"/>
                </a:tc>
                <a:tc>
                  <a:txBody>
                    <a:bodyPr/>
                    <a:lstStyle/>
                    <a:p>
                      <a:pPr algn="ctr" fontAlgn="b"/>
                      <a:r>
                        <a:rPr lang="en-US" sz="1800" u="none" strike="noStrike">
                          <a:effectLst/>
                        </a:rPr>
                        <a:t>554</a:t>
                      </a:r>
                      <a:endParaRPr lang="en-US" sz="1800" b="0" i="0" u="none" strike="noStrike">
                        <a:effectLst/>
                        <a:latin typeface="Arial"/>
                      </a:endParaRPr>
                    </a:p>
                  </a:txBody>
                  <a:tcPr marL="0" marR="0" marT="0" marB="0" anchor="b"/>
                </a:tc>
                <a:tc>
                  <a:txBody>
                    <a:bodyPr/>
                    <a:lstStyle/>
                    <a:p>
                      <a:pPr algn="ctr" fontAlgn="b"/>
                      <a:r>
                        <a:rPr lang="en-US" sz="1800" u="none" strike="noStrike" dirty="0">
                          <a:effectLst/>
                        </a:rPr>
                        <a:t>366</a:t>
                      </a:r>
                      <a:endParaRPr lang="en-US" sz="1800" b="0" i="0" u="none" strike="noStrike" dirty="0">
                        <a:effectLst/>
                        <a:latin typeface="Arial"/>
                      </a:endParaRPr>
                    </a:p>
                  </a:txBody>
                  <a:tcPr marL="0" marR="0" marT="0" marB="0" anchor="b"/>
                </a:tc>
              </a:tr>
              <a:tr h="346705">
                <a:tc>
                  <a:txBody>
                    <a:bodyPr/>
                    <a:lstStyle/>
                    <a:p>
                      <a:pPr algn="l" fontAlgn="b"/>
                      <a:r>
                        <a:rPr lang="en-US" sz="1800" u="none" strike="noStrike" dirty="0">
                          <a:effectLst/>
                        </a:rPr>
                        <a:t>Pulse current</a:t>
                      </a:r>
                      <a:endParaRPr lang="en-US" sz="1800" b="0" i="0" u="none" strike="noStrike" dirty="0">
                        <a:effectLst/>
                        <a:latin typeface="Arial"/>
                      </a:endParaRPr>
                    </a:p>
                  </a:txBody>
                  <a:tcPr marL="0" marR="0" marT="0" marB="0" anchor="b"/>
                </a:tc>
                <a:tc>
                  <a:txBody>
                    <a:bodyPr/>
                    <a:lstStyle/>
                    <a:p>
                      <a:pPr algn="l" fontAlgn="b"/>
                      <a:r>
                        <a:rPr lang="en-US" sz="1800" u="none" strike="noStrike" dirty="0">
                          <a:effectLst/>
                        </a:rPr>
                        <a:t>mA</a:t>
                      </a:r>
                      <a:endParaRPr lang="en-US" sz="1800" b="0" i="0" u="none" strike="noStrike" dirty="0">
                        <a:effectLst/>
                        <a:latin typeface="Arial"/>
                      </a:endParaRPr>
                    </a:p>
                  </a:txBody>
                  <a:tcPr marL="0" marR="0" marT="0" marB="0" anchor="b"/>
                </a:tc>
                <a:tc>
                  <a:txBody>
                    <a:bodyPr/>
                    <a:lstStyle/>
                    <a:p>
                      <a:pPr algn="ctr" fontAlgn="b"/>
                      <a:r>
                        <a:rPr lang="en-US" sz="1800" u="none" strike="noStrike" dirty="0">
                          <a:effectLst/>
                        </a:rPr>
                        <a:t>5.8</a:t>
                      </a:r>
                      <a:endParaRPr lang="en-US" sz="1800" b="0" i="0" u="none" strike="noStrike" dirty="0">
                        <a:effectLst/>
                        <a:latin typeface="Arial"/>
                      </a:endParaRPr>
                    </a:p>
                  </a:txBody>
                  <a:tcPr marL="0" marR="0" marT="0" marB="0" anchor="b"/>
                </a:tc>
                <a:tc>
                  <a:txBody>
                    <a:bodyPr/>
                    <a:lstStyle/>
                    <a:p>
                      <a:pPr algn="ctr" fontAlgn="b"/>
                      <a:r>
                        <a:rPr lang="en-US" sz="1800" u="none" strike="noStrike" dirty="0">
                          <a:effectLst/>
                        </a:rPr>
                        <a:t>8.8</a:t>
                      </a:r>
                      <a:endParaRPr lang="en-US" sz="1800" b="0" i="0" u="none" strike="noStrike" dirty="0">
                        <a:effectLst/>
                        <a:latin typeface="Arial"/>
                      </a:endParaRPr>
                    </a:p>
                  </a:txBody>
                  <a:tcPr marL="0" marR="0" marT="0" marB="0" anchor="b"/>
                </a:tc>
              </a:tr>
              <a:tr h="346705">
                <a:tc>
                  <a:txBody>
                    <a:bodyPr/>
                    <a:lstStyle/>
                    <a:p>
                      <a:pPr algn="l" fontAlgn="b"/>
                      <a:r>
                        <a:rPr lang="en-US" sz="1800" u="none" strike="noStrike" dirty="0" smtClean="0">
                          <a:effectLst/>
                        </a:rPr>
                        <a:t>Beam pulse</a:t>
                      </a:r>
                      <a:r>
                        <a:rPr lang="en-US" sz="1800" u="none" strike="noStrike" baseline="0" dirty="0" smtClean="0">
                          <a:effectLst/>
                        </a:rPr>
                        <a:t> length</a:t>
                      </a:r>
                      <a:endParaRPr lang="en-US" sz="1800" b="0" i="0" u="none" strike="noStrike" dirty="0">
                        <a:effectLst/>
                        <a:latin typeface="Arial"/>
                      </a:endParaRPr>
                    </a:p>
                  </a:txBody>
                  <a:tcPr marL="0" marR="0" marT="0" marB="0" anchor="b"/>
                </a:tc>
                <a:tc>
                  <a:txBody>
                    <a:bodyPr/>
                    <a:lstStyle/>
                    <a:p>
                      <a:pPr algn="l" fontAlgn="b"/>
                      <a:r>
                        <a:rPr lang="en-US" sz="1800" u="none" strike="noStrike" dirty="0" err="1" smtClean="0">
                          <a:effectLst/>
                        </a:rPr>
                        <a:t>ms</a:t>
                      </a:r>
                      <a:endParaRPr lang="en-US" sz="1800" b="0" i="0" u="none" strike="noStrike" dirty="0">
                        <a:effectLst/>
                        <a:latin typeface="Arial"/>
                      </a:endParaRPr>
                    </a:p>
                  </a:txBody>
                  <a:tcPr marL="0" marR="0" marT="0" marB="0" anchor="b"/>
                </a:tc>
                <a:tc>
                  <a:txBody>
                    <a:bodyPr/>
                    <a:lstStyle/>
                    <a:p>
                      <a:pPr algn="ctr" fontAlgn="b"/>
                      <a:r>
                        <a:rPr lang="en-US" sz="1800" u="none" strike="noStrike" dirty="0" smtClean="0">
                          <a:effectLst/>
                        </a:rPr>
                        <a:t>730</a:t>
                      </a:r>
                      <a:endParaRPr lang="en-US" sz="1800" b="0" i="0" u="none" strike="noStrike" dirty="0">
                        <a:effectLst/>
                        <a:latin typeface="Arial"/>
                      </a:endParaRPr>
                    </a:p>
                  </a:txBody>
                  <a:tcPr marL="0" marR="0" marT="0" marB="0" anchor="b"/>
                </a:tc>
                <a:tc>
                  <a:txBody>
                    <a:bodyPr/>
                    <a:lstStyle/>
                    <a:p>
                      <a:pPr algn="ctr" fontAlgn="b"/>
                      <a:r>
                        <a:rPr lang="en-US" sz="1800" u="none" strike="noStrike" dirty="0" smtClean="0">
                          <a:effectLst/>
                        </a:rPr>
                        <a:t>960</a:t>
                      </a:r>
                      <a:endParaRPr lang="en-US" sz="1800" b="0" i="0" u="none" strike="noStrike" dirty="0">
                        <a:effectLst/>
                        <a:latin typeface="Arial"/>
                      </a:endParaRPr>
                    </a:p>
                  </a:txBody>
                  <a:tcPr marL="0" marR="0" marT="0" marB="0" anchor="b"/>
                </a:tc>
              </a:tr>
              <a:tr h="346705">
                <a:tc>
                  <a:txBody>
                    <a:bodyPr/>
                    <a:lstStyle/>
                    <a:p>
                      <a:pPr algn="l" fontAlgn="b"/>
                      <a:r>
                        <a:rPr lang="en-US" sz="1800" u="none" strike="noStrike">
                          <a:effectLst/>
                        </a:rPr>
                        <a:t>RMS bunch length</a:t>
                      </a:r>
                      <a:endParaRPr lang="en-US" sz="1800" b="0" i="0" u="none" strike="noStrike">
                        <a:effectLst/>
                        <a:latin typeface="Arial"/>
                      </a:endParaRPr>
                    </a:p>
                  </a:txBody>
                  <a:tcPr marL="0" marR="0" marT="0" marB="0" anchor="b"/>
                </a:tc>
                <a:tc>
                  <a:txBody>
                    <a:bodyPr/>
                    <a:lstStyle/>
                    <a:p>
                      <a:pPr algn="l" fontAlgn="b"/>
                      <a:r>
                        <a:rPr lang="en-US" sz="1800" u="none" strike="noStrike" dirty="0">
                          <a:effectLst/>
                        </a:rPr>
                        <a:t>mm</a:t>
                      </a:r>
                      <a:endParaRPr lang="en-US" sz="1800" b="0" i="0" u="none" strike="noStrike" dirty="0">
                        <a:effectLst/>
                        <a:latin typeface="Arial"/>
                      </a:endParaRPr>
                    </a:p>
                  </a:txBody>
                  <a:tcPr marL="0" marR="0" marT="0" marB="0" anchor="b"/>
                </a:tc>
                <a:tc>
                  <a:txBody>
                    <a:bodyPr/>
                    <a:lstStyle/>
                    <a:p>
                      <a:pPr algn="ctr" fontAlgn="b"/>
                      <a:r>
                        <a:rPr lang="en-US" sz="1800" u="none" strike="noStrike">
                          <a:effectLst/>
                        </a:rPr>
                        <a:t>0.3</a:t>
                      </a:r>
                      <a:endParaRPr lang="en-US" sz="1800" b="0" i="0" u="none" strike="noStrike">
                        <a:effectLst/>
                        <a:latin typeface="Arial"/>
                      </a:endParaRPr>
                    </a:p>
                  </a:txBody>
                  <a:tcPr marL="0" marR="0" marT="0" marB="0" anchor="b"/>
                </a:tc>
                <a:tc>
                  <a:txBody>
                    <a:bodyPr/>
                    <a:lstStyle/>
                    <a:p>
                      <a:pPr algn="ctr" fontAlgn="b"/>
                      <a:endParaRPr lang="en-US" sz="1800" b="0" i="0" u="none" strike="noStrike">
                        <a:effectLst/>
                        <a:latin typeface="Arial"/>
                      </a:endParaRPr>
                    </a:p>
                  </a:txBody>
                  <a:tcPr marL="0" marR="0" marT="0" marB="0" anchor="b"/>
                </a:tc>
              </a:tr>
              <a:tr h="346705">
                <a:tc>
                  <a:txBody>
                    <a:bodyPr/>
                    <a:lstStyle/>
                    <a:p>
                      <a:pPr algn="l" fontAlgn="b"/>
                      <a:r>
                        <a:rPr lang="en-US" sz="1800" u="none" strike="noStrike">
                          <a:effectLst/>
                        </a:rPr>
                        <a:t>Horizontal emittance</a:t>
                      </a:r>
                      <a:endParaRPr lang="en-US" sz="1800" b="0" i="0" u="none" strike="noStrike">
                        <a:effectLst/>
                        <a:latin typeface="Arial"/>
                      </a:endParaRPr>
                    </a:p>
                  </a:txBody>
                  <a:tcPr marL="0" marR="0" marT="0" marB="0" anchor="b"/>
                </a:tc>
                <a:tc>
                  <a:txBody>
                    <a:bodyPr/>
                    <a:lstStyle/>
                    <a:p>
                      <a:pPr algn="l" fontAlgn="b"/>
                      <a:r>
                        <a:rPr lang="en-US" sz="1800" u="none" strike="noStrike" dirty="0">
                          <a:effectLst/>
                        </a:rPr>
                        <a:t>mm</a:t>
                      </a:r>
                      <a:endParaRPr lang="en-US" sz="1800" b="0" i="0" u="none" strike="noStrike" dirty="0">
                        <a:effectLst/>
                        <a:latin typeface="Arial"/>
                      </a:endParaRPr>
                    </a:p>
                  </a:txBody>
                  <a:tcPr marL="0" marR="0" marT="0" marB="0" anchor="b"/>
                </a:tc>
                <a:tc>
                  <a:txBody>
                    <a:bodyPr/>
                    <a:lstStyle/>
                    <a:p>
                      <a:pPr algn="ctr" fontAlgn="b"/>
                      <a:r>
                        <a:rPr lang="en-US" sz="1800" u="none" strike="noStrike">
                          <a:effectLst/>
                        </a:rPr>
                        <a:t>10</a:t>
                      </a:r>
                      <a:endParaRPr lang="en-US" sz="1800" b="0" i="0" u="none" strike="noStrike">
                        <a:effectLst/>
                        <a:latin typeface="Arial"/>
                      </a:endParaRPr>
                    </a:p>
                  </a:txBody>
                  <a:tcPr marL="0" marR="0" marT="0" marB="0" anchor="b"/>
                </a:tc>
                <a:tc>
                  <a:txBody>
                    <a:bodyPr/>
                    <a:lstStyle/>
                    <a:p>
                      <a:pPr algn="ctr" fontAlgn="b"/>
                      <a:endParaRPr lang="en-US" sz="1800" b="0" i="0" u="none" strike="noStrike">
                        <a:effectLst/>
                        <a:latin typeface="Arial"/>
                      </a:endParaRPr>
                    </a:p>
                  </a:txBody>
                  <a:tcPr marL="0" marR="0" marT="0" marB="0" anchor="b"/>
                </a:tc>
              </a:tr>
              <a:tr h="346705">
                <a:tc>
                  <a:txBody>
                    <a:bodyPr/>
                    <a:lstStyle/>
                    <a:p>
                      <a:pPr algn="l" fontAlgn="b"/>
                      <a:r>
                        <a:rPr lang="en-US" sz="1800" u="none" strike="noStrike">
                          <a:effectLst/>
                        </a:rPr>
                        <a:t>Vertical emittance</a:t>
                      </a:r>
                      <a:endParaRPr lang="en-US" sz="1800" b="0" i="0" u="none" strike="noStrike">
                        <a:effectLst/>
                        <a:latin typeface="Arial"/>
                      </a:endParaRPr>
                    </a:p>
                  </a:txBody>
                  <a:tcPr marL="0" marR="0" marT="0" marB="0" anchor="b"/>
                </a:tc>
                <a:tc>
                  <a:txBody>
                    <a:bodyPr/>
                    <a:lstStyle/>
                    <a:p>
                      <a:pPr algn="l" fontAlgn="b"/>
                      <a:r>
                        <a:rPr lang="en-US" sz="1800" u="none" strike="noStrike">
                          <a:effectLst/>
                        </a:rPr>
                        <a:t>nm</a:t>
                      </a:r>
                      <a:endParaRPr lang="en-US" sz="1800" b="0" i="0" u="none" strike="noStrike">
                        <a:effectLst/>
                        <a:latin typeface="Arial"/>
                      </a:endParaRPr>
                    </a:p>
                  </a:txBody>
                  <a:tcPr marL="0" marR="0" marT="0" marB="0" anchor="b"/>
                </a:tc>
                <a:tc>
                  <a:txBody>
                    <a:bodyPr/>
                    <a:lstStyle/>
                    <a:p>
                      <a:pPr algn="ctr" fontAlgn="b"/>
                      <a:r>
                        <a:rPr lang="en-US" sz="1800" u="none" strike="noStrike">
                          <a:effectLst/>
                        </a:rPr>
                        <a:t>35</a:t>
                      </a:r>
                      <a:endParaRPr lang="en-US" sz="1800" b="0" i="0" u="none" strike="noStrike">
                        <a:effectLst/>
                        <a:latin typeface="Arial"/>
                      </a:endParaRPr>
                    </a:p>
                  </a:txBody>
                  <a:tcPr marL="0" marR="0" marT="0" marB="0" anchor="b"/>
                </a:tc>
                <a:tc>
                  <a:txBody>
                    <a:bodyPr/>
                    <a:lstStyle/>
                    <a:p>
                      <a:pPr algn="ctr" fontAlgn="b"/>
                      <a:endParaRPr lang="en-US" sz="1800" b="0" i="0" u="none" strike="noStrike">
                        <a:effectLst/>
                        <a:latin typeface="Arial"/>
                      </a:endParaRPr>
                    </a:p>
                  </a:txBody>
                  <a:tcPr marL="0" marR="0" marT="0" marB="0" anchor="b"/>
                </a:tc>
              </a:tr>
              <a:tr h="346705">
                <a:tc>
                  <a:txBody>
                    <a:bodyPr/>
                    <a:lstStyle/>
                    <a:p>
                      <a:pPr algn="l" fontAlgn="b"/>
                      <a:r>
                        <a:rPr lang="en-US" sz="1800" u="none" strike="noStrike">
                          <a:effectLst/>
                        </a:rPr>
                        <a:t>Electron polarisation</a:t>
                      </a:r>
                      <a:endParaRPr lang="en-US" sz="1800" b="0" i="0" u="none" strike="noStrike">
                        <a:effectLst/>
                        <a:latin typeface="Arial"/>
                      </a:endParaRPr>
                    </a:p>
                  </a:txBody>
                  <a:tcPr marL="0" marR="0" marT="0" marB="0" anchor="b"/>
                </a:tc>
                <a:tc>
                  <a:txBody>
                    <a:bodyPr/>
                    <a:lstStyle/>
                    <a:p>
                      <a:pPr algn="l" fontAlgn="b"/>
                      <a:r>
                        <a:rPr lang="en-US" sz="1800" u="none" strike="noStrike">
                          <a:effectLst/>
                        </a:rPr>
                        <a:t>%</a:t>
                      </a:r>
                      <a:endParaRPr lang="en-US" sz="1800" b="0" i="0" u="none" strike="noStrike">
                        <a:effectLst/>
                        <a:latin typeface="Arial"/>
                      </a:endParaRPr>
                    </a:p>
                  </a:txBody>
                  <a:tcPr marL="0" marR="0" marT="0" marB="0" anchor="b"/>
                </a:tc>
                <a:tc>
                  <a:txBody>
                    <a:bodyPr/>
                    <a:lstStyle/>
                    <a:p>
                      <a:pPr algn="ctr" fontAlgn="b"/>
                      <a:r>
                        <a:rPr lang="en-US" sz="1800" u="none" strike="noStrike">
                          <a:effectLst/>
                        </a:rPr>
                        <a:t>80</a:t>
                      </a:r>
                      <a:endParaRPr lang="en-US" sz="1800" b="0" i="0" u="none" strike="noStrike">
                        <a:effectLst/>
                        <a:latin typeface="Arial"/>
                      </a:endParaRPr>
                    </a:p>
                  </a:txBody>
                  <a:tcPr marL="0" marR="0" marT="0" marB="0" anchor="b"/>
                </a:tc>
                <a:tc>
                  <a:txBody>
                    <a:bodyPr/>
                    <a:lstStyle/>
                    <a:p>
                      <a:pPr algn="ctr" fontAlgn="b"/>
                      <a:endParaRPr lang="en-US" sz="1800" b="0" i="0" u="none" strike="noStrike">
                        <a:effectLst/>
                        <a:latin typeface="Arial"/>
                      </a:endParaRPr>
                    </a:p>
                  </a:txBody>
                  <a:tcPr marL="0" marR="0" marT="0" marB="0" anchor="b"/>
                </a:tc>
              </a:tr>
              <a:tr h="346705">
                <a:tc>
                  <a:txBody>
                    <a:bodyPr/>
                    <a:lstStyle/>
                    <a:p>
                      <a:pPr algn="l" fontAlgn="b"/>
                      <a:r>
                        <a:rPr lang="en-US" sz="1800" u="none" strike="noStrike">
                          <a:effectLst/>
                        </a:rPr>
                        <a:t>Positron polarisation</a:t>
                      </a:r>
                      <a:endParaRPr lang="en-US" sz="1800" b="0" i="0" u="none" strike="noStrike">
                        <a:effectLst/>
                        <a:latin typeface="Arial"/>
                      </a:endParaRPr>
                    </a:p>
                  </a:txBody>
                  <a:tcPr marL="0" marR="0" marT="0" marB="0" anchor="b"/>
                </a:tc>
                <a:tc>
                  <a:txBody>
                    <a:bodyPr/>
                    <a:lstStyle/>
                    <a:p>
                      <a:pPr algn="l" fontAlgn="b"/>
                      <a:r>
                        <a:rPr lang="en-US" sz="1800" u="none" strike="noStrike" dirty="0">
                          <a:effectLst/>
                        </a:rPr>
                        <a:t>%</a:t>
                      </a:r>
                      <a:endParaRPr lang="en-US" sz="1800" b="0" i="0" u="none" strike="noStrike" dirty="0">
                        <a:effectLst/>
                        <a:latin typeface="Arial"/>
                      </a:endParaRPr>
                    </a:p>
                  </a:txBody>
                  <a:tcPr marL="0" marR="0" marT="0" marB="0" anchor="b"/>
                </a:tc>
                <a:tc>
                  <a:txBody>
                    <a:bodyPr/>
                    <a:lstStyle/>
                    <a:p>
                      <a:pPr algn="ctr" fontAlgn="b"/>
                      <a:r>
                        <a:rPr lang="en-US" sz="1800" u="none" strike="noStrike" dirty="0">
                          <a:effectLst/>
                        </a:rPr>
                        <a:t>30</a:t>
                      </a:r>
                      <a:endParaRPr lang="en-US" sz="1800" b="0" i="0" u="none" strike="noStrike" dirty="0">
                        <a:effectLst/>
                        <a:latin typeface="Arial"/>
                      </a:endParaRPr>
                    </a:p>
                  </a:txBody>
                  <a:tcPr marL="0" marR="0" marT="0" marB="0" anchor="b"/>
                </a:tc>
                <a:tc>
                  <a:txBody>
                    <a:bodyPr/>
                    <a:lstStyle/>
                    <a:p>
                      <a:pPr algn="ctr" fontAlgn="b"/>
                      <a:endParaRPr lang="en-US" sz="1800" b="0" i="0" u="none" strike="noStrike" dirty="0">
                        <a:effectLst/>
                        <a:latin typeface="Arial"/>
                      </a:endParaRPr>
                    </a:p>
                  </a:txBody>
                  <a:tcPr marL="0" marR="0" marT="0" marB="0" anchor="b"/>
                </a:tc>
              </a:tr>
            </a:tbl>
          </a:graphicData>
        </a:graphic>
      </p:graphicFrame>
      <p:sp>
        <p:nvSpPr>
          <p:cNvPr id="5" name="Rectangle 4"/>
          <p:cNvSpPr/>
          <p:nvPr/>
        </p:nvSpPr>
        <p:spPr>
          <a:xfrm>
            <a:off x="150175" y="5743652"/>
            <a:ext cx="8595163" cy="369332"/>
          </a:xfrm>
          <a:prstGeom prst="rect">
            <a:avLst/>
          </a:prstGeom>
        </p:spPr>
        <p:txBody>
          <a:bodyPr wrap="square" lIns="91431" tIns="45715" rIns="91431" bIns="45715">
            <a:spAutoFit/>
          </a:bodyPr>
          <a:lstStyle/>
          <a:p>
            <a:pPr defTabSz="457154"/>
            <a:r>
              <a:rPr kumimoji="0" lang="en-GB" dirty="0">
                <a:solidFill>
                  <a:srgbClr val="000000"/>
                </a:solidFill>
                <a:latin typeface="Arial"/>
                <a:ea typeface="Arial Unicode MS"/>
                <a:cs typeface="Arial Unicode MS"/>
              </a:rPr>
              <a:t>http://</a:t>
            </a:r>
            <a:r>
              <a:rPr kumimoji="0" lang="en-GB" dirty="0" err="1">
                <a:solidFill>
                  <a:srgbClr val="000000"/>
                </a:solidFill>
                <a:latin typeface="Arial"/>
                <a:ea typeface="Arial Unicode MS"/>
                <a:cs typeface="Arial Unicode MS"/>
              </a:rPr>
              <a:t>ilc-edmsdirect.desy.de</a:t>
            </a:r>
            <a:r>
              <a:rPr kumimoji="0" lang="en-GB" dirty="0">
                <a:solidFill>
                  <a:srgbClr val="000000"/>
                </a:solidFill>
                <a:latin typeface="Arial"/>
                <a:ea typeface="Arial Unicode MS"/>
                <a:cs typeface="Arial Unicode MS"/>
              </a:rPr>
              <a:t>/</a:t>
            </a:r>
            <a:r>
              <a:rPr kumimoji="0" lang="en-GB" dirty="0" err="1">
                <a:solidFill>
                  <a:srgbClr val="000000"/>
                </a:solidFill>
                <a:latin typeface="Arial"/>
                <a:ea typeface="Arial Unicode MS"/>
                <a:cs typeface="Arial Unicode MS"/>
              </a:rPr>
              <a:t>ilc-edmsdirect</a:t>
            </a:r>
            <a:r>
              <a:rPr kumimoji="0" lang="en-GB" dirty="0">
                <a:solidFill>
                  <a:srgbClr val="000000"/>
                </a:solidFill>
                <a:latin typeface="Arial"/>
                <a:ea typeface="Arial Unicode MS"/>
                <a:cs typeface="Arial Unicode MS"/>
              </a:rPr>
              <a:t>/</a:t>
            </a:r>
            <a:r>
              <a:rPr kumimoji="0" lang="en-GB" dirty="0" err="1">
                <a:solidFill>
                  <a:srgbClr val="000000"/>
                </a:solidFill>
                <a:latin typeface="Arial"/>
                <a:ea typeface="Arial Unicode MS"/>
                <a:cs typeface="Arial Unicode MS"/>
              </a:rPr>
              <a:t>item.jsp?edmsid</a:t>
            </a:r>
            <a:r>
              <a:rPr kumimoji="0" lang="en-GB" dirty="0">
                <a:solidFill>
                  <a:srgbClr val="000000"/>
                </a:solidFill>
                <a:latin typeface="Arial"/>
                <a:ea typeface="Arial Unicode MS"/>
                <a:cs typeface="Arial Unicode MS"/>
              </a:rPr>
              <a:t>=D00000000925325</a:t>
            </a:r>
          </a:p>
        </p:txBody>
      </p:sp>
      <p:sp>
        <p:nvSpPr>
          <p:cNvPr id="6" name="TextBox 5"/>
          <p:cNvSpPr txBox="1"/>
          <p:nvPr/>
        </p:nvSpPr>
        <p:spPr>
          <a:xfrm>
            <a:off x="634015" y="1316773"/>
            <a:ext cx="3506514" cy="400110"/>
          </a:xfrm>
          <a:prstGeom prst="rect">
            <a:avLst/>
          </a:prstGeom>
          <a:solidFill>
            <a:srgbClr val="CCFFCC"/>
          </a:solidFill>
        </p:spPr>
        <p:txBody>
          <a:bodyPr wrap="none" lIns="91431" tIns="45715" rIns="91431" bIns="45715" rtlCol="0">
            <a:spAutoFit/>
          </a:bodyPr>
          <a:lstStyle/>
          <a:p>
            <a:pPr defTabSz="457154"/>
            <a:r>
              <a:rPr kumimoji="0" lang="en-GB" sz="2000" dirty="0">
                <a:solidFill>
                  <a:srgbClr val="000000"/>
                </a:solidFill>
                <a:latin typeface="Arial"/>
                <a:ea typeface="Arial Unicode MS"/>
                <a:cs typeface="Arial Unicode MS"/>
              </a:rPr>
              <a:t>Centre-of-mass independent:</a:t>
            </a:r>
          </a:p>
        </p:txBody>
      </p:sp>
      <p:sp>
        <p:nvSpPr>
          <p:cNvPr id="7" name="TextBox 6"/>
          <p:cNvSpPr txBox="1"/>
          <p:nvPr/>
        </p:nvSpPr>
        <p:spPr>
          <a:xfrm rot="20338805">
            <a:off x="6328697" y="1143327"/>
            <a:ext cx="1568607" cy="646331"/>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lIns="91431" tIns="45715" rIns="91431" bIns="45715" rtlCol="0">
            <a:spAutoFit/>
          </a:bodyPr>
          <a:lstStyle/>
          <a:p>
            <a:pPr algn="ctr" defTabSz="457154"/>
            <a:r>
              <a:rPr kumimoji="0" lang="en-GB" dirty="0" smtClean="0">
                <a:solidFill>
                  <a:srgbClr val="000000"/>
                </a:solidFill>
                <a:latin typeface="Arial"/>
                <a:ea typeface="Arial Unicode MS"/>
                <a:cs typeface="Arial Unicode MS"/>
              </a:rPr>
              <a:t>Luminosity Upgrade</a:t>
            </a:r>
            <a:endParaRPr kumimoji="0" lang="en-GB" dirty="0">
              <a:solidFill>
                <a:srgbClr val="000000"/>
              </a:solidFill>
              <a:latin typeface="Arial"/>
              <a:ea typeface="Arial Unicode MS"/>
              <a:cs typeface="Arial Unicode MS"/>
            </a:endParaRPr>
          </a:p>
        </p:txBody>
      </p:sp>
      <p:sp>
        <p:nvSpPr>
          <p:cNvPr id="3" name="日付プレースホルダー 2"/>
          <p:cNvSpPr>
            <a:spLocks noGrp="1"/>
          </p:cNvSpPr>
          <p:nvPr>
            <p:ph type="dt" sz="half" idx="10"/>
          </p:nvPr>
        </p:nvSpPr>
        <p:spPr/>
        <p:txBody>
          <a:bodyPr/>
          <a:lstStyle/>
          <a:p>
            <a:pPr>
              <a:defRPr/>
            </a:pPr>
            <a:r>
              <a:rPr lang="en-US" smtClean="0">
                <a:latin typeface="Calibri"/>
              </a:rPr>
              <a:t>Higgs Hunting 2013</a:t>
            </a:r>
            <a:endParaRPr lang="en-US">
              <a:latin typeface="Calibri"/>
            </a:endParaRPr>
          </a:p>
        </p:txBody>
      </p:sp>
      <p:sp>
        <p:nvSpPr>
          <p:cNvPr id="8" name="フッター プレースホルダー 7"/>
          <p:cNvSpPr>
            <a:spLocks noGrp="1"/>
          </p:cNvSpPr>
          <p:nvPr>
            <p:ph type="ftr" sz="quarter" idx="11"/>
          </p:nvPr>
        </p:nvSpPr>
        <p:spPr/>
        <p:txBody>
          <a:bodyPr/>
          <a:lstStyle/>
          <a:p>
            <a:pPr>
              <a:defRPr/>
            </a:pPr>
            <a:r>
              <a:rPr lang="en-US" smtClean="0">
                <a:latin typeface="Calibri"/>
              </a:rPr>
              <a:t>ILC, A. Yamamoto</a:t>
            </a:r>
            <a:endParaRPr lang="en-US">
              <a:latin typeface="Calibri"/>
            </a:endParaRPr>
          </a:p>
        </p:txBody>
      </p:sp>
      <p:sp>
        <p:nvSpPr>
          <p:cNvPr id="9" name="スライド番号プレースホルダー 8"/>
          <p:cNvSpPr>
            <a:spLocks noGrp="1"/>
          </p:cNvSpPr>
          <p:nvPr>
            <p:ph type="sldNum" sz="quarter" idx="12"/>
          </p:nvPr>
        </p:nvSpPr>
        <p:spPr/>
        <p:txBody>
          <a:bodyPr/>
          <a:lstStyle/>
          <a:p>
            <a:pPr>
              <a:defRPr/>
            </a:pPr>
            <a:fld id="{05A3D802-AAAA-D947-9202-65E7C7D696D8}" type="slidenum">
              <a:rPr lang="en-US" smtClean="0">
                <a:latin typeface="Calibri"/>
              </a:rPr>
              <a:pPr>
                <a:defRPr/>
              </a:pPr>
              <a:t>16</a:t>
            </a:fld>
            <a:endParaRPr lang="en-US">
              <a:latin typeface="Calibri"/>
            </a:endParaRPr>
          </a:p>
        </p:txBody>
      </p:sp>
    </p:spTree>
    <p:extLst>
      <p:ext uri="{BB962C8B-B14F-4D97-AF65-F5344CB8AC3E}">
        <p14:creationId xmlns:p14="http://schemas.microsoft.com/office/powerpoint/2010/main" val="403943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ILC Published Parameters</a:t>
            </a:r>
            <a:endParaRPr lang="en-GB" dirty="0"/>
          </a:p>
        </p:txBody>
      </p:sp>
      <p:sp>
        <p:nvSpPr>
          <p:cNvPr id="5" name="Rectangle 4"/>
          <p:cNvSpPr/>
          <p:nvPr/>
        </p:nvSpPr>
        <p:spPr>
          <a:xfrm>
            <a:off x="135117" y="5779541"/>
            <a:ext cx="8595163" cy="369332"/>
          </a:xfrm>
          <a:prstGeom prst="rect">
            <a:avLst/>
          </a:prstGeom>
        </p:spPr>
        <p:txBody>
          <a:bodyPr wrap="square">
            <a:spAutoFit/>
          </a:bodyPr>
          <a:lstStyle/>
          <a:p>
            <a:r>
              <a:rPr kumimoji="0" lang="en-GB" dirty="0">
                <a:solidFill>
                  <a:srgbClr val="000000"/>
                </a:solidFill>
                <a:latin typeface="Arial"/>
                <a:ea typeface="Arial Unicode MS"/>
                <a:cs typeface="Arial Unicode MS"/>
              </a:rPr>
              <a:t>http://</a:t>
            </a:r>
            <a:r>
              <a:rPr kumimoji="0" lang="en-GB" dirty="0" err="1">
                <a:solidFill>
                  <a:srgbClr val="000000"/>
                </a:solidFill>
                <a:latin typeface="Arial"/>
                <a:ea typeface="Arial Unicode MS"/>
                <a:cs typeface="Arial Unicode MS"/>
              </a:rPr>
              <a:t>ilc-edmsdirect.desy.de</a:t>
            </a:r>
            <a:r>
              <a:rPr kumimoji="0" lang="en-GB" dirty="0">
                <a:solidFill>
                  <a:srgbClr val="000000"/>
                </a:solidFill>
                <a:latin typeface="Arial"/>
                <a:ea typeface="Arial Unicode MS"/>
                <a:cs typeface="Arial Unicode MS"/>
              </a:rPr>
              <a:t>/</a:t>
            </a:r>
            <a:r>
              <a:rPr kumimoji="0" lang="en-GB" dirty="0" err="1">
                <a:solidFill>
                  <a:srgbClr val="000000"/>
                </a:solidFill>
                <a:latin typeface="Arial"/>
                <a:ea typeface="Arial Unicode MS"/>
                <a:cs typeface="Arial Unicode MS"/>
              </a:rPr>
              <a:t>ilc-edmsdirect</a:t>
            </a:r>
            <a:r>
              <a:rPr kumimoji="0" lang="en-GB" dirty="0">
                <a:solidFill>
                  <a:srgbClr val="000000"/>
                </a:solidFill>
                <a:latin typeface="Arial"/>
                <a:ea typeface="Arial Unicode MS"/>
                <a:cs typeface="Arial Unicode MS"/>
              </a:rPr>
              <a:t>/</a:t>
            </a:r>
            <a:r>
              <a:rPr kumimoji="0" lang="en-GB" dirty="0" err="1">
                <a:solidFill>
                  <a:srgbClr val="000000"/>
                </a:solidFill>
                <a:latin typeface="Arial"/>
                <a:ea typeface="Arial Unicode MS"/>
                <a:cs typeface="Arial Unicode MS"/>
              </a:rPr>
              <a:t>item.jsp?edmsid</a:t>
            </a:r>
            <a:r>
              <a:rPr kumimoji="0" lang="en-GB" dirty="0">
                <a:solidFill>
                  <a:srgbClr val="000000"/>
                </a:solidFill>
                <a:latin typeface="Arial"/>
                <a:ea typeface="Arial Unicode MS"/>
                <a:cs typeface="Arial Unicode MS"/>
              </a:rPr>
              <a:t>=D00000000925325</a:t>
            </a:r>
          </a:p>
        </p:txBody>
      </p:sp>
      <p:sp>
        <p:nvSpPr>
          <p:cNvPr id="6" name="TextBox 5"/>
          <p:cNvSpPr txBox="1"/>
          <p:nvPr/>
        </p:nvSpPr>
        <p:spPr>
          <a:xfrm>
            <a:off x="553977" y="1100590"/>
            <a:ext cx="3306890" cy="400110"/>
          </a:xfrm>
          <a:prstGeom prst="rect">
            <a:avLst/>
          </a:prstGeom>
          <a:noFill/>
        </p:spPr>
        <p:txBody>
          <a:bodyPr wrap="none" rtlCol="0">
            <a:spAutoFit/>
          </a:bodyPr>
          <a:lstStyle/>
          <a:p>
            <a:r>
              <a:rPr kumimoji="0" lang="en-GB" sz="2000" dirty="0" smtClean="0">
                <a:solidFill>
                  <a:srgbClr val="000000"/>
                </a:solidFill>
                <a:latin typeface="Arial"/>
                <a:ea typeface="Arial Unicode MS"/>
                <a:cs typeface="Arial Unicode MS"/>
              </a:rPr>
              <a:t>Centre-of-mass dependent:</a:t>
            </a:r>
            <a:endParaRPr kumimoji="0" lang="en-GB" sz="2000" dirty="0">
              <a:solidFill>
                <a:srgbClr val="000000"/>
              </a:solidFill>
              <a:latin typeface="Arial"/>
              <a:ea typeface="Arial Unicode MS"/>
              <a:cs typeface="Arial Unicode MS"/>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18071559"/>
              </p:ext>
            </p:extLst>
          </p:nvPr>
        </p:nvGraphicFramePr>
        <p:xfrm>
          <a:off x="553977" y="1552743"/>
          <a:ext cx="7951615" cy="3798629"/>
        </p:xfrm>
        <a:graphic>
          <a:graphicData uri="http://schemas.openxmlformats.org/drawingml/2006/table">
            <a:tbl>
              <a:tblPr firstRow="1" bandRow="1">
                <a:tableStyleId>{638B1855-1B75-4FBE-930C-398BA8C253C6}</a:tableStyleId>
              </a:tblPr>
              <a:tblGrid>
                <a:gridCol w="3171391"/>
                <a:gridCol w="1349130"/>
                <a:gridCol w="721994"/>
                <a:gridCol w="716117"/>
                <a:gridCol w="675582"/>
                <a:gridCol w="662070"/>
                <a:gridCol w="655331"/>
              </a:tblGrid>
              <a:tr h="234746">
                <a:tc>
                  <a:txBody>
                    <a:bodyPr/>
                    <a:lstStyle/>
                    <a:p>
                      <a:pPr algn="l" fontAlgn="b"/>
                      <a:r>
                        <a:rPr lang="en-US" sz="2000" b="1" u="none" strike="noStrike" dirty="0">
                          <a:effectLst/>
                        </a:rPr>
                        <a:t>Centre-of-mass energy</a:t>
                      </a:r>
                      <a:endParaRPr lang="en-US" sz="2000" b="1" i="0" u="none" strike="noStrike" dirty="0">
                        <a:effectLst/>
                        <a:latin typeface="Arial"/>
                      </a:endParaRPr>
                    </a:p>
                  </a:txBody>
                  <a:tcPr marL="0" marR="0" marT="0" marB="0" anchor="b"/>
                </a:tc>
                <a:tc>
                  <a:txBody>
                    <a:bodyPr/>
                    <a:lstStyle/>
                    <a:p>
                      <a:pPr algn="l" fontAlgn="b"/>
                      <a:r>
                        <a:rPr lang="en-US" sz="2000" b="1" u="none" strike="noStrike" dirty="0">
                          <a:effectLst/>
                        </a:rPr>
                        <a:t>GeV</a:t>
                      </a:r>
                      <a:endParaRPr lang="en-US" sz="2000" b="1" i="0" u="none" strike="noStrike" dirty="0">
                        <a:effectLst/>
                        <a:latin typeface="Arial"/>
                      </a:endParaRPr>
                    </a:p>
                  </a:txBody>
                  <a:tcPr marL="0" marR="0" marT="0" marB="0" anchor="b"/>
                </a:tc>
                <a:tc>
                  <a:txBody>
                    <a:bodyPr/>
                    <a:lstStyle/>
                    <a:p>
                      <a:pPr algn="r" fontAlgn="b"/>
                      <a:r>
                        <a:rPr lang="en-US" sz="2000" b="1" u="none" strike="noStrike" dirty="0">
                          <a:effectLst/>
                        </a:rPr>
                        <a:t>200</a:t>
                      </a:r>
                      <a:endParaRPr lang="en-US" sz="2000" b="1" i="0" u="none" strike="noStrike" dirty="0">
                        <a:effectLst/>
                        <a:latin typeface="Arial"/>
                      </a:endParaRPr>
                    </a:p>
                  </a:txBody>
                  <a:tcPr marL="0" marR="0" marT="0" marB="0" anchor="b"/>
                </a:tc>
                <a:tc>
                  <a:txBody>
                    <a:bodyPr/>
                    <a:lstStyle/>
                    <a:p>
                      <a:pPr algn="r" fontAlgn="b"/>
                      <a:r>
                        <a:rPr lang="en-US" sz="2000" b="1" u="none" strike="noStrike" dirty="0">
                          <a:effectLst/>
                        </a:rPr>
                        <a:t>230</a:t>
                      </a:r>
                      <a:endParaRPr lang="en-US" sz="2000" b="1" i="0" u="none" strike="noStrike" dirty="0">
                        <a:effectLst/>
                        <a:latin typeface="Arial"/>
                      </a:endParaRPr>
                    </a:p>
                  </a:txBody>
                  <a:tcPr marL="0" marR="0" marT="0" marB="0" anchor="b"/>
                </a:tc>
                <a:tc>
                  <a:txBody>
                    <a:bodyPr/>
                    <a:lstStyle/>
                    <a:p>
                      <a:pPr algn="r" fontAlgn="b"/>
                      <a:r>
                        <a:rPr lang="en-US" sz="2000" b="1" u="none" strike="noStrike" dirty="0">
                          <a:effectLst/>
                        </a:rPr>
                        <a:t>250</a:t>
                      </a:r>
                      <a:endParaRPr lang="en-US" sz="2000" b="1" i="0" u="none" strike="noStrike" dirty="0">
                        <a:effectLst/>
                        <a:latin typeface="Arial"/>
                      </a:endParaRPr>
                    </a:p>
                  </a:txBody>
                  <a:tcPr marL="0" marR="0" marT="0" marB="0" anchor="b"/>
                </a:tc>
                <a:tc>
                  <a:txBody>
                    <a:bodyPr/>
                    <a:lstStyle/>
                    <a:p>
                      <a:pPr algn="r" fontAlgn="b"/>
                      <a:r>
                        <a:rPr lang="en-US" sz="2000" b="1" u="none" strike="noStrike" dirty="0">
                          <a:effectLst/>
                        </a:rPr>
                        <a:t>350</a:t>
                      </a:r>
                      <a:endParaRPr lang="en-US" sz="2000" b="1" i="0" u="none" strike="noStrike" dirty="0">
                        <a:effectLst/>
                        <a:latin typeface="Arial"/>
                      </a:endParaRPr>
                    </a:p>
                  </a:txBody>
                  <a:tcPr marL="0" marR="0" marT="0" marB="0" anchor="b"/>
                </a:tc>
                <a:tc>
                  <a:txBody>
                    <a:bodyPr/>
                    <a:lstStyle/>
                    <a:p>
                      <a:pPr algn="r" fontAlgn="b"/>
                      <a:r>
                        <a:rPr lang="en-US" sz="2000" b="1" u="none" strike="noStrike" dirty="0">
                          <a:effectLst/>
                        </a:rPr>
                        <a:t>500</a:t>
                      </a:r>
                      <a:endParaRPr lang="en-US" sz="2000" b="1" i="0" u="none" strike="noStrike" dirty="0">
                        <a:effectLst/>
                        <a:latin typeface="Arial"/>
                      </a:endParaRPr>
                    </a:p>
                  </a:txBody>
                  <a:tcPr marL="0" marR="0" marT="0" marB="0" anchor="b"/>
                </a:tc>
              </a:tr>
              <a:tr h="234746">
                <a:tc>
                  <a:txBody>
                    <a:bodyPr/>
                    <a:lstStyle/>
                    <a:p>
                      <a:pPr algn="l" fontAlgn="b"/>
                      <a:r>
                        <a:rPr lang="en-US" sz="1600" u="none" strike="noStrike">
                          <a:effectLst/>
                        </a:rPr>
                        <a:t>Electron RMS energy spread</a:t>
                      </a:r>
                      <a:endParaRPr lang="en-US" sz="1600" b="0" i="0" u="none" strike="noStrike">
                        <a:effectLst/>
                        <a:latin typeface="Arial"/>
                      </a:endParaRPr>
                    </a:p>
                  </a:txBody>
                  <a:tcPr marL="0" marR="0" marT="0" marB="0" anchor="b"/>
                </a:tc>
                <a:tc>
                  <a:txBody>
                    <a:bodyPr/>
                    <a:lstStyle/>
                    <a:p>
                      <a:pPr algn="l" fontAlgn="b"/>
                      <a:r>
                        <a:rPr lang="en-US" sz="1600" u="none" strike="noStrike">
                          <a:effectLst/>
                        </a:rPr>
                        <a:t>%</a:t>
                      </a:r>
                      <a:endParaRPr lang="en-US" sz="1600" b="0" i="0" u="none" strike="noStrike">
                        <a:effectLst/>
                        <a:latin typeface="Arial"/>
                      </a:endParaRPr>
                    </a:p>
                  </a:txBody>
                  <a:tcPr marL="0" marR="0" marT="0" marB="0" anchor="b"/>
                </a:tc>
                <a:tc>
                  <a:txBody>
                    <a:bodyPr/>
                    <a:lstStyle/>
                    <a:p>
                      <a:pPr algn="r" fontAlgn="b"/>
                      <a:r>
                        <a:rPr lang="en-US" sz="1600" u="none" strike="noStrike">
                          <a:effectLst/>
                        </a:rPr>
                        <a:t>0.21</a:t>
                      </a:r>
                      <a:endParaRPr lang="en-US" sz="1600" b="0" i="0" u="none" strike="noStrike">
                        <a:effectLst/>
                        <a:latin typeface="Arial"/>
                      </a:endParaRPr>
                    </a:p>
                  </a:txBody>
                  <a:tcPr marL="0" marR="0" marT="0" marB="0" anchor="b"/>
                </a:tc>
                <a:tc>
                  <a:txBody>
                    <a:bodyPr/>
                    <a:lstStyle/>
                    <a:p>
                      <a:pPr algn="r" fontAlgn="b"/>
                      <a:r>
                        <a:rPr lang="en-US" sz="1600" u="none" strike="noStrike">
                          <a:effectLst/>
                        </a:rPr>
                        <a:t>0.19</a:t>
                      </a:r>
                      <a:endParaRPr lang="en-US" sz="1600" b="0" i="0" u="none" strike="noStrike">
                        <a:effectLst/>
                        <a:latin typeface="Arial"/>
                      </a:endParaRPr>
                    </a:p>
                  </a:txBody>
                  <a:tcPr marL="0" marR="0" marT="0" marB="0" anchor="b"/>
                </a:tc>
                <a:tc>
                  <a:txBody>
                    <a:bodyPr/>
                    <a:lstStyle/>
                    <a:p>
                      <a:pPr algn="r" fontAlgn="b"/>
                      <a:r>
                        <a:rPr lang="en-US" sz="1600" u="none" strike="noStrike">
                          <a:effectLst/>
                        </a:rPr>
                        <a:t>0.19</a:t>
                      </a:r>
                      <a:endParaRPr lang="en-US" sz="1600" b="0" i="0" u="none" strike="noStrike">
                        <a:effectLst/>
                        <a:latin typeface="Arial"/>
                      </a:endParaRPr>
                    </a:p>
                  </a:txBody>
                  <a:tcPr marL="0" marR="0" marT="0" marB="0" anchor="b"/>
                </a:tc>
                <a:tc>
                  <a:txBody>
                    <a:bodyPr/>
                    <a:lstStyle/>
                    <a:p>
                      <a:pPr algn="r" fontAlgn="b"/>
                      <a:r>
                        <a:rPr lang="en-US" sz="1600" u="none" strike="noStrike">
                          <a:effectLst/>
                        </a:rPr>
                        <a:t>0.16</a:t>
                      </a:r>
                      <a:endParaRPr lang="en-US" sz="1600" b="0" i="0" u="none" strike="noStrike">
                        <a:effectLst/>
                        <a:latin typeface="Arial"/>
                      </a:endParaRPr>
                    </a:p>
                  </a:txBody>
                  <a:tcPr marL="0" marR="0" marT="0" marB="0" anchor="b"/>
                </a:tc>
                <a:tc>
                  <a:txBody>
                    <a:bodyPr/>
                    <a:lstStyle/>
                    <a:p>
                      <a:pPr algn="r" fontAlgn="b"/>
                      <a:r>
                        <a:rPr lang="en-US" sz="1600" u="none" strike="noStrike">
                          <a:effectLst/>
                        </a:rPr>
                        <a:t>0.12</a:t>
                      </a:r>
                      <a:endParaRPr lang="en-US" sz="1600" b="0" i="0" u="none" strike="noStrike">
                        <a:effectLst/>
                        <a:latin typeface="Arial"/>
                      </a:endParaRPr>
                    </a:p>
                  </a:txBody>
                  <a:tcPr marL="0" marR="0" marT="0" marB="0" anchor="b"/>
                </a:tc>
              </a:tr>
              <a:tr h="234746">
                <a:tc>
                  <a:txBody>
                    <a:bodyPr/>
                    <a:lstStyle/>
                    <a:p>
                      <a:pPr algn="l" fontAlgn="b"/>
                      <a:r>
                        <a:rPr lang="en-US" sz="1600" u="none" strike="noStrike">
                          <a:effectLst/>
                        </a:rPr>
                        <a:t>Positron RMS energy spread</a:t>
                      </a:r>
                      <a:endParaRPr lang="en-US" sz="1600" b="0" i="0" u="none" strike="noStrike">
                        <a:effectLst/>
                        <a:latin typeface="Arial"/>
                      </a:endParaRPr>
                    </a:p>
                  </a:txBody>
                  <a:tcPr marL="0" marR="0" marT="0" marB="0" anchor="b"/>
                </a:tc>
                <a:tc>
                  <a:txBody>
                    <a:bodyPr/>
                    <a:lstStyle/>
                    <a:p>
                      <a:pPr algn="l" fontAlgn="b"/>
                      <a:r>
                        <a:rPr lang="en-US" sz="1600" u="none" strike="noStrike">
                          <a:effectLst/>
                        </a:rPr>
                        <a:t>%</a:t>
                      </a:r>
                      <a:endParaRPr lang="en-US" sz="1600" b="0" i="0" u="none" strike="noStrike">
                        <a:effectLst/>
                        <a:latin typeface="Arial"/>
                      </a:endParaRPr>
                    </a:p>
                  </a:txBody>
                  <a:tcPr marL="0" marR="0" marT="0" marB="0" anchor="b"/>
                </a:tc>
                <a:tc>
                  <a:txBody>
                    <a:bodyPr/>
                    <a:lstStyle/>
                    <a:p>
                      <a:pPr algn="r" fontAlgn="b"/>
                      <a:r>
                        <a:rPr lang="en-US" sz="1600" u="none" strike="noStrike">
                          <a:effectLst/>
                        </a:rPr>
                        <a:t>0.19</a:t>
                      </a:r>
                      <a:endParaRPr lang="en-US" sz="1600" b="0" i="0" u="none" strike="noStrike">
                        <a:effectLst/>
                        <a:latin typeface="Arial"/>
                      </a:endParaRPr>
                    </a:p>
                  </a:txBody>
                  <a:tcPr marL="0" marR="0" marT="0" marB="0" anchor="b"/>
                </a:tc>
                <a:tc>
                  <a:txBody>
                    <a:bodyPr/>
                    <a:lstStyle/>
                    <a:p>
                      <a:pPr algn="r" fontAlgn="b"/>
                      <a:r>
                        <a:rPr lang="en-US" sz="1600" u="none" strike="noStrike">
                          <a:effectLst/>
                        </a:rPr>
                        <a:t>0.16</a:t>
                      </a:r>
                      <a:endParaRPr lang="en-US" sz="1600" b="0" i="0" u="none" strike="noStrike">
                        <a:effectLst/>
                        <a:latin typeface="Arial"/>
                      </a:endParaRPr>
                    </a:p>
                  </a:txBody>
                  <a:tcPr marL="0" marR="0" marT="0" marB="0" anchor="b"/>
                </a:tc>
                <a:tc>
                  <a:txBody>
                    <a:bodyPr/>
                    <a:lstStyle/>
                    <a:p>
                      <a:pPr algn="r" fontAlgn="b"/>
                      <a:r>
                        <a:rPr lang="en-US" sz="1600" u="none" strike="noStrike">
                          <a:effectLst/>
                        </a:rPr>
                        <a:t>0.15</a:t>
                      </a:r>
                      <a:endParaRPr lang="en-US" sz="1600" b="0" i="0" u="none" strike="noStrike">
                        <a:effectLst/>
                        <a:latin typeface="Arial"/>
                      </a:endParaRPr>
                    </a:p>
                  </a:txBody>
                  <a:tcPr marL="0" marR="0" marT="0" marB="0" anchor="b"/>
                </a:tc>
                <a:tc>
                  <a:txBody>
                    <a:bodyPr/>
                    <a:lstStyle/>
                    <a:p>
                      <a:pPr algn="r" fontAlgn="b"/>
                      <a:r>
                        <a:rPr lang="en-US" sz="1600" u="none" strike="noStrike">
                          <a:effectLst/>
                        </a:rPr>
                        <a:t>0.10</a:t>
                      </a:r>
                      <a:endParaRPr lang="en-US" sz="1600" b="0" i="0" u="none" strike="noStrike">
                        <a:effectLst/>
                        <a:latin typeface="Arial"/>
                      </a:endParaRPr>
                    </a:p>
                  </a:txBody>
                  <a:tcPr marL="0" marR="0" marT="0" marB="0" anchor="b"/>
                </a:tc>
                <a:tc>
                  <a:txBody>
                    <a:bodyPr/>
                    <a:lstStyle/>
                    <a:p>
                      <a:pPr algn="r" fontAlgn="b"/>
                      <a:r>
                        <a:rPr lang="en-US" sz="1600" u="none" strike="noStrike">
                          <a:effectLst/>
                        </a:rPr>
                        <a:t>0.07</a:t>
                      </a:r>
                      <a:endParaRPr lang="en-US" sz="1600" b="0" i="0" u="none" strike="noStrike">
                        <a:effectLst/>
                        <a:latin typeface="Arial"/>
                      </a:endParaRPr>
                    </a:p>
                  </a:txBody>
                  <a:tcPr marL="0" marR="0" marT="0" marB="0" anchor="b"/>
                </a:tc>
              </a:tr>
              <a:tr h="234746">
                <a:tc>
                  <a:txBody>
                    <a:bodyPr/>
                    <a:lstStyle/>
                    <a:p>
                      <a:pPr algn="l" fontAlgn="b"/>
                      <a:r>
                        <a:rPr lang="en-US" sz="1600" u="none" strike="noStrike">
                          <a:effectLst/>
                        </a:rPr>
                        <a:t>IP horizontal beta function</a:t>
                      </a:r>
                      <a:endParaRPr lang="en-US" sz="1600" b="0" i="0" u="none" strike="noStrike">
                        <a:effectLst/>
                        <a:latin typeface="Arial"/>
                      </a:endParaRPr>
                    </a:p>
                  </a:txBody>
                  <a:tcPr marL="0" marR="0" marT="0" marB="0" anchor="b"/>
                </a:tc>
                <a:tc>
                  <a:txBody>
                    <a:bodyPr/>
                    <a:lstStyle/>
                    <a:p>
                      <a:pPr algn="l" fontAlgn="b"/>
                      <a:r>
                        <a:rPr lang="en-US" sz="1600" u="none" strike="noStrike">
                          <a:effectLst/>
                        </a:rPr>
                        <a:t>mm</a:t>
                      </a:r>
                      <a:endParaRPr lang="en-US" sz="1600" b="0" i="0" u="none" strike="noStrike">
                        <a:effectLst/>
                        <a:latin typeface="Arial"/>
                      </a:endParaRPr>
                    </a:p>
                  </a:txBody>
                  <a:tcPr marL="0" marR="0" marT="0" marB="0" anchor="b"/>
                </a:tc>
                <a:tc>
                  <a:txBody>
                    <a:bodyPr/>
                    <a:lstStyle/>
                    <a:p>
                      <a:pPr algn="r" fontAlgn="b"/>
                      <a:r>
                        <a:rPr lang="en-US" sz="1600" u="none" strike="noStrike">
                          <a:effectLst/>
                        </a:rPr>
                        <a:t>16</a:t>
                      </a:r>
                      <a:endParaRPr lang="en-US" sz="1600" b="0" i="0" u="none" strike="noStrike">
                        <a:effectLst/>
                        <a:latin typeface="Arial"/>
                      </a:endParaRPr>
                    </a:p>
                  </a:txBody>
                  <a:tcPr marL="0" marR="0" marT="0" marB="0" anchor="b"/>
                </a:tc>
                <a:tc>
                  <a:txBody>
                    <a:bodyPr/>
                    <a:lstStyle/>
                    <a:p>
                      <a:pPr algn="r" fontAlgn="b"/>
                      <a:r>
                        <a:rPr lang="en-US" sz="1600" u="none" strike="noStrike">
                          <a:effectLst/>
                        </a:rPr>
                        <a:t>16</a:t>
                      </a:r>
                      <a:endParaRPr lang="en-US" sz="1600" b="0" i="0" u="none" strike="noStrike">
                        <a:effectLst/>
                        <a:latin typeface="Arial"/>
                      </a:endParaRPr>
                    </a:p>
                  </a:txBody>
                  <a:tcPr marL="0" marR="0" marT="0" marB="0" anchor="b"/>
                </a:tc>
                <a:tc>
                  <a:txBody>
                    <a:bodyPr/>
                    <a:lstStyle/>
                    <a:p>
                      <a:pPr algn="r" fontAlgn="b"/>
                      <a:r>
                        <a:rPr lang="en-US" sz="1600" u="none" strike="noStrike">
                          <a:effectLst/>
                        </a:rPr>
                        <a:t>12</a:t>
                      </a:r>
                      <a:endParaRPr lang="en-US" sz="1600" b="0" i="0" u="none" strike="noStrike">
                        <a:effectLst/>
                        <a:latin typeface="Arial"/>
                      </a:endParaRPr>
                    </a:p>
                  </a:txBody>
                  <a:tcPr marL="0" marR="0" marT="0" marB="0" anchor="b"/>
                </a:tc>
                <a:tc>
                  <a:txBody>
                    <a:bodyPr/>
                    <a:lstStyle/>
                    <a:p>
                      <a:pPr algn="r" fontAlgn="b"/>
                      <a:r>
                        <a:rPr lang="en-US" sz="1600" u="none" strike="noStrike">
                          <a:effectLst/>
                        </a:rPr>
                        <a:t>15</a:t>
                      </a:r>
                      <a:endParaRPr lang="en-US" sz="1600" b="0" i="0" u="none" strike="noStrike">
                        <a:effectLst/>
                        <a:latin typeface="Arial"/>
                      </a:endParaRPr>
                    </a:p>
                  </a:txBody>
                  <a:tcPr marL="0" marR="0" marT="0" marB="0" anchor="b"/>
                </a:tc>
                <a:tc>
                  <a:txBody>
                    <a:bodyPr/>
                    <a:lstStyle/>
                    <a:p>
                      <a:pPr algn="r" fontAlgn="b"/>
                      <a:r>
                        <a:rPr lang="en-US" sz="1600" u="none" strike="noStrike">
                          <a:effectLst/>
                        </a:rPr>
                        <a:t>11</a:t>
                      </a:r>
                      <a:endParaRPr lang="en-US" sz="1600" b="0" i="0" u="none" strike="noStrike">
                        <a:effectLst/>
                        <a:latin typeface="Arial"/>
                      </a:endParaRPr>
                    </a:p>
                  </a:txBody>
                  <a:tcPr marL="0" marR="0" marT="0" marB="0" anchor="b"/>
                </a:tc>
              </a:tr>
              <a:tr h="234746">
                <a:tc>
                  <a:txBody>
                    <a:bodyPr/>
                    <a:lstStyle/>
                    <a:p>
                      <a:pPr algn="l" fontAlgn="b"/>
                      <a:r>
                        <a:rPr lang="en-US" sz="1600" u="none" strike="noStrike">
                          <a:effectLst/>
                        </a:rPr>
                        <a:t>IP vertical beta function</a:t>
                      </a:r>
                      <a:endParaRPr lang="en-US" sz="1600" b="0" i="0" u="none" strike="noStrike">
                        <a:effectLst/>
                        <a:latin typeface="Arial"/>
                      </a:endParaRPr>
                    </a:p>
                  </a:txBody>
                  <a:tcPr marL="0" marR="0" marT="0" marB="0" anchor="b"/>
                </a:tc>
                <a:tc>
                  <a:txBody>
                    <a:bodyPr/>
                    <a:lstStyle/>
                    <a:p>
                      <a:pPr algn="l" fontAlgn="b"/>
                      <a:r>
                        <a:rPr lang="en-US" sz="1600" u="none" strike="noStrike">
                          <a:effectLst/>
                        </a:rPr>
                        <a:t>mm</a:t>
                      </a:r>
                      <a:endParaRPr lang="en-US" sz="1600" b="0" i="0" u="none" strike="noStrike">
                        <a:effectLst/>
                        <a:latin typeface="Arial"/>
                      </a:endParaRPr>
                    </a:p>
                  </a:txBody>
                  <a:tcPr marL="0" marR="0" marT="0" marB="0" anchor="b"/>
                </a:tc>
                <a:tc>
                  <a:txBody>
                    <a:bodyPr/>
                    <a:lstStyle/>
                    <a:p>
                      <a:pPr algn="r" fontAlgn="b"/>
                      <a:r>
                        <a:rPr lang="en-US" sz="1600" u="none" strike="noStrike">
                          <a:effectLst/>
                        </a:rPr>
                        <a:t>0.48</a:t>
                      </a:r>
                      <a:endParaRPr lang="en-US" sz="1600" b="0" i="0" u="none" strike="noStrike">
                        <a:effectLst/>
                        <a:latin typeface="Arial"/>
                      </a:endParaRPr>
                    </a:p>
                  </a:txBody>
                  <a:tcPr marL="0" marR="0" marT="0" marB="0" anchor="b"/>
                </a:tc>
                <a:tc>
                  <a:txBody>
                    <a:bodyPr/>
                    <a:lstStyle/>
                    <a:p>
                      <a:pPr algn="r" fontAlgn="b"/>
                      <a:r>
                        <a:rPr lang="en-US" sz="1600" u="none" strike="noStrike">
                          <a:effectLst/>
                        </a:rPr>
                        <a:t>0.48</a:t>
                      </a:r>
                      <a:endParaRPr lang="en-US" sz="1600" b="0" i="0" u="none" strike="noStrike">
                        <a:effectLst/>
                        <a:latin typeface="Arial"/>
                      </a:endParaRPr>
                    </a:p>
                  </a:txBody>
                  <a:tcPr marL="0" marR="0" marT="0" marB="0" anchor="b"/>
                </a:tc>
                <a:tc>
                  <a:txBody>
                    <a:bodyPr/>
                    <a:lstStyle/>
                    <a:p>
                      <a:pPr algn="r" fontAlgn="b"/>
                      <a:r>
                        <a:rPr lang="en-US" sz="1600" u="none" strike="noStrike">
                          <a:effectLst/>
                        </a:rPr>
                        <a:t>0.48</a:t>
                      </a:r>
                      <a:endParaRPr lang="en-US" sz="1600" b="0" i="0" u="none" strike="noStrike">
                        <a:effectLst/>
                        <a:latin typeface="Arial"/>
                      </a:endParaRPr>
                    </a:p>
                  </a:txBody>
                  <a:tcPr marL="0" marR="0" marT="0" marB="0" anchor="b"/>
                </a:tc>
                <a:tc>
                  <a:txBody>
                    <a:bodyPr/>
                    <a:lstStyle/>
                    <a:p>
                      <a:pPr algn="r" fontAlgn="b"/>
                      <a:r>
                        <a:rPr lang="en-US" sz="1600" u="none" strike="noStrike">
                          <a:effectLst/>
                        </a:rPr>
                        <a:t>0.48</a:t>
                      </a:r>
                      <a:endParaRPr lang="en-US" sz="1600" b="0" i="0" u="none" strike="noStrike">
                        <a:effectLst/>
                        <a:latin typeface="Arial"/>
                      </a:endParaRPr>
                    </a:p>
                  </a:txBody>
                  <a:tcPr marL="0" marR="0" marT="0" marB="0" anchor="b"/>
                </a:tc>
                <a:tc>
                  <a:txBody>
                    <a:bodyPr/>
                    <a:lstStyle/>
                    <a:p>
                      <a:pPr algn="r" fontAlgn="b"/>
                      <a:r>
                        <a:rPr lang="en-US" sz="1600" u="none" strike="noStrike">
                          <a:effectLst/>
                        </a:rPr>
                        <a:t>0.48</a:t>
                      </a:r>
                      <a:endParaRPr lang="en-US" sz="1600" b="0" i="0" u="none" strike="noStrike">
                        <a:effectLst/>
                        <a:latin typeface="Arial"/>
                      </a:endParaRPr>
                    </a:p>
                  </a:txBody>
                  <a:tcPr marL="0" marR="0" marT="0" marB="0" anchor="b"/>
                </a:tc>
              </a:tr>
              <a:tr h="234746">
                <a:tc>
                  <a:txBody>
                    <a:bodyPr/>
                    <a:lstStyle/>
                    <a:p>
                      <a:pPr algn="l" fontAlgn="b"/>
                      <a:r>
                        <a:rPr lang="en-US" sz="1600" u="none" strike="noStrike" dirty="0">
                          <a:effectLst/>
                        </a:rPr>
                        <a:t>IP RMS horizontal beam size</a:t>
                      </a:r>
                      <a:endParaRPr lang="en-US" sz="1600" b="0" i="0" u="none" strike="noStrike" dirty="0">
                        <a:effectLst/>
                        <a:latin typeface="Arial"/>
                      </a:endParaRPr>
                    </a:p>
                  </a:txBody>
                  <a:tcPr marL="0" marR="0" marT="0" marB="0" anchor="b"/>
                </a:tc>
                <a:tc>
                  <a:txBody>
                    <a:bodyPr/>
                    <a:lstStyle/>
                    <a:p>
                      <a:pPr algn="l" fontAlgn="b"/>
                      <a:r>
                        <a:rPr lang="en-US" sz="1600" u="none" strike="noStrike">
                          <a:effectLst/>
                        </a:rPr>
                        <a:t>nm</a:t>
                      </a:r>
                      <a:endParaRPr lang="en-US" sz="1600" b="0" i="0" u="none" strike="noStrike">
                        <a:effectLst/>
                        <a:latin typeface="Arial"/>
                      </a:endParaRPr>
                    </a:p>
                  </a:txBody>
                  <a:tcPr marL="0" marR="0" marT="0" marB="0" anchor="b"/>
                </a:tc>
                <a:tc>
                  <a:txBody>
                    <a:bodyPr/>
                    <a:lstStyle/>
                    <a:p>
                      <a:pPr algn="r" fontAlgn="b"/>
                      <a:r>
                        <a:rPr lang="en-US" sz="1600" u="none" strike="noStrike">
                          <a:effectLst/>
                        </a:rPr>
                        <a:t>904</a:t>
                      </a:r>
                      <a:endParaRPr lang="en-US" sz="1600" b="0" i="0" u="none" strike="noStrike">
                        <a:effectLst/>
                        <a:latin typeface="Arial"/>
                      </a:endParaRPr>
                    </a:p>
                  </a:txBody>
                  <a:tcPr marL="0" marR="0" marT="0" marB="0" anchor="b"/>
                </a:tc>
                <a:tc>
                  <a:txBody>
                    <a:bodyPr/>
                    <a:lstStyle/>
                    <a:p>
                      <a:pPr algn="r" fontAlgn="b"/>
                      <a:r>
                        <a:rPr lang="en-US" sz="1600" u="none" strike="noStrike">
                          <a:effectLst/>
                        </a:rPr>
                        <a:t>843</a:t>
                      </a:r>
                      <a:endParaRPr lang="en-US" sz="1600" b="0" i="0" u="none" strike="noStrike">
                        <a:effectLst/>
                        <a:latin typeface="Arial"/>
                      </a:endParaRPr>
                    </a:p>
                  </a:txBody>
                  <a:tcPr marL="0" marR="0" marT="0" marB="0" anchor="b"/>
                </a:tc>
                <a:tc>
                  <a:txBody>
                    <a:bodyPr/>
                    <a:lstStyle/>
                    <a:p>
                      <a:pPr algn="r" fontAlgn="b"/>
                      <a:r>
                        <a:rPr lang="en-US" sz="1600" u="none" strike="noStrike">
                          <a:effectLst/>
                        </a:rPr>
                        <a:t>700</a:t>
                      </a:r>
                      <a:endParaRPr lang="en-US" sz="1600" b="0" i="0" u="none" strike="noStrike">
                        <a:effectLst/>
                        <a:latin typeface="Arial"/>
                      </a:endParaRPr>
                    </a:p>
                  </a:txBody>
                  <a:tcPr marL="0" marR="0" marT="0" marB="0" anchor="b"/>
                </a:tc>
                <a:tc>
                  <a:txBody>
                    <a:bodyPr/>
                    <a:lstStyle/>
                    <a:p>
                      <a:pPr algn="r" fontAlgn="b"/>
                      <a:r>
                        <a:rPr lang="en-US" sz="1600" u="none" strike="noStrike">
                          <a:effectLst/>
                        </a:rPr>
                        <a:t>662</a:t>
                      </a:r>
                      <a:endParaRPr lang="en-US" sz="1600" b="0" i="0" u="none" strike="noStrike">
                        <a:effectLst/>
                        <a:latin typeface="Arial"/>
                      </a:endParaRPr>
                    </a:p>
                  </a:txBody>
                  <a:tcPr marL="0" marR="0" marT="0" marB="0" anchor="b"/>
                </a:tc>
                <a:tc>
                  <a:txBody>
                    <a:bodyPr/>
                    <a:lstStyle/>
                    <a:p>
                      <a:pPr algn="r" fontAlgn="b"/>
                      <a:r>
                        <a:rPr lang="en-US" sz="1600" u="none" strike="noStrike" dirty="0">
                          <a:effectLst/>
                        </a:rPr>
                        <a:t>474</a:t>
                      </a:r>
                      <a:endParaRPr lang="en-US" sz="1600" b="0" i="0" u="none" strike="noStrike" dirty="0">
                        <a:effectLst/>
                        <a:latin typeface="Arial"/>
                      </a:endParaRPr>
                    </a:p>
                  </a:txBody>
                  <a:tcPr marL="0" marR="0" marT="0" marB="0" anchor="b"/>
                </a:tc>
              </a:tr>
              <a:tr h="234746">
                <a:tc>
                  <a:txBody>
                    <a:bodyPr/>
                    <a:lstStyle/>
                    <a:p>
                      <a:pPr algn="l" fontAlgn="b"/>
                      <a:r>
                        <a:rPr lang="en-US" sz="1600" u="none" strike="noStrike">
                          <a:effectLst/>
                        </a:rPr>
                        <a:t>IP RMS veritcal beam size</a:t>
                      </a:r>
                      <a:endParaRPr lang="en-US" sz="1600" b="0" i="0" u="none" strike="noStrike">
                        <a:effectLst/>
                        <a:latin typeface="Arial"/>
                      </a:endParaRPr>
                    </a:p>
                  </a:txBody>
                  <a:tcPr marL="0" marR="0" marT="0" marB="0" anchor="b"/>
                </a:tc>
                <a:tc>
                  <a:txBody>
                    <a:bodyPr/>
                    <a:lstStyle/>
                    <a:p>
                      <a:pPr algn="l" fontAlgn="b"/>
                      <a:r>
                        <a:rPr lang="en-US" sz="1600" u="none" strike="noStrike">
                          <a:effectLst/>
                        </a:rPr>
                        <a:t>nm</a:t>
                      </a:r>
                      <a:endParaRPr lang="en-US" sz="1600" b="0" i="0" u="none" strike="noStrike">
                        <a:effectLst/>
                        <a:latin typeface="Arial"/>
                      </a:endParaRPr>
                    </a:p>
                  </a:txBody>
                  <a:tcPr marL="0" marR="0" marT="0" marB="0" anchor="b"/>
                </a:tc>
                <a:tc>
                  <a:txBody>
                    <a:bodyPr/>
                    <a:lstStyle/>
                    <a:p>
                      <a:pPr algn="r" fontAlgn="b"/>
                      <a:r>
                        <a:rPr lang="en-US" sz="1600" u="none" strike="noStrike">
                          <a:effectLst/>
                        </a:rPr>
                        <a:t>9.3</a:t>
                      </a:r>
                      <a:endParaRPr lang="en-US" sz="1600" b="0" i="0" u="none" strike="noStrike">
                        <a:effectLst/>
                        <a:latin typeface="Arial"/>
                      </a:endParaRPr>
                    </a:p>
                  </a:txBody>
                  <a:tcPr marL="0" marR="0" marT="0" marB="0" anchor="b"/>
                </a:tc>
                <a:tc>
                  <a:txBody>
                    <a:bodyPr/>
                    <a:lstStyle/>
                    <a:p>
                      <a:pPr algn="r" fontAlgn="b"/>
                      <a:r>
                        <a:rPr lang="en-US" sz="1600" u="none" strike="noStrike">
                          <a:effectLst/>
                        </a:rPr>
                        <a:t>8.6</a:t>
                      </a:r>
                      <a:endParaRPr lang="en-US" sz="1600" b="0" i="0" u="none" strike="noStrike">
                        <a:effectLst/>
                        <a:latin typeface="Arial"/>
                      </a:endParaRPr>
                    </a:p>
                  </a:txBody>
                  <a:tcPr marL="0" marR="0" marT="0" marB="0" anchor="b"/>
                </a:tc>
                <a:tc>
                  <a:txBody>
                    <a:bodyPr/>
                    <a:lstStyle/>
                    <a:p>
                      <a:pPr algn="r" fontAlgn="b"/>
                      <a:r>
                        <a:rPr lang="en-US" sz="1600" u="none" strike="noStrike">
                          <a:effectLst/>
                        </a:rPr>
                        <a:t>8.3</a:t>
                      </a:r>
                      <a:endParaRPr lang="en-US" sz="1600" b="0" i="0" u="none" strike="noStrike">
                        <a:effectLst/>
                        <a:latin typeface="Arial"/>
                      </a:endParaRPr>
                    </a:p>
                  </a:txBody>
                  <a:tcPr marL="0" marR="0" marT="0" marB="0" anchor="b"/>
                </a:tc>
                <a:tc>
                  <a:txBody>
                    <a:bodyPr/>
                    <a:lstStyle/>
                    <a:p>
                      <a:pPr algn="r" fontAlgn="b"/>
                      <a:r>
                        <a:rPr lang="en-US" sz="1600" u="none" strike="noStrike">
                          <a:effectLst/>
                        </a:rPr>
                        <a:t>7.0</a:t>
                      </a:r>
                      <a:endParaRPr lang="en-US" sz="1600" b="0" i="0" u="none" strike="noStrike">
                        <a:effectLst/>
                        <a:latin typeface="Arial"/>
                      </a:endParaRPr>
                    </a:p>
                  </a:txBody>
                  <a:tcPr marL="0" marR="0" marT="0" marB="0" anchor="b"/>
                </a:tc>
                <a:tc>
                  <a:txBody>
                    <a:bodyPr/>
                    <a:lstStyle/>
                    <a:p>
                      <a:pPr algn="r" fontAlgn="b"/>
                      <a:r>
                        <a:rPr lang="en-US" sz="1600" u="none" strike="noStrike">
                          <a:effectLst/>
                        </a:rPr>
                        <a:t>5.9</a:t>
                      </a:r>
                      <a:endParaRPr lang="en-US" sz="1600" b="0" i="0" u="none" strike="noStrike">
                        <a:effectLst/>
                        <a:latin typeface="Arial"/>
                      </a:endParaRPr>
                    </a:p>
                  </a:txBody>
                  <a:tcPr marL="0" marR="0" marT="0" marB="0" anchor="b"/>
                </a:tc>
              </a:tr>
              <a:tr h="234746">
                <a:tc>
                  <a:txBody>
                    <a:bodyPr/>
                    <a:lstStyle/>
                    <a:p>
                      <a:pPr algn="l" fontAlgn="b"/>
                      <a:r>
                        <a:rPr lang="en-US" sz="1600" u="none" strike="noStrike" dirty="0">
                          <a:effectLst/>
                        </a:rPr>
                        <a:t>Vertical disruption parameter</a:t>
                      </a:r>
                      <a:endParaRPr lang="en-US" sz="1600" b="0" i="0" u="none" strike="noStrike" dirty="0">
                        <a:effectLst/>
                        <a:latin typeface="Arial"/>
                      </a:endParaRPr>
                    </a:p>
                  </a:txBody>
                  <a:tcPr marL="0" marR="0" marT="0" marB="0" anchor="b"/>
                </a:tc>
                <a:tc>
                  <a:txBody>
                    <a:bodyPr/>
                    <a:lstStyle/>
                    <a:p>
                      <a:pPr algn="l" fontAlgn="b"/>
                      <a:endParaRPr lang="en-US" sz="1600" b="0" i="0" u="none" strike="noStrike" dirty="0">
                        <a:effectLst/>
                        <a:latin typeface="Arial"/>
                      </a:endParaRPr>
                    </a:p>
                  </a:txBody>
                  <a:tcPr marL="0" marR="0" marT="0" marB="0" anchor="b"/>
                </a:tc>
                <a:tc>
                  <a:txBody>
                    <a:bodyPr/>
                    <a:lstStyle/>
                    <a:p>
                      <a:pPr algn="r" fontAlgn="b"/>
                      <a:r>
                        <a:rPr lang="en-US" sz="1600" u="none" strike="noStrike">
                          <a:effectLst/>
                        </a:rPr>
                        <a:t>20.4</a:t>
                      </a:r>
                      <a:endParaRPr lang="en-US" sz="1600" b="0" i="0" u="none" strike="noStrike">
                        <a:effectLst/>
                        <a:latin typeface="Arial"/>
                      </a:endParaRPr>
                    </a:p>
                  </a:txBody>
                  <a:tcPr marL="0" marR="0" marT="0" marB="0" anchor="b"/>
                </a:tc>
                <a:tc>
                  <a:txBody>
                    <a:bodyPr/>
                    <a:lstStyle/>
                    <a:p>
                      <a:pPr algn="r" fontAlgn="b"/>
                      <a:r>
                        <a:rPr lang="en-US" sz="1600" u="none" strike="noStrike">
                          <a:effectLst/>
                        </a:rPr>
                        <a:t>20.4</a:t>
                      </a:r>
                      <a:endParaRPr lang="en-US" sz="1600" b="0" i="0" u="none" strike="noStrike">
                        <a:effectLst/>
                        <a:latin typeface="Arial"/>
                      </a:endParaRPr>
                    </a:p>
                  </a:txBody>
                  <a:tcPr marL="0" marR="0" marT="0" marB="0" anchor="b"/>
                </a:tc>
                <a:tc>
                  <a:txBody>
                    <a:bodyPr/>
                    <a:lstStyle/>
                    <a:p>
                      <a:pPr algn="r" fontAlgn="b"/>
                      <a:r>
                        <a:rPr lang="en-US" sz="1600" u="none" strike="noStrike" dirty="0">
                          <a:effectLst/>
                        </a:rPr>
                        <a:t>23.5</a:t>
                      </a:r>
                      <a:endParaRPr lang="en-US" sz="1600" b="0" i="0" u="none" strike="noStrike" dirty="0">
                        <a:effectLst/>
                        <a:latin typeface="Arial"/>
                      </a:endParaRPr>
                    </a:p>
                  </a:txBody>
                  <a:tcPr marL="0" marR="0" marT="0" marB="0" anchor="b"/>
                </a:tc>
                <a:tc>
                  <a:txBody>
                    <a:bodyPr/>
                    <a:lstStyle/>
                    <a:p>
                      <a:pPr algn="r" fontAlgn="b"/>
                      <a:r>
                        <a:rPr lang="en-US" sz="1600" u="none" strike="noStrike" dirty="0">
                          <a:effectLst/>
                        </a:rPr>
                        <a:t>21.1</a:t>
                      </a:r>
                      <a:endParaRPr lang="en-US" sz="1600" b="0" i="0" u="none" strike="noStrike" dirty="0">
                        <a:effectLst/>
                        <a:latin typeface="Arial"/>
                      </a:endParaRPr>
                    </a:p>
                  </a:txBody>
                  <a:tcPr marL="0" marR="0" marT="0" marB="0" anchor="b"/>
                </a:tc>
                <a:tc>
                  <a:txBody>
                    <a:bodyPr/>
                    <a:lstStyle/>
                    <a:p>
                      <a:pPr algn="r" fontAlgn="b"/>
                      <a:r>
                        <a:rPr lang="en-US" sz="1600" u="none" strike="noStrike">
                          <a:effectLst/>
                        </a:rPr>
                        <a:t>24.6</a:t>
                      </a:r>
                      <a:endParaRPr lang="en-US" sz="1600" b="0" i="0" u="none" strike="noStrike">
                        <a:effectLst/>
                        <a:latin typeface="Arial"/>
                      </a:endParaRPr>
                    </a:p>
                  </a:txBody>
                  <a:tcPr marL="0" marR="0" marT="0" marB="0" anchor="b"/>
                </a:tc>
              </a:tr>
              <a:tr h="234746">
                <a:tc>
                  <a:txBody>
                    <a:bodyPr/>
                    <a:lstStyle/>
                    <a:p>
                      <a:pPr algn="l" fontAlgn="b"/>
                      <a:r>
                        <a:rPr lang="en-US" sz="1600" u="none" strike="noStrike">
                          <a:effectLst/>
                        </a:rPr>
                        <a:t>Enhancement factor</a:t>
                      </a:r>
                      <a:endParaRPr lang="en-US" sz="1600" b="0" i="0" u="none" strike="noStrike">
                        <a:effectLst/>
                        <a:latin typeface="Arial"/>
                      </a:endParaRPr>
                    </a:p>
                  </a:txBody>
                  <a:tcPr marL="0" marR="0" marT="0" marB="0" anchor="b"/>
                </a:tc>
                <a:tc>
                  <a:txBody>
                    <a:bodyPr/>
                    <a:lstStyle/>
                    <a:p>
                      <a:pPr algn="l" fontAlgn="b"/>
                      <a:endParaRPr lang="en-US" sz="1600" b="0" i="0" u="none" strike="noStrike">
                        <a:effectLst/>
                        <a:latin typeface="Arial"/>
                      </a:endParaRPr>
                    </a:p>
                  </a:txBody>
                  <a:tcPr marL="0" marR="0" marT="0" marB="0" anchor="b"/>
                </a:tc>
                <a:tc>
                  <a:txBody>
                    <a:bodyPr/>
                    <a:lstStyle/>
                    <a:p>
                      <a:pPr algn="r" fontAlgn="b"/>
                      <a:r>
                        <a:rPr lang="en-US" sz="1600" u="none" strike="noStrike">
                          <a:effectLst/>
                        </a:rPr>
                        <a:t>1.83</a:t>
                      </a:r>
                      <a:endParaRPr lang="en-US" sz="1600" b="0" i="0" u="none" strike="noStrike">
                        <a:effectLst/>
                        <a:latin typeface="Arial"/>
                      </a:endParaRPr>
                    </a:p>
                  </a:txBody>
                  <a:tcPr marL="0" marR="0" marT="0" marB="0" anchor="b"/>
                </a:tc>
                <a:tc>
                  <a:txBody>
                    <a:bodyPr/>
                    <a:lstStyle/>
                    <a:p>
                      <a:pPr algn="r" fontAlgn="b"/>
                      <a:r>
                        <a:rPr lang="en-US" sz="1600" u="none" strike="noStrike">
                          <a:effectLst/>
                        </a:rPr>
                        <a:t>1.83</a:t>
                      </a:r>
                      <a:endParaRPr lang="en-US" sz="1600" b="0" i="0" u="none" strike="noStrike">
                        <a:effectLst/>
                        <a:latin typeface="Arial"/>
                      </a:endParaRPr>
                    </a:p>
                  </a:txBody>
                  <a:tcPr marL="0" marR="0" marT="0" marB="0" anchor="b"/>
                </a:tc>
                <a:tc>
                  <a:txBody>
                    <a:bodyPr/>
                    <a:lstStyle/>
                    <a:p>
                      <a:pPr algn="r" fontAlgn="b"/>
                      <a:r>
                        <a:rPr lang="en-US" sz="1600" u="none" strike="noStrike">
                          <a:effectLst/>
                        </a:rPr>
                        <a:t>1.91</a:t>
                      </a:r>
                      <a:endParaRPr lang="en-US" sz="1600" b="0" i="0" u="none" strike="noStrike">
                        <a:effectLst/>
                        <a:latin typeface="Arial"/>
                      </a:endParaRPr>
                    </a:p>
                  </a:txBody>
                  <a:tcPr marL="0" marR="0" marT="0" marB="0" anchor="b"/>
                </a:tc>
                <a:tc>
                  <a:txBody>
                    <a:bodyPr/>
                    <a:lstStyle/>
                    <a:p>
                      <a:pPr algn="r" fontAlgn="b"/>
                      <a:r>
                        <a:rPr lang="en-US" sz="1600" u="none" strike="noStrike">
                          <a:effectLst/>
                        </a:rPr>
                        <a:t>1.84</a:t>
                      </a:r>
                      <a:endParaRPr lang="en-US" sz="1600" b="0" i="0" u="none" strike="noStrike">
                        <a:effectLst/>
                        <a:latin typeface="Arial"/>
                      </a:endParaRPr>
                    </a:p>
                  </a:txBody>
                  <a:tcPr marL="0" marR="0" marT="0" marB="0" anchor="b"/>
                </a:tc>
                <a:tc>
                  <a:txBody>
                    <a:bodyPr/>
                    <a:lstStyle/>
                    <a:p>
                      <a:pPr algn="r" fontAlgn="b"/>
                      <a:r>
                        <a:rPr lang="en-US" sz="1600" u="none" strike="noStrike">
                          <a:effectLst/>
                        </a:rPr>
                        <a:t>1.95</a:t>
                      </a:r>
                      <a:endParaRPr lang="en-US" sz="1600" b="0" i="0" u="none" strike="noStrike">
                        <a:effectLst/>
                        <a:latin typeface="Arial"/>
                      </a:endParaRPr>
                    </a:p>
                  </a:txBody>
                  <a:tcPr marL="0" marR="0" marT="0" marB="0" anchor="b"/>
                </a:tc>
              </a:tr>
              <a:tr h="255686">
                <a:tc>
                  <a:txBody>
                    <a:bodyPr/>
                    <a:lstStyle/>
                    <a:p>
                      <a:pPr algn="l" fontAlgn="b"/>
                      <a:r>
                        <a:rPr lang="en-US" sz="1600" u="none" strike="noStrike" dirty="0">
                          <a:effectLst/>
                        </a:rPr>
                        <a:t>Geometric luminosity</a:t>
                      </a:r>
                      <a:endParaRPr lang="en-US" sz="1600" b="0" i="0" u="none" strike="noStrike" dirty="0">
                        <a:effectLst/>
                        <a:latin typeface="Arial"/>
                      </a:endParaRPr>
                    </a:p>
                  </a:txBody>
                  <a:tcPr marL="0" marR="0" marT="0" marB="0" anchor="b"/>
                </a:tc>
                <a:tc>
                  <a:txBody>
                    <a:bodyPr/>
                    <a:lstStyle/>
                    <a:p>
                      <a:pPr algn="l" fontAlgn="b"/>
                      <a:r>
                        <a:rPr lang="en-US" sz="1600" u="none" strike="noStrike" dirty="0">
                          <a:effectLst/>
                        </a:rPr>
                        <a:t>×10</a:t>
                      </a:r>
                      <a:r>
                        <a:rPr lang="en-US" sz="1600" u="none" strike="noStrike" baseline="30000" dirty="0">
                          <a:effectLst/>
                        </a:rPr>
                        <a:t>34</a:t>
                      </a:r>
                      <a:r>
                        <a:rPr lang="en-US" sz="1600" u="none" strike="noStrike" dirty="0">
                          <a:effectLst/>
                        </a:rPr>
                        <a:t> cm</a:t>
                      </a:r>
                      <a:r>
                        <a:rPr lang="en-US" sz="1600" u="none" strike="noStrike" baseline="30000" dirty="0">
                          <a:effectLst/>
                        </a:rPr>
                        <a:t>-2</a:t>
                      </a:r>
                      <a:r>
                        <a:rPr lang="en-US" sz="1600" u="none" strike="noStrike" dirty="0">
                          <a:effectLst/>
                        </a:rPr>
                        <a:t>s</a:t>
                      </a:r>
                      <a:r>
                        <a:rPr lang="en-US" sz="1600" u="none" strike="noStrike" baseline="30000" dirty="0">
                          <a:effectLst/>
                        </a:rPr>
                        <a:t>-1 </a:t>
                      </a:r>
                      <a:endParaRPr lang="en-US" sz="1600" b="0" i="0" u="none" strike="noStrike" baseline="30000" dirty="0">
                        <a:effectLst/>
                        <a:latin typeface="Arial"/>
                      </a:endParaRPr>
                    </a:p>
                  </a:txBody>
                  <a:tcPr marL="0" marR="0" marT="0" marB="0" anchor="b"/>
                </a:tc>
                <a:tc>
                  <a:txBody>
                    <a:bodyPr/>
                    <a:lstStyle/>
                    <a:p>
                      <a:pPr algn="r" fontAlgn="b"/>
                      <a:r>
                        <a:rPr lang="en-US" sz="1600" u="none" strike="noStrike" dirty="0">
                          <a:effectLst/>
                        </a:rPr>
                        <a:t>0.25</a:t>
                      </a:r>
                      <a:endParaRPr lang="en-US" sz="1600" b="0" i="0" u="none" strike="noStrike" dirty="0">
                        <a:effectLst/>
                        <a:latin typeface="Arial"/>
                      </a:endParaRPr>
                    </a:p>
                  </a:txBody>
                  <a:tcPr marL="0" marR="0" marT="0" marB="0" anchor="b"/>
                </a:tc>
                <a:tc>
                  <a:txBody>
                    <a:bodyPr/>
                    <a:lstStyle/>
                    <a:p>
                      <a:pPr algn="r" fontAlgn="b"/>
                      <a:r>
                        <a:rPr lang="en-US" sz="1600" u="none" strike="noStrike">
                          <a:effectLst/>
                        </a:rPr>
                        <a:t>0.29</a:t>
                      </a:r>
                      <a:endParaRPr lang="en-US" sz="1600" b="0" i="0" u="none" strike="noStrike">
                        <a:effectLst/>
                        <a:latin typeface="Arial"/>
                      </a:endParaRPr>
                    </a:p>
                  </a:txBody>
                  <a:tcPr marL="0" marR="0" marT="0" marB="0" anchor="b"/>
                </a:tc>
                <a:tc>
                  <a:txBody>
                    <a:bodyPr/>
                    <a:lstStyle/>
                    <a:p>
                      <a:pPr algn="r" fontAlgn="b"/>
                      <a:r>
                        <a:rPr lang="en-US" sz="1600" u="none" strike="noStrike">
                          <a:effectLst/>
                        </a:rPr>
                        <a:t>0.36</a:t>
                      </a:r>
                      <a:endParaRPr lang="en-US" sz="1600" b="0" i="0" u="none" strike="noStrike">
                        <a:effectLst/>
                        <a:latin typeface="Arial"/>
                      </a:endParaRPr>
                    </a:p>
                  </a:txBody>
                  <a:tcPr marL="0" marR="0" marT="0" marB="0" anchor="b"/>
                </a:tc>
                <a:tc>
                  <a:txBody>
                    <a:bodyPr/>
                    <a:lstStyle/>
                    <a:p>
                      <a:pPr algn="r" fontAlgn="b"/>
                      <a:r>
                        <a:rPr lang="en-US" sz="1600" u="none" strike="noStrike">
                          <a:effectLst/>
                        </a:rPr>
                        <a:t>0.45</a:t>
                      </a:r>
                      <a:endParaRPr lang="en-US" sz="1600" b="0" i="0" u="none" strike="noStrike">
                        <a:effectLst/>
                        <a:latin typeface="Arial"/>
                      </a:endParaRPr>
                    </a:p>
                  </a:txBody>
                  <a:tcPr marL="0" marR="0" marT="0" marB="0" anchor="b"/>
                </a:tc>
                <a:tc>
                  <a:txBody>
                    <a:bodyPr/>
                    <a:lstStyle/>
                    <a:p>
                      <a:pPr algn="r" fontAlgn="b"/>
                      <a:r>
                        <a:rPr lang="en-US" sz="1600" u="none" strike="noStrike">
                          <a:effectLst/>
                        </a:rPr>
                        <a:t>0.75</a:t>
                      </a:r>
                      <a:endParaRPr lang="en-US" sz="1600" b="0" i="0" u="none" strike="noStrike">
                        <a:effectLst/>
                        <a:latin typeface="Arial"/>
                      </a:endParaRPr>
                    </a:p>
                  </a:txBody>
                  <a:tcPr marL="0" marR="0" marT="0" marB="0" anchor="b"/>
                </a:tc>
              </a:tr>
              <a:tr h="234746">
                <a:tc>
                  <a:txBody>
                    <a:bodyPr/>
                    <a:lstStyle/>
                    <a:p>
                      <a:pPr algn="l" fontAlgn="b"/>
                      <a:r>
                        <a:rPr lang="en-US" sz="2000" b="1" u="none" strike="noStrike" dirty="0">
                          <a:solidFill>
                            <a:srgbClr val="FFFF00"/>
                          </a:solidFill>
                          <a:effectLst/>
                        </a:rPr>
                        <a:t>Luminosity</a:t>
                      </a:r>
                      <a:endParaRPr lang="en-US" sz="2000" b="1" i="0" u="none" strike="noStrike" dirty="0">
                        <a:solidFill>
                          <a:srgbClr val="FFFF00"/>
                        </a:solidFill>
                        <a:effectLst/>
                        <a:latin typeface="Arial"/>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u="none" strike="noStrike" dirty="0" smtClean="0">
                          <a:solidFill>
                            <a:srgbClr val="FFFF00"/>
                          </a:solidFill>
                          <a:effectLst/>
                        </a:rPr>
                        <a:t>×10</a:t>
                      </a:r>
                      <a:r>
                        <a:rPr lang="en-US" sz="1600" b="1" u="none" strike="noStrike" baseline="30000" dirty="0" smtClean="0">
                          <a:solidFill>
                            <a:srgbClr val="FFFF00"/>
                          </a:solidFill>
                          <a:effectLst/>
                        </a:rPr>
                        <a:t>34</a:t>
                      </a:r>
                      <a:r>
                        <a:rPr lang="en-US" sz="1600" b="1" u="none" strike="noStrike" dirty="0" smtClean="0">
                          <a:solidFill>
                            <a:srgbClr val="FFFF00"/>
                          </a:solidFill>
                          <a:effectLst/>
                        </a:rPr>
                        <a:t> cm</a:t>
                      </a:r>
                      <a:r>
                        <a:rPr lang="en-US" sz="1600" b="1" u="none" strike="noStrike" baseline="30000" dirty="0" smtClean="0">
                          <a:solidFill>
                            <a:srgbClr val="FFFF00"/>
                          </a:solidFill>
                          <a:effectLst/>
                        </a:rPr>
                        <a:t>-2</a:t>
                      </a:r>
                      <a:r>
                        <a:rPr lang="en-US" sz="1600" b="1" u="none" strike="noStrike" dirty="0" smtClean="0">
                          <a:solidFill>
                            <a:srgbClr val="FFFF00"/>
                          </a:solidFill>
                          <a:effectLst/>
                        </a:rPr>
                        <a:t>s</a:t>
                      </a:r>
                      <a:r>
                        <a:rPr lang="en-US" sz="1600" b="1" u="none" strike="noStrike" baseline="30000" dirty="0" smtClean="0">
                          <a:solidFill>
                            <a:srgbClr val="FFFF00"/>
                          </a:solidFill>
                          <a:effectLst/>
                        </a:rPr>
                        <a:t>-1 </a:t>
                      </a:r>
                      <a:endParaRPr lang="en-US" sz="1600" b="1" i="0" u="none" strike="noStrike" baseline="30000" dirty="0" smtClean="0">
                        <a:solidFill>
                          <a:srgbClr val="FFFF00"/>
                        </a:solidFill>
                        <a:effectLst/>
                        <a:latin typeface="+mn-lt"/>
                      </a:endParaRPr>
                    </a:p>
                  </a:txBody>
                  <a:tcPr marL="0" marR="0" marT="0" marB="0" anchor="b"/>
                </a:tc>
                <a:tc>
                  <a:txBody>
                    <a:bodyPr/>
                    <a:lstStyle/>
                    <a:p>
                      <a:pPr algn="r" fontAlgn="b"/>
                      <a:r>
                        <a:rPr lang="en-US" sz="2000" b="1" u="none" strike="noStrike" dirty="0">
                          <a:solidFill>
                            <a:srgbClr val="FFFF00"/>
                          </a:solidFill>
                          <a:effectLst/>
                        </a:rPr>
                        <a:t>0.50</a:t>
                      </a:r>
                      <a:endParaRPr lang="en-US" sz="2000" b="1" i="0" u="none" strike="noStrike" dirty="0">
                        <a:solidFill>
                          <a:srgbClr val="FFFF00"/>
                        </a:solidFill>
                        <a:effectLst/>
                        <a:latin typeface="Arial"/>
                      </a:endParaRPr>
                    </a:p>
                  </a:txBody>
                  <a:tcPr marL="0" marR="0" marT="0" marB="0" anchor="b"/>
                </a:tc>
                <a:tc>
                  <a:txBody>
                    <a:bodyPr/>
                    <a:lstStyle/>
                    <a:p>
                      <a:pPr algn="r" fontAlgn="b"/>
                      <a:r>
                        <a:rPr lang="en-US" sz="2000" b="1" u="none" strike="noStrike" dirty="0">
                          <a:solidFill>
                            <a:srgbClr val="FFFF00"/>
                          </a:solidFill>
                          <a:effectLst/>
                        </a:rPr>
                        <a:t>0.59</a:t>
                      </a:r>
                      <a:endParaRPr lang="en-US" sz="2000" b="1" i="0" u="none" strike="noStrike" dirty="0">
                        <a:solidFill>
                          <a:srgbClr val="FFFF00"/>
                        </a:solidFill>
                        <a:effectLst/>
                        <a:latin typeface="Arial"/>
                      </a:endParaRPr>
                    </a:p>
                  </a:txBody>
                  <a:tcPr marL="0" marR="0" marT="0" marB="0" anchor="b"/>
                </a:tc>
                <a:tc>
                  <a:txBody>
                    <a:bodyPr/>
                    <a:lstStyle/>
                    <a:p>
                      <a:pPr algn="r" fontAlgn="b"/>
                      <a:r>
                        <a:rPr lang="en-US" sz="2000" b="1" u="none" strike="noStrike" dirty="0" smtClean="0">
                          <a:solidFill>
                            <a:srgbClr val="FFFF00"/>
                          </a:solidFill>
                          <a:effectLst/>
                        </a:rPr>
                        <a:t>0.75</a:t>
                      </a:r>
                      <a:endParaRPr lang="en-US" sz="2000" b="1" i="0" u="none" strike="noStrike" dirty="0">
                        <a:solidFill>
                          <a:srgbClr val="FFFF00"/>
                        </a:solidFill>
                        <a:effectLst/>
                        <a:latin typeface="Arial"/>
                      </a:endParaRPr>
                    </a:p>
                  </a:txBody>
                  <a:tcPr marL="0" marR="0" marT="0" marB="0" anchor="b"/>
                </a:tc>
                <a:tc>
                  <a:txBody>
                    <a:bodyPr/>
                    <a:lstStyle/>
                    <a:p>
                      <a:pPr algn="r" fontAlgn="b"/>
                      <a:r>
                        <a:rPr lang="en-US" sz="2000" b="1" u="none" strike="noStrike" dirty="0">
                          <a:solidFill>
                            <a:srgbClr val="FFFF00"/>
                          </a:solidFill>
                          <a:effectLst/>
                        </a:rPr>
                        <a:t>0.93</a:t>
                      </a:r>
                      <a:endParaRPr lang="en-US" sz="2000" b="1" i="0" u="none" strike="noStrike" dirty="0">
                        <a:solidFill>
                          <a:srgbClr val="FFFF00"/>
                        </a:solidFill>
                        <a:effectLst/>
                        <a:latin typeface="Arial"/>
                      </a:endParaRPr>
                    </a:p>
                  </a:txBody>
                  <a:tcPr marL="0" marR="0" marT="0" marB="0" anchor="b"/>
                </a:tc>
                <a:tc>
                  <a:txBody>
                    <a:bodyPr/>
                    <a:lstStyle/>
                    <a:p>
                      <a:pPr algn="r" fontAlgn="b"/>
                      <a:r>
                        <a:rPr lang="en-US" sz="2000" b="1" u="none" strike="noStrike" dirty="0" smtClean="0">
                          <a:solidFill>
                            <a:srgbClr val="FFFF00"/>
                          </a:solidFill>
                          <a:effectLst/>
                        </a:rPr>
                        <a:t>1.8</a:t>
                      </a:r>
                      <a:endParaRPr lang="en-US" sz="2000" b="1" i="0" u="none" strike="noStrike" dirty="0">
                        <a:solidFill>
                          <a:srgbClr val="FFFF00"/>
                        </a:solidFill>
                        <a:effectLst/>
                        <a:latin typeface="Arial"/>
                      </a:endParaRPr>
                    </a:p>
                  </a:txBody>
                  <a:tcPr marL="0" marR="0" marT="0" marB="0" anchor="b"/>
                </a:tc>
              </a:tr>
              <a:tr h="234746">
                <a:tc>
                  <a:txBody>
                    <a:bodyPr/>
                    <a:lstStyle/>
                    <a:p>
                      <a:pPr algn="l" fontAlgn="b"/>
                      <a:r>
                        <a:rPr lang="en-US" sz="1600" u="none" strike="noStrike" dirty="0" smtClean="0">
                          <a:effectLst/>
                        </a:rPr>
                        <a:t>% luminosity </a:t>
                      </a:r>
                      <a:r>
                        <a:rPr lang="en-US" sz="1600" u="none" strike="noStrike" dirty="0">
                          <a:effectLst/>
                        </a:rPr>
                        <a:t>in top 1</a:t>
                      </a:r>
                      <a:r>
                        <a:rPr lang="en-US" sz="1600" u="none" strike="noStrike" dirty="0" smtClean="0">
                          <a:effectLst/>
                        </a:rPr>
                        <a:t>% </a:t>
                      </a:r>
                      <a:r>
                        <a:rPr lang="en-US" sz="1600" u="none" strike="noStrike" dirty="0" smtClean="0">
                          <a:effectLst/>
                          <a:latin typeface="Symbol" charset="2"/>
                          <a:cs typeface="Symbol" charset="2"/>
                        </a:rPr>
                        <a:t>D</a:t>
                      </a:r>
                      <a:r>
                        <a:rPr lang="en-US" sz="1600" u="none" strike="noStrike" dirty="0" smtClean="0">
                          <a:effectLst/>
                        </a:rPr>
                        <a:t>E/E</a:t>
                      </a:r>
                      <a:endParaRPr lang="en-US" sz="1600" b="0" i="0" u="none" strike="noStrike" dirty="0">
                        <a:effectLst/>
                        <a:latin typeface="Arial"/>
                      </a:endParaRPr>
                    </a:p>
                  </a:txBody>
                  <a:tcPr marL="0" marR="0" marT="0" marB="0" anchor="b"/>
                </a:tc>
                <a:tc>
                  <a:txBody>
                    <a:bodyPr/>
                    <a:lstStyle/>
                    <a:p>
                      <a:pPr algn="l" fontAlgn="b"/>
                      <a:endParaRPr lang="en-US" sz="1600" b="0" i="0" u="none" strike="noStrike" dirty="0">
                        <a:effectLst/>
                        <a:latin typeface="Arial"/>
                      </a:endParaRPr>
                    </a:p>
                  </a:txBody>
                  <a:tcPr marL="0" marR="0" marT="0" marB="0" anchor="b"/>
                </a:tc>
                <a:tc>
                  <a:txBody>
                    <a:bodyPr/>
                    <a:lstStyle/>
                    <a:p>
                      <a:pPr algn="r" fontAlgn="b"/>
                      <a:r>
                        <a:rPr lang="en-US" sz="1600" u="none" strike="noStrike" dirty="0">
                          <a:effectLst/>
                        </a:rPr>
                        <a:t>92%</a:t>
                      </a:r>
                      <a:endParaRPr lang="en-US" sz="1600" b="0" i="0" u="none" strike="noStrike" dirty="0">
                        <a:effectLst/>
                        <a:latin typeface="Arial"/>
                      </a:endParaRPr>
                    </a:p>
                  </a:txBody>
                  <a:tcPr marL="0" marR="0" marT="0" marB="0" anchor="b"/>
                </a:tc>
                <a:tc>
                  <a:txBody>
                    <a:bodyPr/>
                    <a:lstStyle/>
                    <a:p>
                      <a:pPr algn="r" fontAlgn="b"/>
                      <a:r>
                        <a:rPr lang="en-US" sz="1600" u="none" strike="noStrike" dirty="0">
                          <a:effectLst/>
                        </a:rPr>
                        <a:t>90%</a:t>
                      </a:r>
                      <a:endParaRPr lang="en-US" sz="1600" b="0" i="0" u="none" strike="noStrike" dirty="0">
                        <a:effectLst/>
                        <a:latin typeface="Arial"/>
                      </a:endParaRPr>
                    </a:p>
                  </a:txBody>
                  <a:tcPr marL="0" marR="0" marT="0" marB="0" anchor="b"/>
                </a:tc>
                <a:tc>
                  <a:txBody>
                    <a:bodyPr/>
                    <a:lstStyle/>
                    <a:p>
                      <a:pPr algn="r" fontAlgn="b"/>
                      <a:r>
                        <a:rPr lang="en-US" sz="1600" u="none" strike="noStrike" dirty="0">
                          <a:effectLst/>
                        </a:rPr>
                        <a:t>84%</a:t>
                      </a:r>
                      <a:endParaRPr lang="en-US" sz="1600" b="0" i="0" u="none" strike="noStrike" dirty="0">
                        <a:effectLst/>
                        <a:latin typeface="Arial"/>
                      </a:endParaRPr>
                    </a:p>
                  </a:txBody>
                  <a:tcPr marL="0" marR="0" marT="0" marB="0" anchor="b"/>
                </a:tc>
                <a:tc>
                  <a:txBody>
                    <a:bodyPr/>
                    <a:lstStyle/>
                    <a:p>
                      <a:pPr algn="r" fontAlgn="b"/>
                      <a:r>
                        <a:rPr lang="en-US" sz="1600" u="none" strike="noStrike">
                          <a:effectLst/>
                        </a:rPr>
                        <a:t>79%</a:t>
                      </a:r>
                      <a:endParaRPr lang="en-US" sz="1600" b="0" i="0" u="none" strike="noStrike">
                        <a:effectLst/>
                        <a:latin typeface="Arial"/>
                      </a:endParaRPr>
                    </a:p>
                  </a:txBody>
                  <a:tcPr marL="0" marR="0" marT="0" marB="0" anchor="b"/>
                </a:tc>
                <a:tc>
                  <a:txBody>
                    <a:bodyPr/>
                    <a:lstStyle/>
                    <a:p>
                      <a:pPr algn="r" fontAlgn="b"/>
                      <a:r>
                        <a:rPr lang="en-US" sz="1600" u="none" strike="noStrike">
                          <a:effectLst/>
                        </a:rPr>
                        <a:t>63%</a:t>
                      </a:r>
                      <a:endParaRPr lang="en-US" sz="1600" b="0" i="0" u="none" strike="noStrike">
                        <a:effectLst/>
                        <a:latin typeface="Arial"/>
                      </a:endParaRPr>
                    </a:p>
                  </a:txBody>
                  <a:tcPr marL="0" marR="0" marT="0" marB="0" anchor="b"/>
                </a:tc>
              </a:tr>
              <a:tr h="234746">
                <a:tc>
                  <a:txBody>
                    <a:bodyPr/>
                    <a:lstStyle/>
                    <a:p>
                      <a:pPr algn="l" fontAlgn="b"/>
                      <a:r>
                        <a:rPr lang="en-US" sz="1600" u="none" strike="noStrike">
                          <a:effectLst/>
                        </a:rPr>
                        <a:t>Average energy loss</a:t>
                      </a:r>
                      <a:endParaRPr lang="en-US" sz="1600" b="0" i="0" u="none" strike="noStrike">
                        <a:effectLst/>
                        <a:latin typeface="Arial"/>
                      </a:endParaRPr>
                    </a:p>
                  </a:txBody>
                  <a:tcPr marL="0" marR="0" marT="0" marB="0" anchor="b"/>
                </a:tc>
                <a:tc>
                  <a:txBody>
                    <a:bodyPr/>
                    <a:lstStyle/>
                    <a:p>
                      <a:pPr algn="l" fontAlgn="b"/>
                      <a:endParaRPr lang="en-US" sz="1600" b="0" i="0" u="none" strike="noStrike" dirty="0">
                        <a:effectLst/>
                        <a:latin typeface="Arial"/>
                      </a:endParaRPr>
                    </a:p>
                  </a:txBody>
                  <a:tcPr marL="0" marR="0" marT="0" marB="0" anchor="b"/>
                </a:tc>
                <a:tc>
                  <a:txBody>
                    <a:bodyPr/>
                    <a:lstStyle/>
                    <a:p>
                      <a:pPr algn="r" fontAlgn="b"/>
                      <a:r>
                        <a:rPr lang="en-US" sz="1600" u="none" strike="noStrike">
                          <a:effectLst/>
                        </a:rPr>
                        <a:t>1%</a:t>
                      </a:r>
                      <a:endParaRPr lang="en-US" sz="1600" b="0" i="0" u="none" strike="noStrike">
                        <a:effectLst/>
                        <a:latin typeface="Arial"/>
                      </a:endParaRPr>
                    </a:p>
                  </a:txBody>
                  <a:tcPr marL="0" marR="0" marT="0" marB="0" anchor="b"/>
                </a:tc>
                <a:tc>
                  <a:txBody>
                    <a:bodyPr/>
                    <a:lstStyle/>
                    <a:p>
                      <a:pPr algn="r" fontAlgn="b"/>
                      <a:r>
                        <a:rPr lang="en-US" sz="1600" u="none" strike="noStrike">
                          <a:effectLst/>
                        </a:rPr>
                        <a:t>1%</a:t>
                      </a:r>
                      <a:endParaRPr lang="en-US" sz="1600" b="0" i="0" u="none" strike="noStrike">
                        <a:effectLst/>
                        <a:latin typeface="Arial"/>
                      </a:endParaRPr>
                    </a:p>
                  </a:txBody>
                  <a:tcPr marL="0" marR="0" marT="0" marB="0" anchor="b"/>
                </a:tc>
                <a:tc>
                  <a:txBody>
                    <a:bodyPr/>
                    <a:lstStyle/>
                    <a:p>
                      <a:pPr algn="r" fontAlgn="b"/>
                      <a:r>
                        <a:rPr lang="en-US" sz="1600" u="none" strike="noStrike">
                          <a:effectLst/>
                        </a:rPr>
                        <a:t>1%</a:t>
                      </a:r>
                      <a:endParaRPr lang="en-US" sz="1600" b="0" i="0" u="none" strike="noStrike">
                        <a:effectLst/>
                        <a:latin typeface="Arial"/>
                      </a:endParaRPr>
                    </a:p>
                  </a:txBody>
                  <a:tcPr marL="0" marR="0" marT="0" marB="0" anchor="b"/>
                </a:tc>
                <a:tc>
                  <a:txBody>
                    <a:bodyPr/>
                    <a:lstStyle/>
                    <a:p>
                      <a:pPr algn="r" fontAlgn="b"/>
                      <a:r>
                        <a:rPr lang="en-US" sz="1600" u="none" strike="noStrike">
                          <a:effectLst/>
                        </a:rPr>
                        <a:t>2%</a:t>
                      </a:r>
                      <a:endParaRPr lang="en-US" sz="1600" b="0" i="0" u="none" strike="noStrike">
                        <a:effectLst/>
                        <a:latin typeface="Arial"/>
                      </a:endParaRPr>
                    </a:p>
                  </a:txBody>
                  <a:tcPr marL="0" marR="0" marT="0" marB="0" anchor="b"/>
                </a:tc>
                <a:tc>
                  <a:txBody>
                    <a:bodyPr/>
                    <a:lstStyle/>
                    <a:p>
                      <a:pPr algn="r" fontAlgn="b"/>
                      <a:r>
                        <a:rPr lang="en-US" sz="1600" u="none" strike="noStrike">
                          <a:effectLst/>
                        </a:rPr>
                        <a:t>4%</a:t>
                      </a:r>
                      <a:endParaRPr lang="en-US" sz="1600" b="0" i="0" u="none" strike="noStrike">
                        <a:effectLst/>
                        <a:latin typeface="Arial"/>
                      </a:endParaRPr>
                    </a:p>
                  </a:txBody>
                  <a:tcPr marL="0" marR="0" marT="0" marB="0" anchor="b"/>
                </a:tc>
              </a:tr>
              <a:tr h="251103">
                <a:tc>
                  <a:txBody>
                    <a:bodyPr/>
                    <a:lstStyle/>
                    <a:p>
                      <a:pPr algn="l" fontAlgn="b"/>
                      <a:r>
                        <a:rPr lang="en-US" sz="1600" u="none" strike="noStrike" dirty="0" smtClean="0">
                          <a:effectLst/>
                        </a:rPr>
                        <a:t>Pairs / BX</a:t>
                      </a:r>
                      <a:endParaRPr lang="en-US" sz="1600" b="0" i="0" u="none" strike="noStrike" dirty="0">
                        <a:effectLst/>
                        <a:latin typeface="Arial"/>
                      </a:endParaRPr>
                    </a:p>
                  </a:txBody>
                  <a:tcPr marL="0" marR="0" marT="0" marB="0" anchor="b"/>
                </a:tc>
                <a:tc>
                  <a:txBody>
                    <a:bodyPr/>
                    <a:lstStyle/>
                    <a:p>
                      <a:pPr algn="l" fontAlgn="b"/>
                      <a:r>
                        <a:rPr lang="en-US" sz="1600" u="none" strike="noStrike" dirty="0">
                          <a:effectLst/>
                        </a:rPr>
                        <a:t>×10</a:t>
                      </a:r>
                      <a:r>
                        <a:rPr lang="en-US" sz="1600" u="none" strike="noStrike" baseline="30000" dirty="0">
                          <a:effectLst/>
                        </a:rPr>
                        <a:t>3</a:t>
                      </a:r>
                      <a:r>
                        <a:rPr lang="en-US" sz="1600" u="none" strike="noStrike" dirty="0">
                          <a:effectLst/>
                        </a:rPr>
                        <a:t> </a:t>
                      </a:r>
                      <a:endParaRPr lang="en-US" sz="1600" b="0" i="0" u="none" strike="noStrike" dirty="0">
                        <a:effectLst/>
                        <a:latin typeface="Arial"/>
                      </a:endParaRPr>
                    </a:p>
                  </a:txBody>
                  <a:tcPr marL="0" marR="0" marT="0" marB="0" anchor="b"/>
                </a:tc>
                <a:tc>
                  <a:txBody>
                    <a:bodyPr/>
                    <a:lstStyle/>
                    <a:p>
                      <a:pPr algn="r" fontAlgn="b"/>
                      <a:r>
                        <a:rPr lang="en-US" sz="1600" u="none" strike="noStrike">
                          <a:effectLst/>
                        </a:rPr>
                        <a:t>41</a:t>
                      </a:r>
                      <a:endParaRPr lang="en-US" sz="1600" b="0" i="0" u="none" strike="noStrike">
                        <a:effectLst/>
                        <a:latin typeface="Arial"/>
                      </a:endParaRPr>
                    </a:p>
                  </a:txBody>
                  <a:tcPr marL="0" marR="0" marT="0" marB="0" anchor="b"/>
                </a:tc>
                <a:tc>
                  <a:txBody>
                    <a:bodyPr/>
                    <a:lstStyle/>
                    <a:p>
                      <a:pPr algn="r" fontAlgn="b"/>
                      <a:r>
                        <a:rPr lang="en-US" sz="1600" u="none" strike="noStrike">
                          <a:effectLst/>
                        </a:rPr>
                        <a:t>50</a:t>
                      </a:r>
                      <a:endParaRPr lang="en-US" sz="1600" b="0" i="0" u="none" strike="noStrike">
                        <a:effectLst/>
                        <a:latin typeface="Arial"/>
                      </a:endParaRPr>
                    </a:p>
                  </a:txBody>
                  <a:tcPr marL="0" marR="0" marT="0" marB="0" anchor="b"/>
                </a:tc>
                <a:tc>
                  <a:txBody>
                    <a:bodyPr/>
                    <a:lstStyle/>
                    <a:p>
                      <a:pPr algn="r" fontAlgn="b"/>
                      <a:r>
                        <a:rPr lang="en-US" sz="1600" u="none" strike="noStrike">
                          <a:effectLst/>
                        </a:rPr>
                        <a:t>70</a:t>
                      </a:r>
                      <a:endParaRPr lang="en-US" sz="1600" b="0" i="0" u="none" strike="noStrike">
                        <a:effectLst/>
                        <a:latin typeface="Arial"/>
                      </a:endParaRPr>
                    </a:p>
                  </a:txBody>
                  <a:tcPr marL="0" marR="0" marT="0" marB="0" anchor="b"/>
                </a:tc>
                <a:tc>
                  <a:txBody>
                    <a:bodyPr/>
                    <a:lstStyle/>
                    <a:p>
                      <a:pPr algn="r" fontAlgn="b"/>
                      <a:r>
                        <a:rPr lang="en-US" sz="1600" u="none" strike="noStrike">
                          <a:effectLst/>
                        </a:rPr>
                        <a:t>89</a:t>
                      </a:r>
                      <a:endParaRPr lang="en-US" sz="1600" b="0" i="0" u="none" strike="noStrike">
                        <a:effectLst/>
                        <a:latin typeface="Arial"/>
                      </a:endParaRPr>
                    </a:p>
                  </a:txBody>
                  <a:tcPr marL="0" marR="0" marT="0" marB="0" anchor="b"/>
                </a:tc>
                <a:tc>
                  <a:txBody>
                    <a:bodyPr/>
                    <a:lstStyle/>
                    <a:p>
                      <a:pPr algn="r" fontAlgn="b"/>
                      <a:r>
                        <a:rPr lang="en-US" sz="1600" u="none" strike="noStrike">
                          <a:effectLst/>
                        </a:rPr>
                        <a:t>139</a:t>
                      </a:r>
                      <a:endParaRPr lang="en-US" sz="1600" b="0" i="0" u="none" strike="noStrike">
                        <a:effectLst/>
                        <a:latin typeface="Arial"/>
                      </a:endParaRPr>
                    </a:p>
                  </a:txBody>
                  <a:tcPr marL="0" marR="0" marT="0" marB="0" anchor="b"/>
                </a:tc>
              </a:tr>
              <a:tr h="189139">
                <a:tc>
                  <a:txBody>
                    <a:bodyPr/>
                    <a:lstStyle/>
                    <a:p>
                      <a:pPr algn="l" fontAlgn="b"/>
                      <a:r>
                        <a:rPr lang="en-US" sz="1600" u="none" strike="noStrike" dirty="0" smtClean="0">
                          <a:effectLst/>
                        </a:rPr>
                        <a:t>Total pair energy / BX</a:t>
                      </a:r>
                      <a:endParaRPr lang="en-US" sz="1600" b="0" i="0" u="none" strike="noStrike" dirty="0">
                        <a:effectLst/>
                        <a:latin typeface="Arial"/>
                      </a:endParaRPr>
                    </a:p>
                  </a:txBody>
                  <a:tcPr marL="0" marR="0" marT="0" marB="0" anchor="b"/>
                </a:tc>
                <a:tc>
                  <a:txBody>
                    <a:bodyPr/>
                    <a:lstStyle/>
                    <a:p>
                      <a:pPr algn="l" fontAlgn="b"/>
                      <a:r>
                        <a:rPr lang="en-US" sz="1600" u="none" strike="noStrike">
                          <a:effectLst/>
                        </a:rPr>
                        <a:t>TeV</a:t>
                      </a:r>
                      <a:endParaRPr lang="en-US" sz="1600" b="0" i="0" u="none" strike="noStrike">
                        <a:effectLst/>
                        <a:latin typeface="Arial"/>
                      </a:endParaRPr>
                    </a:p>
                  </a:txBody>
                  <a:tcPr marL="0" marR="0" marT="0" marB="0" anchor="b"/>
                </a:tc>
                <a:tc>
                  <a:txBody>
                    <a:bodyPr/>
                    <a:lstStyle/>
                    <a:p>
                      <a:pPr algn="r" fontAlgn="b"/>
                      <a:r>
                        <a:rPr lang="en-US" sz="1600" u="none" strike="noStrike">
                          <a:effectLst/>
                        </a:rPr>
                        <a:t>24</a:t>
                      </a:r>
                      <a:endParaRPr lang="en-US" sz="1600" b="0" i="0" u="none" strike="noStrike">
                        <a:effectLst/>
                        <a:latin typeface="Arial"/>
                      </a:endParaRPr>
                    </a:p>
                  </a:txBody>
                  <a:tcPr marL="0" marR="0" marT="0" marB="0" anchor="b"/>
                </a:tc>
                <a:tc>
                  <a:txBody>
                    <a:bodyPr/>
                    <a:lstStyle/>
                    <a:p>
                      <a:pPr algn="r" fontAlgn="b"/>
                      <a:r>
                        <a:rPr lang="en-US" sz="1600" u="none" strike="noStrike">
                          <a:effectLst/>
                        </a:rPr>
                        <a:t>34</a:t>
                      </a:r>
                      <a:endParaRPr lang="en-US" sz="1600" b="0" i="0" u="none" strike="noStrike">
                        <a:effectLst/>
                        <a:latin typeface="Arial"/>
                      </a:endParaRPr>
                    </a:p>
                  </a:txBody>
                  <a:tcPr marL="0" marR="0" marT="0" marB="0" anchor="b"/>
                </a:tc>
                <a:tc>
                  <a:txBody>
                    <a:bodyPr/>
                    <a:lstStyle/>
                    <a:p>
                      <a:pPr algn="r" fontAlgn="b"/>
                      <a:r>
                        <a:rPr lang="en-US" sz="1600" u="none" strike="noStrike">
                          <a:effectLst/>
                        </a:rPr>
                        <a:t>51</a:t>
                      </a:r>
                      <a:endParaRPr lang="en-US" sz="1600" b="0" i="0" u="none" strike="noStrike">
                        <a:effectLst/>
                        <a:latin typeface="Arial"/>
                      </a:endParaRPr>
                    </a:p>
                  </a:txBody>
                  <a:tcPr marL="0" marR="0" marT="0" marB="0" anchor="b"/>
                </a:tc>
                <a:tc>
                  <a:txBody>
                    <a:bodyPr/>
                    <a:lstStyle/>
                    <a:p>
                      <a:pPr algn="r" fontAlgn="b"/>
                      <a:r>
                        <a:rPr lang="en-US" sz="1600" u="none" strike="noStrike">
                          <a:effectLst/>
                        </a:rPr>
                        <a:t>108</a:t>
                      </a:r>
                      <a:endParaRPr lang="en-US" sz="1600" b="0" i="0" u="none" strike="noStrike">
                        <a:effectLst/>
                        <a:latin typeface="Arial"/>
                      </a:endParaRPr>
                    </a:p>
                  </a:txBody>
                  <a:tcPr marL="0" marR="0" marT="0" marB="0" anchor="b"/>
                </a:tc>
                <a:tc>
                  <a:txBody>
                    <a:bodyPr/>
                    <a:lstStyle/>
                    <a:p>
                      <a:pPr algn="r" fontAlgn="b"/>
                      <a:r>
                        <a:rPr lang="en-US" sz="1600" u="none" strike="noStrike" dirty="0">
                          <a:effectLst/>
                        </a:rPr>
                        <a:t>344</a:t>
                      </a:r>
                      <a:endParaRPr lang="en-US" sz="1600" b="0" i="0" u="none" strike="noStrike" dirty="0">
                        <a:effectLst/>
                        <a:latin typeface="Arial"/>
                      </a:endParaRPr>
                    </a:p>
                  </a:txBody>
                  <a:tcPr marL="0" marR="0" marT="0" marB="0" anchor="b"/>
                </a:tc>
              </a:tr>
            </a:tbl>
          </a:graphicData>
        </a:graphic>
      </p:graphicFrame>
      <p:sp>
        <p:nvSpPr>
          <p:cNvPr id="3" name="日付プレースホルダー 2"/>
          <p:cNvSpPr>
            <a:spLocks noGrp="1"/>
          </p:cNvSpPr>
          <p:nvPr>
            <p:ph type="dt" sz="half" idx="10"/>
          </p:nvPr>
        </p:nvSpPr>
        <p:spPr/>
        <p:txBody>
          <a:bodyPr/>
          <a:lstStyle/>
          <a:p>
            <a:r>
              <a:rPr lang="en-US" smtClean="0">
                <a:solidFill>
                  <a:srgbClr val="000000"/>
                </a:solidFill>
                <a:latin typeface="Arial"/>
                <a:ea typeface="Arial Unicode MS"/>
                <a:cs typeface="Arial Unicode MS"/>
              </a:rPr>
              <a:t>Higgs Hunting 2013</a:t>
            </a:r>
            <a:endParaRPr lang="en-US">
              <a:solidFill>
                <a:srgbClr val="000000"/>
              </a:solidFill>
              <a:latin typeface="Arial"/>
              <a:ea typeface="Arial Unicode MS"/>
              <a:cs typeface="Arial Unicode MS"/>
            </a:endParaRPr>
          </a:p>
        </p:txBody>
      </p:sp>
      <p:sp>
        <p:nvSpPr>
          <p:cNvPr id="4" name="フッター プレースホルダー 3"/>
          <p:cNvSpPr>
            <a:spLocks noGrp="1"/>
          </p:cNvSpPr>
          <p:nvPr>
            <p:ph type="ftr" sz="quarter" idx="11"/>
          </p:nvPr>
        </p:nvSpPr>
        <p:spPr/>
        <p:txBody>
          <a:bodyPr/>
          <a:lstStyle/>
          <a:p>
            <a:r>
              <a:rPr lang="en-US" smtClean="0">
                <a:latin typeface="Arial"/>
                <a:ea typeface="Arial Unicode MS"/>
                <a:cs typeface="Arial Unicode MS"/>
              </a:rPr>
              <a:t>ILC, A. Yamamoto</a:t>
            </a:r>
            <a:endParaRPr lang="en-US">
              <a:latin typeface="Arial"/>
              <a:ea typeface="Arial Unicode MS"/>
              <a:cs typeface="Arial Unicode MS"/>
            </a:endParaRPr>
          </a:p>
        </p:txBody>
      </p:sp>
      <p:sp>
        <p:nvSpPr>
          <p:cNvPr id="7" name="スライド番号プレースホルダー 6"/>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17</a:t>
            </a:fld>
            <a:endParaRPr lang="en-US">
              <a:solidFill>
                <a:srgbClr val="000000"/>
              </a:solidFill>
              <a:latin typeface="Arial"/>
              <a:ea typeface="Arial Unicode MS"/>
              <a:cs typeface="Arial Unicode MS"/>
            </a:endParaRPr>
          </a:p>
        </p:txBody>
      </p:sp>
      <p:sp>
        <p:nvSpPr>
          <p:cNvPr id="10" name="Oval 2"/>
          <p:cNvSpPr/>
          <p:nvPr/>
        </p:nvSpPr>
        <p:spPr bwMode="auto">
          <a:xfrm>
            <a:off x="6566219" y="1269817"/>
            <a:ext cx="851443" cy="4278841"/>
          </a:xfrm>
          <a:prstGeom prst="ellipse">
            <a:avLst/>
          </a:prstGeom>
          <a:noFill/>
          <a:ln w="28575" cap="flat" cmpd="sng" algn="ctr">
            <a:solidFill>
              <a:srgbClr val="FFFF0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ctr" hangingPunct="0">
              <a:spcBef>
                <a:spcPct val="0"/>
              </a:spcBef>
              <a:spcAft>
                <a:spcPct val="0"/>
              </a:spcAft>
            </a:pPr>
            <a:r>
              <a:rPr kumimoji="0" lang="en-GB" sz="3600" dirty="0" smtClean="0">
                <a:solidFill>
                  <a:srgbClr val="000000"/>
                </a:solidFill>
                <a:latin typeface="Arial" charset="0"/>
                <a:ea typeface="Arial Unicode MS" pitchFamily="34" charset="-128"/>
                <a:cs typeface="Arial Unicode MS" pitchFamily="34" charset="-128"/>
              </a:rPr>
              <a:t>v</a:t>
            </a:r>
          </a:p>
        </p:txBody>
      </p:sp>
    </p:spTree>
    <p:extLst>
      <p:ext uri="{BB962C8B-B14F-4D97-AF65-F5344CB8AC3E}">
        <p14:creationId xmlns:p14="http://schemas.microsoft.com/office/powerpoint/2010/main" val="20927699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rrowheads="1"/>
          </p:cNvPicPr>
          <p:nvPr>
            <p:ph idx="13"/>
          </p:nvPr>
        </p:nvPicPr>
        <p:blipFill rotWithShape="1">
          <a:blip r:embed="rId2" cstate="email">
            <a:extLst>
              <a:ext uri="{28A0092B-C50C-407E-A947-70E740481C1C}">
                <a14:useLocalDpi xmlns:a14="http://schemas.microsoft.com/office/drawing/2010/main"/>
              </a:ext>
            </a:extLst>
          </a:blip>
          <a:srcRect t="-2148" b="-810"/>
          <a:stretch/>
        </p:blipFill>
        <p:spPr bwMode="auto">
          <a:xfrm>
            <a:off x="2734789" y="1362125"/>
            <a:ext cx="3599646" cy="1155804"/>
          </a:xfrm>
          <a:prstGeom prst="rect">
            <a:avLst/>
          </a:prstGeom>
          <a:solidFill>
            <a:schemeClr val="tx1"/>
          </a:solidFill>
          <a:ln w="9525">
            <a:solidFill>
              <a:srgbClr val="FF3300"/>
            </a:solidFill>
            <a:miter lim="800000"/>
            <a:headEnd/>
            <a:tailEnd/>
          </a:ln>
        </p:spPr>
      </p:pic>
      <p:sp>
        <p:nvSpPr>
          <p:cNvPr id="8" name="コンテンツ プレースホルダー 7"/>
          <p:cNvSpPr>
            <a:spLocks noGrp="1"/>
          </p:cNvSpPr>
          <p:nvPr>
            <p:ph idx="14"/>
          </p:nvPr>
        </p:nvSpPr>
        <p:spPr>
          <a:xfrm>
            <a:off x="323738" y="2581942"/>
            <a:ext cx="8642394" cy="3453019"/>
          </a:xfrm>
        </p:spPr>
        <p:txBody>
          <a:bodyPr>
            <a:normAutofit fontScale="92500"/>
          </a:bodyPr>
          <a:lstStyle/>
          <a:p>
            <a:r>
              <a:rPr kumimoji="1" lang="en-US" altLang="ja-JP" sz="2400" b="0" dirty="0">
                <a:solidFill>
                  <a:srgbClr val="3366FF"/>
                </a:solidFill>
                <a:latin typeface="+mn-lt"/>
              </a:rPr>
              <a:t>Positron source</a:t>
            </a:r>
            <a:r>
              <a:rPr kumimoji="1" lang="en-US" altLang="ja-JP" sz="2400" b="0" dirty="0">
                <a:latin typeface="+mn-lt"/>
              </a:rPr>
              <a:t>: Rotating target, alternate solution/backup</a:t>
            </a:r>
          </a:p>
          <a:p>
            <a:r>
              <a:rPr kumimoji="1" lang="en-US" altLang="ja-JP" sz="2400" b="0" dirty="0">
                <a:solidFill>
                  <a:srgbClr val="3366FF"/>
                </a:solidFill>
                <a:latin typeface="+mn-lt"/>
              </a:rPr>
              <a:t>Damping ring</a:t>
            </a:r>
            <a:r>
              <a:rPr kumimoji="1" lang="en-US" altLang="ja-JP" sz="2400" b="0" dirty="0">
                <a:latin typeface="+mn-lt"/>
              </a:rPr>
              <a:t>: </a:t>
            </a:r>
            <a:r>
              <a:rPr kumimoji="1" lang="en-US" altLang="ja-JP" sz="2400" b="0" dirty="0" err="1">
                <a:latin typeface="+mn-lt"/>
              </a:rPr>
              <a:t>Undulators</a:t>
            </a:r>
            <a:r>
              <a:rPr kumimoji="1" lang="en-US" altLang="ja-JP" sz="2400" b="0" dirty="0">
                <a:latin typeface="+mn-lt"/>
              </a:rPr>
              <a:t>, 650 MHz SCRF </a:t>
            </a:r>
          </a:p>
          <a:p>
            <a:r>
              <a:rPr kumimoji="1" lang="en-US" altLang="ja-JP" sz="2400" b="0" dirty="0">
                <a:solidFill>
                  <a:srgbClr val="3366FF"/>
                </a:solidFill>
                <a:latin typeface="+mn-lt"/>
              </a:rPr>
              <a:t>RTML</a:t>
            </a:r>
            <a:r>
              <a:rPr kumimoji="1" lang="en-US" altLang="ja-JP" sz="2400" b="0" dirty="0">
                <a:latin typeface="+mn-lt"/>
              </a:rPr>
              <a:t>: </a:t>
            </a:r>
            <a:r>
              <a:rPr kumimoji="1" lang="en-US" altLang="ja-JP" sz="2400" b="0" dirty="0" err="1">
                <a:latin typeface="+mn-lt"/>
              </a:rPr>
              <a:t>Quadrupole</a:t>
            </a:r>
            <a:r>
              <a:rPr kumimoji="1" lang="en-US" altLang="ja-JP" sz="2400" b="0" dirty="0">
                <a:latin typeface="+mn-lt"/>
              </a:rPr>
              <a:t> magnet with HTS? </a:t>
            </a:r>
          </a:p>
          <a:p>
            <a:r>
              <a:rPr kumimoji="1" lang="en-US" altLang="ja-JP" sz="2400" b="0" dirty="0">
                <a:solidFill>
                  <a:srgbClr val="3366FF"/>
                </a:solidFill>
                <a:latin typeface="+mn-lt"/>
              </a:rPr>
              <a:t>ML</a:t>
            </a:r>
            <a:r>
              <a:rPr kumimoji="1" lang="en-US" altLang="ja-JP" sz="2400" b="0" dirty="0">
                <a:latin typeface="+mn-lt"/>
              </a:rPr>
              <a:t>: Cavity integration, CM design, HLRF demonstration…</a:t>
            </a:r>
          </a:p>
          <a:p>
            <a:r>
              <a:rPr kumimoji="1" lang="en-US" altLang="ja-JP" sz="2400" b="0" dirty="0">
                <a:solidFill>
                  <a:srgbClr val="3366FF"/>
                </a:solidFill>
                <a:latin typeface="+mn-lt"/>
              </a:rPr>
              <a:t>BDS</a:t>
            </a:r>
            <a:r>
              <a:rPr kumimoji="1" lang="en-US" altLang="ja-JP" sz="2400" b="0" dirty="0">
                <a:latin typeface="+mn-lt"/>
              </a:rPr>
              <a:t>: Final focusing, alignment w/ tighter tolerance</a:t>
            </a:r>
          </a:p>
          <a:p>
            <a:r>
              <a:rPr kumimoji="1" lang="en-US" altLang="ja-JP" sz="2400" b="0" dirty="0">
                <a:solidFill>
                  <a:srgbClr val="3366FF"/>
                </a:solidFill>
                <a:latin typeface="+mn-lt"/>
              </a:rPr>
              <a:t>Beam Dynamics</a:t>
            </a:r>
            <a:r>
              <a:rPr kumimoji="1" lang="en-US" altLang="ja-JP" sz="2400" b="0" dirty="0">
                <a:latin typeface="+mn-lt"/>
              </a:rPr>
              <a:t>: Accurate lattice design based on the specific site</a:t>
            </a:r>
          </a:p>
          <a:p>
            <a:r>
              <a:rPr kumimoji="1" lang="en-US" altLang="ja-JP" sz="2400" b="0" dirty="0">
                <a:solidFill>
                  <a:srgbClr val="3366FF"/>
                </a:solidFill>
                <a:latin typeface="+mn-lt"/>
              </a:rPr>
              <a:t>CFS</a:t>
            </a:r>
            <a:r>
              <a:rPr kumimoji="1" lang="en-US" altLang="ja-JP" sz="2400" b="0" dirty="0">
                <a:latin typeface="+mn-lt"/>
              </a:rPr>
              <a:t>:  Site specific work including Central Campus design and others</a:t>
            </a:r>
          </a:p>
          <a:p>
            <a:r>
              <a:rPr kumimoji="1" lang="en-US" altLang="ja-JP" sz="2400" b="0" dirty="0">
                <a:solidFill>
                  <a:srgbClr val="3366FF"/>
                </a:solidFill>
                <a:latin typeface="+mn-lt"/>
              </a:rPr>
              <a:t>General engineering</a:t>
            </a:r>
            <a:r>
              <a:rPr kumimoji="1" lang="en-US" altLang="ja-JP" sz="2400" b="0" dirty="0">
                <a:latin typeface="+mn-lt"/>
              </a:rPr>
              <a:t>: such as drawing coordination (rules)  </a:t>
            </a:r>
          </a:p>
        </p:txBody>
      </p:sp>
      <p:sp>
        <p:nvSpPr>
          <p:cNvPr id="3" name="タイトル 2"/>
          <p:cNvSpPr>
            <a:spLocks noGrp="1"/>
          </p:cNvSpPr>
          <p:nvPr>
            <p:ph type="title"/>
          </p:nvPr>
        </p:nvSpPr>
        <p:spPr>
          <a:xfrm>
            <a:off x="831274" y="800627"/>
            <a:ext cx="7481455" cy="500303"/>
          </a:xfrm>
        </p:spPr>
        <p:txBody>
          <a:bodyPr/>
          <a:lstStyle/>
          <a:p>
            <a:r>
              <a:rPr kumimoji="1" lang="en-US" altLang="ja-JP" dirty="0" smtClean="0"/>
              <a:t>Further R&amp;D/Engineering Study required</a:t>
            </a:r>
            <a:endParaRPr kumimoji="1" lang="ja-JP" altLang="en-US" dirty="0"/>
          </a:p>
        </p:txBody>
      </p:sp>
      <p:sp>
        <p:nvSpPr>
          <p:cNvPr id="4" name="日付プレースホルダー 3"/>
          <p:cNvSpPr>
            <a:spLocks noGrp="1"/>
          </p:cNvSpPr>
          <p:nvPr>
            <p:ph type="dt" sz="half" idx="15"/>
          </p:nvPr>
        </p:nvSpPr>
        <p:spPr/>
        <p:txBody>
          <a:bodyPr/>
          <a:lstStyle/>
          <a:p>
            <a:pPr>
              <a:defRPr/>
            </a:pPr>
            <a:r>
              <a:rPr lang="en-US" smtClean="0"/>
              <a:t>27/05/2013</a:t>
            </a:r>
            <a:endParaRPr lang="en-US"/>
          </a:p>
        </p:txBody>
      </p:sp>
      <p:sp>
        <p:nvSpPr>
          <p:cNvPr id="5" name="フッター プレースホルダー 4"/>
          <p:cNvSpPr>
            <a:spLocks noGrp="1"/>
          </p:cNvSpPr>
          <p:nvPr>
            <p:ph type="ftr" sz="quarter" idx="16"/>
          </p:nvPr>
        </p:nvSpPr>
        <p:spPr/>
        <p:txBody>
          <a:bodyPr/>
          <a:lstStyle/>
          <a:p>
            <a:pPr>
              <a:defRPr/>
            </a:pPr>
            <a:r>
              <a:rPr lang="en-US" smtClean="0"/>
              <a:t>ECFA LC 2013 - DESY, Hamburg</a:t>
            </a:r>
            <a:endParaRPr lang="en-US"/>
          </a:p>
        </p:txBody>
      </p:sp>
      <p:sp>
        <p:nvSpPr>
          <p:cNvPr id="6" name="スライド番号プレースホルダー 5"/>
          <p:cNvSpPr>
            <a:spLocks noGrp="1"/>
          </p:cNvSpPr>
          <p:nvPr>
            <p:ph type="sldNum" sz="quarter" idx="17"/>
          </p:nvPr>
        </p:nvSpPr>
        <p:spPr/>
        <p:txBody>
          <a:bodyPr/>
          <a:lstStyle/>
          <a:p>
            <a:pPr>
              <a:defRPr/>
            </a:pPr>
            <a:fld id="{46E33A87-2296-FC4D-A292-AB05C56F0317}" type="slidenum">
              <a:rPr lang="en-US" smtClean="0"/>
              <a:pPr>
                <a:defRPr/>
              </a:pPr>
              <a:t>18</a:t>
            </a:fld>
            <a:endParaRPr lang="en-US" dirty="0"/>
          </a:p>
        </p:txBody>
      </p:sp>
    </p:spTree>
    <p:extLst>
      <p:ext uri="{BB962C8B-B14F-4D97-AF65-F5344CB8AC3E}">
        <p14:creationId xmlns:p14="http://schemas.microsoft.com/office/powerpoint/2010/main" val="29385610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21914"/>
          </a:xfrm>
        </p:spPr>
        <p:txBody>
          <a:bodyPr>
            <a:noAutofit/>
          </a:bodyPr>
          <a:lstStyle/>
          <a:p>
            <a:r>
              <a:rPr kumimoji="1" lang="en-US" altLang="ja-JP" sz="3600" dirty="0" smtClean="0"/>
              <a:t>ILC Director’s message</a:t>
            </a:r>
            <a:r>
              <a:rPr lang="en-US" altLang="ja-JP" sz="3600" dirty="0"/>
              <a:t> </a:t>
            </a:r>
            <a:r>
              <a:rPr lang="en-US" altLang="ja-JP" sz="3600" dirty="0" smtClean="0"/>
              <a:t>at Press Conference</a:t>
            </a:r>
            <a:endParaRPr kumimoji="1" lang="ja-JP" altLang="en-US" sz="3600" dirty="0"/>
          </a:p>
        </p:txBody>
      </p:sp>
      <p:sp>
        <p:nvSpPr>
          <p:cNvPr id="3" name="コンテンツ プレースホルダー 2"/>
          <p:cNvSpPr>
            <a:spLocks noGrp="1"/>
          </p:cNvSpPr>
          <p:nvPr>
            <p:ph idx="1"/>
          </p:nvPr>
        </p:nvSpPr>
        <p:spPr>
          <a:xfrm>
            <a:off x="457200" y="896552"/>
            <a:ext cx="8229600" cy="5615902"/>
          </a:xfrm>
        </p:spPr>
        <p:txBody>
          <a:bodyPr>
            <a:normAutofit fontScale="47500" lnSpcReduction="20000"/>
          </a:bodyPr>
          <a:lstStyle/>
          <a:p>
            <a:r>
              <a:rPr lang="en-US" altLang="ja-JP" dirty="0"/>
              <a:t>The first step towards </a:t>
            </a:r>
            <a:r>
              <a:rPr lang="en-US" altLang="ja-JP" dirty="0">
                <a:solidFill>
                  <a:srgbClr val="3366FF"/>
                </a:solidFill>
              </a:rPr>
              <a:t>a site-specific design </a:t>
            </a:r>
            <a:r>
              <a:rPr lang="en-US" altLang="ja-JP" dirty="0"/>
              <a:t>will be to take the </a:t>
            </a:r>
            <a:r>
              <a:rPr lang="en-US" altLang="ja-JP" dirty="0">
                <a:solidFill>
                  <a:srgbClr val="3366FF"/>
                </a:solidFill>
              </a:rPr>
              <a:t>detailed geological data </a:t>
            </a:r>
            <a:r>
              <a:rPr lang="en-US" altLang="ja-JP" dirty="0"/>
              <a:t>from the preferred site and </a:t>
            </a:r>
            <a:r>
              <a:rPr lang="en-US" altLang="ja-JP" dirty="0">
                <a:solidFill>
                  <a:srgbClr val="3366FF"/>
                </a:solidFill>
              </a:rPr>
              <a:t>determine what changes </a:t>
            </a:r>
            <a:r>
              <a:rPr lang="en-US" altLang="ja-JP" dirty="0"/>
              <a:t>this requires in the baseline design.  </a:t>
            </a:r>
            <a:endParaRPr lang="en-US" altLang="ja-JP" dirty="0" smtClean="0"/>
          </a:p>
          <a:p>
            <a:endParaRPr lang="en-US" altLang="ja-JP" dirty="0" smtClean="0"/>
          </a:p>
          <a:p>
            <a:r>
              <a:rPr lang="en-US" altLang="ja-JP" dirty="0" smtClean="0"/>
              <a:t>It </a:t>
            </a:r>
            <a:r>
              <a:rPr lang="en-US" altLang="ja-JP" dirty="0"/>
              <a:t>is unlikely that there will be much impact on the main tunnel, and the experimental hall </a:t>
            </a:r>
            <a:r>
              <a:rPr lang="en-US" altLang="ja-JP" u="sng" dirty="0"/>
              <a:t>but it is possible  </a:t>
            </a:r>
            <a:r>
              <a:rPr lang="en-US" altLang="ja-JP" dirty="0"/>
              <a:t>that the</a:t>
            </a:r>
            <a:r>
              <a:rPr lang="en-US" altLang="ja-JP" dirty="0">
                <a:solidFill>
                  <a:srgbClr val="3366FF"/>
                </a:solidFill>
              </a:rPr>
              <a:t> injector complex </a:t>
            </a:r>
            <a:r>
              <a:rPr lang="en-US" altLang="ja-JP" dirty="0"/>
              <a:t>(where we used the US design) may need some modifications.  </a:t>
            </a:r>
            <a:endParaRPr lang="en-US" altLang="ja-JP" dirty="0" smtClean="0"/>
          </a:p>
          <a:p>
            <a:endParaRPr lang="en-US" altLang="ja-JP" dirty="0" smtClean="0"/>
          </a:p>
          <a:p>
            <a:r>
              <a:rPr lang="en-US" altLang="ja-JP" dirty="0" smtClean="0"/>
              <a:t>The </a:t>
            </a:r>
            <a:r>
              <a:rPr lang="en-US" altLang="ja-JP" dirty="0"/>
              <a:t>overall orientation of the machine and the exact vertical angle of the tunnel will reflect the local conditions.  </a:t>
            </a:r>
            <a:endParaRPr lang="en-US" altLang="ja-JP" dirty="0" smtClean="0"/>
          </a:p>
          <a:p>
            <a:endParaRPr lang="en-US" altLang="ja-JP" dirty="0"/>
          </a:p>
          <a:p>
            <a:r>
              <a:rPr lang="en-US" altLang="ja-JP" dirty="0" smtClean="0"/>
              <a:t>What </a:t>
            </a:r>
            <a:r>
              <a:rPr lang="en-US" altLang="ja-JP" dirty="0"/>
              <a:t>may change is the position and length of the </a:t>
            </a:r>
            <a:r>
              <a:rPr lang="en-US" altLang="ja-JP" dirty="0">
                <a:solidFill>
                  <a:srgbClr val="3366FF"/>
                </a:solidFill>
              </a:rPr>
              <a:t>access tunnels</a:t>
            </a:r>
            <a:r>
              <a:rPr lang="en-US" altLang="ja-JP" dirty="0"/>
              <a:t> to reflect local conditions.  </a:t>
            </a:r>
            <a:r>
              <a:rPr lang="en-US" altLang="ja-JP" dirty="0" smtClean="0"/>
              <a:t>This </a:t>
            </a:r>
            <a:r>
              <a:rPr lang="en-US" altLang="ja-JP" dirty="0"/>
              <a:t>we will only know when we look.  Initially we will use the geological assessment that was made as part of the site selection process.  I expect that we will take additional data as the design work matures.</a:t>
            </a:r>
            <a:endParaRPr lang="ja-JP" altLang="ja-JP" dirty="0"/>
          </a:p>
          <a:p>
            <a:endParaRPr lang="en-US" altLang="ja-JP" dirty="0" smtClean="0"/>
          </a:p>
          <a:p>
            <a:r>
              <a:rPr lang="en-US" altLang="ja-JP" dirty="0" smtClean="0"/>
              <a:t>Any </a:t>
            </a:r>
            <a:r>
              <a:rPr lang="en-US" altLang="ja-JP" dirty="0">
                <a:solidFill>
                  <a:srgbClr val="3366FF"/>
                </a:solidFill>
              </a:rPr>
              <a:t>necessary modifications </a:t>
            </a:r>
            <a:r>
              <a:rPr lang="en-US" altLang="ja-JP" dirty="0"/>
              <a:t>to the conventional construction from the baseline design will then be assessed for possible impact on the accelerator by the accelerator physicist groups responsible for the various accelerator systems.  Modifications to the accelerator design will be made as required.  It is unlikely that the overall concept will change much.</a:t>
            </a:r>
            <a:endParaRPr lang="ja-JP" altLang="ja-JP" dirty="0"/>
          </a:p>
          <a:p>
            <a:endParaRPr lang="en-US" altLang="ja-JP" dirty="0" smtClean="0"/>
          </a:p>
          <a:p>
            <a:r>
              <a:rPr lang="en-US" altLang="ja-JP" dirty="0" smtClean="0"/>
              <a:t>Finally </a:t>
            </a:r>
            <a:r>
              <a:rPr lang="en-US" altLang="ja-JP" dirty="0">
                <a:solidFill>
                  <a:srgbClr val="3366FF"/>
                </a:solidFill>
              </a:rPr>
              <a:t>the cost impact </a:t>
            </a:r>
            <a:r>
              <a:rPr lang="en-US" altLang="ja-JP" dirty="0"/>
              <a:t>of the modifications will be assessed relative to the baseline machine.  I do not expect these to be large in one direction or the other.</a:t>
            </a:r>
            <a:endParaRPr lang="ja-JP" altLang="ja-JP" dirty="0"/>
          </a:p>
          <a:p>
            <a:endParaRPr lang="en-US" altLang="ja-JP" dirty="0" smtClean="0"/>
          </a:p>
          <a:p>
            <a:r>
              <a:rPr lang="en-US" altLang="ja-JP" dirty="0" smtClean="0"/>
              <a:t>Part </a:t>
            </a:r>
            <a:r>
              <a:rPr lang="en-US" altLang="ja-JP" dirty="0"/>
              <a:t>of the site-specific design work will also involve the layout of the so-called </a:t>
            </a:r>
            <a:r>
              <a:rPr lang="en-US" altLang="ja-JP" dirty="0">
                <a:solidFill>
                  <a:srgbClr val="3366FF"/>
                </a:solidFill>
              </a:rPr>
              <a:t>campus area.  </a:t>
            </a:r>
            <a:r>
              <a:rPr lang="en-US" altLang="ja-JP" dirty="0"/>
              <a:t>This was not part of the scope of the technical design report and strictly speaking is not part of the LCC mandate.  It is difficult to completely separate these two activities and I </a:t>
            </a:r>
            <a:r>
              <a:rPr lang="en-US" altLang="ja-JP" dirty="0">
                <a:solidFill>
                  <a:srgbClr val="3366FF"/>
                </a:solidFill>
              </a:rPr>
              <a:t>expect that we will be working closely with the KEK Linear Collider Project Office to produce an integrated desig</a:t>
            </a:r>
            <a:r>
              <a:rPr lang="en-US" altLang="ja-JP" dirty="0"/>
              <a:t>n.</a:t>
            </a:r>
            <a:endParaRPr lang="ja-JP" altLang="ja-JP" dirty="0"/>
          </a:p>
          <a:p>
            <a:endParaRPr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13/08/26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1D66D333-566C-1C48-8BF2-30B9050E70FF}" type="slidenum">
              <a:rPr kumimoji="1" lang="ja-JP" altLang="en-US" smtClean="0"/>
              <a:t>19</a:t>
            </a:fld>
            <a:endParaRPr kumimoji="1" lang="ja-JP" altLang="en-US"/>
          </a:p>
        </p:txBody>
      </p:sp>
    </p:spTree>
    <p:extLst>
      <p:ext uri="{BB962C8B-B14F-4D97-AF65-F5344CB8AC3E}">
        <p14:creationId xmlns:p14="http://schemas.microsoft.com/office/powerpoint/2010/main" val="6454504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4424" y="160593"/>
            <a:ext cx="8229600" cy="254378"/>
          </a:xfrm>
        </p:spPr>
        <p:txBody>
          <a:bodyPr>
            <a:noAutofit/>
          </a:bodyPr>
          <a:lstStyle/>
          <a:p>
            <a:r>
              <a:rPr lang="en-US" altLang="en-US" sz="3200" b="1" dirty="0"/>
              <a:t>KEK-LC</a:t>
            </a:r>
            <a:r>
              <a:rPr lang="ja-JP" altLang="en-US" sz="3200" b="1" dirty="0"/>
              <a:t>：</a:t>
            </a:r>
            <a:r>
              <a:rPr lang="en-US" altLang="en-US" sz="3200" b="1" dirty="0"/>
              <a:t> </a:t>
            </a:r>
            <a:r>
              <a:rPr lang="en-US" altLang="en-US" sz="3200" b="1" dirty="0" smtClean="0"/>
              <a:t>FY2013 </a:t>
            </a:r>
            <a:r>
              <a:rPr lang="en-US" altLang="en-US" sz="3200" b="1" dirty="0"/>
              <a:t>Plan</a:t>
            </a:r>
            <a:endParaRPr lang="ja-JP" altLang="en-US" sz="3200" b="1"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732999583"/>
              </p:ext>
            </p:extLst>
          </p:nvPr>
        </p:nvGraphicFramePr>
        <p:xfrm>
          <a:off x="234519" y="744198"/>
          <a:ext cx="8452281" cy="5638145"/>
        </p:xfrm>
        <a:graphic>
          <a:graphicData uri="http://schemas.openxmlformats.org/drawingml/2006/table">
            <a:tbl>
              <a:tblPr firstRow="1" firstCol="1" bandRow="1">
                <a:tableStyleId>{5C22544A-7EE6-4342-B048-85BDC9FD1C3A}</a:tableStyleId>
              </a:tblPr>
              <a:tblGrid>
                <a:gridCol w="408098"/>
                <a:gridCol w="1040137"/>
                <a:gridCol w="1309879"/>
                <a:gridCol w="2942448"/>
                <a:gridCol w="2751719"/>
              </a:tblGrid>
              <a:tr h="367489">
                <a:tc>
                  <a:txBody>
                    <a:bodyPr/>
                    <a:lstStyle/>
                    <a:p>
                      <a:r>
                        <a:rPr kumimoji="1" lang="ja-JP" altLang="en-US" sz="1600" dirty="0" smtClean="0"/>
                        <a:t>月</a:t>
                      </a:r>
                      <a:endParaRPr kumimoji="1" lang="ja-JP" altLang="en-US" sz="1600" dirty="0"/>
                    </a:p>
                  </a:txBody>
                  <a:tcPr/>
                </a:tc>
                <a:tc>
                  <a:txBody>
                    <a:bodyPr/>
                    <a:lstStyle/>
                    <a:p>
                      <a:r>
                        <a:rPr kumimoji="1" lang="en-US" altLang="ja-JP" sz="1600" dirty="0" smtClean="0"/>
                        <a:t>LC</a:t>
                      </a:r>
                      <a:r>
                        <a:rPr kumimoji="1" lang="ja-JP" altLang="en-US" sz="1600" dirty="0" smtClean="0"/>
                        <a:t>定例</a:t>
                      </a:r>
                      <a:endParaRPr kumimoji="1" lang="ja-JP" altLang="en-US" sz="1600" dirty="0"/>
                    </a:p>
                  </a:txBody>
                  <a:tcPr/>
                </a:tc>
                <a:tc>
                  <a:txBody>
                    <a:bodyPr/>
                    <a:lstStyle/>
                    <a:p>
                      <a:r>
                        <a:rPr kumimoji="1" lang="en-US" altLang="ja-JP" sz="1600" dirty="0" smtClean="0"/>
                        <a:t>LC</a:t>
                      </a:r>
                      <a:r>
                        <a:rPr kumimoji="1" lang="ja-JP" altLang="en-US" sz="1600" dirty="0" smtClean="0"/>
                        <a:t>・推進委</a:t>
                      </a:r>
                      <a:endParaRPr kumimoji="1" lang="ja-JP" altLang="en-US" sz="1600" dirty="0"/>
                    </a:p>
                  </a:txBody>
                  <a:tcPr/>
                </a:tc>
                <a:tc>
                  <a:txBody>
                    <a:bodyPr/>
                    <a:lstStyle/>
                    <a:p>
                      <a:r>
                        <a:rPr kumimoji="1" lang="en-US" altLang="ja-JP" sz="1600" dirty="0" smtClean="0"/>
                        <a:t>KEK</a:t>
                      </a:r>
                      <a:r>
                        <a:rPr kumimoji="1" lang="ja-JP" altLang="en-US" sz="1600" dirty="0" smtClean="0"/>
                        <a:t>　</a:t>
                      </a:r>
                      <a:r>
                        <a:rPr kumimoji="1" lang="en-US" altLang="ja-JP" sz="1600" dirty="0" smtClean="0"/>
                        <a:t>/</a:t>
                      </a:r>
                      <a:r>
                        <a:rPr kumimoji="1" lang="ja-JP" altLang="en-US" sz="1600" dirty="0" smtClean="0"/>
                        <a:t>　国内</a:t>
                      </a:r>
                      <a:endParaRPr kumimoji="1" lang="ja-JP" altLang="en-US" sz="1600" dirty="0"/>
                    </a:p>
                  </a:txBody>
                  <a:tcPr/>
                </a:tc>
                <a:tc>
                  <a:txBody>
                    <a:bodyPr/>
                    <a:lstStyle/>
                    <a:p>
                      <a:r>
                        <a:rPr kumimoji="1" lang="en-US" altLang="ja-JP" sz="1600" dirty="0" smtClean="0"/>
                        <a:t>LCC</a:t>
                      </a:r>
                      <a:r>
                        <a:rPr kumimoji="1" lang="ja-JP" altLang="en-US" sz="1600" dirty="0" smtClean="0"/>
                        <a:t>　</a:t>
                      </a:r>
                      <a:r>
                        <a:rPr kumimoji="1" lang="en-US" altLang="ja-JP" sz="1600" dirty="0" smtClean="0"/>
                        <a:t>/</a:t>
                      </a:r>
                      <a:r>
                        <a:rPr kumimoji="1" lang="ja-JP" altLang="en-US" sz="1600" dirty="0" smtClean="0"/>
                        <a:t>　国際</a:t>
                      </a:r>
                      <a:endParaRPr kumimoji="1" lang="ja-JP" altLang="en-US" sz="1600" dirty="0"/>
                    </a:p>
                  </a:txBody>
                  <a:tcPr/>
                </a:tc>
              </a:tr>
              <a:tr h="490672">
                <a:tc>
                  <a:txBody>
                    <a:bodyPr/>
                    <a:lstStyle/>
                    <a:p>
                      <a:r>
                        <a:rPr kumimoji="1" lang="en-US" altLang="ja-JP" sz="600" dirty="0" smtClean="0">
                          <a:solidFill>
                            <a:schemeClr val="bg1">
                              <a:lumMod val="50000"/>
                            </a:schemeClr>
                          </a:solidFill>
                        </a:rPr>
                        <a:t>4</a:t>
                      </a:r>
                      <a:endParaRPr kumimoji="1" lang="ja-JP" altLang="en-US" sz="600" dirty="0">
                        <a:solidFill>
                          <a:schemeClr val="bg1">
                            <a:lumMod val="50000"/>
                          </a:schemeClr>
                        </a:solidFill>
                      </a:endParaRPr>
                    </a:p>
                  </a:txBody>
                  <a:tcPr>
                    <a:solidFill>
                      <a:schemeClr val="tx2">
                        <a:lumMod val="20000"/>
                        <a:lumOff val="80000"/>
                      </a:schemeClr>
                    </a:solidFill>
                  </a:tcPr>
                </a:tc>
                <a:tc>
                  <a:txBody>
                    <a:bodyPr/>
                    <a:lstStyle/>
                    <a:p>
                      <a:r>
                        <a:rPr kumimoji="1" lang="en-US" altLang="ja-JP" sz="600" dirty="0" smtClean="0">
                          <a:solidFill>
                            <a:schemeClr val="bg1">
                              <a:lumMod val="50000"/>
                            </a:schemeClr>
                          </a:solidFill>
                        </a:rPr>
                        <a:t>1, 8, 15, 22</a:t>
                      </a:r>
                      <a:endParaRPr kumimoji="1" lang="ja-JP" altLang="en-US" sz="600" dirty="0">
                        <a:solidFill>
                          <a:schemeClr val="bg1">
                            <a:lumMod val="50000"/>
                          </a:schemeClr>
                        </a:solidFill>
                      </a:endParaRPr>
                    </a:p>
                  </a:txBody>
                  <a:tcPr/>
                </a:tc>
                <a:tc>
                  <a:txBody>
                    <a:bodyPr/>
                    <a:lstStyle/>
                    <a:p>
                      <a:endParaRPr kumimoji="1" lang="ja-JP" altLang="en-US" sz="600" dirty="0">
                        <a:solidFill>
                          <a:schemeClr val="bg1">
                            <a:lumMod val="50000"/>
                          </a:schemeClr>
                        </a:solidFill>
                      </a:endParaRPr>
                    </a:p>
                  </a:txBody>
                  <a:tcPr/>
                </a:tc>
                <a:tc>
                  <a:txBody>
                    <a:bodyPr/>
                    <a:lstStyle/>
                    <a:p>
                      <a:r>
                        <a:rPr kumimoji="1" lang="en-US" altLang="ja-JP" sz="600" dirty="0" smtClean="0">
                          <a:solidFill>
                            <a:schemeClr val="bg1">
                              <a:lumMod val="50000"/>
                            </a:schemeClr>
                          </a:solidFill>
                        </a:rPr>
                        <a:t>5-6: KEK road-map</a:t>
                      </a:r>
                      <a:r>
                        <a:rPr kumimoji="1" lang="en-US" altLang="ja-JP" sz="600" baseline="0" dirty="0" smtClean="0">
                          <a:solidFill>
                            <a:schemeClr val="bg1">
                              <a:lumMod val="50000"/>
                            </a:schemeClr>
                          </a:solidFill>
                        </a:rPr>
                        <a:t> review </a:t>
                      </a:r>
                      <a:r>
                        <a:rPr kumimoji="1" lang="en-US" altLang="ja-JP" sz="600" dirty="0" smtClean="0">
                          <a:solidFill>
                            <a:schemeClr val="bg1">
                              <a:lumMod val="50000"/>
                            </a:schemeClr>
                          </a:solidFill>
                        </a:rPr>
                        <a:t> </a:t>
                      </a:r>
                    </a:p>
                    <a:p>
                      <a:r>
                        <a:rPr kumimoji="1" lang="en-US" altLang="ja-JP" sz="600" dirty="0" smtClean="0">
                          <a:solidFill>
                            <a:schemeClr val="bg1">
                              <a:lumMod val="50000"/>
                            </a:schemeClr>
                          </a:solidFill>
                        </a:rPr>
                        <a:t>18:</a:t>
                      </a:r>
                      <a:r>
                        <a:rPr kumimoji="1" lang="ja-JP" altLang="en-US" sz="600" dirty="0" smtClean="0">
                          <a:solidFill>
                            <a:schemeClr val="bg1">
                              <a:lumMod val="50000"/>
                            </a:schemeClr>
                          </a:solidFill>
                        </a:rPr>
                        <a:t>　地質調査連絡会（東京事務所）</a:t>
                      </a:r>
                      <a:r>
                        <a:rPr kumimoji="1" lang="en-US" altLang="ja-JP" sz="600" dirty="0" smtClean="0">
                          <a:solidFill>
                            <a:schemeClr val="bg1">
                              <a:lumMod val="50000"/>
                            </a:schemeClr>
                          </a:solidFill>
                        </a:rPr>
                        <a:t> </a:t>
                      </a:r>
                      <a:endParaRPr kumimoji="1" lang="ja-JP" altLang="en-US" sz="600" dirty="0">
                        <a:solidFill>
                          <a:schemeClr val="bg1">
                            <a:lumMod val="50000"/>
                          </a:schemeClr>
                        </a:solidFill>
                      </a:endParaRPr>
                    </a:p>
                  </a:txBody>
                  <a:tcPr/>
                </a:tc>
                <a:tc>
                  <a:txBody>
                    <a:bodyPr/>
                    <a:lstStyle/>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600" dirty="0" smtClean="0">
                          <a:solidFill>
                            <a:schemeClr val="bg1">
                              <a:lumMod val="50000"/>
                            </a:schemeClr>
                          </a:solidFill>
                        </a:rPr>
                        <a:t>3-4: ATF-II Review at KEK</a:t>
                      </a:r>
                    </a:p>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600" b="0" dirty="0" smtClean="0">
                          <a:solidFill>
                            <a:schemeClr val="bg1">
                              <a:lumMod val="50000"/>
                            </a:schemeClr>
                          </a:solidFill>
                        </a:rPr>
                        <a:t>15-17: </a:t>
                      </a:r>
                      <a:r>
                        <a:rPr kumimoji="1" lang="en-US" altLang="ja-JP" sz="600" b="0" baseline="0" dirty="0" smtClean="0">
                          <a:solidFill>
                            <a:schemeClr val="bg1">
                              <a:lumMod val="50000"/>
                            </a:schemeClr>
                          </a:solidFill>
                        </a:rPr>
                        <a:t>    </a:t>
                      </a:r>
                      <a:r>
                        <a:rPr kumimoji="1" lang="en-US" altLang="ja-JP" sz="600" b="0" dirty="0" smtClean="0">
                          <a:solidFill>
                            <a:schemeClr val="bg1">
                              <a:lumMod val="50000"/>
                            </a:schemeClr>
                          </a:solidFill>
                        </a:rPr>
                        <a:t>DESY-KEK </a:t>
                      </a:r>
                      <a:r>
                        <a:rPr kumimoji="1" lang="en-US" altLang="ja-JP" sz="600" b="0" dirty="0" err="1" smtClean="0">
                          <a:solidFill>
                            <a:schemeClr val="bg1">
                              <a:lumMod val="50000"/>
                            </a:schemeClr>
                          </a:solidFill>
                        </a:rPr>
                        <a:t>Collab</a:t>
                      </a:r>
                      <a:r>
                        <a:rPr kumimoji="1" lang="en-US" altLang="ja-JP" sz="600" b="0" dirty="0" smtClean="0">
                          <a:solidFill>
                            <a:schemeClr val="bg1">
                              <a:lumMod val="50000"/>
                            </a:schemeClr>
                          </a:solidFill>
                        </a:rPr>
                        <a:t>.</a:t>
                      </a:r>
                      <a:r>
                        <a:rPr kumimoji="1" lang="en-US" altLang="ja-JP" sz="600" b="0" baseline="0" dirty="0" smtClean="0">
                          <a:solidFill>
                            <a:schemeClr val="bg1">
                              <a:lumMod val="50000"/>
                            </a:schemeClr>
                          </a:solidFill>
                        </a:rPr>
                        <a:t> Meeting (KEK)</a:t>
                      </a:r>
                    </a:p>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600" b="1" baseline="0" dirty="0" smtClean="0">
                          <a:solidFill>
                            <a:schemeClr val="bg1">
                              <a:lumMod val="50000"/>
                            </a:schemeClr>
                          </a:solidFill>
                        </a:rPr>
                        <a:t>30: US-Japan Symposium in Washington</a:t>
                      </a:r>
                      <a:endParaRPr kumimoji="1" lang="ja-JP" altLang="en-US" sz="600" b="1" dirty="0" smtClean="0">
                        <a:solidFill>
                          <a:schemeClr val="bg1">
                            <a:lumMod val="50000"/>
                          </a:schemeClr>
                        </a:solidFill>
                      </a:endParaRPr>
                    </a:p>
                  </a:txBody>
                  <a:tcPr/>
                </a:tc>
              </a:tr>
              <a:tr h="269875">
                <a:tc>
                  <a:txBody>
                    <a:bodyPr/>
                    <a:lstStyle/>
                    <a:p>
                      <a:pPr algn="l"/>
                      <a:r>
                        <a:rPr kumimoji="1" lang="en-US" altLang="ja-JP" sz="600" dirty="0" smtClean="0">
                          <a:solidFill>
                            <a:schemeClr val="bg1">
                              <a:lumMod val="65000"/>
                            </a:schemeClr>
                          </a:solidFill>
                        </a:rPr>
                        <a:t>5</a:t>
                      </a:r>
                      <a:endParaRPr kumimoji="1" lang="ja-JP" altLang="en-US" sz="600" dirty="0">
                        <a:solidFill>
                          <a:schemeClr val="bg1">
                            <a:lumMod val="65000"/>
                          </a:schemeClr>
                        </a:solidFill>
                      </a:endParaRPr>
                    </a:p>
                  </a:txBody>
                  <a:tcPr>
                    <a:solidFill>
                      <a:schemeClr val="tx2">
                        <a:lumMod val="20000"/>
                        <a:lumOff val="80000"/>
                      </a:schemeClr>
                    </a:solidFill>
                  </a:tcPr>
                </a:tc>
                <a:tc>
                  <a:txBody>
                    <a:bodyPr/>
                    <a:lstStyle/>
                    <a:p>
                      <a:r>
                        <a:rPr kumimoji="1" lang="en-US" altLang="ja-JP" sz="600" dirty="0" smtClean="0">
                          <a:solidFill>
                            <a:schemeClr val="bg1">
                              <a:lumMod val="65000"/>
                            </a:schemeClr>
                          </a:solidFill>
                        </a:rPr>
                        <a:t>7(</a:t>
                      </a:r>
                      <a:r>
                        <a:rPr kumimoji="1" lang="ja-JP" altLang="en-US" sz="600" dirty="0" smtClean="0">
                          <a:solidFill>
                            <a:schemeClr val="bg1">
                              <a:lumMod val="65000"/>
                            </a:schemeClr>
                          </a:solidFill>
                        </a:rPr>
                        <a:t>火）：</a:t>
                      </a:r>
                      <a:r>
                        <a:rPr kumimoji="1" lang="en-US" altLang="ja-JP" sz="600" dirty="0" smtClean="0">
                          <a:solidFill>
                            <a:schemeClr val="bg1">
                              <a:lumMod val="65000"/>
                            </a:schemeClr>
                          </a:solidFill>
                        </a:rPr>
                        <a:t>24</a:t>
                      </a:r>
                      <a:r>
                        <a:rPr kumimoji="1" lang="ja-JP" altLang="en-US" sz="600" dirty="0" smtClean="0">
                          <a:solidFill>
                            <a:schemeClr val="bg1">
                              <a:lumMod val="65000"/>
                            </a:schemeClr>
                          </a:solidFill>
                        </a:rPr>
                        <a:t>（金）　</a:t>
                      </a:r>
                      <a:endParaRPr kumimoji="1" lang="ja-JP" altLang="en-US" sz="600" dirty="0">
                        <a:solidFill>
                          <a:schemeClr val="bg1">
                            <a:lumMod val="65000"/>
                          </a:schemeClr>
                        </a:solidFill>
                      </a:endParaRPr>
                    </a:p>
                  </a:txBody>
                  <a:tcPr/>
                </a:tc>
                <a:tc>
                  <a:txBody>
                    <a:bodyPr/>
                    <a:lstStyle/>
                    <a:p>
                      <a:endParaRPr kumimoji="1" lang="ja-JP" altLang="en-US" sz="600" dirty="0">
                        <a:solidFill>
                          <a:srgbClr val="3366FF"/>
                        </a:solidFill>
                      </a:endParaRPr>
                    </a:p>
                  </a:txBody>
                  <a:tcPr/>
                </a:tc>
                <a:tc>
                  <a:txBody>
                    <a:bodyPr/>
                    <a:lstStyle/>
                    <a:p>
                      <a:endParaRPr kumimoji="1" lang="ja-JP" altLang="en-US" sz="600" dirty="0">
                        <a:solidFill>
                          <a:schemeClr val="bg1">
                            <a:lumMod val="65000"/>
                          </a:schemeClr>
                        </a:solidFill>
                      </a:endParaRPr>
                    </a:p>
                  </a:txBody>
                  <a:tcPr/>
                </a:tc>
                <a:tc>
                  <a:txBody>
                    <a:bodyPr/>
                    <a:lstStyle/>
                    <a:p>
                      <a:r>
                        <a:rPr kumimoji="1" lang="en-US" altLang="ja-JP" sz="600" b="1" dirty="0" smtClean="0">
                          <a:solidFill>
                            <a:schemeClr val="bg1">
                              <a:lumMod val="65000"/>
                            </a:schemeClr>
                          </a:solidFill>
                        </a:rPr>
                        <a:t>13-17:     IPAC’13  (Shanghai)</a:t>
                      </a:r>
                    </a:p>
                    <a:p>
                      <a:r>
                        <a:rPr kumimoji="1" lang="en-US" altLang="ja-JP" sz="600" b="1" dirty="0" smtClean="0">
                          <a:solidFill>
                            <a:schemeClr val="bg1">
                              <a:lumMod val="65000"/>
                            </a:schemeClr>
                          </a:solidFill>
                        </a:rPr>
                        <a:t>27-31:     ECFA-LC</a:t>
                      </a:r>
                      <a:r>
                        <a:rPr kumimoji="1" lang="en-US" altLang="ja-JP" sz="600" b="1" baseline="0" dirty="0" smtClean="0">
                          <a:solidFill>
                            <a:schemeClr val="bg1">
                              <a:lumMod val="65000"/>
                            </a:schemeClr>
                          </a:solidFill>
                        </a:rPr>
                        <a:t> 2013</a:t>
                      </a:r>
                      <a:r>
                        <a:rPr kumimoji="1" lang="en-US" altLang="ja-JP" sz="600" b="1" dirty="0" smtClean="0">
                          <a:solidFill>
                            <a:schemeClr val="bg1">
                              <a:lumMod val="65000"/>
                            </a:schemeClr>
                          </a:solidFill>
                        </a:rPr>
                        <a:t> (DESY, Hamburg)</a:t>
                      </a:r>
                      <a:endParaRPr kumimoji="1" lang="ja-JP" altLang="en-US" sz="600" b="1" dirty="0">
                        <a:solidFill>
                          <a:schemeClr val="bg1">
                            <a:lumMod val="65000"/>
                          </a:schemeClr>
                        </a:solidFill>
                      </a:endParaRPr>
                    </a:p>
                  </a:txBody>
                  <a:tcPr/>
                </a:tc>
              </a:tr>
              <a:tr h="386661">
                <a:tc>
                  <a:txBody>
                    <a:bodyPr/>
                    <a:lstStyle/>
                    <a:p>
                      <a:r>
                        <a:rPr kumimoji="1" lang="en-US" altLang="ja-JP" sz="600" dirty="0" smtClean="0">
                          <a:solidFill>
                            <a:schemeClr val="bg1">
                              <a:lumMod val="75000"/>
                            </a:schemeClr>
                          </a:solidFill>
                        </a:rPr>
                        <a:t>6</a:t>
                      </a:r>
                    </a:p>
                  </a:txBody>
                  <a:tcPr>
                    <a:solidFill>
                      <a:schemeClr val="tx2">
                        <a:lumMod val="20000"/>
                        <a:lumOff val="80000"/>
                      </a:schemeClr>
                    </a:solidFill>
                  </a:tcPr>
                </a:tc>
                <a:tc>
                  <a:txBody>
                    <a:bodyPr/>
                    <a:lstStyle/>
                    <a:p>
                      <a:r>
                        <a:rPr kumimoji="1" lang="en-US" altLang="ja-JP" sz="600" dirty="0" smtClean="0">
                          <a:solidFill>
                            <a:schemeClr val="bg1">
                              <a:lumMod val="75000"/>
                            </a:schemeClr>
                          </a:solidFill>
                        </a:rPr>
                        <a:t>3, 10, 17, 24</a:t>
                      </a:r>
                      <a:endParaRPr kumimoji="1" lang="ja-JP" altLang="en-US" sz="600" dirty="0">
                        <a:solidFill>
                          <a:schemeClr val="bg1">
                            <a:lumMod val="75000"/>
                          </a:schemeClr>
                        </a:solidFill>
                      </a:endParaRPr>
                    </a:p>
                  </a:txBody>
                  <a:tcPr/>
                </a:tc>
                <a:tc>
                  <a:txBody>
                    <a:bodyPr/>
                    <a:lstStyle/>
                    <a:p>
                      <a:r>
                        <a:rPr kumimoji="1" lang="en-US" altLang="ja-JP" sz="600" dirty="0" smtClean="0">
                          <a:solidFill>
                            <a:schemeClr val="bg1">
                              <a:lumMod val="75000"/>
                            </a:schemeClr>
                          </a:solidFill>
                        </a:rPr>
                        <a:t>11:</a:t>
                      </a:r>
                      <a:r>
                        <a:rPr kumimoji="1" lang="en-US" altLang="ja-JP" sz="600" baseline="0" dirty="0" smtClean="0">
                          <a:solidFill>
                            <a:schemeClr val="bg1">
                              <a:lumMod val="75000"/>
                            </a:schemeClr>
                          </a:solidFill>
                        </a:rPr>
                        <a:t> </a:t>
                      </a:r>
                    </a:p>
                    <a:p>
                      <a:r>
                        <a:rPr kumimoji="1" lang="en-US" altLang="ja-JP" sz="600" baseline="0" dirty="0" smtClean="0">
                          <a:solidFill>
                            <a:schemeClr val="bg1">
                              <a:lumMod val="75000"/>
                            </a:schemeClr>
                          </a:solidFill>
                        </a:rPr>
                        <a:t>LC </a:t>
                      </a:r>
                      <a:r>
                        <a:rPr kumimoji="1" lang="ja-JP" altLang="en-US" sz="600" baseline="0" dirty="0" smtClean="0">
                          <a:solidFill>
                            <a:schemeClr val="bg1">
                              <a:lumMod val="75000"/>
                            </a:schemeClr>
                          </a:solidFill>
                        </a:rPr>
                        <a:t>推進委員会</a:t>
                      </a:r>
                      <a:endParaRPr kumimoji="1" lang="ja-JP" altLang="en-US" sz="600" dirty="0">
                        <a:solidFill>
                          <a:schemeClr val="bg1">
                            <a:lumMod val="75000"/>
                          </a:schemeClr>
                        </a:solidFill>
                      </a:endParaRPr>
                    </a:p>
                  </a:txBody>
                  <a:tcPr/>
                </a:tc>
                <a:tc>
                  <a:txBody>
                    <a:bodyPr/>
                    <a:lstStyle/>
                    <a:p>
                      <a:r>
                        <a:rPr kumimoji="1" lang="en-US" altLang="ja-JP" sz="600" dirty="0" smtClean="0">
                          <a:solidFill>
                            <a:schemeClr val="bg1">
                              <a:lumMod val="75000"/>
                            </a:schemeClr>
                          </a:solidFill>
                        </a:rPr>
                        <a:t>5-8: Higgs &amp; beyond WS @ Sendai</a:t>
                      </a:r>
                    </a:p>
                    <a:p>
                      <a:endParaRPr kumimoji="1" lang="en-US" altLang="ja-JP" sz="600" dirty="0" smtClean="0">
                        <a:solidFill>
                          <a:schemeClr val="bg1">
                            <a:lumMod val="75000"/>
                          </a:schemeClr>
                        </a:solidFill>
                      </a:endParaRPr>
                    </a:p>
                    <a:p>
                      <a:r>
                        <a:rPr kumimoji="1" lang="en-US" altLang="ja-JP" sz="600" dirty="0" smtClean="0">
                          <a:solidFill>
                            <a:schemeClr val="bg1">
                              <a:lumMod val="75000"/>
                            </a:schemeClr>
                          </a:solidFill>
                        </a:rPr>
                        <a:t>15: AAA </a:t>
                      </a:r>
                      <a:r>
                        <a:rPr kumimoji="1" lang="ja-JP" altLang="en-US" sz="600" dirty="0" smtClean="0">
                          <a:solidFill>
                            <a:schemeClr val="bg1">
                              <a:lumMod val="75000"/>
                            </a:schemeClr>
                          </a:solidFill>
                        </a:rPr>
                        <a:t>シンポ</a:t>
                      </a:r>
                      <a:endParaRPr kumimoji="1" lang="ja-JP" altLang="en-US" sz="600" dirty="0">
                        <a:solidFill>
                          <a:schemeClr val="bg1">
                            <a:lumMod val="75000"/>
                          </a:schemeClr>
                        </a:solidFill>
                      </a:endParaRPr>
                    </a:p>
                  </a:txBody>
                  <a:tcPr/>
                </a:tc>
                <a:tc>
                  <a:txBody>
                    <a:bodyPr/>
                    <a:lstStyle/>
                    <a:p>
                      <a:r>
                        <a:rPr kumimoji="1" lang="en-US" altLang="ja-JP" sz="600" b="1" dirty="0" smtClean="0">
                          <a:solidFill>
                            <a:schemeClr val="bg1">
                              <a:lumMod val="75000"/>
                            </a:schemeClr>
                          </a:solidFill>
                        </a:rPr>
                        <a:t>12:</a:t>
                      </a:r>
                      <a:r>
                        <a:rPr kumimoji="1" lang="en-US" altLang="ja-JP" sz="600" b="1" baseline="0" dirty="0" smtClean="0">
                          <a:solidFill>
                            <a:schemeClr val="bg1">
                              <a:lumMod val="75000"/>
                            </a:schemeClr>
                          </a:solidFill>
                        </a:rPr>
                        <a:t>          </a:t>
                      </a:r>
                      <a:r>
                        <a:rPr kumimoji="1" lang="en-US" altLang="ja-JP" sz="600" b="1" dirty="0" smtClean="0">
                          <a:solidFill>
                            <a:schemeClr val="bg1">
                              <a:lumMod val="75000"/>
                            </a:schemeClr>
                          </a:solidFill>
                        </a:rPr>
                        <a:t>ILC Event </a:t>
                      </a:r>
                      <a:endParaRPr kumimoji="1" lang="en-US" altLang="ja-JP" sz="600" b="1" baseline="0" dirty="0" smtClean="0">
                        <a:solidFill>
                          <a:schemeClr val="bg1">
                            <a:lumMod val="75000"/>
                          </a:schemeClr>
                        </a:solidFill>
                      </a:endParaRPr>
                    </a:p>
                    <a:p>
                      <a:r>
                        <a:rPr kumimoji="1" lang="en-US" altLang="ja-JP" sz="600" baseline="0" dirty="0" smtClean="0">
                          <a:solidFill>
                            <a:schemeClr val="bg1">
                              <a:lumMod val="75000"/>
                            </a:schemeClr>
                          </a:solidFill>
                        </a:rPr>
                        <a:t>12-14:    TTC: CW-SCRF WS</a:t>
                      </a:r>
                    </a:p>
                    <a:p>
                      <a:r>
                        <a:rPr kumimoji="1" lang="en-US" altLang="ja-JP" sz="600" baseline="0" dirty="0" smtClean="0">
                          <a:solidFill>
                            <a:schemeClr val="bg1">
                              <a:lumMod val="75000"/>
                            </a:schemeClr>
                          </a:solidFill>
                        </a:rPr>
                        <a:t>30 -7/3 : US, Snowmass Process WG @ Seattle</a:t>
                      </a:r>
                    </a:p>
                  </a:txBody>
                  <a:tcPr/>
                </a:tc>
              </a:tr>
              <a:tr h="369963">
                <a:tc>
                  <a:txBody>
                    <a:bodyPr/>
                    <a:lstStyle/>
                    <a:p>
                      <a:r>
                        <a:rPr kumimoji="1" lang="en-US" altLang="ja-JP" sz="600" dirty="0" smtClean="0">
                          <a:solidFill>
                            <a:schemeClr val="bg1">
                              <a:lumMod val="75000"/>
                            </a:schemeClr>
                          </a:solidFill>
                        </a:rPr>
                        <a:t>7</a:t>
                      </a:r>
                    </a:p>
                  </a:txBody>
                  <a:tcPr>
                    <a:solidFill>
                      <a:schemeClr val="tx2">
                        <a:lumMod val="20000"/>
                        <a:lumOff val="80000"/>
                      </a:schemeClr>
                    </a:solidFill>
                  </a:tcPr>
                </a:tc>
                <a:tc>
                  <a:txBody>
                    <a:bodyPr/>
                    <a:lstStyle/>
                    <a:p>
                      <a:r>
                        <a:rPr kumimoji="1" lang="en-US" altLang="ja-JP" sz="600" dirty="0" smtClean="0">
                          <a:solidFill>
                            <a:schemeClr val="bg1">
                              <a:lumMod val="75000"/>
                            </a:schemeClr>
                          </a:solidFill>
                        </a:rPr>
                        <a:t>1, </a:t>
                      </a:r>
                      <a:r>
                        <a:rPr kumimoji="1" lang="en-US" altLang="ja-JP" sz="600" b="1" dirty="0" smtClean="0">
                          <a:solidFill>
                            <a:schemeClr val="bg1">
                              <a:lumMod val="75000"/>
                            </a:schemeClr>
                          </a:solidFill>
                        </a:rPr>
                        <a:t>8,</a:t>
                      </a:r>
                      <a:r>
                        <a:rPr kumimoji="1" lang="en-US" altLang="ja-JP" sz="600" dirty="0" smtClean="0">
                          <a:solidFill>
                            <a:schemeClr val="bg1">
                              <a:lumMod val="75000"/>
                            </a:schemeClr>
                          </a:solidFill>
                        </a:rPr>
                        <a:t> </a:t>
                      </a:r>
                      <a:r>
                        <a:rPr kumimoji="1" lang="en-US" altLang="ja-JP" sz="600" strike="sngStrike" dirty="0" smtClean="0">
                          <a:solidFill>
                            <a:schemeClr val="bg1">
                              <a:lumMod val="75000"/>
                            </a:schemeClr>
                          </a:solidFill>
                        </a:rPr>
                        <a:t>15,22</a:t>
                      </a:r>
                      <a:r>
                        <a:rPr kumimoji="1" lang="en-US" altLang="ja-JP" sz="600" dirty="0" smtClean="0">
                          <a:solidFill>
                            <a:schemeClr val="bg1">
                              <a:lumMod val="75000"/>
                            </a:schemeClr>
                          </a:solidFill>
                        </a:rPr>
                        <a:t>, 29</a:t>
                      </a:r>
                      <a:endParaRPr kumimoji="1" lang="ja-JP" altLang="en-US" sz="600" dirty="0">
                        <a:solidFill>
                          <a:schemeClr val="bg1">
                            <a:lumMod val="75000"/>
                          </a:schemeClr>
                        </a:solidFill>
                      </a:endParaRPr>
                    </a:p>
                  </a:txBody>
                  <a:tcPr/>
                </a:tc>
                <a:tc>
                  <a:txBody>
                    <a:bodyPr/>
                    <a:lstStyle/>
                    <a:p>
                      <a:endParaRPr kumimoji="1" lang="ja-JP" altLang="en-US" sz="600" dirty="0">
                        <a:solidFill>
                          <a:schemeClr val="bg1">
                            <a:lumMod val="75000"/>
                          </a:schemeClr>
                        </a:solidFill>
                      </a:endParaRPr>
                    </a:p>
                  </a:txBody>
                  <a:tcPr/>
                </a:tc>
                <a:tc>
                  <a:txBody>
                    <a:bodyPr/>
                    <a:lstStyle/>
                    <a:p>
                      <a:r>
                        <a:rPr kumimoji="1" lang="en-US" altLang="ja-JP" sz="600" dirty="0" smtClean="0">
                          <a:solidFill>
                            <a:schemeClr val="bg1">
                              <a:lumMod val="75000"/>
                            </a:schemeClr>
                          </a:solidFill>
                        </a:rPr>
                        <a:t>14: </a:t>
                      </a:r>
                      <a:r>
                        <a:rPr kumimoji="1" lang="ja-JP" altLang="en-US" sz="600" dirty="0" smtClean="0">
                          <a:solidFill>
                            <a:schemeClr val="bg1">
                              <a:lumMod val="75000"/>
                            </a:schemeClr>
                          </a:solidFill>
                        </a:rPr>
                        <a:t>拡大高エネルギー委員会</a:t>
                      </a:r>
                      <a:endParaRPr kumimoji="1" lang="en-US" altLang="ja-JP" sz="600" dirty="0" smtClean="0">
                        <a:solidFill>
                          <a:schemeClr val="bg1">
                            <a:lumMod val="75000"/>
                          </a:schemeClr>
                        </a:solidFill>
                      </a:endParaRPr>
                    </a:p>
                    <a:p>
                      <a:r>
                        <a:rPr kumimoji="1" lang="en-US" altLang="ja-JP" sz="600" dirty="0" smtClean="0">
                          <a:solidFill>
                            <a:schemeClr val="bg1">
                              <a:lumMod val="75000"/>
                            </a:schemeClr>
                          </a:solidFill>
                        </a:rPr>
                        <a:t>20-23:</a:t>
                      </a:r>
                      <a:r>
                        <a:rPr kumimoji="1" lang="en-US" altLang="ja-JP" sz="600" baseline="0" dirty="0" smtClean="0">
                          <a:solidFill>
                            <a:schemeClr val="bg1">
                              <a:lumMod val="75000"/>
                            </a:schemeClr>
                          </a:solidFill>
                        </a:rPr>
                        <a:t> ILC </a:t>
                      </a:r>
                      <a:r>
                        <a:rPr kumimoji="1" lang="ja-JP" altLang="en-US" sz="600" baseline="0" dirty="0" smtClean="0">
                          <a:solidFill>
                            <a:schemeClr val="bg1">
                              <a:lumMod val="75000"/>
                            </a:schemeClr>
                          </a:solidFill>
                        </a:rPr>
                        <a:t>夏の合宿</a:t>
                      </a:r>
                      <a:r>
                        <a:rPr kumimoji="1" lang="en-US" altLang="ja-JP" sz="600" baseline="0" dirty="0" smtClean="0">
                          <a:solidFill>
                            <a:schemeClr val="bg1">
                              <a:lumMod val="75000"/>
                            </a:schemeClr>
                          </a:solidFill>
                        </a:rPr>
                        <a:t>@ </a:t>
                      </a:r>
                      <a:r>
                        <a:rPr kumimoji="1" lang="ja-JP" altLang="en-US" sz="600" baseline="0" dirty="0" smtClean="0">
                          <a:solidFill>
                            <a:schemeClr val="bg1">
                              <a:lumMod val="75000"/>
                            </a:schemeClr>
                          </a:solidFill>
                        </a:rPr>
                        <a:t>富山</a:t>
                      </a:r>
                      <a:endParaRPr kumimoji="1" lang="en-US" altLang="ja-JP" sz="600" baseline="0" dirty="0" smtClean="0">
                        <a:solidFill>
                          <a:schemeClr val="bg1">
                            <a:lumMod val="75000"/>
                          </a:schemeClr>
                        </a:solidFill>
                      </a:endParaRPr>
                    </a:p>
                    <a:p>
                      <a:r>
                        <a:rPr kumimoji="1" lang="en-US" altLang="ja-JP" sz="600" baseline="0" dirty="0" smtClean="0">
                          <a:solidFill>
                            <a:schemeClr val="bg1">
                              <a:lumMod val="75000"/>
                            </a:schemeClr>
                          </a:solidFill>
                        </a:rPr>
                        <a:t>23-26: OHO’13 (XFEL) </a:t>
                      </a:r>
                    </a:p>
                  </a:txBody>
                  <a:tcPr/>
                </a:tc>
                <a:tc>
                  <a:txBody>
                    <a:bodyPr/>
                    <a:lstStyle/>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600" dirty="0" smtClean="0">
                          <a:solidFill>
                            <a:schemeClr val="bg1">
                              <a:lumMod val="75000"/>
                            </a:schemeClr>
                          </a:solidFill>
                        </a:rPr>
                        <a:t>15-19</a:t>
                      </a:r>
                      <a:r>
                        <a:rPr kumimoji="1" lang="ja-JP" altLang="en-US" sz="600" dirty="0" smtClean="0">
                          <a:solidFill>
                            <a:schemeClr val="bg1">
                              <a:lumMod val="75000"/>
                            </a:schemeClr>
                          </a:solidFill>
                        </a:rPr>
                        <a:t>　</a:t>
                      </a:r>
                      <a:r>
                        <a:rPr kumimoji="1" lang="en-US" altLang="ja-JP" sz="600" dirty="0" smtClean="0">
                          <a:solidFill>
                            <a:schemeClr val="bg1">
                              <a:lumMod val="75000"/>
                            </a:schemeClr>
                          </a:solidFill>
                        </a:rPr>
                        <a:t>  APPS/ASEPS</a:t>
                      </a:r>
                      <a:r>
                        <a:rPr kumimoji="1" lang="en-US" altLang="ja-JP" sz="600" baseline="0" dirty="0" smtClean="0">
                          <a:solidFill>
                            <a:schemeClr val="bg1">
                              <a:lumMod val="75000"/>
                            </a:schemeClr>
                          </a:solidFill>
                        </a:rPr>
                        <a:t> (</a:t>
                      </a:r>
                      <a:r>
                        <a:rPr kumimoji="1" lang="en-US" altLang="ja-JP" sz="600" baseline="0" dirty="0" err="1" smtClean="0">
                          <a:solidFill>
                            <a:schemeClr val="bg1">
                              <a:lumMod val="75000"/>
                            </a:schemeClr>
                          </a:solidFill>
                        </a:rPr>
                        <a:t>Makuhari</a:t>
                      </a:r>
                      <a:r>
                        <a:rPr kumimoji="1" lang="en-US" altLang="ja-JP" sz="600" baseline="0" dirty="0" smtClean="0">
                          <a:solidFill>
                            <a:schemeClr val="bg1">
                              <a:lumMod val="75000"/>
                            </a:schemeClr>
                          </a:solidFill>
                        </a:rPr>
                        <a:t>)</a:t>
                      </a:r>
                      <a:endParaRPr kumimoji="1" lang="en-US" altLang="ja-JP" sz="600" dirty="0" smtClean="0">
                        <a:solidFill>
                          <a:schemeClr val="bg1">
                            <a:lumMod val="75000"/>
                          </a:schemeClr>
                        </a:solidFill>
                      </a:endParaRPr>
                    </a:p>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600" dirty="0" smtClean="0">
                          <a:solidFill>
                            <a:schemeClr val="bg1">
                              <a:lumMod val="75000"/>
                            </a:schemeClr>
                          </a:solidFill>
                        </a:rPr>
                        <a:t>25-27:    Higgs Hunting WS (Paris: </a:t>
                      </a:r>
                      <a:r>
                        <a:rPr kumimoji="1" lang="ja-JP" altLang="en-US" sz="600" dirty="0" smtClean="0">
                          <a:solidFill>
                            <a:schemeClr val="bg1">
                              <a:lumMod val="75000"/>
                            </a:schemeClr>
                          </a:solidFill>
                        </a:rPr>
                        <a:t>山本</a:t>
                      </a:r>
                      <a:r>
                        <a:rPr kumimoji="1" lang="en-US" altLang="ja-JP" sz="600" dirty="0" smtClean="0">
                          <a:solidFill>
                            <a:schemeClr val="bg1">
                              <a:lumMod val="75000"/>
                            </a:schemeClr>
                          </a:solidFill>
                        </a:rPr>
                        <a:t>)</a:t>
                      </a:r>
                      <a:r>
                        <a:rPr kumimoji="1" lang="en-US" altLang="ja-JP" sz="600" baseline="0" dirty="0" smtClean="0">
                          <a:solidFill>
                            <a:schemeClr val="bg1">
                              <a:lumMod val="75000"/>
                            </a:schemeClr>
                          </a:solidFill>
                        </a:rPr>
                        <a:t> </a:t>
                      </a:r>
                    </a:p>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600" dirty="0" smtClean="0">
                          <a:solidFill>
                            <a:schemeClr val="bg1">
                              <a:lumMod val="75000"/>
                            </a:schemeClr>
                          </a:solidFill>
                        </a:rPr>
                        <a:t>7/29-8/7:  Snowmass on the Mississippi</a:t>
                      </a:r>
                      <a:endParaRPr kumimoji="1" lang="ja-JP" altLang="en-US" sz="600" dirty="0" smtClean="0">
                        <a:solidFill>
                          <a:schemeClr val="bg1">
                            <a:lumMod val="75000"/>
                          </a:schemeClr>
                        </a:solidFill>
                      </a:endParaRPr>
                    </a:p>
                  </a:txBody>
                  <a:tcPr/>
                </a:tc>
              </a:tr>
              <a:tr h="383063">
                <a:tc>
                  <a:txBody>
                    <a:bodyPr/>
                    <a:lstStyle/>
                    <a:p>
                      <a:r>
                        <a:rPr kumimoji="1" lang="en-US" altLang="ja-JP" sz="1100" dirty="0" smtClean="0">
                          <a:solidFill>
                            <a:schemeClr val="tx1"/>
                          </a:solidFill>
                        </a:rPr>
                        <a:t>8</a:t>
                      </a:r>
                    </a:p>
                  </a:txBody>
                  <a:tcPr>
                    <a:solidFill>
                      <a:schemeClr val="tx2">
                        <a:lumMod val="20000"/>
                        <a:lumOff val="80000"/>
                      </a:schemeClr>
                    </a:solidFill>
                  </a:tcPr>
                </a:tc>
                <a:tc>
                  <a:txBody>
                    <a:bodyPr/>
                    <a:lstStyle/>
                    <a:p>
                      <a:r>
                        <a:rPr kumimoji="1" lang="en-US" altLang="ja-JP" sz="1100" strike="sngStrike" dirty="0" smtClean="0">
                          <a:solidFill>
                            <a:schemeClr val="tx1"/>
                          </a:solidFill>
                        </a:rPr>
                        <a:t>5,  12,</a:t>
                      </a:r>
                      <a:r>
                        <a:rPr kumimoji="1" lang="en-US" altLang="ja-JP" sz="1100" dirty="0" smtClean="0">
                          <a:solidFill>
                            <a:schemeClr val="tx1"/>
                          </a:solidFill>
                        </a:rPr>
                        <a:t> </a:t>
                      </a:r>
                      <a:r>
                        <a:rPr kumimoji="1" lang="en-US" altLang="ja-JP" sz="1100" strike="sngStrike" dirty="0" smtClean="0">
                          <a:solidFill>
                            <a:schemeClr val="tx1"/>
                          </a:solidFill>
                        </a:rPr>
                        <a:t>19</a:t>
                      </a:r>
                      <a:r>
                        <a:rPr kumimoji="1" lang="en-US" altLang="ja-JP" sz="1100" dirty="0" smtClean="0">
                          <a:solidFill>
                            <a:schemeClr val="tx1"/>
                          </a:solidFill>
                        </a:rPr>
                        <a:t>, </a:t>
                      </a:r>
                    </a:p>
                    <a:p>
                      <a:endParaRPr kumimoji="1" lang="en-US" altLang="ja-JP" sz="1100" dirty="0" smtClean="0">
                        <a:solidFill>
                          <a:schemeClr val="tx1"/>
                        </a:solidFill>
                      </a:endParaRPr>
                    </a:p>
                    <a:p>
                      <a:r>
                        <a:rPr kumimoji="1" lang="en-US" altLang="ja-JP" sz="1100" dirty="0" smtClean="0">
                          <a:solidFill>
                            <a:schemeClr val="tx1"/>
                          </a:solidFill>
                        </a:rPr>
                        <a:t>26</a:t>
                      </a:r>
                      <a:endParaRPr kumimoji="1" lang="ja-JP" altLang="en-US" sz="1100" dirty="0">
                        <a:solidFill>
                          <a:schemeClr val="tx1"/>
                        </a:solidFill>
                      </a:endParaRPr>
                    </a:p>
                  </a:txBody>
                  <a:tcPr/>
                </a:tc>
                <a:tc>
                  <a:txBody>
                    <a:bodyPr/>
                    <a:lstStyle/>
                    <a:p>
                      <a:endParaRPr kumimoji="1" lang="en-US" altLang="ja-JP" sz="1100" dirty="0" smtClean="0">
                        <a:solidFill>
                          <a:schemeClr val="tx1"/>
                        </a:solidFill>
                      </a:endParaRPr>
                    </a:p>
                    <a:p>
                      <a:endParaRPr kumimoji="1" lang="en-US" altLang="ja-JP" sz="1100" dirty="0" smtClean="0">
                        <a:solidFill>
                          <a:schemeClr val="tx1"/>
                        </a:solidFill>
                      </a:endParaRPr>
                    </a:p>
                    <a:p>
                      <a:r>
                        <a:rPr kumimoji="1" lang="en-US" altLang="ja-JP" sz="1100" dirty="0" smtClean="0">
                          <a:solidFill>
                            <a:schemeClr val="tx1"/>
                          </a:solidFill>
                        </a:rPr>
                        <a:t>23: LC </a:t>
                      </a:r>
                      <a:r>
                        <a:rPr kumimoji="1" lang="ja-JP" altLang="en-US" sz="1100" dirty="0" smtClean="0">
                          <a:solidFill>
                            <a:schemeClr val="tx1"/>
                          </a:solidFill>
                        </a:rPr>
                        <a:t>推進委</a:t>
                      </a:r>
                      <a:endParaRPr kumimoji="1" lang="ja-JP" altLang="en-US" sz="1100" dirty="0">
                        <a:solidFill>
                          <a:schemeClr val="tx1"/>
                        </a:solidFill>
                      </a:endParaRPr>
                    </a:p>
                  </a:txBody>
                  <a:tcPr/>
                </a:tc>
                <a:tc>
                  <a:txBody>
                    <a:bodyPr/>
                    <a:lstStyle/>
                    <a:p>
                      <a:r>
                        <a:rPr kumimoji="1" lang="en-US" altLang="ja-JP" sz="1100" dirty="0" smtClean="0">
                          <a:solidFill>
                            <a:schemeClr val="tx1"/>
                          </a:solidFill>
                        </a:rPr>
                        <a:t>3-5, </a:t>
                      </a:r>
                      <a:r>
                        <a:rPr kumimoji="1" lang="ja-JP" altLang="en-US" sz="1100" dirty="0" smtClean="0">
                          <a:solidFill>
                            <a:schemeClr val="tx1"/>
                          </a:solidFill>
                        </a:rPr>
                        <a:t>加速器学会　（名古屋）</a:t>
                      </a:r>
                      <a:endParaRPr kumimoji="1" lang="en-US" altLang="ja-JP" sz="1100" dirty="0" smtClean="0">
                        <a:solidFill>
                          <a:schemeClr val="tx1"/>
                        </a:solidFill>
                      </a:endParaRPr>
                    </a:p>
                    <a:p>
                      <a:endParaRPr kumimoji="1" lang="en-US" altLang="ja-JP" sz="1100" dirty="0" smtClean="0">
                        <a:solidFill>
                          <a:schemeClr val="tx1"/>
                        </a:solidFill>
                      </a:endParaRPr>
                    </a:p>
                    <a:p>
                      <a:r>
                        <a:rPr kumimoji="1" lang="en-US" altLang="ja-JP" sz="1100" dirty="0" smtClean="0">
                          <a:solidFill>
                            <a:schemeClr val="tx1"/>
                          </a:solidFill>
                        </a:rPr>
                        <a:t>16-24: Summer Challenge</a:t>
                      </a:r>
                      <a:endParaRPr kumimoji="1" lang="ja-JP" altLang="en-US" sz="1100" dirty="0">
                        <a:solidFill>
                          <a:schemeClr val="tx1"/>
                        </a:solidFill>
                      </a:endParaRPr>
                    </a:p>
                  </a:txBody>
                  <a:tcPr/>
                </a:tc>
                <a:tc>
                  <a:txBody>
                    <a:bodyPr/>
                    <a:lstStyle/>
                    <a:p>
                      <a:pPr marL="0" marR="0" indent="0" algn="l" defTabSz="457153"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endParaRPr>
                    </a:p>
                  </a:txBody>
                  <a:tcPr/>
                </a:tc>
              </a:tr>
              <a:tr h="422864">
                <a:tc>
                  <a:txBody>
                    <a:bodyPr/>
                    <a:lstStyle/>
                    <a:p>
                      <a:r>
                        <a:rPr kumimoji="1" lang="en-US" altLang="ja-JP" sz="1100" dirty="0" smtClean="0">
                          <a:solidFill>
                            <a:schemeClr val="tx1"/>
                          </a:solidFill>
                        </a:rPr>
                        <a:t>9</a:t>
                      </a:r>
                    </a:p>
                  </a:txBody>
                  <a:tcPr>
                    <a:solidFill>
                      <a:schemeClr val="tx2">
                        <a:lumMod val="20000"/>
                        <a:lumOff val="80000"/>
                      </a:schemeClr>
                    </a:solidFill>
                  </a:tcPr>
                </a:tc>
                <a:tc>
                  <a:txBody>
                    <a:bodyPr/>
                    <a:lstStyle/>
                    <a:p>
                      <a:r>
                        <a:rPr kumimoji="1" lang="en-US" altLang="ja-JP" sz="1100" dirty="0" smtClean="0">
                          <a:solidFill>
                            <a:schemeClr val="tx1"/>
                          </a:solidFill>
                        </a:rPr>
                        <a:t>2,</a:t>
                      </a:r>
                    </a:p>
                    <a:p>
                      <a:r>
                        <a:rPr kumimoji="1" lang="en-US" altLang="ja-JP" sz="1100" dirty="0" smtClean="0">
                          <a:solidFill>
                            <a:schemeClr val="tx1"/>
                          </a:solidFill>
                        </a:rPr>
                        <a:t>9,</a:t>
                      </a:r>
                      <a:endParaRPr kumimoji="1" lang="en-US" altLang="ja-JP" sz="1100" baseline="0" dirty="0" smtClean="0">
                        <a:solidFill>
                          <a:schemeClr val="tx1"/>
                        </a:solidFill>
                      </a:endParaRPr>
                    </a:p>
                    <a:p>
                      <a:r>
                        <a:rPr kumimoji="1" lang="en-US" altLang="ja-JP" sz="1100" baseline="0" dirty="0" smtClean="0">
                          <a:solidFill>
                            <a:schemeClr val="tx1"/>
                          </a:solidFill>
                        </a:rPr>
                        <a:t>30</a:t>
                      </a:r>
                      <a:endParaRPr kumimoji="1" lang="ja-JP" altLang="en-US" sz="1100" dirty="0">
                        <a:solidFill>
                          <a:schemeClr val="tx1"/>
                        </a:solidFill>
                      </a:endParaRPr>
                    </a:p>
                  </a:txBody>
                  <a:tcPr/>
                </a:tc>
                <a:tc>
                  <a:txBody>
                    <a:bodyPr/>
                    <a:lstStyle/>
                    <a:p>
                      <a:endParaRPr kumimoji="1" lang="ja-JP" altLang="en-US" sz="1100" dirty="0">
                        <a:solidFill>
                          <a:schemeClr val="tx1"/>
                        </a:solidFill>
                      </a:endParaRPr>
                    </a:p>
                  </a:txBody>
                  <a:tcPr/>
                </a:tc>
                <a:tc>
                  <a:txBody>
                    <a:bodyPr/>
                    <a:lstStyle/>
                    <a:p>
                      <a:r>
                        <a:rPr kumimoji="1" lang="ja-JP" altLang="en-US" sz="1100" dirty="0" smtClean="0">
                          <a:solidFill>
                            <a:schemeClr val="tx1"/>
                          </a:solidFill>
                        </a:rPr>
                        <a:t>８：　</a:t>
                      </a:r>
                      <a:r>
                        <a:rPr kumimoji="1" lang="en-US" altLang="ja-JP" sz="1100" dirty="0" smtClean="0">
                          <a:solidFill>
                            <a:schemeClr val="tx1"/>
                          </a:solidFill>
                        </a:rPr>
                        <a:t>KEK </a:t>
                      </a:r>
                      <a:r>
                        <a:rPr kumimoji="1" lang="ja-JP" altLang="en-US" sz="1100" dirty="0" smtClean="0">
                          <a:solidFill>
                            <a:schemeClr val="tx1"/>
                          </a:solidFill>
                        </a:rPr>
                        <a:t>つくば</a:t>
                      </a:r>
                      <a:r>
                        <a:rPr kumimoji="1" lang="en-US" altLang="ja-JP" sz="1100" dirty="0" smtClean="0">
                          <a:solidFill>
                            <a:schemeClr val="tx1"/>
                          </a:solidFill>
                        </a:rPr>
                        <a:t>,</a:t>
                      </a:r>
                      <a:r>
                        <a:rPr kumimoji="1" lang="en-US" altLang="ja-JP" sz="1100" baseline="0" dirty="0" smtClean="0">
                          <a:solidFill>
                            <a:schemeClr val="tx1"/>
                          </a:solidFill>
                        </a:rPr>
                        <a:t> </a:t>
                      </a:r>
                      <a:r>
                        <a:rPr kumimoji="1" lang="ja-JP" altLang="en-US" sz="1100" dirty="0" smtClean="0">
                          <a:solidFill>
                            <a:schemeClr val="tx1"/>
                          </a:solidFill>
                        </a:rPr>
                        <a:t>一般公開</a:t>
                      </a:r>
                      <a:r>
                        <a:rPr kumimoji="1" lang="en-US" altLang="ja-JP" sz="1100" dirty="0" smtClean="0">
                          <a:solidFill>
                            <a:schemeClr val="tx1"/>
                          </a:solidFill>
                        </a:rPr>
                        <a:t> </a:t>
                      </a:r>
                    </a:p>
                    <a:p>
                      <a:r>
                        <a:rPr kumimoji="1" lang="en-US" altLang="ja-JP" sz="1100" dirty="0" smtClean="0">
                          <a:solidFill>
                            <a:schemeClr val="tx1"/>
                          </a:solidFill>
                        </a:rPr>
                        <a:t>17:</a:t>
                      </a:r>
                      <a:r>
                        <a:rPr kumimoji="1" lang="en-US" altLang="ja-JP" sz="1100" baseline="0" dirty="0" smtClean="0">
                          <a:solidFill>
                            <a:schemeClr val="tx1"/>
                          </a:solidFill>
                        </a:rPr>
                        <a:t>  ILC</a:t>
                      </a:r>
                      <a:r>
                        <a:rPr kumimoji="1" lang="ja-JP" altLang="en-US" sz="1100" baseline="0" dirty="0" smtClean="0">
                          <a:solidFill>
                            <a:schemeClr val="tx1"/>
                          </a:solidFill>
                        </a:rPr>
                        <a:t>を学び考える会</a:t>
                      </a:r>
                      <a:r>
                        <a:rPr kumimoji="1" lang="en-US" altLang="ja-JP" sz="1100" baseline="0" dirty="0" smtClean="0">
                          <a:solidFill>
                            <a:schemeClr val="tx1"/>
                          </a:solidFill>
                        </a:rPr>
                        <a:t>(</a:t>
                      </a:r>
                      <a:r>
                        <a:rPr kumimoji="1" lang="ja-JP" altLang="en-US" sz="1100" baseline="0" dirty="0" smtClean="0">
                          <a:solidFill>
                            <a:schemeClr val="tx1"/>
                          </a:solidFill>
                        </a:rPr>
                        <a:t>第一回：横谷、加速器</a:t>
                      </a:r>
                      <a:r>
                        <a:rPr kumimoji="1" lang="en-US" altLang="ja-JP" sz="1100" baseline="0" dirty="0" smtClean="0">
                          <a:solidFill>
                            <a:schemeClr val="tx1"/>
                          </a:solidFill>
                        </a:rPr>
                        <a:t>)</a:t>
                      </a:r>
                      <a:endParaRPr kumimoji="1" lang="en-US" altLang="ja-JP" sz="1100" dirty="0" smtClean="0">
                        <a:solidFill>
                          <a:schemeClr val="tx1"/>
                        </a:solidFill>
                      </a:endParaRPr>
                    </a:p>
                    <a:p>
                      <a:r>
                        <a:rPr kumimoji="1" lang="en-US" altLang="ja-JP" sz="1100" dirty="0" smtClean="0">
                          <a:solidFill>
                            <a:schemeClr val="tx1"/>
                          </a:solidFill>
                        </a:rPr>
                        <a:t>20-23</a:t>
                      </a:r>
                      <a:r>
                        <a:rPr kumimoji="1" lang="en-US" altLang="ja-JP" sz="1100" baseline="0" dirty="0" smtClean="0">
                          <a:solidFill>
                            <a:schemeClr val="tx1"/>
                          </a:solidFill>
                        </a:rPr>
                        <a:t> </a:t>
                      </a:r>
                      <a:r>
                        <a:rPr kumimoji="1" lang="ja-JP" altLang="en-US" sz="1100" baseline="0" dirty="0" smtClean="0">
                          <a:solidFill>
                            <a:schemeClr val="tx1"/>
                          </a:solidFill>
                        </a:rPr>
                        <a:t>物理学会（高知）</a:t>
                      </a:r>
                      <a:endParaRPr kumimoji="1" lang="en-US" altLang="ja-JP" sz="1100" baseline="0" dirty="0" smtClean="0">
                        <a:solidFill>
                          <a:schemeClr val="tx1"/>
                        </a:solidFill>
                      </a:endParaRPr>
                    </a:p>
                  </a:txBody>
                  <a:tcPr/>
                </a:tc>
                <a:tc>
                  <a:txBody>
                    <a:bodyPr/>
                    <a:lstStyle/>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4-6:</a:t>
                      </a:r>
                      <a:r>
                        <a:rPr kumimoji="1" lang="en-US" altLang="ja-JP" sz="1100" baseline="0" dirty="0" smtClean="0">
                          <a:solidFill>
                            <a:schemeClr val="tx1"/>
                          </a:solidFill>
                        </a:rPr>
                        <a:t>       </a:t>
                      </a:r>
                      <a:r>
                        <a:rPr kumimoji="1" lang="en-US" altLang="ja-JP" sz="1100" baseline="0" dirty="0" err="1" smtClean="0">
                          <a:solidFill>
                            <a:schemeClr val="tx1"/>
                          </a:solidFill>
                        </a:rPr>
                        <a:t>Posi</a:t>
                      </a:r>
                      <a:r>
                        <a:rPr kumimoji="1" lang="en-US" altLang="ja-JP" sz="1100" baseline="0" dirty="0" smtClean="0">
                          <a:solidFill>
                            <a:schemeClr val="tx1"/>
                          </a:solidFill>
                        </a:rPr>
                        <a:t>-Pol WS </a:t>
                      </a:r>
                      <a:endParaRPr kumimoji="1" lang="en-US" altLang="ja-JP" sz="1100" dirty="0" smtClean="0">
                        <a:solidFill>
                          <a:schemeClr val="tx1"/>
                        </a:solidFill>
                      </a:endParaRPr>
                    </a:p>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22-27:</a:t>
                      </a:r>
                      <a:r>
                        <a:rPr kumimoji="1" lang="en-US" altLang="ja-JP" sz="1100" baseline="0" dirty="0" smtClean="0">
                          <a:solidFill>
                            <a:schemeClr val="tx1"/>
                          </a:solidFill>
                        </a:rPr>
                        <a:t>   SRF2013 (Paris)</a:t>
                      </a:r>
                    </a:p>
                    <a:p>
                      <a:pPr marL="0" marR="0" indent="0" algn="l" defTabSz="457153" rtl="0" eaLnBrk="1" fontAlgn="auto" latinLnBrk="0" hangingPunct="1">
                        <a:lnSpc>
                          <a:spcPct val="100000"/>
                        </a:lnSpc>
                        <a:spcBef>
                          <a:spcPts val="0"/>
                        </a:spcBef>
                        <a:spcAft>
                          <a:spcPts val="0"/>
                        </a:spcAft>
                        <a:buClrTx/>
                        <a:buSzTx/>
                        <a:buFontTx/>
                        <a:buNone/>
                        <a:tabLst/>
                        <a:defRPr/>
                      </a:pPr>
                      <a:r>
                        <a:rPr kumimoji="1" lang="en-US" altLang="ja-JP" sz="1100" baseline="0" dirty="0" smtClean="0">
                          <a:solidFill>
                            <a:schemeClr val="tx1"/>
                          </a:solidFill>
                        </a:rPr>
                        <a:t>24-26:   ILD workshop (Cracow) </a:t>
                      </a:r>
                      <a:endParaRPr kumimoji="1" lang="ja-JP" altLang="en-US" sz="1100" dirty="0" smtClean="0">
                        <a:solidFill>
                          <a:schemeClr val="tx1"/>
                        </a:solidFill>
                      </a:endParaRPr>
                    </a:p>
                  </a:txBody>
                  <a:tcPr/>
                </a:tc>
              </a:tr>
              <a:tr h="365714">
                <a:tc>
                  <a:txBody>
                    <a:bodyPr/>
                    <a:lstStyle/>
                    <a:p>
                      <a:r>
                        <a:rPr kumimoji="1" lang="en-US" altLang="ja-JP" sz="1100" dirty="0" smtClean="0">
                          <a:solidFill>
                            <a:srgbClr val="FF0000"/>
                          </a:solidFill>
                        </a:rPr>
                        <a:t>10</a:t>
                      </a:r>
                      <a:endParaRPr kumimoji="1" lang="ja-JP" altLang="en-US" sz="1100" dirty="0">
                        <a:solidFill>
                          <a:srgbClr val="FF0000"/>
                        </a:solidFill>
                      </a:endParaRPr>
                    </a:p>
                  </a:txBody>
                  <a:tcPr>
                    <a:solidFill>
                      <a:schemeClr val="tx2">
                        <a:lumMod val="20000"/>
                        <a:lumOff val="80000"/>
                      </a:schemeClr>
                    </a:solidFill>
                  </a:tcPr>
                </a:tc>
                <a:tc>
                  <a:txBody>
                    <a:bodyPr/>
                    <a:lstStyle/>
                    <a:p>
                      <a:r>
                        <a:rPr kumimoji="1" lang="en-US" altLang="ja-JP" sz="1100" dirty="0" smtClean="0">
                          <a:solidFill>
                            <a:schemeClr val="tx1"/>
                          </a:solidFill>
                        </a:rPr>
                        <a:t>7, 21, 28</a:t>
                      </a:r>
                      <a:endParaRPr kumimoji="1" lang="ja-JP" altLang="en-US" sz="1100" dirty="0">
                        <a:solidFill>
                          <a:schemeClr val="tx1"/>
                        </a:solidFill>
                      </a:endParaRPr>
                    </a:p>
                  </a:txBody>
                  <a:tcPr/>
                </a:tc>
                <a:tc>
                  <a:txBody>
                    <a:bodyPr/>
                    <a:lstStyle/>
                    <a:p>
                      <a:endParaRPr kumimoji="1" lang="en-US" altLang="ja-JP" sz="1100" dirty="0" smtClean="0">
                        <a:solidFill>
                          <a:srgbClr val="3366FF"/>
                        </a:solidFill>
                      </a:endParaRPr>
                    </a:p>
                    <a:p>
                      <a:endParaRPr kumimoji="1" lang="en-US" altLang="ja-JP" sz="1100" dirty="0" smtClean="0">
                        <a:solidFill>
                          <a:srgbClr val="FF0000"/>
                        </a:solidFill>
                      </a:endParaRPr>
                    </a:p>
                    <a:p>
                      <a:r>
                        <a:rPr kumimoji="1" lang="en-US" altLang="ja-JP" sz="1100" dirty="0" smtClean="0">
                          <a:solidFill>
                            <a:srgbClr val="FF0000"/>
                          </a:solidFill>
                        </a:rPr>
                        <a:t>30: LC</a:t>
                      </a:r>
                      <a:r>
                        <a:rPr kumimoji="1" lang="ja-JP" altLang="en-US" sz="1100" dirty="0" smtClean="0">
                          <a:solidFill>
                            <a:srgbClr val="FF0000"/>
                          </a:solidFill>
                        </a:rPr>
                        <a:t>推進委</a:t>
                      </a:r>
                      <a:endParaRPr kumimoji="1" lang="ja-JP" altLang="en-US" sz="1100" dirty="0">
                        <a:solidFill>
                          <a:srgbClr val="FF0000"/>
                        </a:solidFill>
                      </a:endParaRPr>
                    </a:p>
                  </a:txBody>
                  <a:tcPr/>
                </a:tc>
                <a:tc>
                  <a:txBody>
                    <a:bodyPr/>
                    <a:lstStyle/>
                    <a:p>
                      <a:r>
                        <a:rPr kumimoji="1" lang="en-US" altLang="ja-JP" sz="1100" dirty="0" smtClean="0"/>
                        <a:t>8: ILC –EDMS</a:t>
                      </a:r>
                      <a:r>
                        <a:rPr kumimoji="1" lang="en-US" altLang="ja-JP" sz="1100" baseline="0" dirty="0" smtClean="0"/>
                        <a:t> </a:t>
                      </a:r>
                      <a:r>
                        <a:rPr kumimoji="1" lang="en-US" altLang="ja-JP" sz="1100" dirty="0" smtClean="0"/>
                        <a:t>Seminar</a:t>
                      </a:r>
                      <a:r>
                        <a:rPr kumimoji="1" lang="en-US" altLang="ja-JP" sz="1100" baseline="0" dirty="0" smtClean="0"/>
                        <a:t> (KEK)</a:t>
                      </a:r>
                    </a:p>
                    <a:p>
                      <a:r>
                        <a:rPr kumimoji="1" lang="en-US" altLang="ja-JP" sz="1100" baseline="0" dirty="0" smtClean="0"/>
                        <a:t>23: ILC </a:t>
                      </a:r>
                      <a:r>
                        <a:rPr kumimoji="1" lang="ja-JP" altLang="en-US" sz="1100" baseline="0" dirty="0" smtClean="0"/>
                        <a:t>を学び考える会</a:t>
                      </a:r>
                      <a:r>
                        <a:rPr kumimoji="1" lang="en-US" altLang="ja-JP" sz="1100" baseline="0" dirty="0" smtClean="0"/>
                        <a:t> </a:t>
                      </a:r>
                      <a:r>
                        <a:rPr kumimoji="1" lang="ja-JP" altLang="en-US" sz="1100" baseline="0" dirty="0" smtClean="0"/>
                        <a:t>（第二回：村山、物理）</a:t>
                      </a:r>
                      <a:endParaRPr kumimoji="1" lang="ja-JP" altLang="en-US" sz="1100" dirty="0"/>
                    </a:p>
                  </a:txBody>
                  <a:tcPr/>
                </a:tc>
                <a:tc>
                  <a:txBody>
                    <a:bodyPr/>
                    <a:lstStyle/>
                    <a:p>
                      <a:r>
                        <a:rPr kumimoji="1" lang="en-US" altLang="ja-JP" sz="1100" dirty="0" smtClean="0">
                          <a:solidFill>
                            <a:srgbClr val="000000"/>
                          </a:solidFill>
                        </a:rPr>
                        <a:t>15:          LCC-AAA-UT Symposium, Tokyo</a:t>
                      </a:r>
                    </a:p>
                    <a:p>
                      <a:r>
                        <a:rPr kumimoji="1" lang="en-US" altLang="ja-JP" sz="1100" dirty="0" smtClean="0">
                          <a:solidFill>
                            <a:srgbClr val="000000"/>
                          </a:solidFill>
                        </a:rPr>
                        <a:t>17:          LCC</a:t>
                      </a:r>
                      <a:r>
                        <a:rPr kumimoji="1" lang="en-US" altLang="ja-JP" sz="1100" baseline="0" dirty="0" smtClean="0">
                          <a:solidFill>
                            <a:srgbClr val="000000"/>
                          </a:solidFill>
                        </a:rPr>
                        <a:t> visiting Tohoku</a:t>
                      </a:r>
                      <a:r>
                        <a:rPr kumimoji="1" lang="en-US" altLang="ja-JP" sz="1100" dirty="0" smtClean="0">
                          <a:solidFill>
                            <a:srgbClr val="000000"/>
                          </a:solidFill>
                        </a:rPr>
                        <a:t> </a:t>
                      </a:r>
                    </a:p>
                  </a:txBody>
                  <a:tcPr/>
                </a:tc>
              </a:tr>
              <a:tr h="271841">
                <a:tc>
                  <a:txBody>
                    <a:bodyPr/>
                    <a:lstStyle/>
                    <a:p>
                      <a:r>
                        <a:rPr kumimoji="1" lang="en-US" altLang="ja-JP" sz="1100" dirty="0" smtClean="0">
                          <a:solidFill>
                            <a:schemeClr val="tx1"/>
                          </a:solidFill>
                        </a:rPr>
                        <a:t>11</a:t>
                      </a:r>
                      <a:endParaRPr kumimoji="1" lang="ja-JP" altLang="en-US" sz="1100" dirty="0">
                        <a:solidFill>
                          <a:schemeClr val="tx1"/>
                        </a:solidFill>
                      </a:endParaRPr>
                    </a:p>
                  </a:txBody>
                  <a:tcPr>
                    <a:solidFill>
                      <a:schemeClr val="tx2">
                        <a:lumMod val="20000"/>
                        <a:lumOff val="80000"/>
                      </a:schemeClr>
                    </a:solidFill>
                  </a:tcPr>
                </a:tc>
                <a:tc>
                  <a:txBody>
                    <a:bodyPr/>
                    <a:lstStyle/>
                    <a:p>
                      <a:r>
                        <a:rPr kumimoji="1" lang="en-US" altLang="ja-JP" sz="1100" strike="sngStrike" dirty="0" smtClean="0">
                          <a:solidFill>
                            <a:schemeClr val="bg1">
                              <a:lumMod val="50000"/>
                            </a:schemeClr>
                          </a:solidFill>
                        </a:rPr>
                        <a:t>4,</a:t>
                      </a:r>
                      <a:r>
                        <a:rPr kumimoji="1" lang="en-US" altLang="ja-JP" sz="1100" strike="sngStrike" baseline="0" dirty="0" smtClean="0">
                          <a:solidFill>
                            <a:schemeClr val="bg1">
                              <a:lumMod val="50000"/>
                            </a:schemeClr>
                          </a:solidFill>
                        </a:rPr>
                        <a:t> </a:t>
                      </a:r>
                      <a:r>
                        <a:rPr kumimoji="1" lang="en-US" altLang="ja-JP" sz="1100" strike="sngStrike" dirty="0" smtClean="0"/>
                        <a:t>11</a:t>
                      </a:r>
                      <a:r>
                        <a:rPr kumimoji="1" lang="en-US" altLang="ja-JP" sz="1100" dirty="0" smtClean="0"/>
                        <a:t>, 18, 25</a:t>
                      </a:r>
                      <a:endParaRPr kumimoji="1" lang="ja-JP" altLang="en-US" sz="1100" dirty="0"/>
                    </a:p>
                  </a:txBody>
                  <a:tcPr/>
                </a:tc>
                <a:tc>
                  <a:txBody>
                    <a:bodyPr/>
                    <a:lstStyle/>
                    <a:p>
                      <a:endParaRPr kumimoji="1" lang="ja-JP" altLang="en-US" sz="1100" dirty="0">
                        <a:solidFill>
                          <a:schemeClr val="bg1">
                            <a:lumMod val="65000"/>
                          </a:schemeClr>
                        </a:solidFill>
                      </a:endParaRPr>
                    </a:p>
                  </a:txBody>
                  <a:tcPr/>
                </a:tc>
                <a:tc>
                  <a:txBody>
                    <a:bodyPr/>
                    <a:lstStyle/>
                    <a:p>
                      <a:pPr marL="0" indent="0">
                        <a:buNone/>
                      </a:pPr>
                      <a:r>
                        <a:rPr kumimoji="1" lang="en-US" altLang="ja-JP" sz="1100" dirty="0" smtClean="0"/>
                        <a:t>1    KEK</a:t>
                      </a:r>
                      <a:r>
                        <a:rPr kumimoji="1" lang="ja-JP" altLang="en-US" sz="1100" dirty="0" smtClean="0"/>
                        <a:t>防災の日（防災訓練）</a:t>
                      </a:r>
                      <a:endParaRPr kumimoji="1" lang="en-US" altLang="ja-JP" sz="1100" dirty="0" smtClean="0"/>
                    </a:p>
                    <a:p>
                      <a:pPr marL="0" indent="0">
                        <a:buNone/>
                      </a:pPr>
                      <a:r>
                        <a:rPr kumimoji="1" lang="en-US" altLang="ja-JP" sz="1100" dirty="0" smtClean="0"/>
                        <a:t>29  KEK </a:t>
                      </a:r>
                      <a:r>
                        <a:rPr kumimoji="1" lang="ja-JP" altLang="en-US" sz="1100" dirty="0" smtClean="0"/>
                        <a:t>研究推進会議</a:t>
                      </a:r>
                      <a:r>
                        <a:rPr kumimoji="1" lang="en-US" altLang="ja-JP" sz="1100" dirty="0" smtClean="0"/>
                        <a:t> (</a:t>
                      </a:r>
                      <a:r>
                        <a:rPr kumimoji="1" lang="en-US" altLang="ja-JP" sz="1100" dirty="0" smtClean="0">
                          <a:solidFill>
                            <a:srgbClr val="FF0000"/>
                          </a:solidFill>
                        </a:rPr>
                        <a:t>ILC</a:t>
                      </a:r>
                      <a:r>
                        <a:rPr kumimoji="1" lang="en-US" altLang="ja-JP" sz="1100" dirty="0" smtClean="0"/>
                        <a:t>) </a:t>
                      </a:r>
                      <a:endParaRPr kumimoji="1" lang="ja-JP" altLang="en-US" sz="1100" dirty="0"/>
                    </a:p>
                  </a:txBody>
                  <a:tcPr/>
                </a:tc>
                <a:tc>
                  <a:txBody>
                    <a:bodyPr/>
                    <a:lstStyle/>
                    <a:p>
                      <a:r>
                        <a:rPr kumimoji="1" lang="en-US" altLang="ja-JP" sz="1100" dirty="0" smtClean="0">
                          <a:solidFill>
                            <a:srgbClr val="FF0000"/>
                          </a:solidFill>
                        </a:rPr>
                        <a:t>11-15:    LCWS-2013 </a:t>
                      </a:r>
                      <a:r>
                        <a:rPr kumimoji="1" lang="en-US" altLang="ja-JP" sz="1100" baseline="0" dirty="0" smtClean="0">
                          <a:solidFill>
                            <a:srgbClr val="FF0000"/>
                          </a:solidFill>
                        </a:rPr>
                        <a:t> (Tokyo)</a:t>
                      </a:r>
                      <a:endParaRPr kumimoji="1" lang="ja-JP" altLang="en-US" sz="1100" dirty="0">
                        <a:solidFill>
                          <a:srgbClr val="FF0000"/>
                        </a:solidFill>
                      </a:endParaRPr>
                    </a:p>
                  </a:txBody>
                  <a:tcPr/>
                </a:tc>
              </a:tr>
              <a:tr h="252034">
                <a:tc>
                  <a:txBody>
                    <a:bodyPr/>
                    <a:lstStyle/>
                    <a:p>
                      <a:r>
                        <a:rPr kumimoji="1" lang="en-US" altLang="ja-JP" sz="1100" dirty="0" smtClean="0">
                          <a:solidFill>
                            <a:schemeClr val="tx1"/>
                          </a:solidFill>
                        </a:rPr>
                        <a:t>12</a:t>
                      </a:r>
                      <a:endParaRPr kumimoji="1" lang="ja-JP" altLang="en-US" sz="1100" dirty="0">
                        <a:solidFill>
                          <a:schemeClr val="tx1"/>
                        </a:solidFill>
                      </a:endParaRPr>
                    </a:p>
                  </a:txBody>
                  <a:tcPr>
                    <a:solidFill>
                      <a:schemeClr val="tx2">
                        <a:lumMod val="20000"/>
                        <a:lumOff val="80000"/>
                      </a:schemeClr>
                    </a:solidFill>
                  </a:tcPr>
                </a:tc>
                <a:tc>
                  <a:txBody>
                    <a:bodyPr/>
                    <a:lstStyle/>
                    <a:p>
                      <a:r>
                        <a:rPr kumimoji="1" lang="en-US" altLang="ja-JP" sz="1100" dirty="0" smtClean="0"/>
                        <a:t>2, 9, 16</a:t>
                      </a:r>
                      <a:endParaRPr kumimoji="1" lang="ja-JP" altLang="en-US" sz="1100" dirty="0"/>
                    </a:p>
                  </a:txBody>
                  <a:tcPr/>
                </a:tc>
                <a:tc>
                  <a:txBody>
                    <a:bodyPr/>
                    <a:lstStyle/>
                    <a:p>
                      <a:r>
                        <a:rPr kumimoji="1" lang="en-US" altLang="ja-JP" sz="1100" u="sng" strike="sngStrike" dirty="0" smtClean="0">
                          <a:solidFill>
                            <a:schemeClr val="bg1">
                              <a:lumMod val="50000"/>
                            </a:schemeClr>
                          </a:solidFill>
                        </a:rPr>
                        <a:t>27 LC</a:t>
                      </a:r>
                      <a:r>
                        <a:rPr kumimoji="1" lang="ja-JP" altLang="en-US" sz="1100" u="sng" strike="sngStrike" dirty="0" smtClean="0">
                          <a:solidFill>
                            <a:schemeClr val="bg1">
                              <a:lumMod val="50000"/>
                            </a:schemeClr>
                          </a:solidFill>
                        </a:rPr>
                        <a:t>推進委</a:t>
                      </a:r>
                      <a:r>
                        <a:rPr kumimoji="1" lang="en-US" altLang="ja-JP" sz="1100" u="sng" strike="sngStrike" dirty="0" smtClean="0">
                          <a:solidFill>
                            <a:schemeClr val="bg1">
                              <a:lumMod val="50000"/>
                            </a:schemeClr>
                          </a:solidFill>
                        </a:rPr>
                        <a:t> </a:t>
                      </a:r>
                    </a:p>
                  </a:txBody>
                  <a:tcPr/>
                </a:tc>
                <a:tc>
                  <a:txBody>
                    <a:bodyPr/>
                    <a:lstStyle/>
                    <a:p>
                      <a:r>
                        <a:rPr kumimoji="1" lang="en-US" altLang="ja-JP" sz="1100" dirty="0" smtClean="0"/>
                        <a:t>5: ILC </a:t>
                      </a:r>
                      <a:r>
                        <a:rPr kumimoji="1" lang="ja-JP" altLang="en-US" sz="1100" dirty="0" smtClean="0"/>
                        <a:t>を学び考える会</a:t>
                      </a:r>
                      <a:r>
                        <a:rPr kumimoji="1" lang="en-US" altLang="ja-JP" sz="1100" dirty="0" smtClean="0">
                          <a:solidFill>
                            <a:srgbClr val="000000"/>
                          </a:solidFill>
                        </a:rPr>
                        <a:t>(</a:t>
                      </a:r>
                      <a:r>
                        <a:rPr kumimoji="1" lang="ja-JP" altLang="en-US" sz="1100" dirty="0" smtClean="0">
                          <a:solidFill>
                            <a:srgbClr val="000000"/>
                          </a:solidFill>
                        </a:rPr>
                        <a:t>第三回：生出、</a:t>
                      </a:r>
                      <a:r>
                        <a:rPr kumimoji="1" lang="en-US" altLang="ja-JP" sz="1100" dirty="0" smtClean="0">
                          <a:solidFill>
                            <a:srgbClr val="000000"/>
                          </a:solidFill>
                        </a:rPr>
                        <a:t>DR) </a:t>
                      </a:r>
                    </a:p>
                    <a:p>
                      <a:r>
                        <a:rPr kumimoji="1" lang="en-US" altLang="ja-JP" sz="1100" dirty="0" smtClean="0">
                          <a:solidFill>
                            <a:schemeClr val="bg1">
                              <a:lumMod val="65000"/>
                            </a:schemeClr>
                          </a:solidFill>
                        </a:rPr>
                        <a:t>18: AF/LC</a:t>
                      </a:r>
                      <a:r>
                        <a:rPr kumimoji="1" lang="en-US" altLang="ja-JP" sz="1100" baseline="0" dirty="0" smtClean="0">
                          <a:solidFill>
                            <a:schemeClr val="bg1">
                              <a:lumMod val="65000"/>
                            </a:schemeClr>
                          </a:solidFill>
                        </a:rPr>
                        <a:t> </a:t>
                      </a:r>
                      <a:r>
                        <a:rPr kumimoji="1" lang="ja-JP" altLang="en-US" sz="1100" baseline="0" dirty="0" smtClean="0">
                          <a:solidFill>
                            <a:schemeClr val="bg1">
                              <a:lumMod val="65000"/>
                            </a:schemeClr>
                          </a:solidFill>
                        </a:rPr>
                        <a:t>合同・忘年会</a:t>
                      </a:r>
                      <a:endParaRPr kumimoji="1" lang="en-US" altLang="ja-JP" sz="1100" dirty="0" smtClean="0">
                        <a:solidFill>
                          <a:schemeClr val="bg1">
                            <a:lumMod val="65000"/>
                          </a:schemeClr>
                        </a:solidFill>
                      </a:endParaRPr>
                    </a:p>
                  </a:txBody>
                  <a:tcPr/>
                </a:tc>
                <a:tc>
                  <a:txBody>
                    <a:bodyPr/>
                    <a:lstStyle/>
                    <a:p>
                      <a:endParaRPr kumimoji="1" lang="ja-JP" altLang="en-US" sz="1100" dirty="0"/>
                    </a:p>
                  </a:txBody>
                  <a:tcPr/>
                </a:tc>
              </a:tr>
              <a:tr h="0">
                <a:tc>
                  <a:txBody>
                    <a:bodyPr/>
                    <a:lstStyle/>
                    <a:p>
                      <a:r>
                        <a:rPr kumimoji="1" lang="en-US" altLang="ja-JP" sz="1100" dirty="0" smtClean="0">
                          <a:solidFill>
                            <a:schemeClr val="tx1"/>
                          </a:solidFill>
                        </a:rPr>
                        <a:t>1</a:t>
                      </a:r>
                      <a:endParaRPr kumimoji="1" lang="ja-JP" altLang="en-US" sz="1100" dirty="0">
                        <a:solidFill>
                          <a:schemeClr val="tx1"/>
                        </a:solidFill>
                      </a:endParaRPr>
                    </a:p>
                  </a:txBody>
                  <a:tcPr>
                    <a:solidFill>
                      <a:schemeClr val="tx2">
                        <a:lumMod val="20000"/>
                        <a:lumOff val="80000"/>
                      </a:schemeClr>
                    </a:solidFill>
                  </a:tcPr>
                </a:tc>
                <a:tc>
                  <a:txBody>
                    <a:bodyPr/>
                    <a:lstStyle/>
                    <a:p>
                      <a:r>
                        <a:rPr kumimoji="1" lang="en-US" altLang="ja-JP" sz="1100" dirty="0" smtClean="0"/>
                        <a:t>6, 20, 27</a:t>
                      </a:r>
                      <a:endParaRPr kumimoji="1" lang="ja-JP" altLang="en-US" sz="1100" dirty="0"/>
                    </a:p>
                  </a:txBody>
                  <a:tcPr/>
                </a:tc>
                <a:tc>
                  <a:txBody>
                    <a:bodyPr/>
                    <a:lstStyle/>
                    <a:p>
                      <a:r>
                        <a:rPr kumimoji="1" lang="en-US" altLang="ja-JP" sz="1100" baseline="0" dirty="0" smtClean="0">
                          <a:solidFill>
                            <a:srgbClr val="3366FF"/>
                          </a:solidFill>
                        </a:rPr>
                        <a:t>8 -9?</a:t>
                      </a:r>
                      <a:r>
                        <a:rPr kumimoji="1" lang="en-US" altLang="ja-JP" sz="1100" dirty="0" smtClean="0">
                          <a:solidFill>
                            <a:srgbClr val="3366FF"/>
                          </a:solidFill>
                        </a:rPr>
                        <a:t> </a:t>
                      </a:r>
                      <a:r>
                        <a:rPr kumimoji="1" lang="ja-JP" altLang="en-US" sz="1100" dirty="0" smtClean="0">
                          <a:solidFill>
                            <a:srgbClr val="3366FF"/>
                          </a:solidFill>
                        </a:rPr>
                        <a:t>　</a:t>
                      </a:r>
                      <a:r>
                        <a:rPr kumimoji="1" lang="en-US" altLang="ja-JP" sz="1100" dirty="0" smtClean="0">
                          <a:solidFill>
                            <a:srgbClr val="3366FF"/>
                          </a:solidFill>
                        </a:rPr>
                        <a:t>LC</a:t>
                      </a:r>
                      <a:r>
                        <a:rPr kumimoji="1" lang="ja-JP" altLang="en-US" sz="1100" dirty="0" smtClean="0">
                          <a:solidFill>
                            <a:srgbClr val="3366FF"/>
                          </a:solidFill>
                        </a:rPr>
                        <a:t>推進委</a:t>
                      </a:r>
                      <a:endParaRPr kumimoji="1" lang="ja-JP" altLang="en-US" sz="1100" dirty="0">
                        <a:solidFill>
                          <a:srgbClr val="3366FF"/>
                        </a:solidFill>
                      </a:endParaRPr>
                    </a:p>
                  </a:txBody>
                  <a:tcPr/>
                </a:tc>
                <a:tc>
                  <a:txBody>
                    <a:bodyPr/>
                    <a:lstStyle/>
                    <a:p>
                      <a:endParaRPr kumimoji="1" lang="ja-JP" altLang="en-US" sz="1100" dirty="0"/>
                    </a:p>
                  </a:txBody>
                  <a:tcPr/>
                </a:tc>
                <a:tc>
                  <a:txBody>
                    <a:bodyPr/>
                    <a:lstStyle/>
                    <a:p>
                      <a:endParaRPr kumimoji="1" lang="ja-JP" altLang="en-US" sz="1100" dirty="0"/>
                    </a:p>
                  </a:txBody>
                  <a:tcPr/>
                </a:tc>
              </a:tr>
              <a:tr h="297436">
                <a:tc>
                  <a:txBody>
                    <a:bodyPr/>
                    <a:lstStyle/>
                    <a:p>
                      <a:r>
                        <a:rPr kumimoji="1" lang="en-US" altLang="ja-JP" sz="1100" dirty="0" smtClean="0">
                          <a:solidFill>
                            <a:schemeClr val="tx1"/>
                          </a:solidFill>
                        </a:rPr>
                        <a:t>2</a:t>
                      </a:r>
                      <a:endParaRPr kumimoji="1" lang="ja-JP" altLang="en-US" sz="1100" dirty="0">
                        <a:solidFill>
                          <a:schemeClr val="tx1"/>
                        </a:solidFill>
                      </a:endParaRPr>
                    </a:p>
                  </a:txBody>
                  <a:tcPr>
                    <a:solidFill>
                      <a:schemeClr val="tx2">
                        <a:lumMod val="20000"/>
                        <a:lumOff val="80000"/>
                      </a:schemeClr>
                    </a:solidFill>
                  </a:tcPr>
                </a:tc>
                <a:tc>
                  <a:txBody>
                    <a:bodyPr/>
                    <a:lstStyle/>
                    <a:p>
                      <a:r>
                        <a:rPr kumimoji="1" lang="en-US" altLang="ja-JP" sz="1100" dirty="0" smtClean="0"/>
                        <a:t>3,10,</a:t>
                      </a:r>
                      <a:r>
                        <a:rPr kumimoji="1" lang="en-US" altLang="ja-JP" sz="1100" baseline="0" dirty="0" smtClean="0"/>
                        <a:t> 17, 24</a:t>
                      </a:r>
                      <a:endParaRPr kumimoji="1" lang="ja-JP" altLang="en-US" sz="1100" dirty="0"/>
                    </a:p>
                  </a:txBody>
                  <a:tcPr/>
                </a:tc>
                <a:tc>
                  <a:txBody>
                    <a:bodyPr/>
                    <a:lstStyle/>
                    <a:p>
                      <a:r>
                        <a:rPr kumimoji="1" lang="en-US" altLang="ja-JP" sz="1100" dirty="0" smtClean="0">
                          <a:solidFill>
                            <a:schemeClr val="bg1">
                              <a:lumMod val="65000"/>
                            </a:schemeClr>
                          </a:solidFill>
                        </a:rPr>
                        <a:t>LC   </a:t>
                      </a:r>
                      <a:r>
                        <a:rPr kumimoji="1" lang="ja-JP" altLang="en-US" sz="1100" dirty="0" smtClean="0">
                          <a:solidFill>
                            <a:schemeClr val="bg1">
                              <a:lumMod val="65000"/>
                            </a:schemeClr>
                          </a:solidFill>
                        </a:rPr>
                        <a:t>推進委員会</a:t>
                      </a:r>
                      <a:endParaRPr kumimoji="1" lang="ja-JP" altLang="en-US" sz="1100" dirty="0">
                        <a:solidFill>
                          <a:schemeClr val="bg1">
                            <a:lumMod val="65000"/>
                          </a:schemeClr>
                        </a:solidFill>
                      </a:endParaRPr>
                    </a:p>
                  </a:txBody>
                  <a:tcPr/>
                </a:tc>
                <a:tc>
                  <a:txBody>
                    <a:bodyPr/>
                    <a:lstStyle/>
                    <a:p>
                      <a:endParaRPr kumimoji="1" lang="ja-JP" altLang="en-US" sz="1100" dirty="0"/>
                    </a:p>
                  </a:txBody>
                  <a:tcPr/>
                </a:tc>
                <a:tc>
                  <a:txBody>
                    <a:bodyPr/>
                    <a:lstStyle/>
                    <a:p>
                      <a:r>
                        <a:rPr kumimoji="1" lang="en-US" altLang="ja-JP" sz="1100" dirty="0" smtClean="0"/>
                        <a:t>18-19: ILC-PAC</a:t>
                      </a:r>
                    </a:p>
                    <a:p>
                      <a:r>
                        <a:rPr kumimoji="1" lang="en-US" altLang="ja-JP" sz="1100" dirty="0" smtClean="0"/>
                        <a:t>FALC</a:t>
                      </a:r>
                      <a:endParaRPr kumimoji="1" lang="ja-JP" altLang="en-US" sz="1100" dirty="0"/>
                    </a:p>
                  </a:txBody>
                  <a:tcPr/>
                </a:tc>
              </a:tr>
              <a:tr h="422864">
                <a:tc>
                  <a:txBody>
                    <a:bodyPr/>
                    <a:lstStyle/>
                    <a:p>
                      <a:r>
                        <a:rPr kumimoji="1" lang="en-US" altLang="ja-JP" sz="1100" dirty="0" smtClean="0">
                          <a:solidFill>
                            <a:schemeClr val="tx1"/>
                          </a:solidFill>
                        </a:rPr>
                        <a:t>3</a:t>
                      </a:r>
                      <a:endParaRPr kumimoji="1" lang="ja-JP" altLang="en-US" sz="1100" dirty="0">
                        <a:solidFill>
                          <a:schemeClr val="tx1"/>
                        </a:solidFill>
                      </a:endParaRPr>
                    </a:p>
                  </a:txBody>
                  <a:tcPr>
                    <a:solidFill>
                      <a:schemeClr val="tx2">
                        <a:lumMod val="20000"/>
                        <a:lumOff val="80000"/>
                      </a:schemeClr>
                    </a:solidFill>
                  </a:tcPr>
                </a:tc>
                <a:tc>
                  <a:txBody>
                    <a:bodyPr/>
                    <a:lstStyle/>
                    <a:p>
                      <a:r>
                        <a:rPr kumimoji="1" lang="en-US" altLang="ja-JP" sz="1100" dirty="0" smtClean="0"/>
                        <a:t>3, 10, 17, 24,31</a:t>
                      </a:r>
                      <a:endParaRPr kumimoji="1" lang="ja-JP" altLang="en-US" sz="1100" dirty="0"/>
                    </a:p>
                  </a:txBody>
                  <a:tcPr/>
                </a:tc>
                <a:tc>
                  <a:txBody>
                    <a:bodyPr/>
                    <a:lstStyle/>
                    <a:p>
                      <a:endParaRPr kumimoji="1" lang="ja-JP" altLang="en-US" sz="1100" dirty="0">
                        <a:solidFill>
                          <a:schemeClr val="bg1">
                            <a:lumMod val="65000"/>
                          </a:schemeClr>
                        </a:solidFill>
                      </a:endParaRPr>
                    </a:p>
                  </a:txBody>
                  <a:tcPr/>
                </a:tc>
                <a:tc>
                  <a:txBody>
                    <a:bodyPr/>
                    <a:lstStyle/>
                    <a:p>
                      <a:r>
                        <a:rPr kumimoji="1" lang="en-US" altLang="ja-JP" sz="1100" dirty="0" smtClean="0"/>
                        <a:t>JPS</a:t>
                      </a:r>
                      <a:endParaRPr kumimoji="1" lang="ja-JP" altLang="en-US" sz="1100" dirty="0"/>
                    </a:p>
                  </a:txBody>
                  <a:tcPr/>
                </a:tc>
                <a:tc>
                  <a:txBody>
                    <a:bodyPr/>
                    <a:lstStyle/>
                    <a:p>
                      <a:endParaRPr kumimoji="1" lang="ja-JP" altLang="en-US" sz="1100" dirty="0"/>
                    </a:p>
                  </a:txBody>
                  <a:tcPr/>
                </a:tc>
              </a:tr>
            </a:tbl>
          </a:graphicData>
        </a:graphic>
      </p:graphicFrame>
      <p:sp>
        <p:nvSpPr>
          <p:cNvPr id="5" name="右矢印 4"/>
          <p:cNvSpPr/>
          <p:nvPr/>
        </p:nvSpPr>
        <p:spPr>
          <a:xfrm>
            <a:off x="139199" y="4256322"/>
            <a:ext cx="275627" cy="304800"/>
          </a:xfrm>
          <a:prstGeom prst="right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a:endParaRPr kumimoji="1" lang="ja-JP" altLang="en-US" dirty="0"/>
          </a:p>
        </p:txBody>
      </p:sp>
      <p:sp>
        <p:nvSpPr>
          <p:cNvPr id="10" name="スライド番号プレースホルダー 9"/>
          <p:cNvSpPr>
            <a:spLocks noGrp="1"/>
          </p:cNvSpPr>
          <p:nvPr>
            <p:ph type="sldNum" sz="quarter" idx="12"/>
          </p:nvPr>
        </p:nvSpPr>
        <p:spPr/>
        <p:txBody>
          <a:bodyPr/>
          <a:lstStyle/>
          <a:p>
            <a:fld id="{690BD53D-0F42-B742-A897-5EF936631EAF}" type="slidenum">
              <a:rPr kumimoji="1" lang="ja-JP" altLang="en-US" smtClean="0"/>
              <a:t>2</a:t>
            </a:fld>
            <a:endParaRPr kumimoji="1" lang="ja-JP" altLang="en-US"/>
          </a:p>
        </p:txBody>
      </p:sp>
    </p:spTree>
    <p:extLst>
      <p:ext uri="{BB962C8B-B14F-4D97-AF65-F5344CB8AC3E}">
        <p14:creationId xmlns:p14="http://schemas.microsoft.com/office/powerpoint/2010/main" val="23917270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p:cNvSpPr>
            <a:spLocks noGrp="1"/>
          </p:cNvSpPr>
          <p:nvPr>
            <p:ph idx="1"/>
          </p:nvPr>
        </p:nvSpPr>
        <p:spPr>
          <a:xfrm>
            <a:off x="831273" y="1426710"/>
            <a:ext cx="7481455" cy="4635694"/>
          </a:xfrm>
        </p:spPr>
        <p:txBody>
          <a:bodyPr>
            <a:normAutofit fontScale="92500"/>
          </a:bodyPr>
          <a:lstStyle/>
          <a:p>
            <a:pPr marL="0" indent="0">
              <a:buNone/>
            </a:pPr>
            <a:r>
              <a:rPr kumimoji="1" lang="en-US" altLang="ja-JP" sz="2400" dirty="0">
                <a:solidFill>
                  <a:srgbClr val="000090"/>
                </a:solidFill>
              </a:rPr>
              <a:t>SCRF technology and beam acceleration</a:t>
            </a:r>
            <a:r>
              <a:rPr kumimoji="1" lang="ja-JP" altLang="en-US" sz="2400" dirty="0">
                <a:solidFill>
                  <a:srgbClr val="000090"/>
                </a:solidFill>
              </a:rPr>
              <a:t>：</a:t>
            </a:r>
            <a:endParaRPr kumimoji="1" lang="en-US" altLang="ja-JP" sz="2400" dirty="0">
              <a:solidFill>
                <a:srgbClr val="000090"/>
              </a:solidFill>
            </a:endParaRPr>
          </a:p>
          <a:p>
            <a:pPr lvl="1"/>
            <a:r>
              <a:rPr kumimoji="1" lang="en-US" altLang="ja-JP" sz="2000" dirty="0"/>
              <a:t>Cavity Gradient required</a:t>
            </a:r>
            <a:r>
              <a:rPr kumimoji="1" lang="ja-JP" altLang="en-US" sz="2000" dirty="0"/>
              <a:t>：</a:t>
            </a:r>
            <a:r>
              <a:rPr kumimoji="1" lang="en-US" altLang="ja-JP" sz="2000" dirty="0">
                <a:solidFill>
                  <a:srgbClr val="3366FF"/>
                </a:solidFill>
              </a:rPr>
              <a:t>31.5 MV/m</a:t>
            </a:r>
          </a:p>
          <a:p>
            <a:pPr lvl="2"/>
            <a:r>
              <a:rPr kumimoji="1" lang="en-US" altLang="ja-JP" u="sng" dirty="0">
                <a:latin typeface="Osaka"/>
                <a:ea typeface="Osaka"/>
                <a:cs typeface="Osaka"/>
              </a:rPr>
              <a:t>ILC SCRF cavity R&amp;D </a:t>
            </a:r>
            <a:endParaRPr lang="en-US" altLang="ja-JP" dirty="0">
              <a:latin typeface="Osaka"/>
              <a:ea typeface="Osaka"/>
              <a:cs typeface="Osaka"/>
            </a:endParaRPr>
          </a:p>
          <a:p>
            <a:pPr lvl="3"/>
            <a:r>
              <a:rPr lang="en-US" altLang="ja-JP" sz="1800" dirty="0">
                <a:latin typeface="Osaka"/>
                <a:ea typeface="Osaka"/>
                <a:cs typeface="Osaka"/>
              </a:rPr>
              <a:t>Effort for ~ 7 x Gradient (KEK-TRISTAN, CERN-LEP) </a:t>
            </a:r>
          </a:p>
          <a:p>
            <a:pPr lvl="3"/>
            <a:r>
              <a:rPr kumimoji="1" lang="en-US" altLang="ja-JP" sz="1800" dirty="0">
                <a:latin typeface="Osaka"/>
                <a:ea typeface="Osaka"/>
                <a:cs typeface="Osaka"/>
              </a:rPr>
              <a:t>Gradient Progress </a:t>
            </a:r>
            <a:r>
              <a:rPr kumimoji="1" lang="ja-JP" altLang="en-US" sz="1800" dirty="0">
                <a:latin typeface="Osaka"/>
                <a:ea typeface="Osaka"/>
                <a:cs typeface="Osaka"/>
              </a:rPr>
              <a:t>：　</a:t>
            </a:r>
            <a:r>
              <a:rPr kumimoji="1" lang="en-US" altLang="ja-JP" sz="1800" dirty="0">
                <a:solidFill>
                  <a:srgbClr val="3366FF"/>
                </a:solidFill>
                <a:latin typeface="Osaka"/>
                <a:ea typeface="Osaka"/>
                <a:cs typeface="Osaka"/>
              </a:rPr>
              <a:t>&lt; 37 MV/m&gt;  </a:t>
            </a:r>
            <a:r>
              <a:rPr kumimoji="1" lang="ja-JP" altLang="en-US" sz="1800" dirty="0">
                <a:latin typeface="Osaka"/>
                <a:ea typeface="Osaka"/>
                <a:cs typeface="Osaka"/>
              </a:rPr>
              <a:t>（</a:t>
            </a:r>
            <a:r>
              <a:rPr kumimoji="1" lang="en-US" altLang="ja-JP" sz="1800" dirty="0">
                <a:solidFill>
                  <a:srgbClr val="FF0000"/>
                </a:solidFill>
                <a:latin typeface="Osaka"/>
                <a:ea typeface="Osaka"/>
                <a:cs typeface="Osaka"/>
              </a:rPr>
              <a:t>Record</a:t>
            </a:r>
            <a:r>
              <a:rPr kumimoji="1" lang="ja-JP" altLang="en-US" sz="1800" dirty="0">
                <a:solidFill>
                  <a:srgbClr val="FF0000"/>
                </a:solidFill>
                <a:latin typeface="Osaka"/>
                <a:ea typeface="Osaka"/>
                <a:cs typeface="Osaka"/>
              </a:rPr>
              <a:t>：</a:t>
            </a:r>
            <a:r>
              <a:rPr kumimoji="1" lang="en-US" altLang="ja-JP" sz="1800" dirty="0">
                <a:solidFill>
                  <a:srgbClr val="FF0000"/>
                </a:solidFill>
                <a:latin typeface="Osaka"/>
                <a:ea typeface="Osaka"/>
                <a:cs typeface="Osaka"/>
              </a:rPr>
              <a:t>46 MV/m </a:t>
            </a:r>
            <a:r>
              <a:rPr kumimoji="1" lang="en-US" altLang="ja-JP" sz="1800" dirty="0">
                <a:solidFill>
                  <a:srgbClr val="000090"/>
                </a:solidFill>
                <a:latin typeface="Osaka"/>
                <a:ea typeface="Osaka"/>
                <a:cs typeface="Osaka"/>
              </a:rPr>
              <a:t>at DESY</a:t>
            </a:r>
            <a:r>
              <a:rPr kumimoji="1" lang="en-US" altLang="ja-JP" sz="1800" dirty="0">
                <a:latin typeface="Osaka"/>
                <a:ea typeface="Osaka"/>
                <a:cs typeface="Osaka"/>
              </a:rPr>
              <a:t>) </a:t>
            </a:r>
          </a:p>
          <a:p>
            <a:pPr lvl="3"/>
            <a:r>
              <a:rPr kumimoji="1" lang="en-US" altLang="ja-JP" sz="1800" dirty="0">
                <a:latin typeface="Osaka"/>
                <a:ea typeface="Osaka"/>
                <a:cs typeface="Osaka"/>
              </a:rPr>
              <a:t>System engineering</a:t>
            </a:r>
            <a:r>
              <a:rPr kumimoji="1" lang="ja-JP" altLang="en-US" sz="1800" dirty="0">
                <a:latin typeface="Osaka"/>
                <a:ea typeface="Osaka"/>
                <a:cs typeface="Osaka"/>
              </a:rPr>
              <a:t>：</a:t>
            </a:r>
            <a:r>
              <a:rPr kumimoji="1" lang="en-US" altLang="ja-JP" sz="1800" dirty="0">
                <a:latin typeface="Osaka"/>
                <a:ea typeface="Osaka"/>
                <a:cs typeface="Osaka"/>
              </a:rPr>
              <a:t> S1-Global program with global effort</a:t>
            </a:r>
          </a:p>
          <a:p>
            <a:pPr marL="0" indent="0">
              <a:buNone/>
            </a:pPr>
            <a:r>
              <a:rPr kumimoji="1" lang="en-US" altLang="ja-JP" sz="2400" dirty="0">
                <a:solidFill>
                  <a:srgbClr val="000090"/>
                </a:solidFill>
              </a:rPr>
              <a:t>Electron Cloud Mitigation</a:t>
            </a:r>
            <a:endParaRPr kumimoji="1" lang="en-US" altLang="ja-JP" sz="2000" dirty="0">
              <a:solidFill>
                <a:srgbClr val="000090"/>
              </a:solidFill>
            </a:endParaRPr>
          </a:p>
          <a:p>
            <a:pPr marL="0" indent="0">
              <a:buNone/>
            </a:pPr>
            <a:r>
              <a:rPr kumimoji="1" lang="en-US" altLang="ja-JP" sz="2400" dirty="0">
                <a:solidFill>
                  <a:srgbClr val="000090"/>
                </a:solidFill>
              </a:rPr>
              <a:t>Nano-beam handling :</a:t>
            </a:r>
            <a:r>
              <a:rPr kumimoji="1" lang="ja-JP" altLang="en-US" sz="2400" dirty="0">
                <a:solidFill>
                  <a:srgbClr val="000090"/>
                </a:solidFill>
              </a:rPr>
              <a:t>　</a:t>
            </a:r>
            <a:endParaRPr kumimoji="1" lang="en-US" altLang="ja-JP" sz="2400" dirty="0">
              <a:solidFill>
                <a:srgbClr val="000090"/>
              </a:solidFill>
            </a:endParaRPr>
          </a:p>
          <a:p>
            <a:pPr lvl="1"/>
            <a:r>
              <a:rPr kumimoji="1" lang="en-US" altLang="ja-JP" sz="2000" dirty="0"/>
              <a:t>ILC requiring a beam size </a:t>
            </a:r>
            <a:r>
              <a:rPr kumimoji="1" lang="en-US" altLang="ja-JP" sz="2000" dirty="0">
                <a:solidFill>
                  <a:srgbClr val="3366FF"/>
                </a:solidFill>
              </a:rPr>
              <a:t>~ 6 nm </a:t>
            </a:r>
            <a:r>
              <a:rPr kumimoji="1" lang="en-US" altLang="ja-JP" sz="2000" dirty="0"/>
              <a:t>(vertical)  and stability ~2nm:  </a:t>
            </a:r>
          </a:p>
          <a:p>
            <a:pPr lvl="2"/>
            <a:r>
              <a:rPr kumimoji="1" lang="en-US" altLang="ja-JP" dirty="0">
                <a:latin typeface="Osaka"/>
                <a:ea typeface="Osaka"/>
                <a:cs typeface="Osaka"/>
              </a:rPr>
              <a:t>Progress in </a:t>
            </a:r>
            <a:r>
              <a:rPr kumimoji="1" lang="en-US" altLang="ja-JP" dirty="0"/>
              <a:t>KEK-ATF:</a:t>
            </a:r>
          </a:p>
          <a:p>
            <a:pPr lvl="3"/>
            <a:r>
              <a:rPr kumimoji="1" lang="en-US" altLang="ja-JP" sz="1800" dirty="0"/>
              <a:t>achieving </a:t>
            </a:r>
            <a:r>
              <a:rPr kumimoji="1" lang="en-US" altLang="ja-JP" sz="1800" dirty="0">
                <a:solidFill>
                  <a:srgbClr val="FF0000"/>
                </a:solidFill>
              </a:rPr>
              <a:t>~70 nm (at 1.3 </a:t>
            </a:r>
            <a:r>
              <a:rPr kumimoji="1" lang="en-US" altLang="ja-JP" sz="1800" dirty="0" err="1">
                <a:solidFill>
                  <a:srgbClr val="FF0000"/>
                </a:solidFill>
              </a:rPr>
              <a:t>GeV</a:t>
            </a:r>
            <a:r>
              <a:rPr kumimoji="1" lang="en-US" altLang="ja-JP" sz="1800" dirty="0">
                <a:solidFill>
                  <a:srgbClr val="FF0000"/>
                </a:solidFill>
              </a:rPr>
              <a:t>)</a:t>
            </a:r>
            <a:r>
              <a:rPr kumimoji="1" lang="en-US" altLang="ja-JP" sz="1800" dirty="0"/>
              <a:t>, </a:t>
            </a:r>
          </a:p>
          <a:p>
            <a:pPr lvl="3"/>
            <a:r>
              <a:rPr kumimoji="1" lang="en-US" altLang="ja-JP" sz="1800" dirty="0"/>
              <a:t>corresponding to 10 nm (at 250 </a:t>
            </a:r>
            <a:r>
              <a:rPr kumimoji="1" lang="en-US" altLang="ja-JP" sz="1800" dirty="0" err="1"/>
              <a:t>GeV</a:t>
            </a:r>
            <a:r>
              <a:rPr kumimoji="1" lang="en-US" altLang="ja-JP" sz="1800" dirty="0"/>
              <a:t>, ILC)</a:t>
            </a:r>
          </a:p>
          <a:p>
            <a:pPr lvl="1"/>
            <a:endParaRPr kumimoji="1" lang="en-US" altLang="ja-JP" dirty="0" smtClean="0"/>
          </a:p>
          <a:p>
            <a:pPr lvl="1"/>
            <a:endParaRPr kumimoji="1" lang="ja-JP" altLang="en-US" dirty="0"/>
          </a:p>
        </p:txBody>
      </p:sp>
      <p:sp>
        <p:nvSpPr>
          <p:cNvPr id="10" name="タイトル 9"/>
          <p:cNvSpPr>
            <a:spLocks noGrp="1"/>
          </p:cNvSpPr>
          <p:nvPr>
            <p:ph type="title"/>
          </p:nvPr>
        </p:nvSpPr>
        <p:spPr/>
        <p:txBody>
          <a:bodyPr/>
          <a:lstStyle/>
          <a:p>
            <a:r>
              <a:rPr kumimoji="1" lang="en-US" altLang="ja-JP" b="1" dirty="0" smtClean="0">
                <a:ea typeface="Osaka"/>
                <a:cs typeface="Osaka"/>
              </a:rPr>
              <a:t>Major R&amp;D Efforts in TD Phase  </a:t>
            </a:r>
            <a:endParaRPr kumimoji="1" lang="ja-JP" altLang="en-US" b="1" dirty="0">
              <a:ea typeface="Osaka"/>
              <a:cs typeface="Osaka"/>
            </a:endParaRPr>
          </a:p>
        </p:txBody>
      </p:sp>
      <p:sp>
        <p:nvSpPr>
          <p:cNvPr id="7" name="日付プレースホルダー 6"/>
          <p:cNvSpPr>
            <a:spLocks noGrp="1"/>
          </p:cNvSpPr>
          <p:nvPr>
            <p:ph type="dt" sz="half" idx="10"/>
          </p:nvPr>
        </p:nvSpPr>
        <p:spPr/>
        <p:txBody>
          <a:bodyPr/>
          <a:lstStyle/>
          <a:p>
            <a:pPr>
              <a:defRPr/>
            </a:pPr>
            <a:r>
              <a:rPr lang="en-US" altLang="ja-JP" smtClean="0"/>
              <a:t>A. Yamamoto, 13/05/27</a:t>
            </a:r>
            <a:endParaRPr lang="en-US" altLang="ja-JP" dirty="0"/>
          </a:p>
        </p:txBody>
      </p:sp>
      <p:sp>
        <p:nvSpPr>
          <p:cNvPr id="8" name="フッター プレースホルダー 7"/>
          <p:cNvSpPr>
            <a:spLocks noGrp="1"/>
          </p:cNvSpPr>
          <p:nvPr>
            <p:ph type="ftr" sz="quarter" idx="11"/>
          </p:nvPr>
        </p:nvSpPr>
        <p:spPr/>
        <p:txBody>
          <a:bodyPr/>
          <a:lstStyle/>
          <a:p>
            <a:pPr>
              <a:defRPr/>
            </a:pPr>
            <a:r>
              <a:rPr lang="en-US" altLang="ja-JP" smtClean="0"/>
              <a:t>ILC Technical Status</a:t>
            </a:r>
            <a:endParaRPr lang="en-US" altLang="ja-JP" dirty="0"/>
          </a:p>
        </p:txBody>
      </p:sp>
      <p:sp>
        <p:nvSpPr>
          <p:cNvPr id="9" name="スライド番号プレースホルダー 8"/>
          <p:cNvSpPr>
            <a:spLocks noGrp="1"/>
          </p:cNvSpPr>
          <p:nvPr>
            <p:ph type="sldNum" sz="quarter" idx="12"/>
          </p:nvPr>
        </p:nvSpPr>
        <p:spPr/>
        <p:txBody>
          <a:bodyPr/>
          <a:lstStyle/>
          <a:p>
            <a:pPr>
              <a:defRPr/>
            </a:pPr>
            <a:fld id="{4F69C48C-D733-1745-8254-B98F368A1390}" type="slidenum">
              <a:rPr lang="en-US" altLang="ja-JP" smtClean="0"/>
              <a:pPr>
                <a:defRPr/>
              </a:pPr>
              <a:t>20</a:t>
            </a:fld>
            <a:endParaRPr lang="en-US" altLang="ja-JP"/>
          </a:p>
        </p:txBody>
      </p:sp>
    </p:spTree>
    <p:extLst>
      <p:ext uri="{BB962C8B-B14F-4D97-AF65-F5344CB8AC3E}">
        <p14:creationId xmlns:p14="http://schemas.microsoft.com/office/powerpoint/2010/main" val="252172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61877"/>
            <a:ext cx="8229600" cy="958813"/>
          </a:xfrm>
          <a:noFill/>
        </p:spPr>
        <p:txBody>
          <a:bodyPr>
            <a:normAutofit fontScale="90000"/>
          </a:bodyPr>
          <a:lstStyle/>
          <a:p>
            <a:r>
              <a:rPr lang="en-US" altLang="ja-JP" dirty="0" smtClean="0"/>
              <a:t>LCC-ILC</a:t>
            </a:r>
            <a:r>
              <a:rPr lang="ja-JP" altLang="en-US" dirty="0" smtClean="0"/>
              <a:t>準備段階</a:t>
            </a:r>
            <a:r>
              <a:rPr lang="en-US" altLang="ja-JP" dirty="0" smtClean="0"/>
              <a:t> </a:t>
            </a:r>
            <a:r>
              <a:rPr lang="ja-JP" altLang="en-US" dirty="0" smtClean="0"/>
              <a:t>における技術課題</a:t>
            </a:r>
            <a:r>
              <a:rPr lang="en-US" altLang="ja-JP" dirty="0" smtClean="0"/>
              <a:t/>
            </a:r>
            <a:br>
              <a:rPr lang="en-US" altLang="ja-JP" dirty="0" smtClean="0"/>
            </a:br>
            <a:r>
              <a:rPr lang="en-US" altLang="ja-JP" sz="2200" dirty="0" smtClean="0">
                <a:solidFill>
                  <a:srgbClr val="3366FF"/>
                </a:solidFill>
              </a:rPr>
              <a:t>KEK-LC</a:t>
            </a:r>
            <a:r>
              <a:rPr lang="en-US" altLang="ja-JP" sz="2200" dirty="0">
                <a:solidFill>
                  <a:srgbClr val="3366FF"/>
                </a:solidFill>
              </a:rPr>
              <a:t> </a:t>
            </a:r>
            <a:r>
              <a:rPr lang="en-US" altLang="ja-JP" sz="2200" dirty="0" smtClean="0">
                <a:solidFill>
                  <a:srgbClr val="3366FF"/>
                </a:solidFill>
              </a:rPr>
              <a:t>Office </a:t>
            </a:r>
            <a:r>
              <a:rPr lang="ja-JP" altLang="en-US" sz="2200" dirty="0" smtClean="0">
                <a:solidFill>
                  <a:srgbClr val="3366FF"/>
                </a:solidFill>
              </a:rPr>
              <a:t>として検討中（コメント御願いします）</a:t>
            </a:r>
            <a:endParaRPr kumimoji="1" lang="ja-JP" altLang="en-US" sz="2200" dirty="0">
              <a:solidFill>
                <a:srgbClr val="3366FF"/>
              </a:solidFill>
            </a:endParaRPr>
          </a:p>
        </p:txBody>
      </p:sp>
      <p:sp>
        <p:nvSpPr>
          <p:cNvPr id="5" name="コンテンツ プレースホルダー 4"/>
          <p:cNvSpPr>
            <a:spLocks noGrp="1"/>
          </p:cNvSpPr>
          <p:nvPr>
            <p:ph idx="1"/>
          </p:nvPr>
        </p:nvSpPr>
        <p:spPr>
          <a:xfrm>
            <a:off x="457200" y="1120690"/>
            <a:ext cx="8229600" cy="5600789"/>
          </a:xfrm>
        </p:spPr>
        <p:txBody>
          <a:bodyPr>
            <a:normAutofit fontScale="25000" lnSpcReduction="20000"/>
          </a:bodyPr>
          <a:lstStyle/>
          <a:p>
            <a:r>
              <a:rPr lang="ja-JP" altLang="en-US" sz="6400" dirty="0" smtClean="0"/>
              <a:t>加速器</a:t>
            </a:r>
            <a:r>
              <a:rPr lang="ja-JP" altLang="en-US" sz="6400" dirty="0"/>
              <a:t>の</a:t>
            </a:r>
            <a:r>
              <a:rPr lang="ja-JP" altLang="en-US" sz="6400" dirty="0" smtClean="0"/>
              <a:t>詳細設計</a:t>
            </a:r>
            <a:endParaRPr lang="en-US" altLang="ja-JP" sz="6400" dirty="0"/>
          </a:p>
          <a:p>
            <a:pPr marL="457200" lvl="1" indent="0">
              <a:buNone/>
            </a:pPr>
            <a:r>
              <a:rPr lang="en-US" altLang="ja-JP" sz="4000" dirty="0" smtClean="0"/>
              <a:t>250 </a:t>
            </a:r>
            <a:r>
              <a:rPr lang="en-US" altLang="ja-JP" sz="4000" dirty="0" err="1"/>
              <a:t>GeV</a:t>
            </a:r>
            <a:r>
              <a:rPr lang="en-US" altLang="ja-JP" sz="4000" dirty="0"/>
              <a:t> </a:t>
            </a:r>
            <a:r>
              <a:rPr lang="ja-JP" altLang="en-US" sz="4000" dirty="0"/>
              <a:t>から</a:t>
            </a:r>
            <a:r>
              <a:rPr lang="en-US" altLang="ja-JP" sz="4000" dirty="0"/>
              <a:t>500 </a:t>
            </a:r>
            <a:r>
              <a:rPr lang="en-US" altLang="ja-JP" sz="4000" dirty="0" err="1"/>
              <a:t>GeV</a:t>
            </a:r>
            <a:r>
              <a:rPr lang="en-US" altLang="ja-JP" sz="4000" dirty="0"/>
              <a:t> </a:t>
            </a:r>
            <a:r>
              <a:rPr lang="ja-JP" altLang="en-US" sz="4000" dirty="0" smtClean="0"/>
              <a:t>への具体案</a:t>
            </a:r>
            <a:endParaRPr lang="ja-JP" altLang="en-US" sz="4000" dirty="0"/>
          </a:p>
          <a:p>
            <a:pPr marL="0" indent="0">
              <a:buNone/>
            </a:pPr>
            <a:r>
              <a:rPr lang="en-US" altLang="ja-JP" sz="4800" dirty="0"/>
              <a:t>	</a:t>
            </a:r>
            <a:r>
              <a:rPr lang="ja-JP" altLang="en-US" sz="4800" dirty="0" smtClean="0"/>
              <a:t>信頼性</a:t>
            </a:r>
            <a:r>
              <a:rPr lang="ja-JP" altLang="en-US" sz="4800" dirty="0"/>
              <a:t>の高い</a:t>
            </a:r>
            <a:r>
              <a:rPr lang="ja-JP" altLang="en-US" sz="4800" dirty="0" smtClean="0"/>
              <a:t>陽電子源（バックアップ）の設計、実証。それ</a:t>
            </a:r>
            <a:r>
              <a:rPr lang="ja-JP" altLang="en-US" sz="4800" dirty="0"/>
              <a:t>に伴う加速器全体設計</a:t>
            </a:r>
          </a:p>
          <a:p>
            <a:endParaRPr lang="en-US" altLang="ja-JP" sz="4800" dirty="0" smtClean="0"/>
          </a:p>
          <a:p>
            <a:r>
              <a:rPr lang="ja-JP" altLang="en-US" sz="6400" dirty="0" smtClean="0"/>
              <a:t>建設</a:t>
            </a:r>
            <a:r>
              <a:rPr lang="ja-JP" altLang="en-US" sz="6400" dirty="0"/>
              <a:t>サイト候補地の詳細地質調査、地上施設・アクセスポイントの具体設計、</a:t>
            </a:r>
          </a:p>
          <a:p>
            <a:pPr marL="0" indent="0">
              <a:buNone/>
            </a:pPr>
            <a:r>
              <a:rPr lang="en-US" altLang="ja-JP" sz="4800" dirty="0"/>
              <a:t>	</a:t>
            </a:r>
            <a:r>
              <a:rPr lang="ja-JP" altLang="en-US" sz="4800" dirty="0" smtClean="0"/>
              <a:t>より</a:t>
            </a:r>
            <a:r>
              <a:rPr lang="ja-JP" altLang="en-US" sz="4800" dirty="0"/>
              <a:t>大規模な（ボーリング数を一桁高めた）地質調査、地上施設、アクセスポイントの具体化、</a:t>
            </a:r>
          </a:p>
          <a:p>
            <a:pPr marL="0" indent="0">
              <a:buNone/>
            </a:pPr>
            <a:r>
              <a:rPr lang="en-US" altLang="ja-JP" sz="4800" dirty="0" smtClean="0"/>
              <a:t>	</a:t>
            </a:r>
            <a:r>
              <a:rPr lang="ja-JP" altLang="en-US" sz="4800" dirty="0" smtClean="0"/>
              <a:t>これ</a:t>
            </a:r>
            <a:r>
              <a:rPr lang="ja-JP" altLang="en-US" sz="4800" dirty="0"/>
              <a:t>に伴う、地域とのネゴシエーション</a:t>
            </a:r>
          </a:p>
          <a:p>
            <a:endParaRPr lang="ja-JP" altLang="en-US" sz="4800" dirty="0"/>
          </a:p>
          <a:p>
            <a:r>
              <a:rPr lang="ja-JP" altLang="en-US" sz="6400" dirty="0" smtClean="0"/>
              <a:t>性能</a:t>
            </a:r>
            <a:r>
              <a:rPr lang="ja-JP" altLang="en-US" sz="6400" dirty="0"/>
              <a:t>／コストの改善を目指した工業化技術</a:t>
            </a:r>
            <a:r>
              <a:rPr lang="ja-JP" altLang="en-US" sz="6400" dirty="0" smtClean="0"/>
              <a:t>の集積、</a:t>
            </a:r>
            <a:endParaRPr lang="ja-JP" altLang="en-US" sz="6400" dirty="0"/>
          </a:p>
          <a:p>
            <a:pPr marL="0" indent="0">
              <a:buNone/>
            </a:pPr>
            <a:r>
              <a:rPr lang="en-US" altLang="ja-JP" sz="4800" dirty="0"/>
              <a:t>	</a:t>
            </a:r>
            <a:r>
              <a:rPr lang="ja-JP" altLang="en-US" sz="4800" dirty="0" smtClean="0"/>
              <a:t>特に、超伝導</a:t>
            </a:r>
            <a:r>
              <a:rPr lang="ja-JP" altLang="en-US" sz="4800" dirty="0"/>
              <a:t>加速空洞インテグレーション技術の再最適化・合意形成、技術開発</a:t>
            </a:r>
          </a:p>
          <a:p>
            <a:pPr marL="0" indent="0">
              <a:buNone/>
            </a:pPr>
            <a:r>
              <a:rPr lang="en-US" altLang="ja-JP" sz="4800" dirty="0"/>
              <a:t>	</a:t>
            </a:r>
            <a:r>
              <a:rPr lang="ja-JP" altLang="en-US" sz="4800" dirty="0" smtClean="0"/>
              <a:t>現実的</a:t>
            </a:r>
            <a:r>
              <a:rPr lang="ja-JP" altLang="en-US" sz="4800" dirty="0"/>
              <a:t>陽電子源のデモンストレーション、耐久性実証</a:t>
            </a:r>
            <a:r>
              <a:rPr lang="ja-JP" altLang="en-US" sz="4800" dirty="0" smtClean="0"/>
              <a:t>試験</a:t>
            </a:r>
            <a:endParaRPr lang="en-US" altLang="ja-JP" sz="4800" dirty="0" smtClean="0"/>
          </a:p>
          <a:p>
            <a:pPr marL="0" indent="0">
              <a:buNone/>
            </a:pPr>
            <a:r>
              <a:rPr lang="en-US" altLang="ja-JP" sz="4800" dirty="0"/>
              <a:t>	</a:t>
            </a:r>
            <a:r>
              <a:rPr lang="en-US" altLang="ja-JP" sz="4800" dirty="0" smtClean="0"/>
              <a:t>LC </a:t>
            </a:r>
            <a:r>
              <a:rPr lang="ja-JP" altLang="en-US" sz="4800" dirty="0"/>
              <a:t>が求めるナノビーム技術の実証、</a:t>
            </a:r>
          </a:p>
          <a:p>
            <a:pPr marL="0" indent="0">
              <a:buNone/>
            </a:pPr>
            <a:r>
              <a:rPr lang="en-US" altLang="ja-JP" sz="4800" dirty="0"/>
              <a:t>	</a:t>
            </a:r>
            <a:r>
              <a:rPr lang="ja-JP" altLang="en-US" sz="4800" dirty="0" smtClean="0"/>
              <a:t>衝突点</a:t>
            </a:r>
            <a:r>
              <a:rPr lang="ja-JP" altLang="en-US" sz="4800" dirty="0"/>
              <a:t>でのナノビームコミッショニングの現実策</a:t>
            </a:r>
          </a:p>
          <a:p>
            <a:endParaRPr lang="en-US" altLang="ja-JP" sz="4800" dirty="0" smtClean="0"/>
          </a:p>
          <a:p>
            <a:r>
              <a:rPr lang="ja-JP" altLang="en-US" sz="6400" dirty="0" smtClean="0"/>
              <a:t>コスト</a:t>
            </a:r>
            <a:r>
              <a:rPr lang="ja-JP" altLang="en-US" sz="6400" dirty="0"/>
              <a:t>、人員、年次</a:t>
            </a:r>
            <a:r>
              <a:rPr lang="ja-JP" altLang="en-US" sz="6400" dirty="0" smtClean="0"/>
              <a:t>計画の精度向上</a:t>
            </a:r>
            <a:endParaRPr lang="ja-JP" altLang="en-US" sz="6400" dirty="0"/>
          </a:p>
          <a:p>
            <a:pPr marL="0" indent="0">
              <a:buNone/>
            </a:pPr>
            <a:r>
              <a:rPr lang="en-US" altLang="ja-JP" sz="4800" dirty="0" smtClean="0"/>
              <a:t>	</a:t>
            </a:r>
            <a:r>
              <a:rPr lang="ja-JP" altLang="en-US" sz="4800" dirty="0" smtClean="0"/>
              <a:t>特</a:t>
            </a:r>
            <a:r>
              <a:rPr lang="ja-JP" altLang="en-US" sz="4800" dirty="0"/>
              <a:t>に</a:t>
            </a:r>
            <a:r>
              <a:rPr lang="ja-JP" altLang="en-US" sz="4800" dirty="0" smtClean="0"/>
              <a:t>、サイト</a:t>
            </a:r>
            <a:r>
              <a:rPr lang="ja-JP" altLang="en-US" sz="4800" dirty="0"/>
              <a:t>候補地が絞られた段階で可能となるより詳細、具体的な検討に基づく、コスト再評価</a:t>
            </a:r>
          </a:p>
          <a:p>
            <a:pPr marL="0" indent="0">
              <a:buNone/>
            </a:pPr>
            <a:r>
              <a:rPr lang="en-US" altLang="ja-JP" sz="4800" dirty="0"/>
              <a:t>	</a:t>
            </a:r>
            <a:r>
              <a:rPr lang="ja-JP" altLang="en-US" sz="4800" dirty="0" smtClean="0"/>
              <a:t>不定性</a:t>
            </a:r>
            <a:r>
              <a:rPr lang="ja-JP" altLang="en-US" sz="4800" dirty="0"/>
              <a:t>、税金、インフレーションに対するコスト評価方法の整理、行政当局との相互理解、</a:t>
            </a:r>
          </a:p>
          <a:p>
            <a:pPr marL="0" indent="0">
              <a:buNone/>
            </a:pPr>
            <a:r>
              <a:rPr lang="en-US" altLang="ja-JP" sz="4800" dirty="0"/>
              <a:t>	</a:t>
            </a:r>
            <a:r>
              <a:rPr lang="ja-JP" altLang="en-US" sz="4800" dirty="0" smtClean="0"/>
              <a:t>国際</a:t>
            </a:r>
            <a:r>
              <a:rPr lang="ja-JP" altLang="en-US" sz="4800" dirty="0"/>
              <a:t>協力によるコスト、人員の配分の具体的な議論、</a:t>
            </a:r>
            <a:r>
              <a:rPr lang="ja-JP" altLang="en-US" sz="4800" dirty="0" smtClean="0"/>
              <a:t>交渉</a:t>
            </a:r>
            <a:endParaRPr lang="en-US" altLang="ja-JP" sz="4800" dirty="0" smtClean="0"/>
          </a:p>
          <a:p>
            <a:endParaRPr lang="ja-JP" altLang="en-US" sz="4800" dirty="0"/>
          </a:p>
          <a:p>
            <a:r>
              <a:rPr lang="ja-JP" altLang="en-US" sz="6400" dirty="0" smtClean="0"/>
              <a:t>環境</a:t>
            </a:r>
            <a:r>
              <a:rPr lang="ja-JP" altLang="en-US" sz="6400" dirty="0"/>
              <a:t>アセスメント</a:t>
            </a:r>
          </a:p>
          <a:p>
            <a:pPr marL="0" indent="0">
              <a:buNone/>
            </a:pPr>
            <a:r>
              <a:rPr lang="en-US" altLang="ja-JP" sz="4800" dirty="0" smtClean="0"/>
              <a:t>	</a:t>
            </a:r>
            <a:r>
              <a:rPr lang="ja-JP" altLang="en-US" sz="4800" dirty="0" smtClean="0"/>
              <a:t>特</a:t>
            </a:r>
            <a:r>
              <a:rPr lang="ja-JP" altLang="en-US" sz="4800" dirty="0"/>
              <a:t>に、地域の自然との調和、地域活動との調和を計る施設設計、環境保護対策</a:t>
            </a:r>
          </a:p>
          <a:p>
            <a:pPr marL="0" indent="0">
              <a:buNone/>
            </a:pPr>
            <a:r>
              <a:rPr lang="en-US" altLang="ja-JP" sz="4800" dirty="0" smtClean="0"/>
              <a:t>	</a:t>
            </a:r>
            <a:r>
              <a:rPr lang="ja-JP" altLang="en-US" sz="4800" dirty="0" smtClean="0"/>
              <a:t>電気</a:t>
            </a:r>
            <a:r>
              <a:rPr lang="ja-JP" altLang="en-US" sz="4800" dirty="0"/>
              <a:t>、水、放射線、高圧ガス、地震等に対する危機対応モデルの検討、</a:t>
            </a:r>
          </a:p>
          <a:p>
            <a:pPr marL="0" indent="0">
              <a:buNone/>
            </a:pPr>
            <a:r>
              <a:rPr lang="en-US" altLang="ja-JP" sz="4800" dirty="0" smtClean="0"/>
              <a:t>	</a:t>
            </a:r>
            <a:r>
              <a:rPr lang="ja-JP" altLang="en-US" sz="4800" dirty="0" smtClean="0"/>
              <a:t>地域への説明・調整</a:t>
            </a:r>
            <a:endParaRPr lang="ja-JP" altLang="en-US" sz="4800" dirty="0"/>
          </a:p>
          <a:p>
            <a:pPr marL="0" indent="0">
              <a:buNone/>
            </a:pPr>
            <a:endParaRPr lang="ja-JP" altLang="en-US" sz="4800" dirty="0"/>
          </a:p>
          <a:p>
            <a:r>
              <a:rPr lang="ja-JP" altLang="en-US" sz="7200" dirty="0" smtClean="0"/>
              <a:t>将来</a:t>
            </a:r>
            <a:r>
              <a:rPr lang="ja-JP" altLang="en-US" sz="7200" dirty="0"/>
              <a:t>のより広い学術、技術への展開</a:t>
            </a:r>
          </a:p>
          <a:p>
            <a:pPr marL="0" indent="0">
              <a:buNone/>
            </a:pPr>
            <a:r>
              <a:rPr lang="en-US" altLang="ja-JP" sz="4800" dirty="0"/>
              <a:t>	</a:t>
            </a:r>
            <a:r>
              <a:rPr lang="ja-JP" altLang="en-US" sz="4800" dirty="0" smtClean="0"/>
              <a:t>特</a:t>
            </a:r>
            <a:r>
              <a:rPr lang="ja-JP" altLang="en-US" sz="4800" dirty="0"/>
              <a:t>に</a:t>
            </a:r>
            <a:r>
              <a:rPr lang="ja-JP" altLang="en-US" sz="4800" dirty="0" smtClean="0"/>
              <a:t>、</a:t>
            </a:r>
            <a:r>
              <a:rPr lang="en-US" altLang="ja-JP" sz="4800" dirty="0" smtClean="0"/>
              <a:t>LC </a:t>
            </a:r>
            <a:r>
              <a:rPr lang="ja-JP" altLang="en-US" sz="4800" dirty="0"/>
              <a:t>の</a:t>
            </a:r>
            <a:r>
              <a:rPr lang="en-US" altLang="ja-JP" sz="4800" dirty="0"/>
              <a:t>250, 500 --&gt;&gt; 1 </a:t>
            </a:r>
            <a:r>
              <a:rPr lang="en-US" altLang="ja-JP" sz="4800" dirty="0" err="1"/>
              <a:t>TeV</a:t>
            </a:r>
            <a:r>
              <a:rPr lang="en-US" altLang="ja-JP" sz="4800" dirty="0"/>
              <a:t> </a:t>
            </a:r>
            <a:r>
              <a:rPr lang="ja-JP" altLang="en-US" sz="4800" dirty="0"/>
              <a:t>以降の発展性の議論、検討準備</a:t>
            </a:r>
          </a:p>
          <a:p>
            <a:pPr marL="0" indent="0">
              <a:buNone/>
            </a:pPr>
            <a:r>
              <a:rPr lang="en-US" altLang="ja-JP" sz="4800" dirty="0"/>
              <a:t>	</a:t>
            </a:r>
            <a:r>
              <a:rPr lang="ja-JP" altLang="en-US" sz="4800" dirty="0" smtClean="0">
                <a:solidFill>
                  <a:schemeClr val="bg1">
                    <a:lumMod val="65000"/>
                  </a:schemeClr>
                </a:solidFill>
              </a:rPr>
              <a:t>他分野（光科学他）と</a:t>
            </a:r>
            <a:r>
              <a:rPr lang="ja-JP" altLang="en-US" sz="4800" dirty="0">
                <a:solidFill>
                  <a:schemeClr val="bg1">
                    <a:lumMod val="65000"/>
                  </a:schemeClr>
                </a:solidFill>
              </a:rPr>
              <a:t>の連携の可能性（裾野を広げる議論準備</a:t>
            </a:r>
            <a:r>
              <a:rPr lang="ja-JP" altLang="en-US" sz="4800" dirty="0" smtClean="0">
                <a:solidFill>
                  <a:schemeClr val="bg1">
                    <a:lumMod val="65000"/>
                  </a:schemeClr>
                </a:solidFill>
              </a:rPr>
              <a:t>）（サイト一本化により、</a:t>
            </a:r>
            <a:r>
              <a:rPr lang="ja-JP" altLang="en-US" sz="4800" dirty="0">
                <a:solidFill>
                  <a:schemeClr val="bg1">
                    <a:lumMod val="65000"/>
                  </a:schemeClr>
                </a:solidFill>
              </a:rPr>
              <a:t>具体的</a:t>
            </a:r>
            <a:r>
              <a:rPr lang="ja-JP" altLang="en-US" sz="4800" dirty="0" smtClean="0">
                <a:solidFill>
                  <a:schemeClr val="bg1">
                    <a:lumMod val="65000"/>
                  </a:schemeClr>
                </a:solidFill>
              </a:rPr>
              <a:t>な検討が可能</a:t>
            </a:r>
            <a:r>
              <a:rPr lang="ja-JP" altLang="en-US" sz="4800" dirty="0">
                <a:solidFill>
                  <a:schemeClr val="bg1">
                    <a:lumMod val="65000"/>
                  </a:schemeClr>
                </a:solidFill>
              </a:rPr>
              <a:t>となる）。</a:t>
            </a:r>
          </a:p>
          <a:p>
            <a:pPr marL="0" indent="0">
              <a:buNone/>
            </a:pPr>
            <a:endParaRPr kumimoji="1" lang="ja-JP" altLang="en-US" sz="4000" dirty="0"/>
          </a:p>
        </p:txBody>
      </p:sp>
      <p:sp>
        <p:nvSpPr>
          <p:cNvPr id="8" name="日付プレースホルダー 7"/>
          <p:cNvSpPr>
            <a:spLocks noGrp="1"/>
          </p:cNvSpPr>
          <p:nvPr>
            <p:ph type="dt" sz="half" idx="10"/>
          </p:nvPr>
        </p:nvSpPr>
        <p:spPr/>
        <p:txBody>
          <a:bodyPr/>
          <a:lstStyle/>
          <a:p>
            <a:r>
              <a:rPr kumimoji="1" lang="en-US" altLang="ja-JP" smtClean="0"/>
              <a:t>13/10/28</a:t>
            </a:r>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KEK-LC-Meeting</a:t>
            </a:r>
            <a:endParaRPr kumimoji="1" lang="ja-JP" altLang="en-US"/>
          </a:p>
        </p:txBody>
      </p:sp>
      <p:sp>
        <p:nvSpPr>
          <p:cNvPr id="10" name="スライド番号プレースホルダー 9"/>
          <p:cNvSpPr>
            <a:spLocks noGrp="1"/>
          </p:cNvSpPr>
          <p:nvPr>
            <p:ph type="sldNum" sz="quarter" idx="12"/>
          </p:nvPr>
        </p:nvSpPr>
        <p:spPr/>
        <p:txBody>
          <a:bodyPr/>
          <a:lstStyle/>
          <a:p>
            <a:fld id="{690BD53D-0F42-B742-A897-5EF936631EAF}" type="slidenum">
              <a:rPr kumimoji="1" lang="ja-JP" altLang="en-US" smtClean="0"/>
              <a:t>21</a:t>
            </a:fld>
            <a:endParaRPr kumimoji="1" lang="ja-JP" altLang="en-US"/>
          </a:p>
        </p:txBody>
      </p:sp>
    </p:spTree>
    <p:extLst>
      <p:ext uri="{BB962C8B-B14F-4D97-AF65-F5344CB8AC3E}">
        <p14:creationId xmlns:p14="http://schemas.microsoft.com/office/powerpoint/2010/main" val="524073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421744"/>
          </a:xfrm>
        </p:spPr>
        <p:txBody>
          <a:bodyPr>
            <a:normAutofit fontScale="90000"/>
          </a:bodyPr>
          <a:lstStyle/>
          <a:p>
            <a:r>
              <a:rPr lang="ja-JP" altLang="en-US" dirty="0" smtClean="0"/>
              <a:t>各グループからの課題・コメント</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76254630"/>
              </p:ext>
            </p:extLst>
          </p:nvPr>
        </p:nvGraphicFramePr>
        <p:xfrm>
          <a:off x="116163" y="861010"/>
          <a:ext cx="8886003" cy="5775960"/>
        </p:xfrm>
        <a:graphic>
          <a:graphicData uri="http://schemas.openxmlformats.org/drawingml/2006/table">
            <a:tbl>
              <a:tblPr firstRow="1" bandRow="1">
                <a:tableStyleId>{5C22544A-7EE6-4342-B048-85BDC9FD1C3A}</a:tableStyleId>
              </a:tblPr>
              <a:tblGrid>
                <a:gridCol w="1676131"/>
                <a:gridCol w="7209872"/>
              </a:tblGrid>
              <a:tr h="332494">
                <a:tc>
                  <a:txBody>
                    <a:bodyPr/>
                    <a:lstStyle/>
                    <a:p>
                      <a:r>
                        <a:rPr kumimoji="1" lang="ja-JP" altLang="en-US" dirty="0" smtClean="0"/>
                        <a:t>グループ</a:t>
                      </a:r>
                      <a:endParaRPr kumimoji="1" lang="ja-JP" altLang="en-US" dirty="0"/>
                    </a:p>
                  </a:txBody>
                  <a:tcPr/>
                </a:tc>
                <a:tc>
                  <a:txBody>
                    <a:bodyPr/>
                    <a:lstStyle/>
                    <a:p>
                      <a:r>
                        <a:rPr kumimoji="1" lang="ja-JP" altLang="en-US" dirty="0" smtClean="0"/>
                        <a:t>課題</a:t>
                      </a:r>
                      <a:endParaRPr kumimoji="1" lang="ja-JP" altLang="en-US" dirty="0"/>
                    </a:p>
                  </a:txBody>
                  <a:tcPr/>
                </a:tc>
              </a:tr>
              <a:tr h="370840">
                <a:tc>
                  <a:txBody>
                    <a:bodyPr/>
                    <a:lstStyle/>
                    <a:p>
                      <a:r>
                        <a:rPr kumimoji="1" lang="ja-JP" altLang="en-US" sz="1200" dirty="0" smtClean="0"/>
                        <a:t>加速器全体</a:t>
                      </a:r>
                      <a:endParaRPr kumimoji="1" lang="ja-JP" altLang="en-US" sz="1200" dirty="0"/>
                    </a:p>
                  </a:txBody>
                  <a:tcPr/>
                </a:tc>
                <a:tc>
                  <a:txBody>
                    <a:bodyPr/>
                    <a:lstStyle/>
                    <a:p>
                      <a:r>
                        <a:rPr kumimoji="1" lang="ja-JP" altLang="en-US" sz="1200" dirty="0" smtClean="0"/>
                        <a:t>詳細加速器設計、より精度の高いコスト評価。</a:t>
                      </a:r>
                      <a:endParaRPr kumimoji="1" lang="en-US" altLang="ja-JP" sz="1200" dirty="0" smtClean="0"/>
                    </a:p>
                  </a:txBody>
                  <a:tcPr/>
                </a:tc>
              </a:tr>
              <a:tr h="370840">
                <a:tc>
                  <a:txBody>
                    <a:bodyPr/>
                    <a:lstStyle/>
                    <a:p>
                      <a:r>
                        <a:rPr kumimoji="1" lang="en-US" altLang="ja-JP" sz="1200" dirty="0" smtClean="0"/>
                        <a:t>SCRF /STF/Cavity, CM</a:t>
                      </a:r>
                      <a:endParaRPr kumimoji="1" lang="ja-JP" altLang="en-US" sz="1200" dirty="0"/>
                    </a:p>
                  </a:txBody>
                  <a:tcPr/>
                </a:tc>
                <a:tc>
                  <a:txBody>
                    <a:bodyPr/>
                    <a:lstStyle/>
                    <a:p>
                      <a:r>
                        <a:rPr kumimoji="1" lang="en-US" altLang="ja-JP" sz="1200" dirty="0" smtClean="0"/>
                        <a:t>STF </a:t>
                      </a:r>
                      <a:r>
                        <a:rPr kumimoji="1" lang="en-US" altLang="en-US" sz="1200" dirty="0" smtClean="0"/>
                        <a:t>をビームファシリーとして、実証、CM1, C</a:t>
                      </a:r>
                      <a:r>
                        <a:rPr kumimoji="1" lang="en-US" altLang="ja-JP" sz="1200" dirty="0" smtClean="0"/>
                        <a:t>M</a:t>
                      </a:r>
                      <a:r>
                        <a:rPr kumimoji="1" lang="en-US" altLang="en-US" sz="1200" dirty="0" smtClean="0"/>
                        <a:t>2, </a:t>
                      </a:r>
                      <a:r>
                        <a:rPr kumimoji="1" lang="ja-JP" altLang="en-US" sz="1200" dirty="0" smtClean="0"/>
                        <a:t>（</a:t>
                      </a:r>
                      <a:r>
                        <a:rPr kumimoji="1" lang="en-US" altLang="en-US" sz="1200" dirty="0" smtClean="0"/>
                        <a:t>CM3</a:t>
                      </a:r>
                      <a:r>
                        <a:rPr kumimoji="1" lang="ja-JP" altLang="en-US" sz="1200" dirty="0" smtClean="0"/>
                        <a:t>）</a:t>
                      </a:r>
                      <a:r>
                        <a:rPr kumimoji="1" lang="en-US" altLang="en-US" sz="1200" dirty="0" smtClean="0"/>
                        <a:t> .. </a:t>
                      </a:r>
                      <a:r>
                        <a:rPr kumimoji="1" lang="ja-JP" altLang="en-US" sz="1200" dirty="0" smtClean="0"/>
                        <a:t>が必要。</a:t>
                      </a:r>
                      <a:r>
                        <a:rPr kumimoji="1" lang="en-US" altLang="ja-JP" sz="1200" dirty="0" smtClean="0"/>
                        <a:t>(! </a:t>
                      </a:r>
                      <a:r>
                        <a:rPr kumimoji="1" lang="en-US" altLang="ja-JP" sz="1200" dirty="0" err="1" smtClean="0"/>
                        <a:t>GeV</a:t>
                      </a:r>
                      <a:r>
                        <a:rPr kumimoji="1" lang="en-US" altLang="ja-JP" sz="1200" dirty="0" smtClean="0"/>
                        <a:t> </a:t>
                      </a:r>
                      <a:r>
                        <a:rPr kumimoji="1" lang="ja-JP" altLang="en-US" sz="1200" dirty="0" smtClean="0"/>
                        <a:t>エネルギーおよび</a:t>
                      </a:r>
                      <a:r>
                        <a:rPr kumimoji="1" lang="en-US" altLang="ja-JP" sz="1200" dirty="0" smtClean="0"/>
                        <a:t>SASE)</a:t>
                      </a:r>
                      <a:r>
                        <a:rPr kumimoji="1" lang="en-US" altLang="ja-JP" sz="1200" baseline="0" dirty="0" smtClean="0"/>
                        <a:t> </a:t>
                      </a:r>
                      <a:endParaRPr kumimoji="1" lang="en-US" altLang="ja-JP" sz="1200" dirty="0" smtClean="0"/>
                    </a:p>
                    <a:p>
                      <a:r>
                        <a:rPr kumimoji="1" lang="en-US" altLang="ja-JP" sz="1200" dirty="0" smtClean="0"/>
                        <a:t>COI </a:t>
                      </a:r>
                      <a:r>
                        <a:rPr kumimoji="1" lang="ja-JP" altLang="en-US" sz="1200" dirty="0" smtClean="0"/>
                        <a:t>では、フル</a:t>
                      </a:r>
                      <a:r>
                        <a:rPr kumimoji="1" lang="en-US" altLang="ja-JP" sz="1200" dirty="0" smtClean="0"/>
                        <a:t>CM </a:t>
                      </a:r>
                      <a:r>
                        <a:rPr kumimoji="1" lang="ja-JP" altLang="en-US" sz="1200" dirty="0" smtClean="0"/>
                        <a:t>＞＞　</a:t>
                      </a:r>
                      <a:r>
                        <a:rPr kumimoji="1" lang="en-US" altLang="ja-JP" sz="1200" dirty="0" smtClean="0"/>
                        <a:t>COI-STF </a:t>
                      </a:r>
                      <a:r>
                        <a:rPr kumimoji="1" lang="ja-JP" altLang="en-US" sz="1200" dirty="0" smtClean="0"/>
                        <a:t>との連携</a:t>
                      </a:r>
                      <a:endParaRPr kumimoji="1" lang="en-US" altLang="ja-JP" sz="1200" dirty="0" smtClean="0"/>
                    </a:p>
                    <a:p>
                      <a:r>
                        <a:rPr kumimoji="1" lang="ja-JP" altLang="en-US" sz="1200" dirty="0" smtClean="0"/>
                        <a:t>トンネル延長は必要（光を使った実証）</a:t>
                      </a:r>
                      <a:r>
                        <a:rPr kumimoji="1" lang="en-US" altLang="ja-JP" sz="1200" dirty="0" smtClean="0"/>
                        <a:t> bunch compressor , Pulse and/or</a:t>
                      </a:r>
                      <a:r>
                        <a:rPr kumimoji="1" lang="en-US" altLang="ja-JP" sz="1200" baseline="0" dirty="0" smtClean="0"/>
                        <a:t> CW </a:t>
                      </a:r>
                    </a:p>
                    <a:p>
                      <a:r>
                        <a:rPr kumimoji="1" lang="en-US" altLang="ja-JP" sz="1200" baseline="0" dirty="0" smtClean="0"/>
                        <a:t>STF2 </a:t>
                      </a:r>
                      <a:r>
                        <a:rPr kumimoji="1" lang="ja-JP" altLang="en-US" sz="1200" baseline="0" dirty="0" smtClean="0"/>
                        <a:t>５年計画をグループのコンセンサスとして詰めて予算計画をたてる。</a:t>
                      </a:r>
                      <a:endParaRPr kumimoji="1" lang="en-US" altLang="ja-JP" sz="1200" baseline="0" dirty="0" smtClean="0"/>
                    </a:p>
                    <a:p>
                      <a:r>
                        <a:rPr kumimoji="1" lang="en-US" altLang="ja-JP" sz="1200" baseline="0" dirty="0" smtClean="0"/>
                        <a:t>CFF:  </a:t>
                      </a:r>
                      <a:r>
                        <a:rPr kumimoji="1" lang="ja-JP" altLang="en-US" sz="1200" baseline="0" dirty="0" smtClean="0"/>
                        <a:t>工業化技術、外国からの空洞への対応（高圧ガス法に則した対応）</a:t>
                      </a:r>
                      <a:r>
                        <a:rPr kumimoji="1" lang="en-US" altLang="ja-JP" sz="1200" baseline="0" dirty="0" smtClean="0"/>
                        <a:t> </a:t>
                      </a:r>
                      <a:endParaRPr kumimoji="1" lang="en-US" altLang="ja-JP" sz="1200" dirty="0" smtClean="0"/>
                    </a:p>
                  </a:txBody>
                  <a:tcPr/>
                </a:tc>
              </a:tr>
              <a:tr h="370840">
                <a:tc>
                  <a:txBody>
                    <a:bodyPr/>
                    <a:lstStyle/>
                    <a:p>
                      <a:r>
                        <a:rPr kumimoji="1" lang="en-US" altLang="ja-JP" sz="1200" dirty="0" smtClean="0"/>
                        <a:t>ATF/DR, BDS</a:t>
                      </a:r>
                      <a:endParaRPr kumimoji="1" lang="ja-JP" altLang="en-US" sz="1200" dirty="0"/>
                    </a:p>
                  </a:txBody>
                  <a:tcPr/>
                </a:tc>
                <a:tc>
                  <a:txBody>
                    <a:bodyPr/>
                    <a:lstStyle/>
                    <a:p>
                      <a:r>
                        <a:rPr kumimoji="1" lang="ja-JP" altLang="en-US" sz="1200" dirty="0" smtClean="0"/>
                        <a:t>安定なナノビーム技術（５ナノのビーム、</a:t>
                      </a:r>
                      <a:r>
                        <a:rPr kumimoji="1" lang="en-US" altLang="ja-JP" sz="1200" dirty="0" smtClean="0"/>
                        <a:t>2</a:t>
                      </a:r>
                      <a:r>
                        <a:rPr kumimoji="1" lang="ja-JP" altLang="en-US" sz="1200" dirty="0" smtClean="0"/>
                        <a:t>ナノの安定性）の確立　＞＞更なるナノビーム技術</a:t>
                      </a:r>
                      <a:r>
                        <a:rPr kumimoji="1" lang="en-US" altLang="ja-JP" sz="1200" dirty="0" smtClean="0"/>
                        <a:t>(CLIC </a:t>
                      </a:r>
                      <a:r>
                        <a:rPr kumimoji="1" lang="ja-JP" altLang="en-US" sz="1200" dirty="0" smtClean="0"/>
                        <a:t>との協力）</a:t>
                      </a:r>
                      <a:endParaRPr kumimoji="1" lang="en-US" altLang="ja-JP" sz="1200" dirty="0" smtClean="0"/>
                    </a:p>
                    <a:p>
                      <a:r>
                        <a:rPr kumimoji="1" lang="ja-JP" altLang="en-US" sz="1200" dirty="0" smtClean="0"/>
                        <a:t>ファーストキッカー（電源）の開発（バーストモード、</a:t>
                      </a:r>
                      <a:r>
                        <a:rPr kumimoji="1" lang="en-US" altLang="ja-JP" sz="1200" dirty="0" smtClean="0"/>
                        <a:t>6 MHz</a:t>
                      </a:r>
                      <a:r>
                        <a:rPr kumimoji="1" lang="ja-JP" altLang="en-US" sz="1200" dirty="0" smtClean="0"/>
                        <a:t>）</a:t>
                      </a:r>
                      <a:endParaRPr kumimoji="1" lang="en-US" altLang="ja-JP" sz="1200" dirty="0" smtClean="0"/>
                    </a:p>
                    <a:p>
                      <a:r>
                        <a:rPr kumimoji="1" lang="en-US" altLang="ja-JP" sz="1200" dirty="0" smtClean="0"/>
                        <a:t>Final</a:t>
                      </a:r>
                      <a:r>
                        <a:rPr kumimoji="1" lang="en-US" altLang="ja-JP" sz="1200" baseline="0" dirty="0" smtClean="0"/>
                        <a:t> Focus (</a:t>
                      </a:r>
                      <a:r>
                        <a:rPr kumimoji="1" lang="ja-JP" altLang="en-US" sz="1200" baseline="0" dirty="0" smtClean="0"/>
                        <a:t>ハイブリッド）を含む。</a:t>
                      </a:r>
                      <a:r>
                        <a:rPr kumimoji="1" lang="en-US" altLang="ja-JP" sz="1200" baseline="0" dirty="0" smtClean="0"/>
                        <a:t> SCQ Technology (BNL-KEK, Super-KEKB?) </a:t>
                      </a:r>
                      <a:endParaRPr kumimoji="1" lang="ja-JP" altLang="en-US" sz="1200" dirty="0"/>
                    </a:p>
                  </a:txBody>
                  <a:tcPr/>
                </a:tc>
              </a:tr>
              <a:tr h="370840">
                <a:tc>
                  <a:txBody>
                    <a:bodyPr/>
                    <a:lstStyle/>
                    <a:p>
                      <a:r>
                        <a:rPr kumimoji="1" lang="en-US" altLang="ja-JP" sz="1200" dirty="0" smtClean="0"/>
                        <a:t>Sources</a:t>
                      </a:r>
                      <a:r>
                        <a:rPr kumimoji="1" lang="en-US" altLang="ja-JP" sz="1200" baseline="0" dirty="0" smtClean="0"/>
                        <a:t> </a:t>
                      </a:r>
                      <a:endParaRPr kumimoji="1" lang="ja-JP" altLang="en-US" sz="1200" dirty="0"/>
                    </a:p>
                  </a:txBody>
                  <a:tcPr/>
                </a:tc>
                <a:tc>
                  <a:txBody>
                    <a:bodyPr/>
                    <a:lstStyle/>
                    <a:p>
                      <a:r>
                        <a:rPr kumimoji="1" lang="ja-JP" altLang="en-US" sz="1200" dirty="0" smtClean="0">
                          <a:latin typeface="+mn-ea"/>
                          <a:ea typeface="+mn-ea"/>
                        </a:rPr>
                        <a:t>陽電子源：　コンベンショナル（バックアップ）陽電子源の開発</a:t>
                      </a:r>
                      <a:endParaRPr kumimoji="1" lang="en-US" altLang="ja-JP" sz="1200" dirty="0" smtClean="0">
                        <a:latin typeface="+mn-ea"/>
                        <a:ea typeface="+mn-ea"/>
                      </a:endParaRPr>
                    </a:p>
                    <a:p>
                      <a:r>
                        <a:rPr kumimoji="1" lang="ja-JP" altLang="en-US" sz="1200" kern="1200" dirty="0" smtClean="0">
                          <a:solidFill>
                            <a:schemeClr val="dk1"/>
                          </a:solidFill>
                          <a:latin typeface="+mn-ea"/>
                          <a:ea typeface="+mn-ea"/>
                          <a:cs typeface="+mn-cs"/>
                        </a:rPr>
                        <a:t>　＊本年度：回転ターゲットのシール試験</a:t>
                      </a:r>
                      <a:r>
                        <a:rPr kumimoji="1" lang="en-US" altLang="ja-JP" sz="1200" kern="1200" dirty="0" smtClean="0">
                          <a:solidFill>
                            <a:schemeClr val="dk1"/>
                          </a:solidFill>
                          <a:latin typeface="+mn-ea"/>
                          <a:ea typeface="+mn-ea"/>
                          <a:cs typeface="+mn-cs"/>
                        </a:rPr>
                        <a:t>:</a:t>
                      </a:r>
                      <a:r>
                        <a:rPr kumimoji="1" lang="en-US" altLang="ja-JP" sz="1200" kern="1200" baseline="0" dirty="0" smtClean="0">
                          <a:solidFill>
                            <a:schemeClr val="dk1"/>
                          </a:solidFill>
                          <a:latin typeface="+mn-ea"/>
                          <a:ea typeface="+mn-ea"/>
                          <a:cs typeface="+mn-cs"/>
                        </a:rPr>
                        <a:t> </a:t>
                      </a:r>
                      <a:r>
                        <a:rPr kumimoji="1" lang="ja-JP" altLang="en-US" sz="1200" kern="1200" dirty="0" smtClean="0">
                          <a:solidFill>
                            <a:schemeClr val="dk1"/>
                          </a:solidFill>
                          <a:latin typeface="+mn-ea"/>
                          <a:ea typeface="+mn-ea"/>
                          <a:cs typeface="+mn-cs"/>
                        </a:rPr>
                        <a:t>契約進行中。</a:t>
                      </a:r>
                    </a:p>
                    <a:p>
                      <a:r>
                        <a:rPr kumimoji="1" lang="ja-JP" altLang="en-US" sz="1200" kern="1200" dirty="0" smtClean="0">
                          <a:solidFill>
                            <a:schemeClr val="dk1"/>
                          </a:solidFill>
                          <a:latin typeface="+mn-ea"/>
                          <a:ea typeface="+mn-ea"/>
                          <a:cs typeface="+mn-cs"/>
                        </a:rPr>
                        <a:t>　＊来年度以降：回転ターゲットの実機大試作機の製作</a:t>
                      </a:r>
                    </a:p>
                    <a:p>
                      <a:r>
                        <a:rPr kumimoji="1" lang="ja-JP" altLang="en-US" sz="1200" kern="1200" dirty="0" smtClean="0">
                          <a:solidFill>
                            <a:schemeClr val="dk1"/>
                          </a:solidFill>
                          <a:latin typeface="+mn-ea"/>
                          <a:ea typeface="+mn-ea"/>
                          <a:cs typeface="+mn-cs"/>
                        </a:rPr>
                        <a:t>　　　</a:t>
                      </a:r>
                      <a:r>
                        <a:rPr kumimoji="1" lang="en-US" altLang="ja-JP" sz="1200" kern="1200" dirty="0" smtClean="0">
                          <a:solidFill>
                            <a:schemeClr val="dk1"/>
                          </a:solidFill>
                          <a:latin typeface="+mn-ea"/>
                          <a:ea typeface="+mn-ea"/>
                          <a:cs typeface="+mn-cs"/>
                        </a:rPr>
                        <a:t>2014 </a:t>
                      </a:r>
                      <a:r>
                        <a:rPr kumimoji="1" lang="ja-JP" altLang="en-US" sz="1200" kern="1200" dirty="0" smtClean="0">
                          <a:solidFill>
                            <a:schemeClr val="dk1"/>
                          </a:solidFill>
                          <a:latin typeface="+mn-ea"/>
                          <a:ea typeface="+mn-ea"/>
                          <a:cs typeface="+mn-cs"/>
                        </a:rPr>
                        <a:t>年度 ～ </a:t>
                      </a:r>
                      <a:r>
                        <a:rPr kumimoji="1" lang="en-US" altLang="ja-JP" sz="1200" kern="1200" dirty="0" smtClean="0">
                          <a:solidFill>
                            <a:schemeClr val="dk1"/>
                          </a:solidFill>
                          <a:latin typeface="+mn-ea"/>
                          <a:ea typeface="+mn-ea"/>
                          <a:cs typeface="+mn-cs"/>
                        </a:rPr>
                        <a:t>2015 </a:t>
                      </a:r>
                      <a:r>
                        <a:rPr kumimoji="1" lang="ja-JP" altLang="en-US" sz="1200" kern="1200" dirty="0" smtClean="0">
                          <a:solidFill>
                            <a:schemeClr val="dk1"/>
                          </a:solidFill>
                          <a:latin typeface="+mn-ea"/>
                          <a:ea typeface="+mn-ea"/>
                          <a:cs typeface="+mn-cs"/>
                        </a:rPr>
                        <a:t>年度の２年で回転ターゲットの実機大試作機を開発。</a:t>
                      </a:r>
                    </a:p>
                    <a:p>
                      <a:r>
                        <a:rPr kumimoji="1" lang="ja-JP" altLang="en-US" sz="1200" kern="1200" dirty="0" smtClean="0">
                          <a:solidFill>
                            <a:schemeClr val="dk1"/>
                          </a:solidFill>
                          <a:latin typeface="+mn-ea"/>
                          <a:ea typeface="+mn-ea"/>
                          <a:cs typeface="+mn-cs"/>
                        </a:rPr>
                        <a:t>　＊来年度：振り子ターゲット</a:t>
                      </a:r>
                      <a:r>
                        <a:rPr kumimoji="1" lang="en-US" altLang="ja-JP" sz="1200" kern="1200" dirty="0" smtClean="0">
                          <a:solidFill>
                            <a:schemeClr val="dk1"/>
                          </a:solidFill>
                          <a:latin typeface="+mn-ea"/>
                          <a:ea typeface="+mn-ea"/>
                          <a:cs typeface="+mn-cs"/>
                        </a:rPr>
                        <a:t>.</a:t>
                      </a:r>
                      <a:r>
                        <a:rPr kumimoji="1" lang="en-US" altLang="ja-JP" sz="1200" kern="1200" baseline="0" dirty="0" smtClean="0">
                          <a:solidFill>
                            <a:schemeClr val="dk1"/>
                          </a:solidFill>
                          <a:latin typeface="+mn-ea"/>
                          <a:ea typeface="+mn-ea"/>
                          <a:cs typeface="+mn-cs"/>
                        </a:rPr>
                        <a:t> </a:t>
                      </a:r>
                      <a:r>
                        <a:rPr kumimoji="1" lang="ja-JP" altLang="en-US" sz="1200" kern="1200" dirty="0" smtClean="0">
                          <a:solidFill>
                            <a:schemeClr val="dk1"/>
                          </a:solidFill>
                          <a:latin typeface="+mn-ea"/>
                          <a:ea typeface="+mn-ea"/>
                          <a:cs typeface="+mn-cs"/>
                        </a:rPr>
                        <a:t>工作センターと振り子ターゲットの試作を継続。</a:t>
                      </a:r>
                      <a:endParaRPr kumimoji="1" lang="en-US" altLang="ja-JP" sz="1200" kern="1200" dirty="0" smtClean="0">
                        <a:solidFill>
                          <a:schemeClr val="dk1"/>
                        </a:solidFill>
                        <a:latin typeface="+mn-ea"/>
                        <a:ea typeface="+mn-ea"/>
                        <a:cs typeface="+mn-cs"/>
                      </a:endParaRPr>
                    </a:p>
                    <a:p>
                      <a:r>
                        <a:rPr kumimoji="1" lang="en-US" altLang="ja-JP" sz="1200" kern="1200" baseline="0" dirty="0" smtClean="0">
                          <a:solidFill>
                            <a:schemeClr val="dk1"/>
                          </a:solidFill>
                          <a:latin typeface="+mn-ea"/>
                          <a:ea typeface="+mn-ea"/>
                          <a:cs typeface="+mn-cs"/>
                        </a:rPr>
                        <a:t>  </a:t>
                      </a:r>
                      <a:r>
                        <a:rPr kumimoji="1" lang="ja-JP" altLang="en-US" sz="1200" kern="1200" baseline="0" dirty="0" smtClean="0">
                          <a:solidFill>
                            <a:schemeClr val="dk1"/>
                          </a:solidFill>
                          <a:latin typeface="+mn-ea"/>
                          <a:ea typeface="+mn-ea"/>
                          <a:cs typeface="+mn-cs"/>
                        </a:rPr>
                        <a:t>　</a:t>
                      </a:r>
                      <a:r>
                        <a:rPr kumimoji="1" lang="ja-JP" altLang="en-US" sz="1200" kern="1200" dirty="0" smtClean="0">
                          <a:solidFill>
                            <a:schemeClr val="dk1"/>
                          </a:solidFill>
                          <a:latin typeface="+mn-ea"/>
                          <a:ea typeface="+mn-ea"/>
                          <a:cs typeface="+mn-cs"/>
                        </a:rPr>
                        <a:t>（振り子ターゲットは広大の高橋さんを代表に科研費も申請予定）</a:t>
                      </a:r>
                      <a:endParaRPr kumimoji="1" lang="en-US" altLang="ja-JP" sz="1200" kern="1200" dirty="0" smtClean="0">
                        <a:solidFill>
                          <a:schemeClr val="dk1"/>
                        </a:solidFill>
                        <a:latin typeface="+mn-ea"/>
                        <a:ea typeface="+mn-ea"/>
                        <a:cs typeface="+mn-cs"/>
                      </a:endParaRPr>
                    </a:p>
                    <a:p>
                      <a:r>
                        <a:rPr kumimoji="1" lang="ja-JP" altLang="en-US" sz="1200" kern="1200" dirty="0" smtClean="0">
                          <a:solidFill>
                            <a:schemeClr val="dk1"/>
                          </a:solidFill>
                          <a:latin typeface="+mn-lt"/>
                          <a:ea typeface="+mn-ea"/>
                          <a:cs typeface="+mn-cs"/>
                        </a:rPr>
                        <a:t>　</a:t>
                      </a:r>
                      <a:r>
                        <a:rPr kumimoji="1" lang="en-US" altLang="ja-JP" sz="1200" kern="1200" dirty="0" smtClean="0">
                          <a:solidFill>
                            <a:schemeClr val="dk1"/>
                          </a:solidFill>
                          <a:latin typeface="+mn-lt"/>
                          <a:ea typeface="+mn-ea"/>
                          <a:cs typeface="+mn-cs"/>
                        </a:rPr>
                        <a:t>ATF </a:t>
                      </a:r>
                      <a:r>
                        <a:rPr kumimoji="1" lang="en-US" altLang="ja-JP" sz="1200" kern="1200" dirty="0" err="1" smtClean="0">
                          <a:solidFill>
                            <a:schemeClr val="dk1"/>
                          </a:solidFill>
                          <a:latin typeface="+mn-lt"/>
                          <a:ea typeface="+mn-ea"/>
                          <a:cs typeface="+mn-cs"/>
                        </a:rPr>
                        <a:t>Linac</a:t>
                      </a:r>
                      <a:r>
                        <a:rPr kumimoji="1" lang="ja-JP" altLang="en-US" sz="1200" kern="1200" dirty="0" smtClean="0">
                          <a:solidFill>
                            <a:schemeClr val="dk1"/>
                          </a:solidFill>
                          <a:latin typeface="+mn-lt"/>
                          <a:ea typeface="+mn-ea"/>
                          <a:cs typeface="+mn-cs"/>
                        </a:rPr>
                        <a:t>での</a:t>
                      </a:r>
                      <a:r>
                        <a:rPr kumimoji="1" lang="en-US" altLang="ja-JP" sz="1200" kern="1200" dirty="0" smtClean="0">
                          <a:solidFill>
                            <a:schemeClr val="dk1"/>
                          </a:solidFill>
                          <a:latin typeface="+mn-lt"/>
                          <a:ea typeface="+mn-ea"/>
                          <a:cs typeface="+mn-cs"/>
                        </a:rPr>
                        <a:t>beam loading</a:t>
                      </a:r>
                      <a:r>
                        <a:rPr kumimoji="1" lang="ja-JP" altLang="en-US" sz="1200" kern="1200" dirty="0" smtClean="0">
                          <a:solidFill>
                            <a:schemeClr val="dk1"/>
                          </a:solidFill>
                          <a:latin typeface="+mn-lt"/>
                          <a:ea typeface="+mn-ea"/>
                          <a:cs typeface="+mn-cs"/>
                        </a:rPr>
                        <a:t>実験</a:t>
                      </a:r>
                      <a:endParaRPr kumimoji="1" lang="en-US" altLang="ja-JP" sz="1200" dirty="0" smtClean="0">
                        <a:latin typeface="+mn-ea"/>
                        <a:ea typeface="+mn-ea"/>
                      </a:endParaRPr>
                    </a:p>
                    <a:p>
                      <a:r>
                        <a:rPr kumimoji="1" lang="ja-JP" altLang="en-US" sz="1200" dirty="0" smtClean="0">
                          <a:latin typeface="+mn-ea"/>
                          <a:ea typeface="+mn-ea"/>
                        </a:rPr>
                        <a:t>電子源：　</a:t>
                      </a:r>
                      <a:r>
                        <a:rPr kumimoji="1" lang="en-US" altLang="ja-JP" sz="1200" dirty="0" smtClean="0">
                          <a:latin typeface="+mn-ea"/>
                          <a:ea typeface="+mn-ea"/>
                        </a:rPr>
                        <a:t>SLAC</a:t>
                      </a:r>
                      <a:r>
                        <a:rPr kumimoji="1" lang="ja-JP" altLang="en-US" sz="1200" dirty="0" smtClean="0">
                          <a:latin typeface="+mn-ea"/>
                          <a:ea typeface="+mn-ea"/>
                        </a:rPr>
                        <a:t>に期待</a:t>
                      </a:r>
                      <a:r>
                        <a:rPr kumimoji="1" lang="en-US" altLang="ja-JP" sz="1200" dirty="0" smtClean="0">
                          <a:latin typeface="+mn-ea"/>
                          <a:ea typeface="+mn-ea"/>
                        </a:rPr>
                        <a:t> </a:t>
                      </a:r>
                      <a:endParaRPr kumimoji="1" lang="ja-JP" altLang="en-US" sz="1200" dirty="0">
                        <a:latin typeface="+mn-ea"/>
                        <a:ea typeface="+mn-ea"/>
                      </a:endParaRPr>
                    </a:p>
                  </a:txBody>
                  <a:tcPr/>
                </a:tc>
              </a:tr>
              <a:tr h="370840">
                <a:tc>
                  <a:txBody>
                    <a:bodyPr/>
                    <a:lstStyle/>
                    <a:p>
                      <a:r>
                        <a:rPr kumimoji="1" lang="en-US" altLang="ja-JP" sz="1200" dirty="0" smtClean="0"/>
                        <a:t>RF</a:t>
                      </a:r>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MARX</a:t>
                      </a:r>
                      <a:r>
                        <a:rPr kumimoji="1" lang="ja-JP" altLang="en-US" sz="1200" dirty="0" smtClean="0"/>
                        <a:t>電源には民間企業を含めた開発研究予算，</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LLRF</a:t>
                      </a:r>
                      <a:r>
                        <a:rPr kumimoji="1" lang="ja-JP" altLang="en-US" sz="1200" dirty="0" smtClean="0"/>
                        <a:t>では開発のためのマンパ ワーが必要．また将来を見据えれば人材育成が急務</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Klystron (</a:t>
                      </a:r>
                      <a:r>
                        <a:rPr kumimoji="1" lang="ja-JP" altLang="en-US" sz="1200" dirty="0" smtClean="0"/>
                        <a:t>サイズの最適化）</a:t>
                      </a:r>
                      <a:endParaRPr kumimoji="1" lang="en-US" altLang="ja-JP" sz="1200" dirty="0" smtClean="0"/>
                    </a:p>
                  </a:txBody>
                  <a:tcPr/>
                </a:tc>
              </a:tr>
              <a:tr h="370840">
                <a:tc>
                  <a:txBody>
                    <a:bodyPr/>
                    <a:lstStyle/>
                    <a:p>
                      <a:r>
                        <a:rPr kumimoji="1" lang="en-US" altLang="ja-JP" sz="1200" dirty="0" smtClean="0"/>
                        <a:t>Cryogenics</a:t>
                      </a:r>
                      <a:endParaRPr kumimoji="1" lang="ja-JP" altLang="en-US" sz="1200" dirty="0"/>
                    </a:p>
                  </a:txBody>
                  <a:tcPr/>
                </a:tc>
                <a:tc>
                  <a:txBody>
                    <a:bodyPr/>
                    <a:lstStyle/>
                    <a:p>
                      <a:r>
                        <a:rPr kumimoji="1" lang="en-US" altLang="ja-JP" sz="1200" dirty="0" smtClean="0"/>
                        <a:t>ILC </a:t>
                      </a:r>
                      <a:r>
                        <a:rPr kumimoji="1" lang="ja-JP" altLang="en-US" sz="1200" dirty="0" smtClean="0"/>
                        <a:t>の設計：熱負荷の精度をあげる。　　</a:t>
                      </a:r>
                      <a:r>
                        <a:rPr kumimoji="1" lang="en-US" altLang="ja-JP" sz="1200" dirty="0" smtClean="0"/>
                        <a:t>He</a:t>
                      </a:r>
                      <a:r>
                        <a:rPr kumimoji="1" lang="ja-JP" altLang="en-US" sz="1200" dirty="0" smtClean="0"/>
                        <a:t>資源備蓄（全量をどのように保持するか？）</a:t>
                      </a:r>
                      <a:endParaRPr kumimoji="1" lang="en-US" altLang="ja-JP" sz="1200" dirty="0" smtClean="0"/>
                    </a:p>
                    <a:p>
                      <a:r>
                        <a:rPr kumimoji="1" lang="en-US" altLang="ja-JP" sz="1200" dirty="0" smtClean="0"/>
                        <a:t>STF: Cryogenics </a:t>
                      </a:r>
                      <a:r>
                        <a:rPr kumimoji="1" lang="ja-JP" altLang="en-US" sz="1200" dirty="0" smtClean="0"/>
                        <a:t>の増強、　</a:t>
                      </a:r>
                      <a:endParaRPr kumimoji="1" lang="ja-JP" altLang="en-US" sz="1200" dirty="0"/>
                    </a:p>
                  </a:txBody>
                  <a:tcPr/>
                </a:tc>
              </a:tr>
              <a:tr h="370840">
                <a:tc>
                  <a:txBody>
                    <a:bodyPr/>
                    <a:lstStyle/>
                    <a:p>
                      <a:r>
                        <a:rPr kumimoji="1" lang="en-US" altLang="ja-JP" sz="1200" dirty="0" smtClean="0"/>
                        <a:t>Electrical</a:t>
                      </a:r>
                      <a:endParaRPr kumimoji="1" lang="ja-JP" altLang="en-US" sz="1200" dirty="0"/>
                    </a:p>
                  </a:txBody>
                  <a:tcPr/>
                </a:tc>
                <a:tc>
                  <a:txBody>
                    <a:bodyPr/>
                    <a:lstStyle/>
                    <a:p>
                      <a:r>
                        <a:rPr kumimoji="1" lang="en-US" altLang="ja-JP" sz="1200" dirty="0" smtClean="0"/>
                        <a:t>ILC </a:t>
                      </a:r>
                      <a:r>
                        <a:rPr kumimoji="1" lang="ja-JP" altLang="en-US" sz="1200" dirty="0" smtClean="0"/>
                        <a:t>設計としての</a:t>
                      </a:r>
                      <a:r>
                        <a:rPr kumimoji="1" lang="en-US" altLang="ja-JP" sz="1200" dirty="0" smtClean="0"/>
                        <a:t> </a:t>
                      </a:r>
                      <a:r>
                        <a:rPr kumimoji="1" lang="ja-JP" altLang="en-US" sz="1200" dirty="0" smtClean="0"/>
                        <a:t>電源、制御、モニター、、、</a:t>
                      </a:r>
                      <a:endParaRPr kumimoji="1" lang="ja-JP" altLang="en-US" sz="1200" dirty="0"/>
                    </a:p>
                  </a:txBody>
                  <a:tcPr/>
                </a:tc>
              </a:tr>
              <a:tr h="370840">
                <a:tc>
                  <a:txBody>
                    <a:bodyPr/>
                    <a:lstStyle/>
                    <a:p>
                      <a:r>
                        <a:rPr kumimoji="1" lang="en-US" altLang="ja-JP" sz="1200" dirty="0" smtClean="0"/>
                        <a:t>Mechanical</a:t>
                      </a:r>
                      <a:r>
                        <a:rPr kumimoji="1" lang="en-US" altLang="ja-JP" sz="1200" baseline="0" dirty="0" smtClean="0"/>
                        <a:t> </a:t>
                      </a:r>
                      <a:endParaRPr kumimoji="1" lang="ja-JP" altLang="en-US" sz="1200" dirty="0"/>
                    </a:p>
                  </a:txBody>
                  <a:tcPr/>
                </a:tc>
                <a:tc>
                  <a:txBody>
                    <a:bodyPr/>
                    <a:lstStyle/>
                    <a:p>
                      <a:r>
                        <a:rPr kumimoji="1" lang="en-US" altLang="ja-JP" sz="1200" dirty="0" smtClean="0"/>
                        <a:t>ILC </a:t>
                      </a:r>
                      <a:r>
                        <a:rPr kumimoji="1" lang="ja-JP" altLang="en-US" sz="1200" dirty="0" smtClean="0"/>
                        <a:t>設計としての　通常磁石、真空等の機械構造、、、</a:t>
                      </a:r>
                      <a:r>
                        <a:rPr kumimoji="1" lang="en-US" altLang="ja-JP" sz="1200" baseline="0" dirty="0" smtClean="0"/>
                        <a:t> </a:t>
                      </a:r>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13/10/28</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E661219-D867-3D43-9277-D7123370C452}" type="slidenum">
              <a:rPr lang="ja-JP" altLang="en-US" smtClean="0">
                <a:solidFill>
                  <a:prstClr val="black">
                    <a:tint val="75000"/>
                  </a:prstClr>
                </a:solidFill>
                <a:latin typeface="Calibri"/>
                <a:ea typeface="ＭＳ Ｐゴシック"/>
              </a:rPr>
              <a:pPr/>
              <a:t>22</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437278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7318" y="259697"/>
            <a:ext cx="8229600" cy="1143000"/>
          </a:xfrm>
        </p:spPr>
        <p:txBody>
          <a:bodyPr/>
          <a:lstStyle/>
          <a:p>
            <a:r>
              <a:rPr lang="ja-JP" altLang="en-US" dirty="0" smtClean="0"/>
              <a:t>各グループからの課題・コメント</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33025316"/>
              </p:ext>
            </p:extLst>
          </p:nvPr>
        </p:nvGraphicFramePr>
        <p:xfrm>
          <a:off x="457200" y="1344423"/>
          <a:ext cx="8229600" cy="3962407"/>
        </p:xfrm>
        <a:graphic>
          <a:graphicData uri="http://schemas.openxmlformats.org/drawingml/2006/table">
            <a:tbl>
              <a:tblPr firstRow="1" bandRow="1">
                <a:tableStyleId>{5C22544A-7EE6-4342-B048-85BDC9FD1C3A}</a:tableStyleId>
              </a:tblPr>
              <a:tblGrid>
                <a:gridCol w="1552317"/>
                <a:gridCol w="6677283"/>
              </a:tblGrid>
              <a:tr h="609604">
                <a:tc>
                  <a:txBody>
                    <a:bodyPr/>
                    <a:lstStyle/>
                    <a:p>
                      <a:r>
                        <a:rPr kumimoji="1" lang="ja-JP" altLang="en-US" dirty="0" smtClean="0"/>
                        <a:t>グループ</a:t>
                      </a:r>
                      <a:endParaRPr kumimoji="1" lang="ja-JP" altLang="en-US" dirty="0"/>
                    </a:p>
                  </a:txBody>
                  <a:tcPr/>
                </a:tc>
                <a:tc>
                  <a:txBody>
                    <a:bodyPr/>
                    <a:lstStyle/>
                    <a:p>
                      <a:r>
                        <a:rPr kumimoji="1" lang="ja-JP" altLang="en-US" dirty="0" smtClean="0"/>
                        <a:t>課題</a:t>
                      </a:r>
                      <a:endParaRPr kumimoji="1" lang="ja-JP" altLang="en-US" dirty="0"/>
                    </a:p>
                  </a:txBody>
                  <a:tcPr/>
                </a:tc>
              </a:tr>
              <a:tr h="609604">
                <a:tc>
                  <a:txBody>
                    <a:bodyPr/>
                    <a:lstStyle/>
                    <a:p>
                      <a:r>
                        <a:rPr kumimoji="1" lang="en-US" altLang="ja-JP" dirty="0" smtClean="0"/>
                        <a:t>Detector </a:t>
                      </a:r>
                      <a:endParaRPr kumimoji="1" lang="ja-JP" altLang="en-US" dirty="0"/>
                    </a:p>
                  </a:txBody>
                  <a:tcPr/>
                </a:tc>
                <a:tc>
                  <a:txBody>
                    <a:bodyPr/>
                    <a:lstStyle/>
                    <a:p>
                      <a:r>
                        <a:rPr kumimoji="1" lang="ja-JP" altLang="en-US" dirty="0" smtClean="0"/>
                        <a:t>測定器の詳細設計</a:t>
                      </a:r>
                      <a:endParaRPr kumimoji="1" lang="en-US" altLang="ja-JP" dirty="0" smtClean="0"/>
                    </a:p>
                    <a:p>
                      <a:r>
                        <a:rPr kumimoji="1" lang="ja-JP" altLang="en-US" dirty="0" smtClean="0"/>
                        <a:t>特に急ぐ課題として、全体構造、超伝導磁石、耐震構造解析、漏れ磁場対策（コスト削減案、、、）</a:t>
                      </a:r>
                      <a:endParaRPr kumimoji="1" lang="en-US" altLang="ja-JP" dirty="0" smtClean="0"/>
                    </a:p>
                  </a:txBody>
                  <a:tcPr/>
                </a:tc>
              </a:tr>
              <a:tr h="609604">
                <a:tc>
                  <a:txBody>
                    <a:bodyPr/>
                    <a:lstStyle/>
                    <a:p>
                      <a:r>
                        <a:rPr kumimoji="1" lang="ja-JP" altLang="en-US" dirty="0" smtClean="0"/>
                        <a:t>計算機</a:t>
                      </a:r>
                      <a:endParaRPr kumimoji="1" lang="ja-JP" altLang="en-US" dirty="0"/>
                    </a:p>
                  </a:txBody>
                  <a:tcPr/>
                </a:tc>
                <a:tc>
                  <a:txBody>
                    <a:bodyPr/>
                    <a:lstStyle/>
                    <a:p>
                      <a:r>
                        <a:rPr kumimoji="1" lang="ja-JP" altLang="en-US" dirty="0" smtClean="0"/>
                        <a:t>計算機システム、国際的ネットワーク、人材</a:t>
                      </a:r>
                      <a:endParaRPr kumimoji="1" lang="ja-JP" altLang="en-US" dirty="0"/>
                    </a:p>
                  </a:txBody>
                  <a:tcPr/>
                </a:tc>
              </a:tr>
              <a:tr h="609604">
                <a:tc>
                  <a:txBody>
                    <a:bodyPr/>
                    <a:lstStyle/>
                    <a:p>
                      <a:r>
                        <a:rPr kumimoji="1" lang="en-US" altLang="ja-JP" dirty="0" smtClean="0"/>
                        <a:t>CFS, Site</a:t>
                      </a:r>
                      <a:endParaRPr kumimoji="1" lang="ja-JP" altLang="en-US" dirty="0"/>
                    </a:p>
                  </a:txBody>
                  <a:tcPr/>
                </a:tc>
                <a:tc>
                  <a:txBody>
                    <a:bodyPr/>
                    <a:lstStyle/>
                    <a:p>
                      <a:r>
                        <a:rPr kumimoji="1" lang="ja-JP" altLang="en-US" dirty="0" smtClean="0"/>
                        <a:t>サイトに依存した調査、今後の詳細調査</a:t>
                      </a:r>
                      <a:endParaRPr kumimoji="1" lang="en-US" altLang="ja-JP" dirty="0" smtClean="0"/>
                    </a:p>
                    <a:p>
                      <a:r>
                        <a:rPr kumimoji="1" lang="ja-JP" altLang="en-US" dirty="0" smtClean="0"/>
                        <a:t>　</a:t>
                      </a:r>
                      <a:r>
                        <a:rPr kumimoji="1" lang="en-US" altLang="ja-JP" dirty="0" smtClean="0"/>
                        <a:t>3</a:t>
                      </a:r>
                      <a:r>
                        <a:rPr kumimoji="1" lang="ja-JP" altLang="en-US" dirty="0" smtClean="0"/>
                        <a:t>年：地質調査＋環境アセス</a:t>
                      </a:r>
                      <a:r>
                        <a:rPr kumimoji="1" lang="en-US" altLang="ja-JP" dirty="0" smtClean="0"/>
                        <a:t>+</a:t>
                      </a:r>
                      <a:r>
                        <a:rPr kumimoji="1" lang="ja-JP" altLang="en-US" dirty="0" smtClean="0"/>
                        <a:t>基本設計（基本計画）</a:t>
                      </a:r>
                      <a:endParaRPr kumimoji="1" lang="en-US" altLang="ja-JP" dirty="0" smtClean="0"/>
                    </a:p>
                    <a:p>
                      <a:r>
                        <a:rPr kumimoji="1" lang="ja-JP" altLang="en-US" dirty="0" smtClean="0"/>
                        <a:t>　</a:t>
                      </a:r>
                      <a:r>
                        <a:rPr kumimoji="1" lang="en-US" altLang="ja-JP" dirty="0" smtClean="0"/>
                        <a:t>+2</a:t>
                      </a:r>
                      <a:r>
                        <a:rPr kumimoji="1" lang="ja-JP" altLang="en-US" dirty="0" smtClean="0"/>
                        <a:t>年：実施設計（土木）＋入札準備</a:t>
                      </a:r>
                      <a:endParaRPr kumimoji="1" lang="en-US" altLang="ja-JP" dirty="0" smtClean="0"/>
                    </a:p>
                    <a:p>
                      <a:r>
                        <a:rPr kumimoji="1" lang="ja-JP" altLang="en-US" dirty="0" smtClean="0"/>
                        <a:t>　　　（電気、機械はフェーズが遅れても良い）　</a:t>
                      </a:r>
                      <a:endParaRPr kumimoji="1" lang="ja-JP" altLang="en-US" dirty="0"/>
                    </a:p>
                  </a:txBody>
                  <a:tcPr/>
                </a:tc>
              </a:tr>
              <a:tr h="609604">
                <a:tc>
                  <a:txBody>
                    <a:bodyPr/>
                    <a:lstStyle/>
                    <a:p>
                      <a:r>
                        <a:rPr kumimoji="1" lang="en-US" altLang="ja-JP" dirty="0" smtClean="0"/>
                        <a:t>Project</a:t>
                      </a:r>
                      <a:r>
                        <a:rPr kumimoji="1" lang="en-US" altLang="ja-JP" baseline="0" dirty="0" smtClean="0"/>
                        <a:t> Management </a:t>
                      </a:r>
                      <a:endParaRPr kumimoji="1" lang="ja-JP" altLang="en-US" dirty="0"/>
                    </a:p>
                  </a:txBody>
                  <a:tcPr/>
                </a:tc>
                <a:tc>
                  <a:txBody>
                    <a:bodyPr/>
                    <a:lstStyle/>
                    <a:p>
                      <a:r>
                        <a:rPr kumimoji="1" lang="ja-JP" altLang="en-US" dirty="0" smtClean="0"/>
                        <a:t>安全（放射線、高圧がす、一般安全、環境）</a:t>
                      </a:r>
                      <a:endParaRPr kumimoji="1" lang="en-US" altLang="ja-JP" dirty="0" smtClean="0"/>
                    </a:p>
                    <a:p>
                      <a:r>
                        <a:rPr kumimoji="1" lang="en-US" altLang="ja-JP" dirty="0" smtClean="0"/>
                        <a:t>EDMS, </a:t>
                      </a:r>
                      <a:endParaRPr kumimoji="1" lang="ja-JP" altLang="en-US"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13/10/28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E661219-D867-3D43-9277-D7123370C452}" type="slidenum">
              <a:rPr lang="ja-JP" altLang="en-US" smtClean="0">
                <a:solidFill>
                  <a:prstClr val="black">
                    <a:tint val="75000"/>
                  </a:prstClr>
                </a:solidFill>
                <a:latin typeface="Calibri"/>
                <a:ea typeface="ＭＳ Ｐゴシック"/>
              </a:rPr>
              <a:pPr/>
              <a:t>23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653875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421744"/>
          </a:xfrm>
        </p:spPr>
        <p:txBody>
          <a:bodyPr>
            <a:normAutofit fontScale="90000"/>
          </a:bodyPr>
          <a:lstStyle/>
          <a:p>
            <a:r>
              <a:rPr lang="ja-JP" altLang="en-US" dirty="0" smtClean="0"/>
              <a:t>各グループからの課題・コメント</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4050839656"/>
              </p:ext>
            </p:extLst>
          </p:nvPr>
        </p:nvGraphicFramePr>
        <p:xfrm>
          <a:off x="116163" y="861010"/>
          <a:ext cx="8886003" cy="5775960"/>
        </p:xfrm>
        <a:graphic>
          <a:graphicData uri="http://schemas.openxmlformats.org/drawingml/2006/table">
            <a:tbl>
              <a:tblPr firstRow="1" bandRow="1">
                <a:tableStyleId>{5C22544A-7EE6-4342-B048-85BDC9FD1C3A}</a:tableStyleId>
              </a:tblPr>
              <a:tblGrid>
                <a:gridCol w="1676131"/>
                <a:gridCol w="7209872"/>
              </a:tblGrid>
              <a:tr h="332494">
                <a:tc>
                  <a:txBody>
                    <a:bodyPr/>
                    <a:lstStyle/>
                    <a:p>
                      <a:r>
                        <a:rPr kumimoji="1" lang="ja-JP" altLang="en-US" dirty="0" smtClean="0"/>
                        <a:t>グループ</a:t>
                      </a:r>
                      <a:endParaRPr kumimoji="1" lang="ja-JP" altLang="en-US" dirty="0"/>
                    </a:p>
                  </a:txBody>
                  <a:tcPr/>
                </a:tc>
                <a:tc>
                  <a:txBody>
                    <a:bodyPr/>
                    <a:lstStyle/>
                    <a:p>
                      <a:r>
                        <a:rPr kumimoji="1" lang="ja-JP" altLang="en-US" dirty="0" smtClean="0"/>
                        <a:t>課題</a:t>
                      </a:r>
                      <a:endParaRPr kumimoji="1" lang="ja-JP" altLang="en-US" dirty="0"/>
                    </a:p>
                  </a:txBody>
                  <a:tcPr/>
                </a:tc>
              </a:tr>
              <a:tr h="370840">
                <a:tc>
                  <a:txBody>
                    <a:bodyPr/>
                    <a:lstStyle/>
                    <a:p>
                      <a:r>
                        <a:rPr kumimoji="1" lang="ja-JP" altLang="en-US" sz="1200" dirty="0" smtClean="0"/>
                        <a:t>加速器全体</a:t>
                      </a:r>
                      <a:endParaRPr kumimoji="1" lang="ja-JP" altLang="en-US" sz="1200" dirty="0"/>
                    </a:p>
                  </a:txBody>
                  <a:tcPr/>
                </a:tc>
                <a:tc>
                  <a:txBody>
                    <a:bodyPr/>
                    <a:lstStyle/>
                    <a:p>
                      <a:r>
                        <a:rPr kumimoji="1" lang="ja-JP" altLang="en-US" sz="1200" dirty="0" smtClean="0"/>
                        <a:t>詳細加速器設計、より精度の高いコスト評価。</a:t>
                      </a:r>
                      <a:endParaRPr kumimoji="1" lang="en-US" altLang="ja-JP" sz="1200" dirty="0" smtClean="0"/>
                    </a:p>
                  </a:txBody>
                  <a:tcPr/>
                </a:tc>
              </a:tr>
              <a:tr h="370840">
                <a:tc>
                  <a:txBody>
                    <a:bodyPr/>
                    <a:lstStyle/>
                    <a:p>
                      <a:r>
                        <a:rPr kumimoji="1" lang="en-US" altLang="ja-JP" sz="1200" dirty="0" smtClean="0">
                          <a:solidFill>
                            <a:schemeClr val="bg1">
                              <a:lumMod val="85000"/>
                            </a:schemeClr>
                          </a:solidFill>
                        </a:rPr>
                        <a:t>SCRF /STF/Cavity, CM</a:t>
                      </a:r>
                      <a:endParaRPr kumimoji="1" lang="ja-JP" altLang="en-US" sz="1200" dirty="0">
                        <a:solidFill>
                          <a:schemeClr val="bg1">
                            <a:lumMod val="85000"/>
                          </a:schemeClr>
                        </a:solidFill>
                      </a:endParaRPr>
                    </a:p>
                  </a:txBody>
                  <a:tcPr/>
                </a:tc>
                <a:tc>
                  <a:txBody>
                    <a:bodyPr/>
                    <a:lstStyle/>
                    <a:p>
                      <a:r>
                        <a:rPr kumimoji="1" lang="en-US" altLang="ja-JP" sz="1200" dirty="0" smtClean="0">
                          <a:solidFill>
                            <a:schemeClr val="bg1">
                              <a:lumMod val="85000"/>
                            </a:schemeClr>
                          </a:solidFill>
                        </a:rPr>
                        <a:t>STF </a:t>
                      </a:r>
                      <a:r>
                        <a:rPr kumimoji="1" lang="en-US" altLang="en-US" sz="1200" dirty="0" smtClean="0">
                          <a:solidFill>
                            <a:schemeClr val="bg1">
                              <a:lumMod val="85000"/>
                            </a:schemeClr>
                          </a:solidFill>
                        </a:rPr>
                        <a:t>をビームファシリーとして、実証、CM1, C</a:t>
                      </a:r>
                      <a:r>
                        <a:rPr kumimoji="1" lang="en-US" altLang="ja-JP" sz="1200" dirty="0" smtClean="0">
                          <a:solidFill>
                            <a:schemeClr val="bg1">
                              <a:lumMod val="85000"/>
                            </a:schemeClr>
                          </a:solidFill>
                        </a:rPr>
                        <a:t>M</a:t>
                      </a:r>
                      <a:r>
                        <a:rPr kumimoji="1" lang="en-US" altLang="en-US" sz="1200" dirty="0" smtClean="0">
                          <a:solidFill>
                            <a:schemeClr val="bg1">
                              <a:lumMod val="85000"/>
                            </a:schemeClr>
                          </a:solidFill>
                        </a:rPr>
                        <a:t>2, </a:t>
                      </a:r>
                      <a:r>
                        <a:rPr kumimoji="1" lang="ja-JP" altLang="en-US" sz="1200" dirty="0" smtClean="0">
                          <a:solidFill>
                            <a:schemeClr val="bg1">
                              <a:lumMod val="85000"/>
                            </a:schemeClr>
                          </a:solidFill>
                        </a:rPr>
                        <a:t>（</a:t>
                      </a:r>
                      <a:r>
                        <a:rPr kumimoji="1" lang="en-US" altLang="en-US" sz="1200" dirty="0" smtClean="0">
                          <a:solidFill>
                            <a:schemeClr val="bg1">
                              <a:lumMod val="85000"/>
                            </a:schemeClr>
                          </a:solidFill>
                        </a:rPr>
                        <a:t>CM3</a:t>
                      </a:r>
                      <a:r>
                        <a:rPr kumimoji="1" lang="ja-JP" altLang="en-US" sz="1200" dirty="0" smtClean="0">
                          <a:solidFill>
                            <a:schemeClr val="bg1">
                              <a:lumMod val="85000"/>
                            </a:schemeClr>
                          </a:solidFill>
                        </a:rPr>
                        <a:t>）</a:t>
                      </a:r>
                      <a:r>
                        <a:rPr kumimoji="1" lang="en-US" altLang="en-US" sz="1200" dirty="0" smtClean="0">
                          <a:solidFill>
                            <a:schemeClr val="bg1">
                              <a:lumMod val="85000"/>
                            </a:schemeClr>
                          </a:solidFill>
                        </a:rPr>
                        <a:t> .. </a:t>
                      </a:r>
                      <a:r>
                        <a:rPr kumimoji="1" lang="ja-JP" altLang="en-US" sz="1200" dirty="0" smtClean="0">
                          <a:solidFill>
                            <a:schemeClr val="bg1">
                              <a:lumMod val="85000"/>
                            </a:schemeClr>
                          </a:solidFill>
                        </a:rPr>
                        <a:t>が必要。</a:t>
                      </a:r>
                      <a:r>
                        <a:rPr kumimoji="1" lang="en-US" altLang="ja-JP" sz="1200" dirty="0" smtClean="0">
                          <a:solidFill>
                            <a:schemeClr val="bg1">
                              <a:lumMod val="85000"/>
                            </a:schemeClr>
                          </a:solidFill>
                        </a:rPr>
                        <a:t>(! </a:t>
                      </a:r>
                      <a:r>
                        <a:rPr kumimoji="1" lang="en-US" altLang="ja-JP" sz="1200" dirty="0" err="1" smtClean="0">
                          <a:solidFill>
                            <a:schemeClr val="bg1">
                              <a:lumMod val="85000"/>
                            </a:schemeClr>
                          </a:solidFill>
                        </a:rPr>
                        <a:t>GeV</a:t>
                      </a:r>
                      <a:r>
                        <a:rPr kumimoji="1" lang="en-US" altLang="ja-JP" sz="1200" dirty="0" smtClean="0">
                          <a:solidFill>
                            <a:schemeClr val="bg1">
                              <a:lumMod val="85000"/>
                            </a:schemeClr>
                          </a:solidFill>
                        </a:rPr>
                        <a:t> </a:t>
                      </a:r>
                      <a:r>
                        <a:rPr kumimoji="1" lang="ja-JP" altLang="en-US" sz="1200" dirty="0" smtClean="0">
                          <a:solidFill>
                            <a:schemeClr val="bg1">
                              <a:lumMod val="85000"/>
                            </a:schemeClr>
                          </a:solidFill>
                        </a:rPr>
                        <a:t>エネルギーおよび</a:t>
                      </a:r>
                      <a:r>
                        <a:rPr kumimoji="1" lang="en-US" altLang="ja-JP" sz="1200" dirty="0" smtClean="0">
                          <a:solidFill>
                            <a:schemeClr val="bg1">
                              <a:lumMod val="85000"/>
                            </a:schemeClr>
                          </a:solidFill>
                        </a:rPr>
                        <a:t>SASE)</a:t>
                      </a:r>
                      <a:r>
                        <a:rPr kumimoji="1" lang="en-US" altLang="ja-JP" sz="1200" baseline="0" dirty="0" smtClean="0">
                          <a:solidFill>
                            <a:schemeClr val="bg1">
                              <a:lumMod val="85000"/>
                            </a:schemeClr>
                          </a:solidFill>
                        </a:rPr>
                        <a:t> </a:t>
                      </a:r>
                      <a:endParaRPr kumimoji="1" lang="en-US" altLang="ja-JP" sz="1200" dirty="0" smtClean="0">
                        <a:solidFill>
                          <a:schemeClr val="bg1">
                            <a:lumMod val="85000"/>
                          </a:schemeClr>
                        </a:solidFill>
                      </a:endParaRPr>
                    </a:p>
                    <a:p>
                      <a:r>
                        <a:rPr kumimoji="1" lang="en-US" altLang="ja-JP" sz="1200" dirty="0" smtClean="0">
                          <a:solidFill>
                            <a:schemeClr val="bg1">
                              <a:lumMod val="85000"/>
                            </a:schemeClr>
                          </a:solidFill>
                        </a:rPr>
                        <a:t>COI </a:t>
                      </a:r>
                      <a:r>
                        <a:rPr kumimoji="1" lang="ja-JP" altLang="en-US" sz="1200" dirty="0" smtClean="0">
                          <a:solidFill>
                            <a:schemeClr val="bg1">
                              <a:lumMod val="85000"/>
                            </a:schemeClr>
                          </a:solidFill>
                        </a:rPr>
                        <a:t>では、フル</a:t>
                      </a:r>
                      <a:r>
                        <a:rPr kumimoji="1" lang="en-US" altLang="ja-JP" sz="1200" dirty="0" smtClean="0">
                          <a:solidFill>
                            <a:schemeClr val="bg1">
                              <a:lumMod val="85000"/>
                            </a:schemeClr>
                          </a:solidFill>
                        </a:rPr>
                        <a:t>CM </a:t>
                      </a:r>
                      <a:r>
                        <a:rPr kumimoji="1" lang="ja-JP" altLang="en-US" sz="1200" dirty="0" smtClean="0">
                          <a:solidFill>
                            <a:schemeClr val="bg1">
                              <a:lumMod val="85000"/>
                            </a:schemeClr>
                          </a:solidFill>
                        </a:rPr>
                        <a:t>＞＞　</a:t>
                      </a:r>
                      <a:r>
                        <a:rPr kumimoji="1" lang="en-US" altLang="ja-JP" sz="1200" dirty="0" smtClean="0">
                          <a:solidFill>
                            <a:schemeClr val="bg1">
                              <a:lumMod val="85000"/>
                            </a:schemeClr>
                          </a:solidFill>
                        </a:rPr>
                        <a:t>COI-STF </a:t>
                      </a:r>
                      <a:r>
                        <a:rPr kumimoji="1" lang="ja-JP" altLang="en-US" sz="1200" dirty="0" smtClean="0">
                          <a:solidFill>
                            <a:schemeClr val="bg1">
                              <a:lumMod val="85000"/>
                            </a:schemeClr>
                          </a:solidFill>
                        </a:rPr>
                        <a:t>との連携</a:t>
                      </a:r>
                      <a:endParaRPr kumimoji="1" lang="en-US" altLang="ja-JP" sz="1200" dirty="0" smtClean="0">
                        <a:solidFill>
                          <a:schemeClr val="bg1">
                            <a:lumMod val="85000"/>
                          </a:schemeClr>
                        </a:solidFill>
                      </a:endParaRPr>
                    </a:p>
                    <a:p>
                      <a:r>
                        <a:rPr kumimoji="1" lang="ja-JP" altLang="en-US" sz="1200" dirty="0" smtClean="0">
                          <a:solidFill>
                            <a:schemeClr val="bg1">
                              <a:lumMod val="85000"/>
                            </a:schemeClr>
                          </a:solidFill>
                        </a:rPr>
                        <a:t>トンネル延長は必要（光を使った実証）</a:t>
                      </a:r>
                      <a:r>
                        <a:rPr kumimoji="1" lang="en-US" altLang="ja-JP" sz="1200" dirty="0" smtClean="0">
                          <a:solidFill>
                            <a:schemeClr val="bg1">
                              <a:lumMod val="85000"/>
                            </a:schemeClr>
                          </a:solidFill>
                        </a:rPr>
                        <a:t> bunch compressor , Pulse and/or</a:t>
                      </a:r>
                      <a:r>
                        <a:rPr kumimoji="1" lang="en-US" altLang="ja-JP" sz="1200" baseline="0" dirty="0" smtClean="0">
                          <a:solidFill>
                            <a:schemeClr val="bg1">
                              <a:lumMod val="85000"/>
                            </a:schemeClr>
                          </a:solidFill>
                        </a:rPr>
                        <a:t> CW </a:t>
                      </a:r>
                    </a:p>
                    <a:p>
                      <a:r>
                        <a:rPr kumimoji="1" lang="en-US" altLang="ja-JP" sz="1200" baseline="0" dirty="0" smtClean="0">
                          <a:solidFill>
                            <a:schemeClr val="bg1">
                              <a:lumMod val="85000"/>
                            </a:schemeClr>
                          </a:solidFill>
                        </a:rPr>
                        <a:t>STF2 </a:t>
                      </a:r>
                      <a:r>
                        <a:rPr kumimoji="1" lang="ja-JP" altLang="en-US" sz="1200" baseline="0" dirty="0" smtClean="0">
                          <a:solidFill>
                            <a:schemeClr val="bg1">
                              <a:lumMod val="85000"/>
                            </a:schemeClr>
                          </a:solidFill>
                        </a:rPr>
                        <a:t>５年計画をグループのコンセンサスとして詰めて予算計画をたてる。</a:t>
                      </a:r>
                      <a:endParaRPr kumimoji="1" lang="en-US" altLang="ja-JP" sz="1200" baseline="0" dirty="0" smtClean="0">
                        <a:solidFill>
                          <a:schemeClr val="bg1">
                            <a:lumMod val="85000"/>
                          </a:schemeClr>
                        </a:solidFill>
                      </a:endParaRPr>
                    </a:p>
                    <a:p>
                      <a:r>
                        <a:rPr kumimoji="1" lang="en-US" altLang="ja-JP" sz="1200" baseline="0" dirty="0" smtClean="0">
                          <a:solidFill>
                            <a:schemeClr val="bg1">
                              <a:lumMod val="85000"/>
                            </a:schemeClr>
                          </a:solidFill>
                        </a:rPr>
                        <a:t>CFF:  </a:t>
                      </a:r>
                      <a:r>
                        <a:rPr kumimoji="1" lang="ja-JP" altLang="en-US" sz="1200" baseline="0" dirty="0" smtClean="0">
                          <a:solidFill>
                            <a:schemeClr val="bg1">
                              <a:lumMod val="85000"/>
                            </a:schemeClr>
                          </a:solidFill>
                        </a:rPr>
                        <a:t>工業化技術、外国からの空洞への対応（高圧ガス法に則した対応）</a:t>
                      </a:r>
                      <a:r>
                        <a:rPr kumimoji="1" lang="en-US" altLang="ja-JP" sz="1200" baseline="0" dirty="0" smtClean="0">
                          <a:solidFill>
                            <a:schemeClr val="bg1">
                              <a:lumMod val="85000"/>
                            </a:schemeClr>
                          </a:solidFill>
                        </a:rPr>
                        <a:t> </a:t>
                      </a:r>
                      <a:endParaRPr kumimoji="1" lang="en-US" altLang="ja-JP" sz="1200" dirty="0" smtClean="0">
                        <a:solidFill>
                          <a:schemeClr val="bg1">
                            <a:lumMod val="85000"/>
                          </a:schemeClr>
                        </a:solidFill>
                      </a:endParaRPr>
                    </a:p>
                  </a:txBody>
                  <a:tcPr/>
                </a:tc>
              </a:tr>
              <a:tr h="370840">
                <a:tc>
                  <a:txBody>
                    <a:bodyPr/>
                    <a:lstStyle/>
                    <a:p>
                      <a:r>
                        <a:rPr kumimoji="1" lang="en-US" altLang="ja-JP" sz="1200" dirty="0" smtClean="0">
                          <a:solidFill>
                            <a:schemeClr val="bg1">
                              <a:lumMod val="85000"/>
                            </a:schemeClr>
                          </a:solidFill>
                        </a:rPr>
                        <a:t>ATF/DR, BDS</a:t>
                      </a:r>
                      <a:endParaRPr kumimoji="1" lang="ja-JP" altLang="en-US" sz="1200" dirty="0">
                        <a:solidFill>
                          <a:schemeClr val="bg1">
                            <a:lumMod val="85000"/>
                          </a:schemeClr>
                        </a:solidFill>
                      </a:endParaRPr>
                    </a:p>
                  </a:txBody>
                  <a:tcPr/>
                </a:tc>
                <a:tc>
                  <a:txBody>
                    <a:bodyPr/>
                    <a:lstStyle/>
                    <a:p>
                      <a:r>
                        <a:rPr kumimoji="1" lang="ja-JP" altLang="en-US" sz="1200" dirty="0" smtClean="0">
                          <a:solidFill>
                            <a:schemeClr val="bg1">
                              <a:lumMod val="85000"/>
                            </a:schemeClr>
                          </a:solidFill>
                        </a:rPr>
                        <a:t>安定なナノビーム技術（５ナノのビーム、</a:t>
                      </a:r>
                      <a:r>
                        <a:rPr kumimoji="1" lang="en-US" altLang="ja-JP" sz="1200" dirty="0" smtClean="0">
                          <a:solidFill>
                            <a:schemeClr val="bg1">
                              <a:lumMod val="85000"/>
                            </a:schemeClr>
                          </a:solidFill>
                        </a:rPr>
                        <a:t>2</a:t>
                      </a:r>
                      <a:r>
                        <a:rPr kumimoji="1" lang="ja-JP" altLang="en-US" sz="1200" dirty="0" smtClean="0">
                          <a:solidFill>
                            <a:schemeClr val="bg1">
                              <a:lumMod val="85000"/>
                            </a:schemeClr>
                          </a:solidFill>
                        </a:rPr>
                        <a:t>ナノの安定性）の確立　＞＞更なるナノビーム技術</a:t>
                      </a:r>
                      <a:r>
                        <a:rPr kumimoji="1" lang="en-US" altLang="ja-JP" sz="1200" dirty="0" smtClean="0">
                          <a:solidFill>
                            <a:schemeClr val="bg1">
                              <a:lumMod val="85000"/>
                            </a:schemeClr>
                          </a:solidFill>
                        </a:rPr>
                        <a:t>(CLIC </a:t>
                      </a:r>
                      <a:r>
                        <a:rPr kumimoji="1" lang="ja-JP" altLang="en-US" sz="1200" dirty="0" smtClean="0">
                          <a:solidFill>
                            <a:schemeClr val="bg1">
                              <a:lumMod val="85000"/>
                            </a:schemeClr>
                          </a:solidFill>
                        </a:rPr>
                        <a:t>との協力）</a:t>
                      </a:r>
                      <a:endParaRPr kumimoji="1" lang="en-US" altLang="ja-JP" sz="1200" dirty="0" smtClean="0">
                        <a:solidFill>
                          <a:schemeClr val="bg1">
                            <a:lumMod val="85000"/>
                          </a:schemeClr>
                        </a:solidFill>
                      </a:endParaRPr>
                    </a:p>
                    <a:p>
                      <a:r>
                        <a:rPr kumimoji="1" lang="ja-JP" altLang="en-US" sz="1200" dirty="0" smtClean="0">
                          <a:solidFill>
                            <a:schemeClr val="bg1">
                              <a:lumMod val="85000"/>
                            </a:schemeClr>
                          </a:solidFill>
                        </a:rPr>
                        <a:t>ファーストキッカー（電源）の開発（バーストモード、</a:t>
                      </a:r>
                      <a:r>
                        <a:rPr kumimoji="1" lang="en-US" altLang="ja-JP" sz="1200" dirty="0" smtClean="0">
                          <a:solidFill>
                            <a:schemeClr val="bg1">
                              <a:lumMod val="85000"/>
                            </a:schemeClr>
                          </a:solidFill>
                        </a:rPr>
                        <a:t>6 MHz</a:t>
                      </a:r>
                      <a:r>
                        <a:rPr kumimoji="1" lang="ja-JP" altLang="en-US" sz="1200" dirty="0" smtClean="0">
                          <a:solidFill>
                            <a:schemeClr val="bg1">
                              <a:lumMod val="85000"/>
                            </a:schemeClr>
                          </a:solidFill>
                        </a:rPr>
                        <a:t>）</a:t>
                      </a:r>
                      <a:endParaRPr kumimoji="1" lang="en-US" altLang="ja-JP" sz="1200" dirty="0" smtClean="0">
                        <a:solidFill>
                          <a:schemeClr val="bg1">
                            <a:lumMod val="85000"/>
                          </a:schemeClr>
                        </a:solidFill>
                      </a:endParaRPr>
                    </a:p>
                    <a:p>
                      <a:r>
                        <a:rPr kumimoji="1" lang="en-US" altLang="ja-JP" sz="1200" dirty="0" smtClean="0">
                          <a:solidFill>
                            <a:schemeClr val="bg1">
                              <a:lumMod val="85000"/>
                            </a:schemeClr>
                          </a:solidFill>
                        </a:rPr>
                        <a:t>Final</a:t>
                      </a:r>
                      <a:r>
                        <a:rPr kumimoji="1" lang="en-US" altLang="ja-JP" sz="1200" baseline="0" dirty="0" smtClean="0">
                          <a:solidFill>
                            <a:schemeClr val="bg1">
                              <a:lumMod val="85000"/>
                            </a:schemeClr>
                          </a:solidFill>
                        </a:rPr>
                        <a:t> Focus (</a:t>
                      </a:r>
                      <a:r>
                        <a:rPr kumimoji="1" lang="ja-JP" altLang="en-US" sz="1200" baseline="0" dirty="0" smtClean="0">
                          <a:solidFill>
                            <a:schemeClr val="bg1">
                              <a:lumMod val="85000"/>
                            </a:schemeClr>
                          </a:solidFill>
                        </a:rPr>
                        <a:t>ハイブリッド）を含む。</a:t>
                      </a:r>
                      <a:r>
                        <a:rPr kumimoji="1" lang="en-US" altLang="ja-JP" sz="1200" baseline="0" dirty="0" smtClean="0">
                          <a:solidFill>
                            <a:schemeClr val="bg1">
                              <a:lumMod val="85000"/>
                            </a:schemeClr>
                          </a:solidFill>
                        </a:rPr>
                        <a:t> SCQ Technology (BNL-KEK, Super-KEKB?) </a:t>
                      </a:r>
                      <a:endParaRPr kumimoji="1" lang="ja-JP" altLang="en-US" sz="1200" dirty="0">
                        <a:solidFill>
                          <a:schemeClr val="bg1">
                            <a:lumMod val="85000"/>
                          </a:schemeClr>
                        </a:solidFill>
                      </a:endParaRPr>
                    </a:p>
                  </a:txBody>
                  <a:tcPr/>
                </a:tc>
              </a:tr>
              <a:tr h="370840">
                <a:tc>
                  <a:txBody>
                    <a:bodyPr/>
                    <a:lstStyle/>
                    <a:p>
                      <a:r>
                        <a:rPr kumimoji="1" lang="en-US" altLang="ja-JP" sz="1200" dirty="0" smtClean="0">
                          <a:solidFill>
                            <a:schemeClr val="bg1">
                              <a:lumMod val="85000"/>
                            </a:schemeClr>
                          </a:solidFill>
                        </a:rPr>
                        <a:t>Sources</a:t>
                      </a:r>
                      <a:r>
                        <a:rPr kumimoji="1" lang="en-US" altLang="ja-JP" sz="1200" baseline="0" dirty="0" smtClean="0">
                          <a:solidFill>
                            <a:schemeClr val="bg1">
                              <a:lumMod val="85000"/>
                            </a:schemeClr>
                          </a:solidFill>
                        </a:rPr>
                        <a:t> </a:t>
                      </a:r>
                      <a:endParaRPr kumimoji="1" lang="ja-JP" altLang="en-US" sz="1200" dirty="0">
                        <a:solidFill>
                          <a:schemeClr val="bg1">
                            <a:lumMod val="85000"/>
                          </a:schemeClr>
                        </a:solidFill>
                      </a:endParaRPr>
                    </a:p>
                  </a:txBody>
                  <a:tcPr/>
                </a:tc>
                <a:tc>
                  <a:txBody>
                    <a:bodyPr/>
                    <a:lstStyle/>
                    <a:p>
                      <a:r>
                        <a:rPr kumimoji="1" lang="ja-JP" altLang="en-US" sz="1200" dirty="0" smtClean="0">
                          <a:solidFill>
                            <a:schemeClr val="bg1">
                              <a:lumMod val="85000"/>
                            </a:schemeClr>
                          </a:solidFill>
                          <a:latin typeface="+mn-ea"/>
                          <a:ea typeface="+mn-ea"/>
                        </a:rPr>
                        <a:t>陽電子源：　コンベンショナル（バックアップ）陽電子源の開発</a:t>
                      </a:r>
                      <a:endParaRPr kumimoji="1" lang="en-US" altLang="ja-JP" sz="1200" dirty="0" smtClean="0">
                        <a:solidFill>
                          <a:schemeClr val="bg1">
                            <a:lumMod val="85000"/>
                          </a:schemeClr>
                        </a:solidFill>
                        <a:latin typeface="+mn-ea"/>
                        <a:ea typeface="+mn-ea"/>
                      </a:endParaRPr>
                    </a:p>
                    <a:p>
                      <a:r>
                        <a:rPr kumimoji="1" lang="ja-JP" altLang="en-US" sz="1200" kern="1200" dirty="0" smtClean="0">
                          <a:solidFill>
                            <a:schemeClr val="bg1">
                              <a:lumMod val="85000"/>
                            </a:schemeClr>
                          </a:solidFill>
                          <a:latin typeface="+mn-ea"/>
                          <a:ea typeface="+mn-ea"/>
                          <a:cs typeface="+mn-cs"/>
                        </a:rPr>
                        <a:t>　＊本年度：回転ターゲットのシール試験</a:t>
                      </a:r>
                      <a:r>
                        <a:rPr kumimoji="1" lang="en-US" altLang="ja-JP" sz="1200" kern="1200" dirty="0" smtClean="0">
                          <a:solidFill>
                            <a:schemeClr val="bg1">
                              <a:lumMod val="85000"/>
                            </a:schemeClr>
                          </a:solidFill>
                          <a:latin typeface="+mn-ea"/>
                          <a:ea typeface="+mn-ea"/>
                          <a:cs typeface="+mn-cs"/>
                        </a:rPr>
                        <a:t>:</a:t>
                      </a:r>
                      <a:r>
                        <a:rPr kumimoji="1" lang="en-US" altLang="ja-JP" sz="1200" kern="1200" baseline="0" dirty="0" smtClean="0">
                          <a:solidFill>
                            <a:schemeClr val="bg1">
                              <a:lumMod val="85000"/>
                            </a:schemeClr>
                          </a:solidFill>
                          <a:latin typeface="+mn-ea"/>
                          <a:ea typeface="+mn-ea"/>
                          <a:cs typeface="+mn-cs"/>
                        </a:rPr>
                        <a:t> </a:t>
                      </a:r>
                      <a:r>
                        <a:rPr kumimoji="1" lang="ja-JP" altLang="en-US" sz="1200" kern="1200" dirty="0" smtClean="0">
                          <a:solidFill>
                            <a:schemeClr val="bg1">
                              <a:lumMod val="85000"/>
                            </a:schemeClr>
                          </a:solidFill>
                          <a:latin typeface="+mn-ea"/>
                          <a:ea typeface="+mn-ea"/>
                          <a:cs typeface="+mn-cs"/>
                        </a:rPr>
                        <a:t>契約進行中。</a:t>
                      </a:r>
                    </a:p>
                    <a:p>
                      <a:r>
                        <a:rPr kumimoji="1" lang="ja-JP" altLang="en-US" sz="1200" kern="1200" dirty="0" smtClean="0">
                          <a:solidFill>
                            <a:schemeClr val="bg1">
                              <a:lumMod val="85000"/>
                            </a:schemeClr>
                          </a:solidFill>
                          <a:latin typeface="+mn-ea"/>
                          <a:ea typeface="+mn-ea"/>
                          <a:cs typeface="+mn-cs"/>
                        </a:rPr>
                        <a:t>　＊来年度以降：回転ターゲットの実機大試作機の製作</a:t>
                      </a:r>
                    </a:p>
                    <a:p>
                      <a:r>
                        <a:rPr kumimoji="1" lang="ja-JP" altLang="en-US" sz="1200" kern="1200" dirty="0" smtClean="0">
                          <a:solidFill>
                            <a:schemeClr val="bg1">
                              <a:lumMod val="85000"/>
                            </a:schemeClr>
                          </a:solidFill>
                          <a:latin typeface="+mn-ea"/>
                          <a:ea typeface="+mn-ea"/>
                          <a:cs typeface="+mn-cs"/>
                        </a:rPr>
                        <a:t>　　　</a:t>
                      </a:r>
                      <a:r>
                        <a:rPr kumimoji="1" lang="en-US" altLang="ja-JP" sz="1200" kern="1200" dirty="0" smtClean="0">
                          <a:solidFill>
                            <a:schemeClr val="bg1">
                              <a:lumMod val="85000"/>
                            </a:schemeClr>
                          </a:solidFill>
                          <a:latin typeface="+mn-ea"/>
                          <a:ea typeface="+mn-ea"/>
                          <a:cs typeface="+mn-cs"/>
                        </a:rPr>
                        <a:t>2014 </a:t>
                      </a:r>
                      <a:r>
                        <a:rPr kumimoji="1" lang="ja-JP" altLang="en-US" sz="1200" kern="1200" dirty="0" smtClean="0">
                          <a:solidFill>
                            <a:schemeClr val="bg1">
                              <a:lumMod val="85000"/>
                            </a:schemeClr>
                          </a:solidFill>
                          <a:latin typeface="+mn-ea"/>
                          <a:ea typeface="+mn-ea"/>
                          <a:cs typeface="+mn-cs"/>
                        </a:rPr>
                        <a:t>年度 ～ </a:t>
                      </a:r>
                      <a:r>
                        <a:rPr kumimoji="1" lang="en-US" altLang="ja-JP" sz="1200" kern="1200" dirty="0" smtClean="0">
                          <a:solidFill>
                            <a:schemeClr val="bg1">
                              <a:lumMod val="85000"/>
                            </a:schemeClr>
                          </a:solidFill>
                          <a:latin typeface="+mn-ea"/>
                          <a:ea typeface="+mn-ea"/>
                          <a:cs typeface="+mn-cs"/>
                        </a:rPr>
                        <a:t>2015 </a:t>
                      </a:r>
                      <a:r>
                        <a:rPr kumimoji="1" lang="ja-JP" altLang="en-US" sz="1200" kern="1200" dirty="0" smtClean="0">
                          <a:solidFill>
                            <a:schemeClr val="bg1">
                              <a:lumMod val="85000"/>
                            </a:schemeClr>
                          </a:solidFill>
                          <a:latin typeface="+mn-ea"/>
                          <a:ea typeface="+mn-ea"/>
                          <a:cs typeface="+mn-cs"/>
                        </a:rPr>
                        <a:t>年度の２年で回転ターゲットの実機大試作機を開発。</a:t>
                      </a:r>
                    </a:p>
                    <a:p>
                      <a:r>
                        <a:rPr kumimoji="1" lang="ja-JP" altLang="en-US" sz="1200" kern="1200" dirty="0" smtClean="0">
                          <a:solidFill>
                            <a:schemeClr val="bg1">
                              <a:lumMod val="85000"/>
                            </a:schemeClr>
                          </a:solidFill>
                          <a:latin typeface="+mn-ea"/>
                          <a:ea typeface="+mn-ea"/>
                          <a:cs typeface="+mn-cs"/>
                        </a:rPr>
                        <a:t>　＊来年度：振り子ターゲット</a:t>
                      </a:r>
                      <a:r>
                        <a:rPr kumimoji="1" lang="en-US" altLang="ja-JP" sz="1200" kern="1200" dirty="0" smtClean="0">
                          <a:solidFill>
                            <a:schemeClr val="bg1">
                              <a:lumMod val="85000"/>
                            </a:schemeClr>
                          </a:solidFill>
                          <a:latin typeface="+mn-ea"/>
                          <a:ea typeface="+mn-ea"/>
                          <a:cs typeface="+mn-cs"/>
                        </a:rPr>
                        <a:t>.</a:t>
                      </a:r>
                      <a:r>
                        <a:rPr kumimoji="1" lang="en-US" altLang="ja-JP" sz="1200" kern="1200" baseline="0" dirty="0" smtClean="0">
                          <a:solidFill>
                            <a:schemeClr val="bg1">
                              <a:lumMod val="85000"/>
                            </a:schemeClr>
                          </a:solidFill>
                          <a:latin typeface="+mn-ea"/>
                          <a:ea typeface="+mn-ea"/>
                          <a:cs typeface="+mn-cs"/>
                        </a:rPr>
                        <a:t> </a:t>
                      </a:r>
                      <a:r>
                        <a:rPr kumimoji="1" lang="ja-JP" altLang="en-US" sz="1200" kern="1200" dirty="0" smtClean="0">
                          <a:solidFill>
                            <a:schemeClr val="bg1">
                              <a:lumMod val="85000"/>
                            </a:schemeClr>
                          </a:solidFill>
                          <a:latin typeface="+mn-ea"/>
                          <a:ea typeface="+mn-ea"/>
                          <a:cs typeface="+mn-cs"/>
                        </a:rPr>
                        <a:t>工作センターと振り子ターゲットの試作を継続。</a:t>
                      </a:r>
                      <a:endParaRPr kumimoji="1" lang="en-US" altLang="ja-JP" sz="1200" kern="1200" dirty="0" smtClean="0">
                        <a:solidFill>
                          <a:schemeClr val="bg1">
                            <a:lumMod val="85000"/>
                          </a:schemeClr>
                        </a:solidFill>
                        <a:latin typeface="+mn-ea"/>
                        <a:ea typeface="+mn-ea"/>
                        <a:cs typeface="+mn-cs"/>
                      </a:endParaRPr>
                    </a:p>
                    <a:p>
                      <a:r>
                        <a:rPr kumimoji="1" lang="en-US" altLang="ja-JP" sz="1200" kern="1200" baseline="0" dirty="0" smtClean="0">
                          <a:solidFill>
                            <a:schemeClr val="bg1">
                              <a:lumMod val="85000"/>
                            </a:schemeClr>
                          </a:solidFill>
                          <a:latin typeface="+mn-ea"/>
                          <a:ea typeface="+mn-ea"/>
                          <a:cs typeface="+mn-cs"/>
                        </a:rPr>
                        <a:t>  </a:t>
                      </a:r>
                      <a:r>
                        <a:rPr kumimoji="1" lang="ja-JP" altLang="en-US" sz="1200" kern="1200" baseline="0" dirty="0" smtClean="0">
                          <a:solidFill>
                            <a:schemeClr val="bg1">
                              <a:lumMod val="85000"/>
                            </a:schemeClr>
                          </a:solidFill>
                          <a:latin typeface="+mn-ea"/>
                          <a:ea typeface="+mn-ea"/>
                          <a:cs typeface="+mn-cs"/>
                        </a:rPr>
                        <a:t>　</a:t>
                      </a:r>
                      <a:r>
                        <a:rPr kumimoji="1" lang="ja-JP" altLang="en-US" sz="1200" kern="1200" dirty="0" smtClean="0">
                          <a:solidFill>
                            <a:schemeClr val="bg1">
                              <a:lumMod val="85000"/>
                            </a:schemeClr>
                          </a:solidFill>
                          <a:latin typeface="+mn-ea"/>
                          <a:ea typeface="+mn-ea"/>
                          <a:cs typeface="+mn-cs"/>
                        </a:rPr>
                        <a:t>（振り子ターゲットは広大の高橋さんを代表に科研費も申請予定）</a:t>
                      </a:r>
                      <a:endParaRPr kumimoji="1" lang="en-US" altLang="ja-JP" sz="1200" kern="1200" dirty="0" smtClean="0">
                        <a:solidFill>
                          <a:schemeClr val="bg1">
                            <a:lumMod val="85000"/>
                          </a:schemeClr>
                        </a:solidFill>
                        <a:latin typeface="+mn-ea"/>
                        <a:ea typeface="+mn-ea"/>
                        <a:cs typeface="+mn-cs"/>
                      </a:endParaRPr>
                    </a:p>
                    <a:p>
                      <a:r>
                        <a:rPr kumimoji="1" lang="ja-JP" altLang="en-US" sz="1200" kern="1200" dirty="0" smtClean="0">
                          <a:solidFill>
                            <a:schemeClr val="bg1">
                              <a:lumMod val="85000"/>
                            </a:schemeClr>
                          </a:solidFill>
                          <a:latin typeface="+mn-lt"/>
                          <a:ea typeface="+mn-ea"/>
                          <a:cs typeface="+mn-cs"/>
                        </a:rPr>
                        <a:t>　</a:t>
                      </a:r>
                      <a:r>
                        <a:rPr kumimoji="1" lang="en-US" altLang="ja-JP" sz="1200" kern="1200" dirty="0" smtClean="0">
                          <a:solidFill>
                            <a:schemeClr val="bg1">
                              <a:lumMod val="85000"/>
                            </a:schemeClr>
                          </a:solidFill>
                          <a:latin typeface="+mn-lt"/>
                          <a:ea typeface="+mn-ea"/>
                          <a:cs typeface="+mn-cs"/>
                        </a:rPr>
                        <a:t>ATF </a:t>
                      </a:r>
                      <a:r>
                        <a:rPr kumimoji="1" lang="en-US" altLang="ja-JP" sz="1200" kern="1200" dirty="0" err="1" smtClean="0">
                          <a:solidFill>
                            <a:schemeClr val="bg1">
                              <a:lumMod val="85000"/>
                            </a:schemeClr>
                          </a:solidFill>
                          <a:latin typeface="+mn-lt"/>
                          <a:ea typeface="+mn-ea"/>
                          <a:cs typeface="+mn-cs"/>
                        </a:rPr>
                        <a:t>Linac</a:t>
                      </a:r>
                      <a:r>
                        <a:rPr kumimoji="1" lang="ja-JP" altLang="en-US" sz="1200" kern="1200" dirty="0" smtClean="0">
                          <a:solidFill>
                            <a:schemeClr val="bg1">
                              <a:lumMod val="85000"/>
                            </a:schemeClr>
                          </a:solidFill>
                          <a:latin typeface="+mn-lt"/>
                          <a:ea typeface="+mn-ea"/>
                          <a:cs typeface="+mn-cs"/>
                        </a:rPr>
                        <a:t>での</a:t>
                      </a:r>
                      <a:r>
                        <a:rPr kumimoji="1" lang="en-US" altLang="ja-JP" sz="1200" kern="1200" dirty="0" smtClean="0">
                          <a:solidFill>
                            <a:schemeClr val="bg1">
                              <a:lumMod val="85000"/>
                            </a:schemeClr>
                          </a:solidFill>
                          <a:latin typeface="+mn-lt"/>
                          <a:ea typeface="+mn-ea"/>
                          <a:cs typeface="+mn-cs"/>
                        </a:rPr>
                        <a:t>beam loading</a:t>
                      </a:r>
                      <a:r>
                        <a:rPr kumimoji="1" lang="ja-JP" altLang="en-US" sz="1200" kern="1200" dirty="0" smtClean="0">
                          <a:solidFill>
                            <a:schemeClr val="bg1">
                              <a:lumMod val="85000"/>
                            </a:schemeClr>
                          </a:solidFill>
                          <a:latin typeface="+mn-lt"/>
                          <a:ea typeface="+mn-ea"/>
                          <a:cs typeface="+mn-cs"/>
                        </a:rPr>
                        <a:t>実験</a:t>
                      </a:r>
                      <a:endParaRPr kumimoji="1" lang="en-US" altLang="ja-JP" sz="1200" dirty="0" smtClean="0">
                        <a:solidFill>
                          <a:schemeClr val="bg1">
                            <a:lumMod val="85000"/>
                          </a:schemeClr>
                        </a:solidFill>
                        <a:latin typeface="+mn-ea"/>
                        <a:ea typeface="+mn-ea"/>
                      </a:endParaRPr>
                    </a:p>
                    <a:p>
                      <a:r>
                        <a:rPr kumimoji="1" lang="ja-JP" altLang="en-US" sz="1200" dirty="0" smtClean="0">
                          <a:solidFill>
                            <a:schemeClr val="bg1">
                              <a:lumMod val="85000"/>
                            </a:schemeClr>
                          </a:solidFill>
                          <a:latin typeface="+mn-ea"/>
                          <a:ea typeface="+mn-ea"/>
                        </a:rPr>
                        <a:t>電子源：　</a:t>
                      </a:r>
                      <a:r>
                        <a:rPr kumimoji="1" lang="en-US" altLang="ja-JP" sz="1200" dirty="0" smtClean="0">
                          <a:solidFill>
                            <a:schemeClr val="bg1">
                              <a:lumMod val="85000"/>
                            </a:schemeClr>
                          </a:solidFill>
                          <a:latin typeface="+mn-ea"/>
                          <a:ea typeface="+mn-ea"/>
                        </a:rPr>
                        <a:t>SLAC</a:t>
                      </a:r>
                      <a:r>
                        <a:rPr kumimoji="1" lang="ja-JP" altLang="en-US" sz="1200" dirty="0" smtClean="0">
                          <a:solidFill>
                            <a:schemeClr val="bg1">
                              <a:lumMod val="85000"/>
                            </a:schemeClr>
                          </a:solidFill>
                          <a:latin typeface="+mn-ea"/>
                          <a:ea typeface="+mn-ea"/>
                        </a:rPr>
                        <a:t>に期待</a:t>
                      </a:r>
                      <a:r>
                        <a:rPr kumimoji="1" lang="en-US" altLang="ja-JP" sz="1200" dirty="0" smtClean="0">
                          <a:solidFill>
                            <a:schemeClr val="bg1">
                              <a:lumMod val="85000"/>
                            </a:schemeClr>
                          </a:solidFill>
                          <a:latin typeface="+mn-ea"/>
                          <a:ea typeface="+mn-ea"/>
                        </a:rPr>
                        <a:t> </a:t>
                      </a:r>
                      <a:endParaRPr kumimoji="1" lang="ja-JP" altLang="en-US" sz="1200" dirty="0">
                        <a:solidFill>
                          <a:schemeClr val="bg1">
                            <a:lumMod val="85000"/>
                          </a:schemeClr>
                        </a:solidFill>
                        <a:latin typeface="+mn-ea"/>
                        <a:ea typeface="+mn-ea"/>
                      </a:endParaRPr>
                    </a:p>
                  </a:txBody>
                  <a:tcPr/>
                </a:tc>
              </a:tr>
              <a:tr h="370840">
                <a:tc>
                  <a:txBody>
                    <a:bodyPr/>
                    <a:lstStyle/>
                    <a:p>
                      <a:r>
                        <a:rPr kumimoji="1" lang="en-US" altLang="ja-JP" sz="1200" dirty="0" smtClean="0">
                          <a:solidFill>
                            <a:schemeClr val="bg1">
                              <a:lumMod val="85000"/>
                            </a:schemeClr>
                          </a:solidFill>
                        </a:rPr>
                        <a:t>RF</a:t>
                      </a:r>
                      <a:endParaRPr kumimoji="1" lang="ja-JP" altLang="en-US" sz="1200" dirty="0">
                        <a:solidFill>
                          <a:schemeClr val="bg1">
                            <a:lumMod val="85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bg1">
                              <a:lumMod val="85000"/>
                            </a:schemeClr>
                          </a:solidFill>
                        </a:rPr>
                        <a:t>MARX</a:t>
                      </a:r>
                      <a:r>
                        <a:rPr kumimoji="1" lang="ja-JP" altLang="en-US" sz="1200" dirty="0" smtClean="0">
                          <a:solidFill>
                            <a:schemeClr val="bg1">
                              <a:lumMod val="85000"/>
                            </a:schemeClr>
                          </a:solidFill>
                        </a:rPr>
                        <a:t>電源には民間企業を含めた開発研究予算，</a:t>
                      </a:r>
                      <a:endParaRPr kumimoji="1" lang="en-US" altLang="ja-JP" sz="1200" dirty="0" smtClean="0">
                        <a:solidFill>
                          <a:schemeClr val="bg1">
                            <a:lumMod val="8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bg1">
                              <a:lumMod val="85000"/>
                            </a:schemeClr>
                          </a:solidFill>
                        </a:rPr>
                        <a:t>LLRF</a:t>
                      </a:r>
                      <a:r>
                        <a:rPr kumimoji="1" lang="ja-JP" altLang="en-US" sz="1200" dirty="0" smtClean="0">
                          <a:solidFill>
                            <a:schemeClr val="bg1">
                              <a:lumMod val="85000"/>
                            </a:schemeClr>
                          </a:solidFill>
                        </a:rPr>
                        <a:t>では開発のためのマンパ ワーが必要．また将来を見据えれば人材育成が急務</a:t>
                      </a:r>
                      <a:endParaRPr kumimoji="1" lang="en-US" altLang="ja-JP" sz="1200" dirty="0" smtClean="0">
                        <a:solidFill>
                          <a:schemeClr val="bg1">
                            <a:lumMod val="8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bg1">
                              <a:lumMod val="85000"/>
                            </a:schemeClr>
                          </a:solidFill>
                        </a:rPr>
                        <a:t>Klystron (</a:t>
                      </a:r>
                      <a:r>
                        <a:rPr kumimoji="1" lang="ja-JP" altLang="en-US" sz="1200" dirty="0" smtClean="0">
                          <a:solidFill>
                            <a:schemeClr val="bg1">
                              <a:lumMod val="85000"/>
                            </a:schemeClr>
                          </a:solidFill>
                        </a:rPr>
                        <a:t>サイズの最適化）</a:t>
                      </a:r>
                      <a:endParaRPr kumimoji="1" lang="en-US" altLang="ja-JP" sz="1200" dirty="0" smtClean="0">
                        <a:solidFill>
                          <a:schemeClr val="bg1">
                            <a:lumMod val="85000"/>
                          </a:schemeClr>
                        </a:solidFill>
                      </a:endParaRPr>
                    </a:p>
                  </a:txBody>
                  <a:tcPr/>
                </a:tc>
              </a:tr>
              <a:tr h="370840">
                <a:tc>
                  <a:txBody>
                    <a:bodyPr/>
                    <a:lstStyle/>
                    <a:p>
                      <a:r>
                        <a:rPr kumimoji="1" lang="en-US" altLang="ja-JP" sz="1200" dirty="0" smtClean="0">
                          <a:solidFill>
                            <a:schemeClr val="bg1">
                              <a:lumMod val="85000"/>
                            </a:schemeClr>
                          </a:solidFill>
                        </a:rPr>
                        <a:t>Cryogenics</a:t>
                      </a:r>
                      <a:endParaRPr kumimoji="1" lang="ja-JP" altLang="en-US" sz="1200" dirty="0">
                        <a:solidFill>
                          <a:schemeClr val="bg1">
                            <a:lumMod val="85000"/>
                          </a:schemeClr>
                        </a:solidFill>
                      </a:endParaRPr>
                    </a:p>
                  </a:txBody>
                  <a:tcPr/>
                </a:tc>
                <a:tc>
                  <a:txBody>
                    <a:bodyPr/>
                    <a:lstStyle/>
                    <a:p>
                      <a:r>
                        <a:rPr kumimoji="1" lang="en-US" altLang="ja-JP" sz="1200" dirty="0" smtClean="0">
                          <a:solidFill>
                            <a:schemeClr val="bg1">
                              <a:lumMod val="85000"/>
                            </a:schemeClr>
                          </a:solidFill>
                        </a:rPr>
                        <a:t>ILC </a:t>
                      </a:r>
                      <a:r>
                        <a:rPr kumimoji="1" lang="ja-JP" altLang="en-US" sz="1200" dirty="0" smtClean="0">
                          <a:solidFill>
                            <a:schemeClr val="bg1">
                              <a:lumMod val="85000"/>
                            </a:schemeClr>
                          </a:solidFill>
                        </a:rPr>
                        <a:t>の設計：熱負荷の精度をあげる。　　</a:t>
                      </a:r>
                      <a:r>
                        <a:rPr kumimoji="1" lang="en-US" altLang="ja-JP" sz="1200" dirty="0" smtClean="0">
                          <a:solidFill>
                            <a:schemeClr val="bg1">
                              <a:lumMod val="85000"/>
                            </a:schemeClr>
                          </a:solidFill>
                        </a:rPr>
                        <a:t>He</a:t>
                      </a:r>
                      <a:r>
                        <a:rPr kumimoji="1" lang="ja-JP" altLang="en-US" sz="1200" dirty="0" smtClean="0">
                          <a:solidFill>
                            <a:schemeClr val="bg1">
                              <a:lumMod val="85000"/>
                            </a:schemeClr>
                          </a:solidFill>
                        </a:rPr>
                        <a:t>資源備蓄（全量をどのように保持するか？）</a:t>
                      </a:r>
                      <a:endParaRPr kumimoji="1" lang="en-US" altLang="ja-JP" sz="1200" dirty="0" smtClean="0">
                        <a:solidFill>
                          <a:schemeClr val="bg1">
                            <a:lumMod val="85000"/>
                          </a:schemeClr>
                        </a:solidFill>
                      </a:endParaRPr>
                    </a:p>
                    <a:p>
                      <a:r>
                        <a:rPr kumimoji="1" lang="en-US" altLang="ja-JP" sz="1200" dirty="0" smtClean="0">
                          <a:solidFill>
                            <a:schemeClr val="bg1">
                              <a:lumMod val="85000"/>
                            </a:schemeClr>
                          </a:solidFill>
                        </a:rPr>
                        <a:t>STF: Cryogenics </a:t>
                      </a:r>
                      <a:r>
                        <a:rPr kumimoji="1" lang="ja-JP" altLang="en-US" sz="1200" dirty="0" smtClean="0">
                          <a:solidFill>
                            <a:schemeClr val="bg1">
                              <a:lumMod val="85000"/>
                            </a:schemeClr>
                          </a:solidFill>
                        </a:rPr>
                        <a:t>の増強、　</a:t>
                      </a:r>
                      <a:endParaRPr kumimoji="1" lang="ja-JP" altLang="en-US" sz="1200" dirty="0">
                        <a:solidFill>
                          <a:schemeClr val="bg1">
                            <a:lumMod val="85000"/>
                          </a:schemeClr>
                        </a:solidFill>
                      </a:endParaRPr>
                    </a:p>
                  </a:txBody>
                  <a:tcPr/>
                </a:tc>
              </a:tr>
              <a:tr h="370840">
                <a:tc>
                  <a:txBody>
                    <a:bodyPr/>
                    <a:lstStyle/>
                    <a:p>
                      <a:r>
                        <a:rPr kumimoji="1" lang="en-US" altLang="ja-JP" sz="1200" dirty="0" smtClean="0">
                          <a:solidFill>
                            <a:schemeClr val="bg1">
                              <a:lumMod val="85000"/>
                            </a:schemeClr>
                          </a:solidFill>
                        </a:rPr>
                        <a:t>Electrical</a:t>
                      </a:r>
                      <a:endParaRPr kumimoji="1" lang="ja-JP" altLang="en-US" sz="1200" dirty="0">
                        <a:solidFill>
                          <a:schemeClr val="bg1">
                            <a:lumMod val="85000"/>
                          </a:schemeClr>
                        </a:solidFill>
                      </a:endParaRPr>
                    </a:p>
                  </a:txBody>
                  <a:tcPr/>
                </a:tc>
                <a:tc>
                  <a:txBody>
                    <a:bodyPr/>
                    <a:lstStyle/>
                    <a:p>
                      <a:r>
                        <a:rPr kumimoji="1" lang="en-US" altLang="ja-JP" sz="1200" dirty="0" smtClean="0">
                          <a:solidFill>
                            <a:schemeClr val="bg1">
                              <a:lumMod val="85000"/>
                            </a:schemeClr>
                          </a:solidFill>
                        </a:rPr>
                        <a:t>ILC </a:t>
                      </a:r>
                      <a:r>
                        <a:rPr kumimoji="1" lang="ja-JP" altLang="en-US" sz="1200" dirty="0" smtClean="0">
                          <a:solidFill>
                            <a:schemeClr val="bg1">
                              <a:lumMod val="85000"/>
                            </a:schemeClr>
                          </a:solidFill>
                        </a:rPr>
                        <a:t>設計としての</a:t>
                      </a:r>
                      <a:r>
                        <a:rPr kumimoji="1" lang="en-US" altLang="ja-JP" sz="1200" dirty="0" smtClean="0">
                          <a:solidFill>
                            <a:schemeClr val="bg1">
                              <a:lumMod val="85000"/>
                            </a:schemeClr>
                          </a:solidFill>
                        </a:rPr>
                        <a:t> </a:t>
                      </a:r>
                      <a:r>
                        <a:rPr kumimoji="1" lang="ja-JP" altLang="en-US" sz="1200" dirty="0" smtClean="0">
                          <a:solidFill>
                            <a:schemeClr val="bg1">
                              <a:lumMod val="85000"/>
                            </a:schemeClr>
                          </a:solidFill>
                        </a:rPr>
                        <a:t>電源、制御、モニター、、、</a:t>
                      </a:r>
                      <a:endParaRPr kumimoji="1" lang="ja-JP" altLang="en-US" sz="1200" dirty="0">
                        <a:solidFill>
                          <a:schemeClr val="bg1">
                            <a:lumMod val="85000"/>
                          </a:schemeClr>
                        </a:solidFill>
                      </a:endParaRPr>
                    </a:p>
                  </a:txBody>
                  <a:tcPr/>
                </a:tc>
              </a:tr>
              <a:tr h="370840">
                <a:tc>
                  <a:txBody>
                    <a:bodyPr/>
                    <a:lstStyle/>
                    <a:p>
                      <a:r>
                        <a:rPr kumimoji="1" lang="en-US" altLang="ja-JP" sz="1200" dirty="0" smtClean="0">
                          <a:solidFill>
                            <a:schemeClr val="bg1">
                              <a:lumMod val="85000"/>
                            </a:schemeClr>
                          </a:solidFill>
                        </a:rPr>
                        <a:t>Mechanical</a:t>
                      </a:r>
                      <a:r>
                        <a:rPr kumimoji="1" lang="en-US" altLang="ja-JP" sz="1200" baseline="0" dirty="0" smtClean="0">
                          <a:solidFill>
                            <a:schemeClr val="bg1">
                              <a:lumMod val="85000"/>
                            </a:schemeClr>
                          </a:solidFill>
                        </a:rPr>
                        <a:t> </a:t>
                      </a:r>
                      <a:endParaRPr kumimoji="1" lang="ja-JP" altLang="en-US" sz="1200" dirty="0">
                        <a:solidFill>
                          <a:schemeClr val="bg1">
                            <a:lumMod val="85000"/>
                          </a:schemeClr>
                        </a:solidFill>
                      </a:endParaRPr>
                    </a:p>
                  </a:txBody>
                  <a:tcPr/>
                </a:tc>
                <a:tc>
                  <a:txBody>
                    <a:bodyPr/>
                    <a:lstStyle/>
                    <a:p>
                      <a:r>
                        <a:rPr kumimoji="1" lang="en-US" altLang="ja-JP" sz="1200" dirty="0" smtClean="0">
                          <a:solidFill>
                            <a:schemeClr val="bg1">
                              <a:lumMod val="85000"/>
                            </a:schemeClr>
                          </a:solidFill>
                        </a:rPr>
                        <a:t>ILC </a:t>
                      </a:r>
                      <a:r>
                        <a:rPr kumimoji="1" lang="ja-JP" altLang="en-US" sz="1200" dirty="0" smtClean="0">
                          <a:solidFill>
                            <a:schemeClr val="bg1">
                              <a:lumMod val="85000"/>
                            </a:schemeClr>
                          </a:solidFill>
                        </a:rPr>
                        <a:t>設計としての　通常磁石、真空等の機械構造、、、</a:t>
                      </a:r>
                      <a:r>
                        <a:rPr kumimoji="1" lang="en-US" altLang="ja-JP" sz="1200" baseline="0" dirty="0" smtClean="0">
                          <a:solidFill>
                            <a:schemeClr val="bg1">
                              <a:lumMod val="85000"/>
                            </a:schemeClr>
                          </a:solidFill>
                        </a:rPr>
                        <a:t> </a:t>
                      </a:r>
                      <a:endParaRPr kumimoji="1" lang="ja-JP" altLang="en-US" sz="1200" dirty="0">
                        <a:solidFill>
                          <a:schemeClr val="bg1">
                            <a:lumMod val="85000"/>
                          </a:schemeClr>
                        </a:solidFill>
                      </a:endParaRPr>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13/10/28</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E661219-D867-3D43-9277-D7123370C452}" type="slidenum">
              <a:rPr lang="ja-JP" altLang="en-US" smtClean="0">
                <a:solidFill>
                  <a:prstClr val="black">
                    <a:tint val="75000"/>
                  </a:prstClr>
                </a:solidFill>
                <a:latin typeface="Calibri"/>
                <a:ea typeface="ＭＳ Ｐゴシック"/>
              </a:rPr>
              <a:pPr/>
              <a:t>24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8852189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19375"/>
          </a:xfrm>
        </p:spPr>
        <p:txBody>
          <a:bodyPr>
            <a:normAutofit/>
          </a:bodyPr>
          <a:lstStyle/>
          <a:p>
            <a:r>
              <a:rPr kumimoji="1" lang="ja-JP" altLang="en-US" sz="4000" dirty="0" smtClean="0"/>
              <a:t>加速器・ビームダイナミクス（久保）</a:t>
            </a:r>
            <a:endParaRPr kumimoji="1" lang="ja-JP" altLang="en-US" sz="4000" dirty="0"/>
          </a:p>
        </p:txBody>
      </p:sp>
      <p:sp>
        <p:nvSpPr>
          <p:cNvPr id="3" name="コンテンツ プレースホルダー 2"/>
          <p:cNvSpPr>
            <a:spLocks noGrp="1"/>
          </p:cNvSpPr>
          <p:nvPr>
            <p:ph idx="1"/>
          </p:nvPr>
        </p:nvSpPr>
        <p:spPr>
          <a:xfrm>
            <a:off x="457200" y="1118266"/>
            <a:ext cx="8229600" cy="5411848"/>
          </a:xfrm>
        </p:spPr>
        <p:txBody>
          <a:bodyPr>
            <a:noAutofit/>
          </a:bodyPr>
          <a:lstStyle/>
          <a:p>
            <a:pPr marL="0" indent="0">
              <a:buNone/>
            </a:pPr>
            <a:r>
              <a:rPr lang="ja-JP" altLang="en-US" sz="1100" dirty="0"/>
              <a:t>ビームダイナミクスの観点から、</a:t>
            </a:r>
            <a:r>
              <a:rPr lang="en-US" altLang="ja-JP" sz="1100" dirty="0"/>
              <a:t>ATF</a:t>
            </a:r>
            <a:r>
              <a:rPr lang="ja-JP" altLang="en-US" sz="1100" dirty="0"/>
              <a:t>、</a:t>
            </a:r>
            <a:r>
              <a:rPr lang="en-US" altLang="ja-JP" sz="1100" dirty="0"/>
              <a:t>STF </a:t>
            </a:r>
            <a:r>
              <a:rPr lang="ja-JP" altLang="en-US" sz="1100" dirty="0"/>
              <a:t>ではカバーできないと思われる</a:t>
            </a:r>
            <a:r>
              <a:rPr lang="ja-JP" altLang="en-US" sz="1100" dirty="0" smtClean="0"/>
              <a:t>課題。</a:t>
            </a:r>
            <a:endParaRPr lang="en-US" altLang="ja-JP" sz="1100" dirty="0" smtClean="0"/>
          </a:p>
          <a:p>
            <a:pPr marL="0" indent="0">
              <a:buNone/>
            </a:pPr>
            <a:endParaRPr lang="en-US" altLang="ja-JP" sz="1100" dirty="0" smtClean="0"/>
          </a:p>
          <a:p>
            <a:r>
              <a:rPr lang="en-US" altLang="ja-JP" sz="1400" dirty="0" smtClean="0"/>
              <a:t>Beam </a:t>
            </a:r>
            <a:r>
              <a:rPr lang="en-US" altLang="ja-JP" sz="1400" dirty="0"/>
              <a:t>Line Lattice </a:t>
            </a:r>
            <a:r>
              <a:rPr lang="ja-JP" altLang="en-US" sz="1400" dirty="0"/>
              <a:t>データ：</a:t>
            </a:r>
          </a:p>
          <a:p>
            <a:pPr lvl="1"/>
            <a:r>
              <a:rPr lang="en-US" altLang="ja-JP" sz="1200" dirty="0"/>
              <a:t>Lattice </a:t>
            </a:r>
            <a:r>
              <a:rPr lang="ja-JP" altLang="en-US" sz="1200" dirty="0"/>
              <a:t>のデータは全て</a:t>
            </a:r>
            <a:r>
              <a:rPr lang="en-US" altLang="ja-JP" sz="1200" dirty="0"/>
              <a:t>EDMS</a:t>
            </a:r>
            <a:r>
              <a:rPr lang="ja-JP" altLang="en-US" sz="1200" dirty="0"/>
              <a:t>にある</a:t>
            </a:r>
            <a:r>
              <a:rPr lang="ja-JP" altLang="en-US" sz="1200" dirty="0" smtClean="0"/>
              <a:t>はず。但し、フォーマット</a:t>
            </a:r>
            <a:r>
              <a:rPr lang="ja-JP" altLang="en-US" sz="1200" dirty="0"/>
              <a:t>は、多くの人が使用するという観点からは必ずしも最適なものでは</a:t>
            </a:r>
            <a:r>
              <a:rPr lang="ja-JP" altLang="en-US" sz="1200" dirty="0" smtClean="0"/>
              <a:t>ない。</a:t>
            </a:r>
            <a:endParaRPr lang="ja-JP" altLang="en-US" sz="1200" dirty="0"/>
          </a:p>
          <a:p>
            <a:pPr lvl="1"/>
            <a:r>
              <a:rPr lang="ja-JP" altLang="en-US" sz="1200" dirty="0"/>
              <a:t>例えば、</a:t>
            </a:r>
            <a:r>
              <a:rPr lang="en-US" altLang="ja-JP" sz="1200" dirty="0"/>
              <a:t>KEK </a:t>
            </a:r>
            <a:r>
              <a:rPr lang="ja-JP" altLang="en-US" sz="1200" dirty="0"/>
              <a:t>で使われているコード 「</a:t>
            </a:r>
            <a:r>
              <a:rPr lang="en-US" altLang="ja-JP" sz="1200" dirty="0"/>
              <a:t>SAD</a:t>
            </a:r>
            <a:r>
              <a:rPr lang="ja-JP" altLang="en-US" sz="1200" dirty="0"/>
              <a:t>」 で使用するためにはフォーマットを変換しなければならず、現在、標準的な変換のためのプログラム</a:t>
            </a:r>
            <a:r>
              <a:rPr lang="ja-JP" altLang="en-US" sz="1200" dirty="0" smtClean="0"/>
              <a:t>はない（</a:t>
            </a:r>
            <a:r>
              <a:rPr lang="ja-JP" altLang="en-US" sz="1200" dirty="0"/>
              <a:t>必要が生じたものを一つ一つ面倒なことをし て直している）。</a:t>
            </a:r>
          </a:p>
          <a:p>
            <a:pPr lvl="1"/>
            <a:r>
              <a:rPr lang="ja-JP" altLang="en-US" sz="1200" dirty="0"/>
              <a:t>一時期、「</a:t>
            </a:r>
            <a:r>
              <a:rPr lang="en-US" altLang="ja-JP" sz="1200" dirty="0"/>
              <a:t>official </a:t>
            </a:r>
            <a:r>
              <a:rPr lang="ja-JP" altLang="en-US" sz="1200" dirty="0"/>
              <a:t>な </a:t>
            </a:r>
            <a:r>
              <a:rPr lang="en-US" altLang="ja-JP" sz="1200" dirty="0"/>
              <a:t>lattice </a:t>
            </a:r>
            <a:r>
              <a:rPr lang="ja-JP" altLang="en-US" sz="1200" dirty="0"/>
              <a:t>はできるだけ誰もが使えるような形にしておく」ことが合意されていたのですが、その後中心人物が抜けるなどして、</a:t>
            </a:r>
            <a:r>
              <a:rPr lang="en-US" altLang="ja-JP" sz="1200" dirty="0"/>
              <a:t>lattice </a:t>
            </a:r>
            <a:r>
              <a:rPr lang="ja-JP" altLang="en-US" sz="1200" dirty="0"/>
              <a:t>を誰がどのように管理するのかあいまいになってしまって今に至っている</a:t>
            </a:r>
            <a:r>
              <a:rPr lang="ja-JP" altLang="en-US" sz="1200" dirty="0" smtClean="0"/>
              <a:t>状況。</a:t>
            </a:r>
            <a:endParaRPr lang="ja-JP" altLang="en-US" sz="1200" dirty="0"/>
          </a:p>
          <a:p>
            <a:pPr lvl="1"/>
            <a:r>
              <a:rPr lang="en-US" altLang="ja-JP" sz="1200" dirty="0"/>
              <a:t>lattice </a:t>
            </a:r>
            <a:r>
              <a:rPr lang="ja-JP" altLang="en-US" sz="1200" dirty="0"/>
              <a:t>を誰が管理するのか決めることと、各部の</a:t>
            </a:r>
            <a:r>
              <a:rPr lang="en-US" altLang="ja-JP" sz="1200" dirty="0"/>
              <a:t>lattice </a:t>
            </a:r>
            <a:r>
              <a:rPr lang="ja-JP" altLang="en-US" sz="1200" dirty="0"/>
              <a:t>をデザインした人に少し働いてもらうことも</a:t>
            </a:r>
            <a:r>
              <a:rPr lang="ja-JP" altLang="en-US" sz="1200" dirty="0" smtClean="0"/>
              <a:t>必要。</a:t>
            </a:r>
            <a:endParaRPr lang="ja-JP" altLang="en-US" sz="1200" dirty="0"/>
          </a:p>
          <a:p>
            <a:endParaRPr lang="ja-JP" altLang="en-US" sz="1200" dirty="0"/>
          </a:p>
          <a:p>
            <a:r>
              <a:rPr lang="ja-JP" altLang="en-US" sz="1400" dirty="0"/>
              <a:t>アラインメント：</a:t>
            </a:r>
          </a:p>
          <a:p>
            <a:pPr lvl="1"/>
            <a:r>
              <a:rPr lang="ja-JP" altLang="en-US" sz="1200" dirty="0"/>
              <a:t>ビームのシミュレーションでは、非常に単純な設置誤差のモデルを</a:t>
            </a:r>
            <a:r>
              <a:rPr lang="ja-JP" altLang="en-US" sz="1200" dirty="0" smtClean="0"/>
              <a:t>使用。</a:t>
            </a:r>
            <a:endParaRPr lang="ja-JP" altLang="en-US" sz="1200" dirty="0"/>
          </a:p>
          <a:p>
            <a:pPr lvl="1"/>
            <a:r>
              <a:rPr lang="ja-JP" altLang="en-US" sz="1200" dirty="0"/>
              <a:t>より現実的なモデルを作り、それを使ったシミュレーションをしたいという課題は以前からあったのですが、アラインメントを検討するグループが な かった</a:t>
            </a:r>
            <a:r>
              <a:rPr lang="ja-JP" altLang="en-US" sz="1200" dirty="0" smtClean="0"/>
              <a:t>状態。</a:t>
            </a:r>
            <a:endParaRPr lang="ja-JP" altLang="en-US" sz="1200" dirty="0"/>
          </a:p>
          <a:p>
            <a:pPr lvl="1"/>
            <a:r>
              <a:rPr lang="ja-JP" altLang="en-US" sz="1200" dirty="0"/>
              <a:t>実際にどのようにビームラインの機器をアラインメントするのか当然決めなければならないし、その方法と精度でよいのかどうか判断するために、 シ ミュレーションで使えるモデルを作る必要も</a:t>
            </a:r>
            <a:r>
              <a:rPr lang="ja-JP" altLang="en-US" sz="1200" dirty="0" smtClean="0"/>
              <a:t>ある。</a:t>
            </a:r>
            <a:endParaRPr lang="en-US" altLang="ja-JP" sz="1200" dirty="0" smtClean="0"/>
          </a:p>
          <a:p>
            <a:pPr lvl="1"/>
            <a:r>
              <a:rPr lang="ja-JP" altLang="en-US" sz="1200" dirty="0" smtClean="0"/>
              <a:t>（</a:t>
            </a:r>
            <a:r>
              <a:rPr lang="ja-JP" altLang="en-US" sz="1200" dirty="0"/>
              <a:t>特に数１０ｍからそれ以上の長いスケールのアラインメント）</a:t>
            </a:r>
          </a:p>
          <a:p>
            <a:endParaRPr lang="ja-JP" altLang="en-US" sz="1200" dirty="0"/>
          </a:p>
          <a:p>
            <a:r>
              <a:rPr lang="en-US" altLang="ja-JP" sz="1200" dirty="0"/>
              <a:t>S</a:t>
            </a:r>
            <a:r>
              <a:rPr lang="en-US" altLang="ja-JP" sz="1400" dirty="0"/>
              <a:t>tray magnetic field in RTML:</a:t>
            </a:r>
          </a:p>
          <a:p>
            <a:pPr lvl="1"/>
            <a:r>
              <a:rPr lang="en-US" altLang="ja-JP" sz="1200" dirty="0"/>
              <a:t>RTML </a:t>
            </a:r>
            <a:r>
              <a:rPr lang="ja-JP" altLang="en-US" sz="1200" dirty="0"/>
              <a:t>の長いリターンラインに時間的に変化する磁場があると問題が生じることは以前から</a:t>
            </a:r>
            <a:r>
              <a:rPr lang="ja-JP" altLang="en-US" sz="1200" dirty="0" smtClean="0"/>
              <a:t>知られている（</a:t>
            </a:r>
            <a:r>
              <a:rPr lang="en-US" altLang="ja-JP" sz="1200" dirty="0"/>
              <a:t>10 </a:t>
            </a:r>
            <a:r>
              <a:rPr lang="en-US" altLang="ja-JP" sz="1200" dirty="0" err="1"/>
              <a:t>nT</a:t>
            </a:r>
            <a:r>
              <a:rPr lang="en-US" altLang="ja-JP" sz="1200" dirty="0"/>
              <a:t> </a:t>
            </a:r>
            <a:r>
              <a:rPr lang="ja-JP" altLang="en-US" sz="1200" dirty="0"/>
              <a:t>程度が問題になる）。実際にどの程度の磁場がありそうか、いくつか測定も</a:t>
            </a:r>
            <a:r>
              <a:rPr lang="ja-JP" altLang="en-US" sz="1200" dirty="0" smtClean="0"/>
              <a:t>あるが、</a:t>
            </a:r>
            <a:r>
              <a:rPr lang="ja-JP" altLang="en-US" sz="1200" dirty="0"/>
              <a:t>はっきりとした結論</a:t>
            </a:r>
            <a:r>
              <a:rPr lang="ja-JP" altLang="en-US" sz="1200" dirty="0" smtClean="0"/>
              <a:t>はない。</a:t>
            </a:r>
            <a:endParaRPr lang="en-US" altLang="ja-JP" sz="1200" dirty="0" smtClean="0"/>
          </a:p>
          <a:p>
            <a:pPr lvl="1"/>
            <a:r>
              <a:rPr lang="ja-JP" altLang="en-US" sz="1200" dirty="0" smtClean="0"/>
              <a:t>（</a:t>
            </a:r>
            <a:r>
              <a:rPr lang="en-US" altLang="ja-JP" sz="1200" dirty="0"/>
              <a:t>FNAL</a:t>
            </a:r>
            <a:r>
              <a:rPr lang="ja-JP" altLang="en-US" sz="1200" dirty="0"/>
              <a:t>　のグループがさらに精 密な測定をするという話はありましたが、立ち消えの</a:t>
            </a:r>
            <a:r>
              <a:rPr lang="ja-JP" altLang="en-US" sz="1200" dirty="0" smtClean="0"/>
              <a:t>よう。）</a:t>
            </a:r>
            <a:endParaRPr lang="en-US" altLang="ja-JP" sz="1200" dirty="0" smtClean="0"/>
          </a:p>
          <a:p>
            <a:pPr lvl="1"/>
            <a:r>
              <a:rPr lang="ja-JP" altLang="en-US" sz="1200" dirty="0" smtClean="0"/>
              <a:t>今</a:t>
            </a:r>
            <a:r>
              <a:rPr lang="ja-JP" altLang="en-US" sz="1200" dirty="0"/>
              <a:t>のところ、問題が生じたとしてもフィーでバックを追加することなどで対処で きる だろうということになって</a:t>
            </a:r>
            <a:r>
              <a:rPr lang="ja-JP" altLang="en-US" sz="1200" dirty="0" smtClean="0"/>
              <a:t>いるが</a:t>
            </a:r>
            <a:r>
              <a:rPr lang="ja-JP" altLang="en-US" sz="1200" dirty="0"/>
              <a:t>、実際に</a:t>
            </a:r>
            <a:r>
              <a:rPr lang="en-US" altLang="ja-JP" sz="1200" dirty="0"/>
              <a:t>RF</a:t>
            </a:r>
            <a:r>
              <a:rPr lang="ja-JP" altLang="en-US" sz="1200" dirty="0"/>
              <a:t>源が動いている状態でビームパイプの中の磁場がどのようになるのか、検討（測定）が</a:t>
            </a:r>
            <a:r>
              <a:rPr lang="ja-JP" altLang="en-US" sz="1200" dirty="0" smtClean="0"/>
              <a:t>必要。</a:t>
            </a:r>
            <a:endParaRPr lang="ja-JP" altLang="en-US" sz="1200" dirty="0"/>
          </a:p>
          <a:p>
            <a:endParaRPr kumimoji="1" lang="ja-JP" altLang="en-US" sz="1200" dirty="0"/>
          </a:p>
        </p:txBody>
      </p:sp>
    </p:spTree>
    <p:extLst>
      <p:ext uri="{BB962C8B-B14F-4D97-AF65-F5344CB8AC3E}">
        <p14:creationId xmlns:p14="http://schemas.microsoft.com/office/powerpoint/2010/main" val="21483138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421744"/>
          </a:xfrm>
        </p:spPr>
        <p:txBody>
          <a:bodyPr>
            <a:normAutofit fontScale="90000"/>
          </a:bodyPr>
          <a:lstStyle/>
          <a:p>
            <a:r>
              <a:rPr lang="ja-JP" altLang="en-US" dirty="0" smtClean="0"/>
              <a:t>各グループからの課題・コメント</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564836301"/>
              </p:ext>
            </p:extLst>
          </p:nvPr>
        </p:nvGraphicFramePr>
        <p:xfrm>
          <a:off x="116163" y="861010"/>
          <a:ext cx="8886003" cy="5775960"/>
        </p:xfrm>
        <a:graphic>
          <a:graphicData uri="http://schemas.openxmlformats.org/drawingml/2006/table">
            <a:tbl>
              <a:tblPr firstRow="1" bandRow="1">
                <a:tableStyleId>{5C22544A-7EE6-4342-B048-85BDC9FD1C3A}</a:tableStyleId>
              </a:tblPr>
              <a:tblGrid>
                <a:gridCol w="1676131"/>
                <a:gridCol w="7209872"/>
              </a:tblGrid>
              <a:tr h="332494">
                <a:tc>
                  <a:txBody>
                    <a:bodyPr/>
                    <a:lstStyle/>
                    <a:p>
                      <a:r>
                        <a:rPr kumimoji="1" lang="ja-JP" altLang="en-US" dirty="0" smtClean="0"/>
                        <a:t>グループ</a:t>
                      </a:r>
                      <a:endParaRPr kumimoji="1" lang="ja-JP" altLang="en-US" dirty="0"/>
                    </a:p>
                  </a:txBody>
                  <a:tcPr/>
                </a:tc>
                <a:tc>
                  <a:txBody>
                    <a:bodyPr/>
                    <a:lstStyle/>
                    <a:p>
                      <a:r>
                        <a:rPr kumimoji="1" lang="ja-JP" altLang="en-US" dirty="0" smtClean="0"/>
                        <a:t>課題</a:t>
                      </a:r>
                      <a:endParaRPr kumimoji="1" lang="ja-JP" altLang="en-US" dirty="0"/>
                    </a:p>
                  </a:txBody>
                  <a:tcPr/>
                </a:tc>
              </a:tr>
              <a:tr h="370840">
                <a:tc>
                  <a:txBody>
                    <a:bodyPr/>
                    <a:lstStyle/>
                    <a:p>
                      <a:r>
                        <a:rPr kumimoji="1" lang="ja-JP" altLang="en-US" sz="1200" dirty="0" smtClean="0">
                          <a:solidFill>
                            <a:srgbClr val="D9D9D9"/>
                          </a:solidFill>
                        </a:rPr>
                        <a:t>加速器全体</a:t>
                      </a:r>
                      <a:endParaRPr kumimoji="1" lang="ja-JP" altLang="en-US" sz="1200" dirty="0">
                        <a:solidFill>
                          <a:srgbClr val="D9D9D9"/>
                        </a:solidFill>
                      </a:endParaRPr>
                    </a:p>
                  </a:txBody>
                  <a:tcPr/>
                </a:tc>
                <a:tc>
                  <a:txBody>
                    <a:bodyPr/>
                    <a:lstStyle/>
                    <a:p>
                      <a:r>
                        <a:rPr kumimoji="1" lang="ja-JP" altLang="en-US" sz="1200" dirty="0" smtClean="0">
                          <a:solidFill>
                            <a:srgbClr val="D9D9D9"/>
                          </a:solidFill>
                        </a:rPr>
                        <a:t>詳細加速器設計、より精度の高いコスト評価。</a:t>
                      </a:r>
                      <a:endParaRPr kumimoji="1" lang="en-US" altLang="ja-JP" sz="1200" dirty="0" smtClean="0">
                        <a:solidFill>
                          <a:srgbClr val="D9D9D9"/>
                        </a:solidFill>
                      </a:endParaRPr>
                    </a:p>
                  </a:txBody>
                  <a:tcPr/>
                </a:tc>
              </a:tr>
              <a:tr h="370840">
                <a:tc>
                  <a:txBody>
                    <a:bodyPr/>
                    <a:lstStyle/>
                    <a:p>
                      <a:r>
                        <a:rPr kumimoji="1" lang="en-US" altLang="ja-JP" sz="1200" dirty="0" smtClean="0"/>
                        <a:t>SCRF /STF/Cavity, CM</a:t>
                      </a:r>
                      <a:endParaRPr kumimoji="1" lang="ja-JP" altLang="en-US" sz="1200" dirty="0"/>
                    </a:p>
                  </a:txBody>
                  <a:tcPr/>
                </a:tc>
                <a:tc>
                  <a:txBody>
                    <a:bodyPr/>
                    <a:lstStyle/>
                    <a:p>
                      <a:r>
                        <a:rPr kumimoji="1" lang="en-US" altLang="ja-JP" sz="1200" dirty="0" smtClean="0"/>
                        <a:t>STF </a:t>
                      </a:r>
                      <a:r>
                        <a:rPr kumimoji="1" lang="en-US" altLang="en-US" sz="1200" dirty="0" smtClean="0"/>
                        <a:t>をビームファシリーとして、実証、CM1, C</a:t>
                      </a:r>
                      <a:r>
                        <a:rPr kumimoji="1" lang="en-US" altLang="ja-JP" sz="1200" dirty="0" smtClean="0"/>
                        <a:t>M</a:t>
                      </a:r>
                      <a:r>
                        <a:rPr kumimoji="1" lang="en-US" altLang="en-US" sz="1200" dirty="0" smtClean="0"/>
                        <a:t>2, </a:t>
                      </a:r>
                      <a:r>
                        <a:rPr kumimoji="1" lang="ja-JP" altLang="en-US" sz="1200" dirty="0" smtClean="0"/>
                        <a:t>（</a:t>
                      </a:r>
                      <a:r>
                        <a:rPr kumimoji="1" lang="en-US" altLang="en-US" sz="1200" dirty="0" smtClean="0"/>
                        <a:t>CM3</a:t>
                      </a:r>
                      <a:r>
                        <a:rPr kumimoji="1" lang="ja-JP" altLang="en-US" sz="1200" dirty="0" smtClean="0"/>
                        <a:t>）</a:t>
                      </a:r>
                      <a:r>
                        <a:rPr kumimoji="1" lang="en-US" altLang="en-US" sz="1200" dirty="0" smtClean="0"/>
                        <a:t> .. </a:t>
                      </a:r>
                      <a:r>
                        <a:rPr kumimoji="1" lang="ja-JP" altLang="en-US" sz="1200" dirty="0" smtClean="0"/>
                        <a:t>が必要。</a:t>
                      </a:r>
                      <a:r>
                        <a:rPr kumimoji="1" lang="en-US" altLang="ja-JP" sz="1200" dirty="0" smtClean="0"/>
                        <a:t>(! </a:t>
                      </a:r>
                      <a:r>
                        <a:rPr kumimoji="1" lang="en-US" altLang="ja-JP" sz="1200" dirty="0" err="1" smtClean="0"/>
                        <a:t>GeV</a:t>
                      </a:r>
                      <a:r>
                        <a:rPr kumimoji="1" lang="en-US" altLang="ja-JP" sz="1200" dirty="0" smtClean="0"/>
                        <a:t> </a:t>
                      </a:r>
                      <a:r>
                        <a:rPr kumimoji="1" lang="ja-JP" altLang="en-US" sz="1200" dirty="0" smtClean="0"/>
                        <a:t>エネルギーおよび</a:t>
                      </a:r>
                      <a:r>
                        <a:rPr kumimoji="1" lang="en-US" altLang="ja-JP" sz="1200" dirty="0" smtClean="0"/>
                        <a:t>SASE)</a:t>
                      </a:r>
                      <a:r>
                        <a:rPr kumimoji="1" lang="en-US" altLang="ja-JP" sz="1200" baseline="0" dirty="0" smtClean="0"/>
                        <a:t> </a:t>
                      </a:r>
                      <a:endParaRPr kumimoji="1" lang="en-US" altLang="ja-JP" sz="1200" dirty="0" smtClean="0"/>
                    </a:p>
                    <a:p>
                      <a:r>
                        <a:rPr kumimoji="1" lang="en-US" altLang="ja-JP" sz="1200" dirty="0" smtClean="0"/>
                        <a:t>COI </a:t>
                      </a:r>
                      <a:r>
                        <a:rPr kumimoji="1" lang="ja-JP" altLang="en-US" sz="1200" dirty="0" smtClean="0"/>
                        <a:t>では、フル</a:t>
                      </a:r>
                      <a:r>
                        <a:rPr kumimoji="1" lang="en-US" altLang="ja-JP" sz="1200" dirty="0" smtClean="0"/>
                        <a:t>CM </a:t>
                      </a:r>
                      <a:r>
                        <a:rPr kumimoji="1" lang="ja-JP" altLang="en-US" sz="1200" dirty="0" smtClean="0"/>
                        <a:t>＞＞　</a:t>
                      </a:r>
                      <a:r>
                        <a:rPr kumimoji="1" lang="en-US" altLang="ja-JP" sz="1200" dirty="0" smtClean="0"/>
                        <a:t>COI-STF </a:t>
                      </a:r>
                      <a:r>
                        <a:rPr kumimoji="1" lang="ja-JP" altLang="en-US" sz="1200" dirty="0" smtClean="0"/>
                        <a:t>との連携</a:t>
                      </a:r>
                      <a:endParaRPr kumimoji="1" lang="en-US" altLang="ja-JP" sz="1200" dirty="0" smtClean="0"/>
                    </a:p>
                    <a:p>
                      <a:r>
                        <a:rPr kumimoji="1" lang="ja-JP" altLang="en-US" sz="1200" dirty="0" smtClean="0"/>
                        <a:t>トンネル延長は必要（光を使った実証）</a:t>
                      </a:r>
                      <a:r>
                        <a:rPr kumimoji="1" lang="en-US" altLang="ja-JP" sz="1200" dirty="0" smtClean="0"/>
                        <a:t> bunch compressor , Pulse and/or</a:t>
                      </a:r>
                      <a:r>
                        <a:rPr kumimoji="1" lang="en-US" altLang="ja-JP" sz="1200" baseline="0" dirty="0" smtClean="0"/>
                        <a:t> CW </a:t>
                      </a:r>
                    </a:p>
                    <a:p>
                      <a:r>
                        <a:rPr kumimoji="1" lang="en-US" altLang="ja-JP" sz="1200" baseline="0" dirty="0" smtClean="0"/>
                        <a:t>STF2 </a:t>
                      </a:r>
                      <a:r>
                        <a:rPr kumimoji="1" lang="ja-JP" altLang="en-US" sz="1200" baseline="0" dirty="0" smtClean="0"/>
                        <a:t>５年計画をグループのコンセンサスとして詰めて予算計画をたてる。</a:t>
                      </a:r>
                      <a:endParaRPr kumimoji="1" lang="en-US" altLang="ja-JP" sz="1200" baseline="0" dirty="0" smtClean="0"/>
                    </a:p>
                    <a:p>
                      <a:r>
                        <a:rPr kumimoji="1" lang="en-US" altLang="ja-JP" sz="1200" baseline="0" dirty="0" smtClean="0"/>
                        <a:t>CFF:  </a:t>
                      </a:r>
                      <a:r>
                        <a:rPr kumimoji="1" lang="ja-JP" altLang="en-US" sz="1200" baseline="0" dirty="0" smtClean="0"/>
                        <a:t>工業化技術、外国からの空洞への対応（高圧ガス法に則した対応）</a:t>
                      </a:r>
                      <a:r>
                        <a:rPr kumimoji="1" lang="en-US" altLang="ja-JP" sz="1200" baseline="0" dirty="0" smtClean="0"/>
                        <a:t> </a:t>
                      </a:r>
                      <a:endParaRPr kumimoji="1" lang="en-US" altLang="ja-JP" sz="1200" dirty="0" smtClean="0"/>
                    </a:p>
                  </a:txBody>
                  <a:tcPr/>
                </a:tc>
              </a:tr>
              <a:tr h="370840">
                <a:tc>
                  <a:txBody>
                    <a:bodyPr/>
                    <a:lstStyle/>
                    <a:p>
                      <a:r>
                        <a:rPr kumimoji="1" lang="en-US" altLang="ja-JP" sz="1200" dirty="0" smtClean="0">
                          <a:solidFill>
                            <a:srgbClr val="D9D9D9"/>
                          </a:solidFill>
                        </a:rPr>
                        <a:t>ATF/DR, BDS</a:t>
                      </a:r>
                      <a:endParaRPr kumimoji="1" lang="ja-JP" altLang="en-US" sz="1200" dirty="0">
                        <a:solidFill>
                          <a:srgbClr val="D9D9D9"/>
                        </a:solidFill>
                      </a:endParaRPr>
                    </a:p>
                  </a:txBody>
                  <a:tcPr/>
                </a:tc>
                <a:tc>
                  <a:txBody>
                    <a:bodyPr/>
                    <a:lstStyle/>
                    <a:p>
                      <a:r>
                        <a:rPr kumimoji="1" lang="ja-JP" altLang="en-US" sz="1200" dirty="0" smtClean="0">
                          <a:solidFill>
                            <a:srgbClr val="D9D9D9"/>
                          </a:solidFill>
                        </a:rPr>
                        <a:t>安定なナノビーム技術（５ナノのビーム、</a:t>
                      </a:r>
                      <a:r>
                        <a:rPr kumimoji="1" lang="en-US" altLang="ja-JP" sz="1200" dirty="0" smtClean="0">
                          <a:solidFill>
                            <a:srgbClr val="D9D9D9"/>
                          </a:solidFill>
                        </a:rPr>
                        <a:t>2</a:t>
                      </a:r>
                      <a:r>
                        <a:rPr kumimoji="1" lang="ja-JP" altLang="en-US" sz="1200" dirty="0" smtClean="0">
                          <a:solidFill>
                            <a:srgbClr val="D9D9D9"/>
                          </a:solidFill>
                        </a:rPr>
                        <a:t>ナノの安定性）の確立　＞＞更なるナノビーム技術</a:t>
                      </a:r>
                      <a:r>
                        <a:rPr kumimoji="1" lang="en-US" altLang="ja-JP" sz="1200" dirty="0" smtClean="0">
                          <a:solidFill>
                            <a:srgbClr val="D9D9D9"/>
                          </a:solidFill>
                        </a:rPr>
                        <a:t>(CLIC </a:t>
                      </a:r>
                      <a:r>
                        <a:rPr kumimoji="1" lang="ja-JP" altLang="en-US" sz="1200" dirty="0" smtClean="0">
                          <a:solidFill>
                            <a:srgbClr val="D9D9D9"/>
                          </a:solidFill>
                        </a:rPr>
                        <a:t>との協力）</a:t>
                      </a:r>
                      <a:endParaRPr kumimoji="1" lang="en-US" altLang="ja-JP" sz="1200" dirty="0" smtClean="0">
                        <a:solidFill>
                          <a:srgbClr val="D9D9D9"/>
                        </a:solidFill>
                      </a:endParaRPr>
                    </a:p>
                    <a:p>
                      <a:r>
                        <a:rPr kumimoji="1" lang="ja-JP" altLang="en-US" sz="1200" dirty="0" smtClean="0">
                          <a:solidFill>
                            <a:srgbClr val="D9D9D9"/>
                          </a:solidFill>
                        </a:rPr>
                        <a:t>ファーストキッカー（電源）の開発（バーストモード、</a:t>
                      </a:r>
                      <a:r>
                        <a:rPr kumimoji="1" lang="en-US" altLang="ja-JP" sz="1200" dirty="0" smtClean="0">
                          <a:solidFill>
                            <a:srgbClr val="D9D9D9"/>
                          </a:solidFill>
                        </a:rPr>
                        <a:t>6 MHz</a:t>
                      </a:r>
                      <a:r>
                        <a:rPr kumimoji="1" lang="ja-JP" altLang="en-US" sz="1200" dirty="0" smtClean="0">
                          <a:solidFill>
                            <a:srgbClr val="D9D9D9"/>
                          </a:solidFill>
                        </a:rPr>
                        <a:t>）</a:t>
                      </a:r>
                      <a:endParaRPr kumimoji="1" lang="en-US" altLang="ja-JP" sz="1200" dirty="0" smtClean="0">
                        <a:solidFill>
                          <a:srgbClr val="D9D9D9"/>
                        </a:solidFill>
                      </a:endParaRPr>
                    </a:p>
                    <a:p>
                      <a:r>
                        <a:rPr kumimoji="1" lang="en-US" altLang="ja-JP" sz="1200" dirty="0" smtClean="0">
                          <a:solidFill>
                            <a:srgbClr val="D9D9D9"/>
                          </a:solidFill>
                        </a:rPr>
                        <a:t>Final</a:t>
                      </a:r>
                      <a:r>
                        <a:rPr kumimoji="1" lang="en-US" altLang="ja-JP" sz="1200" baseline="0" dirty="0" smtClean="0">
                          <a:solidFill>
                            <a:srgbClr val="D9D9D9"/>
                          </a:solidFill>
                        </a:rPr>
                        <a:t> Focus (</a:t>
                      </a:r>
                      <a:r>
                        <a:rPr kumimoji="1" lang="ja-JP" altLang="en-US" sz="1200" baseline="0" dirty="0" smtClean="0">
                          <a:solidFill>
                            <a:srgbClr val="D9D9D9"/>
                          </a:solidFill>
                        </a:rPr>
                        <a:t>ハイブリッド）を含む。</a:t>
                      </a:r>
                      <a:r>
                        <a:rPr kumimoji="1" lang="en-US" altLang="ja-JP" sz="1200" baseline="0" dirty="0" smtClean="0">
                          <a:solidFill>
                            <a:srgbClr val="D9D9D9"/>
                          </a:solidFill>
                        </a:rPr>
                        <a:t> SCQ Technology (BNL-KEK, Super-KEKB?) </a:t>
                      </a:r>
                      <a:endParaRPr kumimoji="1" lang="ja-JP" altLang="en-US" sz="1200" dirty="0">
                        <a:solidFill>
                          <a:srgbClr val="D9D9D9"/>
                        </a:solidFill>
                      </a:endParaRPr>
                    </a:p>
                  </a:txBody>
                  <a:tcPr/>
                </a:tc>
              </a:tr>
              <a:tr h="370840">
                <a:tc>
                  <a:txBody>
                    <a:bodyPr/>
                    <a:lstStyle/>
                    <a:p>
                      <a:r>
                        <a:rPr kumimoji="1" lang="en-US" altLang="ja-JP" sz="1200" dirty="0" smtClean="0">
                          <a:solidFill>
                            <a:srgbClr val="D9D9D9"/>
                          </a:solidFill>
                        </a:rPr>
                        <a:t>Sources</a:t>
                      </a:r>
                      <a:r>
                        <a:rPr kumimoji="1" lang="en-US" altLang="ja-JP" sz="1200" baseline="0" dirty="0" smtClean="0">
                          <a:solidFill>
                            <a:srgbClr val="D9D9D9"/>
                          </a:solidFill>
                        </a:rPr>
                        <a:t> </a:t>
                      </a:r>
                      <a:endParaRPr kumimoji="1" lang="ja-JP" altLang="en-US" sz="1200" dirty="0">
                        <a:solidFill>
                          <a:srgbClr val="D9D9D9"/>
                        </a:solidFill>
                      </a:endParaRPr>
                    </a:p>
                  </a:txBody>
                  <a:tcPr/>
                </a:tc>
                <a:tc>
                  <a:txBody>
                    <a:bodyPr/>
                    <a:lstStyle/>
                    <a:p>
                      <a:r>
                        <a:rPr kumimoji="1" lang="ja-JP" altLang="en-US" sz="1200" dirty="0" smtClean="0">
                          <a:solidFill>
                            <a:srgbClr val="D9D9D9"/>
                          </a:solidFill>
                          <a:latin typeface="+mn-ea"/>
                          <a:ea typeface="+mn-ea"/>
                        </a:rPr>
                        <a:t>陽電子源：　コンベンショナル（バックアップ）陽電子源の開発</a:t>
                      </a:r>
                      <a:endParaRPr kumimoji="1" lang="en-US" altLang="ja-JP" sz="1200" dirty="0" smtClean="0">
                        <a:solidFill>
                          <a:srgbClr val="D9D9D9"/>
                        </a:solidFill>
                        <a:latin typeface="+mn-ea"/>
                        <a:ea typeface="+mn-ea"/>
                      </a:endParaRPr>
                    </a:p>
                    <a:p>
                      <a:r>
                        <a:rPr kumimoji="1" lang="ja-JP" altLang="en-US" sz="1200" kern="1200" dirty="0" smtClean="0">
                          <a:solidFill>
                            <a:srgbClr val="D9D9D9"/>
                          </a:solidFill>
                          <a:latin typeface="+mn-ea"/>
                          <a:ea typeface="+mn-ea"/>
                          <a:cs typeface="+mn-cs"/>
                        </a:rPr>
                        <a:t>　＊本年度：回転ターゲットのシール試験</a:t>
                      </a:r>
                      <a:r>
                        <a:rPr kumimoji="1" lang="en-US" altLang="ja-JP" sz="1200" kern="1200" dirty="0" smtClean="0">
                          <a:solidFill>
                            <a:srgbClr val="D9D9D9"/>
                          </a:solidFill>
                          <a:latin typeface="+mn-ea"/>
                          <a:ea typeface="+mn-ea"/>
                          <a:cs typeface="+mn-cs"/>
                        </a:rPr>
                        <a:t>:</a:t>
                      </a:r>
                      <a:r>
                        <a:rPr kumimoji="1" lang="en-US" altLang="ja-JP" sz="1200" kern="1200" baseline="0" dirty="0" smtClean="0">
                          <a:solidFill>
                            <a:srgbClr val="D9D9D9"/>
                          </a:solidFill>
                          <a:latin typeface="+mn-ea"/>
                          <a:ea typeface="+mn-ea"/>
                          <a:cs typeface="+mn-cs"/>
                        </a:rPr>
                        <a:t> </a:t>
                      </a:r>
                      <a:r>
                        <a:rPr kumimoji="1" lang="ja-JP" altLang="en-US" sz="1200" kern="1200" dirty="0" smtClean="0">
                          <a:solidFill>
                            <a:srgbClr val="D9D9D9"/>
                          </a:solidFill>
                          <a:latin typeface="+mn-ea"/>
                          <a:ea typeface="+mn-ea"/>
                          <a:cs typeface="+mn-cs"/>
                        </a:rPr>
                        <a:t>契約進行中。</a:t>
                      </a:r>
                    </a:p>
                    <a:p>
                      <a:r>
                        <a:rPr kumimoji="1" lang="ja-JP" altLang="en-US" sz="1200" kern="1200" dirty="0" smtClean="0">
                          <a:solidFill>
                            <a:srgbClr val="D9D9D9"/>
                          </a:solidFill>
                          <a:latin typeface="+mn-ea"/>
                          <a:ea typeface="+mn-ea"/>
                          <a:cs typeface="+mn-cs"/>
                        </a:rPr>
                        <a:t>　＊来年度以降：回転ターゲットの実機大試作機の製作</a:t>
                      </a:r>
                    </a:p>
                    <a:p>
                      <a:r>
                        <a:rPr kumimoji="1" lang="ja-JP" altLang="en-US" sz="1200" kern="1200" dirty="0" smtClean="0">
                          <a:solidFill>
                            <a:srgbClr val="D9D9D9"/>
                          </a:solidFill>
                          <a:latin typeface="+mn-ea"/>
                          <a:ea typeface="+mn-ea"/>
                          <a:cs typeface="+mn-cs"/>
                        </a:rPr>
                        <a:t>　　　</a:t>
                      </a:r>
                      <a:r>
                        <a:rPr kumimoji="1" lang="en-US" altLang="ja-JP" sz="1200" kern="1200" dirty="0" smtClean="0">
                          <a:solidFill>
                            <a:srgbClr val="D9D9D9"/>
                          </a:solidFill>
                          <a:latin typeface="+mn-ea"/>
                          <a:ea typeface="+mn-ea"/>
                          <a:cs typeface="+mn-cs"/>
                        </a:rPr>
                        <a:t>2014 </a:t>
                      </a:r>
                      <a:r>
                        <a:rPr kumimoji="1" lang="ja-JP" altLang="en-US" sz="1200" kern="1200" dirty="0" smtClean="0">
                          <a:solidFill>
                            <a:srgbClr val="D9D9D9"/>
                          </a:solidFill>
                          <a:latin typeface="+mn-ea"/>
                          <a:ea typeface="+mn-ea"/>
                          <a:cs typeface="+mn-cs"/>
                        </a:rPr>
                        <a:t>年度 ～ </a:t>
                      </a:r>
                      <a:r>
                        <a:rPr kumimoji="1" lang="en-US" altLang="ja-JP" sz="1200" kern="1200" dirty="0" smtClean="0">
                          <a:solidFill>
                            <a:srgbClr val="D9D9D9"/>
                          </a:solidFill>
                          <a:latin typeface="+mn-ea"/>
                          <a:ea typeface="+mn-ea"/>
                          <a:cs typeface="+mn-cs"/>
                        </a:rPr>
                        <a:t>2015 </a:t>
                      </a:r>
                      <a:r>
                        <a:rPr kumimoji="1" lang="ja-JP" altLang="en-US" sz="1200" kern="1200" dirty="0" smtClean="0">
                          <a:solidFill>
                            <a:srgbClr val="D9D9D9"/>
                          </a:solidFill>
                          <a:latin typeface="+mn-ea"/>
                          <a:ea typeface="+mn-ea"/>
                          <a:cs typeface="+mn-cs"/>
                        </a:rPr>
                        <a:t>年度の２年で回転ターゲットの実機大試作機を開発。</a:t>
                      </a:r>
                    </a:p>
                    <a:p>
                      <a:r>
                        <a:rPr kumimoji="1" lang="ja-JP" altLang="en-US" sz="1200" kern="1200" dirty="0" smtClean="0">
                          <a:solidFill>
                            <a:srgbClr val="D9D9D9"/>
                          </a:solidFill>
                          <a:latin typeface="+mn-ea"/>
                          <a:ea typeface="+mn-ea"/>
                          <a:cs typeface="+mn-cs"/>
                        </a:rPr>
                        <a:t>　＊来年度：振り子ターゲット</a:t>
                      </a:r>
                      <a:r>
                        <a:rPr kumimoji="1" lang="en-US" altLang="ja-JP" sz="1200" kern="1200" dirty="0" smtClean="0">
                          <a:solidFill>
                            <a:srgbClr val="D9D9D9"/>
                          </a:solidFill>
                          <a:latin typeface="+mn-ea"/>
                          <a:ea typeface="+mn-ea"/>
                          <a:cs typeface="+mn-cs"/>
                        </a:rPr>
                        <a:t>.</a:t>
                      </a:r>
                      <a:r>
                        <a:rPr kumimoji="1" lang="en-US" altLang="ja-JP" sz="1200" kern="1200" baseline="0" dirty="0" smtClean="0">
                          <a:solidFill>
                            <a:srgbClr val="D9D9D9"/>
                          </a:solidFill>
                          <a:latin typeface="+mn-ea"/>
                          <a:ea typeface="+mn-ea"/>
                          <a:cs typeface="+mn-cs"/>
                        </a:rPr>
                        <a:t> </a:t>
                      </a:r>
                      <a:r>
                        <a:rPr kumimoji="1" lang="ja-JP" altLang="en-US" sz="1200" kern="1200" dirty="0" smtClean="0">
                          <a:solidFill>
                            <a:srgbClr val="D9D9D9"/>
                          </a:solidFill>
                          <a:latin typeface="+mn-ea"/>
                          <a:ea typeface="+mn-ea"/>
                          <a:cs typeface="+mn-cs"/>
                        </a:rPr>
                        <a:t>工作センターと振り子ターゲットの試作を継続。</a:t>
                      </a:r>
                      <a:endParaRPr kumimoji="1" lang="en-US" altLang="ja-JP" sz="1200" kern="1200" dirty="0" smtClean="0">
                        <a:solidFill>
                          <a:srgbClr val="D9D9D9"/>
                        </a:solidFill>
                        <a:latin typeface="+mn-ea"/>
                        <a:ea typeface="+mn-ea"/>
                        <a:cs typeface="+mn-cs"/>
                      </a:endParaRPr>
                    </a:p>
                    <a:p>
                      <a:r>
                        <a:rPr kumimoji="1" lang="en-US" altLang="ja-JP" sz="1200" kern="1200" baseline="0" dirty="0" smtClean="0">
                          <a:solidFill>
                            <a:srgbClr val="D9D9D9"/>
                          </a:solidFill>
                          <a:latin typeface="+mn-ea"/>
                          <a:ea typeface="+mn-ea"/>
                          <a:cs typeface="+mn-cs"/>
                        </a:rPr>
                        <a:t>  </a:t>
                      </a:r>
                      <a:r>
                        <a:rPr kumimoji="1" lang="ja-JP" altLang="en-US" sz="1200" kern="1200" baseline="0" dirty="0" smtClean="0">
                          <a:solidFill>
                            <a:srgbClr val="D9D9D9"/>
                          </a:solidFill>
                          <a:latin typeface="+mn-ea"/>
                          <a:ea typeface="+mn-ea"/>
                          <a:cs typeface="+mn-cs"/>
                        </a:rPr>
                        <a:t>　</a:t>
                      </a:r>
                      <a:r>
                        <a:rPr kumimoji="1" lang="ja-JP" altLang="en-US" sz="1200" kern="1200" dirty="0" smtClean="0">
                          <a:solidFill>
                            <a:srgbClr val="D9D9D9"/>
                          </a:solidFill>
                          <a:latin typeface="+mn-ea"/>
                          <a:ea typeface="+mn-ea"/>
                          <a:cs typeface="+mn-cs"/>
                        </a:rPr>
                        <a:t>（振り子ターゲットは広大の高橋さんを代表に科研費も申請予定）</a:t>
                      </a:r>
                      <a:endParaRPr kumimoji="1" lang="en-US" altLang="ja-JP" sz="1200" kern="1200" dirty="0" smtClean="0">
                        <a:solidFill>
                          <a:srgbClr val="D9D9D9"/>
                        </a:solidFill>
                        <a:latin typeface="+mn-ea"/>
                        <a:ea typeface="+mn-ea"/>
                        <a:cs typeface="+mn-cs"/>
                      </a:endParaRPr>
                    </a:p>
                    <a:p>
                      <a:r>
                        <a:rPr kumimoji="1" lang="ja-JP" altLang="en-US" sz="1200" kern="1200" dirty="0" smtClean="0">
                          <a:solidFill>
                            <a:srgbClr val="D9D9D9"/>
                          </a:solidFill>
                          <a:latin typeface="+mn-lt"/>
                          <a:ea typeface="+mn-ea"/>
                          <a:cs typeface="+mn-cs"/>
                        </a:rPr>
                        <a:t>　</a:t>
                      </a:r>
                      <a:r>
                        <a:rPr kumimoji="1" lang="en-US" altLang="ja-JP" sz="1200" kern="1200" dirty="0" smtClean="0">
                          <a:solidFill>
                            <a:srgbClr val="D9D9D9"/>
                          </a:solidFill>
                          <a:latin typeface="+mn-lt"/>
                          <a:ea typeface="+mn-ea"/>
                          <a:cs typeface="+mn-cs"/>
                        </a:rPr>
                        <a:t>ATF </a:t>
                      </a:r>
                      <a:r>
                        <a:rPr kumimoji="1" lang="en-US" altLang="ja-JP" sz="1200" kern="1200" dirty="0" err="1" smtClean="0">
                          <a:solidFill>
                            <a:srgbClr val="D9D9D9"/>
                          </a:solidFill>
                          <a:latin typeface="+mn-lt"/>
                          <a:ea typeface="+mn-ea"/>
                          <a:cs typeface="+mn-cs"/>
                        </a:rPr>
                        <a:t>Linac</a:t>
                      </a:r>
                      <a:r>
                        <a:rPr kumimoji="1" lang="ja-JP" altLang="en-US" sz="1200" kern="1200" dirty="0" smtClean="0">
                          <a:solidFill>
                            <a:srgbClr val="D9D9D9"/>
                          </a:solidFill>
                          <a:latin typeface="+mn-lt"/>
                          <a:ea typeface="+mn-ea"/>
                          <a:cs typeface="+mn-cs"/>
                        </a:rPr>
                        <a:t>での</a:t>
                      </a:r>
                      <a:r>
                        <a:rPr kumimoji="1" lang="en-US" altLang="ja-JP" sz="1200" kern="1200" dirty="0" smtClean="0">
                          <a:solidFill>
                            <a:srgbClr val="D9D9D9"/>
                          </a:solidFill>
                          <a:latin typeface="+mn-lt"/>
                          <a:ea typeface="+mn-ea"/>
                          <a:cs typeface="+mn-cs"/>
                        </a:rPr>
                        <a:t>beam loading</a:t>
                      </a:r>
                      <a:r>
                        <a:rPr kumimoji="1" lang="ja-JP" altLang="en-US" sz="1200" kern="1200" dirty="0" smtClean="0">
                          <a:solidFill>
                            <a:srgbClr val="D9D9D9"/>
                          </a:solidFill>
                          <a:latin typeface="+mn-lt"/>
                          <a:ea typeface="+mn-ea"/>
                          <a:cs typeface="+mn-cs"/>
                        </a:rPr>
                        <a:t>実験</a:t>
                      </a:r>
                      <a:endParaRPr kumimoji="1" lang="en-US" altLang="ja-JP" sz="1200" dirty="0" smtClean="0">
                        <a:solidFill>
                          <a:srgbClr val="D9D9D9"/>
                        </a:solidFill>
                        <a:latin typeface="+mn-ea"/>
                        <a:ea typeface="+mn-ea"/>
                      </a:endParaRPr>
                    </a:p>
                    <a:p>
                      <a:r>
                        <a:rPr kumimoji="1" lang="ja-JP" altLang="en-US" sz="1200" dirty="0" smtClean="0">
                          <a:solidFill>
                            <a:srgbClr val="D9D9D9"/>
                          </a:solidFill>
                          <a:latin typeface="+mn-ea"/>
                          <a:ea typeface="+mn-ea"/>
                        </a:rPr>
                        <a:t>電子源：　</a:t>
                      </a:r>
                      <a:r>
                        <a:rPr kumimoji="1" lang="en-US" altLang="ja-JP" sz="1200" dirty="0" smtClean="0">
                          <a:solidFill>
                            <a:srgbClr val="D9D9D9"/>
                          </a:solidFill>
                          <a:latin typeface="+mn-ea"/>
                          <a:ea typeface="+mn-ea"/>
                        </a:rPr>
                        <a:t>SLAC</a:t>
                      </a:r>
                      <a:r>
                        <a:rPr kumimoji="1" lang="ja-JP" altLang="en-US" sz="1200" dirty="0" smtClean="0">
                          <a:solidFill>
                            <a:srgbClr val="D9D9D9"/>
                          </a:solidFill>
                          <a:latin typeface="+mn-ea"/>
                          <a:ea typeface="+mn-ea"/>
                        </a:rPr>
                        <a:t>に期待</a:t>
                      </a:r>
                      <a:r>
                        <a:rPr kumimoji="1" lang="en-US" altLang="ja-JP" sz="1200" dirty="0" smtClean="0">
                          <a:solidFill>
                            <a:srgbClr val="D9D9D9"/>
                          </a:solidFill>
                          <a:latin typeface="+mn-ea"/>
                          <a:ea typeface="+mn-ea"/>
                        </a:rPr>
                        <a:t> </a:t>
                      </a:r>
                      <a:endParaRPr kumimoji="1" lang="ja-JP" altLang="en-US" sz="1200" dirty="0">
                        <a:solidFill>
                          <a:srgbClr val="D9D9D9"/>
                        </a:solidFill>
                        <a:latin typeface="+mn-ea"/>
                        <a:ea typeface="+mn-ea"/>
                      </a:endParaRPr>
                    </a:p>
                  </a:txBody>
                  <a:tcPr/>
                </a:tc>
              </a:tr>
              <a:tr h="370840">
                <a:tc>
                  <a:txBody>
                    <a:bodyPr/>
                    <a:lstStyle/>
                    <a:p>
                      <a:r>
                        <a:rPr kumimoji="1" lang="en-US" altLang="ja-JP" sz="1200" dirty="0" smtClean="0">
                          <a:solidFill>
                            <a:srgbClr val="D9D9D9"/>
                          </a:solidFill>
                        </a:rPr>
                        <a:t>RF</a:t>
                      </a:r>
                      <a:endParaRPr kumimoji="1" lang="ja-JP" altLang="en-US" sz="1200" dirty="0">
                        <a:solidFill>
                          <a:srgbClr val="D9D9D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D9D9D9"/>
                          </a:solidFill>
                        </a:rPr>
                        <a:t>MARX</a:t>
                      </a:r>
                      <a:r>
                        <a:rPr kumimoji="1" lang="ja-JP" altLang="en-US" sz="1200" dirty="0" smtClean="0">
                          <a:solidFill>
                            <a:srgbClr val="D9D9D9"/>
                          </a:solidFill>
                        </a:rPr>
                        <a:t>電源には民間企業を含めた開発研究予算，</a:t>
                      </a:r>
                      <a:endParaRPr kumimoji="1" lang="en-US" altLang="ja-JP" sz="1200" dirty="0" smtClean="0">
                        <a:solidFill>
                          <a:srgbClr val="D9D9D9"/>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D9D9D9"/>
                          </a:solidFill>
                        </a:rPr>
                        <a:t>LLRF</a:t>
                      </a:r>
                      <a:r>
                        <a:rPr kumimoji="1" lang="ja-JP" altLang="en-US" sz="1200" dirty="0" smtClean="0">
                          <a:solidFill>
                            <a:srgbClr val="D9D9D9"/>
                          </a:solidFill>
                        </a:rPr>
                        <a:t>では開発のためのマンパ ワーが必要．また将来を見据えれば人材育成が急務</a:t>
                      </a:r>
                      <a:endParaRPr kumimoji="1" lang="en-US" altLang="ja-JP" sz="1200" dirty="0" smtClean="0">
                        <a:solidFill>
                          <a:srgbClr val="D9D9D9"/>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D9D9D9"/>
                          </a:solidFill>
                        </a:rPr>
                        <a:t>Klystron (</a:t>
                      </a:r>
                      <a:r>
                        <a:rPr kumimoji="1" lang="ja-JP" altLang="en-US" sz="1200" dirty="0" smtClean="0">
                          <a:solidFill>
                            <a:srgbClr val="D9D9D9"/>
                          </a:solidFill>
                        </a:rPr>
                        <a:t>サイズの最適化）</a:t>
                      </a:r>
                      <a:endParaRPr kumimoji="1" lang="en-US" altLang="ja-JP" sz="1200" dirty="0" smtClean="0">
                        <a:solidFill>
                          <a:srgbClr val="D9D9D9"/>
                        </a:solidFill>
                      </a:endParaRPr>
                    </a:p>
                  </a:txBody>
                  <a:tcPr/>
                </a:tc>
              </a:tr>
              <a:tr h="370840">
                <a:tc>
                  <a:txBody>
                    <a:bodyPr/>
                    <a:lstStyle/>
                    <a:p>
                      <a:r>
                        <a:rPr kumimoji="1" lang="en-US" altLang="ja-JP" sz="1200" dirty="0" smtClean="0">
                          <a:solidFill>
                            <a:srgbClr val="D9D9D9"/>
                          </a:solidFill>
                        </a:rPr>
                        <a:t>Cryogenics</a:t>
                      </a:r>
                      <a:endParaRPr kumimoji="1" lang="ja-JP" altLang="en-US" sz="1200" dirty="0">
                        <a:solidFill>
                          <a:srgbClr val="D9D9D9"/>
                        </a:solidFill>
                      </a:endParaRPr>
                    </a:p>
                  </a:txBody>
                  <a:tcPr/>
                </a:tc>
                <a:tc>
                  <a:txBody>
                    <a:bodyPr/>
                    <a:lstStyle/>
                    <a:p>
                      <a:r>
                        <a:rPr kumimoji="1" lang="en-US" altLang="ja-JP" sz="1200" dirty="0" smtClean="0">
                          <a:solidFill>
                            <a:srgbClr val="D9D9D9"/>
                          </a:solidFill>
                        </a:rPr>
                        <a:t>ILC </a:t>
                      </a:r>
                      <a:r>
                        <a:rPr kumimoji="1" lang="ja-JP" altLang="en-US" sz="1200" dirty="0" smtClean="0">
                          <a:solidFill>
                            <a:srgbClr val="D9D9D9"/>
                          </a:solidFill>
                        </a:rPr>
                        <a:t>の設計：熱負荷の精度をあげる。　　</a:t>
                      </a:r>
                      <a:r>
                        <a:rPr kumimoji="1" lang="en-US" altLang="ja-JP" sz="1200" dirty="0" smtClean="0">
                          <a:solidFill>
                            <a:srgbClr val="D9D9D9"/>
                          </a:solidFill>
                        </a:rPr>
                        <a:t>He</a:t>
                      </a:r>
                      <a:r>
                        <a:rPr kumimoji="1" lang="ja-JP" altLang="en-US" sz="1200" dirty="0" smtClean="0">
                          <a:solidFill>
                            <a:srgbClr val="D9D9D9"/>
                          </a:solidFill>
                        </a:rPr>
                        <a:t>資源備蓄（全量をどのように保持するか？）</a:t>
                      </a:r>
                      <a:endParaRPr kumimoji="1" lang="en-US" altLang="ja-JP" sz="1200" dirty="0" smtClean="0">
                        <a:solidFill>
                          <a:srgbClr val="D9D9D9"/>
                        </a:solidFill>
                      </a:endParaRPr>
                    </a:p>
                    <a:p>
                      <a:r>
                        <a:rPr kumimoji="1" lang="en-US" altLang="ja-JP" sz="1200" dirty="0" smtClean="0">
                          <a:solidFill>
                            <a:srgbClr val="D9D9D9"/>
                          </a:solidFill>
                        </a:rPr>
                        <a:t>STF: Cryogenics </a:t>
                      </a:r>
                      <a:r>
                        <a:rPr kumimoji="1" lang="ja-JP" altLang="en-US" sz="1200" dirty="0" smtClean="0">
                          <a:solidFill>
                            <a:srgbClr val="D9D9D9"/>
                          </a:solidFill>
                        </a:rPr>
                        <a:t>の増強、　</a:t>
                      </a:r>
                      <a:endParaRPr kumimoji="1" lang="ja-JP" altLang="en-US" sz="1200" dirty="0">
                        <a:solidFill>
                          <a:srgbClr val="D9D9D9"/>
                        </a:solidFill>
                      </a:endParaRPr>
                    </a:p>
                  </a:txBody>
                  <a:tcPr/>
                </a:tc>
              </a:tr>
              <a:tr h="370840">
                <a:tc>
                  <a:txBody>
                    <a:bodyPr/>
                    <a:lstStyle/>
                    <a:p>
                      <a:r>
                        <a:rPr kumimoji="1" lang="en-US" altLang="ja-JP" sz="1200" dirty="0" smtClean="0">
                          <a:solidFill>
                            <a:srgbClr val="D9D9D9"/>
                          </a:solidFill>
                        </a:rPr>
                        <a:t>Electrical</a:t>
                      </a:r>
                      <a:endParaRPr kumimoji="1" lang="ja-JP" altLang="en-US" sz="1200" dirty="0">
                        <a:solidFill>
                          <a:srgbClr val="D9D9D9"/>
                        </a:solidFill>
                      </a:endParaRPr>
                    </a:p>
                  </a:txBody>
                  <a:tcPr/>
                </a:tc>
                <a:tc>
                  <a:txBody>
                    <a:bodyPr/>
                    <a:lstStyle/>
                    <a:p>
                      <a:r>
                        <a:rPr kumimoji="1" lang="en-US" altLang="ja-JP" sz="1200" dirty="0" smtClean="0">
                          <a:solidFill>
                            <a:srgbClr val="D9D9D9"/>
                          </a:solidFill>
                        </a:rPr>
                        <a:t>ILC </a:t>
                      </a:r>
                      <a:r>
                        <a:rPr kumimoji="1" lang="ja-JP" altLang="en-US" sz="1200" dirty="0" smtClean="0">
                          <a:solidFill>
                            <a:srgbClr val="D9D9D9"/>
                          </a:solidFill>
                        </a:rPr>
                        <a:t>設計としての</a:t>
                      </a:r>
                      <a:r>
                        <a:rPr kumimoji="1" lang="en-US" altLang="ja-JP" sz="1200" dirty="0" smtClean="0">
                          <a:solidFill>
                            <a:srgbClr val="D9D9D9"/>
                          </a:solidFill>
                        </a:rPr>
                        <a:t> </a:t>
                      </a:r>
                      <a:r>
                        <a:rPr kumimoji="1" lang="ja-JP" altLang="en-US" sz="1200" dirty="0" smtClean="0">
                          <a:solidFill>
                            <a:srgbClr val="D9D9D9"/>
                          </a:solidFill>
                        </a:rPr>
                        <a:t>電源、制御、モニター、、、</a:t>
                      </a:r>
                      <a:endParaRPr kumimoji="1" lang="ja-JP" altLang="en-US" sz="1200" dirty="0">
                        <a:solidFill>
                          <a:srgbClr val="D9D9D9"/>
                        </a:solidFill>
                      </a:endParaRPr>
                    </a:p>
                  </a:txBody>
                  <a:tcPr/>
                </a:tc>
              </a:tr>
              <a:tr h="370840">
                <a:tc>
                  <a:txBody>
                    <a:bodyPr/>
                    <a:lstStyle/>
                    <a:p>
                      <a:r>
                        <a:rPr kumimoji="1" lang="en-US" altLang="ja-JP" sz="1200" dirty="0" smtClean="0">
                          <a:solidFill>
                            <a:srgbClr val="D9D9D9"/>
                          </a:solidFill>
                        </a:rPr>
                        <a:t>Mechanical</a:t>
                      </a:r>
                      <a:r>
                        <a:rPr kumimoji="1" lang="en-US" altLang="ja-JP" sz="1200" baseline="0" dirty="0" smtClean="0">
                          <a:solidFill>
                            <a:srgbClr val="D9D9D9"/>
                          </a:solidFill>
                        </a:rPr>
                        <a:t> </a:t>
                      </a:r>
                      <a:endParaRPr kumimoji="1" lang="ja-JP" altLang="en-US" sz="1200" dirty="0">
                        <a:solidFill>
                          <a:srgbClr val="D9D9D9"/>
                        </a:solidFill>
                      </a:endParaRPr>
                    </a:p>
                  </a:txBody>
                  <a:tcPr/>
                </a:tc>
                <a:tc>
                  <a:txBody>
                    <a:bodyPr/>
                    <a:lstStyle/>
                    <a:p>
                      <a:r>
                        <a:rPr kumimoji="1" lang="en-US" altLang="ja-JP" sz="1200" dirty="0" smtClean="0">
                          <a:solidFill>
                            <a:srgbClr val="D9D9D9"/>
                          </a:solidFill>
                        </a:rPr>
                        <a:t>ILC </a:t>
                      </a:r>
                      <a:r>
                        <a:rPr kumimoji="1" lang="ja-JP" altLang="en-US" sz="1200" dirty="0" smtClean="0">
                          <a:solidFill>
                            <a:srgbClr val="D9D9D9"/>
                          </a:solidFill>
                        </a:rPr>
                        <a:t>設計としての　通常磁石、真空等の機械構造、、、</a:t>
                      </a:r>
                      <a:r>
                        <a:rPr kumimoji="1" lang="en-US" altLang="ja-JP" sz="1200" baseline="0" dirty="0" smtClean="0">
                          <a:solidFill>
                            <a:srgbClr val="D9D9D9"/>
                          </a:solidFill>
                        </a:rPr>
                        <a:t> </a:t>
                      </a:r>
                      <a:endParaRPr kumimoji="1" lang="ja-JP" altLang="en-US" sz="1200" dirty="0">
                        <a:solidFill>
                          <a:srgbClr val="D9D9D9"/>
                        </a:solidFill>
                      </a:endParaRPr>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13/10/28</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E661219-D867-3D43-9277-D7123370C452}" type="slidenum">
              <a:rPr lang="ja-JP" altLang="en-US" smtClean="0">
                <a:solidFill>
                  <a:prstClr val="black">
                    <a:tint val="75000"/>
                  </a:prstClr>
                </a:solidFill>
                <a:latin typeface="Calibri"/>
                <a:ea typeface="ＭＳ Ｐゴシック"/>
              </a:rPr>
              <a:pPr/>
              <a:t>26</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8084307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272" y="773547"/>
            <a:ext cx="7481455" cy="500303"/>
          </a:xfrm>
        </p:spPr>
        <p:txBody>
          <a:bodyPr/>
          <a:lstStyle/>
          <a:p>
            <a:r>
              <a:rPr kumimoji="1" lang="en-US" altLang="ja-JP" sz="2400" b="1" dirty="0"/>
              <a:t>STF</a:t>
            </a:r>
            <a:r>
              <a:rPr kumimoji="1" lang="ja-JP" altLang="en-US" sz="2400" b="1" dirty="0" smtClean="0"/>
              <a:t>：</a:t>
            </a:r>
            <a:r>
              <a:rPr kumimoji="1" lang="en-US" altLang="ja-JP" sz="2400" b="1" dirty="0" smtClean="0"/>
              <a:t>Quantum </a:t>
            </a:r>
            <a:r>
              <a:rPr kumimoji="1" lang="en-US" altLang="ja-JP" sz="2400" b="1" dirty="0"/>
              <a:t>Beam </a:t>
            </a:r>
            <a:r>
              <a:rPr kumimoji="1" lang="ja-JP" altLang="en-US" sz="2400" b="1" dirty="0">
                <a:sym typeface="Wingdings"/>
              </a:rPr>
              <a:t></a:t>
            </a:r>
            <a:r>
              <a:rPr kumimoji="1" lang="en-US" altLang="ja-JP" sz="2400" b="1" dirty="0">
                <a:sym typeface="Wingdings"/>
              </a:rPr>
              <a:t> ILC full-</a:t>
            </a:r>
            <a:r>
              <a:rPr kumimoji="1" lang="en-US" altLang="ja-JP" sz="2400" b="1" dirty="0" err="1">
                <a:sym typeface="Wingdings"/>
              </a:rPr>
              <a:t>cryomodule</a:t>
            </a:r>
            <a:r>
              <a:rPr kumimoji="1" lang="en-US" altLang="ja-JP" sz="2400" b="1" dirty="0">
                <a:sym typeface="Wingdings"/>
              </a:rPr>
              <a:t> Test </a:t>
            </a:r>
            <a:endParaRPr kumimoji="1" lang="ja-JP" altLang="en-US" sz="2400" b="1" dirty="0"/>
          </a:p>
        </p:txBody>
      </p:sp>
      <p:sp>
        <p:nvSpPr>
          <p:cNvPr id="4" name="日付プレースホルダー 3"/>
          <p:cNvSpPr>
            <a:spLocks noGrp="1"/>
          </p:cNvSpPr>
          <p:nvPr>
            <p:ph type="dt" sz="half" idx="10"/>
          </p:nvPr>
        </p:nvSpPr>
        <p:spPr/>
        <p:txBody>
          <a:bodyPr/>
          <a:lstStyle/>
          <a:p>
            <a:r>
              <a:rPr lang="en-US" smtClean="0">
                <a:solidFill>
                  <a:srgbClr val="000000"/>
                </a:solidFill>
                <a:latin typeface="Arial"/>
                <a:ea typeface="Arial Unicode MS"/>
                <a:cs typeface="Arial Unicode MS"/>
              </a:rPr>
              <a:t>A. Yamamoto, 13/05/27</a:t>
            </a:r>
            <a:endParaRPr lang="en-US">
              <a:solidFill>
                <a:srgbClr val="000000"/>
              </a:solidFill>
              <a:latin typeface="Arial"/>
              <a:ea typeface="Arial Unicode MS"/>
              <a:cs typeface="Arial Unicode MS"/>
            </a:endParaRPr>
          </a:p>
        </p:txBody>
      </p:sp>
      <p:sp>
        <p:nvSpPr>
          <p:cNvPr id="5" name="フッター プレースホルダー 4"/>
          <p:cNvSpPr>
            <a:spLocks noGrp="1"/>
          </p:cNvSpPr>
          <p:nvPr>
            <p:ph type="ftr" sz="quarter" idx="11"/>
          </p:nvPr>
        </p:nvSpPr>
        <p:spPr/>
        <p:txBody>
          <a:bodyPr/>
          <a:lstStyle/>
          <a:p>
            <a:r>
              <a:rPr lang="en-US" smtClean="0">
                <a:latin typeface="Arial"/>
                <a:ea typeface="Arial Unicode MS"/>
                <a:cs typeface="Arial Unicode MS"/>
              </a:rPr>
              <a:t>ILC Technical Status</a:t>
            </a:r>
            <a:endParaRPr lang="en-US">
              <a:latin typeface="Arial"/>
              <a:ea typeface="Arial Unicode MS"/>
              <a:cs typeface="Arial Unicode MS"/>
            </a:endParaRPr>
          </a:p>
        </p:txBody>
      </p:sp>
      <p:sp>
        <p:nvSpPr>
          <p:cNvPr id="6" name="スライド番号プレースホルダー 5"/>
          <p:cNvSpPr>
            <a:spLocks noGrp="1"/>
          </p:cNvSpPr>
          <p:nvPr>
            <p:ph type="sldNum" sz="quarter" idx="12"/>
          </p:nvPr>
        </p:nvSpPr>
        <p:spPr/>
        <p:txBody>
          <a:bodyPr/>
          <a:lstStyle/>
          <a:p>
            <a:fld id="{AAB6FA28-7AEC-3F43-9C2D-3DB969CFEC6A}" type="slidenum">
              <a:rPr lang="en-US" smtClean="0">
                <a:solidFill>
                  <a:srgbClr val="000000"/>
                </a:solidFill>
                <a:latin typeface="Arial"/>
                <a:ea typeface="Arial Unicode MS"/>
                <a:cs typeface="Arial Unicode MS"/>
              </a:rPr>
              <a:pPr/>
              <a:t>27</a:t>
            </a:fld>
            <a:endParaRPr lang="en-US">
              <a:solidFill>
                <a:srgbClr val="000000"/>
              </a:solidFill>
              <a:latin typeface="Arial"/>
              <a:ea typeface="Arial Unicode MS"/>
              <a:cs typeface="Arial Unicode MS"/>
            </a:endParaRPr>
          </a:p>
        </p:txBody>
      </p:sp>
      <p:pic>
        <p:nvPicPr>
          <p:cNvPr id="7" name="コンテンツ プレースホルダー 6"/>
          <p:cNvPicPr>
            <a:picLocks noGrp="1" noChangeAspect="1"/>
          </p:cNvPicPr>
          <p:nvPr>
            <p:ph idx="4294967295"/>
          </p:nvPr>
        </p:nvPicPr>
        <p:blipFill>
          <a:blip r:embed="rId2" cstate="email">
            <a:extLst>
              <a:ext uri="{28A0092B-C50C-407E-A947-70E740481C1C}">
                <a14:useLocalDpi xmlns:a14="http://schemas.microsoft.com/office/drawing/2010/main"/>
              </a:ext>
            </a:extLst>
          </a:blip>
          <a:srcRect l="-2453" r="-2453"/>
          <a:stretch>
            <a:fillRect/>
          </a:stretch>
        </p:blipFill>
        <p:spPr>
          <a:xfrm>
            <a:off x="448251" y="1311206"/>
            <a:ext cx="7772400" cy="4800600"/>
          </a:xfrm>
        </p:spPr>
      </p:pic>
    </p:spTree>
    <p:extLst>
      <p:ext uri="{BB962C8B-B14F-4D97-AF65-F5344CB8AC3E}">
        <p14:creationId xmlns:p14="http://schemas.microsoft.com/office/powerpoint/2010/main" val="182037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p:cNvCxnSpPr>
            <a:endCxn id="58" idx="1"/>
          </p:cNvCxnSpPr>
          <p:nvPr/>
        </p:nvCxnSpPr>
        <p:spPr>
          <a:xfrm>
            <a:off x="2625668" y="5005826"/>
            <a:ext cx="76131" cy="2345"/>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flipV="1">
            <a:off x="2113166" y="5074813"/>
            <a:ext cx="474973" cy="3722"/>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457200" y="231031"/>
            <a:ext cx="8374743" cy="723363"/>
          </a:xfrm>
          <a:solidFill>
            <a:schemeClr val="bg1"/>
          </a:solidFill>
        </p:spPr>
        <p:txBody>
          <a:bodyPr>
            <a:normAutofit/>
          </a:bodyPr>
          <a:lstStyle/>
          <a:p>
            <a:r>
              <a:rPr lang="en-US" altLang="ja-JP" sz="3200" b="1" cap="all" dirty="0" smtClean="0">
                <a:ln w="9000" cmpd="sng">
                  <a:solidFill>
                    <a:schemeClr val="accent4">
                      <a:shade val="50000"/>
                      <a:satMod val="120000"/>
                    </a:schemeClr>
                  </a:solidFill>
                  <a:prstDash val="solid"/>
                </a:ln>
                <a:solidFill>
                  <a:srgbClr val="004080"/>
                </a:solidFill>
                <a:effectLst>
                  <a:outerShdw blurRad="50800" dist="38100" dir="2700000" algn="tl" rotWithShape="0">
                    <a:prstClr val="black">
                      <a:alpha val="40000"/>
                    </a:prstClr>
                  </a:outerShdw>
                  <a:reflection blurRad="12700" stA="28000" endPos="45000" dist="1000" dir="5400000" sy="-100000" algn="bl" rotWithShape="0"/>
                </a:effectLst>
                <a:ea typeface="HG創英角ｺﾞｼｯｸUB"/>
                <a:cs typeface="HG創英角ｺﾞｼｯｸUB"/>
              </a:rPr>
              <a:t>STF2; SCRF Accelerator R&amp;D Plan</a:t>
            </a:r>
            <a:endParaRPr lang="ja-JP" altLang="en-US" sz="3200" b="1" cap="all" dirty="0">
              <a:ln w="9000" cmpd="sng">
                <a:solidFill>
                  <a:schemeClr val="accent4">
                    <a:shade val="50000"/>
                    <a:satMod val="120000"/>
                  </a:schemeClr>
                </a:solidFill>
                <a:prstDash val="solid"/>
              </a:ln>
              <a:solidFill>
                <a:srgbClr val="004080"/>
              </a:solidFill>
              <a:effectLst>
                <a:outerShdw blurRad="50800" dist="38100" dir="2700000" algn="tl" rotWithShape="0">
                  <a:prstClr val="black">
                    <a:alpha val="40000"/>
                  </a:prstClr>
                </a:outerShdw>
                <a:reflection blurRad="12700" stA="28000" endPos="45000" dist="1000" dir="5400000" sy="-100000" algn="bl" rotWithShape="0"/>
              </a:effectLst>
              <a:ea typeface="HG創英角ｺﾞｼｯｸUB"/>
              <a:cs typeface="HG創英角ｺﾞｼｯｸUB"/>
            </a:endParaRPr>
          </a:p>
        </p:txBody>
      </p:sp>
      <p:cxnSp>
        <p:nvCxnSpPr>
          <p:cNvPr id="4" name="直線コネクタ 3"/>
          <p:cNvCxnSpPr/>
          <p:nvPr/>
        </p:nvCxnSpPr>
        <p:spPr>
          <a:xfrm>
            <a:off x="2805857" y="5076674"/>
            <a:ext cx="4716000" cy="7196"/>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5" name="正方形/長方形 4"/>
          <p:cNvSpPr/>
          <p:nvPr/>
        </p:nvSpPr>
        <p:spPr>
          <a:xfrm>
            <a:off x="1648959" y="4705730"/>
            <a:ext cx="2540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 name="正方形/長方形 5"/>
          <p:cNvSpPr/>
          <p:nvPr/>
        </p:nvSpPr>
        <p:spPr>
          <a:xfrm>
            <a:off x="4434497" y="4699380"/>
            <a:ext cx="28003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7" name="正方形/長方形 6"/>
          <p:cNvSpPr/>
          <p:nvPr/>
        </p:nvSpPr>
        <p:spPr>
          <a:xfrm>
            <a:off x="2501980" y="5258179"/>
            <a:ext cx="4191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8" name="正方形/長方形 7"/>
          <p:cNvSpPr/>
          <p:nvPr/>
        </p:nvSpPr>
        <p:spPr>
          <a:xfrm>
            <a:off x="1246794" y="5308146"/>
            <a:ext cx="13320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 name="正方形/長方形 8"/>
          <p:cNvSpPr/>
          <p:nvPr/>
        </p:nvSpPr>
        <p:spPr>
          <a:xfrm>
            <a:off x="798059" y="4350130"/>
            <a:ext cx="10692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0" name="正方形/長方形 9"/>
          <p:cNvSpPr/>
          <p:nvPr/>
        </p:nvSpPr>
        <p:spPr>
          <a:xfrm>
            <a:off x="804409" y="5074030"/>
            <a:ext cx="450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1" name="正方形/長方形 10"/>
          <p:cNvSpPr/>
          <p:nvPr/>
        </p:nvSpPr>
        <p:spPr>
          <a:xfrm rot="16200000">
            <a:off x="500059" y="4712080"/>
            <a:ext cx="66630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2" name="正方形/長方形 11"/>
          <p:cNvSpPr/>
          <p:nvPr/>
        </p:nvSpPr>
        <p:spPr>
          <a:xfrm rot="16200000">
            <a:off x="985384" y="5095805"/>
            <a:ext cx="4821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3" name="正方形/長方形 12"/>
          <p:cNvSpPr/>
          <p:nvPr/>
        </p:nvSpPr>
        <p:spPr>
          <a:xfrm rot="16200000">
            <a:off x="1023034" y="4569205"/>
            <a:ext cx="406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4" name="正方形/長方形 13"/>
          <p:cNvSpPr/>
          <p:nvPr/>
        </p:nvSpPr>
        <p:spPr>
          <a:xfrm rot="16200000">
            <a:off x="1673584" y="4524755"/>
            <a:ext cx="4068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5" name="正方形/長方形 14"/>
          <p:cNvSpPr/>
          <p:nvPr/>
        </p:nvSpPr>
        <p:spPr>
          <a:xfrm>
            <a:off x="1236211" y="4891996"/>
            <a:ext cx="273050"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6" name="正方形/長方形 15"/>
          <p:cNvSpPr/>
          <p:nvPr/>
        </p:nvSpPr>
        <p:spPr>
          <a:xfrm rot="16200000">
            <a:off x="1416130" y="4798863"/>
            <a:ext cx="243864"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7" name="正方形/長方形 16"/>
          <p:cNvSpPr/>
          <p:nvPr/>
        </p:nvSpPr>
        <p:spPr>
          <a:xfrm>
            <a:off x="4532159" y="4877178"/>
            <a:ext cx="3100881"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8" name="正方形/長方形 17"/>
          <p:cNvSpPr/>
          <p:nvPr/>
        </p:nvSpPr>
        <p:spPr>
          <a:xfrm rot="16200000">
            <a:off x="7101530" y="4783518"/>
            <a:ext cx="251996"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9" name="正方形/長方形 18"/>
          <p:cNvSpPr/>
          <p:nvPr/>
        </p:nvSpPr>
        <p:spPr>
          <a:xfrm rot="16200000">
            <a:off x="6591874" y="5318615"/>
            <a:ext cx="17847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0" name="正方形/長方形 19"/>
          <p:cNvSpPr/>
          <p:nvPr/>
        </p:nvSpPr>
        <p:spPr>
          <a:xfrm rot="16200000">
            <a:off x="7015186" y="5305928"/>
            <a:ext cx="17847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2" name="正方形/長方形 21"/>
          <p:cNvSpPr/>
          <p:nvPr/>
        </p:nvSpPr>
        <p:spPr>
          <a:xfrm>
            <a:off x="6709911" y="5379053"/>
            <a:ext cx="423313"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3" name="正方形/長方形 22"/>
          <p:cNvSpPr/>
          <p:nvPr/>
        </p:nvSpPr>
        <p:spPr>
          <a:xfrm rot="16200000">
            <a:off x="3983743" y="4504930"/>
            <a:ext cx="35804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4" name="正方形/長方形 23"/>
          <p:cNvSpPr/>
          <p:nvPr/>
        </p:nvSpPr>
        <p:spPr>
          <a:xfrm rot="16200000">
            <a:off x="4284275" y="4514877"/>
            <a:ext cx="358045" cy="576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5" name="正方形/長方形 24"/>
          <p:cNvSpPr/>
          <p:nvPr/>
        </p:nvSpPr>
        <p:spPr>
          <a:xfrm>
            <a:off x="2878595" y="5046955"/>
            <a:ext cx="791997"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6" name="正方形/長方形 25"/>
          <p:cNvSpPr/>
          <p:nvPr/>
        </p:nvSpPr>
        <p:spPr>
          <a:xfrm>
            <a:off x="2303963" y="5046955"/>
            <a:ext cx="186265"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7" name="正方形/長方形 26"/>
          <p:cNvSpPr/>
          <p:nvPr/>
        </p:nvSpPr>
        <p:spPr>
          <a:xfrm>
            <a:off x="2063199" y="5045229"/>
            <a:ext cx="110067" cy="57600"/>
          </a:xfrm>
          <a:prstGeom prst="rect">
            <a:avLst/>
          </a:prstGeom>
          <a:solidFill>
            <a:srgbClr val="FF0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8" name="正方形/長方形 27"/>
          <p:cNvSpPr/>
          <p:nvPr/>
        </p:nvSpPr>
        <p:spPr>
          <a:xfrm>
            <a:off x="7499150" y="5043517"/>
            <a:ext cx="215999" cy="72000"/>
          </a:xfrm>
          <a:prstGeom prst="rect">
            <a:avLst/>
          </a:prstGeom>
          <a:solidFill>
            <a:schemeClr val="tx2">
              <a:lumMod val="75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cxnSp>
        <p:nvCxnSpPr>
          <p:cNvPr id="30" name="直線コネクタ 29"/>
          <p:cNvCxnSpPr>
            <a:stCxn id="33" idx="1"/>
            <a:endCxn id="29" idx="0"/>
          </p:cNvCxnSpPr>
          <p:nvPr/>
        </p:nvCxnSpPr>
        <p:spPr>
          <a:xfrm>
            <a:off x="6652311" y="5081589"/>
            <a:ext cx="240337" cy="112461"/>
          </a:xfrm>
          <a:prstGeom prst="line">
            <a:avLst/>
          </a:prstGeom>
          <a:ln w="15875">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a:xfrm flipH="1">
            <a:off x="6446555" y="5058729"/>
            <a:ext cx="205756" cy="45719"/>
          </a:xfrm>
          <a:prstGeom prst="rect">
            <a:avLst/>
          </a:prstGeom>
          <a:solidFill>
            <a:schemeClr val="tx2">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34" name="正方形/長方形 33"/>
          <p:cNvSpPr/>
          <p:nvPr/>
        </p:nvSpPr>
        <p:spPr>
          <a:xfrm>
            <a:off x="5558364" y="5050691"/>
            <a:ext cx="791999" cy="576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35" name="テキスト ボックス 34"/>
          <p:cNvSpPr txBox="1"/>
          <p:nvPr/>
        </p:nvSpPr>
        <p:spPr>
          <a:xfrm>
            <a:off x="2764012" y="5033564"/>
            <a:ext cx="1007999" cy="276999"/>
          </a:xfrm>
          <a:prstGeom prst="rect">
            <a:avLst/>
          </a:prstGeom>
          <a:noFill/>
        </p:spPr>
        <p:txBody>
          <a:bodyPr wrap="square" rtlCol="0">
            <a:spAutoFit/>
          </a:bodyPr>
          <a:lstStyle/>
          <a:p>
            <a:r>
              <a:rPr kumimoji="1" lang="en-US" altLang="ja-JP" sz="1200" dirty="0" smtClean="0">
                <a:solidFill>
                  <a:srgbClr val="FF0000"/>
                </a:solidFill>
                <a:latin typeface="Arial"/>
                <a:cs typeface="Arial"/>
              </a:rPr>
              <a:t>CM1(</a:t>
            </a:r>
            <a:r>
              <a:rPr lang="ja-JP" altLang="en-US" sz="1200" dirty="0" smtClean="0">
                <a:solidFill>
                  <a:srgbClr val="FF0000"/>
                </a:solidFill>
                <a:latin typeface="Arial"/>
                <a:cs typeface="Arial"/>
              </a:rPr>
              <a:t>既存</a:t>
            </a:r>
            <a:r>
              <a:rPr kumimoji="1" lang="en-US" altLang="ja-JP" sz="1200" dirty="0" smtClean="0">
                <a:solidFill>
                  <a:srgbClr val="FF0000"/>
                </a:solidFill>
                <a:latin typeface="Arial"/>
                <a:cs typeface="Arial"/>
              </a:rPr>
              <a:t>)</a:t>
            </a:r>
            <a:endParaRPr kumimoji="1" lang="ja-JP" altLang="en-US" sz="1200" dirty="0">
              <a:solidFill>
                <a:srgbClr val="FF0000"/>
              </a:solidFill>
              <a:latin typeface="Arial"/>
              <a:cs typeface="Arial"/>
            </a:endParaRPr>
          </a:p>
        </p:txBody>
      </p:sp>
      <p:sp>
        <p:nvSpPr>
          <p:cNvPr id="36" name="テキスト ボックス 35"/>
          <p:cNvSpPr txBox="1"/>
          <p:nvPr/>
        </p:nvSpPr>
        <p:spPr>
          <a:xfrm>
            <a:off x="5509879" y="6303661"/>
            <a:ext cx="975322" cy="276999"/>
          </a:xfrm>
          <a:prstGeom prst="rect">
            <a:avLst/>
          </a:prstGeom>
          <a:noFill/>
        </p:spPr>
        <p:txBody>
          <a:bodyPr wrap="square" rtlCol="0">
            <a:spAutoFit/>
          </a:bodyPr>
          <a:lstStyle/>
          <a:p>
            <a:r>
              <a:rPr lang="en-US" altLang="ja-JP" sz="1200" dirty="0" err="1" smtClean="0">
                <a:latin typeface="Arial"/>
                <a:cs typeface="Arial"/>
              </a:rPr>
              <a:t>Undulator</a:t>
            </a:r>
            <a:endParaRPr kumimoji="1" lang="ja-JP" altLang="en-US" sz="1200" dirty="0">
              <a:latin typeface="Arial"/>
              <a:cs typeface="Arial"/>
            </a:endParaRPr>
          </a:p>
        </p:txBody>
      </p:sp>
      <p:sp>
        <p:nvSpPr>
          <p:cNvPr id="37" name="テキスト ボックス 36"/>
          <p:cNvSpPr txBox="1"/>
          <p:nvPr/>
        </p:nvSpPr>
        <p:spPr>
          <a:xfrm>
            <a:off x="6724651" y="5378733"/>
            <a:ext cx="1211287" cy="276999"/>
          </a:xfrm>
          <a:prstGeom prst="rect">
            <a:avLst/>
          </a:prstGeom>
          <a:noFill/>
        </p:spPr>
        <p:txBody>
          <a:bodyPr wrap="square" rtlCol="0">
            <a:spAutoFit/>
          </a:bodyPr>
          <a:lstStyle/>
          <a:p>
            <a:r>
              <a:rPr lang="en-US" altLang="ja-JP" sz="1200" dirty="0" smtClean="0">
                <a:latin typeface="Arial"/>
                <a:cs typeface="Arial"/>
              </a:rPr>
              <a:t>Beam Dump</a:t>
            </a:r>
            <a:endParaRPr kumimoji="1" lang="ja-JP" altLang="en-US" sz="1200" dirty="0">
              <a:latin typeface="Arial"/>
              <a:cs typeface="Arial"/>
            </a:endParaRPr>
          </a:p>
        </p:txBody>
      </p:sp>
      <p:sp>
        <p:nvSpPr>
          <p:cNvPr id="39" name="テキスト ボックス 38"/>
          <p:cNvSpPr txBox="1"/>
          <p:nvPr/>
        </p:nvSpPr>
        <p:spPr>
          <a:xfrm>
            <a:off x="1390048" y="5054967"/>
            <a:ext cx="1166000" cy="276999"/>
          </a:xfrm>
          <a:prstGeom prst="rect">
            <a:avLst/>
          </a:prstGeom>
          <a:noFill/>
        </p:spPr>
        <p:txBody>
          <a:bodyPr wrap="square" rtlCol="0">
            <a:spAutoFit/>
          </a:bodyPr>
          <a:lstStyle/>
          <a:p>
            <a:r>
              <a:rPr lang="en-US" altLang="ja-JP" sz="1200" dirty="0" smtClean="0">
                <a:latin typeface="Arial"/>
                <a:cs typeface="Arial"/>
              </a:rPr>
              <a:t>SC RF-Gun</a:t>
            </a:r>
            <a:endParaRPr kumimoji="1" lang="ja-JP" altLang="en-US" sz="1200" dirty="0">
              <a:latin typeface="Arial"/>
              <a:cs typeface="Arial"/>
            </a:endParaRPr>
          </a:p>
        </p:txBody>
      </p:sp>
      <p:sp>
        <p:nvSpPr>
          <p:cNvPr id="41" name="テキスト ボックス 40"/>
          <p:cNvSpPr txBox="1"/>
          <p:nvPr/>
        </p:nvSpPr>
        <p:spPr>
          <a:xfrm>
            <a:off x="3695456" y="5032104"/>
            <a:ext cx="854696" cy="276999"/>
          </a:xfrm>
          <a:prstGeom prst="rect">
            <a:avLst/>
          </a:prstGeom>
          <a:noFill/>
        </p:spPr>
        <p:txBody>
          <a:bodyPr wrap="square" rtlCol="0">
            <a:spAutoFit/>
          </a:bodyPr>
          <a:lstStyle/>
          <a:p>
            <a:r>
              <a:rPr kumimoji="1" lang="en-US" altLang="ja-JP" sz="1200" dirty="0" smtClean="0">
                <a:solidFill>
                  <a:srgbClr val="3366FF"/>
                </a:solidFill>
                <a:latin typeface="Arial"/>
                <a:cs typeface="Arial"/>
              </a:rPr>
              <a:t>CM2a+2b</a:t>
            </a:r>
            <a:endParaRPr kumimoji="1" lang="ja-JP" altLang="en-US" sz="1200" dirty="0">
              <a:solidFill>
                <a:srgbClr val="3366FF"/>
              </a:solidFill>
              <a:latin typeface="Arial"/>
              <a:cs typeface="Arial"/>
            </a:endParaRPr>
          </a:p>
        </p:txBody>
      </p:sp>
      <p:sp>
        <p:nvSpPr>
          <p:cNvPr id="43" name="テキスト ボックス 42"/>
          <p:cNvSpPr txBox="1"/>
          <p:nvPr/>
        </p:nvSpPr>
        <p:spPr>
          <a:xfrm>
            <a:off x="188086" y="1766683"/>
            <a:ext cx="5293788" cy="2031325"/>
          </a:xfrm>
          <a:prstGeom prst="rect">
            <a:avLst/>
          </a:prstGeom>
          <a:solidFill>
            <a:srgbClr val="66CCFF"/>
          </a:solidFill>
        </p:spPr>
        <p:txBody>
          <a:bodyPr wrap="square" rtlCol="0">
            <a:spAutoFit/>
          </a:bodyPr>
          <a:lstStyle/>
          <a:p>
            <a:pPr>
              <a:lnSpc>
                <a:spcPts val="2160"/>
              </a:lnSpc>
            </a:pPr>
            <a:r>
              <a:rPr lang="en-US" altLang="ja-JP" dirty="0" smtClean="0">
                <a:solidFill>
                  <a:srgbClr val="0000FF"/>
                </a:solidFill>
                <a:latin typeface="HG創英角ｺﾞｼｯｸUB"/>
                <a:ea typeface="HG創英角ｺﾞｼｯｸUB"/>
                <a:cs typeface="HG創英角ｺﾞｼｯｸUB"/>
              </a:rPr>
              <a:t>■ </a:t>
            </a:r>
            <a:r>
              <a:rPr lang="en-US" altLang="ja-JP" sz="2000" dirty="0" smtClean="0">
                <a:latin typeface="HG創英角ｺﾞｼｯｸUB"/>
                <a:ea typeface="HG創英角ｺﾞｼｯｸUB"/>
                <a:cs typeface="HG創英角ｺﾞｼｯｸUB"/>
              </a:rPr>
              <a:t>Objective</a:t>
            </a:r>
            <a:endParaRPr kumimoji="1" lang="en-US" altLang="ja-JP" sz="2000" dirty="0" smtClean="0">
              <a:latin typeface="HG創英角ｺﾞｼｯｸUB"/>
              <a:ea typeface="HG創英角ｺﾞｼｯｸUB"/>
              <a:cs typeface="HG創英角ｺﾞｼｯｸUB"/>
            </a:endParaRPr>
          </a:p>
          <a:p>
            <a:pPr>
              <a:lnSpc>
                <a:spcPts val="2160"/>
              </a:lnSpc>
            </a:pPr>
            <a:r>
              <a:rPr lang="en-US" altLang="ja-JP" sz="2000" dirty="0" smtClean="0">
                <a:solidFill>
                  <a:srgbClr val="0000FF"/>
                </a:solidFill>
                <a:latin typeface="HG創英角ｺﾞｼｯｸUB"/>
                <a:ea typeface="HG創英角ｺﾞｼｯｸUB"/>
                <a:cs typeface="HG創英角ｺﾞｼｯｸUB"/>
              </a:rPr>
              <a:t>•</a:t>
            </a:r>
            <a:r>
              <a:rPr lang="en-US" altLang="ja-JP" dirty="0" smtClean="0">
                <a:latin typeface="ＭＳ ゴシック"/>
                <a:ea typeface="ＭＳ ゴシック"/>
                <a:cs typeface="ＭＳ ゴシック"/>
              </a:rPr>
              <a:t>High Gradient </a:t>
            </a:r>
            <a:r>
              <a:rPr lang="en-US" altLang="ja-JP" sz="1800" dirty="0" smtClean="0">
                <a:latin typeface="ＭＳ ゴシック"/>
                <a:ea typeface="ＭＳ ゴシック"/>
                <a:cs typeface="ＭＳ ゴシック"/>
              </a:rPr>
              <a:t>(32 MV/m</a:t>
            </a:r>
            <a:r>
              <a:rPr lang="en-US" altLang="ja-JP" dirty="0">
                <a:latin typeface="ＭＳ ゴシック"/>
                <a:ea typeface="ＭＳ ゴシック"/>
                <a:cs typeface="ＭＳ ゴシック"/>
              </a:rPr>
              <a:t>)</a:t>
            </a:r>
            <a:endParaRPr lang="en-US" altLang="ja-JP" sz="1800" dirty="0" smtClean="0">
              <a:latin typeface="ＭＳ ゴシック"/>
              <a:ea typeface="ＭＳ ゴシック"/>
              <a:cs typeface="ＭＳ ゴシック"/>
            </a:endParaRPr>
          </a:p>
          <a:p>
            <a:pPr>
              <a:lnSpc>
                <a:spcPts val="2160"/>
              </a:lnSpc>
            </a:pPr>
            <a:r>
              <a:rPr lang="ja-JP" altLang="ja-JP" sz="1800" dirty="0">
                <a:latin typeface="ＭＳ ゴシック"/>
                <a:ea typeface="ＭＳ ゴシック"/>
                <a:cs typeface="ＭＳ ゴシック"/>
              </a:rPr>
              <a:t>　</a:t>
            </a:r>
            <a:r>
              <a:rPr lang="ja-JP" altLang="en-US" sz="1800" dirty="0" smtClean="0">
                <a:latin typeface="ＭＳ ゴシック"/>
                <a:ea typeface="ＭＳ ゴシック"/>
                <a:cs typeface="ＭＳ ゴシック"/>
              </a:rPr>
              <a:t>＝＞</a:t>
            </a:r>
            <a:r>
              <a:rPr lang="en-US" altLang="ja-JP" dirty="0" smtClean="0">
                <a:latin typeface="ＭＳ ゴシック"/>
                <a:ea typeface="ＭＳ ゴシック"/>
                <a:cs typeface="ＭＳ ゴシック"/>
              </a:rPr>
              <a:t>Demonstration of full </a:t>
            </a:r>
            <a:r>
              <a:rPr lang="en-US" altLang="ja-JP" dirty="0" err="1" smtClean="0">
                <a:latin typeface="ＭＳ ゴシック"/>
                <a:ea typeface="ＭＳ ゴシック"/>
                <a:cs typeface="ＭＳ ゴシック"/>
              </a:rPr>
              <a:t>cryomodule</a:t>
            </a:r>
            <a:endParaRPr lang="en-US" altLang="ja-JP" sz="1800" dirty="0" smtClean="0">
              <a:latin typeface="ＭＳ ゴシック"/>
              <a:ea typeface="ＭＳ ゴシック"/>
              <a:cs typeface="ＭＳ ゴシック"/>
            </a:endParaRPr>
          </a:p>
          <a:p>
            <a:pPr>
              <a:lnSpc>
                <a:spcPts val="2160"/>
              </a:lnSpc>
            </a:pPr>
            <a:r>
              <a:rPr lang="ja-JP" altLang="en-US" sz="1800" dirty="0" smtClean="0">
                <a:latin typeface="ＭＳ ゴシック"/>
                <a:ea typeface="ＭＳ ゴシック"/>
                <a:cs typeface="ＭＳ ゴシック"/>
              </a:rPr>
              <a:t>・</a:t>
            </a:r>
            <a:r>
              <a:rPr lang="en-US" altLang="ja-JP" dirty="0" smtClean="0">
                <a:latin typeface="ＭＳ ゴシック"/>
                <a:ea typeface="ＭＳ ゴシック"/>
                <a:cs typeface="ＭＳ ゴシック"/>
              </a:rPr>
              <a:t>Pulse and CW operation (for </a:t>
            </a:r>
            <a:r>
              <a:rPr lang="en-US" altLang="ja-JP" dirty="0" err="1" smtClean="0">
                <a:latin typeface="ＭＳ ゴシック"/>
                <a:ea typeface="ＭＳ ゴシック"/>
                <a:cs typeface="ＭＳ ゴシック"/>
              </a:rPr>
              <a:t>effectuve</a:t>
            </a:r>
            <a:r>
              <a:rPr lang="en-US" altLang="ja-JP" dirty="0" smtClean="0">
                <a:latin typeface="ＭＳ ゴシック"/>
                <a:ea typeface="ＭＳ ゴシック"/>
                <a:cs typeface="ＭＳ ゴシック"/>
              </a:rPr>
              <a:t> R&amp;D </a:t>
            </a:r>
            <a:endParaRPr lang="en-US" altLang="ja-JP" sz="1800" dirty="0" smtClean="0">
              <a:latin typeface="ＭＳ ゴシック"/>
              <a:ea typeface="ＭＳ ゴシック"/>
              <a:cs typeface="ＭＳ ゴシック"/>
            </a:endParaRPr>
          </a:p>
          <a:p>
            <a:pPr>
              <a:lnSpc>
                <a:spcPts val="2160"/>
              </a:lnSpc>
            </a:pPr>
            <a:r>
              <a:rPr lang="ja-JP" altLang="en-US" sz="1800" dirty="0" smtClean="0">
                <a:latin typeface="ＭＳ ゴシック"/>
                <a:ea typeface="ＭＳ ゴシック"/>
                <a:cs typeface="ＭＳ ゴシック"/>
              </a:rPr>
              <a:t>・</a:t>
            </a:r>
            <a:r>
              <a:rPr lang="en-US" altLang="ja-JP" dirty="0" smtClean="0">
                <a:latin typeface="ＭＳ ゴシック"/>
                <a:ea typeface="ＭＳ ゴシック"/>
                <a:cs typeface="ＭＳ ゴシック"/>
              </a:rPr>
              <a:t>Better efficiency power sources </a:t>
            </a:r>
            <a:endParaRPr lang="en-US" altLang="ja-JP" sz="1800" dirty="0" smtClean="0">
              <a:solidFill>
                <a:srgbClr val="0000FF"/>
              </a:solidFill>
              <a:latin typeface="ＭＳ ゴシック"/>
              <a:ea typeface="ＭＳ ゴシック"/>
              <a:cs typeface="ＭＳ ゴシック"/>
            </a:endParaRPr>
          </a:p>
          <a:p>
            <a:pPr>
              <a:lnSpc>
                <a:spcPts val="2160"/>
              </a:lnSpc>
            </a:pPr>
            <a:r>
              <a:rPr lang="ja-JP" altLang="en-US" sz="1800" dirty="0" smtClean="0">
                <a:solidFill>
                  <a:srgbClr val="0000FF"/>
                </a:solidFill>
                <a:latin typeface="ＭＳ ゴシック"/>
                <a:ea typeface="ＭＳ ゴシック"/>
                <a:cs typeface="ＭＳ ゴシック"/>
              </a:rPr>
              <a:t>・</a:t>
            </a:r>
            <a:r>
              <a:rPr lang="en-US" altLang="ja-JP" sz="1800" dirty="0" smtClean="0">
                <a:latin typeface="ＭＳ ゴシック"/>
                <a:ea typeface="ＭＳ ゴシック"/>
                <a:cs typeface="ＭＳ ゴシック"/>
              </a:rPr>
              <a:t>SCRF electron gun </a:t>
            </a:r>
          </a:p>
          <a:p>
            <a:pPr>
              <a:lnSpc>
                <a:spcPts val="2160"/>
              </a:lnSpc>
            </a:pPr>
            <a:r>
              <a:rPr lang="ja-JP" altLang="en-US" sz="1800" dirty="0" smtClean="0">
                <a:solidFill>
                  <a:srgbClr val="0000FF"/>
                </a:solidFill>
                <a:latin typeface="ＭＳ ゴシック"/>
                <a:ea typeface="ＭＳ ゴシック"/>
                <a:cs typeface="ＭＳ ゴシック"/>
              </a:rPr>
              <a:t>・</a:t>
            </a:r>
            <a:r>
              <a:rPr lang="en-US" altLang="ja-JP" dirty="0" smtClean="0">
                <a:solidFill>
                  <a:srgbClr val="FFFF00"/>
                </a:solidFill>
                <a:latin typeface="ＭＳ ゴシック"/>
                <a:ea typeface="ＭＳ ゴシック"/>
                <a:cs typeface="ＭＳ ゴシック"/>
              </a:rPr>
              <a:t>Training for next generation s</a:t>
            </a:r>
            <a:endParaRPr lang="en-US" altLang="ja-JP" sz="1800" dirty="0" smtClean="0">
              <a:solidFill>
                <a:srgbClr val="FFFF00"/>
              </a:solidFill>
              <a:latin typeface="ＭＳ ゴシック"/>
              <a:ea typeface="ＭＳ ゴシック"/>
              <a:cs typeface="ＭＳ ゴシック"/>
            </a:endParaRPr>
          </a:p>
        </p:txBody>
      </p:sp>
      <p:sp>
        <p:nvSpPr>
          <p:cNvPr id="42" name="テキスト ボックス 41"/>
          <p:cNvSpPr txBox="1"/>
          <p:nvPr/>
        </p:nvSpPr>
        <p:spPr>
          <a:xfrm>
            <a:off x="2056825" y="4791482"/>
            <a:ext cx="546683" cy="276999"/>
          </a:xfrm>
          <a:prstGeom prst="rect">
            <a:avLst/>
          </a:prstGeom>
          <a:noFill/>
        </p:spPr>
        <p:txBody>
          <a:bodyPr wrap="square" rtlCol="0">
            <a:spAutoFit/>
          </a:bodyPr>
          <a:lstStyle/>
          <a:p>
            <a:r>
              <a:rPr kumimoji="1" lang="en-US" altLang="ja-JP" sz="1200" dirty="0" smtClean="0">
                <a:latin typeface="Arial"/>
                <a:cs typeface="Arial"/>
              </a:rPr>
              <a:t>CM0</a:t>
            </a:r>
            <a:endParaRPr kumimoji="1" lang="ja-JP" altLang="en-US" sz="1200" dirty="0">
              <a:latin typeface="Arial"/>
              <a:cs typeface="Arial"/>
            </a:endParaRPr>
          </a:p>
        </p:txBody>
      </p:sp>
      <p:sp>
        <p:nvSpPr>
          <p:cNvPr id="46" name="正方形/長方形 45"/>
          <p:cNvSpPr/>
          <p:nvPr/>
        </p:nvSpPr>
        <p:spPr>
          <a:xfrm>
            <a:off x="3795281" y="5050003"/>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47" name="正方形/長方形 46"/>
          <p:cNvSpPr/>
          <p:nvPr/>
        </p:nvSpPr>
        <p:spPr>
          <a:xfrm>
            <a:off x="4192771" y="5051527"/>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7" name="正方形/長方形 56"/>
          <p:cNvSpPr/>
          <p:nvPr/>
        </p:nvSpPr>
        <p:spPr>
          <a:xfrm>
            <a:off x="2595719" y="497931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8" name="正方形/長方形 57"/>
          <p:cNvSpPr/>
          <p:nvPr/>
        </p:nvSpPr>
        <p:spPr>
          <a:xfrm>
            <a:off x="2701799" y="498117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0" name="正方形/長方形 59"/>
          <p:cNvSpPr/>
          <p:nvPr/>
        </p:nvSpPr>
        <p:spPr>
          <a:xfrm>
            <a:off x="2551259" y="505065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1" name="正方形/長方形 60"/>
          <p:cNvSpPr/>
          <p:nvPr/>
        </p:nvSpPr>
        <p:spPr>
          <a:xfrm>
            <a:off x="2749979" y="5052511"/>
            <a:ext cx="54000" cy="54000"/>
          </a:xfrm>
          <a:prstGeom prst="rect">
            <a:avLst/>
          </a:prstGeom>
          <a:solidFill>
            <a:srgbClr val="008000"/>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64" name="テキスト ボックス 63"/>
          <p:cNvSpPr txBox="1"/>
          <p:nvPr/>
        </p:nvSpPr>
        <p:spPr>
          <a:xfrm>
            <a:off x="2470478" y="4736867"/>
            <a:ext cx="478975" cy="276999"/>
          </a:xfrm>
          <a:prstGeom prst="rect">
            <a:avLst/>
          </a:prstGeom>
          <a:noFill/>
        </p:spPr>
        <p:txBody>
          <a:bodyPr wrap="square" rtlCol="0">
            <a:spAutoFit/>
          </a:bodyPr>
          <a:lstStyle/>
          <a:p>
            <a:r>
              <a:rPr kumimoji="1" lang="en-US" altLang="ja-JP" sz="1200" dirty="0" smtClean="0">
                <a:latin typeface="Arial"/>
                <a:cs typeface="Arial"/>
              </a:rPr>
              <a:t>BC</a:t>
            </a:r>
            <a:endParaRPr kumimoji="1" lang="ja-JP" altLang="en-US" sz="1200" dirty="0">
              <a:latin typeface="Arial"/>
              <a:cs typeface="Arial"/>
            </a:endParaRPr>
          </a:p>
        </p:txBody>
      </p:sp>
      <p:sp>
        <p:nvSpPr>
          <p:cNvPr id="29" name="正方形/長方形 28"/>
          <p:cNvSpPr/>
          <p:nvPr/>
        </p:nvSpPr>
        <p:spPr>
          <a:xfrm>
            <a:off x="6802648" y="5194050"/>
            <a:ext cx="179999" cy="108000"/>
          </a:xfrm>
          <a:prstGeom prst="rect">
            <a:avLst/>
          </a:prstGeom>
          <a:solidFill>
            <a:schemeClr val="accent4">
              <a:lumMod val="75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4" name="正方形/長方形 53"/>
          <p:cNvSpPr/>
          <p:nvPr/>
        </p:nvSpPr>
        <p:spPr>
          <a:xfrm>
            <a:off x="4651231" y="5050927"/>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5" name="テキスト ボックス 54"/>
          <p:cNvSpPr txBox="1"/>
          <p:nvPr/>
        </p:nvSpPr>
        <p:spPr>
          <a:xfrm>
            <a:off x="4669078" y="5035934"/>
            <a:ext cx="1010083" cy="276999"/>
          </a:xfrm>
          <a:prstGeom prst="rect">
            <a:avLst/>
          </a:prstGeom>
          <a:noFill/>
        </p:spPr>
        <p:txBody>
          <a:bodyPr wrap="square" rtlCol="0">
            <a:spAutoFit/>
          </a:bodyPr>
          <a:lstStyle/>
          <a:p>
            <a:r>
              <a:rPr kumimoji="1" lang="en-US" altLang="ja-JP" sz="1200" dirty="0" smtClean="0">
                <a:solidFill>
                  <a:schemeClr val="bg1">
                    <a:lumMod val="50000"/>
                  </a:schemeClr>
                </a:solidFill>
                <a:latin typeface="Arial"/>
                <a:cs typeface="Arial"/>
              </a:rPr>
              <a:t>CM3a</a:t>
            </a:r>
            <a:r>
              <a:rPr lang="en-US" altLang="ja-JP" sz="1200" dirty="0">
                <a:solidFill>
                  <a:schemeClr val="bg1">
                    <a:lumMod val="50000"/>
                  </a:schemeClr>
                </a:solidFill>
                <a:latin typeface="Arial"/>
                <a:cs typeface="Arial"/>
              </a:rPr>
              <a:t> </a:t>
            </a:r>
            <a:r>
              <a:rPr lang="en-US" altLang="ja-JP" sz="1200" dirty="0" smtClean="0">
                <a:solidFill>
                  <a:schemeClr val="bg1">
                    <a:lumMod val="50000"/>
                  </a:schemeClr>
                </a:solidFill>
                <a:latin typeface="Arial"/>
                <a:cs typeface="Arial"/>
              </a:rPr>
              <a:t>+3</a:t>
            </a:r>
            <a:r>
              <a:rPr kumimoji="1" lang="en-US" altLang="ja-JP" sz="1200" dirty="0" smtClean="0">
                <a:solidFill>
                  <a:schemeClr val="bg1">
                    <a:lumMod val="50000"/>
                  </a:schemeClr>
                </a:solidFill>
                <a:latin typeface="Arial"/>
                <a:cs typeface="Arial"/>
              </a:rPr>
              <a:t>b</a:t>
            </a:r>
            <a:r>
              <a:rPr kumimoji="1" lang="en-US" altLang="ja-JP" sz="1200" dirty="0" smtClean="0">
                <a:solidFill>
                  <a:srgbClr val="3366FF"/>
                </a:solidFill>
                <a:latin typeface="Arial"/>
                <a:cs typeface="Arial"/>
              </a:rPr>
              <a:t>, </a:t>
            </a:r>
            <a:endParaRPr kumimoji="1" lang="ja-JP" altLang="en-US" sz="1200" dirty="0">
              <a:solidFill>
                <a:srgbClr val="3366FF"/>
              </a:solidFill>
              <a:latin typeface="Arial"/>
              <a:cs typeface="Arial"/>
            </a:endParaRPr>
          </a:p>
        </p:txBody>
      </p:sp>
      <p:sp>
        <p:nvSpPr>
          <p:cNvPr id="3" name="テキスト ボックス 2"/>
          <p:cNvSpPr txBox="1"/>
          <p:nvPr/>
        </p:nvSpPr>
        <p:spPr>
          <a:xfrm>
            <a:off x="430238" y="4264164"/>
            <a:ext cx="2051997" cy="276999"/>
          </a:xfrm>
          <a:prstGeom prst="rect">
            <a:avLst/>
          </a:prstGeom>
          <a:solidFill>
            <a:srgbClr val="CCFFCC"/>
          </a:solidFill>
          <a:ln>
            <a:solidFill>
              <a:srgbClr val="CCFFCC"/>
            </a:solidFill>
          </a:ln>
        </p:spPr>
        <p:txBody>
          <a:bodyPr wrap="square" rtlCol="0">
            <a:spAutoFit/>
          </a:bodyPr>
          <a:lstStyle/>
          <a:p>
            <a:r>
              <a:rPr lang="en-US" altLang="ja-JP" sz="1200" b="1" dirty="0" smtClean="0">
                <a:solidFill>
                  <a:srgbClr val="000090"/>
                </a:solidFill>
              </a:rPr>
              <a:t>Electron Gun</a:t>
            </a:r>
            <a:endParaRPr kumimoji="1" lang="ja-JP" altLang="en-US" sz="1200" b="1" dirty="0">
              <a:solidFill>
                <a:srgbClr val="000090"/>
              </a:solidFill>
            </a:endParaRPr>
          </a:p>
        </p:txBody>
      </p:sp>
      <p:sp>
        <p:nvSpPr>
          <p:cNvPr id="56" name="テキスト ボックス 55"/>
          <p:cNvSpPr txBox="1"/>
          <p:nvPr/>
        </p:nvSpPr>
        <p:spPr>
          <a:xfrm>
            <a:off x="2642155" y="4269463"/>
            <a:ext cx="1907997" cy="276999"/>
          </a:xfrm>
          <a:prstGeom prst="rect">
            <a:avLst/>
          </a:prstGeom>
          <a:solidFill>
            <a:srgbClr val="CCFFCC"/>
          </a:solidFill>
        </p:spPr>
        <p:txBody>
          <a:bodyPr wrap="square" rtlCol="0">
            <a:spAutoFit/>
          </a:bodyPr>
          <a:lstStyle/>
          <a:p>
            <a:r>
              <a:rPr lang="en-US" altLang="ja-JP" sz="1200" b="1" dirty="0" smtClean="0">
                <a:solidFill>
                  <a:srgbClr val="000090"/>
                </a:solidFill>
              </a:rPr>
              <a:t>Full </a:t>
            </a:r>
            <a:r>
              <a:rPr lang="en-US" altLang="ja-JP" sz="1200" b="1" dirty="0" err="1" smtClean="0">
                <a:solidFill>
                  <a:srgbClr val="000090"/>
                </a:solidFill>
              </a:rPr>
              <a:t>Cryomodule</a:t>
            </a:r>
            <a:r>
              <a:rPr lang="en-US" altLang="ja-JP" sz="1200" b="1" dirty="0" smtClean="0">
                <a:solidFill>
                  <a:srgbClr val="000090"/>
                </a:solidFill>
              </a:rPr>
              <a:t> s</a:t>
            </a:r>
            <a:endParaRPr kumimoji="1" lang="ja-JP" altLang="en-US" sz="1200" b="1" dirty="0">
              <a:solidFill>
                <a:srgbClr val="000090"/>
              </a:solidFill>
            </a:endParaRPr>
          </a:p>
        </p:txBody>
      </p:sp>
      <p:cxnSp>
        <p:nvCxnSpPr>
          <p:cNvPr id="38" name="直線矢印コネクタ 37"/>
          <p:cNvCxnSpPr/>
          <p:nvPr/>
        </p:nvCxnSpPr>
        <p:spPr>
          <a:xfrm>
            <a:off x="1959675" y="4567390"/>
            <a:ext cx="134817" cy="45835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endCxn id="46" idx="0"/>
          </p:cNvCxnSpPr>
          <p:nvPr/>
        </p:nvCxnSpPr>
        <p:spPr>
          <a:xfrm>
            <a:off x="3895171" y="4577240"/>
            <a:ext cx="98109" cy="472763"/>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4669078" y="4277630"/>
            <a:ext cx="1845475" cy="276999"/>
          </a:xfrm>
          <a:prstGeom prst="rect">
            <a:avLst/>
          </a:prstGeom>
          <a:solidFill>
            <a:srgbClr val="CCFFCC"/>
          </a:solidFill>
        </p:spPr>
        <p:txBody>
          <a:bodyPr wrap="square" rtlCol="0">
            <a:spAutoFit/>
          </a:bodyPr>
          <a:lstStyle/>
          <a:p>
            <a:r>
              <a:rPr lang="en-US" altLang="ja-JP" sz="1200" b="1" dirty="0" err="1" smtClean="0">
                <a:solidFill>
                  <a:srgbClr val="000090"/>
                </a:solidFill>
              </a:rPr>
              <a:t>Undulators</a:t>
            </a:r>
            <a:r>
              <a:rPr lang="en-US" altLang="ja-JP" sz="1200" b="1" dirty="0" smtClean="0">
                <a:solidFill>
                  <a:srgbClr val="000090"/>
                </a:solidFill>
              </a:rPr>
              <a:t> </a:t>
            </a:r>
            <a:endParaRPr kumimoji="1" lang="ja-JP" altLang="en-US" sz="1200" b="1" dirty="0">
              <a:solidFill>
                <a:srgbClr val="000090"/>
              </a:solidFill>
            </a:endParaRPr>
          </a:p>
        </p:txBody>
      </p:sp>
      <p:sp>
        <p:nvSpPr>
          <p:cNvPr id="66" name="テキスト ボックス 65"/>
          <p:cNvSpPr txBox="1"/>
          <p:nvPr/>
        </p:nvSpPr>
        <p:spPr>
          <a:xfrm>
            <a:off x="7372134" y="4279399"/>
            <a:ext cx="1252278" cy="276999"/>
          </a:xfrm>
          <a:prstGeom prst="rect">
            <a:avLst/>
          </a:prstGeom>
          <a:solidFill>
            <a:srgbClr val="CCFFCC"/>
          </a:solidFill>
        </p:spPr>
        <p:txBody>
          <a:bodyPr wrap="square" rtlCol="0">
            <a:spAutoFit/>
          </a:bodyPr>
          <a:lstStyle/>
          <a:p>
            <a:r>
              <a:rPr lang="en-US" altLang="ja-JP" sz="1200" b="1" dirty="0" smtClean="0">
                <a:solidFill>
                  <a:srgbClr val="000090"/>
                </a:solidFill>
              </a:rPr>
              <a:t>Detector</a:t>
            </a:r>
            <a:endParaRPr kumimoji="1" lang="ja-JP" altLang="en-US" sz="1200" b="1" dirty="0">
              <a:solidFill>
                <a:srgbClr val="000090"/>
              </a:solidFill>
            </a:endParaRPr>
          </a:p>
        </p:txBody>
      </p:sp>
      <p:cxnSp>
        <p:nvCxnSpPr>
          <p:cNvPr id="67" name="直線矢印コネクタ 66"/>
          <p:cNvCxnSpPr/>
          <p:nvPr/>
        </p:nvCxnSpPr>
        <p:spPr>
          <a:xfrm flipH="1">
            <a:off x="5679162" y="4567390"/>
            <a:ext cx="185957" cy="479772"/>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endCxn id="28" idx="0"/>
          </p:cNvCxnSpPr>
          <p:nvPr/>
        </p:nvCxnSpPr>
        <p:spPr>
          <a:xfrm flipH="1">
            <a:off x="7607150" y="4567390"/>
            <a:ext cx="301004" cy="476127"/>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pic>
        <p:nvPicPr>
          <p:cNvPr id="32" name="図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21" y="4700096"/>
            <a:ext cx="968788" cy="569232"/>
          </a:xfrm>
          <a:prstGeom prst="rect">
            <a:avLst/>
          </a:prstGeom>
        </p:spPr>
      </p:pic>
      <p:cxnSp>
        <p:nvCxnSpPr>
          <p:cNvPr id="81" name="直線矢印コネクタ 80"/>
          <p:cNvCxnSpPr/>
          <p:nvPr/>
        </p:nvCxnSpPr>
        <p:spPr>
          <a:xfrm flipV="1">
            <a:off x="5348560" y="3443903"/>
            <a:ext cx="179181" cy="38012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3078757" y="5363344"/>
            <a:ext cx="1727997" cy="276999"/>
          </a:xfrm>
          <a:prstGeom prst="rect">
            <a:avLst/>
          </a:prstGeom>
          <a:solidFill>
            <a:srgbClr val="CCFFCC"/>
          </a:solidFill>
        </p:spPr>
        <p:txBody>
          <a:bodyPr wrap="square" rtlCol="0">
            <a:spAutoFit/>
          </a:bodyPr>
          <a:lstStyle/>
          <a:p>
            <a:r>
              <a:rPr lang="en-US" altLang="ja-JP" sz="1200" b="1" dirty="0" smtClean="0">
                <a:solidFill>
                  <a:srgbClr val="000090"/>
                </a:solidFill>
              </a:rPr>
              <a:t>Refrigeration System</a:t>
            </a:r>
            <a:endParaRPr kumimoji="1" lang="ja-JP" altLang="en-US" sz="1200" b="1" dirty="0">
              <a:solidFill>
                <a:srgbClr val="000090"/>
              </a:solidFill>
            </a:endParaRPr>
          </a:p>
        </p:txBody>
      </p:sp>
      <p:sp>
        <p:nvSpPr>
          <p:cNvPr id="77" name="正方形/長方形 76"/>
          <p:cNvSpPr/>
          <p:nvPr/>
        </p:nvSpPr>
        <p:spPr>
          <a:xfrm>
            <a:off x="7244371" y="4890341"/>
            <a:ext cx="720923"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79" name="正方形/長方形 78"/>
          <p:cNvSpPr/>
          <p:nvPr/>
        </p:nvSpPr>
        <p:spPr>
          <a:xfrm rot="16200000">
            <a:off x="7986833" y="4983413"/>
            <a:ext cx="572959"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80" name="正方形/長方形 79"/>
          <p:cNvSpPr/>
          <p:nvPr/>
        </p:nvSpPr>
        <p:spPr>
          <a:xfrm>
            <a:off x="7111394" y="5255351"/>
            <a:ext cx="1152923"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0" name="正方形/長方形 89"/>
          <p:cNvSpPr/>
          <p:nvPr/>
        </p:nvSpPr>
        <p:spPr>
          <a:xfrm rot="16200000">
            <a:off x="7860978" y="4805717"/>
            <a:ext cx="212956"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91" name="正方形/長方形 90"/>
          <p:cNvSpPr/>
          <p:nvPr/>
        </p:nvSpPr>
        <p:spPr>
          <a:xfrm>
            <a:off x="7965212" y="4722098"/>
            <a:ext cx="324918"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cxnSp>
        <p:nvCxnSpPr>
          <p:cNvPr id="92" name="直線コネクタ 91"/>
          <p:cNvCxnSpPr/>
          <p:nvPr/>
        </p:nvCxnSpPr>
        <p:spPr>
          <a:xfrm flipH="1">
            <a:off x="8111158" y="4769990"/>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flipH="1">
            <a:off x="8138713" y="4769009"/>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flipH="1">
            <a:off x="8165554" y="4771127"/>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flipH="1">
            <a:off x="8194301" y="4769990"/>
            <a:ext cx="0" cy="108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rot="16200000" flipH="1">
            <a:off x="8178938" y="4804984"/>
            <a:ext cx="0" cy="14400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日付プレースホルダー 20"/>
          <p:cNvSpPr>
            <a:spLocks noGrp="1"/>
          </p:cNvSpPr>
          <p:nvPr>
            <p:ph type="dt" sz="half" idx="10"/>
          </p:nvPr>
        </p:nvSpPr>
        <p:spPr/>
        <p:txBody>
          <a:bodyPr/>
          <a:lstStyle/>
          <a:p>
            <a:r>
              <a:rPr kumimoji="1" lang="en-US" altLang="ja-JP" smtClean="0"/>
              <a:t>A. Yamamoto, 13/04/30</a:t>
            </a:r>
            <a:endParaRPr kumimoji="1" lang="ja-JP" altLang="en-US"/>
          </a:p>
        </p:txBody>
      </p:sp>
      <p:sp>
        <p:nvSpPr>
          <p:cNvPr id="40" name="フッター プレースホルダー 39"/>
          <p:cNvSpPr>
            <a:spLocks noGrp="1"/>
          </p:cNvSpPr>
          <p:nvPr>
            <p:ph type="ftr" sz="quarter" idx="11"/>
          </p:nvPr>
        </p:nvSpPr>
        <p:spPr/>
        <p:txBody>
          <a:bodyPr/>
          <a:lstStyle/>
          <a:p>
            <a:r>
              <a:rPr kumimoji="1" lang="en-US" altLang="ja-JP" smtClean="0"/>
              <a:t>ILC </a:t>
            </a:r>
            <a:endParaRPr kumimoji="1" lang="ja-JP" altLang="en-US" dirty="0"/>
          </a:p>
        </p:txBody>
      </p:sp>
      <p:sp>
        <p:nvSpPr>
          <p:cNvPr id="44" name="スライド番号プレースホルダー 43"/>
          <p:cNvSpPr>
            <a:spLocks noGrp="1"/>
          </p:cNvSpPr>
          <p:nvPr>
            <p:ph type="sldNum" sz="quarter" idx="12"/>
          </p:nvPr>
        </p:nvSpPr>
        <p:spPr/>
        <p:txBody>
          <a:bodyPr/>
          <a:lstStyle/>
          <a:p>
            <a:fld id="{690BD53D-0F42-B742-A897-5EF936631EAF}" type="slidenum">
              <a:rPr kumimoji="1" lang="ja-JP" altLang="en-US" smtClean="0"/>
              <a:t>28</a:t>
            </a:fld>
            <a:endParaRPr kumimoji="1" lang="ja-JP" altLang="en-US" dirty="0"/>
          </a:p>
        </p:txBody>
      </p:sp>
      <p:sp>
        <p:nvSpPr>
          <p:cNvPr id="84" name="正方形/長方形 83"/>
          <p:cNvSpPr/>
          <p:nvPr/>
        </p:nvSpPr>
        <p:spPr>
          <a:xfrm>
            <a:off x="5047229" y="5055062"/>
            <a:ext cx="395998" cy="57600"/>
          </a:xfrm>
          <a:prstGeom prst="rect">
            <a:avLst/>
          </a:prstGeom>
          <a:solidFill>
            <a:schemeClr val="accent6"/>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50" name="円/楕円 49"/>
          <p:cNvSpPr/>
          <p:nvPr/>
        </p:nvSpPr>
        <p:spPr>
          <a:xfrm>
            <a:off x="4133966" y="4876983"/>
            <a:ext cx="1847188" cy="486361"/>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5685537" y="1655692"/>
            <a:ext cx="3416320" cy="2554545"/>
          </a:xfrm>
          <a:prstGeom prst="rect">
            <a:avLst/>
          </a:prstGeom>
          <a:solidFill>
            <a:srgbClr val="FFFF00"/>
          </a:solidFill>
        </p:spPr>
        <p:txBody>
          <a:bodyPr wrap="none" rtlCol="0">
            <a:spAutoFit/>
          </a:bodyPr>
          <a:lstStyle/>
          <a:p>
            <a:r>
              <a:rPr lang="en-US" altLang="ja-JP" sz="1600" dirty="0" smtClean="0">
                <a:solidFill>
                  <a:srgbClr val="3366FF"/>
                </a:solidFill>
              </a:rPr>
              <a:t>Proposal</a:t>
            </a:r>
            <a:r>
              <a:rPr lang="en-US" altLang="ja-JP" sz="1600" dirty="0">
                <a:solidFill>
                  <a:srgbClr val="3366FF"/>
                </a:solidFill>
              </a:rPr>
              <a:t>:</a:t>
            </a:r>
            <a:endParaRPr lang="en-US" altLang="ja-JP" sz="1600" dirty="0" smtClean="0">
              <a:solidFill>
                <a:srgbClr val="3366FF"/>
              </a:solidFill>
            </a:endParaRPr>
          </a:p>
          <a:p>
            <a:pPr marL="285750" indent="-285750">
              <a:buFontTx/>
              <a:buChar char="-"/>
            </a:pPr>
            <a:r>
              <a:rPr lang="en-US" altLang="ja-JP" sz="1600" dirty="0" smtClean="0"/>
              <a:t>Multiple </a:t>
            </a:r>
            <a:r>
              <a:rPr lang="en-US" altLang="ja-JP" sz="1600" dirty="0" err="1" smtClean="0"/>
              <a:t>Cryomodule</a:t>
            </a:r>
            <a:r>
              <a:rPr lang="en-US" altLang="ja-JP" sz="1600" dirty="0" smtClean="0"/>
              <a:t> for system </a:t>
            </a:r>
          </a:p>
          <a:p>
            <a:r>
              <a:rPr lang="en-US" altLang="ja-JP" sz="1600" dirty="0"/>
              <a:t> </a:t>
            </a:r>
            <a:r>
              <a:rPr lang="en-US" altLang="ja-JP" sz="1600" dirty="0" smtClean="0"/>
              <a:t>    study</a:t>
            </a:r>
          </a:p>
          <a:p>
            <a:pPr marL="285750" indent="-285750">
              <a:buFontTx/>
              <a:buChar char="-"/>
            </a:pPr>
            <a:endParaRPr lang="en-US" altLang="ja-JP" sz="1600" dirty="0" smtClean="0"/>
          </a:p>
          <a:p>
            <a:pPr marL="285750" indent="-285750">
              <a:buFontTx/>
              <a:buChar char="-"/>
            </a:pPr>
            <a:r>
              <a:rPr lang="en-US" altLang="ja-JP" sz="1600" dirty="0" smtClean="0"/>
              <a:t>In-house Cavity to be installed</a:t>
            </a:r>
          </a:p>
          <a:p>
            <a:r>
              <a:rPr lang="en-US" altLang="ja-JP" sz="1600" dirty="0"/>
              <a:t> </a:t>
            </a:r>
            <a:r>
              <a:rPr lang="en-US" altLang="ja-JP" sz="1600" dirty="0" smtClean="0"/>
              <a:t>     in cooperation with industry</a:t>
            </a:r>
            <a:endParaRPr kumimoji="1" lang="en-US" altLang="ja-JP" sz="1600" dirty="0" smtClean="0"/>
          </a:p>
          <a:p>
            <a:pPr marL="285750" indent="-285750">
              <a:buFontTx/>
              <a:buChar char="-"/>
            </a:pPr>
            <a:endParaRPr lang="en-US" altLang="ja-JP" sz="1600" dirty="0" smtClean="0"/>
          </a:p>
          <a:p>
            <a:pPr marL="285750" indent="-285750">
              <a:buFontTx/>
              <a:buChar char="-"/>
            </a:pPr>
            <a:r>
              <a:rPr lang="en-US" altLang="ja-JP" sz="1600" dirty="0" smtClean="0"/>
              <a:t>Wide range application including </a:t>
            </a:r>
          </a:p>
          <a:p>
            <a:r>
              <a:rPr lang="en-US" altLang="ja-JP" sz="1600" dirty="0" smtClean="0"/>
              <a:t>     Photon Science </a:t>
            </a:r>
            <a:endParaRPr lang="en-US" altLang="ja-JP" sz="1600" dirty="0"/>
          </a:p>
          <a:p>
            <a:endParaRPr kumimoji="1" lang="en-US" altLang="ja-JP" sz="1600" dirty="0" smtClean="0"/>
          </a:p>
        </p:txBody>
      </p:sp>
    </p:spTree>
    <p:extLst>
      <p:ext uri="{BB962C8B-B14F-4D97-AF65-F5344CB8AC3E}">
        <p14:creationId xmlns:p14="http://schemas.microsoft.com/office/powerpoint/2010/main" val="285299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前回打ち合わせ以降の提案</a:t>
            </a:r>
            <a:r>
              <a:rPr kumimoji="1" lang="en-US" altLang="ja-JP" dirty="0" smtClean="0"/>
              <a:t>: </a:t>
            </a:r>
            <a:r>
              <a:rPr kumimoji="1" lang="ja-JP" altLang="en-US" dirty="0" smtClean="0"/>
              <a:t>例</a:t>
            </a:r>
            <a:endParaRPr kumimoji="1" lang="ja-JP" altLang="en-US" sz="3600" dirty="0"/>
          </a:p>
        </p:txBody>
      </p:sp>
      <p:sp>
        <p:nvSpPr>
          <p:cNvPr id="4" name="日付プレースホルダー 3"/>
          <p:cNvSpPr>
            <a:spLocks noGrp="1"/>
          </p:cNvSpPr>
          <p:nvPr>
            <p:ph type="dt" sz="half" idx="10"/>
          </p:nvPr>
        </p:nvSpPr>
        <p:spPr/>
        <p:txBody>
          <a:bodyPr/>
          <a:lstStyle/>
          <a:p>
            <a:r>
              <a:rPr kumimoji="1" lang="en-US" altLang="ja-JP" smtClean="0"/>
              <a:t>13/10/28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dirty="0" smtClean="0"/>
              <a:t>KEK-LC-Meeting</a:t>
            </a:r>
            <a:endParaRPr kumimoji="1" lang="ja-JP" altLang="en-US" dirty="0"/>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29</a:t>
            </a:fld>
            <a:endParaRPr kumimoji="1" lang="ja-JP" altLang="en-US"/>
          </a:p>
        </p:txBody>
      </p:sp>
      <p:pic>
        <p:nvPicPr>
          <p:cNvPr id="9" name="コンテンツ プレースホルダー 8"/>
          <p:cNvPicPr>
            <a:picLocks noGrp="1" noChangeAspect="1"/>
          </p:cNvPicPr>
          <p:nvPr>
            <p:ph idx="1"/>
          </p:nvPr>
        </p:nvPicPr>
        <p:blipFill rotWithShape="1">
          <a:blip r:embed="rId2"/>
          <a:srcRect l="15" r="-35"/>
          <a:stretch/>
        </p:blipFill>
        <p:spPr>
          <a:xfrm>
            <a:off x="1013639" y="1282716"/>
            <a:ext cx="6826691" cy="5111127"/>
          </a:xfrm>
          <a:ln>
            <a:solidFill>
              <a:srgbClr val="0000FF"/>
            </a:solidFill>
          </a:ln>
        </p:spPr>
      </p:pic>
    </p:spTree>
    <p:extLst>
      <p:ext uri="{BB962C8B-B14F-4D97-AF65-F5344CB8AC3E}">
        <p14:creationId xmlns:p14="http://schemas.microsoft.com/office/powerpoint/2010/main" val="16073554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6/11 ~ </a:t>
            </a:r>
            <a:r>
              <a:rPr kumimoji="1" lang="ja-JP" altLang="en-US" dirty="0" smtClean="0"/>
              <a:t>以降の出来事</a:t>
            </a:r>
            <a:endParaRPr kumimoji="1" lang="ja-JP" altLang="en-US" dirty="0"/>
          </a:p>
        </p:txBody>
      </p:sp>
      <p:sp>
        <p:nvSpPr>
          <p:cNvPr id="3" name="コンテンツ プレースホルダー 2"/>
          <p:cNvSpPr>
            <a:spLocks noGrp="1"/>
          </p:cNvSpPr>
          <p:nvPr>
            <p:ph idx="1"/>
          </p:nvPr>
        </p:nvSpPr>
        <p:spPr>
          <a:xfrm>
            <a:off x="457200" y="1269944"/>
            <a:ext cx="8229600" cy="4856220"/>
          </a:xfrm>
        </p:spPr>
        <p:txBody>
          <a:bodyPr>
            <a:normAutofit fontScale="47500" lnSpcReduction="20000"/>
          </a:bodyPr>
          <a:lstStyle/>
          <a:p>
            <a:pPr marL="0" indent="0">
              <a:buNone/>
            </a:pPr>
            <a:r>
              <a:rPr kumimoji="1" lang="en-US" altLang="ja-JP" dirty="0" smtClean="0"/>
              <a:t>6/11:			2013</a:t>
            </a:r>
            <a:r>
              <a:rPr kumimoji="1" lang="ja-JP" altLang="en-US" dirty="0" smtClean="0"/>
              <a:t>年度・第一回推進委員会</a:t>
            </a:r>
            <a:endParaRPr kumimoji="1" lang="en-US" altLang="ja-JP" dirty="0" smtClean="0"/>
          </a:p>
          <a:p>
            <a:pPr marL="0" indent="0">
              <a:buNone/>
            </a:pPr>
            <a:r>
              <a:rPr lang="en-US" altLang="ja-JP" dirty="0" smtClean="0"/>
              <a:t>6/12:			ILC {Design to Reality} event</a:t>
            </a:r>
          </a:p>
          <a:p>
            <a:pPr marL="0" indent="0">
              <a:buNone/>
            </a:pPr>
            <a:r>
              <a:rPr lang="en-US" altLang="ja-JP" dirty="0" smtClean="0"/>
              <a:t>6/14:			</a:t>
            </a:r>
            <a:r>
              <a:rPr lang="ja-JP" altLang="en-US" dirty="0" smtClean="0"/>
              <a:t>学術会議・</a:t>
            </a:r>
            <a:r>
              <a:rPr lang="en-US" altLang="ja-JP" dirty="0" smtClean="0"/>
              <a:t>LC</a:t>
            </a:r>
            <a:r>
              <a:rPr lang="ja-JP" altLang="en-US" dirty="0" smtClean="0"/>
              <a:t>検討委員会・公開ヒアリング・第</a:t>
            </a:r>
            <a:r>
              <a:rPr lang="en-US" altLang="ja-JP" dirty="0" smtClean="0"/>
              <a:t>1</a:t>
            </a:r>
            <a:r>
              <a:rPr lang="ja-JP" altLang="en-US" dirty="0" smtClean="0"/>
              <a:t>回（駒宮）</a:t>
            </a:r>
            <a:endParaRPr lang="en-US" altLang="ja-JP" dirty="0" smtClean="0"/>
          </a:p>
          <a:p>
            <a:pPr marL="0" indent="0">
              <a:buNone/>
            </a:pPr>
            <a:endParaRPr lang="en-US" altLang="ja-JP" dirty="0" smtClean="0"/>
          </a:p>
          <a:p>
            <a:pPr marL="0" indent="0">
              <a:buNone/>
            </a:pPr>
            <a:r>
              <a:rPr lang="en-US" altLang="ja-JP" dirty="0" smtClean="0"/>
              <a:t>7/1: 			</a:t>
            </a:r>
            <a:r>
              <a:rPr lang="ja-JP" altLang="en-US" dirty="0" smtClean="0"/>
              <a:t>学術会議</a:t>
            </a:r>
            <a:r>
              <a:rPr lang="ja-JP" altLang="en-US" dirty="0"/>
              <a:t>・</a:t>
            </a:r>
            <a:r>
              <a:rPr lang="en-US" altLang="ja-JP" dirty="0"/>
              <a:t>LC</a:t>
            </a:r>
            <a:r>
              <a:rPr lang="ja-JP" altLang="en-US" dirty="0"/>
              <a:t>検討委員会</a:t>
            </a:r>
            <a:r>
              <a:rPr lang="ja-JP" altLang="en-US" dirty="0" smtClean="0"/>
              <a:t>・公開ヒアリング</a:t>
            </a:r>
            <a:r>
              <a:rPr lang="ja-JP" altLang="en-US" dirty="0"/>
              <a:t>・</a:t>
            </a:r>
            <a:r>
              <a:rPr lang="ja-JP" altLang="en-US" dirty="0" smtClean="0"/>
              <a:t>第</a:t>
            </a:r>
            <a:r>
              <a:rPr lang="en-US" altLang="ja-JP" dirty="0" smtClean="0"/>
              <a:t>2</a:t>
            </a:r>
            <a:r>
              <a:rPr lang="ja-JP" altLang="en-US" dirty="0" smtClean="0"/>
              <a:t>回（鈴木）</a:t>
            </a:r>
            <a:endParaRPr lang="en-US" altLang="ja-JP" dirty="0" smtClean="0"/>
          </a:p>
          <a:p>
            <a:pPr marL="0" indent="0">
              <a:buNone/>
            </a:pPr>
            <a:r>
              <a:rPr lang="en-US" altLang="ja-JP" dirty="0" smtClean="0"/>
              <a:t>7/9:			</a:t>
            </a:r>
            <a:r>
              <a:rPr lang="ja-JP" altLang="en-US" dirty="0" smtClean="0"/>
              <a:t>学術会議</a:t>
            </a:r>
            <a:r>
              <a:rPr lang="ja-JP" altLang="en-US" dirty="0"/>
              <a:t>・</a:t>
            </a:r>
            <a:r>
              <a:rPr lang="en-US" altLang="ja-JP" dirty="0"/>
              <a:t>LC</a:t>
            </a:r>
            <a:r>
              <a:rPr lang="ja-JP" altLang="en-US" dirty="0"/>
              <a:t>検討委員会</a:t>
            </a:r>
            <a:r>
              <a:rPr lang="ja-JP" altLang="en-US" dirty="0" smtClean="0"/>
              <a:t>・公開ヒアリング</a:t>
            </a:r>
            <a:r>
              <a:rPr lang="ja-JP" altLang="en-US" dirty="0"/>
              <a:t>・</a:t>
            </a:r>
            <a:r>
              <a:rPr lang="ja-JP" altLang="en-US" dirty="0" smtClean="0"/>
              <a:t>第</a:t>
            </a:r>
            <a:r>
              <a:rPr lang="en-US" altLang="ja-JP" dirty="0" smtClean="0"/>
              <a:t>3</a:t>
            </a:r>
            <a:r>
              <a:rPr lang="ja-JP" altLang="en-US" dirty="0" smtClean="0"/>
              <a:t>回（生出）</a:t>
            </a:r>
            <a:endParaRPr lang="en-US" altLang="ja-JP" dirty="0" smtClean="0"/>
          </a:p>
          <a:p>
            <a:pPr marL="0" indent="0">
              <a:buNone/>
            </a:pPr>
            <a:r>
              <a:rPr lang="en-US" altLang="ja-JP" dirty="0" smtClean="0"/>
              <a:t>7/14: 		</a:t>
            </a:r>
            <a:r>
              <a:rPr lang="ja-JP" altLang="en-US" dirty="0" smtClean="0"/>
              <a:t>拡大高エネルギー委員会</a:t>
            </a:r>
            <a:endParaRPr lang="en-US" altLang="ja-JP" dirty="0" smtClean="0"/>
          </a:p>
          <a:p>
            <a:pPr marL="0" indent="0">
              <a:buNone/>
            </a:pPr>
            <a:r>
              <a:rPr lang="en-US" altLang="ja-JP" dirty="0" smtClean="0"/>
              <a:t>7/20~:		LC</a:t>
            </a:r>
            <a:r>
              <a:rPr lang="ja-JP" altLang="en-US" dirty="0" smtClean="0"/>
              <a:t>夏の合宿</a:t>
            </a:r>
            <a:endParaRPr lang="en-US" altLang="ja-JP" dirty="0" smtClean="0"/>
          </a:p>
          <a:p>
            <a:pPr marL="0" indent="0">
              <a:buNone/>
            </a:pPr>
            <a:r>
              <a:rPr lang="en-US" altLang="ja-JP" dirty="0" smtClean="0"/>
              <a:t>7/30 ~ : 		US-Snowmass meeting</a:t>
            </a:r>
          </a:p>
          <a:p>
            <a:pPr marL="0" indent="0">
              <a:buNone/>
            </a:pPr>
            <a:endParaRPr lang="en-US" altLang="ja-JP" dirty="0" smtClean="0"/>
          </a:p>
          <a:p>
            <a:pPr marL="0" indent="0">
              <a:buNone/>
            </a:pPr>
            <a:r>
              <a:rPr lang="en-US" altLang="ja-JP" dirty="0" smtClean="0"/>
              <a:t>8/12:</a:t>
            </a:r>
            <a:r>
              <a:rPr lang="en-US" altLang="ja-JP" dirty="0"/>
              <a:t>	</a:t>
            </a:r>
            <a:r>
              <a:rPr lang="en-US" altLang="ja-JP" dirty="0" smtClean="0"/>
              <a:t>		</a:t>
            </a:r>
            <a:r>
              <a:rPr lang="ja-JP" altLang="en-US" dirty="0" smtClean="0"/>
              <a:t>学術会議</a:t>
            </a:r>
            <a:r>
              <a:rPr lang="ja-JP" altLang="en-US" dirty="0"/>
              <a:t>・</a:t>
            </a:r>
            <a:r>
              <a:rPr lang="en-US" altLang="ja-JP" dirty="0"/>
              <a:t>LC</a:t>
            </a:r>
            <a:r>
              <a:rPr lang="ja-JP" altLang="en-US" dirty="0"/>
              <a:t>検討委員会</a:t>
            </a:r>
            <a:r>
              <a:rPr lang="ja-JP" altLang="en-US" dirty="0" smtClean="0"/>
              <a:t>・公開ヒアリング</a:t>
            </a:r>
            <a:r>
              <a:rPr lang="ja-JP" altLang="en-US" dirty="0"/>
              <a:t>・</a:t>
            </a:r>
            <a:r>
              <a:rPr lang="ja-JP" altLang="en-US" dirty="0" smtClean="0"/>
              <a:t>第</a:t>
            </a:r>
            <a:r>
              <a:rPr lang="en-US" altLang="ja-JP" dirty="0" smtClean="0"/>
              <a:t>4</a:t>
            </a:r>
            <a:r>
              <a:rPr lang="ja-JP" altLang="en-US" dirty="0" smtClean="0"/>
              <a:t>回（村山）</a:t>
            </a:r>
            <a:endParaRPr lang="en-US" altLang="ja-JP" dirty="0" smtClean="0"/>
          </a:p>
          <a:p>
            <a:pPr marL="0" indent="0">
              <a:buNone/>
            </a:pPr>
            <a:r>
              <a:rPr lang="en-US" altLang="ja-JP" dirty="0" smtClean="0"/>
              <a:t>8/23: 		ILC </a:t>
            </a:r>
            <a:r>
              <a:rPr lang="ja-JP" altLang="en-US" dirty="0" smtClean="0"/>
              <a:t>立地評価結果・公開・記者発表</a:t>
            </a:r>
            <a:endParaRPr lang="en-US" altLang="ja-JP" dirty="0" smtClean="0"/>
          </a:p>
          <a:p>
            <a:pPr marL="0" indent="0">
              <a:buNone/>
            </a:pPr>
            <a:r>
              <a:rPr lang="en-US" altLang="ja-JP" dirty="0" smtClean="0"/>
              <a:t>8/23:			</a:t>
            </a:r>
            <a:r>
              <a:rPr lang="ja-JP" altLang="en-US" dirty="0" smtClean="0"/>
              <a:t>リニアコライダー計画推進委員会</a:t>
            </a:r>
            <a:endParaRPr lang="en-US" altLang="ja-JP" dirty="0" smtClean="0"/>
          </a:p>
          <a:p>
            <a:pPr marL="0" indent="0">
              <a:buNone/>
            </a:pPr>
            <a:r>
              <a:rPr lang="en-US" altLang="ja-JP" dirty="0" smtClean="0"/>
              <a:t>8/e 			</a:t>
            </a:r>
            <a:r>
              <a:rPr lang="ja-JP" altLang="en-US" dirty="0" smtClean="0"/>
              <a:t>立地選定に関する説明会</a:t>
            </a:r>
            <a:endParaRPr lang="en-US" altLang="ja-JP" dirty="0" smtClean="0"/>
          </a:p>
          <a:p>
            <a:pPr marL="0" indent="0">
              <a:buNone/>
            </a:pPr>
            <a:endParaRPr lang="en-US" altLang="ja-JP" dirty="0" smtClean="0"/>
          </a:p>
          <a:p>
            <a:pPr marL="0" indent="0">
              <a:buNone/>
            </a:pPr>
            <a:r>
              <a:rPr lang="en-US" altLang="ja-JP" dirty="0" smtClean="0">
                <a:solidFill>
                  <a:srgbClr val="3366FF"/>
                </a:solidFill>
              </a:rPr>
              <a:t>9/?			</a:t>
            </a:r>
            <a:r>
              <a:rPr lang="ja-JP" altLang="en-US" dirty="0" smtClean="0">
                <a:solidFill>
                  <a:srgbClr val="3366FF"/>
                </a:solidFill>
              </a:rPr>
              <a:t>日本物理学会・高エネルギー研究者会議</a:t>
            </a:r>
            <a:endParaRPr lang="en-US" altLang="ja-JP" dirty="0" smtClean="0">
              <a:solidFill>
                <a:srgbClr val="3366FF"/>
              </a:solidFill>
            </a:endParaRPr>
          </a:p>
          <a:p>
            <a:pPr marL="0" indent="0">
              <a:buNone/>
            </a:pPr>
            <a:r>
              <a:rPr lang="en-US" altLang="ja-JP" dirty="0" smtClean="0">
                <a:solidFill>
                  <a:srgbClr val="3366FF"/>
                </a:solidFill>
              </a:rPr>
              <a:t>9/30: 		</a:t>
            </a:r>
            <a:r>
              <a:rPr lang="ja-JP" altLang="en-US" dirty="0" smtClean="0">
                <a:solidFill>
                  <a:srgbClr val="3366FF"/>
                </a:solidFill>
              </a:rPr>
              <a:t>学術会議からの答申・文科省に提出</a:t>
            </a:r>
            <a:endParaRPr lang="en-US" altLang="ja-JP" dirty="0" smtClean="0">
              <a:solidFill>
                <a:srgbClr val="3366FF"/>
              </a:solidFill>
            </a:endParaRPr>
          </a:p>
          <a:p>
            <a:pPr marL="0" indent="0">
              <a:buNone/>
            </a:pPr>
            <a:r>
              <a:rPr lang="en-US" altLang="ja-JP" dirty="0" smtClean="0">
                <a:solidFill>
                  <a:srgbClr val="3366FF"/>
                </a:solidFill>
              </a:rPr>
              <a:t>10/15: 		LC </a:t>
            </a:r>
            <a:r>
              <a:rPr lang="ja-JP" altLang="en-US" dirty="0" smtClean="0">
                <a:solidFill>
                  <a:srgbClr val="3366FF"/>
                </a:solidFill>
              </a:rPr>
              <a:t>シンポジウム</a:t>
            </a:r>
            <a:endParaRPr lang="en-US" altLang="ja-JP" dirty="0" smtClean="0">
              <a:solidFill>
                <a:srgbClr val="3366FF"/>
              </a:solidFill>
            </a:endParaRPr>
          </a:p>
          <a:p>
            <a:pPr marL="0" indent="0">
              <a:buNone/>
            </a:pPr>
            <a:r>
              <a:rPr lang="en-US" altLang="ja-JP" dirty="0" smtClean="0">
                <a:solidFill>
                  <a:srgbClr val="3366FF"/>
                </a:solidFill>
              </a:rPr>
              <a:t>10/17:		LCC </a:t>
            </a:r>
            <a:r>
              <a:rPr lang="ja-JP" altLang="en-US" dirty="0" smtClean="0">
                <a:solidFill>
                  <a:srgbClr val="3366FF"/>
                </a:solidFill>
              </a:rPr>
              <a:t>東北訪問</a:t>
            </a:r>
            <a:endParaRPr lang="en-US" altLang="ja-JP" dirty="0" smtClean="0">
              <a:solidFill>
                <a:srgbClr val="3366FF"/>
              </a:solidFill>
            </a:endParaRPr>
          </a:p>
          <a:p>
            <a:pPr marL="0" indent="0">
              <a:buNone/>
            </a:pPr>
            <a:r>
              <a:rPr lang="en-US" altLang="ja-JP" dirty="0" smtClean="0">
                <a:solidFill>
                  <a:srgbClr val="3366FF"/>
                </a:solidFill>
              </a:rPr>
              <a:t>10/17		</a:t>
            </a:r>
            <a:r>
              <a:rPr lang="ja-JP" altLang="en-US" dirty="0" smtClean="0">
                <a:solidFill>
                  <a:srgbClr val="3366FF"/>
                </a:solidFill>
              </a:rPr>
              <a:t>文科省に</a:t>
            </a:r>
            <a:r>
              <a:rPr lang="en-US" altLang="ja-JP" dirty="0" smtClean="0">
                <a:solidFill>
                  <a:srgbClr val="3366FF"/>
                </a:solidFill>
              </a:rPr>
              <a:t>TDR, </a:t>
            </a:r>
            <a:r>
              <a:rPr lang="ja-JP" altLang="en-US" dirty="0" smtClean="0">
                <a:solidFill>
                  <a:srgbClr val="3366FF"/>
                </a:solidFill>
              </a:rPr>
              <a:t>サイト報告、（組織）、、提出　（鈴木、駒宮、山下）　</a:t>
            </a:r>
            <a:endParaRPr lang="en-US" altLang="ja-JP" dirty="0" smtClean="0">
              <a:solidFill>
                <a:srgbClr val="3366FF"/>
              </a:solidFill>
            </a:endParaRPr>
          </a:p>
          <a:p>
            <a:pPr marL="0" indent="0">
              <a:buNone/>
            </a:pPr>
            <a:r>
              <a:rPr lang="en-US" altLang="ja-JP" dirty="0" smtClean="0">
                <a:solidFill>
                  <a:srgbClr val="3366FF"/>
                </a:solidFill>
              </a:rPr>
              <a:t>10/18:		LCC executives </a:t>
            </a:r>
            <a:r>
              <a:rPr lang="ja-JP" altLang="en-US" dirty="0" smtClean="0">
                <a:solidFill>
                  <a:srgbClr val="3366FF"/>
                </a:solidFill>
              </a:rPr>
              <a:t>文科省を訪問・議論</a:t>
            </a:r>
            <a:endParaRPr lang="en-US" altLang="ja-JP" dirty="0" smtClean="0">
              <a:solidFill>
                <a:srgbClr val="3366FF"/>
              </a:solidFill>
            </a:endParaRPr>
          </a:p>
          <a:p>
            <a:pPr marL="0" indent="0">
              <a:buNone/>
            </a:pPr>
            <a:endParaRPr lang="en-US" altLang="ja-JP" dirty="0"/>
          </a:p>
          <a:p>
            <a:pPr marL="0" indent="0">
              <a:buNone/>
            </a:pPr>
            <a:endParaRPr lang="en-US" altLang="ja-JP" dirty="0" smtClean="0"/>
          </a:p>
          <a:p>
            <a:pPr marL="0" indent="0">
              <a:buNone/>
            </a:pP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13/08/26</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1D66D333-566C-1C48-8BF2-30B9050E70FF}" type="slidenum">
              <a:rPr kumimoji="1" lang="ja-JP" altLang="en-US" smtClean="0"/>
              <a:t>3</a:t>
            </a:fld>
            <a:endParaRPr kumimoji="1" lang="ja-JP" altLang="en-US"/>
          </a:p>
        </p:txBody>
      </p:sp>
    </p:spTree>
    <p:extLst>
      <p:ext uri="{BB962C8B-B14F-4D97-AF65-F5344CB8AC3E}">
        <p14:creationId xmlns:p14="http://schemas.microsoft.com/office/powerpoint/2010/main" val="4417162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a:t>
            </a:r>
            <a:r>
              <a:rPr kumimoji="1" lang="en-US" altLang="ja-JP" dirty="0" smtClean="0"/>
              <a:t>(STF-ERL</a:t>
            </a:r>
            <a:r>
              <a:rPr kumimoji="1" lang="ja-JP" altLang="en-US" dirty="0" smtClean="0"/>
              <a:t>の開発連携案）：例</a:t>
            </a:r>
            <a:endParaRPr kumimoji="1" lang="ja-JP" altLang="en-US" dirty="0"/>
          </a:p>
        </p:txBody>
      </p:sp>
      <p:pic>
        <p:nvPicPr>
          <p:cNvPr id="7" name="コンテンツ プレースホルダー 6" descr="Kako ERL 2013-2018 Plan Rev.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62" r="-112"/>
          <a:stretch/>
        </p:blipFill>
        <p:spPr>
          <a:xfrm>
            <a:off x="1550969" y="1600203"/>
            <a:ext cx="6045116" cy="4525963"/>
          </a:xfrm>
          <a:ln>
            <a:solidFill>
              <a:srgbClr val="0000FF"/>
            </a:solidFill>
          </a:ln>
        </p:spPr>
      </p:pic>
      <p:sp>
        <p:nvSpPr>
          <p:cNvPr id="4" name="日付プレースホルダー 3"/>
          <p:cNvSpPr>
            <a:spLocks noGrp="1"/>
          </p:cNvSpPr>
          <p:nvPr>
            <p:ph type="dt" sz="half" idx="10"/>
          </p:nvPr>
        </p:nvSpPr>
        <p:spPr/>
        <p:txBody>
          <a:bodyPr/>
          <a:lstStyle/>
          <a:p>
            <a:r>
              <a:rPr kumimoji="1" lang="en-US" altLang="ja-JP" smtClean="0"/>
              <a:t>13/10/28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30</a:t>
            </a:fld>
            <a:endParaRPr kumimoji="1" lang="ja-JP" altLang="en-US"/>
          </a:p>
        </p:txBody>
      </p:sp>
    </p:spTree>
    <p:extLst>
      <p:ext uri="{BB962C8B-B14F-4D97-AF65-F5344CB8AC3E}">
        <p14:creationId xmlns:p14="http://schemas.microsoft.com/office/powerpoint/2010/main" val="35270977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421744"/>
          </a:xfrm>
        </p:spPr>
        <p:txBody>
          <a:bodyPr>
            <a:normAutofit fontScale="90000"/>
          </a:bodyPr>
          <a:lstStyle/>
          <a:p>
            <a:r>
              <a:rPr lang="ja-JP" altLang="en-US" dirty="0" smtClean="0"/>
              <a:t>各グループからの課題・コメント</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177776060"/>
              </p:ext>
            </p:extLst>
          </p:nvPr>
        </p:nvGraphicFramePr>
        <p:xfrm>
          <a:off x="116163" y="861010"/>
          <a:ext cx="8886003" cy="5775960"/>
        </p:xfrm>
        <a:graphic>
          <a:graphicData uri="http://schemas.openxmlformats.org/drawingml/2006/table">
            <a:tbl>
              <a:tblPr firstRow="1" bandRow="1">
                <a:tableStyleId>{5C22544A-7EE6-4342-B048-85BDC9FD1C3A}</a:tableStyleId>
              </a:tblPr>
              <a:tblGrid>
                <a:gridCol w="1676131"/>
                <a:gridCol w="7209872"/>
              </a:tblGrid>
              <a:tr h="332494">
                <a:tc>
                  <a:txBody>
                    <a:bodyPr/>
                    <a:lstStyle/>
                    <a:p>
                      <a:r>
                        <a:rPr kumimoji="1" lang="ja-JP" altLang="en-US" dirty="0" smtClean="0"/>
                        <a:t>グループ</a:t>
                      </a:r>
                      <a:endParaRPr kumimoji="1" lang="ja-JP" altLang="en-US" dirty="0"/>
                    </a:p>
                  </a:txBody>
                  <a:tcPr/>
                </a:tc>
                <a:tc>
                  <a:txBody>
                    <a:bodyPr/>
                    <a:lstStyle/>
                    <a:p>
                      <a:r>
                        <a:rPr kumimoji="1" lang="ja-JP" altLang="en-US" dirty="0" smtClean="0"/>
                        <a:t>課題</a:t>
                      </a:r>
                      <a:endParaRPr kumimoji="1" lang="ja-JP" altLang="en-US" dirty="0"/>
                    </a:p>
                  </a:txBody>
                  <a:tcPr/>
                </a:tc>
              </a:tr>
              <a:tr h="370840">
                <a:tc>
                  <a:txBody>
                    <a:bodyPr/>
                    <a:lstStyle/>
                    <a:p>
                      <a:r>
                        <a:rPr kumimoji="1" lang="ja-JP" altLang="en-US" sz="1200" dirty="0" smtClean="0">
                          <a:solidFill>
                            <a:srgbClr val="D9D9D9"/>
                          </a:solidFill>
                        </a:rPr>
                        <a:t>加速器全体</a:t>
                      </a:r>
                      <a:endParaRPr kumimoji="1" lang="ja-JP" altLang="en-US" sz="1200" dirty="0">
                        <a:solidFill>
                          <a:srgbClr val="D9D9D9"/>
                        </a:solidFill>
                      </a:endParaRPr>
                    </a:p>
                  </a:txBody>
                  <a:tcPr/>
                </a:tc>
                <a:tc>
                  <a:txBody>
                    <a:bodyPr/>
                    <a:lstStyle/>
                    <a:p>
                      <a:r>
                        <a:rPr kumimoji="1" lang="ja-JP" altLang="en-US" sz="1200" dirty="0" smtClean="0">
                          <a:solidFill>
                            <a:srgbClr val="D9D9D9"/>
                          </a:solidFill>
                        </a:rPr>
                        <a:t>詳細加速器設計、より精度の高いコスト評価。</a:t>
                      </a:r>
                      <a:endParaRPr kumimoji="1" lang="en-US" altLang="ja-JP" sz="1200" dirty="0" smtClean="0">
                        <a:solidFill>
                          <a:srgbClr val="D9D9D9"/>
                        </a:solidFill>
                      </a:endParaRPr>
                    </a:p>
                  </a:txBody>
                  <a:tcPr/>
                </a:tc>
              </a:tr>
              <a:tr h="370840">
                <a:tc>
                  <a:txBody>
                    <a:bodyPr/>
                    <a:lstStyle/>
                    <a:p>
                      <a:r>
                        <a:rPr kumimoji="1" lang="en-US" altLang="ja-JP" sz="1200" dirty="0" smtClean="0">
                          <a:solidFill>
                            <a:srgbClr val="D9D9D9"/>
                          </a:solidFill>
                        </a:rPr>
                        <a:t>SCRF /STF/Cavity, CM</a:t>
                      </a:r>
                      <a:endParaRPr kumimoji="1" lang="ja-JP" altLang="en-US" sz="1200" dirty="0">
                        <a:solidFill>
                          <a:srgbClr val="D9D9D9"/>
                        </a:solidFill>
                      </a:endParaRPr>
                    </a:p>
                  </a:txBody>
                  <a:tcPr/>
                </a:tc>
                <a:tc>
                  <a:txBody>
                    <a:bodyPr/>
                    <a:lstStyle/>
                    <a:p>
                      <a:r>
                        <a:rPr kumimoji="1" lang="en-US" altLang="ja-JP" sz="1200" dirty="0" smtClean="0">
                          <a:solidFill>
                            <a:srgbClr val="D9D9D9"/>
                          </a:solidFill>
                        </a:rPr>
                        <a:t>STF </a:t>
                      </a:r>
                      <a:r>
                        <a:rPr kumimoji="1" lang="en-US" altLang="en-US" sz="1200" dirty="0" smtClean="0">
                          <a:solidFill>
                            <a:srgbClr val="D9D9D9"/>
                          </a:solidFill>
                        </a:rPr>
                        <a:t>をビームファシリーとして、実証、CM1, C</a:t>
                      </a:r>
                      <a:r>
                        <a:rPr kumimoji="1" lang="en-US" altLang="ja-JP" sz="1200" dirty="0" smtClean="0">
                          <a:solidFill>
                            <a:srgbClr val="D9D9D9"/>
                          </a:solidFill>
                        </a:rPr>
                        <a:t>M</a:t>
                      </a:r>
                      <a:r>
                        <a:rPr kumimoji="1" lang="en-US" altLang="en-US" sz="1200" dirty="0" smtClean="0">
                          <a:solidFill>
                            <a:srgbClr val="D9D9D9"/>
                          </a:solidFill>
                        </a:rPr>
                        <a:t>2, </a:t>
                      </a:r>
                      <a:r>
                        <a:rPr kumimoji="1" lang="ja-JP" altLang="en-US" sz="1200" dirty="0" smtClean="0">
                          <a:solidFill>
                            <a:srgbClr val="D9D9D9"/>
                          </a:solidFill>
                        </a:rPr>
                        <a:t>（</a:t>
                      </a:r>
                      <a:r>
                        <a:rPr kumimoji="1" lang="en-US" altLang="en-US" sz="1200" dirty="0" smtClean="0">
                          <a:solidFill>
                            <a:srgbClr val="D9D9D9"/>
                          </a:solidFill>
                        </a:rPr>
                        <a:t>CM3</a:t>
                      </a:r>
                      <a:r>
                        <a:rPr kumimoji="1" lang="ja-JP" altLang="en-US" sz="1200" dirty="0" smtClean="0">
                          <a:solidFill>
                            <a:srgbClr val="D9D9D9"/>
                          </a:solidFill>
                        </a:rPr>
                        <a:t>）</a:t>
                      </a:r>
                      <a:r>
                        <a:rPr kumimoji="1" lang="en-US" altLang="en-US" sz="1200" dirty="0" smtClean="0">
                          <a:solidFill>
                            <a:srgbClr val="D9D9D9"/>
                          </a:solidFill>
                        </a:rPr>
                        <a:t> .. </a:t>
                      </a:r>
                      <a:r>
                        <a:rPr kumimoji="1" lang="ja-JP" altLang="en-US" sz="1200" dirty="0" smtClean="0">
                          <a:solidFill>
                            <a:srgbClr val="D9D9D9"/>
                          </a:solidFill>
                        </a:rPr>
                        <a:t>が必要。</a:t>
                      </a:r>
                      <a:r>
                        <a:rPr kumimoji="1" lang="en-US" altLang="ja-JP" sz="1200" dirty="0" smtClean="0">
                          <a:solidFill>
                            <a:srgbClr val="D9D9D9"/>
                          </a:solidFill>
                        </a:rPr>
                        <a:t>(! </a:t>
                      </a:r>
                      <a:r>
                        <a:rPr kumimoji="1" lang="en-US" altLang="ja-JP" sz="1200" dirty="0" err="1" smtClean="0">
                          <a:solidFill>
                            <a:srgbClr val="D9D9D9"/>
                          </a:solidFill>
                        </a:rPr>
                        <a:t>GeV</a:t>
                      </a:r>
                      <a:r>
                        <a:rPr kumimoji="1" lang="en-US" altLang="ja-JP" sz="1200" dirty="0" smtClean="0">
                          <a:solidFill>
                            <a:srgbClr val="D9D9D9"/>
                          </a:solidFill>
                        </a:rPr>
                        <a:t> </a:t>
                      </a:r>
                      <a:r>
                        <a:rPr kumimoji="1" lang="ja-JP" altLang="en-US" sz="1200" dirty="0" smtClean="0">
                          <a:solidFill>
                            <a:srgbClr val="D9D9D9"/>
                          </a:solidFill>
                        </a:rPr>
                        <a:t>エネルギーおよび</a:t>
                      </a:r>
                      <a:r>
                        <a:rPr kumimoji="1" lang="en-US" altLang="ja-JP" sz="1200" dirty="0" smtClean="0">
                          <a:solidFill>
                            <a:srgbClr val="D9D9D9"/>
                          </a:solidFill>
                        </a:rPr>
                        <a:t>SASE)</a:t>
                      </a:r>
                      <a:r>
                        <a:rPr kumimoji="1" lang="en-US" altLang="ja-JP" sz="1200" baseline="0" dirty="0" smtClean="0">
                          <a:solidFill>
                            <a:srgbClr val="D9D9D9"/>
                          </a:solidFill>
                        </a:rPr>
                        <a:t> </a:t>
                      </a:r>
                      <a:endParaRPr kumimoji="1" lang="en-US" altLang="ja-JP" sz="1200" dirty="0" smtClean="0">
                        <a:solidFill>
                          <a:srgbClr val="D9D9D9"/>
                        </a:solidFill>
                      </a:endParaRPr>
                    </a:p>
                    <a:p>
                      <a:r>
                        <a:rPr kumimoji="1" lang="en-US" altLang="ja-JP" sz="1200" dirty="0" smtClean="0">
                          <a:solidFill>
                            <a:srgbClr val="D9D9D9"/>
                          </a:solidFill>
                        </a:rPr>
                        <a:t>COI </a:t>
                      </a:r>
                      <a:r>
                        <a:rPr kumimoji="1" lang="ja-JP" altLang="en-US" sz="1200" dirty="0" smtClean="0">
                          <a:solidFill>
                            <a:srgbClr val="D9D9D9"/>
                          </a:solidFill>
                        </a:rPr>
                        <a:t>では、フル</a:t>
                      </a:r>
                      <a:r>
                        <a:rPr kumimoji="1" lang="en-US" altLang="ja-JP" sz="1200" dirty="0" smtClean="0">
                          <a:solidFill>
                            <a:srgbClr val="D9D9D9"/>
                          </a:solidFill>
                        </a:rPr>
                        <a:t>CM </a:t>
                      </a:r>
                      <a:r>
                        <a:rPr kumimoji="1" lang="ja-JP" altLang="en-US" sz="1200" dirty="0" smtClean="0">
                          <a:solidFill>
                            <a:srgbClr val="D9D9D9"/>
                          </a:solidFill>
                        </a:rPr>
                        <a:t>＞＞　</a:t>
                      </a:r>
                      <a:r>
                        <a:rPr kumimoji="1" lang="en-US" altLang="ja-JP" sz="1200" dirty="0" smtClean="0">
                          <a:solidFill>
                            <a:srgbClr val="D9D9D9"/>
                          </a:solidFill>
                        </a:rPr>
                        <a:t>COI-STF </a:t>
                      </a:r>
                      <a:r>
                        <a:rPr kumimoji="1" lang="ja-JP" altLang="en-US" sz="1200" dirty="0" smtClean="0">
                          <a:solidFill>
                            <a:srgbClr val="D9D9D9"/>
                          </a:solidFill>
                        </a:rPr>
                        <a:t>との連携</a:t>
                      </a:r>
                      <a:endParaRPr kumimoji="1" lang="en-US" altLang="ja-JP" sz="1200" dirty="0" smtClean="0">
                        <a:solidFill>
                          <a:srgbClr val="D9D9D9"/>
                        </a:solidFill>
                      </a:endParaRPr>
                    </a:p>
                    <a:p>
                      <a:r>
                        <a:rPr kumimoji="1" lang="ja-JP" altLang="en-US" sz="1200" dirty="0" smtClean="0">
                          <a:solidFill>
                            <a:srgbClr val="D9D9D9"/>
                          </a:solidFill>
                        </a:rPr>
                        <a:t>トンネル延長は必要（光を使った実証）</a:t>
                      </a:r>
                      <a:r>
                        <a:rPr kumimoji="1" lang="en-US" altLang="ja-JP" sz="1200" dirty="0" smtClean="0">
                          <a:solidFill>
                            <a:srgbClr val="D9D9D9"/>
                          </a:solidFill>
                        </a:rPr>
                        <a:t> bunch compressor , Pulse and/or</a:t>
                      </a:r>
                      <a:r>
                        <a:rPr kumimoji="1" lang="en-US" altLang="ja-JP" sz="1200" baseline="0" dirty="0" smtClean="0">
                          <a:solidFill>
                            <a:srgbClr val="D9D9D9"/>
                          </a:solidFill>
                        </a:rPr>
                        <a:t> CW </a:t>
                      </a:r>
                    </a:p>
                    <a:p>
                      <a:r>
                        <a:rPr kumimoji="1" lang="en-US" altLang="ja-JP" sz="1200" baseline="0" dirty="0" smtClean="0">
                          <a:solidFill>
                            <a:srgbClr val="D9D9D9"/>
                          </a:solidFill>
                        </a:rPr>
                        <a:t>STF2 </a:t>
                      </a:r>
                      <a:r>
                        <a:rPr kumimoji="1" lang="ja-JP" altLang="en-US" sz="1200" baseline="0" dirty="0" smtClean="0">
                          <a:solidFill>
                            <a:srgbClr val="D9D9D9"/>
                          </a:solidFill>
                        </a:rPr>
                        <a:t>５年計画をグループのコンセンサスとして詰めて予算計画をたてる。</a:t>
                      </a:r>
                      <a:endParaRPr kumimoji="1" lang="en-US" altLang="ja-JP" sz="1200" baseline="0" dirty="0" smtClean="0">
                        <a:solidFill>
                          <a:srgbClr val="D9D9D9"/>
                        </a:solidFill>
                      </a:endParaRPr>
                    </a:p>
                    <a:p>
                      <a:r>
                        <a:rPr kumimoji="1" lang="en-US" altLang="ja-JP" sz="1200" baseline="0" dirty="0" smtClean="0">
                          <a:solidFill>
                            <a:srgbClr val="D9D9D9"/>
                          </a:solidFill>
                        </a:rPr>
                        <a:t>CFF:  </a:t>
                      </a:r>
                      <a:r>
                        <a:rPr kumimoji="1" lang="ja-JP" altLang="en-US" sz="1200" baseline="0" dirty="0" smtClean="0">
                          <a:solidFill>
                            <a:srgbClr val="D9D9D9"/>
                          </a:solidFill>
                        </a:rPr>
                        <a:t>工業化技術、外国からの空洞への対応（高圧ガス法に則した対応）</a:t>
                      </a:r>
                      <a:r>
                        <a:rPr kumimoji="1" lang="en-US" altLang="ja-JP" sz="1200" baseline="0" dirty="0" smtClean="0">
                          <a:solidFill>
                            <a:srgbClr val="D9D9D9"/>
                          </a:solidFill>
                        </a:rPr>
                        <a:t> </a:t>
                      </a:r>
                      <a:endParaRPr kumimoji="1" lang="en-US" altLang="ja-JP" sz="1200" dirty="0" smtClean="0">
                        <a:solidFill>
                          <a:srgbClr val="D9D9D9"/>
                        </a:solidFill>
                      </a:endParaRPr>
                    </a:p>
                  </a:txBody>
                  <a:tcPr/>
                </a:tc>
              </a:tr>
              <a:tr h="370840">
                <a:tc>
                  <a:txBody>
                    <a:bodyPr/>
                    <a:lstStyle/>
                    <a:p>
                      <a:r>
                        <a:rPr kumimoji="1" lang="en-US" altLang="ja-JP" sz="1200" dirty="0" smtClean="0">
                          <a:solidFill>
                            <a:srgbClr val="D9D9D9"/>
                          </a:solidFill>
                        </a:rPr>
                        <a:t>ATF/DR, BDS</a:t>
                      </a:r>
                      <a:endParaRPr kumimoji="1" lang="ja-JP" altLang="en-US" sz="1200" dirty="0">
                        <a:solidFill>
                          <a:srgbClr val="D9D9D9"/>
                        </a:solidFill>
                      </a:endParaRPr>
                    </a:p>
                  </a:txBody>
                  <a:tcPr/>
                </a:tc>
                <a:tc>
                  <a:txBody>
                    <a:bodyPr/>
                    <a:lstStyle/>
                    <a:p>
                      <a:r>
                        <a:rPr kumimoji="1" lang="ja-JP" altLang="en-US" sz="1200" dirty="0" smtClean="0">
                          <a:solidFill>
                            <a:srgbClr val="D9D9D9"/>
                          </a:solidFill>
                        </a:rPr>
                        <a:t>安定なナノビーム技術（５ナノのビーム、</a:t>
                      </a:r>
                      <a:r>
                        <a:rPr kumimoji="1" lang="en-US" altLang="ja-JP" sz="1200" dirty="0" smtClean="0">
                          <a:solidFill>
                            <a:srgbClr val="D9D9D9"/>
                          </a:solidFill>
                        </a:rPr>
                        <a:t>2</a:t>
                      </a:r>
                      <a:r>
                        <a:rPr kumimoji="1" lang="ja-JP" altLang="en-US" sz="1200" dirty="0" smtClean="0">
                          <a:solidFill>
                            <a:srgbClr val="D9D9D9"/>
                          </a:solidFill>
                        </a:rPr>
                        <a:t>ナノの安定性）の確立　＞＞更なるナノビーム技術</a:t>
                      </a:r>
                      <a:r>
                        <a:rPr kumimoji="1" lang="en-US" altLang="ja-JP" sz="1200" dirty="0" smtClean="0">
                          <a:solidFill>
                            <a:srgbClr val="D9D9D9"/>
                          </a:solidFill>
                        </a:rPr>
                        <a:t>(CLIC </a:t>
                      </a:r>
                      <a:r>
                        <a:rPr kumimoji="1" lang="ja-JP" altLang="en-US" sz="1200" dirty="0" smtClean="0">
                          <a:solidFill>
                            <a:srgbClr val="D9D9D9"/>
                          </a:solidFill>
                        </a:rPr>
                        <a:t>との協力）</a:t>
                      </a:r>
                      <a:endParaRPr kumimoji="1" lang="en-US" altLang="ja-JP" sz="1200" dirty="0" smtClean="0">
                        <a:solidFill>
                          <a:srgbClr val="D9D9D9"/>
                        </a:solidFill>
                      </a:endParaRPr>
                    </a:p>
                    <a:p>
                      <a:r>
                        <a:rPr kumimoji="1" lang="ja-JP" altLang="en-US" sz="1200" dirty="0" smtClean="0">
                          <a:solidFill>
                            <a:srgbClr val="D9D9D9"/>
                          </a:solidFill>
                        </a:rPr>
                        <a:t>ファーストキッカー（電源）の開発（バーストモード、</a:t>
                      </a:r>
                      <a:r>
                        <a:rPr kumimoji="1" lang="en-US" altLang="ja-JP" sz="1200" dirty="0" smtClean="0">
                          <a:solidFill>
                            <a:srgbClr val="D9D9D9"/>
                          </a:solidFill>
                        </a:rPr>
                        <a:t>6 MHz</a:t>
                      </a:r>
                      <a:r>
                        <a:rPr kumimoji="1" lang="ja-JP" altLang="en-US" sz="1200" dirty="0" smtClean="0">
                          <a:solidFill>
                            <a:srgbClr val="D9D9D9"/>
                          </a:solidFill>
                        </a:rPr>
                        <a:t>）</a:t>
                      </a:r>
                      <a:endParaRPr kumimoji="1" lang="en-US" altLang="ja-JP" sz="1200" dirty="0" smtClean="0">
                        <a:solidFill>
                          <a:srgbClr val="D9D9D9"/>
                        </a:solidFill>
                      </a:endParaRPr>
                    </a:p>
                    <a:p>
                      <a:r>
                        <a:rPr kumimoji="1" lang="en-US" altLang="ja-JP" sz="1200" dirty="0" smtClean="0">
                          <a:solidFill>
                            <a:srgbClr val="D9D9D9"/>
                          </a:solidFill>
                        </a:rPr>
                        <a:t>Final</a:t>
                      </a:r>
                      <a:r>
                        <a:rPr kumimoji="1" lang="en-US" altLang="ja-JP" sz="1200" baseline="0" dirty="0" smtClean="0">
                          <a:solidFill>
                            <a:srgbClr val="D9D9D9"/>
                          </a:solidFill>
                        </a:rPr>
                        <a:t> Focus (</a:t>
                      </a:r>
                      <a:r>
                        <a:rPr kumimoji="1" lang="ja-JP" altLang="en-US" sz="1200" baseline="0" dirty="0" smtClean="0">
                          <a:solidFill>
                            <a:srgbClr val="D9D9D9"/>
                          </a:solidFill>
                        </a:rPr>
                        <a:t>ハイブリッド）を含む。</a:t>
                      </a:r>
                      <a:r>
                        <a:rPr kumimoji="1" lang="en-US" altLang="ja-JP" sz="1200" baseline="0" dirty="0" smtClean="0">
                          <a:solidFill>
                            <a:srgbClr val="D9D9D9"/>
                          </a:solidFill>
                        </a:rPr>
                        <a:t> SCQ Technology (BNL-KEK, Super-KEKB?) </a:t>
                      </a:r>
                      <a:endParaRPr kumimoji="1" lang="ja-JP" altLang="en-US" sz="1200" dirty="0">
                        <a:solidFill>
                          <a:srgbClr val="D9D9D9"/>
                        </a:solidFill>
                      </a:endParaRPr>
                    </a:p>
                  </a:txBody>
                  <a:tcPr/>
                </a:tc>
              </a:tr>
              <a:tr h="370840">
                <a:tc>
                  <a:txBody>
                    <a:bodyPr/>
                    <a:lstStyle/>
                    <a:p>
                      <a:r>
                        <a:rPr kumimoji="1" lang="en-US" altLang="ja-JP" sz="1200" dirty="0" smtClean="0">
                          <a:solidFill>
                            <a:srgbClr val="D9D9D9"/>
                          </a:solidFill>
                        </a:rPr>
                        <a:t>Sources</a:t>
                      </a:r>
                      <a:r>
                        <a:rPr kumimoji="1" lang="en-US" altLang="ja-JP" sz="1200" baseline="0" dirty="0" smtClean="0">
                          <a:solidFill>
                            <a:srgbClr val="D9D9D9"/>
                          </a:solidFill>
                        </a:rPr>
                        <a:t> </a:t>
                      </a:r>
                      <a:endParaRPr kumimoji="1" lang="ja-JP" altLang="en-US" sz="1200" dirty="0">
                        <a:solidFill>
                          <a:srgbClr val="D9D9D9"/>
                        </a:solidFill>
                      </a:endParaRPr>
                    </a:p>
                  </a:txBody>
                  <a:tcPr/>
                </a:tc>
                <a:tc>
                  <a:txBody>
                    <a:bodyPr/>
                    <a:lstStyle/>
                    <a:p>
                      <a:r>
                        <a:rPr kumimoji="1" lang="ja-JP" altLang="en-US" sz="1200" dirty="0" smtClean="0">
                          <a:solidFill>
                            <a:srgbClr val="D9D9D9"/>
                          </a:solidFill>
                          <a:latin typeface="+mn-ea"/>
                          <a:ea typeface="+mn-ea"/>
                        </a:rPr>
                        <a:t>陽電子源：　コンベンショナル（バックアップ）陽電子源の開発</a:t>
                      </a:r>
                      <a:endParaRPr kumimoji="1" lang="en-US" altLang="ja-JP" sz="1200" dirty="0" smtClean="0">
                        <a:solidFill>
                          <a:srgbClr val="D9D9D9"/>
                        </a:solidFill>
                        <a:latin typeface="+mn-ea"/>
                        <a:ea typeface="+mn-ea"/>
                      </a:endParaRPr>
                    </a:p>
                    <a:p>
                      <a:r>
                        <a:rPr kumimoji="1" lang="ja-JP" altLang="en-US" sz="1200" kern="1200" dirty="0" smtClean="0">
                          <a:solidFill>
                            <a:srgbClr val="D9D9D9"/>
                          </a:solidFill>
                          <a:latin typeface="+mn-ea"/>
                          <a:ea typeface="+mn-ea"/>
                          <a:cs typeface="+mn-cs"/>
                        </a:rPr>
                        <a:t>　＊本年度：回転ターゲットのシール試験</a:t>
                      </a:r>
                      <a:r>
                        <a:rPr kumimoji="1" lang="en-US" altLang="ja-JP" sz="1200" kern="1200" dirty="0" smtClean="0">
                          <a:solidFill>
                            <a:srgbClr val="D9D9D9"/>
                          </a:solidFill>
                          <a:latin typeface="+mn-ea"/>
                          <a:ea typeface="+mn-ea"/>
                          <a:cs typeface="+mn-cs"/>
                        </a:rPr>
                        <a:t>:</a:t>
                      </a:r>
                      <a:r>
                        <a:rPr kumimoji="1" lang="en-US" altLang="ja-JP" sz="1200" kern="1200" baseline="0" dirty="0" smtClean="0">
                          <a:solidFill>
                            <a:srgbClr val="D9D9D9"/>
                          </a:solidFill>
                          <a:latin typeface="+mn-ea"/>
                          <a:ea typeface="+mn-ea"/>
                          <a:cs typeface="+mn-cs"/>
                        </a:rPr>
                        <a:t> </a:t>
                      </a:r>
                      <a:r>
                        <a:rPr kumimoji="1" lang="ja-JP" altLang="en-US" sz="1200" kern="1200" dirty="0" smtClean="0">
                          <a:solidFill>
                            <a:srgbClr val="D9D9D9"/>
                          </a:solidFill>
                          <a:latin typeface="+mn-ea"/>
                          <a:ea typeface="+mn-ea"/>
                          <a:cs typeface="+mn-cs"/>
                        </a:rPr>
                        <a:t>契約進行中。</a:t>
                      </a:r>
                    </a:p>
                    <a:p>
                      <a:r>
                        <a:rPr kumimoji="1" lang="ja-JP" altLang="en-US" sz="1200" kern="1200" dirty="0" smtClean="0">
                          <a:solidFill>
                            <a:srgbClr val="D9D9D9"/>
                          </a:solidFill>
                          <a:latin typeface="+mn-ea"/>
                          <a:ea typeface="+mn-ea"/>
                          <a:cs typeface="+mn-cs"/>
                        </a:rPr>
                        <a:t>　＊来年度以降：回転ターゲットの実機大試作機の製作</a:t>
                      </a:r>
                    </a:p>
                    <a:p>
                      <a:r>
                        <a:rPr kumimoji="1" lang="ja-JP" altLang="en-US" sz="1200" kern="1200" dirty="0" smtClean="0">
                          <a:solidFill>
                            <a:srgbClr val="D9D9D9"/>
                          </a:solidFill>
                          <a:latin typeface="+mn-ea"/>
                          <a:ea typeface="+mn-ea"/>
                          <a:cs typeface="+mn-cs"/>
                        </a:rPr>
                        <a:t>　　　</a:t>
                      </a:r>
                      <a:r>
                        <a:rPr kumimoji="1" lang="en-US" altLang="ja-JP" sz="1200" kern="1200" dirty="0" smtClean="0">
                          <a:solidFill>
                            <a:srgbClr val="D9D9D9"/>
                          </a:solidFill>
                          <a:latin typeface="+mn-ea"/>
                          <a:ea typeface="+mn-ea"/>
                          <a:cs typeface="+mn-cs"/>
                        </a:rPr>
                        <a:t>2014 </a:t>
                      </a:r>
                      <a:r>
                        <a:rPr kumimoji="1" lang="ja-JP" altLang="en-US" sz="1200" kern="1200" dirty="0" smtClean="0">
                          <a:solidFill>
                            <a:srgbClr val="D9D9D9"/>
                          </a:solidFill>
                          <a:latin typeface="+mn-ea"/>
                          <a:ea typeface="+mn-ea"/>
                          <a:cs typeface="+mn-cs"/>
                        </a:rPr>
                        <a:t>年度 ～ </a:t>
                      </a:r>
                      <a:r>
                        <a:rPr kumimoji="1" lang="en-US" altLang="ja-JP" sz="1200" kern="1200" dirty="0" smtClean="0">
                          <a:solidFill>
                            <a:srgbClr val="D9D9D9"/>
                          </a:solidFill>
                          <a:latin typeface="+mn-ea"/>
                          <a:ea typeface="+mn-ea"/>
                          <a:cs typeface="+mn-cs"/>
                        </a:rPr>
                        <a:t>2015 </a:t>
                      </a:r>
                      <a:r>
                        <a:rPr kumimoji="1" lang="ja-JP" altLang="en-US" sz="1200" kern="1200" dirty="0" smtClean="0">
                          <a:solidFill>
                            <a:srgbClr val="D9D9D9"/>
                          </a:solidFill>
                          <a:latin typeface="+mn-ea"/>
                          <a:ea typeface="+mn-ea"/>
                          <a:cs typeface="+mn-cs"/>
                        </a:rPr>
                        <a:t>年度の２年で回転ターゲットの実機大試作機を開発。</a:t>
                      </a:r>
                    </a:p>
                    <a:p>
                      <a:r>
                        <a:rPr kumimoji="1" lang="ja-JP" altLang="en-US" sz="1200" kern="1200" dirty="0" smtClean="0">
                          <a:solidFill>
                            <a:srgbClr val="D9D9D9"/>
                          </a:solidFill>
                          <a:latin typeface="+mn-ea"/>
                          <a:ea typeface="+mn-ea"/>
                          <a:cs typeface="+mn-cs"/>
                        </a:rPr>
                        <a:t>　＊来年度：振り子ターゲット</a:t>
                      </a:r>
                      <a:r>
                        <a:rPr kumimoji="1" lang="en-US" altLang="ja-JP" sz="1200" kern="1200" dirty="0" smtClean="0">
                          <a:solidFill>
                            <a:srgbClr val="D9D9D9"/>
                          </a:solidFill>
                          <a:latin typeface="+mn-ea"/>
                          <a:ea typeface="+mn-ea"/>
                          <a:cs typeface="+mn-cs"/>
                        </a:rPr>
                        <a:t>.</a:t>
                      </a:r>
                      <a:r>
                        <a:rPr kumimoji="1" lang="en-US" altLang="ja-JP" sz="1200" kern="1200" baseline="0" dirty="0" smtClean="0">
                          <a:solidFill>
                            <a:srgbClr val="D9D9D9"/>
                          </a:solidFill>
                          <a:latin typeface="+mn-ea"/>
                          <a:ea typeface="+mn-ea"/>
                          <a:cs typeface="+mn-cs"/>
                        </a:rPr>
                        <a:t> </a:t>
                      </a:r>
                      <a:r>
                        <a:rPr kumimoji="1" lang="ja-JP" altLang="en-US" sz="1200" kern="1200" dirty="0" smtClean="0">
                          <a:solidFill>
                            <a:srgbClr val="D9D9D9"/>
                          </a:solidFill>
                          <a:latin typeface="+mn-ea"/>
                          <a:ea typeface="+mn-ea"/>
                          <a:cs typeface="+mn-cs"/>
                        </a:rPr>
                        <a:t>工作センターと振り子ターゲットの試作を継続。</a:t>
                      </a:r>
                      <a:endParaRPr kumimoji="1" lang="en-US" altLang="ja-JP" sz="1200" kern="1200" dirty="0" smtClean="0">
                        <a:solidFill>
                          <a:srgbClr val="D9D9D9"/>
                        </a:solidFill>
                        <a:latin typeface="+mn-ea"/>
                        <a:ea typeface="+mn-ea"/>
                        <a:cs typeface="+mn-cs"/>
                      </a:endParaRPr>
                    </a:p>
                    <a:p>
                      <a:r>
                        <a:rPr kumimoji="1" lang="en-US" altLang="ja-JP" sz="1200" kern="1200" baseline="0" dirty="0" smtClean="0">
                          <a:solidFill>
                            <a:srgbClr val="D9D9D9"/>
                          </a:solidFill>
                          <a:latin typeface="+mn-ea"/>
                          <a:ea typeface="+mn-ea"/>
                          <a:cs typeface="+mn-cs"/>
                        </a:rPr>
                        <a:t>  </a:t>
                      </a:r>
                      <a:r>
                        <a:rPr kumimoji="1" lang="ja-JP" altLang="en-US" sz="1200" kern="1200" baseline="0" dirty="0" smtClean="0">
                          <a:solidFill>
                            <a:srgbClr val="D9D9D9"/>
                          </a:solidFill>
                          <a:latin typeface="+mn-ea"/>
                          <a:ea typeface="+mn-ea"/>
                          <a:cs typeface="+mn-cs"/>
                        </a:rPr>
                        <a:t>　</a:t>
                      </a:r>
                      <a:r>
                        <a:rPr kumimoji="1" lang="ja-JP" altLang="en-US" sz="1200" kern="1200" dirty="0" smtClean="0">
                          <a:solidFill>
                            <a:srgbClr val="D9D9D9"/>
                          </a:solidFill>
                          <a:latin typeface="+mn-ea"/>
                          <a:ea typeface="+mn-ea"/>
                          <a:cs typeface="+mn-cs"/>
                        </a:rPr>
                        <a:t>（振り子ターゲットは広大の高橋さんを代表に科研費も申請予定）</a:t>
                      </a:r>
                      <a:endParaRPr kumimoji="1" lang="en-US" altLang="ja-JP" sz="1200" kern="1200" dirty="0" smtClean="0">
                        <a:solidFill>
                          <a:srgbClr val="D9D9D9"/>
                        </a:solidFill>
                        <a:latin typeface="+mn-ea"/>
                        <a:ea typeface="+mn-ea"/>
                        <a:cs typeface="+mn-cs"/>
                      </a:endParaRPr>
                    </a:p>
                    <a:p>
                      <a:r>
                        <a:rPr kumimoji="1" lang="ja-JP" altLang="en-US" sz="1200" kern="1200" dirty="0" smtClean="0">
                          <a:solidFill>
                            <a:srgbClr val="D9D9D9"/>
                          </a:solidFill>
                          <a:latin typeface="+mn-lt"/>
                          <a:ea typeface="+mn-ea"/>
                          <a:cs typeface="+mn-cs"/>
                        </a:rPr>
                        <a:t>　</a:t>
                      </a:r>
                      <a:r>
                        <a:rPr kumimoji="1" lang="en-US" altLang="ja-JP" sz="1200" kern="1200" dirty="0" smtClean="0">
                          <a:solidFill>
                            <a:srgbClr val="D9D9D9"/>
                          </a:solidFill>
                          <a:latin typeface="+mn-lt"/>
                          <a:ea typeface="+mn-ea"/>
                          <a:cs typeface="+mn-cs"/>
                        </a:rPr>
                        <a:t>ATF </a:t>
                      </a:r>
                      <a:r>
                        <a:rPr kumimoji="1" lang="en-US" altLang="ja-JP" sz="1200" kern="1200" dirty="0" err="1" smtClean="0">
                          <a:solidFill>
                            <a:srgbClr val="D9D9D9"/>
                          </a:solidFill>
                          <a:latin typeface="+mn-lt"/>
                          <a:ea typeface="+mn-ea"/>
                          <a:cs typeface="+mn-cs"/>
                        </a:rPr>
                        <a:t>Linac</a:t>
                      </a:r>
                      <a:r>
                        <a:rPr kumimoji="1" lang="ja-JP" altLang="en-US" sz="1200" kern="1200" dirty="0" smtClean="0">
                          <a:solidFill>
                            <a:srgbClr val="D9D9D9"/>
                          </a:solidFill>
                          <a:latin typeface="+mn-lt"/>
                          <a:ea typeface="+mn-ea"/>
                          <a:cs typeface="+mn-cs"/>
                        </a:rPr>
                        <a:t>での</a:t>
                      </a:r>
                      <a:r>
                        <a:rPr kumimoji="1" lang="en-US" altLang="ja-JP" sz="1200" kern="1200" dirty="0" smtClean="0">
                          <a:solidFill>
                            <a:srgbClr val="D9D9D9"/>
                          </a:solidFill>
                          <a:latin typeface="+mn-lt"/>
                          <a:ea typeface="+mn-ea"/>
                          <a:cs typeface="+mn-cs"/>
                        </a:rPr>
                        <a:t>beam loading</a:t>
                      </a:r>
                      <a:r>
                        <a:rPr kumimoji="1" lang="ja-JP" altLang="en-US" sz="1200" kern="1200" dirty="0" smtClean="0">
                          <a:solidFill>
                            <a:srgbClr val="D9D9D9"/>
                          </a:solidFill>
                          <a:latin typeface="+mn-lt"/>
                          <a:ea typeface="+mn-ea"/>
                          <a:cs typeface="+mn-cs"/>
                        </a:rPr>
                        <a:t>実験</a:t>
                      </a:r>
                      <a:endParaRPr kumimoji="1" lang="en-US" altLang="ja-JP" sz="1200" dirty="0" smtClean="0">
                        <a:solidFill>
                          <a:srgbClr val="D9D9D9"/>
                        </a:solidFill>
                        <a:latin typeface="+mn-ea"/>
                        <a:ea typeface="+mn-ea"/>
                      </a:endParaRPr>
                    </a:p>
                    <a:p>
                      <a:r>
                        <a:rPr kumimoji="1" lang="ja-JP" altLang="en-US" sz="1200" dirty="0" smtClean="0">
                          <a:solidFill>
                            <a:srgbClr val="D9D9D9"/>
                          </a:solidFill>
                          <a:latin typeface="+mn-ea"/>
                          <a:ea typeface="+mn-ea"/>
                        </a:rPr>
                        <a:t>電子源：　</a:t>
                      </a:r>
                      <a:r>
                        <a:rPr kumimoji="1" lang="en-US" altLang="ja-JP" sz="1200" dirty="0" smtClean="0">
                          <a:solidFill>
                            <a:srgbClr val="D9D9D9"/>
                          </a:solidFill>
                          <a:latin typeface="+mn-ea"/>
                          <a:ea typeface="+mn-ea"/>
                        </a:rPr>
                        <a:t>SLAC</a:t>
                      </a:r>
                      <a:r>
                        <a:rPr kumimoji="1" lang="ja-JP" altLang="en-US" sz="1200" dirty="0" smtClean="0">
                          <a:solidFill>
                            <a:srgbClr val="D9D9D9"/>
                          </a:solidFill>
                          <a:latin typeface="+mn-ea"/>
                          <a:ea typeface="+mn-ea"/>
                        </a:rPr>
                        <a:t>に期待</a:t>
                      </a:r>
                      <a:r>
                        <a:rPr kumimoji="1" lang="en-US" altLang="ja-JP" sz="1200" dirty="0" smtClean="0">
                          <a:solidFill>
                            <a:srgbClr val="D9D9D9"/>
                          </a:solidFill>
                          <a:latin typeface="+mn-ea"/>
                          <a:ea typeface="+mn-ea"/>
                        </a:rPr>
                        <a:t> </a:t>
                      </a:r>
                      <a:endParaRPr kumimoji="1" lang="ja-JP" altLang="en-US" sz="1200" dirty="0">
                        <a:solidFill>
                          <a:srgbClr val="D9D9D9"/>
                        </a:solidFill>
                        <a:latin typeface="+mn-ea"/>
                        <a:ea typeface="+mn-ea"/>
                      </a:endParaRPr>
                    </a:p>
                  </a:txBody>
                  <a:tcPr/>
                </a:tc>
              </a:tr>
              <a:tr h="370840">
                <a:tc>
                  <a:txBody>
                    <a:bodyPr/>
                    <a:lstStyle/>
                    <a:p>
                      <a:r>
                        <a:rPr kumimoji="1" lang="en-US" altLang="ja-JP" sz="1200" dirty="0" smtClean="0"/>
                        <a:t>RF</a:t>
                      </a:r>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MARX</a:t>
                      </a:r>
                      <a:r>
                        <a:rPr kumimoji="1" lang="ja-JP" altLang="en-US" sz="1200" dirty="0" smtClean="0"/>
                        <a:t>電源には民間企業を含めた開発研究予算，</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LLRF</a:t>
                      </a:r>
                      <a:r>
                        <a:rPr kumimoji="1" lang="ja-JP" altLang="en-US" sz="1200" dirty="0" smtClean="0"/>
                        <a:t>では開発のためのマンパ ワーが必要．また将来を見据えれば人材育成が急務</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Klystron (</a:t>
                      </a:r>
                      <a:r>
                        <a:rPr kumimoji="1" lang="ja-JP" altLang="en-US" sz="1200" dirty="0" smtClean="0"/>
                        <a:t>サイズの最適化）</a:t>
                      </a:r>
                      <a:endParaRPr kumimoji="1" lang="en-US" altLang="ja-JP" sz="1200" dirty="0" smtClean="0"/>
                    </a:p>
                  </a:txBody>
                  <a:tcPr/>
                </a:tc>
              </a:tr>
              <a:tr h="370840">
                <a:tc>
                  <a:txBody>
                    <a:bodyPr/>
                    <a:lstStyle/>
                    <a:p>
                      <a:r>
                        <a:rPr kumimoji="1" lang="en-US" altLang="ja-JP" sz="1200" dirty="0" smtClean="0"/>
                        <a:t>Cryogenics</a:t>
                      </a:r>
                      <a:endParaRPr kumimoji="1" lang="ja-JP" altLang="en-US" sz="1200" dirty="0"/>
                    </a:p>
                  </a:txBody>
                  <a:tcPr/>
                </a:tc>
                <a:tc>
                  <a:txBody>
                    <a:bodyPr/>
                    <a:lstStyle/>
                    <a:p>
                      <a:r>
                        <a:rPr kumimoji="1" lang="en-US" altLang="ja-JP" sz="1200" dirty="0" smtClean="0"/>
                        <a:t>ILC </a:t>
                      </a:r>
                      <a:r>
                        <a:rPr kumimoji="1" lang="ja-JP" altLang="en-US" sz="1200" dirty="0" smtClean="0"/>
                        <a:t>の設計：熱負荷の精度をあげる。　　</a:t>
                      </a:r>
                      <a:r>
                        <a:rPr kumimoji="1" lang="en-US" altLang="ja-JP" sz="1200" dirty="0" smtClean="0"/>
                        <a:t>He</a:t>
                      </a:r>
                      <a:r>
                        <a:rPr kumimoji="1" lang="ja-JP" altLang="en-US" sz="1200" dirty="0" smtClean="0"/>
                        <a:t>資源備蓄（全量をどのように保持するか？）</a:t>
                      </a:r>
                      <a:endParaRPr kumimoji="1" lang="en-US" altLang="ja-JP" sz="1200" dirty="0" smtClean="0"/>
                    </a:p>
                    <a:p>
                      <a:r>
                        <a:rPr kumimoji="1" lang="en-US" altLang="ja-JP" sz="1200" dirty="0" smtClean="0"/>
                        <a:t>STF: Cryogenics </a:t>
                      </a:r>
                      <a:r>
                        <a:rPr kumimoji="1" lang="ja-JP" altLang="en-US" sz="1200" dirty="0" smtClean="0"/>
                        <a:t>の増強、　</a:t>
                      </a:r>
                      <a:endParaRPr kumimoji="1" lang="ja-JP" altLang="en-US" sz="1200" dirty="0"/>
                    </a:p>
                  </a:txBody>
                  <a:tcPr/>
                </a:tc>
              </a:tr>
              <a:tr h="370840">
                <a:tc>
                  <a:txBody>
                    <a:bodyPr/>
                    <a:lstStyle/>
                    <a:p>
                      <a:r>
                        <a:rPr kumimoji="1" lang="en-US" altLang="ja-JP" sz="1200" dirty="0" smtClean="0"/>
                        <a:t>Electrical</a:t>
                      </a:r>
                      <a:endParaRPr kumimoji="1" lang="ja-JP" altLang="en-US" sz="1200" dirty="0"/>
                    </a:p>
                  </a:txBody>
                  <a:tcPr/>
                </a:tc>
                <a:tc>
                  <a:txBody>
                    <a:bodyPr/>
                    <a:lstStyle/>
                    <a:p>
                      <a:r>
                        <a:rPr kumimoji="1" lang="en-US" altLang="ja-JP" sz="1200" dirty="0" smtClean="0"/>
                        <a:t>ILC </a:t>
                      </a:r>
                      <a:r>
                        <a:rPr kumimoji="1" lang="ja-JP" altLang="en-US" sz="1200" dirty="0" smtClean="0"/>
                        <a:t>設計としての</a:t>
                      </a:r>
                      <a:r>
                        <a:rPr kumimoji="1" lang="en-US" altLang="ja-JP" sz="1200" dirty="0" smtClean="0"/>
                        <a:t> </a:t>
                      </a:r>
                      <a:r>
                        <a:rPr kumimoji="1" lang="ja-JP" altLang="en-US" sz="1200" dirty="0" smtClean="0"/>
                        <a:t>電源、制御、モニター、、、</a:t>
                      </a:r>
                      <a:endParaRPr kumimoji="1" lang="ja-JP" altLang="en-US" sz="1200" dirty="0"/>
                    </a:p>
                  </a:txBody>
                  <a:tcPr/>
                </a:tc>
              </a:tr>
              <a:tr h="370840">
                <a:tc>
                  <a:txBody>
                    <a:bodyPr/>
                    <a:lstStyle/>
                    <a:p>
                      <a:r>
                        <a:rPr kumimoji="1" lang="en-US" altLang="ja-JP" sz="1200" dirty="0" smtClean="0"/>
                        <a:t>Mechanical</a:t>
                      </a:r>
                      <a:r>
                        <a:rPr kumimoji="1" lang="en-US" altLang="ja-JP" sz="1200" baseline="0" dirty="0" smtClean="0"/>
                        <a:t> </a:t>
                      </a:r>
                      <a:endParaRPr kumimoji="1" lang="ja-JP" altLang="en-US" sz="1200" dirty="0"/>
                    </a:p>
                  </a:txBody>
                  <a:tcPr/>
                </a:tc>
                <a:tc>
                  <a:txBody>
                    <a:bodyPr/>
                    <a:lstStyle/>
                    <a:p>
                      <a:r>
                        <a:rPr kumimoji="1" lang="en-US" altLang="ja-JP" sz="1200" dirty="0" smtClean="0"/>
                        <a:t>ILC </a:t>
                      </a:r>
                      <a:r>
                        <a:rPr kumimoji="1" lang="ja-JP" altLang="en-US" sz="1200" dirty="0" smtClean="0"/>
                        <a:t>設計としての　通常磁石、真空等の機械構造、、、</a:t>
                      </a:r>
                      <a:r>
                        <a:rPr kumimoji="1" lang="en-US" altLang="ja-JP" sz="1200" baseline="0" dirty="0" smtClean="0"/>
                        <a:t> </a:t>
                      </a:r>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13/10/28</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E661219-D867-3D43-9277-D7123370C452}" type="slidenum">
              <a:rPr lang="ja-JP" altLang="en-US" smtClean="0">
                <a:solidFill>
                  <a:prstClr val="black">
                    <a:tint val="75000"/>
                  </a:prstClr>
                </a:solidFill>
                <a:latin typeface="Calibri"/>
                <a:ea typeface="ＭＳ Ｐゴシック"/>
              </a:rPr>
              <a:pPr/>
              <a:t>31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548812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4325" y="4298416"/>
            <a:ext cx="2638111" cy="1730164"/>
          </a:xfrm>
          <a:prstGeom prst="rect">
            <a:avLst/>
          </a:prstGeom>
        </p:spPr>
      </p:pic>
      <p:sp>
        <p:nvSpPr>
          <p:cNvPr id="4" name="タイトル 3"/>
          <p:cNvSpPr>
            <a:spLocks noGrp="1"/>
          </p:cNvSpPr>
          <p:nvPr>
            <p:ph type="title"/>
          </p:nvPr>
        </p:nvSpPr>
        <p:spPr>
          <a:xfrm>
            <a:off x="862403" y="773547"/>
            <a:ext cx="4203786" cy="500303"/>
          </a:xfrm>
        </p:spPr>
        <p:txBody>
          <a:bodyPr>
            <a:normAutofit/>
          </a:bodyPr>
          <a:lstStyle/>
          <a:p>
            <a:r>
              <a:rPr kumimoji="1" lang="en-US" altLang="ja-JP" sz="3200" dirty="0"/>
              <a:t>KEK-ATF</a:t>
            </a:r>
            <a:r>
              <a:rPr kumimoji="1" lang="ja-JP" altLang="en-US" sz="3200" dirty="0"/>
              <a:t>：</a:t>
            </a:r>
            <a:r>
              <a:rPr kumimoji="1" lang="en-US" altLang="ja-JP" sz="3200" dirty="0"/>
              <a:t>Progress</a:t>
            </a:r>
            <a:endParaRPr kumimoji="1" lang="ja-JP" altLang="en-US" sz="3200" dirty="0"/>
          </a:p>
        </p:txBody>
      </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13/05/27</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ILC Technical Status</a:t>
            </a:r>
            <a:endParaRPr lang="ja-JP" altLang="en-US" dirty="0">
              <a:solidFill>
                <a:prstClr val="black">
                  <a:tint val="75000"/>
                </a:prstClr>
              </a:solidFill>
              <a:latin typeface="Calibri"/>
              <a:ea typeface="ＭＳ Ｐゴシック"/>
            </a:endParaRPr>
          </a:p>
        </p:txBody>
      </p:sp>
      <p:sp>
        <p:nvSpPr>
          <p:cNvPr id="8" name="スライド番号プレースホルダー 7"/>
          <p:cNvSpPr>
            <a:spLocks noGrp="1"/>
          </p:cNvSpPr>
          <p:nvPr>
            <p:ph type="sldNum" sz="quarter" idx="12"/>
          </p:nvPr>
        </p:nvSpPr>
        <p:spPr/>
        <p:txBody>
          <a:bodyPr/>
          <a:lstStyle/>
          <a:p>
            <a:fld id="{47EE7002-2843-A748-8A39-5DB4CCBFD7B4}" type="slidenum">
              <a:rPr lang="ja-JP" altLang="en-US" smtClean="0">
                <a:solidFill>
                  <a:prstClr val="black">
                    <a:tint val="75000"/>
                  </a:prstClr>
                </a:solidFill>
                <a:latin typeface="Calibri"/>
                <a:ea typeface="ＭＳ Ｐゴシック"/>
              </a:rPr>
              <a:pPr/>
              <a:t>32</a:t>
            </a:fld>
            <a:endParaRPr lang="ja-JP" altLang="en-US">
              <a:solidFill>
                <a:prstClr val="black">
                  <a:tint val="75000"/>
                </a:prstClr>
              </a:solidFill>
              <a:latin typeface="Calibri"/>
              <a:ea typeface="ＭＳ Ｐゴシック"/>
            </a:endParaRPr>
          </a:p>
        </p:txBody>
      </p:sp>
      <p:sp>
        <p:nvSpPr>
          <p:cNvPr id="3" name="コンテンツ プレースホルダー 2"/>
          <p:cNvSpPr>
            <a:spLocks noGrp="1"/>
          </p:cNvSpPr>
          <p:nvPr>
            <p:ph sz="half" idx="4294967295"/>
          </p:nvPr>
        </p:nvSpPr>
        <p:spPr>
          <a:xfrm>
            <a:off x="181440" y="1491053"/>
            <a:ext cx="4038600" cy="4525963"/>
          </a:xfrm>
          <a:solidFill>
            <a:srgbClr val="CCFFCC"/>
          </a:solidFill>
          <a:ln>
            <a:solidFill>
              <a:srgbClr val="3366FF"/>
            </a:solidFill>
          </a:ln>
        </p:spPr>
        <p:txBody>
          <a:bodyPr>
            <a:normAutofit lnSpcReduction="10000"/>
          </a:bodyPr>
          <a:lstStyle/>
          <a:p>
            <a:pPr marL="0" indent="0">
              <a:buNone/>
            </a:pPr>
            <a:r>
              <a:rPr lang="en-US" altLang="ja-JP" b="1" dirty="0" smtClean="0">
                <a:solidFill>
                  <a:srgbClr val="FF0000"/>
                </a:solidFill>
                <a:cs typeface="Times"/>
              </a:rPr>
              <a:t>Ultra-small beam</a:t>
            </a:r>
          </a:p>
          <a:p>
            <a:r>
              <a:rPr lang="en-US" altLang="ja-JP" sz="2200" dirty="0">
                <a:solidFill>
                  <a:srgbClr val="000000"/>
                </a:solidFill>
                <a:cs typeface="Times"/>
              </a:rPr>
              <a:t>Low </a:t>
            </a:r>
            <a:r>
              <a:rPr lang="en-US" altLang="ja-JP" sz="2200" dirty="0" err="1">
                <a:solidFill>
                  <a:srgbClr val="000000"/>
                </a:solidFill>
                <a:cs typeface="Times"/>
              </a:rPr>
              <a:t>emittance</a:t>
            </a:r>
            <a:r>
              <a:rPr lang="en-US" altLang="ja-JP" sz="2200" dirty="0">
                <a:solidFill>
                  <a:srgbClr val="000000"/>
                </a:solidFill>
                <a:cs typeface="Times"/>
              </a:rPr>
              <a:t> : KEK-ATF </a:t>
            </a:r>
          </a:p>
          <a:p>
            <a:pPr lvl="1"/>
            <a:r>
              <a:rPr lang="en-US" altLang="ja-JP" sz="1900" dirty="0">
                <a:solidFill>
                  <a:srgbClr val="000000"/>
                </a:solidFill>
                <a:cs typeface="Times"/>
              </a:rPr>
              <a:t>Achieved the ILC goal (2004).</a:t>
            </a:r>
          </a:p>
          <a:p>
            <a:endParaRPr lang="en-US" altLang="ja-JP" sz="2200" dirty="0">
              <a:solidFill>
                <a:srgbClr val="000000"/>
              </a:solidFill>
              <a:cs typeface="Times"/>
            </a:endParaRPr>
          </a:p>
          <a:p>
            <a:r>
              <a:rPr lang="en-US" altLang="ja-JP" sz="2200" dirty="0">
                <a:solidFill>
                  <a:srgbClr val="000000"/>
                </a:solidFill>
                <a:cs typeface="Times"/>
              </a:rPr>
              <a:t>Small vertical beam size : KEK ATF2</a:t>
            </a:r>
          </a:p>
          <a:p>
            <a:pPr lvl="1"/>
            <a:r>
              <a:rPr lang="en-US" altLang="ja-JP" dirty="0" smtClean="0">
                <a:solidFill>
                  <a:srgbClr val="000000"/>
                </a:solidFill>
                <a:cs typeface="Times"/>
              </a:rPr>
              <a:t>Goal = 37 nm, </a:t>
            </a:r>
          </a:p>
          <a:p>
            <a:pPr lvl="2"/>
            <a:r>
              <a:rPr lang="en-US" altLang="ja-JP" dirty="0" smtClean="0">
                <a:solidFill>
                  <a:srgbClr val="000000"/>
                </a:solidFill>
                <a:cs typeface="Times"/>
              </a:rPr>
              <a:t>160 nm (spring?, 2012)</a:t>
            </a:r>
          </a:p>
          <a:p>
            <a:pPr lvl="2"/>
            <a:r>
              <a:rPr lang="en-US" altLang="ja-JP" dirty="0" smtClean="0">
                <a:solidFill>
                  <a:srgbClr val="FF0000"/>
                </a:solidFill>
                <a:cs typeface="Times"/>
              </a:rPr>
              <a:t>~70 nm (Dec. 2012)  at low beam current</a:t>
            </a:r>
          </a:p>
        </p:txBody>
      </p:sp>
      <p:pic>
        <p:nvPicPr>
          <p:cNvPr id="6" name="コンテンツ プレースホルダー 5"/>
          <p:cNvPicPr>
            <a:picLocks noGrp="1" noChangeAspect="1"/>
          </p:cNvPicPr>
          <p:nvPr>
            <p:ph sz="half" idx="4294967295"/>
          </p:nvPr>
        </p:nvPicPr>
        <p:blipFill rotWithShape="1">
          <a:blip r:embed="rId3" cstate="email">
            <a:extLst>
              <a:ext uri="{28A0092B-C50C-407E-A947-70E740481C1C}">
                <a14:useLocalDpi xmlns:a14="http://schemas.microsoft.com/office/drawing/2010/main"/>
              </a:ext>
            </a:extLst>
          </a:blip>
          <a:srcRect t="-753" b="-654"/>
          <a:stretch/>
        </p:blipFill>
        <p:spPr>
          <a:xfrm>
            <a:off x="4451796" y="1874839"/>
            <a:ext cx="4556125" cy="2039937"/>
          </a:xfrm>
          <a:ln>
            <a:solidFill>
              <a:srgbClr val="008000"/>
            </a:solidFill>
          </a:ln>
        </p:spPr>
      </p:pic>
      <p:pic>
        <p:nvPicPr>
          <p:cNvPr id="12" name="図 11"/>
          <p:cNvPicPr>
            <a:picLocks noChangeAspect="1"/>
          </p:cNvPicPr>
          <p:nvPr/>
        </p:nvPicPr>
        <p:blipFill>
          <a:blip r:embed="rId4"/>
          <a:stretch>
            <a:fillRect/>
          </a:stretch>
        </p:blipFill>
        <p:spPr>
          <a:xfrm>
            <a:off x="7065763" y="4286088"/>
            <a:ext cx="1983777" cy="1897526"/>
          </a:xfrm>
          <a:prstGeom prst="rect">
            <a:avLst/>
          </a:prstGeom>
          <a:ln>
            <a:noFill/>
          </a:ln>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8413" y="1305370"/>
            <a:ext cx="1290169" cy="704560"/>
          </a:xfrm>
          <a:prstGeom prst="rect">
            <a:avLst/>
          </a:prstGeom>
          <a:ln>
            <a:solidFill>
              <a:srgbClr val="008000"/>
            </a:solidFill>
          </a:ln>
        </p:spPr>
      </p:pic>
      <p:cxnSp>
        <p:nvCxnSpPr>
          <p:cNvPr id="18" name="直線矢印コネクタ 17"/>
          <p:cNvCxnSpPr/>
          <p:nvPr/>
        </p:nvCxnSpPr>
        <p:spPr>
          <a:xfrm>
            <a:off x="3963738" y="2707105"/>
            <a:ext cx="3222968" cy="171548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4204432" y="5116531"/>
            <a:ext cx="1595699" cy="275269"/>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69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524375" y="1233488"/>
            <a:ext cx="4379913" cy="31908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Calibri"/>
              <a:ea typeface="ＭＳ Ｐゴシック"/>
            </a:endParaRPr>
          </a:p>
        </p:txBody>
      </p:sp>
      <p:cxnSp>
        <p:nvCxnSpPr>
          <p:cNvPr id="12" name="直線コネクタ 11"/>
          <p:cNvCxnSpPr/>
          <p:nvPr/>
        </p:nvCxnSpPr>
        <p:spPr>
          <a:xfrm flipV="1">
            <a:off x="377825" y="1235075"/>
            <a:ext cx="852487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390525" y="1554163"/>
            <a:ext cx="851217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484" name="テキスト ボックス 23"/>
          <p:cNvSpPr txBox="1">
            <a:spLocks noChangeArrowheads="1"/>
          </p:cNvSpPr>
          <p:nvPr/>
        </p:nvSpPr>
        <p:spPr bwMode="auto">
          <a:xfrm>
            <a:off x="762000" y="1152525"/>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2000" b="1">
                <a:solidFill>
                  <a:prstClr val="black"/>
                </a:solidFill>
              </a:rPr>
              <a:t>CY</a:t>
            </a:r>
            <a:endParaRPr lang="ja-JP" altLang="en-US" sz="2000" b="1">
              <a:solidFill>
                <a:prstClr val="black"/>
              </a:solidFill>
            </a:endParaRPr>
          </a:p>
        </p:txBody>
      </p:sp>
      <p:sp>
        <p:nvSpPr>
          <p:cNvPr id="20485" name="テキスト ボックス 24"/>
          <p:cNvSpPr txBox="1">
            <a:spLocks noChangeArrowheads="1"/>
          </p:cNvSpPr>
          <p:nvPr/>
        </p:nvSpPr>
        <p:spPr bwMode="auto">
          <a:xfrm>
            <a:off x="1931988" y="1208088"/>
            <a:ext cx="83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2011</a:t>
            </a:r>
            <a:endParaRPr lang="ja-JP" altLang="en-US" sz="2000" b="1">
              <a:solidFill>
                <a:prstClr val="black"/>
              </a:solidFill>
            </a:endParaRPr>
          </a:p>
        </p:txBody>
      </p:sp>
      <p:sp>
        <p:nvSpPr>
          <p:cNvPr id="20486" name="テキスト ボックス 24"/>
          <p:cNvSpPr txBox="1">
            <a:spLocks noChangeArrowheads="1"/>
          </p:cNvSpPr>
          <p:nvPr/>
        </p:nvSpPr>
        <p:spPr bwMode="auto">
          <a:xfrm>
            <a:off x="2795588" y="1208088"/>
            <a:ext cx="839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2012</a:t>
            </a:r>
            <a:endParaRPr lang="ja-JP" altLang="en-US" sz="2000" b="1">
              <a:solidFill>
                <a:prstClr val="black"/>
              </a:solidFill>
            </a:endParaRPr>
          </a:p>
        </p:txBody>
      </p:sp>
      <p:sp>
        <p:nvSpPr>
          <p:cNvPr id="20487" name="テキスト ボックス 24"/>
          <p:cNvSpPr txBox="1">
            <a:spLocks noChangeArrowheads="1"/>
          </p:cNvSpPr>
          <p:nvPr/>
        </p:nvSpPr>
        <p:spPr bwMode="auto">
          <a:xfrm>
            <a:off x="3659188" y="1208088"/>
            <a:ext cx="84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2013</a:t>
            </a:r>
            <a:endParaRPr lang="ja-JP" altLang="en-US" sz="2000" b="1">
              <a:solidFill>
                <a:prstClr val="black"/>
              </a:solidFill>
            </a:endParaRPr>
          </a:p>
        </p:txBody>
      </p:sp>
      <p:sp>
        <p:nvSpPr>
          <p:cNvPr id="20488" name="テキスト ボックス 24"/>
          <p:cNvSpPr txBox="1">
            <a:spLocks noChangeArrowheads="1"/>
          </p:cNvSpPr>
          <p:nvPr/>
        </p:nvSpPr>
        <p:spPr bwMode="auto">
          <a:xfrm>
            <a:off x="4524375" y="1208088"/>
            <a:ext cx="839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2014</a:t>
            </a:r>
            <a:endParaRPr lang="ja-JP" altLang="en-US" sz="2000" b="1">
              <a:solidFill>
                <a:prstClr val="black"/>
              </a:solidFill>
            </a:endParaRPr>
          </a:p>
        </p:txBody>
      </p:sp>
      <p:sp>
        <p:nvSpPr>
          <p:cNvPr id="20489" name="テキスト ボックス 24"/>
          <p:cNvSpPr txBox="1">
            <a:spLocks noChangeArrowheads="1"/>
          </p:cNvSpPr>
          <p:nvPr/>
        </p:nvSpPr>
        <p:spPr bwMode="auto">
          <a:xfrm>
            <a:off x="5435600" y="1208088"/>
            <a:ext cx="84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2015</a:t>
            </a:r>
            <a:endParaRPr lang="ja-JP" altLang="en-US" sz="2000" b="1">
              <a:solidFill>
                <a:prstClr val="black"/>
              </a:solidFill>
            </a:endParaRPr>
          </a:p>
        </p:txBody>
      </p:sp>
      <p:sp>
        <p:nvSpPr>
          <p:cNvPr id="20490" name="テキスト ボックス 24"/>
          <p:cNvSpPr txBox="1">
            <a:spLocks noChangeArrowheads="1"/>
          </p:cNvSpPr>
          <p:nvPr/>
        </p:nvSpPr>
        <p:spPr bwMode="auto">
          <a:xfrm>
            <a:off x="6324600" y="1208088"/>
            <a:ext cx="839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2016</a:t>
            </a:r>
            <a:endParaRPr lang="ja-JP" altLang="en-US" sz="2000" b="1">
              <a:solidFill>
                <a:prstClr val="black"/>
              </a:solidFill>
            </a:endParaRPr>
          </a:p>
        </p:txBody>
      </p:sp>
      <p:sp>
        <p:nvSpPr>
          <p:cNvPr id="20491" name="テキスト ボックス 24"/>
          <p:cNvSpPr txBox="1">
            <a:spLocks noChangeArrowheads="1"/>
          </p:cNvSpPr>
          <p:nvPr/>
        </p:nvSpPr>
        <p:spPr bwMode="auto">
          <a:xfrm>
            <a:off x="7188200" y="1208088"/>
            <a:ext cx="839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2017</a:t>
            </a:r>
            <a:endParaRPr lang="ja-JP" altLang="en-US" sz="2000" b="1">
              <a:solidFill>
                <a:prstClr val="black"/>
              </a:solidFill>
            </a:endParaRPr>
          </a:p>
        </p:txBody>
      </p:sp>
      <p:sp>
        <p:nvSpPr>
          <p:cNvPr id="20492" name="テキスト ボックス 24"/>
          <p:cNvSpPr txBox="1">
            <a:spLocks noChangeArrowheads="1"/>
          </p:cNvSpPr>
          <p:nvPr/>
        </p:nvSpPr>
        <p:spPr bwMode="auto">
          <a:xfrm>
            <a:off x="8051800" y="1208088"/>
            <a:ext cx="841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1800" b="1">
                <a:solidFill>
                  <a:prstClr val="black"/>
                </a:solidFill>
              </a:rPr>
              <a:t>2018</a:t>
            </a:r>
            <a:endParaRPr lang="ja-JP" altLang="en-US" sz="2000" b="1">
              <a:solidFill>
                <a:prstClr val="black"/>
              </a:solidFill>
            </a:endParaRPr>
          </a:p>
        </p:txBody>
      </p:sp>
      <p:cxnSp>
        <p:nvCxnSpPr>
          <p:cNvPr id="115" name="直線コネクタ 114"/>
          <p:cNvCxnSpPr/>
          <p:nvPr/>
        </p:nvCxnSpPr>
        <p:spPr>
          <a:xfrm rot="5400000">
            <a:off x="5289550" y="3975100"/>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rot="5400000">
            <a:off x="1781175" y="3973513"/>
            <a:ext cx="5481637"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5400000">
            <a:off x="2669382" y="3967956"/>
            <a:ext cx="5481638" cy="317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rot="5400000">
            <a:off x="3547269" y="3969544"/>
            <a:ext cx="548163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flipH="1">
            <a:off x="7164388" y="1235075"/>
            <a:ext cx="1587" cy="54562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rot="5400000">
            <a:off x="-2362200" y="3971925"/>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395288" y="6697663"/>
            <a:ext cx="8521700" cy="158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rot="5400000">
            <a:off x="901700" y="3963988"/>
            <a:ext cx="5481637"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rot="5400000">
            <a:off x="6162675" y="3968750"/>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502" name="TextBox 97"/>
          <p:cNvSpPr txBox="1">
            <a:spLocks noChangeArrowheads="1"/>
          </p:cNvSpPr>
          <p:nvPr/>
        </p:nvSpPr>
        <p:spPr bwMode="auto">
          <a:xfrm>
            <a:off x="3089275" y="179388"/>
            <a:ext cx="35829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3200">
                <a:solidFill>
                  <a:prstClr val="white"/>
                </a:solidFill>
              </a:rPr>
              <a:t>ATF</a:t>
            </a:r>
            <a:r>
              <a:rPr lang="ja-JP" altLang="en-US" sz="3200">
                <a:solidFill>
                  <a:prstClr val="white"/>
                </a:solidFill>
              </a:rPr>
              <a:t>長期計画</a:t>
            </a:r>
            <a:r>
              <a:rPr lang="en-US" altLang="ja-JP" sz="3200">
                <a:solidFill>
                  <a:prstClr val="white"/>
                </a:solidFill>
              </a:rPr>
              <a:t>(</a:t>
            </a:r>
            <a:r>
              <a:rPr lang="ja-JP" altLang="en-US" sz="3200">
                <a:solidFill>
                  <a:prstClr val="white"/>
                </a:solidFill>
              </a:rPr>
              <a:t>案</a:t>
            </a:r>
            <a:r>
              <a:rPr lang="en-US" altLang="ja-JP" sz="3200">
                <a:solidFill>
                  <a:prstClr val="white"/>
                </a:solidFill>
              </a:rPr>
              <a:t>)</a:t>
            </a:r>
            <a:endParaRPr lang="ja-JP" altLang="en-US" sz="3200">
              <a:solidFill>
                <a:prstClr val="white"/>
              </a:solidFill>
            </a:endParaRPr>
          </a:p>
          <a:p>
            <a:pPr fontAlgn="base">
              <a:spcBef>
                <a:spcPct val="0"/>
              </a:spcBef>
              <a:spcAft>
                <a:spcPct val="0"/>
              </a:spcAft>
            </a:pPr>
            <a:endParaRPr lang="ja-JP" altLang="en-US" sz="1800">
              <a:solidFill>
                <a:prstClr val="black"/>
              </a:solidFill>
            </a:endParaRPr>
          </a:p>
        </p:txBody>
      </p:sp>
      <p:cxnSp>
        <p:nvCxnSpPr>
          <p:cNvPr id="76" name="直線コネクタ 75"/>
          <p:cNvCxnSpPr/>
          <p:nvPr/>
        </p:nvCxnSpPr>
        <p:spPr>
          <a:xfrm rot="5400000">
            <a:off x="28575" y="3971925"/>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2" name="正方形/長方形 131"/>
          <p:cNvSpPr/>
          <p:nvPr/>
        </p:nvSpPr>
        <p:spPr>
          <a:xfrm>
            <a:off x="4506913" y="4170363"/>
            <a:ext cx="4368800" cy="6397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05" name="テキスト ボックス 30"/>
          <p:cNvSpPr txBox="1">
            <a:spLocks noChangeArrowheads="1"/>
          </p:cNvSpPr>
          <p:nvPr/>
        </p:nvSpPr>
        <p:spPr bwMode="auto">
          <a:xfrm>
            <a:off x="4633913" y="4314825"/>
            <a:ext cx="43862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white"/>
                </a:solidFill>
                <a:latin typeface="13" charset="0"/>
                <a:ea typeface="13" charset="0"/>
                <a:cs typeface="13" charset="0"/>
              </a:rPr>
              <a:t>Gamma-gamma laser system R&amp;D</a:t>
            </a:r>
            <a:endParaRPr lang="ja-JP" altLang="en-US" sz="1600" b="1">
              <a:solidFill>
                <a:prstClr val="white"/>
              </a:solidFill>
              <a:latin typeface="13" charset="0"/>
              <a:ea typeface="13" charset="0"/>
              <a:cs typeface="13" charset="0"/>
            </a:endParaRPr>
          </a:p>
        </p:txBody>
      </p:sp>
      <p:sp>
        <p:nvSpPr>
          <p:cNvPr id="134" name="正方形/長方形 133"/>
          <p:cNvSpPr/>
          <p:nvPr/>
        </p:nvSpPr>
        <p:spPr>
          <a:xfrm>
            <a:off x="4478338" y="4940300"/>
            <a:ext cx="4395787" cy="4318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07" name="テキスト ボックス 30"/>
          <p:cNvSpPr txBox="1">
            <a:spLocks noChangeArrowheads="1"/>
          </p:cNvSpPr>
          <p:nvPr/>
        </p:nvSpPr>
        <p:spPr bwMode="auto">
          <a:xfrm>
            <a:off x="4624388" y="4960938"/>
            <a:ext cx="2738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black"/>
                </a:solidFill>
                <a:latin typeface="13" charset="0"/>
                <a:ea typeface="13" charset="0"/>
                <a:cs typeface="13" charset="0"/>
              </a:rPr>
              <a:t>High Field Physics</a:t>
            </a:r>
            <a:endParaRPr lang="ja-JP" altLang="en-US" sz="1600" b="1">
              <a:solidFill>
                <a:prstClr val="black"/>
              </a:solidFill>
              <a:latin typeface="13" charset="0"/>
              <a:ea typeface="13" charset="0"/>
              <a:cs typeface="13" charset="0"/>
            </a:endParaRPr>
          </a:p>
        </p:txBody>
      </p:sp>
      <p:cxnSp>
        <p:nvCxnSpPr>
          <p:cNvPr id="8" name="直線コネクタ 7"/>
          <p:cNvCxnSpPr/>
          <p:nvPr/>
        </p:nvCxnSpPr>
        <p:spPr>
          <a:xfrm rot="5400000">
            <a:off x="-835025" y="3971925"/>
            <a:ext cx="5481638"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bwMode="auto">
          <a:xfrm>
            <a:off x="4479925" y="2528888"/>
            <a:ext cx="2627313" cy="425450"/>
          </a:xfrm>
          <a:prstGeom prst="rect">
            <a:avLst/>
          </a:prstGeom>
          <a:solidFill>
            <a:srgbClr val="B7DEE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20510" name="テキスト ボックス 30"/>
          <p:cNvSpPr txBox="1">
            <a:spLocks noChangeArrowheads="1"/>
          </p:cNvSpPr>
          <p:nvPr/>
        </p:nvSpPr>
        <p:spPr bwMode="auto">
          <a:xfrm>
            <a:off x="4473575" y="2528888"/>
            <a:ext cx="2738438" cy="46196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200" b="1" dirty="0">
                <a:solidFill>
                  <a:srgbClr val="FFFFFF"/>
                </a:solidFill>
                <a:latin typeface="13" charset="0"/>
                <a:ea typeface="13" charset="0"/>
                <a:cs typeface="13" charset="0"/>
              </a:rPr>
              <a:t>Nano beam orbit control (FONT extension)</a:t>
            </a:r>
            <a:endParaRPr lang="ja-JP" altLang="en-US" sz="1200" b="1" dirty="0">
              <a:solidFill>
                <a:srgbClr val="FFFFFF"/>
              </a:solidFill>
              <a:latin typeface="13" charset="0"/>
              <a:ea typeface="13" charset="0"/>
              <a:cs typeface="13" charset="0"/>
            </a:endParaRPr>
          </a:p>
        </p:txBody>
      </p:sp>
      <p:sp>
        <p:nvSpPr>
          <p:cNvPr id="136" name="正方形/長方形 135"/>
          <p:cNvSpPr/>
          <p:nvPr/>
        </p:nvSpPr>
        <p:spPr bwMode="auto">
          <a:xfrm>
            <a:off x="3595688" y="2528888"/>
            <a:ext cx="871537" cy="6477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137" name="正方形/長方形 136"/>
          <p:cNvSpPr/>
          <p:nvPr/>
        </p:nvSpPr>
        <p:spPr bwMode="auto">
          <a:xfrm>
            <a:off x="2520950" y="2528888"/>
            <a:ext cx="1074738" cy="636587"/>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138" name="正方形/長方形 137"/>
          <p:cNvSpPr/>
          <p:nvPr/>
        </p:nvSpPr>
        <p:spPr bwMode="auto">
          <a:xfrm>
            <a:off x="4319588" y="2954338"/>
            <a:ext cx="1524000" cy="228600"/>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20514" name="テキスト ボックス 30"/>
          <p:cNvSpPr txBox="1">
            <a:spLocks noChangeArrowheads="1"/>
          </p:cNvSpPr>
          <p:nvPr/>
        </p:nvSpPr>
        <p:spPr bwMode="auto">
          <a:xfrm>
            <a:off x="2698750" y="2528888"/>
            <a:ext cx="1063625" cy="6000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srgbClr val="FFFFFF"/>
                </a:solidFill>
                <a:latin typeface="13" charset="0"/>
                <a:ea typeface="13" charset="0"/>
                <a:cs typeface="13" charset="0"/>
              </a:rPr>
              <a:t>Develop.(2nmBPM, Fast FB)</a:t>
            </a:r>
            <a:endParaRPr lang="ja-JP" altLang="en-US" sz="1100" b="1">
              <a:solidFill>
                <a:srgbClr val="FFFFFF"/>
              </a:solidFill>
              <a:latin typeface="13" charset="0"/>
              <a:ea typeface="13" charset="0"/>
              <a:cs typeface="13" charset="0"/>
            </a:endParaRPr>
          </a:p>
        </p:txBody>
      </p:sp>
      <p:sp>
        <p:nvSpPr>
          <p:cNvPr id="20515" name="テキスト ボックス 30"/>
          <p:cNvSpPr txBox="1">
            <a:spLocks noChangeArrowheads="1"/>
          </p:cNvSpPr>
          <p:nvPr/>
        </p:nvSpPr>
        <p:spPr bwMode="auto">
          <a:xfrm>
            <a:off x="4473575" y="2954338"/>
            <a:ext cx="1370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prstClr val="black"/>
                </a:solidFill>
                <a:latin typeface="13" charset="0"/>
                <a:ea typeface="13" charset="0"/>
                <a:cs typeface="13" charset="0"/>
              </a:rPr>
              <a:t>2nm stab. R&amp;D</a:t>
            </a:r>
            <a:endParaRPr lang="ja-JP" altLang="en-US" sz="1100" b="1">
              <a:solidFill>
                <a:prstClr val="black"/>
              </a:solidFill>
              <a:latin typeface="13" charset="0"/>
              <a:ea typeface="13" charset="0"/>
              <a:cs typeface="13" charset="0"/>
            </a:endParaRPr>
          </a:p>
        </p:txBody>
      </p:sp>
      <p:sp>
        <p:nvSpPr>
          <p:cNvPr id="20516" name="テキスト ボックス 30"/>
          <p:cNvSpPr txBox="1">
            <a:spLocks noChangeArrowheads="1"/>
          </p:cNvSpPr>
          <p:nvPr/>
        </p:nvSpPr>
        <p:spPr bwMode="auto">
          <a:xfrm>
            <a:off x="3621088" y="2681288"/>
            <a:ext cx="9636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srgbClr val="FFFFFF"/>
                </a:solidFill>
                <a:latin typeface="13" charset="0"/>
                <a:ea typeface="13" charset="0"/>
                <a:cs typeface="13" charset="0"/>
              </a:rPr>
              <a:t>Beam study</a:t>
            </a:r>
            <a:endParaRPr lang="ja-JP" altLang="en-US" sz="1100" b="1">
              <a:solidFill>
                <a:srgbClr val="FFFFFF"/>
              </a:solidFill>
              <a:latin typeface="13" charset="0"/>
              <a:ea typeface="13" charset="0"/>
              <a:cs typeface="13" charset="0"/>
            </a:endParaRPr>
          </a:p>
        </p:txBody>
      </p:sp>
      <p:sp>
        <p:nvSpPr>
          <p:cNvPr id="142" name="正方形/長方形 141"/>
          <p:cNvSpPr/>
          <p:nvPr/>
        </p:nvSpPr>
        <p:spPr bwMode="auto">
          <a:xfrm>
            <a:off x="5691188" y="2941638"/>
            <a:ext cx="1416050" cy="2476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20518" name="テキスト ボックス 30"/>
          <p:cNvSpPr txBox="1">
            <a:spLocks noChangeArrowheads="1"/>
          </p:cNvSpPr>
          <p:nvPr/>
        </p:nvSpPr>
        <p:spPr bwMode="auto">
          <a:xfrm>
            <a:off x="5840413" y="2916238"/>
            <a:ext cx="1370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prstClr val="black"/>
                </a:solidFill>
                <a:latin typeface="13" charset="0"/>
                <a:ea typeface="13" charset="0"/>
                <a:cs typeface="13" charset="0"/>
              </a:rPr>
              <a:t>2nm steady op.</a:t>
            </a:r>
            <a:endParaRPr lang="ja-JP" altLang="en-US" sz="1100" b="1">
              <a:solidFill>
                <a:prstClr val="black"/>
              </a:solidFill>
              <a:latin typeface="13" charset="0"/>
              <a:ea typeface="13" charset="0"/>
              <a:cs typeface="13" charset="0"/>
            </a:endParaRPr>
          </a:p>
        </p:txBody>
      </p:sp>
      <p:sp>
        <p:nvSpPr>
          <p:cNvPr id="20519" name="テキスト ボックス 30"/>
          <p:cNvSpPr txBox="1">
            <a:spLocks noChangeArrowheads="1"/>
          </p:cNvSpPr>
          <p:nvPr/>
        </p:nvSpPr>
        <p:spPr bwMode="auto">
          <a:xfrm>
            <a:off x="369888" y="2528888"/>
            <a:ext cx="1490662" cy="58578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white"/>
                </a:solidFill>
                <a:latin typeface="13" charset="0"/>
                <a:ea typeface="13" charset="0"/>
                <a:cs typeface="13" charset="0"/>
              </a:rPr>
              <a:t>Nano beam orbit control</a:t>
            </a:r>
            <a:endParaRPr lang="ja-JP" altLang="en-US" sz="1600" b="1">
              <a:solidFill>
                <a:prstClr val="white"/>
              </a:solidFill>
              <a:latin typeface="13" charset="0"/>
              <a:ea typeface="13" charset="0"/>
              <a:cs typeface="13" charset="0"/>
            </a:endParaRPr>
          </a:p>
        </p:txBody>
      </p:sp>
      <p:sp>
        <p:nvSpPr>
          <p:cNvPr id="62" name="正方形/長方形 61"/>
          <p:cNvSpPr/>
          <p:nvPr/>
        </p:nvSpPr>
        <p:spPr bwMode="auto">
          <a:xfrm>
            <a:off x="2536825" y="3317875"/>
            <a:ext cx="1071563" cy="631825"/>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21" name="テキスト ボックス 30"/>
          <p:cNvSpPr txBox="1">
            <a:spLocks noChangeArrowheads="1"/>
          </p:cNvSpPr>
          <p:nvPr/>
        </p:nvSpPr>
        <p:spPr bwMode="auto">
          <a:xfrm>
            <a:off x="2647950" y="3516313"/>
            <a:ext cx="1011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srgbClr val="FFFFFF"/>
                </a:solidFill>
                <a:latin typeface="13" charset="0"/>
                <a:ea typeface="13" charset="0"/>
                <a:cs typeface="13" charset="0"/>
              </a:rPr>
              <a:t>Beam study</a:t>
            </a:r>
            <a:endParaRPr lang="ja-JP" altLang="en-US" sz="1100" b="1">
              <a:solidFill>
                <a:srgbClr val="FFFFFF"/>
              </a:solidFill>
              <a:latin typeface="13" charset="0"/>
              <a:ea typeface="13" charset="0"/>
              <a:cs typeface="13" charset="0"/>
            </a:endParaRPr>
          </a:p>
        </p:txBody>
      </p:sp>
      <p:sp>
        <p:nvSpPr>
          <p:cNvPr id="81" name="正方形/長方形 80"/>
          <p:cNvSpPr/>
          <p:nvPr/>
        </p:nvSpPr>
        <p:spPr bwMode="auto">
          <a:xfrm>
            <a:off x="4468813" y="3317875"/>
            <a:ext cx="4395787" cy="6477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23" name="テキスト ボックス 30"/>
          <p:cNvSpPr txBox="1">
            <a:spLocks noChangeArrowheads="1"/>
          </p:cNvSpPr>
          <p:nvPr/>
        </p:nvSpPr>
        <p:spPr bwMode="auto">
          <a:xfrm>
            <a:off x="4473575" y="3317876"/>
            <a:ext cx="46704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dirty="0" smtClean="0">
                <a:solidFill>
                  <a:srgbClr val="0000FF"/>
                </a:solidFill>
              </a:rPr>
              <a:t>Challenging R&amp;D of the Very </a:t>
            </a:r>
            <a:r>
              <a:rPr lang="en-US" altLang="ja-JP" sz="1600" dirty="0">
                <a:solidFill>
                  <a:srgbClr val="0000FF"/>
                </a:solidFill>
              </a:rPr>
              <a:t>high chromaticity </a:t>
            </a:r>
            <a:r>
              <a:rPr lang="en-US" altLang="ja-JP" sz="1600" dirty="0" smtClean="0">
                <a:solidFill>
                  <a:srgbClr val="0000FF"/>
                </a:solidFill>
              </a:rPr>
              <a:t>optics</a:t>
            </a:r>
          </a:p>
          <a:p>
            <a:pPr fontAlgn="base">
              <a:spcBef>
                <a:spcPct val="0"/>
              </a:spcBef>
              <a:spcAft>
                <a:spcPct val="0"/>
              </a:spcAft>
            </a:pPr>
            <a:r>
              <a:rPr lang="en-US" altLang="ja-JP" sz="1600" b="1" dirty="0" smtClean="0">
                <a:solidFill>
                  <a:prstClr val="black"/>
                </a:solidFill>
                <a:latin typeface="13" charset="0"/>
                <a:ea typeface="13" charset="0"/>
                <a:cs typeface="13" charset="0"/>
              </a:rPr>
              <a:t>Ultra </a:t>
            </a:r>
            <a:r>
              <a:rPr lang="en-US" altLang="ja-JP" sz="1600" b="1" dirty="0">
                <a:solidFill>
                  <a:prstClr val="black"/>
                </a:solidFill>
                <a:latin typeface="13" charset="0"/>
                <a:ea typeface="13" charset="0"/>
                <a:cs typeface="13" charset="0"/>
              </a:rPr>
              <a:t>small beam ~ 20 nm</a:t>
            </a:r>
            <a:endParaRPr lang="ja-JP" altLang="en-US" sz="1600" b="1" dirty="0">
              <a:solidFill>
                <a:prstClr val="black"/>
              </a:solidFill>
              <a:latin typeface="13" charset="0"/>
              <a:ea typeface="13" charset="0"/>
              <a:cs typeface="13" charset="0"/>
            </a:endParaRPr>
          </a:p>
        </p:txBody>
      </p:sp>
      <p:sp>
        <p:nvSpPr>
          <p:cNvPr id="20524" name="テキスト ボックス 30"/>
          <p:cNvSpPr txBox="1">
            <a:spLocks noChangeArrowheads="1"/>
          </p:cNvSpPr>
          <p:nvPr/>
        </p:nvSpPr>
        <p:spPr bwMode="auto">
          <a:xfrm>
            <a:off x="379413" y="3462338"/>
            <a:ext cx="1490662"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black"/>
                </a:solidFill>
                <a:latin typeface="13" charset="0"/>
                <a:ea typeface="13" charset="0"/>
                <a:cs typeface="13" charset="0"/>
              </a:rPr>
              <a:t>Small beam</a:t>
            </a:r>
            <a:endParaRPr lang="ja-JP" altLang="en-US" sz="1600" b="1">
              <a:solidFill>
                <a:prstClr val="black"/>
              </a:solidFill>
              <a:latin typeface="13" charset="0"/>
              <a:ea typeface="13" charset="0"/>
              <a:cs typeface="13" charset="0"/>
            </a:endParaRPr>
          </a:p>
        </p:txBody>
      </p:sp>
      <p:sp>
        <p:nvSpPr>
          <p:cNvPr id="148" name="正方形/長方形 147"/>
          <p:cNvSpPr/>
          <p:nvPr/>
        </p:nvSpPr>
        <p:spPr bwMode="auto">
          <a:xfrm>
            <a:off x="3598863" y="3317875"/>
            <a:ext cx="882650" cy="631825"/>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26" name="テキスト ボックス 30"/>
          <p:cNvSpPr txBox="1">
            <a:spLocks noChangeArrowheads="1"/>
          </p:cNvSpPr>
          <p:nvPr/>
        </p:nvSpPr>
        <p:spPr bwMode="auto">
          <a:xfrm>
            <a:off x="3633788" y="3432175"/>
            <a:ext cx="120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200" b="1" dirty="0" smtClean="0">
                <a:solidFill>
                  <a:srgbClr val="FFFFFF"/>
                </a:solidFill>
                <a:latin typeface="13" charset="0"/>
                <a:ea typeface="13" charset="0"/>
                <a:cs typeface="13" charset="0"/>
              </a:rPr>
              <a:t>37nm</a:t>
            </a:r>
            <a:endParaRPr lang="en-US" altLang="ja-JP" sz="1200" b="1" dirty="0">
              <a:solidFill>
                <a:srgbClr val="FFFFFF"/>
              </a:solidFill>
              <a:latin typeface="13" charset="0"/>
              <a:ea typeface="13" charset="0"/>
              <a:cs typeface="13" charset="0"/>
            </a:endParaRPr>
          </a:p>
          <a:p>
            <a:pPr fontAlgn="base">
              <a:spcBef>
                <a:spcPct val="0"/>
              </a:spcBef>
              <a:spcAft>
                <a:spcPct val="0"/>
              </a:spcAft>
            </a:pPr>
            <a:r>
              <a:rPr lang="en-US" altLang="ja-JP" sz="1200" b="1" dirty="0">
                <a:solidFill>
                  <a:srgbClr val="FFFFFF"/>
                </a:solidFill>
                <a:latin typeface="13" charset="0"/>
                <a:ea typeface="13" charset="0"/>
                <a:cs typeface="13" charset="0"/>
              </a:rPr>
              <a:t>Steady op.</a:t>
            </a:r>
            <a:endParaRPr lang="ja-JP" altLang="en-US" sz="1200" b="1" dirty="0">
              <a:solidFill>
                <a:srgbClr val="FFFFFF"/>
              </a:solidFill>
              <a:latin typeface="13" charset="0"/>
              <a:ea typeface="13" charset="0"/>
              <a:cs typeface="13" charset="0"/>
            </a:endParaRPr>
          </a:p>
        </p:txBody>
      </p:sp>
      <p:sp>
        <p:nvSpPr>
          <p:cNvPr id="149" name="正方形/長方形 148"/>
          <p:cNvSpPr/>
          <p:nvPr/>
        </p:nvSpPr>
        <p:spPr>
          <a:xfrm>
            <a:off x="2544763" y="4170363"/>
            <a:ext cx="1933575" cy="6477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Calibri"/>
              <a:ea typeface="ＭＳ Ｐゴシック"/>
            </a:endParaRPr>
          </a:p>
        </p:txBody>
      </p:sp>
      <p:sp>
        <p:nvSpPr>
          <p:cNvPr id="20528" name="テキスト ボックス 30"/>
          <p:cNvSpPr txBox="1">
            <a:spLocks noChangeArrowheads="1"/>
          </p:cNvSpPr>
          <p:nvPr/>
        </p:nvSpPr>
        <p:spPr bwMode="auto">
          <a:xfrm>
            <a:off x="2760663" y="4194175"/>
            <a:ext cx="1727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srgbClr val="FFFFFF"/>
                </a:solidFill>
                <a:latin typeface="13" charset="0"/>
                <a:ea typeface="13" charset="0"/>
                <a:cs typeface="13" charset="0"/>
              </a:rPr>
              <a:t>Develop. / beam study</a:t>
            </a:r>
          </a:p>
          <a:p>
            <a:pPr fontAlgn="base">
              <a:spcBef>
                <a:spcPct val="0"/>
              </a:spcBef>
              <a:spcAft>
                <a:spcPct val="0"/>
              </a:spcAft>
            </a:pPr>
            <a:r>
              <a:rPr lang="en-US" altLang="ja-JP" sz="1100" b="1">
                <a:solidFill>
                  <a:srgbClr val="FFFFFF"/>
                </a:solidFill>
                <a:latin typeface="13" charset="0"/>
                <a:ea typeface="13" charset="0"/>
                <a:cs typeface="13" charset="0"/>
              </a:rPr>
              <a:t>4-mirror optical cavity (LAL/KEK)</a:t>
            </a:r>
            <a:endParaRPr lang="ja-JP" altLang="en-US" sz="1100" b="1">
              <a:solidFill>
                <a:srgbClr val="FFFFFF"/>
              </a:solidFill>
              <a:latin typeface="13" charset="0"/>
              <a:ea typeface="13" charset="0"/>
              <a:cs typeface="13" charset="0"/>
            </a:endParaRPr>
          </a:p>
        </p:txBody>
      </p:sp>
      <p:sp>
        <p:nvSpPr>
          <p:cNvPr id="20529" name="テキスト ボックス 30"/>
          <p:cNvSpPr txBox="1">
            <a:spLocks noChangeArrowheads="1"/>
          </p:cNvSpPr>
          <p:nvPr/>
        </p:nvSpPr>
        <p:spPr bwMode="auto">
          <a:xfrm>
            <a:off x="385763" y="4059238"/>
            <a:ext cx="1490662" cy="8318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srgbClr val="FFFFFF"/>
                </a:solidFill>
                <a:latin typeface="13" charset="0"/>
                <a:ea typeface="13" charset="0"/>
                <a:cs typeface="13" charset="0"/>
              </a:rPr>
              <a:t>Gamma-gamma collider R&amp;D</a:t>
            </a:r>
            <a:endParaRPr lang="ja-JP" altLang="en-US" sz="1600" b="1">
              <a:solidFill>
                <a:srgbClr val="FFFFFF"/>
              </a:solidFill>
              <a:latin typeface="13" charset="0"/>
              <a:ea typeface="13" charset="0"/>
              <a:cs typeface="13" charset="0"/>
            </a:endParaRPr>
          </a:p>
        </p:txBody>
      </p:sp>
      <p:sp>
        <p:nvSpPr>
          <p:cNvPr id="20530" name="テキスト ボックス 30"/>
          <p:cNvSpPr txBox="1">
            <a:spLocks noChangeArrowheads="1"/>
          </p:cNvSpPr>
          <p:nvPr/>
        </p:nvSpPr>
        <p:spPr bwMode="auto">
          <a:xfrm>
            <a:off x="395288" y="5588000"/>
            <a:ext cx="1490662"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black"/>
                </a:solidFill>
                <a:latin typeface="13" charset="0"/>
                <a:ea typeface="13" charset="0"/>
                <a:cs typeface="13" charset="0"/>
              </a:rPr>
              <a:t>General R&amp;D</a:t>
            </a:r>
            <a:endParaRPr lang="ja-JP" altLang="en-US" sz="1600" b="1">
              <a:solidFill>
                <a:prstClr val="black"/>
              </a:solidFill>
              <a:latin typeface="13" charset="0"/>
              <a:ea typeface="13" charset="0"/>
              <a:cs typeface="13" charset="0"/>
            </a:endParaRPr>
          </a:p>
        </p:txBody>
      </p:sp>
      <p:sp>
        <p:nvSpPr>
          <p:cNvPr id="155" name="正方形/長方形 154"/>
          <p:cNvSpPr/>
          <p:nvPr/>
        </p:nvSpPr>
        <p:spPr>
          <a:xfrm>
            <a:off x="2760663" y="5491163"/>
            <a:ext cx="6115050" cy="117475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prstClr val="white"/>
              </a:solidFill>
              <a:latin typeface="Calibri"/>
              <a:ea typeface="ＭＳ Ｐゴシック"/>
            </a:endParaRPr>
          </a:p>
        </p:txBody>
      </p:sp>
      <p:sp>
        <p:nvSpPr>
          <p:cNvPr id="20532" name="テキスト ボックス 30"/>
          <p:cNvSpPr txBox="1">
            <a:spLocks noChangeArrowheads="1"/>
          </p:cNvSpPr>
          <p:nvPr/>
        </p:nvSpPr>
        <p:spPr bwMode="auto">
          <a:xfrm>
            <a:off x="3643313" y="5588000"/>
            <a:ext cx="53768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dirty="0">
                <a:solidFill>
                  <a:prstClr val="black"/>
                </a:solidFill>
                <a:latin typeface="13" charset="0"/>
                <a:ea typeface="13" charset="0"/>
                <a:cs typeface="13" charset="0"/>
              </a:rPr>
              <a:t>Ex) for KEKB; CSR, RF gun,</a:t>
            </a:r>
          </a:p>
          <a:p>
            <a:pPr fontAlgn="base">
              <a:spcBef>
                <a:spcPct val="0"/>
              </a:spcBef>
              <a:spcAft>
                <a:spcPct val="0"/>
              </a:spcAft>
            </a:pPr>
            <a:r>
              <a:rPr lang="en-US" altLang="ja-JP" sz="1600" b="1" dirty="0">
                <a:solidFill>
                  <a:prstClr val="black"/>
                </a:solidFill>
                <a:latin typeface="13" charset="0"/>
                <a:ea typeface="13" charset="0"/>
                <a:cs typeface="13" charset="0"/>
              </a:rPr>
              <a:t>Instrument develop.,</a:t>
            </a:r>
          </a:p>
          <a:p>
            <a:pPr fontAlgn="base">
              <a:spcBef>
                <a:spcPct val="0"/>
              </a:spcBef>
              <a:spcAft>
                <a:spcPct val="0"/>
              </a:spcAft>
            </a:pPr>
            <a:r>
              <a:rPr lang="en-US" altLang="ja-JP" sz="1600" b="1" dirty="0">
                <a:solidFill>
                  <a:prstClr val="black"/>
                </a:solidFill>
                <a:latin typeface="13" charset="0"/>
                <a:ea typeface="13" charset="0"/>
                <a:cs typeface="13" charset="0"/>
              </a:rPr>
              <a:t>Low emittance,… </a:t>
            </a:r>
          </a:p>
          <a:p>
            <a:pPr fontAlgn="base">
              <a:spcBef>
                <a:spcPct val="0"/>
              </a:spcBef>
              <a:spcAft>
                <a:spcPct val="0"/>
              </a:spcAft>
            </a:pPr>
            <a:r>
              <a:rPr lang="en-US" altLang="ja-JP" sz="1600" b="1" dirty="0">
                <a:solidFill>
                  <a:prstClr val="black"/>
                </a:solidFill>
                <a:latin typeface="13" charset="0"/>
                <a:ea typeface="13" charset="0"/>
                <a:cs typeface="13" charset="0"/>
              </a:rPr>
              <a:t>Test beamline for detector?</a:t>
            </a:r>
            <a:endParaRPr lang="ja-JP" altLang="en-US" sz="1600" b="1" dirty="0">
              <a:solidFill>
                <a:prstClr val="black"/>
              </a:solidFill>
              <a:latin typeface="13" charset="0"/>
              <a:ea typeface="13" charset="0"/>
              <a:cs typeface="13" charset="0"/>
            </a:endParaRPr>
          </a:p>
        </p:txBody>
      </p:sp>
      <p:sp>
        <p:nvSpPr>
          <p:cNvPr id="20533" name="テキスト ボックス 30"/>
          <p:cNvSpPr txBox="1">
            <a:spLocks noChangeArrowheads="1"/>
          </p:cNvSpPr>
          <p:nvPr/>
        </p:nvSpPr>
        <p:spPr bwMode="auto">
          <a:xfrm>
            <a:off x="1538288" y="1989138"/>
            <a:ext cx="279717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100" b="1">
                <a:solidFill>
                  <a:prstClr val="black"/>
                </a:solidFill>
                <a:latin typeface="13" charset="0"/>
                <a:ea typeface="13" charset="0"/>
                <a:cs typeface="13" charset="0"/>
              </a:rPr>
              <a:t>Delay by fire and earthquake</a:t>
            </a:r>
            <a:endParaRPr lang="ja-JP" altLang="en-US" sz="1100" b="1">
              <a:solidFill>
                <a:prstClr val="black"/>
              </a:solidFill>
              <a:latin typeface="13" charset="0"/>
              <a:ea typeface="13" charset="0"/>
              <a:cs typeface="13" charset="0"/>
            </a:endParaRPr>
          </a:p>
        </p:txBody>
      </p:sp>
      <p:sp>
        <p:nvSpPr>
          <p:cNvPr id="20534" name="テキスト ボックス 30"/>
          <p:cNvSpPr txBox="1">
            <a:spLocks noChangeArrowheads="1"/>
          </p:cNvSpPr>
          <p:nvPr/>
        </p:nvSpPr>
        <p:spPr bwMode="auto">
          <a:xfrm>
            <a:off x="400050" y="5033963"/>
            <a:ext cx="1490663"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fontAlgn="base">
              <a:spcBef>
                <a:spcPct val="0"/>
              </a:spcBef>
              <a:spcAft>
                <a:spcPct val="0"/>
              </a:spcAft>
            </a:pPr>
            <a:r>
              <a:rPr lang="en-US" altLang="ja-JP" sz="1600" b="1">
                <a:solidFill>
                  <a:prstClr val="black"/>
                </a:solidFill>
                <a:latin typeface="13" charset="0"/>
                <a:ea typeface="13" charset="0"/>
                <a:cs typeface="13" charset="0"/>
              </a:rPr>
              <a:t>Application</a:t>
            </a:r>
            <a:endParaRPr lang="ja-JP" altLang="en-US" sz="1600" b="1">
              <a:solidFill>
                <a:prstClr val="black"/>
              </a:solidFill>
              <a:latin typeface="13" charset="0"/>
              <a:ea typeface="13" charset="0"/>
              <a:cs typeface="13" charset="0"/>
            </a:endParaRPr>
          </a:p>
        </p:txBody>
      </p:sp>
      <p:sp>
        <p:nvSpPr>
          <p:cNvPr id="3" name="テキスト ボックス 2"/>
          <p:cNvSpPr txBox="1"/>
          <p:nvPr/>
        </p:nvSpPr>
        <p:spPr>
          <a:xfrm>
            <a:off x="4524375" y="950913"/>
            <a:ext cx="4368800" cy="338137"/>
          </a:xfrm>
          <a:prstGeom prst="rect">
            <a:avLst/>
          </a:prstGeom>
          <a:solidFill>
            <a:schemeClr val="accent6"/>
          </a:solidFill>
        </p:spPr>
        <p:txBody>
          <a:bodyPr>
            <a:spAutoFit/>
          </a:bodyPr>
          <a:lstStyle/>
          <a:p>
            <a:pPr algn="ctr" fontAlgn="base">
              <a:spcBef>
                <a:spcPct val="0"/>
              </a:spcBef>
              <a:spcAft>
                <a:spcPct val="0"/>
              </a:spcAft>
              <a:defRPr/>
            </a:pPr>
            <a:r>
              <a:rPr lang="en-US" altLang="ja-JP" sz="1600" b="1" dirty="0">
                <a:solidFill>
                  <a:prstClr val="black"/>
                </a:solidFill>
                <a:latin typeface="Calibri" charset="0"/>
                <a:ea typeface="ＭＳ Ｐゴシック" charset="0"/>
                <a:cs typeface="ＭＳ Ｐゴシック" charset="0"/>
              </a:rPr>
              <a:t>Next KEK Roadmap</a:t>
            </a:r>
            <a:endParaRPr lang="ja-JP" altLang="en-US" sz="1600" b="1" dirty="0">
              <a:solidFill>
                <a:prstClr val="black"/>
              </a:solidFill>
              <a:latin typeface="Calibri" charset="0"/>
              <a:ea typeface="ＭＳ Ｐゴシック" charset="0"/>
              <a:cs typeface="ＭＳ Ｐゴシック" charset="0"/>
            </a:endParaRPr>
          </a:p>
        </p:txBody>
      </p:sp>
      <p:sp>
        <p:nvSpPr>
          <p:cNvPr id="61" name="テキスト ボックス 60"/>
          <p:cNvSpPr txBox="1"/>
          <p:nvPr/>
        </p:nvSpPr>
        <p:spPr>
          <a:xfrm>
            <a:off x="1897063" y="950913"/>
            <a:ext cx="2185987" cy="338137"/>
          </a:xfrm>
          <a:prstGeom prst="rect">
            <a:avLst/>
          </a:prstGeom>
          <a:solidFill>
            <a:schemeClr val="accent3">
              <a:lumMod val="40000"/>
              <a:lumOff val="60000"/>
            </a:schemeClr>
          </a:solidFill>
        </p:spPr>
        <p:txBody>
          <a:bodyPr>
            <a:spAutoFit/>
          </a:bodyPr>
          <a:lstStyle/>
          <a:p>
            <a:pPr algn="ctr" fontAlgn="base">
              <a:spcBef>
                <a:spcPct val="0"/>
              </a:spcBef>
              <a:spcAft>
                <a:spcPct val="0"/>
              </a:spcAft>
              <a:defRPr/>
            </a:pPr>
            <a:r>
              <a:rPr lang="en-US" altLang="ja-JP" sz="1600" b="1" dirty="0">
                <a:solidFill>
                  <a:prstClr val="black"/>
                </a:solidFill>
                <a:latin typeface="Calibri" charset="0"/>
                <a:ea typeface="ＭＳ Ｐゴシック" charset="0"/>
                <a:cs typeface="ＭＳ Ｐゴシック" charset="0"/>
              </a:rPr>
              <a:t>GDE</a:t>
            </a:r>
            <a:endParaRPr lang="ja-JP" altLang="en-US" sz="1600" b="1" dirty="0">
              <a:solidFill>
                <a:prstClr val="black"/>
              </a:solidFill>
              <a:latin typeface="Calibri" charset="0"/>
              <a:ea typeface="ＭＳ Ｐゴシック" charset="0"/>
              <a:cs typeface="ＭＳ Ｐゴシック" charset="0"/>
            </a:endParaRPr>
          </a:p>
        </p:txBody>
      </p:sp>
      <p:sp>
        <p:nvSpPr>
          <p:cNvPr id="2" name="右矢印 1"/>
          <p:cNvSpPr/>
          <p:nvPr/>
        </p:nvSpPr>
        <p:spPr>
          <a:xfrm>
            <a:off x="2144713" y="2247900"/>
            <a:ext cx="650875"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Calibri"/>
              <a:ea typeface="ＭＳ Ｐゴシック"/>
            </a:endParaRPr>
          </a:p>
        </p:txBody>
      </p:sp>
      <p:sp>
        <p:nvSpPr>
          <p:cNvPr id="4" name="タイトル 3"/>
          <p:cNvSpPr>
            <a:spLocks noGrp="1"/>
          </p:cNvSpPr>
          <p:nvPr>
            <p:ph type="title"/>
          </p:nvPr>
        </p:nvSpPr>
        <p:spPr>
          <a:xfrm>
            <a:off x="0" y="0"/>
            <a:ext cx="9144000" cy="868363"/>
          </a:xfrm>
          <a:solidFill>
            <a:schemeClr val="accent5">
              <a:lumMod val="50000"/>
            </a:schemeClr>
          </a:solidFill>
        </p:spPr>
        <p:txBody>
          <a:bodyPr/>
          <a:lstStyle/>
          <a:p>
            <a:pPr>
              <a:defRPr/>
            </a:pPr>
            <a:r>
              <a:rPr lang="en-US" altLang="ja-JP" dirty="0" smtClean="0">
                <a:solidFill>
                  <a:srgbClr val="FFFFFF"/>
                </a:solidFill>
                <a:latin typeface="Calibri"/>
                <a:ea typeface="ＭＳ Ｐゴシック"/>
                <a:cs typeface="ＭＳ Ｐゴシック"/>
              </a:rPr>
              <a:t>ATF Future Plan</a:t>
            </a:r>
            <a:endParaRPr lang="ja-JP" altLang="en-US" sz="6000" dirty="0" smtClean="0"/>
          </a:p>
        </p:txBody>
      </p:sp>
      <p:sp>
        <p:nvSpPr>
          <p:cNvPr id="20539" name="テキスト ボックス 30"/>
          <p:cNvSpPr txBox="1">
            <a:spLocks noChangeArrowheads="1"/>
          </p:cNvSpPr>
          <p:nvPr/>
        </p:nvSpPr>
        <p:spPr bwMode="auto">
          <a:xfrm>
            <a:off x="4335463" y="1687513"/>
            <a:ext cx="1589087" cy="52228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2800" b="1">
                <a:solidFill>
                  <a:srgbClr val="FFFFFF"/>
                </a:solidFill>
                <a:latin typeface="13" charset="0"/>
                <a:ea typeface="13" charset="0"/>
                <a:cs typeface="13" charset="0"/>
              </a:rPr>
              <a:t>ILC</a:t>
            </a:r>
            <a:endParaRPr lang="ja-JP" altLang="en-US" sz="2800" b="1">
              <a:solidFill>
                <a:srgbClr val="FFFFFF"/>
              </a:solidFill>
              <a:latin typeface="13" charset="0"/>
              <a:ea typeface="13" charset="0"/>
              <a:cs typeface="13" charset="0"/>
            </a:endParaRPr>
          </a:p>
        </p:txBody>
      </p:sp>
      <p:sp>
        <p:nvSpPr>
          <p:cNvPr id="20540" name="テキスト ボックス 30"/>
          <p:cNvSpPr txBox="1">
            <a:spLocks noChangeArrowheads="1"/>
          </p:cNvSpPr>
          <p:nvPr/>
        </p:nvSpPr>
        <p:spPr bwMode="auto">
          <a:xfrm>
            <a:off x="5945188" y="1687513"/>
            <a:ext cx="1589087" cy="5222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r>
              <a:rPr lang="en-US" altLang="ja-JP" sz="2800" b="1">
                <a:solidFill>
                  <a:prstClr val="black"/>
                </a:solidFill>
                <a:latin typeface="13" charset="0"/>
                <a:ea typeface="13" charset="0"/>
                <a:cs typeface="13" charset="0"/>
              </a:rPr>
              <a:t>others</a:t>
            </a:r>
            <a:endParaRPr lang="ja-JP" altLang="en-US" sz="2800" b="1">
              <a:solidFill>
                <a:prstClr val="black"/>
              </a:solidFill>
              <a:latin typeface="13" charset="0"/>
              <a:ea typeface="13" charset="0"/>
              <a:cs typeface="13" charset="0"/>
            </a:endParaRPr>
          </a:p>
        </p:txBody>
      </p:sp>
      <p:sp>
        <p:nvSpPr>
          <p:cNvPr id="6" name="スライド番号プレースホルダー 5"/>
          <p:cNvSpPr>
            <a:spLocks noGrp="1"/>
          </p:cNvSpPr>
          <p:nvPr>
            <p:ph type="sldNum" sz="quarter" idx="12"/>
          </p:nvPr>
        </p:nvSpPr>
        <p:spPr/>
        <p:txBody>
          <a:bodyPr/>
          <a:lstStyle/>
          <a:p>
            <a:fld id="{E8B594DC-6693-7747-A22C-9F67E59E22E9}" type="slidenum">
              <a:rPr lang="ja-JP" altLang="en-US" smtClean="0">
                <a:solidFill>
                  <a:prstClr val="black">
                    <a:tint val="75000"/>
                  </a:prstClr>
                </a:solidFill>
                <a:latin typeface="Calibri"/>
                <a:ea typeface="ＭＳ Ｐゴシック"/>
              </a:rPr>
              <a:pPr/>
              <a:t>33</a:t>
            </a:fld>
            <a:endParaRPr lang="ja-JP" altLang="en-US">
              <a:solidFill>
                <a:prstClr val="black">
                  <a:tint val="75000"/>
                </a:prstClr>
              </a:solidFill>
              <a:latin typeface="Calibri"/>
              <a:ea typeface="ＭＳ Ｐゴシック"/>
            </a:endParaRP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13/04/30</a:t>
            </a:r>
            <a:endParaRPr lang="ja-JP" altLang="en-US">
              <a:solidFill>
                <a:prstClr val="black">
                  <a:tint val="75000"/>
                </a:prstClr>
              </a:solidFill>
              <a:latin typeface="Calibri"/>
              <a:ea typeface="ＭＳ Ｐゴシック"/>
            </a:endParaRPr>
          </a:p>
        </p:txBody>
      </p:sp>
      <p:sp>
        <p:nvSpPr>
          <p:cNvPr id="7" name="フッター プレースホルダー 6"/>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ILC </a:t>
            </a:r>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138865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421744"/>
          </a:xfrm>
        </p:spPr>
        <p:txBody>
          <a:bodyPr>
            <a:normAutofit fontScale="90000"/>
          </a:bodyPr>
          <a:lstStyle/>
          <a:p>
            <a:r>
              <a:rPr lang="ja-JP" altLang="en-US" dirty="0" smtClean="0"/>
              <a:t>各グループからの課題・コメント</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173124793"/>
              </p:ext>
            </p:extLst>
          </p:nvPr>
        </p:nvGraphicFramePr>
        <p:xfrm>
          <a:off x="116163" y="861010"/>
          <a:ext cx="8886003" cy="5775960"/>
        </p:xfrm>
        <a:graphic>
          <a:graphicData uri="http://schemas.openxmlformats.org/drawingml/2006/table">
            <a:tbl>
              <a:tblPr firstRow="1" bandRow="1">
                <a:tableStyleId>{5C22544A-7EE6-4342-B048-85BDC9FD1C3A}</a:tableStyleId>
              </a:tblPr>
              <a:tblGrid>
                <a:gridCol w="1676131"/>
                <a:gridCol w="7209872"/>
              </a:tblGrid>
              <a:tr h="332494">
                <a:tc>
                  <a:txBody>
                    <a:bodyPr/>
                    <a:lstStyle/>
                    <a:p>
                      <a:r>
                        <a:rPr kumimoji="1" lang="ja-JP" altLang="en-US" dirty="0" smtClean="0"/>
                        <a:t>グループ</a:t>
                      </a:r>
                      <a:endParaRPr kumimoji="1" lang="ja-JP" altLang="en-US" dirty="0"/>
                    </a:p>
                  </a:txBody>
                  <a:tcPr/>
                </a:tc>
                <a:tc>
                  <a:txBody>
                    <a:bodyPr/>
                    <a:lstStyle/>
                    <a:p>
                      <a:r>
                        <a:rPr kumimoji="1" lang="ja-JP" altLang="en-US" dirty="0" smtClean="0"/>
                        <a:t>課題</a:t>
                      </a:r>
                      <a:endParaRPr kumimoji="1" lang="ja-JP" altLang="en-US" dirty="0"/>
                    </a:p>
                  </a:txBody>
                  <a:tcPr/>
                </a:tc>
              </a:tr>
              <a:tr h="370840">
                <a:tc>
                  <a:txBody>
                    <a:bodyPr/>
                    <a:lstStyle/>
                    <a:p>
                      <a:r>
                        <a:rPr kumimoji="1" lang="ja-JP" altLang="en-US" sz="1200" dirty="0" smtClean="0"/>
                        <a:t>加速器全体</a:t>
                      </a:r>
                      <a:endParaRPr kumimoji="1" lang="ja-JP" altLang="en-US" sz="1200" dirty="0"/>
                    </a:p>
                  </a:txBody>
                  <a:tcPr/>
                </a:tc>
                <a:tc>
                  <a:txBody>
                    <a:bodyPr/>
                    <a:lstStyle/>
                    <a:p>
                      <a:r>
                        <a:rPr kumimoji="1" lang="ja-JP" altLang="en-US" sz="1200" dirty="0" smtClean="0"/>
                        <a:t>詳細加速器設計、より精度の高いコスト評価。</a:t>
                      </a:r>
                      <a:endParaRPr kumimoji="1" lang="en-US" altLang="ja-JP" sz="1200" dirty="0" smtClean="0"/>
                    </a:p>
                  </a:txBody>
                  <a:tcPr/>
                </a:tc>
              </a:tr>
              <a:tr h="370840">
                <a:tc>
                  <a:txBody>
                    <a:bodyPr/>
                    <a:lstStyle/>
                    <a:p>
                      <a:r>
                        <a:rPr kumimoji="1" lang="en-US" altLang="ja-JP" sz="1200" dirty="0" smtClean="0"/>
                        <a:t>SCRF /STF/Cavity, CM</a:t>
                      </a:r>
                      <a:endParaRPr kumimoji="1" lang="ja-JP" altLang="en-US" sz="1200" dirty="0"/>
                    </a:p>
                  </a:txBody>
                  <a:tcPr/>
                </a:tc>
                <a:tc>
                  <a:txBody>
                    <a:bodyPr/>
                    <a:lstStyle/>
                    <a:p>
                      <a:r>
                        <a:rPr kumimoji="1" lang="en-US" altLang="ja-JP" sz="1200" dirty="0" smtClean="0"/>
                        <a:t>STF </a:t>
                      </a:r>
                      <a:r>
                        <a:rPr kumimoji="1" lang="en-US" altLang="en-US" sz="1200" dirty="0" smtClean="0"/>
                        <a:t>をビームファシリーとして、実証、CM1, C</a:t>
                      </a:r>
                      <a:r>
                        <a:rPr kumimoji="1" lang="en-US" altLang="ja-JP" sz="1200" dirty="0" smtClean="0"/>
                        <a:t>M</a:t>
                      </a:r>
                      <a:r>
                        <a:rPr kumimoji="1" lang="en-US" altLang="en-US" sz="1200" dirty="0" smtClean="0"/>
                        <a:t>2, </a:t>
                      </a:r>
                      <a:r>
                        <a:rPr kumimoji="1" lang="ja-JP" altLang="en-US" sz="1200" dirty="0" smtClean="0"/>
                        <a:t>（</a:t>
                      </a:r>
                      <a:r>
                        <a:rPr kumimoji="1" lang="en-US" altLang="en-US" sz="1200" dirty="0" smtClean="0"/>
                        <a:t>CM3</a:t>
                      </a:r>
                      <a:r>
                        <a:rPr kumimoji="1" lang="ja-JP" altLang="en-US" sz="1200" dirty="0" smtClean="0"/>
                        <a:t>）</a:t>
                      </a:r>
                      <a:r>
                        <a:rPr kumimoji="1" lang="en-US" altLang="en-US" sz="1200" dirty="0" smtClean="0"/>
                        <a:t> .. </a:t>
                      </a:r>
                      <a:r>
                        <a:rPr kumimoji="1" lang="ja-JP" altLang="en-US" sz="1200" dirty="0" smtClean="0"/>
                        <a:t>が必要。</a:t>
                      </a:r>
                      <a:r>
                        <a:rPr kumimoji="1" lang="en-US" altLang="ja-JP" sz="1200" dirty="0" smtClean="0"/>
                        <a:t>(! </a:t>
                      </a:r>
                      <a:r>
                        <a:rPr kumimoji="1" lang="en-US" altLang="ja-JP" sz="1200" dirty="0" err="1" smtClean="0"/>
                        <a:t>GeV</a:t>
                      </a:r>
                      <a:r>
                        <a:rPr kumimoji="1" lang="en-US" altLang="ja-JP" sz="1200" dirty="0" smtClean="0"/>
                        <a:t> </a:t>
                      </a:r>
                      <a:r>
                        <a:rPr kumimoji="1" lang="ja-JP" altLang="en-US" sz="1200" dirty="0" smtClean="0"/>
                        <a:t>エネルギーおよび</a:t>
                      </a:r>
                      <a:r>
                        <a:rPr kumimoji="1" lang="en-US" altLang="ja-JP" sz="1200" dirty="0" smtClean="0"/>
                        <a:t>SASE)</a:t>
                      </a:r>
                      <a:r>
                        <a:rPr kumimoji="1" lang="en-US" altLang="ja-JP" sz="1200" baseline="0" dirty="0" smtClean="0"/>
                        <a:t> </a:t>
                      </a:r>
                      <a:endParaRPr kumimoji="1" lang="en-US" altLang="ja-JP" sz="1200" dirty="0" smtClean="0"/>
                    </a:p>
                    <a:p>
                      <a:r>
                        <a:rPr kumimoji="1" lang="en-US" altLang="ja-JP" sz="1200" dirty="0" smtClean="0"/>
                        <a:t>COI </a:t>
                      </a:r>
                      <a:r>
                        <a:rPr kumimoji="1" lang="ja-JP" altLang="en-US" sz="1200" dirty="0" smtClean="0"/>
                        <a:t>では、フル</a:t>
                      </a:r>
                      <a:r>
                        <a:rPr kumimoji="1" lang="en-US" altLang="ja-JP" sz="1200" dirty="0" smtClean="0"/>
                        <a:t>CM </a:t>
                      </a:r>
                      <a:r>
                        <a:rPr kumimoji="1" lang="ja-JP" altLang="en-US" sz="1200" dirty="0" smtClean="0"/>
                        <a:t>＞＞　</a:t>
                      </a:r>
                      <a:r>
                        <a:rPr kumimoji="1" lang="en-US" altLang="ja-JP" sz="1200" dirty="0" smtClean="0"/>
                        <a:t>COI-STF </a:t>
                      </a:r>
                      <a:r>
                        <a:rPr kumimoji="1" lang="ja-JP" altLang="en-US" sz="1200" dirty="0" smtClean="0"/>
                        <a:t>との連携</a:t>
                      </a:r>
                      <a:endParaRPr kumimoji="1" lang="en-US" altLang="ja-JP" sz="1200" dirty="0" smtClean="0"/>
                    </a:p>
                    <a:p>
                      <a:r>
                        <a:rPr kumimoji="1" lang="ja-JP" altLang="en-US" sz="1200" dirty="0" smtClean="0"/>
                        <a:t>トンネル延長は必要（光を使った実証）</a:t>
                      </a:r>
                      <a:r>
                        <a:rPr kumimoji="1" lang="en-US" altLang="ja-JP" sz="1200" dirty="0" smtClean="0"/>
                        <a:t> bunch compressor , Pulse and/or</a:t>
                      </a:r>
                      <a:r>
                        <a:rPr kumimoji="1" lang="en-US" altLang="ja-JP" sz="1200" baseline="0" dirty="0" smtClean="0"/>
                        <a:t> CW </a:t>
                      </a:r>
                    </a:p>
                    <a:p>
                      <a:r>
                        <a:rPr kumimoji="1" lang="en-US" altLang="ja-JP" sz="1200" baseline="0" dirty="0" smtClean="0"/>
                        <a:t>STF2 </a:t>
                      </a:r>
                      <a:r>
                        <a:rPr kumimoji="1" lang="ja-JP" altLang="en-US" sz="1200" baseline="0" dirty="0" smtClean="0"/>
                        <a:t>５年計画をグループのコンセンサスとして詰めて予算計画をたてる。</a:t>
                      </a:r>
                      <a:endParaRPr kumimoji="1" lang="en-US" altLang="ja-JP" sz="1200" baseline="0" dirty="0" smtClean="0"/>
                    </a:p>
                    <a:p>
                      <a:r>
                        <a:rPr kumimoji="1" lang="en-US" altLang="ja-JP" sz="1200" baseline="0" dirty="0" smtClean="0"/>
                        <a:t>CFF:  </a:t>
                      </a:r>
                      <a:r>
                        <a:rPr kumimoji="1" lang="ja-JP" altLang="en-US" sz="1200" baseline="0" dirty="0" smtClean="0"/>
                        <a:t>工業化技術、外国からの空洞への対応（高圧ガス法に則した対応）</a:t>
                      </a:r>
                      <a:r>
                        <a:rPr kumimoji="1" lang="en-US" altLang="ja-JP" sz="1200" baseline="0" dirty="0" smtClean="0"/>
                        <a:t> </a:t>
                      </a:r>
                      <a:endParaRPr kumimoji="1" lang="en-US" altLang="ja-JP" sz="1200" dirty="0" smtClean="0"/>
                    </a:p>
                  </a:txBody>
                  <a:tcPr/>
                </a:tc>
              </a:tr>
              <a:tr h="370840">
                <a:tc>
                  <a:txBody>
                    <a:bodyPr/>
                    <a:lstStyle/>
                    <a:p>
                      <a:r>
                        <a:rPr kumimoji="1" lang="en-US" altLang="ja-JP" sz="1200" dirty="0" smtClean="0"/>
                        <a:t>ATF/DR, BDS</a:t>
                      </a:r>
                      <a:endParaRPr kumimoji="1" lang="ja-JP" altLang="en-US" sz="1200" dirty="0"/>
                    </a:p>
                  </a:txBody>
                  <a:tcPr/>
                </a:tc>
                <a:tc>
                  <a:txBody>
                    <a:bodyPr/>
                    <a:lstStyle/>
                    <a:p>
                      <a:r>
                        <a:rPr kumimoji="1" lang="ja-JP" altLang="en-US" sz="1200" dirty="0" smtClean="0"/>
                        <a:t>安定なナノビーム技術（５ナノのビーム、</a:t>
                      </a:r>
                      <a:r>
                        <a:rPr kumimoji="1" lang="en-US" altLang="ja-JP" sz="1200" dirty="0" smtClean="0"/>
                        <a:t>2</a:t>
                      </a:r>
                      <a:r>
                        <a:rPr kumimoji="1" lang="ja-JP" altLang="en-US" sz="1200" dirty="0" smtClean="0"/>
                        <a:t>ナノの安定性）の確立　＞＞更なるナノビーム技術</a:t>
                      </a:r>
                      <a:r>
                        <a:rPr kumimoji="1" lang="en-US" altLang="ja-JP" sz="1200" dirty="0" smtClean="0"/>
                        <a:t>(CLIC </a:t>
                      </a:r>
                      <a:r>
                        <a:rPr kumimoji="1" lang="ja-JP" altLang="en-US" sz="1200" dirty="0" smtClean="0"/>
                        <a:t>との協力）</a:t>
                      </a:r>
                      <a:endParaRPr kumimoji="1" lang="en-US" altLang="ja-JP" sz="1200" dirty="0" smtClean="0"/>
                    </a:p>
                    <a:p>
                      <a:r>
                        <a:rPr kumimoji="1" lang="ja-JP" altLang="en-US" sz="1200" dirty="0" smtClean="0"/>
                        <a:t>ファーストキッカー（電源）の開発（バーストモード、</a:t>
                      </a:r>
                      <a:r>
                        <a:rPr kumimoji="1" lang="en-US" altLang="ja-JP" sz="1200" dirty="0" smtClean="0"/>
                        <a:t>6 MHz</a:t>
                      </a:r>
                      <a:r>
                        <a:rPr kumimoji="1" lang="ja-JP" altLang="en-US" sz="1200" dirty="0" smtClean="0"/>
                        <a:t>）</a:t>
                      </a:r>
                      <a:endParaRPr kumimoji="1" lang="en-US" altLang="ja-JP" sz="1200" dirty="0" smtClean="0"/>
                    </a:p>
                    <a:p>
                      <a:r>
                        <a:rPr kumimoji="1" lang="en-US" altLang="ja-JP" sz="1200" dirty="0" smtClean="0"/>
                        <a:t>Final</a:t>
                      </a:r>
                      <a:r>
                        <a:rPr kumimoji="1" lang="en-US" altLang="ja-JP" sz="1200" baseline="0" dirty="0" smtClean="0"/>
                        <a:t> Focus (</a:t>
                      </a:r>
                      <a:r>
                        <a:rPr kumimoji="1" lang="ja-JP" altLang="en-US" sz="1200" baseline="0" dirty="0" smtClean="0"/>
                        <a:t>ハイブリッド）を含む。</a:t>
                      </a:r>
                      <a:r>
                        <a:rPr kumimoji="1" lang="en-US" altLang="ja-JP" sz="1200" baseline="0" dirty="0" smtClean="0"/>
                        <a:t> SCQ Technology (BNL-KEK, Super-KEKB?) </a:t>
                      </a:r>
                      <a:endParaRPr kumimoji="1" lang="ja-JP" altLang="en-US" sz="1200" dirty="0"/>
                    </a:p>
                  </a:txBody>
                  <a:tcPr/>
                </a:tc>
              </a:tr>
              <a:tr h="370840">
                <a:tc>
                  <a:txBody>
                    <a:bodyPr/>
                    <a:lstStyle/>
                    <a:p>
                      <a:r>
                        <a:rPr kumimoji="1" lang="en-US" altLang="ja-JP" sz="1200" dirty="0" smtClean="0"/>
                        <a:t>Sources</a:t>
                      </a:r>
                      <a:r>
                        <a:rPr kumimoji="1" lang="en-US" altLang="ja-JP" sz="1200" baseline="0" dirty="0" smtClean="0"/>
                        <a:t> </a:t>
                      </a:r>
                      <a:endParaRPr kumimoji="1" lang="ja-JP" altLang="en-US" sz="1200" dirty="0"/>
                    </a:p>
                  </a:txBody>
                  <a:tcPr/>
                </a:tc>
                <a:tc>
                  <a:txBody>
                    <a:bodyPr/>
                    <a:lstStyle/>
                    <a:p>
                      <a:r>
                        <a:rPr kumimoji="1" lang="ja-JP" altLang="en-US" sz="1200" dirty="0" smtClean="0">
                          <a:latin typeface="+mn-ea"/>
                          <a:ea typeface="+mn-ea"/>
                        </a:rPr>
                        <a:t>陽電子源：　コンベンショナル（バックアップ）陽電子源の開発</a:t>
                      </a:r>
                      <a:endParaRPr kumimoji="1" lang="en-US" altLang="ja-JP" sz="1200" dirty="0" smtClean="0">
                        <a:latin typeface="+mn-ea"/>
                        <a:ea typeface="+mn-ea"/>
                      </a:endParaRPr>
                    </a:p>
                    <a:p>
                      <a:r>
                        <a:rPr kumimoji="1" lang="ja-JP" altLang="en-US" sz="1200" kern="1200" dirty="0" smtClean="0">
                          <a:solidFill>
                            <a:schemeClr val="dk1"/>
                          </a:solidFill>
                          <a:latin typeface="+mn-ea"/>
                          <a:ea typeface="+mn-ea"/>
                          <a:cs typeface="+mn-cs"/>
                        </a:rPr>
                        <a:t>　＊本年度：回転ターゲットのシール試験</a:t>
                      </a:r>
                      <a:r>
                        <a:rPr kumimoji="1" lang="en-US" altLang="ja-JP" sz="1200" kern="1200" dirty="0" smtClean="0">
                          <a:solidFill>
                            <a:schemeClr val="dk1"/>
                          </a:solidFill>
                          <a:latin typeface="+mn-ea"/>
                          <a:ea typeface="+mn-ea"/>
                          <a:cs typeface="+mn-cs"/>
                        </a:rPr>
                        <a:t>:</a:t>
                      </a:r>
                      <a:r>
                        <a:rPr kumimoji="1" lang="en-US" altLang="ja-JP" sz="1200" kern="1200" baseline="0" dirty="0" smtClean="0">
                          <a:solidFill>
                            <a:schemeClr val="dk1"/>
                          </a:solidFill>
                          <a:latin typeface="+mn-ea"/>
                          <a:ea typeface="+mn-ea"/>
                          <a:cs typeface="+mn-cs"/>
                        </a:rPr>
                        <a:t> </a:t>
                      </a:r>
                      <a:r>
                        <a:rPr kumimoji="1" lang="ja-JP" altLang="en-US" sz="1200" kern="1200" dirty="0" smtClean="0">
                          <a:solidFill>
                            <a:schemeClr val="dk1"/>
                          </a:solidFill>
                          <a:latin typeface="+mn-ea"/>
                          <a:ea typeface="+mn-ea"/>
                          <a:cs typeface="+mn-cs"/>
                        </a:rPr>
                        <a:t>契約進行中。</a:t>
                      </a:r>
                    </a:p>
                    <a:p>
                      <a:r>
                        <a:rPr kumimoji="1" lang="ja-JP" altLang="en-US" sz="1200" kern="1200" dirty="0" smtClean="0">
                          <a:solidFill>
                            <a:schemeClr val="dk1"/>
                          </a:solidFill>
                          <a:latin typeface="+mn-ea"/>
                          <a:ea typeface="+mn-ea"/>
                          <a:cs typeface="+mn-cs"/>
                        </a:rPr>
                        <a:t>　＊来年度以降：回転ターゲットの実機大試作機の製作</a:t>
                      </a:r>
                    </a:p>
                    <a:p>
                      <a:r>
                        <a:rPr kumimoji="1" lang="ja-JP" altLang="en-US" sz="1200" kern="1200" dirty="0" smtClean="0">
                          <a:solidFill>
                            <a:schemeClr val="dk1"/>
                          </a:solidFill>
                          <a:latin typeface="+mn-ea"/>
                          <a:ea typeface="+mn-ea"/>
                          <a:cs typeface="+mn-cs"/>
                        </a:rPr>
                        <a:t>　　　</a:t>
                      </a:r>
                      <a:r>
                        <a:rPr kumimoji="1" lang="en-US" altLang="ja-JP" sz="1200" kern="1200" dirty="0" smtClean="0">
                          <a:solidFill>
                            <a:schemeClr val="dk1"/>
                          </a:solidFill>
                          <a:latin typeface="+mn-ea"/>
                          <a:ea typeface="+mn-ea"/>
                          <a:cs typeface="+mn-cs"/>
                        </a:rPr>
                        <a:t>2014 </a:t>
                      </a:r>
                      <a:r>
                        <a:rPr kumimoji="1" lang="ja-JP" altLang="en-US" sz="1200" kern="1200" dirty="0" smtClean="0">
                          <a:solidFill>
                            <a:schemeClr val="dk1"/>
                          </a:solidFill>
                          <a:latin typeface="+mn-ea"/>
                          <a:ea typeface="+mn-ea"/>
                          <a:cs typeface="+mn-cs"/>
                        </a:rPr>
                        <a:t>年度 ～ </a:t>
                      </a:r>
                      <a:r>
                        <a:rPr kumimoji="1" lang="en-US" altLang="ja-JP" sz="1200" kern="1200" dirty="0" smtClean="0">
                          <a:solidFill>
                            <a:schemeClr val="dk1"/>
                          </a:solidFill>
                          <a:latin typeface="+mn-ea"/>
                          <a:ea typeface="+mn-ea"/>
                          <a:cs typeface="+mn-cs"/>
                        </a:rPr>
                        <a:t>2015 </a:t>
                      </a:r>
                      <a:r>
                        <a:rPr kumimoji="1" lang="ja-JP" altLang="en-US" sz="1200" kern="1200" dirty="0" smtClean="0">
                          <a:solidFill>
                            <a:schemeClr val="dk1"/>
                          </a:solidFill>
                          <a:latin typeface="+mn-ea"/>
                          <a:ea typeface="+mn-ea"/>
                          <a:cs typeface="+mn-cs"/>
                        </a:rPr>
                        <a:t>年度の２年で回転ターゲットの実機大試作機を開発。</a:t>
                      </a:r>
                    </a:p>
                    <a:p>
                      <a:r>
                        <a:rPr kumimoji="1" lang="ja-JP" altLang="en-US" sz="1200" kern="1200" dirty="0" smtClean="0">
                          <a:solidFill>
                            <a:schemeClr val="dk1"/>
                          </a:solidFill>
                          <a:latin typeface="+mn-ea"/>
                          <a:ea typeface="+mn-ea"/>
                          <a:cs typeface="+mn-cs"/>
                        </a:rPr>
                        <a:t>　＊来年度：振り子ターゲット</a:t>
                      </a:r>
                      <a:r>
                        <a:rPr kumimoji="1" lang="en-US" altLang="ja-JP" sz="1200" kern="1200" dirty="0" smtClean="0">
                          <a:solidFill>
                            <a:schemeClr val="dk1"/>
                          </a:solidFill>
                          <a:latin typeface="+mn-ea"/>
                          <a:ea typeface="+mn-ea"/>
                          <a:cs typeface="+mn-cs"/>
                        </a:rPr>
                        <a:t>.</a:t>
                      </a:r>
                      <a:r>
                        <a:rPr kumimoji="1" lang="en-US" altLang="ja-JP" sz="1200" kern="1200" baseline="0" dirty="0" smtClean="0">
                          <a:solidFill>
                            <a:schemeClr val="dk1"/>
                          </a:solidFill>
                          <a:latin typeface="+mn-ea"/>
                          <a:ea typeface="+mn-ea"/>
                          <a:cs typeface="+mn-cs"/>
                        </a:rPr>
                        <a:t> </a:t>
                      </a:r>
                      <a:r>
                        <a:rPr kumimoji="1" lang="ja-JP" altLang="en-US" sz="1200" kern="1200" dirty="0" smtClean="0">
                          <a:solidFill>
                            <a:schemeClr val="dk1"/>
                          </a:solidFill>
                          <a:latin typeface="+mn-ea"/>
                          <a:ea typeface="+mn-ea"/>
                          <a:cs typeface="+mn-cs"/>
                        </a:rPr>
                        <a:t>工作センターと振り子ターゲットの試作を継続。</a:t>
                      </a:r>
                      <a:endParaRPr kumimoji="1" lang="en-US" altLang="ja-JP" sz="1200" kern="1200" dirty="0" smtClean="0">
                        <a:solidFill>
                          <a:schemeClr val="dk1"/>
                        </a:solidFill>
                        <a:latin typeface="+mn-ea"/>
                        <a:ea typeface="+mn-ea"/>
                        <a:cs typeface="+mn-cs"/>
                      </a:endParaRPr>
                    </a:p>
                    <a:p>
                      <a:r>
                        <a:rPr kumimoji="1" lang="en-US" altLang="ja-JP" sz="1200" kern="1200" baseline="0" dirty="0" smtClean="0">
                          <a:solidFill>
                            <a:schemeClr val="dk1"/>
                          </a:solidFill>
                          <a:latin typeface="+mn-ea"/>
                          <a:ea typeface="+mn-ea"/>
                          <a:cs typeface="+mn-cs"/>
                        </a:rPr>
                        <a:t>  </a:t>
                      </a:r>
                      <a:r>
                        <a:rPr kumimoji="1" lang="ja-JP" altLang="en-US" sz="1200" kern="1200" baseline="0" dirty="0" smtClean="0">
                          <a:solidFill>
                            <a:schemeClr val="dk1"/>
                          </a:solidFill>
                          <a:latin typeface="+mn-ea"/>
                          <a:ea typeface="+mn-ea"/>
                          <a:cs typeface="+mn-cs"/>
                        </a:rPr>
                        <a:t>　</a:t>
                      </a:r>
                      <a:r>
                        <a:rPr kumimoji="1" lang="ja-JP" altLang="en-US" sz="1200" kern="1200" dirty="0" smtClean="0">
                          <a:solidFill>
                            <a:schemeClr val="dk1"/>
                          </a:solidFill>
                          <a:latin typeface="+mn-ea"/>
                          <a:ea typeface="+mn-ea"/>
                          <a:cs typeface="+mn-cs"/>
                        </a:rPr>
                        <a:t>（振り子ターゲットは広大の高橋さんを代表に科研費も申請予定）</a:t>
                      </a:r>
                      <a:endParaRPr kumimoji="1" lang="en-US" altLang="ja-JP" sz="1200" kern="1200" dirty="0" smtClean="0">
                        <a:solidFill>
                          <a:schemeClr val="dk1"/>
                        </a:solidFill>
                        <a:latin typeface="+mn-ea"/>
                        <a:ea typeface="+mn-ea"/>
                        <a:cs typeface="+mn-cs"/>
                      </a:endParaRPr>
                    </a:p>
                    <a:p>
                      <a:r>
                        <a:rPr kumimoji="1" lang="ja-JP" altLang="en-US" sz="1200" kern="1200" dirty="0" smtClean="0">
                          <a:solidFill>
                            <a:schemeClr val="dk1"/>
                          </a:solidFill>
                          <a:latin typeface="+mn-lt"/>
                          <a:ea typeface="+mn-ea"/>
                          <a:cs typeface="+mn-cs"/>
                        </a:rPr>
                        <a:t>　</a:t>
                      </a:r>
                      <a:r>
                        <a:rPr kumimoji="1" lang="en-US" altLang="ja-JP" sz="1200" kern="1200" dirty="0" smtClean="0">
                          <a:solidFill>
                            <a:schemeClr val="dk1"/>
                          </a:solidFill>
                          <a:latin typeface="+mn-lt"/>
                          <a:ea typeface="+mn-ea"/>
                          <a:cs typeface="+mn-cs"/>
                        </a:rPr>
                        <a:t>ATF </a:t>
                      </a:r>
                      <a:r>
                        <a:rPr kumimoji="1" lang="en-US" altLang="ja-JP" sz="1200" kern="1200" dirty="0" err="1" smtClean="0">
                          <a:solidFill>
                            <a:schemeClr val="dk1"/>
                          </a:solidFill>
                          <a:latin typeface="+mn-lt"/>
                          <a:ea typeface="+mn-ea"/>
                          <a:cs typeface="+mn-cs"/>
                        </a:rPr>
                        <a:t>Linac</a:t>
                      </a:r>
                      <a:r>
                        <a:rPr kumimoji="1" lang="ja-JP" altLang="en-US" sz="1200" kern="1200" dirty="0" smtClean="0">
                          <a:solidFill>
                            <a:schemeClr val="dk1"/>
                          </a:solidFill>
                          <a:latin typeface="+mn-lt"/>
                          <a:ea typeface="+mn-ea"/>
                          <a:cs typeface="+mn-cs"/>
                        </a:rPr>
                        <a:t>での</a:t>
                      </a:r>
                      <a:r>
                        <a:rPr kumimoji="1" lang="en-US" altLang="ja-JP" sz="1200" kern="1200" dirty="0" smtClean="0">
                          <a:solidFill>
                            <a:schemeClr val="dk1"/>
                          </a:solidFill>
                          <a:latin typeface="+mn-lt"/>
                          <a:ea typeface="+mn-ea"/>
                          <a:cs typeface="+mn-cs"/>
                        </a:rPr>
                        <a:t>beam loading</a:t>
                      </a:r>
                      <a:r>
                        <a:rPr kumimoji="1" lang="ja-JP" altLang="en-US" sz="1200" kern="1200" dirty="0" smtClean="0">
                          <a:solidFill>
                            <a:schemeClr val="dk1"/>
                          </a:solidFill>
                          <a:latin typeface="+mn-lt"/>
                          <a:ea typeface="+mn-ea"/>
                          <a:cs typeface="+mn-cs"/>
                        </a:rPr>
                        <a:t>実験</a:t>
                      </a:r>
                      <a:endParaRPr kumimoji="1" lang="en-US" altLang="ja-JP" sz="1200" dirty="0" smtClean="0">
                        <a:latin typeface="+mn-ea"/>
                        <a:ea typeface="+mn-ea"/>
                      </a:endParaRPr>
                    </a:p>
                    <a:p>
                      <a:r>
                        <a:rPr kumimoji="1" lang="ja-JP" altLang="en-US" sz="1200" dirty="0" smtClean="0">
                          <a:latin typeface="+mn-ea"/>
                          <a:ea typeface="+mn-ea"/>
                        </a:rPr>
                        <a:t>電子源：　</a:t>
                      </a:r>
                      <a:r>
                        <a:rPr kumimoji="1" lang="en-US" altLang="ja-JP" sz="1200" dirty="0" smtClean="0">
                          <a:latin typeface="+mn-ea"/>
                          <a:ea typeface="+mn-ea"/>
                        </a:rPr>
                        <a:t>SLAC</a:t>
                      </a:r>
                      <a:r>
                        <a:rPr kumimoji="1" lang="ja-JP" altLang="en-US" sz="1200" dirty="0" smtClean="0">
                          <a:latin typeface="+mn-ea"/>
                          <a:ea typeface="+mn-ea"/>
                        </a:rPr>
                        <a:t>に期待</a:t>
                      </a:r>
                      <a:r>
                        <a:rPr kumimoji="1" lang="en-US" altLang="ja-JP" sz="1200" dirty="0" smtClean="0">
                          <a:latin typeface="+mn-ea"/>
                          <a:ea typeface="+mn-ea"/>
                        </a:rPr>
                        <a:t> </a:t>
                      </a:r>
                      <a:endParaRPr kumimoji="1" lang="ja-JP" altLang="en-US" sz="1200" dirty="0">
                        <a:latin typeface="+mn-ea"/>
                        <a:ea typeface="+mn-ea"/>
                      </a:endParaRPr>
                    </a:p>
                  </a:txBody>
                  <a:tcPr/>
                </a:tc>
              </a:tr>
              <a:tr h="370840">
                <a:tc>
                  <a:txBody>
                    <a:bodyPr/>
                    <a:lstStyle/>
                    <a:p>
                      <a:r>
                        <a:rPr kumimoji="1" lang="en-US" altLang="ja-JP" sz="1200" dirty="0" smtClean="0"/>
                        <a:t>RF</a:t>
                      </a:r>
                      <a:endParaRPr kumimoji="1" lang="ja-JP" alt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MARX</a:t>
                      </a:r>
                      <a:r>
                        <a:rPr kumimoji="1" lang="ja-JP" altLang="en-US" sz="1200" dirty="0" smtClean="0"/>
                        <a:t>電源には民間企業を含めた開発研究予算，</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LLRF</a:t>
                      </a:r>
                      <a:r>
                        <a:rPr kumimoji="1" lang="ja-JP" altLang="en-US" sz="1200" dirty="0" smtClean="0"/>
                        <a:t>では開発のためのマンパ ワーが必要．また将来を見据えれば人材育成が急務</a:t>
                      </a:r>
                      <a:endParaRPr kumimoji="1"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Klystron (</a:t>
                      </a:r>
                      <a:r>
                        <a:rPr kumimoji="1" lang="ja-JP" altLang="en-US" sz="1200" dirty="0" smtClean="0"/>
                        <a:t>サイズの最適化）</a:t>
                      </a:r>
                      <a:endParaRPr kumimoji="1" lang="en-US" altLang="ja-JP" sz="1200" dirty="0" smtClean="0"/>
                    </a:p>
                  </a:txBody>
                  <a:tcPr/>
                </a:tc>
              </a:tr>
              <a:tr h="370840">
                <a:tc>
                  <a:txBody>
                    <a:bodyPr/>
                    <a:lstStyle/>
                    <a:p>
                      <a:r>
                        <a:rPr kumimoji="1" lang="en-US" altLang="ja-JP" sz="1200" dirty="0" smtClean="0"/>
                        <a:t>Cryogenics</a:t>
                      </a:r>
                      <a:endParaRPr kumimoji="1" lang="ja-JP" altLang="en-US" sz="1200" dirty="0"/>
                    </a:p>
                  </a:txBody>
                  <a:tcPr/>
                </a:tc>
                <a:tc>
                  <a:txBody>
                    <a:bodyPr/>
                    <a:lstStyle/>
                    <a:p>
                      <a:r>
                        <a:rPr kumimoji="1" lang="en-US" altLang="ja-JP" sz="1200" dirty="0" smtClean="0"/>
                        <a:t>ILC </a:t>
                      </a:r>
                      <a:r>
                        <a:rPr kumimoji="1" lang="ja-JP" altLang="en-US" sz="1200" dirty="0" smtClean="0"/>
                        <a:t>の設計：熱負荷の精度をあげる。　　</a:t>
                      </a:r>
                      <a:r>
                        <a:rPr kumimoji="1" lang="en-US" altLang="ja-JP" sz="1200" dirty="0" smtClean="0"/>
                        <a:t>He</a:t>
                      </a:r>
                      <a:r>
                        <a:rPr kumimoji="1" lang="ja-JP" altLang="en-US" sz="1200" dirty="0" smtClean="0"/>
                        <a:t>資源備蓄（全量をどのように保持するか？）</a:t>
                      </a:r>
                      <a:endParaRPr kumimoji="1" lang="en-US" altLang="ja-JP" sz="1200" dirty="0" smtClean="0"/>
                    </a:p>
                    <a:p>
                      <a:r>
                        <a:rPr kumimoji="1" lang="en-US" altLang="ja-JP" sz="1200" dirty="0" smtClean="0"/>
                        <a:t>STF: Cryogenics </a:t>
                      </a:r>
                      <a:r>
                        <a:rPr kumimoji="1" lang="ja-JP" altLang="en-US" sz="1200" dirty="0" smtClean="0"/>
                        <a:t>の増強、　</a:t>
                      </a:r>
                      <a:endParaRPr kumimoji="1" lang="ja-JP" altLang="en-US" sz="1200" dirty="0"/>
                    </a:p>
                  </a:txBody>
                  <a:tcPr/>
                </a:tc>
              </a:tr>
              <a:tr h="370840">
                <a:tc>
                  <a:txBody>
                    <a:bodyPr/>
                    <a:lstStyle/>
                    <a:p>
                      <a:r>
                        <a:rPr kumimoji="1" lang="en-US" altLang="ja-JP" sz="1200" dirty="0" smtClean="0"/>
                        <a:t>Electrical</a:t>
                      </a:r>
                      <a:endParaRPr kumimoji="1" lang="ja-JP" altLang="en-US" sz="1200" dirty="0"/>
                    </a:p>
                  </a:txBody>
                  <a:tcPr/>
                </a:tc>
                <a:tc>
                  <a:txBody>
                    <a:bodyPr/>
                    <a:lstStyle/>
                    <a:p>
                      <a:r>
                        <a:rPr kumimoji="1" lang="en-US" altLang="ja-JP" sz="1200" dirty="0" smtClean="0"/>
                        <a:t>ILC </a:t>
                      </a:r>
                      <a:r>
                        <a:rPr kumimoji="1" lang="ja-JP" altLang="en-US" sz="1200" dirty="0" smtClean="0"/>
                        <a:t>設計としての</a:t>
                      </a:r>
                      <a:r>
                        <a:rPr kumimoji="1" lang="en-US" altLang="ja-JP" sz="1200" dirty="0" smtClean="0"/>
                        <a:t> </a:t>
                      </a:r>
                      <a:r>
                        <a:rPr kumimoji="1" lang="ja-JP" altLang="en-US" sz="1200" dirty="0" smtClean="0"/>
                        <a:t>電源、制御、モニター、、、</a:t>
                      </a:r>
                      <a:endParaRPr kumimoji="1" lang="ja-JP" altLang="en-US" sz="1200" dirty="0"/>
                    </a:p>
                  </a:txBody>
                  <a:tcPr/>
                </a:tc>
              </a:tr>
              <a:tr h="370840">
                <a:tc>
                  <a:txBody>
                    <a:bodyPr/>
                    <a:lstStyle/>
                    <a:p>
                      <a:r>
                        <a:rPr kumimoji="1" lang="en-US" altLang="ja-JP" sz="1200" dirty="0" smtClean="0"/>
                        <a:t>Mechanical</a:t>
                      </a:r>
                      <a:r>
                        <a:rPr kumimoji="1" lang="en-US" altLang="ja-JP" sz="1200" baseline="0" dirty="0" smtClean="0"/>
                        <a:t> </a:t>
                      </a:r>
                      <a:endParaRPr kumimoji="1" lang="ja-JP" altLang="en-US" sz="1200" dirty="0"/>
                    </a:p>
                  </a:txBody>
                  <a:tcPr/>
                </a:tc>
                <a:tc>
                  <a:txBody>
                    <a:bodyPr/>
                    <a:lstStyle/>
                    <a:p>
                      <a:r>
                        <a:rPr kumimoji="1" lang="en-US" altLang="ja-JP" sz="1200" dirty="0" smtClean="0"/>
                        <a:t>ILC </a:t>
                      </a:r>
                      <a:r>
                        <a:rPr kumimoji="1" lang="ja-JP" altLang="en-US" sz="1200" dirty="0" smtClean="0"/>
                        <a:t>設計としての　通常磁石、真空等の機械構造、、、</a:t>
                      </a:r>
                      <a:r>
                        <a:rPr kumimoji="1" lang="en-US" altLang="ja-JP" sz="1200" baseline="0" dirty="0" smtClean="0"/>
                        <a:t> </a:t>
                      </a:r>
                      <a:endParaRPr kumimoji="1" lang="ja-JP" altLang="en-US" sz="1200" dirty="0"/>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13/10/28</a:t>
            </a:r>
            <a:endParaRPr lang="ja-JP" altLang="en-US" dirty="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E661219-D867-3D43-9277-D7123370C452}" type="slidenum">
              <a:rPr lang="ja-JP" altLang="en-US" smtClean="0">
                <a:solidFill>
                  <a:prstClr val="black">
                    <a:tint val="75000"/>
                  </a:prstClr>
                </a:solidFill>
                <a:latin typeface="Calibri"/>
                <a:ea typeface="ＭＳ Ｐゴシック"/>
              </a:rPr>
              <a:pPr/>
              <a:t>34</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654106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txBox="1">
            <a:spLocks/>
          </p:cNvSpPr>
          <p:nvPr/>
        </p:nvSpPr>
        <p:spPr bwMode="auto">
          <a:xfrm>
            <a:off x="419100" y="228600"/>
            <a:ext cx="87249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pPr defTabSz="914400" eaLnBrk="0" hangingPunct="0">
              <a:lnSpc>
                <a:spcPts val="2938"/>
              </a:lnSpc>
              <a:spcBef>
                <a:spcPct val="20000"/>
              </a:spcBef>
            </a:pPr>
            <a:endParaRPr kumimoji="0" lang="en-US" altLang="ja-JP" b="1">
              <a:latin typeface="Calibri" charset="0"/>
            </a:endParaRPr>
          </a:p>
          <a:p>
            <a:pPr lvl="1" defTabSz="914400" eaLnBrk="0" hangingPunct="0">
              <a:lnSpc>
                <a:spcPts val="2938"/>
              </a:lnSpc>
              <a:spcBef>
                <a:spcPct val="20000"/>
              </a:spcBef>
              <a:buFont typeface="Arial" charset="0"/>
              <a:buChar char="–"/>
            </a:pPr>
            <a:endParaRPr kumimoji="0" lang="en-US" altLang="ja-JP" b="1"/>
          </a:p>
          <a:p>
            <a:pPr defTabSz="914400" eaLnBrk="0" hangingPunct="0">
              <a:lnSpc>
                <a:spcPts val="2938"/>
              </a:lnSpc>
              <a:spcBef>
                <a:spcPct val="20000"/>
              </a:spcBef>
              <a:buFont typeface="Arial" charset="0"/>
              <a:buChar char="•"/>
            </a:pPr>
            <a:r>
              <a:rPr kumimoji="0" lang="en-US" altLang="ja-JP" b="1">
                <a:latin typeface="Calibri" charset="0"/>
              </a:rPr>
              <a:t>e+ </a:t>
            </a:r>
            <a:r>
              <a:rPr kumimoji="0" lang="ja-JP" altLang="en-US" b="1">
                <a:latin typeface="Calibri" charset="0"/>
              </a:rPr>
              <a:t>源の見直しが進行中</a:t>
            </a:r>
            <a:endParaRPr kumimoji="0" lang="en-US" altLang="ja-JP" b="1">
              <a:latin typeface="Calibri" charset="0"/>
            </a:endParaRPr>
          </a:p>
          <a:p>
            <a:pPr defTabSz="914400" eaLnBrk="0" hangingPunct="0">
              <a:lnSpc>
                <a:spcPts val="2938"/>
              </a:lnSpc>
              <a:spcBef>
                <a:spcPct val="20000"/>
              </a:spcBef>
            </a:pPr>
            <a:endParaRPr kumimoji="0" lang="en-US" altLang="ja-JP" b="1">
              <a:latin typeface="Calibri" charset="0"/>
            </a:endParaRPr>
          </a:p>
          <a:p>
            <a:pPr defTabSz="914400" eaLnBrk="0" hangingPunct="0">
              <a:lnSpc>
                <a:spcPts val="2938"/>
              </a:lnSpc>
              <a:spcBef>
                <a:spcPct val="20000"/>
              </a:spcBef>
              <a:buFont typeface="Arial" charset="0"/>
              <a:buChar char="•"/>
            </a:pPr>
            <a:r>
              <a:rPr kumimoji="0" lang="en-US" altLang="ja-JP" b="1">
                <a:latin typeface="Calibri" charset="0"/>
              </a:rPr>
              <a:t>undulator </a:t>
            </a:r>
            <a:r>
              <a:rPr kumimoji="0" lang="ja-JP" altLang="en-US" b="1">
                <a:latin typeface="Calibri" charset="0"/>
              </a:rPr>
              <a:t>源：</a:t>
            </a:r>
            <a:r>
              <a:rPr kumimoji="0" lang="en-US" altLang="ja-JP" b="1">
                <a:latin typeface="Calibri" charset="0"/>
              </a:rPr>
              <a:t> </a:t>
            </a:r>
          </a:p>
          <a:p>
            <a:pPr lvl="1" defTabSz="914400" eaLnBrk="0" hangingPunct="0">
              <a:lnSpc>
                <a:spcPts val="2938"/>
              </a:lnSpc>
              <a:spcBef>
                <a:spcPct val="20000"/>
              </a:spcBef>
              <a:buFont typeface="Arial" charset="0"/>
              <a:buChar char="–"/>
            </a:pPr>
            <a:r>
              <a:rPr kumimoji="0" lang="ja-JP" altLang="en-US" b="1"/>
              <a:t>回転ターゲットの真空シールが最大の問題</a:t>
            </a:r>
            <a:r>
              <a:rPr kumimoji="0" lang="en-US" altLang="ja-JP" b="1"/>
              <a:t> (100m/s)</a:t>
            </a:r>
          </a:p>
          <a:p>
            <a:pPr lvl="1" defTabSz="914400" eaLnBrk="0" hangingPunct="0">
              <a:lnSpc>
                <a:spcPts val="2938"/>
              </a:lnSpc>
              <a:spcBef>
                <a:spcPct val="20000"/>
              </a:spcBef>
              <a:buFont typeface="Arial" charset="0"/>
              <a:buChar char="–"/>
            </a:pPr>
            <a:r>
              <a:rPr kumimoji="0" lang="ja-JP" altLang="en-US" b="1">
                <a:latin typeface="Calibri" charset="0"/>
              </a:rPr>
              <a:t>いまのところ、どの方向に進むべきかの明確な方針は無い</a:t>
            </a:r>
            <a:r>
              <a:rPr kumimoji="0" lang="en-US" altLang="ja-JP" b="1">
                <a:latin typeface="Calibri" charset="0"/>
              </a:rPr>
              <a:t> (POSIPOL 2013 </a:t>
            </a:r>
            <a:r>
              <a:rPr kumimoji="0" lang="ja-JP" altLang="en-US" b="1">
                <a:latin typeface="Calibri" charset="0"/>
              </a:rPr>
              <a:t>年</a:t>
            </a:r>
            <a:r>
              <a:rPr kumimoji="0" lang="en-US" altLang="ja-JP" b="1">
                <a:latin typeface="Calibri" charset="0"/>
              </a:rPr>
              <a:t>9</a:t>
            </a:r>
            <a:r>
              <a:rPr kumimoji="0" lang="ja-JP" altLang="en-US" b="1">
                <a:latin typeface="Calibri" charset="0"/>
              </a:rPr>
              <a:t>月初頭</a:t>
            </a:r>
            <a:r>
              <a:rPr kumimoji="0" lang="en-US" altLang="ja-JP" b="1">
                <a:latin typeface="Calibri" charset="0"/>
              </a:rPr>
              <a:t>)</a:t>
            </a:r>
            <a:r>
              <a:rPr kumimoji="0" lang="ja-JP" altLang="en-US" b="1">
                <a:latin typeface="Calibri" charset="0"/>
              </a:rPr>
              <a:t>の議論のコンセンサス</a:t>
            </a:r>
            <a:r>
              <a:rPr kumimoji="0" lang="en-US" altLang="ja-JP" b="1">
                <a:latin typeface="Calibri" charset="0"/>
              </a:rPr>
              <a:t>)</a:t>
            </a:r>
          </a:p>
          <a:p>
            <a:pPr lvl="1" defTabSz="914400" eaLnBrk="0" hangingPunct="0">
              <a:lnSpc>
                <a:spcPts val="2938"/>
              </a:lnSpc>
              <a:spcBef>
                <a:spcPct val="20000"/>
              </a:spcBef>
              <a:buFont typeface="Arial" charset="0"/>
              <a:buChar char="–"/>
            </a:pPr>
            <a:endParaRPr kumimoji="0" lang="en-US" altLang="ja-JP" b="1">
              <a:latin typeface="Calibri" charset="0"/>
            </a:endParaRPr>
          </a:p>
          <a:p>
            <a:pPr defTabSz="914400" eaLnBrk="0" hangingPunct="0">
              <a:lnSpc>
                <a:spcPts val="2938"/>
              </a:lnSpc>
              <a:spcBef>
                <a:spcPct val="20000"/>
              </a:spcBef>
              <a:buFont typeface="Arial" charset="0"/>
              <a:buChar char="•"/>
            </a:pPr>
            <a:r>
              <a:rPr kumimoji="0" lang="en-US" altLang="ja-JP" b="1"/>
              <a:t>300 Hz </a:t>
            </a:r>
            <a:r>
              <a:rPr kumimoji="0" lang="ja-JP" altLang="en-US" b="1"/>
              <a:t>コンベンショナル源：</a:t>
            </a:r>
            <a:r>
              <a:rPr kumimoji="0" lang="en-US" altLang="ja-JP" b="1"/>
              <a:t> </a:t>
            </a:r>
          </a:p>
          <a:p>
            <a:pPr lvl="1" defTabSz="914400" eaLnBrk="0" hangingPunct="0">
              <a:lnSpc>
                <a:spcPts val="2938"/>
              </a:lnSpc>
              <a:spcBef>
                <a:spcPct val="20000"/>
              </a:spcBef>
              <a:buFont typeface="Arial" charset="0"/>
              <a:buChar char="–"/>
            </a:pPr>
            <a:r>
              <a:rPr kumimoji="0" lang="en-US" altLang="ja-JP" b="1"/>
              <a:t>undulator </a:t>
            </a:r>
            <a:r>
              <a:rPr kumimoji="0" lang="ja-JP" altLang="en-US" b="1"/>
              <a:t>源よりはるかに遅いターゲット速度（</a:t>
            </a:r>
            <a:r>
              <a:rPr kumimoji="0" lang="en-US" altLang="ja-JP" b="1"/>
              <a:t>3〜5 m/s)</a:t>
            </a:r>
          </a:p>
          <a:p>
            <a:pPr lvl="1" defTabSz="914400" eaLnBrk="0" hangingPunct="0">
              <a:lnSpc>
                <a:spcPts val="2938"/>
              </a:lnSpc>
              <a:spcBef>
                <a:spcPct val="20000"/>
              </a:spcBef>
              <a:buFont typeface="Arial" charset="0"/>
              <a:buChar char="–"/>
            </a:pPr>
            <a:r>
              <a:rPr kumimoji="0" lang="ja-JP" altLang="en-US" b="1"/>
              <a:t>それでもターゲット</a:t>
            </a:r>
            <a:r>
              <a:rPr kumimoji="0" lang="en-US" altLang="ja-JP" b="1"/>
              <a:t> R/D </a:t>
            </a:r>
            <a:r>
              <a:rPr kumimoji="0" lang="ja-JP" altLang="en-US" b="1"/>
              <a:t>は必要</a:t>
            </a:r>
            <a:endParaRPr kumimoji="0" lang="en-US" altLang="ja-JP" b="1"/>
          </a:p>
          <a:p>
            <a:pPr lvl="1" defTabSz="914400" eaLnBrk="0" hangingPunct="0">
              <a:lnSpc>
                <a:spcPts val="2938"/>
              </a:lnSpc>
              <a:spcBef>
                <a:spcPct val="20000"/>
              </a:spcBef>
              <a:buFont typeface="Arial" charset="0"/>
              <a:buChar char="–"/>
            </a:pPr>
            <a:r>
              <a:rPr kumimoji="0" lang="en-US" altLang="ja-JP" b="1"/>
              <a:t>Capture Linac </a:t>
            </a:r>
            <a:r>
              <a:rPr kumimoji="0" lang="ja-JP" altLang="en-US" b="1"/>
              <a:t>の設計／研究が必要（今日は省略）。</a:t>
            </a:r>
            <a:endParaRPr kumimoji="0" lang="en-US" altLang="ja-JP" b="1"/>
          </a:p>
          <a:p>
            <a:pPr defTabSz="914400" eaLnBrk="0" hangingPunct="0">
              <a:lnSpc>
                <a:spcPts val="2938"/>
              </a:lnSpc>
              <a:spcBef>
                <a:spcPct val="20000"/>
              </a:spcBef>
              <a:buFont typeface="Arial" charset="0"/>
              <a:buChar char="•"/>
            </a:pPr>
            <a:endParaRPr kumimoji="0" lang="en-US" altLang="ja-JP" b="1">
              <a:latin typeface="Calibri" charset="0"/>
            </a:endParaRPr>
          </a:p>
          <a:p>
            <a:pPr defTabSz="914400" eaLnBrk="0" hangingPunct="0">
              <a:lnSpc>
                <a:spcPts val="2938"/>
              </a:lnSpc>
              <a:spcBef>
                <a:spcPct val="20000"/>
              </a:spcBef>
            </a:pPr>
            <a:r>
              <a:rPr kumimoji="0" lang="en-US" altLang="ja-JP" b="1">
                <a:latin typeface="Calibri" charset="0"/>
              </a:rPr>
              <a:t>	</a:t>
            </a:r>
          </a:p>
          <a:p>
            <a:pPr defTabSz="914400" eaLnBrk="0" hangingPunct="0">
              <a:lnSpc>
                <a:spcPts val="2938"/>
              </a:lnSpc>
              <a:spcBef>
                <a:spcPct val="20000"/>
              </a:spcBef>
            </a:pPr>
            <a:endParaRPr kumimoji="0" lang="en-US" altLang="ja-JP" b="1">
              <a:latin typeface="Calibri" charset="0"/>
            </a:endParaRPr>
          </a:p>
          <a:p>
            <a:pPr lvl="1" defTabSz="914400" eaLnBrk="0" hangingPunct="0">
              <a:lnSpc>
                <a:spcPts val="2938"/>
              </a:lnSpc>
              <a:spcBef>
                <a:spcPct val="20000"/>
              </a:spcBef>
            </a:pPr>
            <a:endParaRPr kumimoji="0" lang="en-US" altLang="ja-JP" b="1">
              <a:latin typeface="Calibri" charset="0"/>
            </a:endParaRPr>
          </a:p>
          <a:p>
            <a:pPr lvl="1" defTabSz="914400" eaLnBrk="0" hangingPunct="0">
              <a:lnSpc>
                <a:spcPts val="2938"/>
              </a:lnSpc>
              <a:spcBef>
                <a:spcPct val="20000"/>
              </a:spcBef>
              <a:buFont typeface="Arial" charset="0"/>
              <a:buChar char="–"/>
            </a:pPr>
            <a:endParaRPr kumimoji="0" lang="en-US" altLang="ja-JP" b="1">
              <a:latin typeface="Calibri" charset="0"/>
            </a:endParaRPr>
          </a:p>
          <a:p>
            <a:pPr defTabSz="914400" eaLnBrk="0" hangingPunct="0">
              <a:lnSpc>
                <a:spcPts val="2938"/>
              </a:lnSpc>
              <a:spcBef>
                <a:spcPct val="20000"/>
              </a:spcBef>
              <a:buFont typeface="Arial" charset="0"/>
              <a:buChar char="•"/>
            </a:pPr>
            <a:endParaRPr kumimoji="0" lang="en-US" altLang="ja-JP" b="1">
              <a:latin typeface="Calibri" charset="0"/>
            </a:endParaRPr>
          </a:p>
        </p:txBody>
      </p:sp>
      <p:sp>
        <p:nvSpPr>
          <p:cNvPr id="14339" name="正方形/長方形 6"/>
          <p:cNvSpPr>
            <a:spLocks noChangeArrowheads="1"/>
          </p:cNvSpPr>
          <p:nvPr/>
        </p:nvSpPr>
        <p:spPr bwMode="auto">
          <a:xfrm>
            <a:off x="2286000" y="228600"/>
            <a:ext cx="7837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3200" b="1">
                <a:solidFill>
                  <a:srgbClr val="0000FF"/>
                </a:solidFill>
                <a:latin typeface="Helvetica" charset="0"/>
              </a:rPr>
              <a:t>e</a:t>
            </a:r>
            <a:r>
              <a:rPr lang="en-US" altLang="ja-JP" sz="3200" b="1" baseline="30000">
                <a:solidFill>
                  <a:srgbClr val="0000FF"/>
                </a:solidFill>
                <a:latin typeface="Helvetica" charset="0"/>
              </a:rPr>
              <a:t>+</a:t>
            </a:r>
            <a:r>
              <a:rPr lang="en-US" altLang="ja-JP" sz="3200" b="1">
                <a:solidFill>
                  <a:srgbClr val="0000FF"/>
                </a:solidFill>
                <a:latin typeface="Helvetica" charset="0"/>
              </a:rPr>
              <a:t> </a:t>
            </a:r>
            <a:r>
              <a:rPr lang="ja-JP" altLang="en-US" sz="3200" b="1">
                <a:solidFill>
                  <a:srgbClr val="0000FF"/>
                </a:solidFill>
                <a:latin typeface="Helvetica" charset="0"/>
              </a:rPr>
              <a:t>源の現状のまとめ</a:t>
            </a:r>
            <a:endParaRPr lang="ja-JP" altLang="en-US" sz="3200">
              <a:solidFill>
                <a:srgbClr val="0000FF"/>
              </a:solidFill>
            </a:endParaRPr>
          </a:p>
        </p:txBody>
      </p:sp>
    </p:spTree>
    <p:extLst>
      <p:ext uri="{BB962C8B-B14F-4D97-AF65-F5344CB8AC3E}">
        <p14:creationId xmlns:p14="http://schemas.microsoft.com/office/powerpoint/2010/main" val="21466045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50"/>
          </a:xfrm>
          <a:solidFill>
            <a:schemeClr val="accent5">
              <a:lumMod val="20000"/>
              <a:lumOff val="80000"/>
            </a:schemeClr>
          </a:solidFill>
        </p:spPr>
        <p:txBody>
          <a:bodyPr>
            <a:normAutofit fontScale="90000"/>
          </a:bodyPr>
          <a:lstStyle/>
          <a:p>
            <a:r>
              <a:rPr lang="en-US" altLang="ja-JP" sz="4000">
                <a:latin typeface="Calibri" charset="0"/>
                <a:ea typeface="ＭＳ Ｐゴシック" charset="0"/>
                <a:cs typeface="ＭＳ Ｐゴシック" charset="0"/>
              </a:rPr>
              <a:t>Moving Target</a:t>
            </a:r>
            <a:endParaRPr lang="ja-JP" altLang="en-US" sz="4000">
              <a:latin typeface="Calibri" charset="0"/>
              <a:ea typeface="ＭＳ Ｐゴシック" charset="0"/>
              <a:cs typeface="ＭＳ Ｐゴシック" charset="0"/>
            </a:endParaRPr>
          </a:p>
        </p:txBody>
      </p:sp>
      <p:sp>
        <p:nvSpPr>
          <p:cNvPr id="3" name="コンテンツ プレースホルダ 2"/>
          <p:cNvSpPr>
            <a:spLocks noGrp="1"/>
          </p:cNvSpPr>
          <p:nvPr>
            <p:ph idx="1"/>
          </p:nvPr>
        </p:nvSpPr>
        <p:spPr>
          <a:xfrm>
            <a:off x="428625" y="1000125"/>
            <a:ext cx="8229600" cy="714375"/>
          </a:xfrm>
        </p:spPr>
        <p:txBody>
          <a:bodyPr>
            <a:normAutofit/>
          </a:bodyPr>
          <a:lstStyle/>
          <a:p>
            <a:pPr>
              <a:lnSpc>
                <a:spcPct val="80000"/>
              </a:lnSpc>
            </a:pPr>
            <a:r>
              <a:rPr lang="en-US" altLang="ja-JP" sz="2200">
                <a:latin typeface="Calibri" charset="0"/>
                <a:ea typeface="ＭＳ Ｐゴシック" charset="0"/>
                <a:cs typeface="ＭＳ Ｐゴシック" charset="0"/>
              </a:rPr>
              <a:t>~1m/sec required  (1/100 of undulator scheme)</a:t>
            </a:r>
          </a:p>
          <a:p>
            <a:pPr>
              <a:lnSpc>
                <a:spcPct val="80000"/>
              </a:lnSpc>
            </a:pPr>
            <a:r>
              <a:rPr lang="en-US" altLang="ja-JP" sz="2200">
                <a:latin typeface="Calibri" charset="0"/>
                <a:ea typeface="ＭＳ Ｐゴシック" charset="0"/>
                <a:cs typeface="ＭＳ Ｐゴシック" charset="0"/>
              </a:rPr>
              <a:t>2 possible schemes being developed at KEK</a:t>
            </a:r>
            <a:endParaRPr lang="ja-JP" altLang="en-US" sz="2200">
              <a:latin typeface="Calibri" charset="0"/>
              <a:ea typeface="ＭＳ Ｐゴシック" charset="0"/>
              <a:cs typeface="ＭＳ Ｐゴシック" charset="0"/>
            </a:endParaRPr>
          </a:p>
        </p:txBody>
      </p:sp>
      <p:sp>
        <p:nvSpPr>
          <p:cNvPr id="4" name="日付プレースホルダ 3"/>
          <p:cNvSpPr>
            <a:spLocks noGrp="1"/>
          </p:cNvSpPr>
          <p:nvPr>
            <p:ph type="dt" sz="quarter" idx="10"/>
          </p:nvPr>
        </p:nvSpPr>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200">
                <a:solidFill>
                  <a:srgbClr val="898989"/>
                </a:solidFill>
                <a:latin typeface="Calibri" charset="0"/>
              </a:rPr>
              <a:t>2013/8/30 ILC monthly, Yokoya</a:t>
            </a:r>
            <a:endParaRPr lang="ja-JP" altLang="en-US" sz="1200">
              <a:solidFill>
                <a:srgbClr val="898989"/>
              </a:solidFill>
              <a:latin typeface="Calibri" charset="0"/>
            </a:endParaRPr>
          </a:p>
        </p:txBody>
      </p:sp>
      <p:sp>
        <p:nvSpPr>
          <p:cNvPr id="5" name="スライド番号プレースホルダ 4"/>
          <p:cNvSpPr>
            <a:spLocks noGrp="1"/>
          </p:cNvSpPr>
          <p:nvPr>
            <p:ph type="sldNum" sz="quarter" idx="12"/>
          </p:nvPr>
        </p:nvSpPr>
        <p:spPr/>
        <p:txBody>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fld id="{2180EA8F-9EA5-FE42-9EE6-B69F624BCF38}" type="slidenum">
              <a:rPr lang="ja-JP" altLang="en-US" sz="1200">
                <a:solidFill>
                  <a:srgbClr val="898989"/>
                </a:solidFill>
                <a:latin typeface="Calibri" charset="0"/>
              </a:rPr>
              <a:pPr/>
              <a:t>36</a:t>
            </a:fld>
            <a:endParaRPr lang="ja-JP" altLang="en-US" sz="1200">
              <a:solidFill>
                <a:srgbClr val="898989"/>
              </a:solidFill>
              <a:latin typeface="Calibri" charset="0"/>
            </a:endParaRPr>
          </a:p>
        </p:txBody>
      </p:sp>
      <p:grpSp>
        <p:nvGrpSpPr>
          <p:cNvPr id="16390" name="グループ化 5"/>
          <p:cNvGrpSpPr>
            <a:grpSpLocks/>
          </p:cNvGrpSpPr>
          <p:nvPr/>
        </p:nvGrpSpPr>
        <p:grpSpPr bwMode="auto">
          <a:xfrm>
            <a:off x="1643063" y="2428875"/>
            <a:ext cx="2700337" cy="3071813"/>
            <a:chOff x="803275" y="2286000"/>
            <a:chExt cx="3483627" cy="3962400"/>
          </a:xfrm>
        </p:grpSpPr>
        <p:cxnSp>
          <p:nvCxnSpPr>
            <p:cNvPr id="7" name="直線コネクタ 6"/>
            <p:cNvCxnSpPr>
              <a:cxnSpLocks noChangeShapeType="1"/>
            </p:cNvCxnSpPr>
            <p:nvPr/>
          </p:nvCxnSpPr>
          <p:spPr bwMode="auto">
            <a:xfrm rot="16200000" flipH="1">
              <a:off x="634496" y="3505396"/>
              <a:ext cx="3122822" cy="684028"/>
            </a:xfrm>
            <a:prstGeom prst="line">
              <a:avLst/>
            </a:prstGeom>
            <a:noFill/>
            <a:ln w="76200">
              <a:solidFill>
                <a:schemeClr val="tx1"/>
              </a:solidFill>
              <a:round/>
              <a:headEnd/>
              <a:tailEnd/>
            </a:ln>
            <a:effectLst>
              <a:outerShdw dist="20000" dir="5400000" rotWithShape="0">
                <a:srgbClr val="808080">
                  <a:alpha val="37999"/>
                </a:srgbClr>
              </a:outerShdw>
            </a:effectLst>
          </p:spPr>
        </p:cxnSp>
        <p:sp>
          <p:nvSpPr>
            <p:cNvPr id="8" name="円/楕円 7"/>
            <p:cNvSpPr/>
            <p:nvPr/>
          </p:nvSpPr>
          <p:spPr bwMode="auto">
            <a:xfrm>
              <a:off x="1855941" y="2818415"/>
              <a:ext cx="303102" cy="305116"/>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rgbClr val="FFFFFF"/>
                </a:solidFill>
                <a:latin typeface="Calibri" charset="0"/>
                <a:ea typeface="ＭＳ Ｐゴシック" charset="0"/>
                <a:cs typeface="ＭＳ Ｐゴシック" charset="0"/>
              </a:endParaRPr>
            </a:p>
          </p:txBody>
        </p:sp>
        <p:sp>
          <p:nvSpPr>
            <p:cNvPr id="9" name="正方形/長方形 8"/>
            <p:cNvSpPr/>
            <p:nvPr/>
          </p:nvSpPr>
          <p:spPr bwMode="auto">
            <a:xfrm rot="20880985">
              <a:off x="2210242" y="5400631"/>
              <a:ext cx="686077" cy="30511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rgbClr val="FFFFFF"/>
                </a:solidFill>
                <a:latin typeface="Calibri" charset="0"/>
                <a:ea typeface="ＭＳ Ｐゴシック" charset="0"/>
                <a:cs typeface="ＭＳ Ｐゴシック" charset="0"/>
              </a:endParaRPr>
            </a:p>
          </p:txBody>
        </p:sp>
        <p:sp>
          <p:nvSpPr>
            <p:cNvPr id="10" name="左右矢印 9"/>
            <p:cNvSpPr>
              <a:spLocks noChangeArrowheads="1"/>
            </p:cNvSpPr>
            <p:nvPr/>
          </p:nvSpPr>
          <p:spPr bwMode="auto">
            <a:xfrm>
              <a:off x="1651142" y="5943284"/>
              <a:ext cx="1013753" cy="305116"/>
            </a:xfrm>
            <a:prstGeom prst="leftRightArrow">
              <a:avLst>
                <a:gd name="adj1" fmla="val 50000"/>
                <a:gd name="adj2" fmla="val 49999"/>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ja-JP" altLang="en-US">
                <a:solidFill>
                  <a:srgbClr val="FFFFFF"/>
                </a:solidFill>
                <a:latin typeface="Calibri" charset="0"/>
              </a:endParaRPr>
            </a:p>
          </p:txBody>
        </p:sp>
        <p:cxnSp>
          <p:nvCxnSpPr>
            <p:cNvPr id="11" name="直線コネクタ 10"/>
            <p:cNvCxnSpPr/>
            <p:nvPr/>
          </p:nvCxnSpPr>
          <p:spPr>
            <a:xfrm>
              <a:off x="965065" y="4114643"/>
              <a:ext cx="788476" cy="0"/>
            </a:xfrm>
            <a:prstGeom prst="line">
              <a:avLst/>
            </a:prstGeom>
            <a:ln w="1270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2337217" y="4114643"/>
              <a:ext cx="786427" cy="0"/>
            </a:xfrm>
            <a:prstGeom prst="line">
              <a:avLst/>
            </a:prstGeom>
            <a:ln w="1270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V="1">
              <a:off x="1718725" y="3109196"/>
              <a:ext cx="718844" cy="167916"/>
            </a:xfrm>
            <a:prstGeom prst="line">
              <a:avLst/>
            </a:prstGeom>
            <a:ln w="1270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フリーフォーム 13"/>
            <p:cNvSpPr/>
            <p:nvPr/>
          </p:nvSpPr>
          <p:spPr>
            <a:xfrm rot="20735741">
              <a:off x="1606086" y="3328306"/>
              <a:ext cx="368638" cy="710569"/>
            </a:xfrm>
            <a:custGeom>
              <a:avLst/>
              <a:gdLst>
                <a:gd name="connsiteX0" fmla="*/ 273050 w 368300"/>
                <a:gd name="connsiteY0" fmla="*/ 0 h 711200"/>
                <a:gd name="connsiteX1" fmla="*/ 336550 w 368300"/>
                <a:gd name="connsiteY1" fmla="*/ 38100 h 711200"/>
                <a:gd name="connsiteX2" fmla="*/ 266700 w 368300"/>
                <a:gd name="connsiteY2" fmla="*/ 82550 h 711200"/>
                <a:gd name="connsiteX3" fmla="*/ 342900 w 368300"/>
                <a:gd name="connsiteY3" fmla="*/ 114300 h 711200"/>
                <a:gd name="connsiteX4" fmla="*/ 254000 w 368300"/>
                <a:gd name="connsiteY4" fmla="*/ 158750 h 711200"/>
                <a:gd name="connsiteX5" fmla="*/ 368300 w 368300"/>
                <a:gd name="connsiteY5" fmla="*/ 196850 h 711200"/>
                <a:gd name="connsiteX6" fmla="*/ 273050 w 368300"/>
                <a:gd name="connsiteY6" fmla="*/ 241300 h 711200"/>
                <a:gd name="connsiteX7" fmla="*/ 349250 w 368300"/>
                <a:gd name="connsiteY7" fmla="*/ 285750 h 711200"/>
                <a:gd name="connsiteX8" fmla="*/ 215900 w 368300"/>
                <a:gd name="connsiteY8" fmla="*/ 298450 h 711200"/>
                <a:gd name="connsiteX9" fmla="*/ 285750 w 368300"/>
                <a:gd name="connsiteY9" fmla="*/ 349250 h 711200"/>
                <a:gd name="connsiteX10" fmla="*/ 190500 w 368300"/>
                <a:gd name="connsiteY10" fmla="*/ 374650 h 711200"/>
                <a:gd name="connsiteX11" fmla="*/ 266700 w 368300"/>
                <a:gd name="connsiteY11" fmla="*/ 431800 h 711200"/>
                <a:gd name="connsiteX12" fmla="*/ 133350 w 368300"/>
                <a:gd name="connsiteY12" fmla="*/ 450850 h 711200"/>
                <a:gd name="connsiteX13" fmla="*/ 171450 w 368300"/>
                <a:gd name="connsiteY13" fmla="*/ 508000 h 711200"/>
                <a:gd name="connsiteX14" fmla="*/ 50800 w 368300"/>
                <a:gd name="connsiteY14" fmla="*/ 508000 h 711200"/>
                <a:gd name="connsiteX15" fmla="*/ 127000 w 368300"/>
                <a:gd name="connsiteY15" fmla="*/ 552450 h 711200"/>
                <a:gd name="connsiteX16" fmla="*/ 6350 w 368300"/>
                <a:gd name="connsiteY16" fmla="*/ 565150 h 711200"/>
                <a:gd name="connsiteX17" fmla="*/ 95250 w 368300"/>
                <a:gd name="connsiteY17" fmla="*/ 635000 h 711200"/>
                <a:gd name="connsiteX18" fmla="*/ 0 w 368300"/>
                <a:gd name="connsiteY18" fmla="*/ 666750 h 711200"/>
                <a:gd name="connsiteX19" fmla="*/ 38100 w 368300"/>
                <a:gd name="connsiteY19" fmla="*/ 711200 h 711200"/>
                <a:gd name="connsiteX20" fmla="*/ 38100 w 368300"/>
                <a:gd name="connsiteY20"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8300" h="711200">
                  <a:moveTo>
                    <a:pt x="273050" y="0"/>
                  </a:moveTo>
                  <a:lnTo>
                    <a:pt x="336550" y="38100"/>
                  </a:lnTo>
                  <a:lnTo>
                    <a:pt x="266700" y="82550"/>
                  </a:lnTo>
                  <a:lnTo>
                    <a:pt x="342900" y="114300"/>
                  </a:lnTo>
                  <a:lnTo>
                    <a:pt x="254000" y="158750"/>
                  </a:lnTo>
                  <a:lnTo>
                    <a:pt x="368300" y="196850"/>
                  </a:lnTo>
                  <a:cubicBezTo>
                    <a:pt x="271085" y="235736"/>
                    <a:pt x="273050" y="200754"/>
                    <a:pt x="273050" y="241300"/>
                  </a:cubicBezTo>
                  <a:lnTo>
                    <a:pt x="349250" y="285750"/>
                  </a:lnTo>
                  <a:cubicBezTo>
                    <a:pt x="207442" y="298642"/>
                    <a:pt x="162791" y="298450"/>
                    <a:pt x="215900" y="298450"/>
                  </a:cubicBezTo>
                  <a:cubicBezTo>
                    <a:pt x="287388" y="356940"/>
                    <a:pt x="285750" y="385683"/>
                    <a:pt x="285750" y="349250"/>
                  </a:cubicBezTo>
                  <a:lnTo>
                    <a:pt x="190500" y="374650"/>
                  </a:lnTo>
                  <a:lnTo>
                    <a:pt x="266700" y="431800"/>
                  </a:lnTo>
                  <a:lnTo>
                    <a:pt x="133350" y="450850"/>
                  </a:lnTo>
                  <a:lnTo>
                    <a:pt x="171450" y="508000"/>
                  </a:lnTo>
                  <a:lnTo>
                    <a:pt x="50800" y="508000"/>
                  </a:lnTo>
                  <a:lnTo>
                    <a:pt x="127000" y="552450"/>
                  </a:lnTo>
                  <a:lnTo>
                    <a:pt x="6350" y="565150"/>
                  </a:lnTo>
                  <a:lnTo>
                    <a:pt x="95250" y="635000"/>
                  </a:lnTo>
                  <a:lnTo>
                    <a:pt x="0" y="666750"/>
                  </a:lnTo>
                  <a:lnTo>
                    <a:pt x="38100" y="711200"/>
                  </a:lnTo>
                  <a:lnTo>
                    <a:pt x="38100" y="711200"/>
                  </a:ln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ja-JP" altLang="en-US">
                <a:latin typeface="Calibri" charset="0"/>
                <a:ea typeface="ＭＳ Ｐゴシック" charset="0"/>
                <a:cs typeface="ＭＳ Ｐゴシック" charset="0"/>
              </a:endParaRPr>
            </a:p>
          </p:txBody>
        </p:sp>
        <p:sp>
          <p:nvSpPr>
            <p:cNvPr id="15" name="フリーフォーム 14"/>
            <p:cNvSpPr/>
            <p:nvPr/>
          </p:nvSpPr>
          <p:spPr>
            <a:xfrm>
              <a:off x="2314690" y="3187011"/>
              <a:ext cx="215038" cy="839578"/>
            </a:xfrm>
            <a:custGeom>
              <a:avLst/>
              <a:gdLst>
                <a:gd name="connsiteX0" fmla="*/ 60649 w 216781"/>
                <a:gd name="connsiteY0" fmla="*/ 0 h 838200"/>
                <a:gd name="connsiteX1" fmla="*/ 22549 w 216781"/>
                <a:gd name="connsiteY1" fmla="*/ 101600 h 838200"/>
                <a:gd name="connsiteX2" fmla="*/ 111449 w 216781"/>
                <a:gd name="connsiteY2" fmla="*/ 101600 h 838200"/>
                <a:gd name="connsiteX3" fmla="*/ 41599 w 216781"/>
                <a:gd name="connsiteY3" fmla="*/ 158750 h 838200"/>
                <a:gd name="connsiteX4" fmla="*/ 130499 w 216781"/>
                <a:gd name="connsiteY4" fmla="*/ 171450 h 838200"/>
                <a:gd name="connsiteX5" fmla="*/ 47949 w 216781"/>
                <a:gd name="connsiteY5" fmla="*/ 241300 h 838200"/>
                <a:gd name="connsiteX6" fmla="*/ 130499 w 216781"/>
                <a:gd name="connsiteY6" fmla="*/ 260350 h 838200"/>
                <a:gd name="connsiteX7" fmla="*/ 73349 w 216781"/>
                <a:gd name="connsiteY7" fmla="*/ 323850 h 838200"/>
                <a:gd name="connsiteX8" fmla="*/ 181299 w 216781"/>
                <a:gd name="connsiteY8" fmla="*/ 342900 h 838200"/>
                <a:gd name="connsiteX9" fmla="*/ 79699 w 216781"/>
                <a:gd name="connsiteY9" fmla="*/ 425450 h 838200"/>
                <a:gd name="connsiteX10" fmla="*/ 174949 w 216781"/>
                <a:gd name="connsiteY10" fmla="*/ 457200 h 838200"/>
                <a:gd name="connsiteX11" fmla="*/ 92399 w 216781"/>
                <a:gd name="connsiteY11" fmla="*/ 488950 h 838200"/>
                <a:gd name="connsiteX12" fmla="*/ 168599 w 216781"/>
                <a:gd name="connsiteY12" fmla="*/ 539750 h 838200"/>
                <a:gd name="connsiteX13" fmla="*/ 98749 w 216781"/>
                <a:gd name="connsiteY13" fmla="*/ 590550 h 838200"/>
                <a:gd name="connsiteX14" fmla="*/ 174949 w 216781"/>
                <a:gd name="connsiteY14" fmla="*/ 647700 h 838200"/>
                <a:gd name="connsiteX15" fmla="*/ 79699 w 216781"/>
                <a:gd name="connsiteY15" fmla="*/ 673100 h 838200"/>
                <a:gd name="connsiteX16" fmla="*/ 130499 w 216781"/>
                <a:gd name="connsiteY16" fmla="*/ 730250 h 838200"/>
                <a:gd name="connsiteX17" fmla="*/ 35249 w 216781"/>
                <a:gd name="connsiteY17" fmla="*/ 762000 h 838200"/>
                <a:gd name="connsiteX18" fmla="*/ 98749 w 216781"/>
                <a:gd name="connsiteY18" fmla="*/ 812800 h 838200"/>
                <a:gd name="connsiteX19" fmla="*/ 47949 w 216781"/>
                <a:gd name="connsiteY19"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6781" h="838200">
                  <a:moveTo>
                    <a:pt x="60649" y="0"/>
                  </a:moveTo>
                  <a:lnTo>
                    <a:pt x="22549" y="101600"/>
                  </a:lnTo>
                  <a:lnTo>
                    <a:pt x="111449" y="101600"/>
                  </a:lnTo>
                  <a:cubicBezTo>
                    <a:pt x="24868" y="154881"/>
                    <a:pt x="0" y="137951"/>
                    <a:pt x="41599" y="158750"/>
                  </a:cubicBezTo>
                  <a:lnTo>
                    <a:pt x="130499" y="171450"/>
                  </a:lnTo>
                  <a:lnTo>
                    <a:pt x="47949" y="241300"/>
                  </a:lnTo>
                  <a:lnTo>
                    <a:pt x="130499" y="260350"/>
                  </a:lnTo>
                  <a:lnTo>
                    <a:pt x="73349" y="323850"/>
                  </a:lnTo>
                  <a:lnTo>
                    <a:pt x="181299" y="342900"/>
                  </a:lnTo>
                  <a:lnTo>
                    <a:pt x="79699" y="425450"/>
                  </a:lnTo>
                  <a:cubicBezTo>
                    <a:pt x="183319" y="457831"/>
                    <a:pt x="216781" y="457200"/>
                    <a:pt x="174949" y="457200"/>
                  </a:cubicBezTo>
                  <a:lnTo>
                    <a:pt x="92399" y="488950"/>
                  </a:lnTo>
                  <a:lnTo>
                    <a:pt x="168599" y="539750"/>
                  </a:lnTo>
                  <a:lnTo>
                    <a:pt x="98749" y="590550"/>
                  </a:lnTo>
                  <a:lnTo>
                    <a:pt x="174949" y="647700"/>
                  </a:lnTo>
                  <a:lnTo>
                    <a:pt x="79699" y="673100"/>
                  </a:lnTo>
                  <a:cubicBezTo>
                    <a:pt x="162672" y="735330"/>
                    <a:pt x="187649" y="730250"/>
                    <a:pt x="130499" y="730250"/>
                  </a:cubicBezTo>
                  <a:cubicBezTo>
                    <a:pt x="33204" y="756195"/>
                    <a:pt x="35249" y="722790"/>
                    <a:pt x="35249" y="762000"/>
                  </a:cubicBezTo>
                  <a:lnTo>
                    <a:pt x="98749" y="812800"/>
                  </a:lnTo>
                  <a:lnTo>
                    <a:pt x="47949" y="838200"/>
                  </a:ln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ja-JP" altLang="en-US">
                <a:latin typeface="Calibri" charset="0"/>
                <a:ea typeface="ＭＳ Ｐゴシック" charset="0"/>
                <a:cs typeface="ＭＳ Ｐゴシック" charset="0"/>
              </a:endParaRPr>
            </a:p>
          </p:txBody>
        </p:sp>
        <p:sp>
          <p:nvSpPr>
            <p:cNvPr id="16416" name="正方形/長方形 56"/>
            <p:cNvSpPr>
              <a:spLocks noChangeArrowheads="1"/>
            </p:cNvSpPr>
            <p:nvPr/>
          </p:nvSpPr>
          <p:spPr bwMode="auto">
            <a:xfrm>
              <a:off x="2538413" y="3429000"/>
              <a:ext cx="1748489" cy="47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a:solidFill>
                    <a:srgbClr val="FF0000"/>
                  </a:solidFill>
                  <a:latin typeface="Calibri" charset="0"/>
                </a:rPr>
                <a:t>bellows seal</a:t>
              </a:r>
              <a:endParaRPr lang="ja-JP" altLang="en-US">
                <a:solidFill>
                  <a:srgbClr val="FF0000"/>
                </a:solidFill>
              </a:endParaRPr>
            </a:p>
          </p:txBody>
        </p:sp>
        <p:sp>
          <p:nvSpPr>
            <p:cNvPr id="16417" name="正方形/長方形 27"/>
            <p:cNvSpPr>
              <a:spLocks noChangeArrowheads="1"/>
            </p:cNvSpPr>
            <p:nvPr/>
          </p:nvSpPr>
          <p:spPr bwMode="auto">
            <a:xfrm>
              <a:off x="803275" y="4510088"/>
              <a:ext cx="1254125" cy="47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a:latin typeface="Calibri" charset="0"/>
                </a:rPr>
                <a:t>vacuum</a:t>
              </a:r>
              <a:endParaRPr lang="ja-JP" altLang="en-US"/>
            </a:p>
          </p:txBody>
        </p:sp>
        <p:sp>
          <p:nvSpPr>
            <p:cNvPr id="16418" name="正方形/長方形 28"/>
            <p:cNvSpPr>
              <a:spLocks noChangeArrowheads="1"/>
            </p:cNvSpPr>
            <p:nvPr/>
          </p:nvSpPr>
          <p:spPr bwMode="auto">
            <a:xfrm>
              <a:off x="803275" y="3506787"/>
              <a:ext cx="1254125" cy="47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a:latin typeface="Calibri" charset="0"/>
                </a:rPr>
                <a:t>air</a:t>
              </a:r>
              <a:endParaRPr lang="ja-JP" altLang="en-US"/>
            </a:p>
          </p:txBody>
        </p:sp>
      </p:grpSp>
      <p:grpSp>
        <p:nvGrpSpPr>
          <p:cNvPr id="16391" name="グループ化 18"/>
          <p:cNvGrpSpPr>
            <a:grpSpLocks/>
          </p:cNvGrpSpPr>
          <p:nvPr/>
        </p:nvGrpSpPr>
        <p:grpSpPr bwMode="auto">
          <a:xfrm>
            <a:off x="4813300" y="2786063"/>
            <a:ext cx="3330575" cy="2508250"/>
            <a:chOff x="4557713" y="3187700"/>
            <a:chExt cx="3330575" cy="2508250"/>
          </a:xfrm>
        </p:grpSpPr>
        <p:sp>
          <p:nvSpPr>
            <p:cNvPr id="20" name="円柱 19"/>
            <p:cNvSpPr>
              <a:spLocks noChangeAspect="1"/>
            </p:cNvSpPr>
            <p:nvPr/>
          </p:nvSpPr>
          <p:spPr bwMode="auto">
            <a:xfrm rot="-5400000">
              <a:off x="5938044" y="3899694"/>
              <a:ext cx="1833563" cy="711200"/>
            </a:xfrm>
            <a:prstGeom prst="can">
              <a:avLst>
                <a:gd name="adj" fmla="val 50000"/>
              </a:avLst>
            </a:prstGeom>
            <a:solidFill>
              <a:srgbClr val="984807"/>
            </a:solidFill>
            <a:ln w="28575">
              <a:solidFill>
                <a:schemeClr val="tx1"/>
              </a:solidFill>
              <a:round/>
              <a:headEnd/>
              <a:tailEnd/>
            </a:ln>
            <a:effectLst>
              <a:outerShdw dist="23000" dir="5400000" rotWithShape="0">
                <a:srgbClr val="808080">
                  <a:alpha val="34999"/>
                </a:srgbClr>
              </a:outerShdw>
            </a:effectLst>
          </p:spPr>
          <p:txBody>
            <a:bodyPr anchor="ctr"/>
            <a:lstStyle/>
            <a:p>
              <a:pPr algn="ctr"/>
              <a:endParaRPr lang="ja-JP" altLang="en-US">
                <a:solidFill>
                  <a:srgbClr val="FFFFFF"/>
                </a:solidFill>
                <a:latin typeface="Calibri" charset="0"/>
              </a:endParaRPr>
            </a:p>
          </p:txBody>
        </p:sp>
        <p:cxnSp>
          <p:nvCxnSpPr>
            <p:cNvPr id="21" name="直線コネクタ 20"/>
            <p:cNvCxnSpPr>
              <a:cxnSpLocks noChangeShapeType="1"/>
            </p:cNvCxnSpPr>
            <p:nvPr/>
          </p:nvCxnSpPr>
          <p:spPr bwMode="auto">
            <a:xfrm>
              <a:off x="4886326" y="4275137"/>
              <a:ext cx="1747837" cy="1588"/>
            </a:xfrm>
            <a:prstGeom prst="line">
              <a:avLst/>
            </a:prstGeom>
            <a:noFill/>
            <a:ln w="25400">
              <a:solidFill>
                <a:schemeClr val="tx1"/>
              </a:solidFill>
              <a:prstDash val="dashDot"/>
              <a:round/>
              <a:headEnd/>
              <a:tailEnd/>
            </a:ln>
            <a:effectLst>
              <a:outerShdw dist="20000" dir="5400000" rotWithShape="0">
                <a:srgbClr val="808080">
                  <a:alpha val="37999"/>
                </a:srgbClr>
              </a:outerShdw>
            </a:effectLst>
          </p:spPr>
        </p:cxnSp>
        <p:sp>
          <p:nvSpPr>
            <p:cNvPr id="22" name="円柱 21"/>
            <p:cNvSpPr/>
            <p:nvPr/>
          </p:nvSpPr>
          <p:spPr>
            <a:xfrm rot="16200000">
              <a:off x="6116639" y="3784599"/>
              <a:ext cx="182562" cy="995363"/>
            </a:xfrm>
            <a:prstGeom prst="can">
              <a:avLst/>
            </a:prstGeom>
            <a:solidFill>
              <a:schemeClr val="accent6">
                <a:lumMod val="75000"/>
              </a:schemeClr>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rgbClr val="FFFFFF"/>
                </a:solidFill>
                <a:latin typeface="Calibri" charset="0"/>
                <a:ea typeface="ＭＳ Ｐゴシック" charset="0"/>
                <a:cs typeface="ＭＳ Ｐゴシック" charset="0"/>
              </a:endParaRPr>
            </a:p>
          </p:txBody>
        </p:sp>
        <p:sp>
          <p:nvSpPr>
            <p:cNvPr id="23" name="直方体 22"/>
            <p:cNvSpPr>
              <a:spLocks noChangeArrowheads="1"/>
            </p:cNvSpPr>
            <p:nvPr/>
          </p:nvSpPr>
          <p:spPr bwMode="auto">
            <a:xfrm flipH="1">
              <a:off x="5710238" y="3187700"/>
              <a:ext cx="695325" cy="2138362"/>
            </a:xfrm>
            <a:prstGeom prst="cube">
              <a:avLst>
                <a:gd name="adj" fmla="val 87815"/>
              </a:avLst>
            </a:prstGeom>
            <a:solidFill>
              <a:srgbClr val="BFBFBF"/>
            </a:solidFill>
            <a:ln w="28575">
              <a:solidFill>
                <a:schemeClr val="tx1"/>
              </a:solidFill>
              <a:miter lim="800000"/>
              <a:headEnd/>
              <a:tailEnd/>
            </a:ln>
            <a:effectLst>
              <a:outerShdw dist="23000" dir="5400000" rotWithShape="0">
                <a:srgbClr val="808080">
                  <a:alpha val="34999"/>
                </a:srgbClr>
              </a:outerShdw>
            </a:effectLst>
          </p:spPr>
          <p:txBody>
            <a:bodyPr anchor="ctr"/>
            <a:lstStyle/>
            <a:p>
              <a:pPr algn="ctr"/>
              <a:endParaRPr lang="ja-JP" altLang="en-US">
                <a:solidFill>
                  <a:srgbClr val="FFFFFF"/>
                </a:solidFill>
                <a:latin typeface="Calibri" charset="0"/>
              </a:endParaRPr>
            </a:p>
          </p:txBody>
        </p:sp>
        <p:sp>
          <p:nvSpPr>
            <p:cNvPr id="24" name="円柱 23"/>
            <p:cNvSpPr/>
            <p:nvPr/>
          </p:nvSpPr>
          <p:spPr>
            <a:xfrm rot="16200000">
              <a:off x="5661820" y="3939381"/>
              <a:ext cx="182562" cy="685800"/>
            </a:xfrm>
            <a:prstGeom prst="can">
              <a:avLst/>
            </a:prstGeom>
            <a:solidFill>
              <a:schemeClr val="accent6">
                <a:lumMod val="75000"/>
              </a:schemeClr>
            </a:solid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rgbClr val="FFFFFF"/>
                </a:solidFill>
                <a:latin typeface="Calibri" charset="0"/>
                <a:ea typeface="ＭＳ Ｐゴシック" charset="0"/>
                <a:cs typeface="ＭＳ Ｐゴシック" charset="0"/>
              </a:endParaRPr>
            </a:p>
          </p:txBody>
        </p:sp>
        <p:sp>
          <p:nvSpPr>
            <p:cNvPr id="25" name="下カーブ矢印 24"/>
            <p:cNvSpPr>
              <a:spLocks noChangeArrowheads="1"/>
            </p:cNvSpPr>
            <p:nvPr/>
          </p:nvSpPr>
          <p:spPr bwMode="auto">
            <a:xfrm>
              <a:off x="7332663" y="3856037"/>
              <a:ext cx="542925" cy="838200"/>
            </a:xfrm>
            <a:prstGeom prst="curvedDownArrow">
              <a:avLst>
                <a:gd name="adj1" fmla="val 25000"/>
                <a:gd name="adj2" fmla="val 50000"/>
                <a:gd name="adj3" fmla="val 25002"/>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ja-JP" altLang="en-US">
                <a:latin typeface="Calibri" charset="0"/>
              </a:endParaRPr>
            </a:p>
          </p:txBody>
        </p:sp>
        <p:sp>
          <p:nvSpPr>
            <p:cNvPr id="26" name="円弧 55"/>
            <p:cNvSpPr>
              <a:spLocks/>
            </p:cNvSpPr>
            <p:nvPr/>
          </p:nvSpPr>
          <p:spPr bwMode="auto">
            <a:xfrm>
              <a:off x="5943601" y="4159250"/>
              <a:ext cx="152400" cy="228600"/>
            </a:xfrm>
            <a:custGeom>
              <a:avLst/>
              <a:gdLst>
                <a:gd name="T0" fmla="*/ 76200 w 152400"/>
                <a:gd name="T1" fmla="*/ 0 h 228600"/>
                <a:gd name="T2" fmla="*/ 147803 w 152400"/>
                <a:gd name="T3" fmla="*/ 75199 h 228600"/>
                <a:gd name="T4" fmla="*/ 146244 w 152400"/>
                <a:gd name="T5" fmla="*/ 159308 h 228600"/>
                <a:gd name="T6" fmla="*/ 68083 w 152400"/>
                <a:gd name="T7" fmla="*/ 227949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400" h="228600" stroke="0">
                  <a:moveTo>
                    <a:pt x="76200" y="0"/>
                  </a:moveTo>
                  <a:cubicBezTo>
                    <a:pt x="108232" y="0"/>
                    <a:pt x="136845" y="30050"/>
                    <a:pt x="147803" y="75199"/>
                  </a:cubicBezTo>
                  <a:cubicBezTo>
                    <a:pt x="154432" y="102513"/>
                    <a:pt x="153875" y="132589"/>
                    <a:pt x="146244" y="159308"/>
                  </a:cubicBezTo>
                  <a:cubicBezTo>
                    <a:pt x="133066" y="205452"/>
                    <a:pt x="101358" y="233297"/>
                    <a:pt x="68083" y="227949"/>
                  </a:cubicBezTo>
                  <a:lnTo>
                    <a:pt x="76200" y="114300"/>
                  </a:lnTo>
                  <a:lnTo>
                    <a:pt x="76200" y="0"/>
                  </a:lnTo>
                  <a:close/>
                </a:path>
                <a:path w="152400" h="228600" fill="none">
                  <a:moveTo>
                    <a:pt x="76200" y="0"/>
                  </a:moveTo>
                  <a:cubicBezTo>
                    <a:pt x="108232" y="0"/>
                    <a:pt x="136845" y="30050"/>
                    <a:pt x="147803" y="75199"/>
                  </a:cubicBezTo>
                  <a:cubicBezTo>
                    <a:pt x="154432" y="102513"/>
                    <a:pt x="153875" y="132589"/>
                    <a:pt x="146244" y="159308"/>
                  </a:cubicBezTo>
                  <a:cubicBezTo>
                    <a:pt x="133066" y="205452"/>
                    <a:pt x="101358" y="233297"/>
                    <a:pt x="68083" y="227949"/>
                  </a:cubicBezTo>
                </a:path>
              </a:pathLst>
            </a:custGeom>
            <a:noFill/>
            <a:ln w="53975" cap="flat" cmpd="sng">
              <a:solidFill>
                <a:srgbClr val="FF0000"/>
              </a:solidFill>
              <a:prstDash val="solid"/>
              <a:round/>
              <a:headEnd/>
              <a:tailEnd/>
            </a:ln>
            <a:effectLst>
              <a:outerShdw dist="20000" dir="5400000" rotWithShape="0">
                <a:srgbClr val="000000">
                  <a:alpha val="37999"/>
                </a:srgbClr>
              </a:outerShdw>
            </a:effectLst>
          </p:spPr>
          <p:txBody>
            <a:bodyPr anchor="ctr"/>
            <a:lstStyle/>
            <a:p>
              <a:endParaRPr lang="ja-JP" altLang="en-US"/>
            </a:p>
          </p:txBody>
        </p:sp>
        <p:sp>
          <p:nvSpPr>
            <p:cNvPr id="16404" name="正方形/長方形 57"/>
            <p:cNvSpPr>
              <a:spLocks noChangeArrowheads="1"/>
            </p:cNvSpPr>
            <p:nvPr/>
          </p:nvSpPr>
          <p:spPr bwMode="auto">
            <a:xfrm>
              <a:off x="4557713" y="3506788"/>
              <a:ext cx="1538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a:solidFill>
                    <a:srgbClr val="FF0000"/>
                  </a:solidFill>
                  <a:latin typeface="Calibri" charset="0"/>
                </a:rPr>
                <a:t>ferromagnetic</a:t>
              </a:r>
            </a:p>
            <a:p>
              <a:r>
                <a:rPr lang="en-US" altLang="ja-JP" b="1">
                  <a:solidFill>
                    <a:srgbClr val="FF0000"/>
                  </a:solidFill>
                  <a:latin typeface="Calibri" charset="0"/>
                </a:rPr>
                <a:t>fluid seal</a:t>
              </a:r>
              <a:endParaRPr lang="ja-JP" altLang="en-US">
                <a:solidFill>
                  <a:srgbClr val="FF0000"/>
                </a:solidFill>
              </a:endParaRPr>
            </a:p>
          </p:txBody>
        </p:sp>
        <p:sp>
          <p:nvSpPr>
            <p:cNvPr id="16405" name="正方形/長方形 30"/>
            <p:cNvSpPr>
              <a:spLocks noChangeArrowheads="1"/>
            </p:cNvSpPr>
            <p:nvPr/>
          </p:nvSpPr>
          <p:spPr bwMode="auto">
            <a:xfrm>
              <a:off x="5451475" y="5326063"/>
              <a:ext cx="1254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a:latin typeface="Calibri" charset="0"/>
                </a:rPr>
                <a:t>air</a:t>
              </a:r>
              <a:endParaRPr lang="ja-JP" altLang="en-US"/>
            </a:p>
          </p:txBody>
        </p:sp>
        <p:sp>
          <p:nvSpPr>
            <p:cNvPr id="16406" name="正方形/長方形 31"/>
            <p:cNvSpPr>
              <a:spLocks noChangeArrowheads="1"/>
            </p:cNvSpPr>
            <p:nvPr/>
          </p:nvSpPr>
          <p:spPr bwMode="auto">
            <a:xfrm>
              <a:off x="6634163" y="5326063"/>
              <a:ext cx="1254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a:latin typeface="Calibri" charset="0"/>
                </a:rPr>
                <a:t>vacuum</a:t>
              </a:r>
              <a:endParaRPr lang="ja-JP" altLang="en-US"/>
            </a:p>
          </p:txBody>
        </p:sp>
      </p:grpSp>
      <p:sp>
        <p:nvSpPr>
          <p:cNvPr id="16392" name="テキスト ボックス 29"/>
          <p:cNvSpPr txBox="1">
            <a:spLocks noChangeArrowheads="1"/>
          </p:cNvSpPr>
          <p:nvPr/>
        </p:nvSpPr>
        <p:spPr bwMode="auto">
          <a:xfrm>
            <a:off x="500063" y="1928813"/>
            <a:ext cx="37861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t>5Hz pendulum with bellows seal</a:t>
            </a:r>
            <a:endParaRPr lang="ja-JP" altLang="en-US" sz="1800"/>
          </a:p>
        </p:txBody>
      </p:sp>
      <p:sp>
        <p:nvSpPr>
          <p:cNvPr id="16393" name="テキスト ボックス 30"/>
          <p:cNvSpPr txBox="1">
            <a:spLocks noChangeArrowheads="1"/>
          </p:cNvSpPr>
          <p:nvPr/>
        </p:nvSpPr>
        <p:spPr bwMode="auto">
          <a:xfrm>
            <a:off x="4643438" y="2000250"/>
            <a:ext cx="3786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t>rotating target with ferromagnetic seal</a:t>
            </a:r>
            <a:endParaRPr lang="ja-JP" altLang="en-US" sz="1800"/>
          </a:p>
        </p:txBody>
      </p:sp>
      <p:sp>
        <p:nvSpPr>
          <p:cNvPr id="32" name="テキスト ボックス 31"/>
          <p:cNvSpPr txBox="1"/>
          <p:nvPr/>
        </p:nvSpPr>
        <p:spPr>
          <a:xfrm>
            <a:off x="928688" y="5572125"/>
            <a:ext cx="2857500" cy="377825"/>
          </a:xfrm>
          <a:prstGeom prst="rect">
            <a:avLst/>
          </a:prstGeom>
        </p:spPr>
        <p:style>
          <a:lnRef idx="2">
            <a:schemeClr val="accent1"/>
          </a:lnRef>
          <a:fillRef idx="1">
            <a:schemeClr val="lt1"/>
          </a:fillRef>
          <a:effectRef idx="0">
            <a:schemeClr val="accent1"/>
          </a:effectRef>
          <a:fontRef idx="minor">
            <a:schemeClr val="dk1"/>
          </a:fontRef>
        </p:style>
        <p:txBody>
          <a:bodyPr lIns="91433" tIns="45716" rIns="91433" bIns="45716">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solidFill>
                  <a:srgbClr val="000000"/>
                </a:solidFill>
                <a:latin typeface="Calibri" charset="0"/>
              </a:rPr>
              <a:t>main issue:  life of bellows</a:t>
            </a:r>
            <a:endParaRPr lang="ja-JP" altLang="en-US" sz="1800">
              <a:solidFill>
                <a:srgbClr val="000000"/>
              </a:solidFill>
              <a:latin typeface="Calibri" charset="0"/>
            </a:endParaRPr>
          </a:p>
        </p:txBody>
      </p:sp>
      <p:sp>
        <p:nvSpPr>
          <p:cNvPr id="16395" name="テキスト ボックス 32"/>
          <p:cNvSpPr txBox="1">
            <a:spLocks noChangeArrowheads="1"/>
          </p:cNvSpPr>
          <p:nvPr/>
        </p:nvSpPr>
        <p:spPr bwMode="auto">
          <a:xfrm>
            <a:off x="5072063" y="5500688"/>
            <a:ext cx="30718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t>main issue:  vacuum</a:t>
            </a:r>
            <a:endParaRPr lang="ja-JP" altLang="en-US" sz="1800"/>
          </a:p>
        </p:txBody>
      </p:sp>
      <p:sp>
        <p:nvSpPr>
          <p:cNvPr id="34" name="テキスト ボックス 33"/>
          <p:cNvSpPr txBox="1"/>
          <p:nvPr/>
        </p:nvSpPr>
        <p:spPr>
          <a:xfrm>
            <a:off x="928688" y="6000750"/>
            <a:ext cx="3214687" cy="377825"/>
          </a:xfrm>
          <a:prstGeom prst="rect">
            <a:avLst/>
          </a:prstGeom>
        </p:spPr>
        <p:style>
          <a:lnRef idx="2">
            <a:schemeClr val="dk1"/>
          </a:lnRef>
          <a:fillRef idx="1">
            <a:schemeClr val="lt1"/>
          </a:fillRef>
          <a:effectRef idx="0">
            <a:schemeClr val="dk1"/>
          </a:effectRef>
          <a:fontRef idx="minor">
            <a:schemeClr val="dk1"/>
          </a:fontRef>
        </p:style>
        <p:txBody>
          <a:bodyPr lIns="91433" tIns="45716" rIns="91433" bIns="45716">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a:solidFill>
                  <a:srgbClr val="000000"/>
                </a:solidFill>
                <a:latin typeface="Calibri" charset="0"/>
              </a:rPr>
              <a:t>First step prototype fabricated</a:t>
            </a:r>
            <a:endParaRPr lang="ja-JP" altLang="en-US" sz="1800">
              <a:solidFill>
                <a:srgbClr val="000000"/>
              </a:solidFill>
              <a:latin typeface="Calibri" charset="0"/>
            </a:endParaRPr>
          </a:p>
        </p:txBody>
      </p:sp>
    </p:spTree>
    <p:extLst>
      <p:ext uri="{BB962C8B-B14F-4D97-AF65-F5344CB8AC3E}">
        <p14:creationId xmlns:p14="http://schemas.microsoft.com/office/powerpoint/2010/main" val="13501104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66688" y="377825"/>
            <a:ext cx="8470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4400" b="1">
                <a:latin typeface="Calibri" charset="0"/>
              </a:rPr>
              <a:t>回転ターゲットの課題と今後の</a:t>
            </a:r>
            <a:r>
              <a:rPr lang="en-US" altLang="ja-JP" sz="4400" b="1">
                <a:latin typeface="Calibri" charset="0"/>
              </a:rPr>
              <a:t> R/D</a:t>
            </a:r>
          </a:p>
          <a:p>
            <a:endParaRPr lang="ja-JP" altLang="en-US" sz="4400" b="1">
              <a:latin typeface="Calibri" charset="0"/>
            </a:endParaRPr>
          </a:p>
        </p:txBody>
      </p:sp>
      <p:sp>
        <p:nvSpPr>
          <p:cNvPr id="19459" name="TextBox 6"/>
          <p:cNvSpPr txBox="1">
            <a:spLocks noChangeArrowheads="1"/>
          </p:cNvSpPr>
          <p:nvPr/>
        </p:nvSpPr>
        <p:spPr bwMode="auto">
          <a:xfrm>
            <a:off x="381000" y="1295400"/>
            <a:ext cx="8180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課題：良い真空を安定に維持出来るか？</a:t>
            </a:r>
          </a:p>
        </p:txBody>
      </p:sp>
      <p:sp>
        <p:nvSpPr>
          <p:cNvPr id="19460" name="TextBox 6"/>
          <p:cNvSpPr txBox="1">
            <a:spLocks noChangeArrowheads="1"/>
          </p:cNvSpPr>
          <p:nvPr/>
        </p:nvSpPr>
        <p:spPr bwMode="auto">
          <a:xfrm>
            <a:off x="304800" y="1981200"/>
            <a:ext cx="8256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今後の</a:t>
            </a:r>
            <a:r>
              <a:rPr lang="en-US" altLang="ja-JP" sz="3200" b="1">
                <a:latin typeface="Calibri" charset="0"/>
              </a:rPr>
              <a:t> R/D </a:t>
            </a:r>
            <a:r>
              <a:rPr lang="ja-JP" altLang="en-US" sz="3200" b="1">
                <a:latin typeface="Calibri" charset="0"/>
              </a:rPr>
              <a:t>１：今年度</a:t>
            </a:r>
          </a:p>
        </p:txBody>
      </p:sp>
      <p:sp>
        <p:nvSpPr>
          <p:cNvPr id="19461" name="正方形/長方形 6"/>
          <p:cNvSpPr>
            <a:spLocks noChangeArrowheads="1"/>
          </p:cNvSpPr>
          <p:nvPr/>
        </p:nvSpPr>
        <p:spPr bwMode="auto">
          <a:xfrm>
            <a:off x="712788" y="25654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b="1">
                <a:solidFill>
                  <a:srgbClr val="FF0000"/>
                </a:solidFill>
              </a:rPr>
              <a:t>既存のＸ線発生装置の基本構造を利用して</a:t>
            </a:r>
            <a:r>
              <a:rPr lang="ja-JP" altLang="en-US" sz="2400" b="1"/>
              <a:t>ターゲットの構造、真空度（リークレート、到達真空度）などに関して、陽電子発生用のタングステンターゲットの検討を進めるうえで必要な</a:t>
            </a:r>
            <a:r>
              <a:rPr lang="ja-JP" altLang="en-US" sz="2400" b="1">
                <a:solidFill>
                  <a:srgbClr val="FF0000"/>
                </a:solidFill>
              </a:rPr>
              <a:t>基礎実験を行い、データを系統的に取る。</a:t>
            </a:r>
          </a:p>
        </p:txBody>
      </p:sp>
      <p:sp>
        <p:nvSpPr>
          <p:cNvPr id="19462" name="TextBox 6"/>
          <p:cNvSpPr txBox="1">
            <a:spLocks noChangeArrowheads="1"/>
          </p:cNvSpPr>
          <p:nvPr/>
        </p:nvSpPr>
        <p:spPr bwMode="auto">
          <a:xfrm>
            <a:off x="304800" y="4495800"/>
            <a:ext cx="8256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今後の</a:t>
            </a:r>
            <a:r>
              <a:rPr lang="en-US" altLang="ja-JP" sz="3200" b="1">
                <a:latin typeface="Calibri" charset="0"/>
              </a:rPr>
              <a:t> R/D </a:t>
            </a:r>
            <a:r>
              <a:rPr lang="ja-JP" altLang="en-US" sz="3200" b="1">
                <a:latin typeface="Calibri" charset="0"/>
              </a:rPr>
              <a:t>２：</a:t>
            </a:r>
            <a:r>
              <a:rPr lang="en-US" altLang="ja-JP" sz="3200" b="1">
                <a:latin typeface="Calibri" charset="0"/>
              </a:rPr>
              <a:t>H26 – 27 </a:t>
            </a:r>
            <a:r>
              <a:rPr lang="ja-JP" altLang="en-US" sz="3200" b="1">
                <a:latin typeface="Calibri" charset="0"/>
              </a:rPr>
              <a:t>年度</a:t>
            </a:r>
          </a:p>
        </p:txBody>
      </p:sp>
      <p:sp>
        <p:nvSpPr>
          <p:cNvPr id="19463" name="正方形/長方形 8"/>
          <p:cNvSpPr>
            <a:spLocks noChangeArrowheads="1"/>
          </p:cNvSpPr>
          <p:nvPr/>
        </p:nvSpPr>
        <p:spPr bwMode="auto">
          <a:xfrm>
            <a:off x="650875" y="5080000"/>
            <a:ext cx="793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400" b="1"/>
              <a:t>ILC </a:t>
            </a:r>
            <a:r>
              <a:rPr lang="ja-JP" altLang="en-US" sz="2400" b="1"/>
              <a:t>の</a:t>
            </a:r>
            <a:r>
              <a:rPr lang="ja-JP" altLang="en-US" sz="2400" b="1">
                <a:solidFill>
                  <a:srgbClr val="FF0000"/>
                </a:solidFill>
              </a:rPr>
              <a:t>実機とほぼ同じターゲットの制作し真空試験。</a:t>
            </a:r>
            <a:endParaRPr lang="en-US" altLang="ja-JP" sz="2400" b="1">
              <a:solidFill>
                <a:srgbClr val="FF0000"/>
              </a:solidFill>
            </a:endParaRPr>
          </a:p>
          <a:p>
            <a:r>
              <a:rPr lang="ja-JP" altLang="en-US" sz="2400" b="1"/>
              <a:t>直下に</a:t>
            </a:r>
            <a:r>
              <a:rPr lang="en-US" altLang="ja-JP" sz="2400" b="1"/>
              <a:t> FC </a:t>
            </a:r>
            <a:r>
              <a:rPr lang="ja-JP" altLang="en-US" sz="2400" b="1"/>
              <a:t>をおくことを考えると直径</a:t>
            </a:r>
            <a:r>
              <a:rPr lang="en-US" altLang="ja-JP" sz="2400" b="1"/>
              <a:t> 40 cm </a:t>
            </a:r>
            <a:r>
              <a:rPr lang="ja-JP" altLang="en-US" sz="2400" b="1"/>
              <a:t>程度になると考えられる、これを実際に製作する。</a:t>
            </a:r>
          </a:p>
        </p:txBody>
      </p:sp>
    </p:spTree>
    <p:extLst>
      <p:ext uri="{BB962C8B-B14F-4D97-AF65-F5344CB8AC3E}">
        <p14:creationId xmlns:p14="http://schemas.microsoft.com/office/powerpoint/2010/main" val="222586949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228600" y="152400"/>
            <a:ext cx="8256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今後の</a:t>
            </a:r>
            <a:r>
              <a:rPr lang="en-US" altLang="ja-JP" sz="3200" b="1">
                <a:latin typeface="Calibri" charset="0"/>
              </a:rPr>
              <a:t> R/D </a:t>
            </a:r>
            <a:r>
              <a:rPr lang="ja-JP" altLang="en-US" sz="3200" b="1">
                <a:latin typeface="Calibri" charset="0"/>
              </a:rPr>
              <a:t>１：今年度</a:t>
            </a:r>
          </a:p>
        </p:txBody>
      </p:sp>
      <p:sp>
        <p:nvSpPr>
          <p:cNvPr id="20483" name="正方形/長方形 9"/>
          <p:cNvSpPr>
            <a:spLocks noChangeArrowheads="1"/>
          </p:cNvSpPr>
          <p:nvPr/>
        </p:nvSpPr>
        <p:spPr bwMode="auto">
          <a:xfrm>
            <a:off x="381000" y="762000"/>
            <a:ext cx="9753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000" b="1"/>
              <a:t>(1) 磁性流体回転シール評価機の作製作業</a:t>
            </a:r>
          </a:p>
          <a:p>
            <a:r>
              <a:rPr lang="ja-JP" altLang="en-US" sz="2000" b="1"/>
              <a:t>　　磁性流体回転シール評価機として X 線発生ターゲットの基本部を流用して、</a:t>
            </a:r>
          </a:p>
          <a:p>
            <a:r>
              <a:rPr lang="ja-JP" altLang="en-US" sz="2000" b="1"/>
              <a:t>　　直径10cmの型回転ターゲット製作する。</a:t>
            </a:r>
          </a:p>
          <a:p>
            <a:r>
              <a:rPr lang="ja-JP" altLang="en-US" sz="2000" b="1"/>
              <a:t> 　　　 標真空度：2×10</a:t>
            </a:r>
            <a:r>
              <a:rPr lang="ja-JP" altLang="en-US" sz="2800" b="1" baseline="30000"/>
              <a:t>-6</a:t>
            </a:r>
            <a:r>
              <a:rPr lang="ja-JP" altLang="en-US" sz="2000" b="1"/>
              <a:t>Pa</a:t>
            </a:r>
          </a:p>
          <a:p>
            <a:r>
              <a:rPr lang="ja-JP" altLang="en-US" sz="2000" b="1"/>
              <a:t>  　　　最高回転数：1000rpm</a:t>
            </a:r>
          </a:p>
          <a:p>
            <a:endParaRPr lang="ja-JP" altLang="en-US" sz="2000" b="1"/>
          </a:p>
          <a:p>
            <a:r>
              <a:rPr lang="ja-JP" altLang="en-US" sz="2000" b="1"/>
              <a:t>(2) 磁性流体回転シールを用いた真空に関する基礎試験</a:t>
            </a:r>
          </a:p>
          <a:p>
            <a:r>
              <a:rPr lang="ja-JP" altLang="en-US" sz="2000" b="1"/>
              <a:t>　　（ア）到達真空度の測定。</a:t>
            </a:r>
          </a:p>
          <a:p>
            <a:r>
              <a:rPr lang="ja-JP" altLang="en-US" sz="2000" b="1"/>
              <a:t>	　　ガスリークレートを温度、回転数を変化させて測定すること。</a:t>
            </a:r>
          </a:p>
          <a:p>
            <a:r>
              <a:rPr lang="ja-JP" altLang="en-US" sz="2000" b="1"/>
              <a:t>　　（イ）放出ガスのマススペクトルの測定すること。</a:t>
            </a:r>
          </a:p>
          <a:p>
            <a:r>
              <a:rPr lang="ja-JP" altLang="en-US" sz="2000" b="1"/>
              <a:t>　　（ウ）長時間安定性の測定。</a:t>
            </a:r>
          </a:p>
          <a:p>
            <a:r>
              <a:rPr lang="ja-JP" altLang="en-US" sz="2000" b="1"/>
              <a:t>　　　　　　1000 時間以上の連続運転を行ない、真空度の安定性データを取る。</a:t>
            </a:r>
          </a:p>
          <a:p>
            <a:r>
              <a:rPr lang="ja-JP" altLang="en-US" sz="2000" b="1"/>
              <a:t>　　　　　　とくに真空度が一瞬悪化するバースト現象の有無の調査を行う。</a:t>
            </a:r>
          </a:p>
          <a:p>
            <a:endParaRPr lang="ja-JP" altLang="en-US" sz="2000" b="1"/>
          </a:p>
          <a:p>
            <a:r>
              <a:rPr lang="ja-JP" altLang="en-US" sz="2000" b="1"/>
              <a:t>(3) 磁性流体の放射線耐性の調査</a:t>
            </a:r>
          </a:p>
          <a:p>
            <a:r>
              <a:rPr lang="ja-JP" altLang="en-US" sz="2000" b="1"/>
              <a:t>　　磁性流体の粘度、平均蒸発減量速度の放射線照射による変化を調べる。</a:t>
            </a:r>
          </a:p>
          <a:p>
            <a:r>
              <a:rPr lang="ja-JP" altLang="en-US" sz="2000" b="1"/>
              <a:t>　　磁性流体のサンプルへ原研・高崎のガンマ線照射施設などを用い、</a:t>
            </a:r>
            <a:endParaRPr lang="en-US" altLang="ja-JP" sz="2000" b="1"/>
          </a:p>
          <a:p>
            <a:r>
              <a:rPr lang="ja-JP" altLang="en-US" sz="2000" b="1"/>
              <a:t>　　放射線照射を行なう。</a:t>
            </a:r>
          </a:p>
        </p:txBody>
      </p:sp>
    </p:spTree>
    <p:extLst>
      <p:ext uri="{BB962C8B-B14F-4D97-AF65-F5344CB8AC3E}">
        <p14:creationId xmlns:p14="http://schemas.microsoft.com/office/powerpoint/2010/main" val="1043418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228600" y="152400"/>
            <a:ext cx="8256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今後の</a:t>
            </a:r>
            <a:r>
              <a:rPr lang="en-US" altLang="ja-JP" sz="3200" b="1">
                <a:latin typeface="Calibri" charset="0"/>
              </a:rPr>
              <a:t> R/D </a:t>
            </a:r>
            <a:r>
              <a:rPr lang="ja-JP" altLang="en-US" sz="3200" b="1">
                <a:latin typeface="Calibri" charset="0"/>
              </a:rPr>
              <a:t>１：今年度</a:t>
            </a:r>
          </a:p>
        </p:txBody>
      </p:sp>
      <p:sp>
        <p:nvSpPr>
          <p:cNvPr id="21507" name="正方形/長方形 4"/>
          <p:cNvSpPr>
            <a:spLocks noChangeArrowheads="1"/>
          </p:cNvSpPr>
          <p:nvPr/>
        </p:nvSpPr>
        <p:spPr bwMode="auto">
          <a:xfrm>
            <a:off x="407988" y="1720850"/>
            <a:ext cx="94218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b="1"/>
              <a:t>ターゲット製作、到達真空度、ガスリーク測定	　　　　　　　250万円</a:t>
            </a:r>
          </a:p>
          <a:p>
            <a:r>
              <a:rPr lang="ja-JP" altLang="en-US" sz="2400" b="1"/>
              <a:t>放出ガスマススぺクラム測定	　　　　　　　　　　　　　　　　　80万円　　</a:t>
            </a:r>
          </a:p>
          <a:p>
            <a:r>
              <a:rPr lang="ja-JP" altLang="en-US" sz="2400" b="1"/>
              <a:t>長時間安定度			　　　　　　　　　　　　　　　　　　　　　</a:t>
            </a:r>
            <a:r>
              <a:rPr lang="en-US" altLang="ja-JP" sz="2400" b="1"/>
              <a:t> </a:t>
            </a:r>
            <a:r>
              <a:rPr lang="ja-JP" altLang="en-US" sz="2400" b="1"/>
              <a:t>50万円</a:t>
            </a:r>
          </a:p>
          <a:p>
            <a:r>
              <a:rPr lang="ja-JP" altLang="en-US" sz="2400" b="1"/>
              <a:t>磁性流体放射線耐性基礎実験　　サンプル提出／測定　　</a:t>
            </a:r>
            <a:r>
              <a:rPr lang="en-US" altLang="ja-JP" sz="2400" b="1"/>
              <a:t> </a:t>
            </a:r>
            <a:r>
              <a:rPr lang="ja-JP" altLang="en-US" sz="2400" b="1"/>
              <a:t>20万円</a:t>
            </a:r>
            <a:endParaRPr lang="en-US" altLang="ja-JP" sz="2400" b="1"/>
          </a:p>
          <a:p>
            <a:endParaRPr lang="en-US" altLang="ja-JP" sz="2400" b="1"/>
          </a:p>
          <a:p>
            <a:r>
              <a:rPr lang="ja-JP" altLang="en-US" sz="2400" b="1"/>
              <a:t>合計　　　　　　　　　　　　　　　　　　　　　　　　　　　　　　　　　</a:t>
            </a:r>
            <a:r>
              <a:rPr lang="en-US" altLang="ja-JP" sz="2400" b="1"/>
              <a:t> 400</a:t>
            </a:r>
            <a:r>
              <a:rPr lang="ja-JP" altLang="en-US" sz="2400" b="1"/>
              <a:t>万円</a:t>
            </a:r>
          </a:p>
        </p:txBody>
      </p:sp>
      <p:sp>
        <p:nvSpPr>
          <p:cNvPr id="21508" name="TextBox 6"/>
          <p:cNvSpPr txBox="1">
            <a:spLocks noChangeArrowheads="1"/>
          </p:cNvSpPr>
          <p:nvPr/>
        </p:nvSpPr>
        <p:spPr bwMode="auto">
          <a:xfrm>
            <a:off x="152400" y="1136650"/>
            <a:ext cx="8256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予算</a:t>
            </a:r>
            <a:r>
              <a:rPr lang="en-US" altLang="ja-JP" sz="3200" b="1">
                <a:latin typeface="Calibri" charset="0"/>
              </a:rPr>
              <a:t>(</a:t>
            </a:r>
            <a:r>
              <a:rPr lang="ja-JP" altLang="en-US" sz="3200" b="1">
                <a:latin typeface="Calibri" charset="0"/>
              </a:rPr>
              <a:t>概算見積もり）</a:t>
            </a:r>
          </a:p>
        </p:txBody>
      </p:sp>
    </p:spTree>
    <p:extLst>
      <p:ext uri="{BB962C8B-B14F-4D97-AF65-F5344CB8AC3E}">
        <p14:creationId xmlns:p14="http://schemas.microsoft.com/office/powerpoint/2010/main" val="14855005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22472"/>
          <a:stretch/>
        </p:blipFill>
        <p:spPr>
          <a:xfrm>
            <a:off x="2733011" y="191840"/>
            <a:ext cx="5984042" cy="4317280"/>
          </a:xfrm>
          <a:prstGeom prst="rect">
            <a:avLst/>
          </a:prstGeom>
        </p:spPr>
      </p:pic>
      <p:sp>
        <p:nvSpPr>
          <p:cNvPr id="4" name="正方形/長方形 3"/>
          <p:cNvSpPr/>
          <p:nvPr/>
        </p:nvSpPr>
        <p:spPr>
          <a:xfrm>
            <a:off x="7308304" y="4334304"/>
            <a:ext cx="1573340" cy="349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79512" y="709660"/>
            <a:ext cx="2553499" cy="2376264"/>
          </a:xfrm>
          <a:prstGeom prst="rect">
            <a:avLst/>
          </a:prstGeom>
          <a:ln>
            <a:noFill/>
          </a:ln>
          <a:effectLst>
            <a:outerShdw blurRad="292100" dist="139700" dir="2700000" algn="tl" rotWithShape="0">
              <a:srgbClr val="333333">
                <a:alpha val="65000"/>
              </a:srgbClr>
            </a:outerShdw>
          </a:effectLst>
        </p:spPr>
      </p:pic>
      <p:cxnSp>
        <p:nvCxnSpPr>
          <p:cNvPr id="6" name="直線コネクタ 5"/>
          <p:cNvCxnSpPr/>
          <p:nvPr/>
        </p:nvCxnSpPr>
        <p:spPr>
          <a:xfrm>
            <a:off x="3995936" y="1628800"/>
            <a:ext cx="0" cy="3066824"/>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p:cNvGrpSpPr/>
          <p:nvPr/>
        </p:nvGrpSpPr>
        <p:grpSpPr>
          <a:xfrm>
            <a:off x="631107" y="4499269"/>
            <a:ext cx="5783813" cy="2020144"/>
            <a:chOff x="627219" y="4833728"/>
            <a:chExt cx="5783813" cy="2020144"/>
          </a:xfrm>
        </p:grpSpPr>
        <p:cxnSp>
          <p:nvCxnSpPr>
            <p:cNvPr id="11" name="直線コネクタ 10"/>
            <p:cNvCxnSpPr/>
            <p:nvPr/>
          </p:nvCxnSpPr>
          <p:spPr>
            <a:xfrm>
              <a:off x="4248298" y="5773906"/>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995936" y="5013176"/>
              <a:ext cx="115212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716016" y="4845417"/>
              <a:ext cx="1695016" cy="369332"/>
            </a:xfrm>
            <a:prstGeom prst="rect">
              <a:avLst/>
            </a:prstGeom>
            <a:solidFill>
              <a:schemeClr val="bg1"/>
            </a:solidFill>
            <a:ln>
              <a:solidFill>
                <a:srgbClr val="002060"/>
              </a:solidFill>
            </a:ln>
          </p:spPr>
          <p:txBody>
            <a:bodyPr wrap="none" rtlCol="0">
              <a:spAutoFit/>
            </a:bodyPr>
            <a:lstStyle/>
            <a:p>
              <a:r>
                <a:rPr kumimoji="1" lang="en-US" altLang="ja-JP" b="1" dirty="0" smtClean="0">
                  <a:solidFill>
                    <a:srgbClr val="0000FF"/>
                  </a:solidFill>
                </a:rPr>
                <a:t>J-PARC </a:t>
              </a:r>
              <a:r>
                <a:rPr kumimoji="1" lang="ja-JP" altLang="en-US" b="1" dirty="0" smtClean="0">
                  <a:solidFill>
                    <a:srgbClr val="0000FF"/>
                  </a:solidFill>
                </a:rPr>
                <a:t>センター</a:t>
              </a:r>
              <a:endParaRPr kumimoji="1" lang="ja-JP" altLang="en-US" b="1" dirty="0">
                <a:solidFill>
                  <a:srgbClr val="0000FF"/>
                </a:solidFill>
              </a:endParaRPr>
            </a:p>
          </p:txBody>
        </p:sp>
        <p:sp>
          <p:nvSpPr>
            <p:cNvPr id="12" name="テキスト ボックス 11"/>
            <p:cNvSpPr txBox="1"/>
            <p:nvPr/>
          </p:nvSpPr>
          <p:spPr>
            <a:xfrm>
              <a:off x="4770189" y="5589240"/>
              <a:ext cx="644857" cy="369332"/>
            </a:xfrm>
            <a:prstGeom prst="rect">
              <a:avLst/>
            </a:prstGeom>
            <a:solidFill>
              <a:schemeClr val="bg1"/>
            </a:solidFill>
            <a:ln>
              <a:solidFill>
                <a:srgbClr val="000066"/>
              </a:solidFill>
            </a:ln>
          </p:spPr>
          <p:txBody>
            <a:bodyPr wrap="none" rtlCol="0">
              <a:spAutoFit/>
            </a:bodyPr>
            <a:lstStyle/>
            <a:p>
              <a:r>
                <a:rPr kumimoji="1" lang="en-US" altLang="ja-JP" b="1" dirty="0" smtClean="0">
                  <a:solidFill>
                    <a:srgbClr val="6600CC"/>
                  </a:solidFill>
                </a:rPr>
                <a:t>JAEA</a:t>
              </a:r>
              <a:endParaRPr kumimoji="1" lang="ja-JP" altLang="en-US" b="1" dirty="0">
                <a:solidFill>
                  <a:srgbClr val="6600CC"/>
                </a:solidFill>
              </a:endParaRPr>
            </a:p>
          </p:txBody>
        </p:sp>
        <p:cxnSp>
          <p:nvCxnSpPr>
            <p:cNvPr id="13" name="直線コネクタ 12"/>
            <p:cNvCxnSpPr/>
            <p:nvPr/>
          </p:nvCxnSpPr>
          <p:spPr>
            <a:xfrm>
              <a:off x="2843808" y="5013176"/>
              <a:ext cx="115212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27219" y="4833728"/>
              <a:ext cx="2786725" cy="369332"/>
            </a:xfrm>
            <a:prstGeom prst="rect">
              <a:avLst/>
            </a:prstGeom>
            <a:solidFill>
              <a:schemeClr val="bg1"/>
            </a:solidFill>
            <a:ln>
              <a:solidFill>
                <a:srgbClr val="000066"/>
              </a:solidFill>
            </a:ln>
          </p:spPr>
          <p:txBody>
            <a:bodyPr wrap="none" rtlCol="0">
              <a:spAutoFit/>
            </a:bodyPr>
            <a:lstStyle/>
            <a:p>
              <a:r>
                <a:rPr kumimoji="1" lang="en-US" altLang="ja-JP" b="1" dirty="0" smtClean="0">
                  <a:solidFill>
                    <a:srgbClr val="0000FF"/>
                  </a:solidFill>
                </a:rPr>
                <a:t>ILC</a:t>
              </a:r>
              <a:r>
                <a:rPr kumimoji="1" lang="ja-JP" altLang="en-US" b="1" dirty="0" smtClean="0">
                  <a:solidFill>
                    <a:srgbClr val="0000FF"/>
                  </a:solidFill>
                </a:rPr>
                <a:t>準備・推進国際センター</a:t>
              </a:r>
              <a:endParaRPr kumimoji="1" lang="ja-JP" altLang="en-US" b="1" dirty="0">
                <a:solidFill>
                  <a:srgbClr val="0000FF"/>
                </a:solidFill>
              </a:endParaRPr>
            </a:p>
          </p:txBody>
        </p:sp>
        <p:cxnSp>
          <p:nvCxnSpPr>
            <p:cNvPr id="16" name="直線コネクタ 15"/>
            <p:cNvCxnSpPr/>
            <p:nvPr/>
          </p:nvCxnSpPr>
          <p:spPr>
            <a:xfrm flipV="1">
              <a:off x="4248298" y="5013176"/>
              <a:ext cx="0" cy="760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55776" y="578201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3707904" y="5013176"/>
              <a:ext cx="0" cy="760730"/>
            </a:xfrm>
            <a:prstGeom prst="line">
              <a:avLst/>
            </a:prstGeom>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558287" y="5376544"/>
              <a:ext cx="727892" cy="1477328"/>
            </a:xfrm>
            <a:prstGeom prst="rect">
              <a:avLst/>
            </a:prstGeom>
            <a:solidFill>
              <a:schemeClr val="bg1"/>
            </a:solidFill>
            <a:ln>
              <a:solidFill>
                <a:srgbClr val="000066"/>
              </a:solidFill>
            </a:ln>
          </p:spPr>
          <p:txBody>
            <a:bodyPr wrap="none" rtlCol="0">
              <a:spAutoFit/>
            </a:bodyPr>
            <a:lstStyle/>
            <a:p>
              <a:r>
                <a:rPr kumimoji="1" lang="en-US" altLang="ja-JP" b="1" dirty="0" smtClean="0">
                  <a:solidFill>
                    <a:srgbClr val="6600CC"/>
                  </a:solidFill>
                </a:rPr>
                <a:t>CERN</a:t>
              </a:r>
            </a:p>
            <a:p>
              <a:r>
                <a:rPr lang="en-US" altLang="ja-JP" b="1" dirty="0" smtClean="0">
                  <a:solidFill>
                    <a:srgbClr val="6600CC"/>
                  </a:solidFill>
                </a:rPr>
                <a:t>Fermi</a:t>
              </a:r>
            </a:p>
            <a:p>
              <a:r>
                <a:rPr kumimoji="1" lang="en-US" altLang="ja-JP" b="1" dirty="0" smtClean="0">
                  <a:solidFill>
                    <a:srgbClr val="6600CC"/>
                  </a:solidFill>
                </a:rPr>
                <a:t>DESY</a:t>
              </a:r>
            </a:p>
            <a:p>
              <a:r>
                <a:rPr lang="en-US" altLang="ja-JP" b="1" dirty="0" smtClean="0">
                  <a:solidFill>
                    <a:srgbClr val="6600CC"/>
                  </a:solidFill>
                </a:rPr>
                <a:t>BINP</a:t>
              </a:r>
            </a:p>
            <a:p>
              <a:r>
                <a:rPr lang="ja-JP" altLang="en-US" b="1" dirty="0">
                  <a:solidFill>
                    <a:srgbClr val="6600CC"/>
                  </a:solidFill>
                </a:rPr>
                <a:t>・・・</a:t>
              </a:r>
              <a:endParaRPr kumimoji="1" lang="ja-JP" altLang="en-US" b="1" dirty="0">
                <a:solidFill>
                  <a:srgbClr val="6600CC"/>
                </a:solidFill>
              </a:endParaRPr>
            </a:p>
          </p:txBody>
        </p:sp>
      </p:grpSp>
      <p:sp>
        <p:nvSpPr>
          <p:cNvPr id="26" name="正方形/長方形 25"/>
          <p:cNvSpPr/>
          <p:nvPr/>
        </p:nvSpPr>
        <p:spPr>
          <a:xfrm>
            <a:off x="5096505" y="4149080"/>
            <a:ext cx="195575" cy="361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90446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6"/>
          <p:cNvSpPr txBox="1">
            <a:spLocks noChangeArrowheads="1"/>
          </p:cNvSpPr>
          <p:nvPr/>
        </p:nvSpPr>
        <p:spPr bwMode="auto">
          <a:xfrm>
            <a:off x="304800" y="76200"/>
            <a:ext cx="8256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今後の</a:t>
            </a:r>
            <a:r>
              <a:rPr lang="en-US" altLang="ja-JP" sz="3200" b="1">
                <a:latin typeface="Calibri" charset="0"/>
              </a:rPr>
              <a:t> R/D </a:t>
            </a:r>
            <a:r>
              <a:rPr lang="ja-JP" altLang="en-US" sz="3200" b="1">
                <a:latin typeface="Calibri" charset="0"/>
              </a:rPr>
              <a:t>２：</a:t>
            </a:r>
            <a:r>
              <a:rPr lang="en-US" altLang="ja-JP" sz="3200" b="1">
                <a:latin typeface="Calibri" charset="0"/>
              </a:rPr>
              <a:t>H26 – 27 </a:t>
            </a:r>
            <a:r>
              <a:rPr lang="ja-JP" altLang="en-US" sz="3200" b="1">
                <a:latin typeface="Calibri" charset="0"/>
              </a:rPr>
              <a:t>年度</a:t>
            </a:r>
          </a:p>
        </p:txBody>
      </p:sp>
      <p:sp>
        <p:nvSpPr>
          <p:cNvPr id="22531" name="正方形/長方形 4"/>
          <p:cNvSpPr>
            <a:spLocks noChangeArrowheads="1"/>
          </p:cNvSpPr>
          <p:nvPr/>
        </p:nvSpPr>
        <p:spPr bwMode="auto">
          <a:xfrm>
            <a:off x="228600" y="660400"/>
            <a:ext cx="85344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b="1"/>
              <a:t>実機大実証機（40cmターゲット）の設計、製作、基礎実験、その他</a:t>
            </a:r>
          </a:p>
          <a:p>
            <a:r>
              <a:rPr lang="ja-JP" altLang="en-US" sz="2000" b="1"/>
              <a:t>　　　</a:t>
            </a:r>
          </a:p>
          <a:p>
            <a:r>
              <a:rPr lang="ja-JP" altLang="en-US" sz="2200" b="1"/>
              <a:t>　40cmターゲットの設計</a:t>
            </a:r>
            <a:endParaRPr lang="en-US" altLang="ja-JP" sz="2200" b="1"/>
          </a:p>
          <a:p>
            <a:r>
              <a:rPr lang="ja-JP" altLang="en-US" sz="2200" b="1"/>
              <a:t>　　　直下にフラックス・コンセントレーターを設置出来るように設計</a:t>
            </a:r>
            <a:endParaRPr lang="en-US" altLang="ja-JP" sz="2200" b="1"/>
          </a:p>
          <a:p>
            <a:r>
              <a:rPr lang="ja-JP" altLang="en-US" sz="2200" b="1"/>
              <a:t>　　　　　軸受＆ディスク直径</a:t>
            </a:r>
            <a:endParaRPr lang="en-US" altLang="ja-JP" sz="2200" b="1"/>
          </a:p>
          <a:p>
            <a:r>
              <a:rPr lang="ja-JP" altLang="en-US" sz="2200" b="1"/>
              <a:t>　　　熱・応力解析</a:t>
            </a:r>
            <a:endParaRPr lang="en-US" altLang="ja-JP" sz="2200" b="1"/>
          </a:p>
          <a:p>
            <a:pPr>
              <a:lnSpc>
                <a:spcPts val="2000"/>
              </a:lnSpc>
            </a:pPr>
            <a:endParaRPr lang="en-US" altLang="ja-JP" sz="2200" b="1"/>
          </a:p>
          <a:p>
            <a:r>
              <a:rPr lang="ja-JP" altLang="en-US" sz="2200" b="1"/>
              <a:t>　40cmターゲットの制作</a:t>
            </a:r>
            <a:endParaRPr lang="en-US" altLang="ja-JP" sz="2200" b="1"/>
          </a:p>
          <a:p>
            <a:r>
              <a:rPr lang="ja-JP" altLang="en-US" sz="2200" b="1"/>
              <a:t>　　　ディスクは</a:t>
            </a:r>
            <a:r>
              <a:rPr lang="en-US" altLang="ja-JP" sz="2200" b="1"/>
              <a:t> Cu </a:t>
            </a:r>
            <a:r>
              <a:rPr lang="ja-JP" altLang="en-US" sz="2200" b="1"/>
              <a:t>で作る（コストダウン）</a:t>
            </a:r>
            <a:endParaRPr lang="en-US" altLang="ja-JP" sz="2200" b="1"/>
          </a:p>
          <a:p>
            <a:pPr>
              <a:lnSpc>
                <a:spcPts val="2000"/>
              </a:lnSpc>
            </a:pPr>
            <a:r>
              <a:rPr lang="ja-JP" altLang="en-US" sz="2200" b="1"/>
              <a:t>　</a:t>
            </a:r>
            <a:endParaRPr lang="en-US" altLang="ja-JP" sz="2200" b="1"/>
          </a:p>
          <a:p>
            <a:r>
              <a:rPr lang="ja-JP" altLang="en-US" sz="2200" b="1"/>
              <a:t>　40cmターゲットを用いて基礎実験</a:t>
            </a:r>
          </a:p>
          <a:p>
            <a:r>
              <a:rPr lang="ja-JP" altLang="en-US" sz="2200" b="1"/>
              <a:t>　　　到達真空度の測定</a:t>
            </a:r>
            <a:endParaRPr lang="en-US" altLang="ja-JP" sz="2200" b="1"/>
          </a:p>
          <a:p>
            <a:r>
              <a:rPr lang="ja-JP" altLang="en-US" sz="2200" b="1"/>
              <a:t>　　　ガスリークレートを温度、回転数を変化させて測定すること</a:t>
            </a:r>
          </a:p>
          <a:p>
            <a:r>
              <a:rPr lang="ja-JP" altLang="en-US" sz="2200" b="1"/>
              <a:t>　　　放出ガスのマススペクトルを測定すること</a:t>
            </a:r>
          </a:p>
          <a:p>
            <a:r>
              <a:rPr lang="ja-JP" altLang="en-US" sz="2200" b="1"/>
              <a:t>　　　長時間安定度の測定</a:t>
            </a:r>
            <a:endParaRPr lang="en-US" altLang="ja-JP" sz="2200" b="1"/>
          </a:p>
          <a:p>
            <a:pPr>
              <a:lnSpc>
                <a:spcPts val="2000"/>
              </a:lnSpc>
            </a:pPr>
            <a:endParaRPr lang="en-US" altLang="ja-JP" sz="2200" b="1"/>
          </a:p>
          <a:p>
            <a:r>
              <a:rPr lang="ja-JP" altLang="en-US" sz="2200" b="1"/>
              <a:t>　実機ターゲット・ディスクの製造方法の検討</a:t>
            </a:r>
          </a:p>
          <a:p>
            <a:r>
              <a:rPr lang="ja-JP" altLang="en-US" sz="2200" b="1"/>
              <a:t>　　　Ｗ＋Ｃｕ接合方法のテスト</a:t>
            </a:r>
          </a:p>
        </p:txBody>
      </p:sp>
    </p:spTree>
    <p:extLst>
      <p:ext uri="{BB962C8B-B14F-4D97-AF65-F5344CB8AC3E}">
        <p14:creationId xmlns:p14="http://schemas.microsoft.com/office/powerpoint/2010/main" val="19106884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
          <p:cNvSpPr txBox="1">
            <a:spLocks noChangeArrowheads="1"/>
          </p:cNvSpPr>
          <p:nvPr/>
        </p:nvSpPr>
        <p:spPr bwMode="auto">
          <a:xfrm>
            <a:off x="304800" y="76200"/>
            <a:ext cx="8256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今後の</a:t>
            </a:r>
            <a:r>
              <a:rPr lang="en-US" altLang="ja-JP" sz="3200" b="1">
                <a:latin typeface="Calibri" charset="0"/>
              </a:rPr>
              <a:t> R/D </a:t>
            </a:r>
            <a:r>
              <a:rPr lang="ja-JP" altLang="en-US" sz="3200" b="1">
                <a:latin typeface="Calibri" charset="0"/>
              </a:rPr>
              <a:t>２：</a:t>
            </a:r>
            <a:r>
              <a:rPr lang="en-US" altLang="ja-JP" sz="3200" b="1">
                <a:latin typeface="Calibri" charset="0"/>
              </a:rPr>
              <a:t>H26 – 27 </a:t>
            </a:r>
            <a:r>
              <a:rPr lang="ja-JP" altLang="en-US" sz="3200" b="1">
                <a:latin typeface="Calibri" charset="0"/>
              </a:rPr>
              <a:t>年度</a:t>
            </a:r>
          </a:p>
        </p:txBody>
      </p:sp>
      <p:sp>
        <p:nvSpPr>
          <p:cNvPr id="23555" name="正方形/長方形 3"/>
          <p:cNvSpPr>
            <a:spLocks noChangeArrowheads="1"/>
          </p:cNvSpPr>
          <p:nvPr/>
        </p:nvSpPr>
        <p:spPr bwMode="auto">
          <a:xfrm>
            <a:off x="304800" y="914400"/>
            <a:ext cx="3616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200" b="1">
                <a:latin typeface="Calibri" charset="0"/>
              </a:rPr>
              <a:t>予算</a:t>
            </a:r>
            <a:r>
              <a:rPr lang="en-US" altLang="ja-JP" sz="3200" b="1">
                <a:latin typeface="Calibri" charset="0"/>
              </a:rPr>
              <a:t>(</a:t>
            </a:r>
            <a:r>
              <a:rPr lang="ja-JP" altLang="en-US" sz="3200" b="1">
                <a:latin typeface="Calibri" charset="0"/>
              </a:rPr>
              <a:t>概算見積もり）</a:t>
            </a:r>
          </a:p>
        </p:txBody>
      </p:sp>
      <p:sp>
        <p:nvSpPr>
          <p:cNvPr id="23556" name="正方形/長方形 4"/>
          <p:cNvSpPr>
            <a:spLocks noChangeArrowheads="1"/>
          </p:cNvSpPr>
          <p:nvPr/>
        </p:nvSpPr>
        <p:spPr bwMode="auto">
          <a:xfrm>
            <a:off x="533400" y="16002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b="1"/>
              <a:t>実証機設計　　　　　　　　　　　　　　　　　　　　　　　　　　500万円</a:t>
            </a:r>
          </a:p>
          <a:p>
            <a:r>
              <a:rPr lang="ja-JP" altLang="en-US" sz="2400" b="1"/>
              <a:t>製作　　　　　　　　　　　　　　　　　　　　　　　　　　　　　　1500万円</a:t>
            </a:r>
          </a:p>
          <a:p>
            <a:r>
              <a:rPr lang="ja-JP" altLang="en-US" sz="2400" b="1"/>
              <a:t>基礎実験　　　　　　　　　　　　　　　　　　　　　　　　　　　1000万円</a:t>
            </a:r>
            <a:endParaRPr lang="en-US" altLang="ja-JP" sz="2400" b="1"/>
          </a:p>
          <a:p>
            <a:r>
              <a:rPr lang="ja-JP" altLang="en-US" sz="2400" b="1"/>
              <a:t>ＷとＣｕの接合テスト（テストピース接合、強度試験）　　500万円</a:t>
            </a:r>
            <a:endParaRPr lang="en-US" altLang="ja-JP" sz="2400" b="1"/>
          </a:p>
          <a:p>
            <a:endParaRPr lang="en-US" altLang="ja-JP" sz="2400" b="1"/>
          </a:p>
          <a:p>
            <a:r>
              <a:rPr lang="ja-JP" altLang="en-US" sz="2400" b="1"/>
              <a:t>合計　　　　　　　　　　　　　　　　　　　　　　　　　　　　　　</a:t>
            </a:r>
            <a:r>
              <a:rPr lang="en-US" altLang="ja-JP" sz="2400" b="1"/>
              <a:t>3500</a:t>
            </a:r>
            <a:r>
              <a:rPr lang="ja-JP" altLang="en-US" sz="2400" b="1"/>
              <a:t>万円</a:t>
            </a:r>
          </a:p>
          <a:p>
            <a:endParaRPr lang="ja-JP" altLang="en-US" sz="2400" b="1"/>
          </a:p>
        </p:txBody>
      </p:sp>
    </p:spTree>
    <p:extLst>
      <p:ext uri="{BB962C8B-B14F-4D97-AF65-F5344CB8AC3E}">
        <p14:creationId xmlns:p14="http://schemas.microsoft.com/office/powerpoint/2010/main" val="23869491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457200" y="914400"/>
            <a:ext cx="8991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2200" b="1">
                <a:latin typeface="Calibri" charset="0"/>
              </a:rPr>
              <a:t>ベローズは予想よりはるかに滑らかに動く　</a:t>
            </a:r>
            <a:endParaRPr lang="en-US" altLang="ja-JP" sz="2200" b="1">
              <a:latin typeface="Calibri" charset="0"/>
            </a:endParaRPr>
          </a:p>
          <a:p>
            <a:r>
              <a:rPr lang="en-US" altLang="ja-JP" sz="2200" b="1">
                <a:latin typeface="Calibri" charset="0"/>
                <a:sym typeface="Wingdings" charset="0"/>
              </a:rPr>
              <a:t></a:t>
            </a:r>
            <a:r>
              <a:rPr lang="ja-JP" altLang="en-US" sz="2200" b="1">
                <a:latin typeface="Calibri" charset="0"/>
                <a:sym typeface="Wingdings" charset="0"/>
              </a:rPr>
              <a:t>　おおいに期待がもてる</a:t>
            </a:r>
            <a:endParaRPr lang="en-US" altLang="ja-JP" sz="2200" b="1">
              <a:latin typeface="Calibri" charset="0"/>
              <a:sym typeface="Wingdings" charset="0"/>
            </a:endParaRPr>
          </a:p>
          <a:p>
            <a:endParaRPr lang="en-US" altLang="ja-JP" sz="2200" b="1">
              <a:latin typeface="Calibri" charset="0"/>
              <a:sym typeface="Wingdings" charset="0"/>
            </a:endParaRPr>
          </a:p>
          <a:p>
            <a:r>
              <a:rPr lang="ja-JP" altLang="en-US" sz="2200" b="1">
                <a:latin typeface="Calibri" charset="0"/>
                <a:sym typeface="Wingdings" charset="0"/>
              </a:rPr>
              <a:t>ターゲット部がついていると機械的ストレス＆振動が激しい</a:t>
            </a:r>
            <a:r>
              <a:rPr lang="en-US" altLang="ja-JP" sz="2200" b="1">
                <a:latin typeface="Calibri" charset="0"/>
                <a:sym typeface="Wingdings" charset="0"/>
              </a:rPr>
              <a:t> </a:t>
            </a:r>
          </a:p>
          <a:p>
            <a:r>
              <a:rPr lang="en-US" altLang="ja-JP" sz="2200" b="1">
                <a:latin typeface="Calibri" charset="0"/>
                <a:sym typeface="Wingdings" charset="0"/>
              </a:rPr>
              <a:t> </a:t>
            </a:r>
            <a:r>
              <a:rPr lang="ja-JP" altLang="en-US" sz="2200" b="1">
                <a:latin typeface="Calibri" charset="0"/>
                <a:sym typeface="Wingdings" charset="0"/>
              </a:rPr>
              <a:t>工夫が必要か？</a:t>
            </a:r>
            <a:endParaRPr lang="en-US" altLang="ja-JP" sz="2200" b="1">
              <a:latin typeface="Calibri" charset="0"/>
              <a:sym typeface="Wingdings" charset="0"/>
            </a:endParaRPr>
          </a:p>
          <a:p>
            <a:endParaRPr lang="en-US" altLang="ja-JP" sz="2200" b="1">
              <a:latin typeface="Calibri" charset="0"/>
              <a:sym typeface="Wingdings" charset="0"/>
            </a:endParaRPr>
          </a:p>
          <a:p>
            <a:r>
              <a:rPr lang="en-US" altLang="ja-JP" sz="2200" b="1">
                <a:latin typeface="Calibri" charset="0"/>
                <a:sym typeface="Wingdings" charset="0"/>
              </a:rPr>
              <a:t>POSIPOL 2013 (Friedrich) </a:t>
            </a:r>
            <a:r>
              <a:rPr lang="ja-JP" altLang="en-US" sz="2200" b="1">
                <a:latin typeface="Calibri" charset="0"/>
                <a:sym typeface="Wingdings" charset="0"/>
              </a:rPr>
              <a:t>およびその後の</a:t>
            </a:r>
            <a:r>
              <a:rPr lang="en-US" altLang="ja-JP" sz="2200" b="1">
                <a:latin typeface="Calibri" charset="0"/>
                <a:sym typeface="Wingdings" charset="0"/>
              </a:rPr>
              <a:t> Peter </a:t>
            </a:r>
            <a:r>
              <a:rPr lang="ja-JP" altLang="en-US" sz="2200" b="1">
                <a:latin typeface="Calibri" charset="0"/>
                <a:sym typeface="Wingdings" charset="0"/>
              </a:rPr>
              <a:t>の解析結果</a:t>
            </a:r>
            <a:endParaRPr lang="en-US" altLang="ja-JP" sz="2200" b="1">
              <a:latin typeface="Calibri" charset="0"/>
              <a:sym typeface="Wingdings" charset="0"/>
            </a:endParaRPr>
          </a:p>
          <a:p>
            <a:r>
              <a:rPr lang="ja-JP" altLang="en-US" sz="2200" b="1">
                <a:latin typeface="Calibri" charset="0"/>
                <a:sym typeface="Wingdings" charset="0"/>
              </a:rPr>
              <a:t>　　</a:t>
            </a:r>
            <a:r>
              <a:rPr lang="en-US" altLang="ja-JP" sz="2200" b="1">
                <a:latin typeface="Calibri" charset="0"/>
                <a:sym typeface="Wingdings" charset="0"/>
              </a:rPr>
              <a:t>1 m/s </a:t>
            </a:r>
            <a:r>
              <a:rPr lang="ja-JP" altLang="en-US" sz="2200" b="1">
                <a:latin typeface="Calibri" charset="0"/>
                <a:sym typeface="Wingdings" charset="0"/>
              </a:rPr>
              <a:t>ではダメ</a:t>
            </a:r>
            <a:endParaRPr lang="en-US" altLang="ja-JP" sz="2200" b="1">
              <a:latin typeface="Calibri" charset="0"/>
              <a:sym typeface="Wingdings" charset="0"/>
            </a:endParaRPr>
          </a:p>
          <a:p>
            <a:r>
              <a:rPr lang="ja-JP" altLang="en-US" sz="2200" b="1">
                <a:latin typeface="Calibri" charset="0"/>
                <a:sym typeface="Wingdings" charset="0"/>
              </a:rPr>
              <a:t>　　</a:t>
            </a:r>
            <a:r>
              <a:rPr lang="en-US" altLang="ja-JP" sz="2200" b="1">
                <a:latin typeface="Calibri" charset="0"/>
                <a:sym typeface="Wingdings" charset="0"/>
              </a:rPr>
              <a:t></a:t>
            </a:r>
          </a:p>
          <a:p>
            <a:r>
              <a:rPr lang="ja-JP" altLang="en-US" sz="2200" b="1">
                <a:latin typeface="Calibri" charset="0"/>
                <a:sym typeface="Wingdings" charset="0"/>
              </a:rPr>
              <a:t>　　さらに早く出来るか？　目標は？</a:t>
            </a:r>
            <a:r>
              <a:rPr lang="en-US" altLang="ja-JP" sz="2200" b="1">
                <a:latin typeface="Calibri" charset="0"/>
                <a:sym typeface="Wingdings" charset="0"/>
              </a:rPr>
              <a:t> </a:t>
            </a:r>
            <a:r>
              <a:rPr lang="ja-JP" altLang="en-US" sz="2200" b="1">
                <a:latin typeface="Calibri" charset="0"/>
                <a:sym typeface="Wingdings" charset="0"/>
              </a:rPr>
              <a:t>　</a:t>
            </a:r>
            <a:r>
              <a:rPr lang="en-US" altLang="ja-JP" sz="2200" b="1">
                <a:latin typeface="Calibri" charset="0"/>
                <a:sym typeface="Wingdings" charset="0"/>
              </a:rPr>
              <a:t>3 m/s</a:t>
            </a:r>
            <a:r>
              <a:rPr lang="ja-JP" altLang="en-US" sz="2200" b="1">
                <a:latin typeface="Calibri" charset="0"/>
                <a:sym typeface="Wingdings" charset="0"/>
              </a:rPr>
              <a:t>？　</a:t>
            </a:r>
            <a:r>
              <a:rPr lang="en-US" altLang="ja-JP" sz="2200" b="1">
                <a:latin typeface="Calibri" charset="0"/>
                <a:sym typeface="Wingdings" charset="0"/>
              </a:rPr>
              <a:t>5 m/s</a:t>
            </a:r>
            <a:r>
              <a:rPr lang="ja-JP" altLang="en-US" sz="2200" b="1">
                <a:latin typeface="Calibri" charset="0"/>
                <a:sym typeface="Wingdings" charset="0"/>
              </a:rPr>
              <a:t>？　</a:t>
            </a:r>
            <a:endParaRPr lang="en-US" altLang="ja-JP" sz="2200" b="1">
              <a:latin typeface="Calibri" charset="0"/>
              <a:sym typeface="Wingdings" charset="0"/>
            </a:endParaRPr>
          </a:p>
          <a:p>
            <a:r>
              <a:rPr lang="ja-JP" altLang="en-US" sz="2200" b="1">
                <a:latin typeface="Calibri" charset="0"/>
                <a:sym typeface="Wingdings" charset="0"/>
              </a:rPr>
              <a:t>　　現在、新しい構成により早く出来るかを考案中。</a:t>
            </a:r>
            <a:endParaRPr lang="en-US" altLang="ja-JP" sz="2200" b="1">
              <a:latin typeface="Calibri" charset="0"/>
              <a:sym typeface="Wingdings" charset="0"/>
            </a:endParaRPr>
          </a:p>
          <a:p>
            <a:endParaRPr lang="en-US" altLang="ja-JP" sz="2200" b="1">
              <a:latin typeface="Calibri" charset="0"/>
              <a:sym typeface="Wingdings" charset="0"/>
            </a:endParaRPr>
          </a:p>
          <a:p>
            <a:endParaRPr lang="en-US" altLang="ja-JP" sz="2200" b="1">
              <a:latin typeface="Calibri" charset="0"/>
              <a:sym typeface="Wingdings" charset="0"/>
            </a:endParaRPr>
          </a:p>
          <a:p>
            <a:endParaRPr lang="en-US" altLang="ja-JP" sz="2200" b="1">
              <a:latin typeface="Calibri" charset="0"/>
              <a:sym typeface="Wingdings" charset="0"/>
            </a:endParaRPr>
          </a:p>
          <a:p>
            <a:r>
              <a:rPr lang="ja-JP" altLang="en-US" sz="2200" b="1">
                <a:latin typeface="Calibri" charset="0"/>
                <a:sym typeface="Wingdings" charset="0"/>
              </a:rPr>
              <a:t>　　</a:t>
            </a:r>
            <a:endParaRPr lang="en-US" altLang="ja-JP" sz="2200" b="1">
              <a:latin typeface="Calibri" charset="0"/>
              <a:sym typeface="Wingdings" charset="0"/>
            </a:endParaRPr>
          </a:p>
          <a:p>
            <a:endParaRPr lang="en-US" altLang="ja-JP" sz="2200" b="1">
              <a:latin typeface="Calibri" charset="0"/>
              <a:sym typeface="Wingdings" charset="0"/>
            </a:endParaRPr>
          </a:p>
          <a:p>
            <a:endParaRPr lang="ja-JP" altLang="en-US" sz="2200" b="1">
              <a:latin typeface="Calibri" charset="0"/>
            </a:endParaRPr>
          </a:p>
        </p:txBody>
      </p:sp>
      <p:sp>
        <p:nvSpPr>
          <p:cNvPr id="26627" name="TextBox 6"/>
          <p:cNvSpPr txBox="1">
            <a:spLocks noChangeArrowheads="1"/>
          </p:cNvSpPr>
          <p:nvPr/>
        </p:nvSpPr>
        <p:spPr bwMode="auto">
          <a:xfrm>
            <a:off x="304800" y="4800600"/>
            <a:ext cx="83820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3200" b="1">
                <a:latin typeface="Calibri" charset="0"/>
              </a:rPr>
              <a:t>当面は</a:t>
            </a:r>
            <a:r>
              <a:rPr lang="en-US" altLang="ja-JP" sz="3200" b="1">
                <a:latin typeface="Calibri" charset="0"/>
              </a:rPr>
              <a:t> 1 m/s, 5 Hz </a:t>
            </a:r>
            <a:r>
              <a:rPr lang="ja-JP" altLang="en-US" sz="3200" b="1">
                <a:latin typeface="Calibri" charset="0"/>
              </a:rPr>
              <a:t>でのベローズ耐久試験（連続試験）を続行。　真空にする必要があるだろう。</a:t>
            </a:r>
            <a:endParaRPr lang="en-US" altLang="ja-JP" sz="3200" b="1">
              <a:latin typeface="Calibri" charset="0"/>
            </a:endParaRPr>
          </a:p>
          <a:p>
            <a:pPr>
              <a:lnSpc>
                <a:spcPts val="2000"/>
              </a:lnSpc>
            </a:pPr>
            <a:endParaRPr lang="en-US" altLang="ja-JP" sz="3200" b="1">
              <a:latin typeface="Calibri" charset="0"/>
            </a:endParaRPr>
          </a:p>
          <a:p>
            <a:r>
              <a:rPr lang="en-US" altLang="ja-JP" sz="3200" b="1">
                <a:latin typeface="Calibri" charset="0"/>
              </a:rPr>
              <a:t>H</a:t>
            </a:r>
            <a:r>
              <a:rPr lang="ja-JP" altLang="en-US" sz="3200" b="1">
                <a:latin typeface="Calibri" charset="0"/>
              </a:rPr>
              <a:t>２６年度は試作費　２００万円　を希望</a:t>
            </a:r>
          </a:p>
        </p:txBody>
      </p:sp>
      <p:sp>
        <p:nvSpPr>
          <p:cNvPr id="26628" name="TextBox 3"/>
          <p:cNvSpPr txBox="1">
            <a:spLocks noChangeArrowheads="1"/>
          </p:cNvSpPr>
          <p:nvPr/>
        </p:nvSpPr>
        <p:spPr bwMode="auto">
          <a:xfrm>
            <a:off x="2598738" y="76200"/>
            <a:ext cx="40306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ja-JP" altLang="en-US" sz="4400" b="1">
                <a:latin typeface="Calibri" charset="0"/>
              </a:rPr>
              <a:t>振り子ターゲット</a:t>
            </a:r>
            <a:endParaRPr lang="en-US" altLang="ja-JP" sz="4400" b="1">
              <a:latin typeface="Calibri" charset="0"/>
            </a:endParaRPr>
          </a:p>
          <a:p>
            <a:endParaRPr lang="ja-JP" altLang="en-US" sz="4400" b="1">
              <a:latin typeface="Calibri" charset="0"/>
            </a:endParaRPr>
          </a:p>
        </p:txBody>
      </p:sp>
    </p:spTree>
    <p:extLst>
      <p:ext uri="{BB962C8B-B14F-4D97-AF65-F5344CB8AC3E}">
        <p14:creationId xmlns:p14="http://schemas.microsoft.com/office/powerpoint/2010/main" val="25027054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7318" y="259697"/>
            <a:ext cx="8229600" cy="1143000"/>
          </a:xfrm>
        </p:spPr>
        <p:txBody>
          <a:bodyPr/>
          <a:lstStyle/>
          <a:p>
            <a:r>
              <a:rPr lang="ja-JP" altLang="en-US" dirty="0" smtClean="0"/>
              <a:t>各グループからの課題・コメント</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349524093"/>
              </p:ext>
            </p:extLst>
          </p:nvPr>
        </p:nvGraphicFramePr>
        <p:xfrm>
          <a:off x="457200" y="1344423"/>
          <a:ext cx="8229600" cy="3962407"/>
        </p:xfrm>
        <a:graphic>
          <a:graphicData uri="http://schemas.openxmlformats.org/drawingml/2006/table">
            <a:tbl>
              <a:tblPr firstRow="1" bandRow="1">
                <a:tableStyleId>{5C22544A-7EE6-4342-B048-85BDC9FD1C3A}</a:tableStyleId>
              </a:tblPr>
              <a:tblGrid>
                <a:gridCol w="1552317"/>
                <a:gridCol w="6677283"/>
              </a:tblGrid>
              <a:tr h="609604">
                <a:tc>
                  <a:txBody>
                    <a:bodyPr/>
                    <a:lstStyle/>
                    <a:p>
                      <a:r>
                        <a:rPr kumimoji="1" lang="ja-JP" altLang="en-US" dirty="0" smtClean="0"/>
                        <a:t>グループ</a:t>
                      </a:r>
                      <a:endParaRPr kumimoji="1" lang="ja-JP" altLang="en-US" dirty="0"/>
                    </a:p>
                  </a:txBody>
                  <a:tcPr/>
                </a:tc>
                <a:tc>
                  <a:txBody>
                    <a:bodyPr/>
                    <a:lstStyle/>
                    <a:p>
                      <a:r>
                        <a:rPr kumimoji="1" lang="ja-JP" altLang="en-US" dirty="0" smtClean="0"/>
                        <a:t>課題</a:t>
                      </a:r>
                      <a:endParaRPr kumimoji="1" lang="ja-JP" altLang="en-US" dirty="0"/>
                    </a:p>
                  </a:txBody>
                  <a:tcPr/>
                </a:tc>
              </a:tr>
              <a:tr h="609604">
                <a:tc>
                  <a:txBody>
                    <a:bodyPr/>
                    <a:lstStyle/>
                    <a:p>
                      <a:r>
                        <a:rPr kumimoji="1" lang="en-US" altLang="ja-JP" dirty="0" smtClean="0"/>
                        <a:t>Detector </a:t>
                      </a:r>
                      <a:endParaRPr kumimoji="1" lang="ja-JP" altLang="en-US" dirty="0"/>
                    </a:p>
                  </a:txBody>
                  <a:tcPr/>
                </a:tc>
                <a:tc>
                  <a:txBody>
                    <a:bodyPr/>
                    <a:lstStyle/>
                    <a:p>
                      <a:r>
                        <a:rPr kumimoji="1" lang="ja-JP" altLang="en-US" dirty="0" smtClean="0"/>
                        <a:t>測定器の詳細設計</a:t>
                      </a:r>
                      <a:endParaRPr kumimoji="1" lang="en-US" altLang="ja-JP" dirty="0" smtClean="0"/>
                    </a:p>
                    <a:p>
                      <a:r>
                        <a:rPr kumimoji="1" lang="ja-JP" altLang="en-US" dirty="0" smtClean="0"/>
                        <a:t>特に急ぐ課題として、全体構造、超伝導磁石、耐震構造解析、漏れ磁場対策（コスト削減案、、、）</a:t>
                      </a:r>
                      <a:endParaRPr kumimoji="1" lang="en-US" altLang="ja-JP" dirty="0" smtClean="0"/>
                    </a:p>
                  </a:txBody>
                  <a:tcPr/>
                </a:tc>
              </a:tr>
              <a:tr h="609604">
                <a:tc>
                  <a:txBody>
                    <a:bodyPr/>
                    <a:lstStyle/>
                    <a:p>
                      <a:r>
                        <a:rPr kumimoji="1" lang="ja-JP" altLang="en-US" dirty="0" smtClean="0">
                          <a:solidFill>
                            <a:srgbClr val="D9D9D9"/>
                          </a:solidFill>
                        </a:rPr>
                        <a:t>計算機</a:t>
                      </a:r>
                      <a:endParaRPr kumimoji="1" lang="ja-JP" altLang="en-US" dirty="0">
                        <a:solidFill>
                          <a:srgbClr val="D9D9D9"/>
                        </a:solidFill>
                      </a:endParaRPr>
                    </a:p>
                  </a:txBody>
                  <a:tcPr/>
                </a:tc>
                <a:tc>
                  <a:txBody>
                    <a:bodyPr/>
                    <a:lstStyle/>
                    <a:p>
                      <a:r>
                        <a:rPr kumimoji="1" lang="ja-JP" altLang="en-US" dirty="0" smtClean="0">
                          <a:solidFill>
                            <a:srgbClr val="D9D9D9"/>
                          </a:solidFill>
                        </a:rPr>
                        <a:t>計算機システム、国際的ネットワーク、人材</a:t>
                      </a:r>
                      <a:endParaRPr kumimoji="1" lang="ja-JP" altLang="en-US" dirty="0">
                        <a:solidFill>
                          <a:srgbClr val="D9D9D9"/>
                        </a:solidFill>
                      </a:endParaRPr>
                    </a:p>
                  </a:txBody>
                  <a:tcPr/>
                </a:tc>
              </a:tr>
              <a:tr h="609604">
                <a:tc>
                  <a:txBody>
                    <a:bodyPr/>
                    <a:lstStyle/>
                    <a:p>
                      <a:r>
                        <a:rPr kumimoji="1" lang="en-US" altLang="ja-JP" dirty="0" smtClean="0">
                          <a:solidFill>
                            <a:srgbClr val="D9D9D9"/>
                          </a:solidFill>
                        </a:rPr>
                        <a:t>CFS, Site</a:t>
                      </a:r>
                      <a:endParaRPr kumimoji="1" lang="ja-JP" altLang="en-US" dirty="0">
                        <a:solidFill>
                          <a:srgbClr val="D9D9D9"/>
                        </a:solidFill>
                      </a:endParaRPr>
                    </a:p>
                  </a:txBody>
                  <a:tcPr/>
                </a:tc>
                <a:tc>
                  <a:txBody>
                    <a:bodyPr/>
                    <a:lstStyle/>
                    <a:p>
                      <a:r>
                        <a:rPr kumimoji="1" lang="ja-JP" altLang="en-US" dirty="0" smtClean="0">
                          <a:solidFill>
                            <a:srgbClr val="D9D9D9"/>
                          </a:solidFill>
                        </a:rPr>
                        <a:t>サイトに依存した調査、今後の詳細調査</a:t>
                      </a:r>
                      <a:endParaRPr kumimoji="1" lang="en-US" altLang="ja-JP" dirty="0" smtClean="0">
                        <a:solidFill>
                          <a:srgbClr val="D9D9D9"/>
                        </a:solidFill>
                      </a:endParaRPr>
                    </a:p>
                    <a:p>
                      <a:r>
                        <a:rPr kumimoji="1" lang="ja-JP" altLang="en-US" dirty="0" smtClean="0">
                          <a:solidFill>
                            <a:srgbClr val="D9D9D9"/>
                          </a:solidFill>
                        </a:rPr>
                        <a:t>　</a:t>
                      </a:r>
                      <a:r>
                        <a:rPr kumimoji="1" lang="en-US" altLang="ja-JP" dirty="0" smtClean="0">
                          <a:solidFill>
                            <a:srgbClr val="D9D9D9"/>
                          </a:solidFill>
                        </a:rPr>
                        <a:t>3</a:t>
                      </a:r>
                      <a:r>
                        <a:rPr kumimoji="1" lang="ja-JP" altLang="en-US" dirty="0" smtClean="0">
                          <a:solidFill>
                            <a:srgbClr val="D9D9D9"/>
                          </a:solidFill>
                        </a:rPr>
                        <a:t>年：地質調査＋環境アセス</a:t>
                      </a:r>
                      <a:r>
                        <a:rPr kumimoji="1" lang="en-US" altLang="ja-JP" dirty="0" smtClean="0">
                          <a:solidFill>
                            <a:srgbClr val="D9D9D9"/>
                          </a:solidFill>
                        </a:rPr>
                        <a:t>+</a:t>
                      </a:r>
                      <a:r>
                        <a:rPr kumimoji="1" lang="ja-JP" altLang="en-US" dirty="0" smtClean="0">
                          <a:solidFill>
                            <a:srgbClr val="D9D9D9"/>
                          </a:solidFill>
                        </a:rPr>
                        <a:t>基本設計（基本計画）</a:t>
                      </a:r>
                      <a:endParaRPr kumimoji="1" lang="en-US" altLang="ja-JP" dirty="0" smtClean="0">
                        <a:solidFill>
                          <a:srgbClr val="D9D9D9"/>
                        </a:solidFill>
                      </a:endParaRPr>
                    </a:p>
                    <a:p>
                      <a:r>
                        <a:rPr kumimoji="1" lang="ja-JP" altLang="en-US" dirty="0" smtClean="0">
                          <a:solidFill>
                            <a:srgbClr val="D9D9D9"/>
                          </a:solidFill>
                        </a:rPr>
                        <a:t>　</a:t>
                      </a:r>
                      <a:r>
                        <a:rPr kumimoji="1" lang="en-US" altLang="ja-JP" dirty="0" smtClean="0">
                          <a:solidFill>
                            <a:srgbClr val="D9D9D9"/>
                          </a:solidFill>
                        </a:rPr>
                        <a:t>+2</a:t>
                      </a:r>
                      <a:r>
                        <a:rPr kumimoji="1" lang="ja-JP" altLang="en-US" dirty="0" smtClean="0">
                          <a:solidFill>
                            <a:srgbClr val="D9D9D9"/>
                          </a:solidFill>
                        </a:rPr>
                        <a:t>年：実施設計（土木）＋入札準備</a:t>
                      </a:r>
                      <a:endParaRPr kumimoji="1" lang="en-US" altLang="ja-JP" dirty="0" smtClean="0">
                        <a:solidFill>
                          <a:srgbClr val="D9D9D9"/>
                        </a:solidFill>
                      </a:endParaRPr>
                    </a:p>
                    <a:p>
                      <a:r>
                        <a:rPr kumimoji="1" lang="ja-JP" altLang="en-US" dirty="0" smtClean="0">
                          <a:solidFill>
                            <a:srgbClr val="D9D9D9"/>
                          </a:solidFill>
                        </a:rPr>
                        <a:t>　　　（電気、機械はフェーズが遅れても良い）　</a:t>
                      </a:r>
                      <a:endParaRPr kumimoji="1" lang="ja-JP" altLang="en-US" dirty="0">
                        <a:solidFill>
                          <a:srgbClr val="D9D9D9"/>
                        </a:solidFill>
                      </a:endParaRPr>
                    </a:p>
                  </a:txBody>
                  <a:tcPr/>
                </a:tc>
              </a:tr>
              <a:tr h="609604">
                <a:tc>
                  <a:txBody>
                    <a:bodyPr/>
                    <a:lstStyle/>
                    <a:p>
                      <a:r>
                        <a:rPr kumimoji="1" lang="en-US" altLang="ja-JP" dirty="0" smtClean="0">
                          <a:solidFill>
                            <a:srgbClr val="D9D9D9"/>
                          </a:solidFill>
                        </a:rPr>
                        <a:t>Project</a:t>
                      </a:r>
                      <a:r>
                        <a:rPr kumimoji="1" lang="en-US" altLang="ja-JP" baseline="0" dirty="0" smtClean="0">
                          <a:solidFill>
                            <a:srgbClr val="D9D9D9"/>
                          </a:solidFill>
                        </a:rPr>
                        <a:t> Management </a:t>
                      </a:r>
                      <a:endParaRPr kumimoji="1" lang="ja-JP" altLang="en-US" dirty="0">
                        <a:solidFill>
                          <a:srgbClr val="D9D9D9"/>
                        </a:solidFill>
                      </a:endParaRPr>
                    </a:p>
                  </a:txBody>
                  <a:tcPr/>
                </a:tc>
                <a:tc>
                  <a:txBody>
                    <a:bodyPr/>
                    <a:lstStyle/>
                    <a:p>
                      <a:r>
                        <a:rPr kumimoji="1" lang="ja-JP" altLang="en-US" dirty="0" smtClean="0">
                          <a:solidFill>
                            <a:srgbClr val="D9D9D9"/>
                          </a:solidFill>
                        </a:rPr>
                        <a:t>安全（放射線、高圧がす、一般安全、環境）</a:t>
                      </a:r>
                      <a:endParaRPr kumimoji="1" lang="en-US" altLang="ja-JP" dirty="0" smtClean="0">
                        <a:solidFill>
                          <a:srgbClr val="D9D9D9"/>
                        </a:solidFill>
                      </a:endParaRPr>
                    </a:p>
                    <a:p>
                      <a:r>
                        <a:rPr kumimoji="1" lang="en-US" altLang="ja-JP" dirty="0" smtClean="0">
                          <a:solidFill>
                            <a:srgbClr val="D9D9D9"/>
                          </a:solidFill>
                        </a:rPr>
                        <a:t>EDMS, </a:t>
                      </a:r>
                      <a:endParaRPr kumimoji="1" lang="ja-JP" altLang="en-US" dirty="0">
                        <a:solidFill>
                          <a:srgbClr val="D9D9D9"/>
                        </a:solidFill>
                      </a:endParaRPr>
                    </a:p>
                  </a:txBody>
                  <a:tcPr/>
                </a:tc>
              </a:tr>
            </a:tbl>
          </a:graphicData>
        </a:graphic>
      </p:graphicFrame>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13/10/28</a:t>
            </a: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KEK-LC-Meeting</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7E661219-D867-3D43-9277-D7123370C452}" type="slidenum">
              <a:rPr lang="ja-JP" altLang="en-US" smtClean="0">
                <a:solidFill>
                  <a:prstClr val="black">
                    <a:tint val="75000"/>
                  </a:prstClr>
                </a:solidFill>
                <a:latin typeface="Calibri"/>
                <a:ea typeface="ＭＳ Ｐゴシック"/>
              </a:rPr>
              <a:pPr/>
              <a:t>43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50575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892970" y="857251"/>
            <a:ext cx="7358063" cy="2321719"/>
          </a:xfrm>
        </p:spPr>
        <p:txBody>
          <a:bodyPr/>
          <a:lstStyle/>
          <a:p>
            <a:pPr>
              <a:defRPr/>
            </a:pPr>
            <a:r>
              <a:rPr kumimoji="0" lang="ja-JP" altLang="en-US" smtClean="0"/>
              <a:t>物理／測定器</a:t>
            </a:r>
          </a:p>
        </p:txBody>
      </p:sp>
      <p:sp>
        <p:nvSpPr>
          <p:cNvPr id="15362" name="Rectangle 2"/>
          <p:cNvSpPr>
            <a:spLocks noGrp="1" noChangeArrowheads="1"/>
          </p:cNvSpPr>
          <p:nvPr>
            <p:ph type="body" idx="1"/>
          </p:nvPr>
        </p:nvSpPr>
        <p:spPr>
          <a:xfrm>
            <a:off x="892970" y="3670102"/>
            <a:ext cx="7358063" cy="794742"/>
          </a:xfrm>
        </p:spPr>
        <p:txBody>
          <a:bodyPr/>
          <a:lstStyle/>
          <a:p>
            <a:pPr marL="0" indent="0">
              <a:defRPr/>
            </a:pPr>
            <a:r>
              <a:rPr kumimoji="0" lang="ja-JP" altLang="en-US" smtClean="0"/>
              <a:t>素核研</a:t>
            </a:r>
            <a:r>
              <a:rPr kumimoji="0" lang="en-US" altLang="ja-JP" smtClean="0"/>
              <a:t> ILC </a:t>
            </a:r>
            <a:r>
              <a:rPr kumimoji="0" lang="ja-JP" altLang="en-US" smtClean="0"/>
              <a:t>グループ</a:t>
            </a:r>
          </a:p>
        </p:txBody>
      </p:sp>
      <p:sp>
        <p:nvSpPr>
          <p:cNvPr id="15363" name="Rectangle 3"/>
          <p:cNvSpPr>
            <a:spLocks/>
          </p:cNvSpPr>
          <p:nvPr/>
        </p:nvSpPr>
        <p:spPr bwMode="auto">
          <a:xfrm>
            <a:off x="892970" y="4777383"/>
            <a:ext cx="73580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642915" fontAlgn="base">
              <a:spcBef>
                <a:spcPct val="0"/>
              </a:spcBef>
              <a:spcAft>
                <a:spcPct val="0"/>
              </a:spcAft>
            </a:pPr>
            <a:r>
              <a:rPr kumimoji="0" lang="ja-JP" altLang="en-US" sz="2500">
                <a:solidFill>
                  <a:srgbClr val="000000"/>
                </a:solidFill>
                <a:latin typeface="ヒラギノ角ゴ Pro W3" charset="0"/>
                <a:ea typeface="ヒラギノ角ゴ Pro W3" charset="0"/>
                <a:cs typeface="ヒラギノ角ゴ Pro W3" charset="0"/>
                <a:sym typeface="ヒラギノ角ゴ Pro W3" charset="0"/>
              </a:rPr>
              <a:t>基本参考資料：</a:t>
            </a:r>
            <a:r>
              <a:rPr kumimoji="0" lang="en-US" altLang="ja-JP" sz="2500">
                <a:solidFill>
                  <a:srgbClr val="000000"/>
                </a:solidFill>
                <a:latin typeface="ヒラギノ角ゴ Pro W3" charset="0"/>
                <a:ea typeface="ヒラギノ角ゴ Pro W3" charset="0"/>
                <a:cs typeface="ヒラギノ角ゴ Pro W3" charset="0"/>
                <a:sym typeface="ヒラギノ角ゴ Pro W3" charset="0"/>
              </a:rPr>
              <a:t/>
            </a:r>
            <a:br>
              <a:rPr kumimoji="0" lang="en-US" altLang="ja-JP" sz="2500">
                <a:solidFill>
                  <a:srgbClr val="000000"/>
                </a:solidFill>
                <a:latin typeface="ヒラギノ角ゴ Pro W3" charset="0"/>
                <a:ea typeface="ヒラギノ角ゴ Pro W3" charset="0"/>
                <a:cs typeface="ヒラギノ角ゴ Pro W3" charset="0"/>
                <a:sym typeface="ヒラギノ角ゴ Pro W3" charset="0"/>
              </a:rPr>
            </a:br>
            <a:r>
              <a:rPr kumimoji="0" lang="ja-JP" altLang="en-US" sz="2500">
                <a:solidFill>
                  <a:srgbClr val="000000"/>
                </a:solidFill>
                <a:latin typeface="ヒラギノ角ゴ Pro W3" charset="0"/>
                <a:ea typeface="ヒラギノ角ゴ Pro W3" charset="0"/>
                <a:cs typeface="ヒラギノ角ゴ Pro W3" charset="0"/>
                <a:sym typeface="ヒラギノ角ゴ Pro W3" charset="0"/>
              </a:rPr>
              <a:t>「</a:t>
            </a:r>
            <a:r>
              <a:rPr kumimoji="0" lang="en-US" altLang="ja-JP" sz="2500">
                <a:solidFill>
                  <a:srgbClr val="000000"/>
                </a:solidFill>
                <a:latin typeface="ヒラギノ角ゴ Pro W3" charset="0"/>
                <a:ea typeface="ヒラギノ角ゴ Pro W3" charset="0"/>
                <a:cs typeface="ヒラギノ角ゴ Pro W3" charset="0"/>
                <a:sym typeface="ヒラギノ角ゴ Pro W3" charset="0"/>
              </a:rPr>
              <a:t>ILD </a:t>
            </a:r>
            <a:r>
              <a:rPr kumimoji="0" lang="ja-JP" altLang="en-US" sz="2500">
                <a:solidFill>
                  <a:srgbClr val="000000"/>
                </a:solidFill>
                <a:latin typeface="ヒラギノ角ゴ Pro W3" charset="0"/>
                <a:ea typeface="ヒラギノ角ゴ Pro W3" charset="0"/>
                <a:cs typeface="ヒラギノ角ゴ Pro W3" charset="0"/>
                <a:sym typeface="ヒラギノ角ゴ Pro W3" charset="0"/>
              </a:rPr>
              <a:t>測定器研究開発</a:t>
            </a:r>
            <a:r>
              <a:rPr kumimoji="0" lang="en-US" altLang="ja-JP" sz="2500">
                <a:solidFill>
                  <a:srgbClr val="000000"/>
                </a:solidFill>
                <a:latin typeface="ヒラギノ角ゴ Pro W3" charset="0"/>
                <a:ea typeface="ヒラギノ角ゴ Pro W3" charset="0"/>
                <a:cs typeface="ヒラギノ角ゴ Pro W3" charset="0"/>
                <a:sym typeface="ヒラギノ角ゴ Pro W3" charset="0"/>
              </a:rPr>
              <a:t> 2013</a:t>
            </a:r>
            <a:r>
              <a:rPr kumimoji="0" lang="ja-JP" altLang="en-US" sz="2500">
                <a:solidFill>
                  <a:srgbClr val="000000"/>
                </a:solidFill>
                <a:latin typeface="ヒラギノ角ゴ Pro W3" charset="0"/>
                <a:ea typeface="ヒラギノ角ゴ Pro W3" charset="0"/>
                <a:cs typeface="ヒラギノ角ゴ Pro W3" charset="0"/>
                <a:sym typeface="ヒラギノ角ゴ Pro W3" charset="0"/>
              </a:rPr>
              <a:t>」</a:t>
            </a:r>
          </a:p>
        </p:txBody>
      </p:sp>
    </p:spTree>
    <p:extLst>
      <p:ext uri="{BB962C8B-B14F-4D97-AF65-F5344CB8AC3E}">
        <p14:creationId xmlns:p14="http://schemas.microsoft.com/office/powerpoint/2010/main" val="2480465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892971" y="1"/>
            <a:ext cx="7358063" cy="892969"/>
          </a:xfrm>
        </p:spPr>
        <p:txBody>
          <a:bodyPr/>
          <a:lstStyle/>
          <a:p>
            <a:pPr>
              <a:defRPr/>
            </a:pPr>
            <a:r>
              <a:rPr kumimoji="0" lang="ja-JP" altLang="en-US" dirty="0" smtClean="0"/>
              <a:t>目的（考え方）</a:t>
            </a:r>
          </a:p>
        </p:txBody>
      </p:sp>
      <p:sp>
        <p:nvSpPr>
          <p:cNvPr id="16386" name="Rectangle 2"/>
          <p:cNvSpPr>
            <a:spLocks noGrp="1" noChangeArrowheads="1"/>
          </p:cNvSpPr>
          <p:nvPr>
            <p:ph type="body" idx="1"/>
          </p:nvPr>
        </p:nvSpPr>
        <p:spPr>
          <a:xfrm>
            <a:off x="241102" y="1009055"/>
            <a:ext cx="8652867" cy="5741789"/>
          </a:xfrm>
        </p:spPr>
        <p:txBody>
          <a:bodyPr/>
          <a:lstStyle/>
          <a:p>
            <a:pPr marL="624992">
              <a:defRPr/>
            </a:pPr>
            <a:r>
              <a:rPr kumimoji="0" lang="ja-JP" altLang="en-US" sz="2800" dirty="0" smtClean="0"/>
              <a:t>ホストとして大局的観点に立った開発／設計：</a:t>
            </a:r>
            <a:r>
              <a:rPr kumimoji="0" lang="en-US" altLang="ja-JP" sz="2800" dirty="0" smtClean="0"/>
              <a:t/>
            </a:r>
            <a:br>
              <a:rPr kumimoji="0" lang="en-US" altLang="ja-JP" sz="2800" dirty="0" smtClean="0"/>
            </a:br>
            <a:r>
              <a:rPr kumimoji="0" lang="ja-JP" altLang="en-US" sz="2800" dirty="0" smtClean="0"/>
              <a:t>プラットホームや構造体、ソレノイド、冷却システム、前方かロリメター等の研究所提供施設との境界領域（実験室設計と関係する部分）</a:t>
            </a:r>
            <a:endParaRPr kumimoji="0" lang="en-US" altLang="ja-JP" sz="2800" dirty="0" smtClean="0"/>
          </a:p>
          <a:p>
            <a:pPr marL="624992">
              <a:defRPr/>
            </a:pPr>
            <a:r>
              <a:rPr kumimoji="0" lang="en-US" altLang="ja-JP" sz="2800" dirty="0" smtClean="0"/>
              <a:t>ILD </a:t>
            </a:r>
            <a:r>
              <a:rPr kumimoji="0" lang="ja-JP" altLang="en-US" sz="2800" dirty="0" smtClean="0"/>
              <a:t>グループとしての実験プロポーザルの準備：</a:t>
            </a:r>
            <a:r>
              <a:rPr kumimoji="0" lang="en-US" altLang="ja-JP" sz="2800" dirty="0" smtClean="0"/>
              <a:t/>
            </a:r>
            <a:br>
              <a:rPr kumimoji="0" lang="en-US" altLang="ja-JP" sz="2800" dirty="0" smtClean="0"/>
            </a:br>
            <a:r>
              <a:rPr kumimoji="0" lang="ja-JP" altLang="en-US" sz="2800" dirty="0" smtClean="0"/>
              <a:t>３年後、計画承認と同時にプロポーザル公募（１年後に承認、それから詳細設計（１</a:t>
            </a:r>
            <a:r>
              <a:rPr kumimoji="0" lang="en-US" altLang="ja-JP" sz="2800" dirty="0" smtClean="0"/>
              <a:t>〜</a:t>
            </a:r>
            <a:r>
              <a:rPr kumimoji="0" lang="ja-JP" altLang="en-US" sz="2800" dirty="0" smtClean="0"/>
              <a:t>２年）、鍬入れは承認から２年後）と仮定</a:t>
            </a:r>
            <a:endParaRPr kumimoji="0" lang="en-US" altLang="ja-JP" sz="2800" dirty="0" smtClean="0"/>
          </a:p>
          <a:p>
            <a:pPr marL="624992">
              <a:defRPr/>
            </a:pPr>
            <a:r>
              <a:rPr kumimoji="0" lang="en-US" altLang="ja-JP" sz="2800" dirty="0" smtClean="0"/>
              <a:t>ILD </a:t>
            </a:r>
            <a:r>
              <a:rPr kumimoji="0" lang="ja-JP" altLang="en-US" sz="2800" dirty="0" smtClean="0"/>
              <a:t>グループ内での技術選択に向けた準備：</a:t>
            </a:r>
            <a:r>
              <a:rPr kumimoji="0" lang="en-US" altLang="ja-JP" sz="2800" dirty="0" smtClean="0"/>
              <a:t/>
            </a:r>
            <a:br>
              <a:rPr kumimoji="0" lang="en-US" altLang="ja-JP" sz="2800" dirty="0" smtClean="0"/>
            </a:br>
            <a:r>
              <a:rPr kumimoji="0" lang="ja-JP" altLang="en-US" sz="2800" dirty="0" smtClean="0"/>
              <a:t>技術の優位性と建設担当能力の実証：工業化を念頭に入れた研究開発</a:t>
            </a:r>
          </a:p>
        </p:txBody>
      </p:sp>
    </p:spTree>
    <p:extLst>
      <p:ext uri="{BB962C8B-B14F-4D97-AF65-F5344CB8AC3E}">
        <p14:creationId xmlns:p14="http://schemas.microsoft.com/office/powerpoint/2010/main" val="3955791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16149" y="116087"/>
            <a:ext cx="7911703" cy="892969"/>
          </a:xfrm>
        </p:spPr>
        <p:txBody>
          <a:bodyPr/>
          <a:lstStyle/>
          <a:p>
            <a:pPr>
              <a:defRPr/>
            </a:pPr>
            <a:r>
              <a:rPr kumimoji="0" lang="ja-JP" altLang="en-US" smtClean="0"/>
              <a:t>項目ごとの計画</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21" y="1134073"/>
            <a:ext cx="8507760" cy="275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17" y="4210350"/>
            <a:ext cx="8482087" cy="19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082325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2" y="882924"/>
            <a:ext cx="8965406" cy="508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797334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4" y="504527"/>
            <a:ext cx="9080376" cy="203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3" y="2866429"/>
            <a:ext cx="909153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007810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6" y="517922"/>
            <a:ext cx="9058052" cy="26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931720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15071" y="147254"/>
            <a:ext cx="4262449" cy="461665"/>
          </a:xfrm>
          <a:prstGeom prst="rect">
            <a:avLst/>
          </a:prstGeom>
          <a:noFill/>
        </p:spPr>
        <p:txBody>
          <a:bodyPr wrap="none" rtlCol="0">
            <a:spAutoFit/>
          </a:bodyPr>
          <a:lstStyle/>
          <a:p>
            <a:r>
              <a:rPr kumimoji="1" lang="en-US" altLang="ja-JP" sz="2400" b="1" i="1" u="sng" dirty="0" smtClean="0">
                <a:solidFill>
                  <a:srgbClr val="6600CC"/>
                </a:solidFill>
                <a:effectLst>
                  <a:outerShdw blurRad="38100" dist="38100" dir="2700000" algn="tl">
                    <a:srgbClr val="000000">
                      <a:alpha val="43137"/>
                    </a:srgbClr>
                  </a:outerShdw>
                </a:effectLst>
              </a:rPr>
              <a:t>ILC</a:t>
            </a:r>
            <a:r>
              <a:rPr lang="ja-JP" altLang="en-US" sz="2400" b="1" i="1" u="sng" dirty="0" smtClean="0">
                <a:solidFill>
                  <a:srgbClr val="6600CC"/>
                </a:solidFill>
                <a:effectLst>
                  <a:outerShdw blurRad="38100" dist="38100" dir="2700000" algn="tl">
                    <a:srgbClr val="000000">
                      <a:alpha val="43137"/>
                    </a:srgbClr>
                  </a:outerShdw>
                </a:effectLst>
              </a:rPr>
              <a:t>準備・推進国際センター機能</a:t>
            </a:r>
            <a:endParaRPr kumimoji="1" lang="ja-JP" altLang="en-US" sz="2400" b="1" i="1" u="sng" dirty="0">
              <a:solidFill>
                <a:srgbClr val="6600CC"/>
              </a:solidFill>
              <a:effectLst>
                <a:outerShdw blurRad="38100" dist="38100" dir="2700000" algn="tl">
                  <a:srgbClr val="000000">
                    <a:alpha val="43137"/>
                  </a:srgbClr>
                </a:outerShdw>
              </a:effectLst>
            </a:endParaRPr>
          </a:p>
        </p:txBody>
      </p:sp>
      <p:sp>
        <p:nvSpPr>
          <p:cNvPr id="8" name="テキスト ボックス 7"/>
          <p:cNvSpPr txBox="1"/>
          <p:nvPr/>
        </p:nvSpPr>
        <p:spPr>
          <a:xfrm>
            <a:off x="3746681" y="6093296"/>
            <a:ext cx="3262432" cy="615553"/>
          </a:xfrm>
          <a:prstGeom prst="rect">
            <a:avLst/>
          </a:prstGeom>
          <a:solidFill>
            <a:schemeClr val="accent2">
              <a:lumMod val="20000"/>
              <a:lumOff val="80000"/>
            </a:schemeClr>
          </a:solidFill>
        </p:spPr>
        <p:txBody>
          <a:bodyPr wrap="none" rtlCol="0">
            <a:spAutoFit/>
          </a:bodyPr>
          <a:lstStyle/>
          <a:p>
            <a:pPr algn="ctr"/>
            <a:r>
              <a:rPr kumimoji="1" lang="en-US" altLang="ja-JP" sz="2000" b="1" i="1" dirty="0" smtClean="0">
                <a:solidFill>
                  <a:srgbClr val="FF0000"/>
                </a:solidFill>
              </a:rPr>
              <a:t>Linear Collider Collaboration </a:t>
            </a:r>
          </a:p>
          <a:p>
            <a:pPr algn="ctr"/>
            <a:r>
              <a:rPr lang="ja-JP" altLang="en-US" sz="1200" b="1" i="1" dirty="0" smtClean="0">
                <a:solidFill>
                  <a:srgbClr val="FF0000"/>
                </a:solidFill>
              </a:rPr>
              <a:t>ディレクター　</a:t>
            </a:r>
            <a:r>
              <a:rPr lang="en-US" altLang="ja-JP" sz="1400" b="1" i="1" dirty="0" smtClean="0">
                <a:solidFill>
                  <a:srgbClr val="FF0000"/>
                </a:solidFill>
              </a:rPr>
              <a:t>Lyn Evans</a:t>
            </a:r>
            <a:endParaRPr kumimoji="1" lang="ja-JP" altLang="en-US" sz="1400" b="1" i="1" dirty="0">
              <a:solidFill>
                <a:srgbClr val="FF0000"/>
              </a:solidFill>
            </a:endParaRPr>
          </a:p>
        </p:txBody>
      </p:sp>
      <p:grpSp>
        <p:nvGrpSpPr>
          <p:cNvPr id="14" name="グループ化 13"/>
          <p:cNvGrpSpPr/>
          <p:nvPr/>
        </p:nvGrpSpPr>
        <p:grpSpPr>
          <a:xfrm>
            <a:off x="1152339" y="763169"/>
            <a:ext cx="7848872" cy="4304880"/>
            <a:chOff x="603848" y="959795"/>
            <a:chExt cx="7848872" cy="4304880"/>
          </a:xfrm>
        </p:grpSpPr>
        <p:cxnSp>
          <p:nvCxnSpPr>
            <p:cNvPr id="22" name="直線コネクタ 21"/>
            <p:cNvCxnSpPr/>
            <p:nvPr/>
          </p:nvCxnSpPr>
          <p:spPr>
            <a:xfrm flipH="1">
              <a:off x="4559036" y="1368843"/>
              <a:ext cx="228" cy="1343289"/>
            </a:xfrm>
            <a:prstGeom prst="line">
              <a:avLst/>
            </a:prstGeom>
            <a:ln w="19050">
              <a:solidFill>
                <a:srgbClr val="0033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770311" y="959795"/>
              <a:ext cx="1577676" cy="461665"/>
            </a:xfrm>
            <a:prstGeom prst="rect">
              <a:avLst/>
            </a:prstGeom>
            <a:solidFill>
              <a:schemeClr val="bg1"/>
            </a:solidFill>
            <a:ln w="28575">
              <a:solidFill>
                <a:srgbClr val="003300"/>
              </a:solidFill>
            </a:ln>
          </p:spPr>
          <p:txBody>
            <a:bodyPr wrap="none" rtlCol="0">
              <a:spAutoFit/>
            </a:bodyPr>
            <a:lstStyle/>
            <a:p>
              <a:pPr algn="ctr"/>
              <a:r>
                <a:rPr lang="ja-JP" altLang="en-US" sz="2400" b="1" dirty="0">
                  <a:solidFill>
                    <a:srgbClr val="002060"/>
                  </a:solidFill>
                </a:rPr>
                <a:t>センター</a:t>
              </a:r>
              <a:r>
                <a:rPr lang="ja-JP" altLang="en-US" sz="2400" b="1" dirty="0" smtClean="0">
                  <a:solidFill>
                    <a:srgbClr val="002060"/>
                  </a:solidFill>
                </a:rPr>
                <a:t>長</a:t>
              </a:r>
              <a:endParaRPr kumimoji="1" lang="en-US" altLang="ja-JP" sz="2400" b="1" dirty="0" smtClean="0">
                <a:solidFill>
                  <a:srgbClr val="0000FF"/>
                </a:solidFill>
              </a:endParaRPr>
            </a:p>
          </p:txBody>
        </p:sp>
        <p:grpSp>
          <p:nvGrpSpPr>
            <p:cNvPr id="18" name="グループ化 17"/>
            <p:cNvGrpSpPr/>
            <p:nvPr/>
          </p:nvGrpSpPr>
          <p:grpSpPr>
            <a:xfrm>
              <a:off x="2849610" y="1666807"/>
              <a:ext cx="4292899" cy="508848"/>
              <a:chOff x="2715331" y="1436974"/>
              <a:chExt cx="4292899" cy="508848"/>
            </a:xfrm>
          </p:grpSpPr>
          <p:cxnSp>
            <p:nvCxnSpPr>
              <p:cNvPr id="26" name="直線コネクタ 25"/>
              <p:cNvCxnSpPr>
                <a:endCxn id="30" idx="1"/>
              </p:cNvCxnSpPr>
              <p:nvPr/>
            </p:nvCxnSpPr>
            <p:spPr>
              <a:xfrm flipV="1">
                <a:off x="3636032" y="1667807"/>
                <a:ext cx="1485143" cy="4526"/>
              </a:xfrm>
              <a:prstGeom prst="line">
                <a:avLst/>
              </a:prstGeom>
              <a:ln w="19050">
                <a:solidFill>
                  <a:srgbClr val="0033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715331" y="1484157"/>
                <a:ext cx="1422318" cy="461665"/>
              </a:xfrm>
              <a:prstGeom prst="rect">
                <a:avLst/>
              </a:prstGeom>
              <a:solidFill>
                <a:schemeClr val="bg1"/>
              </a:solidFill>
              <a:ln w="28575">
                <a:solidFill>
                  <a:srgbClr val="003300"/>
                </a:solidFill>
              </a:ln>
            </p:spPr>
            <p:txBody>
              <a:bodyPr wrap="none" rtlCol="0">
                <a:spAutoFit/>
              </a:bodyPr>
              <a:lstStyle/>
              <a:p>
                <a:pPr algn="ctr"/>
                <a:r>
                  <a:rPr lang="ja-JP" altLang="en-US" sz="2400" b="1" dirty="0" smtClean="0"/>
                  <a:t>統括本部</a:t>
                </a:r>
              </a:p>
            </p:txBody>
          </p:sp>
          <p:sp>
            <p:nvSpPr>
              <p:cNvPr id="30" name="テキスト ボックス 29"/>
              <p:cNvSpPr txBox="1"/>
              <p:nvPr/>
            </p:nvSpPr>
            <p:spPr>
              <a:xfrm>
                <a:off x="5121175" y="1436974"/>
                <a:ext cx="1887055" cy="461665"/>
              </a:xfrm>
              <a:prstGeom prst="rect">
                <a:avLst/>
              </a:prstGeom>
              <a:solidFill>
                <a:schemeClr val="bg1"/>
              </a:solidFill>
              <a:ln w="28575">
                <a:solidFill>
                  <a:srgbClr val="003300"/>
                </a:solidFill>
              </a:ln>
            </p:spPr>
            <p:txBody>
              <a:bodyPr wrap="none" rtlCol="0">
                <a:spAutoFit/>
              </a:bodyPr>
              <a:lstStyle/>
              <a:p>
                <a:pPr algn="ctr"/>
                <a:r>
                  <a:rPr lang="ja-JP" altLang="en-US" sz="2400" b="1" dirty="0" smtClean="0"/>
                  <a:t>副センター長</a:t>
                </a:r>
              </a:p>
            </p:txBody>
          </p:sp>
        </p:grpSp>
        <p:grpSp>
          <p:nvGrpSpPr>
            <p:cNvPr id="12" name="グループ化 11"/>
            <p:cNvGrpSpPr/>
            <p:nvPr/>
          </p:nvGrpSpPr>
          <p:grpSpPr>
            <a:xfrm>
              <a:off x="603848" y="2377517"/>
              <a:ext cx="7848872" cy="2887158"/>
              <a:chOff x="603848" y="2377517"/>
              <a:chExt cx="7848872" cy="2887158"/>
            </a:xfrm>
          </p:grpSpPr>
          <p:sp>
            <p:nvSpPr>
              <p:cNvPr id="36" name="正方形/長方形 35"/>
              <p:cNvSpPr/>
              <p:nvPr/>
            </p:nvSpPr>
            <p:spPr>
              <a:xfrm>
                <a:off x="603848" y="2377517"/>
                <a:ext cx="7848872" cy="2887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4599660" y="4307653"/>
                <a:ext cx="1" cy="380649"/>
              </a:xfrm>
              <a:prstGeom prst="line">
                <a:avLst/>
              </a:prstGeom>
              <a:noFill/>
              <a:ln w="19050"/>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599660" y="3462428"/>
                <a:ext cx="1" cy="380649"/>
              </a:xfrm>
              <a:prstGeom prst="line">
                <a:avLst/>
              </a:prstGeom>
              <a:noFill/>
              <a:ln w="1905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586416" y="2505371"/>
                <a:ext cx="1989648" cy="461665"/>
              </a:xfrm>
              <a:prstGeom prst="rect">
                <a:avLst/>
              </a:prstGeom>
              <a:noFill/>
              <a:ln w="28575">
                <a:noFill/>
              </a:ln>
            </p:spPr>
            <p:txBody>
              <a:bodyPr wrap="none" rtlCol="0">
                <a:spAutoFit/>
              </a:bodyPr>
              <a:lstStyle/>
              <a:p>
                <a:pPr algn="ctr"/>
                <a:r>
                  <a:rPr lang="ja-JP" altLang="en-US" sz="2400" b="1" dirty="0" smtClean="0">
                    <a:solidFill>
                      <a:srgbClr val="002060"/>
                    </a:solidFill>
                  </a:rPr>
                  <a:t>プロジェクト部</a:t>
                </a:r>
                <a:endParaRPr kumimoji="1" lang="en-US" altLang="ja-JP" sz="2400" b="1" dirty="0" smtClean="0">
                  <a:solidFill>
                    <a:srgbClr val="0000FF"/>
                  </a:solidFill>
                </a:endParaRPr>
              </a:p>
            </p:txBody>
          </p:sp>
          <p:sp>
            <p:nvSpPr>
              <p:cNvPr id="7" name="テキスト ボックス 6"/>
              <p:cNvSpPr txBox="1"/>
              <p:nvPr/>
            </p:nvSpPr>
            <p:spPr>
              <a:xfrm>
                <a:off x="2066770" y="3030318"/>
                <a:ext cx="5028941" cy="461665"/>
              </a:xfrm>
              <a:prstGeom prst="rect">
                <a:avLst/>
              </a:prstGeom>
              <a:solidFill>
                <a:schemeClr val="bg1"/>
              </a:solidFill>
              <a:ln w="19050">
                <a:solidFill>
                  <a:srgbClr val="002060"/>
                </a:solidFill>
              </a:ln>
            </p:spPr>
            <p:txBody>
              <a:bodyPr wrap="none" rtlCol="0">
                <a:spAutoFit/>
              </a:bodyPr>
              <a:lstStyle/>
              <a:p>
                <a:r>
                  <a:rPr lang="en-US" altLang="ja-JP" sz="2400" b="1" dirty="0" smtClean="0">
                    <a:solidFill>
                      <a:srgbClr val="002060"/>
                    </a:solidFill>
                  </a:rPr>
                  <a:t>     </a:t>
                </a:r>
                <a:r>
                  <a:rPr lang="ja-JP" altLang="en-US" sz="2400" b="1" dirty="0">
                    <a:solidFill>
                      <a:srgbClr val="002060"/>
                    </a:solidFill>
                  </a:rPr>
                  <a:t>ディレクター</a:t>
                </a:r>
                <a:r>
                  <a:rPr lang="en-US" altLang="ja-JP" sz="2400" b="1" dirty="0" smtClean="0">
                    <a:solidFill>
                      <a:srgbClr val="002060"/>
                    </a:solidFill>
                  </a:rPr>
                  <a:t>                </a:t>
                </a:r>
                <a:r>
                  <a:rPr lang="ja-JP" altLang="en-US" sz="2400" b="1" dirty="0" smtClean="0">
                    <a:solidFill>
                      <a:srgbClr val="002060"/>
                    </a:solidFill>
                  </a:rPr>
                  <a:t>副ディレクター</a:t>
                </a:r>
                <a:endParaRPr lang="en-US" altLang="ja-JP" sz="2400" b="1" dirty="0">
                  <a:solidFill>
                    <a:srgbClr val="002060"/>
                  </a:solidFill>
                </a:endParaRPr>
              </a:p>
            </p:txBody>
          </p:sp>
          <p:sp>
            <p:nvSpPr>
              <p:cNvPr id="10" name="テキスト ボックス 9"/>
              <p:cNvSpPr txBox="1"/>
              <p:nvPr/>
            </p:nvSpPr>
            <p:spPr>
              <a:xfrm>
                <a:off x="772897" y="3854264"/>
                <a:ext cx="7571303" cy="461665"/>
              </a:xfrm>
              <a:prstGeom prst="rect">
                <a:avLst/>
              </a:prstGeom>
              <a:solidFill>
                <a:schemeClr val="bg1"/>
              </a:solidFill>
              <a:ln w="19050">
                <a:solidFill>
                  <a:srgbClr val="002060"/>
                </a:solidFill>
              </a:ln>
            </p:spPr>
            <p:txBody>
              <a:bodyPr wrap="none" rtlCol="0">
                <a:spAutoFit/>
              </a:bodyPr>
              <a:lstStyle/>
              <a:p>
                <a:r>
                  <a:rPr lang="ja-JP" altLang="en-US" sz="2400" b="1" dirty="0" smtClean="0">
                    <a:solidFill>
                      <a:srgbClr val="002060"/>
                    </a:solidFill>
                  </a:rPr>
                  <a:t>加速器部門</a:t>
                </a:r>
                <a:r>
                  <a:rPr lang="en-US" altLang="ja-JP" sz="2400" b="1" dirty="0" smtClean="0">
                    <a:solidFill>
                      <a:srgbClr val="002060"/>
                    </a:solidFill>
                  </a:rPr>
                  <a:t>    </a:t>
                </a:r>
                <a:r>
                  <a:rPr lang="ja-JP" altLang="en-US" sz="2400" b="1" dirty="0" smtClean="0">
                    <a:solidFill>
                      <a:srgbClr val="002060"/>
                    </a:solidFill>
                  </a:rPr>
                  <a:t>測定器部門</a:t>
                </a:r>
                <a:r>
                  <a:rPr lang="en-US" altLang="ja-JP" sz="2400" b="1" dirty="0" smtClean="0">
                    <a:solidFill>
                      <a:srgbClr val="002060"/>
                    </a:solidFill>
                  </a:rPr>
                  <a:t>    </a:t>
                </a:r>
                <a:r>
                  <a:rPr lang="ja-JP" altLang="en-US" sz="2400" b="1" dirty="0" smtClean="0">
                    <a:solidFill>
                      <a:srgbClr val="002060"/>
                    </a:solidFill>
                  </a:rPr>
                  <a:t>施設・サイト部門</a:t>
                </a:r>
                <a:r>
                  <a:rPr lang="ja-JP" altLang="en-US" sz="2400" b="1" dirty="0">
                    <a:solidFill>
                      <a:srgbClr val="002060"/>
                    </a:solidFill>
                  </a:rPr>
                  <a:t> </a:t>
                </a:r>
                <a:r>
                  <a:rPr lang="ja-JP" altLang="en-US" sz="2400" b="1" dirty="0" smtClean="0">
                    <a:solidFill>
                      <a:srgbClr val="002060"/>
                    </a:solidFill>
                  </a:rPr>
                  <a:t>  </a:t>
                </a:r>
                <a:r>
                  <a:rPr lang="en-US" altLang="ja-JP" sz="2400" b="1" dirty="0" smtClean="0">
                    <a:solidFill>
                      <a:srgbClr val="002060"/>
                    </a:solidFill>
                  </a:rPr>
                  <a:t>EDMS</a:t>
                </a:r>
                <a:r>
                  <a:rPr lang="ja-JP" altLang="en-US" sz="2400" b="1" dirty="0" smtClean="0">
                    <a:solidFill>
                      <a:srgbClr val="002060"/>
                    </a:solidFill>
                  </a:rPr>
                  <a:t>部門</a:t>
                </a:r>
                <a:endParaRPr lang="en-US" altLang="ja-JP" sz="2400" b="1" dirty="0" smtClean="0">
                  <a:solidFill>
                    <a:srgbClr val="002060"/>
                  </a:solidFill>
                </a:endParaRPr>
              </a:p>
            </p:txBody>
          </p:sp>
          <p:sp>
            <p:nvSpPr>
              <p:cNvPr id="13" name="テキスト ボックス 12"/>
              <p:cNvSpPr txBox="1"/>
              <p:nvPr/>
            </p:nvSpPr>
            <p:spPr>
              <a:xfrm>
                <a:off x="3538792" y="4497977"/>
                <a:ext cx="2040943" cy="461665"/>
              </a:xfrm>
              <a:prstGeom prst="rect">
                <a:avLst/>
              </a:prstGeom>
              <a:solidFill>
                <a:schemeClr val="bg1"/>
              </a:solidFill>
              <a:ln w="19050">
                <a:solidFill>
                  <a:srgbClr val="002060"/>
                </a:solidFill>
              </a:ln>
            </p:spPr>
            <p:txBody>
              <a:bodyPr wrap="none" rtlCol="0">
                <a:spAutoFit/>
              </a:bodyPr>
              <a:lstStyle/>
              <a:p>
                <a:pPr algn="ctr"/>
                <a:r>
                  <a:rPr lang="ja-JP" altLang="en-US" sz="2400" b="1" dirty="0" smtClean="0">
                    <a:solidFill>
                      <a:srgbClr val="002060"/>
                    </a:solidFill>
                  </a:rPr>
                  <a:t>企業連携部門</a:t>
                </a:r>
                <a:endParaRPr lang="en-US" altLang="ja-JP" sz="2400" b="1" dirty="0" smtClean="0">
                  <a:solidFill>
                    <a:srgbClr val="002060"/>
                  </a:solidFill>
                </a:endParaRPr>
              </a:p>
            </p:txBody>
          </p:sp>
        </p:grpSp>
      </p:grpSp>
      <p:sp>
        <p:nvSpPr>
          <p:cNvPr id="27" name="テキスト ボックス 26"/>
          <p:cNvSpPr txBox="1"/>
          <p:nvPr/>
        </p:nvSpPr>
        <p:spPr>
          <a:xfrm>
            <a:off x="104819" y="901810"/>
            <a:ext cx="1216569" cy="1200329"/>
          </a:xfrm>
          <a:prstGeom prst="rect">
            <a:avLst/>
          </a:prstGeom>
          <a:solidFill>
            <a:schemeClr val="accent2">
              <a:lumMod val="20000"/>
              <a:lumOff val="80000"/>
            </a:schemeClr>
          </a:solidFill>
        </p:spPr>
        <p:txBody>
          <a:bodyPr wrap="square" rtlCol="0">
            <a:spAutoFit/>
          </a:bodyPr>
          <a:lstStyle/>
          <a:p>
            <a:r>
              <a:rPr kumimoji="1" lang="en-US" altLang="ja-JP" sz="2000" b="1" i="1" dirty="0" smtClean="0">
                <a:solidFill>
                  <a:srgbClr val="FF0000"/>
                </a:solidFill>
              </a:rPr>
              <a:t>Linear Collider Board</a:t>
            </a:r>
          </a:p>
          <a:p>
            <a:r>
              <a:rPr lang="ja-JP" altLang="en-US" sz="1200" b="1" i="1" dirty="0" smtClean="0">
                <a:solidFill>
                  <a:srgbClr val="FF0000"/>
                </a:solidFill>
              </a:rPr>
              <a:t>議長　駒宮幸男</a:t>
            </a:r>
            <a:endParaRPr kumimoji="1" lang="en-US" altLang="ja-JP" sz="1200" b="1" i="1" dirty="0" smtClean="0">
              <a:solidFill>
                <a:srgbClr val="FF0000"/>
              </a:solidFill>
            </a:endParaRPr>
          </a:p>
        </p:txBody>
      </p:sp>
      <p:sp>
        <p:nvSpPr>
          <p:cNvPr id="2" name="正方形/長方形 1"/>
          <p:cNvSpPr/>
          <p:nvPr/>
        </p:nvSpPr>
        <p:spPr>
          <a:xfrm>
            <a:off x="3959301" y="4834768"/>
            <a:ext cx="2880320" cy="1384995"/>
          </a:xfrm>
          <a:prstGeom prst="rect">
            <a:avLst/>
          </a:prstGeom>
          <a:ln>
            <a:solidFill>
              <a:schemeClr val="accent3">
                <a:lumMod val="50000"/>
              </a:schemeClr>
            </a:solidFill>
          </a:ln>
        </p:spPr>
        <p:txBody>
          <a:bodyPr wrap="square">
            <a:spAutoFit/>
          </a:bodyPr>
          <a:lstStyle/>
          <a:p>
            <a:pPr marL="342900" indent="-342900">
              <a:buFont typeface="Wingdings" pitchFamily="2" charset="2"/>
              <a:buChar char="l"/>
            </a:pPr>
            <a:r>
              <a:rPr lang="ja-JP" altLang="en-US" sz="1400" b="1" dirty="0" smtClean="0">
                <a:solidFill>
                  <a:schemeClr val="accent3">
                    <a:lumMod val="50000"/>
                  </a:schemeClr>
                </a:solidFill>
                <a:effectLst>
                  <a:outerShdw blurRad="38100" dist="38100" dir="2700000" algn="tl">
                    <a:srgbClr val="000000">
                      <a:alpha val="43137"/>
                    </a:srgbClr>
                  </a:outerShdw>
                </a:effectLst>
              </a:rPr>
              <a:t>技術</a:t>
            </a:r>
            <a:r>
              <a:rPr lang="ja-JP" altLang="en-US" sz="1400" b="1" dirty="0">
                <a:solidFill>
                  <a:schemeClr val="accent3">
                    <a:lumMod val="50000"/>
                  </a:schemeClr>
                </a:solidFill>
                <a:effectLst>
                  <a:outerShdw blurRad="38100" dist="38100" dir="2700000" algn="tl">
                    <a:srgbClr val="000000">
                      <a:alpha val="43137"/>
                    </a:srgbClr>
                  </a:outerShdw>
                </a:effectLst>
              </a:rPr>
              <a:t>開発</a:t>
            </a:r>
            <a:endParaRPr lang="en-US" altLang="ja-JP" sz="1400" b="1" dirty="0">
              <a:solidFill>
                <a:schemeClr val="accent3">
                  <a:lumMod val="50000"/>
                </a:schemeClr>
              </a:solidFill>
              <a:effectLst>
                <a:outerShdw blurRad="38100" dist="38100" dir="2700000" algn="tl">
                  <a:srgbClr val="000000">
                    <a:alpha val="43137"/>
                  </a:srgbClr>
                </a:outerShdw>
              </a:effectLst>
            </a:endParaRPr>
          </a:p>
          <a:p>
            <a:pPr marL="285750" indent="-285750">
              <a:buFont typeface="Wingdings" pitchFamily="2" charset="2"/>
              <a:buChar char="l"/>
            </a:pPr>
            <a:r>
              <a:rPr lang="ja-JP" altLang="en-US" sz="1400" b="1" dirty="0">
                <a:solidFill>
                  <a:schemeClr val="accent3">
                    <a:lumMod val="50000"/>
                  </a:schemeClr>
                </a:solidFill>
                <a:effectLst>
                  <a:outerShdw blurRad="38100" dist="38100" dir="2700000" algn="tl">
                    <a:srgbClr val="000000">
                      <a:alpha val="43137"/>
                    </a:srgbClr>
                  </a:outerShdw>
                </a:effectLst>
              </a:rPr>
              <a:t>サイト</a:t>
            </a:r>
            <a:r>
              <a:rPr lang="ja-JP" altLang="en-US" sz="1400" b="1" dirty="0" smtClean="0">
                <a:solidFill>
                  <a:schemeClr val="accent3">
                    <a:lumMod val="50000"/>
                  </a:schemeClr>
                </a:solidFill>
                <a:effectLst>
                  <a:outerShdw blurRad="38100" dist="38100" dir="2700000" algn="tl">
                    <a:srgbClr val="000000">
                      <a:alpha val="43137"/>
                    </a:srgbClr>
                  </a:outerShdw>
                </a:effectLst>
              </a:rPr>
              <a:t>開発</a:t>
            </a:r>
            <a:endParaRPr lang="en-US" altLang="ja-JP" sz="1400" b="1" dirty="0" smtClean="0">
              <a:solidFill>
                <a:schemeClr val="accent3">
                  <a:lumMod val="50000"/>
                </a:schemeClr>
              </a:solidFill>
              <a:effectLst>
                <a:outerShdw blurRad="38100" dist="38100" dir="2700000" algn="tl">
                  <a:srgbClr val="000000">
                    <a:alpha val="43137"/>
                  </a:srgbClr>
                </a:outerShdw>
              </a:effectLst>
            </a:endParaRPr>
          </a:p>
          <a:p>
            <a:pPr marL="285750" indent="-285750">
              <a:buFont typeface="Wingdings" pitchFamily="2" charset="2"/>
              <a:buChar char="l"/>
            </a:pPr>
            <a:r>
              <a:rPr lang="ja-JP" altLang="en-US" sz="1400" b="1" dirty="0" smtClean="0">
                <a:solidFill>
                  <a:schemeClr val="accent3">
                    <a:lumMod val="50000"/>
                  </a:schemeClr>
                </a:solidFill>
                <a:effectLst>
                  <a:outerShdw blurRad="38100" dist="38100" dir="2700000" algn="tl">
                    <a:srgbClr val="000000">
                      <a:alpha val="43137"/>
                    </a:srgbClr>
                  </a:outerShdw>
                </a:effectLst>
              </a:rPr>
              <a:t>建設</a:t>
            </a:r>
            <a:r>
              <a:rPr lang="ja-JP" altLang="en-US" sz="1400" b="1" dirty="0">
                <a:solidFill>
                  <a:schemeClr val="accent3">
                    <a:lumMod val="50000"/>
                  </a:schemeClr>
                </a:solidFill>
                <a:effectLst>
                  <a:outerShdw blurRad="38100" dist="38100" dir="2700000" algn="tl">
                    <a:srgbClr val="000000">
                      <a:alpha val="43137"/>
                    </a:srgbClr>
                  </a:outerShdw>
                </a:effectLst>
              </a:rPr>
              <a:t>に向けての詳細設計</a:t>
            </a:r>
            <a:endParaRPr lang="en-US" altLang="ja-JP" sz="1400" b="1" dirty="0">
              <a:solidFill>
                <a:schemeClr val="accent3">
                  <a:lumMod val="50000"/>
                </a:schemeClr>
              </a:solidFill>
              <a:effectLst>
                <a:outerShdw blurRad="38100" dist="38100" dir="2700000" algn="tl">
                  <a:srgbClr val="000000">
                    <a:alpha val="43137"/>
                  </a:srgbClr>
                </a:outerShdw>
              </a:effectLst>
            </a:endParaRPr>
          </a:p>
          <a:p>
            <a:r>
              <a:rPr lang="ja-JP" altLang="en-US" sz="1400" b="1" dirty="0">
                <a:solidFill>
                  <a:schemeClr val="accent3">
                    <a:lumMod val="50000"/>
                  </a:schemeClr>
                </a:solidFill>
                <a:effectLst>
                  <a:outerShdw blurRad="38100" dist="38100" dir="2700000" algn="tl">
                    <a:srgbClr val="000000">
                      <a:alpha val="43137"/>
                    </a:srgbClr>
                  </a:outerShdw>
                </a:effectLst>
              </a:rPr>
              <a:t>　　　（ハード・ソフト・人的資源）</a:t>
            </a:r>
            <a:endParaRPr lang="en-US" altLang="ja-JP" sz="1400" b="1" dirty="0">
              <a:solidFill>
                <a:schemeClr val="accent3">
                  <a:lumMod val="50000"/>
                </a:schemeClr>
              </a:solidFill>
              <a:effectLst>
                <a:outerShdw blurRad="38100" dist="38100" dir="2700000" algn="tl">
                  <a:srgbClr val="000000">
                    <a:alpha val="43137"/>
                  </a:srgbClr>
                </a:outerShdw>
              </a:effectLst>
            </a:endParaRPr>
          </a:p>
          <a:p>
            <a:pPr marL="285750" indent="-285750">
              <a:buFont typeface="Wingdings" pitchFamily="2" charset="2"/>
              <a:buChar char="l"/>
            </a:pPr>
            <a:r>
              <a:rPr lang="ja-JP" altLang="en-US" sz="1400" b="1" dirty="0">
                <a:solidFill>
                  <a:schemeClr val="accent3">
                    <a:lumMod val="50000"/>
                  </a:schemeClr>
                </a:solidFill>
                <a:effectLst>
                  <a:outerShdw blurRad="38100" dist="38100" dir="2700000" algn="tl">
                    <a:srgbClr val="000000">
                      <a:alpha val="43137"/>
                    </a:srgbClr>
                  </a:outerShdw>
                </a:effectLst>
              </a:rPr>
              <a:t>プロジェクト・プロポーザル</a:t>
            </a:r>
            <a:r>
              <a:rPr lang="ja-JP" altLang="en-US" sz="1400" b="1" dirty="0" smtClean="0">
                <a:solidFill>
                  <a:schemeClr val="accent3">
                    <a:lumMod val="50000"/>
                  </a:schemeClr>
                </a:solidFill>
                <a:effectLst>
                  <a:outerShdw blurRad="38100" dist="38100" dir="2700000" algn="tl">
                    <a:srgbClr val="000000">
                      <a:alpha val="43137"/>
                    </a:srgbClr>
                  </a:outerShdw>
                </a:effectLst>
              </a:rPr>
              <a:t>作成</a:t>
            </a:r>
            <a:endParaRPr lang="en-US" altLang="ja-JP" sz="1400" b="1" dirty="0" smtClean="0">
              <a:solidFill>
                <a:schemeClr val="accent3">
                  <a:lumMod val="50000"/>
                </a:schemeClr>
              </a:solidFill>
              <a:effectLst>
                <a:outerShdw blurRad="38100" dist="38100" dir="2700000" algn="tl">
                  <a:srgbClr val="000000">
                    <a:alpha val="43137"/>
                  </a:srgbClr>
                </a:outerShdw>
              </a:effectLst>
            </a:endParaRPr>
          </a:p>
          <a:p>
            <a:pPr marL="285750" indent="-285750">
              <a:buFont typeface="Wingdings" pitchFamily="2" charset="2"/>
              <a:buChar char="l"/>
            </a:pPr>
            <a:r>
              <a:rPr lang="ja-JP" altLang="en-US" sz="1400" b="1" dirty="0">
                <a:solidFill>
                  <a:schemeClr val="accent3">
                    <a:lumMod val="50000"/>
                  </a:schemeClr>
                </a:solidFill>
                <a:effectLst>
                  <a:outerShdw blurRad="38100" dist="38100" dir="2700000" algn="tl">
                    <a:srgbClr val="000000">
                      <a:alpha val="43137"/>
                    </a:srgbClr>
                  </a:outerShdw>
                </a:effectLst>
              </a:rPr>
              <a:t>企業</a:t>
            </a:r>
            <a:r>
              <a:rPr lang="ja-JP" altLang="en-US" sz="1400" b="1" dirty="0" smtClean="0">
                <a:solidFill>
                  <a:schemeClr val="accent3">
                    <a:lumMod val="50000"/>
                  </a:schemeClr>
                </a:solidFill>
                <a:effectLst>
                  <a:outerShdw blurRad="38100" dist="38100" dir="2700000" algn="tl">
                    <a:srgbClr val="000000">
                      <a:alpha val="43137"/>
                    </a:srgbClr>
                  </a:outerShdw>
                </a:effectLst>
              </a:rPr>
              <a:t>連携の確立</a:t>
            </a:r>
            <a:endParaRPr lang="en-US" altLang="ja-JP" sz="1400" b="1" dirty="0" smtClean="0">
              <a:solidFill>
                <a:schemeClr val="accent3">
                  <a:lumMod val="50000"/>
                </a:schemeClr>
              </a:solidFill>
              <a:effectLst>
                <a:outerShdw blurRad="38100" dist="38100" dir="2700000" algn="tl">
                  <a:srgbClr val="000000">
                    <a:alpha val="43137"/>
                  </a:srgbClr>
                </a:outerShdw>
              </a:effectLst>
            </a:endParaRPr>
          </a:p>
        </p:txBody>
      </p:sp>
      <p:sp>
        <p:nvSpPr>
          <p:cNvPr id="9" name="正方形/長方形 8"/>
          <p:cNvSpPr/>
          <p:nvPr/>
        </p:nvSpPr>
        <p:spPr>
          <a:xfrm>
            <a:off x="1152339" y="932588"/>
            <a:ext cx="2583353" cy="1169551"/>
          </a:xfrm>
          <a:prstGeom prst="rect">
            <a:avLst/>
          </a:prstGeom>
          <a:ln>
            <a:solidFill>
              <a:schemeClr val="accent3">
                <a:lumMod val="50000"/>
              </a:schemeClr>
            </a:solidFill>
          </a:ln>
        </p:spPr>
        <p:txBody>
          <a:bodyPr wrap="square">
            <a:spAutoFit/>
          </a:bodyPr>
          <a:lstStyle/>
          <a:p>
            <a:pPr marL="285750" indent="-285750">
              <a:buFont typeface="Wingdings" pitchFamily="2" charset="2"/>
              <a:buChar char="l"/>
            </a:pPr>
            <a:r>
              <a:rPr lang="en-US" altLang="ja-JP" sz="1400" b="1" dirty="0" smtClean="0">
                <a:solidFill>
                  <a:schemeClr val="accent3">
                    <a:lumMod val="50000"/>
                  </a:schemeClr>
                </a:solidFill>
                <a:effectLst>
                  <a:outerShdw blurRad="38100" dist="38100" dir="2700000" algn="tl">
                    <a:srgbClr val="000000">
                      <a:alpha val="43137"/>
                    </a:srgbClr>
                  </a:outerShdw>
                </a:effectLst>
              </a:rPr>
              <a:t>ILC</a:t>
            </a:r>
            <a:r>
              <a:rPr lang="ja-JP" altLang="en-US" sz="1400" b="1" dirty="0">
                <a:solidFill>
                  <a:schemeClr val="accent3">
                    <a:lumMod val="50000"/>
                  </a:schemeClr>
                </a:solidFill>
                <a:effectLst>
                  <a:outerShdw blurRad="38100" dist="38100" dir="2700000" algn="tl">
                    <a:srgbClr val="000000">
                      <a:alpha val="43137"/>
                    </a:srgbClr>
                  </a:outerShdw>
                </a:effectLst>
              </a:rPr>
              <a:t>研究機関の詳細設計</a:t>
            </a:r>
            <a:endParaRPr lang="en-US" altLang="ja-JP" sz="1400" b="1" dirty="0">
              <a:solidFill>
                <a:schemeClr val="accent3">
                  <a:lumMod val="50000"/>
                </a:schemeClr>
              </a:solidFill>
              <a:effectLst>
                <a:outerShdw blurRad="38100" dist="38100" dir="2700000" algn="tl">
                  <a:srgbClr val="000000">
                    <a:alpha val="43137"/>
                  </a:srgbClr>
                </a:outerShdw>
              </a:effectLst>
            </a:endParaRPr>
          </a:p>
          <a:p>
            <a:r>
              <a:rPr lang="ja-JP" altLang="en-US" sz="1400" b="1" dirty="0">
                <a:solidFill>
                  <a:schemeClr val="accent3">
                    <a:lumMod val="50000"/>
                  </a:schemeClr>
                </a:solidFill>
                <a:effectLst>
                  <a:outerShdw blurRad="38100" dist="38100" dir="2700000" algn="tl">
                    <a:srgbClr val="000000">
                      <a:alpha val="43137"/>
                    </a:srgbClr>
                  </a:outerShdw>
                </a:effectLst>
              </a:rPr>
              <a:t>　　　法的基盤、人的資源形態</a:t>
            </a:r>
            <a:r>
              <a:rPr lang="ja-JP" altLang="en-US" sz="1400" b="1" dirty="0" smtClean="0">
                <a:solidFill>
                  <a:schemeClr val="accent3">
                    <a:lumMod val="50000"/>
                  </a:schemeClr>
                </a:solidFill>
                <a:effectLst>
                  <a:outerShdw blurRad="38100" dist="38100" dir="2700000" algn="tl">
                    <a:srgbClr val="000000">
                      <a:alpha val="43137"/>
                    </a:srgbClr>
                  </a:outerShdw>
                </a:effectLst>
              </a:rPr>
              <a:t>、 </a:t>
            </a:r>
            <a:endParaRPr lang="en-US" altLang="ja-JP" sz="1400" b="1" dirty="0" smtClean="0">
              <a:solidFill>
                <a:schemeClr val="accent3">
                  <a:lumMod val="50000"/>
                </a:schemeClr>
              </a:solidFill>
              <a:effectLst>
                <a:outerShdw blurRad="38100" dist="38100" dir="2700000" algn="tl">
                  <a:srgbClr val="000000">
                    <a:alpha val="43137"/>
                  </a:srgbClr>
                </a:outerShdw>
              </a:effectLst>
            </a:endParaRPr>
          </a:p>
          <a:p>
            <a:r>
              <a:rPr lang="en-US" altLang="ja-JP" sz="1400" b="1" dirty="0">
                <a:solidFill>
                  <a:schemeClr val="accent3">
                    <a:lumMod val="50000"/>
                  </a:schemeClr>
                </a:solidFill>
                <a:effectLst>
                  <a:outerShdw blurRad="38100" dist="38100" dir="2700000" algn="tl">
                    <a:srgbClr val="000000">
                      <a:alpha val="43137"/>
                    </a:srgbClr>
                  </a:outerShdw>
                </a:effectLst>
              </a:rPr>
              <a:t> </a:t>
            </a:r>
            <a:r>
              <a:rPr lang="en-US" altLang="ja-JP" sz="1400" b="1" dirty="0" smtClean="0">
                <a:solidFill>
                  <a:schemeClr val="accent3">
                    <a:lumMod val="50000"/>
                  </a:schemeClr>
                </a:solidFill>
                <a:effectLst>
                  <a:outerShdw blurRad="38100" dist="38100" dir="2700000" algn="tl">
                    <a:srgbClr val="000000">
                      <a:alpha val="43137"/>
                    </a:srgbClr>
                  </a:outerShdw>
                </a:effectLst>
              </a:rPr>
              <a:t>       </a:t>
            </a:r>
            <a:r>
              <a:rPr lang="ja-JP" altLang="en-US" sz="1400" b="1" dirty="0" smtClean="0">
                <a:solidFill>
                  <a:schemeClr val="accent3">
                    <a:lumMod val="50000"/>
                  </a:schemeClr>
                </a:solidFill>
                <a:effectLst>
                  <a:outerShdw blurRad="38100" dist="38100" dir="2700000" algn="tl">
                    <a:srgbClr val="000000">
                      <a:alpha val="43137"/>
                    </a:srgbClr>
                  </a:outerShdw>
                </a:effectLst>
              </a:rPr>
              <a:t>物資</a:t>
            </a:r>
            <a:r>
              <a:rPr lang="ja-JP" altLang="en-US" sz="1400" b="1" dirty="0">
                <a:solidFill>
                  <a:schemeClr val="accent3">
                    <a:lumMod val="50000"/>
                  </a:schemeClr>
                </a:solidFill>
                <a:effectLst>
                  <a:outerShdw blurRad="38100" dist="38100" dir="2700000" algn="tl">
                    <a:srgbClr val="000000">
                      <a:alpha val="43137"/>
                    </a:srgbClr>
                  </a:outerShdw>
                </a:effectLst>
              </a:rPr>
              <a:t>調達形態</a:t>
            </a:r>
            <a:endParaRPr lang="en-US" altLang="ja-JP" sz="1400" b="1" dirty="0">
              <a:solidFill>
                <a:schemeClr val="accent3">
                  <a:lumMod val="50000"/>
                </a:schemeClr>
              </a:solidFill>
              <a:effectLst>
                <a:outerShdw blurRad="38100" dist="38100" dir="2700000" algn="tl">
                  <a:srgbClr val="000000">
                    <a:alpha val="43137"/>
                  </a:srgbClr>
                </a:outerShdw>
              </a:effectLst>
            </a:endParaRPr>
          </a:p>
          <a:p>
            <a:pPr marL="285750" indent="-285750">
              <a:buFont typeface="Wingdings" pitchFamily="2" charset="2"/>
              <a:buChar char="l"/>
            </a:pPr>
            <a:r>
              <a:rPr lang="en-US" altLang="ja-JP" sz="1400" b="1" dirty="0">
                <a:solidFill>
                  <a:schemeClr val="accent3">
                    <a:lumMod val="50000"/>
                  </a:schemeClr>
                </a:solidFill>
                <a:effectLst>
                  <a:outerShdw blurRad="38100" dist="38100" dir="2700000" algn="tl">
                    <a:srgbClr val="000000">
                      <a:alpha val="43137"/>
                    </a:srgbClr>
                  </a:outerShdw>
                </a:effectLst>
              </a:rPr>
              <a:t>ILC</a:t>
            </a:r>
            <a:r>
              <a:rPr lang="ja-JP" altLang="en-US" sz="1400" b="1" dirty="0">
                <a:solidFill>
                  <a:schemeClr val="accent3">
                    <a:lumMod val="50000"/>
                  </a:schemeClr>
                </a:solidFill>
                <a:effectLst>
                  <a:outerShdw blurRad="38100" dist="38100" dir="2700000" algn="tl">
                    <a:srgbClr val="000000">
                      <a:alpha val="43137"/>
                    </a:srgbClr>
                  </a:outerShdw>
                </a:effectLst>
              </a:rPr>
              <a:t>プロジェクト国際承認へのロードマップ</a:t>
            </a:r>
            <a:r>
              <a:rPr lang="ja-JP" altLang="en-US" sz="1400" b="1" dirty="0" smtClean="0">
                <a:solidFill>
                  <a:schemeClr val="accent3">
                    <a:lumMod val="50000"/>
                  </a:schemeClr>
                </a:solidFill>
                <a:effectLst>
                  <a:outerShdw blurRad="38100" dist="38100" dir="2700000" algn="tl">
                    <a:srgbClr val="000000">
                      <a:alpha val="43137"/>
                    </a:srgbClr>
                  </a:outerShdw>
                </a:effectLst>
              </a:rPr>
              <a:t>作成</a:t>
            </a:r>
            <a:endParaRPr lang="en-US" altLang="ja-JP" sz="1400" b="1" dirty="0" smtClean="0">
              <a:solidFill>
                <a:schemeClr val="accent3">
                  <a:lumMod val="50000"/>
                </a:schemeClr>
              </a:solidFill>
              <a:effectLst>
                <a:outerShdw blurRad="38100" dist="38100" dir="2700000" algn="tl">
                  <a:srgbClr val="000000">
                    <a:alpha val="43137"/>
                  </a:srgbClr>
                </a:outerShdw>
              </a:effectLst>
            </a:endParaRPr>
          </a:p>
        </p:txBody>
      </p:sp>
      <p:sp>
        <p:nvSpPr>
          <p:cNvPr id="4" name="テキスト ボックス 3"/>
          <p:cNvSpPr txBox="1"/>
          <p:nvPr/>
        </p:nvSpPr>
        <p:spPr>
          <a:xfrm>
            <a:off x="7428636" y="4162851"/>
            <a:ext cx="1464055" cy="1200329"/>
          </a:xfrm>
          <a:prstGeom prst="rect">
            <a:avLst/>
          </a:prstGeom>
          <a:noFill/>
        </p:spPr>
        <p:txBody>
          <a:bodyPr wrap="none" rtlCol="0">
            <a:spAutoFit/>
          </a:bodyPr>
          <a:lstStyle/>
          <a:p>
            <a:r>
              <a:rPr kumimoji="1" lang="en-US" altLang="ja-JP" b="1" u="sng" dirty="0" smtClean="0"/>
              <a:t>E</a:t>
            </a:r>
            <a:r>
              <a:rPr kumimoji="1" lang="en-US" altLang="ja-JP" b="1" dirty="0" smtClean="0"/>
              <a:t>ngineering</a:t>
            </a:r>
          </a:p>
          <a:p>
            <a:r>
              <a:rPr kumimoji="1" lang="en-US" altLang="ja-JP" b="1" u="sng" dirty="0" smtClean="0"/>
              <a:t>D</a:t>
            </a:r>
            <a:r>
              <a:rPr kumimoji="1" lang="en-US" altLang="ja-JP" b="1" dirty="0" smtClean="0"/>
              <a:t>esign</a:t>
            </a:r>
          </a:p>
          <a:p>
            <a:r>
              <a:rPr kumimoji="1" lang="en-US" altLang="ja-JP" b="1" u="sng" dirty="0" smtClean="0"/>
              <a:t>M</a:t>
            </a:r>
            <a:r>
              <a:rPr kumimoji="1" lang="en-US" altLang="ja-JP" b="1" dirty="0" smtClean="0"/>
              <a:t>anagement</a:t>
            </a:r>
          </a:p>
          <a:p>
            <a:r>
              <a:rPr kumimoji="1" lang="en-US" altLang="ja-JP" b="1" u="sng" dirty="0" smtClean="0"/>
              <a:t>S</a:t>
            </a:r>
            <a:r>
              <a:rPr kumimoji="1" lang="en-US" altLang="ja-JP" b="1" dirty="0" smtClean="0"/>
              <a:t>ystem</a:t>
            </a:r>
            <a:endParaRPr kumimoji="1" lang="ja-JP" altLang="en-US" b="1" dirty="0"/>
          </a:p>
        </p:txBody>
      </p:sp>
    </p:spTree>
    <p:extLst>
      <p:ext uri="{BB962C8B-B14F-4D97-AF65-F5344CB8AC3E}">
        <p14:creationId xmlns:p14="http://schemas.microsoft.com/office/powerpoint/2010/main" val="6380255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98289" y="142876"/>
            <a:ext cx="7947422" cy="892969"/>
          </a:xfrm>
        </p:spPr>
        <p:txBody>
          <a:bodyPr/>
          <a:lstStyle/>
          <a:p>
            <a:pPr>
              <a:defRPr/>
            </a:pPr>
            <a:r>
              <a:rPr kumimoji="0" lang="ja-JP" altLang="en-US" smtClean="0"/>
              <a:t>その他、考慮すべき点</a:t>
            </a:r>
          </a:p>
        </p:txBody>
      </p:sp>
      <p:sp>
        <p:nvSpPr>
          <p:cNvPr id="23554" name="Rectangle 2"/>
          <p:cNvSpPr>
            <a:spLocks noGrp="1" noChangeArrowheads="1"/>
          </p:cNvSpPr>
          <p:nvPr>
            <p:ph type="body" idx="1"/>
          </p:nvPr>
        </p:nvSpPr>
        <p:spPr>
          <a:xfrm>
            <a:off x="267891" y="1259086"/>
            <a:ext cx="8599289" cy="5384602"/>
          </a:xfrm>
        </p:spPr>
        <p:txBody>
          <a:bodyPr anchor="t"/>
          <a:lstStyle/>
          <a:p>
            <a:pPr marL="624992">
              <a:defRPr/>
            </a:pPr>
            <a:r>
              <a:rPr kumimoji="0" lang="ja-JP" altLang="en-US" sz="2800" dirty="0" smtClean="0"/>
              <a:t>漏れ磁場の許容値とリターンヨーク（構造体）の性能対コストの最適化</a:t>
            </a:r>
            <a:r>
              <a:rPr kumimoji="0" lang="en-US" altLang="ja-JP" sz="2800" dirty="0" smtClean="0"/>
              <a:t/>
            </a:r>
            <a:br>
              <a:rPr kumimoji="0" lang="en-US" altLang="ja-JP" sz="2800" dirty="0" smtClean="0"/>
            </a:br>
            <a:r>
              <a:rPr kumimoji="0" lang="en-US" altLang="ja-JP" sz="2800" dirty="0" smtClean="0"/>
              <a:t>→</a:t>
            </a:r>
            <a:r>
              <a:rPr kumimoji="0" lang="ja-JP" altLang="en-US" sz="2800" dirty="0" smtClean="0"/>
              <a:t>測定器電磁石設計</a:t>
            </a:r>
            <a:endParaRPr kumimoji="0" lang="en-US" altLang="ja-JP" sz="2800" dirty="0" smtClean="0"/>
          </a:p>
          <a:p>
            <a:pPr marL="624992">
              <a:defRPr/>
            </a:pPr>
            <a:r>
              <a:rPr kumimoji="0" lang="ja-JP" altLang="en-US" sz="2800" dirty="0" smtClean="0"/>
              <a:t>耐震構造</a:t>
            </a:r>
            <a:r>
              <a:rPr kumimoji="0" lang="en-US" altLang="ja-JP" sz="2800" dirty="0" smtClean="0"/>
              <a:t/>
            </a:r>
            <a:br>
              <a:rPr kumimoji="0" lang="en-US" altLang="ja-JP" sz="2800" dirty="0" smtClean="0"/>
            </a:br>
            <a:r>
              <a:rPr kumimoji="0" lang="en-US" altLang="ja-JP" sz="2800" dirty="0" smtClean="0"/>
              <a:t>→</a:t>
            </a:r>
            <a:r>
              <a:rPr kumimoji="0" lang="ja-JP" altLang="en-US" sz="2800" dirty="0" smtClean="0"/>
              <a:t>測定器サイドか？　　　</a:t>
            </a:r>
            <a:r>
              <a:rPr kumimoji="0" lang="en-US" altLang="ja-JP" sz="2800" dirty="0" smtClean="0"/>
              <a:t>→</a:t>
            </a:r>
            <a:r>
              <a:rPr kumimoji="0" lang="ja-JP" altLang="en-US" sz="2800" dirty="0" smtClean="0"/>
              <a:t>測定器電磁石設計</a:t>
            </a:r>
            <a:r>
              <a:rPr kumimoji="0" lang="en-US" altLang="ja-JP" sz="2800" dirty="0" smtClean="0"/>
              <a:t/>
            </a:r>
            <a:br>
              <a:rPr kumimoji="0" lang="en-US" altLang="ja-JP" sz="2800" dirty="0" smtClean="0"/>
            </a:br>
            <a:r>
              <a:rPr kumimoji="0" lang="ja-JP" altLang="en-US" sz="2800" dirty="0" smtClean="0"/>
              <a:t>　プラットフォームか？　</a:t>
            </a:r>
            <a:r>
              <a:rPr kumimoji="0" lang="en-US" altLang="ja-JP" sz="2800" dirty="0" smtClean="0"/>
              <a:t>→ CFS</a:t>
            </a:r>
            <a:r>
              <a:rPr kumimoji="0" lang="ja-JP" altLang="en-US" sz="2800" dirty="0" smtClean="0"/>
              <a:t>？</a:t>
            </a:r>
            <a:endParaRPr kumimoji="0" lang="en-US" altLang="ja-JP" sz="2800" dirty="0" smtClean="0"/>
          </a:p>
          <a:p>
            <a:pPr marL="624992">
              <a:defRPr/>
            </a:pPr>
            <a:r>
              <a:rPr kumimoji="0" lang="ja-JP" altLang="en-US" sz="2800" dirty="0" smtClean="0"/>
              <a:t>国内外からの物納を前提とした輸送／組立戦略</a:t>
            </a:r>
            <a:r>
              <a:rPr kumimoji="0" lang="en-US" altLang="ja-JP" sz="2800" dirty="0" smtClean="0"/>
              <a:t/>
            </a:r>
            <a:br>
              <a:rPr kumimoji="0" lang="en-US" altLang="ja-JP" sz="2800" dirty="0" smtClean="0"/>
            </a:br>
            <a:r>
              <a:rPr kumimoji="0" lang="en-US" altLang="ja-JP" sz="2800" dirty="0" smtClean="0"/>
              <a:t>→ CFS → </a:t>
            </a:r>
            <a:r>
              <a:rPr kumimoji="0" lang="ja-JP" altLang="en-US" sz="2800" dirty="0" smtClean="0"/>
              <a:t>測定器電磁石設計</a:t>
            </a:r>
            <a:endParaRPr kumimoji="0" lang="en-US" altLang="ja-JP" sz="2800" dirty="0" smtClean="0"/>
          </a:p>
          <a:p>
            <a:pPr marL="624992">
              <a:defRPr/>
            </a:pPr>
            <a:r>
              <a:rPr kumimoji="0" lang="en-US" altLang="ja-JP" sz="2800" dirty="0" smtClean="0"/>
              <a:t>......</a:t>
            </a:r>
          </a:p>
        </p:txBody>
      </p:sp>
    </p:spTree>
    <p:extLst>
      <p:ext uri="{BB962C8B-B14F-4D97-AF65-F5344CB8AC3E}">
        <p14:creationId xmlns:p14="http://schemas.microsoft.com/office/powerpoint/2010/main" val="7709865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LCC Directors’ –KEK </a:t>
            </a:r>
            <a:r>
              <a:rPr kumimoji="1" lang="ja-JP" altLang="en-US" dirty="0" smtClean="0"/>
              <a:t>間の</a:t>
            </a:r>
            <a:r>
              <a:rPr kumimoji="1" lang="en-US" altLang="ja-JP" dirty="0" smtClean="0"/>
              <a:t/>
            </a:r>
            <a:br>
              <a:rPr kumimoji="1" lang="en-US" altLang="ja-JP" dirty="0" smtClean="0"/>
            </a:br>
            <a:r>
              <a:rPr kumimoji="1" lang="ja-JP" altLang="en-US" dirty="0" smtClean="0"/>
              <a:t>連絡・連携の改善</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smtClean="0"/>
              <a:t>LCC Director’s Meeting</a:t>
            </a:r>
            <a:r>
              <a:rPr lang="en-US" altLang="ja-JP" dirty="0"/>
              <a:t> </a:t>
            </a:r>
            <a:r>
              <a:rPr lang="en-US" altLang="ja-JP" dirty="0" smtClean="0"/>
              <a:t>Member </a:t>
            </a:r>
            <a:r>
              <a:rPr lang="ja-JP" altLang="en-US" dirty="0" smtClean="0"/>
              <a:t>に、</a:t>
            </a:r>
            <a:r>
              <a:rPr lang="en-US" altLang="ja-JP" dirty="0" smtClean="0"/>
              <a:t>KEK LC Project Office Head (</a:t>
            </a:r>
            <a:r>
              <a:rPr lang="ja-JP" altLang="en-US" dirty="0" smtClean="0"/>
              <a:t>山本）が加わることになった</a:t>
            </a:r>
            <a:endParaRPr lang="en-US" altLang="ja-JP" dirty="0" smtClean="0"/>
          </a:p>
          <a:p>
            <a:pPr lvl="1"/>
            <a:r>
              <a:rPr lang="ja-JP" altLang="en-US" dirty="0" smtClean="0"/>
              <a:t>要請：</a:t>
            </a:r>
            <a:r>
              <a:rPr lang="en-US" altLang="ja-JP" dirty="0" smtClean="0"/>
              <a:t>LCC Director, L. Evans</a:t>
            </a:r>
            <a:r>
              <a:rPr lang="ja-JP" altLang="en-US" dirty="0" smtClean="0"/>
              <a:t>氏からの要請による</a:t>
            </a:r>
            <a:endParaRPr lang="en-US" altLang="ja-JP" dirty="0" smtClean="0"/>
          </a:p>
          <a:p>
            <a:pPr lvl="1"/>
            <a:r>
              <a:rPr lang="ja-JP" altLang="en-US" dirty="0" smtClean="0"/>
              <a:t>趣旨：</a:t>
            </a:r>
            <a:r>
              <a:rPr lang="en-US" altLang="ja-JP" dirty="0" smtClean="0"/>
              <a:t>LCC Directors – KEK </a:t>
            </a:r>
            <a:r>
              <a:rPr lang="ja-JP" altLang="en-US" dirty="0" smtClean="0"/>
              <a:t>間における技術的な観点からの連絡、連携を深める</a:t>
            </a:r>
            <a:endParaRPr lang="en-US" altLang="ja-JP" dirty="0" smtClean="0"/>
          </a:p>
          <a:p>
            <a:pPr lvl="1"/>
            <a:r>
              <a:rPr lang="ja-JP" altLang="en-US" dirty="0" smtClean="0"/>
              <a:t>定例打合：　毎週、水曜日、</a:t>
            </a:r>
            <a:r>
              <a:rPr lang="en-US" altLang="ja-JP" dirty="0" err="1" smtClean="0"/>
              <a:t>Fuze</a:t>
            </a:r>
            <a:r>
              <a:rPr lang="en-US" altLang="ja-JP" dirty="0" smtClean="0"/>
              <a:t> meeting</a:t>
            </a:r>
          </a:p>
          <a:p>
            <a:pPr lvl="1"/>
            <a:endParaRPr lang="en-US" altLang="ja-JP" dirty="0" smtClean="0"/>
          </a:p>
          <a:p>
            <a:r>
              <a:rPr lang="en-US" altLang="ja-JP" dirty="0" smtClean="0"/>
              <a:t>Note</a:t>
            </a:r>
            <a:r>
              <a:rPr lang="ja-JP" altLang="en-US" dirty="0" smtClean="0"/>
              <a:t>：　</a:t>
            </a:r>
            <a:r>
              <a:rPr lang="en-US" altLang="ja-JP" dirty="0" smtClean="0"/>
              <a:t>Asian Regional Director </a:t>
            </a:r>
            <a:r>
              <a:rPr lang="ja-JP" altLang="en-US" dirty="0" smtClean="0"/>
              <a:t>について</a:t>
            </a:r>
            <a:endParaRPr lang="en-US" altLang="ja-JP" dirty="0"/>
          </a:p>
          <a:p>
            <a:pPr lvl="1"/>
            <a:r>
              <a:rPr lang="ja-JP" altLang="en-US" dirty="0" smtClean="0"/>
              <a:t>今後さらにアジア全体の協力促進をめざし、広く人材を求めていく。</a:t>
            </a:r>
            <a:endParaRPr lang="en-US" altLang="ja-JP" dirty="0" smtClean="0"/>
          </a:p>
          <a:p>
            <a:pPr lvl="1"/>
            <a:endParaRPr lang="en-US" altLang="ja-JP" dirty="0" smtClean="0"/>
          </a:p>
        </p:txBody>
      </p:sp>
      <p:sp>
        <p:nvSpPr>
          <p:cNvPr id="4" name="日付プレースホルダー 3"/>
          <p:cNvSpPr>
            <a:spLocks noGrp="1"/>
          </p:cNvSpPr>
          <p:nvPr>
            <p:ph type="dt" sz="half" idx="10"/>
          </p:nvPr>
        </p:nvSpPr>
        <p:spPr/>
        <p:txBody>
          <a:bodyPr/>
          <a:lstStyle/>
          <a:p>
            <a:r>
              <a:rPr kumimoji="1" lang="en-US" altLang="ja-JP" smtClean="0"/>
              <a:t>13/10/28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6</a:t>
            </a:fld>
            <a:endParaRPr kumimoji="1" lang="ja-JP" altLang="en-US"/>
          </a:p>
        </p:txBody>
      </p:sp>
    </p:spTree>
    <p:extLst>
      <p:ext uri="{BB962C8B-B14F-4D97-AF65-F5344CB8AC3E}">
        <p14:creationId xmlns:p14="http://schemas.microsoft.com/office/powerpoint/2010/main" val="2847564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3944" y="3096325"/>
            <a:ext cx="8063485" cy="3186906"/>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7" name="Straight Connector 26"/>
          <p:cNvCxnSpPr/>
          <p:nvPr/>
        </p:nvCxnSpPr>
        <p:spPr>
          <a:xfrm>
            <a:off x="5104390" y="1810555"/>
            <a:ext cx="0" cy="18827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36713" y="55543"/>
            <a:ext cx="8229600" cy="867330"/>
          </a:xfrm>
        </p:spPr>
        <p:txBody>
          <a:bodyPr>
            <a:normAutofit/>
          </a:bodyPr>
          <a:lstStyle/>
          <a:p>
            <a:pPr algn="ctr"/>
            <a:r>
              <a:rPr lang="en-US" b="1" dirty="0" smtClean="0"/>
              <a:t>The Linear Collider Collaboration </a:t>
            </a:r>
            <a:endParaRPr lang="en-US" b="1" dirty="0"/>
          </a:p>
        </p:txBody>
      </p:sp>
      <p:sp>
        <p:nvSpPr>
          <p:cNvPr id="4" name="Slide Number Placeholder 3"/>
          <p:cNvSpPr>
            <a:spLocks noGrp="1"/>
          </p:cNvSpPr>
          <p:nvPr>
            <p:ph type="sldNum" sz="quarter" idx="12"/>
          </p:nvPr>
        </p:nvSpPr>
        <p:spPr>
          <a:prstGeom prst="rect">
            <a:avLst/>
          </a:prstGeom>
        </p:spPr>
        <p:txBody>
          <a:bodyPr lIns="91431" tIns="45715" rIns="91431" bIns="45715"/>
          <a:lstStyle/>
          <a:p>
            <a:fld id="{0D1D6AF9-1F0E-2547-B7C2-EBD1501318D2}" type="slidenum">
              <a:rPr lang="en-US" smtClean="0"/>
              <a:pPr/>
              <a:t>7</a:t>
            </a:fld>
            <a:endParaRPr lang="en-US"/>
          </a:p>
        </p:txBody>
      </p:sp>
      <p:sp>
        <p:nvSpPr>
          <p:cNvPr id="11" name="TextBox 10"/>
          <p:cNvSpPr txBox="1"/>
          <p:nvPr/>
        </p:nvSpPr>
        <p:spPr>
          <a:xfrm>
            <a:off x="1949450" y="922873"/>
            <a:ext cx="2349500" cy="892542"/>
          </a:xfrm>
          <a:prstGeom prst="rect">
            <a:avLst/>
          </a:prstGeom>
          <a:solidFill>
            <a:schemeClr val="accent6">
              <a:lumMod val="40000"/>
              <a:lumOff val="60000"/>
            </a:schemeClr>
          </a:solidFill>
          <a:ln>
            <a:solidFill>
              <a:srgbClr val="660066"/>
            </a:solidFill>
          </a:ln>
        </p:spPr>
        <p:txBody>
          <a:bodyPr wrap="square" lIns="91431" tIns="45715" rIns="91431" bIns="45715" rtlCol="0">
            <a:spAutoFit/>
          </a:bodyPr>
          <a:lstStyle/>
          <a:p>
            <a:pPr algn="ctr"/>
            <a:r>
              <a:rPr lang="en-US" sz="2800" dirty="0" smtClean="0"/>
              <a:t>ICFA</a:t>
            </a:r>
          </a:p>
          <a:p>
            <a:pPr algn="ctr"/>
            <a:r>
              <a:rPr lang="en-US" sz="2400" dirty="0" smtClean="0"/>
              <a:t>Chair: P. </a:t>
            </a:r>
            <a:r>
              <a:rPr lang="en-US" sz="2400" dirty="0" err="1" smtClean="0"/>
              <a:t>Odone</a:t>
            </a:r>
            <a:endParaRPr lang="en-US" sz="2400" dirty="0"/>
          </a:p>
        </p:txBody>
      </p:sp>
      <p:sp>
        <p:nvSpPr>
          <p:cNvPr id="13" name="TextBox 12"/>
          <p:cNvSpPr txBox="1"/>
          <p:nvPr/>
        </p:nvSpPr>
        <p:spPr>
          <a:xfrm>
            <a:off x="3263900" y="1998825"/>
            <a:ext cx="2349500" cy="923320"/>
          </a:xfrm>
          <a:prstGeom prst="rect">
            <a:avLst/>
          </a:prstGeom>
          <a:solidFill>
            <a:srgbClr val="CCFFCC"/>
          </a:solidFill>
          <a:ln>
            <a:solidFill>
              <a:srgbClr val="3366FF"/>
            </a:solidFill>
          </a:ln>
        </p:spPr>
        <p:txBody>
          <a:bodyPr wrap="square" lIns="91431" tIns="45715" rIns="91431" bIns="45715" rtlCol="0">
            <a:spAutoFit/>
          </a:bodyPr>
          <a:lstStyle/>
          <a:p>
            <a:pPr algn="ctr"/>
            <a:r>
              <a:rPr lang="en-US" dirty="0" smtClean="0"/>
              <a:t>Linear Collider Board</a:t>
            </a:r>
          </a:p>
          <a:p>
            <a:pPr algn="ctr"/>
            <a:r>
              <a:rPr lang="en-US" dirty="0" smtClean="0"/>
              <a:t>Chair: S. </a:t>
            </a:r>
            <a:r>
              <a:rPr lang="en-US" dirty="0" err="1" smtClean="0"/>
              <a:t>Komamiya</a:t>
            </a:r>
            <a:endParaRPr lang="en-US" dirty="0" smtClean="0"/>
          </a:p>
          <a:p>
            <a:pPr algn="ctr"/>
            <a:endParaRPr lang="en-US" dirty="0"/>
          </a:p>
        </p:txBody>
      </p:sp>
      <p:sp>
        <p:nvSpPr>
          <p:cNvPr id="14" name="TextBox 13"/>
          <p:cNvSpPr txBox="1"/>
          <p:nvPr/>
        </p:nvSpPr>
        <p:spPr>
          <a:xfrm>
            <a:off x="254000" y="2139143"/>
            <a:ext cx="2197100" cy="646331"/>
          </a:xfrm>
          <a:prstGeom prst="rect">
            <a:avLst/>
          </a:prstGeom>
          <a:solidFill>
            <a:srgbClr val="C3D69B"/>
          </a:solidFill>
          <a:ln>
            <a:solidFill>
              <a:srgbClr val="3366FF"/>
            </a:solidFill>
          </a:ln>
        </p:spPr>
        <p:txBody>
          <a:bodyPr wrap="square" lIns="91431" tIns="45715" rIns="91431" bIns="45715" rtlCol="0">
            <a:spAutoFit/>
          </a:bodyPr>
          <a:lstStyle/>
          <a:p>
            <a:pPr algn="ctr"/>
            <a:r>
              <a:rPr lang="en-US" dirty="0" smtClean="0"/>
              <a:t>Program Advisory Committee</a:t>
            </a:r>
          </a:p>
        </p:txBody>
      </p:sp>
      <p:sp>
        <p:nvSpPr>
          <p:cNvPr id="15" name="TextBox 14"/>
          <p:cNvSpPr txBox="1"/>
          <p:nvPr/>
        </p:nvSpPr>
        <p:spPr>
          <a:xfrm>
            <a:off x="3373903" y="3225801"/>
            <a:ext cx="2149706" cy="931724"/>
          </a:xfrm>
          <a:prstGeom prst="rect">
            <a:avLst/>
          </a:prstGeom>
          <a:solidFill>
            <a:srgbClr val="FFFF00"/>
          </a:solidFill>
          <a:ln>
            <a:solidFill>
              <a:srgbClr val="3366FF"/>
            </a:solidFill>
          </a:ln>
        </p:spPr>
        <p:txBody>
          <a:bodyPr wrap="square" lIns="91431" tIns="45715" rIns="91431" bIns="45715" rtlCol="0">
            <a:spAutoFit/>
          </a:bodyPr>
          <a:lstStyle/>
          <a:p>
            <a:r>
              <a:rPr lang="en-US" dirty="0" smtClean="0"/>
              <a:t>Directorate </a:t>
            </a:r>
          </a:p>
          <a:p>
            <a:r>
              <a:rPr lang="en-US" dirty="0" smtClean="0"/>
              <a:t>–</a:t>
            </a:r>
            <a:r>
              <a:rPr lang="ja-JP" altLang="en-US" dirty="0" smtClean="0"/>
              <a:t>　</a:t>
            </a:r>
            <a:r>
              <a:rPr lang="en-US" dirty="0" smtClean="0"/>
              <a:t> Director: L. Evans</a:t>
            </a:r>
          </a:p>
          <a:p>
            <a:endParaRPr lang="en-US" dirty="0"/>
          </a:p>
        </p:txBody>
      </p:sp>
      <p:sp>
        <p:nvSpPr>
          <p:cNvPr id="16" name="TextBox 15"/>
          <p:cNvSpPr txBox="1"/>
          <p:nvPr/>
        </p:nvSpPr>
        <p:spPr>
          <a:xfrm>
            <a:off x="5851341" y="3299051"/>
            <a:ext cx="2062684" cy="646321"/>
          </a:xfrm>
          <a:prstGeom prst="rect">
            <a:avLst/>
          </a:prstGeom>
          <a:solidFill>
            <a:srgbClr val="C3D69B"/>
          </a:solidFill>
          <a:ln>
            <a:solidFill>
              <a:srgbClr val="3366FF"/>
            </a:solidFill>
          </a:ln>
        </p:spPr>
        <p:txBody>
          <a:bodyPr wrap="square" lIns="91431" tIns="45715" rIns="91431" bIns="45715" rtlCol="0">
            <a:spAutoFit/>
          </a:bodyPr>
          <a:lstStyle/>
          <a:p>
            <a:r>
              <a:rPr lang="en-US" dirty="0" smtClean="0"/>
              <a:t>Deputy (Physics) </a:t>
            </a:r>
          </a:p>
          <a:p>
            <a:r>
              <a:rPr lang="en-US" dirty="0" smtClean="0"/>
              <a:t>– </a:t>
            </a:r>
            <a:r>
              <a:rPr lang="ja-JP" altLang="en-US" dirty="0" smtClean="0"/>
              <a:t>　</a:t>
            </a:r>
            <a:r>
              <a:rPr lang="en-US" dirty="0" smtClean="0"/>
              <a:t>H. Murayama</a:t>
            </a:r>
            <a:endParaRPr lang="en-US" dirty="0"/>
          </a:p>
        </p:txBody>
      </p:sp>
      <p:sp>
        <p:nvSpPr>
          <p:cNvPr id="17" name="TextBox 16"/>
          <p:cNvSpPr txBox="1"/>
          <p:nvPr/>
        </p:nvSpPr>
        <p:spPr>
          <a:xfrm>
            <a:off x="1381553" y="4804645"/>
            <a:ext cx="1970318" cy="738654"/>
          </a:xfrm>
          <a:prstGeom prst="rect">
            <a:avLst/>
          </a:prstGeom>
          <a:solidFill>
            <a:srgbClr val="C3D69B"/>
          </a:solidFill>
          <a:ln>
            <a:solidFill>
              <a:srgbClr val="3366FF"/>
            </a:solidFill>
          </a:ln>
        </p:spPr>
        <p:txBody>
          <a:bodyPr wrap="square" lIns="91431" tIns="45715" rIns="91431" bIns="45715" rtlCol="0">
            <a:spAutoFit/>
          </a:bodyPr>
          <a:lstStyle/>
          <a:p>
            <a:r>
              <a:rPr lang="en-US" sz="1400" dirty="0" smtClean="0"/>
              <a:t>ILC</a:t>
            </a:r>
          </a:p>
          <a:p>
            <a:r>
              <a:rPr lang="en-US" sz="1400" dirty="0" smtClean="0"/>
              <a:t> – </a:t>
            </a:r>
            <a:r>
              <a:rPr lang="ja-JP" altLang="en-US" sz="1400" dirty="0" smtClean="0"/>
              <a:t>　</a:t>
            </a:r>
            <a:r>
              <a:rPr lang="en-US" sz="1400" dirty="0" smtClean="0"/>
              <a:t>Mike Harrison</a:t>
            </a:r>
          </a:p>
          <a:p>
            <a:r>
              <a:rPr lang="en-US" sz="1400" dirty="0" smtClean="0"/>
              <a:t>   -   Deputy: H. </a:t>
            </a:r>
            <a:r>
              <a:rPr lang="en-US" sz="1400" dirty="0" err="1" smtClean="0"/>
              <a:t>Hayano</a:t>
            </a:r>
            <a:endParaRPr lang="en-US" sz="1400" dirty="0" smtClean="0"/>
          </a:p>
        </p:txBody>
      </p:sp>
      <p:sp>
        <p:nvSpPr>
          <p:cNvPr id="18" name="TextBox 17"/>
          <p:cNvSpPr txBox="1"/>
          <p:nvPr/>
        </p:nvSpPr>
        <p:spPr>
          <a:xfrm>
            <a:off x="6041343" y="4834832"/>
            <a:ext cx="1701271" cy="523210"/>
          </a:xfrm>
          <a:prstGeom prst="rect">
            <a:avLst/>
          </a:prstGeom>
          <a:solidFill>
            <a:srgbClr val="C3D69B"/>
          </a:solidFill>
          <a:ln>
            <a:solidFill>
              <a:srgbClr val="3366FF"/>
            </a:solidFill>
          </a:ln>
        </p:spPr>
        <p:txBody>
          <a:bodyPr wrap="square" lIns="91431" tIns="45715" rIns="91431" bIns="45715" rtlCol="0">
            <a:spAutoFit/>
          </a:bodyPr>
          <a:lstStyle/>
          <a:p>
            <a:r>
              <a:rPr lang="en-US" sz="1400" dirty="0" smtClean="0"/>
              <a:t>Physics &amp; Detectors </a:t>
            </a:r>
          </a:p>
          <a:p>
            <a:r>
              <a:rPr lang="en-US" sz="1400" dirty="0" smtClean="0"/>
              <a:t>– </a:t>
            </a:r>
            <a:r>
              <a:rPr lang="ja-JP" altLang="en-US" sz="1400" dirty="0" smtClean="0"/>
              <a:t>　</a:t>
            </a:r>
            <a:r>
              <a:rPr lang="en-US" sz="1400" dirty="0" smtClean="0"/>
              <a:t>H. Yamamoto</a:t>
            </a:r>
            <a:endParaRPr lang="en-US" sz="1400" dirty="0"/>
          </a:p>
        </p:txBody>
      </p:sp>
      <p:sp>
        <p:nvSpPr>
          <p:cNvPr id="19" name="TextBox 18"/>
          <p:cNvSpPr txBox="1"/>
          <p:nvPr/>
        </p:nvSpPr>
        <p:spPr>
          <a:xfrm>
            <a:off x="3703059" y="4834832"/>
            <a:ext cx="1756372" cy="523210"/>
          </a:xfrm>
          <a:prstGeom prst="rect">
            <a:avLst/>
          </a:prstGeom>
          <a:solidFill>
            <a:srgbClr val="C3D69B"/>
          </a:solidFill>
          <a:ln>
            <a:solidFill>
              <a:srgbClr val="3366FF"/>
            </a:solidFill>
          </a:ln>
        </p:spPr>
        <p:txBody>
          <a:bodyPr wrap="square" lIns="91431" tIns="45715" rIns="91431" bIns="45715" rtlCol="0">
            <a:spAutoFit/>
          </a:bodyPr>
          <a:lstStyle/>
          <a:p>
            <a:r>
              <a:rPr lang="en-US" sz="1400" dirty="0" smtClean="0"/>
              <a:t>CLIC </a:t>
            </a:r>
          </a:p>
          <a:p>
            <a:r>
              <a:rPr lang="en-US" sz="1400" dirty="0" smtClean="0"/>
              <a:t>– </a:t>
            </a:r>
            <a:r>
              <a:rPr lang="ja-JP" altLang="en-US" sz="1400" dirty="0" smtClean="0"/>
              <a:t>　</a:t>
            </a:r>
            <a:r>
              <a:rPr lang="en-US" sz="1400" dirty="0" smtClean="0"/>
              <a:t>S. </a:t>
            </a:r>
            <a:r>
              <a:rPr lang="en-US" sz="1400" dirty="0" err="1" smtClean="0"/>
              <a:t>Stapnes</a:t>
            </a:r>
            <a:endParaRPr lang="en-US" sz="1400" dirty="0" smtClean="0"/>
          </a:p>
        </p:txBody>
      </p:sp>
      <p:cxnSp>
        <p:nvCxnSpPr>
          <p:cNvPr id="20" name="Straight Connector 19"/>
          <p:cNvCxnSpPr/>
          <p:nvPr/>
        </p:nvCxnSpPr>
        <p:spPr>
          <a:xfrm flipV="1">
            <a:off x="5538292" y="3540146"/>
            <a:ext cx="313049" cy="1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437857" y="4343401"/>
            <a:ext cx="252953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5" idx="2"/>
          </p:cNvCxnSpPr>
          <p:nvPr/>
        </p:nvCxnSpPr>
        <p:spPr>
          <a:xfrm>
            <a:off x="4448756" y="4157525"/>
            <a:ext cx="0" cy="185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4" idx="3"/>
            <a:endCxn id="13" idx="1"/>
          </p:cNvCxnSpPr>
          <p:nvPr/>
        </p:nvCxnSpPr>
        <p:spPr>
          <a:xfrm flipV="1">
            <a:off x="2451100" y="2460485"/>
            <a:ext cx="812800" cy="1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7" idx="0"/>
          </p:cNvCxnSpPr>
          <p:nvPr/>
        </p:nvCxnSpPr>
        <p:spPr>
          <a:xfrm flipV="1">
            <a:off x="2366712" y="4328707"/>
            <a:ext cx="0" cy="4759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6965805" y="4344193"/>
            <a:ext cx="1589" cy="490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366712" y="4328707"/>
            <a:ext cx="2071145" cy="14694"/>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451513" y="4363884"/>
            <a:ext cx="0" cy="461245"/>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1" idx="2"/>
          </p:cNvCxnSpPr>
          <p:nvPr/>
        </p:nvCxnSpPr>
        <p:spPr>
          <a:xfrm flipH="1" flipV="1">
            <a:off x="3123410" y="1780641"/>
            <a:ext cx="790" cy="34774"/>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40227" y="3271206"/>
            <a:ext cx="1983973" cy="830987"/>
          </a:xfrm>
          <a:prstGeom prst="rect">
            <a:avLst/>
          </a:prstGeom>
          <a:solidFill>
            <a:srgbClr val="C3D69B"/>
          </a:solidFill>
          <a:ln>
            <a:solidFill>
              <a:srgbClr val="3366FF"/>
            </a:solidFill>
          </a:ln>
        </p:spPr>
        <p:txBody>
          <a:bodyPr wrap="square" lIns="91431" tIns="45715" rIns="91431" bIns="45715" rtlCol="0">
            <a:spAutoFit/>
          </a:bodyPr>
          <a:lstStyle/>
          <a:p>
            <a:r>
              <a:rPr lang="en-US" sz="1600" dirty="0" smtClean="0"/>
              <a:t>Regional Advisors</a:t>
            </a:r>
          </a:p>
          <a:p>
            <a:r>
              <a:rPr lang="en-US" sz="1600" dirty="0" smtClean="0"/>
              <a:t>- Brian Foster (EU)</a:t>
            </a:r>
          </a:p>
          <a:p>
            <a:r>
              <a:rPr lang="en-US" sz="1600" dirty="0" smtClean="0"/>
              <a:t>- Harry </a:t>
            </a:r>
            <a:r>
              <a:rPr lang="en-US" sz="1600" dirty="0" err="1" smtClean="0"/>
              <a:t>Weerts</a:t>
            </a:r>
            <a:r>
              <a:rPr lang="en-US" sz="1600" dirty="0" smtClean="0"/>
              <a:t> (</a:t>
            </a:r>
            <a:r>
              <a:rPr lang="en-US" sz="1600" dirty="0" err="1" smtClean="0"/>
              <a:t>Ams</a:t>
            </a:r>
            <a:r>
              <a:rPr lang="en-US" sz="1600" dirty="0" smtClean="0"/>
              <a:t>)</a:t>
            </a:r>
            <a:endParaRPr lang="en-US" sz="1600" dirty="0"/>
          </a:p>
        </p:txBody>
      </p:sp>
      <p:cxnSp>
        <p:nvCxnSpPr>
          <p:cNvPr id="31" name="Straight Connector 30"/>
          <p:cNvCxnSpPr/>
          <p:nvPr/>
        </p:nvCxnSpPr>
        <p:spPr>
          <a:xfrm>
            <a:off x="3124200" y="3540146"/>
            <a:ext cx="235292" cy="4058"/>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53306" y="923949"/>
            <a:ext cx="2349500" cy="892542"/>
          </a:xfrm>
          <a:prstGeom prst="rect">
            <a:avLst/>
          </a:prstGeom>
          <a:solidFill>
            <a:schemeClr val="accent6">
              <a:lumMod val="40000"/>
              <a:lumOff val="60000"/>
            </a:schemeClr>
          </a:solidFill>
          <a:ln>
            <a:solidFill>
              <a:srgbClr val="660066"/>
            </a:solidFill>
          </a:ln>
        </p:spPr>
        <p:txBody>
          <a:bodyPr wrap="square" lIns="91431" tIns="45715" rIns="91431" bIns="45715" rtlCol="0">
            <a:spAutoFit/>
          </a:bodyPr>
          <a:lstStyle/>
          <a:p>
            <a:pPr algn="ctr"/>
            <a:r>
              <a:rPr lang="en-US" sz="2800" dirty="0"/>
              <a:t>FALC </a:t>
            </a:r>
            <a:endParaRPr lang="en-US" sz="2800" dirty="0" smtClean="0"/>
          </a:p>
          <a:p>
            <a:pPr algn="ctr"/>
            <a:r>
              <a:rPr lang="en-US" sz="2400" dirty="0" smtClean="0"/>
              <a:t>Chair: Y. Okada</a:t>
            </a:r>
            <a:endParaRPr lang="en-US" sz="2400" dirty="0"/>
          </a:p>
        </p:txBody>
      </p:sp>
      <p:cxnSp>
        <p:nvCxnSpPr>
          <p:cNvPr id="29" name="Straight Connector 28"/>
          <p:cNvCxnSpPr/>
          <p:nvPr/>
        </p:nvCxnSpPr>
        <p:spPr>
          <a:xfrm>
            <a:off x="3797231" y="1815415"/>
            <a:ext cx="0" cy="188270"/>
          </a:xfrm>
          <a:prstGeom prst="line">
            <a:avLst/>
          </a:prstGeom>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2528216" y="5852445"/>
            <a:ext cx="4698722" cy="892552"/>
          </a:xfrm>
          <a:prstGeom prst="rect">
            <a:avLst/>
          </a:prstGeom>
          <a:solidFill>
            <a:srgbClr val="CCFFCC"/>
          </a:solidFill>
          <a:ln>
            <a:solidFill>
              <a:srgbClr val="000090"/>
            </a:solidFill>
          </a:ln>
        </p:spPr>
        <p:txBody>
          <a:bodyPr wrap="none" rtlCol="0">
            <a:spAutoFit/>
          </a:bodyPr>
          <a:lstStyle/>
          <a:p>
            <a:r>
              <a:rPr kumimoji="1" lang="ja-JP" altLang="en-US" dirty="0" smtClean="0">
                <a:solidFill>
                  <a:srgbClr val="3366FF"/>
                </a:solidFill>
              </a:rPr>
              <a:t>将来の</a:t>
            </a:r>
            <a:r>
              <a:rPr kumimoji="1" lang="en-US" altLang="ja-JP" dirty="0" smtClean="0">
                <a:solidFill>
                  <a:srgbClr val="3366FF"/>
                </a:solidFill>
              </a:rPr>
              <a:t>ILC </a:t>
            </a:r>
            <a:r>
              <a:rPr kumimoji="1" lang="ja-JP" altLang="en-US" dirty="0" smtClean="0">
                <a:solidFill>
                  <a:srgbClr val="3366FF"/>
                </a:solidFill>
              </a:rPr>
              <a:t>国際研究組織への準備活動</a:t>
            </a:r>
            <a:endParaRPr kumimoji="1" lang="en-US" altLang="ja-JP" dirty="0" smtClean="0">
              <a:solidFill>
                <a:srgbClr val="3366FF"/>
              </a:solidFill>
            </a:endParaRPr>
          </a:p>
          <a:p>
            <a:r>
              <a:rPr lang="ja-JP" altLang="en-US" dirty="0" smtClean="0"/>
              <a:t>・</a:t>
            </a:r>
            <a:r>
              <a:rPr lang="ja-JP" altLang="en-US" sz="1600" dirty="0" smtClean="0"/>
              <a:t>建設具体化にむけた詳細設計</a:t>
            </a:r>
            <a:endParaRPr lang="en-US" altLang="ja-JP" sz="1600" dirty="0" smtClean="0"/>
          </a:p>
          <a:p>
            <a:r>
              <a:rPr lang="ja-JP" altLang="en-US" sz="1600" dirty="0" smtClean="0"/>
              <a:t>・</a:t>
            </a:r>
            <a:r>
              <a:rPr kumimoji="1" lang="ja-JP" altLang="en-US" sz="1600" dirty="0" smtClean="0"/>
              <a:t>効率的（性能／コスト）建設</a:t>
            </a:r>
            <a:r>
              <a:rPr lang="ja-JP" altLang="en-US" sz="1600" dirty="0" smtClean="0"/>
              <a:t>にむけた技術開発</a:t>
            </a:r>
            <a:endParaRPr kumimoji="1" lang="ja-JP" altLang="en-US" sz="1600" dirty="0"/>
          </a:p>
        </p:txBody>
      </p:sp>
      <p:sp>
        <p:nvSpPr>
          <p:cNvPr id="32" name="日付プレースホルダー 31"/>
          <p:cNvSpPr>
            <a:spLocks noGrp="1"/>
          </p:cNvSpPr>
          <p:nvPr>
            <p:ph type="dt" sz="half" idx="10"/>
          </p:nvPr>
        </p:nvSpPr>
        <p:spPr/>
        <p:txBody>
          <a:bodyPr/>
          <a:lstStyle/>
          <a:p>
            <a:r>
              <a:rPr lang="en-US" altLang="ja-JP" smtClean="0">
                <a:solidFill>
                  <a:prstClr val="black">
                    <a:tint val="75000"/>
                  </a:prstClr>
                </a:solidFill>
                <a:latin typeface="Calibri"/>
                <a:ea typeface="ＭＳ Ｐゴシック"/>
              </a:rPr>
              <a:t>A. Yamamoto, 13/05/08</a:t>
            </a:r>
            <a:endParaRPr lang="ja-JP" altLang="en-US">
              <a:solidFill>
                <a:prstClr val="black">
                  <a:tint val="75000"/>
                </a:prstClr>
              </a:solidFill>
              <a:latin typeface="Calibri"/>
              <a:ea typeface="ＭＳ Ｐゴシック"/>
            </a:endParaRPr>
          </a:p>
        </p:txBody>
      </p:sp>
      <p:sp>
        <p:nvSpPr>
          <p:cNvPr id="34" name="フッター プレースホルダー 33"/>
          <p:cNvSpPr>
            <a:spLocks noGrp="1"/>
          </p:cNvSpPr>
          <p:nvPr>
            <p:ph type="ftr" sz="quarter" idx="11"/>
          </p:nvPr>
        </p:nvSpPr>
        <p:spPr/>
        <p:txBody>
          <a:bodyPr/>
          <a:lstStyle/>
          <a:p>
            <a:r>
              <a:rPr lang="en-US" altLang="ja-JP" smtClean="0">
                <a:solidFill>
                  <a:prstClr val="black">
                    <a:tint val="75000"/>
                  </a:prstClr>
                </a:solidFill>
                <a:latin typeface="Calibri"/>
                <a:ea typeface="ＭＳ Ｐゴシック"/>
              </a:rPr>
              <a:t>ILC Accelerator</a:t>
            </a:r>
            <a:endParaRPr lang="ja-JP" altLang="en-US">
              <a:solidFill>
                <a:prstClr val="black">
                  <a:tint val="75000"/>
                </a:prstClr>
              </a:solidFill>
              <a:latin typeface="Calibri"/>
              <a:ea typeface="ＭＳ Ｐゴシック"/>
            </a:endParaRPr>
          </a:p>
        </p:txBody>
      </p:sp>
      <p:sp>
        <p:nvSpPr>
          <p:cNvPr id="38" name="TextBox 13"/>
          <p:cNvSpPr txBox="1"/>
          <p:nvPr/>
        </p:nvSpPr>
        <p:spPr>
          <a:xfrm>
            <a:off x="27312" y="4847841"/>
            <a:ext cx="1112915" cy="646321"/>
          </a:xfrm>
          <a:prstGeom prst="rect">
            <a:avLst/>
          </a:prstGeom>
          <a:solidFill>
            <a:srgbClr val="C3D69B"/>
          </a:solidFill>
          <a:ln>
            <a:solidFill>
              <a:srgbClr val="3366FF"/>
            </a:solidFill>
          </a:ln>
        </p:spPr>
        <p:txBody>
          <a:bodyPr wrap="square" lIns="91431" tIns="45715" rIns="91431" bIns="45715" rtlCol="0">
            <a:spAutoFit/>
          </a:bodyPr>
          <a:lstStyle/>
          <a:p>
            <a:pPr algn="ctr"/>
            <a:r>
              <a:rPr lang="en-US" sz="1200" dirty="0" smtClean="0">
                <a:solidFill>
                  <a:srgbClr val="3366FF"/>
                </a:solidFill>
              </a:rPr>
              <a:t>KEK LC Project Office</a:t>
            </a:r>
          </a:p>
          <a:p>
            <a:pPr algn="ctr"/>
            <a:r>
              <a:rPr lang="en-US" sz="1200" dirty="0" smtClean="0">
                <a:solidFill>
                  <a:srgbClr val="3366FF"/>
                </a:solidFill>
              </a:rPr>
              <a:t>A. Yamamoto</a:t>
            </a:r>
          </a:p>
        </p:txBody>
      </p:sp>
      <p:cxnSp>
        <p:nvCxnSpPr>
          <p:cNvPr id="53" name="直線コネクタ 52"/>
          <p:cNvCxnSpPr/>
          <p:nvPr/>
        </p:nvCxnSpPr>
        <p:spPr>
          <a:xfrm flipH="1">
            <a:off x="976361" y="4226608"/>
            <a:ext cx="2696943"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a:off x="3673304" y="4157525"/>
            <a:ext cx="0" cy="69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976361" y="4226608"/>
            <a:ext cx="1" cy="57184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a:stCxn id="38" idx="3"/>
            <a:endCxn id="17" idx="1"/>
          </p:cNvCxnSpPr>
          <p:nvPr/>
        </p:nvCxnSpPr>
        <p:spPr>
          <a:xfrm>
            <a:off x="1140227" y="5171002"/>
            <a:ext cx="241326" cy="297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138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50135" y="1490889"/>
            <a:ext cx="2349500" cy="954107"/>
          </a:xfrm>
          <a:prstGeom prst="rect">
            <a:avLst/>
          </a:prstGeom>
          <a:solidFill>
            <a:schemeClr val="accent6">
              <a:lumMod val="40000"/>
              <a:lumOff val="60000"/>
            </a:schemeClr>
          </a:solidFill>
          <a:ln>
            <a:solidFill>
              <a:srgbClr val="660066"/>
            </a:solidFill>
          </a:ln>
        </p:spPr>
        <p:txBody>
          <a:bodyPr wrap="square" lIns="91431" tIns="45715" rIns="91431" bIns="45715" rtlCol="0">
            <a:spAutoFit/>
          </a:bodyPr>
          <a:lstStyle/>
          <a:p>
            <a:pPr algn="ctr"/>
            <a:r>
              <a:rPr lang="en-US" sz="2800" dirty="0"/>
              <a:t>LCC Directorate</a:t>
            </a:r>
          </a:p>
        </p:txBody>
      </p:sp>
      <p:sp>
        <p:nvSpPr>
          <p:cNvPr id="10" name="TextBox 9"/>
          <p:cNvSpPr txBox="1"/>
          <p:nvPr/>
        </p:nvSpPr>
        <p:spPr>
          <a:xfrm>
            <a:off x="209324" y="2876772"/>
            <a:ext cx="2610075" cy="3477866"/>
          </a:xfrm>
          <a:prstGeom prst="rect">
            <a:avLst/>
          </a:prstGeom>
          <a:solidFill>
            <a:srgbClr val="CCFFCC"/>
          </a:solidFill>
          <a:ln>
            <a:solidFill>
              <a:srgbClr val="008000"/>
            </a:solidFill>
          </a:ln>
        </p:spPr>
        <p:txBody>
          <a:bodyPr wrap="square" lIns="91431" tIns="45715" rIns="91431" bIns="45715" rtlCol="0">
            <a:spAutoFit/>
          </a:bodyPr>
          <a:lstStyle/>
          <a:p>
            <a:pPr algn="ctr"/>
            <a:r>
              <a:rPr lang="en-US" sz="2000" b="1" dirty="0" smtClean="0">
                <a:solidFill>
                  <a:srgbClr val="3366FF"/>
                </a:solidFill>
              </a:rPr>
              <a:t>LC Project Office </a:t>
            </a:r>
            <a:r>
              <a:rPr lang="en-US" sz="2000" dirty="0" smtClean="0">
                <a:solidFill>
                  <a:srgbClr val="3366FF"/>
                </a:solidFill>
              </a:rPr>
              <a:t>(KEK)</a:t>
            </a:r>
          </a:p>
          <a:p>
            <a:pPr algn="ctr"/>
            <a:r>
              <a:rPr lang="en-US" sz="2000" dirty="0" smtClean="0">
                <a:solidFill>
                  <a:srgbClr val="3366FF"/>
                </a:solidFill>
              </a:rPr>
              <a:t>KEK</a:t>
            </a:r>
            <a:r>
              <a:rPr lang="ja-JP" altLang="en-US" sz="2000" dirty="0" smtClean="0">
                <a:solidFill>
                  <a:srgbClr val="3366FF"/>
                </a:solidFill>
              </a:rPr>
              <a:t>との</a:t>
            </a:r>
            <a:r>
              <a:rPr lang="en-US" sz="2000" dirty="0" smtClean="0">
                <a:solidFill>
                  <a:srgbClr val="3366FF"/>
                </a:solidFill>
              </a:rPr>
              <a:t> </a:t>
            </a:r>
            <a:r>
              <a:rPr lang="ja-JP" altLang="en-US" sz="2000" dirty="0" smtClean="0">
                <a:solidFill>
                  <a:srgbClr val="3366FF"/>
                </a:solidFill>
              </a:rPr>
              <a:t>調整連携</a:t>
            </a:r>
            <a:endParaRPr lang="en-US" sz="2000" dirty="0" smtClean="0">
              <a:solidFill>
                <a:srgbClr val="3366FF"/>
              </a:solidFill>
            </a:endParaRPr>
          </a:p>
          <a:p>
            <a:r>
              <a:rPr lang="en-US" dirty="0" smtClean="0"/>
              <a:t>Head: Akira Yamamoto</a:t>
            </a:r>
          </a:p>
          <a:p>
            <a:pPr algn="ctr"/>
            <a:r>
              <a:rPr lang="ja-JP" altLang="en-US" dirty="0" smtClean="0"/>
              <a:t>山本　明</a:t>
            </a:r>
            <a:endParaRPr lang="en-US" dirty="0" smtClean="0"/>
          </a:p>
          <a:p>
            <a:r>
              <a:rPr lang="en-US" dirty="0" smtClean="0"/>
              <a:t>Deputy: H. </a:t>
            </a:r>
            <a:r>
              <a:rPr lang="en-US" dirty="0" err="1" smtClean="0"/>
              <a:t>Hayano</a:t>
            </a:r>
            <a:endParaRPr lang="en-US" dirty="0" smtClean="0"/>
          </a:p>
          <a:p>
            <a:pPr algn="ctr"/>
            <a:r>
              <a:rPr lang="en-US" dirty="0" smtClean="0"/>
              <a:t>早野仁司</a:t>
            </a:r>
          </a:p>
          <a:p>
            <a:r>
              <a:rPr lang="en-US" dirty="0"/>
              <a:t> </a:t>
            </a:r>
            <a:r>
              <a:rPr lang="en-US" dirty="0" smtClean="0"/>
              <a:t>              K. </a:t>
            </a:r>
            <a:r>
              <a:rPr lang="en-US" dirty="0" err="1" smtClean="0"/>
              <a:t>Fujii</a:t>
            </a:r>
            <a:endParaRPr lang="en-US" dirty="0" smtClean="0"/>
          </a:p>
          <a:p>
            <a:r>
              <a:rPr lang="en-US" dirty="0" smtClean="0"/>
              <a:t>               T. </a:t>
            </a:r>
            <a:r>
              <a:rPr lang="en-US" dirty="0" err="1" smtClean="0"/>
              <a:t>Shidara</a:t>
            </a:r>
            <a:endParaRPr lang="en-US" dirty="0" smtClean="0"/>
          </a:p>
          <a:p>
            <a:endParaRPr lang="en-US" dirty="0">
              <a:solidFill>
                <a:schemeClr val="bg1">
                  <a:lumMod val="50000"/>
                </a:schemeClr>
              </a:solidFill>
            </a:endParaRPr>
          </a:p>
          <a:p>
            <a:r>
              <a:rPr lang="en-US" dirty="0" smtClean="0">
                <a:solidFill>
                  <a:schemeClr val="bg1">
                    <a:lumMod val="50000"/>
                  </a:schemeClr>
                </a:solidFill>
              </a:rPr>
              <a:t>KEK LC </a:t>
            </a:r>
            <a:r>
              <a:rPr lang="ja-JP" altLang="en-US" dirty="0" smtClean="0">
                <a:solidFill>
                  <a:schemeClr val="bg1">
                    <a:lumMod val="50000"/>
                  </a:schemeClr>
                </a:solidFill>
              </a:rPr>
              <a:t>計画推進室：</a:t>
            </a:r>
            <a:endParaRPr lang="en-US" altLang="ja-JP" dirty="0" smtClean="0">
              <a:solidFill>
                <a:schemeClr val="bg1">
                  <a:lumMod val="50000"/>
                </a:schemeClr>
              </a:solidFill>
            </a:endParaRPr>
          </a:p>
          <a:p>
            <a:r>
              <a:rPr lang="en-US" dirty="0" smtClean="0">
                <a:solidFill>
                  <a:schemeClr val="bg1">
                    <a:lumMod val="50000"/>
                  </a:schemeClr>
                </a:solidFill>
              </a:rPr>
              <a:t>KEK, </a:t>
            </a:r>
            <a:r>
              <a:rPr lang="ja-JP" altLang="en-US" dirty="0" smtClean="0">
                <a:solidFill>
                  <a:schemeClr val="bg1">
                    <a:lumMod val="50000"/>
                  </a:schemeClr>
                </a:solidFill>
              </a:rPr>
              <a:t>国内、国外との協力調整・連携</a:t>
            </a:r>
            <a:endParaRPr lang="en-US" dirty="0" smtClean="0">
              <a:solidFill>
                <a:schemeClr val="bg1">
                  <a:lumMod val="50000"/>
                </a:schemeClr>
              </a:solidFill>
            </a:endParaRPr>
          </a:p>
        </p:txBody>
      </p:sp>
      <p:sp>
        <p:nvSpPr>
          <p:cNvPr id="11" name="TextBox 10"/>
          <p:cNvSpPr txBox="1"/>
          <p:nvPr/>
        </p:nvSpPr>
        <p:spPr>
          <a:xfrm>
            <a:off x="3373834" y="2876769"/>
            <a:ext cx="4686301" cy="3877975"/>
          </a:xfrm>
          <a:prstGeom prst="rect">
            <a:avLst/>
          </a:prstGeom>
          <a:solidFill>
            <a:srgbClr val="C3D69B"/>
          </a:solidFill>
          <a:ln>
            <a:solidFill>
              <a:srgbClr val="008000"/>
            </a:solidFill>
          </a:ln>
        </p:spPr>
        <p:txBody>
          <a:bodyPr wrap="square" lIns="91431" tIns="45715" rIns="91431" bIns="45715" rtlCol="0">
            <a:spAutoFit/>
          </a:bodyPr>
          <a:lstStyle/>
          <a:p>
            <a:pPr algn="ctr"/>
            <a:r>
              <a:rPr lang="en-US" sz="2400" b="1" dirty="0" smtClean="0">
                <a:solidFill>
                  <a:srgbClr val="3366FF"/>
                </a:solidFill>
              </a:rPr>
              <a:t>ILC Collaboration</a:t>
            </a:r>
          </a:p>
          <a:p>
            <a:pPr algn="ctr"/>
            <a:r>
              <a:rPr lang="ja-JP" altLang="en-US" sz="2400" b="1" dirty="0" smtClean="0">
                <a:solidFill>
                  <a:srgbClr val="3366FF"/>
                </a:solidFill>
              </a:rPr>
              <a:t>国際協力推進</a:t>
            </a:r>
            <a:endParaRPr lang="en-US" sz="2400" b="1" dirty="0" smtClean="0">
              <a:solidFill>
                <a:srgbClr val="3366FF"/>
              </a:solidFill>
            </a:endParaRPr>
          </a:p>
          <a:p>
            <a:r>
              <a:rPr lang="en-US" dirty="0" smtClean="0"/>
              <a:t>Director – Mike Harrison (BNL)</a:t>
            </a:r>
          </a:p>
          <a:p>
            <a:r>
              <a:rPr lang="en-US" dirty="0" smtClean="0"/>
              <a:t>Deputy Director – Hitoshi </a:t>
            </a:r>
            <a:r>
              <a:rPr lang="en-US" dirty="0" err="1" smtClean="0"/>
              <a:t>Hayano</a:t>
            </a:r>
            <a:r>
              <a:rPr lang="en-US" dirty="0" smtClean="0"/>
              <a:t> (KEK)</a:t>
            </a:r>
          </a:p>
          <a:p>
            <a:endParaRPr lang="en-US" dirty="0" smtClean="0"/>
          </a:p>
          <a:p>
            <a:r>
              <a:rPr lang="en-US" b="1" dirty="0" smtClean="0"/>
              <a:t>Technical Board</a:t>
            </a:r>
          </a:p>
          <a:p>
            <a:r>
              <a:rPr lang="en-US" dirty="0" err="1" smtClean="0"/>
              <a:t>Nobuhiro</a:t>
            </a:r>
            <a:r>
              <a:rPr lang="en-US" dirty="0" smtClean="0"/>
              <a:t> </a:t>
            </a:r>
            <a:r>
              <a:rPr lang="en-US" dirty="0" err="1" smtClean="0"/>
              <a:t>Terunuma</a:t>
            </a:r>
            <a:r>
              <a:rPr lang="en-US" dirty="0" smtClean="0"/>
              <a:t> (KEK)</a:t>
            </a:r>
          </a:p>
          <a:p>
            <a:r>
              <a:rPr lang="en-US" dirty="0" err="1" smtClean="0"/>
              <a:t>Yasuchika</a:t>
            </a:r>
            <a:r>
              <a:rPr lang="en-US" dirty="0" smtClean="0"/>
              <a:t> Yamamoto (KEK)</a:t>
            </a:r>
          </a:p>
          <a:p>
            <a:r>
              <a:rPr lang="en-US" dirty="0" smtClean="0"/>
              <a:t>Nick Walker (DESY)</a:t>
            </a:r>
          </a:p>
          <a:p>
            <a:r>
              <a:rPr lang="en-US" dirty="0" smtClean="0"/>
              <a:t>Olivier Napoli (CEA)</a:t>
            </a:r>
          </a:p>
          <a:p>
            <a:r>
              <a:rPr lang="en-US" dirty="0" smtClean="0"/>
              <a:t>Marc Ross (SLAC)</a:t>
            </a:r>
          </a:p>
          <a:p>
            <a:r>
              <a:rPr lang="en-US" dirty="0" err="1" smtClean="0"/>
              <a:t>Nikolay</a:t>
            </a:r>
            <a:r>
              <a:rPr lang="en-US" dirty="0" smtClean="0"/>
              <a:t> </a:t>
            </a:r>
            <a:r>
              <a:rPr lang="en-US" dirty="0" err="1" smtClean="0"/>
              <a:t>Solyak</a:t>
            </a:r>
            <a:r>
              <a:rPr lang="en-US" dirty="0" smtClean="0"/>
              <a:t> (Fermilab)</a:t>
            </a:r>
          </a:p>
          <a:p>
            <a:endParaRPr lang="en-US" dirty="0"/>
          </a:p>
        </p:txBody>
      </p:sp>
      <p:cxnSp>
        <p:nvCxnSpPr>
          <p:cNvPr id="12" name="Straight Connector 11"/>
          <p:cNvCxnSpPr/>
          <p:nvPr/>
        </p:nvCxnSpPr>
        <p:spPr>
          <a:xfrm>
            <a:off x="2819400" y="3338436"/>
            <a:ext cx="55443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9" idx="2"/>
          </p:cNvCxnSpPr>
          <p:nvPr/>
        </p:nvCxnSpPr>
        <p:spPr>
          <a:xfrm flipV="1">
            <a:off x="5424885" y="2444996"/>
            <a:ext cx="0" cy="431775"/>
          </a:xfrm>
          <a:prstGeom prst="line">
            <a:avLst/>
          </a:prstGeom>
        </p:spPr>
        <p:style>
          <a:lnRef idx="2">
            <a:schemeClr val="accent1"/>
          </a:lnRef>
          <a:fillRef idx="0">
            <a:schemeClr val="accent1"/>
          </a:fillRef>
          <a:effectRef idx="1">
            <a:schemeClr val="accent1"/>
          </a:effectRef>
          <a:fontRef idx="minor">
            <a:schemeClr val="tx1"/>
          </a:fontRef>
        </p:style>
      </p:cxnSp>
      <p:sp>
        <p:nvSpPr>
          <p:cNvPr id="15" name="Title 1"/>
          <p:cNvSpPr txBox="1">
            <a:spLocks/>
          </p:cNvSpPr>
          <p:nvPr/>
        </p:nvSpPr>
        <p:spPr>
          <a:xfrm>
            <a:off x="4333696" y="82634"/>
            <a:ext cx="4124504" cy="950168"/>
          </a:xfrm>
          <a:prstGeom prst="rect">
            <a:avLst/>
          </a:prstGeom>
        </p:spPr>
        <p:txBody>
          <a:bodyPr vert="horz" lIns="0" tIns="0" rIns="0" bIns="0"/>
          <a:lstStyle/>
          <a:p>
            <a:pPr defTabSz="457154">
              <a:spcBef>
                <a:spcPct val="0"/>
              </a:spcBef>
              <a:defRPr/>
            </a:pPr>
            <a:r>
              <a:rPr kumimoji="0" lang="en-US" sz="2800" b="1" dirty="0">
                <a:solidFill>
                  <a:srgbClr val="692A36"/>
                </a:solidFill>
                <a:latin typeface="Arial"/>
                <a:cs typeface="Arial"/>
              </a:rPr>
              <a:t>ILC Technical Board </a:t>
            </a:r>
            <a:endParaRPr kumimoji="0" lang="en-US" sz="2800" b="1" dirty="0" smtClean="0">
              <a:solidFill>
                <a:srgbClr val="692A36"/>
              </a:solidFill>
              <a:latin typeface="Arial"/>
              <a:cs typeface="Arial"/>
            </a:endParaRPr>
          </a:p>
          <a:p>
            <a:pPr defTabSz="457154">
              <a:spcBef>
                <a:spcPct val="0"/>
              </a:spcBef>
              <a:defRPr/>
            </a:pPr>
            <a:r>
              <a:rPr kumimoji="0" lang="en-US" sz="2800" b="1" dirty="0" smtClean="0">
                <a:solidFill>
                  <a:srgbClr val="692A36"/>
                </a:solidFill>
                <a:latin typeface="Arial"/>
                <a:cs typeface="Arial"/>
              </a:rPr>
              <a:t> – in LCC </a:t>
            </a:r>
            <a:r>
              <a:rPr kumimoji="0" lang="en-US" sz="2800" b="1" dirty="0">
                <a:solidFill>
                  <a:srgbClr val="692A36"/>
                </a:solidFill>
                <a:latin typeface="Arial"/>
                <a:cs typeface="Arial"/>
              </a:rPr>
              <a:t>phase</a:t>
            </a:r>
          </a:p>
        </p:txBody>
      </p:sp>
      <p:sp>
        <p:nvSpPr>
          <p:cNvPr id="16" name="Date Placeholder 3"/>
          <p:cNvSpPr>
            <a:spLocks noGrp="1"/>
          </p:cNvSpPr>
          <p:nvPr>
            <p:ph type="dt" sz="half" idx="4294967295"/>
          </p:nvPr>
        </p:nvSpPr>
        <p:spPr>
          <a:xfrm>
            <a:off x="381000" y="6400800"/>
            <a:ext cx="2438400" cy="457200"/>
          </a:xfrm>
          <a:prstGeom prst="rect">
            <a:avLst/>
          </a:prstGeom>
        </p:spPr>
        <p:txBody>
          <a:bodyPr lIns="91431" tIns="45715" rIns="91431" bIns="45715"/>
          <a:lstStyle/>
          <a:p>
            <a:r>
              <a:rPr lang="en-US" sz="1100" smtClean="0">
                <a:solidFill>
                  <a:srgbClr val="692A36"/>
                </a:solidFill>
                <a:latin typeface="Arial"/>
                <a:cs typeface="Arial"/>
              </a:rPr>
              <a:t>A. Yamamoto, 13/05/08</a:t>
            </a:r>
            <a:endParaRPr lang="en-US" sz="1100" dirty="0">
              <a:solidFill>
                <a:srgbClr val="692A36"/>
              </a:solidFill>
              <a:latin typeface="Arial"/>
              <a:cs typeface="Arial"/>
            </a:endParaRPr>
          </a:p>
        </p:txBody>
      </p:sp>
      <p:sp>
        <p:nvSpPr>
          <p:cNvPr id="17" name="Slide Number Placeholder 5"/>
          <p:cNvSpPr>
            <a:spLocks noGrp="1"/>
          </p:cNvSpPr>
          <p:nvPr>
            <p:ph type="sldNum" sz="quarter" idx="4294967295"/>
          </p:nvPr>
        </p:nvSpPr>
        <p:spPr>
          <a:xfrm>
            <a:off x="6553200" y="6400800"/>
            <a:ext cx="1905000" cy="457200"/>
          </a:xfrm>
          <a:prstGeom prst="rect">
            <a:avLst/>
          </a:prstGeom>
        </p:spPr>
        <p:txBody>
          <a:bodyPr lIns="91431" tIns="45715" rIns="91431" bIns="45715"/>
          <a:lstStyle/>
          <a:p>
            <a:fld id="{AAB6FA28-7AEC-3F43-9C2D-3DB969CFEC6A}" type="slidenum">
              <a:rPr lang="en-US" sz="1100">
                <a:solidFill>
                  <a:srgbClr val="692A36"/>
                </a:solidFill>
                <a:latin typeface="Arial"/>
                <a:cs typeface="Arial"/>
              </a:rPr>
              <a:pPr/>
              <a:t>8</a:t>
            </a:fld>
            <a:endParaRPr lang="en-US" sz="1100" dirty="0">
              <a:solidFill>
                <a:srgbClr val="692A36"/>
              </a:solidFill>
              <a:latin typeface="Arial"/>
              <a:cs typeface="Arial"/>
            </a:endParaRPr>
          </a:p>
        </p:txBody>
      </p:sp>
      <p:pic>
        <p:nvPicPr>
          <p:cNvPr id="14" name="図 13"/>
          <p:cNvPicPr>
            <a:picLocks noChangeAspect="1"/>
          </p:cNvPicPr>
          <p:nvPr/>
        </p:nvPicPr>
        <p:blipFill>
          <a:blip r:embed="rId3"/>
          <a:stretch>
            <a:fillRect/>
          </a:stretch>
        </p:blipFill>
        <p:spPr>
          <a:xfrm>
            <a:off x="-7578" y="1"/>
            <a:ext cx="3922463" cy="943885"/>
          </a:xfrm>
          <a:prstGeom prst="rect">
            <a:avLst/>
          </a:prstGeom>
        </p:spPr>
      </p:pic>
      <p:sp>
        <p:nvSpPr>
          <p:cNvPr id="2" name="フッター プレースホルダー 1"/>
          <p:cNvSpPr>
            <a:spLocks noGrp="1"/>
          </p:cNvSpPr>
          <p:nvPr>
            <p:ph type="ftr" sz="quarter" idx="4294967295"/>
          </p:nvPr>
        </p:nvSpPr>
        <p:spPr>
          <a:xfrm>
            <a:off x="6477000" y="6356350"/>
            <a:ext cx="1639455" cy="365125"/>
          </a:xfrm>
          <a:prstGeom prst="rect">
            <a:avLst/>
          </a:prstGeom>
        </p:spPr>
        <p:txBody>
          <a:bodyPr/>
          <a:lstStyle/>
          <a:p>
            <a:r>
              <a:rPr lang="en-US" smtClean="0"/>
              <a:t>ILC Accelerator</a:t>
            </a:r>
            <a:endParaRPr lang="en-US" dirty="0"/>
          </a:p>
        </p:txBody>
      </p:sp>
    </p:spTree>
    <p:extLst>
      <p:ext uri="{BB962C8B-B14F-4D97-AF65-F5344CB8AC3E}">
        <p14:creationId xmlns:p14="http://schemas.microsoft.com/office/powerpoint/2010/main" val="97833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74827"/>
            <a:ext cx="7772400" cy="1470025"/>
          </a:xfrm>
        </p:spPr>
        <p:txBody>
          <a:bodyPr>
            <a:normAutofit fontScale="90000"/>
          </a:bodyPr>
          <a:lstStyle/>
          <a:p>
            <a:r>
              <a:rPr kumimoji="1" lang="en-US" altLang="ja-JP" dirty="0" smtClean="0"/>
              <a:t>ILC </a:t>
            </a:r>
            <a:r>
              <a:rPr kumimoji="1" lang="ja-JP" altLang="en-US" dirty="0" smtClean="0"/>
              <a:t>準備段階における・</a:t>
            </a:r>
            <a:r>
              <a:rPr kumimoji="1" lang="en-US" altLang="ja-JP" dirty="0" smtClean="0"/>
              <a:t/>
            </a:r>
            <a:br>
              <a:rPr kumimoji="1" lang="en-US" altLang="ja-JP" dirty="0" smtClean="0"/>
            </a:br>
            <a:r>
              <a:rPr kumimoji="1" lang="ja-JP" altLang="en-US" dirty="0" smtClean="0"/>
              <a:t>今後</a:t>
            </a:r>
            <a:r>
              <a:rPr kumimoji="1" lang="en-US" altLang="ja-JP" dirty="0" smtClean="0"/>
              <a:t>5</a:t>
            </a:r>
            <a:r>
              <a:rPr kumimoji="1" lang="ja-JP" altLang="en-US" dirty="0" smtClean="0"/>
              <a:t>年間の</a:t>
            </a:r>
            <a:r>
              <a:rPr lang="ja-JP" altLang="en-US" dirty="0" smtClean="0"/>
              <a:t>準備</a:t>
            </a:r>
            <a:r>
              <a:rPr kumimoji="1" lang="ja-JP" altLang="en-US" dirty="0" smtClean="0"/>
              <a:t>計画（案）の検討</a:t>
            </a:r>
            <a:endParaRPr kumimoji="1" lang="ja-JP" altLang="en-US" dirty="0"/>
          </a:p>
        </p:txBody>
      </p:sp>
      <p:sp>
        <p:nvSpPr>
          <p:cNvPr id="3" name="サブタイトル 2"/>
          <p:cNvSpPr>
            <a:spLocks noGrp="1"/>
          </p:cNvSpPr>
          <p:nvPr>
            <p:ph type="subTitle" idx="1"/>
          </p:nvPr>
        </p:nvSpPr>
        <p:spPr/>
        <p:txBody>
          <a:bodyPr>
            <a:normAutofit fontScale="85000" lnSpcReduction="20000"/>
          </a:bodyPr>
          <a:lstStyle/>
          <a:p>
            <a:r>
              <a:rPr kumimoji="1" lang="en-US" altLang="ja-JP" dirty="0" smtClean="0"/>
              <a:t>KEK LC </a:t>
            </a:r>
            <a:r>
              <a:rPr kumimoji="1" lang="ja-JP" altLang="en-US" dirty="0" smtClean="0"/>
              <a:t>計画推進室</a:t>
            </a:r>
            <a:endParaRPr kumimoji="1" lang="en-US" altLang="ja-JP" dirty="0" smtClean="0"/>
          </a:p>
          <a:p>
            <a:endParaRPr lang="en-US" altLang="ja-JP" dirty="0"/>
          </a:p>
          <a:p>
            <a:r>
              <a:rPr kumimoji="1" lang="en-US" altLang="ja-JP" dirty="0" smtClean="0"/>
              <a:t>2013-10-15 </a:t>
            </a:r>
            <a:r>
              <a:rPr kumimoji="1" lang="ja-JP" altLang="en-US" dirty="0" smtClean="0"/>
              <a:t>意見交換</a:t>
            </a:r>
            <a:endParaRPr kumimoji="1" lang="en-US" altLang="ja-JP" dirty="0" smtClean="0"/>
          </a:p>
          <a:p>
            <a:r>
              <a:rPr lang="en-US" altLang="ja-JP" dirty="0" smtClean="0"/>
              <a:t>2013-10-29 </a:t>
            </a:r>
            <a:r>
              <a:rPr lang="en-US" altLang="en-US" dirty="0" smtClean="0"/>
              <a:t>意見交換（第二回）</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13/10/28</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KEK-LC-Meeting</a:t>
            </a:r>
            <a:endParaRPr kumimoji="1" lang="ja-JP" altLang="en-US"/>
          </a:p>
        </p:txBody>
      </p:sp>
      <p:sp>
        <p:nvSpPr>
          <p:cNvPr id="6" name="スライド番号プレースホルダー 5"/>
          <p:cNvSpPr>
            <a:spLocks noGrp="1"/>
          </p:cNvSpPr>
          <p:nvPr>
            <p:ph type="sldNum" sz="quarter" idx="12"/>
          </p:nvPr>
        </p:nvSpPr>
        <p:spPr/>
        <p:txBody>
          <a:bodyPr/>
          <a:lstStyle/>
          <a:p>
            <a:fld id="{690BD53D-0F42-B742-A897-5EF936631EAF}" type="slidenum">
              <a:rPr kumimoji="1" lang="ja-JP" altLang="en-US" smtClean="0"/>
              <a:t>9</a:t>
            </a:fld>
            <a:endParaRPr kumimoji="1" lang="ja-JP" altLang="en-US"/>
          </a:p>
        </p:txBody>
      </p:sp>
    </p:spTree>
    <p:extLst>
      <p:ext uri="{BB962C8B-B14F-4D97-AF65-F5344CB8AC3E}">
        <p14:creationId xmlns:p14="http://schemas.microsoft.com/office/powerpoint/2010/main" val="296553621"/>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タイトル &amp; サブタイトル">
  <a:themeElements>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サブタイトル">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タイトル &amp; 箇条書き">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タイトル &amp; 箇条書き">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raft_LLC_PowerPoint_template_0215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Them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978</TotalTime>
  <Words>4499</Words>
  <Application>Microsoft Macintosh PowerPoint</Application>
  <PresentationFormat>画面に合わせる (4:3)</PresentationFormat>
  <Paragraphs>1110</Paragraphs>
  <Slides>50</Slides>
  <Notes>3</Notes>
  <HiddenSlides>0</HiddenSlides>
  <MMClips>0</MMClips>
  <ScaleCrop>false</ScaleCrop>
  <HeadingPairs>
    <vt:vector size="4" baseType="variant">
      <vt:variant>
        <vt:lpstr>テーマ</vt:lpstr>
      </vt:variant>
      <vt:variant>
        <vt:i4>5</vt:i4>
      </vt:variant>
      <vt:variant>
        <vt:lpstr>スライド タイトル</vt:lpstr>
      </vt:variant>
      <vt:variant>
        <vt:i4>50</vt:i4>
      </vt:variant>
    </vt:vector>
  </HeadingPairs>
  <TitlesOfParts>
    <vt:vector size="55" baseType="lpstr">
      <vt:lpstr>ホワイト</vt:lpstr>
      <vt:lpstr>タイトル &amp; サブタイトル</vt:lpstr>
      <vt:lpstr>タイトル &amp; 箇条書き</vt:lpstr>
      <vt:lpstr>Draft_LLC_PowerPoint_template_021513</vt:lpstr>
      <vt:lpstr>1_Default Theme</vt:lpstr>
      <vt:lpstr>LC 計画推進委員会・予定</vt:lpstr>
      <vt:lpstr>KEK-LC： FY2013 Plan</vt:lpstr>
      <vt:lpstr>6/11 ~ 以降の出来事</vt:lpstr>
      <vt:lpstr>PowerPoint プレゼンテーション</vt:lpstr>
      <vt:lpstr>PowerPoint プレゼンテーション</vt:lpstr>
      <vt:lpstr>LCC Directors’ –KEK 間の 連絡・連携の改善</vt:lpstr>
      <vt:lpstr>The Linear Collider Collaboration </vt:lpstr>
      <vt:lpstr>PowerPoint プレゼンテーション</vt:lpstr>
      <vt:lpstr>ILC 準備段階における・ 今後5年間の準備計画（案）の検討</vt:lpstr>
      <vt:lpstr>PowerPoint プレゼンテーション</vt:lpstr>
      <vt:lpstr>ILC Time Scale required </vt:lpstr>
      <vt:lpstr>Major R&amp;D Efforts in TD Phase  </vt:lpstr>
      <vt:lpstr>ILC TDR 加速器概観</vt:lpstr>
      <vt:lpstr>基本方針の確認・検討課題</vt:lpstr>
      <vt:lpstr>加速器建設の基本方針：  Known Physics and Possible Staging</vt:lpstr>
      <vt:lpstr>ILC Published Parameters</vt:lpstr>
      <vt:lpstr>ILC Published Parameters</vt:lpstr>
      <vt:lpstr>Further R&amp;D/Engineering Study required</vt:lpstr>
      <vt:lpstr>ILC Director’s message at Press Conference</vt:lpstr>
      <vt:lpstr>Major R&amp;D Efforts in TD Phase  </vt:lpstr>
      <vt:lpstr>LCC-ILC準備段階 における技術課題 KEK-LC Office として検討中（コメント御願いします）</vt:lpstr>
      <vt:lpstr>各グループからの課題・コメント</vt:lpstr>
      <vt:lpstr>各グループからの課題・コメント</vt:lpstr>
      <vt:lpstr>各グループからの課題・コメント</vt:lpstr>
      <vt:lpstr>加速器・ビームダイナミクス（久保）</vt:lpstr>
      <vt:lpstr>各グループからの課題・コメント</vt:lpstr>
      <vt:lpstr>STF：Quantum Beam  ILC full-cryomodule Test </vt:lpstr>
      <vt:lpstr>STF2; SCRF Accelerator R&amp;D Plan</vt:lpstr>
      <vt:lpstr>前回打ち合わせ以降の提案: 例</vt:lpstr>
      <vt:lpstr>参考(STF-ERLの開発連携案）：例</vt:lpstr>
      <vt:lpstr>各グループからの課題・コメント</vt:lpstr>
      <vt:lpstr>KEK-ATF：Progress</vt:lpstr>
      <vt:lpstr>ATF Future Plan</vt:lpstr>
      <vt:lpstr>各グループからの課題・コメント</vt:lpstr>
      <vt:lpstr>PowerPoint プレゼンテーション</vt:lpstr>
      <vt:lpstr>Moving Target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各グループからの課題・コメント</vt:lpstr>
      <vt:lpstr>物理／測定器</vt:lpstr>
      <vt:lpstr>目的（考え方）</vt:lpstr>
      <vt:lpstr>項目ごとの計画</vt:lpstr>
      <vt:lpstr>PowerPoint プレゼンテーション</vt:lpstr>
      <vt:lpstr>PowerPoint プレゼンテーション</vt:lpstr>
      <vt:lpstr>PowerPoint プレゼンテーション</vt:lpstr>
      <vt:lpstr>その他、考慮すべき点</vt:lpstr>
    </vt:vector>
  </TitlesOfParts>
  <Company>KEK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 準備段階における・ 今後5年間の準備計画（案）の検討</dc:title>
  <dc:creator>Yamamoto Akira</dc:creator>
  <cp:lastModifiedBy>Yamamoto Akira</cp:lastModifiedBy>
  <cp:revision>24</cp:revision>
  <dcterms:created xsi:type="dcterms:W3CDTF">2013-10-28T22:58:50Z</dcterms:created>
  <dcterms:modified xsi:type="dcterms:W3CDTF">2013-10-31T16:05:35Z</dcterms:modified>
</cp:coreProperties>
</file>