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8" r:id="rId3"/>
    <p:sldId id="257" r:id="rId4"/>
    <p:sldId id="266" r:id="rId5"/>
    <p:sldId id="260" r:id="rId6"/>
    <p:sldId id="261" r:id="rId7"/>
    <p:sldId id="262" r:id="rId8"/>
    <p:sldId id="263" r:id="rId9"/>
    <p:sldId id="264" r:id="rId10"/>
    <p:sldId id="265" r:id="rId11"/>
    <p:sldId id="267" r:id="rId12"/>
    <p:sldId id="268" r:id="rId13"/>
    <p:sldId id="269" r:id="rId14"/>
    <p:sldId id="259" r:id="rId1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35" autoAdjust="0"/>
  </p:normalViewPr>
  <p:slideViewPr>
    <p:cSldViewPr snapToGrid="0" snapToObjects="1">
      <p:cViewPr varScale="1">
        <p:scale>
          <a:sx n="102" d="100"/>
          <a:sy n="102" d="100"/>
        </p:scale>
        <p:origin x="-88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DD3333-634B-0446-94A0-DD75FEE73D5A}" type="datetimeFigureOut">
              <a:rPr kumimoji="1" lang="ja-JP" altLang="en-US" smtClean="0"/>
              <a:t>2013/08/23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DBD532-7127-DE45-98B4-FC85EAEC6448}" type="slidenum">
              <a:rPr kumimoji="1" lang="ja-JP" altLang="en-US" smtClean="0"/>
              <a:t>‹#›</a:t>
            </a:fld>
            <a:endParaRPr kumimoji="1" lang="ja-JP" altLang="en-US"/>
          </a:p>
        </p:txBody>
      </p:sp>
    </p:spTree>
    <p:extLst>
      <p:ext uri="{BB962C8B-B14F-4D97-AF65-F5344CB8AC3E}">
        <p14:creationId xmlns:p14="http://schemas.microsoft.com/office/powerpoint/2010/main" val="429152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E6353-FF6F-AE44-A6BF-FEE0E8E43BA1}" type="datetimeFigureOut">
              <a:rPr kumimoji="1" lang="ja-JP" altLang="en-US" smtClean="0"/>
              <a:t>2013/08/23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0BE81E-350F-4D4A-8B48-8BD00B5520BE}" type="slidenum">
              <a:rPr kumimoji="1" lang="ja-JP" altLang="en-US" smtClean="0"/>
              <a:t>‹#›</a:t>
            </a:fld>
            <a:endParaRPr kumimoji="1" lang="ja-JP" altLang="en-US"/>
          </a:p>
        </p:txBody>
      </p:sp>
    </p:spTree>
    <p:extLst>
      <p:ext uri="{BB962C8B-B14F-4D97-AF65-F5344CB8AC3E}">
        <p14:creationId xmlns:p14="http://schemas.microsoft.com/office/powerpoint/2010/main" val="30147567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315280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3383473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387123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23141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145129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2013/08/23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7" name="スライド番号プレースホルダー 6"/>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43851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2013/08/23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9" name="スライド番号プレースホルダー 8"/>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330718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2013/08/23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5" name="スライド番号プレースホルダー 4"/>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117164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2013/08/23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4" name="スライド番号プレースホルダー 3"/>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332334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2013/08/23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7" name="スライド番号プレースホルダー 6"/>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178503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2013/08/23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7" name="スライド番号プレースホルダー 6"/>
          <p:cNvSpPr>
            <a:spLocks noGrp="1"/>
          </p:cNvSpPr>
          <p:nvPr>
            <p:ph type="sldNum" sz="quarter" idx="12"/>
          </p:nvPr>
        </p:nvSpPr>
        <p:spPr/>
        <p:txBody>
          <a:body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19472304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2013/08/23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6D333-566C-1C48-8BF2-30B9050E70FF}" type="slidenum">
              <a:rPr kumimoji="1" lang="ja-JP" altLang="en-US" smtClean="0"/>
              <a:t>‹#›</a:t>
            </a:fld>
            <a:endParaRPr kumimoji="1" lang="ja-JP" altLang="en-US"/>
          </a:p>
        </p:txBody>
      </p:sp>
    </p:spTree>
    <p:extLst>
      <p:ext uri="{BB962C8B-B14F-4D97-AF65-F5344CB8AC3E}">
        <p14:creationId xmlns:p14="http://schemas.microsoft.com/office/powerpoint/2010/main" val="133490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stream.tv/channel/ilc-eng" TargetMode="External"/><Relationship Id="rId4" Type="http://schemas.openxmlformats.org/officeDocument/2006/relationships/hyperlink" Target="mailto:kawagoe@phys.kyushu-u.ac.jp" TargetMode="External"/><Relationship Id="rId5" Type="http://schemas.openxmlformats.org/officeDocument/2006/relationships/hyperlink" Target="mailto:yhitoshi@epx.phys.tohoku.ac.jp" TargetMode="External"/><Relationship Id="rId1" Type="http://schemas.openxmlformats.org/officeDocument/2006/relationships/slideLayout" Target="../slideLayouts/slideLayout2.xml"/><Relationship Id="rId2" Type="http://schemas.openxmlformats.org/officeDocument/2006/relationships/hyperlink" Target="http://www.sanjo.nc.u-tokyo.ac.jp/sanjo/contac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2013</a:t>
            </a:r>
            <a:r>
              <a:rPr lang="ja-JP" altLang="en-US" dirty="0" smtClean="0"/>
              <a:t>年度</a:t>
            </a:r>
            <a:r>
              <a:rPr lang="en-US" altLang="ja-JP" dirty="0" smtClean="0"/>
              <a:t/>
            </a:r>
            <a:br>
              <a:rPr lang="en-US" altLang="ja-JP" dirty="0" smtClean="0"/>
            </a:br>
            <a:r>
              <a:rPr lang="ja-JP" altLang="en-US" dirty="0" smtClean="0"/>
              <a:t>第</a:t>
            </a:r>
            <a:r>
              <a:rPr lang="en-US" altLang="ja-JP" dirty="0" smtClean="0"/>
              <a:t>2</a:t>
            </a:r>
            <a:r>
              <a:rPr lang="ja-JP" altLang="en-US" dirty="0" smtClean="0"/>
              <a:t>回・</a:t>
            </a:r>
            <a:r>
              <a:rPr lang="en-US" altLang="ja-JP" dirty="0" smtClean="0"/>
              <a:t>LC</a:t>
            </a:r>
            <a:r>
              <a:rPr lang="ja-JP" altLang="en-US" dirty="0" smtClean="0"/>
              <a:t>計画推進委員会</a:t>
            </a:r>
            <a:endParaRPr kumimoji="1" lang="ja-JP" altLang="en-US" dirty="0"/>
          </a:p>
        </p:txBody>
      </p:sp>
      <p:sp>
        <p:nvSpPr>
          <p:cNvPr id="3" name="サブタイトル 2"/>
          <p:cNvSpPr>
            <a:spLocks noGrp="1"/>
          </p:cNvSpPr>
          <p:nvPr>
            <p:ph type="subTitle" idx="1"/>
          </p:nvPr>
        </p:nvSpPr>
        <p:spPr/>
        <p:txBody>
          <a:bodyPr/>
          <a:lstStyle/>
          <a:p>
            <a:endParaRPr kumimoji="1" lang="en-US" altLang="ja-JP" dirty="0" smtClean="0"/>
          </a:p>
          <a:p>
            <a:r>
              <a:rPr kumimoji="1" lang="en-US" altLang="ja-JP" dirty="0" smtClean="0"/>
              <a:t>KEK 3</a:t>
            </a:r>
            <a:r>
              <a:rPr kumimoji="1" lang="ja-JP" altLang="en-US" dirty="0" smtClean="0"/>
              <a:t>号館</a:t>
            </a:r>
            <a:r>
              <a:rPr kumimoji="1" lang="en-US" altLang="ja-JP" dirty="0" smtClean="0"/>
              <a:t>1</a:t>
            </a:r>
            <a:r>
              <a:rPr kumimoji="1" lang="ja-JP" altLang="en-US" dirty="0" smtClean="0"/>
              <a:t>階会議室</a:t>
            </a:r>
            <a:endParaRPr kumimoji="1" lang="en-US" altLang="ja-JP" dirty="0" smtClean="0"/>
          </a:p>
          <a:p>
            <a:r>
              <a:rPr kumimoji="1" lang="en-US" altLang="ja-JP" dirty="0" smtClean="0"/>
              <a:t>2013-8-23</a:t>
            </a:r>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1</a:t>
            </a:fld>
            <a:endParaRPr kumimoji="1" lang="ja-JP" altLang="en-US"/>
          </a:p>
        </p:txBody>
      </p:sp>
    </p:spTree>
    <p:extLst>
      <p:ext uri="{BB962C8B-B14F-4D97-AF65-F5344CB8AC3E}">
        <p14:creationId xmlns:p14="http://schemas.microsoft.com/office/powerpoint/2010/main" val="18890950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ILC</a:t>
            </a:r>
            <a:r>
              <a:rPr kumimoji="1" lang="ja-JP" altLang="en-US" dirty="0" smtClean="0"/>
              <a:t>立地評価結果の発表：予定</a:t>
            </a:r>
            <a:endParaRPr kumimoji="1" lang="ja-JP" altLang="en-US" dirty="0"/>
          </a:p>
        </p:txBody>
      </p:sp>
      <p:sp>
        <p:nvSpPr>
          <p:cNvPr id="3" name="コンテンツ プレースホルダー 2"/>
          <p:cNvSpPr>
            <a:spLocks noGrp="1"/>
          </p:cNvSpPr>
          <p:nvPr>
            <p:ph idx="1"/>
          </p:nvPr>
        </p:nvSpPr>
        <p:spPr>
          <a:ln>
            <a:solidFill>
              <a:srgbClr val="3366FF"/>
            </a:solidFill>
          </a:ln>
        </p:spPr>
        <p:txBody>
          <a:bodyPr>
            <a:normAutofit fontScale="40000" lnSpcReduction="20000"/>
          </a:bodyPr>
          <a:lstStyle/>
          <a:p>
            <a:r>
              <a:rPr lang="en-US" altLang="ja-JP" dirty="0"/>
              <a:t>ILC</a:t>
            </a:r>
            <a:r>
              <a:rPr lang="ja-JP" altLang="en-US" dirty="0"/>
              <a:t>立地評価結果発表記者会見</a:t>
            </a:r>
          </a:p>
          <a:p>
            <a:pPr marL="0" indent="0">
              <a:buNone/>
            </a:pPr>
            <a:r>
              <a:rPr lang="en-US" altLang="ja-JP" sz="3500" dirty="0"/>
              <a:t>1.</a:t>
            </a:r>
            <a:r>
              <a:rPr lang="ja-JP" altLang="en-US" sz="3500" dirty="0"/>
              <a:t>　日時　　平成</a:t>
            </a:r>
            <a:r>
              <a:rPr lang="en-US" altLang="ja-JP" sz="3500" dirty="0"/>
              <a:t>25</a:t>
            </a:r>
            <a:r>
              <a:rPr lang="ja-JP" altLang="en-US" sz="3500" dirty="0"/>
              <a:t>年</a:t>
            </a:r>
            <a:r>
              <a:rPr lang="en-US" altLang="ja-JP" sz="3500" dirty="0"/>
              <a:t>8</a:t>
            </a:r>
            <a:r>
              <a:rPr lang="ja-JP" altLang="en-US" sz="3500" dirty="0"/>
              <a:t>月</a:t>
            </a:r>
            <a:r>
              <a:rPr lang="en-US" altLang="ja-JP" sz="3500" dirty="0"/>
              <a:t>23</a:t>
            </a:r>
            <a:r>
              <a:rPr lang="ja-JP" altLang="en-US" sz="3500" dirty="0"/>
              <a:t>日</a:t>
            </a:r>
            <a:r>
              <a:rPr lang="en-US" altLang="ja-JP" sz="3500" dirty="0"/>
              <a:t>(</a:t>
            </a:r>
            <a:r>
              <a:rPr lang="ja-JP" altLang="en-US" sz="3500" dirty="0"/>
              <a:t>金</a:t>
            </a:r>
            <a:r>
              <a:rPr lang="en-US" altLang="ja-JP" sz="3500" dirty="0"/>
              <a:t>)</a:t>
            </a:r>
            <a:r>
              <a:rPr lang="ja-JP" altLang="en-US" sz="3500" dirty="0"/>
              <a:t>　</a:t>
            </a:r>
            <a:r>
              <a:rPr lang="en-US" altLang="ja-JP" sz="3500" dirty="0"/>
              <a:t>09:30〜11:30</a:t>
            </a:r>
          </a:p>
          <a:p>
            <a:pPr marL="0" indent="0">
              <a:buNone/>
            </a:pPr>
            <a:r>
              <a:rPr lang="en-US" altLang="ja-JP" sz="3500" dirty="0"/>
              <a:t>2.</a:t>
            </a:r>
            <a:r>
              <a:rPr lang="ja-JP" altLang="en-US" sz="3500" dirty="0"/>
              <a:t>　会場　　東京大学本郷キャンパス　山上会館　</a:t>
            </a:r>
            <a:r>
              <a:rPr lang="en-US" altLang="ja-JP" sz="3500" dirty="0"/>
              <a:t>201</a:t>
            </a:r>
            <a:r>
              <a:rPr lang="ja-JP" altLang="en-US" sz="3500" dirty="0"/>
              <a:t>・</a:t>
            </a:r>
            <a:r>
              <a:rPr lang="en-US" altLang="ja-JP" sz="3500" dirty="0"/>
              <a:t>202</a:t>
            </a:r>
            <a:r>
              <a:rPr lang="ja-JP" altLang="en-US" sz="3500" dirty="0"/>
              <a:t>室　</a:t>
            </a:r>
          </a:p>
          <a:p>
            <a:pPr marL="0" indent="0">
              <a:buNone/>
            </a:pPr>
            <a:r>
              <a:rPr lang="hr-HR" altLang="ja-JP" sz="3500" dirty="0"/>
              <a:t>          </a:t>
            </a:r>
            <a:r>
              <a:rPr lang="hr-HR" altLang="ja-JP" sz="3500" u="sng" dirty="0">
                <a:hlinkClick r:id="rId2"/>
              </a:rPr>
              <a:t>http://www.sanjo.nc.u-tokyo.ac.jp/sanjo/contact/ </a:t>
            </a:r>
          </a:p>
          <a:p>
            <a:pPr marL="0" indent="0">
              <a:buNone/>
            </a:pPr>
            <a:r>
              <a:rPr lang="ja-JP" altLang="en-US" sz="3500" dirty="0"/>
              <a:t>　　　　　　</a:t>
            </a:r>
            <a:r>
              <a:rPr lang="en-US" altLang="ja-JP" sz="3500" dirty="0" err="1"/>
              <a:t>Ustream</a:t>
            </a:r>
            <a:r>
              <a:rPr lang="ja-JP" altLang="en-US" sz="3500" dirty="0"/>
              <a:t>配信を行います。</a:t>
            </a:r>
            <a:r>
              <a:rPr lang="en-US" altLang="ja-JP" sz="3500" u="sng" dirty="0">
                <a:hlinkClick r:id="rId3"/>
              </a:rPr>
              <a:t>http://www.ustream.tv/channel/ilc-eng</a:t>
            </a:r>
            <a:r>
              <a:rPr lang="ja-JP" altLang="en-US" sz="3500" u="sng" dirty="0">
                <a:hlinkClick r:id="rId3"/>
              </a:rPr>
              <a:t> </a:t>
            </a:r>
          </a:p>
          <a:p>
            <a:pPr marL="0" indent="0">
              <a:buNone/>
            </a:pPr>
            <a:r>
              <a:rPr lang="en-US" altLang="ja-JP" sz="3500" dirty="0"/>
              <a:t>3.</a:t>
            </a:r>
            <a:r>
              <a:rPr lang="ja-JP" altLang="en-US" sz="3500" dirty="0"/>
              <a:t>　プログラム</a:t>
            </a:r>
          </a:p>
          <a:p>
            <a:pPr marL="0" indent="0">
              <a:buNone/>
            </a:pPr>
            <a:r>
              <a:rPr lang="en-US" altLang="ja-JP" sz="3500" dirty="0"/>
              <a:t>(1) ILC</a:t>
            </a:r>
            <a:r>
              <a:rPr lang="ja-JP" altLang="en-US" sz="3500" dirty="0"/>
              <a:t>立地評価報告  </a:t>
            </a:r>
          </a:p>
          <a:p>
            <a:pPr marL="0" indent="0">
              <a:buNone/>
            </a:pPr>
            <a:r>
              <a:rPr lang="ja-JP" altLang="en-US" sz="3500" dirty="0"/>
              <a:t>　　 川越清以，山本均  （</a:t>
            </a:r>
            <a:r>
              <a:rPr lang="en-US" altLang="ja-JP" sz="3500" dirty="0"/>
              <a:t>ILC</a:t>
            </a:r>
            <a:r>
              <a:rPr lang="ja-JP" altLang="en-US" sz="3500" dirty="0"/>
              <a:t>立地評価会議共同議長）</a:t>
            </a:r>
          </a:p>
          <a:p>
            <a:pPr marL="0" indent="0">
              <a:buNone/>
            </a:pPr>
            <a:r>
              <a:rPr lang="en-US" altLang="ja-JP" sz="3500" dirty="0"/>
              <a:t>(2) </a:t>
            </a:r>
            <a:r>
              <a:rPr lang="ja-JP" altLang="en-US" sz="3500" dirty="0"/>
              <a:t>リニアコライダー コラボレーション</a:t>
            </a:r>
            <a:r>
              <a:rPr lang="en-US" altLang="ja-JP" sz="3500" dirty="0"/>
              <a:t>(LCC)</a:t>
            </a:r>
            <a:r>
              <a:rPr lang="ja-JP" altLang="en-US" sz="3500" dirty="0"/>
              <a:t>からのメッセージ     </a:t>
            </a:r>
          </a:p>
          <a:p>
            <a:pPr marL="0" indent="0">
              <a:buNone/>
            </a:pPr>
            <a:r>
              <a:rPr lang="ja-JP" altLang="en-US" sz="3500" dirty="0"/>
              <a:t>　　リン エバンス　（</a:t>
            </a:r>
            <a:r>
              <a:rPr lang="en-US" altLang="ja-JP" sz="3500" dirty="0"/>
              <a:t>ICL/LCC</a:t>
            </a:r>
            <a:r>
              <a:rPr lang="ja-JP" altLang="en-US" sz="3500" dirty="0"/>
              <a:t>ディレクター）</a:t>
            </a:r>
            <a:r>
              <a:rPr lang="en-US" altLang="ja-JP" sz="3500" dirty="0" smtClean="0"/>
              <a:t>(</a:t>
            </a:r>
            <a:r>
              <a:rPr lang="en-US" altLang="ja-JP" sz="3500" dirty="0" smtClean="0"/>
              <a:t>B. </a:t>
            </a:r>
            <a:r>
              <a:rPr lang="ja-JP" altLang="en-US" sz="3500" dirty="0" smtClean="0"/>
              <a:t>フォスター代読</a:t>
            </a:r>
            <a:r>
              <a:rPr lang="en-US" altLang="ja-JP" sz="3500" dirty="0" smtClean="0"/>
              <a:t>)</a:t>
            </a:r>
            <a:endParaRPr lang="en-US" altLang="ja-JP" sz="3500" dirty="0"/>
          </a:p>
          <a:p>
            <a:pPr marL="0" indent="0">
              <a:buNone/>
            </a:pPr>
            <a:r>
              <a:rPr lang="ja-JP" altLang="en-US" sz="3500" dirty="0"/>
              <a:t>　　マイク ハリソン （</a:t>
            </a:r>
            <a:r>
              <a:rPr lang="en-US" altLang="ja-JP" sz="3500" dirty="0"/>
              <a:t>BNL/LCC ILC</a:t>
            </a:r>
            <a:r>
              <a:rPr lang="ja-JP" altLang="en-US" sz="3500" dirty="0"/>
              <a:t>担当部門長）</a:t>
            </a:r>
          </a:p>
          <a:p>
            <a:pPr marL="0" indent="0">
              <a:buNone/>
            </a:pPr>
            <a:r>
              <a:rPr lang="en-US" altLang="ja-JP" sz="3500" dirty="0"/>
              <a:t>(3</a:t>
            </a:r>
            <a:r>
              <a:rPr lang="ja-JP" altLang="en-US" sz="3500" dirty="0"/>
              <a:t>）質疑応答</a:t>
            </a:r>
          </a:p>
          <a:p>
            <a:pPr marL="0" indent="0">
              <a:buNone/>
            </a:pPr>
            <a:endParaRPr lang="ja-JP" altLang="en-US" sz="3500" dirty="0"/>
          </a:p>
          <a:p>
            <a:pPr marL="0" indent="0">
              <a:buNone/>
            </a:pPr>
            <a:r>
              <a:rPr lang="ja-JP" altLang="en-US" sz="3500" dirty="0"/>
              <a:t>記者会見には，上記に加え以下の者が臨席します。 </a:t>
            </a:r>
          </a:p>
          <a:p>
            <a:pPr marL="0" indent="0">
              <a:buNone/>
            </a:pPr>
            <a:r>
              <a:rPr lang="ja-JP" altLang="en-US" sz="3500" dirty="0"/>
              <a:t>　　駒宮幸男    （高エネルギー委員長・</a:t>
            </a:r>
            <a:r>
              <a:rPr lang="en-US" altLang="ja-JP" sz="3500" dirty="0"/>
              <a:t>Linear Collider Board</a:t>
            </a:r>
            <a:r>
              <a:rPr lang="ja-JP" altLang="en-US" sz="3500" dirty="0"/>
              <a:t>議長），  </a:t>
            </a:r>
          </a:p>
          <a:p>
            <a:pPr marL="0" indent="0">
              <a:buNone/>
            </a:pPr>
            <a:r>
              <a:rPr lang="ja-JP" altLang="en-US" sz="3500" dirty="0"/>
              <a:t>　　山下了                      （</a:t>
            </a:r>
            <a:r>
              <a:rPr lang="en-US" altLang="ja-JP" sz="3500" dirty="0"/>
              <a:t>ILC</a:t>
            </a:r>
            <a:r>
              <a:rPr lang="ja-JP" altLang="en-US" sz="3500" dirty="0"/>
              <a:t>戦略会議議長），</a:t>
            </a:r>
          </a:p>
          <a:p>
            <a:pPr marL="0" indent="0">
              <a:buNone/>
            </a:pPr>
            <a:r>
              <a:rPr lang="ja-JP" altLang="en-US" sz="3500" dirty="0"/>
              <a:t>　　村山斉                      （</a:t>
            </a:r>
            <a:r>
              <a:rPr lang="en-US" altLang="ja-JP" sz="3500" dirty="0"/>
              <a:t>LCC</a:t>
            </a:r>
            <a:r>
              <a:rPr lang="ja-JP" altLang="en-US" sz="3500" dirty="0"/>
              <a:t>副ディレクター），</a:t>
            </a:r>
          </a:p>
          <a:p>
            <a:pPr marL="0" indent="0">
              <a:buNone/>
            </a:pPr>
            <a:r>
              <a:rPr lang="ja-JP" altLang="en-US" sz="3500" dirty="0"/>
              <a:t>　　ブライアン フォスター      （</a:t>
            </a:r>
            <a:r>
              <a:rPr lang="en-US" altLang="ja-JP" sz="3500" dirty="0"/>
              <a:t>DESY/LCC</a:t>
            </a:r>
            <a:r>
              <a:rPr lang="ja-JP" altLang="en-US" sz="3500" dirty="0"/>
              <a:t>欧州地域ディレクター）</a:t>
            </a:r>
          </a:p>
          <a:p>
            <a:pPr marL="0" indent="0">
              <a:buNone/>
            </a:pPr>
            <a:endParaRPr lang="ja-JP" altLang="en-US" sz="3500" dirty="0"/>
          </a:p>
          <a:p>
            <a:pPr marL="0" indent="0">
              <a:buNone/>
            </a:pPr>
            <a:r>
              <a:rPr lang="ja-JP" altLang="en-US" sz="3500" dirty="0"/>
              <a:t>本件に関する問い合わせ： </a:t>
            </a:r>
            <a:r>
              <a:rPr lang="en-US" altLang="ja-JP" sz="3500" dirty="0"/>
              <a:t>ILC</a:t>
            </a:r>
            <a:r>
              <a:rPr lang="ja-JP" altLang="en-US" sz="3500" dirty="0"/>
              <a:t>立地評価会議共同議長</a:t>
            </a:r>
          </a:p>
          <a:p>
            <a:pPr marL="0" indent="0">
              <a:buNone/>
            </a:pPr>
            <a:r>
              <a:rPr lang="ja-JP" altLang="sk-SK" sz="3500" dirty="0"/>
              <a:t>川越清以</a:t>
            </a:r>
            <a:r>
              <a:rPr lang="sk-SK" altLang="ja-JP" sz="3500" dirty="0"/>
              <a:t>(</a:t>
            </a:r>
            <a:r>
              <a:rPr lang="sk-SK" altLang="ja-JP" sz="3500" u="sng" dirty="0">
                <a:hlinkClick r:id="rId4"/>
              </a:rPr>
              <a:t>kawagoe@phys.kyushu-u.ac.jp)</a:t>
            </a:r>
            <a:r>
              <a:rPr lang="ja-JP" altLang="sk-SK" sz="3500" u="sng" dirty="0">
                <a:hlinkClick r:id="rId4"/>
              </a:rPr>
              <a:t>，山本均</a:t>
            </a:r>
            <a:r>
              <a:rPr lang="sk-SK" altLang="ja-JP" sz="3500" u="sng" dirty="0">
                <a:hlinkClick r:id="rId4"/>
              </a:rPr>
              <a:t>(</a:t>
            </a:r>
            <a:r>
              <a:rPr lang="sk-SK" altLang="ja-JP" sz="3500" u="sng" dirty="0">
                <a:hlinkClick r:id="rId5"/>
              </a:rPr>
              <a:t>yhitoshi@epx.phys.tohoku.ac.jp</a:t>
            </a:r>
            <a:r>
              <a:rPr lang="sk-SK" altLang="ja-JP" u="sng" dirty="0">
                <a:hlinkClick r:id="rId5"/>
              </a:rPr>
              <a:t>)</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10</a:t>
            </a:fld>
            <a:endParaRPr kumimoji="1" lang="ja-JP" altLang="en-US"/>
          </a:p>
        </p:txBody>
      </p:sp>
    </p:spTree>
    <p:extLst>
      <p:ext uri="{BB962C8B-B14F-4D97-AF65-F5344CB8AC3E}">
        <p14:creationId xmlns:p14="http://schemas.microsoft.com/office/powerpoint/2010/main" val="1415885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 ILC</a:t>
            </a:r>
            <a:r>
              <a:rPr kumimoji="1" lang="ja-JP" altLang="en-US" dirty="0" smtClean="0"/>
              <a:t>立地評価委員会・結論</a:t>
            </a:r>
            <a:r>
              <a:rPr kumimoji="1" lang="en-US" altLang="ja-JP" dirty="0" smtClean="0"/>
              <a:t/>
            </a:r>
            <a:br>
              <a:rPr kumimoji="1" lang="en-US" altLang="ja-JP" dirty="0" smtClean="0"/>
            </a:br>
            <a:r>
              <a:rPr kumimoji="1" lang="en-US" altLang="ja-JP" sz="3600" dirty="0" smtClean="0">
                <a:solidFill>
                  <a:srgbClr val="3366FF"/>
                </a:solidFill>
              </a:rPr>
              <a:t>8/23: </a:t>
            </a:r>
            <a:r>
              <a:rPr lang="ja-JP" altLang="en-US" sz="3600" dirty="0" smtClean="0">
                <a:solidFill>
                  <a:srgbClr val="3366FF"/>
                </a:solidFill>
              </a:rPr>
              <a:t>記者会見内容</a:t>
            </a:r>
            <a:endParaRPr kumimoji="1" lang="ja-JP" altLang="en-US" sz="3600" dirty="0">
              <a:solidFill>
                <a:srgbClr val="3366FF"/>
              </a:solidFill>
            </a:endParaRPr>
          </a:p>
        </p:txBody>
      </p:sp>
      <p:sp>
        <p:nvSpPr>
          <p:cNvPr id="3" name="コンテンツ プレースホルダー 2"/>
          <p:cNvSpPr>
            <a:spLocks noGrp="1"/>
          </p:cNvSpPr>
          <p:nvPr>
            <p:ph idx="1"/>
          </p:nvPr>
        </p:nvSpPr>
        <p:spPr>
          <a:xfrm>
            <a:off x="253697" y="1979884"/>
            <a:ext cx="8433103" cy="4333059"/>
          </a:xfrm>
          <a:ln>
            <a:solidFill>
              <a:srgbClr val="4F81BD"/>
            </a:solidFill>
          </a:ln>
        </p:spPr>
        <p:txBody>
          <a:bodyPr>
            <a:normAutofit fontScale="62500" lnSpcReduction="20000"/>
          </a:bodyPr>
          <a:lstStyle/>
          <a:p>
            <a:pPr marL="0" indent="0" algn="r">
              <a:buNone/>
            </a:pPr>
            <a:r>
              <a:rPr lang="ja-JP" altLang="ja-JP" b="1" dirty="0"/>
              <a:t>平成</a:t>
            </a:r>
            <a:r>
              <a:rPr lang="en-US" altLang="ja-JP" b="1" dirty="0"/>
              <a:t>25</a:t>
            </a:r>
            <a:r>
              <a:rPr lang="ja-JP" altLang="ja-JP" b="1" dirty="0"/>
              <a:t>年</a:t>
            </a:r>
            <a:r>
              <a:rPr lang="en-US" altLang="ja-JP" b="1" dirty="0"/>
              <a:t>8</a:t>
            </a:r>
            <a:r>
              <a:rPr lang="ja-JP" altLang="ja-JP" b="1" dirty="0"/>
              <a:t>月</a:t>
            </a:r>
            <a:r>
              <a:rPr lang="en-US" altLang="ja-JP" b="1" dirty="0"/>
              <a:t>17</a:t>
            </a:r>
            <a:r>
              <a:rPr lang="ja-JP" altLang="ja-JP" b="1" dirty="0"/>
              <a:t>日</a:t>
            </a:r>
          </a:p>
          <a:p>
            <a:pPr marL="0" indent="0">
              <a:buNone/>
            </a:pPr>
            <a:r>
              <a:rPr lang="en-US" altLang="ja-JP" b="1" dirty="0"/>
              <a:t> </a:t>
            </a:r>
            <a:endParaRPr lang="ja-JP" altLang="ja-JP" dirty="0"/>
          </a:p>
          <a:p>
            <a:pPr marL="0" indent="0">
              <a:buNone/>
            </a:pPr>
            <a:r>
              <a:rPr lang="ja-JP" altLang="en-US" b="1" dirty="0" smtClean="0"/>
              <a:t>　</a:t>
            </a:r>
            <a:r>
              <a:rPr lang="en-US" altLang="ja-JP" dirty="0" smtClean="0"/>
              <a:t>ILC</a:t>
            </a:r>
            <a:r>
              <a:rPr lang="ja-JP" altLang="ja-JP" dirty="0"/>
              <a:t>立地評価会議は、技術的観点および社会環境の観点からの評価を行い、全会一致で下記の結論に至った。</a:t>
            </a:r>
          </a:p>
          <a:p>
            <a:pPr marL="0" indent="0">
              <a:buNone/>
            </a:pPr>
            <a:r>
              <a:rPr lang="en-US" altLang="ja-JP" dirty="0"/>
              <a:t> </a:t>
            </a:r>
            <a:endParaRPr lang="ja-JP" altLang="ja-JP" dirty="0"/>
          </a:p>
          <a:p>
            <a:pPr marL="0" indent="0" algn="ctr">
              <a:buNone/>
            </a:pPr>
            <a:r>
              <a:rPr lang="ja-JP" altLang="ja-JP" dirty="0"/>
              <a:t>記</a:t>
            </a:r>
          </a:p>
          <a:p>
            <a:pPr marL="0" indent="0">
              <a:buNone/>
            </a:pPr>
            <a:r>
              <a:rPr lang="en-US" altLang="ja-JP" dirty="0"/>
              <a:t> </a:t>
            </a:r>
            <a:endParaRPr lang="ja-JP" altLang="ja-JP" dirty="0"/>
          </a:p>
          <a:p>
            <a:r>
              <a:rPr lang="en-US" altLang="ja-JP" dirty="0"/>
              <a:t>ILC</a:t>
            </a:r>
            <a:r>
              <a:rPr lang="ja-JP" altLang="ja-JP" dirty="0"/>
              <a:t>の国内候補地として、北上サイトを最適と評価する。</a:t>
            </a:r>
          </a:p>
          <a:p>
            <a:pPr marL="0" indent="0">
              <a:buNone/>
            </a:pPr>
            <a:r>
              <a:rPr lang="en-US" altLang="ja-JP" dirty="0"/>
              <a:t> </a:t>
            </a:r>
            <a:endParaRPr lang="ja-JP" altLang="ja-JP" dirty="0"/>
          </a:p>
          <a:p>
            <a:r>
              <a:rPr lang="ja-JP" altLang="ja-JP" dirty="0"/>
              <a:t>なお、北上サイトにおける中央キャンパスは、仙台・東京へのアクセス利便性を有し、研究・生活環境に優れる新幹線沿線の立地を強く推奨する</a:t>
            </a:r>
            <a:r>
              <a:rPr lang="ja-JP" altLang="ja-JP" dirty="0" smtClean="0"/>
              <a:t>。</a:t>
            </a:r>
            <a:endParaRPr lang="en-US" altLang="ja-JP" dirty="0" smtClean="0"/>
          </a:p>
          <a:p>
            <a:endParaRPr lang="en-US" altLang="ja-JP" dirty="0" smtClean="0"/>
          </a:p>
          <a:p>
            <a:endParaRPr lang="en-US" altLang="ja-JP" dirty="0"/>
          </a:p>
          <a:p>
            <a:r>
              <a:rPr lang="ja-JP" altLang="ja-JP" sz="2200" dirty="0" smtClean="0"/>
              <a:t>署名</a:t>
            </a:r>
            <a:r>
              <a:rPr lang="ja-JP" altLang="en-US" sz="2200" dirty="0" smtClean="0"/>
              <a:t>：　</a:t>
            </a:r>
            <a:r>
              <a:rPr lang="ja-JP" altLang="ja-JP" sz="2200" dirty="0" smtClean="0"/>
              <a:t>川越</a:t>
            </a:r>
            <a:r>
              <a:rPr lang="ja-JP" altLang="ja-JP" sz="2200" dirty="0"/>
              <a:t>　</a:t>
            </a:r>
            <a:r>
              <a:rPr lang="ja-JP" altLang="ja-JP" sz="2200" dirty="0" smtClean="0"/>
              <a:t>清以</a:t>
            </a:r>
            <a:r>
              <a:rPr lang="ja-JP" altLang="en-US" sz="2200" dirty="0" smtClean="0"/>
              <a:t>、</a:t>
            </a:r>
            <a:r>
              <a:rPr lang="ja-JP" altLang="ja-JP" sz="2200" dirty="0" smtClean="0"/>
              <a:t>杉山</a:t>
            </a:r>
            <a:r>
              <a:rPr lang="ja-JP" altLang="ja-JP" sz="2200" dirty="0"/>
              <a:t>　</a:t>
            </a:r>
            <a:r>
              <a:rPr lang="ja-JP" altLang="ja-JP" sz="2200" dirty="0" smtClean="0"/>
              <a:t>晃</a:t>
            </a:r>
            <a:r>
              <a:rPr lang="ja-JP" altLang="en-US" sz="2200" dirty="0" smtClean="0"/>
              <a:t>、</a:t>
            </a:r>
            <a:r>
              <a:rPr lang="ja-JP" altLang="ja-JP" sz="2200" dirty="0" smtClean="0"/>
              <a:t>鈴木</a:t>
            </a:r>
            <a:r>
              <a:rPr lang="ja-JP" altLang="ja-JP" sz="2200" dirty="0"/>
              <a:t>　</a:t>
            </a:r>
            <a:r>
              <a:rPr lang="ja-JP" altLang="ja-JP" sz="2200" dirty="0" smtClean="0"/>
              <a:t>厚人</a:t>
            </a:r>
            <a:r>
              <a:rPr lang="ja-JP" altLang="en-US" sz="2200" dirty="0" smtClean="0"/>
              <a:t>、</a:t>
            </a:r>
            <a:r>
              <a:rPr lang="ja-JP" altLang="ja-JP" sz="2200" dirty="0" smtClean="0"/>
              <a:t>高橋</a:t>
            </a:r>
            <a:r>
              <a:rPr lang="ja-JP" altLang="ja-JP" sz="2200" dirty="0"/>
              <a:t>　</a:t>
            </a:r>
            <a:r>
              <a:rPr lang="ja-JP" altLang="ja-JP" sz="2200" dirty="0" smtClean="0"/>
              <a:t>徹</a:t>
            </a:r>
            <a:r>
              <a:rPr lang="ja-JP" altLang="en-US" sz="2200" dirty="0" smtClean="0"/>
              <a:t>、</a:t>
            </a:r>
            <a:r>
              <a:rPr lang="ja-JP" altLang="ja-JP" sz="2200" dirty="0" smtClean="0"/>
              <a:t>成田</a:t>
            </a:r>
            <a:r>
              <a:rPr lang="ja-JP" altLang="ja-JP" sz="2200" dirty="0"/>
              <a:t>　</a:t>
            </a:r>
            <a:r>
              <a:rPr lang="ja-JP" altLang="ja-JP" sz="2200" dirty="0" smtClean="0"/>
              <a:t>晋也</a:t>
            </a:r>
            <a:r>
              <a:rPr lang="ja-JP" altLang="en-US" sz="2200" dirty="0" smtClean="0"/>
              <a:t>、</a:t>
            </a:r>
            <a:r>
              <a:rPr lang="ja-JP" altLang="ja-JP" sz="2200" dirty="0" smtClean="0"/>
              <a:t>宮原</a:t>
            </a:r>
            <a:r>
              <a:rPr lang="ja-JP" altLang="ja-JP" sz="2200" dirty="0"/>
              <a:t>　</a:t>
            </a:r>
            <a:r>
              <a:rPr lang="ja-JP" altLang="ja-JP" sz="2200" dirty="0" smtClean="0"/>
              <a:t>正信</a:t>
            </a:r>
            <a:r>
              <a:rPr lang="ja-JP" altLang="en-US" sz="2200" dirty="0" smtClean="0"/>
              <a:t>、</a:t>
            </a:r>
            <a:r>
              <a:rPr lang="ja-JP" altLang="ja-JP" sz="2200" dirty="0" smtClean="0"/>
              <a:t>山下</a:t>
            </a:r>
            <a:r>
              <a:rPr lang="ja-JP" altLang="ja-JP" sz="2200" dirty="0"/>
              <a:t>　</a:t>
            </a:r>
            <a:r>
              <a:rPr lang="ja-JP" altLang="ja-JP" sz="2200" dirty="0" smtClean="0"/>
              <a:t>了</a:t>
            </a:r>
            <a:r>
              <a:rPr lang="ja-JP" altLang="en-US" sz="2200" dirty="0" smtClean="0"/>
              <a:t>、</a:t>
            </a:r>
            <a:r>
              <a:rPr lang="ja-JP" altLang="ja-JP" sz="2200" dirty="0" smtClean="0"/>
              <a:t>山本</a:t>
            </a:r>
            <a:r>
              <a:rPr lang="ja-JP" altLang="ja-JP" sz="2200" dirty="0"/>
              <a:t>　</a:t>
            </a:r>
            <a:r>
              <a:rPr lang="ja-JP" altLang="ja-JP" sz="2200" dirty="0" smtClean="0"/>
              <a:t>均</a:t>
            </a:r>
            <a:endParaRPr lang="ja-JP" altLang="ja-JP" sz="2200"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11</a:t>
            </a:fld>
            <a:endParaRPr kumimoji="1" lang="ja-JP" altLang="en-US"/>
          </a:p>
        </p:txBody>
      </p:sp>
    </p:spTree>
    <p:extLst>
      <p:ext uri="{BB962C8B-B14F-4D97-AF65-F5344CB8AC3E}">
        <p14:creationId xmlns:p14="http://schemas.microsoft.com/office/powerpoint/2010/main" val="32125923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21914"/>
          </a:xfrm>
        </p:spPr>
        <p:txBody>
          <a:bodyPr>
            <a:normAutofit fontScale="90000"/>
          </a:bodyPr>
          <a:lstStyle/>
          <a:p>
            <a:r>
              <a:rPr kumimoji="1" lang="en-US" altLang="ja-JP" dirty="0" smtClean="0"/>
              <a:t>LCC ILC Director’s message</a:t>
            </a:r>
            <a:endParaRPr kumimoji="1" lang="ja-JP" altLang="en-US" dirty="0"/>
          </a:p>
        </p:txBody>
      </p:sp>
      <p:sp>
        <p:nvSpPr>
          <p:cNvPr id="3" name="コンテンツ プレースホルダー 2"/>
          <p:cNvSpPr>
            <a:spLocks noGrp="1"/>
          </p:cNvSpPr>
          <p:nvPr>
            <p:ph idx="1"/>
          </p:nvPr>
        </p:nvSpPr>
        <p:spPr>
          <a:xfrm>
            <a:off x="457200" y="896552"/>
            <a:ext cx="8229600" cy="5615902"/>
          </a:xfrm>
        </p:spPr>
        <p:txBody>
          <a:bodyPr>
            <a:normAutofit fontScale="47500" lnSpcReduction="20000"/>
          </a:bodyPr>
          <a:lstStyle/>
          <a:p>
            <a:r>
              <a:rPr lang="en-US" altLang="ja-JP" dirty="0"/>
              <a:t>The first step towards </a:t>
            </a:r>
            <a:r>
              <a:rPr lang="en-US" altLang="ja-JP" dirty="0">
                <a:solidFill>
                  <a:srgbClr val="3366FF"/>
                </a:solidFill>
              </a:rPr>
              <a:t>a site-specific design </a:t>
            </a:r>
            <a:r>
              <a:rPr lang="en-US" altLang="ja-JP" dirty="0"/>
              <a:t>will be to take the </a:t>
            </a:r>
            <a:r>
              <a:rPr lang="en-US" altLang="ja-JP" dirty="0">
                <a:solidFill>
                  <a:srgbClr val="3366FF"/>
                </a:solidFill>
              </a:rPr>
              <a:t>detailed geological data </a:t>
            </a:r>
            <a:r>
              <a:rPr lang="en-US" altLang="ja-JP" dirty="0"/>
              <a:t>from the preferred site and </a:t>
            </a:r>
            <a:r>
              <a:rPr lang="en-US" altLang="ja-JP" dirty="0">
                <a:solidFill>
                  <a:srgbClr val="3366FF"/>
                </a:solidFill>
              </a:rPr>
              <a:t>determine what changes </a:t>
            </a:r>
            <a:r>
              <a:rPr lang="en-US" altLang="ja-JP" dirty="0"/>
              <a:t>this requires in the baseline design.  </a:t>
            </a:r>
            <a:endParaRPr lang="en-US" altLang="ja-JP" dirty="0" smtClean="0"/>
          </a:p>
          <a:p>
            <a:endParaRPr lang="en-US" altLang="ja-JP" dirty="0" smtClean="0"/>
          </a:p>
          <a:p>
            <a:r>
              <a:rPr lang="en-US" altLang="ja-JP" dirty="0" smtClean="0"/>
              <a:t>It </a:t>
            </a:r>
            <a:r>
              <a:rPr lang="en-US" altLang="ja-JP" dirty="0"/>
              <a:t>is unlikely that there will be much impact on the main tunnel, and the experimental hall </a:t>
            </a:r>
            <a:r>
              <a:rPr lang="en-US" altLang="ja-JP" u="sng" dirty="0"/>
              <a:t>but it is possible  </a:t>
            </a:r>
            <a:r>
              <a:rPr lang="en-US" altLang="ja-JP" dirty="0"/>
              <a:t>that the</a:t>
            </a:r>
            <a:r>
              <a:rPr lang="en-US" altLang="ja-JP" dirty="0">
                <a:solidFill>
                  <a:srgbClr val="3366FF"/>
                </a:solidFill>
              </a:rPr>
              <a:t> injector complex </a:t>
            </a:r>
            <a:r>
              <a:rPr lang="en-US" altLang="ja-JP" dirty="0"/>
              <a:t>(where we used the US design) may need some modifications.  </a:t>
            </a:r>
            <a:endParaRPr lang="en-US" altLang="ja-JP" dirty="0" smtClean="0"/>
          </a:p>
          <a:p>
            <a:endParaRPr lang="en-US" altLang="ja-JP" dirty="0" smtClean="0"/>
          </a:p>
          <a:p>
            <a:r>
              <a:rPr lang="en-US" altLang="ja-JP" dirty="0" smtClean="0"/>
              <a:t>The </a:t>
            </a:r>
            <a:r>
              <a:rPr lang="en-US" altLang="ja-JP" dirty="0"/>
              <a:t>overall orientation of the machine and the exact vertical angle of the tunnel will reflect the local conditions.  </a:t>
            </a:r>
            <a:endParaRPr lang="en-US" altLang="ja-JP" dirty="0" smtClean="0"/>
          </a:p>
          <a:p>
            <a:endParaRPr lang="en-US" altLang="ja-JP" dirty="0"/>
          </a:p>
          <a:p>
            <a:r>
              <a:rPr lang="en-US" altLang="ja-JP" dirty="0" smtClean="0"/>
              <a:t>What </a:t>
            </a:r>
            <a:r>
              <a:rPr lang="en-US" altLang="ja-JP" dirty="0"/>
              <a:t>may change is the position and length of the </a:t>
            </a:r>
            <a:r>
              <a:rPr lang="en-US" altLang="ja-JP" dirty="0">
                <a:solidFill>
                  <a:srgbClr val="3366FF"/>
                </a:solidFill>
              </a:rPr>
              <a:t>access tunnels</a:t>
            </a:r>
            <a:r>
              <a:rPr lang="en-US" altLang="ja-JP" dirty="0"/>
              <a:t> to reflect local conditions.  </a:t>
            </a:r>
            <a:r>
              <a:rPr lang="en-US" altLang="ja-JP" dirty="0" smtClean="0"/>
              <a:t>This </a:t>
            </a:r>
            <a:r>
              <a:rPr lang="en-US" altLang="ja-JP" dirty="0"/>
              <a:t>we will only know when we look.  Initially we will use the geological assessment that was made as part of the site selection process.  I expect that we will take additional data as the design work matures.</a:t>
            </a:r>
            <a:endParaRPr lang="ja-JP" altLang="ja-JP" dirty="0"/>
          </a:p>
          <a:p>
            <a:endParaRPr lang="en-US" altLang="ja-JP" dirty="0" smtClean="0"/>
          </a:p>
          <a:p>
            <a:r>
              <a:rPr lang="en-US" altLang="ja-JP" dirty="0" smtClean="0"/>
              <a:t>Any </a:t>
            </a:r>
            <a:r>
              <a:rPr lang="en-US" altLang="ja-JP" dirty="0">
                <a:solidFill>
                  <a:srgbClr val="3366FF"/>
                </a:solidFill>
              </a:rPr>
              <a:t>necessary modifications </a:t>
            </a:r>
            <a:r>
              <a:rPr lang="en-US" altLang="ja-JP" dirty="0"/>
              <a:t>to the conventional construction from the baseline design will then be assessed for possible impact on the accelerator by the accelerator physicist groups responsible for the various accelerator systems.  Modifications to the accelerator design will be made as required.  It is unlikely that the overall concept will change much.</a:t>
            </a:r>
            <a:endParaRPr lang="ja-JP" altLang="ja-JP" dirty="0"/>
          </a:p>
          <a:p>
            <a:endParaRPr lang="en-US" altLang="ja-JP" dirty="0" smtClean="0"/>
          </a:p>
          <a:p>
            <a:r>
              <a:rPr lang="en-US" altLang="ja-JP" dirty="0" smtClean="0"/>
              <a:t>Finally </a:t>
            </a:r>
            <a:r>
              <a:rPr lang="en-US" altLang="ja-JP" dirty="0">
                <a:solidFill>
                  <a:srgbClr val="3366FF"/>
                </a:solidFill>
              </a:rPr>
              <a:t>the cost impact </a:t>
            </a:r>
            <a:r>
              <a:rPr lang="en-US" altLang="ja-JP" dirty="0"/>
              <a:t>of the modifications will be assessed relative to the baseline machine.  I do not expect these to be large in one direction or the other.</a:t>
            </a:r>
            <a:endParaRPr lang="ja-JP" altLang="ja-JP" dirty="0"/>
          </a:p>
          <a:p>
            <a:endParaRPr lang="en-US" altLang="ja-JP" dirty="0" smtClean="0"/>
          </a:p>
          <a:p>
            <a:r>
              <a:rPr lang="en-US" altLang="ja-JP" dirty="0" smtClean="0"/>
              <a:t>Part </a:t>
            </a:r>
            <a:r>
              <a:rPr lang="en-US" altLang="ja-JP" dirty="0"/>
              <a:t>of the site-specific design work will also involve the layout of the so-called </a:t>
            </a:r>
            <a:r>
              <a:rPr lang="en-US" altLang="ja-JP" dirty="0">
                <a:solidFill>
                  <a:srgbClr val="3366FF"/>
                </a:solidFill>
              </a:rPr>
              <a:t>campus area.  </a:t>
            </a:r>
            <a:r>
              <a:rPr lang="en-US" altLang="ja-JP" dirty="0"/>
              <a:t>This was not part of the scope of the technical design report and strictly speaking is not part of the LCC mandate.  It is difficult to completely separate these two activities and I </a:t>
            </a:r>
            <a:r>
              <a:rPr lang="en-US" altLang="ja-JP" dirty="0">
                <a:solidFill>
                  <a:srgbClr val="3366FF"/>
                </a:solidFill>
              </a:rPr>
              <a:t>expect that we will be working closely with the KEK Linear Collider Project Office to produce an integrated desig</a:t>
            </a:r>
            <a:r>
              <a:rPr lang="en-US" altLang="ja-JP" dirty="0"/>
              <a:t>n.</a:t>
            </a:r>
            <a:endParaRPr lang="ja-JP" altLang="ja-JP" dirty="0"/>
          </a:p>
          <a:p>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12</a:t>
            </a:fld>
            <a:endParaRPr kumimoji="1" lang="ja-JP" altLang="en-US"/>
          </a:p>
        </p:txBody>
      </p:sp>
    </p:spTree>
    <p:extLst>
      <p:ext uri="{BB962C8B-B14F-4D97-AF65-F5344CB8AC3E}">
        <p14:creationId xmlns:p14="http://schemas.microsoft.com/office/powerpoint/2010/main" val="34351107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サイト一本化後の課題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ILC</a:t>
            </a:r>
            <a:r>
              <a:rPr kumimoji="1" lang="ja-JP" altLang="en-US" dirty="0" smtClean="0"/>
              <a:t>加速器・測定器の詳細設計</a:t>
            </a:r>
            <a:endParaRPr kumimoji="1" lang="en-US" altLang="ja-JP" dirty="0" smtClean="0"/>
          </a:p>
          <a:p>
            <a:r>
              <a:rPr kumimoji="1" lang="ja-JP" altLang="en-US" dirty="0" smtClean="0"/>
              <a:t>要素の工業化技術の検証</a:t>
            </a:r>
            <a:endParaRPr kumimoji="1" lang="en-US" altLang="ja-JP" dirty="0" smtClean="0"/>
          </a:p>
          <a:p>
            <a:pPr lvl="1"/>
            <a:r>
              <a:rPr lang="ja-JP" altLang="en-US" dirty="0" smtClean="0"/>
              <a:t>コスト効果の高い製作法の確率・実証</a:t>
            </a:r>
            <a:endParaRPr lang="en-US" altLang="ja-JP" dirty="0" smtClean="0"/>
          </a:p>
          <a:p>
            <a:r>
              <a:rPr lang="ja-JP" altLang="en-US" dirty="0" smtClean="0"/>
              <a:t>コスト・人員・年次計画の精度向上</a:t>
            </a:r>
            <a:endParaRPr lang="en-US" altLang="ja-JP" dirty="0" smtClean="0"/>
          </a:p>
          <a:p>
            <a:pPr lvl="1"/>
            <a:endParaRPr kumimoji="1" lang="en-US" altLang="ja-JP" dirty="0"/>
          </a:p>
          <a:p>
            <a:r>
              <a:rPr lang="en-US" altLang="ja-JP" dirty="0" smtClean="0"/>
              <a:t>ILC</a:t>
            </a:r>
            <a:r>
              <a:rPr lang="ja-JP" altLang="en-US" dirty="0" smtClean="0"/>
              <a:t>研究所の設計</a:t>
            </a:r>
            <a:endParaRPr lang="en-US" altLang="ja-JP" dirty="0" smtClean="0"/>
          </a:p>
          <a:p>
            <a:endParaRPr kumimoji="1" lang="en-US" altLang="ja-JP" dirty="0"/>
          </a:p>
          <a:p>
            <a:r>
              <a:rPr lang="ja-JP" altLang="en-US" dirty="0" smtClean="0"/>
              <a:t>国際協力の構築</a:t>
            </a:r>
            <a:endParaRPr lang="en-US" altLang="ja-JP" dirty="0" smtClean="0"/>
          </a:p>
          <a:p>
            <a:pPr lvl="1"/>
            <a:r>
              <a:rPr kumimoji="1" lang="ja-JP" altLang="en-US" dirty="0" smtClean="0">
                <a:solidFill>
                  <a:srgbClr val="A6A6A6"/>
                </a:solidFill>
              </a:rPr>
              <a:t>政府の関与した調整が不可欠</a:t>
            </a:r>
            <a:endParaRPr kumimoji="1" lang="ja-JP" altLang="en-US" dirty="0">
              <a:solidFill>
                <a:srgbClr val="A6A6A6"/>
              </a:solidFill>
            </a:endParaRPr>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13</a:t>
            </a:fld>
            <a:endParaRPr kumimoji="1" lang="ja-JP" altLang="en-US"/>
          </a:p>
        </p:txBody>
      </p:sp>
    </p:spTree>
    <p:extLst>
      <p:ext uri="{BB962C8B-B14F-4D97-AF65-F5344CB8AC3E}">
        <p14:creationId xmlns:p14="http://schemas.microsoft.com/office/powerpoint/2010/main" val="32117008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746435"/>
          </a:xfrm>
        </p:spPr>
        <p:txBody>
          <a:bodyPr>
            <a:normAutofit fontScale="90000"/>
          </a:bodyPr>
          <a:lstStyle/>
          <a:p>
            <a:r>
              <a:rPr lang="en-US" altLang="ja-JP" dirty="0" smtClean="0"/>
              <a:t>LCC</a:t>
            </a:r>
            <a:r>
              <a:rPr lang="en-US" altLang="ja-JP" dirty="0" smtClean="0"/>
              <a:t>-ILC</a:t>
            </a:r>
            <a:r>
              <a:rPr lang="ja-JP" altLang="en-US" dirty="0" smtClean="0"/>
              <a:t>準備段階</a:t>
            </a:r>
            <a:r>
              <a:rPr lang="en-US" altLang="ja-JP" dirty="0" smtClean="0"/>
              <a:t> </a:t>
            </a:r>
            <a:r>
              <a:rPr lang="ja-JP" altLang="en-US" dirty="0" smtClean="0"/>
              <a:t>における技術課題</a:t>
            </a:r>
            <a:endParaRPr kumimoji="1" lang="ja-JP" altLang="en-US" dirty="0"/>
          </a:p>
        </p:txBody>
      </p:sp>
      <p:sp>
        <p:nvSpPr>
          <p:cNvPr id="5" name="コンテンツ プレースホルダー 4"/>
          <p:cNvSpPr>
            <a:spLocks noGrp="1"/>
          </p:cNvSpPr>
          <p:nvPr>
            <p:ph idx="1"/>
          </p:nvPr>
        </p:nvSpPr>
        <p:spPr>
          <a:xfrm>
            <a:off x="457200" y="1120690"/>
            <a:ext cx="8229600" cy="5513793"/>
          </a:xfrm>
        </p:spPr>
        <p:txBody>
          <a:bodyPr>
            <a:normAutofit fontScale="25000" lnSpcReduction="20000"/>
          </a:bodyPr>
          <a:lstStyle/>
          <a:p>
            <a:r>
              <a:rPr lang="ja-JP" altLang="en-US" sz="6400" dirty="0" smtClean="0"/>
              <a:t>加速器</a:t>
            </a:r>
            <a:r>
              <a:rPr lang="ja-JP" altLang="en-US" sz="6400" dirty="0"/>
              <a:t>の</a:t>
            </a:r>
            <a:r>
              <a:rPr lang="ja-JP" altLang="en-US" sz="6400" dirty="0" smtClean="0"/>
              <a:t>詳細</a:t>
            </a:r>
            <a:r>
              <a:rPr lang="ja-JP" altLang="en-US" sz="6400" dirty="0" smtClean="0"/>
              <a:t>設計</a:t>
            </a:r>
            <a:endParaRPr lang="en-US" altLang="ja-JP" sz="6400" dirty="0"/>
          </a:p>
          <a:p>
            <a:pPr marL="457200" lvl="1" indent="0">
              <a:buNone/>
            </a:pPr>
            <a:r>
              <a:rPr lang="en-US" altLang="ja-JP" sz="4000" dirty="0" smtClean="0"/>
              <a:t>250 </a:t>
            </a:r>
            <a:r>
              <a:rPr lang="en-US" altLang="ja-JP" sz="4000" dirty="0" err="1"/>
              <a:t>GeV</a:t>
            </a:r>
            <a:r>
              <a:rPr lang="en-US" altLang="ja-JP" sz="4000" dirty="0"/>
              <a:t> </a:t>
            </a:r>
            <a:r>
              <a:rPr lang="ja-JP" altLang="en-US" sz="4000" dirty="0"/>
              <a:t>から</a:t>
            </a:r>
            <a:r>
              <a:rPr lang="en-US" altLang="ja-JP" sz="4000" dirty="0"/>
              <a:t>500 </a:t>
            </a:r>
            <a:r>
              <a:rPr lang="en-US" altLang="ja-JP" sz="4000" dirty="0" err="1"/>
              <a:t>GeV</a:t>
            </a:r>
            <a:r>
              <a:rPr lang="en-US" altLang="ja-JP" sz="4000" dirty="0"/>
              <a:t> </a:t>
            </a:r>
            <a:r>
              <a:rPr lang="ja-JP" altLang="en-US" sz="4000" dirty="0" smtClean="0"/>
              <a:t>への具体案</a:t>
            </a:r>
            <a:endParaRPr lang="ja-JP" altLang="en-US" sz="4000" dirty="0"/>
          </a:p>
          <a:p>
            <a:pPr marL="0" indent="0">
              <a:buNone/>
            </a:pPr>
            <a:r>
              <a:rPr lang="en-US" altLang="ja-JP" sz="4800" dirty="0"/>
              <a:t>	</a:t>
            </a:r>
            <a:r>
              <a:rPr lang="ja-JP" altLang="en-US" sz="4800" dirty="0" smtClean="0"/>
              <a:t>信頼性</a:t>
            </a:r>
            <a:r>
              <a:rPr lang="ja-JP" altLang="en-US" sz="4800" dirty="0"/>
              <a:t>の高い</a:t>
            </a:r>
            <a:r>
              <a:rPr lang="ja-JP" altLang="en-US" sz="4800" dirty="0" smtClean="0"/>
              <a:t>陽電子源（バックアップ）の設計、実証。それ</a:t>
            </a:r>
            <a:r>
              <a:rPr lang="ja-JP" altLang="en-US" sz="4800" dirty="0"/>
              <a:t>に伴う加速器全体設計</a:t>
            </a:r>
          </a:p>
          <a:p>
            <a:endParaRPr lang="en-US" altLang="ja-JP" sz="4800" dirty="0" smtClean="0"/>
          </a:p>
          <a:p>
            <a:r>
              <a:rPr lang="ja-JP" altLang="en-US" sz="6400" dirty="0" smtClean="0"/>
              <a:t>建設</a:t>
            </a:r>
            <a:r>
              <a:rPr lang="ja-JP" altLang="en-US" sz="6400" dirty="0"/>
              <a:t>サイト候補地の詳細地質調査、地上施設・アクセスポイントの具体設計、</a:t>
            </a:r>
          </a:p>
          <a:p>
            <a:pPr marL="0" indent="0">
              <a:buNone/>
            </a:pPr>
            <a:r>
              <a:rPr lang="en-US" altLang="ja-JP" sz="4800" dirty="0"/>
              <a:t>	</a:t>
            </a:r>
            <a:r>
              <a:rPr lang="ja-JP" altLang="en-US" sz="4800" dirty="0" smtClean="0"/>
              <a:t>より</a:t>
            </a:r>
            <a:r>
              <a:rPr lang="ja-JP" altLang="en-US" sz="4800" dirty="0"/>
              <a:t>大規模な（ボーリング数を一桁高めた）地質調査、地上施設、アクセスポイントの具体化、</a:t>
            </a:r>
          </a:p>
          <a:p>
            <a:pPr marL="0" indent="0">
              <a:buNone/>
            </a:pPr>
            <a:r>
              <a:rPr lang="en-US" altLang="ja-JP" sz="4800" dirty="0" smtClean="0"/>
              <a:t>	</a:t>
            </a:r>
            <a:r>
              <a:rPr lang="ja-JP" altLang="en-US" sz="4800" dirty="0" smtClean="0"/>
              <a:t>これ</a:t>
            </a:r>
            <a:r>
              <a:rPr lang="ja-JP" altLang="en-US" sz="4800" dirty="0"/>
              <a:t>に伴う、地域とのネゴシエーション</a:t>
            </a:r>
          </a:p>
          <a:p>
            <a:endParaRPr lang="ja-JP" altLang="en-US" sz="4800" dirty="0"/>
          </a:p>
          <a:p>
            <a:r>
              <a:rPr lang="ja-JP" altLang="en-US" sz="6400" dirty="0" smtClean="0"/>
              <a:t>性能</a:t>
            </a:r>
            <a:r>
              <a:rPr lang="ja-JP" altLang="en-US" sz="6400" dirty="0"/>
              <a:t>／コストの改善を目指した工業化技術の集約</a:t>
            </a:r>
          </a:p>
          <a:p>
            <a:pPr marL="0" indent="0">
              <a:buNone/>
            </a:pPr>
            <a:r>
              <a:rPr lang="en-US" altLang="ja-JP" sz="4800" dirty="0"/>
              <a:t>	</a:t>
            </a:r>
            <a:r>
              <a:rPr lang="ja-JP" altLang="en-US" sz="4800" dirty="0" smtClean="0"/>
              <a:t>特に</a:t>
            </a:r>
            <a:r>
              <a:rPr lang="ja-JP" altLang="en-US" sz="4800" dirty="0" smtClean="0"/>
              <a:t>、</a:t>
            </a:r>
            <a:r>
              <a:rPr lang="ja-JP" altLang="en-US" sz="4800" dirty="0" smtClean="0"/>
              <a:t>超伝導</a:t>
            </a:r>
            <a:r>
              <a:rPr lang="ja-JP" altLang="en-US" sz="4800" dirty="0"/>
              <a:t>加速空洞インテグレーション技術の再最適化・合意形成、技術開発</a:t>
            </a:r>
          </a:p>
          <a:p>
            <a:pPr marL="0" indent="0">
              <a:buNone/>
            </a:pPr>
            <a:r>
              <a:rPr lang="en-US" altLang="ja-JP" sz="4800" dirty="0"/>
              <a:t>	</a:t>
            </a:r>
            <a:r>
              <a:rPr lang="ja-JP" altLang="en-US" sz="4800" dirty="0" smtClean="0"/>
              <a:t>現実的</a:t>
            </a:r>
            <a:r>
              <a:rPr lang="ja-JP" altLang="en-US" sz="4800" dirty="0"/>
              <a:t>陽電子源のデモンストレーション、耐久性実証</a:t>
            </a:r>
            <a:r>
              <a:rPr lang="ja-JP" altLang="en-US" sz="4800" dirty="0" smtClean="0"/>
              <a:t>試験</a:t>
            </a:r>
            <a:endParaRPr lang="en-US" altLang="ja-JP" sz="4800" dirty="0" smtClean="0"/>
          </a:p>
          <a:p>
            <a:pPr marL="0" indent="0">
              <a:buNone/>
            </a:pPr>
            <a:r>
              <a:rPr lang="en-US" altLang="ja-JP" sz="4800" dirty="0"/>
              <a:t>	</a:t>
            </a:r>
            <a:r>
              <a:rPr lang="en-US" altLang="ja-JP" sz="4800" dirty="0" smtClean="0"/>
              <a:t>LC </a:t>
            </a:r>
            <a:r>
              <a:rPr lang="ja-JP" altLang="en-US" sz="4800" dirty="0"/>
              <a:t>が求めるナノビーム技術の実証、</a:t>
            </a:r>
          </a:p>
          <a:p>
            <a:pPr marL="0" indent="0">
              <a:buNone/>
            </a:pPr>
            <a:r>
              <a:rPr lang="en-US" altLang="ja-JP" sz="4800" dirty="0"/>
              <a:t>	</a:t>
            </a:r>
            <a:r>
              <a:rPr lang="ja-JP" altLang="en-US" sz="4800" dirty="0" smtClean="0"/>
              <a:t>衝突点</a:t>
            </a:r>
            <a:r>
              <a:rPr lang="ja-JP" altLang="en-US" sz="4800" dirty="0"/>
              <a:t>でのナノビームコミッショニングの現実策</a:t>
            </a:r>
          </a:p>
          <a:p>
            <a:endParaRPr lang="en-US" altLang="ja-JP" sz="4800" dirty="0" smtClean="0"/>
          </a:p>
          <a:p>
            <a:r>
              <a:rPr lang="ja-JP" altLang="en-US" sz="6400" dirty="0" smtClean="0"/>
              <a:t>コスト</a:t>
            </a:r>
            <a:r>
              <a:rPr lang="ja-JP" altLang="en-US" sz="6400" dirty="0"/>
              <a:t>、人員、年次</a:t>
            </a:r>
            <a:r>
              <a:rPr lang="ja-JP" altLang="en-US" sz="6400" dirty="0" smtClean="0"/>
              <a:t>計画</a:t>
            </a:r>
            <a:r>
              <a:rPr lang="ja-JP" altLang="en-US" sz="6400" dirty="0" smtClean="0"/>
              <a:t>の精度向上</a:t>
            </a:r>
            <a:endParaRPr lang="ja-JP" altLang="en-US" sz="6400" dirty="0"/>
          </a:p>
          <a:p>
            <a:pPr marL="0" indent="0">
              <a:buNone/>
            </a:pPr>
            <a:r>
              <a:rPr lang="en-US" altLang="ja-JP" sz="4800" dirty="0" smtClean="0"/>
              <a:t>	</a:t>
            </a:r>
            <a:r>
              <a:rPr lang="ja-JP" altLang="en-US" sz="4800" dirty="0" smtClean="0"/>
              <a:t>特</a:t>
            </a:r>
            <a:r>
              <a:rPr lang="ja-JP" altLang="en-US" sz="4800" dirty="0"/>
              <a:t>に</a:t>
            </a:r>
            <a:r>
              <a:rPr lang="ja-JP" altLang="en-US" sz="4800" dirty="0" smtClean="0"/>
              <a:t>、サイト</a:t>
            </a:r>
            <a:r>
              <a:rPr lang="ja-JP" altLang="en-US" sz="4800" dirty="0"/>
              <a:t>候補地が絞られた段階で可能となるより詳細、具体的な検討に基づく、コスト再評価</a:t>
            </a:r>
          </a:p>
          <a:p>
            <a:pPr marL="0" indent="0">
              <a:buNone/>
            </a:pPr>
            <a:r>
              <a:rPr lang="en-US" altLang="ja-JP" sz="4800" dirty="0"/>
              <a:t>	</a:t>
            </a:r>
            <a:r>
              <a:rPr lang="ja-JP" altLang="en-US" sz="4800" dirty="0" smtClean="0"/>
              <a:t>不定性</a:t>
            </a:r>
            <a:r>
              <a:rPr lang="ja-JP" altLang="en-US" sz="4800" dirty="0"/>
              <a:t>、税金、インフレーションに対するコスト評価方法の整理、行政当局との相互理解、</a:t>
            </a:r>
          </a:p>
          <a:p>
            <a:pPr marL="0" indent="0">
              <a:buNone/>
            </a:pPr>
            <a:r>
              <a:rPr lang="en-US" altLang="ja-JP" sz="4800" dirty="0"/>
              <a:t>	</a:t>
            </a:r>
            <a:r>
              <a:rPr lang="ja-JP" altLang="en-US" sz="4800" dirty="0" smtClean="0"/>
              <a:t>国際</a:t>
            </a:r>
            <a:r>
              <a:rPr lang="ja-JP" altLang="en-US" sz="4800" dirty="0"/>
              <a:t>協力によるコスト、人員の配分の具体的な議論、</a:t>
            </a:r>
            <a:r>
              <a:rPr lang="ja-JP" altLang="en-US" sz="4800" dirty="0" smtClean="0"/>
              <a:t>交渉</a:t>
            </a:r>
            <a:endParaRPr lang="en-US" altLang="ja-JP" sz="4800" dirty="0" smtClean="0"/>
          </a:p>
          <a:p>
            <a:endParaRPr lang="ja-JP" altLang="en-US" sz="4800" dirty="0"/>
          </a:p>
          <a:p>
            <a:r>
              <a:rPr lang="ja-JP" altLang="en-US" sz="6400" dirty="0" smtClean="0"/>
              <a:t>環境</a:t>
            </a:r>
            <a:r>
              <a:rPr lang="ja-JP" altLang="en-US" sz="6400" dirty="0"/>
              <a:t>アセスメント</a:t>
            </a:r>
          </a:p>
          <a:p>
            <a:pPr marL="0" indent="0">
              <a:buNone/>
            </a:pPr>
            <a:r>
              <a:rPr lang="en-US" altLang="ja-JP" sz="4800" dirty="0" smtClean="0"/>
              <a:t>	</a:t>
            </a:r>
            <a:r>
              <a:rPr lang="ja-JP" altLang="en-US" sz="4800" dirty="0" smtClean="0"/>
              <a:t>特</a:t>
            </a:r>
            <a:r>
              <a:rPr lang="ja-JP" altLang="en-US" sz="4800" dirty="0"/>
              <a:t>に、地域の自然との調和、地域活動との調和を計る施設設計、環境保護対策</a:t>
            </a:r>
          </a:p>
          <a:p>
            <a:pPr marL="0" indent="0">
              <a:buNone/>
            </a:pPr>
            <a:r>
              <a:rPr lang="en-US" altLang="ja-JP" sz="4800" dirty="0" smtClean="0"/>
              <a:t>	</a:t>
            </a:r>
            <a:r>
              <a:rPr lang="ja-JP" altLang="en-US" sz="4800" dirty="0" smtClean="0"/>
              <a:t>電気</a:t>
            </a:r>
            <a:r>
              <a:rPr lang="ja-JP" altLang="en-US" sz="4800" dirty="0"/>
              <a:t>、水、放射線、高圧ガス、地震等に対する危機対応モデルの検討、</a:t>
            </a:r>
          </a:p>
          <a:p>
            <a:pPr marL="0" indent="0">
              <a:buNone/>
            </a:pPr>
            <a:r>
              <a:rPr lang="en-US" altLang="ja-JP" sz="4800" dirty="0" smtClean="0"/>
              <a:t>	</a:t>
            </a:r>
            <a:r>
              <a:rPr lang="ja-JP" altLang="en-US" sz="4800" dirty="0" smtClean="0"/>
              <a:t>地域</a:t>
            </a:r>
            <a:r>
              <a:rPr lang="ja-JP" altLang="en-US" sz="4800" dirty="0" smtClean="0"/>
              <a:t>への説明・調整</a:t>
            </a:r>
            <a:endParaRPr lang="ja-JP" altLang="en-US" sz="4800" dirty="0"/>
          </a:p>
          <a:p>
            <a:pPr marL="0" indent="0">
              <a:buNone/>
            </a:pPr>
            <a:endParaRPr lang="ja-JP" altLang="en-US" sz="4800" dirty="0"/>
          </a:p>
          <a:p>
            <a:r>
              <a:rPr lang="ja-JP" altLang="en-US" sz="7200" dirty="0" smtClean="0"/>
              <a:t>将来</a:t>
            </a:r>
            <a:r>
              <a:rPr lang="ja-JP" altLang="en-US" sz="7200" dirty="0"/>
              <a:t>のより広い学術、技術への展開</a:t>
            </a:r>
          </a:p>
          <a:p>
            <a:pPr marL="0" indent="0">
              <a:buNone/>
            </a:pPr>
            <a:r>
              <a:rPr lang="en-US" altLang="ja-JP" sz="4800" dirty="0"/>
              <a:t>	</a:t>
            </a:r>
            <a:r>
              <a:rPr lang="ja-JP" altLang="en-US" sz="4800" dirty="0" smtClean="0"/>
              <a:t>特</a:t>
            </a:r>
            <a:r>
              <a:rPr lang="ja-JP" altLang="en-US" sz="4800" dirty="0"/>
              <a:t>に</a:t>
            </a:r>
            <a:r>
              <a:rPr lang="ja-JP" altLang="en-US" sz="4800" dirty="0" smtClean="0"/>
              <a:t>、</a:t>
            </a:r>
            <a:r>
              <a:rPr lang="en-US" altLang="ja-JP" sz="4800" dirty="0" smtClean="0"/>
              <a:t>LC </a:t>
            </a:r>
            <a:r>
              <a:rPr lang="ja-JP" altLang="en-US" sz="4800" dirty="0"/>
              <a:t>の</a:t>
            </a:r>
            <a:r>
              <a:rPr lang="en-US" altLang="ja-JP" sz="4800" dirty="0"/>
              <a:t>250, 500 --&gt;&gt; 1 </a:t>
            </a:r>
            <a:r>
              <a:rPr lang="en-US" altLang="ja-JP" sz="4800" dirty="0" err="1"/>
              <a:t>TeV</a:t>
            </a:r>
            <a:r>
              <a:rPr lang="en-US" altLang="ja-JP" sz="4800" dirty="0"/>
              <a:t> </a:t>
            </a:r>
            <a:r>
              <a:rPr lang="ja-JP" altLang="en-US" sz="4800" dirty="0"/>
              <a:t>以降の発展性の議論、検討準備</a:t>
            </a:r>
          </a:p>
          <a:p>
            <a:pPr marL="0" indent="0">
              <a:buNone/>
            </a:pPr>
            <a:r>
              <a:rPr lang="en-US" altLang="ja-JP" sz="4800" dirty="0"/>
              <a:t>	</a:t>
            </a:r>
            <a:r>
              <a:rPr lang="ja-JP" altLang="en-US" sz="4800" dirty="0" smtClean="0">
                <a:solidFill>
                  <a:schemeClr val="bg1">
                    <a:lumMod val="65000"/>
                  </a:schemeClr>
                </a:solidFill>
              </a:rPr>
              <a:t>他分野（</a:t>
            </a:r>
            <a:r>
              <a:rPr lang="ja-JP" altLang="en-US" sz="4800" dirty="0" smtClean="0">
                <a:solidFill>
                  <a:schemeClr val="bg1">
                    <a:lumMod val="65000"/>
                  </a:schemeClr>
                </a:solidFill>
              </a:rPr>
              <a:t>光科学</a:t>
            </a:r>
            <a:r>
              <a:rPr lang="ja-JP" altLang="en-US" sz="4800" dirty="0" smtClean="0">
                <a:solidFill>
                  <a:schemeClr val="bg1">
                    <a:lumMod val="65000"/>
                  </a:schemeClr>
                </a:solidFill>
              </a:rPr>
              <a:t>他</a:t>
            </a:r>
            <a:r>
              <a:rPr lang="ja-JP" altLang="en-US" sz="4800" dirty="0" smtClean="0">
                <a:solidFill>
                  <a:schemeClr val="bg1">
                    <a:lumMod val="65000"/>
                  </a:schemeClr>
                </a:solidFill>
              </a:rPr>
              <a:t>）</a:t>
            </a:r>
            <a:r>
              <a:rPr lang="ja-JP" altLang="en-US" sz="4800" dirty="0" smtClean="0">
                <a:solidFill>
                  <a:schemeClr val="bg1">
                    <a:lumMod val="65000"/>
                  </a:schemeClr>
                </a:solidFill>
              </a:rPr>
              <a:t>と</a:t>
            </a:r>
            <a:r>
              <a:rPr lang="ja-JP" altLang="en-US" sz="4800" dirty="0">
                <a:solidFill>
                  <a:schemeClr val="bg1">
                    <a:lumMod val="65000"/>
                  </a:schemeClr>
                </a:solidFill>
              </a:rPr>
              <a:t>の連携の可能性（裾野を広げる議論準備）</a:t>
            </a:r>
          </a:p>
          <a:p>
            <a:pPr marL="0" indent="0">
              <a:buNone/>
            </a:pPr>
            <a:r>
              <a:rPr lang="en-US" altLang="ja-JP" sz="4800" dirty="0">
                <a:solidFill>
                  <a:schemeClr val="bg1">
                    <a:lumMod val="65000"/>
                  </a:schemeClr>
                </a:solidFill>
              </a:rPr>
              <a:t>	</a:t>
            </a:r>
            <a:r>
              <a:rPr lang="ja-JP" altLang="en-US" sz="4800" dirty="0" smtClean="0">
                <a:solidFill>
                  <a:schemeClr val="bg1">
                    <a:lumMod val="65000"/>
                  </a:schemeClr>
                </a:solidFill>
              </a:rPr>
              <a:t>（</a:t>
            </a:r>
            <a:r>
              <a:rPr lang="ja-JP" altLang="en-US" sz="4800" dirty="0">
                <a:solidFill>
                  <a:schemeClr val="bg1">
                    <a:lumMod val="65000"/>
                  </a:schemeClr>
                </a:solidFill>
              </a:rPr>
              <a:t>サイトが絞られることによって、具体的な可能性が検討可能となる）。</a:t>
            </a:r>
          </a:p>
          <a:p>
            <a:pPr marL="0" indent="0">
              <a:buNone/>
            </a:pPr>
            <a:endParaRPr kumimoji="1" lang="ja-JP" altLang="en-US" sz="4000" dirty="0"/>
          </a:p>
        </p:txBody>
      </p:sp>
      <p:sp>
        <p:nvSpPr>
          <p:cNvPr id="2" name="日付プレースホルダー 1"/>
          <p:cNvSpPr>
            <a:spLocks noGrp="1"/>
          </p:cNvSpPr>
          <p:nvPr>
            <p:ph type="dt" sz="half" idx="10"/>
          </p:nvPr>
        </p:nvSpPr>
        <p:spPr/>
        <p:txBody>
          <a:bodyPr/>
          <a:lstStyle/>
          <a:p>
            <a:r>
              <a:rPr kumimoji="1" lang="en-US" altLang="ja-JP" smtClean="0"/>
              <a:t>2013/08/23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14</a:t>
            </a:fld>
            <a:endParaRPr kumimoji="1" lang="ja-JP" altLang="en-US"/>
          </a:p>
        </p:txBody>
      </p:sp>
    </p:spTree>
    <p:extLst>
      <p:ext uri="{BB962C8B-B14F-4D97-AF65-F5344CB8AC3E}">
        <p14:creationId xmlns:p14="http://schemas.microsoft.com/office/powerpoint/2010/main" val="23311920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２０１３年度・第２回</a:t>
            </a:r>
            <a:r>
              <a:rPr kumimoji="1" lang="en-US" altLang="ja-JP" dirty="0" smtClean="0"/>
              <a:t>LC</a:t>
            </a:r>
            <a:r>
              <a:rPr kumimoji="1" lang="ja-JP" altLang="en-US" dirty="0" smtClean="0"/>
              <a:t>推進委員会</a:t>
            </a:r>
            <a:r>
              <a:rPr kumimoji="1" lang="en-US" altLang="ja-JP" dirty="0" smtClean="0"/>
              <a:t> </a:t>
            </a:r>
            <a:endParaRPr kumimoji="1" lang="ja-JP" altLang="en-US" dirty="0"/>
          </a:p>
        </p:txBody>
      </p:sp>
      <p:sp>
        <p:nvSpPr>
          <p:cNvPr id="3" name="コンテンツ プレースホルダー 2"/>
          <p:cNvSpPr>
            <a:spLocks noGrp="1"/>
          </p:cNvSpPr>
          <p:nvPr>
            <p:ph idx="1"/>
          </p:nvPr>
        </p:nvSpPr>
        <p:spPr>
          <a:ln>
            <a:solidFill>
              <a:srgbClr val="3366FF"/>
            </a:solidFill>
          </a:ln>
        </p:spPr>
        <p:txBody>
          <a:bodyPr>
            <a:normAutofit fontScale="55000" lnSpcReduction="20000"/>
          </a:bodyPr>
          <a:lstStyle/>
          <a:p>
            <a:pPr marL="0" indent="0">
              <a:buNone/>
            </a:pPr>
            <a:r>
              <a:rPr lang="ja-JP" altLang="en-US" dirty="0" smtClean="0"/>
              <a:t>日時</a:t>
            </a:r>
            <a:r>
              <a:rPr lang="ja-JP" altLang="en-US" dirty="0"/>
              <a:t>：　</a:t>
            </a:r>
            <a:r>
              <a:rPr lang="en-US" altLang="ja-JP" dirty="0"/>
              <a:t>2013</a:t>
            </a:r>
            <a:r>
              <a:rPr lang="ja-JP" altLang="en-US" dirty="0"/>
              <a:t>年</a:t>
            </a:r>
            <a:r>
              <a:rPr lang="en-US" altLang="ja-JP" dirty="0"/>
              <a:t>8</a:t>
            </a:r>
            <a:r>
              <a:rPr lang="ja-JP" altLang="en-US" dirty="0"/>
              <a:t>月</a:t>
            </a:r>
            <a:r>
              <a:rPr lang="en-US" altLang="ja-JP" dirty="0"/>
              <a:t>23</a:t>
            </a:r>
            <a:r>
              <a:rPr lang="ja-JP" altLang="en-US" dirty="0"/>
              <a:t>日 </a:t>
            </a:r>
            <a:r>
              <a:rPr lang="en-US" altLang="ja-JP" dirty="0"/>
              <a:t>14:00 ~ 16:00 </a:t>
            </a:r>
          </a:p>
          <a:p>
            <a:pPr marL="0" indent="0">
              <a:buNone/>
            </a:pPr>
            <a:r>
              <a:rPr lang="ja-JP" altLang="en-US" dirty="0"/>
              <a:t>場所：　</a:t>
            </a:r>
            <a:r>
              <a:rPr lang="en-US" altLang="ja-JP" dirty="0"/>
              <a:t>KEK 3</a:t>
            </a:r>
            <a:r>
              <a:rPr lang="ja-JP" altLang="en-US" dirty="0"/>
              <a:t>号館</a:t>
            </a:r>
            <a:r>
              <a:rPr lang="en-US" altLang="ja-JP" dirty="0"/>
              <a:t>1</a:t>
            </a:r>
            <a:r>
              <a:rPr lang="ja-JP" altLang="en-US" dirty="0"/>
              <a:t>階会議室</a:t>
            </a:r>
          </a:p>
          <a:p>
            <a:pPr marL="0" indent="0">
              <a:buNone/>
            </a:pPr>
            <a:endParaRPr lang="en-US" altLang="ja-JP" dirty="0" smtClean="0"/>
          </a:p>
          <a:p>
            <a:pPr marL="0" indent="0">
              <a:buNone/>
            </a:pPr>
            <a:r>
              <a:rPr lang="ja-JP" altLang="en-US" dirty="0" smtClean="0"/>
              <a:t>議事</a:t>
            </a:r>
            <a:r>
              <a:rPr lang="ja-JP" altLang="en-US" dirty="0"/>
              <a:t>内容：</a:t>
            </a:r>
          </a:p>
          <a:p>
            <a:pPr marL="0" indent="0">
              <a:buNone/>
            </a:pPr>
            <a:r>
              <a:rPr lang="ja-JP" altLang="en-US" dirty="0" smtClean="0"/>
              <a:t>　</a:t>
            </a:r>
            <a:r>
              <a:rPr lang="en-US" altLang="ja-JP" dirty="0" smtClean="0"/>
              <a:t>1</a:t>
            </a:r>
            <a:r>
              <a:rPr lang="en-US" altLang="ja-JP" dirty="0"/>
              <a:t>. </a:t>
            </a:r>
            <a:r>
              <a:rPr lang="ja-JP" altLang="en-US" dirty="0"/>
              <a:t>はじめに：								</a:t>
            </a:r>
            <a:r>
              <a:rPr lang="en-US" altLang="ja-JP" dirty="0" smtClean="0"/>
              <a:t>	</a:t>
            </a:r>
            <a:r>
              <a:rPr lang="ja-JP" altLang="en-US" dirty="0" smtClean="0"/>
              <a:t>山本（明</a:t>
            </a:r>
            <a:r>
              <a:rPr lang="en-US" altLang="ja-JP" dirty="0" smtClean="0"/>
              <a:t>)</a:t>
            </a:r>
            <a:endParaRPr lang="ja-JP" altLang="en-US" dirty="0"/>
          </a:p>
          <a:p>
            <a:pPr marL="0" indent="0">
              <a:buNone/>
            </a:pPr>
            <a:r>
              <a:rPr lang="ja-JP" altLang="en-US" dirty="0"/>
              <a:t>　</a:t>
            </a:r>
            <a:r>
              <a:rPr lang="ja-JP" altLang="en-US" dirty="0" smtClean="0"/>
              <a:t>　</a:t>
            </a:r>
            <a:r>
              <a:rPr lang="ja-JP" altLang="en-US" dirty="0"/>
              <a:t>　</a:t>
            </a:r>
            <a:r>
              <a:rPr lang="en-US" altLang="ja-JP" dirty="0" smtClean="0"/>
              <a:t>- 6</a:t>
            </a:r>
            <a:r>
              <a:rPr lang="ja-JP" altLang="en-US" dirty="0"/>
              <a:t>月</a:t>
            </a:r>
            <a:r>
              <a:rPr lang="en-US" altLang="ja-JP" dirty="0"/>
              <a:t>〜</a:t>
            </a:r>
            <a:r>
              <a:rPr lang="ja-JP" altLang="en-US" dirty="0"/>
              <a:t>の経過、今後の検討課題提案</a:t>
            </a:r>
          </a:p>
          <a:p>
            <a:pPr marL="0" indent="0">
              <a:buNone/>
            </a:pPr>
            <a:r>
              <a:rPr lang="ja-JP" altLang="en-US" dirty="0" smtClean="0"/>
              <a:t>　</a:t>
            </a:r>
            <a:r>
              <a:rPr lang="en-US" altLang="ja-JP" dirty="0" smtClean="0"/>
              <a:t>2</a:t>
            </a:r>
            <a:r>
              <a:rPr lang="en-US" altLang="ja-JP" dirty="0"/>
              <a:t>. </a:t>
            </a:r>
            <a:r>
              <a:rPr lang="ja-JP" altLang="en-US" dirty="0"/>
              <a:t>日本学術会議での審議状況					相原委員</a:t>
            </a:r>
          </a:p>
          <a:p>
            <a:pPr marL="0" indent="0">
              <a:buNone/>
            </a:pPr>
            <a:r>
              <a:rPr lang="ja-JP" altLang="en-US" dirty="0"/>
              <a:t>　</a:t>
            </a:r>
            <a:r>
              <a:rPr lang="ja-JP" altLang="en-US" dirty="0" smtClean="0"/>
              <a:t>　</a:t>
            </a:r>
            <a:r>
              <a:rPr lang="ja-JP" altLang="en-US" dirty="0"/>
              <a:t>　</a:t>
            </a:r>
            <a:r>
              <a:rPr lang="en-US" altLang="ja-JP" dirty="0" smtClean="0"/>
              <a:t>- </a:t>
            </a:r>
            <a:r>
              <a:rPr lang="ja-JP" altLang="en-US" dirty="0" smtClean="0"/>
              <a:t>国際</a:t>
            </a:r>
            <a:r>
              <a:rPr lang="en-US" altLang="ja-JP" dirty="0"/>
              <a:t>LC</a:t>
            </a:r>
            <a:r>
              <a:rPr lang="ja-JP" altLang="en-US" dirty="0"/>
              <a:t>計画に関する検討委員会・経過</a:t>
            </a:r>
          </a:p>
          <a:p>
            <a:pPr marL="0" indent="0">
              <a:buNone/>
            </a:pPr>
            <a:r>
              <a:rPr lang="ja-JP" altLang="en-US" dirty="0" smtClean="0"/>
              <a:t>　</a:t>
            </a:r>
            <a:r>
              <a:rPr lang="en-US" altLang="ja-JP" dirty="0" smtClean="0"/>
              <a:t>3</a:t>
            </a:r>
            <a:r>
              <a:rPr lang="en-US" altLang="ja-JP" dirty="0"/>
              <a:t>. </a:t>
            </a:r>
            <a:r>
              <a:rPr lang="ja-JP" altLang="en-US" dirty="0"/>
              <a:t>リニアコライダー・国際情勢				</a:t>
            </a:r>
            <a:r>
              <a:rPr lang="en-US" altLang="ja-JP" dirty="0" smtClean="0"/>
              <a:t>	</a:t>
            </a:r>
            <a:r>
              <a:rPr lang="ja-JP" altLang="en-US" dirty="0" smtClean="0"/>
              <a:t>駒宮</a:t>
            </a:r>
            <a:r>
              <a:rPr lang="ja-JP" altLang="en-US" dirty="0"/>
              <a:t>委員</a:t>
            </a:r>
          </a:p>
          <a:p>
            <a:pPr marL="0" indent="0">
              <a:buNone/>
            </a:pPr>
            <a:r>
              <a:rPr lang="ja-JP" altLang="en-US" dirty="0"/>
              <a:t>　</a:t>
            </a:r>
            <a:r>
              <a:rPr lang="ja-JP" altLang="en-US" dirty="0" smtClean="0"/>
              <a:t>　</a:t>
            </a:r>
            <a:r>
              <a:rPr lang="ja-JP" altLang="en-US" dirty="0"/>
              <a:t>　</a:t>
            </a:r>
            <a:r>
              <a:rPr lang="en-US" altLang="ja-JP" dirty="0" smtClean="0"/>
              <a:t>- Snowmass </a:t>
            </a:r>
            <a:r>
              <a:rPr lang="ja-JP" altLang="en-US" dirty="0"/>
              <a:t>会議の</a:t>
            </a:r>
            <a:r>
              <a:rPr lang="ja-JP" altLang="en-US" dirty="0" smtClean="0"/>
              <a:t>報告</a:t>
            </a:r>
            <a:r>
              <a:rPr lang="en-US" altLang="ja-JP" dirty="0"/>
              <a:t>	</a:t>
            </a:r>
            <a:r>
              <a:rPr lang="en-US" altLang="ja-JP" dirty="0" smtClean="0"/>
              <a:t>	</a:t>
            </a:r>
            <a:r>
              <a:rPr lang="ja-JP" altLang="en-US" dirty="0"/>
              <a:t>			</a:t>
            </a:r>
            <a:r>
              <a:rPr lang="en-US" altLang="ja-JP" dirty="0"/>
              <a:t> </a:t>
            </a:r>
            <a:r>
              <a:rPr lang="en-US" altLang="ja-JP" dirty="0" smtClean="0"/>
              <a:t>  </a:t>
            </a:r>
            <a:r>
              <a:rPr lang="ja-JP" altLang="en-US" dirty="0" smtClean="0"/>
              <a:t>（</a:t>
            </a:r>
            <a:r>
              <a:rPr lang="ja-JP" altLang="en-US" dirty="0"/>
              <a:t>岡田委員）</a:t>
            </a:r>
          </a:p>
          <a:p>
            <a:pPr marL="0" indent="0">
              <a:buNone/>
            </a:pPr>
            <a:r>
              <a:rPr lang="ja-JP" altLang="en-US" dirty="0" smtClean="0"/>
              <a:t>　</a:t>
            </a:r>
            <a:r>
              <a:rPr lang="en-US" altLang="ja-JP" dirty="0" smtClean="0"/>
              <a:t>4</a:t>
            </a:r>
            <a:r>
              <a:rPr lang="en-US" altLang="ja-JP" dirty="0"/>
              <a:t>. </a:t>
            </a:r>
            <a:r>
              <a:rPr lang="ja-JP" altLang="en-US" dirty="0"/>
              <a:t>リニアコライダー戦略会議から				山下委員</a:t>
            </a:r>
          </a:p>
          <a:p>
            <a:pPr marL="0" indent="0">
              <a:buNone/>
            </a:pPr>
            <a:r>
              <a:rPr lang="ja-JP" altLang="en-US" dirty="0"/>
              <a:t>　</a:t>
            </a:r>
            <a:r>
              <a:rPr lang="ja-JP" altLang="en-US" dirty="0" smtClean="0"/>
              <a:t>　</a:t>
            </a:r>
            <a:r>
              <a:rPr lang="ja-JP" altLang="en-US" dirty="0"/>
              <a:t>　</a:t>
            </a:r>
            <a:r>
              <a:rPr lang="en-US" altLang="ja-JP" dirty="0" smtClean="0"/>
              <a:t>- ILC</a:t>
            </a:r>
            <a:r>
              <a:rPr lang="ja-JP" altLang="en-US" dirty="0"/>
              <a:t>候補地立地評価の結果					</a:t>
            </a:r>
            <a:r>
              <a:rPr lang="ja-JP" altLang="en-US" dirty="0" smtClean="0"/>
              <a:t>　（</a:t>
            </a:r>
            <a:r>
              <a:rPr lang="ja-JP" altLang="en-US" dirty="0"/>
              <a:t>川越委員／山本均委員）</a:t>
            </a:r>
          </a:p>
          <a:p>
            <a:pPr marL="0" indent="0">
              <a:buNone/>
            </a:pPr>
            <a:r>
              <a:rPr lang="ja-JP" altLang="en-US" dirty="0" smtClean="0"/>
              <a:t>　</a:t>
            </a:r>
            <a:r>
              <a:rPr lang="en-US" altLang="ja-JP" dirty="0" smtClean="0"/>
              <a:t>5</a:t>
            </a:r>
            <a:r>
              <a:rPr lang="en-US" altLang="ja-JP" dirty="0"/>
              <a:t>. </a:t>
            </a:r>
            <a:r>
              <a:rPr lang="ja-JP" altLang="en-US" dirty="0"/>
              <a:t>今後の技術的検討課題・ディスカッション	</a:t>
            </a:r>
            <a:r>
              <a:rPr lang="en-US" altLang="ja-JP" dirty="0" smtClean="0"/>
              <a:t>	</a:t>
            </a:r>
            <a:r>
              <a:rPr lang="ja-JP" altLang="en-US" dirty="0" smtClean="0"/>
              <a:t>全員</a:t>
            </a:r>
            <a:endParaRPr lang="ja-JP" altLang="en-US" dirty="0"/>
          </a:p>
          <a:p>
            <a:pPr marL="0" indent="0">
              <a:buNone/>
            </a:pPr>
            <a:endParaRPr lang="ja-JP" altLang="en-US" dirty="0"/>
          </a:p>
          <a:p>
            <a:pPr marL="0" indent="0">
              <a:buNone/>
            </a:pPr>
            <a:r>
              <a:rPr lang="ja-JP" altLang="en-US" dirty="0" smtClean="0"/>
              <a:t>　</a:t>
            </a:r>
            <a:r>
              <a:rPr lang="en-US" altLang="ja-JP" dirty="0" smtClean="0"/>
              <a:t>6</a:t>
            </a:r>
            <a:r>
              <a:rPr lang="en-US" altLang="ja-JP" dirty="0"/>
              <a:t>. </a:t>
            </a:r>
            <a:r>
              <a:rPr lang="ja-JP" altLang="en-US" dirty="0"/>
              <a:t>リニアコライダー計画の推進に関する状況	</a:t>
            </a:r>
            <a:r>
              <a:rPr lang="en-US" altLang="ja-JP" dirty="0" smtClean="0"/>
              <a:t>	</a:t>
            </a:r>
            <a:r>
              <a:rPr lang="ja-JP" altLang="en-US" dirty="0" smtClean="0"/>
              <a:t>鈴木</a:t>
            </a:r>
            <a:r>
              <a:rPr lang="ja-JP" altLang="en-US" dirty="0"/>
              <a:t>機構長　</a:t>
            </a:r>
            <a:r>
              <a:rPr lang="en-US" altLang="ja-JP" dirty="0"/>
              <a:t>(15:30 ~ )</a:t>
            </a:r>
          </a:p>
          <a:p>
            <a:pPr marL="0" indent="0">
              <a:buNone/>
            </a:pPr>
            <a:r>
              <a:rPr lang="ja-JP" altLang="en-US" dirty="0" smtClean="0"/>
              <a:t>　</a:t>
            </a:r>
            <a:r>
              <a:rPr lang="en-US" altLang="ja-JP" dirty="0" smtClean="0"/>
              <a:t>7</a:t>
            </a:r>
            <a:r>
              <a:rPr lang="en-US" altLang="ja-JP" dirty="0"/>
              <a:t>. </a:t>
            </a:r>
            <a:r>
              <a:rPr lang="ja-JP" altLang="en-US" dirty="0"/>
              <a:t>ディスカッション							全員</a:t>
            </a:r>
          </a:p>
          <a:p>
            <a:pPr marL="0" indent="0">
              <a:buNone/>
            </a:pPr>
            <a:endParaRPr lang="en-US" altLang="ja-JP"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2</a:t>
            </a:fld>
            <a:endParaRPr kumimoji="1" lang="ja-JP" altLang="en-US"/>
          </a:p>
        </p:txBody>
      </p:sp>
    </p:spTree>
    <p:extLst>
      <p:ext uri="{BB962C8B-B14F-4D97-AF65-F5344CB8AC3E}">
        <p14:creationId xmlns:p14="http://schemas.microsoft.com/office/powerpoint/2010/main" val="32330283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4424" y="160593"/>
            <a:ext cx="8229600" cy="254378"/>
          </a:xfrm>
        </p:spPr>
        <p:txBody>
          <a:bodyPr>
            <a:noAutofit/>
          </a:bodyPr>
          <a:lstStyle/>
          <a:p>
            <a:r>
              <a:rPr lang="en-US" altLang="en-US" sz="3200" b="1" dirty="0"/>
              <a:t>KEK-LC</a:t>
            </a:r>
            <a:r>
              <a:rPr lang="ja-JP" altLang="en-US" sz="3200" b="1" dirty="0"/>
              <a:t>：</a:t>
            </a:r>
            <a:r>
              <a:rPr lang="en-US" altLang="en-US" sz="3200" b="1" dirty="0"/>
              <a:t> </a:t>
            </a:r>
            <a:r>
              <a:rPr lang="en-US" altLang="en-US" sz="3200" b="1" dirty="0" smtClean="0"/>
              <a:t>FY2013 </a:t>
            </a:r>
            <a:r>
              <a:rPr lang="en-US" altLang="en-US" sz="3200" b="1" dirty="0"/>
              <a:t>Plan</a:t>
            </a:r>
            <a:endParaRPr lang="ja-JP" altLang="en-US" sz="3200" b="1"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83895144"/>
              </p:ext>
            </p:extLst>
          </p:nvPr>
        </p:nvGraphicFramePr>
        <p:xfrm>
          <a:off x="220004" y="557061"/>
          <a:ext cx="8557730" cy="5922532"/>
        </p:xfrm>
        <a:graphic>
          <a:graphicData uri="http://schemas.openxmlformats.org/drawingml/2006/table">
            <a:tbl>
              <a:tblPr firstRow="1" firstCol="1" bandRow="1">
                <a:tableStyleId>{5C22544A-7EE6-4342-B048-85BDC9FD1C3A}</a:tableStyleId>
              </a:tblPr>
              <a:tblGrid>
                <a:gridCol w="582968"/>
                <a:gridCol w="1276038"/>
                <a:gridCol w="1301437"/>
                <a:gridCol w="2608885"/>
                <a:gridCol w="2788402"/>
              </a:tblGrid>
              <a:tr h="367489">
                <a:tc>
                  <a:txBody>
                    <a:bodyPr/>
                    <a:lstStyle/>
                    <a:p>
                      <a:r>
                        <a:rPr kumimoji="1" lang="ja-JP" altLang="en-US" sz="1600" dirty="0" smtClean="0"/>
                        <a:t>月</a:t>
                      </a:r>
                      <a:endParaRPr kumimoji="1" lang="ja-JP" altLang="en-US" sz="1600" dirty="0"/>
                    </a:p>
                  </a:txBody>
                  <a:tcPr/>
                </a:tc>
                <a:tc>
                  <a:txBody>
                    <a:bodyPr/>
                    <a:lstStyle/>
                    <a:p>
                      <a:r>
                        <a:rPr kumimoji="1" lang="en-US" altLang="ja-JP" sz="1600" dirty="0" smtClean="0"/>
                        <a:t>LC</a:t>
                      </a:r>
                      <a:r>
                        <a:rPr kumimoji="1" lang="ja-JP" altLang="en-US" sz="1600" dirty="0" smtClean="0"/>
                        <a:t>定例</a:t>
                      </a:r>
                      <a:endParaRPr kumimoji="1" lang="ja-JP" altLang="en-US" sz="1600" dirty="0"/>
                    </a:p>
                  </a:txBody>
                  <a:tcPr/>
                </a:tc>
                <a:tc>
                  <a:txBody>
                    <a:bodyPr/>
                    <a:lstStyle/>
                    <a:p>
                      <a:r>
                        <a:rPr kumimoji="1" lang="en-US" altLang="ja-JP" sz="1600" dirty="0" smtClean="0"/>
                        <a:t>KEK-LC</a:t>
                      </a:r>
                      <a:endParaRPr kumimoji="1" lang="ja-JP" altLang="en-US" sz="1600" dirty="0"/>
                    </a:p>
                  </a:txBody>
                  <a:tcPr/>
                </a:tc>
                <a:tc>
                  <a:txBody>
                    <a:bodyPr/>
                    <a:lstStyle/>
                    <a:p>
                      <a:r>
                        <a:rPr kumimoji="1" lang="en-US" altLang="ja-JP" sz="1600" dirty="0" smtClean="0"/>
                        <a:t>KEK</a:t>
                      </a:r>
                      <a:r>
                        <a:rPr kumimoji="1" lang="ja-JP" altLang="en-US" sz="1600" dirty="0" smtClean="0"/>
                        <a:t>　</a:t>
                      </a:r>
                      <a:r>
                        <a:rPr kumimoji="1" lang="en-US" altLang="ja-JP" sz="1600" dirty="0" smtClean="0"/>
                        <a:t>/</a:t>
                      </a:r>
                      <a:r>
                        <a:rPr kumimoji="1" lang="ja-JP" altLang="en-US" sz="1600" dirty="0" smtClean="0"/>
                        <a:t>　国内</a:t>
                      </a:r>
                      <a:endParaRPr kumimoji="1" lang="ja-JP" altLang="en-US" sz="1600" dirty="0"/>
                    </a:p>
                  </a:txBody>
                  <a:tcPr/>
                </a:tc>
                <a:tc>
                  <a:txBody>
                    <a:bodyPr/>
                    <a:lstStyle/>
                    <a:p>
                      <a:r>
                        <a:rPr kumimoji="1" lang="en-US" altLang="ja-JP" sz="1600" dirty="0" smtClean="0"/>
                        <a:t>LCC</a:t>
                      </a:r>
                      <a:r>
                        <a:rPr kumimoji="1" lang="ja-JP" altLang="en-US" sz="1600" dirty="0" smtClean="0"/>
                        <a:t>　</a:t>
                      </a:r>
                      <a:r>
                        <a:rPr kumimoji="1" lang="en-US" altLang="ja-JP" sz="1600" dirty="0" smtClean="0"/>
                        <a:t>/</a:t>
                      </a:r>
                      <a:r>
                        <a:rPr kumimoji="1" lang="ja-JP" altLang="en-US" sz="1600" dirty="0" smtClean="0"/>
                        <a:t>　国際</a:t>
                      </a:r>
                      <a:endParaRPr kumimoji="1" lang="ja-JP" altLang="en-US" sz="1600" dirty="0"/>
                    </a:p>
                  </a:txBody>
                  <a:tcPr/>
                </a:tc>
              </a:tr>
              <a:tr h="490672">
                <a:tc>
                  <a:txBody>
                    <a:bodyPr/>
                    <a:lstStyle/>
                    <a:p>
                      <a:r>
                        <a:rPr kumimoji="1" lang="en-US" altLang="ja-JP" sz="800" dirty="0" smtClean="0">
                          <a:solidFill>
                            <a:schemeClr val="bg1">
                              <a:lumMod val="50000"/>
                            </a:schemeClr>
                          </a:solidFill>
                        </a:rPr>
                        <a:t>4</a:t>
                      </a:r>
                      <a:endParaRPr kumimoji="1" lang="ja-JP" altLang="en-US" sz="800" dirty="0">
                        <a:solidFill>
                          <a:schemeClr val="bg1">
                            <a:lumMod val="50000"/>
                          </a:schemeClr>
                        </a:solidFill>
                      </a:endParaRPr>
                    </a:p>
                  </a:txBody>
                  <a:tcPr>
                    <a:solidFill>
                      <a:schemeClr val="tx2">
                        <a:lumMod val="20000"/>
                        <a:lumOff val="80000"/>
                      </a:schemeClr>
                    </a:solidFill>
                  </a:tcPr>
                </a:tc>
                <a:tc>
                  <a:txBody>
                    <a:bodyPr/>
                    <a:lstStyle/>
                    <a:p>
                      <a:r>
                        <a:rPr kumimoji="1" lang="en-US" altLang="ja-JP" sz="800" dirty="0" smtClean="0">
                          <a:solidFill>
                            <a:schemeClr val="bg1">
                              <a:lumMod val="50000"/>
                            </a:schemeClr>
                          </a:solidFill>
                        </a:rPr>
                        <a:t>1, 8, 15, 22</a:t>
                      </a:r>
                      <a:endParaRPr kumimoji="1" lang="ja-JP" altLang="en-US" sz="800" dirty="0">
                        <a:solidFill>
                          <a:schemeClr val="bg1">
                            <a:lumMod val="50000"/>
                          </a:schemeClr>
                        </a:solidFill>
                      </a:endParaRPr>
                    </a:p>
                  </a:txBody>
                  <a:tcPr/>
                </a:tc>
                <a:tc>
                  <a:txBody>
                    <a:bodyPr/>
                    <a:lstStyle/>
                    <a:p>
                      <a:endParaRPr kumimoji="1" lang="ja-JP" altLang="en-US" sz="800" dirty="0">
                        <a:solidFill>
                          <a:schemeClr val="bg1">
                            <a:lumMod val="50000"/>
                          </a:schemeClr>
                        </a:solidFill>
                      </a:endParaRPr>
                    </a:p>
                  </a:txBody>
                  <a:tcPr/>
                </a:tc>
                <a:tc>
                  <a:txBody>
                    <a:bodyPr/>
                    <a:lstStyle/>
                    <a:p>
                      <a:r>
                        <a:rPr kumimoji="1" lang="en-US" altLang="ja-JP" sz="800" dirty="0" smtClean="0">
                          <a:solidFill>
                            <a:schemeClr val="bg1">
                              <a:lumMod val="50000"/>
                            </a:schemeClr>
                          </a:solidFill>
                        </a:rPr>
                        <a:t>5-6: KEK road-map</a:t>
                      </a:r>
                      <a:r>
                        <a:rPr kumimoji="1" lang="en-US" altLang="ja-JP" sz="800" baseline="0" dirty="0" smtClean="0">
                          <a:solidFill>
                            <a:schemeClr val="bg1">
                              <a:lumMod val="50000"/>
                            </a:schemeClr>
                          </a:solidFill>
                        </a:rPr>
                        <a:t> review </a:t>
                      </a:r>
                      <a:r>
                        <a:rPr kumimoji="1" lang="en-US" altLang="ja-JP" sz="800" dirty="0" smtClean="0">
                          <a:solidFill>
                            <a:schemeClr val="bg1">
                              <a:lumMod val="50000"/>
                            </a:schemeClr>
                          </a:solidFill>
                        </a:rPr>
                        <a:t> </a:t>
                      </a:r>
                    </a:p>
                    <a:p>
                      <a:r>
                        <a:rPr kumimoji="1" lang="en-US" altLang="ja-JP" sz="800" dirty="0" smtClean="0">
                          <a:solidFill>
                            <a:schemeClr val="bg1">
                              <a:lumMod val="50000"/>
                            </a:schemeClr>
                          </a:solidFill>
                        </a:rPr>
                        <a:t>18:</a:t>
                      </a:r>
                      <a:r>
                        <a:rPr kumimoji="1" lang="ja-JP" altLang="en-US" sz="800" dirty="0" smtClean="0">
                          <a:solidFill>
                            <a:schemeClr val="bg1">
                              <a:lumMod val="50000"/>
                            </a:schemeClr>
                          </a:solidFill>
                        </a:rPr>
                        <a:t>　地質調査連絡会（東京事務所）</a:t>
                      </a:r>
                      <a:r>
                        <a:rPr kumimoji="1" lang="en-US" altLang="ja-JP" sz="800" dirty="0" smtClean="0">
                          <a:solidFill>
                            <a:schemeClr val="bg1">
                              <a:lumMod val="50000"/>
                            </a:schemeClr>
                          </a:solidFill>
                        </a:rPr>
                        <a:t> </a:t>
                      </a:r>
                      <a:endParaRPr kumimoji="1" lang="ja-JP" altLang="en-US" sz="800" dirty="0">
                        <a:solidFill>
                          <a:schemeClr val="bg1">
                            <a:lumMod val="50000"/>
                          </a:schemeClr>
                        </a:solidFill>
                      </a:endParaRPr>
                    </a:p>
                  </a:txBody>
                  <a:tcPr/>
                </a:tc>
                <a:tc>
                  <a:txBody>
                    <a:bodyPr/>
                    <a:lstStyle/>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bg1">
                              <a:lumMod val="50000"/>
                            </a:schemeClr>
                          </a:solidFill>
                        </a:rPr>
                        <a:t>3-4: ATF-II Review at KEK</a:t>
                      </a:r>
                    </a:p>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800" b="0" dirty="0" smtClean="0">
                          <a:solidFill>
                            <a:schemeClr val="bg1">
                              <a:lumMod val="50000"/>
                            </a:schemeClr>
                          </a:solidFill>
                        </a:rPr>
                        <a:t>15-17: </a:t>
                      </a:r>
                      <a:r>
                        <a:rPr kumimoji="1" lang="en-US" altLang="ja-JP" sz="800" b="0" baseline="0" dirty="0" smtClean="0">
                          <a:solidFill>
                            <a:schemeClr val="bg1">
                              <a:lumMod val="50000"/>
                            </a:schemeClr>
                          </a:solidFill>
                        </a:rPr>
                        <a:t>    </a:t>
                      </a:r>
                      <a:r>
                        <a:rPr kumimoji="1" lang="en-US" altLang="ja-JP" sz="800" b="0" dirty="0" smtClean="0">
                          <a:solidFill>
                            <a:schemeClr val="bg1">
                              <a:lumMod val="50000"/>
                            </a:schemeClr>
                          </a:solidFill>
                        </a:rPr>
                        <a:t>DESY-KEK </a:t>
                      </a:r>
                      <a:r>
                        <a:rPr kumimoji="1" lang="en-US" altLang="ja-JP" sz="800" b="0" dirty="0" err="1" smtClean="0">
                          <a:solidFill>
                            <a:schemeClr val="bg1">
                              <a:lumMod val="50000"/>
                            </a:schemeClr>
                          </a:solidFill>
                        </a:rPr>
                        <a:t>Collab</a:t>
                      </a:r>
                      <a:r>
                        <a:rPr kumimoji="1" lang="en-US" altLang="ja-JP" sz="800" b="0" dirty="0" smtClean="0">
                          <a:solidFill>
                            <a:schemeClr val="bg1">
                              <a:lumMod val="50000"/>
                            </a:schemeClr>
                          </a:solidFill>
                        </a:rPr>
                        <a:t>.</a:t>
                      </a:r>
                      <a:r>
                        <a:rPr kumimoji="1" lang="en-US" altLang="ja-JP" sz="800" b="0" baseline="0" dirty="0" smtClean="0">
                          <a:solidFill>
                            <a:schemeClr val="bg1">
                              <a:lumMod val="50000"/>
                            </a:schemeClr>
                          </a:solidFill>
                        </a:rPr>
                        <a:t> Meeting (KEK)</a:t>
                      </a:r>
                    </a:p>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800" b="1" baseline="0" dirty="0" smtClean="0">
                          <a:solidFill>
                            <a:schemeClr val="bg1">
                              <a:lumMod val="50000"/>
                            </a:schemeClr>
                          </a:solidFill>
                        </a:rPr>
                        <a:t>30: US-Japan Symposium in Washington</a:t>
                      </a:r>
                      <a:endParaRPr kumimoji="1" lang="ja-JP" altLang="en-US" sz="800" b="1" dirty="0" smtClean="0">
                        <a:solidFill>
                          <a:schemeClr val="bg1">
                            <a:lumMod val="50000"/>
                          </a:schemeClr>
                        </a:solidFill>
                      </a:endParaRPr>
                    </a:p>
                  </a:txBody>
                  <a:tcPr/>
                </a:tc>
              </a:tr>
              <a:tr h="402996">
                <a:tc>
                  <a:txBody>
                    <a:bodyPr/>
                    <a:lstStyle/>
                    <a:p>
                      <a:pPr algn="l"/>
                      <a:r>
                        <a:rPr kumimoji="1" lang="en-US" altLang="ja-JP" sz="1000" dirty="0" smtClean="0">
                          <a:solidFill>
                            <a:schemeClr val="bg1">
                              <a:lumMod val="65000"/>
                            </a:schemeClr>
                          </a:solidFill>
                        </a:rPr>
                        <a:t>5</a:t>
                      </a:r>
                      <a:endParaRPr kumimoji="1" lang="ja-JP" altLang="en-US" sz="1000" dirty="0">
                        <a:solidFill>
                          <a:schemeClr val="bg1">
                            <a:lumMod val="65000"/>
                          </a:schemeClr>
                        </a:solidFill>
                      </a:endParaRPr>
                    </a:p>
                  </a:txBody>
                  <a:tcPr>
                    <a:solidFill>
                      <a:schemeClr val="tx2">
                        <a:lumMod val="20000"/>
                        <a:lumOff val="80000"/>
                      </a:schemeClr>
                    </a:solidFill>
                  </a:tcPr>
                </a:tc>
                <a:tc>
                  <a:txBody>
                    <a:bodyPr/>
                    <a:lstStyle/>
                    <a:p>
                      <a:r>
                        <a:rPr kumimoji="1" lang="en-US" altLang="ja-JP" sz="700" dirty="0" smtClean="0">
                          <a:solidFill>
                            <a:schemeClr val="bg1">
                              <a:lumMod val="65000"/>
                            </a:schemeClr>
                          </a:solidFill>
                        </a:rPr>
                        <a:t>7(</a:t>
                      </a:r>
                      <a:r>
                        <a:rPr kumimoji="1" lang="ja-JP" altLang="en-US" sz="700" dirty="0" smtClean="0">
                          <a:solidFill>
                            <a:schemeClr val="bg1">
                              <a:lumMod val="65000"/>
                            </a:schemeClr>
                          </a:solidFill>
                        </a:rPr>
                        <a:t>火）</a:t>
                      </a:r>
                      <a:r>
                        <a:rPr kumimoji="1" lang="ja-JP" altLang="en-US" sz="600" dirty="0" smtClean="0">
                          <a:solidFill>
                            <a:schemeClr val="bg1">
                              <a:lumMod val="65000"/>
                            </a:schemeClr>
                          </a:solidFill>
                        </a:rPr>
                        <a:t>：</a:t>
                      </a:r>
                      <a:r>
                        <a:rPr kumimoji="1" lang="en-US" altLang="ja-JP" sz="700" dirty="0" smtClean="0">
                          <a:solidFill>
                            <a:schemeClr val="bg1">
                              <a:lumMod val="65000"/>
                            </a:schemeClr>
                          </a:solidFill>
                        </a:rPr>
                        <a:t>24</a:t>
                      </a:r>
                      <a:r>
                        <a:rPr kumimoji="1" lang="ja-JP" altLang="en-US" sz="700" dirty="0" smtClean="0">
                          <a:solidFill>
                            <a:schemeClr val="bg1">
                              <a:lumMod val="65000"/>
                            </a:schemeClr>
                          </a:solidFill>
                        </a:rPr>
                        <a:t>（金）　</a:t>
                      </a:r>
                      <a:endParaRPr kumimoji="1" lang="ja-JP" altLang="en-US" sz="700" dirty="0">
                        <a:solidFill>
                          <a:schemeClr val="bg1">
                            <a:lumMod val="65000"/>
                          </a:schemeClr>
                        </a:solidFill>
                      </a:endParaRPr>
                    </a:p>
                  </a:txBody>
                  <a:tcPr/>
                </a:tc>
                <a:tc>
                  <a:txBody>
                    <a:bodyPr/>
                    <a:lstStyle/>
                    <a:p>
                      <a:endParaRPr kumimoji="1" lang="ja-JP" altLang="en-US" sz="800" dirty="0">
                        <a:solidFill>
                          <a:srgbClr val="3366FF"/>
                        </a:solidFill>
                      </a:endParaRPr>
                    </a:p>
                  </a:txBody>
                  <a:tcPr/>
                </a:tc>
                <a:tc>
                  <a:txBody>
                    <a:bodyPr/>
                    <a:lstStyle/>
                    <a:p>
                      <a:endParaRPr kumimoji="1" lang="ja-JP" altLang="en-US" sz="800" dirty="0">
                        <a:solidFill>
                          <a:schemeClr val="bg1">
                            <a:lumMod val="65000"/>
                          </a:schemeClr>
                        </a:solidFill>
                      </a:endParaRPr>
                    </a:p>
                  </a:txBody>
                  <a:tcPr/>
                </a:tc>
                <a:tc>
                  <a:txBody>
                    <a:bodyPr/>
                    <a:lstStyle/>
                    <a:p>
                      <a:r>
                        <a:rPr kumimoji="1" lang="en-US" altLang="ja-JP" sz="800" b="1" dirty="0" smtClean="0">
                          <a:solidFill>
                            <a:schemeClr val="bg1">
                              <a:lumMod val="65000"/>
                            </a:schemeClr>
                          </a:solidFill>
                        </a:rPr>
                        <a:t>13-17:     IPAC’13  (Shanghai)</a:t>
                      </a:r>
                    </a:p>
                    <a:p>
                      <a:r>
                        <a:rPr kumimoji="1" lang="en-US" altLang="ja-JP" sz="800" b="1" dirty="0" smtClean="0">
                          <a:solidFill>
                            <a:schemeClr val="bg1">
                              <a:lumMod val="65000"/>
                            </a:schemeClr>
                          </a:solidFill>
                        </a:rPr>
                        <a:t>27-31:     ECFA-LC</a:t>
                      </a:r>
                      <a:r>
                        <a:rPr kumimoji="1" lang="en-US" altLang="ja-JP" sz="800" b="1" baseline="0" dirty="0" smtClean="0">
                          <a:solidFill>
                            <a:schemeClr val="bg1">
                              <a:lumMod val="65000"/>
                            </a:schemeClr>
                          </a:solidFill>
                        </a:rPr>
                        <a:t> 2013</a:t>
                      </a:r>
                      <a:r>
                        <a:rPr kumimoji="1" lang="en-US" altLang="ja-JP" sz="800" b="1" dirty="0" smtClean="0">
                          <a:solidFill>
                            <a:schemeClr val="bg1">
                              <a:lumMod val="65000"/>
                            </a:schemeClr>
                          </a:solidFill>
                        </a:rPr>
                        <a:t> (DESY, Hamburg)</a:t>
                      </a:r>
                      <a:endParaRPr kumimoji="1" lang="ja-JP" altLang="en-US" sz="800" b="1" dirty="0">
                        <a:solidFill>
                          <a:schemeClr val="bg1">
                            <a:lumMod val="65000"/>
                          </a:schemeClr>
                        </a:solidFill>
                      </a:endParaRPr>
                    </a:p>
                  </a:txBody>
                  <a:tcPr/>
                </a:tc>
              </a:tr>
              <a:tr h="522058">
                <a:tc>
                  <a:txBody>
                    <a:bodyPr/>
                    <a:lstStyle/>
                    <a:p>
                      <a:r>
                        <a:rPr kumimoji="1" lang="en-US" altLang="ja-JP" sz="1400" dirty="0" smtClean="0">
                          <a:solidFill>
                            <a:schemeClr val="bg1">
                              <a:lumMod val="75000"/>
                            </a:schemeClr>
                          </a:solidFill>
                        </a:rPr>
                        <a:t>6</a:t>
                      </a:r>
                    </a:p>
                  </a:txBody>
                  <a:tcPr>
                    <a:solidFill>
                      <a:schemeClr val="tx2">
                        <a:lumMod val="20000"/>
                        <a:lumOff val="80000"/>
                      </a:schemeClr>
                    </a:solidFill>
                  </a:tcPr>
                </a:tc>
                <a:tc>
                  <a:txBody>
                    <a:bodyPr/>
                    <a:lstStyle/>
                    <a:p>
                      <a:r>
                        <a:rPr kumimoji="1" lang="en-US" altLang="ja-JP" sz="1100" dirty="0" smtClean="0">
                          <a:solidFill>
                            <a:schemeClr val="bg1">
                              <a:lumMod val="75000"/>
                            </a:schemeClr>
                          </a:solidFill>
                        </a:rPr>
                        <a:t>3, </a:t>
                      </a:r>
                      <a:r>
                        <a:rPr kumimoji="1" lang="en-US" altLang="ja-JP" sz="1200" dirty="0" smtClean="0">
                          <a:solidFill>
                            <a:schemeClr val="bg1">
                              <a:lumMod val="75000"/>
                            </a:schemeClr>
                          </a:solidFill>
                        </a:rPr>
                        <a:t>10, 17</a:t>
                      </a:r>
                      <a:r>
                        <a:rPr kumimoji="1" lang="en-US" altLang="ja-JP" sz="1050" dirty="0" smtClean="0">
                          <a:solidFill>
                            <a:schemeClr val="bg1">
                              <a:lumMod val="75000"/>
                            </a:schemeClr>
                          </a:solidFill>
                        </a:rPr>
                        <a:t>, </a:t>
                      </a:r>
                      <a:r>
                        <a:rPr kumimoji="1" lang="en-US" altLang="ja-JP" sz="1200" dirty="0" smtClean="0">
                          <a:solidFill>
                            <a:schemeClr val="bg1">
                              <a:lumMod val="75000"/>
                            </a:schemeClr>
                          </a:solidFill>
                        </a:rPr>
                        <a:t>24</a:t>
                      </a:r>
                      <a:endParaRPr kumimoji="1" lang="ja-JP" altLang="en-US" sz="1200" dirty="0">
                        <a:solidFill>
                          <a:schemeClr val="bg1">
                            <a:lumMod val="75000"/>
                          </a:schemeClr>
                        </a:solidFill>
                      </a:endParaRPr>
                    </a:p>
                  </a:txBody>
                  <a:tcPr/>
                </a:tc>
                <a:tc>
                  <a:txBody>
                    <a:bodyPr/>
                    <a:lstStyle/>
                    <a:p>
                      <a:r>
                        <a:rPr kumimoji="1" lang="en-US" altLang="ja-JP" sz="1100" dirty="0" smtClean="0">
                          <a:solidFill>
                            <a:schemeClr val="bg1">
                              <a:lumMod val="75000"/>
                            </a:schemeClr>
                          </a:solidFill>
                        </a:rPr>
                        <a:t>11:</a:t>
                      </a:r>
                      <a:r>
                        <a:rPr kumimoji="1" lang="en-US" altLang="ja-JP" sz="1100" baseline="0" dirty="0" smtClean="0">
                          <a:solidFill>
                            <a:schemeClr val="bg1">
                              <a:lumMod val="75000"/>
                            </a:schemeClr>
                          </a:solidFill>
                        </a:rPr>
                        <a:t> </a:t>
                      </a:r>
                    </a:p>
                    <a:p>
                      <a:r>
                        <a:rPr kumimoji="1" lang="en-US" altLang="ja-JP" sz="1100" baseline="0" dirty="0" smtClean="0">
                          <a:solidFill>
                            <a:schemeClr val="bg1">
                              <a:lumMod val="75000"/>
                            </a:schemeClr>
                          </a:solidFill>
                        </a:rPr>
                        <a:t>LC </a:t>
                      </a:r>
                      <a:r>
                        <a:rPr kumimoji="1" lang="ja-JP" altLang="en-US" sz="1100" baseline="0" dirty="0" smtClean="0">
                          <a:solidFill>
                            <a:schemeClr val="bg1">
                              <a:lumMod val="75000"/>
                            </a:schemeClr>
                          </a:solidFill>
                        </a:rPr>
                        <a:t>推進委員会</a:t>
                      </a:r>
                      <a:endParaRPr kumimoji="1" lang="ja-JP" altLang="en-US" sz="1100" dirty="0">
                        <a:solidFill>
                          <a:schemeClr val="bg1">
                            <a:lumMod val="75000"/>
                          </a:schemeClr>
                        </a:solidFill>
                      </a:endParaRPr>
                    </a:p>
                  </a:txBody>
                  <a:tcPr/>
                </a:tc>
                <a:tc>
                  <a:txBody>
                    <a:bodyPr/>
                    <a:lstStyle/>
                    <a:p>
                      <a:r>
                        <a:rPr kumimoji="1" lang="en-US" altLang="ja-JP" sz="1100" dirty="0" smtClean="0">
                          <a:solidFill>
                            <a:schemeClr val="bg1">
                              <a:lumMod val="75000"/>
                            </a:schemeClr>
                          </a:solidFill>
                        </a:rPr>
                        <a:t>5-8: Higgs &amp; beyond WS @ Sendai</a:t>
                      </a:r>
                    </a:p>
                    <a:p>
                      <a:endParaRPr kumimoji="1" lang="en-US" altLang="ja-JP" sz="1100" dirty="0" smtClean="0">
                        <a:solidFill>
                          <a:schemeClr val="bg1">
                            <a:lumMod val="75000"/>
                          </a:schemeClr>
                        </a:solidFill>
                      </a:endParaRPr>
                    </a:p>
                    <a:p>
                      <a:r>
                        <a:rPr kumimoji="1" lang="en-US" altLang="ja-JP" sz="1100" dirty="0" smtClean="0">
                          <a:solidFill>
                            <a:schemeClr val="bg1">
                              <a:lumMod val="75000"/>
                            </a:schemeClr>
                          </a:solidFill>
                        </a:rPr>
                        <a:t>15: AAA </a:t>
                      </a:r>
                      <a:r>
                        <a:rPr kumimoji="1" lang="ja-JP" altLang="en-US" sz="1100" dirty="0" smtClean="0">
                          <a:solidFill>
                            <a:schemeClr val="bg1">
                              <a:lumMod val="75000"/>
                            </a:schemeClr>
                          </a:solidFill>
                        </a:rPr>
                        <a:t>シンポ</a:t>
                      </a:r>
                      <a:endParaRPr kumimoji="1" lang="ja-JP" altLang="en-US" sz="1100" dirty="0">
                        <a:solidFill>
                          <a:schemeClr val="bg1">
                            <a:lumMod val="75000"/>
                          </a:schemeClr>
                        </a:solidFill>
                      </a:endParaRPr>
                    </a:p>
                  </a:txBody>
                  <a:tcPr/>
                </a:tc>
                <a:tc>
                  <a:txBody>
                    <a:bodyPr/>
                    <a:lstStyle/>
                    <a:p>
                      <a:r>
                        <a:rPr kumimoji="1" lang="en-US" altLang="ja-JP" sz="1100" b="1" dirty="0" smtClean="0">
                          <a:solidFill>
                            <a:srgbClr val="3366FF"/>
                          </a:solidFill>
                        </a:rPr>
                        <a:t>12:</a:t>
                      </a:r>
                      <a:r>
                        <a:rPr kumimoji="1" lang="en-US" altLang="ja-JP" sz="1100" b="1" baseline="0" dirty="0" smtClean="0">
                          <a:solidFill>
                            <a:srgbClr val="3366FF"/>
                          </a:solidFill>
                        </a:rPr>
                        <a:t>          </a:t>
                      </a:r>
                      <a:r>
                        <a:rPr kumimoji="1" lang="en-US" altLang="ja-JP" sz="1100" b="1" dirty="0" smtClean="0">
                          <a:solidFill>
                            <a:srgbClr val="3366FF"/>
                          </a:solidFill>
                        </a:rPr>
                        <a:t>ILC Event </a:t>
                      </a:r>
                      <a:endParaRPr kumimoji="1" lang="en-US" altLang="ja-JP" sz="1100" b="1" baseline="0" dirty="0" smtClean="0">
                        <a:solidFill>
                          <a:srgbClr val="3366FF"/>
                        </a:solidFill>
                      </a:endParaRPr>
                    </a:p>
                    <a:p>
                      <a:r>
                        <a:rPr kumimoji="1" lang="en-US" altLang="ja-JP" sz="1100" baseline="0" dirty="0" smtClean="0">
                          <a:solidFill>
                            <a:schemeClr val="bg1">
                              <a:lumMod val="75000"/>
                            </a:schemeClr>
                          </a:solidFill>
                        </a:rPr>
                        <a:t>12-14:    TTC: CW-SCRF WS</a:t>
                      </a:r>
                    </a:p>
                    <a:p>
                      <a:r>
                        <a:rPr kumimoji="1" lang="en-US" altLang="ja-JP" sz="1100" baseline="0" dirty="0" smtClean="0">
                          <a:solidFill>
                            <a:schemeClr val="bg1">
                              <a:lumMod val="75000"/>
                            </a:schemeClr>
                          </a:solidFill>
                        </a:rPr>
                        <a:t>30 -7/3 : US, Snowmass Process WG </a:t>
                      </a:r>
                    </a:p>
                  </a:txBody>
                  <a:tcPr/>
                </a:tc>
              </a:tr>
              <a:tr h="588989">
                <a:tc>
                  <a:txBody>
                    <a:bodyPr/>
                    <a:lstStyle/>
                    <a:p>
                      <a:r>
                        <a:rPr kumimoji="1" lang="en-US" altLang="ja-JP" sz="1100" dirty="0" smtClean="0">
                          <a:solidFill>
                            <a:schemeClr val="bg1">
                              <a:lumMod val="75000"/>
                            </a:schemeClr>
                          </a:solidFill>
                        </a:rPr>
                        <a:t>7</a:t>
                      </a:r>
                    </a:p>
                  </a:txBody>
                  <a:tcPr>
                    <a:solidFill>
                      <a:schemeClr val="tx2">
                        <a:lumMod val="20000"/>
                        <a:lumOff val="80000"/>
                      </a:schemeClr>
                    </a:solidFill>
                  </a:tcPr>
                </a:tc>
                <a:tc>
                  <a:txBody>
                    <a:bodyPr/>
                    <a:lstStyle/>
                    <a:p>
                      <a:r>
                        <a:rPr kumimoji="1" lang="en-US" altLang="ja-JP" sz="1400" dirty="0" smtClean="0">
                          <a:solidFill>
                            <a:schemeClr val="bg1">
                              <a:lumMod val="75000"/>
                            </a:schemeClr>
                          </a:solidFill>
                        </a:rPr>
                        <a:t>1</a:t>
                      </a:r>
                      <a:r>
                        <a:rPr kumimoji="1" lang="en-US" altLang="ja-JP" sz="1100" dirty="0" smtClean="0">
                          <a:solidFill>
                            <a:schemeClr val="bg1">
                              <a:lumMod val="75000"/>
                            </a:schemeClr>
                          </a:solidFill>
                        </a:rPr>
                        <a:t>, </a:t>
                      </a:r>
                      <a:r>
                        <a:rPr kumimoji="1" lang="en-US" altLang="ja-JP" sz="1600" b="1" dirty="0" smtClean="0">
                          <a:solidFill>
                            <a:schemeClr val="bg1">
                              <a:lumMod val="75000"/>
                            </a:schemeClr>
                          </a:solidFill>
                        </a:rPr>
                        <a:t>8,</a:t>
                      </a:r>
                      <a:r>
                        <a:rPr kumimoji="1" lang="en-US" altLang="ja-JP" sz="1100" dirty="0" smtClean="0">
                          <a:solidFill>
                            <a:schemeClr val="bg1">
                              <a:lumMod val="75000"/>
                            </a:schemeClr>
                          </a:solidFill>
                        </a:rPr>
                        <a:t> </a:t>
                      </a:r>
                      <a:r>
                        <a:rPr kumimoji="1" lang="en-US" altLang="ja-JP" sz="1100" strike="sngStrike" dirty="0" smtClean="0">
                          <a:solidFill>
                            <a:schemeClr val="bg1">
                              <a:lumMod val="75000"/>
                            </a:schemeClr>
                          </a:solidFill>
                        </a:rPr>
                        <a:t>15,22</a:t>
                      </a:r>
                      <a:r>
                        <a:rPr kumimoji="1" lang="en-US" altLang="ja-JP" sz="1100" dirty="0" smtClean="0">
                          <a:solidFill>
                            <a:schemeClr val="bg1">
                              <a:lumMod val="75000"/>
                            </a:schemeClr>
                          </a:solidFill>
                        </a:rPr>
                        <a:t>, </a:t>
                      </a:r>
                      <a:r>
                        <a:rPr kumimoji="1" lang="en-US" altLang="ja-JP" sz="1400" dirty="0" smtClean="0">
                          <a:solidFill>
                            <a:schemeClr val="bg1">
                              <a:lumMod val="75000"/>
                            </a:schemeClr>
                          </a:solidFill>
                        </a:rPr>
                        <a:t>29</a:t>
                      </a:r>
                      <a:endParaRPr kumimoji="1" lang="ja-JP" altLang="en-US" sz="1400" dirty="0">
                        <a:solidFill>
                          <a:schemeClr val="bg1">
                            <a:lumMod val="75000"/>
                          </a:schemeClr>
                        </a:solidFill>
                      </a:endParaRPr>
                    </a:p>
                  </a:txBody>
                  <a:tcPr/>
                </a:tc>
                <a:tc>
                  <a:txBody>
                    <a:bodyPr/>
                    <a:lstStyle/>
                    <a:p>
                      <a:endParaRPr kumimoji="1" lang="ja-JP" altLang="en-US" sz="1100" dirty="0">
                        <a:solidFill>
                          <a:schemeClr val="bg1">
                            <a:lumMod val="75000"/>
                          </a:schemeClr>
                        </a:solidFill>
                      </a:endParaRPr>
                    </a:p>
                  </a:txBody>
                  <a:tcPr/>
                </a:tc>
                <a:tc>
                  <a:txBody>
                    <a:bodyPr/>
                    <a:lstStyle/>
                    <a:p>
                      <a:r>
                        <a:rPr kumimoji="1" lang="en-US" altLang="ja-JP" sz="1100" dirty="0" smtClean="0">
                          <a:solidFill>
                            <a:srgbClr val="3366FF"/>
                          </a:solidFill>
                        </a:rPr>
                        <a:t>14: </a:t>
                      </a:r>
                      <a:r>
                        <a:rPr kumimoji="1" lang="ja-JP" altLang="en-US" sz="1100" dirty="0" smtClean="0">
                          <a:solidFill>
                            <a:srgbClr val="3366FF"/>
                          </a:solidFill>
                        </a:rPr>
                        <a:t>拡大高エネルギー委員会</a:t>
                      </a:r>
                      <a:endParaRPr kumimoji="1" lang="en-US" altLang="ja-JP" sz="1100" dirty="0" smtClean="0">
                        <a:solidFill>
                          <a:srgbClr val="3366FF"/>
                        </a:solidFill>
                      </a:endParaRPr>
                    </a:p>
                    <a:p>
                      <a:r>
                        <a:rPr kumimoji="1" lang="en-US" altLang="ja-JP" sz="1100" dirty="0" smtClean="0">
                          <a:solidFill>
                            <a:schemeClr val="bg1">
                              <a:lumMod val="75000"/>
                            </a:schemeClr>
                          </a:solidFill>
                        </a:rPr>
                        <a:t>20-23:</a:t>
                      </a:r>
                      <a:r>
                        <a:rPr kumimoji="1" lang="en-US" altLang="ja-JP" sz="1100" baseline="0" dirty="0" smtClean="0">
                          <a:solidFill>
                            <a:schemeClr val="bg1">
                              <a:lumMod val="75000"/>
                            </a:schemeClr>
                          </a:solidFill>
                        </a:rPr>
                        <a:t> ILC </a:t>
                      </a:r>
                      <a:r>
                        <a:rPr kumimoji="1" lang="ja-JP" altLang="en-US" sz="1100" baseline="0" dirty="0" smtClean="0">
                          <a:solidFill>
                            <a:schemeClr val="bg1">
                              <a:lumMod val="75000"/>
                            </a:schemeClr>
                          </a:solidFill>
                        </a:rPr>
                        <a:t>夏の合宿</a:t>
                      </a:r>
                      <a:r>
                        <a:rPr kumimoji="1" lang="en-US" altLang="ja-JP" sz="1100" baseline="0" dirty="0" smtClean="0">
                          <a:solidFill>
                            <a:schemeClr val="bg1">
                              <a:lumMod val="75000"/>
                            </a:schemeClr>
                          </a:solidFill>
                        </a:rPr>
                        <a:t>@ </a:t>
                      </a:r>
                      <a:r>
                        <a:rPr kumimoji="1" lang="ja-JP" altLang="en-US" sz="1100" baseline="0" dirty="0" smtClean="0">
                          <a:solidFill>
                            <a:schemeClr val="bg1">
                              <a:lumMod val="75000"/>
                            </a:schemeClr>
                          </a:solidFill>
                        </a:rPr>
                        <a:t>富山</a:t>
                      </a:r>
                      <a:endParaRPr kumimoji="1" lang="en-US" altLang="ja-JP" sz="1100" baseline="0" dirty="0" smtClean="0">
                        <a:solidFill>
                          <a:schemeClr val="bg1">
                            <a:lumMod val="75000"/>
                          </a:schemeClr>
                        </a:solidFill>
                      </a:endParaRPr>
                    </a:p>
                    <a:p>
                      <a:r>
                        <a:rPr kumimoji="1" lang="en-US" altLang="ja-JP" sz="1100" baseline="0" dirty="0" smtClean="0">
                          <a:solidFill>
                            <a:schemeClr val="bg1">
                              <a:lumMod val="75000"/>
                            </a:schemeClr>
                          </a:solidFill>
                        </a:rPr>
                        <a:t>23-26: OHO’13 (XFEL) </a:t>
                      </a:r>
                      <a:endParaRPr kumimoji="1" lang="en-US" altLang="ja-JP" sz="1100" baseline="0" dirty="0" smtClean="0">
                        <a:solidFill>
                          <a:schemeClr val="bg1">
                            <a:lumMod val="75000"/>
                          </a:schemeClr>
                        </a:solidFill>
                      </a:endParaRPr>
                    </a:p>
                    <a:p>
                      <a:r>
                        <a:rPr kumimoji="1" lang="en-US" altLang="ja-JP" sz="1100" baseline="0" dirty="0" smtClean="0">
                          <a:solidFill>
                            <a:srgbClr val="660066"/>
                          </a:solidFill>
                        </a:rPr>
                        <a:t>18: </a:t>
                      </a:r>
                      <a:r>
                        <a:rPr kumimoji="1" lang="ja-JP" altLang="en-US" sz="1100" baseline="0" dirty="0" smtClean="0">
                          <a:solidFill>
                            <a:srgbClr val="660066"/>
                          </a:solidFill>
                        </a:rPr>
                        <a:t>九州地域・地質調査最終報告</a:t>
                      </a:r>
                      <a:endParaRPr kumimoji="1" lang="en-US" altLang="ja-JP" sz="1100" baseline="0" dirty="0" smtClean="0">
                        <a:solidFill>
                          <a:srgbClr val="660066"/>
                        </a:solidFill>
                      </a:endParaRPr>
                    </a:p>
                  </a:txBody>
                  <a:tcPr/>
                </a:tc>
                <a:tc>
                  <a:txBody>
                    <a:bodyPr/>
                    <a:lstStyle/>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bg1">
                              <a:lumMod val="75000"/>
                            </a:schemeClr>
                          </a:solidFill>
                        </a:rPr>
                        <a:t>15-19</a:t>
                      </a:r>
                      <a:r>
                        <a:rPr kumimoji="1" lang="ja-JP" altLang="en-US" sz="1100" dirty="0" smtClean="0">
                          <a:solidFill>
                            <a:schemeClr val="bg1">
                              <a:lumMod val="75000"/>
                            </a:schemeClr>
                          </a:solidFill>
                        </a:rPr>
                        <a:t>　</a:t>
                      </a:r>
                      <a:r>
                        <a:rPr kumimoji="1" lang="en-US" altLang="ja-JP" sz="1100" dirty="0" smtClean="0">
                          <a:solidFill>
                            <a:schemeClr val="bg1">
                              <a:lumMod val="75000"/>
                            </a:schemeClr>
                          </a:solidFill>
                        </a:rPr>
                        <a:t>  APPS/ASEPS</a:t>
                      </a:r>
                      <a:r>
                        <a:rPr kumimoji="1" lang="en-US" altLang="ja-JP" sz="1100" baseline="0" dirty="0" smtClean="0">
                          <a:solidFill>
                            <a:schemeClr val="bg1">
                              <a:lumMod val="75000"/>
                            </a:schemeClr>
                          </a:solidFill>
                        </a:rPr>
                        <a:t> (</a:t>
                      </a:r>
                      <a:r>
                        <a:rPr kumimoji="1" lang="en-US" altLang="ja-JP" sz="1100" baseline="0" dirty="0" err="1" smtClean="0">
                          <a:solidFill>
                            <a:schemeClr val="bg1">
                              <a:lumMod val="75000"/>
                            </a:schemeClr>
                          </a:solidFill>
                        </a:rPr>
                        <a:t>Makuhari</a:t>
                      </a:r>
                      <a:r>
                        <a:rPr kumimoji="1" lang="en-US" altLang="ja-JP" sz="1100" baseline="0" dirty="0" smtClean="0">
                          <a:solidFill>
                            <a:schemeClr val="bg1">
                              <a:lumMod val="75000"/>
                            </a:schemeClr>
                          </a:solidFill>
                        </a:rPr>
                        <a:t>)</a:t>
                      </a:r>
                      <a:endParaRPr kumimoji="1" lang="en-US" altLang="ja-JP" sz="1100" dirty="0" smtClean="0">
                        <a:solidFill>
                          <a:schemeClr val="bg1">
                            <a:lumMod val="75000"/>
                          </a:schemeClr>
                        </a:solidFill>
                      </a:endParaRPr>
                    </a:p>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bg1">
                              <a:lumMod val="75000"/>
                            </a:schemeClr>
                          </a:solidFill>
                        </a:rPr>
                        <a:t>25-27:    Higgs Hunting WS (Paris: </a:t>
                      </a:r>
                      <a:r>
                        <a:rPr kumimoji="1" lang="ja-JP" altLang="en-US" sz="1100" dirty="0" smtClean="0">
                          <a:solidFill>
                            <a:schemeClr val="bg1">
                              <a:lumMod val="75000"/>
                            </a:schemeClr>
                          </a:solidFill>
                        </a:rPr>
                        <a:t>山本</a:t>
                      </a:r>
                      <a:r>
                        <a:rPr kumimoji="1" lang="en-US" altLang="ja-JP" sz="1100" dirty="0" smtClean="0">
                          <a:solidFill>
                            <a:schemeClr val="bg1">
                              <a:lumMod val="75000"/>
                            </a:schemeClr>
                          </a:solidFill>
                        </a:rPr>
                        <a:t>)</a:t>
                      </a:r>
                      <a:r>
                        <a:rPr kumimoji="1" lang="en-US" altLang="ja-JP" sz="1100" baseline="0" dirty="0" smtClean="0">
                          <a:solidFill>
                            <a:schemeClr val="bg1">
                              <a:lumMod val="75000"/>
                            </a:schemeClr>
                          </a:solidFill>
                        </a:rPr>
                        <a:t> </a:t>
                      </a:r>
                    </a:p>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3366FF"/>
                          </a:solidFill>
                        </a:rPr>
                        <a:t>7/29-8/7:  Snowmass on the Mississippi</a:t>
                      </a:r>
                      <a:endParaRPr kumimoji="1" lang="ja-JP" altLang="en-US" sz="1100" dirty="0" smtClean="0">
                        <a:solidFill>
                          <a:srgbClr val="3366FF"/>
                        </a:solidFill>
                      </a:endParaRPr>
                    </a:p>
                  </a:txBody>
                  <a:tcPr/>
                </a:tc>
              </a:tr>
              <a:tr h="383063">
                <a:tc>
                  <a:txBody>
                    <a:bodyPr/>
                    <a:lstStyle/>
                    <a:p>
                      <a:r>
                        <a:rPr kumimoji="1" lang="en-US" altLang="ja-JP" sz="1100" dirty="0" smtClean="0">
                          <a:solidFill>
                            <a:schemeClr val="tx1"/>
                          </a:solidFill>
                        </a:rPr>
                        <a:t>8</a:t>
                      </a:r>
                    </a:p>
                  </a:txBody>
                  <a:tcPr>
                    <a:solidFill>
                      <a:schemeClr val="tx2">
                        <a:lumMod val="20000"/>
                        <a:lumOff val="80000"/>
                      </a:schemeClr>
                    </a:solidFill>
                  </a:tcPr>
                </a:tc>
                <a:tc>
                  <a:txBody>
                    <a:bodyPr/>
                    <a:lstStyle/>
                    <a:p>
                      <a:r>
                        <a:rPr kumimoji="1" lang="en-US" altLang="ja-JP" sz="1100" strike="sngStrike" dirty="0" smtClean="0">
                          <a:solidFill>
                            <a:schemeClr val="bg1">
                              <a:lumMod val="65000"/>
                            </a:schemeClr>
                          </a:solidFill>
                        </a:rPr>
                        <a:t>5,  12,</a:t>
                      </a:r>
                      <a:r>
                        <a:rPr kumimoji="1" lang="en-US" altLang="ja-JP" sz="1100" dirty="0" smtClean="0">
                          <a:solidFill>
                            <a:schemeClr val="bg1">
                              <a:lumMod val="65000"/>
                            </a:schemeClr>
                          </a:solidFill>
                        </a:rPr>
                        <a:t> </a:t>
                      </a:r>
                      <a:r>
                        <a:rPr kumimoji="1" lang="en-US" altLang="ja-JP" sz="1100" dirty="0" smtClean="0">
                          <a:solidFill>
                            <a:schemeClr val="bg1">
                              <a:lumMod val="75000"/>
                            </a:schemeClr>
                          </a:solidFill>
                        </a:rPr>
                        <a:t>19, 26</a:t>
                      </a:r>
                      <a:endParaRPr kumimoji="1" lang="ja-JP" altLang="en-US" sz="1100" dirty="0">
                        <a:solidFill>
                          <a:schemeClr val="bg1">
                            <a:lumMod val="75000"/>
                          </a:schemeClr>
                        </a:solidFill>
                      </a:endParaRPr>
                    </a:p>
                  </a:txBody>
                  <a:tcPr/>
                </a:tc>
                <a:tc>
                  <a:txBody>
                    <a:bodyPr/>
                    <a:lstStyle/>
                    <a:p>
                      <a:endParaRPr kumimoji="1" lang="en-US" altLang="ja-JP" sz="1100" dirty="0" smtClean="0">
                        <a:solidFill>
                          <a:srgbClr val="FF0000"/>
                        </a:solidFill>
                      </a:endParaRPr>
                    </a:p>
                    <a:p>
                      <a:endParaRPr kumimoji="1" lang="en-US" altLang="ja-JP" sz="1100" dirty="0" smtClean="0">
                        <a:solidFill>
                          <a:srgbClr val="FF0000"/>
                        </a:solidFill>
                      </a:endParaRPr>
                    </a:p>
                    <a:p>
                      <a:r>
                        <a:rPr kumimoji="1" lang="en-US" altLang="ja-JP" sz="1100" dirty="0" smtClean="0">
                          <a:solidFill>
                            <a:srgbClr val="FF0000"/>
                          </a:solidFill>
                        </a:rPr>
                        <a:t>23</a:t>
                      </a:r>
                      <a:r>
                        <a:rPr kumimoji="1" lang="en-US" altLang="ja-JP" sz="1100" dirty="0" smtClean="0">
                          <a:solidFill>
                            <a:srgbClr val="FF0000"/>
                          </a:solidFill>
                        </a:rPr>
                        <a:t>: </a:t>
                      </a:r>
                      <a:r>
                        <a:rPr kumimoji="1" lang="en-US" altLang="ja-JP" sz="1100" dirty="0" smtClean="0">
                          <a:solidFill>
                            <a:srgbClr val="FF0000"/>
                          </a:solidFill>
                        </a:rPr>
                        <a:t>LC </a:t>
                      </a:r>
                      <a:r>
                        <a:rPr kumimoji="1" lang="ja-JP" altLang="en-US" sz="1100" dirty="0" smtClean="0">
                          <a:solidFill>
                            <a:srgbClr val="FF0000"/>
                          </a:solidFill>
                        </a:rPr>
                        <a:t>推進委員会</a:t>
                      </a:r>
                      <a:endParaRPr kumimoji="1" lang="ja-JP" altLang="en-US" sz="1100" dirty="0">
                        <a:solidFill>
                          <a:srgbClr val="FF0000"/>
                        </a:solidFill>
                      </a:endParaRPr>
                    </a:p>
                  </a:txBody>
                  <a:tcPr/>
                </a:tc>
                <a:tc>
                  <a:txBody>
                    <a:bodyPr/>
                    <a:lstStyle/>
                    <a:p>
                      <a:r>
                        <a:rPr kumimoji="1" lang="en-US" altLang="ja-JP" sz="1100" dirty="0" smtClean="0">
                          <a:solidFill>
                            <a:schemeClr val="tx1"/>
                          </a:solidFill>
                        </a:rPr>
                        <a:t>3-5, </a:t>
                      </a:r>
                      <a:r>
                        <a:rPr kumimoji="1" lang="ja-JP" altLang="en-US" sz="1100" dirty="0" smtClean="0">
                          <a:solidFill>
                            <a:schemeClr val="tx1"/>
                          </a:solidFill>
                        </a:rPr>
                        <a:t>加速器学会　（名古屋）</a:t>
                      </a:r>
                      <a:endParaRPr kumimoji="1" lang="en-US" altLang="ja-JP" sz="1100" dirty="0" smtClean="0">
                        <a:solidFill>
                          <a:schemeClr val="tx1"/>
                        </a:solidFill>
                      </a:endParaRPr>
                    </a:p>
                    <a:p>
                      <a:r>
                        <a:rPr kumimoji="1" lang="en-US" altLang="ja-JP" sz="1100" dirty="0" smtClean="0"/>
                        <a:t>16-24: Summer </a:t>
                      </a:r>
                      <a:r>
                        <a:rPr kumimoji="1" lang="en-US" altLang="ja-JP" sz="1100" dirty="0" smtClean="0"/>
                        <a:t>Challenge</a:t>
                      </a:r>
                    </a:p>
                    <a:p>
                      <a:r>
                        <a:rPr kumimoji="1" lang="en-US" altLang="ja-JP" sz="1100" dirty="0" smtClean="0"/>
                        <a:t>23: ILC</a:t>
                      </a:r>
                      <a:r>
                        <a:rPr kumimoji="1" lang="ja-JP" altLang="en-US" sz="1100" dirty="0" smtClean="0"/>
                        <a:t>立地評価・記者発表</a:t>
                      </a:r>
                      <a:endParaRPr kumimoji="1" lang="ja-JP" altLang="en-US" sz="1100" dirty="0"/>
                    </a:p>
                  </a:txBody>
                  <a:tcPr/>
                </a:tc>
                <a:tc>
                  <a:txBody>
                    <a:bodyPr/>
                    <a:lstStyle/>
                    <a:p>
                      <a:pPr marL="0" marR="0" indent="0" algn="l" defTabSz="457153"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r>
              <a:tr h="422864">
                <a:tc>
                  <a:txBody>
                    <a:bodyPr/>
                    <a:lstStyle/>
                    <a:p>
                      <a:r>
                        <a:rPr kumimoji="1" lang="en-US" altLang="ja-JP" sz="1100" dirty="0" smtClean="0">
                          <a:solidFill>
                            <a:schemeClr val="tx1"/>
                          </a:solidFill>
                        </a:rPr>
                        <a:t>9</a:t>
                      </a:r>
                    </a:p>
                  </a:txBody>
                  <a:tcPr>
                    <a:solidFill>
                      <a:schemeClr val="tx2">
                        <a:lumMod val="20000"/>
                        <a:lumOff val="80000"/>
                      </a:schemeClr>
                    </a:solidFill>
                  </a:tcPr>
                </a:tc>
                <a:tc>
                  <a:txBody>
                    <a:bodyPr/>
                    <a:lstStyle/>
                    <a:p>
                      <a:r>
                        <a:rPr kumimoji="1" lang="en-US" altLang="ja-JP" sz="1100" dirty="0" smtClean="0"/>
                        <a:t>2,</a:t>
                      </a:r>
                      <a:r>
                        <a:rPr kumimoji="1" lang="en-US" altLang="ja-JP" sz="1100" baseline="0" dirty="0" smtClean="0"/>
                        <a:t> 9, 30</a:t>
                      </a:r>
                      <a:endParaRPr kumimoji="1" lang="ja-JP" altLang="en-US" sz="1100" dirty="0"/>
                    </a:p>
                  </a:txBody>
                  <a:tcPr/>
                </a:tc>
                <a:tc>
                  <a:txBody>
                    <a:bodyPr/>
                    <a:lstStyle/>
                    <a:p>
                      <a:endParaRPr kumimoji="1" lang="ja-JP" altLang="en-US" sz="1100" dirty="0">
                        <a:solidFill>
                          <a:schemeClr val="bg1">
                            <a:lumMod val="65000"/>
                          </a:schemeClr>
                        </a:solidFill>
                      </a:endParaRPr>
                    </a:p>
                  </a:txBody>
                  <a:tcPr/>
                </a:tc>
                <a:tc>
                  <a:txBody>
                    <a:bodyPr/>
                    <a:lstStyle/>
                    <a:p>
                      <a:r>
                        <a:rPr kumimoji="1" lang="ja-JP" altLang="en-US" sz="1100" dirty="0" smtClean="0"/>
                        <a:t>８：　</a:t>
                      </a:r>
                      <a:r>
                        <a:rPr kumimoji="1" lang="en-US" altLang="ja-JP" sz="1100" dirty="0" smtClean="0"/>
                        <a:t>KEK </a:t>
                      </a:r>
                      <a:r>
                        <a:rPr kumimoji="1" lang="ja-JP" altLang="en-US" sz="1100" dirty="0" smtClean="0"/>
                        <a:t>つくば</a:t>
                      </a:r>
                      <a:r>
                        <a:rPr kumimoji="1" lang="en-US" altLang="ja-JP" sz="1100" dirty="0" smtClean="0"/>
                        <a:t>,</a:t>
                      </a:r>
                      <a:r>
                        <a:rPr kumimoji="1" lang="en-US" altLang="ja-JP" sz="1100" baseline="0" dirty="0" smtClean="0"/>
                        <a:t> </a:t>
                      </a:r>
                      <a:r>
                        <a:rPr kumimoji="1" lang="ja-JP" altLang="en-US" sz="1100" dirty="0" smtClean="0"/>
                        <a:t>一般公開</a:t>
                      </a:r>
                      <a:r>
                        <a:rPr kumimoji="1" lang="en-US" altLang="ja-JP" sz="1100" dirty="0" smtClean="0"/>
                        <a:t> (</a:t>
                      </a:r>
                      <a:r>
                        <a:rPr kumimoji="1" lang="ja-JP" altLang="en-US" sz="1100" dirty="0" smtClean="0"/>
                        <a:t>講演</a:t>
                      </a:r>
                      <a:r>
                        <a:rPr kumimoji="1" lang="ja-JP" altLang="en-US" sz="1100" dirty="0" smtClean="0"/>
                        <a:t>）</a:t>
                      </a:r>
                      <a:endParaRPr kumimoji="1" lang="en-US" altLang="ja-JP" sz="1100" dirty="0" smtClean="0"/>
                    </a:p>
                    <a:p>
                      <a:r>
                        <a:rPr kumimoji="1" lang="en-US" altLang="ja-JP" sz="1100" dirty="0" smtClean="0">
                          <a:solidFill>
                            <a:srgbClr val="660066"/>
                          </a:solidFill>
                        </a:rPr>
                        <a:t>10: </a:t>
                      </a:r>
                      <a:r>
                        <a:rPr kumimoji="1" lang="ja-JP" altLang="en-US" sz="1100" dirty="0" smtClean="0">
                          <a:solidFill>
                            <a:srgbClr val="660066"/>
                          </a:solidFill>
                        </a:rPr>
                        <a:t>東北地域・地質調査最終報告</a:t>
                      </a:r>
                      <a:endParaRPr kumimoji="1" lang="en-US" altLang="ja-JP" sz="1100" dirty="0" smtClean="0">
                        <a:solidFill>
                          <a:srgbClr val="660066"/>
                        </a:solidFill>
                      </a:endParaRPr>
                    </a:p>
                    <a:p>
                      <a:r>
                        <a:rPr kumimoji="1" lang="en-US" altLang="ja-JP" sz="1100" dirty="0" smtClean="0"/>
                        <a:t>20-23</a:t>
                      </a:r>
                      <a:r>
                        <a:rPr kumimoji="1" lang="en-US" altLang="ja-JP" sz="1100" baseline="0" dirty="0" smtClean="0"/>
                        <a:t> </a:t>
                      </a:r>
                      <a:r>
                        <a:rPr kumimoji="1" lang="ja-JP" altLang="en-US" sz="1100" baseline="0" dirty="0" smtClean="0"/>
                        <a:t>物理学会（高知）</a:t>
                      </a:r>
                      <a:endParaRPr kumimoji="1" lang="en-US" altLang="ja-JP" sz="1100" baseline="0" dirty="0" smtClean="0"/>
                    </a:p>
                  </a:txBody>
                  <a:tcPr/>
                </a:tc>
                <a:tc>
                  <a:txBody>
                    <a:bodyPr/>
                    <a:lstStyle/>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1100" dirty="0" smtClean="0"/>
                        <a:t>22-27:</a:t>
                      </a:r>
                      <a:r>
                        <a:rPr kumimoji="1" lang="en-US" altLang="ja-JP" sz="1100" baseline="0" dirty="0" smtClean="0"/>
                        <a:t>      SRF2013 (Paris)</a:t>
                      </a:r>
                    </a:p>
                    <a:p>
                      <a:pPr marL="0" marR="0" indent="0" algn="l" defTabSz="457153" rtl="0" eaLnBrk="1" fontAlgn="auto" latinLnBrk="0" hangingPunct="1">
                        <a:lnSpc>
                          <a:spcPct val="100000"/>
                        </a:lnSpc>
                        <a:spcBef>
                          <a:spcPts val="0"/>
                        </a:spcBef>
                        <a:spcAft>
                          <a:spcPts val="0"/>
                        </a:spcAft>
                        <a:buClrTx/>
                        <a:buSzTx/>
                        <a:buFontTx/>
                        <a:buNone/>
                        <a:tabLst/>
                        <a:defRPr/>
                      </a:pPr>
                      <a:r>
                        <a:rPr kumimoji="1" lang="en-US" altLang="ja-JP" sz="1100" baseline="0" dirty="0" smtClean="0"/>
                        <a:t>24-26:      ILD workshop (Cracow) </a:t>
                      </a:r>
                      <a:endParaRPr kumimoji="1" lang="ja-JP" altLang="en-US" sz="1100" dirty="0" smtClean="0"/>
                    </a:p>
                  </a:txBody>
                  <a:tcPr/>
                </a:tc>
              </a:tr>
              <a:tr h="434498">
                <a:tc>
                  <a:txBody>
                    <a:bodyPr/>
                    <a:lstStyle/>
                    <a:p>
                      <a:r>
                        <a:rPr kumimoji="1" lang="en-US" altLang="ja-JP" sz="1100" dirty="0" smtClean="0">
                          <a:solidFill>
                            <a:schemeClr val="tx1"/>
                          </a:solidFill>
                        </a:rPr>
                        <a:t>10</a:t>
                      </a:r>
                      <a:endParaRPr kumimoji="1" lang="ja-JP" altLang="en-US" sz="1100" dirty="0">
                        <a:solidFill>
                          <a:schemeClr val="tx1"/>
                        </a:solidFill>
                      </a:endParaRPr>
                    </a:p>
                  </a:txBody>
                  <a:tcPr>
                    <a:solidFill>
                      <a:schemeClr val="tx2">
                        <a:lumMod val="20000"/>
                        <a:lumOff val="80000"/>
                      </a:schemeClr>
                    </a:solidFill>
                  </a:tcPr>
                </a:tc>
                <a:tc>
                  <a:txBody>
                    <a:bodyPr/>
                    <a:lstStyle/>
                    <a:p>
                      <a:r>
                        <a:rPr kumimoji="1" lang="en-US" altLang="ja-JP" sz="1100" dirty="0" smtClean="0"/>
                        <a:t>7, 21, 28</a:t>
                      </a:r>
                      <a:endParaRPr kumimoji="1" lang="ja-JP" altLang="en-US" sz="1100" dirty="0"/>
                    </a:p>
                  </a:txBody>
                  <a:tcPr/>
                </a:tc>
                <a:tc>
                  <a:txBody>
                    <a:bodyPr/>
                    <a:lstStyle/>
                    <a:p>
                      <a:endParaRPr kumimoji="1" lang="en-US" altLang="ja-JP" sz="1100" dirty="0" smtClean="0">
                        <a:solidFill>
                          <a:srgbClr val="3366FF"/>
                        </a:solidFill>
                      </a:endParaRPr>
                    </a:p>
                    <a:p>
                      <a:r>
                        <a:rPr kumimoji="1" lang="en-US" altLang="ja-JP" sz="1100" dirty="0" smtClean="0">
                          <a:solidFill>
                            <a:srgbClr val="3366FF"/>
                          </a:solidFill>
                        </a:rPr>
                        <a:t>30</a:t>
                      </a:r>
                      <a:r>
                        <a:rPr kumimoji="1" lang="en-US" altLang="ja-JP" sz="1100" dirty="0" smtClean="0">
                          <a:solidFill>
                            <a:srgbClr val="3366FF"/>
                          </a:solidFill>
                        </a:rPr>
                        <a:t>: </a:t>
                      </a:r>
                      <a:r>
                        <a:rPr kumimoji="1" lang="en-US" altLang="ja-JP" sz="1100" dirty="0" smtClean="0">
                          <a:solidFill>
                            <a:srgbClr val="3366FF"/>
                          </a:solidFill>
                        </a:rPr>
                        <a:t>LC</a:t>
                      </a:r>
                      <a:r>
                        <a:rPr kumimoji="1" lang="ja-JP" altLang="en-US" sz="1100" dirty="0" smtClean="0">
                          <a:solidFill>
                            <a:srgbClr val="3366FF"/>
                          </a:solidFill>
                        </a:rPr>
                        <a:t>推進委員会</a:t>
                      </a:r>
                      <a:endParaRPr kumimoji="1" lang="ja-JP" altLang="en-US" sz="1100" dirty="0">
                        <a:solidFill>
                          <a:srgbClr val="3366FF"/>
                        </a:solidFill>
                      </a:endParaRPr>
                    </a:p>
                  </a:txBody>
                  <a:tcPr/>
                </a:tc>
                <a:tc>
                  <a:txBody>
                    <a:bodyPr/>
                    <a:lstStyle/>
                    <a:p>
                      <a:endParaRPr kumimoji="1" lang="ja-JP" altLang="en-US" sz="1100" dirty="0"/>
                    </a:p>
                  </a:txBody>
                  <a:tcPr/>
                </a:tc>
                <a:tc>
                  <a:txBody>
                    <a:bodyPr/>
                    <a:lstStyle/>
                    <a:p>
                      <a:endParaRPr kumimoji="1" lang="ja-JP" altLang="en-US" sz="1100" dirty="0"/>
                    </a:p>
                  </a:txBody>
                  <a:tcPr/>
                </a:tc>
              </a:tr>
              <a:tr h="271841">
                <a:tc>
                  <a:txBody>
                    <a:bodyPr/>
                    <a:lstStyle/>
                    <a:p>
                      <a:r>
                        <a:rPr kumimoji="1" lang="en-US" altLang="ja-JP" sz="1100" dirty="0" smtClean="0">
                          <a:solidFill>
                            <a:schemeClr val="tx1"/>
                          </a:solidFill>
                        </a:rPr>
                        <a:t>11</a:t>
                      </a:r>
                      <a:endParaRPr kumimoji="1" lang="ja-JP" altLang="en-US" sz="1100" dirty="0">
                        <a:solidFill>
                          <a:schemeClr val="tx1"/>
                        </a:solidFill>
                      </a:endParaRPr>
                    </a:p>
                  </a:txBody>
                  <a:tcPr>
                    <a:solidFill>
                      <a:schemeClr val="tx2">
                        <a:lumMod val="20000"/>
                        <a:lumOff val="80000"/>
                      </a:schemeClr>
                    </a:solidFill>
                  </a:tcPr>
                </a:tc>
                <a:tc>
                  <a:txBody>
                    <a:bodyPr/>
                    <a:lstStyle/>
                    <a:p>
                      <a:r>
                        <a:rPr kumimoji="1" lang="en-US" altLang="ja-JP" sz="1100" dirty="0" smtClean="0"/>
                        <a:t>11, 18, 25</a:t>
                      </a:r>
                      <a:endParaRPr kumimoji="1" lang="ja-JP" altLang="en-US" sz="1100" dirty="0"/>
                    </a:p>
                  </a:txBody>
                  <a:tcPr/>
                </a:tc>
                <a:tc>
                  <a:txBody>
                    <a:bodyPr/>
                    <a:lstStyle/>
                    <a:p>
                      <a:endParaRPr kumimoji="1" lang="ja-JP" altLang="en-US" sz="1100" dirty="0">
                        <a:solidFill>
                          <a:schemeClr val="bg1">
                            <a:lumMod val="65000"/>
                          </a:schemeClr>
                        </a:solidFill>
                      </a:endParaRPr>
                    </a:p>
                  </a:txBody>
                  <a:tcPr/>
                </a:tc>
                <a:tc>
                  <a:txBody>
                    <a:bodyPr/>
                    <a:lstStyle/>
                    <a:p>
                      <a:endParaRPr kumimoji="1" lang="ja-JP" altLang="en-US" sz="1100" dirty="0"/>
                    </a:p>
                  </a:txBody>
                  <a:tcPr/>
                </a:tc>
                <a:tc>
                  <a:txBody>
                    <a:bodyPr/>
                    <a:lstStyle/>
                    <a:p>
                      <a:r>
                        <a:rPr kumimoji="1" lang="en-US" altLang="ja-JP" sz="1100" dirty="0" smtClean="0">
                          <a:solidFill>
                            <a:srgbClr val="3366FF"/>
                          </a:solidFill>
                        </a:rPr>
                        <a:t>11-15:      LCWS-2013 </a:t>
                      </a:r>
                      <a:r>
                        <a:rPr kumimoji="1" lang="en-US" altLang="ja-JP" sz="1100" baseline="0" dirty="0" smtClean="0">
                          <a:solidFill>
                            <a:srgbClr val="3366FF"/>
                          </a:solidFill>
                        </a:rPr>
                        <a:t> (Tokyo)</a:t>
                      </a:r>
                      <a:endParaRPr kumimoji="1" lang="ja-JP" altLang="en-US" sz="1100" dirty="0">
                        <a:solidFill>
                          <a:srgbClr val="3366FF"/>
                        </a:solidFill>
                      </a:endParaRPr>
                    </a:p>
                  </a:txBody>
                  <a:tcPr/>
                </a:tc>
              </a:tr>
              <a:tr h="252034">
                <a:tc>
                  <a:txBody>
                    <a:bodyPr/>
                    <a:lstStyle/>
                    <a:p>
                      <a:r>
                        <a:rPr kumimoji="1" lang="en-US" altLang="ja-JP" sz="1100" dirty="0" smtClean="0">
                          <a:solidFill>
                            <a:schemeClr val="tx1"/>
                          </a:solidFill>
                        </a:rPr>
                        <a:t>12</a:t>
                      </a:r>
                      <a:endParaRPr kumimoji="1" lang="ja-JP" altLang="en-US" sz="1100" dirty="0">
                        <a:solidFill>
                          <a:schemeClr val="tx1"/>
                        </a:solidFill>
                      </a:endParaRPr>
                    </a:p>
                  </a:txBody>
                  <a:tcPr>
                    <a:solidFill>
                      <a:schemeClr val="tx2">
                        <a:lumMod val="20000"/>
                        <a:lumOff val="80000"/>
                      </a:schemeClr>
                    </a:solidFill>
                  </a:tcPr>
                </a:tc>
                <a:tc>
                  <a:txBody>
                    <a:bodyPr/>
                    <a:lstStyle/>
                    <a:p>
                      <a:r>
                        <a:rPr kumimoji="1" lang="en-US" altLang="ja-JP" sz="1100" dirty="0" smtClean="0"/>
                        <a:t>2, 9, 16</a:t>
                      </a:r>
                      <a:endParaRPr kumimoji="1" lang="ja-JP" altLang="en-US" sz="1100" dirty="0"/>
                    </a:p>
                  </a:txBody>
                  <a:tcPr/>
                </a:tc>
                <a:tc>
                  <a:txBody>
                    <a:bodyPr/>
                    <a:lstStyle/>
                    <a:p>
                      <a:r>
                        <a:rPr kumimoji="1" lang="ja-JP" altLang="en-US" sz="1100" dirty="0" smtClean="0">
                          <a:solidFill>
                            <a:srgbClr val="008000"/>
                          </a:solidFill>
                        </a:rPr>
                        <a:t>候補日</a:t>
                      </a:r>
                      <a:endParaRPr kumimoji="1" lang="en-US" altLang="ja-JP" sz="1100" dirty="0" smtClean="0">
                        <a:solidFill>
                          <a:srgbClr val="008000"/>
                        </a:solidFill>
                      </a:endParaRPr>
                    </a:p>
                    <a:p>
                      <a:r>
                        <a:rPr kumimoji="1" lang="en-US" altLang="ja-JP" sz="1100" dirty="0" smtClean="0">
                          <a:solidFill>
                            <a:srgbClr val="008000"/>
                          </a:solidFill>
                        </a:rPr>
                        <a:t>:12/20, 23, 27</a:t>
                      </a:r>
                    </a:p>
                    <a:p>
                      <a:r>
                        <a:rPr kumimoji="1" lang="en-US" altLang="ja-JP" sz="1100" dirty="0" smtClean="0">
                          <a:solidFill>
                            <a:srgbClr val="008000"/>
                          </a:solidFill>
                        </a:rPr>
                        <a:t>LC </a:t>
                      </a:r>
                      <a:r>
                        <a:rPr kumimoji="1" lang="ja-JP" altLang="en-US" sz="1100" dirty="0" smtClean="0">
                          <a:solidFill>
                            <a:srgbClr val="008000"/>
                          </a:solidFill>
                        </a:rPr>
                        <a:t>推進委員会</a:t>
                      </a:r>
                      <a:endParaRPr kumimoji="1" lang="ja-JP" altLang="en-US" sz="1100" dirty="0">
                        <a:solidFill>
                          <a:srgbClr val="008000"/>
                        </a:solidFill>
                      </a:endParaRPr>
                    </a:p>
                  </a:txBody>
                  <a:tcPr/>
                </a:tc>
                <a:tc>
                  <a:txBody>
                    <a:bodyPr/>
                    <a:lstStyle/>
                    <a:p>
                      <a:endParaRPr kumimoji="1" lang="ja-JP" altLang="en-US" sz="1100" dirty="0"/>
                    </a:p>
                  </a:txBody>
                  <a:tcPr/>
                </a:tc>
                <a:tc>
                  <a:txBody>
                    <a:bodyPr/>
                    <a:lstStyle/>
                    <a:p>
                      <a:endParaRPr kumimoji="1" lang="ja-JP" altLang="en-US" sz="1100" dirty="0"/>
                    </a:p>
                  </a:txBody>
                  <a:tcPr/>
                </a:tc>
              </a:tr>
              <a:tr h="0">
                <a:tc>
                  <a:txBody>
                    <a:bodyPr/>
                    <a:lstStyle/>
                    <a:p>
                      <a:r>
                        <a:rPr kumimoji="1" lang="en-US" altLang="ja-JP" sz="1100" dirty="0" smtClean="0">
                          <a:solidFill>
                            <a:schemeClr val="tx1"/>
                          </a:solidFill>
                        </a:rPr>
                        <a:t>1</a:t>
                      </a:r>
                      <a:endParaRPr kumimoji="1" lang="ja-JP" altLang="en-US" sz="1100" dirty="0">
                        <a:solidFill>
                          <a:schemeClr val="tx1"/>
                        </a:solidFill>
                      </a:endParaRPr>
                    </a:p>
                  </a:txBody>
                  <a:tcPr>
                    <a:solidFill>
                      <a:schemeClr val="tx2">
                        <a:lumMod val="20000"/>
                        <a:lumOff val="80000"/>
                      </a:schemeClr>
                    </a:solidFill>
                  </a:tcPr>
                </a:tc>
                <a:tc>
                  <a:txBody>
                    <a:bodyPr/>
                    <a:lstStyle/>
                    <a:p>
                      <a:r>
                        <a:rPr kumimoji="1" lang="en-US" altLang="ja-JP" sz="1100" dirty="0" smtClean="0"/>
                        <a:t>6, 20, 27</a:t>
                      </a:r>
                      <a:endParaRPr kumimoji="1" lang="ja-JP" altLang="en-US" sz="1100" dirty="0"/>
                    </a:p>
                  </a:txBody>
                  <a:tcPr/>
                </a:tc>
                <a:tc>
                  <a:txBody>
                    <a:bodyPr/>
                    <a:lstStyle/>
                    <a:p>
                      <a:endParaRPr kumimoji="1" lang="ja-JP" altLang="en-US" sz="1100" dirty="0">
                        <a:solidFill>
                          <a:schemeClr val="bg1">
                            <a:lumMod val="65000"/>
                          </a:schemeClr>
                        </a:solidFill>
                      </a:endParaRPr>
                    </a:p>
                  </a:txBody>
                  <a:tcPr/>
                </a:tc>
                <a:tc>
                  <a:txBody>
                    <a:bodyPr/>
                    <a:lstStyle/>
                    <a:p>
                      <a:endParaRPr kumimoji="1" lang="ja-JP" altLang="en-US" sz="1100" dirty="0"/>
                    </a:p>
                  </a:txBody>
                  <a:tcPr/>
                </a:tc>
                <a:tc>
                  <a:txBody>
                    <a:bodyPr/>
                    <a:lstStyle/>
                    <a:p>
                      <a:endParaRPr kumimoji="1" lang="ja-JP" altLang="en-US" sz="1100" dirty="0"/>
                    </a:p>
                  </a:txBody>
                  <a:tcPr/>
                </a:tc>
              </a:tr>
              <a:tr h="297436">
                <a:tc>
                  <a:txBody>
                    <a:bodyPr/>
                    <a:lstStyle/>
                    <a:p>
                      <a:r>
                        <a:rPr kumimoji="1" lang="en-US" altLang="ja-JP" sz="1100" dirty="0" smtClean="0">
                          <a:solidFill>
                            <a:schemeClr val="tx1"/>
                          </a:solidFill>
                        </a:rPr>
                        <a:t>2</a:t>
                      </a:r>
                      <a:endParaRPr kumimoji="1" lang="ja-JP" altLang="en-US" sz="1100" dirty="0">
                        <a:solidFill>
                          <a:schemeClr val="tx1"/>
                        </a:solidFill>
                      </a:endParaRPr>
                    </a:p>
                  </a:txBody>
                  <a:tcPr>
                    <a:solidFill>
                      <a:schemeClr val="tx2">
                        <a:lumMod val="20000"/>
                        <a:lumOff val="80000"/>
                      </a:schemeClr>
                    </a:solidFill>
                  </a:tcPr>
                </a:tc>
                <a:tc>
                  <a:txBody>
                    <a:bodyPr/>
                    <a:lstStyle/>
                    <a:p>
                      <a:r>
                        <a:rPr kumimoji="1" lang="en-US" altLang="ja-JP" sz="1100" dirty="0" smtClean="0"/>
                        <a:t>3,10,</a:t>
                      </a:r>
                      <a:r>
                        <a:rPr kumimoji="1" lang="en-US" altLang="ja-JP" sz="1100" baseline="0" dirty="0" smtClean="0"/>
                        <a:t> 17, 24</a:t>
                      </a:r>
                      <a:endParaRPr kumimoji="1" lang="ja-JP" altLang="en-US" sz="1100" dirty="0"/>
                    </a:p>
                  </a:txBody>
                  <a:tcPr/>
                </a:tc>
                <a:tc>
                  <a:txBody>
                    <a:bodyPr/>
                    <a:lstStyle/>
                    <a:p>
                      <a:r>
                        <a:rPr kumimoji="1" lang="en-US" altLang="ja-JP" sz="1100" dirty="0" smtClean="0">
                          <a:solidFill>
                            <a:schemeClr val="bg1">
                              <a:lumMod val="65000"/>
                            </a:schemeClr>
                          </a:solidFill>
                        </a:rPr>
                        <a:t>LC</a:t>
                      </a:r>
                      <a:r>
                        <a:rPr kumimoji="1" lang="ja-JP" altLang="en-US" sz="1100" dirty="0" smtClean="0">
                          <a:solidFill>
                            <a:schemeClr val="bg1">
                              <a:lumMod val="65000"/>
                            </a:schemeClr>
                          </a:solidFill>
                        </a:rPr>
                        <a:t>推進委員会</a:t>
                      </a:r>
                      <a:endParaRPr kumimoji="1" lang="ja-JP" altLang="en-US" sz="1100" dirty="0">
                        <a:solidFill>
                          <a:schemeClr val="bg1">
                            <a:lumMod val="65000"/>
                          </a:schemeClr>
                        </a:solidFill>
                      </a:endParaRPr>
                    </a:p>
                  </a:txBody>
                  <a:tcPr/>
                </a:tc>
                <a:tc>
                  <a:txBody>
                    <a:bodyPr/>
                    <a:lstStyle/>
                    <a:p>
                      <a:endParaRPr kumimoji="1" lang="ja-JP" altLang="en-US" sz="1100" dirty="0"/>
                    </a:p>
                  </a:txBody>
                  <a:tcPr/>
                </a:tc>
                <a:tc>
                  <a:txBody>
                    <a:bodyPr/>
                    <a:lstStyle/>
                    <a:p>
                      <a:endParaRPr kumimoji="1" lang="ja-JP" altLang="en-US" sz="1100" dirty="0"/>
                    </a:p>
                  </a:txBody>
                  <a:tcPr/>
                </a:tc>
              </a:tr>
              <a:tr h="240396">
                <a:tc>
                  <a:txBody>
                    <a:bodyPr/>
                    <a:lstStyle/>
                    <a:p>
                      <a:r>
                        <a:rPr kumimoji="1" lang="en-US" altLang="ja-JP" sz="1100" dirty="0" smtClean="0">
                          <a:solidFill>
                            <a:schemeClr val="tx1"/>
                          </a:solidFill>
                        </a:rPr>
                        <a:t>3</a:t>
                      </a:r>
                      <a:endParaRPr kumimoji="1" lang="ja-JP" altLang="en-US" sz="1100" dirty="0">
                        <a:solidFill>
                          <a:schemeClr val="tx1"/>
                        </a:solidFill>
                      </a:endParaRPr>
                    </a:p>
                  </a:txBody>
                  <a:tcPr>
                    <a:solidFill>
                      <a:schemeClr val="tx2">
                        <a:lumMod val="20000"/>
                        <a:lumOff val="80000"/>
                      </a:schemeClr>
                    </a:solidFill>
                  </a:tcPr>
                </a:tc>
                <a:tc>
                  <a:txBody>
                    <a:bodyPr/>
                    <a:lstStyle/>
                    <a:p>
                      <a:r>
                        <a:rPr kumimoji="1" lang="en-US" altLang="ja-JP" sz="1100" dirty="0" smtClean="0"/>
                        <a:t>3, 10, </a:t>
                      </a:r>
                      <a:r>
                        <a:rPr kumimoji="1" lang="en-US" altLang="ja-JP" sz="1100" dirty="0" smtClean="0"/>
                        <a:t>17,</a:t>
                      </a:r>
                      <a:r>
                        <a:rPr kumimoji="1" lang="ja-JP" altLang="en-US" sz="1100" dirty="0" smtClean="0"/>
                        <a:t>　</a:t>
                      </a:r>
                      <a:r>
                        <a:rPr kumimoji="1" lang="en-US" altLang="ja-JP" sz="1100" dirty="0" smtClean="0"/>
                        <a:t>24,31</a:t>
                      </a:r>
                      <a:endParaRPr kumimoji="1" lang="ja-JP" altLang="en-US" sz="1100" dirty="0"/>
                    </a:p>
                  </a:txBody>
                  <a:tcPr/>
                </a:tc>
                <a:tc>
                  <a:txBody>
                    <a:bodyPr/>
                    <a:lstStyle/>
                    <a:p>
                      <a:endParaRPr kumimoji="1" lang="ja-JP" altLang="en-US" sz="1100" dirty="0">
                        <a:solidFill>
                          <a:schemeClr val="bg1">
                            <a:lumMod val="65000"/>
                          </a:schemeClr>
                        </a:solidFill>
                      </a:endParaRPr>
                    </a:p>
                  </a:txBody>
                  <a:tcPr/>
                </a:tc>
                <a:tc>
                  <a:txBody>
                    <a:bodyPr/>
                    <a:lstStyle/>
                    <a:p>
                      <a:r>
                        <a:rPr kumimoji="1" lang="en-US" altLang="ja-JP" sz="1100" dirty="0" smtClean="0"/>
                        <a:t>JPS</a:t>
                      </a:r>
                      <a:endParaRPr kumimoji="1" lang="ja-JP" altLang="en-US" sz="1100" dirty="0"/>
                    </a:p>
                  </a:txBody>
                  <a:tcPr/>
                </a:tc>
                <a:tc>
                  <a:txBody>
                    <a:bodyPr/>
                    <a:lstStyle/>
                    <a:p>
                      <a:endParaRPr kumimoji="1" lang="ja-JP" altLang="en-US" sz="1100" dirty="0"/>
                    </a:p>
                  </a:txBody>
                  <a:tcPr/>
                </a:tc>
              </a:tr>
            </a:tbl>
          </a:graphicData>
        </a:graphic>
      </p:graphicFrame>
      <p:sp>
        <p:nvSpPr>
          <p:cNvPr id="5" name="右矢印 4"/>
          <p:cNvSpPr/>
          <p:nvPr/>
        </p:nvSpPr>
        <p:spPr>
          <a:xfrm>
            <a:off x="1484441" y="3375475"/>
            <a:ext cx="275627" cy="304800"/>
          </a:xfrm>
          <a:prstGeom prst="rightArrow">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410" tIns="45706" rIns="91410" bIns="45706" rtlCol="0" anchor="ctr"/>
          <a:lstStyle/>
          <a:p>
            <a:pPr algn="ct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2013/08/23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3</a:t>
            </a:fld>
            <a:endParaRPr kumimoji="1" lang="ja-JP" altLang="en-US"/>
          </a:p>
        </p:txBody>
      </p:sp>
    </p:spTree>
    <p:extLst>
      <p:ext uri="{BB962C8B-B14F-4D97-AF65-F5344CB8AC3E}">
        <p14:creationId xmlns:p14="http://schemas.microsoft.com/office/powerpoint/2010/main" val="19376123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6/11 ~ </a:t>
            </a:r>
            <a:r>
              <a:rPr kumimoji="1" lang="ja-JP" altLang="en-US" dirty="0" smtClean="0"/>
              <a:t>以降の出来事</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kumimoji="1" lang="en-US" altLang="ja-JP" dirty="0" smtClean="0"/>
              <a:t>6/11:		2013</a:t>
            </a:r>
            <a:r>
              <a:rPr kumimoji="1" lang="ja-JP" altLang="en-US" dirty="0" smtClean="0"/>
              <a:t>年度・第一回推進委員会</a:t>
            </a:r>
            <a:endParaRPr kumimoji="1" lang="en-US" altLang="ja-JP" dirty="0" smtClean="0"/>
          </a:p>
          <a:p>
            <a:pPr marL="0" indent="0">
              <a:buNone/>
            </a:pPr>
            <a:r>
              <a:rPr lang="en-US" altLang="ja-JP" dirty="0" smtClean="0"/>
              <a:t>6/12:		ILC {Design to Reality} event</a:t>
            </a:r>
          </a:p>
          <a:p>
            <a:pPr marL="0" indent="0">
              <a:buNone/>
            </a:pPr>
            <a:r>
              <a:rPr lang="en-US" altLang="ja-JP" dirty="0" smtClean="0"/>
              <a:t>6/14:		</a:t>
            </a:r>
            <a:r>
              <a:rPr lang="ja-JP" altLang="en-US" dirty="0" smtClean="0"/>
              <a:t>学術会議・</a:t>
            </a:r>
            <a:r>
              <a:rPr lang="en-US" altLang="ja-JP" dirty="0" smtClean="0"/>
              <a:t>LC</a:t>
            </a:r>
            <a:r>
              <a:rPr lang="ja-JP" altLang="en-US" dirty="0" smtClean="0"/>
              <a:t>検討委員会・公開ヒアリング・第</a:t>
            </a:r>
            <a:r>
              <a:rPr lang="en-US" altLang="ja-JP" dirty="0" smtClean="0"/>
              <a:t>1</a:t>
            </a:r>
            <a:r>
              <a:rPr lang="ja-JP" altLang="en-US" dirty="0" smtClean="0"/>
              <a:t>回（駒宮）</a:t>
            </a:r>
            <a:endParaRPr lang="en-US" altLang="ja-JP" dirty="0" smtClean="0"/>
          </a:p>
          <a:p>
            <a:pPr marL="0" indent="0">
              <a:buNone/>
            </a:pPr>
            <a:endParaRPr lang="en-US" altLang="ja-JP" dirty="0" smtClean="0"/>
          </a:p>
          <a:p>
            <a:pPr marL="0" indent="0">
              <a:buNone/>
            </a:pPr>
            <a:r>
              <a:rPr lang="en-US" altLang="ja-JP" dirty="0" smtClean="0"/>
              <a:t>7/1: 		</a:t>
            </a:r>
            <a:r>
              <a:rPr lang="ja-JP" altLang="en-US" dirty="0"/>
              <a:t>学術</a:t>
            </a:r>
            <a:r>
              <a:rPr lang="ja-JP" altLang="en-US" dirty="0" smtClean="0"/>
              <a:t>会議</a:t>
            </a:r>
            <a:r>
              <a:rPr lang="ja-JP" altLang="en-US" dirty="0"/>
              <a:t>・</a:t>
            </a:r>
            <a:r>
              <a:rPr lang="en-US" altLang="ja-JP" dirty="0"/>
              <a:t>LC</a:t>
            </a:r>
            <a:r>
              <a:rPr lang="ja-JP" altLang="en-US" dirty="0"/>
              <a:t>検討委員会</a:t>
            </a:r>
            <a:r>
              <a:rPr lang="ja-JP" altLang="en-US" dirty="0" smtClean="0"/>
              <a:t>・</a:t>
            </a:r>
            <a:r>
              <a:rPr lang="ja-JP" altLang="en-US" dirty="0" smtClean="0"/>
              <a:t>公開</a:t>
            </a:r>
            <a:r>
              <a:rPr lang="ja-JP" altLang="en-US" dirty="0" smtClean="0"/>
              <a:t>ヒアリング</a:t>
            </a:r>
            <a:r>
              <a:rPr lang="ja-JP" altLang="en-US" dirty="0"/>
              <a:t>・</a:t>
            </a:r>
            <a:r>
              <a:rPr lang="ja-JP" altLang="en-US" dirty="0" smtClean="0"/>
              <a:t>第</a:t>
            </a:r>
            <a:r>
              <a:rPr lang="en-US" altLang="ja-JP" dirty="0" smtClean="0"/>
              <a:t>2</a:t>
            </a:r>
            <a:r>
              <a:rPr lang="ja-JP" altLang="en-US" dirty="0" smtClean="0"/>
              <a:t>回（</a:t>
            </a:r>
            <a:r>
              <a:rPr lang="ja-JP" altLang="en-US" dirty="0" smtClean="0"/>
              <a:t>鈴木</a:t>
            </a:r>
            <a:r>
              <a:rPr lang="ja-JP" altLang="en-US" dirty="0" smtClean="0"/>
              <a:t>）</a:t>
            </a:r>
            <a:endParaRPr lang="en-US" altLang="ja-JP" dirty="0" smtClean="0"/>
          </a:p>
          <a:p>
            <a:pPr marL="0" indent="0">
              <a:buNone/>
            </a:pPr>
            <a:r>
              <a:rPr lang="en-US" altLang="ja-JP" dirty="0" smtClean="0"/>
              <a:t>7/9:		</a:t>
            </a:r>
            <a:r>
              <a:rPr lang="ja-JP" altLang="en-US" dirty="0" smtClean="0"/>
              <a:t>学術会議</a:t>
            </a:r>
            <a:r>
              <a:rPr lang="ja-JP" altLang="en-US" dirty="0"/>
              <a:t>・</a:t>
            </a:r>
            <a:r>
              <a:rPr lang="en-US" altLang="ja-JP" dirty="0"/>
              <a:t>LC</a:t>
            </a:r>
            <a:r>
              <a:rPr lang="ja-JP" altLang="en-US" dirty="0"/>
              <a:t>検討委員会</a:t>
            </a:r>
            <a:r>
              <a:rPr lang="ja-JP" altLang="en-US" dirty="0" smtClean="0"/>
              <a:t>・</a:t>
            </a:r>
            <a:r>
              <a:rPr lang="ja-JP" altLang="en-US" dirty="0" smtClean="0"/>
              <a:t>公開</a:t>
            </a:r>
            <a:r>
              <a:rPr lang="ja-JP" altLang="en-US" dirty="0" smtClean="0"/>
              <a:t>ヒアリング</a:t>
            </a:r>
            <a:r>
              <a:rPr lang="ja-JP" altLang="en-US" dirty="0"/>
              <a:t>・</a:t>
            </a:r>
            <a:r>
              <a:rPr lang="ja-JP" altLang="en-US" dirty="0" smtClean="0"/>
              <a:t>第</a:t>
            </a:r>
            <a:r>
              <a:rPr lang="en-US" altLang="ja-JP" dirty="0" smtClean="0"/>
              <a:t>3</a:t>
            </a:r>
            <a:r>
              <a:rPr lang="ja-JP" altLang="en-US" dirty="0" smtClean="0"/>
              <a:t>回（</a:t>
            </a:r>
            <a:r>
              <a:rPr lang="ja-JP" altLang="en-US" dirty="0" smtClean="0"/>
              <a:t>生出</a:t>
            </a:r>
            <a:r>
              <a:rPr lang="ja-JP" altLang="en-US" dirty="0" smtClean="0"/>
              <a:t>）</a:t>
            </a:r>
            <a:endParaRPr lang="en-US" altLang="ja-JP" dirty="0" smtClean="0"/>
          </a:p>
          <a:p>
            <a:pPr marL="0" indent="0">
              <a:buNone/>
            </a:pPr>
            <a:r>
              <a:rPr lang="en-US" altLang="ja-JP" dirty="0" smtClean="0"/>
              <a:t>7/14: 		</a:t>
            </a:r>
            <a:r>
              <a:rPr lang="ja-JP" altLang="en-US" dirty="0" smtClean="0"/>
              <a:t>拡大高エネルギー委員会</a:t>
            </a:r>
            <a:endParaRPr lang="en-US" altLang="ja-JP" dirty="0" smtClean="0"/>
          </a:p>
          <a:p>
            <a:pPr marL="0" indent="0">
              <a:buNone/>
            </a:pPr>
            <a:r>
              <a:rPr lang="en-US" altLang="ja-JP" dirty="0" smtClean="0"/>
              <a:t>7/20~:		LC</a:t>
            </a:r>
            <a:r>
              <a:rPr lang="ja-JP" altLang="en-US" dirty="0" smtClean="0"/>
              <a:t>夏の合宿</a:t>
            </a:r>
            <a:endParaRPr lang="en-US" altLang="ja-JP" dirty="0" smtClean="0"/>
          </a:p>
          <a:p>
            <a:pPr marL="0" indent="0">
              <a:buNone/>
            </a:pPr>
            <a:r>
              <a:rPr lang="en-US" altLang="ja-JP" dirty="0" smtClean="0"/>
              <a:t>7/30 ~ : 	US-Snowmass meeting</a:t>
            </a:r>
          </a:p>
          <a:p>
            <a:pPr marL="0" indent="0">
              <a:buNone/>
            </a:pPr>
            <a:endParaRPr lang="en-US" altLang="ja-JP" dirty="0" smtClean="0"/>
          </a:p>
          <a:p>
            <a:pPr marL="0" indent="0">
              <a:buNone/>
            </a:pPr>
            <a:r>
              <a:rPr lang="en-US" altLang="ja-JP" dirty="0" smtClean="0"/>
              <a:t>8/12:</a:t>
            </a:r>
            <a:r>
              <a:rPr lang="en-US" altLang="ja-JP" dirty="0"/>
              <a:t>	</a:t>
            </a:r>
            <a:r>
              <a:rPr lang="en-US" altLang="ja-JP" dirty="0" smtClean="0"/>
              <a:t>	</a:t>
            </a:r>
            <a:r>
              <a:rPr lang="ja-JP" altLang="en-US" dirty="0" smtClean="0"/>
              <a:t>学術会議</a:t>
            </a:r>
            <a:r>
              <a:rPr lang="ja-JP" altLang="en-US" dirty="0"/>
              <a:t>・</a:t>
            </a:r>
            <a:r>
              <a:rPr lang="en-US" altLang="ja-JP" dirty="0"/>
              <a:t>LC</a:t>
            </a:r>
            <a:r>
              <a:rPr lang="ja-JP" altLang="en-US" dirty="0"/>
              <a:t>検討委員会</a:t>
            </a:r>
            <a:r>
              <a:rPr lang="ja-JP" altLang="en-US" dirty="0" smtClean="0"/>
              <a:t>・</a:t>
            </a:r>
            <a:r>
              <a:rPr lang="ja-JP" altLang="en-US" dirty="0" smtClean="0"/>
              <a:t>公開</a:t>
            </a:r>
            <a:r>
              <a:rPr lang="ja-JP" altLang="en-US" dirty="0" smtClean="0"/>
              <a:t>ヒアリング</a:t>
            </a:r>
            <a:r>
              <a:rPr lang="ja-JP" altLang="en-US" dirty="0"/>
              <a:t>・</a:t>
            </a:r>
            <a:r>
              <a:rPr lang="ja-JP" altLang="en-US" dirty="0" smtClean="0"/>
              <a:t>第</a:t>
            </a:r>
            <a:r>
              <a:rPr lang="en-US" altLang="ja-JP" dirty="0" smtClean="0"/>
              <a:t>4</a:t>
            </a:r>
            <a:r>
              <a:rPr lang="ja-JP" altLang="en-US" dirty="0" smtClean="0"/>
              <a:t>回（</a:t>
            </a:r>
            <a:r>
              <a:rPr lang="ja-JP" altLang="en-US" dirty="0" smtClean="0"/>
              <a:t>村山</a:t>
            </a:r>
            <a:r>
              <a:rPr lang="ja-JP" altLang="en-US" dirty="0" smtClean="0"/>
              <a:t>）</a:t>
            </a:r>
            <a:endParaRPr lang="en-US" altLang="ja-JP" dirty="0" smtClean="0"/>
          </a:p>
          <a:p>
            <a:pPr marL="0" indent="0">
              <a:buNone/>
            </a:pPr>
            <a:r>
              <a:rPr lang="en-US" altLang="ja-JP" dirty="0" smtClean="0"/>
              <a:t>8/23: 		ILC </a:t>
            </a:r>
            <a:r>
              <a:rPr lang="ja-JP" altLang="en-US" dirty="0" smtClean="0"/>
              <a:t>立地評価結果・公開・記者発表</a:t>
            </a:r>
            <a:endParaRPr lang="en-US" altLang="ja-JP" dirty="0" smtClean="0"/>
          </a:p>
          <a:p>
            <a:pPr marL="0" indent="0">
              <a:buNone/>
            </a:pPr>
            <a:r>
              <a:rPr lang="en-US" altLang="ja-JP" dirty="0" smtClean="0"/>
              <a:t>8/23:		</a:t>
            </a:r>
            <a:r>
              <a:rPr lang="ja-JP" altLang="en-US" dirty="0" smtClean="0"/>
              <a:t>リニアコライダー計画推進委員会</a:t>
            </a:r>
            <a:endParaRPr lang="en-US" altLang="ja-JP" dirty="0" smtClean="0"/>
          </a:p>
          <a:p>
            <a:pPr marL="0" indent="0">
              <a:buNone/>
            </a:pPr>
            <a:endParaRPr lang="en-US" altLang="ja-JP" dirty="0"/>
          </a:p>
          <a:p>
            <a:pPr marL="0" indent="0">
              <a:buNone/>
            </a:pPr>
            <a:endParaRPr lang="en-US" altLang="ja-JP" dirty="0" smtClean="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4</a:t>
            </a:fld>
            <a:endParaRPr kumimoji="1" lang="ja-JP" altLang="en-US"/>
          </a:p>
        </p:txBody>
      </p:sp>
    </p:spTree>
    <p:extLst>
      <p:ext uri="{BB962C8B-B14F-4D97-AF65-F5344CB8AC3E}">
        <p14:creationId xmlns:p14="http://schemas.microsoft.com/office/powerpoint/2010/main" val="42818227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3600" dirty="0" smtClean="0"/>
              <a:t>ILC </a:t>
            </a:r>
            <a:r>
              <a:rPr kumimoji="1" lang="ja-JP" altLang="en-US" sz="3600" dirty="0" smtClean="0"/>
              <a:t>に関する国内外の状況　（山本の理解）</a:t>
            </a:r>
            <a:endParaRPr kumimoji="1" lang="ja-JP" altLang="en-US" sz="3600" dirty="0"/>
          </a:p>
        </p:txBody>
      </p:sp>
      <p:sp>
        <p:nvSpPr>
          <p:cNvPr id="3" name="コンテンツ プレースホルダー 2"/>
          <p:cNvSpPr>
            <a:spLocks noGrp="1"/>
          </p:cNvSpPr>
          <p:nvPr>
            <p:ph idx="1"/>
          </p:nvPr>
        </p:nvSpPr>
        <p:spPr>
          <a:xfrm>
            <a:off x="251468" y="1268212"/>
            <a:ext cx="8435332" cy="5244241"/>
          </a:xfrm>
        </p:spPr>
        <p:txBody>
          <a:bodyPr>
            <a:noAutofit/>
          </a:bodyPr>
          <a:lstStyle/>
          <a:p>
            <a:r>
              <a:rPr kumimoji="1" lang="ja-JP" altLang="en-US" sz="2000" dirty="0" smtClean="0"/>
              <a:t>日本学術会議：</a:t>
            </a:r>
            <a:endParaRPr kumimoji="1" lang="en-US" altLang="ja-JP" sz="2000" dirty="0" smtClean="0"/>
          </a:p>
          <a:p>
            <a:pPr lvl="1"/>
            <a:r>
              <a:rPr lang="ja-JP" altLang="en-US" sz="2000" dirty="0" smtClean="0"/>
              <a:t>日本における次期大型学術計画の募集を経て、</a:t>
            </a:r>
            <a:r>
              <a:rPr lang="en-US" altLang="ja-JP" sz="2000" dirty="0" smtClean="0"/>
              <a:t>ILC </a:t>
            </a:r>
            <a:r>
              <a:rPr lang="ja-JP" altLang="en-US" sz="2000" dirty="0" smtClean="0"/>
              <a:t>国内誘致検討提案（</a:t>
            </a:r>
            <a:r>
              <a:rPr lang="en-US" altLang="ja-JP" sz="2000" dirty="0" smtClean="0"/>
              <a:t>KEK </a:t>
            </a:r>
            <a:r>
              <a:rPr lang="ja-JP" altLang="en-US" sz="2000" dirty="0" smtClean="0"/>
              <a:t>鈴木機構長）を受け、</a:t>
            </a:r>
            <a:r>
              <a:rPr lang="en-US" altLang="ja-JP" sz="2000" dirty="0" smtClean="0"/>
              <a:t>ILC</a:t>
            </a:r>
            <a:r>
              <a:rPr lang="ja-JP" altLang="en-US" sz="2000" dirty="0" smtClean="0"/>
              <a:t>に関する検討委員会を設け、審議中。</a:t>
            </a:r>
            <a:endParaRPr lang="en-US" altLang="ja-JP" sz="2000" dirty="0" smtClean="0"/>
          </a:p>
          <a:p>
            <a:pPr lvl="1"/>
            <a:r>
              <a:rPr lang="en-US" altLang="ja-JP" sz="2000" dirty="0" smtClean="0"/>
              <a:t>4</a:t>
            </a:r>
            <a:r>
              <a:rPr lang="ja-JP" altLang="en-US" sz="2000" dirty="0" smtClean="0"/>
              <a:t>回に亘る公開ヒアリング</a:t>
            </a:r>
            <a:endParaRPr lang="en-US" altLang="ja-JP" sz="2000" dirty="0" smtClean="0"/>
          </a:p>
          <a:p>
            <a:pPr lvl="2"/>
            <a:r>
              <a:rPr kumimoji="1" lang="ja-JP" altLang="en-US" sz="2000" dirty="0" smtClean="0"/>
              <a:t>第</a:t>
            </a:r>
            <a:r>
              <a:rPr kumimoji="1" lang="en-US" altLang="ja-JP" sz="2000" dirty="0" smtClean="0"/>
              <a:t>1</a:t>
            </a:r>
            <a:r>
              <a:rPr kumimoji="1" lang="ja-JP" altLang="en-US" sz="2000" dirty="0" smtClean="0"/>
              <a:t>回</a:t>
            </a:r>
            <a:r>
              <a:rPr kumimoji="1" lang="en-US" altLang="ja-JP" sz="2000" dirty="0" smtClean="0"/>
              <a:t>(6/14 or 21)</a:t>
            </a:r>
            <a:r>
              <a:rPr kumimoji="1" lang="ja-JP" altLang="en-US" sz="2000" dirty="0" smtClean="0"/>
              <a:t>：　</a:t>
            </a:r>
            <a:r>
              <a:rPr kumimoji="1" lang="en-US" altLang="ja-JP" sz="2000" dirty="0" smtClean="0"/>
              <a:t>HE</a:t>
            </a:r>
            <a:r>
              <a:rPr kumimoji="1" lang="ja-JP" altLang="en-US" sz="2000" dirty="0" smtClean="0"/>
              <a:t>研究者会議・</a:t>
            </a:r>
            <a:r>
              <a:rPr kumimoji="1" lang="en-US" altLang="ja-JP" sz="2000" dirty="0" smtClean="0"/>
              <a:t>HE</a:t>
            </a:r>
            <a:r>
              <a:rPr kumimoji="1" lang="ja-JP" altLang="en-US" sz="2000" dirty="0" smtClean="0"/>
              <a:t>委員長、東大教授：駒宮</a:t>
            </a:r>
            <a:endParaRPr kumimoji="1" lang="en-US" altLang="ja-JP" sz="2000" dirty="0" smtClean="0"/>
          </a:p>
          <a:p>
            <a:pPr lvl="2"/>
            <a:r>
              <a:rPr lang="ja-JP" altLang="en-US" sz="2000" dirty="0" smtClean="0"/>
              <a:t>第</a:t>
            </a:r>
            <a:r>
              <a:rPr lang="en-US" altLang="ja-JP" sz="2000" dirty="0" smtClean="0"/>
              <a:t>2</a:t>
            </a:r>
            <a:r>
              <a:rPr lang="ja-JP" altLang="en-US" sz="2000" dirty="0" smtClean="0"/>
              <a:t>回</a:t>
            </a:r>
            <a:r>
              <a:rPr lang="en-US" altLang="ja-JP" sz="2000" dirty="0" smtClean="0"/>
              <a:t>(7/1) </a:t>
            </a:r>
            <a:r>
              <a:rPr lang="ja-JP" altLang="en-US" sz="2000" dirty="0" smtClean="0"/>
              <a:t>：　　　</a:t>
            </a:r>
            <a:r>
              <a:rPr lang="en-US" altLang="ja-JP" sz="2000" dirty="0" smtClean="0"/>
              <a:t>KEK </a:t>
            </a:r>
            <a:r>
              <a:rPr lang="ja-JP" altLang="en-US" sz="2000" dirty="0" smtClean="0"/>
              <a:t>機構長：鈴木</a:t>
            </a:r>
            <a:endParaRPr lang="en-US" altLang="ja-JP" sz="2000" dirty="0" smtClean="0"/>
          </a:p>
          <a:p>
            <a:pPr lvl="2"/>
            <a:r>
              <a:rPr kumimoji="1" lang="ja-JP" altLang="en-US" sz="2000" dirty="0" smtClean="0"/>
              <a:t>第</a:t>
            </a:r>
            <a:r>
              <a:rPr kumimoji="1" lang="en-US" altLang="ja-JP" sz="2000" dirty="0" smtClean="0"/>
              <a:t>3</a:t>
            </a:r>
            <a:r>
              <a:rPr kumimoji="1" lang="ja-JP" altLang="en-US" sz="2000" dirty="0" smtClean="0"/>
              <a:t>回</a:t>
            </a:r>
            <a:r>
              <a:rPr kumimoji="1" lang="en-US" altLang="ja-JP" sz="2000" dirty="0" smtClean="0"/>
              <a:t> (7/9)</a:t>
            </a:r>
            <a:r>
              <a:rPr kumimoji="1" lang="ja-JP" altLang="en-US" sz="2000" dirty="0" smtClean="0"/>
              <a:t>：　　　日本加速器学会長</a:t>
            </a:r>
            <a:r>
              <a:rPr lang="ja-JP" altLang="en-US" sz="2000" dirty="0" smtClean="0"/>
              <a:t>、</a:t>
            </a:r>
            <a:r>
              <a:rPr kumimoji="1" lang="en-US" altLang="ja-JP" sz="2000" dirty="0" smtClean="0"/>
              <a:t>KEK </a:t>
            </a:r>
            <a:r>
              <a:rPr kumimoji="1" lang="ja-JP" altLang="en-US" sz="2000" dirty="0" smtClean="0"/>
              <a:t>加速器施設長：生出</a:t>
            </a:r>
            <a:endParaRPr kumimoji="1" lang="en-US" altLang="ja-JP" sz="2000" dirty="0" smtClean="0"/>
          </a:p>
          <a:p>
            <a:pPr lvl="2"/>
            <a:r>
              <a:rPr lang="ja-JP" altLang="en-US" sz="2000" dirty="0" smtClean="0"/>
              <a:t>第</a:t>
            </a:r>
            <a:r>
              <a:rPr lang="en-US" altLang="ja-JP" sz="2000" dirty="0" smtClean="0"/>
              <a:t>4</a:t>
            </a:r>
            <a:r>
              <a:rPr lang="ja-JP" altLang="en-US" sz="2000" dirty="0" smtClean="0"/>
              <a:t>回</a:t>
            </a:r>
            <a:r>
              <a:rPr lang="en-US" altLang="ja-JP" sz="2000" dirty="0" smtClean="0"/>
              <a:t>(8/12)</a:t>
            </a:r>
            <a:r>
              <a:rPr lang="ja-JP" altLang="en-US" sz="2000" dirty="0" smtClean="0"/>
              <a:t>：</a:t>
            </a:r>
            <a:r>
              <a:rPr lang="en-US" altLang="ja-JP" sz="2000" dirty="0" smtClean="0"/>
              <a:t>	</a:t>
            </a:r>
            <a:r>
              <a:rPr lang="ja-JP" altLang="en-US" sz="2000" dirty="0" smtClean="0"/>
              <a:t>　　東大数物機構長</a:t>
            </a:r>
            <a:r>
              <a:rPr lang="en-US" altLang="ja-JP" sz="2000" dirty="0" smtClean="0"/>
              <a:t>, LCC Deputy Director : </a:t>
            </a:r>
            <a:r>
              <a:rPr lang="ja-JP" altLang="en-US" sz="2000" dirty="0" smtClean="0"/>
              <a:t>村山</a:t>
            </a:r>
            <a:endParaRPr lang="en-US" altLang="ja-JP" sz="2000" dirty="0" smtClean="0"/>
          </a:p>
          <a:p>
            <a:pPr lvl="1"/>
            <a:r>
              <a:rPr kumimoji="1" lang="en-US" altLang="ja-JP" sz="2000" dirty="0" smtClean="0"/>
              <a:t>2</a:t>
            </a:r>
            <a:r>
              <a:rPr lang="ja-JP" altLang="en-US" sz="2000" dirty="0" smtClean="0"/>
              <a:t>回の非公開委員会</a:t>
            </a:r>
            <a:endParaRPr lang="en-US" altLang="ja-JP" sz="2000" dirty="0" smtClean="0"/>
          </a:p>
          <a:p>
            <a:pPr lvl="2"/>
            <a:r>
              <a:rPr kumimoji="1" lang="en-US" altLang="ja-JP" sz="1600" dirty="0" smtClean="0"/>
              <a:t>7/30, 8/6 </a:t>
            </a:r>
            <a:endParaRPr lang="en-US" altLang="ja-JP" sz="2000" dirty="0" smtClean="0"/>
          </a:p>
          <a:p>
            <a:pPr lvl="1"/>
            <a:r>
              <a:rPr lang="ja-JP" altLang="en-US" sz="2000" dirty="0" smtClean="0"/>
              <a:t>委員会として提言案を纏めつつある。</a:t>
            </a:r>
            <a:endParaRPr lang="en-US" altLang="ja-JP" sz="2000" dirty="0" smtClean="0"/>
          </a:p>
          <a:p>
            <a:pPr lvl="2"/>
            <a:r>
              <a:rPr kumimoji="1" lang="ja-JP" altLang="en-US" sz="1600" dirty="0" smtClean="0"/>
              <a:t>山本</a:t>
            </a:r>
            <a:r>
              <a:rPr kumimoji="1" lang="ja-JP" altLang="en-US" sz="1600" dirty="0" smtClean="0"/>
              <a:t>（個人）</a:t>
            </a:r>
            <a:r>
              <a:rPr kumimoji="1" lang="ja-JP" altLang="en-US" sz="1600" dirty="0" smtClean="0"/>
              <a:t>の</a:t>
            </a:r>
            <a:r>
              <a:rPr kumimoji="1" lang="ja-JP" altLang="en-US" sz="1600" dirty="0" smtClean="0"/>
              <a:t>理解</a:t>
            </a:r>
            <a:endParaRPr kumimoji="1" lang="en-US" altLang="ja-JP" sz="1600" dirty="0" smtClean="0"/>
          </a:p>
          <a:p>
            <a:pPr lvl="3"/>
            <a:r>
              <a:rPr kumimoji="1" lang="ja-JP" altLang="en-US" sz="1200" dirty="0" smtClean="0"/>
              <a:t>学術的意義を認める</a:t>
            </a:r>
            <a:endParaRPr kumimoji="1" lang="en-US" altLang="ja-JP" sz="1200" dirty="0" smtClean="0"/>
          </a:p>
          <a:p>
            <a:pPr lvl="3"/>
            <a:r>
              <a:rPr lang="ja-JP" altLang="en-US" sz="1200" dirty="0" smtClean="0"/>
              <a:t>予算、人員、国際分担等、不確定要素が多く、更に詳細な検討が必要</a:t>
            </a:r>
            <a:endParaRPr lang="en-US" altLang="ja-JP" sz="1200" dirty="0" smtClean="0"/>
          </a:p>
          <a:p>
            <a:pPr lvl="3"/>
            <a:r>
              <a:rPr lang="en-US" altLang="ja-JP" sz="1200" dirty="0" smtClean="0"/>
              <a:t>2</a:t>
            </a:r>
            <a:r>
              <a:rPr lang="en-US" altLang="ja-JP" sz="1200" dirty="0" smtClean="0"/>
              <a:t>~3</a:t>
            </a:r>
            <a:r>
              <a:rPr lang="ja-JP" altLang="en-US" sz="1200" dirty="0" smtClean="0"/>
              <a:t>年かけ</a:t>
            </a:r>
            <a:r>
              <a:rPr lang="ja-JP" altLang="en-US" sz="1200" dirty="0" smtClean="0"/>
              <a:t>、国が関与して、</a:t>
            </a:r>
            <a:r>
              <a:rPr lang="ja-JP" altLang="en-US" sz="1200" dirty="0" smtClean="0"/>
              <a:t>詳細</a:t>
            </a:r>
            <a:r>
              <a:rPr lang="ja-JP" altLang="en-US" sz="1200" dirty="0" smtClean="0"/>
              <a:t>な検討が必要。　</a:t>
            </a:r>
            <a:endParaRPr lang="en-US" altLang="ja-JP" sz="1200" dirty="0" smtClean="0"/>
          </a:p>
          <a:p>
            <a:pPr lvl="2"/>
            <a:r>
              <a:rPr lang="en-US" altLang="ja-JP" sz="1600" dirty="0" smtClean="0"/>
              <a:t>8/29 </a:t>
            </a:r>
            <a:r>
              <a:rPr lang="ja-JP" altLang="en-US" sz="1600" dirty="0" smtClean="0"/>
              <a:t>に委員会として最終案を纏める</a:t>
            </a:r>
            <a:endParaRPr lang="en-US" altLang="ja-JP" sz="1600" dirty="0" smtClean="0"/>
          </a:p>
          <a:p>
            <a:pPr marL="1371031" lvl="3" indent="0">
              <a:buNone/>
            </a:pPr>
            <a:endParaRPr kumimoji="1" lang="en-US" altLang="ja-JP" sz="1200" dirty="0" smtClean="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5</a:t>
            </a:fld>
            <a:endParaRPr kumimoji="1" lang="ja-JP" altLang="en-US"/>
          </a:p>
        </p:txBody>
      </p:sp>
    </p:spTree>
    <p:extLst>
      <p:ext uri="{BB962C8B-B14F-4D97-AF65-F5344CB8AC3E}">
        <p14:creationId xmlns:p14="http://schemas.microsoft.com/office/powerpoint/2010/main" val="18290849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2700" dirty="0" smtClean="0"/>
              <a:t>KEK</a:t>
            </a:r>
            <a:r>
              <a:rPr kumimoji="1" lang="ja-JP" altLang="en-US" sz="2700" dirty="0" smtClean="0"/>
              <a:t>リニアコライダー計画推進室</a:t>
            </a:r>
            <a:r>
              <a:rPr lang="en-US" altLang="ja-JP" sz="2700" dirty="0"/>
              <a:t> </a:t>
            </a:r>
            <a:r>
              <a:rPr kumimoji="1" lang="en-US" altLang="ja-JP" sz="2700" dirty="0" smtClean="0"/>
              <a:t>URL</a:t>
            </a:r>
            <a:r>
              <a:rPr kumimoji="1" lang="ja-JP" altLang="en-US" sz="2700" dirty="0" smtClean="0"/>
              <a:t>から</a:t>
            </a:r>
            <a:r>
              <a:rPr kumimoji="1" lang="en-US" altLang="ja-JP" sz="2700" dirty="0" smtClean="0"/>
              <a:t>:</a:t>
            </a:r>
            <a:br>
              <a:rPr kumimoji="1" lang="en-US" altLang="ja-JP" sz="2700" dirty="0" smtClean="0"/>
            </a:br>
            <a:r>
              <a:rPr lang="ja-JP" altLang="en-US" sz="4000" dirty="0" smtClean="0"/>
              <a:t>日本学術会議・</a:t>
            </a:r>
            <a:r>
              <a:rPr lang="en-US" altLang="ja-JP" sz="4000" dirty="0" smtClean="0"/>
              <a:t>ILC</a:t>
            </a:r>
            <a:r>
              <a:rPr lang="ja-JP" altLang="en-US" sz="4000" dirty="0" smtClean="0"/>
              <a:t>検討委員会へのリンク</a:t>
            </a:r>
            <a:r>
              <a:rPr kumimoji="1" lang="en-US" altLang="ja-JP" sz="4000" dirty="0" smtClean="0"/>
              <a:t> </a:t>
            </a:r>
            <a:endParaRPr kumimoji="1" lang="ja-JP" altLang="en-US" sz="4000" dirty="0"/>
          </a:p>
        </p:txBody>
      </p:sp>
      <p:pic>
        <p:nvPicPr>
          <p:cNvPr id="6" name="コンテンツ プレースホルダー 5"/>
          <p:cNvPicPr>
            <a:picLocks noGrp="1" noChangeAspect="1"/>
          </p:cNvPicPr>
          <p:nvPr>
            <p:ph idx="1"/>
          </p:nvPr>
        </p:nvPicPr>
        <p:blipFill>
          <a:blip r:embed="rId2"/>
          <a:srcRect l="-1332" r="-1332"/>
          <a:stretch>
            <a:fillRect/>
          </a:stretch>
        </p:blipFill>
        <p:spPr>
          <a:ln>
            <a:solidFill>
              <a:srgbClr val="3366FF"/>
            </a:solidFill>
          </a:ln>
        </p:spPr>
      </p:pic>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7" name="円/楕円 6"/>
          <p:cNvSpPr/>
          <p:nvPr/>
        </p:nvSpPr>
        <p:spPr>
          <a:xfrm>
            <a:off x="1170433" y="2378352"/>
            <a:ext cx="1855260" cy="59770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1D66D333-566C-1C48-8BF2-30B9050E70FF}" type="slidenum">
              <a:rPr kumimoji="1" lang="ja-JP" altLang="en-US" smtClean="0"/>
              <a:t>6</a:t>
            </a:fld>
            <a:endParaRPr kumimoji="1" lang="ja-JP" altLang="en-US"/>
          </a:p>
        </p:txBody>
      </p:sp>
    </p:spTree>
    <p:extLst>
      <p:ext uri="{BB962C8B-B14F-4D97-AF65-F5344CB8AC3E}">
        <p14:creationId xmlns:p14="http://schemas.microsoft.com/office/powerpoint/2010/main" val="2380953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日本学術会議：</a:t>
            </a:r>
            <a:r>
              <a:rPr kumimoji="1" lang="en-US" altLang="ja-JP" dirty="0" smtClean="0"/>
              <a:t/>
            </a:r>
            <a:br>
              <a:rPr kumimoji="1" lang="en-US" altLang="ja-JP" dirty="0" smtClean="0"/>
            </a:br>
            <a:r>
              <a:rPr lang="ja-JP" altLang="en-US" sz="3600" dirty="0" smtClean="0"/>
              <a:t>国際リニアコライダー計画に関する検討委員会</a:t>
            </a:r>
            <a:endParaRPr kumimoji="1" lang="ja-JP" altLang="en-US" sz="3600" dirty="0"/>
          </a:p>
        </p:txBody>
      </p:sp>
      <p:pic>
        <p:nvPicPr>
          <p:cNvPr id="8" name="コンテンツ プレースホルダー 7"/>
          <p:cNvPicPr>
            <a:picLocks noGrp="1" noChangeAspect="1"/>
          </p:cNvPicPr>
          <p:nvPr>
            <p:ph idx="1"/>
          </p:nvPr>
        </p:nvPicPr>
        <p:blipFill>
          <a:blip r:embed="rId2"/>
          <a:srcRect l="-9401" r="-9401"/>
          <a:stretch>
            <a:fillRect/>
          </a:stretch>
        </p:blipFill>
        <p:spPr>
          <a:ln>
            <a:solidFill>
              <a:srgbClr val="3366FF"/>
            </a:solidFill>
          </a:ln>
        </p:spPr>
      </p:pic>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2" name="スライド番号プレースホルダー 1"/>
          <p:cNvSpPr>
            <a:spLocks noGrp="1"/>
          </p:cNvSpPr>
          <p:nvPr>
            <p:ph type="sldNum" sz="quarter" idx="12"/>
          </p:nvPr>
        </p:nvSpPr>
        <p:spPr/>
        <p:txBody>
          <a:bodyPr/>
          <a:lstStyle/>
          <a:p>
            <a:fld id="{1D66D333-566C-1C48-8BF2-30B9050E70FF}" type="slidenum">
              <a:rPr kumimoji="1" lang="ja-JP" altLang="en-US" smtClean="0"/>
              <a:t>7</a:t>
            </a:fld>
            <a:endParaRPr kumimoji="1" lang="ja-JP" altLang="en-US"/>
          </a:p>
        </p:txBody>
      </p:sp>
    </p:spTree>
    <p:extLst>
      <p:ext uri="{BB962C8B-B14F-4D97-AF65-F5344CB8AC3E}">
        <p14:creationId xmlns:p14="http://schemas.microsoft.com/office/powerpoint/2010/main" val="35451219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日本学術会議・委員会の審議に関する</a:t>
            </a:r>
            <a:r>
              <a:rPr kumimoji="1" lang="en-US" altLang="ja-JP" sz="3600" dirty="0" smtClean="0"/>
              <a:t/>
            </a:r>
            <a:br>
              <a:rPr kumimoji="1" lang="en-US" altLang="ja-JP" sz="3600" dirty="0" smtClean="0"/>
            </a:br>
            <a:r>
              <a:rPr kumimoji="1" lang="ja-JP" altLang="en-US" sz="3600" dirty="0" smtClean="0"/>
              <a:t>メディア報道　（</a:t>
            </a:r>
            <a:r>
              <a:rPr kumimoji="1" lang="en-US" altLang="ja-JP" sz="3600" dirty="0" smtClean="0"/>
              <a:t>AAA-URL</a:t>
            </a:r>
            <a:r>
              <a:rPr kumimoji="1" lang="ja-JP" altLang="en-US" sz="3600" dirty="0" smtClean="0"/>
              <a:t>より）</a:t>
            </a:r>
            <a:endParaRPr kumimoji="1" lang="ja-JP" altLang="en-US" sz="3600" dirty="0"/>
          </a:p>
        </p:txBody>
      </p:sp>
      <p:pic>
        <p:nvPicPr>
          <p:cNvPr id="6" name="コンテンツ プレースホルダー 5"/>
          <p:cNvPicPr>
            <a:picLocks noGrp="1" noChangeAspect="1"/>
          </p:cNvPicPr>
          <p:nvPr>
            <p:ph idx="1"/>
          </p:nvPr>
        </p:nvPicPr>
        <p:blipFill>
          <a:blip r:embed="rId2"/>
          <a:srcRect t="-10947" b="-10947"/>
          <a:stretch>
            <a:fillRect/>
          </a:stretch>
        </p:blipFill>
        <p:spPr>
          <a:xfrm>
            <a:off x="457200" y="1600203"/>
            <a:ext cx="6214975" cy="3417997"/>
          </a:xfrm>
          <a:ln>
            <a:solidFill>
              <a:srgbClr val="3366FF"/>
            </a:solidFill>
          </a:ln>
        </p:spPr>
      </p:pic>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pic>
        <p:nvPicPr>
          <p:cNvPr id="8" name="図 7"/>
          <p:cNvPicPr>
            <a:picLocks noChangeAspect="1"/>
          </p:cNvPicPr>
          <p:nvPr/>
        </p:nvPicPr>
        <p:blipFill>
          <a:blip r:embed="rId3"/>
          <a:stretch>
            <a:fillRect/>
          </a:stretch>
        </p:blipFill>
        <p:spPr>
          <a:xfrm>
            <a:off x="1945921" y="2772295"/>
            <a:ext cx="6740879" cy="3584059"/>
          </a:xfrm>
          <a:prstGeom prst="rect">
            <a:avLst/>
          </a:prstGeom>
          <a:ln>
            <a:solidFill>
              <a:srgbClr val="3366FF"/>
            </a:solidFill>
          </a:ln>
        </p:spPr>
      </p:pic>
      <p:sp>
        <p:nvSpPr>
          <p:cNvPr id="9" name="右矢印 8"/>
          <p:cNvSpPr/>
          <p:nvPr/>
        </p:nvSpPr>
        <p:spPr>
          <a:xfrm>
            <a:off x="1257592" y="6126438"/>
            <a:ext cx="560313" cy="229916"/>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1D66D333-566C-1C48-8BF2-30B9050E70FF}" type="slidenum">
              <a:rPr kumimoji="1" lang="ja-JP" altLang="en-US" smtClean="0"/>
              <a:t>8</a:t>
            </a:fld>
            <a:endParaRPr kumimoji="1" lang="ja-JP" altLang="en-US"/>
          </a:p>
        </p:txBody>
      </p:sp>
    </p:spTree>
    <p:extLst>
      <p:ext uri="{BB962C8B-B14F-4D97-AF65-F5344CB8AC3E}">
        <p14:creationId xmlns:p14="http://schemas.microsoft.com/office/powerpoint/2010/main" val="8781344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ILC</a:t>
            </a:r>
            <a:r>
              <a:rPr kumimoji="1" lang="ja-JP" altLang="en-US" dirty="0" smtClean="0"/>
              <a:t>国内候補地の選考</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HE </a:t>
            </a:r>
            <a:r>
              <a:rPr lang="ja-JP" altLang="en-US" sz="2400" dirty="0"/>
              <a:t>委員会・</a:t>
            </a:r>
            <a:r>
              <a:rPr lang="en-US" altLang="ja-JP" sz="2400" dirty="0"/>
              <a:t>ILC </a:t>
            </a:r>
            <a:r>
              <a:rPr lang="ja-JP" altLang="en-US" sz="2400" dirty="0"/>
              <a:t>戦略会議：</a:t>
            </a:r>
            <a:endParaRPr lang="en-US" altLang="ja-JP" sz="2400" dirty="0"/>
          </a:p>
          <a:p>
            <a:pPr lvl="1"/>
            <a:endParaRPr lang="en-US" altLang="ja-JP" sz="2000" dirty="0" smtClean="0"/>
          </a:p>
          <a:p>
            <a:pPr lvl="1"/>
            <a:r>
              <a:rPr lang="ja-JP" altLang="en-US" sz="2000" dirty="0" smtClean="0"/>
              <a:t>選考</a:t>
            </a:r>
            <a:r>
              <a:rPr lang="ja-JP" altLang="en-US" sz="2000" dirty="0"/>
              <a:t>委員会（山本</a:t>
            </a:r>
            <a:r>
              <a:rPr lang="en-US" altLang="ja-JP" sz="2000" dirty="0"/>
              <a:t>H, </a:t>
            </a:r>
            <a:r>
              <a:rPr lang="ja-JP" altLang="en-US" sz="2000" dirty="0"/>
              <a:t>川越共同議長）が、北上、背振の二地域について検討・審議</a:t>
            </a:r>
            <a:r>
              <a:rPr lang="ja-JP" altLang="en-US" sz="2000" dirty="0" smtClean="0"/>
              <a:t>。</a:t>
            </a:r>
            <a:endParaRPr lang="en-US" altLang="ja-JP" sz="2000" dirty="0" smtClean="0"/>
          </a:p>
          <a:p>
            <a:pPr lvl="1"/>
            <a:endParaRPr lang="en-US" altLang="ja-JP" sz="2000" dirty="0" smtClean="0"/>
          </a:p>
          <a:p>
            <a:pPr lvl="1"/>
            <a:r>
              <a:rPr lang="ja-JP" altLang="en-US" sz="2000" dirty="0" smtClean="0"/>
              <a:t>結果</a:t>
            </a:r>
            <a:r>
              <a:rPr lang="ja-JP" altLang="en-US" sz="2000" dirty="0"/>
              <a:t>を</a:t>
            </a:r>
            <a:r>
              <a:rPr lang="en-US" altLang="ja-JP" sz="2000" dirty="0"/>
              <a:t>LCC </a:t>
            </a:r>
            <a:r>
              <a:rPr lang="ja-JP" altLang="en-US" sz="2000" dirty="0"/>
              <a:t>（</a:t>
            </a:r>
            <a:r>
              <a:rPr lang="en-US" altLang="ja-JP" sz="2000" dirty="0"/>
              <a:t>ILC </a:t>
            </a:r>
            <a:r>
              <a:rPr lang="ja-JP" altLang="en-US" sz="2000" dirty="0"/>
              <a:t>国際組織）に報告し</a:t>
            </a:r>
            <a:r>
              <a:rPr lang="ja-JP" altLang="en-US" sz="2000" dirty="0" smtClean="0"/>
              <a:t>、評価</a:t>
            </a:r>
            <a:r>
              <a:rPr lang="ja-JP" altLang="en-US" sz="2000" dirty="0"/>
              <a:t>を受ける（プロセスを経る</a:t>
            </a:r>
            <a:r>
              <a:rPr lang="ja-JP" altLang="en-US" sz="2000" dirty="0" smtClean="0"/>
              <a:t>）。</a:t>
            </a:r>
            <a:endParaRPr lang="en-US" altLang="ja-JP" sz="2000" dirty="0"/>
          </a:p>
          <a:p>
            <a:pPr lvl="1"/>
            <a:endParaRPr lang="en-US" altLang="ja-JP" sz="2000" dirty="0" smtClean="0"/>
          </a:p>
          <a:p>
            <a:pPr lvl="1"/>
            <a:r>
              <a:rPr lang="ja-JP" altLang="en-US" sz="2000" dirty="0" smtClean="0"/>
              <a:t>候補地について、選考結果の発表（予定）：　</a:t>
            </a:r>
            <a:r>
              <a:rPr lang="en-US" altLang="ja-JP" sz="2000" dirty="0" smtClean="0"/>
              <a:t>8/23 </a:t>
            </a:r>
            <a:endParaRPr lang="en-US" altLang="ja-JP" sz="2000"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2013/08/23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LC</a:t>
            </a:r>
            <a:r>
              <a:rPr kumimoji="1" lang="ja-JP" altLang="en-US" smtClean="0"/>
              <a:t>計画推進委員会</a:t>
            </a:r>
            <a:endParaRPr kumimoji="1" lang="ja-JP" altLang="en-US"/>
          </a:p>
        </p:txBody>
      </p:sp>
      <p:sp>
        <p:nvSpPr>
          <p:cNvPr id="6" name="スライド番号プレースホルダー 5"/>
          <p:cNvSpPr>
            <a:spLocks noGrp="1"/>
          </p:cNvSpPr>
          <p:nvPr>
            <p:ph type="sldNum" sz="quarter" idx="12"/>
          </p:nvPr>
        </p:nvSpPr>
        <p:spPr/>
        <p:txBody>
          <a:bodyPr/>
          <a:lstStyle/>
          <a:p>
            <a:fld id="{1D66D333-566C-1C48-8BF2-30B9050E70FF}" type="slidenum">
              <a:rPr kumimoji="1" lang="ja-JP" altLang="en-US" smtClean="0"/>
              <a:t>9</a:t>
            </a:fld>
            <a:endParaRPr kumimoji="1" lang="ja-JP" altLang="en-US"/>
          </a:p>
        </p:txBody>
      </p:sp>
    </p:spTree>
    <p:extLst>
      <p:ext uri="{BB962C8B-B14F-4D97-AF65-F5344CB8AC3E}">
        <p14:creationId xmlns:p14="http://schemas.microsoft.com/office/powerpoint/2010/main" val="14736309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608</TotalTime>
  <Words>1048</Words>
  <Application>Microsoft Macintosh PowerPoint</Application>
  <PresentationFormat>画面に合わせる (4:3)</PresentationFormat>
  <Paragraphs>264</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ホワイト</vt:lpstr>
      <vt:lpstr>2013年度 第2回・LC計画推進委員会</vt:lpstr>
      <vt:lpstr>２０１３年度・第２回LC推進委員会 </vt:lpstr>
      <vt:lpstr>KEK-LC： FY2013 Plan</vt:lpstr>
      <vt:lpstr>6/11 ~ 以降の出来事</vt:lpstr>
      <vt:lpstr>ILC に関する国内外の状況　（山本の理解）</vt:lpstr>
      <vt:lpstr>KEKリニアコライダー計画推進室 URLから: 日本学術会議・ILC検討委員会へのリンク </vt:lpstr>
      <vt:lpstr>日本学術会議： 国際リニアコライダー計画に関する検討委員会</vt:lpstr>
      <vt:lpstr>日本学術会議・委員会の審議に関する メディア報道　（AAA-URLより）</vt:lpstr>
      <vt:lpstr>ILC国内候補地の選考</vt:lpstr>
      <vt:lpstr>ILC立地評価結果の発表：予定</vt:lpstr>
      <vt:lpstr> ILC立地評価委員会・結論 8/23: 記者会見内容</vt:lpstr>
      <vt:lpstr>LCC ILC Director’s message</vt:lpstr>
      <vt:lpstr>サイト一本化後の課題</vt:lpstr>
      <vt:lpstr>LCC-ILC準備段階 における技術課題</vt:lpstr>
    </vt:vector>
  </TitlesOfParts>
  <Company>KEK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2013年度 第2回・LC計画推進委員会</dc:title>
  <dc:creator>Yamamoto Akira</dc:creator>
  <cp:lastModifiedBy>Yamamoto Akira</cp:lastModifiedBy>
  <cp:revision>13</cp:revision>
  <dcterms:created xsi:type="dcterms:W3CDTF">2013-08-22T06:33:54Z</dcterms:created>
  <dcterms:modified xsi:type="dcterms:W3CDTF">2013-08-23T06:41:24Z</dcterms:modified>
</cp:coreProperties>
</file>