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Default Extension="emf" ContentType="image/x-emf"/>
  <Override PartName="/ppt/theme/theme3.xml" ContentType="application/vnd.openxmlformats-officedocument.them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tiff" ContentType="image/tiff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50" r:id="rId1"/>
  </p:sldMasterIdLst>
  <p:notesMasterIdLst>
    <p:notesMasterId r:id="rId13"/>
  </p:notesMasterIdLst>
  <p:handoutMasterIdLst>
    <p:handoutMasterId r:id="rId14"/>
  </p:handoutMasterIdLst>
  <p:sldIdLst>
    <p:sldId id="502" r:id="rId2"/>
    <p:sldId id="506" r:id="rId3"/>
    <p:sldId id="513" r:id="rId4"/>
    <p:sldId id="516" r:id="rId5"/>
    <p:sldId id="524" r:id="rId6"/>
    <p:sldId id="519" r:id="rId7"/>
    <p:sldId id="520" r:id="rId8"/>
    <p:sldId id="521" r:id="rId9"/>
    <p:sldId id="522" r:id="rId10"/>
    <p:sldId id="525" r:id="rId11"/>
    <p:sldId id="52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6pPr>
    <a:lvl7pPr marL="27432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7pPr>
    <a:lvl8pPr marL="32004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8pPr>
    <a:lvl9pPr marL="36576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240489"/>
    <a:srgbClr val="0C0E40"/>
    <a:srgbClr val="F5899E"/>
    <a:srgbClr val="91B055"/>
    <a:srgbClr val="72DC6F"/>
    <a:srgbClr val="85FF82"/>
    <a:srgbClr val="C8FFC9"/>
    <a:srgbClr val="F5DDDD"/>
    <a:srgbClr val="FEFFFD"/>
    <a:srgbClr val="7309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中間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8787" autoAdjust="0"/>
  </p:normalViewPr>
  <p:slideViewPr>
    <p:cSldViewPr>
      <p:cViewPr>
        <p:scale>
          <a:sx n="100" d="100"/>
          <a:sy n="100" d="100"/>
        </p:scale>
        <p:origin x="-103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266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ja-JP"/>
              <a:t>Hitoshi Yamamoto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01E77121-1F7F-8249-B319-863F48905AAA}" type="datetime1">
              <a:rPr lang="en-US" altLang="ja-JP"/>
              <a:pPr>
                <a:defRPr/>
              </a:pPr>
              <a:t>13.6.11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ja-JP" altLang="en-US"/>
              <a:t>タイトル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8A8EE95A-9FDF-0840-BF01-059B92A95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B1637C22-FAA0-6447-A243-6B6113CD344F}" type="datetime1">
              <a:rPr lang="en-US" altLang="ja-JP"/>
              <a:pPr>
                <a:defRPr/>
              </a:pPr>
              <a:t>13.6.11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680406C6-2C81-774D-8896-F08C6C66B7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>
            <a:lvl1pPr algn="l">
              <a:buFont typeface="Wingdings" charset="2"/>
              <a:buChar char="n"/>
              <a:defRPr sz="2400">
                <a:latin typeface="+mj-ea"/>
                <a:ea typeface="+mj-ea"/>
              </a:defRPr>
            </a:lvl1pPr>
            <a:lvl2pPr>
              <a:defRPr sz="22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E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219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8229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696459"/>
            <a:ext cx="8229600" cy="381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1" sz="4000" b="1" kern="1200" cap="none" baseline="0">
          <a:ln w="6350">
            <a:noFill/>
          </a:ln>
          <a:solidFill>
            <a:schemeClr val="accent3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ctr" rtl="0" eaLnBrk="1" latinLnBrk="0" hangingPunct="1">
        <a:spcBef>
          <a:spcPct val="20000"/>
        </a:spcBef>
        <a:buClrTx/>
        <a:buSzPct val="65000"/>
        <a:buFont typeface="Wingdings" charset="2"/>
        <a:buNone/>
        <a:defRPr kumimoji="1" sz="2000" b="0" i="0" kern="1200">
          <a:solidFill>
            <a:schemeClr val="accent4">
              <a:lumMod val="75000"/>
            </a:schemeClr>
          </a:solidFill>
          <a:latin typeface="ＭＳ ゴシック"/>
          <a:ea typeface="ＭＳ ゴシック"/>
          <a:cs typeface="ＭＳ ゴシック"/>
        </a:defRPr>
      </a:lvl1pPr>
      <a:lvl2pPr marL="868680" indent="-283464" algn="l" rtl="0" eaLnBrk="1" latinLnBrk="0" hangingPunct="1">
        <a:spcBef>
          <a:spcPct val="20000"/>
        </a:spcBef>
        <a:buClrTx/>
        <a:buSzPct val="80000"/>
        <a:buFont typeface="Wingdings" charset="2"/>
        <a:buChar char="l"/>
        <a:defRPr kumimoji="1" sz="2400" b="0" i="0" kern="1200">
          <a:solidFill>
            <a:srgbClr val="800000"/>
          </a:solidFill>
          <a:latin typeface="ＭＳ ゴシック"/>
          <a:ea typeface="ＭＳ ゴシック"/>
          <a:cs typeface="ＭＳ ゴシック"/>
        </a:defRPr>
      </a:lvl2pPr>
      <a:lvl3pPr marL="1133856" indent="-228600" algn="l" rtl="0" eaLnBrk="1" latinLnBrk="0" hangingPunct="1">
        <a:spcBef>
          <a:spcPct val="20000"/>
        </a:spcBef>
        <a:buClrTx/>
        <a:buSzPct val="95000"/>
        <a:buFont typeface="Arial"/>
        <a:buChar char="•"/>
        <a:defRPr kumimoji="1" sz="22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3pPr>
      <a:lvl4pPr marL="1353312" indent="-182880" algn="l" rtl="0" eaLnBrk="1" latinLnBrk="0" hangingPunct="1">
        <a:spcBef>
          <a:spcPct val="20000"/>
        </a:spcBef>
        <a:buClrTx/>
        <a:buSzPct val="100000"/>
        <a:buFont typeface="Wingdings 3"/>
        <a:buChar char=""/>
        <a:defRPr kumimoji="1" sz="20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4pPr>
      <a:lvl5pPr marL="1545336" indent="-182880" algn="l" rtl="0" eaLnBrk="1" latinLnBrk="0" hangingPunct="1">
        <a:spcBef>
          <a:spcPct val="20000"/>
        </a:spcBef>
        <a:buClrTx/>
        <a:buFont typeface="Wingdings 2"/>
        <a:buChar char=""/>
        <a:defRPr kumimoji="1" sz="20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E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04800" y="6456362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E5BF1-A944-B54A-9898-A27DB1807F1E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92A36"/>
                </a:solidFill>
                <a:effectLst/>
                <a:uLnTx/>
                <a:uFillTx/>
                <a:latin typeface="Arial"/>
                <a:ea typeface="Osaka" charset="-128"/>
                <a:cs typeface="Arial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692A36"/>
              </a:solidFill>
              <a:effectLst/>
              <a:uLnTx/>
              <a:uFillTx/>
              <a:latin typeface="Arial"/>
              <a:ea typeface="Osaka" charset="-128"/>
              <a:cs typeface="Arial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96459"/>
            <a:ext cx="8229600" cy="381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642942" y="2133600"/>
            <a:ext cx="6060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/>
              <a:t>Physics and Detector Report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44625" y="4191000"/>
            <a:ext cx="2583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 smtClean="0">
                <a:solidFill>
                  <a:schemeClr val="tx1"/>
                </a:solidFill>
              </a:rPr>
              <a:t>Hitoshi Yamamoto</a:t>
            </a:r>
          </a:p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LC Steering Committee</a:t>
            </a:r>
            <a:endParaRPr kumimoji="1" lang="en-US" altLang="ja-JP" sz="1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June 11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, 2013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Domestic Topics I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76400"/>
          </a:xfrm>
        </p:spPr>
        <p:txBody>
          <a:bodyPr/>
          <a:lstStyle/>
          <a:p>
            <a:r>
              <a:rPr lang="en-US" altLang="ja-JP" dirty="0" smtClean="0"/>
              <a:t>ILC Physics Pamphlet</a:t>
            </a:r>
          </a:p>
          <a:p>
            <a:pPr lvl="1"/>
            <a:r>
              <a:rPr lang="en-US" altLang="ja-JP" dirty="0" smtClean="0"/>
              <a:t>20 pages</a:t>
            </a:r>
          </a:p>
          <a:p>
            <a:pPr lvl="1"/>
            <a:r>
              <a:rPr lang="en-US" altLang="ja-JP" dirty="0" smtClean="0"/>
              <a:t>A preliminary draft ready – to be reviewed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5" name="図 4" descr="ILC-Phys-Pamp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19400"/>
            <a:ext cx="6375400" cy="3371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Domestic Topics II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1">
              <a:buNone/>
            </a:pPr>
            <a:endParaRPr lang="en-US" altLang="ja-JP" dirty="0" smtClean="0"/>
          </a:p>
          <a:p>
            <a:r>
              <a:rPr lang="en-US" altLang="ja-JP" dirty="0" smtClean="0"/>
              <a:t>ILD </a:t>
            </a:r>
            <a:r>
              <a:rPr lang="en-US" altLang="ja-JP" dirty="0" smtClean="0"/>
              <a:t>Detector R&amp;D Proposal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For the next 5 years, 102 pages</a:t>
            </a:r>
          </a:p>
          <a:p>
            <a:pPr lvl="1"/>
            <a:r>
              <a:rPr lang="en-US" altLang="ja-JP" dirty="0" smtClean="0"/>
              <a:t>Draft </a:t>
            </a:r>
            <a:r>
              <a:rPr lang="en-US" altLang="ja-JP" dirty="0" smtClean="0"/>
              <a:t>is complete – ready to be submitted when needed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5" name="図 4" descr="ILDプロポーザル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05200"/>
            <a:ext cx="4343400" cy="27402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E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96459"/>
            <a:ext cx="8229600" cy="381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57200" y="2312432"/>
            <a:ext cx="8432800" cy="2983468"/>
          </a:xfrm>
          <a:prstGeom prst="rect">
            <a:avLst/>
          </a:prstGeom>
          <a:noFill/>
          <a:ln>
            <a:solidFill>
              <a:srgbClr val="FA6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162300" y="2565400"/>
            <a:ext cx="2971800" cy="850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LC</a:t>
            </a:r>
            <a:r>
              <a:rPr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 Collaboration Director</a:t>
            </a:r>
            <a:endParaRPr kumimoji="1" lang="en-US" altLang="ja-JP" sz="18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  <a:p>
            <a:pPr algn="ctr"/>
            <a:r>
              <a: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Lyn Evans</a:t>
            </a:r>
            <a:endParaRPr kumimoji="1" lang="ja-JP" altLang="en-US" sz="1100" dirty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23900" y="4241800"/>
            <a:ext cx="1955800" cy="850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ILC accelerator</a:t>
            </a:r>
            <a:endParaRPr lang="en-US" altLang="ja-JP" sz="11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  <a:p>
            <a:pPr algn="ctr"/>
            <a:r>
              <a: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Mike Harrison</a:t>
            </a:r>
            <a:endParaRPr lang="ja-JP" altLang="en-US" sz="18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956300" y="4241800"/>
            <a:ext cx="2743200" cy="850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ILC/CLIC Phys./</a:t>
            </a:r>
            <a:r>
              <a:rPr lang="en-US" altLang="ja-JP" sz="1800" dirty="0" err="1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Det</a:t>
            </a:r>
            <a:r>
              <a:rPr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.</a:t>
            </a:r>
            <a:endParaRPr lang="ja-JP" altLang="en-US" sz="18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  <a:p>
            <a:pPr algn="ctr"/>
            <a:r>
              <a: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Hitoshi Yamamoto</a:t>
            </a:r>
          </a:p>
        </p:txBody>
      </p:sp>
      <p:cxnSp>
        <p:nvCxnSpPr>
          <p:cNvPr id="18" name="カギ線コネクタ 17"/>
          <p:cNvCxnSpPr>
            <a:stCxn id="15" idx="2"/>
            <a:endCxn id="17" idx="0"/>
          </p:cNvCxnSpPr>
          <p:nvPr/>
        </p:nvCxnSpPr>
        <p:spPr>
          <a:xfrm rot="16200000" flipH="1">
            <a:off x="5575300" y="2489200"/>
            <a:ext cx="825500" cy="26797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22"/>
          <p:cNvCxnSpPr/>
          <p:nvPr/>
        </p:nvCxnSpPr>
        <p:spPr>
          <a:xfrm rot="10800000" flipV="1">
            <a:off x="1701800" y="3829049"/>
            <a:ext cx="2946400" cy="406401"/>
          </a:xfrm>
          <a:prstGeom prst="bentConnector3">
            <a:avLst>
              <a:gd name="adj1" fmla="val 1002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3162300" y="4241800"/>
            <a:ext cx="2349500" cy="850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CLIC accelerator</a:t>
            </a:r>
            <a:endParaRPr lang="ja-JP" altLang="en-US" sz="18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  <a:p>
            <a:pPr algn="ctr"/>
            <a:r>
              <a:rPr lang="en-US" altLang="ja-JP" sz="1100" dirty="0" err="1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Steinar</a:t>
            </a:r>
            <a:r>
              <a: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 </a:t>
            </a:r>
            <a:r>
              <a:rPr lang="en-US" altLang="ja-JP" sz="1100" dirty="0" err="1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Stapnes</a:t>
            </a:r>
            <a:endParaRPr lang="en-US" altLang="ja-JP" sz="11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rot="5400000" flipH="1" flipV="1">
            <a:off x="4133849" y="4032250"/>
            <a:ext cx="40640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3352800" y="1295400"/>
            <a:ext cx="2578100" cy="850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LC</a:t>
            </a:r>
            <a:r>
              <a:rPr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 Board</a:t>
            </a:r>
            <a:endParaRPr kumimoji="1" lang="en-US" altLang="ja-JP" sz="18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  <a:p>
            <a:pPr algn="ctr"/>
            <a:r>
              <a: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Chair : Sachio </a:t>
            </a:r>
            <a:r>
              <a:rPr lang="en-US" altLang="ja-JP" sz="1100" dirty="0" err="1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Komamiya</a:t>
            </a:r>
            <a:endParaRPr kumimoji="1" lang="ja-JP" altLang="en-US" sz="1100" dirty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</p:txBody>
      </p:sp>
      <p:cxnSp>
        <p:nvCxnSpPr>
          <p:cNvPr id="24" name="直線コネクタ 23"/>
          <p:cNvCxnSpPr>
            <a:endCxn id="15" idx="0"/>
          </p:cNvCxnSpPr>
          <p:nvPr/>
        </p:nvCxnSpPr>
        <p:spPr>
          <a:xfrm rot="5400000">
            <a:off x="4445000" y="2362200"/>
            <a:ext cx="40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723900" y="2566194"/>
            <a:ext cx="1955800" cy="850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err="1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DeputyDirector</a:t>
            </a:r>
            <a:endParaRPr lang="en-US" altLang="ja-JP" sz="11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  <a:p>
            <a:pPr algn="ctr"/>
            <a:r>
              <a: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Hitoshi Murayama</a:t>
            </a:r>
            <a:endParaRPr lang="ja-JP" altLang="en-US" sz="18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79700" y="2946400"/>
            <a:ext cx="482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57200" y="1854200"/>
            <a:ext cx="2720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800000"/>
                </a:solidFill>
                <a:latin typeface="Times"/>
                <a:cs typeface="Times"/>
              </a:rPr>
              <a:t>LCC (LC Collaboration)</a:t>
            </a:r>
            <a:endParaRPr kumimoji="1" lang="ja-JP" altLang="en-US" sz="2000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638800" y="3962400"/>
            <a:ext cx="3429000" cy="13716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E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09600" y="1905000"/>
            <a:ext cx="8229283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buFont typeface="Wingdings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Complete 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remaining detector </a:t>
            </a:r>
            <a:r>
              <a:rPr lang="en-US" altLang="ja-JP" sz="2000" dirty="0" err="1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R&amp;Ds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 and move toward realistic 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engineering designs 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based on DBD, and 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prepare for realization of the ILC</a:t>
            </a:r>
            <a:r>
              <a:rPr lang="en-US" altLang="ja-JP" sz="2000" dirty="0" smtClean="0">
                <a:solidFill>
                  <a:srgbClr val="375BB0"/>
                </a:solidFill>
                <a:latin typeface="Helvetica"/>
                <a:ea typeface="ヒラギノ明朝 Pro W3"/>
                <a:cs typeface="Helvetica"/>
              </a:rPr>
              <a:t>. (Thank you </a:t>
            </a:r>
            <a:r>
              <a:rPr lang="en-US" altLang="ja-JP" sz="2000" dirty="0" err="1" smtClean="0">
                <a:solidFill>
                  <a:srgbClr val="375BB0"/>
                </a:solidFill>
                <a:latin typeface="Helvetica"/>
                <a:ea typeface="ヒラギノ明朝 Pro W3"/>
                <a:cs typeface="Helvetica"/>
              </a:rPr>
              <a:t>Sakue</a:t>
            </a:r>
            <a:r>
              <a:rPr lang="en-US" altLang="ja-JP" sz="2000" dirty="0" smtClean="0">
                <a:solidFill>
                  <a:srgbClr val="375BB0"/>
                </a:solidFill>
                <a:latin typeface="Helvetica"/>
                <a:ea typeface="ヒラギノ明朝 Pro W3"/>
                <a:cs typeface="Helvetica"/>
              </a:rPr>
              <a:t> and all!)</a:t>
            </a:r>
          </a:p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defRPr/>
            </a:pP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elvetica"/>
              <a:ea typeface="ヒラギノ明朝 Pro W3"/>
              <a:cs typeface="Helvetica"/>
            </a:endParaRP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buFont typeface="Wingdings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Coordinate the 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collaborative phys./</a:t>
            </a:r>
            <a:r>
              <a:rPr lang="en-US" altLang="ja-JP" sz="2000" dirty="0" err="1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det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. efforts of the ILC and the CLIC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. Promote the CLIC </a:t>
            </a:r>
            <a:r>
              <a:rPr lang="en-US" altLang="ja-JP" sz="2000" dirty="0" err="1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physics&amp;detector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 studies.</a:t>
            </a:r>
          </a:p>
          <a:p>
            <a:pPr marL="54864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defRPr/>
            </a:pP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elvetica"/>
              <a:ea typeface="ヒラギノ明朝 Pro W3"/>
              <a:cs typeface="Helvetica"/>
            </a:endParaRPr>
          </a:p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buFont typeface="Wingdings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Coordinate physics studies for LC, and 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work closely with the deputy director (HM) to advance the physics case in the wider community.</a:t>
            </a:r>
          </a:p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defRPr/>
            </a:pP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elvetica"/>
              <a:ea typeface="ヒラギノ明朝 Pro W3"/>
              <a:cs typeface="Helvetica"/>
            </a:endParaRPr>
          </a:p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buFont typeface="Wingdings" charset="2"/>
              <a:buChar char="n"/>
              <a:defRPr/>
            </a:pP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Encourage participation of 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new researchers </a:t>
            </a:r>
            <a:r>
              <a:rPr lang="en-US" altLang="ja-JP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in LC, and prepare an </a:t>
            </a:r>
            <a:r>
              <a:rPr lang="en-US" altLang="ja-JP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effective framework toward collaboration formation.</a:t>
            </a:r>
          </a:p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defRPr/>
            </a:pPr>
            <a:endParaRPr lang="en-US" altLang="ja-JP" sz="2000" dirty="0" smtClean="0">
              <a:solidFill>
                <a:schemeClr val="accent4">
                  <a:lumMod val="75000"/>
                </a:schemeClr>
              </a:solidFill>
              <a:latin typeface="Helvetica"/>
              <a:ea typeface="ヒラギノ明朝 Pro W3"/>
              <a:cs typeface="Helvetica"/>
            </a:endParaRPr>
          </a:p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buSzPct val="65000"/>
              <a:buFont typeface="Wingdings" charset="2"/>
              <a:buChar char="n"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Globally promote </a:t>
            </a:r>
            <a:r>
              <a:rPr lang="en-US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generic detector </a:t>
            </a:r>
            <a:r>
              <a:rPr lang="en-US" sz="2000" dirty="0" err="1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R&amp;Ds</a:t>
            </a:r>
            <a:r>
              <a:rPr lang="en-US" sz="2000" dirty="0" smtClean="0">
                <a:solidFill>
                  <a:srgbClr val="800000"/>
                </a:solidFill>
                <a:latin typeface="Helvetica"/>
                <a:ea typeface="ヒラギノ明朝 Pro W3"/>
                <a:cs typeface="Helvetica"/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Helvetica"/>
                <a:ea typeface="ヒラギノ明朝 Pro W3"/>
                <a:cs typeface="Helvetica"/>
              </a:rPr>
              <a:t>relevant to LC.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96459"/>
            <a:ext cx="8229600" cy="381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829556" y="914400"/>
            <a:ext cx="5744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Objectives of LCC Phys./</a:t>
            </a:r>
            <a:r>
              <a:rPr kumimoji="1" lang="en-US" altLang="ja-JP" dirty="0" err="1" smtClean="0"/>
              <a:t>Det</a:t>
            </a:r>
            <a:r>
              <a:rPr kumimoji="1" lang="en-US" altLang="ja-JP" dirty="0" smtClean="0"/>
              <a:t>. Box </a:t>
            </a:r>
          </a:p>
          <a:p>
            <a:pPr algn="ctr"/>
            <a:r>
              <a:rPr kumimoji="1" lang="en-US" altLang="ja-JP" sz="2000" dirty="0" smtClean="0"/>
              <a:t>(tentative interpretation for </a:t>
            </a:r>
            <a:r>
              <a:rPr lang="en-US" altLang="ja-JP" sz="2000" dirty="0" smtClean="0"/>
              <a:t>updated environment</a:t>
            </a:r>
            <a:r>
              <a:rPr kumimoji="1" lang="en-US" altLang="ja-JP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E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図形グループ 48"/>
          <p:cNvGrpSpPr/>
          <p:nvPr/>
        </p:nvGrpSpPr>
        <p:grpSpPr>
          <a:xfrm>
            <a:off x="3263900" y="1371600"/>
            <a:ext cx="5270500" cy="5029200"/>
            <a:chOff x="3263900" y="1371600"/>
            <a:chExt cx="5270500" cy="5029200"/>
          </a:xfrm>
        </p:grpSpPr>
        <p:sp>
          <p:nvSpPr>
            <p:cNvPr id="21" name="角丸四角形 20"/>
            <p:cNvSpPr/>
            <p:nvPr/>
          </p:nvSpPr>
          <p:spPr>
            <a:xfrm>
              <a:off x="4572000" y="1371600"/>
              <a:ext cx="3962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err="1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CLICpd</a:t>
              </a:r>
              <a:endPara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endParaRPr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4572000" y="1981200"/>
              <a:ext cx="3962400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err="1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SiD</a:t>
              </a:r>
              <a:endPara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endParaRP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4572000" y="2667000"/>
              <a:ext cx="3962400" cy="381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ILD</a:t>
              </a:r>
            </a:p>
          </p:txBody>
        </p:sp>
        <p:cxnSp>
          <p:nvCxnSpPr>
            <p:cNvPr id="59" name="直線コネクタ 58"/>
            <p:cNvCxnSpPr/>
            <p:nvPr/>
          </p:nvCxnSpPr>
          <p:spPr>
            <a:xfrm rot="5400000">
              <a:off x="1456928" y="3971528"/>
              <a:ext cx="4857751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stCxn id="23" idx="3"/>
            </p:cNvCxnSpPr>
            <p:nvPr/>
          </p:nvCxnSpPr>
          <p:spPr>
            <a:xfrm flipV="1">
              <a:off x="3263900" y="3619500"/>
              <a:ext cx="6223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stCxn id="21" idx="1"/>
            </p:cNvCxnSpPr>
            <p:nvPr/>
          </p:nvCxnSpPr>
          <p:spPr>
            <a:xfrm rot="10800000">
              <a:off x="3873500" y="1562100"/>
              <a:ext cx="6985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40" idx="1"/>
            </p:cNvCxnSpPr>
            <p:nvPr/>
          </p:nvCxnSpPr>
          <p:spPr>
            <a:xfrm rot="10800000" flipV="1">
              <a:off x="3873500" y="2171700"/>
              <a:ext cx="6985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stCxn id="41" idx="1"/>
            </p:cNvCxnSpPr>
            <p:nvPr/>
          </p:nvCxnSpPr>
          <p:spPr>
            <a:xfrm rot="10800000" flipV="1">
              <a:off x="3873500" y="2857500"/>
              <a:ext cx="6985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円/楕円 89"/>
            <p:cNvSpPr/>
            <p:nvPr/>
          </p:nvSpPr>
          <p:spPr>
            <a:xfrm>
              <a:off x="4641850" y="14859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641850" y="20828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4641850" y="27813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</p:grp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96459"/>
            <a:ext cx="8229600" cy="38100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685800" y="3200400"/>
            <a:ext cx="2578100" cy="8509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rPr>
              <a:t>PD Associate Director</a:t>
            </a:r>
            <a:endParaRPr kumimoji="1" lang="en-US" altLang="ja-JP" sz="1800" dirty="0" smtClean="0">
              <a:solidFill>
                <a:schemeClr val="bg1"/>
              </a:solidFill>
              <a:latin typeface="ＤＦＰ中楷書体"/>
              <a:ea typeface="ＤＦＰ中楷書体"/>
              <a:cs typeface="ＤＦＰ中楷書体"/>
            </a:endParaRP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685800" y="4039394"/>
            <a:ext cx="2590800" cy="1231106"/>
            <a:chOff x="685800" y="4039394"/>
            <a:chExt cx="2590800" cy="1231106"/>
          </a:xfrm>
        </p:grpSpPr>
        <p:sp>
          <p:nvSpPr>
            <p:cNvPr id="28" name="角丸四角形 27"/>
            <p:cNvSpPr/>
            <p:nvPr/>
          </p:nvSpPr>
          <p:spPr>
            <a:xfrm>
              <a:off x="685800" y="4419600"/>
              <a:ext cx="2590800" cy="8509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Deputy Associate Dir. </a:t>
              </a:r>
              <a:endPara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endParaRPr>
            </a:p>
          </p:txBody>
        </p:sp>
        <p:cxnSp>
          <p:nvCxnSpPr>
            <p:cNvPr id="52" name="直線コネクタ 51"/>
            <p:cNvCxnSpPr>
              <a:endCxn id="28" idx="0"/>
            </p:cNvCxnSpPr>
            <p:nvPr/>
          </p:nvCxnSpPr>
          <p:spPr>
            <a:xfrm rot="5400000">
              <a:off x="1790700" y="4229100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図形グループ 46"/>
          <p:cNvGrpSpPr/>
          <p:nvPr/>
        </p:nvGrpSpPr>
        <p:grpSpPr>
          <a:xfrm>
            <a:off x="685800" y="1905000"/>
            <a:ext cx="2590800" cy="1296194"/>
            <a:chOff x="685800" y="1905000"/>
            <a:chExt cx="2590800" cy="1296194"/>
          </a:xfrm>
        </p:grpSpPr>
        <p:sp>
          <p:nvSpPr>
            <p:cNvPr id="20" name="角丸四角形 19"/>
            <p:cNvSpPr/>
            <p:nvPr/>
          </p:nvSpPr>
          <p:spPr>
            <a:xfrm>
              <a:off x="685800" y="1905000"/>
              <a:ext cx="2590800" cy="8509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8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PD Advisory Panel </a:t>
              </a:r>
              <a:endPara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endParaRPr>
            </a:p>
          </p:txBody>
        </p:sp>
        <p:cxnSp>
          <p:nvCxnSpPr>
            <p:cNvPr id="50" name="直線コネクタ 49"/>
            <p:cNvCxnSpPr>
              <a:stCxn id="20" idx="2"/>
            </p:cNvCxnSpPr>
            <p:nvPr/>
          </p:nvCxnSpPr>
          <p:spPr>
            <a:xfrm rot="5400000">
              <a:off x="1758950" y="2978150"/>
              <a:ext cx="4445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図形グループ 53"/>
          <p:cNvGrpSpPr/>
          <p:nvPr/>
        </p:nvGrpSpPr>
        <p:grpSpPr>
          <a:xfrm>
            <a:off x="3886200" y="4038600"/>
            <a:ext cx="4648200" cy="381000"/>
            <a:chOff x="3886200" y="4038600"/>
            <a:chExt cx="4648200" cy="381000"/>
          </a:xfrm>
        </p:grpSpPr>
        <p:sp>
          <p:nvSpPr>
            <p:cNvPr id="43" name="角丸四角形 42"/>
            <p:cNvSpPr/>
            <p:nvPr/>
          </p:nvSpPr>
          <p:spPr>
            <a:xfrm>
              <a:off x="4572000" y="4038600"/>
              <a:ext cx="3962400" cy="381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Physics WG</a:t>
              </a:r>
            </a:p>
          </p:txBody>
        </p:sp>
        <p:cxnSp>
          <p:nvCxnSpPr>
            <p:cNvPr id="87" name="直線コネクタ 86"/>
            <p:cNvCxnSpPr>
              <a:stCxn id="43" idx="1"/>
            </p:cNvCxnSpPr>
            <p:nvPr/>
          </p:nvCxnSpPr>
          <p:spPr>
            <a:xfrm rot="10800000" flipV="1">
              <a:off x="3886200" y="4229100"/>
              <a:ext cx="6858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円/楕円 29"/>
            <p:cNvSpPr/>
            <p:nvPr/>
          </p:nvSpPr>
          <p:spPr>
            <a:xfrm>
              <a:off x="4629150" y="41529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3886200" y="4800600"/>
            <a:ext cx="4648200" cy="381000"/>
            <a:chOff x="3886200" y="4800600"/>
            <a:chExt cx="4648200" cy="381000"/>
          </a:xfrm>
        </p:grpSpPr>
        <p:sp>
          <p:nvSpPr>
            <p:cNvPr id="44" name="角丸四角形 43"/>
            <p:cNvSpPr/>
            <p:nvPr/>
          </p:nvSpPr>
          <p:spPr>
            <a:xfrm>
              <a:off x="4572000" y="4800600"/>
              <a:ext cx="3962400" cy="381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MDI WG</a:t>
              </a:r>
            </a:p>
          </p:txBody>
        </p:sp>
        <p:cxnSp>
          <p:nvCxnSpPr>
            <p:cNvPr id="89" name="直線コネクタ 88"/>
            <p:cNvCxnSpPr>
              <a:stCxn id="44" idx="1"/>
            </p:cNvCxnSpPr>
            <p:nvPr/>
          </p:nvCxnSpPr>
          <p:spPr>
            <a:xfrm rot="10800000">
              <a:off x="3886200" y="4984750"/>
              <a:ext cx="6858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/>
            <p:nvPr/>
          </p:nvSpPr>
          <p:spPr>
            <a:xfrm>
              <a:off x="4629150" y="49149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</p:grpSp>
      <p:grpSp>
        <p:nvGrpSpPr>
          <p:cNvPr id="55" name="図形グループ 54"/>
          <p:cNvGrpSpPr/>
          <p:nvPr/>
        </p:nvGrpSpPr>
        <p:grpSpPr>
          <a:xfrm>
            <a:off x="4572000" y="5410200"/>
            <a:ext cx="1981200" cy="990600"/>
            <a:chOff x="4572000" y="5410200"/>
            <a:chExt cx="1981200" cy="990600"/>
          </a:xfrm>
        </p:grpSpPr>
        <p:sp>
          <p:nvSpPr>
            <p:cNvPr id="32" name="角丸四角形 31"/>
            <p:cNvSpPr/>
            <p:nvPr/>
          </p:nvSpPr>
          <p:spPr>
            <a:xfrm>
              <a:off x="4572000" y="5410200"/>
              <a:ext cx="1981200" cy="381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more </a:t>
              </a:r>
              <a:r>
                <a:rPr lang="en-US" altLang="ja-JP" sz="1100" dirty="0" err="1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WGs</a:t>
              </a:r>
              <a:endPara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4572000" y="6019800"/>
              <a:ext cx="1981200" cy="381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more </a:t>
              </a:r>
              <a:r>
                <a:rPr lang="en-US" altLang="ja-JP" sz="1100" dirty="0" err="1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WGs</a:t>
              </a:r>
              <a:endParaRPr lang="en-US" altLang="ja-JP" sz="1100" dirty="0" smtClean="0">
                <a:solidFill>
                  <a:schemeClr val="bg1"/>
                </a:solidFill>
                <a:latin typeface="ＤＦＰ中楷書体"/>
                <a:ea typeface="ＤＦＰ中楷書体"/>
                <a:cs typeface="ＤＦＰ中楷書体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629150" y="55245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629150" y="61341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</p:grpSp>
      <p:sp>
        <p:nvSpPr>
          <p:cNvPr id="45" name="円/楕円 44"/>
          <p:cNvSpPr/>
          <p:nvPr/>
        </p:nvSpPr>
        <p:spPr>
          <a:xfrm>
            <a:off x="4724400" y="-2286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53" name="図形グループ 52"/>
          <p:cNvGrpSpPr/>
          <p:nvPr/>
        </p:nvGrpSpPr>
        <p:grpSpPr>
          <a:xfrm>
            <a:off x="3860800" y="3352800"/>
            <a:ext cx="4673600" cy="381000"/>
            <a:chOff x="3860800" y="3352800"/>
            <a:chExt cx="4673600" cy="381000"/>
          </a:xfrm>
        </p:grpSpPr>
        <p:sp>
          <p:nvSpPr>
            <p:cNvPr id="42" name="角丸四角形 41"/>
            <p:cNvSpPr/>
            <p:nvPr/>
          </p:nvSpPr>
          <p:spPr>
            <a:xfrm>
              <a:off x="4572000" y="3352800"/>
              <a:ext cx="3962400" cy="381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chemeClr val="bg1"/>
                  </a:solidFill>
                  <a:latin typeface="ＤＦＰ中楷書体"/>
                  <a:ea typeface="ＤＦＰ中楷書体"/>
                  <a:cs typeface="ＤＦＰ中楷書体"/>
                </a:rPr>
                <a:t>R&amp;D WG</a:t>
              </a: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635500" y="34671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</a:endParaRPr>
            </a:p>
          </p:txBody>
        </p:sp>
        <p:cxnSp>
          <p:nvCxnSpPr>
            <p:cNvPr id="51" name="直線コネクタ 50"/>
            <p:cNvCxnSpPr/>
            <p:nvPr/>
          </p:nvCxnSpPr>
          <p:spPr>
            <a:xfrm rot="10800000" flipV="1">
              <a:off x="3860800" y="3530600"/>
              <a:ext cx="6858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図形グループ 55"/>
          <p:cNvGrpSpPr/>
          <p:nvPr/>
        </p:nvGrpSpPr>
        <p:grpSpPr>
          <a:xfrm>
            <a:off x="457200" y="1295400"/>
            <a:ext cx="4572000" cy="5334000"/>
            <a:chOff x="457200" y="1143000"/>
            <a:chExt cx="4572000" cy="5486400"/>
          </a:xfrm>
        </p:grpSpPr>
        <p:sp>
          <p:nvSpPr>
            <p:cNvPr id="34" name="正方形/長方形 33"/>
            <p:cNvSpPr/>
            <p:nvPr/>
          </p:nvSpPr>
          <p:spPr>
            <a:xfrm>
              <a:off x="457200" y="1143000"/>
              <a:ext cx="4572000" cy="5486400"/>
            </a:xfrm>
            <a:prstGeom prst="rect">
              <a:avLst/>
            </a:prstGeom>
            <a:solidFill>
              <a:schemeClr val="accent1">
                <a:lumMod val="75000"/>
                <a:alpha val="16000"/>
              </a:schemeClr>
            </a:solidFill>
            <a:ln>
              <a:solidFill>
                <a:schemeClr val="accent1">
                  <a:shade val="48000"/>
                  <a:satMod val="110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914400" y="6019800"/>
              <a:ext cx="2292991" cy="41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accent5">
                      <a:lumMod val="50000"/>
                    </a:schemeClr>
                  </a:solidFill>
                  <a:latin typeface="Times"/>
                  <a:cs typeface="Times"/>
                </a:rPr>
                <a:t>PD Executive Board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Times"/>
                <a:cs typeface="Times"/>
              </a:endParaRPr>
            </a:p>
          </p:txBody>
        </p:sp>
      </p:grpSp>
      <p:sp>
        <p:nvSpPr>
          <p:cNvPr id="39" name="角丸四角形 38"/>
          <p:cNvSpPr/>
          <p:nvPr/>
        </p:nvSpPr>
        <p:spPr>
          <a:xfrm>
            <a:off x="7620000" y="1371600"/>
            <a:ext cx="304800" cy="4191000"/>
          </a:xfrm>
          <a:prstGeom prst="roundRect">
            <a:avLst/>
          </a:prstGeom>
          <a:solidFill>
            <a:srgbClr val="800000">
              <a:alpha val="19000"/>
            </a:srgb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352800" y="762000"/>
            <a:ext cx="26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Possible</a:t>
            </a:r>
            <a:r>
              <a:rPr kumimoji="1" lang="en-US" altLang="ja-JP" dirty="0" smtClean="0"/>
              <a:t> Structure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Concept Groups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CLIC, </a:t>
            </a:r>
            <a:r>
              <a:rPr lang="en-US" altLang="ja-JP" dirty="0" err="1" smtClean="0"/>
              <a:t>SiD</a:t>
            </a:r>
            <a:r>
              <a:rPr lang="en-US" altLang="ja-JP" dirty="0" smtClean="0"/>
              <a:t>, ILD are now moving toward more formal organizations</a:t>
            </a:r>
          </a:p>
          <a:p>
            <a:pPr lvl="1"/>
            <a:r>
              <a:rPr lang="en-US" altLang="ja-JP" dirty="0" smtClean="0"/>
              <a:t>Better defined membership</a:t>
            </a:r>
          </a:p>
          <a:p>
            <a:pPr lvl="1"/>
            <a:r>
              <a:rPr lang="en-US" altLang="ja-JP" dirty="0" smtClean="0"/>
              <a:t>Sub structures defined clearer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Eventually, they will form the cores of real collaborations</a:t>
            </a:r>
          </a:p>
          <a:p>
            <a:pPr lvl="1"/>
            <a:r>
              <a:rPr lang="en-US" altLang="ja-JP" dirty="0" smtClean="0"/>
              <a:t>The process of forming the real collaborations should be open to new comers</a:t>
            </a:r>
          </a:p>
          <a:p>
            <a:pPr lvl="2"/>
            <a:r>
              <a:rPr lang="en-US" altLang="ja-JP" dirty="0" smtClean="0"/>
              <a:t>Members of existing groups</a:t>
            </a:r>
          </a:p>
          <a:p>
            <a:pPr lvl="2"/>
            <a:r>
              <a:rPr lang="en-US" altLang="ja-JP" dirty="0" smtClean="0"/>
              <a:t>New groups with new ideas</a:t>
            </a:r>
          </a:p>
          <a:p>
            <a:pPr lvl="1"/>
            <a:r>
              <a:rPr lang="en-US" altLang="ja-JP" dirty="0" smtClean="0"/>
              <a:t>Should also be done in an orderly matter such that efforts accumulated up to now are not wasted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Linear Collider Workshops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Two kinds:</a:t>
            </a:r>
          </a:p>
          <a:p>
            <a:pPr lvl="1"/>
            <a:r>
              <a:rPr lang="en-US" altLang="ja-JP" dirty="0" smtClean="0"/>
              <a:t>International</a:t>
            </a:r>
          </a:p>
          <a:p>
            <a:pPr lvl="2"/>
            <a:r>
              <a:rPr lang="en-US" altLang="ja-JP" dirty="0" smtClean="0"/>
              <a:t>Once a year. Location rotates among 3 regions.</a:t>
            </a:r>
          </a:p>
          <a:p>
            <a:pPr lvl="2"/>
            <a:r>
              <a:rPr lang="en-US" altLang="ja-JP" dirty="0" smtClean="0"/>
              <a:t>Next one is in Tokyo, Nov 11-15, 2013</a:t>
            </a:r>
          </a:p>
          <a:p>
            <a:pPr lvl="1"/>
            <a:r>
              <a:rPr lang="en-US" altLang="ja-JP" dirty="0" smtClean="0"/>
              <a:t>Regional</a:t>
            </a:r>
          </a:p>
          <a:p>
            <a:pPr lvl="2"/>
            <a:r>
              <a:rPr lang="en-US" altLang="ja-JP" dirty="0" smtClean="0"/>
              <a:t>Once a year. Location rotates among 3 regions.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Last</a:t>
            </a:r>
            <a:r>
              <a:rPr lang="en-US" altLang="ja-JP" dirty="0" smtClean="0"/>
              <a:t> </a:t>
            </a:r>
            <a:r>
              <a:rPr lang="en-US" altLang="ja-JP" dirty="0" smtClean="0"/>
              <a:t>one (ECFA LC2013)</a:t>
            </a:r>
            <a:r>
              <a:rPr lang="en-US" altLang="ja-JP" dirty="0" smtClean="0"/>
              <a:t> </a:t>
            </a:r>
            <a:r>
              <a:rPr lang="en-US" altLang="ja-JP" dirty="0" smtClean="0"/>
              <a:t>was</a:t>
            </a:r>
            <a:r>
              <a:rPr lang="en-US" altLang="ja-JP" dirty="0" smtClean="0"/>
              <a:t> </a:t>
            </a:r>
            <a:r>
              <a:rPr lang="en-US" altLang="ja-JP" dirty="0" smtClean="0"/>
              <a:t>an European-hosted regional workshop</a:t>
            </a:r>
          </a:p>
          <a:p>
            <a:pPr lvl="2"/>
            <a:endParaRPr lang="en-US" altLang="ja-JP" dirty="0" smtClean="0"/>
          </a:p>
          <a:p>
            <a:r>
              <a:rPr lang="en-US" altLang="ja-JP" dirty="0" smtClean="0"/>
              <a:t>Regional workshops are now very much ‘international’, but important to keep regional initiatives.</a:t>
            </a:r>
          </a:p>
          <a:p>
            <a:pPr lvl="1"/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International Linear Collider Workshops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Has been called ‘LCWS’</a:t>
            </a:r>
          </a:p>
          <a:p>
            <a:r>
              <a:rPr lang="en-US" altLang="ja-JP" dirty="0" smtClean="0"/>
              <a:t>Historically organized by the WWS</a:t>
            </a:r>
          </a:p>
          <a:p>
            <a:pPr lvl="1"/>
            <a:r>
              <a:rPr lang="en-US" altLang="ja-JP" dirty="0" smtClean="0"/>
              <a:t>Originally, phys/</a:t>
            </a:r>
            <a:r>
              <a:rPr lang="en-US" altLang="ja-JP" dirty="0" err="1" smtClean="0"/>
              <a:t>det</a:t>
            </a:r>
            <a:r>
              <a:rPr lang="en-US" altLang="ja-JP" dirty="0" smtClean="0"/>
              <a:t> only</a:t>
            </a:r>
          </a:p>
          <a:p>
            <a:pPr lvl="1"/>
            <a:r>
              <a:rPr lang="en-US" altLang="ja-JP" dirty="0" smtClean="0"/>
              <a:t>Then, accelerator and physics/detector communities started to hold joint workshops</a:t>
            </a:r>
          </a:p>
          <a:p>
            <a:pPr lvl="1"/>
            <a:r>
              <a:rPr lang="en-US" altLang="ja-JP" dirty="0" smtClean="0"/>
              <a:t>CLIC also joined in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The joint organization committee of the Tokyo LCWS has decided that</a:t>
            </a:r>
          </a:p>
          <a:p>
            <a:pPr lvl="1"/>
            <a:r>
              <a:rPr lang="en-US" altLang="ja-JP" dirty="0" smtClean="0"/>
              <a:t>From the Tokyo LCWS on, the 3 associate directors of LCC will be the 3 co-chairs of the joint organization committee of LCWS, with the LCC director as an observer.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Regional Linear Collider Workshops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Organization committee</a:t>
            </a:r>
          </a:p>
          <a:p>
            <a:pPr lvl="1"/>
            <a:r>
              <a:rPr lang="en-US" altLang="ja-JP" dirty="0" smtClean="0"/>
              <a:t>Mostly regional members</a:t>
            </a:r>
          </a:p>
          <a:p>
            <a:pPr lvl="1"/>
            <a:r>
              <a:rPr lang="en-US" altLang="ja-JP" dirty="0" smtClean="0"/>
              <a:t>Historically chaired by the WWS co-chair of that region</a:t>
            </a:r>
          </a:p>
          <a:p>
            <a:pPr lvl="2"/>
            <a:r>
              <a:rPr lang="en-US" altLang="ja-JP" dirty="0" smtClean="0"/>
              <a:t>Other two WWS co-chairs joined the committee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Future form of the organization is not defined yet</a:t>
            </a:r>
          </a:p>
          <a:p>
            <a:pPr lvl="1"/>
            <a:r>
              <a:rPr lang="en-US" altLang="ja-JP" dirty="0" smtClean="0"/>
              <a:t>At least, the 3 LCC associate directors will join the committee</a:t>
            </a:r>
          </a:p>
          <a:p>
            <a:pPr lvl="1"/>
            <a:r>
              <a:rPr lang="en-US" altLang="ja-JP" dirty="0" smtClean="0"/>
              <a:t>Who chairs the OC?</a:t>
            </a:r>
          </a:p>
          <a:p>
            <a:pPr lvl="1"/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On the Worldwide Study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Two main tasks of WWS have been:</a:t>
            </a:r>
          </a:p>
          <a:p>
            <a:pPr lvl="1"/>
            <a:r>
              <a:rPr lang="en-US" altLang="ja-JP" sz="2000" dirty="0" smtClean="0"/>
              <a:t>Organize the (phys/</a:t>
            </a:r>
            <a:r>
              <a:rPr lang="en-US" altLang="ja-JP" sz="2000" dirty="0" err="1" smtClean="0"/>
              <a:t>det</a:t>
            </a:r>
            <a:r>
              <a:rPr lang="en-US" altLang="ja-JP" sz="2000" dirty="0" smtClean="0"/>
              <a:t> part of) international LC workshops</a:t>
            </a:r>
          </a:p>
          <a:p>
            <a:pPr lvl="1"/>
            <a:r>
              <a:rPr lang="en-US" altLang="ja-JP" sz="2000" dirty="0" smtClean="0"/>
              <a:t>Represent the wide linear collider community</a:t>
            </a:r>
          </a:p>
          <a:p>
            <a:pPr lvl="2"/>
            <a:r>
              <a:rPr lang="en-US" altLang="ja-JP" sz="1800" dirty="0" smtClean="0"/>
              <a:t>e.g. reported at ILCSC etc.</a:t>
            </a:r>
          </a:p>
          <a:p>
            <a:pPr lvl="2"/>
            <a:endParaRPr lang="en-US" altLang="ja-JP" sz="1800" dirty="0" smtClean="0"/>
          </a:p>
          <a:p>
            <a:r>
              <a:rPr lang="en-US" altLang="ja-JP" sz="2000" dirty="0" smtClean="0"/>
              <a:t>However, the international LC workshops are now organized by LCC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I believe:</a:t>
            </a:r>
          </a:p>
          <a:p>
            <a:pPr lvl="1"/>
            <a:r>
              <a:rPr lang="en-US" altLang="ja-JP" sz="2000" dirty="0" smtClean="0"/>
              <a:t>WWS still has its raisons </a:t>
            </a:r>
            <a:r>
              <a:rPr lang="en-US" altLang="ja-JP" sz="2000" dirty="0" err="1" smtClean="0"/>
              <a:t>d’etre</a:t>
            </a:r>
            <a:r>
              <a:rPr lang="en-US" altLang="ja-JP" sz="2000" dirty="0" smtClean="0"/>
              <a:t> as a grass-roots body representing the wide LC community – reporting to committees such as LCB </a:t>
            </a:r>
          </a:p>
          <a:p>
            <a:pPr lvl="1"/>
            <a:r>
              <a:rPr lang="en-US" altLang="ja-JP" sz="2000" dirty="0" smtClean="0"/>
              <a:t>It has to re-establish itself as a body truly representing the wide community</a:t>
            </a:r>
          </a:p>
          <a:p>
            <a:pPr lvl="1"/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ひらめき">
  <a:themeElements>
    <a:clrScheme name="ユーザー設定 2">
      <a:dk1>
        <a:sysClr val="windowText" lastClr="000000"/>
      </a:dk1>
      <a:lt1>
        <a:srgbClr val="26056F"/>
      </a:lt1>
      <a:dk2>
        <a:srgbClr val="69676D"/>
      </a:dk2>
      <a:lt2>
        <a:srgbClr val="201F2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ひらめき.thmx</Template>
  <TotalTime>9267</TotalTime>
  <Words>631</Words>
  <Application>Microsoft Macintosh PowerPoint</Application>
  <PresentationFormat>画面に合わせる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ひらめき</vt:lpstr>
      <vt:lpstr>スライド 1</vt:lpstr>
      <vt:lpstr>スライド 2</vt:lpstr>
      <vt:lpstr>スライド 3</vt:lpstr>
      <vt:lpstr>スライド 4</vt:lpstr>
      <vt:lpstr>Concept Groups</vt:lpstr>
      <vt:lpstr>Linear Collider Workshops</vt:lpstr>
      <vt:lpstr>International Linear Collider Workshops</vt:lpstr>
      <vt:lpstr>Regional Linear Collider Workshops</vt:lpstr>
      <vt:lpstr>On the Worldwide Study</vt:lpstr>
      <vt:lpstr>Domestic Topics I</vt:lpstr>
      <vt:lpstr>Domestic Topics II</vt:lpstr>
    </vt:vector>
  </TitlesOfParts>
  <Company>Tohoku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リニアコライダーの物理</dc:title>
  <dc:creator>Hitoshi Yamamoto</dc:creator>
  <cp:lastModifiedBy>山本 均</cp:lastModifiedBy>
  <cp:revision>297</cp:revision>
  <cp:lastPrinted>2012-12-28T02:50:15Z</cp:lastPrinted>
  <dcterms:created xsi:type="dcterms:W3CDTF">2013-06-11T05:17:57Z</dcterms:created>
  <dcterms:modified xsi:type="dcterms:W3CDTF">2013-06-11T05:27:33Z</dcterms:modified>
</cp:coreProperties>
</file>