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38" r:id="rId2"/>
    <p:sldMasterId id="2147483773" r:id="rId3"/>
    <p:sldMasterId id="2147483813" r:id="rId4"/>
    <p:sldMasterId id="2147483828" r:id="rId5"/>
    <p:sldMasterId id="2147483854" r:id="rId6"/>
    <p:sldMasterId id="2147483866" r:id="rId7"/>
  </p:sldMasterIdLst>
  <p:notesMasterIdLst>
    <p:notesMasterId r:id="rId38"/>
  </p:notesMasterIdLst>
  <p:handoutMasterIdLst>
    <p:handoutMasterId r:id="rId39"/>
  </p:handoutMasterIdLst>
  <p:sldIdLst>
    <p:sldId id="257" r:id="rId8"/>
    <p:sldId id="649" r:id="rId9"/>
    <p:sldId id="555" r:id="rId10"/>
    <p:sldId id="557" r:id="rId11"/>
    <p:sldId id="772" r:id="rId12"/>
    <p:sldId id="638" r:id="rId13"/>
    <p:sldId id="600" r:id="rId14"/>
    <p:sldId id="620" r:id="rId15"/>
    <p:sldId id="635" r:id="rId16"/>
    <p:sldId id="869" r:id="rId17"/>
    <p:sldId id="564" r:id="rId18"/>
    <p:sldId id="854" r:id="rId19"/>
    <p:sldId id="870" r:id="rId20"/>
    <p:sldId id="872" r:id="rId21"/>
    <p:sldId id="873" r:id="rId22"/>
    <p:sldId id="874" r:id="rId23"/>
    <p:sldId id="875" r:id="rId24"/>
    <p:sldId id="876" r:id="rId25"/>
    <p:sldId id="877" r:id="rId26"/>
    <p:sldId id="878" r:id="rId27"/>
    <p:sldId id="880" r:id="rId28"/>
    <p:sldId id="881" r:id="rId29"/>
    <p:sldId id="899" r:id="rId30"/>
    <p:sldId id="903" r:id="rId31"/>
    <p:sldId id="837" r:id="rId32"/>
    <p:sldId id="840" r:id="rId33"/>
    <p:sldId id="904" r:id="rId34"/>
    <p:sldId id="828" r:id="rId35"/>
    <p:sldId id="909" r:id="rId36"/>
    <p:sldId id="908" r:id="rId37"/>
  </p:sldIdLst>
  <p:sldSz cx="9144000" cy="6858000" type="screen4x3"/>
  <p:notesSz cx="6858000" cy="9144000"/>
  <p:defaultTextStyle>
    <a:defPPr>
      <a:defRPr lang="ja-JP"/>
    </a:defPPr>
    <a:lvl1pPr marL="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Walker" initials="NJ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5" autoAdjust="0"/>
    <p:restoredTop sz="99842" autoAdjust="0"/>
  </p:normalViewPr>
  <p:slideViewPr>
    <p:cSldViewPr snapToGrid="0" snapToObjects="1">
      <p:cViewPr varScale="1">
        <p:scale>
          <a:sx n="74" d="100"/>
          <a:sy n="74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E9A87C-7D0F-B642-AA2A-1FFB79720F8E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6ED3DDA-644F-E24C-B809-09DDCB1FAC27}">
      <dgm:prSet phldrT="[テキスト]" custT="1"/>
      <dgm:spPr>
        <a:solidFill>
          <a:srgbClr val="CCFFCC">
            <a:alpha val="74000"/>
          </a:srgbClr>
        </a:solidFill>
        <a:ln>
          <a:solidFill>
            <a:srgbClr val="008000"/>
          </a:solidFill>
        </a:ln>
      </dgm:spPr>
      <dgm:t>
        <a:bodyPr/>
        <a:lstStyle/>
        <a:p>
          <a:r>
            <a:rPr kumimoji="1" lang="en-US" altLang="ja-JP" sz="4400" b="1" dirty="0" smtClean="0">
              <a:solidFill>
                <a:srgbClr val="FF0000"/>
              </a:solidFill>
            </a:rPr>
            <a:t>KEK</a:t>
          </a:r>
          <a:endParaRPr kumimoji="1" lang="ja-JP" altLang="en-US" sz="4400" b="1" dirty="0">
            <a:solidFill>
              <a:srgbClr val="FF0000"/>
            </a:solidFill>
          </a:endParaRPr>
        </a:p>
      </dgm:t>
    </dgm:pt>
    <dgm:pt modelId="{7CDC4EE9-1DA2-1C4B-AE58-B0E8BE35490E}" type="par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5A6EFF81-8918-324C-A89B-E9F0AA3D45E6}" type="sib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F9B1535A-8FD6-204F-AE17-5137F0B9EA04}">
      <dgm:prSet phldrT="[テキスト]" custT="1"/>
      <dgm:spPr>
        <a:solidFill>
          <a:srgbClr val="FFFF00">
            <a:alpha val="78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400" b="1" dirty="0" smtClean="0">
              <a:solidFill>
                <a:srgbClr val="3366FF"/>
              </a:solidFill>
            </a:rPr>
            <a:t>Tohoku U. </a:t>
          </a:r>
          <a:r>
            <a:rPr kumimoji="1" lang="en-US" altLang="ja-JP" sz="2400" b="1" dirty="0" smtClean="0">
              <a:solidFill>
                <a:srgbClr val="000000"/>
              </a:solidFill>
            </a:rPr>
            <a:t>G. Survey </a:t>
          </a:r>
          <a:endParaRPr kumimoji="1" lang="ja-JP" altLang="en-US" sz="2400" b="1" dirty="0" smtClean="0">
            <a:solidFill>
              <a:srgbClr val="000000"/>
            </a:solidFill>
          </a:endParaRPr>
        </a:p>
      </dgm:t>
    </dgm:pt>
    <dgm:pt modelId="{FE12A59F-F247-C446-BCEC-C3E2C33D3E78}" type="par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54113188-D59C-0E43-9B15-7F20DE225937}" type="sib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4624623E-EFD7-E544-94E7-466A5D9DBF3B}">
      <dgm:prSet phldrT="[テキスト]" custT="1"/>
      <dgm:spPr>
        <a:solidFill>
          <a:srgbClr val="CCFFCC">
            <a:alpha val="81000"/>
          </a:srgbClr>
        </a:solidFill>
        <a:ln>
          <a:solidFill>
            <a:srgbClr val="008000"/>
          </a:solidFill>
        </a:ln>
      </dgm:spPr>
      <dgm:t>
        <a:bodyPr/>
        <a:lstStyle/>
        <a:p>
          <a:r>
            <a:rPr kumimoji="1" lang="en-US" altLang="ja-JP" sz="2800" b="1" dirty="0" smtClean="0">
              <a:solidFill>
                <a:srgbClr val="008000"/>
              </a:solidFill>
            </a:rPr>
            <a:t>Nomura Research</a:t>
          </a:r>
          <a:r>
            <a:rPr kumimoji="1" lang="en-US" altLang="ja-JP" sz="2800" b="1" dirty="0" smtClean="0">
              <a:solidFill>
                <a:srgbClr val="FF0000"/>
              </a:solidFill>
            </a:rPr>
            <a:t> </a:t>
          </a:r>
          <a:r>
            <a:rPr kumimoji="1" lang="en-US" altLang="ja-JP" sz="2800" b="1" dirty="0" smtClean="0">
              <a:solidFill>
                <a:srgbClr val="000000"/>
              </a:solidFill>
            </a:rPr>
            <a:t>Common Subject: </a:t>
          </a:r>
          <a:r>
            <a:rPr kumimoji="1" lang="en-US" altLang="ja-JP" sz="2800" b="1" dirty="0" smtClean="0">
              <a:solidFill>
                <a:srgbClr val="FF0000"/>
              </a:solidFill>
            </a:rPr>
            <a:t>Central Campus </a:t>
          </a:r>
          <a:endParaRPr kumimoji="1" lang="ja-JP" altLang="en-US" sz="2800" b="1" dirty="0" smtClean="0">
            <a:solidFill>
              <a:srgbClr val="FF0000"/>
            </a:solidFill>
          </a:endParaRPr>
        </a:p>
      </dgm:t>
    </dgm:pt>
    <dgm:pt modelId="{E19A8D76-D1E8-C748-A31A-19D0CF9566DF}" type="par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B6A126E4-2B6A-464C-9F50-B8432C4B80F2}" type="sib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570BAC1D-D4EE-1747-8563-4374231787F5}">
      <dgm:prSet phldrT="[テキスト]" custT="1"/>
      <dgm:spPr>
        <a:solidFill>
          <a:srgbClr val="FFFF00">
            <a:alpha val="81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000" dirty="0" smtClean="0">
              <a:solidFill>
                <a:srgbClr val="3366FF"/>
              </a:solidFill>
            </a:rPr>
            <a:t> </a:t>
          </a:r>
          <a:r>
            <a:rPr kumimoji="1" lang="en-US" altLang="ja-JP" sz="2400" b="1" dirty="0" smtClean="0">
              <a:solidFill>
                <a:srgbClr val="3366FF"/>
              </a:solidFill>
            </a:rPr>
            <a:t>Kyushu U. </a:t>
          </a:r>
          <a:r>
            <a:rPr kumimoji="1" lang="en-US" altLang="ja-JP" sz="2400" b="1" dirty="0" smtClean="0">
              <a:solidFill>
                <a:schemeClr val="tx1"/>
              </a:solidFill>
            </a:rPr>
            <a:t>G. Survey.</a:t>
          </a:r>
          <a:endParaRPr kumimoji="1" lang="ja-JP" altLang="en-US" sz="2400" b="1" dirty="0" smtClean="0">
            <a:solidFill>
              <a:schemeClr val="tx1"/>
            </a:solidFill>
          </a:endParaRPr>
        </a:p>
      </dgm:t>
    </dgm:pt>
    <dgm:pt modelId="{32BE5B23-A364-7242-929E-CD7D37102905}" type="par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17671F48-C9D7-894C-B2BA-B991F23B8A6B}" type="sib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6675350A-D255-5B47-8CC3-9126EF2FC93E}" type="pres">
      <dgm:prSet presAssocID="{24E9A87C-7D0F-B642-AA2A-1FFB79720F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6D2D12A-9A4E-D44A-B11D-D0ED9E518B16}" type="pres">
      <dgm:prSet presAssocID="{A6ED3DDA-644F-E24C-B809-09DDCB1FAC27}" presName="node" presStyleLbl="node1" presStyleIdx="0" presStyleCnt="4" custRadScaleRad="61743" custRadScaleInc="-322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8B9D3E-053A-284F-A06C-A8628AE17BC0}" type="pres">
      <dgm:prSet presAssocID="{A6ED3DDA-644F-E24C-B809-09DDCB1FAC27}" presName="spNode" presStyleCnt="0"/>
      <dgm:spPr/>
    </dgm:pt>
    <dgm:pt modelId="{C72614D4-1C01-994D-A774-03312EAA3DDA}" type="pres">
      <dgm:prSet presAssocID="{5A6EFF81-8918-324C-A89B-E9F0AA3D45E6}" presName="sibTrans" presStyleLbl="sibTrans1D1" presStyleIdx="0" presStyleCnt="4"/>
      <dgm:spPr/>
      <dgm:t>
        <a:bodyPr/>
        <a:lstStyle/>
        <a:p>
          <a:endParaRPr kumimoji="1" lang="ja-JP" altLang="en-US"/>
        </a:p>
      </dgm:t>
    </dgm:pt>
    <dgm:pt modelId="{1B8E331B-059E-684B-860C-BB9FE57E89D3}" type="pres">
      <dgm:prSet presAssocID="{F9B1535A-8FD6-204F-AE17-5137F0B9EA04}" presName="node" presStyleLbl="node1" presStyleIdx="1" presStyleCnt="4" custScaleX="119611" custScaleY="89074" custRadScaleRad="121510" custRadScaleInc="2435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227CEA-E604-D54E-B24C-E141389B3871}" type="pres">
      <dgm:prSet presAssocID="{F9B1535A-8FD6-204F-AE17-5137F0B9EA04}" presName="spNode" presStyleCnt="0"/>
      <dgm:spPr/>
    </dgm:pt>
    <dgm:pt modelId="{B53FD201-EA8B-0642-96D0-A2087724176E}" type="pres">
      <dgm:prSet presAssocID="{54113188-D59C-0E43-9B15-7F20DE225937}" presName="sibTrans" presStyleLbl="sibTrans1D1" presStyleIdx="1" presStyleCnt="4"/>
      <dgm:spPr/>
      <dgm:t>
        <a:bodyPr/>
        <a:lstStyle/>
        <a:p>
          <a:endParaRPr kumimoji="1" lang="ja-JP" altLang="en-US"/>
        </a:p>
      </dgm:t>
    </dgm:pt>
    <dgm:pt modelId="{35CD1A8E-602B-5944-B3ED-1E44DBBC8FE8}" type="pres">
      <dgm:prSet presAssocID="{4624623E-EFD7-E544-94E7-466A5D9DBF3B}" presName="node" presStyleLbl="node1" presStyleIdx="2" presStyleCnt="4" custScaleX="218859" custScaleY="117007" custRadScaleRad="90662" custRadScaleInc="37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85EB16-6D2D-6D40-9F13-DC51914D5397}" type="pres">
      <dgm:prSet presAssocID="{4624623E-EFD7-E544-94E7-466A5D9DBF3B}" presName="spNode" presStyleCnt="0"/>
      <dgm:spPr/>
    </dgm:pt>
    <dgm:pt modelId="{EDBABA9E-0474-FA41-BE9A-BFA1DEB0D0B7}" type="pres">
      <dgm:prSet presAssocID="{B6A126E4-2B6A-464C-9F50-B8432C4B80F2}" presName="sibTrans" presStyleLbl="sibTrans1D1" presStyleIdx="2" presStyleCnt="4"/>
      <dgm:spPr/>
      <dgm:t>
        <a:bodyPr/>
        <a:lstStyle/>
        <a:p>
          <a:endParaRPr kumimoji="1" lang="ja-JP" altLang="en-US"/>
        </a:p>
      </dgm:t>
    </dgm:pt>
    <dgm:pt modelId="{35F51D32-B840-824E-B5EA-00A1778C7607}" type="pres">
      <dgm:prSet presAssocID="{570BAC1D-D4EE-1747-8563-4374231787F5}" presName="node" presStyleLbl="node1" presStyleIdx="3" presStyleCnt="4" custScaleX="116825" custScaleY="77733" custRadScaleRad="122324" custRadScaleInc="-2059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BE32353-5F9E-124D-89A5-D3CFBD54D606}" type="pres">
      <dgm:prSet presAssocID="{570BAC1D-D4EE-1747-8563-4374231787F5}" presName="spNode" presStyleCnt="0"/>
      <dgm:spPr/>
    </dgm:pt>
    <dgm:pt modelId="{7E91D2D6-8CF1-7C4D-842C-E2EAD6635CF8}" type="pres">
      <dgm:prSet presAssocID="{17671F48-C9D7-894C-B2BA-B991F23B8A6B}" presName="sibTrans" presStyleLbl="sibTrans1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55271F31-942A-224C-9D4E-ABAB71F1C45A}" type="presOf" srcId="{570BAC1D-D4EE-1747-8563-4374231787F5}" destId="{35F51D32-B840-824E-B5EA-00A1778C7607}" srcOrd="0" destOrd="0" presId="urn:microsoft.com/office/officeart/2005/8/layout/cycle6"/>
    <dgm:cxn modelId="{0DFAEC21-D7D6-2341-89A9-8E3A707E5F46}" type="presOf" srcId="{17671F48-C9D7-894C-B2BA-B991F23B8A6B}" destId="{7E91D2D6-8CF1-7C4D-842C-E2EAD6635CF8}" srcOrd="0" destOrd="0" presId="urn:microsoft.com/office/officeart/2005/8/layout/cycle6"/>
    <dgm:cxn modelId="{2F5301D6-8FB4-784F-943D-2855A2161372}" type="presOf" srcId="{5A6EFF81-8918-324C-A89B-E9F0AA3D45E6}" destId="{C72614D4-1C01-994D-A774-03312EAA3DDA}" srcOrd="0" destOrd="0" presId="urn:microsoft.com/office/officeart/2005/8/layout/cycle6"/>
    <dgm:cxn modelId="{B83E577D-D471-FF43-9BD3-6569B5687460}" srcId="{24E9A87C-7D0F-B642-AA2A-1FFB79720F8E}" destId="{4624623E-EFD7-E544-94E7-466A5D9DBF3B}" srcOrd="2" destOrd="0" parTransId="{E19A8D76-D1E8-C748-A31A-19D0CF9566DF}" sibTransId="{B6A126E4-2B6A-464C-9F50-B8432C4B80F2}"/>
    <dgm:cxn modelId="{6E57C935-D548-C34C-AFE6-DCBFEF8494F5}" type="presOf" srcId="{24E9A87C-7D0F-B642-AA2A-1FFB79720F8E}" destId="{6675350A-D255-5B47-8CC3-9126EF2FC93E}" srcOrd="0" destOrd="0" presId="urn:microsoft.com/office/officeart/2005/8/layout/cycle6"/>
    <dgm:cxn modelId="{775F12CB-B0B9-624B-AA6D-B4AA278A6418}" type="presOf" srcId="{A6ED3DDA-644F-E24C-B809-09DDCB1FAC27}" destId="{56D2D12A-9A4E-D44A-B11D-D0ED9E518B16}" srcOrd="0" destOrd="0" presId="urn:microsoft.com/office/officeart/2005/8/layout/cycle6"/>
    <dgm:cxn modelId="{CD3160C1-18F4-D44A-999B-DB92F85345AC}" type="presOf" srcId="{F9B1535A-8FD6-204F-AE17-5137F0B9EA04}" destId="{1B8E331B-059E-684B-860C-BB9FE57E89D3}" srcOrd="0" destOrd="0" presId="urn:microsoft.com/office/officeart/2005/8/layout/cycle6"/>
    <dgm:cxn modelId="{2C955FA3-37AE-6440-8F3B-E28F8427CB09}" srcId="{24E9A87C-7D0F-B642-AA2A-1FFB79720F8E}" destId="{A6ED3DDA-644F-E24C-B809-09DDCB1FAC27}" srcOrd="0" destOrd="0" parTransId="{7CDC4EE9-1DA2-1C4B-AE58-B0E8BE35490E}" sibTransId="{5A6EFF81-8918-324C-A89B-E9F0AA3D45E6}"/>
    <dgm:cxn modelId="{651BBD39-9711-DD42-80DC-C5AE72ED1ADA}" type="presOf" srcId="{B6A126E4-2B6A-464C-9F50-B8432C4B80F2}" destId="{EDBABA9E-0474-FA41-BE9A-BFA1DEB0D0B7}" srcOrd="0" destOrd="0" presId="urn:microsoft.com/office/officeart/2005/8/layout/cycle6"/>
    <dgm:cxn modelId="{6D3EAFB2-6174-704E-8B3B-72ADB2B174DF}" type="presOf" srcId="{54113188-D59C-0E43-9B15-7F20DE225937}" destId="{B53FD201-EA8B-0642-96D0-A2087724176E}" srcOrd="0" destOrd="0" presId="urn:microsoft.com/office/officeart/2005/8/layout/cycle6"/>
    <dgm:cxn modelId="{51D09873-8D3D-7B46-A20C-79E7A33B682A}" srcId="{24E9A87C-7D0F-B642-AA2A-1FFB79720F8E}" destId="{570BAC1D-D4EE-1747-8563-4374231787F5}" srcOrd="3" destOrd="0" parTransId="{32BE5B23-A364-7242-929E-CD7D37102905}" sibTransId="{17671F48-C9D7-894C-B2BA-B991F23B8A6B}"/>
    <dgm:cxn modelId="{96736BC2-4E98-A44B-84D1-D89B60F28378}" srcId="{24E9A87C-7D0F-B642-AA2A-1FFB79720F8E}" destId="{F9B1535A-8FD6-204F-AE17-5137F0B9EA04}" srcOrd="1" destOrd="0" parTransId="{FE12A59F-F247-C446-BCEC-C3E2C33D3E78}" sibTransId="{54113188-D59C-0E43-9B15-7F20DE225937}"/>
    <dgm:cxn modelId="{7D91587E-9975-3340-A2FE-9953E2EAD8AF}" type="presOf" srcId="{4624623E-EFD7-E544-94E7-466A5D9DBF3B}" destId="{35CD1A8E-602B-5944-B3ED-1E44DBBC8FE8}" srcOrd="0" destOrd="0" presId="urn:microsoft.com/office/officeart/2005/8/layout/cycle6"/>
    <dgm:cxn modelId="{8BC6974F-A0EF-CA43-9EDE-7BE8524ECE67}" type="presParOf" srcId="{6675350A-D255-5B47-8CC3-9126EF2FC93E}" destId="{56D2D12A-9A4E-D44A-B11D-D0ED9E518B16}" srcOrd="0" destOrd="0" presId="urn:microsoft.com/office/officeart/2005/8/layout/cycle6"/>
    <dgm:cxn modelId="{D20FB6AE-F26B-5D49-B507-B374BDEB775F}" type="presParOf" srcId="{6675350A-D255-5B47-8CC3-9126EF2FC93E}" destId="{088B9D3E-053A-284F-A06C-A8628AE17BC0}" srcOrd="1" destOrd="0" presId="urn:microsoft.com/office/officeart/2005/8/layout/cycle6"/>
    <dgm:cxn modelId="{134511DA-4451-7246-93CF-1DF286B2FE62}" type="presParOf" srcId="{6675350A-D255-5B47-8CC3-9126EF2FC93E}" destId="{C72614D4-1C01-994D-A774-03312EAA3DDA}" srcOrd="2" destOrd="0" presId="urn:microsoft.com/office/officeart/2005/8/layout/cycle6"/>
    <dgm:cxn modelId="{E81D3470-16F5-184E-BDEE-CF9E80B11452}" type="presParOf" srcId="{6675350A-D255-5B47-8CC3-9126EF2FC93E}" destId="{1B8E331B-059E-684B-860C-BB9FE57E89D3}" srcOrd="3" destOrd="0" presId="urn:microsoft.com/office/officeart/2005/8/layout/cycle6"/>
    <dgm:cxn modelId="{E23D189F-11C0-C64B-8855-46AC2D4D2F2E}" type="presParOf" srcId="{6675350A-D255-5B47-8CC3-9126EF2FC93E}" destId="{FC227CEA-E604-D54E-B24C-E141389B3871}" srcOrd="4" destOrd="0" presId="urn:microsoft.com/office/officeart/2005/8/layout/cycle6"/>
    <dgm:cxn modelId="{7641820D-CA9C-574F-BC06-D88C12DE8551}" type="presParOf" srcId="{6675350A-D255-5B47-8CC3-9126EF2FC93E}" destId="{B53FD201-EA8B-0642-96D0-A2087724176E}" srcOrd="5" destOrd="0" presId="urn:microsoft.com/office/officeart/2005/8/layout/cycle6"/>
    <dgm:cxn modelId="{3E8731D4-81B1-914C-8BFF-742B017A2535}" type="presParOf" srcId="{6675350A-D255-5B47-8CC3-9126EF2FC93E}" destId="{35CD1A8E-602B-5944-B3ED-1E44DBBC8FE8}" srcOrd="6" destOrd="0" presId="urn:microsoft.com/office/officeart/2005/8/layout/cycle6"/>
    <dgm:cxn modelId="{CB76FFE9-E6C8-EC48-95F6-A72E71DD1603}" type="presParOf" srcId="{6675350A-D255-5B47-8CC3-9126EF2FC93E}" destId="{EC85EB16-6D2D-6D40-9F13-DC51914D5397}" srcOrd="7" destOrd="0" presId="urn:microsoft.com/office/officeart/2005/8/layout/cycle6"/>
    <dgm:cxn modelId="{D30BA129-F3D4-D546-AC3D-B91ABC30BC76}" type="presParOf" srcId="{6675350A-D255-5B47-8CC3-9126EF2FC93E}" destId="{EDBABA9E-0474-FA41-BE9A-BFA1DEB0D0B7}" srcOrd="8" destOrd="0" presId="urn:microsoft.com/office/officeart/2005/8/layout/cycle6"/>
    <dgm:cxn modelId="{D0BF8096-4AB8-BD48-92B2-F25A62E1A9F4}" type="presParOf" srcId="{6675350A-D255-5B47-8CC3-9126EF2FC93E}" destId="{35F51D32-B840-824E-B5EA-00A1778C7607}" srcOrd="9" destOrd="0" presId="urn:microsoft.com/office/officeart/2005/8/layout/cycle6"/>
    <dgm:cxn modelId="{C652FDA7-4A5B-3341-884E-AEFE42DAA98D}" type="presParOf" srcId="{6675350A-D255-5B47-8CC3-9126EF2FC93E}" destId="{4BE32353-5F9E-124D-89A5-D3CFBD54D606}" srcOrd="10" destOrd="0" presId="urn:microsoft.com/office/officeart/2005/8/layout/cycle6"/>
    <dgm:cxn modelId="{8F1E7E60-20C5-744A-B435-9E5F273C0435}" type="presParOf" srcId="{6675350A-D255-5B47-8CC3-9126EF2FC93E}" destId="{7E91D2D6-8CF1-7C4D-842C-E2EAD6635CF8}" srcOrd="11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1021F-1B2F-104D-A3F3-5E68819C61A0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C61D-02FE-B140-A9D8-BF6A3DC80FD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56412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81809-EEA2-4C44-89D6-AB1A586285E9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BABEB-6D95-684C-B0FF-8D03C10A81D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554463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6850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  <a:cs typeface="ＭＳ Ｐ明朝" charset="0"/>
            </a:endParaRPr>
          </a:p>
        </p:txBody>
      </p:sp>
      <p:sp>
        <p:nvSpPr>
          <p:cNvPr id="206851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586BAA-1E06-AF42-8FDE-1A761E5073D0}" type="slidenum">
              <a:rPr lang="en-US" altLang="ja-JP" sz="1200">
                <a:solidFill>
                  <a:srgbClr val="000000"/>
                </a:solidFill>
              </a:rPr>
              <a:pPr/>
              <a:t>6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88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C23D25E-B7C2-D247-A84B-D92E5B6ED7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468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9BC0ED2-BE38-2A46-9D5A-A425C756F48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0037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5095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5095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6282462-058C-2942-BA07-5E91279743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1419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43800" cy="762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914400" y="3657600"/>
            <a:ext cx="75438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E44EC6D8-2397-3C42-B594-2CC8CB602F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61037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Fermi\ILCRedesign\ilccolor.t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pic>
        <p:nvPicPr>
          <p:cNvPr id="8" name="Picture 12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CCE72-6417-E64F-B60A-7C5F924D98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47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2495-D900-764B-95D8-E6F04B5A7C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692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1B92-5C4D-C24C-A6CD-31B9E864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881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10D8-2820-BE49-8165-02187F2029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269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0883-D785-6540-8684-92BF532C49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94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015-077B-8847-8958-F6785EEB66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21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49DB-5A73-DA4F-9C14-AB7F3DBA4D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6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>
              <a:defRPr sz="3600">
                <a:solidFill>
                  <a:srgbClr val="800000"/>
                </a:solidFill>
                <a:latin typeface="Geneva"/>
                <a:cs typeface="Geneva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71602"/>
            <a:ext cx="8229600" cy="4754563"/>
          </a:xfrm>
        </p:spPr>
        <p:txBody>
          <a:bodyPr/>
          <a:lstStyle>
            <a:lvl1pPr>
              <a:defRPr sz="2000">
                <a:solidFill>
                  <a:srgbClr val="000090"/>
                </a:solidFill>
                <a:latin typeface="Geneva"/>
                <a:cs typeface="Geneva"/>
              </a:defRPr>
            </a:lvl1pPr>
            <a:lvl2pPr marL="544458" indent="-273023">
              <a:tabLst>
                <a:tab pos="453980" algn="l"/>
              </a:tabLst>
              <a:defRPr sz="1800" baseline="0">
                <a:solidFill>
                  <a:srgbClr val="008000"/>
                </a:solidFill>
                <a:latin typeface="Geneva"/>
                <a:cs typeface="Geneva"/>
              </a:defRPr>
            </a:lvl2pPr>
            <a:lvl3pPr marL="892086" indent="-273023">
              <a:defRPr sz="1600" baseline="0">
                <a:latin typeface="Geneva"/>
                <a:cs typeface="Geneva"/>
              </a:defRPr>
            </a:lvl3pPr>
            <a:lvl4pPr marL="1073043" indent="-180957">
              <a:defRPr sz="1600" baseline="0">
                <a:latin typeface="Geneva"/>
                <a:cs typeface="Geneva"/>
              </a:defRPr>
            </a:lvl4pPr>
            <a:lvl5pPr marL="1346065" indent="-182544">
              <a:defRPr sz="1400" baseline="0">
                <a:latin typeface="Geneva"/>
                <a:cs typeface="Genev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E91DF28-8873-5B4F-81F5-B4BEBAF06CD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9396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CDA8-3E30-844F-9809-0DC1DB8091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7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95FF-BF2B-AC46-967C-0C5ACEC1FB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62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798C-EBAE-DB4D-AED9-531C1D8F7D2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478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13/05/27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Technical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1F89-335C-4749-9A5A-886F5512CB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42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A. Yamamoto, 13/05/27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D77F-553A-4B49-A5ED-7E9689A90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927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56600" y="6516689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/>
            </a:pPr>
            <a:endParaRPr kumimoji="0" lang="ja-JP" altLang="en-US" sz="9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9889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9" y="114301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31" tIns="45715" rIns="91431" bIns="45715" anchor="ctr"/>
          <a:lstStyle/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1"/>
            <a:ext cx="6629400" cy="193675"/>
          </a:xfrm>
          <a:prstGeom prst="rect">
            <a:avLst/>
          </a:prstGeom>
          <a:noFill/>
          <a:ln>
            <a:noFill/>
          </a:ln>
          <a:extLst/>
        </p:spPr>
        <p:txBody>
          <a:bodyPr lIns="79192" tIns="0" rIns="46795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309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000" dirty="0" smtClean="0">
                <a:solidFill>
                  <a:srgbClr val="FFFFFF"/>
                </a:solidFill>
                <a:cs typeface="ＭＳ Ｐゴシック" charset="0"/>
              </a:rPr>
              <a:t>The European XFEL - Progress and Status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7476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9" y="541339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4E536-C257-134A-9114-CE0733563557}" type="slidenum">
              <a:rPr lang="en-GB" altLang="ja-JP">
                <a:solidFill>
                  <a:srgbClr val="FFFFFF"/>
                </a:solidFill>
              </a:rPr>
              <a:pPr/>
              <a:t>&lt;#&gt;</a:t>
            </a:fld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Technical Status</a:t>
            </a:r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xmlns="" val="3529087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570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531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17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20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3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D04F3BE-7F1C-0B47-826C-EDF91FB44DE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79443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9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9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007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782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679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1" indent="0">
              <a:buNone/>
              <a:defRPr sz="1200"/>
            </a:lvl2pPr>
            <a:lvl3pPr marL="914119" indent="0">
              <a:buNone/>
              <a:defRPr sz="1000"/>
            </a:lvl3pPr>
            <a:lvl4pPr marL="1371179" indent="0">
              <a:buNone/>
              <a:defRPr sz="900"/>
            </a:lvl4pPr>
            <a:lvl5pPr marL="1828238" indent="0">
              <a:buNone/>
              <a:defRPr sz="900"/>
            </a:lvl5pPr>
            <a:lvl6pPr marL="2285298" indent="0">
              <a:buNone/>
              <a:defRPr sz="900"/>
            </a:lvl6pPr>
            <a:lvl7pPr marL="2742356" indent="0">
              <a:buNone/>
              <a:defRPr sz="900"/>
            </a:lvl7pPr>
            <a:lvl8pPr marL="3199416" indent="0">
              <a:buNone/>
              <a:defRPr sz="900"/>
            </a:lvl8pPr>
            <a:lvl9pPr marL="365647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996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19" indent="0">
              <a:buNone/>
              <a:defRPr sz="2400"/>
            </a:lvl3pPr>
            <a:lvl4pPr marL="1371179" indent="0">
              <a:buNone/>
              <a:defRPr sz="2000"/>
            </a:lvl4pPr>
            <a:lvl5pPr marL="1828238" indent="0">
              <a:buNone/>
              <a:defRPr sz="2000"/>
            </a:lvl5pPr>
            <a:lvl6pPr marL="2285298" indent="0">
              <a:buNone/>
              <a:defRPr sz="2000"/>
            </a:lvl6pPr>
            <a:lvl7pPr marL="2742356" indent="0">
              <a:buNone/>
              <a:defRPr sz="2000"/>
            </a:lvl7pPr>
            <a:lvl8pPr marL="3199416" indent="0">
              <a:buNone/>
              <a:defRPr sz="2000"/>
            </a:lvl8pPr>
            <a:lvl9pPr marL="365647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1" indent="0">
              <a:buNone/>
              <a:defRPr sz="1200"/>
            </a:lvl2pPr>
            <a:lvl3pPr marL="914119" indent="0">
              <a:buNone/>
              <a:defRPr sz="1000"/>
            </a:lvl3pPr>
            <a:lvl4pPr marL="1371179" indent="0">
              <a:buNone/>
              <a:defRPr sz="900"/>
            </a:lvl4pPr>
            <a:lvl5pPr marL="1828238" indent="0">
              <a:buNone/>
              <a:defRPr sz="900"/>
            </a:lvl5pPr>
            <a:lvl6pPr marL="2285298" indent="0">
              <a:buNone/>
              <a:defRPr sz="900"/>
            </a:lvl6pPr>
            <a:lvl7pPr marL="2742356" indent="0">
              <a:buNone/>
              <a:defRPr sz="900"/>
            </a:lvl7pPr>
            <a:lvl8pPr marL="3199416" indent="0">
              <a:buNone/>
              <a:defRPr sz="900"/>
            </a:lvl8pPr>
            <a:lvl9pPr marL="365647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542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5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271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92711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4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56341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993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E0A415F-33B1-1A40-BC50-FE561846D36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17456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30564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0289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2678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89923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04811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44091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59081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01543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37E2-33CB-034B-AFDB-6541EBF5F31A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503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D54DD-8E10-4643-8497-9CDBFAAA891F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97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90FF7B-7BCB-3549-8F5B-A2E71649C51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36884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xmlns="" val="1063326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67202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51254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32392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17911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33779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5904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51417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76560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6675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7491A-4894-1C47-BA79-3D9FC65D690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4012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0714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43222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16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747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15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02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142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0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284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4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9149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978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781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74B2807-D685-7349-9E45-F27BA9A05C9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20940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060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8957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1" y="103189"/>
            <a:ext cx="7493000" cy="544512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9066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DD46-A7F3-F543-A961-7D783515F8CF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6434-AA2D-0E48-BF84-8F108338536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6215170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DD46-A7F3-F543-A961-7D783515F8CF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6434-AA2D-0E48-BF84-8F108338536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14153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65974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5302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94265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08471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5273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5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A2EA4DC-3171-9240-A6A9-79CD1FF0DB3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64846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39464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2300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98642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50546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64631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6149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2003909-4463-9D47-AC15-47D128D13B0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0606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2.em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7613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l" defTabSz="457154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A. Yamamoto, 13/05/27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ctr" defTabSz="457154">
              <a:defRPr kumimoji="1"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ILC Technical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defTabSz="457154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E17E6-9872-204F-81AE-FBA4DDD82318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7932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/>
  <p:txStyles>
    <p:titleStyle>
      <a:lvl1pPr algn="ctr" defTabSz="457154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charset="0"/>
          <a:cs typeface="ＭＳ Ｐゴシック" charset="-128"/>
        </a:defRPr>
      </a:lvl1pPr>
      <a:lvl2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54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09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463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617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defTabSz="457154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876" indent="-285721" algn="l" defTabSz="457154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886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040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194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9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solidFill>
                  <a:srgbClr val="000000"/>
                </a:solidFill>
              </a:rPr>
              <a:t>A. Yamamoto, 13/05/27</a:t>
            </a: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/>
              <a:t>ILC Technical Status</a:t>
            </a:r>
            <a:endParaRPr kumimoji="0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fld id="{9A81A493-DE6C-C14D-B399-5F614C0865DF}" type="slidenum">
              <a:rPr kumimoji="0" lang="en-US" altLang="ja-JP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pPr defTabSz="914309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 altLang="ja-JP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" name="Picture 15" descr="N:\Fermi\ILCRedesign\ilccolor.tif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pic>
        <p:nvPicPr>
          <p:cNvPr id="1035" name="Picture 21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23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876" indent="-285721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61"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/>
  <p:txStyles>
    <p:titleStyle>
      <a:lvl1pPr algn="ctr" defTabSz="45706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5" indent="-342795" algn="l" defTabSz="457061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1" algn="l" defTabSz="457061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9" indent="-228530" algn="l" defTabSz="457061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30" algn="l" defTabSz="457061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8" indent="-228530" algn="l" defTabSz="457061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28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7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6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5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9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5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&lt;#&gt;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462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ransition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66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2" y="6355774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latin typeface="Arial" charset="0"/>
                <a:ea typeface="ＭＳ Ｐゴシック" charset="0"/>
              </a:rPr>
              <a:t>27/05/2013</a:t>
            </a:r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774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latin typeface="Arial" charset="0"/>
                <a:ea typeface="ＭＳ Ｐゴシック" charset="0"/>
              </a:rPr>
              <a:t>ECFA LC 2013 - DESY, Hamburg</a:t>
            </a:r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4" y="6355774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fld id="{377CA3EF-25DA-1D47-8E9C-9756F0E86062}" type="slidenum">
              <a:rPr kumimoji="0" lang="en-US" smtClean="0">
                <a:latin typeface="Arial" charset="0"/>
                <a:ea typeface="ＭＳ Ｐゴシック" charset="0"/>
              </a:rPr>
              <a:pPr defTabSz="455954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67990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325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78" r:id="rId12"/>
    <p:sldLayoutId id="2147483880" r:id="rId13"/>
  </p:sldLayoutIdLst>
  <p:hf hdr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&lt;#&gt;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02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831274" y="3953001"/>
            <a:ext cx="7481455" cy="17526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sz="2600" dirty="0">
                <a:solidFill>
                  <a:srgbClr val="000090"/>
                </a:solidFill>
                <a:latin typeface="Osaka"/>
                <a:ea typeface="Osaka"/>
                <a:cs typeface="Osaka"/>
              </a:rPr>
              <a:t> Akira Yamamoto</a:t>
            </a:r>
          </a:p>
          <a:p>
            <a:pPr algn="ctr"/>
            <a:endParaRPr kumimoji="1" lang="en-US" altLang="ja-JP" sz="2000" i="1" dirty="0" smtClean="0">
              <a:latin typeface="Osaka"/>
              <a:ea typeface="Osaka"/>
              <a:cs typeface="Osaka"/>
            </a:endParaRPr>
          </a:p>
          <a:p>
            <a:pPr algn="ctr"/>
            <a:endParaRPr kumimoji="1" lang="en-US" altLang="ja-JP" sz="2000" i="1" dirty="0" smtClean="0">
              <a:latin typeface="Osaka"/>
              <a:ea typeface="Osaka"/>
              <a:cs typeface="Osaka"/>
            </a:endParaRPr>
          </a:p>
          <a:p>
            <a:pPr algn="ctr"/>
            <a:r>
              <a:rPr kumimoji="1" lang="en-US" altLang="ja-JP" sz="2000" i="1" dirty="0" smtClean="0">
                <a:latin typeface="Osaka"/>
                <a:ea typeface="Osaka"/>
                <a:cs typeface="Osaka"/>
              </a:rPr>
              <a:t>June 11, </a:t>
            </a:r>
            <a:r>
              <a:rPr kumimoji="1" lang="en-US" altLang="ja-JP" sz="2000" i="1" dirty="0">
                <a:latin typeface="Osaka"/>
                <a:ea typeface="Osaka"/>
                <a:cs typeface="Osaka"/>
              </a:rPr>
              <a:t>2013</a:t>
            </a:r>
            <a:endParaRPr kumimoji="1" lang="en-US" altLang="ja-JP" sz="20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ctrTitle" idx="4294967295"/>
          </p:nvPr>
        </p:nvSpPr>
        <p:spPr>
          <a:xfrm>
            <a:off x="211668" y="1428750"/>
            <a:ext cx="8662988" cy="1519238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lIns="91431" tIns="45715" rIns="91431" bIns="45715" anchor="ctr"/>
          <a:lstStyle/>
          <a:p>
            <a:r>
              <a:rPr kumimoji="1" lang="en-US" altLang="ja-JP" sz="5400" b="1" dirty="0">
                <a:solidFill>
                  <a:srgbClr val="000090"/>
                </a:solidFill>
              </a:rPr>
              <a:t>ILC Technical Status Report </a:t>
            </a:r>
            <a:r>
              <a:rPr kumimoji="1" lang="en-US" altLang="ja-JP" sz="4800" b="1" dirty="0">
                <a:solidFill>
                  <a:srgbClr val="000090"/>
                </a:solidFill>
              </a:rPr>
              <a:t> </a:t>
            </a:r>
            <a:endParaRPr kumimoji="1" lang="ja-JP" altLang="en-US" sz="4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82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 descr="DSC04655.jpg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0" b="156"/>
          <a:stretch/>
        </p:blipFill>
        <p:spPr>
          <a:xfrm>
            <a:off x="434052" y="1951609"/>
            <a:ext cx="4138227" cy="3104107"/>
          </a:xfrm>
        </p:spPr>
      </p:pic>
      <p:pic>
        <p:nvPicPr>
          <p:cNvPr id="10" name="コンテンツ プレースホルダー 9" descr="2013-06_Poster_ILC-TDR-Handcover-Event.pdf"/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8" b="11528"/>
          <a:stretch>
            <a:fillRect/>
          </a:stretch>
        </p:blipFill>
        <p:spPr>
          <a:xfrm>
            <a:off x="5192997" y="1507721"/>
            <a:ext cx="3574473" cy="3891587"/>
          </a:xfr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ILC Technical Design Report 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27/05/2013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ECFA LC 2013 - DESY, Hamburg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A3D802-AAAA-D947-9202-65E7C7D696D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4423" y="5252044"/>
            <a:ext cx="35242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Delivered, Yesterday, June 10,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9234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274" y="735877"/>
            <a:ext cx="2827839" cy="500303"/>
          </a:xfrm>
        </p:spPr>
        <p:txBody>
          <a:bodyPr/>
          <a:lstStyle/>
          <a:p>
            <a:r>
              <a:rPr kumimoji="1" lang="en-US" altLang="ja-JP" dirty="0" smtClean="0"/>
              <a:t>ILC Road Map</a:t>
            </a:r>
            <a:endParaRPr kumimoji="1" lang="ja-JP" altLang="en-US" dirty="0"/>
          </a:p>
        </p:txBody>
      </p:sp>
      <p:sp>
        <p:nvSpPr>
          <p:cNvPr id="31746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/>
              <a:t>A. Yamamoto, 13/05/27</a:t>
            </a:r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rgbClr val="23346C"/>
                </a:solidFill>
              </a:rPr>
              <a:t>ILC Technical Status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46BE81-6FA0-964C-B1CB-D0969FDCA1EF}" type="slidenum">
              <a:rPr lang="en-US" altLang="ja-JP" sz="1400"/>
              <a:pPr/>
              <a:t>11</a:t>
            </a:fld>
            <a:endParaRPr lang="en-US" altLang="ja-JP" sz="1400"/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472" y="1285875"/>
            <a:ext cx="9019778" cy="473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307997" y="4502057"/>
            <a:ext cx="23471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/>
              <a:t>Preparation Period 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26374" y="4529595"/>
            <a:ext cx="2431826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/>
              <a:t>       Construction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5512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1274" y="1560062"/>
            <a:ext cx="7481455" cy="3844636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</a:rPr>
              <a:t>Technical Status reached in TDR</a:t>
            </a:r>
          </a:p>
          <a:p>
            <a:pPr lvl="1"/>
            <a:r>
              <a:rPr kumimoji="1" lang="en-US" altLang="ja-JP" b="0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</a:rPr>
              <a:t>Design update from Reference Design Report (RDR’07)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  <a:sym typeface="Wingdings"/>
              </a:rPr>
              <a:t> 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  <a:sym typeface="Wingdings"/>
              </a:rPr>
              <a:t>to</a:t>
            </a:r>
            <a:r>
              <a:rPr kumimoji="1" lang="en-US" altLang="ja-JP" b="0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  <a:sym typeface="Wingdings"/>
              </a:rPr>
              <a:t> 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  <a:sym typeface="Wingdings"/>
              </a:rPr>
              <a:t>Technical Design Report (TDR’</a:t>
            </a:r>
            <a:r>
              <a:rPr kumimoji="1" lang="en-US" altLang="ja-JP" b="0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  <a:sym typeface="Wingdings"/>
              </a:rPr>
              <a:t>12)</a:t>
            </a:r>
            <a:endParaRPr kumimoji="1" lang="ja-JP" altLang="en-US" b="0" dirty="0">
              <a:solidFill>
                <a:schemeClr val="bg1">
                  <a:lumMod val="75000"/>
                </a:schemeClr>
              </a:solidFill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</a:rPr>
              <a:t>Results from research &amp; development</a:t>
            </a:r>
            <a:endParaRPr kumimoji="1" lang="en-US" altLang="ja-JP" b="0" dirty="0" smtClean="0">
              <a:solidFill>
                <a:schemeClr val="bg1">
                  <a:lumMod val="75000"/>
                </a:schemeClr>
              </a:solidFill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  <a:ea typeface="Osaka"/>
                <a:cs typeface="Osaka"/>
              </a:rPr>
              <a:t>Recommendations given by PAC</a:t>
            </a:r>
            <a:endParaRPr kumimoji="1" lang="en-US" altLang="ja-JP" b="0" dirty="0" smtClean="0">
              <a:solidFill>
                <a:schemeClr val="bg1">
                  <a:lumMod val="75000"/>
                </a:schemeClr>
              </a:solidFill>
              <a:ea typeface="Osaka"/>
              <a:cs typeface="Osaka"/>
            </a:endParaRPr>
          </a:p>
          <a:p>
            <a:endParaRPr kumimoji="1" lang="en-US" altLang="ja-JP" dirty="0" smtClean="0">
              <a:solidFill>
                <a:srgbClr val="3366FF"/>
              </a:solidFill>
              <a:ea typeface="Osaka"/>
              <a:cs typeface="Osaka"/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3366FF"/>
                </a:solidFill>
                <a:ea typeface="Osaka"/>
                <a:cs typeface="Osaka"/>
              </a:rPr>
              <a:t>Further Plan beyond TDR</a:t>
            </a:r>
            <a:endParaRPr kumimoji="1" lang="ja-JP" altLang="en-US" dirty="0">
              <a:solidFill>
                <a:srgbClr val="3366FF"/>
              </a:solidFill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Further work required for </a:t>
            </a:r>
            <a:r>
              <a:rPr kumimoji="1" lang="en-US" altLang="ja-JP" dirty="0">
                <a:ea typeface="Osaka"/>
                <a:cs typeface="Osaka"/>
              </a:rPr>
              <a:t>d</a:t>
            </a:r>
            <a:r>
              <a:rPr kumimoji="1" lang="en-US" altLang="ja-JP" b="0" dirty="0" smtClean="0">
                <a:ea typeface="Osaka"/>
                <a:cs typeface="Osaka"/>
              </a:rPr>
              <a:t>etailed engineering to prepare for realization of the ILC project</a:t>
            </a:r>
            <a:r>
              <a:rPr kumimoji="1" lang="en-US" altLang="ja-JP" dirty="0">
                <a:ea typeface="Osaka"/>
                <a:cs typeface="Osaka"/>
              </a:rPr>
              <a:t>,</a:t>
            </a:r>
            <a:endParaRPr kumimoji="1" lang="en-US" altLang="ja-JP" b="0" dirty="0" smtClean="0">
              <a:ea typeface="Osaka"/>
              <a:cs typeface="Osaka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Outline 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0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 smtClean="0"/>
              <a:t>“ILC Work Plan for the LCC Phase”</a:t>
            </a:r>
            <a:br>
              <a:rPr lang="en-US" altLang="ja-JP" b="1" dirty="0" smtClean="0"/>
            </a:br>
            <a:r>
              <a:rPr lang="en-US" altLang="ja-JP" dirty="0" smtClean="0"/>
              <a:t>under discussion in ILC-TB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Summarized by M. Harrison 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 smtClean="0"/>
              <a:t>June 7,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6355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1341" b="-11341"/>
          <a:stretch>
            <a:fillRect/>
          </a:stretch>
        </p:blipFill>
        <p:spPr>
          <a:ln>
            <a:solidFill>
              <a:srgbClr val="3366FF"/>
            </a:solidFill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Report given by PAC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13/06/10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KEK-LC-Meeting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14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7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094" b="-4818"/>
          <a:stretch/>
        </p:blipFill>
        <p:spPr>
          <a:xfrm>
            <a:off x="184626" y="1631228"/>
            <a:ext cx="8723210" cy="3909962"/>
          </a:xfrm>
          <a:ln>
            <a:solidFill>
              <a:srgbClr val="3366FF"/>
            </a:solidFill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PAC Summary and Recommendations (1/3)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13/06/10</a:t>
            </a:r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KEK-LC-Meeting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15</a:t>
            </a:fld>
            <a:endParaRPr lang="en-US">
              <a:latin typeface="Calibri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4064001" y="2652300"/>
            <a:ext cx="3855092" cy="1245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3718346" y="2929222"/>
            <a:ext cx="2980510" cy="12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997690" y="3825772"/>
            <a:ext cx="179808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62908" y="4140050"/>
            <a:ext cx="122970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131673" y="4426449"/>
            <a:ext cx="1866016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166940" y="4709873"/>
            <a:ext cx="7402955" cy="1245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734944" y="5015716"/>
            <a:ext cx="3742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2044117" y="4425815"/>
            <a:ext cx="650011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012901" y="5310027"/>
            <a:ext cx="2906192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956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111" r="-1111"/>
          <a:stretch>
            <a:fillRect/>
          </a:stretch>
        </p:blipFill>
        <p:spPr>
          <a:xfrm>
            <a:off x="183955" y="1456898"/>
            <a:ext cx="8698979" cy="4470308"/>
          </a:xfrm>
          <a:ln>
            <a:solidFill>
              <a:srgbClr val="3366FF"/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13/06/10</a:t>
            </a:r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KEK-LC-Meeting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16</a:t>
            </a:fld>
            <a:endParaRPr lang="en-US">
              <a:latin typeface="Calibri"/>
            </a:endParaRPr>
          </a:p>
        </p:txBody>
      </p:sp>
      <p:sp>
        <p:nvSpPr>
          <p:cNvPr id="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PAC Summary and Recommendations (2/3)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3469316" y="1708916"/>
            <a:ext cx="4574291" cy="12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726955" y="4924536"/>
            <a:ext cx="4574291" cy="12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2298815" y="5512759"/>
            <a:ext cx="5221834" cy="12452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3212324" y="5802133"/>
            <a:ext cx="3424275" cy="12452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031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439" b="-439"/>
          <a:stretch>
            <a:fillRect/>
          </a:stretch>
        </p:blipFill>
        <p:spPr>
          <a:xfrm>
            <a:off x="159724" y="1444445"/>
            <a:ext cx="8650515" cy="4445403"/>
          </a:xfrm>
          <a:ln>
            <a:solidFill>
              <a:srgbClr val="3366FF"/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13/06/10</a:t>
            </a:r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KEK-LC-Meeting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17</a:t>
            </a:fld>
            <a:endParaRPr lang="en-US">
              <a:latin typeface="Calibri"/>
            </a:endParaRPr>
          </a:p>
        </p:txBody>
      </p:sp>
      <p:sp>
        <p:nvSpPr>
          <p:cNvPr id="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PAC Summary and Recommendations (3/3)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597668" y="1758723"/>
            <a:ext cx="50054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65641" y="2060548"/>
            <a:ext cx="13168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325816" y="2648771"/>
            <a:ext cx="1638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964296" y="2938143"/>
            <a:ext cx="24396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38866" y="4398015"/>
            <a:ext cx="3437586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688555" y="3815741"/>
            <a:ext cx="3624173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2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rrowheads="1"/>
          </p:cNvPicPr>
          <p:nvPr>
            <p:ph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148" b="-810"/>
          <a:stretch/>
        </p:blipFill>
        <p:spPr bwMode="auto">
          <a:xfrm>
            <a:off x="2734789" y="1362125"/>
            <a:ext cx="3599646" cy="1155804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8" name="コンテンツ プレースホルダー 7"/>
          <p:cNvSpPr>
            <a:spLocks noGrp="1"/>
          </p:cNvSpPr>
          <p:nvPr>
            <p:ph idx="14"/>
          </p:nvPr>
        </p:nvSpPr>
        <p:spPr>
          <a:xfrm>
            <a:off x="323738" y="2329942"/>
            <a:ext cx="8642394" cy="3828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400" b="0" dirty="0" smtClean="0">
                <a:solidFill>
                  <a:srgbClr val="3366FF"/>
                </a:solidFill>
                <a:latin typeface="+mn-lt"/>
              </a:rPr>
              <a:t>Summary</a:t>
            </a:r>
          </a:p>
          <a:p>
            <a:r>
              <a:rPr kumimoji="1" lang="en-US" altLang="ja-JP" sz="2400" b="0" dirty="0" smtClean="0">
                <a:solidFill>
                  <a:srgbClr val="3366FF"/>
                </a:solidFill>
                <a:latin typeface="+mn-lt"/>
              </a:rPr>
              <a:t>Positron </a:t>
            </a:r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source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u="sng" dirty="0">
                <a:latin typeface="+mn-lt"/>
              </a:rPr>
              <a:t>Rotating target</a:t>
            </a:r>
            <a:r>
              <a:rPr kumimoji="1" lang="en-US" altLang="ja-JP" sz="2400" b="0" dirty="0">
                <a:latin typeface="+mn-lt"/>
              </a:rPr>
              <a:t>, </a:t>
            </a:r>
            <a:r>
              <a:rPr kumimoji="1" lang="en-US" altLang="ja-JP" sz="2400" b="0" u="sng" dirty="0">
                <a:latin typeface="+mn-lt"/>
              </a:rPr>
              <a:t>alternate solution</a:t>
            </a:r>
            <a:r>
              <a:rPr kumimoji="1" lang="en-US" altLang="ja-JP" sz="2400" b="0" dirty="0">
                <a:latin typeface="+mn-lt"/>
              </a:rPr>
              <a:t>/backup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Damping ring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dirty="0" err="1">
                <a:latin typeface="+mn-lt"/>
              </a:rPr>
              <a:t>Undulators</a:t>
            </a:r>
            <a:r>
              <a:rPr kumimoji="1" lang="en-US" altLang="ja-JP" sz="2400" b="0" dirty="0">
                <a:latin typeface="+mn-lt"/>
              </a:rPr>
              <a:t>, 650 MHz SCRF 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RTML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dirty="0" err="1">
                <a:latin typeface="+mn-lt"/>
              </a:rPr>
              <a:t>Quadrupole</a:t>
            </a:r>
            <a:r>
              <a:rPr kumimoji="1" lang="en-US" altLang="ja-JP" sz="2400" b="0" dirty="0">
                <a:latin typeface="+mn-lt"/>
              </a:rPr>
              <a:t> magnet with HTS? 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ML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u="sng" dirty="0">
                <a:latin typeface="+mn-lt"/>
              </a:rPr>
              <a:t>Cavity integration</a:t>
            </a:r>
            <a:r>
              <a:rPr kumimoji="1" lang="en-US" altLang="ja-JP" sz="2400" b="0" dirty="0">
                <a:latin typeface="+mn-lt"/>
              </a:rPr>
              <a:t>, CM </a:t>
            </a:r>
            <a:r>
              <a:rPr kumimoji="1" lang="en-US" altLang="ja-JP" sz="2400" b="0" dirty="0" err="1" smtClean="0">
                <a:latin typeface="+mn-lt"/>
              </a:rPr>
              <a:t>eng.</a:t>
            </a:r>
            <a:r>
              <a:rPr kumimoji="1" lang="en-US" altLang="ja-JP" sz="2400" b="0" dirty="0" smtClean="0">
                <a:latin typeface="+mn-lt"/>
              </a:rPr>
              <a:t> design, </a:t>
            </a:r>
            <a:r>
              <a:rPr kumimoji="1" lang="en-US" altLang="ja-JP" sz="2400" b="0" dirty="0">
                <a:latin typeface="+mn-lt"/>
              </a:rPr>
              <a:t>HLRF demonstration…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BDS</a:t>
            </a:r>
            <a:r>
              <a:rPr kumimoji="1" lang="en-US" altLang="ja-JP" sz="2400" b="0" dirty="0">
                <a:latin typeface="+mn-lt"/>
              </a:rPr>
              <a:t>: Final focusing, alignment w/ tighter tolerance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Beam Dynamics</a:t>
            </a:r>
            <a:r>
              <a:rPr kumimoji="1" lang="en-US" altLang="ja-JP" sz="2400" b="0" dirty="0">
                <a:latin typeface="+mn-lt"/>
              </a:rPr>
              <a:t>: Accurate lattice design based on the specific site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CFS</a:t>
            </a:r>
            <a:r>
              <a:rPr kumimoji="1" lang="en-US" altLang="ja-JP" sz="2400" b="0" dirty="0">
                <a:latin typeface="+mn-lt"/>
              </a:rPr>
              <a:t>:  Site specific work including Central Campus design and others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General engineering</a:t>
            </a:r>
            <a:r>
              <a:rPr kumimoji="1" lang="en-US" altLang="ja-JP" sz="2400" b="0" dirty="0">
                <a:latin typeface="+mn-lt"/>
              </a:rPr>
              <a:t>: such as drawing coordination (rules)  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1274" y="800627"/>
            <a:ext cx="7481455" cy="500303"/>
          </a:xfrm>
        </p:spPr>
        <p:txBody>
          <a:bodyPr/>
          <a:lstStyle/>
          <a:p>
            <a:r>
              <a:rPr kumimoji="1" lang="en-US" altLang="ja-JP" dirty="0" smtClean="0"/>
              <a:t>Further R&amp;D/Engineering Study required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13/06/10</a:t>
            </a:r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KEK-LC-Meeting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18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5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b="0" dirty="0"/>
              <a:t>In terms of </a:t>
            </a:r>
            <a:r>
              <a:rPr lang="en-US" altLang="ja-JP" b="0" dirty="0" err="1"/>
              <a:t>cryomodule</a:t>
            </a:r>
            <a:r>
              <a:rPr lang="en-US" altLang="ja-JP" b="0" dirty="0"/>
              <a:t> design issues there was a general consensus that </a:t>
            </a:r>
            <a:r>
              <a:rPr lang="en-US" altLang="ja-JP" b="0" u="sng" dirty="0"/>
              <a:t>we should continue to develop the alternative KEK coupler which should prove cheaper and more reliable than the current designs.  This new design will be available for the </a:t>
            </a:r>
            <a:r>
              <a:rPr lang="en-US" altLang="ja-JP" b="0" u="sng" dirty="0" err="1"/>
              <a:t>cryomodule</a:t>
            </a:r>
            <a:r>
              <a:rPr lang="en-US" altLang="ja-JP" b="0" u="sng" dirty="0"/>
              <a:t> design review later this year.</a:t>
            </a:r>
            <a:r>
              <a:rPr lang="en-US" altLang="ja-JP" b="0" dirty="0"/>
              <a:t>  The coupler development will be done at KEK.  It will be modified to have a “plug compatible” 40 mm iris aperture.  We can expect a coupler to test in ~2 years.  The XFEL startup experience re-</a:t>
            </a:r>
            <a:r>
              <a:rPr lang="en-US" altLang="ja-JP" b="0" dirty="0" err="1"/>
              <a:t>inforces</a:t>
            </a:r>
            <a:r>
              <a:rPr lang="en-US" altLang="ja-JP" b="0" dirty="0"/>
              <a:t> the couplers as a potential problem</a:t>
            </a:r>
            <a:r>
              <a:rPr lang="en-US" altLang="ja-JP" dirty="0"/>
              <a:t>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SRF - 1</a:t>
            </a:r>
            <a:endParaRPr kumimoji="1" lang="ja-JP" altLang="en-US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9257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1274" y="1560062"/>
            <a:ext cx="7481455" cy="3844636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rgbClr val="3366FF"/>
                </a:solidFill>
                <a:ea typeface="Osaka"/>
                <a:cs typeface="Osaka"/>
              </a:rPr>
              <a:t>Technical Status reached in TDR</a:t>
            </a:r>
          </a:p>
          <a:p>
            <a:pPr lvl="1"/>
            <a:r>
              <a:rPr kumimoji="1" lang="en-US" altLang="ja-JP" b="0" dirty="0" smtClean="0">
                <a:ea typeface="Osaka"/>
                <a:cs typeface="Osaka"/>
              </a:rPr>
              <a:t>Design update from Reference Design Report (RDR’07)</a:t>
            </a:r>
            <a:r>
              <a:rPr kumimoji="1" lang="en-US" altLang="ja-JP" dirty="0">
                <a:ea typeface="Osaka"/>
                <a:cs typeface="Osaka"/>
                <a:sym typeface="Wingdings"/>
              </a:rPr>
              <a:t> </a:t>
            </a:r>
            <a:r>
              <a:rPr kumimoji="1" lang="en-US" altLang="ja-JP" dirty="0" smtClean="0">
                <a:ea typeface="Osaka"/>
                <a:cs typeface="Osaka"/>
                <a:sym typeface="Wingdings"/>
              </a:rPr>
              <a:t>to</a:t>
            </a:r>
            <a:r>
              <a:rPr kumimoji="1" lang="en-US" altLang="ja-JP" b="0" dirty="0" smtClean="0">
                <a:ea typeface="Osaka"/>
                <a:cs typeface="Osaka"/>
                <a:sym typeface="Wingdings"/>
              </a:rPr>
              <a:t> </a:t>
            </a:r>
            <a:r>
              <a:rPr kumimoji="1" lang="en-US" altLang="ja-JP" dirty="0" smtClean="0">
                <a:ea typeface="Osaka"/>
                <a:cs typeface="Osaka"/>
                <a:sym typeface="Wingdings"/>
              </a:rPr>
              <a:t>Technical Design Report (TDR’</a:t>
            </a:r>
            <a:r>
              <a:rPr kumimoji="1" lang="en-US" altLang="ja-JP" b="0" dirty="0" smtClean="0">
                <a:ea typeface="Osaka"/>
                <a:cs typeface="Osaka"/>
                <a:sym typeface="Wingdings"/>
              </a:rPr>
              <a:t>12)</a:t>
            </a:r>
            <a:endParaRPr kumimoji="1" lang="ja-JP" altLang="en-US" b="0" dirty="0"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Results from research &amp; development</a:t>
            </a:r>
            <a:endParaRPr kumimoji="1" lang="en-US" altLang="ja-JP" b="0" dirty="0" smtClean="0"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Recommendations given by PAC</a:t>
            </a:r>
            <a:endParaRPr kumimoji="1" lang="en-US" altLang="ja-JP" b="0" dirty="0" smtClean="0">
              <a:ea typeface="Osaka"/>
              <a:cs typeface="Osaka"/>
            </a:endParaRPr>
          </a:p>
          <a:p>
            <a:endParaRPr kumimoji="1" lang="en-US" altLang="ja-JP" dirty="0" smtClean="0">
              <a:solidFill>
                <a:srgbClr val="3366FF"/>
              </a:solidFill>
              <a:ea typeface="Osaka"/>
              <a:cs typeface="Osaka"/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3366FF"/>
                </a:solidFill>
                <a:ea typeface="Osaka"/>
                <a:cs typeface="Osaka"/>
              </a:rPr>
              <a:t>Further Plan beyond TDR</a:t>
            </a:r>
            <a:endParaRPr kumimoji="1" lang="ja-JP" altLang="en-US" dirty="0">
              <a:solidFill>
                <a:srgbClr val="3366FF"/>
              </a:solidFill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Further work required for </a:t>
            </a:r>
            <a:r>
              <a:rPr kumimoji="1" lang="en-US" altLang="ja-JP" dirty="0">
                <a:ea typeface="Osaka"/>
                <a:cs typeface="Osaka"/>
              </a:rPr>
              <a:t>d</a:t>
            </a:r>
            <a:r>
              <a:rPr kumimoji="1" lang="en-US" altLang="ja-JP" b="0" dirty="0" smtClean="0">
                <a:ea typeface="Osaka"/>
                <a:cs typeface="Osaka"/>
              </a:rPr>
              <a:t>etailed engineering to prepare for realization of the ILC project</a:t>
            </a:r>
            <a:r>
              <a:rPr kumimoji="1" lang="en-US" altLang="ja-JP" dirty="0">
                <a:ea typeface="Osaka"/>
                <a:cs typeface="Osaka"/>
              </a:rPr>
              <a:t>,</a:t>
            </a:r>
            <a:endParaRPr kumimoji="1" lang="en-US" altLang="ja-JP" b="0" dirty="0" smtClean="0">
              <a:ea typeface="Osaka"/>
              <a:cs typeface="Osaka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Outline 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67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Comparisons of Input Couplers</a:t>
            </a:r>
            <a:br>
              <a:rPr lang="en-US" altLang="ja-JP" dirty="0" smtClean="0"/>
            </a:br>
            <a:r>
              <a:rPr lang="en-US" altLang="ja-JP" dirty="0" smtClean="0"/>
              <a:t>- TTF-III and KEK design -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Akira Yamamoto / </a:t>
            </a:r>
            <a:r>
              <a:rPr kumimoji="1" lang="en-US" altLang="ja-JP" dirty="0" err="1" smtClean="0"/>
              <a:t>Eiji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Kako</a:t>
            </a:r>
            <a:r>
              <a:rPr kumimoji="1" lang="en-US" altLang="ja-JP" dirty="0" smtClean="0"/>
              <a:t> (KEK)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To be presented at RI-GDE (WebEx) meeting </a:t>
            </a:r>
            <a:endParaRPr lang="en-US" altLang="ja-JP" dirty="0"/>
          </a:p>
          <a:p>
            <a:r>
              <a:rPr kumimoji="1" lang="en-US" altLang="ja-JP" dirty="0" smtClean="0"/>
              <a:t>August 29, 2012 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488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of Input Couplers 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" r="-15"/>
          <a:stretch/>
        </p:blipFill>
        <p:spPr>
          <a:xfrm>
            <a:off x="318400" y="1579587"/>
            <a:ext cx="6436116" cy="2389830"/>
          </a:xfrm>
          <a:ln>
            <a:solidFill>
              <a:schemeClr val="tx1"/>
            </a:solidFill>
            <a:prstDash val="sysDash"/>
          </a:ln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44" r="279"/>
          <a:stretch/>
        </p:blipFill>
        <p:spPr>
          <a:xfrm>
            <a:off x="311460" y="4219828"/>
            <a:ext cx="6266602" cy="1922210"/>
          </a:xfr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562" y="4247588"/>
            <a:ext cx="2325792" cy="183744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856481" y="1579587"/>
            <a:ext cx="2198038" cy="258532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TTF-III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/>
              <a:t>Two bellows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/>
              <a:t>40 mm D. 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/>
              <a:t>125 kW</a:t>
            </a:r>
            <a:endParaRPr kumimoji="1" lang="en-US" altLang="ja-JP" sz="1600" dirty="0" smtClean="0"/>
          </a:p>
          <a:p>
            <a:endParaRPr lang="en-US" altLang="ja-JP" sz="1600" dirty="0"/>
          </a:p>
          <a:p>
            <a:r>
              <a:rPr kumimoji="1" lang="en-US" altLang="ja-JP" sz="1600" dirty="0" smtClean="0"/>
              <a:t>KEK-STF-II/QB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/>
              <a:t>Single bellows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/>
              <a:t>60 mm D 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/>
              <a:t> (40 </a:t>
            </a:r>
            <a:r>
              <a:rPr kumimoji="1" lang="en-US" altLang="ja-JP" sz="1600" dirty="0" err="1" smtClean="0"/>
              <a:t>mmD</a:t>
            </a:r>
            <a:r>
              <a:rPr kumimoji="1" lang="en-US" altLang="ja-JP" sz="1600" dirty="0" smtClean="0"/>
              <a:t> to be tried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/>
              <a:t>350 kW</a:t>
            </a:r>
            <a:endParaRPr kumimoji="1" lang="ja-JP" altLang="en-US" sz="16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4226313" y="4947892"/>
            <a:ext cx="548241" cy="138791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4226313" y="5447539"/>
            <a:ext cx="548241" cy="103824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774554" y="5086683"/>
            <a:ext cx="548241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774554" y="5447540"/>
            <a:ext cx="548241" cy="0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1963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00112Di-02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7500" y="431800"/>
            <a:ext cx="2743200" cy="1828800"/>
          </a:xfrm>
          <a:prstGeom prst="rect">
            <a:avLst/>
          </a:prstGeom>
        </p:spPr>
      </p:pic>
      <p:pic>
        <p:nvPicPr>
          <p:cNvPr id="3" name="図 2" descr="20100302Di-057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94300" y="431800"/>
            <a:ext cx="3638550" cy="2425700"/>
          </a:xfrm>
          <a:prstGeom prst="rect">
            <a:avLst/>
          </a:prstGeom>
        </p:spPr>
      </p:pic>
      <p:pic>
        <p:nvPicPr>
          <p:cNvPr id="4" name="図 3" descr="20100324Di-01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5750" y="3003551"/>
            <a:ext cx="2197100" cy="3295650"/>
          </a:xfrm>
          <a:prstGeom prst="rect">
            <a:avLst/>
          </a:prstGeom>
        </p:spPr>
      </p:pic>
      <p:pic>
        <p:nvPicPr>
          <p:cNvPr id="5" name="図 4" descr="20100211Di-017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7500" y="2438400"/>
            <a:ext cx="2743200" cy="1828800"/>
          </a:xfrm>
          <a:prstGeom prst="rect">
            <a:avLst/>
          </a:prstGeom>
        </p:spPr>
      </p:pic>
      <p:pic>
        <p:nvPicPr>
          <p:cNvPr id="6" name="図 5" descr="20100302Di-126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7500" y="4470400"/>
            <a:ext cx="2743200" cy="1828800"/>
          </a:xfrm>
          <a:prstGeom prst="rect">
            <a:avLst/>
          </a:prstGeom>
        </p:spPr>
      </p:pic>
      <p:pic>
        <p:nvPicPr>
          <p:cNvPr id="7" name="図 6" descr="20100305Di-004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63900" y="4470400"/>
            <a:ext cx="2743200" cy="1828800"/>
          </a:xfrm>
          <a:prstGeom prst="rect">
            <a:avLst/>
          </a:prstGeom>
        </p:spPr>
      </p:pic>
      <p:sp>
        <p:nvSpPr>
          <p:cNvPr id="8" name="Text Box 148"/>
          <p:cNvSpPr txBox="1">
            <a:spLocks noChangeArrowheads="1"/>
          </p:cNvSpPr>
          <p:nvPr/>
        </p:nvSpPr>
        <p:spPr bwMode="auto">
          <a:xfrm>
            <a:off x="317500" y="6325673"/>
            <a:ext cx="5321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TTF-III Coupler: various support jigs are required.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12750" y="1263650"/>
            <a:ext cx="368300" cy="215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933450" y="3003551"/>
            <a:ext cx="368300" cy="215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565150" y="5238752"/>
            <a:ext cx="368300" cy="215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200150" y="5238752"/>
            <a:ext cx="304800" cy="3111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3803650" y="4921252"/>
            <a:ext cx="368300" cy="2159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4959350" y="5299078"/>
            <a:ext cx="304800" cy="3111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222263" y="2988618"/>
            <a:ext cx="278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00"/>
                </a:solidFill>
                <a:latin typeface="Helvetica"/>
                <a:cs typeface="Helvetica"/>
              </a:rPr>
              <a:t>coupler assembly</a:t>
            </a:r>
            <a:endParaRPr kumimoji="1" lang="ja-JP" alt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 Box 149"/>
          <p:cNvSpPr txBox="1">
            <a:spLocks noChangeArrowheads="1"/>
          </p:cNvSpPr>
          <p:nvPr/>
        </p:nvSpPr>
        <p:spPr bwMode="auto">
          <a:xfrm>
            <a:off x="6252575" y="6340934"/>
            <a:ext cx="288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KEK STF Coupler:self standing 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2144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b="0" u="sng" dirty="0"/>
              <a:t>Lyn wants to review the </a:t>
            </a:r>
            <a:r>
              <a:rPr lang="en-US" altLang="ja-JP" b="0" u="sng" dirty="0" err="1"/>
              <a:t>cryomodule</a:t>
            </a:r>
            <a:r>
              <a:rPr lang="en-US" altLang="ja-JP" b="0" u="sng" dirty="0"/>
              <a:t> design (tuners, couplers, etc..)</a:t>
            </a:r>
            <a:r>
              <a:rPr lang="en-US" altLang="ja-JP" b="0" dirty="0"/>
              <a:t>  How do we go about this.  The suggestion was that we should try to schedule a </a:t>
            </a:r>
            <a:r>
              <a:rPr lang="en-US" altLang="ja-JP" b="0" dirty="0" err="1"/>
              <a:t>cryomodule</a:t>
            </a:r>
            <a:r>
              <a:rPr lang="en-US" altLang="ja-JP" b="0" dirty="0"/>
              <a:t> review around the Tokyo workshop.  This has the benefit of minimizing travel but results in an extended trip.   If we are going to have a </a:t>
            </a:r>
            <a:r>
              <a:rPr lang="en-US" altLang="ja-JP" b="0" dirty="0" err="1"/>
              <a:t>cryomodule</a:t>
            </a:r>
            <a:r>
              <a:rPr lang="en-US" altLang="ja-JP" b="0" dirty="0"/>
              <a:t> design review then we will need to have an official baseline design.  We should try to resolve 5K shield finally one way or another.</a:t>
            </a:r>
            <a:endParaRPr lang="ja-JP" altLang="ja-JP" b="0" dirty="0"/>
          </a:p>
          <a:p>
            <a:pPr>
              <a:lnSpc>
                <a:spcPct val="120000"/>
              </a:lnSpc>
            </a:pPr>
            <a:endParaRPr lang="en-US" altLang="ja-JP" b="0" dirty="0" smtClean="0"/>
          </a:p>
          <a:p>
            <a:pPr>
              <a:lnSpc>
                <a:spcPct val="120000"/>
              </a:lnSpc>
            </a:pPr>
            <a:r>
              <a:rPr lang="en-US" altLang="ja-JP" b="0" dirty="0" smtClean="0"/>
              <a:t>Are </a:t>
            </a:r>
            <a:r>
              <a:rPr lang="en-US" altLang="ja-JP" b="0" dirty="0"/>
              <a:t>hub labs the best way to proceed ? Yes</a:t>
            </a:r>
            <a:endParaRPr lang="ja-JP" altLang="ja-JP" b="0" dirty="0"/>
          </a:p>
          <a:p>
            <a:pPr>
              <a:lnSpc>
                <a:spcPct val="120000"/>
              </a:lnSpc>
            </a:pPr>
            <a:endParaRPr kumimoji="1" lang="ja-JP" altLang="en-US" b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SRF - 4</a:t>
            </a:r>
            <a:endParaRPr kumimoji="1" lang="ja-JP" altLang="en-US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50076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ja-JP" dirty="0"/>
              <a:t>The proposal is to recommend the approach of leaving the “empty” tunnel closest to the IP. </a:t>
            </a:r>
            <a:endParaRPr lang="en-US" altLang="ja-JP" dirty="0" smtClean="0"/>
          </a:p>
          <a:p>
            <a:pPr>
              <a:lnSpc>
                <a:spcPct val="110000"/>
              </a:lnSpc>
            </a:pPr>
            <a:endParaRPr lang="en-US" altLang="ja-JP" dirty="0" smtClean="0"/>
          </a:p>
          <a:p>
            <a:pPr>
              <a:lnSpc>
                <a:spcPct val="110000"/>
              </a:lnSpc>
            </a:pPr>
            <a:r>
              <a:rPr lang="en-US" altLang="ja-JP" dirty="0" smtClean="0"/>
              <a:t>Although </a:t>
            </a:r>
            <a:r>
              <a:rPr lang="en-US" altLang="ja-JP" dirty="0"/>
              <a:t>it is the most expensive solution at 75% of the final project cost (the cheapest is ~68%) there are many advantages: </a:t>
            </a:r>
            <a:endParaRPr lang="en-US" altLang="ja-JP" dirty="0" smtClean="0"/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adiabatic </a:t>
            </a:r>
            <a:r>
              <a:rPr lang="en-US" altLang="ja-JP" dirty="0"/>
              <a:t>energy upgrade allows for more aggressive gradient goal, </a:t>
            </a:r>
            <a:endParaRPr lang="en-US" altLang="ja-JP" dirty="0" smtClean="0"/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low </a:t>
            </a:r>
            <a:r>
              <a:rPr lang="en-US" altLang="ja-JP" dirty="0"/>
              <a:t>rate CM/HLRF production over many years is attractive for vendors, </a:t>
            </a:r>
            <a:endParaRPr lang="en-US" altLang="ja-JP" dirty="0" smtClean="0"/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beam </a:t>
            </a:r>
            <a:r>
              <a:rPr lang="en-US" altLang="ja-JP" dirty="0"/>
              <a:t>dynamics better (high energy transport), tunnel utilities available.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smtClean="0"/>
              <a:t>Implication of a </a:t>
            </a:r>
            <a:r>
              <a:rPr lang="en-US" altLang="ja-JP" b="1" dirty="0"/>
              <a:t>P</a:t>
            </a:r>
            <a:r>
              <a:rPr kumimoji="1" lang="en-US" altLang="ja-JP" b="1" dirty="0" smtClean="0"/>
              <a:t>hased </a:t>
            </a:r>
            <a:r>
              <a:rPr lang="en-US" altLang="ja-JP" b="1" dirty="0" smtClean="0"/>
              <a:t>P</a:t>
            </a:r>
            <a:r>
              <a:rPr kumimoji="1" lang="en-US" altLang="ja-JP" b="1" dirty="0" smtClean="0"/>
              <a:t>roposal - 1</a:t>
            </a:r>
            <a:endParaRPr kumimoji="1" lang="ja-JP" altLang="en-US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19560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868237" y="2821555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91103"/>
            <a:ext cx="7481455" cy="500303"/>
          </a:xfrm>
        </p:spPr>
        <p:txBody>
          <a:bodyPr/>
          <a:lstStyle/>
          <a:p>
            <a:r>
              <a:rPr lang="en-US" dirty="0" smtClean="0"/>
              <a:t>250 GeV staged (scenario 1)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157911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170582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3620158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175683" y="2107543"/>
            <a:ext cx="2978661" cy="13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377370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020979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01252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4752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286009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377664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4011946" y="2803223"/>
            <a:ext cx="4209790" cy="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201483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228597" y="4145499"/>
            <a:ext cx="4868377" cy="2585323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RTML LTL</a:t>
            </a:r>
          </a:p>
          <a:p>
            <a:endParaRPr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GeV stage</a:t>
            </a:r>
          </a:p>
          <a:p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endParaRPr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39923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</p:spTree>
    <p:extLst>
      <p:ext uri="{BB962C8B-B14F-4D97-AF65-F5344CB8AC3E}">
        <p14:creationId xmlns:p14="http://schemas.microsoft.com/office/powerpoint/2010/main" xmlns="" val="288308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422027" y="2864117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91103"/>
            <a:ext cx="7481455" cy="500303"/>
          </a:xfrm>
        </p:spPr>
        <p:txBody>
          <a:bodyPr/>
          <a:lstStyle/>
          <a:p>
            <a:r>
              <a:rPr lang="en-US" dirty="0" smtClean="0"/>
              <a:t>250 GeV staged (scenario 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76927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89598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139174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76927" y="2108581"/>
            <a:ext cx="2745100" cy="1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96385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39995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20268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33769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805025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896679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530961" y="2803222"/>
            <a:ext cx="6906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2720498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kumimoji="0"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kumimoji="0"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kumimoji="0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kumimoji="0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41246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  <p:cxnSp>
        <p:nvCxnSpPr>
          <p:cNvPr id="8" name="Straight Connector 7"/>
          <p:cNvCxnSpPr>
            <a:stCxn id="78" idx="1"/>
            <a:endCxn id="52" idx="1"/>
          </p:cNvCxnSpPr>
          <p:nvPr/>
        </p:nvCxnSpPr>
        <p:spPr bwMode="auto">
          <a:xfrm flipV="1">
            <a:off x="4422027" y="2930596"/>
            <a:ext cx="2473733" cy="15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291284" y="2932881"/>
            <a:ext cx="13228" cy="721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82297" y="3614728"/>
            <a:ext cx="2070887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125 GeV transport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8246" y="4145500"/>
            <a:ext cx="4804245" cy="2585323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 RTML LTL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5km 125 GeV transport line</a:t>
            </a:r>
          </a:p>
          <a:p>
            <a:endParaRPr kumimoji="0"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GeV stage</a:t>
            </a:r>
          </a:p>
          <a:p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9816" y="4995215"/>
            <a:ext cx="28906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quasi-adiabatic energy upgrade?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76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ja-JP" b="0" dirty="0" smtClean="0"/>
              <a:t>The </a:t>
            </a:r>
            <a:r>
              <a:rPr lang="en-US" altLang="ja-JP" b="0" dirty="0"/>
              <a:t>10Hz scheme required for low energy operation is “unattractive and expensive”.  This suggests we revisit the conventional (non-</a:t>
            </a:r>
            <a:r>
              <a:rPr lang="en-US" altLang="ja-JP" b="0" dirty="0" err="1"/>
              <a:t>polarised</a:t>
            </a:r>
            <a:r>
              <a:rPr lang="en-US" altLang="ja-JP" b="0" dirty="0"/>
              <a:t>) alternative.  We should also see if the shorter pitch </a:t>
            </a:r>
            <a:r>
              <a:rPr lang="en-US" altLang="ja-JP" b="0" dirty="0" err="1"/>
              <a:t>undulator</a:t>
            </a:r>
            <a:r>
              <a:rPr lang="en-US" altLang="ja-JP" b="0" dirty="0"/>
              <a:t> R&amp;D can be started somehow in the UK or the US without any money.</a:t>
            </a:r>
            <a:endParaRPr lang="ja-JP" altLang="ja-JP" b="0" dirty="0"/>
          </a:p>
          <a:p>
            <a:pPr>
              <a:lnSpc>
                <a:spcPct val="110000"/>
              </a:lnSpc>
            </a:pPr>
            <a:endParaRPr lang="en-US" altLang="ja-JP" b="0" dirty="0" smtClean="0"/>
          </a:p>
          <a:p>
            <a:pPr>
              <a:lnSpc>
                <a:spcPct val="110000"/>
              </a:lnSpc>
            </a:pPr>
            <a:r>
              <a:rPr lang="en-US" altLang="ja-JP" b="0" dirty="0" smtClean="0"/>
              <a:t>Some </a:t>
            </a:r>
            <a:r>
              <a:rPr lang="en-US" altLang="ja-JP" b="0" dirty="0"/>
              <a:t>recent work at DESY hints that the 10Hz operation may not be necessary with the existing baseline hardware.  We should review this anecdote. </a:t>
            </a:r>
            <a:endParaRPr lang="ja-JP" altLang="ja-JP" b="0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Implication of a Phased Proposal </a:t>
            </a:r>
            <a:r>
              <a:rPr lang="en-US" altLang="ja-JP" b="1" dirty="0" smtClean="0"/>
              <a:t>- 2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13/06/10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8704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91" t="-424" r="1291"/>
          <a:stretch/>
        </p:blipFill>
        <p:spPr>
          <a:xfrm>
            <a:off x="427038" y="1408113"/>
            <a:ext cx="8716962" cy="4699000"/>
          </a:xfrm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51940" y="3097966"/>
            <a:ext cx="1057276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2800" b="1" dirty="0" err="1">
                <a:solidFill>
                  <a:srgbClr val="3366FF"/>
                </a:solidFill>
              </a:rPr>
              <a:t>Sefuri</a:t>
            </a:r>
            <a:endParaRPr lang="ja-JP" altLang="en-US" sz="28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図表 12"/>
          <p:cNvGraphicFramePr/>
          <p:nvPr>
            <p:extLst>
              <p:ext uri="{D42A27DB-BD31-4B8C-83A1-F6EECF244321}">
                <p14:modId xmlns:p14="http://schemas.microsoft.com/office/powerpoint/2010/main" xmlns="" val="2109807361"/>
              </p:ext>
            </p:extLst>
          </p:nvPr>
        </p:nvGraphicFramePr>
        <p:xfrm>
          <a:off x="1322766" y="1282000"/>
          <a:ext cx="6666516" cy="467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四方向矢印 19"/>
          <p:cNvSpPr/>
          <p:nvPr/>
        </p:nvSpPr>
        <p:spPr bwMode="auto">
          <a:xfrm>
            <a:off x="3382423" y="2880873"/>
            <a:ext cx="2644436" cy="1764196"/>
          </a:xfrm>
          <a:prstGeom prst="quadArrow">
            <a:avLst>
              <a:gd name="adj1" fmla="val 13388"/>
              <a:gd name="adj2" fmla="val 12933"/>
              <a:gd name="adj3" fmla="val 28878"/>
            </a:avLst>
          </a:prstGeom>
          <a:solidFill>
            <a:schemeClr val="accent1">
              <a:lumMod val="9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0665" y="5885659"/>
            <a:ext cx="6162865" cy="584776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3200" dirty="0"/>
              <a:t>Reports to be available in July, 2013</a:t>
            </a:r>
            <a:endParaRPr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88233" y="2176292"/>
            <a:ext cx="150085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2800" b="1" dirty="0" err="1">
                <a:solidFill>
                  <a:srgbClr val="3366FF"/>
                </a:solidFill>
              </a:rPr>
              <a:t>Kitakami</a:t>
            </a:r>
            <a:endParaRPr lang="ja-JP" altLang="en-US" sz="2800" b="1" dirty="0">
              <a:solidFill>
                <a:srgbClr val="3366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0727" y="1488173"/>
            <a:ext cx="4740441" cy="3174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"/>
          <p:cNvSpPr>
            <a:spLocks noGrp="1"/>
          </p:cNvSpPr>
          <p:nvPr>
            <p:ph type="title"/>
          </p:nvPr>
        </p:nvSpPr>
        <p:spPr>
          <a:xfrm>
            <a:off x="831274" y="675984"/>
            <a:ext cx="7481455" cy="842424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Geological Survey and </a:t>
            </a:r>
            <a:br>
              <a:rPr kumimoji="1" lang="en-US" altLang="ja-JP" b="1" dirty="0" smtClean="0">
                <a:solidFill>
                  <a:srgbClr val="000090"/>
                </a:solidFill>
              </a:rPr>
            </a:br>
            <a:r>
              <a:rPr kumimoji="1" lang="en-US" altLang="ja-JP" b="1" dirty="0" smtClean="0">
                <a:solidFill>
                  <a:srgbClr val="000090"/>
                </a:solidFill>
              </a:rPr>
              <a:t>Common-Subject Study, going on, in japan </a:t>
            </a:r>
            <a:endParaRPr kumimoji="1" lang="ja-JP" altLang="en-US" sz="4800" dirty="0">
              <a:solidFill>
                <a:srgbClr val="000090"/>
              </a:solidFill>
            </a:endParaRPr>
          </a:p>
        </p:txBody>
      </p:sp>
      <p:pic>
        <p:nvPicPr>
          <p:cNvPr id="14" name="Picture 3" descr="C:\Users\CFS\AppData\Local\Microsoft\Windows\Temporary Internet Files\Low\Content.IE5\744E3MIG\人首20121226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5611" y="4528084"/>
            <a:ext cx="1584431" cy="10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FS\Desktop\CIMG81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829" y="1552669"/>
            <a:ext cx="1619198" cy="1059679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40-250m連続"/>
          <p:cNvPicPr>
            <a:picLocks noChangeAspect="1" noChangeArrowheads="1"/>
          </p:cNvPicPr>
          <p:nvPr/>
        </p:nvPicPr>
        <p:blipFill>
          <a:blip r:embed="rId10" cstate="print">
            <a:lum bright="20000" contrast="10000"/>
          </a:blip>
          <a:srcRect/>
          <a:stretch>
            <a:fillRect/>
          </a:stretch>
        </p:blipFill>
        <p:spPr>
          <a:xfrm>
            <a:off x="2115702" y="2551589"/>
            <a:ext cx="1416138" cy="8672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7720104" y="5764897"/>
            <a:ext cx="81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-300m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0104" y="5685207"/>
            <a:ext cx="1347434" cy="1058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615604" y="3385462"/>
            <a:ext cx="81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-150m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50178" y="5106932"/>
            <a:ext cx="1538940" cy="115420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7038" y="2030492"/>
            <a:ext cx="1316842" cy="98763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3814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ILC Technical Design Report </a:t>
            </a:r>
            <a:r>
              <a:rPr kumimoji="1" lang="ja-JP" altLang="en-US" dirty="0" smtClean="0"/>
              <a:t>が完成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TDR </a:t>
            </a:r>
            <a:r>
              <a:rPr kumimoji="1" lang="ja-JP" altLang="en-US" dirty="0" smtClean="0"/>
              <a:t>における基本設計・技術によって</a:t>
            </a:r>
            <a:r>
              <a:rPr kumimoji="1" lang="en-US" altLang="ja-JP" dirty="0" smtClean="0"/>
              <a:t>ILC </a:t>
            </a:r>
            <a:r>
              <a:rPr kumimoji="1" lang="ja-JP" altLang="en-US" dirty="0" smtClean="0"/>
              <a:t>の建設が可能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『</a:t>
            </a:r>
            <a:r>
              <a:rPr kumimoji="1" lang="ja-JP" altLang="en-US" dirty="0" smtClean="0"/>
              <a:t>設計から実現</a:t>
            </a:r>
            <a:r>
              <a:rPr kumimoji="1" lang="en-US" altLang="ja-JP" dirty="0" smtClean="0"/>
              <a:t>』</a:t>
            </a:r>
            <a:r>
              <a:rPr kumimoji="1" lang="ja-JP" altLang="en-US" dirty="0" smtClean="0"/>
              <a:t>にむけた準備への取り組みへ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技術詳細設計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建設に対応する工業化技術の準備、詰め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加速器・研究所施設、環境設計の準備</a:t>
            </a:r>
            <a:endParaRPr kumimoji="1" lang="en-US" altLang="ja-JP" dirty="0" smtClean="0"/>
          </a:p>
          <a:p>
            <a:pPr lvl="2"/>
            <a:endParaRPr kumimoji="1" lang="en-US" altLang="ja-JP" dirty="0"/>
          </a:p>
          <a:p>
            <a:pPr lvl="1"/>
            <a:r>
              <a:rPr kumimoji="1" lang="ja-JP" altLang="en-US" sz="2800" dirty="0" smtClean="0"/>
              <a:t>国際協力の枠組み準備</a:t>
            </a:r>
            <a:endParaRPr kumimoji="1" lang="en-US" altLang="ja-JP" sz="2800" dirty="0"/>
          </a:p>
          <a:p>
            <a:pPr lvl="2"/>
            <a:r>
              <a:rPr kumimoji="1" lang="ja-JP" altLang="en-US" dirty="0" smtClean="0"/>
              <a:t>国際準備チームの形成・立ち上げ</a:t>
            </a:r>
            <a:endParaRPr kumimoji="1" lang="en-US" altLang="ja-JP" dirty="0"/>
          </a:p>
          <a:p>
            <a:pPr lvl="2"/>
            <a:endParaRPr kumimoji="1" lang="en-US" altLang="ja-JP" sz="2400" dirty="0" smtClean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DD46-A7F3-F543-A961-7D783515F8CF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6434-AA2D-0E48-BF84-8F1083385366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5916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217" y="675040"/>
            <a:ext cx="5339443" cy="500303"/>
          </a:xfrm>
        </p:spPr>
        <p:txBody>
          <a:bodyPr>
            <a:normAutofit/>
          </a:bodyPr>
          <a:lstStyle/>
          <a:p>
            <a:pPr algn="ctr"/>
            <a:r>
              <a:rPr lang="en-GB" altLang="ja-JP" sz="3200" dirty="0">
                <a:latin typeface="Arial" charset="0"/>
                <a:cs typeface="Arial Unicode MS" charset="0"/>
              </a:rPr>
              <a:t>ILC </a:t>
            </a:r>
            <a:r>
              <a:rPr lang="en-US" altLang="ja-JP" sz="3200" dirty="0">
                <a:latin typeface="Arial" charset="0"/>
                <a:cs typeface="Arial Unicode MS" charset="0"/>
              </a:rPr>
              <a:t>Time Line</a:t>
            </a:r>
            <a:endParaRPr lang="en-GB" altLang="ja-JP" sz="3200" dirty="0">
              <a:latin typeface="Arial" charset="0"/>
              <a:cs typeface="Arial Unicode MS" charset="0"/>
            </a:endParaRPr>
          </a:p>
        </p:txBody>
      </p:sp>
      <p:sp>
        <p:nvSpPr>
          <p:cNvPr id="23573" name="日付プレースホルダ 44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solidFill>
                  <a:prstClr val="black"/>
                </a:solidFill>
              </a:rPr>
              <a:t>A. Yamamoto, 13/05/27</a:t>
            </a:r>
            <a:endParaRPr kumimoji="0" lang="en-US" altLang="ja-JP" sz="1200" dirty="0">
              <a:solidFill>
                <a:prstClr val="black"/>
              </a:solidFill>
            </a:endParaRPr>
          </a:p>
        </p:txBody>
      </p:sp>
      <p:sp>
        <p:nvSpPr>
          <p:cNvPr id="23570" name="Footer Placeholder 4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100">
                <a:solidFill>
                  <a:srgbClr val="23346C"/>
                </a:solidFill>
              </a:rPr>
              <a:t>ILC Technical Status</a:t>
            </a:r>
            <a:endParaRPr kumimoji="0" lang="de-DE" altLang="ja-JP" sz="1100" dirty="0">
              <a:solidFill>
                <a:srgbClr val="23346C"/>
              </a:solidFill>
            </a:endParaRPr>
          </a:p>
        </p:txBody>
      </p:sp>
      <p:sp>
        <p:nvSpPr>
          <p:cNvPr id="23569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A530E41-85CB-DD4B-BF90-7184FB9FD3ED}" type="slidenum">
              <a:rPr kumimoji="0" lang="en-GB" altLang="ja-JP" sz="1400">
                <a:solidFill>
                  <a:prstClr val="black"/>
                </a:solidFill>
              </a:rPr>
              <a:pPr/>
              <a:t>3</a:t>
            </a:fld>
            <a:endParaRPr kumimoji="0" lang="en-GB" altLang="ja-JP" sz="1400">
              <a:solidFill>
                <a:prstClr val="black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52476" y="3117810"/>
            <a:ext cx="1973263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3019426" y="3354347"/>
            <a:ext cx="2292350" cy="441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65175" y="2725889"/>
            <a:ext cx="6781818" cy="352233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642370" y="2701924"/>
            <a:ext cx="1224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FF"/>
                </a:solidFill>
              </a:rPr>
              <a:t>ILC-GDE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887913" y="3857433"/>
            <a:ext cx="2386012" cy="428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633414" y="1373147"/>
            <a:ext cx="7481887" cy="1450975"/>
            <a:chOff x="633413" y="1120775"/>
            <a:chExt cx="7481887" cy="1450976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779463" y="1852613"/>
              <a:ext cx="6978650" cy="4794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7415213" y="1611313"/>
              <a:ext cx="700087" cy="960438"/>
            </a:xfrm>
            <a:prstGeom prst="rightArrow">
              <a:avLst>
                <a:gd name="adj1" fmla="val 41157"/>
                <a:gd name="adj2" fmla="val 6009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2005</a:t>
              </a: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36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2013</a:t>
              </a:r>
            </a:p>
          </p:txBody>
        </p:sp>
      </p:grp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3234439" y="3396755"/>
            <a:ext cx="2309609" cy="36933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b="1" dirty="0">
                <a:solidFill>
                  <a:srgbClr val="3366FF"/>
                </a:solidFill>
              </a:rPr>
              <a:t>Tech. Design</a:t>
            </a:r>
            <a:r>
              <a:rPr kumimoji="0" lang="ja-JP" altLang="en-US" sz="1800" b="1" dirty="0">
                <a:solidFill>
                  <a:srgbClr val="3366FF"/>
                </a:solidFill>
              </a:rPr>
              <a:t>：</a:t>
            </a:r>
            <a:r>
              <a:rPr kumimoji="0" lang="en-GB" altLang="ja-JP" sz="1800" b="1" dirty="0">
                <a:solidFill>
                  <a:srgbClr val="3366FF"/>
                </a:solidFill>
              </a:rPr>
              <a:t>TDP1</a:t>
            </a:r>
          </a:p>
        </p:txBody>
      </p: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07" eaLnBrk="0" fontAlgn="ctr" hangingPunct="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24793" y="2235642"/>
            <a:ext cx="5921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73401" y="4664432"/>
            <a:ext cx="1505726" cy="1391076"/>
          </a:xfrm>
          <a:prstGeom prst="rect">
            <a:avLst/>
          </a:prstGeom>
          <a:ln>
            <a:solidFill>
              <a:srgbClr val="00007A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633007" y="4889121"/>
            <a:ext cx="1332783" cy="595967"/>
          </a:xfrm>
          <a:prstGeom prst="rect">
            <a:avLst/>
          </a:prstGeom>
          <a:solidFill>
            <a:srgbClr val="FF660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Higgs particle </a:t>
            </a:r>
          </a:p>
          <a:p>
            <a:r>
              <a:rPr lang="en-US" altLang="ja-JP" sz="1600" dirty="0">
                <a:solidFill>
                  <a:srgbClr val="FFFFFF"/>
                </a:solidFill>
              </a:rPr>
              <a:t>discovery</a:t>
            </a:r>
          </a:p>
        </p:txBody>
      </p:sp>
      <p:sp>
        <p:nvSpPr>
          <p:cNvPr id="11" name="屈折矢印 10"/>
          <p:cNvSpPr/>
          <p:nvPr/>
        </p:nvSpPr>
        <p:spPr bwMode="auto">
          <a:xfrm>
            <a:off x="6479566" y="4839902"/>
            <a:ext cx="319733" cy="320729"/>
          </a:xfrm>
          <a:prstGeom prst="bentUpArrow">
            <a:avLst>
              <a:gd name="adj1" fmla="val 25000"/>
              <a:gd name="adj2" fmla="val 23502"/>
              <a:gd name="adj3" fmla="val 25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8669" y="5521848"/>
            <a:ext cx="1173548" cy="9280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35325" y="6106585"/>
            <a:ext cx="1000740" cy="37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126 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GeV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4" name="下矢印 13"/>
          <p:cNvSpPr/>
          <p:nvPr/>
        </p:nvSpPr>
        <p:spPr bwMode="auto">
          <a:xfrm>
            <a:off x="3660263" y="5289352"/>
            <a:ext cx="256836" cy="294946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0" y="1373145"/>
            <a:ext cx="2725738" cy="4960753"/>
          </a:xfrm>
          <a:prstGeom prst="rect">
            <a:avLst/>
          </a:prstGeom>
          <a:solidFill>
            <a:srgbClr val="3366FF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546994" y="1373147"/>
            <a:ext cx="1597007" cy="4960754"/>
          </a:xfrm>
          <a:prstGeom prst="rect">
            <a:avLst/>
          </a:prstGeom>
          <a:solidFill>
            <a:srgbClr val="CCFFCC">
              <a:alpha val="3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653" y="4738034"/>
            <a:ext cx="1560486" cy="10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376" y="5901620"/>
            <a:ext cx="2139122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Selection of SC Technology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83424" y="5407857"/>
            <a:ext cx="1362417" cy="1313759"/>
          </a:xfrm>
          <a:prstGeom prst="rect">
            <a:avLst/>
          </a:prstGeom>
        </p:spPr>
      </p:pic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6910389" y="4932689"/>
            <a:ext cx="1776412" cy="52322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eaLnBrk="0" fontAlgn="ctr" hangingPunct="0"/>
            <a:r>
              <a:rPr kumimoji="0" lang="en-US" altLang="ja-JP" sz="1400" b="1" dirty="0">
                <a:solidFill>
                  <a:prstClr val="black"/>
                </a:solidFill>
              </a:rPr>
              <a:t>TDR completion</a:t>
            </a:r>
          </a:p>
          <a:p>
            <a:pPr defTabSz="457107" eaLnBrk="0" fontAlgn="ctr" hangingPunct="0"/>
            <a:endParaRPr kumimoji="0" lang="en-GB" altLang="ja-JP" sz="1400" b="1" dirty="0">
              <a:solidFill>
                <a:prstClr val="black"/>
              </a:solidFill>
            </a:endParaRPr>
          </a:p>
        </p:txBody>
      </p:sp>
      <p:sp>
        <p:nvSpPr>
          <p:cNvPr id="5" name="上矢印 4"/>
          <p:cNvSpPr/>
          <p:nvPr/>
        </p:nvSpPr>
        <p:spPr bwMode="auto">
          <a:xfrm flipV="1">
            <a:off x="252707" y="2235642"/>
            <a:ext cx="252413" cy="88216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60" name="Text Box 33"/>
          <p:cNvSpPr txBox="1">
            <a:spLocks noChangeArrowheads="1"/>
          </p:cNvSpPr>
          <p:nvPr/>
        </p:nvSpPr>
        <p:spPr bwMode="auto">
          <a:xfrm>
            <a:off x="5329250" y="3867563"/>
            <a:ext cx="8346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1800" b="1" dirty="0">
                <a:solidFill>
                  <a:srgbClr val="3366FF"/>
                </a:solidFill>
              </a:rPr>
              <a:t>TDP 2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410473" y="3039069"/>
            <a:ext cx="2108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dirty="0">
                <a:solidFill>
                  <a:schemeClr val="bg1"/>
                </a:solidFill>
              </a:rPr>
              <a:t>Ref. Design </a:t>
            </a:r>
            <a:r>
              <a:rPr kumimoji="0" lang="en-GB" altLang="ja-JP" sz="1800" dirty="0">
                <a:solidFill>
                  <a:prstClr val="black"/>
                </a:solidFill>
              </a:rPr>
              <a:t>(RDR)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46994" y="2725888"/>
            <a:ext cx="1597007" cy="352234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993649" y="2689942"/>
            <a:ext cx="697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00"/>
                </a:solidFill>
              </a:rPr>
              <a:t>LCC</a:t>
            </a: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5311776" y="4374304"/>
            <a:ext cx="3832225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GB" altLang="ja-JP" sz="2000" dirty="0">
                <a:solidFill>
                  <a:prstClr val="black"/>
                </a:solidFill>
              </a:rPr>
              <a:t>LHC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8969" y="1797207"/>
            <a:ext cx="548630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2004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下矢印 6"/>
          <p:cNvSpPr/>
          <p:nvPr/>
        </p:nvSpPr>
        <p:spPr bwMode="auto">
          <a:xfrm>
            <a:off x="7055128" y="4146409"/>
            <a:ext cx="276225" cy="7666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8" name="Picture 2" descr="Rotation of ITR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540" y="3437528"/>
            <a:ext cx="1574599" cy="11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1436" y="3108351"/>
            <a:ext cx="909638" cy="11919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6807625" y="3117877"/>
            <a:ext cx="837832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600" dirty="0">
                <a:solidFill>
                  <a:schemeClr val="bg1"/>
                </a:solidFill>
              </a:rPr>
              <a:t>TDR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7" y="1108963"/>
            <a:ext cx="203671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kumimoji="1" lang="en-US" altLang="ja-JP" dirty="0" smtClean="0"/>
              <a:t>1980’ </a:t>
            </a:r>
            <a:r>
              <a:rPr lang="en-US" altLang="ja-JP" dirty="0" smtClean="0"/>
              <a:t>~  Basic Study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91435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DD46-A7F3-F543-A961-7D783515F8CF}" type="datetimeFigureOut">
              <a:rPr kumimoji="1" lang="ja-JP" altLang="en-US" smtClean="0"/>
              <a:pPr/>
              <a:t>2013/6/11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A6434-AA2D-0E48-BF84-8F1083385366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98698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8478"/>
            <a:ext cx="4889501" cy="544512"/>
          </a:xfrm>
          <a:noFill/>
        </p:spPr>
        <p:txBody>
          <a:bodyPr anchor="ctr"/>
          <a:lstStyle/>
          <a:p>
            <a:pPr>
              <a:defRPr/>
            </a:pPr>
            <a:r>
              <a:rPr lang="en-GB" b="1" dirty="0" smtClean="0">
                <a:latin typeface="+mn-lt"/>
                <a:ea typeface="+mj-ea"/>
              </a:rPr>
              <a:t>ILC TDR </a:t>
            </a:r>
            <a:r>
              <a:rPr lang="en-US" b="1" dirty="0" smtClean="0">
                <a:latin typeface="+mn-lt"/>
              </a:rPr>
              <a:t>Layout</a:t>
            </a:r>
            <a:endParaRPr lang="en-GB" b="1" dirty="0">
              <a:latin typeface="+mn-lt"/>
              <a:ea typeface="+mj-ea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0" y="6400800"/>
            <a:ext cx="2438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>
                <a:solidFill>
                  <a:srgbClr val="000000"/>
                </a:solidFill>
                <a:cs typeface="Arial Unicode MS" charset="0"/>
              </a:rPr>
              <a:t>A. Yamamoto, 13/05/27</a:t>
            </a:r>
          </a:p>
        </p:txBody>
      </p:sp>
      <p:sp>
        <p:nvSpPr>
          <p:cNvPr id="2460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rgbClr val="23346C"/>
                </a:solidFill>
              </a:rPr>
              <a:t>ILC Technical Status</a:t>
            </a:r>
          </a:p>
        </p:txBody>
      </p:sp>
      <p:sp>
        <p:nvSpPr>
          <p:cNvPr id="246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AECE3-A0EC-C944-B2BE-BA049A41EA7F}" type="slidenum">
              <a:rPr lang="en-US" altLang="ja-JP" sz="1400"/>
              <a:pPr/>
              <a:t>4</a:t>
            </a:fld>
            <a:endParaRPr lang="en-US" altLang="ja-JP" sz="1400">
              <a:latin typeface="Times" charset="0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613" y="969887"/>
            <a:ext cx="87153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119651" y="969887"/>
            <a:ext cx="176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Damping Rings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335800" y="984174"/>
            <a:ext cx="2139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Polarised electron source</a:t>
            </a:r>
          </a:p>
        </p:txBody>
      </p:sp>
      <p:cxnSp>
        <p:nvCxnSpPr>
          <p:cNvPr id="24583" name="Straight Arrow Connector 11"/>
          <p:cNvCxnSpPr>
            <a:cxnSpLocks noChangeShapeType="1"/>
          </p:cNvCxnSpPr>
          <p:nvPr/>
        </p:nvCxnSpPr>
        <p:spPr bwMode="auto">
          <a:xfrm>
            <a:off x="5746962" y="1338187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503303" y="3958441"/>
            <a:ext cx="12795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E+ source</a:t>
            </a:r>
          </a:p>
        </p:txBody>
      </p:sp>
      <p:cxnSp>
        <p:nvCxnSpPr>
          <p:cNvPr id="24586" name="Straight Arrow Connector 17"/>
          <p:cNvCxnSpPr>
            <a:cxnSpLocks noChangeShapeType="1"/>
          </p:cNvCxnSpPr>
          <p:nvPr/>
        </p:nvCxnSpPr>
        <p:spPr bwMode="auto">
          <a:xfrm flipH="1" flipV="1">
            <a:off x="3212792" y="3825256"/>
            <a:ext cx="257599" cy="2469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8" name="Rectangle 22"/>
          <p:cNvSpPr>
            <a:spLocks noChangeArrowheads="1"/>
          </p:cNvSpPr>
          <p:nvPr/>
        </p:nvSpPr>
        <p:spPr bwMode="auto">
          <a:xfrm>
            <a:off x="3653050" y="1995411"/>
            <a:ext cx="565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89" name="Straight Arrow Connector 8"/>
          <p:cNvCxnSpPr>
            <a:cxnSpLocks noChangeShapeType="1"/>
          </p:cNvCxnSpPr>
          <p:nvPr/>
        </p:nvCxnSpPr>
        <p:spPr bwMode="auto">
          <a:xfrm>
            <a:off x="3927687" y="1384223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90" name="Rectangle 23"/>
          <p:cNvSpPr>
            <a:spLocks noChangeArrowheads="1"/>
          </p:cNvSpPr>
          <p:nvPr/>
        </p:nvSpPr>
        <p:spPr bwMode="auto">
          <a:xfrm>
            <a:off x="341526" y="3097137"/>
            <a:ext cx="5667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91" name="Straight Arrow Connector 24"/>
          <p:cNvCxnSpPr>
            <a:cxnSpLocks noChangeShapeType="1"/>
          </p:cNvCxnSpPr>
          <p:nvPr/>
        </p:nvCxnSpPr>
        <p:spPr bwMode="auto">
          <a:xfrm>
            <a:off x="616162" y="2360458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92" name="TextBox 26"/>
          <p:cNvSpPr txBox="1">
            <a:spLocks noChangeArrowheads="1"/>
          </p:cNvSpPr>
          <p:nvPr/>
        </p:nvSpPr>
        <p:spPr bwMode="auto">
          <a:xfrm>
            <a:off x="40195" y="1447030"/>
            <a:ext cx="3094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Ring to Main </a:t>
            </a:r>
            <a:r>
              <a:rPr lang="en-GB" sz="1800" dirty="0" err="1"/>
              <a:t>Linac</a:t>
            </a:r>
            <a:r>
              <a:rPr lang="en-GB" sz="1800" dirty="0"/>
              <a:t> (RTML)</a:t>
            </a:r>
          </a:p>
          <a:p>
            <a:r>
              <a:rPr lang="en-GB" sz="1800" dirty="0"/>
              <a:t>(including </a:t>
            </a:r>
          </a:p>
          <a:p>
            <a:r>
              <a:rPr lang="en-GB" sz="1800" dirty="0"/>
              <a:t> bunch compressors)</a:t>
            </a: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891706" y="3022697"/>
            <a:ext cx="187166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0000FF"/>
                </a:solidFill>
              </a:rPr>
              <a:t>e- Main </a:t>
            </a:r>
            <a:r>
              <a:rPr lang="en-GB" sz="1800" dirty="0" err="1">
                <a:solidFill>
                  <a:srgbClr val="0000FF"/>
                </a:solidFill>
              </a:rPr>
              <a:t>Linac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24594" name="Straight Arrow Connector 29"/>
          <p:cNvCxnSpPr>
            <a:cxnSpLocks noChangeShapeType="1"/>
          </p:cNvCxnSpPr>
          <p:nvPr/>
        </p:nvCxnSpPr>
        <p:spPr bwMode="auto">
          <a:xfrm>
            <a:off x="2602125" y="2400562"/>
            <a:ext cx="365664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6942559" y="1430480"/>
            <a:ext cx="186531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008000"/>
                </a:solidFill>
              </a:rPr>
              <a:t>e+ Main </a:t>
            </a:r>
            <a:r>
              <a:rPr lang="en-GB" sz="2000" dirty="0" err="1">
                <a:solidFill>
                  <a:srgbClr val="008000"/>
                </a:solidFill>
              </a:rPr>
              <a:t>Linac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459948" y="3491409"/>
            <a:ext cx="3587825" cy="2900362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2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9713501"/>
              </p:ext>
            </p:extLst>
          </p:nvPr>
        </p:nvGraphicFramePr>
        <p:xfrm>
          <a:off x="5533777" y="3653070"/>
          <a:ext cx="3435300" cy="261680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/>
                <a:gridCol w="1797309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pic>
        <p:nvPicPr>
          <p:cNvPr id="26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3104" y="4409200"/>
            <a:ext cx="2899066" cy="2320028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 flipV="1">
            <a:off x="3927688" y="3463850"/>
            <a:ext cx="524019" cy="12500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7578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75985"/>
            <a:ext cx="7481455" cy="500303"/>
          </a:xfrm>
        </p:spPr>
        <p:txBody>
          <a:bodyPr/>
          <a:lstStyle/>
          <a:p>
            <a:r>
              <a:rPr lang="en-GB" b="1" dirty="0" smtClean="0"/>
              <a:t>ILC-TDR: Baseline </a:t>
            </a:r>
            <a:r>
              <a:rPr lang="en-US" b="1" dirty="0" smtClean="0"/>
              <a:t>Parameters </a:t>
            </a:r>
            <a:endParaRPr lang="en-GB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772246924"/>
              </p:ext>
            </p:extLst>
          </p:nvPr>
        </p:nvGraphicFramePr>
        <p:xfrm>
          <a:off x="498962" y="1552575"/>
          <a:ext cx="7928643" cy="4226971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162229"/>
                <a:gridCol w="1345233"/>
                <a:gridCol w="719908"/>
                <a:gridCol w="714048"/>
                <a:gridCol w="673630"/>
                <a:gridCol w="660157"/>
                <a:gridCol w="653438"/>
              </a:tblGrid>
              <a:tr h="339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Centre-of-mass energy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GeV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200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230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250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350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Electron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0.16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0.12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Positron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horizontal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vertical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IP RMS horizontal beam size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843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662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474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RMS veritcal beam size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7.0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5.9</a:t>
                      </a:r>
                      <a:endParaRPr lang="en-US" sz="1600" b="1" i="0" u="none" strike="noStrike" dirty="0">
                        <a:solidFill>
                          <a:srgbClr val="CCFFCC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Vertical disruption parameter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23.5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21.1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Enhancement factor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8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Geometric luminosity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34</a:t>
                      </a:r>
                      <a:r>
                        <a:rPr lang="en-US" sz="1600" u="none" strike="noStrike" dirty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>
                          <a:effectLst/>
                        </a:rPr>
                        <a:t>-2</a:t>
                      </a:r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>
                          <a:effectLst/>
                        </a:rPr>
                        <a:t>-1 </a:t>
                      </a:r>
                      <a:endParaRPr lang="en-US" sz="1600" b="0" i="0" u="none" strike="noStrike" baseline="30000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0.29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39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Luminosity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34</a:t>
                      </a:r>
                      <a:r>
                        <a:rPr lang="en-US" sz="1600" u="none" strike="noStrike" dirty="0" smtClean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-2</a:t>
                      </a:r>
                      <a:r>
                        <a:rPr lang="en-US" sz="1600" u="none" strike="noStrike" dirty="0" smtClean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-1 </a:t>
                      </a:r>
                      <a:endParaRPr lang="en-US" sz="1600" b="1" i="0" u="none" strike="noStrike" baseline="30000" dirty="0" smtClean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0.50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0.59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0.75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0.93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1.8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% luminosity </a:t>
                      </a:r>
                      <a:r>
                        <a:rPr lang="en-US" sz="1600" u="none" strike="noStrike" dirty="0">
                          <a:effectLst/>
                        </a:rPr>
                        <a:t>in top 1</a:t>
                      </a:r>
                      <a:r>
                        <a:rPr lang="en-US" sz="1600" u="none" strike="noStrike" dirty="0" smtClean="0">
                          <a:effectLst/>
                        </a:rPr>
                        <a:t>% DE/E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92%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84%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79%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energy loss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Pairs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Total pair energy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TeV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108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2158" y="5779541"/>
            <a:ext cx="8595163" cy="36933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ilc-edmsdirect.desy.de</a:t>
            </a:r>
            <a:r>
              <a:rPr lang="en-GB" dirty="0"/>
              <a:t>/</a:t>
            </a:r>
            <a:r>
              <a:rPr lang="en-GB" dirty="0" err="1"/>
              <a:t>ilc-edmsdirect</a:t>
            </a:r>
            <a:r>
              <a:rPr lang="en-GB" dirty="0"/>
              <a:t>/</a:t>
            </a:r>
            <a:r>
              <a:rPr lang="en-GB" dirty="0" err="1"/>
              <a:t>item.jsp?edmsid</a:t>
            </a:r>
            <a:r>
              <a:rPr lang="en-GB" dirty="0"/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497" y="1100590"/>
            <a:ext cx="3054793" cy="400109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GB" sz="2000" dirty="0"/>
              <a:t>Centre-of-mass dependent: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927682" y="1289356"/>
            <a:ext cx="802598" cy="4278841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GB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2762" y="1101560"/>
            <a:ext cx="3299478" cy="372130"/>
          </a:xfrm>
          <a:prstGeom prst="rect">
            <a:avLst/>
          </a:prstGeom>
          <a:solidFill>
            <a:srgbClr val="FFFF0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Focus of design (and cost!) effort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2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00" advTm="1000">
        <p:fade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3" y="1049177"/>
            <a:ext cx="8250115" cy="58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26" name="Group 59"/>
          <p:cNvGrpSpPr>
            <a:grpSpLocks/>
          </p:cNvGrpSpPr>
          <p:nvPr/>
        </p:nvGrpSpPr>
        <p:grpSpPr bwMode="auto">
          <a:xfrm>
            <a:off x="6428643" y="3668713"/>
            <a:ext cx="1393580" cy="400110"/>
            <a:chOff x="295176" y="2109784"/>
            <a:chExt cx="1285975" cy="399753"/>
          </a:xfrm>
        </p:grpSpPr>
        <p:sp>
          <p:nvSpPr>
            <p:cNvPr id="205862" name="TextBox 11"/>
            <p:cNvSpPr txBox="1">
              <a:spLocks noChangeArrowheads="1"/>
            </p:cNvSpPr>
            <p:nvPr/>
          </p:nvSpPr>
          <p:spPr bwMode="auto">
            <a:xfrm>
              <a:off x="1001714" y="2109786"/>
              <a:ext cx="579437" cy="39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63" name="TextBox 12"/>
            <p:cNvSpPr txBox="1">
              <a:spLocks noChangeArrowheads="1"/>
            </p:cNvSpPr>
            <p:nvPr/>
          </p:nvSpPr>
          <p:spPr bwMode="auto">
            <a:xfrm>
              <a:off x="295176" y="2109784"/>
              <a:ext cx="678429" cy="39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FNAL</a:t>
              </a:r>
            </a:p>
          </p:txBody>
        </p:sp>
      </p:grpSp>
      <p:grpSp>
        <p:nvGrpSpPr>
          <p:cNvPr id="205827" name="Group 63"/>
          <p:cNvGrpSpPr>
            <a:grpSpLocks/>
          </p:cNvGrpSpPr>
          <p:nvPr/>
        </p:nvGrpSpPr>
        <p:grpSpPr bwMode="auto">
          <a:xfrm>
            <a:off x="5770689" y="4038605"/>
            <a:ext cx="2893894" cy="1862515"/>
            <a:chOff x="6146327" y="3641683"/>
            <a:chExt cx="2671552" cy="1862804"/>
          </a:xfrm>
        </p:grpSpPr>
        <p:sp>
          <p:nvSpPr>
            <p:cNvPr id="205860" name="TextBox 52"/>
            <p:cNvSpPr txBox="1">
              <a:spLocks noChangeArrowheads="1"/>
            </p:cNvSpPr>
            <p:nvPr/>
          </p:nvSpPr>
          <p:spPr bwMode="auto">
            <a:xfrm>
              <a:off x="6146327" y="4860854"/>
              <a:ext cx="2671552" cy="64363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NML facility</a:t>
              </a:r>
              <a:r>
                <a:rPr lang="ja-JP" altLang="en-US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RF unit test</a:t>
              </a:r>
              <a:endPara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Under construction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  <p:pic>
          <p:nvPicPr>
            <p:cNvPr id="59430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038" y="3641683"/>
              <a:ext cx="1335211" cy="10844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828" name="Group 58"/>
          <p:cNvGrpSpPr>
            <a:grpSpLocks/>
          </p:cNvGrpSpPr>
          <p:nvPr/>
        </p:nvGrpSpPr>
        <p:grpSpPr bwMode="auto">
          <a:xfrm>
            <a:off x="914403" y="3171825"/>
            <a:ext cx="861831" cy="592138"/>
            <a:chOff x="4295781" y="2003425"/>
            <a:chExt cx="794315" cy="591827"/>
          </a:xfrm>
        </p:grpSpPr>
        <p:sp>
          <p:nvSpPr>
            <p:cNvPr id="205858" name="TextBox 23"/>
            <p:cNvSpPr txBox="1">
              <a:spLocks noChangeArrowheads="1"/>
            </p:cNvSpPr>
            <p:nvPr/>
          </p:nvSpPr>
          <p:spPr bwMode="auto">
            <a:xfrm>
              <a:off x="4295781" y="2195512"/>
              <a:ext cx="579439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9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678433" cy="39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DESY</a:t>
              </a:r>
            </a:p>
          </p:txBody>
        </p:sp>
      </p:grpSp>
      <p:grpSp>
        <p:nvGrpSpPr>
          <p:cNvPr id="205829" name="Group 62"/>
          <p:cNvGrpSpPr>
            <a:grpSpLocks/>
          </p:cNvGrpSpPr>
          <p:nvPr/>
        </p:nvGrpSpPr>
        <p:grpSpPr bwMode="auto">
          <a:xfrm>
            <a:off x="172917" y="936626"/>
            <a:ext cx="2627759" cy="2157413"/>
            <a:chOff x="160583" y="631035"/>
            <a:chExt cx="2427361" cy="2157679"/>
          </a:xfrm>
          <a:solidFill>
            <a:srgbClr val="CCFFCC">
              <a:alpha val="33000"/>
            </a:srgbClr>
          </a:solidFill>
        </p:grpSpPr>
        <p:pic>
          <p:nvPicPr>
            <p:cNvPr id="59425" name="Picture 5" descr="DSCN0007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21" y="1539197"/>
              <a:ext cx="2226724" cy="1249517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7" name="TextBox 50"/>
            <p:cNvSpPr txBox="1">
              <a:spLocks noChangeArrowheads="1"/>
            </p:cNvSpPr>
            <p:nvPr/>
          </p:nvSpPr>
          <p:spPr bwMode="auto">
            <a:xfrm>
              <a:off x="160583" y="631035"/>
              <a:ext cx="2427361" cy="8954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TTF/FLASH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(DESY)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~1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GeV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ILC-like beam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RF unit</a:t>
              </a:r>
              <a:b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</a:br>
              <a:r>
                <a:rPr lang="en-GB" altLang="ja-JP" sz="16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(* lower gradient)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</p:grpSp>
      <p:sp>
        <p:nvSpPr>
          <p:cNvPr id="205830" name="TextBox 55"/>
          <p:cNvSpPr txBox="1">
            <a:spLocks noChangeArrowheads="1"/>
          </p:cNvSpPr>
          <p:nvPr/>
        </p:nvSpPr>
        <p:spPr bwMode="auto">
          <a:xfrm>
            <a:off x="3258608" y="1206719"/>
            <a:ext cx="3622431" cy="923330"/>
          </a:xfrm>
          <a:prstGeom prst="rect">
            <a:avLst/>
          </a:prstGeom>
          <a:solidFill>
            <a:srgbClr val="CCFFCC">
              <a:alpha val="42000"/>
            </a:srgbClr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STF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operation/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construction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ILC </a:t>
            </a:r>
            <a:r>
              <a:rPr lang="en-GB" altLang="ja-JP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Cryomodule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 test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：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 S1-Gloabal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Quantum Beam experiment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pic>
        <p:nvPicPr>
          <p:cNvPr id="59400" name="図 3" descr="20080626Di-009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497" y="2166938"/>
            <a:ext cx="2422280" cy="149066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32" name="Group 57"/>
          <p:cNvGrpSpPr>
            <a:grpSpLocks/>
          </p:cNvGrpSpPr>
          <p:nvPr/>
        </p:nvGrpSpPr>
        <p:grpSpPr bwMode="auto">
          <a:xfrm>
            <a:off x="4038598" y="3754438"/>
            <a:ext cx="1327807" cy="619125"/>
            <a:chOff x="7612067" y="2098674"/>
            <a:chExt cx="1227278" cy="618830"/>
          </a:xfrm>
        </p:grpSpPr>
        <p:sp>
          <p:nvSpPr>
            <p:cNvPr id="205854" name="TextBox 6"/>
            <p:cNvSpPr txBox="1">
              <a:spLocks noChangeArrowheads="1"/>
            </p:cNvSpPr>
            <p:nvPr/>
          </p:nvSpPr>
          <p:spPr bwMode="auto">
            <a:xfrm>
              <a:off x="7650167" y="2317747"/>
              <a:ext cx="579438" cy="39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5" name="TextBox 8"/>
            <p:cNvSpPr txBox="1">
              <a:spLocks noChangeArrowheads="1"/>
            </p:cNvSpPr>
            <p:nvPr/>
          </p:nvSpPr>
          <p:spPr bwMode="auto">
            <a:xfrm>
              <a:off x="7612067" y="2098674"/>
              <a:ext cx="1227278" cy="399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KEK, Japan</a:t>
              </a:r>
            </a:p>
          </p:txBody>
        </p:sp>
      </p:grpSp>
      <p:grpSp>
        <p:nvGrpSpPr>
          <p:cNvPr id="205833" name="Group 20"/>
          <p:cNvGrpSpPr>
            <a:grpSpLocks/>
          </p:cNvGrpSpPr>
          <p:nvPr/>
        </p:nvGrpSpPr>
        <p:grpSpPr bwMode="auto">
          <a:xfrm>
            <a:off x="7543800" y="3657600"/>
            <a:ext cx="1332050" cy="452438"/>
            <a:chOff x="1357312" y="1987551"/>
            <a:chExt cx="1231330" cy="452020"/>
          </a:xfrm>
        </p:grpSpPr>
        <p:sp>
          <p:nvSpPr>
            <p:cNvPr id="205852" name="TextBox 17"/>
            <p:cNvSpPr txBox="1">
              <a:spLocks noChangeArrowheads="1"/>
            </p:cNvSpPr>
            <p:nvPr/>
          </p:nvSpPr>
          <p:spPr bwMode="auto">
            <a:xfrm>
              <a:off x="1357312" y="2039940"/>
              <a:ext cx="579437" cy="39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3" name="TextBox 18"/>
            <p:cNvSpPr txBox="1">
              <a:spLocks noChangeArrowheads="1"/>
            </p:cNvSpPr>
            <p:nvPr/>
          </p:nvSpPr>
          <p:spPr bwMode="auto">
            <a:xfrm>
              <a:off x="1717675" y="1987551"/>
              <a:ext cx="870967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Cornell</a:t>
              </a:r>
            </a:p>
          </p:txBody>
        </p:sp>
      </p:grpSp>
      <p:grpSp>
        <p:nvGrpSpPr>
          <p:cNvPr id="205834" name="Group 21"/>
          <p:cNvGrpSpPr>
            <a:grpSpLocks/>
          </p:cNvGrpSpPr>
          <p:nvPr/>
        </p:nvGrpSpPr>
        <p:grpSpPr bwMode="auto">
          <a:xfrm>
            <a:off x="6787662" y="987429"/>
            <a:ext cx="2142392" cy="2670175"/>
            <a:chOff x="177800" y="2552700"/>
            <a:chExt cx="1976438" cy="2669266"/>
          </a:xfrm>
        </p:grpSpPr>
        <p:pic>
          <p:nvPicPr>
            <p:cNvPr id="59419" name="Picture 6" descr="cesr_cornell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53" y="2552700"/>
              <a:ext cx="1685785" cy="1663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1" name="TextBox 53"/>
            <p:cNvSpPr txBox="1">
              <a:spLocks noChangeArrowheads="1"/>
            </p:cNvSpPr>
            <p:nvPr/>
          </p:nvSpPr>
          <p:spPr bwMode="auto">
            <a:xfrm>
              <a:off x="177800" y="4298950"/>
              <a:ext cx="1577094" cy="923016"/>
            </a:xfrm>
            <a:prstGeom prst="rect">
              <a:avLst/>
            </a:prstGeom>
            <a:solidFill>
              <a:srgbClr val="CCFFCC">
                <a:alpha val="5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 err="1">
                  <a:latin typeface="+mn-lt"/>
                  <a:cs typeface="Times New Roman" charset="0"/>
                </a:rPr>
                <a:t>CesrT</a:t>
              </a:r>
              <a:r>
                <a:rPr lang="en-GB" altLang="ja-JP" sz="1800" b="1" dirty="0" err="1">
                  <a:latin typeface="+mn-lt"/>
                  <a:cs typeface="Times New Roman" charset="0"/>
                </a:rPr>
                <a:t>A</a:t>
              </a:r>
              <a:r>
                <a:rPr lang="en-GB" altLang="ja-JP" sz="1800" dirty="0">
                  <a:latin typeface="+mn-lt"/>
                  <a:cs typeface="Times New Roman" charset="0"/>
                </a:rPr>
                <a:t> (Cornell)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electron cloud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low </a:t>
              </a:r>
              <a:r>
                <a:rPr lang="en-GB" altLang="ja-JP" sz="1800" dirty="0" err="1">
                  <a:latin typeface="+mn-lt"/>
                  <a:cs typeface="Times New Roman" charset="0"/>
                </a:rPr>
                <a:t>emittan</a:t>
              </a:r>
              <a:r>
                <a:rPr lang="en-GB" altLang="ja-JP" sz="1800" dirty="0" err="1">
                  <a:latin typeface="Times New Roman" charset="0"/>
                  <a:cs typeface="Times New Roman" charset="0"/>
                </a:rPr>
                <a:t>ce</a:t>
              </a:r>
              <a:endParaRPr lang="en-GB" altLang="ja-JP" sz="1800" dirty="0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205835" name="Group 19"/>
          <p:cNvGrpSpPr>
            <a:grpSpLocks/>
          </p:cNvGrpSpPr>
          <p:nvPr/>
        </p:nvGrpSpPr>
        <p:grpSpPr bwMode="auto">
          <a:xfrm>
            <a:off x="1040424" y="3716343"/>
            <a:ext cx="2092934" cy="419618"/>
            <a:chOff x="3555949" y="2610902"/>
            <a:chExt cx="1930277" cy="421290"/>
          </a:xfrm>
        </p:grpSpPr>
        <p:sp>
          <p:nvSpPr>
            <p:cNvPr id="205848" name="TextBox 28"/>
            <p:cNvSpPr txBox="1">
              <a:spLocks noChangeArrowheads="1"/>
            </p:cNvSpPr>
            <p:nvPr/>
          </p:nvSpPr>
          <p:spPr bwMode="auto">
            <a:xfrm>
              <a:off x="3555949" y="2610902"/>
              <a:ext cx="581025" cy="40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49" name="TextBox 29"/>
            <p:cNvSpPr txBox="1">
              <a:spLocks noChangeArrowheads="1"/>
            </p:cNvSpPr>
            <p:nvPr/>
          </p:nvSpPr>
          <p:spPr bwMode="auto">
            <a:xfrm>
              <a:off x="4021137" y="2630487"/>
              <a:ext cx="1465089" cy="40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INFN </a:t>
              </a:r>
              <a:r>
                <a:rPr lang="en-GB" altLang="ja-JP" sz="2000" b="1" dirty="0" err="1">
                  <a:solidFill>
                    <a:srgbClr val="1B1BFD"/>
                  </a:solidFill>
                  <a:latin typeface="+mn-lt"/>
                  <a:cs typeface="Times New Roman" charset="0"/>
                </a:rPr>
                <a:t>Frascati</a:t>
              </a:r>
              <a:endParaRPr lang="en-GB" altLang="ja-JP" sz="2000" b="1" dirty="0">
                <a:solidFill>
                  <a:srgbClr val="1B1BFD"/>
                </a:solidFill>
                <a:latin typeface="+mn-lt"/>
                <a:cs typeface="Times New Roman" charset="0"/>
              </a:endParaRPr>
            </a:p>
          </p:txBody>
        </p:sp>
      </p:grpSp>
      <p:grpSp>
        <p:nvGrpSpPr>
          <p:cNvPr id="205836" name="Group 23"/>
          <p:cNvGrpSpPr>
            <a:grpSpLocks/>
          </p:cNvGrpSpPr>
          <p:nvPr/>
        </p:nvGrpSpPr>
        <p:grpSpPr bwMode="auto">
          <a:xfrm>
            <a:off x="281355" y="4189414"/>
            <a:ext cx="2369526" cy="2381905"/>
            <a:chOff x="3070210" y="3338511"/>
            <a:chExt cx="2186492" cy="2382331"/>
          </a:xfrm>
          <a:solidFill>
            <a:srgbClr val="CCFFCC">
              <a:alpha val="50000"/>
            </a:srgbClr>
          </a:solidFill>
        </p:grpSpPr>
        <p:pic>
          <p:nvPicPr>
            <p:cNvPr id="59415" name="Picture 2" descr="http://www.lnf.infn.it/~mazzitel/webcam/dafne/dafneWeb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28" y="3338511"/>
              <a:ext cx="1774074" cy="1359143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47" name="TextBox 54"/>
            <p:cNvSpPr txBox="1">
              <a:spLocks noChangeArrowheads="1"/>
            </p:cNvSpPr>
            <p:nvPr/>
          </p:nvSpPr>
          <p:spPr bwMode="auto">
            <a:xfrm>
              <a:off x="3070210" y="4788019"/>
              <a:ext cx="2071498" cy="9328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DA</a:t>
              </a:r>
              <a:r>
                <a:rPr lang="en-GB" altLang="ja-JP" sz="2800" b="1" baseline="14000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f</a:t>
              </a: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NE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(INFN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Frascati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kicker development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electron cloud</a:t>
              </a:r>
            </a:p>
          </p:txBody>
        </p:sp>
      </p:grpSp>
      <p:pic>
        <p:nvPicPr>
          <p:cNvPr id="59406" name="Picture 1040" descr="DR_ARC_00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5055" y="4343400"/>
            <a:ext cx="1647092" cy="99853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2" descr="20081010Di-002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13791" y="4071942"/>
            <a:ext cx="901211" cy="124777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9" name="TextBox 55"/>
          <p:cNvSpPr txBox="1">
            <a:spLocks noChangeArrowheads="1"/>
          </p:cNvSpPr>
          <p:nvPr/>
        </p:nvSpPr>
        <p:spPr bwMode="auto">
          <a:xfrm>
            <a:off x="2954216" y="5334003"/>
            <a:ext cx="2128922" cy="1211521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ATF &amp; ATF2 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ultra-low </a:t>
            </a:r>
            <a:r>
              <a:rPr lang="en-GB" altLang="ja-JP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emittance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Final Focus optics</a:t>
            </a:r>
            <a:endParaRPr lang="ja-JP" altLang="en-US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KEKB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electron-cloud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sp>
        <p:nvSpPr>
          <p:cNvPr id="205841" name="円/楕円 35"/>
          <p:cNvSpPr>
            <a:spLocks noChangeArrowheads="1"/>
          </p:cNvSpPr>
          <p:nvPr/>
        </p:nvSpPr>
        <p:spPr bwMode="auto">
          <a:xfrm>
            <a:off x="4142645" y="4071939"/>
            <a:ext cx="287215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2" name="円/楕円 37"/>
          <p:cNvSpPr>
            <a:spLocks noChangeArrowheads="1"/>
          </p:cNvSpPr>
          <p:nvPr/>
        </p:nvSpPr>
        <p:spPr bwMode="auto">
          <a:xfrm>
            <a:off x="1071197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3" name="円/楕円 38"/>
          <p:cNvSpPr>
            <a:spLocks noChangeArrowheads="1"/>
          </p:cNvSpPr>
          <p:nvPr/>
        </p:nvSpPr>
        <p:spPr bwMode="auto">
          <a:xfrm>
            <a:off x="1000860" y="350043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4" name="円/楕円 41"/>
          <p:cNvSpPr>
            <a:spLocks noChangeArrowheads="1"/>
          </p:cNvSpPr>
          <p:nvPr/>
        </p:nvSpPr>
        <p:spPr bwMode="auto">
          <a:xfrm>
            <a:off x="7287360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5" name="円/楕円 42"/>
          <p:cNvSpPr>
            <a:spLocks noChangeArrowheads="1"/>
          </p:cNvSpPr>
          <p:nvPr/>
        </p:nvSpPr>
        <p:spPr bwMode="auto">
          <a:xfrm>
            <a:off x="7643449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4313" y="116606"/>
            <a:ext cx="6729453" cy="820020"/>
          </a:xfrm>
          <a:solidFill>
            <a:srgbClr val="FFFFFF"/>
          </a:solidFill>
        </p:spPr>
        <p:txBody>
          <a:bodyPr/>
          <a:lstStyle/>
          <a:p>
            <a:r>
              <a:rPr kumimoji="1" lang="en-US" altLang="ja-JP" sz="2800" dirty="0">
                <a:ea typeface="Osaka"/>
                <a:cs typeface="Osaka"/>
              </a:rPr>
              <a:t>Global Cooperation for ILC Accelerator Beam Demonstration</a:t>
            </a:r>
            <a:endParaRPr kumimoji="1" lang="ja-JP" altLang="en-US" sz="2800" dirty="0">
              <a:ea typeface="Osaka"/>
              <a:cs typeface="Osak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2424546" y="5234495"/>
            <a:ext cx="3224014" cy="1027765"/>
          </a:xfrm>
          <a:prstGeom prst="ellipse">
            <a:avLst/>
          </a:prstGeom>
          <a:solidFill>
            <a:srgbClr val="FFFF00">
              <a:alpha val="39000"/>
            </a:srgbClr>
          </a:solid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円/楕円 44"/>
          <p:cNvSpPr/>
          <p:nvPr/>
        </p:nvSpPr>
        <p:spPr bwMode="auto">
          <a:xfrm>
            <a:off x="3018693" y="1490935"/>
            <a:ext cx="3224014" cy="920331"/>
          </a:xfrm>
          <a:prstGeom prst="ellipse">
            <a:avLst/>
          </a:prstGeom>
          <a:solidFill>
            <a:srgbClr val="FFFF00">
              <a:alpha val="39000"/>
            </a:srgbClr>
          </a:solid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16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831273" y="1426710"/>
            <a:ext cx="7481455" cy="463569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SCRF technology and beam acceleration</a:t>
            </a:r>
            <a:r>
              <a:rPr kumimoji="1" lang="ja-JP" altLang="en-US" sz="2400" dirty="0">
                <a:solidFill>
                  <a:srgbClr val="000090"/>
                </a:solidFill>
              </a:rPr>
              <a:t>：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Cavity Gradient required</a:t>
            </a:r>
            <a:r>
              <a:rPr kumimoji="1" lang="ja-JP" altLang="en-US" sz="2000" dirty="0"/>
              <a:t>：</a:t>
            </a:r>
            <a:r>
              <a:rPr kumimoji="1" lang="en-US" altLang="ja-JP" sz="2000" dirty="0">
                <a:solidFill>
                  <a:srgbClr val="3366FF"/>
                </a:solidFill>
              </a:rPr>
              <a:t>31.5 MV/m</a:t>
            </a:r>
          </a:p>
          <a:p>
            <a:pPr lvl="2"/>
            <a:r>
              <a:rPr kumimoji="1" lang="en-US" altLang="ja-JP" u="sng" dirty="0">
                <a:latin typeface="Osaka"/>
                <a:ea typeface="Osaka"/>
                <a:cs typeface="Osaka"/>
              </a:rPr>
              <a:t>ILC SCRF cavity R&amp;D </a:t>
            </a:r>
            <a:endParaRPr lang="en-US" altLang="ja-JP" dirty="0">
              <a:latin typeface="Osaka"/>
              <a:ea typeface="Osaka"/>
              <a:cs typeface="Osaka"/>
            </a:endParaRPr>
          </a:p>
          <a:p>
            <a:pPr lvl="3"/>
            <a:r>
              <a:rPr lang="en-US" altLang="ja-JP" sz="1800" dirty="0">
                <a:latin typeface="Osaka"/>
                <a:ea typeface="Osaka"/>
                <a:cs typeface="Osaka"/>
              </a:rPr>
              <a:t>Effort for ~ 7 x Gradient (KEK-TRISTAN, CERN-LEP) </a:t>
            </a:r>
          </a:p>
          <a:p>
            <a:pPr lvl="3"/>
            <a:r>
              <a:rPr kumimoji="1" lang="en-US" altLang="ja-JP" sz="1800" dirty="0">
                <a:latin typeface="Osaka"/>
                <a:ea typeface="Osaka"/>
                <a:cs typeface="Osaka"/>
              </a:rPr>
              <a:t>Gradient Progress 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　</a:t>
            </a:r>
            <a:r>
              <a:rPr kumimoji="1" lang="en-US" altLang="ja-JP" sz="1800" dirty="0">
                <a:solidFill>
                  <a:srgbClr val="3366FF"/>
                </a:solidFill>
                <a:latin typeface="Osaka"/>
                <a:ea typeface="Osaka"/>
                <a:cs typeface="Osaka"/>
              </a:rPr>
              <a:t>&lt; 37 MV/m&gt;  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（</a:t>
            </a:r>
            <a:r>
              <a:rPr kumimoji="1" lang="en-US" altLang="ja-JP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Record</a:t>
            </a:r>
            <a:r>
              <a:rPr kumimoji="1" lang="ja-JP" altLang="en-US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：</a:t>
            </a:r>
            <a:r>
              <a:rPr kumimoji="1" lang="en-US" altLang="ja-JP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46 MV/m </a:t>
            </a:r>
            <a:r>
              <a:rPr kumimoji="1" lang="en-US" altLang="ja-JP" sz="1800" dirty="0">
                <a:solidFill>
                  <a:srgbClr val="000090"/>
                </a:solidFill>
                <a:latin typeface="Osaka"/>
                <a:ea typeface="Osaka"/>
                <a:cs typeface="Osaka"/>
              </a:rPr>
              <a:t>at DESY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) </a:t>
            </a:r>
          </a:p>
          <a:p>
            <a:pPr lvl="3"/>
            <a:r>
              <a:rPr kumimoji="1" lang="en-US" altLang="ja-JP" sz="1800" dirty="0">
                <a:latin typeface="Osaka"/>
                <a:ea typeface="Osaka"/>
                <a:cs typeface="Osaka"/>
              </a:rPr>
              <a:t>System engineering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 S1-Global program with global effort</a:t>
            </a: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Electron Cloud Mitigation</a:t>
            </a:r>
            <a:endParaRPr kumimoji="1" lang="en-US" altLang="ja-JP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Nano-beam handling :</a:t>
            </a:r>
            <a:r>
              <a:rPr kumimoji="1" lang="ja-JP" altLang="en-US" sz="2400" dirty="0">
                <a:solidFill>
                  <a:srgbClr val="000090"/>
                </a:solidFill>
              </a:rPr>
              <a:t>　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ILC requiring a beam size </a:t>
            </a:r>
            <a:r>
              <a:rPr kumimoji="1" lang="en-US" altLang="ja-JP" sz="2000" dirty="0">
                <a:solidFill>
                  <a:srgbClr val="3366FF"/>
                </a:solidFill>
              </a:rPr>
              <a:t>~ 6 nm </a:t>
            </a:r>
            <a:r>
              <a:rPr kumimoji="1" lang="en-US" altLang="ja-JP" sz="2000" dirty="0"/>
              <a:t>(vertical)  and stability ~2nm:  </a:t>
            </a:r>
          </a:p>
          <a:p>
            <a:pPr lvl="2"/>
            <a:r>
              <a:rPr kumimoji="1" lang="en-US" altLang="ja-JP" dirty="0">
                <a:latin typeface="Osaka"/>
                <a:ea typeface="Osaka"/>
                <a:cs typeface="Osaka"/>
              </a:rPr>
              <a:t>Progress in </a:t>
            </a:r>
            <a:r>
              <a:rPr kumimoji="1" lang="en-US" altLang="ja-JP" dirty="0"/>
              <a:t>KEK-ATF:</a:t>
            </a:r>
          </a:p>
          <a:p>
            <a:pPr lvl="3"/>
            <a:r>
              <a:rPr kumimoji="1" lang="en-US" altLang="ja-JP" sz="1800" dirty="0"/>
              <a:t>achieving </a:t>
            </a:r>
            <a:r>
              <a:rPr kumimoji="1" lang="en-US" altLang="ja-JP" sz="1800" dirty="0">
                <a:solidFill>
                  <a:srgbClr val="FF0000"/>
                </a:solidFill>
              </a:rPr>
              <a:t>~70 nm (at 1.3 </a:t>
            </a:r>
            <a:r>
              <a:rPr kumimoji="1" lang="en-US" altLang="ja-JP" sz="1800" dirty="0" err="1">
                <a:solidFill>
                  <a:srgbClr val="FF0000"/>
                </a:solidFill>
              </a:rPr>
              <a:t>GeV</a:t>
            </a:r>
            <a:r>
              <a:rPr kumimoji="1" lang="en-US" altLang="ja-JP" sz="1800" dirty="0">
                <a:solidFill>
                  <a:srgbClr val="FF0000"/>
                </a:solidFill>
              </a:rPr>
              <a:t>)</a:t>
            </a:r>
            <a:r>
              <a:rPr kumimoji="1" lang="en-US" altLang="ja-JP" sz="1800" dirty="0"/>
              <a:t>, </a:t>
            </a:r>
          </a:p>
          <a:p>
            <a:pPr lvl="3"/>
            <a:r>
              <a:rPr kumimoji="1" lang="en-US" altLang="ja-JP" sz="1800" dirty="0"/>
              <a:t>corresponding to 10 nm (at 250 </a:t>
            </a:r>
            <a:r>
              <a:rPr kumimoji="1" lang="en-US" altLang="ja-JP" sz="1800" dirty="0" err="1"/>
              <a:t>GeV</a:t>
            </a:r>
            <a:r>
              <a:rPr kumimoji="1" lang="en-US" altLang="ja-JP" sz="1800" dirty="0"/>
              <a:t>, ILC)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ea typeface="Osaka"/>
                <a:cs typeface="Osaka"/>
              </a:rPr>
              <a:t>Major R&amp;D Efforts in TD Phase  </a:t>
            </a:r>
            <a:endParaRPr kumimoji="1" lang="ja-JP" altLang="en-US" b="1" dirty="0">
              <a:ea typeface="Osaka"/>
              <a:cs typeface="Osaka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13/05/27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Technical Status</a:t>
            </a:r>
            <a:endParaRPr lang="en-US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9C48C-D733-1745-8254-B98F368A1390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77378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STFQB_fullC2_111026_reduced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9522" y="813814"/>
            <a:ext cx="7550831" cy="3911330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283674" y="901013"/>
            <a:ext cx="3960440" cy="646331"/>
          </a:xfrm>
          <a:prstGeom prst="rect">
            <a:avLst/>
          </a:prstGeom>
          <a:solidFill>
            <a:srgbClr val="CCFFCC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Quantum-Beam Accelerator</a:t>
            </a:r>
          </a:p>
          <a:p>
            <a:r>
              <a:rPr kumimoji="1" lang="en-US" altLang="ja-JP" dirty="0" smtClean="0">
                <a:latin typeface="Helvetica"/>
                <a:cs typeface="Helvetica"/>
              </a:rPr>
              <a:t>Starting as starting of KEK-STF-2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31" tIns="45715" rIns="91431" bIns="4571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1" name="TextBox 3"/>
          <p:cNvSpPr txBox="1"/>
          <p:nvPr/>
        </p:nvSpPr>
        <p:spPr>
          <a:xfrm>
            <a:off x="773192" y="76571"/>
            <a:ext cx="7148111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2800" b="1" dirty="0">
                <a:latin typeface="Helvetica"/>
                <a:ea typeface="Osaka"/>
                <a:cs typeface="Helvetica"/>
              </a:rPr>
              <a:t> ILC beam condition demonstrated at QB</a:t>
            </a:r>
            <a:endParaRPr lang="ja-JP" altLang="en-US" sz="2800" b="1" dirty="0">
              <a:latin typeface="Helvetica"/>
              <a:ea typeface="Osaka"/>
              <a:cs typeface="Helvetica"/>
            </a:endParaRPr>
          </a:p>
        </p:txBody>
      </p:sp>
      <p:pic>
        <p:nvPicPr>
          <p:cNvPr id="22" name="図 21" descr="STF-QB-accelerator-01312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47248" y="3083251"/>
            <a:ext cx="4538464" cy="340384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1" y="1772817"/>
            <a:ext cx="3254993" cy="83099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High-flux X-ray by Inverse-Comton scattering</a:t>
            </a: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10mA electron beam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（</a:t>
            </a:r>
            <a:r>
              <a:rPr lang="en-US" altLang="ja-JP" sz="1200" dirty="0">
                <a:latin typeface="Helvetica"/>
                <a:ea typeface="Osaka"/>
                <a:cs typeface="Helvetica"/>
              </a:rPr>
              <a:t>40MeV,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１ｍｓ</a:t>
            </a:r>
            <a:r>
              <a:rPr lang="en-US" altLang="ja-JP" sz="1200" dirty="0">
                <a:latin typeface="Helvetica"/>
                <a:ea typeface="Osaka"/>
                <a:cs typeface="Helvetica"/>
              </a:rPr>
              <a:t>,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５Ｈｚ）</a:t>
            </a:r>
            <a:endParaRPr lang="en-US" altLang="ja-JP" sz="1200" dirty="0">
              <a:latin typeface="Helvetica"/>
              <a:ea typeface="Osaka"/>
              <a:cs typeface="Helvetica"/>
            </a:endParaRP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4-mirror laser resonator cavity</a:t>
            </a: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head-on collision with beam</a:t>
            </a:r>
            <a:endParaRPr lang="ja-JP" altLang="en-US" sz="1200" dirty="0">
              <a:latin typeface="Helvetica"/>
              <a:ea typeface="Osak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5" y="2276873"/>
            <a:ext cx="2861405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Capture cryomodule ( 2 SC cavities )</a:t>
            </a:r>
            <a:endParaRPr lang="ja-JP" altLang="en-US" sz="1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5736" y="4149080"/>
            <a:ext cx="1818226" cy="4616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collision point</a:t>
            </a:r>
          </a:p>
          <a:p>
            <a:r>
              <a:rPr lang="en-US" altLang="ja-JP" sz="1200" b="1" dirty="0"/>
              <a:t>(Laser, electron beam)</a:t>
            </a:r>
            <a:endParaRPr lang="ja-JP" altLang="en-US" sz="12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4288" y="1780525"/>
            <a:ext cx="1735947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photocathode </a:t>
            </a:r>
            <a:r>
              <a:rPr lang="en-US" altLang="ja-JP" sz="1200" b="1" dirty="0" err="1"/>
              <a:t>RFgun</a:t>
            </a:r>
            <a:endParaRPr lang="ja-JP" altLang="en-US" sz="1200" b="1" dirty="0"/>
          </a:p>
        </p:txBody>
      </p:sp>
      <p:pic>
        <p:nvPicPr>
          <p:cNvPr id="17" name="図 16" descr="beam-profile-at-collision_04132012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00724" y="4986663"/>
            <a:ext cx="2130680" cy="163405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99104" y="1697693"/>
            <a:ext cx="342566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kumimoji="1" lang="en-US" altLang="ja-JP" dirty="0" smtClean="0"/>
              <a:t>Beam acceleration (40 MV) and transport for </a:t>
            </a:r>
            <a:r>
              <a:rPr kumimoji="1" lang="en-US" altLang="ja-JP" dirty="0" smtClean="0">
                <a:solidFill>
                  <a:srgbClr val="3366FF"/>
                </a:solidFill>
              </a:rPr>
              <a:t>6.7 mA, </a:t>
            </a:r>
            <a:r>
              <a:rPr kumimoji="1" lang="en-US" altLang="ja-JP" dirty="0" smtClean="0">
                <a:solidFill>
                  <a:srgbClr val="FF0000"/>
                </a:solidFill>
              </a:rPr>
              <a:t>1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ms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 </a:t>
            </a:r>
            <a:r>
              <a:rPr kumimoji="1" lang="en-US" altLang="ja-JP" dirty="0" smtClean="0">
                <a:solidFill>
                  <a:srgbClr val="000090"/>
                </a:solidFill>
              </a:rPr>
              <a:t>succeeded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smtClean="0">
                <a:solidFill>
                  <a:srgbClr val="000090"/>
                </a:solidFill>
              </a:rPr>
              <a:t>in </a:t>
            </a:r>
            <a:r>
              <a:rPr kumimoji="1" lang="en-US" altLang="ja-JP" dirty="0" smtClean="0">
                <a:solidFill>
                  <a:srgbClr val="000090"/>
                </a:solidFill>
              </a:rPr>
              <a:t>2012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13/05/27</a:t>
            </a:r>
            <a:endParaRPr 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9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5176838"/>
            <a:ext cx="3779838" cy="1203325"/>
          </a:xfrm>
          <a:solidFill>
            <a:schemeClr val="bg1"/>
          </a:solidFill>
          <a:ln>
            <a:solidFill>
              <a:srgbClr val="3366FF"/>
            </a:solidFill>
          </a:ln>
        </p:spPr>
      </p:pic>
      <p:sp>
        <p:nvSpPr>
          <p:cNvPr id="9" name="円/楕円 8"/>
          <p:cNvSpPr/>
          <p:nvPr/>
        </p:nvSpPr>
        <p:spPr bwMode="auto">
          <a:xfrm>
            <a:off x="381001" y="5244649"/>
            <a:ext cx="1307123" cy="638303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>
            <a:off x="1547664" y="4767868"/>
            <a:ext cx="2696450" cy="566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86703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14325" y="4298416"/>
            <a:ext cx="2638111" cy="173016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62403" y="773547"/>
            <a:ext cx="4203786" cy="500303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KEK-ATF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Progress</a:t>
            </a:r>
            <a:endParaRPr kumimoji="1" lang="ja-JP" altLang="en-US" sz="32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Technical Status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002-2843-A748-8A39-5DB4CCBFD7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4294967295"/>
          </p:nvPr>
        </p:nvSpPr>
        <p:spPr>
          <a:xfrm>
            <a:off x="181440" y="1491053"/>
            <a:ext cx="4038600" cy="4525963"/>
          </a:xfrm>
          <a:solidFill>
            <a:srgbClr val="CCFFCC"/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cs typeface="Times"/>
              </a:rPr>
              <a:t>Ultra-small beam</a:t>
            </a:r>
          </a:p>
          <a:p>
            <a:r>
              <a:rPr lang="en-US" altLang="ja-JP" sz="2200" dirty="0">
                <a:solidFill>
                  <a:srgbClr val="000000"/>
                </a:solidFill>
                <a:cs typeface="Times"/>
              </a:rPr>
              <a:t>Low </a:t>
            </a:r>
            <a:r>
              <a:rPr lang="en-US" altLang="ja-JP" sz="2200" dirty="0" err="1">
                <a:solidFill>
                  <a:srgbClr val="000000"/>
                </a:solidFill>
                <a:cs typeface="Times"/>
              </a:rPr>
              <a:t>emittance</a:t>
            </a:r>
            <a:r>
              <a:rPr lang="en-US" altLang="ja-JP" sz="2200" dirty="0">
                <a:solidFill>
                  <a:srgbClr val="000000"/>
                </a:solidFill>
                <a:cs typeface="Times"/>
              </a:rPr>
              <a:t> : KEK-ATF </a:t>
            </a:r>
          </a:p>
          <a:p>
            <a:pPr lvl="1"/>
            <a:r>
              <a:rPr lang="en-US" altLang="ja-JP" sz="1900" dirty="0">
                <a:solidFill>
                  <a:srgbClr val="000000"/>
                </a:solidFill>
                <a:cs typeface="Times"/>
              </a:rPr>
              <a:t>Achieved the ILC goal (2004).</a:t>
            </a:r>
          </a:p>
          <a:p>
            <a:endParaRPr lang="en-US" altLang="ja-JP" sz="2200" dirty="0">
              <a:solidFill>
                <a:srgbClr val="000000"/>
              </a:solidFill>
              <a:cs typeface="Times"/>
            </a:endParaRPr>
          </a:p>
          <a:p>
            <a:r>
              <a:rPr lang="en-US" altLang="ja-JP" sz="2200" dirty="0">
                <a:solidFill>
                  <a:srgbClr val="000000"/>
                </a:solidFill>
                <a:cs typeface="Times"/>
              </a:rPr>
              <a:t>Small vertical beam size : KEK ATF2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Goal = 37 nm, 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160 nm (spring?, 2012)</a:t>
            </a:r>
          </a:p>
          <a:p>
            <a:pPr lvl="2"/>
            <a:r>
              <a:rPr lang="en-US" altLang="ja-JP" dirty="0" smtClean="0">
                <a:solidFill>
                  <a:srgbClr val="FF0000"/>
                </a:solidFill>
                <a:cs typeface="Times"/>
              </a:rPr>
              <a:t>~70 nm (Dec. 2012)  at low beam current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753" b="-654"/>
          <a:stretch/>
        </p:blipFill>
        <p:spPr>
          <a:xfrm>
            <a:off x="4451796" y="1874839"/>
            <a:ext cx="4556125" cy="2039937"/>
          </a:xfrm>
          <a:ln>
            <a:solidFill>
              <a:srgbClr val="008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763" y="4286088"/>
            <a:ext cx="1983777" cy="1897526"/>
          </a:xfrm>
          <a:prstGeom prst="rect">
            <a:avLst/>
          </a:prstGeom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8413" y="1305370"/>
            <a:ext cx="1290169" cy="704560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3963738" y="2707105"/>
            <a:ext cx="3222968" cy="17154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204432" y="5116531"/>
            <a:ext cx="1595699" cy="2752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96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26940</TotalTime>
  <Words>1619</Words>
  <Application>Microsoft Office PowerPoint</Application>
  <PresentationFormat>画面に合わせる (4:3)</PresentationFormat>
  <Paragraphs>440</Paragraphs>
  <Slides>30</Slides>
  <Notes>1</Notes>
  <HiddenSlides>1</HiddenSlides>
  <MMClips>0</MMClips>
  <ScaleCrop>false</ScaleCrop>
  <HeadingPairs>
    <vt:vector size="4" baseType="variant">
      <vt:variant>
        <vt:lpstr>テーマ</vt:lpstr>
      </vt:variant>
      <vt:variant>
        <vt:i4>7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10_Office テーマ</vt:lpstr>
      <vt:lpstr>Blank Presentation</vt:lpstr>
      <vt:lpstr>3_ホワイト</vt:lpstr>
      <vt:lpstr>2_Default Theme</vt:lpstr>
      <vt:lpstr>3_Default Theme</vt:lpstr>
      <vt:lpstr>Draft_LLC_PowerPoint_template_021513</vt:lpstr>
      <vt:lpstr>4_Default Theme</vt:lpstr>
      <vt:lpstr>ILC Technical Status Report  </vt:lpstr>
      <vt:lpstr>Outline </vt:lpstr>
      <vt:lpstr>ILC Time Line</vt:lpstr>
      <vt:lpstr>ILC TDR Layout</vt:lpstr>
      <vt:lpstr>ILC-TDR: Baseline Parameters </vt:lpstr>
      <vt:lpstr>Global Cooperation for ILC Accelerator Beam Demonstration</vt:lpstr>
      <vt:lpstr>Major R&amp;D Efforts in TD Phase  </vt:lpstr>
      <vt:lpstr>スライド 8</vt:lpstr>
      <vt:lpstr>KEK-ATF：Progress</vt:lpstr>
      <vt:lpstr>ILC Technical Design Report </vt:lpstr>
      <vt:lpstr>ILC Road Map</vt:lpstr>
      <vt:lpstr>Outline </vt:lpstr>
      <vt:lpstr>“ILC Work Plan for the LCC Phase” under discussion in ILC-TB</vt:lpstr>
      <vt:lpstr>Report given by PAC</vt:lpstr>
      <vt:lpstr>PAC Summary and Recommendations (1/3)</vt:lpstr>
      <vt:lpstr>PAC Summary and Recommendations (2/3)</vt:lpstr>
      <vt:lpstr>PAC Summary and Recommendations (3/3)</vt:lpstr>
      <vt:lpstr>Further R&amp;D/Engineering Study required</vt:lpstr>
      <vt:lpstr>SRF - 1</vt:lpstr>
      <vt:lpstr>Comparisons of Input Couplers - TTF-III and KEK design - </vt:lpstr>
      <vt:lpstr>Comparison of Input Couplers </vt:lpstr>
      <vt:lpstr>スライド 22</vt:lpstr>
      <vt:lpstr>SRF - 4</vt:lpstr>
      <vt:lpstr>Implication of a Phased Proposal - 1</vt:lpstr>
      <vt:lpstr>250 GeV staged (scenario 1)</vt:lpstr>
      <vt:lpstr>250 GeV staged (scenario 2)</vt:lpstr>
      <vt:lpstr>Implication of a Phased Proposal - 2</vt:lpstr>
      <vt:lpstr>Geological Survey and  Common-Subject Study, going on, in japan </vt:lpstr>
      <vt:lpstr>まとめ</vt:lpstr>
      <vt:lpstr>Backup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Accelerator Baseline Design  SCRF</dc:title>
  <dc:creator>Yamamoto Akira</dc:creator>
  <cp:lastModifiedBy>国際1</cp:lastModifiedBy>
  <cp:revision>439</cp:revision>
  <cp:lastPrinted>2013-05-27T05:01:00Z</cp:lastPrinted>
  <dcterms:created xsi:type="dcterms:W3CDTF">2012-12-02T02:10:59Z</dcterms:created>
  <dcterms:modified xsi:type="dcterms:W3CDTF">2013-06-11T03:54:22Z</dcterms:modified>
</cp:coreProperties>
</file>