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91" r:id="rId2"/>
    <p:sldId id="381" r:id="rId3"/>
    <p:sldId id="403" r:id="rId4"/>
    <p:sldId id="404" r:id="rId5"/>
    <p:sldId id="406" r:id="rId6"/>
    <p:sldId id="382" r:id="rId7"/>
    <p:sldId id="383" r:id="rId8"/>
    <p:sldId id="384" r:id="rId9"/>
    <p:sldId id="422" r:id="rId10"/>
    <p:sldId id="434" r:id="rId11"/>
    <p:sldId id="385" r:id="rId12"/>
    <p:sldId id="416" r:id="rId13"/>
    <p:sldId id="262" r:id="rId14"/>
    <p:sldId id="407" r:id="rId15"/>
    <p:sldId id="419" r:id="rId16"/>
    <p:sldId id="413" r:id="rId17"/>
    <p:sldId id="414" r:id="rId18"/>
    <p:sldId id="415" r:id="rId19"/>
    <p:sldId id="420" r:id="rId20"/>
    <p:sldId id="368" r:id="rId21"/>
    <p:sldId id="435" r:id="rId22"/>
    <p:sldId id="421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0000"/>
    <a:srgbClr val="6600CC"/>
    <a:srgbClr val="FFFFFF"/>
    <a:srgbClr val="66FFFF"/>
    <a:srgbClr val="DCE6F2"/>
    <a:srgbClr val="0000FF"/>
    <a:srgbClr val="003300"/>
    <a:srgbClr val="3399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98" y="-50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871A7-069C-4B11-B8CC-94F24D00F398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FD8DE-F617-4DE6-B306-B566CF7697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66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FD8DE-F617-4DE6-B306-B566CF76979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65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99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7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79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81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79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76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57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34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34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36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36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8D90-8EA1-4360-9CC4-F810E2BB369B}" type="datetimeFigureOut">
              <a:rPr kumimoji="1" lang="ja-JP" altLang="en-US" smtClean="0"/>
              <a:t>2013/2/13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A8EB8-C8EF-4EE6-842E-A65B16838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27.wdp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47.png"/><Relationship Id="rId4" Type="http://schemas.microsoft.com/office/2007/relationships/hdphoto" Target="../media/hdphoto3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7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1.wdp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8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90" y="1986756"/>
            <a:ext cx="6350000" cy="3746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113855" y="2276872"/>
            <a:ext cx="2459577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5882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strangelo Edessa" pitchFamily="66" charset="0"/>
              </a:rPr>
              <a:t>Atsuto Suzuki</a:t>
            </a:r>
            <a:endParaRPr lang="en-US" altLang="ja-JP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strangelo Edessa" pitchFamily="66" charset="0"/>
            </a:endParaRPr>
          </a:p>
        </p:txBody>
      </p:sp>
      <p:pic>
        <p:nvPicPr>
          <p:cNvPr id="4" name="Picture 6" descr="hedar-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3097" y="5733256"/>
            <a:ext cx="5977806" cy="82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487205" y="332656"/>
            <a:ext cx="610449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Japanese Bid-to-Host Activities</a:t>
            </a:r>
          </a:p>
          <a:p>
            <a:pPr algn="ctr"/>
            <a:r>
              <a:rPr lang="en-US" altLang="ja-JP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for ILC</a:t>
            </a:r>
            <a:r>
              <a:rPr lang="ja-JP" alt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ja-JP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4869160"/>
            <a:ext cx="4302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6600CC"/>
                </a:solidFill>
              </a:rPr>
              <a:t>IHEP-KEK Annual Cooperation Meeting</a:t>
            </a:r>
          </a:p>
          <a:p>
            <a:pPr algn="ctr"/>
            <a:r>
              <a:rPr lang="en-US" altLang="ja-JP" sz="2000" b="1" dirty="0" smtClean="0">
                <a:solidFill>
                  <a:srgbClr val="6600CC"/>
                </a:solidFill>
              </a:rPr>
              <a:t>Feb. 4, 2013</a:t>
            </a:r>
            <a:endParaRPr kumimoji="1" lang="ja-JP" altLang="en-US" sz="20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548680"/>
            <a:ext cx="4248472" cy="574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0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63386" y="116632"/>
            <a:ext cx="40146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FF"/>
                </a:solidFill>
              </a:rPr>
              <a:t> Why ILC in Japan ? : 1 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827584" y="329180"/>
            <a:ext cx="7704856" cy="6356664"/>
            <a:chOff x="827584" y="329180"/>
            <a:chExt cx="7704856" cy="635666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849393"/>
              <a:ext cx="7704856" cy="58364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6300192" y="329180"/>
              <a:ext cx="1285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2008</a:t>
              </a:r>
              <a:endParaRPr kumimoji="1" lang="ja-JP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3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332656"/>
            <a:ext cx="7992888" cy="525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36115"/>
            <a:ext cx="4533900" cy="37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619672" y="2589452"/>
            <a:ext cx="397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of Global Country inside Japan</a:t>
            </a:r>
            <a:endParaRPr kumimoji="1" lang="ja-JP" alt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33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780794"/>
            <a:ext cx="4149189" cy="595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173864" y="854583"/>
            <a:ext cx="4312300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2060"/>
                </a:solidFill>
              </a:rPr>
              <a:t>Japan Policy Council</a:t>
            </a:r>
            <a:endParaRPr lang="ja-JP" altLang="ja-JP" sz="2400" dirty="0">
              <a:solidFill>
                <a:srgbClr val="002060"/>
              </a:solidFill>
            </a:endParaRPr>
          </a:p>
          <a:p>
            <a:pPr algn="ctr"/>
            <a:r>
              <a:rPr lang="en-US" altLang="ja-JP" sz="2400" b="1" dirty="0">
                <a:solidFill>
                  <a:srgbClr val="002060"/>
                </a:solidFill>
              </a:rPr>
              <a:t>Second Recommendations:</a:t>
            </a:r>
            <a:endParaRPr lang="ja-JP" altLang="ja-JP" sz="2400" dirty="0">
              <a:solidFill>
                <a:srgbClr val="002060"/>
              </a:solidFill>
            </a:endParaRPr>
          </a:p>
          <a:p>
            <a:pPr algn="ctr"/>
            <a:r>
              <a:rPr lang="en-US" altLang="ja-JP" sz="2400" b="1" dirty="0">
                <a:solidFill>
                  <a:srgbClr val="002060"/>
                </a:solidFill>
              </a:rPr>
              <a:t>Regional Development </a:t>
            </a:r>
            <a:r>
              <a:rPr lang="en-US" altLang="ja-JP" sz="2400" b="1" dirty="0" smtClean="0">
                <a:solidFill>
                  <a:srgbClr val="002060"/>
                </a:solidFill>
              </a:rPr>
              <a:t>through </a:t>
            </a:r>
            <a:r>
              <a:rPr lang="en-US" altLang="ja-JP" sz="2400" b="1" dirty="0">
                <a:solidFill>
                  <a:srgbClr val="002060"/>
                </a:solidFill>
              </a:rPr>
              <a:t>Creation of Global </a:t>
            </a:r>
            <a:r>
              <a:rPr lang="en-US" altLang="ja-JP" sz="2400" b="1" dirty="0" smtClean="0">
                <a:solidFill>
                  <a:srgbClr val="002060"/>
                </a:solidFill>
              </a:rPr>
              <a:t>Country inside Japan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3864" y="2996952"/>
            <a:ext cx="4251743" cy="1477328"/>
          </a:xfrm>
          <a:prstGeom prst="rect">
            <a:avLst/>
          </a:prstGeom>
          <a:solidFill>
            <a:schemeClr val="bg1"/>
          </a:solidFill>
          <a:ln>
            <a:solidFill>
              <a:srgbClr val="6600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dirty="0" smtClean="0">
                <a:solidFill>
                  <a:srgbClr val="003300"/>
                </a:solidFill>
              </a:rPr>
              <a:t>Realizing a global city that can attract human and financial resources from around the world: Regional development triggered by the International Linear Collider (ILC)</a:t>
            </a:r>
            <a:endParaRPr kumimoji="1" lang="ja-JP" altLang="en-US" dirty="0">
              <a:solidFill>
                <a:srgbClr val="0033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6166" y="4725144"/>
            <a:ext cx="4251744" cy="1477328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u="sng" dirty="0" smtClean="0"/>
              <a:t>Realizing </a:t>
            </a:r>
            <a:r>
              <a:rPr lang="en-US" altLang="ja-JP" b="1" u="sng" dirty="0"/>
              <a:t>an international organization for the International Linear Collider (ILC), </a:t>
            </a:r>
            <a:r>
              <a:rPr lang="en-US" altLang="ja-JP" b="1" u="sng" dirty="0" smtClean="0"/>
              <a:t>to </a:t>
            </a:r>
            <a:r>
              <a:rPr lang="en-US" altLang="ja-JP" b="1" u="sng" dirty="0"/>
              <a:t>push towards reforming regional cities as a role model for the creation of a global </a:t>
            </a:r>
            <a:r>
              <a:rPr lang="en-US" altLang="ja-JP" b="1" u="sng" dirty="0" smtClean="0"/>
              <a:t>country.</a:t>
            </a:r>
            <a:endParaRPr lang="ja-JP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15100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1" dirty="0"/>
              <a:t>July 12, </a:t>
            </a:r>
            <a:r>
              <a:rPr lang="en-US" altLang="ja-JP" sz="2400" b="1" i="1" dirty="0" smtClean="0"/>
              <a:t>2012</a:t>
            </a:r>
            <a:endParaRPr lang="ja-JP" altLang="ja-JP" sz="2400" b="1" i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2150"/>
            <a:ext cx="33798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Why ILC in Japan ? : 2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3379836" y="2132856"/>
            <a:ext cx="1578480" cy="864096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2627784" y="4221088"/>
            <a:ext cx="2330532" cy="504056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3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47564"/>
            <a:ext cx="7272807" cy="372684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693967"/>
            <a:ext cx="2232248" cy="16630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995" y="2806986"/>
            <a:ext cx="5688632" cy="405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80" y="3356992"/>
            <a:ext cx="2988188" cy="36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755" y="0"/>
            <a:ext cx="7528613" cy="274884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644007" y="5637862"/>
            <a:ext cx="4392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i="1" dirty="0">
                <a:solidFill>
                  <a:prstClr val="black"/>
                </a:solidFill>
              </a:rPr>
              <a:t>The handover was followed by a panel discussion.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87578" y="5637862"/>
            <a:ext cx="3968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i="1" dirty="0">
                <a:solidFill>
                  <a:prstClr val="black"/>
                </a:solidFill>
              </a:rPr>
              <a:t>Barry </a:t>
            </a:r>
            <a:r>
              <a:rPr lang="en-US" altLang="ja-JP" sz="1600" i="1" dirty="0" err="1">
                <a:solidFill>
                  <a:prstClr val="black"/>
                </a:solidFill>
              </a:rPr>
              <a:t>Barish</a:t>
            </a:r>
            <a:r>
              <a:rPr lang="en-US" altLang="ja-JP" sz="1600" i="1" dirty="0">
                <a:solidFill>
                  <a:prstClr val="black"/>
                </a:solidFill>
              </a:rPr>
              <a:t> and </a:t>
            </a:r>
            <a:r>
              <a:rPr lang="en-US" altLang="ja-JP" sz="1600" i="1" dirty="0" err="1">
                <a:solidFill>
                  <a:prstClr val="black"/>
                </a:solidFill>
              </a:rPr>
              <a:t>Sakue</a:t>
            </a:r>
            <a:r>
              <a:rPr lang="en-US" altLang="ja-JP" sz="1600" i="1" dirty="0">
                <a:solidFill>
                  <a:prstClr val="black"/>
                </a:solidFill>
              </a:rPr>
              <a:t> Yamada handing over the TDR </a:t>
            </a:r>
            <a:r>
              <a:rPr lang="en-US" altLang="ja-JP" sz="1600" i="1" dirty="0" smtClean="0">
                <a:solidFill>
                  <a:prstClr val="black"/>
                </a:solidFill>
              </a:rPr>
              <a:t>to ILCSC </a:t>
            </a:r>
            <a:r>
              <a:rPr lang="en-US" altLang="ja-JP" sz="1600" i="1" dirty="0">
                <a:solidFill>
                  <a:prstClr val="black"/>
                </a:solidFill>
              </a:rPr>
              <a:t>chair Jon Bagger. Image: Nobuko Kobayashi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1" y="2954310"/>
            <a:ext cx="3294268" cy="24597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99" y="3034939"/>
            <a:ext cx="3606801" cy="22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4" y="260648"/>
            <a:ext cx="8458834" cy="646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592" y="-34900"/>
            <a:ext cx="506211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4" y="17264"/>
            <a:ext cx="5168900" cy="488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5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7" y="764704"/>
            <a:ext cx="7416824" cy="57461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32656"/>
            <a:ext cx="5770854" cy="194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7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CFS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r="7777" b="85057"/>
          <a:stretch/>
        </p:blipFill>
        <p:spPr bwMode="auto">
          <a:xfrm>
            <a:off x="-107856" y="116632"/>
            <a:ext cx="403244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" y="3003609"/>
            <a:ext cx="5139188" cy="385439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8473" y="8175"/>
            <a:ext cx="5331161" cy="420565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80069" y="1772816"/>
            <a:ext cx="18565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 smtClean="0">
                <a:solidFill>
                  <a:srgbClr val="6600CC"/>
                </a:solidFill>
                <a:latin typeface="Adobe Fan Heiti Std B" pitchFamily="34" charset="-128"/>
                <a:ea typeface="Adobe Fan Heiti Std B" pitchFamily="34" charset="-128"/>
              </a:rPr>
              <a:t>Feb. 1, 2013</a:t>
            </a:r>
            <a:endParaRPr kumimoji="1" lang="ja-JP" altLang="en-US" sz="2400" b="1" i="1" u="sng" dirty="0">
              <a:solidFill>
                <a:srgbClr val="6600CC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874"/>
            <a:ext cx="4217960" cy="376474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2538443" y="185945"/>
            <a:ext cx="6500929" cy="6653783"/>
            <a:chOff x="258692" y="1351289"/>
            <a:chExt cx="4512787" cy="4618895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310" y="4289529"/>
              <a:ext cx="3001169" cy="1680655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58692" y="1351289"/>
              <a:ext cx="1296404" cy="3204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b="1" i="1" dirty="0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alibri"/>
                  <a:ea typeface="ＭＳ Ｐゴシック"/>
                </a:rPr>
                <a:t>July 4 2012</a:t>
              </a:r>
              <a:endParaRPr lang="ja-JP" altLang="en-US" sz="2400" b="1" i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ＭＳ Ｐゴシック"/>
              </a:endParaRPr>
            </a:p>
          </p:txBody>
        </p:sp>
      </p:grp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83877"/>
            <a:ext cx="2507477" cy="160392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8" y="5229200"/>
            <a:ext cx="2632749" cy="146781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19411"/>
            <a:ext cx="4323356" cy="42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1773549" y="116632"/>
            <a:ext cx="5546839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Toward ILC Construction 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:</a:t>
            </a: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Japan Activities</a:t>
            </a:r>
            <a:endParaRPr lang="ja-JP" altLang="en-US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6207" y="2925209"/>
            <a:ext cx="13797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</a:p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49108" y="2323390"/>
            <a:ext cx="25962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Set-up JLCB and JLCD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1017573" y="1199374"/>
            <a:ext cx="74332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500744" y="983350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156106" y="894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2012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6742" y="894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2013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36692" y="9023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2014</a:t>
            </a:r>
            <a:endParaRPr kumimoji="1" lang="ja-JP" altLang="en-US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6397" y="89056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2015~6</a:t>
            </a:r>
            <a:endParaRPr kumimoji="1" lang="ja-JP" altLang="en-US" b="1" dirty="0"/>
          </a:p>
        </p:txBody>
      </p:sp>
      <p:cxnSp>
        <p:nvCxnSpPr>
          <p:cNvPr id="20" name="直線コネクタ 19"/>
          <p:cNvCxnSpPr/>
          <p:nvPr/>
        </p:nvCxnSpPr>
        <p:spPr>
          <a:xfrm>
            <a:off x="5004083" y="973224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7476791" y="967216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941835" y="2961541"/>
            <a:ext cx="18766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Cite Decision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Design ILC Lab.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2" name="右中かっこ 11"/>
          <p:cNvSpPr/>
          <p:nvPr/>
        </p:nvSpPr>
        <p:spPr>
          <a:xfrm>
            <a:off x="4021128" y="3209885"/>
            <a:ext cx="521073" cy="2451363"/>
          </a:xfrm>
          <a:prstGeom prst="rightBrac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6716" y="5445114"/>
            <a:ext cx="1410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Policy Council</a:t>
            </a:r>
          </a:p>
        </p:txBody>
      </p:sp>
      <p:sp>
        <p:nvSpPr>
          <p:cNvPr id="30" name="星 5 29"/>
          <p:cNvSpPr/>
          <p:nvPr/>
        </p:nvSpPr>
        <p:spPr>
          <a:xfrm>
            <a:off x="2385684" y="1285260"/>
            <a:ext cx="933367" cy="78483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08849" y="1285409"/>
            <a:ext cx="200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Positive Reference</a:t>
            </a:r>
          </a:p>
          <a:p>
            <a:pPr algn="ctr"/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from New Prime Minister</a:t>
            </a:r>
          </a:p>
          <a:p>
            <a:pPr algn="ctr"/>
            <a:endParaRPr kumimoji="1" lang="en-US" altLang="ja-JP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966388" y="5168116"/>
            <a:ext cx="182758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Detailed Design of International Country 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32684" y="3864787"/>
            <a:ext cx="22239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Project Proposal to Science Council of Japan </a:t>
            </a:r>
          </a:p>
        </p:txBody>
      </p:sp>
      <p:sp>
        <p:nvSpPr>
          <p:cNvPr id="8" name="左中かっこ 7"/>
          <p:cNvSpPr/>
          <p:nvPr/>
        </p:nvSpPr>
        <p:spPr>
          <a:xfrm>
            <a:off x="1549468" y="2485738"/>
            <a:ext cx="369121" cy="1794548"/>
          </a:xfrm>
          <a:prstGeom prst="leftBrac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3910540" y="3102661"/>
            <a:ext cx="2453558" cy="892054"/>
            <a:chOff x="3533456" y="4091006"/>
            <a:chExt cx="2182277" cy="784830"/>
          </a:xfrm>
        </p:grpSpPr>
        <p:sp>
          <p:nvSpPr>
            <p:cNvPr id="31" name="星 5 30"/>
            <p:cNvSpPr/>
            <p:nvPr/>
          </p:nvSpPr>
          <p:spPr>
            <a:xfrm>
              <a:off x="4228906" y="4091006"/>
              <a:ext cx="765301" cy="784830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533456" y="4415507"/>
              <a:ext cx="2182277" cy="46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Fomal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Message</a:t>
              </a:r>
            </a:p>
            <a:p>
              <a:pPr algn="ctr"/>
              <a:r>
                <a:rPr lang="en-US" altLang="ja-JP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o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n Hosting ILC in Japan</a:t>
              </a: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5616116" y="2102780"/>
            <a:ext cx="13056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Establish ILC Pre-</a:t>
            </a:r>
          </a:p>
          <a:p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     J-Lab.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49610" y="4244786"/>
            <a:ext cx="223982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ILC Host Recommendation to Government</a:t>
            </a: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5436096" y="2692722"/>
            <a:ext cx="180020" cy="555652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右矢印 3"/>
          <p:cNvSpPr/>
          <p:nvPr/>
        </p:nvSpPr>
        <p:spPr>
          <a:xfrm>
            <a:off x="4692440" y="2425136"/>
            <a:ext cx="923676" cy="2069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/>
          <p:cNvGrpSpPr/>
          <p:nvPr/>
        </p:nvGrpSpPr>
        <p:grpSpPr>
          <a:xfrm>
            <a:off x="7320388" y="2834671"/>
            <a:ext cx="1242759" cy="1273649"/>
            <a:chOff x="6785386" y="2191340"/>
            <a:chExt cx="1242759" cy="1273649"/>
          </a:xfrm>
        </p:grpSpPr>
        <p:sp>
          <p:nvSpPr>
            <p:cNvPr id="38" name="星 5 37"/>
            <p:cNvSpPr/>
            <p:nvPr/>
          </p:nvSpPr>
          <p:spPr>
            <a:xfrm>
              <a:off x="6785386" y="2191340"/>
              <a:ext cx="1241957" cy="1273649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921495" y="2669703"/>
              <a:ext cx="1106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C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ite</a:t>
              </a:r>
              <a:r>
                <a:rPr kumimoji="1"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/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Host</a:t>
              </a:r>
              <a:endParaRPr kumimoji="1" lang="en-US" altLang="ja-JP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algn="ctr"/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Establish</a:t>
              </a:r>
              <a:endParaRPr kumimoji="1" lang="ja-JP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40" name="右矢印 39"/>
          <p:cNvSpPr/>
          <p:nvPr/>
        </p:nvSpPr>
        <p:spPr>
          <a:xfrm>
            <a:off x="7059028" y="2460953"/>
            <a:ext cx="667110" cy="2069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726138" y="2170455"/>
            <a:ext cx="13056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Establish ILC -Lab.</a:t>
            </a:r>
          </a:p>
        </p:txBody>
      </p:sp>
    </p:spTree>
    <p:extLst>
      <p:ext uri="{BB962C8B-B14F-4D97-AF65-F5344CB8AC3E}">
        <p14:creationId xmlns:p14="http://schemas.microsoft.com/office/powerpoint/2010/main" val="7538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7" y="1556792"/>
            <a:ext cx="8316416" cy="347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テキスト ボックス 1"/>
          <p:cNvSpPr txBox="1"/>
          <p:nvPr/>
        </p:nvSpPr>
        <p:spPr>
          <a:xfrm>
            <a:off x="2771800" y="6093296"/>
            <a:ext cx="317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Japanese Government Body for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84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5071" y="147254"/>
            <a:ext cx="239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J-</a:t>
            </a:r>
            <a:r>
              <a:rPr kumimoji="1" lang="en-US" altLang="ja-JP" sz="3200" b="1" i="1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PreLab</a:t>
            </a:r>
            <a:r>
              <a:rPr kumimoji="1" lang="en-US" altLang="ja-JP" sz="32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kumimoji="1" lang="ja-JP" altLang="en-US" sz="3200" b="1" i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左右矢印 7"/>
          <p:cNvSpPr/>
          <p:nvPr/>
        </p:nvSpPr>
        <p:spPr>
          <a:xfrm>
            <a:off x="7346018" y="3763870"/>
            <a:ext cx="936104" cy="432048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90474" y="3734253"/>
            <a:ext cx="668196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002060"/>
                </a:solidFill>
              </a:rPr>
              <a:t>LCD</a:t>
            </a:r>
            <a:endParaRPr kumimoji="1" lang="en-US" altLang="ja-JP" sz="2400" b="1" i="1" dirty="0" smtClean="0">
              <a:solidFill>
                <a:srgbClr val="002060"/>
              </a:solidFill>
            </a:endParaRPr>
          </a:p>
        </p:txBody>
      </p:sp>
      <p:cxnSp>
        <p:nvCxnSpPr>
          <p:cNvPr id="22" name="直線コネクタ 21"/>
          <p:cNvCxnSpPr>
            <a:stCxn id="3" idx="2"/>
            <a:endCxn id="6" idx="0"/>
          </p:cNvCxnSpPr>
          <p:nvPr/>
        </p:nvCxnSpPr>
        <p:spPr>
          <a:xfrm flipH="1">
            <a:off x="4572001" y="1055855"/>
            <a:ext cx="203" cy="141217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左右矢印 3"/>
          <p:cNvSpPr/>
          <p:nvPr/>
        </p:nvSpPr>
        <p:spPr>
          <a:xfrm>
            <a:off x="6641278" y="424376"/>
            <a:ext cx="936104" cy="432048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68344" y="394759"/>
            <a:ext cx="739305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002060"/>
                </a:solidFill>
              </a:rPr>
              <a:t>ICFA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58855" y="224858"/>
            <a:ext cx="3626698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2060"/>
                </a:solidFill>
              </a:rPr>
              <a:t>Governance Board 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400" b="1" i="1" dirty="0" smtClean="0">
                <a:solidFill>
                  <a:srgbClr val="0000FF"/>
                </a:solidFill>
              </a:rPr>
              <a:t>J-ICFA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)</a:t>
            </a:r>
            <a:endParaRPr kumimoji="1" lang="en-US" altLang="ja-JP" sz="2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rgbClr val="6600CC"/>
                </a:solidFill>
              </a:rPr>
              <a:t>()</a:t>
            </a:r>
            <a:endParaRPr kumimoji="1" lang="ja-JP" altLang="en-US" sz="2400" b="1" dirty="0">
              <a:solidFill>
                <a:srgbClr val="6600CC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63020" y="1441501"/>
            <a:ext cx="4108979" cy="830997"/>
            <a:chOff x="463020" y="1441501"/>
            <a:chExt cx="4108979" cy="830997"/>
          </a:xfrm>
        </p:grpSpPr>
        <p:cxnSp>
          <p:nvCxnSpPr>
            <p:cNvPr id="26" name="直線コネクタ 25"/>
            <p:cNvCxnSpPr/>
            <p:nvPr/>
          </p:nvCxnSpPr>
          <p:spPr>
            <a:xfrm>
              <a:off x="3635896" y="1856999"/>
              <a:ext cx="936103" cy="0"/>
            </a:xfrm>
            <a:prstGeom prst="line">
              <a:avLst/>
            </a:prstGeom>
            <a:ln w="1905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463020" y="1441501"/>
              <a:ext cx="3608552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ILC Strategy Council </a:t>
              </a:r>
              <a:r>
                <a:rPr kumimoji="1" lang="en-US" altLang="ja-JP" sz="2400" b="1" dirty="0" smtClean="0">
                  <a:solidFill>
                    <a:srgbClr val="0000FF"/>
                  </a:solidFill>
                </a:rPr>
                <a:t>(</a:t>
              </a:r>
              <a:r>
                <a:rPr kumimoji="1" lang="en-US" altLang="ja-JP" sz="2400" b="1" i="1" dirty="0" smtClean="0">
                  <a:solidFill>
                    <a:srgbClr val="0000FF"/>
                  </a:solidFill>
                </a:rPr>
                <a:t>J-LCB</a:t>
              </a:r>
              <a:r>
                <a:rPr kumimoji="1" lang="en-US" altLang="ja-JP" sz="2400" b="1" dirty="0" smtClean="0">
                  <a:solidFill>
                    <a:srgbClr val="0000FF"/>
                  </a:solidFill>
                </a:rPr>
                <a:t>)</a:t>
              </a:r>
            </a:p>
            <a:p>
              <a:pPr algn="ctr"/>
              <a:r>
                <a:rPr lang="en-US" altLang="ja-JP" sz="2400" b="1" dirty="0" smtClean="0">
                  <a:solidFill>
                    <a:srgbClr val="6600CC"/>
                  </a:solidFill>
                </a:rPr>
                <a:t>()</a:t>
              </a:r>
              <a:endParaRPr kumimoji="1" lang="ja-JP" altLang="en-US" sz="2400" b="1" dirty="0">
                <a:solidFill>
                  <a:srgbClr val="6600CC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773774" y="2308904"/>
            <a:ext cx="647357" cy="1506864"/>
            <a:chOff x="773774" y="2308904"/>
            <a:chExt cx="647357" cy="150686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773774" y="3354103"/>
              <a:ext cx="647357" cy="4616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 smtClean="0">
                  <a:solidFill>
                    <a:srgbClr val="002060"/>
                  </a:solidFill>
                </a:rPr>
                <a:t>LCB</a:t>
              </a:r>
              <a:endParaRPr kumimoji="1" lang="en-US" altLang="ja-JP" sz="2400" b="1" i="1" dirty="0" smtClean="0">
                <a:solidFill>
                  <a:srgbClr val="002060"/>
                </a:solidFill>
              </a:endParaRPr>
            </a:p>
          </p:txBody>
        </p:sp>
        <p:sp>
          <p:nvSpPr>
            <p:cNvPr id="25" name="左右矢印 24"/>
            <p:cNvSpPr/>
            <p:nvPr/>
          </p:nvSpPr>
          <p:spPr>
            <a:xfrm rot="5400000">
              <a:off x="629400" y="2560932"/>
              <a:ext cx="936104" cy="432048"/>
            </a:xfrm>
            <a:prstGeom prst="left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840833" y="2459269"/>
            <a:ext cx="5462335" cy="4248472"/>
            <a:chOff x="1840833" y="2459269"/>
            <a:chExt cx="5462335" cy="4248472"/>
          </a:xfrm>
        </p:grpSpPr>
        <p:sp>
          <p:nvSpPr>
            <p:cNvPr id="14" name="正方形/長方形 13"/>
            <p:cNvSpPr/>
            <p:nvPr/>
          </p:nvSpPr>
          <p:spPr>
            <a:xfrm>
              <a:off x="1840833" y="2459269"/>
              <a:ext cx="5462335" cy="42484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289245" y="2468033"/>
              <a:ext cx="2565511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2060"/>
                  </a:solidFill>
                </a:rPr>
                <a:t>Directorate</a:t>
              </a:r>
              <a:r>
                <a:rPr lang="en-US" altLang="ja-JP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ja-JP" sz="2400" b="1" dirty="0" smtClean="0">
                  <a:solidFill>
                    <a:srgbClr val="0000FF"/>
                  </a:solidFill>
                </a:rPr>
                <a:t>(</a:t>
              </a:r>
              <a:r>
                <a:rPr lang="en-US" altLang="ja-JP" sz="2400" b="1" i="1" dirty="0" smtClean="0">
                  <a:solidFill>
                    <a:srgbClr val="0000FF"/>
                  </a:solidFill>
                </a:rPr>
                <a:t>J-LCD</a:t>
              </a:r>
              <a:r>
                <a:rPr lang="en-US" altLang="ja-JP" sz="2400" b="1" dirty="0" smtClean="0">
                  <a:solidFill>
                    <a:srgbClr val="0000FF"/>
                  </a:solidFill>
                </a:rPr>
                <a:t>)</a:t>
              </a:r>
              <a:endParaRPr kumimoji="1" lang="en-US" altLang="ja-JP" sz="2400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029638" y="2992980"/>
              <a:ext cx="4574586" cy="830997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002060"/>
                  </a:solidFill>
                </a:rPr>
                <a:t>     Director                  Vice Directors</a:t>
              </a:r>
              <a:endParaRPr lang="en-US" altLang="ja-JP" sz="2400" b="1" dirty="0">
                <a:solidFill>
                  <a:srgbClr val="002060"/>
                </a:solidFill>
              </a:endParaRPr>
            </a:p>
            <a:p>
              <a:r>
                <a:rPr kumimoji="1" lang="en-US" altLang="ja-JP" sz="2400" b="1" dirty="0" smtClean="0">
                  <a:solidFill>
                    <a:srgbClr val="6600CC"/>
                  </a:solidFill>
                </a:rPr>
                <a:t>          ()                                   ()</a:t>
              </a: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4572000" y="5345001"/>
              <a:ext cx="1" cy="380649"/>
            </a:xfrm>
            <a:prstGeom prst="line">
              <a:avLst/>
            </a:prstGeom>
            <a:no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2029638" y="4204626"/>
              <a:ext cx="4613442" cy="120032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002060"/>
                  </a:solidFill>
                </a:rPr>
                <a:t>Accelerator      Detector            CFS</a:t>
              </a:r>
            </a:p>
            <a:p>
              <a:r>
                <a:rPr lang="en-US" altLang="ja-JP" sz="2400" b="1" dirty="0" smtClean="0">
                  <a:solidFill>
                    <a:srgbClr val="6600CC"/>
                  </a:solidFill>
                </a:rPr>
                <a:t>         ()                       ()                    ()</a:t>
              </a:r>
            </a:p>
            <a:p>
              <a:r>
                <a:rPr lang="en-US" altLang="ja-JP" sz="2400" b="1" dirty="0" smtClean="0">
                  <a:solidFill>
                    <a:srgbClr val="6600CC"/>
                  </a:solidFill>
                </a:rPr>
                <a:t>         ()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879325" y="5714463"/>
              <a:ext cx="3385349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2060"/>
                  </a:solidFill>
                </a:rPr>
                <a:t>KEK-Industry Consortium</a:t>
              </a:r>
            </a:p>
            <a:p>
              <a:pPr algn="ctr"/>
              <a:r>
                <a:rPr lang="en-US" altLang="ja-JP" sz="2400" b="1" dirty="0" smtClean="0">
                  <a:solidFill>
                    <a:srgbClr val="6600CC"/>
                  </a:solidFill>
                </a:rPr>
                <a:t>()</a:t>
              </a: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4572000" y="3823977"/>
              <a:ext cx="1" cy="380649"/>
            </a:xfrm>
            <a:prstGeom prst="line">
              <a:avLst/>
            </a:prstGeom>
            <a:no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正方形/長方形 14"/>
          <p:cNvSpPr/>
          <p:nvPr/>
        </p:nvSpPr>
        <p:spPr>
          <a:xfrm>
            <a:off x="2879325" y="5714463"/>
            <a:ext cx="3385349" cy="830997"/>
          </a:xfrm>
          <a:prstGeom prst="rect">
            <a:avLst/>
          </a:prstGeom>
          <a:solidFill>
            <a:srgbClr val="FF00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438" y="121815"/>
            <a:ext cx="6808937" cy="139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50" y="1721952"/>
            <a:ext cx="6768752" cy="513604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217582" y="5013176"/>
            <a:ext cx="8836661" cy="1468780"/>
            <a:chOff x="217582" y="5013176"/>
            <a:chExt cx="8836661" cy="1468780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217582" y="5013176"/>
              <a:ext cx="8836661" cy="1468780"/>
              <a:chOff x="217582" y="5013176"/>
              <a:chExt cx="8836661" cy="1468780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7582" y="5013176"/>
                <a:ext cx="8811398" cy="1468780"/>
              </a:xfrm>
              <a:prstGeom prst="rect">
                <a:avLst/>
              </a:prstGeom>
            </p:spPr>
          </p:pic>
          <p:sp>
            <p:nvSpPr>
              <p:cNvPr id="12" name="正方形/長方形 11"/>
              <p:cNvSpPr/>
              <p:nvPr/>
            </p:nvSpPr>
            <p:spPr>
              <a:xfrm>
                <a:off x="269267" y="5157192"/>
                <a:ext cx="8784976" cy="1224136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" name="直線コネクタ 3"/>
            <p:cNvCxnSpPr/>
            <p:nvPr/>
          </p:nvCxnSpPr>
          <p:spPr>
            <a:xfrm>
              <a:off x="467544" y="6237312"/>
              <a:ext cx="22322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915816" y="5877272"/>
              <a:ext cx="59046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2"/>
          <p:cNvGrpSpPr/>
          <p:nvPr/>
        </p:nvGrpSpPr>
        <p:grpSpPr>
          <a:xfrm>
            <a:off x="179512" y="1772816"/>
            <a:ext cx="8964487" cy="2040488"/>
            <a:chOff x="179512" y="1772816"/>
            <a:chExt cx="8964487" cy="2040488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79512" y="1772816"/>
              <a:ext cx="8964487" cy="2040488"/>
              <a:chOff x="179512" y="1772816"/>
              <a:chExt cx="8964487" cy="2040488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9512" y="1772816"/>
                <a:ext cx="8964487" cy="2040488"/>
              </a:xfrm>
              <a:prstGeom prst="rect">
                <a:avLst/>
              </a:prstGeom>
            </p:spPr>
          </p:pic>
          <p:sp>
            <p:nvSpPr>
              <p:cNvPr id="7" name="正方形/長方形 6"/>
              <p:cNvSpPr/>
              <p:nvPr/>
            </p:nvSpPr>
            <p:spPr>
              <a:xfrm>
                <a:off x="251520" y="1772816"/>
                <a:ext cx="8784976" cy="1944216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5" name="直線コネクタ 14"/>
            <p:cNvCxnSpPr/>
            <p:nvPr/>
          </p:nvCxnSpPr>
          <p:spPr>
            <a:xfrm>
              <a:off x="1043608" y="3140968"/>
              <a:ext cx="77768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1043608" y="3429000"/>
              <a:ext cx="77768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930783" y="3645024"/>
              <a:ext cx="176900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38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494" y="2456529"/>
            <a:ext cx="7399020" cy="420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234256"/>
            <a:ext cx="7128792" cy="221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グループ化 9"/>
          <p:cNvGrpSpPr/>
          <p:nvPr/>
        </p:nvGrpSpPr>
        <p:grpSpPr>
          <a:xfrm>
            <a:off x="107504" y="4576016"/>
            <a:ext cx="8816096" cy="1944216"/>
            <a:chOff x="107504" y="4576016"/>
            <a:chExt cx="8816096" cy="1944216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07504" y="4576016"/>
              <a:ext cx="8816096" cy="1944216"/>
              <a:chOff x="107504" y="4576016"/>
              <a:chExt cx="8816096" cy="1944216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7504" y="4576016"/>
                <a:ext cx="8780228" cy="19253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" name="正方形/長方形 4"/>
              <p:cNvSpPr/>
              <p:nvPr/>
            </p:nvSpPr>
            <p:spPr>
              <a:xfrm>
                <a:off x="138624" y="4576016"/>
                <a:ext cx="8784976" cy="1944216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683568" y="4941168"/>
              <a:ext cx="7848872" cy="288032"/>
              <a:chOff x="683568" y="4941168"/>
              <a:chExt cx="7848872" cy="288032"/>
            </a:xfrm>
          </p:grpSpPr>
          <p:cxnSp>
            <p:nvCxnSpPr>
              <p:cNvPr id="8" name="直線コネクタ 7"/>
              <p:cNvCxnSpPr/>
              <p:nvPr/>
            </p:nvCxnSpPr>
            <p:spPr>
              <a:xfrm>
                <a:off x="683568" y="4941168"/>
                <a:ext cx="784887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>
                <a:off x="683568" y="5229200"/>
                <a:ext cx="633670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228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9" y="95593"/>
            <a:ext cx="7490710" cy="130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795325" cy="4434618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37973" y="3284984"/>
            <a:ext cx="8836864" cy="3228102"/>
            <a:chOff x="137973" y="3284984"/>
            <a:chExt cx="8836864" cy="322810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973" y="3284984"/>
              <a:ext cx="8836864" cy="322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6" name="直線コネクタ 5"/>
            <p:cNvCxnSpPr/>
            <p:nvPr/>
          </p:nvCxnSpPr>
          <p:spPr>
            <a:xfrm>
              <a:off x="5451762" y="4453437"/>
              <a:ext cx="339937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152944" y="4653285"/>
              <a:ext cx="869818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152944" y="4925572"/>
              <a:ext cx="80372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30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6945"/>
            <a:ext cx="3995936" cy="211535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1325922"/>
            <a:ext cx="6540500" cy="533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244" y="176945"/>
            <a:ext cx="2413000" cy="546100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2411760" y="2626877"/>
            <a:ext cx="6264696" cy="730115"/>
            <a:chOff x="2411760" y="2626877"/>
            <a:chExt cx="6264696" cy="730115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7092280" y="2626877"/>
              <a:ext cx="15841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2411760" y="2852936"/>
              <a:ext cx="626469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2411760" y="3068960"/>
              <a:ext cx="61926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411760" y="3356992"/>
              <a:ext cx="27363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2411760" y="3789040"/>
            <a:ext cx="6264696" cy="288032"/>
            <a:chOff x="2411760" y="3789040"/>
            <a:chExt cx="6264696" cy="288032"/>
          </a:xfrm>
        </p:grpSpPr>
        <p:cxnSp>
          <p:nvCxnSpPr>
            <p:cNvPr id="17" name="直線コネクタ 16"/>
            <p:cNvCxnSpPr/>
            <p:nvPr/>
          </p:nvCxnSpPr>
          <p:spPr>
            <a:xfrm>
              <a:off x="2411760" y="3789040"/>
              <a:ext cx="626469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2411760" y="4077072"/>
              <a:ext cx="172819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/>
          <p:nvPr/>
        </p:nvGrpSpPr>
        <p:grpSpPr>
          <a:xfrm>
            <a:off x="2411760" y="4581128"/>
            <a:ext cx="6264696" cy="216024"/>
            <a:chOff x="2411760" y="4581128"/>
            <a:chExt cx="6264696" cy="216024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3203848" y="4581128"/>
              <a:ext cx="54726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2411760" y="4797152"/>
              <a:ext cx="302433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99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" y="77614"/>
            <a:ext cx="7186594" cy="392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グループ化 7"/>
          <p:cNvGrpSpPr/>
          <p:nvPr/>
        </p:nvGrpSpPr>
        <p:grpSpPr>
          <a:xfrm>
            <a:off x="179512" y="1772816"/>
            <a:ext cx="6552728" cy="268523"/>
            <a:chOff x="179512" y="1772816"/>
            <a:chExt cx="6552728" cy="26852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179512" y="1772816"/>
              <a:ext cx="65527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179512" y="2041339"/>
              <a:ext cx="31683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420" y="1296303"/>
            <a:ext cx="6847904" cy="541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グループ化 12"/>
          <p:cNvGrpSpPr/>
          <p:nvPr/>
        </p:nvGrpSpPr>
        <p:grpSpPr>
          <a:xfrm>
            <a:off x="2267744" y="6309320"/>
            <a:ext cx="6264696" cy="216024"/>
            <a:chOff x="2267744" y="6309320"/>
            <a:chExt cx="6264696" cy="216024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4572000" y="6309320"/>
              <a:ext cx="39604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267744" y="6525344"/>
              <a:ext cx="511256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08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79991" y="387443"/>
            <a:ext cx="5075498" cy="49320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231643" y="2727982"/>
            <a:ext cx="1040757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577" y="4941222"/>
            <a:ext cx="8878186" cy="1844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42017" r="30049" b="18447"/>
          <a:stretch/>
        </p:blipFill>
        <p:spPr bwMode="auto">
          <a:xfrm>
            <a:off x="1588334" y="2060848"/>
            <a:ext cx="6048672" cy="287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t="21853" r="47475" b="45133"/>
          <a:stretch/>
        </p:blipFill>
        <p:spPr bwMode="auto">
          <a:xfrm>
            <a:off x="-28449" y="0"/>
            <a:ext cx="3609814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27365" r="34598" b="59846"/>
          <a:stretch/>
        </p:blipFill>
        <p:spPr bwMode="auto">
          <a:xfrm>
            <a:off x="3635896" y="519867"/>
            <a:ext cx="5384596" cy="102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9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267</Words>
  <Application>Microsoft Office PowerPoint</Application>
  <PresentationFormat>画面に合わせる (4:3)</PresentationFormat>
  <Paragraphs>61</Paragraphs>
  <Slides>22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</dc:creator>
  <cp:lastModifiedBy>suzuki</cp:lastModifiedBy>
  <cp:revision>152</cp:revision>
  <dcterms:created xsi:type="dcterms:W3CDTF">2012-10-25T06:15:03Z</dcterms:created>
  <dcterms:modified xsi:type="dcterms:W3CDTF">2013-02-13T03:00:10Z</dcterms:modified>
</cp:coreProperties>
</file>