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  <p:sldMasterId id="2147483883" r:id="rId3"/>
    <p:sldMasterId id="2147483889" r:id="rId4"/>
    <p:sldMasterId id="2147483901" r:id="rId5"/>
    <p:sldMasterId id="2147483927" r:id="rId6"/>
    <p:sldMasterId id="2147483941" r:id="rId7"/>
  </p:sldMasterIdLst>
  <p:notesMasterIdLst>
    <p:notesMasterId r:id="rId21"/>
  </p:notesMasterIdLst>
  <p:handoutMasterIdLst>
    <p:handoutMasterId r:id="rId22"/>
  </p:handoutMasterIdLst>
  <p:sldIdLst>
    <p:sldId id="438" r:id="rId8"/>
    <p:sldId id="482" r:id="rId9"/>
    <p:sldId id="459" r:id="rId10"/>
    <p:sldId id="440" r:id="rId11"/>
    <p:sldId id="468" r:id="rId12"/>
    <p:sldId id="442" r:id="rId13"/>
    <p:sldId id="483" r:id="rId14"/>
    <p:sldId id="486" r:id="rId15"/>
    <p:sldId id="481" r:id="rId16"/>
    <p:sldId id="489" r:id="rId17"/>
    <p:sldId id="488" r:id="rId18"/>
    <p:sldId id="487" r:id="rId19"/>
    <p:sldId id="476" r:id="rId20"/>
  </p:sldIdLst>
  <p:sldSz cx="9144000" cy="6858000" type="screen4x3"/>
  <p:notesSz cx="6742113" cy="98726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FF6600"/>
    <a:srgbClr val="FEF9DA"/>
    <a:srgbClr val="FFFFCC"/>
    <a:srgbClr val="FBF1C9"/>
    <a:srgbClr val="FDE9CF"/>
    <a:srgbClr val="F3F6FB"/>
    <a:srgbClr val="E5EEF7"/>
    <a:srgbClr val="F0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2" autoAdjust="0"/>
    <p:restoredTop sz="96259" autoAdjust="0"/>
  </p:normalViewPr>
  <p:slideViewPr>
    <p:cSldViewPr>
      <p:cViewPr>
        <p:scale>
          <a:sx n="80" d="100"/>
          <a:sy n="80" d="100"/>
        </p:scale>
        <p:origin x="-9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762" y="-84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0A654-D5CA-42E5-A291-F0F9BFB41195}" type="datetimeFigureOut">
              <a:rPr kumimoji="1" lang="ja-JP" altLang="en-US" smtClean="0"/>
              <a:pPr/>
              <a:t>2013/2/14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52D29-5F8C-4DDF-A614-BC928C5A8E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75511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3D5D35D-2637-4CEC-9D17-6C1DF1389949}" type="datetimeFigureOut">
              <a:rPr lang="ja-JP" altLang="en-US"/>
              <a:pPr>
                <a:defRPr/>
              </a:pPr>
              <a:t>2013/2/14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1D099A1-76CA-477D-9447-CC87A1B5E92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836118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099A1-76CA-477D-9447-CC87A1B5E926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099A1-76CA-477D-9447-CC87A1B5E926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1061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ＭＳ Ｐ明朝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ＭＳ Ｐ明朝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ADC-D17D-4F49-8FCB-E75888ED632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80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ADC-D17D-4F49-8FCB-E75888ED632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9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ADC-D17D-4F49-8FCB-E75888ED632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82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79C5F-FEF2-433F-A9BC-090F5A336104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37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 userDrawn="1"/>
        </p:nvSpPr>
        <p:spPr>
          <a:xfrm>
            <a:off x="468313" y="1412875"/>
            <a:ext cx="8351837" cy="475297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dirty="0">
              <a:solidFill>
                <a:prstClr val="black"/>
              </a:solidFill>
              <a:latin typeface="Calibri"/>
              <a:ea typeface="ＤＨＰ特太ゴシック体" pitchFamily="2" charset="-128"/>
            </a:endParaRPr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684213" y="1412875"/>
            <a:ext cx="7991475" cy="475297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ja-JP" altLang="en-US" sz="3200" dirty="0">
              <a:solidFill>
                <a:prstClr val="black"/>
              </a:solidFill>
              <a:latin typeface="Calibri"/>
              <a:ea typeface="ＤＨＰ特太ゴシック体" pitchFamily="2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4800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812088" y="0"/>
            <a:ext cx="1331912" cy="365125"/>
          </a:xfrm>
        </p:spPr>
        <p:txBody>
          <a:bodyPr/>
          <a:lstStyle>
            <a:lvl1pPr>
              <a:defRPr sz="2400">
                <a:latin typeface="HGP創英角ｺﾞｼｯｸUB" pitchFamily="50" charset="-128"/>
                <a:ea typeface="HGP創英角ｺﾞｼｯｸUB" pitchFamily="50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D712232-FA53-450B-87A4-2FB8BAAF9DDD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42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4800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812088" y="0"/>
            <a:ext cx="1331912" cy="365125"/>
          </a:xfrm>
        </p:spPr>
        <p:txBody>
          <a:bodyPr/>
          <a:lstStyle>
            <a:lvl1pPr>
              <a:defRPr sz="240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pPr>
              <a:defRPr/>
            </a:pPr>
            <a:fld id="{AB33514C-2944-401C-9BFB-8D135C9B6CD2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99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5"/>
          <p:cNvSpPr txBox="1">
            <a:spLocks/>
          </p:cNvSpPr>
          <p:nvPr userDrawn="1"/>
        </p:nvSpPr>
        <p:spPr>
          <a:xfrm>
            <a:off x="7812088" y="0"/>
            <a:ext cx="1331912" cy="3651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latin typeface="HGP創英角ｺﾞｼｯｸUB" pitchFamily="50" charset="-128"/>
                <a:ea typeface="HGP創英角ｺﾞｼｯｸUB" pitchFamily="50" charset="-128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8F5D098-A22E-4611-BB6A-98AEF99FB81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1143000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02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8BB8B-25BF-4098-AABE-4B4C7891C03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62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79C5F-FEF2-433F-A9BC-090F5A336104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897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 userDrawn="1"/>
        </p:nvSpPr>
        <p:spPr>
          <a:xfrm>
            <a:off x="468313" y="1412875"/>
            <a:ext cx="8351837" cy="475297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dirty="0">
              <a:solidFill>
                <a:prstClr val="black"/>
              </a:solidFill>
              <a:latin typeface="Calibri"/>
              <a:ea typeface="ＤＨＰ特太ゴシック体" pitchFamily="2" charset="-128"/>
            </a:endParaRPr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684213" y="1412875"/>
            <a:ext cx="7991475" cy="475297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ja-JP" altLang="en-US" sz="3200" dirty="0">
              <a:solidFill>
                <a:prstClr val="black"/>
              </a:solidFill>
              <a:latin typeface="Calibri"/>
              <a:ea typeface="ＤＨＰ特太ゴシック体" pitchFamily="2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4800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812088" y="0"/>
            <a:ext cx="1331912" cy="365125"/>
          </a:xfrm>
        </p:spPr>
        <p:txBody>
          <a:bodyPr/>
          <a:lstStyle>
            <a:lvl1pPr>
              <a:defRPr sz="2400">
                <a:latin typeface="HGP創英角ｺﾞｼｯｸUB" pitchFamily="50" charset="-128"/>
                <a:ea typeface="HGP創英角ｺﾞｼｯｸUB" pitchFamily="50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D712232-FA53-450B-87A4-2FB8BAAF9DDD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97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4800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812088" y="0"/>
            <a:ext cx="1331912" cy="365125"/>
          </a:xfrm>
        </p:spPr>
        <p:txBody>
          <a:bodyPr/>
          <a:lstStyle>
            <a:lvl1pPr>
              <a:defRPr sz="240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pPr>
              <a:defRPr/>
            </a:pPr>
            <a:fld id="{AB33514C-2944-401C-9BFB-8D135C9B6CD2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87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ADC-D17D-4F49-8FCB-E75888ED632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14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5"/>
          <p:cNvSpPr txBox="1">
            <a:spLocks/>
          </p:cNvSpPr>
          <p:nvPr userDrawn="1"/>
        </p:nvSpPr>
        <p:spPr>
          <a:xfrm>
            <a:off x="7812088" y="0"/>
            <a:ext cx="1331912" cy="3651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latin typeface="HGP創英角ｺﾞｼｯｸUB" pitchFamily="50" charset="-128"/>
                <a:ea typeface="HGP創英角ｺﾞｼｯｸUB" pitchFamily="50" charset="-128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8F5D098-A22E-4611-BB6A-98AEF99FB81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1143000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5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8BB8B-25BF-4098-AABE-4B4C7891C03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08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ADC-D17D-4F49-8FCB-E75888ED632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3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ADC-D17D-4F49-8FCB-E75888ED632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233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ADC-D17D-4F49-8FCB-E75888ED632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18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ADC-D17D-4F49-8FCB-E75888ED632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26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ADC-D17D-4F49-8FCB-E75888ED632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63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ADC-D17D-4F49-8FCB-E75888ED632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08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ADC-D17D-4F49-8FCB-E75888ED632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49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ADC-D17D-4F49-8FCB-E75888ED632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40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ADC-D17D-4F49-8FCB-E75888ED632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521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ADC-D17D-4F49-8FCB-E75888ED632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47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ADC-D17D-4F49-8FCB-E75888ED632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07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ADC-D17D-4F49-8FCB-E75888ED632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458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2012/8/1</a:t>
            </a:r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zh-TW" smtClean="0">
                <a:solidFill>
                  <a:srgbClr val="000000">
                    <a:tint val="75000"/>
                  </a:srgbClr>
                </a:solidFill>
              </a:rPr>
              <a:t>20</a:t>
            </a: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回</a:t>
            </a:r>
            <a:r>
              <a:rPr lang="en-US" altLang="zh-TW" smtClean="0">
                <a:solidFill>
                  <a:srgbClr val="000000">
                    <a:tint val="75000"/>
                  </a:srgbClr>
                </a:solidFill>
              </a:rPr>
              <a:t>LC</a:t>
            </a: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計画推進委員会</a:t>
            </a:r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BCA49-EFA4-4E14-9578-5FA1AC8390AD}" type="slidenum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497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2012/8/1</a:t>
            </a:r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zh-TW" smtClean="0">
                <a:solidFill>
                  <a:srgbClr val="000000">
                    <a:tint val="75000"/>
                  </a:srgbClr>
                </a:solidFill>
              </a:rPr>
              <a:t>20</a:t>
            </a: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回</a:t>
            </a:r>
            <a:r>
              <a:rPr lang="en-US" altLang="zh-TW" smtClean="0">
                <a:solidFill>
                  <a:srgbClr val="000000">
                    <a:tint val="75000"/>
                  </a:srgbClr>
                </a:solidFill>
              </a:rPr>
              <a:t>LC</a:t>
            </a: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計画推進委員会</a:t>
            </a:r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BF3D7-CFAD-48A1-B314-A6C4B3BDFEDD}" type="slidenum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152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2012/8/1</a:t>
            </a:r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zh-TW" smtClean="0">
                <a:solidFill>
                  <a:srgbClr val="000000">
                    <a:tint val="75000"/>
                  </a:srgbClr>
                </a:solidFill>
              </a:rPr>
              <a:t>20</a:t>
            </a: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回</a:t>
            </a:r>
            <a:r>
              <a:rPr lang="en-US" altLang="zh-TW" smtClean="0">
                <a:solidFill>
                  <a:srgbClr val="000000">
                    <a:tint val="75000"/>
                  </a:srgbClr>
                </a:solidFill>
              </a:rPr>
              <a:t>LC</a:t>
            </a: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計画推進委員会</a:t>
            </a:r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4D80C-1AEC-4BFA-94AC-FEEC3C6090F4}" type="slidenum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208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2012/8/1</a:t>
            </a:r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zh-TW" smtClean="0">
                <a:solidFill>
                  <a:srgbClr val="000000">
                    <a:tint val="75000"/>
                  </a:srgbClr>
                </a:solidFill>
              </a:rPr>
              <a:t>20</a:t>
            </a: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回</a:t>
            </a:r>
            <a:r>
              <a:rPr lang="en-US" altLang="zh-TW" smtClean="0">
                <a:solidFill>
                  <a:srgbClr val="000000">
                    <a:tint val="75000"/>
                  </a:srgbClr>
                </a:solidFill>
              </a:rPr>
              <a:t>LC</a:t>
            </a: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計画推進委員会</a:t>
            </a:r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7DCAD-9578-4C97-B8D0-1F7D363B566E}" type="slidenum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476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2012/8/1</a:t>
            </a:r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zh-TW" smtClean="0">
                <a:solidFill>
                  <a:srgbClr val="000000">
                    <a:tint val="75000"/>
                  </a:srgbClr>
                </a:solidFill>
              </a:rPr>
              <a:t>20</a:t>
            </a: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回</a:t>
            </a:r>
            <a:r>
              <a:rPr lang="en-US" altLang="zh-TW" smtClean="0">
                <a:solidFill>
                  <a:srgbClr val="000000">
                    <a:tint val="75000"/>
                  </a:srgbClr>
                </a:solidFill>
              </a:rPr>
              <a:t>LC</a:t>
            </a: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計画推進委員会</a:t>
            </a:r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BF748-2B09-433D-866E-47B1E8885522}" type="slidenum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572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2012/8/1</a:t>
            </a:r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zh-TW" smtClean="0">
                <a:solidFill>
                  <a:srgbClr val="000000">
                    <a:tint val="75000"/>
                  </a:srgbClr>
                </a:solidFill>
              </a:rPr>
              <a:t>20</a:t>
            </a: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回</a:t>
            </a:r>
            <a:r>
              <a:rPr lang="en-US" altLang="zh-TW" smtClean="0">
                <a:solidFill>
                  <a:srgbClr val="000000">
                    <a:tint val="75000"/>
                  </a:srgbClr>
                </a:solidFill>
              </a:rPr>
              <a:t>LC</a:t>
            </a: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計画推進委員会</a:t>
            </a:r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7F61A-1963-488D-9A86-96DE0F687D5D}" type="slidenum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986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2012/8/1</a:t>
            </a:r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zh-TW" smtClean="0">
                <a:solidFill>
                  <a:srgbClr val="000000">
                    <a:tint val="75000"/>
                  </a:srgbClr>
                </a:solidFill>
              </a:rPr>
              <a:t>20</a:t>
            </a: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回</a:t>
            </a:r>
            <a:r>
              <a:rPr lang="en-US" altLang="zh-TW" smtClean="0">
                <a:solidFill>
                  <a:srgbClr val="000000">
                    <a:tint val="75000"/>
                  </a:srgbClr>
                </a:solidFill>
              </a:rPr>
              <a:t>LC</a:t>
            </a: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計画推進委員会</a:t>
            </a:r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C3A07-B756-4B9C-BD86-82B0E01A2AC0}" type="slidenum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4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ADC-D17D-4F49-8FCB-E75888ED632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056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2012/8/1</a:t>
            </a:r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zh-TW" smtClean="0">
                <a:solidFill>
                  <a:srgbClr val="000000">
                    <a:tint val="75000"/>
                  </a:srgbClr>
                </a:solidFill>
              </a:rPr>
              <a:t>20</a:t>
            </a: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回</a:t>
            </a:r>
            <a:r>
              <a:rPr lang="en-US" altLang="zh-TW" smtClean="0">
                <a:solidFill>
                  <a:srgbClr val="000000">
                    <a:tint val="75000"/>
                  </a:srgbClr>
                </a:solidFill>
              </a:rPr>
              <a:t>LC</a:t>
            </a: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計画推進委員会</a:t>
            </a:r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5E0D6-8E75-4270-97A3-5050CD776FBE}" type="slidenum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811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2012/8/1</a:t>
            </a:r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zh-TW" smtClean="0">
                <a:solidFill>
                  <a:srgbClr val="000000">
                    <a:tint val="75000"/>
                  </a:srgbClr>
                </a:solidFill>
              </a:rPr>
              <a:t>20</a:t>
            </a: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回</a:t>
            </a:r>
            <a:r>
              <a:rPr lang="en-US" altLang="zh-TW" smtClean="0">
                <a:solidFill>
                  <a:srgbClr val="000000">
                    <a:tint val="75000"/>
                  </a:srgbClr>
                </a:solidFill>
              </a:rPr>
              <a:t>LC</a:t>
            </a: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計画推進委員会</a:t>
            </a:r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98166-0E68-451B-B91A-588E3F3CEEB6}" type="slidenum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764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2012/8/1</a:t>
            </a:r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zh-TW" smtClean="0">
                <a:solidFill>
                  <a:srgbClr val="000000">
                    <a:tint val="75000"/>
                  </a:srgbClr>
                </a:solidFill>
              </a:rPr>
              <a:t>20</a:t>
            </a: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回</a:t>
            </a:r>
            <a:r>
              <a:rPr lang="en-US" altLang="zh-TW" smtClean="0">
                <a:solidFill>
                  <a:srgbClr val="000000">
                    <a:tint val="75000"/>
                  </a:srgbClr>
                </a:solidFill>
              </a:rPr>
              <a:t>LC</a:t>
            </a: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計画推進委員会</a:t>
            </a:r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64E7E-B2F4-44DB-8091-2362CC0D29E7}" type="slidenum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122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2012/8/1</a:t>
            </a:r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zh-TW" smtClean="0">
                <a:solidFill>
                  <a:srgbClr val="000000">
                    <a:tint val="75000"/>
                  </a:srgbClr>
                </a:solidFill>
              </a:rPr>
              <a:t>20</a:t>
            </a: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回</a:t>
            </a:r>
            <a:r>
              <a:rPr lang="en-US" altLang="zh-TW" smtClean="0">
                <a:solidFill>
                  <a:srgbClr val="000000">
                    <a:tint val="75000"/>
                  </a:srgbClr>
                </a:solidFill>
              </a:rPr>
              <a:t>LC</a:t>
            </a: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計画推進委員会</a:t>
            </a:r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BD224-FC92-4AA5-898C-7A6CFC550E9F}" type="slidenum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041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>
                    <a:tint val="75000"/>
                  </a:srgbClr>
                </a:solidFill>
              </a:rPr>
              <a:t>2012/8/1</a:t>
            </a:r>
            <a:endParaRPr lang="ja-JP" alt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第</a:t>
            </a:r>
            <a:r>
              <a:rPr lang="en-US" altLang="zh-TW" smtClean="0">
                <a:solidFill>
                  <a:srgbClr val="FFFFFF">
                    <a:tint val="75000"/>
                  </a:srgbClr>
                </a:solidFill>
              </a:rPr>
              <a:t>20</a:t>
            </a: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回</a:t>
            </a:r>
            <a:r>
              <a:rPr lang="en-US" altLang="zh-TW" smtClean="0">
                <a:solidFill>
                  <a:srgbClr val="FFFFFF">
                    <a:tint val="75000"/>
                  </a:srgbClr>
                </a:solidFill>
              </a:rPr>
              <a:t>LC</a:t>
            </a: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計画推進委員会</a:t>
            </a:r>
            <a:endParaRPr lang="ja-JP" alt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40F53-9639-44CE-A3D2-F16608E6CF69}" type="slidenum">
              <a:rPr lang="ja-JP" altLang="en-US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000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>
                    <a:tint val="75000"/>
                  </a:srgbClr>
                </a:solidFill>
              </a:rPr>
              <a:t>2012/8/1</a:t>
            </a:r>
            <a:endParaRPr lang="ja-JP" alt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第</a:t>
            </a:r>
            <a:r>
              <a:rPr lang="en-US" altLang="zh-TW" smtClean="0">
                <a:solidFill>
                  <a:srgbClr val="FFFFFF">
                    <a:tint val="75000"/>
                  </a:srgbClr>
                </a:solidFill>
              </a:rPr>
              <a:t>20</a:t>
            </a: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回</a:t>
            </a:r>
            <a:r>
              <a:rPr lang="en-US" altLang="zh-TW" smtClean="0">
                <a:solidFill>
                  <a:srgbClr val="FFFFFF">
                    <a:tint val="75000"/>
                  </a:srgbClr>
                </a:solidFill>
              </a:rPr>
              <a:t>LC</a:t>
            </a: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計画推進委員会</a:t>
            </a:r>
            <a:endParaRPr lang="ja-JP" alt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6AA4-9E77-4890-A872-BE0EFA8A6E61}" type="slidenum">
              <a:rPr lang="ja-JP" altLang="en-US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087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>
                    <a:tint val="75000"/>
                  </a:srgbClr>
                </a:solidFill>
              </a:rPr>
              <a:t>2012/8/1</a:t>
            </a:r>
            <a:endParaRPr lang="ja-JP" alt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第</a:t>
            </a:r>
            <a:r>
              <a:rPr lang="en-US" altLang="zh-TW" smtClean="0">
                <a:solidFill>
                  <a:srgbClr val="FFFFFF">
                    <a:tint val="75000"/>
                  </a:srgbClr>
                </a:solidFill>
              </a:rPr>
              <a:t>20</a:t>
            </a: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回</a:t>
            </a:r>
            <a:r>
              <a:rPr lang="en-US" altLang="zh-TW" smtClean="0">
                <a:solidFill>
                  <a:srgbClr val="FFFFFF">
                    <a:tint val="75000"/>
                  </a:srgbClr>
                </a:solidFill>
              </a:rPr>
              <a:t>LC</a:t>
            </a: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計画推進委員会</a:t>
            </a:r>
            <a:endParaRPr lang="ja-JP" alt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11FB2-1785-49A4-B703-7F438E5359EF}" type="slidenum">
              <a:rPr lang="ja-JP" altLang="en-US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948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>
                    <a:tint val="75000"/>
                  </a:srgbClr>
                </a:solidFill>
              </a:rPr>
              <a:t>2012/8/1</a:t>
            </a:r>
            <a:endParaRPr lang="ja-JP" alt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第</a:t>
            </a:r>
            <a:r>
              <a:rPr lang="en-US" altLang="zh-TW" smtClean="0">
                <a:solidFill>
                  <a:srgbClr val="FFFFFF">
                    <a:tint val="75000"/>
                  </a:srgbClr>
                </a:solidFill>
              </a:rPr>
              <a:t>20</a:t>
            </a: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回</a:t>
            </a:r>
            <a:r>
              <a:rPr lang="en-US" altLang="zh-TW" smtClean="0">
                <a:solidFill>
                  <a:srgbClr val="FFFFFF">
                    <a:tint val="75000"/>
                  </a:srgbClr>
                </a:solidFill>
              </a:rPr>
              <a:t>LC</a:t>
            </a: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計画推進委員会</a:t>
            </a:r>
            <a:endParaRPr lang="ja-JP" alt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B6C00-63E8-41D4-B2E6-B198D89BD450}" type="slidenum">
              <a:rPr lang="ja-JP" altLang="en-US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77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>
                    <a:tint val="75000"/>
                  </a:srgbClr>
                </a:solidFill>
              </a:rPr>
              <a:t>2012/8/1</a:t>
            </a:r>
            <a:endParaRPr lang="ja-JP" alt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第</a:t>
            </a:r>
            <a:r>
              <a:rPr lang="en-US" altLang="zh-TW" smtClean="0">
                <a:solidFill>
                  <a:srgbClr val="FFFFFF">
                    <a:tint val="75000"/>
                  </a:srgbClr>
                </a:solidFill>
              </a:rPr>
              <a:t>20</a:t>
            </a: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回</a:t>
            </a:r>
            <a:r>
              <a:rPr lang="en-US" altLang="zh-TW" smtClean="0">
                <a:solidFill>
                  <a:srgbClr val="FFFFFF">
                    <a:tint val="75000"/>
                  </a:srgbClr>
                </a:solidFill>
              </a:rPr>
              <a:t>LC</a:t>
            </a: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計画推進委員会</a:t>
            </a:r>
            <a:endParaRPr lang="ja-JP" alt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A98CF-D1C1-4E11-BC7F-723806A6B790}" type="slidenum">
              <a:rPr lang="ja-JP" altLang="en-US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267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>
                    <a:tint val="75000"/>
                  </a:srgbClr>
                </a:solidFill>
              </a:rPr>
              <a:t>2012/8/1</a:t>
            </a:r>
            <a:endParaRPr lang="ja-JP" alt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第</a:t>
            </a:r>
            <a:r>
              <a:rPr lang="en-US" altLang="zh-TW" smtClean="0">
                <a:solidFill>
                  <a:srgbClr val="FFFFFF">
                    <a:tint val="75000"/>
                  </a:srgbClr>
                </a:solidFill>
              </a:rPr>
              <a:t>20</a:t>
            </a: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回</a:t>
            </a:r>
            <a:r>
              <a:rPr lang="en-US" altLang="zh-TW" smtClean="0">
                <a:solidFill>
                  <a:srgbClr val="FFFFFF">
                    <a:tint val="75000"/>
                  </a:srgbClr>
                </a:solidFill>
              </a:rPr>
              <a:t>LC</a:t>
            </a: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計画推進委員会</a:t>
            </a:r>
            <a:endParaRPr lang="ja-JP" alt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BE821-EB8A-4B44-9F07-B05054D63AC5}" type="slidenum">
              <a:rPr lang="ja-JP" altLang="en-US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6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ADC-D17D-4F49-8FCB-E75888ED632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075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>
                    <a:tint val="75000"/>
                  </a:srgbClr>
                </a:solidFill>
              </a:rPr>
              <a:t>2012/8/1</a:t>
            </a:r>
            <a:endParaRPr lang="ja-JP" alt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第</a:t>
            </a:r>
            <a:r>
              <a:rPr lang="en-US" altLang="zh-TW" smtClean="0">
                <a:solidFill>
                  <a:srgbClr val="FFFFFF">
                    <a:tint val="75000"/>
                  </a:srgbClr>
                </a:solidFill>
              </a:rPr>
              <a:t>20</a:t>
            </a: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回</a:t>
            </a:r>
            <a:r>
              <a:rPr lang="en-US" altLang="zh-TW" smtClean="0">
                <a:solidFill>
                  <a:srgbClr val="FFFFFF">
                    <a:tint val="75000"/>
                  </a:srgbClr>
                </a:solidFill>
              </a:rPr>
              <a:t>LC</a:t>
            </a: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計画推進委員会</a:t>
            </a:r>
            <a:endParaRPr lang="ja-JP" alt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2400F-B991-4692-A0FB-6ED8439DCB47}" type="slidenum">
              <a:rPr lang="ja-JP" altLang="en-US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736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>
                    <a:tint val="75000"/>
                  </a:srgbClr>
                </a:solidFill>
              </a:rPr>
              <a:t>2012/8/1</a:t>
            </a:r>
            <a:endParaRPr lang="ja-JP" alt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第</a:t>
            </a:r>
            <a:r>
              <a:rPr lang="en-US" altLang="zh-TW" smtClean="0">
                <a:solidFill>
                  <a:srgbClr val="FFFFFF">
                    <a:tint val="75000"/>
                  </a:srgbClr>
                </a:solidFill>
              </a:rPr>
              <a:t>20</a:t>
            </a: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回</a:t>
            </a:r>
            <a:r>
              <a:rPr lang="en-US" altLang="zh-TW" smtClean="0">
                <a:solidFill>
                  <a:srgbClr val="FFFFFF">
                    <a:tint val="75000"/>
                  </a:srgbClr>
                </a:solidFill>
              </a:rPr>
              <a:t>LC</a:t>
            </a: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計画推進委員会</a:t>
            </a:r>
            <a:endParaRPr lang="ja-JP" alt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AA51-D2A8-42B5-B232-EAF48259C5CD}" type="slidenum">
              <a:rPr lang="ja-JP" altLang="en-US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032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>
                    <a:tint val="75000"/>
                  </a:srgbClr>
                </a:solidFill>
              </a:rPr>
              <a:t>2012/8/1</a:t>
            </a:r>
            <a:endParaRPr lang="ja-JP" alt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第</a:t>
            </a:r>
            <a:r>
              <a:rPr lang="en-US" altLang="zh-TW" smtClean="0">
                <a:solidFill>
                  <a:srgbClr val="FFFFFF">
                    <a:tint val="75000"/>
                  </a:srgbClr>
                </a:solidFill>
              </a:rPr>
              <a:t>20</a:t>
            </a: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回</a:t>
            </a:r>
            <a:r>
              <a:rPr lang="en-US" altLang="zh-TW" smtClean="0">
                <a:solidFill>
                  <a:srgbClr val="FFFFFF">
                    <a:tint val="75000"/>
                  </a:srgbClr>
                </a:solidFill>
              </a:rPr>
              <a:t>LC</a:t>
            </a: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計画推進委員会</a:t>
            </a:r>
            <a:endParaRPr lang="ja-JP" alt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D5DE1-3788-4E9F-A09D-4CF703A12258}" type="slidenum">
              <a:rPr lang="ja-JP" altLang="en-US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455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>
                    <a:tint val="75000"/>
                  </a:srgbClr>
                </a:solidFill>
              </a:rPr>
              <a:t>2012/8/1</a:t>
            </a:r>
            <a:endParaRPr lang="ja-JP" alt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第</a:t>
            </a:r>
            <a:r>
              <a:rPr lang="en-US" altLang="zh-TW" smtClean="0">
                <a:solidFill>
                  <a:srgbClr val="FFFFFF">
                    <a:tint val="75000"/>
                  </a:srgbClr>
                </a:solidFill>
              </a:rPr>
              <a:t>20</a:t>
            </a: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回</a:t>
            </a:r>
            <a:r>
              <a:rPr lang="en-US" altLang="zh-TW" smtClean="0">
                <a:solidFill>
                  <a:srgbClr val="FFFFFF">
                    <a:tint val="75000"/>
                  </a:srgbClr>
                </a:solidFill>
              </a:rPr>
              <a:t>LC</a:t>
            </a: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計画推進委員会</a:t>
            </a:r>
            <a:endParaRPr lang="ja-JP" alt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B7220-BE9C-4607-8B0F-10DF291D7E12}" type="slidenum">
              <a:rPr lang="ja-JP" altLang="en-US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228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>
                    <a:tint val="75000"/>
                  </a:srgbClr>
                </a:solidFill>
              </a:rPr>
              <a:t>2012/8/1</a:t>
            </a:r>
            <a:endParaRPr lang="ja-JP" alt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第</a:t>
            </a:r>
            <a:r>
              <a:rPr lang="en-US" altLang="zh-TW" smtClean="0">
                <a:solidFill>
                  <a:srgbClr val="FFFFFF">
                    <a:tint val="75000"/>
                  </a:srgbClr>
                </a:solidFill>
              </a:rPr>
              <a:t>20</a:t>
            </a: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回</a:t>
            </a:r>
            <a:r>
              <a:rPr lang="en-US" altLang="zh-TW" smtClean="0">
                <a:solidFill>
                  <a:srgbClr val="FFFFFF">
                    <a:tint val="75000"/>
                  </a:srgbClr>
                </a:solidFill>
              </a:rPr>
              <a:t>LC</a:t>
            </a: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計画推進委員会</a:t>
            </a:r>
            <a:endParaRPr lang="ja-JP" alt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6CE3-827C-4F8F-9566-FD3C1137E7A1}" type="slidenum">
              <a:rPr lang="ja-JP" altLang="en-US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0490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FFFFFF">
                    <a:tint val="75000"/>
                  </a:srgbClr>
                </a:solidFill>
              </a:rPr>
              <a:t>2012/8/1</a:t>
            </a:r>
            <a:endParaRPr lang="en-US" altLang="ja-JP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第</a:t>
            </a:r>
            <a:r>
              <a:rPr lang="en-US" altLang="zh-TW" smtClean="0">
                <a:solidFill>
                  <a:srgbClr val="FFFFFF">
                    <a:tint val="75000"/>
                  </a:srgbClr>
                </a:solidFill>
              </a:rPr>
              <a:t>20</a:t>
            </a: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回</a:t>
            </a:r>
            <a:r>
              <a:rPr lang="en-US" altLang="zh-TW" smtClean="0">
                <a:solidFill>
                  <a:srgbClr val="FFFFFF">
                    <a:tint val="75000"/>
                  </a:srgbClr>
                </a:solidFill>
              </a:rPr>
              <a:t>LC</a:t>
            </a: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計画推進委員会</a:t>
            </a:r>
            <a:endParaRPr lang="en-US" altLang="ja-JP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E5D87-45EF-A242-9E0A-31698FC30142}" type="slidenum">
              <a:rPr lang="ja-JP" altLang="en-US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altLang="ja-JP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013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FFFFFF">
                    <a:tint val="75000"/>
                  </a:srgbClr>
                </a:solidFill>
              </a:rPr>
              <a:t>2012/8/1</a:t>
            </a:r>
            <a:endParaRPr lang="en-US" altLang="ja-JP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第</a:t>
            </a:r>
            <a:r>
              <a:rPr lang="en-US" altLang="zh-TW" smtClean="0">
                <a:solidFill>
                  <a:srgbClr val="FFFFFF">
                    <a:tint val="75000"/>
                  </a:srgbClr>
                </a:solidFill>
              </a:rPr>
              <a:t>20</a:t>
            </a: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回</a:t>
            </a:r>
            <a:r>
              <a:rPr lang="en-US" altLang="zh-TW" smtClean="0">
                <a:solidFill>
                  <a:srgbClr val="FFFFFF">
                    <a:tint val="75000"/>
                  </a:srgbClr>
                </a:solidFill>
              </a:rPr>
              <a:t>LC</a:t>
            </a: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計画推進委員会</a:t>
            </a:r>
            <a:endParaRPr lang="en-US" altLang="ja-JP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187EB2E-499C-0B4B-B0B1-8AED5969078A}" type="slidenum">
              <a:rPr lang="ja-JP" altLang="en-US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altLang="ja-JP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131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45F-98AA-49CB-BBF2-645C7386DF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7EDE-5946-4568-A19D-D95EB0451F1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543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45F-98AA-49CB-BBF2-645C7386DF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7EDE-5946-4568-A19D-D95EB0451F1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975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45F-98AA-49CB-BBF2-645C7386DF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7EDE-5946-4568-A19D-D95EB0451F1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27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ADC-D17D-4F49-8FCB-E75888ED632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638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45F-98AA-49CB-BBF2-645C7386DF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7EDE-5946-4568-A19D-D95EB0451F1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2289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45F-98AA-49CB-BBF2-645C7386DF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7EDE-5946-4568-A19D-D95EB0451F1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093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45F-98AA-49CB-BBF2-645C7386DF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7EDE-5946-4568-A19D-D95EB0451F1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918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45F-98AA-49CB-BBF2-645C7386DF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7EDE-5946-4568-A19D-D95EB0451F1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052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45F-98AA-49CB-BBF2-645C7386DF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7EDE-5946-4568-A19D-D95EB0451F1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080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45F-98AA-49CB-BBF2-645C7386DF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7EDE-5946-4568-A19D-D95EB0451F1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096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45F-98AA-49CB-BBF2-645C7386DF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7EDE-5946-4568-A19D-D95EB0451F1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361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45F-98AA-49CB-BBF2-645C7386DF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7EDE-5946-4568-A19D-D95EB0451F1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82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ADC-D17D-4F49-8FCB-E75888ED632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8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ADC-D17D-4F49-8FCB-E75888ED632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43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ADC-D17D-4F49-8FCB-E75888ED632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7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2012/8/1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172CADC-D17D-4F49-8FCB-E75888ED6327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1408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27B832A-497C-4867-BB6D-CA5063D1149C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5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27B832A-497C-4867-BB6D-CA5063D1149C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2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2012/8/1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172CADC-D17D-4F49-8FCB-E75888ED6327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9924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861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2012/8/1</a:t>
            </a:r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zh-TW" smtClean="0">
                <a:solidFill>
                  <a:srgbClr val="000000">
                    <a:tint val="75000"/>
                  </a:srgbClr>
                </a:solidFill>
              </a:rPr>
              <a:t>20</a:t>
            </a: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回</a:t>
            </a:r>
            <a:r>
              <a:rPr lang="en-US" altLang="zh-TW" smtClean="0">
                <a:solidFill>
                  <a:srgbClr val="000000">
                    <a:tint val="75000"/>
                  </a:srgbClr>
                </a:solidFill>
              </a:rPr>
              <a:t>LC</a:t>
            </a: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計画推進委員会</a:t>
            </a:r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812088" y="0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</a:defRPr>
            </a:lvl1pPr>
          </a:lstStyle>
          <a:p>
            <a:pPr>
              <a:defRPr/>
            </a:pPr>
            <a:fld id="{86C098D4-0255-4575-98D2-53603B78CE42}" type="slidenum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6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116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>
                    <a:tint val="75000"/>
                  </a:srgbClr>
                </a:solidFill>
              </a:rPr>
              <a:t>2012/8/1</a:t>
            </a:r>
            <a:endParaRPr lang="ja-JP" alt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第</a:t>
            </a:r>
            <a:r>
              <a:rPr lang="en-US" altLang="zh-TW" smtClean="0">
                <a:solidFill>
                  <a:srgbClr val="FFFFFF">
                    <a:tint val="75000"/>
                  </a:srgbClr>
                </a:solidFill>
              </a:rPr>
              <a:t>20</a:t>
            </a: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回</a:t>
            </a:r>
            <a:r>
              <a:rPr lang="en-US" altLang="zh-TW" smtClean="0">
                <a:solidFill>
                  <a:srgbClr val="FFFFFF">
                    <a:tint val="75000"/>
                  </a:srgbClr>
                </a:solidFill>
              </a:rPr>
              <a:t>LC</a:t>
            </a: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計画推進委員会</a:t>
            </a:r>
            <a:endParaRPr lang="ja-JP" alt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956F951-14AD-4919-80DA-28B18A162BA1}" type="slidenum">
              <a:rPr lang="ja-JP" altLang="en-US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8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B34645F-98AA-49CB-BBF2-645C7386DF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2013/2/14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BC77EDE-5946-4568-A19D-D95EB0451F1A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7007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12830" y="2204864"/>
            <a:ext cx="8352928" cy="3456384"/>
          </a:xfrm>
        </p:spPr>
        <p:txBody>
          <a:bodyPr anchor="t">
            <a:normAutofit fontScale="90000"/>
          </a:bodyPr>
          <a:lstStyle/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altLang="ja-JP" sz="3100" b="1" i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/>
            </a:r>
            <a:br>
              <a:rPr lang="en-US" altLang="ja-JP" sz="3100" b="1" i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</a:br>
            <a:r>
              <a:rPr lang="ja-JP" altLang="en-US" sz="3100" b="1" i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　   </a:t>
            </a:r>
            <a:r>
              <a:rPr lang="ja-JP" altLang="en-US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報告内容</a:t>
            </a:r>
            <a:r>
              <a:rPr lang="en-US" altLang="ja-JP" sz="3100" b="1" i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/>
            </a:r>
            <a:br>
              <a:rPr lang="en-US" altLang="ja-JP" sz="3100" b="1" i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</a:br>
            <a:r>
              <a:rPr lang="en-US" altLang="ja-JP" sz="3100" b="1" i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/>
            </a:r>
            <a:br>
              <a:rPr lang="en-US" altLang="ja-JP" sz="3100" b="1" i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</a:br>
            <a:r>
              <a:rPr lang="en-US" altLang="ja-JP" sz="3100" b="1" i="1" dirty="0">
                <a:solidFill>
                  <a:srgbClr val="C00000"/>
                </a:solidFill>
                <a:latin typeface="+mn-lt"/>
                <a:cs typeface="Arial" pitchFamily="34" charset="0"/>
              </a:rPr>
              <a:t/>
            </a:r>
            <a:br>
              <a:rPr lang="en-US" altLang="ja-JP" sz="3100" b="1" i="1" dirty="0">
                <a:solidFill>
                  <a:srgbClr val="C00000"/>
                </a:solidFill>
                <a:latin typeface="+mn-lt"/>
                <a:cs typeface="Arial" pitchFamily="34" charset="0"/>
              </a:rPr>
            </a:br>
            <a:r>
              <a:rPr kumimoji="1" lang="ja-JP" altLang="en-US" sz="31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１．国内候補地における地質調査計画の進展</a:t>
            </a:r>
            <a:r>
              <a:rPr kumimoji="1" lang="en-US" altLang="ja-JP" sz="31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/>
            </a:r>
            <a:br>
              <a:rPr kumimoji="1" lang="en-US" altLang="ja-JP" sz="31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</a:br>
            <a:r>
              <a:rPr kumimoji="1" lang="en-US" altLang="ja-JP" sz="9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/>
            </a:r>
            <a:br>
              <a:rPr kumimoji="1" lang="en-US" altLang="ja-JP" sz="9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</a:br>
            <a:r>
              <a:rPr kumimoji="1" lang="ja-JP" altLang="en-US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　　</a:t>
            </a:r>
            <a:r>
              <a:rPr kumimoji="1" lang="ja-JP" altLang="en-US" sz="27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＜</a:t>
            </a:r>
            <a:r>
              <a:rPr kumimoji="1" lang="en-US" altLang="ja-JP" sz="27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KEK</a:t>
            </a:r>
            <a:r>
              <a:rPr kumimoji="1" lang="ja-JP" altLang="en-US" sz="27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との受託研究契約 </a:t>
            </a:r>
            <a:r>
              <a:rPr kumimoji="1" lang="en-US" altLang="ja-JP" sz="27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/</a:t>
            </a:r>
            <a:r>
              <a:rPr kumimoji="1" lang="ja-JP" altLang="en-US" sz="27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東北大・九大</a:t>
            </a:r>
            <a:r>
              <a:rPr lang="ja-JP" altLang="en-US" sz="27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の</a:t>
            </a:r>
            <a:r>
              <a:rPr kumimoji="1" lang="ja-JP" altLang="en-US" sz="27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発注業務＞</a:t>
            </a:r>
            <a:r>
              <a:rPr kumimoji="1" lang="en-US" altLang="ja-JP" sz="27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kumimoji="1" lang="en-US" altLang="ja-JP" sz="27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kumimoji="1" lang="en-US" altLang="ja-JP" sz="20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/>
            </a:r>
            <a:br>
              <a:rPr kumimoji="1" lang="en-US" altLang="ja-JP" sz="20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</a:br>
            <a:r>
              <a:rPr lang="ja-JP" altLang="en-US" sz="3100" b="1" dirty="0" smtClean="0">
                <a:solidFill>
                  <a:srgbClr val="002060"/>
                </a:solidFill>
                <a:cs typeface="Arial" pitchFamily="34" charset="0"/>
              </a:rPr>
              <a:t>２．ＩＬＣﾌﾟﾛｼﾞｪｸﾄ・立地に関わる調査検討の進展</a:t>
            </a:r>
            <a:r>
              <a:rPr lang="en-US" altLang="ja-JP" sz="3100" b="1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en-US" altLang="ja-JP" sz="3100" b="1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en-US" altLang="ja-JP" sz="900" b="1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en-US" altLang="ja-JP" sz="900" b="1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ja-JP" altLang="en-US" sz="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　　　　　　　　</a:t>
            </a:r>
            <a:r>
              <a:rPr lang="ja-JP" altLang="en-US" sz="2700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＜</a:t>
            </a:r>
            <a:r>
              <a:rPr lang="en-US" altLang="ja-JP" sz="2700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KEK</a:t>
            </a:r>
            <a:r>
              <a:rPr lang="ja-JP" altLang="en-US" sz="2700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による発注業務＞</a:t>
            </a:r>
            <a:r>
              <a:rPr lang="en-US" altLang="ja-JP" sz="27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en-US" altLang="ja-JP" sz="27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</a:br>
            <a:r>
              <a:rPr lang="en-US" altLang="ja-JP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en-US" altLang="ja-JP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n-US" altLang="ja-JP" sz="2800" b="1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en-US" altLang="ja-JP" sz="2800" b="1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en-US" altLang="ja-JP" sz="3100" b="1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en-US" altLang="ja-JP" sz="3100" b="1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en-US" altLang="ja-JP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ja-JP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ja-JP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ja-JP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ja-JP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/>
            </a:r>
            <a:br>
              <a:rPr lang="en-US" altLang="ja-JP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</a:br>
            <a:endParaRPr kumimoji="1" lang="ja-JP" alt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294" y="-27384"/>
            <a:ext cx="9144000" cy="55480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altLang="ja-JP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0" y="11218"/>
            <a:ext cx="8604448" cy="1545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altLang="ja-JP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altLang="ja-JP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ja-JP" sz="2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ILC</a:t>
            </a:r>
            <a:r>
              <a:rPr lang="ja-JP" altLang="en-US" sz="2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国内候補地</a:t>
            </a:r>
            <a:endParaRPr lang="en-US" altLang="ja-JP" sz="10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1200"/>
              </a:spcAft>
            </a:pPr>
            <a:r>
              <a:rPr lang="ja-JP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地質調査・立地調査検討 進捗報告</a:t>
            </a:r>
            <a:endParaRPr lang="ja-JP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Verdana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ADC-D17D-4F49-8FCB-E75888ED632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1559748" y="5902655"/>
            <a:ext cx="6404395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00"/>
              </a:lnSpc>
              <a:spcAft>
                <a:spcPts val="1200"/>
              </a:spcAft>
            </a:pPr>
            <a:r>
              <a:rPr lang="ja-JP" altLang="en-US" sz="1800" b="1" dirty="0" smtClean="0">
                <a:solidFill>
                  <a:srgbClr val="002060"/>
                </a:solidFill>
                <a:latin typeface="+mn-lt"/>
                <a:ea typeface="Verdana" pitchFamily="34" charset="0"/>
                <a:cs typeface="Verdana" pitchFamily="34" charset="0"/>
              </a:rPr>
              <a:t>第</a:t>
            </a:r>
            <a:r>
              <a:rPr lang="en-US" altLang="ja-JP" sz="1800" b="1" dirty="0" smtClean="0">
                <a:solidFill>
                  <a:srgbClr val="002060"/>
                </a:solidFill>
                <a:latin typeface="+mn-lt"/>
                <a:ea typeface="Verdana" pitchFamily="34" charset="0"/>
                <a:cs typeface="Verdana" pitchFamily="34" charset="0"/>
              </a:rPr>
              <a:t>20</a:t>
            </a:r>
            <a:r>
              <a:rPr lang="ja-JP" altLang="en-US" sz="1800" b="1" dirty="0" smtClean="0">
                <a:solidFill>
                  <a:srgbClr val="002060"/>
                </a:solidFill>
                <a:latin typeface="+mn-lt"/>
                <a:ea typeface="Verdana" pitchFamily="34" charset="0"/>
                <a:cs typeface="Verdana" pitchFamily="34" charset="0"/>
              </a:rPr>
              <a:t>回</a:t>
            </a:r>
            <a:r>
              <a:rPr lang="en-US" altLang="ja-JP" sz="1800" b="1" dirty="0" smtClean="0">
                <a:solidFill>
                  <a:srgbClr val="002060"/>
                </a:solidFill>
                <a:latin typeface="+mn-lt"/>
                <a:ea typeface="Verdana" pitchFamily="34" charset="0"/>
                <a:cs typeface="Verdana" pitchFamily="34" charset="0"/>
              </a:rPr>
              <a:t>LC</a:t>
            </a:r>
            <a:r>
              <a:rPr lang="ja-JP" altLang="en-US" sz="1800" b="1" dirty="0" smtClean="0">
                <a:solidFill>
                  <a:srgbClr val="002060"/>
                </a:solidFill>
                <a:latin typeface="+mn-lt"/>
                <a:ea typeface="Verdana" pitchFamily="34" charset="0"/>
                <a:cs typeface="Verdana" pitchFamily="34" charset="0"/>
              </a:rPr>
              <a:t>計画</a:t>
            </a:r>
            <a:r>
              <a:rPr lang="ja-JP" altLang="en-US" sz="1800" b="1" dirty="0" smtClean="0">
                <a:solidFill>
                  <a:srgbClr val="002060"/>
                </a:solidFill>
                <a:latin typeface="+mn-lt"/>
                <a:ea typeface="Verdana" pitchFamily="34" charset="0"/>
                <a:cs typeface="Verdana" pitchFamily="34" charset="0"/>
              </a:rPr>
              <a:t>推進委員会</a:t>
            </a:r>
            <a:endParaRPr lang="en-US" altLang="ja-JP" sz="1800" b="1" dirty="0" smtClean="0">
              <a:solidFill>
                <a:srgbClr val="00206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81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683568" y="537890"/>
            <a:ext cx="6697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4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■ 今後の調査予定</a:t>
            </a:r>
            <a:endParaRPr lang="en-US" altLang="ja-JP" sz="2400" b="1" dirty="0" smtClean="0">
              <a:solidFill>
                <a:srgbClr val="002060"/>
              </a:solidFill>
              <a:latin typeface="Calibri"/>
              <a:ea typeface="ＭＳ Ｐゴシック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3568" y="1363375"/>
            <a:ext cx="7200800" cy="27546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4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・</a:t>
            </a:r>
            <a:r>
              <a:rPr lang="en-US" altLang="ja-JP" sz="24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ILC</a:t>
            </a:r>
            <a:r>
              <a:rPr lang="ja-JP" altLang="en-US" sz="24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キャンパス・地域に関する総合設計（</a:t>
            </a:r>
            <a:r>
              <a:rPr lang="en-US" altLang="ja-JP" sz="24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GD</a:t>
            </a:r>
            <a:r>
              <a:rPr lang="ja-JP" altLang="en-US" sz="24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）</a:t>
            </a:r>
            <a:endParaRPr lang="en-US" altLang="ja-JP" sz="2400" b="1" dirty="0" smtClean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900" b="1" dirty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2000" b="1" dirty="0" smtClean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4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  ① 仏</a:t>
            </a:r>
            <a:r>
              <a:rPr lang="en-US" altLang="ja-JP" sz="24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/</a:t>
            </a:r>
            <a:r>
              <a:rPr lang="ja-JP" altLang="en-US" sz="24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2400" b="1" dirty="0" err="1" smtClean="0">
                <a:solidFill>
                  <a:srgbClr val="C00000"/>
                </a:solidFill>
                <a:latin typeface="Calibri"/>
                <a:ea typeface="ＭＳ Ｐゴシック"/>
              </a:rPr>
              <a:t>Saclay</a:t>
            </a:r>
            <a:r>
              <a:rPr lang="en-US" altLang="ja-JP" sz="24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 </a:t>
            </a:r>
            <a:r>
              <a:rPr lang="ja-JP" altLang="en-US" sz="24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訪問調査； </a:t>
            </a:r>
            <a:r>
              <a:rPr lang="en-US" altLang="ja-JP" sz="24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3/5~6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4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　　　  　 </a:t>
            </a:r>
            <a:r>
              <a:rPr lang="en-US" altLang="ja-JP" sz="2400" b="1" dirty="0" smtClean="0">
                <a:solidFill>
                  <a:srgbClr val="C00000"/>
                </a:solidFill>
                <a:latin typeface="Calibri"/>
                <a:ea typeface="ＭＳ Ｐゴシック"/>
              </a:rPr>
              <a:t>ITER</a:t>
            </a:r>
            <a:r>
              <a:rPr lang="ja-JP" altLang="en-US" sz="24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訪問調査；</a:t>
            </a:r>
            <a:r>
              <a:rPr lang="en-US" altLang="ja-JP" sz="24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3/7~8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2400" b="1" dirty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4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  ② </a:t>
            </a:r>
            <a:r>
              <a:rPr lang="en-US" altLang="ja-JP" sz="24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IFMIF(</a:t>
            </a:r>
            <a:r>
              <a:rPr lang="ja-JP" altLang="en-US" sz="24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六ヶ所村</a:t>
            </a:r>
            <a:r>
              <a:rPr lang="en-US" altLang="ja-JP" sz="24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)</a:t>
            </a:r>
            <a:r>
              <a:rPr lang="ja-JP" altLang="en-US" sz="24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訪問調査；日程調整中</a:t>
            </a:r>
            <a:endParaRPr lang="en-US" altLang="ja-JP" sz="2400" b="1" dirty="0" smtClean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2400" b="1" dirty="0">
              <a:solidFill>
                <a:srgbClr val="002060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862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3514C-2944-401C-9BFB-8D135C9B6CD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6" y="908719"/>
            <a:ext cx="5141989" cy="298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11" y="4437112"/>
            <a:ext cx="9144000" cy="188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403409" y="4015622"/>
            <a:ext cx="6179523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dirty="0" smtClean="0">
                <a:solidFill>
                  <a:srgbClr val="002060"/>
                </a:solidFill>
                <a:ea typeface="ＤＨＰ特太ゴシック体" pitchFamily="2" charset="-128"/>
              </a:rPr>
              <a:t>居住地区配置パターン　比較検討</a:t>
            </a:r>
            <a:r>
              <a:rPr kumimoji="1" lang="ja-JP" altLang="en-US" sz="2000" dirty="0" smtClean="0">
                <a:solidFill>
                  <a:srgbClr val="002060"/>
                </a:solidFill>
                <a:ea typeface="ＤＨＰ特太ゴシック体" pitchFamily="2" charset="-128"/>
              </a:rPr>
              <a:t>（叩き台）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08719"/>
            <a:ext cx="5472734" cy="298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408702" y="404663"/>
            <a:ext cx="7056910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dirty="0" smtClean="0">
                <a:solidFill>
                  <a:srgbClr val="002060"/>
                </a:solidFill>
                <a:ea typeface="ＤＨＰ特太ゴシック体" pitchFamily="2" charset="-128"/>
              </a:rPr>
              <a:t>国際科学技術研究圏域形成の要件分析（作業中）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3514C-2944-401C-9BFB-8D135C9B6CD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" y="908720"/>
            <a:ext cx="9144000" cy="2220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1" y="3717032"/>
            <a:ext cx="9122739" cy="241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56220" y="442474"/>
            <a:ext cx="8176219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dirty="0" smtClean="0">
                <a:solidFill>
                  <a:srgbClr val="002060"/>
                </a:solidFill>
                <a:ea typeface="ＤＨＰ特太ゴシック体" pitchFamily="2" charset="-128"/>
              </a:rPr>
              <a:t>キャンパスマスタープラン　骨格構成モデル（検討案）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2240" y="3284984"/>
            <a:ext cx="6998072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dirty="0" smtClean="0">
                <a:solidFill>
                  <a:srgbClr val="002060"/>
                </a:solidFill>
                <a:ea typeface="ＤＨＰ特太ゴシック体" pitchFamily="2" charset="-128"/>
              </a:rPr>
              <a:t>キャンパスマスタープラン　パターン事例（整理中）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10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3514C-2944-401C-9BFB-8D135C9B6CD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42679" y="1700808"/>
            <a:ext cx="777373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地質調査結果の報告</a:t>
            </a:r>
            <a:endParaRPr lang="en-US" altLang="ja-JP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endParaRPr lang="en-US" altLang="ja-JP" sz="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ja-JP" alt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■ </a:t>
            </a:r>
            <a:r>
              <a:rPr lang="ja-JP" alt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中間報告</a:t>
            </a:r>
            <a:r>
              <a:rPr lang="en-US" altLang="ja-JP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ja-JP" alt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　</a:t>
            </a:r>
            <a:r>
              <a:rPr lang="en-US" altLang="ja-JP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ja-JP" alt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月・４月に実施予定</a:t>
            </a:r>
            <a:endParaRPr lang="en-US" altLang="ja-JP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ja-JP" alt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■</a:t>
            </a:r>
            <a:r>
              <a:rPr lang="en-US" altLang="ja-JP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ja-JP" alt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最終報告書の提出</a:t>
            </a:r>
            <a:r>
              <a:rPr lang="en-US" altLang="ja-JP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:</a:t>
            </a:r>
            <a:r>
              <a:rPr lang="ja-JP" alt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　</a:t>
            </a:r>
            <a:r>
              <a:rPr lang="en-US" altLang="ja-JP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2013. 6</a:t>
            </a:r>
            <a:r>
              <a:rPr lang="ja-JP" alt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月末予定　</a:t>
            </a:r>
            <a:r>
              <a:rPr lang="ja-JP" alt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　</a:t>
            </a:r>
            <a:endParaRPr lang="en-US" altLang="ja-JP" sz="20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5536" y="332656"/>
            <a:ext cx="8352928" cy="80570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ja-JP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ＤＨＰ特太ゴシック体" pitchFamily="2" charset="-128"/>
              </a:rPr>
              <a:t>まとめ・調査結果の報告</a:t>
            </a:r>
            <a:endParaRPr lang="en-US" altLang="ja-JP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ＤＨＰ特太ゴシック体" pitchFamily="2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43072" y="3789040"/>
            <a:ext cx="777373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プロジェクト立地に係る調査検討の報告</a:t>
            </a:r>
            <a:endParaRPr lang="en-US" altLang="ja-JP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endParaRPr lang="en-US" altLang="ja-JP" sz="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ja-JP" altLang="en-US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■ </a:t>
            </a:r>
            <a:r>
              <a:rPr lang="ja-JP" altLang="en-US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中間報告</a:t>
            </a:r>
            <a:r>
              <a:rPr lang="en-US" altLang="ja-JP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ja-JP" altLang="en-US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　</a:t>
            </a:r>
            <a:r>
              <a:rPr lang="ja-JP" alt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経過報告を適宜実施</a:t>
            </a:r>
            <a:endParaRPr lang="en-US" altLang="ja-JP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ja-JP" alt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■</a:t>
            </a:r>
            <a:r>
              <a:rPr lang="en-US" altLang="ja-JP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ja-JP" alt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最終報告書の提出</a:t>
            </a:r>
            <a:r>
              <a:rPr lang="en-US" altLang="ja-JP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:</a:t>
            </a:r>
            <a:r>
              <a:rPr lang="ja-JP" alt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　</a:t>
            </a:r>
            <a:r>
              <a:rPr lang="en-US" altLang="ja-JP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2013.3</a:t>
            </a:r>
            <a:r>
              <a:rPr lang="ja-JP" alt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月</a:t>
            </a:r>
            <a:r>
              <a:rPr lang="ja-JP" altLang="en-US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末</a:t>
            </a:r>
            <a:r>
              <a:rPr lang="ja-JP" alt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予定　</a:t>
            </a:r>
            <a:r>
              <a:rPr lang="ja-JP" alt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　</a:t>
            </a:r>
            <a:endParaRPr lang="en-US" altLang="ja-JP" sz="20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3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12160" y="5167625"/>
            <a:ext cx="1484721" cy="511040"/>
          </a:xfrm>
        </p:spPr>
        <p:txBody>
          <a:bodyPr>
            <a:normAutofit/>
          </a:bodyPr>
          <a:lstStyle/>
          <a:p>
            <a:r>
              <a:rPr kumimoji="1" lang="ja-JP" altLang="en-US" sz="2000" b="1" dirty="0" smtClean="0">
                <a:solidFill>
                  <a:srgbClr val="002060"/>
                </a:solidFill>
              </a:rPr>
              <a:t>北上サイト</a:t>
            </a:r>
            <a:endParaRPr kumimoji="1"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320488" y="6377877"/>
            <a:ext cx="2133600" cy="365125"/>
          </a:xfrm>
        </p:spPr>
        <p:txBody>
          <a:bodyPr/>
          <a:lstStyle/>
          <a:p>
            <a:fld id="{4172CADC-D17D-4F49-8FCB-E75888ED632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185" y="2338138"/>
            <a:ext cx="4515319" cy="288407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8" y="2338138"/>
            <a:ext cx="4508481" cy="288407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1559748" y="5222216"/>
            <a:ext cx="1484721" cy="511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b="1" dirty="0" smtClean="0">
                <a:solidFill>
                  <a:srgbClr val="002060"/>
                </a:solidFill>
              </a:rPr>
              <a:t>脊振サイト</a:t>
            </a:r>
            <a:endParaRPr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274479" y="188640"/>
            <a:ext cx="853244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altLang="ja-JP" sz="2800" b="1" dirty="0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ILC</a:t>
            </a:r>
            <a:r>
              <a:rPr lang="ja-JP" altLang="en-US" sz="2800" b="1" dirty="0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国内候補地</a:t>
            </a:r>
            <a:endParaRPr lang="en-US" altLang="ja-JP" sz="1000" b="1" dirty="0" smtClean="0">
              <a:solidFill>
                <a:srgbClr val="4BACC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1200"/>
              </a:spcAft>
            </a:pPr>
            <a:r>
              <a:rPr lang="ja-JP" altLang="en-US" sz="3600" b="1" dirty="0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地質調査・立地調査検討 進捗報告</a:t>
            </a:r>
            <a:endParaRPr lang="ja-JP" altLang="en-US" sz="3600" b="1" dirty="0">
              <a:solidFill>
                <a:srgbClr val="4BACC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Verdana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 rot="20581634">
            <a:off x="7181252" y="2873890"/>
            <a:ext cx="412073" cy="1799619"/>
          </a:xfrm>
          <a:prstGeom prst="ellipse">
            <a:avLst/>
          </a:prstGeom>
          <a:noFill/>
          <a:ln w="22225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 rot="4227151">
            <a:off x="2096073" y="2858511"/>
            <a:ext cx="412073" cy="1799619"/>
          </a:xfrm>
          <a:prstGeom prst="ellipse">
            <a:avLst/>
          </a:prstGeom>
          <a:noFill/>
          <a:ln w="22225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dirty="0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dirty="0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dirty="0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dirty="0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2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531620" y="4281064"/>
            <a:ext cx="7992888" cy="79208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normAutofit/>
          </a:bodyPr>
          <a:lstStyle/>
          <a:p>
            <a:endParaRPr lang="en-US" altLang="ja-JP" sz="2000" b="1" i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endParaRPr lang="ja-JP" altLang="en-US" sz="20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915871" y="404664"/>
            <a:ext cx="6635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/>
                <a:cs typeface="Arial" pitchFamily="34" charset="0"/>
              </a:rPr>
              <a:t>地質調査推進連絡会の経緯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3514C-2944-401C-9BFB-8D135C9B6CD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1305" y="1566198"/>
            <a:ext cx="5368769" cy="413236"/>
          </a:xfrm>
          <a:prstGeom prst="rect">
            <a:avLst/>
          </a:prstGeom>
          <a:noFill/>
        </p:spPr>
        <p:txBody>
          <a:bodyPr wrap="square" rtlCol="0" anchor="t">
            <a:normAutofit fontScale="6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Verdana" pitchFamily="34" charset="0"/>
              </a:rPr>
              <a:t>KEK-</a:t>
            </a:r>
            <a:r>
              <a:rPr lang="ja-JP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Verdana" pitchFamily="34" charset="0"/>
              </a:rPr>
              <a:t>両大学間 地質調査推進連絡会</a:t>
            </a:r>
            <a:endParaRPr lang="en-US" altLang="ja-JP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 dirty="0" smtClean="0">
              <a:solidFill>
                <a:srgbClr val="002060"/>
              </a:solidFill>
              <a:ea typeface="ＤＨＰ特太ゴシック体" pitchFamily="2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1305" y="2132856"/>
            <a:ext cx="8496944" cy="3065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8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altLang="ja-JP" sz="8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 </a:t>
            </a:r>
            <a:r>
              <a:rPr lang="en-US" altLang="ja-JP" sz="28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-</a:t>
            </a:r>
            <a:r>
              <a:rPr lang="ja-JP" altLang="en-US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第</a:t>
            </a:r>
            <a:r>
              <a:rPr lang="en-US" altLang="ja-JP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1</a:t>
            </a:r>
            <a:r>
              <a:rPr lang="ja-JP" altLang="en-US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回連絡会：  </a:t>
            </a:r>
            <a:r>
              <a:rPr lang="en-US" altLang="ja-JP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5/ 9</a:t>
            </a:r>
            <a:r>
              <a:rPr lang="ja-JP" altLang="en-US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 受託研究契約に向けた準備・協議</a:t>
            </a:r>
            <a:r>
              <a:rPr lang="en-US" altLang="ja-JP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(@KEK) </a:t>
            </a:r>
          </a:p>
          <a:p>
            <a:r>
              <a:rPr lang="en-US" altLang="ja-JP" sz="8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altLang="ja-JP" sz="8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 </a:t>
            </a:r>
            <a:r>
              <a:rPr lang="en-US" altLang="ja-JP" sz="28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-</a:t>
            </a:r>
            <a:r>
              <a:rPr lang="ja-JP" altLang="en-US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第</a:t>
            </a:r>
            <a:r>
              <a:rPr lang="en-US" altLang="ja-JP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2</a:t>
            </a:r>
            <a:r>
              <a:rPr lang="ja-JP" altLang="en-US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回</a:t>
            </a:r>
            <a:r>
              <a:rPr lang="ja-JP" altLang="en-US" sz="20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連絡会</a:t>
            </a:r>
            <a:r>
              <a:rPr lang="ja-JP" altLang="en-US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： </a:t>
            </a:r>
            <a:r>
              <a:rPr lang="en-US" altLang="ja-JP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6/21</a:t>
            </a:r>
            <a:r>
              <a:rPr lang="ja-JP" altLang="en-US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 </a:t>
            </a:r>
            <a:r>
              <a:rPr lang="ja-JP" altLang="en-US" sz="20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受託研究</a:t>
            </a:r>
            <a:r>
              <a:rPr lang="ja-JP" altLang="en-US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契約に関する</a:t>
            </a:r>
            <a:r>
              <a:rPr lang="ja-JP" altLang="en-US" sz="20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協議</a:t>
            </a:r>
            <a:r>
              <a:rPr lang="en-US" altLang="ja-JP" sz="20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 </a:t>
            </a:r>
            <a:r>
              <a:rPr lang="en-US" altLang="ja-JP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(@KEK)</a:t>
            </a:r>
            <a:r>
              <a:rPr lang="en-US" altLang="ja-JP" sz="8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</a:p>
          <a:p>
            <a:r>
              <a:rPr lang="en-US" altLang="ja-JP" sz="28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-</a:t>
            </a:r>
            <a:r>
              <a:rPr lang="ja-JP" altLang="en-US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第</a:t>
            </a:r>
            <a:r>
              <a:rPr lang="en-US" altLang="ja-JP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3</a:t>
            </a:r>
            <a:r>
              <a:rPr lang="ja-JP" altLang="en-US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回</a:t>
            </a:r>
            <a:r>
              <a:rPr lang="ja-JP" altLang="en-US" sz="20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連絡会</a:t>
            </a:r>
            <a:r>
              <a:rPr lang="ja-JP" altLang="en-US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： </a:t>
            </a:r>
            <a:r>
              <a:rPr lang="en-US" altLang="ja-JP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7/19</a:t>
            </a:r>
            <a:r>
              <a:rPr lang="ja-JP" altLang="en-US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 契約事務、調査計画案に</a:t>
            </a:r>
            <a:r>
              <a:rPr lang="ja-JP" altLang="en-US" sz="20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関する協議</a:t>
            </a:r>
            <a:r>
              <a:rPr lang="en-US" altLang="ja-JP" sz="20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 </a:t>
            </a:r>
            <a:r>
              <a:rPr lang="en-US" altLang="ja-JP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(@KEK)</a:t>
            </a:r>
          </a:p>
          <a:p>
            <a:r>
              <a:rPr lang="en-US" altLang="ja-JP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altLang="ja-JP" sz="8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altLang="ja-JP" sz="28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-</a:t>
            </a:r>
            <a:r>
              <a:rPr lang="ja-JP" altLang="en-US" sz="20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ja-JP" altLang="en-US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第</a:t>
            </a:r>
            <a:r>
              <a:rPr lang="en-US" altLang="ja-JP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4</a:t>
            </a:r>
            <a:r>
              <a:rPr lang="ja-JP" altLang="en-US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回</a:t>
            </a:r>
            <a:r>
              <a:rPr lang="ja-JP" altLang="en-US" sz="20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連絡会</a:t>
            </a:r>
            <a:r>
              <a:rPr lang="ja-JP" altLang="en-US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： </a:t>
            </a:r>
            <a:r>
              <a:rPr lang="en-US" altLang="ja-JP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8/22</a:t>
            </a:r>
            <a:r>
              <a:rPr lang="ja-JP" altLang="en-US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 契約報告、調査計画に関する協議</a:t>
            </a:r>
            <a:r>
              <a:rPr lang="en-US" altLang="ja-JP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 (@KEK)</a:t>
            </a:r>
            <a:endParaRPr lang="en-US" altLang="ja-JP" sz="2000" b="1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r>
              <a:rPr lang="en-US" altLang="ja-JP" sz="20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altLang="ja-JP" sz="8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altLang="ja-JP" sz="28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-</a:t>
            </a:r>
            <a:r>
              <a:rPr lang="ja-JP" altLang="en-US" sz="20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ja-JP" altLang="en-US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第</a:t>
            </a:r>
            <a:r>
              <a:rPr lang="en-US" altLang="ja-JP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5</a:t>
            </a:r>
            <a:r>
              <a:rPr lang="ja-JP" altLang="en-US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回</a:t>
            </a:r>
            <a:r>
              <a:rPr lang="ja-JP" altLang="en-US" sz="20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連絡会</a:t>
            </a:r>
            <a:r>
              <a:rPr lang="ja-JP" altLang="en-US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：</a:t>
            </a:r>
            <a:r>
              <a:rPr lang="en-US" altLang="ja-JP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10/ 3  </a:t>
            </a:r>
            <a:r>
              <a:rPr lang="ja-JP" altLang="en-US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契約報告、調査計画に関する確認</a:t>
            </a:r>
            <a:r>
              <a:rPr lang="en-US" altLang="ja-JP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(@KEK)</a:t>
            </a:r>
          </a:p>
          <a:p>
            <a:r>
              <a:rPr lang="ja-JP" altLang="en-US" sz="28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altLang="ja-JP" sz="28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-</a:t>
            </a:r>
            <a:r>
              <a:rPr lang="ja-JP" altLang="en-US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第</a:t>
            </a:r>
            <a:r>
              <a:rPr lang="en-US" altLang="ja-JP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6</a:t>
            </a:r>
            <a:r>
              <a:rPr lang="ja-JP" altLang="en-US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回</a:t>
            </a:r>
            <a:r>
              <a:rPr lang="ja-JP" altLang="en-US" sz="20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連絡会</a:t>
            </a:r>
            <a:r>
              <a:rPr lang="ja-JP" altLang="en-US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：</a:t>
            </a:r>
            <a:r>
              <a:rPr lang="en-US" altLang="ja-JP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11/28  </a:t>
            </a:r>
            <a:r>
              <a:rPr lang="ja-JP" altLang="en-US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調査業務進展状況に関する報告・協議</a:t>
            </a:r>
            <a:r>
              <a:rPr lang="en-US" altLang="ja-JP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(@</a:t>
            </a:r>
            <a:r>
              <a:rPr lang="ja-JP" altLang="en-US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東大</a:t>
            </a:r>
            <a:r>
              <a:rPr lang="en-US" altLang="ja-JP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)</a:t>
            </a:r>
          </a:p>
          <a:p>
            <a:r>
              <a:rPr lang="en-US" altLang="ja-JP" sz="28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altLang="ja-JP" sz="2800" b="1" i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-</a:t>
            </a:r>
            <a:r>
              <a:rPr lang="ja-JP" altLang="en-US" sz="2000" b="1" i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第</a:t>
            </a:r>
            <a:r>
              <a:rPr lang="en-US" altLang="ja-JP" sz="2000" b="1" i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7</a:t>
            </a:r>
            <a:r>
              <a:rPr lang="ja-JP" altLang="en-US" sz="2000" b="1" i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回</a:t>
            </a:r>
            <a:r>
              <a:rPr lang="ja-JP" altLang="en-US" sz="2000" b="1" i="1" dirty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連絡会</a:t>
            </a:r>
            <a:r>
              <a:rPr lang="ja-JP" altLang="en-US" sz="2000" b="1" i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： </a:t>
            </a:r>
            <a:r>
              <a:rPr lang="en-US" altLang="ja-JP" sz="2000" b="1" i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2/13  </a:t>
            </a:r>
            <a:r>
              <a:rPr lang="ja-JP" altLang="en-US" sz="2000" b="1" i="1" dirty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調査業務進展状況に関する報告・協議</a:t>
            </a:r>
            <a:r>
              <a:rPr lang="en-US" altLang="ja-JP" sz="2000" b="1" i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(@</a:t>
            </a:r>
            <a:r>
              <a:rPr lang="ja-JP" altLang="en-US" sz="2000" b="1" i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東大</a:t>
            </a:r>
            <a:r>
              <a:rPr lang="en-US" altLang="ja-JP" sz="2000" b="1" i="1" dirty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)</a:t>
            </a:r>
          </a:p>
          <a:p>
            <a:endParaRPr lang="en-US" altLang="ja-JP" sz="2000" b="1" i="1" dirty="0">
              <a:solidFill>
                <a:srgbClr val="C0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altLang="ja-JP" sz="2000" b="1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altLang="ja-JP" sz="2000" b="1" i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altLang="ja-JP" sz="1000" b="1" i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6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6616162" y="1719964"/>
            <a:ext cx="1872725" cy="3937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b="1" i="1" dirty="0" smtClean="0">
                <a:solidFill>
                  <a:prstClr val="white"/>
                </a:solidFill>
                <a:ea typeface="ＤＨＰ特太ゴシック体" pitchFamily="2" charset="-128"/>
              </a:rPr>
              <a:t>Access Tunnel</a:t>
            </a:r>
            <a:endParaRPr lang="ja-JP" altLang="en-US" b="1" i="1" dirty="0" smtClean="0">
              <a:solidFill>
                <a:prstClr val="white"/>
              </a:solidFill>
              <a:ea typeface="ＤＨＰ特太ゴシック体" pitchFamily="2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5536" y="260648"/>
            <a:ext cx="7943420" cy="1116262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ja-JP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ＤＨＰ特太ゴシック体" pitchFamily="2" charset="-128"/>
              </a:rPr>
              <a:t>北上候補サイトの地質調査の進展（１）</a:t>
            </a:r>
            <a:endParaRPr lang="en-US" altLang="ja-JP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ＤＨＰ特太ゴシック体" pitchFamily="2" charset="-128"/>
            </a:endParaRPr>
          </a:p>
          <a:p>
            <a:pPr algn="ctr"/>
            <a:r>
              <a:rPr lang="ja-JP" altLang="en-US" sz="2000" b="1" dirty="0" smtClean="0">
                <a:solidFill>
                  <a:srgbClr val="002060"/>
                </a:solidFill>
                <a:ea typeface="ＤＨＰ特太ゴシック体" pitchFamily="2" charset="-128"/>
              </a:rPr>
              <a:t>＜</a:t>
            </a:r>
            <a:r>
              <a:rPr lang="en-US" altLang="ja-JP" sz="2000" b="1" dirty="0" smtClean="0">
                <a:solidFill>
                  <a:srgbClr val="002060"/>
                </a:solidFill>
                <a:ea typeface="ＤＨＰ特太ゴシック体" pitchFamily="2" charset="-128"/>
              </a:rPr>
              <a:t>KEK-</a:t>
            </a:r>
            <a:r>
              <a:rPr lang="ja-JP" altLang="en-US" sz="2000" b="1" dirty="0" smtClean="0">
                <a:solidFill>
                  <a:srgbClr val="002060"/>
                </a:solidFill>
                <a:ea typeface="ＤＨＰ特太ゴシック体" pitchFamily="2" charset="-128"/>
              </a:rPr>
              <a:t>東北大学</a:t>
            </a:r>
            <a:r>
              <a:rPr lang="en-US" altLang="ja-JP" sz="2000" b="1" dirty="0" smtClean="0">
                <a:solidFill>
                  <a:srgbClr val="002060"/>
                </a:solidFill>
                <a:ea typeface="ＤＨＰ特太ゴシック体" pitchFamily="2" charset="-128"/>
              </a:rPr>
              <a:t> </a:t>
            </a:r>
            <a:r>
              <a:rPr lang="ja-JP" altLang="en-US" sz="2000" b="1" dirty="0" smtClean="0">
                <a:solidFill>
                  <a:srgbClr val="002060"/>
                </a:solidFill>
                <a:ea typeface="ＤＨＰ特太ゴシック体" pitchFamily="2" charset="-128"/>
              </a:rPr>
              <a:t>受託研究業務＞</a:t>
            </a:r>
            <a:endParaRPr lang="en-US" altLang="ja-JP" sz="2000" b="1" dirty="0" smtClean="0">
              <a:solidFill>
                <a:srgbClr val="002060"/>
              </a:solidFill>
              <a:ea typeface="ＤＨＰ特太ゴシック体" pitchFamily="2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5536" y="1420672"/>
            <a:ext cx="8216523" cy="1864312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>
              <a:lnSpc>
                <a:spcPts val="3200"/>
              </a:lnSpc>
            </a:pPr>
            <a:r>
              <a:rPr lang="en-US" altLang="ja-JP" sz="2600" b="1" dirty="0" smtClean="0">
                <a:solidFill>
                  <a:srgbClr val="000066"/>
                </a:solidFill>
                <a:ea typeface="ＤＨＰ特太ゴシック体" pitchFamily="2" charset="-128"/>
              </a:rPr>
              <a:t> </a:t>
            </a:r>
            <a:r>
              <a:rPr lang="ja-JP" altLang="en-US" sz="2900" b="1" dirty="0" smtClean="0">
                <a:solidFill>
                  <a:srgbClr val="000066"/>
                </a:solidFill>
                <a:ea typeface="ＤＨＰ特太ゴシック体" pitchFamily="2" charset="-128"/>
              </a:rPr>
              <a:t>主な調査内容</a:t>
            </a:r>
            <a:r>
              <a:rPr lang="en-US" altLang="ja-JP" sz="2900" b="1" i="1" u="sng" dirty="0" smtClean="0">
                <a:solidFill>
                  <a:srgbClr val="002060"/>
                </a:solidFill>
                <a:ea typeface="ＤＨＰ特太ゴシック体" pitchFamily="2" charset="-128"/>
              </a:rPr>
              <a:t>  </a:t>
            </a:r>
            <a:endParaRPr lang="en-US" altLang="ja-JP" sz="900" b="1" i="1" dirty="0" smtClean="0">
              <a:solidFill>
                <a:schemeClr val="accent5">
                  <a:lumMod val="75000"/>
                </a:schemeClr>
              </a:solidFill>
              <a:ea typeface="ＤＨＰ特太ゴシック体" pitchFamily="2" charset="-128"/>
            </a:endParaRPr>
          </a:p>
          <a:p>
            <a:pPr>
              <a:lnSpc>
                <a:spcPts val="3200"/>
              </a:lnSpc>
            </a:pPr>
            <a:r>
              <a:rPr lang="en-US" altLang="ja-JP" sz="2600" b="1" i="1" dirty="0" smtClean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  -</a:t>
            </a:r>
            <a:r>
              <a:rPr lang="en-US" altLang="ja-JP" sz="2600" b="1" dirty="0" smtClean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 </a:t>
            </a:r>
            <a:r>
              <a:rPr lang="ja-JP" altLang="en-US" sz="2600" b="1" dirty="0" smtClean="0">
                <a:solidFill>
                  <a:srgbClr val="C00000"/>
                </a:solidFill>
                <a:ea typeface="ＤＨＰ特太ゴシック体" pitchFamily="2" charset="-128"/>
              </a:rPr>
              <a:t>航空レーザー測量</a:t>
            </a:r>
            <a:r>
              <a:rPr lang="ja-JP" altLang="en-US" sz="2600" b="1" dirty="0" smtClean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；より精密なリニアメント、断層の抽出</a:t>
            </a:r>
            <a:r>
              <a:rPr lang="en-US" altLang="ja-JP" sz="2600" b="1" dirty="0" smtClean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 </a:t>
            </a:r>
          </a:p>
          <a:p>
            <a:pPr>
              <a:lnSpc>
                <a:spcPts val="3200"/>
              </a:lnSpc>
            </a:pPr>
            <a:r>
              <a:rPr lang="en-US" altLang="ja-JP" sz="2600" b="1" dirty="0" smtClean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  - </a:t>
            </a:r>
            <a:r>
              <a:rPr lang="ja-JP" altLang="en-US" sz="2600" b="1" dirty="0" smtClean="0">
                <a:solidFill>
                  <a:srgbClr val="C00000"/>
                </a:solidFill>
                <a:ea typeface="ＤＨＰ特太ゴシック体" pitchFamily="2" charset="-128"/>
              </a:rPr>
              <a:t>弾性波探査</a:t>
            </a:r>
            <a:r>
              <a:rPr lang="ja-JP" altLang="en-US" sz="2600" b="1" dirty="0" smtClean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；特定エリアでの広域な岩盤構成把握</a:t>
            </a:r>
            <a:endParaRPr lang="en-US" altLang="ja-JP" sz="2600" b="1" dirty="0" smtClean="0">
              <a:solidFill>
                <a:schemeClr val="accent5">
                  <a:lumMod val="75000"/>
                </a:schemeClr>
              </a:solidFill>
              <a:ea typeface="ＤＨＰ特太ゴシック体" pitchFamily="2" charset="-128"/>
            </a:endParaRPr>
          </a:p>
          <a:p>
            <a:pPr>
              <a:lnSpc>
                <a:spcPts val="3200"/>
              </a:lnSpc>
            </a:pPr>
            <a:r>
              <a:rPr lang="en-US" altLang="ja-JP" sz="2600" b="1" dirty="0" smtClean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  - </a:t>
            </a:r>
            <a:r>
              <a:rPr lang="ja-JP" altLang="en-US" sz="2600" b="1" dirty="0" smtClean="0">
                <a:solidFill>
                  <a:srgbClr val="C00000"/>
                </a:solidFill>
                <a:ea typeface="ＤＨＰ特太ゴシック体" pitchFamily="2" charset="-128"/>
              </a:rPr>
              <a:t>ボーリング調査</a:t>
            </a:r>
            <a:r>
              <a:rPr lang="ja-JP" altLang="en-US" sz="2600" b="1" dirty="0" smtClean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； 調査地点における岩盤強度・性状の把握</a:t>
            </a:r>
            <a:endParaRPr lang="en-US" altLang="ja-JP" sz="2600" b="1" dirty="0" smtClean="0">
              <a:solidFill>
                <a:srgbClr val="C00000"/>
              </a:solidFill>
              <a:ea typeface="ＤＨＰ特太ゴシック体" pitchFamily="2" charset="-128"/>
            </a:endParaRP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604223"/>
              </p:ext>
            </p:extLst>
          </p:nvPr>
        </p:nvGraphicFramePr>
        <p:xfrm>
          <a:off x="447066" y="3933056"/>
          <a:ext cx="8373406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457"/>
                <a:gridCol w="1482920"/>
                <a:gridCol w="4772029"/>
              </a:tblGrid>
              <a:tr h="46327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項目</a:t>
                      </a:r>
                      <a:endParaRPr kumimoji="1" lang="ja-JP" altLang="en-US" sz="200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調査規模</a:t>
                      </a:r>
                      <a:endParaRPr kumimoji="1" lang="ja-JP" altLang="en-US" sz="200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進捗状況</a:t>
                      </a:r>
                      <a:endParaRPr kumimoji="1" lang="ja-JP" altLang="en-US" sz="200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549998">
                <a:tc>
                  <a:txBody>
                    <a:bodyPr/>
                    <a:lstStyle/>
                    <a:p>
                      <a:r>
                        <a:rPr kumimoji="1" lang="ja-JP" altLang="en-US" sz="1800" b="1" dirty="0" smtClean="0">
                          <a:solidFill>
                            <a:srgbClr val="002060"/>
                          </a:solidFill>
                        </a:rPr>
                        <a:t>航空レーザー測量</a:t>
                      </a:r>
                      <a:endParaRPr kumimoji="1" lang="en-US" altLang="ja-JP" sz="18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000066"/>
                          </a:solidFill>
                        </a:rPr>
                        <a:t>104km</a:t>
                      </a:r>
                      <a:r>
                        <a:rPr kumimoji="1" lang="en-US" altLang="ja-JP" sz="1800" baseline="30000" dirty="0" smtClean="0">
                          <a:solidFill>
                            <a:srgbClr val="000066"/>
                          </a:solidFill>
                        </a:rPr>
                        <a:t>2</a:t>
                      </a:r>
                      <a:endParaRPr kumimoji="1" lang="ja-JP" altLang="en-US" sz="1800" baseline="30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 smtClean="0">
                          <a:solidFill>
                            <a:srgbClr val="000066"/>
                          </a:solidFill>
                        </a:rPr>
                        <a:t>測定→解析・図化作業中　～２月末</a:t>
                      </a:r>
                      <a:endParaRPr kumimoji="1" lang="ja-JP" altLang="en-US" sz="1800" b="1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542618">
                <a:tc>
                  <a:txBody>
                    <a:bodyPr/>
                    <a:lstStyle/>
                    <a:p>
                      <a:r>
                        <a:rPr kumimoji="1" lang="ja-JP" altLang="en-US" sz="1800" b="1" dirty="0" smtClean="0">
                          <a:solidFill>
                            <a:srgbClr val="000066"/>
                          </a:solidFill>
                        </a:rPr>
                        <a:t>弾性波探査</a:t>
                      </a:r>
                      <a:endParaRPr kumimoji="1" lang="ja-JP" altLang="en-US" sz="1800" b="1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000066"/>
                          </a:solidFill>
                        </a:rPr>
                        <a:t>8,000 m</a:t>
                      </a:r>
                      <a:endParaRPr kumimoji="1" lang="ja-JP" altLang="en-US" sz="18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 smtClean="0">
                          <a:solidFill>
                            <a:srgbClr val="000066"/>
                          </a:solidFill>
                        </a:rPr>
                        <a:t>弾性波探査（</a:t>
                      </a:r>
                      <a:r>
                        <a:rPr kumimoji="1" lang="en-US" altLang="ja-JP" sz="1800" b="1" dirty="0" smtClean="0">
                          <a:solidFill>
                            <a:srgbClr val="000066"/>
                          </a:solidFill>
                        </a:rPr>
                        <a:t>3</a:t>
                      </a:r>
                      <a:r>
                        <a:rPr kumimoji="1" lang="ja-JP" altLang="en-US" sz="1800" b="1" dirty="0" smtClean="0">
                          <a:solidFill>
                            <a:srgbClr val="000066"/>
                          </a:solidFill>
                        </a:rPr>
                        <a:t>箇所）、準備中</a:t>
                      </a:r>
                      <a:endParaRPr kumimoji="1" lang="en-US" altLang="ja-JP" sz="1800" b="1" dirty="0" smtClean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7483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岩盤ボーリング</a:t>
                      </a:r>
                      <a:r>
                        <a:rPr kumimoji="1" lang="en-US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1" lang="ja-JP" alt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solidFill>
                            <a:srgbClr val="000066"/>
                          </a:solidFill>
                        </a:rPr>
                        <a:t>2</a:t>
                      </a:r>
                      <a:r>
                        <a:rPr kumimoji="1" lang="ja-JP" altLang="en-US" sz="1800" dirty="0" smtClean="0">
                          <a:solidFill>
                            <a:srgbClr val="000066"/>
                          </a:solidFill>
                        </a:rPr>
                        <a:t>箇所</a:t>
                      </a:r>
                      <a:endParaRPr kumimoji="1" lang="en-US" altLang="ja-JP" sz="1800" dirty="0" smtClean="0">
                        <a:solidFill>
                          <a:srgbClr val="000066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solidFill>
                            <a:srgbClr val="000066"/>
                          </a:solidFill>
                        </a:rPr>
                        <a:t>(</a:t>
                      </a:r>
                      <a:r>
                        <a:rPr kumimoji="1" lang="ja-JP" altLang="en-US" sz="1800" dirty="0" smtClean="0">
                          <a:solidFill>
                            <a:srgbClr val="000066"/>
                          </a:solidFill>
                        </a:rPr>
                        <a:t>計</a:t>
                      </a:r>
                      <a:r>
                        <a:rPr kumimoji="1" lang="en-US" altLang="ja-JP" sz="1800" dirty="0" smtClean="0">
                          <a:solidFill>
                            <a:srgbClr val="000066"/>
                          </a:solidFill>
                        </a:rPr>
                        <a:t>370m)</a:t>
                      </a:r>
                      <a:endParaRPr kumimoji="1" lang="ja-JP" altLang="en-US" sz="1800" dirty="0" smtClean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１本目完了、２本目ボーリング掘進中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3514C-2944-401C-9BFB-8D135C9B6CD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41643" y="3429000"/>
            <a:ext cx="30243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500" b="1" dirty="0" smtClean="0">
                <a:solidFill>
                  <a:srgbClr val="000066"/>
                </a:solidFill>
                <a:ea typeface="ＤＨＰ特太ゴシック体" pitchFamily="2" charset="-128"/>
              </a:rPr>
              <a:t>現在の進捗状況</a:t>
            </a:r>
            <a:endParaRPr lang="ja-JP" altLang="en-US" sz="2500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2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6616162" y="1719964"/>
            <a:ext cx="1872725" cy="3937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b="1" i="1" dirty="0" smtClean="0">
                <a:solidFill>
                  <a:prstClr val="white"/>
                </a:solidFill>
                <a:ea typeface="ＤＨＰ特太ゴシック体" pitchFamily="2" charset="-128"/>
              </a:rPr>
              <a:t>Access Tunnel</a:t>
            </a:r>
            <a:endParaRPr lang="ja-JP" altLang="en-US" b="1" i="1" dirty="0" smtClean="0">
              <a:solidFill>
                <a:prstClr val="white"/>
              </a:solidFill>
              <a:ea typeface="ＤＨＰ特太ゴシック体" pitchFamily="2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5536" y="260648"/>
            <a:ext cx="7943420" cy="792088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ja-JP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ＤＨＰ特太ゴシック体" pitchFamily="2" charset="-128"/>
              </a:rPr>
              <a:t>北上候補サイトの地質調査の進展（２）</a:t>
            </a:r>
            <a:endParaRPr lang="en-US" altLang="ja-JP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ＤＨＰ特太ゴシック体" pitchFamily="2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2666" y="1285698"/>
            <a:ext cx="3888432" cy="12792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ja-JP" sz="2600" b="1" dirty="0" smtClean="0">
                <a:solidFill>
                  <a:srgbClr val="000066"/>
                </a:solidFill>
                <a:ea typeface="ＤＨＰ特太ゴシック体" pitchFamily="2" charset="-128"/>
              </a:rPr>
              <a:t> </a:t>
            </a:r>
            <a:r>
              <a:rPr lang="ja-JP" altLang="en-US" sz="2600" b="1" dirty="0">
                <a:solidFill>
                  <a:srgbClr val="000066"/>
                </a:solidFill>
                <a:ea typeface="ＤＨＰ特太ゴシック体" pitchFamily="2" charset="-128"/>
              </a:rPr>
              <a:t>ボーリング</a:t>
            </a:r>
            <a:r>
              <a:rPr lang="ja-JP" altLang="en-US" sz="2600" b="1" dirty="0" smtClean="0">
                <a:solidFill>
                  <a:srgbClr val="000066"/>
                </a:solidFill>
                <a:ea typeface="ＤＨＰ特太ゴシック体" pitchFamily="2" charset="-128"/>
              </a:rPr>
              <a:t>調査状況</a:t>
            </a:r>
            <a:r>
              <a:rPr lang="en-US" altLang="ja-JP" sz="2600" b="1" i="1" u="sng" dirty="0" smtClean="0">
                <a:solidFill>
                  <a:srgbClr val="002060"/>
                </a:solidFill>
                <a:ea typeface="ＤＨＰ特太ゴシック体" pitchFamily="2" charset="-128"/>
              </a:rPr>
              <a:t>  </a:t>
            </a:r>
            <a:endParaRPr lang="en-US" altLang="ja-JP" sz="2600" b="1" i="1" dirty="0" smtClean="0">
              <a:solidFill>
                <a:schemeClr val="accent5">
                  <a:lumMod val="75000"/>
                </a:schemeClr>
              </a:solidFill>
              <a:ea typeface="ＤＨＰ特太ゴシック体" pitchFamily="2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600" b="1" i="1" dirty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　</a:t>
            </a:r>
            <a:r>
              <a:rPr lang="en-US" altLang="ja-JP" sz="2200" b="1" i="1" dirty="0" smtClean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-</a:t>
            </a:r>
            <a:r>
              <a:rPr lang="en-US" altLang="ja-JP" sz="2200" b="1" dirty="0" smtClean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 </a:t>
            </a:r>
            <a:r>
              <a:rPr lang="ja-JP" altLang="en-US" sz="2200" b="1" dirty="0" smtClean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１本目；完了</a:t>
            </a:r>
            <a:r>
              <a:rPr lang="en-US" altLang="ja-JP" sz="2200" b="1" dirty="0" smtClean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(45m,</a:t>
            </a:r>
            <a:r>
              <a:rPr lang="ja-JP" altLang="en-US" sz="2200" b="1" dirty="0" smtClean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河川横断部</a:t>
            </a:r>
            <a:r>
              <a:rPr lang="en-US" altLang="ja-JP" sz="2200" b="1" dirty="0" smtClean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ja-JP" altLang="en-US" sz="2200" b="1" i="1" dirty="0" smtClean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　</a:t>
            </a:r>
            <a:r>
              <a:rPr lang="en-US" altLang="ja-JP" sz="2200" b="1" i="1" dirty="0" smtClean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-</a:t>
            </a:r>
            <a:r>
              <a:rPr lang="en-US" altLang="ja-JP" sz="2200" b="1" dirty="0" smtClean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 </a:t>
            </a:r>
            <a:r>
              <a:rPr lang="ja-JP" altLang="en-US" sz="2200" b="1" dirty="0" smtClean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２本目；掘進中</a:t>
            </a:r>
            <a:r>
              <a:rPr lang="en-US" altLang="ja-JP" sz="2200" b="1" dirty="0" smtClean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 (300m, </a:t>
            </a:r>
            <a:r>
              <a:rPr lang="ja-JP" altLang="en-US" sz="2200" b="1" dirty="0" smtClean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早麻山</a:t>
            </a:r>
            <a:r>
              <a:rPr lang="en-US" altLang="ja-JP" sz="2200" b="1" dirty="0" smtClean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l)</a:t>
            </a:r>
            <a:endParaRPr lang="en-US" altLang="ja-JP" sz="2200" b="1" dirty="0">
              <a:solidFill>
                <a:schemeClr val="accent5">
                  <a:lumMod val="75000"/>
                </a:schemeClr>
              </a:solidFill>
              <a:ea typeface="ＤＨＰ特太ゴシック体" pitchFamily="2" charset="-128"/>
            </a:endParaRPr>
          </a:p>
          <a:p>
            <a:pPr>
              <a:lnSpc>
                <a:spcPct val="150000"/>
              </a:lnSpc>
            </a:pPr>
            <a:endParaRPr lang="en-US" altLang="ja-JP" sz="2600" b="1" dirty="0" smtClean="0">
              <a:solidFill>
                <a:schemeClr val="accent5">
                  <a:lumMod val="75000"/>
                </a:schemeClr>
              </a:solidFill>
              <a:ea typeface="ＤＨＰ特太ゴシック体" pitchFamily="2" charset="-128"/>
            </a:endParaRPr>
          </a:p>
          <a:p>
            <a:pPr>
              <a:lnSpc>
                <a:spcPct val="150000"/>
              </a:lnSpc>
            </a:pPr>
            <a:endParaRPr lang="en-US" altLang="ja-JP" sz="2600" b="1" dirty="0" smtClean="0">
              <a:solidFill>
                <a:srgbClr val="C00000"/>
              </a:solidFill>
              <a:ea typeface="ＤＨＰ特太ゴシック体" pitchFamily="2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3514C-2944-401C-9BFB-8D135C9B6CD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338323" y="6011996"/>
            <a:ext cx="2466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b="1" dirty="0" smtClean="0">
                <a:solidFill>
                  <a:schemeClr val="bg1"/>
                </a:solidFill>
                <a:ea typeface="ＤＨＰ特太ゴシック体" pitchFamily="2" charset="-128"/>
              </a:rPr>
              <a:t>奥州市江刺区会場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410706" y="1259468"/>
            <a:ext cx="2553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b="1" dirty="0" smtClean="0">
                <a:solidFill>
                  <a:schemeClr val="bg1"/>
                </a:solidFill>
                <a:ea typeface="ＤＨＰ特太ゴシック体" pitchFamily="2" charset="-128"/>
              </a:rPr>
              <a:t>一関市室根町会場</a:t>
            </a:r>
            <a:endParaRPr lang="en-US" altLang="ja-JP" b="1" dirty="0" smtClean="0">
              <a:solidFill>
                <a:schemeClr val="bg1"/>
              </a:solidFill>
              <a:ea typeface="ＤＨＰ特太ゴシック体" pitchFamily="2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66" y="3543167"/>
            <a:ext cx="2262355" cy="298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10" y="2965903"/>
            <a:ext cx="2569177" cy="197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4805315" y="1259468"/>
            <a:ext cx="3683571" cy="13054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ja-JP" sz="2600" b="1" dirty="0" smtClean="0">
                <a:solidFill>
                  <a:srgbClr val="000066"/>
                </a:solidFill>
                <a:ea typeface="ＤＨＰ特太ゴシック体" pitchFamily="2" charset="-128"/>
              </a:rPr>
              <a:t> </a:t>
            </a:r>
            <a:r>
              <a:rPr lang="ja-JP" altLang="en-US" sz="2600" b="1" dirty="0" smtClean="0">
                <a:solidFill>
                  <a:srgbClr val="000066"/>
                </a:solidFill>
                <a:ea typeface="ＤＨＰ特太ゴシック体" pitchFamily="2" charset="-128"/>
              </a:rPr>
              <a:t>今後の調査計画</a:t>
            </a:r>
            <a:r>
              <a:rPr lang="en-US" altLang="ja-JP" sz="2600" b="1" i="1" u="sng" dirty="0" smtClean="0">
                <a:solidFill>
                  <a:srgbClr val="002060"/>
                </a:solidFill>
                <a:ea typeface="ＤＨＰ特太ゴシック体" pitchFamily="2" charset="-128"/>
              </a:rPr>
              <a:t>  </a:t>
            </a:r>
            <a:endParaRPr lang="en-US" altLang="ja-JP" sz="2600" b="1" i="1" dirty="0" smtClean="0">
              <a:solidFill>
                <a:schemeClr val="accent5">
                  <a:lumMod val="75000"/>
                </a:schemeClr>
              </a:solidFill>
              <a:ea typeface="ＤＨＰ特太ゴシック体" pitchFamily="2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600" b="1" i="1" dirty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　</a:t>
            </a:r>
            <a:r>
              <a:rPr lang="en-US" altLang="ja-JP" sz="2200" b="1" i="1" dirty="0" smtClean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-</a:t>
            </a:r>
            <a:r>
              <a:rPr lang="en-US" altLang="ja-JP" sz="2200" b="1" dirty="0" smtClean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 </a:t>
            </a:r>
            <a:r>
              <a:rPr lang="ja-JP" altLang="en-US" sz="2200" b="1" dirty="0" smtClean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物理探査；３月開始～５月解析</a:t>
            </a:r>
            <a:endParaRPr lang="en-US" altLang="ja-JP" sz="2200" b="1" dirty="0" smtClean="0">
              <a:solidFill>
                <a:schemeClr val="accent5">
                  <a:lumMod val="75000"/>
                </a:schemeClr>
              </a:solidFill>
              <a:ea typeface="ＤＨＰ特太ゴシック体" pitchFamily="2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200" b="1" i="1" dirty="0" smtClean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　</a:t>
            </a:r>
            <a:r>
              <a:rPr lang="en-US" altLang="ja-JP" sz="2200" b="1" i="1" dirty="0" smtClean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-</a:t>
            </a:r>
            <a:r>
              <a:rPr lang="en-US" altLang="ja-JP" sz="2200" b="1" dirty="0" smtClean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 </a:t>
            </a:r>
            <a:r>
              <a:rPr lang="ja-JP" altLang="en-US" sz="2200" b="1" dirty="0" smtClean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地表踏査；３月～４月実施</a:t>
            </a:r>
            <a:r>
              <a:rPr lang="en-US" altLang="ja-JP" sz="2200" b="1" dirty="0" smtClean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 </a:t>
            </a:r>
            <a:endParaRPr lang="en-US" altLang="ja-JP" sz="2200" b="1" dirty="0">
              <a:solidFill>
                <a:schemeClr val="accent5">
                  <a:lumMod val="75000"/>
                </a:schemeClr>
              </a:solidFill>
              <a:ea typeface="ＤＨＰ特太ゴシック体" pitchFamily="2" charset="-128"/>
            </a:endParaRPr>
          </a:p>
          <a:p>
            <a:pPr>
              <a:lnSpc>
                <a:spcPct val="150000"/>
              </a:lnSpc>
            </a:pPr>
            <a:endParaRPr lang="en-US" altLang="ja-JP" sz="2600" b="1" dirty="0" smtClean="0">
              <a:solidFill>
                <a:schemeClr val="accent5">
                  <a:lumMod val="75000"/>
                </a:schemeClr>
              </a:solidFill>
              <a:ea typeface="ＤＨＰ特太ゴシック体" pitchFamily="2" charset="-128"/>
            </a:endParaRPr>
          </a:p>
          <a:p>
            <a:pPr>
              <a:lnSpc>
                <a:spcPct val="150000"/>
              </a:lnSpc>
            </a:pPr>
            <a:endParaRPr lang="en-US" altLang="ja-JP" sz="2600" b="1" dirty="0" smtClean="0">
              <a:solidFill>
                <a:srgbClr val="C00000"/>
              </a:solidFill>
              <a:ea typeface="ＤＨＰ特太ゴシック体" pitchFamily="2" charset="-128"/>
            </a:endParaRPr>
          </a:p>
        </p:txBody>
      </p:sp>
      <p:pic>
        <p:nvPicPr>
          <p:cNvPr id="19" name="Picture 3" descr="C:\Users\CFS\AppData\Local\Microsoft\Windows\Temporary Internet Files\Low\Content.IE5\744E3MIG\人首2012122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975" y="3721692"/>
            <a:ext cx="3049053" cy="229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/>
        </p:nvSpPr>
        <p:spPr>
          <a:xfrm>
            <a:off x="3385163" y="3383138"/>
            <a:ext cx="21229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 smtClean="0">
                <a:solidFill>
                  <a:srgbClr val="002060"/>
                </a:solidFill>
                <a:ea typeface="ＤＨＰ特太ゴシック体" pitchFamily="2" charset="-128"/>
              </a:rPr>
              <a:t>ボーリング調査状況</a:t>
            </a:r>
            <a:endParaRPr lang="ja-JP" altLang="en-US" sz="1600" dirty="0">
              <a:solidFill>
                <a:srgbClr val="002060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907704" y="2943262"/>
            <a:ext cx="27309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i="1" dirty="0" smtClean="0">
                <a:solidFill>
                  <a:srgbClr val="002060"/>
                </a:solidFill>
                <a:ea typeface="ＤＨＰ特太ゴシック体" pitchFamily="2" charset="-128"/>
              </a:rPr>
              <a:t>人首地区ボーリング</a:t>
            </a:r>
            <a:endParaRPr lang="ja-JP" altLang="en-US" sz="2000" i="1" dirty="0">
              <a:solidFill>
                <a:srgbClr val="00206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95536" y="3343372"/>
            <a:ext cx="24619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 smtClean="0">
                <a:solidFill>
                  <a:srgbClr val="002060"/>
                </a:solidFill>
                <a:ea typeface="ＤＨＰ特太ゴシック体" pitchFamily="2" charset="-128"/>
              </a:rPr>
              <a:t>ボーリングコア</a:t>
            </a:r>
            <a:endParaRPr lang="ja-JP" altLang="en-US" sz="1600" dirty="0">
              <a:solidFill>
                <a:srgbClr val="00206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48533" y="6011996"/>
            <a:ext cx="923286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kumimoji="1" lang="en-US" altLang="ja-JP" dirty="0" smtClean="0">
                <a:ea typeface="ＤＨＰ特太ゴシック体" pitchFamily="2" charset="-128"/>
              </a:rPr>
              <a:t>MLT</a:t>
            </a:r>
            <a:r>
              <a:rPr kumimoji="1" lang="ja-JP" altLang="en-US" dirty="0" smtClean="0">
                <a:ea typeface="ＤＨＰ特太ゴシック体" pitchFamily="2" charset="-128"/>
              </a:rPr>
              <a:t>部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940360"/>
            <a:ext cx="2291565" cy="158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正方形/長方形 23"/>
          <p:cNvSpPr/>
          <p:nvPr/>
        </p:nvSpPr>
        <p:spPr>
          <a:xfrm>
            <a:off x="5793564" y="4940362"/>
            <a:ext cx="1707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 smtClean="0">
                <a:solidFill>
                  <a:srgbClr val="FFFF00"/>
                </a:solidFill>
                <a:ea typeface="ＤＨＰ特太ゴシック体" pitchFamily="2" charset="-128"/>
              </a:rPr>
              <a:t>早麻山状況</a:t>
            </a:r>
            <a:endParaRPr lang="ja-JP" altLang="en-US" sz="1600" dirty="0">
              <a:solidFill>
                <a:srgbClr val="FFFF00"/>
              </a:solidFill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8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6616162" y="1719964"/>
            <a:ext cx="1872725" cy="3937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b="1" i="1" dirty="0" smtClean="0">
                <a:solidFill>
                  <a:prstClr val="white"/>
                </a:solidFill>
                <a:ea typeface="ＤＨＰ特太ゴシック体" pitchFamily="2" charset="-128"/>
              </a:rPr>
              <a:t>Access Tunnel</a:t>
            </a:r>
            <a:endParaRPr lang="ja-JP" altLang="en-US" b="1" i="1" dirty="0" smtClean="0">
              <a:solidFill>
                <a:prstClr val="white"/>
              </a:solidFill>
              <a:ea typeface="ＤＨＰ特太ゴシック体" pitchFamily="2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3745" y="1393620"/>
            <a:ext cx="7975929" cy="1747348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>
              <a:lnSpc>
                <a:spcPts val="3200"/>
              </a:lnSpc>
            </a:pPr>
            <a:r>
              <a:rPr lang="en-US" altLang="ja-JP" sz="2600" b="1" dirty="0" smtClean="0">
                <a:solidFill>
                  <a:srgbClr val="000066"/>
                </a:solidFill>
                <a:ea typeface="ＤＨＰ特太ゴシック体" pitchFamily="2" charset="-128"/>
              </a:rPr>
              <a:t> </a:t>
            </a:r>
            <a:r>
              <a:rPr lang="ja-JP" altLang="en-US" sz="2500" b="1" dirty="0">
                <a:solidFill>
                  <a:srgbClr val="000066"/>
                </a:solidFill>
                <a:ea typeface="ＤＨＰ特太ゴシック体" pitchFamily="2" charset="-128"/>
              </a:rPr>
              <a:t>主</a:t>
            </a:r>
            <a:r>
              <a:rPr lang="ja-JP" altLang="en-US" sz="2500" b="1" dirty="0" smtClean="0">
                <a:solidFill>
                  <a:srgbClr val="000066"/>
                </a:solidFill>
                <a:ea typeface="ＤＨＰ特太ゴシック体" pitchFamily="2" charset="-128"/>
              </a:rPr>
              <a:t>な調査内容</a:t>
            </a:r>
            <a:r>
              <a:rPr lang="en-US" altLang="ja-JP" sz="2500" b="1" i="1" u="sng" dirty="0" smtClean="0">
                <a:solidFill>
                  <a:srgbClr val="002060"/>
                </a:solidFill>
                <a:ea typeface="ＤＨＰ特太ゴシック体" pitchFamily="2" charset="-128"/>
              </a:rPr>
              <a:t>   </a:t>
            </a:r>
            <a:endParaRPr lang="en-US" altLang="ja-JP" sz="2500" b="1" i="1" dirty="0" smtClean="0">
              <a:solidFill>
                <a:schemeClr val="accent5">
                  <a:lumMod val="75000"/>
                </a:schemeClr>
              </a:solidFill>
              <a:ea typeface="ＤＨＰ特太ゴシック体" pitchFamily="2" charset="-128"/>
            </a:endParaRPr>
          </a:p>
          <a:p>
            <a:pPr>
              <a:lnSpc>
                <a:spcPts val="3200"/>
              </a:lnSpc>
            </a:pPr>
            <a:r>
              <a:rPr lang="en-US" altLang="ja-JP" sz="2000" b="1" i="1" dirty="0" smtClean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  </a:t>
            </a:r>
            <a:r>
              <a:rPr lang="en-US" altLang="ja-JP" sz="2400" b="1" i="1" dirty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-  </a:t>
            </a:r>
            <a:r>
              <a:rPr lang="ja-JP" altLang="en-US" sz="2400" b="1" dirty="0" smtClean="0">
                <a:solidFill>
                  <a:srgbClr val="C00000"/>
                </a:solidFill>
                <a:ea typeface="ＤＨＰ特太ゴシック体" pitchFamily="2" charset="-128"/>
              </a:rPr>
              <a:t>支援業務</a:t>
            </a:r>
            <a:r>
              <a:rPr lang="ja-JP" altLang="en-US" sz="2400" b="1" dirty="0" smtClean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；既存資料分析、リニアメント・断層把握、地表探査</a:t>
            </a:r>
            <a:r>
              <a:rPr lang="en-US" altLang="ja-JP" sz="2400" b="1" i="1" dirty="0" smtClean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  </a:t>
            </a:r>
          </a:p>
          <a:p>
            <a:pPr>
              <a:lnSpc>
                <a:spcPts val="3200"/>
              </a:lnSpc>
            </a:pPr>
            <a:r>
              <a:rPr lang="en-US" altLang="ja-JP" sz="2400" b="1" i="1" dirty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 </a:t>
            </a:r>
            <a:r>
              <a:rPr lang="en-US" altLang="ja-JP" sz="2400" b="1" i="1" dirty="0" smtClean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 -  </a:t>
            </a:r>
            <a:r>
              <a:rPr lang="ja-JP" altLang="en-US" sz="2400" b="1" dirty="0" smtClean="0">
                <a:solidFill>
                  <a:srgbClr val="C00000"/>
                </a:solidFill>
                <a:ea typeface="ＤＨＰ特太ゴシック体" pitchFamily="2" charset="-128"/>
              </a:rPr>
              <a:t>電磁波探査</a:t>
            </a:r>
            <a:r>
              <a:rPr lang="ja-JP" altLang="en-US" sz="2400" b="1" dirty="0" smtClean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；中央部エリアでの岩盤構成、性状の把握</a:t>
            </a:r>
            <a:endParaRPr lang="en-US" altLang="ja-JP" sz="2400" b="1" dirty="0" smtClean="0">
              <a:solidFill>
                <a:schemeClr val="accent5">
                  <a:lumMod val="75000"/>
                </a:schemeClr>
              </a:solidFill>
              <a:ea typeface="ＤＨＰ特太ゴシック体" pitchFamily="2" charset="-128"/>
            </a:endParaRPr>
          </a:p>
          <a:p>
            <a:pPr>
              <a:lnSpc>
                <a:spcPts val="3200"/>
              </a:lnSpc>
            </a:pPr>
            <a:r>
              <a:rPr lang="ja-JP" altLang="en-US" sz="2000" b="1" dirty="0" smtClean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  </a:t>
            </a:r>
            <a:r>
              <a:rPr lang="en-US" altLang="ja-JP" sz="2400" b="1" i="1" dirty="0" smtClean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- </a:t>
            </a:r>
            <a:r>
              <a:rPr lang="ja-JP" alt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ja-JP" altLang="en-US" sz="2400" b="1" dirty="0" smtClean="0">
                <a:solidFill>
                  <a:srgbClr val="C00000"/>
                </a:solidFill>
                <a:ea typeface="ＤＨＰ特太ゴシック体" pitchFamily="2" charset="-128"/>
              </a:rPr>
              <a:t>ボーリング調査</a:t>
            </a:r>
            <a:r>
              <a:rPr lang="ja-JP" altLang="en-US" sz="2400" b="1" dirty="0" smtClean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；衝突点付近での大深度岩盤ボーリング</a:t>
            </a:r>
            <a:r>
              <a:rPr lang="en-US" altLang="ja-JP" sz="2400" b="1" i="1" dirty="0" smtClean="0">
                <a:solidFill>
                  <a:schemeClr val="accent5">
                    <a:lumMod val="75000"/>
                  </a:schemeClr>
                </a:solidFill>
                <a:ea typeface="ＤＨＰ特太ゴシック体" pitchFamily="2" charset="-128"/>
              </a:rPr>
              <a:t> </a:t>
            </a:r>
            <a:endParaRPr lang="en-US" altLang="ja-JP" sz="2400" b="1" dirty="0" smtClean="0">
              <a:solidFill>
                <a:srgbClr val="C00000"/>
              </a:solidFill>
              <a:ea typeface="ＤＨＰ特太ゴシック体" pitchFamily="2" charset="-128"/>
            </a:endParaRP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177515"/>
              </p:ext>
            </p:extLst>
          </p:nvPr>
        </p:nvGraphicFramePr>
        <p:xfrm>
          <a:off x="569247" y="3861049"/>
          <a:ext cx="8136904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545"/>
                <a:gridCol w="1368152"/>
                <a:gridCol w="4638207"/>
              </a:tblGrid>
              <a:tr h="4279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項目</a:t>
                      </a:r>
                      <a:endParaRPr kumimoji="1" lang="ja-JP" altLang="en-US" sz="200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規模</a:t>
                      </a:r>
                      <a:endParaRPr kumimoji="1" lang="ja-JP" altLang="en-US" sz="200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備　考</a:t>
                      </a:r>
                      <a:endParaRPr kumimoji="1" lang="ja-JP" altLang="en-US" sz="200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489211">
                <a:tc>
                  <a:txBody>
                    <a:bodyPr/>
                    <a:lstStyle/>
                    <a:p>
                      <a:r>
                        <a:rPr kumimoji="1" lang="ja-JP" altLang="en-US" sz="1800" b="1" dirty="0" smtClean="0">
                          <a:solidFill>
                            <a:srgbClr val="000066"/>
                          </a:solidFill>
                        </a:rPr>
                        <a:t>支援業務</a:t>
                      </a:r>
                      <a:endParaRPr kumimoji="1" lang="en-US" altLang="ja-JP" sz="1800" b="1" dirty="0" smtClean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solidFill>
                            <a:srgbClr val="000066"/>
                          </a:solidFill>
                        </a:rPr>
                        <a:t>一式</a:t>
                      </a:r>
                      <a:endParaRPr kumimoji="1" lang="ja-JP" altLang="en-US" sz="1800" baseline="30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 smtClean="0">
                          <a:solidFill>
                            <a:srgbClr val="000066"/>
                          </a:solidFill>
                        </a:rPr>
                        <a:t>現地踏査、地下水調査を開始</a:t>
                      </a:r>
                      <a:endParaRPr kumimoji="1" lang="ja-JP" altLang="en-US" sz="1800" b="1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544349">
                <a:tc>
                  <a:txBody>
                    <a:bodyPr/>
                    <a:lstStyle/>
                    <a:p>
                      <a:r>
                        <a:rPr kumimoji="1" lang="ja-JP" altLang="en-US" sz="1800" b="1" dirty="0" smtClean="0">
                          <a:solidFill>
                            <a:srgbClr val="000066"/>
                          </a:solidFill>
                        </a:rPr>
                        <a:t>電磁波探査</a:t>
                      </a:r>
                      <a:endParaRPr kumimoji="1" lang="ja-JP" altLang="en-US" sz="1800" b="1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solidFill>
                            <a:srgbClr val="000066"/>
                          </a:solidFill>
                        </a:rPr>
                        <a:t>約</a:t>
                      </a:r>
                      <a:r>
                        <a:rPr kumimoji="1" lang="en-US" altLang="ja-JP" sz="1800" dirty="0" smtClean="0">
                          <a:solidFill>
                            <a:srgbClr val="000066"/>
                          </a:solidFill>
                        </a:rPr>
                        <a:t>10 km</a:t>
                      </a:r>
                      <a:endParaRPr kumimoji="1" lang="ja-JP" altLang="en-US" sz="18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 smtClean="0">
                          <a:solidFill>
                            <a:srgbClr val="002060"/>
                          </a:solidFill>
                        </a:rPr>
                        <a:t>電磁波探査完了→解析作業中</a:t>
                      </a:r>
                      <a:endParaRPr kumimoji="1" lang="ja-JP" altLang="en-US" sz="1800" b="1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8427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岩盤ボーリング</a:t>
                      </a:r>
                      <a:r>
                        <a:rPr kumimoji="1" lang="en-US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1" lang="ja-JP" alt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>
                          <a:solidFill>
                            <a:srgbClr val="000066"/>
                          </a:solidFill>
                        </a:rPr>
                        <a:t>約</a:t>
                      </a:r>
                      <a:r>
                        <a:rPr kumimoji="1" lang="en-US" altLang="ja-JP" sz="1800" dirty="0" smtClean="0">
                          <a:solidFill>
                            <a:srgbClr val="000066"/>
                          </a:solidFill>
                        </a:rPr>
                        <a:t>300 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>
                          <a:solidFill>
                            <a:srgbClr val="000066"/>
                          </a:solidFill>
                        </a:rPr>
                        <a:t>（深度）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花崗岩層の掘進中 </a:t>
                      </a:r>
                      <a:r>
                        <a:rPr kumimoji="1" lang="en-US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ja-JP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深度約</a:t>
                      </a:r>
                      <a:r>
                        <a:rPr kumimoji="1" lang="en-US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130m)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251520" y="247033"/>
            <a:ext cx="7943420" cy="1021728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ja-JP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ＤＨＰ特太ゴシック体" pitchFamily="2" charset="-128"/>
              </a:rPr>
              <a:t>脊振候補サイトの地質調査の進展（１）</a:t>
            </a:r>
            <a:endParaRPr lang="en-US" altLang="ja-JP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ＤＨＰ特太ゴシック体" pitchFamily="2" charset="-128"/>
            </a:endParaRPr>
          </a:p>
          <a:p>
            <a:pPr algn="ctr"/>
            <a:r>
              <a:rPr lang="ja-JP" altLang="en-US" sz="2000" b="1" dirty="0" smtClean="0">
                <a:solidFill>
                  <a:srgbClr val="002060"/>
                </a:solidFill>
                <a:ea typeface="ＤＨＰ特太ゴシック体" pitchFamily="2" charset="-128"/>
              </a:rPr>
              <a:t>＜九州大学</a:t>
            </a:r>
            <a:r>
              <a:rPr lang="en-US" altLang="ja-JP" sz="2000" b="1" dirty="0" smtClean="0">
                <a:solidFill>
                  <a:srgbClr val="002060"/>
                </a:solidFill>
                <a:ea typeface="ＤＨＰ特太ゴシック体" pitchFamily="2" charset="-128"/>
              </a:rPr>
              <a:t> </a:t>
            </a:r>
            <a:r>
              <a:rPr lang="ja-JP" altLang="en-US" sz="2000" b="1" dirty="0" smtClean="0">
                <a:solidFill>
                  <a:srgbClr val="002060"/>
                </a:solidFill>
                <a:ea typeface="ＤＨＰ特太ゴシック体" pitchFamily="2" charset="-128"/>
              </a:rPr>
              <a:t>受託研究業務＞</a:t>
            </a:r>
            <a:endParaRPr lang="en-US" altLang="ja-JP" sz="2000" b="1" dirty="0" smtClean="0">
              <a:solidFill>
                <a:srgbClr val="002060"/>
              </a:solidFill>
              <a:ea typeface="ＤＨＰ特太ゴシック体" pitchFamily="2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3514C-2944-401C-9BFB-8D135C9B6CD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59702" y="3284984"/>
            <a:ext cx="30243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500" b="1" dirty="0" smtClean="0">
                <a:solidFill>
                  <a:srgbClr val="000066"/>
                </a:solidFill>
                <a:ea typeface="ＤＨＰ特太ゴシック体" pitchFamily="2" charset="-128"/>
              </a:rPr>
              <a:t>現在の進捗状況</a:t>
            </a:r>
            <a:endParaRPr lang="ja-JP" altLang="en-US" sz="2500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9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661988"/>
            <a:ext cx="8640763" cy="6129337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92160" y="188640"/>
            <a:ext cx="7943420" cy="792088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ja-JP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ＤＨＰ特太ゴシック体" pitchFamily="2" charset="-128"/>
              </a:rPr>
              <a:t>脊振候補サイトの地質調査の進展（</a:t>
            </a:r>
            <a:r>
              <a:rPr lang="en-US" altLang="ja-JP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ＤＨＰ特太ゴシック体" pitchFamily="2" charset="-128"/>
              </a:rPr>
              <a:t>2</a:t>
            </a:r>
            <a:r>
              <a:rPr lang="ja-JP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ＤＨＰ特太ゴシック体" pitchFamily="2" charset="-128"/>
              </a:rPr>
              <a:t>）</a:t>
            </a:r>
            <a:endParaRPr lang="en-US" altLang="ja-JP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ＤＨＰ特太ゴシック体" pitchFamily="2" charset="-128"/>
            </a:endParaRPr>
          </a:p>
          <a:p>
            <a:pPr algn="ctr"/>
            <a:endParaRPr lang="en-US" altLang="ja-JP" sz="2000" b="1" dirty="0" smtClean="0">
              <a:solidFill>
                <a:srgbClr val="002060"/>
              </a:solidFill>
              <a:ea typeface="ＤＨＰ特太ゴシック体" pitchFamily="2" charset="-128"/>
            </a:endParaRPr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5805264"/>
            <a:ext cx="6912768" cy="7032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ja-JP" altLang="en-US" sz="2800" dirty="0" smtClean="0">
                <a:solidFill>
                  <a:srgbClr val="C00000"/>
                </a:solidFill>
                <a:latin typeface="Arial Black" charset="0"/>
                <a:ea typeface="HGP創英角ｺﾞｼｯｸUB" charset="0"/>
                <a:cs typeface="HGP創英角ｺﾞｼｯｸUB" charset="0"/>
              </a:rPr>
              <a:t>実験ホール空洞周辺</a:t>
            </a:r>
            <a:r>
              <a:rPr lang="ja-JP" altLang="en-US" sz="2800" dirty="0">
                <a:solidFill>
                  <a:srgbClr val="C00000"/>
                </a:solidFill>
                <a:latin typeface="Arial Black" charset="0"/>
                <a:ea typeface="HGP創英角ｺﾞｼｯｸUB" charset="0"/>
                <a:cs typeface="HGP創英角ｺﾞｼｯｸUB" charset="0"/>
              </a:rPr>
              <a:t>の地質図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zh-TW" smtClean="0">
                <a:solidFill>
                  <a:srgbClr val="000000">
                    <a:tint val="75000"/>
                  </a:srgbClr>
                </a:solidFill>
              </a:rPr>
              <a:t>20</a:t>
            </a: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回</a:t>
            </a:r>
            <a:r>
              <a:rPr lang="en-US" altLang="zh-TW" smtClean="0">
                <a:solidFill>
                  <a:srgbClr val="000000">
                    <a:tint val="75000"/>
                  </a:srgbClr>
                </a:solidFill>
              </a:rPr>
              <a:t>LC</a:t>
            </a:r>
            <a:r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計画推進委員会</a:t>
            </a:r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BF3D7-CFAD-48A1-B314-A6C4B3BDFEDD}" type="slidenum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104" y="764703"/>
            <a:ext cx="3361435" cy="23890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" name="テキスト ボックス 1"/>
          <p:cNvSpPr txBox="1">
            <a:spLocks noChangeArrowheads="1"/>
          </p:cNvSpPr>
          <p:nvPr/>
        </p:nvSpPr>
        <p:spPr bwMode="auto">
          <a:xfrm>
            <a:off x="5737612" y="836712"/>
            <a:ext cx="2902417" cy="338554"/>
          </a:xfrm>
          <a:prstGeom prst="rect">
            <a:avLst/>
          </a:prstGeom>
          <a:solidFill>
            <a:schemeClr val="bg1">
              <a:alpha val="44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solidFill>
                  <a:srgbClr val="C00000"/>
                </a:solidFill>
                <a:latin typeface="Calibri" pitchFamily="34" charset="0"/>
                <a:ea typeface="ＭＳ Ｐゴシック" charset="-128"/>
              </a:rPr>
              <a:t>ML</a:t>
            </a:r>
            <a:r>
              <a:rPr lang="ja-JP" altLang="en-US" sz="1600" b="1" dirty="0" smtClean="0">
                <a:solidFill>
                  <a:srgbClr val="C00000"/>
                </a:solidFill>
                <a:latin typeface="Calibri" pitchFamily="34" charset="0"/>
                <a:ea typeface="ＭＳ Ｐゴシック" charset="-128"/>
              </a:rPr>
              <a:t>トンネル標高レベル</a:t>
            </a:r>
            <a:r>
              <a:rPr lang="ja-JP" altLang="en-US" sz="1600" b="1" dirty="0">
                <a:solidFill>
                  <a:srgbClr val="C00000"/>
                </a:solidFill>
                <a:latin typeface="Calibri" pitchFamily="34" charset="0"/>
                <a:ea typeface="ＭＳ Ｐゴシック" charset="-128"/>
              </a:rPr>
              <a:t>付近</a:t>
            </a:r>
          </a:p>
        </p:txBody>
      </p:sp>
    </p:spTree>
    <p:extLst>
      <p:ext uri="{BB962C8B-B14F-4D97-AF65-F5344CB8AC3E}">
        <p14:creationId xmlns:p14="http://schemas.microsoft.com/office/powerpoint/2010/main" val="104640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2" name="Picture 4" descr="85_90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5803" y="4129116"/>
            <a:ext cx="3834669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247820" name="Group 12"/>
          <p:cNvGrpSpPr>
            <a:grpSpLocks/>
          </p:cNvGrpSpPr>
          <p:nvPr/>
        </p:nvGrpSpPr>
        <p:grpSpPr bwMode="auto">
          <a:xfrm>
            <a:off x="358776" y="1412775"/>
            <a:ext cx="3887912" cy="4975771"/>
            <a:chOff x="295" y="666"/>
            <a:chExt cx="2721" cy="3452"/>
          </a:xfrm>
        </p:grpSpPr>
        <p:pic>
          <p:nvPicPr>
            <p:cNvPr id="247816" name="Picture 8" descr="80_95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666"/>
              <a:ext cx="2721" cy="2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47818" name="Picture 10" descr="A4幅095_100連続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3249"/>
              <a:ext cx="2721" cy="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247821" name="Rectangle 13"/>
          <p:cNvSpPr>
            <a:spLocks noChangeArrowheads="1"/>
          </p:cNvSpPr>
          <p:nvPr/>
        </p:nvSpPr>
        <p:spPr bwMode="auto">
          <a:xfrm>
            <a:off x="4211818" y="6154716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rgbClr val="002060"/>
                </a:solidFill>
                <a:ea typeface="ＭＳ Ｐゴシック" charset="-128"/>
              </a:rPr>
              <a:t>100m</a:t>
            </a:r>
          </a:p>
        </p:txBody>
      </p:sp>
      <p:sp>
        <p:nvSpPr>
          <p:cNvPr id="247822" name="Rectangle 14"/>
          <p:cNvSpPr>
            <a:spLocks noChangeArrowheads="1"/>
          </p:cNvSpPr>
          <p:nvPr/>
        </p:nvSpPr>
        <p:spPr bwMode="auto">
          <a:xfrm>
            <a:off x="316752" y="1029505"/>
            <a:ext cx="6335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rgbClr val="002060"/>
                </a:solidFill>
                <a:ea typeface="ＭＳ Ｐゴシック" charset="-128"/>
              </a:rPr>
              <a:t>80m</a:t>
            </a:r>
          </a:p>
        </p:txBody>
      </p:sp>
      <p:sp>
        <p:nvSpPr>
          <p:cNvPr id="247824" name="Text Box 16"/>
          <p:cNvSpPr txBox="1">
            <a:spLocks noChangeArrowheads="1"/>
          </p:cNvSpPr>
          <p:nvPr/>
        </p:nvSpPr>
        <p:spPr bwMode="auto">
          <a:xfrm>
            <a:off x="5123216" y="3861048"/>
            <a:ext cx="35279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>
                <a:solidFill>
                  <a:srgbClr val="002060"/>
                </a:solidFill>
                <a:ea typeface="HGP創英角ｺﾞｼｯｸUB" charset="0"/>
                <a:cs typeface="HGP創英角ｺﾞｼｯｸUB" charset="0"/>
              </a:rPr>
              <a:t>ボアホール画像</a:t>
            </a:r>
            <a:r>
              <a:rPr lang="ja-JP" altLang="en-US" dirty="0" smtClean="0">
                <a:solidFill>
                  <a:srgbClr val="002060"/>
                </a:solidFill>
                <a:ea typeface="HGP創英角ｺﾞｼｯｸUB" charset="0"/>
                <a:cs typeface="HGP創英角ｺﾞｼｯｸUB" charset="0"/>
              </a:rPr>
              <a:t>（深度</a:t>
            </a:r>
            <a:r>
              <a:rPr lang="en-US" altLang="ja-JP" dirty="0" smtClean="0">
                <a:solidFill>
                  <a:srgbClr val="002060"/>
                </a:solidFill>
                <a:ea typeface="HGP創英角ｺﾞｼｯｸUB" charset="0"/>
                <a:cs typeface="HGP創英角ｺﾞｼｯｸUB" charset="0"/>
              </a:rPr>
              <a:t>95</a:t>
            </a:r>
            <a:r>
              <a:rPr lang="ja-JP" altLang="en-US" dirty="0" smtClean="0">
                <a:solidFill>
                  <a:srgbClr val="002060"/>
                </a:solidFill>
                <a:ea typeface="HGP創英角ｺﾞｼｯｸUB" charset="0"/>
                <a:cs typeface="HGP創英角ｺﾞｼｯｸUB" charset="0"/>
              </a:rPr>
              <a:t>～</a:t>
            </a:r>
            <a:r>
              <a:rPr lang="en-US" altLang="ja-JP" dirty="0" smtClean="0">
                <a:solidFill>
                  <a:srgbClr val="002060"/>
                </a:solidFill>
                <a:ea typeface="HGP創英角ｺﾞｼｯｸUB" charset="0"/>
                <a:cs typeface="HGP創英角ｺﾞｼｯｸUB" charset="0"/>
              </a:rPr>
              <a:t>100</a:t>
            </a:r>
            <a:r>
              <a:rPr lang="en-US" altLang="ja-JP" dirty="0" smtClean="0">
                <a:solidFill>
                  <a:srgbClr val="002060"/>
                </a:solidFill>
                <a:ea typeface="ＭＳ Ｐゴシック" charset="-128"/>
              </a:rPr>
              <a:t>m</a:t>
            </a:r>
            <a:r>
              <a:rPr lang="ja-JP" altLang="en-US" dirty="0">
                <a:solidFill>
                  <a:srgbClr val="002060"/>
                </a:solidFill>
                <a:ea typeface="HGP創英角ｺﾞｼｯｸUB" charset="0"/>
                <a:cs typeface="HGP創英角ｺﾞｼｯｸUB" charset="0"/>
              </a:rPr>
              <a:t>）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81" y="1385116"/>
            <a:ext cx="3700018" cy="246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円/楕円 14"/>
          <p:cNvSpPr/>
          <p:nvPr/>
        </p:nvSpPr>
        <p:spPr>
          <a:xfrm>
            <a:off x="6887190" y="2213209"/>
            <a:ext cx="107888" cy="10801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827584" y="908720"/>
            <a:ext cx="3998913" cy="6477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ja-JP" altLang="en-US" sz="2000" dirty="0">
                <a:solidFill>
                  <a:srgbClr val="002060"/>
                </a:solidFill>
                <a:latin typeface="Arial" charset="0"/>
                <a:ea typeface="HGP創英角ｺﾞｼｯｸUB" charset="0"/>
                <a:cs typeface="HGP創英角ｺﾞｼｯｸUB" charset="0"/>
              </a:rPr>
              <a:t>ボーリングコア（</a:t>
            </a:r>
            <a:r>
              <a:rPr lang="en-US" altLang="ja-JP" sz="2000" dirty="0">
                <a:solidFill>
                  <a:srgbClr val="002060"/>
                </a:solidFill>
                <a:latin typeface="Arial Black" charset="0"/>
                <a:ea typeface="HGP創英角ｺﾞｼｯｸUB" charset="0"/>
                <a:cs typeface="HGP創英角ｺﾞｼｯｸUB" charset="0"/>
              </a:rPr>
              <a:t>8</a:t>
            </a:r>
            <a:r>
              <a:rPr lang="en-US" altLang="ja-JP" sz="2000" dirty="0">
                <a:solidFill>
                  <a:srgbClr val="002060"/>
                </a:solidFill>
                <a:latin typeface="Arial Black" charset="0"/>
                <a:ea typeface="ＭＳ Ｐゴシック" charset="0"/>
              </a:rPr>
              <a:t>0</a:t>
            </a:r>
            <a:r>
              <a:rPr lang="ja-JP" altLang="en-US" sz="2000" dirty="0">
                <a:solidFill>
                  <a:srgbClr val="002060"/>
                </a:solidFill>
                <a:latin typeface="Arial Black" charset="0"/>
                <a:ea typeface="ＭＳ Ｐゴシック" charset="0"/>
              </a:rPr>
              <a:t>～</a:t>
            </a:r>
            <a:r>
              <a:rPr lang="en-US" altLang="ja-JP" sz="2000" dirty="0">
                <a:solidFill>
                  <a:srgbClr val="002060"/>
                </a:solidFill>
                <a:latin typeface="Arial Black" charset="0"/>
                <a:ea typeface="ＭＳ Ｐゴシック" charset="0"/>
              </a:rPr>
              <a:t>100m</a:t>
            </a:r>
            <a:r>
              <a:rPr lang="ja-JP" altLang="en-US" sz="2000" dirty="0" smtClean="0">
                <a:solidFill>
                  <a:srgbClr val="002060"/>
                </a:solidFill>
                <a:latin typeface="Arial" charset="0"/>
                <a:ea typeface="HGP創英角ｺﾞｼｯｸUB" charset="0"/>
                <a:cs typeface="HGP創英角ｺﾞｼｯｸUB" charset="0"/>
              </a:rPr>
              <a:t>）</a:t>
            </a:r>
            <a:endParaRPr lang="ja-JP" altLang="en-US" sz="2000" dirty="0">
              <a:solidFill>
                <a:srgbClr val="00206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2160" y="332656"/>
            <a:ext cx="7943420" cy="792088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ja-JP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ＤＨＰ特太ゴシック体" pitchFamily="2" charset="-128"/>
              </a:rPr>
              <a:t>脊振候補サイトの地質調査の進展（</a:t>
            </a:r>
            <a:r>
              <a:rPr lang="en-US" altLang="ja-JP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ＤＨＰ特太ゴシック体" pitchFamily="2" charset="-128"/>
              </a:rPr>
              <a:t>2</a:t>
            </a:r>
            <a:r>
              <a:rPr lang="ja-JP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ＤＨＰ特太ゴシック体" pitchFamily="2" charset="-128"/>
              </a:rPr>
              <a:t>）</a:t>
            </a:r>
            <a:endParaRPr lang="en-US" altLang="ja-JP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ＤＨＰ特太ゴシック体" pitchFamily="2" charset="-128"/>
            </a:endParaRPr>
          </a:p>
          <a:p>
            <a:pPr algn="ctr"/>
            <a:endParaRPr lang="en-US" altLang="ja-JP" sz="2000" b="1" dirty="0" smtClean="0">
              <a:solidFill>
                <a:srgbClr val="002060"/>
              </a:solidFill>
              <a:ea typeface="ＤＨＰ特太ゴシック体" pitchFamily="2" charset="-128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5093055" y="1052736"/>
            <a:ext cx="3588269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2000" dirty="0" smtClean="0">
                <a:solidFill>
                  <a:srgbClr val="002060"/>
                </a:solidFill>
                <a:latin typeface="Arial" charset="0"/>
                <a:ea typeface="HGP創英角ｺﾞｼｯｸUB" charset="0"/>
                <a:cs typeface="HGP創英角ｺﾞｼｯｸUB" charset="0"/>
              </a:rPr>
              <a:t>脊振暫定ルート</a:t>
            </a:r>
            <a:endParaRPr lang="ja-JP" altLang="en-US" sz="2000" dirty="0">
              <a:solidFill>
                <a:srgbClr val="00206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第</a:t>
            </a:r>
            <a:r>
              <a:rPr lang="en-US" altLang="zh-TW" smtClean="0">
                <a:solidFill>
                  <a:srgbClr val="FFFFFF">
                    <a:tint val="75000"/>
                  </a:srgbClr>
                </a:solidFill>
              </a:rPr>
              <a:t>20</a:t>
            </a: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回</a:t>
            </a:r>
            <a:r>
              <a:rPr lang="en-US" altLang="zh-TW" smtClean="0">
                <a:solidFill>
                  <a:srgbClr val="FFFFFF">
                    <a:tint val="75000"/>
                  </a:srgbClr>
                </a:solidFill>
              </a:rPr>
              <a:t>LC</a:t>
            </a:r>
            <a:r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t>計画推進委員会</a:t>
            </a:r>
            <a:endParaRPr lang="en-US" altLang="ja-JP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5D87-45EF-A242-9E0A-31698FC30142}" type="slidenum">
              <a:rPr lang="ja-JP" altLang="en-US" smtClean="0">
                <a:solidFill>
                  <a:srgbClr val="FFFFFF">
                    <a:tint val="75000"/>
                  </a:srgbClr>
                </a:solidFill>
              </a:rPr>
              <a:pPr/>
              <a:t>8</a:t>
            </a:fld>
            <a:endParaRPr lang="en-US" altLang="ja-JP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6616162" y="3370957"/>
            <a:ext cx="1872725" cy="3937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b="1" i="1" dirty="0" smtClean="0">
                <a:solidFill>
                  <a:prstClr val="white"/>
                </a:solidFill>
                <a:ea typeface="ＤＨＰ特太ゴシック体" pitchFamily="2" charset="-128"/>
              </a:rPr>
              <a:t>Access Tunnel</a:t>
            </a:r>
            <a:endParaRPr lang="ja-JP" altLang="en-US" b="1" i="1" dirty="0" smtClean="0">
              <a:solidFill>
                <a:prstClr val="white"/>
              </a:solidFill>
              <a:ea typeface="ＤＨＰ特太ゴシック体" pitchFamily="2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995936" y="5373216"/>
            <a:ext cx="1656184" cy="3600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ja-JP" sz="1600" i="1" dirty="0" smtClean="0">
                <a:solidFill>
                  <a:prstClr val="white"/>
                </a:solidFill>
                <a:ea typeface="ＤＨＰ特太ゴシック体" pitchFamily="2" charset="-128"/>
              </a:rPr>
              <a:t>Site Decision ? </a:t>
            </a:r>
            <a:endParaRPr lang="ja-JP" altLang="en-US" sz="1600" i="1" dirty="0" smtClean="0">
              <a:solidFill>
                <a:prstClr val="white"/>
              </a:solidFill>
              <a:ea typeface="ＤＨＰ特太ゴシック体" pitchFamily="2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774333" y="1340768"/>
            <a:ext cx="79604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400" b="1" i="1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調査実施状況（概要）</a:t>
            </a:r>
            <a:endParaRPr lang="en-US" altLang="ja-JP" sz="2400" b="1" i="1" dirty="0" smtClean="0">
              <a:solidFill>
                <a:srgbClr val="00206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ja-JP" altLang="en-US" sz="20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■</a:t>
            </a:r>
            <a:r>
              <a:rPr lang="en-US" altLang="ja-JP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 KEK</a:t>
            </a:r>
            <a:r>
              <a:rPr lang="ja-JP" altLang="en-US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国際交流関係ヒアリング調査</a:t>
            </a:r>
            <a:r>
              <a:rPr lang="en-US" altLang="ja-JP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ja-JP" altLang="en-US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① </a:t>
            </a:r>
            <a:r>
              <a:rPr lang="en-US" altLang="ja-JP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:</a:t>
            </a:r>
            <a:r>
              <a:rPr lang="ja-JP" altLang="en-US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　</a:t>
            </a:r>
            <a:r>
              <a:rPr lang="en-US" altLang="ja-JP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 9/19</a:t>
            </a:r>
          </a:p>
          <a:p>
            <a:pPr>
              <a:spcBef>
                <a:spcPts val="600"/>
              </a:spcBef>
            </a:pPr>
            <a:r>
              <a:rPr lang="ja-JP" altLang="en-US" sz="20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■</a:t>
            </a:r>
            <a:r>
              <a:rPr lang="en-US" altLang="ja-JP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 KEK</a:t>
            </a:r>
            <a:r>
              <a:rPr lang="ja-JP" altLang="en-US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外国人研究者へのインタビュー調査</a:t>
            </a:r>
            <a:r>
              <a:rPr lang="en-US" altLang="ja-JP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 :</a:t>
            </a:r>
            <a:r>
              <a:rPr lang="ja-JP" altLang="en-US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　</a:t>
            </a:r>
            <a:r>
              <a:rPr lang="en-US" altLang="ja-JP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12/18 </a:t>
            </a:r>
          </a:p>
          <a:p>
            <a:pPr>
              <a:spcBef>
                <a:spcPts val="600"/>
              </a:spcBef>
            </a:pPr>
            <a:r>
              <a:rPr lang="ja-JP" alt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■</a:t>
            </a:r>
            <a:r>
              <a:rPr lang="en-US" altLang="ja-JP" sz="2000" b="1" i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ja-JP" altLang="en-US" sz="2000" b="1" i="1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九州ｻｲｴﾝｽﾌﾛﾝﾃｨｱ構想についてヒアリング調査 </a:t>
            </a:r>
            <a:r>
              <a:rPr lang="en-US" altLang="ja-JP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(@</a:t>
            </a:r>
            <a:r>
              <a:rPr lang="ja-JP" altLang="en-US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九大</a:t>
            </a:r>
            <a:r>
              <a:rPr lang="en-US" altLang="ja-JP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) </a:t>
            </a:r>
            <a:r>
              <a:rPr lang="en-US" altLang="ja-JP" sz="2000" b="1" i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:</a:t>
            </a:r>
            <a:r>
              <a:rPr lang="ja-JP" altLang="en-US" sz="2000" b="1" i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　</a:t>
            </a:r>
            <a:r>
              <a:rPr lang="en-US" altLang="ja-JP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12/13 </a:t>
            </a:r>
            <a:endParaRPr lang="en-US" altLang="ja-JP" sz="2000" b="1" i="1" dirty="0">
              <a:solidFill>
                <a:srgbClr val="4BACC6">
                  <a:lumMod val="75000"/>
                </a:srgb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ja-JP" altLang="en-US" sz="20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■</a:t>
            </a:r>
            <a:r>
              <a:rPr lang="en-US" altLang="ja-JP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ja-JP" altLang="en-US" sz="2000" b="1" i="1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沖縄科学技術大学院大学 </a:t>
            </a:r>
            <a:r>
              <a:rPr lang="en-US" altLang="ja-JP" sz="2000" b="1" i="1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(</a:t>
            </a:r>
            <a:r>
              <a:rPr lang="en-US" altLang="ja-JP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OIST)</a:t>
            </a:r>
            <a:r>
              <a:rPr lang="ja-JP" altLang="en-US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の調査</a:t>
            </a:r>
            <a:r>
              <a:rPr lang="en-US" altLang="ja-JP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 :</a:t>
            </a:r>
          </a:p>
          <a:p>
            <a:pPr>
              <a:spcBef>
                <a:spcPts val="600"/>
              </a:spcBef>
            </a:pPr>
            <a:r>
              <a:rPr lang="ja-JP" altLang="en-US" sz="2000" b="1" i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　</a:t>
            </a:r>
            <a:r>
              <a:rPr lang="ja-JP" altLang="en-US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　　・</a:t>
            </a:r>
            <a:r>
              <a:rPr lang="en-US" altLang="ja-JP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11/09: </a:t>
            </a:r>
            <a:r>
              <a:rPr lang="ja-JP" altLang="en-US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沖縄県連携室への予備調査</a:t>
            </a:r>
            <a:r>
              <a:rPr lang="en-US" altLang="ja-JP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ja-JP" altLang="en-US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　　　・</a:t>
            </a:r>
            <a:r>
              <a:rPr lang="en-US" altLang="ja-JP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12/17: </a:t>
            </a:r>
            <a:r>
              <a:rPr lang="ja-JP" altLang="en-US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大学（創設プロジェクト担当</a:t>
            </a:r>
            <a:r>
              <a:rPr lang="en-US" altLang="ja-JP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G</a:t>
            </a:r>
            <a:r>
              <a:rPr lang="ja-JP" altLang="en-US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）ヒアリング</a:t>
            </a:r>
            <a:r>
              <a:rPr lang="ja-JP" altLang="en-US" sz="2000" b="1" i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調査</a:t>
            </a:r>
            <a:r>
              <a:rPr lang="en-US" altLang="ja-JP" sz="2000" b="1" i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endParaRPr lang="en-US" altLang="ja-JP" sz="2000" b="1" i="1" dirty="0" smtClean="0">
              <a:solidFill>
                <a:srgbClr val="4BACC6">
                  <a:lumMod val="75000"/>
                </a:srgb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ja-JP" altLang="en-US" sz="2000" b="1" i="1" dirty="0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　　　</a:t>
            </a:r>
            <a:r>
              <a:rPr lang="ja-JP" altLang="en-US" sz="2000" b="1" i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・</a:t>
            </a:r>
            <a:r>
              <a:rPr lang="en-US" altLang="ja-JP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1/25&amp;29: </a:t>
            </a:r>
            <a:r>
              <a:rPr lang="ja-JP" altLang="en-US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大学訪問、外国人研究員</a:t>
            </a:r>
            <a:r>
              <a:rPr lang="en-US" altLang="ja-JP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G</a:t>
            </a:r>
            <a:r>
              <a:rPr lang="ja-JP" altLang="en-US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インタビュー調査</a:t>
            </a:r>
            <a:r>
              <a:rPr lang="en-US" altLang="ja-JP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endParaRPr lang="en-US" altLang="ja-JP" sz="2000" b="1" i="1" dirty="0">
              <a:solidFill>
                <a:srgbClr val="4BACC6">
                  <a:lumMod val="75000"/>
                </a:srgb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ja-JP" alt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■</a:t>
            </a:r>
            <a:r>
              <a:rPr lang="en-US" altLang="ja-JP" sz="2000" b="1" i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ja-JP" altLang="en-US" sz="2000" b="1" i="1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東北地区大学ヒアリング調査 </a:t>
            </a:r>
            <a:r>
              <a:rPr lang="en-US" altLang="ja-JP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(@</a:t>
            </a:r>
            <a:r>
              <a:rPr lang="ja-JP" altLang="en-US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仙台</a:t>
            </a:r>
            <a:r>
              <a:rPr lang="en-US" altLang="ja-JP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) </a:t>
            </a:r>
            <a:r>
              <a:rPr lang="en-US" altLang="ja-JP" sz="2000" b="1" i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:</a:t>
            </a:r>
            <a:r>
              <a:rPr lang="ja-JP" altLang="en-US" sz="2000" b="1" i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　</a:t>
            </a:r>
            <a:r>
              <a:rPr lang="en-US" altLang="ja-JP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1/21 </a:t>
            </a:r>
            <a:endParaRPr lang="en-US" altLang="ja-JP" sz="2000" b="1" i="1" dirty="0">
              <a:solidFill>
                <a:srgbClr val="4BACC6">
                  <a:lumMod val="75000"/>
                </a:srgb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ja-JP" alt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■</a:t>
            </a:r>
            <a:r>
              <a:rPr lang="en-US" altLang="ja-JP" sz="2000" b="1" i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ja-JP" altLang="en-US" sz="2000" b="1" i="1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佐賀県・佐賀大ヒアリング調査 </a:t>
            </a:r>
            <a:r>
              <a:rPr lang="en-US" altLang="ja-JP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(@</a:t>
            </a:r>
            <a:r>
              <a:rPr lang="ja-JP" altLang="en-US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佐賀、鳥栖</a:t>
            </a:r>
            <a:r>
              <a:rPr lang="en-US" altLang="ja-JP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) </a:t>
            </a:r>
            <a:r>
              <a:rPr lang="en-US" altLang="ja-JP" sz="2000" b="1" i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:</a:t>
            </a:r>
            <a:r>
              <a:rPr lang="ja-JP" altLang="en-US" sz="2000" b="1" i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　</a:t>
            </a:r>
            <a:r>
              <a:rPr lang="en-US" altLang="ja-JP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1/16 </a:t>
            </a:r>
          </a:p>
          <a:p>
            <a:pPr>
              <a:spcBef>
                <a:spcPts val="600"/>
              </a:spcBef>
            </a:pPr>
            <a:r>
              <a:rPr lang="ja-JP" altLang="en-US" sz="20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■</a:t>
            </a:r>
            <a:r>
              <a:rPr lang="en-US" altLang="ja-JP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 CERN</a:t>
            </a:r>
            <a:r>
              <a:rPr lang="ja-JP" altLang="en-US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来訪研究者インタビュー調査 </a:t>
            </a:r>
            <a:r>
              <a:rPr lang="en-US" altLang="ja-JP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(@KEK) </a:t>
            </a:r>
            <a:r>
              <a:rPr lang="en-US" altLang="ja-JP" sz="2000" b="1" i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:</a:t>
            </a:r>
            <a:r>
              <a:rPr lang="ja-JP" altLang="en-US" sz="2000" b="1" i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　</a:t>
            </a:r>
            <a:r>
              <a:rPr lang="en-US" altLang="ja-JP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2/1 </a:t>
            </a:r>
          </a:p>
          <a:p>
            <a:pPr>
              <a:spcBef>
                <a:spcPts val="600"/>
              </a:spcBef>
            </a:pPr>
            <a:r>
              <a:rPr lang="ja-JP" altLang="en-US" sz="20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■</a:t>
            </a:r>
            <a:r>
              <a:rPr lang="en-US" altLang="ja-JP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ja-JP" altLang="en-US" sz="2000" b="1" i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</a:rPr>
              <a:t>その他、関連企業訪問調査（数社）</a:t>
            </a:r>
            <a:r>
              <a:rPr lang="ja-JP" altLang="en-US" sz="2000" b="1" i="1" dirty="0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　</a:t>
            </a:r>
            <a:endParaRPr lang="en-US" altLang="ja-JP" sz="2000" b="1" i="1" dirty="0">
              <a:solidFill>
                <a:srgbClr val="4BACC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/>
              <a:cs typeface="Arial" pitchFamily="34" charset="0"/>
            </a:endParaRPr>
          </a:p>
          <a:p>
            <a:pPr>
              <a:spcBef>
                <a:spcPts val="600"/>
              </a:spcBef>
            </a:pPr>
            <a:endParaRPr lang="en-US" altLang="ja-JP" sz="2000" b="1" i="1" dirty="0" smtClean="0">
              <a:solidFill>
                <a:srgbClr val="4BACC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ＭＳ Ｐゴシック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54041" y="379951"/>
            <a:ext cx="7488832" cy="80570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ja-JP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ＤＨＰ特太ゴシック体" pitchFamily="2" charset="-128"/>
              </a:rPr>
              <a:t>立地に関わる調査検討</a:t>
            </a:r>
            <a:r>
              <a:rPr lang="ja-JP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ＤＨＰ特太ゴシック体" pitchFamily="2" charset="-128"/>
              </a:rPr>
              <a:t>（調査活動経過）</a:t>
            </a:r>
            <a:endParaRPr lang="en-US" altLang="ja-JP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ＤＨＰ特太ゴシック体" pitchFamily="2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3514C-2944-401C-9BFB-8D135C9B6CD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回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LC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>
          <a:defRPr kumimoji="1" sz="3200" dirty="0" smtClean="0">
            <a:ea typeface="ＤＨＰ特太ゴシック体" pitchFamily="2" charset="-128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>
          <a:defRPr kumimoji="1" sz="3200" dirty="0" smtClean="0">
            <a:ea typeface="ＤＨＰ特太ゴシック体" pitchFamily="2" charset="-128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テーマ">
  <a:themeElements>
    <a:clrScheme name="3_Office テーマ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テーマ">
      <a:majorFont>
        <a:latin typeface="HGP創英角ｺﾞｼｯｸUB"/>
        <a:ea typeface="HGP創英角ｺﾞｼｯｸUB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テーマ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22976</TotalTime>
  <Words>651</Words>
  <Application>Microsoft Office PowerPoint</Application>
  <PresentationFormat>画面に合わせる (4:3)</PresentationFormat>
  <Paragraphs>147</Paragraphs>
  <Slides>13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7</vt:i4>
      </vt:variant>
      <vt:variant>
        <vt:lpstr>スライド タイトル</vt:lpstr>
      </vt:variant>
      <vt:variant>
        <vt:i4>13</vt:i4>
      </vt:variant>
    </vt:vector>
  </HeadingPairs>
  <TitlesOfParts>
    <vt:vector size="20" baseType="lpstr">
      <vt:lpstr>2_Office ​​テーマ</vt:lpstr>
      <vt:lpstr>3_Office テーマ</vt:lpstr>
      <vt:lpstr>6_Office テーマ</vt:lpstr>
      <vt:lpstr>3_Office ​​テーマ</vt:lpstr>
      <vt:lpstr>4_Office テーマ</vt:lpstr>
      <vt:lpstr>1_Office Theme</vt:lpstr>
      <vt:lpstr>1_Office ​​テーマ</vt:lpstr>
      <vt:lpstr> 　   報告内容   １．国内候補地における地質調査計画の進展  　　＜KEKとの受託研究契約 /東北大・九大の発注業務＞  ２．ＩＬＣﾌﾟﾛｼﾞｪｸﾄ・立地に関わる調査検討の進展  　　　　　　　　＜KEKによる発注業務＞       </vt:lpstr>
      <vt:lpstr>北上サイト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実験ホール空洞周辺の地質図</vt:lpstr>
      <vt:lpstr>ボーリングコア（80～100m）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KEK-CFS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ILC</dc:title>
  <dc:creator>MIYAHARA</dc:creator>
  <cp:lastModifiedBy>CFS</cp:lastModifiedBy>
  <cp:revision>1045</cp:revision>
  <dcterms:created xsi:type="dcterms:W3CDTF">2010-12-06T10:06:55Z</dcterms:created>
  <dcterms:modified xsi:type="dcterms:W3CDTF">2013-02-14T05:33:17Z</dcterms:modified>
</cp:coreProperties>
</file>