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1" r:id="rId2"/>
    <p:sldId id="282" r:id="rId3"/>
    <p:sldId id="283" r:id="rId4"/>
    <p:sldId id="288" r:id="rId5"/>
    <p:sldId id="289" r:id="rId6"/>
    <p:sldId id="285" r:id="rId7"/>
    <p:sldId id="287" r:id="rId8"/>
    <p:sldId id="286" r:id="rId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800"/>
    <a:srgbClr val="C800C8"/>
    <a:srgbClr val="E80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51" d="100"/>
          <a:sy n="151" d="100"/>
        </p:scale>
        <p:origin x="-10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7C4C5-8EA3-1947-B4F6-DBCB7C417B39}" type="datetimeFigureOut">
              <a:rPr kumimoji="1" lang="ja-JP" altLang="en-US" smtClean="0"/>
              <a:t>13/02/13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65C57-6106-C34E-90FA-9A57B324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30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7C8A-834E-734E-95C4-F3F08E068545}" type="datetimeFigureOut">
              <a:rPr lang="ja-JP" altLang="en-US" smtClean="0"/>
              <a:t>13/02/13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200-F04B-E240-B616-801BCC58212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7C8A-834E-734E-95C4-F3F08E068545}" type="datetimeFigureOut">
              <a:rPr lang="ja-JP" altLang="en-US" smtClean="0"/>
              <a:t>13/02/13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200-F04B-E240-B616-801BCC58212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7C8A-834E-734E-95C4-F3F08E068545}" type="datetimeFigureOut">
              <a:rPr lang="ja-JP" altLang="en-US" smtClean="0"/>
              <a:t>13/02/13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200-F04B-E240-B616-801BCC58212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7C8A-834E-734E-95C4-F3F08E068545}" type="datetimeFigureOut">
              <a:rPr lang="ja-JP" altLang="en-US" smtClean="0"/>
              <a:t>13/02/13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200-F04B-E240-B616-801BCC58212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7C8A-834E-734E-95C4-F3F08E068545}" type="datetimeFigureOut">
              <a:rPr lang="ja-JP" altLang="en-US" smtClean="0"/>
              <a:t>13/02/13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200-F04B-E240-B616-801BCC58212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7C8A-834E-734E-95C4-F3F08E068545}" type="datetimeFigureOut">
              <a:rPr lang="ja-JP" altLang="en-US" smtClean="0"/>
              <a:t>13/02/13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200-F04B-E240-B616-801BCC58212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7C8A-834E-734E-95C4-F3F08E068545}" type="datetimeFigureOut">
              <a:rPr lang="ja-JP" altLang="en-US" smtClean="0"/>
              <a:t>13/02/13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200-F04B-E240-B616-801BCC58212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7C8A-834E-734E-95C4-F3F08E068545}" type="datetimeFigureOut">
              <a:rPr lang="ja-JP" altLang="en-US" smtClean="0"/>
              <a:t>13/02/13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200-F04B-E240-B616-801BCC58212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7C8A-834E-734E-95C4-F3F08E068545}" type="datetimeFigureOut">
              <a:rPr lang="ja-JP" altLang="en-US" smtClean="0"/>
              <a:t>13/02/13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200-F04B-E240-B616-801BCC58212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7C8A-834E-734E-95C4-F3F08E068545}" type="datetimeFigureOut">
              <a:rPr lang="ja-JP" altLang="en-US" smtClean="0"/>
              <a:t>13/02/13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200-F04B-E240-B616-801BCC58212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7C8A-834E-734E-95C4-F3F08E068545}" type="datetimeFigureOut">
              <a:rPr lang="ja-JP" altLang="en-US" smtClean="0"/>
              <a:t>13/02/13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200-F04B-E240-B616-801BCC58212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47C8A-834E-734E-95C4-F3F08E068545}" type="datetimeFigureOut">
              <a:rPr lang="ja-JP" altLang="en-US" smtClean="0"/>
              <a:t>13/02/13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3E200-F04B-E240-B616-801BCC58212D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03648" y="1916832"/>
            <a:ext cx="62872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/>
              <a:t>STF</a:t>
            </a:r>
            <a:r>
              <a:rPr kumimoji="1" lang="ja-JP" altLang="en-US" sz="3200"/>
              <a:t>加速器（</a:t>
            </a:r>
            <a:r>
              <a:rPr kumimoji="1" lang="ja-JP" altLang="en-US" sz="3200"/>
              <a:t>量子ビーム</a:t>
            </a:r>
            <a:r>
              <a:rPr kumimoji="1" lang="ja-JP" altLang="en-US" sz="3200"/>
              <a:t>）</a:t>
            </a:r>
            <a:r>
              <a:rPr kumimoji="1" lang="ja-JP" altLang="en-US" sz="3200"/>
              <a:t>　運転延長</a:t>
            </a:r>
            <a:endParaRPr kumimoji="1" lang="en-US" altLang="ja-JP" sz="3200"/>
          </a:p>
          <a:p>
            <a:r>
              <a:rPr lang="en-US" altLang="ja-JP" sz="3200"/>
              <a:t>         2013.2 – 2013.3</a:t>
            </a:r>
            <a:endParaRPr kumimoji="1" lang="ja-JP" altLang="en-US" sz="32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03848" y="5805264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H. Hayano, 2013 02 14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3851756"/>
            <a:ext cx="7527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(1) </a:t>
            </a:r>
            <a:r>
              <a:rPr kumimoji="1" lang="en-US" altLang="ja-JP"/>
              <a:t>4</a:t>
            </a:r>
            <a:r>
              <a:rPr kumimoji="1" lang="ja-JP" altLang="en-US"/>
              <a:t>ミラー共振器に光を</a:t>
            </a:r>
            <a:r>
              <a:rPr kumimoji="1" lang="ja-JP" altLang="en-US"/>
              <a:t>安定に</a:t>
            </a:r>
            <a:r>
              <a:rPr kumimoji="1" lang="ja-JP" altLang="en-US"/>
              <a:t>貯め、</a:t>
            </a:r>
            <a:r>
              <a:rPr kumimoji="1" lang="en-US" altLang="ja-JP"/>
              <a:t>Inv-Compton</a:t>
            </a:r>
            <a:r>
              <a:rPr kumimoji="1" lang="ja-JP" altLang="en-US"/>
              <a:t>からの</a:t>
            </a:r>
            <a:r>
              <a:rPr kumimoji="1" lang="en-US" altLang="ja-JP"/>
              <a:t>X</a:t>
            </a:r>
            <a:r>
              <a:rPr kumimoji="1" lang="ja-JP" altLang="en-US"/>
              <a:t>線信号を捕まえる</a:t>
            </a:r>
            <a:endParaRPr kumimoji="1" lang="en-US" altLang="ja-JP"/>
          </a:p>
          <a:p>
            <a:r>
              <a:rPr lang="en-US" altLang="ja-JP"/>
              <a:t>(2) </a:t>
            </a:r>
            <a:r>
              <a:rPr lang="ja-JP" altLang="en-US"/>
              <a:t>加速器</a:t>
            </a:r>
            <a:r>
              <a:rPr lang="en-US" altLang="ja-JP"/>
              <a:t>Study ( </a:t>
            </a:r>
            <a:r>
              <a:rPr lang="en-US" altLang="ja-JP"/>
              <a:t>LLRF </a:t>
            </a:r>
            <a:r>
              <a:rPr lang="ja-JP" altLang="en-US"/>
              <a:t>延長</a:t>
            </a:r>
            <a:r>
              <a:rPr lang="en-US" altLang="ja-JP"/>
              <a:t>study</a:t>
            </a:r>
            <a:r>
              <a:rPr lang="ja-JP" altLang="en-US"/>
              <a:t>　および　</a:t>
            </a:r>
            <a:r>
              <a:rPr lang="en-US" altLang="ja-JP"/>
              <a:t>HOM-alignment </a:t>
            </a:r>
            <a:r>
              <a:rPr lang="ja-JP" altLang="en-US"/>
              <a:t>延長</a:t>
            </a:r>
            <a:r>
              <a:rPr lang="en-US" altLang="ja-JP"/>
              <a:t>study</a:t>
            </a:r>
            <a:r>
              <a:rPr lang="ja-JP" altLang="en-US"/>
              <a:t>）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のため、２ヶ月の運転延長を行う。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77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STFQB_closeUp_111024half_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32" y="3818259"/>
            <a:ext cx="4165940" cy="295504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755576" y="188640"/>
            <a:ext cx="8319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運転延長に向けての改造　：　（１）４ミラー共振器のミラー剛性向上</a:t>
            </a:r>
            <a:endParaRPr kumimoji="1" lang="en-US" altLang="ja-JP"/>
          </a:p>
          <a:p>
            <a:r>
              <a:rPr lang="ja-JP" altLang="ja-JP"/>
              <a:t>　</a:t>
            </a:r>
            <a:r>
              <a:rPr lang="ja-JP" altLang="en-US"/>
              <a:t>　　　　　　　　　　　　　　　　　　（２）レーザーテーブルのゴム浮かしから床固定へ変更</a:t>
            </a:r>
            <a:endParaRPr lang="en-US" altLang="ja-JP"/>
          </a:p>
          <a:p>
            <a:r>
              <a:rPr kumimoji="1" lang="ja-JP" altLang="ja-JP"/>
              <a:t>　</a:t>
            </a:r>
            <a:r>
              <a:rPr kumimoji="1" lang="ja-JP" altLang="en-US"/>
              <a:t>　　　　　　　　　　　　　　　　　　　　　　　　　　　　　　　　　　　　　　　　　　　　　　　　　など</a:t>
            </a:r>
            <a:endParaRPr kumimoji="1" lang="ja-JP" altLang="en-US"/>
          </a:p>
        </p:txBody>
      </p:sp>
      <p:pic>
        <p:nvPicPr>
          <p:cNvPr id="3" name="図 2" descr="補強１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2741"/>
            <a:ext cx="4954975" cy="367838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51520" y="4601751"/>
            <a:ext cx="48211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４つのミラーに差し渡す剛性向上プレートの設置</a:t>
            </a:r>
            <a:endParaRPr kumimoji="1" lang="en-US" altLang="ja-JP"/>
          </a:p>
          <a:p>
            <a:r>
              <a:rPr lang="ja-JP" altLang="en-US" sz="1400"/>
              <a:t>これにより、ナノムーバー架台に乗ったミラーの</a:t>
            </a:r>
            <a:endParaRPr lang="en-US" altLang="ja-JP" sz="1400"/>
          </a:p>
          <a:p>
            <a:r>
              <a:rPr kumimoji="1" lang="ja-JP" altLang="en-US" sz="1400"/>
              <a:t>機械的振動を軽減</a:t>
            </a:r>
            <a:endParaRPr kumimoji="1" lang="ja-JP" altLang="en-US" sz="1400"/>
          </a:p>
        </p:txBody>
      </p:sp>
      <p:sp>
        <p:nvSpPr>
          <p:cNvPr id="6" name="円/楕円 5"/>
          <p:cNvSpPr/>
          <p:nvPr/>
        </p:nvSpPr>
        <p:spPr>
          <a:xfrm>
            <a:off x="7227073" y="4509120"/>
            <a:ext cx="657295" cy="461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7379473" y="4971083"/>
            <a:ext cx="657295" cy="461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148064" y="5301208"/>
            <a:ext cx="657295" cy="461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868144" y="5532189"/>
            <a:ext cx="657295" cy="461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491880" y="5085184"/>
            <a:ext cx="1656184" cy="316786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2987824" y="3501008"/>
            <a:ext cx="504056" cy="1100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補強２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" y="1700808"/>
            <a:ext cx="4425503" cy="3312368"/>
          </a:xfrm>
          <a:prstGeom prst="rect">
            <a:avLst/>
          </a:prstGeom>
        </p:spPr>
      </p:pic>
      <p:pic>
        <p:nvPicPr>
          <p:cNvPr id="3" name="図 2" descr="補強３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10" y="1700808"/>
            <a:ext cx="4489490" cy="331594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59632" y="1257944"/>
            <a:ext cx="255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剛性向上プレートに固定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88024" y="1274462"/>
            <a:ext cx="420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剛性向上プレートに微調整してから固定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5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振動計測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588224" cy="43944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19672" y="548680"/>
            <a:ext cx="565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現在、機械振動を計測中で、振動スペクトラムを評価中。</a:t>
            </a:r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1698604" y="2204864"/>
            <a:ext cx="1937292" cy="21602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4067944" y="1484784"/>
            <a:ext cx="1937292" cy="21602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9832" y="39957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FF00"/>
                </a:solidFill>
              </a:rPr>
              <a:t>振動計</a:t>
            </a:r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0152" y="18355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FF00"/>
                </a:solidFill>
              </a:rPr>
              <a:t>振動計</a:t>
            </a:r>
            <a:endParaRPr kumimoji="1" lang="ja-JP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476672"/>
            <a:ext cx="81996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その他の改造　：　</a:t>
            </a:r>
            <a:endParaRPr kumimoji="1" lang="en-US" altLang="ja-JP"/>
          </a:p>
          <a:p>
            <a:endParaRPr lang="en-US" altLang="ja-JP"/>
          </a:p>
          <a:p>
            <a:r>
              <a:rPr kumimoji="1" lang="ja-JP" altLang="en-US"/>
              <a:t>（１）</a:t>
            </a:r>
            <a:r>
              <a:rPr kumimoji="1" lang="en-US" altLang="ja-JP"/>
              <a:t>RFgun </a:t>
            </a:r>
            <a:r>
              <a:rPr lang="ja-JP" altLang="en-US"/>
              <a:t>レ</a:t>
            </a:r>
            <a:r>
              <a:rPr kumimoji="1" lang="ja-JP" altLang="en-US"/>
              <a:t>ーザーの　位相変動の安定化（ビーム軌道の安定化）</a:t>
            </a:r>
            <a:endParaRPr kumimoji="1" lang="en-US" altLang="ja-JP"/>
          </a:p>
          <a:p>
            <a:endParaRPr kumimoji="1" lang="en-US" altLang="ja-JP"/>
          </a:p>
          <a:p>
            <a:r>
              <a:rPr lang="ja-JP" altLang="ja-JP"/>
              <a:t>　</a:t>
            </a:r>
            <a:r>
              <a:rPr lang="ja-JP" altLang="en-US"/>
              <a:t>　　　　　ー＞　シードレーザーに外付けしている位相ロック回路の安定化</a:t>
            </a:r>
            <a:endParaRPr kumimoji="1" lang="en-US" altLang="ja-JP"/>
          </a:p>
          <a:p>
            <a:endParaRPr kumimoji="1" lang="en-US" altLang="ja-JP"/>
          </a:p>
          <a:p>
            <a:r>
              <a:rPr lang="ja-JP" altLang="en-US"/>
              <a:t>（２）</a:t>
            </a:r>
            <a:r>
              <a:rPr lang="en-US" altLang="ja-JP"/>
              <a:t>RFgun </a:t>
            </a:r>
            <a:r>
              <a:rPr lang="ja-JP" altLang="en-US"/>
              <a:t>レーザーの　</a:t>
            </a:r>
            <a:r>
              <a:rPr lang="ja-JP" altLang="en-US"/>
              <a:t>強度変動の</a:t>
            </a:r>
            <a:r>
              <a:rPr lang="ja-JP" altLang="en-US"/>
              <a:t>安定化</a:t>
            </a:r>
            <a:endParaRPr lang="en-US" altLang="ja-JP"/>
          </a:p>
          <a:p>
            <a:r>
              <a:rPr lang="ja-JP" altLang="ja-JP"/>
              <a:t>　</a:t>
            </a:r>
            <a:r>
              <a:rPr lang="ja-JP" altLang="en-US"/>
              <a:t>　　　　　　　　　　　　　　（ビーム強度の安定化、およびビームエネルギの安定化）</a:t>
            </a:r>
            <a:endParaRPr lang="en-US" altLang="ja-JP"/>
          </a:p>
          <a:p>
            <a:endParaRPr lang="en-US" altLang="ja-JP"/>
          </a:p>
          <a:p>
            <a:r>
              <a:rPr lang="ja-JP" altLang="ja-JP"/>
              <a:t>　</a:t>
            </a:r>
            <a:r>
              <a:rPr lang="ja-JP" altLang="en-US"/>
              <a:t>　　　　　ー＞　</a:t>
            </a:r>
            <a:r>
              <a:rPr lang="en-US" altLang="ja-JP"/>
              <a:t>LBO</a:t>
            </a:r>
            <a:r>
              <a:rPr lang="ja-JP" altLang="en-US"/>
              <a:t>結晶、</a:t>
            </a:r>
            <a:r>
              <a:rPr lang="en-US" altLang="ja-JP"/>
              <a:t>BBO</a:t>
            </a:r>
            <a:r>
              <a:rPr lang="ja-JP" altLang="en-US"/>
              <a:t>結晶の波長変換部分から</a:t>
            </a:r>
            <a:r>
              <a:rPr lang="en-US" altLang="ja-JP"/>
              <a:t>100</a:t>
            </a:r>
            <a:r>
              <a:rPr lang="ja-JP" altLang="en-US"/>
              <a:t>秒周期</a:t>
            </a:r>
            <a:r>
              <a:rPr lang="en-US" altLang="ja-JP"/>
              <a:t>20%</a:t>
            </a:r>
            <a:r>
              <a:rPr lang="ja-JP" altLang="en-US"/>
              <a:t>強度変動が</a:t>
            </a:r>
            <a:endParaRPr lang="en-US" altLang="ja-JP"/>
          </a:p>
          <a:p>
            <a:r>
              <a:rPr lang="ja-JP" altLang="ja-JP"/>
              <a:t>　</a:t>
            </a:r>
            <a:r>
              <a:rPr lang="ja-JP" altLang="en-US"/>
              <a:t>　　　　　　　　　起きている事が判明。</a:t>
            </a:r>
            <a:endParaRPr lang="en-US" altLang="ja-JP"/>
          </a:p>
          <a:p>
            <a:r>
              <a:rPr lang="ja-JP" altLang="ja-JP"/>
              <a:t>　</a:t>
            </a:r>
            <a:r>
              <a:rPr lang="ja-JP" altLang="en-US"/>
              <a:t>　　　　　　　　　</a:t>
            </a:r>
            <a:r>
              <a:rPr lang="en-US" altLang="ja-JP"/>
              <a:t>LBO-BBO</a:t>
            </a:r>
            <a:r>
              <a:rPr lang="ja-JP" altLang="en-US"/>
              <a:t>間の距離をできるだけ詰め、精密空調機を導入して</a:t>
            </a:r>
            <a:endParaRPr lang="en-US" altLang="ja-JP"/>
          </a:p>
          <a:p>
            <a:r>
              <a:rPr lang="ja-JP" altLang="ja-JP"/>
              <a:t>　</a:t>
            </a:r>
            <a:r>
              <a:rPr lang="ja-JP" altLang="en-US"/>
              <a:t>　　　　　　　　　環境温度の高精度化</a:t>
            </a:r>
            <a:r>
              <a:rPr lang="en-US" altLang="ja-JP"/>
              <a:t>(0.01℃</a:t>
            </a:r>
            <a:r>
              <a:rPr lang="ja-JP" altLang="en-US"/>
              <a:t>）制御を行ないつつある。</a:t>
            </a:r>
            <a:endParaRPr lang="en-US" altLang="ja-JP"/>
          </a:p>
          <a:p>
            <a:r>
              <a:rPr kumimoji="1" lang="ja-JP" altLang="ja-JP"/>
              <a:t>　</a:t>
            </a:r>
            <a:r>
              <a:rPr kumimoji="1" lang="ja-JP" altLang="en-US"/>
              <a:t>　　　　　　　　　　　　　　　　　　　　　　　　　　　　　　　　　　　　　　　　　　　　　　　　　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80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ebruary-STF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8038"/>
            <a:ext cx="4587771" cy="3877838"/>
          </a:xfrm>
          <a:prstGeom prst="rect">
            <a:avLst/>
          </a:prstGeom>
        </p:spPr>
      </p:pic>
      <p:pic>
        <p:nvPicPr>
          <p:cNvPr id="3" name="図 2" descr="March-ST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1610397"/>
            <a:ext cx="4536504" cy="375274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635896" y="35907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u="sng"/>
              <a:t>運転予定</a:t>
            </a:r>
            <a:endParaRPr kumimoji="1" lang="ja-JP" altLang="en-US" sz="2800" u="sng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84168" y="5589240"/>
            <a:ext cx="296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３月２９日（金曜日）が最終日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07904" y="980728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６週間の運転延長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06468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67944" y="2924944"/>
            <a:ext cx="11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Extra-Slide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76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位相検出器試験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" y="1700808"/>
            <a:ext cx="4328079" cy="393305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43608" y="119675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位相検出器の応答特性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40" y="6032066"/>
            <a:ext cx="179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/>
              <a:t>360°</a:t>
            </a:r>
            <a:r>
              <a:rPr lang="ja-JP" altLang="en-US" sz="1400"/>
              <a:t>をカバーしている</a:t>
            </a:r>
            <a:endParaRPr kumimoji="1" lang="ja-JP" altLang="en-US" sz="1400"/>
          </a:p>
        </p:txBody>
      </p:sp>
      <p:pic>
        <p:nvPicPr>
          <p:cNvPr id="5" name="図 4" descr="PD-oscil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7131"/>
            <a:ext cx="4031100" cy="2711369"/>
          </a:xfrm>
          <a:prstGeom prst="rect">
            <a:avLst/>
          </a:prstGeom>
        </p:spPr>
      </p:pic>
      <p:pic>
        <p:nvPicPr>
          <p:cNvPr id="6" name="図 5" descr="PD-even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65243"/>
            <a:ext cx="4340210" cy="3592757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6588224" y="1412776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619672" y="2492896"/>
            <a:ext cx="936104" cy="616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83768" y="2369785"/>
            <a:ext cx="1153481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00"/>
              <a:t>傾きがやや小さい</a:t>
            </a:r>
            <a:endParaRPr kumimoji="1" lang="ja-JP" altLang="en-US" sz="10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6256" y="1166555"/>
            <a:ext cx="1153481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00"/>
              <a:t>傾きがやや小さい</a:t>
            </a:r>
            <a:endParaRPr kumimoji="1" lang="ja-JP" altLang="en-US" sz="1000"/>
          </a:p>
        </p:txBody>
      </p:sp>
      <p:sp>
        <p:nvSpPr>
          <p:cNvPr id="11" name="円/楕円 10"/>
          <p:cNvSpPr/>
          <p:nvPr/>
        </p:nvSpPr>
        <p:spPr>
          <a:xfrm>
            <a:off x="5580112" y="4149080"/>
            <a:ext cx="100811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65462" y="4549190"/>
            <a:ext cx="139242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00"/>
              <a:t>傾きがやや小さい</a:t>
            </a:r>
            <a:endParaRPr kumimoji="1" lang="en-US" altLang="ja-JP" sz="1000"/>
          </a:p>
          <a:p>
            <a:r>
              <a:rPr lang="ja-JP" altLang="en-US" sz="1000"/>
              <a:t>のに対応している部分</a:t>
            </a:r>
            <a:endParaRPr kumimoji="1" lang="ja-JP" altLang="en-US" sz="1000"/>
          </a:p>
        </p:txBody>
      </p:sp>
    </p:spTree>
    <p:extLst>
      <p:ext uri="{BB962C8B-B14F-4D97-AF65-F5344CB8AC3E}">
        <p14:creationId xmlns:p14="http://schemas.microsoft.com/office/powerpoint/2010/main" val="1754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3962</TotalTime>
  <Words>152</Words>
  <Application>Microsoft Macintosh PowerPoint</Application>
  <PresentationFormat>画面に合わせる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STFの地震被害状況</dc:title>
  <dc:creator>早野 仁司</dc:creator>
  <cp:lastModifiedBy>早野 仁司</cp:lastModifiedBy>
  <cp:revision>168</cp:revision>
  <dcterms:created xsi:type="dcterms:W3CDTF">2011-04-03T16:39:13Z</dcterms:created>
  <dcterms:modified xsi:type="dcterms:W3CDTF">2013-02-13T12:04:08Z</dcterms:modified>
</cp:coreProperties>
</file>