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22" d="100"/>
          <a:sy n="22" d="100"/>
        </p:scale>
        <p:origin x="-1952" y="-1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C251181-ED92-4D57-9DD6-C976CBC8454F}" type="datetimeFigureOut">
              <a:rPr kumimoji="1" lang="ja-JP" altLang="en-US" smtClean="0"/>
              <a:t>13/02/14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F351C7-83A4-4219-B847-9EEF61150D8C}" type="slidenum">
              <a:rPr kumimoji="1" lang="ja-JP" altLang="en-US" smtClean="0"/>
              <a:t>‹#›</a:t>
            </a:fld>
            <a:endParaRPr kumimoji="1" lang="ja-JP" altLang="en-US"/>
          </a:p>
        </p:txBody>
      </p:sp>
    </p:spTree>
    <p:extLst>
      <p:ext uri="{BB962C8B-B14F-4D97-AF65-F5344CB8AC3E}">
        <p14:creationId xmlns:p14="http://schemas.microsoft.com/office/powerpoint/2010/main" val="860879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C251181-ED92-4D57-9DD6-C976CBC8454F}" type="datetimeFigureOut">
              <a:rPr kumimoji="1" lang="ja-JP" altLang="en-US" smtClean="0"/>
              <a:t>13/02/14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F351C7-83A4-4219-B847-9EEF61150D8C}" type="slidenum">
              <a:rPr kumimoji="1" lang="ja-JP" altLang="en-US" smtClean="0"/>
              <a:t>‹#›</a:t>
            </a:fld>
            <a:endParaRPr kumimoji="1" lang="ja-JP" altLang="en-US"/>
          </a:p>
        </p:txBody>
      </p:sp>
    </p:spTree>
    <p:extLst>
      <p:ext uri="{BB962C8B-B14F-4D97-AF65-F5344CB8AC3E}">
        <p14:creationId xmlns:p14="http://schemas.microsoft.com/office/powerpoint/2010/main" val="1959009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C251181-ED92-4D57-9DD6-C976CBC8454F}" type="datetimeFigureOut">
              <a:rPr kumimoji="1" lang="ja-JP" altLang="en-US" smtClean="0"/>
              <a:t>13/02/14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F351C7-83A4-4219-B847-9EEF61150D8C}" type="slidenum">
              <a:rPr kumimoji="1" lang="ja-JP" altLang="en-US" smtClean="0"/>
              <a:t>‹#›</a:t>
            </a:fld>
            <a:endParaRPr kumimoji="1" lang="ja-JP" altLang="en-US"/>
          </a:p>
        </p:txBody>
      </p:sp>
    </p:spTree>
    <p:extLst>
      <p:ext uri="{BB962C8B-B14F-4D97-AF65-F5344CB8AC3E}">
        <p14:creationId xmlns:p14="http://schemas.microsoft.com/office/powerpoint/2010/main" val="1402741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C251181-ED92-4D57-9DD6-C976CBC8454F}" type="datetimeFigureOut">
              <a:rPr kumimoji="1" lang="ja-JP" altLang="en-US" smtClean="0"/>
              <a:t>13/02/14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F351C7-83A4-4219-B847-9EEF61150D8C}" type="slidenum">
              <a:rPr kumimoji="1" lang="ja-JP" altLang="en-US" smtClean="0"/>
              <a:t>‹#›</a:t>
            </a:fld>
            <a:endParaRPr kumimoji="1" lang="ja-JP" altLang="en-US"/>
          </a:p>
        </p:txBody>
      </p:sp>
    </p:spTree>
    <p:extLst>
      <p:ext uri="{BB962C8B-B14F-4D97-AF65-F5344CB8AC3E}">
        <p14:creationId xmlns:p14="http://schemas.microsoft.com/office/powerpoint/2010/main" val="1793515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C251181-ED92-4D57-9DD6-C976CBC8454F}" type="datetimeFigureOut">
              <a:rPr kumimoji="1" lang="ja-JP" altLang="en-US" smtClean="0"/>
              <a:t>13/02/14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F351C7-83A4-4219-B847-9EEF61150D8C}" type="slidenum">
              <a:rPr kumimoji="1" lang="ja-JP" altLang="en-US" smtClean="0"/>
              <a:t>‹#›</a:t>
            </a:fld>
            <a:endParaRPr kumimoji="1" lang="ja-JP" altLang="en-US"/>
          </a:p>
        </p:txBody>
      </p:sp>
    </p:spTree>
    <p:extLst>
      <p:ext uri="{BB962C8B-B14F-4D97-AF65-F5344CB8AC3E}">
        <p14:creationId xmlns:p14="http://schemas.microsoft.com/office/powerpoint/2010/main" val="2454654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C251181-ED92-4D57-9DD6-C976CBC8454F}" type="datetimeFigureOut">
              <a:rPr kumimoji="1" lang="ja-JP" altLang="en-US" smtClean="0"/>
              <a:t>13/02/14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8F351C7-83A4-4219-B847-9EEF61150D8C}" type="slidenum">
              <a:rPr kumimoji="1" lang="ja-JP" altLang="en-US" smtClean="0"/>
              <a:t>‹#›</a:t>
            </a:fld>
            <a:endParaRPr kumimoji="1" lang="ja-JP" altLang="en-US"/>
          </a:p>
        </p:txBody>
      </p:sp>
    </p:spTree>
    <p:extLst>
      <p:ext uri="{BB962C8B-B14F-4D97-AF65-F5344CB8AC3E}">
        <p14:creationId xmlns:p14="http://schemas.microsoft.com/office/powerpoint/2010/main" val="3873512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C251181-ED92-4D57-9DD6-C976CBC8454F}" type="datetimeFigureOut">
              <a:rPr kumimoji="1" lang="ja-JP" altLang="en-US" smtClean="0"/>
              <a:t>13/02/14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8F351C7-83A4-4219-B847-9EEF61150D8C}" type="slidenum">
              <a:rPr kumimoji="1" lang="ja-JP" altLang="en-US" smtClean="0"/>
              <a:t>‹#›</a:t>
            </a:fld>
            <a:endParaRPr kumimoji="1" lang="ja-JP" altLang="en-US"/>
          </a:p>
        </p:txBody>
      </p:sp>
    </p:spTree>
    <p:extLst>
      <p:ext uri="{BB962C8B-B14F-4D97-AF65-F5344CB8AC3E}">
        <p14:creationId xmlns:p14="http://schemas.microsoft.com/office/powerpoint/2010/main" val="1956322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C251181-ED92-4D57-9DD6-C976CBC8454F}" type="datetimeFigureOut">
              <a:rPr kumimoji="1" lang="ja-JP" altLang="en-US" smtClean="0"/>
              <a:t>13/02/14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8F351C7-83A4-4219-B847-9EEF61150D8C}" type="slidenum">
              <a:rPr kumimoji="1" lang="ja-JP" altLang="en-US" smtClean="0"/>
              <a:t>‹#›</a:t>
            </a:fld>
            <a:endParaRPr kumimoji="1" lang="ja-JP" altLang="en-US"/>
          </a:p>
        </p:txBody>
      </p:sp>
    </p:spTree>
    <p:extLst>
      <p:ext uri="{BB962C8B-B14F-4D97-AF65-F5344CB8AC3E}">
        <p14:creationId xmlns:p14="http://schemas.microsoft.com/office/powerpoint/2010/main" val="556335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C251181-ED92-4D57-9DD6-C976CBC8454F}" type="datetimeFigureOut">
              <a:rPr kumimoji="1" lang="ja-JP" altLang="en-US" smtClean="0"/>
              <a:t>13/02/14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8F351C7-83A4-4219-B847-9EEF61150D8C}" type="slidenum">
              <a:rPr kumimoji="1" lang="ja-JP" altLang="en-US" smtClean="0"/>
              <a:t>‹#›</a:t>
            </a:fld>
            <a:endParaRPr kumimoji="1" lang="ja-JP" altLang="en-US"/>
          </a:p>
        </p:txBody>
      </p:sp>
    </p:spTree>
    <p:extLst>
      <p:ext uri="{BB962C8B-B14F-4D97-AF65-F5344CB8AC3E}">
        <p14:creationId xmlns:p14="http://schemas.microsoft.com/office/powerpoint/2010/main" val="1506908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C251181-ED92-4D57-9DD6-C976CBC8454F}" type="datetimeFigureOut">
              <a:rPr kumimoji="1" lang="ja-JP" altLang="en-US" smtClean="0"/>
              <a:t>13/02/14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8F351C7-83A4-4219-B847-9EEF61150D8C}" type="slidenum">
              <a:rPr kumimoji="1" lang="ja-JP" altLang="en-US" smtClean="0"/>
              <a:t>‹#›</a:t>
            </a:fld>
            <a:endParaRPr kumimoji="1" lang="ja-JP" altLang="en-US"/>
          </a:p>
        </p:txBody>
      </p:sp>
    </p:spTree>
    <p:extLst>
      <p:ext uri="{BB962C8B-B14F-4D97-AF65-F5344CB8AC3E}">
        <p14:creationId xmlns:p14="http://schemas.microsoft.com/office/powerpoint/2010/main" val="1095274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C251181-ED92-4D57-9DD6-C976CBC8454F}" type="datetimeFigureOut">
              <a:rPr kumimoji="1" lang="ja-JP" altLang="en-US" smtClean="0"/>
              <a:t>13/02/14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8F351C7-83A4-4219-B847-9EEF61150D8C}" type="slidenum">
              <a:rPr kumimoji="1" lang="ja-JP" altLang="en-US" smtClean="0"/>
              <a:t>‹#›</a:t>
            </a:fld>
            <a:endParaRPr kumimoji="1" lang="ja-JP" altLang="en-US"/>
          </a:p>
        </p:txBody>
      </p:sp>
    </p:spTree>
    <p:extLst>
      <p:ext uri="{BB962C8B-B14F-4D97-AF65-F5344CB8AC3E}">
        <p14:creationId xmlns:p14="http://schemas.microsoft.com/office/powerpoint/2010/main" val="189151879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251181-ED92-4D57-9DD6-C976CBC8454F}" type="datetimeFigureOut">
              <a:rPr kumimoji="1" lang="ja-JP" altLang="en-US" smtClean="0"/>
              <a:t>13/02/14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F351C7-83A4-4219-B847-9EEF61150D8C}" type="slidenum">
              <a:rPr kumimoji="1" lang="ja-JP" altLang="en-US" smtClean="0"/>
              <a:t>‹#›</a:t>
            </a:fld>
            <a:endParaRPr kumimoji="1" lang="ja-JP" altLang="en-US"/>
          </a:p>
        </p:txBody>
      </p:sp>
    </p:spTree>
    <p:extLst>
      <p:ext uri="{BB962C8B-B14F-4D97-AF65-F5344CB8AC3E}">
        <p14:creationId xmlns:p14="http://schemas.microsoft.com/office/powerpoint/2010/main" val="1880932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kds.kek.jp/conferenceDisplay.py?confId=11728"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en-US" altLang="ja-JP" sz="3200" dirty="0" smtClean="0"/>
              <a:t>KEK</a:t>
            </a:r>
            <a:r>
              <a:rPr kumimoji="1" lang="ja-JP" altLang="en-US" sz="3200" dirty="0" smtClean="0"/>
              <a:t>ロードマップ：まとめの報告</a:t>
            </a:r>
            <a:endParaRPr kumimoji="1" lang="ja-JP" altLang="en-US" sz="3200" dirty="0"/>
          </a:p>
        </p:txBody>
      </p:sp>
      <p:sp>
        <p:nvSpPr>
          <p:cNvPr id="3" name="サブタイトル 2"/>
          <p:cNvSpPr>
            <a:spLocks noGrp="1"/>
          </p:cNvSpPr>
          <p:nvPr>
            <p:ph type="subTitle" idx="1"/>
          </p:nvPr>
        </p:nvSpPr>
        <p:spPr/>
        <p:txBody>
          <a:bodyPr>
            <a:normAutofit/>
          </a:bodyPr>
          <a:lstStyle/>
          <a:p>
            <a:r>
              <a:rPr kumimoji="1" lang="ja-JP" altLang="en-US" sz="2800" dirty="0" smtClean="0"/>
              <a:t>岡田安弘（</a:t>
            </a:r>
            <a:r>
              <a:rPr kumimoji="1" lang="en-US" altLang="ja-JP" sz="2800" dirty="0" smtClean="0"/>
              <a:t>KEK)</a:t>
            </a:r>
          </a:p>
          <a:p>
            <a:r>
              <a:rPr lang="ja-JP" altLang="en-US" sz="2800" dirty="0" smtClean="0"/>
              <a:t>第</a:t>
            </a:r>
            <a:r>
              <a:rPr lang="ja-JP" altLang="en-US" sz="2800" dirty="0"/>
              <a:t>２０</a:t>
            </a:r>
            <a:r>
              <a:rPr lang="ja-JP" altLang="en-US" sz="2800" dirty="0" smtClean="0"/>
              <a:t>回リニアコライダー計画推進委員会</a:t>
            </a:r>
            <a:endParaRPr lang="en-US" altLang="ja-JP" sz="2800" dirty="0" smtClean="0"/>
          </a:p>
          <a:p>
            <a:r>
              <a:rPr kumimoji="1" lang="en-US" altLang="ja-JP" sz="2800" dirty="0" smtClean="0"/>
              <a:t>201</a:t>
            </a:r>
            <a:r>
              <a:rPr lang="en-US" altLang="ja-JP" sz="2800" dirty="0" smtClean="0"/>
              <a:t>3</a:t>
            </a:r>
            <a:r>
              <a:rPr kumimoji="1" lang="ja-JP" altLang="en-US" sz="2800" dirty="0" smtClean="0"/>
              <a:t>年</a:t>
            </a:r>
            <a:r>
              <a:rPr lang="en-US" altLang="ja-JP" sz="2800" dirty="0" smtClean="0"/>
              <a:t>2</a:t>
            </a:r>
            <a:r>
              <a:rPr kumimoji="1" lang="ja-JP" altLang="en-US" sz="2800" dirty="0" smtClean="0"/>
              <a:t>月</a:t>
            </a:r>
            <a:r>
              <a:rPr lang="en-US" altLang="ja-JP" sz="2800" dirty="0" smtClean="0"/>
              <a:t>14</a:t>
            </a:r>
            <a:r>
              <a:rPr kumimoji="1" lang="ja-JP" altLang="en-US" sz="2800" dirty="0" smtClean="0"/>
              <a:t>日　</a:t>
            </a:r>
            <a:r>
              <a:rPr kumimoji="1" lang="en-US" altLang="ja-JP" sz="2800" dirty="0" smtClean="0"/>
              <a:t>KEK</a:t>
            </a:r>
            <a:endParaRPr kumimoji="1" lang="ja-JP" altLang="en-US" sz="2800" dirty="0"/>
          </a:p>
        </p:txBody>
      </p:sp>
    </p:spTree>
    <p:extLst>
      <p:ext uri="{BB962C8B-B14F-4D97-AF65-F5344CB8AC3E}">
        <p14:creationId xmlns:p14="http://schemas.microsoft.com/office/powerpoint/2010/main" val="205028040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ロードマップ進捗状況</a:t>
            </a:r>
            <a:endParaRPr kumimoji="1" lang="ja-JP" altLang="en-US" dirty="0"/>
          </a:p>
        </p:txBody>
      </p:sp>
      <p:sp>
        <p:nvSpPr>
          <p:cNvPr id="3" name="コンテンツ プレースホルダー 2"/>
          <p:cNvSpPr>
            <a:spLocks noGrp="1"/>
          </p:cNvSpPr>
          <p:nvPr>
            <p:ph idx="1"/>
          </p:nvPr>
        </p:nvSpPr>
        <p:spPr/>
        <p:txBody>
          <a:bodyPr>
            <a:normAutofit fontScale="85000" lnSpcReduction="10000"/>
          </a:bodyPr>
          <a:lstStyle/>
          <a:p>
            <a:r>
              <a:rPr kumimoji="1" lang="en-US" altLang="ja-JP" dirty="0" smtClean="0"/>
              <a:t>2012</a:t>
            </a:r>
            <a:r>
              <a:rPr kumimoji="1" lang="ja-JP" altLang="en-US" dirty="0" smtClean="0"/>
              <a:t>年</a:t>
            </a:r>
            <a:r>
              <a:rPr kumimoji="1" lang="en-US" altLang="ja-JP" dirty="0" smtClean="0"/>
              <a:t>8</a:t>
            </a:r>
            <a:r>
              <a:rPr kumimoji="1" lang="ja-JP" altLang="en-US" dirty="0" smtClean="0"/>
              <a:t>月　</a:t>
            </a:r>
            <a:r>
              <a:rPr kumimoji="1" lang="en-US" altLang="ja-JP" dirty="0" smtClean="0"/>
              <a:t>KEK</a:t>
            </a:r>
            <a:r>
              <a:rPr kumimoji="1" lang="ja-JP" altLang="en-US" dirty="0" smtClean="0"/>
              <a:t>研究推進会議が「中間まとめ」公表</a:t>
            </a:r>
            <a:endParaRPr kumimoji="1" lang="en-US" altLang="ja-JP" dirty="0" smtClean="0"/>
          </a:p>
          <a:p>
            <a:r>
              <a:rPr lang="en-US" altLang="ja-JP" dirty="0"/>
              <a:t>2012</a:t>
            </a:r>
            <a:r>
              <a:rPr lang="ja-JP" altLang="en-US" dirty="0" smtClean="0"/>
              <a:t>年</a:t>
            </a:r>
            <a:r>
              <a:rPr lang="en-US" altLang="ja-JP" dirty="0" smtClean="0"/>
              <a:t>11</a:t>
            </a:r>
            <a:r>
              <a:rPr lang="ja-JP" altLang="en-US" dirty="0" smtClean="0"/>
              <a:t>月までに　コミュニティからのフィードバックを求める</a:t>
            </a:r>
            <a:endParaRPr lang="en-US" altLang="ja-JP" dirty="0"/>
          </a:p>
          <a:p>
            <a:r>
              <a:rPr kumimoji="1" lang="en-US" altLang="ja-JP" dirty="0" smtClean="0"/>
              <a:t>2013</a:t>
            </a:r>
            <a:r>
              <a:rPr kumimoji="1" lang="ja-JP" altLang="en-US" dirty="0" smtClean="0"/>
              <a:t>年</a:t>
            </a:r>
            <a:r>
              <a:rPr kumimoji="1" lang="en-US" altLang="ja-JP" dirty="0" smtClean="0"/>
              <a:t>2</a:t>
            </a:r>
            <a:r>
              <a:rPr kumimoji="1" lang="ja-JP" altLang="en-US" dirty="0" smtClean="0"/>
              <a:t>月</a:t>
            </a:r>
            <a:r>
              <a:rPr kumimoji="1" lang="en-US" altLang="ja-JP" dirty="0" smtClean="0"/>
              <a:t>1</a:t>
            </a:r>
            <a:r>
              <a:rPr kumimoji="1" lang="ja-JP" altLang="en-US" dirty="0" smtClean="0"/>
              <a:t>日</a:t>
            </a:r>
            <a:r>
              <a:rPr lang="ja-JP" altLang="en-US" dirty="0"/>
              <a:t>　</a:t>
            </a:r>
            <a:r>
              <a:rPr kumimoji="1" lang="ja-JP" altLang="en-US" dirty="0" smtClean="0"/>
              <a:t>「</a:t>
            </a:r>
            <a:r>
              <a:rPr kumimoji="1" lang="en-US" altLang="ja-JP" dirty="0" smtClean="0"/>
              <a:t>KEK</a:t>
            </a:r>
            <a:r>
              <a:rPr lang="ja-JP" altLang="en-US" dirty="0" smtClean="0"/>
              <a:t>ロードマップ</a:t>
            </a:r>
            <a:r>
              <a:rPr lang="en-US" altLang="ja-JP" dirty="0" smtClean="0"/>
              <a:t>2013</a:t>
            </a:r>
            <a:r>
              <a:rPr lang="ja-JP" altLang="en-US" dirty="0" smtClean="0"/>
              <a:t>」最終案を公表</a:t>
            </a:r>
            <a:endParaRPr lang="en-US" altLang="ja-JP" dirty="0" smtClean="0"/>
          </a:p>
          <a:p>
            <a:pPr marL="0" indent="0">
              <a:buNone/>
            </a:pPr>
            <a:r>
              <a:rPr kumimoji="1" lang="ja-JP" altLang="en-US" dirty="0"/>
              <a:t>　</a:t>
            </a:r>
            <a:r>
              <a:rPr lang="en-US" altLang="ja-JP" dirty="0">
                <a:hlinkClick r:id="rId2"/>
              </a:rPr>
              <a:t>http://</a:t>
            </a:r>
            <a:r>
              <a:rPr lang="en-US" altLang="ja-JP" dirty="0" smtClean="0">
                <a:hlinkClick r:id="rId2"/>
              </a:rPr>
              <a:t>kds.kek.jp/conferenceDisplay.py?confId=11728</a:t>
            </a:r>
            <a:endParaRPr lang="en-US" altLang="ja-JP" dirty="0" smtClean="0"/>
          </a:p>
          <a:p>
            <a:pPr marL="0" indent="0">
              <a:buNone/>
            </a:pPr>
            <a:r>
              <a:rPr kumimoji="1" lang="ja-JP" altLang="en-US" dirty="0"/>
              <a:t>　</a:t>
            </a:r>
            <a:r>
              <a:rPr kumimoji="1" lang="en-US" altLang="ja-JP" dirty="0" smtClean="0"/>
              <a:t>(</a:t>
            </a:r>
            <a:r>
              <a:rPr kumimoji="1" lang="ja-JP" altLang="en-US" dirty="0" smtClean="0"/>
              <a:t>英訳準備中）</a:t>
            </a:r>
            <a:endParaRPr kumimoji="1" lang="en-US" altLang="ja-JP" dirty="0" smtClean="0"/>
          </a:p>
          <a:p>
            <a:r>
              <a:rPr lang="en-US" altLang="ja-JP" dirty="0" smtClean="0"/>
              <a:t>2013</a:t>
            </a:r>
            <a:r>
              <a:rPr lang="ja-JP" altLang="en-US" dirty="0" smtClean="0"/>
              <a:t>年</a:t>
            </a:r>
            <a:r>
              <a:rPr lang="en-US" altLang="ja-JP" dirty="0" smtClean="0"/>
              <a:t>4</a:t>
            </a:r>
            <a:r>
              <a:rPr lang="ja-JP" altLang="en-US" dirty="0" smtClean="0"/>
              <a:t>月</a:t>
            </a:r>
            <a:r>
              <a:rPr lang="en-US" altLang="ja-JP" dirty="0" smtClean="0"/>
              <a:t>5</a:t>
            </a:r>
            <a:r>
              <a:rPr lang="ja-JP" altLang="en-US" dirty="0" smtClean="0"/>
              <a:t>日</a:t>
            </a:r>
            <a:r>
              <a:rPr lang="en-US" altLang="ja-JP" dirty="0" smtClean="0"/>
              <a:t>―6</a:t>
            </a:r>
            <a:r>
              <a:rPr lang="ja-JP" altLang="en-US" dirty="0" smtClean="0"/>
              <a:t>日に</a:t>
            </a:r>
            <a:r>
              <a:rPr lang="en-US" altLang="ja-JP" dirty="0" smtClean="0"/>
              <a:t>KEK</a:t>
            </a:r>
            <a:r>
              <a:rPr lang="ja-JP" altLang="en-US" dirty="0" smtClean="0"/>
              <a:t>でロードマップ国際評価委員会を開催予定</a:t>
            </a:r>
            <a:endParaRPr lang="en-US" altLang="ja-JP" dirty="0" smtClean="0"/>
          </a:p>
          <a:p>
            <a:r>
              <a:rPr lang="ja-JP" altLang="en-US" dirty="0"/>
              <a:t>委員会</a:t>
            </a:r>
            <a:r>
              <a:rPr lang="ja-JP" altLang="en-US" dirty="0" smtClean="0"/>
              <a:t>の評価後、</a:t>
            </a:r>
            <a:r>
              <a:rPr lang="en-US" altLang="ja-JP" dirty="0" smtClean="0"/>
              <a:t>KEK </a:t>
            </a:r>
            <a:r>
              <a:rPr lang="ja-JP" altLang="en-US" dirty="0" smtClean="0"/>
              <a:t>ロードマップ２０１３を機構として正式に決定の予定</a:t>
            </a:r>
            <a:endParaRPr lang="en-US" altLang="ja-JP" dirty="0" smtClean="0"/>
          </a:p>
        </p:txBody>
      </p:sp>
    </p:spTree>
    <p:extLst>
      <p:ext uri="{BB962C8B-B14F-4D97-AF65-F5344CB8AC3E}">
        <p14:creationId xmlns:p14="http://schemas.microsoft.com/office/powerpoint/2010/main" val="206437757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827584" y="836712"/>
            <a:ext cx="7632848" cy="4524315"/>
          </a:xfrm>
          <a:prstGeom prst="rect">
            <a:avLst/>
          </a:prstGeom>
        </p:spPr>
        <p:txBody>
          <a:bodyPr wrap="square">
            <a:spAutoFit/>
          </a:bodyPr>
          <a:lstStyle/>
          <a:p>
            <a:endParaRPr lang="ja-JP" altLang="en-US" dirty="0"/>
          </a:p>
          <a:p>
            <a:r>
              <a:rPr lang="ja-JP" altLang="en-US" dirty="0"/>
              <a:t> １ はじめに </a:t>
            </a:r>
            <a:endParaRPr lang="en-US" altLang="ja-JP" dirty="0" smtClean="0"/>
          </a:p>
          <a:p>
            <a:r>
              <a:rPr lang="ja-JP" altLang="en-US" dirty="0"/>
              <a:t>２．各分野の長期展望と</a:t>
            </a:r>
            <a:r>
              <a:rPr lang="en-US" altLang="ja-JP" dirty="0"/>
              <a:t>KEK</a:t>
            </a:r>
            <a:r>
              <a:rPr lang="ja-JP" altLang="en-US" dirty="0"/>
              <a:t>の</a:t>
            </a:r>
            <a:r>
              <a:rPr lang="ja-JP" altLang="en-US" dirty="0" smtClean="0"/>
              <a:t>役割</a:t>
            </a:r>
            <a:endParaRPr lang="en-US" altLang="ja-JP" dirty="0" smtClean="0"/>
          </a:p>
          <a:p>
            <a:r>
              <a:rPr lang="ja-JP" altLang="en-US" dirty="0"/>
              <a:t>　 ２．１ 素粒子・原子核分野 </a:t>
            </a:r>
            <a:endParaRPr lang="en-US" altLang="ja-JP" dirty="0" smtClean="0"/>
          </a:p>
          <a:p>
            <a:r>
              <a:rPr lang="ja-JP" altLang="en-US" dirty="0"/>
              <a:t>　 ２．２ 物質・生命科学分野 </a:t>
            </a:r>
            <a:endParaRPr lang="en-US" altLang="ja-JP" dirty="0" smtClean="0"/>
          </a:p>
          <a:p>
            <a:r>
              <a:rPr lang="ja-JP" altLang="en-US" dirty="0"/>
              <a:t>　 ２．３ </a:t>
            </a:r>
            <a:r>
              <a:rPr lang="en-US" altLang="ja-JP" dirty="0"/>
              <a:t>KEK</a:t>
            </a:r>
            <a:r>
              <a:rPr lang="ja-JP" altLang="en-US" dirty="0"/>
              <a:t>における加速器・基盤技術の展開 </a:t>
            </a:r>
            <a:endParaRPr lang="en-US" altLang="ja-JP" dirty="0" smtClean="0"/>
          </a:p>
          <a:p>
            <a:r>
              <a:rPr lang="ja-JP" altLang="en-US" dirty="0"/>
              <a:t>　 ２．４ </a:t>
            </a:r>
            <a:r>
              <a:rPr lang="en-US" altLang="ja-JP" dirty="0"/>
              <a:t>KEK</a:t>
            </a:r>
            <a:r>
              <a:rPr lang="ja-JP" altLang="en-US" dirty="0"/>
              <a:t>における測定器開発 </a:t>
            </a:r>
            <a:endParaRPr lang="en-US" altLang="ja-JP" dirty="0" smtClean="0"/>
          </a:p>
          <a:p>
            <a:r>
              <a:rPr lang="ja-JP" altLang="en-US" dirty="0"/>
              <a:t>　 ２．５ 国際協力、人材育成、社会還元の拠点としての</a:t>
            </a:r>
            <a:r>
              <a:rPr lang="en-US" altLang="ja-JP" dirty="0"/>
              <a:t>KEK </a:t>
            </a:r>
            <a:endParaRPr lang="en-US" altLang="ja-JP" dirty="0" smtClean="0"/>
          </a:p>
          <a:p>
            <a:r>
              <a:rPr lang="ja-JP" altLang="en-US" dirty="0"/>
              <a:t>３． </a:t>
            </a:r>
            <a:r>
              <a:rPr lang="en-US" altLang="ja-JP" dirty="0"/>
              <a:t>5</a:t>
            </a:r>
            <a:r>
              <a:rPr lang="ja-JP" altLang="en-US" dirty="0"/>
              <a:t>カ年研究戦略（</a:t>
            </a:r>
            <a:r>
              <a:rPr lang="en-US" altLang="ja-JP" dirty="0"/>
              <a:t>2014</a:t>
            </a:r>
            <a:r>
              <a:rPr lang="ja-JP" altLang="en-US" dirty="0"/>
              <a:t>−</a:t>
            </a:r>
            <a:r>
              <a:rPr lang="en-US" altLang="ja-JP" dirty="0"/>
              <a:t>2018</a:t>
            </a:r>
            <a:r>
              <a:rPr lang="ja-JP" altLang="en-US" dirty="0" smtClean="0"/>
              <a:t>）</a:t>
            </a:r>
            <a:endParaRPr lang="en-US" altLang="ja-JP" dirty="0" smtClean="0"/>
          </a:p>
          <a:p>
            <a:r>
              <a:rPr lang="ja-JP" altLang="en-US" dirty="0"/>
              <a:t>　</a:t>
            </a:r>
            <a:r>
              <a:rPr lang="ja-JP" altLang="en-US" dirty="0" smtClean="0"/>
              <a:t> </a:t>
            </a:r>
            <a:r>
              <a:rPr lang="ja-JP" altLang="en-US" dirty="0"/>
              <a:t>３．１ </a:t>
            </a:r>
            <a:r>
              <a:rPr lang="en-US" altLang="ja-JP" dirty="0"/>
              <a:t>J-PARC </a:t>
            </a:r>
            <a:endParaRPr lang="en-US" altLang="ja-JP" dirty="0" smtClean="0"/>
          </a:p>
          <a:p>
            <a:r>
              <a:rPr lang="ja-JP" altLang="en-US" dirty="0"/>
              <a:t>　 ３．２ </a:t>
            </a:r>
            <a:r>
              <a:rPr lang="en-US" altLang="ja-JP" dirty="0" err="1"/>
              <a:t>SuperKEKB</a:t>
            </a:r>
            <a:r>
              <a:rPr lang="en-US" altLang="ja-JP" dirty="0"/>
              <a:t>/Belle II </a:t>
            </a:r>
            <a:endParaRPr lang="en-US" altLang="ja-JP" dirty="0" smtClean="0"/>
          </a:p>
          <a:p>
            <a:r>
              <a:rPr lang="ja-JP" altLang="en-US" dirty="0"/>
              <a:t>　 ３．３ </a:t>
            </a:r>
            <a:r>
              <a:rPr lang="en-US" altLang="ja-JP" dirty="0"/>
              <a:t>LHC/ATLAS </a:t>
            </a:r>
            <a:endParaRPr lang="en-US" altLang="ja-JP" dirty="0" smtClean="0"/>
          </a:p>
          <a:p>
            <a:r>
              <a:rPr lang="ja-JP" altLang="en-US" dirty="0"/>
              <a:t>　 ３．４ </a:t>
            </a:r>
            <a:r>
              <a:rPr lang="en-US" altLang="ja-JP" dirty="0"/>
              <a:t>ILC </a:t>
            </a:r>
            <a:endParaRPr lang="en-US" altLang="ja-JP" dirty="0" smtClean="0"/>
          </a:p>
          <a:p>
            <a:r>
              <a:rPr lang="ja-JP" altLang="en-US" dirty="0"/>
              <a:t>　 ３．５ フォトンサイエンス（放射光科学） </a:t>
            </a:r>
            <a:endParaRPr lang="en-US" altLang="ja-JP" dirty="0" smtClean="0"/>
          </a:p>
          <a:p>
            <a:r>
              <a:rPr lang="ja-JP" altLang="en-US" dirty="0"/>
              <a:t>　 ３．６加速器・測定器技術の新展開 </a:t>
            </a:r>
            <a:endParaRPr lang="en-US" altLang="ja-JP" dirty="0" smtClean="0"/>
          </a:p>
          <a:p>
            <a:r>
              <a:rPr lang="ja-JP" altLang="en-US" dirty="0"/>
              <a:t>４．まとめ</a:t>
            </a:r>
          </a:p>
        </p:txBody>
      </p:sp>
    </p:spTree>
    <p:extLst>
      <p:ext uri="{BB962C8B-B14F-4D97-AF65-F5344CB8AC3E}">
        <p14:creationId xmlns:p14="http://schemas.microsoft.com/office/powerpoint/2010/main" val="428338272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41931" y="908720"/>
            <a:ext cx="8352928" cy="5078313"/>
          </a:xfrm>
          <a:prstGeom prst="rect">
            <a:avLst/>
          </a:prstGeom>
        </p:spPr>
        <p:txBody>
          <a:bodyPr wrap="square">
            <a:spAutoFit/>
          </a:bodyPr>
          <a:lstStyle/>
          <a:p>
            <a:r>
              <a:rPr lang="ja-JP" altLang="en-US" dirty="0"/>
              <a:t>３．４ </a:t>
            </a:r>
            <a:r>
              <a:rPr lang="en-US" altLang="ja-JP" dirty="0"/>
              <a:t>ILC </a:t>
            </a:r>
          </a:p>
          <a:p>
            <a:r>
              <a:rPr lang="ja-JP" altLang="en-US" dirty="0"/>
              <a:t>高エネルギー物理学はハドロンコライダーとレプトンコライダーを両輪として飛躍的な発展を遂げてきた。</a:t>
            </a:r>
            <a:r>
              <a:rPr lang="en-US" altLang="ja-JP" dirty="0"/>
              <a:t>ILC</a:t>
            </a:r>
            <a:r>
              <a:rPr lang="ja-JP" altLang="en-US" dirty="0"/>
              <a:t>は、</a:t>
            </a:r>
            <a:r>
              <a:rPr lang="en-US" altLang="ja-JP" dirty="0"/>
              <a:t>LHC</a:t>
            </a:r>
            <a:r>
              <a:rPr lang="ja-JP" altLang="en-US" dirty="0"/>
              <a:t>におけるヒッグスと考えられる新粒子の発見および今後期待される発見に基づき、重心系</a:t>
            </a:r>
            <a:r>
              <a:rPr lang="en-US" altLang="ja-JP" dirty="0"/>
              <a:t>500 </a:t>
            </a:r>
            <a:r>
              <a:rPr lang="en-US" altLang="ja-JP" dirty="0" err="1"/>
              <a:t>GeV</a:t>
            </a:r>
            <a:r>
              <a:rPr lang="ja-JP" altLang="en-US" dirty="0"/>
              <a:t>程度のエネルギー領域において、それらの新粒子・新現象についてレプトンコライダーの特長を活かした明解かつ精密な測定を行う。これにより、電弱ゲージ対称性の破れのメカニズムの理解を深め、背後にある新しい物理法則の解明を進めて、素粒子物理学を新たな段階へと飛躍させる。日本は</a:t>
            </a:r>
            <a:r>
              <a:rPr lang="en-US" altLang="ja-JP" dirty="0"/>
              <a:t>ILC</a:t>
            </a:r>
            <a:r>
              <a:rPr lang="ja-JP" altLang="en-US" dirty="0"/>
              <a:t>の加速器および測定器の研究開発において既に重要な役割を果たしており、今後</a:t>
            </a:r>
            <a:r>
              <a:rPr lang="en-US" altLang="ja-JP" dirty="0"/>
              <a:t>ILC</a:t>
            </a:r>
            <a:r>
              <a:rPr lang="ja-JP" altLang="en-US" dirty="0"/>
              <a:t>の実現を図るための活動を一層強化することが求められる。</a:t>
            </a:r>
            <a:r>
              <a:rPr lang="en-US" altLang="ja-JP" dirty="0"/>
              <a:t>KEK</a:t>
            </a:r>
            <a:r>
              <a:rPr lang="ja-JP" altLang="en-US" dirty="0"/>
              <a:t>は、</a:t>
            </a:r>
            <a:r>
              <a:rPr lang="en-US" altLang="ja-JP" dirty="0"/>
              <a:t>ILC</a:t>
            </a:r>
            <a:r>
              <a:rPr lang="ja-JP" altLang="en-US" dirty="0"/>
              <a:t>国際共同設計チーム（</a:t>
            </a:r>
            <a:r>
              <a:rPr lang="en-US" altLang="ja-JP" dirty="0"/>
              <a:t>ILC-GDE</a:t>
            </a:r>
            <a:r>
              <a:rPr lang="ja-JP" altLang="en-US" dirty="0"/>
              <a:t>）との連携によって、</a:t>
            </a:r>
            <a:r>
              <a:rPr lang="en-US" altLang="ja-JP" dirty="0"/>
              <a:t>ILC</a:t>
            </a:r>
            <a:r>
              <a:rPr lang="ja-JP" altLang="en-US" dirty="0"/>
              <a:t>実現にむけた超伝導加速空洞および加速器関連技術開発を着実に推進するとともに、</a:t>
            </a:r>
            <a:r>
              <a:rPr lang="en-US" altLang="ja-JP" dirty="0"/>
              <a:t>2012</a:t>
            </a:r>
            <a:r>
              <a:rPr lang="ja-JP" altLang="en-US" dirty="0"/>
              <a:t>年には、必要な技術・予算・人員・建設期間を含む設計検討結果を、</a:t>
            </a:r>
            <a:r>
              <a:rPr lang="en-US" altLang="ja-JP" dirty="0"/>
              <a:t>ILC</a:t>
            </a:r>
            <a:r>
              <a:rPr lang="ja-JP" altLang="en-US" dirty="0"/>
              <a:t>技術設計書として完成させ、</a:t>
            </a:r>
            <a:r>
              <a:rPr lang="en-US" altLang="ja-JP" dirty="0"/>
              <a:t>LHC</a:t>
            </a:r>
            <a:r>
              <a:rPr lang="ja-JP" altLang="en-US" dirty="0" err="1"/>
              <a:t>での</a:t>
            </a:r>
            <a:r>
              <a:rPr lang="ja-JP" altLang="en-US" dirty="0"/>
              <a:t>新粒子発見に基づいた適切なエネルギー領域での加速器建設に向けた具体的な準備を進めている。</a:t>
            </a:r>
            <a:r>
              <a:rPr lang="en-US" altLang="ja-JP" dirty="0"/>
              <a:t>LHC</a:t>
            </a:r>
            <a:r>
              <a:rPr lang="ja-JP" altLang="en-US" dirty="0"/>
              <a:t>実験との相乗効果による物理成果を最大限に引き出すべく</a:t>
            </a:r>
            <a:r>
              <a:rPr lang="en-US" altLang="ja-JP" dirty="0"/>
              <a:t>2020</a:t>
            </a:r>
            <a:r>
              <a:rPr lang="ja-JP" altLang="en-US" dirty="0"/>
              <a:t>年代中の</a:t>
            </a:r>
            <a:r>
              <a:rPr lang="en-US" altLang="ja-JP" dirty="0"/>
              <a:t>ILC</a:t>
            </a:r>
            <a:r>
              <a:rPr lang="ja-JP" altLang="en-US" dirty="0"/>
              <a:t>稼働を目標とする。</a:t>
            </a:r>
            <a:r>
              <a:rPr lang="en-US" altLang="ja-JP" dirty="0"/>
              <a:t>KEK</a:t>
            </a:r>
            <a:r>
              <a:rPr lang="ja-JP" altLang="en-US" dirty="0"/>
              <a:t>が中心となって、日本がホストする</a:t>
            </a:r>
            <a:r>
              <a:rPr lang="en-US" altLang="ja-JP" dirty="0"/>
              <a:t>ILC</a:t>
            </a:r>
            <a:r>
              <a:rPr lang="ja-JP" altLang="en-US" dirty="0"/>
              <a:t>計画推進のための国際準備組織を立ち上げ、装置、施設・設備、研究所組織の詳細設計などに取り組み</a:t>
            </a:r>
            <a:r>
              <a:rPr lang="ja-JP" altLang="en-US" dirty="0" smtClean="0"/>
              <a:t>、</a:t>
            </a:r>
            <a:r>
              <a:rPr lang="ja-JP" altLang="en-US" dirty="0"/>
              <a:t>本ロードマップ期間内（</a:t>
            </a:r>
            <a:r>
              <a:rPr lang="en-US" altLang="ja-JP" dirty="0"/>
              <a:t>2014</a:t>
            </a:r>
            <a:r>
              <a:rPr lang="ja-JP" altLang="en-US" dirty="0"/>
              <a:t>年からの</a:t>
            </a:r>
            <a:r>
              <a:rPr lang="en-US" altLang="ja-JP" dirty="0"/>
              <a:t>5</a:t>
            </a:r>
            <a:r>
              <a:rPr lang="ja-JP" altLang="en-US" dirty="0"/>
              <a:t>年間）の国際協力の枠組みによる建設着手を目指す。 </a:t>
            </a:r>
          </a:p>
        </p:txBody>
      </p:sp>
    </p:spTree>
    <p:extLst>
      <p:ext uri="{BB962C8B-B14F-4D97-AF65-F5344CB8AC3E}">
        <p14:creationId xmlns:p14="http://schemas.microsoft.com/office/powerpoint/2010/main" val="310595391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366</Words>
  <Application>Microsoft Macintosh PowerPoint</Application>
  <PresentationFormat>画面に合わせる (4:3)</PresentationFormat>
  <Paragraphs>30</Paragraphs>
  <Slides>4</Slides>
  <Notes>0</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KEKロードマップ：まとめの報告</vt:lpstr>
      <vt:lpstr>ロードマップ進捗状況</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chochin4</dc:creator>
  <cp:lastModifiedBy>Yamamoto Akira</cp:lastModifiedBy>
  <cp:revision>10</cp:revision>
  <dcterms:created xsi:type="dcterms:W3CDTF">2012-12-27T01:15:13Z</dcterms:created>
  <dcterms:modified xsi:type="dcterms:W3CDTF">2013-02-14T08:12:00Z</dcterms:modified>
</cp:coreProperties>
</file>