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64" r:id="rId5"/>
    <p:sldId id="265" r:id="rId6"/>
    <p:sldId id="259" r:id="rId7"/>
    <p:sldId id="263" r:id="rId8"/>
    <p:sldId id="261" r:id="rId9"/>
    <p:sldId id="262" r:id="rId10"/>
    <p:sldId id="260" r:id="rId11"/>
    <p:sldId id="258" r:id="rId12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41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9F9D-7DF1-8245-A684-3443324D1959}" type="datetimeFigureOut">
              <a:t>12/12/26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6DE1-3031-B84A-AD38-B8957A162E06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922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9F9D-7DF1-8245-A684-3443324D1959}" type="datetimeFigureOut">
              <a:t>12/12/26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6DE1-3031-B84A-AD38-B8957A162E06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339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9F9D-7DF1-8245-A684-3443324D1959}" type="datetimeFigureOut">
              <a:t>12/12/26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6DE1-3031-B84A-AD38-B8957A162E06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6454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9F9D-7DF1-8245-A684-3443324D1959}" type="datetimeFigureOut">
              <a:t>12/12/26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6DE1-3031-B84A-AD38-B8957A162E06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6271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9F9D-7DF1-8245-A684-3443324D1959}" type="datetimeFigureOut">
              <a:t>12/12/26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6DE1-3031-B84A-AD38-B8957A162E06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3287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9F9D-7DF1-8245-A684-3443324D1959}" type="datetimeFigureOut">
              <a:t>12/12/26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6DE1-3031-B84A-AD38-B8957A162E06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8490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9F9D-7DF1-8245-A684-3443324D1959}" type="datetimeFigureOut">
              <a:t>12/12/26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6DE1-3031-B84A-AD38-B8957A162E06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7711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9F9D-7DF1-8245-A684-3443324D1959}" type="datetimeFigureOut">
              <a:t>12/12/26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6DE1-3031-B84A-AD38-B8957A162E06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3471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9F9D-7DF1-8245-A684-3443324D1959}" type="datetimeFigureOut">
              <a:t>12/12/26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6DE1-3031-B84A-AD38-B8957A162E06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9588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9F9D-7DF1-8245-A684-3443324D1959}" type="datetimeFigureOut">
              <a:t>12/12/26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6DE1-3031-B84A-AD38-B8957A162E06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2344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19F9D-7DF1-8245-A684-3443324D1959}" type="datetimeFigureOut">
              <a:t>12/12/26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CD6DE1-3031-B84A-AD38-B8957A162E06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9038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19F9D-7DF1-8245-A684-3443324D1959}" type="datetimeFigureOut">
              <a:t>12/12/26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D6DE1-3031-B84A-AD38-B8957A162E06}" type="slidenum"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3079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STFQB_fullC2_111026_reduced_lo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40" y="3223057"/>
            <a:ext cx="7017266" cy="3634943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765622"/>
            <a:ext cx="7772400" cy="1470025"/>
          </a:xfrm>
        </p:spPr>
        <p:txBody>
          <a:bodyPr/>
          <a:lstStyle/>
          <a:p>
            <a:r>
              <a:rPr kumimoji="1" lang="en-US" altLang="ja-JP"/>
              <a:t>STF</a:t>
            </a:r>
            <a:r>
              <a:rPr kumimoji="1" lang="ja-JP" altLang="en-US"/>
              <a:t>量子ビーム実験報告</a:t>
            </a:r>
            <a:r>
              <a:rPr kumimoji="1" lang="en-US" altLang="ja-JP"/>
              <a:t>2012.12.27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853553"/>
            <a:ext cx="6400800" cy="645103"/>
          </a:xfrm>
        </p:spPr>
        <p:txBody>
          <a:bodyPr/>
          <a:lstStyle/>
          <a:p>
            <a:r>
              <a:rPr kumimoji="1" lang="en-US" altLang="ja-JP"/>
              <a:t>H. Hayano, STF</a:t>
            </a:r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666068" y="123573"/>
            <a:ext cx="11008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/>
              <a:t>LC</a:t>
            </a:r>
            <a:r>
              <a:rPr kumimoji="1" lang="ja-JP" altLang="en-US" sz="1200"/>
              <a:t>推進委員会</a:t>
            </a:r>
          </a:p>
        </p:txBody>
      </p:sp>
    </p:spTree>
    <p:extLst>
      <p:ext uri="{BB962C8B-B14F-4D97-AF65-F5344CB8AC3E}">
        <p14:creationId xmlns:p14="http://schemas.microsoft.com/office/powerpoint/2010/main" val="297455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71672" y="45576"/>
            <a:ext cx="8884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線スペクトル測定結果　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5x5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マス</a:t>
            </a:r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内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クラスタリングを行い、クラスタサイズ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1~7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のみプロット。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179290" y="4043102"/>
            <a:ext cx="354456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非同期の場合、ガンマ線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BGD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しか</a:t>
            </a:r>
            <a:endParaRPr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ja-JP" altLang="en-US" dirty="0">
                <a:latin typeface="Times New Roman" pitchFamily="18" charset="0"/>
                <a:cs typeface="Times New Roman" pitchFamily="18" charset="0"/>
              </a:rPr>
              <a:t>みえない</a:t>
            </a: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。同期している場合のみ、</a:t>
            </a:r>
            <a:endParaRPr kumimoji="1"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線の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ピークが見えるはず。</a:t>
            </a:r>
            <a:endParaRPr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endParaRPr kumimoji="1"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結論：スペクトルに違いがない。</a:t>
            </a:r>
            <a:endParaRPr kumimoji="1"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ガンマ線</a:t>
            </a:r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BGD</a:t>
            </a: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と</a:t>
            </a:r>
            <a:endParaRPr kumimoji="1"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線の区別がつかなかった。</a:t>
            </a:r>
            <a:endParaRPr kumimoji="1" lang="ja-JP" alt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iyoshi\Desktop\1220_08_ap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9" y="1482428"/>
            <a:ext cx="2355674" cy="238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iyoshi\Desktop\1220_08_ap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459229"/>
            <a:ext cx="2401834" cy="243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iyoshi\Desktop\1220_08_ap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290" y="1512531"/>
            <a:ext cx="2320694" cy="2328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miyoshi\Desktop\1220_08_ap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35" y="3993521"/>
            <a:ext cx="2342117" cy="2383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miyoshi\Desktop\1220_08_ap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935" y="4020184"/>
            <a:ext cx="2373675" cy="238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52052-9230-46DD-840C-7C1F257C4064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99987" y="1482428"/>
            <a:ext cx="1290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 = 0 (</a:t>
            </a:r>
            <a:r>
              <a:rPr kumimoji="1" lang="ja-JP" altLang="en-US" dirty="0" smtClean="0"/>
              <a:t>同期</a:t>
            </a:r>
            <a:r>
              <a:rPr kumimoji="1" lang="en-US" altLang="ja-JP" dirty="0" smtClean="0"/>
              <a:t>)</a:t>
            </a:r>
            <a:endParaRPr kumimoji="1"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037367" y="151253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T= -1</a:t>
            </a:r>
            <a:endParaRPr kumimoji="1" lang="ja-JP" altLang="en-US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763688" y="151253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T= -2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139952" y="406599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T= +2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753024" y="4065990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T= +1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/>
          <p:nvPr/>
        </p:nvCxnSpPr>
        <p:spPr>
          <a:xfrm>
            <a:off x="1115616" y="3140968"/>
            <a:ext cx="0" cy="50405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>
            <a:off x="3347864" y="3130364"/>
            <a:ext cx="0" cy="50405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>
            <a:off x="5940152" y="3130927"/>
            <a:ext cx="0" cy="50405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矢印コネクタ 19"/>
          <p:cNvCxnSpPr/>
          <p:nvPr/>
        </p:nvCxnSpPr>
        <p:spPr>
          <a:xfrm>
            <a:off x="3358762" y="5570371"/>
            <a:ext cx="0" cy="50405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矢印コネクタ 20"/>
          <p:cNvCxnSpPr/>
          <p:nvPr/>
        </p:nvCxnSpPr>
        <p:spPr>
          <a:xfrm>
            <a:off x="1127159" y="5570371"/>
            <a:ext cx="0" cy="504056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/>
          <p:cNvSpPr txBox="1"/>
          <p:nvPr/>
        </p:nvSpPr>
        <p:spPr>
          <a:xfrm>
            <a:off x="3217033" y="2922620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0000"/>
                </a:solidFill>
              </a:rPr>
              <a:t>125ADU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042684" y="5326622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0000"/>
                </a:solidFill>
              </a:rPr>
              <a:t>125ADU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5796136" y="2919842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0000"/>
                </a:solidFill>
              </a:rPr>
              <a:t>125ADU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241005" y="5326621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0000"/>
                </a:solidFill>
              </a:rPr>
              <a:t>125ADU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1032020" y="2919844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rgbClr val="FF0000"/>
                </a:solidFill>
              </a:rPr>
              <a:t>125ADU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45505" y="1012086"/>
            <a:ext cx="26084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latin typeface="Times New Roman" pitchFamily="18" charset="0"/>
                <a:cs typeface="Times New Roman" pitchFamily="18" charset="0"/>
              </a:rPr>
              <a:t>125ADU~30keV X-ray</a:t>
            </a:r>
            <a:endParaRPr kumimoji="1" lang="ja-JP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335745" y="405210"/>
            <a:ext cx="56853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Laser </a:t>
            </a:r>
            <a:r>
              <a:rPr kumimoji="1" lang="ja-JP" altLang="en-US" sz="1600" dirty="0" smtClean="0">
                <a:latin typeface="Times New Roman" pitchFamily="18" charset="0"/>
                <a:cs typeface="Times New Roman" pitchFamily="18" charset="0"/>
              </a:rPr>
              <a:t>共振 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event (ADC CH01 Laser Intensity&gt;5000)</a:t>
            </a:r>
          </a:p>
          <a:p>
            <a:r>
              <a:rPr kumimoji="1" lang="ja-JP" altLang="en-US" sz="1600" dirty="0" smtClean="0">
                <a:latin typeface="Times New Roman" pitchFamily="18" charset="0"/>
                <a:cs typeface="Times New Roman" pitchFamily="18" charset="0"/>
              </a:rPr>
              <a:t>と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SOI event </a:t>
            </a:r>
            <a:r>
              <a:rPr kumimoji="1" lang="ja-JP" altLang="en-US" sz="1600" dirty="0" smtClean="0">
                <a:latin typeface="Times New Roman" pitchFamily="18" charset="0"/>
                <a:cs typeface="Times New Roman" pitchFamily="18" charset="0"/>
              </a:rPr>
              <a:t>完全同期</a:t>
            </a:r>
            <a:r>
              <a:rPr lang="en-US" altLang="ja-JP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T=0 (※Laser phase </a:t>
            </a:r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</a:rPr>
              <a:t>は無視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SOI</a:t>
            </a:r>
            <a:r>
              <a:rPr kumimoji="1" lang="ja-JP" altLang="en-US" sz="1600" dirty="0" smtClean="0">
                <a:latin typeface="Times New Roman" pitchFamily="18" charset="0"/>
                <a:cs typeface="Times New Roman" pitchFamily="18" charset="0"/>
              </a:rPr>
              <a:t>データが、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1" lang="ja-JP" altLang="en-US" sz="1600" dirty="0" smtClean="0">
                <a:latin typeface="Times New Roman" pitchFamily="18" charset="0"/>
                <a:cs typeface="Times New Roman" pitchFamily="18" charset="0"/>
              </a:rPr>
              <a:t>トレイン分</a:t>
            </a:r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</a:rPr>
              <a:t>遅れる</a:t>
            </a:r>
            <a:r>
              <a:rPr kumimoji="1" lang="ja-JP" alt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1" lang="en-US" altLang="ja-JP" sz="1600" dirty="0" smtClean="0">
                <a:latin typeface="Times New Roman" pitchFamily="18" charset="0"/>
                <a:cs typeface="Times New Roman" pitchFamily="18" charset="0"/>
              </a:rPr>
              <a:t>T= -1,</a:t>
            </a:r>
          </a:p>
          <a:p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 SOI</a:t>
            </a:r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</a:rPr>
              <a:t>データが、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</a:rPr>
              <a:t>トレイン</a:t>
            </a:r>
            <a:r>
              <a:rPr lang="ja-JP" altLang="en-US" sz="1600" dirty="0">
                <a:latin typeface="Times New Roman" pitchFamily="18" charset="0"/>
                <a:cs typeface="Times New Roman" pitchFamily="18" charset="0"/>
              </a:rPr>
              <a:t>分</a:t>
            </a:r>
            <a:r>
              <a:rPr lang="ja-JP" altLang="en-US" sz="1600" dirty="0" smtClean="0">
                <a:latin typeface="Times New Roman" pitchFamily="18" charset="0"/>
                <a:cs typeface="Times New Roman" pitchFamily="18" charset="0"/>
              </a:rPr>
              <a:t>進む  </a:t>
            </a:r>
            <a:r>
              <a:rPr lang="en-US" altLang="ja-JP" sz="1600" dirty="0" smtClean="0">
                <a:latin typeface="Times New Roman" pitchFamily="18" charset="0"/>
                <a:cs typeface="Times New Roman" pitchFamily="18" charset="0"/>
              </a:rPr>
              <a:t>T= +1</a:t>
            </a:r>
            <a:endParaRPr kumimoji="1" lang="ja-JP" alt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028541" y="6560626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/>
              <a:t>三好スライド</a:t>
            </a:r>
          </a:p>
        </p:txBody>
      </p:sp>
    </p:spTree>
    <p:extLst>
      <p:ext uri="{BB962C8B-B14F-4D97-AF65-F5344CB8AC3E}">
        <p14:creationId xmlns:p14="http://schemas.microsoft.com/office/powerpoint/2010/main" val="2797352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650469" y="388437"/>
            <a:ext cx="7919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/>
              <a:t>コンプトン</a:t>
            </a:r>
            <a:r>
              <a:rPr kumimoji="1" lang="en-US" altLang="ja-JP" sz="2000"/>
              <a:t>X</a:t>
            </a:r>
            <a:r>
              <a:rPr kumimoji="1" lang="ja-JP" altLang="en-US" sz="2000"/>
              <a:t>線信号が捕らえきれていない理由の推定と考えられる改善策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50469" y="984342"/>
            <a:ext cx="5756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（１）　期待値どおりのレーザー蓄積ができていない可能性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0469" y="3631136"/>
            <a:ext cx="71737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（２）　電子ビームとレーザーとの空間的重なりが維持できていない可能性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579710" y="1538341"/>
            <a:ext cx="73891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蓄積器ミラーの機械的振動</a:t>
            </a:r>
            <a:r>
              <a:rPr lang="en-US" altLang="ja-JP"/>
              <a:t>(</a:t>
            </a:r>
            <a:r>
              <a:rPr lang="ja-JP" altLang="en-US"/>
              <a:t>数１０</a:t>
            </a:r>
            <a:r>
              <a:rPr lang="en-US" altLang="ja-JP"/>
              <a:t>Hz</a:t>
            </a:r>
            <a:r>
              <a:rPr lang="ja-JP" altLang="en-US"/>
              <a:t>、数</a:t>
            </a:r>
            <a:r>
              <a:rPr lang="en-US" altLang="ja-JP"/>
              <a:t>10nm)</a:t>
            </a:r>
            <a:r>
              <a:rPr kumimoji="1" lang="ja-JP" altLang="en-US"/>
              <a:t>があり、</a:t>
            </a:r>
            <a:endParaRPr kumimoji="1" lang="en-US" altLang="ja-JP"/>
          </a:p>
          <a:p>
            <a:r>
              <a:rPr lang="ja-JP" altLang="en-US"/>
              <a:t>かつ、バーストアンプ励起時に共振維持フィードバックが切れてしまうので、</a:t>
            </a:r>
            <a:endParaRPr lang="en-US" altLang="ja-JP"/>
          </a:p>
          <a:p>
            <a:r>
              <a:rPr lang="ja-JP" altLang="en-US"/>
              <a:t>機械的振動の影響を受けて共振がずれてしまう。</a:t>
            </a:r>
            <a:endParaRPr kumimoji="1" lang="ja-JP" altLang="en-US"/>
          </a:p>
        </p:txBody>
      </p:sp>
      <p:sp>
        <p:nvSpPr>
          <p:cNvPr id="6" name="右矢印 5"/>
          <p:cNvSpPr/>
          <p:nvPr/>
        </p:nvSpPr>
        <p:spPr>
          <a:xfrm>
            <a:off x="1610686" y="2644227"/>
            <a:ext cx="454296" cy="3097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19855" y="2459561"/>
            <a:ext cx="4562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4</a:t>
            </a:r>
            <a:r>
              <a:rPr kumimoji="1" lang="ja-JP" altLang="en-US"/>
              <a:t>ミラー蓄積器のミラー維持に剛性を持たせる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219855" y="2828893"/>
            <a:ext cx="6402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バースト時でもフィードバックがかかるように誤差信号を識別する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424836" y="4133871"/>
            <a:ext cx="66114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/>
              <a:t>ＲＦ電子銃レーザーと</a:t>
            </a:r>
            <a:r>
              <a:rPr lang="en-US" altLang="ja-JP"/>
              <a:t>RF</a:t>
            </a:r>
            <a:r>
              <a:rPr lang="ja-JP" altLang="en-US"/>
              <a:t>電子銃</a:t>
            </a:r>
            <a:r>
              <a:rPr lang="en-US" altLang="ja-JP"/>
              <a:t>RF</a:t>
            </a:r>
            <a:r>
              <a:rPr lang="ja-JP" altLang="en-US"/>
              <a:t>との位相同期にドリフトがある。</a:t>
            </a:r>
            <a:endParaRPr lang="en-US" altLang="ja-JP"/>
          </a:p>
          <a:p>
            <a:r>
              <a:rPr lang="ja-JP" altLang="en-US"/>
              <a:t>シードレーザー自体の位相同期の外からさらに位相同期をかけて</a:t>
            </a:r>
            <a:endParaRPr lang="en-US" altLang="ja-JP"/>
          </a:p>
          <a:p>
            <a:r>
              <a:rPr lang="ja-JP" altLang="en-US"/>
              <a:t>対処しているが完全ではないようだ。衝突点で数</a:t>
            </a:r>
            <a:r>
              <a:rPr lang="en-US" altLang="ja-JP"/>
              <a:t>100μm</a:t>
            </a:r>
            <a:r>
              <a:rPr lang="ja-JP" altLang="en-US"/>
              <a:t>のドリフトが</a:t>
            </a:r>
            <a:endParaRPr lang="en-US" altLang="ja-JP"/>
          </a:p>
          <a:p>
            <a:r>
              <a:rPr lang="ja-JP" altLang="en-US"/>
              <a:t>見られる事がある。</a:t>
            </a:r>
            <a:endParaRPr kumimoji="1" lang="ja-JP" altLang="en-US"/>
          </a:p>
        </p:txBody>
      </p:sp>
      <p:sp>
        <p:nvSpPr>
          <p:cNvPr id="10" name="右矢印 9"/>
          <p:cNvSpPr/>
          <p:nvPr/>
        </p:nvSpPr>
        <p:spPr>
          <a:xfrm>
            <a:off x="1610686" y="5663408"/>
            <a:ext cx="454296" cy="3097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219855" y="5478742"/>
            <a:ext cx="3089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同期ドリフトの原因を追求する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219855" y="5848074"/>
            <a:ext cx="3740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レーザー入射位置安定度も追求する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027050" y="6350696"/>
            <a:ext cx="7542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これらの改善策の見通しを議論してから、</a:t>
            </a:r>
            <a:r>
              <a:rPr kumimoji="1" lang="en-US" altLang="ja-JP"/>
              <a:t>STF</a:t>
            </a:r>
            <a:r>
              <a:rPr kumimoji="1" lang="ja-JP" altLang="en-US"/>
              <a:t>運転延長と再実験を決定する。</a:t>
            </a:r>
          </a:p>
        </p:txBody>
      </p:sp>
    </p:spTree>
    <p:extLst>
      <p:ext uri="{BB962C8B-B14F-4D97-AF65-F5344CB8AC3E}">
        <p14:creationId xmlns:p14="http://schemas.microsoft.com/office/powerpoint/2010/main" val="1352941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737" y="2976767"/>
            <a:ext cx="4298689" cy="3749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図 1" descr="Macintosh HD:Users:hayano:Desktop:宣伝活動:量子ビーム2011イラスト:STFQB_closeUp_111024:STFQB_closeUp_111024half_low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74797"/>
            <a:ext cx="3745020" cy="250069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0"/>
          <p:cNvSpPr>
            <a:spLocks noChangeArrowheads="1"/>
          </p:cNvSpPr>
          <p:nvPr/>
        </p:nvSpPr>
        <p:spPr bwMode="auto">
          <a:xfrm>
            <a:off x="152400" y="898224"/>
            <a:ext cx="8839200" cy="5807375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ja-JP" altLang="en-US"/>
          </a:p>
        </p:txBody>
      </p:sp>
      <p:sp>
        <p:nvSpPr>
          <p:cNvPr id="6" name="TextBox 3"/>
          <p:cNvSpPr txBox="1"/>
          <p:nvPr/>
        </p:nvSpPr>
        <p:spPr>
          <a:xfrm>
            <a:off x="1228210" y="116369"/>
            <a:ext cx="7034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i="1" dirty="0">
                <a:latin typeface="Helvetica"/>
                <a:ea typeface="Osaka"/>
                <a:cs typeface="Helvetica"/>
              </a:rPr>
              <a:t>STF</a:t>
            </a:r>
            <a:r>
              <a:rPr kumimoji="1" lang="ja-JP" altLang="en-US" sz="2400" b="1" i="1" dirty="0">
                <a:latin typeface="Helvetica"/>
                <a:ea typeface="Osaka"/>
                <a:cs typeface="Helvetica"/>
              </a:rPr>
              <a:t>量子ビーム</a:t>
            </a:r>
            <a:r>
              <a:rPr lang="ja-JP" altLang="en-US" sz="2400" b="1" i="1" dirty="0">
                <a:latin typeface="Helvetica"/>
                <a:ea typeface="Osaka"/>
                <a:cs typeface="Helvetica"/>
              </a:rPr>
              <a:t>実験：　　</a:t>
            </a:r>
            <a:r>
              <a:rPr kumimoji="1" lang="ja-JP" altLang="en-US" sz="2400" b="1" i="1" dirty="0">
                <a:latin typeface="Helvetica"/>
                <a:ea typeface="Osaka"/>
                <a:cs typeface="Helvetica"/>
              </a:rPr>
              <a:t>コンプトン散乱による</a:t>
            </a:r>
            <a:r>
              <a:rPr kumimoji="1" lang="en-US" altLang="ja-JP" sz="2400" b="1" i="1" dirty="0">
                <a:latin typeface="Helvetica"/>
                <a:ea typeface="Osaka"/>
                <a:cs typeface="Helvetica"/>
              </a:rPr>
              <a:t>X</a:t>
            </a:r>
            <a:r>
              <a:rPr kumimoji="1" lang="ja-JP" altLang="en-US" sz="2400" b="1" i="1" dirty="0">
                <a:latin typeface="Helvetica"/>
                <a:ea typeface="Osaka"/>
                <a:cs typeface="Helvetica"/>
              </a:rPr>
              <a:t>線生成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54248" y="3175214"/>
            <a:ext cx="27985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/>
              <a:t>40MeV, head-on collision, X-ray spectrum</a:t>
            </a:r>
            <a:endParaRPr kumimoji="1" lang="ja-JP" altLang="en-US" sz="120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3700" y="805465"/>
            <a:ext cx="4923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4-mirror laser accumulation, head-on with e-beam</a:t>
            </a:r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5180987" y="805465"/>
            <a:ext cx="3526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/>
              <a:t>target: 1.3x10</a:t>
            </a:r>
            <a:r>
              <a:rPr lang="en-US" altLang="ja-JP" baseline="30000" dirty="0"/>
              <a:t>10</a:t>
            </a:r>
            <a:r>
              <a:rPr lang="en-US" altLang="ja-JP" dirty="0"/>
              <a:t> photons/sec/1%bw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990058" y="3864672"/>
            <a:ext cx="1313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/>
              <a:t>max. 28 keV X-ray</a:t>
            </a:r>
            <a:endParaRPr kumimoji="1" lang="ja-JP" altLang="en-US" sz="120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00146" y="3675496"/>
            <a:ext cx="4231913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実験時のパラメーター</a:t>
            </a:r>
            <a:endParaRPr kumimoji="1" lang="en-US" altLang="ja-JP" sz="1400" dirty="0" smtClean="0"/>
          </a:p>
          <a:p>
            <a:r>
              <a:rPr kumimoji="1" lang="ja-JP" altLang="en-US" sz="1400" dirty="0" smtClean="0"/>
              <a:t>　電子ビーム</a:t>
            </a:r>
            <a:endParaRPr kumimoji="1" lang="en-US" altLang="ja-JP" sz="1400" dirty="0" smtClean="0"/>
          </a:p>
          <a:p>
            <a:r>
              <a:rPr lang="ja-JP" altLang="ja-JP" sz="1400" dirty="0"/>
              <a:t>　</a:t>
            </a:r>
            <a:r>
              <a:rPr lang="ja-JP" altLang="en-US" sz="1400" dirty="0"/>
              <a:t>　</a:t>
            </a:r>
            <a:r>
              <a:rPr kumimoji="1" lang="ja-JP" altLang="en-US" sz="1400" dirty="0" smtClean="0"/>
              <a:t>エネルギー　</a:t>
            </a:r>
            <a:r>
              <a:rPr kumimoji="1" lang="en-US" altLang="ja-JP" sz="1400" dirty="0" smtClean="0"/>
              <a:t>40MeV</a:t>
            </a:r>
          </a:p>
          <a:p>
            <a:r>
              <a:rPr lang="ja-JP" altLang="en-US" sz="1400" dirty="0" smtClean="0"/>
              <a:t>　　エネルギー広がり　</a:t>
            </a:r>
            <a:r>
              <a:rPr lang="en-US" altLang="ja-JP" sz="1400" dirty="0" smtClean="0"/>
              <a:t>0.1%</a:t>
            </a:r>
            <a:endParaRPr kumimoji="1" lang="en-US" altLang="ja-JP" sz="1400" dirty="0" smtClean="0"/>
          </a:p>
          <a:p>
            <a:r>
              <a:rPr lang="ja-JP" altLang="en-US" sz="1400" dirty="0" smtClean="0"/>
              <a:t>　　サイズ　</a:t>
            </a:r>
            <a:r>
              <a:rPr lang="en-US" altLang="ja-JP" sz="1400" dirty="0" smtClean="0"/>
              <a:t>40um/30um</a:t>
            </a:r>
          </a:p>
          <a:p>
            <a:r>
              <a:rPr kumimoji="1" lang="ja-JP" altLang="en-US" sz="1400" dirty="0" smtClean="0"/>
              <a:t>　　エミッタンス　</a:t>
            </a:r>
            <a:r>
              <a:rPr kumimoji="1" lang="en-US" altLang="ja-JP" sz="1400" dirty="0" smtClean="0"/>
              <a:t>7/1π</a:t>
            </a:r>
            <a:r>
              <a:rPr lang="en-US" altLang="ja-JP" sz="1400" dirty="0" err="1" smtClean="0"/>
              <a:t>mmmrad</a:t>
            </a:r>
            <a:endParaRPr kumimoji="1" lang="en-US" altLang="ja-JP" sz="1400" dirty="0" smtClean="0"/>
          </a:p>
          <a:p>
            <a:r>
              <a:rPr lang="ja-JP" altLang="en-US" sz="1400" dirty="0"/>
              <a:t>　　バンチ</a:t>
            </a:r>
            <a:r>
              <a:rPr lang="ja-JP" altLang="en-US" sz="1400" dirty="0" smtClean="0"/>
              <a:t>長　</a:t>
            </a:r>
            <a:r>
              <a:rPr lang="en-US" altLang="ja-JP" sz="1400" dirty="0" smtClean="0"/>
              <a:t>15ps</a:t>
            </a:r>
            <a:r>
              <a:rPr lang="ja-JP" altLang="en-US" sz="1400" dirty="0" smtClean="0"/>
              <a:t>　</a:t>
            </a:r>
            <a:r>
              <a:rPr lang="en-US" altLang="ja-JP" sz="1400" dirty="0" smtClean="0"/>
              <a:t>(FWHM)</a:t>
            </a:r>
          </a:p>
          <a:p>
            <a:r>
              <a:rPr kumimoji="1" lang="ja-JP" altLang="en-US" sz="1400" dirty="0" smtClean="0"/>
              <a:t>　　電荷量　</a:t>
            </a:r>
            <a:r>
              <a:rPr kumimoji="1" lang="en-US" altLang="ja-JP" sz="1400" dirty="0" smtClean="0"/>
              <a:t>55pC</a:t>
            </a:r>
          </a:p>
          <a:p>
            <a:endParaRPr lang="en-US" altLang="ja-JP" sz="1400" dirty="0"/>
          </a:p>
          <a:p>
            <a:r>
              <a:rPr lang="ja-JP" altLang="en-US" sz="1400" dirty="0"/>
              <a:t>　レーザー</a:t>
            </a:r>
            <a:endParaRPr lang="en-US" altLang="ja-JP" sz="1400" dirty="0"/>
          </a:p>
          <a:p>
            <a:r>
              <a:rPr kumimoji="1" lang="ja-JP" altLang="en-US" sz="1400" dirty="0" smtClean="0"/>
              <a:t>　　波長　</a:t>
            </a:r>
            <a:r>
              <a:rPr kumimoji="1" lang="en-US" altLang="ja-JP" sz="1400" dirty="0" smtClean="0"/>
              <a:t>1064nm</a:t>
            </a:r>
          </a:p>
          <a:p>
            <a:r>
              <a:rPr lang="ja-JP" altLang="en-US" sz="1400" dirty="0" smtClean="0"/>
              <a:t>　　サイズ　</a:t>
            </a:r>
            <a:r>
              <a:rPr lang="en-US" altLang="ja-JP" sz="1400" dirty="0" smtClean="0"/>
              <a:t>80um/80um (1σ)</a:t>
            </a:r>
          </a:p>
          <a:p>
            <a:r>
              <a:rPr lang="ja-JP" altLang="en-US" sz="1400" dirty="0" smtClean="0"/>
              <a:t>　　パルス幅　</a:t>
            </a:r>
            <a:r>
              <a:rPr lang="en-US" altLang="ja-JP" sz="1400" dirty="0" smtClean="0"/>
              <a:t>10ps (FWHM)</a:t>
            </a:r>
          </a:p>
          <a:p>
            <a:r>
              <a:rPr lang="ja-JP" altLang="en-US" sz="1400" dirty="0" smtClean="0"/>
              <a:t>　　パワー　</a:t>
            </a:r>
            <a:r>
              <a:rPr lang="en-US" altLang="ja-JP" sz="1400" dirty="0" smtClean="0"/>
              <a:t>10μJ/pulse</a:t>
            </a:r>
            <a:r>
              <a:rPr lang="ja-JP" altLang="en-US" sz="1400" dirty="0" smtClean="0"/>
              <a:t>（現状のレーザーでの期待値）</a:t>
            </a:r>
            <a:endParaRPr lang="en-US" altLang="ja-JP" sz="1400" dirty="0" smtClean="0"/>
          </a:p>
        </p:txBody>
      </p:sp>
      <p:sp>
        <p:nvSpPr>
          <p:cNvPr id="15" name="タイトル 3"/>
          <p:cNvSpPr txBox="1">
            <a:spLocks/>
          </p:cNvSpPr>
          <p:nvPr/>
        </p:nvSpPr>
        <p:spPr>
          <a:xfrm>
            <a:off x="4129965" y="1593292"/>
            <a:ext cx="4779036" cy="929199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1400" dirty="0"/>
              <a:t>現状のパラメーターでは、</a:t>
            </a:r>
            <a:endParaRPr lang="en-US" altLang="ja-JP" sz="1400" dirty="0"/>
          </a:p>
          <a:p>
            <a:r>
              <a:rPr lang="en-US" altLang="ja-JP" sz="1400" dirty="0"/>
              <a:t>6m</a:t>
            </a:r>
            <a:r>
              <a:rPr lang="ja-JP" altLang="en-US" sz="1400" dirty="0"/>
              <a:t>下流の</a:t>
            </a:r>
            <a:r>
              <a:rPr lang="en-US" altLang="ja-JP" sz="1400" dirty="0"/>
              <a:t>MCP</a:t>
            </a:r>
            <a:r>
              <a:rPr lang="ja-JP" altLang="en-US" sz="1400" dirty="0"/>
              <a:t>検出器</a:t>
            </a:r>
            <a:r>
              <a:rPr lang="ja-JP" altLang="en-US" sz="1400" dirty="0" err="1"/>
              <a:t>での</a:t>
            </a:r>
            <a:r>
              <a:rPr lang="ja-JP" altLang="en-US" sz="1400" dirty="0"/>
              <a:t>期待</a:t>
            </a:r>
            <a:r>
              <a:rPr lang="en-US" altLang="ja-JP" sz="1400" dirty="0"/>
              <a:t>X</a:t>
            </a:r>
            <a:r>
              <a:rPr lang="ja-JP" altLang="en-US" sz="1400" dirty="0"/>
              <a:t>線数は</a:t>
            </a:r>
            <a:r>
              <a:rPr lang="en-US" altLang="ja-JP" sz="1400" dirty="0"/>
              <a:t>0.65</a:t>
            </a:r>
            <a:r>
              <a:rPr lang="ja-JP" altLang="en-US" sz="1400" dirty="0"/>
              <a:t>個</a:t>
            </a:r>
            <a:r>
              <a:rPr lang="en-US" altLang="ja-JP" sz="1400" dirty="0"/>
              <a:t>/bunch</a:t>
            </a:r>
          </a:p>
          <a:p>
            <a:endParaRPr lang="en-US" altLang="ja-JP" sz="1400" dirty="0"/>
          </a:p>
          <a:p>
            <a:r>
              <a:rPr lang="en-US" altLang="ja-JP" sz="1400" dirty="0"/>
              <a:t>1000bunch/train</a:t>
            </a:r>
            <a:r>
              <a:rPr lang="ja-JP" altLang="en-US" sz="1400" dirty="0"/>
              <a:t>で実験したので期待値は：</a:t>
            </a:r>
            <a:r>
              <a:rPr lang="en-US" altLang="ja-JP" sz="1400" dirty="0"/>
              <a:t>650</a:t>
            </a:r>
            <a:r>
              <a:rPr lang="ja-JP" altLang="en-US" sz="1400" dirty="0"/>
              <a:t>個</a:t>
            </a:r>
            <a:r>
              <a:rPr lang="en-US" altLang="ja-JP" sz="1400" dirty="0"/>
              <a:t>/train</a:t>
            </a:r>
            <a:endParaRPr lang="ja-JP" altLang="en-US" sz="1400" dirty="0"/>
          </a:p>
        </p:txBody>
      </p:sp>
      <p:sp>
        <p:nvSpPr>
          <p:cNvPr id="16" name="正方形/長方形 15"/>
          <p:cNvSpPr/>
          <p:nvPr/>
        </p:nvSpPr>
        <p:spPr>
          <a:xfrm>
            <a:off x="4212564" y="2669704"/>
            <a:ext cx="486163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200" dirty="0"/>
              <a:t>（</a:t>
            </a:r>
            <a:r>
              <a:rPr lang="en-US" altLang="ja-JP" sz="1200" dirty="0"/>
              <a:t>165000bunch*5Hz </a:t>
            </a:r>
            <a:r>
              <a:rPr lang="ja-JP" altLang="en-US" sz="1200" dirty="0"/>
              <a:t>では　</a:t>
            </a:r>
            <a:r>
              <a:rPr lang="en-US" altLang="ja-JP" sz="1200" dirty="0"/>
              <a:t>5.3x10</a:t>
            </a:r>
            <a:r>
              <a:rPr lang="en-US" altLang="ja-JP" sz="1200" baseline="30000" dirty="0"/>
              <a:t>5</a:t>
            </a:r>
            <a:r>
              <a:rPr lang="en-US" altLang="ja-JP" sz="1200" dirty="0"/>
              <a:t> photons/sec</a:t>
            </a:r>
            <a:r>
              <a:rPr lang="ja-JP" altLang="en-US" sz="1200" dirty="0"/>
              <a:t>なので、目標値の</a:t>
            </a:r>
            <a:r>
              <a:rPr lang="en-US" altLang="ja-JP" sz="1200" dirty="0"/>
              <a:t>5</a:t>
            </a:r>
            <a:r>
              <a:rPr lang="ja-JP" altLang="en-US" sz="1200" dirty="0"/>
              <a:t>桁落ち）</a:t>
            </a:r>
            <a:endParaRPr lang="en-US" altLang="ja-JP" sz="1200" dirty="0"/>
          </a:p>
        </p:txBody>
      </p:sp>
      <p:sp>
        <p:nvSpPr>
          <p:cNvPr id="19" name="テキスト ボックス 18"/>
          <p:cNvSpPr txBox="1"/>
          <p:nvPr/>
        </p:nvSpPr>
        <p:spPr>
          <a:xfrm rot="16200000">
            <a:off x="4117497" y="3351038"/>
            <a:ext cx="5824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900"/>
              <a:t>arb. unit</a:t>
            </a:r>
            <a:endParaRPr kumimoji="1" lang="ja-JP" altLang="en-US" sz="90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954248" y="5149346"/>
            <a:ext cx="2046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000"/>
              <a:t>低エネルギー側は</a:t>
            </a:r>
            <a:r>
              <a:rPr kumimoji="1" lang="en-US" altLang="ja-JP" sz="1000"/>
              <a:t>3mm</a:t>
            </a:r>
            <a:r>
              <a:rPr kumimoji="1" lang="ja-JP" altLang="en-US" sz="1000"/>
              <a:t>厚</a:t>
            </a:r>
            <a:endParaRPr kumimoji="1" lang="en-US" altLang="ja-JP" sz="1000"/>
          </a:p>
          <a:p>
            <a:r>
              <a:rPr kumimoji="1" lang="ja-JP" altLang="en-US" sz="1000"/>
              <a:t>のミラー通過時に吸収されている。</a:t>
            </a: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280559" y="539217"/>
            <a:ext cx="4487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（</a:t>
            </a:r>
            <a:r>
              <a:rPr kumimoji="1" lang="en-US" altLang="ja-JP"/>
              <a:t>ILC</a:t>
            </a:r>
            <a:r>
              <a:rPr kumimoji="1" lang="ja-JP" altLang="en-US"/>
              <a:t>超伝導線形加速器の応用の一環として）</a:t>
            </a: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108782" y="6406093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/>
              <a:t>坂上計算</a:t>
            </a:r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3417232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2396211" y="165511"/>
            <a:ext cx="4499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4</a:t>
            </a:r>
            <a:r>
              <a:rPr kumimoji="1" lang="ja-JP" altLang="en-US" dirty="0"/>
              <a:t>ミラー蓄積器の様子（</a:t>
            </a:r>
            <a:r>
              <a:rPr kumimoji="1" lang="ja-JP" altLang="en-US" dirty="0" smtClean="0"/>
              <a:t>２０１２年</a:t>
            </a:r>
            <a:r>
              <a:rPr lang="en-US" altLang="ja-JP" dirty="0" smtClean="0"/>
              <a:t>10</a:t>
            </a:r>
            <a:r>
              <a:rPr kumimoji="1" lang="ja-JP" altLang="en-US" dirty="0" smtClean="0"/>
              <a:t>月</a:t>
            </a:r>
            <a:r>
              <a:rPr kumimoji="1" lang="ja-JP" altLang="en-US" dirty="0"/>
              <a:t>の写真）　</a:t>
            </a:r>
            <a:endParaRPr kumimoji="1" lang="ja-JP" altLang="en-US" sz="1400" dirty="0"/>
          </a:p>
        </p:txBody>
      </p:sp>
      <p:pic>
        <p:nvPicPr>
          <p:cNvPr id="4" name="図 3" descr="4mirror-accumulator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45" y="534843"/>
            <a:ext cx="7694060" cy="615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2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irotaka\AppData\Local\Temp\Screenshot-1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1055"/>
            <a:ext cx="9144000" cy="579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276019" y="2117680"/>
            <a:ext cx="1036261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000"/>
              <a:t>ピエゾ制御電圧</a:t>
            </a:r>
            <a:endParaRPr kumimoji="1" lang="en-US" altLang="ja-JP" sz="1000"/>
          </a:p>
          <a:p>
            <a:r>
              <a:rPr lang="en-US" altLang="ja-JP" sz="1000"/>
              <a:t>(</a:t>
            </a:r>
            <a:r>
              <a:rPr lang="ja-JP" altLang="en-US" sz="1000"/>
              <a:t>手動で操作）</a:t>
            </a:r>
            <a:endParaRPr kumimoji="1" lang="ja-JP" altLang="en-US" sz="100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32783" y="2793675"/>
            <a:ext cx="1236236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000"/>
              <a:t>バースト光モニター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37968" y="4614899"/>
            <a:ext cx="1031051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000"/>
              <a:t>透過光モニター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76019" y="136565"/>
            <a:ext cx="8476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実験時の様子　</a:t>
            </a:r>
            <a:r>
              <a:rPr kumimoji="1" lang="ja-JP" altLang="en-US" sz="1400"/>
              <a:t>（電子ビームと同じ</a:t>
            </a:r>
            <a:r>
              <a:rPr kumimoji="1" lang="en-US" altLang="ja-JP" sz="1400"/>
              <a:t>5Hz</a:t>
            </a:r>
            <a:r>
              <a:rPr kumimoji="1" lang="ja-JP" altLang="en-US" sz="1400"/>
              <a:t>の繰り返しでレーザー蓄積器にバーストアンプ光が入射されている）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144808" y="6544592"/>
            <a:ext cx="999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/>
              <a:t>清水スライド</a:t>
            </a:r>
            <a:endParaRPr kumimoji="1" lang="ja-JP" altLang="en-US" sz="120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7968" y="5947706"/>
            <a:ext cx="7270139" cy="92333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/>
              <a:t>バーストアンプ励起時に誤差信号が消失しフィードバックが切れてしまい、</a:t>
            </a:r>
            <a:endParaRPr kumimoji="1" lang="en-US" altLang="ja-JP"/>
          </a:p>
          <a:p>
            <a:r>
              <a:rPr kumimoji="1" lang="ja-JP" altLang="en-US"/>
              <a:t>連続的に共振維持ができないので、</a:t>
            </a:r>
            <a:endParaRPr kumimoji="1" lang="en-US" altLang="ja-JP"/>
          </a:p>
          <a:p>
            <a:r>
              <a:rPr lang="ja-JP" altLang="en-US"/>
              <a:t>手動でピエゾ電圧を操作し、フィードバックがかかるところを探している。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16811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F:\scope_1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420" y="0"/>
            <a:ext cx="84711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角丸四角形 2"/>
          <p:cNvSpPr/>
          <p:nvPr/>
        </p:nvSpPr>
        <p:spPr>
          <a:xfrm>
            <a:off x="6372200" y="0"/>
            <a:ext cx="2435380" cy="47667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55576" y="980728"/>
            <a:ext cx="5387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 Hold</a:t>
            </a:r>
            <a:r>
              <a:rPr kumimoji="1" lang="ja-JP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altLang="ja-JP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(Simple</a:t>
            </a:r>
            <a:r>
              <a:rPr lang="ja-JP" altLang="en-US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ja-JP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</a:t>
            </a:r>
            <a:r>
              <a:rPr kumimoji="1" lang="en-US" altLang="ja-JP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kumimoji="1" lang="ja-JP" alt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の実装</a:t>
            </a:r>
            <a:endParaRPr kumimoji="1" lang="ja-JP" alt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0" y="2206708"/>
            <a:ext cx="2331137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/>
              <a:t>ピエゾ制御電圧</a:t>
            </a:r>
            <a:r>
              <a:rPr kumimoji="1" lang="en-US" altLang="ja-JP" sz="1200"/>
              <a:t> before track-hold</a:t>
            </a:r>
            <a:endParaRPr kumimoji="1" lang="ja-JP" altLang="en-US" sz="120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3407451"/>
            <a:ext cx="2214068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/>
              <a:t>ピエゾ制御電圧</a:t>
            </a:r>
            <a:r>
              <a:rPr kumimoji="1" lang="en-US" altLang="ja-JP" sz="1200"/>
              <a:t> after track-hold</a:t>
            </a:r>
            <a:endParaRPr kumimoji="1" lang="ja-JP" altLang="en-US" sz="120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144808" y="6544592"/>
            <a:ext cx="999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/>
              <a:t>清水スライド</a:t>
            </a:r>
            <a:endParaRPr kumimoji="1" lang="ja-JP" altLang="en-US" sz="120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2793675"/>
            <a:ext cx="1236236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000"/>
              <a:t>バースト光モニター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0" y="5089823"/>
            <a:ext cx="1031051" cy="24622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000"/>
              <a:t>透過光モニター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0" y="140465"/>
            <a:ext cx="8970726" cy="338554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600"/>
              <a:t>バーストアンプ励起時に共振維持を狙うため、フィードバック制御電圧にトラックホールドを組み込んだ。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952024" y="3412123"/>
            <a:ext cx="2018702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/>
              <a:t>ホールドしたピエゾ制御電圧</a:t>
            </a:r>
          </a:p>
        </p:txBody>
      </p:sp>
      <p:cxnSp>
        <p:nvCxnSpPr>
          <p:cNvPr id="12" name="直線矢印コネクタ 11"/>
          <p:cNvCxnSpPr/>
          <p:nvPr/>
        </p:nvCxnSpPr>
        <p:spPr>
          <a:xfrm flipH="1" flipV="1">
            <a:off x="7062240" y="3179923"/>
            <a:ext cx="216823" cy="2275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6677459" y="4192035"/>
            <a:ext cx="2466541" cy="646331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1200"/>
              <a:t>共振が維持できているようだが、</a:t>
            </a:r>
            <a:endParaRPr kumimoji="1" lang="en-US" altLang="ja-JP" sz="1200"/>
          </a:p>
          <a:p>
            <a:r>
              <a:rPr lang="ja-JP" altLang="en-US" sz="1200"/>
              <a:t>どれくらいパワーが入っているかは</a:t>
            </a:r>
            <a:endParaRPr lang="en-US" altLang="ja-JP" sz="1200"/>
          </a:p>
          <a:p>
            <a:r>
              <a:rPr kumimoji="1" lang="ja-JP" altLang="en-US" sz="1200"/>
              <a:t>検出器サチュレーションのため不明</a:t>
            </a:r>
          </a:p>
        </p:txBody>
      </p:sp>
      <p:cxnSp>
        <p:nvCxnSpPr>
          <p:cNvPr id="16" name="直線矢印コネクタ 15"/>
          <p:cNvCxnSpPr/>
          <p:nvPr/>
        </p:nvCxnSpPr>
        <p:spPr>
          <a:xfrm flipH="1" flipV="1">
            <a:off x="6649243" y="3840686"/>
            <a:ext cx="367774" cy="34875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951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irotaka\AppData\Local\Temp\tscan1_wbin3_7000-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60" y="546406"/>
            <a:ext cx="8689991" cy="6082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323263" y="6511854"/>
            <a:ext cx="2984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MCP</a:t>
            </a:r>
            <a:r>
              <a:rPr kumimoji="1" lang="ja-JP" altLang="en-US" dirty="0"/>
              <a:t>では</a:t>
            </a:r>
            <a:r>
              <a:rPr kumimoji="1" lang="en-US" altLang="ja-JP" dirty="0"/>
              <a:t>1photon</a:t>
            </a:r>
            <a:r>
              <a:rPr kumimoji="1" lang="ja-JP" altLang="en-US" dirty="0"/>
              <a:t>が約</a:t>
            </a:r>
            <a:r>
              <a:rPr kumimoji="1" lang="en-US" altLang="ja-JP" dirty="0" smtClean="0"/>
              <a:t>10ADU</a:t>
            </a:r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23263" y="6260068"/>
            <a:ext cx="881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/>
              <a:t>10°/bin</a:t>
            </a:r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1102" y="33510"/>
            <a:ext cx="77508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レーザーが共振器に溜まった時のみの</a:t>
            </a:r>
            <a:r>
              <a:rPr lang="en-US" altLang="ja-JP" sz="1400"/>
              <a:t>MCP</a:t>
            </a:r>
            <a:r>
              <a:rPr lang="ja-JP" altLang="en-US" sz="1400"/>
              <a:t>信号</a:t>
            </a:r>
            <a:r>
              <a:rPr lang="en-US" altLang="ja-JP" sz="1400"/>
              <a:t>(</a:t>
            </a:r>
            <a:r>
              <a:rPr lang="en-US" altLang="ja-JP" sz="1400" u="sng"/>
              <a:t>M</a:t>
            </a:r>
            <a:r>
              <a:rPr lang="en-US" altLang="ja-JP" sz="1400"/>
              <a:t>ulti-</a:t>
            </a:r>
            <a:r>
              <a:rPr lang="en-US" altLang="ja-JP" sz="1400" u="sng"/>
              <a:t>C</a:t>
            </a:r>
            <a:r>
              <a:rPr lang="en-US" altLang="ja-JP" sz="1400"/>
              <a:t>hannel </a:t>
            </a:r>
            <a:r>
              <a:rPr lang="en-US" altLang="ja-JP" sz="1400" u="sng"/>
              <a:t>P</a:t>
            </a:r>
            <a:r>
              <a:rPr lang="en-US" altLang="ja-JP" sz="1400"/>
              <a:t>late photomultiplier</a:t>
            </a:r>
            <a:r>
              <a:rPr lang="ja-JP" altLang="en-US" sz="1400"/>
              <a:t>による</a:t>
            </a:r>
            <a:r>
              <a:rPr lang="en-US" altLang="ja-JP" sz="1400"/>
              <a:t>x</a:t>
            </a:r>
            <a:r>
              <a:rPr lang="ja-JP" altLang="en-US" sz="1400"/>
              <a:t>線信号</a:t>
            </a:r>
            <a:r>
              <a:rPr lang="en-US" altLang="ja-JP" sz="1400"/>
              <a:t>)</a:t>
            </a:r>
            <a:r>
              <a:rPr lang="ja-JP" altLang="en-US" sz="1400"/>
              <a:t>を</a:t>
            </a:r>
            <a:endParaRPr lang="en-US" altLang="ja-JP" sz="1400"/>
          </a:p>
          <a:p>
            <a:r>
              <a:rPr lang="ja-JP" altLang="en-US" sz="1400"/>
              <a:t>その時の位相角</a:t>
            </a:r>
            <a:r>
              <a:rPr lang="en-US" altLang="ja-JP" sz="1400"/>
              <a:t>bin</a:t>
            </a:r>
            <a:r>
              <a:rPr lang="ja-JP" altLang="en-US" sz="1400"/>
              <a:t>に積算した。加速器基準周波数との位相はランダム。</a:t>
            </a:r>
            <a:endParaRPr kumimoji="1" lang="en-US" altLang="ja-JP" sz="1400"/>
          </a:p>
          <a:p>
            <a:r>
              <a:rPr kumimoji="1" lang="ja-JP" altLang="en-US" sz="1400"/>
              <a:t>衝突はある位相角で起きるが、コンプトンによる</a:t>
            </a:r>
            <a:r>
              <a:rPr kumimoji="1" lang="en-US" altLang="ja-JP" sz="1400"/>
              <a:t>X</a:t>
            </a:r>
            <a:r>
              <a:rPr kumimoji="1" lang="ja-JP" altLang="en-US" sz="1400"/>
              <a:t>線と思われる有為な信号はない。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8142115" y="6544593"/>
            <a:ext cx="9060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/>
              <a:t>福田データ</a:t>
            </a:r>
            <a:endParaRPr kumimoji="1" lang="ja-JP" altLang="en-US" sz="1200"/>
          </a:p>
        </p:txBody>
      </p:sp>
    </p:spTree>
    <p:extLst>
      <p:ext uri="{BB962C8B-B14F-4D97-AF65-F5344CB8AC3E}">
        <p14:creationId xmlns:p14="http://schemas.microsoft.com/office/powerpoint/2010/main" val="1905177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AE4F0E-FA2D-4711-A6C6-D5FF358FAB59}" type="slidenum">
              <a:rPr lang="ja-JP" altLang="en-US"/>
              <a:pPr>
                <a:defRPr/>
              </a:pPr>
              <a:t>7</a:t>
            </a:fld>
            <a:endParaRPr lang="ja-JP" altLang="en-US"/>
          </a:p>
        </p:txBody>
      </p:sp>
      <p:sp>
        <p:nvSpPr>
          <p:cNvPr id="11267" name="テキスト ボックス 2"/>
          <p:cNvSpPr txBox="1">
            <a:spLocks noChangeArrowheads="1"/>
          </p:cNvSpPr>
          <p:nvPr/>
        </p:nvSpPr>
        <p:spPr bwMode="auto">
          <a:xfrm>
            <a:off x="2063750" y="86205"/>
            <a:ext cx="5013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800" dirty="0">
                <a:latin typeface="Times New Roman" pitchFamily="18" charset="0"/>
                <a:cs typeface="Times New Roman" pitchFamily="18" charset="0"/>
              </a:rPr>
              <a:t>Detector Setup at QB accelerator </a:t>
            </a:r>
            <a:endParaRPr lang="ja-JP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3" descr="D:\0work\photo_soi\qb\IMG_4914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50" y="610080"/>
            <a:ext cx="276225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右矢印 3"/>
          <p:cNvSpPr/>
          <p:nvPr/>
        </p:nvSpPr>
        <p:spPr>
          <a:xfrm>
            <a:off x="587375" y="1884843"/>
            <a:ext cx="1781175" cy="28892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270" name="テキスト ボックス 4"/>
          <p:cNvSpPr txBox="1">
            <a:spLocks noChangeArrowheads="1"/>
          </p:cNvSpPr>
          <p:nvPr/>
        </p:nvSpPr>
        <p:spPr bwMode="auto">
          <a:xfrm>
            <a:off x="166601" y="470536"/>
            <a:ext cx="1444625" cy="1108075"/>
          </a:xfrm>
          <a:prstGeom prst="rect">
            <a:avLst/>
          </a:prstGeom>
          <a:solidFill>
            <a:schemeClr val="bg1">
              <a:alpha val="7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>
                <a:latin typeface="Times New Roman" pitchFamily="18" charset="0"/>
                <a:cs typeface="Times New Roman" pitchFamily="18" charset="0"/>
              </a:rPr>
              <a:t>X-ray</a:t>
            </a:r>
          </a:p>
          <a:p>
            <a:pPr eaLnBrk="1" hangingPunct="1"/>
            <a:r>
              <a:rPr lang="en-US" altLang="ja-JP">
                <a:latin typeface="Times New Roman" pitchFamily="18" charset="0"/>
                <a:cs typeface="Times New Roman" pitchFamily="18" charset="0"/>
              </a:rPr>
              <a:t>(distance from collision point ~ 6m)</a:t>
            </a: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直線矢印コネクタ 6"/>
          <p:cNvCxnSpPr/>
          <p:nvPr/>
        </p:nvCxnSpPr>
        <p:spPr>
          <a:xfrm>
            <a:off x="2617788" y="970443"/>
            <a:ext cx="0" cy="6477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/>
          <p:nvPr/>
        </p:nvCxnSpPr>
        <p:spPr>
          <a:xfrm flipH="1">
            <a:off x="3122613" y="1408593"/>
            <a:ext cx="287337" cy="47625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3" name="テキスト ボックス 7"/>
          <p:cNvSpPr txBox="1">
            <a:spLocks noChangeArrowheads="1"/>
          </p:cNvSpPr>
          <p:nvPr/>
        </p:nvSpPr>
        <p:spPr bwMode="auto">
          <a:xfrm>
            <a:off x="2368550" y="602143"/>
            <a:ext cx="5556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>
                <a:latin typeface="Times New Roman" pitchFamily="18" charset="0"/>
                <a:cs typeface="Times New Roman" pitchFamily="18" charset="0"/>
              </a:rPr>
              <a:t>SOI</a:t>
            </a: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4" name="テキスト ボックス 11"/>
          <p:cNvSpPr txBox="1">
            <a:spLocks noChangeArrowheads="1"/>
          </p:cNvSpPr>
          <p:nvPr/>
        </p:nvSpPr>
        <p:spPr bwMode="auto">
          <a:xfrm>
            <a:off x="3398838" y="570393"/>
            <a:ext cx="13509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>
                <a:latin typeface="Times New Roman" pitchFamily="18" charset="0"/>
                <a:cs typeface="Times New Roman" pitchFamily="18" charset="0"/>
              </a:rPr>
              <a:t>X-ray </a:t>
            </a:r>
          </a:p>
          <a:p>
            <a:pPr eaLnBrk="1" hangingPunct="1"/>
            <a:r>
              <a:rPr lang="en-US" altLang="ja-JP">
                <a:latin typeface="Times New Roman" pitchFamily="18" charset="0"/>
                <a:cs typeface="Times New Roman" pitchFamily="18" charset="0"/>
              </a:rPr>
              <a:t>NaI</a:t>
            </a:r>
          </a:p>
          <a:p>
            <a:pPr eaLnBrk="1" hangingPunct="1"/>
            <a:r>
              <a:rPr lang="en-US" altLang="ja-JP">
                <a:latin typeface="Times New Roman" pitchFamily="18" charset="0"/>
                <a:cs typeface="Times New Roman" pitchFamily="18" charset="0"/>
              </a:rPr>
              <a:t>(5mm-thick)</a:t>
            </a:r>
            <a:endParaRPr lang="ja-JP" altLang="en-US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直線矢印コネクタ 12"/>
          <p:cNvCxnSpPr/>
          <p:nvPr/>
        </p:nvCxnSpPr>
        <p:spPr>
          <a:xfrm>
            <a:off x="6210300" y="2702405"/>
            <a:ext cx="2476500" cy="0"/>
          </a:xfrm>
          <a:prstGeom prst="straightConnector1">
            <a:avLst/>
          </a:prstGeom>
          <a:ln w="63500">
            <a:solidFill>
              <a:schemeClr val="bg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7" name="テキスト ボックス 15"/>
          <p:cNvSpPr txBox="1">
            <a:spLocks noChangeArrowheads="1"/>
          </p:cNvSpPr>
          <p:nvPr/>
        </p:nvSpPr>
        <p:spPr bwMode="auto">
          <a:xfrm>
            <a:off x="7036124" y="3373546"/>
            <a:ext cx="11493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20us</a:t>
            </a:r>
            <a:endParaRPr lang="ja-JP" altLang="en-US" sz="24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81" name="Picture 2" descr="D:\0work\photo_soi\qb\IMG_4939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447" y="1479732"/>
            <a:ext cx="4562353" cy="459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直線矢印コネクタ 10"/>
          <p:cNvCxnSpPr/>
          <p:nvPr/>
        </p:nvCxnSpPr>
        <p:spPr>
          <a:xfrm>
            <a:off x="3600013" y="3142792"/>
            <a:ext cx="874824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3677598" y="3285666"/>
            <a:ext cx="874824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フリーフォーム 14"/>
          <p:cNvSpPr/>
          <p:nvPr/>
        </p:nvSpPr>
        <p:spPr>
          <a:xfrm>
            <a:off x="4552422" y="3006907"/>
            <a:ext cx="225685" cy="473780"/>
          </a:xfrm>
          <a:custGeom>
            <a:avLst/>
            <a:gdLst>
              <a:gd name="connsiteX0" fmla="*/ 0 w 329452"/>
              <a:gd name="connsiteY0" fmla="*/ 161365 h 531159"/>
              <a:gd name="connsiteX1" fmla="*/ 215152 w 329452"/>
              <a:gd name="connsiteY1" fmla="*/ 0 h 531159"/>
              <a:gd name="connsiteX2" fmla="*/ 329452 w 329452"/>
              <a:gd name="connsiteY2" fmla="*/ 363071 h 531159"/>
              <a:gd name="connsiteX3" fmla="*/ 114300 w 329452"/>
              <a:gd name="connsiteY3" fmla="*/ 531159 h 531159"/>
              <a:gd name="connsiteX4" fmla="*/ 0 w 329452"/>
              <a:gd name="connsiteY4" fmla="*/ 161365 h 531159"/>
              <a:gd name="connsiteX0" fmla="*/ 0 w 329452"/>
              <a:gd name="connsiteY0" fmla="*/ 161365 h 543065"/>
              <a:gd name="connsiteX1" fmla="*/ 215152 w 329452"/>
              <a:gd name="connsiteY1" fmla="*/ 0 h 543065"/>
              <a:gd name="connsiteX2" fmla="*/ 329452 w 329452"/>
              <a:gd name="connsiteY2" fmla="*/ 363071 h 543065"/>
              <a:gd name="connsiteX3" fmla="*/ 59531 w 329452"/>
              <a:gd name="connsiteY3" fmla="*/ 543065 h 543065"/>
              <a:gd name="connsiteX4" fmla="*/ 0 w 329452"/>
              <a:gd name="connsiteY4" fmla="*/ 161365 h 543065"/>
              <a:gd name="connsiteX0" fmla="*/ 0 w 348502"/>
              <a:gd name="connsiteY0" fmla="*/ 220896 h 543065"/>
              <a:gd name="connsiteX1" fmla="*/ 234202 w 348502"/>
              <a:gd name="connsiteY1" fmla="*/ 0 h 543065"/>
              <a:gd name="connsiteX2" fmla="*/ 348502 w 348502"/>
              <a:gd name="connsiteY2" fmla="*/ 363071 h 543065"/>
              <a:gd name="connsiteX3" fmla="*/ 78581 w 348502"/>
              <a:gd name="connsiteY3" fmla="*/ 543065 h 543065"/>
              <a:gd name="connsiteX4" fmla="*/ 0 w 348502"/>
              <a:gd name="connsiteY4" fmla="*/ 220896 h 543065"/>
              <a:gd name="connsiteX0" fmla="*/ 0 w 348502"/>
              <a:gd name="connsiteY0" fmla="*/ 0 h 322169"/>
              <a:gd name="connsiteX1" fmla="*/ 131809 w 348502"/>
              <a:gd name="connsiteY1" fmla="*/ 57710 h 322169"/>
              <a:gd name="connsiteX2" fmla="*/ 348502 w 348502"/>
              <a:gd name="connsiteY2" fmla="*/ 142175 h 322169"/>
              <a:gd name="connsiteX3" fmla="*/ 78581 w 348502"/>
              <a:gd name="connsiteY3" fmla="*/ 322169 h 322169"/>
              <a:gd name="connsiteX4" fmla="*/ 0 w 348502"/>
              <a:gd name="connsiteY4" fmla="*/ 0 h 322169"/>
              <a:gd name="connsiteX0" fmla="*/ 0 w 186577"/>
              <a:gd name="connsiteY0" fmla="*/ 0 h 368394"/>
              <a:gd name="connsiteX1" fmla="*/ 131809 w 186577"/>
              <a:gd name="connsiteY1" fmla="*/ 57710 h 368394"/>
              <a:gd name="connsiteX2" fmla="*/ 186577 w 186577"/>
              <a:gd name="connsiteY2" fmla="*/ 368394 h 368394"/>
              <a:gd name="connsiteX3" fmla="*/ 78581 w 186577"/>
              <a:gd name="connsiteY3" fmla="*/ 322169 h 368394"/>
              <a:gd name="connsiteX4" fmla="*/ 0 w 186577"/>
              <a:gd name="connsiteY4" fmla="*/ 0 h 368394"/>
              <a:gd name="connsiteX0" fmla="*/ 0 w 186577"/>
              <a:gd name="connsiteY0" fmla="*/ 0 h 368394"/>
              <a:gd name="connsiteX1" fmla="*/ 131809 w 186577"/>
              <a:gd name="connsiteY1" fmla="*/ 57710 h 368394"/>
              <a:gd name="connsiteX2" fmla="*/ 186577 w 186577"/>
              <a:gd name="connsiteY2" fmla="*/ 368394 h 368394"/>
              <a:gd name="connsiteX3" fmla="*/ 61912 w 186577"/>
              <a:gd name="connsiteY3" fmla="*/ 317406 h 368394"/>
              <a:gd name="connsiteX4" fmla="*/ 0 w 186577"/>
              <a:gd name="connsiteY4" fmla="*/ 0 h 368394"/>
              <a:gd name="connsiteX0" fmla="*/ 0 w 186577"/>
              <a:gd name="connsiteY0" fmla="*/ 0 h 368394"/>
              <a:gd name="connsiteX1" fmla="*/ 131809 w 186577"/>
              <a:gd name="connsiteY1" fmla="*/ 57710 h 368394"/>
              <a:gd name="connsiteX2" fmla="*/ 186577 w 186577"/>
              <a:gd name="connsiteY2" fmla="*/ 368394 h 368394"/>
              <a:gd name="connsiteX3" fmla="*/ 90487 w 186577"/>
              <a:gd name="connsiteY3" fmla="*/ 286450 h 368394"/>
              <a:gd name="connsiteX4" fmla="*/ 0 w 186577"/>
              <a:gd name="connsiteY4" fmla="*/ 0 h 368394"/>
              <a:gd name="connsiteX0" fmla="*/ 0 w 127045"/>
              <a:gd name="connsiteY0" fmla="*/ 0 h 354107"/>
              <a:gd name="connsiteX1" fmla="*/ 72277 w 127045"/>
              <a:gd name="connsiteY1" fmla="*/ 43423 h 354107"/>
              <a:gd name="connsiteX2" fmla="*/ 127045 w 127045"/>
              <a:gd name="connsiteY2" fmla="*/ 354107 h 354107"/>
              <a:gd name="connsiteX3" fmla="*/ 30955 w 127045"/>
              <a:gd name="connsiteY3" fmla="*/ 272163 h 354107"/>
              <a:gd name="connsiteX4" fmla="*/ 0 w 127045"/>
              <a:gd name="connsiteY4" fmla="*/ 0 h 354107"/>
              <a:gd name="connsiteX0" fmla="*/ 0 w 141333"/>
              <a:gd name="connsiteY0" fmla="*/ 0 h 358869"/>
              <a:gd name="connsiteX1" fmla="*/ 86565 w 141333"/>
              <a:gd name="connsiteY1" fmla="*/ 48185 h 358869"/>
              <a:gd name="connsiteX2" fmla="*/ 141333 w 141333"/>
              <a:gd name="connsiteY2" fmla="*/ 358869 h 358869"/>
              <a:gd name="connsiteX3" fmla="*/ 45243 w 141333"/>
              <a:gd name="connsiteY3" fmla="*/ 276925 h 358869"/>
              <a:gd name="connsiteX4" fmla="*/ 0 w 141333"/>
              <a:gd name="connsiteY4" fmla="*/ 0 h 358869"/>
              <a:gd name="connsiteX0" fmla="*/ 0 w 141333"/>
              <a:gd name="connsiteY0" fmla="*/ 0 h 358869"/>
              <a:gd name="connsiteX1" fmla="*/ 86565 w 141333"/>
              <a:gd name="connsiteY1" fmla="*/ 48185 h 358869"/>
              <a:gd name="connsiteX2" fmla="*/ 141333 w 141333"/>
              <a:gd name="connsiteY2" fmla="*/ 358869 h 358869"/>
              <a:gd name="connsiteX3" fmla="*/ 78580 w 141333"/>
              <a:gd name="connsiteY3" fmla="*/ 274544 h 358869"/>
              <a:gd name="connsiteX4" fmla="*/ 0 w 141333"/>
              <a:gd name="connsiteY4" fmla="*/ 0 h 358869"/>
              <a:gd name="connsiteX0" fmla="*/ 0 w 141333"/>
              <a:gd name="connsiteY0" fmla="*/ 0 h 358869"/>
              <a:gd name="connsiteX1" fmla="*/ 86565 w 141333"/>
              <a:gd name="connsiteY1" fmla="*/ 48185 h 358869"/>
              <a:gd name="connsiteX2" fmla="*/ 141333 w 141333"/>
              <a:gd name="connsiteY2" fmla="*/ 358869 h 358869"/>
              <a:gd name="connsiteX3" fmla="*/ 50005 w 141333"/>
              <a:gd name="connsiteY3" fmla="*/ 281688 h 358869"/>
              <a:gd name="connsiteX4" fmla="*/ 0 w 141333"/>
              <a:gd name="connsiteY4" fmla="*/ 0 h 358869"/>
              <a:gd name="connsiteX0" fmla="*/ 0 w 155621"/>
              <a:gd name="connsiteY0" fmla="*/ 0 h 366013"/>
              <a:gd name="connsiteX1" fmla="*/ 100853 w 155621"/>
              <a:gd name="connsiteY1" fmla="*/ 55329 h 366013"/>
              <a:gd name="connsiteX2" fmla="*/ 155621 w 155621"/>
              <a:gd name="connsiteY2" fmla="*/ 366013 h 366013"/>
              <a:gd name="connsiteX3" fmla="*/ 64293 w 155621"/>
              <a:gd name="connsiteY3" fmla="*/ 288832 h 366013"/>
              <a:gd name="connsiteX4" fmla="*/ 0 w 155621"/>
              <a:gd name="connsiteY4" fmla="*/ 0 h 366013"/>
              <a:gd name="connsiteX0" fmla="*/ 0 w 155621"/>
              <a:gd name="connsiteY0" fmla="*/ 0 h 366013"/>
              <a:gd name="connsiteX1" fmla="*/ 93709 w 155621"/>
              <a:gd name="connsiteY1" fmla="*/ 52947 h 366013"/>
              <a:gd name="connsiteX2" fmla="*/ 155621 w 155621"/>
              <a:gd name="connsiteY2" fmla="*/ 366013 h 366013"/>
              <a:gd name="connsiteX3" fmla="*/ 64293 w 155621"/>
              <a:gd name="connsiteY3" fmla="*/ 288832 h 366013"/>
              <a:gd name="connsiteX4" fmla="*/ 0 w 155621"/>
              <a:gd name="connsiteY4" fmla="*/ 0 h 366013"/>
              <a:gd name="connsiteX0" fmla="*/ 0 w 148477"/>
              <a:gd name="connsiteY0" fmla="*/ 0 h 358870"/>
              <a:gd name="connsiteX1" fmla="*/ 93709 w 148477"/>
              <a:gd name="connsiteY1" fmla="*/ 52947 h 358870"/>
              <a:gd name="connsiteX2" fmla="*/ 148477 w 148477"/>
              <a:gd name="connsiteY2" fmla="*/ 358870 h 358870"/>
              <a:gd name="connsiteX3" fmla="*/ 64293 w 148477"/>
              <a:gd name="connsiteY3" fmla="*/ 288832 h 358870"/>
              <a:gd name="connsiteX4" fmla="*/ 0 w 148477"/>
              <a:gd name="connsiteY4" fmla="*/ 0 h 358870"/>
              <a:gd name="connsiteX0" fmla="*/ 0 w 153239"/>
              <a:gd name="connsiteY0" fmla="*/ 0 h 363633"/>
              <a:gd name="connsiteX1" fmla="*/ 93709 w 153239"/>
              <a:gd name="connsiteY1" fmla="*/ 52947 h 363633"/>
              <a:gd name="connsiteX2" fmla="*/ 153239 w 153239"/>
              <a:gd name="connsiteY2" fmla="*/ 363633 h 363633"/>
              <a:gd name="connsiteX3" fmla="*/ 64293 w 153239"/>
              <a:gd name="connsiteY3" fmla="*/ 288832 h 363633"/>
              <a:gd name="connsiteX4" fmla="*/ 0 w 153239"/>
              <a:gd name="connsiteY4" fmla="*/ 0 h 363633"/>
              <a:gd name="connsiteX0" fmla="*/ 0 w 153239"/>
              <a:gd name="connsiteY0" fmla="*/ 0 h 363633"/>
              <a:gd name="connsiteX1" fmla="*/ 96091 w 153239"/>
              <a:gd name="connsiteY1" fmla="*/ 60091 h 363633"/>
              <a:gd name="connsiteX2" fmla="*/ 153239 w 153239"/>
              <a:gd name="connsiteY2" fmla="*/ 363633 h 363633"/>
              <a:gd name="connsiteX3" fmla="*/ 64293 w 153239"/>
              <a:gd name="connsiteY3" fmla="*/ 288832 h 363633"/>
              <a:gd name="connsiteX4" fmla="*/ 0 w 153239"/>
              <a:gd name="connsiteY4" fmla="*/ 0 h 363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239" h="363633">
                <a:moveTo>
                  <a:pt x="0" y="0"/>
                </a:moveTo>
                <a:lnTo>
                  <a:pt x="96091" y="60091"/>
                </a:lnTo>
                <a:lnTo>
                  <a:pt x="153239" y="363633"/>
                </a:lnTo>
                <a:lnTo>
                  <a:pt x="64293" y="28883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  <a:alpha val="20000"/>
            </a:schemeClr>
          </a:solidFill>
          <a:ln w="6350">
            <a:solidFill>
              <a:srgbClr val="FFFF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1286" name="テキスト ボックス 16"/>
          <p:cNvSpPr txBox="1">
            <a:spLocks noChangeArrowheads="1"/>
          </p:cNvSpPr>
          <p:nvPr/>
        </p:nvSpPr>
        <p:spPr bwMode="auto">
          <a:xfrm>
            <a:off x="3510209" y="2839983"/>
            <a:ext cx="614238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1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X-ray</a:t>
            </a:r>
            <a:endParaRPr lang="ja-JP" altLang="en-US" sz="1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87" name="テキスト ボックス 20"/>
          <p:cNvSpPr txBox="1">
            <a:spLocks noChangeArrowheads="1"/>
          </p:cNvSpPr>
          <p:nvPr/>
        </p:nvSpPr>
        <p:spPr bwMode="auto">
          <a:xfrm>
            <a:off x="4255973" y="1509270"/>
            <a:ext cx="129404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36000" tIns="0" rIns="36000" bIns="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ja-JP" sz="280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SOI</a:t>
            </a:r>
            <a:endParaRPr lang="ja-JP" altLang="en-US" sz="280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8028541" y="6560626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/>
              <a:t>三好スライド</a:t>
            </a:r>
          </a:p>
        </p:txBody>
      </p:sp>
    </p:spTree>
    <p:extLst>
      <p:ext uri="{BB962C8B-B14F-4D97-AF65-F5344CB8AC3E}">
        <p14:creationId xmlns:p14="http://schemas.microsoft.com/office/powerpoint/2010/main" val="3748316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SOI-detector-Arai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893"/>
            <a:ext cx="9144000" cy="657025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7103539" y="6571034"/>
            <a:ext cx="19163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00"/>
              <a:t>Yasuo.Arai   AAA lecture slide</a:t>
            </a:r>
            <a:r>
              <a:rPr kumimoji="1" lang="ja-JP" altLang="en-US" sz="1000"/>
              <a:t>より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634369" y="717078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/>
              <a:t>S</a:t>
            </a:r>
            <a:r>
              <a:rPr kumimoji="1" lang="en-US" altLang="ja-JP"/>
              <a:t>ilicon </a:t>
            </a:r>
            <a:r>
              <a:rPr kumimoji="1" lang="en-US" altLang="ja-JP" u="sng"/>
              <a:t>O</a:t>
            </a:r>
            <a:r>
              <a:rPr kumimoji="1" lang="en-US" altLang="ja-JP"/>
              <a:t>n </a:t>
            </a:r>
            <a:r>
              <a:rPr kumimoji="1" lang="en-US" altLang="ja-JP" u="sng"/>
              <a:t>I</a:t>
            </a:r>
            <a:r>
              <a:rPr kumimoji="1" lang="en-US" altLang="ja-JP"/>
              <a:t>nsulator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3302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323528" y="437769"/>
            <a:ext cx="8566769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latin typeface="Times New Roman" pitchFamily="18" charset="0"/>
                <a:cs typeface="Times New Roman" pitchFamily="18" charset="0"/>
              </a:rPr>
              <a:t>2012/12/20 </a:t>
            </a:r>
            <a:r>
              <a:rPr kumimoji="1" lang="ja-JP" altLang="en-US" dirty="0" smtClean="0">
                <a:latin typeface="Times New Roman" pitchFamily="18" charset="0"/>
                <a:cs typeface="Times New Roman" pitchFamily="18" charset="0"/>
              </a:rPr>
              <a:t>実験</a:t>
            </a:r>
            <a:endParaRPr kumimoji="1"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CZ-INTPIX4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FZ-INTPIX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に変更した。</a:t>
            </a:r>
            <a:endParaRPr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違い：　</a:t>
            </a:r>
            <a:endParaRPr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　　　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CZ-INTPIX4 260um, 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部分空乏状態で使用 空乏層厚さ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~200um@150V</a:t>
            </a:r>
          </a:p>
          <a:p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　　　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FZ-INTPIX5 500um, 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完全空乏状態で使用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500um@&gt;100V</a:t>
            </a:r>
          </a:p>
          <a:p>
            <a:endParaRPr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500um-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シリコン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30keV X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線感度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en-US" altLang="ja-JP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10%</a:t>
            </a:r>
            <a:r>
              <a:rPr lang="ja-JP" alt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　</a:t>
            </a:r>
            <a:r>
              <a:rPr lang="en-US" altLang="ja-JP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(X</a:t>
            </a:r>
            <a:r>
              <a:rPr lang="ja-JP" alt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線収量減</a:t>
            </a:r>
            <a:r>
              <a:rPr lang="en-US" altLang="ja-JP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全ピクセル読み出しの場合、データ収集時に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5Hz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に追いつかない。</a:t>
            </a:r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  <a:p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そのため、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256x256 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ピクセルのみ使用した。</a:t>
            </a:r>
            <a:endParaRPr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ja-JP" altLang="en-US" dirty="0">
                <a:latin typeface="Times New Roman" pitchFamily="18" charset="0"/>
                <a:cs typeface="Times New Roman" pitchFamily="18" charset="0"/>
              </a:rPr>
              <a:t>それでも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、データ読み出し中に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PC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がビジー状態になり、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5Hz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に追いつかなかった。</a:t>
            </a:r>
            <a:endParaRPr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レーザー共振信号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&gt;5000”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のイベントに対して、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データ収集に成功したイベント</a:t>
            </a:r>
            <a:endParaRPr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すなわち同期率は</a:t>
            </a:r>
            <a:r>
              <a:rPr lang="ja-JP" alt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約</a:t>
            </a:r>
            <a:r>
              <a:rPr lang="en-US" altLang="ja-JP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50%</a:t>
            </a:r>
            <a:r>
              <a:rPr lang="ja-JP" alt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だった。</a:t>
            </a:r>
            <a:r>
              <a:rPr lang="en-US" altLang="ja-JP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(X</a:t>
            </a:r>
            <a:r>
              <a:rPr lang="ja-JP" alt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線収量減</a:t>
            </a:r>
            <a:r>
              <a:rPr lang="en-US" altLang="ja-JP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  <a:p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ピクセルサイズ 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12um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角なので、</a:t>
            </a:r>
            <a:r>
              <a:rPr lang="ja-JP" alt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有効面積 </a:t>
            </a:r>
            <a:r>
              <a:rPr lang="en-US" altLang="ja-JP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3.072 mm x 3.072 mm</a:t>
            </a:r>
            <a:r>
              <a:rPr lang="ja-JP" alt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（</a:t>
            </a:r>
            <a:r>
              <a:rPr lang="en-US" altLang="ja-JP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ja-JP" altLang="en-US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線収量減）</a:t>
            </a:r>
            <a:endParaRPr lang="en-US" altLang="ja-JP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INTPIX4 ADC-1Vrange, INTPIX5 ADC-2Vrange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なので、</a:t>
            </a:r>
            <a:endParaRPr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30keV X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線は、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INTPIX4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で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250ADU, INTPIX5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で</a:t>
            </a:r>
            <a:r>
              <a:rPr lang="en-US" altLang="ja-JP" dirty="0" smtClean="0">
                <a:latin typeface="Times New Roman" pitchFamily="18" charset="0"/>
                <a:cs typeface="Times New Roman" pitchFamily="18" charset="0"/>
              </a:rPr>
              <a:t>125ADU</a:t>
            </a:r>
            <a:r>
              <a:rPr lang="ja-JP" altLang="en-US" dirty="0" smtClean="0">
                <a:latin typeface="Times New Roman" pitchFamily="18" charset="0"/>
                <a:cs typeface="Times New Roman" pitchFamily="18" charset="0"/>
              </a:rPr>
              <a:t>付近にピークが現れるはす。</a:t>
            </a:r>
            <a:endParaRPr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  <a:p>
            <a:endParaRPr lang="en-US" altLang="ja-JP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ja-JP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028541" y="6560626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/>
              <a:t>三好スライド</a:t>
            </a:r>
          </a:p>
        </p:txBody>
      </p:sp>
    </p:spTree>
    <p:extLst>
      <p:ext uri="{BB962C8B-B14F-4D97-AF65-F5344CB8AC3E}">
        <p14:creationId xmlns:p14="http://schemas.microsoft.com/office/powerpoint/2010/main" val="4012150714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719</Words>
  <Application>Microsoft Macintosh PowerPoint</Application>
  <PresentationFormat>画面に合わせる (4:3)</PresentationFormat>
  <Paragraphs>134</Paragraphs>
  <Slides>11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ホワイト</vt:lpstr>
      <vt:lpstr>STF量子ビーム実験報告2012.12.27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KEK ATF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STF量子ビーム実験報告2012.12.27</dc:title>
  <dc:creator>早野 仁司</dc:creator>
  <cp:lastModifiedBy>早野 仁司</cp:lastModifiedBy>
  <cp:revision>18</cp:revision>
  <dcterms:created xsi:type="dcterms:W3CDTF">2012-12-26T08:15:42Z</dcterms:created>
  <dcterms:modified xsi:type="dcterms:W3CDTF">2012-12-26T11:43:58Z</dcterms:modified>
</cp:coreProperties>
</file>