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4" r:id="rId3"/>
    <p:sldMasterId id="2147483688" r:id="rId4"/>
    <p:sldMasterId id="2147483702" r:id="rId5"/>
    <p:sldMasterId id="2147483715" r:id="rId6"/>
    <p:sldMasterId id="2147483727" r:id="rId7"/>
    <p:sldMasterId id="2147483739" r:id="rId8"/>
  </p:sldMasterIdLst>
  <p:notesMasterIdLst>
    <p:notesMasterId r:id="rId34"/>
  </p:notesMasterIdLst>
  <p:sldIdLst>
    <p:sldId id="256" r:id="rId9"/>
    <p:sldId id="270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5" r:id="rId18"/>
    <p:sldId id="267" r:id="rId19"/>
    <p:sldId id="264" r:id="rId20"/>
    <p:sldId id="266" r:id="rId21"/>
    <p:sldId id="268" r:id="rId22"/>
    <p:sldId id="269" r:id="rId23"/>
    <p:sldId id="278" r:id="rId24"/>
    <p:sldId id="280" r:id="rId25"/>
    <p:sldId id="279" r:id="rId26"/>
    <p:sldId id="272" r:id="rId27"/>
    <p:sldId id="273" r:id="rId28"/>
    <p:sldId id="274" r:id="rId29"/>
    <p:sldId id="275" r:id="rId30"/>
    <p:sldId id="276" r:id="rId31"/>
    <p:sldId id="277" r:id="rId32"/>
    <p:sldId id="281" r:id="rId33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4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9" Type="http://schemas.openxmlformats.org/officeDocument/2006/relationships/slide" Target="slides/slide1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5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6B5ED9-0AE4-E14D-BC83-95E47EA8A5F4}" type="doc">
      <dgm:prSet loTypeId="urn:microsoft.com/office/officeart/2005/8/layout/radial4" loCatId="relationship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16C24282-B23F-914D-A610-B736F081D02C}">
      <dgm:prSet phldrT="[Text]"/>
      <dgm:spPr/>
      <dgm:t>
        <a:bodyPr/>
        <a:lstStyle/>
        <a:p>
          <a:r>
            <a:rPr lang="en-US" dirty="0" smtClean="0"/>
            <a:t>Full</a:t>
          </a:r>
          <a:r>
            <a:rPr lang="en-US" baseline="0" dirty="0" smtClean="0"/>
            <a:t> systems integration testing</a:t>
          </a:r>
          <a:endParaRPr lang="en-US" dirty="0"/>
        </a:p>
      </dgm:t>
    </dgm:pt>
    <dgm:pt modelId="{BC3B54A1-A795-6149-B2B2-19BCDD93BDF4}" type="parTrans" cxnId="{027FC181-A476-B944-B497-BEFEE6CF0C55}">
      <dgm:prSet/>
      <dgm:spPr/>
      <dgm:t>
        <a:bodyPr/>
        <a:lstStyle/>
        <a:p>
          <a:endParaRPr lang="en-US"/>
        </a:p>
      </dgm:t>
    </dgm:pt>
    <dgm:pt modelId="{D9F85FDD-741A-704C-8BF0-CC7A295D6960}" type="sibTrans" cxnId="{027FC181-A476-B944-B497-BEFEE6CF0C55}">
      <dgm:prSet/>
      <dgm:spPr/>
      <dgm:t>
        <a:bodyPr/>
        <a:lstStyle/>
        <a:p>
          <a:endParaRPr lang="en-US"/>
        </a:p>
      </dgm:t>
    </dgm:pt>
    <dgm:pt modelId="{DC9137F9-7490-5246-B342-580E0798BADA}">
      <dgm:prSet phldrT="[Text]"/>
      <dgm:spPr/>
      <dgm:t>
        <a:bodyPr/>
        <a:lstStyle/>
        <a:p>
          <a:r>
            <a:rPr lang="en-US" dirty="0" smtClean="0"/>
            <a:t>FLASH (DESY)</a:t>
          </a:r>
          <a:endParaRPr lang="en-US" dirty="0"/>
        </a:p>
      </dgm:t>
    </dgm:pt>
    <dgm:pt modelId="{086B3F81-2889-D24E-9B70-A08DF84041F3}" type="parTrans" cxnId="{6CFD02B0-C81F-AE4E-8A69-FB95E61C197D}">
      <dgm:prSet/>
      <dgm:spPr/>
      <dgm:t>
        <a:bodyPr/>
        <a:lstStyle/>
        <a:p>
          <a:endParaRPr lang="en-US"/>
        </a:p>
      </dgm:t>
    </dgm:pt>
    <dgm:pt modelId="{84007EE9-D30B-104F-AB7F-1A252B12F8B7}" type="sibTrans" cxnId="{6CFD02B0-C81F-AE4E-8A69-FB95E61C197D}">
      <dgm:prSet/>
      <dgm:spPr/>
      <dgm:t>
        <a:bodyPr/>
        <a:lstStyle/>
        <a:p>
          <a:endParaRPr lang="en-US"/>
        </a:p>
      </dgm:t>
    </dgm:pt>
    <dgm:pt modelId="{28BE78ED-35C0-3649-8B6C-90B51B8AB742}">
      <dgm:prSet phldrT="[Text]"/>
      <dgm:spPr/>
      <dgm:t>
        <a:bodyPr/>
        <a:lstStyle/>
        <a:p>
          <a:r>
            <a:rPr lang="en-US" dirty="0" smtClean="0"/>
            <a:t>NML (FNAL)</a:t>
          </a:r>
          <a:endParaRPr lang="en-US" dirty="0"/>
        </a:p>
      </dgm:t>
    </dgm:pt>
    <dgm:pt modelId="{A587C9D1-D86A-1741-B73F-59104FF47260}" type="parTrans" cxnId="{9353ADA0-16A4-4946-9C1D-2A5BAB16D0C4}">
      <dgm:prSet/>
      <dgm:spPr/>
      <dgm:t>
        <a:bodyPr/>
        <a:lstStyle/>
        <a:p>
          <a:endParaRPr lang="en-US"/>
        </a:p>
      </dgm:t>
    </dgm:pt>
    <dgm:pt modelId="{244D5028-394C-BF4C-ABCB-8C0A04F1A834}" type="sibTrans" cxnId="{9353ADA0-16A4-4946-9C1D-2A5BAB16D0C4}">
      <dgm:prSet/>
      <dgm:spPr/>
      <dgm:t>
        <a:bodyPr/>
        <a:lstStyle/>
        <a:p>
          <a:endParaRPr lang="en-US"/>
        </a:p>
      </dgm:t>
    </dgm:pt>
    <dgm:pt modelId="{E4FA0DBD-584E-8D47-A750-A074BA8B2256}">
      <dgm:prSet phldrT="[Text]"/>
      <dgm:spPr/>
      <dgm:t>
        <a:bodyPr/>
        <a:lstStyle/>
        <a:p>
          <a:r>
            <a:rPr lang="en-US" dirty="0" smtClean="0"/>
            <a:t>STF (KEK)</a:t>
          </a:r>
          <a:endParaRPr lang="en-US" dirty="0"/>
        </a:p>
      </dgm:t>
    </dgm:pt>
    <dgm:pt modelId="{78910A94-9FB9-C245-8F8F-5EEA80B95E55}" type="parTrans" cxnId="{FBCCC692-A82F-9146-8446-3AFF5C0DA105}">
      <dgm:prSet/>
      <dgm:spPr/>
      <dgm:t>
        <a:bodyPr/>
        <a:lstStyle/>
        <a:p>
          <a:endParaRPr lang="en-US"/>
        </a:p>
      </dgm:t>
    </dgm:pt>
    <dgm:pt modelId="{158307B8-6DA1-944C-BBC7-37688926A605}" type="sibTrans" cxnId="{FBCCC692-A82F-9146-8446-3AFF5C0DA105}">
      <dgm:prSet/>
      <dgm:spPr/>
      <dgm:t>
        <a:bodyPr/>
        <a:lstStyle/>
        <a:p>
          <a:endParaRPr lang="en-US"/>
        </a:p>
      </dgm:t>
    </dgm:pt>
    <dgm:pt modelId="{8D4BDD7B-BBB4-A745-974C-F5D0A35286E8}">
      <dgm:prSet phldrT="[Text]"/>
      <dgm:spPr/>
      <dgm:t>
        <a:bodyPr/>
        <a:lstStyle/>
        <a:p>
          <a:r>
            <a:rPr lang="en-US" dirty="0" smtClean="0"/>
            <a:t>TDP focus</a:t>
          </a:r>
          <a:endParaRPr lang="en-US" dirty="0"/>
        </a:p>
      </dgm:t>
    </dgm:pt>
    <dgm:pt modelId="{04B624F2-B8A4-954A-9AC8-6342F07E2098}" type="parTrans" cxnId="{D02EE1A0-4BB6-F645-A4D4-3467C031AF3C}">
      <dgm:prSet/>
      <dgm:spPr/>
      <dgm:t>
        <a:bodyPr/>
        <a:lstStyle/>
        <a:p>
          <a:endParaRPr lang="en-US"/>
        </a:p>
      </dgm:t>
    </dgm:pt>
    <dgm:pt modelId="{D0E56FE3-D336-EF44-B884-3609282D66E3}" type="sibTrans" cxnId="{D02EE1A0-4BB6-F645-A4D4-3467C031AF3C}">
      <dgm:prSet/>
      <dgm:spPr/>
      <dgm:t>
        <a:bodyPr/>
        <a:lstStyle/>
        <a:p>
          <a:endParaRPr lang="en-US"/>
        </a:p>
      </dgm:t>
    </dgm:pt>
    <dgm:pt modelId="{445DBFBE-B29B-F74A-ABF0-485BDB1EB250}">
      <dgm:prSet phldrT="[Text]"/>
      <dgm:spPr/>
      <dgm:t>
        <a:bodyPr/>
        <a:lstStyle/>
        <a:p>
          <a:r>
            <a:rPr lang="en-US" dirty="0" smtClean="0"/>
            <a:t>Under construction</a:t>
          </a:r>
          <a:endParaRPr lang="en-US" dirty="0"/>
        </a:p>
      </dgm:t>
    </dgm:pt>
    <dgm:pt modelId="{4CFAC067-2FE1-3D43-8AB5-47FEFE706146}" type="parTrans" cxnId="{8D03D31E-0711-5344-9D95-E9963A915344}">
      <dgm:prSet/>
      <dgm:spPr/>
      <dgm:t>
        <a:bodyPr/>
        <a:lstStyle/>
        <a:p>
          <a:endParaRPr lang="en-US"/>
        </a:p>
      </dgm:t>
    </dgm:pt>
    <dgm:pt modelId="{3032CAC5-0637-4746-806C-698A678B7097}" type="sibTrans" cxnId="{8D03D31E-0711-5344-9D95-E9963A915344}">
      <dgm:prSet/>
      <dgm:spPr/>
      <dgm:t>
        <a:bodyPr/>
        <a:lstStyle/>
        <a:p>
          <a:endParaRPr lang="en-US"/>
        </a:p>
      </dgm:t>
    </dgm:pt>
    <dgm:pt modelId="{781A4545-9F12-7D42-9926-9401566246AB}">
      <dgm:prSet phldrT="[Text]"/>
      <dgm:spPr/>
      <dgm:t>
        <a:bodyPr/>
        <a:lstStyle/>
        <a:p>
          <a:r>
            <a:rPr lang="en-US" dirty="0" smtClean="0"/>
            <a:t>Up to 6 cryomodules</a:t>
          </a:r>
          <a:endParaRPr lang="en-US" dirty="0"/>
        </a:p>
      </dgm:t>
    </dgm:pt>
    <dgm:pt modelId="{68FC3194-837C-E649-AF9B-283DBA1C1105}" type="parTrans" cxnId="{A24B7EC7-AB40-8A43-8DAF-DD6782C63C09}">
      <dgm:prSet/>
      <dgm:spPr/>
      <dgm:t>
        <a:bodyPr/>
        <a:lstStyle/>
        <a:p>
          <a:endParaRPr lang="en-US"/>
        </a:p>
      </dgm:t>
    </dgm:pt>
    <dgm:pt modelId="{E2CC5D43-0A03-804B-983E-4E29379877BD}" type="sibTrans" cxnId="{A24B7EC7-AB40-8A43-8DAF-DD6782C63C09}">
      <dgm:prSet/>
      <dgm:spPr/>
      <dgm:t>
        <a:bodyPr/>
        <a:lstStyle/>
        <a:p>
          <a:endParaRPr lang="en-US"/>
        </a:p>
      </dgm:t>
    </dgm:pt>
    <dgm:pt modelId="{D98DFF83-77F8-8744-98D1-8490B10794C3}">
      <dgm:prSet phldrT="[Text]"/>
      <dgm:spPr/>
      <dgm:t>
        <a:bodyPr/>
        <a:lstStyle/>
        <a:p>
          <a:r>
            <a:rPr lang="en-US" dirty="0" smtClean="0"/>
            <a:t>Operation: end 2012</a:t>
          </a:r>
          <a:endParaRPr lang="en-US" dirty="0"/>
        </a:p>
      </dgm:t>
    </dgm:pt>
    <dgm:pt modelId="{CC6DAC79-C4FE-6947-A023-C9F434CCCC92}" type="parTrans" cxnId="{DCE82C67-D6EF-6D4B-9B43-EF6EC4DBC9C5}">
      <dgm:prSet/>
      <dgm:spPr/>
      <dgm:t>
        <a:bodyPr/>
        <a:lstStyle/>
        <a:p>
          <a:endParaRPr lang="en-US"/>
        </a:p>
      </dgm:t>
    </dgm:pt>
    <dgm:pt modelId="{A315C9E1-650D-8C46-8554-CBCC078F49BD}" type="sibTrans" cxnId="{DCE82C67-D6EF-6D4B-9B43-EF6EC4DBC9C5}">
      <dgm:prSet/>
      <dgm:spPr/>
      <dgm:t>
        <a:bodyPr/>
        <a:lstStyle/>
        <a:p>
          <a:endParaRPr lang="en-US"/>
        </a:p>
      </dgm:t>
    </dgm:pt>
    <dgm:pt modelId="{C824A3D2-E579-EB44-91B0-C562B98D499A}">
      <dgm:prSet phldrT="[Text]"/>
      <dgm:spPr/>
      <dgm:t>
        <a:bodyPr/>
        <a:lstStyle/>
        <a:p>
          <a:r>
            <a:rPr lang="en-US" dirty="0" smtClean="0"/>
            <a:t>“Quantum Beam” experiment 2011</a:t>
          </a:r>
          <a:endParaRPr lang="en-US" dirty="0"/>
        </a:p>
      </dgm:t>
    </dgm:pt>
    <dgm:pt modelId="{A23AD029-EA72-A64F-823F-3D385EB1F935}" type="parTrans" cxnId="{9257C4E2-66BC-5C44-BA2C-566E1EDA2E08}">
      <dgm:prSet/>
      <dgm:spPr/>
      <dgm:t>
        <a:bodyPr/>
        <a:lstStyle/>
        <a:p>
          <a:endParaRPr lang="en-US"/>
        </a:p>
      </dgm:t>
    </dgm:pt>
    <dgm:pt modelId="{FF45E3B1-8E6E-0A46-9E40-094DECE38394}" type="sibTrans" cxnId="{9257C4E2-66BC-5C44-BA2C-566E1EDA2E08}">
      <dgm:prSet/>
      <dgm:spPr/>
      <dgm:t>
        <a:bodyPr/>
        <a:lstStyle/>
        <a:p>
          <a:endParaRPr lang="en-US"/>
        </a:p>
      </dgm:t>
    </dgm:pt>
    <dgm:pt modelId="{A85B58C9-B5D4-D346-88FD-A49630B69690}">
      <dgm:prSet phldrT="[Text]"/>
      <dgm:spPr/>
      <dgm:t>
        <a:bodyPr/>
        <a:lstStyle/>
        <a:p>
          <a:r>
            <a:rPr lang="en-US" dirty="0" smtClean="0"/>
            <a:t>1 CM with beam 2013</a:t>
          </a:r>
          <a:endParaRPr lang="en-US" dirty="0"/>
        </a:p>
      </dgm:t>
    </dgm:pt>
    <dgm:pt modelId="{022E71E8-1D19-CC48-B191-1DAF159180D3}" type="parTrans" cxnId="{EB73509E-4BEB-A047-872A-577AE80352A5}">
      <dgm:prSet/>
      <dgm:spPr/>
      <dgm:t>
        <a:bodyPr/>
        <a:lstStyle/>
        <a:p>
          <a:endParaRPr lang="en-US"/>
        </a:p>
      </dgm:t>
    </dgm:pt>
    <dgm:pt modelId="{342C8B4B-1E49-834F-AB0E-DD212B7B5631}" type="sibTrans" cxnId="{EB73509E-4BEB-A047-872A-577AE80352A5}">
      <dgm:prSet/>
      <dgm:spPr/>
      <dgm:t>
        <a:bodyPr/>
        <a:lstStyle/>
        <a:p>
          <a:endParaRPr lang="en-US"/>
        </a:p>
      </dgm:t>
    </dgm:pt>
    <dgm:pt modelId="{D5CF3739-29ED-4941-A5B7-A17342A6BCDA}">
      <dgm:prSet phldrT="[Text]"/>
      <dgm:spPr/>
      <dgm:t>
        <a:bodyPr/>
        <a:lstStyle/>
        <a:p>
          <a:r>
            <a:rPr lang="en-US" dirty="0" smtClean="0"/>
            <a:t>7 CM → 1.2 </a:t>
          </a:r>
          <a:r>
            <a:rPr lang="en-US" dirty="0" err="1" smtClean="0"/>
            <a:t>GeV</a:t>
          </a:r>
          <a:r>
            <a:rPr lang="en-US" dirty="0" smtClean="0"/>
            <a:t> beam</a:t>
          </a:r>
          <a:endParaRPr lang="en-US" dirty="0"/>
        </a:p>
      </dgm:t>
    </dgm:pt>
    <dgm:pt modelId="{7A6257D1-892A-0D49-897A-42B448E61AD5}" type="parTrans" cxnId="{6EA638EB-BF17-B049-8DA2-B3DC9645647B}">
      <dgm:prSet/>
      <dgm:spPr/>
      <dgm:t>
        <a:bodyPr/>
        <a:lstStyle/>
        <a:p>
          <a:endParaRPr lang="en-US"/>
        </a:p>
      </dgm:t>
    </dgm:pt>
    <dgm:pt modelId="{E7A27175-37FE-1E41-8F94-39872839E8B3}" type="sibTrans" cxnId="{6EA638EB-BF17-B049-8DA2-B3DC9645647B}">
      <dgm:prSet/>
      <dgm:spPr/>
      <dgm:t>
        <a:bodyPr/>
        <a:lstStyle/>
        <a:p>
          <a:endParaRPr lang="en-US"/>
        </a:p>
      </dgm:t>
    </dgm:pt>
    <dgm:pt modelId="{086180B2-98FE-5B41-B563-CFD9364C8056}">
      <dgm:prSet phldrT="[Text]"/>
      <dgm:spPr/>
      <dgm:t>
        <a:bodyPr/>
        <a:lstStyle/>
        <a:p>
          <a:r>
            <a:rPr lang="en-US" dirty="0" smtClean="0"/>
            <a:t>photon user facility</a:t>
          </a:r>
          <a:endParaRPr lang="en-US" dirty="0"/>
        </a:p>
      </dgm:t>
    </dgm:pt>
    <dgm:pt modelId="{0762521F-3437-7043-B59B-8A619AAA71D3}" type="parTrans" cxnId="{490F82CC-29A5-EC4E-8B92-87996444690B}">
      <dgm:prSet/>
      <dgm:spPr/>
      <dgm:t>
        <a:bodyPr/>
        <a:lstStyle/>
        <a:p>
          <a:endParaRPr lang="en-US"/>
        </a:p>
      </dgm:t>
    </dgm:pt>
    <dgm:pt modelId="{DB287BD4-306D-E24B-9849-A9D6ABC6C452}" type="sibTrans" cxnId="{490F82CC-29A5-EC4E-8B92-87996444690B}">
      <dgm:prSet/>
      <dgm:spPr/>
      <dgm:t>
        <a:bodyPr/>
        <a:lstStyle/>
        <a:p>
          <a:endParaRPr lang="en-US"/>
        </a:p>
      </dgm:t>
    </dgm:pt>
    <dgm:pt modelId="{D8C11015-9DA1-2E4B-8249-7307A632FAA4}">
      <dgm:prSet phldrT="[Text]"/>
      <dgm:spPr/>
      <dgm:t>
        <a:bodyPr/>
        <a:lstStyle/>
        <a:p>
          <a:r>
            <a:rPr lang="en-US" dirty="0" smtClean="0"/>
            <a:t>(2 CM 2015)</a:t>
          </a:r>
          <a:endParaRPr lang="en-US" dirty="0"/>
        </a:p>
      </dgm:t>
    </dgm:pt>
    <dgm:pt modelId="{C71137EA-8B31-9E4B-8B01-C26F3E21CD74}" type="parTrans" cxnId="{76B7F518-2C68-E841-AFB1-B38167F10F82}">
      <dgm:prSet/>
      <dgm:spPr/>
      <dgm:t>
        <a:bodyPr/>
        <a:lstStyle/>
        <a:p>
          <a:endParaRPr lang="en-US"/>
        </a:p>
      </dgm:t>
    </dgm:pt>
    <dgm:pt modelId="{6DB27CE7-E672-8649-B9C0-5671192B8DAD}" type="sibTrans" cxnId="{76B7F518-2C68-E841-AFB1-B38167F10F82}">
      <dgm:prSet/>
      <dgm:spPr/>
      <dgm:t>
        <a:bodyPr/>
        <a:lstStyle/>
        <a:p>
          <a:endParaRPr lang="en-US"/>
        </a:p>
      </dgm:t>
    </dgm:pt>
    <dgm:pt modelId="{ED578198-A068-D244-808A-7CC2674CC1F6}">
      <dgm:prSet phldrT="[Text]"/>
      <dgm:spPr/>
      <dgm:t>
        <a:bodyPr/>
        <a:lstStyle/>
        <a:p>
          <a:r>
            <a:rPr lang="en-US" dirty="0" smtClean="0"/>
            <a:t>(3 CM)</a:t>
          </a:r>
          <a:endParaRPr lang="en-US" dirty="0"/>
        </a:p>
      </dgm:t>
    </dgm:pt>
    <dgm:pt modelId="{65C2F39C-E0C1-084F-B78F-976AF091CE70}" type="parTrans" cxnId="{DD416C11-0EE7-3E46-BB78-5CB32D190B11}">
      <dgm:prSet/>
      <dgm:spPr/>
      <dgm:t>
        <a:bodyPr/>
        <a:lstStyle/>
        <a:p>
          <a:endParaRPr lang="en-US"/>
        </a:p>
      </dgm:t>
    </dgm:pt>
    <dgm:pt modelId="{74888A7C-FDD6-1F4F-92C9-AB715D82E99C}" type="sibTrans" cxnId="{DD416C11-0EE7-3E46-BB78-5CB32D190B11}">
      <dgm:prSet/>
      <dgm:spPr/>
      <dgm:t>
        <a:bodyPr/>
        <a:lstStyle/>
        <a:p>
          <a:endParaRPr lang="en-US"/>
        </a:p>
      </dgm:t>
    </dgm:pt>
    <dgm:pt modelId="{9AFAE79D-9F43-B548-9DB4-6BAAD643D027}" type="pres">
      <dgm:prSet presAssocID="{416B5ED9-0AE4-E14D-BC83-95E47EA8A5F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D58E9F-AC4C-2349-9DBC-5F48C52469A8}" type="pres">
      <dgm:prSet presAssocID="{16C24282-B23F-914D-A610-B736F081D02C}" presName="centerShape" presStyleLbl="node0" presStyleIdx="0" presStyleCnt="1"/>
      <dgm:spPr/>
      <dgm:t>
        <a:bodyPr/>
        <a:lstStyle/>
        <a:p>
          <a:endParaRPr lang="en-US"/>
        </a:p>
      </dgm:t>
    </dgm:pt>
    <dgm:pt modelId="{8B65363F-9498-9544-8C7B-F908C771B374}" type="pres">
      <dgm:prSet presAssocID="{086B3F81-2889-D24E-9B70-A08DF84041F3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22F2D8E8-ED35-6349-95C7-082DBB9D5DDF}" type="pres">
      <dgm:prSet presAssocID="{DC9137F9-7490-5246-B342-580E0798BADA}" presName="node" presStyleLbl="node1" presStyleIdx="0" presStyleCnt="3" custScaleX="117623" custRadScaleRad="129504" custRadScaleInc="9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4EEAA-D4BE-9645-8FAE-E09CF5160600}" type="pres">
      <dgm:prSet presAssocID="{A587C9D1-D86A-1741-B73F-59104FF47260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5B0B84A9-7803-EE48-BF88-FA70D2D907EA}" type="pres">
      <dgm:prSet presAssocID="{28BE78ED-35C0-3649-8B6C-90B51B8AB742}" presName="node" presStyleLbl="node1" presStyleIdx="1" presStyleCnt="3" custRadScaleRad="100836" custRadScaleInc="121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FB0926-22F4-5C4B-ADBC-C257B84E72FB}" type="pres">
      <dgm:prSet presAssocID="{78910A94-9FB9-C245-8F8F-5EEA80B95E55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C23C4142-EC50-BB44-A521-509D6EEC557B}" type="pres">
      <dgm:prSet presAssocID="{E4FA0DBD-584E-8D47-A750-A074BA8B2256}" presName="node" presStyleLbl="node1" presStyleIdx="2" presStyleCnt="3" custScaleX="102648" custRadScaleRad="110934" custRadScaleInc="26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9FA0FE-7AA9-E248-A6F2-E1B6DF33D984}" type="presOf" srcId="{ED578198-A068-D244-808A-7CC2674CC1F6}" destId="{5B0B84A9-7803-EE48-BF88-FA70D2D907EA}" srcOrd="0" destOrd="4" presId="urn:microsoft.com/office/officeart/2005/8/layout/radial4"/>
    <dgm:cxn modelId="{6374864D-A06F-4746-BDE8-3145195ED841}" type="presOf" srcId="{445DBFBE-B29B-F74A-ABF0-485BDB1EB250}" destId="{5B0B84A9-7803-EE48-BF88-FA70D2D907EA}" srcOrd="0" destOrd="1" presId="urn:microsoft.com/office/officeart/2005/8/layout/radial4"/>
    <dgm:cxn modelId="{6EA638EB-BF17-B049-8DA2-B3DC9645647B}" srcId="{DC9137F9-7490-5246-B342-580E0798BADA}" destId="{D5CF3739-29ED-4941-A5B7-A17342A6BCDA}" srcOrd="1" destOrd="0" parTransId="{7A6257D1-892A-0D49-897A-42B448E61AD5}" sibTransId="{E7A27175-37FE-1E41-8F94-39872839E8B3}"/>
    <dgm:cxn modelId="{A73573C6-FD24-7544-B557-B4D1915956E0}" type="presOf" srcId="{D8C11015-9DA1-2E4B-8249-7307A632FAA4}" destId="{C23C4142-EC50-BB44-A521-509D6EEC557B}" srcOrd="0" destOrd="3" presId="urn:microsoft.com/office/officeart/2005/8/layout/radial4"/>
    <dgm:cxn modelId="{8D091A82-1644-D444-B990-88277E08531A}" type="presOf" srcId="{416B5ED9-0AE4-E14D-BC83-95E47EA8A5F4}" destId="{9AFAE79D-9F43-B548-9DB4-6BAAD643D027}" srcOrd="0" destOrd="0" presId="urn:microsoft.com/office/officeart/2005/8/layout/radial4"/>
    <dgm:cxn modelId="{60F83C89-B454-7C4F-9340-CFE3C7BE11DA}" type="presOf" srcId="{D5CF3739-29ED-4941-A5B7-A17342A6BCDA}" destId="{22F2D8E8-ED35-6349-95C7-082DBB9D5DDF}" srcOrd="0" destOrd="2" presId="urn:microsoft.com/office/officeart/2005/8/layout/radial4"/>
    <dgm:cxn modelId="{0D21AF9F-BE34-994D-AEF1-D4EE828353EC}" type="presOf" srcId="{086180B2-98FE-5B41-B563-CFD9364C8056}" destId="{22F2D8E8-ED35-6349-95C7-082DBB9D5DDF}" srcOrd="0" destOrd="3" presId="urn:microsoft.com/office/officeart/2005/8/layout/radial4"/>
    <dgm:cxn modelId="{2F8FCA22-629C-F344-A443-DACD66DD832F}" type="presOf" srcId="{16C24282-B23F-914D-A610-B736F081D02C}" destId="{A4D58E9F-AC4C-2349-9DBC-5F48C52469A8}" srcOrd="0" destOrd="0" presId="urn:microsoft.com/office/officeart/2005/8/layout/radial4"/>
    <dgm:cxn modelId="{FCBAC705-E10B-914D-BB67-AFE513690D54}" type="presOf" srcId="{8D4BDD7B-BBB4-A745-974C-F5D0A35286E8}" destId="{22F2D8E8-ED35-6349-95C7-082DBB9D5DDF}" srcOrd="0" destOrd="1" presId="urn:microsoft.com/office/officeart/2005/8/layout/radial4"/>
    <dgm:cxn modelId="{D02EE1A0-4BB6-F645-A4D4-3467C031AF3C}" srcId="{DC9137F9-7490-5246-B342-580E0798BADA}" destId="{8D4BDD7B-BBB4-A745-974C-F5D0A35286E8}" srcOrd="0" destOrd="0" parTransId="{04B624F2-B8A4-954A-9AC8-6342F07E2098}" sibTransId="{D0E56FE3-D336-EF44-B884-3609282D66E3}"/>
    <dgm:cxn modelId="{14B59A55-A9D2-F748-843B-F21D37219EED}" type="presOf" srcId="{28BE78ED-35C0-3649-8B6C-90B51B8AB742}" destId="{5B0B84A9-7803-EE48-BF88-FA70D2D907EA}" srcOrd="0" destOrd="0" presId="urn:microsoft.com/office/officeart/2005/8/layout/radial4"/>
    <dgm:cxn modelId="{EB73509E-4BEB-A047-872A-577AE80352A5}" srcId="{E4FA0DBD-584E-8D47-A750-A074BA8B2256}" destId="{A85B58C9-B5D4-D346-88FD-A49630B69690}" srcOrd="1" destOrd="0" parTransId="{022E71E8-1D19-CC48-B191-1DAF159180D3}" sibTransId="{342C8B4B-1E49-834F-AB0E-DD212B7B5631}"/>
    <dgm:cxn modelId="{8D03D31E-0711-5344-9D95-E9963A915344}" srcId="{28BE78ED-35C0-3649-8B6C-90B51B8AB742}" destId="{445DBFBE-B29B-F74A-ABF0-485BDB1EB250}" srcOrd="0" destOrd="0" parTransId="{4CFAC067-2FE1-3D43-8AB5-47FEFE706146}" sibTransId="{3032CAC5-0637-4746-806C-698A678B7097}"/>
    <dgm:cxn modelId="{A91E4C9C-F7F0-8D45-BC8E-832E0095CBE7}" type="presOf" srcId="{78910A94-9FB9-C245-8F8F-5EEA80B95E55}" destId="{49FB0926-22F4-5C4B-ADBC-C257B84E72FB}" srcOrd="0" destOrd="0" presId="urn:microsoft.com/office/officeart/2005/8/layout/radial4"/>
    <dgm:cxn modelId="{6CFD02B0-C81F-AE4E-8A69-FB95E61C197D}" srcId="{16C24282-B23F-914D-A610-B736F081D02C}" destId="{DC9137F9-7490-5246-B342-580E0798BADA}" srcOrd="0" destOrd="0" parTransId="{086B3F81-2889-D24E-9B70-A08DF84041F3}" sibTransId="{84007EE9-D30B-104F-AB7F-1A252B12F8B7}"/>
    <dgm:cxn modelId="{DCE82C67-D6EF-6D4B-9B43-EF6EC4DBC9C5}" srcId="{28BE78ED-35C0-3649-8B6C-90B51B8AB742}" destId="{D98DFF83-77F8-8744-98D1-8490B10794C3}" srcOrd="2" destOrd="0" parTransId="{CC6DAC79-C4FE-6947-A023-C9F434CCCC92}" sibTransId="{A315C9E1-650D-8C46-8554-CBCC078F49BD}"/>
    <dgm:cxn modelId="{A24B7EC7-AB40-8A43-8DAF-DD6782C63C09}" srcId="{28BE78ED-35C0-3649-8B6C-90B51B8AB742}" destId="{781A4545-9F12-7D42-9926-9401566246AB}" srcOrd="1" destOrd="0" parTransId="{68FC3194-837C-E649-AF9B-283DBA1C1105}" sibTransId="{E2CC5D43-0A03-804B-983E-4E29379877BD}"/>
    <dgm:cxn modelId="{9353ADA0-16A4-4946-9C1D-2A5BAB16D0C4}" srcId="{16C24282-B23F-914D-A610-B736F081D02C}" destId="{28BE78ED-35C0-3649-8B6C-90B51B8AB742}" srcOrd="1" destOrd="0" parTransId="{A587C9D1-D86A-1741-B73F-59104FF47260}" sibTransId="{244D5028-394C-BF4C-ABCB-8C0A04F1A834}"/>
    <dgm:cxn modelId="{FBCCC692-A82F-9146-8446-3AFF5C0DA105}" srcId="{16C24282-B23F-914D-A610-B736F081D02C}" destId="{E4FA0DBD-584E-8D47-A750-A074BA8B2256}" srcOrd="2" destOrd="0" parTransId="{78910A94-9FB9-C245-8F8F-5EEA80B95E55}" sibTransId="{158307B8-6DA1-944C-BBC7-37688926A605}"/>
    <dgm:cxn modelId="{8F8C1F97-AE0F-0043-9ACA-07037DEF80E8}" type="presOf" srcId="{E4FA0DBD-584E-8D47-A750-A074BA8B2256}" destId="{C23C4142-EC50-BB44-A521-509D6EEC557B}" srcOrd="0" destOrd="0" presId="urn:microsoft.com/office/officeart/2005/8/layout/radial4"/>
    <dgm:cxn modelId="{027FC181-A476-B944-B497-BEFEE6CF0C55}" srcId="{416B5ED9-0AE4-E14D-BC83-95E47EA8A5F4}" destId="{16C24282-B23F-914D-A610-B736F081D02C}" srcOrd="0" destOrd="0" parTransId="{BC3B54A1-A795-6149-B2B2-19BCDD93BDF4}" sibTransId="{D9F85FDD-741A-704C-8BF0-CC7A295D6960}"/>
    <dgm:cxn modelId="{943207F7-EC76-EC49-8A27-A13C27A615B3}" type="presOf" srcId="{D98DFF83-77F8-8744-98D1-8490B10794C3}" destId="{5B0B84A9-7803-EE48-BF88-FA70D2D907EA}" srcOrd="0" destOrd="3" presId="urn:microsoft.com/office/officeart/2005/8/layout/radial4"/>
    <dgm:cxn modelId="{5E59FB10-DAA6-7F4C-8BEB-8E1A1B8C4FB5}" type="presOf" srcId="{781A4545-9F12-7D42-9926-9401566246AB}" destId="{5B0B84A9-7803-EE48-BF88-FA70D2D907EA}" srcOrd="0" destOrd="2" presId="urn:microsoft.com/office/officeart/2005/8/layout/radial4"/>
    <dgm:cxn modelId="{9257C4E2-66BC-5C44-BA2C-566E1EDA2E08}" srcId="{E4FA0DBD-584E-8D47-A750-A074BA8B2256}" destId="{C824A3D2-E579-EB44-91B0-C562B98D499A}" srcOrd="0" destOrd="0" parTransId="{A23AD029-EA72-A64F-823F-3D385EB1F935}" sibTransId="{FF45E3B1-8E6E-0A46-9E40-094DECE38394}"/>
    <dgm:cxn modelId="{71220D56-FE32-4A42-8AAE-8F092CAA78A7}" type="presOf" srcId="{DC9137F9-7490-5246-B342-580E0798BADA}" destId="{22F2D8E8-ED35-6349-95C7-082DBB9D5DDF}" srcOrd="0" destOrd="0" presId="urn:microsoft.com/office/officeart/2005/8/layout/radial4"/>
    <dgm:cxn modelId="{76B7F518-2C68-E841-AFB1-B38167F10F82}" srcId="{E4FA0DBD-584E-8D47-A750-A074BA8B2256}" destId="{D8C11015-9DA1-2E4B-8249-7307A632FAA4}" srcOrd="2" destOrd="0" parTransId="{C71137EA-8B31-9E4B-8B01-C26F3E21CD74}" sibTransId="{6DB27CE7-E672-8649-B9C0-5671192B8DAD}"/>
    <dgm:cxn modelId="{FC5F249B-637F-E84C-9090-35E5F9E1F0CD}" type="presOf" srcId="{A587C9D1-D86A-1741-B73F-59104FF47260}" destId="{1504EEAA-D4BE-9645-8FAE-E09CF5160600}" srcOrd="0" destOrd="0" presId="urn:microsoft.com/office/officeart/2005/8/layout/radial4"/>
    <dgm:cxn modelId="{490F82CC-29A5-EC4E-8B92-87996444690B}" srcId="{DC9137F9-7490-5246-B342-580E0798BADA}" destId="{086180B2-98FE-5B41-B563-CFD9364C8056}" srcOrd="2" destOrd="0" parTransId="{0762521F-3437-7043-B59B-8A619AAA71D3}" sibTransId="{DB287BD4-306D-E24B-9849-A9D6ABC6C452}"/>
    <dgm:cxn modelId="{E7811311-6FC9-8B4E-9F62-0E44A2372F0D}" type="presOf" srcId="{086B3F81-2889-D24E-9B70-A08DF84041F3}" destId="{8B65363F-9498-9544-8C7B-F908C771B374}" srcOrd="0" destOrd="0" presId="urn:microsoft.com/office/officeart/2005/8/layout/radial4"/>
    <dgm:cxn modelId="{DD416C11-0EE7-3E46-BB78-5CB32D190B11}" srcId="{D98DFF83-77F8-8744-98D1-8490B10794C3}" destId="{ED578198-A068-D244-808A-7CC2674CC1F6}" srcOrd="0" destOrd="0" parTransId="{65C2F39C-E0C1-084F-B78F-976AF091CE70}" sibTransId="{74888A7C-FDD6-1F4F-92C9-AB715D82E99C}"/>
    <dgm:cxn modelId="{A7783DF9-D834-7546-B1ED-E93EC1B2053A}" type="presOf" srcId="{A85B58C9-B5D4-D346-88FD-A49630B69690}" destId="{C23C4142-EC50-BB44-A521-509D6EEC557B}" srcOrd="0" destOrd="2" presId="urn:microsoft.com/office/officeart/2005/8/layout/radial4"/>
    <dgm:cxn modelId="{35BCAAC5-34D2-C846-BF9F-2CA1077041B8}" type="presOf" srcId="{C824A3D2-E579-EB44-91B0-C562B98D499A}" destId="{C23C4142-EC50-BB44-A521-509D6EEC557B}" srcOrd="0" destOrd="1" presId="urn:microsoft.com/office/officeart/2005/8/layout/radial4"/>
    <dgm:cxn modelId="{1160BFCA-B6D1-3542-90D8-821979C68AC2}" type="presParOf" srcId="{9AFAE79D-9F43-B548-9DB4-6BAAD643D027}" destId="{A4D58E9F-AC4C-2349-9DBC-5F48C52469A8}" srcOrd="0" destOrd="0" presId="urn:microsoft.com/office/officeart/2005/8/layout/radial4"/>
    <dgm:cxn modelId="{70A2697D-31F6-174F-B271-E03954F42635}" type="presParOf" srcId="{9AFAE79D-9F43-B548-9DB4-6BAAD643D027}" destId="{8B65363F-9498-9544-8C7B-F908C771B374}" srcOrd="1" destOrd="0" presId="urn:microsoft.com/office/officeart/2005/8/layout/radial4"/>
    <dgm:cxn modelId="{9CC6EAAB-6B3B-1843-AAC3-BA0EFA111D3D}" type="presParOf" srcId="{9AFAE79D-9F43-B548-9DB4-6BAAD643D027}" destId="{22F2D8E8-ED35-6349-95C7-082DBB9D5DDF}" srcOrd="2" destOrd="0" presId="urn:microsoft.com/office/officeart/2005/8/layout/radial4"/>
    <dgm:cxn modelId="{3E1C4CA9-28D3-FE42-BF5E-443C20D15302}" type="presParOf" srcId="{9AFAE79D-9F43-B548-9DB4-6BAAD643D027}" destId="{1504EEAA-D4BE-9645-8FAE-E09CF5160600}" srcOrd="3" destOrd="0" presId="urn:microsoft.com/office/officeart/2005/8/layout/radial4"/>
    <dgm:cxn modelId="{6E3C98E6-0F7A-2F4C-ADD6-A88575DB2DEB}" type="presParOf" srcId="{9AFAE79D-9F43-B548-9DB4-6BAAD643D027}" destId="{5B0B84A9-7803-EE48-BF88-FA70D2D907EA}" srcOrd="4" destOrd="0" presId="urn:microsoft.com/office/officeart/2005/8/layout/radial4"/>
    <dgm:cxn modelId="{686BE61C-8276-1840-A149-D12CA231CFB2}" type="presParOf" srcId="{9AFAE79D-9F43-B548-9DB4-6BAAD643D027}" destId="{49FB0926-22F4-5C4B-ADBC-C257B84E72FB}" srcOrd="5" destOrd="0" presId="urn:microsoft.com/office/officeart/2005/8/layout/radial4"/>
    <dgm:cxn modelId="{EA8AC953-BF8B-7E40-8911-D1617EEF2EB4}" type="presParOf" srcId="{9AFAE79D-9F43-B548-9DB4-6BAAD643D027}" destId="{C23C4142-EC50-BB44-A521-509D6EEC557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58E9F-AC4C-2349-9DBC-5F48C52469A8}">
      <dsp:nvSpPr>
        <dsp:cNvPr id="0" name=""/>
        <dsp:cNvSpPr/>
      </dsp:nvSpPr>
      <dsp:spPr>
        <a:xfrm>
          <a:off x="3255397" y="2609924"/>
          <a:ext cx="2189992" cy="2189992"/>
        </a:xfrm>
        <a:prstGeom prst="ellipse">
          <a:avLst/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Full</a:t>
          </a:r>
          <a:r>
            <a:rPr lang="en-US" sz="2500" kern="1200" baseline="0" dirty="0" smtClean="0"/>
            <a:t> systems integration testing</a:t>
          </a:r>
          <a:endParaRPr lang="en-US" sz="2500" kern="1200" dirty="0"/>
        </a:p>
      </dsp:txBody>
      <dsp:txXfrm>
        <a:off x="3576114" y="2930641"/>
        <a:ext cx="1548558" cy="1548558"/>
      </dsp:txXfrm>
    </dsp:sp>
    <dsp:sp modelId="{8B65363F-9498-9544-8C7B-F908C771B374}">
      <dsp:nvSpPr>
        <dsp:cNvPr id="0" name=""/>
        <dsp:cNvSpPr/>
      </dsp:nvSpPr>
      <dsp:spPr>
        <a:xfrm rot="13229940">
          <a:off x="1225000" y="1782655"/>
          <a:ext cx="2480068" cy="62414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F2D8E8-ED35-6349-95C7-082DBB9D5DDF}">
      <dsp:nvSpPr>
        <dsp:cNvPr id="0" name=""/>
        <dsp:cNvSpPr/>
      </dsp:nvSpPr>
      <dsp:spPr>
        <a:xfrm>
          <a:off x="298522" y="457210"/>
          <a:ext cx="2447138" cy="16643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FLASH (DESY)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TDP focus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7 CM → 1.2 </a:t>
          </a:r>
          <a:r>
            <a:rPr lang="en-US" sz="1500" kern="1200" dirty="0" err="1" smtClean="0"/>
            <a:t>GeV</a:t>
          </a:r>
          <a:r>
            <a:rPr lang="en-US" sz="1500" kern="1200" dirty="0" smtClean="0"/>
            <a:t> beam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photon user facility</a:t>
          </a:r>
          <a:endParaRPr lang="en-US" sz="1500" kern="1200" dirty="0"/>
        </a:p>
      </dsp:txBody>
      <dsp:txXfrm>
        <a:off x="347270" y="505958"/>
        <a:ext cx="2349642" cy="1566898"/>
      </dsp:txXfrm>
    </dsp:sp>
    <dsp:sp modelId="{1504EEAA-D4BE-9645-8FAE-E09CF5160600}">
      <dsp:nvSpPr>
        <dsp:cNvPr id="0" name=""/>
        <dsp:cNvSpPr/>
      </dsp:nvSpPr>
      <dsp:spPr>
        <a:xfrm rot="16638624">
          <a:off x="3759617" y="1364417"/>
          <a:ext cx="1701996" cy="62414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19999"/>
                <a:lumOff val="27237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19999"/>
                <a:lumOff val="27237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19999"/>
                <a:lumOff val="272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0B84A9-7803-EE48-BF88-FA70D2D907EA}">
      <dsp:nvSpPr>
        <dsp:cNvPr id="0" name=""/>
        <dsp:cNvSpPr/>
      </dsp:nvSpPr>
      <dsp:spPr>
        <a:xfrm>
          <a:off x="3678653" y="213"/>
          <a:ext cx="2080492" cy="16643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-21688"/>
                <a:lumOff val="35185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21688"/>
                <a:lumOff val="35185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21688"/>
                <a:lumOff val="351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NML (FNAL)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Under construction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Up to 6 cryomodules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Operation: end 2012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(3 CM)</a:t>
          </a:r>
          <a:endParaRPr lang="en-US" sz="1500" kern="1200" dirty="0"/>
        </a:p>
      </dsp:txBody>
      <dsp:txXfrm>
        <a:off x="3727401" y="48961"/>
        <a:ext cx="1982996" cy="1566898"/>
      </dsp:txXfrm>
    </dsp:sp>
    <dsp:sp modelId="{49FB0926-22F4-5C4B-ADBC-C257B84E72FB}">
      <dsp:nvSpPr>
        <dsp:cNvPr id="0" name=""/>
        <dsp:cNvSpPr/>
      </dsp:nvSpPr>
      <dsp:spPr>
        <a:xfrm rot="20458896">
          <a:off x="5440416" y="2676568"/>
          <a:ext cx="1976064" cy="62414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19999"/>
                <a:lumOff val="27237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19999"/>
                <a:lumOff val="27237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19999"/>
                <a:lumOff val="272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3C4142-EC50-BB44-A521-509D6EEC557B}">
      <dsp:nvSpPr>
        <dsp:cNvPr id="0" name=""/>
        <dsp:cNvSpPr/>
      </dsp:nvSpPr>
      <dsp:spPr>
        <a:xfrm>
          <a:off x="6294755" y="1834473"/>
          <a:ext cx="2135584" cy="16643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-21688"/>
                <a:lumOff val="35185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21688"/>
                <a:lumOff val="35185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21688"/>
                <a:lumOff val="351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STF (KEK)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“Quantum Beam” experiment 2011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1 CM with beam 2013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(2 CM 2015)</a:t>
          </a:r>
          <a:endParaRPr lang="en-US" sz="1500" kern="1200" dirty="0"/>
        </a:p>
      </dsp:txBody>
      <dsp:txXfrm>
        <a:off x="6343503" y="1883221"/>
        <a:ext cx="2038088" cy="1566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7660F-50E9-B542-BDBA-C62503D28C0B}" type="datetimeFigureOut">
              <a:rPr kumimoji="1" lang="ja-JP" altLang="en-US" smtClean="0"/>
              <a:t>12/06/08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7D84D-3AD6-6948-BBFB-5F7C0F0346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6206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92C0A8-A073-4C4E-B5AE-C39213BA23F6}" type="slidenum">
              <a:rPr lang="en-US" altLang="ja-JP">
                <a:solidFill>
                  <a:prstClr val="black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3</a:t>
            </a:fld>
            <a:endParaRPr lang="en-US" altLang="ja-JP">
              <a:solidFill>
                <a:prstClr val="black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389E06-74B4-C147-92DD-CD3BF7F59418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234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e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C80A-C865-A549-9563-C10EE431E48D}" type="datetimeFigureOut">
              <a:rPr kumimoji="1" lang="ja-JP" altLang="en-US" smtClean="0"/>
              <a:t>12/06/08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E33F-8DE9-7141-B4B1-5AAC926672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4705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C80A-C865-A549-9563-C10EE431E48D}" type="datetimeFigureOut">
              <a:rPr kumimoji="1" lang="ja-JP" altLang="en-US" smtClean="0"/>
              <a:t>12/06/08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E33F-8DE9-7141-B4B1-5AAC926672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780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C80A-C865-A549-9563-C10EE431E48D}" type="datetimeFigureOut">
              <a:rPr kumimoji="1" lang="ja-JP" altLang="en-US" smtClean="0"/>
              <a:t>12/06/08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E33F-8DE9-7141-B4B1-5AAC926672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2234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N:\Fermi\ILCRedesign\ilccolor.ti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:\Documents and Settings\kevin\My Documents\1024_greendot_divider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78486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defTabSz="914400" eaLnBrk="0" fontAlgn="ctr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0" lang="ja-JP" altLang="en-US" sz="2400" smtClean="0">
              <a:solidFill>
                <a:srgbClr val="000000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defTabSz="914400" eaLnBrk="0" fontAlgn="ctr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0" lang="ja-JP" altLang="en-US" sz="2400" smtClean="0">
              <a:solidFill>
                <a:srgbClr val="000000"/>
              </a:solidFill>
            </a:endParaRPr>
          </a:p>
        </p:txBody>
      </p:sp>
      <p:pic>
        <p:nvPicPr>
          <p:cNvPr id="8" name="Picture 12" descr="C:\Documents and Settings\kevin\My Documents\1024_greendot_divider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241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7772400" cy="11430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12/05/14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KEK-LC-Meeting</a:t>
            </a: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3CCE72-6417-E64F-B60A-7C5F924D9884}" type="slidenum">
              <a:rPr lang="en-US" altLang="ja-JP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94987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12/05/14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KEK-LC-Meeting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D2495-D900-764B-95D8-E6F04B5A7C4A}" type="slidenum">
              <a:rPr lang="en-US" altLang="ja-JP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106254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12/05/14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KEK-LC-Meeting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31B92-5C4D-C24C-A6CD-31B9E8640C02}" type="slidenum">
              <a:rPr lang="en-US" altLang="ja-JP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053775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12/05/14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KEK-LC-Meeting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E10D8-2820-BE49-8165-02187F202910}" type="slidenum">
              <a:rPr lang="en-US" altLang="ja-JP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006428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12/05/14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KEK-LC-Meeting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70883-D785-6540-8684-92BF532C49FD}" type="slidenum">
              <a:rPr lang="en-US" altLang="ja-JP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457398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12/05/14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KEK-LC-Meeting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FB015-077B-8847-8958-F6785EEB66E0}" type="slidenum">
              <a:rPr lang="en-US" altLang="ja-JP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967326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12/05/14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KEK-LC-Meeting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C49DB-5A73-DA4F-9C14-AB7F3DBA4DE9}" type="slidenum">
              <a:rPr lang="en-US" altLang="ja-JP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442672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12/05/14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KEK-LC-Meeting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ACDA8-3E30-844F-9809-0DC1DB8091D0}" type="slidenum">
              <a:rPr lang="en-US" altLang="ja-JP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87666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C80A-C865-A549-9563-C10EE431E48D}" type="datetimeFigureOut">
              <a:rPr kumimoji="1" lang="ja-JP" altLang="en-US" smtClean="0"/>
              <a:t>12/06/08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E33F-8DE9-7141-B4B1-5AAC926672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775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12/05/14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KEK-LC-Meeting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E95FF-BF2B-AC46-967C-0C5ACEC1FBED}" type="slidenum">
              <a:rPr lang="en-US" altLang="ja-JP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359493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12/05/14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KEK-LC-Meeting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E798C-EBAE-DB4D-AED9-531C1D8F7D20}" type="slidenum">
              <a:rPr lang="en-US" altLang="ja-JP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764012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12/05/14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KEK-LC-Meeting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F1F89-335C-4749-9A5A-886F5512CB52}" type="slidenum">
              <a:rPr lang="en-US" altLang="ja-JP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5390495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8975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12/05/14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/>
              <a:t>KEK-LC-Meeting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CD77F-553A-4B49-A5ED-7E9689A904C8}" type="slidenum">
              <a:rPr lang="en-US" altLang="ja-JP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377617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7" descr="Helmholtz_Logo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/>
            </a:pPr>
            <a:endParaRPr kumimoji="0" lang="ja-JP" altLang="en-US" sz="900">
              <a:solidFill>
                <a:srgbClr val="261748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en-GB" sz="2400">
              <a:solidFill>
                <a:srgbClr val="261748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/>
        </p:spPr>
        <p:txBody>
          <a:bodyPr lIns="79200" tIns="0" rIns="46800" bIns="0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defTabSz="914400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US" sz="1000" dirty="0" smtClean="0">
                <a:solidFill>
                  <a:srgbClr val="FFFFFF"/>
                </a:solidFill>
                <a:cs typeface="ＭＳ Ｐゴシック" charset="0"/>
              </a:rPr>
              <a:t>The European XFEL - Progress and Status</a:t>
            </a:r>
          </a:p>
        </p:txBody>
      </p:sp>
      <p:pic>
        <p:nvPicPr>
          <p:cNvPr id="10" name="Picture 127" descr="logo-XFEL_rgb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E4E536-C257-134A-9114-CE0733563557}" type="slidenum">
              <a:rPr lang="en-GB" altLang="ja-JP">
                <a:solidFill>
                  <a:srgbClr val="FFFFFF"/>
                </a:solidFill>
                <a:latin typeface="Arial"/>
                <a:ea typeface="Arial Unicode MS"/>
                <a:cs typeface="Arial Unicode MS"/>
              </a:rPr>
              <a:pPr/>
              <a:t>‹#›</a:t>
            </a:fld>
            <a:endParaRPr lang="en-GB" altLang="ja-JP">
              <a:solidFill>
                <a:srgbClr val="FFFFFF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12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KEK-LC-Meeting</a:t>
            </a:r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3840092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N:\Fermi\ILCRedesign\ilccolor.ti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:\Documents and Settings\kevin\My Documents\1024_greendot_divider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78486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defTabSz="914400" eaLnBrk="0" fontAlgn="ctr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0" lang="ja-JP" altLang="en-US" sz="2400" smtClean="0">
              <a:solidFill>
                <a:srgbClr val="000000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defTabSz="914400" eaLnBrk="0" fontAlgn="ctr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0" lang="ja-JP" altLang="en-US" sz="2400" smtClean="0">
              <a:solidFill>
                <a:srgbClr val="000000"/>
              </a:solidFill>
            </a:endParaRPr>
          </a:p>
        </p:txBody>
      </p:sp>
      <p:pic>
        <p:nvPicPr>
          <p:cNvPr id="8" name="Picture 12" descr="C:\Documents and Settings\kevin\My Documents\1024_greendot_divider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241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7772400" cy="11430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12/05/14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KEK-LC-Meeting</a:t>
            </a: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3CCE72-6417-E64F-B60A-7C5F924D9884}" type="slidenum">
              <a:rPr lang="en-US" altLang="ja-JP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212744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12/05/14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KEK-LC-Meeting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D2495-D900-764B-95D8-E6F04B5A7C4A}" type="slidenum">
              <a:rPr lang="en-US" altLang="ja-JP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6739619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12/05/14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KEK-LC-Meeting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31B92-5C4D-C24C-A6CD-31B9E8640C02}" type="slidenum">
              <a:rPr lang="en-US" altLang="ja-JP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818969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12/05/14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KEK-LC-Meeting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E10D8-2820-BE49-8165-02187F202910}" type="slidenum">
              <a:rPr lang="en-US" altLang="ja-JP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2255363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12/05/14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KEK-LC-Meeting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70883-D785-6540-8684-92BF532C49FD}" type="slidenum">
              <a:rPr lang="en-US" altLang="ja-JP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13645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C80A-C865-A549-9563-C10EE431E48D}" type="datetimeFigureOut">
              <a:rPr kumimoji="1" lang="ja-JP" altLang="en-US" smtClean="0"/>
              <a:t>12/06/08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E33F-8DE9-7141-B4B1-5AAC926672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8363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12/05/14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KEK-LC-Meeting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FB015-077B-8847-8958-F6785EEB66E0}" type="slidenum">
              <a:rPr lang="en-US" altLang="ja-JP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921100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12/05/14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KEK-LC-Meeting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C49DB-5A73-DA4F-9C14-AB7F3DBA4DE9}" type="slidenum">
              <a:rPr lang="en-US" altLang="ja-JP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1379920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12/05/14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KEK-LC-Meeting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ACDA8-3E30-844F-9809-0DC1DB8091D0}" type="slidenum">
              <a:rPr lang="en-US" altLang="ja-JP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4133312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12/05/14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KEK-LC-Meeting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E95FF-BF2B-AC46-967C-0C5ACEC1FBED}" type="slidenum">
              <a:rPr lang="en-US" altLang="ja-JP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6672835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12/05/14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KEK-LC-Meeting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E798C-EBAE-DB4D-AED9-531C1D8F7D20}" type="slidenum">
              <a:rPr lang="en-US" altLang="ja-JP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191997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12/05/14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KEK-LC-Meeting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F1F89-335C-4749-9A5A-886F5512CB52}" type="slidenum">
              <a:rPr lang="en-US" altLang="ja-JP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2540696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8975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12/05/14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/>
              <a:t>KEK-LC-Meeting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CD77F-553A-4B49-A5ED-7E9689A904C8}" type="slidenum">
              <a:rPr lang="en-US" altLang="ja-JP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349624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7" descr="Helmholtz_Logo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/>
            </a:pPr>
            <a:endParaRPr kumimoji="0" lang="ja-JP" altLang="en-US" sz="900">
              <a:solidFill>
                <a:srgbClr val="261748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en-GB" sz="2400">
              <a:solidFill>
                <a:srgbClr val="261748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/>
        </p:spPr>
        <p:txBody>
          <a:bodyPr lIns="79200" tIns="0" rIns="46800" bIns="0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defTabSz="914400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US" sz="1000" dirty="0" smtClean="0">
                <a:solidFill>
                  <a:srgbClr val="FFFFFF"/>
                </a:solidFill>
                <a:cs typeface="ＭＳ Ｐゴシック" charset="0"/>
              </a:rPr>
              <a:t>The European XFEL - Progress and Status</a:t>
            </a:r>
          </a:p>
        </p:txBody>
      </p:sp>
      <p:pic>
        <p:nvPicPr>
          <p:cNvPr id="10" name="Picture 127" descr="logo-XFEL_rgb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E4E536-C257-134A-9114-CE0733563557}" type="slidenum">
              <a:rPr lang="en-GB" altLang="ja-JP">
                <a:solidFill>
                  <a:srgbClr val="FFFFFF"/>
                </a:solidFill>
                <a:latin typeface="Arial"/>
                <a:ea typeface="Arial Unicode MS"/>
                <a:cs typeface="Arial Unicode MS"/>
              </a:rPr>
              <a:pPr/>
              <a:t>‹#›</a:t>
            </a:fld>
            <a:endParaRPr lang="en-GB" altLang="ja-JP">
              <a:solidFill>
                <a:srgbClr val="FFFFFF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12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KEK-LC-Meeting</a:t>
            </a:r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2931875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N:\Fermi\ILCRedesign\ilccolor.tif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:\Documents and Settings\kevin\My Documents\1024_greendot_divider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78486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defTabSz="914400" eaLnBrk="0" fontAlgn="ctr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0" lang="ja-JP" altLang="en-US" sz="2400" smtClean="0">
              <a:solidFill>
                <a:srgbClr val="000000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defTabSz="914400" eaLnBrk="0" fontAlgn="ctr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0" lang="ja-JP" altLang="en-US" sz="2400" smtClean="0">
              <a:solidFill>
                <a:srgbClr val="000000"/>
              </a:solidFill>
            </a:endParaRPr>
          </a:p>
        </p:txBody>
      </p:sp>
      <p:pic>
        <p:nvPicPr>
          <p:cNvPr id="8" name="Picture 12" descr="C:\Documents and Settings\kevin\My Documents\1024_greendot_divider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241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7772400" cy="11430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12/05/14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KEK-LC-Meeting</a:t>
            </a: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3CCE72-6417-E64F-B60A-7C5F924D9884}" type="slidenum">
              <a:rPr lang="en-US" altLang="ja-JP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6675862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12/05/14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KEK-LC-Meeting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D2495-D900-764B-95D8-E6F04B5A7C4A}" type="slidenum">
              <a:rPr lang="en-US" altLang="ja-JP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94983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C80A-C865-A549-9563-C10EE431E48D}" type="datetimeFigureOut">
              <a:rPr kumimoji="1" lang="ja-JP" altLang="en-US" smtClean="0"/>
              <a:t>12/06/08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E33F-8DE9-7141-B4B1-5AAC926672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1274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12/05/14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KEK-LC-Meeting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31B92-5C4D-C24C-A6CD-31B9E8640C02}" type="slidenum">
              <a:rPr lang="en-US" altLang="ja-JP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0282875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12/05/14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KEK-LC-Meeting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E10D8-2820-BE49-8165-02187F202910}" type="slidenum">
              <a:rPr lang="en-US" altLang="ja-JP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41414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12/05/14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KEK-LC-Meeting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70883-D785-6540-8684-92BF532C49FD}" type="slidenum">
              <a:rPr lang="en-US" altLang="ja-JP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9281652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12/05/14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KEK-LC-Meeting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FB015-077B-8847-8958-F6785EEB66E0}" type="slidenum">
              <a:rPr lang="en-US" altLang="ja-JP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9251572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12/05/14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KEK-LC-Meeting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C49DB-5A73-DA4F-9C14-AB7F3DBA4DE9}" type="slidenum">
              <a:rPr lang="en-US" altLang="ja-JP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7950235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12/05/14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KEK-LC-Meeting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ACDA8-3E30-844F-9809-0DC1DB8091D0}" type="slidenum">
              <a:rPr lang="en-US" altLang="ja-JP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6970442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12/05/14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KEK-LC-Meeting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E95FF-BF2B-AC46-967C-0C5ACEC1FBED}" type="slidenum">
              <a:rPr lang="en-US" altLang="ja-JP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5622117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12/05/14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KEK-LC-Meeting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E798C-EBAE-DB4D-AED9-531C1D8F7D20}" type="slidenum">
              <a:rPr lang="en-US" altLang="ja-JP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644482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12/05/14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KEK-LC-Meeting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F1F89-335C-4749-9A5A-886F5512CB52}" type="slidenum">
              <a:rPr lang="en-US" altLang="ja-JP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9074983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8975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12/05/14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/>
              <a:t>KEK-LC-Meeting</a:t>
            </a: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CD77F-553A-4B49-A5ED-7E9689A904C8}" type="slidenum">
              <a:rPr lang="en-US" altLang="ja-JP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65961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C80A-C865-A549-9563-C10EE431E48D}" type="datetimeFigureOut">
              <a:rPr kumimoji="1" lang="ja-JP" altLang="en-US" smtClean="0"/>
              <a:t>12/06/08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E33F-8DE9-7141-B4B1-5AAC926672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41183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7" descr="Helmholtz_Logo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2"/>
              <a:buChar char="n"/>
              <a:defRPr/>
            </a:pPr>
            <a:endParaRPr kumimoji="0" lang="ja-JP" altLang="en-US" sz="900">
              <a:solidFill>
                <a:srgbClr val="261748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en-GB" sz="2400">
              <a:solidFill>
                <a:srgbClr val="261748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/>
        </p:spPr>
        <p:txBody>
          <a:bodyPr lIns="79200" tIns="0" rIns="46800" bIns="0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defTabSz="914400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US" sz="1000" dirty="0" smtClean="0">
                <a:solidFill>
                  <a:srgbClr val="FFFFFF"/>
                </a:solidFill>
                <a:cs typeface="ＭＳ Ｐゴシック" charset="0"/>
              </a:rPr>
              <a:t>The European XFEL - Progress and Status</a:t>
            </a:r>
          </a:p>
        </p:txBody>
      </p:sp>
      <p:pic>
        <p:nvPicPr>
          <p:cNvPr id="10" name="Picture 127" descr="logo-XFEL_rgb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E4E536-C257-134A-9114-CE0733563557}" type="slidenum">
              <a:rPr lang="en-GB" altLang="ja-JP">
                <a:solidFill>
                  <a:srgbClr val="FFFFFF"/>
                </a:solidFill>
                <a:latin typeface="Arial"/>
                <a:ea typeface="Arial Unicode MS"/>
                <a:cs typeface="Arial Unicode MS"/>
              </a:rPr>
              <a:pPr/>
              <a:t>‹#›</a:t>
            </a:fld>
            <a:endParaRPr lang="en-GB" altLang="ja-JP">
              <a:solidFill>
                <a:srgbClr val="FFFFFF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12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KEK-LC-Meeting</a:t>
            </a:r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6559410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lccolo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219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1024_greendot_divid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78486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kumimoji="0" lang="en-US" sz="2400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kumimoji="0" lang="en-US" sz="2400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pic>
        <p:nvPicPr>
          <p:cNvPr id="8" name="Picture 11" descr="1024_greendot_divid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7772400" cy="11430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248400"/>
            <a:ext cx="3124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12/05/14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latin typeface="Arial"/>
                <a:ea typeface="Arial Unicode MS"/>
                <a:cs typeface="Arial Unicode MS"/>
              </a:rPr>
              <a:t>KEK-LC-Meeting</a:t>
            </a:r>
            <a:endParaRPr lang="en-US">
              <a:latin typeface="Arial"/>
              <a:ea typeface="Arial Unicode MS"/>
              <a:cs typeface="Arial Unicode MS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362200" cy="457200"/>
          </a:xfrm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42401530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12/05/14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latin typeface="Arial"/>
                <a:ea typeface="Arial Unicode MS"/>
                <a:cs typeface="Arial Unicode MS"/>
              </a:rPr>
              <a:t>KEK-LC-Meeting</a:t>
            </a:r>
            <a:endParaRPr lang="en-US">
              <a:latin typeface="Arial"/>
              <a:ea typeface="Arial Unicode MS"/>
              <a:cs typeface="Arial Unicode M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87077228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12/05/14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latin typeface="Arial"/>
                <a:ea typeface="Arial Unicode MS"/>
                <a:cs typeface="Arial Unicode MS"/>
              </a:rPr>
              <a:t>KEK-LC-Meeting</a:t>
            </a:r>
            <a:endParaRPr lang="en-US">
              <a:latin typeface="Arial"/>
              <a:ea typeface="Arial Unicode MS"/>
              <a:cs typeface="Arial Unicode M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4130664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12/05/14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latin typeface="Arial"/>
                <a:ea typeface="Arial Unicode MS"/>
                <a:cs typeface="Arial Unicode MS"/>
              </a:rPr>
              <a:t>KEK-LC-Meeting</a:t>
            </a:r>
            <a:endParaRPr lang="en-US">
              <a:latin typeface="Arial"/>
              <a:ea typeface="Arial Unicode MS"/>
              <a:cs typeface="Arial Unicode M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70825350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12/05/14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latin typeface="Arial"/>
                <a:ea typeface="Arial Unicode MS"/>
                <a:cs typeface="Arial Unicode MS"/>
              </a:rPr>
              <a:t>KEK-LC-Meeting</a:t>
            </a:r>
            <a:endParaRPr lang="en-US">
              <a:latin typeface="Arial"/>
              <a:ea typeface="Arial Unicode MS"/>
              <a:cs typeface="Arial Unicode M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38538806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12/05/14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latin typeface="Arial"/>
                <a:ea typeface="Arial Unicode MS"/>
                <a:cs typeface="Arial Unicode MS"/>
              </a:rPr>
              <a:t>KEK-LC-Meeting</a:t>
            </a:r>
            <a:endParaRPr lang="en-US">
              <a:latin typeface="Arial"/>
              <a:ea typeface="Arial Unicode MS"/>
              <a:cs typeface="Arial Unicode M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51564867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12/05/14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latin typeface="Arial"/>
                <a:ea typeface="Arial Unicode MS"/>
                <a:cs typeface="Arial Unicode MS"/>
              </a:rPr>
              <a:t>KEK-LC-Meeting</a:t>
            </a:r>
            <a:endParaRPr lang="en-US">
              <a:latin typeface="Arial"/>
              <a:ea typeface="Arial Unicode MS"/>
              <a:cs typeface="Arial Unicode M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63438818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12/05/14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latin typeface="Arial"/>
                <a:ea typeface="Arial Unicode MS"/>
                <a:cs typeface="Arial Unicode MS"/>
              </a:rPr>
              <a:t>KEK-LC-Meeting</a:t>
            </a:r>
            <a:endParaRPr lang="en-US">
              <a:latin typeface="Arial"/>
              <a:ea typeface="Arial Unicode MS"/>
              <a:cs typeface="Arial Unicode M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01798305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12/05/14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latin typeface="Arial"/>
                <a:ea typeface="Arial Unicode MS"/>
                <a:cs typeface="Arial Unicode MS"/>
              </a:rPr>
              <a:t>KEK-LC-Meeting</a:t>
            </a:r>
            <a:endParaRPr lang="en-US">
              <a:latin typeface="Arial"/>
              <a:ea typeface="Arial Unicode MS"/>
              <a:cs typeface="Arial Unicode M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53334804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C80A-C865-A549-9563-C10EE431E48D}" type="datetimeFigureOut">
              <a:rPr kumimoji="1" lang="ja-JP" altLang="en-US" smtClean="0"/>
              <a:t>12/06/08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E33F-8DE9-7141-B4B1-5AAC926672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26160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12/05/14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latin typeface="Arial"/>
                <a:ea typeface="Arial Unicode MS"/>
                <a:cs typeface="Arial Unicode MS"/>
              </a:rPr>
              <a:t>KEK-LC-Meeting</a:t>
            </a:r>
            <a:endParaRPr lang="en-US">
              <a:latin typeface="Arial"/>
              <a:ea typeface="Arial Unicode MS"/>
              <a:cs typeface="Arial Unicode M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58849356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12/05/14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latin typeface="Arial"/>
                <a:ea typeface="Arial Unicode MS"/>
                <a:cs typeface="Arial Unicode MS"/>
              </a:rPr>
              <a:t>KEK-LC-Meeting</a:t>
            </a:r>
            <a:endParaRPr lang="en-US">
              <a:latin typeface="Arial"/>
              <a:ea typeface="Arial Unicode MS"/>
              <a:cs typeface="Arial Unicode M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B6FA28-7AEC-3F43-9C2D-3DB969CFEC6A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76345844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8975"/>
          </a:xfrm>
        </p:spPr>
        <p:txBody>
          <a:bodyPr/>
          <a:lstStyle/>
          <a:p>
            <a:pPr lvl="0"/>
            <a:endParaRPr lang="ja-JP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12/05/14</a:t>
            </a:r>
            <a:endParaRPr lang="en-US" altLang="ja-JP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latin typeface="Arial"/>
                <a:ea typeface="Arial Unicode MS"/>
                <a:cs typeface="Arial Unicode MS"/>
              </a:rPr>
              <a:t>KEK-LC-Meeting</a:t>
            </a:r>
            <a:endParaRPr lang="en-US" altLang="ja-JP">
              <a:latin typeface="Arial"/>
              <a:ea typeface="Arial Unicode MS"/>
              <a:cs typeface="Arial Unicode M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E37E2-33CB-034B-AFDB-6541EBF5F31A}" type="slidenum">
              <a:rPr lang="en-US" altLang="ja-JP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5605808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9397-E94B-4371-9A47-C52ED6FDB3A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12/06/08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1187-D4F0-4935-B5D8-DD1E4EBE1C79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063534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9397-E94B-4371-9A47-C52ED6FDB3A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12/06/08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1187-D4F0-4935-B5D8-DD1E4EBE1C79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492995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9397-E94B-4371-9A47-C52ED6FDB3A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12/06/08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1187-D4F0-4935-B5D8-DD1E4EBE1C79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112254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9397-E94B-4371-9A47-C52ED6FDB3A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12/06/08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1187-D4F0-4935-B5D8-DD1E4EBE1C79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583168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9397-E94B-4371-9A47-C52ED6FDB3A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12/06/08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1187-D4F0-4935-B5D8-DD1E4EBE1C79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775550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9397-E94B-4371-9A47-C52ED6FDB3A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12/06/08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1187-D4F0-4935-B5D8-DD1E4EBE1C79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373677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9397-E94B-4371-9A47-C52ED6FDB3A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12/06/08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1187-D4F0-4935-B5D8-DD1E4EBE1C79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55766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C80A-C865-A549-9563-C10EE431E48D}" type="datetimeFigureOut">
              <a:rPr kumimoji="1" lang="ja-JP" altLang="en-US" smtClean="0"/>
              <a:t>12/06/08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E33F-8DE9-7141-B4B1-5AAC926672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55747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9397-E94B-4371-9A47-C52ED6FDB3A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12/06/08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1187-D4F0-4935-B5D8-DD1E4EBE1C79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467581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9397-E94B-4371-9A47-C52ED6FDB3A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12/06/08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1187-D4F0-4935-B5D8-DD1E4EBE1C79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076661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9397-E94B-4371-9A47-C52ED6FDB3A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12/06/08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1187-D4F0-4935-B5D8-DD1E4EBE1C79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196922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9397-E94B-4371-9A47-C52ED6FDB3A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12/06/08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1187-D4F0-4935-B5D8-DD1E4EBE1C79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519536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9397-E94B-4371-9A47-C52ED6FDB3A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12/06/08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1187-D4F0-4935-B5D8-DD1E4EBE1C79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244737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9397-E94B-4371-9A47-C52ED6FDB3A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12/06/08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1187-D4F0-4935-B5D8-DD1E4EBE1C79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419706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9397-E94B-4371-9A47-C52ED6FDB3A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12/06/08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1187-D4F0-4935-B5D8-DD1E4EBE1C79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13899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9397-E94B-4371-9A47-C52ED6FDB3A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12/06/08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1187-D4F0-4935-B5D8-DD1E4EBE1C79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65346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9397-E94B-4371-9A47-C52ED6FDB3A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12/06/08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1187-D4F0-4935-B5D8-DD1E4EBE1C79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429541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9397-E94B-4371-9A47-C52ED6FDB3A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12/06/08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1187-D4F0-4935-B5D8-DD1E4EBE1C79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0653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C80A-C865-A549-9563-C10EE431E48D}" type="datetimeFigureOut">
              <a:rPr kumimoji="1" lang="ja-JP" altLang="en-US" smtClean="0"/>
              <a:t>12/06/08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E33F-8DE9-7141-B4B1-5AAC926672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73996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9397-E94B-4371-9A47-C52ED6FDB3A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12/06/08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1187-D4F0-4935-B5D8-DD1E4EBE1C79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099689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9397-E94B-4371-9A47-C52ED6FDB3A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12/06/08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1187-D4F0-4935-B5D8-DD1E4EBE1C79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858158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9397-E94B-4371-9A47-C52ED6FDB3A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12/06/08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1187-D4F0-4935-B5D8-DD1E4EBE1C79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914258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9397-E94B-4371-9A47-C52ED6FDB3A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12/06/08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1187-D4F0-4935-B5D8-DD1E4EBE1C79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305691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9397-E94B-4371-9A47-C52ED6FDB3A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12/06/08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1187-D4F0-4935-B5D8-DD1E4EBE1C79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313148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9397-E94B-4371-9A47-C52ED6FDB3A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12/06/08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1187-D4F0-4935-B5D8-DD1E4EBE1C79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856290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9397-E94B-4371-9A47-C52ED6FDB3A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12/06/08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1187-D4F0-4935-B5D8-DD1E4EBE1C79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802159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9397-E94B-4371-9A47-C52ED6FDB3A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12/06/08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1187-D4F0-4935-B5D8-DD1E4EBE1C79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463460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9397-E94B-4371-9A47-C52ED6FDB3A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12/06/08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1187-D4F0-4935-B5D8-DD1E4EBE1C79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525504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9397-E94B-4371-9A47-C52ED6FDB3A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12/06/08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1187-D4F0-4935-B5D8-DD1E4EBE1C79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56486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C80A-C865-A549-9563-C10EE431E48D}" type="datetimeFigureOut">
              <a:rPr kumimoji="1" lang="ja-JP" altLang="en-US" smtClean="0"/>
              <a:t>12/06/08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E33F-8DE9-7141-B4B1-5AAC926672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22240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9397-E94B-4371-9A47-C52ED6FDB3A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12/06/08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1187-D4F0-4935-B5D8-DD1E4EBE1C79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81180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9397-E94B-4371-9A47-C52ED6FDB3A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12/06/08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1187-D4F0-4935-B5D8-DD1E4EBE1C79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358006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9397-E94B-4371-9A47-C52ED6FDB3A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12/06/08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1187-D4F0-4935-B5D8-DD1E4EBE1C79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860732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9397-E94B-4371-9A47-C52ED6FDB3A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12/06/08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1187-D4F0-4935-B5D8-DD1E4EBE1C79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4685832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9397-E94B-4371-9A47-C52ED6FDB3A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12/06/08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1187-D4F0-4935-B5D8-DD1E4EBE1C79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6319296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9397-E94B-4371-9A47-C52ED6FDB3A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12/06/08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1187-D4F0-4935-B5D8-DD1E4EBE1C79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7311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5" Type="http://schemas.openxmlformats.org/officeDocument/2006/relationships/image" Target="../media/image1.png"/><Relationship Id="rId16" Type="http://schemas.openxmlformats.org/officeDocument/2006/relationships/image" Target="../media/image2.jpeg"/><Relationship Id="rId17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3.xml"/><Relationship Id="rId15" Type="http://schemas.openxmlformats.org/officeDocument/2006/relationships/image" Target="../media/image1.png"/><Relationship Id="rId16" Type="http://schemas.openxmlformats.org/officeDocument/2006/relationships/image" Target="../media/image2.jpeg"/><Relationship Id="rId17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0.xml"/><Relationship Id="rId14" Type="http://schemas.openxmlformats.org/officeDocument/2006/relationships/theme" Target="../theme/theme4.xml"/><Relationship Id="rId15" Type="http://schemas.openxmlformats.org/officeDocument/2006/relationships/image" Target="../media/image1.png"/><Relationship Id="rId16" Type="http://schemas.openxmlformats.org/officeDocument/2006/relationships/image" Target="../media/image2.jpeg"/><Relationship Id="rId17" Type="http://schemas.openxmlformats.org/officeDocument/2006/relationships/image" Target="../media/image3.jpeg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2.xml"/><Relationship Id="rId13" Type="http://schemas.openxmlformats.org/officeDocument/2006/relationships/theme" Target="../theme/theme5.xml"/><Relationship Id="rId14" Type="http://schemas.openxmlformats.org/officeDocument/2006/relationships/image" Target="../media/image8.jpeg"/><Relationship Id="rId15" Type="http://schemas.openxmlformats.org/officeDocument/2006/relationships/image" Target="../media/image9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8.xml"/><Relationship Id="rId9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3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9.xml"/><Relationship Id="rId8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4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8.xml"/><Relationship Id="rId6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0.xml"/><Relationship Id="rId8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5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0C80A-C865-A549-9563-C10EE431E48D}" type="datetimeFigureOut">
              <a:rPr kumimoji="1" lang="ja-JP" altLang="en-US" smtClean="0"/>
              <a:t>12/06/08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7E33F-8DE9-7141-B4B1-5AAC926672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455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00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defRPr sz="1200"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defTabSz="914400" ea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mtClean="0">
                <a:solidFill>
                  <a:srgbClr val="000000"/>
                </a:solidFill>
              </a:rPr>
              <a:t>12/05/14</a:t>
            </a:r>
            <a:endParaRPr kumimoji="0"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defRPr sz="16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defTabSz="914400" ea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mtClean="0"/>
              <a:t>KEK-LC-Meeting</a:t>
            </a:r>
            <a:endParaRPr kumimoji="0"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defRPr sz="1400" smtClean="0"/>
            </a:lvl1pPr>
          </a:lstStyle>
          <a:p>
            <a:pPr defTabSz="914400" eaLnBrk="0" hangingPunct="0">
              <a:spcBef>
                <a:spcPct val="0"/>
              </a:spcBef>
              <a:spcAft>
                <a:spcPct val="0"/>
              </a:spcAft>
              <a:defRPr/>
            </a:pPr>
            <a:fld id="{9A81A493-DE6C-C14D-B399-5F614C0865DF}" type="slidenum">
              <a:rPr kumimoji="0" lang="en-US" altLang="ja-JP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rPr>
              <a:pPr defTabSz="914400" eaLnBrk="0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0" lang="en-US" altLang="ja-JP">
              <a:solidFill>
                <a:srgbClr val="000000"/>
              </a:solidFill>
              <a:latin typeface="Arial" charset="0"/>
              <a:ea typeface="ＭＳ Ｐゴシック" charset="0"/>
              <a:cs typeface="Arial Unicode MS" charset="0"/>
            </a:endParaRPr>
          </a:p>
        </p:txBody>
      </p:sp>
      <p:pic>
        <p:nvPicPr>
          <p:cNvPr id="2" name="Picture 15" descr="N:\Fermi\ILCRedesign\ilccolor.tif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6" descr="C:\Documents and Settings\kevin\My Documents\1024_greendot_divider.jpg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78486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1" name="Text Box 17"/>
          <p:cNvSpPr txBox="1">
            <a:spLocks noChangeArrowheads="1"/>
          </p:cNvSpPr>
          <p:nvPr userDrawn="1"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defTabSz="914400" eaLnBrk="0" fontAlgn="ctr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0" lang="ja-JP" altLang="en-US" sz="2400" smtClean="0">
              <a:solidFill>
                <a:srgbClr val="000000"/>
              </a:solidFill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 userDrawn="1"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defTabSz="914400" eaLnBrk="0" fontAlgn="ctr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0" lang="ja-JP" altLang="en-US" sz="2400" smtClean="0">
              <a:solidFill>
                <a:srgbClr val="000000"/>
              </a:solidFill>
            </a:endParaRPr>
          </a:p>
        </p:txBody>
      </p:sp>
      <p:sp>
        <p:nvSpPr>
          <p:cNvPr id="103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7086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pic>
        <p:nvPicPr>
          <p:cNvPr id="1035" name="Picture 21" descr="C:\Documents and Settings\kevin\My Documents\1024_greendot_divider.jpg"/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44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41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ＭＳ Ｐゴシック" charset="0"/>
          <a:cs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ＭＳ Ｐゴシック" charset="0"/>
          <a:cs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ＭＳ Ｐゴシック" charset="0"/>
          <a:cs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ＭＳ Ｐゴシック" charset="0"/>
          <a:cs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rgbClr val="23346C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23346C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00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defRPr sz="1200"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defTabSz="914400" ea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mtClean="0">
                <a:solidFill>
                  <a:srgbClr val="000000"/>
                </a:solidFill>
              </a:rPr>
              <a:t>12/05/14</a:t>
            </a:r>
            <a:endParaRPr kumimoji="0"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defRPr sz="16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defTabSz="914400" ea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mtClean="0"/>
              <a:t>KEK-LC-Meeting</a:t>
            </a:r>
            <a:endParaRPr kumimoji="0"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defRPr sz="1400" smtClean="0"/>
            </a:lvl1pPr>
          </a:lstStyle>
          <a:p>
            <a:pPr defTabSz="914400" eaLnBrk="0" hangingPunct="0">
              <a:spcBef>
                <a:spcPct val="0"/>
              </a:spcBef>
              <a:spcAft>
                <a:spcPct val="0"/>
              </a:spcAft>
              <a:defRPr/>
            </a:pPr>
            <a:fld id="{9A81A493-DE6C-C14D-B399-5F614C0865DF}" type="slidenum">
              <a:rPr kumimoji="0" lang="en-US" altLang="ja-JP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rPr>
              <a:pPr defTabSz="914400" eaLnBrk="0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0" lang="en-US" altLang="ja-JP">
              <a:solidFill>
                <a:srgbClr val="000000"/>
              </a:solidFill>
              <a:latin typeface="Arial" charset="0"/>
              <a:ea typeface="ＭＳ Ｐゴシック" charset="0"/>
              <a:cs typeface="Arial Unicode MS" charset="0"/>
            </a:endParaRPr>
          </a:p>
        </p:txBody>
      </p:sp>
      <p:pic>
        <p:nvPicPr>
          <p:cNvPr id="2" name="Picture 15" descr="N:\Fermi\ILCRedesign\ilccolor.tif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6" descr="C:\Documents and Settings\kevin\My Documents\1024_greendot_divider.jpg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78486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1" name="Text Box 17"/>
          <p:cNvSpPr txBox="1">
            <a:spLocks noChangeArrowheads="1"/>
          </p:cNvSpPr>
          <p:nvPr userDrawn="1"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defTabSz="914400" eaLnBrk="0" fontAlgn="ctr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0" lang="ja-JP" altLang="en-US" sz="2400" smtClean="0">
              <a:solidFill>
                <a:srgbClr val="000000"/>
              </a:solidFill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 userDrawn="1"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defTabSz="914400" eaLnBrk="0" fontAlgn="ctr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0" lang="ja-JP" altLang="en-US" sz="2400" smtClean="0">
              <a:solidFill>
                <a:srgbClr val="000000"/>
              </a:solidFill>
            </a:endParaRPr>
          </a:p>
        </p:txBody>
      </p:sp>
      <p:sp>
        <p:nvSpPr>
          <p:cNvPr id="103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7086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pic>
        <p:nvPicPr>
          <p:cNvPr id="1035" name="Picture 21" descr="C:\Documents and Settings\kevin\My Documents\1024_greendot_divider.jpg"/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44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1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ＭＳ Ｐゴシック" charset="0"/>
          <a:cs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ＭＳ Ｐゴシック" charset="0"/>
          <a:cs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ＭＳ Ｐゴシック" charset="0"/>
          <a:cs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ＭＳ Ｐゴシック" charset="0"/>
          <a:cs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rgbClr val="23346C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23346C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00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defRPr sz="1200"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defTabSz="914400" ea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mtClean="0">
                <a:solidFill>
                  <a:srgbClr val="000000"/>
                </a:solidFill>
              </a:rPr>
              <a:t>12/05/14</a:t>
            </a:r>
            <a:endParaRPr kumimoji="0"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defRPr sz="1600" b="1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defTabSz="914400" ea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mtClean="0"/>
              <a:t>KEK-LC-Meeting</a:t>
            </a:r>
            <a:endParaRPr kumimoji="0"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defRPr sz="1400" smtClean="0"/>
            </a:lvl1pPr>
          </a:lstStyle>
          <a:p>
            <a:pPr defTabSz="914400" eaLnBrk="0" hangingPunct="0">
              <a:spcBef>
                <a:spcPct val="0"/>
              </a:spcBef>
              <a:spcAft>
                <a:spcPct val="0"/>
              </a:spcAft>
              <a:defRPr/>
            </a:pPr>
            <a:fld id="{9A81A493-DE6C-C14D-B399-5F614C0865DF}" type="slidenum">
              <a:rPr kumimoji="0" lang="en-US" altLang="ja-JP"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rPr>
              <a:pPr defTabSz="914400" eaLnBrk="0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0" lang="en-US" altLang="ja-JP">
              <a:solidFill>
                <a:srgbClr val="000000"/>
              </a:solidFill>
              <a:latin typeface="Arial" charset="0"/>
              <a:ea typeface="ＭＳ Ｐゴシック" charset="0"/>
              <a:cs typeface="Arial Unicode MS" charset="0"/>
            </a:endParaRPr>
          </a:p>
        </p:txBody>
      </p:sp>
      <p:pic>
        <p:nvPicPr>
          <p:cNvPr id="2" name="Picture 15" descr="N:\Fermi\ILCRedesign\ilccolor.tif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6" descr="C:\Documents and Settings\kevin\My Documents\1024_greendot_divider.jpg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78486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1" name="Text Box 17"/>
          <p:cNvSpPr txBox="1">
            <a:spLocks noChangeArrowheads="1"/>
          </p:cNvSpPr>
          <p:nvPr userDrawn="1"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defTabSz="914400" eaLnBrk="0" fontAlgn="ctr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0" lang="ja-JP" altLang="en-US" sz="2400" smtClean="0">
              <a:solidFill>
                <a:srgbClr val="000000"/>
              </a:solidFill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 userDrawn="1"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defTabSz="914400" eaLnBrk="0" fontAlgn="ctr" hangingPunct="0">
              <a:spcBef>
                <a:spcPct val="50000"/>
              </a:spcBef>
              <a:spcAft>
                <a:spcPct val="0"/>
              </a:spcAft>
              <a:defRPr/>
            </a:pPr>
            <a:endParaRPr kumimoji="0" lang="ja-JP" altLang="en-US" sz="2400" smtClean="0">
              <a:solidFill>
                <a:srgbClr val="000000"/>
              </a:solidFill>
            </a:endParaRPr>
          </a:p>
        </p:txBody>
      </p:sp>
      <p:sp>
        <p:nvSpPr>
          <p:cNvPr id="103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7086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pic>
        <p:nvPicPr>
          <p:cNvPr id="1035" name="Picture 21" descr="C:\Documents and Settings\kevin\My Documents\1024_greendot_divider.jpg"/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44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90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ＭＳ Ｐゴシック" charset="0"/>
          <a:cs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ＭＳ Ｐゴシック" charset="0"/>
          <a:cs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ＭＳ Ｐゴシック" charset="0"/>
          <a:cs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23346C"/>
          </a:solidFill>
          <a:latin typeface="Arial" charset="0"/>
          <a:ea typeface="ＭＳ Ｐゴシック" charset="0"/>
          <a:cs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rgbClr val="23346C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23346C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00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kumimoji="0"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12/05/14</a:t>
            </a:r>
            <a:endParaRPr kumimoji="0"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23346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>
                <a:latin typeface="Arial"/>
                <a:ea typeface="Arial Unicode MS"/>
                <a:cs typeface="Arial Unicode MS"/>
              </a:rPr>
              <a:t>KEK-LC-Meeting</a:t>
            </a:r>
            <a:endParaRPr kumimoji="0" lang="en-US">
              <a:latin typeface="Arial"/>
              <a:ea typeface="Arial Unicode MS"/>
              <a:cs typeface="Arial Unicode MS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AB6FA28-7AEC-3F43-9C2D-3DB969CFEC6A}" type="slidenum">
              <a:rPr kumimoji="0"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/>
              <a:t>‹#›</a:t>
            </a:fld>
            <a:endParaRPr kumimoji="0"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kumimoji="0" lang="en-US" sz="2400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kumimoji="0" lang="en-US" sz="2400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76200"/>
            <a:ext cx="7086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2057" name="Picture 9" descr="1024_greendot_divider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44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ilccolor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219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1024_greendot_divider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78486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488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ransition xmlns:p14="http://schemas.microsoft.com/office/powerpoint/2010/main">
    <p:fade/>
  </p:transition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23346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23346C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CCD9397-E94B-4371-9A47-C52ED6FDB3A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 defTabSz="914400"/>
              <a:t>12/06/08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A621187-D4F0-4935-B5D8-DD1E4EBE1C79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 defTabSz="914400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04892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CCD9397-E94B-4371-9A47-C52ED6FDB3A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 defTabSz="914400"/>
              <a:t>12/06/08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A621187-D4F0-4935-B5D8-DD1E4EBE1C79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 defTabSz="914400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6103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CCD9397-E94B-4371-9A47-C52ED6FDB3A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 defTabSz="914400"/>
              <a:t>12/06/08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A621187-D4F0-4935-B5D8-DD1E4EBE1C79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 defTabSz="914400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8973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tiff"/><Relationship Id="rId5" Type="http://schemas.openxmlformats.org/officeDocument/2006/relationships/image" Target="../media/image34.tiff"/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image" Target="../media/image39.png"/><Relationship Id="rId3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4.jpeg"/><Relationship Id="rId8" Type="http://schemas.openxmlformats.org/officeDocument/2006/relationships/image" Target="../media/image15.jpe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5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png"/><Relationship Id="rId7" Type="http://schemas.openxmlformats.org/officeDocument/2006/relationships/image" Target="../media/image22.jpeg"/><Relationship Id="rId8" Type="http://schemas.openxmlformats.org/officeDocument/2006/relationships/image" Target="../media/image23.jpeg"/><Relationship Id="rId9" Type="http://schemas.openxmlformats.org/officeDocument/2006/relationships/image" Target="../media/image24.jpeg"/><Relationship Id="rId10" Type="http://schemas.openxmlformats.org/officeDocument/2006/relationships/image" Target="../media/image25.jpeg"/><Relationship Id="rId1" Type="http://schemas.openxmlformats.org/officeDocument/2006/relationships/slideLayout" Target="../slideLayouts/slideLayout56.xml"/><Relationship Id="rId2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ILC </a:t>
            </a:r>
            <a:r>
              <a:rPr lang="ja-JP" altLang="en-US" dirty="0" smtClean="0"/>
              <a:t>超伝導加速器技術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kumimoji="1" lang="ja-JP" altLang="en-US" dirty="0" smtClean="0"/>
              <a:t>今後の開発にむけて（案）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57102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 smtClean="0"/>
              <a:t>山本　明・</a:t>
            </a:r>
            <a:r>
              <a:rPr lang="ja-JP" altLang="en-US" dirty="0" smtClean="0"/>
              <a:t>山口誠哉</a:t>
            </a:r>
            <a:endParaRPr lang="en-US" altLang="ja-JP" dirty="0" smtClean="0"/>
          </a:p>
          <a:p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LC</a:t>
            </a:r>
            <a:r>
              <a:rPr kumimoji="1" lang="ja-JP" altLang="en-US" dirty="0" smtClean="0"/>
              <a:t>計画推進室</a:t>
            </a:r>
            <a:r>
              <a:rPr lang="ja-JP" altLang="en-US" dirty="0" smtClean="0"/>
              <a:t>・加速器研究施設）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2012-6-11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3733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51521" y="2298700"/>
            <a:ext cx="8651180" cy="23447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4" name="Text Box 13"/>
          <p:cNvSpPr txBox="1">
            <a:spLocks noChangeArrowheads="1"/>
          </p:cNvSpPr>
          <p:nvPr/>
        </p:nvSpPr>
        <p:spPr bwMode="auto">
          <a:xfrm>
            <a:off x="467544" y="4643497"/>
            <a:ext cx="341952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1600" b="1" dirty="0" smtClean="0">
                <a:latin typeface="Calibri" pitchFamily="-28" charset="0"/>
              </a:rPr>
              <a:t>Cavity : Capture Module(2 cavities</a:t>
            </a:r>
            <a:r>
              <a:rPr lang="ja-JP" altLang="en-US" sz="1600" b="1" dirty="0" smtClean="0">
                <a:latin typeface="Calibri" pitchFamily="-28" charset="0"/>
              </a:rPr>
              <a:t>）</a:t>
            </a:r>
            <a:endParaRPr lang="en-US" altLang="ja-JP" sz="1600" b="1" dirty="0" smtClean="0">
              <a:latin typeface="Calibri" pitchFamily="-28" charset="0"/>
            </a:endParaRPr>
          </a:p>
          <a:p>
            <a:r>
              <a:rPr lang="en-US" altLang="ja-JP" sz="1600" b="1" dirty="0">
                <a:latin typeface="Calibri" pitchFamily="-28" charset="0"/>
              </a:rPr>
              <a:t>	</a:t>
            </a:r>
            <a:r>
              <a:rPr lang="en-US" altLang="ja-JP" sz="1600" b="1" dirty="0" smtClean="0">
                <a:latin typeface="Calibri" pitchFamily="-28" charset="0"/>
              </a:rPr>
              <a:t>	+CM1(8 cavities</a:t>
            </a:r>
            <a:r>
              <a:rPr lang="ja-JP" altLang="ja-JP" sz="1600" b="1" dirty="0" smtClean="0">
                <a:latin typeface="Calibri" pitchFamily="-28" charset="0"/>
              </a:rPr>
              <a:t>）</a:t>
            </a:r>
            <a:r>
              <a:rPr lang="en-US" altLang="ja-JP" sz="1600" b="1" dirty="0" smtClean="0">
                <a:latin typeface="Calibri" pitchFamily="-28" charset="0"/>
              </a:rPr>
              <a:t> </a:t>
            </a:r>
          </a:p>
          <a:p>
            <a:r>
              <a:rPr lang="en-US" altLang="ja-JP" sz="1600" b="1" dirty="0" smtClean="0">
                <a:latin typeface="Calibri" pitchFamily="-28" charset="0"/>
              </a:rPr>
              <a:t>          	+CM2(8 cavities</a:t>
            </a:r>
            <a:r>
              <a:rPr lang="ja-JP" altLang="en-US" sz="1600" b="1" dirty="0" smtClean="0">
                <a:latin typeface="Calibri" pitchFamily="-28" charset="0"/>
              </a:rPr>
              <a:t>）</a:t>
            </a:r>
            <a:endParaRPr lang="en-US" altLang="ja-JP" sz="1600" b="1" dirty="0" smtClean="0">
              <a:latin typeface="Calibri" pitchFamily="-28" charset="0"/>
            </a:endParaRPr>
          </a:p>
          <a:p>
            <a:r>
              <a:rPr lang="en-US" altLang="ja-JP" sz="1600" b="1" dirty="0" smtClean="0">
                <a:latin typeface="Calibri" pitchFamily="-28" charset="0"/>
              </a:rPr>
              <a:t>Beam : 1ms, 9mA, 5Hz</a:t>
            </a:r>
          </a:p>
          <a:p>
            <a:r>
              <a:rPr lang="en-US" altLang="ja-JP" sz="1600" b="1" dirty="0" smtClean="0">
                <a:latin typeface="Calibri" pitchFamily="-28" charset="0"/>
              </a:rPr>
              <a:t>            RF-gun exit: 4.7MeV</a:t>
            </a:r>
          </a:p>
          <a:p>
            <a:r>
              <a:rPr lang="en-US" altLang="ja-JP" sz="1600" b="1" dirty="0" smtClean="0">
                <a:latin typeface="Calibri" pitchFamily="-28" charset="0"/>
              </a:rPr>
              <a:t>            Capture Module exit :21MeV,</a:t>
            </a:r>
          </a:p>
          <a:p>
            <a:r>
              <a:rPr lang="en-US" altLang="ja-JP" sz="1600" b="1" dirty="0" smtClean="0">
                <a:latin typeface="Calibri" pitchFamily="-28" charset="0"/>
              </a:rPr>
              <a:t>            CM1 exit</a:t>
            </a:r>
            <a:r>
              <a:rPr lang="ja-JP" altLang="en-US" sz="1600" b="1" dirty="0" smtClean="0">
                <a:latin typeface="Calibri" pitchFamily="-28" charset="0"/>
              </a:rPr>
              <a:t>：</a:t>
            </a:r>
            <a:r>
              <a:rPr lang="en-US" altLang="ja-JP" sz="1600" b="1" dirty="0" smtClean="0">
                <a:latin typeface="Calibri" pitchFamily="-28" charset="0"/>
              </a:rPr>
              <a:t>273MeV</a:t>
            </a:r>
          </a:p>
          <a:p>
            <a:r>
              <a:rPr lang="en-US" altLang="ja-JP" sz="1600" b="1" dirty="0" smtClean="0">
                <a:latin typeface="Calibri" pitchFamily="-28" charset="0"/>
              </a:rPr>
              <a:t>            CM2 exit</a:t>
            </a:r>
            <a:r>
              <a:rPr lang="ja-JP" altLang="en-US" sz="1600" b="1" dirty="0" smtClean="0">
                <a:latin typeface="Calibri" pitchFamily="-28" charset="0"/>
              </a:rPr>
              <a:t>：</a:t>
            </a:r>
            <a:r>
              <a:rPr lang="en-US" altLang="ja-JP" sz="1600" b="1" dirty="0" smtClean="0">
                <a:latin typeface="Calibri" pitchFamily="-28" charset="0"/>
              </a:rPr>
              <a:t>525MeV</a:t>
            </a:r>
            <a:endParaRPr lang="en-US" altLang="ja-JP" sz="1600" b="1" dirty="0">
              <a:latin typeface="Calibri" pitchFamily="-28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975780" y="4963594"/>
            <a:ext cx="4926921" cy="107721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1600" b="1" dirty="0" smtClean="0">
                <a:latin typeface="Calibri" pitchFamily="-28" charset="0"/>
              </a:rPr>
              <a:t>RF-gun operation</a:t>
            </a:r>
            <a:r>
              <a:rPr lang="ja-JP" altLang="en-US" sz="1600" b="1" dirty="0" smtClean="0">
                <a:latin typeface="Calibri" pitchFamily="-28" charset="0"/>
              </a:rPr>
              <a:t>：</a:t>
            </a:r>
            <a:r>
              <a:rPr lang="en-US" altLang="ja-JP" sz="1600" b="1" dirty="0" smtClean="0">
                <a:latin typeface="Calibri" pitchFamily="-28" charset="0"/>
              </a:rPr>
              <a:t> 41.4MV/m (3.5MW input power</a:t>
            </a:r>
            <a:r>
              <a:rPr lang="ja-JP" altLang="en-US" sz="1600" b="1" dirty="0" smtClean="0">
                <a:latin typeface="Calibri" pitchFamily="-28" charset="0"/>
              </a:rPr>
              <a:t>）</a:t>
            </a:r>
            <a:endParaRPr lang="en-US" altLang="ja-JP" sz="1600" b="1" dirty="0" smtClean="0">
              <a:latin typeface="Calibri" pitchFamily="-28" charset="0"/>
            </a:endParaRPr>
          </a:p>
          <a:p>
            <a:r>
              <a:rPr lang="en-US" altLang="ja-JP" sz="1600" b="1" dirty="0" smtClean="0">
                <a:latin typeface="Calibri" pitchFamily="-28" charset="0"/>
              </a:rPr>
              <a:t>Cavity operation : Capture Module : 15.2MV/m</a:t>
            </a:r>
          </a:p>
          <a:p>
            <a:r>
              <a:rPr lang="en-US" altLang="ja-JP" sz="1600" b="1" dirty="0" smtClean="0">
                <a:latin typeface="Calibri" pitchFamily="-28" charset="0"/>
              </a:rPr>
              <a:t>                             CM1 : 31.5MV/m </a:t>
            </a:r>
          </a:p>
          <a:p>
            <a:r>
              <a:rPr lang="en-US" altLang="ja-JP" sz="1600" b="1" dirty="0" smtClean="0">
                <a:latin typeface="Calibri" pitchFamily="-28" charset="0"/>
              </a:rPr>
              <a:t>                             CM2 : 31.5MV/m</a:t>
            </a: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152400" y="2209800"/>
            <a:ext cx="8839200" cy="44958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057400" y="251697"/>
            <a:ext cx="45446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2800" b="1" i="1" dirty="0" smtClean="0">
                <a:solidFill>
                  <a:srgbClr val="000000"/>
                </a:solidFill>
                <a:latin typeface="Helvetica"/>
                <a:ea typeface="Osaka"/>
                <a:cs typeface="Helvetica"/>
              </a:rPr>
              <a:t> </a:t>
            </a:r>
            <a:r>
              <a:rPr lang="en-US" altLang="ja-JP" sz="2800" b="1" i="1" dirty="0" smtClean="0">
                <a:latin typeface="Helvetica"/>
                <a:ea typeface="Osaka"/>
                <a:cs typeface="Helvetica"/>
              </a:rPr>
              <a:t>STF Phase 2 accelerator</a:t>
            </a:r>
            <a:endParaRPr lang="ja-JP" altLang="en-US" sz="2800" b="1" i="1" dirty="0">
              <a:latin typeface="Helvetica"/>
              <a:ea typeface="Osak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908720"/>
            <a:ext cx="83106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Helvetica"/>
                <a:cs typeface="Helvetica"/>
              </a:rPr>
              <a:t> STF phase-2 accelerator is the beam test facility </a:t>
            </a:r>
          </a:p>
          <a:p>
            <a:r>
              <a:rPr kumimoji="1" lang="en-US" altLang="ja-JP" sz="2000" dirty="0" smtClean="0">
                <a:latin typeface="Helvetica"/>
                <a:cs typeface="Helvetica"/>
              </a:rPr>
              <a:t>                      which include electron gun and chain of ILC </a:t>
            </a:r>
            <a:r>
              <a:rPr kumimoji="1" lang="en-US" altLang="ja-JP" sz="2000" dirty="0" err="1" smtClean="0">
                <a:latin typeface="Helvetica"/>
                <a:cs typeface="Helvetica"/>
              </a:rPr>
              <a:t>cryomodules</a:t>
            </a:r>
            <a:r>
              <a:rPr kumimoji="1" lang="en-US" altLang="ja-JP" sz="2000" dirty="0" smtClean="0">
                <a:latin typeface="Helvetica"/>
                <a:cs typeface="Helvetica"/>
              </a:rPr>
              <a:t>.</a:t>
            </a:r>
          </a:p>
          <a:p>
            <a:r>
              <a:rPr kumimoji="1" lang="en-US" altLang="ja-JP" sz="2000" dirty="0" smtClean="0">
                <a:latin typeface="Helvetica"/>
                <a:cs typeface="Helvetica"/>
              </a:rPr>
              <a:t>The performance test of ILC cryomodule is a main target.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7B6F-8C16-E449-A7C5-2AFDE69810BD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2" name="図 1" descr="Phase2_DRFS_scheme.PNG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1" t="-1" b="-6891"/>
          <a:stretch/>
        </p:blipFill>
        <p:spPr>
          <a:xfrm>
            <a:off x="152400" y="2298700"/>
            <a:ext cx="8839200" cy="3013406"/>
          </a:xfrm>
          <a:prstGeom prst="rect">
            <a:avLst/>
          </a:prstGeom>
        </p:spPr>
      </p:pic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12/05/14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/>
                <a:ea typeface="Arial Unicode MS"/>
                <a:cs typeface="Arial Unicode MS"/>
              </a:rPr>
              <a:t>KEK-LC-Meeting</a:t>
            </a:r>
            <a:endParaRPr lang="en-US">
              <a:latin typeface="Arial"/>
              <a:ea typeface="Arial Unicode MS"/>
              <a:cs typeface="Arial Unicode MS"/>
            </a:endParaRPr>
          </a:p>
        </p:txBody>
      </p:sp>
      <p:sp>
        <p:nvSpPr>
          <p:cNvPr id="12" name="円/楕円 11"/>
          <p:cNvSpPr/>
          <p:nvPr/>
        </p:nvSpPr>
        <p:spPr bwMode="auto">
          <a:xfrm>
            <a:off x="5235752" y="3334769"/>
            <a:ext cx="1953196" cy="913534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787911" y="2495506"/>
            <a:ext cx="2083511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Full module or 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</a:t>
            </a:r>
            <a:r>
              <a:rPr lang="en-US" altLang="ja-JP" dirty="0" smtClean="0">
                <a:solidFill>
                  <a:srgbClr val="3366FF"/>
                </a:solidFill>
              </a:rPr>
              <a:t>half-modules </a:t>
            </a:r>
            <a:r>
              <a:rPr lang="en-US" altLang="ja-JP" dirty="0" smtClean="0"/>
              <a:t>?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86339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Arial Unicode MS" pitchFamily="50" charset="-128"/>
                <a:cs typeface="Arial Unicode MS" pitchFamily="50" charset="-128"/>
              </a:rPr>
              <a:t>12/05/14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Arial Unicode MS" pitchFamily="50" charset="-128"/>
                <a:cs typeface="Arial Unicode MS" pitchFamily="50" charset="-128"/>
              </a:rPr>
              <a:t>KEK-LC-Meeting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fld id="{1AD7619C-E97A-4CC3-BD41-F5DD7340F6A1}" type="slidenum"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-128"/>
              </a:rPr>
              <a:pPr/>
              <a:t>11</a:t>
            </a:fld>
            <a:endParaRPr lang="en-US" altLang="ja-JP" smtClean="0">
              <a:solidFill>
                <a:prstClr val="black">
                  <a:tint val="75000"/>
                </a:prstClr>
              </a:solidFill>
              <a:latin typeface="Calibri"/>
              <a:ea typeface="ＭＳ Ｐゴシック" charset="-128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3429000"/>
            <a:ext cx="5867400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914400"/>
            <a:ext cx="55054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タイトル 4"/>
          <p:cNvSpPr txBox="1">
            <a:spLocks/>
          </p:cNvSpPr>
          <p:nvPr/>
        </p:nvSpPr>
        <p:spPr bwMode="auto">
          <a:xfrm>
            <a:off x="1066800" y="0"/>
            <a:ext cx="7772400" cy="685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altLang="ja-JP" b="1" kern="0" dirty="0">
                <a:solidFill>
                  <a:srgbClr val="333399"/>
                </a:solidFill>
                <a:latin typeface="Arial Rounded MT Bold" pitchFamily="34" charset="0"/>
                <a:ea typeface="平成角ゴシック" pitchFamily="49" charset="-128"/>
              </a:rPr>
              <a:t>STF-2 </a:t>
            </a:r>
            <a:r>
              <a:rPr lang="ja-JP" altLang="en-US" b="1" kern="0" dirty="0">
                <a:solidFill>
                  <a:srgbClr val="333399"/>
                </a:solidFill>
                <a:latin typeface="Arial Rounded MT Bold" pitchFamily="34" charset="0"/>
                <a:ea typeface="平成角ゴシック" pitchFamily="49" charset="-128"/>
              </a:rPr>
              <a:t>計画＠</a:t>
            </a:r>
            <a:r>
              <a:rPr lang="en-US" altLang="ja-JP" b="1" kern="0" dirty="0">
                <a:solidFill>
                  <a:srgbClr val="333399"/>
                </a:solidFill>
                <a:latin typeface="Arial Rounded MT Bold" pitchFamily="34" charset="0"/>
                <a:ea typeface="平成角ゴシック" pitchFamily="49" charset="-128"/>
              </a:rPr>
              <a:t>KEK</a:t>
            </a:r>
            <a:endParaRPr lang="en-US" altLang="ja-JP" b="1" kern="0" dirty="0">
              <a:solidFill>
                <a:srgbClr val="333399"/>
              </a:solidFill>
              <a:latin typeface="Arial Rounded MT Bold" pitchFamily="34" charset="0"/>
              <a:ea typeface="ＭＳ Ｐゴシック"/>
            </a:endParaRPr>
          </a:p>
        </p:txBody>
      </p:sp>
      <p:pic>
        <p:nvPicPr>
          <p:cNvPr id="10" name="Picture 8" descr="C:\Users\Kako\Desktop\２０１１年１月から, 2011, Dec. 23\Photos in 2011\dw QB cryomodule final assembly, 2011 Dec. 20\P107027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8"/>
          <p:cNvSpPr txBox="1">
            <a:spLocks noChangeArrowheads="1"/>
          </p:cNvSpPr>
          <p:nvPr/>
        </p:nvSpPr>
        <p:spPr bwMode="auto">
          <a:xfrm>
            <a:off x="6350" y="3581400"/>
            <a:ext cx="29352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altLang="ja-JP" sz="2000">
                <a:solidFill>
                  <a:srgbClr val="006600"/>
                </a:solidFill>
                <a:latin typeface="Arial Rounded MT Bold" pitchFamily="34" charset="0"/>
                <a:ea typeface="ＭＳ Ｐゴシック"/>
              </a:rPr>
              <a:t>Capture Cryomodule</a:t>
            </a:r>
          </a:p>
          <a:p>
            <a:pPr algn="ctr" defTabSz="914400"/>
            <a:r>
              <a:rPr lang="en-US" altLang="ja-JP" sz="2000">
                <a:solidFill>
                  <a:srgbClr val="006600"/>
                </a:solidFill>
                <a:latin typeface="Arial Rounded MT Bold" pitchFamily="34" charset="0"/>
                <a:ea typeface="ＭＳ Ｐゴシック"/>
              </a:rPr>
              <a:t>(two 9-cell cavities)</a:t>
            </a:r>
          </a:p>
          <a:p>
            <a:pPr algn="ctr" defTabSz="914400"/>
            <a:r>
              <a:rPr lang="en-US" altLang="ja-JP" sz="2000">
                <a:solidFill>
                  <a:srgbClr val="0070C0"/>
                </a:solidFill>
                <a:latin typeface="Arial Rounded MT Bold" pitchFamily="34" charset="0"/>
                <a:ea typeface="ＭＳ Ｐゴシック"/>
              </a:rPr>
              <a:t>2012’, </a:t>
            </a:r>
            <a:r>
              <a:rPr lang="en-US" altLang="ja-JP" sz="2000">
                <a:solidFill>
                  <a:srgbClr val="0070C0"/>
                </a:solidFill>
                <a:latin typeface="Arial Rounded MT Bold" pitchFamily="34" charset="0"/>
                <a:ea typeface="平成角ゴシック" pitchFamily="49" charset="-128"/>
              </a:rPr>
              <a:t>Feb. Cool-down</a:t>
            </a:r>
            <a:endParaRPr lang="ja-JP" altLang="en-US" sz="2000" b="1">
              <a:solidFill>
                <a:srgbClr val="0070C0"/>
              </a:solidFill>
              <a:latin typeface="Arial Rounded MT Bold" pitchFamily="34" charset="0"/>
              <a:ea typeface="平成角ゴシック" pitchFamily="49" charset="-128"/>
            </a:endParaRPr>
          </a:p>
        </p:txBody>
      </p:sp>
      <p:sp>
        <p:nvSpPr>
          <p:cNvPr id="12" name="テキスト ボックス 9"/>
          <p:cNvSpPr txBox="1">
            <a:spLocks noChangeArrowheads="1"/>
          </p:cNvSpPr>
          <p:nvPr/>
        </p:nvSpPr>
        <p:spPr bwMode="auto">
          <a:xfrm>
            <a:off x="6102350" y="3886200"/>
            <a:ext cx="29670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altLang="ja-JP" sz="2000">
                <a:solidFill>
                  <a:srgbClr val="006600"/>
                </a:solidFill>
                <a:latin typeface="Arial Rounded MT Bold" pitchFamily="34" charset="0"/>
                <a:ea typeface="ＭＳ Ｐゴシック"/>
              </a:rPr>
              <a:t>STF-2  #1 Cryomodule</a:t>
            </a:r>
          </a:p>
          <a:p>
            <a:pPr algn="ctr" defTabSz="914400"/>
            <a:r>
              <a:rPr lang="en-US" altLang="ja-JP" sz="2000">
                <a:solidFill>
                  <a:srgbClr val="006600"/>
                </a:solidFill>
                <a:latin typeface="Arial Rounded MT Bold" pitchFamily="34" charset="0"/>
                <a:ea typeface="ＭＳ Ｐゴシック"/>
              </a:rPr>
              <a:t>(eight 9-cell cavities)</a:t>
            </a:r>
          </a:p>
          <a:p>
            <a:pPr algn="ctr" defTabSz="914400"/>
            <a:r>
              <a:rPr lang="en-US" altLang="ja-JP" sz="2000">
                <a:solidFill>
                  <a:srgbClr val="0070C0"/>
                </a:solidFill>
                <a:latin typeface="Arial Rounded MT Bold" pitchFamily="34" charset="0"/>
                <a:ea typeface="ＭＳ Ｐゴシック"/>
              </a:rPr>
              <a:t>2014’, Jan. Cool-down</a:t>
            </a:r>
            <a:endParaRPr lang="ja-JP" altLang="en-US" sz="2000" b="1">
              <a:solidFill>
                <a:srgbClr val="0070C0"/>
              </a:solidFill>
              <a:latin typeface="Arial Rounded MT Bold" pitchFamily="34" charset="0"/>
              <a:ea typeface="ＭＳ Ｐゴシック"/>
            </a:endParaRPr>
          </a:p>
        </p:txBody>
      </p:sp>
      <p:cxnSp>
        <p:nvCxnSpPr>
          <p:cNvPr id="13" name="Straight Connector 6"/>
          <p:cNvCxnSpPr/>
          <p:nvPr/>
        </p:nvCxnSpPr>
        <p:spPr>
          <a:xfrm flipV="1">
            <a:off x="3733800" y="4953000"/>
            <a:ext cx="0" cy="838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6"/>
          <p:cNvCxnSpPr/>
          <p:nvPr/>
        </p:nvCxnSpPr>
        <p:spPr>
          <a:xfrm flipV="1">
            <a:off x="8229600" y="4953000"/>
            <a:ext cx="0" cy="838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88463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7353-32A0-344F-8FC4-93F64516CAF6}" type="slidenum">
              <a:rPr lang="en-US" altLang="ja-JP" smtClean="0"/>
              <a:pPr/>
              <a:t>12</a:t>
            </a:fld>
            <a:endParaRPr lang="en-US" altLang="ja-JP"/>
          </a:p>
        </p:txBody>
      </p:sp>
      <p:pic>
        <p:nvPicPr>
          <p:cNvPr id="5" name="図 4" descr="STFQB_fullC2_111026_reduced_lo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21" y="813814"/>
            <a:ext cx="7550831" cy="3911330"/>
          </a:xfrm>
          <a:prstGeom prst="rect">
            <a:avLst/>
          </a:prstGeom>
        </p:spPr>
      </p:pic>
      <p:sp>
        <p:nvSpPr>
          <p:cNvPr id="16" name="TextBox 2"/>
          <p:cNvSpPr txBox="1"/>
          <p:nvPr/>
        </p:nvSpPr>
        <p:spPr>
          <a:xfrm>
            <a:off x="251520" y="836712"/>
            <a:ext cx="3960440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Helvetica"/>
                <a:cs typeface="Helvetica"/>
              </a:rPr>
              <a:t>KEK-STF</a:t>
            </a:r>
          </a:p>
          <a:p>
            <a:r>
              <a:rPr lang="en-US" altLang="ja-JP" dirty="0" smtClean="0">
                <a:latin typeface="Helvetica"/>
                <a:cs typeface="Helvetica"/>
              </a:rPr>
              <a:t>Quantum-Beam Accelerator</a:t>
            </a:r>
            <a:endParaRPr kumimoji="1" lang="ja-JP" altLang="en-US" dirty="0">
              <a:latin typeface="Helvetica"/>
              <a:cs typeface="Helvetica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152400" y="762000"/>
            <a:ext cx="8839200" cy="59436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21" name="TextBox 3"/>
          <p:cNvSpPr txBox="1"/>
          <p:nvPr/>
        </p:nvSpPr>
        <p:spPr>
          <a:xfrm>
            <a:off x="1547664" y="188640"/>
            <a:ext cx="5838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i="1" dirty="0" smtClean="0">
                <a:latin typeface="Helvetica"/>
                <a:ea typeface="Osaka"/>
                <a:cs typeface="Helvetica"/>
              </a:rPr>
              <a:t>STF Quantum-Beam experiment</a:t>
            </a:r>
            <a:endParaRPr kumimoji="1" lang="ja-JP" altLang="en-US" sz="2800" b="1" i="1" dirty="0">
              <a:latin typeface="Helvetica"/>
              <a:ea typeface="Osaka"/>
              <a:cs typeface="Helvetica"/>
            </a:endParaRPr>
          </a:p>
        </p:txBody>
      </p:sp>
      <p:pic>
        <p:nvPicPr>
          <p:cNvPr id="22" name="図 21" descr="STF-QB-accelerator-0131201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016" y="2996952"/>
            <a:ext cx="4538464" cy="340384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23528" y="5445224"/>
            <a:ext cx="3724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Helvetica"/>
                <a:cs typeface="Helvetica"/>
              </a:rPr>
              <a:t>2012</a:t>
            </a:r>
            <a:r>
              <a:rPr lang="en-US" altLang="ja-JP" sz="2000" dirty="0">
                <a:latin typeface="Helvetica"/>
                <a:cs typeface="Helvetica"/>
              </a:rPr>
              <a:t>. Feb : </a:t>
            </a:r>
            <a:r>
              <a:rPr lang="en-US" altLang="ja-JP" sz="2000" dirty="0" smtClean="0">
                <a:latin typeface="Helvetica"/>
                <a:cs typeface="Helvetica"/>
              </a:rPr>
              <a:t>cool-down started,</a:t>
            </a:r>
            <a:endParaRPr kumimoji="1" lang="en-US" altLang="ja-JP" sz="2000" dirty="0" smtClean="0">
              <a:latin typeface="Helvetica"/>
              <a:cs typeface="Helvetica"/>
            </a:endParaRPr>
          </a:p>
          <a:p>
            <a:r>
              <a:rPr lang="ja-JP" altLang="en-US" sz="2000" dirty="0" smtClean="0">
                <a:latin typeface="Helvetica"/>
                <a:cs typeface="Helvetica"/>
              </a:rPr>
              <a:t>　　　</a:t>
            </a:r>
            <a:r>
              <a:rPr lang="en-US" altLang="ja-JP" sz="2000" dirty="0" smtClean="0">
                <a:latin typeface="Helvetica"/>
                <a:cs typeface="Helvetica"/>
              </a:rPr>
              <a:t>   April : beam acceleration</a:t>
            </a:r>
            <a:endParaRPr kumimoji="1" lang="ja-JP" altLang="en-US" sz="2000" dirty="0">
              <a:latin typeface="Helvetica"/>
              <a:cs typeface="Helvetic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772816"/>
            <a:ext cx="32549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Helvetica"/>
                <a:ea typeface="Osaka"/>
                <a:cs typeface="Helvetica"/>
              </a:rPr>
              <a:t>High-flux X-ray by Inverse-Comton scattering</a:t>
            </a:r>
          </a:p>
          <a:p>
            <a:r>
              <a:rPr lang="en-US" altLang="ja-JP" sz="1200" dirty="0" smtClean="0">
                <a:latin typeface="Helvetica"/>
                <a:ea typeface="Osaka"/>
                <a:cs typeface="Helvetica"/>
              </a:rPr>
              <a:t>10mA</a:t>
            </a:r>
            <a:r>
              <a:rPr lang="en-US" altLang="ja-JP" sz="1200" dirty="0">
                <a:latin typeface="Helvetica"/>
                <a:ea typeface="Osaka"/>
                <a:cs typeface="Helvetica"/>
              </a:rPr>
              <a:t> electron beam </a:t>
            </a:r>
            <a:r>
              <a:rPr lang="ja-JP" altLang="en-US" sz="1200" dirty="0" smtClean="0">
                <a:latin typeface="Helvetica"/>
                <a:ea typeface="Osaka"/>
                <a:cs typeface="Helvetica"/>
              </a:rPr>
              <a:t>（</a:t>
            </a:r>
            <a:r>
              <a:rPr lang="en-US" altLang="ja-JP" sz="1200" dirty="0" smtClean="0">
                <a:latin typeface="Helvetica"/>
                <a:ea typeface="Osaka"/>
                <a:cs typeface="Helvetica"/>
              </a:rPr>
              <a:t>40MeV, </a:t>
            </a:r>
            <a:r>
              <a:rPr lang="ja-JP" altLang="en-US" sz="1200" dirty="0" smtClean="0">
                <a:latin typeface="Helvetica"/>
                <a:ea typeface="Osaka"/>
                <a:cs typeface="Helvetica"/>
              </a:rPr>
              <a:t>１ｍｓ</a:t>
            </a:r>
            <a:r>
              <a:rPr lang="en-US" altLang="ja-JP" sz="1200" dirty="0" smtClean="0">
                <a:latin typeface="Helvetica"/>
                <a:ea typeface="Osaka"/>
                <a:cs typeface="Helvetica"/>
              </a:rPr>
              <a:t>, </a:t>
            </a:r>
            <a:r>
              <a:rPr lang="ja-JP" altLang="en-US" sz="1200" dirty="0" smtClean="0">
                <a:latin typeface="Helvetica"/>
                <a:ea typeface="Osaka"/>
                <a:cs typeface="Helvetica"/>
              </a:rPr>
              <a:t>５Ｈｚ）</a:t>
            </a:r>
            <a:endParaRPr lang="en-US" altLang="ja-JP" sz="1200" dirty="0" smtClean="0">
              <a:latin typeface="Helvetica"/>
              <a:ea typeface="Osaka"/>
              <a:cs typeface="Helvetica"/>
            </a:endParaRPr>
          </a:p>
          <a:p>
            <a:r>
              <a:rPr kumimoji="1" lang="en-US" altLang="ja-JP" sz="1200" dirty="0" smtClean="0">
                <a:latin typeface="Helvetica"/>
                <a:ea typeface="Osaka"/>
                <a:cs typeface="Helvetica"/>
              </a:rPr>
              <a:t>4-mirror laser resonator cavity</a:t>
            </a:r>
          </a:p>
          <a:p>
            <a:r>
              <a:rPr lang="en-US" altLang="ja-JP" sz="1200" dirty="0" smtClean="0">
                <a:latin typeface="Helvetica"/>
                <a:ea typeface="Osaka"/>
                <a:cs typeface="Helvetica"/>
              </a:rPr>
              <a:t>head-on collision with beam</a:t>
            </a:r>
            <a:endParaRPr kumimoji="1" lang="ja-JP" altLang="en-US" sz="1200" dirty="0">
              <a:latin typeface="Helvetica"/>
              <a:ea typeface="Osaka"/>
              <a:cs typeface="Helvetica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251520" y="4869160"/>
            <a:ext cx="3701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Helvetica"/>
                <a:cs typeface="Helvetica"/>
              </a:rPr>
              <a:t>Target: 1.3 x 10</a:t>
            </a:r>
            <a:r>
              <a:rPr kumimoji="1" lang="en-US" altLang="ja-JP" sz="1400" baseline="30000" dirty="0" smtClean="0">
                <a:latin typeface="Helvetica"/>
                <a:cs typeface="Helvetica"/>
              </a:rPr>
              <a:t>10</a:t>
            </a:r>
            <a:r>
              <a:rPr kumimoji="1" lang="en-US" altLang="ja-JP" sz="1400" dirty="0" smtClean="0">
                <a:latin typeface="Helvetica"/>
                <a:cs typeface="Helvetica"/>
              </a:rPr>
              <a:t> photons/sec 1%bandwidth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68144" y="2276872"/>
            <a:ext cx="2861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/>
              <a:t>Capture cryomodule ( 2 SC cavities )</a:t>
            </a:r>
            <a:endParaRPr kumimoji="1" lang="ja-JP" altLang="en-US" sz="12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195736" y="4149080"/>
            <a:ext cx="1818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/>
              <a:t>collision point</a:t>
            </a:r>
          </a:p>
          <a:p>
            <a:r>
              <a:rPr lang="en-US" altLang="ja-JP" sz="1200" b="1" dirty="0"/>
              <a:t>(Laser, electron beam)</a:t>
            </a:r>
            <a:endParaRPr kumimoji="1" lang="ja-JP" altLang="en-US" sz="1200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164288" y="1844824"/>
            <a:ext cx="1735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/>
              <a:t>photocathode </a:t>
            </a:r>
            <a:r>
              <a:rPr kumimoji="1" lang="en-US" altLang="ja-JP" sz="1200" b="1" dirty="0" err="1" smtClean="0"/>
              <a:t>RFgun</a:t>
            </a:r>
            <a:endParaRPr kumimoji="1" lang="ja-JP" altLang="en-US" sz="1200" b="1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12/05/14</a:t>
            </a:r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KEK-LC-Meeting</a:t>
            </a:r>
            <a:endParaRPr kumimoji="1" lang="ja-JP" altLang="en-US" dirty="0"/>
          </a:p>
        </p:txBody>
      </p:sp>
      <p:pic>
        <p:nvPicPr>
          <p:cNvPr id="17" name="図 16" descr="beam-profile-at-collision_04132012.tif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879" y="4711459"/>
            <a:ext cx="2489525" cy="1909260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8" name="図 17" descr="scope_04132012.tif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8787" y="1633426"/>
            <a:ext cx="2510441" cy="1844363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8" name="テキスト ボックス 7"/>
          <p:cNvSpPr txBox="1"/>
          <p:nvPr/>
        </p:nvSpPr>
        <p:spPr>
          <a:xfrm>
            <a:off x="299103" y="1601243"/>
            <a:ext cx="3425665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Beam acceleration (40 MV) and transport for </a:t>
            </a:r>
            <a:r>
              <a:rPr kumimoji="1" lang="en-US" altLang="ja-JP" dirty="0" smtClean="0">
                <a:solidFill>
                  <a:srgbClr val="FF0000"/>
                </a:solidFill>
              </a:rPr>
              <a:t>1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ms</a:t>
            </a:r>
            <a:r>
              <a:rPr kumimoji="1" lang="en-US" altLang="ja-JP" dirty="0" smtClean="0">
                <a:solidFill>
                  <a:srgbClr val="FF0000"/>
                </a:solidFill>
              </a:rPr>
              <a:t>,  </a:t>
            </a:r>
            <a:r>
              <a:rPr kumimoji="1" lang="en-US" altLang="ja-JP" dirty="0" smtClean="0">
                <a:solidFill>
                  <a:srgbClr val="3366FF"/>
                </a:solidFill>
              </a:rPr>
              <a:t>successful </a:t>
            </a:r>
            <a:r>
              <a:rPr kumimoji="1" lang="en-US" altLang="ja-JP" dirty="0" smtClean="0">
                <a:solidFill>
                  <a:srgbClr val="FF0000"/>
                </a:solidFill>
              </a:rPr>
              <a:t>!</a:t>
            </a:r>
          </a:p>
          <a:p>
            <a:r>
              <a:rPr kumimoji="1" lang="en-US" altLang="ja-JP" dirty="0" smtClean="0"/>
              <a:t>April, 2012</a:t>
            </a:r>
          </a:p>
        </p:txBody>
      </p:sp>
    </p:spTree>
    <p:extLst>
      <p:ext uri="{BB962C8B-B14F-4D97-AF65-F5344CB8AC3E}">
        <p14:creationId xmlns:p14="http://schemas.microsoft.com/office/powerpoint/2010/main" val="186016568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直線コネクタ 88"/>
          <p:cNvCxnSpPr/>
          <p:nvPr/>
        </p:nvCxnSpPr>
        <p:spPr>
          <a:xfrm>
            <a:off x="2245417" y="2431766"/>
            <a:ext cx="0" cy="931334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/>
          <p:nvPr/>
        </p:nvCxnSpPr>
        <p:spPr>
          <a:xfrm>
            <a:off x="4156605" y="3301999"/>
            <a:ext cx="0" cy="931334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/>
          <p:cNvCxnSpPr/>
          <p:nvPr/>
        </p:nvCxnSpPr>
        <p:spPr>
          <a:xfrm>
            <a:off x="3577035" y="5366397"/>
            <a:ext cx="0" cy="123507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54402" y="93572"/>
            <a:ext cx="1570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/>
              <a:t>STF Plans</a:t>
            </a:r>
            <a:endParaRPr kumimoji="1" lang="ja-JP" altLang="en-US" sz="280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2904572" y="616792"/>
            <a:ext cx="3229420" cy="0"/>
          </a:xfrm>
          <a:prstGeom prst="line">
            <a:avLst/>
          </a:prstGeom>
          <a:ln w="349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1600" dist="20000" dir="5400000" rotWithShape="0">
              <a:srgbClr val="660066">
                <a:alpha val="60000"/>
              </a:srgb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533400" y="1295400"/>
            <a:ext cx="8516770" cy="0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rot="5400000">
            <a:off x="-1067987" y="3810400"/>
            <a:ext cx="5638007" cy="1588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rot="5400000">
            <a:off x="456805" y="3810400"/>
            <a:ext cx="5638008" cy="1588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rot="5400000">
            <a:off x="1980804" y="3809605"/>
            <a:ext cx="5638009" cy="1589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rot="5400000">
            <a:off x="3506390" y="3810399"/>
            <a:ext cx="5638010" cy="1588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rot="5400000">
            <a:off x="5030390" y="3809603"/>
            <a:ext cx="5638009" cy="1589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0669" y="926068"/>
            <a:ext cx="100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latin typeface="Helvetica"/>
                <a:cs typeface="Helvetica"/>
              </a:rPr>
              <a:t>CY2011</a:t>
            </a:r>
            <a:endParaRPr kumimoji="1" lang="ja-JP" altLang="en-US" sz="1800" b="1" dirty="0">
              <a:latin typeface="Helvetica"/>
              <a:cs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81994" y="927656"/>
            <a:ext cx="10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latin typeface="Helvetica"/>
                <a:cs typeface="Helvetica"/>
              </a:rPr>
              <a:t>CY2012</a:t>
            </a:r>
            <a:endParaRPr kumimoji="1" lang="ja-JP" altLang="en-US" sz="1800" b="1" dirty="0"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34569" y="926068"/>
            <a:ext cx="10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latin typeface="Helvetica"/>
                <a:cs typeface="Helvetica"/>
              </a:rPr>
              <a:t>CY2013</a:t>
            </a:r>
            <a:endParaRPr kumimoji="1" lang="ja-JP" altLang="en-US" sz="1800" b="1" dirty="0"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65828" y="927656"/>
            <a:ext cx="10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latin typeface="Helvetica"/>
                <a:cs typeface="Helvetica"/>
              </a:rPr>
              <a:t>CY2014</a:t>
            </a:r>
            <a:endParaRPr kumimoji="1" lang="ja-JP" altLang="en-US" sz="1800" b="1" dirty="0">
              <a:latin typeface="Helvetica"/>
              <a:cs typeface="Helvetica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47137" y="1600200"/>
            <a:ext cx="731591" cy="533400"/>
          </a:xfrm>
          <a:prstGeom prst="roundRect">
            <a:avLst/>
          </a:prstGeom>
          <a:solidFill>
            <a:srgbClr val="CCFF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24" name="角丸四角形 23"/>
          <p:cNvSpPr/>
          <p:nvPr/>
        </p:nvSpPr>
        <p:spPr>
          <a:xfrm>
            <a:off x="1997992" y="2705100"/>
            <a:ext cx="1096306" cy="533400"/>
          </a:xfrm>
          <a:prstGeom prst="roundRect">
            <a:avLst/>
          </a:prstGeom>
          <a:solidFill>
            <a:srgbClr val="CCFF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3907362" y="3505200"/>
            <a:ext cx="918182" cy="533400"/>
          </a:xfrm>
          <a:prstGeom prst="roundRect">
            <a:avLst/>
          </a:prstGeom>
          <a:solidFill>
            <a:srgbClr val="CCFF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角丸四角形 25"/>
          <p:cNvSpPr/>
          <p:nvPr/>
        </p:nvSpPr>
        <p:spPr>
          <a:xfrm>
            <a:off x="5807928" y="4233333"/>
            <a:ext cx="959171" cy="719667"/>
          </a:xfrm>
          <a:prstGeom prst="roundRect">
            <a:avLst/>
          </a:prstGeom>
          <a:solidFill>
            <a:srgbClr val="CCFF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角丸四角形 26"/>
          <p:cNvSpPr/>
          <p:nvPr/>
        </p:nvSpPr>
        <p:spPr>
          <a:xfrm>
            <a:off x="47137" y="2705100"/>
            <a:ext cx="1926014" cy="533400"/>
          </a:xfrm>
          <a:prstGeom prst="roundRect">
            <a:avLst/>
          </a:prstGeom>
          <a:solidFill>
            <a:srgbClr val="7ED4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角丸四角形 27"/>
          <p:cNvSpPr/>
          <p:nvPr/>
        </p:nvSpPr>
        <p:spPr>
          <a:xfrm>
            <a:off x="47138" y="5600700"/>
            <a:ext cx="3529897" cy="533400"/>
          </a:xfrm>
          <a:prstGeom prst="roundRect">
            <a:avLst/>
          </a:prstGeom>
          <a:solidFill>
            <a:srgbClr val="7ED4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>
            <a:off x="47137" y="3505200"/>
            <a:ext cx="3833598" cy="533400"/>
          </a:xfrm>
          <a:prstGeom prst="roundRect">
            <a:avLst/>
          </a:prstGeom>
          <a:solidFill>
            <a:srgbClr val="7ED4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角丸四角形 29"/>
          <p:cNvSpPr/>
          <p:nvPr/>
        </p:nvSpPr>
        <p:spPr>
          <a:xfrm>
            <a:off x="2302729" y="4233333"/>
            <a:ext cx="3505200" cy="719667"/>
          </a:xfrm>
          <a:prstGeom prst="roundRect">
            <a:avLst/>
          </a:prstGeom>
          <a:solidFill>
            <a:srgbClr val="7ED4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1783557" y="1713468"/>
            <a:ext cx="2634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/>
              <a:t>S1-Global cryomodule</a:t>
            </a:r>
            <a:endParaRPr kumimoji="1" lang="ja-JP" altLang="en-US" sz="1800" b="1" dirty="0"/>
          </a:p>
        </p:txBody>
      </p:sp>
      <p:cxnSp>
        <p:nvCxnSpPr>
          <p:cNvPr id="33" name="直線コネクタ 32"/>
          <p:cNvCxnSpPr/>
          <p:nvPr/>
        </p:nvCxnSpPr>
        <p:spPr>
          <a:xfrm rot="5400000">
            <a:off x="-1175663" y="3885803"/>
            <a:ext cx="2591594" cy="15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120928" y="2590800"/>
            <a:ext cx="227806" cy="15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120928" y="5180806"/>
            <a:ext cx="227806" cy="15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31367" y="4472308"/>
            <a:ext cx="132600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6600"/>
                </a:solidFill>
              </a:rPr>
              <a:t>STF phase-2</a:t>
            </a:r>
            <a:endParaRPr kumimoji="1" lang="ja-JP" altLang="en-US" b="1" dirty="0">
              <a:solidFill>
                <a:srgbClr val="FF6600"/>
              </a:solidFill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3577035" y="5600700"/>
            <a:ext cx="5473135" cy="533400"/>
          </a:xfrm>
          <a:prstGeom prst="roundRect">
            <a:avLst/>
          </a:prstGeom>
          <a:solidFill>
            <a:srgbClr val="CCFF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3418644" y="2605088"/>
            <a:ext cx="3352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/>
              <a:t>Phase2 Injector part</a:t>
            </a:r>
          </a:p>
          <a:p>
            <a:r>
              <a:rPr lang="en-US" altLang="ja-JP" sz="1800" b="1" dirty="0" smtClean="0"/>
              <a:t>(Quantum-Beam experiment)</a:t>
            </a:r>
            <a:endParaRPr kumimoji="1" lang="ja-JP" altLang="en-US" sz="18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4932040" y="3573016"/>
            <a:ext cx="248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b="1" dirty="0" smtClean="0"/>
              <a:t>1st Cryomodule </a:t>
            </a:r>
            <a:endParaRPr kumimoji="1" lang="ja-JP" altLang="en-US" sz="18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772843" y="4281983"/>
            <a:ext cx="3211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/>
              <a:t>Phase2 </a:t>
            </a:r>
            <a:r>
              <a:rPr kumimoji="1" lang="en-US" altLang="ja-JP" sz="1800" b="1" dirty="0" smtClean="0">
                <a:solidFill>
                  <a:srgbClr val="FF6600"/>
                </a:solidFill>
              </a:rPr>
              <a:t> CM-2</a:t>
            </a:r>
            <a:endParaRPr lang="en-US" altLang="ja-JP" sz="1800" b="1" dirty="0">
              <a:solidFill>
                <a:srgbClr val="FF6600"/>
              </a:solidFill>
            </a:endParaRPr>
          </a:p>
          <a:p>
            <a:r>
              <a:rPr kumimoji="1" lang="en-US" altLang="ja-JP" sz="1800" b="1" dirty="0" smtClean="0"/>
              <a:t>or CM-1 cavity swap to new</a:t>
            </a:r>
            <a:endParaRPr kumimoji="1" lang="ja-JP" altLang="en-US" sz="18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107504" y="2780928"/>
            <a:ext cx="187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/>
              <a:t>phase2 injector</a:t>
            </a:r>
            <a:endParaRPr kumimoji="1" lang="ja-JP" altLang="en-US" sz="18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07504" y="3573016"/>
            <a:ext cx="3788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/>
              <a:t>Phase2　ILC Cryomodule</a:t>
            </a:r>
            <a:r>
              <a:rPr kumimoji="1" lang="ja-JP" altLang="en-US" sz="1800" b="1" dirty="0" smtClean="0"/>
              <a:t> </a:t>
            </a:r>
            <a:r>
              <a:rPr kumimoji="1" lang="en-US" altLang="ja-JP" sz="1800" b="1" dirty="0" smtClean="0"/>
              <a:t>(</a:t>
            </a:r>
            <a:r>
              <a:rPr kumimoji="1" lang="en-US" altLang="ja-JP" sz="1800" b="1" dirty="0" smtClean="0">
                <a:solidFill>
                  <a:srgbClr val="3366FF"/>
                </a:solidFill>
              </a:rPr>
              <a:t>CM-1</a:t>
            </a:r>
            <a:r>
              <a:rPr kumimoji="1" lang="en-US" altLang="ja-JP" sz="1800" b="1" dirty="0" smtClean="0"/>
              <a:t>)</a:t>
            </a:r>
            <a:endParaRPr kumimoji="1" lang="ja-JP" altLang="en-US" sz="18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87226" y="5225940"/>
            <a:ext cx="633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/>
              <a:t>CFF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18879" y="5646866"/>
            <a:ext cx="2980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/>
              <a:t>construction and start-up</a:t>
            </a:r>
            <a:endParaRPr kumimoji="1" lang="ja-JP" altLang="en-US" sz="18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539890" y="5646866"/>
            <a:ext cx="3295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/>
              <a:t>operation (2~4 cavities/year)</a:t>
            </a:r>
            <a:endParaRPr kumimoji="1" lang="ja-JP" altLang="en-US" sz="1800" b="1" dirty="0"/>
          </a:p>
        </p:txBody>
      </p:sp>
      <p:cxnSp>
        <p:nvCxnSpPr>
          <p:cNvPr id="52" name="直線矢印コネクタ 51"/>
          <p:cNvCxnSpPr/>
          <p:nvPr/>
        </p:nvCxnSpPr>
        <p:spPr>
          <a:xfrm flipV="1">
            <a:off x="4263324" y="4953000"/>
            <a:ext cx="1067196" cy="647700"/>
          </a:xfrm>
          <a:prstGeom prst="straightConnector1">
            <a:avLst/>
          </a:prstGeom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051720" y="2780928"/>
            <a:ext cx="1236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1" dirty="0"/>
              <a:t>operation</a:t>
            </a:r>
            <a:endParaRPr kumimoji="1" lang="ja-JP" altLang="en-US" sz="18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3851920" y="3573016"/>
            <a:ext cx="1236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1" dirty="0"/>
              <a:t>operation</a:t>
            </a:r>
            <a:endParaRPr kumimoji="1" lang="ja-JP" altLang="en-US" sz="18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5796136" y="4437112"/>
            <a:ext cx="1002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operation</a:t>
            </a:r>
            <a:endParaRPr kumimoji="1" lang="ja-JP" altLang="en-US" sz="14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79512" y="6381328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/>
              <a:t>1st cavity</a:t>
            </a:r>
            <a:endParaRPr kumimoji="1" lang="ja-JP" altLang="en-US" sz="16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1475656" y="6381328"/>
            <a:ext cx="2586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/>
              <a:t>2</a:t>
            </a:r>
            <a:r>
              <a:rPr lang="en-US" altLang="ja-JP" sz="1600" b="1" baseline="30000" dirty="0" smtClean="0"/>
              <a:t>nd</a:t>
            </a:r>
            <a:r>
              <a:rPr lang="en-US" altLang="ja-JP" sz="1600" b="1" dirty="0" smtClean="0"/>
              <a:t> cavity,    3</a:t>
            </a:r>
            <a:r>
              <a:rPr lang="en-US" altLang="ja-JP" sz="1600" b="1" baseline="30000" dirty="0" smtClean="0"/>
              <a:t>rd</a:t>
            </a:r>
            <a:r>
              <a:rPr lang="en-US" altLang="ja-JP" sz="1600" b="1" dirty="0" smtClean="0"/>
              <a:t>,    4</a:t>
            </a:r>
            <a:r>
              <a:rPr lang="en-US" altLang="ja-JP" sz="1600" b="1" baseline="30000" dirty="0" smtClean="0"/>
              <a:t>th</a:t>
            </a:r>
            <a:r>
              <a:rPr lang="en-US" altLang="ja-JP" sz="1600" b="1" dirty="0" smtClean="0"/>
              <a:t>,  ….</a:t>
            </a:r>
            <a:endParaRPr kumimoji="1" lang="ja-JP" altLang="en-US" sz="1600" b="1" dirty="0"/>
          </a:p>
        </p:txBody>
      </p:sp>
      <p:cxnSp>
        <p:nvCxnSpPr>
          <p:cNvPr id="61" name="直線矢印コネクタ 60"/>
          <p:cNvCxnSpPr/>
          <p:nvPr/>
        </p:nvCxnSpPr>
        <p:spPr>
          <a:xfrm flipV="1">
            <a:off x="3654402" y="4953000"/>
            <a:ext cx="1067196" cy="647700"/>
          </a:xfrm>
          <a:prstGeom prst="straightConnector1">
            <a:avLst/>
          </a:prstGeom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 flipV="1">
            <a:off x="3985942" y="4953000"/>
            <a:ext cx="1067196" cy="647700"/>
          </a:xfrm>
          <a:prstGeom prst="straightConnector1">
            <a:avLst/>
          </a:prstGeom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3" name="直線矢印コネクタ 62"/>
          <p:cNvCxnSpPr/>
          <p:nvPr/>
        </p:nvCxnSpPr>
        <p:spPr>
          <a:xfrm flipV="1">
            <a:off x="4539890" y="4953000"/>
            <a:ext cx="1067196" cy="647700"/>
          </a:xfrm>
          <a:prstGeom prst="straightConnector1">
            <a:avLst/>
          </a:prstGeom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" name="直線コネクタ 3"/>
          <p:cNvCxnSpPr/>
          <p:nvPr/>
        </p:nvCxnSpPr>
        <p:spPr>
          <a:xfrm>
            <a:off x="778729" y="1439333"/>
            <a:ext cx="0" cy="931334"/>
          </a:xfrm>
          <a:prstGeom prst="line">
            <a:avLst/>
          </a:prstGeom>
          <a:ln w="952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778729" y="2154767"/>
            <a:ext cx="1057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0000"/>
                </a:solidFill>
              </a:rPr>
              <a:t>finish in Feb.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cxnSp>
        <p:nvCxnSpPr>
          <p:cNvPr id="64" name="直線矢印コネクタ 63"/>
          <p:cNvCxnSpPr/>
          <p:nvPr/>
        </p:nvCxnSpPr>
        <p:spPr>
          <a:xfrm flipV="1">
            <a:off x="5607086" y="5180806"/>
            <a:ext cx="693443" cy="419894"/>
          </a:xfrm>
          <a:prstGeom prst="straightConnector1">
            <a:avLst/>
          </a:prstGeom>
          <a:ln w="127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 flipV="1">
            <a:off x="5930215" y="5182394"/>
            <a:ext cx="689630" cy="419101"/>
          </a:xfrm>
          <a:prstGeom prst="straightConnector1">
            <a:avLst/>
          </a:prstGeom>
          <a:ln w="127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/>
          <p:nvPr/>
        </p:nvCxnSpPr>
        <p:spPr>
          <a:xfrm flipV="1">
            <a:off x="5301164" y="5180806"/>
            <a:ext cx="693443" cy="419100"/>
          </a:xfrm>
          <a:prstGeom prst="straightConnector1">
            <a:avLst/>
          </a:prstGeom>
          <a:ln w="127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/>
          <p:nvPr/>
        </p:nvCxnSpPr>
        <p:spPr>
          <a:xfrm flipV="1">
            <a:off x="4954443" y="5199459"/>
            <a:ext cx="693443" cy="419100"/>
          </a:xfrm>
          <a:prstGeom prst="straightConnector1">
            <a:avLst/>
          </a:prstGeom>
          <a:ln w="127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9" name="TextBox 20"/>
          <p:cNvSpPr txBox="1"/>
          <p:nvPr/>
        </p:nvSpPr>
        <p:spPr>
          <a:xfrm>
            <a:off x="6542316" y="927656"/>
            <a:ext cx="10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latin typeface="Helvetica"/>
                <a:cs typeface="Helvetica"/>
              </a:rPr>
              <a:t>CY2015</a:t>
            </a:r>
            <a:endParaRPr kumimoji="1" lang="ja-JP" altLang="en-US" sz="1800" b="1" dirty="0">
              <a:latin typeface="Helvetica"/>
              <a:cs typeface="Helvetica"/>
            </a:endParaRPr>
          </a:p>
        </p:txBody>
      </p:sp>
      <p:sp>
        <p:nvSpPr>
          <p:cNvPr id="70" name="TextBox 20"/>
          <p:cNvSpPr txBox="1"/>
          <p:nvPr/>
        </p:nvSpPr>
        <p:spPr>
          <a:xfrm>
            <a:off x="8031329" y="927656"/>
            <a:ext cx="10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>
                <a:latin typeface="Helvetica"/>
                <a:cs typeface="Helvetica"/>
              </a:rPr>
              <a:t>CY2016</a:t>
            </a:r>
            <a:endParaRPr kumimoji="1" lang="ja-JP" altLang="en-US" sz="1800" b="1" dirty="0">
              <a:latin typeface="Helvetica"/>
              <a:cs typeface="Helvetica"/>
            </a:endParaRPr>
          </a:p>
        </p:txBody>
      </p:sp>
      <p:sp>
        <p:nvSpPr>
          <p:cNvPr id="71" name="角丸四角形 70"/>
          <p:cNvSpPr/>
          <p:nvPr/>
        </p:nvSpPr>
        <p:spPr>
          <a:xfrm>
            <a:off x="778729" y="1600200"/>
            <a:ext cx="973082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TextBox 44"/>
          <p:cNvSpPr txBox="1"/>
          <p:nvPr/>
        </p:nvSpPr>
        <p:spPr>
          <a:xfrm>
            <a:off x="755576" y="1844824"/>
            <a:ext cx="11597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/>
              <a:t>dis-assembly</a:t>
            </a:r>
            <a:endParaRPr kumimoji="1" lang="ja-JP" altLang="en-US" sz="1200" b="1" dirty="0"/>
          </a:p>
        </p:txBody>
      </p:sp>
      <p:sp>
        <p:nvSpPr>
          <p:cNvPr id="73" name="角丸四角形 72"/>
          <p:cNvSpPr/>
          <p:nvPr/>
        </p:nvSpPr>
        <p:spPr>
          <a:xfrm>
            <a:off x="6767099" y="4208647"/>
            <a:ext cx="714218" cy="719667"/>
          </a:xfrm>
          <a:prstGeom prst="roundRect">
            <a:avLst/>
          </a:prstGeom>
          <a:solidFill>
            <a:srgbClr val="7ED4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角丸四角形 73"/>
          <p:cNvSpPr/>
          <p:nvPr/>
        </p:nvSpPr>
        <p:spPr>
          <a:xfrm>
            <a:off x="7481317" y="4208647"/>
            <a:ext cx="939411" cy="719667"/>
          </a:xfrm>
          <a:prstGeom prst="roundRect">
            <a:avLst/>
          </a:prstGeom>
          <a:solidFill>
            <a:srgbClr val="CCFF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角丸四角形 74"/>
          <p:cNvSpPr/>
          <p:nvPr/>
        </p:nvSpPr>
        <p:spPr>
          <a:xfrm>
            <a:off x="8420728" y="4208647"/>
            <a:ext cx="629442" cy="719667"/>
          </a:xfrm>
          <a:prstGeom prst="roundRect">
            <a:avLst/>
          </a:prstGeom>
          <a:solidFill>
            <a:srgbClr val="7ED4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TextBox 42"/>
          <p:cNvSpPr txBox="1"/>
          <p:nvPr/>
        </p:nvSpPr>
        <p:spPr>
          <a:xfrm>
            <a:off x="6732240" y="4293096"/>
            <a:ext cx="843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sawp</a:t>
            </a:r>
          </a:p>
          <a:p>
            <a:r>
              <a:rPr lang="en-US" altLang="ja-JP" sz="1400" b="1" dirty="0"/>
              <a:t>cavities</a:t>
            </a:r>
            <a:endParaRPr kumimoji="1" lang="ja-JP" altLang="en-US" sz="1400" b="1" dirty="0"/>
          </a:p>
        </p:txBody>
      </p:sp>
      <p:cxnSp>
        <p:nvCxnSpPr>
          <p:cNvPr id="79" name="直線矢印コネクタ 78"/>
          <p:cNvCxnSpPr/>
          <p:nvPr/>
        </p:nvCxnSpPr>
        <p:spPr>
          <a:xfrm flipV="1">
            <a:off x="7158188" y="5197870"/>
            <a:ext cx="693443" cy="419894"/>
          </a:xfrm>
          <a:prstGeom prst="straightConnector1">
            <a:avLst/>
          </a:prstGeom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0" name="直線矢印コネクタ 79"/>
          <p:cNvCxnSpPr/>
          <p:nvPr/>
        </p:nvCxnSpPr>
        <p:spPr>
          <a:xfrm flipV="1">
            <a:off x="7481317" y="5199458"/>
            <a:ext cx="689630" cy="419101"/>
          </a:xfrm>
          <a:prstGeom prst="straightConnector1">
            <a:avLst/>
          </a:prstGeom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/>
          <p:nvPr/>
        </p:nvCxnSpPr>
        <p:spPr>
          <a:xfrm flipV="1">
            <a:off x="6852266" y="5197870"/>
            <a:ext cx="693443" cy="419100"/>
          </a:xfrm>
          <a:prstGeom prst="straightConnector1">
            <a:avLst/>
          </a:prstGeom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2" name="直線矢印コネクタ 81"/>
          <p:cNvCxnSpPr/>
          <p:nvPr/>
        </p:nvCxnSpPr>
        <p:spPr>
          <a:xfrm flipV="1">
            <a:off x="6505545" y="5216523"/>
            <a:ext cx="693443" cy="419100"/>
          </a:xfrm>
          <a:prstGeom prst="straightConnector1">
            <a:avLst/>
          </a:prstGeom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3" name="直線矢印コネクタ 82"/>
          <p:cNvCxnSpPr/>
          <p:nvPr/>
        </p:nvCxnSpPr>
        <p:spPr>
          <a:xfrm flipV="1">
            <a:off x="8709290" y="5321300"/>
            <a:ext cx="434710" cy="262336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4" name="直線矢印コネクタ 83"/>
          <p:cNvCxnSpPr/>
          <p:nvPr/>
        </p:nvCxnSpPr>
        <p:spPr>
          <a:xfrm flipV="1">
            <a:off x="8935870" y="5472594"/>
            <a:ext cx="208130" cy="110248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5" name="直線矢印コネクタ 84"/>
          <p:cNvCxnSpPr/>
          <p:nvPr/>
        </p:nvCxnSpPr>
        <p:spPr>
          <a:xfrm flipV="1">
            <a:off x="8403368" y="5163742"/>
            <a:ext cx="693443" cy="419100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6" name="直線矢印コネクタ 85"/>
          <p:cNvCxnSpPr/>
          <p:nvPr/>
        </p:nvCxnSpPr>
        <p:spPr>
          <a:xfrm flipV="1">
            <a:off x="8056647" y="5182395"/>
            <a:ext cx="693443" cy="419100"/>
          </a:xfrm>
          <a:prstGeom prst="straightConnector1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7" name="TextBox 41"/>
          <p:cNvSpPr txBox="1"/>
          <p:nvPr/>
        </p:nvSpPr>
        <p:spPr>
          <a:xfrm>
            <a:off x="5796136" y="388061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b="1" dirty="0" smtClean="0"/>
              <a:t>Cryomodule test continuation</a:t>
            </a:r>
            <a:endParaRPr kumimoji="1" lang="ja-JP" altLang="en-US" sz="1800" b="1" dirty="0"/>
          </a:p>
        </p:txBody>
      </p:sp>
      <p:cxnSp>
        <p:nvCxnSpPr>
          <p:cNvPr id="35" name="直線コネクタ 34"/>
          <p:cNvCxnSpPr/>
          <p:nvPr/>
        </p:nvCxnSpPr>
        <p:spPr>
          <a:xfrm>
            <a:off x="5607086" y="5181600"/>
            <a:ext cx="1163830" cy="0"/>
          </a:xfrm>
          <a:prstGeom prst="line">
            <a:avLst/>
          </a:prstGeom>
          <a:ln w="12700" cmpd="sng"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87"/>
          <p:cNvCxnSpPr/>
          <p:nvPr/>
        </p:nvCxnSpPr>
        <p:spPr>
          <a:xfrm flipV="1">
            <a:off x="6767099" y="4954193"/>
            <a:ext cx="336520" cy="228202"/>
          </a:xfrm>
          <a:prstGeom prst="straightConnector1">
            <a:avLst/>
          </a:prstGeom>
          <a:ln w="127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0" name="直線コネクタ 89"/>
          <p:cNvCxnSpPr/>
          <p:nvPr/>
        </p:nvCxnSpPr>
        <p:spPr>
          <a:xfrm>
            <a:off x="7147453" y="5197870"/>
            <a:ext cx="1200296" cy="1589"/>
          </a:xfrm>
          <a:prstGeom prst="line">
            <a:avLst/>
          </a:prstGeom>
          <a:ln w="12700" cmpd="sng">
            <a:solidFill>
              <a:srgbClr val="008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直線矢印コネクタ 90"/>
          <p:cNvCxnSpPr/>
          <p:nvPr/>
        </p:nvCxnSpPr>
        <p:spPr>
          <a:xfrm flipV="1">
            <a:off x="8329774" y="4971257"/>
            <a:ext cx="336520" cy="228202"/>
          </a:xfrm>
          <a:prstGeom prst="straightConnector1">
            <a:avLst/>
          </a:prstGeom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5" name="直線矢印コネクタ 94"/>
          <p:cNvCxnSpPr/>
          <p:nvPr/>
        </p:nvCxnSpPr>
        <p:spPr>
          <a:xfrm>
            <a:off x="1835696" y="6381328"/>
            <a:ext cx="864096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直線矢印コネクタ 95"/>
          <p:cNvCxnSpPr/>
          <p:nvPr/>
        </p:nvCxnSpPr>
        <p:spPr>
          <a:xfrm flipV="1">
            <a:off x="2699792" y="6381328"/>
            <a:ext cx="403888" cy="652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直線矢印コネクタ 96"/>
          <p:cNvCxnSpPr/>
          <p:nvPr/>
        </p:nvCxnSpPr>
        <p:spPr>
          <a:xfrm>
            <a:off x="3131840" y="6381328"/>
            <a:ext cx="443147" cy="652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直線矢印コネクタ 97"/>
          <p:cNvCxnSpPr/>
          <p:nvPr/>
        </p:nvCxnSpPr>
        <p:spPr>
          <a:xfrm>
            <a:off x="-5414" y="6375756"/>
            <a:ext cx="1841110" cy="557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7B6F-8C16-E449-A7C5-2AFDE69810BD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245417" y="2431766"/>
            <a:ext cx="16300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0000"/>
                </a:solidFill>
              </a:rPr>
              <a:t>beam commissioning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4143825" y="3238500"/>
            <a:ext cx="20747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rgbClr val="FF0000"/>
                </a:solidFill>
              </a:rPr>
              <a:t>Cryomodule commissioning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3547345" y="6375756"/>
            <a:ext cx="20923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rgbClr val="FF0000"/>
                </a:solidFill>
              </a:rPr>
              <a:t>industrialization in operation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101" name="TextBox 53"/>
          <p:cNvSpPr txBox="1"/>
          <p:nvPr/>
        </p:nvSpPr>
        <p:spPr>
          <a:xfrm>
            <a:off x="7452320" y="4437112"/>
            <a:ext cx="1002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operation</a:t>
            </a:r>
            <a:endParaRPr kumimoji="1" lang="ja-JP" altLang="en-US" sz="1400" b="1" dirty="0"/>
          </a:p>
        </p:txBody>
      </p:sp>
      <p:sp>
        <p:nvSpPr>
          <p:cNvPr id="102" name="TextBox 42"/>
          <p:cNvSpPr txBox="1"/>
          <p:nvPr/>
        </p:nvSpPr>
        <p:spPr>
          <a:xfrm>
            <a:off x="8293724" y="4293096"/>
            <a:ext cx="843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sawp</a:t>
            </a:r>
          </a:p>
          <a:p>
            <a:r>
              <a:rPr lang="en-US" altLang="ja-JP" sz="1400" b="1" dirty="0"/>
              <a:t>cavities</a:t>
            </a:r>
            <a:endParaRPr kumimoji="1" lang="ja-JP" altLang="en-US" sz="1400" b="1" dirty="0"/>
          </a:p>
        </p:txBody>
      </p:sp>
      <p:sp>
        <p:nvSpPr>
          <p:cNvPr id="103" name="TextBox 53"/>
          <p:cNvSpPr txBox="1"/>
          <p:nvPr/>
        </p:nvSpPr>
        <p:spPr>
          <a:xfrm>
            <a:off x="-23440" y="1628800"/>
            <a:ext cx="8857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/>
              <a:t>operation</a:t>
            </a:r>
            <a:endParaRPr kumimoji="1" lang="ja-JP" altLang="en-US" sz="1200" b="1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12/05/14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/>
                <a:ea typeface="Arial Unicode MS"/>
                <a:cs typeface="Arial Unicode MS"/>
              </a:rPr>
              <a:t>KEK-LC-Meeting</a:t>
            </a:r>
            <a:endParaRPr lang="en-US">
              <a:latin typeface="Arial"/>
              <a:ea typeface="Arial Unicode MS"/>
              <a:cs typeface="Arial Unicode M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45709" y="75737"/>
            <a:ext cx="154486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Presented by </a:t>
            </a:r>
          </a:p>
          <a:p>
            <a:r>
              <a:rPr kumimoji="1" lang="en-US" altLang="ja-JP" dirty="0" smtClean="0"/>
              <a:t>H. </a:t>
            </a:r>
            <a:r>
              <a:rPr kumimoji="1" lang="en-US" altLang="ja-JP" dirty="0" err="1" smtClean="0"/>
              <a:t>Hayano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636842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5334000"/>
            <a:ext cx="38862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日付プレースホルダ 3"/>
          <p:cNvSpPr>
            <a:spLocks noGrp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Arial Unicode MS" pitchFamily="50" charset="-128"/>
                <a:cs typeface="Arial Unicode MS" pitchFamily="50" charset="-128"/>
              </a:rPr>
              <a:t>12/05/14</a:t>
            </a: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noFill/>
        </p:spPr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Arial Unicode MS" pitchFamily="50" charset="-128"/>
                <a:cs typeface="Arial Unicode MS" pitchFamily="50" charset="-128"/>
              </a:rPr>
              <a:t>KEK-LC-Meeting</a:t>
            </a: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/>
          <a:p>
            <a:fld id="{139B222A-8EAB-4812-9CA4-8F097F0863AE}" type="slidenum"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-128"/>
              </a:rPr>
              <a:pPr/>
              <a:t>14</a:t>
            </a:fld>
            <a:endParaRPr lang="en-US" altLang="ja-JP" smtClean="0">
              <a:solidFill>
                <a:prstClr val="black">
                  <a:tint val="75000"/>
                </a:prstClr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6" name="タイトル 4"/>
          <p:cNvSpPr txBox="1">
            <a:spLocks/>
          </p:cNvSpPr>
          <p:nvPr/>
        </p:nvSpPr>
        <p:spPr bwMode="auto">
          <a:xfrm>
            <a:off x="1066800" y="0"/>
            <a:ext cx="7772400" cy="685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altLang="ja-JP" b="1" kern="0" dirty="0">
                <a:solidFill>
                  <a:srgbClr val="333399"/>
                </a:solidFill>
                <a:latin typeface="Arial Rounded MT Bold" pitchFamily="34" charset="0"/>
                <a:ea typeface="平成角ゴシック" pitchFamily="49" charset="-128"/>
              </a:rPr>
              <a:t>STF-2 </a:t>
            </a:r>
            <a:r>
              <a:rPr lang="ja-JP" altLang="en-US" b="1" kern="0" dirty="0">
                <a:solidFill>
                  <a:srgbClr val="333399"/>
                </a:solidFill>
                <a:latin typeface="Arial Rounded MT Bold" pitchFamily="34" charset="0"/>
                <a:ea typeface="平成角ゴシック" pitchFamily="49" charset="-128"/>
              </a:rPr>
              <a:t>計画＠</a:t>
            </a:r>
            <a:r>
              <a:rPr lang="en-US" altLang="ja-JP" b="1" kern="0" dirty="0">
                <a:solidFill>
                  <a:srgbClr val="333399"/>
                </a:solidFill>
                <a:latin typeface="Arial Rounded MT Bold" pitchFamily="34" charset="0"/>
                <a:ea typeface="平成角ゴシック" pitchFamily="49" charset="-128"/>
              </a:rPr>
              <a:t>KEK</a:t>
            </a:r>
            <a:endParaRPr lang="en-US" altLang="ja-JP" b="1" kern="0" dirty="0">
              <a:solidFill>
                <a:srgbClr val="333399"/>
              </a:solidFill>
              <a:latin typeface="Arial Rounded MT Bold" pitchFamily="34" charset="0"/>
              <a:ea typeface="ＭＳ Ｐゴシック"/>
            </a:endParaRPr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5410200"/>
            <a:ext cx="3676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2362200"/>
            <a:ext cx="38862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1171575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正方形/長方形 18"/>
          <p:cNvSpPr>
            <a:spLocks noChangeArrowheads="1"/>
          </p:cNvSpPr>
          <p:nvPr/>
        </p:nvSpPr>
        <p:spPr bwMode="auto">
          <a:xfrm>
            <a:off x="152400" y="1219200"/>
            <a:ext cx="1371600" cy="685800"/>
          </a:xfrm>
          <a:prstGeom prst="rect">
            <a:avLst/>
          </a:prstGeom>
          <a:noFill/>
          <a:ln w="38100" algn="ctr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ctr" hangingPunct="0"/>
            <a:endParaRPr kumimoji="0" lang="ja-JP" altLang="en-US">
              <a:solidFill>
                <a:prstClr val="black"/>
              </a:solidFill>
              <a:latin typeface="Calibri"/>
              <a:ea typeface="Arial Unicode MS" pitchFamily="50" charset="-128"/>
            </a:endParaRPr>
          </a:p>
        </p:txBody>
      </p:sp>
      <p:sp>
        <p:nvSpPr>
          <p:cNvPr id="11" name="テキスト ボックス 9"/>
          <p:cNvSpPr txBox="1">
            <a:spLocks noChangeArrowheads="1"/>
          </p:cNvSpPr>
          <p:nvPr/>
        </p:nvSpPr>
        <p:spPr bwMode="auto">
          <a:xfrm>
            <a:off x="152400" y="838200"/>
            <a:ext cx="3135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altLang="ja-JP">
                <a:solidFill>
                  <a:srgbClr val="006600"/>
                </a:solidFill>
                <a:latin typeface="Arial Rounded MT Bold" pitchFamily="34" charset="0"/>
                <a:ea typeface="ＭＳ Ｐゴシック"/>
              </a:rPr>
              <a:t>1. Capture Cryomodule (2)</a:t>
            </a:r>
          </a:p>
        </p:txBody>
      </p:sp>
      <p:sp>
        <p:nvSpPr>
          <p:cNvPr id="12" name="テキスト ボックス 9"/>
          <p:cNvSpPr txBox="1">
            <a:spLocks noChangeArrowheads="1"/>
          </p:cNvSpPr>
          <p:nvPr/>
        </p:nvSpPr>
        <p:spPr bwMode="auto">
          <a:xfrm>
            <a:off x="187325" y="1981200"/>
            <a:ext cx="6137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altLang="ja-JP">
                <a:solidFill>
                  <a:srgbClr val="006600"/>
                </a:solidFill>
                <a:latin typeface="Arial Rounded MT Bold" pitchFamily="34" charset="0"/>
                <a:ea typeface="ＭＳ Ｐゴシック"/>
              </a:rPr>
              <a:t>2. Capture Cryomodule (2) + </a:t>
            </a:r>
            <a:r>
              <a:rPr lang="en-US" altLang="ja-JP">
                <a:solidFill>
                  <a:srgbClr val="0000CC"/>
                </a:solidFill>
                <a:latin typeface="Arial Rounded MT Bold" pitchFamily="34" charset="0"/>
                <a:ea typeface="ＭＳ Ｐゴシック"/>
              </a:rPr>
              <a:t>STF-2 #1 Cryomodule (8)</a:t>
            </a:r>
          </a:p>
        </p:txBody>
      </p:sp>
      <p:sp>
        <p:nvSpPr>
          <p:cNvPr id="13" name="正方形/長方形 24"/>
          <p:cNvSpPr>
            <a:spLocks noChangeArrowheads="1"/>
          </p:cNvSpPr>
          <p:nvPr/>
        </p:nvSpPr>
        <p:spPr bwMode="auto">
          <a:xfrm>
            <a:off x="2286000" y="2438400"/>
            <a:ext cx="3124200" cy="685800"/>
          </a:xfrm>
          <a:prstGeom prst="rect">
            <a:avLst/>
          </a:prstGeom>
          <a:noFill/>
          <a:ln w="38100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ctr" hangingPunct="0"/>
            <a:endParaRPr kumimoji="0" lang="ja-JP" altLang="en-US">
              <a:solidFill>
                <a:prstClr val="black"/>
              </a:solidFill>
              <a:latin typeface="Calibri"/>
              <a:ea typeface="Arial Unicode MS" pitchFamily="50" charset="-128"/>
            </a:endParaRPr>
          </a:p>
        </p:txBody>
      </p:sp>
      <p:sp>
        <p:nvSpPr>
          <p:cNvPr id="14" name="テキスト ボックス 9"/>
          <p:cNvSpPr txBox="1">
            <a:spLocks noChangeArrowheads="1"/>
          </p:cNvSpPr>
          <p:nvPr/>
        </p:nvSpPr>
        <p:spPr bwMode="auto">
          <a:xfrm>
            <a:off x="152400" y="3200400"/>
            <a:ext cx="8596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altLang="ja-JP">
                <a:solidFill>
                  <a:srgbClr val="FF00FF"/>
                </a:solidFill>
                <a:latin typeface="Arial Rounded MT Bold" pitchFamily="34" charset="0"/>
                <a:ea typeface="ＭＳ Ｐゴシック"/>
              </a:rPr>
              <a:t>3-a. </a:t>
            </a:r>
            <a:r>
              <a:rPr lang="en-US" altLang="ja-JP">
                <a:solidFill>
                  <a:srgbClr val="006600"/>
                </a:solidFill>
                <a:latin typeface="Arial Rounded MT Bold" pitchFamily="34" charset="0"/>
                <a:ea typeface="ＭＳ Ｐゴシック"/>
              </a:rPr>
              <a:t>Capture Cryomodule (2) + </a:t>
            </a:r>
            <a:r>
              <a:rPr lang="en-US" altLang="ja-JP">
                <a:solidFill>
                  <a:srgbClr val="0000CC"/>
                </a:solidFill>
                <a:latin typeface="Arial Rounded MT Bold" pitchFamily="34" charset="0"/>
                <a:ea typeface="ＭＳ Ｐゴシック"/>
              </a:rPr>
              <a:t>STF-2 #1 Cryomodule (8)</a:t>
            </a:r>
          </a:p>
          <a:p>
            <a:pPr defTabSz="914400"/>
            <a:r>
              <a:rPr lang="en-US" altLang="ja-JP">
                <a:solidFill>
                  <a:srgbClr val="006600"/>
                </a:solidFill>
                <a:latin typeface="Arial Rounded MT Bold" pitchFamily="34" charset="0"/>
                <a:ea typeface="ＭＳ Ｐゴシック"/>
              </a:rPr>
              <a:t>                                                        + </a:t>
            </a:r>
            <a:r>
              <a:rPr lang="en-US" altLang="ja-JP">
                <a:solidFill>
                  <a:srgbClr val="00B0F0"/>
                </a:solidFill>
                <a:latin typeface="Arial Rounded MT Bold" pitchFamily="34" charset="0"/>
                <a:ea typeface="ＭＳ Ｐゴシック"/>
              </a:rPr>
              <a:t>STF-2 #2 Cryomodule (4) </a:t>
            </a:r>
            <a:r>
              <a:rPr lang="en-US" altLang="ja-JP">
                <a:solidFill>
                  <a:srgbClr val="006600"/>
                </a:solidFill>
                <a:latin typeface="Arial Rounded MT Bold" pitchFamily="34" charset="0"/>
                <a:ea typeface="ＭＳ Ｐゴシック"/>
              </a:rPr>
              <a:t>+</a:t>
            </a:r>
            <a:r>
              <a:rPr lang="en-US" altLang="ja-JP">
                <a:solidFill>
                  <a:srgbClr val="00B0F0"/>
                </a:solidFill>
                <a:latin typeface="Arial Rounded MT Bold" pitchFamily="34" charset="0"/>
                <a:ea typeface="ＭＳ Ｐゴシック"/>
              </a:rPr>
              <a:t> #3 Cryomodule (4)</a:t>
            </a:r>
          </a:p>
        </p:txBody>
      </p:sp>
      <p:sp>
        <p:nvSpPr>
          <p:cNvPr id="15" name="正方形/長方形 30"/>
          <p:cNvSpPr>
            <a:spLocks noChangeArrowheads="1"/>
          </p:cNvSpPr>
          <p:nvPr/>
        </p:nvSpPr>
        <p:spPr bwMode="auto">
          <a:xfrm>
            <a:off x="1752600" y="2438400"/>
            <a:ext cx="457200" cy="6858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ctr" hangingPunct="0"/>
            <a:endParaRPr kumimoji="0" lang="ja-JP" altLang="en-US">
              <a:solidFill>
                <a:prstClr val="black"/>
              </a:solidFill>
              <a:latin typeface="Calibri"/>
              <a:ea typeface="Arial Unicode MS" pitchFamily="50" charset="-128"/>
            </a:endParaRPr>
          </a:p>
        </p:txBody>
      </p:sp>
      <p:sp>
        <p:nvSpPr>
          <p:cNvPr id="16" name="正方形/長方形 31"/>
          <p:cNvSpPr>
            <a:spLocks noChangeArrowheads="1"/>
          </p:cNvSpPr>
          <p:nvPr/>
        </p:nvSpPr>
        <p:spPr bwMode="auto">
          <a:xfrm>
            <a:off x="5486400" y="2438400"/>
            <a:ext cx="304800" cy="6858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ctr" hangingPunct="0"/>
            <a:endParaRPr kumimoji="0" lang="ja-JP" altLang="en-US">
              <a:solidFill>
                <a:prstClr val="black"/>
              </a:solidFill>
              <a:latin typeface="Calibri"/>
              <a:ea typeface="Arial Unicode MS" pitchFamily="50" charset="-128"/>
            </a:endParaRPr>
          </a:p>
        </p:txBody>
      </p:sp>
      <p:sp>
        <p:nvSpPr>
          <p:cNvPr id="17" name="正方形/長方形 33"/>
          <p:cNvSpPr>
            <a:spLocks noChangeArrowheads="1"/>
          </p:cNvSpPr>
          <p:nvPr/>
        </p:nvSpPr>
        <p:spPr bwMode="auto">
          <a:xfrm>
            <a:off x="2286000" y="5410200"/>
            <a:ext cx="1524000" cy="685800"/>
          </a:xfrm>
          <a:prstGeom prst="rect">
            <a:avLst/>
          </a:prstGeom>
          <a:noFill/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ctr" hangingPunct="0"/>
            <a:endParaRPr kumimoji="0" lang="ja-JP" altLang="en-US">
              <a:solidFill>
                <a:srgbClr val="00B0F0"/>
              </a:solidFill>
              <a:latin typeface="Calibri"/>
              <a:ea typeface="Arial Unicode MS" pitchFamily="50" charset="-128"/>
            </a:endParaRPr>
          </a:p>
        </p:txBody>
      </p:sp>
      <p:sp>
        <p:nvSpPr>
          <p:cNvPr id="18" name="正方形/長方形 34"/>
          <p:cNvSpPr>
            <a:spLocks noChangeArrowheads="1"/>
          </p:cNvSpPr>
          <p:nvPr/>
        </p:nvSpPr>
        <p:spPr bwMode="auto">
          <a:xfrm>
            <a:off x="1752600" y="5410200"/>
            <a:ext cx="457200" cy="6858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ctr" hangingPunct="0"/>
            <a:endParaRPr kumimoji="0" lang="ja-JP" altLang="en-US">
              <a:solidFill>
                <a:prstClr val="black"/>
              </a:solidFill>
              <a:latin typeface="Calibri"/>
              <a:ea typeface="Arial Unicode MS" pitchFamily="50" charset="-128"/>
            </a:endParaRPr>
          </a:p>
        </p:txBody>
      </p:sp>
      <p:sp>
        <p:nvSpPr>
          <p:cNvPr id="19" name="正方形/長方形 35"/>
          <p:cNvSpPr>
            <a:spLocks noChangeArrowheads="1"/>
          </p:cNvSpPr>
          <p:nvPr/>
        </p:nvSpPr>
        <p:spPr bwMode="auto">
          <a:xfrm>
            <a:off x="5486400" y="5410200"/>
            <a:ext cx="304800" cy="6858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ctr" hangingPunct="0"/>
            <a:endParaRPr kumimoji="0" lang="ja-JP" altLang="en-US">
              <a:solidFill>
                <a:prstClr val="black"/>
              </a:solidFill>
              <a:latin typeface="Calibri"/>
              <a:ea typeface="Arial Unicode MS" pitchFamily="50" charset="-128"/>
            </a:endParaRPr>
          </a:p>
        </p:txBody>
      </p:sp>
      <p:sp>
        <p:nvSpPr>
          <p:cNvPr id="20" name="テキスト ボックス 9"/>
          <p:cNvSpPr txBox="1">
            <a:spLocks noChangeArrowheads="1"/>
          </p:cNvSpPr>
          <p:nvPr/>
        </p:nvSpPr>
        <p:spPr bwMode="auto">
          <a:xfrm>
            <a:off x="152400" y="5029200"/>
            <a:ext cx="8637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altLang="ja-JP">
                <a:solidFill>
                  <a:srgbClr val="FF00FF"/>
                </a:solidFill>
                <a:latin typeface="Arial Rounded MT Bold" pitchFamily="34" charset="0"/>
                <a:ea typeface="ＭＳ Ｐゴシック"/>
              </a:rPr>
              <a:t>3-b. </a:t>
            </a:r>
            <a:r>
              <a:rPr lang="en-US" altLang="ja-JP">
                <a:solidFill>
                  <a:srgbClr val="006600"/>
                </a:solidFill>
                <a:latin typeface="Arial Rounded MT Bold" pitchFamily="34" charset="0"/>
                <a:ea typeface="ＭＳ Ｐゴシック"/>
              </a:rPr>
              <a:t>Capture Cryomodule (2) + </a:t>
            </a:r>
            <a:r>
              <a:rPr lang="en-US" altLang="ja-JP">
                <a:solidFill>
                  <a:srgbClr val="00B0F0"/>
                </a:solidFill>
                <a:latin typeface="Arial Rounded MT Bold" pitchFamily="34" charset="0"/>
                <a:ea typeface="ＭＳ Ｐゴシック"/>
              </a:rPr>
              <a:t>STF-2 #2 Cryomodule (4) </a:t>
            </a:r>
            <a:r>
              <a:rPr lang="en-US" altLang="ja-JP">
                <a:solidFill>
                  <a:srgbClr val="006600"/>
                </a:solidFill>
                <a:latin typeface="Arial Rounded MT Bold" pitchFamily="34" charset="0"/>
                <a:ea typeface="ＭＳ Ｐゴシック"/>
              </a:rPr>
              <a:t>+</a:t>
            </a:r>
            <a:r>
              <a:rPr lang="en-US" altLang="ja-JP">
                <a:solidFill>
                  <a:srgbClr val="00B0F0"/>
                </a:solidFill>
                <a:latin typeface="Arial Rounded MT Bold" pitchFamily="34" charset="0"/>
                <a:ea typeface="ＭＳ Ｐゴシック"/>
              </a:rPr>
              <a:t> #3 Cryomodule (4)</a:t>
            </a:r>
          </a:p>
        </p:txBody>
      </p:sp>
      <p:sp>
        <p:nvSpPr>
          <p:cNvPr id="21" name="正方形/長方形 38"/>
          <p:cNvSpPr>
            <a:spLocks noChangeArrowheads="1"/>
          </p:cNvSpPr>
          <p:nvPr/>
        </p:nvSpPr>
        <p:spPr bwMode="auto">
          <a:xfrm>
            <a:off x="4038600" y="5410200"/>
            <a:ext cx="1371600" cy="685800"/>
          </a:xfrm>
          <a:prstGeom prst="rect">
            <a:avLst/>
          </a:prstGeom>
          <a:noFill/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ctr" hangingPunct="0"/>
            <a:endParaRPr kumimoji="0" lang="ja-JP" altLang="en-US">
              <a:solidFill>
                <a:srgbClr val="00B0F0"/>
              </a:solidFill>
              <a:latin typeface="Calibri"/>
              <a:ea typeface="Arial Unicode MS" pitchFamily="50" charset="-128"/>
            </a:endParaRPr>
          </a:p>
        </p:txBody>
      </p:sp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3810000"/>
            <a:ext cx="38862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正方形/長方形 43"/>
          <p:cNvSpPr>
            <a:spLocks noChangeArrowheads="1"/>
          </p:cNvSpPr>
          <p:nvPr/>
        </p:nvSpPr>
        <p:spPr bwMode="auto">
          <a:xfrm>
            <a:off x="1752600" y="3886200"/>
            <a:ext cx="457200" cy="6858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ctr" hangingPunct="0"/>
            <a:endParaRPr kumimoji="0" lang="ja-JP" altLang="en-US">
              <a:solidFill>
                <a:prstClr val="black"/>
              </a:solidFill>
              <a:latin typeface="Calibri"/>
              <a:ea typeface="Arial Unicode MS" pitchFamily="50" charset="-128"/>
            </a:endParaRPr>
          </a:p>
        </p:txBody>
      </p:sp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3676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正方形/長方形 46"/>
          <p:cNvSpPr>
            <a:spLocks noChangeArrowheads="1"/>
          </p:cNvSpPr>
          <p:nvPr/>
        </p:nvSpPr>
        <p:spPr bwMode="auto">
          <a:xfrm>
            <a:off x="5562600" y="3886200"/>
            <a:ext cx="1447800" cy="685800"/>
          </a:xfrm>
          <a:prstGeom prst="rect">
            <a:avLst/>
          </a:prstGeom>
          <a:noFill/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ctr" hangingPunct="0"/>
            <a:endParaRPr kumimoji="0" lang="ja-JP" altLang="en-US">
              <a:solidFill>
                <a:srgbClr val="00B0F0"/>
              </a:solidFill>
              <a:latin typeface="Calibri"/>
              <a:ea typeface="Arial Unicode MS" pitchFamily="50" charset="-128"/>
            </a:endParaRPr>
          </a:p>
        </p:txBody>
      </p:sp>
      <p:sp>
        <p:nvSpPr>
          <p:cNvPr id="26" name="正方形/長方形 47"/>
          <p:cNvSpPr>
            <a:spLocks noChangeArrowheads="1"/>
          </p:cNvSpPr>
          <p:nvPr/>
        </p:nvSpPr>
        <p:spPr bwMode="auto">
          <a:xfrm>
            <a:off x="8686800" y="3886200"/>
            <a:ext cx="304800" cy="6858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ctr" hangingPunct="0"/>
            <a:endParaRPr kumimoji="0" lang="ja-JP" altLang="en-US">
              <a:solidFill>
                <a:prstClr val="black"/>
              </a:solidFill>
              <a:latin typeface="Calibri"/>
              <a:ea typeface="Arial Unicode MS" pitchFamily="50" charset="-128"/>
            </a:endParaRPr>
          </a:p>
        </p:txBody>
      </p:sp>
      <p:sp>
        <p:nvSpPr>
          <p:cNvPr id="27" name="正方形/長方形 48"/>
          <p:cNvSpPr>
            <a:spLocks noChangeArrowheads="1"/>
          </p:cNvSpPr>
          <p:nvPr/>
        </p:nvSpPr>
        <p:spPr bwMode="auto">
          <a:xfrm>
            <a:off x="7239000" y="3886200"/>
            <a:ext cx="1371600" cy="685800"/>
          </a:xfrm>
          <a:prstGeom prst="rect">
            <a:avLst/>
          </a:prstGeom>
          <a:noFill/>
          <a:ln w="381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ctr" hangingPunct="0"/>
            <a:endParaRPr kumimoji="0" lang="ja-JP" altLang="en-US">
              <a:solidFill>
                <a:srgbClr val="00B0F0"/>
              </a:solidFill>
              <a:latin typeface="Calibri"/>
              <a:ea typeface="Arial Unicode MS" pitchFamily="50" charset="-128"/>
            </a:endParaRPr>
          </a:p>
        </p:txBody>
      </p:sp>
      <p:sp>
        <p:nvSpPr>
          <p:cNvPr id="28" name="正方形/長方形 42"/>
          <p:cNvSpPr>
            <a:spLocks noChangeArrowheads="1"/>
          </p:cNvSpPr>
          <p:nvPr/>
        </p:nvSpPr>
        <p:spPr bwMode="auto">
          <a:xfrm>
            <a:off x="2286000" y="3886200"/>
            <a:ext cx="3048000" cy="685800"/>
          </a:xfrm>
          <a:prstGeom prst="rect">
            <a:avLst/>
          </a:prstGeom>
          <a:noFill/>
          <a:ln w="38100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ctr" hangingPunct="0"/>
            <a:endParaRPr kumimoji="0" lang="ja-JP" altLang="en-US">
              <a:solidFill>
                <a:prstClr val="black"/>
              </a:solidFill>
              <a:latin typeface="Calibri"/>
              <a:ea typeface="Arial Unicode MS" pitchFamily="50" charset="-128"/>
            </a:endParaRPr>
          </a:p>
        </p:txBody>
      </p:sp>
      <p:sp>
        <p:nvSpPr>
          <p:cNvPr id="29" name="テキスト ボックス 9"/>
          <p:cNvSpPr txBox="1">
            <a:spLocks noChangeArrowheads="1"/>
          </p:cNvSpPr>
          <p:nvPr/>
        </p:nvSpPr>
        <p:spPr bwMode="auto">
          <a:xfrm>
            <a:off x="608013" y="1600200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altLang="ja-JP" sz="1400">
                <a:solidFill>
                  <a:srgbClr val="00CC00"/>
                </a:solidFill>
                <a:latin typeface="Arial Rounded MT Bold" pitchFamily="34" charset="0"/>
                <a:ea typeface="ＭＳ Ｐゴシック"/>
              </a:rPr>
              <a:t>2 Cav.</a:t>
            </a:r>
          </a:p>
        </p:txBody>
      </p:sp>
      <p:pic>
        <p:nvPicPr>
          <p:cNvPr id="30" name="Picture 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1171575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正方形/長方形 51"/>
          <p:cNvSpPr>
            <a:spLocks noChangeArrowheads="1"/>
          </p:cNvSpPr>
          <p:nvPr/>
        </p:nvSpPr>
        <p:spPr bwMode="auto">
          <a:xfrm>
            <a:off x="152400" y="2438400"/>
            <a:ext cx="1371600" cy="685800"/>
          </a:xfrm>
          <a:prstGeom prst="rect">
            <a:avLst/>
          </a:prstGeom>
          <a:noFill/>
          <a:ln w="38100" algn="ctr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ctr" hangingPunct="0"/>
            <a:endParaRPr kumimoji="0" lang="ja-JP" altLang="en-US">
              <a:solidFill>
                <a:prstClr val="black"/>
              </a:solidFill>
              <a:latin typeface="Calibri"/>
              <a:ea typeface="Arial Unicode MS" pitchFamily="50" charset="-128"/>
            </a:endParaRPr>
          </a:p>
        </p:txBody>
      </p:sp>
      <p:sp>
        <p:nvSpPr>
          <p:cNvPr id="32" name="テキスト ボックス 9"/>
          <p:cNvSpPr txBox="1">
            <a:spLocks noChangeArrowheads="1"/>
          </p:cNvSpPr>
          <p:nvPr/>
        </p:nvSpPr>
        <p:spPr bwMode="auto">
          <a:xfrm>
            <a:off x="608013" y="2819400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altLang="ja-JP" sz="1400">
                <a:solidFill>
                  <a:srgbClr val="00CC00"/>
                </a:solidFill>
                <a:latin typeface="Arial Rounded MT Bold" pitchFamily="34" charset="0"/>
                <a:ea typeface="ＭＳ Ｐゴシック"/>
              </a:rPr>
              <a:t>2 Cav.</a:t>
            </a:r>
          </a:p>
        </p:txBody>
      </p:sp>
      <p:pic>
        <p:nvPicPr>
          <p:cNvPr id="33" name="Picture 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1171575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正方形/長方形 54"/>
          <p:cNvSpPr>
            <a:spLocks noChangeArrowheads="1"/>
          </p:cNvSpPr>
          <p:nvPr/>
        </p:nvSpPr>
        <p:spPr bwMode="auto">
          <a:xfrm>
            <a:off x="152400" y="3886200"/>
            <a:ext cx="1371600" cy="685800"/>
          </a:xfrm>
          <a:prstGeom prst="rect">
            <a:avLst/>
          </a:prstGeom>
          <a:noFill/>
          <a:ln w="38100" algn="ctr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ctr" hangingPunct="0"/>
            <a:endParaRPr kumimoji="0" lang="ja-JP" altLang="en-US">
              <a:solidFill>
                <a:prstClr val="black"/>
              </a:solidFill>
              <a:latin typeface="Calibri"/>
              <a:ea typeface="Arial Unicode MS" pitchFamily="50" charset="-128"/>
            </a:endParaRPr>
          </a:p>
        </p:txBody>
      </p:sp>
      <p:sp>
        <p:nvSpPr>
          <p:cNvPr id="35" name="テキスト ボックス 9"/>
          <p:cNvSpPr txBox="1">
            <a:spLocks noChangeArrowheads="1"/>
          </p:cNvSpPr>
          <p:nvPr/>
        </p:nvSpPr>
        <p:spPr bwMode="auto">
          <a:xfrm>
            <a:off x="608013" y="4267200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altLang="ja-JP" sz="1400">
                <a:solidFill>
                  <a:srgbClr val="00CC00"/>
                </a:solidFill>
                <a:latin typeface="Arial Rounded MT Bold" pitchFamily="34" charset="0"/>
                <a:ea typeface="ＭＳ Ｐゴシック"/>
              </a:rPr>
              <a:t>2 Cav.</a:t>
            </a:r>
          </a:p>
        </p:txBody>
      </p:sp>
      <p:pic>
        <p:nvPicPr>
          <p:cNvPr id="36" name="Picture 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1171575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正方形/長方形 57"/>
          <p:cNvSpPr>
            <a:spLocks noChangeArrowheads="1"/>
          </p:cNvSpPr>
          <p:nvPr/>
        </p:nvSpPr>
        <p:spPr bwMode="auto">
          <a:xfrm>
            <a:off x="152400" y="5410200"/>
            <a:ext cx="1371600" cy="685800"/>
          </a:xfrm>
          <a:prstGeom prst="rect">
            <a:avLst/>
          </a:prstGeom>
          <a:noFill/>
          <a:ln w="38100" algn="ctr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ctr" hangingPunct="0"/>
            <a:endParaRPr kumimoji="0" lang="ja-JP" altLang="en-US">
              <a:solidFill>
                <a:prstClr val="black"/>
              </a:solidFill>
              <a:latin typeface="Calibri"/>
              <a:ea typeface="Arial Unicode MS" pitchFamily="50" charset="-128"/>
            </a:endParaRPr>
          </a:p>
        </p:txBody>
      </p:sp>
      <p:sp>
        <p:nvSpPr>
          <p:cNvPr id="38" name="テキスト ボックス 9"/>
          <p:cNvSpPr txBox="1">
            <a:spLocks noChangeArrowheads="1"/>
          </p:cNvSpPr>
          <p:nvPr/>
        </p:nvSpPr>
        <p:spPr bwMode="auto">
          <a:xfrm>
            <a:off x="609600" y="5791200"/>
            <a:ext cx="7127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altLang="ja-JP" sz="1400">
                <a:solidFill>
                  <a:srgbClr val="00CC00"/>
                </a:solidFill>
                <a:latin typeface="Arial Rounded MT Bold" pitchFamily="34" charset="0"/>
                <a:ea typeface="ＭＳ Ｐゴシック"/>
              </a:rPr>
              <a:t>2 Cav.</a:t>
            </a:r>
          </a:p>
        </p:txBody>
      </p:sp>
      <p:sp>
        <p:nvSpPr>
          <p:cNvPr id="39" name="テキスト ボックス 9"/>
          <p:cNvSpPr txBox="1">
            <a:spLocks noChangeArrowheads="1"/>
          </p:cNvSpPr>
          <p:nvPr/>
        </p:nvSpPr>
        <p:spPr bwMode="auto">
          <a:xfrm>
            <a:off x="3276600" y="2819400"/>
            <a:ext cx="10366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altLang="ja-JP" sz="1400">
                <a:solidFill>
                  <a:srgbClr val="0000CC"/>
                </a:solidFill>
                <a:latin typeface="Arial Rounded MT Bold" pitchFamily="34" charset="0"/>
                <a:ea typeface="ＭＳ Ｐゴシック"/>
              </a:rPr>
              <a:t>8 Cavities</a:t>
            </a:r>
          </a:p>
        </p:txBody>
      </p:sp>
      <p:sp>
        <p:nvSpPr>
          <p:cNvPr id="40" name="テキスト ボックス 9"/>
          <p:cNvSpPr txBox="1">
            <a:spLocks noChangeArrowheads="1"/>
          </p:cNvSpPr>
          <p:nvPr/>
        </p:nvSpPr>
        <p:spPr bwMode="auto">
          <a:xfrm>
            <a:off x="3352800" y="4267200"/>
            <a:ext cx="10366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altLang="ja-JP" sz="1400">
                <a:solidFill>
                  <a:srgbClr val="0000CC"/>
                </a:solidFill>
                <a:latin typeface="Arial Rounded MT Bold" pitchFamily="34" charset="0"/>
                <a:ea typeface="ＭＳ Ｐゴシック"/>
              </a:rPr>
              <a:t>8 Cavities</a:t>
            </a:r>
          </a:p>
        </p:txBody>
      </p:sp>
      <p:sp>
        <p:nvSpPr>
          <p:cNvPr id="41" name="テキスト ボックス 9"/>
          <p:cNvSpPr txBox="1">
            <a:spLocks noChangeArrowheads="1"/>
          </p:cNvSpPr>
          <p:nvPr/>
        </p:nvSpPr>
        <p:spPr bwMode="auto">
          <a:xfrm>
            <a:off x="5791200" y="4267200"/>
            <a:ext cx="10366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altLang="ja-JP" sz="1400">
                <a:solidFill>
                  <a:srgbClr val="00B0F0"/>
                </a:solidFill>
                <a:latin typeface="Arial Rounded MT Bold" pitchFamily="34" charset="0"/>
                <a:ea typeface="ＭＳ Ｐゴシック"/>
              </a:rPr>
              <a:t>4 Cavities</a:t>
            </a:r>
          </a:p>
        </p:txBody>
      </p:sp>
      <p:sp>
        <p:nvSpPr>
          <p:cNvPr id="42" name="テキスト ボックス 9"/>
          <p:cNvSpPr txBox="1">
            <a:spLocks noChangeArrowheads="1"/>
          </p:cNvSpPr>
          <p:nvPr/>
        </p:nvSpPr>
        <p:spPr bwMode="auto">
          <a:xfrm>
            <a:off x="4038600" y="5791200"/>
            <a:ext cx="10366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altLang="ja-JP" sz="1400">
                <a:solidFill>
                  <a:srgbClr val="00B0F0"/>
                </a:solidFill>
                <a:latin typeface="Arial Rounded MT Bold" pitchFamily="34" charset="0"/>
                <a:ea typeface="ＭＳ Ｐゴシック"/>
              </a:rPr>
              <a:t>4 Cavities</a:t>
            </a:r>
          </a:p>
        </p:txBody>
      </p:sp>
      <p:sp>
        <p:nvSpPr>
          <p:cNvPr id="43" name="テキスト ボックス 9"/>
          <p:cNvSpPr txBox="1">
            <a:spLocks noChangeArrowheads="1"/>
          </p:cNvSpPr>
          <p:nvPr/>
        </p:nvSpPr>
        <p:spPr bwMode="auto">
          <a:xfrm>
            <a:off x="2514600" y="5791200"/>
            <a:ext cx="10366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altLang="ja-JP" sz="1400">
                <a:solidFill>
                  <a:srgbClr val="00B0F0"/>
                </a:solidFill>
                <a:latin typeface="Arial Rounded MT Bold" pitchFamily="34" charset="0"/>
                <a:ea typeface="ＭＳ Ｐゴシック"/>
              </a:rPr>
              <a:t>4 Cavities</a:t>
            </a:r>
          </a:p>
        </p:txBody>
      </p:sp>
      <p:sp>
        <p:nvSpPr>
          <p:cNvPr id="44" name="テキスト ボックス 9"/>
          <p:cNvSpPr txBox="1">
            <a:spLocks noChangeArrowheads="1"/>
          </p:cNvSpPr>
          <p:nvPr/>
        </p:nvSpPr>
        <p:spPr bwMode="auto">
          <a:xfrm>
            <a:off x="7391400" y="4267200"/>
            <a:ext cx="10366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altLang="ja-JP" sz="1400">
                <a:solidFill>
                  <a:srgbClr val="00B0F0"/>
                </a:solidFill>
                <a:latin typeface="Arial Rounded MT Bold" pitchFamily="34" charset="0"/>
                <a:ea typeface="ＭＳ Ｐゴシック"/>
              </a:rPr>
              <a:t>4 Cavities</a:t>
            </a:r>
          </a:p>
        </p:txBody>
      </p:sp>
      <p:sp>
        <p:nvSpPr>
          <p:cNvPr id="45" name="テキスト ボックス 8"/>
          <p:cNvSpPr txBox="1">
            <a:spLocks noChangeArrowheads="1"/>
          </p:cNvSpPr>
          <p:nvPr/>
        </p:nvSpPr>
        <p:spPr bwMode="auto">
          <a:xfrm>
            <a:off x="1676400" y="1219200"/>
            <a:ext cx="2935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altLang="ja-JP" sz="2000">
                <a:solidFill>
                  <a:srgbClr val="FF0000"/>
                </a:solidFill>
                <a:latin typeface="Arial Rounded MT Bold" pitchFamily="34" charset="0"/>
                <a:ea typeface="ＭＳ Ｐゴシック"/>
              </a:rPr>
              <a:t>2012’, </a:t>
            </a:r>
            <a:r>
              <a:rPr lang="en-US" altLang="ja-JP" sz="2000">
                <a:solidFill>
                  <a:srgbClr val="FF0000"/>
                </a:solidFill>
                <a:latin typeface="Arial Rounded MT Bold" pitchFamily="34" charset="0"/>
                <a:ea typeface="平成角ゴシック" pitchFamily="49" charset="-128"/>
              </a:rPr>
              <a:t>Feb. </a:t>
            </a:r>
            <a:r>
              <a:rPr lang="en-US" altLang="ja-JP" sz="2000">
                <a:solidFill>
                  <a:srgbClr val="0070C0"/>
                </a:solidFill>
                <a:latin typeface="Arial Rounded MT Bold" pitchFamily="34" charset="0"/>
                <a:ea typeface="平成角ゴシック" pitchFamily="49" charset="-128"/>
              </a:rPr>
              <a:t>Cool-down</a:t>
            </a:r>
            <a:endParaRPr lang="ja-JP" altLang="en-US" sz="2000" b="1">
              <a:solidFill>
                <a:srgbClr val="0070C0"/>
              </a:solidFill>
              <a:latin typeface="Arial Rounded MT Bold" pitchFamily="34" charset="0"/>
              <a:ea typeface="平成角ゴシック" pitchFamily="49" charset="-128"/>
            </a:endParaRPr>
          </a:p>
        </p:txBody>
      </p:sp>
      <p:sp>
        <p:nvSpPr>
          <p:cNvPr id="46" name="テキスト ボックス 8"/>
          <p:cNvSpPr txBox="1">
            <a:spLocks noChangeArrowheads="1"/>
          </p:cNvSpPr>
          <p:nvPr/>
        </p:nvSpPr>
        <p:spPr bwMode="auto">
          <a:xfrm>
            <a:off x="5959475" y="2195513"/>
            <a:ext cx="2951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altLang="ja-JP" sz="2000">
                <a:solidFill>
                  <a:srgbClr val="FF0000"/>
                </a:solidFill>
                <a:latin typeface="Arial Rounded MT Bold" pitchFamily="34" charset="0"/>
                <a:ea typeface="ＭＳ Ｐゴシック"/>
              </a:rPr>
              <a:t>2014’, </a:t>
            </a:r>
            <a:r>
              <a:rPr lang="en-US" altLang="ja-JP" sz="2000">
                <a:solidFill>
                  <a:srgbClr val="FF0000"/>
                </a:solidFill>
                <a:latin typeface="Arial Rounded MT Bold" pitchFamily="34" charset="0"/>
                <a:ea typeface="平成角ゴシック" pitchFamily="49" charset="-128"/>
              </a:rPr>
              <a:t>Jan. </a:t>
            </a:r>
            <a:r>
              <a:rPr lang="en-US" altLang="ja-JP" sz="2000">
                <a:solidFill>
                  <a:srgbClr val="0070C0"/>
                </a:solidFill>
                <a:latin typeface="Arial Rounded MT Bold" pitchFamily="34" charset="0"/>
                <a:ea typeface="平成角ゴシック" pitchFamily="49" charset="-128"/>
              </a:rPr>
              <a:t>Cool-down</a:t>
            </a:r>
            <a:endParaRPr lang="ja-JP" altLang="en-US" sz="2000" b="1">
              <a:solidFill>
                <a:srgbClr val="0070C0"/>
              </a:solidFill>
              <a:latin typeface="Arial Rounded MT Bold" pitchFamily="34" charset="0"/>
              <a:ea typeface="平成角ゴシック" pitchFamily="49" charset="-128"/>
            </a:endParaRPr>
          </a:p>
        </p:txBody>
      </p:sp>
      <p:sp>
        <p:nvSpPr>
          <p:cNvPr id="47" name="テキスト ボックス 8"/>
          <p:cNvSpPr txBox="1">
            <a:spLocks noChangeArrowheads="1"/>
          </p:cNvSpPr>
          <p:nvPr/>
        </p:nvSpPr>
        <p:spPr bwMode="auto">
          <a:xfrm>
            <a:off x="5557838" y="4629150"/>
            <a:ext cx="2905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altLang="ja-JP" sz="2000">
                <a:solidFill>
                  <a:srgbClr val="FF0000"/>
                </a:solidFill>
                <a:latin typeface="Arial Rounded MT Bold" pitchFamily="34" charset="0"/>
                <a:ea typeface="ＭＳ Ｐゴシック"/>
              </a:rPr>
              <a:t>(2015’, </a:t>
            </a:r>
            <a:r>
              <a:rPr lang="en-US" altLang="ja-JP" sz="2000">
                <a:solidFill>
                  <a:srgbClr val="FF0000"/>
                </a:solidFill>
                <a:latin typeface="Arial Rounded MT Bold" pitchFamily="34" charset="0"/>
                <a:ea typeface="平成角ゴシック" pitchFamily="49" charset="-128"/>
              </a:rPr>
              <a:t>Jan. </a:t>
            </a:r>
            <a:r>
              <a:rPr lang="en-US" altLang="ja-JP" sz="2000">
                <a:solidFill>
                  <a:srgbClr val="0070C0"/>
                </a:solidFill>
                <a:latin typeface="Arial Rounded MT Bold" pitchFamily="34" charset="0"/>
                <a:ea typeface="平成角ゴシック" pitchFamily="49" charset="-128"/>
              </a:rPr>
              <a:t>Cool-down</a:t>
            </a:r>
            <a:r>
              <a:rPr lang="en-US" altLang="ja-JP" sz="2000">
                <a:solidFill>
                  <a:srgbClr val="FF0000"/>
                </a:solidFill>
                <a:latin typeface="Arial Rounded MT Bold" pitchFamily="34" charset="0"/>
                <a:ea typeface="平成角ゴシック" pitchFamily="49" charset="-128"/>
              </a:rPr>
              <a:t>)</a:t>
            </a:r>
            <a:endParaRPr lang="ja-JP" altLang="en-US" sz="2000" b="1">
              <a:solidFill>
                <a:srgbClr val="FF0000"/>
              </a:solidFill>
              <a:latin typeface="Arial Rounded MT Bold" pitchFamily="34" charset="0"/>
              <a:ea typeface="平成角ゴシック" pitchFamily="49" charset="-128"/>
            </a:endParaRPr>
          </a:p>
        </p:txBody>
      </p:sp>
      <p:sp>
        <p:nvSpPr>
          <p:cNvPr id="48" name="テキスト ボックス 8"/>
          <p:cNvSpPr txBox="1">
            <a:spLocks noChangeArrowheads="1"/>
          </p:cNvSpPr>
          <p:nvPr/>
        </p:nvSpPr>
        <p:spPr bwMode="auto">
          <a:xfrm>
            <a:off x="838200" y="4640263"/>
            <a:ext cx="2622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altLang="ja-JP" sz="2000">
                <a:solidFill>
                  <a:srgbClr val="FF00FF"/>
                </a:solidFill>
                <a:latin typeface="Arial Rounded MT Bold" pitchFamily="34" charset="0"/>
                <a:ea typeface="ＭＳ Ｐゴシック"/>
              </a:rPr>
              <a:t>Under Discussion !!</a:t>
            </a:r>
            <a:endParaRPr lang="ja-JP" altLang="en-US" sz="2000" b="1">
              <a:solidFill>
                <a:srgbClr val="FF00FF"/>
              </a:solidFill>
              <a:latin typeface="Arial Rounded MT Bold" pitchFamily="34" charset="0"/>
              <a:ea typeface="平成角ゴシック" pitchFamily="49" charset="-128"/>
            </a:endParaRPr>
          </a:p>
        </p:txBody>
      </p:sp>
      <p:sp>
        <p:nvSpPr>
          <p:cNvPr id="49" name="正方形/長方形 47"/>
          <p:cNvSpPr>
            <a:spLocks noChangeArrowheads="1"/>
          </p:cNvSpPr>
          <p:nvPr/>
        </p:nvSpPr>
        <p:spPr bwMode="auto">
          <a:xfrm>
            <a:off x="5410200" y="3886200"/>
            <a:ext cx="76200" cy="6858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ctr" hangingPunct="0"/>
            <a:endParaRPr kumimoji="0" lang="ja-JP" altLang="en-US">
              <a:solidFill>
                <a:prstClr val="black"/>
              </a:solidFill>
              <a:latin typeface="Calibri"/>
              <a:ea typeface="Arial Unicode MS" pitchFamily="50" charset="-128"/>
            </a:endParaRPr>
          </a:p>
        </p:txBody>
      </p:sp>
      <p:sp>
        <p:nvSpPr>
          <p:cNvPr id="50" name="正方形/長方形 47"/>
          <p:cNvSpPr>
            <a:spLocks noChangeArrowheads="1"/>
          </p:cNvSpPr>
          <p:nvPr/>
        </p:nvSpPr>
        <p:spPr bwMode="auto">
          <a:xfrm>
            <a:off x="7086600" y="3886200"/>
            <a:ext cx="76200" cy="6858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ctr" hangingPunct="0"/>
            <a:endParaRPr kumimoji="0" lang="ja-JP" altLang="en-US">
              <a:solidFill>
                <a:prstClr val="black"/>
              </a:solidFill>
              <a:latin typeface="Calibri"/>
              <a:ea typeface="Arial Unicode MS" pitchFamily="50" charset="-128"/>
            </a:endParaRPr>
          </a:p>
        </p:txBody>
      </p:sp>
      <p:sp>
        <p:nvSpPr>
          <p:cNvPr id="51" name="正方形/長方形 47"/>
          <p:cNvSpPr>
            <a:spLocks noChangeArrowheads="1"/>
          </p:cNvSpPr>
          <p:nvPr/>
        </p:nvSpPr>
        <p:spPr bwMode="auto">
          <a:xfrm>
            <a:off x="3886200" y="5410200"/>
            <a:ext cx="76200" cy="6858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ctr" hangingPunct="0"/>
            <a:endParaRPr kumimoji="0" lang="ja-JP" altLang="en-US">
              <a:solidFill>
                <a:prstClr val="black"/>
              </a:solidFill>
              <a:latin typeface="Calibri"/>
              <a:ea typeface="Arial Unicode MS" pitchFamily="50" charset="-128"/>
            </a:endParaRPr>
          </a:p>
        </p:txBody>
      </p:sp>
      <p:sp>
        <p:nvSpPr>
          <p:cNvPr id="52" name="テキスト ボックス 8"/>
          <p:cNvSpPr txBox="1">
            <a:spLocks noChangeArrowheads="1"/>
          </p:cNvSpPr>
          <p:nvPr/>
        </p:nvSpPr>
        <p:spPr bwMode="auto">
          <a:xfrm>
            <a:off x="1676400" y="1527175"/>
            <a:ext cx="401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altLang="ja-JP" sz="2000">
                <a:solidFill>
                  <a:srgbClr val="00CC66"/>
                </a:solidFill>
                <a:latin typeface="Arial Rounded MT Bold" pitchFamily="34" charset="0"/>
                <a:ea typeface="ＭＳ Ｐゴシック"/>
              </a:rPr>
              <a:t>(for Quantum-Beam Experiments)</a:t>
            </a:r>
            <a:endParaRPr lang="ja-JP" altLang="en-US" sz="2000" b="1">
              <a:solidFill>
                <a:srgbClr val="00CC66"/>
              </a:solidFill>
              <a:latin typeface="Arial Rounded MT Bold" pitchFamily="34" charset="0"/>
              <a:ea typeface="平成角ゴシック" pitchFamily="49" charset="-128"/>
            </a:endParaRPr>
          </a:p>
        </p:txBody>
      </p:sp>
      <p:sp>
        <p:nvSpPr>
          <p:cNvPr id="53" name="テキスト ボックス 8"/>
          <p:cNvSpPr txBox="1">
            <a:spLocks noChangeArrowheads="1"/>
          </p:cNvSpPr>
          <p:nvPr/>
        </p:nvSpPr>
        <p:spPr bwMode="auto">
          <a:xfrm>
            <a:off x="5926138" y="2513013"/>
            <a:ext cx="3017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altLang="ja-JP" sz="2000">
                <a:solidFill>
                  <a:srgbClr val="00CC66"/>
                </a:solidFill>
                <a:latin typeface="Arial Rounded MT Bold" pitchFamily="34" charset="0"/>
                <a:ea typeface="ＭＳ Ｐゴシック"/>
              </a:rPr>
              <a:t>(#1; for long cryomodule </a:t>
            </a:r>
          </a:p>
          <a:p>
            <a:pPr algn="ctr" defTabSz="914400"/>
            <a:r>
              <a:rPr lang="en-US" altLang="ja-JP" sz="2000">
                <a:solidFill>
                  <a:srgbClr val="00CC66"/>
                </a:solidFill>
                <a:latin typeface="Arial Rounded MT Bold" pitchFamily="34" charset="0"/>
                <a:ea typeface="ＭＳ Ｐゴシック"/>
              </a:rPr>
              <a:t>performance)</a:t>
            </a:r>
            <a:endParaRPr lang="ja-JP" altLang="en-US" sz="2000" b="1">
              <a:solidFill>
                <a:srgbClr val="00CC66"/>
              </a:solidFill>
              <a:latin typeface="Arial Rounded MT Bold" pitchFamily="34" charset="0"/>
              <a:ea typeface="平成角ゴシック" pitchFamily="49" charset="-128"/>
            </a:endParaRPr>
          </a:p>
        </p:txBody>
      </p:sp>
      <p:sp>
        <p:nvSpPr>
          <p:cNvPr id="54" name="テキスト ボックス 8"/>
          <p:cNvSpPr txBox="1">
            <a:spLocks noChangeArrowheads="1"/>
          </p:cNvSpPr>
          <p:nvPr/>
        </p:nvSpPr>
        <p:spPr bwMode="auto">
          <a:xfrm>
            <a:off x="5959475" y="5353050"/>
            <a:ext cx="2814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altLang="ja-JP" sz="2000">
                <a:solidFill>
                  <a:srgbClr val="00CC66"/>
                </a:solidFill>
                <a:latin typeface="Arial Rounded MT Bold" pitchFamily="34" charset="0"/>
                <a:ea typeface="ＭＳ Ｐゴシック"/>
              </a:rPr>
              <a:t>(#2 ; for cost reduction)</a:t>
            </a:r>
            <a:endParaRPr lang="ja-JP" altLang="en-US" sz="2000" b="1">
              <a:solidFill>
                <a:srgbClr val="00CC66"/>
              </a:solidFill>
              <a:latin typeface="Arial Rounded MT Bold" pitchFamily="34" charset="0"/>
              <a:ea typeface="平成角ゴシック" pitchFamily="49" charset="-128"/>
            </a:endParaRPr>
          </a:p>
        </p:txBody>
      </p:sp>
      <p:sp>
        <p:nvSpPr>
          <p:cNvPr id="55" name="テキスト ボックス 8"/>
          <p:cNvSpPr txBox="1">
            <a:spLocks noChangeArrowheads="1"/>
          </p:cNvSpPr>
          <p:nvPr/>
        </p:nvSpPr>
        <p:spPr bwMode="auto">
          <a:xfrm>
            <a:off x="5943600" y="5673725"/>
            <a:ext cx="190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altLang="ja-JP" sz="2000">
                <a:solidFill>
                  <a:srgbClr val="00CC66"/>
                </a:solidFill>
                <a:latin typeface="Arial Rounded MT Bold" pitchFamily="34" charset="0"/>
                <a:ea typeface="ＭＳ Ｐゴシック"/>
              </a:rPr>
              <a:t>(#3 ; for R &amp; D)</a:t>
            </a:r>
            <a:endParaRPr lang="ja-JP" altLang="en-US" sz="2000" b="1">
              <a:solidFill>
                <a:srgbClr val="00CC66"/>
              </a:solidFill>
              <a:latin typeface="Arial Rounded MT Bold" pitchFamily="34" charset="0"/>
              <a:ea typeface="平成角ゴシック" pitchFamily="49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7513491" y="685800"/>
            <a:ext cx="141705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Presented by </a:t>
            </a:r>
          </a:p>
          <a:p>
            <a:r>
              <a:rPr kumimoji="1" lang="en-US" altLang="ja-JP" dirty="0" smtClean="0"/>
              <a:t>E. </a:t>
            </a:r>
            <a:r>
              <a:rPr kumimoji="1" lang="en-US" altLang="ja-JP" dirty="0" err="1" smtClean="0"/>
              <a:t>Kako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364449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STF2: Cavity Development Plan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12/05/14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KEK-LC-Meeting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BD53D-0F42-B742-A897-5EF936631EAF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6297" y="1483104"/>
            <a:ext cx="5899355" cy="5033116"/>
          </a:xfrm>
        </p:spPr>
      </p:pic>
    </p:spTree>
    <p:extLst>
      <p:ext uri="{BB962C8B-B14F-4D97-AF65-F5344CB8AC3E}">
        <p14:creationId xmlns:p14="http://schemas.microsoft.com/office/powerpoint/2010/main" val="78715197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D8D30-B776-4B3E-91AD-A2167264C545}" type="slidenum">
              <a:rPr lang="en-US" altLang="ja-JP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>
                <a:defRPr/>
              </a:pPr>
              <a:t>16</a:t>
            </a:fld>
            <a:endParaRPr lang="en-US" altLang="ja-JP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pic>
        <p:nvPicPr>
          <p:cNvPr id="4099" name="Picture 108" descr="CompactER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3659188"/>
            <a:ext cx="5208587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115888"/>
            <a:ext cx="91440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/>
            <a:r>
              <a:rPr lang="en-US" altLang="ja-JP" sz="3600" u="sng">
                <a:solidFill>
                  <a:srgbClr val="FF0000"/>
                </a:solidFill>
                <a:latin typeface="Calibri" pitchFamily="34" charset="0"/>
                <a:ea typeface="ＭＳ Ｐゴシック"/>
              </a:rPr>
              <a:t>Compact ERL(cERL) project</a:t>
            </a:r>
          </a:p>
        </p:txBody>
      </p:sp>
      <p:graphicFrame>
        <p:nvGraphicFramePr>
          <p:cNvPr id="271505" name="Group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237511"/>
              </p:ext>
            </p:extLst>
          </p:nvPr>
        </p:nvGraphicFramePr>
        <p:xfrm>
          <a:off x="179388" y="2043138"/>
          <a:ext cx="3455987" cy="3657600"/>
        </p:xfrm>
        <a:graphic>
          <a:graphicData uri="http://schemas.openxmlformats.org/drawingml/2006/table">
            <a:tbl>
              <a:tblPr/>
              <a:tblGrid>
                <a:gridCol w="1677251"/>
                <a:gridCol w="1778736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29" marR="914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Parameters</a:t>
                      </a:r>
                    </a:p>
                  </a:txBody>
                  <a:tcPr marL="91429" marR="914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Beam energy</a:t>
                      </a:r>
                    </a:p>
                  </a:txBody>
                  <a:tcPr marL="91429" marR="914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35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- 200 MeV</a:t>
                      </a:r>
                    </a:p>
                  </a:txBody>
                  <a:tcPr marL="91429" marR="914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Injection energy</a:t>
                      </a:r>
                    </a:p>
                  </a:txBody>
                  <a:tcPr marL="91429" marR="914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MeV</a:t>
                      </a:r>
                    </a:p>
                  </a:txBody>
                  <a:tcPr marL="91429" marR="914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Average current</a:t>
                      </a:r>
                    </a:p>
                  </a:txBody>
                  <a:tcPr marL="91429" marR="914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- 100 </a:t>
                      </a:r>
                      <a:r>
                        <a:rPr kumimoji="1" lang="en-US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mA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29" marR="914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Acc. gradient (main linac)</a:t>
                      </a:r>
                    </a:p>
                  </a:txBody>
                  <a:tcPr marL="91429" marR="914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15 MV/m</a:t>
                      </a:r>
                    </a:p>
                  </a:txBody>
                  <a:tcPr marL="91429" marR="914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Normalized emittance </a:t>
                      </a:r>
                    </a:p>
                  </a:txBody>
                  <a:tcPr marL="91429" marR="914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0.1 - 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r>
                        <a:rPr kumimoji="1" lang="en-US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mm</a:t>
                      </a:r>
                      <a:r>
                        <a:rPr kumimoji="1" lang="en-US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Times New Roman" pitchFamily="18" charset="0"/>
                        </a:rPr>
                        <a:t>·m</a:t>
                      </a:r>
                      <a:r>
                        <a:rPr kumimoji="1" lang="en-US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rad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29" marR="914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Bunch length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(rms)</a:t>
                      </a:r>
                    </a:p>
                  </a:txBody>
                  <a:tcPr marL="91429" marR="914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1 - 3 </a:t>
                      </a:r>
                      <a:r>
                        <a:rPr kumimoji="1" lang="en-US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ps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(usual)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~ 100 </a:t>
                      </a:r>
                      <a:r>
                        <a:rPr kumimoji="1" lang="en-US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fs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(with B.C.)</a:t>
                      </a:r>
                    </a:p>
                  </a:txBody>
                  <a:tcPr marL="91429" marR="914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RF frequency</a:t>
                      </a:r>
                    </a:p>
                  </a:txBody>
                  <a:tcPr marL="91429" marR="914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1.3 GHz</a:t>
                      </a:r>
                    </a:p>
                  </a:txBody>
                  <a:tcPr marL="91429" marR="914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4130" name="Text Box 26"/>
          <p:cNvSpPr txBox="1">
            <a:spLocks noChangeArrowheads="1"/>
          </p:cNvSpPr>
          <p:nvPr/>
        </p:nvSpPr>
        <p:spPr bwMode="auto">
          <a:xfrm>
            <a:off x="323850" y="1628800"/>
            <a:ext cx="318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/>
            <a:r>
              <a:rPr lang="en-US" altLang="ja-JP" b="1" dirty="0">
                <a:solidFill>
                  <a:prstClr val="black"/>
                </a:solidFill>
                <a:latin typeface="Calibri" pitchFamily="34" charset="0"/>
              </a:rPr>
              <a:t>Parameters of the Compact ERL</a:t>
            </a:r>
          </a:p>
        </p:txBody>
      </p:sp>
      <p:sp>
        <p:nvSpPr>
          <p:cNvPr id="4131" name="Line 104"/>
          <p:cNvSpPr>
            <a:spLocks noChangeShapeType="1"/>
          </p:cNvSpPr>
          <p:nvPr/>
        </p:nvSpPr>
        <p:spPr bwMode="auto">
          <a:xfrm>
            <a:off x="3840163" y="6646863"/>
            <a:ext cx="49498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/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4132" name="Text Box 105"/>
          <p:cNvSpPr txBox="1">
            <a:spLocks noChangeArrowheads="1"/>
          </p:cNvSpPr>
          <p:nvPr/>
        </p:nvSpPr>
        <p:spPr bwMode="auto">
          <a:xfrm>
            <a:off x="6019800" y="6629400"/>
            <a:ext cx="5016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/>
            <a:r>
              <a:rPr lang="en-US" altLang="ja-JP" sz="900">
                <a:solidFill>
                  <a:prstClr val="black"/>
                </a:solidFill>
                <a:latin typeface="Calibri" pitchFamily="34" charset="0"/>
              </a:rPr>
              <a:t>100 m</a:t>
            </a:r>
          </a:p>
        </p:txBody>
      </p:sp>
      <p:pic>
        <p:nvPicPr>
          <p:cNvPr id="4133" name="Picture 109" descr="つくばキャンパス写真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1639888"/>
            <a:ext cx="3954463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4" name="Text Box 111"/>
          <p:cNvSpPr txBox="1">
            <a:spLocks noChangeArrowheads="1"/>
          </p:cNvSpPr>
          <p:nvPr/>
        </p:nvSpPr>
        <p:spPr bwMode="auto">
          <a:xfrm>
            <a:off x="203200" y="728663"/>
            <a:ext cx="8616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en-US" altLang="ja-JP" sz="2400">
                <a:solidFill>
                  <a:srgbClr val="0070C0"/>
                </a:solidFill>
                <a:latin typeface="Calibri" pitchFamily="34" charset="0"/>
              </a:rPr>
              <a:t>Demonstrate the technologies needed for future multi-GeV class ERL, and show its beam performances </a:t>
            </a:r>
          </a:p>
        </p:txBody>
      </p:sp>
      <p:sp>
        <p:nvSpPr>
          <p:cNvPr id="4135" name="Oval 115"/>
          <p:cNvSpPr>
            <a:spLocks noChangeArrowheads="1"/>
          </p:cNvSpPr>
          <p:nvPr/>
        </p:nvSpPr>
        <p:spPr bwMode="auto">
          <a:xfrm>
            <a:off x="5938838" y="2076450"/>
            <a:ext cx="441325" cy="365125"/>
          </a:xfrm>
          <a:prstGeom prst="ellips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/>
            <a:endParaRPr lang="ja-JP" altLang="en-US">
              <a:solidFill>
                <a:prstClr val="black"/>
              </a:solidFill>
              <a:latin typeface="Calibri" pitchFamily="34" charset="0"/>
              <a:ea typeface="ＭＳ Ｐゴシック"/>
            </a:endParaRPr>
          </a:p>
        </p:txBody>
      </p:sp>
      <p:sp>
        <p:nvSpPr>
          <p:cNvPr id="4136" name="Line 116"/>
          <p:cNvSpPr>
            <a:spLocks noChangeShapeType="1"/>
          </p:cNvSpPr>
          <p:nvPr/>
        </p:nvSpPr>
        <p:spPr bwMode="auto">
          <a:xfrm flipH="1" flipV="1">
            <a:off x="6315075" y="2420938"/>
            <a:ext cx="558800" cy="720725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/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4137" name="Text Box 117"/>
          <p:cNvSpPr txBox="1">
            <a:spLocks noChangeArrowheads="1"/>
          </p:cNvSpPr>
          <p:nvPr/>
        </p:nvSpPr>
        <p:spPr bwMode="auto">
          <a:xfrm>
            <a:off x="5543550" y="3140075"/>
            <a:ext cx="2493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en-US" altLang="ja-JP" sz="1600">
                <a:solidFill>
                  <a:srgbClr val="FFFF66"/>
                </a:solidFill>
                <a:latin typeface="Calibri" pitchFamily="34" charset="0"/>
              </a:rPr>
              <a:t>ERL Development Building</a:t>
            </a:r>
          </a:p>
        </p:txBody>
      </p:sp>
      <p:sp>
        <p:nvSpPr>
          <p:cNvPr id="4139" name="テキスト ボックス 2"/>
          <p:cNvSpPr txBox="1">
            <a:spLocks noChangeArrowheads="1"/>
          </p:cNvSpPr>
          <p:nvPr/>
        </p:nvSpPr>
        <p:spPr bwMode="auto">
          <a:xfrm>
            <a:off x="4127500" y="1639888"/>
            <a:ext cx="544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/>
            <a:r>
              <a:rPr lang="en-US" altLang="ja-JP" sz="1400">
                <a:solidFill>
                  <a:srgbClr val="FFFF00"/>
                </a:solidFill>
              </a:rPr>
              <a:t>KEK</a:t>
            </a:r>
            <a:endParaRPr lang="ja-JP" altLang="en-US" sz="1400">
              <a:solidFill>
                <a:srgbClr val="FFFF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94241" y="5877272"/>
            <a:ext cx="6486071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en-US" altLang="ja-JP" sz="2400" dirty="0">
                <a:solidFill>
                  <a:prstClr val="black"/>
                </a:solidFill>
                <a:latin typeface="Calibri"/>
                <a:ea typeface="ＭＳ Ｐゴシック"/>
              </a:rPr>
              <a:t>35MeV</a:t>
            </a:r>
            <a:r>
              <a:rPr lang="ja-JP" altLang="en-US" sz="2400" dirty="0">
                <a:solidFill>
                  <a:prstClr val="black"/>
                </a:solidFill>
                <a:latin typeface="Calibri"/>
                <a:ea typeface="ＭＳ Ｐゴシック"/>
              </a:rPr>
              <a:t>で</a:t>
            </a:r>
            <a:r>
              <a:rPr lang="en-US" altLang="ja-JP" sz="2400" dirty="0">
                <a:solidFill>
                  <a:prstClr val="black"/>
                </a:solidFill>
                <a:latin typeface="Calibri"/>
                <a:ea typeface="ＭＳ Ｐゴシック"/>
              </a:rPr>
              <a:t>2013</a:t>
            </a:r>
            <a:r>
              <a:rPr lang="ja-JP" altLang="en-US" sz="2400" dirty="0">
                <a:solidFill>
                  <a:prstClr val="black"/>
                </a:solidFill>
                <a:latin typeface="Calibri"/>
                <a:ea typeface="ＭＳ Ｐゴシック"/>
              </a:rPr>
              <a:t>年にスタートその後、何らかの手段</a:t>
            </a:r>
            <a:endParaRPr lang="en-US" altLang="ja-JP" sz="2400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defTabSz="914400"/>
            <a:r>
              <a:rPr lang="ja-JP" altLang="en-US" sz="2400" dirty="0" err="1">
                <a:solidFill>
                  <a:prstClr val="black"/>
                </a:solidFill>
                <a:latin typeface="Calibri"/>
                <a:ea typeface="ＭＳ Ｐゴシック"/>
              </a:rPr>
              <a:t>での</a:t>
            </a:r>
            <a:r>
              <a:rPr lang="ja-JP" altLang="en-US" sz="2400" dirty="0">
                <a:solidFill>
                  <a:prstClr val="black"/>
                </a:solidFill>
                <a:latin typeface="Calibri"/>
                <a:ea typeface="ＭＳ Ｐゴシック"/>
              </a:rPr>
              <a:t>エネルギー増強が望まれる。</a:t>
            </a:r>
            <a:endParaRPr lang="ja-JP" altLang="en-US" sz="24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572154" y="115888"/>
            <a:ext cx="130197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K. </a:t>
            </a:r>
            <a:r>
              <a:rPr kumimoji="1" lang="en-US" altLang="ja-JP" dirty="0" err="1" smtClean="0"/>
              <a:t>Umemori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7148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95536" y="5157192"/>
            <a:ext cx="8280920" cy="13681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u="sng" dirty="0" smtClean="0">
                <a:solidFill>
                  <a:srgbClr val="FF0000"/>
                </a:solidFill>
              </a:rPr>
              <a:t>cERL</a:t>
            </a:r>
            <a:r>
              <a:rPr kumimoji="1" lang="ja-JP" altLang="en-US" u="sng" dirty="0" smtClean="0">
                <a:solidFill>
                  <a:srgbClr val="FF0000"/>
                </a:solidFill>
              </a:rPr>
              <a:t>主加速部空洞への要求</a:t>
            </a:r>
            <a:endParaRPr kumimoji="1" lang="ja-JP" altLang="en-US" u="sng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85000" lnSpcReduction="10000"/>
          </a:bodyPr>
          <a:lstStyle/>
          <a:p>
            <a:r>
              <a:rPr kumimoji="1" lang="en-US" altLang="ja-JP" dirty="0" smtClean="0"/>
              <a:t>ILC</a:t>
            </a:r>
            <a:r>
              <a:rPr kumimoji="1" lang="ja-JP" altLang="en-US" dirty="0" smtClean="0"/>
              <a:t>はパルス加速器、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ERL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は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CW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加速器</a:t>
            </a:r>
            <a:r>
              <a:rPr kumimoji="1" lang="ja-JP" altLang="en-US" dirty="0" smtClean="0"/>
              <a:t>。この違い</a:t>
            </a:r>
            <a:r>
              <a:rPr lang="ja-JP" altLang="en-US" dirty="0" smtClean="0"/>
              <a:t>のどれだけ対応</a:t>
            </a:r>
            <a:r>
              <a:rPr kumimoji="1" lang="ja-JP" altLang="en-US" dirty="0" smtClean="0"/>
              <a:t>できるかがポイント</a:t>
            </a:r>
            <a:endParaRPr kumimoji="1" lang="en-US" altLang="ja-JP" dirty="0" smtClean="0"/>
          </a:p>
          <a:p>
            <a:r>
              <a:rPr lang="ja-JP" altLang="en-US" dirty="0" smtClean="0"/>
              <a:t>空洞の加速勾配としては</a:t>
            </a:r>
            <a:r>
              <a:rPr lang="en-US" altLang="ja-JP" dirty="0" smtClean="0">
                <a:solidFill>
                  <a:srgbClr val="FF0000"/>
                </a:solidFill>
              </a:rPr>
              <a:t>15</a:t>
            </a:r>
            <a:r>
              <a:rPr lang="ja-JP" altLang="en-US" dirty="0" smtClean="0">
                <a:solidFill>
                  <a:srgbClr val="FF0000"/>
                </a:solidFill>
              </a:rPr>
              <a:t>～</a:t>
            </a:r>
            <a:r>
              <a:rPr lang="en-US" altLang="ja-JP" dirty="0" smtClean="0">
                <a:solidFill>
                  <a:srgbClr val="FF0000"/>
                </a:solidFill>
              </a:rPr>
              <a:t>20MV/m(CW)</a:t>
            </a:r>
            <a:r>
              <a:rPr lang="ja-JP" altLang="en-US" dirty="0" smtClean="0"/>
              <a:t>を達成すること。</a:t>
            </a:r>
            <a:endParaRPr lang="en-US" altLang="ja-JP" dirty="0" smtClean="0"/>
          </a:p>
          <a:p>
            <a:r>
              <a:rPr kumimoji="1" lang="ja-JP" altLang="en-US" dirty="0"/>
              <a:t>ビーム</a:t>
            </a:r>
            <a:r>
              <a:rPr kumimoji="1" lang="ja-JP" altLang="en-US" dirty="0" smtClean="0"/>
              <a:t>電流は</a:t>
            </a:r>
            <a:r>
              <a:rPr kumimoji="1" lang="en-US" altLang="ja-JP" dirty="0" smtClean="0"/>
              <a:t>10mA</a:t>
            </a:r>
            <a:r>
              <a:rPr kumimoji="1" lang="ja-JP" altLang="en-US" dirty="0" smtClean="0"/>
              <a:t>から始める</a:t>
            </a:r>
            <a:r>
              <a:rPr lang="ja-JP" altLang="en-US" dirty="0" smtClean="0"/>
              <a:t>可能性が高いが、近い将来に到達するであろう</a:t>
            </a:r>
            <a:r>
              <a:rPr lang="en-US" altLang="ja-JP" dirty="0" smtClean="0">
                <a:solidFill>
                  <a:srgbClr val="FF0000"/>
                </a:solidFill>
              </a:rPr>
              <a:t>100mA</a:t>
            </a:r>
            <a:r>
              <a:rPr lang="ja-JP" altLang="en-US" dirty="0" smtClean="0"/>
              <a:t>の運転に対応すること。</a:t>
            </a:r>
            <a:endParaRPr lang="en-US" altLang="ja-JP" dirty="0" smtClean="0"/>
          </a:p>
          <a:p>
            <a:r>
              <a:rPr lang="en-US" altLang="ja-JP" dirty="0" smtClean="0"/>
              <a:t>15MV/m</a:t>
            </a:r>
            <a:r>
              <a:rPr lang="ja-JP" altLang="en-US" dirty="0" smtClean="0"/>
              <a:t>だと１台あたり約</a:t>
            </a:r>
            <a:r>
              <a:rPr lang="en-US" altLang="ja-JP" dirty="0" smtClean="0"/>
              <a:t>20W</a:t>
            </a:r>
            <a:r>
              <a:rPr lang="ja-JP" altLang="en-US" dirty="0" err="1" smtClean="0"/>
              <a:t>、</a:t>
            </a:r>
            <a:r>
              <a:rPr lang="ja-JP" altLang="en-US" dirty="0" smtClean="0"/>
              <a:t>４台だとすると</a:t>
            </a:r>
            <a:r>
              <a:rPr lang="ja-JP" altLang="en-US" dirty="0" smtClean="0">
                <a:solidFill>
                  <a:srgbClr val="FF0000"/>
                </a:solidFill>
              </a:rPr>
              <a:t>約</a:t>
            </a:r>
            <a:r>
              <a:rPr lang="en-US" altLang="ja-JP" dirty="0" smtClean="0">
                <a:solidFill>
                  <a:srgbClr val="FF0000"/>
                </a:solidFill>
              </a:rPr>
              <a:t>80W</a:t>
            </a:r>
            <a:r>
              <a:rPr lang="ja-JP" altLang="en-US" dirty="0" smtClean="0">
                <a:solidFill>
                  <a:srgbClr val="FF0000"/>
                </a:solidFill>
              </a:rPr>
              <a:t>の</a:t>
            </a:r>
            <a:r>
              <a:rPr lang="en-US" altLang="ja-JP" dirty="0" smtClean="0">
                <a:solidFill>
                  <a:srgbClr val="FF0000"/>
                </a:solidFill>
              </a:rPr>
              <a:t>2K</a:t>
            </a:r>
            <a:r>
              <a:rPr lang="ja-JP" altLang="en-US" dirty="0" err="1" smtClean="0">
                <a:solidFill>
                  <a:srgbClr val="FF0000"/>
                </a:solidFill>
              </a:rPr>
              <a:t>での</a:t>
            </a:r>
            <a:r>
              <a:rPr lang="ja-JP" altLang="en-US" dirty="0" smtClean="0">
                <a:solidFill>
                  <a:srgbClr val="FF0000"/>
                </a:solidFill>
              </a:rPr>
              <a:t>熱負荷</a:t>
            </a:r>
            <a:r>
              <a:rPr lang="ja-JP" altLang="en-US" dirty="0" smtClean="0"/>
              <a:t>をハンドリングすること。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dirty="0" smtClean="0"/>
              <a:t>			</a:t>
            </a:r>
            <a:r>
              <a:rPr lang="ja-JP" altLang="en-US" dirty="0" smtClean="0"/>
              <a:t>↓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空洞・周辺装置・クライオモジュール（＋冷凍機）が、</a:t>
            </a:r>
            <a:r>
              <a:rPr lang="en-US" altLang="ja-JP" b="1" dirty="0" err="1" smtClean="0">
                <a:solidFill>
                  <a:srgbClr val="FF0000"/>
                </a:solidFill>
              </a:rPr>
              <a:t>Eacc</a:t>
            </a:r>
            <a:r>
              <a:rPr lang="en-US" altLang="ja-JP" b="1" dirty="0" smtClean="0">
                <a:solidFill>
                  <a:srgbClr val="FF0000"/>
                </a:solidFill>
              </a:rPr>
              <a:t>=15MV/m, I=100mA</a:t>
            </a:r>
            <a:r>
              <a:rPr lang="ja-JP" altLang="en-US" b="1" dirty="0" smtClean="0">
                <a:solidFill>
                  <a:srgbClr val="FF0000"/>
                </a:solidFill>
              </a:rPr>
              <a:t>の</a:t>
            </a:r>
            <a:r>
              <a:rPr lang="en-US" altLang="ja-JP" b="1" dirty="0" smtClean="0">
                <a:solidFill>
                  <a:srgbClr val="FF0000"/>
                </a:solidFill>
              </a:rPr>
              <a:t>CW</a:t>
            </a:r>
            <a:r>
              <a:rPr lang="ja-JP" altLang="en-US" b="1" dirty="0" smtClean="0">
                <a:solidFill>
                  <a:srgbClr val="FF0000"/>
                </a:solidFill>
              </a:rPr>
              <a:t>運転</a:t>
            </a:r>
            <a:r>
              <a:rPr lang="ja-JP" altLang="en-US" dirty="0" smtClean="0"/>
              <a:t>に対応したものであること。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72154" y="115888"/>
            <a:ext cx="130197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K. </a:t>
            </a:r>
            <a:r>
              <a:rPr kumimoji="1" lang="en-US" altLang="ja-JP" dirty="0" err="1" smtClean="0"/>
              <a:t>Umemori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4663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u="sng" dirty="0" smtClean="0">
                <a:solidFill>
                  <a:srgbClr val="000090"/>
                </a:solidFill>
              </a:rPr>
              <a:t>STF</a:t>
            </a:r>
            <a:r>
              <a:rPr lang="ja-JP" altLang="en-US" u="sng" dirty="0" smtClean="0">
                <a:solidFill>
                  <a:srgbClr val="000090"/>
                </a:solidFill>
              </a:rPr>
              <a:t>から</a:t>
            </a:r>
            <a:r>
              <a:rPr lang="en-US" altLang="ja-JP" u="sng" dirty="0" err="1" smtClean="0">
                <a:solidFill>
                  <a:srgbClr val="000090"/>
                </a:solidFill>
              </a:rPr>
              <a:t>cERL</a:t>
            </a:r>
            <a:r>
              <a:rPr lang="en-US" altLang="ja-JP" u="sng" dirty="0" smtClean="0">
                <a:solidFill>
                  <a:srgbClr val="000090"/>
                </a:solidFill>
              </a:rPr>
              <a:t> </a:t>
            </a:r>
            <a:r>
              <a:rPr lang="ja-JP" altLang="en-US" u="sng" dirty="0" smtClean="0">
                <a:solidFill>
                  <a:srgbClr val="000090"/>
                </a:solidFill>
              </a:rPr>
              <a:t>活用の可能性：</a:t>
            </a:r>
            <a:r>
              <a:rPr kumimoji="1" lang="ja-JP" altLang="en-US" u="sng" dirty="0" smtClean="0">
                <a:solidFill>
                  <a:srgbClr val="000090"/>
                </a:solidFill>
              </a:rPr>
              <a:t>まとめ</a:t>
            </a:r>
            <a:endParaRPr kumimoji="1" lang="ja-JP" altLang="en-US" u="sng" dirty="0">
              <a:solidFill>
                <a:srgbClr val="00009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59442"/>
            <a:ext cx="8229600" cy="483791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cERL</a:t>
            </a:r>
            <a:r>
              <a:rPr kumimoji="1" lang="ja-JP" altLang="en-US" dirty="0" smtClean="0"/>
              <a:t>へ流用する場合に問題となりそうなコンポーネント</a:t>
            </a:r>
            <a:endParaRPr kumimoji="1" lang="en-US" altLang="ja-JP" dirty="0" smtClean="0"/>
          </a:p>
          <a:p>
            <a:pPr lvl="1"/>
            <a:r>
              <a:rPr kumimoji="1" lang="ja-JP" altLang="en-US" sz="2400" dirty="0" smtClean="0">
                <a:solidFill>
                  <a:srgbClr val="FF0000"/>
                </a:solidFill>
              </a:rPr>
              <a:t>入力カップラー：　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Coupling, 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冷却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pPr lvl="1"/>
            <a:r>
              <a:rPr lang="en-US" altLang="ja-JP" sz="2400" dirty="0" smtClean="0">
                <a:solidFill>
                  <a:srgbClr val="FF0000"/>
                </a:solidFill>
              </a:rPr>
              <a:t>HOM</a:t>
            </a:r>
            <a:r>
              <a:rPr lang="ja-JP" altLang="en-US" sz="2400" dirty="0">
                <a:solidFill>
                  <a:srgbClr val="FF0000"/>
                </a:solidFill>
              </a:rPr>
              <a:t>カップラー</a:t>
            </a:r>
            <a:r>
              <a:rPr lang="ja-JP" altLang="en-US" sz="2400" dirty="0" smtClean="0">
                <a:solidFill>
                  <a:srgbClr val="FF0000"/>
                </a:solidFill>
              </a:rPr>
              <a:t>：　</a:t>
            </a:r>
            <a:r>
              <a:rPr lang="en-US" altLang="ja-JP" sz="2400" dirty="0" smtClean="0">
                <a:solidFill>
                  <a:srgbClr val="FF0000"/>
                </a:solidFill>
              </a:rPr>
              <a:t>Heating</a:t>
            </a:r>
            <a:r>
              <a:rPr lang="ja-JP" altLang="en-US" sz="2400" dirty="0" err="1">
                <a:solidFill>
                  <a:srgbClr val="FF0000"/>
                </a:solidFill>
              </a:rPr>
              <a:t>へ</a:t>
            </a:r>
            <a:r>
              <a:rPr lang="ja-JP" altLang="en-US" sz="2400" dirty="0" err="1" smtClean="0">
                <a:solidFill>
                  <a:srgbClr val="FF0000"/>
                </a:solidFill>
              </a:rPr>
              <a:t>の</a:t>
            </a:r>
            <a:r>
              <a:rPr lang="ja-JP" altLang="en-US" sz="2400" dirty="0" smtClean="0">
                <a:solidFill>
                  <a:srgbClr val="FF0000"/>
                </a:solidFill>
              </a:rPr>
              <a:t>対策。</a:t>
            </a:r>
            <a:r>
              <a:rPr lang="en-US" altLang="ja-JP" sz="2400" dirty="0" smtClean="0">
                <a:solidFill>
                  <a:srgbClr val="FF0000"/>
                </a:solidFill>
              </a:rPr>
              <a:t>HOM</a:t>
            </a:r>
            <a:r>
              <a:rPr lang="ja-JP" altLang="en-US" sz="2400" dirty="0" smtClean="0">
                <a:solidFill>
                  <a:srgbClr val="FF0000"/>
                </a:solidFill>
              </a:rPr>
              <a:t>特性。　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lvl="1"/>
            <a:r>
              <a:rPr kumimoji="1" lang="ja-JP" altLang="en-US" sz="2400" dirty="0" smtClean="0">
                <a:solidFill>
                  <a:srgbClr val="FF0000"/>
                </a:solidFill>
              </a:rPr>
              <a:t>クライオ</a:t>
            </a:r>
            <a:r>
              <a:rPr lang="ja-JP" altLang="en-US" sz="2400" dirty="0" smtClean="0">
                <a:solidFill>
                  <a:srgbClr val="FF0000"/>
                </a:solidFill>
              </a:rPr>
              <a:t>スタット：　</a:t>
            </a:r>
            <a:r>
              <a:rPr lang="en-US" altLang="ja-JP" sz="2400" dirty="0" smtClean="0">
                <a:solidFill>
                  <a:srgbClr val="FF0000"/>
                </a:solidFill>
              </a:rPr>
              <a:t>He</a:t>
            </a:r>
            <a:r>
              <a:rPr lang="ja-JP" altLang="en-US" sz="2400" dirty="0" smtClean="0">
                <a:solidFill>
                  <a:srgbClr val="FF0000"/>
                </a:solidFill>
              </a:rPr>
              <a:t>ガスのハンドリング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r>
              <a:rPr kumimoji="1" lang="ja-JP" altLang="en-US" dirty="0" smtClean="0"/>
              <a:t>検討が必要なコンポーネント</a:t>
            </a:r>
            <a:endParaRPr kumimoji="1" lang="en-US" altLang="ja-JP" dirty="0" smtClean="0"/>
          </a:p>
          <a:p>
            <a:pPr lvl="1"/>
            <a:r>
              <a:rPr lang="ja-JP" altLang="en-US" sz="2400" dirty="0" smtClean="0">
                <a:solidFill>
                  <a:srgbClr val="0070C0"/>
                </a:solidFill>
              </a:rPr>
              <a:t>空洞：（</a:t>
            </a:r>
            <a:r>
              <a:rPr lang="en-US" altLang="ja-JP" sz="2400" dirty="0" smtClean="0">
                <a:solidFill>
                  <a:srgbClr val="0070C0"/>
                </a:solidFill>
              </a:rPr>
              <a:t>cutoff</a:t>
            </a:r>
            <a:r>
              <a:rPr lang="ja-JP" altLang="en-US" sz="2400" dirty="0" smtClean="0">
                <a:solidFill>
                  <a:srgbClr val="0070C0"/>
                </a:solidFill>
              </a:rPr>
              <a:t>以上の周波数も含めた</a:t>
            </a:r>
            <a:r>
              <a:rPr lang="en-US" altLang="ja-JP" sz="2400" dirty="0" smtClean="0">
                <a:solidFill>
                  <a:srgbClr val="0070C0"/>
                </a:solidFill>
              </a:rPr>
              <a:t>HOM</a:t>
            </a:r>
            <a:r>
              <a:rPr lang="ja-JP" altLang="en-US" sz="2400" dirty="0" smtClean="0">
                <a:solidFill>
                  <a:srgbClr val="0070C0"/>
                </a:solidFill>
              </a:rPr>
              <a:t>特性評価）</a:t>
            </a:r>
            <a:endParaRPr kumimoji="1" lang="en-US" altLang="ja-JP" sz="2400" dirty="0" smtClean="0">
              <a:solidFill>
                <a:srgbClr val="0070C0"/>
              </a:solidFill>
            </a:endParaRPr>
          </a:p>
          <a:p>
            <a:r>
              <a:rPr lang="ja-JP" altLang="en-US" dirty="0" smtClean="0"/>
              <a:t>（たぶん）問題無いであろうコンポーネント</a:t>
            </a:r>
            <a:endParaRPr lang="en-US" altLang="ja-JP" dirty="0" smtClean="0"/>
          </a:p>
          <a:p>
            <a:pPr lvl="1"/>
            <a:r>
              <a:rPr kumimoji="1" lang="ja-JP" altLang="en-US" sz="2400" dirty="0" smtClean="0"/>
              <a:t>周波数チューナー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72154" y="115888"/>
            <a:ext cx="130197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K. </a:t>
            </a:r>
            <a:r>
              <a:rPr kumimoji="1" lang="en-US" altLang="ja-JP" dirty="0" err="1" smtClean="0"/>
              <a:t>Umemori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1373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今後の超伝導加速器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技術開発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STF </a:t>
            </a:r>
          </a:p>
          <a:p>
            <a:pPr lvl="1"/>
            <a:r>
              <a:rPr kumimoji="1" lang="ja-JP" altLang="en-US" dirty="0" smtClean="0"/>
              <a:t>超伝導加速空洞開発</a:t>
            </a:r>
            <a:endParaRPr kumimoji="1" lang="en-US" altLang="ja-JP" dirty="0" smtClean="0"/>
          </a:p>
          <a:p>
            <a:pPr lvl="2"/>
            <a:r>
              <a:rPr kumimoji="1" lang="ja-JP" altLang="en-US" dirty="0" smtClean="0"/>
              <a:t>さらなる高電界の達成への努力：　</a:t>
            </a:r>
            <a:endParaRPr kumimoji="1" lang="en-US" altLang="ja-JP" dirty="0" smtClean="0"/>
          </a:p>
          <a:p>
            <a:pPr lvl="2"/>
            <a:r>
              <a:rPr kumimoji="1" lang="en-US" altLang="ja-JP" dirty="0" smtClean="0"/>
              <a:t>1-TeV </a:t>
            </a:r>
            <a:r>
              <a:rPr kumimoji="1" lang="ja-JP" altLang="en-US" dirty="0" smtClean="0"/>
              <a:t>アップグレードにおける電界目標：</a:t>
            </a:r>
            <a:r>
              <a:rPr kumimoji="1" lang="en-US" altLang="ja-JP" dirty="0" smtClean="0"/>
              <a:t>45 MV/m </a:t>
            </a:r>
          </a:p>
          <a:p>
            <a:pPr lvl="1"/>
            <a:r>
              <a:rPr kumimoji="1" lang="ja-JP" altLang="en-US" dirty="0" smtClean="0"/>
              <a:t>量子ビーム開発研究</a:t>
            </a:r>
            <a:endParaRPr kumimoji="1" lang="en-US" altLang="ja-JP" dirty="0" smtClean="0"/>
          </a:p>
          <a:p>
            <a:pPr lvl="2"/>
            <a:r>
              <a:rPr kumimoji="1" lang="ja-JP" altLang="en-US" dirty="0" smtClean="0"/>
              <a:t>今年中に完了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CM</a:t>
            </a:r>
            <a:r>
              <a:rPr kumimoji="1" lang="ja-JP" altLang="en-US" dirty="0" smtClean="0"/>
              <a:t>開発：</a:t>
            </a:r>
            <a:r>
              <a:rPr kumimoji="1" lang="en-US" altLang="ja-JP" dirty="0" smtClean="0"/>
              <a:t>CM1 </a:t>
            </a:r>
            <a:r>
              <a:rPr kumimoji="1" lang="ja-JP" altLang="en-US" dirty="0" smtClean="0"/>
              <a:t>から</a:t>
            </a:r>
            <a:r>
              <a:rPr kumimoji="1" lang="en-US" altLang="ja-JP" dirty="0" smtClean="0"/>
              <a:t>CM2 </a:t>
            </a:r>
            <a:r>
              <a:rPr kumimoji="1" lang="ja-JP" altLang="en-US" dirty="0" smtClean="0"/>
              <a:t>へ</a:t>
            </a:r>
            <a:endParaRPr kumimoji="1" lang="en-US" altLang="ja-JP" dirty="0" smtClean="0"/>
          </a:p>
          <a:p>
            <a:pPr lvl="2"/>
            <a:r>
              <a:rPr kumimoji="1" lang="en-US" altLang="ja-JP" dirty="0" smtClean="0"/>
              <a:t>CM1: 2013</a:t>
            </a:r>
            <a:r>
              <a:rPr kumimoji="1" lang="ja-JP" altLang="en-US" dirty="0" smtClean="0"/>
              <a:t>に完成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超伝導加速器技術開発の進展</a:t>
            </a:r>
            <a:endParaRPr kumimoji="1" lang="en-US" altLang="ja-JP" dirty="0" smtClean="0"/>
          </a:p>
          <a:p>
            <a:pPr lvl="2"/>
            <a:r>
              <a:rPr kumimoji="1" lang="en-US" altLang="ja-JP" dirty="0"/>
              <a:t>CM2 ~ : 4 </a:t>
            </a:r>
            <a:r>
              <a:rPr kumimoji="1" lang="ja-JP" altLang="en-US" dirty="0"/>
              <a:t>連空洞、または</a:t>
            </a:r>
            <a:r>
              <a:rPr kumimoji="1" lang="en-US" altLang="ja-JP" dirty="0"/>
              <a:t>8</a:t>
            </a:r>
            <a:r>
              <a:rPr kumimoji="1" lang="ja-JP" altLang="en-US" dirty="0"/>
              <a:t>連空洞</a:t>
            </a:r>
            <a:endParaRPr kumimoji="1" lang="en-US" altLang="ja-JP" dirty="0"/>
          </a:p>
          <a:p>
            <a:pPr lvl="2"/>
            <a:r>
              <a:rPr kumimoji="1" lang="ja-JP" altLang="en-US" dirty="0" smtClean="0"/>
              <a:t>超伝導加速器としてのスタディー、ビーム利用</a:t>
            </a:r>
            <a:endParaRPr kumimoji="1" lang="en-US" altLang="ja-JP" dirty="0" smtClean="0"/>
          </a:p>
          <a:p>
            <a:pPr lvl="2"/>
            <a:r>
              <a:rPr kumimoji="1" lang="en-US" altLang="ja-JP" dirty="0" err="1" smtClean="0"/>
              <a:t>cERL</a:t>
            </a:r>
            <a:r>
              <a:rPr kumimoji="1" lang="ja-JP" altLang="en-US" dirty="0" smtClean="0"/>
              <a:t>との技術開発協力の可能性</a:t>
            </a:r>
            <a:r>
              <a:rPr kumimoji="1" lang="en-US" altLang="ja-JP" dirty="0" smtClean="0"/>
              <a:t> </a:t>
            </a:r>
          </a:p>
          <a:p>
            <a:pPr lvl="2"/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endParaRPr kumimoji="1"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12/05/14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/>
                <a:ea typeface="Arial Unicode MS"/>
                <a:cs typeface="Arial Unicode MS"/>
              </a:rPr>
              <a:t>KEK-LC-Meeting</a:t>
            </a:r>
            <a:endParaRPr lang="en-US">
              <a:latin typeface="Arial"/>
              <a:ea typeface="Arial Unicode MS"/>
              <a:cs typeface="Arial Unicode M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FA28-7AEC-3F43-9C2D-3DB969CFEC6A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/>
              <a:t>19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31926800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アウトライン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超伝導加速空洞加速電界性能の進展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KEK-STF </a:t>
            </a:r>
            <a:r>
              <a:rPr lang="ja-JP" altLang="en-US" dirty="0" smtClean="0"/>
              <a:t>超伝導加速器開発の進展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今後のさらなる開発推進にむけて</a:t>
            </a:r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3080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開発協力の可能性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STF</a:t>
            </a:r>
            <a:r>
              <a:rPr kumimoji="1" lang="ja-JP" altLang="en-US" dirty="0" smtClean="0"/>
              <a:t>、</a:t>
            </a:r>
            <a:r>
              <a:rPr kumimoji="1" lang="en-US" altLang="ja-JP" dirty="0" err="1" smtClean="0"/>
              <a:t>cERL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の協調開発</a:t>
            </a:r>
            <a:r>
              <a:rPr kumimoji="1" lang="en-US" altLang="ja-JP" dirty="0" smtClean="0"/>
              <a:t>	</a:t>
            </a:r>
          </a:p>
          <a:p>
            <a:pPr lvl="1"/>
            <a:r>
              <a:rPr kumimoji="1" lang="en-US" altLang="ja-JP" dirty="0" smtClean="0"/>
              <a:t>STF: </a:t>
            </a:r>
            <a:r>
              <a:rPr kumimoji="1" lang="ja-JP" altLang="en-US" dirty="0" smtClean="0"/>
              <a:t>超伝導加速空洞、</a:t>
            </a:r>
            <a:r>
              <a:rPr kumimoji="1" lang="en-US" altLang="ja-JP" dirty="0" smtClean="0"/>
              <a:t>CM </a:t>
            </a:r>
            <a:r>
              <a:rPr kumimoji="1" lang="ja-JP" altLang="en-US" dirty="0" smtClean="0"/>
              <a:t>の開発を牽引</a:t>
            </a:r>
            <a:endParaRPr kumimoji="1" lang="en-US" altLang="ja-JP" dirty="0" smtClean="0"/>
          </a:p>
          <a:p>
            <a:pPr lvl="1"/>
            <a:r>
              <a:rPr kumimoji="1" lang="en-US" altLang="ja-JP" dirty="0" err="1" smtClean="0"/>
              <a:t>cERL</a:t>
            </a:r>
            <a:r>
              <a:rPr kumimoji="1" lang="ja-JP" altLang="en-US" dirty="0" smtClean="0"/>
              <a:t>：超伝導加速空洞・</a:t>
            </a:r>
            <a:r>
              <a:rPr kumimoji="1" lang="en-US" altLang="ja-JP" dirty="0" smtClean="0"/>
              <a:t>CM</a:t>
            </a:r>
            <a:r>
              <a:rPr kumimoji="1" lang="ja-JP" altLang="en-US" dirty="0" smtClean="0"/>
              <a:t>のビーム利用、検証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台の空洞開発を、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段階で活用</a:t>
            </a:r>
            <a:endParaRPr kumimoji="1" lang="en-US" altLang="ja-JP" dirty="0" smtClean="0"/>
          </a:p>
          <a:p>
            <a:endParaRPr kumimoji="1" lang="en-US" altLang="ja-JP" dirty="0"/>
          </a:p>
          <a:p>
            <a:r>
              <a:rPr kumimoji="1" lang="ja-JP" altLang="en-US" dirty="0" smtClean="0"/>
              <a:t>４連空洞</a:t>
            </a:r>
            <a:r>
              <a:rPr kumimoji="1" lang="en-US" altLang="ja-JP" dirty="0" smtClean="0"/>
              <a:t>CM</a:t>
            </a:r>
            <a:r>
              <a:rPr kumimoji="1" lang="ja-JP" altLang="en-US" dirty="0" smtClean="0"/>
              <a:t>開発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開発設備投資の節約、現有設備の有効活用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開発の素早いサイクル（地上組み立ての継続可）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残る課題：実機長でのアラインメント等</a:t>
            </a:r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12/05/14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/>
                <a:ea typeface="Arial Unicode MS"/>
                <a:cs typeface="Arial Unicode MS"/>
              </a:rPr>
              <a:t>KEK-LC-Meeting</a:t>
            </a:r>
            <a:endParaRPr lang="en-US">
              <a:latin typeface="Arial"/>
              <a:ea typeface="Arial Unicode MS"/>
              <a:cs typeface="Arial Unicode M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FA28-7AEC-3F43-9C2D-3DB969CFEC6A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/>
              <a:t>20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66736534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課題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STF (</a:t>
            </a:r>
            <a:r>
              <a:rPr kumimoji="1" lang="ja-JP" altLang="en-US" dirty="0" smtClean="0"/>
              <a:t>パルス）</a:t>
            </a:r>
            <a:r>
              <a:rPr kumimoji="1" lang="en-US" altLang="ja-JP" dirty="0" smtClean="0"/>
              <a:t>&gt;&gt;&gt; </a:t>
            </a:r>
            <a:r>
              <a:rPr kumimoji="1" lang="en-US" altLang="ja-JP" dirty="0" err="1" smtClean="0"/>
              <a:t>cERL</a:t>
            </a:r>
            <a:r>
              <a:rPr kumimoji="1" lang="en-US" altLang="ja-JP" dirty="0"/>
              <a:t>(</a:t>
            </a:r>
            <a:r>
              <a:rPr kumimoji="1" lang="en-US" altLang="ja-JP" dirty="0" smtClean="0"/>
              <a:t>CW)</a:t>
            </a:r>
          </a:p>
          <a:p>
            <a:pPr lvl="1"/>
            <a:r>
              <a:rPr kumimoji="1" lang="ja-JP" altLang="en-US" dirty="0" smtClean="0"/>
              <a:t>中央部：共通化の可能性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エンド：改造が必要</a:t>
            </a:r>
            <a:endParaRPr kumimoji="1" lang="en-US" altLang="ja-JP" dirty="0" smtClean="0"/>
          </a:p>
          <a:p>
            <a:pPr lvl="2"/>
            <a:r>
              <a:rPr kumimoji="1" lang="ja-JP" altLang="en-US" dirty="0" smtClean="0"/>
              <a:t>高圧ガス設備の軽微な改造（エンド部のみ）の可能性</a:t>
            </a:r>
            <a:endParaRPr kumimoji="1" lang="en-US" altLang="ja-JP" dirty="0" smtClean="0"/>
          </a:p>
          <a:p>
            <a:pPr lvl="2"/>
            <a:r>
              <a:rPr kumimoji="1" lang="ja-JP" altLang="en-US" dirty="0" smtClean="0"/>
              <a:t>梅森さんに、設計検討を依頼</a:t>
            </a:r>
            <a:endParaRPr kumimoji="1" lang="en-US" altLang="ja-JP" dirty="0" smtClean="0"/>
          </a:p>
          <a:p>
            <a:pPr lvl="2"/>
            <a:r>
              <a:rPr kumimoji="1" lang="ja-JP" altLang="en-US" dirty="0" smtClean="0"/>
              <a:t>高圧ガス保安協会、茨城県との交渉、了解をえること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時間スケール</a:t>
            </a:r>
            <a:endParaRPr kumimoji="1" lang="en-US" altLang="ja-JP" dirty="0" smtClean="0"/>
          </a:p>
          <a:p>
            <a:pPr lvl="2"/>
            <a:r>
              <a:rPr kumimoji="1" lang="en-US" altLang="ja-JP" dirty="0" smtClean="0"/>
              <a:t>STF </a:t>
            </a:r>
            <a:r>
              <a:rPr kumimoji="1" lang="ja-JP" altLang="en-US" dirty="0" smtClean="0"/>
              <a:t>での開発：</a:t>
            </a:r>
            <a:r>
              <a:rPr kumimoji="1" lang="en-US" altLang="ja-JP" dirty="0" smtClean="0"/>
              <a:t>2012 ~ 2014 </a:t>
            </a:r>
          </a:p>
          <a:p>
            <a:pPr lvl="2"/>
            <a:r>
              <a:rPr kumimoji="1" lang="en-US" altLang="ja-JP" dirty="0" err="1" smtClean="0"/>
              <a:t>cERL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にむけた改造、</a:t>
            </a:r>
            <a:r>
              <a:rPr kumimoji="1" lang="en-US" altLang="ja-JP" dirty="0" smtClean="0"/>
              <a:t>CM</a:t>
            </a:r>
            <a:r>
              <a:rPr kumimoji="1" lang="ja-JP" altLang="en-US" dirty="0" smtClean="0"/>
              <a:t>組み立て、組み込み：</a:t>
            </a:r>
            <a:r>
              <a:rPr kumimoji="1" lang="en-US" altLang="ja-JP" dirty="0" smtClean="0"/>
              <a:t>~ 2015 </a:t>
            </a:r>
          </a:p>
          <a:p>
            <a:pPr lvl="2"/>
            <a:endParaRPr kumimoji="1" lang="en-US" altLang="ja-JP" dirty="0" smtClean="0"/>
          </a:p>
          <a:p>
            <a:pPr lvl="2"/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12/05/14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/>
                <a:ea typeface="Arial Unicode MS"/>
                <a:cs typeface="Arial Unicode MS"/>
              </a:rPr>
              <a:t>KEK-LC-Meeting</a:t>
            </a:r>
            <a:endParaRPr lang="en-US">
              <a:latin typeface="Arial"/>
              <a:ea typeface="Arial Unicode MS"/>
              <a:cs typeface="Arial Unicode M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FA28-7AEC-3F43-9C2D-3DB969CFEC6A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/>
              <a:t>21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65088552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超伝導加速空洞の開発進展、計画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799" y="1371600"/>
            <a:ext cx="7959019" cy="4800600"/>
          </a:xfrm>
        </p:spPr>
        <p:txBody>
          <a:bodyPr/>
          <a:lstStyle/>
          <a:p>
            <a:r>
              <a:rPr kumimoji="1" lang="en-US" altLang="ja-JP" dirty="0" smtClean="0"/>
              <a:t>2009</a:t>
            </a:r>
            <a:r>
              <a:rPr kumimoji="1" lang="en-US" altLang="ja-JP" dirty="0"/>
              <a:t> </a:t>
            </a:r>
            <a:r>
              <a:rPr kumimoji="1" lang="en-US" altLang="ja-JP" dirty="0" smtClean="0"/>
              <a:t>~2012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台</a:t>
            </a:r>
            <a:r>
              <a:rPr kumimoji="1" lang="en-US" altLang="ja-JP" dirty="0" smtClean="0"/>
              <a:t> (MHI) : </a:t>
            </a:r>
            <a:r>
              <a:rPr kumimoji="1" lang="ja-JP" altLang="en-US" dirty="0" smtClean="0"/>
              <a:t>量子ビーム</a:t>
            </a:r>
            <a:endParaRPr kumimoji="1" lang="en-US" altLang="ja-JP" dirty="0" smtClean="0"/>
          </a:p>
          <a:p>
            <a:pPr lvl="1"/>
            <a:r>
              <a:rPr kumimoji="1" lang="en-US" altLang="ja-JP" dirty="0"/>
              <a:t>9</a:t>
            </a:r>
            <a:r>
              <a:rPr kumimoji="1" lang="ja-JP" altLang="en-US" dirty="0" smtClean="0"/>
              <a:t>台</a:t>
            </a:r>
            <a:r>
              <a:rPr kumimoji="1" lang="en-US" altLang="ja-JP" dirty="0" smtClean="0"/>
              <a:t> (MHI)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STF, CM1 </a:t>
            </a:r>
          </a:p>
          <a:p>
            <a:r>
              <a:rPr kumimoji="1" lang="en-US" altLang="ja-JP" dirty="0" smtClean="0"/>
              <a:t>2012 ~ </a:t>
            </a:r>
          </a:p>
          <a:p>
            <a:pPr lvl="1"/>
            <a:r>
              <a:rPr kumimoji="1" lang="en-US" altLang="ja-JP" dirty="0"/>
              <a:t>4</a:t>
            </a:r>
            <a:r>
              <a:rPr kumimoji="1" lang="ja-JP" altLang="en-US" dirty="0" smtClean="0"/>
              <a:t>台</a:t>
            </a:r>
            <a:r>
              <a:rPr kumimoji="1" lang="en-US" altLang="ja-JP" dirty="0" smtClean="0"/>
              <a:t> (MHI) 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CM2 </a:t>
            </a:r>
          </a:p>
          <a:p>
            <a:pPr lvl="1"/>
            <a:endParaRPr kumimoji="1" lang="en-US" altLang="ja-JP" dirty="0"/>
          </a:p>
          <a:p>
            <a:r>
              <a:rPr kumimoji="1" lang="en-US" altLang="ja-JP" dirty="0" smtClean="0"/>
              <a:t>2012 ~ </a:t>
            </a:r>
          </a:p>
          <a:p>
            <a:pPr lvl="1"/>
            <a:r>
              <a:rPr kumimoji="1" lang="en-US" altLang="ja-JP" dirty="0" smtClean="0"/>
              <a:t>~ 4</a:t>
            </a:r>
            <a:r>
              <a:rPr kumimoji="1" lang="ja-JP" altLang="en-US" dirty="0" smtClean="0"/>
              <a:t>台（入札：企業での製作）</a:t>
            </a:r>
            <a:endParaRPr kumimoji="1" lang="en-US" altLang="ja-JP" dirty="0" smtClean="0"/>
          </a:p>
          <a:p>
            <a:pPr lvl="2"/>
            <a:r>
              <a:rPr kumimoji="1" lang="en-US" altLang="ja-JP" dirty="0"/>
              <a:t>2</a:t>
            </a:r>
            <a:r>
              <a:rPr kumimoji="1" lang="en-US" altLang="ja-JP" dirty="0" smtClean="0"/>
              <a:t> + 2 </a:t>
            </a:r>
            <a:r>
              <a:rPr kumimoji="1" lang="ja-JP" altLang="en-US" dirty="0" smtClean="0"/>
              <a:t>等の可能性：</a:t>
            </a:r>
            <a:r>
              <a:rPr kumimoji="1" lang="en-US" altLang="ja-JP" dirty="0" smtClean="0"/>
              <a:t>KEK-CFF</a:t>
            </a:r>
            <a:r>
              <a:rPr kumimoji="1" lang="ja-JP" altLang="en-US" dirty="0" smtClean="0"/>
              <a:t>を活用した製造の可能性含む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~ 2</a:t>
            </a:r>
            <a:r>
              <a:rPr kumimoji="1" lang="ja-JP" altLang="en-US" dirty="0" smtClean="0"/>
              <a:t>台（</a:t>
            </a:r>
            <a:r>
              <a:rPr kumimoji="1" lang="en-US" altLang="ja-JP" dirty="0" smtClean="0"/>
              <a:t>KEK-CFF</a:t>
            </a:r>
            <a:r>
              <a:rPr kumimoji="1" lang="ja-JP" altLang="en-US" dirty="0" smtClean="0"/>
              <a:t>：自作）</a:t>
            </a:r>
            <a:endParaRPr kumimoji="1"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12/05/14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/>
                <a:ea typeface="Arial Unicode MS"/>
                <a:cs typeface="Arial Unicode MS"/>
              </a:rPr>
              <a:t>KEK-LC-Meeting</a:t>
            </a:r>
            <a:endParaRPr lang="en-US">
              <a:latin typeface="Arial"/>
              <a:ea typeface="Arial Unicode MS"/>
              <a:cs typeface="Arial Unicode M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FA28-7AEC-3F43-9C2D-3DB969CFEC6A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/>
              <a:t>22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7656363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議　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STF, </a:t>
            </a:r>
            <a:r>
              <a:rPr kumimoji="1" lang="en-US" altLang="ja-JP" dirty="0" err="1" smtClean="0"/>
              <a:t>cERL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における超伝導加速空洞開発協力の可能性を探る</a:t>
            </a:r>
            <a:endParaRPr kumimoji="1" lang="en-US" altLang="ja-JP" dirty="0"/>
          </a:p>
          <a:p>
            <a:pPr lvl="1"/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台の空洞を２回活かす努力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転用可能な改造設計を探る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人材、予算の有効活用効果の評価</a:t>
            </a:r>
            <a:endParaRPr kumimoji="1" lang="en-US" altLang="ja-JP" dirty="0" smtClean="0"/>
          </a:p>
          <a:p>
            <a:endParaRPr kumimoji="1" lang="en-US" altLang="ja-JP" dirty="0"/>
          </a:p>
          <a:p>
            <a:r>
              <a:rPr kumimoji="1" lang="ja-JP" altLang="en-US" dirty="0" smtClean="0"/>
              <a:t>外国製（</a:t>
            </a:r>
            <a:r>
              <a:rPr kumimoji="1" lang="en-US" altLang="ja-JP" dirty="0" smtClean="0"/>
              <a:t>FP7 High Gradient</a:t>
            </a:r>
            <a:r>
              <a:rPr kumimoji="1" lang="ja-JP" altLang="en-US" dirty="0" smtClean="0"/>
              <a:t>）</a:t>
            </a:r>
            <a:r>
              <a:rPr kumimoji="1" lang="en-US" altLang="ja-JP" dirty="0" smtClean="0"/>
              <a:t> Cavity</a:t>
            </a:r>
            <a:r>
              <a:rPr kumimoji="1" lang="ja-JP" altLang="en-US" dirty="0" smtClean="0"/>
              <a:t>の活用可能性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高圧ガス設備としての認定が課題</a:t>
            </a:r>
            <a:endParaRPr kumimoji="1"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12/05/14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/>
                <a:ea typeface="Arial Unicode MS"/>
                <a:cs typeface="Arial Unicode MS"/>
              </a:rPr>
              <a:t>KEK-LC-Meeting</a:t>
            </a:r>
            <a:endParaRPr lang="en-US">
              <a:latin typeface="Arial"/>
              <a:ea typeface="Arial Unicode MS"/>
              <a:cs typeface="Arial Unicode M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FA28-7AEC-3F43-9C2D-3DB969CFEC6A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/>
              <a:t>23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0829496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つづく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、、、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12/05/14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/>
                <a:ea typeface="Arial Unicode MS"/>
                <a:cs typeface="Arial Unicode MS"/>
              </a:rPr>
              <a:t>KEK-LC-Meeting</a:t>
            </a:r>
            <a:endParaRPr lang="en-US">
              <a:latin typeface="Arial"/>
              <a:ea typeface="Arial Unicode MS"/>
              <a:cs typeface="Arial Unicode M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FA28-7AEC-3F43-9C2D-3DB969CFEC6A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/>
              <a:t>24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0338426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付記：高圧ガス保安協会への打診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319813"/>
          </a:xfrm>
        </p:spPr>
        <p:txBody>
          <a:bodyPr/>
          <a:lstStyle/>
          <a:p>
            <a:r>
              <a:rPr kumimoji="1" lang="ja-JP" altLang="en-US" dirty="0" smtClean="0"/>
              <a:t>高圧ガス製造設備としての空洞開発</a:t>
            </a:r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KEK</a:t>
            </a:r>
            <a:r>
              <a:rPr kumimoji="1" lang="ja-JP" altLang="en-US" dirty="0" smtClean="0"/>
              <a:t>自作空洞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KEK </a:t>
            </a:r>
            <a:r>
              <a:rPr kumimoji="1" lang="ja-JP" altLang="en-US" dirty="0" smtClean="0"/>
              <a:t>自作空洞のエンド部等の変更（改造）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KEK </a:t>
            </a:r>
            <a:r>
              <a:rPr kumimoji="1" lang="ja-JP" altLang="en-US" dirty="0" smtClean="0"/>
              <a:t>製造施設を活用した企業による製造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外国製空洞の輸入／製造品の高圧ガス認定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12/05/14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/>
                <a:ea typeface="Arial Unicode MS"/>
                <a:cs typeface="Arial Unicode MS"/>
              </a:rPr>
              <a:t>KEK-LC-Meeting</a:t>
            </a:r>
            <a:endParaRPr lang="en-US">
              <a:latin typeface="Arial"/>
              <a:ea typeface="Arial Unicode MS"/>
              <a:cs typeface="Arial Unicode M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FA28-7AEC-3F43-9C2D-3DB969CFEC6A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/>
              <a:t>25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6457635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315200" cy="762000"/>
          </a:xfrm>
        </p:spPr>
        <p:txBody>
          <a:bodyPr/>
          <a:lstStyle/>
          <a:p>
            <a:r>
              <a:rPr lang="en-US" altLang="ja-JP" b="1" dirty="0" smtClean="0">
                <a:solidFill>
                  <a:srgbClr val="000090"/>
                </a:solidFill>
                <a:latin typeface="Century Gothic" pitchFamily="-112" charset="0"/>
                <a:ea typeface="Century Gothic" pitchFamily="-112" charset="0"/>
                <a:cs typeface="Century Gothic" pitchFamily="-112" charset="0"/>
              </a:rPr>
              <a:t>Plan and Progress in SCRF/ATF</a:t>
            </a:r>
            <a:endParaRPr lang="en-US" altLang="ja-JP" sz="2400" b="1" dirty="0">
              <a:solidFill>
                <a:srgbClr val="000090"/>
              </a:solidFill>
              <a:latin typeface="Century Gothic" pitchFamily="-112" charset="0"/>
              <a:ea typeface="Century Gothic" pitchFamily="-112" charset="0"/>
              <a:cs typeface="Century Gothic" pitchFamily="-112" charset="0"/>
            </a:endParaRPr>
          </a:p>
        </p:txBody>
      </p:sp>
      <p:graphicFrame>
        <p:nvGraphicFramePr>
          <p:cNvPr id="9113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042096"/>
              </p:ext>
            </p:extLst>
          </p:nvPr>
        </p:nvGraphicFramePr>
        <p:xfrm>
          <a:off x="381001" y="914400"/>
          <a:ext cx="8610599" cy="5032057"/>
        </p:xfrm>
        <a:graphic>
          <a:graphicData uri="http://schemas.openxmlformats.org/drawingml/2006/table">
            <a:tbl>
              <a:tblPr/>
              <a:tblGrid>
                <a:gridCol w="2514600"/>
                <a:gridCol w="820876"/>
                <a:gridCol w="648869"/>
                <a:gridCol w="463951"/>
                <a:gridCol w="478864"/>
                <a:gridCol w="520288"/>
                <a:gridCol w="457323"/>
                <a:gridCol w="613078"/>
                <a:gridCol w="1057146"/>
                <a:gridCol w="1035604"/>
              </a:tblGrid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Year</a:t>
                      </a:r>
                      <a:endParaRPr kumimoji="0" lang="en-US" altLang="ja-JP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-107" charset="0"/>
                        <a:ea typeface="Arial Unicode MS" pitchFamily="-107" charset="0"/>
                        <a:cs typeface="Arial Unicode MS" pitchFamily="-107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2009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2010</a:t>
                      </a:r>
                      <a:endParaRPr kumimoji="0" lang="en-US" alt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07" charset="0"/>
                        <a:ea typeface="Arial Unicode MS" pitchFamily="-107" charset="0"/>
                        <a:cs typeface="Arial Unicode MS" pitchFamily="-107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Phase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TDP-1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3366FF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TDP-2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66FF"/>
                        </a:gs>
                        <a:gs pos="100000">
                          <a:srgbClr val="000090"/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Cavity Gradient in </a:t>
                      </a:r>
                      <a:r>
                        <a:rPr kumimoji="0" lang="en-US" altLang="ja-JP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v</a:t>
                      </a:r>
                      <a:r>
                        <a:rPr kumimoji="0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. </a:t>
                      </a: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test to </a:t>
                      </a:r>
                      <a:r>
                        <a:rPr kumimoji="0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reach 35 MV/</a:t>
                      </a:r>
                      <a:r>
                        <a:rPr kumimoji="0" lang="en-US" altLang="ja-JP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m</a:t>
                      </a:r>
                      <a:endParaRPr kumimoji="0" lang="en-US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Arial Unicode MS" pitchFamily="-107" charset="0"/>
                        <a:cs typeface="Arial Unicode MS" pitchFamily="-107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 </a:t>
                      </a:r>
                      <a:r>
                        <a:rPr kumimoji="0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  <a:sym typeface="Wingdings" pitchFamily="-107" charset="2"/>
                        </a:rPr>
                        <a:t></a:t>
                      </a:r>
                      <a:r>
                        <a:rPr kumimoji="0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 </a:t>
                      </a:r>
                      <a:r>
                        <a:rPr kumimoji="0" lang="en-US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Yield </a:t>
                      </a:r>
                      <a:r>
                        <a:rPr kumimoji="0" lang="en-US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50%</a:t>
                      </a:r>
                      <a:endParaRPr kumimoji="0" lang="en-US" altLang="ja-JP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-107" charset="0"/>
                        <a:ea typeface="Arial Unicode MS" pitchFamily="-107" charset="0"/>
                        <a:cs typeface="Arial Unicode MS" pitchFamily="-107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>
                            <a:alpha val="50999"/>
                          </a:srgbClr>
                        </a:gs>
                        <a:gs pos="2000">
                          <a:srgbClr val="FFFFFF">
                            <a:alpha val="50999"/>
                          </a:srgbClr>
                        </a:gs>
                        <a:gs pos="100000">
                          <a:srgbClr val="FFFF00">
                            <a:alpha val="50999"/>
                          </a:srgbClr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  <a:sym typeface="Wingdings" pitchFamily="-107" charset="2"/>
                        </a:rPr>
                        <a:t></a:t>
                      </a:r>
                      <a:r>
                        <a:rPr kumimoji="0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 </a:t>
                      </a:r>
                      <a:r>
                        <a:rPr kumimoji="0" lang="en-US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Yield</a:t>
                      </a:r>
                      <a:r>
                        <a:rPr kumimoji="0" lang="en-US" altLang="ja-JP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 </a:t>
                      </a:r>
                      <a:r>
                        <a:rPr kumimoji="0" lang="en-US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 90%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>
                            <a:alpha val="62000"/>
                          </a:srgbClr>
                        </a:gs>
                        <a:gs pos="999">
                          <a:srgbClr val="FFFF00">
                            <a:alpha val="62000"/>
                          </a:srgbClr>
                        </a:gs>
                        <a:gs pos="100000">
                          <a:srgbClr val="FF6600">
                            <a:alpha val="62000"/>
                          </a:srgbClr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Cavity-string  to reach 31.5 MV/m, with one-cryomodule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Arial Unicode MS" pitchFamily="-107" charset="0"/>
                        <a:cs typeface="Arial Unicode MS" pitchFamily="-107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Global effort for string assembly and test</a:t>
                      </a:r>
                      <a:endParaRPr kumimoji="0" lang="en-US" altLang="ja-JP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-107" charset="0"/>
                        <a:ea typeface="Arial Unicode MS" pitchFamily="-107" charset="0"/>
                        <a:cs typeface="Arial Unicode MS" pitchFamily="-107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(DESY, FNAL, INFN, KEK)</a:t>
                      </a:r>
                      <a:endParaRPr kumimoji="0" lang="en-US" altLang="ja-JP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Arial" pitchFamily="-107" charset="0"/>
                        <a:ea typeface="Arial Unicode MS" pitchFamily="-107" charset="0"/>
                        <a:cs typeface="Arial Unicode MS" pitchFamily="-107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Arial Unicode MS" pitchFamily="-107" charset="0"/>
                        <a:cs typeface="Arial Unicode MS" pitchFamily="-107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System Test with beam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acceleration  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-107" charset="0"/>
                        <a:ea typeface="Arial Unicode MS" pitchFamily="-107" charset="0"/>
                        <a:cs typeface="Arial Unicode MS" pitchFamily="-107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FLASH (DESY) , NML (FNAL)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       STF2 / ATF (KEK)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Preparation for Industrialization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-107" charset="0"/>
                        <a:ea typeface="Arial Unicode MS" pitchFamily="-107" charset="0"/>
                        <a:cs typeface="Arial Unicode MS" pitchFamily="-107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Production Technology R&amp;D   </a:t>
                      </a:r>
                      <a:endParaRPr kumimoji="1" lang="ja-JP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>
                            <a:alpha val="81000"/>
                          </a:srgbClr>
                        </a:gs>
                        <a:gs pos="92000">
                          <a:srgbClr val="3366FF">
                            <a:alpha val="81000"/>
                          </a:srgbClr>
                        </a:gs>
                        <a:gs pos="100000">
                          <a:srgbClr val="3366FF">
                            <a:alpha val="81000"/>
                          </a:srgbClr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Communication with industry: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Arial" pitchFamily="-107" charset="0"/>
                        <a:ea typeface="Arial Unicode MS" pitchFamily="-107" charset="0"/>
                        <a:cs typeface="Arial Unicode MS" pitchFamily="-107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pitchFamily="-107" charset="0"/>
                          <a:ea typeface="Arial Unicode MS" pitchFamily="-107" charset="0"/>
                          <a:cs typeface="Arial Unicode MS" pitchFamily="-107" charset="0"/>
                        </a:rPr>
                        <a:t>2011-2012:  Mass production studies in contract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Arial" pitchFamily="-107" charset="0"/>
                        <a:ea typeface="Arial Unicode MS" pitchFamily="-107" charset="0"/>
                        <a:cs typeface="Arial Unicode MS" pitchFamily="-107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Calibri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>
                            <a:alpha val="81000"/>
                          </a:srgbClr>
                        </a:gs>
                        <a:gs pos="92000">
                          <a:srgbClr val="3366FF">
                            <a:alpha val="81000"/>
                          </a:srgbClr>
                        </a:gs>
                        <a:gs pos="100000">
                          <a:srgbClr val="3366FF">
                            <a:alpha val="81000"/>
                          </a:srgbClr>
                        </a:gs>
                      </a:gsLst>
                      <a:lin ang="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747" name="正方形/長方形 6"/>
          <p:cNvSpPr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12/05/14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E37E2-33CB-034B-AFDB-6541EBF5F31A}" type="slidenum">
              <a:rPr lang="en-US" altLang="ja-JP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>
                <a:defRPr/>
              </a:pPr>
              <a:t>3</a:t>
            </a:fld>
            <a:endParaRPr lang="en-US" altLang="ja-JP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KEK-LC-Meeting</a:t>
            </a:r>
            <a:endParaRPr lang="en-US" altLang="ja-JP"/>
          </a:p>
        </p:txBody>
      </p:sp>
      <p:cxnSp>
        <p:nvCxnSpPr>
          <p:cNvPr id="11" name="直線コネクタ 10"/>
          <p:cNvCxnSpPr/>
          <p:nvPr/>
        </p:nvCxnSpPr>
        <p:spPr bwMode="auto">
          <a:xfrm rot="5400000">
            <a:off x="5431620" y="3724539"/>
            <a:ext cx="5621866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テキスト ボックス 13"/>
          <p:cNvSpPr txBox="1"/>
          <p:nvPr/>
        </p:nvSpPr>
        <p:spPr>
          <a:xfrm>
            <a:off x="7401569" y="2829469"/>
            <a:ext cx="145063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rial"/>
                <a:ea typeface="Arial Unicode MS"/>
                <a:cs typeface="Arial Unicode MS"/>
              </a:rPr>
              <a:t>We are here</a:t>
            </a:r>
            <a:endParaRPr lang="ja-JP" altLang="en-US" dirty="0">
              <a:solidFill>
                <a:srgbClr val="FF0000"/>
              </a:solidFill>
              <a:latin typeface="Arial"/>
              <a:ea typeface="Arial Unicode MS"/>
              <a:cs typeface="Arial Unicode MS"/>
            </a:endParaRPr>
          </a:p>
        </p:txBody>
      </p:sp>
      <p:cxnSp>
        <p:nvCxnSpPr>
          <p:cNvPr id="16" name="直線矢印コネクタ 15"/>
          <p:cNvCxnSpPr/>
          <p:nvPr/>
        </p:nvCxnSpPr>
        <p:spPr bwMode="auto">
          <a:xfrm rot="16200000" flipH="1">
            <a:off x="8071619" y="685006"/>
            <a:ext cx="338693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608861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496" y="969410"/>
            <a:ext cx="7915704" cy="568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768787-11E8-DB40-8CEE-222CA7CFF84D}" type="slidenum">
              <a:rPr lang="en-US" altLang="ja-JP" smtClean="0">
                <a:solidFill>
                  <a:srgbClr val="000000"/>
                </a:solidFill>
                <a:latin typeface="Arial" pitchFamily="33" charset="0"/>
                <a:ea typeface="Arial Unicode MS"/>
                <a:cs typeface="Arial Unicode MS"/>
              </a:rPr>
              <a:pPr/>
              <a:t>4</a:t>
            </a:fld>
            <a:endParaRPr lang="en-US" altLang="ja-JP" smtClean="0">
              <a:solidFill>
                <a:srgbClr val="000000"/>
              </a:solidFill>
              <a:latin typeface="Arial" pitchFamily="33" charset="0"/>
              <a:ea typeface="Arial Unicode MS"/>
              <a:cs typeface="Arial Unicode MS"/>
            </a:endParaRPr>
          </a:p>
        </p:txBody>
      </p:sp>
      <p:sp>
        <p:nvSpPr>
          <p:cNvPr id="30725" name="Title 1"/>
          <p:cNvSpPr>
            <a:spLocks noGrp="1"/>
          </p:cNvSpPr>
          <p:nvPr>
            <p:ph type="title"/>
          </p:nvPr>
        </p:nvSpPr>
        <p:spPr>
          <a:xfrm>
            <a:off x="1295400" y="15728"/>
            <a:ext cx="7641864" cy="914400"/>
          </a:xfrm>
        </p:spPr>
        <p:txBody>
          <a:bodyPr/>
          <a:lstStyle/>
          <a:p>
            <a:r>
              <a:rPr lang="en-US" altLang="ja-JP" sz="2800" b="1" dirty="0">
                <a:solidFill>
                  <a:srgbClr val="000090"/>
                </a:solidFill>
                <a:latin typeface="Arial" charset="0"/>
                <a:cs typeface="Arial Unicode MS" charset="0"/>
              </a:rPr>
              <a:t>Progress Integrated in Cavity Gradient Yield</a:t>
            </a:r>
            <a:r>
              <a:rPr lang="en-US" altLang="ja-JP" sz="2800" b="1" dirty="0">
                <a:latin typeface="Arial" charset="0"/>
                <a:cs typeface="Arial Unicode MS" charset="0"/>
              </a:rPr>
              <a:t> </a:t>
            </a:r>
            <a:r>
              <a:rPr kumimoji="0" lang="en-US" altLang="ja-JP" sz="2400" dirty="0" smtClean="0">
                <a:solidFill>
                  <a:srgbClr val="3366FF"/>
                </a:solidFill>
              </a:rPr>
              <a:t>Updated, </a:t>
            </a:r>
            <a:r>
              <a:rPr lang="en-US" altLang="ja-JP" sz="2400" dirty="0" smtClean="0">
                <a:solidFill>
                  <a:srgbClr val="3366FF"/>
                </a:solidFill>
              </a:rPr>
              <a:t>April</a:t>
            </a:r>
            <a:r>
              <a:rPr kumimoji="0" lang="en-US" altLang="ja-JP" sz="2400" dirty="0" smtClean="0">
                <a:solidFill>
                  <a:srgbClr val="3366FF"/>
                </a:solidFill>
              </a:rPr>
              <a:t>., 24, 2012</a:t>
            </a:r>
            <a:endParaRPr kumimoji="0" lang="en-US" altLang="ja-JP" sz="3200" dirty="0" smtClean="0">
              <a:solidFill>
                <a:srgbClr val="3366FF"/>
              </a:solidFill>
            </a:endParaRPr>
          </a:p>
        </p:txBody>
      </p:sp>
      <p:sp>
        <p:nvSpPr>
          <p:cNvPr id="30728" name="TextBox 32"/>
          <p:cNvSpPr txBox="1">
            <a:spLocks noChangeArrowheads="1"/>
          </p:cNvSpPr>
          <p:nvPr/>
        </p:nvSpPr>
        <p:spPr bwMode="auto">
          <a:xfrm>
            <a:off x="7332663" y="838200"/>
            <a:ext cx="1685925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00">
                <a:solidFill>
                  <a:srgbClr val="0000FF"/>
                </a:solidFill>
                <a:latin typeface="Arial" pitchFamily="-112" charset="0"/>
                <a:ea typeface="Arial Unicode MS" pitchFamily="-112" charset="0"/>
                <a:cs typeface="Arial Unicode MS" pitchFamily="-112" charset="0"/>
              </a:rPr>
              <a:t>Plot  courtesy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00">
                <a:solidFill>
                  <a:srgbClr val="0000FF"/>
                </a:solidFill>
                <a:latin typeface="Arial" pitchFamily="-112" charset="0"/>
                <a:ea typeface="Arial Unicode MS" pitchFamily="-112" charset="0"/>
                <a:cs typeface="Arial Unicode MS" pitchFamily="-112" charset="0"/>
              </a:rPr>
              <a:t>Camille Ginsburg of FNAL</a:t>
            </a:r>
          </a:p>
        </p:txBody>
      </p:sp>
      <p:cxnSp>
        <p:nvCxnSpPr>
          <p:cNvPr id="19" name="直線コネクタ 18"/>
          <p:cNvCxnSpPr/>
          <p:nvPr/>
        </p:nvCxnSpPr>
        <p:spPr bwMode="auto">
          <a:xfrm>
            <a:off x="4543359" y="2665412"/>
            <a:ext cx="3457641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8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テキスト ボックス 13"/>
          <p:cNvSpPr txBox="1"/>
          <p:nvPr/>
        </p:nvSpPr>
        <p:spPr>
          <a:xfrm>
            <a:off x="7576389" y="2382216"/>
            <a:ext cx="1403299" cy="369332"/>
          </a:xfrm>
          <a:prstGeom prst="rect">
            <a:avLst/>
          </a:prstGeom>
          <a:solidFill>
            <a:srgbClr val="FFFF00"/>
          </a:solidFill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>
                <a:solidFill>
                  <a:srgbClr val="000000"/>
                </a:solidFill>
                <a:latin typeface="Arial" pitchFamily="-112" charset="0"/>
                <a:ea typeface="Arial Unicode MS" pitchFamily="-112" charset="0"/>
                <a:cs typeface="Arial Unicode MS" pitchFamily="-112" charset="0"/>
              </a:rPr>
              <a:t>TDP-2 </a:t>
            </a:r>
            <a:r>
              <a:rPr kumimoji="0" lang="en-US" altLang="ja-JP" dirty="0">
                <a:solidFill>
                  <a:srgbClr val="000000"/>
                </a:solidFill>
                <a:latin typeface="Arial" pitchFamily="-112" charset="0"/>
                <a:ea typeface="Arial Unicode MS" pitchFamily="-112" charset="0"/>
                <a:cs typeface="Arial Unicode MS" pitchFamily="-112" charset="0"/>
              </a:rPr>
              <a:t>Goal </a:t>
            </a:r>
            <a:endParaRPr kumimoji="0" lang="ja-JP" altLang="en-US" dirty="0">
              <a:solidFill>
                <a:srgbClr val="000000"/>
              </a:solidFill>
              <a:latin typeface="Arial" pitchFamily="-112" charset="0"/>
              <a:ea typeface="Arial Unicode MS" pitchFamily="-112" charset="0"/>
              <a:cs typeface="Arial Unicode MS" pitchFamily="-112" charset="0"/>
            </a:endParaRPr>
          </a:p>
        </p:txBody>
      </p:sp>
      <p:pic>
        <p:nvPicPr>
          <p:cNvPr id="16" name="図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527" y="930128"/>
            <a:ext cx="240665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7" name="直線コネクタ 16"/>
          <p:cNvCxnSpPr/>
          <p:nvPr/>
        </p:nvCxnSpPr>
        <p:spPr bwMode="auto">
          <a:xfrm>
            <a:off x="6316270" y="4057847"/>
            <a:ext cx="195727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66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" name="テキスト ボックス 1"/>
          <p:cNvSpPr txBox="1"/>
          <p:nvPr/>
        </p:nvSpPr>
        <p:spPr>
          <a:xfrm>
            <a:off x="7653495" y="3656167"/>
            <a:ext cx="1040169" cy="584776"/>
          </a:xfrm>
          <a:prstGeom prst="rect">
            <a:avLst/>
          </a:prstGeom>
          <a:solidFill>
            <a:srgbClr val="FFFF00"/>
          </a:solidFill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pPr defTabSz="91440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solidFill>
                  <a:srgbClr val="3366FF"/>
                </a:solidFill>
                <a:latin typeface="Arial" charset="0"/>
                <a:ea typeface="ＭＳ Ｐゴシック" charset="0"/>
                <a:cs typeface="Arial Unicode MS" charset="0"/>
              </a:rPr>
              <a:t>Being </a:t>
            </a:r>
          </a:p>
          <a:p>
            <a:pPr defTabSz="91440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solidFill>
                  <a:srgbClr val="3366FF"/>
                </a:solidFill>
                <a:latin typeface="Arial" charset="0"/>
                <a:ea typeface="ＭＳ Ｐゴシック" charset="0"/>
                <a:cs typeface="Arial Unicode MS" charset="0"/>
              </a:rPr>
              <a:t>saturated 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/>
                </a:solidFill>
              </a:rPr>
              <a:t>12/05/14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KEK-LC-Meeting</a:t>
            </a:r>
            <a:endParaRPr lang="en-US"/>
          </a:p>
        </p:txBody>
      </p:sp>
      <p:sp>
        <p:nvSpPr>
          <p:cNvPr id="15" name="正方形/長方形 14"/>
          <p:cNvSpPr/>
          <p:nvPr/>
        </p:nvSpPr>
        <p:spPr>
          <a:xfrm>
            <a:off x="1371600" y="2286000"/>
            <a:ext cx="5791200" cy="3657600"/>
          </a:xfrm>
          <a:prstGeom prst="rect">
            <a:avLst/>
          </a:prstGeom>
          <a:solidFill>
            <a:srgbClr val="3366FF">
              <a:alpha val="15000"/>
            </a:srgbClr>
          </a:solidFill>
          <a:ln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ctr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36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ホームベース 17"/>
          <p:cNvSpPr/>
          <p:nvPr/>
        </p:nvSpPr>
        <p:spPr>
          <a:xfrm>
            <a:off x="7162800" y="2971800"/>
            <a:ext cx="1828800" cy="381000"/>
          </a:xfrm>
          <a:prstGeom prst="homePlate">
            <a:avLst/>
          </a:prstGeom>
          <a:solidFill>
            <a:srgbClr val="CCFFCC"/>
          </a:solidFill>
          <a:ln>
            <a:solidFill>
              <a:srgbClr val="3366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600" dirty="0">
                <a:solidFill>
                  <a:srgbClr val="FF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35 MV/m </a:t>
            </a:r>
            <a:r>
              <a:rPr kumimoji="0" lang="en-US" altLang="ja-JP" sz="1600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usable</a:t>
            </a:r>
            <a:endParaRPr kumimoji="0" lang="ja-JP" altLang="en-US" sz="2800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80673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988" y="916582"/>
            <a:ext cx="7611641" cy="55460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65960" y="0"/>
            <a:ext cx="7086600" cy="914400"/>
          </a:xfrm>
        </p:spPr>
        <p:txBody>
          <a:bodyPr/>
          <a:lstStyle/>
          <a:p>
            <a:r>
              <a:rPr lang="en-US" altLang="ja-JP" sz="2800" b="1" dirty="0">
                <a:solidFill>
                  <a:srgbClr val="000090"/>
                </a:solidFill>
                <a:latin typeface="Arial" charset="0"/>
                <a:cs typeface="Arial Unicode MS" charset="0"/>
              </a:rPr>
              <a:t>Yearly Progress in Cavity Gradient </a:t>
            </a:r>
            <a:r>
              <a:rPr lang="en-US" altLang="ja-JP" sz="2800" b="1" dirty="0" smtClean="0">
                <a:solidFill>
                  <a:srgbClr val="000090"/>
                </a:solidFill>
                <a:latin typeface="Arial" charset="0"/>
                <a:cs typeface="Arial Unicode MS" charset="0"/>
              </a:rPr>
              <a:t>Yield</a:t>
            </a:r>
            <a:br>
              <a:rPr lang="en-US" altLang="ja-JP" sz="2800" b="1" dirty="0" smtClean="0">
                <a:solidFill>
                  <a:srgbClr val="000090"/>
                </a:solidFill>
                <a:latin typeface="Arial" charset="0"/>
                <a:cs typeface="Arial Unicode MS" charset="0"/>
              </a:rPr>
            </a:br>
            <a:r>
              <a:rPr lang="en-US" altLang="ja-JP" sz="2400" b="1" dirty="0">
                <a:solidFill>
                  <a:srgbClr val="3366FF"/>
                </a:solidFill>
                <a:latin typeface="Arial" charset="0"/>
                <a:cs typeface="Arial Unicode MS" charset="0"/>
              </a:rPr>
              <a:t>as of April 24, 2012 </a:t>
            </a:r>
            <a:r>
              <a:rPr lang="en-US" altLang="ja-JP" sz="2400" b="1" dirty="0" smtClean="0">
                <a:solidFill>
                  <a:srgbClr val="000090"/>
                </a:solidFill>
                <a:latin typeface="Arial" charset="0"/>
                <a:cs typeface="Arial Unicode MS" charset="0"/>
              </a:rPr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D4A7E-7350-4E08-B72E-9EB9E9E740C5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53000" y="6519672"/>
            <a:ext cx="3657600" cy="414528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KEK-LC-Meeting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6219295" y="2553336"/>
            <a:ext cx="1280572" cy="929677"/>
          </a:xfrm>
          <a:prstGeom prst="ellipse">
            <a:avLst/>
          </a:prstGeom>
          <a:solidFill>
            <a:srgbClr val="FFFF00">
              <a:alpha val="14000"/>
            </a:srgbClr>
          </a:solidFill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ctr" hangingPunct="0">
              <a:spcBef>
                <a:spcPct val="0"/>
              </a:spcBef>
              <a:spcAft>
                <a:spcPct val="0"/>
              </a:spcAft>
            </a:pPr>
            <a:endParaRPr lang="ja-JP" altLang="en-US" sz="3600">
              <a:noFill/>
              <a:latin typeface="Arial"/>
              <a:ea typeface="Arial Unicode MS"/>
              <a:cs typeface="Arial Unicode MS"/>
            </a:endParaRPr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12/05/14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92479" y="3544778"/>
            <a:ext cx="2263736" cy="1200329"/>
          </a:xfrm>
          <a:prstGeom prst="rect">
            <a:avLst/>
          </a:prstGeom>
          <a:solidFill>
            <a:srgbClr val="FFFF00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b="1" u="sng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Yield </a:t>
            </a:r>
            <a:r>
              <a:rPr lang="fr-FR" altLang="ja-JP" b="1" u="sng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’</a:t>
            </a:r>
            <a:r>
              <a:rPr lang="en-US" altLang="ja-JP" b="1" u="sng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10 ~ ’12:</a:t>
            </a:r>
          </a:p>
          <a:p>
            <a:r>
              <a:rPr lang="en-US" altLang="ja-JP" b="1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  </a:t>
            </a:r>
            <a:r>
              <a:rPr lang="en-US" altLang="ja-JP" b="1" dirty="0">
                <a:solidFill>
                  <a:srgbClr val="FFFFFF">
                    <a:lumMod val="65000"/>
                  </a:srgbClr>
                </a:solidFill>
                <a:latin typeface="Arial"/>
                <a:ea typeface="Arial Unicode MS"/>
                <a:cs typeface="Arial Unicode MS"/>
              </a:rPr>
              <a:t>~ 85% @ 25 MV/m</a:t>
            </a:r>
          </a:p>
          <a:p>
            <a:r>
              <a:rPr lang="en-US" altLang="ja-JP" b="1" dirty="0">
                <a:solidFill>
                  <a:srgbClr val="FF0000"/>
                </a:solidFill>
                <a:latin typeface="Arial"/>
                <a:ea typeface="Arial Unicode MS"/>
                <a:cs typeface="Arial Unicode MS"/>
              </a:rPr>
              <a:t> </a:t>
            </a:r>
            <a:r>
              <a:rPr lang="en-US" altLang="ja-JP" b="1" dirty="0">
                <a:solidFill>
                  <a:srgbClr val="3366FF"/>
                </a:solidFill>
                <a:latin typeface="Arial"/>
                <a:ea typeface="Arial Unicode MS"/>
                <a:cs typeface="Arial Unicode MS"/>
              </a:rPr>
              <a:t> ~</a:t>
            </a:r>
            <a:r>
              <a:rPr lang="en-US" altLang="ja-JP" b="1" dirty="0">
                <a:solidFill>
                  <a:srgbClr val="3366FF"/>
                </a:solidFill>
                <a:latin typeface="Arial"/>
                <a:ea typeface="Arial Unicode MS"/>
                <a:cs typeface="Arial Unicode MS"/>
              </a:rPr>
              <a:t> 80% @ 28 MV/m</a:t>
            </a:r>
          </a:p>
          <a:p>
            <a:r>
              <a:rPr lang="en-US" altLang="ja-JP" b="1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 </a:t>
            </a:r>
            <a:r>
              <a:rPr lang="en-US" altLang="ja-JP" b="1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 </a:t>
            </a:r>
            <a:r>
              <a:rPr lang="en-US" altLang="ja-JP" b="1" dirty="0">
                <a:solidFill>
                  <a:srgbClr val="FF0000"/>
                </a:solidFill>
                <a:latin typeface="Arial"/>
                <a:ea typeface="Arial Unicode MS"/>
                <a:cs typeface="Arial Unicode MS"/>
              </a:rPr>
              <a:t>~ 70% @ 35 MV/m </a:t>
            </a:r>
            <a:r>
              <a:rPr lang="en-US" altLang="ja-JP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  </a:t>
            </a:r>
            <a:endParaRPr lang="ja-JP" altLang="en-US" dirty="0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3299500" y="3011628"/>
            <a:ext cx="2238946" cy="1545096"/>
          </a:xfrm>
          <a:prstGeom prst="ellipse">
            <a:avLst/>
          </a:prstGeom>
          <a:solidFill>
            <a:srgbClr val="CCFFCC">
              <a:alpha val="14000"/>
            </a:srgbClr>
          </a:solidFill>
          <a:ln>
            <a:solidFill>
              <a:srgbClr val="4F81BD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ctr" hangingPunct="0">
              <a:spcBef>
                <a:spcPct val="0"/>
              </a:spcBef>
              <a:spcAft>
                <a:spcPct val="0"/>
              </a:spcAft>
            </a:pPr>
            <a:endParaRPr lang="ja-JP" altLang="en-US" sz="3600">
              <a:noFill/>
              <a:latin typeface="Arial"/>
              <a:ea typeface="Arial Unicode MS"/>
              <a:cs typeface="Arial Unicode M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895459" y="4257254"/>
            <a:ext cx="2263736" cy="923330"/>
          </a:xfrm>
          <a:prstGeom prst="rect">
            <a:avLst/>
          </a:prstGeom>
          <a:solidFill>
            <a:srgbClr val="FFFF00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b="1" u="sng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Yield in </a:t>
            </a:r>
            <a:r>
              <a:rPr lang="fr-FR" altLang="ja-JP" b="1" u="sng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’</a:t>
            </a:r>
            <a:r>
              <a:rPr lang="en-US" altLang="ja-JP" b="1" u="sng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08 ~ ’09:</a:t>
            </a:r>
          </a:p>
          <a:p>
            <a:r>
              <a:rPr lang="en-US" altLang="ja-JP" b="1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  </a:t>
            </a:r>
            <a:r>
              <a:rPr lang="en-US" altLang="ja-JP" b="1" dirty="0">
                <a:solidFill>
                  <a:srgbClr val="FFFFFF">
                    <a:lumMod val="65000"/>
                  </a:srgbClr>
                </a:solidFill>
                <a:latin typeface="Arial"/>
                <a:ea typeface="Arial Unicode MS"/>
                <a:cs typeface="Arial Unicode MS"/>
              </a:rPr>
              <a:t>~ 70% @ 25 MV/m</a:t>
            </a:r>
            <a:endParaRPr lang="en-US" altLang="ja-JP" b="1" dirty="0">
              <a:solidFill>
                <a:srgbClr val="3366FF"/>
              </a:solidFill>
              <a:latin typeface="Arial"/>
              <a:ea typeface="Arial Unicode MS"/>
              <a:cs typeface="Arial Unicode MS"/>
            </a:endParaRPr>
          </a:p>
          <a:p>
            <a:r>
              <a:rPr lang="en-US" altLang="ja-JP" b="1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 </a:t>
            </a:r>
            <a:r>
              <a:rPr lang="en-US" altLang="ja-JP" b="1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 </a:t>
            </a:r>
            <a:r>
              <a:rPr lang="en-US" altLang="ja-JP" b="1" dirty="0">
                <a:solidFill>
                  <a:srgbClr val="FF0000"/>
                </a:solidFill>
                <a:latin typeface="Arial"/>
                <a:ea typeface="Arial Unicode MS"/>
                <a:cs typeface="Arial Unicode MS"/>
              </a:rPr>
              <a:t>~ 46% @ 35 MV/m </a:t>
            </a: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1204579" y="2068860"/>
            <a:ext cx="1531910" cy="3167994"/>
          </a:xfrm>
          <a:prstGeom prst="rect">
            <a:avLst/>
          </a:prstGeom>
          <a:solidFill>
            <a:schemeClr val="accent1">
              <a:alpha val="7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ctr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36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上矢印 14"/>
          <p:cNvSpPr/>
          <p:nvPr/>
        </p:nvSpPr>
        <p:spPr bwMode="auto">
          <a:xfrm>
            <a:off x="5728297" y="3024722"/>
            <a:ext cx="327332" cy="733266"/>
          </a:xfrm>
          <a:prstGeom prst="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ctr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36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7" name="直線コネクタ 16"/>
          <p:cNvCxnSpPr/>
          <p:nvPr/>
        </p:nvCxnSpPr>
        <p:spPr bwMode="auto">
          <a:xfrm flipH="1">
            <a:off x="5728297" y="3037816"/>
            <a:ext cx="96235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直線コネクタ 19"/>
          <p:cNvCxnSpPr/>
          <p:nvPr/>
        </p:nvCxnSpPr>
        <p:spPr bwMode="auto">
          <a:xfrm flipH="1">
            <a:off x="3797043" y="3740166"/>
            <a:ext cx="225858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743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12/05/14</a:t>
            </a:r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/>
                <a:ea typeface="Arial Unicode MS"/>
                <a:cs typeface="Arial Unicode MS"/>
              </a:rPr>
              <a:t>KEK-LC-Meeting</a:t>
            </a:r>
            <a:endParaRPr lang="en-US">
              <a:latin typeface="Arial"/>
              <a:ea typeface="Arial Unicode MS"/>
              <a:cs typeface="Arial Unicode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C4EA-945B-40E4-BE1A-D6455FBD1C1D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/>
              <a:t>6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pic>
        <p:nvPicPr>
          <p:cNvPr id="7" name="Picture 2" descr="C:\ILC_high_gradient\ILC_EP\Result_summary\HighGradientEvolution_1CellandMultiCell\LBandSRFNbCavityGradientEvolution_rev8mar2011_ProjectImpact_HiRes.ti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149"/>
          <a:stretch/>
        </p:blipFill>
        <p:spPr>
          <a:xfrm>
            <a:off x="304800" y="936421"/>
            <a:ext cx="7772400" cy="4426154"/>
          </a:xfrm>
          <a:noFill/>
        </p:spPr>
      </p:pic>
      <p:sp>
        <p:nvSpPr>
          <p:cNvPr id="8" name="5-Point Star 7"/>
          <p:cNvSpPr>
            <a:spLocks noChangeAspect="1"/>
          </p:cNvSpPr>
          <p:nvPr/>
        </p:nvSpPr>
        <p:spPr>
          <a:xfrm>
            <a:off x="4191000" y="2198688"/>
            <a:ext cx="285750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>
              <a:solidFill>
                <a:srgbClr val="FFFFFF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45796" y="1749425"/>
            <a:ext cx="8539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1200" b="1" dirty="0" err="1">
                <a:solidFill>
                  <a:srgbClr val="FF0000"/>
                </a:solidFill>
                <a:latin typeface="Arial"/>
                <a:ea typeface="Arial Unicode MS"/>
                <a:cs typeface="Arial Unicode MS"/>
              </a:rPr>
              <a:t>Björn</a:t>
            </a:r>
            <a:r>
              <a:rPr kumimoji="0" lang="en-US" sz="1200" b="1" dirty="0">
                <a:solidFill>
                  <a:srgbClr val="FF0000"/>
                </a:solidFill>
                <a:latin typeface="Arial"/>
                <a:ea typeface="Arial Unicode MS"/>
                <a:cs typeface="Arial Unicode MS"/>
              </a:rPr>
              <a:t> </a:t>
            </a:r>
            <a:r>
              <a:rPr kumimoji="0" lang="en-US" sz="1200" b="1" dirty="0" err="1">
                <a:solidFill>
                  <a:srgbClr val="FF0000"/>
                </a:solidFill>
                <a:latin typeface="Arial"/>
                <a:ea typeface="Arial Unicode MS"/>
                <a:cs typeface="Arial Unicode MS"/>
              </a:rPr>
              <a:t>Wiik</a:t>
            </a:r>
            <a:endParaRPr kumimoji="0" lang="en-US" sz="1200" b="1" dirty="0">
              <a:solidFill>
                <a:srgbClr val="FF0000"/>
              </a:solidFill>
              <a:latin typeface="Arial"/>
              <a:ea typeface="Arial Unicode MS"/>
              <a:cs typeface="Arial Unicode MS"/>
            </a:endParaRPr>
          </a:p>
          <a:p>
            <a:pPr algn="ctr"/>
            <a:r>
              <a:rPr kumimoji="0" lang="en-US" sz="1200" b="1" dirty="0">
                <a:solidFill>
                  <a:srgbClr val="FF0000"/>
                </a:solidFill>
                <a:latin typeface="Arial"/>
                <a:ea typeface="Arial Unicode MS"/>
                <a:cs typeface="Arial Unicode MS"/>
              </a:rPr>
              <a:t>vision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028397" y="3571875"/>
            <a:ext cx="119180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1000" dirty="0">
                <a:solidFill>
                  <a:srgbClr val="FFFFFF"/>
                </a:solidFill>
                <a:latin typeface="Arial"/>
                <a:ea typeface="Arial Unicode MS"/>
                <a:cs typeface="Arial Unicode MS"/>
              </a:rPr>
              <a:t>Under construction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028397" y="3240088"/>
            <a:ext cx="119180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1000" dirty="0">
                <a:solidFill>
                  <a:srgbClr val="FFFFFF"/>
                </a:solidFill>
                <a:latin typeface="Arial"/>
                <a:ea typeface="Arial Unicode MS"/>
                <a:cs typeface="Arial Unicode MS"/>
              </a:rPr>
              <a:t>Under construction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001000" y="2801938"/>
            <a:ext cx="8386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1000" dirty="0">
                <a:solidFill>
                  <a:srgbClr val="FFFFFF"/>
                </a:solidFill>
                <a:latin typeface="Arial"/>
                <a:ea typeface="Arial Unicode MS"/>
                <a:cs typeface="Arial Unicode MS"/>
              </a:rPr>
              <a:t>TDR by 2012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072188" y="2133600"/>
            <a:ext cx="8432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en-US" sz="1000">
                <a:solidFill>
                  <a:srgbClr val="FFFFFF"/>
                </a:solidFill>
                <a:latin typeface="Arial"/>
                <a:ea typeface="Arial Unicode MS"/>
                <a:cs typeface="Arial Unicode MS"/>
              </a:rPr>
              <a:t>R&amp;D needed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556250" y="2266950"/>
            <a:ext cx="152400" cy="838200"/>
          </a:xfrm>
          <a:prstGeom prst="ellipse">
            <a:avLst/>
          </a:prstGeom>
          <a:solidFill>
            <a:srgbClr val="FFFF00">
              <a:alpha val="50195"/>
            </a:srgbClr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kumimoji="0"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467475" y="1663700"/>
            <a:ext cx="152400" cy="838200"/>
          </a:xfrm>
          <a:prstGeom prst="ellipse">
            <a:avLst/>
          </a:prstGeom>
          <a:solidFill>
            <a:srgbClr val="FFFF00">
              <a:alpha val="50195"/>
            </a:srgbClr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kumimoji="0"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16" name="Isosceles Triangle 15"/>
          <p:cNvSpPr>
            <a:spLocks noChangeAspect="1"/>
          </p:cNvSpPr>
          <p:nvPr/>
        </p:nvSpPr>
        <p:spPr>
          <a:xfrm>
            <a:off x="6417718" y="1985767"/>
            <a:ext cx="97690" cy="113960"/>
          </a:xfrm>
          <a:prstGeom prst="triangle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US">
              <a:solidFill>
                <a:srgbClr val="FFFFFF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17" name="Isosceles Triangle 16"/>
          <p:cNvSpPr>
            <a:spLocks noChangeAspect="1"/>
          </p:cNvSpPr>
          <p:nvPr/>
        </p:nvSpPr>
        <p:spPr>
          <a:xfrm>
            <a:off x="6460047" y="1943426"/>
            <a:ext cx="97690" cy="113960"/>
          </a:xfrm>
          <a:prstGeom prst="triangle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US">
              <a:solidFill>
                <a:srgbClr val="FFFFFF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0"/>
            <a:ext cx="18466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0" lang="en-US" sz="2400" dirty="0">
                <a:solidFill>
                  <a:srgbClr val="000090"/>
                </a:solidFill>
                <a:latin typeface="Arial"/>
                <a:ea typeface="Arial Unicode MS"/>
                <a:cs typeface="Arial Unicode MS"/>
              </a:rPr>
              <a:t> </a:t>
            </a:r>
            <a:endParaRPr kumimoji="0" lang="en-US" sz="2400" dirty="0">
              <a:solidFill>
                <a:srgbClr val="00009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5440082"/>
            <a:ext cx="8000999" cy="1015663"/>
          </a:xfrm>
          <a:prstGeom prst="rec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kumimoji="0" lang="en-US" sz="1200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 Continued progress in SRF gradient : breakthrough of 45 MV/</a:t>
            </a:r>
            <a:r>
              <a:rPr kumimoji="0" lang="en-US" sz="1200" dirty="0" err="1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m</a:t>
            </a:r>
            <a:r>
              <a:rPr kumimoji="0" lang="en-US" sz="1200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 in 1-cell, ~60 MV/</a:t>
            </a:r>
            <a:r>
              <a:rPr kumimoji="0" lang="en-US" sz="1200" dirty="0" err="1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m</a:t>
            </a:r>
            <a:r>
              <a:rPr kumimoji="0" lang="en-US" sz="1200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 record;  45 MV/</a:t>
            </a:r>
            <a:r>
              <a:rPr kumimoji="0" lang="en-US" sz="1200" dirty="0" err="1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m</a:t>
            </a:r>
            <a:r>
              <a:rPr kumimoji="0" lang="en-US" sz="1200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 in 9-cell</a:t>
            </a:r>
          </a:p>
          <a:p>
            <a:pPr>
              <a:buFont typeface="Arial"/>
              <a:buChar char="•"/>
            </a:pPr>
            <a:r>
              <a:rPr kumimoji="0" lang="en-US" sz="1200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 GDE began in 2005: produce a design for ILC and coordinate worldwide R&amp;D efforts</a:t>
            </a:r>
          </a:p>
          <a:p>
            <a:pPr>
              <a:buFont typeface="Arial"/>
              <a:buChar char="•"/>
            </a:pPr>
            <a:r>
              <a:rPr kumimoji="0" lang="en-US" sz="1200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 New SRF Test Facilities in operation: STF at KEK and NML at </a:t>
            </a:r>
            <a:r>
              <a:rPr kumimoji="0" lang="en-US" sz="1200" dirty="0" err="1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Fermilab</a:t>
            </a:r>
            <a:endParaRPr kumimoji="0" lang="en-US" sz="1200" dirty="0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  <a:p>
            <a:pPr>
              <a:buFont typeface="Arial"/>
              <a:buChar char="•"/>
            </a:pPr>
            <a:r>
              <a:rPr kumimoji="0" lang="en-US" sz="1200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 Upgrade of CEBAF to 12 </a:t>
            </a:r>
            <a:r>
              <a:rPr kumimoji="0" lang="en-US" sz="1200" dirty="0" err="1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GeV</a:t>
            </a:r>
            <a:r>
              <a:rPr kumimoji="0" lang="en-US" sz="1200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 underway at Jefferson Lab (80 cavities) </a:t>
            </a:r>
          </a:p>
          <a:p>
            <a:pPr>
              <a:buFont typeface="Arial"/>
              <a:buChar char="•"/>
            </a:pPr>
            <a:r>
              <a:rPr kumimoji="0" lang="en-US" sz="1200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 FLASH operation and construction of European XFEL underway  (640 cavities)    </a:t>
            </a:r>
            <a:endParaRPr kumimoji="0" lang="en-US" sz="1200" dirty="0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08650" y="990600"/>
            <a:ext cx="806758" cy="3835401"/>
          </a:xfrm>
          <a:prstGeom prst="rect">
            <a:avLst/>
          </a:prstGeom>
          <a:solidFill>
            <a:srgbClr val="0000FF">
              <a:alpha val="8000"/>
            </a:srgbClr>
          </a:solidFill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US" dirty="0">
              <a:solidFill>
                <a:srgbClr val="FFFFFF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22" name="Up Arrow 21"/>
          <p:cNvSpPr/>
          <p:nvPr/>
        </p:nvSpPr>
        <p:spPr>
          <a:xfrm>
            <a:off x="5266267" y="4927602"/>
            <a:ext cx="93134" cy="3048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US">
              <a:solidFill>
                <a:srgbClr val="FFFFFF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53468" y="5130801"/>
            <a:ext cx="16042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1200" dirty="0">
                <a:solidFill>
                  <a:srgbClr val="FF0000"/>
                </a:solidFill>
                <a:latin typeface="Arial"/>
                <a:ea typeface="Arial Unicode MS"/>
                <a:cs typeface="Arial Unicode MS"/>
              </a:rPr>
              <a:t>ITRP Recommendation</a:t>
            </a:r>
            <a:endParaRPr kumimoji="0" lang="en-US" sz="1200" dirty="0">
              <a:solidFill>
                <a:srgbClr val="FF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54642" y="326942"/>
            <a:ext cx="63420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SCRF Cavity Gradient Progress </a:t>
            </a:r>
            <a:endParaRPr lang="ja-JP" altLang="en-US" sz="3200" b="1" dirty="0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048519" y="3910"/>
            <a:ext cx="209624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Courtesy: R. </a:t>
            </a:r>
            <a:r>
              <a:rPr lang="en-US" altLang="ja-JP" dirty="0" err="1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Geng</a:t>
            </a:r>
            <a:endParaRPr lang="ja-JP" altLang="en-US" dirty="0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33472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3" name="TextBox 8"/>
          <p:cNvSpPr txBox="1">
            <a:spLocks noChangeArrowheads="1"/>
          </p:cNvSpPr>
          <p:nvPr/>
        </p:nvSpPr>
        <p:spPr bwMode="auto">
          <a:xfrm>
            <a:off x="311150" y="3959225"/>
            <a:ext cx="3194050" cy="2030413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defTabSz="457200">
              <a:defRPr kumimoji="1"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 defTabSz="4572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kumimoji="0" lang="en-US" altLang="ja-JP" sz="1800" dirty="0">
                <a:solidFill>
                  <a:srgbClr val="000000"/>
                </a:solidFill>
              </a:rPr>
              <a:t>“9mA experiment”</a:t>
            </a:r>
          </a:p>
          <a:p>
            <a:r>
              <a:rPr kumimoji="0" lang="en-US" altLang="ja-JP" sz="1800" dirty="0">
                <a:solidFill>
                  <a:srgbClr val="000000"/>
                </a:solidFill>
              </a:rPr>
              <a:t>achieved ~1800 bunches at 9mA in 09.2009</a:t>
            </a:r>
          </a:p>
          <a:p>
            <a:endParaRPr kumimoji="0" lang="en-US" altLang="ja-JP" sz="1800" dirty="0">
              <a:solidFill>
                <a:srgbClr val="000000"/>
              </a:solidFill>
            </a:endParaRPr>
          </a:p>
          <a:p>
            <a:r>
              <a:rPr kumimoji="0" lang="en-US" altLang="ja-JP" sz="1800" dirty="0">
                <a:solidFill>
                  <a:srgbClr val="000000"/>
                </a:solidFill>
                <a:latin typeface="Symbol" charset="0"/>
                <a:cs typeface="Symbol" charset="0"/>
              </a:rPr>
              <a:t>D</a:t>
            </a:r>
            <a:r>
              <a:rPr kumimoji="0" lang="en-US" altLang="ja-JP" sz="1800" dirty="0">
                <a:solidFill>
                  <a:srgbClr val="000000"/>
                </a:solidFill>
              </a:rPr>
              <a:t>E/E</a:t>
            </a:r>
            <a:r>
              <a:rPr kumimoji="0" lang="en-US" altLang="ja-JP" sz="1800" baseline="-25000" dirty="0">
                <a:solidFill>
                  <a:srgbClr val="000000"/>
                </a:solidFill>
              </a:rPr>
              <a:t>RMS</a:t>
            </a:r>
            <a:r>
              <a:rPr kumimoji="0" lang="en-US" altLang="ja-JP" sz="1800" dirty="0">
                <a:solidFill>
                  <a:srgbClr val="000000"/>
                </a:solidFill>
              </a:rPr>
              <a:t> 	~0.5% (@ 0.8 </a:t>
            </a:r>
            <a:r>
              <a:rPr kumimoji="0" lang="en-US" altLang="ja-JP" sz="1800" dirty="0" err="1">
                <a:solidFill>
                  <a:srgbClr val="000000"/>
                </a:solidFill>
              </a:rPr>
              <a:t>GeV</a:t>
            </a:r>
            <a:r>
              <a:rPr kumimoji="0" lang="en-US" altLang="ja-JP" sz="1800" dirty="0">
                <a:solidFill>
                  <a:srgbClr val="000000"/>
                </a:solidFill>
              </a:rPr>
              <a:t>)</a:t>
            </a:r>
          </a:p>
          <a:p>
            <a:r>
              <a:rPr kumimoji="0" lang="en-US" altLang="ja-JP" sz="1800" dirty="0">
                <a:solidFill>
                  <a:srgbClr val="000000"/>
                </a:solidFill>
              </a:rPr>
              <a:t>	</a:t>
            </a:r>
            <a:r>
              <a:rPr kumimoji="0" lang="en-US" altLang="ja-JP" sz="1400" dirty="0">
                <a:solidFill>
                  <a:srgbClr val="000090"/>
                </a:solidFill>
              </a:rPr>
              <a:t>~0.1% within pulse</a:t>
            </a:r>
            <a:endParaRPr kumimoji="0" lang="en-US" altLang="ja-JP" sz="1800" dirty="0">
              <a:solidFill>
                <a:srgbClr val="000090"/>
              </a:solidFill>
            </a:endParaRPr>
          </a:p>
          <a:p>
            <a:endParaRPr kumimoji="0" lang="en-US" altLang="ja-JP" sz="1800" dirty="0">
              <a:solidFill>
                <a:srgbClr val="000000"/>
              </a:solidFill>
            </a:endParaRPr>
          </a:p>
        </p:txBody>
      </p:sp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467600" cy="914400"/>
          </a:xfrm>
        </p:spPr>
        <p:txBody>
          <a:bodyPr/>
          <a:lstStyle/>
          <a:p>
            <a:r>
              <a:rPr kumimoji="0" lang="ja-JP" altLang="en-US" sz="3200" b="1" dirty="0" smtClean="0">
                <a:latin typeface="Arial" charset="0"/>
                <a:cs typeface="Arial Unicode MS" charset="0"/>
              </a:rPr>
              <a:t>超伝導加速器システム・開発の進展</a:t>
            </a:r>
            <a:r>
              <a:rPr kumimoji="0" lang="en-US" altLang="ja-JP" sz="2400" b="1" i="1" dirty="0">
                <a:solidFill>
                  <a:srgbClr val="FF0000"/>
                </a:solidFill>
                <a:latin typeface="Arial" charset="0"/>
                <a:cs typeface="Arial Unicode MS" charset="0"/>
              </a:rPr>
              <a:t/>
            </a:r>
            <a:br>
              <a:rPr kumimoji="0" lang="en-US" altLang="ja-JP" sz="2400" b="1" i="1" dirty="0">
                <a:solidFill>
                  <a:srgbClr val="FF0000"/>
                </a:solidFill>
                <a:latin typeface="Arial" charset="0"/>
                <a:cs typeface="Arial Unicode MS" charset="0"/>
              </a:rPr>
            </a:br>
            <a:r>
              <a:rPr kumimoji="0" lang="en-US" altLang="ja-JP" sz="2800" b="1" i="1" dirty="0" smtClean="0">
                <a:solidFill>
                  <a:srgbClr val="3366FF"/>
                </a:solidFill>
                <a:latin typeface="Arial" charset="0"/>
                <a:cs typeface="Arial Unicode MS" charset="0"/>
              </a:rPr>
              <a:t>2009 ~  </a:t>
            </a:r>
            <a:endParaRPr kumimoji="0" lang="en-US" altLang="ja-JP" b="1" i="1" dirty="0">
              <a:solidFill>
                <a:srgbClr val="3366FF"/>
              </a:solidFill>
              <a:latin typeface="Arial" charset="0"/>
              <a:cs typeface="Arial Unicode MS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894434"/>
              </p:ext>
            </p:extLst>
          </p:nvPr>
        </p:nvGraphicFramePr>
        <p:xfrm>
          <a:off x="323537" y="1371600"/>
          <a:ext cx="854501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6" descr="IMG_3065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0075" y="1047750"/>
            <a:ext cx="19050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 descr="IMG_2625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3150" y="1849438"/>
            <a:ext cx="1519238" cy="113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8675" y="5011738"/>
            <a:ext cx="3013075" cy="1289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5784" name="日付プレースホルダ 9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altLang="ja-JP" sz="1200" smtClean="0">
                <a:solidFill>
                  <a:srgbClr val="000000"/>
                </a:solidFill>
              </a:rPr>
              <a:t>12/05/14</a:t>
            </a:r>
            <a:endParaRPr lang="en-US" altLang="ja-JP" sz="1200">
              <a:solidFill>
                <a:srgbClr val="000000"/>
              </a:solidFill>
            </a:endParaRPr>
          </a:p>
        </p:txBody>
      </p:sp>
      <p:sp>
        <p:nvSpPr>
          <p:cNvPr id="75785" name="スライド番号プレースホルダ 1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6EDD1BDE-30FC-9040-BC56-AB05D3E3BAA1}" type="slidenum">
              <a:rPr lang="en-US" altLang="ja-JP" sz="1400">
                <a:solidFill>
                  <a:srgbClr val="000000"/>
                </a:solidFill>
              </a:rPr>
              <a:pPr/>
              <a:t>7</a:t>
            </a:fld>
            <a:endParaRPr lang="en-US" altLang="ja-JP" sz="1400">
              <a:solidFill>
                <a:srgbClr val="000000"/>
              </a:solidFill>
            </a:endParaRPr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KEK-LC-Meeting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4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タイトル 1"/>
          <p:cNvSpPr>
            <a:spLocks noGrp="1"/>
          </p:cNvSpPr>
          <p:nvPr>
            <p:ph type="title"/>
          </p:nvPr>
        </p:nvSpPr>
        <p:spPr>
          <a:xfrm>
            <a:off x="1295400" y="-76200"/>
            <a:ext cx="7696200" cy="914400"/>
          </a:xfrm>
        </p:spPr>
        <p:txBody>
          <a:bodyPr/>
          <a:lstStyle/>
          <a:p>
            <a:r>
              <a:rPr lang="en-US" altLang="ja-JP" sz="2800" b="1">
                <a:latin typeface="Arial" charset="0"/>
                <a:cs typeface="ＭＳ Ｐゴシック" charset="0"/>
              </a:rPr>
              <a:t>S1-Global  Assembly/Test with Global Effort</a:t>
            </a:r>
            <a:endParaRPr lang="ja-JP" altLang="en-US" sz="2800" b="1">
              <a:latin typeface="Arial" charset="0"/>
              <a:cs typeface="ＭＳ Ｐゴシック" charset="0"/>
            </a:endParaRPr>
          </a:p>
        </p:txBody>
      </p:sp>
      <p:sp>
        <p:nvSpPr>
          <p:cNvPr id="59395" name="日付プレースホルダ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buFont typeface="Times New Roman" charset="0"/>
              <a:buNone/>
            </a:pPr>
            <a:r>
              <a:rPr kumimoji="0" lang="en-US" altLang="ja-JP" sz="900" smtClean="0">
                <a:solidFill>
                  <a:srgbClr val="000000"/>
                </a:solidFill>
                <a:latin typeface="Times New Roman" charset="0"/>
                <a:cs typeface="ＭＳ Ｐゴシック" charset="0"/>
              </a:rPr>
              <a:t>12/05/14</a:t>
            </a:r>
            <a:endParaRPr kumimoji="0" lang="en-US" altLang="ja-JP" sz="900">
              <a:solidFill>
                <a:srgbClr val="000000"/>
              </a:solidFill>
              <a:latin typeface="Times New Roman" charset="0"/>
              <a:cs typeface="ＭＳ Ｐゴシック" charset="0"/>
            </a:endParaRPr>
          </a:p>
        </p:txBody>
      </p:sp>
      <p:sp>
        <p:nvSpPr>
          <p:cNvPr id="36868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Times New Roman" pitchFamily="-106" charset="0"/>
              <a:buNone/>
              <a:defRPr/>
            </a:pPr>
            <a:r>
              <a:rPr lang="en-US" altLang="ja-JP" sz="1050" smtClean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KEK-LC-Meeting</a:t>
            </a:r>
            <a:endParaRPr lang="en-US" altLang="ja-JP" sz="1050" dirty="0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59397" name="図 5" descr="20100119Di-076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22098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図 7" descr="20100209Di-052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182880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図 9" descr="20100308Di-014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4470400"/>
            <a:ext cx="2438400" cy="16256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0" name="図 11" descr="20100319Di-013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4495800"/>
            <a:ext cx="24003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2667000"/>
            <a:ext cx="3939540" cy="1676400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2" name="図 13" descr="IMG_0595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838200"/>
            <a:ext cx="2884488" cy="1447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03" name="テキスト ボックス 14"/>
          <p:cNvSpPr txBox="1">
            <a:spLocks noChangeArrowheads="1"/>
          </p:cNvSpPr>
          <p:nvPr/>
        </p:nvSpPr>
        <p:spPr bwMode="auto">
          <a:xfrm>
            <a:off x="228600" y="2362200"/>
            <a:ext cx="24277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altLang="ja-JP" sz="1600" dirty="0">
                <a:solidFill>
                  <a:srgbClr val="3366FF"/>
                </a:solidFill>
              </a:rPr>
              <a:t>DESY, FNAL, </a:t>
            </a:r>
            <a:r>
              <a:rPr lang="en-US" altLang="ja-JP" sz="1600" dirty="0">
                <a:solidFill>
                  <a:srgbClr val="000090"/>
                </a:solidFill>
              </a:rPr>
              <a:t>Jan., 2010</a:t>
            </a:r>
            <a:endParaRPr lang="ja-JP" altLang="en-US" sz="1600" dirty="0">
              <a:solidFill>
                <a:srgbClr val="000090"/>
              </a:solidFill>
              <a:cs typeface="ＭＳ Ｐゴシック" charset="0"/>
            </a:endParaRPr>
          </a:p>
        </p:txBody>
      </p:sp>
      <p:sp>
        <p:nvSpPr>
          <p:cNvPr id="59404" name="テキスト ボックス 15"/>
          <p:cNvSpPr txBox="1">
            <a:spLocks noChangeArrowheads="1"/>
          </p:cNvSpPr>
          <p:nvPr/>
        </p:nvSpPr>
        <p:spPr bwMode="auto">
          <a:xfrm>
            <a:off x="76200" y="4887913"/>
            <a:ext cx="70153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altLang="ja-JP" sz="1600" dirty="0">
                <a:solidFill>
                  <a:srgbClr val="3366FF"/>
                </a:solidFill>
              </a:rPr>
              <a:t>INFN</a:t>
            </a:r>
          </a:p>
          <a:p>
            <a:r>
              <a:rPr lang="en-US" altLang="ja-JP" sz="1600" dirty="0">
                <a:solidFill>
                  <a:srgbClr val="3366FF"/>
                </a:solidFill>
              </a:rPr>
              <a:t>and </a:t>
            </a:r>
          </a:p>
          <a:p>
            <a:r>
              <a:rPr lang="en-US" altLang="ja-JP" sz="1600" dirty="0">
                <a:solidFill>
                  <a:srgbClr val="3366FF"/>
                </a:solidFill>
              </a:rPr>
              <a:t>FNAL</a:t>
            </a:r>
          </a:p>
          <a:p>
            <a:r>
              <a:rPr lang="en-US" altLang="ja-JP" sz="1600" dirty="0">
                <a:solidFill>
                  <a:srgbClr val="000090"/>
                </a:solidFill>
              </a:rPr>
              <a:t>Feb. </a:t>
            </a:r>
          </a:p>
          <a:p>
            <a:r>
              <a:rPr lang="en-US" altLang="ja-JP" sz="1600" dirty="0">
                <a:solidFill>
                  <a:srgbClr val="000090"/>
                </a:solidFill>
              </a:rPr>
              <a:t>2010</a:t>
            </a:r>
            <a:endParaRPr lang="ja-JP" altLang="en-US" sz="1800" dirty="0">
              <a:solidFill>
                <a:srgbClr val="000090"/>
              </a:solidFill>
              <a:cs typeface="ＭＳ Ｐゴシック" charset="0"/>
            </a:endParaRPr>
          </a:p>
        </p:txBody>
      </p:sp>
      <p:sp>
        <p:nvSpPr>
          <p:cNvPr id="59405" name="テキスト ボックス 16"/>
          <p:cNvSpPr txBox="1">
            <a:spLocks noChangeArrowheads="1"/>
          </p:cNvSpPr>
          <p:nvPr/>
        </p:nvSpPr>
        <p:spPr bwMode="auto">
          <a:xfrm>
            <a:off x="6248400" y="4114800"/>
            <a:ext cx="24652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altLang="ja-JP" sz="1600" dirty="0">
                <a:solidFill>
                  <a:srgbClr val="3366FF"/>
                </a:solidFill>
              </a:rPr>
              <a:t>FNAL &amp; INFN, </a:t>
            </a:r>
            <a:r>
              <a:rPr lang="en-US" altLang="ja-JP" sz="1600" dirty="0">
                <a:solidFill>
                  <a:srgbClr val="000090"/>
                </a:solidFill>
              </a:rPr>
              <a:t>July, 2010</a:t>
            </a:r>
            <a:endParaRPr lang="ja-JP" altLang="en-US" sz="1600" dirty="0">
              <a:solidFill>
                <a:srgbClr val="000090"/>
              </a:solidFill>
              <a:cs typeface="ＭＳ Ｐゴシック" charset="0"/>
            </a:endParaRPr>
          </a:p>
        </p:txBody>
      </p:sp>
      <p:sp>
        <p:nvSpPr>
          <p:cNvPr id="59406" name="テキスト ボックス 17"/>
          <p:cNvSpPr txBox="1">
            <a:spLocks noChangeArrowheads="1"/>
          </p:cNvSpPr>
          <p:nvPr/>
        </p:nvSpPr>
        <p:spPr bwMode="auto">
          <a:xfrm>
            <a:off x="3657600" y="6030913"/>
            <a:ext cx="17738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altLang="ja-JP" sz="1600" dirty="0">
                <a:solidFill>
                  <a:srgbClr val="3366FF"/>
                </a:solidFill>
              </a:rPr>
              <a:t>DESY, </a:t>
            </a:r>
            <a:r>
              <a:rPr lang="en-US" altLang="ja-JP" sz="1600" dirty="0">
                <a:solidFill>
                  <a:srgbClr val="000090"/>
                </a:solidFill>
              </a:rPr>
              <a:t>May, 2010</a:t>
            </a:r>
            <a:endParaRPr lang="ja-JP" altLang="en-US" sz="1600" dirty="0">
              <a:solidFill>
                <a:srgbClr val="000090"/>
              </a:solidFill>
              <a:cs typeface="ＭＳ Ｐゴシック" charset="0"/>
            </a:endParaRPr>
          </a:p>
        </p:txBody>
      </p:sp>
      <p:sp>
        <p:nvSpPr>
          <p:cNvPr id="59407" name="テキスト ボックス 18"/>
          <p:cNvSpPr txBox="1">
            <a:spLocks noChangeArrowheads="1"/>
          </p:cNvSpPr>
          <p:nvPr/>
        </p:nvSpPr>
        <p:spPr bwMode="auto">
          <a:xfrm>
            <a:off x="1295400" y="6019800"/>
            <a:ext cx="13252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altLang="ja-JP" sz="1600" dirty="0">
                <a:solidFill>
                  <a:srgbClr val="000090"/>
                </a:solidFill>
              </a:rPr>
              <a:t>March, 2010</a:t>
            </a:r>
            <a:endParaRPr lang="ja-JP" altLang="en-US" sz="1600" dirty="0">
              <a:solidFill>
                <a:srgbClr val="000090"/>
              </a:solidFill>
              <a:cs typeface="ＭＳ Ｐゴシック" charset="0"/>
            </a:endParaRPr>
          </a:p>
        </p:txBody>
      </p:sp>
      <p:sp>
        <p:nvSpPr>
          <p:cNvPr id="59408" name="テキスト ボックス 19"/>
          <p:cNvSpPr txBox="1">
            <a:spLocks noChangeArrowheads="1"/>
          </p:cNvSpPr>
          <p:nvPr/>
        </p:nvSpPr>
        <p:spPr bwMode="auto">
          <a:xfrm>
            <a:off x="6858000" y="6030913"/>
            <a:ext cx="13768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altLang="ja-JP" sz="1600" dirty="0">
                <a:solidFill>
                  <a:srgbClr val="3366FF"/>
                </a:solidFill>
              </a:rPr>
              <a:t>June, </a:t>
            </a:r>
            <a:r>
              <a:rPr lang="en-US" altLang="ja-JP" sz="1600" dirty="0">
                <a:solidFill>
                  <a:srgbClr val="000090"/>
                </a:solidFill>
              </a:rPr>
              <a:t>2010 ~ </a:t>
            </a:r>
            <a:endParaRPr lang="ja-JP" altLang="en-US" sz="1600" dirty="0">
              <a:solidFill>
                <a:srgbClr val="000090"/>
              </a:solidFill>
              <a:cs typeface="ＭＳ Ｐゴシック" charset="0"/>
            </a:endParaRPr>
          </a:p>
        </p:txBody>
      </p:sp>
      <p:sp>
        <p:nvSpPr>
          <p:cNvPr id="59409" name="テキスト ボックス 20"/>
          <p:cNvSpPr txBox="1">
            <a:spLocks noChangeArrowheads="1"/>
          </p:cNvSpPr>
          <p:nvPr/>
        </p:nvSpPr>
        <p:spPr bwMode="auto">
          <a:xfrm>
            <a:off x="6324600" y="2286000"/>
            <a:ext cx="18235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altLang="ja-JP" sz="1600" dirty="0">
                <a:solidFill>
                  <a:srgbClr val="3366FF"/>
                </a:solidFill>
              </a:rPr>
              <a:t>DESY, </a:t>
            </a:r>
            <a:r>
              <a:rPr lang="en-US" altLang="ja-JP" sz="1600" dirty="0">
                <a:solidFill>
                  <a:srgbClr val="000090"/>
                </a:solidFill>
              </a:rPr>
              <a:t>Sept. 2010</a:t>
            </a:r>
            <a:endParaRPr lang="ja-JP" altLang="en-US" sz="1600" dirty="0">
              <a:solidFill>
                <a:srgbClr val="000090"/>
              </a:solidFill>
              <a:cs typeface="ＭＳ Ｐゴシック" charset="0"/>
            </a:endParaRPr>
          </a:p>
        </p:txBody>
      </p:sp>
      <p:pic>
        <p:nvPicPr>
          <p:cNvPr id="59410" name="Picture 2"/>
          <p:cNvPicPr>
            <a:picLocks noChangeAspect="1" noChangeArrowheads="1"/>
          </p:cNvPicPr>
          <p:nvPr/>
        </p:nvPicPr>
        <p:blipFill>
          <a:blip r:embed="rId8" cstate="email">
            <a:lum brigh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914400"/>
            <a:ext cx="24177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9411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4495800"/>
            <a:ext cx="23955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9412" name="図 22" descr="20100706Di-0319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2616200"/>
            <a:ext cx="23622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13" name="スライド番号プレースホルダ 2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37931725" indent="-37474525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>
              <a:buFont typeface="Times New Roman" charset="0"/>
              <a:buNone/>
            </a:pPr>
            <a:fld id="{3EF1845B-EEC8-DC40-84A6-C2B2E4B14BAB}" type="slidenum">
              <a:rPr kumimoji="0" lang="en-US" altLang="ja-JP" sz="1000">
                <a:latin typeface="Times New Roman" charset="0"/>
                <a:cs typeface="ＭＳ Ｐゴシック" charset="0"/>
              </a:rPr>
              <a:pPr>
                <a:buFont typeface="Times New Roman" charset="0"/>
                <a:buNone/>
              </a:pPr>
              <a:t>8</a:t>
            </a:fld>
            <a:endParaRPr kumimoji="0" lang="en-US" altLang="ja-JP" sz="1000">
              <a:latin typeface="Times New Roman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5886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B6D652AF-19DA-2E46-944B-85B89013625E}" type="slidenum">
              <a:rPr kumimoji="0" lang="ja-JP" altLang="en-US" sz="1400"/>
              <a:pPr/>
              <a:t>9</a:t>
            </a:fld>
            <a:endParaRPr kumimoji="0" lang="en-US" altLang="ja-JP" sz="1400"/>
          </a:p>
        </p:txBody>
      </p:sp>
      <p:pic>
        <p:nvPicPr>
          <p:cNvPr id="75779" name="Picture 95" descr="plot-Eacc,max VT&amp;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77875"/>
            <a:ext cx="8305800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Text Box 74"/>
          <p:cNvSpPr txBox="1">
            <a:spLocks noChangeArrowheads="1"/>
          </p:cNvSpPr>
          <p:nvPr/>
        </p:nvSpPr>
        <p:spPr bwMode="auto">
          <a:xfrm>
            <a:off x="7239000" y="5715000"/>
            <a:ext cx="1436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kumimoji="0" lang="en-US" altLang="ja-JP" sz="1800">
                <a:solidFill>
                  <a:srgbClr val="0000FF"/>
                </a:solidFill>
                <a:latin typeface="Arial Rounded MT Bold" charset="0"/>
                <a:cs typeface="ＭＳ Ｐゴシック" charset="0"/>
              </a:rPr>
              <a:t>MHI-09</a:t>
            </a:r>
          </a:p>
        </p:txBody>
      </p:sp>
      <p:sp>
        <p:nvSpPr>
          <p:cNvPr id="75781" name="Text Box 75"/>
          <p:cNvSpPr txBox="1">
            <a:spLocks noChangeArrowheads="1"/>
          </p:cNvSpPr>
          <p:nvPr/>
        </p:nvSpPr>
        <p:spPr bwMode="auto">
          <a:xfrm>
            <a:off x="6553200" y="5486400"/>
            <a:ext cx="1436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kumimoji="0" lang="en-US" altLang="ja-JP" sz="1800">
                <a:solidFill>
                  <a:srgbClr val="0000FF"/>
                </a:solidFill>
                <a:latin typeface="Arial Rounded MT Bold" charset="0"/>
                <a:cs typeface="ＭＳ Ｐゴシック" charset="0"/>
              </a:rPr>
              <a:t>MHI-07</a:t>
            </a:r>
          </a:p>
        </p:txBody>
      </p:sp>
      <p:sp>
        <p:nvSpPr>
          <p:cNvPr id="75782" name="Text Box 76"/>
          <p:cNvSpPr txBox="1">
            <a:spLocks noChangeArrowheads="1"/>
          </p:cNvSpPr>
          <p:nvPr/>
        </p:nvSpPr>
        <p:spPr bwMode="auto">
          <a:xfrm>
            <a:off x="5715000" y="5715000"/>
            <a:ext cx="1436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kumimoji="0" lang="en-US" altLang="ja-JP" sz="1800">
                <a:solidFill>
                  <a:srgbClr val="0000FF"/>
                </a:solidFill>
                <a:latin typeface="Arial Rounded MT Bold" charset="0"/>
                <a:cs typeface="ＭＳ Ｐゴシック" charset="0"/>
              </a:rPr>
              <a:t>MHI-06</a:t>
            </a:r>
          </a:p>
        </p:txBody>
      </p:sp>
      <p:sp>
        <p:nvSpPr>
          <p:cNvPr id="75783" name="Text Box 77"/>
          <p:cNvSpPr txBox="1">
            <a:spLocks noChangeArrowheads="1"/>
          </p:cNvSpPr>
          <p:nvPr/>
        </p:nvSpPr>
        <p:spPr bwMode="auto">
          <a:xfrm>
            <a:off x="4953000" y="5486400"/>
            <a:ext cx="1436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kumimoji="0" lang="en-US" altLang="ja-JP" sz="1800">
                <a:solidFill>
                  <a:srgbClr val="0000FF"/>
                </a:solidFill>
                <a:latin typeface="Arial Rounded MT Bold" charset="0"/>
                <a:cs typeface="ＭＳ Ｐゴシック" charset="0"/>
              </a:rPr>
              <a:t>MHI-05</a:t>
            </a:r>
          </a:p>
        </p:txBody>
      </p:sp>
      <p:sp>
        <p:nvSpPr>
          <p:cNvPr id="75784" name="Text Box 78"/>
          <p:cNvSpPr txBox="1">
            <a:spLocks noChangeArrowheads="1"/>
          </p:cNvSpPr>
          <p:nvPr/>
        </p:nvSpPr>
        <p:spPr bwMode="auto">
          <a:xfrm>
            <a:off x="1371600" y="5486400"/>
            <a:ext cx="1662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kumimoji="0" lang="en-US" altLang="ja-JP" sz="1800">
                <a:solidFill>
                  <a:srgbClr val="FF6600"/>
                </a:solidFill>
                <a:latin typeface="Arial Rounded MT Bold" charset="0"/>
                <a:cs typeface="ＭＳ Ｐゴシック" charset="0"/>
              </a:rPr>
              <a:t>AES004</a:t>
            </a:r>
          </a:p>
        </p:txBody>
      </p:sp>
      <p:sp>
        <p:nvSpPr>
          <p:cNvPr id="75785" name="Text Box 79"/>
          <p:cNvSpPr txBox="1">
            <a:spLocks noChangeArrowheads="1"/>
          </p:cNvSpPr>
          <p:nvPr/>
        </p:nvSpPr>
        <p:spPr bwMode="auto">
          <a:xfrm>
            <a:off x="2362200" y="5486400"/>
            <a:ext cx="1662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kumimoji="0" lang="en-US" altLang="ja-JP" sz="1800">
                <a:solidFill>
                  <a:srgbClr val="FF6600"/>
                </a:solidFill>
                <a:latin typeface="Arial Rounded MT Bold" charset="0"/>
                <a:cs typeface="ＭＳ Ｐゴシック" charset="0"/>
              </a:rPr>
              <a:t>ACC011</a:t>
            </a:r>
          </a:p>
        </p:txBody>
      </p:sp>
      <p:sp>
        <p:nvSpPr>
          <p:cNvPr id="75786" name="Text Box 80"/>
          <p:cNvSpPr txBox="1">
            <a:spLocks noChangeArrowheads="1"/>
          </p:cNvSpPr>
          <p:nvPr/>
        </p:nvSpPr>
        <p:spPr bwMode="auto">
          <a:xfrm>
            <a:off x="3352800" y="54864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kumimoji="0" lang="en-US" altLang="ja-JP" sz="1800">
                <a:solidFill>
                  <a:srgbClr val="008000"/>
                </a:solidFill>
                <a:latin typeface="Arial Rounded MT Bold" charset="0"/>
                <a:cs typeface="ＭＳ Ｐゴシック" charset="0"/>
              </a:rPr>
              <a:t>Z108</a:t>
            </a:r>
          </a:p>
        </p:txBody>
      </p:sp>
      <p:sp>
        <p:nvSpPr>
          <p:cNvPr id="75787" name="Text Box 81"/>
          <p:cNvSpPr txBox="1">
            <a:spLocks noChangeArrowheads="1"/>
          </p:cNvSpPr>
          <p:nvPr/>
        </p:nvSpPr>
        <p:spPr bwMode="auto">
          <a:xfrm>
            <a:off x="4114800" y="54864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kumimoji="0" lang="en-US" altLang="ja-JP" sz="1800">
                <a:solidFill>
                  <a:srgbClr val="008000"/>
                </a:solidFill>
                <a:latin typeface="Arial Rounded MT Bold" charset="0"/>
                <a:cs typeface="ＭＳ Ｐゴシック" charset="0"/>
              </a:rPr>
              <a:t>Z109</a:t>
            </a:r>
          </a:p>
        </p:txBody>
      </p:sp>
      <p:sp>
        <p:nvSpPr>
          <p:cNvPr id="75788" name="Text Box 82"/>
          <p:cNvSpPr txBox="1">
            <a:spLocks noChangeArrowheads="1"/>
          </p:cNvSpPr>
          <p:nvPr/>
        </p:nvSpPr>
        <p:spPr bwMode="auto">
          <a:xfrm>
            <a:off x="1981200" y="5867400"/>
            <a:ext cx="1246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kumimoji="0" lang="en-US" altLang="ja-JP" sz="2000">
                <a:solidFill>
                  <a:srgbClr val="FF0000"/>
                </a:solidFill>
                <a:latin typeface="Arial Rounded MT Bold" charset="0"/>
                <a:cs typeface="ＭＳ Ｐゴシック" charset="0"/>
              </a:rPr>
              <a:t>FNAL</a:t>
            </a:r>
          </a:p>
        </p:txBody>
      </p:sp>
      <p:sp>
        <p:nvSpPr>
          <p:cNvPr id="75789" name="Text Box 83"/>
          <p:cNvSpPr txBox="1">
            <a:spLocks noChangeArrowheads="1"/>
          </p:cNvSpPr>
          <p:nvPr/>
        </p:nvSpPr>
        <p:spPr bwMode="auto">
          <a:xfrm>
            <a:off x="3581400" y="5867400"/>
            <a:ext cx="1246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kumimoji="0" lang="en-US" altLang="ja-JP" sz="2000">
                <a:solidFill>
                  <a:srgbClr val="FF0000"/>
                </a:solidFill>
                <a:latin typeface="Arial Rounded MT Bold" charset="0"/>
                <a:cs typeface="ＭＳ Ｐゴシック" charset="0"/>
              </a:rPr>
              <a:t>DESY</a:t>
            </a:r>
          </a:p>
        </p:txBody>
      </p:sp>
      <p:sp>
        <p:nvSpPr>
          <p:cNvPr id="75790" name="Text Box 84"/>
          <p:cNvSpPr txBox="1">
            <a:spLocks noChangeArrowheads="1"/>
          </p:cNvSpPr>
          <p:nvPr/>
        </p:nvSpPr>
        <p:spPr bwMode="auto">
          <a:xfrm>
            <a:off x="6553200" y="5867400"/>
            <a:ext cx="1246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kumimoji="0" lang="en-US" altLang="ja-JP" sz="2000">
                <a:solidFill>
                  <a:srgbClr val="FF0000"/>
                </a:solidFill>
                <a:latin typeface="Arial Rounded MT Bold" charset="0"/>
                <a:cs typeface="ＭＳ Ｐゴシック" charset="0"/>
              </a:rPr>
              <a:t>KEK</a:t>
            </a:r>
          </a:p>
        </p:txBody>
      </p:sp>
      <p:sp>
        <p:nvSpPr>
          <p:cNvPr id="75791" name="Text Box 86"/>
          <p:cNvSpPr txBox="1">
            <a:spLocks noChangeArrowheads="1"/>
          </p:cNvSpPr>
          <p:nvPr/>
        </p:nvSpPr>
        <p:spPr bwMode="auto">
          <a:xfrm>
            <a:off x="1524000" y="152400"/>
            <a:ext cx="662613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fontAlgn="base" hangingPunct="1"/>
            <a:r>
              <a:rPr lang="en-US" altLang="ja-JP" sz="3200" dirty="0" smtClean="0">
                <a:solidFill>
                  <a:srgbClr val="0000CC"/>
                </a:solidFill>
                <a:latin typeface="Arial Rounded MT Bold" charset="0"/>
                <a:cs typeface="ＭＳ Ｐゴシック" charset="0"/>
              </a:rPr>
              <a:t>S1-Global </a:t>
            </a:r>
            <a:r>
              <a:rPr lang="ja-JP" altLang="en-US" sz="3200" dirty="0" smtClean="0">
                <a:solidFill>
                  <a:srgbClr val="0000CC"/>
                </a:solidFill>
                <a:latin typeface="Arial Rounded MT Bold" charset="0"/>
                <a:cs typeface="ＭＳ Ｐゴシック" charset="0"/>
              </a:rPr>
              <a:t>における空洞性能の経過</a:t>
            </a:r>
            <a:endParaRPr lang="en-US" altLang="ja-JP" sz="3200" dirty="0">
              <a:solidFill>
                <a:srgbClr val="0000CC"/>
              </a:solidFill>
              <a:latin typeface="Arial Rounded MT Bold" charset="0"/>
              <a:cs typeface="ＭＳ Ｐゴシック" charset="0"/>
            </a:endParaRPr>
          </a:p>
        </p:txBody>
      </p:sp>
      <p:sp>
        <p:nvSpPr>
          <p:cNvPr id="75792" name="Text Box 87"/>
          <p:cNvSpPr txBox="1">
            <a:spLocks noChangeArrowheads="1"/>
          </p:cNvSpPr>
          <p:nvPr/>
        </p:nvSpPr>
        <p:spPr bwMode="auto">
          <a:xfrm>
            <a:off x="6934200" y="762000"/>
            <a:ext cx="2092325" cy="1311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kumimoji="0" lang="en-US" altLang="ja-JP" sz="2000">
                <a:solidFill>
                  <a:srgbClr val="008000"/>
                </a:solidFill>
                <a:latin typeface="Arial Rounded MT Bold" charset="0"/>
                <a:cs typeface="ＭＳ Ｐゴシック" charset="0"/>
              </a:rPr>
              <a:t> </a:t>
            </a:r>
            <a:r>
              <a:rPr kumimoji="0" lang="en-US" altLang="ja-JP" sz="2000">
                <a:solidFill>
                  <a:srgbClr val="009900"/>
                </a:solidFill>
                <a:latin typeface="Arial Rounded MT Bold" charset="0"/>
                <a:cs typeface="ＭＳ Ｐゴシック" charset="0"/>
              </a:rPr>
              <a:t>ave. Eacc,max</a:t>
            </a:r>
          </a:p>
          <a:p>
            <a:r>
              <a:rPr kumimoji="0" lang="en-US" altLang="ja-JP" sz="2000">
                <a:solidFill>
                  <a:srgbClr val="0000FF"/>
                </a:solidFill>
                <a:latin typeface="Arial Rounded MT Bold" charset="0"/>
                <a:cs typeface="ＭＳ Ｐゴシック" charset="0"/>
              </a:rPr>
              <a:t>   VT   : 30 MV/m</a:t>
            </a:r>
          </a:p>
          <a:p>
            <a:r>
              <a:rPr kumimoji="0" lang="en-US" altLang="ja-JP" sz="2000">
                <a:solidFill>
                  <a:srgbClr val="FF0000"/>
                </a:solidFill>
                <a:latin typeface="Arial Rounded MT Bold" charset="0"/>
                <a:cs typeface="ＭＳ Ｐゴシック" charset="0"/>
              </a:rPr>
              <a:t>1 cav : 27 MV/m</a:t>
            </a:r>
          </a:p>
          <a:p>
            <a:r>
              <a:rPr kumimoji="0" lang="en-US" altLang="ja-JP" sz="2000">
                <a:solidFill>
                  <a:srgbClr val="00CCFF"/>
                </a:solidFill>
                <a:latin typeface="Arial Rounded MT Bold" charset="0"/>
                <a:cs typeface="ＭＳ Ｐゴシック" charset="0"/>
              </a:rPr>
              <a:t>7 cav : 26 MV/m</a:t>
            </a:r>
          </a:p>
        </p:txBody>
      </p:sp>
      <p:sp>
        <p:nvSpPr>
          <p:cNvPr id="75793" name="Rectangle 88"/>
          <p:cNvSpPr>
            <a:spLocks noChangeArrowheads="1"/>
          </p:cNvSpPr>
          <p:nvPr/>
        </p:nvSpPr>
        <p:spPr bwMode="auto">
          <a:xfrm>
            <a:off x="6934200" y="762000"/>
            <a:ext cx="2057400" cy="1295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cs typeface="ＭＳ Ｐゴシック" charset="0"/>
            </a:endParaRPr>
          </a:p>
        </p:txBody>
      </p:sp>
      <p:sp>
        <p:nvSpPr>
          <p:cNvPr id="75794" name="Text Box 92"/>
          <p:cNvSpPr txBox="1">
            <a:spLocks noChangeArrowheads="1"/>
          </p:cNvSpPr>
          <p:nvPr/>
        </p:nvSpPr>
        <p:spPr bwMode="auto">
          <a:xfrm>
            <a:off x="2438400" y="4572000"/>
            <a:ext cx="371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kumimoji="0" lang="en-US" altLang="ja-JP" sz="2000">
                <a:solidFill>
                  <a:srgbClr val="FF0000"/>
                </a:solidFill>
                <a:latin typeface="Arial Rounded MT Bold" charset="0"/>
                <a:cs typeface="ＭＳ Ｐゴシック" charset="0"/>
              </a:rPr>
              <a:t>D</a:t>
            </a:r>
          </a:p>
        </p:txBody>
      </p:sp>
      <p:sp>
        <p:nvSpPr>
          <p:cNvPr id="75795" name="Text Box 93"/>
          <p:cNvSpPr txBox="1">
            <a:spLocks noChangeArrowheads="1"/>
          </p:cNvSpPr>
          <p:nvPr/>
        </p:nvSpPr>
        <p:spPr bwMode="auto">
          <a:xfrm>
            <a:off x="5105400" y="3505200"/>
            <a:ext cx="371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kumimoji="0" lang="en-US" altLang="ja-JP" sz="2000">
                <a:solidFill>
                  <a:srgbClr val="FF0000"/>
                </a:solidFill>
                <a:latin typeface="Arial Rounded MT Bold" charset="0"/>
                <a:cs typeface="ＭＳ Ｐゴシック" charset="0"/>
              </a:rPr>
              <a:t>C</a:t>
            </a:r>
          </a:p>
        </p:txBody>
      </p:sp>
      <p:sp>
        <p:nvSpPr>
          <p:cNvPr id="75796" name="Text Box 94"/>
          <p:cNvSpPr txBox="1">
            <a:spLocks noChangeArrowheads="1"/>
          </p:cNvSpPr>
          <p:nvPr/>
        </p:nvSpPr>
        <p:spPr bwMode="auto">
          <a:xfrm>
            <a:off x="0" y="5546725"/>
            <a:ext cx="1427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kumimoji="0" lang="en-US" altLang="ja-JP" sz="1800">
                <a:solidFill>
                  <a:srgbClr val="FF0000"/>
                </a:solidFill>
                <a:latin typeface="Arial Rounded MT Bold" charset="0"/>
                <a:cs typeface="ＭＳ Ｐゴシック" charset="0"/>
              </a:rPr>
              <a:t>D : </a:t>
            </a:r>
            <a:r>
              <a:rPr kumimoji="0" lang="en-US" altLang="ja-JP" sz="1800">
                <a:solidFill>
                  <a:srgbClr val="008000"/>
                </a:solidFill>
                <a:latin typeface="Arial Rounded MT Bold" charset="0"/>
                <a:cs typeface="ＭＳ Ｐゴシック" charset="0"/>
              </a:rPr>
              <a:t>Detune</a:t>
            </a:r>
          </a:p>
          <a:p>
            <a:r>
              <a:rPr kumimoji="0" lang="en-US" altLang="ja-JP" sz="1800">
                <a:solidFill>
                  <a:srgbClr val="FF0000"/>
                </a:solidFill>
                <a:latin typeface="Arial Rounded MT Bold" charset="0"/>
                <a:cs typeface="ＭＳ Ｐゴシック" charset="0"/>
              </a:rPr>
              <a:t>C : </a:t>
            </a:r>
            <a:r>
              <a:rPr kumimoji="0" lang="en-US" altLang="ja-JP" sz="1800">
                <a:solidFill>
                  <a:srgbClr val="008000"/>
                </a:solidFill>
                <a:latin typeface="Arial Rounded MT Bold" charset="0"/>
                <a:cs typeface="ＭＳ Ｐゴシック" charset="0"/>
              </a:rPr>
              <a:t>Coupler</a:t>
            </a:r>
          </a:p>
        </p:txBody>
      </p:sp>
      <p:sp>
        <p:nvSpPr>
          <p:cNvPr id="75797" name="Text Box 96"/>
          <p:cNvSpPr txBox="1">
            <a:spLocks noChangeArrowheads="1"/>
          </p:cNvSpPr>
          <p:nvPr/>
        </p:nvSpPr>
        <p:spPr bwMode="auto">
          <a:xfrm>
            <a:off x="7848600" y="4495800"/>
            <a:ext cx="371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kumimoji="0" lang="en-US" altLang="ja-JP" sz="2000">
                <a:solidFill>
                  <a:srgbClr val="FF0000"/>
                </a:solidFill>
                <a:latin typeface="Arial Rounded MT Bold" charset="0"/>
                <a:cs typeface="ＭＳ Ｐゴシック" charset="0"/>
              </a:rPr>
              <a:t>D</a:t>
            </a:r>
          </a:p>
        </p:txBody>
      </p:sp>
      <p:sp>
        <p:nvSpPr>
          <p:cNvPr id="75798" name="Line 97"/>
          <p:cNvSpPr>
            <a:spLocks noChangeShapeType="1"/>
          </p:cNvSpPr>
          <p:nvPr/>
        </p:nvSpPr>
        <p:spPr bwMode="auto">
          <a:xfrm>
            <a:off x="1219200" y="2514600"/>
            <a:ext cx="70008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5799" name="Line 98"/>
          <p:cNvSpPr>
            <a:spLocks noChangeShapeType="1"/>
          </p:cNvSpPr>
          <p:nvPr/>
        </p:nvSpPr>
        <p:spPr bwMode="auto">
          <a:xfrm>
            <a:off x="1219200" y="2895600"/>
            <a:ext cx="7000875" cy="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5800" name="Line 99"/>
          <p:cNvSpPr>
            <a:spLocks noChangeShapeType="1"/>
          </p:cNvSpPr>
          <p:nvPr/>
        </p:nvSpPr>
        <p:spPr bwMode="auto">
          <a:xfrm>
            <a:off x="1219200" y="2743200"/>
            <a:ext cx="70008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5801" name="テキスト ボックス 1"/>
          <p:cNvSpPr txBox="1">
            <a:spLocks noChangeArrowheads="1"/>
          </p:cNvSpPr>
          <p:nvPr/>
        </p:nvSpPr>
        <p:spPr bwMode="auto">
          <a:xfrm>
            <a:off x="2359025" y="6264275"/>
            <a:ext cx="62005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altLang="ja-JP" sz="1800" b="1" dirty="0"/>
              <a:t>Performance reduction in two cavities and one coupler</a:t>
            </a:r>
          </a:p>
          <a:p>
            <a:r>
              <a:rPr kumimoji="0" lang="en-US" altLang="ja-JP" sz="1800" b="1" dirty="0"/>
              <a:t>Tuner mechanics trouble in two cavities</a:t>
            </a:r>
            <a:endParaRPr lang="ja-JP" altLang="en-US" sz="1800" b="1" dirty="0"/>
          </a:p>
        </p:txBody>
      </p:sp>
      <p:sp>
        <p:nvSpPr>
          <p:cNvPr id="3" name="円/楕円 2"/>
          <p:cNvSpPr/>
          <p:nvPr/>
        </p:nvSpPr>
        <p:spPr>
          <a:xfrm>
            <a:off x="4827588" y="3340100"/>
            <a:ext cx="1001712" cy="10541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1" lang="ja-JP" altLang="en-US">
              <a:solidFill>
                <a:srgbClr val="FFFFFF"/>
              </a:solidFill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3009900" y="3054350"/>
            <a:ext cx="1001713" cy="10541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1" lang="ja-JP" altLang="en-US">
              <a:solidFill>
                <a:srgbClr val="FFFFFF"/>
              </a:solidFill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2032000" y="2527300"/>
            <a:ext cx="1001713" cy="10541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1" lang="ja-JP" altLang="en-US">
              <a:solidFill>
                <a:srgbClr val="FFFFFF"/>
              </a:solidFill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2147888" y="4660900"/>
            <a:ext cx="1001712" cy="1054100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1" lang="ja-JP" altLang="en-US">
              <a:solidFill>
                <a:srgbClr val="FFFFFF"/>
              </a:solidFill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7394575" y="4492625"/>
            <a:ext cx="1001713" cy="1054100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1" lang="ja-JP" altLang="en-US">
              <a:solidFill>
                <a:srgbClr val="FFFFFF"/>
              </a:solidFill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2206625" y="6405563"/>
            <a:ext cx="157163" cy="14922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1" lang="ja-JP" altLang="en-US">
              <a:solidFill>
                <a:srgbClr val="FFFFFF"/>
              </a:solidFill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2206625" y="6646863"/>
            <a:ext cx="157163" cy="149225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1" lang="ja-JP" altLang="en-US">
              <a:solidFill>
                <a:srgbClr val="FFFFFF"/>
              </a:solidFill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12/05/14</a:t>
            </a:r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KEK-LC-Meeting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3368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Them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1848</Words>
  <Application>Microsoft Macintosh PowerPoint</Application>
  <PresentationFormat>画面に合わせる (4:3)</PresentationFormat>
  <Paragraphs>399</Paragraphs>
  <Slides>25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8</vt:i4>
      </vt:variant>
      <vt:variant>
        <vt:lpstr>スライド タイトル</vt:lpstr>
      </vt:variant>
      <vt:variant>
        <vt:i4>25</vt:i4>
      </vt:variant>
    </vt:vector>
  </HeadingPairs>
  <TitlesOfParts>
    <vt:vector size="33" baseType="lpstr">
      <vt:lpstr>ホワイト</vt:lpstr>
      <vt:lpstr>Blank Presentation</vt:lpstr>
      <vt:lpstr>1_Blank Presentation</vt:lpstr>
      <vt:lpstr>2_Blank Presentation</vt:lpstr>
      <vt:lpstr>Default Theme</vt:lpstr>
      <vt:lpstr>Office ​​テーマ</vt:lpstr>
      <vt:lpstr>1_Office ​​テーマ</vt:lpstr>
      <vt:lpstr>2_Office ​​テーマ</vt:lpstr>
      <vt:lpstr>ILC 超伝導加速器技術 今後の開発にむけて（案）</vt:lpstr>
      <vt:lpstr>アウトライン</vt:lpstr>
      <vt:lpstr>Plan and Progress in SCRF/ATF</vt:lpstr>
      <vt:lpstr>Progress Integrated in Cavity Gradient Yield Updated, April., 24, 2012</vt:lpstr>
      <vt:lpstr>Yearly Progress in Cavity Gradient Yield as of April 24, 2012  </vt:lpstr>
      <vt:lpstr>PowerPoint プレゼンテーション</vt:lpstr>
      <vt:lpstr>超伝導加速器システム・開発の進展 2009 ~  </vt:lpstr>
      <vt:lpstr>S1-Global  Assembly/Test with Global Effort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STF2: Cavity Development Plan</vt:lpstr>
      <vt:lpstr>PowerPoint プレゼンテーション</vt:lpstr>
      <vt:lpstr>cERL主加速部空洞への要求</vt:lpstr>
      <vt:lpstr>STFからcERL 活用の可能性：まとめ</vt:lpstr>
      <vt:lpstr>今後の超伝導加速器 技術開発</vt:lpstr>
      <vt:lpstr>開発協力の可能性</vt:lpstr>
      <vt:lpstr>課題</vt:lpstr>
      <vt:lpstr>超伝導加速空洞の開発進展、計画</vt:lpstr>
      <vt:lpstr>議　論</vt:lpstr>
      <vt:lpstr>つづく</vt:lpstr>
      <vt:lpstr>付記：高圧ガス保安協会への打診</vt:lpstr>
    </vt:vector>
  </TitlesOfParts>
  <Company>KEK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Yamamoto Akira</dc:creator>
  <cp:lastModifiedBy>Yamamoto Akira</cp:lastModifiedBy>
  <cp:revision>15</cp:revision>
  <dcterms:created xsi:type="dcterms:W3CDTF">2012-06-07T19:38:11Z</dcterms:created>
  <dcterms:modified xsi:type="dcterms:W3CDTF">2012-06-08T02:21:41Z</dcterms:modified>
</cp:coreProperties>
</file>